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4" r:id="rId2"/>
    <p:sldMasterId id="2147483679" r:id="rId3"/>
    <p:sldMasterId id="2147483703" r:id="rId4"/>
    <p:sldMasterId id="2147483727" r:id="rId5"/>
  </p:sldMasterIdLst>
  <p:notesMasterIdLst>
    <p:notesMasterId r:id="rId41"/>
  </p:notesMasterIdLst>
  <p:sldIdLst>
    <p:sldId id="318" r:id="rId6"/>
    <p:sldId id="441" r:id="rId7"/>
    <p:sldId id="442" r:id="rId8"/>
    <p:sldId id="443" r:id="rId9"/>
    <p:sldId id="444" r:id="rId10"/>
    <p:sldId id="431" r:id="rId11"/>
    <p:sldId id="432" r:id="rId12"/>
    <p:sldId id="433" r:id="rId13"/>
    <p:sldId id="319" r:id="rId14"/>
    <p:sldId id="320" r:id="rId15"/>
    <p:sldId id="377" r:id="rId16"/>
    <p:sldId id="378" r:id="rId17"/>
    <p:sldId id="382" r:id="rId18"/>
    <p:sldId id="383" r:id="rId19"/>
    <p:sldId id="384" r:id="rId20"/>
    <p:sldId id="386" r:id="rId21"/>
    <p:sldId id="387" r:id="rId22"/>
    <p:sldId id="389" r:id="rId23"/>
    <p:sldId id="391" r:id="rId24"/>
    <p:sldId id="392" r:id="rId25"/>
    <p:sldId id="395" r:id="rId26"/>
    <p:sldId id="396" r:id="rId27"/>
    <p:sldId id="401" r:id="rId28"/>
    <p:sldId id="402" r:id="rId29"/>
    <p:sldId id="403" r:id="rId30"/>
    <p:sldId id="445" r:id="rId31"/>
    <p:sldId id="434" r:id="rId32"/>
    <p:sldId id="435" r:id="rId33"/>
    <p:sldId id="436" r:id="rId34"/>
    <p:sldId id="437" r:id="rId35"/>
    <p:sldId id="439" r:id="rId36"/>
    <p:sldId id="447" r:id="rId37"/>
    <p:sldId id="440" r:id="rId38"/>
    <p:sldId id="429" r:id="rId39"/>
    <p:sldId id="430" r:id="rId4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A0B0E"/>
        </a:solidFill>
        <a:latin typeface="Arial Unicode MS" pitchFamily="34" charset="-128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A0B0E"/>
        </a:solidFill>
        <a:latin typeface="Arial Unicode MS" pitchFamily="34" charset="-128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A0B0E"/>
        </a:solidFill>
        <a:latin typeface="Arial Unicode MS" pitchFamily="34" charset="-128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A0B0E"/>
        </a:solidFill>
        <a:latin typeface="Arial Unicode MS" pitchFamily="34" charset="-128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A0B0E"/>
        </a:solidFill>
        <a:latin typeface="Arial Unicode MS" pitchFamily="34" charset="-128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rgbClr val="0A0B0E"/>
        </a:solidFill>
        <a:latin typeface="Arial Unicode MS" pitchFamily="34" charset="-128"/>
        <a:ea typeface="+mn-ea"/>
        <a:cs typeface="Times New Roman" pitchFamily="18" charset="0"/>
      </a:defRPr>
    </a:lvl6pPr>
    <a:lvl7pPr marL="2743200" algn="l" defTabSz="914400" rtl="0" eaLnBrk="1" latinLnBrk="0" hangingPunct="1">
      <a:defRPr sz="1200" kern="1200">
        <a:solidFill>
          <a:srgbClr val="0A0B0E"/>
        </a:solidFill>
        <a:latin typeface="Arial Unicode MS" pitchFamily="34" charset="-128"/>
        <a:ea typeface="+mn-ea"/>
        <a:cs typeface="Times New Roman" pitchFamily="18" charset="0"/>
      </a:defRPr>
    </a:lvl7pPr>
    <a:lvl8pPr marL="3200400" algn="l" defTabSz="914400" rtl="0" eaLnBrk="1" latinLnBrk="0" hangingPunct="1">
      <a:defRPr sz="1200" kern="1200">
        <a:solidFill>
          <a:srgbClr val="0A0B0E"/>
        </a:solidFill>
        <a:latin typeface="Arial Unicode MS" pitchFamily="34" charset="-128"/>
        <a:ea typeface="+mn-ea"/>
        <a:cs typeface="Times New Roman" pitchFamily="18" charset="0"/>
      </a:defRPr>
    </a:lvl8pPr>
    <a:lvl9pPr marL="3657600" algn="l" defTabSz="914400" rtl="0" eaLnBrk="1" latinLnBrk="0" hangingPunct="1">
      <a:defRPr sz="1200" kern="1200">
        <a:solidFill>
          <a:srgbClr val="0A0B0E"/>
        </a:solidFill>
        <a:latin typeface="Arial Unicode MS" pitchFamily="34" charset="-128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9566D"/>
    <a:srgbClr val="CCECFF"/>
    <a:srgbClr val="99CCFF"/>
    <a:srgbClr val="CCFFFF"/>
    <a:srgbClr val="EAEAEA"/>
    <a:srgbClr val="C0C0C0"/>
    <a:srgbClr val="B91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5" autoAdjust="0"/>
    <p:restoredTop sz="94494" autoAdjust="0"/>
  </p:normalViewPr>
  <p:slideViewPr>
    <p:cSldViewPr>
      <p:cViewPr>
        <p:scale>
          <a:sx n="75" d="100"/>
          <a:sy n="75" d="100"/>
        </p:scale>
        <p:origin x="-13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04A0EE0-4BDD-4745-9328-1E9A69A4920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75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4D822-CB97-4344-9B53-9A03958867A0}" type="slidenum">
              <a:rPr lang="de-DE" altLang="de-DE">
                <a:solidFill>
                  <a:prstClr val="black"/>
                </a:solidFill>
              </a:rPr>
              <a:pPr/>
              <a:t>8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133955-A229-4DAB-B428-0D49C61A0C33}" type="slidenum">
              <a:rPr lang="de-DE" altLang="de-DE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9F72AD-5A93-4E77-9F0E-F1C4FC4FE3FE}" type="slidenum">
              <a:rPr lang="de-DE" altLang="de-DE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860C52-3118-40D5-A6C2-937DA82A38F2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In der Wismarbucht konzentrierten sich Arbeiten in den beiden letzten Jahren auf den Jäckelberg im Norden der Insel Poel, wo in einer Wassertiefe zwischen 6 und 1m mehrere Fundstellen des 7. und 6 vorchristlichen Jahrtausends entdeckt wurden.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9CD6A0-95BA-4025-A05D-6A08E2971E1C}" type="slidenum">
              <a:rPr lang="de-DE" altLang="de-DE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7747DD-4D3C-4B9A-B23D-1EDC7B721BDF}" type="slidenum">
              <a:rPr lang="de-DE" altLang="de-DE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1C7FB4-3906-4471-A997-2E4B75DCB6DF}" type="slidenum">
              <a:rPr lang="de-DE" altLang="de-DE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B621F3-5AC2-4CEF-ADD5-6FF3F3EB7DBA}" type="slidenum">
              <a:rPr lang="de-DE" altLang="de-DE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4B05CF-E252-4E14-965F-16FE5AD5D3D1}" type="slidenum">
              <a:rPr lang="de-DE" altLang="de-DE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1D4A7D-E7BE-4E0D-9551-86878CFDC87E}" type="slidenum">
              <a:rPr lang="de-DE" altLang="de-DE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FD67FD-A344-4DF3-BE29-C467A824515B}" type="slidenum">
              <a:rPr lang="de-DE" altLang="de-DE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2971800"/>
            <a:ext cx="5105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0325" y="6553200"/>
            <a:ext cx="451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400">
                <a:solidFill>
                  <a:schemeClr val="hlink"/>
                </a:solidFill>
                <a:latin typeface="Tahoma" pitchFamily="34" charset="0"/>
              </a:rPr>
              <a:t>Römisch-Germanische Kommission, Frankfurt/Main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010400" y="6629400"/>
            <a:ext cx="21336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1000">
                <a:solidFill>
                  <a:schemeClr val="tx1"/>
                </a:solidFill>
                <a:latin typeface="Tahoma" pitchFamily="34" charset="0"/>
              </a:rPr>
              <a:t>www.dainst.org</a:t>
            </a:r>
          </a:p>
        </p:txBody>
      </p:sp>
      <p:pic>
        <p:nvPicPr>
          <p:cNvPr id="3085" name="Picture 13" descr="Greif hellblau K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88"/>
            <a:ext cx="914400" cy="6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0" y="1524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>
                <a:solidFill>
                  <a:schemeClr val="bg2"/>
                </a:solidFill>
                <a:latin typeface="Tahoma" pitchFamily="34" charset="0"/>
              </a:rPr>
              <a:t>Deutsches Archäologisches Institut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572000" y="2895600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 sz="180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81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64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2400" smtClean="0">
              <a:solidFill>
                <a:srgbClr val="6D7E9D"/>
              </a:solidFill>
              <a:latin typeface="Times New Roman" pitchFamily="18" charset="0"/>
              <a:cs typeface="Times New Roman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325" y="6553200"/>
            <a:ext cx="451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smtClean="0">
                <a:solidFill>
                  <a:srgbClr val="363F50"/>
                </a:solidFill>
                <a:latin typeface="Tahoma" pitchFamily="34" charset="0"/>
                <a:cs typeface="Times New Roman"/>
              </a:rPr>
              <a:t>Römisch-Germanische Kommission, Frankfurt/Main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10400" y="66294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1000" smtClean="0">
                <a:solidFill>
                  <a:srgbClr val="6D7E9D"/>
                </a:solidFill>
                <a:latin typeface="Tahoma" pitchFamily="34" charset="0"/>
                <a:cs typeface="Times New Roman"/>
              </a:rPr>
              <a:t>www.dainst.org</a:t>
            </a:r>
          </a:p>
        </p:txBody>
      </p:sp>
      <p:pic>
        <p:nvPicPr>
          <p:cNvPr id="6" name="Picture 7" descr="Greif hellblau K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88"/>
            <a:ext cx="914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1524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2800" smtClean="0">
                <a:solidFill>
                  <a:srgbClr val="F5F6F9"/>
                </a:solidFill>
                <a:latin typeface="Tahoma" pitchFamily="34" charset="0"/>
                <a:cs typeface="Times New Roman"/>
              </a:rPr>
              <a:t>Deutsches Archäologisches Institut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0" y="2895600"/>
            <a:ext cx="457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2971800"/>
            <a:ext cx="5105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Referent	 	Titel des Vortrags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algn="ctr">
              <a:defRPr/>
            </a:pPr>
            <a:endParaRPr lang="de-DE" altLang="de-DE">
              <a:solidFill>
                <a:srgbClr val="6D7E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19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5787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64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81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63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44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142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62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8187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08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274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459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18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2172283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12CDA-0969-4775-AE34-F2C0D0F957F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18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6A0B-3AE5-4031-89DB-9672BE7C442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8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23A6-BB18-43D7-8649-9A6EC2023EB3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15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15C81-F312-4F04-B56B-2A2EDFE5356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398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3ECF-6C5C-4088-B88F-BE11330CF24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4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F562-247F-4A28-8155-28A762521A46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68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F782-BC8D-49BD-8B05-E14B5DEB113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98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568D-000F-4BEF-9464-36FBE51F150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7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71C45-6889-4B9A-BE67-1F82E419449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4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2630-DF7F-4B97-BACE-CBA3A22D0957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15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FE87-9DA9-4867-B75C-ABB14152D24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57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25CBC-A201-41E6-B80C-A931393C9F8A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0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5327-47FF-4E6A-B3D1-A78EC635EEBB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65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203D-A4ED-4836-AD1D-90E1B2EC544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833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E58E1-7B9E-4513-A5F1-38AC1870E06C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9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2A12F-BD81-4723-8E30-46679F1CDFFF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05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A0DF9-8D9F-4927-8BC9-1419D0E1AF08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22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5C6C8-CF5D-4321-9B5F-172DF6D5915E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70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41A7-64F1-4AC6-898F-DECDEDC36769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94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E8A-D957-4B63-87CD-9FA76406C5BD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85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697C-3721-431A-8BBF-542D72C8E53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379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629C-470C-4DDA-B1B9-1A1D8BCEF67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5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603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8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78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8818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07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7720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179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9648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2995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97662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384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09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75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67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91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843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sz="2400">
                <a:solidFill>
                  <a:schemeClr val="tx2"/>
                </a:solidFill>
                <a:latin typeface="Tahoma" pitchFamily="34" charset="0"/>
              </a:rPr>
              <a:t>DAI</a:t>
            </a:r>
          </a:p>
        </p:txBody>
      </p:sp>
      <p:pic>
        <p:nvPicPr>
          <p:cNvPr id="1032" name="Picture 8" descr="Greif hellblau Kopi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17463"/>
            <a:ext cx="533400" cy="3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676400" y="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>
                <a:solidFill>
                  <a:schemeClr val="tx2"/>
                </a:solidFill>
                <a:latin typeface="Tahoma" pitchFamily="34" charset="0"/>
              </a:rPr>
              <a:t>Römisch-Germanische Kommission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DAI</a:t>
            </a:r>
          </a:p>
        </p:txBody>
      </p:sp>
      <p:pic>
        <p:nvPicPr>
          <p:cNvPr id="6147" name="Picture 3" descr="Greif hellblau Kopi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17463"/>
            <a:ext cx="5334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76400" y="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20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Römisch-Germanische Kommission</a:t>
            </a:r>
          </a:p>
        </p:txBody>
      </p:sp>
    </p:spTree>
    <p:extLst>
      <p:ext uri="{BB962C8B-B14F-4D97-AF65-F5344CB8AC3E}">
        <p14:creationId xmlns:p14="http://schemas.microsoft.com/office/powerpoint/2010/main" val="409732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hlink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>
          <a:solidFill>
            <a:schemeClr val="hlink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de-DE" altLang="de-DE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3E4343-F0D2-4C03-88A3-0DCD5D0E8D7F}" type="slidenum">
              <a:rPr lang="de-DE" altLang="de-DE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87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de-DE" altLang="de-DE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>
              <a:defRPr/>
            </a:pPr>
            <a:endParaRPr lang="de-DE" altLang="de-DE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64CE92-0D28-45EF-9415-FF64417825DE}" type="slidenum">
              <a:rPr lang="de-DE" altLang="de-DE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35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" y="223838"/>
            <a:ext cx="8839200" cy="6484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FFFF00"/>
              </a:solidFill>
              <a:cs typeface="+mn-cs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4357688" y="12700"/>
            <a:ext cx="427037" cy="422275"/>
            <a:chOff x="2745" y="8"/>
            <a:chExt cx="269" cy="266"/>
          </a:xfrm>
        </p:grpSpPr>
        <p:pic>
          <p:nvPicPr>
            <p:cNvPr id="5124" name="Picture 4" descr="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10"/>
              <a:ext cx="269" cy="2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5125" name="Oval 5"/>
            <p:cNvSpPr>
              <a:spLocks noChangeArrowheads="1"/>
            </p:cNvSpPr>
            <p:nvPr userDrawn="1"/>
          </p:nvSpPr>
          <p:spPr bwMode="auto">
            <a:xfrm>
              <a:off x="2750" y="8"/>
              <a:ext cx="260" cy="26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z="1800" smtClean="0">
                <a:solidFill>
                  <a:srgbClr val="FFFF00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1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jpe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4.wmf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060848"/>
            <a:ext cx="7951788" cy="685800"/>
          </a:xfrm>
        </p:spPr>
        <p:txBody>
          <a:bodyPr/>
          <a:lstStyle/>
          <a:p>
            <a:pPr algn="ctr" eaLnBrk="1" hangingPunct="1"/>
            <a:r>
              <a:rPr lang="en-US" sz="2400" b="1" i="1" dirty="0">
                <a:solidFill>
                  <a:srgbClr val="FF0000"/>
                </a:solidFill>
              </a:rPr>
              <a:t>The protection and research of sunken prehistoric </a:t>
            </a:r>
            <a:r>
              <a:rPr lang="en-US" sz="2400" b="1" i="1" dirty="0" smtClean="0">
                <a:solidFill>
                  <a:srgbClr val="FF0000"/>
                </a:solidFill>
              </a:rPr>
              <a:t>landscapes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400" b="1" i="1" dirty="0">
                <a:solidFill>
                  <a:srgbClr val="FF0000"/>
                </a:solidFill>
              </a:rPr>
              <a:t/>
            </a:r>
            <a:br>
              <a:rPr lang="en-US" sz="2400" b="1" i="1" dirty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SPLASHCOS and SINCOS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99516" y="3140968"/>
            <a:ext cx="7744968" cy="1752600"/>
          </a:xfrm>
          <a:prstGeom prst="rect">
            <a:avLst/>
          </a:prstGeo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de-DE" sz="1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Friedrich </a:t>
            </a:r>
            <a:r>
              <a:rPr lang="de-DE" sz="1600" dirty="0" smtClean="0">
                <a:solidFill>
                  <a:schemeClr val="bg1"/>
                </a:solidFill>
              </a:rPr>
              <a:t>Lüth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e-DE" sz="1600" i="1" dirty="0" smtClean="0">
                <a:solidFill>
                  <a:srgbClr val="FF9900"/>
                </a:solidFill>
              </a:rPr>
              <a:t>friedrich.lueth@dainst.de</a:t>
            </a:r>
            <a:endParaRPr lang="de-DE" sz="1600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de-DE" sz="1400" dirty="0" smtClean="0">
              <a:solidFill>
                <a:schemeClr val="bg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de-DE" sz="1400" dirty="0" smtClean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1400" b="1" dirty="0" smtClean="0">
                <a:solidFill>
                  <a:schemeClr val="bg2"/>
                </a:solidFill>
              </a:rPr>
              <a:t>UNESCO – EU Parliament meeting</a:t>
            </a:r>
            <a:r>
              <a:rPr lang="en-US" sz="1400" b="1" dirty="0">
                <a:solidFill>
                  <a:schemeClr val="bg2"/>
                </a:solidFill>
              </a:rPr>
              <a:t/>
            </a:r>
            <a:br>
              <a:rPr lang="en-US" sz="1400" b="1" dirty="0">
                <a:solidFill>
                  <a:schemeClr val="bg2"/>
                </a:solidFill>
              </a:rPr>
            </a:br>
            <a:endParaRPr lang="de-DE" sz="1400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chemeClr val="bg2"/>
                </a:solidFill>
              </a:rPr>
              <a:t> </a:t>
            </a:r>
            <a:endParaRPr lang="de-DE" sz="1400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1400" b="1" dirty="0" err="1" smtClean="0">
                <a:solidFill>
                  <a:schemeClr val="bg2"/>
                </a:solidFill>
              </a:rPr>
              <a:t>Bruxelles</a:t>
            </a:r>
            <a:r>
              <a:rPr lang="en-US" sz="1400" b="1" dirty="0" smtClean="0">
                <a:solidFill>
                  <a:schemeClr val="bg2"/>
                </a:solidFill>
              </a:rPr>
              <a:t>, Belgium </a:t>
            </a:r>
            <a:endParaRPr lang="de-DE" sz="1400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1400" b="1" dirty="0" smtClean="0">
                <a:solidFill>
                  <a:schemeClr val="bg2"/>
                </a:solidFill>
              </a:rPr>
              <a:t>1 </a:t>
            </a:r>
            <a:r>
              <a:rPr lang="en-US" sz="1400" b="1" dirty="0">
                <a:solidFill>
                  <a:schemeClr val="bg2"/>
                </a:solidFill>
              </a:rPr>
              <a:t>October </a:t>
            </a:r>
            <a:r>
              <a:rPr lang="en-US" sz="1400" b="1" dirty="0" smtClean="0">
                <a:solidFill>
                  <a:schemeClr val="bg2"/>
                </a:solidFill>
              </a:rPr>
              <a:t>2015</a:t>
            </a:r>
            <a:endParaRPr lang="de-DE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88" y="765175"/>
            <a:ext cx="8964612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de-DE" altLang="de-DE" sz="2800" smtClean="0">
                <a:solidFill>
                  <a:schemeClr val="tx2"/>
                </a:solidFill>
              </a:rPr>
              <a:t>Sidescan sonar mosaic</a:t>
            </a:r>
            <a:br>
              <a:rPr lang="de-DE" altLang="de-DE" sz="2800" smtClean="0">
                <a:solidFill>
                  <a:schemeClr val="tx2"/>
                </a:solidFill>
              </a:rPr>
            </a:br>
            <a:r>
              <a:rPr lang="de-DE" altLang="de-DE" sz="2800" smtClean="0">
                <a:solidFill>
                  <a:schemeClr val="tx2"/>
                </a:solidFill>
              </a:rPr>
              <a:t>of the northern part of the Jäckelberg,</a:t>
            </a:r>
            <a:r>
              <a:rPr lang="de-DE" altLang="de-DE" sz="2400" smtClean="0">
                <a:solidFill>
                  <a:schemeClr val="tx2"/>
                </a:solidFill>
              </a:rPr>
              <a:t> </a:t>
            </a:r>
            <a:br>
              <a:rPr lang="de-DE" altLang="de-DE" sz="2400" smtClean="0">
                <a:solidFill>
                  <a:schemeClr val="tx2"/>
                </a:solidFill>
              </a:rPr>
            </a:br>
            <a:r>
              <a:rPr lang="de-DE" altLang="de-DE" sz="2400" smtClean="0">
                <a:solidFill>
                  <a:schemeClr val="tx2"/>
                </a:solidFill>
              </a:rPr>
              <a:t>compiled from sidescan sonar raw data of the surveys 2001-10 and 2004-03</a:t>
            </a:r>
          </a:p>
        </p:txBody>
      </p:sp>
      <p:pic>
        <p:nvPicPr>
          <p:cNvPr id="36867" name="Picture 3" descr="ab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076450"/>
            <a:ext cx="8964613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Oval 4"/>
          <p:cNvSpPr>
            <a:spLocks noChangeAspect="1" noChangeArrowheads="1"/>
          </p:cNvSpPr>
          <p:nvPr/>
        </p:nvSpPr>
        <p:spPr bwMode="auto">
          <a:xfrm>
            <a:off x="2627313" y="3716338"/>
            <a:ext cx="381000" cy="4000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69" name="Oval 5"/>
          <p:cNvSpPr>
            <a:spLocks noChangeAspect="1" noChangeArrowheads="1"/>
          </p:cNvSpPr>
          <p:nvPr/>
        </p:nvSpPr>
        <p:spPr bwMode="auto">
          <a:xfrm>
            <a:off x="6516688" y="3860800"/>
            <a:ext cx="381000" cy="398463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0" name="Oval 6"/>
          <p:cNvSpPr>
            <a:spLocks noChangeAspect="1" noChangeArrowheads="1"/>
          </p:cNvSpPr>
          <p:nvPr/>
        </p:nvSpPr>
        <p:spPr bwMode="auto">
          <a:xfrm>
            <a:off x="6732588" y="5300663"/>
            <a:ext cx="379412" cy="398462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1" name="Oval 7"/>
          <p:cNvSpPr>
            <a:spLocks noChangeAspect="1" noChangeArrowheads="1"/>
          </p:cNvSpPr>
          <p:nvPr/>
        </p:nvSpPr>
        <p:spPr bwMode="auto">
          <a:xfrm>
            <a:off x="6443663" y="5661025"/>
            <a:ext cx="381000" cy="4000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2" name="Oval 8"/>
          <p:cNvSpPr>
            <a:spLocks noChangeAspect="1" noChangeArrowheads="1"/>
          </p:cNvSpPr>
          <p:nvPr/>
        </p:nvSpPr>
        <p:spPr bwMode="auto">
          <a:xfrm>
            <a:off x="8027988" y="4652963"/>
            <a:ext cx="381000" cy="4000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3" name="Oval 9"/>
          <p:cNvSpPr>
            <a:spLocks noChangeAspect="1" noChangeArrowheads="1"/>
          </p:cNvSpPr>
          <p:nvPr/>
        </p:nvSpPr>
        <p:spPr bwMode="auto">
          <a:xfrm>
            <a:off x="8532813" y="5949950"/>
            <a:ext cx="381000" cy="398463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235825" y="5324475"/>
            <a:ext cx="1681163" cy="33655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altLang="de-DE" sz="1600">
                <a:solidFill>
                  <a:srgbClr val="000000"/>
                </a:solidFill>
                <a:latin typeface="Tahoma" pitchFamily="34" charset="0"/>
              </a:rPr>
              <a:t>Jäckelgrund-Furt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732588" y="6165850"/>
            <a:ext cx="1719262" cy="33655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altLang="de-DE" sz="1600">
                <a:solidFill>
                  <a:srgbClr val="000000"/>
                </a:solidFill>
                <a:latin typeface="Tahoma" pitchFamily="34" charset="0"/>
              </a:rPr>
              <a:t>Jäckelgrund-Orth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435600" y="3500438"/>
            <a:ext cx="1552575" cy="33655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altLang="de-DE" sz="1600">
                <a:solidFill>
                  <a:srgbClr val="000000"/>
                </a:solidFill>
                <a:latin typeface="Tahoma" pitchFamily="34" charset="0"/>
              </a:rPr>
              <a:t>Jäckelberg-Huk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133725" y="3740150"/>
            <a:ext cx="1654175" cy="33655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altLang="de-DE" sz="1600">
                <a:solidFill>
                  <a:srgbClr val="000000"/>
                </a:solidFill>
                <a:latin typeface="Tahoma" pitchFamily="34" charset="0"/>
              </a:rPr>
              <a:t>Jäckelberg-NNW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092950" y="4221163"/>
            <a:ext cx="1906588" cy="33655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altLang="de-DE" sz="1600">
                <a:solidFill>
                  <a:srgbClr val="000000"/>
                </a:solidFill>
                <a:latin typeface="Tahoma" pitchFamily="34" charset="0"/>
              </a:rPr>
              <a:t>Jäckelgrund-Strand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667250" y="5684838"/>
            <a:ext cx="1633538" cy="33655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de-DE" altLang="de-DE" sz="1600">
                <a:solidFill>
                  <a:srgbClr val="000000"/>
                </a:solidFill>
                <a:latin typeface="Tahoma" pitchFamily="34" charset="0"/>
              </a:rPr>
              <a:t>Jäckelberg-Nord</a:t>
            </a:r>
          </a:p>
        </p:txBody>
      </p:sp>
    </p:spTree>
    <p:extLst>
      <p:ext uri="{BB962C8B-B14F-4D97-AF65-F5344CB8AC3E}">
        <p14:creationId xmlns:p14="http://schemas.microsoft.com/office/powerpoint/2010/main" val="530322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7651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 b="1" dirty="0" err="1" smtClean="0">
                <a:solidFill>
                  <a:srgbClr val="E6E9EE"/>
                </a:solidFill>
                <a:latin typeface="Trebuchet MS" pitchFamily="34" charset="0"/>
                <a:cs typeface="Times New Roman"/>
              </a:rPr>
              <a:t>Bathymetry</a:t>
            </a:r>
            <a:r>
              <a:rPr lang="de-DE" altLang="de-DE" sz="2400" b="1" dirty="0" smtClean="0">
                <a:solidFill>
                  <a:srgbClr val="E6E9EE"/>
                </a:solidFill>
                <a:latin typeface="Trebuchet MS" pitchFamily="34" charset="0"/>
                <a:cs typeface="Times New Roman"/>
              </a:rPr>
              <a:t> </a:t>
            </a:r>
            <a:r>
              <a:rPr lang="de-DE" altLang="de-DE" sz="2400" b="1" dirty="0" err="1" smtClean="0">
                <a:solidFill>
                  <a:srgbClr val="E6E9EE"/>
                </a:solidFill>
                <a:latin typeface="Trebuchet MS" pitchFamily="34" charset="0"/>
                <a:cs typeface="Times New Roman"/>
              </a:rPr>
              <a:t>of</a:t>
            </a:r>
            <a:r>
              <a:rPr lang="de-DE" altLang="de-DE" sz="2400" b="1" dirty="0" smtClean="0">
                <a:solidFill>
                  <a:srgbClr val="E6E9EE"/>
                </a:solidFill>
                <a:latin typeface="Trebuchet MS" pitchFamily="34" charset="0"/>
                <a:cs typeface="Times New Roman"/>
              </a:rPr>
              <a:t> </a:t>
            </a:r>
            <a:r>
              <a:rPr lang="de-DE" altLang="de-DE" sz="2400" b="1" dirty="0" err="1" smtClean="0">
                <a:solidFill>
                  <a:srgbClr val="E6E9EE"/>
                </a:solidFill>
                <a:latin typeface="Trebuchet MS" pitchFamily="34" charset="0"/>
                <a:cs typeface="Times New Roman"/>
              </a:rPr>
              <a:t>the</a:t>
            </a:r>
            <a:r>
              <a:rPr lang="de-DE" altLang="de-DE" sz="2400" b="1" dirty="0" smtClean="0">
                <a:solidFill>
                  <a:srgbClr val="E6E9EE"/>
                </a:solidFill>
                <a:latin typeface="Trebuchet MS" pitchFamily="34" charset="0"/>
                <a:cs typeface="Times New Roman"/>
              </a:rPr>
              <a:t> North-Eastern </a:t>
            </a:r>
            <a:r>
              <a:rPr lang="de-DE" altLang="de-DE" sz="2400" b="1" dirty="0" err="1" smtClean="0">
                <a:solidFill>
                  <a:srgbClr val="E6E9EE"/>
                </a:solidFill>
                <a:latin typeface="Trebuchet MS" pitchFamily="34" charset="0"/>
                <a:cs typeface="Times New Roman"/>
              </a:rPr>
              <a:t>Jäckelberg</a:t>
            </a:r>
            <a:r>
              <a:rPr lang="de-DE" altLang="de-DE" sz="2400" b="1" dirty="0" smtClean="0">
                <a:solidFill>
                  <a:srgbClr val="E6E9EE"/>
                </a:solidFill>
                <a:latin typeface="Trebuchet MS" pitchFamily="34" charset="0"/>
                <a:cs typeface="Times New Roman"/>
              </a:rPr>
              <a:t> (multibeam-</a:t>
            </a:r>
            <a:r>
              <a:rPr lang="de-DE" altLang="de-DE" sz="2400" b="1" dirty="0" err="1" smtClean="0">
                <a:solidFill>
                  <a:srgbClr val="E6E9EE"/>
                </a:solidFill>
                <a:latin typeface="Trebuchet MS" pitchFamily="34" charset="0"/>
                <a:cs typeface="Times New Roman"/>
              </a:rPr>
              <a:t>data</a:t>
            </a:r>
            <a:r>
              <a:rPr lang="de-DE" altLang="de-DE" sz="2400" b="1" dirty="0" smtClean="0">
                <a:solidFill>
                  <a:srgbClr val="E6E9EE"/>
                </a:solidFill>
                <a:latin typeface="Trebuchet MS" pitchFamily="34" charset="0"/>
                <a:cs typeface="Times New Roman"/>
              </a:rPr>
              <a:t>)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647700" y="1154113"/>
            <a:ext cx="7848600" cy="5443537"/>
            <a:chOff x="855" y="799"/>
            <a:chExt cx="4834" cy="3338"/>
          </a:xfrm>
        </p:grpSpPr>
        <p:grpSp>
          <p:nvGrpSpPr>
            <p:cNvPr id="37904" name="Group 4"/>
            <p:cNvGrpSpPr>
              <a:grpSpLocks/>
            </p:cNvGrpSpPr>
            <p:nvPr/>
          </p:nvGrpSpPr>
          <p:grpSpPr bwMode="auto">
            <a:xfrm>
              <a:off x="855" y="799"/>
              <a:ext cx="4834" cy="3338"/>
              <a:chOff x="855" y="859"/>
              <a:chExt cx="4834" cy="3338"/>
            </a:xfrm>
          </p:grpSpPr>
          <p:pic>
            <p:nvPicPr>
              <p:cNvPr id="37906" name="Picture 5" descr="jaeckelberg_gesamt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" y="859"/>
                <a:ext cx="4763" cy="3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07" name="Text Box 6"/>
              <p:cNvSpPr txBox="1">
                <a:spLocks noChangeArrowheads="1"/>
              </p:cNvSpPr>
              <p:nvPr/>
            </p:nvSpPr>
            <p:spPr bwMode="auto">
              <a:xfrm>
                <a:off x="4967" y="2819"/>
                <a:ext cx="722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de-DE" altLang="de-DE" b="1" smtClean="0">
                    <a:solidFill>
                      <a:srgbClr val="003399"/>
                    </a:solidFill>
                    <a:latin typeface="Trebuchet MS" pitchFamily="34" charset="0"/>
                    <a:cs typeface="Times New Roman"/>
                  </a:rPr>
                  <a:t>Water depth</a:t>
                </a:r>
              </a:p>
              <a:p>
                <a:pPr algn="ctr" eaLnBrk="1" hangingPunct="1"/>
                <a:r>
                  <a:rPr lang="de-DE" altLang="de-DE" b="1" smtClean="0">
                    <a:solidFill>
                      <a:srgbClr val="003399"/>
                    </a:solidFill>
                    <a:latin typeface="Trebuchet MS" pitchFamily="34" charset="0"/>
                    <a:cs typeface="Times New Roman"/>
                  </a:rPr>
                  <a:t>[m NN]</a:t>
                </a:r>
              </a:p>
            </p:txBody>
          </p:sp>
        </p:grpSp>
        <p:pic>
          <p:nvPicPr>
            <p:cNvPr id="37905" name="Picture 7" descr="2002_GKSS Logo 2c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843"/>
              <a:ext cx="691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2" name="Oval 8"/>
          <p:cNvSpPr>
            <a:spLocks noChangeAspect="1" noChangeArrowheads="1"/>
          </p:cNvSpPr>
          <p:nvPr/>
        </p:nvSpPr>
        <p:spPr bwMode="auto">
          <a:xfrm>
            <a:off x="1765300" y="3286125"/>
            <a:ext cx="287338" cy="287338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sp>
        <p:nvSpPr>
          <p:cNvPr id="37893" name="Oval 9"/>
          <p:cNvSpPr>
            <a:spLocks noChangeAspect="1" noChangeArrowheads="1"/>
          </p:cNvSpPr>
          <p:nvPr/>
        </p:nvSpPr>
        <p:spPr bwMode="auto">
          <a:xfrm>
            <a:off x="3998913" y="3213100"/>
            <a:ext cx="287337" cy="287338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sp>
        <p:nvSpPr>
          <p:cNvPr id="37894" name="Oval 10"/>
          <p:cNvSpPr>
            <a:spLocks noChangeAspect="1" noChangeArrowheads="1"/>
          </p:cNvSpPr>
          <p:nvPr/>
        </p:nvSpPr>
        <p:spPr bwMode="auto">
          <a:xfrm>
            <a:off x="4213225" y="4149725"/>
            <a:ext cx="287338" cy="287338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sp>
        <p:nvSpPr>
          <p:cNvPr id="37895" name="Oval 11"/>
          <p:cNvSpPr>
            <a:spLocks noChangeAspect="1" noChangeArrowheads="1"/>
          </p:cNvSpPr>
          <p:nvPr/>
        </p:nvSpPr>
        <p:spPr bwMode="auto">
          <a:xfrm>
            <a:off x="3995738" y="4508500"/>
            <a:ext cx="287337" cy="287338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sp>
        <p:nvSpPr>
          <p:cNvPr id="37896" name="Oval 12"/>
          <p:cNvSpPr>
            <a:spLocks noChangeAspect="1" noChangeArrowheads="1"/>
          </p:cNvSpPr>
          <p:nvPr/>
        </p:nvSpPr>
        <p:spPr bwMode="auto">
          <a:xfrm>
            <a:off x="5221288" y="3862388"/>
            <a:ext cx="287337" cy="287337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sp>
        <p:nvSpPr>
          <p:cNvPr id="37897" name="Oval 13"/>
          <p:cNvSpPr>
            <a:spLocks noChangeAspect="1" noChangeArrowheads="1"/>
          </p:cNvSpPr>
          <p:nvPr/>
        </p:nvSpPr>
        <p:spPr bwMode="auto">
          <a:xfrm>
            <a:off x="5437188" y="4581525"/>
            <a:ext cx="287337" cy="287338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4500563" y="4203700"/>
            <a:ext cx="1493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400" smtClean="0">
                <a:solidFill>
                  <a:srgbClr val="000000"/>
                </a:solidFill>
                <a:latin typeface="Tahoma" pitchFamily="34" charset="0"/>
                <a:cs typeface="Times New Roman"/>
              </a:rPr>
              <a:t>Jäckelgrund-Furt</a:t>
            </a:r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5219700" y="4924425"/>
            <a:ext cx="1527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400" smtClean="0">
                <a:solidFill>
                  <a:srgbClr val="000000"/>
                </a:solidFill>
                <a:latin typeface="Tahoma" pitchFamily="34" charset="0"/>
                <a:cs typeface="Times New Roman"/>
              </a:rPr>
              <a:t>Jäckelgrund-Orth</a:t>
            </a: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4248150" y="3068638"/>
            <a:ext cx="1385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400" smtClean="0">
                <a:solidFill>
                  <a:srgbClr val="000000"/>
                </a:solidFill>
                <a:latin typeface="Tahoma" pitchFamily="34" charset="0"/>
                <a:cs typeface="Times New Roman"/>
              </a:rPr>
              <a:t>Jäckelberg-Huk</a:t>
            </a: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2016125" y="3195638"/>
            <a:ext cx="1476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400" smtClean="0">
                <a:solidFill>
                  <a:srgbClr val="000000"/>
                </a:solidFill>
                <a:latin typeface="Tahoma" pitchFamily="34" charset="0"/>
                <a:cs typeface="Times New Roman"/>
              </a:rPr>
              <a:t>Jäckelberg-NNW</a:t>
            </a:r>
          </a:p>
        </p:txBody>
      </p:sp>
      <p:sp>
        <p:nvSpPr>
          <p:cNvPr id="37902" name="Text Box 18"/>
          <p:cNvSpPr txBox="1">
            <a:spLocks noChangeArrowheads="1"/>
          </p:cNvSpPr>
          <p:nvPr/>
        </p:nvSpPr>
        <p:spPr bwMode="auto">
          <a:xfrm>
            <a:off x="5076825" y="3500438"/>
            <a:ext cx="1692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400" smtClean="0">
                <a:solidFill>
                  <a:srgbClr val="000000"/>
                </a:solidFill>
                <a:latin typeface="Tahoma" pitchFamily="34" charset="0"/>
                <a:cs typeface="Times New Roman"/>
              </a:rPr>
              <a:t>Jäckelgrund-Strand</a:t>
            </a:r>
          </a:p>
        </p:txBody>
      </p:sp>
      <p:sp>
        <p:nvSpPr>
          <p:cNvPr id="37903" name="Text Box 19"/>
          <p:cNvSpPr txBox="1">
            <a:spLocks noChangeArrowheads="1"/>
          </p:cNvSpPr>
          <p:nvPr/>
        </p:nvSpPr>
        <p:spPr bwMode="auto">
          <a:xfrm>
            <a:off x="2700338" y="4797425"/>
            <a:ext cx="1455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400" smtClean="0">
                <a:solidFill>
                  <a:srgbClr val="000000"/>
                </a:solidFill>
                <a:latin typeface="Tahoma" pitchFamily="34" charset="0"/>
                <a:cs typeface="Times New Roman"/>
              </a:rPr>
              <a:t>Jäckelberg-Nord</a:t>
            </a:r>
          </a:p>
        </p:txBody>
      </p:sp>
    </p:spTree>
    <p:extLst>
      <p:ext uri="{BB962C8B-B14F-4D97-AF65-F5344CB8AC3E}">
        <p14:creationId xmlns:p14="http://schemas.microsoft.com/office/powerpoint/2010/main" val="1647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908050"/>
            <a:ext cx="4392612" cy="244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000" smtClean="0">
                <a:solidFill>
                  <a:schemeClr val="tx1"/>
                </a:solidFill>
              </a:rPr>
              <a:t>Jäckelberg-Huk </a:t>
            </a:r>
            <a:br>
              <a:rPr lang="de-DE" altLang="de-DE" sz="2000" smtClean="0">
                <a:solidFill>
                  <a:schemeClr val="tx1"/>
                </a:solidFill>
              </a:rPr>
            </a:br>
            <a:r>
              <a:rPr lang="de-DE" altLang="de-DE" sz="2000" smtClean="0">
                <a:solidFill>
                  <a:schemeClr val="tx1"/>
                </a:solidFill>
              </a:rPr>
              <a:t>(Poel 45, Ostsee II)</a:t>
            </a:r>
            <a:br>
              <a:rPr lang="de-DE" altLang="de-DE" sz="2000" smtClean="0">
                <a:solidFill>
                  <a:schemeClr val="tx1"/>
                </a:solidFill>
              </a:rPr>
            </a:br>
            <a:r>
              <a:rPr lang="de-DE" altLang="de-DE" sz="2000" smtClean="0">
                <a:solidFill>
                  <a:schemeClr val="tx1"/>
                </a:solidFill>
              </a:rPr>
              <a:t>8-10 m below present MSL</a:t>
            </a:r>
            <a:br>
              <a:rPr lang="de-DE" altLang="de-DE" sz="2000" smtClean="0">
                <a:solidFill>
                  <a:schemeClr val="tx1"/>
                </a:solidFill>
              </a:rPr>
            </a:br>
            <a:r>
              <a:rPr lang="de-DE" altLang="de-DE" sz="2000" smtClean="0">
                <a:solidFill>
                  <a:schemeClr val="tx1"/>
                </a:solidFill>
              </a:rPr>
              <a:t>6500 – 6000 cal BC</a:t>
            </a:r>
            <a:br>
              <a:rPr lang="de-DE" altLang="de-DE" sz="2000" smtClean="0">
                <a:solidFill>
                  <a:schemeClr val="tx1"/>
                </a:solidFill>
              </a:rPr>
            </a:br>
            <a:r>
              <a:rPr lang="de-DE" altLang="de-DE" sz="2000" smtClean="0">
                <a:solidFill>
                  <a:schemeClr val="tx1"/>
                </a:solidFill>
              </a:rPr>
              <a:t>Excavation of Trench 4 and 5, </a:t>
            </a:r>
            <a:br>
              <a:rPr lang="de-DE" altLang="de-DE" sz="2000" smtClean="0">
                <a:solidFill>
                  <a:schemeClr val="tx1"/>
                </a:solidFill>
              </a:rPr>
            </a:br>
            <a:r>
              <a:rPr lang="de-DE" altLang="de-DE" sz="2000" smtClean="0">
                <a:solidFill>
                  <a:schemeClr val="tx1"/>
                </a:solidFill>
              </a:rPr>
              <a:t>Summer 2004</a:t>
            </a:r>
          </a:p>
        </p:txBody>
      </p:sp>
      <p:pic>
        <p:nvPicPr>
          <p:cNvPr id="38915" name="Picture 3" descr="Poel45-Jaeckelberg-Huk 07-2004 004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500438"/>
            <a:ext cx="4572000" cy="309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Poel45-Fl5-Arbeit-10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4319587" cy="285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Poel45-Fl5-Arbeit-02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95713"/>
            <a:ext cx="4284662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3203575" y="476250"/>
            <a:ext cx="5940425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400" smtClean="0">
                <a:solidFill>
                  <a:schemeClr val="accent1"/>
                </a:solidFill>
              </a:rPr>
              <a:t>Jäckelberg-Huk (Poel 45, Ostsee II)</a:t>
            </a:r>
          </a:p>
        </p:txBody>
      </p:sp>
      <p:pic>
        <p:nvPicPr>
          <p:cNvPr id="43011" name="Picture 3" descr="Poel45-Fl5-Herdsteine-01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3384550" cy="22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Poel45-Fl5-Feuerstelle-01_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294188"/>
            <a:ext cx="3382962" cy="22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Plana-Feuerstelle-2-300dp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96975"/>
            <a:ext cx="45180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57725" y="3500438"/>
            <a:ext cx="9937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de-DE" sz="16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Cooking</a:t>
            </a:r>
            <a:br>
              <a:rPr lang="en-GB" altLang="de-DE" sz="16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en-GB" altLang="de-DE" sz="16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Stones</a:t>
            </a:r>
            <a:br>
              <a:rPr lang="en-GB" altLang="de-DE" sz="16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en-GB" altLang="de-DE" sz="16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N101/E114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538663" y="5805488"/>
            <a:ext cx="11128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de-DE" sz="16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Open</a:t>
            </a:r>
            <a:br>
              <a:rPr lang="en-GB" altLang="de-DE" sz="16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en-GB" altLang="de-DE" sz="16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Fireplace</a:t>
            </a:r>
            <a:br>
              <a:rPr lang="en-GB" altLang="de-DE" sz="16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en-GB" altLang="de-DE" sz="16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N100/E114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810125" y="1196975"/>
            <a:ext cx="38782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2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Preserved Settlement Features</a:t>
            </a:r>
            <a:br>
              <a:rPr lang="de-DE" altLang="de-DE" sz="22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de-DE" altLang="de-DE" sz="22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in 9 m below present Sea level </a:t>
            </a:r>
          </a:p>
        </p:txBody>
      </p:sp>
    </p:spTree>
    <p:extLst>
      <p:ext uri="{BB962C8B-B14F-4D97-AF65-F5344CB8AC3E}">
        <p14:creationId xmlns:p14="http://schemas.microsoft.com/office/powerpoint/2010/main" val="2583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65175"/>
            <a:ext cx="8208963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400" smtClean="0">
                <a:solidFill>
                  <a:schemeClr val="tx1"/>
                </a:solidFill>
              </a:rPr>
              <a:t>Jäckelberg-Huk (Poel 45, Ostsee II)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3779838" y="1466850"/>
            <a:ext cx="3827462" cy="5202238"/>
            <a:chOff x="2381" y="890"/>
            <a:chExt cx="2411" cy="3277"/>
          </a:xfrm>
        </p:grpSpPr>
        <p:pic>
          <p:nvPicPr>
            <p:cNvPr id="44039" name="Picture 4" descr="Poel45-N100_E121-122-17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890"/>
              <a:ext cx="2039" cy="32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0" name="Text Box 5"/>
            <p:cNvSpPr txBox="1">
              <a:spLocks noChangeArrowheads="1"/>
            </p:cNvSpPr>
            <p:nvPr/>
          </p:nvSpPr>
          <p:spPr bwMode="auto">
            <a:xfrm>
              <a:off x="3651" y="2999"/>
              <a:ext cx="11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de-DE" sz="1600" smtClean="0">
                  <a:solidFill>
                    <a:srgbClr val="E6E9EE"/>
                  </a:solidFill>
                  <a:latin typeface="Tahoma" pitchFamily="34" charset="0"/>
                  <a:cs typeface="Times New Roman"/>
                </a:rPr>
                <a:t>limnic Gyttja</a:t>
              </a:r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3682" y="2175"/>
              <a:ext cx="7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de-DE" sz="1600" smtClean="0">
                  <a:solidFill>
                    <a:srgbClr val="E6E9EE"/>
                  </a:solidFill>
                  <a:latin typeface="Tahoma" pitchFamily="34" charset="0"/>
                  <a:cs typeface="Times New Roman"/>
                </a:rPr>
                <a:t>marine Mud</a:t>
              </a:r>
            </a:p>
          </p:txBody>
        </p:sp>
        <p:sp>
          <p:nvSpPr>
            <p:cNvPr id="44042" name="Text Box 7"/>
            <p:cNvSpPr txBox="1">
              <a:spLocks noChangeArrowheads="1"/>
            </p:cNvSpPr>
            <p:nvPr/>
          </p:nvSpPr>
          <p:spPr bwMode="auto">
            <a:xfrm>
              <a:off x="3197" y="3801"/>
              <a:ext cx="147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de-DE" sz="1600" smtClean="0">
                  <a:solidFill>
                    <a:srgbClr val="E6E9EE"/>
                  </a:solidFill>
                  <a:latin typeface="Tahoma" pitchFamily="34" charset="0"/>
                  <a:cs typeface="Times New Roman"/>
                </a:rPr>
                <a:t>upper humic horizon</a:t>
              </a:r>
              <a:br>
                <a:rPr lang="de-DE" altLang="de-DE" sz="1600" smtClean="0">
                  <a:solidFill>
                    <a:srgbClr val="E6E9EE"/>
                  </a:solidFill>
                  <a:latin typeface="Tahoma" pitchFamily="34" charset="0"/>
                  <a:cs typeface="Times New Roman"/>
                </a:rPr>
              </a:br>
              <a:r>
                <a:rPr lang="de-DE" altLang="de-DE" sz="1600" smtClean="0">
                  <a:solidFill>
                    <a:srgbClr val="E6E9EE"/>
                  </a:solidFill>
                  <a:latin typeface="Tahoma" pitchFamily="34" charset="0"/>
                  <a:cs typeface="Times New Roman"/>
                </a:rPr>
                <a:t>(main culture layer)</a:t>
              </a:r>
            </a:p>
          </p:txBody>
        </p:sp>
        <p:sp>
          <p:nvSpPr>
            <p:cNvPr id="44043" name="Text Box 8"/>
            <p:cNvSpPr txBox="1">
              <a:spLocks noChangeArrowheads="1"/>
            </p:cNvSpPr>
            <p:nvPr/>
          </p:nvSpPr>
          <p:spPr bwMode="auto">
            <a:xfrm>
              <a:off x="2608" y="1230"/>
              <a:ext cx="9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de-DE" sz="1600" smtClean="0">
                  <a:solidFill>
                    <a:srgbClr val="E6E9EE"/>
                  </a:solidFill>
                  <a:latin typeface="Tahoma" pitchFamily="34" charset="0"/>
                  <a:cs typeface="Times New Roman"/>
                </a:rPr>
                <a:t>- 8,40 m b.s.l.</a:t>
              </a:r>
            </a:p>
          </p:txBody>
        </p:sp>
        <p:sp>
          <p:nvSpPr>
            <p:cNvPr id="44044" name="Text Box 9"/>
            <p:cNvSpPr txBox="1">
              <a:spLocks noChangeArrowheads="1"/>
            </p:cNvSpPr>
            <p:nvPr/>
          </p:nvSpPr>
          <p:spPr bwMode="auto">
            <a:xfrm>
              <a:off x="3682" y="1638"/>
              <a:ext cx="7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de-DE" sz="1600" smtClean="0">
                  <a:solidFill>
                    <a:srgbClr val="E6E9EE"/>
                  </a:solidFill>
                  <a:latin typeface="Tahoma" pitchFamily="34" charset="0"/>
                  <a:cs typeface="Times New Roman"/>
                </a:rPr>
                <a:t>marine Mud</a:t>
              </a:r>
            </a:p>
          </p:txBody>
        </p:sp>
      </p:grpSp>
      <p:sp>
        <p:nvSpPr>
          <p:cNvPr id="44036" name="Rectangle 10"/>
          <p:cNvSpPr>
            <a:spLocks noChangeArrowheads="1"/>
          </p:cNvSpPr>
          <p:nvPr/>
        </p:nvSpPr>
        <p:spPr bwMode="auto">
          <a:xfrm>
            <a:off x="34925" y="1341438"/>
            <a:ext cx="3706813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de-DE" sz="24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Excavation 2005:</a:t>
            </a:r>
            <a:br>
              <a:rPr lang="de-DE" altLang="de-DE" sz="24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de-DE" altLang="de-DE" sz="24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Test-trenches 6, 7, 8: </a:t>
            </a:r>
            <a:br>
              <a:rPr lang="de-DE" altLang="de-DE" sz="24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de-DE" altLang="de-DE" sz="24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First transgression of marine waters into Wismar Bay shortly </a:t>
            </a:r>
            <a:br>
              <a:rPr lang="de-DE" altLang="de-DE" sz="24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de-DE" altLang="de-DE" sz="24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after 6.000 cal BC</a:t>
            </a:r>
          </a:p>
        </p:txBody>
      </p:sp>
      <p:pic>
        <p:nvPicPr>
          <p:cNvPr id="44037" name="Picture 11" descr="Poel45-Fl06-Arbeitsbild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89413"/>
            <a:ext cx="3673475" cy="2408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12" descr="Poel45-N100_E121-122-14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500438"/>
            <a:ext cx="2012950" cy="309721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57200" y="908050"/>
            <a:ext cx="82296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smtClean="0">
                <a:solidFill>
                  <a:schemeClr val="accent1"/>
                </a:solidFill>
              </a:rPr>
              <a:t>Jäckelberg-Huk (Poel 45, Ostsee II)</a:t>
            </a:r>
          </a:p>
        </p:txBody>
      </p:sp>
      <p:pic>
        <p:nvPicPr>
          <p:cNvPr id="45059" name="Picture 3" descr="Poel45-Jaeckelberg-Huk-Artefakte 007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94175"/>
            <a:ext cx="3205163" cy="240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Poel45-Jaeckelberg-Huk-Artefakte 010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00213"/>
            <a:ext cx="3205163" cy="240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Poel45-Jaeckelberg-Huk-Artefakte 005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3276600" cy="245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Poel45-Jaeckelberg-Huk-Artefakte 003_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84650"/>
            <a:ext cx="3257550" cy="241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708400" y="1725613"/>
            <a:ext cx="18145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2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Projectil points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432175" y="2924175"/>
            <a:ext cx="11922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Transverse</a:t>
            </a:r>
            <a:b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Arrowheads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560888" y="3527425"/>
            <a:ext cx="11922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Rhombic</a:t>
            </a:r>
            <a:b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Arrowheads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718050" y="5773738"/>
            <a:ext cx="10048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Microlithic</a:t>
            </a:r>
            <a:b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Points,</a:t>
            </a:r>
            <a:b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</a:br>
            <a: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Triangles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419475" y="5516563"/>
            <a:ext cx="908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Trapezes</a:t>
            </a:r>
          </a:p>
        </p:txBody>
      </p:sp>
    </p:spTree>
    <p:extLst>
      <p:ext uri="{BB962C8B-B14F-4D97-AF65-F5344CB8AC3E}">
        <p14:creationId xmlns:p14="http://schemas.microsoft.com/office/powerpoint/2010/main" val="38913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050"/>
            <a:ext cx="8229600" cy="100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smtClean="0">
                <a:solidFill>
                  <a:srgbClr val="FFFF66"/>
                </a:solidFill>
              </a:rPr>
              <a:t>Jäckelberg-Huk</a:t>
            </a:r>
            <a:br>
              <a:rPr lang="de-DE" altLang="de-DE" sz="2800" smtClean="0">
                <a:solidFill>
                  <a:srgbClr val="FFFF66"/>
                </a:solidFill>
              </a:rPr>
            </a:br>
            <a:r>
              <a:rPr lang="de-DE" altLang="de-DE" sz="2800" smtClean="0">
                <a:solidFill>
                  <a:srgbClr val="FFFF66"/>
                </a:solidFill>
              </a:rPr>
              <a:t>Radiocarbon dates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917575" y="6080125"/>
            <a:ext cx="7299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smtClean="0">
                <a:solidFill>
                  <a:srgbClr val="FFFF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Jäckelberg-Huk (Poel 45, Ostsee II). </a:t>
            </a:r>
            <a:r>
              <a:rPr lang="en-GB" altLang="de-DE" sz="1400" smtClean="0">
                <a:solidFill>
                  <a:srgbClr val="FFFF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Radiocarbon Dates.</a:t>
            </a:r>
            <a:br>
              <a:rPr lang="en-GB" altLang="de-DE" sz="1400" smtClean="0">
                <a:solidFill>
                  <a:srgbClr val="FFFF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GB" altLang="de-DE" sz="1400" smtClean="0">
                <a:solidFill>
                  <a:srgbClr val="FFFF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Calibration with </a:t>
            </a:r>
            <a:r>
              <a:rPr lang="de-DE" altLang="de-DE" sz="1400" smtClean="0">
                <a:solidFill>
                  <a:srgbClr val="FFFF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Calpal 2001 (Jöris/Weninger) and Intcal 98</a:t>
            </a:r>
            <a:r>
              <a:rPr lang="en-GB" altLang="de-DE" sz="1400" smtClean="0">
                <a:solidFill>
                  <a:srgbClr val="FFFF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(calibrated age ± 1 stdv. </a:t>
            </a:r>
            <a:r>
              <a:rPr lang="de-DE" altLang="de-DE" sz="1400" smtClean="0">
                <a:solidFill>
                  <a:srgbClr val="FFFF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B.C.).</a:t>
            </a:r>
          </a:p>
        </p:txBody>
      </p:sp>
      <p:graphicFrame>
        <p:nvGraphicFramePr>
          <p:cNvPr id="642052" name="Group 4"/>
          <p:cNvGraphicFramePr>
            <a:graphicFrameLocks noGrp="1"/>
          </p:cNvGraphicFramePr>
          <p:nvPr>
            <p:ph idx="1"/>
          </p:nvPr>
        </p:nvGraphicFramePr>
        <p:xfrm>
          <a:off x="250825" y="2030413"/>
          <a:ext cx="8642350" cy="3846514"/>
        </p:xfrm>
        <a:graphic>
          <a:graphicData uri="http://schemas.openxmlformats.org/drawingml/2006/table">
            <a:tbl>
              <a:tblPr/>
              <a:tblGrid>
                <a:gridCol w="1939925"/>
                <a:gridCol w="1306513"/>
                <a:gridCol w="1030287"/>
                <a:gridCol w="1154113"/>
                <a:gridCol w="709612"/>
                <a:gridCol w="2501900"/>
              </a:tblGrid>
              <a:tr h="404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ALM-Inventory No.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Sample-No.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Age BP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Age calBC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δC13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Object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2002/1526-0035,1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KIA-23699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7416±43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6295±63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-22,5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Mammal bone, Red deer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2002/1526-0035,2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KIA-23700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7469±39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6322±58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-20,5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Mammal bone, Roe deer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2002/1526-0035,3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KIA-23701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7387±42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6251±85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-15,5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Fish bone, pike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2002/1526-0045,1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KIA-23940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7239±37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6103±63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-20,7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Mammal bone, undet.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2002/1758-0053,1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KIA-23941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7108±37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5964±47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-18,1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hlink"/>
                          </a:solidFill>
                          <a:latin typeface="Tahoma" pitchFamily="34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Fish bone, pike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7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67400" y="838200"/>
            <a:ext cx="3276600" cy="316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smtClean="0">
                <a:solidFill>
                  <a:schemeClr val="accent1"/>
                </a:solidFill>
              </a:rPr>
              <a:t>Distribution of the Kongemose Culture </a:t>
            </a:r>
            <a:br>
              <a:rPr lang="de-DE" altLang="de-DE" sz="2800" smtClean="0">
                <a:solidFill>
                  <a:schemeClr val="accent1"/>
                </a:solidFill>
              </a:rPr>
            </a:br>
            <a:r>
              <a:rPr lang="de-DE" altLang="de-DE" sz="2800" smtClean="0">
                <a:solidFill>
                  <a:schemeClr val="accent1"/>
                </a:solidFill>
              </a:rPr>
              <a:t>in Southern Scandinavia and Northern Germany</a:t>
            </a:r>
            <a:endParaRPr lang="en-US" altLang="de-DE" sz="2800" smtClean="0">
              <a:solidFill>
                <a:schemeClr val="accent1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867400" y="6292850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de-DE" sz="14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after S.A.S</a:t>
            </a:r>
            <a:r>
              <a:rPr lang="en-US" altLang="de-DE" sz="1400" smtClean="0">
                <a:solidFill>
                  <a:srgbClr val="E6E9EE"/>
                </a:solidFill>
                <a:latin typeface="Tahoma" pitchFamily="34" charset="0"/>
                <a:cs typeface="Tahoma" pitchFamily="34" charset="0"/>
              </a:rPr>
              <a:t>ø</a:t>
            </a:r>
            <a:r>
              <a:rPr lang="de-DE" altLang="de-DE" sz="1400" smtClean="0">
                <a:solidFill>
                  <a:srgbClr val="E6E9EE"/>
                </a:solidFill>
                <a:latin typeface="Tahoma" pitchFamily="34" charset="0"/>
                <a:cs typeface="Times New Roman"/>
              </a:rPr>
              <a:t>rensen 1996, 136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827088" y="1628775"/>
            <a:ext cx="2808287" cy="42481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pic>
        <p:nvPicPr>
          <p:cNvPr id="48133" name="Picture 5" descr="Kongemose-Verbreitungskarte-Soerensen1996-136-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55663"/>
            <a:ext cx="5616575" cy="567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Oval 6"/>
          <p:cNvSpPr>
            <a:spLocks noChangeArrowheads="1"/>
          </p:cNvSpPr>
          <p:nvPr/>
        </p:nvSpPr>
        <p:spPr bwMode="auto">
          <a:xfrm rot="-1894486">
            <a:off x="596900" y="944563"/>
            <a:ext cx="3892550" cy="5638800"/>
          </a:xfrm>
          <a:prstGeom prst="ellipse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54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6725" y="439738"/>
            <a:ext cx="441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mtClean="0">
                <a:solidFill>
                  <a:schemeClr val="bg2"/>
                </a:solidFill>
              </a:rPr>
              <a:t>Position of submerged stone-age sites near Timmendorf /Poel</a:t>
            </a:r>
          </a:p>
        </p:txBody>
      </p:sp>
      <p:pic>
        <p:nvPicPr>
          <p:cNvPr id="50179" name="Picture 3" descr="timmendorf-A3_Uebersicht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84350"/>
            <a:ext cx="37496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Timmendorf_Luftbild_1994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773238"/>
            <a:ext cx="37576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wisbucht_neu_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04813"/>
            <a:ext cx="28479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7138988" y="1125538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sz="1800" smtClean="0">
              <a:solidFill>
                <a:srgbClr val="6D7E9D"/>
              </a:solidFill>
              <a:latin typeface="Arial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97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43053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mtClean="0">
                <a:solidFill>
                  <a:schemeClr val="bg2"/>
                </a:solidFill>
              </a:rPr>
              <a:t>Timmendorf-Nordmole</a:t>
            </a:r>
            <a:br>
              <a:rPr lang="de-DE" altLang="de-DE" smtClean="0">
                <a:solidFill>
                  <a:schemeClr val="bg2"/>
                </a:solidFill>
              </a:rPr>
            </a:br>
            <a:r>
              <a:rPr lang="de-DE" altLang="de-DE" smtClean="0">
                <a:solidFill>
                  <a:schemeClr val="bg2"/>
                </a:solidFill>
              </a:rPr>
              <a:t>Pit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2514600"/>
            <a:ext cx="441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 eaLnBrk="1" hangingPunct="1"/>
            <a:r>
              <a:rPr lang="de-DE" altLang="de-DE" sz="1800" smtClean="0">
                <a:solidFill>
                  <a:schemeClr val="tx2"/>
                </a:solidFill>
              </a:rPr>
              <a:t>Wooden beams from the shelter, collapsed into the pit</a:t>
            </a:r>
          </a:p>
        </p:txBody>
      </p:sp>
      <p:pic>
        <p:nvPicPr>
          <p:cNvPr id="52228" name="Picture 4" descr="Poel12_Grube_Grundris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97275"/>
            <a:ext cx="4191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Poel12_Grube_Ansicht01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94100"/>
            <a:ext cx="4495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EBK_Huette01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55663"/>
            <a:ext cx="34861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2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>
                <a:solidFill>
                  <a:schemeClr val="bg2"/>
                </a:solidFill>
              </a:rPr>
              <a:t>Google-seabed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1856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441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mtClean="0">
                <a:solidFill>
                  <a:schemeClr val="bg2"/>
                </a:solidFill>
              </a:rPr>
              <a:t>Timmendorf-Nordmole</a:t>
            </a:r>
            <a:br>
              <a:rPr lang="de-DE" altLang="de-DE" smtClean="0">
                <a:solidFill>
                  <a:schemeClr val="bg2"/>
                </a:solidFill>
              </a:rPr>
            </a:br>
            <a:r>
              <a:rPr lang="de-DE" altLang="de-DE" smtClean="0">
                <a:solidFill>
                  <a:schemeClr val="bg2"/>
                </a:solidFill>
              </a:rPr>
              <a:t>Pit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1989138"/>
            <a:ext cx="4343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de-DE" altLang="de-DE" sz="1600" smtClean="0">
                <a:solidFill>
                  <a:schemeClr val="tx2"/>
                </a:solidFill>
              </a:rPr>
              <a:t>Flintknive with preserved handle from haselnut with Limestringing</a:t>
            </a:r>
          </a:p>
        </p:txBody>
      </p:sp>
      <p:pic>
        <p:nvPicPr>
          <p:cNvPr id="53252" name="Picture 4" descr="Poel12_Klingenschaeft_0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22588"/>
            <a:ext cx="541020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Poel12_Klingenschaeft_02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54138"/>
            <a:ext cx="32004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Poel12_Klingenschaeft_03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11650"/>
            <a:ext cx="32004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8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altLang="de-DE" smtClean="0">
                <a:solidFill>
                  <a:schemeClr val="bg1"/>
                </a:solidFill>
              </a:rPr>
              <a:t>Data on the coastline-development during medieval and modern times</a:t>
            </a:r>
          </a:p>
        </p:txBody>
      </p:sp>
      <p:pic>
        <p:nvPicPr>
          <p:cNvPr id="56323" name="Picture 3" descr="logo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344488"/>
            <a:ext cx="895350" cy="100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3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136525" y="1143000"/>
            <a:ext cx="4435475" cy="5486400"/>
            <a:chOff x="86" y="720"/>
            <a:chExt cx="2794" cy="3456"/>
          </a:xfrm>
        </p:grpSpPr>
        <p:sp>
          <p:nvSpPr>
            <p:cNvPr id="57351" name="Rectangle 3"/>
            <p:cNvSpPr>
              <a:spLocks noChangeArrowheads="1"/>
            </p:cNvSpPr>
            <p:nvPr/>
          </p:nvSpPr>
          <p:spPr bwMode="auto">
            <a:xfrm>
              <a:off x="96" y="720"/>
              <a:ext cx="2784" cy="3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graphicFrame>
          <p:nvGraphicFramePr>
            <p:cNvPr id="57352" name="Object 4"/>
            <p:cNvGraphicFramePr>
              <a:graphicFrameLocks noChangeAspect="1"/>
            </p:cNvGraphicFramePr>
            <p:nvPr/>
          </p:nvGraphicFramePr>
          <p:xfrm>
            <a:off x="86" y="720"/>
            <a:ext cx="2794" cy="3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3" r:id="rId4" imgW="9525" imgH="9525" progId="CorelDRAW.Graphic.9">
                    <p:embed/>
                  </p:oleObj>
                </mc:Choice>
                <mc:Fallback>
                  <p:oleObj r:id="rId4" imgW="9525" imgH="9525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" y="720"/>
                          <a:ext cx="2794" cy="3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1692275" y="-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pic>
        <p:nvPicPr>
          <p:cNvPr id="57348" name="Picture 6" descr="Haf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87850"/>
            <a:ext cx="35052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 descr="File00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838200"/>
            <a:ext cx="23701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107950" y="484188"/>
            <a:ext cx="7920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1800" dirty="0" smtClean="0">
                <a:solidFill>
                  <a:srgbClr val="E6E9EE"/>
                </a:solidFill>
                <a:latin typeface="Times New Roman" pitchFamily="18" charset="0"/>
                <a:cs typeface="Times New Roman"/>
              </a:rPr>
              <a:t>Early medieval (8</a:t>
            </a:r>
            <a:r>
              <a:rPr lang="en-GB" altLang="de-DE" sz="1800" baseline="30000" dirty="0" smtClean="0">
                <a:solidFill>
                  <a:srgbClr val="E6E9EE"/>
                </a:solidFill>
                <a:latin typeface="Times New Roman" pitchFamily="18" charset="0"/>
                <a:cs typeface="Times New Roman"/>
              </a:rPr>
              <a:t>th</a:t>
            </a:r>
            <a:r>
              <a:rPr lang="en-GB" altLang="de-DE" sz="1800" dirty="0" smtClean="0">
                <a:solidFill>
                  <a:srgbClr val="E6E9EE"/>
                </a:solidFill>
                <a:latin typeface="Times New Roman" pitchFamily="18" charset="0"/>
                <a:cs typeface="Times New Roman"/>
              </a:rPr>
              <a:t> c AD) trading site of </a:t>
            </a:r>
            <a:r>
              <a:rPr lang="en-GB" altLang="de-DE" sz="1800" dirty="0" err="1" smtClean="0">
                <a:solidFill>
                  <a:srgbClr val="E6E9EE"/>
                </a:solidFill>
                <a:latin typeface="Times New Roman" pitchFamily="18" charset="0"/>
                <a:cs typeface="Times New Roman"/>
              </a:rPr>
              <a:t>Groß</a:t>
            </a:r>
            <a:r>
              <a:rPr lang="en-GB" altLang="de-DE" sz="1800" dirty="0" smtClean="0">
                <a:solidFill>
                  <a:srgbClr val="E6E9EE"/>
                </a:solidFill>
                <a:latin typeface="Times New Roman" pitchFamily="18" charset="0"/>
                <a:cs typeface="Times New Roman"/>
              </a:rPr>
              <a:t> </a:t>
            </a:r>
            <a:r>
              <a:rPr lang="en-GB" altLang="de-DE" sz="1800" dirty="0" err="1" smtClean="0">
                <a:solidFill>
                  <a:srgbClr val="E6E9EE"/>
                </a:solidFill>
                <a:latin typeface="Times New Roman" pitchFamily="18" charset="0"/>
                <a:cs typeface="Times New Roman"/>
              </a:rPr>
              <a:t>Strömkendorf</a:t>
            </a:r>
            <a:r>
              <a:rPr lang="en-GB" altLang="de-DE" sz="1800" dirty="0" smtClean="0">
                <a:solidFill>
                  <a:srgbClr val="E6E9EE"/>
                </a:solidFill>
                <a:latin typeface="Times New Roman" pitchFamily="18" charset="0"/>
                <a:cs typeface="Times New Roman"/>
              </a:rPr>
              <a:t>/</a:t>
            </a:r>
            <a:r>
              <a:rPr lang="en-GB" altLang="de-DE" sz="1800" dirty="0" err="1" smtClean="0">
                <a:solidFill>
                  <a:srgbClr val="E6E9EE"/>
                </a:solidFill>
                <a:latin typeface="Times New Roman" pitchFamily="18" charset="0"/>
                <a:cs typeface="Times New Roman"/>
              </a:rPr>
              <a:t>Reric</a:t>
            </a:r>
            <a:endParaRPr lang="de-DE" altLang="de-DE" sz="1800" dirty="0" smtClean="0">
              <a:solidFill>
                <a:srgbClr val="E6E9EE"/>
              </a:solidFill>
              <a:latin typeface="Times New Roman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5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7451725" y="188913"/>
            <a:ext cx="1465263" cy="569912"/>
            <a:chOff x="4608" y="221"/>
            <a:chExt cx="978" cy="449"/>
          </a:xfrm>
        </p:grpSpPr>
        <p:sp>
          <p:nvSpPr>
            <p:cNvPr id="62504" name="Text Box 3"/>
            <p:cNvSpPr txBox="1">
              <a:spLocks noChangeArrowheads="1"/>
            </p:cNvSpPr>
            <p:nvPr/>
          </p:nvSpPr>
          <p:spPr bwMode="auto">
            <a:xfrm>
              <a:off x="4900" y="221"/>
              <a:ext cx="686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BALTIC SEA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RESEARCH INSTITUTE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WARNEMÜNDE</a:t>
              </a:r>
            </a:p>
          </p:txBody>
        </p:sp>
        <p:grpSp>
          <p:nvGrpSpPr>
            <p:cNvPr id="62505" name="Group 4"/>
            <p:cNvGrpSpPr>
              <a:grpSpLocks noChangeAspect="1"/>
            </p:cNvGrpSpPr>
            <p:nvPr/>
          </p:nvGrpSpPr>
          <p:grpSpPr bwMode="auto">
            <a:xfrm>
              <a:off x="4608" y="240"/>
              <a:ext cx="918" cy="430"/>
              <a:chOff x="4416" y="229"/>
              <a:chExt cx="1123" cy="526"/>
            </a:xfrm>
          </p:grpSpPr>
          <p:sp>
            <p:nvSpPr>
              <p:cNvPr id="62506" name="Freeform 5"/>
              <p:cNvSpPr>
                <a:spLocks noChangeAspect="1"/>
              </p:cNvSpPr>
              <p:nvPr/>
            </p:nvSpPr>
            <p:spPr bwMode="auto">
              <a:xfrm>
                <a:off x="4813" y="610"/>
                <a:ext cx="388" cy="23"/>
              </a:xfrm>
              <a:custGeom>
                <a:avLst/>
                <a:gdLst>
                  <a:gd name="T0" fmla="*/ 368 w 388"/>
                  <a:gd name="T1" fmla="*/ 8 h 23"/>
                  <a:gd name="T2" fmla="*/ 378 w 388"/>
                  <a:gd name="T3" fmla="*/ 1 h 23"/>
                  <a:gd name="T4" fmla="*/ 0 w 388"/>
                  <a:gd name="T5" fmla="*/ 0 h 23"/>
                  <a:gd name="T6" fmla="*/ 0 w 388"/>
                  <a:gd name="T7" fmla="*/ 22 h 23"/>
                  <a:gd name="T8" fmla="*/ 378 w 388"/>
                  <a:gd name="T9" fmla="*/ 23 h 23"/>
                  <a:gd name="T10" fmla="*/ 387 w 388"/>
                  <a:gd name="T11" fmla="*/ 15 h 23"/>
                  <a:gd name="T12" fmla="*/ 378 w 388"/>
                  <a:gd name="T13" fmla="*/ 23 h 23"/>
                  <a:gd name="T14" fmla="*/ 382 w 388"/>
                  <a:gd name="T15" fmla="*/ 22 h 23"/>
                  <a:gd name="T16" fmla="*/ 385 w 388"/>
                  <a:gd name="T17" fmla="*/ 19 h 23"/>
                  <a:gd name="T18" fmla="*/ 387 w 388"/>
                  <a:gd name="T19" fmla="*/ 16 h 23"/>
                  <a:gd name="T20" fmla="*/ 388 w 388"/>
                  <a:gd name="T21" fmla="*/ 12 h 23"/>
                  <a:gd name="T22" fmla="*/ 387 w 388"/>
                  <a:gd name="T23" fmla="*/ 8 h 23"/>
                  <a:gd name="T24" fmla="*/ 385 w 388"/>
                  <a:gd name="T25" fmla="*/ 4 h 23"/>
                  <a:gd name="T26" fmla="*/ 382 w 388"/>
                  <a:gd name="T27" fmla="*/ 2 h 23"/>
                  <a:gd name="T28" fmla="*/ 378 w 388"/>
                  <a:gd name="T29" fmla="*/ 1 h 23"/>
                  <a:gd name="T30" fmla="*/ 368 w 388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8" h="23">
                    <a:moveTo>
                      <a:pt x="368" y="8"/>
                    </a:moveTo>
                    <a:lnTo>
                      <a:pt x="37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78" y="23"/>
                    </a:lnTo>
                    <a:lnTo>
                      <a:pt x="387" y="15"/>
                    </a:lnTo>
                    <a:lnTo>
                      <a:pt x="378" y="23"/>
                    </a:lnTo>
                    <a:lnTo>
                      <a:pt x="382" y="22"/>
                    </a:lnTo>
                    <a:lnTo>
                      <a:pt x="385" y="19"/>
                    </a:lnTo>
                    <a:lnTo>
                      <a:pt x="387" y="16"/>
                    </a:lnTo>
                    <a:lnTo>
                      <a:pt x="388" y="12"/>
                    </a:lnTo>
                    <a:lnTo>
                      <a:pt x="387" y="8"/>
                    </a:lnTo>
                    <a:lnTo>
                      <a:pt x="385" y="4"/>
                    </a:lnTo>
                    <a:lnTo>
                      <a:pt x="382" y="2"/>
                    </a:lnTo>
                    <a:lnTo>
                      <a:pt x="378" y="1"/>
                    </a:lnTo>
                    <a:lnTo>
                      <a:pt x="36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07" name="Freeform 6"/>
              <p:cNvSpPr>
                <a:spLocks noChangeAspect="1"/>
              </p:cNvSpPr>
              <p:nvPr/>
            </p:nvSpPr>
            <p:spPr bwMode="auto">
              <a:xfrm>
                <a:off x="5181" y="498"/>
                <a:ext cx="56" cy="127"/>
              </a:xfrm>
              <a:custGeom>
                <a:avLst/>
                <a:gdLst>
                  <a:gd name="T0" fmla="*/ 56 w 56"/>
                  <a:gd name="T1" fmla="*/ 7 h 127"/>
                  <a:gd name="T2" fmla="*/ 36 w 56"/>
                  <a:gd name="T3" fmla="*/ 7 h 127"/>
                  <a:gd name="T4" fmla="*/ 0 w 56"/>
                  <a:gd name="T5" fmla="*/ 120 h 127"/>
                  <a:gd name="T6" fmla="*/ 19 w 56"/>
                  <a:gd name="T7" fmla="*/ 127 h 127"/>
                  <a:gd name="T8" fmla="*/ 55 w 56"/>
                  <a:gd name="T9" fmla="*/ 14 h 127"/>
                  <a:gd name="T10" fmla="*/ 36 w 56"/>
                  <a:gd name="T11" fmla="*/ 14 h 127"/>
                  <a:gd name="T12" fmla="*/ 55 w 56"/>
                  <a:gd name="T13" fmla="*/ 14 h 127"/>
                  <a:gd name="T14" fmla="*/ 56 w 56"/>
                  <a:gd name="T15" fmla="*/ 9 h 127"/>
                  <a:gd name="T16" fmla="*/ 55 w 56"/>
                  <a:gd name="T17" fmla="*/ 5 h 127"/>
                  <a:gd name="T18" fmla="*/ 52 w 56"/>
                  <a:gd name="T19" fmla="*/ 2 h 127"/>
                  <a:gd name="T20" fmla="*/ 49 w 56"/>
                  <a:gd name="T21" fmla="*/ 0 h 127"/>
                  <a:gd name="T22" fmla="*/ 45 w 56"/>
                  <a:gd name="T23" fmla="*/ 0 h 127"/>
                  <a:gd name="T24" fmla="*/ 41 w 56"/>
                  <a:gd name="T25" fmla="*/ 0 h 127"/>
                  <a:gd name="T26" fmla="*/ 38 w 56"/>
                  <a:gd name="T27" fmla="*/ 3 h 127"/>
                  <a:gd name="T28" fmla="*/ 36 w 56"/>
                  <a:gd name="T29" fmla="*/ 7 h 127"/>
                  <a:gd name="T30" fmla="*/ 56 w 56"/>
                  <a:gd name="T31" fmla="*/ 7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127">
                    <a:moveTo>
                      <a:pt x="56" y="7"/>
                    </a:moveTo>
                    <a:lnTo>
                      <a:pt x="36" y="7"/>
                    </a:lnTo>
                    <a:lnTo>
                      <a:pt x="0" y="120"/>
                    </a:lnTo>
                    <a:lnTo>
                      <a:pt x="19" y="127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55" y="14"/>
                    </a:lnTo>
                    <a:lnTo>
                      <a:pt x="56" y="9"/>
                    </a:lnTo>
                    <a:lnTo>
                      <a:pt x="55" y="5"/>
                    </a:lnTo>
                    <a:lnTo>
                      <a:pt x="52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6" y="7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08" name="Freeform 7"/>
              <p:cNvSpPr>
                <a:spLocks noChangeAspect="1"/>
              </p:cNvSpPr>
              <p:nvPr/>
            </p:nvSpPr>
            <p:spPr bwMode="auto">
              <a:xfrm>
                <a:off x="5217" y="505"/>
                <a:ext cx="84" cy="250"/>
              </a:xfrm>
              <a:custGeom>
                <a:avLst/>
                <a:gdLst>
                  <a:gd name="T0" fmla="*/ 64 w 84"/>
                  <a:gd name="T1" fmla="*/ 236 h 250"/>
                  <a:gd name="T2" fmla="*/ 84 w 84"/>
                  <a:gd name="T3" fmla="*/ 236 h 250"/>
                  <a:gd name="T4" fmla="*/ 20 w 84"/>
                  <a:gd name="T5" fmla="*/ 0 h 250"/>
                  <a:gd name="T6" fmla="*/ 0 w 84"/>
                  <a:gd name="T7" fmla="*/ 7 h 250"/>
                  <a:gd name="T8" fmla="*/ 64 w 84"/>
                  <a:gd name="T9" fmla="*/ 242 h 250"/>
                  <a:gd name="T10" fmla="*/ 84 w 84"/>
                  <a:gd name="T11" fmla="*/ 241 h 250"/>
                  <a:gd name="T12" fmla="*/ 64 w 84"/>
                  <a:gd name="T13" fmla="*/ 242 h 250"/>
                  <a:gd name="T14" fmla="*/ 66 w 84"/>
                  <a:gd name="T15" fmla="*/ 246 h 250"/>
                  <a:gd name="T16" fmla="*/ 70 w 84"/>
                  <a:gd name="T17" fmla="*/ 249 h 250"/>
                  <a:gd name="T18" fmla="*/ 73 w 84"/>
                  <a:gd name="T19" fmla="*/ 250 h 250"/>
                  <a:gd name="T20" fmla="*/ 77 w 84"/>
                  <a:gd name="T21" fmla="*/ 249 h 250"/>
                  <a:gd name="T22" fmla="*/ 81 w 84"/>
                  <a:gd name="T23" fmla="*/ 247 h 250"/>
                  <a:gd name="T24" fmla="*/ 83 w 84"/>
                  <a:gd name="T25" fmla="*/ 244 h 250"/>
                  <a:gd name="T26" fmla="*/ 84 w 84"/>
                  <a:gd name="T27" fmla="*/ 240 h 250"/>
                  <a:gd name="T28" fmla="*/ 84 w 84"/>
                  <a:gd name="T29" fmla="*/ 236 h 250"/>
                  <a:gd name="T30" fmla="*/ 64 w 84"/>
                  <a:gd name="T31" fmla="*/ 236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4" h="250">
                    <a:moveTo>
                      <a:pt x="64" y="236"/>
                    </a:moveTo>
                    <a:lnTo>
                      <a:pt x="84" y="236"/>
                    </a:lnTo>
                    <a:lnTo>
                      <a:pt x="20" y="0"/>
                    </a:lnTo>
                    <a:lnTo>
                      <a:pt x="0" y="7"/>
                    </a:lnTo>
                    <a:lnTo>
                      <a:pt x="64" y="242"/>
                    </a:lnTo>
                    <a:lnTo>
                      <a:pt x="84" y="241"/>
                    </a:lnTo>
                    <a:lnTo>
                      <a:pt x="64" y="242"/>
                    </a:lnTo>
                    <a:lnTo>
                      <a:pt x="66" y="246"/>
                    </a:lnTo>
                    <a:lnTo>
                      <a:pt x="70" y="249"/>
                    </a:lnTo>
                    <a:lnTo>
                      <a:pt x="73" y="250"/>
                    </a:lnTo>
                    <a:lnTo>
                      <a:pt x="77" y="249"/>
                    </a:lnTo>
                    <a:lnTo>
                      <a:pt x="81" y="247"/>
                    </a:lnTo>
                    <a:lnTo>
                      <a:pt x="83" y="244"/>
                    </a:lnTo>
                    <a:lnTo>
                      <a:pt x="84" y="240"/>
                    </a:lnTo>
                    <a:lnTo>
                      <a:pt x="84" y="236"/>
                    </a:lnTo>
                    <a:lnTo>
                      <a:pt x="64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09" name="Freeform 8"/>
              <p:cNvSpPr>
                <a:spLocks noChangeAspect="1"/>
              </p:cNvSpPr>
              <p:nvPr/>
            </p:nvSpPr>
            <p:spPr bwMode="auto">
              <a:xfrm>
                <a:off x="5281" y="498"/>
                <a:ext cx="78" cy="248"/>
              </a:xfrm>
              <a:custGeom>
                <a:avLst/>
                <a:gdLst>
                  <a:gd name="T0" fmla="*/ 78 w 78"/>
                  <a:gd name="T1" fmla="*/ 8 h 248"/>
                  <a:gd name="T2" fmla="*/ 58 w 78"/>
                  <a:gd name="T3" fmla="*/ 8 h 248"/>
                  <a:gd name="T4" fmla="*/ 0 w 78"/>
                  <a:gd name="T5" fmla="*/ 243 h 248"/>
                  <a:gd name="T6" fmla="*/ 20 w 78"/>
                  <a:gd name="T7" fmla="*/ 248 h 248"/>
                  <a:gd name="T8" fmla="*/ 78 w 78"/>
                  <a:gd name="T9" fmla="*/ 13 h 248"/>
                  <a:gd name="T10" fmla="*/ 58 w 78"/>
                  <a:gd name="T11" fmla="*/ 13 h 248"/>
                  <a:gd name="T12" fmla="*/ 78 w 78"/>
                  <a:gd name="T13" fmla="*/ 13 h 248"/>
                  <a:gd name="T14" fmla="*/ 78 w 78"/>
                  <a:gd name="T15" fmla="*/ 8 h 248"/>
                  <a:gd name="T16" fmla="*/ 77 w 78"/>
                  <a:gd name="T17" fmla="*/ 4 h 248"/>
                  <a:gd name="T18" fmla="*/ 74 w 78"/>
                  <a:gd name="T19" fmla="*/ 2 h 248"/>
                  <a:gd name="T20" fmla="*/ 71 w 78"/>
                  <a:gd name="T21" fmla="*/ 0 h 248"/>
                  <a:gd name="T22" fmla="*/ 67 w 78"/>
                  <a:gd name="T23" fmla="*/ 0 h 248"/>
                  <a:gd name="T24" fmla="*/ 63 w 78"/>
                  <a:gd name="T25" fmla="*/ 1 h 248"/>
                  <a:gd name="T26" fmla="*/ 60 w 78"/>
                  <a:gd name="T27" fmla="*/ 3 h 248"/>
                  <a:gd name="T28" fmla="*/ 58 w 78"/>
                  <a:gd name="T29" fmla="*/ 8 h 248"/>
                  <a:gd name="T30" fmla="*/ 78 w 78"/>
                  <a:gd name="T31" fmla="*/ 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8">
                    <a:moveTo>
                      <a:pt x="78" y="8"/>
                    </a:moveTo>
                    <a:lnTo>
                      <a:pt x="58" y="8"/>
                    </a:lnTo>
                    <a:lnTo>
                      <a:pt x="0" y="243"/>
                    </a:lnTo>
                    <a:lnTo>
                      <a:pt x="20" y="248"/>
                    </a:lnTo>
                    <a:lnTo>
                      <a:pt x="78" y="13"/>
                    </a:lnTo>
                    <a:lnTo>
                      <a:pt x="58" y="13"/>
                    </a:lnTo>
                    <a:lnTo>
                      <a:pt x="78" y="13"/>
                    </a:lnTo>
                    <a:lnTo>
                      <a:pt x="78" y="8"/>
                    </a:lnTo>
                    <a:lnTo>
                      <a:pt x="77" y="4"/>
                    </a:lnTo>
                    <a:lnTo>
                      <a:pt x="74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60" y="3"/>
                    </a:lnTo>
                    <a:lnTo>
                      <a:pt x="58" y="8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10" name="Freeform 9"/>
              <p:cNvSpPr>
                <a:spLocks noChangeAspect="1"/>
              </p:cNvSpPr>
              <p:nvPr/>
            </p:nvSpPr>
            <p:spPr bwMode="auto">
              <a:xfrm>
                <a:off x="5339" y="506"/>
                <a:ext cx="78" cy="249"/>
              </a:xfrm>
              <a:custGeom>
                <a:avLst/>
                <a:gdLst>
                  <a:gd name="T0" fmla="*/ 57 w 78"/>
                  <a:gd name="T1" fmla="*/ 235 h 249"/>
                  <a:gd name="T2" fmla="*/ 77 w 78"/>
                  <a:gd name="T3" fmla="*/ 235 h 249"/>
                  <a:gd name="T4" fmla="*/ 20 w 78"/>
                  <a:gd name="T5" fmla="*/ 0 h 249"/>
                  <a:gd name="T6" fmla="*/ 0 w 78"/>
                  <a:gd name="T7" fmla="*/ 5 h 249"/>
                  <a:gd name="T8" fmla="*/ 57 w 78"/>
                  <a:gd name="T9" fmla="*/ 240 h 249"/>
                  <a:gd name="T10" fmla="*/ 77 w 78"/>
                  <a:gd name="T11" fmla="*/ 241 h 249"/>
                  <a:gd name="T12" fmla="*/ 57 w 78"/>
                  <a:gd name="T13" fmla="*/ 240 h 249"/>
                  <a:gd name="T14" fmla="*/ 59 w 78"/>
                  <a:gd name="T15" fmla="*/ 245 h 249"/>
                  <a:gd name="T16" fmla="*/ 62 w 78"/>
                  <a:gd name="T17" fmla="*/ 247 h 249"/>
                  <a:gd name="T18" fmla="*/ 66 w 78"/>
                  <a:gd name="T19" fmla="*/ 249 h 249"/>
                  <a:gd name="T20" fmla="*/ 70 w 78"/>
                  <a:gd name="T21" fmla="*/ 248 h 249"/>
                  <a:gd name="T22" fmla="*/ 73 w 78"/>
                  <a:gd name="T23" fmla="*/ 247 h 249"/>
                  <a:gd name="T24" fmla="*/ 76 w 78"/>
                  <a:gd name="T25" fmla="*/ 244 h 249"/>
                  <a:gd name="T26" fmla="*/ 78 w 78"/>
                  <a:gd name="T27" fmla="*/ 240 h 249"/>
                  <a:gd name="T28" fmla="*/ 77 w 78"/>
                  <a:gd name="T29" fmla="*/ 235 h 249"/>
                  <a:gd name="T30" fmla="*/ 57 w 78"/>
                  <a:gd name="T31" fmla="*/ 235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9">
                    <a:moveTo>
                      <a:pt x="57" y="235"/>
                    </a:moveTo>
                    <a:lnTo>
                      <a:pt x="77" y="235"/>
                    </a:lnTo>
                    <a:lnTo>
                      <a:pt x="20" y="0"/>
                    </a:lnTo>
                    <a:lnTo>
                      <a:pt x="0" y="5"/>
                    </a:lnTo>
                    <a:lnTo>
                      <a:pt x="57" y="240"/>
                    </a:lnTo>
                    <a:lnTo>
                      <a:pt x="77" y="241"/>
                    </a:lnTo>
                    <a:lnTo>
                      <a:pt x="57" y="240"/>
                    </a:lnTo>
                    <a:lnTo>
                      <a:pt x="59" y="245"/>
                    </a:lnTo>
                    <a:lnTo>
                      <a:pt x="62" y="247"/>
                    </a:lnTo>
                    <a:lnTo>
                      <a:pt x="66" y="249"/>
                    </a:lnTo>
                    <a:lnTo>
                      <a:pt x="70" y="248"/>
                    </a:lnTo>
                    <a:lnTo>
                      <a:pt x="73" y="247"/>
                    </a:lnTo>
                    <a:lnTo>
                      <a:pt x="76" y="244"/>
                    </a:lnTo>
                    <a:lnTo>
                      <a:pt x="78" y="240"/>
                    </a:lnTo>
                    <a:lnTo>
                      <a:pt x="77" y="235"/>
                    </a:lnTo>
                    <a:lnTo>
                      <a:pt x="57" y="2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11" name="Freeform 10"/>
              <p:cNvSpPr>
                <a:spLocks noChangeAspect="1"/>
              </p:cNvSpPr>
              <p:nvPr/>
            </p:nvSpPr>
            <p:spPr bwMode="auto">
              <a:xfrm>
                <a:off x="5396" y="504"/>
                <a:ext cx="83" cy="243"/>
              </a:xfrm>
              <a:custGeom>
                <a:avLst/>
                <a:gdLst>
                  <a:gd name="T0" fmla="*/ 73 w 83"/>
                  <a:gd name="T1" fmla="*/ 0 h 243"/>
                  <a:gd name="T2" fmla="*/ 63 w 83"/>
                  <a:gd name="T3" fmla="*/ 8 h 243"/>
                  <a:gd name="T4" fmla="*/ 0 w 83"/>
                  <a:gd name="T5" fmla="*/ 237 h 243"/>
                  <a:gd name="T6" fmla="*/ 20 w 83"/>
                  <a:gd name="T7" fmla="*/ 243 h 243"/>
                  <a:gd name="T8" fmla="*/ 83 w 83"/>
                  <a:gd name="T9" fmla="*/ 14 h 243"/>
                  <a:gd name="T10" fmla="*/ 73 w 83"/>
                  <a:gd name="T11" fmla="*/ 22 h 243"/>
                  <a:gd name="T12" fmla="*/ 83 w 83"/>
                  <a:gd name="T13" fmla="*/ 14 h 243"/>
                  <a:gd name="T14" fmla="*/ 83 w 83"/>
                  <a:gd name="T15" fmla="*/ 9 h 243"/>
                  <a:gd name="T16" fmla="*/ 82 w 83"/>
                  <a:gd name="T17" fmla="*/ 5 h 243"/>
                  <a:gd name="T18" fmla="*/ 79 w 83"/>
                  <a:gd name="T19" fmla="*/ 2 h 243"/>
                  <a:gd name="T20" fmla="*/ 76 w 83"/>
                  <a:gd name="T21" fmla="*/ 0 h 243"/>
                  <a:gd name="T22" fmla="*/ 72 w 83"/>
                  <a:gd name="T23" fmla="*/ 0 h 243"/>
                  <a:gd name="T24" fmla="*/ 68 w 83"/>
                  <a:gd name="T25" fmla="*/ 1 h 243"/>
                  <a:gd name="T26" fmla="*/ 65 w 83"/>
                  <a:gd name="T27" fmla="*/ 3 h 243"/>
                  <a:gd name="T28" fmla="*/ 63 w 83"/>
                  <a:gd name="T29" fmla="*/ 8 h 243"/>
                  <a:gd name="T30" fmla="*/ 73 w 83"/>
                  <a:gd name="T31" fmla="*/ 0 h 2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3" h="243">
                    <a:moveTo>
                      <a:pt x="73" y="0"/>
                    </a:moveTo>
                    <a:lnTo>
                      <a:pt x="63" y="8"/>
                    </a:lnTo>
                    <a:lnTo>
                      <a:pt x="0" y="237"/>
                    </a:lnTo>
                    <a:lnTo>
                      <a:pt x="20" y="243"/>
                    </a:lnTo>
                    <a:lnTo>
                      <a:pt x="83" y="14"/>
                    </a:lnTo>
                    <a:lnTo>
                      <a:pt x="73" y="22"/>
                    </a:lnTo>
                    <a:lnTo>
                      <a:pt x="83" y="14"/>
                    </a:lnTo>
                    <a:lnTo>
                      <a:pt x="83" y="9"/>
                    </a:lnTo>
                    <a:lnTo>
                      <a:pt x="82" y="5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5" y="3"/>
                    </a:lnTo>
                    <a:lnTo>
                      <a:pt x="63" y="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12" name="Freeform 11"/>
              <p:cNvSpPr>
                <a:spLocks noChangeAspect="1"/>
              </p:cNvSpPr>
              <p:nvPr/>
            </p:nvSpPr>
            <p:spPr bwMode="auto">
              <a:xfrm>
                <a:off x="5469" y="504"/>
                <a:ext cx="70" cy="22"/>
              </a:xfrm>
              <a:custGeom>
                <a:avLst/>
                <a:gdLst>
                  <a:gd name="T0" fmla="*/ 70 w 70"/>
                  <a:gd name="T1" fmla="*/ 11 h 22"/>
                  <a:gd name="T2" fmla="*/ 70 w 70"/>
                  <a:gd name="T3" fmla="*/ 0 h 22"/>
                  <a:gd name="T4" fmla="*/ 0 w 70"/>
                  <a:gd name="T5" fmla="*/ 0 h 22"/>
                  <a:gd name="T6" fmla="*/ 0 w 70"/>
                  <a:gd name="T7" fmla="*/ 22 h 22"/>
                  <a:gd name="T8" fmla="*/ 70 w 70"/>
                  <a:gd name="T9" fmla="*/ 22 h 22"/>
                  <a:gd name="T10" fmla="*/ 70 w 70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11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70" y="22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13" name="Freeform 12"/>
              <p:cNvSpPr>
                <a:spLocks noChangeAspect="1"/>
              </p:cNvSpPr>
              <p:nvPr/>
            </p:nvSpPr>
            <p:spPr bwMode="auto">
              <a:xfrm>
                <a:off x="4931" y="507"/>
                <a:ext cx="116" cy="122"/>
              </a:xfrm>
              <a:custGeom>
                <a:avLst/>
                <a:gdLst>
                  <a:gd name="T0" fmla="*/ 116 w 116"/>
                  <a:gd name="T1" fmla="*/ 0 h 122"/>
                  <a:gd name="T2" fmla="*/ 116 w 116"/>
                  <a:gd name="T3" fmla="*/ 0 h 122"/>
                  <a:gd name="T4" fmla="*/ 93 w 116"/>
                  <a:gd name="T5" fmla="*/ 3 h 122"/>
                  <a:gd name="T6" fmla="*/ 71 w 116"/>
                  <a:gd name="T7" fmla="*/ 10 h 122"/>
                  <a:gd name="T8" fmla="*/ 51 w 116"/>
                  <a:gd name="T9" fmla="*/ 21 h 122"/>
                  <a:gd name="T10" fmla="*/ 34 w 116"/>
                  <a:gd name="T11" fmla="*/ 36 h 122"/>
                  <a:gd name="T12" fmla="*/ 20 w 116"/>
                  <a:gd name="T13" fmla="*/ 54 h 122"/>
                  <a:gd name="T14" fmla="*/ 9 w 116"/>
                  <a:gd name="T15" fmla="*/ 75 h 122"/>
                  <a:gd name="T16" fmla="*/ 3 w 116"/>
                  <a:gd name="T17" fmla="*/ 98 h 122"/>
                  <a:gd name="T18" fmla="*/ 0 w 116"/>
                  <a:gd name="T19" fmla="*/ 122 h 122"/>
                  <a:gd name="T20" fmla="*/ 21 w 116"/>
                  <a:gd name="T21" fmla="*/ 122 h 122"/>
                  <a:gd name="T22" fmla="*/ 23 w 116"/>
                  <a:gd name="T23" fmla="*/ 102 h 122"/>
                  <a:gd name="T24" fmla="*/ 28 w 116"/>
                  <a:gd name="T25" fmla="*/ 83 h 122"/>
                  <a:gd name="T26" fmla="*/ 37 w 116"/>
                  <a:gd name="T27" fmla="*/ 66 h 122"/>
                  <a:gd name="T28" fmla="*/ 49 w 116"/>
                  <a:gd name="T29" fmla="*/ 51 h 122"/>
                  <a:gd name="T30" fmla="*/ 63 w 116"/>
                  <a:gd name="T31" fmla="*/ 39 h 122"/>
                  <a:gd name="T32" fmla="*/ 79 w 116"/>
                  <a:gd name="T33" fmla="*/ 30 h 122"/>
                  <a:gd name="T34" fmla="*/ 97 w 116"/>
                  <a:gd name="T35" fmla="*/ 24 h 122"/>
                  <a:gd name="T36" fmla="*/ 116 w 116"/>
                  <a:gd name="T37" fmla="*/ 22 h 122"/>
                  <a:gd name="T38" fmla="*/ 116 w 116"/>
                  <a:gd name="T39" fmla="*/ 22 h 122"/>
                  <a:gd name="T40" fmla="*/ 116 w 116"/>
                  <a:gd name="T41" fmla="*/ 0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2">
                    <a:moveTo>
                      <a:pt x="116" y="0"/>
                    </a:moveTo>
                    <a:lnTo>
                      <a:pt x="116" y="0"/>
                    </a:lnTo>
                    <a:lnTo>
                      <a:pt x="93" y="3"/>
                    </a:lnTo>
                    <a:lnTo>
                      <a:pt x="71" y="10"/>
                    </a:lnTo>
                    <a:lnTo>
                      <a:pt x="51" y="21"/>
                    </a:lnTo>
                    <a:lnTo>
                      <a:pt x="34" y="36"/>
                    </a:lnTo>
                    <a:lnTo>
                      <a:pt x="20" y="54"/>
                    </a:lnTo>
                    <a:lnTo>
                      <a:pt x="9" y="75"/>
                    </a:lnTo>
                    <a:lnTo>
                      <a:pt x="3" y="98"/>
                    </a:lnTo>
                    <a:lnTo>
                      <a:pt x="0" y="122"/>
                    </a:lnTo>
                    <a:lnTo>
                      <a:pt x="21" y="122"/>
                    </a:lnTo>
                    <a:lnTo>
                      <a:pt x="23" y="102"/>
                    </a:lnTo>
                    <a:lnTo>
                      <a:pt x="28" y="83"/>
                    </a:lnTo>
                    <a:lnTo>
                      <a:pt x="37" y="66"/>
                    </a:lnTo>
                    <a:lnTo>
                      <a:pt x="49" y="51"/>
                    </a:lnTo>
                    <a:lnTo>
                      <a:pt x="63" y="39"/>
                    </a:lnTo>
                    <a:lnTo>
                      <a:pt x="79" y="30"/>
                    </a:lnTo>
                    <a:lnTo>
                      <a:pt x="97" y="24"/>
                    </a:lnTo>
                    <a:lnTo>
                      <a:pt x="116" y="2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14" name="Freeform 13"/>
              <p:cNvSpPr>
                <a:spLocks noChangeAspect="1"/>
              </p:cNvSpPr>
              <p:nvPr/>
            </p:nvSpPr>
            <p:spPr bwMode="auto">
              <a:xfrm>
                <a:off x="5047" y="507"/>
                <a:ext cx="115" cy="122"/>
              </a:xfrm>
              <a:custGeom>
                <a:avLst/>
                <a:gdLst>
                  <a:gd name="T0" fmla="*/ 115 w 115"/>
                  <a:gd name="T1" fmla="*/ 122 h 122"/>
                  <a:gd name="T2" fmla="*/ 115 w 115"/>
                  <a:gd name="T3" fmla="*/ 122 h 122"/>
                  <a:gd name="T4" fmla="*/ 113 w 115"/>
                  <a:gd name="T5" fmla="*/ 98 h 122"/>
                  <a:gd name="T6" fmla="*/ 106 w 115"/>
                  <a:gd name="T7" fmla="*/ 75 h 122"/>
                  <a:gd name="T8" fmla="*/ 96 w 115"/>
                  <a:gd name="T9" fmla="*/ 54 h 122"/>
                  <a:gd name="T10" fmla="*/ 82 w 115"/>
                  <a:gd name="T11" fmla="*/ 36 h 122"/>
                  <a:gd name="T12" fmla="*/ 64 w 115"/>
                  <a:gd name="T13" fmla="*/ 21 h 122"/>
                  <a:gd name="T14" fmla="*/ 45 w 115"/>
                  <a:gd name="T15" fmla="*/ 10 h 122"/>
                  <a:gd name="T16" fmla="*/ 23 w 115"/>
                  <a:gd name="T17" fmla="*/ 3 h 122"/>
                  <a:gd name="T18" fmla="*/ 0 w 115"/>
                  <a:gd name="T19" fmla="*/ 0 h 122"/>
                  <a:gd name="T20" fmla="*/ 0 w 115"/>
                  <a:gd name="T21" fmla="*/ 22 h 122"/>
                  <a:gd name="T22" fmla="*/ 19 w 115"/>
                  <a:gd name="T23" fmla="*/ 24 h 122"/>
                  <a:gd name="T24" fmla="*/ 37 w 115"/>
                  <a:gd name="T25" fmla="*/ 30 h 122"/>
                  <a:gd name="T26" fmla="*/ 53 w 115"/>
                  <a:gd name="T27" fmla="*/ 39 h 122"/>
                  <a:gd name="T28" fmla="*/ 67 w 115"/>
                  <a:gd name="T29" fmla="*/ 51 h 122"/>
                  <a:gd name="T30" fmla="*/ 78 w 115"/>
                  <a:gd name="T31" fmla="*/ 66 h 122"/>
                  <a:gd name="T32" fmla="*/ 87 w 115"/>
                  <a:gd name="T33" fmla="*/ 83 h 122"/>
                  <a:gd name="T34" fmla="*/ 93 w 115"/>
                  <a:gd name="T35" fmla="*/ 102 h 122"/>
                  <a:gd name="T36" fmla="*/ 95 w 115"/>
                  <a:gd name="T37" fmla="*/ 122 h 122"/>
                  <a:gd name="T38" fmla="*/ 95 w 115"/>
                  <a:gd name="T39" fmla="*/ 122 h 122"/>
                  <a:gd name="T40" fmla="*/ 115 w 115"/>
                  <a:gd name="T41" fmla="*/ 122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2">
                    <a:moveTo>
                      <a:pt x="115" y="122"/>
                    </a:moveTo>
                    <a:lnTo>
                      <a:pt x="115" y="122"/>
                    </a:lnTo>
                    <a:lnTo>
                      <a:pt x="113" y="98"/>
                    </a:lnTo>
                    <a:lnTo>
                      <a:pt x="106" y="75"/>
                    </a:lnTo>
                    <a:lnTo>
                      <a:pt x="96" y="54"/>
                    </a:lnTo>
                    <a:lnTo>
                      <a:pt x="82" y="36"/>
                    </a:lnTo>
                    <a:lnTo>
                      <a:pt x="64" y="21"/>
                    </a:lnTo>
                    <a:lnTo>
                      <a:pt x="45" y="10"/>
                    </a:lnTo>
                    <a:lnTo>
                      <a:pt x="23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9" y="24"/>
                    </a:lnTo>
                    <a:lnTo>
                      <a:pt x="37" y="30"/>
                    </a:lnTo>
                    <a:lnTo>
                      <a:pt x="53" y="39"/>
                    </a:lnTo>
                    <a:lnTo>
                      <a:pt x="67" y="51"/>
                    </a:lnTo>
                    <a:lnTo>
                      <a:pt x="78" y="66"/>
                    </a:lnTo>
                    <a:lnTo>
                      <a:pt x="87" y="83"/>
                    </a:lnTo>
                    <a:lnTo>
                      <a:pt x="93" y="102"/>
                    </a:lnTo>
                    <a:lnTo>
                      <a:pt x="95" y="122"/>
                    </a:lnTo>
                    <a:lnTo>
                      <a:pt x="115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15" name="Freeform 14"/>
              <p:cNvSpPr>
                <a:spLocks noChangeAspect="1"/>
              </p:cNvSpPr>
              <p:nvPr/>
            </p:nvSpPr>
            <p:spPr bwMode="auto">
              <a:xfrm>
                <a:off x="5047" y="629"/>
                <a:ext cx="115" cy="123"/>
              </a:xfrm>
              <a:custGeom>
                <a:avLst/>
                <a:gdLst>
                  <a:gd name="T0" fmla="*/ 0 w 115"/>
                  <a:gd name="T1" fmla="*/ 123 h 123"/>
                  <a:gd name="T2" fmla="*/ 0 w 115"/>
                  <a:gd name="T3" fmla="*/ 123 h 123"/>
                  <a:gd name="T4" fmla="*/ 23 w 115"/>
                  <a:gd name="T5" fmla="*/ 120 h 123"/>
                  <a:gd name="T6" fmla="*/ 45 w 115"/>
                  <a:gd name="T7" fmla="*/ 113 h 123"/>
                  <a:gd name="T8" fmla="*/ 64 w 115"/>
                  <a:gd name="T9" fmla="*/ 102 h 123"/>
                  <a:gd name="T10" fmla="*/ 82 w 115"/>
                  <a:gd name="T11" fmla="*/ 87 h 123"/>
                  <a:gd name="T12" fmla="*/ 96 w 115"/>
                  <a:gd name="T13" fmla="*/ 69 h 123"/>
                  <a:gd name="T14" fmla="*/ 106 w 115"/>
                  <a:gd name="T15" fmla="*/ 48 h 123"/>
                  <a:gd name="T16" fmla="*/ 113 w 115"/>
                  <a:gd name="T17" fmla="*/ 25 h 123"/>
                  <a:gd name="T18" fmla="*/ 115 w 115"/>
                  <a:gd name="T19" fmla="*/ 0 h 123"/>
                  <a:gd name="T20" fmla="*/ 95 w 115"/>
                  <a:gd name="T21" fmla="*/ 0 h 123"/>
                  <a:gd name="T22" fmla="*/ 93 w 115"/>
                  <a:gd name="T23" fmla="*/ 21 h 123"/>
                  <a:gd name="T24" fmla="*/ 87 w 115"/>
                  <a:gd name="T25" fmla="*/ 40 h 123"/>
                  <a:gd name="T26" fmla="*/ 78 w 115"/>
                  <a:gd name="T27" fmla="*/ 57 h 123"/>
                  <a:gd name="T28" fmla="*/ 67 w 115"/>
                  <a:gd name="T29" fmla="*/ 72 h 123"/>
                  <a:gd name="T30" fmla="*/ 53 w 115"/>
                  <a:gd name="T31" fmla="*/ 84 h 123"/>
                  <a:gd name="T32" fmla="*/ 37 w 115"/>
                  <a:gd name="T33" fmla="*/ 93 h 123"/>
                  <a:gd name="T34" fmla="*/ 19 w 115"/>
                  <a:gd name="T35" fmla="*/ 99 h 123"/>
                  <a:gd name="T36" fmla="*/ 0 w 115"/>
                  <a:gd name="T37" fmla="*/ 101 h 123"/>
                  <a:gd name="T38" fmla="*/ 0 w 115"/>
                  <a:gd name="T39" fmla="*/ 101 h 123"/>
                  <a:gd name="T40" fmla="*/ 0 w 115"/>
                  <a:gd name="T41" fmla="*/ 123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3">
                    <a:moveTo>
                      <a:pt x="0" y="123"/>
                    </a:moveTo>
                    <a:lnTo>
                      <a:pt x="0" y="123"/>
                    </a:lnTo>
                    <a:lnTo>
                      <a:pt x="23" y="120"/>
                    </a:lnTo>
                    <a:lnTo>
                      <a:pt x="45" y="113"/>
                    </a:lnTo>
                    <a:lnTo>
                      <a:pt x="64" y="102"/>
                    </a:lnTo>
                    <a:lnTo>
                      <a:pt x="82" y="87"/>
                    </a:lnTo>
                    <a:lnTo>
                      <a:pt x="96" y="69"/>
                    </a:lnTo>
                    <a:lnTo>
                      <a:pt x="106" y="48"/>
                    </a:lnTo>
                    <a:lnTo>
                      <a:pt x="113" y="25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93" y="21"/>
                    </a:lnTo>
                    <a:lnTo>
                      <a:pt x="87" y="40"/>
                    </a:lnTo>
                    <a:lnTo>
                      <a:pt x="78" y="57"/>
                    </a:lnTo>
                    <a:lnTo>
                      <a:pt x="67" y="72"/>
                    </a:lnTo>
                    <a:lnTo>
                      <a:pt x="53" y="84"/>
                    </a:lnTo>
                    <a:lnTo>
                      <a:pt x="37" y="93"/>
                    </a:lnTo>
                    <a:lnTo>
                      <a:pt x="19" y="99"/>
                    </a:lnTo>
                    <a:lnTo>
                      <a:pt x="0" y="10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16" name="Freeform 15"/>
              <p:cNvSpPr>
                <a:spLocks noChangeAspect="1"/>
              </p:cNvSpPr>
              <p:nvPr/>
            </p:nvSpPr>
            <p:spPr bwMode="auto">
              <a:xfrm>
                <a:off x="4931" y="629"/>
                <a:ext cx="116" cy="123"/>
              </a:xfrm>
              <a:custGeom>
                <a:avLst/>
                <a:gdLst>
                  <a:gd name="T0" fmla="*/ 0 w 116"/>
                  <a:gd name="T1" fmla="*/ 0 h 123"/>
                  <a:gd name="T2" fmla="*/ 0 w 116"/>
                  <a:gd name="T3" fmla="*/ 0 h 123"/>
                  <a:gd name="T4" fmla="*/ 3 w 116"/>
                  <a:gd name="T5" fmla="*/ 25 h 123"/>
                  <a:gd name="T6" fmla="*/ 9 w 116"/>
                  <a:gd name="T7" fmla="*/ 48 h 123"/>
                  <a:gd name="T8" fmla="*/ 20 w 116"/>
                  <a:gd name="T9" fmla="*/ 69 h 123"/>
                  <a:gd name="T10" fmla="*/ 34 w 116"/>
                  <a:gd name="T11" fmla="*/ 87 h 123"/>
                  <a:gd name="T12" fmla="*/ 51 w 116"/>
                  <a:gd name="T13" fmla="*/ 102 h 123"/>
                  <a:gd name="T14" fmla="*/ 71 w 116"/>
                  <a:gd name="T15" fmla="*/ 113 h 123"/>
                  <a:gd name="T16" fmla="*/ 93 w 116"/>
                  <a:gd name="T17" fmla="*/ 120 h 123"/>
                  <a:gd name="T18" fmla="*/ 116 w 116"/>
                  <a:gd name="T19" fmla="*/ 123 h 123"/>
                  <a:gd name="T20" fmla="*/ 116 w 116"/>
                  <a:gd name="T21" fmla="*/ 101 h 123"/>
                  <a:gd name="T22" fmla="*/ 97 w 116"/>
                  <a:gd name="T23" fmla="*/ 99 h 123"/>
                  <a:gd name="T24" fmla="*/ 79 w 116"/>
                  <a:gd name="T25" fmla="*/ 93 h 123"/>
                  <a:gd name="T26" fmla="*/ 63 w 116"/>
                  <a:gd name="T27" fmla="*/ 84 h 123"/>
                  <a:gd name="T28" fmla="*/ 49 w 116"/>
                  <a:gd name="T29" fmla="*/ 72 h 123"/>
                  <a:gd name="T30" fmla="*/ 37 w 116"/>
                  <a:gd name="T31" fmla="*/ 57 h 123"/>
                  <a:gd name="T32" fmla="*/ 28 w 116"/>
                  <a:gd name="T33" fmla="*/ 40 h 123"/>
                  <a:gd name="T34" fmla="*/ 23 w 116"/>
                  <a:gd name="T35" fmla="*/ 21 h 123"/>
                  <a:gd name="T36" fmla="*/ 21 w 116"/>
                  <a:gd name="T37" fmla="*/ 0 h 123"/>
                  <a:gd name="T38" fmla="*/ 21 w 116"/>
                  <a:gd name="T39" fmla="*/ 0 h 123"/>
                  <a:gd name="T40" fmla="*/ 0 w 116"/>
                  <a:gd name="T41" fmla="*/ 0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3">
                    <a:moveTo>
                      <a:pt x="0" y="0"/>
                    </a:moveTo>
                    <a:lnTo>
                      <a:pt x="0" y="0"/>
                    </a:lnTo>
                    <a:lnTo>
                      <a:pt x="3" y="25"/>
                    </a:lnTo>
                    <a:lnTo>
                      <a:pt x="9" y="48"/>
                    </a:lnTo>
                    <a:lnTo>
                      <a:pt x="20" y="69"/>
                    </a:lnTo>
                    <a:lnTo>
                      <a:pt x="34" y="87"/>
                    </a:lnTo>
                    <a:lnTo>
                      <a:pt x="51" y="102"/>
                    </a:lnTo>
                    <a:lnTo>
                      <a:pt x="71" y="113"/>
                    </a:lnTo>
                    <a:lnTo>
                      <a:pt x="93" y="120"/>
                    </a:lnTo>
                    <a:lnTo>
                      <a:pt x="116" y="123"/>
                    </a:lnTo>
                    <a:lnTo>
                      <a:pt x="116" y="101"/>
                    </a:lnTo>
                    <a:lnTo>
                      <a:pt x="97" y="99"/>
                    </a:lnTo>
                    <a:lnTo>
                      <a:pt x="79" y="93"/>
                    </a:lnTo>
                    <a:lnTo>
                      <a:pt x="63" y="84"/>
                    </a:lnTo>
                    <a:lnTo>
                      <a:pt x="49" y="72"/>
                    </a:lnTo>
                    <a:lnTo>
                      <a:pt x="37" y="57"/>
                    </a:lnTo>
                    <a:lnTo>
                      <a:pt x="28" y="40"/>
                    </a:lnTo>
                    <a:lnTo>
                      <a:pt x="23" y="2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17" name="Freeform 16"/>
              <p:cNvSpPr>
                <a:spLocks noChangeAspect="1"/>
              </p:cNvSpPr>
              <p:nvPr/>
            </p:nvSpPr>
            <p:spPr bwMode="auto">
              <a:xfrm>
                <a:off x="4887" y="503"/>
                <a:ext cx="21" cy="246"/>
              </a:xfrm>
              <a:custGeom>
                <a:avLst/>
                <a:gdLst>
                  <a:gd name="T0" fmla="*/ 11 w 21"/>
                  <a:gd name="T1" fmla="*/ 246 h 246"/>
                  <a:gd name="T2" fmla="*/ 21 w 21"/>
                  <a:gd name="T3" fmla="*/ 246 h 246"/>
                  <a:gd name="T4" fmla="*/ 21 w 21"/>
                  <a:gd name="T5" fmla="*/ 0 h 246"/>
                  <a:gd name="T6" fmla="*/ 0 w 21"/>
                  <a:gd name="T7" fmla="*/ 0 h 246"/>
                  <a:gd name="T8" fmla="*/ 0 w 21"/>
                  <a:gd name="T9" fmla="*/ 246 h 246"/>
                  <a:gd name="T10" fmla="*/ 11 w 21"/>
                  <a:gd name="T11" fmla="*/ 246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246">
                    <a:moveTo>
                      <a:pt x="11" y="246"/>
                    </a:moveTo>
                    <a:lnTo>
                      <a:pt x="21" y="24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1" y="2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18" name="Freeform 17"/>
              <p:cNvSpPr>
                <a:spLocks noChangeAspect="1"/>
              </p:cNvSpPr>
              <p:nvPr/>
            </p:nvSpPr>
            <p:spPr bwMode="auto">
              <a:xfrm>
                <a:off x="4887" y="424"/>
                <a:ext cx="21" cy="50"/>
              </a:xfrm>
              <a:custGeom>
                <a:avLst/>
                <a:gdLst>
                  <a:gd name="T0" fmla="*/ 11 w 21"/>
                  <a:gd name="T1" fmla="*/ 50 h 50"/>
                  <a:gd name="T2" fmla="*/ 21 w 21"/>
                  <a:gd name="T3" fmla="*/ 50 h 50"/>
                  <a:gd name="T4" fmla="*/ 21 w 21"/>
                  <a:gd name="T5" fmla="*/ 0 h 50"/>
                  <a:gd name="T6" fmla="*/ 0 w 21"/>
                  <a:gd name="T7" fmla="*/ 0 h 50"/>
                  <a:gd name="T8" fmla="*/ 0 w 21"/>
                  <a:gd name="T9" fmla="*/ 50 h 50"/>
                  <a:gd name="T10" fmla="*/ 11 w 21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50">
                    <a:moveTo>
                      <a:pt x="11" y="50"/>
                    </a:moveTo>
                    <a:lnTo>
                      <a:pt x="21" y="5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519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416" y="720"/>
                <a:ext cx="397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20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416" y="666"/>
                <a:ext cx="397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21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416" y="610"/>
                <a:ext cx="397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22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4416" y="558"/>
                <a:ext cx="397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2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4416" y="502"/>
                <a:ext cx="397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24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416" y="450"/>
                <a:ext cx="39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25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416" y="393"/>
                <a:ext cx="397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26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4416" y="339"/>
                <a:ext cx="397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27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4416" y="286"/>
                <a:ext cx="397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28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4416" y="229"/>
                <a:ext cx="397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29" name="Freeform 28"/>
              <p:cNvSpPr>
                <a:spLocks noChangeAspect="1"/>
              </p:cNvSpPr>
              <p:nvPr/>
            </p:nvSpPr>
            <p:spPr bwMode="auto">
              <a:xfrm>
                <a:off x="4418" y="232"/>
                <a:ext cx="395" cy="502"/>
              </a:xfrm>
              <a:custGeom>
                <a:avLst/>
                <a:gdLst>
                  <a:gd name="T0" fmla="*/ 26 w 395"/>
                  <a:gd name="T1" fmla="*/ 349 h 502"/>
                  <a:gd name="T2" fmla="*/ 40 w 395"/>
                  <a:gd name="T3" fmla="*/ 335 h 502"/>
                  <a:gd name="T4" fmla="*/ 26 w 395"/>
                  <a:gd name="T5" fmla="*/ 404 h 502"/>
                  <a:gd name="T6" fmla="*/ 13 w 395"/>
                  <a:gd name="T7" fmla="*/ 418 h 502"/>
                  <a:gd name="T8" fmla="*/ 26 w 395"/>
                  <a:gd name="T9" fmla="*/ 460 h 502"/>
                  <a:gd name="T10" fmla="*/ 40 w 395"/>
                  <a:gd name="T11" fmla="*/ 474 h 502"/>
                  <a:gd name="T12" fmla="*/ 66 w 395"/>
                  <a:gd name="T13" fmla="*/ 502 h 502"/>
                  <a:gd name="T14" fmla="*/ 79 w 395"/>
                  <a:gd name="T15" fmla="*/ 488 h 502"/>
                  <a:gd name="T16" fmla="*/ 106 w 395"/>
                  <a:gd name="T17" fmla="*/ 474 h 502"/>
                  <a:gd name="T18" fmla="*/ 132 w 395"/>
                  <a:gd name="T19" fmla="*/ 502 h 502"/>
                  <a:gd name="T20" fmla="*/ 172 w 395"/>
                  <a:gd name="T21" fmla="*/ 474 h 502"/>
                  <a:gd name="T22" fmla="*/ 211 w 395"/>
                  <a:gd name="T23" fmla="*/ 447 h 502"/>
                  <a:gd name="T24" fmla="*/ 238 w 395"/>
                  <a:gd name="T25" fmla="*/ 460 h 502"/>
                  <a:gd name="T26" fmla="*/ 264 w 395"/>
                  <a:gd name="T27" fmla="*/ 432 h 502"/>
                  <a:gd name="T28" fmla="*/ 251 w 395"/>
                  <a:gd name="T29" fmla="*/ 390 h 502"/>
                  <a:gd name="T30" fmla="*/ 277 w 395"/>
                  <a:gd name="T31" fmla="*/ 321 h 502"/>
                  <a:gd name="T32" fmla="*/ 304 w 395"/>
                  <a:gd name="T33" fmla="*/ 349 h 502"/>
                  <a:gd name="T34" fmla="*/ 277 w 395"/>
                  <a:gd name="T35" fmla="*/ 279 h 502"/>
                  <a:gd name="T36" fmla="*/ 317 w 395"/>
                  <a:gd name="T37" fmla="*/ 251 h 502"/>
                  <a:gd name="T38" fmla="*/ 356 w 395"/>
                  <a:gd name="T39" fmla="*/ 237 h 502"/>
                  <a:gd name="T40" fmla="*/ 382 w 395"/>
                  <a:gd name="T41" fmla="*/ 223 h 502"/>
                  <a:gd name="T42" fmla="*/ 395 w 395"/>
                  <a:gd name="T43" fmla="*/ 208 h 502"/>
                  <a:gd name="T44" fmla="*/ 304 w 395"/>
                  <a:gd name="T45" fmla="*/ 194 h 502"/>
                  <a:gd name="T46" fmla="*/ 290 w 395"/>
                  <a:gd name="T47" fmla="*/ 210 h 502"/>
                  <a:gd name="T48" fmla="*/ 277 w 395"/>
                  <a:gd name="T49" fmla="*/ 223 h 502"/>
                  <a:gd name="T50" fmla="*/ 251 w 395"/>
                  <a:gd name="T51" fmla="*/ 237 h 502"/>
                  <a:gd name="T52" fmla="*/ 224 w 395"/>
                  <a:gd name="T53" fmla="*/ 181 h 502"/>
                  <a:gd name="T54" fmla="*/ 211 w 395"/>
                  <a:gd name="T55" fmla="*/ 153 h 502"/>
                  <a:gd name="T56" fmla="*/ 224 w 395"/>
                  <a:gd name="T57" fmla="*/ 125 h 502"/>
                  <a:gd name="T58" fmla="*/ 238 w 395"/>
                  <a:gd name="T59" fmla="*/ 97 h 502"/>
                  <a:gd name="T60" fmla="*/ 251 w 395"/>
                  <a:gd name="T61" fmla="*/ 69 h 502"/>
                  <a:gd name="T62" fmla="*/ 277 w 395"/>
                  <a:gd name="T63" fmla="*/ 41 h 502"/>
                  <a:gd name="T64" fmla="*/ 264 w 395"/>
                  <a:gd name="T65" fmla="*/ 28 h 502"/>
                  <a:gd name="T66" fmla="*/ 224 w 395"/>
                  <a:gd name="T67" fmla="*/ 0 h 502"/>
                  <a:gd name="T68" fmla="*/ 211 w 395"/>
                  <a:gd name="T69" fmla="*/ 14 h 502"/>
                  <a:gd name="T70" fmla="*/ 198 w 395"/>
                  <a:gd name="T71" fmla="*/ 28 h 502"/>
                  <a:gd name="T72" fmla="*/ 211 w 395"/>
                  <a:gd name="T73" fmla="*/ 69 h 502"/>
                  <a:gd name="T74" fmla="*/ 198 w 395"/>
                  <a:gd name="T75" fmla="*/ 83 h 502"/>
                  <a:gd name="T76" fmla="*/ 172 w 395"/>
                  <a:gd name="T77" fmla="*/ 97 h 502"/>
                  <a:gd name="T78" fmla="*/ 158 w 395"/>
                  <a:gd name="T79" fmla="*/ 125 h 502"/>
                  <a:gd name="T80" fmla="*/ 145 w 395"/>
                  <a:gd name="T81" fmla="*/ 139 h 502"/>
                  <a:gd name="T82" fmla="*/ 145 w 395"/>
                  <a:gd name="T83" fmla="*/ 223 h 502"/>
                  <a:gd name="T84" fmla="*/ 172 w 395"/>
                  <a:gd name="T85" fmla="*/ 237 h 502"/>
                  <a:gd name="T86" fmla="*/ 185 w 395"/>
                  <a:gd name="T87" fmla="*/ 251 h 502"/>
                  <a:gd name="T88" fmla="*/ 172 w 395"/>
                  <a:gd name="T89" fmla="*/ 278 h 502"/>
                  <a:gd name="T90" fmla="*/ 158 w 395"/>
                  <a:gd name="T91" fmla="*/ 362 h 502"/>
                  <a:gd name="T92" fmla="*/ 132 w 395"/>
                  <a:gd name="T93" fmla="*/ 362 h 502"/>
                  <a:gd name="T94" fmla="*/ 119 w 395"/>
                  <a:gd name="T95" fmla="*/ 404 h 502"/>
                  <a:gd name="T96" fmla="*/ 119 w 395"/>
                  <a:gd name="T97" fmla="*/ 432 h 502"/>
                  <a:gd name="T98" fmla="*/ 93 w 395"/>
                  <a:gd name="T99" fmla="*/ 404 h 502"/>
                  <a:gd name="T100" fmla="*/ 79 w 395"/>
                  <a:gd name="T101" fmla="*/ 362 h 502"/>
                  <a:gd name="T102" fmla="*/ 66 w 395"/>
                  <a:gd name="T103" fmla="*/ 321 h 502"/>
                  <a:gd name="T104" fmla="*/ 53 w 395"/>
                  <a:gd name="T105" fmla="*/ 279 h 502"/>
                  <a:gd name="T106" fmla="*/ 40 w 395"/>
                  <a:gd name="T107" fmla="*/ 251 h 502"/>
                  <a:gd name="T108" fmla="*/ 26 w 395"/>
                  <a:gd name="T109" fmla="*/ 279 h 502"/>
                  <a:gd name="T110" fmla="*/ 13 w 395"/>
                  <a:gd name="T111" fmla="*/ 307 h 502"/>
                  <a:gd name="T112" fmla="*/ 0 w 395"/>
                  <a:gd name="T113" fmla="*/ 349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5" h="502">
                    <a:moveTo>
                      <a:pt x="0" y="349"/>
                    </a:moveTo>
                    <a:lnTo>
                      <a:pt x="26" y="349"/>
                    </a:lnTo>
                    <a:lnTo>
                      <a:pt x="26" y="335"/>
                    </a:lnTo>
                    <a:lnTo>
                      <a:pt x="40" y="335"/>
                    </a:lnTo>
                    <a:lnTo>
                      <a:pt x="40" y="404"/>
                    </a:lnTo>
                    <a:lnTo>
                      <a:pt x="26" y="404"/>
                    </a:lnTo>
                    <a:lnTo>
                      <a:pt x="26" y="418"/>
                    </a:lnTo>
                    <a:lnTo>
                      <a:pt x="13" y="418"/>
                    </a:lnTo>
                    <a:lnTo>
                      <a:pt x="13" y="460"/>
                    </a:lnTo>
                    <a:lnTo>
                      <a:pt x="26" y="460"/>
                    </a:lnTo>
                    <a:lnTo>
                      <a:pt x="26" y="474"/>
                    </a:lnTo>
                    <a:lnTo>
                      <a:pt x="40" y="474"/>
                    </a:lnTo>
                    <a:lnTo>
                      <a:pt x="40" y="502"/>
                    </a:lnTo>
                    <a:lnTo>
                      <a:pt x="66" y="502"/>
                    </a:lnTo>
                    <a:lnTo>
                      <a:pt x="66" y="488"/>
                    </a:lnTo>
                    <a:lnTo>
                      <a:pt x="79" y="488"/>
                    </a:lnTo>
                    <a:lnTo>
                      <a:pt x="79" y="474"/>
                    </a:lnTo>
                    <a:lnTo>
                      <a:pt x="106" y="474"/>
                    </a:lnTo>
                    <a:lnTo>
                      <a:pt x="106" y="502"/>
                    </a:lnTo>
                    <a:lnTo>
                      <a:pt x="132" y="502"/>
                    </a:lnTo>
                    <a:lnTo>
                      <a:pt x="132" y="474"/>
                    </a:lnTo>
                    <a:lnTo>
                      <a:pt x="172" y="474"/>
                    </a:lnTo>
                    <a:lnTo>
                      <a:pt x="172" y="447"/>
                    </a:lnTo>
                    <a:lnTo>
                      <a:pt x="211" y="447"/>
                    </a:lnTo>
                    <a:lnTo>
                      <a:pt x="211" y="460"/>
                    </a:lnTo>
                    <a:lnTo>
                      <a:pt x="238" y="460"/>
                    </a:lnTo>
                    <a:lnTo>
                      <a:pt x="238" y="432"/>
                    </a:lnTo>
                    <a:lnTo>
                      <a:pt x="264" y="432"/>
                    </a:lnTo>
                    <a:lnTo>
                      <a:pt x="264" y="390"/>
                    </a:lnTo>
                    <a:lnTo>
                      <a:pt x="251" y="390"/>
                    </a:lnTo>
                    <a:lnTo>
                      <a:pt x="251" y="321"/>
                    </a:lnTo>
                    <a:lnTo>
                      <a:pt x="277" y="321"/>
                    </a:lnTo>
                    <a:lnTo>
                      <a:pt x="277" y="349"/>
                    </a:lnTo>
                    <a:lnTo>
                      <a:pt x="304" y="349"/>
                    </a:lnTo>
                    <a:lnTo>
                      <a:pt x="304" y="279"/>
                    </a:lnTo>
                    <a:lnTo>
                      <a:pt x="277" y="279"/>
                    </a:lnTo>
                    <a:lnTo>
                      <a:pt x="277" y="251"/>
                    </a:lnTo>
                    <a:lnTo>
                      <a:pt x="317" y="251"/>
                    </a:lnTo>
                    <a:lnTo>
                      <a:pt x="317" y="237"/>
                    </a:lnTo>
                    <a:lnTo>
                      <a:pt x="356" y="237"/>
                    </a:lnTo>
                    <a:lnTo>
                      <a:pt x="356" y="223"/>
                    </a:lnTo>
                    <a:lnTo>
                      <a:pt x="382" y="223"/>
                    </a:lnTo>
                    <a:lnTo>
                      <a:pt x="382" y="209"/>
                    </a:lnTo>
                    <a:lnTo>
                      <a:pt x="395" y="208"/>
                    </a:lnTo>
                    <a:lnTo>
                      <a:pt x="395" y="194"/>
                    </a:lnTo>
                    <a:lnTo>
                      <a:pt x="304" y="194"/>
                    </a:lnTo>
                    <a:lnTo>
                      <a:pt x="304" y="210"/>
                    </a:lnTo>
                    <a:lnTo>
                      <a:pt x="290" y="210"/>
                    </a:lnTo>
                    <a:lnTo>
                      <a:pt x="290" y="223"/>
                    </a:lnTo>
                    <a:lnTo>
                      <a:pt x="277" y="223"/>
                    </a:lnTo>
                    <a:lnTo>
                      <a:pt x="277" y="237"/>
                    </a:lnTo>
                    <a:lnTo>
                      <a:pt x="251" y="237"/>
                    </a:lnTo>
                    <a:lnTo>
                      <a:pt x="250" y="181"/>
                    </a:lnTo>
                    <a:lnTo>
                      <a:pt x="224" y="181"/>
                    </a:lnTo>
                    <a:lnTo>
                      <a:pt x="224" y="153"/>
                    </a:lnTo>
                    <a:lnTo>
                      <a:pt x="211" y="153"/>
                    </a:lnTo>
                    <a:lnTo>
                      <a:pt x="211" y="125"/>
                    </a:lnTo>
                    <a:lnTo>
                      <a:pt x="224" y="125"/>
                    </a:lnTo>
                    <a:lnTo>
                      <a:pt x="224" y="97"/>
                    </a:lnTo>
                    <a:lnTo>
                      <a:pt x="238" y="97"/>
                    </a:lnTo>
                    <a:lnTo>
                      <a:pt x="238" y="69"/>
                    </a:lnTo>
                    <a:lnTo>
                      <a:pt x="251" y="69"/>
                    </a:lnTo>
                    <a:lnTo>
                      <a:pt x="251" y="41"/>
                    </a:lnTo>
                    <a:lnTo>
                      <a:pt x="277" y="41"/>
                    </a:lnTo>
                    <a:lnTo>
                      <a:pt x="277" y="28"/>
                    </a:lnTo>
                    <a:lnTo>
                      <a:pt x="264" y="28"/>
                    </a:lnTo>
                    <a:lnTo>
                      <a:pt x="264" y="0"/>
                    </a:lnTo>
                    <a:lnTo>
                      <a:pt x="224" y="0"/>
                    </a:lnTo>
                    <a:lnTo>
                      <a:pt x="224" y="14"/>
                    </a:lnTo>
                    <a:lnTo>
                      <a:pt x="211" y="14"/>
                    </a:lnTo>
                    <a:lnTo>
                      <a:pt x="211" y="28"/>
                    </a:lnTo>
                    <a:lnTo>
                      <a:pt x="198" y="28"/>
                    </a:lnTo>
                    <a:lnTo>
                      <a:pt x="198" y="69"/>
                    </a:lnTo>
                    <a:lnTo>
                      <a:pt x="211" y="69"/>
                    </a:lnTo>
                    <a:lnTo>
                      <a:pt x="211" y="83"/>
                    </a:lnTo>
                    <a:lnTo>
                      <a:pt x="198" y="83"/>
                    </a:lnTo>
                    <a:lnTo>
                      <a:pt x="198" y="97"/>
                    </a:lnTo>
                    <a:lnTo>
                      <a:pt x="172" y="97"/>
                    </a:lnTo>
                    <a:lnTo>
                      <a:pt x="172" y="125"/>
                    </a:lnTo>
                    <a:lnTo>
                      <a:pt x="158" y="125"/>
                    </a:lnTo>
                    <a:lnTo>
                      <a:pt x="158" y="139"/>
                    </a:lnTo>
                    <a:lnTo>
                      <a:pt x="145" y="139"/>
                    </a:lnTo>
                    <a:lnTo>
                      <a:pt x="145" y="153"/>
                    </a:lnTo>
                    <a:lnTo>
                      <a:pt x="145" y="223"/>
                    </a:lnTo>
                    <a:lnTo>
                      <a:pt x="172" y="223"/>
                    </a:lnTo>
                    <a:lnTo>
                      <a:pt x="172" y="237"/>
                    </a:lnTo>
                    <a:lnTo>
                      <a:pt x="185" y="237"/>
                    </a:lnTo>
                    <a:lnTo>
                      <a:pt x="185" y="251"/>
                    </a:lnTo>
                    <a:lnTo>
                      <a:pt x="172" y="251"/>
                    </a:lnTo>
                    <a:lnTo>
                      <a:pt x="172" y="278"/>
                    </a:lnTo>
                    <a:lnTo>
                      <a:pt x="158" y="278"/>
                    </a:lnTo>
                    <a:lnTo>
                      <a:pt x="158" y="362"/>
                    </a:lnTo>
                    <a:lnTo>
                      <a:pt x="145" y="362"/>
                    </a:lnTo>
                    <a:lnTo>
                      <a:pt x="132" y="362"/>
                    </a:lnTo>
                    <a:lnTo>
                      <a:pt x="132" y="404"/>
                    </a:lnTo>
                    <a:lnTo>
                      <a:pt x="119" y="404"/>
                    </a:lnTo>
                    <a:lnTo>
                      <a:pt x="119" y="418"/>
                    </a:lnTo>
                    <a:lnTo>
                      <a:pt x="119" y="432"/>
                    </a:lnTo>
                    <a:lnTo>
                      <a:pt x="93" y="432"/>
                    </a:lnTo>
                    <a:lnTo>
                      <a:pt x="93" y="404"/>
                    </a:lnTo>
                    <a:lnTo>
                      <a:pt x="79" y="404"/>
                    </a:lnTo>
                    <a:lnTo>
                      <a:pt x="79" y="362"/>
                    </a:lnTo>
                    <a:lnTo>
                      <a:pt x="66" y="362"/>
                    </a:lnTo>
                    <a:lnTo>
                      <a:pt x="66" y="321"/>
                    </a:lnTo>
                    <a:lnTo>
                      <a:pt x="53" y="321"/>
                    </a:lnTo>
                    <a:lnTo>
                      <a:pt x="53" y="279"/>
                    </a:lnTo>
                    <a:lnTo>
                      <a:pt x="40" y="279"/>
                    </a:lnTo>
                    <a:lnTo>
                      <a:pt x="40" y="251"/>
                    </a:lnTo>
                    <a:lnTo>
                      <a:pt x="26" y="251"/>
                    </a:lnTo>
                    <a:lnTo>
                      <a:pt x="26" y="279"/>
                    </a:lnTo>
                    <a:lnTo>
                      <a:pt x="13" y="279"/>
                    </a:lnTo>
                    <a:lnTo>
                      <a:pt x="13" y="307"/>
                    </a:lnTo>
                    <a:lnTo>
                      <a:pt x="0" y="307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FFF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</p:grpSp>
      </p:grpSp>
      <p:grpSp>
        <p:nvGrpSpPr>
          <p:cNvPr id="62467" name="Group 29"/>
          <p:cNvGrpSpPr>
            <a:grpSpLocks/>
          </p:cNvGrpSpPr>
          <p:nvPr/>
        </p:nvGrpSpPr>
        <p:grpSpPr bwMode="auto">
          <a:xfrm>
            <a:off x="7451725" y="188913"/>
            <a:ext cx="1465263" cy="569912"/>
            <a:chOff x="4608" y="221"/>
            <a:chExt cx="978" cy="449"/>
          </a:xfrm>
        </p:grpSpPr>
        <p:sp>
          <p:nvSpPr>
            <p:cNvPr id="62478" name="Text Box 30"/>
            <p:cNvSpPr txBox="1">
              <a:spLocks noChangeArrowheads="1"/>
            </p:cNvSpPr>
            <p:nvPr/>
          </p:nvSpPr>
          <p:spPr bwMode="auto">
            <a:xfrm>
              <a:off x="4900" y="221"/>
              <a:ext cx="686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BALTIC SEA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RESEARCH INSTITUTE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WARNEMÜNDE</a:t>
              </a:r>
            </a:p>
          </p:txBody>
        </p:sp>
        <p:grpSp>
          <p:nvGrpSpPr>
            <p:cNvPr id="62479" name="Group 31"/>
            <p:cNvGrpSpPr>
              <a:grpSpLocks noChangeAspect="1"/>
            </p:cNvGrpSpPr>
            <p:nvPr/>
          </p:nvGrpSpPr>
          <p:grpSpPr bwMode="auto">
            <a:xfrm>
              <a:off x="4608" y="240"/>
              <a:ext cx="918" cy="430"/>
              <a:chOff x="4416" y="229"/>
              <a:chExt cx="1123" cy="526"/>
            </a:xfrm>
          </p:grpSpPr>
          <p:sp>
            <p:nvSpPr>
              <p:cNvPr id="62480" name="Freeform 32"/>
              <p:cNvSpPr>
                <a:spLocks noChangeAspect="1"/>
              </p:cNvSpPr>
              <p:nvPr/>
            </p:nvSpPr>
            <p:spPr bwMode="auto">
              <a:xfrm>
                <a:off x="4813" y="610"/>
                <a:ext cx="388" cy="23"/>
              </a:xfrm>
              <a:custGeom>
                <a:avLst/>
                <a:gdLst>
                  <a:gd name="T0" fmla="*/ 368 w 388"/>
                  <a:gd name="T1" fmla="*/ 8 h 23"/>
                  <a:gd name="T2" fmla="*/ 378 w 388"/>
                  <a:gd name="T3" fmla="*/ 1 h 23"/>
                  <a:gd name="T4" fmla="*/ 0 w 388"/>
                  <a:gd name="T5" fmla="*/ 0 h 23"/>
                  <a:gd name="T6" fmla="*/ 0 w 388"/>
                  <a:gd name="T7" fmla="*/ 22 h 23"/>
                  <a:gd name="T8" fmla="*/ 378 w 388"/>
                  <a:gd name="T9" fmla="*/ 23 h 23"/>
                  <a:gd name="T10" fmla="*/ 387 w 388"/>
                  <a:gd name="T11" fmla="*/ 15 h 23"/>
                  <a:gd name="T12" fmla="*/ 378 w 388"/>
                  <a:gd name="T13" fmla="*/ 23 h 23"/>
                  <a:gd name="T14" fmla="*/ 382 w 388"/>
                  <a:gd name="T15" fmla="*/ 22 h 23"/>
                  <a:gd name="T16" fmla="*/ 385 w 388"/>
                  <a:gd name="T17" fmla="*/ 19 h 23"/>
                  <a:gd name="T18" fmla="*/ 387 w 388"/>
                  <a:gd name="T19" fmla="*/ 16 h 23"/>
                  <a:gd name="T20" fmla="*/ 388 w 388"/>
                  <a:gd name="T21" fmla="*/ 12 h 23"/>
                  <a:gd name="T22" fmla="*/ 387 w 388"/>
                  <a:gd name="T23" fmla="*/ 8 h 23"/>
                  <a:gd name="T24" fmla="*/ 385 w 388"/>
                  <a:gd name="T25" fmla="*/ 4 h 23"/>
                  <a:gd name="T26" fmla="*/ 382 w 388"/>
                  <a:gd name="T27" fmla="*/ 2 h 23"/>
                  <a:gd name="T28" fmla="*/ 378 w 388"/>
                  <a:gd name="T29" fmla="*/ 1 h 23"/>
                  <a:gd name="T30" fmla="*/ 368 w 388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8" h="23">
                    <a:moveTo>
                      <a:pt x="368" y="8"/>
                    </a:moveTo>
                    <a:lnTo>
                      <a:pt x="37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78" y="23"/>
                    </a:lnTo>
                    <a:lnTo>
                      <a:pt x="387" y="15"/>
                    </a:lnTo>
                    <a:lnTo>
                      <a:pt x="378" y="23"/>
                    </a:lnTo>
                    <a:lnTo>
                      <a:pt x="382" y="22"/>
                    </a:lnTo>
                    <a:lnTo>
                      <a:pt x="385" y="19"/>
                    </a:lnTo>
                    <a:lnTo>
                      <a:pt x="387" y="16"/>
                    </a:lnTo>
                    <a:lnTo>
                      <a:pt x="388" y="12"/>
                    </a:lnTo>
                    <a:lnTo>
                      <a:pt x="387" y="8"/>
                    </a:lnTo>
                    <a:lnTo>
                      <a:pt x="385" y="4"/>
                    </a:lnTo>
                    <a:lnTo>
                      <a:pt x="382" y="2"/>
                    </a:lnTo>
                    <a:lnTo>
                      <a:pt x="378" y="1"/>
                    </a:lnTo>
                    <a:lnTo>
                      <a:pt x="36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81" name="Freeform 33"/>
              <p:cNvSpPr>
                <a:spLocks noChangeAspect="1"/>
              </p:cNvSpPr>
              <p:nvPr/>
            </p:nvSpPr>
            <p:spPr bwMode="auto">
              <a:xfrm>
                <a:off x="5181" y="498"/>
                <a:ext cx="56" cy="127"/>
              </a:xfrm>
              <a:custGeom>
                <a:avLst/>
                <a:gdLst>
                  <a:gd name="T0" fmla="*/ 56 w 56"/>
                  <a:gd name="T1" fmla="*/ 7 h 127"/>
                  <a:gd name="T2" fmla="*/ 36 w 56"/>
                  <a:gd name="T3" fmla="*/ 7 h 127"/>
                  <a:gd name="T4" fmla="*/ 0 w 56"/>
                  <a:gd name="T5" fmla="*/ 120 h 127"/>
                  <a:gd name="T6" fmla="*/ 19 w 56"/>
                  <a:gd name="T7" fmla="*/ 127 h 127"/>
                  <a:gd name="T8" fmla="*/ 55 w 56"/>
                  <a:gd name="T9" fmla="*/ 14 h 127"/>
                  <a:gd name="T10" fmla="*/ 36 w 56"/>
                  <a:gd name="T11" fmla="*/ 14 h 127"/>
                  <a:gd name="T12" fmla="*/ 55 w 56"/>
                  <a:gd name="T13" fmla="*/ 14 h 127"/>
                  <a:gd name="T14" fmla="*/ 56 w 56"/>
                  <a:gd name="T15" fmla="*/ 9 h 127"/>
                  <a:gd name="T16" fmla="*/ 55 w 56"/>
                  <a:gd name="T17" fmla="*/ 5 h 127"/>
                  <a:gd name="T18" fmla="*/ 52 w 56"/>
                  <a:gd name="T19" fmla="*/ 2 h 127"/>
                  <a:gd name="T20" fmla="*/ 49 w 56"/>
                  <a:gd name="T21" fmla="*/ 0 h 127"/>
                  <a:gd name="T22" fmla="*/ 45 w 56"/>
                  <a:gd name="T23" fmla="*/ 0 h 127"/>
                  <a:gd name="T24" fmla="*/ 41 w 56"/>
                  <a:gd name="T25" fmla="*/ 0 h 127"/>
                  <a:gd name="T26" fmla="*/ 38 w 56"/>
                  <a:gd name="T27" fmla="*/ 3 h 127"/>
                  <a:gd name="T28" fmla="*/ 36 w 56"/>
                  <a:gd name="T29" fmla="*/ 7 h 127"/>
                  <a:gd name="T30" fmla="*/ 56 w 56"/>
                  <a:gd name="T31" fmla="*/ 7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127">
                    <a:moveTo>
                      <a:pt x="56" y="7"/>
                    </a:moveTo>
                    <a:lnTo>
                      <a:pt x="36" y="7"/>
                    </a:lnTo>
                    <a:lnTo>
                      <a:pt x="0" y="120"/>
                    </a:lnTo>
                    <a:lnTo>
                      <a:pt x="19" y="127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55" y="14"/>
                    </a:lnTo>
                    <a:lnTo>
                      <a:pt x="56" y="9"/>
                    </a:lnTo>
                    <a:lnTo>
                      <a:pt x="55" y="5"/>
                    </a:lnTo>
                    <a:lnTo>
                      <a:pt x="52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6" y="7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82" name="Freeform 34"/>
              <p:cNvSpPr>
                <a:spLocks noChangeAspect="1"/>
              </p:cNvSpPr>
              <p:nvPr/>
            </p:nvSpPr>
            <p:spPr bwMode="auto">
              <a:xfrm>
                <a:off x="5217" y="505"/>
                <a:ext cx="84" cy="250"/>
              </a:xfrm>
              <a:custGeom>
                <a:avLst/>
                <a:gdLst>
                  <a:gd name="T0" fmla="*/ 64 w 84"/>
                  <a:gd name="T1" fmla="*/ 236 h 250"/>
                  <a:gd name="T2" fmla="*/ 84 w 84"/>
                  <a:gd name="T3" fmla="*/ 236 h 250"/>
                  <a:gd name="T4" fmla="*/ 20 w 84"/>
                  <a:gd name="T5" fmla="*/ 0 h 250"/>
                  <a:gd name="T6" fmla="*/ 0 w 84"/>
                  <a:gd name="T7" fmla="*/ 7 h 250"/>
                  <a:gd name="T8" fmla="*/ 64 w 84"/>
                  <a:gd name="T9" fmla="*/ 242 h 250"/>
                  <a:gd name="T10" fmla="*/ 84 w 84"/>
                  <a:gd name="T11" fmla="*/ 241 h 250"/>
                  <a:gd name="T12" fmla="*/ 64 w 84"/>
                  <a:gd name="T13" fmla="*/ 242 h 250"/>
                  <a:gd name="T14" fmla="*/ 66 w 84"/>
                  <a:gd name="T15" fmla="*/ 246 h 250"/>
                  <a:gd name="T16" fmla="*/ 70 w 84"/>
                  <a:gd name="T17" fmla="*/ 249 h 250"/>
                  <a:gd name="T18" fmla="*/ 73 w 84"/>
                  <a:gd name="T19" fmla="*/ 250 h 250"/>
                  <a:gd name="T20" fmla="*/ 77 w 84"/>
                  <a:gd name="T21" fmla="*/ 249 h 250"/>
                  <a:gd name="T22" fmla="*/ 81 w 84"/>
                  <a:gd name="T23" fmla="*/ 247 h 250"/>
                  <a:gd name="T24" fmla="*/ 83 w 84"/>
                  <a:gd name="T25" fmla="*/ 244 h 250"/>
                  <a:gd name="T26" fmla="*/ 84 w 84"/>
                  <a:gd name="T27" fmla="*/ 240 h 250"/>
                  <a:gd name="T28" fmla="*/ 84 w 84"/>
                  <a:gd name="T29" fmla="*/ 236 h 250"/>
                  <a:gd name="T30" fmla="*/ 64 w 84"/>
                  <a:gd name="T31" fmla="*/ 236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4" h="250">
                    <a:moveTo>
                      <a:pt x="64" y="236"/>
                    </a:moveTo>
                    <a:lnTo>
                      <a:pt x="84" y="236"/>
                    </a:lnTo>
                    <a:lnTo>
                      <a:pt x="20" y="0"/>
                    </a:lnTo>
                    <a:lnTo>
                      <a:pt x="0" y="7"/>
                    </a:lnTo>
                    <a:lnTo>
                      <a:pt x="64" y="242"/>
                    </a:lnTo>
                    <a:lnTo>
                      <a:pt x="84" y="241"/>
                    </a:lnTo>
                    <a:lnTo>
                      <a:pt x="64" y="242"/>
                    </a:lnTo>
                    <a:lnTo>
                      <a:pt x="66" y="246"/>
                    </a:lnTo>
                    <a:lnTo>
                      <a:pt x="70" y="249"/>
                    </a:lnTo>
                    <a:lnTo>
                      <a:pt x="73" y="250"/>
                    </a:lnTo>
                    <a:lnTo>
                      <a:pt x="77" y="249"/>
                    </a:lnTo>
                    <a:lnTo>
                      <a:pt x="81" y="247"/>
                    </a:lnTo>
                    <a:lnTo>
                      <a:pt x="83" y="244"/>
                    </a:lnTo>
                    <a:lnTo>
                      <a:pt x="84" y="240"/>
                    </a:lnTo>
                    <a:lnTo>
                      <a:pt x="84" y="236"/>
                    </a:lnTo>
                    <a:lnTo>
                      <a:pt x="64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83" name="Freeform 35"/>
              <p:cNvSpPr>
                <a:spLocks noChangeAspect="1"/>
              </p:cNvSpPr>
              <p:nvPr/>
            </p:nvSpPr>
            <p:spPr bwMode="auto">
              <a:xfrm>
                <a:off x="5281" y="498"/>
                <a:ext cx="78" cy="248"/>
              </a:xfrm>
              <a:custGeom>
                <a:avLst/>
                <a:gdLst>
                  <a:gd name="T0" fmla="*/ 78 w 78"/>
                  <a:gd name="T1" fmla="*/ 8 h 248"/>
                  <a:gd name="T2" fmla="*/ 58 w 78"/>
                  <a:gd name="T3" fmla="*/ 8 h 248"/>
                  <a:gd name="T4" fmla="*/ 0 w 78"/>
                  <a:gd name="T5" fmla="*/ 243 h 248"/>
                  <a:gd name="T6" fmla="*/ 20 w 78"/>
                  <a:gd name="T7" fmla="*/ 248 h 248"/>
                  <a:gd name="T8" fmla="*/ 78 w 78"/>
                  <a:gd name="T9" fmla="*/ 13 h 248"/>
                  <a:gd name="T10" fmla="*/ 58 w 78"/>
                  <a:gd name="T11" fmla="*/ 13 h 248"/>
                  <a:gd name="T12" fmla="*/ 78 w 78"/>
                  <a:gd name="T13" fmla="*/ 13 h 248"/>
                  <a:gd name="T14" fmla="*/ 78 w 78"/>
                  <a:gd name="T15" fmla="*/ 8 h 248"/>
                  <a:gd name="T16" fmla="*/ 77 w 78"/>
                  <a:gd name="T17" fmla="*/ 4 h 248"/>
                  <a:gd name="T18" fmla="*/ 74 w 78"/>
                  <a:gd name="T19" fmla="*/ 2 h 248"/>
                  <a:gd name="T20" fmla="*/ 71 w 78"/>
                  <a:gd name="T21" fmla="*/ 0 h 248"/>
                  <a:gd name="T22" fmla="*/ 67 w 78"/>
                  <a:gd name="T23" fmla="*/ 0 h 248"/>
                  <a:gd name="T24" fmla="*/ 63 w 78"/>
                  <a:gd name="T25" fmla="*/ 1 h 248"/>
                  <a:gd name="T26" fmla="*/ 60 w 78"/>
                  <a:gd name="T27" fmla="*/ 3 h 248"/>
                  <a:gd name="T28" fmla="*/ 58 w 78"/>
                  <a:gd name="T29" fmla="*/ 8 h 248"/>
                  <a:gd name="T30" fmla="*/ 78 w 78"/>
                  <a:gd name="T31" fmla="*/ 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8">
                    <a:moveTo>
                      <a:pt x="78" y="8"/>
                    </a:moveTo>
                    <a:lnTo>
                      <a:pt x="58" y="8"/>
                    </a:lnTo>
                    <a:lnTo>
                      <a:pt x="0" y="243"/>
                    </a:lnTo>
                    <a:lnTo>
                      <a:pt x="20" y="248"/>
                    </a:lnTo>
                    <a:lnTo>
                      <a:pt x="78" y="13"/>
                    </a:lnTo>
                    <a:lnTo>
                      <a:pt x="58" y="13"/>
                    </a:lnTo>
                    <a:lnTo>
                      <a:pt x="78" y="13"/>
                    </a:lnTo>
                    <a:lnTo>
                      <a:pt x="78" y="8"/>
                    </a:lnTo>
                    <a:lnTo>
                      <a:pt x="77" y="4"/>
                    </a:lnTo>
                    <a:lnTo>
                      <a:pt x="74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60" y="3"/>
                    </a:lnTo>
                    <a:lnTo>
                      <a:pt x="58" y="8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84" name="Freeform 36"/>
              <p:cNvSpPr>
                <a:spLocks noChangeAspect="1"/>
              </p:cNvSpPr>
              <p:nvPr/>
            </p:nvSpPr>
            <p:spPr bwMode="auto">
              <a:xfrm>
                <a:off x="5339" y="506"/>
                <a:ext cx="78" cy="249"/>
              </a:xfrm>
              <a:custGeom>
                <a:avLst/>
                <a:gdLst>
                  <a:gd name="T0" fmla="*/ 57 w 78"/>
                  <a:gd name="T1" fmla="*/ 235 h 249"/>
                  <a:gd name="T2" fmla="*/ 77 w 78"/>
                  <a:gd name="T3" fmla="*/ 235 h 249"/>
                  <a:gd name="T4" fmla="*/ 20 w 78"/>
                  <a:gd name="T5" fmla="*/ 0 h 249"/>
                  <a:gd name="T6" fmla="*/ 0 w 78"/>
                  <a:gd name="T7" fmla="*/ 5 h 249"/>
                  <a:gd name="T8" fmla="*/ 57 w 78"/>
                  <a:gd name="T9" fmla="*/ 240 h 249"/>
                  <a:gd name="T10" fmla="*/ 77 w 78"/>
                  <a:gd name="T11" fmla="*/ 241 h 249"/>
                  <a:gd name="T12" fmla="*/ 57 w 78"/>
                  <a:gd name="T13" fmla="*/ 240 h 249"/>
                  <a:gd name="T14" fmla="*/ 59 w 78"/>
                  <a:gd name="T15" fmla="*/ 245 h 249"/>
                  <a:gd name="T16" fmla="*/ 62 w 78"/>
                  <a:gd name="T17" fmla="*/ 247 h 249"/>
                  <a:gd name="T18" fmla="*/ 66 w 78"/>
                  <a:gd name="T19" fmla="*/ 249 h 249"/>
                  <a:gd name="T20" fmla="*/ 70 w 78"/>
                  <a:gd name="T21" fmla="*/ 248 h 249"/>
                  <a:gd name="T22" fmla="*/ 73 w 78"/>
                  <a:gd name="T23" fmla="*/ 247 h 249"/>
                  <a:gd name="T24" fmla="*/ 76 w 78"/>
                  <a:gd name="T25" fmla="*/ 244 h 249"/>
                  <a:gd name="T26" fmla="*/ 78 w 78"/>
                  <a:gd name="T27" fmla="*/ 240 h 249"/>
                  <a:gd name="T28" fmla="*/ 77 w 78"/>
                  <a:gd name="T29" fmla="*/ 235 h 249"/>
                  <a:gd name="T30" fmla="*/ 57 w 78"/>
                  <a:gd name="T31" fmla="*/ 235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9">
                    <a:moveTo>
                      <a:pt x="57" y="235"/>
                    </a:moveTo>
                    <a:lnTo>
                      <a:pt x="77" y="235"/>
                    </a:lnTo>
                    <a:lnTo>
                      <a:pt x="20" y="0"/>
                    </a:lnTo>
                    <a:lnTo>
                      <a:pt x="0" y="5"/>
                    </a:lnTo>
                    <a:lnTo>
                      <a:pt x="57" y="240"/>
                    </a:lnTo>
                    <a:lnTo>
                      <a:pt x="77" y="241"/>
                    </a:lnTo>
                    <a:lnTo>
                      <a:pt x="57" y="240"/>
                    </a:lnTo>
                    <a:lnTo>
                      <a:pt x="59" y="245"/>
                    </a:lnTo>
                    <a:lnTo>
                      <a:pt x="62" y="247"/>
                    </a:lnTo>
                    <a:lnTo>
                      <a:pt x="66" y="249"/>
                    </a:lnTo>
                    <a:lnTo>
                      <a:pt x="70" y="248"/>
                    </a:lnTo>
                    <a:lnTo>
                      <a:pt x="73" y="247"/>
                    </a:lnTo>
                    <a:lnTo>
                      <a:pt x="76" y="244"/>
                    </a:lnTo>
                    <a:lnTo>
                      <a:pt x="78" y="240"/>
                    </a:lnTo>
                    <a:lnTo>
                      <a:pt x="77" y="235"/>
                    </a:lnTo>
                    <a:lnTo>
                      <a:pt x="57" y="2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85" name="Freeform 37"/>
              <p:cNvSpPr>
                <a:spLocks noChangeAspect="1"/>
              </p:cNvSpPr>
              <p:nvPr/>
            </p:nvSpPr>
            <p:spPr bwMode="auto">
              <a:xfrm>
                <a:off x="5396" y="504"/>
                <a:ext cx="83" cy="243"/>
              </a:xfrm>
              <a:custGeom>
                <a:avLst/>
                <a:gdLst>
                  <a:gd name="T0" fmla="*/ 73 w 83"/>
                  <a:gd name="T1" fmla="*/ 0 h 243"/>
                  <a:gd name="T2" fmla="*/ 63 w 83"/>
                  <a:gd name="T3" fmla="*/ 8 h 243"/>
                  <a:gd name="T4" fmla="*/ 0 w 83"/>
                  <a:gd name="T5" fmla="*/ 237 h 243"/>
                  <a:gd name="T6" fmla="*/ 20 w 83"/>
                  <a:gd name="T7" fmla="*/ 243 h 243"/>
                  <a:gd name="T8" fmla="*/ 83 w 83"/>
                  <a:gd name="T9" fmla="*/ 14 h 243"/>
                  <a:gd name="T10" fmla="*/ 73 w 83"/>
                  <a:gd name="T11" fmla="*/ 22 h 243"/>
                  <a:gd name="T12" fmla="*/ 83 w 83"/>
                  <a:gd name="T13" fmla="*/ 14 h 243"/>
                  <a:gd name="T14" fmla="*/ 83 w 83"/>
                  <a:gd name="T15" fmla="*/ 9 h 243"/>
                  <a:gd name="T16" fmla="*/ 82 w 83"/>
                  <a:gd name="T17" fmla="*/ 5 h 243"/>
                  <a:gd name="T18" fmla="*/ 79 w 83"/>
                  <a:gd name="T19" fmla="*/ 2 h 243"/>
                  <a:gd name="T20" fmla="*/ 76 w 83"/>
                  <a:gd name="T21" fmla="*/ 0 h 243"/>
                  <a:gd name="T22" fmla="*/ 72 w 83"/>
                  <a:gd name="T23" fmla="*/ 0 h 243"/>
                  <a:gd name="T24" fmla="*/ 68 w 83"/>
                  <a:gd name="T25" fmla="*/ 1 h 243"/>
                  <a:gd name="T26" fmla="*/ 65 w 83"/>
                  <a:gd name="T27" fmla="*/ 3 h 243"/>
                  <a:gd name="T28" fmla="*/ 63 w 83"/>
                  <a:gd name="T29" fmla="*/ 8 h 243"/>
                  <a:gd name="T30" fmla="*/ 73 w 83"/>
                  <a:gd name="T31" fmla="*/ 0 h 2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3" h="243">
                    <a:moveTo>
                      <a:pt x="73" y="0"/>
                    </a:moveTo>
                    <a:lnTo>
                      <a:pt x="63" y="8"/>
                    </a:lnTo>
                    <a:lnTo>
                      <a:pt x="0" y="237"/>
                    </a:lnTo>
                    <a:lnTo>
                      <a:pt x="20" y="243"/>
                    </a:lnTo>
                    <a:lnTo>
                      <a:pt x="83" y="14"/>
                    </a:lnTo>
                    <a:lnTo>
                      <a:pt x="73" y="22"/>
                    </a:lnTo>
                    <a:lnTo>
                      <a:pt x="83" y="14"/>
                    </a:lnTo>
                    <a:lnTo>
                      <a:pt x="83" y="9"/>
                    </a:lnTo>
                    <a:lnTo>
                      <a:pt x="82" y="5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5" y="3"/>
                    </a:lnTo>
                    <a:lnTo>
                      <a:pt x="63" y="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86" name="Freeform 38"/>
              <p:cNvSpPr>
                <a:spLocks noChangeAspect="1"/>
              </p:cNvSpPr>
              <p:nvPr/>
            </p:nvSpPr>
            <p:spPr bwMode="auto">
              <a:xfrm>
                <a:off x="5469" y="504"/>
                <a:ext cx="70" cy="22"/>
              </a:xfrm>
              <a:custGeom>
                <a:avLst/>
                <a:gdLst>
                  <a:gd name="T0" fmla="*/ 70 w 70"/>
                  <a:gd name="T1" fmla="*/ 11 h 22"/>
                  <a:gd name="T2" fmla="*/ 70 w 70"/>
                  <a:gd name="T3" fmla="*/ 0 h 22"/>
                  <a:gd name="T4" fmla="*/ 0 w 70"/>
                  <a:gd name="T5" fmla="*/ 0 h 22"/>
                  <a:gd name="T6" fmla="*/ 0 w 70"/>
                  <a:gd name="T7" fmla="*/ 22 h 22"/>
                  <a:gd name="T8" fmla="*/ 70 w 70"/>
                  <a:gd name="T9" fmla="*/ 22 h 22"/>
                  <a:gd name="T10" fmla="*/ 70 w 70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11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70" y="22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87" name="Freeform 39"/>
              <p:cNvSpPr>
                <a:spLocks noChangeAspect="1"/>
              </p:cNvSpPr>
              <p:nvPr/>
            </p:nvSpPr>
            <p:spPr bwMode="auto">
              <a:xfrm>
                <a:off x="4931" y="507"/>
                <a:ext cx="116" cy="122"/>
              </a:xfrm>
              <a:custGeom>
                <a:avLst/>
                <a:gdLst>
                  <a:gd name="T0" fmla="*/ 116 w 116"/>
                  <a:gd name="T1" fmla="*/ 0 h 122"/>
                  <a:gd name="T2" fmla="*/ 116 w 116"/>
                  <a:gd name="T3" fmla="*/ 0 h 122"/>
                  <a:gd name="T4" fmla="*/ 93 w 116"/>
                  <a:gd name="T5" fmla="*/ 3 h 122"/>
                  <a:gd name="T6" fmla="*/ 71 w 116"/>
                  <a:gd name="T7" fmla="*/ 10 h 122"/>
                  <a:gd name="T8" fmla="*/ 51 w 116"/>
                  <a:gd name="T9" fmla="*/ 21 h 122"/>
                  <a:gd name="T10" fmla="*/ 34 w 116"/>
                  <a:gd name="T11" fmla="*/ 36 h 122"/>
                  <a:gd name="T12" fmla="*/ 20 w 116"/>
                  <a:gd name="T13" fmla="*/ 54 h 122"/>
                  <a:gd name="T14" fmla="*/ 9 w 116"/>
                  <a:gd name="T15" fmla="*/ 75 h 122"/>
                  <a:gd name="T16" fmla="*/ 3 w 116"/>
                  <a:gd name="T17" fmla="*/ 98 h 122"/>
                  <a:gd name="T18" fmla="*/ 0 w 116"/>
                  <a:gd name="T19" fmla="*/ 122 h 122"/>
                  <a:gd name="T20" fmla="*/ 21 w 116"/>
                  <a:gd name="T21" fmla="*/ 122 h 122"/>
                  <a:gd name="T22" fmla="*/ 23 w 116"/>
                  <a:gd name="T23" fmla="*/ 102 h 122"/>
                  <a:gd name="T24" fmla="*/ 28 w 116"/>
                  <a:gd name="T25" fmla="*/ 83 h 122"/>
                  <a:gd name="T26" fmla="*/ 37 w 116"/>
                  <a:gd name="T27" fmla="*/ 66 h 122"/>
                  <a:gd name="T28" fmla="*/ 49 w 116"/>
                  <a:gd name="T29" fmla="*/ 51 h 122"/>
                  <a:gd name="T30" fmla="*/ 63 w 116"/>
                  <a:gd name="T31" fmla="*/ 39 h 122"/>
                  <a:gd name="T32" fmla="*/ 79 w 116"/>
                  <a:gd name="T33" fmla="*/ 30 h 122"/>
                  <a:gd name="T34" fmla="*/ 97 w 116"/>
                  <a:gd name="T35" fmla="*/ 24 h 122"/>
                  <a:gd name="T36" fmla="*/ 116 w 116"/>
                  <a:gd name="T37" fmla="*/ 22 h 122"/>
                  <a:gd name="T38" fmla="*/ 116 w 116"/>
                  <a:gd name="T39" fmla="*/ 22 h 122"/>
                  <a:gd name="T40" fmla="*/ 116 w 116"/>
                  <a:gd name="T41" fmla="*/ 0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2">
                    <a:moveTo>
                      <a:pt x="116" y="0"/>
                    </a:moveTo>
                    <a:lnTo>
                      <a:pt x="116" y="0"/>
                    </a:lnTo>
                    <a:lnTo>
                      <a:pt x="93" y="3"/>
                    </a:lnTo>
                    <a:lnTo>
                      <a:pt x="71" y="10"/>
                    </a:lnTo>
                    <a:lnTo>
                      <a:pt x="51" y="21"/>
                    </a:lnTo>
                    <a:lnTo>
                      <a:pt x="34" y="36"/>
                    </a:lnTo>
                    <a:lnTo>
                      <a:pt x="20" y="54"/>
                    </a:lnTo>
                    <a:lnTo>
                      <a:pt x="9" y="75"/>
                    </a:lnTo>
                    <a:lnTo>
                      <a:pt x="3" y="98"/>
                    </a:lnTo>
                    <a:lnTo>
                      <a:pt x="0" y="122"/>
                    </a:lnTo>
                    <a:lnTo>
                      <a:pt x="21" y="122"/>
                    </a:lnTo>
                    <a:lnTo>
                      <a:pt x="23" y="102"/>
                    </a:lnTo>
                    <a:lnTo>
                      <a:pt x="28" y="83"/>
                    </a:lnTo>
                    <a:lnTo>
                      <a:pt x="37" y="66"/>
                    </a:lnTo>
                    <a:lnTo>
                      <a:pt x="49" y="51"/>
                    </a:lnTo>
                    <a:lnTo>
                      <a:pt x="63" y="39"/>
                    </a:lnTo>
                    <a:lnTo>
                      <a:pt x="79" y="30"/>
                    </a:lnTo>
                    <a:lnTo>
                      <a:pt x="97" y="24"/>
                    </a:lnTo>
                    <a:lnTo>
                      <a:pt x="116" y="2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88" name="Freeform 40"/>
              <p:cNvSpPr>
                <a:spLocks noChangeAspect="1"/>
              </p:cNvSpPr>
              <p:nvPr/>
            </p:nvSpPr>
            <p:spPr bwMode="auto">
              <a:xfrm>
                <a:off x="5047" y="507"/>
                <a:ext cx="115" cy="122"/>
              </a:xfrm>
              <a:custGeom>
                <a:avLst/>
                <a:gdLst>
                  <a:gd name="T0" fmla="*/ 115 w 115"/>
                  <a:gd name="T1" fmla="*/ 122 h 122"/>
                  <a:gd name="T2" fmla="*/ 115 w 115"/>
                  <a:gd name="T3" fmla="*/ 122 h 122"/>
                  <a:gd name="T4" fmla="*/ 113 w 115"/>
                  <a:gd name="T5" fmla="*/ 98 h 122"/>
                  <a:gd name="T6" fmla="*/ 106 w 115"/>
                  <a:gd name="T7" fmla="*/ 75 h 122"/>
                  <a:gd name="T8" fmla="*/ 96 w 115"/>
                  <a:gd name="T9" fmla="*/ 54 h 122"/>
                  <a:gd name="T10" fmla="*/ 82 w 115"/>
                  <a:gd name="T11" fmla="*/ 36 h 122"/>
                  <a:gd name="T12" fmla="*/ 64 w 115"/>
                  <a:gd name="T13" fmla="*/ 21 h 122"/>
                  <a:gd name="T14" fmla="*/ 45 w 115"/>
                  <a:gd name="T15" fmla="*/ 10 h 122"/>
                  <a:gd name="T16" fmla="*/ 23 w 115"/>
                  <a:gd name="T17" fmla="*/ 3 h 122"/>
                  <a:gd name="T18" fmla="*/ 0 w 115"/>
                  <a:gd name="T19" fmla="*/ 0 h 122"/>
                  <a:gd name="T20" fmla="*/ 0 w 115"/>
                  <a:gd name="T21" fmla="*/ 22 h 122"/>
                  <a:gd name="T22" fmla="*/ 19 w 115"/>
                  <a:gd name="T23" fmla="*/ 24 h 122"/>
                  <a:gd name="T24" fmla="*/ 37 w 115"/>
                  <a:gd name="T25" fmla="*/ 30 h 122"/>
                  <a:gd name="T26" fmla="*/ 53 w 115"/>
                  <a:gd name="T27" fmla="*/ 39 h 122"/>
                  <a:gd name="T28" fmla="*/ 67 w 115"/>
                  <a:gd name="T29" fmla="*/ 51 h 122"/>
                  <a:gd name="T30" fmla="*/ 78 w 115"/>
                  <a:gd name="T31" fmla="*/ 66 h 122"/>
                  <a:gd name="T32" fmla="*/ 87 w 115"/>
                  <a:gd name="T33" fmla="*/ 83 h 122"/>
                  <a:gd name="T34" fmla="*/ 93 w 115"/>
                  <a:gd name="T35" fmla="*/ 102 h 122"/>
                  <a:gd name="T36" fmla="*/ 95 w 115"/>
                  <a:gd name="T37" fmla="*/ 122 h 122"/>
                  <a:gd name="T38" fmla="*/ 95 w 115"/>
                  <a:gd name="T39" fmla="*/ 122 h 122"/>
                  <a:gd name="T40" fmla="*/ 115 w 115"/>
                  <a:gd name="T41" fmla="*/ 122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2">
                    <a:moveTo>
                      <a:pt x="115" y="122"/>
                    </a:moveTo>
                    <a:lnTo>
                      <a:pt x="115" y="122"/>
                    </a:lnTo>
                    <a:lnTo>
                      <a:pt x="113" y="98"/>
                    </a:lnTo>
                    <a:lnTo>
                      <a:pt x="106" y="75"/>
                    </a:lnTo>
                    <a:lnTo>
                      <a:pt x="96" y="54"/>
                    </a:lnTo>
                    <a:lnTo>
                      <a:pt x="82" y="36"/>
                    </a:lnTo>
                    <a:lnTo>
                      <a:pt x="64" y="21"/>
                    </a:lnTo>
                    <a:lnTo>
                      <a:pt x="45" y="10"/>
                    </a:lnTo>
                    <a:lnTo>
                      <a:pt x="23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9" y="24"/>
                    </a:lnTo>
                    <a:lnTo>
                      <a:pt x="37" y="30"/>
                    </a:lnTo>
                    <a:lnTo>
                      <a:pt x="53" y="39"/>
                    </a:lnTo>
                    <a:lnTo>
                      <a:pt x="67" y="51"/>
                    </a:lnTo>
                    <a:lnTo>
                      <a:pt x="78" y="66"/>
                    </a:lnTo>
                    <a:lnTo>
                      <a:pt x="87" y="83"/>
                    </a:lnTo>
                    <a:lnTo>
                      <a:pt x="93" y="102"/>
                    </a:lnTo>
                    <a:lnTo>
                      <a:pt x="95" y="122"/>
                    </a:lnTo>
                    <a:lnTo>
                      <a:pt x="115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89" name="Freeform 41"/>
              <p:cNvSpPr>
                <a:spLocks noChangeAspect="1"/>
              </p:cNvSpPr>
              <p:nvPr/>
            </p:nvSpPr>
            <p:spPr bwMode="auto">
              <a:xfrm>
                <a:off x="5047" y="629"/>
                <a:ext cx="115" cy="123"/>
              </a:xfrm>
              <a:custGeom>
                <a:avLst/>
                <a:gdLst>
                  <a:gd name="T0" fmla="*/ 0 w 115"/>
                  <a:gd name="T1" fmla="*/ 123 h 123"/>
                  <a:gd name="T2" fmla="*/ 0 w 115"/>
                  <a:gd name="T3" fmla="*/ 123 h 123"/>
                  <a:gd name="T4" fmla="*/ 23 w 115"/>
                  <a:gd name="T5" fmla="*/ 120 h 123"/>
                  <a:gd name="T6" fmla="*/ 45 w 115"/>
                  <a:gd name="T7" fmla="*/ 113 h 123"/>
                  <a:gd name="T8" fmla="*/ 64 w 115"/>
                  <a:gd name="T9" fmla="*/ 102 h 123"/>
                  <a:gd name="T10" fmla="*/ 82 w 115"/>
                  <a:gd name="T11" fmla="*/ 87 h 123"/>
                  <a:gd name="T12" fmla="*/ 96 w 115"/>
                  <a:gd name="T13" fmla="*/ 69 h 123"/>
                  <a:gd name="T14" fmla="*/ 106 w 115"/>
                  <a:gd name="T15" fmla="*/ 48 h 123"/>
                  <a:gd name="T16" fmla="*/ 113 w 115"/>
                  <a:gd name="T17" fmla="*/ 25 h 123"/>
                  <a:gd name="T18" fmla="*/ 115 w 115"/>
                  <a:gd name="T19" fmla="*/ 0 h 123"/>
                  <a:gd name="T20" fmla="*/ 95 w 115"/>
                  <a:gd name="T21" fmla="*/ 0 h 123"/>
                  <a:gd name="T22" fmla="*/ 93 w 115"/>
                  <a:gd name="T23" fmla="*/ 21 h 123"/>
                  <a:gd name="T24" fmla="*/ 87 w 115"/>
                  <a:gd name="T25" fmla="*/ 40 h 123"/>
                  <a:gd name="T26" fmla="*/ 78 w 115"/>
                  <a:gd name="T27" fmla="*/ 57 h 123"/>
                  <a:gd name="T28" fmla="*/ 67 w 115"/>
                  <a:gd name="T29" fmla="*/ 72 h 123"/>
                  <a:gd name="T30" fmla="*/ 53 w 115"/>
                  <a:gd name="T31" fmla="*/ 84 h 123"/>
                  <a:gd name="T32" fmla="*/ 37 w 115"/>
                  <a:gd name="T33" fmla="*/ 93 h 123"/>
                  <a:gd name="T34" fmla="*/ 19 w 115"/>
                  <a:gd name="T35" fmla="*/ 99 h 123"/>
                  <a:gd name="T36" fmla="*/ 0 w 115"/>
                  <a:gd name="T37" fmla="*/ 101 h 123"/>
                  <a:gd name="T38" fmla="*/ 0 w 115"/>
                  <a:gd name="T39" fmla="*/ 101 h 123"/>
                  <a:gd name="T40" fmla="*/ 0 w 115"/>
                  <a:gd name="T41" fmla="*/ 123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3">
                    <a:moveTo>
                      <a:pt x="0" y="123"/>
                    </a:moveTo>
                    <a:lnTo>
                      <a:pt x="0" y="123"/>
                    </a:lnTo>
                    <a:lnTo>
                      <a:pt x="23" y="120"/>
                    </a:lnTo>
                    <a:lnTo>
                      <a:pt x="45" y="113"/>
                    </a:lnTo>
                    <a:lnTo>
                      <a:pt x="64" y="102"/>
                    </a:lnTo>
                    <a:lnTo>
                      <a:pt x="82" y="87"/>
                    </a:lnTo>
                    <a:lnTo>
                      <a:pt x="96" y="69"/>
                    </a:lnTo>
                    <a:lnTo>
                      <a:pt x="106" y="48"/>
                    </a:lnTo>
                    <a:lnTo>
                      <a:pt x="113" y="25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93" y="21"/>
                    </a:lnTo>
                    <a:lnTo>
                      <a:pt x="87" y="40"/>
                    </a:lnTo>
                    <a:lnTo>
                      <a:pt x="78" y="57"/>
                    </a:lnTo>
                    <a:lnTo>
                      <a:pt x="67" y="72"/>
                    </a:lnTo>
                    <a:lnTo>
                      <a:pt x="53" y="84"/>
                    </a:lnTo>
                    <a:lnTo>
                      <a:pt x="37" y="93"/>
                    </a:lnTo>
                    <a:lnTo>
                      <a:pt x="19" y="99"/>
                    </a:lnTo>
                    <a:lnTo>
                      <a:pt x="0" y="10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90" name="Freeform 42"/>
              <p:cNvSpPr>
                <a:spLocks noChangeAspect="1"/>
              </p:cNvSpPr>
              <p:nvPr/>
            </p:nvSpPr>
            <p:spPr bwMode="auto">
              <a:xfrm>
                <a:off x="4931" y="629"/>
                <a:ext cx="116" cy="123"/>
              </a:xfrm>
              <a:custGeom>
                <a:avLst/>
                <a:gdLst>
                  <a:gd name="T0" fmla="*/ 0 w 116"/>
                  <a:gd name="T1" fmla="*/ 0 h 123"/>
                  <a:gd name="T2" fmla="*/ 0 w 116"/>
                  <a:gd name="T3" fmla="*/ 0 h 123"/>
                  <a:gd name="T4" fmla="*/ 3 w 116"/>
                  <a:gd name="T5" fmla="*/ 25 h 123"/>
                  <a:gd name="T6" fmla="*/ 9 w 116"/>
                  <a:gd name="T7" fmla="*/ 48 h 123"/>
                  <a:gd name="T8" fmla="*/ 20 w 116"/>
                  <a:gd name="T9" fmla="*/ 69 h 123"/>
                  <a:gd name="T10" fmla="*/ 34 w 116"/>
                  <a:gd name="T11" fmla="*/ 87 h 123"/>
                  <a:gd name="T12" fmla="*/ 51 w 116"/>
                  <a:gd name="T13" fmla="*/ 102 h 123"/>
                  <a:gd name="T14" fmla="*/ 71 w 116"/>
                  <a:gd name="T15" fmla="*/ 113 h 123"/>
                  <a:gd name="T16" fmla="*/ 93 w 116"/>
                  <a:gd name="T17" fmla="*/ 120 h 123"/>
                  <a:gd name="T18" fmla="*/ 116 w 116"/>
                  <a:gd name="T19" fmla="*/ 123 h 123"/>
                  <a:gd name="T20" fmla="*/ 116 w 116"/>
                  <a:gd name="T21" fmla="*/ 101 h 123"/>
                  <a:gd name="T22" fmla="*/ 97 w 116"/>
                  <a:gd name="T23" fmla="*/ 99 h 123"/>
                  <a:gd name="T24" fmla="*/ 79 w 116"/>
                  <a:gd name="T25" fmla="*/ 93 h 123"/>
                  <a:gd name="T26" fmla="*/ 63 w 116"/>
                  <a:gd name="T27" fmla="*/ 84 h 123"/>
                  <a:gd name="T28" fmla="*/ 49 w 116"/>
                  <a:gd name="T29" fmla="*/ 72 h 123"/>
                  <a:gd name="T30" fmla="*/ 37 w 116"/>
                  <a:gd name="T31" fmla="*/ 57 h 123"/>
                  <a:gd name="T32" fmla="*/ 28 w 116"/>
                  <a:gd name="T33" fmla="*/ 40 h 123"/>
                  <a:gd name="T34" fmla="*/ 23 w 116"/>
                  <a:gd name="T35" fmla="*/ 21 h 123"/>
                  <a:gd name="T36" fmla="*/ 21 w 116"/>
                  <a:gd name="T37" fmla="*/ 0 h 123"/>
                  <a:gd name="T38" fmla="*/ 21 w 116"/>
                  <a:gd name="T39" fmla="*/ 0 h 123"/>
                  <a:gd name="T40" fmla="*/ 0 w 116"/>
                  <a:gd name="T41" fmla="*/ 0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3">
                    <a:moveTo>
                      <a:pt x="0" y="0"/>
                    </a:moveTo>
                    <a:lnTo>
                      <a:pt x="0" y="0"/>
                    </a:lnTo>
                    <a:lnTo>
                      <a:pt x="3" y="25"/>
                    </a:lnTo>
                    <a:lnTo>
                      <a:pt x="9" y="48"/>
                    </a:lnTo>
                    <a:lnTo>
                      <a:pt x="20" y="69"/>
                    </a:lnTo>
                    <a:lnTo>
                      <a:pt x="34" y="87"/>
                    </a:lnTo>
                    <a:lnTo>
                      <a:pt x="51" y="102"/>
                    </a:lnTo>
                    <a:lnTo>
                      <a:pt x="71" y="113"/>
                    </a:lnTo>
                    <a:lnTo>
                      <a:pt x="93" y="120"/>
                    </a:lnTo>
                    <a:lnTo>
                      <a:pt x="116" y="123"/>
                    </a:lnTo>
                    <a:lnTo>
                      <a:pt x="116" y="101"/>
                    </a:lnTo>
                    <a:lnTo>
                      <a:pt x="97" y="99"/>
                    </a:lnTo>
                    <a:lnTo>
                      <a:pt x="79" y="93"/>
                    </a:lnTo>
                    <a:lnTo>
                      <a:pt x="63" y="84"/>
                    </a:lnTo>
                    <a:lnTo>
                      <a:pt x="49" y="72"/>
                    </a:lnTo>
                    <a:lnTo>
                      <a:pt x="37" y="57"/>
                    </a:lnTo>
                    <a:lnTo>
                      <a:pt x="28" y="40"/>
                    </a:lnTo>
                    <a:lnTo>
                      <a:pt x="23" y="2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91" name="Freeform 43"/>
              <p:cNvSpPr>
                <a:spLocks noChangeAspect="1"/>
              </p:cNvSpPr>
              <p:nvPr/>
            </p:nvSpPr>
            <p:spPr bwMode="auto">
              <a:xfrm>
                <a:off x="4887" y="503"/>
                <a:ext cx="21" cy="246"/>
              </a:xfrm>
              <a:custGeom>
                <a:avLst/>
                <a:gdLst>
                  <a:gd name="T0" fmla="*/ 11 w 21"/>
                  <a:gd name="T1" fmla="*/ 246 h 246"/>
                  <a:gd name="T2" fmla="*/ 21 w 21"/>
                  <a:gd name="T3" fmla="*/ 246 h 246"/>
                  <a:gd name="T4" fmla="*/ 21 w 21"/>
                  <a:gd name="T5" fmla="*/ 0 h 246"/>
                  <a:gd name="T6" fmla="*/ 0 w 21"/>
                  <a:gd name="T7" fmla="*/ 0 h 246"/>
                  <a:gd name="T8" fmla="*/ 0 w 21"/>
                  <a:gd name="T9" fmla="*/ 246 h 246"/>
                  <a:gd name="T10" fmla="*/ 11 w 21"/>
                  <a:gd name="T11" fmla="*/ 246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246">
                    <a:moveTo>
                      <a:pt x="11" y="246"/>
                    </a:moveTo>
                    <a:lnTo>
                      <a:pt x="21" y="24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1" y="2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92" name="Freeform 44"/>
              <p:cNvSpPr>
                <a:spLocks noChangeAspect="1"/>
              </p:cNvSpPr>
              <p:nvPr/>
            </p:nvSpPr>
            <p:spPr bwMode="auto">
              <a:xfrm>
                <a:off x="4887" y="424"/>
                <a:ext cx="21" cy="50"/>
              </a:xfrm>
              <a:custGeom>
                <a:avLst/>
                <a:gdLst>
                  <a:gd name="T0" fmla="*/ 11 w 21"/>
                  <a:gd name="T1" fmla="*/ 50 h 50"/>
                  <a:gd name="T2" fmla="*/ 21 w 21"/>
                  <a:gd name="T3" fmla="*/ 50 h 50"/>
                  <a:gd name="T4" fmla="*/ 21 w 21"/>
                  <a:gd name="T5" fmla="*/ 0 h 50"/>
                  <a:gd name="T6" fmla="*/ 0 w 21"/>
                  <a:gd name="T7" fmla="*/ 0 h 50"/>
                  <a:gd name="T8" fmla="*/ 0 w 21"/>
                  <a:gd name="T9" fmla="*/ 50 h 50"/>
                  <a:gd name="T10" fmla="*/ 11 w 21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50">
                    <a:moveTo>
                      <a:pt x="11" y="50"/>
                    </a:moveTo>
                    <a:lnTo>
                      <a:pt x="21" y="5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2493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416" y="720"/>
                <a:ext cx="397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494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16" y="666"/>
                <a:ext cx="397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495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16" y="610"/>
                <a:ext cx="397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496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416" y="558"/>
                <a:ext cx="397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497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416" y="502"/>
                <a:ext cx="397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498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416" y="450"/>
                <a:ext cx="39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499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416" y="393"/>
                <a:ext cx="397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00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416" y="339"/>
                <a:ext cx="397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01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416" y="286"/>
                <a:ext cx="397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0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4416" y="229"/>
                <a:ext cx="397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2503" name="Freeform 55"/>
              <p:cNvSpPr>
                <a:spLocks noChangeAspect="1"/>
              </p:cNvSpPr>
              <p:nvPr/>
            </p:nvSpPr>
            <p:spPr bwMode="auto">
              <a:xfrm>
                <a:off x="4418" y="232"/>
                <a:ext cx="395" cy="502"/>
              </a:xfrm>
              <a:custGeom>
                <a:avLst/>
                <a:gdLst>
                  <a:gd name="T0" fmla="*/ 26 w 395"/>
                  <a:gd name="T1" fmla="*/ 349 h 502"/>
                  <a:gd name="T2" fmla="*/ 40 w 395"/>
                  <a:gd name="T3" fmla="*/ 335 h 502"/>
                  <a:gd name="T4" fmla="*/ 26 w 395"/>
                  <a:gd name="T5" fmla="*/ 404 h 502"/>
                  <a:gd name="T6" fmla="*/ 13 w 395"/>
                  <a:gd name="T7" fmla="*/ 418 h 502"/>
                  <a:gd name="T8" fmla="*/ 26 w 395"/>
                  <a:gd name="T9" fmla="*/ 460 h 502"/>
                  <a:gd name="T10" fmla="*/ 40 w 395"/>
                  <a:gd name="T11" fmla="*/ 474 h 502"/>
                  <a:gd name="T12" fmla="*/ 66 w 395"/>
                  <a:gd name="T13" fmla="*/ 502 h 502"/>
                  <a:gd name="T14" fmla="*/ 79 w 395"/>
                  <a:gd name="T15" fmla="*/ 488 h 502"/>
                  <a:gd name="T16" fmla="*/ 106 w 395"/>
                  <a:gd name="T17" fmla="*/ 474 h 502"/>
                  <a:gd name="T18" fmla="*/ 132 w 395"/>
                  <a:gd name="T19" fmla="*/ 502 h 502"/>
                  <a:gd name="T20" fmla="*/ 172 w 395"/>
                  <a:gd name="T21" fmla="*/ 474 h 502"/>
                  <a:gd name="T22" fmla="*/ 211 w 395"/>
                  <a:gd name="T23" fmla="*/ 447 h 502"/>
                  <a:gd name="T24" fmla="*/ 238 w 395"/>
                  <a:gd name="T25" fmla="*/ 460 h 502"/>
                  <a:gd name="T26" fmla="*/ 264 w 395"/>
                  <a:gd name="T27" fmla="*/ 432 h 502"/>
                  <a:gd name="T28" fmla="*/ 251 w 395"/>
                  <a:gd name="T29" fmla="*/ 390 h 502"/>
                  <a:gd name="T30" fmla="*/ 277 w 395"/>
                  <a:gd name="T31" fmla="*/ 321 h 502"/>
                  <a:gd name="T32" fmla="*/ 304 w 395"/>
                  <a:gd name="T33" fmla="*/ 349 h 502"/>
                  <a:gd name="T34" fmla="*/ 277 w 395"/>
                  <a:gd name="T35" fmla="*/ 279 h 502"/>
                  <a:gd name="T36" fmla="*/ 317 w 395"/>
                  <a:gd name="T37" fmla="*/ 251 h 502"/>
                  <a:gd name="T38" fmla="*/ 356 w 395"/>
                  <a:gd name="T39" fmla="*/ 237 h 502"/>
                  <a:gd name="T40" fmla="*/ 382 w 395"/>
                  <a:gd name="T41" fmla="*/ 223 h 502"/>
                  <a:gd name="T42" fmla="*/ 395 w 395"/>
                  <a:gd name="T43" fmla="*/ 208 h 502"/>
                  <a:gd name="T44" fmla="*/ 304 w 395"/>
                  <a:gd name="T45" fmla="*/ 194 h 502"/>
                  <a:gd name="T46" fmla="*/ 290 w 395"/>
                  <a:gd name="T47" fmla="*/ 210 h 502"/>
                  <a:gd name="T48" fmla="*/ 277 w 395"/>
                  <a:gd name="T49" fmla="*/ 223 h 502"/>
                  <a:gd name="T50" fmla="*/ 251 w 395"/>
                  <a:gd name="T51" fmla="*/ 237 h 502"/>
                  <a:gd name="T52" fmla="*/ 224 w 395"/>
                  <a:gd name="T53" fmla="*/ 181 h 502"/>
                  <a:gd name="T54" fmla="*/ 211 w 395"/>
                  <a:gd name="T55" fmla="*/ 153 h 502"/>
                  <a:gd name="T56" fmla="*/ 224 w 395"/>
                  <a:gd name="T57" fmla="*/ 125 h 502"/>
                  <a:gd name="T58" fmla="*/ 238 w 395"/>
                  <a:gd name="T59" fmla="*/ 97 h 502"/>
                  <a:gd name="T60" fmla="*/ 251 w 395"/>
                  <a:gd name="T61" fmla="*/ 69 h 502"/>
                  <a:gd name="T62" fmla="*/ 277 w 395"/>
                  <a:gd name="T63" fmla="*/ 41 h 502"/>
                  <a:gd name="T64" fmla="*/ 264 w 395"/>
                  <a:gd name="T65" fmla="*/ 28 h 502"/>
                  <a:gd name="T66" fmla="*/ 224 w 395"/>
                  <a:gd name="T67" fmla="*/ 0 h 502"/>
                  <a:gd name="T68" fmla="*/ 211 w 395"/>
                  <a:gd name="T69" fmla="*/ 14 h 502"/>
                  <a:gd name="T70" fmla="*/ 198 w 395"/>
                  <a:gd name="T71" fmla="*/ 28 h 502"/>
                  <a:gd name="T72" fmla="*/ 211 w 395"/>
                  <a:gd name="T73" fmla="*/ 69 h 502"/>
                  <a:gd name="T74" fmla="*/ 198 w 395"/>
                  <a:gd name="T75" fmla="*/ 83 h 502"/>
                  <a:gd name="T76" fmla="*/ 172 w 395"/>
                  <a:gd name="T77" fmla="*/ 97 h 502"/>
                  <a:gd name="T78" fmla="*/ 158 w 395"/>
                  <a:gd name="T79" fmla="*/ 125 h 502"/>
                  <a:gd name="T80" fmla="*/ 145 w 395"/>
                  <a:gd name="T81" fmla="*/ 139 h 502"/>
                  <a:gd name="T82" fmla="*/ 145 w 395"/>
                  <a:gd name="T83" fmla="*/ 223 h 502"/>
                  <a:gd name="T84" fmla="*/ 172 w 395"/>
                  <a:gd name="T85" fmla="*/ 237 h 502"/>
                  <a:gd name="T86" fmla="*/ 185 w 395"/>
                  <a:gd name="T87" fmla="*/ 251 h 502"/>
                  <a:gd name="T88" fmla="*/ 172 w 395"/>
                  <a:gd name="T89" fmla="*/ 278 h 502"/>
                  <a:gd name="T90" fmla="*/ 158 w 395"/>
                  <a:gd name="T91" fmla="*/ 362 h 502"/>
                  <a:gd name="T92" fmla="*/ 132 w 395"/>
                  <a:gd name="T93" fmla="*/ 362 h 502"/>
                  <a:gd name="T94" fmla="*/ 119 w 395"/>
                  <a:gd name="T95" fmla="*/ 404 h 502"/>
                  <a:gd name="T96" fmla="*/ 119 w 395"/>
                  <a:gd name="T97" fmla="*/ 432 h 502"/>
                  <a:gd name="T98" fmla="*/ 93 w 395"/>
                  <a:gd name="T99" fmla="*/ 404 h 502"/>
                  <a:gd name="T100" fmla="*/ 79 w 395"/>
                  <a:gd name="T101" fmla="*/ 362 h 502"/>
                  <a:gd name="T102" fmla="*/ 66 w 395"/>
                  <a:gd name="T103" fmla="*/ 321 h 502"/>
                  <a:gd name="T104" fmla="*/ 53 w 395"/>
                  <a:gd name="T105" fmla="*/ 279 h 502"/>
                  <a:gd name="T106" fmla="*/ 40 w 395"/>
                  <a:gd name="T107" fmla="*/ 251 h 502"/>
                  <a:gd name="T108" fmla="*/ 26 w 395"/>
                  <a:gd name="T109" fmla="*/ 279 h 502"/>
                  <a:gd name="T110" fmla="*/ 13 w 395"/>
                  <a:gd name="T111" fmla="*/ 307 h 502"/>
                  <a:gd name="T112" fmla="*/ 0 w 395"/>
                  <a:gd name="T113" fmla="*/ 349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5" h="502">
                    <a:moveTo>
                      <a:pt x="0" y="349"/>
                    </a:moveTo>
                    <a:lnTo>
                      <a:pt x="26" y="349"/>
                    </a:lnTo>
                    <a:lnTo>
                      <a:pt x="26" y="335"/>
                    </a:lnTo>
                    <a:lnTo>
                      <a:pt x="40" y="335"/>
                    </a:lnTo>
                    <a:lnTo>
                      <a:pt x="40" y="404"/>
                    </a:lnTo>
                    <a:lnTo>
                      <a:pt x="26" y="404"/>
                    </a:lnTo>
                    <a:lnTo>
                      <a:pt x="26" y="418"/>
                    </a:lnTo>
                    <a:lnTo>
                      <a:pt x="13" y="418"/>
                    </a:lnTo>
                    <a:lnTo>
                      <a:pt x="13" y="460"/>
                    </a:lnTo>
                    <a:lnTo>
                      <a:pt x="26" y="460"/>
                    </a:lnTo>
                    <a:lnTo>
                      <a:pt x="26" y="474"/>
                    </a:lnTo>
                    <a:lnTo>
                      <a:pt x="40" y="474"/>
                    </a:lnTo>
                    <a:lnTo>
                      <a:pt x="40" y="502"/>
                    </a:lnTo>
                    <a:lnTo>
                      <a:pt x="66" y="502"/>
                    </a:lnTo>
                    <a:lnTo>
                      <a:pt x="66" y="488"/>
                    </a:lnTo>
                    <a:lnTo>
                      <a:pt x="79" y="488"/>
                    </a:lnTo>
                    <a:lnTo>
                      <a:pt x="79" y="474"/>
                    </a:lnTo>
                    <a:lnTo>
                      <a:pt x="106" y="474"/>
                    </a:lnTo>
                    <a:lnTo>
                      <a:pt x="106" y="502"/>
                    </a:lnTo>
                    <a:lnTo>
                      <a:pt x="132" y="502"/>
                    </a:lnTo>
                    <a:lnTo>
                      <a:pt x="132" y="474"/>
                    </a:lnTo>
                    <a:lnTo>
                      <a:pt x="172" y="474"/>
                    </a:lnTo>
                    <a:lnTo>
                      <a:pt x="172" y="447"/>
                    </a:lnTo>
                    <a:lnTo>
                      <a:pt x="211" y="447"/>
                    </a:lnTo>
                    <a:lnTo>
                      <a:pt x="211" y="460"/>
                    </a:lnTo>
                    <a:lnTo>
                      <a:pt x="238" y="460"/>
                    </a:lnTo>
                    <a:lnTo>
                      <a:pt x="238" y="432"/>
                    </a:lnTo>
                    <a:lnTo>
                      <a:pt x="264" y="432"/>
                    </a:lnTo>
                    <a:lnTo>
                      <a:pt x="264" y="390"/>
                    </a:lnTo>
                    <a:lnTo>
                      <a:pt x="251" y="390"/>
                    </a:lnTo>
                    <a:lnTo>
                      <a:pt x="251" y="321"/>
                    </a:lnTo>
                    <a:lnTo>
                      <a:pt x="277" y="321"/>
                    </a:lnTo>
                    <a:lnTo>
                      <a:pt x="277" y="349"/>
                    </a:lnTo>
                    <a:lnTo>
                      <a:pt x="304" y="349"/>
                    </a:lnTo>
                    <a:lnTo>
                      <a:pt x="304" y="279"/>
                    </a:lnTo>
                    <a:lnTo>
                      <a:pt x="277" y="279"/>
                    </a:lnTo>
                    <a:lnTo>
                      <a:pt x="277" y="251"/>
                    </a:lnTo>
                    <a:lnTo>
                      <a:pt x="317" y="251"/>
                    </a:lnTo>
                    <a:lnTo>
                      <a:pt x="317" y="237"/>
                    </a:lnTo>
                    <a:lnTo>
                      <a:pt x="356" y="237"/>
                    </a:lnTo>
                    <a:lnTo>
                      <a:pt x="356" y="223"/>
                    </a:lnTo>
                    <a:lnTo>
                      <a:pt x="382" y="223"/>
                    </a:lnTo>
                    <a:lnTo>
                      <a:pt x="382" y="209"/>
                    </a:lnTo>
                    <a:lnTo>
                      <a:pt x="395" y="208"/>
                    </a:lnTo>
                    <a:lnTo>
                      <a:pt x="395" y="194"/>
                    </a:lnTo>
                    <a:lnTo>
                      <a:pt x="304" y="194"/>
                    </a:lnTo>
                    <a:lnTo>
                      <a:pt x="304" y="210"/>
                    </a:lnTo>
                    <a:lnTo>
                      <a:pt x="290" y="210"/>
                    </a:lnTo>
                    <a:lnTo>
                      <a:pt x="290" y="223"/>
                    </a:lnTo>
                    <a:lnTo>
                      <a:pt x="277" y="223"/>
                    </a:lnTo>
                    <a:lnTo>
                      <a:pt x="277" y="237"/>
                    </a:lnTo>
                    <a:lnTo>
                      <a:pt x="251" y="237"/>
                    </a:lnTo>
                    <a:lnTo>
                      <a:pt x="250" y="181"/>
                    </a:lnTo>
                    <a:lnTo>
                      <a:pt x="224" y="181"/>
                    </a:lnTo>
                    <a:lnTo>
                      <a:pt x="224" y="153"/>
                    </a:lnTo>
                    <a:lnTo>
                      <a:pt x="211" y="153"/>
                    </a:lnTo>
                    <a:lnTo>
                      <a:pt x="211" y="125"/>
                    </a:lnTo>
                    <a:lnTo>
                      <a:pt x="224" y="125"/>
                    </a:lnTo>
                    <a:lnTo>
                      <a:pt x="224" y="97"/>
                    </a:lnTo>
                    <a:lnTo>
                      <a:pt x="238" y="97"/>
                    </a:lnTo>
                    <a:lnTo>
                      <a:pt x="238" y="69"/>
                    </a:lnTo>
                    <a:lnTo>
                      <a:pt x="251" y="69"/>
                    </a:lnTo>
                    <a:lnTo>
                      <a:pt x="251" y="41"/>
                    </a:lnTo>
                    <a:lnTo>
                      <a:pt x="277" y="41"/>
                    </a:lnTo>
                    <a:lnTo>
                      <a:pt x="277" y="28"/>
                    </a:lnTo>
                    <a:lnTo>
                      <a:pt x="264" y="28"/>
                    </a:lnTo>
                    <a:lnTo>
                      <a:pt x="264" y="0"/>
                    </a:lnTo>
                    <a:lnTo>
                      <a:pt x="224" y="0"/>
                    </a:lnTo>
                    <a:lnTo>
                      <a:pt x="224" y="14"/>
                    </a:lnTo>
                    <a:lnTo>
                      <a:pt x="211" y="14"/>
                    </a:lnTo>
                    <a:lnTo>
                      <a:pt x="211" y="28"/>
                    </a:lnTo>
                    <a:lnTo>
                      <a:pt x="198" y="28"/>
                    </a:lnTo>
                    <a:lnTo>
                      <a:pt x="198" y="69"/>
                    </a:lnTo>
                    <a:lnTo>
                      <a:pt x="211" y="69"/>
                    </a:lnTo>
                    <a:lnTo>
                      <a:pt x="211" y="83"/>
                    </a:lnTo>
                    <a:lnTo>
                      <a:pt x="198" y="83"/>
                    </a:lnTo>
                    <a:lnTo>
                      <a:pt x="198" y="97"/>
                    </a:lnTo>
                    <a:lnTo>
                      <a:pt x="172" y="97"/>
                    </a:lnTo>
                    <a:lnTo>
                      <a:pt x="172" y="125"/>
                    </a:lnTo>
                    <a:lnTo>
                      <a:pt x="158" y="125"/>
                    </a:lnTo>
                    <a:lnTo>
                      <a:pt x="158" y="139"/>
                    </a:lnTo>
                    <a:lnTo>
                      <a:pt x="145" y="139"/>
                    </a:lnTo>
                    <a:lnTo>
                      <a:pt x="145" y="153"/>
                    </a:lnTo>
                    <a:lnTo>
                      <a:pt x="145" y="223"/>
                    </a:lnTo>
                    <a:lnTo>
                      <a:pt x="172" y="223"/>
                    </a:lnTo>
                    <a:lnTo>
                      <a:pt x="172" y="237"/>
                    </a:lnTo>
                    <a:lnTo>
                      <a:pt x="185" y="237"/>
                    </a:lnTo>
                    <a:lnTo>
                      <a:pt x="185" y="251"/>
                    </a:lnTo>
                    <a:lnTo>
                      <a:pt x="172" y="251"/>
                    </a:lnTo>
                    <a:lnTo>
                      <a:pt x="172" y="278"/>
                    </a:lnTo>
                    <a:lnTo>
                      <a:pt x="158" y="278"/>
                    </a:lnTo>
                    <a:lnTo>
                      <a:pt x="158" y="362"/>
                    </a:lnTo>
                    <a:lnTo>
                      <a:pt x="145" y="362"/>
                    </a:lnTo>
                    <a:lnTo>
                      <a:pt x="132" y="362"/>
                    </a:lnTo>
                    <a:lnTo>
                      <a:pt x="132" y="404"/>
                    </a:lnTo>
                    <a:lnTo>
                      <a:pt x="119" y="404"/>
                    </a:lnTo>
                    <a:lnTo>
                      <a:pt x="119" y="418"/>
                    </a:lnTo>
                    <a:lnTo>
                      <a:pt x="119" y="432"/>
                    </a:lnTo>
                    <a:lnTo>
                      <a:pt x="93" y="432"/>
                    </a:lnTo>
                    <a:lnTo>
                      <a:pt x="93" y="404"/>
                    </a:lnTo>
                    <a:lnTo>
                      <a:pt x="79" y="404"/>
                    </a:lnTo>
                    <a:lnTo>
                      <a:pt x="79" y="362"/>
                    </a:lnTo>
                    <a:lnTo>
                      <a:pt x="66" y="362"/>
                    </a:lnTo>
                    <a:lnTo>
                      <a:pt x="66" y="321"/>
                    </a:lnTo>
                    <a:lnTo>
                      <a:pt x="53" y="321"/>
                    </a:lnTo>
                    <a:lnTo>
                      <a:pt x="53" y="279"/>
                    </a:lnTo>
                    <a:lnTo>
                      <a:pt x="40" y="279"/>
                    </a:lnTo>
                    <a:lnTo>
                      <a:pt x="40" y="251"/>
                    </a:lnTo>
                    <a:lnTo>
                      <a:pt x="26" y="251"/>
                    </a:lnTo>
                    <a:lnTo>
                      <a:pt x="26" y="279"/>
                    </a:lnTo>
                    <a:lnTo>
                      <a:pt x="13" y="279"/>
                    </a:lnTo>
                    <a:lnTo>
                      <a:pt x="13" y="307"/>
                    </a:lnTo>
                    <a:lnTo>
                      <a:pt x="0" y="307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FFF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</p:grpSp>
      </p:grpSp>
      <p:sp>
        <p:nvSpPr>
          <p:cNvPr id="62468" name="Line 56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sz="1800" smtClean="0">
              <a:solidFill>
                <a:srgbClr val="6D7E9D"/>
              </a:solidFill>
              <a:latin typeface="Arial" charset="0"/>
              <a:cs typeface="Times New Roman"/>
            </a:endParaRPr>
          </a:p>
        </p:txBody>
      </p:sp>
      <p:pic>
        <p:nvPicPr>
          <p:cNvPr id="62469" name="Picture 57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984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58"/>
          <p:cNvSpPr txBox="1">
            <a:spLocks noChangeArrowheads="1"/>
          </p:cNvSpPr>
          <p:nvPr/>
        </p:nvSpPr>
        <p:spPr bwMode="auto">
          <a:xfrm>
            <a:off x="971550" y="188913"/>
            <a:ext cx="6335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b="1" smtClean="0">
                <a:solidFill>
                  <a:srgbClr val="FFFF00"/>
                </a:solidFill>
                <a:cs typeface="Times New Roman"/>
              </a:rPr>
              <a:t>Older and new AMS </a:t>
            </a:r>
            <a:r>
              <a:rPr lang="de-DE" altLang="de-DE" sz="2400" b="1" baseline="30000" smtClean="0">
                <a:solidFill>
                  <a:srgbClr val="FFFF00"/>
                </a:solidFill>
                <a:cs typeface="Times New Roman"/>
              </a:rPr>
              <a:t>14</a:t>
            </a:r>
            <a:r>
              <a:rPr lang="de-DE" altLang="de-DE" sz="2400" b="1" smtClean="0">
                <a:solidFill>
                  <a:srgbClr val="FFFF00"/>
                </a:solidFill>
                <a:cs typeface="Times New Roman"/>
              </a:rPr>
              <a:t>C dates from the </a:t>
            </a:r>
          </a:p>
          <a:p>
            <a:pPr algn="ctr"/>
            <a:r>
              <a:rPr lang="de-DE" altLang="de-DE" sz="2400" b="1" smtClean="0">
                <a:solidFill>
                  <a:srgbClr val="FFFF00"/>
                </a:solidFill>
                <a:cs typeface="Times New Roman"/>
              </a:rPr>
              <a:t>Baltic and North Sea in calendar years BP</a:t>
            </a:r>
          </a:p>
        </p:txBody>
      </p:sp>
      <p:sp>
        <p:nvSpPr>
          <p:cNvPr id="62471" name="Rectangle 59"/>
          <p:cNvSpPr>
            <a:spLocks noChangeArrowheads="1"/>
          </p:cNvSpPr>
          <p:nvPr/>
        </p:nvSpPr>
        <p:spPr bwMode="auto">
          <a:xfrm>
            <a:off x="611188" y="1268413"/>
            <a:ext cx="8001000" cy="540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pic>
        <p:nvPicPr>
          <p:cNvPr id="62472" name="Picture 60" descr="c14_al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9"/>
          <a:stretch>
            <a:fillRect/>
          </a:stretch>
        </p:blipFill>
        <p:spPr bwMode="auto">
          <a:xfrm>
            <a:off x="904875" y="1444625"/>
            <a:ext cx="4665663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61" descr="c14_al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3" r="61415" b="11122"/>
          <a:stretch>
            <a:fillRect/>
          </a:stretch>
        </p:blipFill>
        <p:spPr bwMode="auto">
          <a:xfrm>
            <a:off x="6516688" y="4005263"/>
            <a:ext cx="18002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62" descr="c14_al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5" t="65755"/>
          <a:stretch>
            <a:fillRect/>
          </a:stretch>
        </p:blipFill>
        <p:spPr bwMode="auto">
          <a:xfrm>
            <a:off x="6156325" y="1557338"/>
            <a:ext cx="211613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5" name="Text Box 63"/>
          <p:cNvSpPr txBox="1">
            <a:spLocks noChangeArrowheads="1"/>
          </p:cNvSpPr>
          <p:nvPr/>
        </p:nvSpPr>
        <p:spPr bwMode="auto">
          <a:xfrm>
            <a:off x="6156325" y="5661025"/>
            <a:ext cx="172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1" smtClean="0">
                <a:solidFill>
                  <a:srgbClr val="6D7E9D"/>
                </a:solidFill>
                <a:cs typeface="Times New Roman"/>
              </a:rPr>
              <a:t>marine material</a:t>
            </a:r>
          </a:p>
        </p:txBody>
      </p:sp>
      <p:sp>
        <p:nvSpPr>
          <p:cNvPr id="62476" name="Text Box 64"/>
          <p:cNvSpPr txBox="1">
            <a:spLocks noChangeArrowheads="1"/>
          </p:cNvSpPr>
          <p:nvPr/>
        </p:nvSpPr>
        <p:spPr bwMode="auto">
          <a:xfrm>
            <a:off x="6156325" y="6021388"/>
            <a:ext cx="2374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1" smtClean="0">
                <a:solidFill>
                  <a:srgbClr val="FF0000"/>
                </a:solidFill>
                <a:cs typeface="Times New Roman"/>
              </a:rPr>
              <a:t>limnic and terrestrial material</a:t>
            </a:r>
          </a:p>
        </p:txBody>
      </p:sp>
      <p:sp>
        <p:nvSpPr>
          <p:cNvPr id="62477" name="Rectangle 65"/>
          <p:cNvSpPr>
            <a:spLocks noChangeArrowheads="1"/>
          </p:cNvSpPr>
          <p:nvPr/>
        </p:nvSpPr>
        <p:spPr bwMode="auto">
          <a:xfrm>
            <a:off x="6011863" y="1412875"/>
            <a:ext cx="2447925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129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7451725" y="188913"/>
            <a:ext cx="1465263" cy="569912"/>
            <a:chOff x="4608" y="221"/>
            <a:chExt cx="978" cy="449"/>
          </a:xfrm>
        </p:grpSpPr>
        <p:sp>
          <p:nvSpPr>
            <p:cNvPr id="63818" name="Text Box 3"/>
            <p:cNvSpPr txBox="1">
              <a:spLocks noChangeArrowheads="1"/>
            </p:cNvSpPr>
            <p:nvPr/>
          </p:nvSpPr>
          <p:spPr bwMode="auto">
            <a:xfrm>
              <a:off x="4900" y="221"/>
              <a:ext cx="686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BALTIC SEA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RESEARCH INSTITUTE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WARNEMÜNDE</a:t>
              </a:r>
            </a:p>
          </p:txBody>
        </p:sp>
        <p:grpSp>
          <p:nvGrpSpPr>
            <p:cNvPr id="63819" name="Group 4"/>
            <p:cNvGrpSpPr>
              <a:grpSpLocks noChangeAspect="1"/>
            </p:cNvGrpSpPr>
            <p:nvPr/>
          </p:nvGrpSpPr>
          <p:grpSpPr bwMode="auto">
            <a:xfrm>
              <a:off x="4608" y="240"/>
              <a:ext cx="918" cy="430"/>
              <a:chOff x="4416" y="229"/>
              <a:chExt cx="1123" cy="526"/>
            </a:xfrm>
          </p:grpSpPr>
          <p:sp>
            <p:nvSpPr>
              <p:cNvPr id="63820" name="Freeform 5"/>
              <p:cNvSpPr>
                <a:spLocks noChangeAspect="1"/>
              </p:cNvSpPr>
              <p:nvPr/>
            </p:nvSpPr>
            <p:spPr bwMode="auto">
              <a:xfrm>
                <a:off x="4813" y="610"/>
                <a:ext cx="388" cy="23"/>
              </a:xfrm>
              <a:custGeom>
                <a:avLst/>
                <a:gdLst>
                  <a:gd name="T0" fmla="*/ 368 w 388"/>
                  <a:gd name="T1" fmla="*/ 8 h 23"/>
                  <a:gd name="T2" fmla="*/ 378 w 388"/>
                  <a:gd name="T3" fmla="*/ 1 h 23"/>
                  <a:gd name="T4" fmla="*/ 0 w 388"/>
                  <a:gd name="T5" fmla="*/ 0 h 23"/>
                  <a:gd name="T6" fmla="*/ 0 w 388"/>
                  <a:gd name="T7" fmla="*/ 22 h 23"/>
                  <a:gd name="T8" fmla="*/ 378 w 388"/>
                  <a:gd name="T9" fmla="*/ 23 h 23"/>
                  <a:gd name="T10" fmla="*/ 387 w 388"/>
                  <a:gd name="T11" fmla="*/ 15 h 23"/>
                  <a:gd name="T12" fmla="*/ 378 w 388"/>
                  <a:gd name="T13" fmla="*/ 23 h 23"/>
                  <a:gd name="T14" fmla="*/ 382 w 388"/>
                  <a:gd name="T15" fmla="*/ 22 h 23"/>
                  <a:gd name="T16" fmla="*/ 385 w 388"/>
                  <a:gd name="T17" fmla="*/ 19 h 23"/>
                  <a:gd name="T18" fmla="*/ 387 w 388"/>
                  <a:gd name="T19" fmla="*/ 16 h 23"/>
                  <a:gd name="T20" fmla="*/ 388 w 388"/>
                  <a:gd name="T21" fmla="*/ 12 h 23"/>
                  <a:gd name="T22" fmla="*/ 387 w 388"/>
                  <a:gd name="T23" fmla="*/ 8 h 23"/>
                  <a:gd name="T24" fmla="*/ 385 w 388"/>
                  <a:gd name="T25" fmla="*/ 4 h 23"/>
                  <a:gd name="T26" fmla="*/ 382 w 388"/>
                  <a:gd name="T27" fmla="*/ 2 h 23"/>
                  <a:gd name="T28" fmla="*/ 378 w 388"/>
                  <a:gd name="T29" fmla="*/ 1 h 23"/>
                  <a:gd name="T30" fmla="*/ 368 w 388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8" h="23">
                    <a:moveTo>
                      <a:pt x="368" y="8"/>
                    </a:moveTo>
                    <a:lnTo>
                      <a:pt x="37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78" y="23"/>
                    </a:lnTo>
                    <a:lnTo>
                      <a:pt x="387" y="15"/>
                    </a:lnTo>
                    <a:lnTo>
                      <a:pt x="378" y="23"/>
                    </a:lnTo>
                    <a:lnTo>
                      <a:pt x="382" y="22"/>
                    </a:lnTo>
                    <a:lnTo>
                      <a:pt x="385" y="19"/>
                    </a:lnTo>
                    <a:lnTo>
                      <a:pt x="387" y="16"/>
                    </a:lnTo>
                    <a:lnTo>
                      <a:pt x="388" y="12"/>
                    </a:lnTo>
                    <a:lnTo>
                      <a:pt x="387" y="8"/>
                    </a:lnTo>
                    <a:lnTo>
                      <a:pt x="385" y="4"/>
                    </a:lnTo>
                    <a:lnTo>
                      <a:pt x="382" y="2"/>
                    </a:lnTo>
                    <a:lnTo>
                      <a:pt x="378" y="1"/>
                    </a:lnTo>
                    <a:lnTo>
                      <a:pt x="36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21" name="Freeform 6"/>
              <p:cNvSpPr>
                <a:spLocks noChangeAspect="1"/>
              </p:cNvSpPr>
              <p:nvPr/>
            </p:nvSpPr>
            <p:spPr bwMode="auto">
              <a:xfrm>
                <a:off x="5181" y="498"/>
                <a:ext cx="56" cy="127"/>
              </a:xfrm>
              <a:custGeom>
                <a:avLst/>
                <a:gdLst>
                  <a:gd name="T0" fmla="*/ 56 w 56"/>
                  <a:gd name="T1" fmla="*/ 7 h 127"/>
                  <a:gd name="T2" fmla="*/ 36 w 56"/>
                  <a:gd name="T3" fmla="*/ 7 h 127"/>
                  <a:gd name="T4" fmla="*/ 0 w 56"/>
                  <a:gd name="T5" fmla="*/ 120 h 127"/>
                  <a:gd name="T6" fmla="*/ 19 w 56"/>
                  <a:gd name="T7" fmla="*/ 127 h 127"/>
                  <a:gd name="T8" fmla="*/ 55 w 56"/>
                  <a:gd name="T9" fmla="*/ 14 h 127"/>
                  <a:gd name="T10" fmla="*/ 36 w 56"/>
                  <a:gd name="T11" fmla="*/ 14 h 127"/>
                  <a:gd name="T12" fmla="*/ 55 w 56"/>
                  <a:gd name="T13" fmla="*/ 14 h 127"/>
                  <a:gd name="T14" fmla="*/ 56 w 56"/>
                  <a:gd name="T15" fmla="*/ 9 h 127"/>
                  <a:gd name="T16" fmla="*/ 55 w 56"/>
                  <a:gd name="T17" fmla="*/ 5 h 127"/>
                  <a:gd name="T18" fmla="*/ 52 w 56"/>
                  <a:gd name="T19" fmla="*/ 2 h 127"/>
                  <a:gd name="T20" fmla="*/ 49 w 56"/>
                  <a:gd name="T21" fmla="*/ 0 h 127"/>
                  <a:gd name="T22" fmla="*/ 45 w 56"/>
                  <a:gd name="T23" fmla="*/ 0 h 127"/>
                  <a:gd name="T24" fmla="*/ 41 w 56"/>
                  <a:gd name="T25" fmla="*/ 0 h 127"/>
                  <a:gd name="T26" fmla="*/ 38 w 56"/>
                  <a:gd name="T27" fmla="*/ 3 h 127"/>
                  <a:gd name="T28" fmla="*/ 36 w 56"/>
                  <a:gd name="T29" fmla="*/ 7 h 127"/>
                  <a:gd name="T30" fmla="*/ 56 w 56"/>
                  <a:gd name="T31" fmla="*/ 7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127">
                    <a:moveTo>
                      <a:pt x="56" y="7"/>
                    </a:moveTo>
                    <a:lnTo>
                      <a:pt x="36" y="7"/>
                    </a:lnTo>
                    <a:lnTo>
                      <a:pt x="0" y="120"/>
                    </a:lnTo>
                    <a:lnTo>
                      <a:pt x="19" y="127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55" y="14"/>
                    </a:lnTo>
                    <a:lnTo>
                      <a:pt x="56" y="9"/>
                    </a:lnTo>
                    <a:lnTo>
                      <a:pt x="55" y="5"/>
                    </a:lnTo>
                    <a:lnTo>
                      <a:pt x="52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6" y="7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22" name="Freeform 7"/>
              <p:cNvSpPr>
                <a:spLocks noChangeAspect="1"/>
              </p:cNvSpPr>
              <p:nvPr/>
            </p:nvSpPr>
            <p:spPr bwMode="auto">
              <a:xfrm>
                <a:off x="5217" y="505"/>
                <a:ext cx="84" cy="250"/>
              </a:xfrm>
              <a:custGeom>
                <a:avLst/>
                <a:gdLst>
                  <a:gd name="T0" fmla="*/ 64 w 84"/>
                  <a:gd name="T1" fmla="*/ 236 h 250"/>
                  <a:gd name="T2" fmla="*/ 84 w 84"/>
                  <a:gd name="T3" fmla="*/ 236 h 250"/>
                  <a:gd name="T4" fmla="*/ 20 w 84"/>
                  <a:gd name="T5" fmla="*/ 0 h 250"/>
                  <a:gd name="T6" fmla="*/ 0 w 84"/>
                  <a:gd name="T7" fmla="*/ 7 h 250"/>
                  <a:gd name="T8" fmla="*/ 64 w 84"/>
                  <a:gd name="T9" fmla="*/ 242 h 250"/>
                  <a:gd name="T10" fmla="*/ 84 w 84"/>
                  <a:gd name="T11" fmla="*/ 241 h 250"/>
                  <a:gd name="T12" fmla="*/ 64 w 84"/>
                  <a:gd name="T13" fmla="*/ 242 h 250"/>
                  <a:gd name="T14" fmla="*/ 66 w 84"/>
                  <a:gd name="T15" fmla="*/ 246 h 250"/>
                  <a:gd name="T16" fmla="*/ 70 w 84"/>
                  <a:gd name="T17" fmla="*/ 249 h 250"/>
                  <a:gd name="T18" fmla="*/ 73 w 84"/>
                  <a:gd name="T19" fmla="*/ 250 h 250"/>
                  <a:gd name="T20" fmla="*/ 77 w 84"/>
                  <a:gd name="T21" fmla="*/ 249 h 250"/>
                  <a:gd name="T22" fmla="*/ 81 w 84"/>
                  <a:gd name="T23" fmla="*/ 247 h 250"/>
                  <a:gd name="T24" fmla="*/ 83 w 84"/>
                  <a:gd name="T25" fmla="*/ 244 h 250"/>
                  <a:gd name="T26" fmla="*/ 84 w 84"/>
                  <a:gd name="T27" fmla="*/ 240 h 250"/>
                  <a:gd name="T28" fmla="*/ 84 w 84"/>
                  <a:gd name="T29" fmla="*/ 236 h 250"/>
                  <a:gd name="T30" fmla="*/ 64 w 84"/>
                  <a:gd name="T31" fmla="*/ 236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4" h="250">
                    <a:moveTo>
                      <a:pt x="64" y="236"/>
                    </a:moveTo>
                    <a:lnTo>
                      <a:pt x="84" y="236"/>
                    </a:lnTo>
                    <a:lnTo>
                      <a:pt x="20" y="0"/>
                    </a:lnTo>
                    <a:lnTo>
                      <a:pt x="0" y="7"/>
                    </a:lnTo>
                    <a:lnTo>
                      <a:pt x="64" y="242"/>
                    </a:lnTo>
                    <a:lnTo>
                      <a:pt x="84" y="241"/>
                    </a:lnTo>
                    <a:lnTo>
                      <a:pt x="64" y="242"/>
                    </a:lnTo>
                    <a:lnTo>
                      <a:pt x="66" y="246"/>
                    </a:lnTo>
                    <a:lnTo>
                      <a:pt x="70" y="249"/>
                    </a:lnTo>
                    <a:lnTo>
                      <a:pt x="73" y="250"/>
                    </a:lnTo>
                    <a:lnTo>
                      <a:pt x="77" y="249"/>
                    </a:lnTo>
                    <a:lnTo>
                      <a:pt x="81" y="247"/>
                    </a:lnTo>
                    <a:lnTo>
                      <a:pt x="83" y="244"/>
                    </a:lnTo>
                    <a:lnTo>
                      <a:pt x="84" y="240"/>
                    </a:lnTo>
                    <a:lnTo>
                      <a:pt x="84" y="236"/>
                    </a:lnTo>
                    <a:lnTo>
                      <a:pt x="64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23" name="Freeform 8"/>
              <p:cNvSpPr>
                <a:spLocks noChangeAspect="1"/>
              </p:cNvSpPr>
              <p:nvPr/>
            </p:nvSpPr>
            <p:spPr bwMode="auto">
              <a:xfrm>
                <a:off x="5281" y="498"/>
                <a:ext cx="78" cy="248"/>
              </a:xfrm>
              <a:custGeom>
                <a:avLst/>
                <a:gdLst>
                  <a:gd name="T0" fmla="*/ 78 w 78"/>
                  <a:gd name="T1" fmla="*/ 8 h 248"/>
                  <a:gd name="T2" fmla="*/ 58 w 78"/>
                  <a:gd name="T3" fmla="*/ 8 h 248"/>
                  <a:gd name="T4" fmla="*/ 0 w 78"/>
                  <a:gd name="T5" fmla="*/ 243 h 248"/>
                  <a:gd name="T6" fmla="*/ 20 w 78"/>
                  <a:gd name="T7" fmla="*/ 248 h 248"/>
                  <a:gd name="T8" fmla="*/ 78 w 78"/>
                  <a:gd name="T9" fmla="*/ 13 h 248"/>
                  <a:gd name="T10" fmla="*/ 58 w 78"/>
                  <a:gd name="T11" fmla="*/ 13 h 248"/>
                  <a:gd name="T12" fmla="*/ 78 w 78"/>
                  <a:gd name="T13" fmla="*/ 13 h 248"/>
                  <a:gd name="T14" fmla="*/ 78 w 78"/>
                  <a:gd name="T15" fmla="*/ 8 h 248"/>
                  <a:gd name="T16" fmla="*/ 77 w 78"/>
                  <a:gd name="T17" fmla="*/ 4 h 248"/>
                  <a:gd name="T18" fmla="*/ 74 w 78"/>
                  <a:gd name="T19" fmla="*/ 2 h 248"/>
                  <a:gd name="T20" fmla="*/ 71 w 78"/>
                  <a:gd name="T21" fmla="*/ 0 h 248"/>
                  <a:gd name="T22" fmla="*/ 67 w 78"/>
                  <a:gd name="T23" fmla="*/ 0 h 248"/>
                  <a:gd name="T24" fmla="*/ 63 w 78"/>
                  <a:gd name="T25" fmla="*/ 1 h 248"/>
                  <a:gd name="T26" fmla="*/ 60 w 78"/>
                  <a:gd name="T27" fmla="*/ 3 h 248"/>
                  <a:gd name="T28" fmla="*/ 58 w 78"/>
                  <a:gd name="T29" fmla="*/ 8 h 248"/>
                  <a:gd name="T30" fmla="*/ 78 w 78"/>
                  <a:gd name="T31" fmla="*/ 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8">
                    <a:moveTo>
                      <a:pt x="78" y="8"/>
                    </a:moveTo>
                    <a:lnTo>
                      <a:pt x="58" y="8"/>
                    </a:lnTo>
                    <a:lnTo>
                      <a:pt x="0" y="243"/>
                    </a:lnTo>
                    <a:lnTo>
                      <a:pt x="20" y="248"/>
                    </a:lnTo>
                    <a:lnTo>
                      <a:pt x="78" y="13"/>
                    </a:lnTo>
                    <a:lnTo>
                      <a:pt x="58" y="13"/>
                    </a:lnTo>
                    <a:lnTo>
                      <a:pt x="78" y="13"/>
                    </a:lnTo>
                    <a:lnTo>
                      <a:pt x="78" y="8"/>
                    </a:lnTo>
                    <a:lnTo>
                      <a:pt x="77" y="4"/>
                    </a:lnTo>
                    <a:lnTo>
                      <a:pt x="74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60" y="3"/>
                    </a:lnTo>
                    <a:lnTo>
                      <a:pt x="58" y="8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24" name="Freeform 9"/>
              <p:cNvSpPr>
                <a:spLocks noChangeAspect="1"/>
              </p:cNvSpPr>
              <p:nvPr/>
            </p:nvSpPr>
            <p:spPr bwMode="auto">
              <a:xfrm>
                <a:off x="5339" y="506"/>
                <a:ext cx="78" cy="249"/>
              </a:xfrm>
              <a:custGeom>
                <a:avLst/>
                <a:gdLst>
                  <a:gd name="T0" fmla="*/ 57 w 78"/>
                  <a:gd name="T1" fmla="*/ 235 h 249"/>
                  <a:gd name="T2" fmla="*/ 77 w 78"/>
                  <a:gd name="T3" fmla="*/ 235 h 249"/>
                  <a:gd name="T4" fmla="*/ 20 w 78"/>
                  <a:gd name="T5" fmla="*/ 0 h 249"/>
                  <a:gd name="T6" fmla="*/ 0 w 78"/>
                  <a:gd name="T7" fmla="*/ 5 h 249"/>
                  <a:gd name="T8" fmla="*/ 57 w 78"/>
                  <a:gd name="T9" fmla="*/ 240 h 249"/>
                  <a:gd name="T10" fmla="*/ 77 w 78"/>
                  <a:gd name="T11" fmla="*/ 241 h 249"/>
                  <a:gd name="T12" fmla="*/ 57 w 78"/>
                  <a:gd name="T13" fmla="*/ 240 h 249"/>
                  <a:gd name="T14" fmla="*/ 59 w 78"/>
                  <a:gd name="T15" fmla="*/ 245 h 249"/>
                  <a:gd name="T16" fmla="*/ 62 w 78"/>
                  <a:gd name="T17" fmla="*/ 247 h 249"/>
                  <a:gd name="T18" fmla="*/ 66 w 78"/>
                  <a:gd name="T19" fmla="*/ 249 h 249"/>
                  <a:gd name="T20" fmla="*/ 70 w 78"/>
                  <a:gd name="T21" fmla="*/ 248 h 249"/>
                  <a:gd name="T22" fmla="*/ 73 w 78"/>
                  <a:gd name="T23" fmla="*/ 247 h 249"/>
                  <a:gd name="T24" fmla="*/ 76 w 78"/>
                  <a:gd name="T25" fmla="*/ 244 h 249"/>
                  <a:gd name="T26" fmla="*/ 78 w 78"/>
                  <a:gd name="T27" fmla="*/ 240 h 249"/>
                  <a:gd name="T28" fmla="*/ 77 w 78"/>
                  <a:gd name="T29" fmla="*/ 235 h 249"/>
                  <a:gd name="T30" fmla="*/ 57 w 78"/>
                  <a:gd name="T31" fmla="*/ 235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9">
                    <a:moveTo>
                      <a:pt x="57" y="235"/>
                    </a:moveTo>
                    <a:lnTo>
                      <a:pt x="77" y="235"/>
                    </a:lnTo>
                    <a:lnTo>
                      <a:pt x="20" y="0"/>
                    </a:lnTo>
                    <a:lnTo>
                      <a:pt x="0" y="5"/>
                    </a:lnTo>
                    <a:lnTo>
                      <a:pt x="57" y="240"/>
                    </a:lnTo>
                    <a:lnTo>
                      <a:pt x="77" y="241"/>
                    </a:lnTo>
                    <a:lnTo>
                      <a:pt x="57" y="240"/>
                    </a:lnTo>
                    <a:lnTo>
                      <a:pt x="59" y="245"/>
                    </a:lnTo>
                    <a:lnTo>
                      <a:pt x="62" y="247"/>
                    </a:lnTo>
                    <a:lnTo>
                      <a:pt x="66" y="249"/>
                    </a:lnTo>
                    <a:lnTo>
                      <a:pt x="70" y="248"/>
                    </a:lnTo>
                    <a:lnTo>
                      <a:pt x="73" y="247"/>
                    </a:lnTo>
                    <a:lnTo>
                      <a:pt x="76" y="244"/>
                    </a:lnTo>
                    <a:lnTo>
                      <a:pt x="78" y="240"/>
                    </a:lnTo>
                    <a:lnTo>
                      <a:pt x="77" y="235"/>
                    </a:lnTo>
                    <a:lnTo>
                      <a:pt x="57" y="2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25" name="Freeform 10"/>
              <p:cNvSpPr>
                <a:spLocks noChangeAspect="1"/>
              </p:cNvSpPr>
              <p:nvPr/>
            </p:nvSpPr>
            <p:spPr bwMode="auto">
              <a:xfrm>
                <a:off x="5396" y="504"/>
                <a:ext cx="83" cy="243"/>
              </a:xfrm>
              <a:custGeom>
                <a:avLst/>
                <a:gdLst>
                  <a:gd name="T0" fmla="*/ 73 w 83"/>
                  <a:gd name="T1" fmla="*/ 0 h 243"/>
                  <a:gd name="T2" fmla="*/ 63 w 83"/>
                  <a:gd name="T3" fmla="*/ 8 h 243"/>
                  <a:gd name="T4" fmla="*/ 0 w 83"/>
                  <a:gd name="T5" fmla="*/ 237 h 243"/>
                  <a:gd name="T6" fmla="*/ 20 w 83"/>
                  <a:gd name="T7" fmla="*/ 243 h 243"/>
                  <a:gd name="T8" fmla="*/ 83 w 83"/>
                  <a:gd name="T9" fmla="*/ 14 h 243"/>
                  <a:gd name="T10" fmla="*/ 73 w 83"/>
                  <a:gd name="T11" fmla="*/ 22 h 243"/>
                  <a:gd name="T12" fmla="*/ 83 w 83"/>
                  <a:gd name="T13" fmla="*/ 14 h 243"/>
                  <a:gd name="T14" fmla="*/ 83 w 83"/>
                  <a:gd name="T15" fmla="*/ 9 h 243"/>
                  <a:gd name="T16" fmla="*/ 82 w 83"/>
                  <a:gd name="T17" fmla="*/ 5 h 243"/>
                  <a:gd name="T18" fmla="*/ 79 w 83"/>
                  <a:gd name="T19" fmla="*/ 2 h 243"/>
                  <a:gd name="T20" fmla="*/ 76 w 83"/>
                  <a:gd name="T21" fmla="*/ 0 h 243"/>
                  <a:gd name="T22" fmla="*/ 72 w 83"/>
                  <a:gd name="T23" fmla="*/ 0 h 243"/>
                  <a:gd name="T24" fmla="*/ 68 w 83"/>
                  <a:gd name="T25" fmla="*/ 1 h 243"/>
                  <a:gd name="T26" fmla="*/ 65 w 83"/>
                  <a:gd name="T27" fmla="*/ 3 h 243"/>
                  <a:gd name="T28" fmla="*/ 63 w 83"/>
                  <a:gd name="T29" fmla="*/ 8 h 243"/>
                  <a:gd name="T30" fmla="*/ 73 w 83"/>
                  <a:gd name="T31" fmla="*/ 0 h 2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3" h="243">
                    <a:moveTo>
                      <a:pt x="73" y="0"/>
                    </a:moveTo>
                    <a:lnTo>
                      <a:pt x="63" y="8"/>
                    </a:lnTo>
                    <a:lnTo>
                      <a:pt x="0" y="237"/>
                    </a:lnTo>
                    <a:lnTo>
                      <a:pt x="20" y="243"/>
                    </a:lnTo>
                    <a:lnTo>
                      <a:pt x="83" y="14"/>
                    </a:lnTo>
                    <a:lnTo>
                      <a:pt x="73" y="22"/>
                    </a:lnTo>
                    <a:lnTo>
                      <a:pt x="83" y="14"/>
                    </a:lnTo>
                    <a:lnTo>
                      <a:pt x="83" y="9"/>
                    </a:lnTo>
                    <a:lnTo>
                      <a:pt x="82" y="5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5" y="3"/>
                    </a:lnTo>
                    <a:lnTo>
                      <a:pt x="63" y="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26" name="Freeform 11"/>
              <p:cNvSpPr>
                <a:spLocks noChangeAspect="1"/>
              </p:cNvSpPr>
              <p:nvPr/>
            </p:nvSpPr>
            <p:spPr bwMode="auto">
              <a:xfrm>
                <a:off x="5469" y="504"/>
                <a:ext cx="70" cy="22"/>
              </a:xfrm>
              <a:custGeom>
                <a:avLst/>
                <a:gdLst>
                  <a:gd name="T0" fmla="*/ 70 w 70"/>
                  <a:gd name="T1" fmla="*/ 11 h 22"/>
                  <a:gd name="T2" fmla="*/ 70 w 70"/>
                  <a:gd name="T3" fmla="*/ 0 h 22"/>
                  <a:gd name="T4" fmla="*/ 0 w 70"/>
                  <a:gd name="T5" fmla="*/ 0 h 22"/>
                  <a:gd name="T6" fmla="*/ 0 w 70"/>
                  <a:gd name="T7" fmla="*/ 22 h 22"/>
                  <a:gd name="T8" fmla="*/ 70 w 70"/>
                  <a:gd name="T9" fmla="*/ 22 h 22"/>
                  <a:gd name="T10" fmla="*/ 70 w 70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11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70" y="22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27" name="Freeform 12"/>
              <p:cNvSpPr>
                <a:spLocks noChangeAspect="1"/>
              </p:cNvSpPr>
              <p:nvPr/>
            </p:nvSpPr>
            <p:spPr bwMode="auto">
              <a:xfrm>
                <a:off x="4931" y="507"/>
                <a:ext cx="116" cy="122"/>
              </a:xfrm>
              <a:custGeom>
                <a:avLst/>
                <a:gdLst>
                  <a:gd name="T0" fmla="*/ 116 w 116"/>
                  <a:gd name="T1" fmla="*/ 0 h 122"/>
                  <a:gd name="T2" fmla="*/ 116 w 116"/>
                  <a:gd name="T3" fmla="*/ 0 h 122"/>
                  <a:gd name="T4" fmla="*/ 93 w 116"/>
                  <a:gd name="T5" fmla="*/ 3 h 122"/>
                  <a:gd name="T6" fmla="*/ 71 w 116"/>
                  <a:gd name="T7" fmla="*/ 10 h 122"/>
                  <a:gd name="T8" fmla="*/ 51 w 116"/>
                  <a:gd name="T9" fmla="*/ 21 h 122"/>
                  <a:gd name="T10" fmla="*/ 34 w 116"/>
                  <a:gd name="T11" fmla="*/ 36 h 122"/>
                  <a:gd name="T12" fmla="*/ 20 w 116"/>
                  <a:gd name="T13" fmla="*/ 54 h 122"/>
                  <a:gd name="T14" fmla="*/ 9 w 116"/>
                  <a:gd name="T15" fmla="*/ 75 h 122"/>
                  <a:gd name="T16" fmla="*/ 3 w 116"/>
                  <a:gd name="T17" fmla="*/ 98 h 122"/>
                  <a:gd name="T18" fmla="*/ 0 w 116"/>
                  <a:gd name="T19" fmla="*/ 122 h 122"/>
                  <a:gd name="T20" fmla="*/ 21 w 116"/>
                  <a:gd name="T21" fmla="*/ 122 h 122"/>
                  <a:gd name="T22" fmla="*/ 23 w 116"/>
                  <a:gd name="T23" fmla="*/ 102 h 122"/>
                  <a:gd name="T24" fmla="*/ 28 w 116"/>
                  <a:gd name="T25" fmla="*/ 83 h 122"/>
                  <a:gd name="T26" fmla="*/ 37 w 116"/>
                  <a:gd name="T27" fmla="*/ 66 h 122"/>
                  <a:gd name="T28" fmla="*/ 49 w 116"/>
                  <a:gd name="T29" fmla="*/ 51 h 122"/>
                  <a:gd name="T30" fmla="*/ 63 w 116"/>
                  <a:gd name="T31" fmla="*/ 39 h 122"/>
                  <a:gd name="T32" fmla="*/ 79 w 116"/>
                  <a:gd name="T33" fmla="*/ 30 h 122"/>
                  <a:gd name="T34" fmla="*/ 97 w 116"/>
                  <a:gd name="T35" fmla="*/ 24 h 122"/>
                  <a:gd name="T36" fmla="*/ 116 w 116"/>
                  <a:gd name="T37" fmla="*/ 22 h 122"/>
                  <a:gd name="T38" fmla="*/ 116 w 116"/>
                  <a:gd name="T39" fmla="*/ 22 h 122"/>
                  <a:gd name="T40" fmla="*/ 116 w 116"/>
                  <a:gd name="T41" fmla="*/ 0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2">
                    <a:moveTo>
                      <a:pt x="116" y="0"/>
                    </a:moveTo>
                    <a:lnTo>
                      <a:pt x="116" y="0"/>
                    </a:lnTo>
                    <a:lnTo>
                      <a:pt x="93" y="3"/>
                    </a:lnTo>
                    <a:lnTo>
                      <a:pt x="71" y="10"/>
                    </a:lnTo>
                    <a:lnTo>
                      <a:pt x="51" y="21"/>
                    </a:lnTo>
                    <a:lnTo>
                      <a:pt x="34" y="36"/>
                    </a:lnTo>
                    <a:lnTo>
                      <a:pt x="20" y="54"/>
                    </a:lnTo>
                    <a:lnTo>
                      <a:pt x="9" y="75"/>
                    </a:lnTo>
                    <a:lnTo>
                      <a:pt x="3" y="98"/>
                    </a:lnTo>
                    <a:lnTo>
                      <a:pt x="0" y="122"/>
                    </a:lnTo>
                    <a:lnTo>
                      <a:pt x="21" y="122"/>
                    </a:lnTo>
                    <a:lnTo>
                      <a:pt x="23" y="102"/>
                    </a:lnTo>
                    <a:lnTo>
                      <a:pt x="28" y="83"/>
                    </a:lnTo>
                    <a:lnTo>
                      <a:pt x="37" y="66"/>
                    </a:lnTo>
                    <a:lnTo>
                      <a:pt x="49" y="51"/>
                    </a:lnTo>
                    <a:lnTo>
                      <a:pt x="63" y="39"/>
                    </a:lnTo>
                    <a:lnTo>
                      <a:pt x="79" y="30"/>
                    </a:lnTo>
                    <a:lnTo>
                      <a:pt x="97" y="24"/>
                    </a:lnTo>
                    <a:lnTo>
                      <a:pt x="116" y="2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28" name="Freeform 13"/>
              <p:cNvSpPr>
                <a:spLocks noChangeAspect="1"/>
              </p:cNvSpPr>
              <p:nvPr/>
            </p:nvSpPr>
            <p:spPr bwMode="auto">
              <a:xfrm>
                <a:off x="5047" y="507"/>
                <a:ext cx="115" cy="122"/>
              </a:xfrm>
              <a:custGeom>
                <a:avLst/>
                <a:gdLst>
                  <a:gd name="T0" fmla="*/ 115 w 115"/>
                  <a:gd name="T1" fmla="*/ 122 h 122"/>
                  <a:gd name="T2" fmla="*/ 115 w 115"/>
                  <a:gd name="T3" fmla="*/ 122 h 122"/>
                  <a:gd name="T4" fmla="*/ 113 w 115"/>
                  <a:gd name="T5" fmla="*/ 98 h 122"/>
                  <a:gd name="T6" fmla="*/ 106 w 115"/>
                  <a:gd name="T7" fmla="*/ 75 h 122"/>
                  <a:gd name="T8" fmla="*/ 96 w 115"/>
                  <a:gd name="T9" fmla="*/ 54 h 122"/>
                  <a:gd name="T10" fmla="*/ 82 w 115"/>
                  <a:gd name="T11" fmla="*/ 36 h 122"/>
                  <a:gd name="T12" fmla="*/ 64 w 115"/>
                  <a:gd name="T13" fmla="*/ 21 h 122"/>
                  <a:gd name="T14" fmla="*/ 45 w 115"/>
                  <a:gd name="T15" fmla="*/ 10 h 122"/>
                  <a:gd name="T16" fmla="*/ 23 w 115"/>
                  <a:gd name="T17" fmla="*/ 3 h 122"/>
                  <a:gd name="T18" fmla="*/ 0 w 115"/>
                  <a:gd name="T19" fmla="*/ 0 h 122"/>
                  <a:gd name="T20" fmla="*/ 0 w 115"/>
                  <a:gd name="T21" fmla="*/ 22 h 122"/>
                  <a:gd name="T22" fmla="*/ 19 w 115"/>
                  <a:gd name="T23" fmla="*/ 24 h 122"/>
                  <a:gd name="T24" fmla="*/ 37 w 115"/>
                  <a:gd name="T25" fmla="*/ 30 h 122"/>
                  <a:gd name="T26" fmla="*/ 53 w 115"/>
                  <a:gd name="T27" fmla="*/ 39 h 122"/>
                  <a:gd name="T28" fmla="*/ 67 w 115"/>
                  <a:gd name="T29" fmla="*/ 51 h 122"/>
                  <a:gd name="T30" fmla="*/ 78 w 115"/>
                  <a:gd name="T31" fmla="*/ 66 h 122"/>
                  <a:gd name="T32" fmla="*/ 87 w 115"/>
                  <a:gd name="T33" fmla="*/ 83 h 122"/>
                  <a:gd name="T34" fmla="*/ 93 w 115"/>
                  <a:gd name="T35" fmla="*/ 102 h 122"/>
                  <a:gd name="T36" fmla="*/ 95 w 115"/>
                  <a:gd name="T37" fmla="*/ 122 h 122"/>
                  <a:gd name="T38" fmla="*/ 95 w 115"/>
                  <a:gd name="T39" fmla="*/ 122 h 122"/>
                  <a:gd name="T40" fmla="*/ 115 w 115"/>
                  <a:gd name="T41" fmla="*/ 122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2">
                    <a:moveTo>
                      <a:pt x="115" y="122"/>
                    </a:moveTo>
                    <a:lnTo>
                      <a:pt x="115" y="122"/>
                    </a:lnTo>
                    <a:lnTo>
                      <a:pt x="113" y="98"/>
                    </a:lnTo>
                    <a:lnTo>
                      <a:pt x="106" y="75"/>
                    </a:lnTo>
                    <a:lnTo>
                      <a:pt x="96" y="54"/>
                    </a:lnTo>
                    <a:lnTo>
                      <a:pt x="82" y="36"/>
                    </a:lnTo>
                    <a:lnTo>
                      <a:pt x="64" y="21"/>
                    </a:lnTo>
                    <a:lnTo>
                      <a:pt x="45" y="10"/>
                    </a:lnTo>
                    <a:lnTo>
                      <a:pt x="23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9" y="24"/>
                    </a:lnTo>
                    <a:lnTo>
                      <a:pt x="37" y="30"/>
                    </a:lnTo>
                    <a:lnTo>
                      <a:pt x="53" y="39"/>
                    </a:lnTo>
                    <a:lnTo>
                      <a:pt x="67" y="51"/>
                    </a:lnTo>
                    <a:lnTo>
                      <a:pt x="78" y="66"/>
                    </a:lnTo>
                    <a:lnTo>
                      <a:pt x="87" y="83"/>
                    </a:lnTo>
                    <a:lnTo>
                      <a:pt x="93" y="102"/>
                    </a:lnTo>
                    <a:lnTo>
                      <a:pt x="95" y="122"/>
                    </a:lnTo>
                    <a:lnTo>
                      <a:pt x="115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29" name="Freeform 14"/>
              <p:cNvSpPr>
                <a:spLocks noChangeAspect="1"/>
              </p:cNvSpPr>
              <p:nvPr/>
            </p:nvSpPr>
            <p:spPr bwMode="auto">
              <a:xfrm>
                <a:off x="5047" y="629"/>
                <a:ext cx="115" cy="123"/>
              </a:xfrm>
              <a:custGeom>
                <a:avLst/>
                <a:gdLst>
                  <a:gd name="T0" fmla="*/ 0 w 115"/>
                  <a:gd name="T1" fmla="*/ 123 h 123"/>
                  <a:gd name="T2" fmla="*/ 0 w 115"/>
                  <a:gd name="T3" fmla="*/ 123 h 123"/>
                  <a:gd name="T4" fmla="*/ 23 w 115"/>
                  <a:gd name="T5" fmla="*/ 120 h 123"/>
                  <a:gd name="T6" fmla="*/ 45 w 115"/>
                  <a:gd name="T7" fmla="*/ 113 h 123"/>
                  <a:gd name="T8" fmla="*/ 64 w 115"/>
                  <a:gd name="T9" fmla="*/ 102 h 123"/>
                  <a:gd name="T10" fmla="*/ 82 w 115"/>
                  <a:gd name="T11" fmla="*/ 87 h 123"/>
                  <a:gd name="T12" fmla="*/ 96 w 115"/>
                  <a:gd name="T13" fmla="*/ 69 h 123"/>
                  <a:gd name="T14" fmla="*/ 106 w 115"/>
                  <a:gd name="T15" fmla="*/ 48 h 123"/>
                  <a:gd name="T16" fmla="*/ 113 w 115"/>
                  <a:gd name="T17" fmla="*/ 25 h 123"/>
                  <a:gd name="T18" fmla="*/ 115 w 115"/>
                  <a:gd name="T19" fmla="*/ 0 h 123"/>
                  <a:gd name="T20" fmla="*/ 95 w 115"/>
                  <a:gd name="T21" fmla="*/ 0 h 123"/>
                  <a:gd name="T22" fmla="*/ 93 w 115"/>
                  <a:gd name="T23" fmla="*/ 21 h 123"/>
                  <a:gd name="T24" fmla="*/ 87 w 115"/>
                  <a:gd name="T25" fmla="*/ 40 h 123"/>
                  <a:gd name="T26" fmla="*/ 78 w 115"/>
                  <a:gd name="T27" fmla="*/ 57 h 123"/>
                  <a:gd name="T28" fmla="*/ 67 w 115"/>
                  <a:gd name="T29" fmla="*/ 72 h 123"/>
                  <a:gd name="T30" fmla="*/ 53 w 115"/>
                  <a:gd name="T31" fmla="*/ 84 h 123"/>
                  <a:gd name="T32" fmla="*/ 37 w 115"/>
                  <a:gd name="T33" fmla="*/ 93 h 123"/>
                  <a:gd name="T34" fmla="*/ 19 w 115"/>
                  <a:gd name="T35" fmla="*/ 99 h 123"/>
                  <a:gd name="T36" fmla="*/ 0 w 115"/>
                  <a:gd name="T37" fmla="*/ 101 h 123"/>
                  <a:gd name="T38" fmla="*/ 0 w 115"/>
                  <a:gd name="T39" fmla="*/ 101 h 123"/>
                  <a:gd name="T40" fmla="*/ 0 w 115"/>
                  <a:gd name="T41" fmla="*/ 123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3">
                    <a:moveTo>
                      <a:pt x="0" y="123"/>
                    </a:moveTo>
                    <a:lnTo>
                      <a:pt x="0" y="123"/>
                    </a:lnTo>
                    <a:lnTo>
                      <a:pt x="23" y="120"/>
                    </a:lnTo>
                    <a:lnTo>
                      <a:pt x="45" y="113"/>
                    </a:lnTo>
                    <a:lnTo>
                      <a:pt x="64" y="102"/>
                    </a:lnTo>
                    <a:lnTo>
                      <a:pt x="82" y="87"/>
                    </a:lnTo>
                    <a:lnTo>
                      <a:pt x="96" y="69"/>
                    </a:lnTo>
                    <a:lnTo>
                      <a:pt x="106" y="48"/>
                    </a:lnTo>
                    <a:lnTo>
                      <a:pt x="113" y="25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93" y="21"/>
                    </a:lnTo>
                    <a:lnTo>
                      <a:pt x="87" y="40"/>
                    </a:lnTo>
                    <a:lnTo>
                      <a:pt x="78" y="57"/>
                    </a:lnTo>
                    <a:lnTo>
                      <a:pt x="67" y="72"/>
                    </a:lnTo>
                    <a:lnTo>
                      <a:pt x="53" y="84"/>
                    </a:lnTo>
                    <a:lnTo>
                      <a:pt x="37" y="93"/>
                    </a:lnTo>
                    <a:lnTo>
                      <a:pt x="19" y="99"/>
                    </a:lnTo>
                    <a:lnTo>
                      <a:pt x="0" y="10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30" name="Freeform 15"/>
              <p:cNvSpPr>
                <a:spLocks noChangeAspect="1"/>
              </p:cNvSpPr>
              <p:nvPr/>
            </p:nvSpPr>
            <p:spPr bwMode="auto">
              <a:xfrm>
                <a:off x="4931" y="629"/>
                <a:ext cx="116" cy="123"/>
              </a:xfrm>
              <a:custGeom>
                <a:avLst/>
                <a:gdLst>
                  <a:gd name="T0" fmla="*/ 0 w 116"/>
                  <a:gd name="T1" fmla="*/ 0 h 123"/>
                  <a:gd name="T2" fmla="*/ 0 w 116"/>
                  <a:gd name="T3" fmla="*/ 0 h 123"/>
                  <a:gd name="T4" fmla="*/ 3 w 116"/>
                  <a:gd name="T5" fmla="*/ 25 h 123"/>
                  <a:gd name="T6" fmla="*/ 9 w 116"/>
                  <a:gd name="T7" fmla="*/ 48 h 123"/>
                  <a:gd name="T8" fmla="*/ 20 w 116"/>
                  <a:gd name="T9" fmla="*/ 69 h 123"/>
                  <a:gd name="T10" fmla="*/ 34 w 116"/>
                  <a:gd name="T11" fmla="*/ 87 h 123"/>
                  <a:gd name="T12" fmla="*/ 51 w 116"/>
                  <a:gd name="T13" fmla="*/ 102 h 123"/>
                  <a:gd name="T14" fmla="*/ 71 w 116"/>
                  <a:gd name="T15" fmla="*/ 113 h 123"/>
                  <a:gd name="T16" fmla="*/ 93 w 116"/>
                  <a:gd name="T17" fmla="*/ 120 h 123"/>
                  <a:gd name="T18" fmla="*/ 116 w 116"/>
                  <a:gd name="T19" fmla="*/ 123 h 123"/>
                  <a:gd name="T20" fmla="*/ 116 w 116"/>
                  <a:gd name="T21" fmla="*/ 101 h 123"/>
                  <a:gd name="T22" fmla="*/ 97 w 116"/>
                  <a:gd name="T23" fmla="*/ 99 h 123"/>
                  <a:gd name="T24" fmla="*/ 79 w 116"/>
                  <a:gd name="T25" fmla="*/ 93 h 123"/>
                  <a:gd name="T26" fmla="*/ 63 w 116"/>
                  <a:gd name="T27" fmla="*/ 84 h 123"/>
                  <a:gd name="T28" fmla="*/ 49 w 116"/>
                  <a:gd name="T29" fmla="*/ 72 h 123"/>
                  <a:gd name="T30" fmla="*/ 37 w 116"/>
                  <a:gd name="T31" fmla="*/ 57 h 123"/>
                  <a:gd name="T32" fmla="*/ 28 w 116"/>
                  <a:gd name="T33" fmla="*/ 40 h 123"/>
                  <a:gd name="T34" fmla="*/ 23 w 116"/>
                  <a:gd name="T35" fmla="*/ 21 h 123"/>
                  <a:gd name="T36" fmla="*/ 21 w 116"/>
                  <a:gd name="T37" fmla="*/ 0 h 123"/>
                  <a:gd name="T38" fmla="*/ 21 w 116"/>
                  <a:gd name="T39" fmla="*/ 0 h 123"/>
                  <a:gd name="T40" fmla="*/ 0 w 116"/>
                  <a:gd name="T41" fmla="*/ 0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3">
                    <a:moveTo>
                      <a:pt x="0" y="0"/>
                    </a:moveTo>
                    <a:lnTo>
                      <a:pt x="0" y="0"/>
                    </a:lnTo>
                    <a:lnTo>
                      <a:pt x="3" y="25"/>
                    </a:lnTo>
                    <a:lnTo>
                      <a:pt x="9" y="48"/>
                    </a:lnTo>
                    <a:lnTo>
                      <a:pt x="20" y="69"/>
                    </a:lnTo>
                    <a:lnTo>
                      <a:pt x="34" y="87"/>
                    </a:lnTo>
                    <a:lnTo>
                      <a:pt x="51" y="102"/>
                    </a:lnTo>
                    <a:lnTo>
                      <a:pt x="71" y="113"/>
                    </a:lnTo>
                    <a:lnTo>
                      <a:pt x="93" y="120"/>
                    </a:lnTo>
                    <a:lnTo>
                      <a:pt x="116" y="123"/>
                    </a:lnTo>
                    <a:lnTo>
                      <a:pt x="116" y="101"/>
                    </a:lnTo>
                    <a:lnTo>
                      <a:pt x="97" y="99"/>
                    </a:lnTo>
                    <a:lnTo>
                      <a:pt x="79" y="93"/>
                    </a:lnTo>
                    <a:lnTo>
                      <a:pt x="63" y="84"/>
                    </a:lnTo>
                    <a:lnTo>
                      <a:pt x="49" y="72"/>
                    </a:lnTo>
                    <a:lnTo>
                      <a:pt x="37" y="57"/>
                    </a:lnTo>
                    <a:lnTo>
                      <a:pt x="28" y="40"/>
                    </a:lnTo>
                    <a:lnTo>
                      <a:pt x="23" y="2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31" name="Freeform 16"/>
              <p:cNvSpPr>
                <a:spLocks noChangeAspect="1"/>
              </p:cNvSpPr>
              <p:nvPr/>
            </p:nvSpPr>
            <p:spPr bwMode="auto">
              <a:xfrm>
                <a:off x="4887" y="503"/>
                <a:ext cx="21" cy="246"/>
              </a:xfrm>
              <a:custGeom>
                <a:avLst/>
                <a:gdLst>
                  <a:gd name="T0" fmla="*/ 11 w 21"/>
                  <a:gd name="T1" fmla="*/ 246 h 246"/>
                  <a:gd name="T2" fmla="*/ 21 w 21"/>
                  <a:gd name="T3" fmla="*/ 246 h 246"/>
                  <a:gd name="T4" fmla="*/ 21 w 21"/>
                  <a:gd name="T5" fmla="*/ 0 h 246"/>
                  <a:gd name="T6" fmla="*/ 0 w 21"/>
                  <a:gd name="T7" fmla="*/ 0 h 246"/>
                  <a:gd name="T8" fmla="*/ 0 w 21"/>
                  <a:gd name="T9" fmla="*/ 246 h 246"/>
                  <a:gd name="T10" fmla="*/ 11 w 21"/>
                  <a:gd name="T11" fmla="*/ 246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246">
                    <a:moveTo>
                      <a:pt x="11" y="246"/>
                    </a:moveTo>
                    <a:lnTo>
                      <a:pt x="21" y="24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1" y="2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32" name="Freeform 17"/>
              <p:cNvSpPr>
                <a:spLocks noChangeAspect="1"/>
              </p:cNvSpPr>
              <p:nvPr/>
            </p:nvSpPr>
            <p:spPr bwMode="auto">
              <a:xfrm>
                <a:off x="4887" y="424"/>
                <a:ext cx="21" cy="50"/>
              </a:xfrm>
              <a:custGeom>
                <a:avLst/>
                <a:gdLst>
                  <a:gd name="T0" fmla="*/ 11 w 21"/>
                  <a:gd name="T1" fmla="*/ 50 h 50"/>
                  <a:gd name="T2" fmla="*/ 21 w 21"/>
                  <a:gd name="T3" fmla="*/ 50 h 50"/>
                  <a:gd name="T4" fmla="*/ 21 w 21"/>
                  <a:gd name="T5" fmla="*/ 0 h 50"/>
                  <a:gd name="T6" fmla="*/ 0 w 21"/>
                  <a:gd name="T7" fmla="*/ 0 h 50"/>
                  <a:gd name="T8" fmla="*/ 0 w 21"/>
                  <a:gd name="T9" fmla="*/ 50 h 50"/>
                  <a:gd name="T10" fmla="*/ 11 w 21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50">
                    <a:moveTo>
                      <a:pt x="11" y="50"/>
                    </a:moveTo>
                    <a:lnTo>
                      <a:pt x="21" y="5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33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416" y="720"/>
                <a:ext cx="397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34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416" y="666"/>
                <a:ext cx="397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35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416" y="610"/>
                <a:ext cx="397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36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4416" y="558"/>
                <a:ext cx="397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3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4416" y="502"/>
                <a:ext cx="397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3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416" y="450"/>
                <a:ext cx="39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3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416" y="393"/>
                <a:ext cx="397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40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4416" y="339"/>
                <a:ext cx="397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4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4416" y="286"/>
                <a:ext cx="397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42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4416" y="229"/>
                <a:ext cx="397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43" name="Freeform 28"/>
              <p:cNvSpPr>
                <a:spLocks noChangeAspect="1"/>
              </p:cNvSpPr>
              <p:nvPr/>
            </p:nvSpPr>
            <p:spPr bwMode="auto">
              <a:xfrm>
                <a:off x="4418" y="232"/>
                <a:ext cx="395" cy="502"/>
              </a:xfrm>
              <a:custGeom>
                <a:avLst/>
                <a:gdLst>
                  <a:gd name="T0" fmla="*/ 26 w 395"/>
                  <a:gd name="T1" fmla="*/ 349 h 502"/>
                  <a:gd name="T2" fmla="*/ 40 w 395"/>
                  <a:gd name="T3" fmla="*/ 335 h 502"/>
                  <a:gd name="T4" fmla="*/ 26 w 395"/>
                  <a:gd name="T5" fmla="*/ 404 h 502"/>
                  <a:gd name="T6" fmla="*/ 13 w 395"/>
                  <a:gd name="T7" fmla="*/ 418 h 502"/>
                  <a:gd name="T8" fmla="*/ 26 w 395"/>
                  <a:gd name="T9" fmla="*/ 460 h 502"/>
                  <a:gd name="T10" fmla="*/ 40 w 395"/>
                  <a:gd name="T11" fmla="*/ 474 h 502"/>
                  <a:gd name="T12" fmla="*/ 66 w 395"/>
                  <a:gd name="T13" fmla="*/ 502 h 502"/>
                  <a:gd name="T14" fmla="*/ 79 w 395"/>
                  <a:gd name="T15" fmla="*/ 488 h 502"/>
                  <a:gd name="T16" fmla="*/ 106 w 395"/>
                  <a:gd name="T17" fmla="*/ 474 h 502"/>
                  <a:gd name="T18" fmla="*/ 132 w 395"/>
                  <a:gd name="T19" fmla="*/ 502 h 502"/>
                  <a:gd name="T20" fmla="*/ 172 w 395"/>
                  <a:gd name="T21" fmla="*/ 474 h 502"/>
                  <a:gd name="T22" fmla="*/ 211 w 395"/>
                  <a:gd name="T23" fmla="*/ 447 h 502"/>
                  <a:gd name="T24" fmla="*/ 238 w 395"/>
                  <a:gd name="T25" fmla="*/ 460 h 502"/>
                  <a:gd name="T26" fmla="*/ 264 w 395"/>
                  <a:gd name="T27" fmla="*/ 432 h 502"/>
                  <a:gd name="T28" fmla="*/ 251 w 395"/>
                  <a:gd name="T29" fmla="*/ 390 h 502"/>
                  <a:gd name="T30" fmla="*/ 277 w 395"/>
                  <a:gd name="T31" fmla="*/ 321 h 502"/>
                  <a:gd name="T32" fmla="*/ 304 w 395"/>
                  <a:gd name="T33" fmla="*/ 349 h 502"/>
                  <a:gd name="T34" fmla="*/ 277 w 395"/>
                  <a:gd name="T35" fmla="*/ 279 h 502"/>
                  <a:gd name="T36" fmla="*/ 317 w 395"/>
                  <a:gd name="T37" fmla="*/ 251 h 502"/>
                  <a:gd name="T38" fmla="*/ 356 w 395"/>
                  <a:gd name="T39" fmla="*/ 237 h 502"/>
                  <a:gd name="T40" fmla="*/ 382 w 395"/>
                  <a:gd name="T41" fmla="*/ 223 h 502"/>
                  <a:gd name="T42" fmla="*/ 395 w 395"/>
                  <a:gd name="T43" fmla="*/ 208 h 502"/>
                  <a:gd name="T44" fmla="*/ 304 w 395"/>
                  <a:gd name="T45" fmla="*/ 194 h 502"/>
                  <a:gd name="T46" fmla="*/ 290 w 395"/>
                  <a:gd name="T47" fmla="*/ 210 h 502"/>
                  <a:gd name="T48" fmla="*/ 277 w 395"/>
                  <a:gd name="T49" fmla="*/ 223 h 502"/>
                  <a:gd name="T50" fmla="*/ 251 w 395"/>
                  <a:gd name="T51" fmla="*/ 237 h 502"/>
                  <a:gd name="T52" fmla="*/ 224 w 395"/>
                  <a:gd name="T53" fmla="*/ 181 h 502"/>
                  <a:gd name="T54" fmla="*/ 211 w 395"/>
                  <a:gd name="T55" fmla="*/ 153 h 502"/>
                  <a:gd name="T56" fmla="*/ 224 w 395"/>
                  <a:gd name="T57" fmla="*/ 125 h 502"/>
                  <a:gd name="T58" fmla="*/ 238 w 395"/>
                  <a:gd name="T59" fmla="*/ 97 h 502"/>
                  <a:gd name="T60" fmla="*/ 251 w 395"/>
                  <a:gd name="T61" fmla="*/ 69 h 502"/>
                  <a:gd name="T62" fmla="*/ 277 w 395"/>
                  <a:gd name="T63" fmla="*/ 41 h 502"/>
                  <a:gd name="T64" fmla="*/ 264 w 395"/>
                  <a:gd name="T65" fmla="*/ 28 h 502"/>
                  <a:gd name="T66" fmla="*/ 224 w 395"/>
                  <a:gd name="T67" fmla="*/ 0 h 502"/>
                  <a:gd name="T68" fmla="*/ 211 w 395"/>
                  <a:gd name="T69" fmla="*/ 14 h 502"/>
                  <a:gd name="T70" fmla="*/ 198 w 395"/>
                  <a:gd name="T71" fmla="*/ 28 h 502"/>
                  <a:gd name="T72" fmla="*/ 211 w 395"/>
                  <a:gd name="T73" fmla="*/ 69 h 502"/>
                  <a:gd name="T74" fmla="*/ 198 w 395"/>
                  <a:gd name="T75" fmla="*/ 83 h 502"/>
                  <a:gd name="T76" fmla="*/ 172 w 395"/>
                  <a:gd name="T77" fmla="*/ 97 h 502"/>
                  <a:gd name="T78" fmla="*/ 158 w 395"/>
                  <a:gd name="T79" fmla="*/ 125 h 502"/>
                  <a:gd name="T80" fmla="*/ 145 w 395"/>
                  <a:gd name="T81" fmla="*/ 139 h 502"/>
                  <a:gd name="T82" fmla="*/ 145 w 395"/>
                  <a:gd name="T83" fmla="*/ 223 h 502"/>
                  <a:gd name="T84" fmla="*/ 172 w 395"/>
                  <a:gd name="T85" fmla="*/ 237 h 502"/>
                  <a:gd name="T86" fmla="*/ 185 w 395"/>
                  <a:gd name="T87" fmla="*/ 251 h 502"/>
                  <a:gd name="T88" fmla="*/ 172 w 395"/>
                  <a:gd name="T89" fmla="*/ 278 h 502"/>
                  <a:gd name="T90" fmla="*/ 158 w 395"/>
                  <a:gd name="T91" fmla="*/ 362 h 502"/>
                  <a:gd name="T92" fmla="*/ 132 w 395"/>
                  <a:gd name="T93" fmla="*/ 362 h 502"/>
                  <a:gd name="T94" fmla="*/ 119 w 395"/>
                  <a:gd name="T95" fmla="*/ 404 h 502"/>
                  <a:gd name="T96" fmla="*/ 119 w 395"/>
                  <a:gd name="T97" fmla="*/ 432 h 502"/>
                  <a:gd name="T98" fmla="*/ 93 w 395"/>
                  <a:gd name="T99" fmla="*/ 404 h 502"/>
                  <a:gd name="T100" fmla="*/ 79 w 395"/>
                  <a:gd name="T101" fmla="*/ 362 h 502"/>
                  <a:gd name="T102" fmla="*/ 66 w 395"/>
                  <a:gd name="T103" fmla="*/ 321 h 502"/>
                  <a:gd name="T104" fmla="*/ 53 w 395"/>
                  <a:gd name="T105" fmla="*/ 279 h 502"/>
                  <a:gd name="T106" fmla="*/ 40 w 395"/>
                  <a:gd name="T107" fmla="*/ 251 h 502"/>
                  <a:gd name="T108" fmla="*/ 26 w 395"/>
                  <a:gd name="T109" fmla="*/ 279 h 502"/>
                  <a:gd name="T110" fmla="*/ 13 w 395"/>
                  <a:gd name="T111" fmla="*/ 307 h 502"/>
                  <a:gd name="T112" fmla="*/ 0 w 395"/>
                  <a:gd name="T113" fmla="*/ 349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5" h="502">
                    <a:moveTo>
                      <a:pt x="0" y="349"/>
                    </a:moveTo>
                    <a:lnTo>
                      <a:pt x="26" y="349"/>
                    </a:lnTo>
                    <a:lnTo>
                      <a:pt x="26" y="335"/>
                    </a:lnTo>
                    <a:lnTo>
                      <a:pt x="40" y="335"/>
                    </a:lnTo>
                    <a:lnTo>
                      <a:pt x="40" y="404"/>
                    </a:lnTo>
                    <a:lnTo>
                      <a:pt x="26" y="404"/>
                    </a:lnTo>
                    <a:lnTo>
                      <a:pt x="26" y="418"/>
                    </a:lnTo>
                    <a:lnTo>
                      <a:pt x="13" y="418"/>
                    </a:lnTo>
                    <a:lnTo>
                      <a:pt x="13" y="460"/>
                    </a:lnTo>
                    <a:lnTo>
                      <a:pt x="26" y="460"/>
                    </a:lnTo>
                    <a:lnTo>
                      <a:pt x="26" y="474"/>
                    </a:lnTo>
                    <a:lnTo>
                      <a:pt x="40" y="474"/>
                    </a:lnTo>
                    <a:lnTo>
                      <a:pt x="40" y="502"/>
                    </a:lnTo>
                    <a:lnTo>
                      <a:pt x="66" y="502"/>
                    </a:lnTo>
                    <a:lnTo>
                      <a:pt x="66" y="488"/>
                    </a:lnTo>
                    <a:lnTo>
                      <a:pt x="79" y="488"/>
                    </a:lnTo>
                    <a:lnTo>
                      <a:pt x="79" y="474"/>
                    </a:lnTo>
                    <a:lnTo>
                      <a:pt x="106" y="474"/>
                    </a:lnTo>
                    <a:lnTo>
                      <a:pt x="106" y="502"/>
                    </a:lnTo>
                    <a:lnTo>
                      <a:pt x="132" y="502"/>
                    </a:lnTo>
                    <a:lnTo>
                      <a:pt x="132" y="474"/>
                    </a:lnTo>
                    <a:lnTo>
                      <a:pt x="172" y="474"/>
                    </a:lnTo>
                    <a:lnTo>
                      <a:pt x="172" y="447"/>
                    </a:lnTo>
                    <a:lnTo>
                      <a:pt x="211" y="447"/>
                    </a:lnTo>
                    <a:lnTo>
                      <a:pt x="211" y="460"/>
                    </a:lnTo>
                    <a:lnTo>
                      <a:pt x="238" y="460"/>
                    </a:lnTo>
                    <a:lnTo>
                      <a:pt x="238" y="432"/>
                    </a:lnTo>
                    <a:lnTo>
                      <a:pt x="264" y="432"/>
                    </a:lnTo>
                    <a:lnTo>
                      <a:pt x="264" y="390"/>
                    </a:lnTo>
                    <a:lnTo>
                      <a:pt x="251" y="390"/>
                    </a:lnTo>
                    <a:lnTo>
                      <a:pt x="251" y="321"/>
                    </a:lnTo>
                    <a:lnTo>
                      <a:pt x="277" y="321"/>
                    </a:lnTo>
                    <a:lnTo>
                      <a:pt x="277" y="349"/>
                    </a:lnTo>
                    <a:lnTo>
                      <a:pt x="304" y="349"/>
                    </a:lnTo>
                    <a:lnTo>
                      <a:pt x="304" y="279"/>
                    </a:lnTo>
                    <a:lnTo>
                      <a:pt x="277" y="279"/>
                    </a:lnTo>
                    <a:lnTo>
                      <a:pt x="277" y="251"/>
                    </a:lnTo>
                    <a:lnTo>
                      <a:pt x="317" y="251"/>
                    </a:lnTo>
                    <a:lnTo>
                      <a:pt x="317" y="237"/>
                    </a:lnTo>
                    <a:lnTo>
                      <a:pt x="356" y="237"/>
                    </a:lnTo>
                    <a:lnTo>
                      <a:pt x="356" y="223"/>
                    </a:lnTo>
                    <a:lnTo>
                      <a:pt x="382" y="223"/>
                    </a:lnTo>
                    <a:lnTo>
                      <a:pt x="382" y="209"/>
                    </a:lnTo>
                    <a:lnTo>
                      <a:pt x="395" y="208"/>
                    </a:lnTo>
                    <a:lnTo>
                      <a:pt x="395" y="194"/>
                    </a:lnTo>
                    <a:lnTo>
                      <a:pt x="304" y="194"/>
                    </a:lnTo>
                    <a:lnTo>
                      <a:pt x="304" y="210"/>
                    </a:lnTo>
                    <a:lnTo>
                      <a:pt x="290" y="210"/>
                    </a:lnTo>
                    <a:lnTo>
                      <a:pt x="290" y="223"/>
                    </a:lnTo>
                    <a:lnTo>
                      <a:pt x="277" y="223"/>
                    </a:lnTo>
                    <a:lnTo>
                      <a:pt x="277" y="237"/>
                    </a:lnTo>
                    <a:lnTo>
                      <a:pt x="251" y="237"/>
                    </a:lnTo>
                    <a:lnTo>
                      <a:pt x="250" y="181"/>
                    </a:lnTo>
                    <a:lnTo>
                      <a:pt x="224" y="181"/>
                    </a:lnTo>
                    <a:lnTo>
                      <a:pt x="224" y="153"/>
                    </a:lnTo>
                    <a:lnTo>
                      <a:pt x="211" y="153"/>
                    </a:lnTo>
                    <a:lnTo>
                      <a:pt x="211" y="125"/>
                    </a:lnTo>
                    <a:lnTo>
                      <a:pt x="224" y="125"/>
                    </a:lnTo>
                    <a:lnTo>
                      <a:pt x="224" y="97"/>
                    </a:lnTo>
                    <a:lnTo>
                      <a:pt x="238" y="97"/>
                    </a:lnTo>
                    <a:lnTo>
                      <a:pt x="238" y="69"/>
                    </a:lnTo>
                    <a:lnTo>
                      <a:pt x="251" y="69"/>
                    </a:lnTo>
                    <a:lnTo>
                      <a:pt x="251" y="41"/>
                    </a:lnTo>
                    <a:lnTo>
                      <a:pt x="277" y="41"/>
                    </a:lnTo>
                    <a:lnTo>
                      <a:pt x="277" y="28"/>
                    </a:lnTo>
                    <a:lnTo>
                      <a:pt x="264" y="28"/>
                    </a:lnTo>
                    <a:lnTo>
                      <a:pt x="264" y="0"/>
                    </a:lnTo>
                    <a:lnTo>
                      <a:pt x="224" y="0"/>
                    </a:lnTo>
                    <a:lnTo>
                      <a:pt x="224" y="14"/>
                    </a:lnTo>
                    <a:lnTo>
                      <a:pt x="211" y="14"/>
                    </a:lnTo>
                    <a:lnTo>
                      <a:pt x="211" y="28"/>
                    </a:lnTo>
                    <a:lnTo>
                      <a:pt x="198" y="28"/>
                    </a:lnTo>
                    <a:lnTo>
                      <a:pt x="198" y="69"/>
                    </a:lnTo>
                    <a:lnTo>
                      <a:pt x="211" y="69"/>
                    </a:lnTo>
                    <a:lnTo>
                      <a:pt x="211" y="83"/>
                    </a:lnTo>
                    <a:lnTo>
                      <a:pt x="198" y="83"/>
                    </a:lnTo>
                    <a:lnTo>
                      <a:pt x="198" y="97"/>
                    </a:lnTo>
                    <a:lnTo>
                      <a:pt x="172" y="97"/>
                    </a:lnTo>
                    <a:lnTo>
                      <a:pt x="172" y="125"/>
                    </a:lnTo>
                    <a:lnTo>
                      <a:pt x="158" y="125"/>
                    </a:lnTo>
                    <a:lnTo>
                      <a:pt x="158" y="139"/>
                    </a:lnTo>
                    <a:lnTo>
                      <a:pt x="145" y="139"/>
                    </a:lnTo>
                    <a:lnTo>
                      <a:pt x="145" y="153"/>
                    </a:lnTo>
                    <a:lnTo>
                      <a:pt x="145" y="223"/>
                    </a:lnTo>
                    <a:lnTo>
                      <a:pt x="172" y="223"/>
                    </a:lnTo>
                    <a:lnTo>
                      <a:pt x="172" y="237"/>
                    </a:lnTo>
                    <a:lnTo>
                      <a:pt x="185" y="237"/>
                    </a:lnTo>
                    <a:lnTo>
                      <a:pt x="185" y="251"/>
                    </a:lnTo>
                    <a:lnTo>
                      <a:pt x="172" y="251"/>
                    </a:lnTo>
                    <a:lnTo>
                      <a:pt x="172" y="278"/>
                    </a:lnTo>
                    <a:lnTo>
                      <a:pt x="158" y="278"/>
                    </a:lnTo>
                    <a:lnTo>
                      <a:pt x="158" y="362"/>
                    </a:lnTo>
                    <a:lnTo>
                      <a:pt x="145" y="362"/>
                    </a:lnTo>
                    <a:lnTo>
                      <a:pt x="132" y="362"/>
                    </a:lnTo>
                    <a:lnTo>
                      <a:pt x="132" y="404"/>
                    </a:lnTo>
                    <a:lnTo>
                      <a:pt x="119" y="404"/>
                    </a:lnTo>
                    <a:lnTo>
                      <a:pt x="119" y="418"/>
                    </a:lnTo>
                    <a:lnTo>
                      <a:pt x="119" y="432"/>
                    </a:lnTo>
                    <a:lnTo>
                      <a:pt x="93" y="432"/>
                    </a:lnTo>
                    <a:lnTo>
                      <a:pt x="93" y="404"/>
                    </a:lnTo>
                    <a:lnTo>
                      <a:pt x="79" y="404"/>
                    </a:lnTo>
                    <a:lnTo>
                      <a:pt x="79" y="362"/>
                    </a:lnTo>
                    <a:lnTo>
                      <a:pt x="66" y="362"/>
                    </a:lnTo>
                    <a:lnTo>
                      <a:pt x="66" y="321"/>
                    </a:lnTo>
                    <a:lnTo>
                      <a:pt x="53" y="321"/>
                    </a:lnTo>
                    <a:lnTo>
                      <a:pt x="53" y="279"/>
                    </a:lnTo>
                    <a:lnTo>
                      <a:pt x="40" y="279"/>
                    </a:lnTo>
                    <a:lnTo>
                      <a:pt x="40" y="251"/>
                    </a:lnTo>
                    <a:lnTo>
                      <a:pt x="26" y="251"/>
                    </a:lnTo>
                    <a:lnTo>
                      <a:pt x="26" y="279"/>
                    </a:lnTo>
                    <a:lnTo>
                      <a:pt x="13" y="279"/>
                    </a:lnTo>
                    <a:lnTo>
                      <a:pt x="13" y="307"/>
                    </a:lnTo>
                    <a:lnTo>
                      <a:pt x="0" y="307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FFF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</p:grpSp>
      </p:grpSp>
      <p:grpSp>
        <p:nvGrpSpPr>
          <p:cNvPr id="63491" name="Group 29"/>
          <p:cNvGrpSpPr>
            <a:grpSpLocks/>
          </p:cNvGrpSpPr>
          <p:nvPr/>
        </p:nvGrpSpPr>
        <p:grpSpPr bwMode="auto">
          <a:xfrm>
            <a:off x="7451725" y="188913"/>
            <a:ext cx="1465263" cy="569912"/>
            <a:chOff x="4608" y="221"/>
            <a:chExt cx="978" cy="449"/>
          </a:xfrm>
        </p:grpSpPr>
        <p:sp>
          <p:nvSpPr>
            <p:cNvPr id="63792" name="Text Box 30"/>
            <p:cNvSpPr txBox="1">
              <a:spLocks noChangeArrowheads="1"/>
            </p:cNvSpPr>
            <p:nvPr/>
          </p:nvSpPr>
          <p:spPr bwMode="auto">
            <a:xfrm>
              <a:off x="4900" y="221"/>
              <a:ext cx="686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BALTIC SEA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RESEARCH INSTITUTE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WARNEMÜNDE</a:t>
              </a:r>
            </a:p>
          </p:txBody>
        </p:sp>
        <p:grpSp>
          <p:nvGrpSpPr>
            <p:cNvPr id="63793" name="Group 31"/>
            <p:cNvGrpSpPr>
              <a:grpSpLocks noChangeAspect="1"/>
            </p:cNvGrpSpPr>
            <p:nvPr/>
          </p:nvGrpSpPr>
          <p:grpSpPr bwMode="auto">
            <a:xfrm>
              <a:off x="4608" y="240"/>
              <a:ext cx="918" cy="430"/>
              <a:chOff x="4416" y="229"/>
              <a:chExt cx="1123" cy="526"/>
            </a:xfrm>
          </p:grpSpPr>
          <p:sp>
            <p:nvSpPr>
              <p:cNvPr id="63794" name="Freeform 32"/>
              <p:cNvSpPr>
                <a:spLocks noChangeAspect="1"/>
              </p:cNvSpPr>
              <p:nvPr/>
            </p:nvSpPr>
            <p:spPr bwMode="auto">
              <a:xfrm>
                <a:off x="4813" y="610"/>
                <a:ext cx="388" cy="23"/>
              </a:xfrm>
              <a:custGeom>
                <a:avLst/>
                <a:gdLst>
                  <a:gd name="T0" fmla="*/ 368 w 388"/>
                  <a:gd name="T1" fmla="*/ 8 h 23"/>
                  <a:gd name="T2" fmla="*/ 378 w 388"/>
                  <a:gd name="T3" fmla="*/ 1 h 23"/>
                  <a:gd name="T4" fmla="*/ 0 w 388"/>
                  <a:gd name="T5" fmla="*/ 0 h 23"/>
                  <a:gd name="T6" fmla="*/ 0 w 388"/>
                  <a:gd name="T7" fmla="*/ 22 h 23"/>
                  <a:gd name="T8" fmla="*/ 378 w 388"/>
                  <a:gd name="T9" fmla="*/ 23 h 23"/>
                  <a:gd name="T10" fmla="*/ 387 w 388"/>
                  <a:gd name="T11" fmla="*/ 15 h 23"/>
                  <a:gd name="T12" fmla="*/ 378 w 388"/>
                  <a:gd name="T13" fmla="*/ 23 h 23"/>
                  <a:gd name="T14" fmla="*/ 382 w 388"/>
                  <a:gd name="T15" fmla="*/ 22 h 23"/>
                  <a:gd name="T16" fmla="*/ 385 w 388"/>
                  <a:gd name="T17" fmla="*/ 19 h 23"/>
                  <a:gd name="T18" fmla="*/ 387 w 388"/>
                  <a:gd name="T19" fmla="*/ 16 h 23"/>
                  <a:gd name="T20" fmla="*/ 388 w 388"/>
                  <a:gd name="T21" fmla="*/ 12 h 23"/>
                  <a:gd name="T22" fmla="*/ 387 w 388"/>
                  <a:gd name="T23" fmla="*/ 8 h 23"/>
                  <a:gd name="T24" fmla="*/ 385 w 388"/>
                  <a:gd name="T25" fmla="*/ 4 h 23"/>
                  <a:gd name="T26" fmla="*/ 382 w 388"/>
                  <a:gd name="T27" fmla="*/ 2 h 23"/>
                  <a:gd name="T28" fmla="*/ 378 w 388"/>
                  <a:gd name="T29" fmla="*/ 1 h 23"/>
                  <a:gd name="T30" fmla="*/ 368 w 388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8" h="23">
                    <a:moveTo>
                      <a:pt x="368" y="8"/>
                    </a:moveTo>
                    <a:lnTo>
                      <a:pt x="37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78" y="23"/>
                    </a:lnTo>
                    <a:lnTo>
                      <a:pt x="387" y="15"/>
                    </a:lnTo>
                    <a:lnTo>
                      <a:pt x="378" y="23"/>
                    </a:lnTo>
                    <a:lnTo>
                      <a:pt x="382" y="22"/>
                    </a:lnTo>
                    <a:lnTo>
                      <a:pt x="385" y="19"/>
                    </a:lnTo>
                    <a:lnTo>
                      <a:pt x="387" y="16"/>
                    </a:lnTo>
                    <a:lnTo>
                      <a:pt x="388" y="12"/>
                    </a:lnTo>
                    <a:lnTo>
                      <a:pt x="387" y="8"/>
                    </a:lnTo>
                    <a:lnTo>
                      <a:pt x="385" y="4"/>
                    </a:lnTo>
                    <a:lnTo>
                      <a:pt x="382" y="2"/>
                    </a:lnTo>
                    <a:lnTo>
                      <a:pt x="378" y="1"/>
                    </a:lnTo>
                    <a:lnTo>
                      <a:pt x="36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795" name="Freeform 33"/>
              <p:cNvSpPr>
                <a:spLocks noChangeAspect="1"/>
              </p:cNvSpPr>
              <p:nvPr/>
            </p:nvSpPr>
            <p:spPr bwMode="auto">
              <a:xfrm>
                <a:off x="5181" y="498"/>
                <a:ext cx="56" cy="127"/>
              </a:xfrm>
              <a:custGeom>
                <a:avLst/>
                <a:gdLst>
                  <a:gd name="T0" fmla="*/ 56 w 56"/>
                  <a:gd name="T1" fmla="*/ 7 h 127"/>
                  <a:gd name="T2" fmla="*/ 36 w 56"/>
                  <a:gd name="T3" fmla="*/ 7 h 127"/>
                  <a:gd name="T4" fmla="*/ 0 w 56"/>
                  <a:gd name="T5" fmla="*/ 120 h 127"/>
                  <a:gd name="T6" fmla="*/ 19 w 56"/>
                  <a:gd name="T7" fmla="*/ 127 h 127"/>
                  <a:gd name="T8" fmla="*/ 55 w 56"/>
                  <a:gd name="T9" fmla="*/ 14 h 127"/>
                  <a:gd name="T10" fmla="*/ 36 w 56"/>
                  <a:gd name="T11" fmla="*/ 14 h 127"/>
                  <a:gd name="T12" fmla="*/ 55 w 56"/>
                  <a:gd name="T13" fmla="*/ 14 h 127"/>
                  <a:gd name="T14" fmla="*/ 56 w 56"/>
                  <a:gd name="T15" fmla="*/ 9 h 127"/>
                  <a:gd name="T16" fmla="*/ 55 w 56"/>
                  <a:gd name="T17" fmla="*/ 5 h 127"/>
                  <a:gd name="T18" fmla="*/ 52 w 56"/>
                  <a:gd name="T19" fmla="*/ 2 h 127"/>
                  <a:gd name="T20" fmla="*/ 49 w 56"/>
                  <a:gd name="T21" fmla="*/ 0 h 127"/>
                  <a:gd name="T22" fmla="*/ 45 w 56"/>
                  <a:gd name="T23" fmla="*/ 0 h 127"/>
                  <a:gd name="T24" fmla="*/ 41 w 56"/>
                  <a:gd name="T25" fmla="*/ 0 h 127"/>
                  <a:gd name="T26" fmla="*/ 38 w 56"/>
                  <a:gd name="T27" fmla="*/ 3 h 127"/>
                  <a:gd name="T28" fmla="*/ 36 w 56"/>
                  <a:gd name="T29" fmla="*/ 7 h 127"/>
                  <a:gd name="T30" fmla="*/ 56 w 56"/>
                  <a:gd name="T31" fmla="*/ 7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127">
                    <a:moveTo>
                      <a:pt x="56" y="7"/>
                    </a:moveTo>
                    <a:lnTo>
                      <a:pt x="36" y="7"/>
                    </a:lnTo>
                    <a:lnTo>
                      <a:pt x="0" y="120"/>
                    </a:lnTo>
                    <a:lnTo>
                      <a:pt x="19" y="127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55" y="14"/>
                    </a:lnTo>
                    <a:lnTo>
                      <a:pt x="56" y="9"/>
                    </a:lnTo>
                    <a:lnTo>
                      <a:pt x="55" y="5"/>
                    </a:lnTo>
                    <a:lnTo>
                      <a:pt x="52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6" y="7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796" name="Freeform 34"/>
              <p:cNvSpPr>
                <a:spLocks noChangeAspect="1"/>
              </p:cNvSpPr>
              <p:nvPr/>
            </p:nvSpPr>
            <p:spPr bwMode="auto">
              <a:xfrm>
                <a:off x="5217" y="505"/>
                <a:ext cx="84" cy="250"/>
              </a:xfrm>
              <a:custGeom>
                <a:avLst/>
                <a:gdLst>
                  <a:gd name="T0" fmla="*/ 64 w 84"/>
                  <a:gd name="T1" fmla="*/ 236 h 250"/>
                  <a:gd name="T2" fmla="*/ 84 w 84"/>
                  <a:gd name="T3" fmla="*/ 236 h 250"/>
                  <a:gd name="T4" fmla="*/ 20 w 84"/>
                  <a:gd name="T5" fmla="*/ 0 h 250"/>
                  <a:gd name="T6" fmla="*/ 0 w 84"/>
                  <a:gd name="T7" fmla="*/ 7 h 250"/>
                  <a:gd name="T8" fmla="*/ 64 w 84"/>
                  <a:gd name="T9" fmla="*/ 242 h 250"/>
                  <a:gd name="T10" fmla="*/ 84 w 84"/>
                  <a:gd name="T11" fmla="*/ 241 h 250"/>
                  <a:gd name="T12" fmla="*/ 64 w 84"/>
                  <a:gd name="T13" fmla="*/ 242 h 250"/>
                  <a:gd name="T14" fmla="*/ 66 w 84"/>
                  <a:gd name="T15" fmla="*/ 246 h 250"/>
                  <a:gd name="T16" fmla="*/ 70 w 84"/>
                  <a:gd name="T17" fmla="*/ 249 h 250"/>
                  <a:gd name="T18" fmla="*/ 73 w 84"/>
                  <a:gd name="T19" fmla="*/ 250 h 250"/>
                  <a:gd name="T20" fmla="*/ 77 w 84"/>
                  <a:gd name="T21" fmla="*/ 249 h 250"/>
                  <a:gd name="T22" fmla="*/ 81 w 84"/>
                  <a:gd name="T23" fmla="*/ 247 h 250"/>
                  <a:gd name="T24" fmla="*/ 83 w 84"/>
                  <a:gd name="T25" fmla="*/ 244 h 250"/>
                  <a:gd name="T26" fmla="*/ 84 w 84"/>
                  <a:gd name="T27" fmla="*/ 240 h 250"/>
                  <a:gd name="T28" fmla="*/ 84 w 84"/>
                  <a:gd name="T29" fmla="*/ 236 h 250"/>
                  <a:gd name="T30" fmla="*/ 64 w 84"/>
                  <a:gd name="T31" fmla="*/ 236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4" h="250">
                    <a:moveTo>
                      <a:pt x="64" y="236"/>
                    </a:moveTo>
                    <a:lnTo>
                      <a:pt x="84" y="236"/>
                    </a:lnTo>
                    <a:lnTo>
                      <a:pt x="20" y="0"/>
                    </a:lnTo>
                    <a:lnTo>
                      <a:pt x="0" y="7"/>
                    </a:lnTo>
                    <a:lnTo>
                      <a:pt x="64" y="242"/>
                    </a:lnTo>
                    <a:lnTo>
                      <a:pt x="84" y="241"/>
                    </a:lnTo>
                    <a:lnTo>
                      <a:pt x="64" y="242"/>
                    </a:lnTo>
                    <a:lnTo>
                      <a:pt x="66" y="246"/>
                    </a:lnTo>
                    <a:lnTo>
                      <a:pt x="70" y="249"/>
                    </a:lnTo>
                    <a:lnTo>
                      <a:pt x="73" y="250"/>
                    </a:lnTo>
                    <a:lnTo>
                      <a:pt x="77" y="249"/>
                    </a:lnTo>
                    <a:lnTo>
                      <a:pt x="81" y="247"/>
                    </a:lnTo>
                    <a:lnTo>
                      <a:pt x="83" y="244"/>
                    </a:lnTo>
                    <a:lnTo>
                      <a:pt x="84" y="240"/>
                    </a:lnTo>
                    <a:lnTo>
                      <a:pt x="84" y="236"/>
                    </a:lnTo>
                    <a:lnTo>
                      <a:pt x="64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797" name="Freeform 35"/>
              <p:cNvSpPr>
                <a:spLocks noChangeAspect="1"/>
              </p:cNvSpPr>
              <p:nvPr/>
            </p:nvSpPr>
            <p:spPr bwMode="auto">
              <a:xfrm>
                <a:off x="5281" y="498"/>
                <a:ext cx="78" cy="248"/>
              </a:xfrm>
              <a:custGeom>
                <a:avLst/>
                <a:gdLst>
                  <a:gd name="T0" fmla="*/ 78 w 78"/>
                  <a:gd name="T1" fmla="*/ 8 h 248"/>
                  <a:gd name="T2" fmla="*/ 58 w 78"/>
                  <a:gd name="T3" fmla="*/ 8 h 248"/>
                  <a:gd name="T4" fmla="*/ 0 w 78"/>
                  <a:gd name="T5" fmla="*/ 243 h 248"/>
                  <a:gd name="T6" fmla="*/ 20 w 78"/>
                  <a:gd name="T7" fmla="*/ 248 h 248"/>
                  <a:gd name="T8" fmla="*/ 78 w 78"/>
                  <a:gd name="T9" fmla="*/ 13 h 248"/>
                  <a:gd name="T10" fmla="*/ 58 w 78"/>
                  <a:gd name="T11" fmla="*/ 13 h 248"/>
                  <a:gd name="T12" fmla="*/ 78 w 78"/>
                  <a:gd name="T13" fmla="*/ 13 h 248"/>
                  <a:gd name="T14" fmla="*/ 78 w 78"/>
                  <a:gd name="T15" fmla="*/ 8 h 248"/>
                  <a:gd name="T16" fmla="*/ 77 w 78"/>
                  <a:gd name="T17" fmla="*/ 4 h 248"/>
                  <a:gd name="T18" fmla="*/ 74 w 78"/>
                  <a:gd name="T19" fmla="*/ 2 h 248"/>
                  <a:gd name="T20" fmla="*/ 71 w 78"/>
                  <a:gd name="T21" fmla="*/ 0 h 248"/>
                  <a:gd name="T22" fmla="*/ 67 w 78"/>
                  <a:gd name="T23" fmla="*/ 0 h 248"/>
                  <a:gd name="T24" fmla="*/ 63 w 78"/>
                  <a:gd name="T25" fmla="*/ 1 h 248"/>
                  <a:gd name="T26" fmla="*/ 60 w 78"/>
                  <a:gd name="T27" fmla="*/ 3 h 248"/>
                  <a:gd name="T28" fmla="*/ 58 w 78"/>
                  <a:gd name="T29" fmla="*/ 8 h 248"/>
                  <a:gd name="T30" fmla="*/ 78 w 78"/>
                  <a:gd name="T31" fmla="*/ 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8">
                    <a:moveTo>
                      <a:pt x="78" y="8"/>
                    </a:moveTo>
                    <a:lnTo>
                      <a:pt x="58" y="8"/>
                    </a:lnTo>
                    <a:lnTo>
                      <a:pt x="0" y="243"/>
                    </a:lnTo>
                    <a:lnTo>
                      <a:pt x="20" y="248"/>
                    </a:lnTo>
                    <a:lnTo>
                      <a:pt x="78" y="13"/>
                    </a:lnTo>
                    <a:lnTo>
                      <a:pt x="58" y="13"/>
                    </a:lnTo>
                    <a:lnTo>
                      <a:pt x="78" y="13"/>
                    </a:lnTo>
                    <a:lnTo>
                      <a:pt x="78" y="8"/>
                    </a:lnTo>
                    <a:lnTo>
                      <a:pt x="77" y="4"/>
                    </a:lnTo>
                    <a:lnTo>
                      <a:pt x="74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60" y="3"/>
                    </a:lnTo>
                    <a:lnTo>
                      <a:pt x="58" y="8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798" name="Freeform 36"/>
              <p:cNvSpPr>
                <a:spLocks noChangeAspect="1"/>
              </p:cNvSpPr>
              <p:nvPr/>
            </p:nvSpPr>
            <p:spPr bwMode="auto">
              <a:xfrm>
                <a:off x="5339" y="506"/>
                <a:ext cx="78" cy="249"/>
              </a:xfrm>
              <a:custGeom>
                <a:avLst/>
                <a:gdLst>
                  <a:gd name="T0" fmla="*/ 57 w 78"/>
                  <a:gd name="T1" fmla="*/ 235 h 249"/>
                  <a:gd name="T2" fmla="*/ 77 w 78"/>
                  <a:gd name="T3" fmla="*/ 235 h 249"/>
                  <a:gd name="T4" fmla="*/ 20 w 78"/>
                  <a:gd name="T5" fmla="*/ 0 h 249"/>
                  <a:gd name="T6" fmla="*/ 0 w 78"/>
                  <a:gd name="T7" fmla="*/ 5 h 249"/>
                  <a:gd name="T8" fmla="*/ 57 w 78"/>
                  <a:gd name="T9" fmla="*/ 240 h 249"/>
                  <a:gd name="T10" fmla="*/ 77 w 78"/>
                  <a:gd name="T11" fmla="*/ 241 h 249"/>
                  <a:gd name="T12" fmla="*/ 57 w 78"/>
                  <a:gd name="T13" fmla="*/ 240 h 249"/>
                  <a:gd name="T14" fmla="*/ 59 w 78"/>
                  <a:gd name="T15" fmla="*/ 245 h 249"/>
                  <a:gd name="T16" fmla="*/ 62 w 78"/>
                  <a:gd name="T17" fmla="*/ 247 h 249"/>
                  <a:gd name="T18" fmla="*/ 66 w 78"/>
                  <a:gd name="T19" fmla="*/ 249 h 249"/>
                  <a:gd name="T20" fmla="*/ 70 w 78"/>
                  <a:gd name="T21" fmla="*/ 248 h 249"/>
                  <a:gd name="T22" fmla="*/ 73 w 78"/>
                  <a:gd name="T23" fmla="*/ 247 h 249"/>
                  <a:gd name="T24" fmla="*/ 76 w 78"/>
                  <a:gd name="T25" fmla="*/ 244 h 249"/>
                  <a:gd name="T26" fmla="*/ 78 w 78"/>
                  <a:gd name="T27" fmla="*/ 240 h 249"/>
                  <a:gd name="T28" fmla="*/ 77 w 78"/>
                  <a:gd name="T29" fmla="*/ 235 h 249"/>
                  <a:gd name="T30" fmla="*/ 57 w 78"/>
                  <a:gd name="T31" fmla="*/ 235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9">
                    <a:moveTo>
                      <a:pt x="57" y="235"/>
                    </a:moveTo>
                    <a:lnTo>
                      <a:pt x="77" y="235"/>
                    </a:lnTo>
                    <a:lnTo>
                      <a:pt x="20" y="0"/>
                    </a:lnTo>
                    <a:lnTo>
                      <a:pt x="0" y="5"/>
                    </a:lnTo>
                    <a:lnTo>
                      <a:pt x="57" y="240"/>
                    </a:lnTo>
                    <a:lnTo>
                      <a:pt x="77" y="241"/>
                    </a:lnTo>
                    <a:lnTo>
                      <a:pt x="57" y="240"/>
                    </a:lnTo>
                    <a:lnTo>
                      <a:pt x="59" y="245"/>
                    </a:lnTo>
                    <a:lnTo>
                      <a:pt x="62" y="247"/>
                    </a:lnTo>
                    <a:lnTo>
                      <a:pt x="66" y="249"/>
                    </a:lnTo>
                    <a:lnTo>
                      <a:pt x="70" y="248"/>
                    </a:lnTo>
                    <a:lnTo>
                      <a:pt x="73" y="247"/>
                    </a:lnTo>
                    <a:lnTo>
                      <a:pt x="76" y="244"/>
                    </a:lnTo>
                    <a:lnTo>
                      <a:pt x="78" y="240"/>
                    </a:lnTo>
                    <a:lnTo>
                      <a:pt x="77" y="235"/>
                    </a:lnTo>
                    <a:lnTo>
                      <a:pt x="57" y="2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799" name="Freeform 37"/>
              <p:cNvSpPr>
                <a:spLocks noChangeAspect="1"/>
              </p:cNvSpPr>
              <p:nvPr/>
            </p:nvSpPr>
            <p:spPr bwMode="auto">
              <a:xfrm>
                <a:off x="5396" y="504"/>
                <a:ext cx="83" cy="243"/>
              </a:xfrm>
              <a:custGeom>
                <a:avLst/>
                <a:gdLst>
                  <a:gd name="T0" fmla="*/ 73 w 83"/>
                  <a:gd name="T1" fmla="*/ 0 h 243"/>
                  <a:gd name="T2" fmla="*/ 63 w 83"/>
                  <a:gd name="T3" fmla="*/ 8 h 243"/>
                  <a:gd name="T4" fmla="*/ 0 w 83"/>
                  <a:gd name="T5" fmla="*/ 237 h 243"/>
                  <a:gd name="T6" fmla="*/ 20 w 83"/>
                  <a:gd name="T7" fmla="*/ 243 h 243"/>
                  <a:gd name="T8" fmla="*/ 83 w 83"/>
                  <a:gd name="T9" fmla="*/ 14 h 243"/>
                  <a:gd name="T10" fmla="*/ 73 w 83"/>
                  <a:gd name="T11" fmla="*/ 22 h 243"/>
                  <a:gd name="T12" fmla="*/ 83 w 83"/>
                  <a:gd name="T13" fmla="*/ 14 h 243"/>
                  <a:gd name="T14" fmla="*/ 83 w 83"/>
                  <a:gd name="T15" fmla="*/ 9 h 243"/>
                  <a:gd name="T16" fmla="*/ 82 w 83"/>
                  <a:gd name="T17" fmla="*/ 5 h 243"/>
                  <a:gd name="T18" fmla="*/ 79 w 83"/>
                  <a:gd name="T19" fmla="*/ 2 h 243"/>
                  <a:gd name="T20" fmla="*/ 76 w 83"/>
                  <a:gd name="T21" fmla="*/ 0 h 243"/>
                  <a:gd name="T22" fmla="*/ 72 w 83"/>
                  <a:gd name="T23" fmla="*/ 0 h 243"/>
                  <a:gd name="T24" fmla="*/ 68 w 83"/>
                  <a:gd name="T25" fmla="*/ 1 h 243"/>
                  <a:gd name="T26" fmla="*/ 65 w 83"/>
                  <a:gd name="T27" fmla="*/ 3 h 243"/>
                  <a:gd name="T28" fmla="*/ 63 w 83"/>
                  <a:gd name="T29" fmla="*/ 8 h 243"/>
                  <a:gd name="T30" fmla="*/ 73 w 83"/>
                  <a:gd name="T31" fmla="*/ 0 h 2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3" h="243">
                    <a:moveTo>
                      <a:pt x="73" y="0"/>
                    </a:moveTo>
                    <a:lnTo>
                      <a:pt x="63" y="8"/>
                    </a:lnTo>
                    <a:lnTo>
                      <a:pt x="0" y="237"/>
                    </a:lnTo>
                    <a:lnTo>
                      <a:pt x="20" y="243"/>
                    </a:lnTo>
                    <a:lnTo>
                      <a:pt x="83" y="14"/>
                    </a:lnTo>
                    <a:lnTo>
                      <a:pt x="73" y="22"/>
                    </a:lnTo>
                    <a:lnTo>
                      <a:pt x="83" y="14"/>
                    </a:lnTo>
                    <a:lnTo>
                      <a:pt x="83" y="9"/>
                    </a:lnTo>
                    <a:lnTo>
                      <a:pt x="82" y="5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5" y="3"/>
                    </a:lnTo>
                    <a:lnTo>
                      <a:pt x="63" y="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00" name="Freeform 38"/>
              <p:cNvSpPr>
                <a:spLocks noChangeAspect="1"/>
              </p:cNvSpPr>
              <p:nvPr/>
            </p:nvSpPr>
            <p:spPr bwMode="auto">
              <a:xfrm>
                <a:off x="5469" y="504"/>
                <a:ext cx="70" cy="22"/>
              </a:xfrm>
              <a:custGeom>
                <a:avLst/>
                <a:gdLst>
                  <a:gd name="T0" fmla="*/ 70 w 70"/>
                  <a:gd name="T1" fmla="*/ 11 h 22"/>
                  <a:gd name="T2" fmla="*/ 70 w 70"/>
                  <a:gd name="T3" fmla="*/ 0 h 22"/>
                  <a:gd name="T4" fmla="*/ 0 w 70"/>
                  <a:gd name="T5" fmla="*/ 0 h 22"/>
                  <a:gd name="T6" fmla="*/ 0 w 70"/>
                  <a:gd name="T7" fmla="*/ 22 h 22"/>
                  <a:gd name="T8" fmla="*/ 70 w 70"/>
                  <a:gd name="T9" fmla="*/ 22 h 22"/>
                  <a:gd name="T10" fmla="*/ 70 w 70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11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70" y="22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01" name="Freeform 39"/>
              <p:cNvSpPr>
                <a:spLocks noChangeAspect="1"/>
              </p:cNvSpPr>
              <p:nvPr/>
            </p:nvSpPr>
            <p:spPr bwMode="auto">
              <a:xfrm>
                <a:off x="4931" y="507"/>
                <a:ext cx="116" cy="122"/>
              </a:xfrm>
              <a:custGeom>
                <a:avLst/>
                <a:gdLst>
                  <a:gd name="T0" fmla="*/ 116 w 116"/>
                  <a:gd name="T1" fmla="*/ 0 h 122"/>
                  <a:gd name="T2" fmla="*/ 116 w 116"/>
                  <a:gd name="T3" fmla="*/ 0 h 122"/>
                  <a:gd name="T4" fmla="*/ 93 w 116"/>
                  <a:gd name="T5" fmla="*/ 3 h 122"/>
                  <a:gd name="T6" fmla="*/ 71 w 116"/>
                  <a:gd name="T7" fmla="*/ 10 h 122"/>
                  <a:gd name="T8" fmla="*/ 51 w 116"/>
                  <a:gd name="T9" fmla="*/ 21 h 122"/>
                  <a:gd name="T10" fmla="*/ 34 w 116"/>
                  <a:gd name="T11" fmla="*/ 36 h 122"/>
                  <a:gd name="T12" fmla="*/ 20 w 116"/>
                  <a:gd name="T13" fmla="*/ 54 h 122"/>
                  <a:gd name="T14" fmla="*/ 9 w 116"/>
                  <a:gd name="T15" fmla="*/ 75 h 122"/>
                  <a:gd name="T16" fmla="*/ 3 w 116"/>
                  <a:gd name="T17" fmla="*/ 98 h 122"/>
                  <a:gd name="T18" fmla="*/ 0 w 116"/>
                  <a:gd name="T19" fmla="*/ 122 h 122"/>
                  <a:gd name="T20" fmla="*/ 21 w 116"/>
                  <a:gd name="T21" fmla="*/ 122 h 122"/>
                  <a:gd name="T22" fmla="*/ 23 w 116"/>
                  <a:gd name="T23" fmla="*/ 102 h 122"/>
                  <a:gd name="T24" fmla="*/ 28 w 116"/>
                  <a:gd name="T25" fmla="*/ 83 h 122"/>
                  <a:gd name="T26" fmla="*/ 37 w 116"/>
                  <a:gd name="T27" fmla="*/ 66 h 122"/>
                  <a:gd name="T28" fmla="*/ 49 w 116"/>
                  <a:gd name="T29" fmla="*/ 51 h 122"/>
                  <a:gd name="T30" fmla="*/ 63 w 116"/>
                  <a:gd name="T31" fmla="*/ 39 h 122"/>
                  <a:gd name="T32" fmla="*/ 79 w 116"/>
                  <a:gd name="T33" fmla="*/ 30 h 122"/>
                  <a:gd name="T34" fmla="*/ 97 w 116"/>
                  <a:gd name="T35" fmla="*/ 24 h 122"/>
                  <a:gd name="T36" fmla="*/ 116 w 116"/>
                  <a:gd name="T37" fmla="*/ 22 h 122"/>
                  <a:gd name="T38" fmla="*/ 116 w 116"/>
                  <a:gd name="T39" fmla="*/ 22 h 122"/>
                  <a:gd name="T40" fmla="*/ 116 w 116"/>
                  <a:gd name="T41" fmla="*/ 0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2">
                    <a:moveTo>
                      <a:pt x="116" y="0"/>
                    </a:moveTo>
                    <a:lnTo>
                      <a:pt x="116" y="0"/>
                    </a:lnTo>
                    <a:lnTo>
                      <a:pt x="93" y="3"/>
                    </a:lnTo>
                    <a:lnTo>
                      <a:pt x="71" y="10"/>
                    </a:lnTo>
                    <a:lnTo>
                      <a:pt x="51" y="21"/>
                    </a:lnTo>
                    <a:lnTo>
                      <a:pt x="34" y="36"/>
                    </a:lnTo>
                    <a:lnTo>
                      <a:pt x="20" y="54"/>
                    </a:lnTo>
                    <a:lnTo>
                      <a:pt x="9" y="75"/>
                    </a:lnTo>
                    <a:lnTo>
                      <a:pt x="3" y="98"/>
                    </a:lnTo>
                    <a:lnTo>
                      <a:pt x="0" y="122"/>
                    </a:lnTo>
                    <a:lnTo>
                      <a:pt x="21" y="122"/>
                    </a:lnTo>
                    <a:lnTo>
                      <a:pt x="23" y="102"/>
                    </a:lnTo>
                    <a:lnTo>
                      <a:pt x="28" y="83"/>
                    </a:lnTo>
                    <a:lnTo>
                      <a:pt x="37" y="66"/>
                    </a:lnTo>
                    <a:lnTo>
                      <a:pt x="49" y="51"/>
                    </a:lnTo>
                    <a:lnTo>
                      <a:pt x="63" y="39"/>
                    </a:lnTo>
                    <a:lnTo>
                      <a:pt x="79" y="30"/>
                    </a:lnTo>
                    <a:lnTo>
                      <a:pt x="97" y="24"/>
                    </a:lnTo>
                    <a:lnTo>
                      <a:pt x="116" y="2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02" name="Freeform 40"/>
              <p:cNvSpPr>
                <a:spLocks noChangeAspect="1"/>
              </p:cNvSpPr>
              <p:nvPr/>
            </p:nvSpPr>
            <p:spPr bwMode="auto">
              <a:xfrm>
                <a:off x="5047" y="507"/>
                <a:ext cx="115" cy="122"/>
              </a:xfrm>
              <a:custGeom>
                <a:avLst/>
                <a:gdLst>
                  <a:gd name="T0" fmla="*/ 115 w 115"/>
                  <a:gd name="T1" fmla="*/ 122 h 122"/>
                  <a:gd name="T2" fmla="*/ 115 w 115"/>
                  <a:gd name="T3" fmla="*/ 122 h 122"/>
                  <a:gd name="T4" fmla="*/ 113 w 115"/>
                  <a:gd name="T5" fmla="*/ 98 h 122"/>
                  <a:gd name="T6" fmla="*/ 106 w 115"/>
                  <a:gd name="T7" fmla="*/ 75 h 122"/>
                  <a:gd name="T8" fmla="*/ 96 w 115"/>
                  <a:gd name="T9" fmla="*/ 54 h 122"/>
                  <a:gd name="T10" fmla="*/ 82 w 115"/>
                  <a:gd name="T11" fmla="*/ 36 h 122"/>
                  <a:gd name="T12" fmla="*/ 64 w 115"/>
                  <a:gd name="T13" fmla="*/ 21 h 122"/>
                  <a:gd name="T14" fmla="*/ 45 w 115"/>
                  <a:gd name="T15" fmla="*/ 10 h 122"/>
                  <a:gd name="T16" fmla="*/ 23 w 115"/>
                  <a:gd name="T17" fmla="*/ 3 h 122"/>
                  <a:gd name="T18" fmla="*/ 0 w 115"/>
                  <a:gd name="T19" fmla="*/ 0 h 122"/>
                  <a:gd name="T20" fmla="*/ 0 w 115"/>
                  <a:gd name="T21" fmla="*/ 22 h 122"/>
                  <a:gd name="T22" fmla="*/ 19 w 115"/>
                  <a:gd name="T23" fmla="*/ 24 h 122"/>
                  <a:gd name="T24" fmla="*/ 37 w 115"/>
                  <a:gd name="T25" fmla="*/ 30 h 122"/>
                  <a:gd name="T26" fmla="*/ 53 w 115"/>
                  <a:gd name="T27" fmla="*/ 39 h 122"/>
                  <a:gd name="T28" fmla="*/ 67 w 115"/>
                  <a:gd name="T29" fmla="*/ 51 h 122"/>
                  <a:gd name="T30" fmla="*/ 78 w 115"/>
                  <a:gd name="T31" fmla="*/ 66 h 122"/>
                  <a:gd name="T32" fmla="*/ 87 w 115"/>
                  <a:gd name="T33" fmla="*/ 83 h 122"/>
                  <a:gd name="T34" fmla="*/ 93 w 115"/>
                  <a:gd name="T35" fmla="*/ 102 h 122"/>
                  <a:gd name="T36" fmla="*/ 95 w 115"/>
                  <a:gd name="T37" fmla="*/ 122 h 122"/>
                  <a:gd name="T38" fmla="*/ 95 w 115"/>
                  <a:gd name="T39" fmla="*/ 122 h 122"/>
                  <a:gd name="T40" fmla="*/ 115 w 115"/>
                  <a:gd name="T41" fmla="*/ 122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2">
                    <a:moveTo>
                      <a:pt x="115" y="122"/>
                    </a:moveTo>
                    <a:lnTo>
                      <a:pt x="115" y="122"/>
                    </a:lnTo>
                    <a:lnTo>
                      <a:pt x="113" y="98"/>
                    </a:lnTo>
                    <a:lnTo>
                      <a:pt x="106" y="75"/>
                    </a:lnTo>
                    <a:lnTo>
                      <a:pt x="96" y="54"/>
                    </a:lnTo>
                    <a:lnTo>
                      <a:pt x="82" y="36"/>
                    </a:lnTo>
                    <a:lnTo>
                      <a:pt x="64" y="21"/>
                    </a:lnTo>
                    <a:lnTo>
                      <a:pt x="45" y="10"/>
                    </a:lnTo>
                    <a:lnTo>
                      <a:pt x="23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9" y="24"/>
                    </a:lnTo>
                    <a:lnTo>
                      <a:pt x="37" y="30"/>
                    </a:lnTo>
                    <a:lnTo>
                      <a:pt x="53" y="39"/>
                    </a:lnTo>
                    <a:lnTo>
                      <a:pt x="67" y="51"/>
                    </a:lnTo>
                    <a:lnTo>
                      <a:pt x="78" y="66"/>
                    </a:lnTo>
                    <a:lnTo>
                      <a:pt x="87" y="83"/>
                    </a:lnTo>
                    <a:lnTo>
                      <a:pt x="93" y="102"/>
                    </a:lnTo>
                    <a:lnTo>
                      <a:pt x="95" y="122"/>
                    </a:lnTo>
                    <a:lnTo>
                      <a:pt x="115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03" name="Freeform 41"/>
              <p:cNvSpPr>
                <a:spLocks noChangeAspect="1"/>
              </p:cNvSpPr>
              <p:nvPr/>
            </p:nvSpPr>
            <p:spPr bwMode="auto">
              <a:xfrm>
                <a:off x="5047" y="629"/>
                <a:ext cx="115" cy="123"/>
              </a:xfrm>
              <a:custGeom>
                <a:avLst/>
                <a:gdLst>
                  <a:gd name="T0" fmla="*/ 0 w 115"/>
                  <a:gd name="T1" fmla="*/ 123 h 123"/>
                  <a:gd name="T2" fmla="*/ 0 w 115"/>
                  <a:gd name="T3" fmla="*/ 123 h 123"/>
                  <a:gd name="T4" fmla="*/ 23 w 115"/>
                  <a:gd name="T5" fmla="*/ 120 h 123"/>
                  <a:gd name="T6" fmla="*/ 45 w 115"/>
                  <a:gd name="T7" fmla="*/ 113 h 123"/>
                  <a:gd name="T8" fmla="*/ 64 w 115"/>
                  <a:gd name="T9" fmla="*/ 102 h 123"/>
                  <a:gd name="T10" fmla="*/ 82 w 115"/>
                  <a:gd name="T11" fmla="*/ 87 h 123"/>
                  <a:gd name="T12" fmla="*/ 96 w 115"/>
                  <a:gd name="T13" fmla="*/ 69 h 123"/>
                  <a:gd name="T14" fmla="*/ 106 w 115"/>
                  <a:gd name="T15" fmla="*/ 48 h 123"/>
                  <a:gd name="T16" fmla="*/ 113 w 115"/>
                  <a:gd name="T17" fmla="*/ 25 h 123"/>
                  <a:gd name="T18" fmla="*/ 115 w 115"/>
                  <a:gd name="T19" fmla="*/ 0 h 123"/>
                  <a:gd name="T20" fmla="*/ 95 w 115"/>
                  <a:gd name="T21" fmla="*/ 0 h 123"/>
                  <a:gd name="T22" fmla="*/ 93 w 115"/>
                  <a:gd name="T23" fmla="*/ 21 h 123"/>
                  <a:gd name="T24" fmla="*/ 87 w 115"/>
                  <a:gd name="T25" fmla="*/ 40 h 123"/>
                  <a:gd name="T26" fmla="*/ 78 w 115"/>
                  <a:gd name="T27" fmla="*/ 57 h 123"/>
                  <a:gd name="T28" fmla="*/ 67 w 115"/>
                  <a:gd name="T29" fmla="*/ 72 h 123"/>
                  <a:gd name="T30" fmla="*/ 53 w 115"/>
                  <a:gd name="T31" fmla="*/ 84 h 123"/>
                  <a:gd name="T32" fmla="*/ 37 w 115"/>
                  <a:gd name="T33" fmla="*/ 93 h 123"/>
                  <a:gd name="T34" fmla="*/ 19 w 115"/>
                  <a:gd name="T35" fmla="*/ 99 h 123"/>
                  <a:gd name="T36" fmla="*/ 0 w 115"/>
                  <a:gd name="T37" fmla="*/ 101 h 123"/>
                  <a:gd name="T38" fmla="*/ 0 w 115"/>
                  <a:gd name="T39" fmla="*/ 101 h 123"/>
                  <a:gd name="T40" fmla="*/ 0 w 115"/>
                  <a:gd name="T41" fmla="*/ 123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3">
                    <a:moveTo>
                      <a:pt x="0" y="123"/>
                    </a:moveTo>
                    <a:lnTo>
                      <a:pt x="0" y="123"/>
                    </a:lnTo>
                    <a:lnTo>
                      <a:pt x="23" y="120"/>
                    </a:lnTo>
                    <a:lnTo>
                      <a:pt x="45" y="113"/>
                    </a:lnTo>
                    <a:lnTo>
                      <a:pt x="64" y="102"/>
                    </a:lnTo>
                    <a:lnTo>
                      <a:pt x="82" y="87"/>
                    </a:lnTo>
                    <a:lnTo>
                      <a:pt x="96" y="69"/>
                    </a:lnTo>
                    <a:lnTo>
                      <a:pt x="106" y="48"/>
                    </a:lnTo>
                    <a:lnTo>
                      <a:pt x="113" y="25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93" y="21"/>
                    </a:lnTo>
                    <a:lnTo>
                      <a:pt x="87" y="40"/>
                    </a:lnTo>
                    <a:lnTo>
                      <a:pt x="78" y="57"/>
                    </a:lnTo>
                    <a:lnTo>
                      <a:pt x="67" y="72"/>
                    </a:lnTo>
                    <a:lnTo>
                      <a:pt x="53" y="84"/>
                    </a:lnTo>
                    <a:lnTo>
                      <a:pt x="37" y="93"/>
                    </a:lnTo>
                    <a:lnTo>
                      <a:pt x="19" y="99"/>
                    </a:lnTo>
                    <a:lnTo>
                      <a:pt x="0" y="10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04" name="Freeform 42"/>
              <p:cNvSpPr>
                <a:spLocks noChangeAspect="1"/>
              </p:cNvSpPr>
              <p:nvPr/>
            </p:nvSpPr>
            <p:spPr bwMode="auto">
              <a:xfrm>
                <a:off x="4931" y="629"/>
                <a:ext cx="116" cy="123"/>
              </a:xfrm>
              <a:custGeom>
                <a:avLst/>
                <a:gdLst>
                  <a:gd name="T0" fmla="*/ 0 w 116"/>
                  <a:gd name="T1" fmla="*/ 0 h 123"/>
                  <a:gd name="T2" fmla="*/ 0 w 116"/>
                  <a:gd name="T3" fmla="*/ 0 h 123"/>
                  <a:gd name="T4" fmla="*/ 3 w 116"/>
                  <a:gd name="T5" fmla="*/ 25 h 123"/>
                  <a:gd name="T6" fmla="*/ 9 w 116"/>
                  <a:gd name="T7" fmla="*/ 48 h 123"/>
                  <a:gd name="T8" fmla="*/ 20 w 116"/>
                  <a:gd name="T9" fmla="*/ 69 h 123"/>
                  <a:gd name="T10" fmla="*/ 34 w 116"/>
                  <a:gd name="T11" fmla="*/ 87 h 123"/>
                  <a:gd name="T12" fmla="*/ 51 w 116"/>
                  <a:gd name="T13" fmla="*/ 102 h 123"/>
                  <a:gd name="T14" fmla="*/ 71 w 116"/>
                  <a:gd name="T15" fmla="*/ 113 h 123"/>
                  <a:gd name="T16" fmla="*/ 93 w 116"/>
                  <a:gd name="T17" fmla="*/ 120 h 123"/>
                  <a:gd name="T18" fmla="*/ 116 w 116"/>
                  <a:gd name="T19" fmla="*/ 123 h 123"/>
                  <a:gd name="T20" fmla="*/ 116 w 116"/>
                  <a:gd name="T21" fmla="*/ 101 h 123"/>
                  <a:gd name="T22" fmla="*/ 97 w 116"/>
                  <a:gd name="T23" fmla="*/ 99 h 123"/>
                  <a:gd name="T24" fmla="*/ 79 w 116"/>
                  <a:gd name="T25" fmla="*/ 93 h 123"/>
                  <a:gd name="T26" fmla="*/ 63 w 116"/>
                  <a:gd name="T27" fmla="*/ 84 h 123"/>
                  <a:gd name="T28" fmla="*/ 49 w 116"/>
                  <a:gd name="T29" fmla="*/ 72 h 123"/>
                  <a:gd name="T30" fmla="*/ 37 w 116"/>
                  <a:gd name="T31" fmla="*/ 57 h 123"/>
                  <a:gd name="T32" fmla="*/ 28 w 116"/>
                  <a:gd name="T33" fmla="*/ 40 h 123"/>
                  <a:gd name="T34" fmla="*/ 23 w 116"/>
                  <a:gd name="T35" fmla="*/ 21 h 123"/>
                  <a:gd name="T36" fmla="*/ 21 w 116"/>
                  <a:gd name="T37" fmla="*/ 0 h 123"/>
                  <a:gd name="T38" fmla="*/ 21 w 116"/>
                  <a:gd name="T39" fmla="*/ 0 h 123"/>
                  <a:gd name="T40" fmla="*/ 0 w 116"/>
                  <a:gd name="T41" fmla="*/ 0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3">
                    <a:moveTo>
                      <a:pt x="0" y="0"/>
                    </a:moveTo>
                    <a:lnTo>
                      <a:pt x="0" y="0"/>
                    </a:lnTo>
                    <a:lnTo>
                      <a:pt x="3" y="25"/>
                    </a:lnTo>
                    <a:lnTo>
                      <a:pt x="9" y="48"/>
                    </a:lnTo>
                    <a:lnTo>
                      <a:pt x="20" y="69"/>
                    </a:lnTo>
                    <a:lnTo>
                      <a:pt x="34" y="87"/>
                    </a:lnTo>
                    <a:lnTo>
                      <a:pt x="51" y="102"/>
                    </a:lnTo>
                    <a:lnTo>
                      <a:pt x="71" y="113"/>
                    </a:lnTo>
                    <a:lnTo>
                      <a:pt x="93" y="120"/>
                    </a:lnTo>
                    <a:lnTo>
                      <a:pt x="116" y="123"/>
                    </a:lnTo>
                    <a:lnTo>
                      <a:pt x="116" y="101"/>
                    </a:lnTo>
                    <a:lnTo>
                      <a:pt x="97" y="99"/>
                    </a:lnTo>
                    <a:lnTo>
                      <a:pt x="79" y="93"/>
                    </a:lnTo>
                    <a:lnTo>
                      <a:pt x="63" y="84"/>
                    </a:lnTo>
                    <a:lnTo>
                      <a:pt x="49" y="72"/>
                    </a:lnTo>
                    <a:lnTo>
                      <a:pt x="37" y="57"/>
                    </a:lnTo>
                    <a:lnTo>
                      <a:pt x="28" y="40"/>
                    </a:lnTo>
                    <a:lnTo>
                      <a:pt x="23" y="2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05" name="Freeform 43"/>
              <p:cNvSpPr>
                <a:spLocks noChangeAspect="1"/>
              </p:cNvSpPr>
              <p:nvPr/>
            </p:nvSpPr>
            <p:spPr bwMode="auto">
              <a:xfrm>
                <a:off x="4887" y="503"/>
                <a:ext cx="21" cy="246"/>
              </a:xfrm>
              <a:custGeom>
                <a:avLst/>
                <a:gdLst>
                  <a:gd name="T0" fmla="*/ 11 w 21"/>
                  <a:gd name="T1" fmla="*/ 246 h 246"/>
                  <a:gd name="T2" fmla="*/ 21 w 21"/>
                  <a:gd name="T3" fmla="*/ 246 h 246"/>
                  <a:gd name="T4" fmla="*/ 21 w 21"/>
                  <a:gd name="T5" fmla="*/ 0 h 246"/>
                  <a:gd name="T6" fmla="*/ 0 w 21"/>
                  <a:gd name="T7" fmla="*/ 0 h 246"/>
                  <a:gd name="T8" fmla="*/ 0 w 21"/>
                  <a:gd name="T9" fmla="*/ 246 h 246"/>
                  <a:gd name="T10" fmla="*/ 11 w 21"/>
                  <a:gd name="T11" fmla="*/ 246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246">
                    <a:moveTo>
                      <a:pt x="11" y="246"/>
                    </a:moveTo>
                    <a:lnTo>
                      <a:pt x="21" y="24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1" y="2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06" name="Freeform 44"/>
              <p:cNvSpPr>
                <a:spLocks noChangeAspect="1"/>
              </p:cNvSpPr>
              <p:nvPr/>
            </p:nvSpPr>
            <p:spPr bwMode="auto">
              <a:xfrm>
                <a:off x="4887" y="424"/>
                <a:ext cx="21" cy="50"/>
              </a:xfrm>
              <a:custGeom>
                <a:avLst/>
                <a:gdLst>
                  <a:gd name="T0" fmla="*/ 11 w 21"/>
                  <a:gd name="T1" fmla="*/ 50 h 50"/>
                  <a:gd name="T2" fmla="*/ 21 w 21"/>
                  <a:gd name="T3" fmla="*/ 50 h 50"/>
                  <a:gd name="T4" fmla="*/ 21 w 21"/>
                  <a:gd name="T5" fmla="*/ 0 h 50"/>
                  <a:gd name="T6" fmla="*/ 0 w 21"/>
                  <a:gd name="T7" fmla="*/ 0 h 50"/>
                  <a:gd name="T8" fmla="*/ 0 w 21"/>
                  <a:gd name="T9" fmla="*/ 50 h 50"/>
                  <a:gd name="T10" fmla="*/ 11 w 21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50">
                    <a:moveTo>
                      <a:pt x="11" y="50"/>
                    </a:moveTo>
                    <a:lnTo>
                      <a:pt x="21" y="5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3807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416" y="720"/>
                <a:ext cx="397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0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16" y="666"/>
                <a:ext cx="397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0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16" y="610"/>
                <a:ext cx="397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1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416" y="558"/>
                <a:ext cx="397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1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416" y="502"/>
                <a:ext cx="397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1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416" y="450"/>
                <a:ext cx="39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1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416" y="393"/>
                <a:ext cx="397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1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416" y="339"/>
                <a:ext cx="397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15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416" y="286"/>
                <a:ext cx="397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16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4416" y="229"/>
                <a:ext cx="397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3817" name="Freeform 55"/>
              <p:cNvSpPr>
                <a:spLocks noChangeAspect="1"/>
              </p:cNvSpPr>
              <p:nvPr/>
            </p:nvSpPr>
            <p:spPr bwMode="auto">
              <a:xfrm>
                <a:off x="4418" y="232"/>
                <a:ext cx="395" cy="502"/>
              </a:xfrm>
              <a:custGeom>
                <a:avLst/>
                <a:gdLst>
                  <a:gd name="T0" fmla="*/ 26 w 395"/>
                  <a:gd name="T1" fmla="*/ 349 h 502"/>
                  <a:gd name="T2" fmla="*/ 40 w 395"/>
                  <a:gd name="T3" fmla="*/ 335 h 502"/>
                  <a:gd name="T4" fmla="*/ 26 w 395"/>
                  <a:gd name="T5" fmla="*/ 404 h 502"/>
                  <a:gd name="T6" fmla="*/ 13 w 395"/>
                  <a:gd name="T7" fmla="*/ 418 h 502"/>
                  <a:gd name="T8" fmla="*/ 26 w 395"/>
                  <a:gd name="T9" fmla="*/ 460 h 502"/>
                  <a:gd name="T10" fmla="*/ 40 w 395"/>
                  <a:gd name="T11" fmla="*/ 474 h 502"/>
                  <a:gd name="T12" fmla="*/ 66 w 395"/>
                  <a:gd name="T13" fmla="*/ 502 h 502"/>
                  <a:gd name="T14" fmla="*/ 79 w 395"/>
                  <a:gd name="T15" fmla="*/ 488 h 502"/>
                  <a:gd name="T16" fmla="*/ 106 w 395"/>
                  <a:gd name="T17" fmla="*/ 474 h 502"/>
                  <a:gd name="T18" fmla="*/ 132 w 395"/>
                  <a:gd name="T19" fmla="*/ 502 h 502"/>
                  <a:gd name="T20" fmla="*/ 172 w 395"/>
                  <a:gd name="T21" fmla="*/ 474 h 502"/>
                  <a:gd name="T22" fmla="*/ 211 w 395"/>
                  <a:gd name="T23" fmla="*/ 447 h 502"/>
                  <a:gd name="T24" fmla="*/ 238 w 395"/>
                  <a:gd name="T25" fmla="*/ 460 h 502"/>
                  <a:gd name="T26" fmla="*/ 264 w 395"/>
                  <a:gd name="T27" fmla="*/ 432 h 502"/>
                  <a:gd name="T28" fmla="*/ 251 w 395"/>
                  <a:gd name="T29" fmla="*/ 390 h 502"/>
                  <a:gd name="T30" fmla="*/ 277 w 395"/>
                  <a:gd name="T31" fmla="*/ 321 h 502"/>
                  <a:gd name="T32" fmla="*/ 304 w 395"/>
                  <a:gd name="T33" fmla="*/ 349 h 502"/>
                  <a:gd name="T34" fmla="*/ 277 w 395"/>
                  <a:gd name="T35" fmla="*/ 279 h 502"/>
                  <a:gd name="T36" fmla="*/ 317 w 395"/>
                  <a:gd name="T37" fmla="*/ 251 h 502"/>
                  <a:gd name="T38" fmla="*/ 356 w 395"/>
                  <a:gd name="T39" fmla="*/ 237 h 502"/>
                  <a:gd name="T40" fmla="*/ 382 w 395"/>
                  <a:gd name="T41" fmla="*/ 223 h 502"/>
                  <a:gd name="T42" fmla="*/ 395 w 395"/>
                  <a:gd name="T43" fmla="*/ 208 h 502"/>
                  <a:gd name="T44" fmla="*/ 304 w 395"/>
                  <a:gd name="T45" fmla="*/ 194 h 502"/>
                  <a:gd name="T46" fmla="*/ 290 w 395"/>
                  <a:gd name="T47" fmla="*/ 210 h 502"/>
                  <a:gd name="T48" fmla="*/ 277 w 395"/>
                  <a:gd name="T49" fmla="*/ 223 h 502"/>
                  <a:gd name="T50" fmla="*/ 251 w 395"/>
                  <a:gd name="T51" fmla="*/ 237 h 502"/>
                  <a:gd name="T52" fmla="*/ 224 w 395"/>
                  <a:gd name="T53" fmla="*/ 181 h 502"/>
                  <a:gd name="T54" fmla="*/ 211 w 395"/>
                  <a:gd name="T55" fmla="*/ 153 h 502"/>
                  <a:gd name="T56" fmla="*/ 224 w 395"/>
                  <a:gd name="T57" fmla="*/ 125 h 502"/>
                  <a:gd name="T58" fmla="*/ 238 w 395"/>
                  <a:gd name="T59" fmla="*/ 97 h 502"/>
                  <a:gd name="T60" fmla="*/ 251 w 395"/>
                  <a:gd name="T61" fmla="*/ 69 h 502"/>
                  <a:gd name="T62" fmla="*/ 277 w 395"/>
                  <a:gd name="T63" fmla="*/ 41 h 502"/>
                  <a:gd name="T64" fmla="*/ 264 w 395"/>
                  <a:gd name="T65" fmla="*/ 28 h 502"/>
                  <a:gd name="T66" fmla="*/ 224 w 395"/>
                  <a:gd name="T67" fmla="*/ 0 h 502"/>
                  <a:gd name="T68" fmla="*/ 211 w 395"/>
                  <a:gd name="T69" fmla="*/ 14 h 502"/>
                  <a:gd name="T70" fmla="*/ 198 w 395"/>
                  <a:gd name="T71" fmla="*/ 28 h 502"/>
                  <a:gd name="T72" fmla="*/ 211 w 395"/>
                  <a:gd name="T73" fmla="*/ 69 h 502"/>
                  <a:gd name="T74" fmla="*/ 198 w 395"/>
                  <a:gd name="T75" fmla="*/ 83 h 502"/>
                  <a:gd name="T76" fmla="*/ 172 w 395"/>
                  <a:gd name="T77" fmla="*/ 97 h 502"/>
                  <a:gd name="T78" fmla="*/ 158 w 395"/>
                  <a:gd name="T79" fmla="*/ 125 h 502"/>
                  <a:gd name="T80" fmla="*/ 145 w 395"/>
                  <a:gd name="T81" fmla="*/ 139 h 502"/>
                  <a:gd name="T82" fmla="*/ 145 w 395"/>
                  <a:gd name="T83" fmla="*/ 223 h 502"/>
                  <a:gd name="T84" fmla="*/ 172 w 395"/>
                  <a:gd name="T85" fmla="*/ 237 h 502"/>
                  <a:gd name="T86" fmla="*/ 185 w 395"/>
                  <a:gd name="T87" fmla="*/ 251 h 502"/>
                  <a:gd name="T88" fmla="*/ 172 w 395"/>
                  <a:gd name="T89" fmla="*/ 278 h 502"/>
                  <a:gd name="T90" fmla="*/ 158 w 395"/>
                  <a:gd name="T91" fmla="*/ 362 h 502"/>
                  <a:gd name="T92" fmla="*/ 132 w 395"/>
                  <a:gd name="T93" fmla="*/ 362 h 502"/>
                  <a:gd name="T94" fmla="*/ 119 w 395"/>
                  <a:gd name="T95" fmla="*/ 404 h 502"/>
                  <a:gd name="T96" fmla="*/ 119 w 395"/>
                  <a:gd name="T97" fmla="*/ 432 h 502"/>
                  <a:gd name="T98" fmla="*/ 93 w 395"/>
                  <a:gd name="T99" fmla="*/ 404 h 502"/>
                  <a:gd name="T100" fmla="*/ 79 w 395"/>
                  <a:gd name="T101" fmla="*/ 362 h 502"/>
                  <a:gd name="T102" fmla="*/ 66 w 395"/>
                  <a:gd name="T103" fmla="*/ 321 h 502"/>
                  <a:gd name="T104" fmla="*/ 53 w 395"/>
                  <a:gd name="T105" fmla="*/ 279 h 502"/>
                  <a:gd name="T106" fmla="*/ 40 w 395"/>
                  <a:gd name="T107" fmla="*/ 251 h 502"/>
                  <a:gd name="T108" fmla="*/ 26 w 395"/>
                  <a:gd name="T109" fmla="*/ 279 h 502"/>
                  <a:gd name="T110" fmla="*/ 13 w 395"/>
                  <a:gd name="T111" fmla="*/ 307 h 502"/>
                  <a:gd name="T112" fmla="*/ 0 w 395"/>
                  <a:gd name="T113" fmla="*/ 349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5" h="502">
                    <a:moveTo>
                      <a:pt x="0" y="349"/>
                    </a:moveTo>
                    <a:lnTo>
                      <a:pt x="26" y="349"/>
                    </a:lnTo>
                    <a:lnTo>
                      <a:pt x="26" y="335"/>
                    </a:lnTo>
                    <a:lnTo>
                      <a:pt x="40" y="335"/>
                    </a:lnTo>
                    <a:lnTo>
                      <a:pt x="40" y="404"/>
                    </a:lnTo>
                    <a:lnTo>
                      <a:pt x="26" y="404"/>
                    </a:lnTo>
                    <a:lnTo>
                      <a:pt x="26" y="418"/>
                    </a:lnTo>
                    <a:lnTo>
                      <a:pt x="13" y="418"/>
                    </a:lnTo>
                    <a:lnTo>
                      <a:pt x="13" y="460"/>
                    </a:lnTo>
                    <a:lnTo>
                      <a:pt x="26" y="460"/>
                    </a:lnTo>
                    <a:lnTo>
                      <a:pt x="26" y="474"/>
                    </a:lnTo>
                    <a:lnTo>
                      <a:pt x="40" y="474"/>
                    </a:lnTo>
                    <a:lnTo>
                      <a:pt x="40" y="502"/>
                    </a:lnTo>
                    <a:lnTo>
                      <a:pt x="66" y="502"/>
                    </a:lnTo>
                    <a:lnTo>
                      <a:pt x="66" y="488"/>
                    </a:lnTo>
                    <a:lnTo>
                      <a:pt x="79" y="488"/>
                    </a:lnTo>
                    <a:lnTo>
                      <a:pt x="79" y="474"/>
                    </a:lnTo>
                    <a:lnTo>
                      <a:pt x="106" y="474"/>
                    </a:lnTo>
                    <a:lnTo>
                      <a:pt x="106" y="502"/>
                    </a:lnTo>
                    <a:lnTo>
                      <a:pt x="132" y="502"/>
                    </a:lnTo>
                    <a:lnTo>
                      <a:pt x="132" y="474"/>
                    </a:lnTo>
                    <a:lnTo>
                      <a:pt x="172" y="474"/>
                    </a:lnTo>
                    <a:lnTo>
                      <a:pt x="172" y="447"/>
                    </a:lnTo>
                    <a:lnTo>
                      <a:pt x="211" y="447"/>
                    </a:lnTo>
                    <a:lnTo>
                      <a:pt x="211" y="460"/>
                    </a:lnTo>
                    <a:lnTo>
                      <a:pt x="238" y="460"/>
                    </a:lnTo>
                    <a:lnTo>
                      <a:pt x="238" y="432"/>
                    </a:lnTo>
                    <a:lnTo>
                      <a:pt x="264" y="432"/>
                    </a:lnTo>
                    <a:lnTo>
                      <a:pt x="264" y="390"/>
                    </a:lnTo>
                    <a:lnTo>
                      <a:pt x="251" y="390"/>
                    </a:lnTo>
                    <a:lnTo>
                      <a:pt x="251" y="321"/>
                    </a:lnTo>
                    <a:lnTo>
                      <a:pt x="277" y="321"/>
                    </a:lnTo>
                    <a:lnTo>
                      <a:pt x="277" y="349"/>
                    </a:lnTo>
                    <a:lnTo>
                      <a:pt x="304" y="349"/>
                    </a:lnTo>
                    <a:lnTo>
                      <a:pt x="304" y="279"/>
                    </a:lnTo>
                    <a:lnTo>
                      <a:pt x="277" y="279"/>
                    </a:lnTo>
                    <a:lnTo>
                      <a:pt x="277" y="251"/>
                    </a:lnTo>
                    <a:lnTo>
                      <a:pt x="317" y="251"/>
                    </a:lnTo>
                    <a:lnTo>
                      <a:pt x="317" y="237"/>
                    </a:lnTo>
                    <a:lnTo>
                      <a:pt x="356" y="237"/>
                    </a:lnTo>
                    <a:lnTo>
                      <a:pt x="356" y="223"/>
                    </a:lnTo>
                    <a:lnTo>
                      <a:pt x="382" y="223"/>
                    </a:lnTo>
                    <a:lnTo>
                      <a:pt x="382" y="209"/>
                    </a:lnTo>
                    <a:lnTo>
                      <a:pt x="395" y="208"/>
                    </a:lnTo>
                    <a:lnTo>
                      <a:pt x="395" y="194"/>
                    </a:lnTo>
                    <a:lnTo>
                      <a:pt x="304" y="194"/>
                    </a:lnTo>
                    <a:lnTo>
                      <a:pt x="304" y="210"/>
                    </a:lnTo>
                    <a:lnTo>
                      <a:pt x="290" y="210"/>
                    </a:lnTo>
                    <a:lnTo>
                      <a:pt x="290" y="223"/>
                    </a:lnTo>
                    <a:lnTo>
                      <a:pt x="277" y="223"/>
                    </a:lnTo>
                    <a:lnTo>
                      <a:pt x="277" y="237"/>
                    </a:lnTo>
                    <a:lnTo>
                      <a:pt x="251" y="237"/>
                    </a:lnTo>
                    <a:lnTo>
                      <a:pt x="250" y="181"/>
                    </a:lnTo>
                    <a:lnTo>
                      <a:pt x="224" y="181"/>
                    </a:lnTo>
                    <a:lnTo>
                      <a:pt x="224" y="153"/>
                    </a:lnTo>
                    <a:lnTo>
                      <a:pt x="211" y="153"/>
                    </a:lnTo>
                    <a:lnTo>
                      <a:pt x="211" y="125"/>
                    </a:lnTo>
                    <a:lnTo>
                      <a:pt x="224" y="125"/>
                    </a:lnTo>
                    <a:lnTo>
                      <a:pt x="224" y="97"/>
                    </a:lnTo>
                    <a:lnTo>
                      <a:pt x="238" y="97"/>
                    </a:lnTo>
                    <a:lnTo>
                      <a:pt x="238" y="69"/>
                    </a:lnTo>
                    <a:lnTo>
                      <a:pt x="251" y="69"/>
                    </a:lnTo>
                    <a:lnTo>
                      <a:pt x="251" y="41"/>
                    </a:lnTo>
                    <a:lnTo>
                      <a:pt x="277" y="41"/>
                    </a:lnTo>
                    <a:lnTo>
                      <a:pt x="277" y="28"/>
                    </a:lnTo>
                    <a:lnTo>
                      <a:pt x="264" y="28"/>
                    </a:lnTo>
                    <a:lnTo>
                      <a:pt x="264" y="0"/>
                    </a:lnTo>
                    <a:lnTo>
                      <a:pt x="224" y="0"/>
                    </a:lnTo>
                    <a:lnTo>
                      <a:pt x="224" y="14"/>
                    </a:lnTo>
                    <a:lnTo>
                      <a:pt x="211" y="14"/>
                    </a:lnTo>
                    <a:lnTo>
                      <a:pt x="211" y="28"/>
                    </a:lnTo>
                    <a:lnTo>
                      <a:pt x="198" y="28"/>
                    </a:lnTo>
                    <a:lnTo>
                      <a:pt x="198" y="69"/>
                    </a:lnTo>
                    <a:lnTo>
                      <a:pt x="211" y="69"/>
                    </a:lnTo>
                    <a:lnTo>
                      <a:pt x="211" y="83"/>
                    </a:lnTo>
                    <a:lnTo>
                      <a:pt x="198" y="83"/>
                    </a:lnTo>
                    <a:lnTo>
                      <a:pt x="198" y="97"/>
                    </a:lnTo>
                    <a:lnTo>
                      <a:pt x="172" y="97"/>
                    </a:lnTo>
                    <a:lnTo>
                      <a:pt x="172" y="125"/>
                    </a:lnTo>
                    <a:lnTo>
                      <a:pt x="158" y="125"/>
                    </a:lnTo>
                    <a:lnTo>
                      <a:pt x="158" y="139"/>
                    </a:lnTo>
                    <a:lnTo>
                      <a:pt x="145" y="139"/>
                    </a:lnTo>
                    <a:lnTo>
                      <a:pt x="145" y="153"/>
                    </a:lnTo>
                    <a:lnTo>
                      <a:pt x="145" y="223"/>
                    </a:lnTo>
                    <a:lnTo>
                      <a:pt x="172" y="223"/>
                    </a:lnTo>
                    <a:lnTo>
                      <a:pt x="172" y="237"/>
                    </a:lnTo>
                    <a:lnTo>
                      <a:pt x="185" y="237"/>
                    </a:lnTo>
                    <a:lnTo>
                      <a:pt x="185" y="251"/>
                    </a:lnTo>
                    <a:lnTo>
                      <a:pt x="172" y="251"/>
                    </a:lnTo>
                    <a:lnTo>
                      <a:pt x="172" y="278"/>
                    </a:lnTo>
                    <a:lnTo>
                      <a:pt x="158" y="278"/>
                    </a:lnTo>
                    <a:lnTo>
                      <a:pt x="158" y="362"/>
                    </a:lnTo>
                    <a:lnTo>
                      <a:pt x="145" y="362"/>
                    </a:lnTo>
                    <a:lnTo>
                      <a:pt x="132" y="362"/>
                    </a:lnTo>
                    <a:lnTo>
                      <a:pt x="132" y="404"/>
                    </a:lnTo>
                    <a:lnTo>
                      <a:pt x="119" y="404"/>
                    </a:lnTo>
                    <a:lnTo>
                      <a:pt x="119" y="418"/>
                    </a:lnTo>
                    <a:lnTo>
                      <a:pt x="119" y="432"/>
                    </a:lnTo>
                    <a:lnTo>
                      <a:pt x="93" y="432"/>
                    </a:lnTo>
                    <a:lnTo>
                      <a:pt x="93" y="404"/>
                    </a:lnTo>
                    <a:lnTo>
                      <a:pt x="79" y="404"/>
                    </a:lnTo>
                    <a:lnTo>
                      <a:pt x="79" y="362"/>
                    </a:lnTo>
                    <a:lnTo>
                      <a:pt x="66" y="362"/>
                    </a:lnTo>
                    <a:lnTo>
                      <a:pt x="66" y="321"/>
                    </a:lnTo>
                    <a:lnTo>
                      <a:pt x="53" y="321"/>
                    </a:lnTo>
                    <a:lnTo>
                      <a:pt x="53" y="279"/>
                    </a:lnTo>
                    <a:lnTo>
                      <a:pt x="40" y="279"/>
                    </a:lnTo>
                    <a:lnTo>
                      <a:pt x="40" y="251"/>
                    </a:lnTo>
                    <a:lnTo>
                      <a:pt x="26" y="251"/>
                    </a:lnTo>
                    <a:lnTo>
                      <a:pt x="26" y="279"/>
                    </a:lnTo>
                    <a:lnTo>
                      <a:pt x="13" y="279"/>
                    </a:lnTo>
                    <a:lnTo>
                      <a:pt x="13" y="307"/>
                    </a:lnTo>
                    <a:lnTo>
                      <a:pt x="0" y="307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FFF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</p:grpSp>
      </p:grpSp>
      <p:sp>
        <p:nvSpPr>
          <p:cNvPr id="63492" name="Line 56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sz="1800" smtClean="0">
              <a:solidFill>
                <a:srgbClr val="6D7E9D"/>
              </a:solidFill>
              <a:latin typeface="Arial" charset="0"/>
              <a:cs typeface="Times New Roman"/>
            </a:endParaRPr>
          </a:p>
        </p:txBody>
      </p:sp>
      <p:pic>
        <p:nvPicPr>
          <p:cNvPr id="63493" name="Picture 57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984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58"/>
          <p:cNvSpPr txBox="1">
            <a:spLocks noChangeArrowheads="1"/>
          </p:cNvSpPr>
          <p:nvPr/>
        </p:nvSpPr>
        <p:spPr bwMode="auto">
          <a:xfrm>
            <a:off x="827088" y="188913"/>
            <a:ext cx="6624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b="1" smtClean="0">
                <a:solidFill>
                  <a:srgbClr val="FFFF00"/>
                </a:solidFill>
                <a:cs typeface="Times New Roman"/>
              </a:rPr>
              <a:t>Older and new AMS </a:t>
            </a:r>
            <a:r>
              <a:rPr lang="de-DE" altLang="de-DE" sz="2400" b="1" baseline="30000" smtClean="0">
                <a:solidFill>
                  <a:srgbClr val="FFFF00"/>
                </a:solidFill>
                <a:cs typeface="Times New Roman"/>
              </a:rPr>
              <a:t>14</a:t>
            </a:r>
            <a:r>
              <a:rPr lang="de-DE" altLang="de-DE" sz="2400" b="1" smtClean="0">
                <a:solidFill>
                  <a:srgbClr val="FFFF00"/>
                </a:solidFill>
                <a:cs typeface="Times New Roman"/>
              </a:rPr>
              <a:t>C dates from the </a:t>
            </a:r>
          </a:p>
          <a:p>
            <a:pPr algn="ctr"/>
            <a:r>
              <a:rPr lang="de-DE" altLang="de-DE" sz="2400" b="1" smtClean="0">
                <a:solidFill>
                  <a:srgbClr val="FFFF00"/>
                </a:solidFill>
                <a:cs typeface="Times New Roman"/>
              </a:rPr>
              <a:t>Mecklenburgian Bight  in calendar years BP</a:t>
            </a:r>
          </a:p>
        </p:txBody>
      </p:sp>
      <p:sp>
        <p:nvSpPr>
          <p:cNvPr id="63495" name="Rectangle 59"/>
          <p:cNvSpPr>
            <a:spLocks noChangeArrowheads="1"/>
          </p:cNvSpPr>
          <p:nvPr/>
        </p:nvSpPr>
        <p:spPr bwMode="auto">
          <a:xfrm>
            <a:off x="611188" y="1268413"/>
            <a:ext cx="8001000" cy="540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grpSp>
        <p:nvGrpSpPr>
          <p:cNvPr id="63496" name="Group 60"/>
          <p:cNvGrpSpPr>
            <a:grpSpLocks/>
          </p:cNvGrpSpPr>
          <p:nvPr/>
        </p:nvGrpSpPr>
        <p:grpSpPr bwMode="auto">
          <a:xfrm>
            <a:off x="5940425" y="2133600"/>
            <a:ext cx="2590800" cy="4176713"/>
            <a:chOff x="3787" y="890"/>
            <a:chExt cx="1632" cy="2631"/>
          </a:xfrm>
        </p:grpSpPr>
        <p:pic>
          <p:nvPicPr>
            <p:cNvPr id="63787" name="Picture 61" descr="c14_all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45" t="65755"/>
            <a:stretch>
              <a:fillRect/>
            </a:stretch>
          </p:blipFill>
          <p:spPr bwMode="auto">
            <a:xfrm>
              <a:off x="3878" y="981"/>
              <a:ext cx="1333" cy="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88" name="Text Box 62"/>
            <p:cNvSpPr txBox="1">
              <a:spLocks noChangeArrowheads="1"/>
            </p:cNvSpPr>
            <p:nvPr/>
          </p:nvSpPr>
          <p:spPr bwMode="auto">
            <a:xfrm>
              <a:off x="3923" y="3067"/>
              <a:ext cx="10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000" b="1" smtClean="0">
                  <a:solidFill>
                    <a:srgbClr val="6D7E9D"/>
                  </a:solidFill>
                  <a:cs typeface="Times New Roman"/>
                </a:rPr>
                <a:t>marine material</a:t>
              </a:r>
            </a:p>
          </p:txBody>
        </p:sp>
        <p:sp>
          <p:nvSpPr>
            <p:cNvPr id="63789" name="Text Box 63"/>
            <p:cNvSpPr txBox="1">
              <a:spLocks noChangeArrowheads="1"/>
            </p:cNvSpPr>
            <p:nvPr/>
          </p:nvSpPr>
          <p:spPr bwMode="auto">
            <a:xfrm>
              <a:off x="3923" y="3294"/>
              <a:ext cx="14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000" b="1" smtClean="0">
                  <a:solidFill>
                    <a:srgbClr val="FF0000"/>
                  </a:solidFill>
                  <a:cs typeface="Times New Roman"/>
                </a:rPr>
                <a:t>limnic and terrestrial material</a:t>
              </a:r>
            </a:p>
          </p:txBody>
        </p:sp>
        <p:sp>
          <p:nvSpPr>
            <p:cNvPr id="63790" name="Rectangle 64"/>
            <p:cNvSpPr>
              <a:spLocks noChangeArrowheads="1"/>
            </p:cNvSpPr>
            <p:nvPr/>
          </p:nvSpPr>
          <p:spPr bwMode="auto">
            <a:xfrm>
              <a:off x="3787" y="890"/>
              <a:ext cx="1542" cy="26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graphicFrame>
          <p:nvGraphicFramePr>
            <p:cNvPr id="63791" name="Object 65"/>
            <p:cNvGraphicFramePr>
              <a:graphicFrameLocks noChangeAspect="1"/>
            </p:cNvGraphicFramePr>
            <p:nvPr/>
          </p:nvGraphicFramePr>
          <p:xfrm>
            <a:off x="4059" y="2614"/>
            <a:ext cx="1089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r:id="rId6" imgW="6400800" imgH="9637776" progId="">
                    <p:embed/>
                  </p:oleObj>
                </mc:Choice>
                <mc:Fallback>
                  <p:oleObj r:id="rId6" imgW="6400800" imgH="96377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70943" r="65410" b="22766"/>
                        <a:stretch>
                          <a:fillRect/>
                        </a:stretch>
                      </p:blipFill>
                      <p:spPr bwMode="auto">
                        <a:xfrm>
                          <a:off x="4059" y="2614"/>
                          <a:ext cx="1089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497" name="Group 66"/>
          <p:cNvGrpSpPr>
            <a:grpSpLocks/>
          </p:cNvGrpSpPr>
          <p:nvPr/>
        </p:nvGrpSpPr>
        <p:grpSpPr bwMode="auto">
          <a:xfrm>
            <a:off x="827088" y="1412875"/>
            <a:ext cx="4986337" cy="5084763"/>
            <a:chOff x="1064" y="981"/>
            <a:chExt cx="3141" cy="3203"/>
          </a:xfrm>
        </p:grpSpPr>
        <p:sp>
          <p:nvSpPr>
            <p:cNvPr id="63498" name="AutoShape 67"/>
            <p:cNvSpPr>
              <a:spLocks noChangeAspect="1" noChangeArrowheads="1" noTextEdit="1"/>
            </p:cNvSpPr>
            <p:nvPr/>
          </p:nvSpPr>
          <p:spPr bwMode="auto">
            <a:xfrm>
              <a:off x="1066" y="981"/>
              <a:ext cx="3139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499" name="Rectangle 68"/>
            <p:cNvSpPr>
              <a:spLocks noChangeArrowheads="1"/>
            </p:cNvSpPr>
            <p:nvPr/>
          </p:nvSpPr>
          <p:spPr bwMode="auto">
            <a:xfrm>
              <a:off x="2259" y="981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A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00" name="Rectangle 69"/>
            <p:cNvSpPr>
              <a:spLocks noChangeArrowheads="1"/>
            </p:cNvSpPr>
            <p:nvPr/>
          </p:nvSpPr>
          <p:spPr bwMode="auto">
            <a:xfrm>
              <a:off x="2315" y="981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g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01" name="Rectangle 70"/>
            <p:cNvSpPr>
              <a:spLocks noChangeArrowheads="1"/>
            </p:cNvSpPr>
            <p:nvPr/>
          </p:nvSpPr>
          <p:spPr bwMode="auto">
            <a:xfrm>
              <a:off x="2363" y="98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02" name="Rectangle 71"/>
            <p:cNvSpPr>
              <a:spLocks noChangeArrowheads="1"/>
            </p:cNvSpPr>
            <p:nvPr/>
          </p:nvSpPr>
          <p:spPr bwMode="auto">
            <a:xfrm>
              <a:off x="2406" y="981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03" name="Rectangle 72"/>
            <p:cNvSpPr>
              <a:spLocks noChangeArrowheads="1"/>
            </p:cNvSpPr>
            <p:nvPr/>
          </p:nvSpPr>
          <p:spPr bwMode="auto">
            <a:xfrm>
              <a:off x="2428" y="981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i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04" name="Rectangle 73"/>
            <p:cNvSpPr>
              <a:spLocks noChangeArrowheads="1"/>
            </p:cNvSpPr>
            <p:nvPr/>
          </p:nvSpPr>
          <p:spPr bwMode="auto">
            <a:xfrm>
              <a:off x="2450" y="981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n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05" name="Rectangle 74"/>
            <p:cNvSpPr>
              <a:spLocks noChangeArrowheads="1"/>
            </p:cNvSpPr>
            <p:nvPr/>
          </p:nvSpPr>
          <p:spPr bwMode="auto">
            <a:xfrm>
              <a:off x="2497" y="981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06" name="Rectangle 75"/>
            <p:cNvSpPr>
              <a:spLocks noChangeArrowheads="1"/>
            </p:cNvSpPr>
            <p:nvPr/>
          </p:nvSpPr>
          <p:spPr bwMode="auto">
            <a:xfrm>
              <a:off x="2519" y="98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c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07" name="Rectangle 76"/>
            <p:cNvSpPr>
              <a:spLocks noChangeArrowheads="1"/>
            </p:cNvSpPr>
            <p:nvPr/>
          </p:nvSpPr>
          <p:spPr bwMode="auto">
            <a:xfrm>
              <a:off x="2562" y="98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a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08" name="Rectangle 77"/>
            <p:cNvSpPr>
              <a:spLocks noChangeArrowheads="1"/>
            </p:cNvSpPr>
            <p:nvPr/>
          </p:nvSpPr>
          <p:spPr bwMode="auto">
            <a:xfrm>
              <a:off x="2606" y="981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l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09" name="Rectangle 78"/>
            <p:cNvSpPr>
              <a:spLocks noChangeArrowheads="1"/>
            </p:cNvSpPr>
            <p:nvPr/>
          </p:nvSpPr>
          <p:spPr bwMode="auto">
            <a:xfrm>
              <a:off x="2627" y="98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10" name="Rectangle 79"/>
            <p:cNvSpPr>
              <a:spLocks noChangeArrowheads="1"/>
            </p:cNvSpPr>
            <p:nvPr/>
          </p:nvSpPr>
          <p:spPr bwMode="auto">
            <a:xfrm>
              <a:off x="2671" y="981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n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11" name="Rectangle 80"/>
            <p:cNvSpPr>
              <a:spLocks noChangeArrowheads="1"/>
            </p:cNvSpPr>
            <p:nvPr/>
          </p:nvSpPr>
          <p:spPr bwMode="auto">
            <a:xfrm>
              <a:off x="2718" y="981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d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12" name="Rectangle 81"/>
            <p:cNvSpPr>
              <a:spLocks noChangeArrowheads="1"/>
            </p:cNvSpPr>
            <p:nvPr/>
          </p:nvSpPr>
          <p:spPr bwMode="auto">
            <a:xfrm>
              <a:off x="2766" y="98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a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13" name="Rectangle 82"/>
            <p:cNvSpPr>
              <a:spLocks noChangeArrowheads="1"/>
            </p:cNvSpPr>
            <p:nvPr/>
          </p:nvSpPr>
          <p:spPr bwMode="auto">
            <a:xfrm>
              <a:off x="2809" y="981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r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14" name="Rectangle 83"/>
            <p:cNvSpPr>
              <a:spLocks noChangeArrowheads="1"/>
            </p:cNvSpPr>
            <p:nvPr/>
          </p:nvSpPr>
          <p:spPr bwMode="auto">
            <a:xfrm>
              <a:off x="2840" y="981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15" name="Rectangle 84"/>
            <p:cNvSpPr>
              <a:spLocks noChangeArrowheads="1"/>
            </p:cNvSpPr>
            <p:nvPr/>
          </p:nvSpPr>
          <p:spPr bwMode="auto">
            <a:xfrm>
              <a:off x="2862" y="98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y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16" name="Rectangle 85"/>
            <p:cNvSpPr>
              <a:spLocks noChangeArrowheads="1"/>
            </p:cNvSpPr>
            <p:nvPr/>
          </p:nvSpPr>
          <p:spPr bwMode="auto">
            <a:xfrm>
              <a:off x="2905" y="98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17" name="Rectangle 86"/>
            <p:cNvSpPr>
              <a:spLocks noChangeArrowheads="1"/>
            </p:cNvSpPr>
            <p:nvPr/>
          </p:nvSpPr>
          <p:spPr bwMode="auto">
            <a:xfrm>
              <a:off x="2949" y="98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a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18" name="Rectangle 87"/>
            <p:cNvSpPr>
              <a:spLocks noChangeArrowheads="1"/>
            </p:cNvSpPr>
            <p:nvPr/>
          </p:nvSpPr>
          <p:spPr bwMode="auto">
            <a:xfrm>
              <a:off x="2992" y="981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r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19" name="Rectangle 88"/>
            <p:cNvSpPr>
              <a:spLocks noChangeArrowheads="1"/>
            </p:cNvSpPr>
            <p:nvPr/>
          </p:nvSpPr>
          <p:spPr bwMode="auto">
            <a:xfrm>
              <a:off x="3022" y="98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s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20" name="Rectangle 89"/>
            <p:cNvSpPr>
              <a:spLocks noChangeArrowheads="1"/>
            </p:cNvSpPr>
            <p:nvPr/>
          </p:nvSpPr>
          <p:spPr bwMode="auto">
            <a:xfrm>
              <a:off x="3066" y="981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21" name="Rectangle 90"/>
            <p:cNvSpPr>
              <a:spLocks noChangeArrowheads="1"/>
            </p:cNvSpPr>
            <p:nvPr/>
          </p:nvSpPr>
          <p:spPr bwMode="auto">
            <a:xfrm>
              <a:off x="3088" y="981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B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22" name="Rectangle 91"/>
            <p:cNvSpPr>
              <a:spLocks noChangeArrowheads="1"/>
            </p:cNvSpPr>
            <p:nvPr/>
          </p:nvSpPr>
          <p:spPr bwMode="auto">
            <a:xfrm>
              <a:off x="3144" y="981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P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23" name="Rectangle 92"/>
            <p:cNvSpPr>
              <a:spLocks noChangeArrowheads="1"/>
            </p:cNvSpPr>
            <p:nvPr/>
          </p:nvSpPr>
          <p:spPr bwMode="auto">
            <a:xfrm rot="-5400000">
              <a:off x="1075" y="3296"/>
              <a:ext cx="8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W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24" name="Rectangle 93"/>
            <p:cNvSpPr>
              <a:spLocks noChangeArrowheads="1"/>
            </p:cNvSpPr>
            <p:nvPr/>
          </p:nvSpPr>
          <p:spPr bwMode="auto">
            <a:xfrm rot="-5400000">
              <a:off x="1092" y="324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a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25" name="Rectangle 94"/>
            <p:cNvSpPr>
              <a:spLocks noChangeArrowheads="1"/>
            </p:cNvSpPr>
            <p:nvPr/>
          </p:nvSpPr>
          <p:spPr bwMode="auto">
            <a:xfrm rot="-5400000">
              <a:off x="1102" y="3206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t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26" name="Rectangle 95"/>
            <p:cNvSpPr>
              <a:spLocks noChangeArrowheads="1"/>
            </p:cNvSpPr>
            <p:nvPr/>
          </p:nvSpPr>
          <p:spPr bwMode="auto">
            <a:xfrm rot="-5400000">
              <a:off x="1092" y="317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27" name="Rectangle 96"/>
            <p:cNvSpPr>
              <a:spLocks noChangeArrowheads="1"/>
            </p:cNvSpPr>
            <p:nvPr/>
          </p:nvSpPr>
          <p:spPr bwMode="auto">
            <a:xfrm rot="-5400000">
              <a:off x="1100" y="3134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r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28" name="Rectangle 97"/>
            <p:cNvSpPr>
              <a:spLocks noChangeArrowheads="1"/>
            </p:cNvSpPr>
            <p:nvPr/>
          </p:nvSpPr>
          <p:spPr bwMode="auto">
            <a:xfrm rot="-5400000">
              <a:off x="1105" y="3108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29" name="Rectangle 98"/>
            <p:cNvSpPr>
              <a:spLocks noChangeArrowheads="1"/>
            </p:cNvSpPr>
            <p:nvPr/>
          </p:nvSpPr>
          <p:spPr bwMode="auto">
            <a:xfrm rot="-5400000">
              <a:off x="1090" y="3072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d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30" name="Rectangle 99"/>
            <p:cNvSpPr>
              <a:spLocks noChangeArrowheads="1"/>
            </p:cNvSpPr>
            <p:nvPr/>
          </p:nvSpPr>
          <p:spPr bwMode="auto">
            <a:xfrm rot="-5400000">
              <a:off x="1092" y="302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31" name="Rectangle 100"/>
            <p:cNvSpPr>
              <a:spLocks noChangeArrowheads="1"/>
            </p:cNvSpPr>
            <p:nvPr/>
          </p:nvSpPr>
          <p:spPr bwMode="auto">
            <a:xfrm rot="-5400000">
              <a:off x="1090" y="2979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p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32" name="Rectangle 101"/>
            <p:cNvSpPr>
              <a:spLocks noChangeArrowheads="1"/>
            </p:cNvSpPr>
            <p:nvPr/>
          </p:nvSpPr>
          <p:spPr bwMode="auto">
            <a:xfrm rot="-5400000">
              <a:off x="1102" y="2944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t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33" name="Rectangle 102"/>
            <p:cNvSpPr>
              <a:spLocks noChangeArrowheads="1"/>
            </p:cNvSpPr>
            <p:nvPr/>
          </p:nvSpPr>
          <p:spPr bwMode="auto">
            <a:xfrm rot="-5400000">
              <a:off x="1090" y="2906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h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34" name="Rectangle 103"/>
            <p:cNvSpPr>
              <a:spLocks noChangeArrowheads="1"/>
            </p:cNvSpPr>
            <p:nvPr/>
          </p:nvSpPr>
          <p:spPr bwMode="auto">
            <a:xfrm rot="-5400000">
              <a:off x="1105" y="2874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35" name="Rectangle 104"/>
            <p:cNvSpPr>
              <a:spLocks noChangeArrowheads="1"/>
            </p:cNvSpPr>
            <p:nvPr/>
          </p:nvSpPr>
          <p:spPr bwMode="auto">
            <a:xfrm rot="-5400000">
              <a:off x="1105" y="2852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i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36" name="Rectangle 105"/>
            <p:cNvSpPr>
              <a:spLocks noChangeArrowheads="1"/>
            </p:cNvSpPr>
            <p:nvPr/>
          </p:nvSpPr>
          <p:spPr bwMode="auto">
            <a:xfrm rot="-5400000">
              <a:off x="1090" y="2816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n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37" name="Rectangle 106"/>
            <p:cNvSpPr>
              <a:spLocks noChangeArrowheads="1"/>
            </p:cNvSpPr>
            <p:nvPr/>
          </p:nvSpPr>
          <p:spPr bwMode="auto">
            <a:xfrm rot="-5400000">
              <a:off x="1105" y="2783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38" name="Rectangle 107"/>
            <p:cNvSpPr>
              <a:spLocks noChangeArrowheads="1"/>
            </p:cNvSpPr>
            <p:nvPr/>
          </p:nvSpPr>
          <p:spPr bwMode="auto">
            <a:xfrm rot="-5400000">
              <a:off x="1078" y="2735"/>
              <a:ext cx="7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m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39" name="Rectangle 108"/>
            <p:cNvSpPr>
              <a:spLocks noChangeArrowheads="1"/>
            </p:cNvSpPr>
            <p:nvPr/>
          </p:nvSpPr>
          <p:spPr bwMode="auto">
            <a:xfrm rot="-5400000">
              <a:off x="1105" y="2692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40" name="Rectangle 109"/>
            <p:cNvSpPr>
              <a:spLocks noChangeArrowheads="1"/>
            </p:cNvSpPr>
            <p:nvPr/>
          </p:nvSpPr>
          <p:spPr bwMode="auto">
            <a:xfrm rot="-5400000">
              <a:off x="1090" y="2655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b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41" name="Rectangle 110"/>
            <p:cNvSpPr>
              <a:spLocks noChangeArrowheads="1"/>
            </p:cNvSpPr>
            <p:nvPr/>
          </p:nvSpPr>
          <p:spPr bwMode="auto">
            <a:xfrm rot="-5400000">
              <a:off x="1092" y="261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42" name="Rectangle 111"/>
            <p:cNvSpPr>
              <a:spLocks noChangeArrowheads="1"/>
            </p:cNvSpPr>
            <p:nvPr/>
          </p:nvSpPr>
          <p:spPr bwMode="auto">
            <a:xfrm rot="-5400000">
              <a:off x="1105" y="2579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l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43" name="Rectangle 112"/>
            <p:cNvSpPr>
              <a:spLocks noChangeArrowheads="1"/>
            </p:cNvSpPr>
            <p:nvPr/>
          </p:nvSpPr>
          <p:spPr bwMode="auto">
            <a:xfrm rot="-5400000">
              <a:off x="1090" y="2542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o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44" name="Rectangle 113"/>
            <p:cNvSpPr>
              <a:spLocks noChangeArrowheads="1"/>
            </p:cNvSpPr>
            <p:nvPr/>
          </p:nvSpPr>
          <p:spPr bwMode="auto">
            <a:xfrm rot="-5400000">
              <a:off x="1083" y="2489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w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45" name="Rectangle 114"/>
            <p:cNvSpPr>
              <a:spLocks noChangeArrowheads="1"/>
            </p:cNvSpPr>
            <p:nvPr/>
          </p:nvSpPr>
          <p:spPr bwMode="auto">
            <a:xfrm rot="-5400000">
              <a:off x="1105" y="2449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46" name="Rectangle 115"/>
            <p:cNvSpPr>
              <a:spLocks noChangeArrowheads="1"/>
            </p:cNvSpPr>
            <p:nvPr/>
          </p:nvSpPr>
          <p:spPr bwMode="auto">
            <a:xfrm rot="-5400000">
              <a:off x="1100" y="2422"/>
              <a:ext cx="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r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47" name="Rectangle 116"/>
            <p:cNvSpPr>
              <a:spLocks noChangeArrowheads="1"/>
            </p:cNvSpPr>
            <p:nvPr/>
          </p:nvSpPr>
          <p:spPr bwMode="auto">
            <a:xfrm rot="-5400000">
              <a:off x="1092" y="238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48" name="Rectangle 117"/>
            <p:cNvSpPr>
              <a:spLocks noChangeArrowheads="1"/>
            </p:cNvSpPr>
            <p:nvPr/>
          </p:nvSpPr>
          <p:spPr bwMode="auto">
            <a:xfrm rot="-5400000">
              <a:off x="1092" y="23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c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49" name="Rectangle 118"/>
            <p:cNvSpPr>
              <a:spLocks noChangeArrowheads="1"/>
            </p:cNvSpPr>
            <p:nvPr/>
          </p:nvSpPr>
          <p:spPr bwMode="auto">
            <a:xfrm rot="-5400000">
              <a:off x="1092" y="229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50" name="Rectangle 119"/>
            <p:cNvSpPr>
              <a:spLocks noChangeArrowheads="1"/>
            </p:cNvSpPr>
            <p:nvPr/>
          </p:nvSpPr>
          <p:spPr bwMode="auto">
            <a:xfrm rot="-5400000">
              <a:off x="1090" y="2252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n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51" name="Rectangle 120"/>
            <p:cNvSpPr>
              <a:spLocks noChangeArrowheads="1"/>
            </p:cNvSpPr>
            <p:nvPr/>
          </p:nvSpPr>
          <p:spPr bwMode="auto">
            <a:xfrm rot="-5400000">
              <a:off x="1102" y="2217"/>
              <a:ext cx="2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t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52" name="Rectangle 121"/>
            <p:cNvSpPr>
              <a:spLocks noChangeArrowheads="1"/>
            </p:cNvSpPr>
            <p:nvPr/>
          </p:nvSpPr>
          <p:spPr bwMode="auto">
            <a:xfrm rot="-5400000">
              <a:off x="1105" y="2193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53" name="Rectangle 122"/>
            <p:cNvSpPr>
              <a:spLocks noChangeArrowheads="1"/>
            </p:cNvSpPr>
            <p:nvPr/>
          </p:nvSpPr>
          <p:spPr bwMode="auto">
            <a:xfrm rot="-5400000">
              <a:off x="1092" y="21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s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54" name="Rectangle 123"/>
            <p:cNvSpPr>
              <a:spLocks noChangeArrowheads="1"/>
            </p:cNvSpPr>
            <p:nvPr/>
          </p:nvSpPr>
          <p:spPr bwMode="auto">
            <a:xfrm rot="-5400000">
              <a:off x="1092" y="211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55" name="Rectangle 124"/>
            <p:cNvSpPr>
              <a:spLocks noChangeArrowheads="1"/>
            </p:cNvSpPr>
            <p:nvPr/>
          </p:nvSpPr>
          <p:spPr bwMode="auto">
            <a:xfrm rot="-5400000">
              <a:off x="1092" y="207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a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56" name="Rectangle 125"/>
            <p:cNvSpPr>
              <a:spLocks noChangeArrowheads="1"/>
            </p:cNvSpPr>
            <p:nvPr/>
          </p:nvSpPr>
          <p:spPr bwMode="auto">
            <a:xfrm rot="-5400000">
              <a:off x="1105" y="2041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57" name="Rectangle 126"/>
            <p:cNvSpPr>
              <a:spLocks noChangeArrowheads="1"/>
            </p:cNvSpPr>
            <p:nvPr/>
          </p:nvSpPr>
          <p:spPr bwMode="auto">
            <a:xfrm rot="-5400000">
              <a:off x="1105" y="2020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l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58" name="Rectangle 127"/>
            <p:cNvSpPr>
              <a:spLocks noChangeArrowheads="1"/>
            </p:cNvSpPr>
            <p:nvPr/>
          </p:nvSpPr>
          <p:spPr bwMode="auto">
            <a:xfrm rot="-5400000">
              <a:off x="1093" y="198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59" name="Rectangle 128"/>
            <p:cNvSpPr>
              <a:spLocks noChangeArrowheads="1"/>
            </p:cNvSpPr>
            <p:nvPr/>
          </p:nvSpPr>
          <p:spPr bwMode="auto">
            <a:xfrm rot="-5400000">
              <a:off x="1094" y="19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v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60" name="Rectangle 129"/>
            <p:cNvSpPr>
              <a:spLocks noChangeArrowheads="1"/>
            </p:cNvSpPr>
            <p:nvPr/>
          </p:nvSpPr>
          <p:spPr bwMode="auto">
            <a:xfrm rot="-5400000">
              <a:off x="1094" y="190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e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61" name="Rectangle 130"/>
            <p:cNvSpPr>
              <a:spLocks noChangeArrowheads="1"/>
            </p:cNvSpPr>
            <p:nvPr/>
          </p:nvSpPr>
          <p:spPr bwMode="auto">
            <a:xfrm rot="-5400000">
              <a:off x="1107" y="1868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smtClean="0">
                  <a:solidFill>
                    <a:srgbClr val="000000"/>
                  </a:solidFill>
                  <a:cs typeface="Times New Roman"/>
                </a:rPr>
                <a:t>l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62" name="Line 131"/>
            <p:cNvSpPr>
              <a:spLocks noChangeShapeType="1"/>
            </p:cNvSpPr>
            <p:nvPr/>
          </p:nvSpPr>
          <p:spPr bwMode="auto">
            <a:xfrm>
              <a:off x="1479" y="1395"/>
              <a:ext cx="26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63" name="Line 132"/>
            <p:cNvSpPr>
              <a:spLocks noChangeShapeType="1"/>
            </p:cNvSpPr>
            <p:nvPr/>
          </p:nvSpPr>
          <p:spPr bwMode="auto">
            <a:xfrm flipV="1">
              <a:off x="1479" y="1305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64" name="Line 133"/>
            <p:cNvSpPr>
              <a:spLocks noChangeShapeType="1"/>
            </p:cNvSpPr>
            <p:nvPr/>
          </p:nvSpPr>
          <p:spPr bwMode="auto">
            <a:xfrm flipV="1">
              <a:off x="1815" y="1305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65" name="Line 134"/>
            <p:cNvSpPr>
              <a:spLocks noChangeShapeType="1"/>
            </p:cNvSpPr>
            <p:nvPr/>
          </p:nvSpPr>
          <p:spPr bwMode="auto">
            <a:xfrm flipV="1">
              <a:off x="2152" y="1305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66" name="Line 135"/>
            <p:cNvSpPr>
              <a:spLocks noChangeShapeType="1"/>
            </p:cNvSpPr>
            <p:nvPr/>
          </p:nvSpPr>
          <p:spPr bwMode="auto">
            <a:xfrm flipV="1">
              <a:off x="2488" y="1305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67" name="Line 136"/>
            <p:cNvSpPr>
              <a:spLocks noChangeShapeType="1"/>
            </p:cNvSpPr>
            <p:nvPr/>
          </p:nvSpPr>
          <p:spPr bwMode="auto">
            <a:xfrm flipV="1">
              <a:off x="2824" y="1305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68" name="Line 137"/>
            <p:cNvSpPr>
              <a:spLocks noChangeShapeType="1"/>
            </p:cNvSpPr>
            <p:nvPr/>
          </p:nvSpPr>
          <p:spPr bwMode="auto">
            <a:xfrm flipV="1">
              <a:off x="3160" y="1305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69" name="Line 138"/>
            <p:cNvSpPr>
              <a:spLocks noChangeShapeType="1"/>
            </p:cNvSpPr>
            <p:nvPr/>
          </p:nvSpPr>
          <p:spPr bwMode="auto">
            <a:xfrm flipV="1">
              <a:off x="3496" y="1305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70" name="Line 139"/>
            <p:cNvSpPr>
              <a:spLocks noChangeShapeType="1"/>
            </p:cNvSpPr>
            <p:nvPr/>
          </p:nvSpPr>
          <p:spPr bwMode="auto">
            <a:xfrm flipV="1">
              <a:off x="3833" y="1305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71" name="Line 140"/>
            <p:cNvSpPr>
              <a:spLocks noChangeShapeType="1"/>
            </p:cNvSpPr>
            <p:nvPr/>
          </p:nvSpPr>
          <p:spPr bwMode="auto">
            <a:xfrm flipV="1">
              <a:off x="4169" y="1305"/>
              <a:ext cx="1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72" name="Line 141"/>
            <p:cNvSpPr>
              <a:spLocks noChangeShapeType="1"/>
            </p:cNvSpPr>
            <p:nvPr/>
          </p:nvSpPr>
          <p:spPr bwMode="auto">
            <a:xfrm flipV="1">
              <a:off x="1647" y="1350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73" name="Line 142"/>
            <p:cNvSpPr>
              <a:spLocks noChangeShapeType="1"/>
            </p:cNvSpPr>
            <p:nvPr/>
          </p:nvSpPr>
          <p:spPr bwMode="auto">
            <a:xfrm flipV="1">
              <a:off x="1983" y="1350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74" name="Line 143"/>
            <p:cNvSpPr>
              <a:spLocks noChangeShapeType="1"/>
            </p:cNvSpPr>
            <p:nvPr/>
          </p:nvSpPr>
          <p:spPr bwMode="auto">
            <a:xfrm flipV="1">
              <a:off x="2320" y="1350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75" name="Line 144"/>
            <p:cNvSpPr>
              <a:spLocks noChangeShapeType="1"/>
            </p:cNvSpPr>
            <p:nvPr/>
          </p:nvSpPr>
          <p:spPr bwMode="auto">
            <a:xfrm flipV="1">
              <a:off x="2656" y="1350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76" name="Line 145"/>
            <p:cNvSpPr>
              <a:spLocks noChangeShapeType="1"/>
            </p:cNvSpPr>
            <p:nvPr/>
          </p:nvSpPr>
          <p:spPr bwMode="auto">
            <a:xfrm flipV="1">
              <a:off x="2992" y="1350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77" name="Line 146"/>
            <p:cNvSpPr>
              <a:spLocks noChangeShapeType="1"/>
            </p:cNvSpPr>
            <p:nvPr/>
          </p:nvSpPr>
          <p:spPr bwMode="auto">
            <a:xfrm flipV="1">
              <a:off x="3328" y="1350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78" name="Line 147"/>
            <p:cNvSpPr>
              <a:spLocks noChangeShapeType="1"/>
            </p:cNvSpPr>
            <p:nvPr/>
          </p:nvSpPr>
          <p:spPr bwMode="auto">
            <a:xfrm flipV="1">
              <a:off x="3665" y="1350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79" name="Line 148"/>
            <p:cNvSpPr>
              <a:spLocks noChangeShapeType="1"/>
            </p:cNvSpPr>
            <p:nvPr/>
          </p:nvSpPr>
          <p:spPr bwMode="auto">
            <a:xfrm flipV="1">
              <a:off x="4001" y="1350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80" name="Rectangle 149"/>
            <p:cNvSpPr>
              <a:spLocks noChangeArrowheads="1"/>
            </p:cNvSpPr>
            <p:nvPr/>
          </p:nvSpPr>
          <p:spPr bwMode="auto">
            <a:xfrm>
              <a:off x="1366" y="1170"/>
              <a:ext cx="24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16000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81" name="Rectangle 150"/>
            <p:cNvSpPr>
              <a:spLocks noChangeArrowheads="1"/>
            </p:cNvSpPr>
            <p:nvPr/>
          </p:nvSpPr>
          <p:spPr bwMode="auto">
            <a:xfrm>
              <a:off x="1703" y="1170"/>
              <a:ext cx="24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14000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82" name="Rectangle 151"/>
            <p:cNvSpPr>
              <a:spLocks noChangeArrowheads="1"/>
            </p:cNvSpPr>
            <p:nvPr/>
          </p:nvSpPr>
          <p:spPr bwMode="auto">
            <a:xfrm>
              <a:off x="2039" y="1170"/>
              <a:ext cx="24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12000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83" name="Rectangle 152"/>
            <p:cNvSpPr>
              <a:spLocks noChangeArrowheads="1"/>
            </p:cNvSpPr>
            <p:nvPr/>
          </p:nvSpPr>
          <p:spPr bwMode="auto">
            <a:xfrm>
              <a:off x="2375" y="1170"/>
              <a:ext cx="24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10000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84" name="Rectangle 153"/>
            <p:cNvSpPr>
              <a:spLocks noChangeArrowheads="1"/>
            </p:cNvSpPr>
            <p:nvPr/>
          </p:nvSpPr>
          <p:spPr bwMode="auto">
            <a:xfrm>
              <a:off x="2734" y="1170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8000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85" name="Rectangle 154"/>
            <p:cNvSpPr>
              <a:spLocks noChangeArrowheads="1"/>
            </p:cNvSpPr>
            <p:nvPr/>
          </p:nvSpPr>
          <p:spPr bwMode="auto">
            <a:xfrm>
              <a:off x="3070" y="1170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6000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86" name="Rectangle 155"/>
            <p:cNvSpPr>
              <a:spLocks noChangeArrowheads="1"/>
            </p:cNvSpPr>
            <p:nvPr/>
          </p:nvSpPr>
          <p:spPr bwMode="auto">
            <a:xfrm>
              <a:off x="3406" y="1170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4000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87" name="Rectangle 156"/>
            <p:cNvSpPr>
              <a:spLocks noChangeArrowheads="1"/>
            </p:cNvSpPr>
            <p:nvPr/>
          </p:nvSpPr>
          <p:spPr bwMode="auto">
            <a:xfrm>
              <a:off x="3743" y="1170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2000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88" name="Rectangle 157"/>
            <p:cNvSpPr>
              <a:spLocks noChangeArrowheads="1"/>
            </p:cNvSpPr>
            <p:nvPr/>
          </p:nvSpPr>
          <p:spPr bwMode="auto">
            <a:xfrm>
              <a:off x="4147" y="117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89" name="Line 158"/>
            <p:cNvSpPr>
              <a:spLocks noChangeShapeType="1"/>
            </p:cNvSpPr>
            <p:nvPr/>
          </p:nvSpPr>
          <p:spPr bwMode="auto">
            <a:xfrm flipV="1">
              <a:off x="1479" y="1399"/>
              <a:ext cx="1" cy="2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90" name="Line 159"/>
            <p:cNvSpPr>
              <a:spLocks noChangeShapeType="1"/>
            </p:cNvSpPr>
            <p:nvPr/>
          </p:nvSpPr>
          <p:spPr bwMode="auto">
            <a:xfrm flipH="1">
              <a:off x="1389" y="4089"/>
              <a:ext cx="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91" name="Line 160"/>
            <p:cNvSpPr>
              <a:spLocks noChangeShapeType="1"/>
            </p:cNvSpPr>
            <p:nvPr/>
          </p:nvSpPr>
          <p:spPr bwMode="auto">
            <a:xfrm flipH="1">
              <a:off x="1389" y="3192"/>
              <a:ext cx="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92" name="Line 161"/>
            <p:cNvSpPr>
              <a:spLocks noChangeShapeType="1"/>
            </p:cNvSpPr>
            <p:nvPr/>
          </p:nvSpPr>
          <p:spPr bwMode="auto">
            <a:xfrm flipH="1">
              <a:off x="1389" y="2296"/>
              <a:ext cx="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93" name="Line 162"/>
            <p:cNvSpPr>
              <a:spLocks noChangeShapeType="1"/>
            </p:cNvSpPr>
            <p:nvPr/>
          </p:nvSpPr>
          <p:spPr bwMode="auto">
            <a:xfrm flipH="1">
              <a:off x="1389" y="1399"/>
              <a:ext cx="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94" name="Line 163"/>
            <p:cNvSpPr>
              <a:spLocks noChangeShapeType="1"/>
            </p:cNvSpPr>
            <p:nvPr/>
          </p:nvSpPr>
          <p:spPr bwMode="auto">
            <a:xfrm flipH="1">
              <a:off x="1434" y="3641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95" name="Line 164"/>
            <p:cNvSpPr>
              <a:spLocks noChangeShapeType="1"/>
            </p:cNvSpPr>
            <p:nvPr/>
          </p:nvSpPr>
          <p:spPr bwMode="auto">
            <a:xfrm flipH="1">
              <a:off x="1434" y="2744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96" name="Line 165"/>
            <p:cNvSpPr>
              <a:spLocks noChangeShapeType="1"/>
            </p:cNvSpPr>
            <p:nvPr/>
          </p:nvSpPr>
          <p:spPr bwMode="auto">
            <a:xfrm flipH="1">
              <a:off x="1434" y="1848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597" name="Rectangle 166"/>
            <p:cNvSpPr>
              <a:spLocks noChangeArrowheads="1"/>
            </p:cNvSpPr>
            <p:nvPr/>
          </p:nvSpPr>
          <p:spPr bwMode="auto">
            <a:xfrm>
              <a:off x="1227" y="4044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-60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98" name="Rectangle 167"/>
            <p:cNvSpPr>
              <a:spLocks noChangeArrowheads="1"/>
            </p:cNvSpPr>
            <p:nvPr/>
          </p:nvSpPr>
          <p:spPr bwMode="auto">
            <a:xfrm>
              <a:off x="1227" y="3148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-40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599" name="Rectangle 168"/>
            <p:cNvSpPr>
              <a:spLocks noChangeArrowheads="1"/>
            </p:cNvSpPr>
            <p:nvPr/>
          </p:nvSpPr>
          <p:spPr bwMode="auto">
            <a:xfrm>
              <a:off x="1227" y="2251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-20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600" name="Rectangle 169"/>
            <p:cNvSpPr>
              <a:spLocks noChangeArrowheads="1"/>
            </p:cNvSpPr>
            <p:nvPr/>
          </p:nvSpPr>
          <p:spPr bwMode="auto">
            <a:xfrm>
              <a:off x="1299" y="135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smtClean="0">
                  <a:solidFill>
                    <a:srgbClr val="000000"/>
                  </a:solidFill>
                  <a:cs typeface="Times New Roman"/>
                </a:rPr>
                <a:t>0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3601" name="Freeform 170"/>
            <p:cNvSpPr>
              <a:spLocks/>
            </p:cNvSpPr>
            <p:nvPr/>
          </p:nvSpPr>
          <p:spPr bwMode="auto">
            <a:xfrm>
              <a:off x="2407" y="1399"/>
              <a:ext cx="1762" cy="1435"/>
            </a:xfrm>
            <a:custGeom>
              <a:avLst/>
              <a:gdLst>
                <a:gd name="T0" fmla="*/ 0 w 5285"/>
                <a:gd name="T1" fmla="*/ 479 h 4303"/>
                <a:gd name="T2" fmla="*/ 11 w 5285"/>
                <a:gd name="T3" fmla="*/ 449 h 4303"/>
                <a:gd name="T4" fmla="*/ 14 w 5285"/>
                <a:gd name="T5" fmla="*/ 434 h 4303"/>
                <a:gd name="T6" fmla="*/ 17 w 5285"/>
                <a:gd name="T7" fmla="*/ 464 h 4303"/>
                <a:gd name="T8" fmla="*/ 43 w 5285"/>
                <a:gd name="T9" fmla="*/ 464 h 4303"/>
                <a:gd name="T10" fmla="*/ 47 w 5285"/>
                <a:gd name="T11" fmla="*/ 412 h 4303"/>
                <a:gd name="T12" fmla="*/ 49 w 5285"/>
                <a:gd name="T13" fmla="*/ 404 h 4303"/>
                <a:gd name="T14" fmla="*/ 59 w 5285"/>
                <a:gd name="T15" fmla="*/ 359 h 4303"/>
                <a:gd name="T16" fmla="*/ 70 w 5285"/>
                <a:gd name="T17" fmla="*/ 351 h 4303"/>
                <a:gd name="T18" fmla="*/ 79 w 5285"/>
                <a:gd name="T19" fmla="*/ 277 h 4303"/>
                <a:gd name="T20" fmla="*/ 111 w 5285"/>
                <a:gd name="T21" fmla="*/ 269 h 4303"/>
                <a:gd name="T22" fmla="*/ 114 w 5285"/>
                <a:gd name="T23" fmla="*/ 202 h 4303"/>
                <a:gd name="T24" fmla="*/ 147 w 5285"/>
                <a:gd name="T25" fmla="*/ 179 h 4303"/>
                <a:gd name="T26" fmla="*/ 159 w 5285"/>
                <a:gd name="T27" fmla="*/ 150 h 4303"/>
                <a:gd name="T28" fmla="*/ 165 w 5285"/>
                <a:gd name="T29" fmla="*/ 135 h 4303"/>
                <a:gd name="T30" fmla="*/ 174 w 5285"/>
                <a:gd name="T31" fmla="*/ 120 h 4303"/>
                <a:gd name="T32" fmla="*/ 202 w 5285"/>
                <a:gd name="T33" fmla="*/ 52 h 4303"/>
                <a:gd name="T34" fmla="*/ 248 w 5285"/>
                <a:gd name="T35" fmla="*/ 52 h 4303"/>
                <a:gd name="T36" fmla="*/ 263 w 5285"/>
                <a:gd name="T37" fmla="*/ 30 h 4303"/>
                <a:gd name="T38" fmla="*/ 336 w 5285"/>
                <a:gd name="T39" fmla="*/ 22 h 4303"/>
                <a:gd name="T40" fmla="*/ 407 w 5285"/>
                <a:gd name="T41" fmla="*/ 10 h 4303"/>
                <a:gd name="T42" fmla="*/ 463 w 5285"/>
                <a:gd name="T43" fmla="*/ 0 h 4303"/>
                <a:gd name="T44" fmla="*/ 520 w 5285"/>
                <a:gd name="T45" fmla="*/ 15 h 4303"/>
                <a:gd name="T46" fmla="*/ 555 w 5285"/>
                <a:gd name="T47" fmla="*/ 12 h 4303"/>
                <a:gd name="T48" fmla="*/ 587 w 5285"/>
                <a:gd name="T49" fmla="*/ 0 h 43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85" h="4303">
                  <a:moveTo>
                    <a:pt x="0" y="4303"/>
                  </a:moveTo>
                  <a:lnTo>
                    <a:pt x="95" y="4034"/>
                  </a:lnTo>
                  <a:lnTo>
                    <a:pt x="125" y="3901"/>
                  </a:lnTo>
                  <a:lnTo>
                    <a:pt x="156" y="4169"/>
                  </a:lnTo>
                  <a:lnTo>
                    <a:pt x="383" y="4169"/>
                  </a:lnTo>
                  <a:lnTo>
                    <a:pt x="421" y="3699"/>
                  </a:lnTo>
                  <a:lnTo>
                    <a:pt x="444" y="3632"/>
                  </a:lnTo>
                  <a:lnTo>
                    <a:pt x="534" y="3228"/>
                  </a:lnTo>
                  <a:lnTo>
                    <a:pt x="629" y="3161"/>
                  </a:lnTo>
                  <a:lnTo>
                    <a:pt x="710" y="2489"/>
                  </a:lnTo>
                  <a:lnTo>
                    <a:pt x="998" y="2421"/>
                  </a:lnTo>
                  <a:lnTo>
                    <a:pt x="1029" y="1816"/>
                  </a:lnTo>
                  <a:lnTo>
                    <a:pt x="1326" y="1614"/>
                  </a:lnTo>
                  <a:lnTo>
                    <a:pt x="1427" y="1345"/>
                  </a:lnTo>
                  <a:lnTo>
                    <a:pt x="1488" y="1211"/>
                  </a:lnTo>
                  <a:lnTo>
                    <a:pt x="1568" y="1076"/>
                  </a:lnTo>
                  <a:lnTo>
                    <a:pt x="1815" y="471"/>
                  </a:lnTo>
                  <a:lnTo>
                    <a:pt x="2229" y="471"/>
                  </a:lnTo>
                  <a:lnTo>
                    <a:pt x="2370" y="269"/>
                  </a:lnTo>
                  <a:lnTo>
                    <a:pt x="3021" y="202"/>
                  </a:lnTo>
                  <a:lnTo>
                    <a:pt x="3662" y="94"/>
                  </a:lnTo>
                  <a:lnTo>
                    <a:pt x="4170" y="0"/>
                  </a:lnTo>
                  <a:lnTo>
                    <a:pt x="4681" y="135"/>
                  </a:lnTo>
                  <a:lnTo>
                    <a:pt x="4993" y="108"/>
                  </a:lnTo>
                  <a:lnTo>
                    <a:pt x="5285" y="0"/>
                  </a:lnTo>
                </a:path>
              </a:pathLst>
            </a:cu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02" name="Freeform 171"/>
            <p:cNvSpPr>
              <a:spLocks/>
            </p:cNvSpPr>
            <p:nvPr/>
          </p:nvSpPr>
          <p:spPr bwMode="auto">
            <a:xfrm>
              <a:off x="2372" y="1758"/>
              <a:ext cx="176" cy="538"/>
            </a:xfrm>
            <a:custGeom>
              <a:avLst/>
              <a:gdLst>
                <a:gd name="T0" fmla="*/ 0 w 528"/>
                <a:gd name="T1" fmla="*/ 179 h 1614"/>
                <a:gd name="T2" fmla="*/ 22 w 528"/>
                <a:gd name="T3" fmla="*/ 75 h 1614"/>
                <a:gd name="T4" fmla="*/ 23 w 528"/>
                <a:gd name="T5" fmla="*/ 90 h 1614"/>
                <a:gd name="T6" fmla="*/ 29 w 528"/>
                <a:gd name="T7" fmla="*/ 0 h 1614"/>
                <a:gd name="T8" fmla="*/ 52 w 528"/>
                <a:gd name="T9" fmla="*/ 30 h 1614"/>
                <a:gd name="T10" fmla="*/ 59 w 528"/>
                <a:gd name="T11" fmla="*/ 179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8" h="1614">
                  <a:moveTo>
                    <a:pt x="0" y="1614"/>
                  </a:moveTo>
                  <a:lnTo>
                    <a:pt x="202" y="673"/>
                  </a:lnTo>
                  <a:lnTo>
                    <a:pt x="208" y="807"/>
                  </a:lnTo>
                  <a:lnTo>
                    <a:pt x="263" y="0"/>
                  </a:lnTo>
                  <a:lnTo>
                    <a:pt x="471" y="269"/>
                  </a:lnTo>
                  <a:lnTo>
                    <a:pt x="528" y="1614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03" name="Freeform 172"/>
            <p:cNvSpPr>
              <a:spLocks/>
            </p:cNvSpPr>
            <p:nvPr/>
          </p:nvSpPr>
          <p:spPr bwMode="auto">
            <a:xfrm>
              <a:off x="2699" y="1377"/>
              <a:ext cx="1470" cy="919"/>
            </a:xfrm>
            <a:custGeom>
              <a:avLst/>
              <a:gdLst>
                <a:gd name="T0" fmla="*/ 0 w 4411"/>
                <a:gd name="T1" fmla="*/ 306 h 2757"/>
                <a:gd name="T2" fmla="*/ 5 w 4411"/>
                <a:gd name="T3" fmla="*/ 232 h 2757"/>
                <a:gd name="T4" fmla="*/ 6 w 4411"/>
                <a:gd name="T5" fmla="*/ 172 h 2757"/>
                <a:gd name="T6" fmla="*/ 10 w 4411"/>
                <a:gd name="T7" fmla="*/ 157 h 2757"/>
                <a:gd name="T8" fmla="*/ 39 w 4411"/>
                <a:gd name="T9" fmla="*/ 82 h 2757"/>
                <a:gd name="T10" fmla="*/ 42 w 4411"/>
                <a:gd name="T11" fmla="*/ 82 h 2757"/>
                <a:gd name="T12" fmla="*/ 125 w 4411"/>
                <a:gd name="T13" fmla="*/ 22 h 2757"/>
                <a:gd name="T14" fmla="*/ 135 w 4411"/>
                <a:gd name="T15" fmla="*/ 30 h 2757"/>
                <a:gd name="T16" fmla="*/ 241 w 4411"/>
                <a:gd name="T17" fmla="*/ 10 h 2757"/>
                <a:gd name="T18" fmla="*/ 288 w 4411"/>
                <a:gd name="T19" fmla="*/ 22 h 2757"/>
                <a:gd name="T20" fmla="*/ 378 w 4411"/>
                <a:gd name="T21" fmla="*/ 0 h 2757"/>
                <a:gd name="T22" fmla="*/ 403 w 4411"/>
                <a:gd name="T23" fmla="*/ 7 h 2757"/>
                <a:gd name="T24" fmla="*/ 416 w 4411"/>
                <a:gd name="T25" fmla="*/ 10 h 2757"/>
                <a:gd name="T26" fmla="*/ 450 w 4411"/>
                <a:gd name="T27" fmla="*/ 7 h 2757"/>
                <a:gd name="T28" fmla="*/ 490 w 4411"/>
                <a:gd name="T29" fmla="*/ 7 h 27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411" h="2757">
                  <a:moveTo>
                    <a:pt x="0" y="2757"/>
                  </a:moveTo>
                  <a:lnTo>
                    <a:pt x="47" y="2085"/>
                  </a:lnTo>
                  <a:lnTo>
                    <a:pt x="58" y="1547"/>
                  </a:lnTo>
                  <a:lnTo>
                    <a:pt x="89" y="1412"/>
                  </a:lnTo>
                  <a:lnTo>
                    <a:pt x="347" y="740"/>
                  </a:lnTo>
                  <a:lnTo>
                    <a:pt x="381" y="740"/>
                  </a:lnTo>
                  <a:lnTo>
                    <a:pt x="1122" y="202"/>
                  </a:lnTo>
                  <a:lnTo>
                    <a:pt x="1212" y="269"/>
                  </a:lnTo>
                  <a:lnTo>
                    <a:pt x="2171" y="94"/>
                  </a:lnTo>
                  <a:lnTo>
                    <a:pt x="2595" y="202"/>
                  </a:lnTo>
                  <a:lnTo>
                    <a:pt x="3404" y="0"/>
                  </a:lnTo>
                  <a:lnTo>
                    <a:pt x="3626" y="67"/>
                  </a:lnTo>
                  <a:lnTo>
                    <a:pt x="3749" y="94"/>
                  </a:lnTo>
                  <a:lnTo>
                    <a:pt x="4052" y="67"/>
                  </a:lnTo>
                  <a:lnTo>
                    <a:pt x="4411" y="67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04" name="Freeform 173"/>
            <p:cNvSpPr>
              <a:spLocks/>
            </p:cNvSpPr>
            <p:nvPr/>
          </p:nvSpPr>
          <p:spPr bwMode="auto">
            <a:xfrm>
              <a:off x="2758" y="1399"/>
              <a:ext cx="1411" cy="942"/>
            </a:xfrm>
            <a:custGeom>
              <a:avLst/>
              <a:gdLst>
                <a:gd name="T0" fmla="*/ 0 w 4232"/>
                <a:gd name="T1" fmla="*/ 314 h 2825"/>
                <a:gd name="T2" fmla="*/ 30 w 4232"/>
                <a:gd name="T3" fmla="*/ 224 h 2825"/>
                <a:gd name="T4" fmla="*/ 48 w 4232"/>
                <a:gd name="T5" fmla="*/ 172 h 2825"/>
                <a:gd name="T6" fmla="*/ 85 w 4232"/>
                <a:gd name="T7" fmla="*/ 135 h 2825"/>
                <a:gd name="T8" fmla="*/ 115 w 4232"/>
                <a:gd name="T9" fmla="*/ 105 h 2825"/>
                <a:gd name="T10" fmla="*/ 146 w 4232"/>
                <a:gd name="T11" fmla="*/ 82 h 2825"/>
                <a:gd name="T12" fmla="*/ 154 w 4232"/>
                <a:gd name="T13" fmla="*/ 75 h 2825"/>
                <a:gd name="T14" fmla="*/ 219 w 4232"/>
                <a:gd name="T15" fmla="*/ 60 h 2825"/>
                <a:gd name="T16" fmla="*/ 290 w 4232"/>
                <a:gd name="T17" fmla="*/ 45 h 2825"/>
                <a:gd name="T18" fmla="*/ 358 w 4232"/>
                <a:gd name="T19" fmla="*/ 37 h 2825"/>
                <a:gd name="T20" fmla="*/ 415 w 4232"/>
                <a:gd name="T21" fmla="*/ 22 h 2825"/>
                <a:gd name="T22" fmla="*/ 470 w 4232"/>
                <a:gd name="T23" fmla="*/ 0 h 28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32" h="2825">
                  <a:moveTo>
                    <a:pt x="0" y="2825"/>
                  </a:moveTo>
                  <a:lnTo>
                    <a:pt x="273" y="2018"/>
                  </a:lnTo>
                  <a:lnTo>
                    <a:pt x="435" y="1547"/>
                  </a:lnTo>
                  <a:lnTo>
                    <a:pt x="762" y="1211"/>
                  </a:lnTo>
                  <a:lnTo>
                    <a:pt x="1033" y="942"/>
                  </a:lnTo>
                  <a:lnTo>
                    <a:pt x="1317" y="740"/>
                  </a:lnTo>
                  <a:lnTo>
                    <a:pt x="1388" y="673"/>
                  </a:lnTo>
                  <a:lnTo>
                    <a:pt x="1968" y="538"/>
                  </a:lnTo>
                  <a:lnTo>
                    <a:pt x="2609" y="404"/>
                  </a:lnTo>
                  <a:lnTo>
                    <a:pt x="3225" y="336"/>
                  </a:lnTo>
                  <a:lnTo>
                    <a:pt x="3736" y="202"/>
                  </a:lnTo>
                  <a:lnTo>
                    <a:pt x="4232" y="0"/>
                  </a:lnTo>
                </a:path>
              </a:pathLst>
            </a:custGeom>
            <a:noFill/>
            <a:ln w="6350">
              <a:solidFill>
                <a:srgbClr val="66FF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05" name="Freeform 174"/>
            <p:cNvSpPr>
              <a:spLocks/>
            </p:cNvSpPr>
            <p:nvPr/>
          </p:nvSpPr>
          <p:spPr bwMode="auto">
            <a:xfrm>
              <a:off x="2372" y="1386"/>
              <a:ext cx="1797" cy="2165"/>
            </a:xfrm>
            <a:custGeom>
              <a:avLst/>
              <a:gdLst>
                <a:gd name="T0" fmla="*/ 0 w 5392"/>
                <a:gd name="T1" fmla="*/ 722 h 6495"/>
                <a:gd name="T2" fmla="*/ 15 w 5392"/>
                <a:gd name="T3" fmla="*/ 722 h 6495"/>
                <a:gd name="T4" fmla="*/ 23 w 5392"/>
                <a:gd name="T5" fmla="*/ 707 h 6495"/>
                <a:gd name="T6" fmla="*/ 26 w 5392"/>
                <a:gd name="T7" fmla="*/ 677 h 6495"/>
                <a:gd name="T8" fmla="*/ 29 w 5392"/>
                <a:gd name="T9" fmla="*/ 632 h 6495"/>
                <a:gd name="T10" fmla="*/ 45 w 5392"/>
                <a:gd name="T11" fmla="*/ 587 h 6495"/>
                <a:gd name="T12" fmla="*/ 54 w 5392"/>
                <a:gd name="T13" fmla="*/ 468 h 6495"/>
                <a:gd name="T14" fmla="*/ 61 w 5392"/>
                <a:gd name="T15" fmla="*/ 423 h 6495"/>
                <a:gd name="T16" fmla="*/ 82 w 5392"/>
                <a:gd name="T17" fmla="*/ 423 h 6495"/>
                <a:gd name="T18" fmla="*/ 91 w 5392"/>
                <a:gd name="T19" fmla="*/ 393 h 6495"/>
                <a:gd name="T20" fmla="*/ 99 w 5392"/>
                <a:gd name="T21" fmla="*/ 348 h 6495"/>
                <a:gd name="T22" fmla="*/ 110 w 5392"/>
                <a:gd name="T23" fmla="*/ 333 h 6495"/>
                <a:gd name="T24" fmla="*/ 126 w 5392"/>
                <a:gd name="T25" fmla="*/ 333 h 6495"/>
                <a:gd name="T26" fmla="*/ 129 w 5392"/>
                <a:gd name="T27" fmla="*/ 303 h 6495"/>
                <a:gd name="T28" fmla="*/ 138 w 5392"/>
                <a:gd name="T29" fmla="*/ 288 h 6495"/>
                <a:gd name="T30" fmla="*/ 148 w 5392"/>
                <a:gd name="T31" fmla="*/ 288 h 6495"/>
                <a:gd name="T32" fmla="*/ 151 w 5392"/>
                <a:gd name="T33" fmla="*/ 259 h 6495"/>
                <a:gd name="T34" fmla="*/ 159 w 5392"/>
                <a:gd name="T35" fmla="*/ 184 h 6495"/>
                <a:gd name="T36" fmla="*/ 180 w 5392"/>
                <a:gd name="T37" fmla="*/ 184 h 6495"/>
                <a:gd name="T38" fmla="*/ 186 w 5392"/>
                <a:gd name="T39" fmla="*/ 169 h 6495"/>
                <a:gd name="T40" fmla="*/ 190 w 5392"/>
                <a:gd name="T41" fmla="*/ 154 h 6495"/>
                <a:gd name="T42" fmla="*/ 201 w 5392"/>
                <a:gd name="T43" fmla="*/ 124 h 6495"/>
                <a:gd name="T44" fmla="*/ 244 w 5392"/>
                <a:gd name="T45" fmla="*/ 124 h 6495"/>
                <a:gd name="T46" fmla="*/ 249 w 5392"/>
                <a:gd name="T47" fmla="*/ 109 h 6495"/>
                <a:gd name="T48" fmla="*/ 260 w 5392"/>
                <a:gd name="T49" fmla="*/ 94 h 6495"/>
                <a:gd name="T50" fmla="*/ 264 w 5392"/>
                <a:gd name="T51" fmla="*/ 64 h 6495"/>
                <a:gd name="T52" fmla="*/ 282 w 5392"/>
                <a:gd name="T53" fmla="*/ 64 h 6495"/>
                <a:gd name="T54" fmla="*/ 283 w 5392"/>
                <a:gd name="T55" fmla="*/ 49 h 6495"/>
                <a:gd name="T56" fmla="*/ 347 w 5392"/>
                <a:gd name="T57" fmla="*/ 4 h 6495"/>
                <a:gd name="T58" fmla="*/ 365 w 5392"/>
                <a:gd name="T59" fmla="*/ 1 h 6495"/>
                <a:gd name="T60" fmla="*/ 378 w 5392"/>
                <a:gd name="T61" fmla="*/ 4 h 6495"/>
                <a:gd name="T62" fmla="*/ 479 w 5392"/>
                <a:gd name="T63" fmla="*/ 4 h 6495"/>
                <a:gd name="T64" fmla="*/ 492 w 5392"/>
                <a:gd name="T65" fmla="*/ 0 h 6495"/>
                <a:gd name="T66" fmla="*/ 501 w 5392"/>
                <a:gd name="T67" fmla="*/ 4 h 6495"/>
                <a:gd name="T68" fmla="*/ 525 w 5392"/>
                <a:gd name="T69" fmla="*/ 4 h 6495"/>
                <a:gd name="T70" fmla="*/ 552 w 5392"/>
                <a:gd name="T71" fmla="*/ 19 h 6495"/>
                <a:gd name="T72" fmla="*/ 561 w 5392"/>
                <a:gd name="T73" fmla="*/ 12 h 6495"/>
                <a:gd name="T74" fmla="*/ 594 w 5392"/>
                <a:gd name="T75" fmla="*/ 4 h 6495"/>
                <a:gd name="T76" fmla="*/ 599 w 5392"/>
                <a:gd name="T77" fmla="*/ 4 h 64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92" h="6495">
                  <a:moveTo>
                    <a:pt x="0" y="6495"/>
                  </a:moveTo>
                  <a:lnTo>
                    <a:pt x="134" y="6495"/>
                  </a:lnTo>
                  <a:lnTo>
                    <a:pt x="208" y="6361"/>
                  </a:lnTo>
                  <a:lnTo>
                    <a:pt x="232" y="6092"/>
                  </a:lnTo>
                  <a:lnTo>
                    <a:pt x="263" y="5688"/>
                  </a:lnTo>
                  <a:lnTo>
                    <a:pt x="409" y="5285"/>
                  </a:lnTo>
                  <a:lnTo>
                    <a:pt x="490" y="4209"/>
                  </a:lnTo>
                  <a:lnTo>
                    <a:pt x="551" y="3806"/>
                  </a:lnTo>
                  <a:lnTo>
                    <a:pt x="736" y="3806"/>
                  </a:lnTo>
                  <a:lnTo>
                    <a:pt x="817" y="3537"/>
                  </a:lnTo>
                  <a:lnTo>
                    <a:pt x="891" y="3134"/>
                  </a:lnTo>
                  <a:lnTo>
                    <a:pt x="987" y="2999"/>
                  </a:lnTo>
                  <a:lnTo>
                    <a:pt x="1136" y="2999"/>
                  </a:lnTo>
                  <a:lnTo>
                    <a:pt x="1160" y="2730"/>
                  </a:lnTo>
                  <a:lnTo>
                    <a:pt x="1239" y="2596"/>
                  </a:lnTo>
                  <a:lnTo>
                    <a:pt x="1328" y="2596"/>
                  </a:lnTo>
                  <a:lnTo>
                    <a:pt x="1362" y="2327"/>
                  </a:lnTo>
                  <a:lnTo>
                    <a:pt x="1433" y="1654"/>
                  </a:lnTo>
                  <a:lnTo>
                    <a:pt x="1619" y="1654"/>
                  </a:lnTo>
                  <a:lnTo>
                    <a:pt x="1675" y="1520"/>
                  </a:lnTo>
                  <a:lnTo>
                    <a:pt x="1710" y="1385"/>
                  </a:lnTo>
                  <a:lnTo>
                    <a:pt x="1811" y="1116"/>
                  </a:lnTo>
                  <a:lnTo>
                    <a:pt x="2193" y="1116"/>
                  </a:lnTo>
                  <a:lnTo>
                    <a:pt x="2240" y="982"/>
                  </a:lnTo>
                  <a:lnTo>
                    <a:pt x="2336" y="847"/>
                  </a:lnTo>
                  <a:lnTo>
                    <a:pt x="2375" y="578"/>
                  </a:lnTo>
                  <a:lnTo>
                    <a:pt x="2538" y="578"/>
                  </a:lnTo>
                  <a:lnTo>
                    <a:pt x="2548" y="444"/>
                  </a:lnTo>
                  <a:lnTo>
                    <a:pt x="3128" y="40"/>
                  </a:lnTo>
                  <a:lnTo>
                    <a:pt x="3287" y="13"/>
                  </a:lnTo>
                  <a:lnTo>
                    <a:pt x="3404" y="40"/>
                  </a:lnTo>
                  <a:lnTo>
                    <a:pt x="4311" y="40"/>
                  </a:lnTo>
                  <a:lnTo>
                    <a:pt x="4425" y="0"/>
                  </a:lnTo>
                  <a:lnTo>
                    <a:pt x="4507" y="40"/>
                  </a:lnTo>
                  <a:lnTo>
                    <a:pt x="4729" y="40"/>
                  </a:lnTo>
                  <a:lnTo>
                    <a:pt x="4967" y="175"/>
                  </a:lnTo>
                  <a:lnTo>
                    <a:pt x="5049" y="107"/>
                  </a:lnTo>
                  <a:lnTo>
                    <a:pt x="5343" y="40"/>
                  </a:lnTo>
                  <a:lnTo>
                    <a:pt x="5392" y="4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06" name="Freeform 175"/>
            <p:cNvSpPr>
              <a:spLocks/>
            </p:cNvSpPr>
            <p:nvPr/>
          </p:nvSpPr>
          <p:spPr bwMode="auto">
            <a:xfrm>
              <a:off x="2585" y="1444"/>
              <a:ext cx="633" cy="1300"/>
            </a:xfrm>
            <a:custGeom>
              <a:avLst/>
              <a:gdLst>
                <a:gd name="T0" fmla="*/ 0 w 1897"/>
                <a:gd name="T1" fmla="*/ 433 h 3899"/>
                <a:gd name="T2" fmla="*/ 21 w 1897"/>
                <a:gd name="T3" fmla="*/ 389 h 3899"/>
                <a:gd name="T4" fmla="*/ 76 w 1897"/>
                <a:gd name="T5" fmla="*/ 254 h 3899"/>
                <a:gd name="T6" fmla="*/ 96 w 1897"/>
                <a:gd name="T7" fmla="*/ 90 h 3899"/>
                <a:gd name="T8" fmla="*/ 118 w 1897"/>
                <a:gd name="T9" fmla="*/ 45 h 3899"/>
                <a:gd name="T10" fmla="*/ 211 w 1897"/>
                <a:gd name="T11" fmla="*/ 0 h 38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7" h="3899">
                  <a:moveTo>
                    <a:pt x="0" y="3899"/>
                  </a:moveTo>
                  <a:lnTo>
                    <a:pt x="192" y="3497"/>
                  </a:lnTo>
                  <a:lnTo>
                    <a:pt x="687" y="2286"/>
                  </a:lnTo>
                  <a:lnTo>
                    <a:pt x="862" y="807"/>
                  </a:lnTo>
                  <a:lnTo>
                    <a:pt x="1059" y="403"/>
                  </a:lnTo>
                  <a:lnTo>
                    <a:pt x="1897" y="0"/>
                  </a:lnTo>
                </a:path>
              </a:pathLst>
            </a:cu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07" name="Freeform 176"/>
            <p:cNvSpPr>
              <a:spLocks/>
            </p:cNvSpPr>
            <p:nvPr/>
          </p:nvSpPr>
          <p:spPr bwMode="auto">
            <a:xfrm>
              <a:off x="2555" y="1377"/>
              <a:ext cx="1614" cy="1076"/>
            </a:xfrm>
            <a:custGeom>
              <a:avLst/>
              <a:gdLst>
                <a:gd name="T0" fmla="*/ 0 w 4841"/>
                <a:gd name="T1" fmla="*/ 359 h 3228"/>
                <a:gd name="T2" fmla="*/ 3 w 4841"/>
                <a:gd name="T3" fmla="*/ 284 h 3228"/>
                <a:gd name="T4" fmla="*/ 21 w 4841"/>
                <a:gd name="T5" fmla="*/ 306 h 3228"/>
                <a:gd name="T6" fmla="*/ 30 w 4841"/>
                <a:gd name="T7" fmla="*/ 314 h 3228"/>
                <a:gd name="T8" fmla="*/ 38 w 4841"/>
                <a:gd name="T9" fmla="*/ 306 h 3228"/>
                <a:gd name="T10" fmla="*/ 48 w 4841"/>
                <a:gd name="T11" fmla="*/ 232 h 3228"/>
                <a:gd name="T12" fmla="*/ 62 w 4841"/>
                <a:gd name="T13" fmla="*/ 164 h 3228"/>
                <a:gd name="T14" fmla="*/ 68 w 4841"/>
                <a:gd name="T15" fmla="*/ 172 h 3228"/>
                <a:gd name="T16" fmla="*/ 79 w 4841"/>
                <a:gd name="T17" fmla="*/ 112 h 3228"/>
                <a:gd name="T18" fmla="*/ 86 w 4841"/>
                <a:gd name="T19" fmla="*/ 120 h 3228"/>
                <a:gd name="T20" fmla="*/ 90 w 4841"/>
                <a:gd name="T21" fmla="*/ 97 h 3228"/>
                <a:gd name="T22" fmla="*/ 104 w 4841"/>
                <a:gd name="T23" fmla="*/ 105 h 3228"/>
                <a:gd name="T24" fmla="*/ 116 w 4841"/>
                <a:gd name="T25" fmla="*/ 67 h 3228"/>
                <a:gd name="T26" fmla="*/ 129 w 4841"/>
                <a:gd name="T27" fmla="*/ 75 h 3228"/>
                <a:gd name="T28" fmla="*/ 163 w 4841"/>
                <a:gd name="T29" fmla="*/ 30 h 3228"/>
                <a:gd name="T30" fmla="*/ 182 w 4841"/>
                <a:gd name="T31" fmla="*/ 45 h 3228"/>
                <a:gd name="T32" fmla="*/ 203 w 4841"/>
                <a:gd name="T33" fmla="*/ 27 h 3228"/>
                <a:gd name="T34" fmla="*/ 222 w 4841"/>
                <a:gd name="T35" fmla="*/ 37 h 3228"/>
                <a:gd name="T36" fmla="*/ 263 w 4841"/>
                <a:gd name="T37" fmla="*/ 30 h 3228"/>
                <a:gd name="T38" fmla="*/ 280 w 4841"/>
                <a:gd name="T39" fmla="*/ 15 h 3228"/>
                <a:gd name="T40" fmla="*/ 286 w 4841"/>
                <a:gd name="T41" fmla="*/ 15 h 3228"/>
                <a:gd name="T42" fmla="*/ 324 w 4841"/>
                <a:gd name="T43" fmla="*/ 30 h 3228"/>
                <a:gd name="T44" fmla="*/ 345 w 4841"/>
                <a:gd name="T45" fmla="*/ 12 h 3228"/>
                <a:gd name="T46" fmla="*/ 358 w 4841"/>
                <a:gd name="T47" fmla="*/ 22 h 3228"/>
                <a:gd name="T48" fmla="*/ 381 w 4841"/>
                <a:gd name="T49" fmla="*/ 0 h 3228"/>
                <a:gd name="T50" fmla="*/ 403 w 4841"/>
                <a:gd name="T51" fmla="*/ 19 h 3228"/>
                <a:gd name="T52" fmla="*/ 409 w 4841"/>
                <a:gd name="T53" fmla="*/ 7 h 3228"/>
                <a:gd name="T54" fmla="*/ 414 w 4841"/>
                <a:gd name="T55" fmla="*/ 19 h 3228"/>
                <a:gd name="T56" fmla="*/ 431 w 4841"/>
                <a:gd name="T57" fmla="*/ 19 h 3228"/>
                <a:gd name="T58" fmla="*/ 450 w 4841"/>
                <a:gd name="T59" fmla="*/ 7 h 3228"/>
                <a:gd name="T60" fmla="*/ 464 w 4841"/>
                <a:gd name="T61" fmla="*/ 19 h 3228"/>
                <a:gd name="T62" fmla="*/ 483 w 4841"/>
                <a:gd name="T63" fmla="*/ 7 h 3228"/>
                <a:gd name="T64" fmla="*/ 491 w 4841"/>
                <a:gd name="T65" fmla="*/ 19 h 3228"/>
                <a:gd name="T66" fmla="*/ 538 w 4841"/>
                <a:gd name="T67" fmla="*/ 7 h 3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41" h="3228">
                  <a:moveTo>
                    <a:pt x="0" y="3228"/>
                  </a:moveTo>
                  <a:lnTo>
                    <a:pt x="24" y="2556"/>
                  </a:lnTo>
                  <a:lnTo>
                    <a:pt x="185" y="2757"/>
                  </a:lnTo>
                  <a:lnTo>
                    <a:pt x="266" y="2825"/>
                  </a:lnTo>
                  <a:lnTo>
                    <a:pt x="340" y="2757"/>
                  </a:lnTo>
                  <a:lnTo>
                    <a:pt x="436" y="2085"/>
                  </a:lnTo>
                  <a:lnTo>
                    <a:pt x="554" y="1479"/>
                  </a:lnTo>
                  <a:lnTo>
                    <a:pt x="609" y="1547"/>
                  </a:lnTo>
                  <a:lnTo>
                    <a:pt x="713" y="1009"/>
                  </a:lnTo>
                  <a:lnTo>
                    <a:pt x="777" y="1076"/>
                  </a:lnTo>
                  <a:lnTo>
                    <a:pt x="811" y="874"/>
                  </a:lnTo>
                  <a:lnTo>
                    <a:pt x="937" y="941"/>
                  </a:lnTo>
                  <a:lnTo>
                    <a:pt x="1044" y="605"/>
                  </a:lnTo>
                  <a:lnTo>
                    <a:pt x="1159" y="672"/>
                  </a:lnTo>
                  <a:lnTo>
                    <a:pt x="1467" y="269"/>
                  </a:lnTo>
                  <a:lnTo>
                    <a:pt x="1642" y="403"/>
                  </a:lnTo>
                  <a:lnTo>
                    <a:pt x="1824" y="242"/>
                  </a:lnTo>
                  <a:lnTo>
                    <a:pt x="1995" y="336"/>
                  </a:lnTo>
                  <a:lnTo>
                    <a:pt x="2371" y="269"/>
                  </a:lnTo>
                  <a:lnTo>
                    <a:pt x="2519" y="134"/>
                  </a:lnTo>
                  <a:lnTo>
                    <a:pt x="2577" y="134"/>
                  </a:lnTo>
                  <a:lnTo>
                    <a:pt x="2912" y="269"/>
                  </a:lnTo>
                  <a:lnTo>
                    <a:pt x="3101" y="107"/>
                  </a:lnTo>
                  <a:lnTo>
                    <a:pt x="3218" y="202"/>
                  </a:lnTo>
                  <a:lnTo>
                    <a:pt x="3430" y="0"/>
                  </a:lnTo>
                  <a:lnTo>
                    <a:pt x="3627" y="175"/>
                  </a:lnTo>
                  <a:lnTo>
                    <a:pt x="3679" y="67"/>
                  </a:lnTo>
                  <a:lnTo>
                    <a:pt x="3726" y="175"/>
                  </a:lnTo>
                  <a:lnTo>
                    <a:pt x="3874" y="175"/>
                  </a:lnTo>
                  <a:lnTo>
                    <a:pt x="4053" y="67"/>
                  </a:lnTo>
                  <a:lnTo>
                    <a:pt x="4178" y="175"/>
                  </a:lnTo>
                  <a:lnTo>
                    <a:pt x="4345" y="67"/>
                  </a:lnTo>
                  <a:lnTo>
                    <a:pt x="4416" y="175"/>
                  </a:lnTo>
                  <a:lnTo>
                    <a:pt x="4841" y="67"/>
                  </a:lnTo>
                </a:path>
              </a:pathLst>
            </a:custGeom>
            <a:noFill/>
            <a:ln w="6350">
              <a:solidFill>
                <a:srgbClr val="99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08" name="Freeform 177"/>
            <p:cNvSpPr>
              <a:spLocks/>
            </p:cNvSpPr>
            <p:nvPr/>
          </p:nvSpPr>
          <p:spPr bwMode="auto">
            <a:xfrm>
              <a:off x="2306" y="2314"/>
              <a:ext cx="54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8 w 161"/>
                <a:gd name="T7" fmla="*/ 11 h 162"/>
                <a:gd name="T8" fmla="*/ 18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09" name="Freeform 178"/>
            <p:cNvSpPr>
              <a:spLocks/>
            </p:cNvSpPr>
            <p:nvPr/>
          </p:nvSpPr>
          <p:spPr bwMode="auto">
            <a:xfrm>
              <a:off x="2384" y="2686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10" name="Freeform 179"/>
            <p:cNvSpPr>
              <a:spLocks/>
            </p:cNvSpPr>
            <p:nvPr/>
          </p:nvSpPr>
          <p:spPr bwMode="auto">
            <a:xfrm>
              <a:off x="2703" y="2377"/>
              <a:ext cx="54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8 w 161"/>
                <a:gd name="T7" fmla="*/ 11 h 162"/>
                <a:gd name="T8" fmla="*/ 18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11" name="Freeform 180"/>
            <p:cNvSpPr>
              <a:spLocks/>
            </p:cNvSpPr>
            <p:nvPr/>
          </p:nvSpPr>
          <p:spPr bwMode="auto">
            <a:xfrm>
              <a:off x="2718" y="2440"/>
              <a:ext cx="53" cy="53"/>
            </a:xfrm>
            <a:custGeom>
              <a:avLst/>
              <a:gdLst>
                <a:gd name="T0" fmla="*/ 7 w 161"/>
                <a:gd name="T1" fmla="*/ 17 h 161"/>
                <a:gd name="T2" fmla="*/ 11 w 161"/>
                <a:gd name="T3" fmla="*/ 17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12" name="Freeform 181"/>
            <p:cNvSpPr>
              <a:spLocks/>
            </p:cNvSpPr>
            <p:nvPr/>
          </p:nvSpPr>
          <p:spPr bwMode="auto">
            <a:xfrm>
              <a:off x="2315" y="2475"/>
              <a:ext cx="54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8 w 161"/>
                <a:gd name="T7" fmla="*/ 11 h 162"/>
                <a:gd name="T8" fmla="*/ 18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13" name="Freeform 182"/>
            <p:cNvSpPr>
              <a:spLocks/>
            </p:cNvSpPr>
            <p:nvPr/>
          </p:nvSpPr>
          <p:spPr bwMode="auto">
            <a:xfrm>
              <a:off x="2296" y="2489"/>
              <a:ext cx="53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14" name="Freeform 183"/>
            <p:cNvSpPr>
              <a:spLocks/>
            </p:cNvSpPr>
            <p:nvPr/>
          </p:nvSpPr>
          <p:spPr bwMode="auto">
            <a:xfrm>
              <a:off x="1993" y="2574"/>
              <a:ext cx="54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8 w 161"/>
                <a:gd name="T7" fmla="*/ 11 h 162"/>
                <a:gd name="T8" fmla="*/ 18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15" name="Freeform 184"/>
            <p:cNvSpPr>
              <a:spLocks/>
            </p:cNvSpPr>
            <p:nvPr/>
          </p:nvSpPr>
          <p:spPr bwMode="auto">
            <a:xfrm>
              <a:off x="2322" y="2623"/>
              <a:ext cx="53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7 w 161"/>
                <a:gd name="T7" fmla="*/ 11 h 162"/>
                <a:gd name="T8" fmla="*/ 17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16" name="Freeform 185"/>
            <p:cNvSpPr>
              <a:spLocks/>
            </p:cNvSpPr>
            <p:nvPr/>
          </p:nvSpPr>
          <p:spPr bwMode="auto">
            <a:xfrm>
              <a:off x="2205" y="2646"/>
              <a:ext cx="53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0"/>
                  </a:lnTo>
                  <a:lnTo>
                    <a:pt x="161" y="100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60" y="100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17" name="Freeform 186"/>
            <p:cNvSpPr>
              <a:spLocks/>
            </p:cNvSpPr>
            <p:nvPr/>
          </p:nvSpPr>
          <p:spPr bwMode="auto">
            <a:xfrm>
              <a:off x="2068" y="2677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18" name="Freeform 187"/>
            <p:cNvSpPr>
              <a:spLocks/>
            </p:cNvSpPr>
            <p:nvPr/>
          </p:nvSpPr>
          <p:spPr bwMode="auto">
            <a:xfrm>
              <a:off x="2470" y="2386"/>
              <a:ext cx="54" cy="54"/>
            </a:xfrm>
            <a:custGeom>
              <a:avLst/>
              <a:gdLst>
                <a:gd name="T0" fmla="*/ 7 w 162"/>
                <a:gd name="T1" fmla="*/ 18 h 162"/>
                <a:gd name="T2" fmla="*/ 11 w 162"/>
                <a:gd name="T3" fmla="*/ 18 h 162"/>
                <a:gd name="T4" fmla="*/ 11 w 162"/>
                <a:gd name="T5" fmla="*/ 11 h 162"/>
                <a:gd name="T6" fmla="*/ 18 w 162"/>
                <a:gd name="T7" fmla="*/ 11 h 162"/>
                <a:gd name="T8" fmla="*/ 18 w 162"/>
                <a:gd name="T9" fmla="*/ 7 h 162"/>
                <a:gd name="T10" fmla="*/ 11 w 162"/>
                <a:gd name="T11" fmla="*/ 7 h 162"/>
                <a:gd name="T12" fmla="*/ 11 w 162"/>
                <a:gd name="T13" fmla="*/ 0 h 162"/>
                <a:gd name="T14" fmla="*/ 7 w 162"/>
                <a:gd name="T15" fmla="*/ 0 h 162"/>
                <a:gd name="T16" fmla="*/ 7 w 162"/>
                <a:gd name="T17" fmla="*/ 7 h 162"/>
                <a:gd name="T18" fmla="*/ 0 w 162"/>
                <a:gd name="T19" fmla="*/ 7 h 162"/>
                <a:gd name="T20" fmla="*/ 0 w 162"/>
                <a:gd name="T21" fmla="*/ 11 h 162"/>
                <a:gd name="T22" fmla="*/ 7 w 162"/>
                <a:gd name="T23" fmla="*/ 11 h 162"/>
                <a:gd name="T24" fmla="*/ 7 w 162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19" name="Freeform 188"/>
            <p:cNvSpPr>
              <a:spLocks/>
            </p:cNvSpPr>
            <p:nvPr/>
          </p:nvSpPr>
          <p:spPr bwMode="auto">
            <a:xfrm>
              <a:off x="2104" y="2453"/>
              <a:ext cx="54" cy="54"/>
            </a:xfrm>
            <a:custGeom>
              <a:avLst/>
              <a:gdLst>
                <a:gd name="T0" fmla="*/ 7 w 162"/>
                <a:gd name="T1" fmla="*/ 18 h 162"/>
                <a:gd name="T2" fmla="*/ 11 w 162"/>
                <a:gd name="T3" fmla="*/ 18 h 162"/>
                <a:gd name="T4" fmla="*/ 11 w 162"/>
                <a:gd name="T5" fmla="*/ 11 h 162"/>
                <a:gd name="T6" fmla="*/ 18 w 162"/>
                <a:gd name="T7" fmla="*/ 11 h 162"/>
                <a:gd name="T8" fmla="*/ 18 w 162"/>
                <a:gd name="T9" fmla="*/ 7 h 162"/>
                <a:gd name="T10" fmla="*/ 11 w 162"/>
                <a:gd name="T11" fmla="*/ 7 h 162"/>
                <a:gd name="T12" fmla="*/ 11 w 162"/>
                <a:gd name="T13" fmla="*/ 0 h 162"/>
                <a:gd name="T14" fmla="*/ 7 w 162"/>
                <a:gd name="T15" fmla="*/ 0 h 162"/>
                <a:gd name="T16" fmla="*/ 7 w 162"/>
                <a:gd name="T17" fmla="*/ 7 h 162"/>
                <a:gd name="T18" fmla="*/ 0 w 162"/>
                <a:gd name="T19" fmla="*/ 7 h 162"/>
                <a:gd name="T20" fmla="*/ 0 w 162"/>
                <a:gd name="T21" fmla="*/ 11 h 162"/>
                <a:gd name="T22" fmla="*/ 7 w 162"/>
                <a:gd name="T23" fmla="*/ 11 h 162"/>
                <a:gd name="T24" fmla="*/ 7 w 162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20" name="Freeform 189"/>
            <p:cNvSpPr>
              <a:spLocks/>
            </p:cNvSpPr>
            <p:nvPr/>
          </p:nvSpPr>
          <p:spPr bwMode="auto">
            <a:xfrm>
              <a:off x="2006" y="2247"/>
              <a:ext cx="54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8 w 161"/>
                <a:gd name="T7" fmla="*/ 11 h 162"/>
                <a:gd name="T8" fmla="*/ 18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21" name="Freeform 190"/>
            <p:cNvSpPr>
              <a:spLocks/>
            </p:cNvSpPr>
            <p:nvPr/>
          </p:nvSpPr>
          <p:spPr bwMode="auto">
            <a:xfrm>
              <a:off x="2455" y="2601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22" name="Freeform 191"/>
            <p:cNvSpPr>
              <a:spLocks/>
            </p:cNvSpPr>
            <p:nvPr/>
          </p:nvSpPr>
          <p:spPr bwMode="auto">
            <a:xfrm>
              <a:off x="2596" y="2583"/>
              <a:ext cx="53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7 w 161"/>
                <a:gd name="T7" fmla="*/ 11 h 162"/>
                <a:gd name="T8" fmla="*/ 17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23" name="Freeform 192"/>
            <p:cNvSpPr>
              <a:spLocks/>
            </p:cNvSpPr>
            <p:nvPr/>
          </p:nvSpPr>
          <p:spPr bwMode="auto">
            <a:xfrm>
              <a:off x="2408" y="2606"/>
              <a:ext cx="54" cy="53"/>
            </a:xfrm>
            <a:custGeom>
              <a:avLst/>
              <a:gdLst>
                <a:gd name="T0" fmla="*/ 7 w 162"/>
                <a:gd name="T1" fmla="*/ 17 h 161"/>
                <a:gd name="T2" fmla="*/ 11 w 162"/>
                <a:gd name="T3" fmla="*/ 17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0"/>
                  </a:lnTo>
                  <a:lnTo>
                    <a:pt x="162" y="100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61" y="100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24" name="Freeform 193"/>
            <p:cNvSpPr>
              <a:spLocks/>
            </p:cNvSpPr>
            <p:nvPr/>
          </p:nvSpPr>
          <p:spPr bwMode="auto">
            <a:xfrm>
              <a:off x="2005" y="2610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25" name="Freeform 194"/>
            <p:cNvSpPr>
              <a:spLocks/>
            </p:cNvSpPr>
            <p:nvPr/>
          </p:nvSpPr>
          <p:spPr bwMode="auto">
            <a:xfrm>
              <a:off x="1998" y="2556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0" y="161"/>
                  </a:lnTo>
                  <a:lnTo>
                    <a:pt x="100" y="100"/>
                  </a:lnTo>
                  <a:lnTo>
                    <a:pt x="161" y="100"/>
                  </a:lnTo>
                  <a:lnTo>
                    <a:pt x="161" y="60"/>
                  </a:lnTo>
                  <a:lnTo>
                    <a:pt x="100" y="60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60" y="100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26" name="Freeform 195"/>
            <p:cNvSpPr>
              <a:spLocks/>
            </p:cNvSpPr>
            <p:nvPr/>
          </p:nvSpPr>
          <p:spPr bwMode="auto">
            <a:xfrm>
              <a:off x="2423" y="2610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27" name="Freeform 196"/>
            <p:cNvSpPr>
              <a:spLocks/>
            </p:cNvSpPr>
            <p:nvPr/>
          </p:nvSpPr>
          <p:spPr bwMode="auto">
            <a:xfrm>
              <a:off x="2423" y="2662"/>
              <a:ext cx="54" cy="53"/>
            </a:xfrm>
            <a:custGeom>
              <a:avLst/>
              <a:gdLst>
                <a:gd name="T0" fmla="*/ 7 w 162"/>
                <a:gd name="T1" fmla="*/ 17 h 161"/>
                <a:gd name="T2" fmla="*/ 11 w 162"/>
                <a:gd name="T3" fmla="*/ 17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28" name="Freeform 197"/>
            <p:cNvSpPr>
              <a:spLocks/>
            </p:cNvSpPr>
            <p:nvPr/>
          </p:nvSpPr>
          <p:spPr bwMode="auto">
            <a:xfrm>
              <a:off x="2550" y="2740"/>
              <a:ext cx="54" cy="53"/>
            </a:xfrm>
            <a:custGeom>
              <a:avLst/>
              <a:gdLst>
                <a:gd name="T0" fmla="*/ 7 w 161"/>
                <a:gd name="T1" fmla="*/ 17 h 161"/>
                <a:gd name="T2" fmla="*/ 11 w 161"/>
                <a:gd name="T3" fmla="*/ 17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0" y="161"/>
                  </a:lnTo>
                  <a:lnTo>
                    <a:pt x="100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0" y="60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29" name="Freeform 198"/>
            <p:cNvSpPr>
              <a:spLocks/>
            </p:cNvSpPr>
            <p:nvPr/>
          </p:nvSpPr>
          <p:spPr bwMode="auto">
            <a:xfrm>
              <a:off x="2386" y="2475"/>
              <a:ext cx="54" cy="54"/>
            </a:xfrm>
            <a:custGeom>
              <a:avLst/>
              <a:gdLst>
                <a:gd name="T0" fmla="*/ 7 w 162"/>
                <a:gd name="T1" fmla="*/ 18 h 162"/>
                <a:gd name="T2" fmla="*/ 11 w 162"/>
                <a:gd name="T3" fmla="*/ 18 h 162"/>
                <a:gd name="T4" fmla="*/ 11 w 162"/>
                <a:gd name="T5" fmla="*/ 11 h 162"/>
                <a:gd name="T6" fmla="*/ 18 w 162"/>
                <a:gd name="T7" fmla="*/ 11 h 162"/>
                <a:gd name="T8" fmla="*/ 18 w 162"/>
                <a:gd name="T9" fmla="*/ 7 h 162"/>
                <a:gd name="T10" fmla="*/ 11 w 162"/>
                <a:gd name="T11" fmla="*/ 7 h 162"/>
                <a:gd name="T12" fmla="*/ 11 w 162"/>
                <a:gd name="T13" fmla="*/ 0 h 162"/>
                <a:gd name="T14" fmla="*/ 7 w 162"/>
                <a:gd name="T15" fmla="*/ 0 h 162"/>
                <a:gd name="T16" fmla="*/ 7 w 162"/>
                <a:gd name="T17" fmla="*/ 7 h 162"/>
                <a:gd name="T18" fmla="*/ 0 w 162"/>
                <a:gd name="T19" fmla="*/ 7 h 162"/>
                <a:gd name="T20" fmla="*/ 0 w 162"/>
                <a:gd name="T21" fmla="*/ 11 h 162"/>
                <a:gd name="T22" fmla="*/ 7 w 162"/>
                <a:gd name="T23" fmla="*/ 11 h 162"/>
                <a:gd name="T24" fmla="*/ 7 w 162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30" name="Freeform 199"/>
            <p:cNvSpPr>
              <a:spLocks/>
            </p:cNvSpPr>
            <p:nvPr/>
          </p:nvSpPr>
          <p:spPr bwMode="auto">
            <a:xfrm>
              <a:off x="2566" y="2650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31" name="Freeform 200"/>
            <p:cNvSpPr>
              <a:spLocks/>
            </p:cNvSpPr>
            <p:nvPr/>
          </p:nvSpPr>
          <p:spPr bwMode="auto">
            <a:xfrm>
              <a:off x="2724" y="2556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0" y="161"/>
                  </a:lnTo>
                  <a:lnTo>
                    <a:pt x="100" y="100"/>
                  </a:lnTo>
                  <a:lnTo>
                    <a:pt x="161" y="100"/>
                  </a:lnTo>
                  <a:lnTo>
                    <a:pt x="161" y="60"/>
                  </a:lnTo>
                  <a:lnTo>
                    <a:pt x="100" y="60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60" y="100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32" name="Freeform 201"/>
            <p:cNvSpPr>
              <a:spLocks/>
            </p:cNvSpPr>
            <p:nvPr/>
          </p:nvSpPr>
          <p:spPr bwMode="auto">
            <a:xfrm>
              <a:off x="2627" y="2579"/>
              <a:ext cx="54" cy="53"/>
            </a:xfrm>
            <a:custGeom>
              <a:avLst/>
              <a:gdLst>
                <a:gd name="T0" fmla="*/ 7 w 162"/>
                <a:gd name="T1" fmla="*/ 17 h 161"/>
                <a:gd name="T2" fmla="*/ 11 w 162"/>
                <a:gd name="T3" fmla="*/ 17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33" name="Freeform 202"/>
            <p:cNvSpPr>
              <a:spLocks/>
            </p:cNvSpPr>
            <p:nvPr/>
          </p:nvSpPr>
          <p:spPr bwMode="auto">
            <a:xfrm>
              <a:off x="2537" y="2597"/>
              <a:ext cx="54" cy="53"/>
            </a:xfrm>
            <a:custGeom>
              <a:avLst/>
              <a:gdLst>
                <a:gd name="T0" fmla="*/ 7 w 161"/>
                <a:gd name="T1" fmla="*/ 17 h 161"/>
                <a:gd name="T2" fmla="*/ 11 w 161"/>
                <a:gd name="T3" fmla="*/ 17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34" name="Freeform 203"/>
            <p:cNvSpPr>
              <a:spLocks/>
            </p:cNvSpPr>
            <p:nvPr/>
          </p:nvSpPr>
          <p:spPr bwMode="auto">
            <a:xfrm>
              <a:off x="2456" y="2570"/>
              <a:ext cx="53" cy="53"/>
            </a:xfrm>
            <a:custGeom>
              <a:avLst/>
              <a:gdLst>
                <a:gd name="T0" fmla="*/ 7 w 161"/>
                <a:gd name="T1" fmla="*/ 17 h 161"/>
                <a:gd name="T2" fmla="*/ 11 w 161"/>
                <a:gd name="T3" fmla="*/ 17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35" name="Freeform 204"/>
            <p:cNvSpPr>
              <a:spLocks/>
            </p:cNvSpPr>
            <p:nvPr/>
          </p:nvSpPr>
          <p:spPr bwMode="auto">
            <a:xfrm>
              <a:off x="2422" y="2583"/>
              <a:ext cx="53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7 w 161"/>
                <a:gd name="T7" fmla="*/ 11 h 162"/>
                <a:gd name="T8" fmla="*/ 17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36" name="Freeform 205"/>
            <p:cNvSpPr>
              <a:spLocks/>
            </p:cNvSpPr>
            <p:nvPr/>
          </p:nvSpPr>
          <p:spPr bwMode="auto">
            <a:xfrm>
              <a:off x="2405" y="2668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37" name="Freeform 206"/>
            <p:cNvSpPr>
              <a:spLocks/>
            </p:cNvSpPr>
            <p:nvPr/>
          </p:nvSpPr>
          <p:spPr bwMode="auto">
            <a:xfrm>
              <a:off x="1768" y="2520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38" name="Freeform 207"/>
            <p:cNvSpPr>
              <a:spLocks/>
            </p:cNvSpPr>
            <p:nvPr/>
          </p:nvSpPr>
          <p:spPr bwMode="auto">
            <a:xfrm>
              <a:off x="1775" y="2547"/>
              <a:ext cx="53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0" y="161"/>
                  </a:lnTo>
                  <a:lnTo>
                    <a:pt x="100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0" y="60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39" name="Freeform 208"/>
            <p:cNvSpPr>
              <a:spLocks/>
            </p:cNvSpPr>
            <p:nvPr/>
          </p:nvSpPr>
          <p:spPr bwMode="auto">
            <a:xfrm>
              <a:off x="2310" y="2570"/>
              <a:ext cx="54" cy="53"/>
            </a:xfrm>
            <a:custGeom>
              <a:avLst/>
              <a:gdLst>
                <a:gd name="T0" fmla="*/ 7 w 162"/>
                <a:gd name="T1" fmla="*/ 17 h 161"/>
                <a:gd name="T2" fmla="*/ 11 w 162"/>
                <a:gd name="T3" fmla="*/ 17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40" name="Freeform 209"/>
            <p:cNvSpPr>
              <a:spLocks/>
            </p:cNvSpPr>
            <p:nvPr/>
          </p:nvSpPr>
          <p:spPr bwMode="auto">
            <a:xfrm>
              <a:off x="2945" y="1686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41" name="Freeform 210"/>
            <p:cNvSpPr>
              <a:spLocks/>
            </p:cNvSpPr>
            <p:nvPr/>
          </p:nvSpPr>
          <p:spPr bwMode="auto">
            <a:xfrm>
              <a:off x="2846" y="1722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0"/>
                  </a:lnTo>
                  <a:lnTo>
                    <a:pt x="162" y="100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61" y="100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42" name="Freeform 211"/>
            <p:cNvSpPr>
              <a:spLocks/>
            </p:cNvSpPr>
            <p:nvPr/>
          </p:nvSpPr>
          <p:spPr bwMode="auto">
            <a:xfrm>
              <a:off x="2835" y="1695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43" name="Freeform 212"/>
            <p:cNvSpPr>
              <a:spLocks/>
            </p:cNvSpPr>
            <p:nvPr/>
          </p:nvSpPr>
          <p:spPr bwMode="auto">
            <a:xfrm>
              <a:off x="2824" y="1664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0" y="161"/>
                  </a:lnTo>
                  <a:lnTo>
                    <a:pt x="100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0" y="60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44" name="Freeform 213"/>
            <p:cNvSpPr>
              <a:spLocks/>
            </p:cNvSpPr>
            <p:nvPr/>
          </p:nvSpPr>
          <p:spPr bwMode="auto">
            <a:xfrm>
              <a:off x="2829" y="1673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0"/>
                  </a:lnTo>
                  <a:lnTo>
                    <a:pt x="162" y="100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61" y="100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45" name="Freeform 214"/>
            <p:cNvSpPr>
              <a:spLocks/>
            </p:cNvSpPr>
            <p:nvPr/>
          </p:nvSpPr>
          <p:spPr bwMode="auto">
            <a:xfrm>
              <a:off x="2844" y="1668"/>
              <a:ext cx="53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7 w 161"/>
                <a:gd name="T7" fmla="*/ 11 h 162"/>
                <a:gd name="T8" fmla="*/ 17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46" name="Freeform 215"/>
            <p:cNvSpPr>
              <a:spLocks/>
            </p:cNvSpPr>
            <p:nvPr/>
          </p:nvSpPr>
          <p:spPr bwMode="auto">
            <a:xfrm>
              <a:off x="2843" y="1695"/>
              <a:ext cx="53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47" name="Freeform 216"/>
            <p:cNvSpPr>
              <a:spLocks/>
            </p:cNvSpPr>
            <p:nvPr/>
          </p:nvSpPr>
          <p:spPr bwMode="auto">
            <a:xfrm>
              <a:off x="2805" y="1713"/>
              <a:ext cx="53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48" name="Freeform 217"/>
            <p:cNvSpPr>
              <a:spLocks/>
            </p:cNvSpPr>
            <p:nvPr/>
          </p:nvSpPr>
          <p:spPr bwMode="auto">
            <a:xfrm>
              <a:off x="2817" y="1713"/>
              <a:ext cx="53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49" name="Freeform 218"/>
            <p:cNvSpPr>
              <a:spLocks/>
            </p:cNvSpPr>
            <p:nvPr/>
          </p:nvSpPr>
          <p:spPr bwMode="auto">
            <a:xfrm>
              <a:off x="2782" y="1722"/>
              <a:ext cx="53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1" y="161"/>
                  </a:moveTo>
                  <a:lnTo>
                    <a:pt x="101" y="161"/>
                  </a:lnTo>
                  <a:lnTo>
                    <a:pt x="101" y="100"/>
                  </a:lnTo>
                  <a:lnTo>
                    <a:pt x="161" y="100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61" y="100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50" name="Freeform 219"/>
            <p:cNvSpPr>
              <a:spLocks/>
            </p:cNvSpPr>
            <p:nvPr/>
          </p:nvSpPr>
          <p:spPr bwMode="auto">
            <a:xfrm>
              <a:off x="2801" y="1713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51" name="Freeform 220"/>
            <p:cNvSpPr>
              <a:spLocks/>
            </p:cNvSpPr>
            <p:nvPr/>
          </p:nvSpPr>
          <p:spPr bwMode="auto">
            <a:xfrm>
              <a:off x="2791" y="1749"/>
              <a:ext cx="54" cy="54"/>
            </a:xfrm>
            <a:custGeom>
              <a:avLst/>
              <a:gdLst>
                <a:gd name="T0" fmla="*/ 7 w 162"/>
                <a:gd name="T1" fmla="*/ 18 h 162"/>
                <a:gd name="T2" fmla="*/ 11 w 162"/>
                <a:gd name="T3" fmla="*/ 18 h 162"/>
                <a:gd name="T4" fmla="*/ 11 w 162"/>
                <a:gd name="T5" fmla="*/ 11 h 162"/>
                <a:gd name="T6" fmla="*/ 18 w 162"/>
                <a:gd name="T7" fmla="*/ 11 h 162"/>
                <a:gd name="T8" fmla="*/ 18 w 162"/>
                <a:gd name="T9" fmla="*/ 7 h 162"/>
                <a:gd name="T10" fmla="*/ 11 w 162"/>
                <a:gd name="T11" fmla="*/ 7 h 162"/>
                <a:gd name="T12" fmla="*/ 11 w 162"/>
                <a:gd name="T13" fmla="*/ 0 h 162"/>
                <a:gd name="T14" fmla="*/ 7 w 162"/>
                <a:gd name="T15" fmla="*/ 0 h 162"/>
                <a:gd name="T16" fmla="*/ 7 w 162"/>
                <a:gd name="T17" fmla="*/ 7 h 162"/>
                <a:gd name="T18" fmla="*/ 0 w 162"/>
                <a:gd name="T19" fmla="*/ 7 h 162"/>
                <a:gd name="T20" fmla="*/ 0 w 162"/>
                <a:gd name="T21" fmla="*/ 11 h 162"/>
                <a:gd name="T22" fmla="*/ 7 w 162"/>
                <a:gd name="T23" fmla="*/ 11 h 162"/>
                <a:gd name="T24" fmla="*/ 7 w 162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52" name="Freeform 221"/>
            <p:cNvSpPr>
              <a:spLocks/>
            </p:cNvSpPr>
            <p:nvPr/>
          </p:nvSpPr>
          <p:spPr bwMode="auto">
            <a:xfrm>
              <a:off x="2796" y="1758"/>
              <a:ext cx="53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7 w 161"/>
                <a:gd name="T7" fmla="*/ 11 h 162"/>
                <a:gd name="T8" fmla="*/ 17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53" name="Freeform 222"/>
            <p:cNvSpPr>
              <a:spLocks/>
            </p:cNvSpPr>
            <p:nvPr/>
          </p:nvSpPr>
          <p:spPr bwMode="auto">
            <a:xfrm>
              <a:off x="2752" y="1798"/>
              <a:ext cx="53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7 w 161"/>
                <a:gd name="T7" fmla="*/ 11 h 162"/>
                <a:gd name="T8" fmla="*/ 17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54" name="Freeform 223"/>
            <p:cNvSpPr>
              <a:spLocks/>
            </p:cNvSpPr>
            <p:nvPr/>
          </p:nvSpPr>
          <p:spPr bwMode="auto">
            <a:xfrm>
              <a:off x="2649" y="2588"/>
              <a:ext cx="54" cy="53"/>
            </a:xfrm>
            <a:custGeom>
              <a:avLst/>
              <a:gdLst>
                <a:gd name="T0" fmla="*/ 7 w 162"/>
                <a:gd name="T1" fmla="*/ 17 h 161"/>
                <a:gd name="T2" fmla="*/ 11 w 162"/>
                <a:gd name="T3" fmla="*/ 17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55" name="Freeform 224"/>
            <p:cNvSpPr>
              <a:spLocks/>
            </p:cNvSpPr>
            <p:nvPr/>
          </p:nvSpPr>
          <p:spPr bwMode="auto">
            <a:xfrm>
              <a:off x="2518" y="2251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56" name="Freeform 225"/>
            <p:cNvSpPr>
              <a:spLocks/>
            </p:cNvSpPr>
            <p:nvPr/>
          </p:nvSpPr>
          <p:spPr bwMode="auto">
            <a:xfrm>
              <a:off x="2434" y="2314"/>
              <a:ext cx="54" cy="54"/>
            </a:xfrm>
            <a:custGeom>
              <a:avLst/>
              <a:gdLst>
                <a:gd name="T0" fmla="*/ 7 w 162"/>
                <a:gd name="T1" fmla="*/ 18 h 162"/>
                <a:gd name="T2" fmla="*/ 11 w 162"/>
                <a:gd name="T3" fmla="*/ 18 h 162"/>
                <a:gd name="T4" fmla="*/ 11 w 162"/>
                <a:gd name="T5" fmla="*/ 11 h 162"/>
                <a:gd name="T6" fmla="*/ 18 w 162"/>
                <a:gd name="T7" fmla="*/ 11 h 162"/>
                <a:gd name="T8" fmla="*/ 18 w 162"/>
                <a:gd name="T9" fmla="*/ 7 h 162"/>
                <a:gd name="T10" fmla="*/ 11 w 162"/>
                <a:gd name="T11" fmla="*/ 7 h 162"/>
                <a:gd name="T12" fmla="*/ 11 w 162"/>
                <a:gd name="T13" fmla="*/ 0 h 162"/>
                <a:gd name="T14" fmla="*/ 7 w 162"/>
                <a:gd name="T15" fmla="*/ 0 h 162"/>
                <a:gd name="T16" fmla="*/ 7 w 162"/>
                <a:gd name="T17" fmla="*/ 7 h 162"/>
                <a:gd name="T18" fmla="*/ 0 w 162"/>
                <a:gd name="T19" fmla="*/ 7 h 162"/>
                <a:gd name="T20" fmla="*/ 0 w 162"/>
                <a:gd name="T21" fmla="*/ 11 h 162"/>
                <a:gd name="T22" fmla="*/ 7 w 162"/>
                <a:gd name="T23" fmla="*/ 11 h 162"/>
                <a:gd name="T24" fmla="*/ 7 w 162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57" name="Freeform 226"/>
            <p:cNvSpPr>
              <a:spLocks/>
            </p:cNvSpPr>
            <p:nvPr/>
          </p:nvSpPr>
          <p:spPr bwMode="auto">
            <a:xfrm>
              <a:off x="2413" y="2440"/>
              <a:ext cx="53" cy="53"/>
            </a:xfrm>
            <a:custGeom>
              <a:avLst/>
              <a:gdLst>
                <a:gd name="T0" fmla="*/ 7 w 161"/>
                <a:gd name="T1" fmla="*/ 17 h 161"/>
                <a:gd name="T2" fmla="*/ 11 w 161"/>
                <a:gd name="T3" fmla="*/ 17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58" name="Freeform 227"/>
            <p:cNvSpPr>
              <a:spLocks/>
            </p:cNvSpPr>
            <p:nvPr/>
          </p:nvSpPr>
          <p:spPr bwMode="auto">
            <a:xfrm>
              <a:off x="2683" y="2475"/>
              <a:ext cx="53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7 w 161"/>
                <a:gd name="T7" fmla="*/ 11 h 162"/>
                <a:gd name="T8" fmla="*/ 17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59" name="Freeform 228"/>
            <p:cNvSpPr>
              <a:spLocks/>
            </p:cNvSpPr>
            <p:nvPr/>
          </p:nvSpPr>
          <p:spPr bwMode="auto">
            <a:xfrm>
              <a:off x="2718" y="1942"/>
              <a:ext cx="53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60" name="Freeform 229"/>
            <p:cNvSpPr>
              <a:spLocks/>
            </p:cNvSpPr>
            <p:nvPr/>
          </p:nvSpPr>
          <p:spPr bwMode="auto">
            <a:xfrm>
              <a:off x="2724" y="1942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61" name="Freeform 230"/>
            <p:cNvSpPr>
              <a:spLocks/>
            </p:cNvSpPr>
            <p:nvPr/>
          </p:nvSpPr>
          <p:spPr bwMode="auto">
            <a:xfrm>
              <a:off x="2720" y="1942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62" name="Freeform 231"/>
            <p:cNvSpPr>
              <a:spLocks/>
            </p:cNvSpPr>
            <p:nvPr/>
          </p:nvSpPr>
          <p:spPr bwMode="auto">
            <a:xfrm>
              <a:off x="2732" y="1942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63" name="Freeform 232"/>
            <p:cNvSpPr>
              <a:spLocks/>
            </p:cNvSpPr>
            <p:nvPr/>
          </p:nvSpPr>
          <p:spPr bwMode="auto">
            <a:xfrm>
              <a:off x="2717" y="1942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64" name="Freeform 233"/>
            <p:cNvSpPr>
              <a:spLocks/>
            </p:cNvSpPr>
            <p:nvPr/>
          </p:nvSpPr>
          <p:spPr bwMode="auto">
            <a:xfrm>
              <a:off x="2676" y="1946"/>
              <a:ext cx="54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8 w 161"/>
                <a:gd name="T7" fmla="*/ 11 h 162"/>
                <a:gd name="T8" fmla="*/ 18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65" name="Freeform 234"/>
            <p:cNvSpPr>
              <a:spLocks/>
            </p:cNvSpPr>
            <p:nvPr/>
          </p:nvSpPr>
          <p:spPr bwMode="auto">
            <a:xfrm>
              <a:off x="2706" y="1946"/>
              <a:ext cx="54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8 w 161"/>
                <a:gd name="T7" fmla="*/ 11 h 162"/>
                <a:gd name="T8" fmla="*/ 18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66" name="Freeform 235"/>
            <p:cNvSpPr>
              <a:spLocks/>
            </p:cNvSpPr>
            <p:nvPr/>
          </p:nvSpPr>
          <p:spPr bwMode="auto">
            <a:xfrm>
              <a:off x="2712" y="1946"/>
              <a:ext cx="54" cy="54"/>
            </a:xfrm>
            <a:custGeom>
              <a:avLst/>
              <a:gdLst>
                <a:gd name="T0" fmla="*/ 7 w 162"/>
                <a:gd name="T1" fmla="*/ 18 h 162"/>
                <a:gd name="T2" fmla="*/ 11 w 162"/>
                <a:gd name="T3" fmla="*/ 18 h 162"/>
                <a:gd name="T4" fmla="*/ 11 w 162"/>
                <a:gd name="T5" fmla="*/ 11 h 162"/>
                <a:gd name="T6" fmla="*/ 18 w 162"/>
                <a:gd name="T7" fmla="*/ 11 h 162"/>
                <a:gd name="T8" fmla="*/ 18 w 162"/>
                <a:gd name="T9" fmla="*/ 7 h 162"/>
                <a:gd name="T10" fmla="*/ 11 w 162"/>
                <a:gd name="T11" fmla="*/ 7 h 162"/>
                <a:gd name="T12" fmla="*/ 11 w 162"/>
                <a:gd name="T13" fmla="*/ 0 h 162"/>
                <a:gd name="T14" fmla="*/ 7 w 162"/>
                <a:gd name="T15" fmla="*/ 0 h 162"/>
                <a:gd name="T16" fmla="*/ 7 w 162"/>
                <a:gd name="T17" fmla="*/ 7 h 162"/>
                <a:gd name="T18" fmla="*/ 0 w 162"/>
                <a:gd name="T19" fmla="*/ 7 h 162"/>
                <a:gd name="T20" fmla="*/ 0 w 162"/>
                <a:gd name="T21" fmla="*/ 11 h 162"/>
                <a:gd name="T22" fmla="*/ 7 w 162"/>
                <a:gd name="T23" fmla="*/ 11 h 162"/>
                <a:gd name="T24" fmla="*/ 7 w 162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67" name="Freeform 236"/>
            <p:cNvSpPr>
              <a:spLocks/>
            </p:cNvSpPr>
            <p:nvPr/>
          </p:nvSpPr>
          <p:spPr bwMode="auto">
            <a:xfrm>
              <a:off x="2808" y="1606"/>
              <a:ext cx="54" cy="53"/>
            </a:xfrm>
            <a:custGeom>
              <a:avLst/>
              <a:gdLst>
                <a:gd name="T0" fmla="*/ 7 w 162"/>
                <a:gd name="T1" fmla="*/ 17 h 161"/>
                <a:gd name="T2" fmla="*/ 11 w 162"/>
                <a:gd name="T3" fmla="*/ 17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68" name="Freeform 237"/>
            <p:cNvSpPr>
              <a:spLocks/>
            </p:cNvSpPr>
            <p:nvPr/>
          </p:nvSpPr>
          <p:spPr bwMode="auto">
            <a:xfrm>
              <a:off x="2852" y="1601"/>
              <a:ext cx="54" cy="54"/>
            </a:xfrm>
            <a:custGeom>
              <a:avLst/>
              <a:gdLst>
                <a:gd name="T0" fmla="*/ 7 w 162"/>
                <a:gd name="T1" fmla="*/ 18 h 162"/>
                <a:gd name="T2" fmla="*/ 11 w 162"/>
                <a:gd name="T3" fmla="*/ 18 h 162"/>
                <a:gd name="T4" fmla="*/ 11 w 162"/>
                <a:gd name="T5" fmla="*/ 11 h 162"/>
                <a:gd name="T6" fmla="*/ 18 w 162"/>
                <a:gd name="T7" fmla="*/ 11 h 162"/>
                <a:gd name="T8" fmla="*/ 18 w 162"/>
                <a:gd name="T9" fmla="*/ 7 h 162"/>
                <a:gd name="T10" fmla="*/ 11 w 162"/>
                <a:gd name="T11" fmla="*/ 7 h 162"/>
                <a:gd name="T12" fmla="*/ 11 w 162"/>
                <a:gd name="T13" fmla="*/ 0 h 162"/>
                <a:gd name="T14" fmla="*/ 7 w 162"/>
                <a:gd name="T15" fmla="*/ 0 h 162"/>
                <a:gd name="T16" fmla="*/ 7 w 162"/>
                <a:gd name="T17" fmla="*/ 7 h 162"/>
                <a:gd name="T18" fmla="*/ 0 w 162"/>
                <a:gd name="T19" fmla="*/ 7 h 162"/>
                <a:gd name="T20" fmla="*/ 0 w 162"/>
                <a:gd name="T21" fmla="*/ 11 h 162"/>
                <a:gd name="T22" fmla="*/ 7 w 162"/>
                <a:gd name="T23" fmla="*/ 11 h 162"/>
                <a:gd name="T24" fmla="*/ 7 w 162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69" name="Freeform 238"/>
            <p:cNvSpPr>
              <a:spLocks/>
            </p:cNvSpPr>
            <p:nvPr/>
          </p:nvSpPr>
          <p:spPr bwMode="auto">
            <a:xfrm>
              <a:off x="2851" y="1601"/>
              <a:ext cx="54" cy="54"/>
            </a:xfrm>
            <a:custGeom>
              <a:avLst/>
              <a:gdLst>
                <a:gd name="T0" fmla="*/ 7 w 162"/>
                <a:gd name="T1" fmla="*/ 18 h 162"/>
                <a:gd name="T2" fmla="*/ 11 w 162"/>
                <a:gd name="T3" fmla="*/ 18 h 162"/>
                <a:gd name="T4" fmla="*/ 11 w 162"/>
                <a:gd name="T5" fmla="*/ 11 h 162"/>
                <a:gd name="T6" fmla="*/ 18 w 162"/>
                <a:gd name="T7" fmla="*/ 11 h 162"/>
                <a:gd name="T8" fmla="*/ 18 w 162"/>
                <a:gd name="T9" fmla="*/ 7 h 162"/>
                <a:gd name="T10" fmla="*/ 11 w 162"/>
                <a:gd name="T11" fmla="*/ 7 h 162"/>
                <a:gd name="T12" fmla="*/ 11 w 162"/>
                <a:gd name="T13" fmla="*/ 0 h 162"/>
                <a:gd name="T14" fmla="*/ 7 w 162"/>
                <a:gd name="T15" fmla="*/ 0 h 162"/>
                <a:gd name="T16" fmla="*/ 7 w 162"/>
                <a:gd name="T17" fmla="*/ 7 h 162"/>
                <a:gd name="T18" fmla="*/ 0 w 162"/>
                <a:gd name="T19" fmla="*/ 7 h 162"/>
                <a:gd name="T20" fmla="*/ 0 w 162"/>
                <a:gd name="T21" fmla="*/ 11 h 162"/>
                <a:gd name="T22" fmla="*/ 7 w 162"/>
                <a:gd name="T23" fmla="*/ 11 h 162"/>
                <a:gd name="T24" fmla="*/ 7 w 162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70" name="Freeform 239"/>
            <p:cNvSpPr>
              <a:spLocks/>
            </p:cNvSpPr>
            <p:nvPr/>
          </p:nvSpPr>
          <p:spPr bwMode="auto">
            <a:xfrm>
              <a:off x="2801" y="1601"/>
              <a:ext cx="53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7 w 161"/>
                <a:gd name="T7" fmla="*/ 11 h 162"/>
                <a:gd name="T8" fmla="*/ 17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0" y="162"/>
                  </a:lnTo>
                  <a:lnTo>
                    <a:pt x="100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0" y="61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71" name="Freeform 240"/>
            <p:cNvSpPr>
              <a:spLocks/>
            </p:cNvSpPr>
            <p:nvPr/>
          </p:nvSpPr>
          <p:spPr bwMode="auto">
            <a:xfrm>
              <a:off x="2825" y="1628"/>
              <a:ext cx="54" cy="54"/>
            </a:xfrm>
            <a:custGeom>
              <a:avLst/>
              <a:gdLst>
                <a:gd name="T0" fmla="*/ 7 w 161"/>
                <a:gd name="T1" fmla="*/ 18 h 161"/>
                <a:gd name="T2" fmla="*/ 11 w 161"/>
                <a:gd name="T3" fmla="*/ 18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0" y="161"/>
                  </a:lnTo>
                  <a:lnTo>
                    <a:pt x="100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0" y="61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72" name="Freeform 241"/>
            <p:cNvSpPr>
              <a:spLocks/>
            </p:cNvSpPr>
            <p:nvPr/>
          </p:nvSpPr>
          <p:spPr bwMode="auto">
            <a:xfrm>
              <a:off x="2931" y="1511"/>
              <a:ext cx="54" cy="54"/>
            </a:xfrm>
            <a:custGeom>
              <a:avLst/>
              <a:gdLst>
                <a:gd name="T0" fmla="*/ 7 w 162"/>
                <a:gd name="T1" fmla="*/ 18 h 162"/>
                <a:gd name="T2" fmla="*/ 11 w 162"/>
                <a:gd name="T3" fmla="*/ 18 h 162"/>
                <a:gd name="T4" fmla="*/ 11 w 162"/>
                <a:gd name="T5" fmla="*/ 11 h 162"/>
                <a:gd name="T6" fmla="*/ 18 w 162"/>
                <a:gd name="T7" fmla="*/ 11 h 162"/>
                <a:gd name="T8" fmla="*/ 18 w 162"/>
                <a:gd name="T9" fmla="*/ 7 h 162"/>
                <a:gd name="T10" fmla="*/ 11 w 162"/>
                <a:gd name="T11" fmla="*/ 7 h 162"/>
                <a:gd name="T12" fmla="*/ 11 w 162"/>
                <a:gd name="T13" fmla="*/ 0 h 162"/>
                <a:gd name="T14" fmla="*/ 7 w 162"/>
                <a:gd name="T15" fmla="*/ 0 h 162"/>
                <a:gd name="T16" fmla="*/ 7 w 162"/>
                <a:gd name="T17" fmla="*/ 7 h 162"/>
                <a:gd name="T18" fmla="*/ 0 w 162"/>
                <a:gd name="T19" fmla="*/ 7 h 162"/>
                <a:gd name="T20" fmla="*/ 0 w 162"/>
                <a:gd name="T21" fmla="*/ 11 h 162"/>
                <a:gd name="T22" fmla="*/ 7 w 162"/>
                <a:gd name="T23" fmla="*/ 11 h 162"/>
                <a:gd name="T24" fmla="*/ 7 w 162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73" name="Freeform 242"/>
            <p:cNvSpPr>
              <a:spLocks/>
            </p:cNvSpPr>
            <p:nvPr/>
          </p:nvSpPr>
          <p:spPr bwMode="auto">
            <a:xfrm>
              <a:off x="3016" y="1440"/>
              <a:ext cx="54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8 w 161"/>
                <a:gd name="T7" fmla="*/ 11 h 162"/>
                <a:gd name="T8" fmla="*/ 18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74" name="Freeform 243"/>
            <p:cNvSpPr>
              <a:spLocks/>
            </p:cNvSpPr>
            <p:nvPr/>
          </p:nvSpPr>
          <p:spPr bwMode="auto">
            <a:xfrm>
              <a:off x="3049" y="1440"/>
              <a:ext cx="53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7 w 161"/>
                <a:gd name="T7" fmla="*/ 11 h 162"/>
                <a:gd name="T8" fmla="*/ 17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0" y="162"/>
                  </a:lnTo>
                  <a:lnTo>
                    <a:pt x="100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0" y="61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75" name="Freeform 244"/>
            <p:cNvSpPr>
              <a:spLocks/>
            </p:cNvSpPr>
            <p:nvPr/>
          </p:nvSpPr>
          <p:spPr bwMode="auto">
            <a:xfrm>
              <a:off x="2888" y="1597"/>
              <a:ext cx="54" cy="53"/>
            </a:xfrm>
            <a:custGeom>
              <a:avLst/>
              <a:gdLst>
                <a:gd name="T0" fmla="*/ 7 w 161"/>
                <a:gd name="T1" fmla="*/ 17 h 161"/>
                <a:gd name="T2" fmla="*/ 11 w 161"/>
                <a:gd name="T3" fmla="*/ 17 h 161"/>
                <a:gd name="T4" fmla="*/ 11 w 161"/>
                <a:gd name="T5" fmla="*/ 11 h 161"/>
                <a:gd name="T6" fmla="*/ 18 w 161"/>
                <a:gd name="T7" fmla="*/ 11 h 161"/>
                <a:gd name="T8" fmla="*/ 18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76" name="Freeform 245"/>
            <p:cNvSpPr>
              <a:spLocks/>
            </p:cNvSpPr>
            <p:nvPr/>
          </p:nvSpPr>
          <p:spPr bwMode="auto">
            <a:xfrm>
              <a:off x="2925" y="1597"/>
              <a:ext cx="54" cy="53"/>
            </a:xfrm>
            <a:custGeom>
              <a:avLst/>
              <a:gdLst>
                <a:gd name="T0" fmla="*/ 7 w 162"/>
                <a:gd name="T1" fmla="*/ 17 h 161"/>
                <a:gd name="T2" fmla="*/ 11 w 162"/>
                <a:gd name="T3" fmla="*/ 17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77" name="Freeform 246"/>
            <p:cNvSpPr>
              <a:spLocks/>
            </p:cNvSpPr>
            <p:nvPr/>
          </p:nvSpPr>
          <p:spPr bwMode="auto">
            <a:xfrm>
              <a:off x="3549" y="1467"/>
              <a:ext cx="54" cy="53"/>
            </a:xfrm>
            <a:custGeom>
              <a:avLst/>
              <a:gdLst>
                <a:gd name="T0" fmla="*/ 7 w 162"/>
                <a:gd name="T1" fmla="*/ 17 h 161"/>
                <a:gd name="T2" fmla="*/ 11 w 162"/>
                <a:gd name="T3" fmla="*/ 17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78" name="Freeform 247"/>
            <p:cNvSpPr>
              <a:spLocks/>
            </p:cNvSpPr>
            <p:nvPr/>
          </p:nvSpPr>
          <p:spPr bwMode="auto">
            <a:xfrm>
              <a:off x="3538" y="1476"/>
              <a:ext cx="54" cy="53"/>
            </a:xfrm>
            <a:custGeom>
              <a:avLst/>
              <a:gdLst>
                <a:gd name="T0" fmla="*/ 7 w 162"/>
                <a:gd name="T1" fmla="*/ 17 h 161"/>
                <a:gd name="T2" fmla="*/ 11 w 162"/>
                <a:gd name="T3" fmla="*/ 17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79" name="Freeform 248"/>
            <p:cNvSpPr>
              <a:spLocks/>
            </p:cNvSpPr>
            <p:nvPr/>
          </p:nvSpPr>
          <p:spPr bwMode="auto">
            <a:xfrm>
              <a:off x="2801" y="1740"/>
              <a:ext cx="54" cy="54"/>
            </a:xfrm>
            <a:custGeom>
              <a:avLst/>
              <a:gdLst>
                <a:gd name="T0" fmla="*/ 7 w 161"/>
                <a:gd name="T1" fmla="*/ 18 h 162"/>
                <a:gd name="T2" fmla="*/ 11 w 161"/>
                <a:gd name="T3" fmla="*/ 18 h 162"/>
                <a:gd name="T4" fmla="*/ 11 w 161"/>
                <a:gd name="T5" fmla="*/ 11 h 162"/>
                <a:gd name="T6" fmla="*/ 18 w 161"/>
                <a:gd name="T7" fmla="*/ 11 h 162"/>
                <a:gd name="T8" fmla="*/ 18 w 161"/>
                <a:gd name="T9" fmla="*/ 7 h 162"/>
                <a:gd name="T10" fmla="*/ 11 w 161"/>
                <a:gd name="T11" fmla="*/ 7 h 162"/>
                <a:gd name="T12" fmla="*/ 11 w 161"/>
                <a:gd name="T13" fmla="*/ 0 h 162"/>
                <a:gd name="T14" fmla="*/ 7 w 161"/>
                <a:gd name="T15" fmla="*/ 0 h 162"/>
                <a:gd name="T16" fmla="*/ 7 w 161"/>
                <a:gd name="T17" fmla="*/ 7 h 162"/>
                <a:gd name="T18" fmla="*/ 0 w 161"/>
                <a:gd name="T19" fmla="*/ 7 h 162"/>
                <a:gd name="T20" fmla="*/ 0 w 161"/>
                <a:gd name="T21" fmla="*/ 11 h 162"/>
                <a:gd name="T22" fmla="*/ 7 w 161"/>
                <a:gd name="T23" fmla="*/ 11 h 162"/>
                <a:gd name="T24" fmla="*/ 7 w 161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2">
                  <a:moveTo>
                    <a:pt x="60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1" y="101"/>
                  </a:lnTo>
                  <a:lnTo>
                    <a:pt x="161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0" y="0"/>
                  </a:lnTo>
                  <a:lnTo>
                    <a:pt x="60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80" name="Freeform 249"/>
            <p:cNvSpPr>
              <a:spLocks/>
            </p:cNvSpPr>
            <p:nvPr/>
          </p:nvSpPr>
          <p:spPr bwMode="auto">
            <a:xfrm>
              <a:off x="2814" y="1754"/>
              <a:ext cx="53" cy="53"/>
            </a:xfrm>
            <a:custGeom>
              <a:avLst/>
              <a:gdLst>
                <a:gd name="T0" fmla="*/ 7 w 161"/>
                <a:gd name="T1" fmla="*/ 17 h 161"/>
                <a:gd name="T2" fmla="*/ 11 w 161"/>
                <a:gd name="T3" fmla="*/ 17 h 161"/>
                <a:gd name="T4" fmla="*/ 11 w 161"/>
                <a:gd name="T5" fmla="*/ 11 h 161"/>
                <a:gd name="T6" fmla="*/ 17 w 161"/>
                <a:gd name="T7" fmla="*/ 11 h 161"/>
                <a:gd name="T8" fmla="*/ 17 w 161"/>
                <a:gd name="T9" fmla="*/ 7 h 161"/>
                <a:gd name="T10" fmla="*/ 11 w 161"/>
                <a:gd name="T11" fmla="*/ 7 h 161"/>
                <a:gd name="T12" fmla="*/ 11 w 161"/>
                <a:gd name="T13" fmla="*/ 0 h 161"/>
                <a:gd name="T14" fmla="*/ 7 w 161"/>
                <a:gd name="T15" fmla="*/ 0 h 161"/>
                <a:gd name="T16" fmla="*/ 7 w 161"/>
                <a:gd name="T17" fmla="*/ 7 h 161"/>
                <a:gd name="T18" fmla="*/ 0 w 161"/>
                <a:gd name="T19" fmla="*/ 7 h 161"/>
                <a:gd name="T20" fmla="*/ 0 w 161"/>
                <a:gd name="T21" fmla="*/ 11 h 161"/>
                <a:gd name="T22" fmla="*/ 7 w 161"/>
                <a:gd name="T23" fmla="*/ 11 h 161"/>
                <a:gd name="T24" fmla="*/ 7 w 161"/>
                <a:gd name="T25" fmla="*/ 17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1" h="161">
                  <a:moveTo>
                    <a:pt x="60" y="161"/>
                  </a:moveTo>
                  <a:lnTo>
                    <a:pt x="100" y="161"/>
                  </a:lnTo>
                  <a:lnTo>
                    <a:pt x="100" y="101"/>
                  </a:lnTo>
                  <a:lnTo>
                    <a:pt x="161" y="101"/>
                  </a:lnTo>
                  <a:lnTo>
                    <a:pt x="161" y="60"/>
                  </a:lnTo>
                  <a:lnTo>
                    <a:pt x="100" y="60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101"/>
                  </a:lnTo>
                  <a:lnTo>
                    <a:pt x="60" y="10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81" name="Freeform 250"/>
            <p:cNvSpPr>
              <a:spLocks/>
            </p:cNvSpPr>
            <p:nvPr/>
          </p:nvSpPr>
          <p:spPr bwMode="auto">
            <a:xfrm>
              <a:off x="2909" y="1718"/>
              <a:ext cx="54" cy="54"/>
            </a:xfrm>
            <a:custGeom>
              <a:avLst/>
              <a:gdLst>
                <a:gd name="T0" fmla="*/ 7 w 162"/>
                <a:gd name="T1" fmla="*/ 18 h 162"/>
                <a:gd name="T2" fmla="*/ 11 w 162"/>
                <a:gd name="T3" fmla="*/ 18 h 162"/>
                <a:gd name="T4" fmla="*/ 11 w 162"/>
                <a:gd name="T5" fmla="*/ 11 h 162"/>
                <a:gd name="T6" fmla="*/ 18 w 162"/>
                <a:gd name="T7" fmla="*/ 11 h 162"/>
                <a:gd name="T8" fmla="*/ 18 w 162"/>
                <a:gd name="T9" fmla="*/ 7 h 162"/>
                <a:gd name="T10" fmla="*/ 11 w 162"/>
                <a:gd name="T11" fmla="*/ 7 h 162"/>
                <a:gd name="T12" fmla="*/ 11 w 162"/>
                <a:gd name="T13" fmla="*/ 0 h 162"/>
                <a:gd name="T14" fmla="*/ 7 w 162"/>
                <a:gd name="T15" fmla="*/ 0 h 162"/>
                <a:gd name="T16" fmla="*/ 7 w 162"/>
                <a:gd name="T17" fmla="*/ 7 h 162"/>
                <a:gd name="T18" fmla="*/ 0 w 162"/>
                <a:gd name="T19" fmla="*/ 7 h 162"/>
                <a:gd name="T20" fmla="*/ 0 w 162"/>
                <a:gd name="T21" fmla="*/ 11 h 162"/>
                <a:gd name="T22" fmla="*/ 7 w 162"/>
                <a:gd name="T23" fmla="*/ 11 h 162"/>
                <a:gd name="T24" fmla="*/ 7 w 162"/>
                <a:gd name="T25" fmla="*/ 18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2">
                  <a:moveTo>
                    <a:pt x="61" y="162"/>
                  </a:moveTo>
                  <a:lnTo>
                    <a:pt x="101" y="162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82" name="Freeform 251"/>
            <p:cNvSpPr>
              <a:spLocks/>
            </p:cNvSpPr>
            <p:nvPr/>
          </p:nvSpPr>
          <p:spPr bwMode="auto">
            <a:xfrm>
              <a:off x="2199" y="2556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0"/>
                  </a:lnTo>
                  <a:lnTo>
                    <a:pt x="162" y="100"/>
                  </a:lnTo>
                  <a:lnTo>
                    <a:pt x="162" y="60"/>
                  </a:lnTo>
                  <a:lnTo>
                    <a:pt x="101" y="60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61" y="100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83" name="Freeform 252"/>
            <p:cNvSpPr>
              <a:spLocks/>
            </p:cNvSpPr>
            <p:nvPr/>
          </p:nvSpPr>
          <p:spPr bwMode="auto">
            <a:xfrm>
              <a:off x="1990" y="2601"/>
              <a:ext cx="54" cy="54"/>
            </a:xfrm>
            <a:custGeom>
              <a:avLst/>
              <a:gdLst>
                <a:gd name="T0" fmla="*/ 7 w 162"/>
                <a:gd name="T1" fmla="*/ 18 h 161"/>
                <a:gd name="T2" fmla="*/ 11 w 162"/>
                <a:gd name="T3" fmla="*/ 18 h 161"/>
                <a:gd name="T4" fmla="*/ 11 w 162"/>
                <a:gd name="T5" fmla="*/ 11 h 161"/>
                <a:gd name="T6" fmla="*/ 18 w 162"/>
                <a:gd name="T7" fmla="*/ 11 h 161"/>
                <a:gd name="T8" fmla="*/ 18 w 162"/>
                <a:gd name="T9" fmla="*/ 7 h 161"/>
                <a:gd name="T10" fmla="*/ 11 w 162"/>
                <a:gd name="T11" fmla="*/ 7 h 161"/>
                <a:gd name="T12" fmla="*/ 11 w 162"/>
                <a:gd name="T13" fmla="*/ 0 h 161"/>
                <a:gd name="T14" fmla="*/ 7 w 162"/>
                <a:gd name="T15" fmla="*/ 0 h 161"/>
                <a:gd name="T16" fmla="*/ 7 w 162"/>
                <a:gd name="T17" fmla="*/ 7 h 161"/>
                <a:gd name="T18" fmla="*/ 0 w 162"/>
                <a:gd name="T19" fmla="*/ 7 h 161"/>
                <a:gd name="T20" fmla="*/ 0 w 162"/>
                <a:gd name="T21" fmla="*/ 11 h 161"/>
                <a:gd name="T22" fmla="*/ 7 w 162"/>
                <a:gd name="T23" fmla="*/ 11 h 161"/>
                <a:gd name="T24" fmla="*/ 7 w 162"/>
                <a:gd name="T25" fmla="*/ 18 h 1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2" h="161">
                  <a:moveTo>
                    <a:pt x="61" y="161"/>
                  </a:moveTo>
                  <a:lnTo>
                    <a:pt x="101" y="161"/>
                  </a:lnTo>
                  <a:lnTo>
                    <a:pt x="101" y="101"/>
                  </a:lnTo>
                  <a:lnTo>
                    <a:pt x="162" y="101"/>
                  </a:lnTo>
                  <a:lnTo>
                    <a:pt x="162" y="61"/>
                  </a:lnTo>
                  <a:lnTo>
                    <a:pt x="101" y="61"/>
                  </a:lnTo>
                  <a:lnTo>
                    <a:pt x="101" y="0"/>
                  </a:lnTo>
                  <a:lnTo>
                    <a:pt x="61" y="0"/>
                  </a:lnTo>
                  <a:lnTo>
                    <a:pt x="61" y="6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61" y="101"/>
                  </a:lnTo>
                  <a:lnTo>
                    <a:pt x="61" y="1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84" name="Freeform 253"/>
            <p:cNvSpPr>
              <a:spLocks/>
            </p:cNvSpPr>
            <p:nvPr/>
          </p:nvSpPr>
          <p:spPr bwMode="auto">
            <a:xfrm>
              <a:off x="2891" y="2252"/>
              <a:ext cx="53" cy="53"/>
            </a:xfrm>
            <a:custGeom>
              <a:avLst/>
              <a:gdLst>
                <a:gd name="T0" fmla="*/ 7 w 159"/>
                <a:gd name="T1" fmla="*/ 18 h 159"/>
                <a:gd name="T2" fmla="*/ 11 w 159"/>
                <a:gd name="T3" fmla="*/ 18 h 159"/>
                <a:gd name="T4" fmla="*/ 11 w 159"/>
                <a:gd name="T5" fmla="*/ 11 h 159"/>
                <a:gd name="T6" fmla="*/ 18 w 159"/>
                <a:gd name="T7" fmla="*/ 11 h 159"/>
                <a:gd name="T8" fmla="*/ 18 w 159"/>
                <a:gd name="T9" fmla="*/ 7 h 159"/>
                <a:gd name="T10" fmla="*/ 11 w 159"/>
                <a:gd name="T11" fmla="*/ 7 h 159"/>
                <a:gd name="T12" fmla="*/ 11 w 159"/>
                <a:gd name="T13" fmla="*/ 0 h 159"/>
                <a:gd name="T14" fmla="*/ 7 w 159"/>
                <a:gd name="T15" fmla="*/ 0 h 159"/>
                <a:gd name="T16" fmla="*/ 7 w 159"/>
                <a:gd name="T17" fmla="*/ 7 h 159"/>
                <a:gd name="T18" fmla="*/ 0 w 159"/>
                <a:gd name="T19" fmla="*/ 7 h 159"/>
                <a:gd name="T20" fmla="*/ 0 w 159"/>
                <a:gd name="T21" fmla="*/ 11 h 159"/>
                <a:gd name="T22" fmla="*/ 7 w 159"/>
                <a:gd name="T23" fmla="*/ 11 h 159"/>
                <a:gd name="T24" fmla="*/ 7 w 159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59" y="159"/>
                  </a:moveTo>
                  <a:lnTo>
                    <a:pt x="100" y="159"/>
                  </a:lnTo>
                  <a:lnTo>
                    <a:pt x="100" y="98"/>
                  </a:lnTo>
                  <a:lnTo>
                    <a:pt x="159" y="98"/>
                  </a:lnTo>
                  <a:lnTo>
                    <a:pt x="159" y="59"/>
                  </a:lnTo>
                  <a:lnTo>
                    <a:pt x="100" y="59"/>
                  </a:lnTo>
                  <a:lnTo>
                    <a:pt x="100" y="0"/>
                  </a:lnTo>
                  <a:lnTo>
                    <a:pt x="59" y="0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59" y="9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85" name="Freeform 254"/>
            <p:cNvSpPr>
              <a:spLocks/>
            </p:cNvSpPr>
            <p:nvPr/>
          </p:nvSpPr>
          <p:spPr bwMode="auto">
            <a:xfrm>
              <a:off x="2951" y="2646"/>
              <a:ext cx="53" cy="53"/>
            </a:xfrm>
            <a:custGeom>
              <a:avLst/>
              <a:gdLst>
                <a:gd name="T0" fmla="*/ 7 w 158"/>
                <a:gd name="T1" fmla="*/ 18 h 159"/>
                <a:gd name="T2" fmla="*/ 11 w 158"/>
                <a:gd name="T3" fmla="*/ 18 h 159"/>
                <a:gd name="T4" fmla="*/ 11 w 158"/>
                <a:gd name="T5" fmla="*/ 11 h 159"/>
                <a:gd name="T6" fmla="*/ 18 w 158"/>
                <a:gd name="T7" fmla="*/ 11 h 159"/>
                <a:gd name="T8" fmla="*/ 18 w 158"/>
                <a:gd name="T9" fmla="*/ 7 h 159"/>
                <a:gd name="T10" fmla="*/ 11 w 158"/>
                <a:gd name="T11" fmla="*/ 7 h 159"/>
                <a:gd name="T12" fmla="*/ 11 w 158"/>
                <a:gd name="T13" fmla="*/ 0 h 159"/>
                <a:gd name="T14" fmla="*/ 7 w 158"/>
                <a:gd name="T15" fmla="*/ 0 h 159"/>
                <a:gd name="T16" fmla="*/ 7 w 158"/>
                <a:gd name="T17" fmla="*/ 7 h 159"/>
                <a:gd name="T18" fmla="*/ 0 w 158"/>
                <a:gd name="T19" fmla="*/ 7 h 159"/>
                <a:gd name="T20" fmla="*/ 0 w 158"/>
                <a:gd name="T21" fmla="*/ 11 h 159"/>
                <a:gd name="T22" fmla="*/ 7 w 158"/>
                <a:gd name="T23" fmla="*/ 11 h 159"/>
                <a:gd name="T24" fmla="*/ 7 w 158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159">
                  <a:moveTo>
                    <a:pt x="59" y="159"/>
                  </a:moveTo>
                  <a:lnTo>
                    <a:pt x="99" y="159"/>
                  </a:lnTo>
                  <a:lnTo>
                    <a:pt x="99" y="98"/>
                  </a:lnTo>
                  <a:lnTo>
                    <a:pt x="158" y="98"/>
                  </a:lnTo>
                  <a:lnTo>
                    <a:pt x="158" y="59"/>
                  </a:lnTo>
                  <a:lnTo>
                    <a:pt x="99" y="59"/>
                  </a:lnTo>
                  <a:lnTo>
                    <a:pt x="99" y="0"/>
                  </a:lnTo>
                  <a:lnTo>
                    <a:pt x="59" y="0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59" y="9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86" name="Freeform 255"/>
            <p:cNvSpPr>
              <a:spLocks/>
            </p:cNvSpPr>
            <p:nvPr/>
          </p:nvSpPr>
          <p:spPr bwMode="auto">
            <a:xfrm>
              <a:off x="2849" y="2700"/>
              <a:ext cx="52" cy="53"/>
            </a:xfrm>
            <a:custGeom>
              <a:avLst/>
              <a:gdLst>
                <a:gd name="T0" fmla="*/ 6 w 158"/>
                <a:gd name="T1" fmla="*/ 18 h 159"/>
                <a:gd name="T2" fmla="*/ 11 w 158"/>
                <a:gd name="T3" fmla="*/ 18 h 159"/>
                <a:gd name="T4" fmla="*/ 11 w 158"/>
                <a:gd name="T5" fmla="*/ 11 h 159"/>
                <a:gd name="T6" fmla="*/ 17 w 158"/>
                <a:gd name="T7" fmla="*/ 11 h 159"/>
                <a:gd name="T8" fmla="*/ 17 w 158"/>
                <a:gd name="T9" fmla="*/ 7 h 159"/>
                <a:gd name="T10" fmla="*/ 11 w 158"/>
                <a:gd name="T11" fmla="*/ 7 h 159"/>
                <a:gd name="T12" fmla="*/ 11 w 158"/>
                <a:gd name="T13" fmla="*/ 0 h 159"/>
                <a:gd name="T14" fmla="*/ 6 w 158"/>
                <a:gd name="T15" fmla="*/ 0 h 159"/>
                <a:gd name="T16" fmla="*/ 6 w 158"/>
                <a:gd name="T17" fmla="*/ 7 h 159"/>
                <a:gd name="T18" fmla="*/ 0 w 158"/>
                <a:gd name="T19" fmla="*/ 7 h 159"/>
                <a:gd name="T20" fmla="*/ 0 w 158"/>
                <a:gd name="T21" fmla="*/ 11 h 159"/>
                <a:gd name="T22" fmla="*/ 6 w 158"/>
                <a:gd name="T23" fmla="*/ 11 h 159"/>
                <a:gd name="T24" fmla="*/ 6 w 158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159">
                  <a:moveTo>
                    <a:pt x="59" y="159"/>
                  </a:moveTo>
                  <a:lnTo>
                    <a:pt x="99" y="159"/>
                  </a:lnTo>
                  <a:lnTo>
                    <a:pt x="99" y="99"/>
                  </a:lnTo>
                  <a:lnTo>
                    <a:pt x="158" y="99"/>
                  </a:lnTo>
                  <a:lnTo>
                    <a:pt x="158" y="60"/>
                  </a:lnTo>
                  <a:lnTo>
                    <a:pt x="99" y="60"/>
                  </a:lnTo>
                  <a:lnTo>
                    <a:pt x="99" y="0"/>
                  </a:lnTo>
                  <a:lnTo>
                    <a:pt x="59" y="0"/>
                  </a:lnTo>
                  <a:lnTo>
                    <a:pt x="59" y="60"/>
                  </a:lnTo>
                  <a:lnTo>
                    <a:pt x="0" y="60"/>
                  </a:lnTo>
                  <a:lnTo>
                    <a:pt x="0" y="99"/>
                  </a:lnTo>
                  <a:lnTo>
                    <a:pt x="59" y="99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87" name="Freeform 256"/>
            <p:cNvSpPr>
              <a:spLocks/>
            </p:cNvSpPr>
            <p:nvPr/>
          </p:nvSpPr>
          <p:spPr bwMode="auto">
            <a:xfrm>
              <a:off x="2994" y="2445"/>
              <a:ext cx="53" cy="52"/>
            </a:xfrm>
            <a:custGeom>
              <a:avLst/>
              <a:gdLst>
                <a:gd name="T0" fmla="*/ 7 w 159"/>
                <a:gd name="T1" fmla="*/ 17 h 158"/>
                <a:gd name="T2" fmla="*/ 11 w 159"/>
                <a:gd name="T3" fmla="*/ 17 h 158"/>
                <a:gd name="T4" fmla="*/ 11 w 159"/>
                <a:gd name="T5" fmla="*/ 11 h 158"/>
                <a:gd name="T6" fmla="*/ 18 w 159"/>
                <a:gd name="T7" fmla="*/ 11 h 158"/>
                <a:gd name="T8" fmla="*/ 18 w 159"/>
                <a:gd name="T9" fmla="*/ 6 h 158"/>
                <a:gd name="T10" fmla="*/ 11 w 159"/>
                <a:gd name="T11" fmla="*/ 6 h 158"/>
                <a:gd name="T12" fmla="*/ 11 w 159"/>
                <a:gd name="T13" fmla="*/ 0 h 158"/>
                <a:gd name="T14" fmla="*/ 7 w 159"/>
                <a:gd name="T15" fmla="*/ 0 h 158"/>
                <a:gd name="T16" fmla="*/ 7 w 159"/>
                <a:gd name="T17" fmla="*/ 6 h 158"/>
                <a:gd name="T18" fmla="*/ 0 w 159"/>
                <a:gd name="T19" fmla="*/ 6 h 158"/>
                <a:gd name="T20" fmla="*/ 0 w 159"/>
                <a:gd name="T21" fmla="*/ 11 h 158"/>
                <a:gd name="T22" fmla="*/ 7 w 159"/>
                <a:gd name="T23" fmla="*/ 11 h 158"/>
                <a:gd name="T24" fmla="*/ 7 w 159"/>
                <a:gd name="T25" fmla="*/ 17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8">
                  <a:moveTo>
                    <a:pt x="61" y="158"/>
                  </a:moveTo>
                  <a:lnTo>
                    <a:pt x="100" y="158"/>
                  </a:lnTo>
                  <a:lnTo>
                    <a:pt x="100" y="98"/>
                  </a:lnTo>
                  <a:lnTo>
                    <a:pt x="159" y="98"/>
                  </a:lnTo>
                  <a:lnTo>
                    <a:pt x="159" y="59"/>
                  </a:lnTo>
                  <a:lnTo>
                    <a:pt x="100" y="59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61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61" y="98"/>
                  </a:lnTo>
                  <a:lnTo>
                    <a:pt x="61" y="15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88" name="Freeform 257"/>
            <p:cNvSpPr>
              <a:spLocks/>
            </p:cNvSpPr>
            <p:nvPr/>
          </p:nvSpPr>
          <p:spPr bwMode="auto">
            <a:xfrm>
              <a:off x="3832" y="2045"/>
              <a:ext cx="53" cy="53"/>
            </a:xfrm>
            <a:custGeom>
              <a:avLst/>
              <a:gdLst>
                <a:gd name="T0" fmla="*/ 7 w 159"/>
                <a:gd name="T1" fmla="*/ 18 h 159"/>
                <a:gd name="T2" fmla="*/ 11 w 159"/>
                <a:gd name="T3" fmla="*/ 18 h 159"/>
                <a:gd name="T4" fmla="*/ 11 w 159"/>
                <a:gd name="T5" fmla="*/ 11 h 159"/>
                <a:gd name="T6" fmla="*/ 18 w 159"/>
                <a:gd name="T7" fmla="*/ 11 h 159"/>
                <a:gd name="T8" fmla="*/ 18 w 159"/>
                <a:gd name="T9" fmla="*/ 7 h 159"/>
                <a:gd name="T10" fmla="*/ 11 w 159"/>
                <a:gd name="T11" fmla="*/ 7 h 159"/>
                <a:gd name="T12" fmla="*/ 11 w 159"/>
                <a:gd name="T13" fmla="*/ 0 h 159"/>
                <a:gd name="T14" fmla="*/ 7 w 159"/>
                <a:gd name="T15" fmla="*/ 0 h 159"/>
                <a:gd name="T16" fmla="*/ 7 w 159"/>
                <a:gd name="T17" fmla="*/ 7 h 159"/>
                <a:gd name="T18" fmla="*/ 0 w 159"/>
                <a:gd name="T19" fmla="*/ 7 h 159"/>
                <a:gd name="T20" fmla="*/ 0 w 159"/>
                <a:gd name="T21" fmla="*/ 11 h 159"/>
                <a:gd name="T22" fmla="*/ 7 w 159"/>
                <a:gd name="T23" fmla="*/ 11 h 159"/>
                <a:gd name="T24" fmla="*/ 7 w 159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59" y="159"/>
                  </a:moveTo>
                  <a:lnTo>
                    <a:pt x="100" y="159"/>
                  </a:lnTo>
                  <a:lnTo>
                    <a:pt x="100" y="99"/>
                  </a:lnTo>
                  <a:lnTo>
                    <a:pt x="159" y="99"/>
                  </a:lnTo>
                  <a:lnTo>
                    <a:pt x="159" y="60"/>
                  </a:lnTo>
                  <a:lnTo>
                    <a:pt x="100" y="60"/>
                  </a:lnTo>
                  <a:lnTo>
                    <a:pt x="100" y="0"/>
                  </a:lnTo>
                  <a:lnTo>
                    <a:pt x="59" y="0"/>
                  </a:lnTo>
                  <a:lnTo>
                    <a:pt x="59" y="60"/>
                  </a:lnTo>
                  <a:lnTo>
                    <a:pt x="0" y="60"/>
                  </a:lnTo>
                  <a:lnTo>
                    <a:pt x="0" y="99"/>
                  </a:lnTo>
                  <a:lnTo>
                    <a:pt x="59" y="99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89" name="Freeform 258"/>
            <p:cNvSpPr>
              <a:spLocks/>
            </p:cNvSpPr>
            <p:nvPr/>
          </p:nvSpPr>
          <p:spPr bwMode="auto">
            <a:xfrm>
              <a:off x="3774" y="1924"/>
              <a:ext cx="53" cy="53"/>
            </a:xfrm>
            <a:custGeom>
              <a:avLst/>
              <a:gdLst>
                <a:gd name="T0" fmla="*/ 7 w 159"/>
                <a:gd name="T1" fmla="*/ 18 h 159"/>
                <a:gd name="T2" fmla="*/ 11 w 159"/>
                <a:gd name="T3" fmla="*/ 18 h 159"/>
                <a:gd name="T4" fmla="*/ 11 w 159"/>
                <a:gd name="T5" fmla="*/ 11 h 159"/>
                <a:gd name="T6" fmla="*/ 18 w 159"/>
                <a:gd name="T7" fmla="*/ 11 h 159"/>
                <a:gd name="T8" fmla="*/ 18 w 159"/>
                <a:gd name="T9" fmla="*/ 7 h 159"/>
                <a:gd name="T10" fmla="*/ 11 w 159"/>
                <a:gd name="T11" fmla="*/ 7 h 159"/>
                <a:gd name="T12" fmla="*/ 11 w 159"/>
                <a:gd name="T13" fmla="*/ 0 h 159"/>
                <a:gd name="T14" fmla="*/ 7 w 159"/>
                <a:gd name="T15" fmla="*/ 0 h 159"/>
                <a:gd name="T16" fmla="*/ 7 w 159"/>
                <a:gd name="T17" fmla="*/ 7 h 159"/>
                <a:gd name="T18" fmla="*/ 0 w 159"/>
                <a:gd name="T19" fmla="*/ 7 h 159"/>
                <a:gd name="T20" fmla="*/ 0 w 159"/>
                <a:gd name="T21" fmla="*/ 11 h 159"/>
                <a:gd name="T22" fmla="*/ 7 w 159"/>
                <a:gd name="T23" fmla="*/ 11 h 159"/>
                <a:gd name="T24" fmla="*/ 7 w 159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59" y="159"/>
                  </a:moveTo>
                  <a:lnTo>
                    <a:pt x="100" y="159"/>
                  </a:lnTo>
                  <a:lnTo>
                    <a:pt x="100" y="100"/>
                  </a:lnTo>
                  <a:lnTo>
                    <a:pt x="159" y="100"/>
                  </a:lnTo>
                  <a:lnTo>
                    <a:pt x="159" y="59"/>
                  </a:lnTo>
                  <a:lnTo>
                    <a:pt x="100" y="59"/>
                  </a:lnTo>
                  <a:lnTo>
                    <a:pt x="100" y="0"/>
                  </a:lnTo>
                  <a:lnTo>
                    <a:pt x="59" y="0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100"/>
                  </a:lnTo>
                  <a:lnTo>
                    <a:pt x="59" y="100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90" name="Freeform 259"/>
            <p:cNvSpPr>
              <a:spLocks/>
            </p:cNvSpPr>
            <p:nvPr/>
          </p:nvSpPr>
          <p:spPr bwMode="auto">
            <a:xfrm>
              <a:off x="3836" y="2413"/>
              <a:ext cx="53" cy="53"/>
            </a:xfrm>
            <a:custGeom>
              <a:avLst/>
              <a:gdLst>
                <a:gd name="T0" fmla="*/ 7 w 159"/>
                <a:gd name="T1" fmla="*/ 18 h 159"/>
                <a:gd name="T2" fmla="*/ 11 w 159"/>
                <a:gd name="T3" fmla="*/ 18 h 159"/>
                <a:gd name="T4" fmla="*/ 11 w 159"/>
                <a:gd name="T5" fmla="*/ 11 h 159"/>
                <a:gd name="T6" fmla="*/ 18 w 159"/>
                <a:gd name="T7" fmla="*/ 11 h 159"/>
                <a:gd name="T8" fmla="*/ 18 w 159"/>
                <a:gd name="T9" fmla="*/ 7 h 159"/>
                <a:gd name="T10" fmla="*/ 11 w 159"/>
                <a:gd name="T11" fmla="*/ 7 h 159"/>
                <a:gd name="T12" fmla="*/ 11 w 159"/>
                <a:gd name="T13" fmla="*/ 0 h 159"/>
                <a:gd name="T14" fmla="*/ 7 w 159"/>
                <a:gd name="T15" fmla="*/ 0 h 159"/>
                <a:gd name="T16" fmla="*/ 7 w 159"/>
                <a:gd name="T17" fmla="*/ 7 h 159"/>
                <a:gd name="T18" fmla="*/ 0 w 159"/>
                <a:gd name="T19" fmla="*/ 7 h 159"/>
                <a:gd name="T20" fmla="*/ 0 w 159"/>
                <a:gd name="T21" fmla="*/ 11 h 159"/>
                <a:gd name="T22" fmla="*/ 7 w 159"/>
                <a:gd name="T23" fmla="*/ 11 h 159"/>
                <a:gd name="T24" fmla="*/ 7 w 159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60" y="159"/>
                  </a:moveTo>
                  <a:lnTo>
                    <a:pt x="99" y="159"/>
                  </a:lnTo>
                  <a:lnTo>
                    <a:pt x="99" y="99"/>
                  </a:lnTo>
                  <a:lnTo>
                    <a:pt x="159" y="99"/>
                  </a:lnTo>
                  <a:lnTo>
                    <a:pt x="159" y="60"/>
                  </a:lnTo>
                  <a:lnTo>
                    <a:pt x="99" y="60"/>
                  </a:lnTo>
                  <a:lnTo>
                    <a:pt x="99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99"/>
                  </a:lnTo>
                  <a:lnTo>
                    <a:pt x="60" y="99"/>
                  </a:lnTo>
                  <a:lnTo>
                    <a:pt x="60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91" name="Freeform 260"/>
            <p:cNvSpPr>
              <a:spLocks/>
            </p:cNvSpPr>
            <p:nvPr/>
          </p:nvSpPr>
          <p:spPr bwMode="auto">
            <a:xfrm>
              <a:off x="3457" y="2440"/>
              <a:ext cx="52" cy="53"/>
            </a:xfrm>
            <a:custGeom>
              <a:avLst/>
              <a:gdLst>
                <a:gd name="T0" fmla="*/ 6 w 158"/>
                <a:gd name="T1" fmla="*/ 18 h 159"/>
                <a:gd name="T2" fmla="*/ 11 w 158"/>
                <a:gd name="T3" fmla="*/ 18 h 159"/>
                <a:gd name="T4" fmla="*/ 11 w 158"/>
                <a:gd name="T5" fmla="*/ 11 h 159"/>
                <a:gd name="T6" fmla="*/ 17 w 158"/>
                <a:gd name="T7" fmla="*/ 11 h 159"/>
                <a:gd name="T8" fmla="*/ 17 w 158"/>
                <a:gd name="T9" fmla="*/ 7 h 159"/>
                <a:gd name="T10" fmla="*/ 11 w 158"/>
                <a:gd name="T11" fmla="*/ 7 h 159"/>
                <a:gd name="T12" fmla="*/ 11 w 158"/>
                <a:gd name="T13" fmla="*/ 0 h 159"/>
                <a:gd name="T14" fmla="*/ 6 w 158"/>
                <a:gd name="T15" fmla="*/ 0 h 159"/>
                <a:gd name="T16" fmla="*/ 6 w 158"/>
                <a:gd name="T17" fmla="*/ 7 h 159"/>
                <a:gd name="T18" fmla="*/ 0 w 158"/>
                <a:gd name="T19" fmla="*/ 7 h 159"/>
                <a:gd name="T20" fmla="*/ 0 w 158"/>
                <a:gd name="T21" fmla="*/ 11 h 159"/>
                <a:gd name="T22" fmla="*/ 6 w 158"/>
                <a:gd name="T23" fmla="*/ 11 h 159"/>
                <a:gd name="T24" fmla="*/ 6 w 158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159">
                  <a:moveTo>
                    <a:pt x="59" y="159"/>
                  </a:moveTo>
                  <a:lnTo>
                    <a:pt x="98" y="159"/>
                  </a:lnTo>
                  <a:lnTo>
                    <a:pt x="98" y="98"/>
                  </a:lnTo>
                  <a:lnTo>
                    <a:pt x="158" y="98"/>
                  </a:lnTo>
                  <a:lnTo>
                    <a:pt x="158" y="59"/>
                  </a:lnTo>
                  <a:lnTo>
                    <a:pt x="98" y="59"/>
                  </a:lnTo>
                  <a:lnTo>
                    <a:pt x="98" y="0"/>
                  </a:lnTo>
                  <a:lnTo>
                    <a:pt x="59" y="0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59" y="9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92" name="Freeform 261"/>
            <p:cNvSpPr>
              <a:spLocks/>
            </p:cNvSpPr>
            <p:nvPr/>
          </p:nvSpPr>
          <p:spPr bwMode="auto">
            <a:xfrm>
              <a:off x="3401" y="2471"/>
              <a:ext cx="53" cy="53"/>
            </a:xfrm>
            <a:custGeom>
              <a:avLst/>
              <a:gdLst>
                <a:gd name="T0" fmla="*/ 7 w 159"/>
                <a:gd name="T1" fmla="*/ 18 h 159"/>
                <a:gd name="T2" fmla="*/ 11 w 159"/>
                <a:gd name="T3" fmla="*/ 18 h 159"/>
                <a:gd name="T4" fmla="*/ 11 w 159"/>
                <a:gd name="T5" fmla="*/ 11 h 159"/>
                <a:gd name="T6" fmla="*/ 18 w 159"/>
                <a:gd name="T7" fmla="*/ 11 h 159"/>
                <a:gd name="T8" fmla="*/ 18 w 159"/>
                <a:gd name="T9" fmla="*/ 7 h 159"/>
                <a:gd name="T10" fmla="*/ 11 w 159"/>
                <a:gd name="T11" fmla="*/ 7 h 159"/>
                <a:gd name="T12" fmla="*/ 11 w 159"/>
                <a:gd name="T13" fmla="*/ 0 h 159"/>
                <a:gd name="T14" fmla="*/ 7 w 159"/>
                <a:gd name="T15" fmla="*/ 0 h 159"/>
                <a:gd name="T16" fmla="*/ 7 w 159"/>
                <a:gd name="T17" fmla="*/ 7 h 159"/>
                <a:gd name="T18" fmla="*/ 0 w 159"/>
                <a:gd name="T19" fmla="*/ 7 h 159"/>
                <a:gd name="T20" fmla="*/ 0 w 159"/>
                <a:gd name="T21" fmla="*/ 11 h 159"/>
                <a:gd name="T22" fmla="*/ 7 w 159"/>
                <a:gd name="T23" fmla="*/ 11 h 159"/>
                <a:gd name="T24" fmla="*/ 7 w 159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59" y="159"/>
                  </a:moveTo>
                  <a:lnTo>
                    <a:pt x="100" y="159"/>
                  </a:lnTo>
                  <a:lnTo>
                    <a:pt x="100" y="99"/>
                  </a:lnTo>
                  <a:lnTo>
                    <a:pt x="159" y="99"/>
                  </a:lnTo>
                  <a:lnTo>
                    <a:pt x="159" y="60"/>
                  </a:lnTo>
                  <a:lnTo>
                    <a:pt x="100" y="60"/>
                  </a:lnTo>
                  <a:lnTo>
                    <a:pt x="100" y="0"/>
                  </a:lnTo>
                  <a:lnTo>
                    <a:pt x="59" y="0"/>
                  </a:lnTo>
                  <a:lnTo>
                    <a:pt x="59" y="60"/>
                  </a:lnTo>
                  <a:lnTo>
                    <a:pt x="0" y="60"/>
                  </a:lnTo>
                  <a:lnTo>
                    <a:pt x="0" y="99"/>
                  </a:lnTo>
                  <a:lnTo>
                    <a:pt x="59" y="99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93" name="Freeform 262"/>
            <p:cNvSpPr>
              <a:spLocks/>
            </p:cNvSpPr>
            <p:nvPr/>
          </p:nvSpPr>
          <p:spPr bwMode="auto">
            <a:xfrm>
              <a:off x="2893" y="2530"/>
              <a:ext cx="53" cy="53"/>
            </a:xfrm>
            <a:custGeom>
              <a:avLst/>
              <a:gdLst>
                <a:gd name="T0" fmla="*/ 7 w 159"/>
                <a:gd name="T1" fmla="*/ 18 h 159"/>
                <a:gd name="T2" fmla="*/ 11 w 159"/>
                <a:gd name="T3" fmla="*/ 18 h 159"/>
                <a:gd name="T4" fmla="*/ 11 w 159"/>
                <a:gd name="T5" fmla="*/ 11 h 159"/>
                <a:gd name="T6" fmla="*/ 18 w 159"/>
                <a:gd name="T7" fmla="*/ 11 h 159"/>
                <a:gd name="T8" fmla="*/ 18 w 159"/>
                <a:gd name="T9" fmla="*/ 7 h 159"/>
                <a:gd name="T10" fmla="*/ 11 w 159"/>
                <a:gd name="T11" fmla="*/ 7 h 159"/>
                <a:gd name="T12" fmla="*/ 11 w 159"/>
                <a:gd name="T13" fmla="*/ 0 h 159"/>
                <a:gd name="T14" fmla="*/ 7 w 159"/>
                <a:gd name="T15" fmla="*/ 0 h 159"/>
                <a:gd name="T16" fmla="*/ 7 w 159"/>
                <a:gd name="T17" fmla="*/ 7 h 159"/>
                <a:gd name="T18" fmla="*/ 0 w 159"/>
                <a:gd name="T19" fmla="*/ 7 h 159"/>
                <a:gd name="T20" fmla="*/ 0 w 159"/>
                <a:gd name="T21" fmla="*/ 11 h 159"/>
                <a:gd name="T22" fmla="*/ 7 w 159"/>
                <a:gd name="T23" fmla="*/ 11 h 159"/>
                <a:gd name="T24" fmla="*/ 7 w 159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59" y="159"/>
                  </a:moveTo>
                  <a:lnTo>
                    <a:pt x="100" y="159"/>
                  </a:lnTo>
                  <a:lnTo>
                    <a:pt x="100" y="98"/>
                  </a:lnTo>
                  <a:lnTo>
                    <a:pt x="159" y="98"/>
                  </a:lnTo>
                  <a:lnTo>
                    <a:pt x="159" y="59"/>
                  </a:lnTo>
                  <a:lnTo>
                    <a:pt x="100" y="59"/>
                  </a:lnTo>
                  <a:lnTo>
                    <a:pt x="100" y="0"/>
                  </a:lnTo>
                  <a:lnTo>
                    <a:pt x="59" y="0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59" y="9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94" name="Freeform 263"/>
            <p:cNvSpPr>
              <a:spLocks/>
            </p:cNvSpPr>
            <p:nvPr/>
          </p:nvSpPr>
          <p:spPr bwMode="auto">
            <a:xfrm>
              <a:off x="2902" y="2570"/>
              <a:ext cx="53" cy="53"/>
            </a:xfrm>
            <a:custGeom>
              <a:avLst/>
              <a:gdLst>
                <a:gd name="T0" fmla="*/ 7 w 159"/>
                <a:gd name="T1" fmla="*/ 18 h 159"/>
                <a:gd name="T2" fmla="*/ 11 w 159"/>
                <a:gd name="T3" fmla="*/ 18 h 159"/>
                <a:gd name="T4" fmla="*/ 11 w 159"/>
                <a:gd name="T5" fmla="*/ 11 h 159"/>
                <a:gd name="T6" fmla="*/ 18 w 159"/>
                <a:gd name="T7" fmla="*/ 11 h 159"/>
                <a:gd name="T8" fmla="*/ 18 w 159"/>
                <a:gd name="T9" fmla="*/ 7 h 159"/>
                <a:gd name="T10" fmla="*/ 11 w 159"/>
                <a:gd name="T11" fmla="*/ 7 h 159"/>
                <a:gd name="T12" fmla="*/ 11 w 159"/>
                <a:gd name="T13" fmla="*/ 0 h 159"/>
                <a:gd name="T14" fmla="*/ 7 w 159"/>
                <a:gd name="T15" fmla="*/ 0 h 159"/>
                <a:gd name="T16" fmla="*/ 7 w 159"/>
                <a:gd name="T17" fmla="*/ 7 h 159"/>
                <a:gd name="T18" fmla="*/ 0 w 159"/>
                <a:gd name="T19" fmla="*/ 7 h 159"/>
                <a:gd name="T20" fmla="*/ 0 w 159"/>
                <a:gd name="T21" fmla="*/ 11 h 159"/>
                <a:gd name="T22" fmla="*/ 7 w 159"/>
                <a:gd name="T23" fmla="*/ 11 h 159"/>
                <a:gd name="T24" fmla="*/ 7 w 159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59" y="159"/>
                  </a:moveTo>
                  <a:lnTo>
                    <a:pt x="99" y="159"/>
                  </a:lnTo>
                  <a:lnTo>
                    <a:pt x="99" y="98"/>
                  </a:lnTo>
                  <a:lnTo>
                    <a:pt x="159" y="98"/>
                  </a:lnTo>
                  <a:lnTo>
                    <a:pt x="159" y="59"/>
                  </a:lnTo>
                  <a:lnTo>
                    <a:pt x="99" y="59"/>
                  </a:lnTo>
                  <a:lnTo>
                    <a:pt x="99" y="0"/>
                  </a:lnTo>
                  <a:lnTo>
                    <a:pt x="59" y="0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59" y="9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95" name="Freeform 264"/>
            <p:cNvSpPr>
              <a:spLocks/>
            </p:cNvSpPr>
            <p:nvPr/>
          </p:nvSpPr>
          <p:spPr bwMode="auto">
            <a:xfrm>
              <a:off x="2819" y="2566"/>
              <a:ext cx="53" cy="53"/>
            </a:xfrm>
            <a:custGeom>
              <a:avLst/>
              <a:gdLst>
                <a:gd name="T0" fmla="*/ 7 w 158"/>
                <a:gd name="T1" fmla="*/ 18 h 159"/>
                <a:gd name="T2" fmla="*/ 11 w 158"/>
                <a:gd name="T3" fmla="*/ 18 h 159"/>
                <a:gd name="T4" fmla="*/ 11 w 158"/>
                <a:gd name="T5" fmla="*/ 11 h 159"/>
                <a:gd name="T6" fmla="*/ 18 w 158"/>
                <a:gd name="T7" fmla="*/ 11 h 159"/>
                <a:gd name="T8" fmla="*/ 18 w 158"/>
                <a:gd name="T9" fmla="*/ 7 h 159"/>
                <a:gd name="T10" fmla="*/ 11 w 158"/>
                <a:gd name="T11" fmla="*/ 7 h 159"/>
                <a:gd name="T12" fmla="*/ 11 w 158"/>
                <a:gd name="T13" fmla="*/ 0 h 159"/>
                <a:gd name="T14" fmla="*/ 7 w 158"/>
                <a:gd name="T15" fmla="*/ 0 h 159"/>
                <a:gd name="T16" fmla="*/ 7 w 158"/>
                <a:gd name="T17" fmla="*/ 7 h 159"/>
                <a:gd name="T18" fmla="*/ 0 w 158"/>
                <a:gd name="T19" fmla="*/ 7 h 159"/>
                <a:gd name="T20" fmla="*/ 0 w 158"/>
                <a:gd name="T21" fmla="*/ 11 h 159"/>
                <a:gd name="T22" fmla="*/ 7 w 158"/>
                <a:gd name="T23" fmla="*/ 11 h 159"/>
                <a:gd name="T24" fmla="*/ 7 w 158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159">
                  <a:moveTo>
                    <a:pt x="59" y="159"/>
                  </a:moveTo>
                  <a:lnTo>
                    <a:pt x="99" y="159"/>
                  </a:lnTo>
                  <a:lnTo>
                    <a:pt x="99" y="98"/>
                  </a:lnTo>
                  <a:lnTo>
                    <a:pt x="158" y="98"/>
                  </a:lnTo>
                  <a:lnTo>
                    <a:pt x="158" y="59"/>
                  </a:lnTo>
                  <a:lnTo>
                    <a:pt x="99" y="59"/>
                  </a:lnTo>
                  <a:lnTo>
                    <a:pt x="99" y="0"/>
                  </a:lnTo>
                  <a:lnTo>
                    <a:pt x="59" y="0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59" y="9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96" name="Freeform 265"/>
            <p:cNvSpPr>
              <a:spLocks/>
            </p:cNvSpPr>
            <p:nvPr/>
          </p:nvSpPr>
          <p:spPr bwMode="auto">
            <a:xfrm>
              <a:off x="2831" y="2570"/>
              <a:ext cx="53" cy="53"/>
            </a:xfrm>
            <a:custGeom>
              <a:avLst/>
              <a:gdLst>
                <a:gd name="T0" fmla="*/ 7 w 159"/>
                <a:gd name="T1" fmla="*/ 18 h 159"/>
                <a:gd name="T2" fmla="*/ 11 w 159"/>
                <a:gd name="T3" fmla="*/ 18 h 159"/>
                <a:gd name="T4" fmla="*/ 11 w 159"/>
                <a:gd name="T5" fmla="*/ 11 h 159"/>
                <a:gd name="T6" fmla="*/ 18 w 159"/>
                <a:gd name="T7" fmla="*/ 11 h 159"/>
                <a:gd name="T8" fmla="*/ 18 w 159"/>
                <a:gd name="T9" fmla="*/ 7 h 159"/>
                <a:gd name="T10" fmla="*/ 11 w 159"/>
                <a:gd name="T11" fmla="*/ 7 h 159"/>
                <a:gd name="T12" fmla="*/ 11 w 159"/>
                <a:gd name="T13" fmla="*/ 0 h 159"/>
                <a:gd name="T14" fmla="*/ 7 w 159"/>
                <a:gd name="T15" fmla="*/ 0 h 159"/>
                <a:gd name="T16" fmla="*/ 7 w 159"/>
                <a:gd name="T17" fmla="*/ 7 h 159"/>
                <a:gd name="T18" fmla="*/ 0 w 159"/>
                <a:gd name="T19" fmla="*/ 7 h 159"/>
                <a:gd name="T20" fmla="*/ 0 w 159"/>
                <a:gd name="T21" fmla="*/ 11 h 159"/>
                <a:gd name="T22" fmla="*/ 7 w 159"/>
                <a:gd name="T23" fmla="*/ 11 h 159"/>
                <a:gd name="T24" fmla="*/ 7 w 159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60" y="159"/>
                  </a:moveTo>
                  <a:lnTo>
                    <a:pt x="100" y="159"/>
                  </a:lnTo>
                  <a:lnTo>
                    <a:pt x="100" y="98"/>
                  </a:lnTo>
                  <a:lnTo>
                    <a:pt x="159" y="98"/>
                  </a:lnTo>
                  <a:lnTo>
                    <a:pt x="159" y="59"/>
                  </a:lnTo>
                  <a:lnTo>
                    <a:pt x="100" y="59"/>
                  </a:lnTo>
                  <a:lnTo>
                    <a:pt x="100" y="0"/>
                  </a:lnTo>
                  <a:lnTo>
                    <a:pt x="60" y="0"/>
                  </a:lnTo>
                  <a:lnTo>
                    <a:pt x="60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60" y="98"/>
                  </a:lnTo>
                  <a:lnTo>
                    <a:pt x="60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97" name="Freeform 266"/>
            <p:cNvSpPr>
              <a:spLocks/>
            </p:cNvSpPr>
            <p:nvPr/>
          </p:nvSpPr>
          <p:spPr bwMode="auto">
            <a:xfrm>
              <a:off x="2801" y="2575"/>
              <a:ext cx="53" cy="52"/>
            </a:xfrm>
            <a:custGeom>
              <a:avLst/>
              <a:gdLst>
                <a:gd name="T0" fmla="*/ 7 w 159"/>
                <a:gd name="T1" fmla="*/ 17 h 158"/>
                <a:gd name="T2" fmla="*/ 11 w 159"/>
                <a:gd name="T3" fmla="*/ 17 h 158"/>
                <a:gd name="T4" fmla="*/ 11 w 159"/>
                <a:gd name="T5" fmla="*/ 11 h 158"/>
                <a:gd name="T6" fmla="*/ 18 w 159"/>
                <a:gd name="T7" fmla="*/ 11 h 158"/>
                <a:gd name="T8" fmla="*/ 18 w 159"/>
                <a:gd name="T9" fmla="*/ 6 h 158"/>
                <a:gd name="T10" fmla="*/ 11 w 159"/>
                <a:gd name="T11" fmla="*/ 6 h 158"/>
                <a:gd name="T12" fmla="*/ 11 w 159"/>
                <a:gd name="T13" fmla="*/ 0 h 158"/>
                <a:gd name="T14" fmla="*/ 7 w 159"/>
                <a:gd name="T15" fmla="*/ 0 h 158"/>
                <a:gd name="T16" fmla="*/ 7 w 159"/>
                <a:gd name="T17" fmla="*/ 6 h 158"/>
                <a:gd name="T18" fmla="*/ 0 w 159"/>
                <a:gd name="T19" fmla="*/ 6 h 158"/>
                <a:gd name="T20" fmla="*/ 0 w 159"/>
                <a:gd name="T21" fmla="*/ 11 h 158"/>
                <a:gd name="T22" fmla="*/ 7 w 159"/>
                <a:gd name="T23" fmla="*/ 11 h 158"/>
                <a:gd name="T24" fmla="*/ 7 w 159"/>
                <a:gd name="T25" fmla="*/ 17 h 1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8">
                  <a:moveTo>
                    <a:pt x="61" y="158"/>
                  </a:moveTo>
                  <a:lnTo>
                    <a:pt x="100" y="158"/>
                  </a:lnTo>
                  <a:lnTo>
                    <a:pt x="100" y="98"/>
                  </a:lnTo>
                  <a:lnTo>
                    <a:pt x="159" y="98"/>
                  </a:lnTo>
                  <a:lnTo>
                    <a:pt x="159" y="59"/>
                  </a:lnTo>
                  <a:lnTo>
                    <a:pt x="100" y="59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61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61" y="98"/>
                  </a:lnTo>
                  <a:lnTo>
                    <a:pt x="61" y="15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98" name="Freeform 267"/>
            <p:cNvSpPr>
              <a:spLocks/>
            </p:cNvSpPr>
            <p:nvPr/>
          </p:nvSpPr>
          <p:spPr bwMode="auto">
            <a:xfrm>
              <a:off x="2988" y="2530"/>
              <a:ext cx="52" cy="53"/>
            </a:xfrm>
            <a:custGeom>
              <a:avLst/>
              <a:gdLst>
                <a:gd name="T0" fmla="*/ 6 w 158"/>
                <a:gd name="T1" fmla="*/ 18 h 159"/>
                <a:gd name="T2" fmla="*/ 11 w 158"/>
                <a:gd name="T3" fmla="*/ 18 h 159"/>
                <a:gd name="T4" fmla="*/ 11 w 158"/>
                <a:gd name="T5" fmla="*/ 11 h 159"/>
                <a:gd name="T6" fmla="*/ 17 w 158"/>
                <a:gd name="T7" fmla="*/ 11 h 159"/>
                <a:gd name="T8" fmla="*/ 17 w 158"/>
                <a:gd name="T9" fmla="*/ 7 h 159"/>
                <a:gd name="T10" fmla="*/ 11 w 158"/>
                <a:gd name="T11" fmla="*/ 7 h 159"/>
                <a:gd name="T12" fmla="*/ 11 w 158"/>
                <a:gd name="T13" fmla="*/ 0 h 159"/>
                <a:gd name="T14" fmla="*/ 6 w 158"/>
                <a:gd name="T15" fmla="*/ 0 h 159"/>
                <a:gd name="T16" fmla="*/ 6 w 158"/>
                <a:gd name="T17" fmla="*/ 7 h 159"/>
                <a:gd name="T18" fmla="*/ 0 w 158"/>
                <a:gd name="T19" fmla="*/ 7 h 159"/>
                <a:gd name="T20" fmla="*/ 0 w 158"/>
                <a:gd name="T21" fmla="*/ 11 h 159"/>
                <a:gd name="T22" fmla="*/ 6 w 158"/>
                <a:gd name="T23" fmla="*/ 11 h 159"/>
                <a:gd name="T24" fmla="*/ 6 w 158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" h="159">
                  <a:moveTo>
                    <a:pt x="59" y="159"/>
                  </a:moveTo>
                  <a:lnTo>
                    <a:pt x="99" y="159"/>
                  </a:lnTo>
                  <a:lnTo>
                    <a:pt x="99" y="98"/>
                  </a:lnTo>
                  <a:lnTo>
                    <a:pt x="158" y="98"/>
                  </a:lnTo>
                  <a:lnTo>
                    <a:pt x="158" y="59"/>
                  </a:lnTo>
                  <a:lnTo>
                    <a:pt x="99" y="59"/>
                  </a:lnTo>
                  <a:lnTo>
                    <a:pt x="99" y="0"/>
                  </a:lnTo>
                  <a:lnTo>
                    <a:pt x="59" y="0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59" y="98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699" name="Freeform 268"/>
            <p:cNvSpPr>
              <a:spLocks/>
            </p:cNvSpPr>
            <p:nvPr/>
          </p:nvSpPr>
          <p:spPr bwMode="auto">
            <a:xfrm>
              <a:off x="2953" y="2467"/>
              <a:ext cx="53" cy="53"/>
            </a:xfrm>
            <a:custGeom>
              <a:avLst/>
              <a:gdLst>
                <a:gd name="T0" fmla="*/ 7 w 159"/>
                <a:gd name="T1" fmla="*/ 18 h 159"/>
                <a:gd name="T2" fmla="*/ 11 w 159"/>
                <a:gd name="T3" fmla="*/ 18 h 159"/>
                <a:gd name="T4" fmla="*/ 11 w 159"/>
                <a:gd name="T5" fmla="*/ 11 h 159"/>
                <a:gd name="T6" fmla="*/ 18 w 159"/>
                <a:gd name="T7" fmla="*/ 11 h 159"/>
                <a:gd name="T8" fmla="*/ 18 w 159"/>
                <a:gd name="T9" fmla="*/ 7 h 159"/>
                <a:gd name="T10" fmla="*/ 11 w 159"/>
                <a:gd name="T11" fmla="*/ 7 h 159"/>
                <a:gd name="T12" fmla="*/ 11 w 159"/>
                <a:gd name="T13" fmla="*/ 0 h 159"/>
                <a:gd name="T14" fmla="*/ 7 w 159"/>
                <a:gd name="T15" fmla="*/ 0 h 159"/>
                <a:gd name="T16" fmla="*/ 7 w 159"/>
                <a:gd name="T17" fmla="*/ 7 h 159"/>
                <a:gd name="T18" fmla="*/ 0 w 159"/>
                <a:gd name="T19" fmla="*/ 7 h 159"/>
                <a:gd name="T20" fmla="*/ 0 w 159"/>
                <a:gd name="T21" fmla="*/ 11 h 159"/>
                <a:gd name="T22" fmla="*/ 7 w 159"/>
                <a:gd name="T23" fmla="*/ 11 h 159"/>
                <a:gd name="T24" fmla="*/ 7 w 159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61" y="159"/>
                  </a:moveTo>
                  <a:lnTo>
                    <a:pt x="100" y="159"/>
                  </a:lnTo>
                  <a:lnTo>
                    <a:pt x="100" y="98"/>
                  </a:lnTo>
                  <a:lnTo>
                    <a:pt x="159" y="98"/>
                  </a:lnTo>
                  <a:lnTo>
                    <a:pt x="159" y="59"/>
                  </a:lnTo>
                  <a:lnTo>
                    <a:pt x="100" y="59"/>
                  </a:lnTo>
                  <a:lnTo>
                    <a:pt x="100" y="0"/>
                  </a:lnTo>
                  <a:lnTo>
                    <a:pt x="61" y="0"/>
                  </a:lnTo>
                  <a:lnTo>
                    <a:pt x="61" y="5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61" y="98"/>
                  </a:lnTo>
                  <a:lnTo>
                    <a:pt x="61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00" name="Freeform 269"/>
            <p:cNvSpPr>
              <a:spLocks/>
            </p:cNvSpPr>
            <p:nvPr/>
          </p:nvSpPr>
          <p:spPr bwMode="auto">
            <a:xfrm>
              <a:off x="2933" y="2471"/>
              <a:ext cx="53" cy="53"/>
            </a:xfrm>
            <a:custGeom>
              <a:avLst/>
              <a:gdLst>
                <a:gd name="T0" fmla="*/ 7 w 159"/>
                <a:gd name="T1" fmla="*/ 18 h 159"/>
                <a:gd name="T2" fmla="*/ 11 w 159"/>
                <a:gd name="T3" fmla="*/ 18 h 159"/>
                <a:gd name="T4" fmla="*/ 11 w 159"/>
                <a:gd name="T5" fmla="*/ 11 h 159"/>
                <a:gd name="T6" fmla="*/ 18 w 159"/>
                <a:gd name="T7" fmla="*/ 11 h 159"/>
                <a:gd name="T8" fmla="*/ 18 w 159"/>
                <a:gd name="T9" fmla="*/ 7 h 159"/>
                <a:gd name="T10" fmla="*/ 11 w 159"/>
                <a:gd name="T11" fmla="*/ 7 h 159"/>
                <a:gd name="T12" fmla="*/ 11 w 159"/>
                <a:gd name="T13" fmla="*/ 0 h 159"/>
                <a:gd name="T14" fmla="*/ 7 w 159"/>
                <a:gd name="T15" fmla="*/ 0 h 159"/>
                <a:gd name="T16" fmla="*/ 7 w 159"/>
                <a:gd name="T17" fmla="*/ 7 h 159"/>
                <a:gd name="T18" fmla="*/ 0 w 159"/>
                <a:gd name="T19" fmla="*/ 7 h 159"/>
                <a:gd name="T20" fmla="*/ 0 w 159"/>
                <a:gd name="T21" fmla="*/ 11 h 159"/>
                <a:gd name="T22" fmla="*/ 7 w 159"/>
                <a:gd name="T23" fmla="*/ 11 h 159"/>
                <a:gd name="T24" fmla="*/ 7 w 159"/>
                <a:gd name="T25" fmla="*/ 18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" h="159">
                  <a:moveTo>
                    <a:pt x="60" y="159"/>
                  </a:moveTo>
                  <a:lnTo>
                    <a:pt x="99" y="159"/>
                  </a:lnTo>
                  <a:lnTo>
                    <a:pt x="99" y="99"/>
                  </a:lnTo>
                  <a:lnTo>
                    <a:pt x="159" y="99"/>
                  </a:lnTo>
                  <a:lnTo>
                    <a:pt x="159" y="60"/>
                  </a:lnTo>
                  <a:lnTo>
                    <a:pt x="99" y="60"/>
                  </a:lnTo>
                  <a:lnTo>
                    <a:pt x="99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0" y="60"/>
                  </a:lnTo>
                  <a:lnTo>
                    <a:pt x="0" y="99"/>
                  </a:lnTo>
                  <a:lnTo>
                    <a:pt x="60" y="99"/>
                  </a:lnTo>
                  <a:lnTo>
                    <a:pt x="60" y="15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01" name="Line 270"/>
            <p:cNvSpPr>
              <a:spLocks noChangeShapeType="1"/>
            </p:cNvSpPr>
            <p:nvPr/>
          </p:nvSpPr>
          <p:spPr bwMode="auto">
            <a:xfrm>
              <a:off x="1479" y="1394"/>
              <a:ext cx="26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02" name="Line 271"/>
            <p:cNvSpPr>
              <a:spLocks noChangeShapeType="1"/>
            </p:cNvSpPr>
            <p:nvPr/>
          </p:nvSpPr>
          <p:spPr bwMode="auto">
            <a:xfrm flipV="1">
              <a:off x="1479" y="1399"/>
              <a:ext cx="1" cy="2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03" name="Line 272"/>
            <p:cNvSpPr>
              <a:spLocks noChangeShapeType="1"/>
            </p:cNvSpPr>
            <p:nvPr/>
          </p:nvSpPr>
          <p:spPr bwMode="auto">
            <a:xfrm>
              <a:off x="1479" y="1394"/>
              <a:ext cx="26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04" name="Line 273"/>
            <p:cNvSpPr>
              <a:spLocks noChangeShapeType="1"/>
            </p:cNvSpPr>
            <p:nvPr/>
          </p:nvSpPr>
          <p:spPr bwMode="auto">
            <a:xfrm flipV="1">
              <a:off x="1479" y="1399"/>
              <a:ext cx="1" cy="2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05" name="Freeform 274"/>
            <p:cNvSpPr>
              <a:spLocks/>
            </p:cNvSpPr>
            <p:nvPr/>
          </p:nvSpPr>
          <p:spPr bwMode="auto">
            <a:xfrm>
              <a:off x="1647" y="1399"/>
              <a:ext cx="2522" cy="2336"/>
            </a:xfrm>
            <a:custGeom>
              <a:avLst/>
              <a:gdLst>
                <a:gd name="T0" fmla="*/ 0 w 7567"/>
                <a:gd name="T1" fmla="*/ 438 h 7008"/>
                <a:gd name="T2" fmla="*/ 56 w 7567"/>
                <a:gd name="T3" fmla="*/ 438 h 7008"/>
                <a:gd name="T4" fmla="*/ 97 w 7567"/>
                <a:gd name="T5" fmla="*/ 353 h 7008"/>
                <a:gd name="T6" fmla="*/ 112 w 7567"/>
                <a:gd name="T7" fmla="*/ 749 h 7008"/>
                <a:gd name="T8" fmla="*/ 168 w 7567"/>
                <a:gd name="T9" fmla="*/ 405 h 7008"/>
                <a:gd name="T10" fmla="*/ 174 w 7567"/>
                <a:gd name="T11" fmla="*/ 779 h 7008"/>
                <a:gd name="T12" fmla="*/ 224 w 7567"/>
                <a:gd name="T13" fmla="*/ 598 h 7008"/>
                <a:gd name="T14" fmla="*/ 258 w 7567"/>
                <a:gd name="T15" fmla="*/ 393 h 7008"/>
                <a:gd name="T16" fmla="*/ 280 w 7567"/>
                <a:gd name="T17" fmla="*/ 405 h 7008"/>
                <a:gd name="T18" fmla="*/ 308 w 7567"/>
                <a:gd name="T19" fmla="*/ 420 h 7008"/>
                <a:gd name="T20" fmla="*/ 336 w 7567"/>
                <a:gd name="T21" fmla="*/ 320 h 7008"/>
                <a:gd name="T22" fmla="*/ 392 w 7567"/>
                <a:gd name="T23" fmla="*/ 181 h 7008"/>
                <a:gd name="T24" fmla="*/ 448 w 7567"/>
                <a:gd name="T25" fmla="*/ 85 h 7008"/>
                <a:gd name="T26" fmla="*/ 504 w 7567"/>
                <a:gd name="T27" fmla="*/ 54 h 7008"/>
                <a:gd name="T28" fmla="*/ 560 w 7567"/>
                <a:gd name="T29" fmla="*/ 27 h 7008"/>
                <a:gd name="T30" fmla="*/ 616 w 7567"/>
                <a:gd name="T31" fmla="*/ 16 h 7008"/>
                <a:gd name="T32" fmla="*/ 673 w 7567"/>
                <a:gd name="T33" fmla="*/ 10 h 7008"/>
                <a:gd name="T34" fmla="*/ 729 w 7567"/>
                <a:gd name="T35" fmla="*/ 9 h 7008"/>
                <a:gd name="T36" fmla="*/ 785 w 7567"/>
                <a:gd name="T37" fmla="*/ 3 h 7008"/>
                <a:gd name="T38" fmla="*/ 841 w 7567"/>
                <a:gd name="T39" fmla="*/ 0 h 70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67" h="7008">
                  <a:moveTo>
                    <a:pt x="0" y="3941"/>
                  </a:moveTo>
                  <a:lnTo>
                    <a:pt x="505" y="3941"/>
                  </a:lnTo>
                  <a:lnTo>
                    <a:pt x="873" y="3174"/>
                  </a:lnTo>
                  <a:lnTo>
                    <a:pt x="1009" y="6739"/>
                  </a:lnTo>
                  <a:lnTo>
                    <a:pt x="1514" y="3645"/>
                  </a:lnTo>
                  <a:lnTo>
                    <a:pt x="1563" y="7008"/>
                  </a:lnTo>
                  <a:lnTo>
                    <a:pt x="2018" y="5380"/>
                  </a:lnTo>
                  <a:lnTo>
                    <a:pt x="2321" y="3537"/>
                  </a:lnTo>
                  <a:lnTo>
                    <a:pt x="2523" y="3645"/>
                  </a:lnTo>
                  <a:lnTo>
                    <a:pt x="2774" y="3780"/>
                  </a:lnTo>
                  <a:lnTo>
                    <a:pt x="3027" y="2878"/>
                  </a:lnTo>
                  <a:lnTo>
                    <a:pt x="3532" y="1627"/>
                  </a:lnTo>
                  <a:lnTo>
                    <a:pt x="4036" y="766"/>
                  </a:lnTo>
                  <a:lnTo>
                    <a:pt x="4540" y="484"/>
                  </a:lnTo>
                  <a:lnTo>
                    <a:pt x="5045" y="242"/>
                  </a:lnTo>
                  <a:lnTo>
                    <a:pt x="5549" y="148"/>
                  </a:lnTo>
                  <a:lnTo>
                    <a:pt x="6054" y="94"/>
                  </a:lnTo>
                  <a:lnTo>
                    <a:pt x="6558" y="80"/>
                  </a:lnTo>
                  <a:lnTo>
                    <a:pt x="7063" y="27"/>
                  </a:lnTo>
                  <a:lnTo>
                    <a:pt x="7567" y="0"/>
                  </a:lnTo>
                </a:path>
              </a:pathLst>
            </a:custGeom>
            <a:noFill/>
            <a:ln w="6350">
              <a:solidFill>
                <a:srgbClr val="99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06" name="Line 275"/>
            <p:cNvSpPr>
              <a:spLocks noChangeShapeType="1"/>
            </p:cNvSpPr>
            <p:nvPr/>
          </p:nvSpPr>
          <p:spPr bwMode="auto">
            <a:xfrm>
              <a:off x="1479" y="1394"/>
              <a:ext cx="26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07" name="Line 276"/>
            <p:cNvSpPr>
              <a:spLocks noChangeShapeType="1"/>
            </p:cNvSpPr>
            <p:nvPr/>
          </p:nvSpPr>
          <p:spPr bwMode="auto">
            <a:xfrm flipV="1">
              <a:off x="1479" y="1399"/>
              <a:ext cx="1" cy="26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08" name="Freeform 277"/>
            <p:cNvSpPr>
              <a:spLocks/>
            </p:cNvSpPr>
            <p:nvPr/>
          </p:nvSpPr>
          <p:spPr bwMode="auto">
            <a:xfrm>
              <a:off x="2650" y="1399"/>
              <a:ext cx="1519" cy="632"/>
            </a:xfrm>
            <a:custGeom>
              <a:avLst/>
              <a:gdLst>
                <a:gd name="T0" fmla="*/ 0 w 4557"/>
                <a:gd name="T1" fmla="*/ 211 h 1896"/>
                <a:gd name="T2" fmla="*/ 66 w 4557"/>
                <a:gd name="T3" fmla="*/ 75 h 1896"/>
                <a:gd name="T4" fmla="*/ 121 w 4557"/>
                <a:gd name="T5" fmla="*/ 28 h 1896"/>
                <a:gd name="T6" fmla="*/ 183 w 4557"/>
                <a:gd name="T7" fmla="*/ 45 h 1896"/>
                <a:gd name="T8" fmla="*/ 255 w 4557"/>
                <a:gd name="T9" fmla="*/ 16 h 1896"/>
                <a:gd name="T10" fmla="*/ 324 w 4557"/>
                <a:gd name="T11" fmla="*/ 15 h 1896"/>
                <a:gd name="T12" fmla="*/ 395 w 4557"/>
                <a:gd name="T13" fmla="*/ 7 h 1896"/>
                <a:gd name="T14" fmla="*/ 452 w 4557"/>
                <a:gd name="T15" fmla="*/ 6 h 1896"/>
                <a:gd name="T16" fmla="*/ 506 w 4557"/>
                <a:gd name="T17" fmla="*/ 0 h 18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57" h="1896">
                  <a:moveTo>
                    <a:pt x="0" y="1896"/>
                  </a:moveTo>
                  <a:lnTo>
                    <a:pt x="593" y="672"/>
                  </a:lnTo>
                  <a:lnTo>
                    <a:pt x="1092" y="255"/>
                  </a:lnTo>
                  <a:lnTo>
                    <a:pt x="1646" y="403"/>
                  </a:lnTo>
                  <a:lnTo>
                    <a:pt x="2292" y="148"/>
                  </a:lnTo>
                  <a:lnTo>
                    <a:pt x="2913" y="134"/>
                  </a:lnTo>
                  <a:lnTo>
                    <a:pt x="3556" y="67"/>
                  </a:lnTo>
                  <a:lnTo>
                    <a:pt x="4064" y="53"/>
                  </a:lnTo>
                  <a:lnTo>
                    <a:pt x="4557" y="0"/>
                  </a:lnTo>
                </a:path>
              </a:pathLst>
            </a:custGeom>
            <a:noFill/>
            <a:ln w="6350">
              <a:solidFill>
                <a:srgbClr val="FF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09" name="Line 278"/>
            <p:cNvSpPr>
              <a:spLocks noChangeShapeType="1"/>
            </p:cNvSpPr>
            <p:nvPr/>
          </p:nvSpPr>
          <p:spPr bwMode="auto">
            <a:xfrm>
              <a:off x="1479" y="1394"/>
              <a:ext cx="26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10" name="Freeform 279"/>
            <p:cNvSpPr>
              <a:spLocks/>
            </p:cNvSpPr>
            <p:nvPr/>
          </p:nvSpPr>
          <p:spPr bwMode="auto">
            <a:xfrm>
              <a:off x="2538" y="1309"/>
              <a:ext cx="1631" cy="2332"/>
            </a:xfrm>
            <a:custGeom>
              <a:avLst/>
              <a:gdLst>
                <a:gd name="T0" fmla="*/ 0 w 4894"/>
                <a:gd name="T1" fmla="*/ 778 h 6994"/>
                <a:gd name="T2" fmla="*/ 13 w 4894"/>
                <a:gd name="T3" fmla="*/ 628 h 6994"/>
                <a:gd name="T4" fmla="*/ 39 w 4894"/>
                <a:gd name="T5" fmla="*/ 478 h 6994"/>
                <a:gd name="T6" fmla="*/ 76 w 4894"/>
                <a:gd name="T7" fmla="*/ 329 h 6994"/>
                <a:gd name="T8" fmla="*/ 95 w 4894"/>
                <a:gd name="T9" fmla="*/ 262 h 6994"/>
                <a:gd name="T10" fmla="*/ 112 w 4894"/>
                <a:gd name="T11" fmla="*/ 191 h 6994"/>
                <a:gd name="T12" fmla="*/ 126 w 4894"/>
                <a:gd name="T13" fmla="*/ 179 h 6994"/>
                <a:gd name="T14" fmla="*/ 151 w 4894"/>
                <a:gd name="T15" fmla="*/ 130 h 6994"/>
                <a:gd name="T16" fmla="*/ 224 w 4894"/>
                <a:gd name="T17" fmla="*/ 100 h 6994"/>
                <a:gd name="T18" fmla="*/ 244 w 4894"/>
                <a:gd name="T19" fmla="*/ 66 h 6994"/>
                <a:gd name="T20" fmla="*/ 264 w 4894"/>
                <a:gd name="T21" fmla="*/ 61 h 6994"/>
                <a:gd name="T22" fmla="*/ 294 w 4894"/>
                <a:gd name="T23" fmla="*/ 66 h 6994"/>
                <a:gd name="T24" fmla="*/ 312 w 4894"/>
                <a:gd name="T25" fmla="*/ 40 h 6994"/>
                <a:gd name="T26" fmla="*/ 330 w 4894"/>
                <a:gd name="T27" fmla="*/ 34 h 6994"/>
                <a:gd name="T28" fmla="*/ 354 w 4894"/>
                <a:gd name="T29" fmla="*/ 30 h 6994"/>
                <a:gd name="T30" fmla="*/ 380 w 4894"/>
                <a:gd name="T31" fmla="*/ 51 h 6994"/>
                <a:gd name="T32" fmla="*/ 406 w 4894"/>
                <a:gd name="T33" fmla="*/ 46 h 6994"/>
                <a:gd name="T34" fmla="*/ 423 w 4894"/>
                <a:gd name="T35" fmla="*/ 19 h 6994"/>
                <a:gd name="T36" fmla="*/ 432 w 4894"/>
                <a:gd name="T37" fmla="*/ 37 h 6994"/>
                <a:gd name="T38" fmla="*/ 448 w 4894"/>
                <a:gd name="T39" fmla="*/ 16 h 6994"/>
                <a:gd name="T40" fmla="*/ 457 w 4894"/>
                <a:gd name="T41" fmla="*/ 22 h 6994"/>
                <a:gd name="T42" fmla="*/ 470 w 4894"/>
                <a:gd name="T43" fmla="*/ 19 h 6994"/>
                <a:gd name="T44" fmla="*/ 483 w 4894"/>
                <a:gd name="T45" fmla="*/ 30 h 6994"/>
                <a:gd name="T46" fmla="*/ 500 w 4894"/>
                <a:gd name="T47" fmla="*/ 9 h 6994"/>
                <a:gd name="T48" fmla="*/ 522 w 4894"/>
                <a:gd name="T49" fmla="*/ 22 h 6994"/>
                <a:gd name="T50" fmla="*/ 544 w 4894"/>
                <a:gd name="T51" fmla="*/ 0 h 69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894" h="6994">
                  <a:moveTo>
                    <a:pt x="0" y="6994"/>
                  </a:moveTo>
                  <a:lnTo>
                    <a:pt x="121" y="5649"/>
                  </a:lnTo>
                  <a:lnTo>
                    <a:pt x="354" y="4304"/>
                  </a:lnTo>
                  <a:lnTo>
                    <a:pt x="688" y="2959"/>
                  </a:lnTo>
                  <a:lnTo>
                    <a:pt x="859" y="2354"/>
                  </a:lnTo>
                  <a:lnTo>
                    <a:pt x="1011" y="1721"/>
                  </a:lnTo>
                  <a:lnTo>
                    <a:pt x="1132" y="1614"/>
                  </a:lnTo>
                  <a:lnTo>
                    <a:pt x="1363" y="1170"/>
                  </a:lnTo>
                  <a:lnTo>
                    <a:pt x="2020" y="901"/>
                  </a:lnTo>
                  <a:lnTo>
                    <a:pt x="2196" y="592"/>
                  </a:lnTo>
                  <a:lnTo>
                    <a:pt x="2372" y="551"/>
                  </a:lnTo>
                  <a:lnTo>
                    <a:pt x="2645" y="592"/>
                  </a:lnTo>
                  <a:lnTo>
                    <a:pt x="2806" y="363"/>
                  </a:lnTo>
                  <a:lnTo>
                    <a:pt x="2969" y="309"/>
                  </a:lnTo>
                  <a:lnTo>
                    <a:pt x="3187" y="269"/>
                  </a:lnTo>
                  <a:lnTo>
                    <a:pt x="3421" y="457"/>
                  </a:lnTo>
                  <a:lnTo>
                    <a:pt x="3654" y="417"/>
                  </a:lnTo>
                  <a:lnTo>
                    <a:pt x="3810" y="175"/>
                  </a:lnTo>
                  <a:lnTo>
                    <a:pt x="3885" y="336"/>
                  </a:lnTo>
                  <a:lnTo>
                    <a:pt x="4037" y="148"/>
                  </a:lnTo>
                  <a:lnTo>
                    <a:pt x="4118" y="201"/>
                  </a:lnTo>
                  <a:lnTo>
                    <a:pt x="4234" y="175"/>
                  </a:lnTo>
                  <a:lnTo>
                    <a:pt x="4350" y="269"/>
                  </a:lnTo>
                  <a:lnTo>
                    <a:pt x="4502" y="80"/>
                  </a:lnTo>
                  <a:lnTo>
                    <a:pt x="4701" y="201"/>
                  </a:lnTo>
                  <a:lnTo>
                    <a:pt x="4894" y="0"/>
                  </a:lnTo>
                </a:path>
              </a:pathLst>
            </a:custGeom>
            <a:noFill/>
            <a:ln w="19050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11" name="Freeform 280"/>
            <p:cNvSpPr>
              <a:spLocks/>
            </p:cNvSpPr>
            <p:nvPr/>
          </p:nvSpPr>
          <p:spPr bwMode="auto">
            <a:xfrm>
              <a:off x="2324" y="2292"/>
              <a:ext cx="45" cy="44"/>
            </a:xfrm>
            <a:custGeom>
              <a:avLst/>
              <a:gdLst>
                <a:gd name="T0" fmla="*/ 6 w 134"/>
                <a:gd name="T1" fmla="*/ 14 h 134"/>
                <a:gd name="T2" fmla="*/ 9 w 134"/>
                <a:gd name="T3" fmla="*/ 14 h 134"/>
                <a:gd name="T4" fmla="*/ 9 w 134"/>
                <a:gd name="T5" fmla="*/ 9 h 134"/>
                <a:gd name="T6" fmla="*/ 15 w 134"/>
                <a:gd name="T7" fmla="*/ 9 h 134"/>
                <a:gd name="T8" fmla="*/ 15 w 134"/>
                <a:gd name="T9" fmla="*/ 5 h 134"/>
                <a:gd name="T10" fmla="*/ 9 w 134"/>
                <a:gd name="T11" fmla="*/ 5 h 134"/>
                <a:gd name="T12" fmla="*/ 9 w 134"/>
                <a:gd name="T13" fmla="*/ 0 h 134"/>
                <a:gd name="T14" fmla="*/ 6 w 134"/>
                <a:gd name="T15" fmla="*/ 0 h 134"/>
                <a:gd name="T16" fmla="*/ 6 w 134"/>
                <a:gd name="T17" fmla="*/ 5 h 134"/>
                <a:gd name="T18" fmla="*/ 0 w 134"/>
                <a:gd name="T19" fmla="*/ 5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1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12" name="Freeform 281"/>
            <p:cNvSpPr>
              <a:spLocks/>
            </p:cNvSpPr>
            <p:nvPr/>
          </p:nvSpPr>
          <p:spPr bwMode="auto">
            <a:xfrm>
              <a:off x="2401" y="2664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13" name="Freeform 282"/>
            <p:cNvSpPr>
              <a:spLocks/>
            </p:cNvSpPr>
            <p:nvPr/>
          </p:nvSpPr>
          <p:spPr bwMode="auto">
            <a:xfrm>
              <a:off x="2721" y="2354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5"/>
                  </a:lnTo>
                  <a:lnTo>
                    <a:pt x="135" y="85"/>
                  </a:lnTo>
                  <a:lnTo>
                    <a:pt x="135" y="51"/>
                  </a:lnTo>
                  <a:lnTo>
                    <a:pt x="84" y="51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0" y="85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14" name="Freeform 283"/>
            <p:cNvSpPr>
              <a:spLocks/>
            </p:cNvSpPr>
            <p:nvPr/>
          </p:nvSpPr>
          <p:spPr bwMode="auto">
            <a:xfrm>
              <a:off x="2735" y="2417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5" y="83"/>
                  </a:lnTo>
                  <a:lnTo>
                    <a:pt x="135" y="49"/>
                  </a:lnTo>
                  <a:lnTo>
                    <a:pt x="84" y="49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15" name="Freeform 284"/>
            <p:cNvSpPr>
              <a:spLocks/>
            </p:cNvSpPr>
            <p:nvPr/>
          </p:nvSpPr>
          <p:spPr bwMode="auto">
            <a:xfrm>
              <a:off x="2332" y="2453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16" name="Freeform 285"/>
            <p:cNvSpPr>
              <a:spLocks/>
            </p:cNvSpPr>
            <p:nvPr/>
          </p:nvSpPr>
          <p:spPr bwMode="auto">
            <a:xfrm>
              <a:off x="2313" y="2467"/>
              <a:ext cx="45" cy="44"/>
            </a:xfrm>
            <a:custGeom>
              <a:avLst/>
              <a:gdLst>
                <a:gd name="T0" fmla="*/ 6 w 135"/>
                <a:gd name="T1" fmla="*/ 14 h 134"/>
                <a:gd name="T2" fmla="*/ 9 w 135"/>
                <a:gd name="T3" fmla="*/ 14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6 h 134"/>
                <a:gd name="T10" fmla="*/ 9 w 135"/>
                <a:gd name="T11" fmla="*/ 6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6 h 134"/>
                <a:gd name="T18" fmla="*/ 0 w 135"/>
                <a:gd name="T19" fmla="*/ 6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4" y="134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1"/>
                  </a:lnTo>
                  <a:lnTo>
                    <a:pt x="84" y="51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0" y="51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17" name="Freeform 286"/>
            <p:cNvSpPr>
              <a:spLocks/>
            </p:cNvSpPr>
            <p:nvPr/>
          </p:nvSpPr>
          <p:spPr bwMode="auto">
            <a:xfrm>
              <a:off x="2010" y="2552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18" name="Freeform 287"/>
            <p:cNvSpPr>
              <a:spLocks/>
            </p:cNvSpPr>
            <p:nvPr/>
          </p:nvSpPr>
          <p:spPr bwMode="auto">
            <a:xfrm>
              <a:off x="2339" y="2601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5"/>
                  </a:lnTo>
                  <a:lnTo>
                    <a:pt x="135" y="85"/>
                  </a:lnTo>
                  <a:lnTo>
                    <a:pt x="135" y="51"/>
                  </a:lnTo>
                  <a:lnTo>
                    <a:pt x="85" y="51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1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1" y="85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19" name="Freeform 288"/>
            <p:cNvSpPr>
              <a:spLocks/>
            </p:cNvSpPr>
            <p:nvPr/>
          </p:nvSpPr>
          <p:spPr bwMode="auto">
            <a:xfrm>
              <a:off x="2222" y="2623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20" name="Freeform 289"/>
            <p:cNvSpPr>
              <a:spLocks/>
            </p:cNvSpPr>
            <p:nvPr/>
          </p:nvSpPr>
          <p:spPr bwMode="auto">
            <a:xfrm>
              <a:off x="2086" y="2655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21" name="Freeform 290"/>
            <p:cNvSpPr>
              <a:spLocks/>
            </p:cNvSpPr>
            <p:nvPr/>
          </p:nvSpPr>
          <p:spPr bwMode="auto">
            <a:xfrm>
              <a:off x="2488" y="2363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22" name="Freeform 291"/>
            <p:cNvSpPr>
              <a:spLocks/>
            </p:cNvSpPr>
            <p:nvPr/>
          </p:nvSpPr>
          <p:spPr bwMode="auto">
            <a:xfrm>
              <a:off x="2122" y="2431"/>
              <a:ext cx="44" cy="44"/>
            </a:xfrm>
            <a:custGeom>
              <a:avLst/>
              <a:gdLst>
                <a:gd name="T0" fmla="*/ 6 w 134"/>
                <a:gd name="T1" fmla="*/ 14 h 134"/>
                <a:gd name="T2" fmla="*/ 9 w 134"/>
                <a:gd name="T3" fmla="*/ 14 h 134"/>
                <a:gd name="T4" fmla="*/ 9 w 134"/>
                <a:gd name="T5" fmla="*/ 9 h 134"/>
                <a:gd name="T6" fmla="*/ 14 w 134"/>
                <a:gd name="T7" fmla="*/ 9 h 134"/>
                <a:gd name="T8" fmla="*/ 14 w 134"/>
                <a:gd name="T9" fmla="*/ 5 h 134"/>
                <a:gd name="T10" fmla="*/ 9 w 134"/>
                <a:gd name="T11" fmla="*/ 5 h 134"/>
                <a:gd name="T12" fmla="*/ 9 w 134"/>
                <a:gd name="T13" fmla="*/ 0 h 134"/>
                <a:gd name="T14" fmla="*/ 6 w 134"/>
                <a:gd name="T15" fmla="*/ 0 h 134"/>
                <a:gd name="T16" fmla="*/ 6 w 134"/>
                <a:gd name="T17" fmla="*/ 5 h 134"/>
                <a:gd name="T18" fmla="*/ 0 w 134"/>
                <a:gd name="T19" fmla="*/ 5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1" y="134"/>
                  </a:moveTo>
                  <a:lnTo>
                    <a:pt x="85" y="134"/>
                  </a:lnTo>
                  <a:lnTo>
                    <a:pt x="85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23" name="Freeform 292"/>
            <p:cNvSpPr>
              <a:spLocks/>
            </p:cNvSpPr>
            <p:nvPr/>
          </p:nvSpPr>
          <p:spPr bwMode="auto">
            <a:xfrm>
              <a:off x="2023" y="2224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24" name="Freeform 293"/>
            <p:cNvSpPr>
              <a:spLocks/>
            </p:cNvSpPr>
            <p:nvPr/>
          </p:nvSpPr>
          <p:spPr bwMode="auto">
            <a:xfrm>
              <a:off x="2473" y="2579"/>
              <a:ext cx="45" cy="44"/>
            </a:xfrm>
            <a:custGeom>
              <a:avLst/>
              <a:gdLst>
                <a:gd name="T0" fmla="*/ 5 w 134"/>
                <a:gd name="T1" fmla="*/ 14 h 134"/>
                <a:gd name="T2" fmla="*/ 9 w 134"/>
                <a:gd name="T3" fmla="*/ 14 h 134"/>
                <a:gd name="T4" fmla="*/ 9 w 134"/>
                <a:gd name="T5" fmla="*/ 9 h 134"/>
                <a:gd name="T6" fmla="*/ 15 w 134"/>
                <a:gd name="T7" fmla="*/ 9 h 134"/>
                <a:gd name="T8" fmla="*/ 15 w 134"/>
                <a:gd name="T9" fmla="*/ 6 h 134"/>
                <a:gd name="T10" fmla="*/ 9 w 134"/>
                <a:gd name="T11" fmla="*/ 6 h 134"/>
                <a:gd name="T12" fmla="*/ 9 w 134"/>
                <a:gd name="T13" fmla="*/ 0 h 134"/>
                <a:gd name="T14" fmla="*/ 5 w 134"/>
                <a:gd name="T15" fmla="*/ 0 h 134"/>
                <a:gd name="T16" fmla="*/ 5 w 134"/>
                <a:gd name="T17" fmla="*/ 6 h 134"/>
                <a:gd name="T18" fmla="*/ 0 w 134"/>
                <a:gd name="T19" fmla="*/ 6 h 134"/>
                <a:gd name="T20" fmla="*/ 0 w 134"/>
                <a:gd name="T21" fmla="*/ 9 h 134"/>
                <a:gd name="T22" fmla="*/ 5 w 134"/>
                <a:gd name="T23" fmla="*/ 9 h 134"/>
                <a:gd name="T24" fmla="*/ 5 w 134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49" y="134"/>
                  </a:moveTo>
                  <a:lnTo>
                    <a:pt x="83" y="134"/>
                  </a:lnTo>
                  <a:lnTo>
                    <a:pt x="83" y="85"/>
                  </a:lnTo>
                  <a:lnTo>
                    <a:pt x="134" y="85"/>
                  </a:lnTo>
                  <a:lnTo>
                    <a:pt x="134" y="51"/>
                  </a:lnTo>
                  <a:lnTo>
                    <a:pt x="83" y="51"/>
                  </a:lnTo>
                  <a:lnTo>
                    <a:pt x="83" y="0"/>
                  </a:lnTo>
                  <a:lnTo>
                    <a:pt x="49" y="0"/>
                  </a:lnTo>
                  <a:lnTo>
                    <a:pt x="49" y="51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9" y="85"/>
                  </a:lnTo>
                  <a:lnTo>
                    <a:pt x="49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25" name="Freeform 294"/>
            <p:cNvSpPr>
              <a:spLocks/>
            </p:cNvSpPr>
            <p:nvPr/>
          </p:nvSpPr>
          <p:spPr bwMode="auto">
            <a:xfrm>
              <a:off x="2613" y="2561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3"/>
                  </a:lnTo>
                  <a:lnTo>
                    <a:pt x="135" y="83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26" name="Freeform 295"/>
            <p:cNvSpPr>
              <a:spLocks/>
            </p:cNvSpPr>
            <p:nvPr/>
          </p:nvSpPr>
          <p:spPr bwMode="auto">
            <a:xfrm>
              <a:off x="2425" y="2583"/>
              <a:ext cx="45" cy="45"/>
            </a:xfrm>
            <a:custGeom>
              <a:avLst/>
              <a:gdLst>
                <a:gd name="T0" fmla="*/ 6 w 134"/>
                <a:gd name="T1" fmla="*/ 15 h 135"/>
                <a:gd name="T2" fmla="*/ 9 w 134"/>
                <a:gd name="T3" fmla="*/ 15 h 135"/>
                <a:gd name="T4" fmla="*/ 9 w 134"/>
                <a:gd name="T5" fmla="*/ 9 h 135"/>
                <a:gd name="T6" fmla="*/ 15 w 134"/>
                <a:gd name="T7" fmla="*/ 9 h 135"/>
                <a:gd name="T8" fmla="*/ 15 w 134"/>
                <a:gd name="T9" fmla="*/ 6 h 135"/>
                <a:gd name="T10" fmla="*/ 9 w 134"/>
                <a:gd name="T11" fmla="*/ 6 h 135"/>
                <a:gd name="T12" fmla="*/ 9 w 134"/>
                <a:gd name="T13" fmla="*/ 0 h 135"/>
                <a:gd name="T14" fmla="*/ 6 w 134"/>
                <a:gd name="T15" fmla="*/ 0 h 135"/>
                <a:gd name="T16" fmla="*/ 6 w 134"/>
                <a:gd name="T17" fmla="*/ 6 h 135"/>
                <a:gd name="T18" fmla="*/ 0 w 134"/>
                <a:gd name="T19" fmla="*/ 6 h 135"/>
                <a:gd name="T20" fmla="*/ 0 w 134"/>
                <a:gd name="T21" fmla="*/ 9 h 135"/>
                <a:gd name="T22" fmla="*/ 6 w 134"/>
                <a:gd name="T23" fmla="*/ 9 h 135"/>
                <a:gd name="T24" fmla="*/ 6 w 134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5">
                  <a:moveTo>
                    <a:pt x="51" y="135"/>
                  </a:moveTo>
                  <a:lnTo>
                    <a:pt x="84" y="135"/>
                  </a:lnTo>
                  <a:lnTo>
                    <a:pt x="84" y="84"/>
                  </a:lnTo>
                  <a:lnTo>
                    <a:pt x="134" y="84"/>
                  </a:lnTo>
                  <a:lnTo>
                    <a:pt x="134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27" name="Freeform 296"/>
            <p:cNvSpPr>
              <a:spLocks/>
            </p:cNvSpPr>
            <p:nvPr/>
          </p:nvSpPr>
          <p:spPr bwMode="auto">
            <a:xfrm>
              <a:off x="2023" y="2588"/>
              <a:ext cx="45" cy="44"/>
            </a:xfrm>
            <a:custGeom>
              <a:avLst/>
              <a:gdLst>
                <a:gd name="T0" fmla="*/ 6 w 134"/>
                <a:gd name="T1" fmla="*/ 14 h 134"/>
                <a:gd name="T2" fmla="*/ 9 w 134"/>
                <a:gd name="T3" fmla="*/ 14 h 134"/>
                <a:gd name="T4" fmla="*/ 9 w 134"/>
                <a:gd name="T5" fmla="*/ 9 h 134"/>
                <a:gd name="T6" fmla="*/ 15 w 134"/>
                <a:gd name="T7" fmla="*/ 9 h 134"/>
                <a:gd name="T8" fmla="*/ 15 w 134"/>
                <a:gd name="T9" fmla="*/ 5 h 134"/>
                <a:gd name="T10" fmla="*/ 9 w 134"/>
                <a:gd name="T11" fmla="*/ 5 h 134"/>
                <a:gd name="T12" fmla="*/ 9 w 134"/>
                <a:gd name="T13" fmla="*/ 0 h 134"/>
                <a:gd name="T14" fmla="*/ 6 w 134"/>
                <a:gd name="T15" fmla="*/ 0 h 134"/>
                <a:gd name="T16" fmla="*/ 6 w 134"/>
                <a:gd name="T17" fmla="*/ 5 h 134"/>
                <a:gd name="T18" fmla="*/ 0 w 134"/>
                <a:gd name="T19" fmla="*/ 5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0" y="134"/>
                  </a:moveTo>
                  <a:lnTo>
                    <a:pt x="83" y="134"/>
                  </a:lnTo>
                  <a:lnTo>
                    <a:pt x="83" y="83"/>
                  </a:lnTo>
                  <a:lnTo>
                    <a:pt x="134" y="83"/>
                  </a:lnTo>
                  <a:lnTo>
                    <a:pt x="134" y="49"/>
                  </a:lnTo>
                  <a:lnTo>
                    <a:pt x="83" y="49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28" name="Freeform 297"/>
            <p:cNvSpPr>
              <a:spLocks/>
            </p:cNvSpPr>
            <p:nvPr/>
          </p:nvSpPr>
          <p:spPr bwMode="auto">
            <a:xfrm>
              <a:off x="2016" y="2534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5"/>
                  </a:lnTo>
                  <a:lnTo>
                    <a:pt x="135" y="85"/>
                  </a:lnTo>
                  <a:lnTo>
                    <a:pt x="135" y="51"/>
                  </a:lnTo>
                  <a:lnTo>
                    <a:pt x="84" y="51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0" y="85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29" name="Freeform 298"/>
            <p:cNvSpPr>
              <a:spLocks/>
            </p:cNvSpPr>
            <p:nvPr/>
          </p:nvSpPr>
          <p:spPr bwMode="auto">
            <a:xfrm>
              <a:off x="2441" y="2588"/>
              <a:ext cx="45" cy="44"/>
            </a:xfrm>
            <a:custGeom>
              <a:avLst/>
              <a:gdLst>
                <a:gd name="T0" fmla="*/ 6 w 135"/>
                <a:gd name="T1" fmla="*/ 14 h 134"/>
                <a:gd name="T2" fmla="*/ 9 w 135"/>
                <a:gd name="T3" fmla="*/ 14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3" y="134"/>
                  </a:lnTo>
                  <a:lnTo>
                    <a:pt x="83" y="83"/>
                  </a:lnTo>
                  <a:lnTo>
                    <a:pt x="135" y="83"/>
                  </a:lnTo>
                  <a:lnTo>
                    <a:pt x="135" y="49"/>
                  </a:lnTo>
                  <a:lnTo>
                    <a:pt x="83" y="49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30" name="Freeform 299"/>
            <p:cNvSpPr>
              <a:spLocks/>
            </p:cNvSpPr>
            <p:nvPr/>
          </p:nvSpPr>
          <p:spPr bwMode="auto">
            <a:xfrm>
              <a:off x="2441" y="2639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31" name="Freeform 300"/>
            <p:cNvSpPr>
              <a:spLocks/>
            </p:cNvSpPr>
            <p:nvPr/>
          </p:nvSpPr>
          <p:spPr bwMode="auto">
            <a:xfrm>
              <a:off x="2567" y="2718"/>
              <a:ext cx="45" cy="44"/>
            </a:xfrm>
            <a:custGeom>
              <a:avLst/>
              <a:gdLst>
                <a:gd name="T0" fmla="*/ 6 w 135"/>
                <a:gd name="T1" fmla="*/ 14 h 134"/>
                <a:gd name="T2" fmla="*/ 9 w 135"/>
                <a:gd name="T3" fmla="*/ 14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3" y="134"/>
                  </a:lnTo>
                  <a:lnTo>
                    <a:pt x="83" y="83"/>
                  </a:lnTo>
                  <a:lnTo>
                    <a:pt x="135" y="83"/>
                  </a:lnTo>
                  <a:lnTo>
                    <a:pt x="135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32" name="Freeform 301"/>
            <p:cNvSpPr>
              <a:spLocks/>
            </p:cNvSpPr>
            <p:nvPr/>
          </p:nvSpPr>
          <p:spPr bwMode="auto">
            <a:xfrm>
              <a:off x="2403" y="2453"/>
              <a:ext cx="45" cy="45"/>
            </a:xfrm>
            <a:custGeom>
              <a:avLst/>
              <a:gdLst>
                <a:gd name="T0" fmla="*/ 5 w 134"/>
                <a:gd name="T1" fmla="*/ 15 h 135"/>
                <a:gd name="T2" fmla="*/ 9 w 134"/>
                <a:gd name="T3" fmla="*/ 15 h 135"/>
                <a:gd name="T4" fmla="*/ 9 w 134"/>
                <a:gd name="T5" fmla="*/ 9 h 135"/>
                <a:gd name="T6" fmla="*/ 15 w 134"/>
                <a:gd name="T7" fmla="*/ 9 h 135"/>
                <a:gd name="T8" fmla="*/ 15 w 134"/>
                <a:gd name="T9" fmla="*/ 6 h 135"/>
                <a:gd name="T10" fmla="*/ 9 w 134"/>
                <a:gd name="T11" fmla="*/ 6 h 135"/>
                <a:gd name="T12" fmla="*/ 9 w 134"/>
                <a:gd name="T13" fmla="*/ 0 h 135"/>
                <a:gd name="T14" fmla="*/ 5 w 134"/>
                <a:gd name="T15" fmla="*/ 0 h 135"/>
                <a:gd name="T16" fmla="*/ 5 w 134"/>
                <a:gd name="T17" fmla="*/ 6 h 135"/>
                <a:gd name="T18" fmla="*/ 0 w 134"/>
                <a:gd name="T19" fmla="*/ 6 h 135"/>
                <a:gd name="T20" fmla="*/ 0 w 134"/>
                <a:gd name="T21" fmla="*/ 9 h 135"/>
                <a:gd name="T22" fmla="*/ 5 w 134"/>
                <a:gd name="T23" fmla="*/ 9 h 135"/>
                <a:gd name="T24" fmla="*/ 5 w 134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5">
                  <a:moveTo>
                    <a:pt x="49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4" y="84"/>
                  </a:lnTo>
                  <a:lnTo>
                    <a:pt x="134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49" y="84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33" name="Freeform 302"/>
            <p:cNvSpPr>
              <a:spLocks/>
            </p:cNvSpPr>
            <p:nvPr/>
          </p:nvSpPr>
          <p:spPr bwMode="auto">
            <a:xfrm>
              <a:off x="2584" y="2628"/>
              <a:ext cx="45" cy="45"/>
            </a:xfrm>
            <a:custGeom>
              <a:avLst/>
              <a:gdLst>
                <a:gd name="T0" fmla="*/ 6 w 134"/>
                <a:gd name="T1" fmla="*/ 15 h 134"/>
                <a:gd name="T2" fmla="*/ 10 w 134"/>
                <a:gd name="T3" fmla="*/ 15 h 134"/>
                <a:gd name="T4" fmla="*/ 10 w 134"/>
                <a:gd name="T5" fmla="*/ 9 h 134"/>
                <a:gd name="T6" fmla="*/ 15 w 134"/>
                <a:gd name="T7" fmla="*/ 9 h 134"/>
                <a:gd name="T8" fmla="*/ 15 w 134"/>
                <a:gd name="T9" fmla="*/ 6 h 134"/>
                <a:gd name="T10" fmla="*/ 10 w 134"/>
                <a:gd name="T11" fmla="*/ 6 h 134"/>
                <a:gd name="T12" fmla="*/ 10 w 134"/>
                <a:gd name="T13" fmla="*/ 0 h 134"/>
                <a:gd name="T14" fmla="*/ 6 w 134"/>
                <a:gd name="T15" fmla="*/ 0 h 134"/>
                <a:gd name="T16" fmla="*/ 6 w 134"/>
                <a:gd name="T17" fmla="*/ 6 h 134"/>
                <a:gd name="T18" fmla="*/ 0 w 134"/>
                <a:gd name="T19" fmla="*/ 6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1" y="134"/>
                  </a:moveTo>
                  <a:lnTo>
                    <a:pt x="85" y="134"/>
                  </a:lnTo>
                  <a:lnTo>
                    <a:pt x="85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34" name="Freeform 303"/>
            <p:cNvSpPr>
              <a:spLocks/>
            </p:cNvSpPr>
            <p:nvPr/>
          </p:nvSpPr>
          <p:spPr bwMode="auto">
            <a:xfrm>
              <a:off x="2742" y="2534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5"/>
                  </a:lnTo>
                  <a:lnTo>
                    <a:pt x="135" y="85"/>
                  </a:lnTo>
                  <a:lnTo>
                    <a:pt x="135" y="51"/>
                  </a:lnTo>
                  <a:lnTo>
                    <a:pt x="84" y="51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0" y="85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35" name="Freeform 304"/>
            <p:cNvSpPr>
              <a:spLocks/>
            </p:cNvSpPr>
            <p:nvPr/>
          </p:nvSpPr>
          <p:spPr bwMode="auto">
            <a:xfrm>
              <a:off x="2645" y="2556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6 h 134"/>
                <a:gd name="T10" fmla="*/ 9 w 135"/>
                <a:gd name="T11" fmla="*/ 6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6 h 134"/>
                <a:gd name="T18" fmla="*/ 0 w 135"/>
                <a:gd name="T19" fmla="*/ 6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4" y="134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1"/>
                  </a:lnTo>
                  <a:lnTo>
                    <a:pt x="84" y="51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0" y="51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36" name="Freeform 305"/>
            <p:cNvSpPr>
              <a:spLocks/>
            </p:cNvSpPr>
            <p:nvPr/>
          </p:nvSpPr>
          <p:spPr bwMode="auto">
            <a:xfrm>
              <a:off x="2555" y="2574"/>
              <a:ext cx="45" cy="45"/>
            </a:xfrm>
            <a:custGeom>
              <a:avLst/>
              <a:gdLst>
                <a:gd name="T0" fmla="*/ 5 w 134"/>
                <a:gd name="T1" fmla="*/ 15 h 135"/>
                <a:gd name="T2" fmla="*/ 9 w 134"/>
                <a:gd name="T3" fmla="*/ 15 h 135"/>
                <a:gd name="T4" fmla="*/ 9 w 134"/>
                <a:gd name="T5" fmla="*/ 9 h 135"/>
                <a:gd name="T6" fmla="*/ 15 w 134"/>
                <a:gd name="T7" fmla="*/ 9 h 135"/>
                <a:gd name="T8" fmla="*/ 15 w 134"/>
                <a:gd name="T9" fmla="*/ 6 h 135"/>
                <a:gd name="T10" fmla="*/ 9 w 134"/>
                <a:gd name="T11" fmla="*/ 6 h 135"/>
                <a:gd name="T12" fmla="*/ 9 w 134"/>
                <a:gd name="T13" fmla="*/ 0 h 135"/>
                <a:gd name="T14" fmla="*/ 5 w 134"/>
                <a:gd name="T15" fmla="*/ 0 h 135"/>
                <a:gd name="T16" fmla="*/ 5 w 134"/>
                <a:gd name="T17" fmla="*/ 6 h 135"/>
                <a:gd name="T18" fmla="*/ 0 w 134"/>
                <a:gd name="T19" fmla="*/ 6 h 135"/>
                <a:gd name="T20" fmla="*/ 0 w 134"/>
                <a:gd name="T21" fmla="*/ 9 h 135"/>
                <a:gd name="T22" fmla="*/ 5 w 134"/>
                <a:gd name="T23" fmla="*/ 9 h 135"/>
                <a:gd name="T24" fmla="*/ 5 w 134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5">
                  <a:moveTo>
                    <a:pt x="49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4" y="84"/>
                  </a:lnTo>
                  <a:lnTo>
                    <a:pt x="134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49" y="84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37" name="Freeform 306"/>
            <p:cNvSpPr>
              <a:spLocks/>
            </p:cNvSpPr>
            <p:nvPr/>
          </p:nvSpPr>
          <p:spPr bwMode="auto">
            <a:xfrm>
              <a:off x="2473" y="2547"/>
              <a:ext cx="45" cy="45"/>
            </a:xfrm>
            <a:custGeom>
              <a:avLst/>
              <a:gdLst>
                <a:gd name="T0" fmla="*/ 5 w 134"/>
                <a:gd name="T1" fmla="*/ 15 h 134"/>
                <a:gd name="T2" fmla="*/ 9 w 134"/>
                <a:gd name="T3" fmla="*/ 15 h 134"/>
                <a:gd name="T4" fmla="*/ 9 w 134"/>
                <a:gd name="T5" fmla="*/ 9 h 134"/>
                <a:gd name="T6" fmla="*/ 15 w 134"/>
                <a:gd name="T7" fmla="*/ 9 h 134"/>
                <a:gd name="T8" fmla="*/ 15 w 134"/>
                <a:gd name="T9" fmla="*/ 6 h 134"/>
                <a:gd name="T10" fmla="*/ 9 w 134"/>
                <a:gd name="T11" fmla="*/ 6 h 134"/>
                <a:gd name="T12" fmla="*/ 9 w 134"/>
                <a:gd name="T13" fmla="*/ 0 h 134"/>
                <a:gd name="T14" fmla="*/ 5 w 134"/>
                <a:gd name="T15" fmla="*/ 0 h 134"/>
                <a:gd name="T16" fmla="*/ 5 w 134"/>
                <a:gd name="T17" fmla="*/ 6 h 134"/>
                <a:gd name="T18" fmla="*/ 0 w 134"/>
                <a:gd name="T19" fmla="*/ 6 h 134"/>
                <a:gd name="T20" fmla="*/ 0 w 134"/>
                <a:gd name="T21" fmla="*/ 9 h 134"/>
                <a:gd name="T22" fmla="*/ 5 w 134"/>
                <a:gd name="T23" fmla="*/ 9 h 134"/>
                <a:gd name="T24" fmla="*/ 5 w 134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49" y="134"/>
                  </a:moveTo>
                  <a:lnTo>
                    <a:pt x="83" y="134"/>
                  </a:lnTo>
                  <a:lnTo>
                    <a:pt x="83" y="84"/>
                  </a:lnTo>
                  <a:lnTo>
                    <a:pt x="134" y="84"/>
                  </a:lnTo>
                  <a:lnTo>
                    <a:pt x="134" y="51"/>
                  </a:lnTo>
                  <a:lnTo>
                    <a:pt x="83" y="51"/>
                  </a:lnTo>
                  <a:lnTo>
                    <a:pt x="83" y="0"/>
                  </a:lnTo>
                  <a:lnTo>
                    <a:pt x="49" y="0"/>
                  </a:lnTo>
                  <a:lnTo>
                    <a:pt x="49" y="51"/>
                  </a:lnTo>
                  <a:lnTo>
                    <a:pt x="0" y="51"/>
                  </a:lnTo>
                  <a:lnTo>
                    <a:pt x="0" y="84"/>
                  </a:lnTo>
                  <a:lnTo>
                    <a:pt x="49" y="84"/>
                  </a:lnTo>
                  <a:lnTo>
                    <a:pt x="49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38" name="Freeform 307"/>
            <p:cNvSpPr>
              <a:spLocks/>
            </p:cNvSpPr>
            <p:nvPr/>
          </p:nvSpPr>
          <p:spPr bwMode="auto">
            <a:xfrm>
              <a:off x="2439" y="2561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3"/>
                  </a:lnTo>
                  <a:lnTo>
                    <a:pt x="135" y="83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39" name="Freeform 308"/>
            <p:cNvSpPr>
              <a:spLocks/>
            </p:cNvSpPr>
            <p:nvPr/>
          </p:nvSpPr>
          <p:spPr bwMode="auto">
            <a:xfrm>
              <a:off x="2423" y="2646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5" y="83"/>
                  </a:lnTo>
                  <a:lnTo>
                    <a:pt x="135" y="49"/>
                  </a:lnTo>
                  <a:lnTo>
                    <a:pt x="84" y="49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40" name="Freeform 309"/>
            <p:cNvSpPr>
              <a:spLocks/>
            </p:cNvSpPr>
            <p:nvPr/>
          </p:nvSpPr>
          <p:spPr bwMode="auto">
            <a:xfrm>
              <a:off x="1786" y="2498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1" y="134"/>
                  </a:moveTo>
                  <a:lnTo>
                    <a:pt x="85" y="134"/>
                  </a:lnTo>
                  <a:lnTo>
                    <a:pt x="85" y="83"/>
                  </a:lnTo>
                  <a:lnTo>
                    <a:pt x="135" y="83"/>
                  </a:lnTo>
                  <a:lnTo>
                    <a:pt x="135" y="49"/>
                  </a:lnTo>
                  <a:lnTo>
                    <a:pt x="85" y="49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41" name="Freeform 310"/>
            <p:cNvSpPr>
              <a:spLocks/>
            </p:cNvSpPr>
            <p:nvPr/>
          </p:nvSpPr>
          <p:spPr bwMode="auto">
            <a:xfrm>
              <a:off x="1792" y="2525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3" y="135"/>
                  </a:lnTo>
                  <a:lnTo>
                    <a:pt x="83" y="85"/>
                  </a:lnTo>
                  <a:lnTo>
                    <a:pt x="135" y="85"/>
                  </a:lnTo>
                  <a:lnTo>
                    <a:pt x="135" y="52"/>
                  </a:lnTo>
                  <a:lnTo>
                    <a:pt x="83" y="52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2"/>
                  </a:lnTo>
                  <a:lnTo>
                    <a:pt x="0" y="52"/>
                  </a:lnTo>
                  <a:lnTo>
                    <a:pt x="0" y="85"/>
                  </a:lnTo>
                  <a:lnTo>
                    <a:pt x="50" y="85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42" name="Freeform 311"/>
            <p:cNvSpPr>
              <a:spLocks/>
            </p:cNvSpPr>
            <p:nvPr/>
          </p:nvSpPr>
          <p:spPr bwMode="auto">
            <a:xfrm>
              <a:off x="2328" y="2547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6 h 134"/>
                <a:gd name="T10" fmla="*/ 9 w 135"/>
                <a:gd name="T11" fmla="*/ 6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6 h 134"/>
                <a:gd name="T18" fmla="*/ 0 w 135"/>
                <a:gd name="T19" fmla="*/ 6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3" y="134"/>
                  </a:lnTo>
                  <a:lnTo>
                    <a:pt x="83" y="84"/>
                  </a:lnTo>
                  <a:lnTo>
                    <a:pt x="135" y="84"/>
                  </a:lnTo>
                  <a:lnTo>
                    <a:pt x="135" y="51"/>
                  </a:lnTo>
                  <a:lnTo>
                    <a:pt x="83" y="51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0" y="51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43" name="Freeform 312"/>
            <p:cNvSpPr>
              <a:spLocks/>
            </p:cNvSpPr>
            <p:nvPr/>
          </p:nvSpPr>
          <p:spPr bwMode="auto">
            <a:xfrm>
              <a:off x="2963" y="1664"/>
              <a:ext cx="45" cy="45"/>
            </a:xfrm>
            <a:custGeom>
              <a:avLst/>
              <a:gdLst>
                <a:gd name="T0" fmla="*/ 6 w 134"/>
                <a:gd name="T1" fmla="*/ 15 h 134"/>
                <a:gd name="T2" fmla="*/ 9 w 134"/>
                <a:gd name="T3" fmla="*/ 15 h 134"/>
                <a:gd name="T4" fmla="*/ 9 w 134"/>
                <a:gd name="T5" fmla="*/ 9 h 134"/>
                <a:gd name="T6" fmla="*/ 15 w 134"/>
                <a:gd name="T7" fmla="*/ 9 h 134"/>
                <a:gd name="T8" fmla="*/ 15 w 134"/>
                <a:gd name="T9" fmla="*/ 5 h 134"/>
                <a:gd name="T10" fmla="*/ 9 w 134"/>
                <a:gd name="T11" fmla="*/ 5 h 134"/>
                <a:gd name="T12" fmla="*/ 9 w 134"/>
                <a:gd name="T13" fmla="*/ 0 h 134"/>
                <a:gd name="T14" fmla="*/ 6 w 134"/>
                <a:gd name="T15" fmla="*/ 0 h 134"/>
                <a:gd name="T16" fmla="*/ 6 w 134"/>
                <a:gd name="T17" fmla="*/ 5 h 134"/>
                <a:gd name="T18" fmla="*/ 0 w 134"/>
                <a:gd name="T19" fmla="*/ 5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1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4" y="83"/>
                  </a:lnTo>
                  <a:lnTo>
                    <a:pt x="134" y="49"/>
                  </a:lnTo>
                  <a:lnTo>
                    <a:pt x="84" y="49"/>
                  </a:lnTo>
                  <a:lnTo>
                    <a:pt x="84" y="0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44" name="Freeform 313"/>
            <p:cNvSpPr>
              <a:spLocks/>
            </p:cNvSpPr>
            <p:nvPr/>
          </p:nvSpPr>
          <p:spPr bwMode="auto">
            <a:xfrm>
              <a:off x="2864" y="1700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45" name="Freeform 314"/>
            <p:cNvSpPr>
              <a:spLocks/>
            </p:cNvSpPr>
            <p:nvPr/>
          </p:nvSpPr>
          <p:spPr bwMode="auto">
            <a:xfrm>
              <a:off x="2853" y="1673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5" y="83"/>
                  </a:lnTo>
                  <a:lnTo>
                    <a:pt x="135" y="49"/>
                  </a:lnTo>
                  <a:lnTo>
                    <a:pt x="84" y="49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46" name="Freeform 315"/>
            <p:cNvSpPr>
              <a:spLocks/>
            </p:cNvSpPr>
            <p:nvPr/>
          </p:nvSpPr>
          <p:spPr bwMode="auto">
            <a:xfrm>
              <a:off x="2842" y="1641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47" name="Freeform 316"/>
            <p:cNvSpPr>
              <a:spLocks/>
            </p:cNvSpPr>
            <p:nvPr/>
          </p:nvSpPr>
          <p:spPr bwMode="auto">
            <a:xfrm>
              <a:off x="2847" y="1650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48" name="Freeform 317"/>
            <p:cNvSpPr>
              <a:spLocks/>
            </p:cNvSpPr>
            <p:nvPr/>
          </p:nvSpPr>
          <p:spPr bwMode="auto">
            <a:xfrm>
              <a:off x="2862" y="1646"/>
              <a:ext cx="44" cy="45"/>
            </a:xfrm>
            <a:custGeom>
              <a:avLst/>
              <a:gdLst>
                <a:gd name="T0" fmla="*/ 5 w 134"/>
                <a:gd name="T1" fmla="*/ 15 h 134"/>
                <a:gd name="T2" fmla="*/ 9 w 134"/>
                <a:gd name="T3" fmla="*/ 15 h 134"/>
                <a:gd name="T4" fmla="*/ 9 w 134"/>
                <a:gd name="T5" fmla="*/ 9 h 134"/>
                <a:gd name="T6" fmla="*/ 14 w 134"/>
                <a:gd name="T7" fmla="*/ 9 h 134"/>
                <a:gd name="T8" fmla="*/ 14 w 134"/>
                <a:gd name="T9" fmla="*/ 6 h 134"/>
                <a:gd name="T10" fmla="*/ 9 w 134"/>
                <a:gd name="T11" fmla="*/ 6 h 134"/>
                <a:gd name="T12" fmla="*/ 9 w 134"/>
                <a:gd name="T13" fmla="*/ 0 h 134"/>
                <a:gd name="T14" fmla="*/ 5 w 134"/>
                <a:gd name="T15" fmla="*/ 0 h 134"/>
                <a:gd name="T16" fmla="*/ 5 w 134"/>
                <a:gd name="T17" fmla="*/ 6 h 134"/>
                <a:gd name="T18" fmla="*/ 0 w 134"/>
                <a:gd name="T19" fmla="*/ 6 h 134"/>
                <a:gd name="T20" fmla="*/ 0 w 134"/>
                <a:gd name="T21" fmla="*/ 9 h 134"/>
                <a:gd name="T22" fmla="*/ 5 w 134"/>
                <a:gd name="T23" fmla="*/ 9 h 134"/>
                <a:gd name="T24" fmla="*/ 5 w 134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49" y="134"/>
                  </a:moveTo>
                  <a:lnTo>
                    <a:pt x="83" y="134"/>
                  </a:lnTo>
                  <a:lnTo>
                    <a:pt x="83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49" y="83"/>
                  </a:lnTo>
                  <a:lnTo>
                    <a:pt x="49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49" name="Freeform 318"/>
            <p:cNvSpPr>
              <a:spLocks/>
            </p:cNvSpPr>
            <p:nvPr/>
          </p:nvSpPr>
          <p:spPr bwMode="auto">
            <a:xfrm>
              <a:off x="2861" y="1673"/>
              <a:ext cx="44" cy="45"/>
            </a:xfrm>
            <a:custGeom>
              <a:avLst/>
              <a:gdLst>
                <a:gd name="T0" fmla="*/ 5 w 134"/>
                <a:gd name="T1" fmla="*/ 15 h 134"/>
                <a:gd name="T2" fmla="*/ 9 w 134"/>
                <a:gd name="T3" fmla="*/ 15 h 134"/>
                <a:gd name="T4" fmla="*/ 9 w 134"/>
                <a:gd name="T5" fmla="*/ 9 h 134"/>
                <a:gd name="T6" fmla="*/ 14 w 134"/>
                <a:gd name="T7" fmla="*/ 9 h 134"/>
                <a:gd name="T8" fmla="*/ 14 w 134"/>
                <a:gd name="T9" fmla="*/ 5 h 134"/>
                <a:gd name="T10" fmla="*/ 9 w 134"/>
                <a:gd name="T11" fmla="*/ 5 h 134"/>
                <a:gd name="T12" fmla="*/ 9 w 134"/>
                <a:gd name="T13" fmla="*/ 0 h 134"/>
                <a:gd name="T14" fmla="*/ 5 w 134"/>
                <a:gd name="T15" fmla="*/ 0 h 134"/>
                <a:gd name="T16" fmla="*/ 5 w 134"/>
                <a:gd name="T17" fmla="*/ 5 h 134"/>
                <a:gd name="T18" fmla="*/ 0 w 134"/>
                <a:gd name="T19" fmla="*/ 5 h 134"/>
                <a:gd name="T20" fmla="*/ 0 w 134"/>
                <a:gd name="T21" fmla="*/ 9 h 134"/>
                <a:gd name="T22" fmla="*/ 5 w 134"/>
                <a:gd name="T23" fmla="*/ 9 h 134"/>
                <a:gd name="T24" fmla="*/ 5 w 134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0" y="134"/>
                  </a:moveTo>
                  <a:lnTo>
                    <a:pt x="83" y="134"/>
                  </a:lnTo>
                  <a:lnTo>
                    <a:pt x="83" y="83"/>
                  </a:lnTo>
                  <a:lnTo>
                    <a:pt x="134" y="83"/>
                  </a:lnTo>
                  <a:lnTo>
                    <a:pt x="134" y="49"/>
                  </a:lnTo>
                  <a:lnTo>
                    <a:pt x="83" y="49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50" name="Freeform 319"/>
            <p:cNvSpPr>
              <a:spLocks/>
            </p:cNvSpPr>
            <p:nvPr/>
          </p:nvSpPr>
          <p:spPr bwMode="auto">
            <a:xfrm>
              <a:off x="2822" y="1691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51" name="Freeform 320"/>
            <p:cNvSpPr>
              <a:spLocks/>
            </p:cNvSpPr>
            <p:nvPr/>
          </p:nvSpPr>
          <p:spPr bwMode="auto">
            <a:xfrm>
              <a:off x="2835" y="1691"/>
              <a:ext cx="44" cy="45"/>
            </a:xfrm>
            <a:custGeom>
              <a:avLst/>
              <a:gdLst>
                <a:gd name="T0" fmla="*/ 5 w 134"/>
                <a:gd name="T1" fmla="*/ 15 h 135"/>
                <a:gd name="T2" fmla="*/ 9 w 134"/>
                <a:gd name="T3" fmla="*/ 15 h 135"/>
                <a:gd name="T4" fmla="*/ 9 w 134"/>
                <a:gd name="T5" fmla="*/ 9 h 135"/>
                <a:gd name="T6" fmla="*/ 14 w 134"/>
                <a:gd name="T7" fmla="*/ 9 h 135"/>
                <a:gd name="T8" fmla="*/ 14 w 134"/>
                <a:gd name="T9" fmla="*/ 6 h 135"/>
                <a:gd name="T10" fmla="*/ 9 w 134"/>
                <a:gd name="T11" fmla="*/ 6 h 135"/>
                <a:gd name="T12" fmla="*/ 9 w 134"/>
                <a:gd name="T13" fmla="*/ 0 h 135"/>
                <a:gd name="T14" fmla="*/ 5 w 134"/>
                <a:gd name="T15" fmla="*/ 0 h 135"/>
                <a:gd name="T16" fmla="*/ 5 w 134"/>
                <a:gd name="T17" fmla="*/ 6 h 135"/>
                <a:gd name="T18" fmla="*/ 0 w 134"/>
                <a:gd name="T19" fmla="*/ 6 h 135"/>
                <a:gd name="T20" fmla="*/ 0 w 134"/>
                <a:gd name="T21" fmla="*/ 9 h 135"/>
                <a:gd name="T22" fmla="*/ 5 w 134"/>
                <a:gd name="T23" fmla="*/ 9 h 135"/>
                <a:gd name="T24" fmla="*/ 5 w 134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5">
                  <a:moveTo>
                    <a:pt x="50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4" y="84"/>
                  </a:lnTo>
                  <a:lnTo>
                    <a:pt x="134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52" name="Freeform 321"/>
            <p:cNvSpPr>
              <a:spLocks/>
            </p:cNvSpPr>
            <p:nvPr/>
          </p:nvSpPr>
          <p:spPr bwMode="auto">
            <a:xfrm>
              <a:off x="2800" y="1700"/>
              <a:ext cx="44" cy="45"/>
            </a:xfrm>
            <a:custGeom>
              <a:avLst/>
              <a:gdLst>
                <a:gd name="T0" fmla="*/ 5 w 134"/>
                <a:gd name="T1" fmla="*/ 15 h 135"/>
                <a:gd name="T2" fmla="*/ 9 w 134"/>
                <a:gd name="T3" fmla="*/ 15 h 135"/>
                <a:gd name="T4" fmla="*/ 9 w 134"/>
                <a:gd name="T5" fmla="*/ 9 h 135"/>
                <a:gd name="T6" fmla="*/ 14 w 134"/>
                <a:gd name="T7" fmla="*/ 9 h 135"/>
                <a:gd name="T8" fmla="*/ 14 w 134"/>
                <a:gd name="T9" fmla="*/ 6 h 135"/>
                <a:gd name="T10" fmla="*/ 9 w 134"/>
                <a:gd name="T11" fmla="*/ 6 h 135"/>
                <a:gd name="T12" fmla="*/ 9 w 134"/>
                <a:gd name="T13" fmla="*/ 0 h 135"/>
                <a:gd name="T14" fmla="*/ 5 w 134"/>
                <a:gd name="T15" fmla="*/ 0 h 135"/>
                <a:gd name="T16" fmla="*/ 5 w 134"/>
                <a:gd name="T17" fmla="*/ 6 h 135"/>
                <a:gd name="T18" fmla="*/ 0 w 134"/>
                <a:gd name="T19" fmla="*/ 6 h 135"/>
                <a:gd name="T20" fmla="*/ 0 w 134"/>
                <a:gd name="T21" fmla="*/ 9 h 135"/>
                <a:gd name="T22" fmla="*/ 5 w 134"/>
                <a:gd name="T23" fmla="*/ 9 h 135"/>
                <a:gd name="T24" fmla="*/ 5 w 134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5">
                  <a:moveTo>
                    <a:pt x="50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4" y="84"/>
                  </a:lnTo>
                  <a:lnTo>
                    <a:pt x="134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53" name="Freeform 322"/>
            <p:cNvSpPr>
              <a:spLocks/>
            </p:cNvSpPr>
            <p:nvPr/>
          </p:nvSpPr>
          <p:spPr bwMode="auto">
            <a:xfrm>
              <a:off x="2819" y="1691"/>
              <a:ext cx="45" cy="45"/>
            </a:xfrm>
            <a:custGeom>
              <a:avLst/>
              <a:gdLst>
                <a:gd name="T0" fmla="*/ 5 w 134"/>
                <a:gd name="T1" fmla="*/ 15 h 135"/>
                <a:gd name="T2" fmla="*/ 9 w 134"/>
                <a:gd name="T3" fmla="*/ 15 h 135"/>
                <a:gd name="T4" fmla="*/ 9 w 134"/>
                <a:gd name="T5" fmla="*/ 9 h 135"/>
                <a:gd name="T6" fmla="*/ 15 w 134"/>
                <a:gd name="T7" fmla="*/ 9 h 135"/>
                <a:gd name="T8" fmla="*/ 15 w 134"/>
                <a:gd name="T9" fmla="*/ 6 h 135"/>
                <a:gd name="T10" fmla="*/ 9 w 134"/>
                <a:gd name="T11" fmla="*/ 6 h 135"/>
                <a:gd name="T12" fmla="*/ 9 w 134"/>
                <a:gd name="T13" fmla="*/ 0 h 135"/>
                <a:gd name="T14" fmla="*/ 5 w 134"/>
                <a:gd name="T15" fmla="*/ 0 h 135"/>
                <a:gd name="T16" fmla="*/ 5 w 134"/>
                <a:gd name="T17" fmla="*/ 6 h 135"/>
                <a:gd name="T18" fmla="*/ 0 w 134"/>
                <a:gd name="T19" fmla="*/ 6 h 135"/>
                <a:gd name="T20" fmla="*/ 0 w 134"/>
                <a:gd name="T21" fmla="*/ 9 h 135"/>
                <a:gd name="T22" fmla="*/ 5 w 134"/>
                <a:gd name="T23" fmla="*/ 9 h 135"/>
                <a:gd name="T24" fmla="*/ 5 w 134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5">
                  <a:moveTo>
                    <a:pt x="49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4" y="84"/>
                  </a:lnTo>
                  <a:lnTo>
                    <a:pt x="134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49" y="84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54" name="Freeform 323"/>
            <p:cNvSpPr>
              <a:spLocks/>
            </p:cNvSpPr>
            <p:nvPr/>
          </p:nvSpPr>
          <p:spPr bwMode="auto">
            <a:xfrm>
              <a:off x="2809" y="1727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3"/>
                  </a:lnTo>
                  <a:lnTo>
                    <a:pt x="135" y="83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55" name="Freeform 324"/>
            <p:cNvSpPr>
              <a:spLocks/>
            </p:cNvSpPr>
            <p:nvPr/>
          </p:nvSpPr>
          <p:spPr bwMode="auto">
            <a:xfrm>
              <a:off x="2813" y="1736"/>
              <a:ext cx="45" cy="44"/>
            </a:xfrm>
            <a:custGeom>
              <a:avLst/>
              <a:gdLst>
                <a:gd name="T0" fmla="*/ 6 w 135"/>
                <a:gd name="T1" fmla="*/ 14 h 134"/>
                <a:gd name="T2" fmla="*/ 9 w 135"/>
                <a:gd name="T3" fmla="*/ 14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1" y="134"/>
                  </a:moveTo>
                  <a:lnTo>
                    <a:pt x="85" y="134"/>
                  </a:lnTo>
                  <a:lnTo>
                    <a:pt x="85" y="83"/>
                  </a:lnTo>
                  <a:lnTo>
                    <a:pt x="135" y="83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56" name="Freeform 325"/>
            <p:cNvSpPr>
              <a:spLocks/>
            </p:cNvSpPr>
            <p:nvPr/>
          </p:nvSpPr>
          <p:spPr bwMode="auto">
            <a:xfrm>
              <a:off x="2769" y="1776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6 h 134"/>
                <a:gd name="T10" fmla="*/ 9 w 135"/>
                <a:gd name="T11" fmla="*/ 6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6 h 134"/>
                <a:gd name="T18" fmla="*/ 0 w 135"/>
                <a:gd name="T19" fmla="*/ 6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2" y="134"/>
                  </a:moveTo>
                  <a:lnTo>
                    <a:pt x="85" y="134"/>
                  </a:lnTo>
                  <a:lnTo>
                    <a:pt x="85" y="83"/>
                  </a:lnTo>
                  <a:lnTo>
                    <a:pt x="135" y="83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52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2" y="83"/>
                  </a:lnTo>
                  <a:lnTo>
                    <a:pt x="52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57" name="Freeform 326"/>
            <p:cNvSpPr>
              <a:spLocks/>
            </p:cNvSpPr>
            <p:nvPr/>
          </p:nvSpPr>
          <p:spPr bwMode="auto">
            <a:xfrm>
              <a:off x="2667" y="2565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58" name="Freeform 327"/>
            <p:cNvSpPr>
              <a:spLocks/>
            </p:cNvSpPr>
            <p:nvPr/>
          </p:nvSpPr>
          <p:spPr bwMode="auto">
            <a:xfrm>
              <a:off x="2536" y="2229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5" y="83"/>
                  </a:lnTo>
                  <a:lnTo>
                    <a:pt x="135" y="49"/>
                  </a:lnTo>
                  <a:lnTo>
                    <a:pt x="84" y="49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59" name="Freeform 328"/>
            <p:cNvSpPr>
              <a:spLocks/>
            </p:cNvSpPr>
            <p:nvPr/>
          </p:nvSpPr>
          <p:spPr bwMode="auto">
            <a:xfrm>
              <a:off x="2452" y="2292"/>
              <a:ext cx="44" cy="44"/>
            </a:xfrm>
            <a:custGeom>
              <a:avLst/>
              <a:gdLst>
                <a:gd name="T0" fmla="*/ 5 w 134"/>
                <a:gd name="T1" fmla="*/ 14 h 134"/>
                <a:gd name="T2" fmla="*/ 9 w 134"/>
                <a:gd name="T3" fmla="*/ 14 h 134"/>
                <a:gd name="T4" fmla="*/ 9 w 134"/>
                <a:gd name="T5" fmla="*/ 9 h 134"/>
                <a:gd name="T6" fmla="*/ 14 w 134"/>
                <a:gd name="T7" fmla="*/ 9 h 134"/>
                <a:gd name="T8" fmla="*/ 14 w 134"/>
                <a:gd name="T9" fmla="*/ 5 h 134"/>
                <a:gd name="T10" fmla="*/ 9 w 134"/>
                <a:gd name="T11" fmla="*/ 5 h 134"/>
                <a:gd name="T12" fmla="*/ 9 w 134"/>
                <a:gd name="T13" fmla="*/ 0 h 134"/>
                <a:gd name="T14" fmla="*/ 5 w 134"/>
                <a:gd name="T15" fmla="*/ 0 h 134"/>
                <a:gd name="T16" fmla="*/ 5 w 134"/>
                <a:gd name="T17" fmla="*/ 5 h 134"/>
                <a:gd name="T18" fmla="*/ 0 w 134"/>
                <a:gd name="T19" fmla="*/ 5 h 134"/>
                <a:gd name="T20" fmla="*/ 0 w 134"/>
                <a:gd name="T21" fmla="*/ 9 h 134"/>
                <a:gd name="T22" fmla="*/ 5 w 134"/>
                <a:gd name="T23" fmla="*/ 9 h 134"/>
                <a:gd name="T24" fmla="*/ 5 w 134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0" y="134"/>
                  </a:moveTo>
                  <a:lnTo>
                    <a:pt x="83" y="134"/>
                  </a:lnTo>
                  <a:lnTo>
                    <a:pt x="83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60" name="Freeform 329"/>
            <p:cNvSpPr>
              <a:spLocks/>
            </p:cNvSpPr>
            <p:nvPr/>
          </p:nvSpPr>
          <p:spPr bwMode="auto">
            <a:xfrm>
              <a:off x="2430" y="2417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1" y="134"/>
                  </a:moveTo>
                  <a:lnTo>
                    <a:pt x="85" y="134"/>
                  </a:lnTo>
                  <a:lnTo>
                    <a:pt x="85" y="83"/>
                  </a:lnTo>
                  <a:lnTo>
                    <a:pt x="135" y="83"/>
                  </a:lnTo>
                  <a:lnTo>
                    <a:pt x="135" y="49"/>
                  </a:lnTo>
                  <a:lnTo>
                    <a:pt x="85" y="49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61" name="Freeform 330"/>
            <p:cNvSpPr>
              <a:spLocks/>
            </p:cNvSpPr>
            <p:nvPr/>
          </p:nvSpPr>
          <p:spPr bwMode="auto">
            <a:xfrm>
              <a:off x="2701" y="2453"/>
              <a:ext cx="44" cy="45"/>
            </a:xfrm>
            <a:custGeom>
              <a:avLst/>
              <a:gdLst>
                <a:gd name="T0" fmla="*/ 5 w 134"/>
                <a:gd name="T1" fmla="*/ 15 h 135"/>
                <a:gd name="T2" fmla="*/ 9 w 134"/>
                <a:gd name="T3" fmla="*/ 15 h 135"/>
                <a:gd name="T4" fmla="*/ 9 w 134"/>
                <a:gd name="T5" fmla="*/ 9 h 135"/>
                <a:gd name="T6" fmla="*/ 14 w 134"/>
                <a:gd name="T7" fmla="*/ 9 h 135"/>
                <a:gd name="T8" fmla="*/ 14 w 134"/>
                <a:gd name="T9" fmla="*/ 6 h 135"/>
                <a:gd name="T10" fmla="*/ 9 w 134"/>
                <a:gd name="T11" fmla="*/ 6 h 135"/>
                <a:gd name="T12" fmla="*/ 9 w 134"/>
                <a:gd name="T13" fmla="*/ 0 h 135"/>
                <a:gd name="T14" fmla="*/ 5 w 134"/>
                <a:gd name="T15" fmla="*/ 0 h 135"/>
                <a:gd name="T16" fmla="*/ 5 w 134"/>
                <a:gd name="T17" fmla="*/ 6 h 135"/>
                <a:gd name="T18" fmla="*/ 0 w 134"/>
                <a:gd name="T19" fmla="*/ 6 h 135"/>
                <a:gd name="T20" fmla="*/ 0 w 134"/>
                <a:gd name="T21" fmla="*/ 9 h 135"/>
                <a:gd name="T22" fmla="*/ 5 w 134"/>
                <a:gd name="T23" fmla="*/ 9 h 135"/>
                <a:gd name="T24" fmla="*/ 5 w 134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5">
                  <a:moveTo>
                    <a:pt x="49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4" y="84"/>
                  </a:lnTo>
                  <a:lnTo>
                    <a:pt x="134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49" y="84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62" name="Freeform 331"/>
            <p:cNvSpPr>
              <a:spLocks/>
            </p:cNvSpPr>
            <p:nvPr/>
          </p:nvSpPr>
          <p:spPr bwMode="auto">
            <a:xfrm>
              <a:off x="2735" y="1919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63" name="Freeform 332"/>
            <p:cNvSpPr>
              <a:spLocks/>
            </p:cNvSpPr>
            <p:nvPr/>
          </p:nvSpPr>
          <p:spPr bwMode="auto">
            <a:xfrm>
              <a:off x="2742" y="1919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64" name="Freeform 333"/>
            <p:cNvSpPr>
              <a:spLocks/>
            </p:cNvSpPr>
            <p:nvPr/>
          </p:nvSpPr>
          <p:spPr bwMode="auto">
            <a:xfrm>
              <a:off x="2738" y="1919"/>
              <a:ext cx="45" cy="45"/>
            </a:xfrm>
            <a:custGeom>
              <a:avLst/>
              <a:gdLst>
                <a:gd name="T0" fmla="*/ 5 w 134"/>
                <a:gd name="T1" fmla="*/ 15 h 135"/>
                <a:gd name="T2" fmla="*/ 9 w 134"/>
                <a:gd name="T3" fmla="*/ 15 h 135"/>
                <a:gd name="T4" fmla="*/ 9 w 134"/>
                <a:gd name="T5" fmla="*/ 9 h 135"/>
                <a:gd name="T6" fmla="*/ 15 w 134"/>
                <a:gd name="T7" fmla="*/ 9 h 135"/>
                <a:gd name="T8" fmla="*/ 15 w 134"/>
                <a:gd name="T9" fmla="*/ 6 h 135"/>
                <a:gd name="T10" fmla="*/ 9 w 134"/>
                <a:gd name="T11" fmla="*/ 6 h 135"/>
                <a:gd name="T12" fmla="*/ 9 w 134"/>
                <a:gd name="T13" fmla="*/ 0 h 135"/>
                <a:gd name="T14" fmla="*/ 5 w 134"/>
                <a:gd name="T15" fmla="*/ 0 h 135"/>
                <a:gd name="T16" fmla="*/ 5 w 134"/>
                <a:gd name="T17" fmla="*/ 6 h 135"/>
                <a:gd name="T18" fmla="*/ 0 w 134"/>
                <a:gd name="T19" fmla="*/ 6 h 135"/>
                <a:gd name="T20" fmla="*/ 0 w 134"/>
                <a:gd name="T21" fmla="*/ 9 h 135"/>
                <a:gd name="T22" fmla="*/ 5 w 134"/>
                <a:gd name="T23" fmla="*/ 9 h 135"/>
                <a:gd name="T24" fmla="*/ 5 w 134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5">
                  <a:moveTo>
                    <a:pt x="49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4" y="84"/>
                  </a:lnTo>
                  <a:lnTo>
                    <a:pt x="134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49" y="84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65" name="Freeform 334"/>
            <p:cNvSpPr>
              <a:spLocks/>
            </p:cNvSpPr>
            <p:nvPr/>
          </p:nvSpPr>
          <p:spPr bwMode="auto">
            <a:xfrm>
              <a:off x="2749" y="1919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66" name="Freeform 335"/>
            <p:cNvSpPr>
              <a:spLocks/>
            </p:cNvSpPr>
            <p:nvPr/>
          </p:nvSpPr>
          <p:spPr bwMode="auto">
            <a:xfrm>
              <a:off x="2735" y="1919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67" name="Freeform 336"/>
            <p:cNvSpPr>
              <a:spLocks/>
            </p:cNvSpPr>
            <p:nvPr/>
          </p:nvSpPr>
          <p:spPr bwMode="auto">
            <a:xfrm>
              <a:off x="2694" y="1924"/>
              <a:ext cx="45" cy="45"/>
            </a:xfrm>
            <a:custGeom>
              <a:avLst/>
              <a:gdLst>
                <a:gd name="T0" fmla="*/ 6 w 134"/>
                <a:gd name="T1" fmla="*/ 15 h 134"/>
                <a:gd name="T2" fmla="*/ 9 w 134"/>
                <a:gd name="T3" fmla="*/ 15 h 134"/>
                <a:gd name="T4" fmla="*/ 9 w 134"/>
                <a:gd name="T5" fmla="*/ 9 h 134"/>
                <a:gd name="T6" fmla="*/ 15 w 134"/>
                <a:gd name="T7" fmla="*/ 9 h 134"/>
                <a:gd name="T8" fmla="*/ 15 w 134"/>
                <a:gd name="T9" fmla="*/ 6 h 134"/>
                <a:gd name="T10" fmla="*/ 9 w 134"/>
                <a:gd name="T11" fmla="*/ 6 h 134"/>
                <a:gd name="T12" fmla="*/ 9 w 134"/>
                <a:gd name="T13" fmla="*/ 0 h 134"/>
                <a:gd name="T14" fmla="*/ 6 w 134"/>
                <a:gd name="T15" fmla="*/ 0 h 134"/>
                <a:gd name="T16" fmla="*/ 6 w 134"/>
                <a:gd name="T17" fmla="*/ 6 h 134"/>
                <a:gd name="T18" fmla="*/ 0 w 134"/>
                <a:gd name="T19" fmla="*/ 6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0" y="134"/>
                  </a:moveTo>
                  <a:lnTo>
                    <a:pt x="83" y="134"/>
                  </a:lnTo>
                  <a:lnTo>
                    <a:pt x="83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68" name="Freeform 337"/>
            <p:cNvSpPr>
              <a:spLocks/>
            </p:cNvSpPr>
            <p:nvPr/>
          </p:nvSpPr>
          <p:spPr bwMode="auto">
            <a:xfrm>
              <a:off x="2724" y="1924"/>
              <a:ext cx="45" cy="45"/>
            </a:xfrm>
            <a:custGeom>
              <a:avLst/>
              <a:gdLst>
                <a:gd name="T0" fmla="*/ 6 w 134"/>
                <a:gd name="T1" fmla="*/ 15 h 134"/>
                <a:gd name="T2" fmla="*/ 9 w 134"/>
                <a:gd name="T3" fmla="*/ 15 h 134"/>
                <a:gd name="T4" fmla="*/ 9 w 134"/>
                <a:gd name="T5" fmla="*/ 9 h 134"/>
                <a:gd name="T6" fmla="*/ 15 w 134"/>
                <a:gd name="T7" fmla="*/ 9 h 134"/>
                <a:gd name="T8" fmla="*/ 15 w 134"/>
                <a:gd name="T9" fmla="*/ 6 h 134"/>
                <a:gd name="T10" fmla="*/ 9 w 134"/>
                <a:gd name="T11" fmla="*/ 6 h 134"/>
                <a:gd name="T12" fmla="*/ 9 w 134"/>
                <a:gd name="T13" fmla="*/ 0 h 134"/>
                <a:gd name="T14" fmla="*/ 6 w 134"/>
                <a:gd name="T15" fmla="*/ 0 h 134"/>
                <a:gd name="T16" fmla="*/ 6 w 134"/>
                <a:gd name="T17" fmla="*/ 6 h 134"/>
                <a:gd name="T18" fmla="*/ 0 w 134"/>
                <a:gd name="T19" fmla="*/ 6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1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69" name="Freeform 338"/>
            <p:cNvSpPr>
              <a:spLocks/>
            </p:cNvSpPr>
            <p:nvPr/>
          </p:nvSpPr>
          <p:spPr bwMode="auto">
            <a:xfrm>
              <a:off x="2730" y="1924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6 h 134"/>
                <a:gd name="T10" fmla="*/ 9 w 135"/>
                <a:gd name="T11" fmla="*/ 6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6 h 134"/>
                <a:gd name="T18" fmla="*/ 0 w 135"/>
                <a:gd name="T19" fmla="*/ 6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3" y="134"/>
                  </a:lnTo>
                  <a:lnTo>
                    <a:pt x="83" y="83"/>
                  </a:lnTo>
                  <a:lnTo>
                    <a:pt x="135" y="83"/>
                  </a:lnTo>
                  <a:lnTo>
                    <a:pt x="135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70" name="Freeform 339"/>
            <p:cNvSpPr>
              <a:spLocks/>
            </p:cNvSpPr>
            <p:nvPr/>
          </p:nvSpPr>
          <p:spPr bwMode="auto">
            <a:xfrm>
              <a:off x="2826" y="1583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5" y="83"/>
                  </a:lnTo>
                  <a:lnTo>
                    <a:pt x="135" y="49"/>
                  </a:lnTo>
                  <a:lnTo>
                    <a:pt x="84" y="49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71" name="Freeform 340"/>
            <p:cNvSpPr>
              <a:spLocks/>
            </p:cNvSpPr>
            <p:nvPr/>
          </p:nvSpPr>
          <p:spPr bwMode="auto">
            <a:xfrm>
              <a:off x="2870" y="1579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72" name="Freeform 341"/>
            <p:cNvSpPr>
              <a:spLocks/>
            </p:cNvSpPr>
            <p:nvPr/>
          </p:nvSpPr>
          <p:spPr bwMode="auto">
            <a:xfrm>
              <a:off x="2869" y="1579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3" y="135"/>
                  </a:lnTo>
                  <a:lnTo>
                    <a:pt x="83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3" y="50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73" name="Freeform 342"/>
            <p:cNvSpPr>
              <a:spLocks/>
            </p:cNvSpPr>
            <p:nvPr/>
          </p:nvSpPr>
          <p:spPr bwMode="auto">
            <a:xfrm>
              <a:off x="2818" y="1579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74" name="Freeform 343"/>
            <p:cNvSpPr>
              <a:spLocks/>
            </p:cNvSpPr>
            <p:nvPr/>
          </p:nvSpPr>
          <p:spPr bwMode="auto">
            <a:xfrm>
              <a:off x="2843" y="1606"/>
              <a:ext cx="45" cy="44"/>
            </a:xfrm>
            <a:custGeom>
              <a:avLst/>
              <a:gdLst>
                <a:gd name="T0" fmla="*/ 6 w 135"/>
                <a:gd name="T1" fmla="*/ 14 h 134"/>
                <a:gd name="T2" fmla="*/ 9 w 135"/>
                <a:gd name="T3" fmla="*/ 14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1" y="134"/>
                  </a:moveTo>
                  <a:lnTo>
                    <a:pt x="85" y="134"/>
                  </a:lnTo>
                  <a:lnTo>
                    <a:pt x="85" y="83"/>
                  </a:lnTo>
                  <a:lnTo>
                    <a:pt x="135" y="83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75" name="Freeform 344"/>
            <p:cNvSpPr>
              <a:spLocks/>
            </p:cNvSpPr>
            <p:nvPr/>
          </p:nvSpPr>
          <p:spPr bwMode="auto">
            <a:xfrm>
              <a:off x="2949" y="1489"/>
              <a:ext cx="45" cy="45"/>
            </a:xfrm>
            <a:custGeom>
              <a:avLst/>
              <a:gdLst>
                <a:gd name="T0" fmla="*/ 6 w 134"/>
                <a:gd name="T1" fmla="*/ 15 h 135"/>
                <a:gd name="T2" fmla="*/ 10 w 134"/>
                <a:gd name="T3" fmla="*/ 15 h 135"/>
                <a:gd name="T4" fmla="*/ 10 w 134"/>
                <a:gd name="T5" fmla="*/ 9 h 135"/>
                <a:gd name="T6" fmla="*/ 15 w 134"/>
                <a:gd name="T7" fmla="*/ 9 h 135"/>
                <a:gd name="T8" fmla="*/ 15 w 134"/>
                <a:gd name="T9" fmla="*/ 6 h 135"/>
                <a:gd name="T10" fmla="*/ 10 w 134"/>
                <a:gd name="T11" fmla="*/ 6 h 135"/>
                <a:gd name="T12" fmla="*/ 10 w 134"/>
                <a:gd name="T13" fmla="*/ 0 h 135"/>
                <a:gd name="T14" fmla="*/ 6 w 134"/>
                <a:gd name="T15" fmla="*/ 0 h 135"/>
                <a:gd name="T16" fmla="*/ 6 w 134"/>
                <a:gd name="T17" fmla="*/ 6 h 135"/>
                <a:gd name="T18" fmla="*/ 0 w 134"/>
                <a:gd name="T19" fmla="*/ 6 h 135"/>
                <a:gd name="T20" fmla="*/ 0 w 134"/>
                <a:gd name="T21" fmla="*/ 9 h 135"/>
                <a:gd name="T22" fmla="*/ 6 w 134"/>
                <a:gd name="T23" fmla="*/ 9 h 135"/>
                <a:gd name="T24" fmla="*/ 6 w 134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5">
                  <a:moveTo>
                    <a:pt x="51" y="135"/>
                  </a:moveTo>
                  <a:lnTo>
                    <a:pt x="85" y="135"/>
                  </a:lnTo>
                  <a:lnTo>
                    <a:pt x="85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76" name="Freeform 345"/>
            <p:cNvSpPr>
              <a:spLocks/>
            </p:cNvSpPr>
            <p:nvPr/>
          </p:nvSpPr>
          <p:spPr bwMode="auto">
            <a:xfrm>
              <a:off x="3034" y="1417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6 h 134"/>
                <a:gd name="T10" fmla="*/ 9 w 135"/>
                <a:gd name="T11" fmla="*/ 6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6 h 134"/>
                <a:gd name="T18" fmla="*/ 0 w 135"/>
                <a:gd name="T19" fmla="*/ 6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2" y="134"/>
                  </a:moveTo>
                  <a:lnTo>
                    <a:pt x="85" y="134"/>
                  </a:lnTo>
                  <a:lnTo>
                    <a:pt x="85" y="83"/>
                  </a:lnTo>
                  <a:lnTo>
                    <a:pt x="135" y="83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52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2" y="83"/>
                  </a:lnTo>
                  <a:lnTo>
                    <a:pt x="52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77" name="Freeform 346"/>
            <p:cNvSpPr>
              <a:spLocks/>
            </p:cNvSpPr>
            <p:nvPr/>
          </p:nvSpPr>
          <p:spPr bwMode="auto">
            <a:xfrm>
              <a:off x="3066" y="1417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6 h 134"/>
                <a:gd name="T10" fmla="*/ 9 w 135"/>
                <a:gd name="T11" fmla="*/ 6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6 h 134"/>
                <a:gd name="T18" fmla="*/ 0 w 135"/>
                <a:gd name="T19" fmla="*/ 6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0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5" y="83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0" y="83"/>
                  </a:lnTo>
                  <a:lnTo>
                    <a:pt x="50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78" name="Freeform 347"/>
            <p:cNvSpPr>
              <a:spLocks/>
            </p:cNvSpPr>
            <p:nvPr/>
          </p:nvSpPr>
          <p:spPr bwMode="auto">
            <a:xfrm>
              <a:off x="2905" y="1574"/>
              <a:ext cx="45" cy="45"/>
            </a:xfrm>
            <a:custGeom>
              <a:avLst/>
              <a:gdLst>
                <a:gd name="T0" fmla="*/ 6 w 135"/>
                <a:gd name="T1" fmla="*/ 15 h 134"/>
                <a:gd name="T2" fmla="*/ 9 w 135"/>
                <a:gd name="T3" fmla="*/ 15 h 134"/>
                <a:gd name="T4" fmla="*/ 9 w 135"/>
                <a:gd name="T5" fmla="*/ 9 h 134"/>
                <a:gd name="T6" fmla="*/ 15 w 135"/>
                <a:gd name="T7" fmla="*/ 9 h 134"/>
                <a:gd name="T8" fmla="*/ 15 w 135"/>
                <a:gd name="T9" fmla="*/ 5 h 134"/>
                <a:gd name="T10" fmla="*/ 9 w 135"/>
                <a:gd name="T11" fmla="*/ 5 h 134"/>
                <a:gd name="T12" fmla="*/ 9 w 135"/>
                <a:gd name="T13" fmla="*/ 0 h 134"/>
                <a:gd name="T14" fmla="*/ 6 w 135"/>
                <a:gd name="T15" fmla="*/ 0 h 134"/>
                <a:gd name="T16" fmla="*/ 6 w 135"/>
                <a:gd name="T17" fmla="*/ 5 h 134"/>
                <a:gd name="T18" fmla="*/ 0 w 135"/>
                <a:gd name="T19" fmla="*/ 5 h 134"/>
                <a:gd name="T20" fmla="*/ 0 w 135"/>
                <a:gd name="T21" fmla="*/ 9 h 134"/>
                <a:gd name="T22" fmla="*/ 6 w 135"/>
                <a:gd name="T23" fmla="*/ 9 h 134"/>
                <a:gd name="T24" fmla="*/ 6 w 135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4">
                  <a:moveTo>
                    <a:pt x="51" y="134"/>
                  </a:moveTo>
                  <a:lnTo>
                    <a:pt x="85" y="134"/>
                  </a:lnTo>
                  <a:lnTo>
                    <a:pt x="85" y="83"/>
                  </a:lnTo>
                  <a:lnTo>
                    <a:pt x="135" y="83"/>
                  </a:lnTo>
                  <a:lnTo>
                    <a:pt x="135" y="49"/>
                  </a:lnTo>
                  <a:lnTo>
                    <a:pt x="85" y="49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79" name="Freeform 348"/>
            <p:cNvSpPr>
              <a:spLocks/>
            </p:cNvSpPr>
            <p:nvPr/>
          </p:nvSpPr>
          <p:spPr bwMode="auto">
            <a:xfrm>
              <a:off x="2942" y="1574"/>
              <a:ext cx="45" cy="45"/>
            </a:xfrm>
            <a:custGeom>
              <a:avLst/>
              <a:gdLst>
                <a:gd name="T0" fmla="*/ 6 w 134"/>
                <a:gd name="T1" fmla="*/ 15 h 134"/>
                <a:gd name="T2" fmla="*/ 9 w 134"/>
                <a:gd name="T3" fmla="*/ 15 h 134"/>
                <a:gd name="T4" fmla="*/ 9 w 134"/>
                <a:gd name="T5" fmla="*/ 9 h 134"/>
                <a:gd name="T6" fmla="*/ 15 w 134"/>
                <a:gd name="T7" fmla="*/ 9 h 134"/>
                <a:gd name="T8" fmla="*/ 15 w 134"/>
                <a:gd name="T9" fmla="*/ 5 h 134"/>
                <a:gd name="T10" fmla="*/ 9 w 134"/>
                <a:gd name="T11" fmla="*/ 5 h 134"/>
                <a:gd name="T12" fmla="*/ 9 w 134"/>
                <a:gd name="T13" fmla="*/ 0 h 134"/>
                <a:gd name="T14" fmla="*/ 6 w 134"/>
                <a:gd name="T15" fmla="*/ 0 h 134"/>
                <a:gd name="T16" fmla="*/ 6 w 134"/>
                <a:gd name="T17" fmla="*/ 5 h 134"/>
                <a:gd name="T18" fmla="*/ 0 w 134"/>
                <a:gd name="T19" fmla="*/ 5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1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4" y="83"/>
                  </a:lnTo>
                  <a:lnTo>
                    <a:pt x="134" y="49"/>
                  </a:lnTo>
                  <a:lnTo>
                    <a:pt x="84" y="49"/>
                  </a:lnTo>
                  <a:lnTo>
                    <a:pt x="84" y="0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80" name="Freeform 349"/>
            <p:cNvSpPr>
              <a:spLocks/>
            </p:cNvSpPr>
            <p:nvPr/>
          </p:nvSpPr>
          <p:spPr bwMode="auto">
            <a:xfrm>
              <a:off x="3567" y="1444"/>
              <a:ext cx="45" cy="45"/>
            </a:xfrm>
            <a:custGeom>
              <a:avLst/>
              <a:gdLst>
                <a:gd name="T0" fmla="*/ 6 w 134"/>
                <a:gd name="T1" fmla="*/ 15 h 134"/>
                <a:gd name="T2" fmla="*/ 9 w 134"/>
                <a:gd name="T3" fmla="*/ 15 h 134"/>
                <a:gd name="T4" fmla="*/ 9 w 134"/>
                <a:gd name="T5" fmla="*/ 9 h 134"/>
                <a:gd name="T6" fmla="*/ 15 w 134"/>
                <a:gd name="T7" fmla="*/ 9 h 134"/>
                <a:gd name="T8" fmla="*/ 15 w 134"/>
                <a:gd name="T9" fmla="*/ 5 h 134"/>
                <a:gd name="T10" fmla="*/ 9 w 134"/>
                <a:gd name="T11" fmla="*/ 5 h 134"/>
                <a:gd name="T12" fmla="*/ 9 w 134"/>
                <a:gd name="T13" fmla="*/ 0 h 134"/>
                <a:gd name="T14" fmla="*/ 6 w 134"/>
                <a:gd name="T15" fmla="*/ 0 h 134"/>
                <a:gd name="T16" fmla="*/ 6 w 134"/>
                <a:gd name="T17" fmla="*/ 5 h 134"/>
                <a:gd name="T18" fmla="*/ 0 w 134"/>
                <a:gd name="T19" fmla="*/ 5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1" y="134"/>
                  </a:moveTo>
                  <a:lnTo>
                    <a:pt x="84" y="134"/>
                  </a:lnTo>
                  <a:lnTo>
                    <a:pt x="84" y="83"/>
                  </a:lnTo>
                  <a:lnTo>
                    <a:pt x="134" y="83"/>
                  </a:lnTo>
                  <a:lnTo>
                    <a:pt x="134" y="49"/>
                  </a:lnTo>
                  <a:lnTo>
                    <a:pt x="84" y="49"/>
                  </a:lnTo>
                  <a:lnTo>
                    <a:pt x="84" y="0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0" y="49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81" name="Freeform 350"/>
            <p:cNvSpPr>
              <a:spLocks/>
            </p:cNvSpPr>
            <p:nvPr/>
          </p:nvSpPr>
          <p:spPr bwMode="auto">
            <a:xfrm>
              <a:off x="3556" y="1453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82" name="Freeform 351"/>
            <p:cNvSpPr>
              <a:spLocks/>
            </p:cNvSpPr>
            <p:nvPr/>
          </p:nvSpPr>
          <p:spPr bwMode="auto">
            <a:xfrm>
              <a:off x="2818" y="1718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1" y="135"/>
                  </a:moveTo>
                  <a:lnTo>
                    <a:pt x="85" y="135"/>
                  </a:lnTo>
                  <a:lnTo>
                    <a:pt x="85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1" y="84"/>
                  </a:lnTo>
                  <a:lnTo>
                    <a:pt x="51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83" name="Freeform 352"/>
            <p:cNvSpPr>
              <a:spLocks/>
            </p:cNvSpPr>
            <p:nvPr/>
          </p:nvSpPr>
          <p:spPr bwMode="auto">
            <a:xfrm>
              <a:off x="2831" y="1731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4" y="135"/>
                  </a:lnTo>
                  <a:lnTo>
                    <a:pt x="84" y="84"/>
                  </a:lnTo>
                  <a:lnTo>
                    <a:pt x="135" y="84"/>
                  </a:lnTo>
                  <a:lnTo>
                    <a:pt x="135" y="50"/>
                  </a:lnTo>
                  <a:lnTo>
                    <a:pt x="84" y="50"/>
                  </a:lnTo>
                  <a:lnTo>
                    <a:pt x="84" y="0"/>
                  </a:lnTo>
                  <a:lnTo>
                    <a:pt x="50" y="0"/>
                  </a:lnTo>
                  <a:lnTo>
                    <a:pt x="50" y="50"/>
                  </a:lnTo>
                  <a:lnTo>
                    <a:pt x="0" y="50"/>
                  </a:lnTo>
                  <a:lnTo>
                    <a:pt x="0" y="84"/>
                  </a:lnTo>
                  <a:lnTo>
                    <a:pt x="50" y="84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84" name="Freeform 353"/>
            <p:cNvSpPr>
              <a:spLocks/>
            </p:cNvSpPr>
            <p:nvPr/>
          </p:nvSpPr>
          <p:spPr bwMode="auto">
            <a:xfrm>
              <a:off x="2927" y="1695"/>
              <a:ext cx="45" cy="45"/>
            </a:xfrm>
            <a:custGeom>
              <a:avLst/>
              <a:gdLst>
                <a:gd name="T0" fmla="*/ 6 w 134"/>
                <a:gd name="T1" fmla="*/ 15 h 134"/>
                <a:gd name="T2" fmla="*/ 10 w 134"/>
                <a:gd name="T3" fmla="*/ 15 h 134"/>
                <a:gd name="T4" fmla="*/ 10 w 134"/>
                <a:gd name="T5" fmla="*/ 9 h 134"/>
                <a:gd name="T6" fmla="*/ 15 w 134"/>
                <a:gd name="T7" fmla="*/ 9 h 134"/>
                <a:gd name="T8" fmla="*/ 15 w 134"/>
                <a:gd name="T9" fmla="*/ 6 h 134"/>
                <a:gd name="T10" fmla="*/ 10 w 134"/>
                <a:gd name="T11" fmla="*/ 6 h 134"/>
                <a:gd name="T12" fmla="*/ 10 w 134"/>
                <a:gd name="T13" fmla="*/ 0 h 134"/>
                <a:gd name="T14" fmla="*/ 6 w 134"/>
                <a:gd name="T15" fmla="*/ 0 h 134"/>
                <a:gd name="T16" fmla="*/ 6 w 134"/>
                <a:gd name="T17" fmla="*/ 6 h 134"/>
                <a:gd name="T18" fmla="*/ 0 w 134"/>
                <a:gd name="T19" fmla="*/ 6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5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1" y="134"/>
                  </a:moveTo>
                  <a:lnTo>
                    <a:pt x="85" y="134"/>
                  </a:lnTo>
                  <a:lnTo>
                    <a:pt x="85" y="83"/>
                  </a:lnTo>
                  <a:lnTo>
                    <a:pt x="134" y="83"/>
                  </a:lnTo>
                  <a:lnTo>
                    <a:pt x="134" y="50"/>
                  </a:lnTo>
                  <a:lnTo>
                    <a:pt x="85" y="50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0"/>
                  </a:lnTo>
                  <a:lnTo>
                    <a:pt x="0" y="50"/>
                  </a:lnTo>
                  <a:lnTo>
                    <a:pt x="0" y="83"/>
                  </a:lnTo>
                  <a:lnTo>
                    <a:pt x="51" y="83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85" name="Freeform 354"/>
            <p:cNvSpPr>
              <a:spLocks/>
            </p:cNvSpPr>
            <p:nvPr/>
          </p:nvSpPr>
          <p:spPr bwMode="auto">
            <a:xfrm>
              <a:off x="2217" y="2534"/>
              <a:ext cx="45" cy="45"/>
            </a:xfrm>
            <a:custGeom>
              <a:avLst/>
              <a:gdLst>
                <a:gd name="T0" fmla="*/ 6 w 135"/>
                <a:gd name="T1" fmla="*/ 15 h 135"/>
                <a:gd name="T2" fmla="*/ 9 w 135"/>
                <a:gd name="T3" fmla="*/ 15 h 135"/>
                <a:gd name="T4" fmla="*/ 9 w 135"/>
                <a:gd name="T5" fmla="*/ 9 h 135"/>
                <a:gd name="T6" fmla="*/ 15 w 135"/>
                <a:gd name="T7" fmla="*/ 9 h 135"/>
                <a:gd name="T8" fmla="*/ 15 w 135"/>
                <a:gd name="T9" fmla="*/ 6 h 135"/>
                <a:gd name="T10" fmla="*/ 9 w 135"/>
                <a:gd name="T11" fmla="*/ 6 h 135"/>
                <a:gd name="T12" fmla="*/ 9 w 135"/>
                <a:gd name="T13" fmla="*/ 0 h 135"/>
                <a:gd name="T14" fmla="*/ 6 w 135"/>
                <a:gd name="T15" fmla="*/ 0 h 135"/>
                <a:gd name="T16" fmla="*/ 6 w 135"/>
                <a:gd name="T17" fmla="*/ 6 h 135"/>
                <a:gd name="T18" fmla="*/ 0 w 135"/>
                <a:gd name="T19" fmla="*/ 6 h 135"/>
                <a:gd name="T20" fmla="*/ 0 w 135"/>
                <a:gd name="T21" fmla="*/ 9 h 135"/>
                <a:gd name="T22" fmla="*/ 6 w 135"/>
                <a:gd name="T23" fmla="*/ 9 h 135"/>
                <a:gd name="T24" fmla="*/ 6 w 135"/>
                <a:gd name="T25" fmla="*/ 15 h 1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" h="135">
                  <a:moveTo>
                    <a:pt x="50" y="135"/>
                  </a:moveTo>
                  <a:lnTo>
                    <a:pt x="83" y="135"/>
                  </a:lnTo>
                  <a:lnTo>
                    <a:pt x="83" y="85"/>
                  </a:lnTo>
                  <a:lnTo>
                    <a:pt x="135" y="85"/>
                  </a:lnTo>
                  <a:lnTo>
                    <a:pt x="135" y="51"/>
                  </a:lnTo>
                  <a:lnTo>
                    <a:pt x="83" y="51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0" y="85"/>
                  </a:lnTo>
                  <a:lnTo>
                    <a:pt x="50" y="13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3786" name="Freeform 355"/>
            <p:cNvSpPr>
              <a:spLocks/>
            </p:cNvSpPr>
            <p:nvPr/>
          </p:nvSpPr>
          <p:spPr bwMode="auto">
            <a:xfrm>
              <a:off x="2007" y="2579"/>
              <a:ext cx="45" cy="44"/>
            </a:xfrm>
            <a:custGeom>
              <a:avLst/>
              <a:gdLst>
                <a:gd name="T0" fmla="*/ 6 w 134"/>
                <a:gd name="T1" fmla="*/ 14 h 134"/>
                <a:gd name="T2" fmla="*/ 10 w 134"/>
                <a:gd name="T3" fmla="*/ 14 h 134"/>
                <a:gd name="T4" fmla="*/ 10 w 134"/>
                <a:gd name="T5" fmla="*/ 9 h 134"/>
                <a:gd name="T6" fmla="*/ 15 w 134"/>
                <a:gd name="T7" fmla="*/ 9 h 134"/>
                <a:gd name="T8" fmla="*/ 15 w 134"/>
                <a:gd name="T9" fmla="*/ 6 h 134"/>
                <a:gd name="T10" fmla="*/ 10 w 134"/>
                <a:gd name="T11" fmla="*/ 6 h 134"/>
                <a:gd name="T12" fmla="*/ 10 w 134"/>
                <a:gd name="T13" fmla="*/ 0 h 134"/>
                <a:gd name="T14" fmla="*/ 6 w 134"/>
                <a:gd name="T15" fmla="*/ 0 h 134"/>
                <a:gd name="T16" fmla="*/ 6 w 134"/>
                <a:gd name="T17" fmla="*/ 6 h 134"/>
                <a:gd name="T18" fmla="*/ 0 w 134"/>
                <a:gd name="T19" fmla="*/ 6 h 134"/>
                <a:gd name="T20" fmla="*/ 0 w 134"/>
                <a:gd name="T21" fmla="*/ 9 h 134"/>
                <a:gd name="T22" fmla="*/ 6 w 134"/>
                <a:gd name="T23" fmla="*/ 9 h 134"/>
                <a:gd name="T24" fmla="*/ 6 w 134"/>
                <a:gd name="T25" fmla="*/ 14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4" h="134">
                  <a:moveTo>
                    <a:pt x="51" y="134"/>
                  </a:moveTo>
                  <a:lnTo>
                    <a:pt x="85" y="134"/>
                  </a:lnTo>
                  <a:lnTo>
                    <a:pt x="85" y="85"/>
                  </a:lnTo>
                  <a:lnTo>
                    <a:pt x="134" y="85"/>
                  </a:lnTo>
                  <a:lnTo>
                    <a:pt x="134" y="51"/>
                  </a:lnTo>
                  <a:lnTo>
                    <a:pt x="85" y="51"/>
                  </a:lnTo>
                  <a:lnTo>
                    <a:pt x="85" y="0"/>
                  </a:lnTo>
                  <a:lnTo>
                    <a:pt x="51" y="0"/>
                  </a:lnTo>
                  <a:lnTo>
                    <a:pt x="51" y="51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1" y="85"/>
                  </a:lnTo>
                  <a:lnTo>
                    <a:pt x="51" y="13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417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7451725" y="188913"/>
            <a:ext cx="1465263" cy="569912"/>
            <a:chOff x="4608" y="221"/>
            <a:chExt cx="978" cy="449"/>
          </a:xfrm>
        </p:grpSpPr>
        <p:sp>
          <p:nvSpPr>
            <p:cNvPr id="64706" name="Text Box 3"/>
            <p:cNvSpPr txBox="1">
              <a:spLocks noChangeArrowheads="1"/>
            </p:cNvSpPr>
            <p:nvPr/>
          </p:nvSpPr>
          <p:spPr bwMode="auto">
            <a:xfrm>
              <a:off x="4900" y="221"/>
              <a:ext cx="686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BALTIC SEA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RESEARCH INSTITUTE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WARNEMÜNDE</a:t>
              </a:r>
            </a:p>
          </p:txBody>
        </p:sp>
        <p:grpSp>
          <p:nvGrpSpPr>
            <p:cNvPr id="64707" name="Group 4"/>
            <p:cNvGrpSpPr>
              <a:grpSpLocks noChangeAspect="1"/>
            </p:cNvGrpSpPr>
            <p:nvPr/>
          </p:nvGrpSpPr>
          <p:grpSpPr bwMode="auto">
            <a:xfrm>
              <a:off x="4608" y="240"/>
              <a:ext cx="918" cy="430"/>
              <a:chOff x="4416" y="229"/>
              <a:chExt cx="1123" cy="526"/>
            </a:xfrm>
          </p:grpSpPr>
          <p:sp>
            <p:nvSpPr>
              <p:cNvPr id="64708" name="Freeform 5"/>
              <p:cNvSpPr>
                <a:spLocks noChangeAspect="1"/>
              </p:cNvSpPr>
              <p:nvPr/>
            </p:nvSpPr>
            <p:spPr bwMode="auto">
              <a:xfrm>
                <a:off x="4813" y="610"/>
                <a:ext cx="388" cy="23"/>
              </a:xfrm>
              <a:custGeom>
                <a:avLst/>
                <a:gdLst>
                  <a:gd name="T0" fmla="*/ 368 w 388"/>
                  <a:gd name="T1" fmla="*/ 8 h 23"/>
                  <a:gd name="T2" fmla="*/ 378 w 388"/>
                  <a:gd name="T3" fmla="*/ 1 h 23"/>
                  <a:gd name="T4" fmla="*/ 0 w 388"/>
                  <a:gd name="T5" fmla="*/ 0 h 23"/>
                  <a:gd name="T6" fmla="*/ 0 w 388"/>
                  <a:gd name="T7" fmla="*/ 22 h 23"/>
                  <a:gd name="T8" fmla="*/ 378 w 388"/>
                  <a:gd name="T9" fmla="*/ 23 h 23"/>
                  <a:gd name="T10" fmla="*/ 387 w 388"/>
                  <a:gd name="T11" fmla="*/ 15 h 23"/>
                  <a:gd name="T12" fmla="*/ 378 w 388"/>
                  <a:gd name="T13" fmla="*/ 23 h 23"/>
                  <a:gd name="T14" fmla="*/ 382 w 388"/>
                  <a:gd name="T15" fmla="*/ 22 h 23"/>
                  <a:gd name="T16" fmla="*/ 385 w 388"/>
                  <a:gd name="T17" fmla="*/ 19 h 23"/>
                  <a:gd name="T18" fmla="*/ 387 w 388"/>
                  <a:gd name="T19" fmla="*/ 16 h 23"/>
                  <a:gd name="T20" fmla="*/ 388 w 388"/>
                  <a:gd name="T21" fmla="*/ 12 h 23"/>
                  <a:gd name="T22" fmla="*/ 387 w 388"/>
                  <a:gd name="T23" fmla="*/ 8 h 23"/>
                  <a:gd name="T24" fmla="*/ 385 w 388"/>
                  <a:gd name="T25" fmla="*/ 4 h 23"/>
                  <a:gd name="T26" fmla="*/ 382 w 388"/>
                  <a:gd name="T27" fmla="*/ 2 h 23"/>
                  <a:gd name="T28" fmla="*/ 378 w 388"/>
                  <a:gd name="T29" fmla="*/ 1 h 23"/>
                  <a:gd name="T30" fmla="*/ 368 w 388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8" h="23">
                    <a:moveTo>
                      <a:pt x="368" y="8"/>
                    </a:moveTo>
                    <a:lnTo>
                      <a:pt x="37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78" y="23"/>
                    </a:lnTo>
                    <a:lnTo>
                      <a:pt x="387" y="15"/>
                    </a:lnTo>
                    <a:lnTo>
                      <a:pt x="378" y="23"/>
                    </a:lnTo>
                    <a:lnTo>
                      <a:pt x="382" y="22"/>
                    </a:lnTo>
                    <a:lnTo>
                      <a:pt x="385" y="19"/>
                    </a:lnTo>
                    <a:lnTo>
                      <a:pt x="387" y="16"/>
                    </a:lnTo>
                    <a:lnTo>
                      <a:pt x="388" y="12"/>
                    </a:lnTo>
                    <a:lnTo>
                      <a:pt x="387" y="8"/>
                    </a:lnTo>
                    <a:lnTo>
                      <a:pt x="385" y="4"/>
                    </a:lnTo>
                    <a:lnTo>
                      <a:pt x="382" y="2"/>
                    </a:lnTo>
                    <a:lnTo>
                      <a:pt x="378" y="1"/>
                    </a:lnTo>
                    <a:lnTo>
                      <a:pt x="36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09" name="Freeform 6"/>
              <p:cNvSpPr>
                <a:spLocks noChangeAspect="1"/>
              </p:cNvSpPr>
              <p:nvPr/>
            </p:nvSpPr>
            <p:spPr bwMode="auto">
              <a:xfrm>
                <a:off x="5181" y="498"/>
                <a:ext cx="56" cy="127"/>
              </a:xfrm>
              <a:custGeom>
                <a:avLst/>
                <a:gdLst>
                  <a:gd name="T0" fmla="*/ 56 w 56"/>
                  <a:gd name="T1" fmla="*/ 7 h 127"/>
                  <a:gd name="T2" fmla="*/ 36 w 56"/>
                  <a:gd name="T3" fmla="*/ 7 h 127"/>
                  <a:gd name="T4" fmla="*/ 0 w 56"/>
                  <a:gd name="T5" fmla="*/ 120 h 127"/>
                  <a:gd name="T6" fmla="*/ 19 w 56"/>
                  <a:gd name="T7" fmla="*/ 127 h 127"/>
                  <a:gd name="T8" fmla="*/ 55 w 56"/>
                  <a:gd name="T9" fmla="*/ 14 h 127"/>
                  <a:gd name="T10" fmla="*/ 36 w 56"/>
                  <a:gd name="T11" fmla="*/ 14 h 127"/>
                  <a:gd name="T12" fmla="*/ 55 w 56"/>
                  <a:gd name="T13" fmla="*/ 14 h 127"/>
                  <a:gd name="T14" fmla="*/ 56 w 56"/>
                  <a:gd name="T15" fmla="*/ 9 h 127"/>
                  <a:gd name="T16" fmla="*/ 55 w 56"/>
                  <a:gd name="T17" fmla="*/ 5 h 127"/>
                  <a:gd name="T18" fmla="*/ 52 w 56"/>
                  <a:gd name="T19" fmla="*/ 2 h 127"/>
                  <a:gd name="T20" fmla="*/ 49 w 56"/>
                  <a:gd name="T21" fmla="*/ 0 h 127"/>
                  <a:gd name="T22" fmla="*/ 45 w 56"/>
                  <a:gd name="T23" fmla="*/ 0 h 127"/>
                  <a:gd name="T24" fmla="*/ 41 w 56"/>
                  <a:gd name="T25" fmla="*/ 0 h 127"/>
                  <a:gd name="T26" fmla="*/ 38 w 56"/>
                  <a:gd name="T27" fmla="*/ 3 h 127"/>
                  <a:gd name="T28" fmla="*/ 36 w 56"/>
                  <a:gd name="T29" fmla="*/ 7 h 127"/>
                  <a:gd name="T30" fmla="*/ 56 w 56"/>
                  <a:gd name="T31" fmla="*/ 7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127">
                    <a:moveTo>
                      <a:pt x="56" y="7"/>
                    </a:moveTo>
                    <a:lnTo>
                      <a:pt x="36" y="7"/>
                    </a:lnTo>
                    <a:lnTo>
                      <a:pt x="0" y="120"/>
                    </a:lnTo>
                    <a:lnTo>
                      <a:pt x="19" y="127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55" y="14"/>
                    </a:lnTo>
                    <a:lnTo>
                      <a:pt x="56" y="9"/>
                    </a:lnTo>
                    <a:lnTo>
                      <a:pt x="55" y="5"/>
                    </a:lnTo>
                    <a:lnTo>
                      <a:pt x="52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6" y="7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10" name="Freeform 7"/>
              <p:cNvSpPr>
                <a:spLocks noChangeAspect="1"/>
              </p:cNvSpPr>
              <p:nvPr/>
            </p:nvSpPr>
            <p:spPr bwMode="auto">
              <a:xfrm>
                <a:off x="5217" y="505"/>
                <a:ext cx="84" cy="250"/>
              </a:xfrm>
              <a:custGeom>
                <a:avLst/>
                <a:gdLst>
                  <a:gd name="T0" fmla="*/ 64 w 84"/>
                  <a:gd name="T1" fmla="*/ 236 h 250"/>
                  <a:gd name="T2" fmla="*/ 84 w 84"/>
                  <a:gd name="T3" fmla="*/ 236 h 250"/>
                  <a:gd name="T4" fmla="*/ 20 w 84"/>
                  <a:gd name="T5" fmla="*/ 0 h 250"/>
                  <a:gd name="T6" fmla="*/ 0 w 84"/>
                  <a:gd name="T7" fmla="*/ 7 h 250"/>
                  <a:gd name="T8" fmla="*/ 64 w 84"/>
                  <a:gd name="T9" fmla="*/ 242 h 250"/>
                  <a:gd name="T10" fmla="*/ 84 w 84"/>
                  <a:gd name="T11" fmla="*/ 241 h 250"/>
                  <a:gd name="T12" fmla="*/ 64 w 84"/>
                  <a:gd name="T13" fmla="*/ 242 h 250"/>
                  <a:gd name="T14" fmla="*/ 66 w 84"/>
                  <a:gd name="T15" fmla="*/ 246 h 250"/>
                  <a:gd name="T16" fmla="*/ 70 w 84"/>
                  <a:gd name="T17" fmla="*/ 249 h 250"/>
                  <a:gd name="T18" fmla="*/ 73 w 84"/>
                  <a:gd name="T19" fmla="*/ 250 h 250"/>
                  <a:gd name="T20" fmla="*/ 77 w 84"/>
                  <a:gd name="T21" fmla="*/ 249 h 250"/>
                  <a:gd name="T22" fmla="*/ 81 w 84"/>
                  <a:gd name="T23" fmla="*/ 247 h 250"/>
                  <a:gd name="T24" fmla="*/ 83 w 84"/>
                  <a:gd name="T25" fmla="*/ 244 h 250"/>
                  <a:gd name="T26" fmla="*/ 84 w 84"/>
                  <a:gd name="T27" fmla="*/ 240 h 250"/>
                  <a:gd name="T28" fmla="*/ 84 w 84"/>
                  <a:gd name="T29" fmla="*/ 236 h 250"/>
                  <a:gd name="T30" fmla="*/ 64 w 84"/>
                  <a:gd name="T31" fmla="*/ 236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4" h="250">
                    <a:moveTo>
                      <a:pt x="64" y="236"/>
                    </a:moveTo>
                    <a:lnTo>
                      <a:pt x="84" y="236"/>
                    </a:lnTo>
                    <a:lnTo>
                      <a:pt x="20" y="0"/>
                    </a:lnTo>
                    <a:lnTo>
                      <a:pt x="0" y="7"/>
                    </a:lnTo>
                    <a:lnTo>
                      <a:pt x="64" y="242"/>
                    </a:lnTo>
                    <a:lnTo>
                      <a:pt x="84" y="241"/>
                    </a:lnTo>
                    <a:lnTo>
                      <a:pt x="64" y="242"/>
                    </a:lnTo>
                    <a:lnTo>
                      <a:pt x="66" y="246"/>
                    </a:lnTo>
                    <a:lnTo>
                      <a:pt x="70" y="249"/>
                    </a:lnTo>
                    <a:lnTo>
                      <a:pt x="73" y="250"/>
                    </a:lnTo>
                    <a:lnTo>
                      <a:pt x="77" y="249"/>
                    </a:lnTo>
                    <a:lnTo>
                      <a:pt x="81" y="247"/>
                    </a:lnTo>
                    <a:lnTo>
                      <a:pt x="83" y="244"/>
                    </a:lnTo>
                    <a:lnTo>
                      <a:pt x="84" y="240"/>
                    </a:lnTo>
                    <a:lnTo>
                      <a:pt x="84" y="236"/>
                    </a:lnTo>
                    <a:lnTo>
                      <a:pt x="64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11" name="Freeform 8"/>
              <p:cNvSpPr>
                <a:spLocks noChangeAspect="1"/>
              </p:cNvSpPr>
              <p:nvPr/>
            </p:nvSpPr>
            <p:spPr bwMode="auto">
              <a:xfrm>
                <a:off x="5281" y="498"/>
                <a:ext cx="78" cy="248"/>
              </a:xfrm>
              <a:custGeom>
                <a:avLst/>
                <a:gdLst>
                  <a:gd name="T0" fmla="*/ 78 w 78"/>
                  <a:gd name="T1" fmla="*/ 8 h 248"/>
                  <a:gd name="T2" fmla="*/ 58 w 78"/>
                  <a:gd name="T3" fmla="*/ 8 h 248"/>
                  <a:gd name="T4" fmla="*/ 0 w 78"/>
                  <a:gd name="T5" fmla="*/ 243 h 248"/>
                  <a:gd name="T6" fmla="*/ 20 w 78"/>
                  <a:gd name="T7" fmla="*/ 248 h 248"/>
                  <a:gd name="T8" fmla="*/ 78 w 78"/>
                  <a:gd name="T9" fmla="*/ 13 h 248"/>
                  <a:gd name="T10" fmla="*/ 58 w 78"/>
                  <a:gd name="T11" fmla="*/ 13 h 248"/>
                  <a:gd name="T12" fmla="*/ 78 w 78"/>
                  <a:gd name="T13" fmla="*/ 13 h 248"/>
                  <a:gd name="T14" fmla="*/ 78 w 78"/>
                  <a:gd name="T15" fmla="*/ 8 h 248"/>
                  <a:gd name="T16" fmla="*/ 77 w 78"/>
                  <a:gd name="T17" fmla="*/ 4 h 248"/>
                  <a:gd name="T18" fmla="*/ 74 w 78"/>
                  <a:gd name="T19" fmla="*/ 2 h 248"/>
                  <a:gd name="T20" fmla="*/ 71 w 78"/>
                  <a:gd name="T21" fmla="*/ 0 h 248"/>
                  <a:gd name="T22" fmla="*/ 67 w 78"/>
                  <a:gd name="T23" fmla="*/ 0 h 248"/>
                  <a:gd name="T24" fmla="*/ 63 w 78"/>
                  <a:gd name="T25" fmla="*/ 1 h 248"/>
                  <a:gd name="T26" fmla="*/ 60 w 78"/>
                  <a:gd name="T27" fmla="*/ 3 h 248"/>
                  <a:gd name="T28" fmla="*/ 58 w 78"/>
                  <a:gd name="T29" fmla="*/ 8 h 248"/>
                  <a:gd name="T30" fmla="*/ 78 w 78"/>
                  <a:gd name="T31" fmla="*/ 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8">
                    <a:moveTo>
                      <a:pt x="78" y="8"/>
                    </a:moveTo>
                    <a:lnTo>
                      <a:pt x="58" y="8"/>
                    </a:lnTo>
                    <a:lnTo>
                      <a:pt x="0" y="243"/>
                    </a:lnTo>
                    <a:lnTo>
                      <a:pt x="20" y="248"/>
                    </a:lnTo>
                    <a:lnTo>
                      <a:pt x="78" y="13"/>
                    </a:lnTo>
                    <a:lnTo>
                      <a:pt x="58" y="13"/>
                    </a:lnTo>
                    <a:lnTo>
                      <a:pt x="78" y="13"/>
                    </a:lnTo>
                    <a:lnTo>
                      <a:pt x="78" y="8"/>
                    </a:lnTo>
                    <a:lnTo>
                      <a:pt x="77" y="4"/>
                    </a:lnTo>
                    <a:lnTo>
                      <a:pt x="74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60" y="3"/>
                    </a:lnTo>
                    <a:lnTo>
                      <a:pt x="58" y="8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12" name="Freeform 9"/>
              <p:cNvSpPr>
                <a:spLocks noChangeAspect="1"/>
              </p:cNvSpPr>
              <p:nvPr/>
            </p:nvSpPr>
            <p:spPr bwMode="auto">
              <a:xfrm>
                <a:off x="5339" y="506"/>
                <a:ext cx="78" cy="249"/>
              </a:xfrm>
              <a:custGeom>
                <a:avLst/>
                <a:gdLst>
                  <a:gd name="T0" fmla="*/ 57 w 78"/>
                  <a:gd name="T1" fmla="*/ 235 h 249"/>
                  <a:gd name="T2" fmla="*/ 77 w 78"/>
                  <a:gd name="T3" fmla="*/ 235 h 249"/>
                  <a:gd name="T4" fmla="*/ 20 w 78"/>
                  <a:gd name="T5" fmla="*/ 0 h 249"/>
                  <a:gd name="T6" fmla="*/ 0 w 78"/>
                  <a:gd name="T7" fmla="*/ 5 h 249"/>
                  <a:gd name="T8" fmla="*/ 57 w 78"/>
                  <a:gd name="T9" fmla="*/ 240 h 249"/>
                  <a:gd name="T10" fmla="*/ 77 w 78"/>
                  <a:gd name="T11" fmla="*/ 241 h 249"/>
                  <a:gd name="T12" fmla="*/ 57 w 78"/>
                  <a:gd name="T13" fmla="*/ 240 h 249"/>
                  <a:gd name="T14" fmla="*/ 59 w 78"/>
                  <a:gd name="T15" fmla="*/ 245 h 249"/>
                  <a:gd name="T16" fmla="*/ 62 w 78"/>
                  <a:gd name="T17" fmla="*/ 247 h 249"/>
                  <a:gd name="T18" fmla="*/ 66 w 78"/>
                  <a:gd name="T19" fmla="*/ 249 h 249"/>
                  <a:gd name="T20" fmla="*/ 70 w 78"/>
                  <a:gd name="T21" fmla="*/ 248 h 249"/>
                  <a:gd name="T22" fmla="*/ 73 w 78"/>
                  <a:gd name="T23" fmla="*/ 247 h 249"/>
                  <a:gd name="T24" fmla="*/ 76 w 78"/>
                  <a:gd name="T25" fmla="*/ 244 h 249"/>
                  <a:gd name="T26" fmla="*/ 78 w 78"/>
                  <a:gd name="T27" fmla="*/ 240 h 249"/>
                  <a:gd name="T28" fmla="*/ 77 w 78"/>
                  <a:gd name="T29" fmla="*/ 235 h 249"/>
                  <a:gd name="T30" fmla="*/ 57 w 78"/>
                  <a:gd name="T31" fmla="*/ 235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9">
                    <a:moveTo>
                      <a:pt x="57" y="235"/>
                    </a:moveTo>
                    <a:lnTo>
                      <a:pt x="77" y="235"/>
                    </a:lnTo>
                    <a:lnTo>
                      <a:pt x="20" y="0"/>
                    </a:lnTo>
                    <a:lnTo>
                      <a:pt x="0" y="5"/>
                    </a:lnTo>
                    <a:lnTo>
                      <a:pt x="57" y="240"/>
                    </a:lnTo>
                    <a:lnTo>
                      <a:pt x="77" y="241"/>
                    </a:lnTo>
                    <a:lnTo>
                      <a:pt x="57" y="240"/>
                    </a:lnTo>
                    <a:lnTo>
                      <a:pt x="59" y="245"/>
                    </a:lnTo>
                    <a:lnTo>
                      <a:pt x="62" y="247"/>
                    </a:lnTo>
                    <a:lnTo>
                      <a:pt x="66" y="249"/>
                    </a:lnTo>
                    <a:lnTo>
                      <a:pt x="70" y="248"/>
                    </a:lnTo>
                    <a:lnTo>
                      <a:pt x="73" y="247"/>
                    </a:lnTo>
                    <a:lnTo>
                      <a:pt x="76" y="244"/>
                    </a:lnTo>
                    <a:lnTo>
                      <a:pt x="78" y="240"/>
                    </a:lnTo>
                    <a:lnTo>
                      <a:pt x="77" y="235"/>
                    </a:lnTo>
                    <a:lnTo>
                      <a:pt x="57" y="2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13" name="Freeform 10"/>
              <p:cNvSpPr>
                <a:spLocks noChangeAspect="1"/>
              </p:cNvSpPr>
              <p:nvPr/>
            </p:nvSpPr>
            <p:spPr bwMode="auto">
              <a:xfrm>
                <a:off x="5396" y="504"/>
                <a:ext cx="83" cy="243"/>
              </a:xfrm>
              <a:custGeom>
                <a:avLst/>
                <a:gdLst>
                  <a:gd name="T0" fmla="*/ 73 w 83"/>
                  <a:gd name="T1" fmla="*/ 0 h 243"/>
                  <a:gd name="T2" fmla="*/ 63 w 83"/>
                  <a:gd name="T3" fmla="*/ 8 h 243"/>
                  <a:gd name="T4" fmla="*/ 0 w 83"/>
                  <a:gd name="T5" fmla="*/ 237 h 243"/>
                  <a:gd name="T6" fmla="*/ 20 w 83"/>
                  <a:gd name="T7" fmla="*/ 243 h 243"/>
                  <a:gd name="T8" fmla="*/ 83 w 83"/>
                  <a:gd name="T9" fmla="*/ 14 h 243"/>
                  <a:gd name="T10" fmla="*/ 73 w 83"/>
                  <a:gd name="T11" fmla="*/ 22 h 243"/>
                  <a:gd name="T12" fmla="*/ 83 w 83"/>
                  <a:gd name="T13" fmla="*/ 14 h 243"/>
                  <a:gd name="T14" fmla="*/ 83 w 83"/>
                  <a:gd name="T15" fmla="*/ 9 h 243"/>
                  <a:gd name="T16" fmla="*/ 82 w 83"/>
                  <a:gd name="T17" fmla="*/ 5 h 243"/>
                  <a:gd name="T18" fmla="*/ 79 w 83"/>
                  <a:gd name="T19" fmla="*/ 2 h 243"/>
                  <a:gd name="T20" fmla="*/ 76 w 83"/>
                  <a:gd name="T21" fmla="*/ 0 h 243"/>
                  <a:gd name="T22" fmla="*/ 72 w 83"/>
                  <a:gd name="T23" fmla="*/ 0 h 243"/>
                  <a:gd name="T24" fmla="*/ 68 w 83"/>
                  <a:gd name="T25" fmla="*/ 1 h 243"/>
                  <a:gd name="T26" fmla="*/ 65 w 83"/>
                  <a:gd name="T27" fmla="*/ 3 h 243"/>
                  <a:gd name="T28" fmla="*/ 63 w 83"/>
                  <a:gd name="T29" fmla="*/ 8 h 243"/>
                  <a:gd name="T30" fmla="*/ 73 w 83"/>
                  <a:gd name="T31" fmla="*/ 0 h 2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3" h="243">
                    <a:moveTo>
                      <a:pt x="73" y="0"/>
                    </a:moveTo>
                    <a:lnTo>
                      <a:pt x="63" y="8"/>
                    </a:lnTo>
                    <a:lnTo>
                      <a:pt x="0" y="237"/>
                    </a:lnTo>
                    <a:lnTo>
                      <a:pt x="20" y="243"/>
                    </a:lnTo>
                    <a:lnTo>
                      <a:pt x="83" y="14"/>
                    </a:lnTo>
                    <a:lnTo>
                      <a:pt x="73" y="22"/>
                    </a:lnTo>
                    <a:lnTo>
                      <a:pt x="83" y="14"/>
                    </a:lnTo>
                    <a:lnTo>
                      <a:pt x="83" y="9"/>
                    </a:lnTo>
                    <a:lnTo>
                      <a:pt x="82" y="5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5" y="3"/>
                    </a:lnTo>
                    <a:lnTo>
                      <a:pt x="63" y="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14" name="Freeform 11"/>
              <p:cNvSpPr>
                <a:spLocks noChangeAspect="1"/>
              </p:cNvSpPr>
              <p:nvPr/>
            </p:nvSpPr>
            <p:spPr bwMode="auto">
              <a:xfrm>
                <a:off x="5469" y="504"/>
                <a:ext cx="70" cy="22"/>
              </a:xfrm>
              <a:custGeom>
                <a:avLst/>
                <a:gdLst>
                  <a:gd name="T0" fmla="*/ 70 w 70"/>
                  <a:gd name="T1" fmla="*/ 11 h 22"/>
                  <a:gd name="T2" fmla="*/ 70 w 70"/>
                  <a:gd name="T3" fmla="*/ 0 h 22"/>
                  <a:gd name="T4" fmla="*/ 0 w 70"/>
                  <a:gd name="T5" fmla="*/ 0 h 22"/>
                  <a:gd name="T6" fmla="*/ 0 w 70"/>
                  <a:gd name="T7" fmla="*/ 22 h 22"/>
                  <a:gd name="T8" fmla="*/ 70 w 70"/>
                  <a:gd name="T9" fmla="*/ 22 h 22"/>
                  <a:gd name="T10" fmla="*/ 70 w 70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11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70" y="22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15" name="Freeform 12"/>
              <p:cNvSpPr>
                <a:spLocks noChangeAspect="1"/>
              </p:cNvSpPr>
              <p:nvPr/>
            </p:nvSpPr>
            <p:spPr bwMode="auto">
              <a:xfrm>
                <a:off x="4931" y="507"/>
                <a:ext cx="116" cy="122"/>
              </a:xfrm>
              <a:custGeom>
                <a:avLst/>
                <a:gdLst>
                  <a:gd name="T0" fmla="*/ 116 w 116"/>
                  <a:gd name="T1" fmla="*/ 0 h 122"/>
                  <a:gd name="T2" fmla="*/ 116 w 116"/>
                  <a:gd name="T3" fmla="*/ 0 h 122"/>
                  <a:gd name="T4" fmla="*/ 93 w 116"/>
                  <a:gd name="T5" fmla="*/ 3 h 122"/>
                  <a:gd name="T6" fmla="*/ 71 w 116"/>
                  <a:gd name="T7" fmla="*/ 10 h 122"/>
                  <a:gd name="T8" fmla="*/ 51 w 116"/>
                  <a:gd name="T9" fmla="*/ 21 h 122"/>
                  <a:gd name="T10" fmla="*/ 34 w 116"/>
                  <a:gd name="T11" fmla="*/ 36 h 122"/>
                  <a:gd name="T12" fmla="*/ 20 w 116"/>
                  <a:gd name="T13" fmla="*/ 54 h 122"/>
                  <a:gd name="T14" fmla="*/ 9 w 116"/>
                  <a:gd name="T15" fmla="*/ 75 h 122"/>
                  <a:gd name="T16" fmla="*/ 3 w 116"/>
                  <a:gd name="T17" fmla="*/ 98 h 122"/>
                  <a:gd name="T18" fmla="*/ 0 w 116"/>
                  <a:gd name="T19" fmla="*/ 122 h 122"/>
                  <a:gd name="T20" fmla="*/ 21 w 116"/>
                  <a:gd name="T21" fmla="*/ 122 h 122"/>
                  <a:gd name="T22" fmla="*/ 23 w 116"/>
                  <a:gd name="T23" fmla="*/ 102 h 122"/>
                  <a:gd name="T24" fmla="*/ 28 w 116"/>
                  <a:gd name="T25" fmla="*/ 83 h 122"/>
                  <a:gd name="T26" fmla="*/ 37 w 116"/>
                  <a:gd name="T27" fmla="*/ 66 h 122"/>
                  <a:gd name="T28" fmla="*/ 49 w 116"/>
                  <a:gd name="T29" fmla="*/ 51 h 122"/>
                  <a:gd name="T30" fmla="*/ 63 w 116"/>
                  <a:gd name="T31" fmla="*/ 39 h 122"/>
                  <a:gd name="T32" fmla="*/ 79 w 116"/>
                  <a:gd name="T33" fmla="*/ 30 h 122"/>
                  <a:gd name="T34" fmla="*/ 97 w 116"/>
                  <a:gd name="T35" fmla="*/ 24 h 122"/>
                  <a:gd name="T36" fmla="*/ 116 w 116"/>
                  <a:gd name="T37" fmla="*/ 22 h 122"/>
                  <a:gd name="T38" fmla="*/ 116 w 116"/>
                  <a:gd name="T39" fmla="*/ 22 h 122"/>
                  <a:gd name="T40" fmla="*/ 116 w 116"/>
                  <a:gd name="T41" fmla="*/ 0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2">
                    <a:moveTo>
                      <a:pt x="116" y="0"/>
                    </a:moveTo>
                    <a:lnTo>
                      <a:pt x="116" y="0"/>
                    </a:lnTo>
                    <a:lnTo>
                      <a:pt x="93" y="3"/>
                    </a:lnTo>
                    <a:lnTo>
                      <a:pt x="71" y="10"/>
                    </a:lnTo>
                    <a:lnTo>
                      <a:pt x="51" y="21"/>
                    </a:lnTo>
                    <a:lnTo>
                      <a:pt x="34" y="36"/>
                    </a:lnTo>
                    <a:lnTo>
                      <a:pt x="20" y="54"/>
                    </a:lnTo>
                    <a:lnTo>
                      <a:pt x="9" y="75"/>
                    </a:lnTo>
                    <a:lnTo>
                      <a:pt x="3" y="98"/>
                    </a:lnTo>
                    <a:lnTo>
                      <a:pt x="0" y="122"/>
                    </a:lnTo>
                    <a:lnTo>
                      <a:pt x="21" y="122"/>
                    </a:lnTo>
                    <a:lnTo>
                      <a:pt x="23" y="102"/>
                    </a:lnTo>
                    <a:lnTo>
                      <a:pt x="28" y="83"/>
                    </a:lnTo>
                    <a:lnTo>
                      <a:pt x="37" y="66"/>
                    </a:lnTo>
                    <a:lnTo>
                      <a:pt x="49" y="51"/>
                    </a:lnTo>
                    <a:lnTo>
                      <a:pt x="63" y="39"/>
                    </a:lnTo>
                    <a:lnTo>
                      <a:pt x="79" y="30"/>
                    </a:lnTo>
                    <a:lnTo>
                      <a:pt x="97" y="24"/>
                    </a:lnTo>
                    <a:lnTo>
                      <a:pt x="116" y="2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16" name="Freeform 13"/>
              <p:cNvSpPr>
                <a:spLocks noChangeAspect="1"/>
              </p:cNvSpPr>
              <p:nvPr/>
            </p:nvSpPr>
            <p:spPr bwMode="auto">
              <a:xfrm>
                <a:off x="5047" y="507"/>
                <a:ext cx="115" cy="122"/>
              </a:xfrm>
              <a:custGeom>
                <a:avLst/>
                <a:gdLst>
                  <a:gd name="T0" fmla="*/ 115 w 115"/>
                  <a:gd name="T1" fmla="*/ 122 h 122"/>
                  <a:gd name="T2" fmla="*/ 115 w 115"/>
                  <a:gd name="T3" fmla="*/ 122 h 122"/>
                  <a:gd name="T4" fmla="*/ 113 w 115"/>
                  <a:gd name="T5" fmla="*/ 98 h 122"/>
                  <a:gd name="T6" fmla="*/ 106 w 115"/>
                  <a:gd name="T7" fmla="*/ 75 h 122"/>
                  <a:gd name="T8" fmla="*/ 96 w 115"/>
                  <a:gd name="T9" fmla="*/ 54 h 122"/>
                  <a:gd name="T10" fmla="*/ 82 w 115"/>
                  <a:gd name="T11" fmla="*/ 36 h 122"/>
                  <a:gd name="T12" fmla="*/ 64 w 115"/>
                  <a:gd name="T13" fmla="*/ 21 h 122"/>
                  <a:gd name="T14" fmla="*/ 45 w 115"/>
                  <a:gd name="T15" fmla="*/ 10 h 122"/>
                  <a:gd name="T16" fmla="*/ 23 w 115"/>
                  <a:gd name="T17" fmla="*/ 3 h 122"/>
                  <a:gd name="T18" fmla="*/ 0 w 115"/>
                  <a:gd name="T19" fmla="*/ 0 h 122"/>
                  <a:gd name="T20" fmla="*/ 0 w 115"/>
                  <a:gd name="T21" fmla="*/ 22 h 122"/>
                  <a:gd name="T22" fmla="*/ 19 w 115"/>
                  <a:gd name="T23" fmla="*/ 24 h 122"/>
                  <a:gd name="T24" fmla="*/ 37 w 115"/>
                  <a:gd name="T25" fmla="*/ 30 h 122"/>
                  <a:gd name="T26" fmla="*/ 53 w 115"/>
                  <a:gd name="T27" fmla="*/ 39 h 122"/>
                  <a:gd name="T28" fmla="*/ 67 w 115"/>
                  <a:gd name="T29" fmla="*/ 51 h 122"/>
                  <a:gd name="T30" fmla="*/ 78 w 115"/>
                  <a:gd name="T31" fmla="*/ 66 h 122"/>
                  <a:gd name="T32" fmla="*/ 87 w 115"/>
                  <a:gd name="T33" fmla="*/ 83 h 122"/>
                  <a:gd name="T34" fmla="*/ 93 w 115"/>
                  <a:gd name="T35" fmla="*/ 102 h 122"/>
                  <a:gd name="T36" fmla="*/ 95 w 115"/>
                  <a:gd name="T37" fmla="*/ 122 h 122"/>
                  <a:gd name="T38" fmla="*/ 95 w 115"/>
                  <a:gd name="T39" fmla="*/ 122 h 122"/>
                  <a:gd name="T40" fmla="*/ 115 w 115"/>
                  <a:gd name="T41" fmla="*/ 122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2">
                    <a:moveTo>
                      <a:pt x="115" y="122"/>
                    </a:moveTo>
                    <a:lnTo>
                      <a:pt x="115" y="122"/>
                    </a:lnTo>
                    <a:lnTo>
                      <a:pt x="113" y="98"/>
                    </a:lnTo>
                    <a:lnTo>
                      <a:pt x="106" y="75"/>
                    </a:lnTo>
                    <a:lnTo>
                      <a:pt x="96" y="54"/>
                    </a:lnTo>
                    <a:lnTo>
                      <a:pt x="82" y="36"/>
                    </a:lnTo>
                    <a:lnTo>
                      <a:pt x="64" y="21"/>
                    </a:lnTo>
                    <a:lnTo>
                      <a:pt x="45" y="10"/>
                    </a:lnTo>
                    <a:lnTo>
                      <a:pt x="23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9" y="24"/>
                    </a:lnTo>
                    <a:lnTo>
                      <a:pt x="37" y="30"/>
                    </a:lnTo>
                    <a:lnTo>
                      <a:pt x="53" y="39"/>
                    </a:lnTo>
                    <a:lnTo>
                      <a:pt x="67" y="51"/>
                    </a:lnTo>
                    <a:lnTo>
                      <a:pt x="78" y="66"/>
                    </a:lnTo>
                    <a:lnTo>
                      <a:pt x="87" y="83"/>
                    </a:lnTo>
                    <a:lnTo>
                      <a:pt x="93" y="102"/>
                    </a:lnTo>
                    <a:lnTo>
                      <a:pt x="95" y="122"/>
                    </a:lnTo>
                    <a:lnTo>
                      <a:pt x="115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17" name="Freeform 14"/>
              <p:cNvSpPr>
                <a:spLocks noChangeAspect="1"/>
              </p:cNvSpPr>
              <p:nvPr/>
            </p:nvSpPr>
            <p:spPr bwMode="auto">
              <a:xfrm>
                <a:off x="5047" y="629"/>
                <a:ext cx="115" cy="123"/>
              </a:xfrm>
              <a:custGeom>
                <a:avLst/>
                <a:gdLst>
                  <a:gd name="T0" fmla="*/ 0 w 115"/>
                  <a:gd name="T1" fmla="*/ 123 h 123"/>
                  <a:gd name="T2" fmla="*/ 0 w 115"/>
                  <a:gd name="T3" fmla="*/ 123 h 123"/>
                  <a:gd name="T4" fmla="*/ 23 w 115"/>
                  <a:gd name="T5" fmla="*/ 120 h 123"/>
                  <a:gd name="T6" fmla="*/ 45 w 115"/>
                  <a:gd name="T7" fmla="*/ 113 h 123"/>
                  <a:gd name="T8" fmla="*/ 64 w 115"/>
                  <a:gd name="T9" fmla="*/ 102 h 123"/>
                  <a:gd name="T10" fmla="*/ 82 w 115"/>
                  <a:gd name="T11" fmla="*/ 87 h 123"/>
                  <a:gd name="T12" fmla="*/ 96 w 115"/>
                  <a:gd name="T13" fmla="*/ 69 h 123"/>
                  <a:gd name="T14" fmla="*/ 106 w 115"/>
                  <a:gd name="T15" fmla="*/ 48 h 123"/>
                  <a:gd name="T16" fmla="*/ 113 w 115"/>
                  <a:gd name="T17" fmla="*/ 25 h 123"/>
                  <a:gd name="T18" fmla="*/ 115 w 115"/>
                  <a:gd name="T19" fmla="*/ 0 h 123"/>
                  <a:gd name="T20" fmla="*/ 95 w 115"/>
                  <a:gd name="T21" fmla="*/ 0 h 123"/>
                  <a:gd name="T22" fmla="*/ 93 w 115"/>
                  <a:gd name="T23" fmla="*/ 21 h 123"/>
                  <a:gd name="T24" fmla="*/ 87 w 115"/>
                  <a:gd name="T25" fmla="*/ 40 h 123"/>
                  <a:gd name="T26" fmla="*/ 78 w 115"/>
                  <a:gd name="T27" fmla="*/ 57 h 123"/>
                  <a:gd name="T28" fmla="*/ 67 w 115"/>
                  <a:gd name="T29" fmla="*/ 72 h 123"/>
                  <a:gd name="T30" fmla="*/ 53 w 115"/>
                  <a:gd name="T31" fmla="*/ 84 h 123"/>
                  <a:gd name="T32" fmla="*/ 37 w 115"/>
                  <a:gd name="T33" fmla="*/ 93 h 123"/>
                  <a:gd name="T34" fmla="*/ 19 w 115"/>
                  <a:gd name="T35" fmla="*/ 99 h 123"/>
                  <a:gd name="T36" fmla="*/ 0 w 115"/>
                  <a:gd name="T37" fmla="*/ 101 h 123"/>
                  <a:gd name="T38" fmla="*/ 0 w 115"/>
                  <a:gd name="T39" fmla="*/ 101 h 123"/>
                  <a:gd name="T40" fmla="*/ 0 w 115"/>
                  <a:gd name="T41" fmla="*/ 123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3">
                    <a:moveTo>
                      <a:pt x="0" y="123"/>
                    </a:moveTo>
                    <a:lnTo>
                      <a:pt x="0" y="123"/>
                    </a:lnTo>
                    <a:lnTo>
                      <a:pt x="23" y="120"/>
                    </a:lnTo>
                    <a:lnTo>
                      <a:pt x="45" y="113"/>
                    </a:lnTo>
                    <a:lnTo>
                      <a:pt x="64" y="102"/>
                    </a:lnTo>
                    <a:lnTo>
                      <a:pt x="82" y="87"/>
                    </a:lnTo>
                    <a:lnTo>
                      <a:pt x="96" y="69"/>
                    </a:lnTo>
                    <a:lnTo>
                      <a:pt x="106" y="48"/>
                    </a:lnTo>
                    <a:lnTo>
                      <a:pt x="113" y="25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93" y="21"/>
                    </a:lnTo>
                    <a:lnTo>
                      <a:pt x="87" y="40"/>
                    </a:lnTo>
                    <a:lnTo>
                      <a:pt x="78" y="57"/>
                    </a:lnTo>
                    <a:lnTo>
                      <a:pt x="67" y="72"/>
                    </a:lnTo>
                    <a:lnTo>
                      <a:pt x="53" y="84"/>
                    </a:lnTo>
                    <a:lnTo>
                      <a:pt x="37" y="93"/>
                    </a:lnTo>
                    <a:lnTo>
                      <a:pt x="19" y="99"/>
                    </a:lnTo>
                    <a:lnTo>
                      <a:pt x="0" y="10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18" name="Freeform 15"/>
              <p:cNvSpPr>
                <a:spLocks noChangeAspect="1"/>
              </p:cNvSpPr>
              <p:nvPr/>
            </p:nvSpPr>
            <p:spPr bwMode="auto">
              <a:xfrm>
                <a:off x="4931" y="629"/>
                <a:ext cx="116" cy="123"/>
              </a:xfrm>
              <a:custGeom>
                <a:avLst/>
                <a:gdLst>
                  <a:gd name="T0" fmla="*/ 0 w 116"/>
                  <a:gd name="T1" fmla="*/ 0 h 123"/>
                  <a:gd name="T2" fmla="*/ 0 w 116"/>
                  <a:gd name="T3" fmla="*/ 0 h 123"/>
                  <a:gd name="T4" fmla="*/ 3 w 116"/>
                  <a:gd name="T5" fmla="*/ 25 h 123"/>
                  <a:gd name="T6" fmla="*/ 9 w 116"/>
                  <a:gd name="T7" fmla="*/ 48 h 123"/>
                  <a:gd name="T8" fmla="*/ 20 w 116"/>
                  <a:gd name="T9" fmla="*/ 69 h 123"/>
                  <a:gd name="T10" fmla="*/ 34 w 116"/>
                  <a:gd name="T11" fmla="*/ 87 h 123"/>
                  <a:gd name="T12" fmla="*/ 51 w 116"/>
                  <a:gd name="T13" fmla="*/ 102 h 123"/>
                  <a:gd name="T14" fmla="*/ 71 w 116"/>
                  <a:gd name="T15" fmla="*/ 113 h 123"/>
                  <a:gd name="T16" fmla="*/ 93 w 116"/>
                  <a:gd name="T17" fmla="*/ 120 h 123"/>
                  <a:gd name="T18" fmla="*/ 116 w 116"/>
                  <a:gd name="T19" fmla="*/ 123 h 123"/>
                  <a:gd name="T20" fmla="*/ 116 w 116"/>
                  <a:gd name="T21" fmla="*/ 101 h 123"/>
                  <a:gd name="T22" fmla="*/ 97 w 116"/>
                  <a:gd name="T23" fmla="*/ 99 h 123"/>
                  <a:gd name="T24" fmla="*/ 79 w 116"/>
                  <a:gd name="T25" fmla="*/ 93 h 123"/>
                  <a:gd name="T26" fmla="*/ 63 w 116"/>
                  <a:gd name="T27" fmla="*/ 84 h 123"/>
                  <a:gd name="T28" fmla="*/ 49 w 116"/>
                  <a:gd name="T29" fmla="*/ 72 h 123"/>
                  <a:gd name="T30" fmla="*/ 37 w 116"/>
                  <a:gd name="T31" fmla="*/ 57 h 123"/>
                  <a:gd name="T32" fmla="*/ 28 w 116"/>
                  <a:gd name="T33" fmla="*/ 40 h 123"/>
                  <a:gd name="T34" fmla="*/ 23 w 116"/>
                  <a:gd name="T35" fmla="*/ 21 h 123"/>
                  <a:gd name="T36" fmla="*/ 21 w 116"/>
                  <a:gd name="T37" fmla="*/ 0 h 123"/>
                  <a:gd name="T38" fmla="*/ 21 w 116"/>
                  <a:gd name="T39" fmla="*/ 0 h 123"/>
                  <a:gd name="T40" fmla="*/ 0 w 116"/>
                  <a:gd name="T41" fmla="*/ 0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3">
                    <a:moveTo>
                      <a:pt x="0" y="0"/>
                    </a:moveTo>
                    <a:lnTo>
                      <a:pt x="0" y="0"/>
                    </a:lnTo>
                    <a:lnTo>
                      <a:pt x="3" y="25"/>
                    </a:lnTo>
                    <a:lnTo>
                      <a:pt x="9" y="48"/>
                    </a:lnTo>
                    <a:lnTo>
                      <a:pt x="20" y="69"/>
                    </a:lnTo>
                    <a:lnTo>
                      <a:pt x="34" y="87"/>
                    </a:lnTo>
                    <a:lnTo>
                      <a:pt x="51" y="102"/>
                    </a:lnTo>
                    <a:lnTo>
                      <a:pt x="71" y="113"/>
                    </a:lnTo>
                    <a:lnTo>
                      <a:pt x="93" y="120"/>
                    </a:lnTo>
                    <a:lnTo>
                      <a:pt x="116" y="123"/>
                    </a:lnTo>
                    <a:lnTo>
                      <a:pt x="116" y="101"/>
                    </a:lnTo>
                    <a:lnTo>
                      <a:pt x="97" y="99"/>
                    </a:lnTo>
                    <a:lnTo>
                      <a:pt x="79" y="93"/>
                    </a:lnTo>
                    <a:lnTo>
                      <a:pt x="63" y="84"/>
                    </a:lnTo>
                    <a:lnTo>
                      <a:pt x="49" y="72"/>
                    </a:lnTo>
                    <a:lnTo>
                      <a:pt x="37" y="57"/>
                    </a:lnTo>
                    <a:lnTo>
                      <a:pt x="28" y="40"/>
                    </a:lnTo>
                    <a:lnTo>
                      <a:pt x="23" y="2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19" name="Freeform 16"/>
              <p:cNvSpPr>
                <a:spLocks noChangeAspect="1"/>
              </p:cNvSpPr>
              <p:nvPr/>
            </p:nvSpPr>
            <p:spPr bwMode="auto">
              <a:xfrm>
                <a:off x="4887" y="503"/>
                <a:ext cx="21" cy="246"/>
              </a:xfrm>
              <a:custGeom>
                <a:avLst/>
                <a:gdLst>
                  <a:gd name="T0" fmla="*/ 11 w 21"/>
                  <a:gd name="T1" fmla="*/ 246 h 246"/>
                  <a:gd name="T2" fmla="*/ 21 w 21"/>
                  <a:gd name="T3" fmla="*/ 246 h 246"/>
                  <a:gd name="T4" fmla="*/ 21 w 21"/>
                  <a:gd name="T5" fmla="*/ 0 h 246"/>
                  <a:gd name="T6" fmla="*/ 0 w 21"/>
                  <a:gd name="T7" fmla="*/ 0 h 246"/>
                  <a:gd name="T8" fmla="*/ 0 w 21"/>
                  <a:gd name="T9" fmla="*/ 246 h 246"/>
                  <a:gd name="T10" fmla="*/ 11 w 21"/>
                  <a:gd name="T11" fmla="*/ 246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246">
                    <a:moveTo>
                      <a:pt x="11" y="246"/>
                    </a:moveTo>
                    <a:lnTo>
                      <a:pt x="21" y="24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1" y="2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20" name="Freeform 17"/>
              <p:cNvSpPr>
                <a:spLocks noChangeAspect="1"/>
              </p:cNvSpPr>
              <p:nvPr/>
            </p:nvSpPr>
            <p:spPr bwMode="auto">
              <a:xfrm>
                <a:off x="4887" y="424"/>
                <a:ext cx="21" cy="50"/>
              </a:xfrm>
              <a:custGeom>
                <a:avLst/>
                <a:gdLst>
                  <a:gd name="T0" fmla="*/ 11 w 21"/>
                  <a:gd name="T1" fmla="*/ 50 h 50"/>
                  <a:gd name="T2" fmla="*/ 21 w 21"/>
                  <a:gd name="T3" fmla="*/ 50 h 50"/>
                  <a:gd name="T4" fmla="*/ 21 w 21"/>
                  <a:gd name="T5" fmla="*/ 0 h 50"/>
                  <a:gd name="T6" fmla="*/ 0 w 21"/>
                  <a:gd name="T7" fmla="*/ 0 h 50"/>
                  <a:gd name="T8" fmla="*/ 0 w 21"/>
                  <a:gd name="T9" fmla="*/ 50 h 50"/>
                  <a:gd name="T10" fmla="*/ 11 w 21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50">
                    <a:moveTo>
                      <a:pt x="11" y="50"/>
                    </a:moveTo>
                    <a:lnTo>
                      <a:pt x="21" y="5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72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416" y="720"/>
                <a:ext cx="397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2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416" y="666"/>
                <a:ext cx="397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2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416" y="610"/>
                <a:ext cx="397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24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4416" y="558"/>
                <a:ext cx="397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2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4416" y="502"/>
                <a:ext cx="397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26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416" y="450"/>
                <a:ext cx="39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27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416" y="393"/>
                <a:ext cx="397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28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4416" y="339"/>
                <a:ext cx="397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29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4416" y="286"/>
                <a:ext cx="397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3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4416" y="229"/>
                <a:ext cx="397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31" name="Freeform 28"/>
              <p:cNvSpPr>
                <a:spLocks noChangeAspect="1"/>
              </p:cNvSpPr>
              <p:nvPr/>
            </p:nvSpPr>
            <p:spPr bwMode="auto">
              <a:xfrm>
                <a:off x="4418" y="232"/>
                <a:ext cx="395" cy="502"/>
              </a:xfrm>
              <a:custGeom>
                <a:avLst/>
                <a:gdLst>
                  <a:gd name="T0" fmla="*/ 26 w 395"/>
                  <a:gd name="T1" fmla="*/ 349 h 502"/>
                  <a:gd name="T2" fmla="*/ 40 w 395"/>
                  <a:gd name="T3" fmla="*/ 335 h 502"/>
                  <a:gd name="T4" fmla="*/ 26 w 395"/>
                  <a:gd name="T5" fmla="*/ 404 h 502"/>
                  <a:gd name="T6" fmla="*/ 13 w 395"/>
                  <a:gd name="T7" fmla="*/ 418 h 502"/>
                  <a:gd name="T8" fmla="*/ 26 w 395"/>
                  <a:gd name="T9" fmla="*/ 460 h 502"/>
                  <a:gd name="T10" fmla="*/ 40 w 395"/>
                  <a:gd name="T11" fmla="*/ 474 h 502"/>
                  <a:gd name="T12" fmla="*/ 66 w 395"/>
                  <a:gd name="T13" fmla="*/ 502 h 502"/>
                  <a:gd name="T14" fmla="*/ 79 w 395"/>
                  <a:gd name="T15" fmla="*/ 488 h 502"/>
                  <a:gd name="T16" fmla="*/ 106 w 395"/>
                  <a:gd name="T17" fmla="*/ 474 h 502"/>
                  <a:gd name="T18" fmla="*/ 132 w 395"/>
                  <a:gd name="T19" fmla="*/ 502 h 502"/>
                  <a:gd name="T20" fmla="*/ 172 w 395"/>
                  <a:gd name="T21" fmla="*/ 474 h 502"/>
                  <a:gd name="T22" fmla="*/ 211 w 395"/>
                  <a:gd name="T23" fmla="*/ 447 h 502"/>
                  <a:gd name="T24" fmla="*/ 238 w 395"/>
                  <a:gd name="T25" fmla="*/ 460 h 502"/>
                  <a:gd name="T26" fmla="*/ 264 w 395"/>
                  <a:gd name="T27" fmla="*/ 432 h 502"/>
                  <a:gd name="T28" fmla="*/ 251 w 395"/>
                  <a:gd name="T29" fmla="*/ 390 h 502"/>
                  <a:gd name="T30" fmla="*/ 277 w 395"/>
                  <a:gd name="T31" fmla="*/ 321 h 502"/>
                  <a:gd name="T32" fmla="*/ 304 w 395"/>
                  <a:gd name="T33" fmla="*/ 349 h 502"/>
                  <a:gd name="T34" fmla="*/ 277 w 395"/>
                  <a:gd name="T35" fmla="*/ 279 h 502"/>
                  <a:gd name="T36" fmla="*/ 317 w 395"/>
                  <a:gd name="T37" fmla="*/ 251 h 502"/>
                  <a:gd name="T38" fmla="*/ 356 w 395"/>
                  <a:gd name="T39" fmla="*/ 237 h 502"/>
                  <a:gd name="T40" fmla="*/ 382 w 395"/>
                  <a:gd name="T41" fmla="*/ 223 h 502"/>
                  <a:gd name="T42" fmla="*/ 395 w 395"/>
                  <a:gd name="T43" fmla="*/ 208 h 502"/>
                  <a:gd name="T44" fmla="*/ 304 w 395"/>
                  <a:gd name="T45" fmla="*/ 194 h 502"/>
                  <a:gd name="T46" fmla="*/ 290 w 395"/>
                  <a:gd name="T47" fmla="*/ 210 h 502"/>
                  <a:gd name="T48" fmla="*/ 277 w 395"/>
                  <a:gd name="T49" fmla="*/ 223 h 502"/>
                  <a:gd name="T50" fmla="*/ 251 w 395"/>
                  <a:gd name="T51" fmla="*/ 237 h 502"/>
                  <a:gd name="T52" fmla="*/ 224 w 395"/>
                  <a:gd name="T53" fmla="*/ 181 h 502"/>
                  <a:gd name="T54" fmla="*/ 211 w 395"/>
                  <a:gd name="T55" fmla="*/ 153 h 502"/>
                  <a:gd name="T56" fmla="*/ 224 w 395"/>
                  <a:gd name="T57" fmla="*/ 125 h 502"/>
                  <a:gd name="T58" fmla="*/ 238 w 395"/>
                  <a:gd name="T59" fmla="*/ 97 h 502"/>
                  <a:gd name="T60" fmla="*/ 251 w 395"/>
                  <a:gd name="T61" fmla="*/ 69 h 502"/>
                  <a:gd name="T62" fmla="*/ 277 w 395"/>
                  <a:gd name="T63" fmla="*/ 41 h 502"/>
                  <a:gd name="T64" fmla="*/ 264 w 395"/>
                  <a:gd name="T65" fmla="*/ 28 h 502"/>
                  <a:gd name="T66" fmla="*/ 224 w 395"/>
                  <a:gd name="T67" fmla="*/ 0 h 502"/>
                  <a:gd name="T68" fmla="*/ 211 w 395"/>
                  <a:gd name="T69" fmla="*/ 14 h 502"/>
                  <a:gd name="T70" fmla="*/ 198 w 395"/>
                  <a:gd name="T71" fmla="*/ 28 h 502"/>
                  <a:gd name="T72" fmla="*/ 211 w 395"/>
                  <a:gd name="T73" fmla="*/ 69 h 502"/>
                  <a:gd name="T74" fmla="*/ 198 w 395"/>
                  <a:gd name="T75" fmla="*/ 83 h 502"/>
                  <a:gd name="T76" fmla="*/ 172 w 395"/>
                  <a:gd name="T77" fmla="*/ 97 h 502"/>
                  <a:gd name="T78" fmla="*/ 158 w 395"/>
                  <a:gd name="T79" fmla="*/ 125 h 502"/>
                  <a:gd name="T80" fmla="*/ 145 w 395"/>
                  <a:gd name="T81" fmla="*/ 139 h 502"/>
                  <a:gd name="T82" fmla="*/ 145 w 395"/>
                  <a:gd name="T83" fmla="*/ 223 h 502"/>
                  <a:gd name="T84" fmla="*/ 172 w 395"/>
                  <a:gd name="T85" fmla="*/ 237 h 502"/>
                  <a:gd name="T86" fmla="*/ 185 w 395"/>
                  <a:gd name="T87" fmla="*/ 251 h 502"/>
                  <a:gd name="T88" fmla="*/ 172 w 395"/>
                  <a:gd name="T89" fmla="*/ 278 h 502"/>
                  <a:gd name="T90" fmla="*/ 158 w 395"/>
                  <a:gd name="T91" fmla="*/ 362 h 502"/>
                  <a:gd name="T92" fmla="*/ 132 w 395"/>
                  <a:gd name="T93" fmla="*/ 362 h 502"/>
                  <a:gd name="T94" fmla="*/ 119 w 395"/>
                  <a:gd name="T95" fmla="*/ 404 h 502"/>
                  <a:gd name="T96" fmla="*/ 119 w 395"/>
                  <a:gd name="T97" fmla="*/ 432 h 502"/>
                  <a:gd name="T98" fmla="*/ 93 w 395"/>
                  <a:gd name="T99" fmla="*/ 404 h 502"/>
                  <a:gd name="T100" fmla="*/ 79 w 395"/>
                  <a:gd name="T101" fmla="*/ 362 h 502"/>
                  <a:gd name="T102" fmla="*/ 66 w 395"/>
                  <a:gd name="T103" fmla="*/ 321 h 502"/>
                  <a:gd name="T104" fmla="*/ 53 w 395"/>
                  <a:gd name="T105" fmla="*/ 279 h 502"/>
                  <a:gd name="T106" fmla="*/ 40 w 395"/>
                  <a:gd name="T107" fmla="*/ 251 h 502"/>
                  <a:gd name="T108" fmla="*/ 26 w 395"/>
                  <a:gd name="T109" fmla="*/ 279 h 502"/>
                  <a:gd name="T110" fmla="*/ 13 w 395"/>
                  <a:gd name="T111" fmla="*/ 307 h 502"/>
                  <a:gd name="T112" fmla="*/ 0 w 395"/>
                  <a:gd name="T113" fmla="*/ 349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5" h="502">
                    <a:moveTo>
                      <a:pt x="0" y="349"/>
                    </a:moveTo>
                    <a:lnTo>
                      <a:pt x="26" y="349"/>
                    </a:lnTo>
                    <a:lnTo>
                      <a:pt x="26" y="335"/>
                    </a:lnTo>
                    <a:lnTo>
                      <a:pt x="40" y="335"/>
                    </a:lnTo>
                    <a:lnTo>
                      <a:pt x="40" y="404"/>
                    </a:lnTo>
                    <a:lnTo>
                      <a:pt x="26" y="404"/>
                    </a:lnTo>
                    <a:lnTo>
                      <a:pt x="26" y="418"/>
                    </a:lnTo>
                    <a:lnTo>
                      <a:pt x="13" y="418"/>
                    </a:lnTo>
                    <a:lnTo>
                      <a:pt x="13" y="460"/>
                    </a:lnTo>
                    <a:lnTo>
                      <a:pt x="26" y="460"/>
                    </a:lnTo>
                    <a:lnTo>
                      <a:pt x="26" y="474"/>
                    </a:lnTo>
                    <a:lnTo>
                      <a:pt x="40" y="474"/>
                    </a:lnTo>
                    <a:lnTo>
                      <a:pt x="40" y="502"/>
                    </a:lnTo>
                    <a:lnTo>
                      <a:pt x="66" y="502"/>
                    </a:lnTo>
                    <a:lnTo>
                      <a:pt x="66" y="488"/>
                    </a:lnTo>
                    <a:lnTo>
                      <a:pt x="79" y="488"/>
                    </a:lnTo>
                    <a:lnTo>
                      <a:pt x="79" y="474"/>
                    </a:lnTo>
                    <a:lnTo>
                      <a:pt x="106" y="474"/>
                    </a:lnTo>
                    <a:lnTo>
                      <a:pt x="106" y="502"/>
                    </a:lnTo>
                    <a:lnTo>
                      <a:pt x="132" y="502"/>
                    </a:lnTo>
                    <a:lnTo>
                      <a:pt x="132" y="474"/>
                    </a:lnTo>
                    <a:lnTo>
                      <a:pt x="172" y="474"/>
                    </a:lnTo>
                    <a:lnTo>
                      <a:pt x="172" y="447"/>
                    </a:lnTo>
                    <a:lnTo>
                      <a:pt x="211" y="447"/>
                    </a:lnTo>
                    <a:lnTo>
                      <a:pt x="211" y="460"/>
                    </a:lnTo>
                    <a:lnTo>
                      <a:pt x="238" y="460"/>
                    </a:lnTo>
                    <a:lnTo>
                      <a:pt x="238" y="432"/>
                    </a:lnTo>
                    <a:lnTo>
                      <a:pt x="264" y="432"/>
                    </a:lnTo>
                    <a:lnTo>
                      <a:pt x="264" y="390"/>
                    </a:lnTo>
                    <a:lnTo>
                      <a:pt x="251" y="390"/>
                    </a:lnTo>
                    <a:lnTo>
                      <a:pt x="251" y="321"/>
                    </a:lnTo>
                    <a:lnTo>
                      <a:pt x="277" y="321"/>
                    </a:lnTo>
                    <a:lnTo>
                      <a:pt x="277" y="349"/>
                    </a:lnTo>
                    <a:lnTo>
                      <a:pt x="304" y="349"/>
                    </a:lnTo>
                    <a:lnTo>
                      <a:pt x="304" y="279"/>
                    </a:lnTo>
                    <a:lnTo>
                      <a:pt x="277" y="279"/>
                    </a:lnTo>
                    <a:lnTo>
                      <a:pt x="277" y="251"/>
                    </a:lnTo>
                    <a:lnTo>
                      <a:pt x="317" y="251"/>
                    </a:lnTo>
                    <a:lnTo>
                      <a:pt x="317" y="237"/>
                    </a:lnTo>
                    <a:lnTo>
                      <a:pt x="356" y="237"/>
                    </a:lnTo>
                    <a:lnTo>
                      <a:pt x="356" y="223"/>
                    </a:lnTo>
                    <a:lnTo>
                      <a:pt x="382" y="223"/>
                    </a:lnTo>
                    <a:lnTo>
                      <a:pt x="382" y="209"/>
                    </a:lnTo>
                    <a:lnTo>
                      <a:pt x="395" y="208"/>
                    </a:lnTo>
                    <a:lnTo>
                      <a:pt x="395" y="194"/>
                    </a:lnTo>
                    <a:lnTo>
                      <a:pt x="304" y="194"/>
                    </a:lnTo>
                    <a:lnTo>
                      <a:pt x="304" y="210"/>
                    </a:lnTo>
                    <a:lnTo>
                      <a:pt x="290" y="210"/>
                    </a:lnTo>
                    <a:lnTo>
                      <a:pt x="290" y="223"/>
                    </a:lnTo>
                    <a:lnTo>
                      <a:pt x="277" y="223"/>
                    </a:lnTo>
                    <a:lnTo>
                      <a:pt x="277" y="237"/>
                    </a:lnTo>
                    <a:lnTo>
                      <a:pt x="251" y="237"/>
                    </a:lnTo>
                    <a:lnTo>
                      <a:pt x="250" y="181"/>
                    </a:lnTo>
                    <a:lnTo>
                      <a:pt x="224" y="181"/>
                    </a:lnTo>
                    <a:lnTo>
                      <a:pt x="224" y="153"/>
                    </a:lnTo>
                    <a:lnTo>
                      <a:pt x="211" y="153"/>
                    </a:lnTo>
                    <a:lnTo>
                      <a:pt x="211" y="125"/>
                    </a:lnTo>
                    <a:lnTo>
                      <a:pt x="224" y="125"/>
                    </a:lnTo>
                    <a:lnTo>
                      <a:pt x="224" y="97"/>
                    </a:lnTo>
                    <a:lnTo>
                      <a:pt x="238" y="97"/>
                    </a:lnTo>
                    <a:lnTo>
                      <a:pt x="238" y="69"/>
                    </a:lnTo>
                    <a:lnTo>
                      <a:pt x="251" y="69"/>
                    </a:lnTo>
                    <a:lnTo>
                      <a:pt x="251" y="41"/>
                    </a:lnTo>
                    <a:lnTo>
                      <a:pt x="277" y="41"/>
                    </a:lnTo>
                    <a:lnTo>
                      <a:pt x="277" y="28"/>
                    </a:lnTo>
                    <a:lnTo>
                      <a:pt x="264" y="28"/>
                    </a:lnTo>
                    <a:lnTo>
                      <a:pt x="264" y="0"/>
                    </a:lnTo>
                    <a:lnTo>
                      <a:pt x="224" y="0"/>
                    </a:lnTo>
                    <a:lnTo>
                      <a:pt x="224" y="14"/>
                    </a:lnTo>
                    <a:lnTo>
                      <a:pt x="211" y="14"/>
                    </a:lnTo>
                    <a:lnTo>
                      <a:pt x="211" y="28"/>
                    </a:lnTo>
                    <a:lnTo>
                      <a:pt x="198" y="28"/>
                    </a:lnTo>
                    <a:lnTo>
                      <a:pt x="198" y="69"/>
                    </a:lnTo>
                    <a:lnTo>
                      <a:pt x="211" y="69"/>
                    </a:lnTo>
                    <a:lnTo>
                      <a:pt x="211" y="83"/>
                    </a:lnTo>
                    <a:lnTo>
                      <a:pt x="198" y="83"/>
                    </a:lnTo>
                    <a:lnTo>
                      <a:pt x="198" y="97"/>
                    </a:lnTo>
                    <a:lnTo>
                      <a:pt x="172" y="97"/>
                    </a:lnTo>
                    <a:lnTo>
                      <a:pt x="172" y="125"/>
                    </a:lnTo>
                    <a:lnTo>
                      <a:pt x="158" y="125"/>
                    </a:lnTo>
                    <a:lnTo>
                      <a:pt x="158" y="139"/>
                    </a:lnTo>
                    <a:lnTo>
                      <a:pt x="145" y="139"/>
                    </a:lnTo>
                    <a:lnTo>
                      <a:pt x="145" y="153"/>
                    </a:lnTo>
                    <a:lnTo>
                      <a:pt x="145" y="223"/>
                    </a:lnTo>
                    <a:lnTo>
                      <a:pt x="172" y="223"/>
                    </a:lnTo>
                    <a:lnTo>
                      <a:pt x="172" y="237"/>
                    </a:lnTo>
                    <a:lnTo>
                      <a:pt x="185" y="237"/>
                    </a:lnTo>
                    <a:lnTo>
                      <a:pt x="185" y="251"/>
                    </a:lnTo>
                    <a:lnTo>
                      <a:pt x="172" y="251"/>
                    </a:lnTo>
                    <a:lnTo>
                      <a:pt x="172" y="278"/>
                    </a:lnTo>
                    <a:lnTo>
                      <a:pt x="158" y="278"/>
                    </a:lnTo>
                    <a:lnTo>
                      <a:pt x="158" y="362"/>
                    </a:lnTo>
                    <a:lnTo>
                      <a:pt x="145" y="362"/>
                    </a:lnTo>
                    <a:lnTo>
                      <a:pt x="132" y="362"/>
                    </a:lnTo>
                    <a:lnTo>
                      <a:pt x="132" y="404"/>
                    </a:lnTo>
                    <a:lnTo>
                      <a:pt x="119" y="404"/>
                    </a:lnTo>
                    <a:lnTo>
                      <a:pt x="119" y="418"/>
                    </a:lnTo>
                    <a:lnTo>
                      <a:pt x="119" y="432"/>
                    </a:lnTo>
                    <a:lnTo>
                      <a:pt x="93" y="432"/>
                    </a:lnTo>
                    <a:lnTo>
                      <a:pt x="93" y="404"/>
                    </a:lnTo>
                    <a:lnTo>
                      <a:pt x="79" y="404"/>
                    </a:lnTo>
                    <a:lnTo>
                      <a:pt x="79" y="362"/>
                    </a:lnTo>
                    <a:lnTo>
                      <a:pt x="66" y="362"/>
                    </a:lnTo>
                    <a:lnTo>
                      <a:pt x="66" y="321"/>
                    </a:lnTo>
                    <a:lnTo>
                      <a:pt x="53" y="321"/>
                    </a:lnTo>
                    <a:lnTo>
                      <a:pt x="53" y="279"/>
                    </a:lnTo>
                    <a:lnTo>
                      <a:pt x="40" y="279"/>
                    </a:lnTo>
                    <a:lnTo>
                      <a:pt x="40" y="251"/>
                    </a:lnTo>
                    <a:lnTo>
                      <a:pt x="26" y="251"/>
                    </a:lnTo>
                    <a:lnTo>
                      <a:pt x="26" y="279"/>
                    </a:lnTo>
                    <a:lnTo>
                      <a:pt x="13" y="279"/>
                    </a:lnTo>
                    <a:lnTo>
                      <a:pt x="13" y="307"/>
                    </a:lnTo>
                    <a:lnTo>
                      <a:pt x="0" y="307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FFF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</p:grpSp>
      </p:grpSp>
      <p:grpSp>
        <p:nvGrpSpPr>
          <p:cNvPr id="64515" name="Group 29"/>
          <p:cNvGrpSpPr>
            <a:grpSpLocks/>
          </p:cNvGrpSpPr>
          <p:nvPr/>
        </p:nvGrpSpPr>
        <p:grpSpPr bwMode="auto">
          <a:xfrm>
            <a:off x="7451725" y="188913"/>
            <a:ext cx="1465263" cy="569912"/>
            <a:chOff x="4608" y="221"/>
            <a:chExt cx="978" cy="449"/>
          </a:xfrm>
        </p:grpSpPr>
        <p:sp>
          <p:nvSpPr>
            <p:cNvPr id="64680" name="Text Box 30"/>
            <p:cNvSpPr txBox="1">
              <a:spLocks noChangeArrowheads="1"/>
            </p:cNvSpPr>
            <p:nvPr/>
          </p:nvSpPr>
          <p:spPr bwMode="auto">
            <a:xfrm>
              <a:off x="4900" y="221"/>
              <a:ext cx="686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BALTIC SEA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RESEARCH INSTITUTE</a:t>
              </a:r>
            </a:p>
            <a:p>
              <a:pPr algn="r"/>
              <a:r>
                <a:rPr lang="de-DE" altLang="de-DE" sz="600" b="1" smtClean="0">
                  <a:solidFill>
                    <a:srgbClr val="E6E9EE"/>
                  </a:solidFill>
                  <a:cs typeface="Times New Roman"/>
                </a:rPr>
                <a:t>WARNEMÜNDE</a:t>
              </a:r>
            </a:p>
          </p:txBody>
        </p:sp>
        <p:grpSp>
          <p:nvGrpSpPr>
            <p:cNvPr id="64681" name="Group 31"/>
            <p:cNvGrpSpPr>
              <a:grpSpLocks noChangeAspect="1"/>
            </p:cNvGrpSpPr>
            <p:nvPr/>
          </p:nvGrpSpPr>
          <p:grpSpPr bwMode="auto">
            <a:xfrm>
              <a:off x="4608" y="240"/>
              <a:ext cx="918" cy="430"/>
              <a:chOff x="4416" y="229"/>
              <a:chExt cx="1123" cy="526"/>
            </a:xfrm>
          </p:grpSpPr>
          <p:sp>
            <p:nvSpPr>
              <p:cNvPr id="64682" name="Freeform 32"/>
              <p:cNvSpPr>
                <a:spLocks noChangeAspect="1"/>
              </p:cNvSpPr>
              <p:nvPr/>
            </p:nvSpPr>
            <p:spPr bwMode="auto">
              <a:xfrm>
                <a:off x="4813" y="610"/>
                <a:ext cx="388" cy="23"/>
              </a:xfrm>
              <a:custGeom>
                <a:avLst/>
                <a:gdLst>
                  <a:gd name="T0" fmla="*/ 368 w 388"/>
                  <a:gd name="T1" fmla="*/ 8 h 23"/>
                  <a:gd name="T2" fmla="*/ 378 w 388"/>
                  <a:gd name="T3" fmla="*/ 1 h 23"/>
                  <a:gd name="T4" fmla="*/ 0 w 388"/>
                  <a:gd name="T5" fmla="*/ 0 h 23"/>
                  <a:gd name="T6" fmla="*/ 0 w 388"/>
                  <a:gd name="T7" fmla="*/ 22 h 23"/>
                  <a:gd name="T8" fmla="*/ 378 w 388"/>
                  <a:gd name="T9" fmla="*/ 23 h 23"/>
                  <a:gd name="T10" fmla="*/ 387 w 388"/>
                  <a:gd name="T11" fmla="*/ 15 h 23"/>
                  <a:gd name="T12" fmla="*/ 378 w 388"/>
                  <a:gd name="T13" fmla="*/ 23 h 23"/>
                  <a:gd name="T14" fmla="*/ 382 w 388"/>
                  <a:gd name="T15" fmla="*/ 22 h 23"/>
                  <a:gd name="T16" fmla="*/ 385 w 388"/>
                  <a:gd name="T17" fmla="*/ 19 h 23"/>
                  <a:gd name="T18" fmla="*/ 387 w 388"/>
                  <a:gd name="T19" fmla="*/ 16 h 23"/>
                  <a:gd name="T20" fmla="*/ 388 w 388"/>
                  <a:gd name="T21" fmla="*/ 12 h 23"/>
                  <a:gd name="T22" fmla="*/ 387 w 388"/>
                  <a:gd name="T23" fmla="*/ 8 h 23"/>
                  <a:gd name="T24" fmla="*/ 385 w 388"/>
                  <a:gd name="T25" fmla="*/ 4 h 23"/>
                  <a:gd name="T26" fmla="*/ 382 w 388"/>
                  <a:gd name="T27" fmla="*/ 2 h 23"/>
                  <a:gd name="T28" fmla="*/ 378 w 388"/>
                  <a:gd name="T29" fmla="*/ 1 h 23"/>
                  <a:gd name="T30" fmla="*/ 368 w 388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88" h="23">
                    <a:moveTo>
                      <a:pt x="368" y="8"/>
                    </a:moveTo>
                    <a:lnTo>
                      <a:pt x="37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378" y="23"/>
                    </a:lnTo>
                    <a:lnTo>
                      <a:pt x="387" y="15"/>
                    </a:lnTo>
                    <a:lnTo>
                      <a:pt x="378" y="23"/>
                    </a:lnTo>
                    <a:lnTo>
                      <a:pt x="382" y="22"/>
                    </a:lnTo>
                    <a:lnTo>
                      <a:pt x="385" y="19"/>
                    </a:lnTo>
                    <a:lnTo>
                      <a:pt x="387" y="16"/>
                    </a:lnTo>
                    <a:lnTo>
                      <a:pt x="388" y="12"/>
                    </a:lnTo>
                    <a:lnTo>
                      <a:pt x="387" y="8"/>
                    </a:lnTo>
                    <a:lnTo>
                      <a:pt x="385" y="4"/>
                    </a:lnTo>
                    <a:lnTo>
                      <a:pt x="382" y="2"/>
                    </a:lnTo>
                    <a:lnTo>
                      <a:pt x="378" y="1"/>
                    </a:lnTo>
                    <a:lnTo>
                      <a:pt x="36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83" name="Freeform 33"/>
              <p:cNvSpPr>
                <a:spLocks noChangeAspect="1"/>
              </p:cNvSpPr>
              <p:nvPr/>
            </p:nvSpPr>
            <p:spPr bwMode="auto">
              <a:xfrm>
                <a:off x="5181" y="498"/>
                <a:ext cx="56" cy="127"/>
              </a:xfrm>
              <a:custGeom>
                <a:avLst/>
                <a:gdLst>
                  <a:gd name="T0" fmla="*/ 56 w 56"/>
                  <a:gd name="T1" fmla="*/ 7 h 127"/>
                  <a:gd name="T2" fmla="*/ 36 w 56"/>
                  <a:gd name="T3" fmla="*/ 7 h 127"/>
                  <a:gd name="T4" fmla="*/ 0 w 56"/>
                  <a:gd name="T5" fmla="*/ 120 h 127"/>
                  <a:gd name="T6" fmla="*/ 19 w 56"/>
                  <a:gd name="T7" fmla="*/ 127 h 127"/>
                  <a:gd name="T8" fmla="*/ 55 w 56"/>
                  <a:gd name="T9" fmla="*/ 14 h 127"/>
                  <a:gd name="T10" fmla="*/ 36 w 56"/>
                  <a:gd name="T11" fmla="*/ 14 h 127"/>
                  <a:gd name="T12" fmla="*/ 55 w 56"/>
                  <a:gd name="T13" fmla="*/ 14 h 127"/>
                  <a:gd name="T14" fmla="*/ 56 w 56"/>
                  <a:gd name="T15" fmla="*/ 9 h 127"/>
                  <a:gd name="T16" fmla="*/ 55 w 56"/>
                  <a:gd name="T17" fmla="*/ 5 h 127"/>
                  <a:gd name="T18" fmla="*/ 52 w 56"/>
                  <a:gd name="T19" fmla="*/ 2 h 127"/>
                  <a:gd name="T20" fmla="*/ 49 w 56"/>
                  <a:gd name="T21" fmla="*/ 0 h 127"/>
                  <a:gd name="T22" fmla="*/ 45 w 56"/>
                  <a:gd name="T23" fmla="*/ 0 h 127"/>
                  <a:gd name="T24" fmla="*/ 41 w 56"/>
                  <a:gd name="T25" fmla="*/ 0 h 127"/>
                  <a:gd name="T26" fmla="*/ 38 w 56"/>
                  <a:gd name="T27" fmla="*/ 3 h 127"/>
                  <a:gd name="T28" fmla="*/ 36 w 56"/>
                  <a:gd name="T29" fmla="*/ 7 h 127"/>
                  <a:gd name="T30" fmla="*/ 56 w 56"/>
                  <a:gd name="T31" fmla="*/ 7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6" h="127">
                    <a:moveTo>
                      <a:pt x="56" y="7"/>
                    </a:moveTo>
                    <a:lnTo>
                      <a:pt x="36" y="7"/>
                    </a:lnTo>
                    <a:lnTo>
                      <a:pt x="0" y="120"/>
                    </a:lnTo>
                    <a:lnTo>
                      <a:pt x="19" y="127"/>
                    </a:lnTo>
                    <a:lnTo>
                      <a:pt x="55" y="14"/>
                    </a:lnTo>
                    <a:lnTo>
                      <a:pt x="36" y="14"/>
                    </a:lnTo>
                    <a:lnTo>
                      <a:pt x="55" y="14"/>
                    </a:lnTo>
                    <a:lnTo>
                      <a:pt x="56" y="9"/>
                    </a:lnTo>
                    <a:lnTo>
                      <a:pt x="55" y="5"/>
                    </a:lnTo>
                    <a:lnTo>
                      <a:pt x="52" y="2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8" y="3"/>
                    </a:lnTo>
                    <a:lnTo>
                      <a:pt x="36" y="7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84" name="Freeform 34"/>
              <p:cNvSpPr>
                <a:spLocks noChangeAspect="1"/>
              </p:cNvSpPr>
              <p:nvPr/>
            </p:nvSpPr>
            <p:spPr bwMode="auto">
              <a:xfrm>
                <a:off x="5217" y="505"/>
                <a:ext cx="84" cy="250"/>
              </a:xfrm>
              <a:custGeom>
                <a:avLst/>
                <a:gdLst>
                  <a:gd name="T0" fmla="*/ 64 w 84"/>
                  <a:gd name="T1" fmla="*/ 236 h 250"/>
                  <a:gd name="T2" fmla="*/ 84 w 84"/>
                  <a:gd name="T3" fmla="*/ 236 h 250"/>
                  <a:gd name="T4" fmla="*/ 20 w 84"/>
                  <a:gd name="T5" fmla="*/ 0 h 250"/>
                  <a:gd name="T6" fmla="*/ 0 w 84"/>
                  <a:gd name="T7" fmla="*/ 7 h 250"/>
                  <a:gd name="T8" fmla="*/ 64 w 84"/>
                  <a:gd name="T9" fmla="*/ 242 h 250"/>
                  <a:gd name="T10" fmla="*/ 84 w 84"/>
                  <a:gd name="T11" fmla="*/ 241 h 250"/>
                  <a:gd name="T12" fmla="*/ 64 w 84"/>
                  <a:gd name="T13" fmla="*/ 242 h 250"/>
                  <a:gd name="T14" fmla="*/ 66 w 84"/>
                  <a:gd name="T15" fmla="*/ 246 h 250"/>
                  <a:gd name="T16" fmla="*/ 70 w 84"/>
                  <a:gd name="T17" fmla="*/ 249 h 250"/>
                  <a:gd name="T18" fmla="*/ 73 w 84"/>
                  <a:gd name="T19" fmla="*/ 250 h 250"/>
                  <a:gd name="T20" fmla="*/ 77 w 84"/>
                  <a:gd name="T21" fmla="*/ 249 h 250"/>
                  <a:gd name="T22" fmla="*/ 81 w 84"/>
                  <a:gd name="T23" fmla="*/ 247 h 250"/>
                  <a:gd name="T24" fmla="*/ 83 w 84"/>
                  <a:gd name="T25" fmla="*/ 244 h 250"/>
                  <a:gd name="T26" fmla="*/ 84 w 84"/>
                  <a:gd name="T27" fmla="*/ 240 h 250"/>
                  <a:gd name="T28" fmla="*/ 84 w 84"/>
                  <a:gd name="T29" fmla="*/ 236 h 250"/>
                  <a:gd name="T30" fmla="*/ 64 w 84"/>
                  <a:gd name="T31" fmla="*/ 236 h 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4" h="250">
                    <a:moveTo>
                      <a:pt x="64" y="236"/>
                    </a:moveTo>
                    <a:lnTo>
                      <a:pt x="84" y="236"/>
                    </a:lnTo>
                    <a:lnTo>
                      <a:pt x="20" y="0"/>
                    </a:lnTo>
                    <a:lnTo>
                      <a:pt x="0" y="7"/>
                    </a:lnTo>
                    <a:lnTo>
                      <a:pt x="64" y="242"/>
                    </a:lnTo>
                    <a:lnTo>
                      <a:pt x="84" y="241"/>
                    </a:lnTo>
                    <a:lnTo>
                      <a:pt x="64" y="242"/>
                    </a:lnTo>
                    <a:lnTo>
                      <a:pt x="66" y="246"/>
                    </a:lnTo>
                    <a:lnTo>
                      <a:pt x="70" y="249"/>
                    </a:lnTo>
                    <a:lnTo>
                      <a:pt x="73" y="250"/>
                    </a:lnTo>
                    <a:lnTo>
                      <a:pt x="77" y="249"/>
                    </a:lnTo>
                    <a:lnTo>
                      <a:pt x="81" y="247"/>
                    </a:lnTo>
                    <a:lnTo>
                      <a:pt x="83" y="244"/>
                    </a:lnTo>
                    <a:lnTo>
                      <a:pt x="84" y="240"/>
                    </a:lnTo>
                    <a:lnTo>
                      <a:pt x="84" y="236"/>
                    </a:lnTo>
                    <a:lnTo>
                      <a:pt x="64" y="2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85" name="Freeform 35"/>
              <p:cNvSpPr>
                <a:spLocks noChangeAspect="1"/>
              </p:cNvSpPr>
              <p:nvPr/>
            </p:nvSpPr>
            <p:spPr bwMode="auto">
              <a:xfrm>
                <a:off x="5281" y="498"/>
                <a:ext cx="78" cy="248"/>
              </a:xfrm>
              <a:custGeom>
                <a:avLst/>
                <a:gdLst>
                  <a:gd name="T0" fmla="*/ 78 w 78"/>
                  <a:gd name="T1" fmla="*/ 8 h 248"/>
                  <a:gd name="T2" fmla="*/ 58 w 78"/>
                  <a:gd name="T3" fmla="*/ 8 h 248"/>
                  <a:gd name="T4" fmla="*/ 0 w 78"/>
                  <a:gd name="T5" fmla="*/ 243 h 248"/>
                  <a:gd name="T6" fmla="*/ 20 w 78"/>
                  <a:gd name="T7" fmla="*/ 248 h 248"/>
                  <a:gd name="T8" fmla="*/ 78 w 78"/>
                  <a:gd name="T9" fmla="*/ 13 h 248"/>
                  <a:gd name="T10" fmla="*/ 58 w 78"/>
                  <a:gd name="T11" fmla="*/ 13 h 248"/>
                  <a:gd name="T12" fmla="*/ 78 w 78"/>
                  <a:gd name="T13" fmla="*/ 13 h 248"/>
                  <a:gd name="T14" fmla="*/ 78 w 78"/>
                  <a:gd name="T15" fmla="*/ 8 h 248"/>
                  <a:gd name="T16" fmla="*/ 77 w 78"/>
                  <a:gd name="T17" fmla="*/ 4 h 248"/>
                  <a:gd name="T18" fmla="*/ 74 w 78"/>
                  <a:gd name="T19" fmla="*/ 2 h 248"/>
                  <a:gd name="T20" fmla="*/ 71 w 78"/>
                  <a:gd name="T21" fmla="*/ 0 h 248"/>
                  <a:gd name="T22" fmla="*/ 67 w 78"/>
                  <a:gd name="T23" fmla="*/ 0 h 248"/>
                  <a:gd name="T24" fmla="*/ 63 w 78"/>
                  <a:gd name="T25" fmla="*/ 1 h 248"/>
                  <a:gd name="T26" fmla="*/ 60 w 78"/>
                  <a:gd name="T27" fmla="*/ 3 h 248"/>
                  <a:gd name="T28" fmla="*/ 58 w 78"/>
                  <a:gd name="T29" fmla="*/ 8 h 248"/>
                  <a:gd name="T30" fmla="*/ 78 w 78"/>
                  <a:gd name="T31" fmla="*/ 8 h 2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8">
                    <a:moveTo>
                      <a:pt x="78" y="8"/>
                    </a:moveTo>
                    <a:lnTo>
                      <a:pt x="58" y="8"/>
                    </a:lnTo>
                    <a:lnTo>
                      <a:pt x="0" y="243"/>
                    </a:lnTo>
                    <a:lnTo>
                      <a:pt x="20" y="248"/>
                    </a:lnTo>
                    <a:lnTo>
                      <a:pt x="78" y="13"/>
                    </a:lnTo>
                    <a:lnTo>
                      <a:pt x="58" y="13"/>
                    </a:lnTo>
                    <a:lnTo>
                      <a:pt x="78" y="13"/>
                    </a:lnTo>
                    <a:lnTo>
                      <a:pt x="78" y="8"/>
                    </a:lnTo>
                    <a:lnTo>
                      <a:pt x="77" y="4"/>
                    </a:lnTo>
                    <a:lnTo>
                      <a:pt x="74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60" y="3"/>
                    </a:lnTo>
                    <a:lnTo>
                      <a:pt x="58" y="8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86" name="Freeform 36"/>
              <p:cNvSpPr>
                <a:spLocks noChangeAspect="1"/>
              </p:cNvSpPr>
              <p:nvPr/>
            </p:nvSpPr>
            <p:spPr bwMode="auto">
              <a:xfrm>
                <a:off x="5339" y="506"/>
                <a:ext cx="78" cy="249"/>
              </a:xfrm>
              <a:custGeom>
                <a:avLst/>
                <a:gdLst>
                  <a:gd name="T0" fmla="*/ 57 w 78"/>
                  <a:gd name="T1" fmla="*/ 235 h 249"/>
                  <a:gd name="T2" fmla="*/ 77 w 78"/>
                  <a:gd name="T3" fmla="*/ 235 h 249"/>
                  <a:gd name="T4" fmla="*/ 20 w 78"/>
                  <a:gd name="T5" fmla="*/ 0 h 249"/>
                  <a:gd name="T6" fmla="*/ 0 w 78"/>
                  <a:gd name="T7" fmla="*/ 5 h 249"/>
                  <a:gd name="T8" fmla="*/ 57 w 78"/>
                  <a:gd name="T9" fmla="*/ 240 h 249"/>
                  <a:gd name="T10" fmla="*/ 77 w 78"/>
                  <a:gd name="T11" fmla="*/ 241 h 249"/>
                  <a:gd name="T12" fmla="*/ 57 w 78"/>
                  <a:gd name="T13" fmla="*/ 240 h 249"/>
                  <a:gd name="T14" fmla="*/ 59 w 78"/>
                  <a:gd name="T15" fmla="*/ 245 h 249"/>
                  <a:gd name="T16" fmla="*/ 62 w 78"/>
                  <a:gd name="T17" fmla="*/ 247 h 249"/>
                  <a:gd name="T18" fmla="*/ 66 w 78"/>
                  <a:gd name="T19" fmla="*/ 249 h 249"/>
                  <a:gd name="T20" fmla="*/ 70 w 78"/>
                  <a:gd name="T21" fmla="*/ 248 h 249"/>
                  <a:gd name="T22" fmla="*/ 73 w 78"/>
                  <a:gd name="T23" fmla="*/ 247 h 249"/>
                  <a:gd name="T24" fmla="*/ 76 w 78"/>
                  <a:gd name="T25" fmla="*/ 244 h 249"/>
                  <a:gd name="T26" fmla="*/ 78 w 78"/>
                  <a:gd name="T27" fmla="*/ 240 h 249"/>
                  <a:gd name="T28" fmla="*/ 77 w 78"/>
                  <a:gd name="T29" fmla="*/ 235 h 249"/>
                  <a:gd name="T30" fmla="*/ 57 w 78"/>
                  <a:gd name="T31" fmla="*/ 235 h 24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8" h="249">
                    <a:moveTo>
                      <a:pt x="57" y="235"/>
                    </a:moveTo>
                    <a:lnTo>
                      <a:pt x="77" y="235"/>
                    </a:lnTo>
                    <a:lnTo>
                      <a:pt x="20" y="0"/>
                    </a:lnTo>
                    <a:lnTo>
                      <a:pt x="0" y="5"/>
                    </a:lnTo>
                    <a:lnTo>
                      <a:pt x="57" y="240"/>
                    </a:lnTo>
                    <a:lnTo>
                      <a:pt x="77" y="241"/>
                    </a:lnTo>
                    <a:lnTo>
                      <a:pt x="57" y="240"/>
                    </a:lnTo>
                    <a:lnTo>
                      <a:pt x="59" y="245"/>
                    </a:lnTo>
                    <a:lnTo>
                      <a:pt x="62" y="247"/>
                    </a:lnTo>
                    <a:lnTo>
                      <a:pt x="66" y="249"/>
                    </a:lnTo>
                    <a:lnTo>
                      <a:pt x="70" y="248"/>
                    </a:lnTo>
                    <a:lnTo>
                      <a:pt x="73" y="247"/>
                    </a:lnTo>
                    <a:lnTo>
                      <a:pt x="76" y="244"/>
                    </a:lnTo>
                    <a:lnTo>
                      <a:pt x="78" y="240"/>
                    </a:lnTo>
                    <a:lnTo>
                      <a:pt x="77" y="235"/>
                    </a:lnTo>
                    <a:lnTo>
                      <a:pt x="57" y="2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87" name="Freeform 37"/>
              <p:cNvSpPr>
                <a:spLocks noChangeAspect="1"/>
              </p:cNvSpPr>
              <p:nvPr/>
            </p:nvSpPr>
            <p:spPr bwMode="auto">
              <a:xfrm>
                <a:off x="5396" y="504"/>
                <a:ext cx="83" cy="243"/>
              </a:xfrm>
              <a:custGeom>
                <a:avLst/>
                <a:gdLst>
                  <a:gd name="T0" fmla="*/ 73 w 83"/>
                  <a:gd name="T1" fmla="*/ 0 h 243"/>
                  <a:gd name="T2" fmla="*/ 63 w 83"/>
                  <a:gd name="T3" fmla="*/ 8 h 243"/>
                  <a:gd name="T4" fmla="*/ 0 w 83"/>
                  <a:gd name="T5" fmla="*/ 237 h 243"/>
                  <a:gd name="T6" fmla="*/ 20 w 83"/>
                  <a:gd name="T7" fmla="*/ 243 h 243"/>
                  <a:gd name="T8" fmla="*/ 83 w 83"/>
                  <a:gd name="T9" fmla="*/ 14 h 243"/>
                  <a:gd name="T10" fmla="*/ 73 w 83"/>
                  <a:gd name="T11" fmla="*/ 22 h 243"/>
                  <a:gd name="T12" fmla="*/ 83 w 83"/>
                  <a:gd name="T13" fmla="*/ 14 h 243"/>
                  <a:gd name="T14" fmla="*/ 83 w 83"/>
                  <a:gd name="T15" fmla="*/ 9 h 243"/>
                  <a:gd name="T16" fmla="*/ 82 w 83"/>
                  <a:gd name="T17" fmla="*/ 5 h 243"/>
                  <a:gd name="T18" fmla="*/ 79 w 83"/>
                  <a:gd name="T19" fmla="*/ 2 h 243"/>
                  <a:gd name="T20" fmla="*/ 76 w 83"/>
                  <a:gd name="T21" fmla="*/ 0 h 243"/>
                  <a:gd name="T22" fmla="*/ 72 w 83"/>
                  <a:gd name="T23" fmla="*/ 0 h 243"/>
                  <a:gd name="T24" fmla="*/ 68 w 83"/>
                  <a:gd name="T25" fmla="*/ 1 h 243"/>
                  <a:gd name="T26" fmla="*/ 65 w 83"/>
                  <a:gd name="T27" fmla="*/ 3 h 243"/>
                  <a:gd name="T28" fmla="*/ 63 w 83"/>
                  <a:gd name="T29" fmla="*/ 8 h 243"/>
                  <a:gd name="T30" fmla="*/ 73 w 83"/>
                  <a:gd name="T31" fmla="*/ 0 h 2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3" h="243">
                    <a:moveTo>
                      <a:pt x="73" y="0"/>
                    </a:moveTo>
                    <a:lnTo>
                      <a:pt x="63" y="8"/>
                    </a:lnTo>
                    <a:lnTo>
                      <a:pt x="0" y="237"/>
                    </a:lnTo>
                    <a:lnTo>
                      <a:pt x="20" y="243"/>
                    </a:lnTo>
                    <a:lnTo>
                      <a:pt x="83" y="14"/>
                    </a:lnTo>
                    <a:lnTo>
                      <a:pt x="73" y="22"/>
                    </a:lnTo>
                    <a:lnTo>
                      <a:pt x="83" y="14"/>
                    </a:lnTo>
                    <a:lnTo>
                      <a:pt x="83" y="9"/>
                    </a:lnTo>
                    <a:lnTo>
                      <a:pt x="82" y="5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5" y="3"/>
                    </a:lnTo>
                    <a:lnTo>
                      <a:pt x="63" y="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88" name="Freeform 38"/>
              <p:cNvSpPr>
                <a:spLocks noChangeAspect="1"/>
              </p:cNvSpPr>
              <p:nvPr/>
            </p:nvSpPr>
            <p:spPr bwMode="auto">
              <a:xfrm>
                <a:off x="5469" y="504"/>
                <a:ext cx="70" cy="22"/>
              </a:xfrm>
              <a:custGeom>
                <a:avLst/>
                <a:gdLst>
                  <a:gd name="T0" fmla="*/ 70 w 70"/>
                  <a:gd name="T1" fmla="*/ 11 h 22"/>
                  <a:gd name="T2" fmla="*/ 70 w 70"/>
                  <a:gd name="T3" fmla="*/ 0 h 22"/>
                  <a:gd name="T4" fmla="*/ 0 w 70"/>
                  <a:gd name="T5" fmla="*/ 0 h 22"/>
                  <a:gd name="T6" fmla="*/ 0 w 70"/>
                  <a:gd name="T7" fmla="*/ 22 h 22"/>
                  <a:gd name="T8" fmla="*/ 70 w 70"/>
                  <a:gd name="T9" fmla="*/ 22 h 22"/>
                  <a:gd name="T10" fmla="*/ 70 w 70"/>
                  <a:gd name="T11" fmla="*/ 1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22">
                    <a:moveTo>
                      <a:pt x="70" y="11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70" y="22"/>
                    </a:lnTo>
                    <a:lnTo>
                      <a:pt x="7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89" name="Freeform 39"/>
              <p:cNvSpPr>
                <a:spLocks noChangeAspect="1"/>
              </p:cNvSpPr>
              <p:nvPr/>
            </p:nvSpPr>
            <p:spPr bwMode="auto">
              <a:xfrm>
                <a:off x="4931" y="507"/>
                <a:ext cx="116" cy="122"/>
              </a:xfrm>
              <a:custGeom>
                <a:avLst/>
                <a:gdLst>
                  <a:gd name="T0" fmla="*/ 116 w 116"/>
                  <a:gd name="T1" fmla="*/ 0 h 122"/>
                  <a:gd name="T2" fmla="*/ 116 w 116"/>
                  <a:gd name="T3" fmla="*/ 0 h 122"/>
                  <a:gd name="T4" fmla="*/ 93 w 116"/>
                  <a:gd name="T5" fmla="*/ 3 h 122"/>
                  <a:gd name="T6" fmla="*/ 71 w 116"/>
                  <a:gd name="T7" fmla="*/ 10 h 122"/>
                  <a:gd name="T8" fmla="*/ 51 w 116"/>
                  <a:gd name="T9" fmla="*/ 21 h 122"/>
                  <a:gd name="T10" fmla="*/ 34 w 116"/>
                  <a:gd name="T11" fmla="*/ 36 h 122"/>
                  <a:gd name="T12" fmla="*/ 20 w 116"/>
                  <a:gd name="T13" fmla="*/ 54 h 122"/>
                  <a:gd name="T14" fmla="*/ 9 w 116"/>
                  <a:gd name="T15" fmla="*/ 75 h 122"/>
                  <a:gd name="T16" fmla="*/ 3 w 116"/>
                  <a:gd name="T17" fmla="*/ 98 h 122"/>
                  <a:gd name="T18" fmla="*/ 0 w 116"/>
                  <a:gd name="T19" fmla="*/ 122 h 122"/>
                  <a:gd name="T20" fmla="*/ 21 w 116"/>
                  <a:gd name="T21" fmla="*/ 122 h 122"/>
                  <a:gd name="T22" fmla="*/ 23 w 116"/>
                  <a:gd name="T23" fmla="*/ 102 h 122"/>
                  <a:gd name="T24" fmla="*/ 28 w 116"/>
                  <a:gd name="T25" fmla="*/ 83 h 122"/>
                  <a:gd name="T26" fmla="*/ 37 w 116"/>
                  <a:gd name="T27" fmla="*/ 66 h 122"/>
                  <a:gd name="T28" fmla="*/ 49 w 116"/>
                  <a:gd name="T29" fmla="*/ 51 h 122"/>
                  <a:gd name="T30" fmla="*/ 63 w 116"/>
                  <a:gd name="T31" fmla="*/ 39 h 122"/>
                  <a:gd name="T32" fmla="*/ 79 w 116"/>
                  <a:gd name="T33" fmla="*/ 30 h 122"/>
                  <a:gd name="T34" fmla="*/ 97 w 116"/>
                  <a:gd name="T35" fmla="*/ 24 h 122"/>
                  <a:gd name="T36" fmla="*/ 116 w 116"/>
                  <a:gd name="T37" fmla="*/ 22 h 122"/>
                  <a:gd name="T38" fmla="*/ 116 w 116"/>
                  <a:gd name="T39" fmla="*/ 22 h 122"/>
                  <a:gd name="T40" fmla="*/ 116 w 116"/>
                  <a:gd name="T41" fmla="*/ 0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2">
                    <a:moveTo>
                      <a:pt x="116" y="0"/>
                    </a:moveTo>
                    <a:lnTo>
                      <a:pt x="116" y="0"/>
                    </a:lnTo>
                    <a:lnTo>
                      <a:pt x="93" y="3"/>
                    </a:lnTo>
                    <a:lnTo>
                      <a:pt x="71" y="10"/>
                    </a:lnTo>
                    <a:lnTo>
                      <a:pt x="51" y="21"/>
                    </a:lnTo>
                    <a:lnTo>
                      <a:pt x="34" y="36"/>
                    </a:lnTo>
                    <a:lnTo>
                      <a:pt x="20" y="54"/>
                    </a:lnTo>
                    <a:lnTo>
                      <a:pt x="9" y="75"/>
                    </a:lnTo>
                    <a:lnTo>
                      <a:pt x="3" y="98"/>
                    </a:lnTo>
                    <a:lnTo>
                      <a:pt x="0" y="122"/>
                    </a:lnTo>
                    <a:lnTo>
                      <a:pt x="21" y="122"/>
                    </a:lnTo>
                    <a:lnTo>
                      <a:pt x="23" y="102"/>
                    </a:lnTo>
                    <a:lnTo>
                      <a:pt x="28" y="83"/>
                    </a:lnTo>
                    <a:lnTo>
                      <a:pt x="37" y="66"/>
                    </a:lnTo>
                    <a:lnTo>
                      <a:pt x="49" y="51"/>
                    </a:lnTo>
                    <a:lnTo>
                      <a:pt x="63" y="39"/>
                    </a:lnTo>
                    <a:lnTo>
                      <a:pt x="79" y="30"/>
                    </a:lnTo>
                    <a:lnTo>
                      <a:pt x="97" y="24"/>
                    </a:lnTo>
                    <a:lnTo>
                      <a:pt x="116" y="22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90" name="Freeform 40"/>
              <p:cNvSpPr>
                <a:spLocks noChangeAspect="1"/>
              </p:cNvSpPr>
              <p:nvPr/>
            </p:nvSpPr>
            <p:spPr bwMode="auto">
              <a:xfrm>
                <a:off x="5047" y="507"/>
                <a:ext cx="115" cy="122"/>
              </a:xfrm>
              <a:custGeom>
                <a:avLst/>
                <a:gdLst>
                  <a:gd name="T0" fmla="*/ 115 w 115"/>
                  <a:gd name="T1" fmla="*/ 122 h 122"/>
                  <a:gd name="T2" fmla="*/ 115 w 115"/>
                  <a:gd name="T3" fmla="*/ 122 h 122"/>
                  <a:gd name="T4" fmla="*/ 113 w 115"/>
                  <a:gd name="T5" fmla="*/ 98 h 122"/>
                  <a:gd name="T6" fmla="*/ 106 w 115"/>
                  <a:gd name="T7" fmla="*/ 75 h 122"/>
                  <a:gd name="T8" fmla="*/ 96 w 115"/>
                  <a:gd name="T9" fmla="*/ 54 h 122"/>
                  <a:gd name="T10" fmla="*/ 82 w 115"/>
                  <a:gd name="T11" fmla="*/ 36 h 122"/>
                  <a:gd name="T12" fmla="*/ 64 w 115"/>
                  <a:gd name="T13" fmla="*/ 21 h 122"/>
                  <a:gd name="T14" fmla="*/ 45 w 115"/>
                  <a:gd name="T15" fmla="*/ 10 h 122"/>
                  <a:gd name="T16" fmla="*/ 23 w 115"/>
                  <a:gd name="T17" fmla="*/ 3 h 122"/>
                  <a:gd name="T18" fmla="*/ 0 w 115"/>
                  <a:gd name="T19" fmla="*/ 0 h 122"/>
                  <a:gd name="T20" fmla="*/ 0 w 115"/>
                  <a:gd name="T21" fmla="*/ 22 h 122"/>
                  <a:gd name="T22" fmla="*/ 19 w 115"/>
                  <a:gd name="T23" fmla="*/ 24 h 122"/>
                  <a:gd name="T24" fmla="*/ 37 w 115"/>
                  <a:gd name="T25" fmla="*/ 30 h 122"/>
                  <a:gd name="T26" fmla="*/ 53 w 115"/>
                  <a:gd name="T27" fmla="*/ 39 h 122"/>
                  <a:gd name="T28" fmla="*/ 67 w 115"/>
                  <a:gd name="T29" fmla="*/ 51 h 122"/>
                  <a:gd name="T30" fmla="*/ 78 w 115"/>
                  <a:gd name="T31" fmla="*/ 66 h 122"/>
                  <a:gd name="T32" fmla="*/ 87 w 115"/>
                  <a:gd name="T33" fmla="*/ 83 h 122"/>
                  <a:gd name="T34" fmla="*/ 93 w 115"/>
                  <a:gd name="T35" fmla="*/ 102 h 122"/>
                  <a:gd name="T36" fmla="*/ 95 w 115"/>
                  <a:gd name="T37" fmla="*/ 122 h 122"/>
                  <a:gd name="T38" fmla="*/ 95 w 115"/>
                  <a:gd name="T39" fmla="*/ 122 h 122"/>
                  <a:gd name="T40" fmla="*/ 115 w 115"/>
                  <a:gd name="T41" fmla="*/ 122 h 1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2">
                    <a:moveTo>
                      <a:pt x="115" y="122"/>
                    </a:moveTo>
                    <a:lnTo>
                      <a:pt x="115" y="122"/>
                    </a:lnTo>
                    <a:lnTo>
                      <a:pt x="113" y="98"/>
                    </a:lnTo>
                    <a:lnTo>
                      <a:pt x="106" y="75"/>
                    </a:lnTo>
                    <a:lnTo>
                      <a:pt x="96" y="54"/>
                    </a:lnTo>
                    <a:lnTo>
                      <a:pt x="82" y="36"/>
                    </a:lnTo>
                    <a:lnTo>
                      <a:pt x="64" y="21"/>
                    </a:lnTo>
                    <a:lnTo>
                      <a:pt x="45" y="10"/>
                    </a:lnTo>
                    <a:lnTo>
                      <a:pt x="23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9" y="24"/>
                    </a:lnTo>
                    <a:lnTo>
                      <a:pt x="37" y="30"/>
                    </a:lnTo>
                    <a:lnTo>
                      <a:pt x="53" y="39"/>
                    </a:lnTo>
                    <a:lnTo>
                      <a:pt x="67" y="51"/>
                    </a:lnTo>
                    <a:lnTo>
                      <a:pt x="78" y="66"/>
                    </a:lnTo>
                    <a:lnTo>
                      <a:pt x="87" y="83"/>
                    </a:lnTo>
                    <a:lnTo>
                      <a:pt x="93" y="102"/>
                    </a:lnTo>
                    <a:lnTo>
                      <a:pt x="95" y="122"/>
                    </a:lnTo>
                    <a:lnTo>
                      <a:pt x="115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91" name="Freeform 41"/>
              <p:cNvSpPr>
                <a:spLocks noChangeAspect="1"/>
              </p:cNvSpPr>
              <p:nvPr/>
            </p:nvSpPr>
            <p:spPr bwMode="auto">
              <a:xfrm>
                <a:off x="5047" y="629"/>
                <a:ext cx="115" cy="123"/>
              </a:xfrm>
              <a:custGeom>
                <a:avLst/>
                <a:gdLst>
                  <a:gd name="T0" fmla="*/ 0 w 115"/>
                  <a:gd name="T1" fmla="*/ 123 h 123"/>
                  <a:gd name="T2" fmla="*/ 0 w 115"/>
                  <a:gd name="T3" fmla="*/ 123 h 123"/>
                  <a:gd name="T4" fmla="*/ 23 w 115"/>
                  <a:gd name="T5" fmla="*/ 120 h 123"/>
                  <a:gd name="T6" fmla="*/ 45 w 115"/>
                  <a:gd name="T7" fmla="*/ 113 h 123"/>
                  <a:gd name="T8" fmla="*/ 64 w 115"/>
                  <a:gd name="T9" fmla="*/ 102 h 123"/>
                  <a:gd name="T10" fmla="*/ 82 w 115"/>
                  <a:gd name="T11" fmla="*/ 87 h 123"/>
                  <a:gd name="T12" fmla="*/ 96 w 115"/>
                  <a:gd name="T13" fmla="*/ 69 h 123"/>
                  <a:gd name="T14" fmla="*/ 106 w 115"/>
                  <a:gd name="T15" fmla="*/ 48 h 123"/>
                  <a:gd name="T16" fmla="*/ 113 w 115"/>
                  <a:gd name="T17" fmla="*/ 25 h 123"/>
                  <a:gd name="T18" fmla="*/ 115 w 115"/>
                  <a:gd name="T19" fmla="*/ 0 h 123"/>
                  <a:gd name="T20" fmla="*/ 95 w 115"/>
                  <a:gd name="T21" fmla="*/ 0 h 123"/>
                  <a:gd name="T22" fmla="*/ 93 w 115"/>
                  <a:gd name="T23" fmla="*/ 21 h 123"/>
                  <a:gd name="T24" fmla="*/ 87 w 115"/>
                  <a:gd name="T25" fmla="*/ 40 h 123"/>
                  <a:gd name="T26" fmla="*/ 78 w 115"/>
                  <a:gd name="T27" fmla="*/ 57 h 123"/>
                  <a:gd name="T28" fmla="*/ 67 w 115"/>
                  <a:gd name="T29" fmla="*/ 72 h 123"/>
                  <a:gd name="T30" fmla="*/ 53 w 115"/>
                  <a:gd name="T31" fmla="*/ 84 h 123"/>
                  <a:gd name="T32" fmla="*/ 37 w 115"/>
                  <a:gd name="T33" fmla="*/ 93 h 123"/>
                  <a:gd name="T34" fmla="*/ 19 w 115"/>
                  <a:gd name="T35" fmla="*/ 99 h 123"/>
                  <a:gd name="T36" fmla="*/ 0 w 115"/>
                  <a:gd name="T37" fmla="*/ 101 h 123"/>
                  <a:gd name="T38" fmla="*/ 0 w 115"/>
                  <a:gd name="T39" fmla="*/ 101 h 123"/>
                  <a:gd name="T40" fmla="*/ 0 w 115"/>
                  <a:gd name="T41" fmla="*/ 123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123">
                    <a:moveTo>
                      <a:pt x="0" y="123"/>
                    </a:moveTo>
                    <a:lnTo>
                      <a:pt x="0" y="123"/>
                    </a:lnTo>
                    <a:lnTo>
                      <a:pt x="23" y="120"/>
                    </a:lnTo>
                    <a:lnTo>
                      <a:pt x="45" y="113"/>
                    </a:lnTo>
                    <a:lnTo>
                      <a:pt x="64" y="102"/>
                    </a:lnTo>
                    <a:lnTo>
                      <a:pt x="82" y="87"/>
                    </a:lnTo>
                    <a:lnTo>
                      <a:pt x="96" y="69"/>
                    </a:lnTo>
                    <a:lnTo>
                      <a:pt x="106" y="48"/>
                    </a:lnTo>
                    <a:lnTo>
                      <a:pt x="113" y="25"/>
                    </a:lnTo>
                    <a:lnTo>
                      <a:pt x="115" y="0"/>
                    </a:lnTo>
                    <a:lnTo>
                      <a:pt x="95" y="0"/>
                    </a:lnTo>
                    <a:lnTo>
                      <a:pt x="93" y="21"/>
                    </a:lnTo>
                    <a:lnTo>
                      <a:pt x="87" y="40"/>
                    </a:lnTo>
                    <a:lnTo>
                      <a:pt x="78" y="57"/>
                    </a:lnTo>
                    <a:lnTo>
                      <a:pt x="67" y="72"/>
                    </a:lnTo>
                    <a:lnTo>
                      <a:pt x="53" y="84"/>
                    </a:lnTo>
                    <a:lnTo>
                      <a:pt x="37" y="93"/>
                    </a:lnTo>
                    <a:lnTo>
                      <a:pt x="19" y="99"/>
                    </a:lnTo>
                    <a:lnTo>
                      <a:pt x="0" y="10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92" name="Freeform 42"/>
              <p:cNvSpPr>
                <a:spLocks noChangeAspect="1"/>
              </p:cNvSpPr>
              <p:nvPr/>
            </p:nvSpPr>
            <p:spPr bwMode="auto">
              <a:xfrm>
                <a:off x="4931" y="629"/>
                <a:ext cx="116" cy="123"/>
              </a:xfrm>
              <a:custGeom>
                <a:avLst/>
                <a:gdLst>
                  <a:gd name="T0" fmla="*/ 0 w 116"/>
                  <a:gd name="T1" fmla="*/ 0 h 123"/>
                  <a:gd name="T2" fmla="*/ 0 w 116"/>
                  <a:gd name="T3" fmla="*/ 0 h 123"/>
                  <a:gd name="T4" fmla="*/ 3 w 116"/>
                  <a:gd name="T5" fmla="*/ 25 h 123"/>
                  <a:gd name="T6" fmla="*/ 9 w 116"/>
                  <a:gd name="T7" fmla="*/ 48 h 123"/>
                  <a:gd name="T8" fmla="*/ 20 w 116"/>
                  <a:gd name="T9" fmla="*/ 69 h 123"/>
                  <a:gd name="T10" fmla="*/ 34 w 116"/>
                  <a:gd name="T11" fmla="*/ 87 h 123"/>
                  <a:gd name="T12" fmla="*/ 51 w 116"/>
                  <a:gd name="T13" fmla="*/ 102 h 123"/>
                  <a:gd name="T14" fmla="*/ 71 w 116"/>
                  <a:gd name="T15" fmla="*/ 113 h 123"/>
                  <a:gd name="T16" fmla="*/ 93 w 116"/>
                  <a:gd name="T17" fmla="*/ 120 h 123"/>
                  <a:gd name="T18" fmla="*/ 116 w 116"/>
                  <a:gd name="T19" fmla="*/ 123 h 123"/>
                  <a:gd name="T20" fmla="*/ 116 w 116"/>
                  <a:gd name="T21" fmla="*/ 101 h 123"/>
                  <a:gd name="T22" fmla="*/ 97 w 116"/>
                  <a:gd name="T23" fmla="*/ 99 h 123"/>
                  <a:gd name="T24" fmla="*/ 79 w 116"/>
                  <a:gd name="T25" fmla="*/ 93 h 123"/>
                  <a:gd name="T26" fmla="*/ 63 w 116"/>
                  <a:gd name="T27" fmla="*/ 84 h 123"/>
                  <a:gd name="T28" fmla="*/ 49 w 116"/>
                  <a:gd name="T29" fmla="*/ 72 h 123"/>
                  <a:gd name="T30" fmla="*/ 37 w 116"/>
                  <a:gd name="T31" fmla="*/ 57 h 123"/>
                  <a:gd name="T32" fmla="*/ 28 w 116"/>
                  <a:gd name="T33" fmla="*/ 40 h 123"/>
                  <a:gd name="T34" fmla="*/ 23 w 116"/>
                  <a:gd name="T35" fmla="*/ 21 h 123"/>
                  <a:gd name="T36" fmla="*/ 21 w 116"/>
                  <a:gd name="T37" fmla="*/ 0 h 123"/>
                  <a:gd name="T38" fmla="*/ 21 w 116"/>
                  <a:gd name="T39" fmla="*/ 0 h 123"/>
                  <a:gd name="T40" fmla="*/ 0 w 116"/>
                  <a:gd name="T41" fmla="*/ 0 h 1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23">
                    <a:moveTo>
                      <a:pt x="0" y="0"/>
                    </a:moveTo>
                    <a:lnTo>
                      <a:pt x="0" y="0"/>
                    </a:lnTo>
                    <a:lnTo>
                      <a:pt x="3" y="25"/>
                    </a:lnTo>
                    <a:lnTo>
                      <a:pt x="9" y="48"/>
                    </a:lnTo>
                    <a:lnTo>
                      <a:pt x="20" y="69"/>
                    </a:lnTo>
                    <a:lnTo>
                      <a:pt x="34" y="87"/>
                    </a:lnTo>
                    <a:lnTo>
                      <a:pt x="51" y="102"/>
                    </a:lnTo>
                    <a:lnTo>
                      <a:pt x="71" y="113"/>
                    </a:lnTo>
                    <a:lnTo>
                      <a:pt x="93" y="120"/>
                    </a:lnTo>
                    <a:lnTo>
                      <a:pt x="116" y="123"/>
                    </a:lnTo>
                    <a:lnTo>
                      <a:pt x="116" y="101"/>
                    </a:lnTo>
                    <a:lnTo>
                      <a:pt x="97" y="99"/>
                    </a:lnTo>
                    <a:lnTo>
                      <a:pt x="79" y="93"/>
                    </a:lnTo>
                    <a:lnTo>
                      <a:pt x="63" y="84"/>
                    </a:lnTo>
                    <a:lnTo>
                      <a:pt x="49" y="72"/>
                    </a:lnTo>
                    <a:lnTo>
                      <a:pt x="37" y="57"/>
                    </a:lnTo>
                    <a:lnTo>
                      <a:pt x="28" y="40"/>
                    </a:lnTo>
                    <a:lnTo>
                      <a:pt x="23" y="2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93" name="Freeform 43"/>
              <p:cNvSpPr>
                <a:spLocks noChangeAspect="1"/>
              </p:cNvSpPr>
              <p:nvPr/>
            </p:nvSpPr>
            <p:spPr bwMode="auto">
              <a:xfrm>
                <a:off x="4887" y="503"/>
                <a:ext cx="21" cy="246"/>
              </a:xfrm>
              <a:custGeom>
                <a:avLst/>
                <a:gdLst>
                  <a:gd name="T0" fmla="*/ 11 w 21"/>
                  <a:gd name="T1" fmla="*/ 246 h 246"/>
                  <a:gd name="T2" fmla="*/ 21 w 21"/>
                  <a:gd name="T3" fmla="*/ 246 h 246"/>
                  <a:gd name="T4" fmla="*/ 21 w 21"/>
                  <a:gd name="T5" fmla="*/ 0 h 246"/>
                  <a:gd name="T6" fmla="*/ 0 w 21"/>
                  <a:gd name="T7" fmla="*/ 0 h 246"/>
                  <a:gd name="T8" fmla="*/ 0 w 21"/>
                  <a:gd name="T9" fmla="*/ 246 h 246"/>
                  <a:gd name="T10" fmla="*/ 11 w 21"/>
                  <a:gd name="T11" fmla="*/ 246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246">
                    <a:moveTo>
                      <a:pt x="11" y="246"/>
                    </a:moveTo>
                    <a:lnTo>
                      <a:pt x="21" y="246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46"/>
                    </a:lnTo>
                    <a:lnTo>
                      <a:pt x="11" y="2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94" name="Freeform 44"/>
              <p:cNvSpPr>
                <a:spLocks noChangeAspect="1"/>
              </p:cNvSpPr>
              <p:nvPr/>
            </p:nvSpPr>
            <p:spPr bwMode="auto">
              <a:xfrm>
                <a:off x="4887" y="424"/>
                <a:ext cx="21" cy="50"/>
              </a:xfrm>
              <a:custGeom>
                <a:avLst/>
                <a:gdLst>
                  <a:gd name="T0" fmla="*/ 11 w 21"/>
                  <a:gd name="T1" fmla="*/ 50 h 50"/>
                  <a:gd name="T2" fmla="*/ 21 w 21"/>
                  <a:gd name="T3" fmla="*/ 50 h 50"/>
                  <a:gd name="T4" fmla="*/ 21 w 21"/>
                  <a:gd name="T5" fmla="*/ 0 h 50"/>
                  <a:gd name="T6" fmla="*/ 0 w 21"/>
                  <a:gd name="T7" fmla="*/ 0 h 50"/>
                  <a:gd name="T8" fmla="*/ 0 w 21"/>
                  <a:gd name="T9" fmla="*/ 50 h 50"/>
                  <a:gd name="T10" fmla="*/ 11 w 21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50">
                    <a:moveTo>
                      <a:pt x="11" y="50"/>
                    </a:moveTo>
                    <a:lnTo>
                      <a:pt x="21" y="5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95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416" y="720"/>
                <a:ext cx="397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9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16" y="666"/>
                <a:ext cx="397" cy="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97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16" y="610"/>
                <a:ext cx="397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98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416" y="558"/>
                <a:ext cx="397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99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416" y="502"/>
                <a:ext cx="397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00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416" y="450"/>
                <a:ext cx="39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01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416" y="393"/>
                <a:ext cx="397" cy="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02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416" y="339"/>
                <a:ext cx="397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03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416" y="286"/>
                <a:ext cx="397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04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4416" y="229"/>
                <a:ext cx="397" cy="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705" name="Freeform 55"/>
              <p:cNvSpPr>
                <a:spLocks noChangeAspect="1"/>
              </p:cNvSpPr>
              <p:nvPr/>
            </p:nvSpPr>
            <p:spPr bwMode="auto">
              <a:xfrm>
                <a:off x="4418" y="232"/>
                <a:ext cx="395" cy="502"/>
              </a:xfrm>
              <a:custGeom>
                <a:avLst/>
                <a:gdLst>
                  <a:gd name="T0" fmla="*/ 26 w 395"/>
                  <a:gd name="T1" fmla="*/ 349 h 502"/>
                  <a:gd name="T2" fmla="*/ 40 w 395"/>
                  <a:gd name="T3" fmla="*/ 335 h 502"/>
                  <a:gd name="T4" fmla="*/ 26 w 395"/>
                  <a:gd name="T5" fmla="*/ 404 h 502"/>
                  <a:gd name="T6" fmla="*/ 13 w 395"/>
                  <a:gd name="T7" fmla="*/ 418 h 502"/>
                  <a:gd name="T8" fmla="*/ 26 w 395"/>
                  <a:gd name="T9" fmla="*/ 460 h 502"/>
                  <a:gd name="T10" fmla="*/ 40 w 395"/>
                  <a:gd name="T11" fmla="*/ 474 h 502"/>
                  <a:gd name="T12" fmla="*/ 66 w 395"/>
                  <a:gd name="T13" fmla="*/ 502 h 502"/>
                  <a:gd name="T14" fmla="*/ 79 w 395"/>
                  <a:gd name="T15" fmla="*/ 488 h 502"/>
                  <a:gd name="T16" fmla="*/ 106 w 395"/>
                  <a:gd name="T17" fmla="*/ 474 h 502"/>
                  <a:gd name="T18" fmla="*/ 132 w 395"/>
                  <a:gd name="T19" fmla="*/ 502 h 502"/>
                  <a:gd name="T20" fmla="*/ 172 w 395"/>
                  <a:gd name="T21" fmla="*/ 474 h 502"/>
                  <a:gd name="T22" fmla="*/ 211 w 395"/>
                  <a:gd name="T23" fmla="*/ 447 h 502"/>
                  <a:gd name="T24" fmla="*/ 238 w 395"/>
                  <a:gd name="T25" fmla="*/ 460 h 502"/>
                  <a:gd name="T26" fmla="*/ 264 w 395"/>
                  <a:gd name="T27" fmla="*/ 432 h 502"/>
                  <a:gd name="T28" fmla="*/ 251 w 395"/>
                  <a:gd name="T29" fmla="*/ 390 h 502"/>
                  <a:gd name="T30" fmla="*/ 277 w 395"/>
                  <a:gd name="T31" fmla="*/ 321 h 502"/>
                  <a:gd name="T32" fmla="*/ 304 w 395"/>
                  <a:gd name="T33" fmla="*/ 349 h 502"/>
                  <a:gd name="T34" fmla="*/ 277 w 395"/>
                  <a:gd name="T35" fmla="*/ 279 h 502"/>
                  <a:gd name="T36" fmla="*/ 317 w 395"/>
                  <a:gd name="T37" fmla="*/ 251 h 502"/>
                  <a:gd name="T38" fmla="*/ 356 w 395"/>
                  <a:gd name="T39" fmla="*/ 237 h 502"/>
                  <a:gd name="T40" fmla="*/ 382 w 395"/>
                  <a:gd name="T41" fmla="*/ 223 h 502"/>
                  <a:gd name="T42" fmla="*/ 395 w 395"/>
                  <a:gd name="T43" fmla="*/ 208 h 502"/>
                  <a:gd name="T44" fmla="*/ 304 w 395"/>
                  <a:gd name="T45" fmla="*/ 194 h 502"/>
                  <a:gd name="T46" fmla="*/ 290 w 395"/>
                  <a:gd name="T47" fmla="*/ 210 h 502"/>
                  <a:gd name="T48" fmla="*/ 277 w 395"/>
                  <a:gd name="T49" fmla="*/ 223 h 502"/>
                  <a:gd name="T50" fmla="*/ 251 w 395"/>
                  <a:gd name="T51" fmla="*/ 237 h 502"/>
                  <a:gd name="T52" fmla="*/ 224 w 395"/>
                  <a:gd name="T53" fmla="*/ 181 h 502"/>
                  <a:gd name="T54" fmla="*/ 211 w 395"/>
                  <a:gd name="T55" fmla="*/ 153 h 502"/>
                  <a:gd name="T56" fmla="*/ 224 w 395"/>
                  <a:gd name="T57" fmla="*/ 125 h 502"/>
                  <a:gd name="T58" fmla="*/ 238 w 395"/>
                  <a:gd name="T59" fmla="*/ 97 h 502"/>
                  <a:gd name="T60" fmla="*/ 251 w 395"/>
                  <a:gd name="T61" fmla="*/ 69 h 502"/>
                  <a:gd name="T62" fmla="*/ 277 w 395"/>
                  <a:gd name="T63" fmla="*/ 41 h 502"/>
                  <a:gd name="T64" fmla="*/ 264 w 395"/>
                  <a:gd name="T65" fmla="*/ 28 h 502"/>
                  <a:gd name="T66" fmla="*/ 224 w 395"/>
                  <a:gd name="T67" fmla="*/ 0 h 502"/>
                  <a:gd name="T68" fmla="*/ 211 w 395"/>
                  <a:gd name="T69" fmla="*/ 14 h 502"/>
                  <a:gd name="T70" fmla="*/ 198 w 395"/>
                  <a:gd name="T71" fmla="*/ 28 h 502"/>
                  <a:gd name="T72" fmla="*/ 211 w 395"/>
                  <a:gd name="T73" fmla="*/ 69 h 502"/>
                  <a:gd name="T74" fmla="*/ 198 w 395"/>
                  <a:gd name="T75" fmla="*/ 83 h 502"/>
                  <a:gd name="T76" fmla="*/ 172 w 395"/>
                  <a:gd name="T77" fmla="*/ 97 h 502"/>
                  <a:gd name="T78" fmla="*/ 158 w 395"/>
                  <a:gd name="T79" fmla="*/ 125 h 502"/>
                  <a:gd name="T80" fmla="*/ 145 w 395"/>
                  <a:gd name="T81" fmla="*/ 139 h 502"/>
                  <a:gd name="T82" fmla="*/ 145 w 395"/>
                  <a:gd name="T83" fmla="*/ 223 h 502"/>
                  <a:gd name="T84" fmla="*/ 172 w 395"/>
                  <a:gd name="T85" fmla="*/ 237 h 502"/>
                  <a:gd name="T86" fmla="*/ 185 w 395"/>
                  <a:gd name="T87" fmla="*/ 251 h 502"/>
                  <a:gd name="T88" fmla="*/ 172 w 395"/>
                  <a:gd name="T89" fmla="*/ 278 h 502"/>
                  <a:gd name="T90" fmla="*/ 158 w 395"/>
                  <a:gd name="T91" fmla="*/ 362 h 502"/>
                  <a:gd name="T92" fmla="*/ 132 w 395"/>
                  <a:gd name="T93" fmla="*/ 362 h 502"/>
                  <a:gd name="T94" fmla="*/ 119 w 395"/>
                  <a:gd name="T95" fmla="*/ 404 h 502"/>
                  <a:gd name="T96" fmla="*/ 119 w 395"/>
                  <a:gd name="T97" fmla="*/ 432 h 502"/>
                  <a:gd name="T98" fmla="*/ 93 w 395"/>
                  <a:gd name="T99" fmla="*/ 404 h 502"/>
                  <a:gd name="T100" fmla="*/ 79 w 395"/>
                  <a:gd name="T101" fmla="*/ 362 h 502"/>
                  <a:gd name="T102" fmla="*/ 66 w 395"/>
                  <a:gd name="T103" fmla="*/ 321 h 502"/>
                  <a:gd name="T104" fmla="*/ 53 w 395"/>
                  <a:gd name="T105" fmla="*/ 279 h 502"/>
                  <a:gd name="T106" fmla="*/ 40 w 395"/>
                  <a:gd name="T107" fmla="*/ 251 h 502"/>
                  <a:gd name="T108" fmla="*/ 26 w 395"/>
                  <a:gd name="T109" fmla="*/ 279 h 502"/>
                  <a:gd name="T110" fmla="*/ 13 w 395"/>
                  <a:gd name="T111" fmla="*/ 307 h 502"/>
                  <a:gd name="T112" fmla="*/ 0 w 395"/>
                  <a:gd name="T113" fmla="*/ 349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95" h="502">
                    <a:moveTo>
                      <a:pt x="0" y="349"/>
                    </a:moveTo>
                    <a:lnTo>
                      <a:pt x="26" y="349"/>
                    </a:lnTo>
                    <a:lnTo>
                      <a:pt x="26" y="335"/>
                    </a:lnTo>
                    <a:lnTo>
                      <a:pt x="40" y="335"/>
                    </a:lnTo>
                    <a:lnTo>
                      <a:pt x="40" y="404"/>
                    </a:lnTo>
                    <a:lnTo>
                      <a:pt x="26" y="404"/>
                    </a:lnTo>
                    <a:lnTo>
                      <a:pt x="26" y="418"/>
                    </a:lnTo>
                    <a:lnTo>
                      <a:pt x="13" y="418"/>
                    </a:lnTo>
                    <a:lnTo>
                      <a:pt x="13" y="460"/>
                    </a:lnTo>
                    <a:lnTo>
                      <a:pt x="26" y="460"/>
                    </a:lnTo>
                    <a:lnTo>
                      <a:pt x="26" y="474"/>
                    </a:lnTo>
                    <a:lnTo>
                      <a:pt x="40" y="474"/>
                    </a:lnTo>
                    <a:lnTo>
                      <a:pt x="40" y="502"/>
                    </a:lnTo>
                    <a:lnTo>
                      <a:pt x="66" y="502"/>
                    </a:lnTo>
                    <a:lnTo>
                      <a:pt x="66" y="488"/>
                    </a:lnTo>
                    <a:lnTo>
                      <a:pt x="79" y="488"/>
                    </a:lnTo>
                    <a:lnTo>
                      <a:pt x="79" y="474"/>
                    </a:lnTo>
                    <a:lnTo>
                      <a:pt x="106" y="474"/>
                    </a:lnTo>
                    <a:lnTo>
                      <a:pt x="106" y="502"/>
                    </a:lnTo>
                    <a:lnTo>
                      <a:pt x="132" y="502"/>
                    </a:lnTo>
                    <a:lnTo>
                      <a:pt x="132" y="474"/>
                    </a:lnTo>
                    <a:lnTo>
                      <a:pt x="172" y="474"/>
                    </a:lnTo>
                    <a:lnTo>
                      <a:pt x="172" y="447"/>
                    </a:lnTo>
                    <a:lnTo>
                      <a:pt x="211" y="447"/>
                    </a:lnTo>
                    <a:lnTo>
                      <a:pt x="211" y="460"/>
                    </a:lnTo>
                    <a:lnTo>
                      <a:pt x="238" y="460"/>
                    </a:lnTo>
                    <a:lnTo>
                      <a:pt x="238" y="432"/>
                    </a:lnTo>
                    <a:lnTo>
                      <a:pt x="264" y="432"/>
                    </a:lnTo>
                    <a:lnTo>
                      <a:pt x="264" y="390"/>
                    </a:lnTo>
                    <a:lnTo>
                      <a:pt x="251" y="390"/>
                    </a:lnTo>
                    <a:lnTo>
                      <a:pt x="251" y="321"/>
                    </a:lnTo>
                    <a:lnTo>
                      <a:pt x="277" y="321"/>
                    </a:lnTo>
                    <a:lnTo>
                      <a:pt x="277" y="349"/>
                    </a:lnTo>
                    <a:lnTo>
                      <a:pt x="304" y="349"/>
                    </a:lnTo>
                    <a:lnTo>
                      <a:pt x="304" y="279"/>
                    </a:lnTo>
                    <a:lnTo>
                      <a:pt x="277" y="279"/>
                    </a:lnTo>
                    <a:lnTo>
                      <a:pt x="277" y="251"/>
                    </a:lnTo>
                    <a:lnTo>
                      <a:pt x="317" y="251"/>
                    </a:lnTo>
                    <a:lnTo>
                      <a:pt x="317" y="237"/>
                    </a:lnTo>
                    <a:lnTo>
                      <a:pt x="356" y="237"/>
                    </a:lnTo>
                    <a:lnTo>
                      <a:pt x="356" y="223"/>
                    </a:lnTo>
                    <a:lnTo>
                      <a:pt x="382" y="223"/>
                    </a:lnTo>
                    <a:lnTo>
                      <a:pt x="382" y="209"/>
                    </a:lnTo>
                    <a:lnTo>
                      <a:pt x="395" y="208"/>
                    </a:lnTo>
                    <a:lnTo>
                      <a:pt x="395" y="194"/>
                    </a:lnTo>
                    <a:lnTo>
                      <a:pt x="304" y="194"/>
                    </a:lnTo>
                    <a:lnTo>
                      <a:pt x="304" y="210"/>
                    </a:lnTo>
                    <a:lnTo>
                      <a:pt x="290" y="210"/>
                    </a:lnTo>
                    <a:lnTo>
                      <a:pt x="290" y="223"/>
                    </a:lnTo>
                    <a:lnTo>
                      <a:pt x="277" y="223"/>
                    </a:lnTo>
                    <a:lnTo>
                      <a:pt x="277" y="237"/>
                    </a:lnTo>
                    <a:lnTo>
                      <a:pt x="251" y="237"/>
                    </a:lnTo>
                    <a:lnTo>
                      <a:pt x="250" y="181"/>
                    </a:lnTo>
                    <a:lnTo>
                      <a:pt x="224" y="181"/>
                    </a:lnTo>
                    <a:lnTo>
                      <a:pt x="224" y="153"/>
                    </a:lnTo>
                    <a:lnTo>
                      <a:pt x="211" y="153"/>
                    </a:lnTo>
                    <a:lnTo>
                      <a:pt x="211" y="125"/>
                    </a:lnTo>
                    <a:lnTo>
                      <a:pt x="224" y="125"/>
                    </a:lnTo>
                    <a:lnTo>
                      <a:pt x="224" y="97"/>
                    </a:lnTo>
                    <a:lnTo>
                      <a:pt x="238" y="97"/>
                    </a:lnTo>
                    <a:lnTo>
                      <a:pt x="238" y="69"/>
                    </a:lnTo>
                    <a:lnTo>
                      <a:pt x="251" y="69"/>
                    </a:lnTo>
                    <a:lnTo>
                      <a:pt x="251" y="41"/>
                    </a:lnTo>
                    <a:lnTo>
                      <a:pt x="277" y="41"/>
                    </a:lnTo>
                    <a:lnTo>
                      <a:pt x="277" y="28"/>
                    </a:lnTo>
                    <a:lnTo>
                      <a:pt x="264" y="28"/>
                    </a:lnTo>
                    <a:lnTo>
                      <a:pt x="264" y="0"/>
                    </a:lnTo>
                    <a:lnTo>
                      <a:pt x="224" y="0"/>
                    </a:lnTo>
                    <a:lnTo>
                      <a:pt x="224" y="14"/>
                    </a:lnTo>
                    <a:lnTo>
                      <a:pt x="211" y="14"/>
                    </a:lnTo>
                    <a:lnTo>
                      <a:pt x="211" y="28"/>
                    </a:lnTo>
                    <a:lnTo>
                      <a:pt x="198" y="28"/>
                    </a:lnTo>
                    <a:lnTo>
                      <a:pt x="198" y="69"/>
                    </a:lnTo>
                    <a:lnTo>
                      <a:pt x="211" y="69"/>
                    </a:lnTo>
                    <a:lnTo>
                      <a:pt x="211" y="83"/>
                    </a:lnTo>
                    <a:lnTo>
                      <a:pt x="198" y="83"/>
                    </a:lnTo>
                    <a:lnTo>
                      <a:pt x="198" y="97"/>
                    </a:lnTo>
                    <a:lnTo>
                      <a:pt x="172" y="97"/>
                    </a:lnTo>
                    <a:lnTo>
                      <a:pt x="172" y="125"/>
                    </a:lnTo>
                    <a:lnTo>
                      <a:pt x="158" y="125"/>
                    </a:lnTo>
                    <a:lnTo>
                      <a:pt x="158" y="139"/>
                    </a:lnTo>
                    <a:lnTo>
                      <a:pt x="145" y="139"/>
                    </a:lnTo>
                    <a:lnTo>
                      <a:pt x="145" y="153"/>
                    </a:lnTo>
                    <a:lnTo>
                      <a:pt x="145" y="223"/>
                    </a:lnTo>
                    <a:lnTo>
                      <a:pt x="172" y="223"/>
                    </a:lnTo>
                    <a:lnTo>
                      <a:pt x="172" y="237"/>
                    </a:lnTo>
                    <a:lnTo>
                      <a:pt x="185" y="237"/>
                    </a:lnTo>
                    <a:lnTo>
                      <a:pt x="185" y="251"/>
                    </a:lnTo>
                    <a:lnTo>
                      <a:pt x="172" y="251"/>
                    </a:lnTo>
                    <a:lnTo>
                      <a:pt x="172" y="278"/>
                    </a:lnTo>
                    <a:lnTo>
                      <a:pt x="158" y="278"/>
                    </a:lnTo>
                    <a:lnTo>
                      <a:pt x="158" y="362"/>
                    </a:lnTo>
                    <a:lnTo>
                      <a:pt x="145" y="362"/>
                    </a:lnTo>
                    <a:lnTo>
                      <a:pt x="132" y="362"/>
                    </a:lnTo>
                    <a:lnTo>
                      <a:pt x="132" y="404"/>
                    </a:lnTo>
                    <a:lnTo>
                      <a:pt x="119" y="404"/>
                    </a:lnTo>
                    <a:lnTo>
                      <a:pt x="119" y="418"/>
                    </a:lnTo>
                    <a:lnTo>
                      <a:pt x="119" y="432"/>
                    </a:lnTo>
                    <a:lnTo>
                      <a:pt x="93" y="432"/>
                    </a:lnTo>
                    <a:lnTo>
                      <a:pt x="93" y="404"/>
                    </a:lnTo>
                    <a:lnTo>
                      <a:pt x="79" y="404"/>
                    </a:lnTo>
                    <a:lnTo>
                      <a:pt x="79" y="362"/>
                    </a:lnTo>
                    <a:lnTo>
                      <a:pt x="66" y="362"/>
                    </a:lnTo>
                    <a:lnTo>
                      <a:pt x="66" y="321"/>
                    </a:lnTo>
                    <a:lnTo>
                      <a:pt x="53" y="321"/>
                    </a:lnTo>
                    <a:lnTo>
                      <a:pt x="53" y="279"/>
                    </a:lnTo>
                    <a:lnTo>
                      <a:pt x="40" y="279"/>
                    </a:lnTo>
                    <a:lnTo>
                      <a:pt x="40" y="251"/>
                    </a:lnTo>
                    <a:lnTo>
                      <a:pt x="26" y="251"/>
                    </a:lnTo>
                    <a:lnTo>
                      <a:pt x="26" y="279"/>
                    </a:lnTo>
                    <a:lnTo>
                      <a:pt x="13" y="279"/>
                    </a:lnTo>
                    <a:lnTo>
                      <a:pt x="13" y="307"/>
                    </a:lnTo>
                    <a:lnTo>
                      <a:pt x="0" y="307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FFF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</p:grpSp>
      </p:grpSp>
      <p:sp>
        <p:nvSpPr>
          <p:cNvPr id="64516" name="Line 56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de-DE" sz="1800" smtClean="0">
              <a:solidFill>
                <a:srgbClr val="6D7E9D"/>
              </a:solidFill>
              <a:latin typeface="Arial" charset="0"/>
              <a:cs typeface="Times New Roman"/>
            </a:endParaRPr>
          </a:p>
        </p:txBody>
      </p:sp>
      <p:pic>
        <p:nvPicPr>
          <p:cNvPr id="64517" name="Picture 57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984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 Box 58"/>
          <p:cNvSpPr txBox="1">
            <a:spLocks noChangeArrowheads="1"/>
          </p:cNvSpPr>
          <p:nvPr/>
        </p:nvSpPr>
        <p:spPr bwMode="auto">
          <a:xfrm>
            <a:off x="827088" y="188913"/>
            <a:ext cx="6624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b="1" smtClean="0">
                <a:solidFill>
                  <a:srgbClr val="FFFF00"/>
                </a:solidFill>
                <a:cs typeface="Times New Roman"/>
              </a:rPr>
              <a:t>Older and new AMS </a:t>
            </a:r>
            <a:r>
              <a:rPr lang="de-DE" altLang="de-DE" sz="2400" b="1" baseline="30000" smtClean="0">
                <a:solidFill>
                  <a:srgbClr val="FFFF00"/>
                </a:solidFill>
                <a:cs typeface="Times New Roman"/>
              </a:rPr>
              <a:t>14</a:t>
            </a:r>
            <a:r>
              <a:rPr lang="de-DE" altLang="de-DE" sz="2400" b="1" smtClean="0">
                <a:solidFill>
                  <a:srgbClr val="FFFF00"/>
                </a:solidFill>
                <a:cs typeface="Times New Roman"/>
              </a:rPr>
              <a:t>C dates from the </a:t>
            </a:r>
          </a:p>
          <a:p>
            <a:pPr algn="ctr"/>
            <a:r>
              <a:rPr lang="de-DE" altLang="de-DE" sz="2400" b="1" smtClean="0">
                <a:solidFill>
                  <a:srgbClr val="FFFF00"/>
                </a:solidFill>
                <a:cs typeface="Times New Roman"/>
              </a:rPr>
              <a:t>Arkona Basin  in calendar years BP</a:t>
            </a:r>
          </a:p>
        </p:txBody>
      </p:sp>
      <p:sp>
        <p:nvSpPr>
          <p:cNvPr id="64519" name="Rectangle 59"/>
          <p:cNvSpPr>
            <a:spLocks noChangeArrowheads="1"/>
          </p:cNvSpPr>
          <p:nvPr/>
        </p:nvSpPr>
        <p:spPr bwMode="auto">
          <a:xfrm>
            <a:off x="611188" y="1268413"/>
            <a:ext cx="8001000" cy="540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pic>
        <p:nvPicPr>
          <p:cNvPr id="64520" name="Picture 60" descr="c14_al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5" t="65755"/>
          <a:stretch>
            <a:fillRect/>
          </a:stretch>
        </p:blipFill>
        <p:spPr bwMode="auto">
          <a:xfrm>
            <a:off x="6084888" y="2278063"/>
            <a:ext cx="211613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61"/>
          <p:cNvSpPr txBox="1">
            <a:spLocks noChangeArrowheads="1"/>
          </p:cNvSpPr>
          <p:nvPr/>
        </p:nvSpPr>
        <p:spPr bwMode="auto">
          <a:xfrm>
            <a:off x="6156325" y="5589588"/>
            <a:ext cx="172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1" smtClean="0">
                <a:solidFill>
                  <a:srgbClr val="6D7E9D"/>
                </a:solidFill>
                <a:cs typeface="Times New Roman"/>
              </a:rPr>
              <a:t>marine material</a:t>
            </a:r>
          </a:p>
        </p:txBody>
      </p:sp>
      <p:sp>
        <p:nvSpPr>
          <p:cNvPr id="64522" name="Text Box 62"/>
          <p:cNvSpPr txBox="1">
            <a:spLocks noChangeArrowheads="1"/>
          </p:cNvSpPr>
          <p:nvPr/>
        </p:nvSpPr>
        <p:spPr bwMode="auto">
          <a:xfrm>
            <a:off x="6156325" y="5949950"/>
            <a:ext cx="2374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00" b="1" smtClean="0">
                <a:solidFill>
                  <a:srgbClr val="FF0000"/>
                </a:solidFill>
                <a:cs typeface="Times New Roman"/>
              </a:rPr>
              <a:t>limnic and terrestrial material</a:t>
            </a:r>
          </a:p>
        </p:txBody>
      </p:sp>
      <p:sp>
        <p:nvSpPr>
          <p:cNvPr id="64523" name="Rectangle 63"/>
          <p:cNvSpPr>
            <a:spLocks noChangeArrowheads="1"/>
          </p:cNvSpPr>
          <p:nvPr/>
        </p:nvSpPr>
        <p:spPr bwMode="auto">
          <a:xfrm>
            <a:off x="5940425" y="2133600"/>
            <a:ext cx="2447925" cy="417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 sz="1800" smtClean="0">
              <a:solidFill>
                <a:srgbClr val="6D7E9D"/>
              </a:solidFill>
              <a:cs typeface="Times New Roman"/>
            </a:endParaRPr>
          </a:p>
        </p:txBody>
      </p:sp>
      <p:grpSp>
        <p:nvGrpSpPr>
          <p:cNvPr id="64524" name="Group 64"/>
          <p:cNvGrpSpPr>
            <a:grpSpLocks/>
          </p:cNvGrpSpPr>
          <p:nvPr/>
        </p:nvGrpSpPr>
        <p:grpSpPr bwMode="auto">
          <a:xfrm>
            <a:off x="827088" y="1341438"/>
            <a:ext cx="5187950" cy="5256212"/>
            <a:chOff x="655" y="845"/>
            <a:chExt cx="3268" cy="3311"/>
          </a:xfrm>
        </p:grpSpPr>
        <p:sp>
          <p:nvSpPr>
            <p:cNvPr id="64539" name="AutoShape 65"/>
            <p:cNvSpPr>
              <a:spLocks noChangeAspect="1" noChangeArrowheads="1" noTextEdit="1"/>
            </p:cNvSpPr>
            <p:nvPr/>
          </p:nvSpPr>
          <p:spPr bwMode="auto">
            <a:xfrm>
              <a:off x="657" y="845"/>
              <a:ext cx="3266" cy="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grpSp>
          <p:nvGrpSpPr>
            <p:cNvPr id="64540" name="Group 66"/>
            <p:cNvGrpSpPr>
              <a:grpSpLocks/>
            </p:cNvGrpSpPr>
            <p:nvPr/>
          </p:nvGrpSpPr>
          <p:grpSpPr bwMode="auto">
            <a:xfrm>
              <a:off x="655" y="845"/>
              <a:ext cx="3263" cy="3245"/>
              <a:chOff x="655" y="845"/>
              <a:chExt cx="3263" cy="3245"/>
            </a:xfrm>
          </p:grpSpPr>
          <p:sp>
            <p:nvSpPr>
              <p:cNvPr id="64542" name="Line 67"/>
              <p:cNvSpPr>
                <a:spLocks noChangeShapeType="1"/>
              </p:cNvSpPr>
              <p:nvPr/>
            </p:nvSpPr>
            <p:spPr bwMode="auto">
              <a:xfrm flipV="1">
                <a:off x="1080" y="1273"/>
                <a:ext cx="1" cy="27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543" name="Freeform 68"/>
              <p:cNvSpPr>
                <a:spLocks/>
              </p:cNvSpPr>
              <p:nvPr/>
            </p:nvSpPr>
            <p:spPr bwMode="auto">
              <a:xfrm>
                <a:off x="2279" y="1273"/>
                <a:ext cx="1556" cy="648"/>
              </a:xfrm>
              <a:custGeom>
                <a:avLst/>
                <a:gdLst>
                  <a:gd name="T0" fmla="*/ 0 w 4668"/>
                  <a:gd name="T1" fmla="*/ 216 h 1944"/>
                  <a:gd name="T2" fmla="*/ 67 w 4668"/>
                  <a:gd name="T3" fmla="*/ 77 h 1944"/>
                  <a:gd name="T4" fmla="*/ 124 w 4668"/>
                  <a:gd name="T5" fmla="*/ 29 h 1944"/>
                  <a:gd name="T6" fmla="*/ 187 w 4668"/>
                  <a:gd name="T7" fmla="*/ 46 h 1944"/>
                  <a:gd name="T8" fmla="*/ 261 w 4668"/>
                  <a:gd name="T9" fmla="*/ 17 h 1944"/>
                  <a:gd name="T10" fmla="*/ 332 w 4668"/>
                  <a:gd name="T11" fmla="*/ 15 h 1944"/>
                  <a:gd name="T12" fmla="*/ 405 w 4668"/>
                  <a:gd name="T13" fmla="*/ 8 h 1944"/>
                  <a:gd name="T14" fmla="*/ 462 w 4668"/>
                  <a:gd name="T15" fmla="*/ 6 h 1944"/>
                  <a:gd name="T16" fmla="*/ 519 w 4668"/>
                  <a:gd name="T17" fmla="*/ 0 h 19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68" h="1944">
                    <a:moveTo>
                      <a:pt x="0" y="1944"/>
                    </a:moveTo>
                    <a:lnTo>
                      <a:pt x="607" y="690"/>
                    </a:lnTo>
                    <a:lnTo>
                      <a:pt x="1118" y="262"/>
                    </a:lnTo>
                    <a:lnTo>
                      <a:pt x="1686" y="414"/>
                    </a:lnTo>
                    <a:lnTo>
                      <a:pt x="2348" y="152"/>
                    </a:lnTo>
                    <a:lnTo>
                      <a:pt x="2984" y="138"/>
                    </a:lnTo>
                    <a:lnTo>
                      <a:pt x="3643" y="69"/>
                    </a:lnTo>
                    <a:lnTo>
                      <a:pt x="4162" y="56"/>
                    </a:lnTo>
                    <a:lnTo>
                      <a:pt x="4668" y="0"/>
                    </a:lnTo>
                  </a:path>
                </a:pathLst>
              </a:custGeom>
              <a:noFill/>
              <a:ln w="7938">
                <a:solidFill>
                  <a:srgbClr val="FF33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544" name="Freeform 69"/>
              <p:cNvSpPr>
                <a:spLocks/>
              </p:cNvSpPr>
              <p:nvPr/>
            </p:nvSpPr>
            <p:spPr bwMode="auto">
              <a:xfrm>
                <a:off x="2247" y="1181"/>
                <a:ext cx="1671" cy="2389"/>
              </a:xfrm>
              <a:custGeom>
                <a:avLst/>
                <a:gdLst>
                  <a:gd name="T0" fmla="*/ 0 w 5013"/>
                  <a:gd name="T1" fmla="*/ 796 h 7166"/>
                  <a:gd name="T2" fmla="*/ 14 w 5013"/>
                  <a:gd name="T3" fmla="*/ 643 h 7166"/>
                  <a:gd name="T4" fmla="*/ 40 w 5013"/>
                  <a:gd name="T5" fmla="*/ 490 h 7166"/>
                  <a:gd name="T6" fmla="*/ 78 w 5013"/>
                  <a:gd name="T7" fmla="*/ 337 h 7166"/>
                  <a:gd name="T8" fmla="*/ 98 w 5013"/>
                  <a:gd name="T9" fmla="*/ 268 h 7166"/>
                  <a:gd name="T10" fmla="*/ 115 w 5013"/>
                  <a:gd name="T11" fmla="*/ 196 h 7166"/>
                  <a:gd name="T12" fmla="*/ 129 w 5013"/>
                  <a:gd name="T13" fmla="*/ 184 h 7166"/>
                  <a:gd name="T14" fmla="*/ 155 w 5013"/>
                  <a:gd name="T15" fmla="*/ 133 h 7166"/>
                  <a:gd name="T16" fmla="*/ 230 w 5013"/>
                  <a:gd name="T17" fmla="*/ 103 h 7166"/>
                  <a:gd name="T18" fmla="*/ 250 w 5013"/>
                  <a:gd name="T19" fmla="*/ 67 h 7166"/>
                  <a:gd name="T20" fmla="*/ 270 w 5013"/>
                  <a:gd name="T21" fmla="*/ 63 h 7166"/>
                  <a:gd name="T22" fmla="*/ 301 w 5013"/>
                  <a:gd name="T23" fmla="*/ 67 h 7166"/>
                  <a:gd name="T24" fmla="*/ 319 w 5013"/>
                  <a:gd name="T25" fmla="*/ 41 h 7166"/>
                  <a:gd name="T26" fmla="*/ 338 w 5013"/>
                  <a:gd name="T27" fmla="*/ 35 h 7166"/>
                  <a:gd name="T28" fmla="*/ 363 w 5013"/>
                  <a:gd name="T29" fmla="*/ 31 h 7166"/>
                  <a:gd name="T30" fmla="*/ 389 w 5013"/>
                  <a:gd name="T31" fmla="*/ 52 h 7166"/>
                  <a:gd name="T32" fmla="*/ 416 w 5013"/>
                  <a:gd name="T33" fmla="*/ 47 h 7166"/>
                  <a:gd name="T34" fmla="*/ 434 w 5013"/>
                  <a:gd name="T35" fmla="*/ 20 h 7166"/>
                  <a:gd name="T36" fmla="*/ 442 w 5013"/>
                  <a:gd name="T37" fmla="*/ 38 h 7166"/>
                  <a:gd name="T38" fmla="*/ 459 w 5013"/>
                  <a:gd name="T39" fmla="*/ 17 h 7166"/>
                  <a:gd name="T40" fmla="*/ 469 w 5013"/>
                  <a:gd name="T41" fmla="*/ 23 h 7166"/>
                  <a:gd name="T42" fmla="*/ 482 w 5013"/>
                  <a:gd name="T43" fmla="*/ 20 h 7166"/>
                  <a:gd name="T44" fmla="*/ 495 w 5013"/>
                  <a:gd name="T45" fmla="*/ 31 h 7166"/>
                  <a:gd name="T46" fmla="*/ 512 w 5013"/>
                  <a:gd name="T47" fmla="*/ 9 h 7166"/>
                  <a:gd name="T48" fmla="*/ 535 w 5013"/>
                  <a:gd name="T49" fmla="*/ 23 h 7166"/>
                  <a:gd name="T50" fmla="*/ 557 w 5013"/>
                  <a:gd name="T51" fmla="*/ 0 h 7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013" h="7166">
                    <a:moveTo>
                      <a:pt x="0" y="7166"/>
                    </a:moveTo>
                    <a:lnTo>
                      <a:pt x="126" y="5788"/>
                    </a:lnTo>
                    <a:lnTo>
                      <a:pt x="363" y="4410"/>
                    </a:lnTo>
                    <a:lnTo>
                      <a:pt x="704" y="3032"/>
                    </a:lnTo>
                    <a:lnTo>
                      <a:pt x="879" y="2412"/>
                    </a:lnTo>
                    <a:lnTo>
                      <a:pt x="1035" y="1764"/>
                    </a:lnTo>
                    <a:lnTo>
                      <a:pt x="1159" y="1654"/>
                    </a:lnTo>
                    <a:lnTo>
                      <a:pt x="1396" y="1199"/>
                    </a:lnTo>
                    <a:lnTo>
                      <a:pt x="2068" y="923"/>
                    </a:lnTo>
                    <a:lnTo>
                      <a:pt x="2249" y="606"/>
                    </a:lnTo>
                    <a:lnTo>
                      <a:pt x="2429" y="565"/>
                    </a:lnTo>
                    <a:lnTo>
                      <a:pt x="2709" y="606"/>
                    </a:lnTo>
                    <a:lnTo>
                      <a:pt x="2874" y="372"/>
                    </a:lnTo>
                    <a:lnTo>
                      <a:pt x="3041" y="317"/>
                    </a:lnTo>
                    <a:lnTo>
                      <a:pt x="3264" y="275"/>
                    </a:lnTo>
                    <a:lnTo>
                      <a:pt x="3504" y="468"/>
                    </a:lnTo>
                    <a:lnTo>
                      <a:pt x="3742" y="427"/>
                    </a:lnTo>
                    <a:lnTo>
                      <a:pt x="3902" y="179"/>
                    </a:lnTo>
                    <a:lnTo>
                      <a:pt x="3979" y="344"/>
                    </a:lnTo>
                    <a:lnTo>
                      <a:pt x="4135" y="151"/>
                    </a:lnTo>
                    <a:lnTo>
                      <a:pt x="4218" y="207"/>
                    </a:lnTo>
                    <a:lnTo>
                      <a:pt x="4336" y="179"/>
                    </a:lnTo>
                    <a:lnTo>
                      <a:pt x="4455" y="275"/>
                    </a:lnTo>
                    <a:lnTo>
                      <a:pt x="4611" y="83"/>
                    </a:lnTo>
                    <a:lnTo>
                      <a:pt x="4814" y="207"/>
                    </a:lnTo>
                    <a:lnTo>
                      <a:pt x="5013" y="0"/>
                    </a:ln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545" name="Rectangle 70"/>
              <p:cNvSpPr>
                <a:spLocks noChangeArrowheads="1"/>
              </p:cNvSpPr>
              <p:nvPr/>
            </p:nvSpPr>
            <p:spPr bwMode="auto">
              <a:xfrm>
                <a:off x="1879" y="845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A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46" name="Rectangle 71"/>
              <p:cNvSpPr>
                <a:spLocks noChangeArrowheads="1"/>
              </p:cNvSpPr>
              <p:nvPr/>
            </p:nvSpPr>
            <p:spPr bwMode="auto">
              <a:xfrm>
                <a:off x="1937" y="845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g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47" name="Rectangle 72"/>
              <p:cNvSpPr>
                <a:spLocks noChangeArrowheads="1"/>
              </p:cNvSpPr>
              <p:nvPr/>
            </p:nvSpPr>
            <p:spPr bwMode="auto">
              <a:xfrm>
                <a:off x="1985" y="845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48" name="Rectangle 73"/>
              <p:cNvSpPr>
                <a:spLocks noChangeArrowheads="1"/>
              </p:cNvSpPr>
              <p:nvPr/>
            </p:nvSpPr>
            <p:spPr bwMode="auto">
              <a:xfrm>
                <a:off x="2030" y="845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49" name="Rectangle 74"/>
              <p:cNvSpPr>
                <a:spLocks noChangeArrowheads="1"/>
              </p:cNvSpPr>
              <p:nvPr/>
            </p:nvSpPr>
            <p:spPr bwMode="auto">
              <a:xfrm>
                <a:off x="2052" y="845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i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50" name="Rectangle 75"/>
              <p:cNvSpPr>
                <a:spLocks noChangeArrowheads="1"/>
              </p:cNvSpPr>
              <p:nvPr/>
            </p:nvSpPr>
            <p:spPr bwMode="auto">
              <a:xfrm>
                <a:off x="2074" y="845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n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51" name="Rectangle 76"/>
              <p:cNvSpPr>
                <a:spLocks noChangeArrowheads="1"/>
              </p:cNvSpPr>
              <p:nvPr/>
            </p:nvSpPr>
            <p:spPr bwMode="auto">
              <a:xfrm>
                <a:off x="2123" y="845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52" name="Rectangle 77"/>
              <p:cNvSpPr>
                <a:spLocks noChangeArrowheads="1"/>
              </p:cNvSpPr>
              <p:nvPr/>
            </p:nvSpPr>
            <p:spPr bwMode="auto">
              <a:xfrm>
                <a:off x="2145" y="845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c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53" name="Rectangle 78"/>
              <p:cNvSpPr>
                <a:spLocks noChangeArrowheads="1"/>
              </p:cNvSpPr>
              <p:nvPr/>
            </p:nvSpPr>
            <p:spPr bwMode="auto">
              <a:xfrm>
                <a:off x="2190" y="845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a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54" name="Rectangle 79"/>
              <p:cNvSpPr>
                <a:spLocks noChangeArrowheads="1"/>
              </p:cNvSpPr>
              <p:nvPr/>
            </p:nvSpPr>
            <p:spPr bwMode="auto">
              <a:xfrm>
                <a:off x="2234" y="845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l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55" name="Rectangle 80"/>
              <p:cNvSpPr>
                <a:spLocks noChangeArrowheads="1"/>
              </p:cNvSpPr>
              <p:nvPr/>
            </p:nvSpPr>
            <p:spPr bwMode="auto">
              <a:xfrm>
                <a:off x="2256" y="845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56" name="Rectangle 81"/>
              <p:cNvSpPr>
                <a:spLocks noChangeArrowheads="1"/>
              </p:cNvSpPr>
              <p:nvPr/>
            </p:nvSpPr>
            <p:spPr bwMode="auto">
              <a:xfrm>
                <a:off x="2301" y="845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n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57" name="Rectangle 82"/>
              <p:cNvSpPr>
                <a:spLocks noChangeArrowheads="1"/>
              </p:cNvSpPr>
              <p:nvPr/>
            </p:nvSpPr>
            <p:spPr bwMode="auto">
              <a:xfrm>
                <a:off x="2349" y="845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d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58" name="Rectangle 83"/>
              <p:cNvSpPr>
                <a:spLocks noChangeArrowheads="1"/>
              </p:cNvSpPr>
              <p:nvPr/>
            </p:nvSpPr>
            <p:spPr bwMode="auto">
              <a:xfrm>
                <a:off x="2399" y="845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a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59" name="Rectangle 84"/>
              <p:cNvSpPr>
                <a:spLocks noChangeArrowheads="1"/>
              </p:cNvSpPr>
              <p:nvPr/>
            </p:nvSpPr>
            <p:spPr bwMode="auto">
              <a:xfrm>
                <a:off x="2443" y="845"/>
                <a:ext cx="3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r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60" name="Rectangle 85"/>
              <p:cNvSpPr>
                <a:spLocks noChangeArrowheads="1"/>
              </p:cNvSpPr>
              <p:nvPr/>
            </p:nvSpPr>
            <p:spPr bwMode="auto">
              <a:xfrm>
                <a:off x="2474" y="845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61" name="Rectangle 86"/>
              <p:cNvSpPr>
                <a:spLocks noChangeArrowheads="1"/>
              </p:cNvSpPr>
              <p:nvPr/>
            </p:nvSpPr>
            <p:spPr bwMode="auto">
              <a:xfrm>
                <a:off x="2496" y="845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y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62" name="Rectangle 87"/>
              <p:cNvSpPr>
                <a:spLocks noChangeArrowheads="1"/>
              </p:cNvSpPr>
              <p:nvPr/>
            </p:nvSpPr>
            <p:spPr bwMode="auto">
              <a:xfrm>
                <a:off x="2541" y="845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63" name="Rectangle 88"/>
              <p:cNvSpPr>
                <a:spLocks noChangeArrowheads="1"/>
              </p:cNvSpPr>
              <p:nvPr/>
            </p:nvSpPr>
            <p:spPr bwMode="auto">
              <a:xfrm>
                <a:off x="2585" y="845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a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64" name="Rectangle 89"/>
              <p:cNvSpPr>
                <a:spLocks noChangeArrowheads="1"/>
              </p:cNvSpPr>
              <p:nvPr/>
            </p:nvSpPr>
            <p:spPr bwMode="auto">
              <a:xfrm>
                <a:off x="2630" y="845"/>
                <a:ext cx="3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r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65" name="Rectangle 90"/>
              <p:cNvSpPr>
                <a:spLocks noChangeArrowheads="1"/>
              </p:cNvSpPr>
              <p:nvPr/>
            </p:nvSpPr>
            <p:spPr bwMode="auto">
              <a:xfrm>
                <a:off x="2661" y="845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s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66" name="Rectangle 91"/>
              <p:cNvSpPr>
                <a:spLocks noChangeArrowheads="1"/>
              </p:cNvSpPr>
              <p:nvPr/>
            </p:nvSpPr>
            <p:spPr bwMode="auto">
              <a:xfrm>
                <a:off x="2705" y="845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67" name="Rectangle 92"/>
              <p:cNvSpPr>
                <a:spLocks noChangeArrowheads="1"/>
              </p:cNvSpPr>
              <p:nvPr/>
            </p:nvSpPr>
            <p:spPr bwMode="auto">
              <a:xfrm>
                <a:off x="2727" y="845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B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68" name="Rectangle 93"/>
              <p:cNvSpPr>
                <a:spLocks noChangeArrowheads="1"/>
              </p:cNvSpPr>
              <p:nvPr/>
            </p:nvSpPr>
            <p:spPr bwMode="auto">
              <a:xfrm>
                <a:off x="2785" y="845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P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69" name="Rectangle 94"/>
              <p:cNvSpPr>
                <a:spLocks noChangeArrowheads="1"/>
              </p:cNvSpPr>
              <p:nvPr/>
            </p:nvSpPr>
            <p:spPr bwMode="auto">
              <a:xfrm rot="-5400000">
                <a:off x="666" y="3219"/>
                <a:ext cx="83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W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70" name="Rectangle 95"/>
              <p:cNvSpPr>
                <a:spLocks noChangeArrowheads="1"/>
              </p:cNvSpPr>
              <p:nvPr/>
            </p:nvSpPr>
            <p:spPr bwMode="auto">
              <a:xfrm rot="-5400000">
                <a:off x="683" y="3162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a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71" name="Rectangle 96"/>
              <p:cNvSpPr>
                <a:spLocks noChangeArrowheads="1"/>
              </p:cNvSpPr>
              <p:nvPr/>
            </p:nvSpPr>
            <p:spPr bwMode="auto">
              <a:xfrm rot="-5400000">
                <a:off x="693" y="3126"/>
                <a:ext cx="2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t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72" name="Rectangle 97"/>
              <p:cNvSpPr>
                <a:spLocks noChangeArrowheads="1"/>
              </p:cNvSpPr>
              <p:nvPr/>
            </p:nvSpPr>
            <p:spPr bwMode="auto">
              <a:xfrm rot="-5400000">
                <a:off x="683" y="3091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73" name="Rectangle 98"/>
              <p:cNvSpPr>
                <a:spLocks noChangeArrowheads="1"/>
              </p:cNvSpPr>
              <p:nvPr/>
            </p:nvSpPr>
            <p:spPr bwMode="auto">
              <a:xfrm rot="-5400000">
                <a:off x="691" y="3052"/>
                <a:ext cx="3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r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74" name="Rectangle 99"/>
              <p:cNvSpPr>
                <a:spLocks noChangeArrowheads="1"/>
              </p:cNvSpPr>
              <p:nvPr/>
            </p:nvSpPr>
            <p:spPr bwMode="auto">
              <a:xfrm rot="-5400000">
                <a:off x="696" y="3027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75" name="Rectangle 100"/>
              <p:cNvSpPr>
                <a:spLocks noChangeArrowheads="1"/>
              </p:cNvSpPr>
              <p:nvPr/>
            </p:nvSpPr>
            <p:spPr bwMode="auto">
              <a:xfrm rot="-5400000">
                <a:off x="681" y="2989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d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76" name="Rectangle 101"/>
              <p:cNvSpPr>
                <a:spLocks noChangeArrowheads="1"/>
              </p:cNvSpPr>
              <p:nvPr/>
            </p:nvSpPr>
            <p:spPr bwMode="auto">
              <a:xfrm rot="-5400000">
                <a:off x="683" y="294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77" name="Rectangle 102"/>
              <p:cNvSpPr>
                <a:spLocks noChangeArrowheads="1"/>
              </p:cNvSpPr>
              <p:nvPr/>
            </p:nvSpPr>
            <p:spPr bwMode="auto">
              <a:xfrm rot="-5400000">
                <a:off x="681" y="2896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p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78" name="Rectangle 103"/>
              <p:cNvSpPr>
                <a:spLocks noChangeArrowheads="1"/>
              </p:cNvSpPr>
              <p:nvPr/>
            </p:nvSpPr>
            <p:spPr bwMode="auto">
              <a:xfrm rot="-5400000">
                <a:off x="693" y="2860"/>
                <a:ext cx="2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t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79" name="Rectangle 104"/>
              <p:cNvSpPr>
                <a:spLocks noChangeArrowheads="1"/>
              </p:cNvSpPr>
              <p:nvPr/>
            </p:nvSpPr>
            <p:spPr bwMode="auto">
              <a:xfrm rot="-5400000">
                <a:off x="681" y="2820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h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80" name="Rectangle 105"/>
              <p:cNvSpPr>
                <a:spLocks noChangeArrowheads="1"/>
              </p:cNvSpPr>
              <p:nvPr/>
            </p:nvSpPr>
            <p:spPr bwMode="auto">
              <a:xfrm rot="-5400000">
                <a:off x="696" y="2787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81" name="Rectangle 106"/>
              <p:cNvSpPr>
                <a:spLocks noChangeArrowheads="1"/>
              </p:cNvSpPr>
              <p:nvPr/>
            </p:nvSpPr>
            <p:spPr bwMode="auto">
              <a:xfrm rot="-5400000">
                <a:off x="696" y="2765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i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82" name="Rectangle 107"/>
              <p:cNvSpPr>
                <a:spLocks noChangeArrowheads="1"/>
              </p:cNvSpPr>
              <p:nvPr/>
            </p:nvSpPr>
            <p:spPr bwMode="auto">
              <a:xfrm rot="-5400000">
                <a:off x="681" y="2727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n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83" name="Rectangle 108"/>
              <p:cNvSpPr>
                <a:spLocks noChangeArrowheads="1"/>
              </p:cNvSpPr>
              <p:nvPr/>
            </p:nvSpPr>
            <p:spPr bwMode="auto">
              <a:xfrm rot="-5400000">
                <a:off x="696" y="2694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84" name="Rectangle 109"/>
              <p:cNvSpPr>
                <a:spLocks noChangeArrowheads="1"/>
              </p:cNvSpPr>
              <p:nvPr/>
            </p:nvSpPr>
            <p:spPr bwMode="auto">
              <a:xfrm rot="-5400000">
                <a:off x="669" y="2644"/>
                <a:ext cx="7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m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85" name="Rectangle 110"/>
              <p:cNvSpPr>
                <a:spLocks noChangeArrowheads="1"/>
              </p:cNvSpPr>
              <p:nvPr/>
            </p:nvSpPr>
            <p:spPr bwMode="auto">
              <a:xfrm rot="-5400000">
                <a:off x="696" y="2601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86" name="Rectangle 111"/>
              <p:cNvSpPr>
                <a:spLocks noChangeArrowheads="1"/>
              </p:cNvSpPr>
              <p:nvPr/>
            </p:nvSpPr>
            <p:spPr bwMode="auto">
              <a:xfrm rot="-5400000">
                <a:off x="681" y="2563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b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87" name="Rectangle 112"/>
              <p:cNvSpPr>
                <a:spLocks noChangeArrowheads="1"/>
              </p:cNvSpPr>
              <p:nvPr/>
            </p:nvSpPr>
            <p:spPr bwMode="auto">
              <a:xfrm rot="-5400000">
                <a:off x="683" y="2518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88" name="Rectangle 113"/>
              <p:cNvSpPr>
                <a:spLocks noChangeArrowheads="1"/>
              </p:cNvSpPr>
              <p:nvPr/>
            </p:nvSpPr>
            <p:spPr bwMode="auto">
              <a:xfrm rot="-5400000">
                <a:off x="696" y="2485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l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89" name="Rectangle 114"/>
              <p:cNvSpPr>
                <a:spLocks noChangeArrowheads="1"/>
              </p:cNvSpPr>
              <p:nvPr/>
            </p:nvSpPr>
            <p:spPr bwMode="auto">
              <a:xfrm rot="-5400000">
                <a:off x="681" y="2447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o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90" name="Rectangle 115"/>
              <p:cNvSpPr>
                <a:spLocks noChangeArrowheads="1"/>
              </p:cNvSpPr>
              <p:nvPr/>
            </p:nvSpPr>
            <p:spPr bwMode="auto">
              <a:xfrm rot="-5400000">
                <a:off x="674" y="2392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w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91" name="Rectangle 116"/>
              <p:cNvSpPr>
                <a:spLocks noChangeArrowheads="1"/>
              </p:cNvSpPr>
              <p:nvPr/>
            </p:nvSpPr>
            <p:spPr bwMode="auto">
              <a:xfrm rot="-5400000">
                <a:off x="696" y="2352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92" name="Rectangle 117"/>
              <p:cNvSpPr>
                <a:spLocks noChangeArrowheads="1"/>
              </p:cNvSpPr>
              <p:nvPr/>
            </p:nvSpPr>
            <p:spPr bwMode="auto">
              <a:xfrm rot="-5400000">
                <a:off x="691" y="2324"/>
                <a:ext cx="3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r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93" name="Rectangle 118"/>
              <p:cNvSpPr>
                <a:spLocks noChangeArrowheads="1"/>
              </p:cNvSpPr>
              <p:nvPr/>
            </p:nvSpPr>
            <p:spPr bwMode="auto">
              <a:xfrm rot="-5400000">
                <a:off x="683" y="2287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94" name="Rectangle 119"/>
              <p:cNvSpPr>
                <a:spLocks noChangeArrowheads="1"/>
              </p:cNvSpPr>
              <p:nvPr/>
            </p:nvSpPr>
            <p:spPr bwMode="auto">
              <a:xfrm rot="-5400000">
                <a:off x="683" y="2242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c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95" name="Rectangle 120"/>
              <p:cNvSpPr>
                <a:spLocks noChangeArrowheads="1"/>
              </p:cNvSpPr>
              <p:nvPr/>
            </p:nvSpPr>
            <p:spPr bwMode="auto">
              <a:xfrm rot="-5400000">
                <a:off x="683" y="2198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96" name="Rectangle 121"/>
              <p:cNvSpPr>
                <a:spLocks noChangeArrowheads="1"/>
              </p:cNvSpPr>
              <p:nvPr/>
            </p:nvSpPr>
            <p:spPr bwMode="auto">
              <a:xfrm rot="-5400000">
                <a:off x="681" y="2149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n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97" name="Rectangle 122"/>
              <p:cNvSpPr>
                <a:spLocks noChangeArrowheads="1"/>
              </p:cNvSpPr>
              <p:nvPr/>
            </p:nvSpPr>
            <p:spPr bwMode="auto">
              <a:xfrm rot="-5400000">
                <a:off x="693" y="2113"/>
                <a:ext cx="2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t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98" name="Rectangle 123"/>
              <p:cNvSpPr>
                <a:spLocks noChangeArrowheads="1"/>
              </p:cNvSpPr>
              <p:nvPr/>
            </p:nvSpPr>
            <p:spPr bwMode="auto">
              <a:xfrm rot="-5400000">
                <a:off x="696" y="2090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599" name="Rectangle 124"/>
              <p:cNvSpPr>
                <a:spLocks noChangeArrowheads="1"/>
              </p:cNvSpPr>
              <p:nvPr/>
            </p:nvSpPr>
            <p:spPr bwMode="auto">
              <a:xfrm rot="-5400000">
                <a:off x="683" y="2056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s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00" name="Rectangle 125"/>
              <p:cNvSpPr>
                <a:spLocks noChangeArrowheads="1"/>
              </p:cNvSpPr>
              <p:nvPr/>
            </p:nvSpPr>
            <p:spPr bwMode="auto">
              <a:xfrm rot="-5400000">
                <a:off x="684" y="2011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01" name="Rectangle 126"/>
              <p:cNvSpPr>
                <a:spLocks noChangeArrowheads="1"/>
              </p:cNvSpPr>
              <p:nvPr/>
            </p:nvSpPr>
            <p:spPr bwMode="auto">
              <a:xfrm rot="-5400000">
                <a:off x="685" y="1967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a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02" name="Rectangle 127"/>
              <p:cNvSpPr>
                <a:spLocks noChangeArrowheads="1"/>
              </p:cNvSpPr>
              <p:nvPr/>
            </p:nvSpPr>
            <p:spPr bwMode="auto">
              <a:xfrm rot="-5400000">
                <a:off x="698" y="1934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 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03" name="Rectangle 128"/>
              <p:cNvSpPr>
                <a:spLocks noChangeArrowheads="1"/>
              </p:cNvSpPr>
              <p:nvPr/>
            </p:nvSpPr>
            <p:spPr bwMode="auto">
              <a:xfrm rot="-5400000">
                <a:off x="698" y="1912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l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04" name="Rectangle 129"/>
              <p:cNvSpPr>
                <a:spLocks noChangeArrowheads="1"/>
              </p:cNvSpPr>
              <p:nvPr/>
            </p:nvSpPr>
            <p:spPr bwMode="auto">
              <a:xfrm rot="-5400000">
                <a:off x="685" y="1878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05" name="Rectangle 130"/>
              <p:cNvSpPr>
                <a:spLocks noChangeArrowheads="1"/>
              </p:cNvSpPr>
              <p:nvPr/>
            </p:nvSpPr>
            <p:spPr bwMode="auto">
              <a:xfrm rot="-5400000">
                <a:off x="685" y="1833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v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06" name="Rectangle 131"/>
              <p:cNvSpPr>
                <a:spLocks noChangeArrowheads="1"/>
              </p:cNvSpPr>
              <p:nvPr/>
            </p:nvSpPr>
            <p:spPr bwMode="auto">
              <a:xfrm rot="-5400000">
                <a:off x="685" y="1789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e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07" name="Rectangle 132"/>
              <p:cNvSpPr>
                <a:spLocks noChangeArrowheads="1"/>
              </p:cNvSpPr>
              <p:nvPr/>
            </p:nvSpPr>
            <p:spPr bwMode="auto">
              <a:xfrm rot="-5400000">
                <a:off x="698" y="1756"/>
                <a:ext cx="2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b="1" smtClean="0">
                    <a:solidFill>
                      <a:srgbClr val="000000"/>
                    </a:solidFill>
                    <a:cs typeface="Times New Roman"/>
                  </a:rPr>
                  <a:t>l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08" name="Line 133"/>
              <p:cNvSpPr>
                <a:spLocks noChangeShapeType="1"/>
              </p:cNvSpPr>
              <p:nvPr/>
            </p:nvSpPr>
            <p:spPr bwMode="auto">
              <a:xfrm>
                <a:off x="1080" y="1259"/>
                <a:ext cx="27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09" name="Line 134"/>
              <p:cNvSpPr>
                <a:spLocks noChangeShapeType="1"/>
              </p:cNvSpPr>
              <p:nvPr/>
            </p:nvSpPr>
            <p:spPr bwMode="auto">
              <a:xfrm flipV="1">
                <a:off x="1080" y="1167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10" name="Line 135"/>
              <p:cNvSpPr>
                <a:spLocks noChangeShapeType="1"/>
              </p:cNvSpPr>
              <p:nvPr/>
            </p:nvSpPr>
            <p:spPr bwMode="auto">
              <a:xfrm flipV="1">
                <a:off x="1424" y="1167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11" name="Line 136"/>
              <p:cNvSpPr>
                <a:spLocks noChangeShapeType="1"/>
              </p:cNvSpPr>
              <p:nvPr/>
            </p:nvSpPr>
            <p:spPr bwMode="auto">
              <a:xfrm flipV="1">
                <a:off x="1769" y="1167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12" name="Line 137"/>
              <p:cNvSpPr>
                <a:spLocks noChangeShapeType="1"/>
              </p:cNvSpPr>
              <p:nvPr/>
            </p:nvSpPr>
            <p:spPr bwMode="auto">
              <a:xfrm flipV="1">
                <a:off x="2113" y="1167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13" name="Line 138"/>
              <p:cNvSpPr>
                <a:spLocks noChangeShapeType="1"/>
              </p:cNvSpPr>
              <p:nvPr/>
            </p:nvSpPr>
            <p:spPr bwMode="auto">
              <a:xfrm flipV="1">
                <a:off x="2457" y="1167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14" name="Line 139"/>
              <p:cNvSpPr>
                <a:spLocks noChangeShapeType="1"/>
              </p:cNvSpPr>
              <p:nvPr/>
            </p:nvSpPr>
            <p:spPr bwMode="auto">
              <a:xfrm flipV="1">
                <a:off x="2802" y="1167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15" name="Line 140"/>
              <p:cNvSpPr>
                <a:spLocks noChangeShapeType="1"/>
              </p:cNvSpPr>
              <p:nvPr/>
            </p:nvSpPr>
            <p:spPr bwMode="auto">
              <a:xfrm flipV="1">
                <a:off x="3146" y="1167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16" name="Line 141"/>
              <p:cNvSpPr>
                <a:spLocks noChangeShapeType="1"/>
              </p:cNvSpPr>
              <p:nvPr/>
            </p:nvSpPr>
            <p:spPr bwMode="auto">
              <a:xfrm flipV="1">
                <a:off x="3491" y="1167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17" name="Line 142"/>
              <p:cNvSpPr>
                <a:spLocks noChangeShapeType="1"/>
              </p:cNvSpPr>
              <p:nvPr/>
            </p:nvSpPr>
            <p:spPr bwMode="auto">
              <a:xfrm flipV="1">
                <a:off x="3835" y="1167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18" name="Line 143"/>
              <p:cNvSpPr>
                <a:spLocks noChangeShapeType="1"/>
              </p:cNvSpPr>
              <p:nvPr/>
            </p:nvSpPr>
            <p:spPr bwMode="auto">
              <a:xfrm flipV="1">
                <a:off x="1252" y="1213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19" name="Line 144"/>
              <p:cNvSpPr>
                <a:spLocks noChangeShapeType="1"/>
              </p:cNvSpPr>
              <p:nvPr/>
            </p:nvSpPr>
            <p:spPr bwMode="auto">
              <a:xfrm flipV="1">
                <a:off x="1597" y="1213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20" name="Line 145"/>
              <p:cNvSpPr>
                <a:spLocks noChangeShapeType="1"/>
              </p:cNvSpPr>
              <p:nvPr/>
            </p:nvSpPr>
            <p:spPr bwMode="auto">
              <a:xfrm flipV="1">
                <a:off x="1941" y="1213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21" name="Line 146"/>
              <p:cNvSpPr>
                <a:spLocks noChangeShapeType="1"/>
              </p:cNvSpPr>
              <p:nvPr/>
            </p:nvSpPr>
            <p:spPr bwMode="auto">
              <a:xfrm flipV="1">
                <a:off x="2286" y="1213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22" name="Line 147"/>
              <p:cNvSpPr>
                <a:spLocks noChangeShapeType="1"/>
              </p:cNvSpPr>
              <p:nvPr/>
            </p:nvSpPr>
            <p:spPr bwMode="auto">
              <a:xfrm flipV="1">
                <a:off x="2630" y="1213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23" name="Line 148"/>
              <p:cNvSpPr>
                <a:spLocks noChangeShapeType="1"/>
              </p:cNvSpPr>
              <p:nvPr/>
            </p:nvSpPr>
            <p:spPr bwMode="auto">
              <a:xfrm flipV="1">
                <a:off x="2974" y="1213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24" name="Line 149"/>
              <p:cNvSpPr>
                <a:spLocks noChangeShapeType="1"/>
              </p:cNvSpPr>
              <p:nvPr/>
            </p:nvSpPr>
            <p:spPr bwMode="auto">
              <a:xfrm flipV="1">
                <a:off x="3319" y="1213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25" name="Line 150"/>
              <p:cNvSpPr>
                <a:spLocks noChangeShapeType="1"/>
              </p:cNvSpPr>
              <p:nvPr/>
            </p:nvSpPr>
            <p:spPr bwMode="auto">
              <a:xfrm flipV="1">
                <a:off x="3663" y="1213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26" name="Rectangle 151"/>
              <p:cNvSpPr>
                <a:spLocks noChangeArrowheads="1"/>
              </p:cNvSpPr>
              <p:nvPr/>
            </p:nvSpPr>
            <p:spPr bwMode="auto">
              <a:xfrm>
                <a:off x="965" y="1030"/>
                <a:ext cx="24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16000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27" name="Rectangle 152"/>
              <p:cNvSpPr>
                <a:spLocks noChangeArrowheads="1"/>
              </p:cNvSpPr>
              <p:nvPr/>
            </p:nvSpPr>
            <p:spPr bwMode="auto">
              <a:xfrm>
                <a:off x="1309" y="1030"/>
                <a:ext cx="24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14000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28" name="Rectangle 153"/>
              <p:cNvSpPr>
                <a:spLocks noChangeArrowheads="1"/>
              </p:cNvSpPr>
              <p:nvPr/>
            </p:nvSpPr>
            <p:spPr bwMode="auto">
              <a:xfrm>
                <a:off x="1654" y="1030"/>
                <a:ext cx="24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12000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29" name="Rectangle 154"/>
              <p:cNvSpPr>
                <a:spLocks noChangeArrowheads="1"/>
              </p:cNvSpPr>
              <p:nvPr/>
            </p:nvSpPr>
            <p:spPr bwMode="auto">
              <a:xfrm>
                <a:off x="1998" y="1030"/>
                <a:ext cx="24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10000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30" name="Rectangle 155"/>
              <p:cNvSpPr>
                <a:spLocks noChangeArrowheads="1"/>
              </p:cNvSpPr>
              <p:nvPr/>
            </p:nvSpPr>
            <p:spPr bwMode="auto">
              <a:xfrm>
                <a:off x="2365" y="1030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8000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31" name="Rectangle 156"/>
              <p:cNvSpPr>
                <a:spLocks noChangeArrowheads="1"/>
              </p:cNvSpPr>
              <p:nvPr/>
            </p:nvSpPr>
            <p:spPr bwMode="auto">
              <a:xfrm>
                <a:off x="2710" y="1030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6000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32" name="Rectangle 157"/>
              <p:cNvSpPr>
                <a:spLocks noChangeArrowheads="1"/>
              </p:cNvSpPr>
              <p:nvPr/>
            </p:nvSpPr>
            <p:spPr bwMode="auto">
              <a:xfrm>
                <a:off x="3054" y="1030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4000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33" name="Rectangle 158"/>
              <p:cNvSpPr>
                <a:spLocks noChangeArrowheads="1"/>
              </p:cNvSpPr>
              <p:nvPr/>
            </p:nvSpPr>
            <p:spPr bwMode="auto">
              <a:xfrm>
                <a:off x="3398" y="1030"/>
                <a:ext cx="1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2000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34" name="Rectangle 159"/>
              <p:cNvSpPr>
                <a:spLocks noChangeArrowheads="1"/>
              </p:cNvSpPr>
              <p:nvPr/>
            </p:nvSpPr>
            <p:spPr bwMode="auto">
              <a:xfrm>
                <a:off x="3812" y="1030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35" name="Line 160"/>
              <p:cNvSpPr>
                <a:spLocks noChangeShapeType="1"/>
              </p:cNvSpPr>
              <p:nvPr/>
            </p:nvSpPr>
            <p:spPr bwMode="auto">
              <a:xfrm flipV="1">
                <a:off x="1080" y="1274"/>
                <a:ext cx="1" cy="2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36" name="Line 161"/>
              <p:cNvSpPr>
                <a:spLocks noChangeShapeType="1"/>
              </p:cNvSpPr>
              <p:nvPr/>
            </p:nvSpPr>
            <p:spPr bwMode="auto">
              <a:xfrm flipH="1">
                <a:off x="988" y="4030"/>
                <a:ext cx="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37" name="Line 162"/>
              <p:cNvSpPr>
                <a:spLocks noChangeShapeType="1"/>
              </p:cNvSpPr>
              <p:nvPr/>
            </p:nvSpPr>
            <p:spPr bwMode="auto">
              <a:xfrm flipH="1">
                <a:off x="988" y="3111"/>
                <a:ext cx="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38" name="Line 163"/>
              <p:cNvSpPr>
                <a:spLocks noChangeShapeType="1"/>
              </p:cNvSpPr>
              <p:nvPr/>
            </p:nvSpPr>
            <p:spPr bwMode="auto">
              <a:xfrm flipH="1">
                <a:off x="988" y="2192"/>
                <a:ext cx="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39" name="Line 164"/>
              <p:cNvSpPr>
                <a:spLocks noChangeShapeType="1"/>
              </p:cNvSpPr>
              <p:nvPr/>
            </p:nvSpPr>
            <p:spPr bwMode="auto">
              <a:xfrm flipH="1">
                <a:off x="988" y="1274"/>
                <a:ext cx="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40" name="Line 165"/>
              <p:cNvSpPr>
                <a:spLocks noChangeShapeType="1"/>
              </p:cNvSpPr>
              <p:nvPr/>
            </p:nvSpPr>
            <p:spPr bwMode="auto">
              <a:xfrm flipH="1">
                <a:off x="1034" y="3570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41" name="Line 166"/>
              <p:cNvSpPr>
                <a:spLocks noChangeShapeType="1"/>
              </p:cNvSpPr>
              <p:nvPr/>
            </p:nvSpPr>
            <p:spPr bwMode="auto">
              <a:xfrm flipH="1">
                <a:off x="1034" y="2651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42" name="Line 167"/>
              <p:cNvSpPr>
                <a:spLocks noChangeShapeType="1"/>
              </p:cNvSpPr>
              <p:nvPr/>
            </p:nvSpPr>
            <p:spPr bwMode="auto">
              <a:xfrm flipH="1">
                <a:off x="1034" y="1733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43" name="Rectangle 168"/>
              <p:cNvSpPr>
                <a:spLocks noChangeArrowheads="1"/>
              </p:cNvSpPr>
              <p:nvPr/>
            </p:nvSpPr>
            <p:spPr bwMode="auto">
              <a:xfrm>
                <a:off x="822" y="3984"/>
                <a:ext cx="12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-60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44" name="Rectangle 169"/>
              <p:cNvSpPr>
                <a:spLocks noChangeArrowheads="1"/>
              </p:cNvSpPr>
              <p:nvPr/>
            </p:nvSpPr>
            <p:spPr bwMode="auto">
              <a:xfrm>
                <a:off x="822" y="3066"/>
                <a:ext cx="12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-40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45" name="Rectangle 170"/>
              <p:cNvSpPr>
                <a:spLocks noChangeArrowheads="1"/>
              </p:cNvSpPr>
              <p:nvPr/>
            </p:nvSpPr>
            <p:spPr bwMode="auto">
              <a:xfrm>
                <a:off x="822" y="2147"/>
                <a:ext cx="12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-20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46" name="Rectangle 171"/>
              <p:cNvSpPr>
                <a:spLocks noChangeArrowheads="1"/>
              </p:cNvSpPr>
              <p:nvPr/>
            </p:nvSpPr>
            <p:spPr bwMode="auto">
              <a:xfrm>
                <a:off x="896" y="1229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de-DE" sz="1100" smtClean="0">
                    <a:solidFill>
                      <a:srgbClr val="000000"/>
                    </a:solidFill>
                    <a:cs typeface="Times New Roman"/>
                  </a:rPr>
                  <a:t>0</a:t>
                </a:r>
                <a:endParaRPr lang="de-DE" altLang="de-DE" sz="1800" smtClean="0">
                  <a:solidFill>
                    <a:srgbClr val="6D7E9D"/>
                  </a:solidFill>
                  <a:cs typeface="Times New Roman"/>
                </a:endParaRPr>
              </a:p>
            </p:txBody>
          </p:sp>
          <p:sp>
            <p:nvSpPr>
              <p:cNvPr id="64647" name="Freeform 172"/>
              <p:cNvSpPr>
                <a:spLocks/>
              </p:cNvSpPr>
              <p:nvPr/>
            </p:nvSpPr>
            <p:spPr bwMode="auto">
              <a:xfrm>
                <a:off x="2031" y="1274"/>
                <a:ext cx="1804" cy="1469"/>
              </a:xfrm>
              <a:custGeom>
                <a:avLst/>
                <a:gdLst>
                  <a:gd name="T0" fmla="*/ 0 w 5414"/>
                  <a:gd name="T1" fmla="*/ 489 h 4409"/>
                  <a:gd name="T2" fmla="*/ 11 w 5414"/>
                  <a:gd name="T3" fmla="*/ 459 h 4409"/>
                  <a:gd name="T4" fmla="*/ 14 w 5414"/>
                  <a:gd name="T5" fmla="*/ 444 h 4409"/>
                  <a:gd name="T6" fmla="*/ 18 w 5414"/>
                  <a:gd name="T7" fmla="*/ 474 h 4409"/>
                  <a:gd name="T8" fmla="*/ 44 w 5414"/>
                  <a:gd name="T9" fmla="*/ 474 h 4409"/>
                  <a:gd name="T10" fmla="*/ 48 w 5414"/>
                  <a:gd name="T11" fmla="*/ 421 h 4409"/>
                  <a:gd name="T12" fmla="*/ 51 w 5414"/>
                  <a:gd name="T13" fmla="*/ 413 h 4409"/>
                  <a:gd name="T14" fmla="*/ 61 w 5414"/>
                  <a:gd name="T15" fmla="*/ 367 h 4409"/>
                  <a:gd name="T16" fmla="*/ 72 w 5414"/>
                  <a:gd name="T17" fmla="*/ 360 h 4409"/>
                  <a:gd name="T18" fmla="*/ 81 w 5414"/>
                  <a:gd name="T19" fmla="*/ 283 h 4409"/>
                  <a:gd name="T20" fmla="*/ 114 w 5414"/>
                  <a:gd name="T21" fmla="*/ 276 h 4409"/>
                  <a:gd name="T22" fmla="*/ 117 w 5414"/>
                  <a:gd name="T23" fmla="*/ 207 h 4409"/>
                  <a:gd name="T24" fmla="*/ 151 w 5414"/>
                  <a:gd name="T25" fmla="*/ 184 h 4409"/>
                  <a:gd name="T26" fmla="*/ 162 w 5414"/>
                  <a:gd name="T27" fmla="*/ 153 h 4409"/>
                  <a:gd name="T28" fmla="*/ 169 w 5414"/>
                  <a:gd name="T29" fmla="*/ 138 h 4409"/>
                  <a:gd name="T30" fmla="*/ 178 w 5414"/>
                  <a:gd name="T31" fmla="*/ 122 h 4409"/>
                  <a:gd name="T32" fmla="*/ 206 w 5414"/>
                  <a:gd name="T33" fmla="*/ 54 h 4409"/>
                  <a:gd name="T34" fmla="*/ 254 w 5414"/>
                  <a:gd name="T35" fmla="*/ 54 h 4409"/>
                  <a:gd name="T36" fmla="*/ 270 w 5414"/>
                  <a:gd name="T37" fmla="*/ 31 h 4409"/>
                  <a:gd name="T38" fmla="*/ 344 w 5414"/>
                  <a:gd name="T39" fmla="*/ 23 h 4409"/>
                  <a:gd name="T40" fmla="*/ 417 w 5414"/>
                  <a:gd name="T41" fmla="*/ 11 h 4409"/>
                  <a:gd name="T42" fmla="*/ 474 w 5414"/>
                  <a:gd name="T43" fmla="*/ 0 h 4409"/>
                  <a:gd name="T44" fmla="*/ 532 w 5414"/>
                  <a:gd name="T45" fmla="*/ 15 h 4409"/>
                  <a:gd name="T46" fmla="*/ 568 w 5414"/>
                  <a:gd name="T47" fmla="*/ 12 h 4409"/>
                  <a:gd name="T48" fmla="*/ 601 w 5414"/>
                  <a:gd name="T49" fmla="*/ 0 h 44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414" h="4409">
                    <a:moveTo>
                      <a:pt x="0" y="4409"/>
                    </a:moveTo>
                    <a:lnTo>
                      <a:pt x="98" y="4133"/>
                    </a:lnTo>
                    <a:lnTo>
                      <a:pt x="128" y="3997"/>
                    </a:lnTo>
                    <a:lnTo>
                      <a:pt x="160" y="4271"/>
                    </a:lnTo>
                    <a:lnTo>
                      <a:pt x="393" y="4271"/>
                    </a:lnTo>
                    <a:lnTo>
                      <a:pt x="431" y="3790"/>
                    </a:lnTo>
                    <a:lnTo>
                      <a:pt x="455" y="3721"/>
                    </a:lnTo>
                    <a:lnTo>
                      <a:pt x="547" y="3307"/>
                    </a:lnTo>
                    <a:lnTo>
                      <a:pt x="645" y="3239"/>
                    </a:lnTo>
                    <a:lnTo>
                      <a:pt x="728" y="2549"/>
                    </a:lnTo>
                    <a:lnTo>
                      <a:pt x="1023" y="2481"/>
                    </a:lnTo>
                    <a:lnTo>
                      <a:pt x="1054" y="1860"/>
                    </a:lnTo>
                    <a:lnTo>
                      <a:pt x="1359" y="1654"/>
                    </a:lnTo>
                    <a:lnTo>
                      <a:pt x="1462" y="1378"/>
                    </a:lnTo>
                    <a:lnTo>
                      <a:pt x="1524" y="1240"/>
                    </a:lnTo>
                    <a:lnTo>
                      <a:pt x="1607" y="1102"/>
                    </a:lnTo>
                    <a:lnTo>
                      <a:pt x="1859" y="482"/>
                    </a:lnTo>
                    <a:lnTo>
                      <a:pt x="2283" y="482"/>
                    </a:lnTo>
                    <a:lnTo>
                      <a:pt x="2428" y="275"/>
                    </a:lnTo>
                    <a:lnTo>
                      <a:pt x="3095" y="207"/>
                    </a:lnTo>
                    <a:lnTo>
                      <a:pt x="3751" y="96"/>
                    </a:lnTo>
                    <a:lnTo>
                      <a:pt x="4272" y="0"/>
                    </a:lnTo>
                    <a:lnTo>
                      <a:pt x="4795" y="138"/>
                    </a:lnTo>
                    <a:lnTo>
                      <a:pt x="5115" y="110"/>
                    </a:lnTo>
                    <a:lnTo>
                      <a:pt x="5414" y="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48" name="Freeform 173"/>
              <p:cNvSpPr>
                <a:spLocks/>
              </p:cNvSpPr>
              <p:nvPr/>
            </p:nvSpPr>
            <p:spPr bwMode="auto">
              <a:xfrm>
                <a:off x="1994" y="1641"/>
                <a:ext cx="180" cy="551"/>
              </a:xfrm>
              <a:custGeom>
                <a:avLst/>
                <a:gdLst>
                  <a:gd name="T0" fmla="*/ 0 w 540"/>
                  <a:gd name="T1" fmla="*/ 184 h 1654"/>
                  <a:gd name="T2" fmla="*/ 23 w 540"/>
                  <a:gd name="T3" fmla="*/ 77 h 1654"/>
                  <a:gd name="T4" fmla="*/ 24 w 540"/>
                  <a:gd name="T5" fmla="*/ 92 h 1654"/>
                  <a:gd name="T6" fmla="*/ 30 w 540"/>
                  <a:gd name="T7" fmla="*/ 0 h 1654"/>
                  <a:gd name="T8" fmla="*/ 54 w 540"/>
                  <a:gd name="T9" fmla="*/ 31 h 1654"/>
                  <a:gd name="T10" fmla="*/ 60 w 540"/>
                  <a:gd name="T11" fmla="*/ 184 h 16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0" h="1654">
                    <a:moveTo>
                      <a:pt x="0" y="1654"/>
                    </a:moveTo>
                    <a:lnTo>
                      <a:pt x="207" y="689"/>
                    </a:lnTo>
                    <a:lnTo>
                      <a:pt x="213" y="827"/>
                    </a:lnTo>
                    <a:lnTo>
                      <a:pt x="269" y="0"/>
                    </a:lnTo>
                    <a:lnTo>
                      <a:pt x="483" y="276"/>
                    </a:lnTo>
                    <a:lnTo>
                      <a:pt x="540" y="1654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49" name="Freeform 174"/>
              <p:cNvSpPr>
                <a:spLocks/>
              </p:cNvSpPr>
              <p:nvPr/>
            </p:nvSpPr>
            <p:spPr bwMode="auto">
              <a:xfrm>
                <a:off x="2329" y="1251"/>
                <a:ext cx="1506" cy="941"/>
              </a:xfrm>
              <a:custGeom>
                <a:avLst/>
                <a:gdLst>
                  <a:gd name="T0" fmla="*/ 0 w 4518"/>
                  <a:gd name="T1" fmla="*/ 313 h 2825"/>
                  <a:gd name="T2" fmla="*/ 5 w 4518"/>
                  <a:gd name="T3" fmla="*/ 237 h 2825"/>
                  <a:gd name="T4" fmla="*/ 7 w 4518"/>
                  <a:gd name="T5" fmla="*/ 176 h 2825"/>
                  <a:gd name="T6" fmla="*/ 10 w 4518"/>
                  <a:gd name="T7" fmla="*/ 161 h 2825"/>
                  <a:gd name="T8" fmla="*/ 39 w 4518"/>
                  <a:gd name="T9" fmla="*/ 84 h 2825"/>
                  <a:gd name="T10" fmla="*/ 43 w 4518"/>
                  <a:gd name="T11" fmla="*/ 84 h 2825"/>
                  <a:gd name="T12" fmla="*/ 128 w 4518"/>
                  <a:gd name="T13" fmla="*/ 23 h 2825"/>
                  <a:gd name="T14" fmla="*/ 138 w 4518"/>
                  <a:gd name="T15" fmla="*/ 31 h 2825"/>
                  <a:gd name="T16" fmla="*/ 247 w 4518"/>
                  <a:gd name="T17" fmla="*/ 11 h 2825"/>
                  <a:gd name="T18" fmla="*/ 295 w 4518"/>
                  <a:gd name="T19" fmla="*/ 23 h 2825"/>
                  <a:gd name="T20" fmla="*/ 387 w 4518"/>
                  <a:gd name="T21" fmla="*/ 0 h 2825"/>
                  <a:gd name="T22" fmla="*/ 413 w 4518"/>
                  <a:gd name="T23" fmla="*/ 8 h 2825"/>
                  <a:gd name="T24" fmla="*/ 427 w 4518"/>
                  <a:gd name="T25" fmla="*/ 11 h 2825"/>
                  <a:gd name="T26" fmla="*/ 461 w 4518"/>
                  <a:gd name="T27" fmla="*/ 8 h 2825"/>
                  <a:gd name="T28" fmla="*/ 502 w 4518"/>
                  <a:gd name="T29" fmla="*/ 8 h 28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18" h="2825">
                    <a:moveTo>
                      <a:pt x="0" y="2825"/>
                    </a:moveTo>
                    <a:lnTo>
                      <a:pt x="48" y="2136"/>
                    </a:lnTo>
                    <a:lnTo>
                      <a:pt x="59" y="1585"/>
                    </a:lnTo>
                    <a:lnTo>
                      <a:pt x="91" y="1447"/>
                    </a:lnTo>
                    <a:lnTo>
                      <a:pt x="355" y="758"/>
                    </a:lnTo>
                    <a:lnTo>
                      <a:pt x="390" y="758"/>
                    </a:lnTo>
                    <a:lnTo>
                      <a:pt x="1149" y="207"/>
                    </a:lnTo>
                    <a:lnTo>
                      <a:pt x="1241" y="276"/>
                    </a:lnTo>
                    <a:lnTo>
                      <a:pt x="2224" y="96"/>
                    </a:lnTo>
                    <a:lnTo>
                      <a:pt x="2658" y="207"/>
                    </a:lnTo>
                    <a:lnTo>
                      <a:pt x="3486" y="0"/>
                    </a:lnTo>
                    <a:lnTo>
                      <a:pt x="3713" y="69"/>
                    </a:lnTo>
                    <a:lnTo>
                      <a:pt x="3840" y="96"/>
                    </a:lnTo>
                    <a:lnTo>
                      <a:pt x="4150" y="69"/>
                    </a:lnTo>
                    <a:lnTo>
                      <a:pt x="4518" y="69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50" name="Freeform 175"/>
              <p:cNvSpPr>
                <a:spLocks/>
              </p:cNvSpPr>
              <p:nvPr/>
            </p:nvSpPr>
            <p:spPr bwMode="auto">
              <a:xfrm>
                <a:off x="2390" y="1274"/>
                <a:ext cx="1445" cy="964"/>
              </a:xfrm>
              <a:custGeom>
                <a:avLst/>
                <a:gdLst>
                  <a:gd name="T0" fmla="*/ 0 w 4335"/>
                  <a:gd name="T1" fmla="*/ 321 h 2894"/>
                  <a:gd name="T2" fmla="*/ 31 w 4335"/>
                  <a:gd name="T3" fmla="*/ 230 h 2894"/>
                  <a:gd name="T4" fmla="*/ 49 w 4335"/>
                  <a:gd name="T5" fmla="*/ 176 h 2894"/>
                  <a:gd name="T6" fmla="*/ 87 w 4335"/>
                  <a:gd name="T7" fmla="*/ 138 h 2894"/>
                  <a:gd name="T8" fmla="*/ 118 w 4335"/>
                  <a:gd name="T9" fmla="*/ 107 h 2894"/>
                  <a:gd name="T10" fmla="*/ 150 w 4335"/>
                  <a:gd name="T11" fmla="*/ 84 h 2894"/>
                  <a:gd name="T12" fmla="*/ 158 w 4335"/>
                  <a:gd name="T13" fmla="*/ 77 h 2894"/>
                  <a:gd name="T14" fmla="*/ 224 w 4335"/>
                  <a:gd name="T15" fmla="*/ 61 h 2894"/>
                  <a:gd name="T16" fmla="*/ 297 w 4335"/>
                  <a:gd name="T17" fmla="*/ 46 h 2894"/>
                  <a:gd name="T18" fmla="*/ 367 w 4335"/>
                  <a:gd name="T19" fmla="*/ 38 h 2894"/>
                  <a:gd name="T20" fmla="*/ 425 w 4335"/>
                  <a:gd name="T21" fmla="*/ 23 h 2894"/>
                  <a:gd name="T22" fmla="*/ 482 w 4335"/>
                  <a:gd name="T23" fmla="*/ 0 h 28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35" h="2894">
                    <a:moveTo>
                      <a:pt x="0" y="2894"/>
                    </a:moveTo>
                    <a:lnTo>
                      <a:pt x="280" y="2067"/>
                    </a:lnTo>
                    <a:lnTo>
                      <a:pt x="445" y="1585"/>
                    </a:lnTo>
                    <a:lnTo>
                      <a:pt x="780" y="1240"/>
                    </a:lnTo>
                    <a:lnTo>
                      <a:pt x="1058" y="965"/>
                    </a:lnTo>
                    <a:lnTo>
                      <a:pt x="1349" y="758"/>
                    </a:lnTo>
                    <a:lnTo>
                      <a:pt x="1422" y="689"/>
                    </a:lnTo>
                    <a:lnTo>
                      <a:pt x="2016" y="551"/>
                    </a:lnTo>
                    <a:lnTo>
                      <a:pt x="2672" y="413"/>
                    </a:lnTo>
                    <a:lnTo>
                      <a:pt x="3303" y="344"/>
                    </a:lnTo>
                    <a:lnTo>
                      <a:pt x="3826" y="207"/>
                    </a:lnTo>
                    <a:lnTo>
                      <a:pt x="4335" y="0"/>
                    </a:lnTo>
                  </a:path>
                </a:pathLst>
              </a:custGeom>
              <a:noFill/>
              <a:ln w="7938">
                <a:solidFill>
                  <a:srgbClr val="66FF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51" name="Freeform 176"/>
              <p:cNvSpPr>
                <a:spLocks/>
              </p:cNvSpPr>
              <p:nvPr/>
            </p:nvSpPr>
            <p:spPr bwMode="auto">
              <a:xfrm>
                <a:off x="1994" y="1260"/>
                <a:ext cx="1841" cy="2218"/>
              </a:xfrm>
              <a:custGeom>
                <a:avLst/>
                <a:gdLst>
                  <a:gd name="T0" fmla="*/ 0 w 5523"/>
                  <a:gd name="T1" fmla="*/ 739 h 6656"/>
                  <a:gd name="T2" fmla="*/ 15 w 5523"/>
                  <a:gd name="T3" fmla="*/ 739 h 6656"/>
                  <a:gd name="T4" fmla="*/ 24 w 5523"/>
                  <a:gd name="T5" fmla="*/ 724 h 6656"/>
                  <a:gd name="T6" fmla="*/ 26 w 5523"/>
                  <a:gd name="T7" fmla="*/ 693 h 6656"/>
                  <a:gd name="T8" fmla="*/ 30 w 5523"/>
                  <a:gd name="T9" fmla="*/ 647 h 6656"/>
                  <a:gd name="T10" fmla="*/ 47 w 5523"/>
                  <a:gd name="T11" fmla="*/ 601 h 6656"/>
                  <a:gd name="T12" fmla="*/ 56 w 5523"/>
                  <a:gd name="T13" fmla="*/ 479 h 6656"/>
                  <a:gd name="T14" fmla="*/ 63 w 5523"/>
                  <a:gd name="T15" fmla="*/ 433 h 6656"/>
                  <a:gd name="T16" fmla="*/ 84 w 5523"/>
                  <a:gd name="T17" fmla="*/ 433 h 6656"/>
                  <a:gd name="T18" fmla="*/ 93 w 5523"/>
                  <a:gd name="T19" fmla="*/ 403 h 6656"/>
                  <a:gd name="T20" fmla="*/ 101 w 5523"/>
                  <a:gd name="T21" fmla="*/ 357 h 6656"/>
                  <a:gd name="T22" fmla="*/ 112 w 5523"/>
                  <a:gd name="T23" fmla="*/ 341 h 6656"/>
                  <a:gd name="T24" fmla="*/ 129 w 5523"/>
                  <a:gd name="T25" fmla="*/ 341 h 6656"/>
                  <a:gd name="T26" fmla="*/ 132 w 5523"/>
                  <a:gd name="T27" fmla="*/ 311 h 6656"/>
                  <a:gd name="T28" fmla="*/ 141 w 5523"/>
                  <a:gd name="T29" fmla="*/ 295 h 6656"/>
                  <a:gd name="T30" fmla="*/ 151 w 5523"/>
                  <a:gd name="T31" fmla="*/ 295 h 6656"/>
                  <a:gd name="T32" fmla="*/ 155 w 5523"/>
                  <a:gd name="T33" fmla="*/ 265 h 6656"/>
                  <a:gd name="T34" fmla="*/ 163 w 5523"/>
                  <a:gd name="T35" fmla="*/ 188 h 6656"/>
                  <a:gd name="T36" fmla="*/ 184 w 5523"/>
                  <a:gd name="T37" fmla="*/ 188 h 6656"/>
                  <a:gd name="T38" fmla="*/ 191 w 5523"/>
                  <a:gd name="T39" fmla="*/ 173 h 6656"/>
                  <a:gd name="T40" fmla="*/ 195 w 5523"/>
                  <a:gd name="T41" fmla="*/ 158 h 6656"/>
                  <a:gd name="T42" fmla="*/ 206 w 5523"/>
                  <a:gd name="T43" fmla="*/ 127 h 6656"/>
                  <a:gd name="T44" fmla="*/ 250 w 5523"/>
                  <a:gd name="T45" fmla="*/ 127 h 6656"/>
                  <a:gd name="T46" fmla="*/ 255 w 5523"/>
                  <a:gd name="T47" fmla="*/ 112 h 6656"/>
                  <a:gd name="T48" fmla="*/ 266 w 5523"/>
                  <a:gd name="T49" fmla="*/ 97 h 6656"/>
                  <a:gd name="T50" fmla="*/ 270 w 5523"/>
                  <a:gd name="T51" fmla="*/ 66 h 6656"/>
                  <a:gd name="T52" fmla="*/ 289 w 5523"/>
                  <a:gd name="T53" fmla="*/ 66 h 6656"/>
                  <a:gd name="T54" fmla="*/ 290 w 5523"/>
                  <a:gd name="T55" fmla="*/ 51 h 6656"/>
                  <a:gd name="T56" fmla="*/ 356 w 5523"/>
                  <a:gd name="T57" fmla="*/ 5 h 6656"/>
                  <a:gd name="T58" fmla="*/ 374 w 5523"/>
                  <a:gd name="T59" fmla="*/ 2 h 6656"/>
                  <a:gd name="T60" fmla="*/ 387 w 5523"/>
                  <a:gd name="T61" fmla="*/ 5 h 6656"/>
                  <a:gd name="T62" fmla="*/ 491 w 5523"/>
                  <a:gd name="T63" fmla="*/ 5 h 6656"/>
                  <a:gd name="T64" fmla="*/ 504 w 5523"/>
                  <a:gd name="T65" fmla="*/ 0 h 6656"/>
                  <a:gd name="T66" fmla="*/ 513 w 5523"/>
                  <a:gd name="T67" fmla="*/ 5 h 6656"/>
                  <a:gd name="T68" fmla="*/ 538 w 5523"/>
                  <a:gd name="T69" fmla="*/ 5 h 6656"/>
                  <a:gd name="T70" fmla="*/ 565 w 5523"/>
                  <a:gd name="T71" fmla="*/ 20 h 6656"/>
                  <a:gd name="T72" fmla="*/ 575 w 5523"/>
                  <a:gd name="T73" fmla="*/ 12 h 6656"/>
                  <a:gd name="T74" fmla="*/ 608 w 5523"/>
                  <a:gd name="T75" fmla="*/ 5 h 6656"/>
                  <a:gd name="T76" fmla="*/ 614 w 5523"/>
                  <a:gd name="T77" fmla="*/ 5 h 66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523" h="6656">
                    <a:moveTo>
                      <a:pt x="0" y="6656"/>
                    </a:moveTo>
                    <a:lnTo>
                      <a:pt x="137" y="6656"/>
                    </a:lnTo>
                    <a:lnTo>
                      <a:pt x="213" y="6518"/>
                    </a:lnTo>
                    <a:lnTo>
                      <a:pt x="237" y="6242"/>
                    </a:lnTo>
                    <a:lnTo>
                      <a:pt x="269" y="5829"/>
                    </a:lnTo>
                    <a:lnTo>
                      <a:pt x="419" y="5415"/>
                    </a:lnTo>
                    <a:lnTo>
                      <a:pt x="502" y="4313"/>
                    </a:lnTo>
                    <a:lnTo>
                      <a:pt x="564" y="3901"/>
                    </a:lnTo>
                    <a:lnTo>
                      <a:pt x="754" y="3901"/>
                    </a:lnTo>
                    <a:lnTo>
                      <a:pt x="837" y="3625"/>
                    </a:lnTo>
                    <a:lnTo>
                      <a:pt x="912" y="3212"/>
                    </a:lnTo>
                    <a:lnTo>
                      <a:pt x="1010" y="3074"/>
                    </a:lnTo>
                    <a:lnTo>
                      <a:pt x="1163" y="3074"/>
                    </a:lnTo>
                    <a:lnTo>
                      <a:pt x="1188" y="2798"/>
                    </a:lnTo>
                    <a:lnTo>
                      <a:pt x="1269" y="2660"/>
                    </a:lnTo>
                    <a:lnTo>
                      <a:pt x="1360" y="2660"/>
                    </a:lnTo>
                    <a:lnTo>
                      <a:pt x="1395" y="2385"/>
                    </a:lnTo>
                    <a:lnTo>
                      <a:pt x="1468" y="1696"/>
                    </a:lnTo>
                    <a:lnTo>
                      <a:pt x="1658" y="1696"/>
                    </a:lnTo>
                    <a:lnTo>
                      <a:pt x="1716" y="1558"/>
                    </a:lnTo>
                    <a:lnTo>
                      <a:pt x="1752" y="1420"/>
                    </a:lnTo>
                    <a:lnTo>
                      <a:pt x="1855" y="1144"/>
                    </a:lnTo>
                    <a:lnTo>
                      <a:pt x="2246" y="1144"/>
                    </a:lnTo>
                    <a:lnTo>
                      <a:pt x="2294" y="1007"/>
                    </a:lnTo>
                    <a:lnTo>
                      <a:pt x="2392" y="869"/>
                    </a:lnTo>
                    <a:lnTo>
                      <a:pt x="2432" y="593"/>
                    </a:lnTo>
                    <a:lnTo>
                      <a:pt x="2599" y="593"/>
                    </a:lnTo>
                    <a:lnTo>
                      <a:pt x="2610" y="455"/>
                    </a:lnTo>
                    <a:lnTo>
                      <a:pt x="3204" y="42"/>
                    </a:lnTo>
                    <a:lnTo>
                      <a:pt x="3366" y="14"/>
                    </a:lnTo>
                    <a:lnTo>
                      <a:pt x="3486" y="42"/>
                    </a:lnTo>
                    <a:lnTo>
                      <a:pt x="4415" y="42"/>
                    </a:lnTo>
                    <a:lnTo>
                      <a:pt x="4532" y="0"/>
                    </a:lnTo>
                    <a:lnTo>
                      <a:pt x="4616" y="42"/>
                    </a:lnTo>
                    <a:lnTo>
                      <a:pt x="4844" y="42"/>
                    </a:lnTo>
                    <a:lnTo>
                      <a:pt x="5087" y="180"/>
                    </a:lnTo>
                    <a:lnTo>
                      <a:pt x="5171" y="111"/>
                    </a:lnTo>
                    <a:lnTo>
                      <a:pt x="5472" y="42"/>
                    </a:lnTo>
                    <a:lnTo>
                      <a:pt x="5523" y="42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52" name="Freeform 177"/>
              <p:cNvSpPr>
                <a:spLocks/>
              </p:cNvSpPr>
              <p:nvPr/>
            </p:nvSpPr>
            <p:spPr bwMode="auto">
              <a:xfrm>
                <a:off x="2213" y="1320"/>
                <a:ext cx="648" cy="1331"/>
              </a:xfrm>
              <a:custGeom>
                <a:avLst/>
                <a:gdLst>
                  <a:gd name="T0" fmla="*/ 0 w 1943"/>
                  <a:gd name="T1" fmla="*/ 443 h 3995"/>
                  <a:gd name="T2" fmla="*/ 22 w 1943"/>
                  <a:gd name="T3" fmla="*/ 398 h 3995"/>
                  <a:gd name="T4" fmla="*/ 78 w 1943"/>
                  <a:gd name="T5" fmla="*/ 260 h 3995"/>
                  <a:gd name="T6" fmla="*/ 98 w 1943"/>
                  <a:gd name="T7" fmla="*/ 92 h 3995"/>
                  <a:gd name="T8" fmla="*/ 121 w 1943"/>
                  <a:gd name="T9" fmla="*/ 46 h 3995"/>
                  <a:gd name="T10" fmla="*/ 216 w 1943"/>
                  <a:gd name="T11" fmla="*/ 0 h 39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43" h="3995">
                    <a:moveTo>
                      <a:pt x="0" y="3995"/>
                    </a:moveTo>
                    <a:lnTo>
                      <a:pt x="197" y="3583"/>
                    </a:lnTo>
                    <a:lnTo>
                      <a:pt x="704" y="2343"/>
                    </a:lnTo>
                    <a:lnTo>
                      <a:pt x="883" y="827"/>
                    </a:lnTo>
                    <a:lnTo>
                      <a:pt x="1085" y="413"/>
                    </a:lnTo>
                    <a:lnTo>
                      <a:pt x="1943" y="0"/>
                    </a:lnTo>
                  </a:path>
                </a:pathLst>
              </a:custGeom>
              <a:noFill/>
              <a:ln w="7938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53" name="Freeform 178"/>
              <p:cNvSpPr>
                <a:spLocks/>
              </p:cNvSpPr>
              <p:nvPr/>
            </p:nvSpPr>
            <p:spPr bwMode="auto">
              <a:xfrm>
                <a:off x="2182" y="1251"/>
                <a:ext cx="1653" cy="1102"/>
              </a:xfrm>
              <a:custGeom>
                <a:avLst/>
                <a:gdLst>
                  <a:gd name="T0" fmla="*/ 0 w 4959"/>
                  <a:gd name="T1" fmla="*/ 367 h 3308"/>
                  <a:gd name="T2" fmla="*/ 3 w 4959"/>
                  <a:gd name="T3" fmla="*/ 290 h 3308"/>
                  <a:gd name="T4" fmla="*/ 21 w 4959"/>
                  <a:gd name="T5" fmla="*/ 313 h 3308"/>
                  <a:gd name="T6" fmla="*/ 30 w 4959"/>
                  <a:gd name="T7" fmla="*/ 321 h 3308"/>
                  <a:gd name="T8" fmla="*/ 39 w 4959"/>
                  <a:gd name="T9" fmla="*/ 313 h 3308"/>
                  <a:gd name="T10" fmla="*/ 50 w 4959"/>
                  <a:gd name="T11" fmla="*/ 237 h 3308"/>
                  <a:gd name="T12" fmla="*/ 63 w 4959"/>
                  <a:gd name="T13" fmla="*/ 168 h 3308"/>
                  <a:gd name="T14" fmla="*/ 69 w 4959"/>
                  <a:gd name="T15" fmla="*/ 176 h 3308"/>
                  <a:gd name="T16" fmla="*/ 81 w 4959"/>
                  <a:gd name="T17" fmla="*/ 115 h 3308"/>
                  <a:gd name="T18" fmla="*/ 88 w 4959"/>
                  <a:gd name="T19" fmla="*/ 122 h 3308"/>
                  <a:gd name="T20" fmla="*/ 92 w 4959"/>
                  <a:gd name="T21" fmla="*/ 99 h 3308"/>
                  <a:gd name="T22" fmla="*/ 107 w 4959"/>
                  <a:gd name="T23" fmla="*/ 107 h 3308"/>
                  <a:gd name="T24" fmla="*/ 119 w 4959"/>
                  <a:gd name="T25" fmla="*/ 69 h 3308"/>
                  <a:gd name="T26" fmla="*/ 132 w 4959"/>
                  <a:gd name="T27" fmla="*/ 77 h 3308"/>
                  <a:gd name="T28" fmla="*/ 167 w 4959"/>
                  <a:gd name="T29" fmla="*/ 31 h 3308"/>
                  <a:gd name="T30" fmla="*/ 187 w 4959"/>
                  <a:gd name="T31" fmla="*/ 46 h 3308"/>
                  <a:gd name="T32" fmla="*/ 208 w 4959"/>
                  <a:gd name="T33" fmla="*/ 28 h 3308"/>
                  <a:gd name="T34" fmla="*/ 227 w 4959"/>
                  <a:gd name="T35" fmla="*/ 38 h 3308"/>
                  <a:gd name="T36" fmla="*/ 270 w 4959"/>
                  <a:gd name="T37" fmla="*/ 31 h 3308"/>
                  <a:gd name="T38" fmla="*/ 287 w 4959"/>
                  <a:gd name="T39" fmla="*/ 15 h 3308"/>
                  <a:gd name="T40" fmla="*/ 293 w 4959"/>
                  <a:gd name="T41" fmla="*/ 15 h 3308"/>
                  <a:gd name="T42" fmla="*/ 331 w 4959"/>
                  <a:gd name="T43" fmla="*/ 31 h 3308"/>
                  <a:gd name="T44" fmla="*/ 353 w 4959"/>
                  <a:gd name="T45" fmla="*/ 12 h 3308"/>
                  <a:gd name="T46" fmla="*/ 366 w 4959"/>
                  <a:gd name="T47" fmla="*/ 23 h 3308"/>
                  <a:gd name="T48" fmla="*/ 390 w 4959"/>
                  <a:gd name="T49" fmla="*/ 0 h 3308"/>
                  <a:gd name="T50" fmla="*/ 413 w 4959"/>
                  <a:gd name="T51" fmla="*/ 20 h 3308"/>
                  <a:gd name="T52" fmla="*/ 419 w 4959"/>
                  <a:gd name="T53" fmla="*/ 8 h 3308"/>
                  <a:gd name="T54" fmla="*/ 424 w 4959"/>
                  <a:gd name="T55" fmla="*/ 20 h 3308"/>
                  <a:gd name="T56" fmla="*/ 441 w 4959"/>
                  <a:gd name="T57" fmla="*/ 20 h 3308"/>
                  <a:gd name="T58" fmla="*/ 461 w 4959"/>
                  <a:gd name="T59" fmla="*/ 8 h 3308"/>
                  <a:gd name="T60" fmla="*/ 476 w 4959"/>
                  <a:gd name="T61" fmla="*/ 20 h 3308"/>
                  <a:gd name="T62" fmla="*/ 494 w 4959"/>
                  <a:gd name="T63" fmla="*/ 8 h 3308"/>
                  <a:gd name="T64" fmla="*/ 503 w 4959"/>
                  <a:gd name="T65" fmla="*/ 20 h 3308"/>
                  <a:gd name="T66" fmla="*/ 551 w 4959"/>
                  <a:gd name="T67" fmla="*/ 8 h 33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959" h="3308">
                    <a:moveTo>
                      <a:pt x="0" y="3308"/>
                    </a:moveTo>
                    <a:lnTo>
                      <a:pt x="25" y="2618"/>
                    </a:lnTo>
                    <a:lnTo>
                      <a:pt x="190" y="2825"/>
                    </a:lnTo>
                    <a:lnTo>
                      <a:pt x="273" y="2894"/>
                    </a:lnTo>
                    <a:lnTo>
                      <a:pt x="348" y="2825"/>
                    </a:lnTo>
                    <a:lnTo>
                      <a:pt x="446" y="2136"/>
                    </a:lnTo>
                    <a:lnTo>
                      <a:pt x="568" y="1516"/>
                    </a:lnTo>
                    <a:lnTo>
                      <a:pt x="624" y="1585"/>
                    </a:lnTo>
                    <a:lnTo>
                      <a:pt x="730" y="1034"/>
                    </a:lnTo>
                    <a:lnTo>
                      <a:pt x="796" y="1102"/>
                    </a:lnTo>
                    <a:lnTo>
                      <a:pt x="831" y="896"/>
                    </a:lnTo>
                    <a:lnTo>
                      <a:pt x="960" y="965"/>
                    </a:lnTo>
                    <a:lnTo>
                      <a:pt x="1069" y="620"/>
                    </a:lnTo>
                    <a:lnTo>
                      <a:pt x="1188" y="689"/>
                    </a:lnTo>
                    <a:lnTo>
                      <a:pt x="1503" y="276"/>
                    </a:lnTo>
                    <a:lnTo>
                      <a:pt x="1682" y="413"/>
                    </a:lnTo>
                    <a:lnTo>
                      <a:pt x="1868" y="248"/>
                    </a:lnTo>
                    <a:lnTo>
                      <a:pt x="2043" y="344"/>
                    </a:lnTo>
                    <a:lnTo>
                      <a:pt x="2429" y="276"/>
                    </a:lnTo>
                    <a:lnTo>
                      <a:pt x="2581" y="138"/>
                    </a:lnTo>
                    <a:lnTo>
                      <a:pt x="2640" y="138"/>
                    </a:lnTo>
                    <a:lnTo>
                      <a:pt x="2983" y="276"/>
                    </a:lnTo>
                    <a:lnTo>
                      <a:pt x="3176" y="110"/>
                    </a:lnTo>
                    <a:lnTo>
                      <a:pt x="3296" y="207"/>
                    </a:lnTo>
                    <a:lnTo>
                      <a:pt x="3513" y="0"/>
                    </a:lnTo>
                    <a:lnTo>
                      <a:pt x="3715" y="179"/>
                    </a:lnTo>
                    <a:lnTo>
                      <a:pt x="3768" y="69"/>
                    </a:lnTo>
                    <a:lnTo>
                      <a:pt x="3817" y="179"/>
                    </a:lnTo>
                    <a:lnTo>
                      <a:pt x="3968" y="179"/>
                    </a:lnTo>
                    <a:lnTo>
                      <a:pt x="4151" y="69"/>
                    </a:lnTo>
                    <a:lnTo>
                      <a:pt x="4280" y="179"/>
                    </a:lnTo>
                    <a:lnTo>
                      <a:pt x="4450" y="69"/>
                    </a:lnTo>
                    <a:lnTo>
                      <a:pt x="4523" y="179"/>
                    </a:lnTo>
                    <a:lnTo>
                      <a:pt x="4959" y="69"/>
                    </a:lnTo>
                  </a:path>
                </a:pathLst>
              </a:custGeom>
              <a:noFill/>
              <a:ln w="7938">
                <a:solidFill>
                  <a:srgbClr val="9966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54" name="Freeform 179"/>
              <p:cNvSpPr>
                <a:spLocks/>
              </p:cNvSpPr>
              <p:nvPr/>
            </p:nvSpPr>
            <p:spPr bwMode="auto">
              <a:xfrm>
                <a:off x="2039" y="3285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55" name="Freeform 180"/>
              <p:cNvSpPr>
                <a:spLocks/>
              </p:cNvSpPr>
              <p:nvPr/>
            </p:nvSpPr>
            <p:spPr bwMode="auto">
              <a:xfrm>
                <a:off x="2441" y="3069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56" name="Freeform 181"/>
              <p:cNvSpPr>
                <a:spLocks/>
              </p:cNvSpPr>
              <p:nvPr/>
            </p:nvSpPr>
            <p:spPr bwMode="auto">
              <a:xfrm>
                <a:off x="2058" y="3290"/>
                <a:ext cx="46" cy="46"/>
              </a:xfrm>
              <a:custGeom>
                <a:avLst/>
                <a:gdLst>
                  <a:gd name="T0" fmla="*/ 8 w 138"/>
                  <a:gd name="T1" fmla="*/ 15 h 137"/>
                  <a:gd name="T2" fmla="*/ 15 w 138"/>
                  <a:gd name="T3" fmla="*/ 8 h 137"/>
                  <a:gd name="T4" fmla="*/ 8 w 138"/>
                  <a:gd name="T5" fmla="*/ 0 h 137"/>
                  <a:gd name="T6" fmla="*/ 0 w 138"/>
                  <a:gd name="T7" fmla="*/ 8 h 137"/>
                  <a:gd name="T8" fmla="*/ 8 w 138"/>
                  <a:gd name="T9" fmla="*/ 15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7">
                    <a:moveTo>
                      <a:pt x="69" y="137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57" name="Freeform 182"/>
              <p:cNvSpPr>
                <a:spLocks/>
              </p:cNvSpPr>
              <p:nvPr/>
            </p:nvSpPr>
            <p:spPr bwMode="auto">
              <a:xfrm>
                <a:off x="2049" y="3331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58" name="Freeform 183"/>
              <p:cNvSpPr>
                <a:spLocks/>
              </p:cNvSpPr>
              <p:nvPr/>
            </p:nvSpPr>
            <p:spPr bwMode="auto">
              <a:xfrm>
                <a:off x="1962" y="3354"/>
                <a:ext cx="46" cy="46"/>
              </a:xfrm>
              <a:custGeom>
                <a:avLst/>
                <a:gdLst>
                  <a:gd name="T0" fmla="*/ 8 w 137"/>
                  <a:gd name="T1" fmla="*/ 15 h 137"/>
                  <a:gd name="T2" fmla="*/ 15 w 137"/>
                  <a:gd name="T3" fmla="*/ 8 h 137"/>
                  <a:gd name="T4" fmla="*/ 8 w 137"/>
                  <a:gd name="T5" fmla="*/ 0 h 137"/>
                  <a:gd name="T6" fmla="*/ 0 w 137"/>
                  <a:gd name="T7" fmla="*/ 8 h 137"/>
                  <a:gd name="T8" fmla="*/ 8 w 137"/>
                  <a:gd name="T9" fmla="*/ 15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137" y="69"/>
                    </a:lnTo>
                    <a:lnTo>
                      <a:pt x="68" y="0"/>
                    </a:lnTo>
                    <a:lnTo>
                      <a:pt x="0" y="69"/>
                    </a:lnTo>
                    <a:lnTo>
                      <a:pt x="68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59" name="Freeform 184"/>
              <p:cNvSpPr>
                <a:spLocks/>
              </p:cNvSpPr>
              <p:nvPr/>
            </p:nvSpPr>
            <p:spPr bwMode="auto">
              <a:xfrm>
                <a:off x="2347" y="3359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60" name="Freeform 185"/>
              <p:cNvSpPr>
                <a:spLocks/>
              </p:cNvSpPr>
              <p:nvPr/>
            </p:nvSpPr>
            <p:spPr bwMode="auto">
              <a:xfrm>
                <a:off x="1992" y="3207"/>
                <a:ext cx="46" cy="46"/>
              </a:xfrm>
              <a:custGeom>
                <a:avLst/>
                <a:gdLst>
                  <a:gd name="T0" fmla="*/ 8 w 138"/>
                  <a:gd name="T1" fmla="*/ 15 h 137"/>
                  <a:gd name="T2" fmla="*/ 15 w 138"/>
                  <a:gd name="T3" fmla="*/ 8 h 137"/>
                  <a:gd name="T4" fmla="*/ 8 w 138"/>
                  <a:gd name="T5" fmla="*/ 0 h 137"/>
                  <a:gd name="T6" fmla="*/ 0 w 138"/>
                  <a:gd name="T7" fmla="*/ 8 h 137"/>
                  <a:gd name="T8" fmla="*/ 8 w 138"/>
                  <a:gd name="T9" fmla="*/ 15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7">
                    <a:moveTo>
                      <a:pt x="69" y="137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61" name="Freeform 186"/>
              <p:cNvSpPr>
                <a:spLocks/>
              </p:cNvSpPr>
              <p:nvPr/>
            </p:nvSpPr>
            <p:spPr bwMode="auto">
              <a:xfrm>
                <a:off x="2442" y="3005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62" name="Freeform 187"/>
              <p:cNvSpPr>
                <a:spLocks/>
              </p:cNvSpPr>
              <p:nvPr/>
            </p:nvSpPr>
            <p:spPr bwMode="auto">
              <a:xfrm>
                <a:off x="1937" y="2312"/>
                <a:ext cx="46" cy="46"/>
              </a:xfrm>
              <a:custGeom>
                <a:avLst/>
                <a:gdLst>
                  <a:gd name="T0" fmla="*/ 8 w 138"/>
                  <a:gd name="T1" fmla="*/ 15 h 137"/>
                  <a:gd name="T2" fmla="*/ 15 w 138"/>
                  <a:gd name="T3" fmla="*/ 8 h 137"/>
                  <a:gd name="T4" fmla="*/ 8 w 138"/>
                  <a:gd name="T5" fmla="*/ 0 h 137"/>
                  <a:gd name="T6" fmla="*/ 0 w 138"/>
                  <a:gd name="T7" fmla="*/ 8 h 137"/>
                  <a:gd name="T8" fmla="*/ 8 w 138"/>
                  <a:gd name="T9" fmla="*/ 15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7">
                    <a:moveTo>
                      <a:pt x="69" y="137"/>
                    </a:moveTo>
                    <a:lnTo>
                      <a:pt x="138" y="68"/>
                    </a:lnTo>
                    <a:lnTo>
                      <a:pt x="69" y="0"/>
                    </a:lnTo>
                    <a:lnTo>
                      <a:pt x="0" y="68"/>
                    </a:lnTo>
                    <a:lnTo>
                      <a:pt x="69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63" name="Freeform 188"/>
              <p:cNvSpPr>
                <a:spLocks/>
              </p:cNvSpPr>
              <p:nvPr/>
            </p:nvSpPr>
            <p:spPr bwMode="auto">
              <a:xfrm>
                <a:off x="1798" y="2326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64" name="Freeform 189"/>
              <p:cNvSpPr>
                <a:spLocks/>
              </p:cNvSpPr>
              <p:nvPr/>
            </p:nvSpPr>
            <p:spPr bwMode="auto">
              <a:xfrm>
                <a:off x="1659" y="2500"/>
                <a:ext cx="46" cy="46"/>
              </a:xfrm>
              <a:custGeom>
                <a:avLst/>
                <a:gdLst>
                  <a:gd name="T0" fmla="*/ 8 w 137"/>
                  <a:gd name="T1" fmla="*/ 15 h 137"/>
                  <a:gd name="T2" fmla="*/ 15 w 137"/>
                  <a:gd name="T3" fmla="*/ 8 h 137"/>
                  <a:gd name="T4" fmla="*/ 8 w 137"/>
                  <a:gd name="T5" fmla="*/ 0 h 137"/>
                  <a:gd name="T6" fmla="*/ 0 w 137"/>
                  <a:gd name="T7" fmla="*/ 8 h 137"/>
                  <a:gd name="T8" fmla="*/ 8 w 137"/>
                  <a:gd name="T9" fmla="*/ 15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68" y="137"/>
                    </a:moveTo>
                    <a:lnTo>
                      <a:pt x="137" y="68"/>
                    </a:lnTo>
                    <a:lnTo>
                      <a:pt x="68" y="0"/>
                    </a:lnTo>
                    <a:lnTo>
                      <a:pt x="0" y="68"/>
                    </a:lnTo>
                    <a:lnTo>
                      <a:pt x="68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65" name="Freeform 190"/>
              <p:cNvSpPr>
                <a:spLocks/>
              </p:cNvSpPr>
              <p:nvPr/>
            </p:nvSpPr>
            <p:spPr bwMode="auto">
              <a:xfrm>
                <a:off x="2334" y="3373"/>
                <a:ext cx="46" cy="46"/>
              </a:xfrm>
              <a:custGeom>
                <a:avLst/>
                <a:gdLst>
                  <a:gd name="T0" fmla="*/ 8 w 137"/>
                  <a:gd name="T1" fmla="*/ 15 h 138"/>
                  <a:gd name="T2" fmla="*/ 15 w 137"/>
                  <a:gd name="T3" fmla="*/ 8 h 138"/>
                  <a:gd name="T4" fmla="*/ 8 w 137"/>
                  <a:gd name="T5" fmla="*/ 0 h 138"/>
                  <a:gd name="T6" fmla="*/ 0 w 137"/>
                  <a:gd name="T7" fmla="*/ 8 h 138"/>
                  <a:gd name="T8" fmla="*/ 8 w 137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38">
                    <a:moveTo>
                      <a:pt x="68" y="138"/>
                    </a:moveTo>
                    <a:lnTo>
                      <a:pt x="137" y="69"/>
                    </a:lnTo>
                    <a:lnTo>
                      <a:pt x="68" y="0"/>
                    </a:lnTo>
                    <a:lnTo>
                      <a:pt x="0" y="69"/>
                    </a:lnTo>
                    <a:lnTo>
                      <a:pt x="68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66" name="Freeform 191"/>
              <p:cNvSpPr>
                <a:spLocks/>
              </p:cNvSpPr>
              <p:nvPr/>
            </p:nvSpPr>
            <p:spPr bwMode="auto">
              <a:xfrm>
                <a:off x="1573" y="3327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67" name="Freeform 192"/>
              <p:cNvSpPr>
                <a:spLocks/>
              </p:cNvSpPr>
              <p:nvPr/>
            </p:nvSpPr>
            <p:spPr bwMode="auto">
              <a:xfrm>
                <a:off x="2316" y="1347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68" name="Freeform 193"/>
              <p:cNvSpPr>
                <a:spLocks/>
              </p:cNvSpPr>
              <p:nvPr/>
            </p:nvSpPr>
            <p:spPr bwMode="auto">
              <a:xfrm>
                <a:off x="1926" y="2867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69" name="Freeform 194"/>
              <p:cNvSpPr>
                <a:spLocks/>
              </p:cNvSpPr>
              <p:nvPr/>
            </p:nvSpPr>
            <p:spPr bwMode="auto">
              <a:xfrm>
                <a:off x="1842" y="2890"/>
                <a:ext cx="46" cy="46"/>
              </a:xfrm>
              <a:custGeom>
                <a:avLst/>
                <a:gdLst>
                  <a:gd name="T0" fmla="*/ 8 w 138"/>
                  <a:gd name="T1" fmla="*/ 15 h 137"/>
                  <a:gd name="T2" fmla="*/ 15 w 138"/>
                  <a:gd name="T3" fmla="*/ 8 h 137"/>
                  <a:gd name="T4" fmla="*/ 8 w 138"/>
                  <a:gd name="T5" fmla="*/ 0 h 137"/>
                  <a:gd name="T6" fmla="*/ 0 w 138"/>
                  <a:gd name="T7" fmla="*/ 8 h 137"/>
                  <a:gd name="T8" fmla="*/ 8 w 138"/>
                  <a:gd name="T9" fmla="*/ 15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7">
                    <a:moveTo>
                      <a:pt x="69" y="137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70" name="Freeform 195"/>
              <p:cNvSpPr>
                <a:spLocks/>
              </p:cNvSpPr>
              <p:nvPr/>
            </p:nvSpPr>
            <p:spPr bwMode="auto">
              <a:xfrm>
                <a:off x="1386" y="2748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71" name="Freeform 196"/>
              <p:cNvSpPr>
                <a:spLocks/>
              </p:cNvSpPr>
              <p:nvPr/>
            </p:nvSpPr>
            <p:spPr bwMode="auto">
              <a:xfrm>
                <a:off x="1794" y="2628"/>
                <a:ext cx="46" cy="46"/>
              </a:xfrm>
              <a:custGeom>
                <a:avLst/>
                <a:gdLst>
                  <a:gd name="T0" fmla="*/ 8 w 137"/>
                  <a:gd name="T1" fmla="*/ 15 h 138"/>
                  <a:gd name="T2" fmla="*/ 15 w 137"/>
                  <a:gd name="T3" fmla="*/ 8 h 138"/>
                  <a:gd name="T4" fmla="*/ 8 w 137"/>
                  <a:gd name="T5" fmla="*/ 0 h 138"/>
                  <a:gd name="T6" fmla="*/ 0 w 137"/>
                  <a:gd name="T7" fmla="*/ 8 h 138"/>
                  <a:gd name="T8" fmla="*/ 8 w 137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38">
                    <a:moveTo>
                      <a:pt x="68" y="138"/>
                    </a:moveTo>
                    <a:lnTo>
                      <a:pt x="137" y="69"/>
                    </a:lnTo>
                    <a:lnTo>
                      <a:pt x="68" y="0"/>
                    </a:lnTo>
                    <a:lnTo>
                      <a:pt x="0" y="69"/>
                    </a:lnTo>
                    <a:lnTo>
                      <a:pt x="68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72" name="Freeform 197"/>
              <p:cNvSpPr>
                <a:spLocks/>
              </p:cNvSpPr>
              <p:nvPr/>
            </p:nvSpPr>
            <p:spPr bwMode="auto">
              <a:xfrm>
                <a:off x="3097" y="3272"/>
                <a:ext cx="46" cy="45"/>
              </a:xfrm>
              <a:custGeom>
                <a:avLst/>
                <a:gdLst>
                  <a:gd name="T0" fmla="*/ 8 w 138"/>
                  <a:gd name="T1" fmla="*/ 15 h 137"/>
                  <a:gd name="T2" fmla="*/ 15 w 138"/>
                  <a:gd name="T3" fmla="*/ 7 h 137"/>
                  <a:gd name="T4" fmla="*/ 8 w 138"/>
                  <a:gd name="T5" fmla="*/ 0 h 137"/>
                  <a:gd name="T6" fmla="*/ 0 w 138"/>
                  <a:gd name="T7" fmla="*/ 7 h 137"/>
                  <a:gd name="T8" fmla="*/ 8 w 138"/>
                  <a:gd name="T9" fmla="*/ 15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7">
                    <a:moveTo>
                      <a:pt x="69" y="137"/>
                    </a:moveTo>
                    <a:lnTo>
                      <a:pt x="138" y="68"/>
                    </a:lnTo>
                    <a:lnTo>
                      <a:pt x="69" y="0"/>
                    </a:lnTo>
                    <a:lnTo>
                      <a:pt x="0" y="68"/>
                    </a:lnTo>
                    <a:lnTo>
                      <a:pt x="69" y="13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73" name="Freeform 198"/>
              <p:cNvSpPr>
                <a:spLocks/>
              </p:cNvSpPr>
              <p:nvPr/>
            </p:nvSpPr>
            <p:spPr bwMode="auto">
              <a:xfrm>
                <a:off x="3122" y="3336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74" name="Freeform 199"/>
              <p:cNvSpPr>
                <a:spLocks/>
              </p:cNvSpPr>
              <p:nvPr/>
            </p:nvSpPr>
            <p:spPr bwMode="auto">
              <a:xfrm>
                <a:off x="2623" y="3419"/>
                <a:ext cx="46" cy="45"/>
              </a:xfrm>
              <a:custGeom>
                <a:avLst/>
                <a:gdLst>
                  <a:gd name="T0" fmla="*/ 8 w 138"/>
                  <a:gd name="T1" fmla="*/ 15 h 137"/>
                  <a:gd name="T2" fmla="*/ 15 w 138"/>
                  <a:gd name="T3" fmla="*/ 7 h 137"/>
                  <a:gd name="T4" fmla="*/ 8 w 138"/>
                  <a:gd name="T5" fmla="*/ 0 h 137"/>
                  <a:gd name="T6" fmla="*/ 0 w 138"/>
                  <a:gd name="T7" fmla="*/ 7 h 137"/>
                  <a:gd name="T8" fmla="*/ 8 w 138"/>
                  <a:gd name="T9" fmla="*/ 15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7">
                    <a:moveTo>
                      <a:pt x="69" y="137"/>
                    </a:moveTo>
                    <a:lnTo>
                      <a:pt x="138" y="68"/>
                    </a:lnTo>
                    <a:lnTo>
                      <a:pt x="69" y="0"/>
                    </a:lnTo>
                    <a:lnTo>
                      <a:pt x="0" y="68"/>
                    </a:lnTo>
                    <a:lnTo>
                      <a:pt x="69" y="13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75" name="Freeform 200"/>
              <p:cNvSpPr>
                <a:spLocks/>
              </p:cNvSpPr>
              <p:nvPr/>
            </p:nvSpPr>
            <p:spPr bwMode="auto">
              <a:xfrm>
                <a:off x="2888" y="2114"/>
                <a:ext cx="46" cy="46"/>
              </a:xfrm>
              <a:custGeom>
                <a:avLst/>
                <a:gdLst>
                  <a:gd name="T0" fmla="*/ 8 w 138"/>
                  <a:gd name="T1" fmla="*/ 15 h 138"/>
                  <a:gd name="T2" fmla="*/ 15 w 138"/>
                  <a:gd name="T3" fmla="*/ 8 h 138"/>
                  <a:gd name="T4" fmla="*/ 8 w 138"/>
                  <a:gd name="T5" fmla="*/ 0 h 138"/>
                  <a:gd name="T6" fmla="*/ 0 w 138"/>
                  <a:gd name="T7" fmla="*/ 8 h 138"/>
                  <a:gd name="T8" fmla="*/ 8 w 138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76" name="Freeform 201"/>
              <p:cNvSpPr>
                <a:spLocks/>
              </p:cNvSpPr>
              <p:nvPr/>
            </p:nvSpPr>
            <p:spPr bwMode="auto">
              <a:xfrm>
                <a:off x="2593" y="3359"/>
                <a:ext cx="46" cy="46"/>
              </a:xfrm>
              <a:custGeom>
                <a:avLst/>
                <a:gdLst>
                  <a:gd name="T0" fmla="*/ 8 w 137"/>
                  <a:gd name="T1" fmla="*/ 15 h 138"/>
                  <a:gd name="T2" fmla="*/ 15 w 137"/>
                  <a:gd name="T3" fmla="*/ 8 h 138"/>
                  <a:gd name="T4" fmla="*/ 8 w 137"/>
                  <a:gd name="T5" fmla="*/ 0 h 138"/>
                  <a:gd name="T6" fmla="*/ 0 w 137"/>
                  <a:gd name="T7" fmla="*/ 8 h 138"/>
                  <a:gd name="T8" fmla="*/ 8 w 137"/>
                  <a:gd name="T9" fmla="*/ 15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38">
                    <a:moveTo>
                      <a:pt x="69" y="138"/>
                    </a:moveTo>
                    <a:lnTo>
                      <a:pt x="137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8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77" name="Freeform 202"/>
              <p:cNvSpPr>
                <a:spLocks/>
              </p:cNvSpPr>
              <p:nvPr/>
            </p:nvSpPr>
            <p:spPr bwMode="auto">
              <a:xfrm>
                <a:off x="2589" y="3460"/>
                <a:ext cx="46" cy="46"/>
              </a:xfrm>
              <a:custGeom>
                <a:avLst/>
                <a:gdLst>
                  <a:gd name="T0" fmla="*/ 8 w 138"/>
                  <a:gd name="T1" fmla="*/ 15 h 137"/>
                  <a:gd name="T2" fmla="*/ 15 w 138"/>
                  <a:gd name="T3" fmla="*/ 8 h 137"/>
                  <a:gd name="T4" fmla="*/ 8 w 138"/>
                  <a:gd name="T5" fmla="*/ 0 h 137"/>
                  <a:gd name="T6" fmla="*/ 0 w 138"/>
                  <a:gd name="T7" fmla="*/ 8 h 137"/>
                  <a:gd name="T8" fmla="*/ 8 w 138"/>
                  <a:gd name="T9" fmla="*/ 15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37">
                    <a:moveTo>
                      <a:pt x="69" y="137"/>
                    </a:moveTo>
                    <a:lnTo>
                      <a:pt x="138" y="69"/>
                    </a:lnTo>
                    <a:lnTo>
                      <a:pt x="69" y="0"/>
                    </a:lnTo>
                    <a:lnTo>
                      <a:pt x="0" y="69"/>
                    </a:lnTo>
                    <a:lnTo>
                      <a:pt x="69" y="13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78" name="Line 203"/>
              <p:cNvSpPr>
                <a:spLocks noChangeShapeType="1"/>
              </p:cNvSpPr>
              <p:nvPr/>
            </p:nvSpPr>
            <p:spPr bwMode="auto">
              <a:xfrm flipV="1">
                <a:off x="1080" y="1273"/>
                <a:ext cx="1" cy="27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  <p:sp>
            <p:nvSpPr>
              <p:cNvPr id="64679" name="Freeform 204"/>
              <p:cNvSpPr>
                <a:spLocks/>
              </p:cNvSpPr>
              <p:nvPr/>
            </p:nvSpPr>
            <p:spPr bwMode="auto">
              <a:xfrm>
                <a:off x="1252" y="1273"/>
                <a:ext cx="2583" cy="2394"/>
              </a:xfrm>
              <a:custGeom>
                <a:avLst/>
                <a:gdLst>
                  <a:gd name="T0" fmla="*/ 0 w 7751"/>
                  <a:gd name="T1" fmla="*/ 449 h 7181"/>
                  <a:gd name="T2" fmla="*/ 57 w 7751"/>
                  <a:gd name="T3" fmla="*/ 449 h 7181"/>
                  <a:gd name="T4" fmla="*/ 99 w 7751"/>
                  <a:gd name="T5" fmla="*/ 361 h 7181"/>
                  <a:gd name="T6" fmla="*/ 115 w 7751"/>
                  <a:gd name="T7" fmla="*/ 767 h 7181"/>
                  <a:gd name="T8" fmla="*/ 172 w 7751"/>
                  <a:gd name="T9" fmla="*/ 415 h 7181"/>
                  <a:gd name="T10" fmla="*/ 178 w 7751"/>
                  <a:gd name="T11" fmla="*/ 798 h 7181"/>
                  <a:gd name="T12" fmla="*/ 230 w 7751"/>
                  <a:gd name="T13" fmla="*/ 613 h 7181"/>
                  <a:gd name="T14" fmla="*/ 264 w 7751"/>
                  <a:gd name="T15" fmla="*/ 403 h 7181"/>
                  <a:gd name="T16" fmla="*/ 287 w 7751"/>
                  <a:gd name="T17" fmla="*/ 415 h 7181"/>
                  <a:gd name="T18" fmla="*/ 316 w 7751"/>
                  <a:gd name="T19" fmla="*/ 430 h 7181"/>
                  <a:gd name="T20" fmla="*/ 344 w 7751"/>
                  <a:gd name="T21" fmla="*/ 328 h 7181"/>
                  <a:gd name="T22" fmla="*/ 402 w 7751"/>
                  <a:gd name="T23" fmla="*/ 185 h 7181"/>
                  <a:gd name="T24" fmla="*/ 459 w 7751"/>
                  <a:gd name="T25" fmla="*/ 87 h 7181"/>
                  <a:gd name="T26" fmla="*/ 517 w 7751"/>
                  <a:gd name="T27" fmla="*/ 55 h 7181"/>
                  <a:gd name="T28" fmla="*/ 574 w 7751"/>
                  <a:gd name="T29" fmla="*/ 28 h 7181"/>
                  <a:gd name="T30" fmla="*/ 631 w 7751"/>
                  <a:gd name="T31" fmla="*/ 17 h 7181"/>
                  <a:gd name="T32" fmla="*/ 688 w 7751"/>
                  <a:gd name="T33" fmla="*/ 11 h 7181"/>
                  <a:gd name="T34" fmla="*/ 746 w 7751"/>
                  <a:gd name="T35" fmla="*/ 9 h 7181"/>
                  <a:gd name="T36" fmla="*/ 803 w 7751"/>
                  <a:gd name="T37" fmla="*/ 3 h 7181"/>
                  <a:gd name="T38" fmla="*/ 861 w 7751"/>
                  <a:gd name="T39" fmla="*/ 0 h 718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751" h="7181">
                    <a:moveTo>
                      <a:pt x="0" y="4039"/>
                    </a:moveTo>
                    <a:lnTo>
                      <a:pt x="517" y="4039"/>
                    </a:lnTo>
                    <a:lnTo>
                      <a:pt x="895" y="3253"/>
                    </a:lnTo>
                    <a:lnTo>
                      <a:pt x="1034" y="6905"/>
                    </a:lnTo>
                    <a:lnTo>
                      <a:pt x="1550" y="3735"/>
                    </a:lnTo>
                    <a:lnTo>
                      <a:pt x="1601" y="7181"/>
                    </a:lnTo>
                    <a:lnTo>
                      <a:pt x="2067" y="5513"/>
                    </a:lnTo>
                    <a:lnTo>
                      <a:pt x="2377" y="3625"/>
                    </a:lnTo>
                    <a:lnTo>
                      <a:pt x="2584" y="3735"/>
                    </a:lnTo>
                    <a:lnTo>
                      <a:pt x="2841" y="3873"/>
                    </a:lnTo>
                    <a:lnTo>
                      <a:pt x="3101" y="2950"/>
                    </a:lnTo>
                    <a:lnTo>
                      <a:pt x="3617" y="1668"/>
                    </a:lnTo>
                    <a:lnTo>
                      <a:pt x="4134" y="786"/>
                    </a:lnTo>
                    <a:lnTo>
                      <a:pt x="4651" y="497"/>
                    </a:lnTo>
                    <a:lnTo>
                      <a:pt x="5167" y="249"/>
                    </a:lnTo>
                    <a:lnTo>
                      <a:pt x="5684" y="152"/>
                    </a:lnTo>
                    <a:lnTo>
                      <a:pt x="6201" y="97"/>
                    </a:lnTo>
                    <a:lnTo>
                      <a:pt x="6717" y="83"/>
                    </a:lnTo>
                    <a:lnTo>
                      <a:pt x="7234" y="28"/>
                    </a:lnTo>
                    <a:lnTo>
                      <a:pt x="7751" y="0"/>
                    </a:lnTo>
                  </a:path>
                </a:pathLst>
              </a:custGeom>
              <a:noFill/>
              <a:ln w="7938">
                <a:solidFill>
                  <a:srgbClr val="99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de-DE" sz="1800" smtClean="0">
                  <a:solidFill>
                    <a:srgbClr val="6D7E9D"/>
                  </a:solidFill>
                  <a:latin typeface="Arial" charset="0"/>
                  <a:cs typeface="Times New Roman"/>
                </a:endParaRPr>
              </a:p>
            </p:txBody>
          </p:sp>
        </p:grpSp>
        <p:sp>
          <p:nvSpPr>
            <p:cNvPr id="64541" name="Line 205"/>
            <p:cNvSpPr>
              <a:spLocks noChangeShapeType="1"/>
            </p:cNvSpPr>
            <p:nvPr/>
          </p:nvSpPr>
          <p:spPr bwMode="auto">
            <a:xfrm flipV="1">
              <a:off x="2449" y="2768"/>
              <a:ext cx="137" cy="86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</p:grpSp>
      <p:grpSp>
        <p:nvGrpSpPr>
          <p:cNvPr id="64525" name="Group 206"/>
          <p:cNvGrpSpPr>
            <a:grpSpLocks/>
          </p:cNvGrpSpPr>
          <p:nvPr/>
        </p:nvGrpSpPr>
        <p:grpSpPr bwMode="auto">
          <a:xfrm>
            <a:off x="6372225" y="5013325"/>
            <a:ext cx="1422400" cy="201613"/>
            <a:chOff x="1344" y="3493"/>
            <a:chExt cx="896" cy="127"/>
          </a:xfrm>
        </p:grpSpPr>
        <p:sp>
          <p:nvSpPr>
            <p:cNvPr id="64526" name="Freeform 207"/>
            <p:cNvSpPr>
              <a:spLocks/>
            </p:cNvSpPr>
            <p:nvPr/>
          </p:nvSpPr>
          <p:spPr bwMode="auto">
            <a:xfrm>
              <a:off x="1344" y="3514"/>
              <a:ext cx="106" cy="106"/>
            </a:xfrm>
            <a:custGeom>
              <a:avLst/>
              <a:gdLst>
                <a:gd name="T0" fmla="*/ 27 w 212"/>
                <a:gd name="T1" fmla="*/ 53 h 212"/>
                <a:gd name="T2" fmla="*/ 53 w 212"/>
                <a:gd name="T3" fmla="*/ 27 h 212"/>
                <a:gd name="T4" fmla="*/ 27 w 212"/>
                <a:gd name="T5" fmla="*/ 0 h 212"/>
                <a:gd name="T6" fmla="*/ 0 w 212"/>
                <a:gd name="T7" fmla="*/ 27 h 212"/>
                <a:gd name="T8" fmla="*/ 27 w 212"/>
                <a:gd name="T9" fmla="*/ 53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212">
                  <a:moveTo>
                    <a:pt x="107" y="212"/>
                  </a:moveTo>
                  <a:lnTo>
                    <a:pt x="212" y="105"/>
                  </a:lnTo>
                  <a:lnTo>
                    <a:pt x="107" y="0"/>
                  </a:lnTo>
                  <a:lnTo>
                    <a:pt x="0" y="105"/>
                  </a:lnTo>
                  <a:lnTo>
                    <a:pt x="107" y="2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 sz="1800" smtClean="0">
                <a:solidFill>
                  <a:srgbClr val="6D7E9D"/>
                </a:solidFill>
                <a:latin typeface="Arial" charset="0"/>
                <a:cs typeface="Times New Roman"/>
              </a:endParaRPr>
            </a:p>
          </p:txBody>
        </p:sp>
        <p:sp>
          <p:nvSpPr>
            <p:cNvPr id="64527" name="Rectangle 208"/>
            <p:cNvSpPr>
              <a:spLocks noChangeArrowheads="1"/>
            </p:cNvSpPr>
            <p:nvPr/>
          </p:nvSpPr>
          <p:spPr bwMode="auto">
            <a:xfrm>
              <a:off x="1692" y="3493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A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28" name="Rectangle 209"/>
            <p:cNvSpPr>
              <a:spLocks noChangeArrowheads="1"/>
            </p:cNvSpPr>
            <p:nvPr/>
          </p:nvSpPr>
          <p:spPr bwMode="auto">
            <a:xfrm>
              <a:off x="1753" y="3493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r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29" name="Rectangle 210"/>
            <p:cNvSpPr>
              <a:spLocks noChangeArrowheads="1"/>
            </p:cNvSpPr>
            <p:nvPr/>
          </p:nvSpPr>
          <p:spPr bwMode="auto">
            <a:xfrm>
              <a:off x="1783" y="3493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k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30" name="Rectangle 211"/>
            <p:cNvSpPr>
              <a:spLocks noChangeArrowheads="1"/>
            </p:cNvSpPr>
            <p:nvPr/>
          </p:nvSpPr>
          <p:spPr bwMode="auto">
            <a:xfrm>
              <a:off x="1829" y="349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o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31" name="Rectangle 212"/>
            <p:cNvSpPr>
              <a:spLocks noChangeArrowheads="1"/>
            </p:cNvSpPr>
            <p:nvPr/>
          </p:nvSpPr>
          <p:spPr bwMode="auto">
            <a:xfrm>
              <a:off x="1880" y="349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n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32" name="Rectangle 213"/>
            <p:cNvSpPr>
              <a:spLocks noChangeArrowheads="1"/>
            </p:cNvSpPr>
            <p:nvPr/>
          </p:nvSpPr>
          <p:spPr bwMode="auto">
            <a:xfrm>
              <a:off x="1932" y="349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a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33" name="Rectangle 214"/>
            <p:cNvSpPr>
              <a:spLocks noChangeArrowheads="1"/>
            </p:cNvSpPr>
            <p:nvPr/>
          </p:nvSpPr>
          <p:spPr bwMode="auto">
            <a:xfrm>
              <a:off x="1982" y="3493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 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34" name="Rectangle 215"/>
            <p:cNvSpPr>
              <a:spLocks noChangeArrowheads="1"/>
            </p:cNvSpPr>
            <p:nvPr/>
          </p:nvSpPr>
          <p:spPr bwMode="auto">
            <a:xfrm>
              <a:off x="2008" y="3493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B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35" name="Rectangle 216"/>
            <p:cNvSpPr>
              <a:spLocks noChangeArrowheads="1"/>
            </p:cNvSpPr>
            <p:nvPr/>
          </p:nvSpPr>
          <p:spPr bwMode="auto">
            <a:xfrm>
              <a:off x="2069" y="349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a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36" name="Rectangle 217"/>
            <p:cNvSpPr>
              <a:spLocks noChangeArrowheads="1"/>
            </p:cNvSpPr>
            <p:nvPr/>
          </p:nvSpPr>
          <p:spPr bwMode="auto">
            <a:xfrm>
              <a:off x="2121" y="3493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s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37" name="Rectangle 218"/>
            <p:cNvSpPr>
              <a:spLocks noChangeArrowheads="1"/>
            </p:cNvSpPr>
            <p:nvPr/>
          </p:nvSpPr>
          <p:spPr bwMode="auto">
            <a:xfrm>
              <a:off x="2167" y="3493"/>
              <a:ext cx="2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i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  <p:sp>
          <p:nvSpPr>
            <p:cNvPr id="64538" name="Rectangle 219"/>
            <p:cNvSpPr>
              <a:spLocks noChangeArrowheads="1"/>
            </p:cNvSpPr>
            <p:nvPr/>
          </p:nvSpPr>
          <p:spPr bwMode="auto">
            <a:xfrm>
              <a:off x="2187" y="349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mtClean="0">
                  <a:solidFill>
                    <a:srgbClr val="000000"/>
                  </a:solidFill>
                  <a:cs typeface="Times New Roman"/>
                </a:rPr>
                <a:t>n</a:t>
              </a:r>
              <a:endParaRPr lang="de-DE" altLang="de-DE" sz="1800" smtClean="0">
                <a:solidFill>
                  <a:srgbClr val="6D7E9D"/>
                </a:solidFill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880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GEBCO gda_world_map_large -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463"/>
            <a:ext cx="5464175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7" name="Picture 4" descr="SEA8 western Channel riv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6096" r="6567" b="15579"/>
          <a:stretch>
            <a:fillRect/>
          </a:stretch>
        </p:blipFill>
        <p:spPr bwMode="auto">
          <a:xfrm>
            <a:off x="3503613" y="188913"/>
            <a:ext cx="351631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8" name="Line 5"/>
          <p:cNvSpPr>
            <a:spLocks noChangeShapeType="1"/>
          </p:cNvSpPr>
          <p:nvPr/>
        </p:nvSpPr>
        <p:spPr bwMode="auto">
          <a:xfrm>
            <a:off x="3132138" y="162877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0469" name="Line 6"/>
          <p:cNvSpPr>
            <a:spLocks noChangeShapeType="1"/>
          </p:cNvSpPr>
          <p:nvPr/>
        </p:nvSpPr>
        <p:spPr bwMode="auto">
          <a:xfrm flipH="1">
            <a:off x="4140200" y="4762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0470" name="Line 7"/>
          <p:cNvSpPr>
            <a:spLocks noChangeShapeType="1"/>
          </p:cNvSpPr>
          <p:nvPr/>
        </p:nvSpPr>
        <p:spPr bwMode="auto">
          <a:xfrm flipH="1" flipV="1">
            <a:off x="5146675" y="1989138"/>
            <a:ext cx="730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90471" name="Picture 8" descr="Black Sea Conshe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276475"/>
            <a:ext cx="946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2" name="Line 9"/>
          <p:cNvSpPr>
            <a:spLocks noChangeShapeType="1"/>
          </p:cNvSpPr>
          <p:nvPr/>
        </p:nvSpPr>
        <p:spPr bwMode="auto">
          <a:xfrm flipH="1">
            <a:off x="7597775" y="3573463"/>
            <a:ext cx="287338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90473" name="Picture 10" descr="Aegean 400ka landm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9"/>
          <a:stretch>
            <a:fillRect/>
          </a:stretch>
        </p:blipFill>
        <p:spPr bwMode="auto">
          <a:xfrm>
            <a:off x="3679825" y="5084763"/>
            <a:ext cx="16129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4" name="Line 11"/>
          <p:cNvSpPr>
            <a:spLocks noChangeShapeType="1"/>
          </p:cNvSpPr>
          <p:nvPr/>
        </p:nvSpPr>
        <p:spPr bwMode="auto">
          <a:xfrm flipH="1">
            <a:off x="5435600" y="5734050"/>
            <a:ext cx="18002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0475" name="Rectangle 12"/>
          <p:cNvSpPr>
            <a:spLocks noChangeArrowheads="1"/>
          </p:cNvSpPr>
          <p:nvPr/>
        </p:nvSpPr>
        <p:spPr bwMode="auto">
          <a:xfrm>
            <a:off x="-36512" y="765175"/>
            <a:ext cx="4572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sz="2000" dirty="0">
                <a:solidFill>
                  <a:srgbClr val="FAB722"/>
                </a:solidFill>
                <a:latin typeface="Arial" charset="0"/>
              </a:rPr>
              <a:t>COST Action TD0902 </a:t>
            </a:r>
            <a:br>
              <a:rPr lang="de-DE" sz="2000" dirty="0">
                <a:solidFill>
                  <a:srgbClr val="FAB722"/>
                </a:solidFill>
                <a:latin typeface="Arial" charset="0"/>
              </a:rPr>
            </a:br>
            <a:r>
              <a:rPr lang="de-DE" sz="2000" dirty="0">
                <a:solidFill>
                  <a:srgbClr val="FAB722"/>
                </a:solidFill>
                <a:latin typeface="Arial" charset="0"/>
              </a:rPr>
              <a:t>2009 - 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2013</a:t>
            </a:r>
            <a:endParaRPr lang="de-DE" sz="2000" dirty="0">
              <a:solidFill>
                <a:srgbClr val="FAB722"/>
              </a:solidFill>
              <a:latin typeface="Arial" charset="0"/>
            </a:endParaRPr>
          </a:p>
          <a:p>
            <a:pPr eaLnBrk="0" hangingPunct="0"/>
            <a:endParaRPr lang="de-DE" sz="2000" dirty="0">
              <a:solidFill>
                <a:srgbClr val="FAB722"/>
              </a:solidFill>
              <a:latin typeface="Arial" charset="0"/>
            </a:endParaRPr>
          </a:p>
          <a:p>
            <a:pPr eaLnBrk="0" hangingPunct="0"/>
            <a:r>
              <a:rPr lang="de-DE" sz="1600" dirty="0">
                <a:solidFill>
                  <a:srgbClr val="FAB722"/>
                </a:solidFill>
                <a:latin typeface="Arial" charset="0"/>
              </a:rPr>
              <a:t>„</a:t>
            </a:r>
            <a:r>
              <a:rPr lang="de-DE" sz="1600" dirty="0" err="1">
                <a:solidFill>
                  <a:srgbClr val="FAB722"/>
                </a:solidFill>
                <a:latin typeface="Arial" charset="0"/>
              </a:rPr>
              <a:t>Submerged</a:t>
            </a:r>
            <a:r>
              <a:rPr lang="de-DE" sz="1600" dirty="0">
                <a:solidFill>
                  <a:srgbClr val="FAB722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FAB722"/>
                </a:solidFill>
                <a:latin typeface="Arial" charset="0"/>
              </a:rPr>
              <a:t>Prehistoric</a:t>
            </a:r>
            <a:r>
              <a:rPr lang="de-DE" sz="1600" dirty="0" smtClean="0">
                <a:solidFill>
                  <a:srgbClr val="FAB722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de-DE" sz="1600" dirty="0" err="1" smtClean="0">
                <a:solidFill>
                  <a:srgbClr val="FAB722"/>
                </a:solidFill>
                <a:latin typeface="Arial" charset="0"/>
              </a:rPr>
              <a:t>Archaeology</a:t>
            </a:r>
            <a:r>
              <a:rPr lang="de-DE" sz="1600" dirty="0" smtClean="0">
                <a:solidFill>
                  <a:srgbClr val="FAB722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FAB722"/>
                </a:solidFill>
                <a:latin typeface="Arial" charset="0"/>
              </a:rPr>
              <a:t>and</a:t>
            </a:r>
            <a:r>
              <a:rPr lang="de-DE" sz="1600" dirty="0" smtClean="0">
                <a:solidFill>
                  <a:srgbClr val="FAB722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FAB722"/>
                </a:solidFill>
                <a:latin typeface="Arial" charset="0"/>
              </a:rPr>
              <a:t>Landscapes</a:t>
            </a:r>
            <a:r>
              <a:rPr lang="de-DE" sz="1600" dirty="0" smtClean="0">
                <a:solidFill>
                  <a:srgbClr val="FAB722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de-DE" sz="1600" dirty="0" err="1" smtClean="0">
                <a:solidFill>
                  <a:srgbClr val="FAB722"/>
                </a:solidFill>
                <a:latin typeface="Arial" charset="0"/>
              </a:rPr>
              <a:t>of</a:t>
            </a:r>
            <a:r>
              <a:rPr lang="de-DE" sz="1600" dirty="0" smtClean="0">
                <a:solidFill>
                  <a:srgbClr val="FAB722"/>
                </a:solidFill>
                <a:latin typeface="Arial" charset="0"/>
              </a:rPr>
              <a:t> </a:t>
            </a:r>
            <a:r>
              <a:rPr lang="de-DE" sz="1600" dirty="0" err="1" smtClean="0">
                <a:solidFill>
                  <a:srgbClr val="FAB722"/>
                </a:solidFill>
                <a:latin typeface="Arial" charset="0"/>
              </a:rPr>
              <a:t>the</a:t>
            </a:r>
            <a:r>
              <a:rPr lang="de-DE" sz="1600" dirty="0" smtClean="0">
                <a:solidFill>
                  <a:srgbClr val="FAB722"/>
                </a:solidFill>
                <a:latin typeface="Arial" charset="0"/>
              </a:rPr>
              <a:t> </a:t>
            </a:r>
            <a:r>
              <a:rPr lang="de-DE" sz="1600" dirty="0">
                <a:solidFill>
                  <a:srgbClr val="FAB722"/>
                </a:solidFill>
                <a:latin typeface="Arial" charset="0"/>
              </a:rPr>
              <a:t>Continental </a:t>
            </a:r>
            <a:r>
              <a:rPr lang="de-DE" sz="1600" dirty="0" err="1">
                <a:solidFill>
                  <a:srgbClr val="FAB722"/>
                </a:solidFill>
                <a:latin typeface="Arial" charset="0"/>
              </a:rPr>
              <a:t>Shelf</a:t>
            </a:r>
            <a:r>
              <a:rPr lang="de-DE" sz="1600" dirty="0" smtClean="0">
                <a:solidFill>
                  <a:srgbClr val="FAB722"/>
                </a:solidFill>
                <a:latin typeface="Arial" charset="0"/>
              </a:rPr>
              <a:t>”</a:t>
            </a:r>
          </a:p>
          <a:p>
            <a:pPr eaLnBrk="0" hangingPunct="0"/>
            <a:endParaRPr lang="de-DE" sz="2000" dirty="0">
              <a:solidFill>
                <a:srgbClr val="FAB722"/>
              </a:solidFill>
              <a:latin typeface="Arial" charset="0"/>
            </a:endParaRPr>
          </a:p>
          <a:p>
            <a:pPr eaLnBrk="0" hangingPunct="0"/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Grant holder</a:t>
            </a:r>
          </a:p>
          <a:p>
            <a:pPr eaLnBrk="0" hangingPunct="0"/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Geoff Bailey (York </a:t>
            </a:r>
            <a:r>
              <a:rPr lang="de-DE" sz="2000" dirty="0">
                <a:solidFill>
                  <a:srgbClr val="FAB722"/>
                </a:solidFill>
                <a:latin typeface="Arial" charset="0"/>
              </a:rPr>
              <a:t>U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niversity)</a:t>
            </a:r>
          </a:p>
          <a:p>
            <a:pPr eaLnBrk="0" hangingPunct="0"/>
            <a:endParaRPr lang="de-DE" sz="2000" dirty="0">
              <a:solidFill>
                <a:srgbClr val="FAB722"/>
              </a:solidFill>
              <a:latin typeface="Arial" charset="0"/>
            </a:endParaRPr>
          </a:p>
          <a:p>
            <a:pPr eaLnBrk="0" hangingPunct="0"/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42 </a:t>
            </a:r>
            <a:r>
              <a:rPr lang="de-DE" sz="2000" dirty="0" err="1" smtClean="0">
                <a:solidFill>
                  <a:srgbClr val="FAB722"/>
                </a:solidFill>
                <a:latin typeface="Arial" charset="0"/>
              </a:rPr>
              <a:t>institutions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29 countries</a:t>
            </a:r>
          </a:p>
          <a:p>
            <a:pPr eaLnBrk="0" hangingPunct="0"/>
            <a:endParaRPr lang="de-DE" sz="2000" dirty="0">
              <a:solidFill>
                <a:srgbClr val="FAB722"/>
              </a:solidFill>
              <a:latin typeface="Arial" charset="0"/>
            </a:endParaRPr>
          </a:p>
          <a:p>
            <a:pPr eaLnBrk="0" hangingPunct="0"/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Stock-</a:t>
            </a:r>
            <a:r>
              <a:rPr lang="de-DE" sz="2000" dirty="0" err="1" smtClean="0">
                <a:solidFill>
                  <a:srgbClr val="FAB722"/>
                </a:solidFill>
                <a:latin typeface="Arial" charset="0"/>
              </a:rPr>
              <a:t>taking</a:t>
            </a:r>
            <a:endParaRPr lang="de-DE" sz="2000" dirty="0" smtClean="0">
              <a:solidFill>
                <a:srgbClr val="FAB722"/>
              </a:solidFill>
              <a:latin typeface="Arial" charset="0"/>
            </a:endParaRPr>
          </a:p>
          <a:p>
            <a:pPr eaLnBrk="0" hangingPunct="0"/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State </a:t>
            </a:r>
            <a:r>
              <a:rPr lang="de-DE" sz="2000" dirty="0" err="1" smtClean="0">
                <a:solidFill>
                  <a:srgbClr val="FAB722"/>
                </a:solidFill>
                <a:latin typeface="Arial" charset="0"/>
              </a:rPr>
              <a:t>of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FAB722"/>
                </a:solidFill>
                <a:latin typeface="Arial" charset="0"/>
              </a:rPr>
              <a:t>the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FAB722"/>
                </a:solidFill>
                <a:latin typeface="Arial" charset="0"/>
              </a:rPr>
              <a:t>art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de-DE" sz="2000" dirty="0" err="1" smtClean="0">
                <a:solidFill>
                  <a:srgbClr val="FAB722"/>
                </a:solidFill>
                <a:latin typeface="Arial" charset="0"/>
              </a:rPr>
              <a:t>Splashcos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-Viewer (</a:t>
            </a:r>
            <a:r>
              <a:rPr lang="de-DE" sz="2000" dirty="0" err="1" smtClean="0">
                <a:solidFill>
                  <a:srgbClr val="FAB722"/>
                </a:solidFill>
                <a:latin typeface="Arial" charset="0"/>
              </a:rPr>
              <a:t>database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)</a:t>
            </a:r>
          </a:p>
          <a:p>
            <a:pPr eaLnBrk="0" hangingPunct="0"/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Public </a:t>
            </a:r>
            <a:r>
              <a:rPr lang="de-DE" sz="2000" dirty="0" err="1" smtClean="0">
                <a:solidFill>
                  <a:srgbClr val="FAB722"/>
                </a:solidFill>
                <a:latin typeface="Arial" charset="0"/>
              </a:rPr>
              <a:t>outreach</a:t>
            </a:r>
            <a:endParaRPr lang="de-DE" sz="2000" dirty="0" smtClean="0">
              <a:solidFill>
                <a:srgbClr val="FAB722"/>
              </a:solidFill>
              <a:latin typeface="Arial" charset="0"/>
            </a:endParaRPr>
          </a:p>
          <a:p>
            <a:pPr eaLnBrk="0" hangingPunct="0"/>
            <a:r>
              <a:rPr lang="de-DE" sz="2000" dirty="0" err="1" smtClean="0">
                <a:solidFill>
                  <a:srgbClr val="FAB722"/>
                </a:solidFill>
                <a:latin typeface="Arial" charset="0"/>
              </a:rPr>
              <a:t>Heritage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</a:rPr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24239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588" y="-26988"/>
            <a:ext cx="9178925" cy="1200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altLang="de-DE" sz="2400" b="1" dirty="0"/>
              <a:t>State of the </a:t>
            </a:r>
            <a:r>
              <a:rPr lang="en-GB" altLang="de-DE" sz="2400" b="1" dirty="0" smtClean="0"/>
              <a:t>art: </a:t>
            </a:r>
            <a:r>
              <a:rPr lang="de-DE" altLang="de-DE" sz="2400" b="1" dirty="0"/>
              <a:t>2525</a:t>
            </a:r>
            <a:r>
              <a:rPr lang="de-DE" altLang="de-DE" sz="2400" dirty="0"/>
              <a:t> </a:t>
            </a:r>
            <a:r>
              <a:rPr lang="en-GB" altLang="de-DE" sz="2400" b="1" dirty="0"/>
              <a:t>sites from 19 countries</a:t>
            </a:r>
          </a:p>
          <a:p>
            <a:pPr algn="l" eaLnBrk="1" hangingPunct="1"/>
            <a:r>
              <a:rPr lang="en-GB" altLang="de-DE" sz="1600" dirty="0"/>
              <a:t>Belgium, Bulgaria, Croatia, </a:t>
            </a:r>
            <a:r>
              <a:rPr lang="en-GB" altLang="de-DE" sz="1600" dirty="0" smtClean="0"/>
              <a:t>Cyprus</a:t>
            </a:r>
            <a:r>
              <a:rPr lang="en-GB" altLang="de-DE" sz="1600" dirty="0"/>
              <a:t>, Denmark, France, Germany, Greece, Ireland, Israel, Italy, Netherlands,</a:t>
            </a:r>
          </a:p>
          <a:p>
            <a:pPr algn="l" eaLnBrk="1" hangingPunct="1"/>
            <a:r>
              <a:rPr lang="en-GB" altLang="de-DE" sz="1600" dirty="0"/>
              <a:t>Norway, Poland, Portugal, Sweden, Turkey, UK, Ukraine, no </a:t>
            </a:r>
            <a:r>
              <a:rPr lang="en-GB" altLang="de-DE" sz="1600" dirty="0" err="1"/>
              <a:t>Splashcos</a:t>
            </a:r>
            <a:r>
              <a:rPr lang="en-GB" altLang="de-DE" sz="1600" dirty="0"/>
              <a:t>-sites in their waters so far: Estonia, Latvia,  Lithuania, Malta, Romania, Spain.</a:t>
            </a:r>
          </a:p>
        </p:txBody>
      </p:sp>
      <p:pic>
        <p:nvPicPr>
          <p:cNvPr id="205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2741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52525"/>
            <a:ext cx="2119312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125"/>
            <a:ext cx="28702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feld 4"/>
          <p:cNvSpPr txBox="1">
            <a:spLocks noChangeArrowheads="1"/>
          </p:cNvSpPr>
          <p:nvPr/>
        </p:nvSpPr>
        <p:spPr bwMode="auto">
          <a:xfrm>
            <a:off x="34925" y="384845"/>
            <a:ext cx="3952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2800" dirty="0" err="1"/>
              <a:t>Mapped</a:t>
            </a:r>
            <a:r>
              <a:rPr lang="de-DE" altLang="de-DE" sz="2800" dirty="0"/>
              <a:t> </a:t>
            </a:r>
            <a:r>
              <a:rPr lang="de-DE" altLang="de-DE" sz="2800" dirty="0" err="1"/>
              <a:t>for</a:t>
            </a:r>
            <a:r>
              <a:rPr lang="de-DE" altLang="de-DE" sz="2800" dirty="0"/>
              <a:t> „Type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site</a:t>
            </a:r>
            <a:r>
              <a:rPr lang="de-DE" altLang="de-DE" sz="2800" dirty="0"/>
              <a:t>“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4" t="10719" r="1674" b="17249"/>
          <a:stretch>
            <a:fillRect/>
          </a:stretch>
        </p:blipFill>
        <p:spPr bwMode="auto">
          <a:xfrm>
            <a:off x="6777038" y="2133600"/>
            <a:ext cx="23669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777038" y="3175"/>
            <a:ext cx="2368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30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89000"/>
            <a:ext cx="18002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feld 1"/>
          <p:cNvSpPr txBox="1">
            <a:spLocks noChangeArrowheads="1"/>
          </p:cNvSpPr>
          <p:nvPr/>
        </p:nvSpPr>
        <p:spPr bwMode="auto">
          <a:xfrm>
            <a:off x="-11113" y="312837"/>
            <a:ext cx="551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2800" dirty="0" err="1"/>
              <a:t>Mapped</a:t>
            </a:r>
            <a:r>
              <a:rPr lang="de-DE" altLang="de-DE" sz="2800" dirty="0"/>
              <a:t> </a:t>
            </a:r>
            <a:r>
              <a:rPr lang="de-DE" altLang="de-DE" sz="2800" dirty="0" err="1"/>
              <a:t>for</a:t>
            </a:r>
            <a:r>
              <a:rPr lang="de-DE" altLang="de-DE" sz="2800" dirty="0"/>
              <a:t> „</a:t>
            </a:r>
            <a:r>
              <a:rPr lang="de-DE" altLang="de-DE" sz="2800" dirty="0" err="1"/>
              <a:t>Archaeological</a:t>
            </a:r>
            <a:r>
              <a:rPr lang="de-DE" altLang="de-DE" sz="2800" dirty="0"/>
              <a:t> Dating“</a:t>
            </a:r>
          </a:p>
        </p:txBody>
      </p:sp>
      <p:pic>
        <p:nvPicPr>
          <p:cNvPr id="4101" name="Picture 4" descr="C:\Users\ha1015\Desktop\Diagramme\dat_preh_detail_pie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16113"/>
            <a:ext cx="27368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C:\Users\ha1015\Desktop\Diagramme\detail_dat_pie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115888"/>
            <a:ext cx="286226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hteck 2"/>
          <p:cNvSpPr>
            <a:spLocks noChangeArrowheads="1"/>
          </p:cNvSpPr>
          <p:nvPr/>
        </p:nvSpPr>
        <p:spPr bwMode="auto">
          <a:xfrm>
            <a:off x="8388350" y="2473325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03605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04813"/>
            <a:ext cx="8686800" cy="572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1800" dirty="0" err="1" smtClean="0">
                <a:solidFill>
                  <a:schemeClr val="bg2"/>
                </a:solidFill>
              </a:rPr>
              <a:t>Surface</a:t>
            </a:r>
            <a:r>
              <a:rPr lang="de-DE" sz="1800" dirty="0" smtClean="0">
                <a:solidFill>
                  <a:schemeClr val="bg2"/>
                </a:solidFill>
              </a:rPr>
              <a:t> on </a:t>
            </a:r>
            <a:r>
              <a:rPr lang="de-DE" sz="1800" dirty="0" err="1" smtClean="0">
                <a:solidFill>
                  <a:schemeClr val="bg2"/>
                </a:solidFill>
              </a:rPr>
              <a:t>the</a:t>
            </a:r>
            <a:r>
              <a:rPr lang="de-DE" sz="1800" dirty="0" smtClean="0">
                <a:solidFill>
                  <a:schemeClr val="bg2"/>
                </a:solidFill>
              </a:rPr>
              <a:t> </a:t>
            </a:r>
            <a:r>
              <a:rPr lang="de-DE" sz="1800" dirty="0" err="1" smtClean="0">
                <a:solidFill>
                  <a:schemeClr val="bg2"/>
                </a:solidFill>
              </a:rPr>
              <a:t>continental</a:t>
            </a:r>
            <a:r>
              <a:rPr lang="de-DE" sz="1800" dirty="0" smtClean="0">
                <a:solidFill>
                  <a:schemeClr val="bg2"/>
                </a:solidFill>
              </a:rPr>
              <a:t> </a:t>
            </a:r>
            <a:r>
              <a:rPr lang="de-DE" sz="1800" dirty="0" err="1" smtClean="0">
                <a:solidFill>
                  <a:schemeClr val="bg2"/>
                </a:solidFill>
              </a:rPr>
              <a:t>shelf</a:t>
            </a:r>
            <a:r>
              <a:rPr lang="de-DE" sz="1800" dirty="0" smtClean="0">
                <a:solidFill>
                  <a:schemeClr val="bg2"/>
                </a:solidFill>
              </a:rPr>
              <a:t> </a:t>
            </a:r>
            <a:r>
              <a:rPr lang="de-DE" sz="1800" dirty="0" err="1" smtClean="0">
                <a:solidFill>
                  <a:schemeClr val="bg2"/>
                </a:solidFill>
              </a:rPr>
              <a:t>at</a:t>
            </a:r>
            <a:r>
              <a:rPr lang="de-DE" sz="1800" dirty="0" smtClean="0">
                <a:solidFill>
                  <a:schemeClr val="bg2"/>
                </a:solidFill>
              </a:rPr>
              <a:t> </a:t>
            </a:r>
            <a:r>
              <a:rPr lang="de-DE" sz="1800" dirty="0">
                <a:solidFill>
                  <a:schemeClr val="bg2"/>
                </a:solidFill>
              </a:rPr>
              <a:t>-</a:t>
            </a:r>
            <a:r>
              <a:rPr lang="de-DE" sz="1800" dirty="0" smtClean="0">
                <a:solidFill>
                  <a:schemeClr val="bg2"/>
                </a:solidFill>
              </a:rPr>
              <a:t>140m </a:t>
            </a:r>
            <a:r>
              <a:rPr lang="de-DE" sz="1800" dirty="0" err="1" smtClean="0">
                <a:solidFill>
                  <a:schemeClr val="bg2"/>
                </a:solidFill>
              </a:rPr>
              <a:t>sealevel</a:t>
            </a:r>
            <a:r>
              <a:rPr lang="de-DE" sz="1800" dirty="0">
                <a:solidFill>
                  <a:schemeClr val="bg2"/>
                </a:solidFill>
              </a:rPr>
              <a:t/>
            </a:r>
            <a:br>
              <a:rPr lang="de-DE" sz="1800" dirty="0">
                <a:solidFill>
                  <a:schemeClr val="bg2"/>
                </a:solidFill>
              </a:rPr>
            </a:br>
            <a:r>
              <a:rPr lang="de-DE" sz="1800" dirty="0">
                <a:solidFill>
                  <a:schemeClr val="bg2"/>
                </a:solidFill>
              </a:rPr>
              <a:t>ca. 19.000 BP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-36513" y="6491288"/>
            <a:ext cx="640080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0">
                <a:solidFill>
                  <a:schemeClr val="tx2"/>
                </a:solidFill>
                <a:latin typeface="Arial" charset="0"/>
              </a:rPr>
              <a:t>Nach http://merkel.zoneo.net/Topo/Applet/index.php?lang=en</a:t>
            </a:r>
          </a:p>
        </p:txBody>
      </p:sp>
    </p:spTree>
    <p:extLst>
      <p:ext uri="{BB962C8B-B14F-4D97-AF65-F5344CB8AC3E}">
        <p14:creationId xmlns:p14="http://schemas.microsoft.com/office/powerpoint/2010/main" val="9798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feld 3"/>
          <p:cNvSpPr txBox="1">
            <a:spLocks noChangeArrowheads="1"/>
          </p:cNvSpPr>
          <p:nvPr/>
        </p:nvSpPr>
        <p:spPr bwMode="auto">
          <a:xfrm>
            <a:off x="34925" y="312837"/>
            <a:ext cx="4697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2800" dirty="0" err="1"/>
              <a:t>Mapped</a:t>
            </a:r>
            <a:r>
              <a:rPr lang="de-DE" altLang="de-DE" sz="2800" dirty="0"/>
              <a:t> </a:t>
            </a:r>
            <a:r>
              <a:rPr lang="de-DE" altLang="de-DE" sz="2800" dirty="0" err="1"/>
              <a:t>for</a:t>
            </a:r>
            <a:r>
              <a:rPr lang="de-DE" altLang="de-DE" sz="2800" dirty="0"/>
              <a:t> „Dating </a:t>
            </a:r>
            <a:r>
              <a:rPr lang="de-DE" altLang="de-DE" sz="2800" dirty="0" err="1"/>
              <a:t>based</a:t>
            </a:r>
            <a:r>
              <a:rPr lang="de-DE" altLang="de-DE" sz="2800" dirty="0"/>
              <a:t> on “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74713"/>
            <a:ext cx="1905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C:\Users\ha1015\Desktop\Diagramme\Dat_based_sw_bar_log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-26988"/>
            <a:ext cx="2892425" cy="23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3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36613"/>
            <a:ext cx="1316038" cy="8112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2" name="Textfeld 9"/>
          <p:cNvSpPr txBox="1">
            <a:spLocks noChangeArrowheads="1"/>
          </p:cNvSpPr>
          <p:nvPr/>
        </p:nvSpPr>
        <p:spPr bwMode="auto">
          <a:xfrm>
            <a:off x="34925" y="312837"/>
            <a:ext cx="469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2800"/>
              <a:t>Mapped for „organic material“</a:t>
            </a:r>
          </a:p>
        </p:txBody>
      </p:sp>
      <p:pic>
        <p:nvPicPr>
          <p:cNvPr id="7173" name="Picture 6" descr="C:\Users\ha1015\Desktop\Diagramme\organic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44450"/>
            <a:ext cx="30384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413"/>
            <a:ext cx="9144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87413"/>
            <a:ext cx="1089025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feld 4"/>
          <p:cNvSpPr txBox="1">
            <a:spLocks noChangeArrowheads="1"/>
          </p:cNvSpPr>
          <p:nvPr/>
        </p:nvSpPr>
        <p:spPr bwMode="auto">
          <a:xfrm>
            <a:off x="225425" y="312837"/>
            <a:ext cx="564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2800" dirty="0" err="1"/>
              <a:t>Mapped</a:t>
            </a:r>
            <a:r>
              <a:rPr lang="de-DE" altLang="de-DE" sz="2800" dirty="0"/>
              <a:t> </a:t>
            </a:r>
            <a:r>
              <a:rPr lang="de-DE" altLang="de-DE" sz="2800" dirty="0" err="1"/>
              <a:t>for</a:t>
            </a:r>
            <a:r>
              <a:rPr lang="de-DE" altLang="de-DE" sz="2800" dirty="0"/>
              <a:t> „</a:t>
            </a:r>
            <a:r>
              <a:rPr lang="de-DE" altLang="de-DE" sz="2800" dirty="0" err="1">
                <a:solidFill>
                  <a:schemeClr val="bg2"/>
                </a:solidFill>
              </a:rPr>
              <a:t>maximum</a:t>
            </a:r>
            <a:r>
              <a:rPr lang="de-DE" altLang="de-DE" sz="2800" dirty="0">
                <a:solidFill>
                  <a:schemeClr val="bg2"/>
                </a:solidFill>
              </a:rPr>
              <a:t> </a:t>
            </a:r>
            <a:r>
              <a:rPr lang="de-DE" altLang="de-DE" sz="2800" dirty="0" err="1">
                <a:solidFill>
                  <a:schemeClr val="bg2"/>
                </a:solidFill>
              </a:rPr>
              <a:t>waterdepths</a:t>
            </a:r>
            <a:r>
              <a:rPr lang="de-DE" altLang="de-DE" sz="2800" dirty="0">
                <a:solidFill>
                  <a:schemeClr val="bg2"/>
                </a:solidFill>
              </a:rPr>
              <a:t> </a:t>
            </a:r>
            <a:r>
              <a:rPr lang="de-DE" altLang="de-DE" sz="2800" dirty="0"/>
              <a:t>“</a:t>
            </a:r>
          </a:p>
        </p:txBody>
      </p:sp>
      <p:pic>
        <p:nvPicPr>
          <p:cNvPr id="6149" name="Picture 3" descr="C:\Users\ha1015\Desktop\Diagramme\Tiefen_lines_beide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-22225"/>
            <a:ext cx="3240087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a1015\Desktop\Diagramme\bailey-tauch-2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2209800"/>
            <a:ext cx="3254375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4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_KIE0038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588"/>
            <a:ext cx="9144000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2411413" y="3621088"/>
            <a:ext cx="5735637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de-DE" altLang="de-DE" sz="2000" b="1" dirty="0" err="1"/>
              <a:t>Thanks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for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implementing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the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Splashcos</a:t>
            </a:r>
            <a:r>
              <a:rPr lang="de-DE" altLang="de-DE" sz="2000" b="1" dirty="0"/>
              <a:t> Viewer </a:t>
            </a:r>
            <a:r>
              <a:rPr lang="de-DE" altLang="de-DE" sz="2000" b="1" dirty="0" err="1"/>
              <a:t>into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the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GeoSeas</a:t>
            </a:r>
            <a:r>
              <a:rPr lang="de-DE" altLang="de-DE" sz="2000" b="1" dirty="0"/>
              <a:t> System </a:t>
            </a:r>
            <a:r>
              <a:rPr lang="de-DE" altLang="de-DE" sz="2000" b="1" dirty="0" err="1"/>
              <a:t>to</a:t>
            </a:r>
            <a:r>
              <a:rPr lang="de-DE" altLang="de-DE" sz="2000" b="1" dirty="0"/>
              <a:t>:</a:t>
            </a:r>
          </a:p>
          <a:p>
            <a:pPr algn="l" eaLnBrk="1" hangingPunct="1"/>
            <a:endParaRPr lang="de-DE" altLang="de-DE" sz="2000" b="1" dirty="0"/>
          </a:p>
          <a:p>
            <a:pPr algn="l" eaLnBrk="1" hangingPunct="1"/>
            <a:r>
              <a:rPr lang="de-DE" altLang="de-DE" sz="2000" dirty="0" err="1"/>
              <a:t>Sytze</a:t>
            </a:r>
            <a:r>
              <a:rPr lang="de-DE" altLang="de-DE" sz="2000" dirty="0"/>
              <a:t> van </a:t>
            </a:r>
            <a:r>
              <a:rPr lang="de-DE" altLang="de-DE" sz="2000" dirty="0" err="1"/>
              <a:t>Heteren</a:t>
            </a:r>
            <a:r>
              <a:rPr lang="de-DE" altLang="de-DE" sz="2000" dirty="0"/>
              <a:t> &amp; Dick </a:t>
            </a:r>
            <a:r>
              <a:rPr lang="de-DE" altLang="de-DE" sz="2000" dirty="0" err="1"/>
              <a:t>Schaap</a:t>
            </a:r>
            <a:endParaRPr lang="de-DE" altLang="de-DE" sz="2000" dirty="0"/>
          </a:p>
          <a:p>
            <a:pPr algn="l" eaLnBrk="1" hangingPunct="1"/>
            <a:endParaRPr lang="de-DE" altLang="de-DE" sz="2000" b="1" dirty="0"/>
          </a:p>
          <a:p>
            <a:pPr algn="l" eaLnBrk="1" hangingPunct="1"/>
            <a:endParaRPr lang="de-DE" altLang="de-DE" sz="2000" b="1" dirty="0"/>
          </a:p>
          <a:p>
            <a:pPr algn="l" eaLnBrk="1" hangingPunct="1"/>
            <a:r>
              <a:rPr lang="de-DE" altLang="de-DE" sz="2000" b="1" dirty="0" err="1"/>
              <a:t>Thanks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for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technical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support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to</a:t>
            </a:r>
            <a:r>
              <a:rPr lang="de-DE" altLang="de-DE" sz="2000" dirty="0"/>
              <a:t> </a:t>
            </a:r>
          </a:p>
          <a:p>
            <a:pPr algn="l" eaLnBrk="1" hangingPunct="1"/>
            <a:r>
              <a:rPr lang="de-DE" altLang="de-DE" sz="2000" dirty="0"/>
              <a:t>Moritz Mennenga</a:t>
            </a:r>
            <a:endParaRPr lang="de-DE" altLang="de-DE" sz="1800" dirty="0"/>
          </a:p>
          <a:p>
            <a:pPr algn="l" eaLnBrk="1" hangingPunct="1"/>
            <a:endParaRPr lang="de-DE" altLang="de-DE" sz="18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34925" y="765175"/>
            <a:ext cx="3097213" cy="60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altLang="de-DE" sz="2000" b="1"/>
              <a:t>Thanks a lot to the </a:t>
            </a:r>
          </a:p>
          <a:p>
            <a:pPr algn="l" eaLnBrk="1" hangingPunct="1"/>
            <a:r>
              <a:rPr lang="it-IT" altLang="de-DE" sz="2000" b="1"/>
              <a:t>Correspondants</a:t>
            </a:r>
            <a:endParaRPr lang="de-DE" altLang="de-DE" sz="2000" b="1"/>
          </a:p>
          <a:p>
            <a:pPr algn="l" eaLnBrk="1" hangingPunct="1">
              <a:lnSpc>
                <a:spcPct val="90000"/>
              </a:lnSpc>
            </a:pPr>
            <a:r>
              <a:rPr lang="it-IT" altLang="de-DE" sz="1600" b="1"/>
              <a:t>Marnix Pieters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it-IT" altLang="de-DE" sz="1600" b="1"/>
              <a:t>Hristina Angelova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it-IT" altLang="de-DE" sz="1600" b="1"/>
              <a:t>Irena Radic Rossi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it-IT" altLang="de-DE" sz="1600" b="1"/>
              <a:t>Anders Fischer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it-IT" altLang="de-DE" sz="1600" b="1"/>
              <a:t>Aivar Kriiska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it-IT" altLang="de-DE" sz="1600" b="1"/>
              <a:t>Cyrille Billard</a:t>
            </a:r>
            <a:endParaRPr lang="de-DE" altLang="de-DE" sz="1600" b="1"/>
          </a:p>
          <a:p>
            <a:pPr algn="l">
              <a:lnSpc>
                <a:spcPct val="85000"/>
              </a:lnSpc>
            </a:pPr>
            <a:r>
              <a:rPr lang="de-DE" altLang="de-DE" sz="1600" b="1">
                <a:cs typeface="Times New Roman" pitchFamily="18" charset="0"/>
              </a:rPr>
              <a:t>Nena Galanidou</a:t>
            </a:r>
          </a:p>
          <a:p>
            <a:pPr algn="l" eaLnBrk="1" hangingPunct="1">
              <a:lnSpc>
                <a:spcPct val="90000"/>
              </a:lnSpc>
            </a:pPr>
            <a:r>
              <a:rPr lang="it-IT" altLang="de-DE" sz="1600" b="1"/>
              <a:t>Kieran Westley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it-IT" altLang="de-DE" sz="1600" b="1"/>
              <a:t>Ehud Galili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Elena Flavia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Valdis Berzin 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Algirdas Girininkas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Tim Gambin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Andrea Otte</a:t>
            </a:r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>
                <a:cs typeface="Times New Roman" pitchFamily="18" charset="0"/>
              </a:rPr>
              <a:t>Hans Peeters</a:t>
            </a:r>
            <a:endParaRPr lang="de-DE" altLang="de-DE" sz="1600" b="1"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Hakon Glørstad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Prezemyslaw Krajewski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Nuno Bicho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Valentina Voinea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Pablo Arias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Björn Nilsson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pt-BR" altLang="de-DE" sz="1600" b="1"/>
              <a:t>Hakan Oniz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en-GB" altLang="de-DE" sz="1600" b="1"/>
              <a:t>Garry Momber</a:t>
            </a:r>
            <a:endParaRPr lang="de-DE" altLang="de-DE" sz="1600" b="1"/>
          </a:p>
          <a:p>
            <a:pPr algn="l" eaLnBrk="1" hangingPunct="1">
              <a:lnSpc>
                <a:spcPct val="90000"/>
              </a:lnSpc>
            </a:pPr>
            <a:r>
              <a:rPr lang="de-DE" altLang="de-DE" sz="1600" b="1"/>
              <a:t>Olena Smyntyna</a:t>
            </a:r>
          </a:p>
        </p:txBody>
      </p:sp>
      <p:sp>
        <p:nvSpPr>
          <p:cNvPr id="8200" name="Textfeld 1"/>
          <p:cNvSpPr txBox="1">
            <a:spLocks noChangeArrowheads="1"/>
          </p:cNvSpPr>
          <p:nvPr/>
        </p:nvSpPr>
        <p:spPr bwMode="auto">
          <a:xfrm>
            <a:off x="5811838" y="782638"/>
            <a:ext cx="336867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de-DE" altLang="de-DE" sz="2000" b="1"/>
              <a:t>Thanks to the Splashcos and </a:t>
            </a:r>
          </a:p>
          <a:p>
            <a:pPr algn="r" eaLnBrk="1" hangingPunct="1"/>
            <a:r>
              <a:rPr lang="de-DE" altLang="de-DE" sz="2000" b="1"/>
              <a:t>working group chairs: </a:t>
            </a:r>
          </a:p>
          <a:p>
            <a:pPr algn="r" eaLnBrk="1" hangingPunct="1"/>
            <a:r>
              <a:rPr lang="de-DE" altLang="de-DE" sz="2000" b="1"/>
              <a:t>Geoff Bailey</a:t>
            </a:r>
          </a:p>
          <a:p>
            <a:pPr algn="r" eaLnBrk="1" hangingPunct="1"/>
            <a:r>
              <a:rPr lang="de-DE" altLang="de-DE" sz="2000" b="1"/>
              <a:t>Dimitris </a:t>
            </a:r>
            <a:r>
              <a:rPr lang="en-US" altLang="de-DE" sz="2000" b="1"/>
              <a:t>Sakellariou</a:t>
            </a:r>
            <a:endParaRPr lang="de-DE" altLang="de-DE" sz="2000" b="1"/>
          </a:p>
          <a:p>
            <a:pPr algn="r" eaLnBrk="1" hangingPunct="1"/>
            <a:r>
              <a:rPr lang="de-DE" altLang="de-DE" sz="2000" b="1"/>
              <a:t>Nic Flemming</a:t>
            </a:r>
          </a:p>
          <a:p>
            <a:pPr algn="r" eaLnBrk="1" hangingPunct="1"/>
            <a:r>
              <a:rPr lang="de-DE" altLang="de-DE" sz="2000" b="1"/>
              <a:t>Anders Fischer</a:t>
            </a:r>
          </a:p>
          <a:p>
            <a:pPr algn="r" eaLnBrk="1" hangingPunct="1"/>
            <a:r>
              <a:rPr lang="de-DE" altLang="de-DE" sz="2000" b="1"/>
              <a:t>Jan Harff</a:t>
            </a:r>
          </a:p>
          <a:p>
            <a:pPr algn="r" eaLnBrk="1" hangingPunct="1"/>
            <a:r>
              <a:rPr lang="de-DE" altLang="de-DE" sz="2000" b="1"/>
              <a:t>Tine Messian</a:t>
            </a:r>
          </a:p>
          <a:p>
            <a:pPr algn="r" eaLnBrk="1" hangingPunct="1"/>
            <a:r>
              <a:rPr lang="de-DE" altLang="de-DE" sz="2000" b="1"/>
              <a:t>Julie Satchel</a:t>
            </a:r>
          </a:p>
          <a:p>
            <a:pPr algn="r" eaLnBrk="1" hangingPunct="1"/>
            <a:endParaRPr lang="de-DE" altLang="de-DE" sz="2000" b="1"/>
          </a:p>
        </p:txBody>
      </p:sp>
    </p:spTree>
    <p:extLst>
      <p:ext uri="{BB962C8B-B14F-4D97-AF65-F5344CB8AC3E}">
        <p14:creationId xmlns:p14="http://schemas.microsoft.com/office/powerpoint/2010/main" val="5770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79388" y="530225"/>
            <a:ext cx="873918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400" b="1" dirty="0" smtClean="0">
                <a:solidFill>
                  <a:srgbClr val="FAB722"/>
                </a:solidFill>
                <a:cs typeface="Times New Roman"/>
              </a:rPr>
              <a:t>Understanding the dynamics of submerging landscapes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The Baltic Sea serves as a model ocean that allows to study in an exceptional manner the interrelation between geological and climatic forcing of the evolution of coastlines and the results in changing ecosystem and </a:t>
            </a:r>
            <a:r>
              <a:rPr lang="en-US" altLang="de-DE" sz="1800" dirty="0" err="1" smtClean="0">
                <a:solidFill>
                  <a:srgbClr val="E6E9EE"/>
                </a:solidFill>
                <a:cs typeface="Times New Roman"/>
              </a:rPr>
              <a:t>anthroposphere</a:t>
            </a: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800" dirty="0" err="1" smtClean="0">
                <a:solidFill>
                  <a:srgbClr val="E6E9EE"/>
                </a:solidFill>
                <a:cs typeface="Times New Roman"/>
              </a:rPr>
              <a:t>Tectonical</a:t>
            </a: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, climatological, and </a:t>
            </a:r>
            <a:r>
              <a:rPr lang="en-US" altLang="de-DE" sz="1800" dirty="0" err="1" smtClean="0">
                <a:solidFill>
                  <a:srgbClr val="E6E9EE"/>
                </a:solidFill>
                <a:cs typeface="Times New Roman"/>
              </a:rPr>
              <a:t>paleooceanographical</a:t>
            </a: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 concepts are required to understand the processes of rising and sinking coasts and to develop models of future scenarios by the reconstruction of the past.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For future investigations we have to 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Clr>
                <a:srgbClr val="FF0000"/>
              </a:buClr>
              <a:buFontTx/>
              <a:buChar char="•"/>
            </a:pP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 extend the investigations temporally to time periods of the late Pleistocene /´Early </a:t>
            </a:r>
            <a:br>
              <a:rPr lang="en-US" altLang="de-DE" sz="1800" dirty="0" smtClean="0">
                <a:solidFill>
                  <a:srgbClr val="E6E9EE"/>
                </a:solidFill>
                <a:cs typeface="Times New Roman"/>
              </a:rPr>
            </a:b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  Holocene of sudden sea level rise  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Clr>
                <a:srgbClr val="FF0000"/>
              </a:buClr>
              <a:buFontTx/>
              <a:buChar char="•"/>
            </a:pP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 extend the investigations regionally to transit areas between tectonic uplift and </a:t>
            </a:r>
            <a:br>
              <a:rPr lang="en-US" altLang="de-DE" sz="1800" dirty="0" smtClean="0">
                <a:solidFill>
                  <a:srgbClr val="E6E9EE"/>
                </a:solidFill>
                <a:cs typeface="Times New Roman"/>
              </a:rPr>
            </a:b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  subsidence,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Clr>
                <a:srgbClr val="FF0000"/>
              </a:buClr>
              <a:buFontTx/>
              <a:buChar char="•"/>
            </a:pP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 develop modeling strategies for the interference of </a:t>
            </a:r>
            <a:r>
              <a:rPr lang="en-US" altLang="de-DE" sz="1800" dirty="0" err="1" smtClean="0">
                <a:solidFill>
                  <a:srgbClr val="E6E9EE"/>
                </a:solidFill>
                <a:cs typeface="Times New Roman"/>
              </a:rPr>
              <a:t>neotectonics</a:t>
            </a: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, </a:t>
            </a:r>
            <a:r>
              <a:rPr lang="en-US" altLang="de-DE" sz="1800" dirty="0" err="1" smtClean="0">
                <a:solidFill>
                  <a:srgbClr val="E6E9EE"/>
                </a:solidFill>
                <a:cs typeface="Times New Roman"/>
              </a:rPr>
              <a:t>eustatic</a:t>
            </a: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 sea level  </a:t>
            </a:r>
            <a:br>
              <a:rPr lang="en-US" altLang="de-DE" sz="1800" dirty="0" smtClean="0">
                <a:solidFill>
                  <a:srgbClr val="E6E9EE"/>
                </a:solidFill>
                <a:cs typeface="Times New Roman"/>
              </a:rPr>
            </a:b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  rise and hydrographic forces on coastal morphogenesis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Clr>
                <a:srgbClr val="FF0000"/>
              </a:buClr>
              <a:buFontTx/>
              <a:buChar char="•"/>
            </a:pP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 go into </a:t>
            </a:r>
            <a:r>
              <a:rPr lang="en-US" altLang="de-DE" sz="1800" b="1" dirty="0" smtClean="0">
                <a:solidFill>
                  <a:srgbClr val="FFC000"/>
                </a:solidFill>
                <a:cs typeface="Times New Roman"/>
              </a:rPr>
              <a:t>wider international cooperation</a:t>
            </a: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 and </a:t>
            </a:r>
            <a:r>
              <a:rPr lang="en-US" altLang="de-DE" sz="1800" b="1" dirty="0" err="1" smtClean="0">
                <a:solidFill>
                  <a:srgbClr val="FF9900"/>
                </a:solidFill>
                <a:cs typeface="Times New Roman"/>
              </a:rPr>
              <a:t>transsectoral</a:t>
            </a:r>
            <a:r>
              <a:rPr lang="en-US" altLang="de-DE" sz="1800" b="1" dirty="0" smtClean="0">
                <a:solidFill>
                  <a:srgbClr val="FF9900"/>
                </a:solidFill>
                <a:cs typeface="Times New Roman"/>
              </a:rPr>
              <a:t> research</a:t>
            </a: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……….</a:t>
            </a:r>
          </a:p>
          <a:p>
            <a:pPr eaLnBrk="1" hangingPunct="1">
              <a:spcBef>
                <a:spcPct val="10000"/>
              </a:spcBef>
              <a:spcAft>
                <a:spcPct val="50000"/>
              </a:spcAft>
              <a:buClr>
                <a:srgbClr val="FF0000"/>
              </a:buClr>
              <a:buFontTx/>
              <a:buChar char="•"/>
            </a:pPr>
            <a:r>
              <a:rPr lang="en-US" altLang="de-DE" sz="1800" dirty="0">
                <a:solidFill>
                  <a:srgbClr val="E6E9EE"/>
                </a:solidFill>
                <a:cs typeface="Times New Roman"/>
              </a:rPr>
              <a:t> </a:t>
            </a: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access trans-national / </a:t>
            </a: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European </a:t>
            </a:r>
            <a:r>
              <a:rPr lang="en-US" altLang="de-DE" sz="1800" dirty="0" smtClean="0">
                <a:solidFill>
                  <a:srgbClr val="E6E9EE"/>
                </a:solidFill>
                <a:cs typeface="Times New Roman"/>
              </a:rPr>
              <a:t>funding </a:t>
            </a:r>
            <a:r>
              <a:rPr lang="en-US" altLang="de-DE" sz="1800" dirty="0" err="1" smtClean="0">
                <a:solidFill>
                  <a:srgbClr val="E6E9EE"/>
                </a:solidFill>
                <a:cs typeface="Times New Roman"/>
              </a:rPr>
              <a:t>scemes</a:t>
            </a:r>
            <a:endParaRPr lang="en-US" altLang="de-DE" sz="1800" dirty="0" smtClean="0">
              <a:solidFill>
                <a:srgbClr val="E6E9EE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65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0"/>
            <a:ext cx="7772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90000"/>
            </a:pPr>
            <a:r>
              <a:rPr lang="en-GB" altLang="de-DE" sz="4400" b="1" smtClean="0">
                <a:solidFill>
                  <a:srgbClr val="FFFFFF"/>
                </a:solidFill>
                <a:cs typeface="+mn-cs"/>
              </a:rPr>
              <a:t>Thank you very much</a:t>
            </a:r>
          </a:p>
          <a:p>
            <a:pPr eaLnBrk="1" hangingPunct="1">
              <a:spcBef>
                <a:spcPct val="20000"/>
              </a:spcBef>
              <a:buSzPct val="90000"/>
            </a:pPr>
            <a:r>
              <a:rPr lang="en-GB" altLang="de-DE" sz="4400" b="1" smtClean="0">
                <a:solidFill>
                  <a:srgbClr val="FFFFFF"/>
                </a:solidFill>
                <a:cs typeface="+mn-cs"/>
              </a:rPr>
              <a:t>for your attention</a:t>
            </a:r>
            <a:endParaRPr lang="en-GB" altLang="de-DE" sz="3200" b="1" smtClean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1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08520" y="332656"/>
            <a:ext cx="9252520" cy="6480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1800" dirty="0" err="1">
                <a:solidFill>
                  <a:srgbClr val="F5F6F9"/>
                </a:solidFill>
                <a:ea typeface="+mn-ea"/>
              </a:rPr>
              <a:t>Surface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 on </a:t>
            </a:r>
            <a:r>
              <a:rPr lang="de-DE" sz="1800" dirty="0" err="1">
                <a:solidFill>
                  <a:srgbClr val="F5F6F9"/>
                </a:solidFill>
                <a:ea typeface="+mn-ea"/>
              </a:rPr>
              <a:t>the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 </a:t>
            </a:r>
            <a:r>
              <a:rPr lang="de-DE" sz="1800" dirty="0" err="1">
                <a:solidFill>
                  <a:srgbClr val="F5F6F9"/>
                </a:solidFill>
                <a:ea typeface="+mn-ea"/>
              </a:rPr>
              <a:t>continental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 </a:t>
            </a:r>
            <a:r>
              <a:rPr lang="de-DE" sz="1800" dirty="0" err="1">
                <a:solidFill>
                  <a:srgbClr val="F5F6F9"/>
                </a:solidFill>
                <a:ea typeface="+mn-ea"/>
              </a:rPr>
              <a:t>shelf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 </a:t>
            </a:r>
            <a:r>
              <a:rPr lang="de-DE" sz="1800" dirty="0" err="1">
                <a:solidFill>
                  <a:srgbClr val="F5F6F9"/>
                </a:solidFill>
                <a:ea typeface="+mn-ea"/>
              </a:rPr>
              <a:t>at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 </a:t>
            </a:r>
            <a:r>
              <a:rPr lang="de-DE" sz="1800" dirty="0" smtClean="0">
                <a:solidFill>
                  <a:srgbClr val="F5F6F9"/>
                </a:solidFill>
                <a:ea typeface="+mn-ea"/>
              </a:rPr>
              <a:t>-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6</a:t>
            </a:r>
            <a:r>
              <a:rPr lang="de-DE" sz="1800" dirty="0" smtClean="0">
                <a:solidFill>
                  <a:srgbClr val="F5F6F9"/>
                </a:solidFill>
                <a:ea typeface="+mn-ea"/>
              </a:rPr>
              <a:t>0m </a:t>
            </a:r>
            <a:r>
              <a:rPr lang="de-DE" sz="1800" dirty="0" err="1">
                <a:solidFill>
                  <a:srgbClr val="F5F6F9"/>
                </a:solidFill>
                <a:ea typeface="+mn-ea"/>
              </a:rPr>
              <a:t>sealevel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sz="1800" dirty="0">
                <a:solidFill>
                  <a:schemeClr val="bg2"/>
                </a:solidFill>
              </a:rPr>
              <a:t/>
            </a:r>
            <a:br>
              <a:rPr lang="de-DE" sz="1800" dirty="0">
                <a:solidFill>
                  <a:schemeClr val="bg2"/>
                </a:solidFill>
              </a:rPr>
            </a:br>
            <a:r>
              <a:rPr lang="de-DE" sz="1800" dirty="0">
                <a:solidFill>
                  <a:schemeClr val="bg2"/>
                </a:solidFill>
              </a:rPr>
              <a:t>ca. </a:t>
            </a:r>
            <a:r>
              <a:rPr lang="de-DE" sz="1800" dirty="0" smtClean="0">
                <a:solidFill>
                  <a:schemeClr val="bg2"/>
                </a:solidFill>
              </a:rPr>
              <a:t>10.000 BP</a:t>
            </a:r>
            <a:endParaRPr lang="de-DE" sz="1800" dirty="0">
              <a:solidFill>
                <a:schemeClr val="bg2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-36513" y="6491288"/>
            <a:ext cx="640080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0">
                <a:solidFill>
                  <a:schemeClr val="tx2"/>
                </a:solidFill>
                <a:latin typeface="Arial" charset="0"/>
              </a:rPr>
              <a:t>Nach http://merkel.zoneo.net/Topo/Applet/index.php?lang=en</a:t>
            </a:r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3440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99" y="332655"/>
            <a:ext cx="8658557" cy="864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1800" dirty="0" err="1">
                <a:solidFill>
                  <a:srgbClr val="F5F6F9"/>
                </a:solidFill>
                <a:ea typeface="+mn-ea"/>
              </a:rPr>
              <a:t>Surface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 on </a:t>
            </a:r>
            <a:r>
              <a:rPr lang="de-DE" sz="1800" dirty="0" err="1">
                <a:solidFill>
                  <a:srgbClr val="F5F6F9"/>
                </a:solidFill>
                <a:ea typeface="+mn-ea"/>
              </a:rPr>
              <a:t>the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 </a:t>
            </a:r>
            <a:r>
              <a:rPr lang="de-DE" sz="1800" dirty="0" err="1">
                <a:solidFill>
                  <a:srgbClr val="F5F6F9"/>
                </a:solidFill>
                <a:ea typeface="+mn-ea"/>
              </a:rPr>
              <a:t>continental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 </a:t>
            </a:r>
            <a:r>
              <a:rPr lang="de-DE" sz="1800" dirty="0" err="1">
                <a:solidFill>
                  <a:srgbClr val="F5F6F9"/>
                </a:solidFill>
                <a:ea typeface="+mn-ea"/>
              </a:rPr>
              <a:t>shelf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 </a:t>
            </a:r>
            <a:r>
              <a:rPr lang="de-DE" sz="1800" dirty="0" err="1">
                <a:solidFill>
                  <a:srgbClr val="F5F6F9"/>
                </a:solidFill>
                <a:ea typeface="+mn-ea"/>
              </a:rPr>
              <a:t>at</a:t>
            </a:r>
            <a:r>
              <a:rPr lang="de-DE" sz="1800" dirty="0">
                <a:solidFill>
                  <a:srgbClr val="F5F6F9"/>
                </a:solidFill>
                <a:ea typeface="+mn-ea"/>
              </a:rPr>
              <a:t> </a:t>
            </a:r>
            <a:r>
              <a:rPr lang="de-DE" sz="1800" dirty="0" smtClean="0">
                <a:solidFill>
                  <a:srgbClr val="F5F6F9"/>
                </a:solidFill>
                <a:ea typeface="+mn-ea"/>
              </a:rPr>
              <a:t>-40m </a:t>
            </a:r>
            <a:r>
              <a:rPr lang="de-DE" sz="1800" dirty="0" err="1">
                <a:solidFill>
                  <a:srgbClr val="F5F6F9"/>
                </a:solidFill>
                <a:ea typeface="+mn-ea"/>
              </a:rPr>
              <a:t>sealevel</a:t>
            </a:r>
            <a:r>
              <a:rPr lang="de-DE" sz="2000" dirty="0" smtClean="0">
                <a:solidFill>
                  <a:schemeClr val="bg2"/>
                </a:solidFill>
              </a:rPr>
              <a:t> </a:t>
            </a:r>
            <a:r>
              <a:rPr lang="de-DE" sz="2000" dirty="0">
                <a:solidFill>
                  <a:schemeClr val="bg2"/>
                </a:solidFill>
              </a:rPr>
              <a:t/>
            </a:r>
            <a:br>
              <a:rPr lang="de-DE" sz="2000" dirty="0">
                <a:solidFill>
                  <a:schemeClr val="bg2"/>
                </a:solidFill>
              </a:rPr>
            </a:br>
            <a:r>
              <a:rPr lang="de-DE" sz="2000" dirty="0">
                <a:solidFill>
                  <a:schemeClr val="bg2"/>
                </a:solidFill>
              </a:rPr>
              <a:t>ca. 9</a:t>
            </a:r>
            <a:r>
              <a:rPr lang="de-DE" sz="2000" dirty="0" smtClean="0">
                <a:solidFill>
                  <a:schemeClr val="bg2"/>
                </a:solidFill>
              </a:rPr>
              <a:t>.000 BP</a:t>
            </a:r>
            <a:endParaRPr lang="de-DE" sz="2000" dirty="0">
              <a:solidFill>
                <a:schemeClr val="bg2"/>
              </a:solidFill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-36513" y="6491288"/>
            <a:ext cx="640080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800" b="0">
                <a:solidFill>
                  <a:schemeClr val="tx2"/>
                </a:solidFill>
                <a:latin typeface="Arial" charset="0"/>
              </a:rPr>
              <a:t>Nach http://merkel.zoneo.net/Topo/Applet/index.php?lang=en</a:t>
            </a:r>
          </a:p>
        </p:txBody>
      </p:sp>
      <p:pic>
        <p:nvPicPr>
          <p:cNvPr id="205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1196975"/>
            <a:ext cx="9324976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79388" y="530225"/>
            <a:ext cx="8739187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400" dirty="0">
                <a:solidFill>
                  <a:srgbClr val="FAB722"/>
                </a:solidFill>
                <a:latin typeface="Arial" charset="0"/>
                <a:cs typeface="Arial"/>
              </a:rPr>
              <a:t>Understanding the dynamics of submerging landscapes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US" sz="1800" dirty="0" smtClean="0">
              <a:solidFill>
                <a:srgbClr val="E6E9EE"/>
              </a:solidFill>
              <a:latin typeface="Arial" charset="0"/>
              <a:cs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US" sz="1800" dirty="0" smtClean="0">
              <a:solidFill>
                <a:srgbClr val="E6E9EE"/>
              </a:solidFill>
              <a:latin typeface="Arial" charset="0"/>
              <a:cs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E6E9EE"/>
                </a:solidFill>
                <a:latin typeface="Arial" charset="0"/>
                <a:cs typeface="Arial"/>
              </a:rPr>
              <a:t>Tectonical</a:t>
            </a:r>
            <a:r>
              <a:rPr lang="en-US" sz="2000" dirty="0">
                <a:solidFill>
                  <a:srgbClr val="E6E9EE"/>
                </a:solidFill>
                <a:latin typeface="Arial" charset="0"/>
                <a:cs typeface="Arial"/>
              </a:rPr>
              <a:t>, </a:t>
            </a:r>
            <a:r>
              <a:rPr lang="en-US" sz="2000" dirty="0" smtClean="0">
                <a:solidFill>
                  <a:srgbClr val="E6E9EE"/>
                </a:solidFill>
                <a:latin typeface="Arial" charset="0"/>
                <a:cs typeface="Arial"/>
              </a:rPr>
              <a:t>climatological</a:t>
            </a:r>
            <a:r>
              <a:rPr lang="en-US" sz="2000" dirty="0">
                <a:solidFill>
                  <a:srgbClr val="E6E9EE"/>
                </a:solidFill>
                <a:latin typeface="Arial" charset="0"/>
                <a:cs typeface="Arial"/>
              </a:rPr>
              <a:t>, and </a:t>
            </a:r>
            <a:r>
              <a:rPr lang="en-US" sz="2000" dirty="0" err="1">
                <a:solidFill>
                  <a:srgbClr val="E6E9EE"/>
                </a:solidFill>
                <a:latin typeface="Arial" charset="0"/>
                <a:cs typeface="Arial"/>
              </a:rPr>
              <a:t>paleooceanographical</a:t>
            </a:r>
            <a:r>
              <a:rPr lang="en-US" sz="2000" dirty="0">
                <a:solidFill>
                  <a:srgbClr val="E6E9EE"/>
                </a:solidFill>
                <a:latin typeface="Arial" charset="0"/>
                <a:cs typeface="Arial"/>
              </a:rPr>
              <a:t> concepts are required to understand the processes of rising and sinking coasts and to develop models of future scenarios by the reconstruction of the past.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endParaRPr lang="en-US" sz="2000" dirty="0">
              <a:solidFill>
                <a:srgbClr val="E6E9EE"/>
              </a:solidFill>
              <a:latin typeface="Arial" charset="0"/>
              <a:cs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E6E9EE"/>
                </a:solidFill>
                <a:latin typeface="Arial" charset="0"/>
                <a:cs typeface="Arial"/>
              </a:rPr>
              <a:t>The </a:t>
            </a:r>
            <a:r>
              <a:rPr lang="en-US" sz="2000" dirty="0">
                <a:solidFill>
                  <a:srgbClr val="E6E9EE"/>
                </a:solidFill>
                <a:latin typeface="Arial" charset="0"/>
                <a:cs typeface="Arial"/>
              </a:rPr>
              <a:t>Baltic Sea serves as a model ocean that allows to study in an exceptional manner the interrelation between geological and climatic forcing of the evolution of coastlines and the results in changing ecosystem and </a:t>
            </a:r>
            <a:r>
              <a:rPr lang="en-US" sz="2000" dirty="0" err="1">
                <a:solidFill>
                  <a:srgbClr val="E6E9EE"/>
                </a:solidFill>
                <a:latin typeface="Arial" charset="0"/>
                <a:cs typeface="Arial"/>
              </a:rPr>
              <a:t>anthroposphere</a:t>
            </a:r>
            <a:r>
              <a:rPr lang="en-US" sz="2000" dirty="0">
                <a:solidFill>
                  <a:srgbClr val="E6E9EE"/>
                </a:solidFill>
                <a:latin typeface="Arial" charset="0"/>
                <a:cs typeface="Arial"/>
              </a:rPr>
              <a:t>.</a:t>
            </a:r>
          </a:p>
          <a:p>
            <a:pPr fontAlgn="auto">
              <a:spcBef>
                <a:spcPct val="50000"/>
              </a:spcBef>
              <a:spcAft>
                <a:spcPct val="50000"/>
              </a:spcAft>
            </a:pPr>
            <a:endParaRPr lang="en-US" sz="2000" dirty="0" smtClean="0">
              <a:solidFill>
                <a:srgbClr val="E6E9EE"/>
              </a:solidFill>
              <a:latin typeface="Arial" charset="0"/>
              <a:cs typeface="Arial"/>
            </a:endParaRPr>
          </a:p>
          <a:p>
            <a:pPr fontAlgn="auto">
              <a:spcBef>
                <a:spcPct val="50000"/>
              </a:spcBef>
              <a:spcAft>
                <a:spcPct val="50000"/>
              </a:spcAft>
            </a:pPr>
            <a:endParaRPr lang="en-US" sz="2000" dirty="0" smtClean="0">
              <a:solidFill>
                <a:srgbClr val="E6E9EE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5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 descr="title_sk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" b="6018"/>
          <a:stretch>
            <a:fillRect/>
          </a:stretch>
        </p:blipFill>
        <p:spPr bwMode="auto">
          <a:xfrm>
            <a:off x="1395413" y="852488"/>
            <a:ext cx="63881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5"/>
          <p:cNvSpPr>
            <a:spLocks noChangeArrowheads="1"/>
          </p:cNvSpPr>
          <p:nvPr/>
        </p:nvSpPr>
        <p:spPr bwMode="auto">
          <a:xfrm>
            <a:off x="1663700" y="971550"/>
            <a:ext cx="360363" cy="193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srgbClr val="6D7E9D"/>
              </a:solidFill>
              <a:latin typeface="Arial" charset="0"/>
              <a:cs typeface="Arial"/>
            </a:endParaRPr>
          </a:p>
        </p:txBody>
      </p:sp>
      <p:sp>
        <p:nvSpPr>
          <p:cNvPr id="107524" name="Rectangle 6"/>
          <p:cNvSpPr>
            <a:spLocks noChangeArrowheads="1"/>
          </p:cNvSpPr>
          <p:nvPr/>
        </p:nvSpPr>
        <p:spPr bwMode="auto">
          <a:xfrm>
            <a:off x="1651000" y="1512888"/>
            <a:ext cx="360363" cy="1936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srgbClr val="6D7E9D"/>
              </a:solidFill>
              <a:latin typeface="Arial" charset="0"/>
              <a:cs typeface="Arial"/>
            </a:endParaRPr>
          </a:p>
        </p:txBody>
      </p:sp>
      <p:sp>
        <p:nvSpPr>
          <p:cNvPr id="107525" name="Text Box 7"/>
          <p:cNvSpPr txBox="1">
            <a:spLocks noChangeArrowheads="1"/>
          </p:cNvSpPr>
          <p:nvPr/>
        </p:nvSpPr>
        <p:spPr bwMode="auto">
          <a:xfrm>
            <a:off x="-324544" y="332656"/>
            <a:ext cx="9649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rgbClr val="FAB722"/>
                </a:solidFill>
                <a:latin typeface="Arial" charset="0"/>
                <a:cs typeface="Arial"/>
              </a:rPr>
              <a:t>Areas of </a:t>
            </a:r>
            <a:r>
              <a:rPr lang="de-DE" sz="2000" dirty="0" err="1">
                <a:solidFill>
                  <a:srgbClr val="FAB722"/>
                </a:solidFill>
                <a:latin typeface="Arial" charset="0"/>
                <a:cs typeface="Arial"/>
              </a:rPr>
              <a:t>transgression</a:t>
            </a:r>
            <a:r>
              <a:rPr lang="de-DE" sz="2000" dirty="0">
                <a:solidFill>
                  <a:srgbClr val="FAB722"/>
                </a:solidFill>
                <a:latin typeface="Arial" charset="0"/>
                <a:cs typeface="Arial"/>
              </a:rPr>
              <a:t> </a:t>
            </a:r>
            <a:r>
              <a:rPr lang="de-DE" sz="2000" dirty="0" err="1">
                <a:solidFill>
                  <a:srgbClr val="FAB722"/>
                </a:solidFill>
                <a:latin typeface="Arial" charset="0"/>
                <a:cs typeface="Arial"/>
              </a:rPr>
              <a:t>and</a:t>
            </a:r>
            <a:r>
              <a:rPr lang="de-DE" sz="2000" dirty="0">
                <a:solidFill>
                  <a:srgbClr val="FAB722"/>
                </a:solidFill>
                <a:latin typeface="Arial" charset="0"/>
                <a:cs typeface="Arial"/>
              </a:rPr>
              <a:t> </a:t>
            </a:r>
            <a:r>
              <a:rPr lang="de-DE" sz="2000" dirty="0" err="1">
                <a:solidFill>
                  <a:srgbClr val="FAB722"/>
                </a:solidFill>
                <a:latin typeface="Arial" charset="0"/>
                <a:cs typeface="Arial"/>
              </a:rPr>
              <a:t>regression</a:t>
            </a:r>
            <a:r>
              <a:rPr lang="de-DE" sz="2000" dirty="0">
                <a:solidFill>
                  <a:srgbClr val="FAB722"/>
                </a:solidFill>
                <a:latin typeface="Arial" charset="0"/>
                <a:cs typeface="Arial"/>
              </a:rPr>
              <a:t> of </a:t>
            </a:r>
            <a:r>
              <a:rPr lang="de-DE" sz="2000" dirty="0" err="1">
                <a:solidFill>
                  <a:srgbClr val="FAB722"/>
                </a:solidFill>
                <a:latin typeface="Arial" charset="0"/>
                <a:cs typeface="Arial"/>
              </a:rPr>
              <a:t>the</a:t>
            </a:r>
            <a:r>
              <a:rPr lang="de-DE" sz="2000" dirty="0">
                <a:solidFill>
                  <a:srgbClr val="FAB722"/>
                </a:solidFill>
                <a:latin typeface="Arial" charset="0"/>
                <a:cs typeface="Arial"/>
              </a:rPr>
              <a:t> Baltic </a:t>
            </a:r>
            <a:r>
              <a:rPr lang="de-DE" sz="2000" dirty="0" err="1" smtClean="0">
                <a:solidFill>
                  <a:srgbClr val="FAB722"/>
                </a:solidFill>
                <a:latin typeface="Arial" charset="0"/>
                <a:cs typeface="Arial"/>
              </a:rPr>
              <a:t>Sea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  <a:cs typeface="Arial"/>
              </a:rPr>
              <a:t> </a:t>
            </a:r>
            <a:r>
              <a:rPr lang="de-DE" sz="2000" dirty="0" err="1" smtClean="0">
                <a:solidFill>
                  <a:srgbClr val="FAB722"/>
                </a:solidFill>
                <a:latin typeface="Arial" charset="0"/>
                <a:cs typeface="Arial"/>
              </a:rPr>
              <a:t>since</a:t>
            </a:r>
            <a:r>
              <a:rPr lang="de-DE" sz="2000" dirty="0" smtClean="0">
                <a:solidFill>
                  <a:srgbClr val="FAB722"/>
                </a:solidFill>
                <a:latin typeface="Arial" charset="0"/>
                <a:cs typeface="Arial"/>
              </a:rPr>
              <a:t> </a:t>
            </a:r>
            <a:r>
              <a:rPr lang="de-DE" sz="2000" dirty="0">
                <a:solidFill>
                  <a:srgbClr val="FAB722"/>
                </a:solidFill>
                <a:latin typeface="Arial" charset="0"/>
                <a:cs typeface="Arial"/>
              </a:rPr>
              <a:t>8000 cal. BP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1343025" y="1635125"/>
            <a:ext cx="1233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6D7E9D"/>
                </a:solidFill>
                <a:latin typeface="Arial" charset="0"/>
                <a:cs typeface="Arial"/>
              </a:rPr>
              <a:t>Transgression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346200" y="1158875"/>
            <a:ext cx="1012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srgbClr val="6D7E9D"/>
                </a:solidFill>
                <a:latin typeface="Arial" charset="0"/>
                <a:cs typeface="Arial"/>
              </a:rPr>
              <a:t>Regression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6076950" y="6372225"/>
            <a:ext cx="1476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de-DE">
                <a:solidFill>
                  <a:srgbClr val="6D7E9D"/>
                </a:solidFill>
                <a:latin typeface="Arial" charset="0"/>
                <a:cs typeface="Arial"/>
              </a:rPr>
              <a:t>Harff et al. (2007)</a:t>
            </a:r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2971800" y="5753100"/>
            <a:ext cx="276225" cy="2571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srgbClr val="6D7E9D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5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457200" y="762000"/>
            <a:ext cx="51054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>
                <a:solidFill>
                  <a:schemeClr val="bg2"/>
                </a:solidFill>
              </a:rPr>
              <a:t>Jäckelberg-Nord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1752600"/>
            <a:ext cx="4114800" cy="152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de-DE" altLang="de-DE" sz="1800">
                <a:solidFill>
                  <a:schemeClr val="tx2"/>
                </a:solidFill>
              </a:rPr>
              <a:t>Situation underwater:</a:t>
            </a:r>
          </a:p>
          <a:p>
            <a:r>
              <a:rPr lang="de-DE" altLang="de-DE" sz="1800">
                <a:solidFill>
                  <a:schemeClr val="tx2"/>
                </a:solidFill>
              </a:rPr>
              <a:t>Peat-banks</a:t>
            </a:r>
          </a:p>
          <a:p>
            <a:r>
              <a:rPr lang="de-DE" altLang="de-DE" sz="1800">
                <a:solidFill>
                  <a:schemeClr val="tx2"/>
                </a:solidFill>
              </a:rPr>
              <a:t>treetrunks</a:t>
            </a:r>
          </a:p>
          <a:p>
            <a:endParaRPr lang="de-DE" altLang="de-DE" sz="1800">
              <a:solidFill>
                <a:schemeClr val="tx2"/>
              </a:solidFill>
            </a:endParaRPr>
          </a:p>
        </p:txBody>
      </p:sp>
      <p:pic>
        <p:nvPicPr>
          <p:cNvPr id="509956" name="Picture 4" descr="Poel16_Baumstamm_01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4267200" cy="27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57" name="Picture 5" descr="Poel16_Baumstubben_01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8862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58" name="Picture 6" descr="Poel_16_Jana_Torfbank01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810000"/>
            <a:ext cx="4251325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04813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/>
          <a:lstStyle/>
          <a:p>
            <a:pPr eaLnBrk="1" hangingPunct="1"/>
            <a:r>
              <a:rPr lang="de-DE" altLang="de-DE" sz="1400" smtClean="0">
                <a:solidFill>
                  <a:srgbClr val="FFFF00"/>
                </a:solidFill>
              </a:rPr>
              <a:t>Submarine stoneage Sites from the 7th and 6th Millenium BC </a:t>
            </a:r>
            <a:br>
              <a:rPr lang="de-DE" altLang="de-DE" sz="1400" smtClean="0">
                <a:solidFill>
                  <a:srgbClr val="FFFF00"/>
                </a:solidFill>
              </a:rPr>
            </a:br>
            <a:r>
              <a:rPr lang="de-DE" altLang="de-DE" sz="1400" smtClean="0">
                <a:solidFill>
                  <a:srgbClr val="FFFF00"/>
                </a:solidFill>
              </a:rPr>
              <a:t>at Jäckelgrund und Jäckelberg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114425" y="1487488"/>
            <a:ext cx="6913563" cy="5181600"/>
            <a:chOff x="612" y="890"/>
            <a:chExt cx="4355" cy="3264"/>
          </a:xfrm>
        </p:grpSpPr>
        <p:pic>
          <p:nvPicPr>
            <p:cNvPr id="35846" name="Picture 4" descr="wisbucht_fpl_2004_12_02-300dp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890"/>
              <a:ext cx="4355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Oval 5"/>
            <p:cNvSpPr>
              <a:spLocks noChangeArrowheads="1"/>
            </p:cNvSpPr>
            <p:nvPr/>
          </p:nvSpPr>
          <p:spPr bwMode="auto">
            <a:xfrm>
              <a:off x="3198" y="1570"/>
              <a:ext cx="545" cy="453"/>
            </a:xfrm>
            <a:prstGeom prst="ellips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-36513" y="404813"/>
            <a:ext cx="656907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de-DE" sz="1400">
                <a:solidFill>
                  <a:srgbClr val="00FFFF"/>
                </a:solidFill>
                <a:latin typeface="Humnst777 BT" pitchFamily="34" charset="0"/>
              </a:rPr>
              <a:t>DFG Research Unit</a:t>
            </a:r>
            <a:r>
              <a:rPr lang="en-US" altLang="de-DE" sz="1600">
                <a:solidFill>
                  <a:srgbClr val="00FFFF"/>
                </a:solidFill>
                <a:latin typeface="Humnst777 BT" pitchFamily="34" charset="0"/>
              </a:rPr>
              <a:t> </a:t>
            </a:r>
            <a:br>
              <a:rPr lang="en-US" altLang="de-DE" sz="1600">
                <a:solidFill>
                  <a:srgbClr val="00FFFF"/>
                </a:solidFill>
                <a:latin typeface="Humnst777 BT" pitchFamily="34" charset="0"/>
              </a:rPr>
            </a:br>
            <a:r>
              <a:rPr lang="en-US" altLang="de-DE" sz="1600" i="1">
                <a:solidFill>
                  <a:srgbClr val="99FFCC"/>
                </a:solidFill>
                <a:latin typeface="Humnst777 BT" pitchFamily="34" charset="0"/>
              </a:rPr>
              <a:t>Sinking Coasts</a:t>
            </a:r>
            <a:r>
              <a:rPr lang="en-US" altLang="de-DE" sz="1600">
                <a:solidFill>
                  <a:srgbClr val="99FFCC"/>
                </a:solidFill>
                <a:latin typeface="Humnst777 BT" pitchFamily="34" charset="0"/>
              </a:rPr>
              <a:t>:</a:t>
            </a:r>
            <a:r>
              <a:rPr lang="en-US" altLang="de-DE" sz="1600">
                <a:solidFill>
                  <a:srgbClr val="00FFFF"/>
                </a:solidFill>
                <a:latin typeface="Humnst777 BT" pitchFamily="34" charset="0"/>
              </a:rPr>
              <a:t>  </a:t>
            </a:r>
            <a:br>
              <a:rPr lang="en-US" altLang="de-DE" sz="1600">
                <a:solidFill>
                  <a:srgbClr val="00FFFF"/>
                </a:solidFill>
                <a:latin typeface="Humnst777 BT" pitchFamily="34" charset="0"/>
              </a:rPr>
            </a:br>
            <a:r>
              <a:rPr lang="en-US" altLang="de-DE" sz="1400">
                <a:solidFill>
                  <a:srgbClr val="00FFFF"/>
                </a:solidFill>
                <a:latin typeface="Humnst777 BT" pitchFamily="34" charset="0"/>
              </a:rPr>
              <a:t>Geosphere, Ecosphere and Anthroposphere </a:t>
            </a:r>
          </a:p>
          <a:p>
            <a:pPr algn="l" eaLnBrk="1" hangingPunct="1"/>
            <a:r>
              <a:rPr lang="en-US" altLang="de-DE" sz="1400">
                <a:solidFill>
                  <a:srgbClr val="00FFFF"/>
                </a:solidFill>
                <a:latin typeface="Humnst777 BT" pitchFamily="34" charset="0"/>
              </a:rPr>
              <a:t>of the Holocene Southern Baltic Sea</a:t>
            </a:r>
            <a:endParaRPr lang="de-DE" altLang="de-DE" sz="1400">
              <a:solidFill>
                <a:srgbClr val="00FFFF"/>
              </a:solidFill>
              <a:latin typeface="Humnst777 BT" pitchFamily="34" charset="0"/>
            </a:endParaRPr>
          </a:p>
        </p:txBody>
      </p:sp>
      <p:pic>
        <p:nvPicPr>
          <p:cNvPr id="35845" name="Picture 7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6334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2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8">
      <a:dk1>
        <a:srgbClr val="6D7E9D"/>
      </a:dk1>
      <a:lt1>
        <a:srgbClr val="E6E9EE"/>
      </a:lt1>
      <a:dk2>
        <a:srgbClr val="E6E9EE"/>
      </a:dk2>
      <a:lt2>
        <a:srgbClr val="F5F6F9"/>
      </a:lt2>
      <a:accent1>
        <a:srgbClr val="C8CEDA"/>
      </a:accent1>
      <a:accent2>
        <a:srgbClr val="6D7E9D"/>
      </a:accent2>
      <a:accent3>
        <a:srgbClr val="F0F2F5"/>
      </a:accent3>
      <a:accent4>
        <a:srgbClr val="5C6B85"/>
      </a:accent4>
      <a:accent5>
        <a:srgbClr val="E0E3EA"/>
      </a:accent5>
      <a:accent6>
        <a:srgbClr val="62728E"/>
      </a:accent6>
      <a:hlink>
        <a:srgbClr val="363F50"/>
      </a:hlink>
      <a:folHlink>
        <a:srgbClr val="8D9BB3"/>
      </a:folHlink>
    </a:clrScheme>
    <a:fontScheme name="Standarddesign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rgbClr val="0A0B0E"/>
            </a:solidFill>
            <a:effectLst/>
            <a:latin typeface="Arial Unicode MS" pitchFamily="34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rgbClr val="0A0B0E"/>
            </a:solidFill>
            <a:effectLst/>
            <a:latin typeface="Arial Unicode MS" pitchFamily="34" charset="-128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6D7E9D"/>
        </a:dk1>
        <a:lt1>
          <a:srgbClr val="E6E9EE"/>
        </a:lt1>
        <a:dk2>
          <a:srgbClr val="E6E9EE"/>
        </a:dk2>
        <a:lt2>
          <a:srgbClr val="F5F6F9"/>
        </a:lt2>
        <a:accent1>
          <a:srgbClr val="C8CEDA"/>
        </a:accent1>
        <a:accent2>
          <a:srgbClr val="6D7E9D"/>
        </a:accent2>
        <a:accent3>
          <a:srgbClr val="F0F2F5"/>
        </a:accent3>
        <a:accent4>
          <a:srgbClr val="5C6B85"/>
        </a:accent4>
        <a:accent5>
          <a:srgbClr val="E0E3EA"/>
        </a:accent5>
        <a:accent6>
          <a:srgbClr val="62728E"/>
        </a:accent6>
        <a:hlink>
          <a:srgbClr val="363F50"/>
        </a:hlink>
        <a:folHlink>
          <a:srgbClr val="8D9B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tandarddesign">
  <a:themeElements>
    <a:clrScheme name="4_Standarddesign 8">
      <a:dk1>
        <a:srgbClr val="6D7E9D"/>
      </a:dk1>
      <a:lt1>
        <a:srgbClr val="E6E9EE"/>
      </a:lt1>
      <a:dk2>
        <a:srgbClr val="E6E9EE"/>
      </a:dk2>
      <a:lt2>
        <a:srgbClr val="F5F6F9"/>
      </a:lt2>
      <a:accent1>
        <a:srgbClr val="C8CEDA"/>
      </a:accent1>
      <a:accent2>
        <a:srgbClr val="6D7E9D"/>
      </a:accent2>
      <a:accent3>
        <a:srgbClr val="F0F2F5"/>
      </a:accent3>
      <a:accent4>
        <a:srgbClr val="5C6B85"/>
      </a:accent4>
      <a:accent5>
        <a:srgbClr val="E0E3EA"/>
      </a:accent5>
      <a:accent6>
        <a:srgbClr val="62728E"/>
      </a:accent6>
      <a:hlink>
        <a:srgbClr val="363F50"/>
      </a:hlink>
      <a:folHlink>
        <a:srgbClr val="8D9BB3"/>
      </a:folHlink>
    </a:clrScheme>
    <a:fontScheme name="4_Standarddesign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6D7E9D"/>
        </a:dk1>
        <a:lt1>
          <a:srgbClr val="E6E9EE"/>
        </a:lt1>
        <a:dk2>
          <a:srgbClr val="E6E9EE"/>
        </a:dk2>
        <a:lt2>
          <a:srgbClr val="F5F6F9"/>
        </a:lt2>
        <a:accent1>
          <a:srgbClr val="C8CEDA"/>
        </a:accent1>
        <a:accent2>
          <a:srgbClr val="6D7E9D"/>
        </a:accent2>
        <a:accent3>
          <a:srgbClr val="F0F2F5"/>
        </a:accent3>
        <a:accent4>
          <a:srgbClr val="5C6B85"/>
        </a:accent4>
        <a:accent5>
          <a:srgbClr val="E0E3EA"/>
        </a:accent5>
        <a:accent6>
          <a:srgbClr val="62728E"/>
        </a:accent6>
        <a:hlink>
          <a:srgbClr val="363F50"/>
        </a:hlink>
        <a:folHlink>
          <a:srgbClr val="8D9B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alsund">
  <a:themeElements>
    <a:clrScheme name="">
      <a:dk1>
        <a:srgbClr val="FFFF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als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als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ls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ls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ls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ls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ls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ls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1015</Words>
  <Application>Microsoft Office PowerPoint</Application>
  <PresentationFormat>Bildschirmpräsentation (4:3)</PresentationFormat>
  <Paragraphs>400</Paragraphs>
  <Slides>35</Slides>
  <Notes>11</Notes>
  <HiddenSlides>0</HiddenSlides>
  <MMClips>0</MMClips>
  <ScaleCrop>false</ScaleCrop>
  <HeadingPairs>
    <vt:vector size="6" baseType="variant"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Standarddesign</vt:lpstr>
      <vt:lpstr>4_Standarddesign</vt:lpstr>
      <vt:lpstr>1_Standarddesign</vt:lpstr>
      <vt:lpstr>2_Standarddesign</vt:lpstr>
      <vt:lpstr>Stralsund</vt:lpstr>
      <vt:lpstr>CorelDRAW.Graphic.9</vt:lpstr>
      <vt:lpstr>The protection and research of sunken prehistoric landscapes  SPLASHCOS and SINCOS </vt:lpstr>
      <vt:lpstr>Google-seabed</vt:lpstr>
      <vt:lpstr>PowerPoint-Präsentation</vt:lpstr>
      <vt:lpstr>Surface on the continental shelf at -60m sealevel  ca. 10.000 BP</vt:lpstr>
      <vt:lpstr>Surface on the continental shelf at -40m sealevel  ca. 9.000 BP</vt:lpstr>
      <vt:lpstr>PowerPoint-Präsentation</vt:lpstr>
      <vt:lpstr>PowerPoint-Präsentation</vt:lpstr>
      <vt:lpstr>Jäckelberg-Nord</vt:lpstr>
      <vt:lpstr>Submarine stoneage Sites from the 7th and 6th Millenium BC  at Jäckelgrund und Jäckelberg</vt:lpstr>
      <vt:lpstr>Sidescan sonar mosaic of the northern part of the Jäckelberg,  compiled from sidescan sonar raw data of the surveys 2001-10 and 2004-03</vt:lpstr>
      <vt:lpstr>PowerPoint-Präsentation</vt:lpstr>
      <vt:lpstr>Jäckelberg-Huk  (Poel 45, Ostsee II) 8-10 m below present MSL 6500 – 6000 cal BC Excavation of Trench 4 and 5,  Summer 2004</vt:lpstr>
      <vt:lpstr>Jäckelberg-Huk (Poel 45, Ostsee II)</vt:lpstr>
      <vt:lpstr>Jäckelberg-Huk (Poel 45, Ostsee II)</vt:lpstr>
      <vt:lpstr>Jäckelberg-Huk (Poel 45, Ostsee II)</vt:lpstr>
      <vt:lpstr>Jäckelberg-Huk Radiocarbon dates</vt:lpstr>
      <vt:lpstr>Distribution of the Kongemose Culture  in Southern Scandinavia and Northern Germany</vt:lpstr>
      <vt:lpstr>Position of submerged stone-age sites near Timmendorf /Poel</vt:lpstr>
      <vt:lpstr>Timmendorf-Nordmole Pit</vt:lpstr>
      <vt:lpstr>Timmendorf-Nordmole Pit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DAI, Zentrale Berlin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Heike</dc:creator>
  <cp:lastModifiedBy>Friedrich Lueth</cp:lastModifiedBy>
  <cp:revision>220</cp:revision>
  <dcterms:created xsi:type="dcterms:W3CDTF">2004-12-09T12:27:40Z</dcterms:created>
  <dcterms:modified xsi:type="dcterms:W3CDTF">2015-10-01T07:33:05Z</dcterms:modified>
</cp:coreProperties>
</file>