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97" r:id="rId2"/>
    <p:sldId id="298" r:id="rId3"/>
    <p:sldId id="303" r:id="rId4"/>
    <p:sldId id="291" r:id="rId5"/>
    <p:sldId id="292" r:id="rId6"/>
    <p:sldId id="293" r:id="rId7"/>
    <p:sldId id="294" r:id="rId8"/>
    <p:sldId id="295" r:id="rId9"/>
    <p:sldId id="296" r:id="rId10"/>
    <p:sldId id="256" r:id="rId11"/>
    <p:sldId id="267" r:id="rId12"/>
    <p:sldId id="268" r:id="rId13"/>
    <p:sldId id="266" r:id="rId14"/>
    <p:sldId id="269" r:id="rId15"/>
    <p:sldId id="270" r:id="rId16"/>
    <p:sldId id="263" r:id="rId17"/>
    <p:sldId id="264" r:id="rId18"/>
    <p:sldId id="265" r:id="rId19"/>
    <p:sldId id="271"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300" r:id="rId34"/>
    <p:sldId id="299" r:id="rId35"/>
    <p:sldId id="301" r:id="rId36"/>
    <p:sldId id="302" r:id="rId37"/>
    <p:sldId id="304" r:id="rId38"/>
    <p:sldId id="305" r:id="rId39"/>
    <p:sldId id="306" r:id="rId40"/>
    <p:sldId id="307" r:id="rId41"/>
    <p:sldId id="308" r:id="rId42"/>
    <p:sldId id="309" r:id="rId4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800"/>
    <a:srgbClr val="008000"/>
    <a:srgbClr val="4B8293"/>
    <a:srgbClr val="4B9AC1"/>
    <a:srgbClr val="FFFF66"/>
    <a:srgbClr val="0000FF"/>
    <a:srgbClr val="33CC33"/>
    <a:srgbClr val="046EC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918" autoAdjust="0"/>
    <p:restoredTop sz="94660"/>
  </p:normalViewPr>
  <p:slideViewPr>
    <p:cSldViewPr>
      <p:cViewPr>
        <p:scale>
          <a:sx n="66" d="100"/>
          <a:sy n="66" d="100"/>
        </p:scale>
        <p:origin x="-79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156774-2FF5-4137-AA4E-CEF38D3EA364}"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B72AE9B5-C47A-4E86-AC31-CF5990A21194}">
      <dgm:prSet phldrT="[Texte]" custT="1"/>
      <dgm:spPr>
        <a:solidFill>
          <a:srgbClr val="046ECE"/>
        </a:solidFill>
      </dgm:spPr>
      <dgm:t>
        <a:bodyPr/>
        <a:lstStyle/>
        <a:p>
          <a:r>
            <a:rPr lang="fr-FR" sz="1800" b="1" dirty="0" smtClean="0"/>
            <a:t>SAROST S.A.</a:t>
          </a:r>
          <a:endParaRPr lang="fr-FR" sz="1800" b="1" dirty="0"/>
        </a:p>
      </dgm:t>
    </dgm:pt>
    <dgm:pt modelId="{FBE5AC69-5E14-41F8-98F3-8FD07E5E6B26}" type="parTrans" cxnId="{BD426DD4-1AB5-4CB1-A18F-9DD414E728BC}">
      <dgm:prSet/>
      <dgm:spPr/>
      <dgm:t>
        <a:bodyPr/>
        <a:lstStyle/>
        <a:p>
          <a:endParaRPr lang="fr-FR"/>
        </a:p>
      </dgm:t>
    </dgm:pt>
    <dgm:pt modelId="{3B59F400-3C60-4150-BC6C-43465C065991}" type="sibTrans" cxnId="{BD426DD4-1AB5-4CB1-A18F-9DD414E728BC}">
      <dgm:prSet/>
      <dgm:spPr/>
      <dgm:t>
        <a:bodyPr/>
        <a:lstStyle/>
        <a:p>
          <a:endParaRPr lang="fr-FR"/>
        </a:p>
      </dgm:t>
    </dgm:pt>
    <dgm:pt modelId="{48395A11-4348-44B8-A305-75AFED797FB5}">
      <dgm:prSet phldrT="[Texte]" custT="1"/>
      <dgm:spPr>
        <a:solidFill>
          <a:schemeClr val="accent4">
            <a:lumMod val="40000"/>
            <a:lumOff val="60000"/>
          </a:schemeClr>
        </a:solidFill>
      </dgm:spPr>
      <dgm:t>
        <a:bodyPr/>
        <a:lstStyle/>
        <a:p>
          <a:r>
            <a:rPr lang="fr-FR" sz="1600" b="1" dirty="0" smtClean="0">
              <a:solidFill>
                <a:schemeClr val="tx1">
                  <a:lumMod val="95000"/>
                  <a:lumOff val="5000"/>
                </a:schemeClr>
              </a:solidFill>
            </a:rPr>
            <a:t>Offshore Vessels</a:t>
          </a:r>
          <a:endParaRPr lang="fr-FR" sz="1600" b="1" dirty="0">
            <a:solidFill>
              <a:schemeClr val="tx1">
                <a:lumMod val="95000"/>
                <a:lumOff val="5000"/>
              </a:schemeClr>
            </a:solidFill>
          </a:endParaRPr>
        </a:p>
      </dgm:t>
    </dgm:pt>
    <dgm:pt modelId="{C6AEC9FD-B4FC-4F97-B9EF-06B55FDBDA38}" type="parTrans" cxnId="{CBA2FE60-8D12-4284-B513-F972874F7A6D}">
      <dgm:prSet/>
      <dgm:spPr/>
      <dgm:t>
        <a:bodyPr/>
        <a:lstStyle/>
        <a:p>
          <a:endParaRPr lang="fr-FR"/>
        </a:p>
      </dgm:t>
    </dgm:pt>
    <dgm:pt modelId="{04F47DFD-2D40-4DFB-A17A-DE89BD88AA34}" type="sibTrans" cxnId="{CBA2FE60-8D12-4284-B513-F972874F7A6D}">
      <dgm:prSet/>
      <dgm:spPr/>
      <dgm:t>
        <a:bodyPr/>
        <a:lstStyle/>
        <a:p>
          <a:endParaRPr lang="fr-FR"/>
        </a:p>
      </dgm:t>
    </dgm:pt>
    <dgm:pt modelId="{68460CD1-F422-4B80-B108-1EBFA8C92CF5}">
      <dgm:prSet phldrT="[Texte]" custT="1"/>
      <dgm:spPr>
        <a:solidFill>
          <a:schemeClr val="accent5">
            <a:lumMod val="60000"/>
            <a:lumOff val="40000"/>
          </a:schemeClr>
        </a:solidFill>
      </dgm:spPr>
      <dgm:t>
        <a:bodyPr/>
        <a:lstStyle/>
        <a:p>
          <a:r>
            <a:rPr lang="fr-FR" sz="1600" b="1" dirty="0" smtClean="0">
              <a:solidFill>
                <a:schemeClr val="tx1">
                  <a:lumMod val="95000"/>
                  <a:lumOff val="5000"/>
                </a:schemeClr>
              </a:solidFill>
            </a:rPr>
            <a:t>Marine Engineering</a:t>
          </a:r>
          <a:endParaRPr lang="fr-FR" sz="1600" b="1" dirty="0">
            <a:solidFill>
              <a:schemeClr val="tx1">
                <a:lumMod val="95000"/>
                <a:lumOff val="5000"/>
              </a:schemeClr>
            </a:solidFill>
          </a:endParaRPr>
        </a:p>
      </dgm:t>
    </dgm:pt>
    <dgm:pt modelId="{81F57482-FC86-4DE1-937D-731D675C2E84}" type="parTrans" cxnId="{220EED0F-849F-4730-8B31-732F59FFB204}">
      <dgm:prSet/>
      <dgm:spPr/>
      <dgm:t>
        <a:bodyPr/>
        <a:lstStyle/>
        <a:p>
          <a:endParaRPr lang="fr-FR"/>
        </a:p>
      </dgm:t>
    </dgm:pt>
    <dgm:pt modelId="{E997B8F7-655C-4DB3-AF7C-84E3834C4E25}" type="sibTrans" cxnId="{220EED0F-849F-4730-8B31-732F59FFB204}">
      <dgm:prSet/>
      <dgm:spPr/>
      <dgm:t>
        <a:bodyPr/>
        <a:lstStyle/>
        <a:p>
          <a:endParaRPr lang="fr-FR"/>
        </a:p>
      </dgm:t>
    </dgm:pt>
    <dgm:pt modelId="{04E03C30-C655-42F0-82F0-CE13375F9DF1}">
      <dgm:prSet phldrT="[Texte]" custT="1"/>
      <dgm:spPr>
        <a:solidFill>
          <a:schemeClr val="accent2">
            <a:lumMod val="40000"/>
            <a:lumOff val="60000"/>
          </a:schemeClr>
        </a:solidFill>
      </dgm:spPr>
      <dgm:t>
        <a:bodyPr/>
        <a:lstStyle/>
        <a:p>
          <a:r>
            <a:rPr lang="fr-FR" sz="1600" b="1" dirty="0" smtClean="0">
              <a:solidFill>
                <a:schemeClr val="tx1">
                  <a:lumMod val="95000"/>
                  <a:lumOff val="5000"/>
                </a:schemeClr>
              </a:solidFill>
            </a:rPr>
            <a:t>Energy Logistic</a:t>
          </a:r>
          <a:endParaRPr lang="fr-FR" sz="1600" b="1" dirty="0">
            <a:solidFill>
              <a:schemeClr val="tx1">
                <a:lumMod val="95000"/>
                <a:lumOff val="5000"/>
              </a:schemeClr>
            </a:solidFill>
          </a:endParaRPr>
        </a:p>
      </dgm:t>
    </dgm:pt>
    <dgm:pt modelId="{A2A9BD7C-4E00-4FE8-A7CF-7CAFD39A07FB}" type="parTrans" cxnId="{63FAA349-1FD3-497A-B4C0-060D155C9E6B}">
      <dgm:prSet/>
      <dgm:spPr/>
      <dgm:t>
        <a:bodyPr/>
        <a:lstStyle/>
        <a:p>
          <a:endParaRPr lang="fr-FR"/>
        </a:p>
      </dgm:t>
    </dgm:pt>
    <dgm:pt modelId="{0EA9FFD8-8727-4D3D-88BA-BE32FAAFEF66}" type="sibTrans" cxnId="{63FAA349-1FD3-497A-B4C0-060D155C9E6B}">
      <dgm:prSet/>
      <dgm:spPr/>
      <dgm:t>
        <a:bodyPr/>
        <a:lstStyle/>
        <a:p>
          <a:endParaRPr lang="fr-FR"/>
        </a:p>
      </dgm:t>
    </dgm:pt>
    <dgm:pt modelId="{B9D746A9-ADA3-4C1D-B36B-93FCBCD1B7A2}">
      <dgm:prSet phldrT="[Texte]" custT="1"/>
      <dgm:spPr>
        <a:solidFill>
          <a:schemeClr val="accent3">
            <a:lumMod val="40000"/>
            <a:lumOff val="60000"/>
          </a:schemeClr>
        </a:solidFill>
      </dgm:spPr>
      <dgm:t>
        <a:bodyPr/>
        <a:lstStyle/>
        <a:p>
          <a:r>
            <a:rPr lang="fr-FR" sz="1600" b="1" dirty="0" smtClean="0">
              <a:solidFill>
                <a:schemeClr val="tx1">
                  <a:lumMod val="95000"/>
                  <a:lumOff val="5000"/>
                </a:schemeClr>
              </a:solidFill>
            </a:rPr>
            <a:t>Subsea Works</a:t>
          </a:r>
          <a:endParaRPr lang="fr-FR" sz="1600" b="1" dirty="0">
            <a:solidFill>
              <a:schemeClr val="tx1">
                <a:lumMod val="95000"/>
                <a:lumOff val="5000"/>
              </a:schemeClr>
            </a:solidFill>
          </a:endParaRPr>
        </a:p>
      </dgm:t>
    </dgm:pt>
    <dgm:pt modelId="{18AAEB35-219C-41E4-A5D3-7EF2D85027E0}" type="parTrans" cxnId="{7AF26E9C-E288-4E05-9346-B291101E6FEF}">
      <dgm:prSet/>
      <dgm:spPr/>
      <dgm:t>
        <a:bodyPr/>
        <a:lstStyle/>
        <a:p>
          <a:endParaRPr lang="fr-FR"/>
        </a:p>
      </dgm:t>
    </dgm:pt>
    <dgm:pt modelId="{26C3D17F-F063-4903-9AB7-5F0368034D85}" type="sibTrans" cxnId="{7AF26E9C-E288-4E05-9346-B291101E6FEF}">
      <dgm:prSet/>
      <dgm:spPr/>
      <dgm:t>
        <a:bodyPr/>
        <a:lstStyle/>
        <a:p>
          <a:endParaRPr lang="fr-FR"/>
        </a:p>
      </dgm:t>
    </dgm:pt>
    <dgm:pt modelId="{12153716-0461-411C-AC81-748668860AC3}" type="pres">
      <dgm:prSet presAssocID="{DA156774-2FF5-4137-AA4E-CEF38D3EA364}" presName="Name0" presStyleCnt="0">
        <dgm:presLayoutVars>
          <dgm:chMax val="1"/>
          <dgm:dir/>
          <dgm:animLvl val="ctr"/>
          <dgm:resizeHandles val="exact"/>
        </dgm:presLayoutVars>
      </dgm:prSet>
      <dgm:spPr/>
      <dgm:t>
        <a:bodyPr/>
        <a:lstStyle/>
        <a:p>
          <a:endParaRPr lang="fr-FR"/>
        </a:p>
      </dgm:t>
    </dgm:pt>
    <dgm:pt modelId="{0F5F71EF-67D5-43BA-8F17-D1DCEFD82B19}" type="pres">
      <dgm:prSet presAssocID="{B72AE9B5-C47A-4E86-AC31-CF5990A21194}" presName="centerShape" presStyleLbl="node0" presStyleIdx="0" presStyleCnt="1" custScaleX="155989" custScaleY="129414"/>
      <dgm:spPr/>
      <dgm:t>
        <a:bodyPr/>
        <a:lstStyle/>
        <a:p>
          <a:endParaRPr lang="fr-FR"/>
        </a:p>
      </dgm:t>
    </dgm:pt>
    <dgm:pt modelId="{E1D4A1E7-1500-47B4-861B-E16731790096}" type="pres">
      <dgm:prSet presAssocID="{C6AEC9FD-B4FC-4F97-B9EF-06B55FDBDA38}" presName="parTrans" presStyleLbl="sibTrans2D1" presStyleIdx="0" presStyleCnt="4"/>
      <dgm:spPr/>
      <dgm:t>
        <a:bodyPr/>
        <a:lstStyle/>
        <a:p>
          <a:endParaRPr lang="fr-FR"/>
        </a:p>
      </dgm:t>
    </dgm:pt>
    <dgm:pt modelId="{ABE61BB7-FAFC-444E-90CB-B60969370AC4}" type="pres">
      <dgm:prSet presAssocID="{C6AEC9FD-B4FC-4F97-B9EF-06B55FDBDA38}" presName="connectorText" presStyleLbl="sibTrans2D1" presStyleIdx="0" presStyleCnt="4"/>
      <dgm:spPr/>
      <dgm:t>
        <a:bodyPr/>
        <a:lstStyle/>
        <a:p>
          <a:endParaRPr lang="fr-FR"/>
        </a:p>
      </dgm:t>
    </dgm:pt>
    <dgm:pt modelId="{A7F041B9-F161-47E9-B004-55CCD4399123}" type="pres">
      <dgm:prSet presAssocID="{48395A11-4348-44B8-A305-75AFED797FB5}" presName="node" presStyleLbl="node1" presStyleIdx="0" presStyleCnt="4" custScaleX="126359">
        <dgm:presLayoutVars>
          <dgm:bulletEnabled val="1"/>
        </dgm:presLayoutVars>
      </dgm:prSet>
      <dgm:spPr/>
      <dgm:t>
        <a:bodyPr/>
        <a:lstStyle/>
        <a:p>
          <a:endParaRPr lang="fr-FR"/>
        </a:p>
      </dgm:t>
    </dgm:pt>
    <dgm:pt modelId="{1DCFCCCA-FBCF-4BFD-B3D0-6B8B0DF7CDA1}" type="pres">
      <dgm:prSet presAssocID="{81F57482-FC86-4DE1-937D-731D675C2E84}" presName="parTrans" presStyleLbl="sibTrans2D1" presStyleIdx="1" presStyleCnt="4"/>
      <dgm:spPr/>
      <dgm:t>
        <a:bodyPr/>
        <a:lstStyle/>
        <a:p>
          <a:endParaRPr lang="fr-FR"/>
        </a:p>
      </dgm:t>
    </dgm:pt>
    <dgm:pt modelId="{331A533C-A5BE-4B7C-8F1F-3659B871CBBB}" type="pres">
      <dgm:prSet presAssocID="{81F57482-FC86-4DE1-937D-731D675C2E84}" presName="connectorText" presStyleLbl="sibTrans2D1" presStyleIdx="1" presStyleCnt="4"/>
      <dgm:spPr/>
      <dgm:t>
        <a:bodyPr/>
        <a:lstStyle/>
        <a:p>
          <a:endParaRPr lang="fr-FR"/>
        </a:p>
      </dgm:t>
    </dgm:pt>
    <dgm:pt modelId="{6FAD4421-6AFF-45C9-955A-A4CA3B900CA1}" type="pres">
      <dgm:prSet presAssocID="{68460CD1-F422-4B80-B108-1EBFA8C92CF5}" presName="node" presStyleLbl="node1" presStyleIdx="1" presStyleCnt="4" custScaleX="131145" custRadScaleRad="122048" custRadScaleInc="-2758">
        <dgm:presLayoutVars>
          <dgm:bulletEnabled val="1"/>
        </dgm:presLayoutVars>
      </dgm:prSet>
      <dgm:spPr/>
      <dgm:t>
        <a:bodyPr/>
        <a:lstStyle/>
        <a:p>
          <a:endParaRPr lang="fr-FR"/>
        </a:p>
      </dgm:t>
    </dgm:pt>
    <dgm:pt modelId="{FDA02C21-9B4E-4701-A582-901F6F65EF78}" type="pres">
      <dgm:prSet presAssocID="{A2A9BD7C-4E00-4FE8-A7CF-7CAFD39A07FB}" presName="parTrans" presStyleLbl="sibTrans2D1" presStyleIdx="2" presStyleCnt="4"/>
      <dgm:spPr/>
      <dgm:t>
        <a:bodyPr/>
        <a:lstStyle/>
        <a:p>
          <a:endParaRPr lang="fr-FR"/>
        </a:p>
      </dgm:t>
    </dgm:pt>
    <dgm:pt modelId="{97E1A59C-2DAC-4E47-95E3-15257C8FCE2A}" type="pres">
      <dgm:prSet presAssocID="{A2A9BD7C-4E00-4FE8-A7CF-7CAFD39A07FB}" presName="connectorText" presStyleLbl="sibTrans2D1" presStyleIdx="2" presStyleCnt="4"/>
      <dgm:spPr/>
      <dgm:t>
        <a:bodyPr/>
        <a:lstStyle/>
        <a:p>
          <a:endParaRPr lang="fr-FR"/>
        </a:p>
      </dgm:t>
    </dgm:pt>
    <dgm:pt modelId="{64818A07-DFB5-4D18-90D7-0C5F6313FD40}" type="pres">
      <dgm:prSet presAssocID="{04E03C30-C655-42F0-82F0-CE13375F9DF1}" presName="node" presStyleLbl="node1" presStyleIdx="2" presStyleCnt="4" custScaleX="130860">
        <dgm:presLayoutVars>
          <dgm:bulletEnabled val="1"/>
        </dgm:presLayoutVars>
      </dgm:prSet>
      <dgm:spPr/>
      <dgm:t>
        <a:bodyPr/>
        <a:lstStyle/>
        <a:p>
          <a:endParaRPr lang="fr-FR"/>
        </a:p>
      </dgm:t>
    </dgm:pt>
    <dgm:pt modelId="{59B73A8C-DA84-4639-B74B-2339C9DAAEEA}" type="pres">
      <dgm:prSet presAssocID="{18AAEB35-219C-41E4-A5D3-7EF2D85027E0}" presName="parTrans" presStyleLbl="sibTrans2D1" presStyleIdx="3" presStyleCnt="4"/>
      <dgm:spPr/>
      <dgm:t>
        <a:bodyPr/>
        <a:lstStyle/>
        <a:p>
          <a:endParaRPr lang="fr-FR"/>
        </a:p>
      </dgm:t>
    </dgm:pt>
    <dgm:pt modelId="{6FF34791-5B6C-42F0-ADBC-D078BD2384EA}" type="pres">
      <dgm:prSet presAssocID="{18AAEB35-219C-41E4-A5D3-7EF2D85027E0}" presName="connectorText" presStyleLbl="sibTrans2D1" presStyleIdx="3" presStyleCnt="4"/>
      <dgm:spPr/>
      <dgm:t>
        <a:bodyPr/>
        <a:lstStyle/>
        <a:p>
          <a:endParaRPr lang="fr-FR"/>
        </a:p>
      </dgm:t>
    </dgm:pt>
    <dgm:pt modelId="{70C06485-7D6E-464D-BE0C-0EDFAFF7C2B5}" type="pres">
      <dgm:prSet presAssocID="{B9D746A9-ADA3-4C1D-B36B-93FCBCD1B7A2}" presName="node" presStyleLbl="node1" presStyleIdx="3" presStyleCnt="4" custScaleX="130203" custRadScaleRad="121957" custRadScaleInc="1019">
        <dgm:presLayoutVars>
          <dgm:bulletEnabled val="1"/>
        </dgm:presLayoutVars>
      </dgm:prSet>
      <dgm:spPr/>
      <dgm:t>
        <a:bodyPr/>
        <a:lstStyle/>
        <a:p>
          <a:endParaRPr lang="fr-FR"/>
        </a:p>
      </dgm:t>
    </dgm:pt>
  </dgm:ptLst>
  <dgm:cxnLst>
    <dgm:cxn modelId="{BD1B0182-E765-48C5-B45B-9F013696C02D}" type="presOf" srcId="{C6AEC9FD-B4FC-4F97-B9EF-06B55FDBDA38}" destId="{E1D4A1E7-1500-47B4-861B-E16731790096}" srcOrd="0" destOrd="0" presId="urn:microsoft.com/office/officeart/2005/8/layout/radial5"/>
    <dgm:cxn modelId="{8CBA4407-501D-45F7-A658-BF3BFC8D5F04}" type="presOf" srcId="{A2A9BD7C-4E00-4FE8-A7CF-7CAFD39A07FB}" destId="{FDA02C21-9B4E-4701-A582-901F6F65EF78}" srcOrd="0" destOrd="0" presId="urn:microsoft.com/office/officeart/2005/8/layout/radial5"/>
    <dgm:cxn modelId="{E1B350FC-814F-4EB9-B352-8D3AE72C03C9}" type="presOf" srcId="{18AAEB35-219C-41E4-A5D3-7EF2D85027E0}" destId="{59B73A8C-DA84-4639-B74B-2339C9DAAEEA}" srcOrd="0" destOrd="0" presId="urn:microsoft.com/office/officeart/2005/8/layout/radial5"/>
    <dgm:cxn modelId="{8E7957B2-3D08-434C-9347-1F145436DDAC}" type="presOf" srcId="{A2A9BD7C-4E00-4FE8-A7CF-7CAFD39A07FB}" destId="{97E1A59C-2DAC-4E47-95E3-15257C8FCE2A}" srcOrd="1" destOrd="0" presId="urn:microsoft.com/office/officeart/2005/8/layout/radial5"/>
    <dgm:cxn modelId="{55E1F992-FDF3-4616-A4F4-8E6E7D194FEA}" type="presOf" srcId="{DA156774-2FF5-4137-AA4E-CEF38D3EA364}" destId="{12153716-0461-411C-AC81-748668860AC3}" srcOrd="0" destOrd="0" presId="urn:microsoft.com/office/officeart/2005/8/layout/radial5"/>
    <dgm:cxn modelId="{3A25241F-A056-4FEE-A5C5-262726E2AED4}" type="presOf" srcId="{C6AEC9FD-B4FC-4F97-B9EF-06B55FDBDA38}" destId="{ABE61BB7-FAFC-444E-90CB-B60969370AC4}" srcOrd="1" destOrd="0" presId="urn:microsoft.com/office/officeart/2005/8/layout/radial5"/>
    <dgm:cxn modelId="{7AF26E9C-E288-4E05-9346-B291101E6FEF}" srcId="{B72AE9B5-C47A-4E86-AC31-CF5990A21194}" destId="{B9D746A9-ADA3-4C1D-B36B-93FCBCD1B7A2}" srcOrd="3" destOrd="0" parTransId="{18AAEB35-219C-41E4-A5D3-7EF2D85027E0}" sibTransId="{26C3D17F-F063-4903-9AB7-5F0368034D85}"/>
    <dgm:cxn modelId="{92CA9447-D1EB-4E8D-AFAA-89B0C33F3FA0}" type="presOf" srcId="{48395A11-4348-44B8-A305-75AFED797FB5}" destId="{A7F041B9-F161-47E9-B004-55CCD4399123}" srcOrd="0" destOrd="0" presId="urn:microsoft.com/office/officeart/2005/8/layout/radial5"/>
    <dgm:cxn modelId="{BD426DD4-1AB5-4CB1-A18F-9DD414E728BC}" srcId="{DA156774-2FF5-4137-AA4E-CEF38D3EA364}" destId="{B72AE9B5-C47A-4E86-AC31-CF5990A21194}" srcOrd="0" destOrd="0" parTransId="{FBE5AC69-5E14-41F8-98F3-8FD07E5E6B26}" sibTransId="{3B59F400-3C60-4150-BC6C-43465C065991}"/>
    <dgm:cxn modelId="{7C713117-FAD4-4D11-BF8D-15B22E4E11B5}" type="presOf" srcId="{81F57482-FC86-4DE1-937D-731D675C2E84}" destId="{1DCFCCCA-FBCF-4BFD-B3D0-6B8B0DF7CDA1}" srcOrd="0" destOrd="0" presId="urn:microsoft.com/office/officeart/2005/8/layout/radial5"/>
    <dgm:cxn modelId="{220EED0F-849F-4730-8B31-732F59FFB204}" srcId="{B72AE9B5-C47A-4E86-AC31-CF5990A21194}" destId="{68460CD1-F422-4B80-B108-1EBFA8C92CF5}" srcOrd="1" destOrd="0" parTransId="{81F57482-FC86-4DE1-937D-731D675C2E84}" sibTransId="{E997B8F7-655C-4DB3-AF7C-84E3834C4E25}"/>
    <dgm:cxn modelId="{CBA2FE60-8D12-4284-B513-F972874F7A6D}" srcId="{B72AE9B5-C47A-4E86-AC31-CF5990A21194}" destId="{48395A11-4348-44B8-A305-75AFED797FB5}" srcOrd="0" destOrd="0" parTransId="{C6AEC9FD-B4FC-4F97-B9EF-06B55FDBDA38}" sibTransId="{04F47DFD-2D40-4DFB-A17A-DE89BD88AA34}"/>
    <dgm:cxn modelId="{C11F37B0-8487-4A89-915A-BEDC863663DF}" type="presOf" srcId="{B9D746A9-ADA3-4C1D-B36B-93FCBCD1B7A2}" destId="{70C06485-7D6E-464D-BE0C-0EDFAFF7C2B5}" srcOrd="0" destOrd="0" presId="urn:microsoft.com/office/officeart/2005/8/layout/radial5"/>
    <dgm:cxn modelId="{3838AFE5-5054-4D31-A0BC-A16369240015}" type="presOf" srcId="{B72AE9B5-C47A-4E86-AC31-CF5990A21194}" destId="{0F5F71EF-67D5-43BA-8F17-D1DCEFD82B19}" srcOrd="0" destOrd="0" presId="urn:microsoft.com/office/officeart/2005/8/layout/radial5"/>
    <dgm:cxn modelId="{D5FB6483-DB0C-4172-9E5B-2B0AF6CBD51C}" type="presOf" srcId="{04E03C30-C655-42F0-82F0-CE13375F9DF1}" destId="{64818A07-DFB5-4D18-90D7-0C5F6313FD40}" srcOrd="0" destOrd="0" presId="urn:microsoft.com/office/officeart/2005/8/layout/radial5"/>
    <dgm:cxn modelId="{29633A5E-A885-48DF-B44B-49E0C819BFE2}" type="presOf" srcId="{81F57482-FC86-4DE1-937D-731D675C2E84}" destId="{331A533C-A5BE-4B7C-8F1F-3659B871CBBB}" srcOrd="1" destOrd="0" presId="urn:microsoft.com/office/officeart/2005/8/layout/radial5"/>
    <dgm:cxn modelId="{63FAA349-1FD3-497A-B4C0-060D155C9E6B}" srcId="{B72AE9B5-C47A-4E86-AC31-CF5990A21194}" destId="{04E03C30-C655-42F0-82F0-CE13375F9DF1}" srcOrd="2" destOrd="0" parTransId="{A2A9BD7C-4E00-4FE8-A7CF-7CAFD39A07FB}" sibTransId="{0EA9FFD8-8727-4D3D-88BA-BE32FAAFEF66}"/>
    <dgm:cxn modelId="{088B4834-18F2-4365-B0C3-A0756C503AAB}" type="presOf" srcId="{18AAEB35-219C-41E4-A5D3-7EF2D85027E0}" destId="{6FF34791-5B6C-42F0-ADBC-D078BD2384EA}" srcOrd="1" destOrd="0" presId="urn:microsoft.com/office/officeart/2005/8/layout/radial5"/>
    <dgm:cxn modelId="{9DE8CABC-8F4D-46C7-90C2-2691E68F67C3}" type="presOf" srcId="{68460CD1-F422-4B80-B108-1EBFA8C92CF5}" destId="{6FAD4421-6AFF-45C9-955A-A4CA3B900CA1}" srcOrd="0" destOrd="0" presId="urn:microsoft.com/office/officeart/2005/8/layout/radial5"/>
    <dgm:cxn modelId="{E85AD1B4-A0F6-4D59-A467-88EB345BD3AD}" type="presParOf" srcId="{12153716-0461-411C-AC81-748668860AC3}" destId="{0F5F71EF-67D5-43BA-8F17-D1DCEFD82B19}" srcOrd="0" destOrd="0" presId="urn:microsoft.com/office/officeart/2005/8/layout/radial5"/>
    <dgm:cxn modelId="{2468F4A3-50F2-4E29-9905-B3FD28AFBEA6}" type="presParOf" srcId="{12153716-0461-411C-AC81-748668860AC3}" destId="{E1D4A1E7-1500-47B4-861B-E16731790096}" srcOrd="1" destOrd="0" presId="urn:microsoft.com/office/officeart/2005/8/layout/radial5"/>
    <dgm:cxn modelId="{2A36C8CD-ABEA-450F-8F96-45BB3A881AAF}" type="presParOf" srcId="{E1D4A1E7-1500-47B4-861B-E16731790096}" destId="{ABE61BB7-FAFC-444E-90CB-B60969370AC4}" srcOrd="0" destOrd="0" presId="urn:microsoft.com/office/officeart/2005/8/layout/radial5"/>
    <dgm:cxn modelId="{9DC54E13-CAA6-42DC-95D2-C6D541779622}" type="presParOf" srcId="{12153716-0461-411C-AC81-748668860AC3}" destId="{A7F041B9-F161-47E9-B004-55CCD4399123}" srcOrd="2" destOrd="0" presId="urn:microsoft.com/office/officeart/2005/8/layout/radial5"/>
    <dgm:cxn modelId="{ACE2C575-3A15-4569-84E9-8215C1107FDD}" type="presParOf" srcId="{12153716-0461-411C-AC81-748668860AC3}" destId="{1DCFCCCA-FBCF-4BFD-B3D0-6B8B0DF7CDA1}" srcOrd="3" destOrd="0" presId="urn:microsoft.com/office/officeart/2005/8/layout/radial5"/>
    <dgm:cxn modelId="{4E16E715-272B-4751-BD87-3B29A354668F}" type="presParOf" srcId="{1DCFCCCA-FBCF-4BFD-B3D0-6B8B0DF7CDA1}" destId="{331A533C-A5BE-4B7C-8F1F-3659B871CBBB}" srcOrd="0" destOrd="0" presId="urn:microsoft.com/office/officeart/2005/8/layout/radial5"/>
    <dgm:cxn modelId="{722CE68F-5D94-4F2F-A198-F01E99B8C96C}" type="presParOf" srcId="{12153716-0461-411C-AC81-748668860AC3}" destId="{6FAD4421-6AFF-45C9-955A-A4CA3B900CA1}" srcOrd="4" destOrd="0" presId="urn:microsoft.com/office/officeart/2005/8/layout/radial5"/>
    <dgm:cxn modelId="{8D615405-0DD0-476E-8731-0C637EC8B669}" type="presParOf" srcId="{12153716-0461-411C-AC81-748668860AC3}" destId="{FDA02C21-9B4E-4701-A582-901F6F65EF78}" srcOrd="5" destOrd="0" presId="urn:microsoft.com/office/officeart/2005/8/layout/radial5"/>
    <dgm:cxn modelId="{9B4B2EBF-CE58-47F0-A6C7-E40934A2CFA4}" type="presParOf" srcId="{FDA02C21-9B4E-4701-A582-901F6F65EF78}" destId="{97E1A59C-2DAC-4E47-95E3-15257C8FCE2A}" srcOrd="0" destOrd="0" presId="urn:microsoft.com/office/officeart/2005/8/layout/radial5"/>
    <dgm:cxn modelId="{CE5BCD4D-13D3-4F48-BA59-5CD97EEA9097}" type="presParOf" srcId="{12153716-0461-411C-AC81-748668860AC3}" destId="{64818A07-DFB5-4D18-90D7-0C5F6313FD40}" srcOrd="6" destOrd="0" presId="urn:microsoft.com/office/officeart/2005/8/layout/radial5"/>
    <dgm:cxn modelId="{EF9EC372-7062-4DAB-9543-E437AD33EE47}" type="presParOf" srcId="{12153716-0461-411C-AC81-748668860AC3}" destId="{59B73A8C-DA84-4639-B74B-2339C9DAAEEA}" srcOrd="7" destOrd="0" presId="urn:microsoft.com/office/officeart/2005/8/layout/radial5"/>
    <dgm:cxn modelId="{625EE9A1-E4C0-46C1-9D1C-8E4FD571F684}" type="presParOf" srcId="{59B73A8C-DA84-4639-B74B-2339C9DAAEEA}" destId="{6FF34791-5B6C-42F0-ADBC-D078BD2384EA}" srcOrd="0" destOrd="0" presId="urn:microsoft.com/office/officeart/2005/8/layout/radial5"/>
    <dgm:cxn modelId="{59F30DBC-F02D-416E-A069-9763AE35E9D9}" type="presParOf" srcId="{12153716-0461-411C-AC81-748668860AC3}" destId="{70C06485-7D6E-464D-BE0C-0EDFAFF7C2B5}" srcOrd="8"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368A7B8-6A7C-48BA-BD33-822D9163E3D9}" type="datetimeFigureOut">
              <a:rPr lang="fr-FR"/>
              <a:pPr>
                <a:defRPr/>
              </a:pPr>
              <a:t>06/06/2011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DADE8D4-1D5A-4C0F-8B98-1BFD29E31042}"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FB721B0-A48A-44B7-AD62-2C34DCC39C85}" type="datetimeFigureOut">
              <a:rPr lang="fr-FR"/>
              <a:pPr>
                <a:defRPr/>
              </a:pPr>
              <a:t>06/06/2011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324E4EB-F0B5-4C64-96F1-146942E19784}"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710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D950BF-8B57-45A2-8D61-DC8517EC013E}" type="slidenum">
              <a:rPr lang="fr-FR" smtClean="0"/>
              <a:pPr/>
              <a:t>1</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285750" y="6492875"/>
            <a:ext cx="2133600" cy="365125"/>
          </a:xfrm>
        </p:spPr>
        <p:txBody>
          <a:bodyPr/>
          <a:lstStyle>
            <a:lvl1pPr>
              <a:defRPr b="0">
                <a:solidFill>
                  <a:schemeClr val="bg1">
                    <a:lumMod val="65000"/>
                  </a:schemeClr>
                </a:solidFill>
              </a:defRPr>
            </a:lvl1pPr>
          </a:lstStyle>
          <a:p>
            <a:pPr>
              <a:defRPr/>
            </a:pPr>
            <a:fld id="{DA2BFDF2-852E-4FF6-A933-C1E37AC23151}" type="datetime1">
              <a:rPr lang="fr-FR"/>
              <a:pPr>
                <a:defRPr/>
              </a:pPr>
              <a:t>06/06/2011</a:t>
            </a:fld>
            <a:endParaRPr lang="fr-FR" dirty="0"/>
          </a:p>
        </p:txBody>
      </p:sp>
      <p:sp>
        <p:nvSpPr>
          <p:cNvPr id="5" name="Espace réservé du pied de page 4"/>
          <p:cNvSpPr>
            <a:spLocks noGrp="1"/>
          </p:cNvSpPr>
          <p:nvPr>
            <p:ph type="ftr" sz="quarter" idx="11"/>
          </p:nvPr>
        </p:nvSpPr>
        <p:spPr/>
        <p:txBody>
          <a:bodyPr/>
          <a:lstStyle>
            <a:lvl1pPr>
              <a:defRPr b="1">
                <a:solidFill>
                  <a:schemeClr val="bg1"/>
                </a:solidFill>
              </a:defRPr>
            </a:lvl1pPr>
          </a:lstStyle>
          <a:p>
            <a:pPr>
              <a:defRPr/>
            </a:pPr>
            <a:endParaRPr lang="fr-FR"/>
          </a:p>
        </p:txBody>
      </p:sp>
      <p:sp>
        <p:nvSpPr>
          <p:cNvPr id="6" name="Espace réservé du numéro de diapositive 5"/>
          <p:cNvSpPr>
            <a:spLocks noGrp="1"/>
          </p:cNvSpPr>
          <p:nvPr>
            <p:ph type="sldNum" sz="quarter" idx="12"/>
          </p:nvPr>
        </p:nvSpPr>
        <p:spPr>
          <a:xfrm>
            <a:off x="6643688" y="6492875"/>
            <a:ext cx="2133600" cy="365125"/>
          </a:xfrm>
        </p:spPr>
        <p:txBody>
          <a:bodyPr/>
          <a:lstStyle>
            <a:lvl1pPr>
              <a:defRPr b="0">
                <a:solidFill>
                  <a:schemeClr val="bg1">
                    <a:lumMod val="65000"/>
                  </a:schemeClr>
                </a:solidFill>
              </a:defRPr>
            </a:lvl1pPr>
          </a:lstStyle>
          <a:p>
            <a:pPr>
              <a:defRPr/>
            </a:pPr>
            <a:fld id="{06317304-D70A-458B-AF2E-B980E8E897E7}" type="slidenum">
              <a:rPr lang="fr-FR"/>
              <a:pPr>
                <a:defRPr/>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9ACC624-8F63-480F-ACA3-FDAAD23C2AB9}" type="datetime1">
              <a:rPr lang="fr-FR"/>
              <a:pPr>
                <a:defRPr/>
              </a:pPr>
              <a:t>06/06/2011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78EC3A5-F629-4DF5-8759-D2E23ACBE4BB}"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6BEA2B3-67B2-4F29-BE05-9A15A3E4224A}" type="datetime1">
              <a:rPr lang="fr-FR"/>
              <a:pPr>
                <a:defRPr/>
              </a:pPr>
              <a:t>06/06/2011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F12B545-77C5-47F7-925D-7559F4CF553F}"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0EACD4E-A1C4-48D8-8130-4552D04E840A}" type="datetime1">
              <a:rPr lang="fr-FR"/>
              <a:pPr>
                <a:defRPr/>
              </a:pPr>
              <a:t>06/06/2011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6D4676A-6802-444F-9618-AA9EDA47036D}"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2CFD2ECA-2AC4-48DC-96A9-DF467955B659}" type="datetime1">
              <a:rPr lang="fr-FR"/>
              <a:pPr>
                <a:defRPr/>
              </a:pPr>
              <a:t>06/06/2011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D38C029-77C1-4708-93B4-EF0795CDD8A1}"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BAD8B5DB-1632-494C-B0BE-A8201A105EE7}" type="datetime1">
              <a:rPr lang="fr-FR"/>
              <a:pPr>
                <a:defRPr/>
              </a:pPr>
              <a:t>06/06/2011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7E19C0E-8BEB-4B7C-A6B6-A2A4D2D50376}"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2644C7E3-ED72-42A0-8834-0ABB461A1730}" type="datetime1">
              <a:rPr lang="fr-FR"/>
              <a:pPr>
                <a:defRPr/>
              </a:pPr>
              <a:t>06/06/2011</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2957FE21-9606-4F5C-9C49-CB7CF981BD70}"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BC3D547C-992A-49E5-88DB-7A1893DC740C}" type="datetime1">
              <a:rPr lang="fr-FR"/>
              <a:pPr>
                <a:defRPr/>
              </a:pPr>
              <a:t>06/06/2011</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88D006BE-06D7-41B6-A934-85755B75D8D8}"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8CF120C-DA1C-4A02-B0C7-1A9055BD6C65}" type="datetime1">
              <a:rPr lang="fr-FR"/>
              <a:pPr>
                <a:defRPr/>
              </a:pPr>
              <a:t>06/06/2011</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6F28AD14-70C5-4B50-BA91-C36C84800F1B}"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D9A852A-6588-484B-B885-E4BDDA76F217}" type="datetime1">
              <a:rPr lang="fr-FR"/>
              <a:pPr>
                <a:defRPr/>
              </a:pPr>
              <a:t>06/06/2011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EA692E8-AA41-4EAC-8E5E-FC606E110975}"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AA52BE9-D1B1-4860-B347-B2F3ED8E5EB3}" type="datetime1">
              <a:rPr lang="fr-FR"/>
              <a:pPr>
                <a:defRPr/>
              </a:pPr>
              <a:t>06/06/2011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12ACE46-C78B-4046-B97B-C08C9A574278}"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8CD4D4C-D330-4C4B-852B-A112A7F0B68C}" type="datetime1">
              <a:rPr lang="fr-FR"/>
              <a:pPr>
                <a:defRPr/>
              </a:pPr>
              <a:t>06/06/2011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0FB23A5-AC31-4EC0-BE2F-C29035E3DB73}" type="slidenum">
              <a:rPr lang="fr-FR"/>
              <a:pPr>
                <a:defRPr/>
              </a:pPr>
              <a:t>‹N°›</a:t>
            </a:fld>
            <a:endParaRPr lang="fr-FR"/>
          </a:p>
        </p:txBody>
      </p:sp>
      <p:pic>
        <p:nvPicPr>
          <p:cNvPr id="7" name="Image 6" descr="100000000000036200000206DBC2E2D9.jpg"/>
          <p:cNvPicPr>
            <a:picLocks noChangeAspect="1"/>
          </p:cNvPicPr>
          <p:nvPr userDrawn="1"/>
        </p:nvPicPr>
        <p:blipFill>
          <a:blip r:embed="rId13">
            <a:duotone>
              <a:prstClr val="black"/>
              <a:schemeClr val="accent1">
                <a:tint val="45000"/>
                <a:satMod val="400000"/>
              </a:schemeClr>
            </a:duotone>
          </a:blip>
          <a:stretch>
            <a:fillRect/>
          </a:stretch>
        </p:blipFill>
        <p:spPr>
          <a:xfrm>
            <a:off x="1" y="0"/>
            <a:ext cx="9144000" cy="6858000"/>
          </a:xfrm>
          <a:prstGeom prst="rect">
            <a:avLst/>
          </a:prstGeom>
        </p:spPr>
      </p:pic>
      <p:pic>
        <p:nvPicPr>
          <p:cNvPr id="1032" name="Image 8" descr="Sigle_eng.bmp"/>
          <p:cNvPicPr>
            <a:picLocks noChangeAspect="1"/>
          </p:cNvPicPr>
          <p:nvPr userDrawn="1"/>
        </p:nvPicPr>
        <p:blipFill>
          <a:blip r:embed="rId14"/>
          <a:srcRect/>
          <a:stretch>
            <a:fillRect/>
          </a:stretch>
        </p:blipFill>
        <p:spPr bwMode="auto">
          <a:xfrm>
            <a:off x="71438" y="142875"/>
            <a:ext cx="1428750" cy="6080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3"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sarost-group.com/pages/logistics.php"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sarost-group.com/pages/engineering.php" TargetMode="Externa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2.jpeg"/><Relationship Id="rId2" Type="http://schemas.openxmlformats.org/officeDocument/2006/relationships/image" Target="../media/image38.jpeg"/><Relationship Id="rId1" Type="http://schemas.openxmlformats.org/officeDocument/2006/relationships/slideLayout" Target="../slideLayouts/slideLayout5.xml"/><Relationship Id="rId6" Type="http://schemas.openxmlformats.org/officeDocument/2006/relationships/image" Target="file:///F:\..\..\SIGLE_PETROFAC\petrolog.gif" TargetMode="External"/><Relationship Id="rId5" Type="http://schemas.openxmlformats.org/officeDocument/2006/relationships/image" Target="../media/image41.pn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49.jpe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4.png"/><Relationship Id="rId1" Type="http://schemas.openxmlformats.org/officeDocument/2006/relationships/slideLayout" Target="../slideLayouts/slideLayout5.xml"/><Relationship Id="rId5" Type="http://schemas.openxmlformats.org/officeDocument/2006/relationships/image" Target="../media/image52.jpeg"/><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20.jpeg"/><Relationship Id="rId2" Type="http://schemas.openxmlformats.org/officeDocument/2006/relationships/image" Target="../media/image53.png"/><Relationship Id="rId1" Type="http://schemas.openxmlformats.org/officeDocument/2006/relationships/slideLayout" Target="../slideLayouts/slideLayout5.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jpeg"/><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jpeg"/><Relationship Id="rId1" Type="http://schemas.openxmlformats.org/officeDocument/2006/relationships/slideLayout" Target="../slideLayouts/slideLayout5.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5.xml"/><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image" Target="../media/image76.png"/><Relationship Id="rId1" Type="http://schemas.openxmlformats.org/officeDocument/2006/relationships/slideLayout" Target="../slideLayouts/slideLayout5.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jpeg"/><Relationship Id="rId9" Type="http://schemas.openxmlformats.org/officeDocument/2006/relationships/image" Target="../media/image8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4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quarter" idx="10"/>
          </p:nvPr>
        </p:nvSpPr>
        <p:spPr/>
        <p:txBody>
          <a:bodyPr/>
          <a:lstStyle/>
          <a:p>
            <a:pPr>
              <a:defRPr/>
            </a:pPr>
            <a:fld id="{864D13B7-62EA-4A97-A046-D1998DCBEEEC}" type="datetime1">
              <a:rPr lang="fr-FR"/>
              <a:pPr>
                <a:defRPr/>
              </a:pPr>
              <a:t>06/06/2011</a:t>
            </a:fld>
            <a:endParaRPr lang="fr-FR" dirty="0"/>
          </a:p>
        </p:txBody>
      </p:sp>
      <p:sp>
        <p:nvSpPr>
          <p:cNvPr id="7" name="Espace réservé du numéro de diapositive 6"/>
          <p:cNvSpPr>
            <a:spLocks noGrp="1"/>
          </p:cNvSpPr>
          <p:nvPr>
            <p:ph type="sldNum" sz="quarter" idx="12"/>
          </p:nvPr>
        </p:nvSpPr>
        <p:spPr/>
        <p:txBody>
          <a:bodyPr/>
          <a:lstStyle/>
          <a:p>
            <a:pPr>
              <a:defRPr/>
            </a:pPr>
            <a:fld id="{A9D1FD65-1140-469A-861D-CC52E5B46EDE}" type="slidenum">
              <a:rPr lang="fr-FR"/>
              <a:pPr>
                <a:defRPr/>
              </a:pPr>
              <a:t>1</a:t>
            </a:fld>
            <a:endParaRPr lang="fr-FR"/>
          </a:p>
        </p:txBody>
      </p:sp>
      <p:sp>
        <p:nvSpPr>
          <p:cNvPr id="3076" name="ZoneTexte 9"/>
          <p:cNvSpPr txBox="1">
            <a:spLocks noChangeArrowheads="1"/>
          </p:cNvSpPr>
          <p:nvPr/>
        </p:nvSpPr>
        <p:spPr bwMode="auto">
          <a:xfrm>
            <a:off x="357188" y="1285875"/>
            <a:ext cx="8429625" cy="2924175"/>
          </a:xfrm>
          <a:prstGeom prst="rect">
            <a:avLst/>
          </a:prstGeom>
          <a:noFill/>
          <a:ln w="9525">
            <a:noFill/>
            <a:miter lim="800000"/>
            <a:headEnd/>
            <a:tailEnd/>
          </a:ln>
        </p:spPr>
        <p:txBody>
          <a:bodyPr>
            <a:spAutoFit/>
          </a:bodyPr>
          <a:lstStyle/>
          <a:p>
            <a:pPr algn="ctr">
              <a:defRPr/>
            </a:pPr>
            <a:endParaRPr lang="en-GB" sz="4800" dirty="0">
              <a:solidFill>
                <a:schemeClr val="bg1"/>
              </a:solidFill>
            </a:endParaRPr>
          </a:p>
          <a:p>
            <a:pPr algn="ctr">
              <a:defRPr/>
            </a:pPr>
            <a:r>
              <a:rPr lang="en-GB" sz="4000" dirty="0">
                <a:solidFill>
                  <a:schemeClr val="bg1"/>
                </a:solidFill>
              </a:rPr>
              <a:t>6</a:t>
            </a:r>
            <a:r>
              <a:rPr lang="en-GB" sz="4000" baseline="30000" dirty="0">
                <a:solidFill>
                  <a:schemeClr val="bg1"/>
                </a:solidFill>
              </a:rPr>
              <a:t>th</a:t>
            </a:r>
            <a:r>
              <a:rPr lang="en-GB" sz="4000" dirty="0">
                <a:solidFill>
                  <a:schemeClr val="bg1"/>
                </a:solidFill>
              </a:rPr>
              <a:t> Meeting of the Expert Group on Marine Research Infrastructure</a:t>
            </a:r>
            <a:endParaRPr lang="fr-FR" sz="4000" dirty="0">
              <a:solidFill>
                <a:schemeClr val="bg1"/>
              </a:solidFill>
            </a:endParaRPr>
          </a:p>
          <a:p>
            <a:pPr algn="ctr">
              <a:defRPr/>
            </a:pPr>
            <a:r>
              <a:rPr lang="en-GB" sz="2800" dirty="0">
                <a:solidFill>
                  <a:schemeClr val="accent6">
                    <a:lumMod val="40000"/>
                    <a:lumOff val="60000"/>
                  </a:schemeClr>
                </a:solidFill>
              </a:rPr>
              <a:t>Ostend – Belgium</a:t>
            </a:r>
          </a:p>
          <a:p>
            <a:pPr algn="ctr">
              <a:defRPr/>
            </a:pPr>
            <a:r>
              <a:rPr lang="en-GB" sz="2400" dirty="0">
                <a:solidFill>
                  <a:schemeClr val="accent6">
                    <a:lumMod val="40000"/>
                    <a:lumOff val="60000"/>
                  </a:schemeClr>
                </a:solidFill>
              </a:rPr>
              <a:t>6 / 7 June 2011</a:t>
            </a:r>
            <a:endParaRPr lang="fr-FR" sz="2400" dirty="0">
              <a:solidFill>
                <a:schemeClr val="accent6">
                  <a:lumMod val="40000"/>
                  <a:lumOff val="60000"/>
                </a:schemeClr>
              </a:solidFill>
            </a:endParaRPr>
          </a:p>
        </p:txBody>
      </p:sp>
      <p:pic>
        <p:nvPicPr>
          <p:cNvPr id="3077" name="Espace réservé du contenu 6" descr="eu-flags.jpg"/>
          <p:cNvPicPr>
            <a:picLocks noChangeAspect="1"/>
          </p:cNvPicPr>
          <p:nvPr/>
        </p:nvPicPr>
        <p:blipFill>
          <a:blip r:embed="rId3"/>
          <a:srcRect/>
          <a:stretch>
            <a:fillRect/>
          </a:stretch>
        </p:blipFill>
        <p:spPr bwMode="auto">
          <a:xfrm>
            <a:off x="3571875" y="357188"/>
            <a:ext cx="1714500" cy="1141412"/>
          </a:xfrm>
          <a:prstGeom prst="rect">
            <a:avLst/>
          </a:prstGeom>
          <a:noFill/>
          <a:ln w="9525">
            <a:noFill/>
            <a:miter lim="800000"/>
            <a:headEnd/>
            <a:tailEnd/>
          </a:ln>
        </p:spPr>
      </p:pic>
      <p:pic>
        <p:nvPicPr>
          <p:cNvPr id="3078" name="Picture 9" descr="C:\Documents and Settings\mohamed_f.SAROST\Bureau\pre blan.png"/>
          <p:cNvPicPr>
            <a:picLocks noChangeAspect="1" noChangeArrowheads="1"/>
          </p:cNvPicPr>
          <p:nvPr/>
        </p:nvPicPr>
        <p:blipFill>
          <a:blip r:embed="rId4"/>
          <a:srcRect/>
          <a:stretch>
            <a:fillRect/>
          </a:stretch>
        </p:blipFill>
        <p:spPr bwMode="auto">
          <a:xfrm>
            <a:off x="3286125" y="5373688"/>
            <a:ext cx="1285875" cy="1141412"/>
          </a:xfrm>
          <a:prstGeom prst="rect">
            <a:avLst/>
          </a:prstGeom>
          <a:noFill/>
          <a:ln w="9525">
            <a:noFill/>
            <a:miter lim="800000"/>
            <a:headEnd/>
            <a:tailEnd/>
          </a:ln>
        </p:spPr>
      </p:pic>
      <p:sp>
        <p:nvSpPr>
          <p:cNvPr id="9" name="ZoneTexte 8"/>
          <p:cNvSpPr txBox="1"/>
          <p:nvPr/>
        </p:nvSpPr>
        <p:spPr>
          <a:xfrm>
            <a:off x="3071813" y="4214813"/>
            <a:ext cx="3429000" cy="369887"/>
          </a:xfrm>
          <a:prstGeom prst="rect">
            <a:avLst/>
          </a:prstGeom>
          <a:noFill/>
        </p:spPr>
        <p:txBody>
          <a:bodyPr>
            <a:spAutoFit/>
          </a:bodyPr>
          <a:lstStyle/>
          <a:p>
            <a:pPr>
              <a:defRPr/>
            </a:pPr>
            <a:r>
              <a:rPr lang="fr-FR" b="1" dirty="0">
                <a:solidFill>
                  <a:schemeClr val="tx1">
                    <a:lumMod val="95000"/>
                    <a:lumOff val="5000"/>
                  </a:schemeClr>
                </a:solidFill>
              </a:rPr>
              <a:t>Presented by : Slim GANA</a:t>
            </a:r>
          </a:p>
        </p:txBody>
      </p:sp>
      <p:pic>
        <p:nvPicPr>
          <p:cNvPr id="3080" name="Espace réservé du contenu 5" descr="drapeau.jpg"/>
          <p:cNvPicPr>
            <a:picLocks noChangeAspect="1"/>
          </p:cNvPicPr>
          <p:nvPr/>
        </p:nvPicPr>
        <p:blipFill>
          <a:blip r:embed="rId5"/>
          <a:srcRect/>
          <a:stretch>
            <a:fillRect/>
          </a:stretch>
        </p:blipFill>
        <p:spPr bwMode="auto">
          <a:xfrm>
            <a:off x="4929188" y="5429250"/>
            <a:ext cx="1193800" cy="881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142875" y="1714500"/>
            <a:ext cx="9001125" cy="1470025"/>
          </a:xfrm>
        </p:spPr>
        <p:txBody>
          <a:bodyPr/>
          <a:lstStyle/>
          <a:p>
            <a:pPr eaLnBrk="1" hangingPunct="1">
              <a:defRPr/>
            </a:pPr>
            <a:r>
              <a:rPr lang="fr-FR" sz="6600" b="1" dirty="0" smtClean="0">
                <a:solidFill>
                  <a:schemeClr val="bg1">
                    <a:lumMod val="95000"/>
                  </a:schemeClr>
                </a:solidFill>
              </a:rPr>
              <a:t>SAROST S.A. ACTIVITIES</a:t>
            </a:r>
          </a:p>
        </p:txBody>
      </p:sp>
      <p:sp>
        <p:nvSpPr>
          <p:cNvPr id="6" name="Espace réservé de la date 5"/>
          <p:cNvSpPr>
            <a:spLocks noGrp="1"/>
          </p:cNvSpPr>
          <p:nvPr>
            <p:ph type="dt" sz="quarter" idx="10"/>
          </p:nvPr>
        </p:nvSpPr>
        <p:spPr/>
        <p:txBody>
          <a:bodyPr/>
          <a:lstStyle/>
          <a:p>
            <a:pPr>
              <a:defRPr/>
            </a:pPr>
            <a:fld id="{8C0562E2-6CBC-4C36-BDE5-E4C47F4386CC}" type="datetime1">
              <a:rPr lang="fr-FR"/>
              <a:pPr>
                <a:defRPr/>
              </a:pPr>
              <a:t>06/06/2011</a:t>
            </a:fld>
            <a:endParaRPr lang="fr-FR"/>
          </a:p>
        </p:txBody>
      </p:sp>
      <p:sp>
        <p:nvSpPr>
          <p:cNvPr id="7" name="Espace réservé du numéro de diapositive 6"/>
          <p:cNvSpPr>
            <a:spLocks noGrp="1"/>
          </p:cNvSpPr>
          <p:nvPr>
            <p:ph type="sldNum" sz="quarter" idx="12"/>
          </p:nvPr>
        </p:nvSpPr>
        <p:spPr/>
        <p:txBody>
          <a:bodyPr/>
          <a:lstStyle/>
          <a:p>
            <a:pPr>
              <a:defRPr/>
            </a:pPr>
            <a:fld id="{4716733B-ABF0-4E60-87F4-0C20671AF297}" type="slidenum">
              <a:rPr lang="fr-FR"/>
              <a:pPr>
                <a:defRPr/>
              </a:pPr>
              <a:t>10</a:t>
            </a:fld>
            <a:endParaRPr lang="fr-FR"/>
          </a:p>
        </p:txBody>
      </p:sp>
      <p:pic>
        <p:nvPicPr>
          <p:cNvPr id="12293" name="Picture 6" descr="logo-sarost-bleu4"/>
          <p:cNvPicPr>
            <a:picLocks noChangeAspect="1" noChangeArrowheads="1"/>
          </p:cNvPicPr>
          <p:nvPr/>
        </p:nvPicPr>
        <p:blipFill>
          <a:blip r:embed="rId2"/>
          <a:srcRect b="13065"/>
          <a:stretch>
            <a:fillRect/>
          </a:stretch>
        </p:blipFill>
        <p:spPr bwMode="auto">
          <a:xfrm>
            <a:off x="4286250" y="3500438"/>
            <a:ext cx="13335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4800" b="1" dirty="0" smtClean="0"/>
              <a:t/>
            </a:r>
            <a:br>
              <a:rPr lang="fr-FR" sz="4800" b="1" dirty="0" smtClean="0"/>
            </a:br>
            <a:r>
              <a:rPr lang="fr-FR" sz="4800" b="1" dirty="0" smtClean="0"/>
              <a:t/>
            </a:r>
            <a:br>
              <a:rPr lang="fr-FR" sz="4800" b="1" dirty="0" smtClean="0"/>
            </a:br>
            <a:r>
              <a:rPr lang="fr-FR" sz="4800" b="1" dirty="0" smtClean="0"/>
              <a:t/>
            </a:r>
            <a:br>
              <a:rPr lang="fr-FR" sz="4800" b="1" dirty="0" smtClean="0"/>
            </a:br>
            <a:r>
              <a:rPr lang="fr-FR" sz="4800" b="1" dirty="0" smtClean="0">
                <a:solidFill>
                  <a:schemeClr val="bg1">
                    <a:lumMod val="95000"/>
                  </a:schemeClr>
                </a:solidFill>
              </a:rPr>
              <a:t>Four Divisions:</a:t>
            </a:r>
            <a:br>
              <a:rPr lang="fr-FR" sz="4800" b="1" dirty="0" smtClean="0">
                <a:solidFill>
                  <a:schemeClr val="bg1">
                    <a:lumMod val="95000"/>
                  </a:schemeClr>
                </a:solidFill>
              </a:rPr>
            </a:br>
            <a:r>
              <a:rPr lang="fr-FR" sz="4800" b="1" dirty="0" smtClean="0"/>
              <a:t/>
            </a:r>
            <a:br>
              <a:rPr lang="fr-FR" sz="4800" b="1" dirty="0" smtClean="0"/>
            </a:br>
            <a:r>
              <a:rPr lang="fr-FR" dirty="0" smtClean="0"/>
              <a:t/>
            </a:r>
            <a:br>
              <a:rPr lang="fr-FR" dirty="0" smtClean="0"/>
            </a:br>
            <a:endParaRPr lang="fr-FR" dirty="0"/>
          </a:p>
        </p:txBody>
      </p:sp>
      <p:graphicFrame>
        <p:nvGraphicFramePr>
          <p:cNvPr id="4" name="Diagramme 3"/>
          <p:cNvGraphicFramePr/>
          <p:nvPr/>
        </p:nvGraphicFramePr>
        <p:xfrm>
          <a:off x="857224" y="1428736"/>
          <a:ext cx="7358114" cy="5175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ce réservé de la date 6"/>
          <p:cNvSpPr>
            <a:spLocks noGrp="1"/>
          </p:cNvSpPr>
          <p:nvPr>
            <p:ph type="dt" sz="quarter" idx="10"/>
          </p:nvPr>
        </p:nvSpPr>
        <p:spPr/>
        <p:txBody>
          <a:bodyPr/>
          <a:lstStyle/>
          <a:p>
            <a:pPr>
              <a:defRPr/>
            </a:pPr>
            <a:fld id="{0BEA87B2-F73C-4468-AD7D-9902E6AB1A6B}" type="datetime1">
              <a:rPr lang="fr-FR"/>
              <a:pPr>
                <a:defRPr/>
              </a:pPr>
              <a:t>06/06/2011</a:t>
            </a:fld>
            <a:endParaRPr lang="fr-FR"/>
          </a:p>
        </p:txBody>
      </p:sp>
      <p:sp>
        <p:nvSpPr>
          <p:cNvPr id="8" name="Espace réservé du numéro de diapositive 7"/>
          <p:cNvSpPr>
            <a:spLocks noGrp="1"/>
          </p:cNvSpPr>
          <p:nvPr>
            <p:ph type="sldNum" sz="quarter" idx="12"/>
          </p:nvPr>
        </p:nvSpPr>
        <p:spPr/>
        <p:txBody>
          <a:bodyPr/>
          <a:lstStyle/>
          <a:p>
            <a:pPr>
              <a:defRPr/>
            </a:pPr>
            <a:fld id="{49E97222-BCD4-4076-832B-6DF331142D0E}" type="slidenum">
              <a:rPr lang="fr-FR" smtClean="0"/>
              <a:pPr>
                <a:defRPr/>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b="1" dirty="0" smtClean="0">
                <a:solidFill>
                  <a:schemeClr val="bg1">
                    <a:lumMod val="95000"/>
                  </a:schemeClr>
                </a:solidFill>
              </a:rPr>
              <a:t>Offshore vessels</a:t>
            </a:r>
            <a:endParaRPr lang="fr-FR" dirty="0">
              <a:solidFill>
                <a:schemeClr val="bg1">
                  <a:lumMod val="95000"/>
                </a:schemeClr>
              </a:solidFill>
            </a:endParaRPr>
          </a:p>
        </p:txBody>
      </p:sp>
      <p:sp>
        <p:nvSpPr>
          <p:cNvPr id="3" name="Espace réservé du contenu 2"/>
          <p:cNvSpPr>
            <a:spLocks noGrp="1"/>
          </p:cNvSpPr>
          <p:nvPr>
            <p:ph sz="half" idx="1"/>
          </p:nvPr>
        </p:nvSpPr>
        <p:spPr>
          <a:xfrm>
            <a:off x="500063" y="1500188"/>
            <a:ext cx="8072437" cy="1214437"/>
          </a:xfrm>
        </p:spPr>
        <p:txBody>
          <a:bodyPr/>
          <a:lstStyle/>
          <a:p>
            <a:pPr>
              <a:defRPr/>
            </a:pPr>
            <a:r>
              <a:rPr lang="fr-FR" b="1" dirty="0" err="1" smtClean="0">
                <a:solidFill>
                  <a:schemeClr val="bg1">
                    <a:lumMod val="95000"/>
                  </a:schemeClr>
                </a:solidFill>
              </a:rPr>
              <a:t>Currently</a:t>
            </a:r>
            <a:r>
              <a:rPr lang="fr-FR" b="1" dirty="0" smtClean="0">
                <a:solidFill>
                  <a:schemeClr val="bg1">
                    <a:lumMod val="95000"/>
                  </a:schemeClr>
                </a:solidFill>
              </a:rPr>
              <a:t> </a:t>
            </a:r>
            <a:r>
              <a:rPr lang="fr-FR" b="1" dirty="0" err="1" smtClean="0">
                <a:solidFill>
                  <a:schemeClr val="bg1">
                    <a:lumMod val="95000"/>
                  </a:schemeClr>
                </a:solidFill>
              </a:rPr>
              <a:t>own</a:t>
            </a:r>
            <a:r>
              <a:rPr lang="fr-FR" b="1" dirty="0" smtClean="0">
                <a:solidFill>
                  <a:schemeClr val="bg1">
                    <a:lumMod val="95000"/>
                  </a:schemeClr>
                </a:solidFill>
              </a:rPr>
              <a:t> and </a:t>
            </a:r>
            <a:r>
              <a:rPr lang="fr-FR" b="1" dirty="0" err="1" smtClean="0">
                <a:solidFill>
                  <a:schemeClr val="bg1">
                    <a:lumMod val="95000"/>
                  </a:schemeClr>
                </a:solidFill>
              </a:rPr>
              <a:t>operate</a:t>
            </a:r>
            <a:r>
              <a:rPr lang="fr-FR" b="1" dirty="0" smtClean="0">
                <a:solidFill>
                  <a:schemeClr val="bg1">
                    <a:lumMod val="95000"/>
                  </a:schemeClr>
                </a:solidFill>
              </a:rPr>
              <a:t> a </a:t>
            </a:r>
            <a:r>
              <a:rPr lang="fr-FR" b="1" dirty="0" err="1" smtClean="0">
                <a:solidFill>
                  <a:schemeClr val="bg1">
                    <a:lumMod val="95000"/>
                  </a:schemeClr>
                </a:solidFill>
              </a:rPr>
              <a:t>fleet</a:t>
            </a:r>
            <a:r>
              <a:rPr lang="fr-FR" b="1" dirty="0" smtClean="0">
                <a:solidFill>
                  <a:schemeClr val="bg1">
                    <a:lumMod val="95000"/>
                  </a:schemeClr>
                </a:solidFill>
              </a:rPr>
              <a:t> of five vessels</a:t>
            </a:r>
          </a:p>
          <a:p>
            <a:pPr>
              <a:defRPr/>
            </a:pPr>
            <a:r>
              <a:rPr lang="fr-FR" b="1" dirty="0" smtClean="0">
                <a:solidFill>
                  <a:schemeClr val="bg1">
                    <a:lumMod val="95000"/>
                  </a:schemeClr>
                </a:solidFill>
              </a:rPr>
              <a:t>ISM, ISPS and BV </a:t>
            </a:r>
            <a:r>
              <a:rPr lang="fr-FR" b="1" dirty="0" err="1" smtClean="0">
                <a:solidFill>
                  <a:schemeClr val="bg1">
                    <a:lumMod val="95000"/>
                  </a:schemeClr>
                </a:solidFill>
              </a:rPr>
              <a:t>certified</a:t>
            </a:r>
            <a:endParaRPr lang="fr-FR" b="1" dirty="0" smtClean="0">
              <a:solidFill>
                <a:schemeClr val="bg1">
                  <a:lumMod val="95000"/>
                </a:schemeClr>
              </a:solidFill>
            </a:endParaRPr>
          </a:p>
          <a:p>
            <a:pPr>
              <a:buFont typeface="Arial" charset="0"/>
              <a:buNone/>
              <a:defRPr/>
            </a:pPr>
            <a:endParaRPr lang="fr-FR" dirty="0"/>
          </a:p>
        </p:txBody>
      </p:sp>
      <p:pic>
        <p:nvPicPr>
          <p:cNvPr id="14340" name="Picture 11" descr="C:\Users\riadh_a\Documents\Mes Documents\Bus Dev and R&amp;D\Documents Marketing\Photos\PHOTOS\navires\SAROST 5\DSCF1508.JPG"/>
          <p:cNvPicPr>
            <a:picLocks noGrp="1" noChangeAspect="1" noChangeArrowheads="1"/>
          </p:cNvPicPr>
          <p:nvPr>
            <p:ph sz="half" idx="2"/>
          </p:nvPr>
        </p:nvPicPr>
        <p:blipFill>
          <a:blip r:embed="rId2"/>
          <a:srcRect/>
          <a:stretch>
            <a:fillRect/>
          </a:stretch>
        </p:blipFill>
        <p:spPr>
          <a:xfrm>
            <a:off x="428625" y="3214688"/>
            <a:ext cx="4252913" cy="2833687"/>
          </a:xfrm>
          <a:noFill/>
          <a:ln w="19050">
            <a:solidFill>
              <a:schemeClr val="accent1"/>
            </a:solidFill>
          </a:ln>
        </p:spPr>
      </p:pic>
      <p:sp>
        <p:nvSpPr>
          <p:cNvPr id="7" name="Espace réservé de la date 6"/>
          <p:cNvSpPr>
            <a:spLocks noGrp="1"/>
          </p:cNvSpPr>
          <p:nvPr>
            <p:ph type="dt" sz="quarter" idx="10"/>
          </p:nvPr>
        </p:nvSpPr>
        <p:spPr/>
        <p:txBody>
          <a:bodyPr/>
          <a:lstStyle/>
          <a:p>
            <a:pPr>
              <a:defRPr/>
            </a:pPr>
            <a:fld id="{DADDB891-4D89-4109-9D82-D3B2727FF1FE}" type="datetime1">
              <a:rPr lang="fr-FR"/>
              <a:pPr>
                <a:defRPr/>
              </a:pPr>
              <a:t>06/06/2011</a:t>
            </a:fld>
            <a:endParaRPr lang="fr-FR"/>
          </a:p>
        </p:txBody>
      </p:sp>
      <p:sp>
        <p:nvSpPr>
          <p:cNvPr id="8" name="Espace réservé du numéro de diapositive 7"/>
          <p:cNvSpPr>
            <a:spLocks noGrp="1"/>
          </p:cNvSpPr>
          <p:nvPr>
            <p:ph type="sldNum" sz="quarter" idx="12"/>
          </p:nvPr>
        </p:nvSpPr>
        <p:spPr/>
        <p:txBody>
          <a:bodyPr/>
          <a:lstStyle/>
          <a:p>
            <a:pPr>
              <a:defRPr/>
            </a:pPr>
            <a:fld id="{9CEFFD26-7DE2-4D1B-A6D2-5972DDC9C291}" type="slidenum">
              <a:rPr lang="fr-FR" smtClean="0"/>
              <a:pPr>
                <a:defRPr/>
              </a:pPr>
              <a:t>12</a:t>
            </a:fld>
            <a:endParaRPr lang="fr-FR" dirty="0"/>
          </a:p>
        </p:txBody>
      </p:sp>
      <p:sp>
        <p:nvSpPr>
          <p:cNvPr id="14343" name="ZoneTexte 8"/>
          <p:cNvSpPr txBox="1">
            <a:spLocks noChangeArrowheads="1"/>
          </p:cNvSpPr>
          <p:nvPr/>
        </p:nvSpPr>
        <p:spPr bwMode="auto">
          <a:xfrm>
            <a:off x="4857750" y="3071813"/>
            <a:ext cx="3786188" cy="3478212"/>
          </a:xfrm>
          <a:prstGeom prst="rect">
            <a:avLst/>
          </a:prstGeom>
          <a:noFill/>
          <a:ln w="9525">
            <a:noFill/>
            <a:miter lim="800000"/>
            <a:headEnd/>
            <a:tailEnd/>
          </a:ln>
        </p:spPr>
        <p:txBody>
          <a:bodyPr>
            <a:spAutoFit/>
          </a:bodyPr>
          <a:lstStyle/>
          <a:p>
            <a:pPr algn="just"/>
            <a:r>
              <a:rPr lang="en-US" sz="1400"/>
              <a:t>	</a:t>
            </a:r>
            <a:r>
              <a:rPr lang="en-US" sz="2400" b="1">
                <a:solidFill>
                  <a:schemeClr val="bg1"/>
                </a:solidFill>
              </a:rPr>
              <a:t>SAROST 5</a:t>
            </a:r>
            <a:endParaRPr lang="fr-FR" sz="2400" b="1">
              <a:solidFill>
                <a:schemeClr val="bg1"/>
              </a:solidFill>
            </a:endParaRPr>
          </a:p>
          <a:p>
            <a:pPr algn="just"/>
            <a:endParaRPr lang="en-US" sz="1400">
              <a:solidFill>
                <a:schemeClr val="bg1"/>
              </a:solidFill>
            </a:endParaRPr>
          </a:p>
          <a:p>
            <a:pPr algn="just"/>
            <a:r>
              <a:rPr lang="en-US" sz="1400">
                <a:solidFill>
                  <a:schemeClr val="bg1"/>
                </a:solidFill>
              </a:rPr>
              <a:t>- Multipurpose offshore support vessel, equipped with a 150T pull Hydraulic double drum winch in waterfall arrangement, suitable for towing and anchor handling operations. </a:t>
            </a:r>
            <a:r>
              <a:rPr lang="en-US" sz="1400"/>
              <a:t>	</a:t>
            </a:r>
            <a:endParaRPr lang="en-US" sz="1400">
              <a:solidFill>
                <a:schemeClr val="bg1"/>
              </a:solidFill>
            </a:endParaRPr>
          </a:p>
          <a:p>
            <a:pPr algn="just">
              <a:buFontTx/>
              <a:buChar char="-"/>
            </a:pPr>
            <a:r>
              <a:rPr lang="en-US" sz="1400">
                <a:solidFill>
                  <a:schemeClr val="bg1"/>
                </a:solidFill>
              </a:rPr>
              <a:t> It is fitted with a KONGSBERG DP1 class system and is upgradable to DP2</a:t>
            </a:r>
          </a:p>
          <a:p>
            <a:pPr algn="just"/>
            <a:endParaRPr lang="fr-FR" sz="1400">
              <a:solidFill>
                <a:schemeClr val="bg1"/>
              </a:solidFill>
            </a:endParaRPr>
          </a:p>
          <a:p>
            <a:pPr algn="just"/>
            <a:r>
              <a:rPr lang="fr-FR" sz="1400">
                <a:solidFill>
                  <a:schemeClr val="bg1"/>
                </a:solidFill>
              </a:rPr>
              <a:t>- </a:t>
            </a:r>
            <a:r>
              <a:rPr lang="en-US" sz="1400">
                <a:solidFill>
                  <a:schemeClr val="bg1"/>
                </a:solidFill>
              </a:rPr>
              <a:t>It offers large transport capacities for liquid cargo , bulk cement, mud, foam, dispersant, stores, materials and equipment transport 	</a:t>
            </a:r>
          </a:p>
          <a:p>
            <a:pPr algn="just">
              <a:buFontTx/>
              <a:buChar char="-"/>
            </a:pPr>
            <a:endParaRPr lang="en-US" sz="140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38"/>
            <a:ext cx="8229600" cy="1143001"/>
          </a:xfrm>
        </p:spPr>
        <p:txBody>
          <a:bodyPr/>
          <a:lstStyle/>
          <a:p>
            <a:pPr>
              <a:defRPr/>
            </a:pPr>
            <a:r>
              <a:rPr lang="fr-FR" b="1" dirty="0" err="1" smtClean="0">
                <a:solidFill>
                  <a:schemeClr val="bg1">
                    <a:lumMod val="95000"/>
                  </a:schemeClr>
                </a:solidFill>
              </a:rPr>
              <a:t>Subsea</a:t>
            </a:r>
            <a:r>
              <a:rPr lang="fr-FR" b="1" dirty="0" smtClean="0">
                <a:solidFill>
                  <a:schemeClr val="bg1">
                    <a:lumMod val="95000"/>
                  </a:schemeClr>
                </a:solidFill>
              </a:rPr>
              <a:t> Works Division</a:t>
            </a:r>
            <a:endParaRPr lang="fr-FR" dirty="0">
              <a:solidFill>
                <a:schemeClr val="bg1">
                  <a:lumMod val="95000"/>
                </a:schemeClr>
              </a:solidFill>
            </a:endParaRPr>
          </a:p>
        </p:txBody>
      </p:sp>
      <p:sp>
        <p:nvSpPr>
          <p:cNvPr id="4" name="Espace réservé du contenu 3"/>
          <p:cNvSpPr>
            <a:spLocks noGrp="1"/>
          </p:cNvSpPr>
          <p:nvPr>
            <p:ph sz="half" idx="1"/>
          </p:nvPr>
        </p:nvSpPr>
        <p:spPr>
          <a:xfrm>
            <a:off x="142875" y="1000125"/>
            <a:ext cx="4281488" cy="4525963"/>
          </a:xfrm>
        </p:spPr>
        <p:txBody>
          <a:bodyPr/>
          <a:lstStyle/>
          <a:p>
            <a:pPr>
              <a:lnSpc>
                <a:spcPct val="150000"/>
              </a:lnSpc>
              <a:defRPr/>
            </a:pPr>
            <a:r>
              <a:rPr lang="fr-FR" sz="2400" b="1" dirty="0" smtClean="0">
                <a:solidFill>
                  <a:schemeClr val="bg1">
                    <a:lumMod val="95000"/>
                  </a:schemeClr>
                </a:solidFill>
              </a:rPr>
              <a:t>Divers </a:t>
            </a:r>
            <a:r>
              <a:rPr lang="fr-FR" sz="2400" b="1" dirty="0" err="1" smtClean="0">
                <a:solidFill>
                  <a:schemeClr val="bg1">
                    <a:lumMod val="95000"/>
                  </a:schemeClr>
                </a:solidFill>
              </a:rPr>
              <a:t>can</a:t>
            </a:r>
            <a:r>
              <a:rPr lang="fr-FR" sz="2400" b="1" dirty="0" smtClean="0">
                <a:solidFill>
                  <a:schemeClr val="bg1">
                    <a:lumMod val="95000"/>
                  </a:schemeClr>
                </a:solidFill>
              </a:rPr>
              <a:t> </a:t>
            </a:r>
            <a:r>
              <a:rPr lang="fr-FR" sz="2400" b="1" dirty="0" err="1" smtClean="0">
                <a:solidFill>
                  <a:schemeClr val="bg1">
                    <a:lumMod val="95000"/>
                  </a:schemeClr>
                </a:solidFill>
              </a:rPr>
              <a:t>work</a:t>
            </a:r>
            <a:r>
              <a:rPr lang="fr-FR" sz="2400" b="1" dirty="0" smtClean="0">
                <a:solidFill>
                  <a:schemeClr val="bg1">
                    <a:lumMod val="95000"/>
                  </a:schemeClr>
                </a:solidFill>
              </a:rPr>
              <a:t> in </a:t>
            </a:r>
            <a:r>
              <a:rPr lang="fr-FR" sz="2400" b="1" dirty="0" err="1" smtClean="0">
                <a:solidFill>
                  <a:schemeClr val="bg1">
                    <a:lumMod val="95000"/>
                  </a:schemeClr>
                </a:solidFill>
              </a:rPr>
              <a:t>depths</a:t>
            </a:r>
            <a:r>
              <a:rPr lang="fr-FR" sz="2400" b="1" dirty="0" smtClean="0">
                <a:solidFill>
                  <a:schemeClr val="bg1">
                    <a:lumMod val="95000"/>
                  </a:schemeClr>
                </a:solidFill>
              </a:rPr>
              <a:t> of up to 70 </a:t>
            </a:r>
            <a:r>
              <a:rPr lang="fr-FR" sz="2400" b="1" dirty="0" err="1" smtClean="0">
                <a:solidFill>
                  <a:schemeClr val="bg1">
                    <a:lumMod val="95000"/>
                  </a:schemeClr>
                </a:solidFill>
              </a:rPr>
              <a:t>meters</a:t>
            </a:r>
            <a:endParaRPr lang="fr-FR" sz="2400" b="1" dirty="0" smtClean="0">
              <a:solidFill>
                <a:schemeClr val="bg1">
                  <a:lumMod val="95000"/>
                </a:schemeClr>
              </a:solidFill>
            </a:endParaRPr>
          </a:p>
          <a:p>
            <a:pPr>
              <a:lnSpc>
                <a:spcPct val="150000"/>
              </a:lnSpc>
              <a:defRPr/>
            </a:pPr>
            <a:r>
              <a:rPr lang="fr-FR" sz="2400" b="1" dirty="0" smtClean="0">
                <a:solidFill>
                  <a:schemeClr val="bg1">
                    <a:lumMod val="95000"/>
                  </a:schemeClr>
                </a:solidFill>
              </a:rPr>
              <a:t>A </a:t>
            </a:r>
            <a:r>
              <a:rPr lang="fr-FR" sz="2400" b="1" dirty="0" err="1" smtClean="0">
                <a:solidFill>
                  <a:schemeClr val="bg1">
                    <a:lumMod val="95000"/>
                  </a:schemeClr>
                </a:solidFill>
              </a:rPr>
              <a:t>fleet</a:t>
            </a:r>
            <a:r>
              <a:rPr lang="fr-FR" sz="2400" b="1" dirty="0" smtClean="0">
                <a:solidFill>
                  <a:schemeClr val="bg1">
                    <a:lumMod val="95000"/>
                  </a:schemeClr>
                </a:solidFill>
              </a:rPr>
              <a:t> of </a:t>
            </a:r>
            <a:r>
              <a:rPr lang="fr-FR" sz="2400" b="1" dirty="0" err="1" smtClean="0">
                <a:solidFill>
                  <a:schemeClr val="bg1">
                    <a:lumMod val="95000"/>
                  </a:schemeClr>
                </a:solidFill>
              </a:rPr>
              <a:t>ROV’s</a:t>
            </a:r>
            <a:r>
              <a:rPr lang="fr-FR" sz="2400" b="1" dirty="0" smtClean="0">
                <a:solidFill>
                  <a:schemeClr val="bg1">
                    <a:lumMod val="95000"/>
                  </a:schemeClr>
                </a:solidFill>
              </a:rPr>
              <a:t> </a:t>
            </a:r>
            <a:r>
              <a:rPr lang="fr-FR" sz="2400" b="1" dirty="0" err="1" smtClean="0">
                <a:solidFill>
                  <a:schemeClr val="bg1">
                    <a:lumMod val="95000"/>
                  </a:schemeClr>
                </a:solidFill>
              </a:rPr>
              <a:t>with</a:t>
            </a:r>
            <a:r>
              <a:rPr lang="fr-FR" sz="2400" b="1" dirty="0" smtClean="0">
                <a:solidFill>
                  <a:schemeClr val="bg1">
                    <a:lumMod val="95000"/>
                  </a:schemeClr>
                </a:solidFill>
              </a:rPr>
              <a:t> </a:t>
            </a:r>
            <a:r>
              <a:rPr lang="fr-FR" sz="2400" b="1" dirty="0" err="1" smtClean="0">
                <a:solidFill>
                  <a:schemeClr val="bg1">
                    <a:lumMod val="95000"/>
                  </a:schemeClr>
                </a:solidFill>
              </a:rPr>
              <a:t>experienced</a:t>
            </a:r>
            <a:r>
              <a:rPr lang="fr-FR" sz="2400" b="1" dirty="0" smtClean="0">
                <a:solidFill>
                  <a:schemeClr val="bg1">
                    <a:lumMod val="95000"/>
                  </a:schemeClr>
                </a:solidFill>
              </a:rPr>
              <a:t> ROV </a:t>
            </a:r>
            <a:r>
              <a:rPr lang="fr-FR" sz="2400" b="1" dirty="0" err="1" smtClean="0">
                <a:solidFill>
                  <a:schemeClr val="bg1">
                    <a:lumMod val="95000"/>
                  </a:schemeClr>
                </a:solidFill>
              </a:rPr>
              <a:t>surveyors</a:t>
            </a:r>
            <a:r>
              <a:rPr lang="fr-FR" sz="2400" b="1" dirty="0" smtClean="0">
                <a:solidFill>
                  <a:schemeClr val="bg1">
                    <a:lumMod val="95000"/>
                  </a:schemeClr>
                </a:solidFill>
              </a:rPr>
              <a:t>, </a:t>
            </a:r>
            <a:r>
              <a:rPr lang="fr-FR" sz="2400" b="1" dirty="0" err="1" smtClean="0">
                <a:solidFill>
                  <a:schemeClr val="bg1">
                    <a:lumMod val="95000"/>
                  </a:schemeClr>
                </a:solidFill>
              </a:rPr>
              <a:t>supervisors</a:t>
            </a:r>
            <a:r>
              <a:rPr lang="fr-FR" sz="2400" b="1" dirty="0" smtClean="0">
                <a:solidFill>
                  <a:schemeClr val="bg1">
                    <a:lumMod val="95000"/>
                  </a:schemeClr>
                </a:solidFill>
              </a:rPr>
              <a:t> and pilots</a:t>
            </a:r>
          </a:p>
          <a:p>
            <a:pPr>
              <a:lnSpc>
                <a:spcPct val="150000"/>
              </a:lnSpc>
              <a:defRPr/>
            </a:pPr>
            <a:r>
              <a:rPr lang="fr-FR" sz="2400" b="1" dirty="0" smtClean="0">
                <a:solidFill>
                  <a:schemeClr val="bg1">
                    <a:lumMod val="95000"/>
                  </a:schemeClr>
                </a:solidFill>
              </a:rPr>
              <a:t>ABS and BV </a:t>
            </a:r>
            <a:r>
              <a:rPr lang="fr-FR" sz="2400" b="1" dirty="0" err="1" smtClean="0">
                <a:solidFill>
                  <a:schemeClr val="bg1">
                    <a:lumMod val="95000"/>
                  </a:schemeClr>
                </a:solidFill>
              </a:rPr>
              <a:t>certified</a:t>
            </a:r>
            <a:r>
              <a:rPr lang="fr-FR" sz="2400" b="1" dirty="0" smtClean="0">
                <a:solidFill>
                  <a:schemeClr val="bg1">
                    <a:lumMod val="95000"/>
                  </a:schemeClr>
                </a:solidFill>
              </a:rPr>
              <a:t> for in-water </a:t>
            </a:r>
            <a:r>
              <a:rPr lang="fr-FR" sz="2400" b="1" dirty="0" err="1" smtClean="0">
                <a:solidFill>
                  <a:schemeClr val="bg1">
                    <a:lumMod val="95000"/>
                  </a:schemeClr>
                </a:solidFill>
              </a:rPr>
              <a:t>surveys</a:t>
            </a:r>
            <a:endParaRPr lang="fr-FR" sz="2400" b="1" dirty="0" smtClean="0">
              <a:solidFill>
                <a:schemeClr val="bg1">
                  <a:lumMod val="95000"/>
                </a:schemeClr>
              </a:solidFill>
            </a:endParaRPr>
          </a:p>
          <a:p>
            <a:pPr>
              <a:lnSpc>
                <a:spcPct val="150000"/>
              </a:lnSpc>
              <a:defRPr/>
            </a:pPr>
            <a:r>
              <a:rPr lang="fr-FR" sz="2400" b="1" dirty="0" err="1" smtClean="0">
                <a:solidFill>
                  <a:schemeClr val="bg1">
                    <a:lumMod val="95000"/>
                  </a:schemeClr>
                </a:solidFill>
              </a:rPr>
              <a:t>Member</a:t>
            </a:r>
            <a:r>
              <a:rPr lang="fr-FR" sz="2400" b="1" dirty="0" smtClean="0">
                <a:solidFill>
                  <a:schemeClr val="bg1">
                    <a:lumMod val="95000"/>
                  </a:schemeClr>
                </a:solidFill>
              </a:rPr>
              <a:t> of IMCA (</a:t>
            </a:r>
            <a:r>
              <a:rPr lang="fr-FR" sz="2400" dirty="0" smtClean="0">
                <a:solidFill>
                  <a:schemeClr val="bg1">
                    <a:lumMod val="95000"/>
                  </a:schemeClr>
                </a:solidFill>
              </a:rPr>
              <a:t>International Marine </a:t>
            </a:r>
            <a:r>
              <a:rPr lang="fr-FR" sz="2400" dirty="0" err="1" smtClean="0">
                <a:solidFill>
                  <a:schemeClr val="bg1">
                    <a:lumMod val="95000"/>
                  </a:schemeClr>
                </a:solidFill>
              </a:rPr>
              <a:t>Contractors</a:t>
            </a:r>
            <a:r>
              <a:rPr lang="fr-FR" sz="2400" dirty="0" smtClean="0">
                <a:solidFill>
                  <a:schemeClr val="bg1">
                    <a:lumMod val="95000"/>
                  </a:schemeClr>
                </a:solidFill>
              </a:rPr>
              <a:t> Association)</a:t>
            </a:r>
          </a:p>
        </p:txBody>
      </p:sp>
      <p:pic>
        <p:nvPicPr>
          <p:cNvPr id="15364" name="Espace réservé du contenu 5" descr="CIMG4870.JPG"/>
          <p:cNvPicPr>
            <a:picLocks noGrp="1" noChangeAspect="1"/>
          </p:cNvPicPr>
          <p:nvPr>
            <p:ph sz="half" idx="2"/>
          </p:nvPr>
        </p:nvPicPr>
        <p:blipFill>
          <a:blip r:embed="rId2"/>
          <a:srcRect/>
          <a:stretch>
            <a:fillRect/>
          </a:stretch>
        </p:blipFill>
        <p:spPr>
          <a:xfrm>
            <a:off x="4857750" y="3500438"/>
            <a:ext cx="3905250" cy="2928937"/>
          </a:xfrm>
          <a:ln w="19050">
            <a:solidFill>
              <a:schemeClr val="accent1"/>
            </a:solidFill>
          </a:ln>
        </p:spPr>
      </p:pic>
      <p:sp>
        <p:nvSpPr>
          <p:cNvPr id="7" name="Espace réservé de la date 6"/>
          <p:cNvSpPr>
            <a:spLocks noGrp="1"/>
          </p:cNvSpPr>
          <p:nvPr>
            <p:ph type="dt" sz="quarter" idx="10"/>
          </p:nvPr>
        </p:nvSpPr>
        <p:spPr/>
        <p:txBody>
          <a:bodyPr/>
          <a:lstStyle/>
          <a:p>
            <a:pPr>
              <a:defRPr/>
            </a:pPr>
            <a:fld id="{A4DA86B6-44A5-442D-8D21-D71BB28C6564}" type="datetime1">
              <a:rPr lang="fr-FR"/>
              <a:pPr>
                <a:defRPr/>
              </a:pPr>
              <a:t>06/06/2011</a:t>
            </a:fld>
            <a:endParaRPr lang="fr-FR" dirty="0"/>
          </a:p>
        </p:txBody>
      </p:sp>
      <p:sp>
        <p:nvSpPr>
          <p:cNvPr id="8" name="Espace réservé du numéro de diapositive 7"/>
          <p:cNvSpPr>
            <a:spLocks noGrp="1"/>
          </p:cNvSpPr>
          <p:nvPr>
            <p:ph type="sldNum" sz="quarter" idx="12"/>
          </p:nvPr>
        </p:nvSpPr>
        <p:spPr/>
        <p:txBody>
          <a:bodyPr/>
          <a:lstStyle/>
          <a:p>
            <a:pPr>
              <a:defRPr/>
            </a:pPr>
            <a:fld id="{A7AED66C-236C-45CB-AC22-872391D1F406}" type="slidenum">
              <a:rPr lang="fr-FR" smtClean="0"/>
              <a:pPr>
                <a:defRPr/>
              </a:pPr>
              <a:t>13</a:t>
            </a:fld>
            <a:endParaRPr lang="fr-FR"/>
          </a:p>
        </p:txBody>
      </p:sp>
      <p:pic>
        <p:nvPicPr>
          <p:cNvPr id="15367" name="Picture 7" descr="M0010483"/>
          <p:cNvPicPr>
            <a:picLocks noChangeAspect="1" noChangeArrowheads="1"/>
          </p:cNvPicPr>
          <p:nvPr/>
        </p:nvPicPr>
        <p:blipFill>
          <a:blip r:embed="rId3"/>
          <a:srcRect/>
          <a:stretch>
            <a:fillRect/>
          </a:stretch>
        </p:blipFill>
        <p:spPr bwMode="auto">
          <a:xfrm>
            <a:off x="5926138" y="1285875"/>
            <a:ext cx="2789237" cy="2000250"/>
          </a:xfrm>
          <a:prstGeom prst="rect">
            <a:avLst/>
          </a:prstGeom>
          <a:noFill/>
          <a:ln w="12700">
            <a:solidFill>
              <a:schemeClr val="accent1">
                <a:shade val="50000"/>
              </a:schemeClr>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b="1" dirty="0" smtClean="0">
                <a:solidFill>
                  <a:schemeClr val="bg1">
                    <a:lumMod val="95000"/>
                  </a:schemeClr>
                </a:solidFill>
              </a:rPr>
              <a:t>Energy Logistic</a:t>
            </a:r>
            <a:endParaRPr lang="fr-FR" dirty="0">
              <a:solidFill>
                <a:schemeClr val="bg1">
                  <a:lumMod val="95000"/>
                </a:schemeClr>
              </a:solidFill>
            </a:endParaRPr>
          </a:p>
        </p:txBody>
      </p:sp>
      <p:sp>
        <p:nvSpPr>
          <p:cNvPr id="3" name="Espace réservé du contenu 2"/>
          <p:cNvSpPr>
            <a:spLocks noGrp="1"/>
          </p:cNvSpPr>
          <p:nvPr>
            <p:ph sz="half" idx="1"/>
          </p:nvPr>
        </p:nvSpPr>
        <p:spPr/>
        <p:txBody>
          <a:bodyPr/>
          <a:lstStyle/>
          <a:p>
            <a:pPr>
              <a:defRPr/>
            </a:pPr>
            <a:r>
              <a:rPr lang="en-US" sz="2000" b="1" dirty="0" smtClean="0">
                <a:solidFill>
                  <a:schemeClr val="bg1">
                    <a:lumMod val="95000"/>
                  </a:schemeClr>
                </a:solidFill>
              </a:rPr>
              <a:t>Main objective is to allow the Oil and Gas companies to focus on core business, by handling logistics issues such as :</a:t>
            </a:r>
          </a:p>
          <a:p>
            <a:pPr>
              <a:spcBef>
                <a:spcPct val="0"/>
              </a:spcBef>
              <a:buFont typeface="Wingdings 2" pitchFamily="18" charset="2"/>
              <a:buNone/>
              <a:defRPr/>
            </a:pPr>
            <a:endParaRPr lang="en-US" sz="2000" b="1" dirty="0" smtClean="0">
              <a:solidFill>
                <a:schemeClr val="bg1">
                  <a:lumMod val="95000"/>
                </a:schemeClr>
              </a:solidFill>
            </a:endParaRPr>
          </a:p>
          <a:p>
            <a:pPr lvl="1">
              <a:defRPr/>
            </a:pPr>
            <a:r>
              <a:rPr lang="en-US" sz="1600" b="1" dirty="0" smtClean="0">
                <a:solidFill>
                  <a:schemeClr val="bg1">
                    <a:lumMod val="95000"/>
                  </a:schemeClr>
                </a:solidFill>
              </a:rPr>
              <a:t>Providing competent experienced personnel, </a:t>
            </a:r>
          </a:p>
          <a:p>
            <a:pPr lvl="1">
              <a:defRPr/>
            </a:pPr>
            <a:r>
              <a:rPr lang="en-US" sz="1600" b="1" dirty="0" smtClean="0">
                <a:solidFill>
                  <a:schemeClr val="bg1">
                    <a:lumMod val="95000"/>
                  </a:schemeClr>
                </a:solidFill>
              </a:rPr>
              <a:t>Providing yard space and office space close to the main ports, </a:t>
            </a:r>
          </a:p>
          <a:p>
            <a:pPr lvl="1">
              <a:defRPr/>
            </a:pPr>
            <a:r>
              <a:rPr lang="en-US" sz="1600" b="1" dirty="0" smtClean="0">
                <a:solidFill>
                  <a:schemeClr val="bg1">
                    <a:lumMod val="95000"/>
                  </a:schemeClr>
                </a:solidFill>
              </a:rPr>
              <a:t>organizing the </a:t>
            </a:r>
            <a:r>
              <a:rPr lang="en-US" sz="1600" b="1" dirty="0" err="1" smtClean="0">
                <a:solidFill>
                  <a:schemeClr val="bg1">
                    <a:lumMod val="95000"/>
                  </a:schemeClr>
                </a:solidFill>
              </a:rPr>
              <a:t>embarkment</a:t>
            </a:r>
            <a:r>
              <a:rPr lang="en-US" sz="1600" b="1" dirty="0" smtClean="0">
                <a:solidFill>
                  <a:schemeClr val="bg1">
                    <a:lumMod val="95000"/>
                  </a:schemeClr>
                </a:solidFill>
              </a:rPr>
              <a:t> and </a:t>
            </a:r>
            <a:r>
              <a:rPr lang="en-US" sz="1600" b="1" dirty="0" err="1" smtClean="0">
                <a:solidFill>
                  <a:schemeClr val="bg1">
                    <a:lumMod val="95000"/>
                  </a:schemeClr>
                </a:solidFill>
              </a:rPr>
              <a:t>disembarkment</a:t>
            </a:r>
            <a:r>
              <a:rPr lang="en-US" sz="1600" b="1" dirty="0" smtClean="0">
                <a:solidFill>
                  <a:schemeClr val="bg1">
                    <a:lumMod val="95000"/>
                  </a:schemeClr>
                </a:solidFill>
              </a:rPr>
              <a:t> of equipment and people from the supply base to offshore platforms and vice-versa, </a:t>
            </a:r>
          </a:p>
          <a:p>
            <a:pPr lvl="1">
              <a:defRPr/>
            </a:pPr>
            <a:r>
              <a:rPr lang="en-US" sz="1600" b="1" dirty="0" smtClean="0">
                <a:solidFill>
                  <a:schemeClr val="bg1">
                    <a:lumMod val="95000"/>
                  </a:schemeClr>
                </a:solidFill>
              </a:rPr>
              <a:t>customs clearance, etc.</a:t>
            </a:r>
          </a:p>
          <a:p>
            <a:pPr>
              <a:defRPr/>
            </a:pPr>
            <a:endParaRPr lang="fr-FR" dirty="0">
              <a:solidFill>
                <a:schemeClr val="bg1">
                  <a:lumMod val="95000"/>
                </a:schemeClr>
              </a:solidFill>
            </a:endParaRPr>
          </a:p>
        </p:txBody>
      </p:sp>
      <p:pic>
        <p:nvPicPr>
          <p:cNvPr id="16388" name="Image 7" descr="C:\Users\riadh_a\Documents\Mes Documents\Logistique\Photos\DSC_1023.JPG">
            <a:hlinkClick r:id="rId2" tooltip="Energy Logistics Division"/>
          </p:cNvPr>
          <p:cNvPicPr>
            <a:picLocks noGrp="1" noChangeAspect="1" noChangeArrowheads="1"/>
          </p:cNvPicPr>
          <p:nvPr>
            <p:ph sz="half" idx="2"/>
          </p:nvPr>
        </p:nvPicPr>
        <p:blipFill>
          <a:blip r:embed="rId3"/>
          <a:srcRect/>
          <a:stretch>
            <a:fillRect/>
          </a:stretch>
        </p:blipFill>
        <p:spPr>
          <a:xfrm>
            <a:off x="4643438" y="2643188"/>
            <a:ext cx="4271962" cy="2346325"/>
          </a:xfrm>
          <a:ln w="19050">
            <a:solidFill>
              <a:schemeClr val="accent1"/>
            </a:solidFill>
          </a:ln>
        </p:spPr>
      </p:pic>
      <p:sp>
        <p:nvSpPr>
          <p:cNvPr id="7" name="Espace réservé de la date 6"/>
          <p:cNvSpPr>
            <a:spLocks noGrp="1"/>
          </p:cNvSpPr>
          <p:nvPr>
            <p:ph type="dt" sz="quarter" idx="10"/>
          </p:nvPr>
        </p:nvSpPr>
        <p:spPr/>
        <p:txBody>
          <a:bodyPr/>
          <a:lstStyle/>
          <a:p>
            <a:pPr>
              <a:defRPr/>
            </a:pPr>
            <a:fld id="{1A931C95-08A1-472F-ADBE-A19AB51B8671}" type="datetime1">
              <a:rPr lang="fr-FR"/>
              <a:pPr>
                <a:defRPr/>
              </a:pPr>
              <a:t>06/06/2011</a:t>
            </a:fld>
            <a:endParaRPr lang="fr-FR"/>
          </a:p>
        </p:txBody>
      </p:sp>
      <p:sp>
        <p:nvSpPr>
          <p:cNvPr id="8" name="Espace réservé du numéro de diapositive 7"/>
          <p:cNvSpPr>
            <a:spLocks noGrp="1"/>
          </p:cNvSpPr>
          <p:nvPr>
            <p:ph type="sldNum" sz="quarter" idx="12"/>
          </p:nvPr>
        </p:nvSpPr>
        <p:spPr/>
        <p:txBody>
          <a:bodyPr/>
          <a:lstStyle/>
          <a:p>
            <a:pPr>
              <a:defRPr/>
            </a:pPr>
            <a:fld id="{EB0E4D59-0BB0-4837-BFBB-EFD43A94D740}" type="slidenum">
              <a:rPr lang="fr-FR" smtClean="0"/>
              <a:pPr>
                <a:defRPr/>
              </a:pPr>
              <a:t>14</a:t>
            </a:fld>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C:\Users\riadh_a\Documents\Mes Documents\Ingénierie\Photo\DI images selectionnees\brochure\Metocean study.png">
            <a:hlinkClick r:id="rId2" tooltip="Marine Engineerging Division"/>
          </p:cNvPr>
          <p:cNvPicPr>
            <a:picLocks noChangeAspect="1" noChangeArrowheads="1"/>
          </p:cNvPicPr>
          <p:nvPr/>
        </p:nvPicPr>
        <p:blipFill>
          <a:blip r:embed="rId3"/>
          <a:srcRect l="11780" t="10345" r="8833" b="13792"/>
          <a:stretch>
            <a:fillRect/>
          </a:stretch>
        </p:blipFill>
        <p:spPr bwMode="auto">
          <a:xfrm>
            <a:off x="7072313" y="714375"/>
            <a:ext cx="1925637" cy="1571625"/>
          </a:xfrm>
          <a:prstGeom prst="rect">
            <a:avLst/>
          </a:prstGeom>
          <a:noFill/>
          <a:ln w="9525">
            <a:noFill/>
            <a:miter lim="800000"/>
            <a:headEnd/>
            <a:tailEnd/>
          </a:ln>
        </p:spPr>
      </p:pic>
      <p:sp>
        <p:nvSpPr>
          <p:cNvPr id="2" name="Titre 1"/>
          <p:cNvSpPr>
            <a:spLocks noGrp="1"/>
          </p:cNvSpPr>
          <p:nvPr>
            <p:ph type="title"/>
          </p:nvPr>
        </p:nvSpPr>
        <p:spPr>
          <a:xfrm>
            <a:off x="142875" y="214313"/>
            <a:ext cx="8229600" cy="1143000"/>
          </a:xfrm>
        </p:spPr>
        <p:txBody>
          <a:bodyPr/>
          <a:lstStyle/>
          <a:p>
            <a:pPr>
              <a:defRPr/>
            </a:pPr>
            <a:r>
              <a:rPr lang="fr-FR" b="1" dirty="0" smtClean="0">
                <a:solidFill>
                  <a:schemeClr val="bg1">
                    <a:lumMod val="95000"/>
                  </a:schemeClr>
                </a:solidFill>
              </a:rPr>
              <a:t>Marine Engineering</a:t>
            </a:r>
            <a:endParaRPr lang="fr-FR" dirty="0">
              <a:solidFill>
                <a:schemeClr val="bg1">
                  <a:lumMod val="95000"/>
                </a:schemeClr>
              </a:solidFill>
            </a:endParaRPr>
          </a:p>
        </p:txBody>
      </p:sp>
      <p:sp>
        <p:nvSpPr>
          <p:cNvPr id="3" name="Espace réservé du contenu 2"/>
          <p:cNvSpPr>
            <a:spLocks noGrp="1"/>
          </p:cNvSpPr>
          <p:nvPr>
            <p:ph sz="half" idx="1"/>
          </p:nvPr>
        </p:nvSpPr>
        <p:spPr>
          <a:xfrm>
            <a:off x="214313" y="1428750"/>
            <a:ext cx="4500562" cy="5143500"/>
          </a:xfrm>
        </p:spPr>
        <p:txBody>
          <a:bodyPr/>
          <a:lstStyle/>
          <a:p>
            <a:pPr>
              <a:buFont typeface="Wingdings 2" pitchFamily="18" charset="2"/>
              <a:buNone/>
              <a:defRPr/>
            </a:pPr>
            <a:r>
              <a:rPr lang="fr-FR" sz="3200" b="1" dirty="0" smtClean="0">
                <a:solidFill>
                  <a:schemeClr val="bg1">
                    <a:lumMod val="95000"/>
                  </a:schemeClr>
                </a:solidFill>
              </a:rPr>
              <a:t>Types of </a:t>
            </a:r>
            <a:r>
              <a:rPr lang="fr-FR" sz="3200" b="1" dirty="0" err="1" smtClean="0">
                <a:solidFill>
                  <a:schemeClr val="bg1">
                    <a:lumMod val="95000"/>
                  </a:schemeClr>
                </a:solidFill>
              </a:rPr>
              <a:t>studies</a:t>
            </a:r>
            <a:r>
              <a:rPr lang="fr-FR" sz="3200" b="1" dirty="0" smtClean="0">
                <a:solidFill>
                  <a:schemeClr val="bg1">
                    <a:lumMod val="95000"/>
                  </a:schemeClr>
                </a:solidFill>
              </a:rPr>
              <a:t> </a:t>
            </a:r>
            <a:r>
              <a:rPr lang="fr-FR" sz="3200" b="1" dirty="0" err="1" smtClean="0">
                <a:solidFill>
                  <a:schemeClr val="bg1">
                    <a:lumMod val="95000"/>
                  </a:schemeClr>
                </a:solidFill>
              </a:rPr>
              <a:t>that</a:t>
            </a:r>
            <a:r>
              <a:rPr lang="fr-FR" sz="3200" b="1" dirty="0" smtClean="0">
                <a:solidFill>
                  <a:schemeClr val="bg1">
                    <a:lumMod val="95000"/>
                  </a:schemeClr>
                </a:solidFill>
              </a:rPr>
              <a:t> SAROST </a:t>
            </a:r>
            <a:r>
              <a:rPr lang="fr-FR" sz="3200" b="1" dirty="0" err="1" smtClean="0">
                <a:solidFill>
                  <a:schemeClr val="bg1">
                    <a:lumMod val="95000"/>
                  </a:schemeClr>
                </a:solidFill>
              </a:rPr>
              <a:t>realizes</a:t>
            </a:r>
            <a:r>
              <a:rPr lang="fr-FR" sz="3200" b="1" dirty="0" smtClean="0">
                <a:solidFill>
                  <a:schemeClr val="bg1">
                    <a:lumMod val="95000"/>
                  </a:schemeClr>
                </a:solidFill>
              </a:rPr>
              <a:t>:</a:t>
            </a:r>
          </a:p>
          <a:p>
            <a:pPr>
              <a:buFont typeface="Arial" charset="0"/>
              <a:buNone/>
              <a:defRPr/>
            </a:pPr>
            <a:r>
              <a:rPr lang="fr-FR" sz="2200" b="1" dirty="0" smtClean="0">
                <a:solidFill>
                  <a:schemeClr val="bg1">
                    <a:lumMod val="95000"/>
                  </a:schemeClr>
                </a:solidFill>
              </a:rPr>
              <a:t>1- </a:t>
            </a:r>
            <a:r>
              <a:rPr lang="fr-FR" sz="2200" b="1" dirty="0" err="1" smtClean="0">
                <a:solidFill>
                  <a:schemeClr val="bg1">
                    <a:lumMod val="95000"/>
                  </a:schemeClr>
                </a:solidFill>
              </a:rPr>
              <a:t>Metocean</a:t>
            </a:r>
            <a:r>
              <a:rPr lang="fr-FR" sz="2200" b="1" dirty="0" smtClean="0">
                <a:solidFill>
                  <a:schemeClr val="bg1">
                    <a:lumMod val="95000"/>
                  </a:schemeClr>
                </a:solidFill>
              </a:rPr>
              <a:t> </a:t>
            </a:r>
            <a:r>
              <a:rPr lang="fr-FR" sz="2200" b="1" dirty="0" err="1" smtClean="0">
                <a:solidFill>
                  <a:schemeClr val="bg1">
                    <a:lumMod val="95000"/>
                  </a:schemeClr>
                </a:solidFill>
              </a:rPr>
              <a:t>Studies</a:t>
            </a:r>
            <a:endParaRPr lang="fr-FR" sz="2200" b="1" dirty="0" smtClean="0">
              <a:solidFill>
                <a:schemeClr val="bg1">
                  <a:lumMod val="95000"/>
                </a:schemeClr>
              </a:solidFill>
            </a:endParaRPr>
          </a:p>
          <a:p>
            <a:pPr>
              <a:buFont typeface="Arial" charset="0"/>
              <a:buNone/>
              <a:defRPr/>
            </a:pPr>
            <a:r>
              <a:rPr lang="fr-FR" sz="2200" b="1" dirty="0" smtClean="0">
                <a:solidFill>
                  <a:schemeClr val="bg1">
                    <a:lumMod val="95000"/>
                  </a:schemeClr>
                </a:solidFill>
              </a:rPr>
              <a:t>2- </a:t>
            </a:r>
            <a:r>
              <a:rPr lang="fr-FR" sz="2200" b="1" dirty="0" err="1" smtClean="0">
                <a:solidFill>
                  <a:schemeClr val="bg1">
                    <a:lumMod val="95000"/>
                  </a:schemeClr>
                </a:solidFill>
              </a:rPr>
              <a:t>Environmental</a:t>
            </a:r>
            <a:r>
              <a:rPr lang="fr-FR" sz="2200" b="1" dirty="0" smtClean="0">
                <a:solidFill>
                  <a:schemeClr val="bg1">
                    <a:lumMod val="95000"/>
                  </a:schemeClr>
                </a:solidFill>
              </a:rPr>
              <a:t> Baseline </a:t>
            </a:r>
            <a:r>
              <a:rPr lang="fr-FR" sz="2200" b="1" dirty="0" err="1" smtClean="0">
                <a:solidFill>
                  <a:schemeClr val="bg1">
                    <a:lumMod val="95000"/>
                  </a:schemeClr>
                </a:solidFill>
              </a:rPr>
              <a:t>Surveys</a:t>
            </a:r>
            <a:endParaRPr lang="fr-FR" sz="2200" b="1" dirty="0" smtClean="0">
              <a:solidFill>
                <a:schemeClr val="bg1">
                  <a:lumMod val="95000"/>
                </a:schemeClr>
              </a:solidFill>
            </a:endParaRPr>
          </a:p>
          <a:p>
            <a:pPr>
              <a:buFont typeface="Arial" charset="0"/>
              <a:buNone/>
              <a:defRPr/>
            </a:pPr>
            <a:r>
              <a:rPr lang="fr-FR" sz="2200" b="1" dirty="0" smtClean="0">
                <a:solidFill>
                  <a:schemeClr val="bg1">
                    <a:lumMod val="95000"/>
                  </a:schemeClr>
                </a:solidFill>
              </a:rPr>
              <a:t>3- </a:t>
            </a:r>
            <a:r>
              <a:rPr lang="fr-FR" sz="2200" b="1" dirty="0" err="1" smtClean="0">
                <a:solidFill>
                  <a:schemeClr val="bg1">
                    <a:lumMod val="95000"/>
                  </a:schemeClr>
                </a:solidFill>
              </a:rPr>
              <a:t>Hydrodynamical</a:t>
            </a:r>
            <a:r>
              <a:rPr lang="fr-FR" sz="2200" b="1" dirty="0" smtClean="0">
                <a:solidFill>
                  <a:schemeClr val="bg1">
                    <a:lumMod val="95000"/>
                  </a:schemeClr>
                </a:solidFill>
              </a:rPr>
              <a:t> </a:t>
            </a:r>
            <a:r>
              <a:rPr lang="fr-FR" sz="2200" b="1" dirty="0" err="1" smtClean="0">
                <a:solidFill>
                  <a:schemeClr val="bg1">
                    <a:lumMod val="95000"/>
                  </a:schemeClr>
                </a:solidFill>
              </a:rPr>
              <a:t>Surveys</a:t>
            </a:r>
            <a:endParaRPr lang="fr-FR" sz="2200" b="1" dirty="0" smtClean="0">
              <a:solidFill>
                <a:schemeClr val="bg1">
                  <a:lumMod val="95000"/>
                </a:schemeClr>
              </a:solidFill>
            </a:endParaRPr>
          </a:p>
          <a:p>
            <a:pPr>
              <a:buFont typeface="Arial" charset="0"/>
              <a:buNone/>
              <a:defRPr/>
            </a:pPr>
            <a:r>
              <a:rPr lang="fr-FR" sz="2200" b="1" dirty="0" smtClean="0">
                <a:solidFill>
                  <a:schemeClr val="bg1">
                    <a:lumMod val="95000"/>
                  </a:schemeClr>
                </a:solidFill>
              </a:rPr>
              <a:t>4- Seabed </a:t>
            </a:r>
            <a:r>
              <a:rPr lang="fr-FR" sz="2200" b="1" dirty="0" err="1" smtClean="0">
                <a:solidFill>
                  <a:schemeClr val="bg1">
                    <a:lumMod val="95000"/>
                  </a:schemeClr>
                </a:solidFill>
              </a:rPr>
              <a:t>Surveys</a:t>
            </a:r>
            <a:endParaRPr lang="fr-FR" sz="2200" b="1" dirty="0" smtClean="0">
              <a:solidFill>
                <a:schemeClr val="bg1">
                  <a:lumMod val="95000"/>
                </a:schemeClr>
              </a:solidFill>
            </a:endParaRPr>
          </a:p>
          <a:p>
            <a:pPr>
              <a:buFont typeface="Arial" charset="0"/>
              <a:buNone/>
              <a:defRPr/>
            </a:pPr>
            <a:r>
              <a:rPr lang="fr-FR" sz="2200" b="1" dirty="0" smtClean="0">
                <a:solidFill>
                  <a:schemeClr val="bg1">
                    <a:lumMod val="95000"/>
                  </a:schemeClr>
                </a:solidFill>
              </a:rPr>
              <a:t>5- Coastal Engineering : </a:t>
            </a:r>
          </a:p>
          <a:p>
            <a:pPr>
              <a:buFont typeface="Wingdings" pitchFamily="2" charset="2"/>
              <a:buChar char="Ø"/>
              <a:defRPr/>
            </a:pPr>
            <a:r>
              <a:rPr lang="fr-FR" sz="2200" b="1" dirty="0" err="1" smtClean="0">
                <a:solidFill>
                  <a:schemeClr val="bg1">
                    <a:lumMod val="95000"/>
                  </a:schemeClr>
                </a:solidFill>
              </a:rPr>
              <a:t>Wave</a:t>
            </a:r>
            <a:r>
              <a:rPr lang="fr-FR" sz="2200" b="1" dirty="0" smtClean="0">
                <a:solidFill>
                  <a:schemeClr val="bg1">
                    <a:lumMod val="95000"/>
                  </a:schemeClr>
                </a:solidFill>
              </a:rPr>
              <a:t>, </a:t>
            </a:r>
            <a:r>
              <a:rPr lang="fr-FR" sz="2200" b="1" dirty="0" err="1" smtClean="0">
                <a:solidFill>
                  <a:schemeClr val="bg1">
                    <a:lumMod val="95000"/>
                  </a:schemeClr>
                </a:solidFill>
              </a:rPr>
              <a:t>tide</a:t>
            </a:r>
            <a:r>
              <a:rPr lang="fr-FR" sz="2200" b="1" dirty="0" smtClean="0">
                <a:solidFill>
                  <a:schemeClr val="bg1">
                    <a:lumMod val="95000"/>
                  </a:schemeClr>
                </a:solidFill>
              </a:rPr>
              <a:t> and </a:t>
            </a:r>
            <a:r>
              <a:rPr lang="fr-FR" sz="2200" b="1" dirty="0" err="1" smtClean="0">
                <a:solidFill>
                  <a:schemeClr val="bg1">
                    <a:lumMod val="95000"/>
                  </a:schemeClr>
                </a:solidFill>
              </a:rPr>
              <a:t>current</a:t>
            </a:r>
            <a:r>
              <a:rPr lang="fr-FR" sz="2200" b="1" dirty="0" smtClean="0">
                <a:solidFill>
                  <a:schemeClr val="bg1">
                    <a:lumMod val="95000"/>
                  </a:schemeClr>
                </a:solidFill>
              </a:rPr>
              <a:t> </a:t>
            </a:r>
            <a:r>
              <a:rPr lang="fr-FR" sz="2200" b="1" dirty="0" err="1" smtClean="0">
                <a:solidFill>
                  <a:schemeClr val="bg1">
                    <a:lumMod val="95000"/>
                  </a:schemeClr>
                </a:solidFill>
              </a:rPr>
              <a:t>modelling</a:t>
            </a:r>
            <a:endParaRPr lang="fr-FR" sz="2200" b="1" dirty="0" smtClean="0">
              <a:solidFill>
                <a:schemeClr val="bg1">
                  <a:lumMod val="95000"/>
                </a:schemeClr>
              </a:solidFill>
            </a:endParaRPr>
          </a:p>
          <a:p>
            <a:pPr>
              <a:buFont typeface="Wingdings" pitchFamily="2" charset="2"/>
              <a:buChar char="Ø"/>
              <a:defRPr/>
            </a:pPr>
            <a:r>
              <a:rPr lang="fr-FR" sz="2200" b="1" dirty="0" smtClean="0">
                <a:solidFill>
                  <a:schemeClr val="bg1">
                    <a:lumMod val="95000"/>
                  </a:schemeClr>
                </a:solidFill>
              </a:rPr>
              <a:t>Structure design</a:t>
            </a:r>
          </a:p>
          <a:p>
            <a:pPr>
              <a:buFont typeface="Arial" charset="0"/>
              <a:buNone/>
              <a:defRPr/>
            </a:pPr>
            <a:r>
              <a:rPr lang="fr-FR" sz="2200" b="1" dirty="0" smtClean="0">
                <a:solidFill>
                  <a:schemeClr val="bg1">
                    <a:lumMod val="95000"/>
                  </a:schemeClr>
                </a:solidFill>
              </a:rPr>
              <a:t>6- </a:t>
            </a:r>
            <a:r>
              <a:rPr lang="fr-FR" sz="2200" b="1" dirty="0" err="1" smtClean="0">
                <a:solidFill>
                  <a:schemeClr val="bg1">
                    <a:lumMod val="95000"/>
                  </a:schemeClr>
                </a:solidFill>
              </a:rPr>
              <a:t>Research</a:t>
            </a:r>
            <a:r>
              <a:rPr lang="fr-FR" sz="2200" b="1" dirty="0" smtClean="0">
                <a:solidFill>
                  <a:schemeClr val="bg1">
                    <a:lumMod val="95000"/>
                  </a:schemeClr>
                </a:solidFill>
              </a:rPr>
              <a:t> and </a:t>
            </a:r>
            <a:r>
              <a:rPr lang="fr-FR" sz="2200" b="1" dirty="0" err="1" smtClean="0">
                <a:solidFill>
                  <a:schemeClr val="bg1">
                    <a:lumMod val="95000"/>
                  </a:schemeClr>
                </a:solidFill>
              </a:rPr>
              <a:t>Development</a:t>
            </a:r>
            <a:r>
              <a:rPr lang="fr-FR" sz="2200" b="1" dirty="0" smtClean="0">
                <a:solidFill>
                  <a:schemeClr val="bg1">
                    <a:lumMod val="95000"/>
                  </a:schemeClr>
                </a:solidFill>
              </a:rPr>
              <a:t> projects</a:t>
            </a:r>
          </a:p>
          <a:p>
            <a:pPr>
              <a:defRPr/>
            </a:pPr>
            <a:endParaRPr lang="fr-FR" dirty="0">
              <a:solidFill>
                <a:schemeClr val="bg1">
                  <a:lumMod val="95000"/>
                </a:schemeClr>
              </a:solidFill>
            </a:endParaRPr>
          </a:p>
        </p:txBody>
      </p:sp>
      <p:pic>
        <p:nvPicPr>
          <p:cNvPr id="17413" name="Picture 2" descr="D:\ancien c\administrateur\bureau\MOO_2010\Copie de maps\Chergui_8_inches_gas_export_pipeline.jpg"/>
          <p:cNvPicPr>
            <a:picLocks noGrp="1" noChangeAspect="1" noChangeArrowheads="1"/>
          </p:cNvPicPr>
          <p:nvPr>
            <p:ph sz="half" idx="2"/>
          </p:nvPr>
        </p:nvPicPr>
        <p:blipFill>
          <a:blip r:embed="rId4"/>
          <a:srcRect/>
          <a:stretch>
            <a:fillRect/>
          </a:stretch>
        </p:blipFill>
        <p:spPr>
          <a:xfrm>
            <a:off x="6143625" y="4429125"/>
            <a:ext cx="2752725" cy="2127250"/>
          </a:xfrm>
          <a:noFill/>
          <a:ln w="19050">
            <a:solidFill>
              <a:schemeClr val="accent1"/>
            </a:solidFill>
          </a:ln>
        </p:spPr>
      </p:pic>
      <p:pic>
        <p:nvPicPr>
          <p:cNvPr id="17414" name="Picture 8" descr="C:\Users\riadh_a\Documents\Mes Documents\Ingénierie\Photo\DI images selectionnees\brochure\sea waves modeling.TIF"/>
          <p:cNvPicPr>
            <a:picLocks noChangeAspect="1" noChangeArrowheads="1"/>
          </p:cNvPicPr>
          <p:nvPr/>
        </p:nvPicPr>
        <p:blipFill>
          <a:blip r:embed="rId5"/>
          <a:srcRect/>
          <a:stretch>
            <a:fillRect/>
          </a:stretch>
        </p:blipFill>
        <p:spPr bwMode="auto">
          <a:xfrm>
            <a:off x="6786563" y="2714625"/>
            <a:ext cx="2058987" cy="1357313"/>
          </a:xfrm>
          <a:prstGeom prst="rect">
            <a:avLst/>
          </a:prstGeom>
          <a:noFill/>
          <a:ln w="9525">
            <a:noFill/>
            <a:miter lim="800000"/>
            <a:headEnd/>
            <a:tailEnd/>
          </a:ln>
        </p:spPr>
      </p:pic>
      <p:pic>
        <p:nvPicPr>
          <p:cNvPr id="17415" name="Picture 3" descr="D:\ancien c\administrateur\bureau\MOO_2010\Copie de maps\100000000000031A00000462360D6AAA.jpg"/>
          <p:cNvPicPr>
            <a:picLocks noChangeAspect="1" noChangeArrowheads="1"/>
          </p:cNvPicPr>
          <p:nvPr/>
        </p:nvPicPr>
        <p:blipFill>
          <a:blip r:embed="rId6"/>
          <a:srcRect/>
          <a:stretch>
            <a:fillRect/>
          </a:stretch>
        </p:blipFill>
        <p:spPr bwMode="auto">
          <a:xfrm>
            <a:off x="5072063" y="1928813"/>
            <a:ext cx="1500187" cy="2120900"/>
          </a:xfrm>
          <a:prstGeom prst="rect">
            <a:avLst/>
          </a:prstGeom>
          <a:noFill/>
          <a:ln w="19050">
            <a:solidFill>
              <a:schemeClr val="accent1"/>
            </a:solidFill>
            <a:miter lim="800000"/>
            <a:headEnd/>
            <a:tailEnd/>
          </a:ln>
        </p:spPr>
      </p:pic>
      <p:sp>
        <p:nvSpPr>
          <p:cNvPr id="10" name="Espace réservé de la date 9"/>
          <p:cNvSpPr>
            <a:spLocks noGrp="1"/>
          </p:cNvSpPr>
          <p:nvPr>
            <p:ph type="dt" sz="quarter" idx="10"/>
          </p:nvPr>
        </p:nvSpPr>
        <p:spPr/>
        <p:txBody>
          <a:bodyPr/>
          <a:lstStyle/>
          <a:p>
            <a:pPr>
              <a:defRPr/>
            </a:pPr>
            <a:fld id="{46E10AC0-5D18-400B-8215-1DC76398F4EA}" type="datetime1">
              <a:rPr lang="fr-FR"/>
              <a:pPr>
                <a:defRPr/>
              </a:pPr>
              <a:t>06/06/2011</a:t>
            </a:fld>
            <a:endParaRPr lang="fr-FR"/>
          </a:p>
        </p:txBody>
      </p:sp>
      <p:sp>
        <p:nvSpPr>
          <p:cNvPr id="11" name="Espace réservé du numéro de diapositive 10"/>
          <p:cNvSpPr>
            <a:spLocks noGrp="1"/>
          </p:cNvSpPr>
          <p:nvPr>
            <p:ph type="sldNum" sz="quarter" idx="12"/>
          </p:nvPr>
        </p:nvSpPr>
        <p:spPr/>
        <p:txBody>
          <a:bodyPr/>
          <a:lstStyle/>
          <a:p>
            <a:pPr>
              <a:defRPr/>
            </a:pPr>
            <a:fld id="{4B95360B-1139-4CEE-850C-503B17B4CE3B}" type="slidenum">
              <a:rPr lang="fr-FR" smtClean="0"/>
              <a:pPr>
                <a:defRPr/>
              </a:pPr>
              <a:t>15</a:t>
            </a:fld>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428625" y="2500313"/>
            <a:ext cx="8229600" cy="1143000"/>
          </a:xfrm>
        </p:spPr>
        <p:txBody>
          <a:bodyPr/>
          <a:lstStyle/>
          <a:p>
            <a:pPr eaLnBrk="1" hangingPunct="1">
              <a:defRPr/>
            </a:pPr>
            <a:r>
              <a:rPr lang="fr-FR" b="1" dirty="0" smtClean="0">
                <a:solidFill>
                  <a:schemeClr val="bg1">
                    <a:lumMod val="95000"/>
                  </a:schemeClr>
                </a:solidFill>
              </a:rPr>
              <a:t>SAROST MED main projects</a:t>
            </a:r>
          </a:p>
        </p:txBody>
      </p:sp>
      <p:pic>
        <p:nvPicPr>
          <p:cNvPr id="18435" name="Image 2" descr="Sigle_engjpg.jpg"/>
          <p:cNvPicPr>
            <a:picLocks noChangeAspect="1"/>
          </p:cNvPicPr>
          <p:nvPr/>
        </p:nvPicPr>
        <p:blipFill>
          <a:blip r:embed="rId2"/>
          <a:srcRect/>
          <a:stretch>
            <a:fillRect/>
          </a:stretch>
        </p:blipFill>
        <p:spPr bwMode="auto">
          <a:xfrm>
            <a:off x="3643313" y="3786188"/>
            <a:ext cx="2543175" cy="1081087"/>
          </a:xfrm>
          <a:prstGeom prst="rect">
            <a:avLst/>
          </a:prstGeom>
          <a:noFill/>
          <a:ln w="9525">
            <a:noFill/>
            <a:miter lim="800000"/>
            <a:headEnd/>
            <a:tailEnd/>
          </a:ln>
        </p:spPr>
      </p:pic>
      <p:sp>
        <p:nvSpPr>
          <p:cNvPr id="6" name="Espace réservé de la date 5"/>
          <p:cNvSpPr>
            <a:spLocks noGrp="1"/>
          </p:cNvSpPr>
          <p:nvPr>
            <p:ph type="dt" sz="quarter" idx="10"/>
          </p:nvPr>
        </p:nvSpPr>
        <p:spPr/>
        <p:txBody>
          <a:bodyPr/>
          <a:lstStyle/>
          <a:p>
            <a:pPr>
              <a:defRPr/>
            </a:pPr>
            <a:fld id="{9D520824-5E33-4491-9D84-293E9DAF073C}" type="datetime1">
              <a:rPr lang="fr-FR"/>
              <a:pPr>
                <a:defRPr/>
              </a:pPr>
              <a:t>06/06/2011</a:t>
            </a:fld>
            <a:endParaRPr lang="fr-FR"/>
          </a:p>
        </p:txBody>
      </p:sp>
      <p:sp>
        <p:nvSpPr>
          <p:cNvPr id="7" name="Espace réservé du numéro de diapositive 6"/>
          <p:cNvSpPr>
            <a:spLocks noGrp="1"/>
          </p:cNvSpPr>
          <p:nvPr>
            <p:ph type="sldNum" sz="quarter" idx="12"/>
          </p:nvPr>
        </p:nvSpPr>
        <p:spPr/>
        <p:txBody>
          <a:bodyPr/>
          <a:lstStyle/>
          <a:p>
            <a:pPr>
              <a:defRPr/>
            </a:pPr>
            <a:fld id="{28D8F0D6-2BC1-41AA-8757-C22300A5D569}" type="slidenum">
              <a:rPr lang="fr-FR" smtClean="0"/>
              <a:pPr>
                <a:defRPr/>
              </a:pPr>
              <a:t>16</a:t>
            </a:fld>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38" y="2286000"/>
            <a:ext cx="7772400" cy="1362075"/>
          </a:xfrm>
        </p:spPr>
        <p:txBody>
          <a:bodyPr/>
          <a:lstStyle/>
          <a:p>
            <a:pPr algn="ctr" eaLnBrk="1" hangingPunct="1">
              <a:defRPr/>
            </a:pPr>
            <a:r>
              <a:rPr lang="fr-FR" dirty="0" smtClean="0">
                <a:solidFill>
                  <a:schemeClr val="bg1">
                    <a:lumMod val="95000"/>
                  </a:schemeClr>
                </a:solidFill>
              </a:rPr>
              <a:t>1- </a:t>
            </a:r>
            <a:r>
              <a:rPr lang="fr-FR" dirty="0" err="1" smtClean="0">
                <a:solidFill>
                  <a:schemeClr val="bg1">
                    <a:lumMod val="95000"/>
                  </a:schemeClr>
                </a:solidFill>
              </a:rPr>
              <a:t>Metocean</a:t>
            </a:r>
            <a:r>
              <a:rPr lang="fr-FR" dirty="0" smtClean="0">
                <a:solidFill>
                  <a:schemeClr val="bg1">
                    <a:lumMod val="95000"/>
                  </a:schemeClr>
                </a:solidFill>
              </a:rPr>
              <a:t> </a:t>
            </a:r>
            <a:r>
              <a:rPr lang="fr-FR" dirty="0" err="1" smtClean="0">
                <a:solidFill>
                  <a:schemeClr val="bg1">
                    <a:lumMod val="95000"/>
                  </a:schemeClr>
                </a:solidFill>
              </a:rPr>
              <a:t>Studies</a:t>
            </a:r>
            <a:r>
              <a:rPr lang="fr-FR" dirty="0" smtClean="0">
                <a:solidFill>
                  <a:schemeClr val="bg1">
                    <a:lumMod val="95000"/>
                  </a:schemeClr>
                </a:solidFill>
              </a:rPr>
              <a:t> </a:t>
            </a:r>
            <a:br>
              <a:rPr lang="fr-FR" dirty="0" smtClean="0">
                <a:solidFill>
                  <a:schemeClr val="bg1">
                    <a:lumMod val="95000"/>
                  </a:schemeClr>
                </a:solidFill>
              </a:rPr>
            </a:br>
            <a:r>
              <a:rPr lang="fr-FR" dirty="0" smtClean="0">
                <a:solidFill>
                  <a:schemeClr val="bg1">
                    <a:lumMod val="95000"/>
                  </a:schemeClr>
                </a:solidFill>
              </a:rPr>
              <a:t>for offshore </a:t>
            </a:r>
            <a:r>
              <a:rPr lang="fr-FR" dirty="0" err="1" smtClean="0">
                <a:solidFill>
                  <a:schemeClr val="bg1">
                    <a:lumMod val="95000"/>
                  </a:schemeClr>
                </a:solidFill>
              </a:rPr>
              <a:t>oil</a:t>
            </a:r>
            <a:r>
              <a:rPr lang="fr-FR" dirty="0" smtClean="0">
                <a:solidFill>
                  <a:schemeClr val="bg1">
                    <a:lumMod val="95000"/>
                  </a:schemeClr>
                </a:solidFill>
              </a:rPr>
              <a:t> projects</a:t>
            </a:r>
            <a:endParaRPr lang="fr-FR" dirty="0">
              <a:solidFill>
                <a:schemeClr val="bg1">
                  <a:lumMod val="95000"/>
                </a:schemeClr>
              </a:solidFill>
            </a:endParaRPr>
          </a:p>
        </p:txBody>
      </p:sp>
      <p:sp>
        <p:nvSpPr>
          <p:cNvPr id="5" name="Espace réservé de la date 4"/>
          <p:cNvSpPr>
            <a:spLocks noGrp="1"/>
          </p:cNvSpPr>
          <p:nvPr>
            <p:ph type="dt" sz="quarter" idx="10"/>
          </p:nvPr>
        </p:nvSpPr>
        <p:spPr/>
        <p:txBody>
          <a:bodyPr/>
          <a:lstStyle/>
          <a:p>
            <a:pPr>
              <a:defRPr/>
            </a:pPr>
            <a:fld id="{18501647-5323-4E6E-8706-464482EBB248}" type="datetime1">
              <a:rPr lang="fr-FR"/>
              <a:pPr>
                <a:defRPr/>
              </a:pPr>
              <a:t>06/06/2011</a:t>
            </a:fld>
            <a:endParaRPr lang="fr-FR"/>
          </a:p>
        </p:txBody>
      </p:sp>
      <p:sp>
        <p:nvSpPr>
          <p:cNvPr id="6" name="Espace réservé du numéro de diapositive 5"/>
          <p:cNvSpPr>
            <a:spLocks noGrp="1"/>
          </p:cNvSpPr>
          <p:nvPr>
            <p:ph type="sldNum" sz="quarter" idx="12"/>
          </p:nvPr>
        </p:nvSpPr>
        <p:spPr/>
        <p:txBody>
          <a:bodyPr/>
          <a:lstStyle/>
          <a:p>
            <a:pPr>
              <a:defRPr/>
            </a:pPr>
            <a:fld id="{FB968C64-BDF3-41A4-93D5-3BF87DBCE3E5}" type="slidenum">
              <a:rPr lang="fr-FR" smtClean="0"/>
              <a:pPr>
                <a:defRPr/>
              </a:pPr>
              <a:t>17</a:t>
            </a:fld>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p:txBody>
          <a:bodyPr/>
          <a:lstStyle/>
          <a:p>
            <a:pPr eaLnBrk="1" hangingPunct="1">
              <a:defRPr/>
            </a:pPr>
            <a:r>
              <a:rPr lang="fr-FR" dirty="0" err="1" smtClean="0">
                <a:solidFill>
                  <a:schemeClr val="bg1">
                    <a:lumMod val="95000"/>
                  </a:schemeClr>
                </a:solidFill>
              </a:rPr>
              <a:t>Halk</a:t>
            </a:r>
            <a:r>
              <a:rPr lang="fr-FR" dirty="0" smtClean="0">
                <a:solidFill>
                  <a:schemeClr val="bg1">
                    <a:lumMod val="95000"/>
                  </a:schemeClr>
                </a:solidFill>
              </a:rPr>
              <a:t> el Menzel permit</a:t>
            </a:r>
          </a:p>
        </p:txBody>
      </p:sp>
      <p:sp>
        <p:nvSpPr>
          <p:cNvPr id="10243" name="Espace réservé du texte 3"/>
          <p:cNvSpPr>
            <a:spLocks noGrp="1"/>
          </p:cNvSpPr>
          <p:nvPr>
            <p:ph type="body" sz="half" idx="2"/>
          </p:nvPr>
        </p:nvSpPr>
        <p:spPr>
          <a:xfrm>
            <a:off x="457200" y="1435100"/>
            <a:ext cx="3757613" cy="4691063"/>
          </a:xfrm>
        </p:spPr>
        <p:txBody>
          <a:bodyPr/>
          <a:lstStyle/>
          <a:p>
            <a:pPr algn="just" eaLnBrk="1" hangingPunct="1">
              <a:defRPr/>
            </a:pPr>
            <a:r>
              <a:rPr lang="en-GB" dirty="0" smtClean="0">
                <a:solidFill>
                  <a:schemeClr val="bg1">
                    <a:lumMod val="95000"/>
                  </a:schemeClr>
                </a:solidFill>
              </a:rPr>
              <a:t>This </a:t>
            </a:r>
            <a:r>
              <a:rPr lang="en-GB" dirty="0" err="1" smtClean="0">
                <a:solidFill>
                  <a:schemeClr val="bg1">
                    <a:lumMod val="95000"/>
                  </a:schemeClr>
                </a:solidFill>
              </a:rPr>
              <a:t>metocean</a:t>
            </a:r>
            <a:r>
              <a:rPr lang="en-GB" dirty="0" smtClean="0">
                <a:solidFill>
                  <a:schemeClr val="bg1">
                    <a:lumMod val="95000"/>
                  </a:schemeClr>
                </a:solidFill>
              </a:rPr>
              <a:t> study was carried out to determine the minimal environmental loads that must be taken in account for the design of the drilling platform structure that TOPIC plans to deploy in its </a:t>
            </a:r>
            <a:r>
              <a:rPr lang="en-GB" dirty="0" err="1" smtClean="0">
                <a:solidFill>
                  <a:schemeClr val="bg1">
                    <a:lumMod val="95000"/>
                  </a:schemeClr>
                </a:solidFill>
              </a:rPr>
              <a:t>Halk</a:t>
            </a:r>
            <a:r>
              <a:rPr lang="en-GB" dirty="0" smtClean="0">
                <a:solidFill>
                  <a:schemeClr val="bg1">
                    <a:lumMod val="95000"/>
                  </a:schemeClr>
                </a:solidFill>
              </a:rPr>
              <a:t> El </a:t>
            </a:r>
            <a:r>
              <a:rPr lang="en-GB" dirty="0" err="1" smtClean="0">
                <a:solidFill>
                  <a:schemeClr val="bg1">
                    <a:lumMod val="95000"/>
                  </a:schemeClr>
                </a:solidFill>
              </a:rPr>
              <a:t>Menzel</a:t>
            </a:r>
            <a:r>
              <a:rPr lang="en-GB" dirty="0" smtClean="0">
                <a:solidFill>
                  <a:schemeClr val="bg1">
                    <a:lumMod val="95000"/>
                  </a:schemeClr>
                </a:solidFill>
              </a:rPr>
              <a:t> offshore Oil field (Gulf of </a:t>
            </a:r>
            <a:r>
              <a:rPr lang="en-GB" dirty="0" err="1" smtClean="0">
                <a:solidFill>
                  <a:schemeClr val="bg1">
                    <a:lumMod val="95000"/>
                  </a:schemeClr>
                </a:solidFill>
              </a:rPr>
              <a:t>Hammamet</a:t>
            </a:r>
            <a:r>
              <a:rPr lang="en-GB" dirty="0" smtClean="0">
                <a:solidFill>
                  <a:schemeClr val="bg1">
                    <a:lumMod val="95000"/>
                  </a:schemeClr>
                </a:solidFill>
              </a:rPr>
              <a:t>, Tunisia).</a:t>
            </a:r>
          </a:p>
          <a:p>
            <a:pPr algn="just" eaLnBrk="1" hangingPunct="1">
              <a:defRPr/>
            </a:pPr>
            <a:endParaRPr lang="en-GB" dirty="0" smtClean="0">
              <a:solidFill>
                <a:schemeClr val="bg1">
                  <a:lumMod val="95000"/>
                </a:schemeClr>
              </a:solidFill>
            </a:endParaRPr>
          </a:p>
          <a:p>
            <a:pPr algn="just">
              <a:defRPr/>
            </a:pPr>
            <a:r>
              <a:rPr lang="en-US" dirty="0" smtClean="0">
                <a:solidFill>
                  <a:schemeClr val="bg1">
                    <a:lumMod val="95000"/>
                  </a:schemeClr>
                </a:solidFill>
              </a:rPr>
              <a:t>The deliverables of this study were:</a:t>
            </a:r>
          </a:p>
          <a:p>
            <a:pPr algn="just">
              <a:defRPr/>
            </a:pPr>
            <a:endParaRPr lang="fr-FR" dirty="0" smtClean="0">
              <a:solidFill>
                <a:schemeClr val="bg1">
                  <a:lumMod val="95000"/>
                </a:schemeClr>
              </a:solidFill>
            </a:endParaRPr>
          </a:p>
          <a:p>
            <a:pPr algn="just">
              <a:buFont typeface="Wingdings" pitchFamily="2" charset="2"/>
              <a:buChar char="§"/>
              <a:defRPr/>
            </a:pPr>
            <a:r>
              <a:rPr lang="en-US" dirty="0" smtClean="0">
                <a:solidFill>
                  <a:schemeClr val="bg1">
                    <a:lumMod val="95000"/>
                  </a:schemeClr>
                </a:solidFill>
              </a:rPr>
              <a:t> Significant wave height, direction and zero-crossing period statistics (sea-wave, sea-swell, sea and swell)</a:t>
            </a:r>
            <a:endParaRPr lang="fr-FR" dirty="0" smtClean="0">
              <a:solidFill>
                <a:schemeClr val="bg1">
                  <a:lumMod val="95000"/>
                </a:schemeClr>
              </a:solidFill>
            </a:endParaRPr>
          </a:p>
          <a:p>
            <a:pPr algn="just">
              <a:buFont typeface="Wingdings" pitchFamily="2" charset="2"/>
              <a:buChar char="§"/>
              <a:defRPr/>
            </a:pPr>
            <a:r>
              <a:rPr lang="en-US" dirty="0" smtClean="0">
                <a:solidFill>
                  <a:schemeClr val="bg1">
                    <a:lumMod val="95000"/>
                  </a:schemeClr>
                </a:solidFill>
              </a:rPr>
              <a:t> Wind velocity and direction statistics (at 10 m level)</a:t>
            </a:r>
            <a:endParaRPr lang="fr-FR" dirty="0" smtClean="0">
              <a:solidFill>
                <a:schemeClr val="bg1">
                  <a:lumMod val="95000"/>
                </a:schemeClr>
              </a:solidFill>
            </a:endParaRPr>
          </a:p>
          <a:p>
            <a:pPr algn="just">
              <a:buFont typeface="Wingdings" pitchFamily="2" charset="2"/>
              <a:buChar char="§"/>
              <a:defRPr/>
            </a:pPr>
            <a:r>
              <a:rPr lang="en-US" dirty="0" smtClean="0">
                <a:solidFill>
                  <a:schemeClr val="bg1">
                    <a:lumMod val="95000"/>
                  </a:schemeClr>
                </a:solidFill>
              </a:rPr>
              <a:t> Modeling of the extreme wind characteristics</a:t>
            </a:r>
            <a:endParaRPr lang="fr-FR" dirty="0" smtClean="0">
              <a:solidFill>
                <a:schemeClr val="bg1">
                  <a:lumMod val="95000"/>
                </a:schemeClr>
              </a:solidFill>
            </a:endParaRPr>
          </a:p>
          <a:p>
            <a:pPr algn="just">
              <a:buFont typeface="Wingdings" pitchFamily="2" charset="2"/>
              <a:buChar char="§"/>
              <a:defRPr/>
            </a:pPr>
            <a:r>
              <a:rPr lang="en-US" dirty="0" smtClean="0">
                <a:solidFill>
                  <a:schemeClr val="bg1">
                    <a:lumMod val="95000"/>
                  </a:schemeClr>
                </a:solidFill>
              </a:rPr>
              <a:t> Modeling of the extreme wave height characteristics</a:t>
            </a:r>
            <a:endParaRPr lang="fr-FR" dirty="0" smtClean="0">
              <a:solidFill>
                <a:schemeClr val="bg1">
                  <a:lumMod val="95000"/>
                </a:schemeClr>
              </a:solidFill>
            </a:endParaRPr>
          </a:p>
          <a:p>
            <a:pPr algn="just">
              <a:buFont typeface="Wingdings" pitchFamily="2" charset="2"/>
              <a:buChar char="§"/>
              <a:defRPr/>
            </a:pPr>
            <a:r>
              <a:rPr lang="en-US" dirty="0" smtClean="0">
                <a:solidFill>
                  <a:schemeClr val="bg1">
                    <a:lumMod val="95000"/>
                  </a:schemeClr>
                </a:solidFill>
              </a:rPr>
              <a:t> Estimation of the horizontal current vertical profile</a:t>
            </a:r>
            <a:endParaRPr lang="fr-FR" dirty="0" smtClean="0">
              <a:solidFill>
                <a:schemeClr val="bg1">
                  <a:lumMod val="95000"/>
                </a:schemeClr>
              </a:solidFill>
            </a:endParaRPr>
          </a:p>
          <a:p>
            <a:pPr algn="just" eaLnBrk="1" hangingPunct="1">
              <a:defRPr/>
            </a:pPr>
            <a:endParaRPr lang="fr-FR" dirty="0" smtClean="0"/>
          </a:p>
        </p:txBody>
      </p:sp>
      <p:pic>
        <p:nvPicPr>
          <p:cNvPr id="20484" name="Picture 2"/>
          <p:cNvPicPr>
            <a:picLocks noChangeAspect="1" noChangeArrowheads="1"/>
          </p:cNvPicPr>
          <p:nvPr/>
        </p:nvPicPr>
        <p:blipFill>
          <a:blip r:embed="rId2"/>
          <a:srcRect/>
          <a:stretch>
            <a:fillRect/>
          </a:stretch>
        </p:blipFill>
        <p:spPr bwMode="auto">
          <a:xfrm>
            <a:off x="3000375" y="500063"/>
            <a:ext cx="922338" cy="928687"/>
          </a:xfrm>
          <a:prstGeom prst="rect">
            <a:avLst/>
          </a:prstGeom>
          <a:noFill/>
          <a:ln w="9525">
            <a:noFill/>
            <a:miter lim="800000"/>
            <a:headEnd/>
            <a:tailEnd/>
          </a:ln>
        </p:spPr>
      </p:pic>
      <p:pic>
        <p:nvPicPr>
          <p:cNvPr id="20485" name="Image 1" descr="tun_H"/>
          <p:cNvPicPr>
            <a:picLocks noChangeAspect="1" noChangeArrowheads="1"/>
          </p:cNvPicPr>
          <p:nvPr/>
        </p:nvPicPr>
        <p:blipFill>
          <a:blip r:embed="rId3"/>
          <a:srcRect/>
          <a:stretch>
            <a:fillRect/>
          </a:stretch>
        </p:blipFill>
        <p:spPr bwMode="auto">
          <a:xfrm>
            <a:off x="5357813" y="3714750"/>
            <a:ext cx="3071812" cy="2066925"/>
          </a:xfrm>
          <a:prstGeom prst="rect">
            <a:avLst/>
          </a:prstGeom>
          <a:noFill/>
          <a:ln w="9525">
            <a:noFill/>
            <a:miter lim="800000"/>
            <a:headEnd/>
            <a:tailEnd/>
          </a:ln>
        </p:spPr>
      </p:pic>
      <p:pic>
        <p:nvPicPr>
          <p:cNvPr id="20486" name="Image 8"/>
          <p:cNvPicPr>
            <a:picLocks noChangeAspect="1" noChangeArrowheads="1"/>
          </p:cNvPicPr>
          <p:nvPr/>
        </p:nvPicPr>
        <p:blipFill>
          <a:blip r:embed="rId4"/>
          <a:srcRect l="9830" t="7646" r="2458" b="10208"/>
          <a:stretch>
            <a:fillRect/>
          </a:stretch>
        </p:blipFill>
        <p:spPr bwMode="auto">
          <a:xfrm>
            <a:off x="4500563" y="1428750"/>
            <a:ext cx="2543175" cy="1839913"/>
          </a:xfrm>
          <a:prstGeom prst="rect">
            <a:avLst/>
          </a:prstGeom>
          <a:noFill/>
          <a:ln w="9525">
            <a:noFill/>
            <a:miter lim="800000"/>
            <a:headEnd/>
            <a:tailEnd/>
          </a:ln>
        </p:spPr>
      </p:pic>
      <p:pic>
        <p:nvPicPr>
          <p:cNvPr id="20487" name="Image 20" descr="01_jun_2009_F_velocity_01m_region_5"/>
          <p:cNvPicPr>
            <a:picLocks noChangeAspect="1" noChangeArrowheads="1"/>
          </p:cNvPicPr>
          <p:nvPr/>
        </p:nvPicPr>
        <p:blipFill>
          <a:blip r:embed="rId5"/>
          <a:srcRect/>
          <a:stretch>
            <a:fillRect/>
          </a:stretch>
        </p:blipFill>
        <p:spPr bwMode="auto">
          <a:xfrm>
            <a:off x="7286625" y="1500188"/>
            <a:ext cx="1643063" cy="1838325"/>
          </a:xfrm>
          <a:prstGeom prst="rect">
            <a:avLst/>
          </a:prstGeom>
          <a:noFill/>
          <a:ln w="9525">
            <a:noFill/>
            <a:miter lim="800000"/>
            <a:headEnd/>
            <a:tailEnd/>
          </a:ln>
        </p:spPr>
      </p:pic>
      <p:sp>
        <p:nvSpPr>
          <p:cNvPr id="10" name="Espace réservé de la date 9"/>
          <p:cNvSpPr>
            <a:spLocks noGrp="1"/>
          </p:cNvSpPr>
          <p:nvPr>
            <p:ph type="dt" sz="quarter" idx="10"/>
          </p:nvPr>
        </p:nvSpPr>
        <p:spPr/>
        <p:txBody>
          <a:bodyPr/>
          <a:lstStyle/>
          <a:p>
            <a:pPr>
              <a:defRPr/>
            </a:pPr>
            <a:fld id="{7EB772D6-1680-4F76-A51D-D26D1339DE15}" type="datetime1">
              <a:rPr lang="fr-FR"/>
              <a:pPr>
                <a:defRPr/>
              </a:pPr>
              <a:t>06/06/2011</a:t>
            </a:fld>
            <a:endParaRPr lang="fr-FR"/>
          </a:p>
        </p:txBody>
      </p:sp>
      <p:sp>
        <p:nvSpPr>
          <p:cNvPr id="11" name="Espace réservé du numéro de diapositive 10"/>
          <p:cNvSpPr>
            <a:spLocks noGrp="1"/>
          </p:cNvSpPr>
          <p:nvPr>
            <p:ph type="sldNum" sz="quarter" idx="12"/>
          </p:nvPr>
        </p:nvSpPr>
        <p:spPr/>
        <p:txBody>
          <a:bodyPr/>
          <a:lstStyle/>
          <a:p>
            <a:pPr>
              <a:defRPr/>
            </a:pPr>
            <a:fld id="{9D8E8515-7B4E-4283-9017-4246C1D58FF3}" type="slidenum">
              <a:rPr lang="fr-FR" smtClean="0"/>
              <a:pPr>
                <a:defRPr/>
              </a:pPr>
              <a:t>18</a:t>
            </a:fld>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texte 2"/>
          <p:cNvSpPr>
            <a:spLocks noGrp="1"/>
          </p:cNvSpPr>
          <p:nvPr>
            <p:ph type="body" idx="1"/>
          </p:nvPr>
        </p:nvSpPr>
        <p:spPr>
          <a:xfrm>
            <a:off x="428625" y="928688"/>
            <a:ext cx="4040188" cy="639762"/>
          </a:xfrm>
        </p:spPr>
        <p:txBody>
          <a:bodyPr/>
          <a:lstStyle/>
          <a:p>
            <a:pPr>
              <a:defRPr/>
            </a:pPr>
            <a:r>
              <a:rPr lang="fr-FR" sz="2000" dirty="0" smtClean="0"/>
              <a:t>   </a:t>
            </a:r>
            <a:r>
              <a:rPr lang="fr-FR" sz="2000" dirty="0" err="1" smtClean="0">
                <a:solidFill>
                  <a:schemeClr val="bg1">
                    <a:lumMod val="95000"/>
                  </a:schemeClr>
                </a:solidFill>
              </a:rPr>
              <a:t>Lambuca</a:t>
            </a:r>
            <a:r>
              <a:rPr lang="fr-FR" sz="2000" dirty="0" smtClean="0">
                <a:solidFill>
                  <a:schemeClr val="bg1">
                    <a:lumMod val="95000"/>
                  </a:schemeClr>
                </a:solidFill>
              </a:rPr>
              <a:t> permit</a:t>
            </a:r>
          </a:p>
        </p:txBody>
      </p:sp>
      <p:sp>
        <p:nvSpPr>
          <p:cNvPr id="11267" name="Espace réservé du contenu 3"/>
          <p:cNvSpPr>
            <a:spLocks noGrp="1"/>
          </p:cNvSpPr>
          <p:nvPr>
            <p:ph sz="half" idx="2"/>
          </p:nvPr>
        </p:nvSpPr>
        <p:spPr>
          <a:xfrm>
            <a:off x="428625" y="1785938"/>
            <a:ext cx="4040188" cy="4500562"/>
          </a:xfrm>
        </p:spPr>
        <p:txBody>
          <a:bodyPr/>
          <a:lstStyle/>
          <a:p>
            <a:pPr algn="just">
              <a:defRPr/>
            </a:pPr>
            <a:r>
              <a:rPr lang="en-GB" sz="1400" dirty="0" smtClean="0">
                <a:solidFill>
                  <a:schemeClr val="bg1">
                    <a:lumMod val="95000"/>
                  </a:schemeClr>
                </a:solidFill>
              </a:rPr>
              <a:t>This </a:t>
            </a:r>
            <a:r>
              <a:rPr lang="en-GB" sz="1400" dirty="0" err="1" smtClean="0">
                <a:solidFill>
                  <a:schemeClr val="bg1">
                    <a:lumMod val="95000"/>
                  </a:schemeClr>
                </a:solidFill>
              </a:rPr>
              <a:t>metocean</a:t>
            </a:r>
            <a:r>
              <a:rPr lang="en-GB" sz="1400" dirty="0" smtClean="0">
                <a:solidFill>
                  <a:schemeClr val="bg1">
                    <a:lumMod val="95000"/>
                  </a:schemeClr>
                </a:solidFill>
              </a:rPr>
              <a:t> study was carried out to determine the minimal environmental loads that must be taken in account for the design of the drilling platform structure that Alpine Oil and Gas plans to deploy on its LAMBUCA well in the </a:t>
            </a:r>
            <a:r>
              <a:rPr lang="en-GB" sz="1400" dirty="0" err="1" smtClean="0">
                <a:solidFill>
                  <a:schemeClr val="bg1">
                    <a:lumMod val="95000"/>
                  </a:schemeClr>
                </a:solidFill>
              </a:rPr>
              <a:t>Kerkouane</a:t>
            </a:r>
            <a:r>
              <a:rPr lang="en-GB" sz="1400" dirty="0" smtClean="0">
                <a:solidFill>
                  <a:schemeClr val="bg1">
                    <a:lumMod val="95000"/>
                  </a:schemeClr>
                </a:solidFill>
              </a:rPr>
              <a:t> permit offshore, Tunisia.</a:t>
            </a:r>
          </a:p>
          <a:p>
            <a:pPr algn="just">
              <a:buFont typeface="Arial" charset="0"/>
              <a:buNone/>
              <a:defRPr/>
            </a:pPr>
            <a:endParaRPr lang="fr-FR" sz="1400" dirty="0" smtClean="0">
              <a:solidFill>
                <a:schemeClr val="bg1">
                  <a:lumMod val="95000"/>
                </a:schemeClr>
              </a:solidFill>
            </a:endParaRPr>
          </a:p>
          <a:p>
            <a:pPr algn="just">
              <a:buFont typeface="Arial" charset="0"/>
              <a:buNone/>
              <a:defRPr/>
            </a:pPr>
            <a:r>
              <a:rPr lang="en-US" sz="1400" dirty="0" smtClean="0">
                <a:solidFill>
                  <a:schemeClr val="bg1">
                    <a:lumMod val="95000"/>
                  </a:schemeClr>
                </a:solidFill>
              </a:rPr>
              <a:t>The deliverables of this study were:</a:t>
            </a:r>
            <a:endParaRPr lang="fr-FR" sz="1400" dirty="0" smtClean="0">
              <a:solidFill>
                <a:schemeClr val="bg1">
                  <a:lumMod val="95000"/>
                </a:schemeClr>
              </a:solidFill>
            </a:endParaRPr>
          </a:p>
          <a:p>
            <a:pPr algn="just">
              <a:buFont typeface="Wingdings" pitchFamily="2" charset="2"/>
              <a:buChar char="§"/>
              <a:defRPr/>
            </a:pPr>
            <a:r>
              <a:rPr lang="en-US" sz="1400" dirty="0" smtClean="0">
                <a:solidFill>
                  <a:schemeClr val="bg1">
                    <a:lumMod val="95000"/>
                  </a:schemeClr>
                </a:solidFill>
              </a:rPr>
              <a:t> Significant wave height, direction and zero-crossing period statistics (sea-wave, sea-swell, sea and swell)</a:t>
            </a:r>
            <a:endParaRPr lang="fr-FR" sz="1400" dirty="0" smtClean="0">
              <a:solidFill>
                <a:schemeClr val="bg1">
                  <a:lumMod val="95000"/>
                </a:schemeClr>
              </a:solidFill>
            </a:endParaRPr>
          </a:p>
          <a:p>
            <a:pPr algn="just">
              <a:buFont typeface="Wingdings" pitchFamily="2" charset="2"/>
              <a:buChar char="§"/>
              <a:defRPr/>
            </a:pPr>
            <a:r>
              <a:rPr lang="en-US" sz="1400" dirty="0" smtClean="0">
                <a:solidFill>
                  <a:schemeClr val="bg1">
                    <a:lumMod val="95000"/>
                  </a:schemeClr>
                </a:solidFill>
              </a:rPr>
              <a:t> Wind velocity and direction statistics (at 10 m level)</a:t>
            </a:r>
            <a:endParaRPr lang="fr-FR" sz="1400" dirty="0" smtClean="0">
              <a:solidFill>
                <a:schemeClr val="bg1">
                  <a:lumMod val="95000"/>
                </a:schemeClr>
              </a:solidFill>
            </a:endParaRPr>
          </a:p>
          <a:p>
            <a:pPr algn="just">
              <a:buFont typeface="Wingdings" pitchFamily="2" charset="2"/>
              <a:buChar char="§"/>
              <a:defRPr/>
            </a:pPr>
            <a:r>
              <a:rPr lang="en-US" sz="1400" dirty="0" smtClean="0">
                <a:solidFill>
                  <a:schemeClr val="bg1">
                    <a:lumMod val="95000"/>
                  </a:schemeClr>
                </a:solidFill>
              </a:rPr>
              <a:t> Modeling of the extreme wind characteristics</a:t>
            </a:r>
            <a:endParaRPr lang="fr-FR" sz="1400" dirty="0" smtClean="0">
              <a:solidFill>
                <a:schemeClr val="bg1">
                  <a:lumMod val="95000"/>
                </a:schemeClr>
              </a:solidFill>
            </a:endParaRPr>
          </a:p>
          <a:p>
            <a:pPr algn="just">
              <a:buFont typeface="Wingdings" pitchFamily="2" charset="2"/>
              <a:buChar char="§"/>
              <a:defRPr/>
            </a:pPr>
            <a:r>
              <a:rPr lang="en-US" sz="1400" dirty="0" smtClean="0">
                <a:solidFill>
                  <a:schemeClr val="bg1">
                    <a:lumMod val="95000"/>
                  </a:schemeClr>
                </a:solidFill>
              </a:rPr>
              <a:t> Modeling of the extreme wave height characteristics</a:t>
            </a:r>
            <a:endParaRPr lang="fr-FR" sz="1400" dirty="0" smtClean="0">
              <a:solidFill>
                <a:schemeClr val="bg1">
                  <a:lumMod val="95000"/>
                </a:schemeClr>
              </a:solidFill>
            </a:endParaRPr>
          </a:p>
          <a:p>
            <a:pPr algn="just">
              <a:buFont typeface="Wingdings" pitchFamily="2" charset="2"/>
              <a:buChar char="§"/>
              <a:defRPr/>
            </a:pPr>
            <a:r>
              <a:rPr lang="en-US" sz="1400" dirty="0" smtClean="0">
                <a:solidFill>
                  <a:schemeClr val="bg1">
                    <a:lumMod val="95000"/>
                  </a:schemeClr>
                </a:solidFill>
              </a:rPr>
              <a:t> Estimation of the horizontal current vertical profile</a:t>
            </a:r>
            <a:endParaRPr lang="fr-FR" sz="1400" dirty="0" smtClean="0">
              <a:solidFill>
                <a:schemeClr val="bg1">
                  <a:lumMod val="95000"/>
                </a:schemeClr>
              </a:solidFill>
            </a:endParaRPr>
          </a:p>
          <a:p>
            <a:pPr>
              <a:defRPr/>
            </a:pPr>
            <a:endParaRPr lang="fr-FR" dirty="0" smtClean="0"/>
          </a:p>
        </p:txBody>
      </p:sp>
      <p:pic>
        <p:nvPicPr>
          <p:cNvPr id="21508" name="Picture 4" descr="word_samb"/>
          <p:cNvPicPr>
            <a:picLocks noChangeAspect="1" noChangeArrowheads="1"/>
          </p:cNvPicPr>
          <p:nvPr/>
        </p:nvPicPr>
        <p:blipFill>
          <a:blip r:embed="rId2"/>
          <a:srcRect/>
          <a:stretch>
            <a:fillRect/>
          </a:stretch>
        </p:blipFill>
        <p:spPr bwMode="auto">
          <a:xfrm>
            <a:off x="5000625" y="1214438"/>
            <a:ext cx="3889375" cy="2643187"/>
          </a:xfrm>
          <a:prstGeom prst="rect">
            <a:avLst/>
          </a:prstGeom>
          <a:noFill/>
          <a:ln w="9525">
            <a:noFill/>
            <a:miter lim="800000"/>
            <a:headEnd/>
            <a:tailEnd/>
          </a:ln>
        </p:spPr>
      </p:pic>
      <p:pic>
        <p:nvPicPr>
          <p:cNvPr id="21509" name="Picture 5"/>
          <p:cNvPicPr>
            <a:picLocks noChangeAspect="1" noChangeArrowheads="1"/>
          </p:cNvPicPr>
          <p:nvPr/>
        </p:nvPicPr>
        <p:blipFill>
          <a:blip r:embed="rId3"/>
          <a:srcRect/>
          <a:stretch>
            <a:fillRect/>
          </a:stretch>
        </p:blipFill>
        <p:spPr bwMode="auto">
          <a:xfrm>
            <a:off x="4929188" y="4071938"/>
            <a:ext cx="1857375" cy="1706562"/>
          </a:xfrm>
          <a:prstGeom prst="rect">
            <a:avLst/>
          </a:prstGeom>
          <a:noFill/>
          <a:ln w="9525">
            <a:noFill/>
            <a:miter lim="800000"/>
            <a:headEnd/>
            <a:tailEnd/>
          </a:ln>
        </p:spPr>
      </p:pic>
      <p:pic>
        <p:nvPicPr>
          <p:cNvPr id="21510" name="Picture 3"/>
          <p:cNvPicPr>
            <a:picLocks noChangeAspect="1" noChangeArrowheads="1"/>
          </p:cNvPicPr>
          <p:nvPr/>
        </p:nvPicPr>
        <p:blipFill>
          <a:blip r:embed="rId4"/>
          <a:srcRect/>
          <a:stretch>
            <a:fillRect/>
          </a:stretch>
        </p:blipFill>
        <p:spPr bwMode="auto">
          <a:xfrm>
            <a:off x="7143750" y="4214813"/>
            <a:ext cx="1857375" cy="1431925"/>
          </a:xfrm>
          <a:prstGeom prst="rect">
            <a:avLst/>
          </a:prstGeom>
          <a:noFill/>
          <a:ln w="9525">
            <a:noFill/>
            <a:miter lim="800000"/>
            <a:headEnd/>
            <a:tailEnd/>
          </a:ln>
        </p:spPr>
      </p:pic>
      <p:pic>
        <p:nvPicPr>
          <p:cNvPr id="21511" name="Picture 13"/>
          <p:cNvPicPr>
            <a:picLocks noChangeAspect="1" noChangeArrowheads="1"/>
          </p:cNvPicPr>
          <p:nvPr/>
        </p:nvPicPr>
        <p:blipFill>
          <a:blip r:embed="rId5"/>
          <a:srcRect/>
          <a:stretch>
            <a:fillRect/>
          </a:stretch>
        </p:blipFill>
        <p:spPr bwMode="auto">
          <a:xfrm>
            <a:off x="2786063" y="1000125"/>
            <a:ext cx="1793875" cy="622300"/>
          </a:xfrm>
          <a:prstGeom prst="rect">
            <a:avLst/>
          </a:prstGeom>
          <a:noFill/>
          <a:ln w="9525">
            <a:noFill/>
            <a:miter lim="800000"/>
            <a:headEnd/>
            <a:tailEnd/>
          </a:ln>
        </p:spPr>
      </p:pic>
      <p:sp>
        <p:nvSpPr>
          <p:cNvPr id="11" name="Espace réservé de la date 10"/>
          <p:cNvSpPr>
            <a:spLocks noGrp="1"/>
          </p:cNvSpPr>
          <p:nvPr>
            <p:ph type="dt" sz="quarter" idx="10"/>
          </p:nvPr>
        </p:nvSpPr>
        <p:spPr/>
        <p:txBody>
          <a:bodyPr/>
          <a:lstStyle/>
          <a:p>
            <a:pPr>
              <a:defRPr/>
            </a:pPr>
            <a:fld id="{69D4CA41-A66C-4970-A73D-6EA0E1E1904C}" type="datetime1">
              <a:rPr lang="fr-FR"/>
              <a:pPr>
                <a:defRPr/>
              </a:pPr>
              <a:t>06/06/2011</a:t>
            </a:fld>
            <a:endParaRPr lang="fr-FR"/>
          </a:p>
        </p:txBody>
      </p:sp>
      <p:sp>
        <p:nvSpPr>
          <p:cNvPr id="12" name="Espace réservé du numéro de diapositive 11"/>
          <p:cNvSpPr>
            <a:spLocks noGrp="1"/>
          </p:cNvSpPr>
          <p:nvPr>
            <p:ph type="sldNum" sz="quarter" idx="12"/>
          </p:nvPr>
        </p:nvSpPr>
        <p:spPr/>
        <p:txBody>
          <a:bodyPr/>
          <a:lstStyle/>
          <a:p>
            <a:pPr>
              <a:defRPr/>
            </a:pPr>
            <a:fld id="{95693B13-F613-4B4E-B301-1F6CAC8A154D}" type="slidenum">
              <a:rPr lang="fr-FR" smtClean="0"/>
              <a:pPr>
                <a:defRPr/>
              </a:pPr>
              <a:t>19</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500063" y="-214313"/>
            <a:ext cx="8229600" cy="1143001"/>
          </a:xfrm>
        </p:spPr>
        <p:txBody>
          <a:bodyPr/>
          <a:lstStyle/>
          <a:p>
            <a:r>
              <a:rPr lang="fr-FR" b="1" smtClean="0">
                <a:solidFill>
                  <a:schemeClr val="bg1"/>
                </a:solidFill>
              </a:rPr>
              <a:t>Tunisia</a:t>
            </a:r>
          </a:p>
        </p:txBody>
      </p:sp>
      <p:sp>
        <p:nvSpPr>
          <p:cNvPr id="4" name="Espace réservé de la date 3"/>
          <p:cNvSpPr>
            <a:spLocks noGrp="1"/>
          </p:cNvSpPr>
          <p:nvPr>
            <p:ph type="dt" sz="quarter" idx="10"/>
          </p:nvPr>
        </p:nvSpPr>
        <p:spPr/>
        <p:txBody>
          <a:bodyPr/>
          <a:lstStyle/>
          <a:p>
            <a:pPr>
              <a:defRPr/>
            </a:pPr>
            <a:fld id="{3FFA5E62-2A88-4C38-A376-A13F91BEDC6A}" type="datetime1">
              <a:rPr lang="fr-FR"/>
              <a:pPr>
                <a:defRPr/>
              </a:pPr>
              <a:t>06/06/2011</a:t>
            </a:fld>
            <a:endParaRPr lang="fr-FR" dirty="0"/>
          </a:p>
        </p:txBody>
      </p:sp>
      <p:sp>
        <p:nvSpPr>
          <p:cNvPr id="5" name="Espace réservé du numéro de diapositive 4"/>
          <p:cNvSpPr>
            <a:spLocks noGrp="1"/>
          </p:cNvSpPr>
          <p:nvPr>
            <p:ph type="sldNum" sz="quarter" idx="12"/>
          </p:nvPr>
        </p:nvSpPr>
        <p:spPr/>
        <p:txBody>
          <a:bodyPr/>
          <a:lstStyle/>
          <a:p>
            <a:pPr>
              <a:defRPr/>
            </a:pPr>
            <a:fld id="{20DBF386-787E-424A-9571-D702E9EF6B2F}" type="slidenum">
              <a:rPr lang="fr-FR" smtClean="0"/>
              <a:pPr>
                <a:defRPr/>
              </a:pPr>
              <a:t>2</a:t>
            </a:fld>
            <a:endParaRPr lang="fr-FR"/>
          </a:p>
        </p:txBody>
      </p:sp>
      <p:pic>
        <p:nvPicPr>
          <p:cNvPr id="4101" name="Espace réservé du contenu 5" descr="drapeau.jpg"/>
          <p:cNvPicPr>
            <a:picLocks noGrp="1" noChangeAspect="1"/>
          </p:cNvPicPr>
          <p:nvPr>
            <p:ph idx="1"/>
          </p:nvPr>
        </p:nvPicPr>
        <p:blipFill>
          <a:blip r:embed="rId2"/>
          <a:srcRect/>
          <a:stretch>
            <a:fillRect/>
          </a:stretch>
        </p:blipFill>
        <p:spPr>
          <a:xfrm>
            <a:off x="6572250" y="104775"/>
            <a:ext cx="857250" cy="633413"/>
          </a:xfrm>
        </p:spPr>
      </p:pic>
      <p:sp>
        <p:nvSpPr>
          <p:cNvPr id="4102" name="Rectangle 7"/>
          <p:cNvSpPr>
            <a:spLocks noChangeArrowheads="1"/>
          </p:cNvSpPr>
          <p:nvPr/>
        </p:nvSpPr>
        <p:spPr bwMode="auto">
          <a:xfrm>
            <a:off x="428625" y="4319588"/>
            <a:ext cx="8715375" cy="2754312"/>
          </a:xfrm>
          <a:prstGeom prst="rect">
            <a:avLst/>
          </a:prstGeom>
          <a:noFill/>
          <a:ln w="9525">
            <a:noFill/>
            <a:miter lim="800000"/>
            <a:headEnd/>
            <a:tailEnd/>
          </a:ln>
        </p:spPr>
        <p:txBody>
          <a:bodyPr>
            <a:spAutoFit/>
          </a:bodyPr>
          <a:lstStyle/>
          <a:p>
            <a:r>
              <a:rPr lang="fr-FR" sz="1100">
                <a:solidFill>
                  <a:schemeClr val="bg1"/>
                </a:solidFill>
              </a:rPr>
              <a:t/>
            </a:r>
            <a:br>
              <a:rPr lang="fr-FR" sz="1100">
                <a:solidFill>
                  <a:schemeClr val="bg1"/>
                </a:solidFill>
              </a:rPr>
            </a:br>
            <a:r>
              <a:rPr lang="fr-FR" sz="1400">
                <a:solidFill>
                  <a:schemeClr val="bg1"/>
                </a:solidFill>
              </a:rPr>
              <a:t>Surface : 163,610 sq. km.  / Number of habitants :  10 629 186 + 1 000 000 abroad.</a:t>
            </a:r>
            <a:br>
              <a:rPr lang="fr-FR" sz="1400">
                <a:solidFill>
                  <a:schemeClr val="bg1"/>
                </a:solidFill>
              </a:rPr>
            </a:br>
            <a:r>
              <a:rPr lang="fr-FR" sz="1400">
                <a:solidFill>
                  <a:schemeClr val="bg1"/>
                </a:solidFill>
              </a:rPr>
              <a:t>Closest neighbouring countries :  Algeria, Libya and Italy.</a:t>
            </a:r>
            <a:br>
              <a:rPr lang="fr-FR" sz="1400">
                <a:solidFill>
                  <a:schemeClr val="bg1"/>
                </a:solidFill>
              </a:rPr>
            </a:br>
            <a:r>
              <a:rPr lang="en-US" sz="1400">
                <a:solidFill>
                  <a:schemeClr val="bg1"/>
                </a:solidFill>
              </a:rPr>
              <a:t>Coastline  length : 1300 Km.</a:t>
            </a:r>
            <a:endParaRPr lang="fr-FR" sz="1400">
              <a:solidFill>
                <a:schemeClr val="bg1"/>
              </a:solidFill>
            </a:endParaRPr>
          </a:p>
          <a:p>
            <a:r>
              <a:rPr lang="fr-FR" sz="1400">
                <a:solidFill>
                  <a:schemeClr val="bg1"/>
                </a:solidFill>
              </a:rPr>
              <a:t>It has </a:t>
            </a:r>
            <a:r>
              <a:rPr lang="fr-FR" sz="1400" b="1">
                <a:solidFill>
                  <a:schemeClr val="bg1"/>
                </a:solidFill>
              </a:rPr>
              <a:t>10</a:t>
            </a:r>
            <a:r>
              <a:rPr lang="fr-FR" sz="1400">
                <a:solidFill>
                  <a:schemeClr val="bg1"/>
                </a:solidFill>
              </a:rPr>
              <a:t> islands : La Galite, </a:t>
            </a:r>
            <a:r>
              <a:rPr lang="fr-FR" sz="1400">
                <a:solidFill>
                  <a:srgbClr val="FFFF00"/>
                </a:solidFill>
              </a:rPr>
              <a:t>Kerkennah</a:t>
            </a:r>
            <a:r>
              <a:rPr lang="fr-FR" sz="1400">
                <a:solidFill>
                  <a:schemeClr val="bg1"/>
                </a:solidFill>
              </a:rPr>
              <a:t>, Kneiss, Zembra, Kuriat, Cani, </a:t>
            </a:r>
            <a:r>
              <a:rPr lang="fr-FR" sz="1400">
                <a:solidFill>
                  <a:srgbClr val="FFFF00"/>
                </a:solidFill>
              </a:rPr>
              <a:t>Djerba</a:t>
            </a:r>
            <a:r>
              <a:rPr lang="fr-FR" sz="1400">
                <a:solidFill>
                  <a:schemeClr val="bg1"/>
                </a:solidFill>
              </a:rPr>
              <a:t>, Pilau, Chikly and ile plane.</a:t>
            </a:r>
          </a:p>
          <a:p>
            <a:r>
              <a:rPr lang="en-US" sz="1400">
                <a:solidFill>
                  <a:srgbClr val="FFFF00"/>
                </a:solidFill>
              </a:rPr>
              <a:t>Tunisia was the first Mediterranean country to sign an association agreement with the European Union</a:t>
            </a:r>
          </a:p>
          <a:p>
            <a:r>
              <a:rPr lang="en-US" sz="1400">
                <a:solidFill>
                  <a:srgbClr val="FFFF00"/>
                </a:solidFill>
              </a:rPr>
              <a:t> in </a:t>
            </a:r>
            <a:r>
              <a:rPr lang="en-US" sz="1400" b="1" u="sng">
                <a:solidFill>
                  <a:srgbClr val="FFFF00"/>
                </a:solidFill>
              </a:rPr>
              <a:t>July 1995</a:t>
            </a:r>
            <a:r>
              <a:rPr lang="en-US" sz="1400">
                <a:solidFill>
                  <a:srgbClr val="FFFF00"/>
                </a:solidFill>
              </a:rPr>
              <a:t>. It came into force on March 1, 1998.</a:t>
            </a:r>
            <a:endParaRPr lang="fr-FR" sz="1400">
              <a:solidFill>
                <a:srgbClr val="FFFF00"/>
              </a:solidFill>
            </a:endParaRPr>
          </a:p>
          <a:p>
            <a:r>
              <a:rPr lang="en-US" sz="1400">
                <a:solidFill>
                  <a:srgbClr val="FFFF00"/>
                </a:solidFill>
              </a:rPr>
              <a:t>An important component of the Association Agreement is the clause providing for the establishment </a:t>
            </a:r>
          </a:p>
          <a:p>
            <a:r>
              <a:rPr lang="en-US" sz="1400">
                <a:solidFill>
                  <a:srgbClr val="FFFF00"/>
                </a:solidFill>
              </a:rPr>
              <a:t>of an EU-Tunisia free trade area by the year 2010.</a:t>
            </a:r>
          </a:p>
          <a:p>
            <a:r>
              <a:rPr lang="en-US" sz="1400" b="1" u="sng">
                <a:solidFill>
                  <a:schemeClr val="bg1"/>
                </a:solidFill>
              </a:rPr>
              <a:t>Tunisia is making good progress towards obtaining an  advanced partnership status with the EU.</a:t>
            </a:r>
            <a:endParaRPr lang="fr-FR" sz="1400" b="1" u="sng">
              <a:solidFill>
                <a:schemeClr val="bg1"/>
              </a:solidFill>
            </a:endParaRPr>
          </a:p>
          <a:p>
            <a:r>
              <a:rPr lang="fr-FR"/>
              <a:t/>
            </a:r>
            <a:br>
              <a:rPr lang="fr-FR"/>
            </a:br>
            <a:endParaRPr lang="fr-FR"/>
          </a:p>
        </p:txBody>
      </p:sp>
      <p:sp>
        <p:nvSpPr>
          <p:cNvPr id="10" name="Rectangle 9"/>
          <p:cNvSpPr/>
          <p:nvPr/>
        </p:nvSpPr>
        <p:spPr>
          <a:xfrm>
            <a:off x="4000500" y="4143375"/>
            <a:ext cx="85725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chemeClr val="tx1"/>
                </a:solidFill>
              </a:rPr>
              <a:t>Libya</a:t>
            </a:r>
          </a:p>
        </p:txBody>
      </p:sp>
      <p:grpSp>
        <p:nvGrpSpPr>
          <p:cNvPr id="4104" name="Groupe 14"/>
          <p:cNvGrpSpPr>
            <a:grpSpLocks/>
          </p:cNvGrpSpPr>
          <p:nvPr/>
        </p:nvGrpSpPr>
        <p:grpSpPr bwMode="auto">
          <a:xfrm>
            <a:off x="1071563" y="785813"/>
            <a:ext cx="7021512" cy="3643312"/>
            <a:chOff x="785790" y="1142985"/>
            <a:chExt cx="7164739" cy="3717451"/>
          </a:xfrm>
        </p:grpSpPr>
        <p:grpSp>
          <p:nvGrpSpPr>
            <p:cNvPr id="4105" name="Groupe 12"/>
            <p:cNvGrpSpPr>
              <a:grpSpLocks/>
            </p:cNvGrpSpPr>
            <p:nvPr/>
          </p:nvGrpSpPr>
          <p:grpSpPr bwMode="auto">
            <a:xfrm>
              <a:off x="785790" y="1142985"/>
              <a:ext cx="7164739" cy="3717451"/>
              <a:chOff x="785790" y="1142985"/>
              <a:chExt cx="7164739" cy="3717451"/>
            </a:xfrm>
          </p:grpSpPr>
          <p:grpSp>
            <p:nvGrpSpPr>
              <p:cNvPr id="4107" name="Groupe 11"/>
              <p:cNvGrpSpPr>
                <a:grpSpLocks/>
              </p:cNvGrpSpPr>
              <p:nvPr/>
            </p:nvGrpSpPr>
            <p:grpSpPr bwMode="auto">
              <a:xfrm>
                <a:off x="785790" y="1142985"/>
                <a:ext cx="7164739" cy="3717451"/>
                <a:chOff x="785790" y="1142985"/>
                <a:chExt cx="7164739" cy="3717451"/>
              </a:xfrm>
            </p:grpSpPr>
            <p:pic>
              <p:nvPicPr>
                <p:cNvPr id="8" name="Image 7" descr="Sans nom.jpg"/>
                <p:cNvPicPr>
                  <a:picLocks noChangeAspect="1"/>
                </p:cNvPicPr>
                <p:nvPr/>
              </p:nvPicPr>
              <p:blipFill>
                <a:blip r:embed="rId3"/>
                <a:stretch>
                  <a:fillRect/>
                </a:stretch>
              </p:blipFill>
              <p:spPr>
                <a:xfrm>
                  <a:off x="785790" y="1142985"/>
                  <a:ext cx="7164739" cy="3717451"/>
                </a:xfrm>
                <a:prstGeom prst="rect">
                  <a:avLst/>
                </a:prstGeom>
                <a:ln>
                  <a:solidFill>
                    <a:schemeClr val="lt1">
                      <a:hueOff val="0"/>
                      <a:satOff val="0"/>
                      <a:lumOff val="0"/>
                    </a:schemeClr>
                  </a:solidFill>
                </a:ln>
              </p:spPr>
            </p:pic>
            <p:sp>
              <p:nvSpPr>
                <p:cNvPr id="9" name="Rectangle 8"/>
                <p:cNvSpPr/>
                <p:nvPr/>
              </p:nvSpPr>
              <p:spPr>
                <a:xfrm>
                  <a:off x="2357076" y="3428529"/>
                  <a:ext cx="856917" cy="357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chemeClr val="bg1"/>
                      </a:solidFill>
                    </a:rPr>
                    <a:t>Algeria</a:t>
                  </a:r>
                </a:p>
              </p:txBody>
            </p:sp>
          </p:grpSp>
          <p:sp>
            <p:nvSpPr>
              <p:cNvPr id="11" name="Rectangle 10"/>
              <p:cNvSpPr/>
              <p:nvPr/>
            </p:nvSpPr>
            <p:spPr>
              <a:xfrm>
                <a:off x="3785812" y="2856738"/>
                <a:ext cx="858538" cy="357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chemeClr val="bg1"/>
                    </a:solidFill>
                  </a:rPr>
                  <a:t>Sicily</a:t>
                </a:r>
              </a:p>
            </p:txBody>
          </p:sp>
        </p:grpSp>
        <p:sp>
          <p:nvSpPr>
            <p:cNvPr id="14" name="Rectangle 13"/>
            <p:cNvSpPr/>
            <p:nvPr/>
          </p:nvSpPr>
          <p:spPr>
            <a:xfrm>
              <a:off x="4001256" y="4214134"/>
              <a:ext cx="856918" cy="357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chemeClr val="bg1"/>
                  </a:solidFill>
                </a:rPr>
                <a:t>Libya</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defRPr/>
            </a:pPr>
            <a:r>
              <a:rPr lang="fr-FR" sz="4000" b="1" cap="all" dirty="0" smtClean="0">
                <a:solidFill>
                  <a:schemeClr val="bg1">
                    <a:lumMod val="95000"/>
                  </a:schemeClr>
                </a:solidFill>
              </a:rPr>
              <a:t>2- </a:t>
            </a:r>
            <a:r>
              <a:rPr lang="fr-FR" sz="4000" b="1" cap="all" dirty="0" err="1" smtClean="0">
                <a:solidFill>
                  <a:schemeClr val="bg1">
                    <a:lumMod val="95000"/>
                  </a:schemeClr>
                </a:solidFill>
              </a:rPr>
              <a:t>Environmental</a:t>
            </a:r>
            <a:r>
              <a:rPr lang="fr-FR" sz="4000" b="1" cap="all" dirty="0" smtClean="0">
                <a:solidFill>
                  <a:schemeClr val="bg1">
                    <a:lumMod val="95000"/>
                  </a:schemeClr>
                </a:solidFill>
              </a:rPr>
              <a:t> Baseline </a:t>
            </a:r>
            <a:r>
              <a:rPr lang="fr-FR" sz="4000" b="1" cap="all" dirty="0" err="1" smtClean="0">
                <a:solidFill>
                  <a:schemeClr val="bg1">
                    <a:lumMod val="95000"/>
                  </a:schemeClr>
                </a:solidFill>
              </a:rPr>
              <a:t>Surveys</a:t>
            </a:r>
            <a:endParaRPr lang="fr-FR" sz="4000" b="1" cap="all" dirty="0" smtClean="0">
              <a:solidFill>
                <a:schemeClr val="bg1">
                  <a:lumMod val="95000"/>
                </a:schemeClr>
              </a:solidFill>
            </a:endParaRPr>
          </a:p>
        </p:txBody>
      </p:sp>
      <p:sp>
        <p:nvSpPr>
          <p:cNvPr id="5" name="Espace réservé de la date 4"/>
          <p:cNvSpPr>
            <a:spLocks noGrp="1"/>
          </p:cNvSpPr>
          <p:nvPr>
            <p:ph type="dt" sz="quarter" idx="10"/>
          </p:nvPr>
        </p:nvSpPr>
        <p:spPr/>
        <p:txBody>
          <a:bodyPr/>
          <a:lstStyle/>
          <a:p>
            <a:pPr>
              <a:defRPr/>
            </a:pPr>
            <a:fld id="{E57E09FC-9D88-42CA-9641-95AA77F980C9}" type="datetime1">
              <a:rPr lang="fr-FR"/>
              <a:pPr>
                <a:defRPr/>
              </a:pPr>
              <a:t>06/06/2011</a:t>
            </a:fld>
            <a:endParaRPr lang="fr-FR"/>
          </a:p>
        </p:txBody>
      </p:sp>
      <p:sp>
        <p:nvSpPr>
          <p:cNvPr id="6" name="Espace réservé du numéro de diapositive 5"/>
          <p:cNvSpPr>
            <a:spLocks noGrp="1"/>
          </p:cNvSpPr>
          <p:nvPr>
            <p:ph type="sldNum" sz="quarter" idx="12"/>
          </p:nvPr>
        </p:nvSpPr>
        <p:spPr/>
        <p:txBody>
          <a:bodyPr/>
          <a:lstStyle/>
          <a:p>
            <a:pPr>
              <a:defRPr/>
            </a:pPr>
            <a:fld id="{E5A65BCF-59E0-499D-AE84-549274AA64CA}" type="slidenum">
              <a:rPr lang="fr-FR"/>
              <a:pPr>
                <a:defRPr/>
              </a:pPr>
              <a:t>20</a:t>
            </a:fld>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texte 2"/>
          <p:cNvSpPr>
            <a:spLocks noGrp="1"/>
          </p:cNvSpPr>
          <p:nvPr>
            <p:ph type="body" idx="1"/>
          </p:nvPr>
        </p:nvSpPr>
        <p:spPr>
          <a:xfrm>
            <a:off x="428625" y="1000125"/>
            <a:ext cx="4040188" cy="639763"/>
          </a:xfrm>
        </p:spPr>
        <p:txBody>
          <a:bodyPr/>
          <a:lstStyle/>
          <a:p>
            <a:pPr>
              <a:defRPr/>
            </a:pPr>
            <a:r>
              <a:rPr lang="fr-FR" dirty="0" smtClean="0">
                <a:solidFill>
                  <a:schemeClr val="bg1">
                    <a:lumMod val="95000"/>
                  </a:schemeClr>
                </a:solidFill>
              </a:rPr>
              <a:t>EBS – </a:t>
            </a:r>
            <a:r>
              <a:rPr lang="fr-FR" dirty="0" err="1" smtClean="0">
                <a:solidFill>
                  <a:schemeClr val="bg1">
                    <a:lumMod val="95000"/>
                  </a:schemeClr>
                </a:solidFill>
              </a:rPr>
              <a:t>Sabratah</a:t>
            </a:r>
            <a:r>
              <a:rPr lang="fr-FR" dirty="0" smtClean="0">
                <a:solidFill>
                  <a:schemeClr val="bg1">
                    <a:lumMod val="95000"/>
                  </a:schemeClr>
                </a:solidFill>
              </a:rPr>
              <a:t> Basin</a:t>
            </a:r>
          </a:p>
        </p:txBody>
      </p:sp>
      <p:sp>
        <p:nvSpPr>
          <p:cNvPr id="13315" name="Espace réservé du contenu 3"/>
          <p:cNvSpPr>
            <a:spLocks noGrp="1"/>
          </p:cNvSpPr>
          <p:nvPr>
            <p:ph sz="half" idx="2"/>
          </p:nvPr>
        </p:nvSpPr>
        <p:spPr>
          <a:xfrm>
            <a:off x="285750" y="2214563"/>
            <a:ext cx="4254500" cy="4340225"/>
          </a:xfrm>
        </p:spPr>
        <p:txBody>
          <a:bodyPr/>
          <a:lstStyle/>
          <a:p>
            <a:pPr>
              <a:defRPr/>
            </a:pPr>
            <a:r>
              <a:rPr lang="fr-FR" b="1" dirty="0" smtClean="0">
                <a:solidFill>
                  <a:schemeClr val="bg1">
                    <a:lumMod val="95000"/>
                  </a:schemeClr>
                </a:solidFill>
              </a:rPr>
              <a:t>Site </a:t>
            </a:r>
            <a:r>
              <a:rPr lang="fr-FR" b="1" dirty="0" err="1" smtClean="0">
                <a:solidFill>
                  <a:schemeClr val="bg1">
                    <a:lumMod val="95000"/>
                  </a:schemeClr>
                </a:solidFill>
              </a:rPr>
              <a:t>survey</a:t>
            </a:r>
            <a:r>
              <a:rPr lang="fr-FR" b="1" dirty="0" smtClean="0">
                <a:solidFill>
                  <a:schemeClr val="bg1">
                    <a:lumMod val="95000"/>
                  </a:schemeClr>
                </a:solidFill>
              </a:rPr>
              <a:t> : </a:t>
            </a:r>
            <a:r>
              <a:rPr lang="fr-FR" sz="1800" b="1" dirty="0" smtClean="0">
                <a:solidFill>
                  <a:schemeClr val="bg1">
                    <a:lumMod val="95000"/>
                  </a:schemeClr>
                </a:solidFill>
              </a:rPr>
              <a:t>water, </a:t>
            </a:r>
            <a:r>
              <a:rPr lang="fr-FR" sz="1800" b="1" dirty="0" err="1" smtClean="0">
                <a:solidFill>
                  <a:schemeClr val="bg1">
                    <a:lumMod val="95000"/>
                  </a:schemeClr>
                </a:solidFill>
              </a:rPr>
              <a:t>sediment</a:t>
            </a:r>
            <a:r>
              <a:rPr lang="fr-FR" sz="1800" b="1" dirty="0" smtClean="0">
                <a:solidFill>
                  <a:schemeClr val="bg1">
                    <a:lumMod val="95000"/>
                  </a:schemeClr>
                </a:solidFill>
              </a:rPr>
              <a:t> and benthos sampling</a:t>
            </a:r>
          </a:p>
          <a:p>
            <a:pPr>
              <a:defRPr/>
            </a:pPr>
            <a:r>
              <a:rPr lang="fr-FR" b="1" dirty="0" smtClean="0">
                <a:solidFill>
                  <a:schemeClr val="bg1">
                    <a:lumMod val="95000"/>
                  </a:schemeClr>
                </a:solidFill>
              </a:rPr>
              <a:t>Analyses : </a:t>
            </a:r>
            <a:r>
              <a:rPr lang="fr-FR" sz="1800" b="1" dirty="0" err="1" smtClean="0">
                <a:solidFill>
                  <a:schemeClr val="bg1">
                    <a:lumMod val="95000"/>
                  </a:schemeClr>
                </a:solidFill>
              </a:rPr>
              <a:t>Chemical</a:t>
            </a:r>
            <a:r>
              <a:rPr lang="fr-FR" sz="1800" b="1" dirty="0" smtClean="0">
                <a:solidFill>
                  <a:schemeClr val="bg1">
                    <a:lumMod val="95000"/>
                  </a:schemeClr>
                </a:solidFill>
              </a:rPr>
              <a:t>, </a:t>
            </a:r>
            <a:r>
              <a:rPr lang="fr-FR" sz="1800" b="1" dirty="0" err="1" smtClean="0">
                <a:solidFill>
                  <a:schemeClr val="bg1">
                    <a:lumMod val="95000"/>
                  </a:schemeClr>
                </a:solidFill>
              </a:rPr>
              <a:t>physical</a:t>
            </a:r>
            <a:r>
              <a:rPr lang="fr-FR" sz="1800" b="1" dirty="0" smtClean="0">
                <a:solidFill>
                  <a:schemeClr val="bg1">
                    <a:lumMod val="95000"/>
                  </a:schemeClr>
                </a:solidFill>
              </a:rPr>
              <a:t> and </a:t>
            </a:r>
            <a:r>
              <a:rPr lang="fr-FR" sz="1800" b="1" dirty="0" err="1" smtClean="0">
                <a:solidFill>
                  <a:schemeClr val="bg1">
                    <a:lumMod val="95000"/>
                  </a:schemeClr>
                </a:solidFill>
              </a:rPr>
              <a:t>biological</a:t>
            </a:r>
            <a:r>
              <a:rPr lang="fr-FR" sz="1800" b="1" dirty="0" smtClean="0">
                <a:solidFill>
                  <a:schemeClr val="bg1">
                    <a:lumMod val="95000"/>
                  </a:schemeClr>
                </a:solidFill>
              </a:rPr>
              <a:t> analyses</a:t>
            </a:r>
          </a:p>
          <a:p>
            <a:pPr>
              <a:defRPr/>
            </a:pPr>
            <a:r>
              <a:rPr lang="fr-FR" b="1" dirty="0" err="1" smtClean="0">
                <a:solidFill>
                  <a:schemeClr val="bg1">
                    <a:lumMod val="95000"/>
                  </a:schemeClr>
                </a:solidFill>
              </a:rPr>
              <a:t>Reporting</a:t>
            </a:r>
            <a:endParaRPr lang="fr-FR" b="1" dirty="0" smtClean="0">
              <a:solidFill>
                <a:schemeClr val="bg1">
                  <a:lumMod val="95000"/>
                </a:schemeClr>
              </a:solidFill>
            </a:endParaRPr>
          </a:p>
        </p:txBody>
      </p:sp>
      <p:pic>
        <p:nvPicPr>
          <p:cNvPr id="4" name="Image 3" descr="DSC00131.JPG"/>
          <p:cNvPicPr/>
          <p:nvPr/>
        </p:nvPicPr>
        <p:blipFill>
          <a:blip r:embed="rId2"/>
          <a:stretch>
            <a:fillRect/>
          </a:stretch>
        </p:blipFill>
        <p:spPr>
          <a:xfrm>
            <a:off x="4786313" y="1000125"/>
            <a:ext cx="4071937" cy="3071813"/>
          </a:xfrm>
          <a:prstGeom prst="rect">
            <a:avLst/>
          </a:prstGeom>
          <a:ln>
            <a:solidFill>
              <a:schemeClr val="tx1">
                <a:lumMod val="75000"/>
                <a:lumOff val="25000"/>
              </a:schemeClr>
            </a:solidFill>
          </a:ln>
        </p:spPr>
      </p:pic>
      <p:pic>
        <p:nvPicPr>
          <p:cNvPr id="23557" name="Picture 4"/>
          <p:cNvPicPr>
            <a:picLocks noChangeAspect="1" noChangeArrowheads="1"/>
          </p:cNvPicPr>
          <p:nvPr/>
        </p:nvPicPr>
        <p:blipFill>
          <a:blip r:embed="rId3"/>
          <a:srcRect/>
          <a:stretch>
            <a:fillRect/>
          </a:stretch>
        </p:blipFill>
        <p:spPr bwMode="auto">
          <a:xfrm>
            <a:off x="3429000" y="714375"/>
            <a:ext cx="1057275" cy="1095375"/>
          </a:xfrm>
          <a:prstGeom prst="rect">
            <a:avLst/>
          </a:prstGeom>
          <a:noFill/>
          <a:ln w="9525">
            <a:noFill/>
            <a:miter lim="800000"/>
            <a:headEnd/>
            <a:tailEnd/>
          </a:ln>
        </p:spPr>
      </p:pic>
      <p:pic>
        <p:nvPicPr>
          <p:cNvPr id="8" name="Image 7" descr="nb.JPG"/>
          <p:cNvPicPr/>
          <p:nvPr/>
        </p:nvPicPr>
        <p:blipFill>
          <a:blip r:embed="rId4"/>
          <a:stretch>
            <a:fillRect/>
          </a:stretch>
        </p:blipFill>
        <p:spPr>
          <a:xfrm>
            <a:off x="7000875" y="4500563"/>
            <a:ext cx="2000250" cy="1485900"/>
          </a:xfrm>
          <a:prstGeom prst="rect">
            <a:avLst/>
          </a:prstGeom>
          <a:ln w="9525">
            <a:solidFill>
              <a:schemeClr val="tx1">
                <a:lumMod val="50000"/>
                <a:lumOff val="50000"/>
              </a:schemeClr>
            </a:solidFill>
          </a:ln>
        </p:spPr>
      </p:pic>
      <p:pic>
        <p:nvPicPr>
          <p:cNvPr id="7" name="Image 6" descr="DSC00494.JPG"/>
          <p:cNvPicPr/>
          <p:nvPr/>
        </p:nvPicPr>
        <p:blipFill>
          <a:blip r:embed="rId5"/>
          <a:stretch>
            <a:fillRect/>
          </a:stretch>
        </p:blipFill>
        <p:spPr>
          <a:xfrm>
            <a:off x="4714875" y="4500563"/>
            <a:ext cx="2071688" cy="1500187"/>
          </a:xfrm>
          <a:prstGeom prst="rect">
            <a:avLst/>
          </a:prstGeom>
          <a:ln w="6350">
            <a:solidFill>
              <a:schemeClr val="tx1">
                <a:lumMod val="65000"/>
                <a:lumOff val="35000"/>
              </a:schemeClr>
            </a:solidFill>
          </a:ln>
        </p:spPr>
      </p:pic>
      <p:sp>
        <p:nvSpPr>
          <p:cNvPr id="11" name="Espace réservé de la date 10"/>
          <p:cNvSpPr>
            <a:spLocks noGrp="1"/>
          </p:cNvSpPr>
          <p:nvPr>
            <p:ph type="dt" sz="quarter" idx="10"/>
          </p:nvPr>
        </p:nvSpPr>
        <p:spPr/>
        <p:txBody>
          <a:bodyPr/>
          <a:lstStyle/>
          <a:p>
            <a:pPr>
              <a:defRPr/>
            </a:pPr>
            <a:fld id="{E81D1A0E-F21F-4BF7-88A8-7B956C946513}" type="datetime1">
              <a:rPr lang="fr-FR"/>
              <a:pPr>
                <a:defRPr/>
              </a:pPr>
              <a:t>06/06/2011</a:t>
            </a:fld>
            <a:endParaRPr lang="fr-FR"/>
          </a:p>
        </p:txBody>
      </p:sp>
      <p:sp>
        <p:nvSpPr>
          <p:cNvPr id="12" name="Espace réservé du numéro de diapositive 11"/>
          <p:cNvSpPr>
            <a:spLocks noGrp="1"/>
          </p:cNvSpPr>
          <p:nvPr>
            <p:ph type="sldNum" sz="quarter" idx="12"/>
          </p:nvPr>
        </p:nvSpPr>
        <p:spPr/>
        <p:txBody>
          <a:bodyPr/>
          <a:lstStyle/>
          <a:p>
            <a:pPr>
              <a:defRPr/>
            </a:pPr>
            <a:fld id="{52100B41-4E4C-416A-A66C-2FE008F6F5C2}" type="slidenum">
              <a:rPr lang="fr-FR" smtClean="0"/>
              <a:pPr>
                <a:defRPr/>
              </a:pPr>
              <a:t>21</a:t>
            </a:fld>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a:xfrm>
            <a:off x="357188" y="1143000"/>
            <a:ext cx="4040187" cy="639763"/>
          </a:xfrm>
        </p:spPr>
        <p:txBody>
          <a:bodyPr/>
          <a:lstStyle/>
          <a:p>
            <a:pPr>
              <a:defRPr/>
            </a:pPr>
            <a:r>
              <a:rPr lang="fr-FR" dirty="0" smtClean="0">
                <a:solidFill>
                  <a:schemeClr val="bg1">
                    <a:lumMod val="95000"/>
                  </a:schemeClr>
                </a:solidFill>
              </a:rPr>
              <a:t>EBS – ALJURF Permit</a:t>
            </a:r>
            <a:endParaRPr lang="fr-FR" dirty="0">
              <a:solidFill>
                <a:schemeClr val="bg1">
                  <a:lumMod val="95000"/>
                </a:schemeClr>
              </a:solidFill>
            </a:endParaRPr>
          </a:p>
        </p:txBody>
      </p:sp>
      <p:sp>
        <p:nvSpPr>
          <p:cNvPr id="7" name="Espace réservé du contenu 6"/>
          <p:cNvSpPr>
            <a:spLocks noGrp="1"/>
          </p:cNvSpPr>
          <p:nvPr>
            <p:ph sz="half" idx="2"/>
          </p:nvPr>
        </p:nvSpPr>
        <p:spPr>
          <a:xfrm>
            <a:off x="214313" y="2500313"/>
            <a:ext cx="4354512" cy="3911600"/>
          </a:xfrm>
        </p:spPr>
        <p:txBody>
          <a:bodyPr/>
          <a:lstStyle/>
          <a:p>
            <a:pPr>
              <a:defRPr/>
            </a:pPr>
            <a:r>
              <a:rPr lang="fr-FR" b="1" dirty="0" smtClean="0">
                <a:solidFill>
                  <a:schemeClr val="bg1">
                    <a:lumMod val="95000"/>
                  </a:schemeClr>
                </a:solidFill>
              </a:rPr>
              <a:t>Site </a:t>
            </a:r>
            <a:r>
              <a:rPr lang="fr-FR" b="1" dirty="0" err="1" smtClean="0">
                <a:solidFill>
                  <a:schemeClr val="bg1">
                    <a:lumMod val="95000"/>
                  </a:schemeClr>
                </a:solidFill>
              </a:rPr>
              <a:t>survey</a:t>
            </a:r>
            <a:r>
              <a:rPr lang="fr-FR" b="1" dirty="0" smtClean="0">
                <a:solidFill>
                  <a:schemeClr val="bg1">
                    <a:lumMod val="95000"/>
                  </a:schemeClr>
                </a:solidFill>
              </a:rPr>
              <a:t> : </a:t>
            </a:r>
            <a:r>
              <a:rPr lang="fr-FR" sz="1800" b="1" dirty="0" smtClean="0">
                <a:solidFill>
                  <a:schemeClr val="bg1">
                    <a:lumMod val="95000"/>
                  </a:schemeClr>
                </a:solidFill>
              </a:rPr>
              <a:t>water, </a:t>
            </a:r>
            <a:r>
              <a:rPr lang="fr-FR" sz="1800" b="1" dirty="0" err="1" smtClean="0">
                <a:solidFill>
                  <a:schemeClr val="bg1">
                    <a:lumMod val="95000"/>
                  </a:schemeClr>
                </a:solidFill>
              </a:rPr>
              <a:t>sediment</a:t>
            </a:r>
            <a:r>
              <a:rPr lang="fr-FR" sz="1800" b="1" dirty="0" smtClean="0">
                <a:solidFill>
                  <a:schemeClr val="bg1">
                    <a:lumMod val="95000"/>
                  </a:schemeClr>
                </a:solidFill>
              </a:rPr>
              <a:t> and benthos sampling</a:t>
            </a:r>
          </a:p>
          <a:p>
            <a:pPr>
              <a:defRPr/>
            </a:pPr>
            <a:r>
              <a:rPr lang="fr-FR" b="1" dirty="0" smtClean="0">
                <a:solidFill>
                  <a:schemeClr val="bg1">
                    <a:lumMod val="95000"/>
                  </a:schemeClr>
                </a:solidFill>
              </a:rPr>
              <a:t>Analyses : </a:t>
            </a:r>
            <a:r>
              <a:rPr lang="fr-FR" sz="1800" b="1" dirty="0" err="1" smtClean="0">
                <a:solidFill>
                  <a:schemeClr val="bg1">
                    <a:lumMod val="95000"/>
                  </a:schemeClr>
                </a:solidFill>
              </a:rPr>
              <a:t>Chemical</a:t>
            </a:r>
            <a:r>
              <a:rPr lang="fr-FR" sz="1800" b="1" dirty="0" smtClean="0">
                <a:solidFill>
                  <a:schemeClr val="bg1">
                    <a:lumMod val="95000"/>
                  </a:schemeClr>
                </a:solidFill>
              </a:rPr>
              <a:t>, </a:t>
            </a:r>
            <a:r>
              <a:rPr lang="fr-FR" sz="1800" b="1" dirty="0" err="1" smtClean="0">
                <a:solidFill>
                  <a:schemeClr val="bg1">
                    <a:lumMod val="95000"/>
                  </a:schemeClr>
                </a:solidFill>
              </a:rPr>
              <a:t>physical</a:t>
            </a:r>
            <a:r>
              <a:rPr lang="fr-FR" sz="1800" b="1" dirty="0" smtClean="0">
                <a:solidFill>
                  <a:schemeClr val="bg1">
                    <a:lumMod val="95000"/>
                  </a:schemeClr>
                </a:solidFill>
              </a:rPr>
              <a:t> and </a:t>
            </a:r>
            <a:r>
              <a:rPr lang="fr-FR" sz="1800" b="1" dirty="0" err="1" smtClean="0">
                <a:solidFill>
                  <a:schemeClr val="bg1">
                    <a:lumMod val="95000"/>
                  </a:schemeClr>
                </a:solidFill>
              </a:rPr>
              <a:t>biological</a:t>
            </a:r>
            <a:r>
              <a:rPr lang="fr-FR" sz="1800" b="1" dirty="0" smtClean="0">
                <a:solidFill>
                  <a:schemeClr val="bg1">
                    <a:lumMod val="95000"/>
                  </a:schemeClr>
                </a:solidFill>
              </a:rPr>
              <a:t> analyses</a:t>
            </a:r>
          </a:p>
          <a:p>
            <a:pPr>
              <a:defRPr/>
            </a:pPr>
            <a:r>
              <a:rPr lang="fr-FR" b="1" dirty="0" err="1" smtClean="0">
                <a:solidFill>
                  <a:schemeClr val="bg1">
                    <a:lumMod val="95000"/>
                  </a:schemeClr>
                </a:solidFill>
              </a:rPr>
              <a:t>Reporting</a:t>
            </a:r>
            <a:endParaRPr lang="fr-FR" b="1" dirty="0" smtClean="0">
              <a:solidFill>
                <a:schemeClr val="bg1">
                  <a:lumMod val="95000"/>
                </a:schemeClr>
              </a:solidFill>
            </a:endParaRPr>
          </a:p>
          <a:p>
            <a:pPr>
              <a:buFont typeface="Arial" charset="0"/>
              <a:buNone/>
              <a:defRPr/>
            </a:pPr>
            <a:endParaRPr lang="fr-FR" dirty="0"/>
          </a:p>
        </p:txBody>
      </p:sp>
      <p:pic>
        <p:nvPicPr>
          <p:cNvPr id="24580" name="Image 1155" descr="logo-mabruk"/>
          <p:cNvPicPr>
            <a:picLocks noChangeAspect="1" noChangeArrowheads="1"/>
          </p:cNvPicPr>
          <p:nvPr/>
        </p:nvPicPr>
        <p:blipFill>
          <a:blip r:embed="rId2"/>
          <a:srcRect/>
          <a:stretch>
            <a:fillRect/>
          </a:stretch>
        </p:blipFill>
        <p:spPr bwMode="auto">
          <a:xfrm>
            <a:off x="3357563" y="1000125"/>
            <a:ext cx="1076325" cy="941388"/>
          </a:xfrm>
          <a:prstGeom prst="rect">
            <a:avLst/>
          </a:prstGeom>
          <a:noFill/>
          <a:ln w="9525">
            <a:noFill/>
            <a:miter lim="800000"/>
            <a:headEnd/>
            <a:tailEnd/>
          </a:ln>
        </p:spPr>
      </p:pic>
      <p:pic>
        <p:nvPicPr>
          <p:cNvPr id="24581" name="Picture 3" descr="platform MOO"/>
          <p:cNvPicPr>
            <a:picLocks noChangeAspect="1" noChangeArrowheads="1"/>
          </p:cNvPicPr>
          <p:nvPr/>
        </p:nvPicPr>
        <p:blipFill>
          <a:blip r:embed="rId3"/>
          <a:srcRect/>
          <a:stretch>
            <a:fillRect/>
          </a:stretch>
        </p:blipFill>
        <p:spPr bwMode="auto">
          <a:xfrm>
            <a:off x="5000625" y="928688"/>
            <a:ext cx="3929063" cy="2959100"/>
          </a:xfrm>
          <a:prstGeom prst="rect">
            <a:avLst/>
          </a:prstGeom>
          <a:noFill/>
          <a:ln w="9525">
            <a:noFill/>
            <a:miter lim="800000"/>
            <a:headEnd/>
            <a:tailEnd/>
          </a:ln>
        </p:spPr>
      </p:pic>
      <p:pic>
        <p:nvPicPr>
          <p:cNvPr id="31749" name="Picture 5" descr="s1_A1_16_1_R1_BS"/>
          <p:cNvPicPr>
            <a:picLocks noChangeAspect="1" noChangeArrowheads="1"/>
          </p:cNvPicPr>
          <p:nvPr/>
        </p:nvPicPr>
        <p:blipFill>
          <a:blip r:embed="rId4"/>
          <a:srcRect/>
          <a:stretch>
            <a:fillRect/>
          </a:stretch>
        </p:blipFill>
        <p:spPr bwMode="auto">
          <a:xfrm>
            <a:off x="4786313" y="4071938"/>
            <a:ext cx="1143000" cy="2071687"/>
          </a:xfrm>
          <a:prstGeom prst="rect">
            <a:avLst/>
          </a:prstGeom>
          <a:noFill/>
          <a:ln w="12700">
            <a:solidFill>
              <a:schemeClr val="tx1">
                <a:lumMod val="50000"/>
                <a:lumOff val="50000"/>
              </a:schemeClr>
            </a:solidFill>
            <a:miter lim="800000"/>
            <a:headEnd/>
            <a:tailEnd/>
          </a:ln>
        </p:spPr>
      </p:pic>
      <p:pic>
        <p:nvPicPr>
          <p:cNvPr id="31750" name="Picture 6" descr="DSC00193"/>
          <p:cNvPicPr>
            <a:picLocks noChangeAspect="1" noChangeArrowheads="1"/>
          </p:cNvPicPr>
          <p:nvPr/>
        </p:nvPicPr>
        <p:blipFill>
          <a:blip r:embed="rId5"/>
          <a:srcRect/>
          <a:stretch>
            <a:fillRect/>
          </a:stretch>
        </p:blipFill>
        <p:spPr bwMode="auto">
          <a:xfrm>
            <a:off x="6286500" y="4071938"/>
            <a:ext cx="2689225" cy="2000250"/>
          </a:xfrm>
          <a:prstGeom prst="rect">
            <a:avLst/>
          </a:prstGeom>
          <a:noFill/>
          <a:ln w="12700">
            <a:solidFill>
              <a:schemeClr val="tx1">
                <a:lumMod val="50000"/>
                <a:lumOff val="50000"/>
              </a:schemeClr>
            </a:solidFill>
            <a:miter lim="800000"/>
            <a:headEnd/>
            <a:tailEnd/>
          </a:ln>
        </p:spPr>
      </p:pic>
      <p:sp>
        <p:nvSpPr>
          <p:cNvPr id="17" name="Espace réservé de la date 16"/>
          <p:cNvSpPr>
            <a:spLocks noGrp="1"/>
          </p:cNvSpPr>
          <p:nvPr>
            <p:ph type="dt" sz="quarter" idx="10"/>
          </p:nvPr>
        </p:nvSpPr>
        <p:spPr/>
        <p:txBody>
          <a:bodyPr/>
          <a:lstStyle/>
          <a:p>
            <a:pPr>
              <a:defRPr/>
            </a:pPr>
            <a:fld id="{B55C577B-2278-4E64-9473-E1FD46356763}" type="datetime1">
              <a:rPr lang="fr-FR"/>
              <a:pPr>
                <a:defRPr/>
              </a:pPr>
              <a:t>06/06/2011</a:t>
            </a:fld>
            <a:endParaRPr lang="fr-FR"/>
          </a:p>
        </p:txBody>
      </p:sp>
      <p:sp>
        <p:nvSpPr>
          <p:cNvPr id="18" name="Espace réservé du numéro de diapositive 17"/>
          <p:cNvSpPr>
            <a:spLocks noGrp="1"/>
          </p:cNvSpPr>
          <p:nvPr>
            <p:ph type="sldNum" sz="quarter" idx="12"/>
          </p:nvPr>
        </p:nvSpPr>
        <p:spPr/>
        <p:txBody>
          <a:bodyPr/>
          <a:lstStyle/>
          <a:p>
            <a:pPr>
              <a:defRPr/>
            </a:pPr>
            <a:fld id="{F2D31D4C-CEB9-40A5-B494-EB14957DAF42}" type="slidenum">
              <a:rPr lang="fr-FR" smtClean="0"/>
              <a:pPr>
                <a:defRPr/>
              </a:pPr>
              <a:t>22</a:t>
            </a:fld>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63" y="2786063"/>
            <a:ext cx="8229600" cy="1143000"/>
          </a:xfrm>
        </p:spPr>
        <p:txBody>
          <a:bodyPr/>
          <a:lstStyle/>
          <a:p>
            <a:pPr>
              <a:defRPr/>
            </a:pPr>
            <a:r>
              <a:rPr lang="fr-FR" sz="4000" b="1" dirty="0" smtClean="0">
                <a:solidFill>
                  <a:schemeClr val="bg1">
                    <a:lumMod val="95000"/>
                  </a:schemeClr>
                </a:solidFill>
              </a:rPr>
              <a:t>3- </a:t>
            </a:r>
            <a:r>
              <a:rPr lang="fr-FR" sz="4000" b="1" dirty="0" err="1" smtClean="0">
                <a:solidFill>
                  <a:schemeClr val="bg1">
                    <a:lumMod val="95000"/>
                  </a:schemeClr>
                </a:solidFill>
              </a:rPr>
              <a:t>Hydrodynamical</a:t>
            </a:r>
            <a:r>
              <a:rPr lang="fr-FR" sz="4000" b="1" dirty="0" smtClean="0">
                <a:solidFill>
                  <a:schemeClr val="bg1">
                    <a:lumMod val="95000"/>
                  </a:schemeClr>
                </a:solidFill>
              </a:rPr>
              <a:t> </a:t>
            </a:r>
            <a:r>
              <a:rPr lang="fr-FR" sz="4000" b="1" dirty="0" err="1" smtClean="0">
                <a:solidFill>
                  <a:schemeClr val="bg1">
                    <a:lumMod val="95000"/>
                  </a:schemeClr>
                </a:solidFill>
              </a:rPr>
              <a:t>surveys</a:t>
            </a:r>
            <a:endParaRPr lang="fr-FR" sz="4000" b="1" dirty="0">
              <a:solidFill>
                <a:schemeClr val="bg1">
                  <a:lumMod val="95000"/>
                </a:schemeClr>
              </a:solidFill>
            </a:endParaRPr>
          </a:p>
        </p:txBody>
      </p:sp>
      <p:sp>
        <p:nvSpPr>
          <p:cNvPr id="9" name="Espace réservé de la date 8"/>
          <p:cNvSpPr>
            <a:spLocks noGrp="1"/>
          </p:cNvSpPr>
          <p:nvPr>
            <p:ph type="dt" sz="quarter" idx="10"/>
          </p:nvPr>
        </p:nvSpPr>
        <p:spPr/>
        <p:txBody>
          <a:bodyPr/>
          <a:lstStyle/>
          <a:p>
            <a:pPr>
              <a:defRPr/>
            </a:pPr>
            <a:fld id="{A099C56C-8FE1-4AE6-BBC7-DEA26FD96C39}" type="datetime1">
              <a:rPr lang="fr-FR"/>
              <a:pPr>
                <a:defRPr/>
              </a:pPr>
              <a:t>06/06/2011</a:t>
            </a:fld>
            <a:endParaRPr lang="fr-FR"/>
          </a:p>
        </p:txBody>
      </p:sp>
      <p:sp>
        <p:nvSpPr>
          <p:cNvPr id="10" name="Espace réservé du numéro de diapositive 9"/>
          <p:cNvSpPr>
            <a:spLocks noGrp="1"/>
          </p:cNvSpPr>
          <p:nvPr>
            <p:ph type="sldNum" sz="quarter" idx="12"/>
          </p:nvPr>
        </p:nvSpPr>
        <p:spPr/>
        <p:txBody>
          <a:bodyPr/>
          <a:lstStyle/>
          <a:p>
            <a:pPr>
              <a:defRPr/>
            </a:pPr>
            <a:fld id="{6A2A5B50-0BC2-4E32-9571-5BB9F89CBE8F}" type="slidenum">
              <a:rPr lang="fr-FR" smtClean="0"/>
              <a:pPr>
                <a:defRPr/>
              </a:pPr>
              <a:t>23</a:t>
            </a:fld>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42875" y="1428750"/>
            <a:ext cx="4040188" cy="639763"/>
          </a:xfrm>
        </p:spPr>
        <p:txBody>
          <a:bodyPr/>
          <a:lstStyle/>
          <a:p>
            <a:pPr>
              <a:defRPr/>
            </a:pPr>
            <a:r>
              <a:rPr lang="fr-FR" dirty="0" err="1" smtClean="0">
                <a:solidFill>
                  <a:schemeClr val="bg1">
                    <a:lumMod val="95000"/>
                  </a:schemeClr>
                </a:solidFill>
              </a:rPr>
              <a:t>Hydrodynamical</a:t>
            </a:r>
            <a:r>
              <a:rPr lang="fr-FR" dirty="0" smtClean="0">
                <a:solidFill>
                  <a:schemeClr val="bg1">
                    <a:lumMod val="95000"/>
                  </a:schemeClr>
                </a:solidFill>
              </a:rPr>
              <a:t> </a:t>
            </a:r>
            <a:r>
              <a:rPr lang="fr-FR" dirty="0" err="1" smtClean="0">
                <a:solidFill>
                  <a:schemeClr val="bg1">
                    <a:lumMod val="95000"/>
                  </a:schemeClr>
                </a:solidFill>
              </a:rPr>
              <a:t>survey</a:t>
            </a:r>
            <a:r>
              <a:rPr lang="fr-FR" dirty="0" smtClean="0">
                <a:solidFill>
                  <a:schemeClr val="bg1">
                    <a:lumMod val="95000"/>
                  </a:schemeClr>
                </a:solidFill>
              </a:rPr>
              <a:t> </a:t>
            </a:r>
            <a:r>
              <a:rPr lang="fr-FR" dirty="0" err="1" smtClean="0">
                <a:solidFill>
                  <a:schemeClr val="bg1">
                    <a:lumMod val="95000"/>
                  </a:schemeClr>
                </a:solidFill>
              </a:rPr>
              <a:t>along</a:t>
            </a:r>
            <a:r>
              <a:rPr lang="fr-FR" dirty="0" smtClean="0">
                <a:solidFill>
                  <a:schemeClr val="bg1">
                    <a:lumMod val="95000"/>
                  </a:schemeClr>
                </a:solidFill>
              </a:rPr>
              <a:t> the pipeline </a:t>
            </a:r>
            <a:r>
              <a:rPr lang="fr-FR" dirty="0" err="1" smtClean="0">
                <a:solidFill>
                  <a:schemeClr val="bg1">
                    <a:lumMod val="95000"/>
                  </a:schemeClr>
                </a:solidFill>
              </a:rPr>
              <a:t>Haggouna</a:t>
            </a:r>
            <a:r>
              <a:rPr lang="fr-FR" dirty="0" smtClean="0">
                <a:solidFill>
                  <a:schemeClr val="bg1">
                    <a:lumMod val="95000"/>
                  </a:schemeClr>
                </a:solidFill>
              </a:rPr>
              <a:t> – Sidi </a:t>
            </a:r>
            <a:r>
              <a:rPr lang="fr-FR" dirty="0" err="1" smtClean="0">
                <a:solidFill>
                  <a:schemeClr val="bg1">
                    <a:lumMod val="95000"/>
                  </a:schemeClr>
                </a:solidFill>
              </a:rPr>
              <a:t>Frej</a:t>
            </a:r>
            <a:r>
              <a:rPr lang="fr-FR" dirty="0" smtClean="0">
                <a:solidFill>
                  <a:schemeClr val="bg1">
                    <a:lumMod val="95000"/>
                  </a:schemeClr>
                </a:solidFill>
              </a:rPr>
              <a:t> (</a:t>
            </a:r>
            <a:r>
              <a:rPr lang="fr-FR" dirty="0" err="1" smtClean="0">
                <a:solidFill>
                  <a:schemeClr val="bg1">
                    <a:lumMod val="95000"/>
                  </a:schemeClr>
                </a:solidFill>
              </a:rPr>
              <a:t>Kerkannah</a:t>
            </a:r>
            <a:r>
              <a:rPr lang="fr-FR" dirty="0" smtClean="0">
                <a:solidFill>
                  <a:schemeClr val="bg1">
                    <a:lumMod val="95000"/>
                  </a:schemeClr>
                </a:solidFill>
              </a:rPr>
              <a:t>)</a:t>
            </a:r>
          </a:p>
        </p:txBody>
      </p:sp>
      <p:sp>
        <p:nvSpPr>
          <p:cNvPr id="4" name="Espace réservé du contenu 3"/>
          <p:cNvSpPr>
            <a:spLocks noGrp="1"/>
          </p:cNvSpPr>
          <p:nvPr>
            <p:ph sz="half" idx="2"/>
          </p:nvPr>
        </p:nvSpPr>
        <p:spPr>
          <a:xfrm>
            <a:off x="285750" y="2500313"/>
            <a:ext cx="4040188" cy="3840162"/>
          </a:xfrm>
        </p:spPr>
        <p:txBody>
          <a:bodyPr/>
          <a:lstStyle/>
          <a:p>
            <a:pPr>
              <a:defRPr/>
            </a:pPr>
            <a:r>
              <a:rPr lang="en-US" b="1" dirty="0" smtClean="0">
                <a:solidFill>
                  <a:schemeClr val="bg1">
                    <a:lumMod val="95000"/>
                  </a:schemeClr>
                </a:solidFill>
              </a:rPr>
              <a:t>Cartography of the pipeline </a:t>
            </a:r>
            <a:r>
              <a:rPr lang="en-US" b="1" dirty="0" err="1" smtClean="0">
                <a:solidFill>
                  <a:schemeClr val="bg1">
                    <a:lumMod val="95000"/>
                  </a:schemeClr>
                </a:solidFill>
              </a:rPr>
              <a:t>Haggouna</a:t>
            </a:r>
            <a:r>
              <a:rPr lang="en-US" b="1" dirty="0" smtClean="0">
                <a:solidFill>
                  <a:schemeClr val="bg1">
                    <a:lumMod val="95000"/>
                  </a:schemeClr>
                </a:solidFill>
              </a:rPr>
              <a:t> - </a:t>
            </a:r>
            <a:r>
              <a:rPr lang="en-US" b="1" dirty="0" err="1" smtClean="0">
                <a:solidFill>
                  <a:schemeClr val="bg1">
                    <a:lumMod val="95000"/>
                  </a:schemeClr>
                </a:solidFill>
              </a:rPr>
              <a:t>Sidi</a:t>
            </a:r>
            <a:r>
              <a:rPr lang="en-US" b="1" dirty="0" smtClean="0">
                <a:solidFill>
                  <a:schemeClr val="bg1">
                    <a:lumMod val="95000"/>
                  </a:schemeClr>
                </a:solidFill>
              </a:rPr>
              <a:t> </a:t>
            </a:r>
            <a:r>
              <a:rPr lang="en-US" b="1" dirty="0" err="1" smtClean="0">
                <a:solidFill>
                  <a:schemeClr val="bg1">
                    <a:lumMod val="95000"/>
                  </a:schemeClr>
                </a:solidFill>
              </a:rPr>
              <a:t>Frej</a:t>
            </a:r>
            <a:endParaRPr lang="en-US" b="1" dirty="0" smtClean="0">
              <a:solidFill>
                <a:schemeClr val="bg1">
                  <a:lumMod val="95000"/>
                </a:schemeClr>
              </a:solidFill>
            </a:endParaRPr>
          </a:p>
          <a:p>
            <a:pPr>
              <a:defRPr/>
            </a:pPr>
            <a:r>
              <a:rPr lang="en-US" b="1" dirty="0" smtClean="0">
                <a:solidFill>
                  <a:schemeClr val="bg1">
                    <a:lumMod val="95000"/>
                  </a:schemeClr>
                </a:solidFill>
              </a:rPr>
              <a:t>Mattresses &amp; Free span </a:t>
            </a:r>
            <a:endParaRPr lang="fr-FR" b="1" dirty="0" smtClean="0">
              <a:solidFill>
                <a:schemeClr val="bg1">
                  <a:lumMod val="95000"/>
                </a:schemeClr>
              </a:solidFill>
            </a:endParaRPr>
          </a:p>
          <a:p>
            <a:pPr>
              <a:buFont typeface="Arial" charset="0"/>
              <a:buNone/>
              <a:defRPr/>
            </a:pPr>
            <a:r>
              <a:rPr lang="en-US" b="1" dirty="0" smtClean="0">
                <a:solidFill>
                  <a:schemeClr val="bg1">
                    <a:lumMod val="95000"/>
                  </a:schemeClr>
                </a:solidFill>
              </a:rPr>
              <a:t>     underwater  survey</a:t>
            </a:r>
            <a:endParaRPr lang="fr-FR" b="1" dirty="0" smtClean="0">
              <a:solidFill>
                <a:schemeClr val="bg1">
                  <a:lumMod val="95000"/>
                </a:schemeClr>
              </a:solidFill>
            </a:endParaRPr>
          </a:p>
          <a:p>
            <a:pPr>
              <a:defRPr/>
            </a:pPr>
            <a:r>
              <a:rPr lang="fr-FR" b="1" dirty="0" err="1" smtClean="0">
                <a:solidFill>
                  <a:schemeClr val="bg1">
                    <a:lumMod val="95000"/>
                  </a:schemeClr>
                </a:solidFill>
              </a:rPr>
              <a:t>Hydrodynamical</a:t>
            </a:r>
            <a:r>
              <a:rPr lang="fr-FR" b="1" dirty="0" smtClean="0">
                <a:solidFill>
                  <a:schemeClr val="bg1">
                    <a:lumMod val="95000"/>
                  </a:schemeClr>
                </a:solidFill>
              </a:rPr>
              <a:t> Survey</a:t>
            </a:r>
            <a:endParaRPr lang="fr-FR" b="1" dirty="0">
              <a:solidFill>
                <a:schemeClr val="bg1">
                  <a:lumMod val="95000"/>
                </a:schemeClr>
              </a:solidFill>
            </a:endParaRPr>
          </a:p>
        </p:txBody>
      </p:sp>
      <p:pic>
        <p:nvPicPr>
          <p:cNvPr id="32770" name="Picture 2" descr="M0010483"/>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4572000" y="2928934"/>
            <a:ext cx="1932902" cy="1386292"/>
          </a:xfrm>
          <a:prstGeom prst="rect">
            <a:avLst/>
          </a:prstGeom>
          <a:noFill/>
          <a:ln w="9525">
            <a:noFill/>
            <a:miter lim="800000"/>
            <a:headEnd/>
            <a:tailEnd/>
          </a:ln>
        </p:spPr>
      </p:pic>
      <p:pic>
        <p:nvPicPr>
          <p:cNvPr id="26629" name="Image 3" descr="Chergui pipeline with mattresses_V2.jpg"/>
          <p:cNvPicPr>
            <a:picLocks noChangeAspect="1" noChangeArrowheads="1"/>
          </p:cNvPicPr>
          <p:nvPr/>
        </p:nvPicPr>
        <p:blipFill>
          <a:blip r:embed="rId3"/>
          <a:srcRect/>
          <a:stretch>
            <a:fillRect/>
          </a:stretch>
        </p:blipFill>
        <p:spPr bwMode="auto">
          <a:xfrm>
            <a:off x="5786438" y="285750"/>
            <a:ext cx="2905125" cy="2214563"/>
          </a:xfrm>
          <a:prstGeom prst="rect">
            <a:avLst/>
          </a:prstGeom>
          <a:noFill/>
          <a:ln w="9525">
            <a:noFill/>
            <a:miter lim="800000"/>
            <a:headEnd/>
            <a:tailEnd/>
          </a:ln>
        </p:spPr>
      </p:pic>
      <p:pic>
        <p:nvPicPr>
          <p:cNvPr id="32772" name="Picture 4" descr="M0010506"/>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6715140" y="2928934"/>
            <a:ext cx="2286016" cy="1365743"/>
          </a:xfrm>
          <a:prstGeom prst="rect">
            <a:avLst/>
          </a:prstGeom>
          <a:noFill/>
          <a:ln w="9525">
            <a:noFill/>
            <a:miter lim="800000"/>
            <a:headEnd/>
            <a:tailEnd/>
          </a:ln>
        </p:spPr>
      </p:pic>
      <p:pic>
        <p:nvPicPr>
          <p:cNvPr id="26631" name="Image 1" descr="F:\..\..\SIGLE_PETROFAC\petrolog.gif"/>
          <p:cNvPicPr>
            <a:picLocks noChangeAspect="1" noChangeArrowheads="1"/>
          </p:cNvPicPr>
          <p:nvPr/>
        </p:nvPicPr>
        <p:blipFill>
          <a:blip r:embed="rId5" r:link="rId6"/>
          <a:srcRect/>
          <a:stretch>
            <a:fillRect/>
          </a:stretch>
        </p:blipFill>
        <p:spPr bwMode="auto">
          <a:xfrm>
            <a:off x="4071938" y="1071563"/>
            <a:ext cx="1143000" cy="549275"/>
          </a:xfrm>
          <a:prstGeom prst="rect">
            <a:avLst/>
          </a:prstGeom>
          <a:noFill/>
          <a:ln w="9525">
            <a:noFill/>
            <a:miter lim="800000"/>
            <a:headEnd/>
            <a:tailEnd/>
          </a:ln>
        </p:spPr>
      </p:pic>
      <p:pic>
        <p:nvPicPr>
          <p:cNvPr id="26632" name="Picture 6" descr="bathy3d_petrofac"/>
          <p:cNvPicPr>
            <a:picLocks noChangeAspect="1" noChangeArrowheads="1"/>
          </p:cNvPicPr>
          <p:nvPr/>
        </p:nvPicPr>
        <p:blipFill>
          <a:blip r:embed="rId7"/>
          <a:srcRect/>
          <a:stretch>
            <a:fillRect/>
          </a:stretch>
        </p:blipFill>
        <p:spPr bwMode="auto">
          <a:xfrm>
            <a:off x="5429250" y="4643438"/>
            <a:ext cx="2871788" cy="1935162"/>
          </a:xfrm>
          <a:prstGeom prst="rect">
            <a:avLst/>
          </a:prstGeom>
          <a:noFill/>
          <a:ln w="9525">
            <a:noFill/>
            <a:miter lim="800000"/>
            <a:headEnd/>
            <a:tailEnd/>
          </a:ln>
        </p:spPr>
      </p:pic>
      <p:sp>
        <p:nvSpPr>
          <p:cNvPr id="14" name="Espace réservé de la date 13"/>
          <p:cNvSpPr>
            <a:spLocks noGrp="1"/>
          </p:cNvSpPr>
          <p:nvPr>
            <p:ph type="dt" sz="quarter" idx="10"/>
          </p:nvPr>
        </p:nvSpPr>
        <p:spPr/>
        <p:txBody>
          <a:bodyPr/>
          <a:lstStyle/>
          <a:p>
            <a:pPr>
              <a:defRPr/>
            </a:pPr>
            <a:fld id="{D4DCB313-9076-4929-B155-1EB8D7FF21CF}" type="datetime1">
              <a:rPr lang="fr-FR"/>
              <a:pPr>
                <a:defRPr/>
              </a:pPr>
              <a:t>06/06/2011</a:t>
            </a:fld>
            <a:endParaRPr lang="fr-FR"/>
          </a:p>
        </p:txBody>
      </p:sp>
      <p:sp>
        <p:nvSpPr>
          <p:cNvPr id="15" name="Espace réservé du numéro de diapositive 14"/>
          <p:cNvSpPr>
            <a:spLocks noGrp="1"/>
          </p:cNvSpPr>
          <p:nvPr>
            <p:ph type="sldNum" sz="quarter" idx="12"/>
          </p:nvPr>
        </p:nvSpPr>
        <p:spPr/>
        <p:txBody>
          <a:bodyPr/>
          <a:lstStyle/>
          <a:p>
            <a:pPr>
              <a:defRPr/>
            </a:pPr>
            <a:fld id="{C33F6045-34A8-4DE5-B8EA-B779859CEF98}" type="slidenum">
              <a:rPr lang="fr-FR" smtClean="0"/>
              <a:pPr>
                <a:defRPr/>
              </a:pPr>
              <a:t>24</a:t>
            </a:fld>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28625" y="1000125"/>
            <a:ext cx="4040188" cy="639763"/>
          </a:xfrm>
        </p:spPr>
        <p:txBody>
          <a:bodyPr/>
          <a:lstStyle/>
          <a:p>
            <a:pPr>
              <a:defRPr/>
            </a:pPr>
            <a:r>
              <a:rPr lang="fr-FR" dirty="0" err="1" smtClean="0">
                <a:solidFill>
                  <a:schemeClr val="bg1">
                    <a:lumMod val="95000"/>
                  </a:schemeClr>
                </a:solidFill>
              </a:rPr>
              <a:t>Hydrodynamical</a:t>
            </a:r>
            <a:r>
              <a:rPr lang="fr-FR" dirty="0" smtClean="0">
                <a:solidFill>
                  <a:schemeClr val="bg1">
                    <a:lumMod val="95000"/>
                  </a:schemeClr>
                </a:solidFill>
              </a:rPr>
              <a:t> </a:t>
            </a:r>
            <a:r>
              <a:rPr lang="fr-FR" dirty="0" err="1" smtClean="0">
                <a:solidFill>
                  <a:schemeClr val="bg1">
                    <a:lumMod val="95000"/>
                  </a:schemeClr>
                </a:solidFill>
              </a:rPr>
              <a:t>survey</a:t>
            </a:r>
            <a:r>
              <a:rPr lang="fr-FR" dirty="0" smtClean="0">
                <a:solidFill>
                  <a:schemeClr val="bg1">
                    <a:lumMod val="95000"/>
                  </a:schemeClr>
                </a:solidFill>
              </a:rPr>
              <a:t> in </a:t>
            </a:r>
            <a:r>
              <a:rPr lang="fr-FR" dirty="0" err="1" smtClean="0">
                <a:solidFill>
                  <a:schemeClr val="bg1">
                    <a:lumMod val="95000"/>
                  </a:schemeClr>
                </a:solidFill>
              </a:rPr>
              <a:t>Raoued</a:t>
            </a:r>
            <a:r>
              <a:rPr lang="fr-FR" dirty="0" smtClean="0">
                <a:solidFill>
                  <a:schemeClr val="bg1">
                    <a:lumMod val="95000"/>
                  </a:schemeClr>
                </a:solidFill>
              </a:rPr>
              <a:t> Area</a:t>
            </a:r>
            <a:endParaRPr lang="fr-FR" dirty="0">
              <a:solidFill>
                <a:schemeClr val="bg1">
                  <a:lumMod val="95000"/>
                </a:schemeClr>
              </a:solidFill>
            </a:endParaRPr>
          </a:p>
        </p:txBody>
      </p:sp>
      <p:sp>
        <p:nvSpPr>
          <p:cNvPr id="4" name="Espace réservé du contenu 3"/>
          <p:cNvSpPr>
            <a:spLocks noGrp="1"/>
          </p:cNvSpPr>
          <p:nvPr>
            <p:ph sz="half" idx="2"/>
          </p:nvPr>
        </p:nvSpPr>
        <p:spPr>
          <a:xfrm>
            <a:off x="214313" y="2214563"/>
            <a:ext cx="4357687" cy="3911600"/>
          </a:xfrm>
        </p:spPr>
        <p:txBody>
          <a:bodyPr/>
          <a:lstStyle/>
          <a:p>
            <a:pPr>
              <a:defRPr/>
            </a:pPr>
            <a:r>
              <a:rPr lang="en-US" b="1" dirty="0" smtClean="0">
                <a:solidFill>
                  <a:schemeClr val="bg1">
                    <a:lumMod val="95000"/>
                  </a:schemeClr>
                </a:solidFill>
              </a:rPr>
              <a:t>Current and </a:t>
            </a:r>
            <a:r>
              <a:rPr lang="en-US" b="1" dirty="0" err="1" smtClean="0">
                <a:solidFill>
                  <a:schemeClr val="bg1">
                    <a:lumMod val="95000"/>
                  </a:schemeClr>
                </a:solidFill>
              </a:rPr>
              <a:t>physico</a:t>
            </a:r>
            <a:r>
              <a:rPr lang="en-US" b="1" dirty="0" smtClean="0">
                <a:solidFill>
                  <a:schemeClr val="bg1">
                    <a:lumMod val="95000"/>
                  </a:schemeClr>
                </a:solidFill>
              </a:rPr>
              <a:t>-chemical measurements parameters at the projected zone for the sea outfall (</a:t>
            </a:r>
            <a:r>
              <a:rPr lang="en-US" b="1" dirty="0" err="1" smtClean="0">
                <a:solidFill>
                  <a:schemeClr val="bg1">
                    <a:lumMod val="95000"/>
                  </a:schemeClr>
                </a:solidFill>
              </a:rPr>
              <a:t>Khélij</a:t>
            </a:r>
            <a:r>
              <a:rPr lang="en-US" b="1" dirty="0" smtClean="0">
                <a:solidFill>
                  <a:schemeClr val="bg1">
                    <a:lumMod val="95000"/>
                  </a:schemeClr>
                </a:solidFill>
              </a:rPr>
              <a:t>)  in </a:t>
            </a:r>
            <a:r>
              <a:rPr lang="en-US" b="1" dirty="0" err="1" smtClean="0">
                <a:solidFill>
                  <a:schemeClr val="bg1">
                    <a:lumMod val="95000"/>
                  </a:schemeClr>
                </a:solidFill>
              </a:rPr>
              <a:t>Raoued</a:t>
            </a:r>
            <a:r>
              <a:rPr lang="en-US" b="1" dirty="0" smtClean="0">
                <a:solidFill>
                  <a:schemeClr val="bg1">
                    <a:lumMod val="95000"/>
                  </a:schemeClr>
                </a:solidFill>
              </a:rPr>
              <a:t> Area</a:t>
            </a:r>
            <a:r>
              <a:rPr lang="en-US" dirty="0" smtClean="0">
                <a:solidFill>
                  <a:schemeClr val="bg1">
                    <a:lumMod val="95000"/>
                  </a:schemeClr>
                </a:solidFill>
              </a:rPr>
              <a:t/>
            </a:r>
            <a:br>
              <a:rPr lang="en-US" dirty="0" smtClean="0">
                <a:solidFill>
                  <a:schemeClr val="bg1">
                    <a:lumMod val="95000"/>
                  </a:schemeClr>
                </a:solidFill>
              </a:rPr>
            </a:br>
            <a:endParaRPr lang="fr-FR" dirty="0">
              <a:solidFill>
                <a:schemeClr val="bg1">
                  <a:lumMod val="95000"/>
                </a:schemeClr>
              </a:solidFill>
            </a:endParaRPr>
          </a:p>
        </p:txBody>
      </p:sp>
      <p:pic>
        <p:nvPicPr>
          <p:cNvPr id="27652" name="Picture 2" descr="rawed1111"/>
          <p:cNvPicPr>
            <a:picLocks noChangeAspect="1" noChangeArrowheads="1"/>
          </p:cNvPicPr>
          <p:nvPr/>
        </p:nvPicPr>
        <p:blipFill>
          <a:blip r:embed="rId2"/>
          <a:srcRect/>
          <a:stretch>
            <a:fillRect/>
          </a:stretch>
        </p:blipFill>
        <p:spPr bwMode="auto">
          <a:xfrm>
            <a:off x="5643563" y="142875"/>
            <a:ext cx="2914650" cy="2428875"/>
          </a:xfrm>
          <a:prstGeom prst="rect">
            <a:avLst/>
          </a:prstGeom>
          <a:noFill/>
          <a:ln w="9525">
            <a:noFill/>
            <a:miter lim="800000"/>
            <a:headEnd/>
            <a:tailEnd/>
          </a:ln>
        </p:spPr>
      </p:pic>
      <p:pic>
        <p:nvPicPr>
          <p:cNvPr id="27653" name="Picture 3" descr="logobas"/>
          <p:cNvPicPr>
            <a:picLocks noChangeAspect="1" noChangeArrowheads="1"/>
          </p:cNvPicPr>
          <p:nvPr/>
        </p:nvPicPr>
        <p:blipFill>
          <a:blip r:embed="rId3"/>
          <a:srcRect/>
          <a:stretch>
            <a:fillRect/>
          </a:stretch>
        </p:blipFill>
        <p:spPr bwMode="auto">
          <a:xfrm>
            <a:off x="4000500" y="285750"/>
            <a:ext cx="1031875" cy="1020763"/>
          </a:xfrm>
          <a:prstGeom prst="rect">
            <a:avLst/>
          </a:prstGeom>
          <a:noFill/>
          <a:ln w="9525">
            <a:noFill/>
            <a:miter lim="800000"/>
            <a:headEnd/>
            <a:tailEnd/>
          </a:ln>
        </p:spPr>
      </p:pic>
      <p:pic>
        <p:nvPicPr>
          <p:cNvPr id="27654" name="Picture 4" descr="rosewaveHs"/>
          <p:cNvPicPr>
            <a:picLocks noChangeAspect="1" noChangeArrowheads="1"/>
          </p:cNvPicPr>
          <p:nvPr/>
        </p:nvPicPr>
        <p:blipFill>
          <a:blip r:embed="rId4"/>
          <a:srcRect l="23898" t="5415" r="20654" b="8742"/>
          <a:stretch>
            <a:fillRect/>
          </a:stretch>
        </p:blipFill>
        <p:spPr bwMode="auto">
          <a:xfrm>
            <a:off x="4857750" y="2786063"/>
            <a:ext cx="2071688" cy="1731962"/>
          </a:xfrm>
          <a:prstGeom prst="rect">
            <a:avLst/>
          </a:prstGeom>
          <a:noFill/>
          <a:ln w="9525">
            <a:noFill/>
            <a:miter lim="800000"/>
            <a:headEnd/>
            <a:tailEnd/>
          </a:ln>
        </p:spPr>
      </p:pic>
      <p:pic>
        <p:nvPicPr>
          <p:cNvPr id="27655" name="Picture 5" descr="Stickplotf"/>
          <p:cNvPicPr>
            <a:picLocks noChangeAspect="1" noChangeArrowheads="1"/>
          </p:cNvPicPr>
          <p:nvPr/>
        </p:nvPicPr>
        <p:blipFill>
          <a:blip r:embed="rId5"/>
          <a:srcRect t="2933" r="1115" b="2031"/>
          <a:stretch>
            <a:fillRect/>
          </a:stretch>
        </p:blipFill>
        <p:spPr bwMode="auto">
          <a:xfrm>
            <a:off x="5929313" y="4786313"/>
            <a:ext cx="3001962" cy="1785937"/>
          </a:xfrm>
          <a:prstGeom prst="rect">
            <a:avLst/>
          </a:prstGeom>
          <a:noFill/>
          <a:ln w="9525">
            <a:noFill/>
            <a:miter lim="800000"/>
            <a:headEnd/>
            <a:tailEnd/>
          </a:ln>
        </p:spPr>
      </p:pic>
      <p:sp>
        <p:nvSpPr>
          <p:cNvPr id="14" name="Espace réservé de la date 13"/>
          <p:cNvSpPr>
            <a:spLocks noGrp="1"/>
          </p:cNvSpPr>
          <p:nvPr>
            <p:ph type="dt" sz="quarter" idx="10"/>
          </p:nvPr>
        </p:nvSpPr>
        <p:spPr/>
        <p:txBody>
          <a:bodyPr/>
          <a:lstStyle/>
          <a:p>
            <a:pPr>
              <a:defRPr/>
            </a:pPr>
            <a:fld id="{8AA53864-3EB1-487B-84C6-91859F6EBD54}" type="datetime1">
              <a:rPr lang="fr-FR"/>
              <a:pPr>
                <a:defRPr/>
              </a:pPr>
              <a:t>06/06/2011</a:t>
            </a:fld>
            <a:endParaRPr lang="fr-FR"/>
          </a:p>
        </p:txBody>
      </p:sp>
      <p:sp>
        <p:nvSpPr>
          <p:cNvPr id="15" name="Espace réservé du numéro de diapositive 14"/>
          <p:cNvSpPr>
            <a:spLocks noGrp="1"/>
          </p:cNvSpPr>
          <p:nvPr>
            <p:ph type="sldNum" sz="quarter" idx="12"/>
          </p:nvPr>
        </p:nvSpPr>
        <p:spPr/>
        <p:txBody>
          <a:bodyPr/>
          <a:lstStyle/>
          <a:p>
            <a:pPr>
              <a:defRPr/>
            </a:pPr>
            <a:fld id="{EC39A234-8CEE-470F-A7ED-FB0A12044071}" type="slidenum">
              <a:rPr lang="fr-FR" smtClean="0"/>
              <a:pPr>
                <a:defRPr/>
              </a:pPr>
              <a:t>25</a:t>
            </a:fld>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defRPr/>
            </a:pPr>
            <a:r>
              <a:rPr lang="fr-FR" sz="4000" b="1" dirty="0" smtClean="0">
                <a:solidFill>
                  <a:schemeClr val="bg1">
                    <a:lumMod val="95000"/>
                  </a:schemeClr>
                </a:solidFill>
              </a:rPr>
              <a:t>4 – Seabed </a:t>
            </a:r>
            <a:r>
              <a:rPr lang="fr-FR" sz="4000" b="1" dirty="0" err="1" smtClean="0">
                <a:solidFill>
                  <a:schemeClr val="bg1">
                    <a:lumMod val="95000"/>
                  </a:schemeClr>
                </a:solidFill>
              </a:rPr>
              <a:t>surveys</a:t>
            </a:r>
            <a:endParaRPr lang="fr-FR" sz="4000" b="1" dirty="0">
              <a:solidFill>
                <a:schemeClr val="bg1">
                  <a:lumMod val="95000"/>
                </a:schemeClr>
              </a:solidFill>
            </a:endParaRPr>
          </a:p>
        </p:txBody>
      </p:sp>
      <p:sp>
        <p:nvSpPr>
          <p:cNvPr id="6" name="Espace réservé de la date 5"/>
          <p:cNvSpPr>
            <a:spLocks noGrp="1"/>
          </p:cNvSpPr>
          <p:nvPr>
            <p:ph type="dt" sz="quarter" idx="10"/>
          </p:nvPr>
        </p:nvSpPr>
        <p:spPr/>
        <p:txBody>
          <a:bodyPr/>
          <a:lstStyle/>
          <a:p>
            <a:pPr>
              <a:defRPr/>
            </a:pPr>
            <a:fld id="{5CF46E5F-0E80-4FDD-8D9D-EB3C0BB5CB26}" type="datetime1">
              <a:rPr lang="fr-FR"/>
              <a:pPr>
                <a:defRPr/>
              </a:pPr>
              <a:t>06/06/2011</a:t>
            </a:fld>
            <a:endParaRPr lang="fr-FR"/>
          </a:p>
        </p:txBody>
      </p:sp>
      <p:sp>
        <p:nvSpPr>
          <p:cNvPr id="7" name="Espace réservé du numéro de diapositive 6"/>
          <p:cNvSpPr>
            <a:spLocks noGrp="1"/>
          </p:cNvSpPr>
          <p:nvPr>
            <p:ph type="sldNum" sz="quarter" idx="12"/>
          </p:nvPr>
        </p:nvSpPr>
        <p:spPr/>
        <p:txBody>
          <a:bodyPr/>
          <a:lstStyle/>
          <a:p>
            <a:pPr>
              <a:defRPr/>
            </a:pPr>
            <a:fld id="{77D93732-C324-4F6F-A758-44C5ABD90AAF}" type="slidenum">
              <a:rPr lang="fr-FR"/>
              <a:pPr>
                <a:defRPr/>
              </a:pPr>
              <a:t>26</a:t>
            </a:fld>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28625" y="928688"/>
            <a:ext cx="4040188" cy="639762"/>
          </a:xfrm>
        </p:spPr>
        <p:txBody>
          <a:bodyPr/>
          <a:lstStyle/>
          <a:p>
            <a:pPr>
              <a:defRPr/>
            </a:pPr>
            <a:r>
              <a:rPr lang="fr-FR" dirty="0" smtClean="0">
                <a:solidFill>
                  <a:schemeClr val="bg1">
                    <a:lumMod val="95000"/>
                  </a:schemeClr>
                </a:solidFill>
              </a:rPr>
              <a:t>Seabed </a:t>
            </a:r>
            <a:r>
              <a:rPr lang="fr-FR" dirty="0" err="1" smtClean="0">
                <a:solidFill>
                  <a:schemeClr val="bg1">
                    <a:lumMod val="95000"/>
                  </a:schemeClr>
                </a:solidFill>
              </a:rPr>
              <a:t>survey</a:t>
            </a:r>
            <a:r>
              <a:rPr lang="fr-FR" dirty="0" smtClean="0">
                <a:solidFill>
                  <a:schemeClr val="bg1">
                    <a:lumMod val="95000"/>
                  </a:schemeClr>
                </a:solidFill>
              </a:rPr>
              <a:t> </a:t>
            </a:r>
            <a:r>
              <a:rPr lang="fr-FR" dirty="0" err="1" smtClean="0">
                <a:solidFill>
                  <a:schemeClr val="bg1">
                    <a:lumMod val="95000"/>
                  </a:schemeClr>
                </a:solidFill>
              </a:rPr>
              <a:t>at</a:t>
            </a:r>
            <a:r>
              <a:rPr lang="fr-FR" dirty="0" smtClean="0">
                <a:solidFill>
                  <a:schemeClr val="bg1">
                    <a:lumMod val="95000"/>
                  </a:schemeClr>
                </a:solidFill>
              </a:rPr>
              <a:t> el </a:t>
            </a:r>
            <a:r>
              <a:rPr lang="fr-FR" dirty="0" err="1" smtClean="0">
                <a:solidFill>
                  <a:schemeClr val="bg1">
                    <a:lumMod val="95000"/>
                  </a:schemeClr>
                </a:solidFill>
              </a:rPr>
              <a:t>HelM</a:t>
            </a:r>
            <a:r>
              <a:rPr lang="fr-FR" dirty="0" smtClean="0">
                <a:solidFill>
                  <a:schemeClr val="bg1">
                    <a:lumMod val="95000"/>
                  </a:schemeClr>
                </a:solidFill>
              </a:rPr>
              <a:t> Permit</a:t>
            </a:r>
            <a:endParaRPr lang="fr-FR" dirty="0">
              <a:solidFill>
                <a:schemeClr val="bg1">
                  <a:lumMod val="95000"/>
                </a:schemeClr>
              </a:solidFill>
            </a:endParaRPr>
          </a:p>
        </p:txBody>
      </p:sp>
      <p:sp>
        <p:nvSpPr>
          <p:cNvPr id="4" name="Espace réservé du contenu 3"/>
          <p:cNvSpPr>
            <a:spLocks noGrp="1"/>
          </p:cNvSpPr>
          <p:nvPr>
            <p:ph sz="half" idx="2"/>
          </p:nvPr>
        </p:nvSpPr>
        <p:spPr>
          <a:xfrm>
            <a:off x="428625" y="1928813"/>
            <a:ext cx="4572000" cy="4554537"/>
          </a:xfrm>
        </p:spPr>
        <p:txBody>
          <a:bodyPr/>
          <a:lstStyle/>
          <a:p>
            <a:pPr>
              <a:defRPr/>
            </a:pPr>
            <a:r>
              <a:rPr lang="en-US" dirty="0" smtClean="0">
                <a:solidFill>
                  <a:schemeClr val="bg1">
                    <a:lumMod val="95000"/>
                  </a:schemeClr>
                </a:solidFill>
              </a:rPr>
              <a:t>The objective of the survey was to provide geophysical data to assist with the determination of anchoring conditions for a rig</a:t>
            </a:r>
          </a:p>
          <a:p>
            <a:pPr>
              <a:defRPr/>
            </a:pPr>
            <a:r>
              <a:rPr lang="en-US" dirty="0" smtClean="0">
                <a:solidFill>
                  <a:schemeClr val="bg1">
                    <a:lumMod val="95000"/>
                  </a:schemeClr>
                </a:solidFill>
              </a:rPr>
              <a:t>During the site investigation the following data were collected: </a:t>
            </a:r>
          </a:p>
          <a:p>
            <a:pPr>
              <a:buFont typeface="Arial" charset="0"/>
              <a:buNone/>
              <a:defRPr/>
            </a:pPr>
            <a:r>
              <a:rPr lang="en-US" dirty="0" smtClean="0">
                <a:solidFill>
                  <a:schemeClr val="bg1">
                    <a:lumMod val="95000"/>
                  </a:schemeClr>
                </a:solidFill>
              </a:rPr>
              <a:t>- Sub-Bottom Profiler Data, with a vertical resolution of 10 – 20 cm. </a:t>
            </a:r>
          </a:p>
          <a:p>
            <a:pPr>
              <a:buFont typeface="Arial" charset="0"/>
              <a:buNone/>
              <a:defRPr/>
            </a:pPr>
            <a:r>
              <a:rPr lang="en-US" dirty="0" smtClean="0">
                <a:solidFill>
                  <a:schemeClr val="bg1">
                    <a:lumMod val="95000"/>
                  </a:schemeClr>
                </a:solidFill>
              </a:rPr>
              <a:t>- </a:t>
            </a:r>
            <a:r>
              <a:rPr lang="en-US" dirty="0" err="1" smtClean="0">
                <a:solidFill>
                  <a:schemeClr val="bg1">
                    <a:lumMod val="95000"/>
                  </a:schemeClr>
                </a:solidFill>
              </a:rPr>
              <a:t>Multibeam</a:t>
            </a:r>
            <a:r>
              <a:rPr lang="en-US" dirty="0" smtClean="0">
                <a:solidFill>
                  <a:schemeClr val="bg1">
                    <a:lumMod val="95000"/>
                  </a:schemeClr>
                </a:solidFill>
              </a:rPr>
              <a:t> Data with 100% coverage</a:t>
            </a:r>
            <a:endParaRPr lang="fr-FR" dirty="0">
              <a:solidFill>
                <a:schemeClr val="bg1">
                  <a:lumMod val="95000"/>
                </a:schemeClr>
              </a:solidFill>
            </a:endParaRPr>
          </a:p>
        </p:txBody>
      </p:sp>
      <p:pic>
        <p:nvPicPr>
          <p:cNvPr id="29700" name="Picture 2"/>
          <p:cNvPicPr>
            <a:picLocks noChangeAspect="1" noChangeArrowheads="1"/>
          </p:cNvPicPr>
          <p:nvPr/>
        </p:nvPicPr>
        <p:blipFill>
          <a:blip r:embed="rId2"/>
          <a:srcRect/>
          <a:stretch>
            <a:fillRect/>
          </a:stretch>
        </p:blipFill>
        <p:spPr bwMode="auto">
          <a:xfrm>
            <a:off x="3857625" y="714375"/>
            <a:ext cx="922338" cy="928688"/>
          </a:xfrm>
          <a:prstGeom prst="rect">
            <a:avLst/>
          </a:prstGeom>
          <a:noFill/>
          <a:ln w="9525">
            <a:noFill/>
            <a:miter lim="800000"/>
            <a:headEnd/>
            <a:tailEnd/>
          </a:ln>
        </p:spPr>
      </p:pic>
      <p:pic>
        <p:nvPicPr>
          <p:cNvPr id="29701" name="Picture 2" descr="D:\ancien c\administrateur\bureau\HL2\coord_merc\cartes\Carte_Helm_platform.tif"/>
          <p:cNvPicPr>
            <a:picLocks noChangeAspect="1" noChangeArrowheads="1"/>
          </p:cNvPicPr>
          <p:nvPr/>
        </p:nvPicPr>
        <p:blipFill>
          <a:blip r:embed="rId3"/>
          <a:srcRect/>
          <a:stretch>
            <a:fillRect/>
          </a:stretch>
        </p:blipFill>
        <p:spPr bwMode="auto">
          <a:xfrm>
            <a:off x="5214938" y="142875"/>
            <a:ext cx="3513137" cy="2714625"/>
          </a:xfrm>
          <a:prstGeom prst="rect">
            <a:avLst/>
          </a:prstGeom>
          <a:noFill/>
          <a:ln w="9525">
            <a:noFill/>
            <a:miter lim="800000"/>
            <a:headEnd/>
            <a:tailEnd/>
          </a:ln>
        </p:spPr>
      </p:pic>
      <p:pic>
        <p:nvPicPr>
          <p:cNvPr id="29702" name="Picture 3"/>
          <p:cNvPicPr>
            <a:picLocks noChangeAspect="1" noChangeArrowheads="1"/>
          </p:cNvPicPr>
          <p:nvPr/>
        </p:nvPicPr>
        <p:blipFill>
          <a:blip r:embed="rId4"/>
          <a:srcRect/>
          <a:stretch>
            <a:fillRect/>
          </a:stretch>
        </p:blipFill>
        <p:spPr bwMode="auto">
          <a:xfrm>
            <a:off x="7000875" y="3071813"/>
            <a:ext cx="2000250" cy="1744662"/>
          </a:xfrm>
          <a:prstGeom prst="rect">
            <a:avLst/>
          </a:prstGeom>
          <a:noFill/>
          <a:ln w="9525">
            <a:noFill/>
            <a:miter lim="800000"/>
            <a:headEnd/>
            <a:tailEnd/>
          </a:ln>
        </p:spPr>
      </p:pic>
      <p:pic>
        <p:nvPicPr>
          <p:cNvPr id="34820" name="Picture 4"/>
          <p:cNvPicPr>
            <a:picLocks noChangeAspect="1" noChangeArrowheads="1"/>
          </p:cNvPicPr>
          <p:nvPr/>
        </p:nvPicPr>
        <p:blipFill>
          <a:blip r:embed="rId5"/>
          <a:srcRect/>
          <a:stretch>
            <a:fillRect/>
          </a:stretch>
        </p:blipFill>
        <p:spPr bwMode="auto">
          <a:xfrm>
            <a:off x="5429250" y="5000625"/>
            <a:ext cx="2928938" cy="1630363"/>
          </a:xfrm>
          <a:prstGeom prst="rect">
            <a:avLst/>
          </a:prstGeom>
          <a:noFill/>
          <a:ln w="15875">
            <a:solidFill>
              <a:schemeClr val="tx1">
                <a:lumMod val="50000"/>
                <a:lumOff val="50000"/>
              </a:schemeClr>
            </a:solidFill>
            <a:miter lim="800000"/>
            <a:headEnd/>
            <a:tailEnd/>
          </a:ln>
          <a:effectLst/>
        </p:spPr>
      </p:pic>
      <p:sp>
        <p:nvSpPr>
          <p:cNvPr id="13" name="Espace réservé de la date 12"/>
          <p:cNvSpPr>
            <a:spLocks noGrp="1"/>
          </p:cNvSpPr>
          <p:nvPr>
            <p:ph type="dt" sz="quarter" idx="10"/>
          </p:nvPr>
        </p:nvSpPr>
        <p:spPr/>
        <p:txBody>
          <a:bodyPr/>
          <a:lstStyle/>
          <a:p>
            <a:pPr>
              <a:defRPr/>
            </a:pPr>
            <a:fld id="{795787F0-8E5A-42AD-8F5D-325785BD8684}" type="datetime1">
              <a:rPr lang="fr-FR"/>
              <a:pPr>
                <a:defRPr/>
              </a:pPr>
              <a:t>06/06/2011</a:t>
            </a:fld>
            <a:endParaRPr lang="fr-FR"/>
          </a:p>
        </p:txBody>
      </p:sp>
      <p:sp>
        <p:nvSpPr>
          <p:cNvPr id="14" name="Espace réservé du numéro de diapositive 13"/>
          <p:cNvSpPr>
            <a:spLocks noGrp="1"/>
          </p:cNvSpPr>
          <p:nvPr>
            <p:ph type="sldNum" sz="quarter" idx="12"/>
          </p:nvPr>
        </p:nvSpPr>
        <p:spPr/>
        <p:txBody>
          <a:bodyPr/>
          <a:lstStyle/>
          <a:p>
            <a:pPr>
              <a:defRPr/>
            </a:pPr>
            <a:fld id="{3B7629E0-D55C-4574-891D-EDD1AB95B6AF}" type="slidenum">
              <a:rPr lang="fr-FR" smtClean="0"/>
              <a:pPr>
                <a:defRPr/>
              </a:pPr>
              <a:t>27</a:t>
            </a:fld>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500063" y="928688"/>
            <a:ext cx="4040187" cy="639762"/>
          </a:xfrm>
        </p:spPr>
        <p:txBody>
          <a:bodyPr/>
          <a:lstStyle/>
          <a:p>
            <a:pPr>
              <a:defRPr/>
            </a:pPr>
            <a:r>
              <a:rPr lang="fr-FR" dirty="0" smtClean="0">
                <a:solidFill>
                  <a:schemeClr val="bg1">
                    <a:lumMod val="95000"/>
                  </a:schemeClr>
                </a:solidFill>
              </a:rPr>
              <a:t>Seabed Survey </a:t>
            </a:r>
            <a:r>
              <a:rPr lang="fr-FR" dirty="0" err="1" smtClean="0">
                <a:solidFill>
                  <a:schemeClr val="bg1">
                    <a:lumMod val="95000"/>
                  </a:schemeClr>
                </a:solidFill>
              </a:rPr>
              <a:t>at</a:t>
            </a:r>
            <a:r>
              <a:rPr lang="fr-FR" dirty="0" smtClean="0">
                <a:solidFill>
                  <a:schemeClr val="bg1">
                    <a:lumMod val="95000"/>
                  </a:schemeClr>
                </a:solidFill>
              </a:rPr>
              <a:t> </a:t>
            </a:r>
            <a:r>
              <a:rPr lang="fr-FR" dirty="0" err="1" smtClean="0">
                <a:solidFill>
                  <a:schemeClr val="bg1">
                    <a:lumMod val="95000"/>
                  </a:schemeClr>
                </a:solidFill>
              </a:rPr>
              <a:t>Frina</a:t>
            </a:r>
            <a:r>
              <a:rPr lang="fr-FR" dirty="0" smtClean="0">
                <a:solidFill>
                  <a:schemeClr val="bg1">
                    <a:lumMod val="95000"/>
                  </a:schemeClr>
                </a:solidFill>
              </a:rPr>
              <a:t> (MONASTIR)</a:t>
            </a:r>
            <a:endParaRPr lang="fr-FR" dirty="0">
              <a:solidFill>
                <a:schemeClr val="bg1">
                  <a:lumMod val="95000"/>
                </a:schemeClr>
              </a:solidFill>
            </a:endParaRPr>
          </a:p>
        </p:txBody>
      </p:sp>
      <p:sp>
        <p:nvSpPr>
          <p:cNvPr id="4" name="Espace réservé du contenu 3"/>
          <p:cNvSpPr>
            <a:spLocks noGrp="1"/>
          </p:cNvSpPr>
          <p:nvPr>
            <p:ph sz="half" idx="2"/>
          </p:nvPr>
        </p:nvSpPr>
        <p:spPr>
          <a:xfrm>
            <a:off x="500063" y="1714500"/>
            <a:ext cx="4040187" cy="4697413"/>
          </a:xfrm>
        </p:spPr>
        <p:txBody>
          <a:bodyPr/>
          <a:lstStyle/>
          <a:p>
            <a:pPr>
              <a:defRPr/>
            </a:pPr>
            <a:r>
              <a:rPr lang="en-US" dirty="0" smtClean="0">
                <a:solidFill>
                  <a:schemeClr val="bg1">
                    <a:lumMod val="95000"/>
                  </a:schemeClr>
                </a:solidFill>
              </a:rPr>
              <a:t>This geotechnical investigations included the following activities:</a:t>
            </a:r>
          </a:p>
          <a:p>
            <a:pPr>
              <a:defRPr/>
            </a:pPr>
            <a:r>
              <a:rPr lang="en-US" dirty="0" smtClean="0">
                <a:solidFill>
                  <a:schemeClr val="bg1">
                    <a:lumMod val="95000"/>
                  </a:schemeClr>
                </a:solidFill>
              </a:rPr>
              <a:t>Recognition by auger drilling in order to identify the presence of sub-hard layers;</a:t>
            </a:r>
          </a:p>
          <a:p>
            <a:pPr>
              <a:defRPr/>
            </a:pPr>
            <a:r>
              <a:rPr lang="en-US" dirty="0" smtClean="0">
                <a:solidFill>
                  <a:schemeClr val="bg1">
                    <a:lumMod val="95000"/>
                  </a:schemeClr>
                </a:solidFill>
              </a:rPr>
              <a:t>Recognition by coring;</a:t>
            </a:r>
          </a:p>
          <a:p>
            <a:pPr>
              <a:defRPr/>
            </a:pPr>
            <a:r>
              <a:rPr lang="en-US" dirty="0" smtClean="0">
                <a:solidFill>
                  <a:schemeClr val="bg1">
                    <a:lumMod val="95000"/>
                  </a:schemeClr>
                </a:solidFill>
              </a:rPr>
              <a:t>Recognition by seismic refraction (Sub Bottom Profiler).</a:t>
            </a:r>
            <a:endParaRPr lang="fr-FR" dirty="0">
              <a:solidFill>
                <a:schemeClr val="bg1">
                  <a:lumMod val="95000"/>
                </a:schemeClr>
              </a:solidFill>
            </a:endParaRPr>
          </a:p>
        </p:txBody>
      </p:sp>
      <p:pic>
        <p:nvPicPr>
          <p:cNvPr id="30724" name="Picture 3" descr="logobas"/>
          <p:cNvPicPr>
            <a:picLocks noChangeAspect="1" noChangeArrowheads="1"/>
          </p:cNvPicPr>
          <p:nvPr/>
        </p:nvPicPr>
        <p:blipFill>
          <a:blip r:embed="rId2"/>
          <a:srcRect/>
          <a:stretch>
            <a:fillRect/>
          </a:stretch>
        </p:blipFill>
        <p:spPr bwMode="auto">
          <a:xfrm>
            <a:off x="3714750" y="285750"/>
            <a:ext cx="1031875" cy="1020763"/>
          </a:xfrm>
          <a:prstGeom prst="rect">
            <a:avLst/>
          </a:prstGeom>
          <a:noFill/>
          <a:ln w="9525">
            <a:noFill/>
            <a:miter lim="800000"/>
            <a:headEnd/>
            <a:tailEnd/>
          </a:ln>
        </p:spPr>
      </p:pic>
      <p:pic>
        <p:nvPicPr>
          <p:cNvPr id="30725" name="Picture 2" descr="D:\ancien c\administrateur\bureau\ONAS\ONAS monastir\Carte ONAS-FRINApt.jpg"/>
          <p:cNvPicPr>
            <a:picLocks noChangeAspect="1" noChangeArrowheads="1"/>
          </p:cNvPicPr>
          <p:nvPr/>
        </p:nvPicPr>
        <p:blipFill>
          <a:blip r:embed="rId3"/>
          <a:srcRect/>
          <a:stretch>
            <a:fillRect/>
          </a:stretch>
        </p:blipFill>
        <p:spPr bwMode="auto">
          <a:xfrm>
            <a:off x="4929188" y="357188"/>
            <a:ext cx="3657600" cy="3049587"/>
          </a:xfrm>
          <a:prstGeom prst="rect">
            <a:avLst/>
          </a:prstGeom>
          <a:noFill/>
          <a:ln w="9525">
            <a:noFill/>
            <a:miter lim="800000"/>
            <a:headEnd/>
            <a:tailEnd/>
          </a:ln>
        </p:spPr>
      </p:pic>
      <p:pic>
        <p:nvPicPr>
          <p:cNvPr id="30726" name="Image 3" descr="DSC00746.JPG"/>
          <p:cNvPicPr>
            <a:picLocks noChangeAspect="1" noChangeArrowheads="1"/>
          </p:cNvPicPr>
          <p:nvPr/>
        </p:nvPicPr>
        <p:blipFill>
          <a:blip r:embed="rId4"/>
          <a:srcRect/>
          <a:stretch>
            <a:fillRect/>
          </a:stretch>
        </p:blipFill>
        <p:spPr bwMode="auto">
          <a:xfrm>
            <a:off x="6786563" y="3500438"/>
            <a:ext cx="2001837" cy="1506537"/>
          </a:xfrm>
          <a:prstGeom prst="rect">
            <a:avLst/>
          </a:prstGeom>
          <a:noFill/>
          <a:ln w="9525">
            <a:noFill/>
            <a:miter lim="800000"/>
            <a:headEnd/>
            <a:tailEnd/>
          </a:ln>
        </p:spPr>
      </p:pic>
      <p:pic>
        <p:nvPicPr>
          <p:cNvPr id="30727" name="Image 13" descr="pt11_3.JPG"/>
          <p:cNvPicPr>
            <a:picLocks noChangeAspect="1" noChangeArrowheads="1"/>
          </p:cNvPicPr>
          <p:nvPr/>
        </p:nvPicPr>
        <p:blipFill>
          <a:blip r:embed="rId5"/>
          <a:srcRect/>
          <a:stretch>
            <a:fillRect/>
          </a:stretch>
        </p:blipFill>
        <p:spPr bwMode="auto">
          <a:xfrm>
            <a:off x="4929188" y="4786313"/>
            <a:ext cx="2500312" cy="1812925"/>
          </a:xfrm>
          <a:prstGeom prst="rect">
            <a:avLst/>
          </a:prstGeom>
          <a:noFill/>
          <a:ln w="9525">
            <a:noFill/>
            <a:miter lim="800000"/>
            <a:headEnd/>
            <a:tailEnd/>
          </a:ln>
        </p:spPr>
      </p:pic>
      <p:sp>
        <p:nvSpPr>
          <p:cNvPr id="13" name="Espace réservé de la date 12"/>
          <p:cNvSpPr>
            <a:spLocks noGrp="1"/>
          </p:cNvSpPr>
          <p:nvPr>
            <p:ph type="dt" sz="quarter" idx="10"/>
          </p:nvPr>
        </p:nvSpPr>
        <p:spPr/>
        <p:txBody>
          <a:bodyPr/>
          <a:lstStyle/>
          <a:p>
            <a:pPr>
              <a:defRPr/>
            </a:pPr>
            <a:fld id="{FA41C36D-5EDF-419C-85B0-E6E713C1D861}" type="datetime1">
              <a:rPr lang="fr-FR"/>
              <a:pPr>
                <a:defRPr/>
              </a:pPr>
              <a:t>06/06/2011</a:t>
            </a:fld>
            <a:endParaRPr lang="fr-FR"/>
          </a:p>
        </p:txBody>
      </p:sp>
      <p:sp>
        <p:nvSpPr>
          <p:cNvPr id="14" name="Espace réservé du numéro de diapositive 13"/>
          <p:cNvSpPr>
            <a:spLocks noGrp="1"/>
          </p:cNvSpPr>
          <p:nvPr>
            <p:ph type="sldNum" sz="quarter" idx="12"/>
          </p:nvPr>
        </p:nvSpPr>
        <p:spPr/>
        <p:txBody>
          <a:bodyPr/>
          <a:lstStyle/>
          <a:p>
            <a:pPr>
              <a:defRPr/>
            </a:pPr>
            <a:fld id="{C6C031EA-158A-429A-BFBB-915B3093D346}" type="slidenum">
              <a:rPr lang="fr-FR" smtClean="0"/>
              <a:pPr>
                <a:defRPr/>
              </a:pPr>
              <a:t>28</a:t>
            </a:fld>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defRPr/>
            </a:pPr>
            <a:r>
              <a:rPr lang="fr-FR" sz="4000" b="1" dirty="0" smtClean="0">
                <a:solidFill>
                  <a:schemeClr val="bg1">
                    <a:lumMod val="95000"/>
                  </a:schemeClr>
                </a:solidFill>
              </a:rPr>
              <a:t>5- Coastal Engineering</a:t>
            </a:r>
            <a:endParaRPr lang="fr-FR" sz="4000" b="1" dirty="0">
              <a:solidFill>
                <a:schemeClr val="bg1">
                  <a:lumMod val="95000"/>
                </a:schemeClr>
              </a:solidFill>
            </a:endParaRPr>
          </a:p>
        </p:txBody>
      </p:sp>
      <p:sp>
        <p:nvSpPr>
          <p:cNvPr id="6" name="Espace réservé de la date 5"/>
          <p:cNvSpPr>
            <a:spLocks noGrp="1"/>
          </p:cNvSpPr>
          <p:nvPr>
            <p:ph type="dt" sz="quarter" idx="10"/>
          </p:nvPr>
        </p:nvSpPr>
        <p:spPr/>
        <p:txBody>
          <a:bodyPr/>
          <a:lstStyle/>
          <a:p>
            <a:pPr>
              <a:defRPr/>
            </a:pPr>
            <a:fld id="{C360A735-247F-4184-8427-6F05A21D8257}" type="datetime1">
              <a:rPr lang="fr-FR"/>
              <a:pPr>
                <a:defRPr/>
              </a:pPr>
              <a:t>06/06/2011</a:t>
            </a:fld>
            <a:endParaRPr lang="fr-FR"/>
          </a:p>
        </p:txBody>
      </p:sp>
      <p:sp>
        <p:nvSpPr>
          <p:cNvPr id="7" name="Espace réservé du numéro de diapositive 6"/>
          <p:cNvSpPr>
            <a:spLocks noGrp="1"/>
          </p:cNvSpPr>
          <p:nvPr>
            <p:ph type="sldNum" sz="quarter" idx="12"/>
          </p:nvPr>
        </p:nvSpPr>
        <p:spPr/>
        <p:txBody>
          <a:bodyPr/>
          <a:lstStyle/>
          <a:p>
            <a:pPr>
              <a:defRPr/>
            </a:pPr>
            <a:fld id="{7453E72C-5D3C-4302-995D-E14134ACBC5B}" type="slidenum">
              <a:rPr lang="fr-FR"/>
              <a:pPr>
                <a:defRPr/>
              </a:pPr>
              <a:t>29</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quarter" idx="10"/>
          </p:nvPr>
        </p:nvSpPr>
        <p:spPr/>
        <p:txBody>
          <a:bodyPr/>
          <a:lstStyle/>
          <a:p>
            <a:pPr>
              <a:defRPr/>
            </a:pPr>
            <a:fld id="{D1366B22-4130-4B48-81F4-3B8C7D8F4C35}" type="datetime1">
              <a:rPr lang="fr-FR" smtClean="0"/>
              <a:pPr>
                <a:defRPr/>
              </a:pPr>
              <a:t>06/06/2011</a:t>
            </a:fld>
            <a:endParaRPr lang="fr-FR"/>
          </a:p>
        </p:txBody>
      </p:sp>
      <p:sp>
        <p:nvSpPr>
          <p:cNvPr id="3" name="Espace réservé du numéro de diapositive 2"/>
          <p:cNvSpPr>
            <a:spLocks noGrp="1"/>
          </p:cNvSpPr>
          <p:nvPr>
            <p:ph type="sldNum" sz="quarter" idx="12"/>
          </p:nvPr>
        </p:nvSpPr>
        <p:spPr/>
        <p:txBody>
          <a:bodyPr/>
          <a:lstStyle/>
          <a:p>
            <a:pPr>
              <a:defRPr/>
            </a:pPr>
            <a:fld id="{0D66F648-C16A-4EC1-9C39-80152BEB5387}" type="slidenum">
              <a:rPr lang="fr-FR" smtClean="0"/>
              <a:pPr>
                <a:defRPr/>
              </a:pPr>
              <a:t>3</a:t>
            </a:fld>
            <a:endParaRPr lang="fr-FR"/>
          </a:p>
        </p:txBody>
      </p:sp>
      <p:pic>
        <p:nvPicPr>
          <p:cNvPr id="5124" name="Image 3" descr="Tunisian islands.jpg"/>
          <p:cNvPicPr>
            <a:picLocks noChangeAspect="1"/>
          </p:cNvPicPr>
          <p:nvPr/>
        </p:nvPicPr>
        <p:blipFill>
          <a:blip r:embed="rId2">
            <a:lum contrast="-20000"/>
          </a:blip>
          <a:srcRect t="2083" b="2083"/>
          <a:stretch>
            <a:fillRect/>
          </a:stretch>
        </p:blipFill>
        <p:spPr bwMode="auto">
          <a:xfrm>
            <a:off x="179388" y="1041400"/>
            <a:ext cx="4035425" cy="5459413"/>
          </a:xfrm>
          <a:prstGeom prst="rect">
            <a:avLst/>
          </a:prstGeom>
          <a:noFill/>
          <a:ln w="9525">
            <a:noFill/>
            <a:miter lim="800000"/>
            <a:headEnd/>
            <a:tailEnd/>
          </a:ln>
        </p:spPr>
      </p:pic>
      <p:sp>
        <p:nvSpPr>
          <p:cNvPr id="5125" name="Rectangle 4"/>
          <p:cNvSpPr>
            <a:spLocks noChangeArrowheads="1"/>
          </p:cNvSpPr>
          <p:nvPr/>
        </p:nvSpPr>
        <p:spPr bwMode="auto">
          <a:xfrm>
            <a:off x="4429125" y="857250"/>
            <a:ext cx="4572000" cy="5648325"/>
          </a:xfrm>
          <a:prstGeom prst="rect">
            <a:avLst/>
          </a:prstGeom>
          <a:solidFill>
            <a:schemeClr val="accent1">
              <a:alpha val="59999"/>
            </a:schemeClr>
          </a:solidFill>
          <a:ln w="19050">
            <a:solidFill>
              <a:schemeClr val="bg1"/>
            </a:solidFill>
            <a:miter lim="800000"/>
            <a:headEnd/>
            <a:tailEnd/>
          </a:ln>
        </p:spPr>
        <p:txBody>
          <a:bodyPr>
            <a:spAutoFit/>
          </a:bodyPr>
          <a:lstStyle/>
          <a:p>
            <a:pPr>
              <a:lnSpc>
                <a:spcPct val="150000"/>
              </a:lnSpc>
              <a:spcAft>
                <a:spcPts val="600"/>
              </a:spcAft>
            </a:pPr>
            <a:r>
              <a:rPr lang="en-US" b="1">
                <a:solidFill>
                  <a:srgbClr val="FFFF00"/>
                </a:solidFill>
              </a:rPr>
              <a:t>Tunisia was the first Mediterranean country to sign an association agreement with the European Union in </a:t>
            </a:r>
            <a:r>
              <a:rPr lang="en-US" b="1" u="sng">
                <a:solidFill>
                  <a:srgbClr val="FFFF00"/>
                </a:solidFill>
              </a:rPr>
              <a:t>July 1995</a:t>
            </a:r>
            <a:r>
              <a:rPr lang="en-US" b="1">
                <a:solidFill>
                  <a:srgbClr val="FFFF00"/>
                </a:solidFill>
              </a:rPr>
              <a:t>. It came into force on March 1, 1998.</a:t>
            </a:r>
            <a:endParaRPr lang="fr-FR" b="1">
              <a:solidFill>
                <a:srgbClr val="FFFF00"/>
              </a:solidFill>
            </a:endParaRPr>
          </a:p>
          <a:p>
            <a:pPr>
              <a:lnSpc>
                <a:spcPct val="150000"/>
              </a:lnSpc>
              <a:spcAft>
                <a:spcPts val="600"/>
              </a:spcAft>
            </a:pPr>
            <a:r>
              <a:rPr lang="en-US" b="1">
                <a:solidFill>
                  <a:srgbClr val="FFFF00"/>
                </a:solidFill>
              </a:rPr>
              <a:t>An important component of the Association Agreement is the clause providing for the establishment of an EU-Tunisia free trade area by the year 2010.</a:t>
            </a:r>
          </a:p>
          <a:p>
            <a:pPr>
              <a:lnSpc>
                <a:spcPct val="150000"/>
              </a:lnSpc>
              <a:spcAft>
                <a:spcPts val="600"/>
              </a:spcAft>
            </a:pPr>
            <a:r>
              <a:rPr lang="en-US" b="1" u="sng">
                <a:solidFill>
                  <a:schemeClr val="bg1"/>
                </a:solidFill>
              </a:rPr>
              <a:t>Tunisia is now making good progress towards obtaining an  advanced partnership status with the EU.</a:t>
            </a:r>
            <a:endParaRPr lang="fr-FR"/>
          </a:p>
        </p:txBody>
      </p:sp>
      <p:cxnSp>
        <p:nvCxnSpPr>
          <p:cNvPr id="7" name="Connecteur droit 6"/>
          <p:cNvCxnSpPr/>
          <p:nvPr/>
        </p:nvCxnSpPr>
        <p:spPr>
          <a:xfrm rot="5400000">
            <a:off x="1390651" y="3571875"/>
            <a:ext cx="5859462" cy="15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127" name="ZoneTexte 7"/>
          <p:cNvSpPr txBox="1">
            <a:spLocks noChangeArrowheads="1"/>
          </p:cNvSpPr>
          <p:nvPr/>
        </p:nvSpPr>
        <p:spPr bwMode="auto">
          <a:xfrm>
            <a:off x="1643063" y="415925"/>
            <a:ext cx="2286000" cy="368300"/>
          </a:xfrm>
          <a:prstGeom prst="rect">
            <a:avLst/>
          </a:prstGeom>
          <a:noFill/>
          <a:ln w="9525">
            <a:noFill/>
            <a:miter lim="800000"/>
            <a:headEnd/>
            <a:tailEnd/>
          </a:ln>
        </p:spPr>
        <p:txBody>
          <a:bodyPr>
            <a:spAutoFit/>
          </a:bodyPr>
          <a:lstStyle/>
          <a:p>
            <a:r>
              <a:rPr lang="fr-FR"/>
              <a:t>Tunisian Islands</a:t>
            </a:r>
          </a:p>
        </p:txBody>
      </p:sp>
      <p:sp>
        <p:nvSpPr>
          <p:cNvPr id="5128" name="ZoneTexte 8"/>
          <p:cNvSpPr txBox="1">
            <a:spLocks noChangeArrowheads="1"/>
          </p:cNvSpPr>
          <p:nvPr/>
        </p:nvSpPr>
        <p:spPr bwMode="auto">
          <a:xfrm>
            <a:off x="4429125" y="428625"/>
            <a:ext cx="4500563" cy="369888"/>
          </a:xfrm>
          <a:prstGeom prst="rect">
            <a:avLst/>
          </a:prstGeom>
          <a:noFill/>
          <a:ln w="9525">
            <a:noFill/>
            <a:miter lim="800000"/>
            <a:headEnd/>
            <a:tailEnd/>
          </a:ln>
        </p:spPr>
        <p:txBody>
          <a:bodyPr>
            <a:spAutoFit/>
          </a:bodyPr>
          <a:lstStyle/>
          <a:p>
            <a:r>
              <a:rPr lang="fr-FR"/>
              <a:t>Framework of the Tunisia-EU cooperation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57188" y="1000125"/>
            <a:ext cx="4040187" cy="639763"/>
          </a:xfrm>
        </p:spPr>
        <p:txBody>
          <a:bodyPr/>
          <a:lstStyle/>
          <a:p>
            <a:pPr>
              <a:defRPr/>
            </a:pPr>
            <a:r>
              <a:rPr lang="fr-FR" dirty="0" smtClean="0">
                <a:solidFill>
                  <a:schemeClr val="bg1">
                    <a:lumMod val="95000"/>
                  </a:schemeClr>
                </a:solidFill>
              </a:rPr>
              <a:t>EIA – Tunis </a:t>
            </a:r>
            <a:r>
              <a:rPr lang="fr-FR" dirty="0" err="1" smtClean="0">
                <a:solidFill>
                  <a:schemeClr val="bg1">
                    <a:lumMod val="95000"/>
                  </a:schemeClr>
                </a:solidFill>
              </a:rPr>
              <a:t>Bay</a:t>
            </a:r>
            <a:r>
              <a:rPr lang="fr-FR" dirty="0" smtClean="0">
                <a:solidFill>
                  <a:schemeClr val="bg1">
                    <a:lumMod val="95000"/>
                  </a:schemeClr>
                </a:solidFill>
              </a:rPr>
              <a:t> Financial </a:t>
            </a:r>
            <a:r>
              <a:rPr lang="fr-FR" dirty="0" err="1" smtClean="0">
                <a:solidFill>
                  <a:schemeClr val="bg1">
                    <a:lumMod val="95000"/>
                  </a:schemeClr>
                </a:solidFill>
              </a:rPr>
              <a:t>Harbor</a:t>
            </a:r>
            <a:r>
              <a:rPr lang="fr-FR" dirty="0" smtClean="0">
                <a:solidFill>
                  <a:schemeClr val="bg1">
                    <a:lumMod val="95000"/>
                  </a:schemeClr>
                </a:solidFill>
              </a:rPr>
              <a:t> </a:t>
            </a:r>
            <a:endParaRPr lang="fr-FR" dirty="0">
              <a:solidFill>
                <a:schemeClr val="bg1">
                  <a:lumMod val="95000"/>
                </a:schemeClr>
              </a:solidFill>
            </a:endParaRPr>
          </a:p>
        </p:txBody>
      </p:sp>
      <p:sp>
        <p:nvSpPr>
          <p:cNvPr id="4" name="Espace réservé du contenu 3"/>
          <p:cNvSpPr>
            <a:spLocks noGrp="1"/>
          </p:cNvSpPr>
          <p:nvPr>
            <p:ph sz="half" idx="2"/>
          </p:nvPr>
        </p:nvSpPr>
        <p:spPr>
          <a:xfrm>
            <a:off x="457200" y="2214563"/>
            <a:ext cx="4040188" cy="3911600"/>
          </a:xfrm>
        </p:spPr>
        <p:txBody>
          <a:bodyPr/>
          <a:lstStyle/>
          <a:p>
            <a:pPr>
              <a:defRPr/>
            </a:pPr>
            <a:r>
              <a:rPr lang="fr-FR" b="1" dirty="0" smtClean="0">
                <a:solidFill>
                  <a:schemeClr val="bg1">
                    <a:lumMod val="95000"/>
                  </a:schemeClr>
                </a:solidFill>
              </a:rPr>
              <a:t>EIA</a:t>
            </a:r>
          </a:p>
          <a:p>
            <a:pPr>
              <a:defRPr/>
            </a:pPr>
            <a:r>
              <a:rPr lang="fr-FR" b="1" dirty="0" smtClean="0">
                <a:solidFill>
                  <a:schemeClr val="bg1">
                    <a:lumMod val="95000"/>
                  </a:schemeClr>
                </a:solidFill>
              </a:rPr>
              <a:t>Coastal Structure Design</a:t>
            </a:r>
          </a:p>
          <a:p>
            <a:pPr>
              <a:defRPr/>
            </a:pPr>
            <a:r>
              <a:rPr lang="fr-FR" b="1" dirty="0" err="1" smtClean="0">
                <a:solidFill>
                  <a:schemeClr val="bg1">
                    <a:lumMod val="95000"/>
                  </a:schemeClr>
                </a:solidFill>
              </a:rPr>
              <a:t>Wave</a:t>
            </a:r>
            <a:r>
              <a:rPr lang="fr-FR" b="1" dirty="0" smtClean="0">
                <a:solidFill>
                  <a:schemeClr val="bg1">
                    <a:lumMod val="95000"/>
                  </a:schemeClr>
                </a:solidFill>
              </a:rPr>
              <a:t>, </a:t>
            </a:r>
            <a:r>
              <a:rPr lang="fr-FR" b="1" dirty="0" err="1" smtClean="0">
                <a:solidFill>
                  <a:schemeClr val="bg1">
                    <a:lumMod val="95000"/>
                  </a:schemeClr>
                </a:solidFill>
              </a:rPr>
              <a:t>tide</a:t>
            </a:r>
            <a:r>
              <a:rPr lang="fr-FR" b="1" dirty="0" smtClean="0">
                <a:solidFill>
                  <a:schemeClr val="bg1">
                    <a:lumMod val="95000"/>
                  </a:schemeClr>
                </a:solidFill>
              </a:rPr>
              <a:t> and </a:t>
            </a:r>
            <a:r>
              <a:rPr lang="fr-FR" b="1" dirty="0" err="1" smtClean="0">
                <a:solidFill>
                  <a:schemeClr val="bg1">
                    <a:lumMod val="95000"/>
                  </a:schemeClr>
                </a:solidFill>
              </a:rPr>
              <a:t>current</a:t>
            </a:r>
            <a:r>
              <a:rPr lang="fr-FR" b="1" dirty="0" smtClean="0">
                <a:solidFill>
                  <a:schemeClr val="bg1">
                    <a:lumMod val="95000"/>
                  </a:schemeClr>
                </a:solidFill>
              </a:rPr>
              <a:t> </a:t>
            </a:r>
            <a:r>
              <a:rPr lang="fr-FR" b="1" dirty="0" err="1" smtClean="0">
                <a:solidFill>
                  <a:schemeClr val="bg1">
                    <a:lumMod val="95000"/>
                  </a:schemeClr>
                </a:solidFill>
              </a:rPr>
              <a:t>modelling</a:t>
            </a:r>
            <a:endParaRPr lang="fr-FR" b="1" dirty="0">
              <a:solidFill>
                <a:schemeClr val="bg1">
                  <a:lumMod val="95000"/>
                </a:schemeClr>
              </a:solidFill>
            </a:endParaRPr>
          </a:p>
        </p:txBody>
      </p:sp>
      <p:pic>
        <p:nvPicPr>
          <p:cNvPr id="32772" name="Picture 2" descr="Nouvelle image (5)"/>
          <p:cNvPicPr>
            <a:picLocks noChangeAspect="1" noChangeArrowheads="1"/>
          </p:cNvPicPr>
          <p:nvPr/>
        </p:nvPicPr>
        <p:blipFill>
          <a:blip r:embed="rId2"/>
          <a:srcRect/>
          <a:stretch>
            <a:fillRect/>
          </a:stretch>
        </p:blipFill>
        <p:spPr bwMode="auto">
          <a:xfrm>
            <a:off x="3714750" y="785813"/>
            <a:ext cx="1236663" cy="808037"/>
          </a:xfrm>
          <a:prstGeom prst="rect">
            <a:avLst/>
          </a:prstGeom>
          <a:noFill/>
          <a:ln w="9525" algn="in">
            <a:noFill/>
            <a:miter lim="800000"/>
            <a:headEnd/>
            <a:tailEnd/>
          </a:ln>
        </p:spPr>
      </p:pic>
      <p:pic>
        <p:nvPicPr>
          <p:cNvPr id="32773" name="Picture 4" descr="NSW_N15N30"/>
          <p:cNvPicPr>
            <a:picLocks noChangeAspect="1" noChangeArrowheads="1"/>
          </p:cNvPicPr>
          <p:nvPr/>
        </p:nvPicPr>
        <p:blipFill>
          <a:blip r:embed="rId3"/>
          <a:srcRect/>
          <a:stretch>
            <a:fillRect/>
          </a:stretch>
        </p:blipFill>
        <p:spPr bwMode="auto">
          <a:xfrm>
            <a:off x="6572250" y="2857500"/>
            <a:ext cx="2571750" cy="1743075"/>
          </a:xfrm>
          <a:prstGeom prst="rect">
            <a:avLst/>
          </a:prstGeom>
          <a:noFill/>
          <a:ln w="9525">
            <a:noFill/>
            <a:miter lim="800000"/>
            <a:headEnd/>
            <a:tailEnd/>
          </a:ln>
        </p:spPr>
      </p:pic>
      <p:pic>
        <p:nvPicPr>
          <p:cNvPr id="36869" name="Picture 5" descr="Land Use Plan_red"/>
          <p:cNvPicPr>
            <a:picLocks noChangeAspect="1" noChangeArrowheads="1"/>
          </p:cNvPicPr>
          <p:nvPr/>
        </p:nvPicPr>
        <p:blipFill>
          <a:blip r:embed="rId4"/>
          <a:srcRect/>
          <a:stretch>
            <a:fillRect/>
          </a:stretch>
        </p:blipFill>
        <p:spPr bwMode="auto">
          <a:xfrm>
            <a:off x="5475288" y="357188"/>
            <a:ext cx="2844800" cy="2214562"/>
          </a:xfrm>
          <a:prstGeom prst="rect">
            <a:avLst/>
          </a:prstGeom>
          <a:noFill/>
          <a:ln w="12700">
            <a:solidFill>
              <a:schemeClr val="tx1">
                <a:lumMod val="50000"/>
                <a:lumOff val="50000"/>
              </a:schemeClr>
            </a:solidFill>
            <a:miter lim="800000"/>
            <a:headEnd/>
            <a:tailEnd/>
          </a:ln>
        </p:spPr>
      </p:pic>
      <p:pic>
        <p:nvPicPr>
          <p:cNvPr id="36870" name="Picture 6"/>
          <p:cNvPicPr>
            <a:picLocks noChangeAspect="1" noChangeArrowheads="1"/>
          </p:cNvPicPr>
          <p:nvPr/>
        </p:nvPicPr>
        <p:blipFill>
          <a:blip r:embed="rId5"/>
          <a:srcRect/>
          <a:stretch>
            <a:fillRect/>
          </a:stretch>
        </p:blipFill>
        <p:spPr bwMode="auto">
          <a:xfrm>
            <a:off x="6500813" y="4929188"/>
            <a:ext cx="2000250" cy="1498600"/>
          </a:xfrm>
          <a:prstGeom prst="rect">
            <a:avLst/>
          </a:prstGeom>
          <a:noFill/>
          <a:ln w="19050">
            <a:solidFill>
              <a:schemeClr val="tx1">
                <a:lumMod val="50000"/>
                <a:lumOff val="50000"/>
              </a:schemeClr>
            </a:solidFill>
            <a:miter lim="800000"/>
            <a:headEnd/>
            <a:tailEnd/>
          </a:ln>
        </p:spPr>
      </p:pic>
      <p:pic>
        <p:nvPicPr>
          <p:cNvPr id="36872" name="Image 58" descr="hp_extremes_1975_1994_GdT"/>
          <p:cNvPicPr>
            <a:picLocks noChangeAspect="1" noChangeArrowheads="1"/>
          </p:cNvPicPr>
          <p:nvPr/>
        </p:nvPicPr>
        <p:blipFill>
          <a:blip r:embed="rId6"/>
          <a:srcRect l="12964" t="5884" r="10616" b="8476"/>
          <a:stretch>
            <a:fillRect/>
          </a:stretch>
        </p:blipFill>
        <p:spPr bwMode="auto">
          <a:xfrm>
            <a:off x="4357688" y="2857500"/>
            <a:ext cx="1882775" cy="1643063"/>
          </a:xfrm>
          <a:prstGeom prst="rect">
            <a:avLst/>
          </a:prstGeom>
          <a:noFill/>
          <a:ln w="15875">
            <a:solidFill>
              <a:schemeClr val="tx1">
                <a:lumMod val="50000"/>
                <a:lumOff val="50000"/>
              </a:schemeClr>
            </a:solidFill>
            <a:miter lim="800000"/>
            <a:headEnd/>
            <a:tailEnd/>
          </a:ln>
        </p:spPr>
      </p:pic>
      <p:pic>
        <p:nvPicPr>
          <p:cNvPr id="32777" name="Picture 3" descr="D:\ancien c\administrateur\bureau\MOO_2010\Copie de maps\100000000000031A00000462360D6AAA.jpg"/>
          <p:cNvPicPr>
            <a:picLocks noChangeAspect="1" noChangeArrowheads="1"/>
          </p:cNvPicPr>
          <p:nvPr/>
        </p:nvPicPr>
        <p:blipFill>
          <a:blip r:embed="rId7"/>
          <a:srcRect/>
          <a:stretch>
            <a:fillRect/>
          </a:stretch>
        </p:blipFill>
        <p:spPr bwMode="auto">
          <a:xfrm>
            <a:off x="4572000" y="4643438"/>
            <a:ext cx="1500188" cy="2120900"/>
          </a:xfrm>
          <a:prstGeom prst="rect">
            <a:avLst/>
          </a:prstGeom>
          <a:noFill/>
          <a:ln w="19050">
            <a:solidFill>
              <a:schemeClr val="accent1"/>
            </a:solidFill>
            <a:miter lim="800000"/>
            <a:headEnd/>
            <a:tailEnd/>
          </a:ln>
        </p:spPr>
      </p:pic>
      <p:sp>
        <p:nvSpPr>
          <p:cNvPr id="18" name="Espace réservé de la date 17"/>
          <p:cNvSpPr>
            <a:spLocks noGrp="1"/>
          </p:cNvSpPr>
          <p:nvPr>
            <p:ph type="dt" sz="quarter" idx="10"/>
          </p:nvPr>
        </p:nvSpPr>
        <p:spPr/>
        <p:txBody>
          <a:bodyPr/>
          <a:lstStyle/>
          <a:p>
            <a:pPr>
              <a:defRPr/>
            </a:pPr>
            <a:fld id="{33A4B06C-2107-4022-887E-1C48B3BCB807}" type="datetime1">
              <a:rPr lang="fr-FR"/>
              <a:pPr>
                <a:defRPr/>
              </a:pPr>
              <a:t>06/06/2011</a:t>
            </a:fld>
            <a:endParaRPr lang="fr-FR"/>
          </a:p>
        </p:txBody>
      </p:sp>
      <p:sp>
        <p:nvSpPr>
          <p:cNvPr id="19" name="Espace réservé du numéro de diapositive 18"/>
          <p:cNvSpPr>
            <a:spLocks noGrp="1"/>
          </p:cNvSpPr>
          <p:nvPr>
            <p:ph type="sldNum" sz="quarter" idx="12"/>
          </p:nvPr>
        </p:nvSpPr>
        <p:spPr/>
        <p:txBody>
          <a:bodyPr/>
          <a:lstStyle/>
          <a:p>
            <a:pPr>
              <a:defRPr/>
            </a:pPr>
            <a:fld id="{709F88D4-1B17-42C7-AF3F-FF08009681A6}" type="slidenum">
              <a:rPr lang="fr-FR" smtClean="0"/>
              <a:pPr>
                <a:defRPr/>
              </a:pPr>
              <a:t>30</a:t>
            </a:fld>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defRPr/>
            </a:pPr>
            <a:r>
              <a:rPr lang="fr-FR" sz="4000" b="1" dirty="0" smtClean="0">
                <a:solidFill>
                  <a:schemeClr val="bg1">
                    <a:lumMod val="95000"/>
                  </a:schemeClr>
                </a:solidFill>
              </a:rPr>
              <a:t>6 – </a:t>
            </a:r>
            <a:r>
              <a:rPr lang="fr-FR" sz="4000" b="1" dirty="0" err="1" smtClean="0">
                <a:solidFill>
                  <a:schemeClr val="bg1">
                    <a:lumMod val="95000"/>
                  </a:schemeClr>
                </a:solidFill>
              </a:rPr>
              <a:t>Research</a:t>
            </a:r>
            <a:r>
              <a:rPr lang="fr-FR" sz="4000" b="1" dirty="0" smtClean="0">
                <a:solidFill>
                  <a:schemeClr val="bg1">
                    <a:lumMod val="95000"/>
                  </a:schemeClr>
                </a:solidFill>
              </a:rPr>
              <a:t> and </a:t>
            </a:r>
            <a:r>
              <a:rPr lang="fr-FR" sz="4000" b="1" dirty="0" err="1" smtClean="0">
                <a:solidFill>
                  <a:schemeClr val="bg1">
                    <a:lumMod val="95000"/>
                  </a:schemeClr>
                </a:solidFill>
              </a:rPr>
              <a:t>Development</a:t>
            </a:r>
            <a:r>
              <a:rPr lang="fr-FR" sz="4000" b="1" dirty="0" smtClean="0">
                <a:solidFill>
                  <a:schemeClr val="bg1">
                    <a:lumMod val="95000"/>
                  </a:schemeClr>
                </a:solidFill>
              </a:rPr>
              <a:t> projects</a:t>
            </a:r>
            <a:endParaRPr lang="fr-FR" sz="4000" b="1" dirty="0">
              <a:solidFill>
                <a:schemeClr val="bg1">
                  <a:lumMod val="95000"/>
                </a:schemeClr>
              </a:solidFill>
            </a:endParaRPr>
          </a:p>
        </p:txBody>
      </p:sp>
      <p:sp>
        <p:nvSpPr>
          <p:cNvPr id="6" name="Espace réservé de la date 5"/>
          <p:cNvSpPr>
            <a:spLocks noGrp="1"/>
          </p:cNvSpPr>
          <p:nvPr>
            <p:ph type="dt" sz="quarter" idx="10"/>
          </p:nvPr>
        </p:nvSpPr>
        <p:spPr/>
        <p:txBody>
          <a:bodyPr/>
          <a:lstStyle/>
          <a:p>
            <a:pPr>
              <a:defRPr/>
            </a:pPr>
            <a:fld id="{C2C046C2-CFFD-4E96-8CE9-136EFA685585}" type="datetime1">
              <a:rPr lang="fr-FR"/>
              <a:pPr>
                <a:defRPr/>
              </a:pPr>
              <a:t>06/06/2011</a:t>
            </a:fld>
            <a:endParaRPr lang="fr-FR"/>
          </a:p>
        </p:txBody>
      </p:sp>
      <p:sp>
        <p:nvSpPr>
          <p:cNvPr id="7" name="Espace réservé du numéro de diapositive 6"/>
          <p:cNvSpPr>
            <a:spLocks noGrp="1"/>
          </p:cNvSpPr>
          <p:nvPr>
            <p:ph type="sldNum" sz="quarter" idx="12"/>
          </p:nvPr>
        </p:nvSpPr>
        <p:spPr/>
        <p:txBody>
          <a:bodyPr/>
          <a:lstStyle/>
          <a:p>
            <a:pPr>
              <a:defRPr/>
            </a:pPr>
            <a:fld id="{4A411F40-6DB7-4439-8092-45E5F03C5D57}" type="slidenum">
              <a:rPr lang="fr-FR"/>
              <a:pPr>
                <a:defRPr/>
              </a:pPr>
              <a:t>31</a:t>
            </a:fld>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928688" y="928688"/>
            <a:ext cx="4040187" cy="639762"/>
          </a:xfrm>
        </p:spPr>
        <p:txBody>
          <a:bodyPr/>
          <a:lstStyle/>
          <a:p>
            <a:pPr>
              <a:defRPr/>
            </a:pPr>
            <a:r>
              <a:rPr lang="fr-FR" dirty="0" smtClean="0">
                <a:solidFill>
                  <a:schemeClr val="bg1">
                    <a:lumMod val="95000"/>
                  </a:schemeClr>
                </a:solidFill>
              </a:rPr>
              <a:t>R &amp; D projects in collaboration </a:t>
            </a:r>
            <a:r>
              <a:rPr lang="fr-FR" dirty="0" err="1" smtClean="0">
                <a:solidFill>
                  <a:schemeClr val="bg1">
                    <a:lumMod val="95000"/>
                  </a:schemeClr>
                </a:solidFill>
              </a:rPr>
              <a:t>with</a:t>
            </a:r>
            <a:r>
              <a:rPr lang="fr-FR" dirty="0" smtClean="0">
                <a:solidFill>
                  <a:schemeClr val="bg1">
                    <a:lumMod val="95000"/>
                  </a:schemeClr>
                </a:solidFill>
              </a:rPr>
              <a:t> the </a:t>
            </a:r>
            <a:r>
              <a:rPr lang="fr-FR" dirty="0" err="1" smtClean="0">
                <a:solidFill>
                  <a:schemeClr val="bg1">
                    <a:lumMod val="95000"/>
                  </a:schemeClr>
                </a:solidFill>
              </a:rPr>
              <a:t>European</a:t>
            </a:r>
            <a:r>
              <a:rPr lang="fr-FR" dirty="0" smtClean="0">
                <a:solidFill>
                  <a:schemeClr val="bg1">
                    <a:lumMod val="95000"/>
                  </a:schemeClr>
                </a:solidFill>
              </a:rPr>
              <a:t> Union</a:t>
            </a:r>
            <a:endParaRPr lang="fr-FR" dirty="0">
              <a:solidFill>
                <a:schemeClr val="bg1">
                  <a:lumMod val="95000"/>
                </a:schemeClr>
              </a:solidFill>
            </a:endParaRPr>
          </a:p>
        </p:txBody>
      </p:sp>
      <p:pic>
        <p:nvPicPr>
          <p:cNvPr id="34819" name="Espace réservé du contenu 6" descr="eu-flags.jpg"/>
          <p:cNvPicPr>
            <a:picLocks noGrp="1" noChangeAspect="1"/>
          </p:cNvPicPr>
          <p:nvPr>
            <p:ph sz="half" idx="2"/>
          </p:nvPr>
        </p:nvPicPr>
        <p:blipFill>
          <a:blip r:embed="rId2"/>
          <a:srcRect/>
          <a:stretch>
            <a:fillRect/>
          </a:stretch>
        </p:blipFill>
        <p:spPr>
          <a:xfrm>
            <a:off x="5818188" y="214313"/>
            <a:ext cx="2254250" cy="1501775"/>
          </a:xfrm>
        </p:spPr>
      </p:pic>
      <p:sp>
        <p:nvSpPr>
          <p:cNvPr id="8" name="ZoneTexte 7"/>
          <p:cNvSpPr txBox="1"/>
          <p:nvPr/>
        </p:nvSpPr>
        <p:spPr>
          <a:xfrm>
            <a:off x="642938" y="2143125"/>
            <a:ext cx="5072062" cy="4708525"/>
          </a:xfrm>
          <a:prstGeom prst="rect">
            <a:avLst/>
          </a:prstGeom>
          <a:noFill/>
        </p:spPr>
        <p:txBody>
          <a:bodyPr>
            <a:spAutoFit/>
          </a:bodyPr>
          <a:lstStyle/>
          <a:p>
            <a:pPr>
              <a:buFontTx/>
              <a:buChar char="-"/>
              <a:defRPr/>
            </a:pPr>
            <a:r>
              <a:rPr lang="fr-FR" b="1" dirty="0">
                <a:solidFill>
                  <a:schemeClr val="bg1">
                    <a:lumMod val="95000"/>
                  </a:schemeClr>
                </a:solidFill>
              </a:rPr>
              <a:t>ECOOP</a:t>
            </a:r>
          </a:p>
          <a:p>
            <a:pPr>
              <a:defRPr/>
            </a:pPr>
            <a:r>
              <a:rPr lang="en-US" dirty="0">
                <a:solidFill>
                  <a:schemeClr val="bg1"/>
                </a:solidFill>
              </a:rPr>
              <a:t>Implementation of an integration of observations and </a:t>
            </a:r>
            <a:r>
              <a:rPr lang="en-US" dirty="0" err="1">
                <a:solidFill>
                  <a:schemeClr val="bg1"/>
                </a:solidFill>
              </a:rPr>
              <a:t>modelling</a:t>
            </a:r>
            <a:r>
              <a:rPr lang="en-US" dirty="0">
                <a:solidFill>
                  <a:schemeClr val="bg1"/>
                </a:solidFill>
              </a:rPr>
              <a:t> into a pan-European marine information system of systems (</a:t>
            </a:r>
            <a:r>
              <a:rPr lang="en-US" dirty="0" err="1">
                <a:solidFill>
                  <a:schemeClr val="bg1"/>
                </a:solidFill>
              </a:rPr>
              <a:t>EuroMISS</a:t>
            </a:r>
            <a:r>
              <a:rPr lang="en-US" dirty="0">
                <a:solidFill>
                  <a:schemeClr val="bg1"/>
                </a:solidFill>
              </a:rPr>
              <a:t>) and design of a European decision support system (</a:t>
            </a:r>
            <a:r>
              <a:rPr lang="en-US" dirty="0" err="1">
                <a:solidFill>
                  <a:schemeClr val="bg1"/>
                </a:solidFill>
              </a:rPr>
              <a:t>EuroDESS</a:t>
            </a:r>
            <a:r>
              <a:rPr lang="en-US" dirty="0">
                <a:solidFill>
                  <a:schemeClr val="bg1"/>
                </a:solidFill>
              </a:rPr>
              <a:t>) for coastal and regional seas.</a:t>
            </a:r>
            <a:endParaRPr lang="fr-FR" b="1" dirty="0">
              <a:solidFill>
                <a:schemeClr val="bg1"/>
              </a:solidFill>
            </a:endParaRPr>
          </a:p>
          <a:p>
            <a:pPr>
              <a:defRPr/>
            </a:pPr>
            <a:endParaRPr lang="fr-FR" b="1" dirty="0">
              <a:solidFill>
                <a:schemeClr val="bg1">
                  <a:lumMod val="95000"/>
                </a:schemeClr>
              </a:solidFill>
            </a:endParaRPr>
          </a:p>
          <a:p>
            <a:pPr>
              <a:buFontTx/>
              <a:buChar char="-"/>
              <a:defRPr/>
            </a:pPr>
            <a:r>
              <a:rPr lang="fr-FR" b="1" dirty="0">
                <a:solidFill>
                  <a:schemeClr val="bg1">
                    <a:lumMod val="95000"/>
                  </a:schemeClr>
                </a:solidFill>
              </a:rPr>
              <a:t>CMCC</a:t>
            </a:r>
          </a:p>
          <a:p>
            <a:pPr>
              <a:defRPr/>
            </a:pPr>
            <a:r>
              <a:rPr lang="fr-FR" sz="1600" dirty="0">
                <a:solidFill>
                  <a:schemeClr val="bg1">
                    <a:lumMod val="95000"/>
                  </a:schemeClr>
                </a:solidFill>
              </a:rPr>
              <a:t> </a:t>
            </a:r>
            <a:r>
              <a:rPr lang="fr-FR" sz="1600" dirty="0" err="1">
                <a:solidFill>
                  <a:schemeClr val="bg1">
                    <a:lumMod val="95000"/>
                  </a:schemeClr>
                </a:solidFill>
              </a:rPr>
              <a:t>Climate</a:t>
            </a:r>
            <a:r>
              <a:rPr lang="fr-FR" sz="1600" dirty="0">
                <a:solidFill>
                  <a:schemeClr val="bg1">
                    <a:lumMod val="95000"/>
                  </a:schemeClr>
                </a:solidFill>
              </a:rPr>
              <a:t> and local </a:t>
            </a:r>
            <a:r>
              <a:rPr lang="fr-FR" sz="1600" dirty="0" err="1">
                <a:solidFill>
                  <a:schemeClr val="bg1">
                    <a:lumMod val="95000"/>
                  </a:schemeClr>
                </a:solidFill>
              </a:rPr>
              <a:t>anthropogenic</a:t>
            </a:r>
            <a:r>
              <a:rPr lang="fr-FR" sz="1600" dirty="0">
                <a:solidFill>
                  <a:schemeClr val="bg1">
                    <a:lumMod val="95000"/>
                  </a:schemeClr>
                </a:solidFill>
              </a:rPr>
              <a:t> drivers and impacts for </a:t>
            </a:r>
            <a:r>
              <a:rPr lang="fr-FR" sz="1600" dirty="0" err="1">
                <a:solidFill>
                  <a:schemeClr val="bg1">
                    <a:lumMod val="95000"/>
                  </a:schemeClr>
                </a:solidFill>
              </a:rPr>
              <a:t>Tunisian</a:t>
            </a:r>
            <a:r>
              <a:rPr lang="fr-FR" sz="1600" dirty="0">
                <a:solidFill>
                  <a:schemeClr val="bg1">
                    <a:lumMod val="95000"/>
                  </a:schemeClr>
                </a:solidFill>
              </a:rPr>
              <a:t> </a:t>
            </a:r>
            <a:r>
              <a:rPr lang="fr-FR" sz="1600" dirty="0" err="1">
                <a:solidFill>
                  <a:schemeClr val="bg1">
                    <a:lumMod val="95000"/>
                  </a:schemeClr>
                </a:solidFill>
              </a:rPr>
              <a:t>Coastal</a:t>
            </a:r>
            <a:r>
              <a:rPr lang="fr-FR" sz="1600" dirty="0">
                <a:solidFill>
                  <a:schemeClr val="bg1">
                    <a:lumMod val="95000"/>
                  </a:schemeClr>
                </a:solidFill>
              </a:rPr>
              <a:t> Zone.</a:t>
            </a:r>
          </a:p>
          <a:p>
            <a:pPr>
              <a:defRPr/>
            </a:pPr>
            <a:endParaRPr lang="fr-FR" sz="1600" dirty="0">
              <a:solidFill>
                <a:schemeClr val="bg1">
                  <a:lumMod val="95000"/>
                </a:schemeClr>
              </a:solidFill>
            </a:endParaRPr>
          </a:p>
          <a:p>
            <a:pPr>
              <a:buFontTx/>
              <a:buChar char="-"/>
              <a:defRPr/>
            </a:pPr>
            <a:r>
              <a:rPr lang="fr-FR" b="1" dirty="0">
                <a:solidFill>
                  <a:schemeClr val="bg1">
                    <a:lumMod val="95000"/>
                  </a:schemeClr>
                </a:solidFill>
              </a:rPr>
              <a:t>SESAME</a:t>
            </a:r>
          </a:p>
          <a:p>
            <a:pPr>
              <a:defRPr/>
            </a:pPr>
            <a:r>
              <a:rPr lang="en-US" sz="1600" dirty="0">
                <a:solidFill>
                  <a:schemeClr val="bg1"/>
                </a:solidFill>
              </a:rPr>
              <a:t>Seasonal circulation and mass flux estimates in the western Sicily Strait derived from a </a:t>
            </a:r>
            <a:r>
              <a:rPr lang="en-US" sz="1600" dirty="0" err="1">
                <a:solidFill>
                  <a:schemeClr val="bg1"/>
                </a:solidFill>
              </a:rPr>
              <a:t>variational</a:t>
            </a:r>
            <a:r>
              <a:rPr lang="en-US" sz="1600" dirty="0">
                <a:solidFill>
                  <a:schemeClr val="bg1"/>
                </a:solidFill>
              </a:rPr>
              <a:t> inverse section model</a:t>
            </a:r>
            <a:endParaRPr lang="fr-FR" sz="1600" dirty="0">
              <a:solidFill>
                <a:schemeClr val="bg1"/>
              </a:solidFill>
            </a:endParaRPr>
          </a:p>
          <a:p>
            <a:pPr>
              <a:buFontTx/>
              <a:buChar char="-"/>
              <a:defRPr/>
            </a:pPr>
            <a:endParaRPr lang="fr-FR" b="1" dirty="0">
              <a:solidFill>
                <a:schemeClr val="bg1">
                  <a:lumMod val="95000"/>
                </a:schemeClr>
              </a:solidFill>
            </a:endParaRPr>
          </a:p>
          <a:p>
            <a:pPr>
              <a:defRPr/>
            </a:pPr>
            <a:endParaRPr lang="fr-FR" b="1" dirty="0"/>
          </a:p>
        </p:txBody>
      </p:sp>
      <p:sp>
        <p:nvSpPr>
          <p:cNvPr id="11" name="Espace réservé de la date 10"/>
          <p:cNvSpPr>
            <a:spLocks noGrp="1"/>
          </p:cNvSpPr>
          <p:nvPr>
            <p:ph type="dt" sz="quarter" idx="10"/>
          </p:nvPr>
        </p:nvSpPr>
        <p:spPr/>
        <p:txBody>
          <a:bodyPr/>
          <a:lstStyle/>
          <a:p>
            <a:pPr>
              <a:defRPr/>
            </a:pPr>
            <a:fld id="{9286B56F-3A60-4B7B-B438-606D3391F6A1}" type="datetime1">
              <a:rPr lang="fr-FR"/>
              <a:pPr>
                <a:defRPr/>
              </a:pPr>
              <a:t>06/06/2011</a:t>
            </a:fld>
            <a:endParaRPr lang="fr-FR"/>
          </a:p>
        </p:txBody>
      </p:sp>
      <p:sp>
        <p:nvSpPr>
          <p:cNvPr id="12" name="Espace réservé du numéro de diapositive 11"/>
          <p:cNvSpPr>
            <a:spLocks noGrp="1"/>
          </p:cNvSpPr>
          <p:nvPr>
            <p:ph type="sldNum" sz="quarter" idx="12"/>
          </p:nvPr>
        </p:nvSpPr>
        <p:spPr/>
        <p:txBody>
          <a:bodyPr/>
          <a:lstStyle/>
          <a:p>
            <a:pPr>
              <a:defRPr/>
            </a:pPr>
            <a:fld id="{1640F647-2BF0-47DC-A23D-A73F87F3B19C}" type="slidenum">
              <a:rPr lang="fr-FR" smtClean="0"/>
              <a:pPr>
                <a:defRPr/>
              </a:pPr>
              <a:t>32</a:t>
            </a:fld>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quarter" idx="10"/>
          </p:nvPr>
        </p:nvSpPr>
        <p:spPr/>
        <p:txBody>
          <a:bodyPr/>
          <a:lstStyle/>
          <a:p>
            <a:pPr>
              <a:defRPr/>
            </a:pPr>
            <a:fld id="{99D1A8B5-9291-466D-A628-4091522C348B}" type="datetime1">
              <a:rPr lang="fr-FR" smtClean="0"/>
              <a:pPr>
                <a:defRPr/>
              </a:pPr>
              <a:t>06/06/2011</a:t>
            </a:fld>
            <a:endParaRPr lang="fr-FR"/>
          </a:p>
        </p:txBody>
      </p:sp>
      <p:sp>
        <p:nvSpPr>
          <p:cNvPr id="8" name="Espace réservé du numéro de diapositive 7"/>
          <p:cNvSpPr>
            <a:spLocks noGrp="1"/>
          </p:cNvSpPr>
          <p:nvPr>
            <p:ph type="sldNum" sz="quarter" idx="12"/>
          </p:nvPr>
        </p:nvSpPr>
        <p:spPr/>
        <p:txBody>
          <a:bodyPr/>
          <a:lstStyle/>
          <a:p>
            <a:pPr>
              <a:defRPr/>
            </a:pPr>
            <a:fld id="{27C4D251-AD9F-4535-8A3C-74BBCB2C1098}" type="slidenum">
              <a:rPr lang="fr-FR" smtClean="0"/>
              <a:pPr>
                <a:defRPr/>
              </a:pPr>
              <a:t>33</a:t>
            </a:fld>
            <a:endParaRPr lang="fr-FR" dirty="0"/>
          </a:p>
        </p:txBody>
      </p:sp>
      <p:pic>
        <p:nvPicPr>
          <p:cNvPr id="35844" name="Picture 2" descr="ECOOP_logo"/>
          <p:cNvPicPr>
            <a:picLocks noChangeAspect="1" noChangeArrowheads="1"/>
          </p:cNvPicPr>
          <p:nvPr/>
        </p:nvPicPr>
        <p:blipFill>
          <a:blip r:embed="rId2"/>
          <a:srcRect/>
          <a:stretch>
            <a:fillRect/>
          </a:stretch>
        </p:blipFill>
        <p:spPr bwMode="auto">
          <a:xfrm>
            <a:off x="7286625" y="142875"/>
            <a:ext cx="1752600" cy="514350"/>
          </a:xfrm>
          <a:prstGeom prst="rect">
            <a:avLst/>
          </a:prstGeom>
          <a:noFill/>
          <a:ln w="9525">
            <a:noFill/>
            <a:miter lim="800000"/>
            <a:headEnd/>
            <a:tailEnd/>
          </a:ln>
        </p:spPr>
      </p:pic>
      <p:pic>
        <p:nvPicPr>
          <p:cNvPr id="35845" name="Picture 7" descr="costump1"/>
          <p:cNvPicPr>
            <a:picLocks noChangeAspect="1" noChangeArrowheads="1"/>
          </p:cNvPicPr>
          <p:nvPr/>
        </p:nvPicPr>
        <p:blipFill>
          <a:blip r:embed="rId3"/>
          <a:srcRect/>
          <a:stretch>
            <a:fillRect/>
          </a:stretch>
        </p:blipFill>
        <p:spPr bwMode="auto">
          <a:xfrm>
            <a:off x="6572250" y="2286000"/>
            <a:ext cx="2357438" cy="2906713"/>
          </a:xfrm>
          <a:prstGeom prst="rect">
            <a:avLst/>
          </a:prstGeom>
          <a:noFill/>
          <a:ln w="9525">
            <a:noFill/>
            <a:miter lim="800000"/>
            <a:headEnd/>
            <a:tailEnd/>
          </a:ln>
        </p:spPr>
      </p:pic>
      <p:sp>
        <p:nvSpPr>
          <p:cNvPr id="35846" name="Rectangle 9"/>
          <p:cNvSpPr>
            <a:spLocks noChangeArrowheads="1"/>
          </p:cNvSpPr>
          <p:nvPr/>
        </p:nvSpPr>
        <p:spPr bwMode="auto">
          <a:xfrm>
            <a:off x="1428750" y="142875"/>
            <a:ext cx="6000750" cy="830263"/>
          </a:xfrm>
          <a:prstGeom prst="rect">
            <a:avLst/>
          </a:prstGeom>
          <a:noFill/>
          <a:ln w="9525">
            <a:noFill/>
            <a:miter lim="800000"/>
            <a:headEnd/>
            <a:tailEnd/>
          </a:ln>
        </p:spPr>
        <p:txBody>
          <a:bodyPr>
            <a:spAutoFit/>
          </a:bodyPr>
          <a:lstStyle/>
          <a:p>
            <a:pPr algn="ctr"/>
            <a:r>
              <a:rPr lang="en-GB" sz="1600" b="1">
                <a:solidFill>
                  <a:schemeClr val="bg1"/>
                </a:solidFill>
              </a:rPr>
              <a:t>Implementation of  the SYMPHONIE (</a:t>
            </a:r>
            <a:r>
              <a:rPr lang="en-US" sz="1600" b="1">
                <a:solidFill>
                  <a:schemeClr val="bg1"/>
                </a:solidFill>
              </a:rPr>
              <a:t>three-dimensional primitive equation model) code on the Tunisian coastal shelf area (COSTUM)</a:t>
            </a:r>
            <a:endParaRPr lang="fr-FR" sz="1600" b="1">
              <a:solidFill>
                <a:schemeClr val="bg1"/>
              </a:solidFill>
            </a:endParaRPr>
          </a:p>
        </p:txBody>
      </p:sp>
      <p:sp>
        <p:nvSpPr>
          <p:cNvPr id="35847" name="Rectangle 11"/>
          <p:cNvSpPr>
            <a:spLocks noChangeArrowheads="1"/>
          </p:cNvSpPr>
          <p:nvPr/>
        </p:nvSpPr>
        <p:spPr bwMode="auto">
          <a:xfrm>
            <a:off x="6143625" y="1214438"/>
            <a:ext cx="3000375" cy="954087"/>
          </a:xfrm>
          <a:prstGeom prst="rect">
            <a:avLst/>
          </a:prstGeom>
          <a:noFill/>
          <a:ln w="9525">
            <a:noFill/>
            <a:miter lim="800000"/>
            <a:headEnd/>
            <a:tailEnd/>
          </a:ln>
        </p:spPr>
        <p:txBody>
          <a:bodyPr>
            <a:spAutoFit/>
          </a:bodyPr>
          <a:lstStyle/>
          <a:p>
            <a:pPr algn="ctr"/>
            <a:r>
              <a:rPr lang="en-US" sz="1400">
                <a:solidFill>
                  <a:schemeClr val="bg1"/>
                </a:solidFill>
              </a:rPr>
              <a:t>Implementation of the last release of the numerical code (symphonie V2010.5) on a larger area in order to include the Sardinia Channel</a:t>
            </a:r>
            <a:endParaRPr lang="fr-FR" sz="1400">
              <a:solidFill>
                <a:schemeClr val="bg1"/>
              </a:solidFill>
            </a:endParaRPr>
          </a:p>
        </p:txBody>
      </p:sp>
      <p:sp>
        <p:nvSpPr>
          <p:cNvPr id="35848" name="Rectangle 12"/>
          <p:cNvSpPr>
            <a:spLocks noChangeArrowheads="1"/>
          </p:cNvSpPr>
          <p:nvPr/>
        </p:nvSpPr>
        <p:spPr bwMode="auto">
          <a:xfrm>
            <a:off x="6786563" y="5214938"/>
            <a:ext cx="1995487" cy="554037"/>
          </a:xfrm>
          <a:prstGeom prst="rect">
            <a:avLst/>
          </a:prstGeom>
          <a:noFill/>
          <a:ln w="9525">
            <a:noFill/>
            <a:miter lim="800000"/>
            <a:headEnd/>
            <a:tailEnd/>
          </a:ln>
        </p:spPr>
        <p:txBody>
          <a:bodyPr wrap="none">
            <a:spAutoFit/>
          </a:bodyPr>
          <a:lstStyle/>
          <a:p>
            <a:pPr algn="ctr"/>
            <a:r>
              <a:rPr lang="en-US" sz="1200" b="1">
                <a:solidFill>
                  <a:schemeClr val="bg1"/>
                </a:solidFill>
              </a:rPr>
              <a:t>Bathymetry interpolated </a:t>
            </a:r>
          </a:p>
          <a:p>
            <a:pPr algn="ctr"/>
            <a:r>
              <a:rPr lang="en-US" sz="1200" b="1">
                <a:solidFill>
                  <a:schemeClr val="bg1"/>
                </a:solidFill>
              </a:rPr>
              <a:t>on a polar grid</a:t>
            </a:r>
            <a:r>
              <a:rPr lang="en-US"/>
              <a:t>. </a:t>
            </a:r>
            <a:endParaRPr lang="fr-FR"/>
          </a:p>
        </p:txBody>
      </p:sp>
      <p:sp>
        <p:nvSpPr>
          <p:cNvPr id="35849" name="Rectangle 13"/>
          <p:cNvSpPr>
            <a:spLocks noChangeArrowheads="1"/>
          </p:cNvSpPr>
          <p:nvPr/>
        </p:nvSpPr>
        <p:spPr bwMode="auto">
          <a:xfrm>
            <a:off x="4143375" y="2214563"/>
            <a:ext cx="2071688" cy="4186237"/>
          </a:xfrm>
          <a:prstGeom prst="rect">
            <a:avLst/>
          </a:prstGeom>
          <a:noFill/>
          <a:ln w="9525">
            <a:noFill/>
            <a:miter lim="800000"/>
            <a:headEnd/>
            <a:tailEnd/>
          </a:ln>
        </p:spPr>
        <p:txBody>
          <a:bodyPr>
            <a:spAutoFit/>
          </a:bodyPr>
          <a:lstStyle/>
          <a:p>
            <a:r>
              <a:rPr lang="en-GB" sz="1400" b="1">
                <a:solidFill>
                  <a:schemeClr val="bg1"/>
                </a:solidFill>
              </a:rPr>
              <a:t>(1)</a:t>
            </a:r>
            <a:r>
              <a:rPr lang="en-GB" sz="1000" b="1">
                <a:solidFill>
                  <a:schemeClr val="bg1"/>
                </a:solidFill>
              </a:rPr>
              <a:t> - Initialisation of the model </a:t>
            </a:r>
          </a:p>
          <a:p>
            <a:r>
              <a:rPr lang="en-GB" sz="1000" b="1">
                <a:solidFill>
                  <a:schemeClr val="bg1"/>
                </a:solidFill>
              </a:rPr>
              <a:t>with the INGV OGCM output (January 1</a:t>
            </a:r>
            <a:r>
              <a:rPr lang="en-GB" sz="1000" b="1" baseline="30000">
                <a:solidFill>
                  <a:schemeClr val="bg1"/>
                </a:solidFill>
              </a:rPr>
              <a:t>st</a:t>
            </a:r>
            <a:r>
              <a:rPr lang="en-GB" sz="1000" b="1">
                <a:solidFill>
                  <a:schemeClr val="bg1"/>
                </a:solidFill>
              </a:rPr>
              <a:t>, 2007). </a:t>
            </a:r>
          </a:p>
          <a:p>
            <a:r>
              <a:rPr lang="en-GB" sz="1000" b="1">
                <a:solidFill>
                  <a:schemeClr val="bg1"/>
                </a:solidFill>
              </a:rPr>
              <a:t>The map shows the SST</a:t>
            </a:r>
          </a:p>
          <a:p>
            <a:endParaRPr lang="en-GB" sz="1000" b="1">
              <a:solidFill>
                <a:schemeClr val="bg1"/>
              </a:solidFill>
            </a:endParaRPr>
          </a:p>
          <a:p>
            <a:r>
              <a:rPr lang="en-GB" sz="1400" b="1">
                <a:solidFill>
                  <a:schemeClr val="bg1"/>
                </a:solidFill>
              </a:rPr>
              <a:t>(2)</a:t>
            </a:r>
            <a:r>
              <a:rPr lang="en-GB" sz="1000" b="1">
                <a:solidFill>
                  <a:schemeClr val="bg1"/>
                </a:solidFill>
              </a:rPr>
              <a:t>- SST given by COSTUM</a:t>
            </a:r>
          </a:p>
          <a:p>
            <a:r>
              <a:rPr lang="en-GB" sz="1000" b="1">
                <a:solidFill>
                  <a:schemeClr val="bg1"/>
                </a:solidFill>
              </a:rPr>
              <a:t> 8 days after the initialization (January 9th, 2007) – ALADIN forcing are applied hourly and INGV OGCM BC are applied daily.</a:t>
            </a:r>
          </a:p>
          <a:p>
            <a:endParaRPr lang="en-GB" sz="1000" b="1">
              <a:solidFill>
                <a:schemeClr val="bg1"/>
              </a:solidFill>
            </a:endParaRPr>
          </a:p>
          <a:p>
            <a:r>
              <a:rPr lang="en-GB" sz="1400" b="1">
                <a:solidFill>
                  <a:schemeClr val="bg1"/>
                </a:solidFill>
              </a:rPr>
              <a:t>(3)</a:t>
            </a:r>
            <a:r>
              <a:rPr lang="en-GB" sz="1000" b="1">
                <a:solidFill>
                  <a:schemeClr val="bg1"/>
                </a:solidFill>
              </a:rPr>
              <a:t>- SST given by COSTUM </a:t>
            </a:r>
          </a:p>
          <a:p>
            <a:r>
              <a:rPr lang="en-GB" sz="1000" b="1">
                <a:solidFill>
                  <a:schemeClr val="bg1"/>
                </a:solidFill>
              </a:rPr>
              <a:t>17 days after the initialization (January 9th, 2007) – ALADIN forcing are applied hourly and INGV OGCM BC are applied daily.</a:t>
            </a:r>
          </a:p>
          <a:p>
            <a:endParaRPr lang="en-GB" sz="1000" b="1">
              <a:solidFill>
                <a:schemeClr val="bg1"/>
              </a:solidFill>
            </a:endParaRPr>
          </a:p>
          <a:p>
            <a:r>
              <a:rPr lang="en-GB" sz="1400" b="1">
                <a:solidFill>
                  <a:schemeClr val="bg1"/>
                </a:solidFill>
              </a:rPr>
              <a:t>(4)</a:t>
            </a:r>
            <a:r>
              <a:rPr lang="en-GB" sz="1000" b="1">
                <a:solidFill>
                  <a:schemeClr val="bg1"/>
                </a:solidFill>
              </a:rPr>
              <a:t>- SST given by COSTUM </a:t>
            </a:r>
          </a:p>
          <a:p>
            <a:r>
              <a:rPr lang="en-GB" sz="1000" b="1">
                <a:solidFill>
                  <a:schemeClr val="bg1"/>
                </a:solidFill>
              </a:rPr>
              <a:t>26 days after the initialization (January 9th, 2007) –ALADIN forcing are applied hourly and</a:t>
            </a:r>
            <a:endParaRPr lang="fr-FR" sz="1000" b="1">
              <a:solidFill>
                <a:schemeClr val="bg1"/>
              </a:solidFill>
            </a:endParaRPr>
          </a:p>
          <a:p>
            <a:r>
              <a:rPr lang="en-GB" sz="1000" b="1">
                <a:solidFill>
                  <a:schemeClr val="bg1"/>
                </a:solidFill>
              </a:rPr>
              <a:t> INGV OGCM BC are applied daily</a:t>
            </a:r>
            <a:endParaRPr lang="fr-FR" sz="1000" b="1">
              <a:solidFill>
                <a:schemeClr val="bg1"/>
              </a:solidFill>
            </a:endParaRPr>
          </a:p>
        </p:txBody>
      </p:sp>
      <p:grpSp>
        <p:nvGrpSpPr>
          <p:cNvPr id="35850" name="Groupe 18"/>
          <p:cNvGrpSpPr>
            <a:grpSpLocks/>
          </p:cNvGrpSpPr>
          <p:nvPr/>
        </p:nvGrpSpPr>
        <p:grpSpPr bwMode="auto">
          <a:xfrm>
            <a:off x="357188" y="928688"/>
            <a:ext cx="1714500" cy="2714625"/>
            <a:chOff x="357158" y="928670"/>
            <a:chExt cx="1714512" cy="2714644"/>
          </a:xfrm>
        </p:grpSpPr>
        <p:pic>
          <p:nvPicPr>
            <p:cNvPr id="35860" name="Picture 11"/>
            <p:cNvPicPr>
              <a:picLocks noChangeAspect="1" noChangeArrowheads="1"/>
            </p:cNvPicPr>
            <p:nvPr/>
          </p:nvPicPr>
          <p:blipFill>
            <a:blip r:embed="rId4"/>
            <a:srcRect l="12526" t="3754" r="10191" b="4204"/>
            <a:stretch>
              <a:fillRect/>
            </a:stretch>
          </p:blipFill>
          <p:spPr bwMode="auto">
            <a:xfrm>
              <a:off x="357158" y="928670"/>
              <a:ext cx="1714512" cy="2714644"/>
            </a:xfrm>
            <a:prstGeom prst="rect">
              <a:avLst/>
            </a:prstGeom>
            <a:noFill/>
            <a:ln w="9525">
              <a:noFill/>
              <a:miter lim="800000"/>
              <a:headEnd/>
              <a:tailEnd/>
            </a:ln>
          </p:spPr>
        </p:pic>
        <p:sp>
          <p:nvSpPr>
            <p:cNvPr id="15" name="Rectangle 14"/>
            <p:cNvSpPr/>
            <p:nvPr/>
          </p:nvSpPr>
          <p:spPr>
            <a:xfrm>
              <a:off x="357158" y="928670"/>
              <a:ext cx="285752"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1</a:t>
              </a:r>
            </a:p>
          </p:txBody>
        </p:sp>
      </p:grpSp>
      <p:grpSp>
        <p:nvGrpSpPr>
          <p:cNvPr id="35851" name="Groupe 19"/>
          <p:cNvGrpSpPr>
            <a:grpSpLocks/>
          </p:cNvGrpSpPr>
          <p:nvPr/>
        </p:nvGrpSpPr>
        <p:grpSpPr bwMode="auto">
          <a:xfrm>
            <a:off x="2286000" y="928688"/>
            <a:ext cx="1714500" cy="2714625"/>
            <a:chOff x="2285984" y="928670"/>
            <a:chExt cx="1714512" cy="2714644"/>
          </a:xfrm>
        </p:grpSpPr>
        <p:pic>
          <p:nvPicPr>
            <p:cNvPr id="35858" name="Picture 12"/>
            <p:cNvPicPr>
              <a:picLocks noChangeAspect="1" noChangeArrowheads="1"/>
            </p:cNvPicPr>
            <p:nvPr/>
          </p:nvPicPr>
          <p:blipFill>
            <a:blip r:embed="rId5"/>
            <a:srcRect l="12544" t="4631" r="13620" b="5249"/>
            <a:stretch>
              <a:fillRect/>
            </a:stretch>
          </p:blipFill>
          <p:spPr bwMode="auto">
            <a:xfrm>
              <a:off x="2285984" y="928670"/>
              <a:ext cx="1714512" cy="2714644"/>
            </a:xfrm>
            <a:prstGeom prst="rect">
              <a:avLst/>
            </a:prstGeom>
            <a:noFill/>
            <a:ln w="9525">
              <a:noFill/>
              <a:miter lim="800000"/>
              <a:headEnd/>
              <a:tailEnd/>
            </a:ln>
          </p:spPr>
        </p:pic>
        <p:sp>
          <p:nvSpPr>
            <p:cNvPr id="16" name="Rectangle 15"/>
            <p:cNvSpPr/>
            <p:nvPr/>
          </p:nvSpPr>
          <p:spPr>
            <a:xfrm>
              <a:off x="2285984" y="928670"/>
              <a:ext cx="285752"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2</a:t>
              </a:r>
            </a:p>
          </p:txBody>
        </p:sp>
      </p:grpSp>
      <p:grpSp>
        <p:nvGrpSpPr>
          <p:cNvPr id="35852" name="Groupe 20"/>
          <p:cNvGrpSpPr>
            <a:grpSpLocks/>
          </p:cNvGrpSpPr>
          <p:nvPr/>
        </p:nvGrpSpPr>
        <p:grpSpPr bwMode="auto">
          <a:xfrm>
            <a:off x="357188" y="3786188"/>
            <a:ext cx="1714500" cy="2857500"/>
            <a:chOff x="357158" y="3786190"/>
            <a:chExt cx="1714512" cy="2857520"/>
          </a:xfrm>
        </p:grpSpPr>
        <p:pic>
          <p:nvPicPr>
            <p:cNvPr id="35856" name="Picture 13"/>
            <p:cNvPicPr>
              <a:picLocks noChangeAspect="1" noChangeArrowheads="1"/>
            </p:cNvPicPr>
            <p:nvPr/>
          </p:nvPicPr>
          <p:blipFill>
            <a:blip r:embed="rId6"/>
            <a:srcRect l="14240" t="4662" r="15303" b="5183"/>
            <a:stretch>
              <a:fillRect/>
            </a:stretch>
          </p:blipFill>
          <p:spPr bwMode="auto">
            <a:xfrm>
              <a:off x="357158" y="3786190"/>
              <a:ext cx="1714512" cy="2857520"/>
            </a:xfrm>
            <a:prstGeom prst="rect">
              <a:avLst/>
            </a:prstGeom>
            <a:noFill/>
            <a:ln w="9525">
              <a:noFill/>
              <a:miter lim="800000"/>
              <a:headEnd/>
              <a:tailEnd/>
            </a:ln>
          </p:spPr>
        </p:pic>
        <p:sp>
          <p:nvSpPr>
            <p:cNvPr id="17" name="Rectangle 16"/>
            <p:cNvSpPr/>
            <p:nvPr/>
          </p:nvSpPr>
          <p:spPr>
            <a:xfrm>
              <a:off x="357158" y="3786190"/>
              <a:ext cx="285752"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3</a:t>
              </a:r>
            </a:p>
          </p:txBody>
        </p:sp>
      </p:grpSp>
      <p:grpSp>
        <p:nvGrpSpPr>
          <p:cNvPr id="35853" name="Groupe 21"/>
          <p:cNvGrpSpPr>
            <a:grpSpLocks/>
          </p:cNvGrpSpPr>
          <p:nvPr/>
        </p:nvGrpSpPr>
        <p:grpSpPr bwMode="auto">
          <a:xfrm>
            <a:off x="2286000" y="3786188"/>
            <a:ext cx="1714500" cy="2857500"/>
            <a:chOff x="2285984" y="3786190"/>
            <a:chExt cx="1714512" cy="2857519"/>
          </a:xfrm>
        </p:grpSpPr>
        <p:pic>
          <p:nvPicPr>
            <p:cNvPr id="35854" name="Picture 14"/>
            <p:cNvPicPr>
              <a:picLocks noChangeAspect="1" noChangeArrowheads="1"/>
            </p:cNvPicPr>
            <p:nvPr/>
          </p:nvPicPr>
          <p:blipFill>
            <a:blip r:embed="rId7"/>
            <a:srcRect l="13023" t="4092" r="14522" b="5252"/>
            <a:stretch>
              <a:fillRect/>
            </a:stretch>
          </p:blipFill>
          <p:spPr bwMode="auto">
            <a:xfrm>
              <a:off x="2285984" y="3786190"/>
              <a:ext cx="1714512" cy="2857519"/>
            </a:xfrm>
            <a:prstGeom prst="rect">
              <a:avLst/>
            </a:prstGeom>
            <a:noFill/>
            <a:ln w="9525">
              <a:noFill/>
              <a:miter lim="800000"/>
              <a:headEnd/>
              <a:tailEnd/>
            </a:ln>
          </p:spPr>
        </p:pic>
        <p:sp>
          <p:nvSpPr>
            <p:cNvPr id="18" name="Rectangle 17"/>
            <p:cNvSpPr/>
            <p:nvPr/>
          </p:nvSpPr>
          <p:spPr>
            <a:xfrm>
              <a:off x="2285984" y="3786190"/>
              <a:ext cx="285752" cy="21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4</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texte 2"/>
          <p:cNvSpPr>
            <a:spLocks noGrp="1"/>
          </p:cNvSpPr>
          <p:nvPr>
            <p:ph type="body" idx="1"/>
          </p:nvPr>
        </p:nvSpPr>
        <p:spPr>
          <a:xfrm>
            <a:off x="357188" y="1071563"/>
            <a:ext cx="4643437" cy="639762"/>
          </a:xfrm>
        </p:spPr>
        <p:txBody>
          <a:bodyPr/>
          <a:lstStyle/>
          <a:p>
            <a:r>
              <a:rPr lang="en-US" smtClean="0">
                <a:solidFill>
                  <a:schemeClr val="bg1"/>
                </a:solidFill>
              </a:rPr>
              <a:t>Vulnerability assessment of Gulf of Gabes to Climate Change</a:t>
            </a:r>
            <a:endParaRPr lang="fr-FR" smtClean="0">
              <a:solidFill>
                <a:schemeClr val="bg1"/>
              </a:solidFill>
            </a:endParaRPr>
          </a:p>
        </p:txBody>
      </p:sp>
      <p:pic>
        <p:nvPicPr>
          <p:cNvPr id="36867" name="Espace réservé du contenu 8" descr="logo_cmcc.jpg"/>
          <p:cNvPicPr>
            <a:picLocks noGrp="1" noChangeAspect="1"/>
          </p:cNvPicPr>
          <p:nvPr>
            <p:ph sz="half" idx="2"/>
          </p:nvPr>
        </p:nvPicPr>
        <p:blipFill>
          <a:blip r:embed="rId2"/>
          <a:srcRect/>
          <a:stretch>
            <a:fillRect/>
          </a:stretch>
        </p:blipFill>
        <p:spPr>
          <a:xfrm>
            <a:off x="5643563" y="142875"/>
            <a:ext cx="3390900" cy="479425"/>
          </a:xfrm>
        </p:spPr>
      </p:pic>
      <p:sp>
        <p:nvSpPr>
          <p:cNvPr id="7" name="Espace réservé de la date 6"/>
          <p:cNvSpPr>
            <a:spLocks noGrp="1"/>
          </p:cNvSpPr>
          <p:nvPr>
            <p:ph type="dt" sz="quarter" idx="10"/>
          </p:nvPr>
        </p:nvSpPr>
        <p:spPr/>
        <p:txBody>
          <a:bodyPr/>
          <a:lstStyle/>
          <a:p>
            <a:pPr>
              <a:defRPr/>
            </a:pPr>
            <a:fld id="{99D1A8B5-9291-466D-A628-4091522C348B}" type="datetime1">
              <a:rPr lang="fr-FR" smtClean="0"/>
              <a:pPr>
                <a:defRPr/>
              </a:pPr>
              <a:t>06/06/2011</a:t>
            </a:fld>
            <a:endParaRPr lang="fr-FR"/>
          </a:p>
        </p:txBody>
      </p:sp>
      <p:sp>
        <p:nvSpPr>
          <p:cNvPr id="8" name="Espace réservé du numéro de diapositive 7"/>
          <p:cNvSpPr>
            <a:spLocks noGrp="1"/>
          </p:cNvSpPr>
          <p:nvPr>
            <p:ph type="sldNum" sz="quarter" idx="12"/>
          </p:nvPr>
        </p:nvSpPr>
        <p:spPr/>
        <p:txBody>
          <a:bodyPr/>
          <a:lstStyle/>
          <a:p>
            <a:pPr>
              <a:defRPr/>
            </a:pPr>
            <a:fld id="{168FCC51-4516-40BD-8D7A-3EC70EB536C3}" type="slidenum">
              <a:rPr lang="fr-FR" smtClean="0"/>
              <a:pPr>
                <a:defRPr/>
              </a:pPr>
              <a:t>34</a:t>
            </a:fld>
            <a:endParaRPr lang="fr-FR"/>
          </a:p>
        </p:txBody>
      </p:sp>
      <p:sp>
        <p:nvSpPr>
          <p:cNvPr id="36870" name="Rectangle 9"/>
          <p:cNvSpPr>
            <a:spLocks noChangeArrowheads="1"/>
          </p:cNvSpPr>
          <p:nvPr/>
        </p:nvSpPr>
        <p:spPr bwMode="auto">
          <a:xfrm>
            <a:off x="285750" y="2143125"/>
            <a:ext cx="4143375" cy="2308225"/>
          </a:xfrm>
          <a:prstGeom prst="rect">
            <a:avLst/>
          </a:prstGeom>
          <a:noFill/>
          <a:ln w="9525">
            <a:noFill/>
            <a:miter lim="800000"/>
            <a:headEnd/>
            <a:tailEnd/>
          </a:ln>
        </p:spPr>
        <p:txBody>
          <a:bodyPr>
            <a:spAutoFit/>
          </a:bodyPr>
          <a:lstStyle/>
          <a:p>
            <a:pPr algn="just">
              <a:buFont typeface="Wingdings" pitchFamily="2" charset="2"/>
              <a:buChar char="§"/>
            </a:pPr>
            <a:r>
              <a:rPr lang="en-US">
                <a:solidFill>
                  <a:schemeClr val="bg1"/>
                </a:solidFill>
              </a:rPr>
              <a:t> Provision of environmental data in order to perform vulnerability and risk assessment for the Coastal area of the Gulf of Gabes</a:t>
            </a:r>
          </a:p>
          <a:p>
            <a:pPr algn="just"/>
            <a:endParaRPr lang="en-US">
              <a:solidFill>
                <a:schemeClr val="bg1"/>
              </a:solidFill>
            </a:endParaRPr>
          </a:p>
          <a:p>
            <a:pPr algn="just">
              <a:buFont typeface="Wingdings" pitchFamily="2" charset="2"/>
              <a:buChar char="§"/>
            </a:pPr>
            <a:r>
              <a:rPr lang="en-US">
                <a:solidFill>
                  <a:schemeClr val="bg1"/>
                </a:solidFill>
              </a:rPr>
              <a:t> Analysis of the results of the OPATM-BFM biogeochemical model of the Gulf of Gabes</a:t>
            </a:r>
            <a:endParaRPr lang="fr-FR">
              <a:solidFill>
                <a:schemeClr val="bg1"/>
              </a:solidFill>
            </a:endParaRPr>
          </a:p>
        </p:txBody>
      </p:sp>
      <p:pic>
        <p:nvPicPr>
          <p:cNvPr id="36871" name="Image 10" descr="T_A1B.bmp"/>
          <p:cNvPicPr>
            <a:picLocks noChangeAspect="1" noChangeArrowheads="1"/>
          </p:cNvPicPr>
          <p:nvPr/>
        </p:nvPicPr>
        <p:blipFill>
          <a:blip r:embed="rId3"/>
          <a:srcRect/>
          <a:stretch>
            <a:fillRect/>
          </a:stretch>
        </p:blipFill>
        <p:spPr bwMode="auto">
          <a:xfrm>
            <a:off x="7286625" y="714375"/>
            <a:ext cx="1857375" cy="1847850"/>
          </a:xfrm>
          <a:prstGeom prst="rect">
            <a:avLst/>
          </a:prstGeom>
          <a:noFill/>
          <a:ln w="9525">
            <a:noFill/>
            <a:miter lim="800000"/>
            <a:headEnd/>
            <a:tailEnd/>
          </a:ln>
        </p:spPr>
      </p:pic>
      <p:pic>
        <p:nvPicPr>
          <p:cNvPr id="36872" name="Image 11" descr="T_SXG.bmp"/>
          <p:cNvPicPr>
            <a:picLocks noChangeAspect="1" noChangeArrowheads="1"/>
          </p:cNvPicPr>
          <p:nvPr/>
        </p:nvPicPr>
        <p:blipFill>
          <a:blip r:embed="rId4"/>
          <a:srcRect/>
          <a:stretch>
            <a:fillRect/>
          </a:stretch>
        </p:blipFill>
        <p:spPr bwMode="auto">
          <a:xfrm>
            <a:off x="7286625" y="2714625"/>
            <a:ext cx="1857375" cy="1812925"/>
          </a:xfrm>
          <a:prstGeom prst="rect">
            <a:avLst/>
          </a:prstGeom>
          <a:noFill/>
          <a:ln w="9525">
            <a:noFill/>
            <a:miter lim="800000"/>
            <a:headEnd/>
            <a:tailEnd/>
          </a:ln>
        </p:spPr>
      </p:pic>
      <p:pic>
        <p:nvPicPr>
          <p:cNvPr id="36873" name="Image 12" descr="Temperature_anomalies.bmp"/>
          <p:cNvPicPr>
            <a:picLocks noChangeAspect="1" noChangeArrowheads="1"/>
          </p:cNvPicPr>
          <p:nvPr/>
        </p:nvPicPr>
        <p:blipFill>
          <a:blip r:embed="rId5"/>
          <a:srcRect/>
          <a:stretch>
            <a:fillRect/>
          </a:stretch>
        </p:blipFill>
        <p:spPr bwMode="auto">
          <a:xfrm>
            <a:off x="5300663" y="1571625"/>
            <a:ext cx="1879600" cy="1714500"/>
          </a:xfrm>
          <a:prstGeom prst="rect">
            <a:avLst/>
          </a:prstGeom>
          <a:noFill/>
          <a:ln w="9525">
            <a:noFill/>
            <a:miter lim="800000"/>
            <a:headEnd/>
            <a:tailEnd/>
          </a:ln>
        </p:spPr>
      </p:pic>
      <p:sp>
        <p:nvSpPr>
          <p:cNvPr id="36874" name="Rectangle 1"/>
          <p:cNvSpPr>
            <a:spLocks noChangeArrowheads="1"/>
          </p:cNvSpPr>
          <p:nvPr/>
        </p:nvSpPr>
        <p:spPr bwMode="auto">
          <a:xfrm>
            <a:off x="5000625" y="3500438"/>
            <a:ext cx="2286000" cy="600075"/>
          </a:xfrm>
          <a:prstGeom prst="rect">
            <a:avLst/>
          </a:prstGeom>
          <a:noFill/>
          <a:ln w="9525">
            <a:noFill/>
            <a:miter lim="800000"/>
            <a:headEnd/>
            <a:tailEnd/>
          </a:ln>
        </p:spPr>
        <p:txBody>
          <a:bodyPr anchor="ctr">
            <a:spAutoFit/>
          </a:bodyPr>
          <a:lstStyle/>
          <a:p>
            <a:pPr algn="ctr" eaLnBrk="0" hangingPunct="0"/>
            <a:r>
              <a:rPr lang="en-US" sz="1100" b="1">
                <a:solidFill>
                  <a:schemeClr val="bg1"/>
                </a:solidFill>
                <a:latin typeface="Calibri" pitchFamily="34" charset="0"/>
                <a:cs typeface="Calibri" pitchFamily="34" charset="0"/>
              </a:rPr>
              <a:t>Temperature anomalies for the Gulf of Gabes (difference between scenarios A1b and SXG)</a:t>
            </a:r>
            <a:endParaRPr lang="en-US" sz="1100">
              <a:solidFill>
                <a:schemeClr val="bg1"/>
              </a:solidFill>
            </a:endParaRPr>
          </a:p>
        </p:txBody>
      </p:sp>
      <p:pic>
        <p:nvPicPr>
          <p:cNvPr id="36875" name="Picture 14" descr="phyto-im00"/>
          <p:cNvPicPr>
            <a:picLocks noChangeAspect="1" noChangeArrowheads="1"/>
          </p:cNvPicPr>
          <p:nvPr/>
        </p:nvPicPr>
        <p:blipFill>
          <a:blip r:embed="rId6"/>
          <a:srcRect/>
          <a:stretch>
            <a:fillRect/>
          </a:stretch>
        </p:blipFill>
        <p:spPr bwMode="auto">
          <a:xfrm>
            <a:off x="428625" y="4714875"/>
            <a:ext cx="1643063" cy="1581150"/>
          </a:xfrm>
          <a:prstGeom prst="rect">
            <a:avLst/>
          </a:prstGeom>
          <a:noFill/>
          <a:ln w="9525">
            <a:noFill/>
            <a:miter lim="800000"/>
            <a:headEnd/>
            <a:tailEnd/>
          </a:ln>
        </p:spPr>
      </p:pic>
      <p:pic>
        <p:nvPicPr>
          <p:cNvPr id="36876" name="Picture 15" descr="Po4 -bau"/>
          <p:cNvPicPr>
            <a:picLocks noChangeAspect="1" noChangeArrowheads="1"/>
          </p:cNvPicPr>
          <p:nvPr/>
        </p:nvPicPr>
        <p:blipFill>
          <a:blip r:embed="rId7"/>
          <a:srcRect/>
          <a:stretch>
            <a:fillRect/>
          </a:stretch>
        </p:blipFill>
        <p:spPr bwMode="auto">
          <a:xfrm>
            <a:off x="2428875" y="4714875"/>
            <a:ext cx="1643063" cy="1573213"/>
          </a:xfrm>
          <a:prstGeom prst="rect">
            <a:avLst/>
          </a:prstGeom>
          <a:noFill/>
          <a:ln w="9525">
            <a:noFill/>
            <a:miter lim="800000"/>
            <a:headEnd/>
            <a:tailEnd/>
          </a:ln>
        </p:spPr>
      </p:pic>
      <p:pic>
        <p:nvPicPr>
          <p:cNvPr id="36877" name="Picture 16" descr="nh4+ PT"/>
          <p:cNvPicPr>
            <a:picLocks noChangeAspect="1" noChangeArrowheads="1"/>
          </p:cNvPicPr>
          <p:nvPr/>
        </p:nvPicPr>
        <p:blipFill>
          <a:blip r:embed="rId8"/>
          <a:srcRect/>
          <a:stretch>
            <a:fillRect/>
          </a:stretch>
        </p:blipFill>
        <p:spPr bwMode="auto">
          <a:xfrm>
            <a:off x="4286250" y="4714875"/>
            <a:ext cx="1714500" cy="1598613"/>
          </a:xfrm>
          <a:prstGeom prst="rect">
            <a:avLst/>
          </a:prstGeom>
          <a:noFill/>
          <a:ln w="9525">
            <a:noFill/>
            <a:miter lim="800000"/>
            <a:headEnd/>
            <a:tailEnd/>
          </a:ln>
        </p:spPr>
      </p:pic>
      <p:pic>
        <p:nvPicPr>
          <p:cNvPr id="36878" name="Picture 17" descr="NO3_IM00"/>
          <p:cNvPicPr>
            <a:picLocks noChangeAspect="1" noChangeArrowheads="1"/>
          </p:cNvPicPr>
          <p:nvPr/>
        </p:nvPicPr>
        <p:blipFill>
          <a:blip r:embed="rId9"/>
          <a:srcRect/>
          <a:stretch>
            <a:fillRect/>
          </a:stretch>
        </p:blipFill>
        <p:spPr bwMode="auto">
          <a:xfrm>
            <a:off x="6286500" y="4714875"/>
            <a:ext cx="1647825" cy="1571625"/>
          </a:xfrm>
          <a:prstGeom prst="rect">
            <a:avLst/>
          </a:prstGeom>
          <a:noFill/>
          <a:ln w="9525">
            <a:noFill/>
            <a:miter lim="800000"/>
            <a:headEnd/>
            <a:tailEnd/>
          </a:ln>
        </p:spPr>
      </p:pic>
      <p:sp>
        <p:nvSpPr>
          <p:cNvPr id="36879" name="Rectangle 1"/>
          <p:cNvSpPr>
            <a:spLocks noChangeArrowheads="1"/>
          </p:cNvSpPr>
          <p:nvPr/>
        </p:nvSpPr>
        <p:spPr bwMode="auto">
          <a:xfrm>
            <a:off x="3357563" y="6257925"/>
            <a:ext cx="2286000" cy="430213"/>
          </a:xfrm>
          <a:prstGeom prst="rect">
            <a:avLst/>
          </a:prstGeom>
          <a:noFill/>
          <a:ln w="9525">
            <a:noFill/>
            <a:miter lim="800000"/>
            <a:headEnd/>
            <a:tailEnd/>
          </a:ln>
        </p:spPr>
        <p:txBody>
          <a:bodyPr anchor="ctr">
            <a:spAutoFit/>
          </a:bodyPr>
          <a:lstStyle/>
          <a:p>
            <a:pPr algn="ctr" eaLnBrk="0" hangingPunct="0"/>
            <a:r>
              <a:rPr lang="en-US" sz="1100" b="1">
                <a:solidFill>
                  <a:schemeClr val="bg1"/>
                </a:solidFill>
                <a:latin typeface="Calibri" pitchFamily="34" charset="0"/>
                <a:cs typeface="Calibri" pitchFamily="34" charset="0"/>
              </a:rPr>
              <a:t>Outputs of the 2D and 3D models for different scenarios</a:t>
            </a:r>
            <a:endParaRPr lang="en-US" sz="110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texte 2"/>
          <p:cNvSpPr>
            <a:spLocks noGrp="1"/>
          </p:cNvSpPr>
          <p:nvPr>
            <p:ph type="body" idx="1"/>
          </p:nvPr>
        </p:nvSpPr>
        <p:spPr>
          <a:xfrm>
            <a:off x="500063" y="928688"/>
            <a:ext cx="7000875" cy="1214437"/>
          </a:xfrm>
        </p:spPr>
        <p:txBody>
          <a:bodyPr/>
          <a:lstStyle/>
          <a:p>
            <a:pPr algn="just"/>
            <a:r>
              <a:rPr lang="en-US" sz="2200" smtClean="0">
                <a:solidFill>
                  <a:srgbClr val="FFC000"/>
                </a:solidFill>
              </a:rPr>
              <a:t>Seasonal circulation and mass flux estimates in the western Sicily Strait derived from a variational inverse section model</a:t>
            </a:r>
          </a:p>
          <a:p>
            <a:pPr algn="just"/>
            <a:r>
              <a:rPr lang="en-US" sz="1600" smtClean="0"/>
              <a:t>(Deep-Sea Research I 57 (2010) 1177–1191)</a:t>
            </a:r>
            <a:endParaRPr lang="fr-FR" sz="1600" smtClean="0"/>
          </a:p>
        </p:txBody>
      </p:sp>
      <p:sp>
        <p:nvSpPr>
          <p:cNvPr id="36867" name="Espace réservé du contenu 3"/>
          <p:cNvSpPr>
            <a:spLocks noGrp="1"/>
          </p:cNvSpPr>
          <p:nvPr>
            <p:ph sz="half" idx="2"/>
          </p:nvPr>
        </p:nvSpPr>
        <p:spPr>
          <a:xfrm>
            <a:off x="285750" y="2357438"/>
            <a:ext cx="5500688" cy="3857625"/>
          </a:xfrm>
          <a:solidFill>
            <a:schemeClr val="accent1">
              <a:lumMod val="75000"/>
              <a:alpha val="77000"/>
            </a:schemeClr>
          </a:solidFill>
        </p:spPr>
        <p:txBody>
          <a:bodyPr/>
          <a:lstStyle/>
          <a:p>
            <a:pPr algn="just">
              <a:defRPr/>
            </a:pPr>
            <a:r>
              <a:rPr lang="en-US" sz="2000" dirty="0" smtClean="0">
                <a:solidFill>
                  <a:schemeClr val="bg1"/>
                </a:solidFill>
              </a:rPr>
              <a:t>Inverse section model based on the finite element method combines a wide dataset from seasonal hydrographic and current </a:t>
            </a:r>
            <a:r>
              <a:rPr lang="fr-FR" sz="2000" dirty="0" err="1" smtClean="0">
                <a:solidFill>
                  <a:schemeClr val="bg1"/>
                </a:solidFill>
              </a:rPr>
              <a:t>meter</a:t>
            </a:r>
            <a:r>
              <a:rPr lang="fr-FR" sz="2000" dirty="0" smtClean="0">
                <a:solidFill>
                  <a:schemeClr val="bg1"/>
                </a:solidFill>
              </a:rPr>
              <a:t> </a:t>
            </a:r>
            <a:r>
              <a:rPr lang="fr-FR" sz="2000" dirty="0" err="1" smtClean="0">
                <a:solidFill>
                  <a:schemeClr val="bg1"/>
                </a:solidFill>
              </a:rPr>
              <a:t>measurements</a:t>
            </a:r>
            <a:r>
              <a:rPr lang="fr-FR" sz="2000" dirty="0" smtClean="0">
                <a:solidFill>
                  <a:schemeClr val="bg1"/>
                </a:solidFill>
              </a:rPr>
              <a:t> </a:t>
            </a:r>
            <a:r>
              <a:rPr lang="fr-FR" sz="2000" dirty="0" err="1" smtClean="0">
                <a:solidFill>
                  <a:schemeClr val="bg1"/>
                </a:solidFill>
              </a:rPr>
              <a:t>reproduces</a:t>
            </a:r>
            <a:r>
              <a:rPr lang="fr-FR" sz="2000" dirty="0" smtClean="0">
                <a:solidFill>
                  <a:schemeClr val="bg1"/>
                </a:solidFill>
              </a:rPr>
              <a:t> the </a:t>
            </a:r>
            <a:r>
              <a:rPr lang="en-US" sz="2000" dirty="0" smtClean="0">
                <a:solidFill>
                  <a:schemeClr val="bg1"/>
                </a:solidFill>
              </a:rPr>
              <a:t>seasonal </a:t>
            </a:r>
            <a:r>
              <a:rPr lang="en-US" sz="2000" dirty="0" err="1" smtClean="0">
                <a:solidFill>
                  <a:schemeClr val="bg1"/>
                </a:solidFill>
              </a:rPr>
              <a:t>climatological</a:t>
            </a:r>
            <a:r>
              <a:rPr lang="en-US" sz="2000" dirty="0" smtClean="0">
                <a:solidFill>
                  <a:schemeClr val="bg1"/>
                </a:solidFill>
              </a:rPr>
              <a:t> cycle of the circulation in the area.</a:t>
            </a:r>
          </a:p>
          <a:p>
            <a:pPr algn="just">
              <a:defRPr/>
            </a:pPr>
            <a:r>
              <a:rPr lang="en-US" sz="2000" dirty="0" smtClean="0">
                <a:solidFill>
                  <a:schemeClr val="bg1"/>
                </a:solidFill>
              </a:rPr>
              <a:t>It gives a description of the circulation, especially in its vertical phenomenology, as well as to give a firsthand indication of important dynamical features pertaining to the Tunisian near-shelf areas.</a:t>
            </a:r>
            <a:endParaRPr lang="fr-FR" sz="2000" dirty="0" smtClean="0">
              <a:solidFill>
                <a:schemeClr val="bg1"/>
              </a:solidFill>
            </a:endParaRPr>
          </a:p>
        </p:txBody>
      </p:sp>
      <p:sp>
        <p:nvSpPr>
          <p:cNvPr id="7" name="Espace réservé de la date 6"/>
          <p:cNvSpPr>
            <a:spLocks noGrp="1"/>
          </p:cNvSpPr>
          <p:nvPr>
            <p:ph type="dt" sz="quarter" idx="10"/>
          </p:nvPr>
        </p:nvSpPr>
        <p:spPr/>
        <p:txBody>
          <a:bodyPr/>
          <a:lstStyle/>
          <a:p>
            <a:pPr>
              <a:defRPr/>
            </a:pPr>
            <a:fld id="{99D1A8B5-9291-466D-A628-4091522C348B}" type="datetime1">
              <a:rPr lang="fr-FR" smtClean="0"/>
              <a:pPr>
                <a:defRPr/>
              </a:pPr>
              <a:t>06/06/2011</a:t>
            </a:fld>
            <a:endParaRPr lang="fr-FR" dirty="0"/>
          </a:p>
        </p:txBody>
      </p:sp>
      <p:sp>
        <p:nvSpPr>
          <p:cNvPr id="8" name="Espace réservé du numéro de diapositive 7"/>
          <p:cNvSpPr>
            <a:spLocks noGrp="1"/>
          </p:cNvSpPr>
          <p:nvPr>
            <p:ph type="sldNum" sz="quarter" idx="12"/>
          </p:nvPr>
        </p:nvSpPr>
        <p:spPr/>
        <p:txBody>
          <a:bodyPr/>
          <a:lstStyle/>
          <a:p>
            <a:pPr>
              <a:defRPr/>
            </a:pPr>
            <a:fld id="{0883666F-CAA6-4C11-A612-6FD6C2D99173}" type="slidenum">
              <a:rPr lang="fr-FR" smtClean="0"/>
              <a:pPr>
                <a:defRPr/>
              </a:pPr>
              <a:t>35</a:t>
            </a:fld>
            <a:endParaRPr lang="fr-FR"/>
          </a:p>
        </p:txBody>
      </p:sp>
      <p:pic>
        <p:nvPicPr>
          <p:cNvPr id="37894" name="Picture 7"/>
          <p:cNvPicPr>
            <a:picLocks noChangeAspect="1" noChangeArrowheads="1"/>
          </p:cNvPicPr>
          <p:nvPr/>
        </p:nvPicPr>
        <p:blipFill>
          <a:blip r:embed="rId2"/>
          <a:srcRect/>
          <a:stretch>
            <a:fillRect/>
          </a:stretch>
        </p:blipFill>
        <p:spPr bwMode="auto">
          <a:xfrm>
            <a:off x="6643688" y="1571625"/>
            <a:ext cx="2286000" cy="1971675"/>
          </a:xfrm>
          <a:prstGeom prst="rect">
            <a:avLst/>
          </a:prstGeom>
          <a:noFill/>
          <a:ln w="9525">
            <a:noFill/>
            <a:miter lim="800000"/>
            <a:headEnd/>
            <a:tailEnd/>
          </a:ln>
        </p:spPr>
      </p:pic>
      <p:pic>
        <p:nvPicPr>
          <p:cNvPr id="37895" name="Picture 8"/>
          <p:cNvPicPr>
            <a:picLocks noChangeAspect="1" noChangeArrowheads="1"/>
          </p:cNvPicPr>
          <p:nvPr/>
        </p:nvPicPr>
        <p:blipFill>
          <a:blip r:embed="rId3"/>
          <a:srcRect/>
          <a:stretch>
            <a:fillRect/>
          </a:stretch>
        </p:blipFill>
        <p:spPr bwMode="auto">
          <a:xfrm>
            <a:off x="6643688" y="3643313"/>
            <a:ext cx="2286000" cy="2205037"/>
          </a:xfrm>
          <a:prstGeom prst="rect">
            <a:avLst/>
          </a:prstGeom>
          <a:noFill/>
          <a:ln w="9525">
            <a:noFill/>
            <a:miter lim="800000"/>
            <a:headEnd/>
            <a:tailEnd/>
          </a:ln>
        </p:spPr>
      </p:pic>
      <p:sp>
        <p:nvSpPr>
          <p:cNvPr id="37896" name="Rectangle 8"/>
          <p:cNvSpPr>
            <a:spLocks noChangeArrowheads="1"/>
          </p:cNvSpPr>
          <p:nvPr/>
        </p:nvSpPr>
        <p:spPr bwMode="auto">
          <a:xfrm>
            <a:off x="6286500" y="5857875"/>
            <a:ext cx="2857500" cy="646113"/>
          </a:xfrm>
          <a:prstGeom prst="rect">
            <a:avLst/>
          </a:prstGeom>
          <a:noFill/>
          <a:ln w="9525">
            <a:noFill/>
            <a:miter lim="800000"/>
            <a:headEnd/>
            <a:tailEnd/>
          </a:ln>
        </p:spPr>
        <p:txBody>
          <a:bodyPr>
            <a:spAutoFit/>
          </a:bodyPr>
          <a:lstStyle/>
          <a:p>
            <a:pPr algn="ctr"/>
            <a:r>
              <a:rPr lang="en-US" sz="1200" b="1">
                <a:solidFill>
                  <a:srgbClr val="FFFF00"/>
                </a:solidFill>
              </a:rPr>
              <a:t>Monthly distributions of the horizontal velocities across the hydrographic section</a:t>
            </a:r>
            <a:endParaRPr lang="fr-FR" sz="1200" b="1">
              <a:solidFill>
                <a:srgbClr val="FFFF00"/>
              </a:solidFill>
            </a:endParaRPr>
          </a:p>
        </p:txBody>
      </p:sp>
      <p:pic>
        <p:nvPicPr>
          <p:cNvPr id="37897" name="Image 9" descr="header_public.png"/>
          <p:cNvPicPr>
            <a:picLocks noChangeAspect="1"/>
          </p:cNvPicPr>
          <p:nvPr/>
        </p:nvPicPr>
        <p:blipFill>
          <a:blip r:embed="rId4"/>
          <a:srcRect/>
          <a:stretch>
            <a:fillRect/>
          </a:stretch>
        </p:blipFill>
        <p:spPr bwMode="auto">
          <a:xfrm>
            <a:off x="7500938" y="142875"/>
            <a:ext cx="1524000" cy="904875"/>
          </a:xfrm>
          <a:prstGeom prst="rect">
            <a:avLst/>
          </a:prstGeom>
          <a:noFill/>
          <a:ln w="12700">
            <a:solidFill>
              <a:schemeClr val="bg1"/>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a:xfrm>
            <a:off x="914400" y="-214313"/>
            <a:ext cx="8229600" cy="1143001"/>
          </a:xfrm>
        </p:spPr>
        <p:txBody>
          <a:bodyPr/>
          <a:lstStyle/>
          <a:p>
            <a:r>
              <a:rPr lang="en-US" sz="3600" b="1" smtClean="0">
                <a:solidFill>
                  <a:schemeClr val="bg1"/>
                </a:solidFill>
              </a:rPr>
              <a:t>Site Survey Equipment</a:t>
            </a:r>
            <a:endParaRPr lang="fr-FR" sz="3600" smtClean="0">
              <a:solidFill>
                <a:schemeClr val="bg1"/>
              </a:solidFill>
            </a:endParaRPr>
          </a:p>
        </p:txBody>
      </p:sp>
      <p:sp>
        <p:nvSpPr>
          <p:cNvPr id="7" name="Espace réservé de la date 6"/>
          <p:cNvSpPr>
            <a:spLocks noGrp="1"/>
          </p:cNvSpPr>
          <p:nvPr>
            <p:ph type="dt" sz="quarter" idx="10"/>
          </p:nvPr>
        </p:nvSpPr>
        <p:spPr/>
        <p:txBody>
          <a:bodyPr/>
          <a:lstStyle/>
          <a:p>
            <a:pPr>
              <a:defRPr/>
            </a:pPr>
            <a:fld id="{3BEC9282-301E-437F-BD85-4DA5948758AF}" type="datetime1">
              <a:rPr lang="fr-FR" smtClean="0"/>
              <a:pPr>
                <a:defRPr/>
              </a:pPr>
              <a:t>06/06/2011</a:t>
            </a:fld>
            <a:endParaRPr lang="fr-FR" dirty="0"/>
          </a:p>
        </p:txBody>
      </p:sp>
      <p:sp>
        <p:nvSpPr>
          <p:cNvPr id="8" name="Espace réservé du numéro de diapositive 7"/>
          <p:cNvSpPr>
            <a:spLocks noGrp="1"/>
          </p:cNvSpPr>
          <p:nvPr>
            <p:ph type="sldNum" sz="quarter" idx="12"/>
          </p:nvPr>
        </p:nvSpPr>
        <p:spPr/>
        <p:txBody>
          <a:bodyPr/>
          <a:lstStyle/>
          <a:p>
            <a:pPr>
              <a:defRPr/>
            </a:pPr>
            <a:fld id="{26E01CDC-D8A7-49F2-AD85-997927A74441}" type="slidenum">
              <a:rPr lang="fr-FR" smtClean="0"/>
              <a:pPr>
                <a:defRPr/>
              </a:pPr>
              <a:t>36</a:t>
            </a:fld>
            <a:endParaRPr lang="fr-FR" dirty="0"/>
          </a:p>
        </p:txBody>
      </p:sp>
      <p:pic>
        <p:nvPicPr>
          <p:cNvPr id="38917" name="Picture 2"/>
          <p:cNvPicPr>
            <a:picLocks noChangeAspect="1" noChangeArrowheads="1"/>
          </p:cNvPicPr>
          <p:nvPr/>
        </p:nvPicPr>
        <p:blipFill>
          <a:blip r:embed="rId2"/>
          <a:srcRect/>
          <a:stretch>
            <a:fillRect/>
          </a:stretch>
        </p:blipFill>
        <p:spPr bwMode="auto">
          <a:xfrm>
            <a:off x="468313" y="1500188"/>
            <a:ext cx="1233487" cy="1327150"/>
          </a:xfrm>
          <a:prstGeom prst="rect">
            <a:avLst/>
          </a:prstGeom>
          <a:noFill/>
          <a:ln w="12700">
            <a:solidFill>
              <a:schemeClr val="bg1"/>
            </a:solidFill>
            <a:miter lim="800000"/>
            <a:headEnd/>
            <a:tailEnd/>
          </a:ln>
        </p:spPr>
      </p:pic>
      <p:sp>
        <p:nvSpPr>
          <p:cNvPr id="38918" name="ZoneTexte 9"/>
          <p:cNvSpPr txBox="1">
            <a:spLocks noChangeArrowheads="1"/>
          </p:cNvSpPr>
          <p:nvPr/>
        </p:nvSpPr>
        <p:spPr bwMode="auto">
          <a:xfrm>
            <a:off x="214313" y="2857500"/>
            <a:ext cx="1784350" cy="276225"/>
          </a:xfrm>
          <a:prstGeom prst="rect">
            <a:avLst/>
          </a:prstGeom>
          <a:noFill/>
          <a:ln w="9525">
            <a:noFill/>
            <a:miter lim="800000"/>
            <a:headEnd/>
            <a:tailEnd/>
          </a:ln>
        </p:spPr>
        <p:txBody>
          <a:bodyPr wrap="none">
            <a:spAutoFit/>
          </a:bodyPr>
          <a:lstStyle/>
          <a:p>
            <a:r>
              <a:rPr lang="fr-FR" sz="1200" b="1">
                <a:solidFill>
                  <a:schemeClr val="bg1"/>
                </a:solidFill>
              </a:rPr>
              <a:t>Smith McInthyre Grab</a:t>
            </a:r>
          </a:p>
        </p:txBody>
      </p:sp>
      <p:pic>
        <p:nvPicPr>
          <p:cNvPr id="38919" name="Picture 3"/>
          <p:cNvPicPr>
            <a:picLocks noChangeAspect="1" noChangeArrowheads="1"/>
          </p:cNvPicPr>
          <p:nvPr/>
        </p:nvPicPr>
        <p:blipFill>
          <a:blip r:embed="rId3"/>
          <a:srcRect/>
          <a:stretch>
            <a:fillRect/>
          </a:stretch>
        </p:blipFill>
        <p:spPr bwMode="auto">
          <a:xfrm>
            <a:off x="357188" y="3214688"/>
            <a:ext cx="1571625" cy="1181100"/>
          </a:xfrm>
          <a:prstGeom prst="rect">
            <a:avLst/>
          </a:prstGeom>
          <a:noFill/>
          <a:ln w="9525">
            <a:solidFill>
              <a:schemeClr val="bg1"/>
            </a:solidFill>
            <a:miter lim="800000"/>
            <a:headEnd/>
            <a:tailEnd/>
          </a:ln>
        </p:spPr>
      </p:pic>
      <p:sp>
        <p:nvSpPr>
          <p:cNvPr id="38920" name="ZoneTexte 11"/>
          <p:cNvSpPr txBox="1">
            <a:spLocks noChangeArrowheads="1"/>
          </p:cNvSpPr>
          <p:nvPr/>
        </p:nvSpPr>
        <p:spPr bwMode="auto">
          <a:xfrm>
            <a:off x="500063" y="4429125"/>
            <a:ext cx="1193800" cy="276225"/>
          </a:xfrm>
          <a:prstGeom prst="rect">
            <a:avLst/>
          </a:prstGeom>
          <a:noFill/>
          <a:ln w="9525">
            <a:noFill/>
            <a:miter lim="800000"/>
            <a:headEnd/>
            <a:tailEnd/>
          </a:ln>
        </p:spPr>
        <p:txBody>
          <a:bodyPr wrap="none">
            <a:spAutoFit/>
          </a:bodyPr>
          <a:lstStyle/>
          <a:p>
            <a:r>
              <a:rPr lang="fr-FR" sz="1200" b="1">
                <a:solidFill>
                  <a:schemeClr val="bg1"/>
                </a:solidFill>
              </a:rPr>
              <a:t>Niskin bottles</a:t>
            </a:r>
          </a:p>
        </p:txBody>
      </p:sp>
      <p:pic>
        <p:nvPicPr>
          <p:cNvPr id="38921" name="Picture 4"/>
          <p:cNvPicPr>
            <a:picLocks noChangeAspect="1" noChangeArrowheads="1"/>
          </p:cNvPicPr>
          <p:nvPr/>
        </p:nvPicPr>
        <p:blipFill>
          <a:blip r:embed="rId4"/>
          <a:srcRect/>
          <a:stretch>
            <a:fillRect/>
          </a:stretch>
        </p:blipFill>
        <p:spPr bwMode="auto">
          <a:xfrm>
            <a:off x="7429500" y="1500188"/>
            <a:ext cx="1357313" cy="1554162"/>
          </a:xfrm>
          <a:prstGeom prst="rect">
            <a:avLst/>
          </a:prstGeom>
          <a:noFill/>
          <a:ln w="9525">
            <a:solidFill>
              <a:schemeClr val="bg1"/>
            </a:solidFill>
            <a:miter lim="800000"/>
            <a:headEnd/>
            <a:tailEnd/>
          </a:ln>
        </p:spPr>
      </p:pic>
      <p:sp>
        <p:nvSpPr>
          <p:cNvPr id="38922" name="ZoneTexte 13"/>
          <p:cNvSpPr txBox="1">
            <a:spLocks noChangeArrowheads="1"/>
          </p:cNvSpPr>
          <p:nvPr/>
        </p:nvSpPr>
        <p:spPr bwMode="auto">
          <a:xfrm>
            <a:off x="7358063" y="3071813"/>
            <a:ext cx="1485900" cy="461962"/>
          </a:xfrm>
          <a:prstGeom prst="rect">
            <a:avLst/>
          </a:prstGeom>
          <a:noFill/>
          <a:ln w="9525">
            <a:noFill/>
            <a:miter lim="800000"/>
            <a:headEnd/>
            <a:tailEnd/>
          </a:ln>
        </p:spPr>
        <p:txBody>
          <a:bodyPr wrap="none">
            <a:spAutoFit/>
          </a:bodyPr>
          <a:lstStyle/>
          <a:p>
            <a:pPr algn="ctr"/>
            <a:r>
              <a:rPr lang="fr-FR" sz="1200" b="1">
                <a:solidFill>
                  <a:schemeClr val="bg1"/>
                </a:solidFill>
              </a:rPr>
              <a:t>Acoustic doppler </a:t>
            </a:r>
          </a:p>
          <a:p>
            <a:pPr algn="ctr"/>
            <a:r>
              <a:rPr lang="fr-FR" sz="1200" b="1">
                <a:solidFill>
                  <a:schemeClr val="bg1"/>
                </a:solidFill>
              </a:rPr>
              <a:t>current profiler </a:t>
            </a:r>
          </a:p>
        </p:txBody>
      </p:sp>
      <p:sp>
        <p:nvSpPr>
          <p:cNvPr id="38923" name="ZoneTexte 15"/>
          <p:cNvSpPr txBox="1">
            <a:spLocks noChangeArrowheads="1"/>
          </p:cNvSpPr>
          <p:nvPr/>
        </p:nvSpPr>
        <p:spPr bwMode="auto">
          <a:xfrm>
            <a:off x="7643813" y="5715000"/>
            <a:ext cx="947737" cy="276225"/>
          </a:xfrm>
          <a:prstGeom prst="rect">
            <a:avLst/>
          </a:prstGeom>
          <a:noFill/>
          <a:ln w="9525">
            <a:noFill/>
            <a:miter lim="800000"/>
            <a:headEnd/>
            <a:tailEnd/>
          </a:ln>
        </p:spPr>
        <p:txBody>
          <a:bodyPr wrap="none">
            <a:spAutoFit/>
          </a:bodyPr>
          <a:lstStyle/>
          <a:p>
            <a:r>
              <a:rPr lang="fr-FR" sz="1200" b="1">
                <a:solidFill>
                  <a:schemeClr val="bg1"/>
                </a:solidFill>
              </a:rPr>
              <a:t>Aquadopp</a:t>
            </a:r>
          </a:p>
        </p:txBody>
      </p:sp>
      <p:pic>
        <p:nvPicPr>
          <p:cNvPr id="52230" name="Picture 6"/>
          <p:cNvPicPr>
            <a:picLocks noChangeAspect="1" noChangeArrowheads="1"/>
          </p:cNvPicPr>
          <p:nvPr/>
        </p:nvPicPr>
        <p:blipFill>
          <a:blip r:embed="rId5"/>
          <a:srcRect/>
          <a:stretch>
            <a:fillRect/>
          </a:stretch>
        </p:blipFill>
        <p:spPr bwMode="auto">
          <a:xfrm>
            <a:off x="3000375" y="1500188"/>
            <a:ext cx="1192213" cy="1357312"/>
          </a:xfrm>
          <a:prstGeom prst="rect">
            <a:avLst/>
          </a:prstGeom>
          <a:noFill/>
          <a:ln w="9525">
            <a:solidFill>
              <a:schemeClr val="bg1">
                <a:lumMod val="65000"/>
              </a:schemeClr>
            </a:solidFill>
            <a:miter lim="800000"/>
            <a:headEnd/>
            <a:tailEnd/>
          </a:ln>
          <a:effectLst/>
        </p:spPr>
      </p:pic>
      <p:sp>
        <p:nvSpPr>
          <p:cNvPr id="38925" name="ZoneTexte 17"/>
          <p:cNvSpPr txBox="1">
            <a:spLocks noChangeArrowheads="1"/>
          </p:cNvSpPr>
          <p:nvPr/>
        </p:nvSpPr>
        <p:spPr bwMode="auto">
          <a:xfrm>
            <a:off x="2714625" y="2857500"/>
            <a:ext cx="1766888" cy="461963"/>
          </a:xfrm>
          <a:prstGeom prst="rect">
            <a:avLst/>
          </a:prstGeom>
          <a:noFill/>
          <a:ln w="9525">
            <a:noFill/>
            <a:miter lim="800000"/>
            <a:headEnd/>
            <a:tailEnd/>
          </a:ln>
        </p:spPr>
        <p:txBody>
          <a:bodyPr wrap="none">
            <a:spAutoFit/>
          </a:bodyPr>
          <a:lstStyle/>
          <a:p>
            <a:pPr algn="ctr"/>
            <a:r>
              <a:rPr lang="fr-FR" sz="1200" b="1">
                <a:solidFill>
                  <a:schemeClr val="bg1"/>
                </a:solidFill>
              </a:rPr>
              <a:t>DGPS : RTK SPS461  </a:t>
            </a:r>
          </a:p>
          <a:p>
            <a:pPr algn="ctr"/>
            <a:r>
              <a:rPr lang="fr-FR" sz="1200" b="1">
                <a:solidFill>
                  <a:schemeClr val="bg1"/>
                </a:solidFill>
              </a:rPr>
              <a:t>and SPS 852</a:t>
            </a:r>
          </a:p>
        </p:txBody>
      </p:sp>
      <p:pic>
        <p:nvPicPr>
          <p:cNvPr id="52231" name="Picture 7"/>
          <p:cNvPicPr>
            <a:picLocks noChangeAspect="1" noChangeArrowheads="1"/>
          </p:cNvPicPr>
          <p:nvPr/>
        </p:nvPicPr>
        <p:blipFill>
          <a:blip r:embed="rId6"/>
          <a:srcRect/>
          <a:stretch>
            <a:fillRect/>
          </a:stretch>
        </p:blipFill>
        <p:spPr bwMode="auto">
          <a:xfrm>
            <a:off x="428625" y="4929188"/>
            <a:ext cx="1557338" cy="1158875"/>
          </a:xfrm>
          <a:prstGeom prst="rect">
            <a:avLst/>
          </a:prstGeom>
          <a:noFill/>
          <a:ln w="9525">
            <a:solidFill>
              <a:schemeClr val="bg1">
                <a:lumMod val="65000"/>
              </a:schemeClr>
            </a:solidFill>
            <a:miter lim="800000"/>
            <a:headEnd/>
            <a:tailEnd/>
          </a:ln>
          <a:effectLst/>
        </p:spPr>
      </p:pic>
      <p:sp>
        <p:nvSpPr>
          <p:cNvPr id="38927" name="ZoneTexte 19"/>
          <p:cNvSpPr txBox="1">
            <a:spLocks noChangeArrowheads="1"/>
          </p:cNvSpPr>
          <p:nvPr/>
        </p:nvSpPr>
        <p:spPr bwMode="auto">
          <a:xfrm>
            <a:off x="357188" y="6143625"/>
            <a:ext cx="1757362" cy="276225"/>
          </a:xfrm>
          <a:prstGeom prst="rect">
            <a:avLst/>
          </a:prstGeom>
          <a:noFill/>
          <a:ln w="9525">
            <a:noFill/>
            <a:miter lim="800000"/>
            <a:headEnd/>
            <a:tailEnd/>
          </a:ln>
        </p:spPr>
        <p:txBody>
          <a:bodyPr wrap="none">
            <a:spAutoFit/>
          </a:bodyPr>
          <a:lstStyle/>
          <a:p>
            <a:pPr algn="ctr"/>
            <a:r>
              <a:rPr lang="fr-FR" sz="1200" b="1">
                <a:solidFill>
                  <a:schemeClr val="bg1"/>
                </a:solidFill>
              </a:rPr>
              <a:t>Multiparameter probe</a:t>
            </a:r>
          </a:p>
        </p:txBody>
      </p:sp>
      <p:pic>
        <p:nvPicPr>
          <p:cNvPr id="52232" name="Picture 8"/>
          <p:cNvPicPr>
            <a:picLocks noChangeAspect="1" noChangeArrowheads="1"/>
          </p:cNvPicPr>
          <p:nvPr/>
        </p:nvPicPr>
        <p:blipFill>
          <a:blip r:embed="rId7"/>
          <a:srcRect/>
          <a:stretch>
            <a:fillRect/>
          </a:stretch>
        </p:blipFill>
        <p:spPr bwMode="auto">
          <a:xfrm>
            <a:off x="2643188" y="3595688"/>
            <a:ext cx="1928812" cy="1606550"/>
          </a:xfrm>
          <a:prstGeom prst="rect">
            <a:avLst/>
          </a:prstGeom>
          <a:noFill/>
          <a:ln w="9525">
            <a:solidFill>
              <a:schemeClr val="bg1">
                <a:lumMod val="65000"/>
              </a:schemeClr>
            </a:solidFill>
            <a:miter lim="800000"/>
            <a:headEnd/>
            <a:tailEnd/>
          </a:ln>
          <a:effectLst/>
        </p:spPr>
      </p:pic>
      <p:sp>
        <p:nvSpPr>
          <p:cNvPr id="38929" name="ZoneTexte 21"/>
          <p:cNvSpPr txBox="1">
            <a:spLocks noChangeArrowheads="1"/>
          </p:cNvSpPr>
          <p:nvPr/>
        </p:nvSpPr>
        <p:spPr bwMode="auto">
          <a:xfrm>
            <a:off x="2786063" y="5143500"/>
            <a:ext cx="1666875" cy="276225"/>
          </a:xfrm>
          <a:prstGeom prst="rect">
            <a:avLst/>
          </a:prstGeom>
          <a:noFill/>
          <a:ln w="9525">
            <a:noFill/>
            <a:miter lim="800000"/>
            <a:headEnd/>
            <a:tailEnd/>
          </a:ln>
        </p:spPr>
        <p:txBody>
          <a:bodyPr wrap="none">
            <a:spAutoFit/>
          </a:bodyPr>
          <a:lstStyle/>
          <a:p>
            <a:pPr algn="ctr"/>
            <a:r>
              <a:rPr lang="fr-FR" sz="1200" b="1">
                <a:solidFill>
                  <a:schemeClr val="bg1"/>
                </a:solidFill>
              </a:rPr>
              <a:t>Sub-bottom  profiler</a:t>
            </a:r>
          </a:p>
        </p:txBody>
      </p:sp>
      <p:sp>
        <p:nvSpPr>
          <p:cNvPr id="38930" name="ZoneTexte 23"/>
          <p:cNvSpPr txBox="1">
            <a:spLocks noChangeArrowheads="1"/>
          </p:cNvSpPr>
          <p:nvPr/>
        </p:nvSpPr>
        <p:spPr bwMode="auto">
          <a:xfrm>
            <a:off x="5072063" y="2857500"/>
            <a:ext cx="1765300" cy="461963"/>
          </a:xfrm>
          <a:prstGeom prst="rect">
            <a:avLst/>
          </a:prstGeom>
          <a:noFill/>
          <a:ln w="9525">
            <a:noFill/>
            <a:miter lim="800000"/>
            <a:headEnd/>
            <a:tailEnd/>
          </a:ln>
        </p:spPr>
        <p:txBody>
          <a:bodyPr wrap="none">
            <a:spAutoFit/>
          </a:bodyPr>
          <a:lstStyle/>
          <a:p>
            <a:pPr algn="ctr"/>
            <a:r>
              <a:rPr lang="fr-FR" sz="1200" b="1">
                <a:solidFill>
                  <a:schemeClr val="bg1"/>
                </a:solidFill>
              </a:rPr>
              <a:t>Multibeam </a:t>
            </a:r>
          </a:p>
          <a:p>
            <a:pPr algn="ctr"/>
            <a:r>
              <a:rPr lang="fr-FR" sz="1200" b="1">
                <a:solidFill>
                  <a:schemeClr val="bg1"/>
                </a:solidFill>
              </a:rPr>
              <a:t>echosounder system </a:t>
            </a:r>
          </a:p>
        </p:txBody>
      </p:sp>
      <p:pic>
        <p:nvPicPr>
          <p:cNvPr id="52234" name="Picture 10"/>
          <p:cNvPicPr>
            <a:picLocks noChangeAspect="1" noChangeArrowheads="1"/>
          </p:cNvPicPr>
          <p:nvPr/>
        </p:nvPicPr>
        <p:blipFill>
          <a:blip r:embed="rId8"/>
          <a:srcRect/>
          <a:stretch>
            <a:fillRect/>
          </a:stretch>
        </p:blipFill>
        <p:spPr bwMode="auto">
          <a:xfrm>
            <a:off x="5500688" y="3500438"/>
            <a:ext cx="871537" cy="1308100"/>
          </a:xfrm>
          <a:prstGeom prst="rect">
            <a:avLst/>
          </a:prstGeom>
          <a:noFill/>
          <a:ln w="9525">
            <a:solidFill>
              <a:schemeClr val="bg1">
                <a:lumMod val="65000"/>
              </a:schemeClr>
            </a:solidFill>
            <a:miter lim="800000"/>
            <a:headEnd/>
            <a:tailEnd/>
          </a:ln>
          <a:effectLst/>
        </p:spPr>
      </p:pic>
      <p:sp>
        <p:nvSpPr>
          <p:cNvPr id="38932" name="ZoneTexte 25"/>
          <p:cNvSpPr txBox="1">
            <a:spLocks noChangeArrowheads="1"/>
          </p:cNvSpPr>
          <p:nvPr/>
        </p:nvSpPr>
        <p:spPr bwMode="auto">
          <a:xfrm>
            <a:off x="5000625" y="4786313"/>
            <a:ext cx="1928813" cy="277812"/>
          </a:xfrm>
          <a:prstGeom prst="rect">
            <a:avLst/>
          </a:prstGeom>
          <a:noFill/>
          <a:ln w="9525">
            <a:noFill/>
            <a:miter lim="800000"/>
            <a:headEnd/>
            <a:tailEnd/>
          </a:ln>
        </p:spPr>
        <p:txBody>
          <a:bodyPr wrap="none">
            <a:spAutoFit/>
          </a:bodyPr>
          <a:lstStyle/>
          <a:p>
            <a:pPr algn="ctr"/>
            <a:r>
              <a:rPr lang="fr-FR" sz="1200" b="1">
                <a:solidFill>
                  <a:schemeClr val="bg1"/>
                </a:solidFill>
              </a:rPr>
              <a:t>Dynamic motion sensor</a:t>
            </a:r>
          </a:p>
        </p:txBody>
      </p:sp>
      <p:pic>
        <p:nvPicPr>
          <p:cNvPr id="52236" name="Picture 12"/>
          <p:cNvPicPr>
            <a:picLocks noChangeAspect="1" noChangeArrowheads="1"/>
          </p:cNvPicPr>
          <p:nvPr/>
        </p:nvPicPr>
        <p:blipFill>
          <a:blip r:embed="rId9"/>
          <a:srcRect/>
          <a:stretch>
            <a:fillRect/>
          </a:stretch>
        </p:blipFill>
        <p:spPr bwMode="auto">
          <a:xfrm>
            <a:off x="5357813" y="5214938"/>
            <a:ext cx="1195387" cy="1187450"/>
          </a:xfrm>
          <a:prstGeom prst="rect">
            <a:avLst/>
          </a:prstGeom>
          <a:noFill/>
          <a:ln w="9525">
            <a:solidFill>
              <a:schemeClr val="bg1">
                <a:lumMod val="65000"/>
              </a:schemeClr>
            </a:solidFill>
            <a:miter lim="800000"/>
            <a:headEnd/>
            <a:tailEnd/>
          </a:ln>
          <a:effectLst/>
        </p:spPr>
      </p:pic>
      <p:sp>
        <p:nvSpPr>
          <p:cNvPr id="38934" name="ZoneTexte 29"/>
          <p:cNvSpPr txBox="1">
            <a:spLocks noChangeArrowheads="1"/>
          </p:cNvSpPr>
          <p:nvPr/>
        </p:nvSpPr>
        <p:spPr bwMode="auto">
          <a:xfrm>
            <a:off x="5000625" y="6357938"/>
            <a:ext cx="1892300" cy="276225"/>
          </a:xfrm>
          <a:prstGeom prst="rect">
            <a:avLst/>
          </a:prstGeom>
          <a:noFill/>
          <a:ln w="9525">
            <a:noFill/>
            <a:miter lim="800000"/>
            <a:headEnd/>
            <a:tailEnd/>
          </a:ln>
        </p:spPr>
        <p:txBody>
          <a:bodyPr wrap="none">
            <a:spAutoFit/>
          </a:bodyPr>
          <a:lstStyle/>
          <a:p>
            <a:pPr algn="ctr"/>
            <a:r>
              <a:rPr lang="fr-FR" sz="1200" b="1">
                <a:solidFill>
                  <a:schemeClr val="bg1"/>
                </a:solidFill>
              </a:rPr>
              <a:t>Sidescan sonar system</a:t>
            </a:r>
          </a:p>
        </p:txBody>
      </p:sp>
      <p:pic>
        <p:nvPicPr>
          <p:cNvPr id="38935" name="Picture 13"/>
          <p:cNvPicPr>
            <a:picLocks noChangeAspect="1" noChangeArrowheads="1"/>
          </p:cNvPicPr>
          <p:nvPr/>
        </p:nvPicPr>
        <p:blipFill>
          <a:blip r:embed="rId10"/>
          <a:srcRect/>
          <a:stretch>
            <a:fillRect/>
          </a:stretch>
        </p:blipFill>
        <p:spPr bwMode="auto">
          <a:xfrm>
            <a:off x="2714625" y="5715000"/>
            <a:ext cx="1714500" cy="523875"/>
          </a:xfrm>
          <a:prstGeom prst="rect">
            <a:avLst/>
          </a:prstGeom>
          <a:noFill/>
          <a:ln w="9525">
            <a:noFill/>
            <a:miter lim="800000"/>
            <a:headEnd/>
            <a:tailEnd/>
          </a:ln>
        </p:spPr>
      </p:pic>
      <p:sp>
        <p:nvSpPr>
          <p:cNvPr id="38936" name="ZoneTexte 31"/>
          <p:cNvSpPr txBox="1">
            <a:spLocks noChangeArrowheads="1"/>
          </p:cNvSpPr>
          <p:nvPr/>
        </p:nvSpPr>
        <p:spPr bwMode="auto">
          <a:xfrm>
            <a:off x="2714625" y="6286500"/>
            <a:ext cx="1854200" cy="276225"/>
          </a:xfrm>
          <a:prstGeom prst="rect">
            <a:avLst/>
          </a:prstGeom>
          <a:noFill/>
          <a:ln w="9525">
            <a:noFill/>
            <a:miter lim="800000"/>
            <a:headEnd/>
            <a:tailEnd/>
          </a:ln>
        </p:spPr>
        <p:txBody>
          <a:bodyPr wrap="none">
            <a:spAutoFit/>
          </a:bodyPr>
          <a:lstStyle/>
          <a:p>
            <a:pPr algn="ctr"/>
            <a:r>
              <a:rPr lang="fr-FR" sz="1200" b="1">
                <a:solidFill>
                  <a:schemeClr val="bg1"/>
                </a:solidFill>
              </a:rPr>
              <a:t>Sound velocity profiler</a:t>
            </a:r>
          </a:p>
        </p:txBody>
      </p:sp>
      <p:sp>
        <p:nvSpPr>
          <p:cNvPr id="38937" name="ZoneTexte 28"/>
          <p:cNvSpPr txBox="1">
            <a:spLocks noChangeArrowheads="1"/>
          </p:cNvSpPr>
          <p:nvPr/>
        </p:nvSpPr>
        <p:spPr bwMode="auto">
          <a:xfrm>
            <a:off x="285750" y="936625"/>
            <a:ext cx="1928813" cy="368300"/>
          </a:xfrm>
          <a:prstGeom prst="rect">
            <a:avLst/>
          </a:prstGeom>
          <a:noFill/>
          <a:ln w="9525">
            <a:noFill/>
            <a:miter lim="800000"/>
            <a:headEnd/>
            <a:tailEnd/>
          </a:ln>
        </p:spPr>
        <p:txBody>
          <a:bodyPr>
            <a:spAutoFit/>
          </a:bodyPr>
          <a:lstStyle/>
          <a:p>
            <a:r>
              <a:rPr lang="fr-FR" b="1">
                <a:solidFill>
                  <a:srgbClr val="FFC000"/>
                </a:solidFill>
              </a:rPr>
              <a:t>W &amp; S sampling</a:t>
            </a:r>
          </a:p>
        </p:txBody>
      </p:sp>
      <p:sp>
        <p:nvSpPr>
          <p:cNvPr id="38938" name="ZoneTexte 30"/>
          <p:cNvSpPr txBox="1">
            <a:spLocks noChangeArrowheads="1"/>
          </p:cNvSpPr>
          <p:nvPr/>
        </p:nvSpPr>
        <p:spPr bwMode="auto">
          <a:xfrm>
            <a:off x="3643313" y="936625"/>
            <a:ext cx="1928812" cy="368300"/>
          </a:xfrm>
          <a:prstGeom prst="rect">
            <a:avLst/>
          </a:prstGeom>
          <a:noFill/>
          <a:ln w="9525">
            <a:noFill/>
            <a:miter lim="800000"/>
            <a:headEnd/>
            <a:tailEnd/>
          </a:ln>
        </p:spPr>
        <p:txBody>
          <a:bodyPr>
            <a:spAutoFit/>
          </a:bodyPr>
          <a:lstStyle/>
          <a:p>
            <a:r>
              <a:rPr lang="fr-FR" b="1">
                <a:solidFill>
                  <a:srgbClr val="0000FF"/>
                </a:solidFill>
              </a:rPr>
              <a:t>Seabed Survey</a:t>
            </a:r>
          </a:p>
        </p:txBody>
      </p:sp>
      <p:sp>
        <p:nvSpPr>
          <p:cNvPr id="38939" name="ZoneTexte 31"/>
          <p:cNvSpPr txBox="1">
            <a:spLocks noChangeArrowheads="1"/>
          </p:cNvSpPr>
          <p:nvPr/>
        </p:nvSpPr>
        <p:spPr bwMode="auto">
          <a:xfrm>
            <a:off x="7000875" y="936625"/>
            <a:ext cx="1928813" cy="368300"/>
          </a:xfrm>
          <a:prstGeom prst="rect">
            <a:avLst/>
          </a:prstGeom>
          <a:noFill/>
          <a:ln w="9525">
            <a:noFill/>
            <a:miter lim="800000"/>
            <a:headEnd/>
            <a:tailEnd/>
          </a:ln>
        </p:spPr>
        <p:txBody>
          <a:bodyPr>
            <a:spAutoFit/>
          </a:bodyPr>
          <a:lstStyle/>
          <a:p>
            <a:r>
              <a:rPr lang="fr-FR" b="1">
                <a:solidFill>
                  <a:srgbClr val="FFFF00"/>
                </a:solidFill>
              </a:rPr>
              <a:t>Hydrodynamics</a:t>
            </a:r>
          </a:p>
        </p:txBody>
      </p:sp>
      <p:cxnSp>
        <p:nvCxnSpPr>
          <p:cNvPr id="43" name="Connecteur droit 42"/>
          <p:cNvCxnSpPr/>
          <p:nvPr/>
        </p:nvCxnSpPr>
        <p:spPr>
          <a:xfrm>
            <a:off x="214313" y="1357313"/>
            <a:ext cx="8643937" cy="15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8941" name="Picture 29"/>
          <p:cNvPicPr>
            <a:picLocks noChangeAspect="1" noChangeArrowheads="1"/>
          </p:cNvPicPr>
          <p:nvPr/>
        </p:nvPicPr>
        <p:blipFill>
          <a:blip r:embed="rId11"/>
          <a:srcRect/>
          <a:stretch>
            <a:fillRect/>
          </a:stretch>
        </p:blipFill>
        <p:spPr bwMode="auto">
          <a:xfrm>
            <a:off x="5214938" y="1500188"/>
            <a:ext cx="1500187" cy="1373187"/>
          </a:xfrm>
          <a:prstGeom prst="rect">
            <a:avLst/>
          </a:prstGeom>
          <a:noFill/>
          <a:ln w="9525">
            <a:noFill/>
            <a:miter lim="800000"/>
            <a:headEnd/>
            <a:tailEnd/>
          </a:ln>
        </p:spPr>
      </p:pic>
      <p:pic>
        <p:nvPicPr>
          <p:cNvPr id="38942" name="Picture 31" descr="http://filemaker2-server.cbl.umces.edu/sensorimages/7275-AquadoppProfiler.gif"/>
          <p:cNvPicPr>
            <a:picLocks noChangeAspect="1" noChangeArrowheads="1"/>
          </p:cNvPicPr>
          <p:nvPr/>
        </p:nvPicPr>
        <p:blipFill>
          <a:blip r:embed="rId12"/>
          <a:srcRect/>
          <a:stretch>
            <a:fillRect/>
          </a:stretch>
        </p:blipFill>
        <p:spPr bwMode="auto">
          <a:xfrm>
            <a:off x="7215188" y="3857625"/>
            <a:ext cx="1714500" cy="172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a:xfrm>
            <a:off x="142875" y="3786188"/>
            <a:ext cx="9001125" cy="785812"/>
          </a:xfrm>
        </p:spPr>
        <p:txBody>
          <a:bodyPr/>
          <a:lstStyle/>
          <a:p>
            <a:r>
              <a:rPr lang="en-US" sz="4800" b="1" smtClean="0">
                <a:solidFill>
                  <a:schemeClr val="bg1"/>
                </a:solidFill>
              </a:rPr>
              <a:t>Suggestions for cooperation and capacity building</a:t>
            </a:r>
            <a:br>
              <a:rPr lang="en-US" sz="4800" b="1" smtClean="0">
                <a:solidFill>
                  <a:schemeClr val="bg1"/>
                </a:solidFill>
              </a:rPr>
            </a:br>
            <a:r>
              <a:rPr lang="en-US" sz="4800" b="1" smtClean="0">
                <a:solidFill>
                  <a:schemeClr val="bg1"/>
                </a:solidFill>
              </a:rPr>
              <a:t> in marine science and oceanography</a:t>
            </a:r>
            <a:br>
              <a:rPr lang="en-US" sz="4800" b="1" smtClean="0">
                <a:solidFill>
                  <a:schemeClr val="bg1"/>
                </a:solidFill>
              </a:rPr>
            </a:br>
            <a:r>
              <a:rPr lang="en-US" sz="4800" b="1" smtClean="0">
                <a:solidFill>
                  <a:schemeClr val="bg1"/>
                </a:solidFill>
              </a:rPr>
              <a:t/>
            </a:r>
            <a:br>
              <a:rPr lang="en-US" sz="4800" b="1" smtClean="0">
                <a:solidFill>
                  <a:schemeClr val="bg1"/>
                </a:solidFill>
              </a:rPr>
            </a:br>
            <a:r>
              <a:rPr lang="en-US" sz="3200" b="1" smtClean="0">
                <a:solidFill>
                  <a:schemeClr val="bg1"/>
                </a:solidFill>
              </a:rPr>
              <a:t>Gaps and Needs</a:t>
            </a:r>
            <a:r>
              <a:rPr lang="en-US" sz="4800" b="1" smtClean="0">
                <a:solidFill>
                  <a:schemeClr val="bg1"/>
                </a:solidFill>
              </a:rPr>
              <a:t/>
            </a:r>
            <a:br>
              <a:rPr lang="en-US" sz="4800" b="1" smtClean="0">
                <a:solidFill>
                  <a:schemeClr val="bg1"/>
                </a:solidFill>
              </a:rPr>
            </a:br>
            <a:r>
              <a:rPr lang="en-US" sz="4800" b="1" smtClean="0">
                <a:solidFill>
                  <a:schemeClr val="bg1"/>
                </a:solidFill>
              </a:rPr>
              <a:t> </a:t>
            </a:r>
            <a:r>
              <a:rPr lang="fr-FR" sz="4000" b="1" smtClean="0">
                <a:solidFill>
                  <a:schemeClr val="bg1"/>
                </a:solidFill>
              </a:rPr>
              <a:t/>
            </a:r>
            <a:br>
              <a:rPr lang="fr-FR" sz="4000" b="1" smtClean="0">
                <a:solidFill>
                  <a:schemeClr val="bg1"/>
                </a:solidFill>
              </a:rPr>
            </a:br>
            <a:endParaRPr lang="fr-FR" sz="4000" smtClean="0"/>
          </a:p>
        </p:txBody>
      </p:sp>
      <p:sp>
        <p:nvSpPr>
          <p:cNvPr id="5" name="Espace réservé de la date 4"/>
          <p:cNvSpPr>
            <a:spLocks noGrp="1"/>
          </p:cNvSpPr>
          <p:nvPr>
            <p:ph type="dt" sz="quarter" idx="10"/>
          </p:nvPr>
        </p:nvSpPr>
        <p:spPr/>
        <p:txBody>
          <a:bodyPr/>
          <a:lstStyle/>
          <a:p>
            <a:pPr>
              <a:defRPr/>
            </a:pPr>
            <a:fld id="{5285C951-23DD-4787-BC29-4E758C673467}" type="datetime1">
              <a:rPr lang="fr-FR" smtClean="0"/>
              <a:pPr>
                <a:defRPr/>
              </a:pPr>
              <a:t>06/06/2011</a:t>
            </a:fld>
            <a:endParaRPr lang="fr-FR"/>
          </a:p>
        </p:txBody>
      </p:sp>
      <p:sp>
        <p:nvSpPr>
          <p:cNvPr id="6" name="Espace réservé du numéro de diapositive 5"/>
          <p:cNvSpPr>
            <a:spLocks noGrp="1"/>
          </p:cNvSpPr>
          <p:nvPr>
            <p:ph type="sldNum" sz="quarter" idx="12"/>
          </p:nvPr>
        </p:nvSpPr>
        <p:spPr/>
        <p:txBody>
          <a:bodyPr/>
          <a:lstStyle/>
          <a:p>
            <a:pPr>
              <a:defRPr/>
            </a:pPr>
            <a:fld id="{EAC29F03-6CA5-404D-97A6-2DA5F19A1032}" type="slidenum">
              <a:rPr lang="fr-FR" smtClean="0"/>
              <a:pPr>
                <a:defRPr/>
              </a:pPr>
              <a:t>37</a:t>
            </a:fld>
            <a:endParaRPr lang="fr-F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quarter" idx="10"/>
          </p:nvPr>
        </p:nvSpPr>
        <p:spPr/>
        <p:txBody>
          <a:bodyPr/>
          <a:lstStyle/>
          <a:p>
            <a:pPr>
              <a:defRPr/>
            </a:pPr>
            <a:fld id="{BCE549E7-7974-42B4-8C29-EDF579D86D3C}" type="datetime1">
              <a:rPr lang="fr-FR" smtClean="0"/>
              <a:pPr>
                <a:defRPr/>
              </a:pPr>
              <a:t>06/06/2011</a:t>
            </a:fld>
            <a:endParaRPr lang="fr-FR"/>
          </a:p>
        </p:txBody>
      </p:sp>
      <p:sp>
        <p:nvSpPr>
          <p:cNvPr id="3" name="Espace réservé du numéro de diapositive 2"/>
          <p:cNvSpPr>
            <a:spLocks noGrp="1"/>
          </p:cNvSpPr>
          <p:nvPr>
            <p:ph type="sldNum" sz="quarter" idx="12"/>
          </p:nvPr>
        </p:nvSpPr>
        <p:spPr/>
        <p:txBody>
          <a:bodyPr/>
          <a:lstStyle/>
          <a:p>
            <a:pPr>
              <a:defRPr/>
            </a:pPr>
            <a:fld id="{EF8C7A12-1A50-4E33-8B23-A31C8225B1EB}" type="slidenum">
              <a:rPr lang="fr-FR" smtClean="0"/>
              <a:pPr>
                <a:defRPr/>
              </a:pPr>
              <a:t>38</a:t>
            </a:fld>
            <a:endParaRPr lang="fr-FR" dirty="0"/>
          </a:p>
        </p:txBody>
      </p:sp>
      <p:grpSp>
        <p:nvGrpSpPr>
          <p:cNvPr id="40964" name="Groupe 3"/>
          <p:cNvGrpSpPr>
            <a:grpSpLocks/>
          </p:cNvGrpSpPr>
          <p:nvPr/>
        </p:nvGrpSpPr>
        <p:grpSpPr bwMode="auto">
          <a:xfrm>
            <a:off x="0" y="142875"/>
            <a:ext cx="9144000" cy="4843463"/>
            <a:chOff x="0" y="1428736"/>
            <a:chExt cx="9144000" cy="4843233"/>
          </a:xfrm>
        </p:grpSpPr>
        <p:grpSp>
          <p:nvGrpSpPr>
            <p:cNvPr id="40966" name="Groupe 31"/>
            <p:cNvGrpSpPr>
              <a:grpSpLocks/>
            </p:cNvGrpSpPr>
            <p:nvPr/>
          </p:nvGrpSpPr>
          <p:grpSpPr bwMode="auto">
            <a:xfrm>
              <a:off x="0" y="1428736"/>
              <a:ext cx="9144000" cy="4843233"/>
              <a:chOff x="0" y="1428736"/>
              <a:chExt cx="9144000" cy="4843233"/>
            </a:xfrm>
          </p:grpSpPr>
          <p:grpSp>
            <p:nvGrpSpPr>
              <p:cNvPr id="40968" name="Groupe 18"/>
              <p:cNvGrpSpPr>
                <a:grpSpLocks/>
              </p:cNvGrpSpPr>
              <p:nvPr/>
            </p:nvGrpSpPr>
            <p:grpSpPr bwMode="auto">
              <a:xfrm>
                <a:off x="0" y="1428736"/>
                <a:ext cx="9144000" cy="4843233"/>
                <a:chOff x="0" y="1428736"/>
                <a:chExt cx="9144000" cy="4843233"/>
              </a:xfrm>
            </p:grpSpPr>
            <p:grpSp>
              <p:nvGrpSpPr>
                <p:cNvPr id="40970" name="Groupe 15"/>
                <p:cNvGrpSpPr>
                  <a:grpSpLocks/>
                </p:cNvGrpSpPr>
                <p:nvPr/>
              </p:nvGrpSpPr>
              <p:grpSpPr bwMode="auto">
                <a:xfrm>
                  <a:off x="0" y="1428736"/>
                  <a:ext cx="9144000" cy="4843233"/>
                  <a:chOff x="-32" y="928670"/>
                  <a:chExt cx="9144000" cy="4843233"/>
                </a:xfrm>
              </p:grpSpPr>
              <p:grpSp>
                <p:nvGrpSpPr>
                  <p:cNvPr id="40972" name="Groupe 14"/>
                  <p:cNvGrpSpPr>
                    <a:grpSpLocks/>
                  </p:cNvGrpSpPr>
                  <p:nvPr/>
                </p:nvGrpSpPr>
                <p:grpSpPr bwMode="auto">
                  <a:xfrm>
                    <a:off x="-32" y="928670"/>
                    <a:ext cx="9144000" cy="4843233"/>
                    <a:chOff x="0" y="1571612"/>
                    <a:chExt cx="9144000" cy="4843233"/>
                  </a:xfrm>
                </p:grpSpPr>
                <p:grpSp>
                  <p:nvGrpSpPr>
                    <p:cNvPr id="40974" name="Groupe 11"/>
                    <p:cNvGrpSpPr>
                      <a:grpSpLocks/>
                    </p:cNvGrpSpPr>
                    <p:nvPr/>
                  </p:nvGrpSpPr>
                  <p:grpSpPr bwMode="auto">
                    <a:xfrm>
                      <a:off x="0" y="1571612"/>
                      <a:ext cx="9144000" cy="4843233"/>
                      <a:chOff x="2714612" y="2214554"/>
                      <a:chExt cx="9144000" cy="4843233"/>
                    </a:xfrm>
                  </p:grpSpPr>
                  <p:grpSp>
                    <p:nvGrpSpPr>
                      <p:cNvPr id="40976" name="Groupe 10"/>
                      <p:cNvGrpSpPr>
                        <a:grpSpLocks/>
                      </p:cNvGrpSpPr>
                      <p:nvPr/>
                    </p:nvGrpSpPr>
                    <p:grpSpPr bwMode="auto">
                      <a:xfrm>
                        <a:off x="2714612" y="2214554"/>
                        <a:ext cx="9144000" cy="4843233"/>
                        <a:chOff x="2714612" y="2214554"/>
                        <a:chExt cx="9144000" cy="4843233"/>
                      </a:xfrm>
                    </p:grpSpPr>
                    <p:grpSp>
                      <p:nvGrpSpPr>
                        <p:cNvPr id="40978" name="Groupe 9"/>
                        <p:cNvGrpSpPr>
                          <a:grpSpLocks/>
                        </p:cNvGrpSpPr>
                        <p:nvPr/>
                      </p:nvGrpSpPr>
                      <p:grpSpPr bwMode="auto">
                        <a:xfrm>
                          <a:off x="2714612" y="2214554"/>
                          <a:ext cx="9144000" cy="4843233"/>
                          <a:chOff x="0" y="1500174"/>
                          <a:chExt cx="9144000" cy="4843233"/>
                        </a:xfrm>
                      </p:grpSpPr>
                      <p:pic>
                        <p:nvPicPr>
                          <p:cNvPr id="40980" name="Image 6" descr="kerkennah_fondatiion.jpg"/>
                          <p:cNvPicPr>
                            <a:picLocks noChangeAspect="1"/>
                          </p:cNvPicPr>
                          <p:nvPr/>
                        </p:nvPicPr>
                        <p:blipFill>
                          <a:blip r:embed="rId2"/>
                          <a:srcRect/>
                          <a:stretch>
                            <a:fillRect/>
                          </a:stretch>
                        </p:blipFill>
                        <p:spPr bwMode="auto">
                          <a:xfrm>
                            <a:off x="0" y="1500174"/>
                            <a:ext cx="9144000" cy="4843233"/>
                          </a:xfrm>
                          <a:prstGeom prst="rect">
                            <a:avLst/>
                          </a:prstGeom>
                          <a:noFill/>
                          <a:ln w="9525">
                            <a:noFill/>
                            <a:miter lim="800000"/>
                            <a:headEnd/>
                            <a:tailEnd/>
                          </a:ln>
                        </p:spPr>
                      </p:pic>
                      <p:sp>
                        <p:nvSpPr>
                          <p:cNvPr id="20" name="Rectangle 8"/>
                          <p:cNvSpPr/>
                          <p:nvPr/>
                        </p:nvSpPr>
                        <p:spPr>
                          <a:xfrm>
                            <a:off x="2214563" y="1643042"/>
                            <a:ext cx="2786062" cy="785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b="1" dirty="0"/>
                              <a:t>Kerkennah Island</a:t>
                            </a:r>
                          </a:p>
                        </p:txBody>
                      </p:sp>
                    </p:grpSp>
                    <p:pic>
                      <p:nvPicPr>
                        <p:cNvPr id="40979" name="Picture 5"/>
                        <p:cNvPicPr>
                          <a:picLocks noChangeAspect="1" noChangeArrowheads="1"/>
                        </p:cNvPicPr>
                        <p:nvPr/>
                      </p:nvPicPr>
                      <p:blipFill>
                        <a:blip r:embed="rId3"/>
                        <a:srcRect/>
                        <a:stretch>
                          <a:fillRect/>
                        </a:stretch>
                      </p:blipFill>
                      <p:spPr bwMode="auto">
                        <a:xfrm>
                          <a:off x="3143240" y="3071810"/>
                          <a:ext cx="1419216" cy="2171169"/>
                        </a:xfrm>
                        <a:prstGeom prst="rect">
                          <a:avLst/>
                        </a:prstGeom>
                        <a:noFill/>
                        <a:ln w="9525">
                          <a:noFill/>
                          <a:miter lim="800000"/>
                          <a:headEnd/>
                          <a:tailEnd/>
                        </a:ln>
                      </p:spPr>
                    </p:pic>
                  </p:grpSp>
                  <p:sp>
                    <p:nvSpPr>
                      <p:cNvPr id="16" name="Ellipse 15"/>
                      <p:cNvSpPr/>
                      <p:nvPr/>
                    </p:nvSpPr>
                    <p:spPr>
                      <a:xfrm>
                        <a:off x="4143362" y="4286144"/>
                        <a:ext cx="357188" cy="2143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4" name="Rectangle 13"/>
                    <p:cNvSpPr/>
                    <p:nvPr/>
                  </p:nvSpPr>
                  <p:spPr>
                    <a:xfrm>
                      <a:off x="1785938" y="4643279"/>
                      <a:ext cx="1143000" cy="285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t>Gharbi</a:t>
                      </a:r>
                    </a:p>
                  </p:txBody>
                </p:sp>
              </p:grpSp>
              <p:sp>
                <p:nvSpPr>
                  <p:cNvPr id="12" name="Rectangle 11"/>
                  <p:cNvSpPr/>
                  <p:nvPr/>
                </p:nvSpPr>
                <p:spPr>
                  <a:xfrm>
                    <a:off x="4857718" y="2285919"/>
                    <a:ext cx="1143000" cy="285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t>Chergui</a:t>
                    </a:r>
                  </a:p>
                </p:txBody>
              </p:sp>
            </p:grpSp>
            <p:pic>
              <p:nvPicPr>
                <p:cNvPr id="10" name="Image 9" descr="kerkennah_fondatiion2.jpg"/>
                <p:cNvPicPr>
                  <a:picLocks noChangeAspect="1"/>
                </p:cNvPicPr>
                <p:nvPr/>
              </p:nvPicPr>
              <p:blipFill>
                <a:blip r:embed="rId4"/>
                <a:stretch>
                  <a:fillRect/>
                </a:stretch>
              </p:blipFill>
              <p:spPr>
                <a:xfrm>
                  <a:off x="5643563" y="4286100"/>
                  <a:ext cx="3065462" cy="1730293"/>
                </a:xfrm>
                <a:prstGeom prst="rect">
                  <a:avLst/>
                </a:prstGeom>
                <a:ln w="15875">
                  <a:solidFill>
                    <a:schemeClr val="accent1">
                      <a:shade val="50000"/>
                    </a:schemeClr>
                  </a:solidFill>
                </a:ln>
              </p:spPr>
            </p:pic>
          </p:grpSp>
          <p:cxnSp>
            <p:nvCxnSpPr>
              <p:cNvPr id="8" name="Connecteur droit avec flèche 7"/>
              <p:cNvCxnSpPr/>
              <p:nvPr/>
            </p:nvCxnSpPr>
            <p:spPr>
              <a:xfrm rot="16200000" flipH="1">
                <a:off x="5286385" y="4357528"/>
                <a:ext cx="428605" cy="2857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8572500" y="6000519"/>
              <a:ext cx="285750" cy="142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 dirty="0">
                  <a:solidFill>
                    <a:schemeClr val="bg1">
                      <a:lumMod val="50000"/>
                    </a:schemeClr>
                  </a:solidFill>
                </a:rPr>
                <a:t>LG</a:t>
              </a:r>
            </a:p>
          </p:txBody>
        </p:sp>
      </p:grpSp>
      <p:sp>
        <p:nvSpPr>
          <p:cNvPr id="40965" name="ZoneTexte 20"/>
          <p:cNvSpPr txBox="1">
            <a:spLocks noChangeArrowheads="1"/>
          </p:cNvSpPr>
          <p:nvPr/>
        </p:nvSpPr>
        <p:spPr bwMode="auto">
          <a:xfrm>
            <a:off x="214313" y="5143500"/>
            <a:ext cx="8929687" cy="1477963"/>
          </a:xfrm>
          <a:prstGeom prst="rect">
            <a:avLst/>
          </a:prstGeom>
          <a:noFill/>
          <a:ln w="9525">
            <a:noFill/>
            <a:miter lim="800000"/>
            <a:headEnd/>
            <a:tailEnd/>
          </a:ln>
        </p:spPr>
        <p:txBody>
          <a:bodyPr>
            <a:spAutoFit/>
          </a:bodyPr>
          <a:lstStyle/>
          <a:p>
            <a:pPr>
              <a:buFont typeface="Wingdings" pitchFamily="2" charset="2"/>
              <a:buChar char="§"/>
            </a:pPr>
            <a:r>
              <a:rPr lang="fr-FR" b="1">
                <a:solidFill>
                  <a:schemeClr val="bg1"/>
                </a:solidFill>
              </a:rPr>
              <a:t> Traditionnal fisheries</a:t>
            </a:r>
          </a:p>
          <a:p>
            <a:pPr>
              <a:buFont typeface="Wingdings" pitchFamily="2" charset="2"/>
              <a:buChar char="§"/>
            </a:pPr>
            <a:r>
              <a:rPr lang="fr-FR" b="1" i="1">
                <a:solidFill>
                  <a:schemeClr val="bg1"/>
                </a:solidFill>
              </a:rPr>
              <a:t> Posidonia ocanica </a:t>
            </a:r>
            <a:r>
              <a:rPr lang="fr-FR" b="1">
                <a:solidFill>
                  <a:schemeClr val="bg1"/>
                </a:solidFill>
              </a:rPr>
              <a:t>forms</a:t>
            </a:r>
            <a:r>
              <a:rPr lang="fr-FR" b="1" i="1">
                <a:solidFill>
                  <a:schemeClr val="bg1"/>
                </a:solidFill>
              </a:rPr>
              <a:t> </a:t>
            </a:r>
            <a:r>
              <a:rPr lang="fr-FR" b="1">
                <a:solidFill>
                  <a:schemeClr val="bg1"/>
                </a:solidFill>
              </a:rPr>
              <a:t>dense and large meadows</a:t>
            </a:r>
          </a:p>
          <a:p>
            <a:pPr>
              <a:buFont typeface="Wingdings" pitchFamily="2" charset="2"/>
              <a:buChar char="§"/>
            </a:pPr>
            <a:r>
              <a:rPr lang="fr-FR" b="1">
                <a:solidFill>
                  <a:schemeClr val="bg1"/>
                </a:solidFill>
              </a:rPr>
              <a:t> Oil and gas activities</a:t>
            </a:r>
          </a:p>
          <a:p>
            <a:pPr>
              <a:buFont typeface="Wingdings" pitchFamily="2" charset="2"/>
              <a:buChar char="§"/>
            </a:pPr>
            <a:r>
              <a:rPr lang="en-US" b="1">
                <a:solidFill>
                  <a:schemeClr val="bg1"/>
                </a:solidFill>
              </a:rPr>
              <a:t> Kerkennah may disappear due to sea level rise increase</a:t>
            </a:r>
            <a:endParaRPr lang="fr-FR" b="1">
              <a:solidFill>
                <a:schemeClr val="bg1"/>
              </a:solidFill>
            </a:endParaRPr>
          </a:p>
          <a:p>
            <a:endParaRPr lang="fr-F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p:txBody>
          <a:bodyPr/>
          <a:lstStyle/>
          <a:p>
            <a:r>
              <a:rPr lang="fr-FR" smtClean="0">
                <a:solidFill>
                  <a:schemeClr val="bg1"/>
                </a:solidFill>
              </a:rPr>
              <a:t>Gaps and Needs</a:t>
            </a:r>
          </a:p>
        </p:txBody>
      </p:sp>
      <p:sp>
        <p:nvSpPr>
          <p:cNvPr id="41987" name="Espace réservé du contenu 2"/>
          <p:cNvSpPr>
            <a:spLocks noGrp="1"/>
          </p:cNvSpPr>
          <p:nvPr>
            <p:ph idx="1"/>
          </p:nvPr>
        </p:nvSpPr>
        <p:spPr>
          <a:xfrm>
            <a:off x="214313" y="1714500"/>
            <a:ext cx="8358187" cy="4525963"/>
          </a:xfrm>
        </p:spPr>
        <p:txBody>
          <a:bodyPr/>
          <a:lstStyle/>
          <a:p>
            <a:pPr marL="0" indent="0" eaLnBrk="1" hangingPunct="1">
              <a:buFont typeface="Arial" charset="0"/>
              <a:buNone/>
            </a:pPr>
            <a:r>
              <a:rPr lang="en-US" sz="3600" b="1" u="sng" smtClean="0">
                <a:solidFill>
                  <a:srgbClr val="FFC000"/>
                </a:solidFill>
              </a:rPr>
              <a:t>Needs </a:t>
            </a:r>
          </a:p>
          <a:p>
            <a:pPr marL="0" indent="0" algn="just" eaLnBrk="1" hangingPunct="1">
              <a:buFont typeface="Wingdings" pitchFamily="2" charset="2"/>
              <a:buChar char="ü"/>
            </a:pPr>
            <a:endParaRPr lang="en-US" sz="2000" smtClean="0">
              <a:solidFill>
                <a:schemeClr val="bg1"/>
              </a:solidFill>
            </a:endParaRPr>
          </a:p>
          <a:p>
            <a:pPr marL="0" indent="0" algn="just" eaLnBrk="1" hangingPunct="1">
              <a:buFont typeface="Wingdings" pitchFamily="2" charset="2"/>
              <a:buChar char="ü"/>
            </a:pPr>
            <a:r>
              <a:rPr lang="en-US" sz="2400" smtClean="0">
                <a:solidFill>
                  <a:schemeClr val="bg1"/>
                </a:solidFill>
              </a:rPr>
              <a:t>Understanding, assessing, predicting, mitigating and adapting to climate variability and change,</a:t>
            </a:r>
          </a:p>
          <a:p>
            <a:pPr marL="0" indent="0" algn="just" eaLnBrk="1" hangingPunct="1">
              <a:buFont typeface="Wingdings" pitchFamily="2" charset="2"/>
              <a:buChar char="ü"/>
            </a:pPr>
            <a:r>
              <a:rPr lang="en-US" sz="2400" smtClean="0">
                <a:solidFill>
                  <a:schemeClr val="bg1"/>
                </a:solidFill>
              </a:rPr>
              <a:t>Improving metocean information, </a:t>
            </a:r>
          </a:p>
          <a:p>
            <a:pPr marL="0" indent="0" algn="just" eaLnBrk="1" hangingPunct="1">
              <a:buFont typeface="Wingdings" pitchFamily="2" charset="2"/>
              <a:buChar char="ü"/>
            </a:pPr>
            <a:r>
              <a:rPr lang="en-US" sz="2400" smtClean="0">
                <a:solidFill>
                  <a:schemeClr val="bg1"/>
                </a:solidFill>
              </a:rPr>
              <a:t>Improving the management and protection of coastal and marine ecosystems,</a:t>
            </a:r>
          </a:p>
          <a:p>
            <a:pPr marL="0" indent="0" algn="just" eaLnBrk="1" hangingPunct="1">
              <a:buFont typeface="Wingdings" pitchFamily="2" charset="2"/>
              <a:buChar char="ü"/>
            </a:pPr>
            <a:r>
              <a:rPr lang="en-US" sz="2400" smtClean="0">
                <a:solidFill>
                  <a:schemeClr val="bg1"/>
                </a:solidFill>
              </a:rPr>
              <a:t>Understanding, monitoring and conserving biodiversity.</a:t>
            </a:r>
            <a:r>
              <a:rPr lang="de-DE" sz="2400" smtClean="0">
                <a:solidFill>
                  <a:schemeClr val="bg1"/>
                </a:solidFill>
              </a:rPr>
              <a:t> </a:t>
            </a:r>
          </a:p>
          <a:p>
            <a:pPr marL="0" indent="0" algn="just" eaLnBrk="1" hangingPunct="1">
              <a:buFont typeface="Arial" charset="0"/>
              <a:buNone/>
            </a:pPr>
            <a:endParaRPr lang="en-US" sz="2400" smtClean="0">
              <a:solidFill>
                <a:schemeClr val="bg1"/>
              </a:solidFill>
            </a:endParaRPr>
          </a:p>
          <a:p>
            <a:pPr marL="0" indent="0" algn="just" eaLnBrk="1" hangingPunct="1">
              <a:buFont typeface="Wingdings" pitchFamily="2" charset="2"/>
              <a:buChar char="ü"/>
            </a:pPr>
            <a:endParaRPr lang="en-US" sz="2400" smtClean="0">
              <a:solidFill>
                <a:schemeClr val="bg1"/>
              </a:solidFill>
            </a:endParaRPr>
          </a:p>
          <a:p>
            <a:pPr marL="0" indent="0" algn="just" eaLnBrk="1" hangingPunct="1">
              <a:buFont typeface="Wingdings" pitchFamily="2" charset="2"/>
              <a:buChar char="ü"/>
            </a:pPr>
            <a:endParaRPr lang="en-US" sz="2400" smtClean="0">
              <a:solidFill>
                <a:schemeClr val="bg1"/>
              </a:solidFill>
            </a:endParaRPr>
          </a:p>
          <a:p>
            <a:pPr marL="0" indent="0" eaLnBrk="1" hangingPunct="1">
              <a:buFontTx/>
              <a:buChar char="-"/>
            </a:pPr>
            <a:endParaRPr lang="en-US" smtClean="0">
              <a:solidFill>
                <a:schemeClr val="bg1"/>
              </a:solidFill>
            </a:endParaRPr>
          </a:p>
          <a:p>
            <a:pPr marL="0" indent="0" eaLnBrk="1" hangingPunct="1">
              <a:buFont typeface="Arial" charset="0"/>
              <a:buNone/>
            </a:pPr>
            <a:endParaRPr lang="fr-FR" smtClean="0"/>
          </a:p>
        </p:txBody>
      </p:sp>
      <p:sp>
        <p:nvSpPr>
          <p:cNvPr id="4" name="Espace réservé de la date 3"/>
          <p:cNvSpPr>
            <a:spLocks noGrp="1"/>
          </p:cNvSpPr>
          <p:nvPr>
            <p:ph type="dt" sz="quarter" idx="10"/>
          </p:nvPr>
        </p:nvSpPr>
        <p:spPr/>
        <p:txBody>
          <a:bodyPr/>
          <a:lstStyle/>
          <a:p>
            <a:pPr>
              <a:defRPr/>
            </a:pPr>
            <a:fld id="{36E10A26-1860-4B89-8845-0614EFA64FA4}" type="datetime1">
              <a:rPr lang="fr-FR" smtClean="0"/>
              <a:pPr>
                <a:defRPr/>
              </a:pPr>
              <a:t>06/06/2011</a:t>
            </a:fld>
            <a:endParaRPr lang="fr-FR"/>
          </a:p>
        </p:txBody>
      </p:sp>
      <p:sp>
        <p:nvSpPr>
          <p:cNvPr id="5" name="Espace réservé du numéro de diapositive 4"/>
          <p:cNvSpPr>
            <a:spLocks noGrp="1"/>
          </p:cNvSpPr>
          <p:nvPr>
            <p:ph type="sldNum" sz="quarter" idx="12"/>
          </p:nvPr>
        </p:nvSpPr>
        <p:spPr/>
        <p:txBody>
          <a:bodyPr/>
          <a:lstStyle/>
          <a:p>
            <a:pPr>
              <a:defRPr/>
            </a:pPr>
            <a:fld id="{6D5A31A7-6FE4-469A-86A4-40F227189A5E}" type="slidenum">
              <a:rPr lang="fr-FR" smtClean="0"/>
              <a:pPr>
                <a:defRPr/>
              </a:pPr>
              <a:t>39</a:t>
            </a:fld>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357188" y="2643188"/>
            <a:ext cx="8229600" cy="1143000"/>
          </a:xfrm>
        </p:spPr>
        <p:txBody>
          <a:bodyPr/>
          <a:lstStyle/>
          <a:p>
            <a:pPr eaLnBrk="1" hangingPunct="1">
              <a:defRPr/>
            </a:pPr>
            <a:r>
              <a:rPr lang="fr-FR" b="1" dirty="0" smtClean="0">
                <a:solidFill>
                  <a:schemeClr val="bg1">
                    <a:lumMod val="95000"/>
                  </a:schemeClr>
                </a:solidFill>
              </a:rPr>
              <a:t>Institutions involved in marine issues</a:t>
            </a:r>
          </a:p>
        </p:txBody>
      </p:sp>
      <p:sp>
        <p:nvSpPr>
          <p:cNvPr id="5" name="Espace réservé de la date 4"/>
          <p:cNvSpPr>
            <a:spLocks noGrp="1"/>
          </p:cNvSpPr>
          <p:nvPr>
            <p:ph type="dt" sz="quarter" idx="10"/>
          </p:nvPr>
        </p:nvSpPr>
        <p:spPr/>
        <p:txBody>
          <a:bodyPr/>
          <a:lstStyle/>
          <a:p>
            <a:pPr>
              <a:defRPr/>
            </a:pPr>
            <a:fld id="{5126F8BE-432F-4D30-A174-CAD5E790553B}" type="datetime1">
              <a:rPr lang="fr-FR"/>
              <a:pPr>
                <a:defRPr/>
              </a:pPr>
              <a:t>06/06/2011</a:t>
            </a:fld>
            <a:endParaRPr lang="fr-FR"/>
          </a:p>
        </p:txBody>
      </p:sp>
      <p:sp>
        <p:nvSpPr>
          <p:cNvPr id="6" name="Espace réservé du numéro de diapositive 5"/>
          <p:cNvSpPr>
            <a:spLocks noGrp="1"/>
          </p:cNvSpPr>
          <p:nvPr>
            <p:ph type="sldNum" sz="quarter" idx="12"/>
          </p:nvPr>
        </p:nvSpPr>
        <p:spPr/>
        <p:txBody>
          <a:bodyPr/>
          <a:lstStyle/>
          <a:p>
            <a:pPr>
              <a:defRPr/>
            </a:pPr>
            <a:fld id="{4EA67AE7-C3F9-47DF-8324-A73C2A247DB1}" type="slidenum">
              <a:rPr lang="fr-FR" smtClean="0"/>
              <a:pPr>
                <a:defRPr/>
              </a:pPr>
              <a:t>4</a:t>
            </a:fld>
            <a:endParaRPr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quarter" idx="10"/>
          </p:nvPr>
        </p:nvSpPr>
        <p:spPr/>
        <p:txBody>
          <a:bodyPr/>
          <a:lstStyle/>
          <a:p>
            <a:pPr>
              <a:defRPr/>
            </a:pPr>
            <a:fld id="{BCE549E7-7974-42B4-8C29-EDF579D86D3C}" type="datetime1">
              <a:rPr lang="fr-FR" smtClean="0"/>
              <a:pPr>
                <a:defRPr/>
              </a:pPr>
              <a:t>06/06/2011</a:t>
            </a:fld>
            <a:endParaRPr lang="fr-FR"/>
          </a:p>
        </p:txBody>
      </p:sp>
      <p:sp>
        <p:nvSpPr>
          <p:cNvPr id="3" name="Espace réservé du numéro de diapositive 2"/>
          <p:cNvSpPr>
            <a:spLocks noGrp="1"/>
          </p:cNvSpPr>
          <p:nvPr>
            <p:ph type="sldNum" sz="quarter" idx="12"/>
          </p:nvPr>
        </p:nvSpPr>
        <p:spPr/>
        <p:txBody>
          <a:bodyPr/>
          <a:lstStyle/>
          <a:p>
            <a:pPr>
              <a:defRPr/>
            </a:pPr>
            <a:fld id="{20AF27A5-6494-40D2-9B9C-202F79A657F0}" type="slidenum">
              <a:rPr lang="fr-FR" smtClean="0"/>
              <a:pPr>
                <a:defRPr/>
              </a:pPr>
              <a:t>40</a:t>
            </a:fld>
            <a:endParaRPr lang="fr-FR"/>
          </a:p>
        </p:txBody>
      </p:sp>
      <p:sp>
        <p:nvSpPr>
          <p:cNvPr id="4" name="Rectangle 3"/>
          <p:cNvSpPr/>
          <p:nvPr/>
        </p:nvSpPr>
        <p:spPr>
          <a:xfrm>
            <a:off x="428625" y="1714500"/>
            <a:ext cx="8572500" cy="1779588"/>
          </a:xfrm>
          <a:prstGeom prst="rect">
            <a:avLst/>
          </a:prstGeom>
        </p:spPr>
        <p:txBody>
          <a:bodyPr>
            <a:spAutoFit/>
          </a:bodyPr>
          <a:lstStyle/>
          <a:p>
            <a:pPr>
              <a:defRPr/>
            </a:pPr>
            <a:r>
              <a:rPr lang="fr-FR" sz="2800" b="1" u="sng" dirty="0">
                <a:solidFill>
                  <a:srgbClr val="FFC000"/>
                </a:solidFill>
              </a:rPr>
              <a:t>Gaps</a:t>
            </a:r>
          </a:p>
          <a:p>
            <a:pPr>
              <a:defRPr/>
            </a:pPr>
            <a:endParaRPr lang="fr-FR" sz="2400" b="1" u="sng" dirty="0">
              <a:solidFill>
                <a:schemeClr val="bg1"/>
              </a:solidFill>
            </a:endParaRPr>
          </a:p>
          <a:p>
            <a:pPr algn="just">
              <a:spcBef>
                <a:spcPct val="20000"/>
              </a:spcBef>
              <a:buFont typeface="Wingdings" pitchFamily="2" charset="2"/>
              <a:buChar char="ü"/>
              <a:defRPr/>
            </a:pPr>
            <a:r>
              <a:rPr lang="en-US" sz="2400" dirty="0">
                <a:solidFill>
                  <a:schemeClr val="bg1"/>
                </a:solidFill>
                <a:latin typeface="+mn-lt"/>
                <a:cs typeface="+mn-cs"/>
              </a:rPr>
              <a:t>Long-term observation of critical parameters is lacking</a:t>
            </a:r>
          </a:p>
          <a:p>
            <a:pPr algn="just">
              <a:spcBef>
                <a:spcPct val="20000"/>
              </a:spcBef>
              <a:buFont typeface="Wingdings" pitchFamily="2" charset="2"/>
              <a:buChar char="ü"/>
              <a:defRPr/>
            </a:pPr>
            <a:r>
              <a:rPr lang="en-US" sz="2400" dirty="0">
                <a:solidFill>
                  <a:schemeClr val="bg1"/>
                </a:solidFill>
                <a:latin typeface="+mn-lt"/>
                <a:cs typeface="+mn-cs"/>
              </a:rPr>
              <a:t>Funding, master plan and overall coordination are missing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p:cNvSpPr>
          <p:nvPr>
            <p:ph type="title"/>
          </p:nvPr>
        </p:nvSpPr>
        <p:spPr/>
        <p:txBody>
          <a:bodyPr/>
          <a:lstStyle/>
          <a:p>
            <a:r>
              <a:rPr lang="fr-FR" b="1" smtClean="0">
                <a:solidFill>
                  <a:schemeClr val="bg1"/>
                </a:solidFill>
              </a:rPr>
              <a:t>Capacity Building</a:t>
            </a:r>
          </a:p>
        </p:txBody>
      </p:sp>
      <p:sp>
        <p:nvSpPr>
          <p:cNvPr id="44035" name="Espace réservé du contenu 2"/>
          <p:cNvSpPr>
            <a:spLocks noGrp="1"/>
          </p:cNvSpPr>
          <p:nvPr>
            <p:ph idx="1"/>
          </p:nvPr>
        </p:nvSpPr>
        <p:spPr>
          <a:xfrm>
            <a:off x="428625" y="1500188"/>
            <a:ext cx="8229600" cy="4525962"/>
          </a:xfrm>
        </p:spPr>
        <p:txBody>
          <a:bodyPr/>
          <a:lstStyle/>
          <a:p>
            <a:r>
              <a:rPr lang="fr-FR" smtClean="0">
                <a:solidFill>
                  <a:schemeClr val="bg1"/>
                </a:solidFill>
              </a:rPr>
              <a:t>Degrees in marine engineering and physical oceanography</a:t>
            </a:r>
          </a:p>
          <a:p>
            <a:r>
              <a:rPr lang="fr-FR" smtClean="0">
                <a:solidFill>
                  <a:schemeClr val="bg1"/>
                </a:solidFill>
              </a:rPr>
              <a:t>Summer schools</a:t>
            </a:r>
          </a:p>
          <a:p>
            <a:r>
              <a:rPr lang="fr-FR" smtClean="0">
                <a:solidFill>
                  <a:schemeClr val="bg1"/>
                </a:solidFill>
              </a:rPr>
              <a:t>On field trainings</a:t>
            </a:r>
          </a:p>
          <a:p>
            <a:pPr>
              <a:buFont typeface="Arial" charset="0"/>
              <a:buNone/>
            </a:pPr>
            <a:endParaRPr lang="fr-FR" smtClean="0"/>
          </a:p>
        </p:txBody>
      </p:sp>
      <p:sp>
        <p:nvSpPr>
          <p:cNvPr id="4" name="Espace réservé de la date 3"/>
          <p:cNvSpPr>
            <a:spLocks noGrp="1"/>
          </p:cNvSpPr>
          <p:nvPr>
            <p:ph type="dt" sz="quarter" idx="10"/>
          </p:nvPr>
        </p:nvSpPr>
        <p:spPr/>
        <p:txBody>
          <a:bodyPr/>
          <a:lstStyle/>
          <a:p>
            <a:pPr>
              <a:defRPr/>
            </a:pPr>
            <a:fld id="{E174F40E-37A6-43DB-A4A0-84F43CCE5358}" type="datetime1">
              <a:rPr lang="fr-FR" smtClean="0"/>
              <a:pPr>
                <a:defRPr/>
              </a:pPr>
              <a:t>06/06/2011</a:t>
            </a:fld>
            <a:endParaRPr lang="fr-FR"/>
          </a:p>
        </p:txBody>
      </p:sp>
      <p:sp>
        <p:nvSpPr>
          <p:cNvPr id="5" name="Espace réservé du numéro de diapositive 4"/>
          <p:cNvSpPr>
            <a:spLocks noGrp="1"/>
          </p:cNvSpPr>
          <p:nvPr>
            <p:ph type="sldNum" sz="quarter" idx="12"/>
          </p:nvPr>
        </p:nvSpPr>
        <p:spPr/>
        <p:txBody>
          <a:bodyPr/>
          <a:lstStyle/>
          <a:p>
            <a:pPr>
              <a:defRPr/>
            </a:pPr>
            <a:fld id="{21DA1857-DD10-49F3-9562-6B6C21293596}" type="slidenum">
              <a:rPr lang="fr-FR" smtClean="0"/>
              <a:pPr>
                <a:defRPr/>
              </a:pPr>
              <a:t>41</a:t>
            </a:fld>
            <a:endParaRPr lang="fr-FR" dirty="0"/>
          </a:p>
        </p:txBody>
      </p:sp>
      <p:pic>
        <p:nvPicPr>
          <p:cNvPr id="7" name="Image 6" descr="OARZCAR9HC8ECA1N26HJCALQQXDNCAETU0M7CABS2VR7CAQS3RNACA7EY4LICARGL8VWCAK59K8PCAQ120UECA022YQECAD67GD6CA89I146CA7CBSCMCAT00CK7CA9KXH3KCAUOLY8TCADABJJV.jpg"/>
          <p:cNvPicPr>
            <a:picLocks noChangeAspect="1"/>
          </p:cNvPicPr>
          <p:nvPr/>
        </p:nvPicPr>
        <p:blipFill>
          <a:blip r:embed="rId2"/>
          <a:stretch>
            <a:fillRect/>
          </a:stretch>
        </p:blipFill>
        <p:spPr>
          <a:xfrm>
            <a:off x="5711825" y="2786063"/>
            <a:ext cx="3046413" cy="1571625"/>
          </a:xfrm>
          <a:prstGeom prst="rect">
            <a:avLst/>
          </a:prstGeom>
          <a:ln w="15875">
            <a:solidFill>
              <a:schemeClr val="bg1">
                <a:lumMod val="50000"/>
              </a:schemeClr>
            </a:solidFill>
          </a:ln>
        </p:spPr>
      </p:pic>
      <p:pic>
        <p:nvPicPr>
          <p:cNvPr id="8" name="Image 7" descr="FOCNCAV3J8D3CA3VMQLXCAJE05I2CAA58SP9CASUVUE8CACW0R6SCA5ID6MMCA3XY1UOCAOO7QILCALZ66Z1CA0SMQN0CAFPA89ICAGPSLL2CA3TGXPYCA45EA76CAOAFYUXCAJIKN8HCA2F36KJ.jpg"/>
          <p:cNvPicPr>
            <a:picLocks noChangeAspect="1"/>
          </p:cNvPicPr>
          <p:nvPr/>
        </p:nvPicPr>
        <p:blipFill>
          <a:blip r:embed="rId3"/>
          <a:stretch>
            <a:fillRect/>
          </a:stretch>
        </p:blipFill>
        <p:spPr>
          <a:xfrm>
            <a:off x="3429000" y="4714875"/>
            <a:ext cx="2619375" cy="1743075"/>
          </a:xfrm>
          <a:prstGeom prst="rect">
            <a:avLst/>
          </a:prstGeom>
          <a:ln w="15875">
            <a:solidFill>
              <a:schemeClr val="bg1">
                <a:lumMod val="50000"/>
              </a:schemeClr>
            </a:solidFill>
          </a:ln>
        </p:spPr>
      </p:pic>
      <p:pic>
        <p:nvPicPr>
          <p:cNvPr id="9" name="Image 8" descr="untitled.bmp"/>
          <p:cNvPicPr>
            <a:picLocks noChangeAspect="1"/>
          </p:cNvPicPr>
          <p:nvPr/>
        </p:nvPicPr>
        <p:blipFill>
          <a:blip r:embed="rId4"/>
          <a:stretch>
            <a:fillRect/>
          </a:stretch>
        </p:blipFill>
        <p:spPr>
          <a:xfrm>
            <a:off x="1000125" y="3929063"/>
            <a:ext cx="1771650" cy="1323975"/>
          </a:xfrm>
          <a:prstGeom prst="rect">
            <a:avLst/>
          </a:prstGeom>
          <a:ln w="19050">
            <a:solidFill>
              <a:schemeClr val="bg1">
                <a:lumMod val="50000"/>
              </a:schemeClr>
            </a:solid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p:txBody>
          <a:bodyPr/>
          <a:lstStyle/>
          <a:p>
            <a:r>
              <a:rPr lang="fr-FR" b="1" smtClean="0">
                <a:solidFill>
                  <a:schemeClr val="bg1"/>
                </a:solidFill>
              </a:rPr>
              <a:t>Coastal Survey Vessel</a:t>
            </a:r>
          </a:p>
        </p:txBody>
      </p:sp>
      <p:pic>
        <p:nvPicPr>
          <p:cNvPr id="6" name="Espace réservé du contenu 5" descr="western-work-boats-mv-macy-gray.jpg"/>
          <p:cNvPicPr>
            <a:picLocks noGrp="1" noChangeAspect="1"/>
          </p:cNvPicPr>
          <p:nvPr>
            <p:ph idx="1"/>
          </p:nvPr>
        </p:nvPicPr>
        <p:blipFill>
          <a:blip r:embed="rId2"/>
          <a:stretch>
            <a:fillRect/>
          </a:stretch>
        </p:blipFill>
        <p:spPr>
          <a:xfrm>
            <a:off x="928688" y="1331913"/>
            <a:ext cx="4500562" cy="3579812"/>
          </a:xfrm>
          <a:ln w="15875">
            <a:solidFill>
              <a:schemeClr val="bg1">
                <a:lumMod val="50000"/>
              </a:schemeClr>
            </a:solidFill>
          </a:ln>
        </p:spPr>
      </p:pic>
      <p:sp>
        <p:nvSpPr>
          <p:cNvPr id="4" name="Espace réservé de la date 3"/>
          <p:cNvSpPr>
            <a:spLocks noGrp="1"/>
          </p:cNvSpPr>
          <p:nvPr>
            <p:ph type="dt" sz="quarter" idx="10"/>
          </p:nvPr>
        </p:nvSpPr>
        <p:spPr/>
        <p:txBody>
          <a:bodyPr/>
          <a:lstStyle/>
          <a:p>
            <a:pPr>
              <a:defRPr/>
            </a:pPr>
            <a:fld id="{E174F40E-37A6-43DB-A4A0-84F43CCE5358}" type="datetime1">
              <a:rPr lang="fr-FR" smtClean="0"/>
              <a:pPr>
                <a:defRPr/>
              </a:pPr>
              <a:t>06/06/2011</a:t>
            </a:fld>
            <a:endParaRPr lang="fr-FR"/>
          </a:p>
        </p:txBody>
      </p:sp>
      <p:sp>
        <p:nvSpPr>
          <p:cNvPr id="5" name="Espace réservé du numéro de diapositive 4"/>
          <p:cNvSpPr>
            <a:spLocks noGrp="1"/>
          </p:cNvSpPr>
          <p:nvPr>
            <p:ph type="sldNum" sz="quarter" idx="12"/>
          </p:nvPr>
        </p:nvSpPr>
        <p:spPr/>
        <p:txBody>
          <a:bodyPr/>
          <a:lstStyle/>
          <a:p>
            <a:pPr>
              <a:defRPr/>
            </a:pPr>
            <a:fld id="{D19A26F9-8C1E-4FCE-96D0-2F62881F2FD7}" type="slidenum">
              <a:rPr lang="fr-FR" smtClean="0"/>
              <a:pPr>
                <a:defRPr/>
              </a:pPr>
              <a:t>42</a:t>
            </a:fld>
            <a:endParaRPr lang="fr-FR"/>
          </a:p>
        </p:txBody>
      </p:sp>
      <p:pic>
        <p:nvPicPr>
          <p:cNvPr id="7" name="Image 6" descr="survey catamaran.jpg"/>
          <p:cNvPicPr>
            <a:picLocks noChangeAspect="1"/>
          </p:cNvPicPr>
          <p:nvPr/>
        </p:nvPicPr>
        <p:blipFill>
          <a:blip r:embed="rId3"/>
          <a:stretch>
            <a:fillRect/>
          </a:stretch>
        </p:blipFill>
        <p:spPr>
          <a:xfrm>
            <a:off x="2928938" y="3500438"/>
            <a:ext cx="3643312" cy="2436812"/>
          </a:xfrm>
          <a:prstGeom prst="rect">
            <a:avLst/>
          </a:prstGeom>
          <a:ln>
            <a:solidFill>
              <a:schemeClr val="bg1">
                <a:lumMod val="50000"/>
              </a:schemeClr>
            </a:solidFill>
          </a:ln>
        </p:spPr>
      </p:pic>
      <p:sp>
        <p:nvSpPr>
          <p:cNvPr id="45063" name="ZoneTexte 7"/>
          <p:cNvSpPr txBox="1">
            <a:spLocks noChangeArrowheads="1"/>
          </p:cNvSpPr>
          <p:nvPr/>
        </p:nvSpPr>
        <p:spPr bwMode="auto">
          <a:xfrm>
            <a:off x="6286500" y="2071688"/>
            <a:ext cx="1857375" cy="923925"/>
          </a:xfrm>
          <a:prstGeom prst="rect">
            <a:avLst/>
          </a:prstGeom>
          <a:noFill/>
          <a:ln w="9525">
            <a:noFill/>
            <a:miter lim="800000"/>
            <a:headEnd/>
            <a:tailEnd/>
          </a:ln>
        </p:spPr>
        <p:txBody>
          <a:bodyPr>
            <a:spAutoFit/>
          </a:bodyPr>
          <a:lstStyle/>
          <a:p>
            <a:pPr>
              <a:buFont typeface="Wingdings" pitchFamily="2" charset="2"/>
              <a:buChar char="§"/>
            </a:pPr>
            <a:r>
              <a:rPr lang="fr-FR">
                <a:solidFill>
                  <a:schemeClr val="bg1"/>
                </a:solidFill>
              </a:rPr>
              <a:t> Training, </a:t>
            </a:r>
          </a:p>
          <a:p>
            <a:pPr>
              <a:buFont typeface="Wingdings" pitchFamily="2" charset="2"/>
              <a:buChar char="§"/>
            </a:pPr>
            <a:r>
              <a:rPr lang="fr-FR">
                <a:solidFill>
                  <a:schemeClr val="bg1"/>
                </a:solidFill>
              </a:rPr>
              <a:t> Research</a:t>
            </a:r>
          </a:p>
          <a:p>
            <a:pPr>
              <a:buFont typeface="Wingdings" pitchFamily="2" charset="2"/>
              <a:buChar char="§"/>
            </a:pPr>
            <a:r>
              <a:rPr lang="fr-FR">
                <a:solidFill>
                  <a:schemeClr val="bg1"/>
                </a:solidFill>
              </a:rPr>
              <a:t> Commercial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 3" descr="administrative institution - Copie2.jpg"/>
          <p:cNvPicPr>
            <a:picLocks noChangeAspect="1"/>
          </p:cNvPicPr>
          <p:nvPr/>
        </p:nvPicPr>
        <p:blipFill>
          <a:blip r:embed="rId2"/>
          <a:srcRect/>
          <a:stretch>
            <a:fillRect/>
          </a:stretch>
        </p:blipFill>
        <p:spPr bwMode="auto">
          <a:xfrm>
            <a:off x="1978025" y="0"/>
            <a:ext cx="5187950" cy="6858000"/>
          </a:xfrm>
          <a:prstGeom prst="rect">
            <a:avLst/>
          </a:prstGeom>
          <a:noFill/>
          <a:ln w="9525">
            <a:noFill/>
            <a:miter lim="800000"/>
            <a:headEnd/>
            <a:tailEnd/>
          </a:ln>
        </p:spPr>
      </p:pic>
      <p:sp>
        <p:nvSpPr>
          <p:cNvPr id="5" name="Espace réservé de la date 4"/>
          <p:cNvSpPr>
            <a:spLocks noGrp="1"/>
          </p:cNvSpPr>
          <p:nvPr>
            <p:ph type="dt" sz="quarter" idx="10"/>
          </p:nvPr>
        </p:nvSpPr>
        <p:spPr/>
        <p:txBody>
          <a:bodyPr/>
          <a:lstStyle/>
          <a:p>
            <a:pPr>
              <a:defRPr/>
            </a:pPr>
            <a:fld id="{872FF564-92E0-4DA8-898D-E585CD0EE41F}" type="datetime1">
              <a:rPr lang="fr-FR"/>
              <a:pPr>
                <a:defRPr/>
              </a:pPr>
              <a:t>06/06/2011</a:t>
            </a:fld>
            <a:endParaRPr lang="fr-FR"/>
          </a:p>
        </p:txBody>
      </p:sp>
      <p:sp>
        <p:nvSpPr>
          <p:cNvPr id="6" name="Espace réservé du numéro de diapositive 5"/>
          <p:cNvSpPr>
            <a:spLocks noGrp="1"/>
          </p:cNvSpPr>
          <p:nvPr>
            <p:ph type="sldNum" sz="quarter" idx="12"/>
          </p:nvPr>
        </p:nvSpPr>
        <p:spPr/>
        <p:txBody>
          <a:bodyPr/>
          <a:lstStyle/>
          <a:p>
            <a:pPr>
              <a:defRPr/>
            </a:pPr>
            <a:fld id="{DDF50436-FB75-4ED1-905B-1F1BE27C5D07}" type="slidenum">
              <a:rPr lang="fr-FR" smtClean="0"/>
              <a:pPr>
                <a:defRPr/>
              </a:pPr>
              <a:t>5</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500063" y="2571750"/>
            <a:ext cx="8229600" cy="1143000"/>
          </a:xfrm>
        </p:spPr>
        <p:txBody>
          <a:bodyPr/>
          <a:lstStyle/>
          <a:p>
            <a:pPr eaLnBrk="1" hangingPunct="1">
              <a:defRPr/>
            </a:pPr>
            <a:r>
              <a:rPr lang="fr-FR" b="1" dirty="0" smtClean="0">
                <a:solidFill>
                  <a:schemeClr val="bg1">
                    <a:lumMod val="95000"/>
                  </a:schemeClr>
                </a:solidFill>
              </a:rPr>
              <a:t>Commercial and offshore </a:t>
            </a:r>
            <a:r>
              <a:rPr lang="fr-FR" b="1" dirty="0" err="1" smtClean="0">
                <a:solidFill>
                  <a:schemeClr val="bg1">
                    <a:lumMod val="95000"/>
                  </a:schemeClr>
                </a:solidFill>
              </a:rPr>
              <a:t>fisheries</a:t>
            </a:r>
            <a:r>
              <a:rPr lang="fr-FR" b="1" dirty="0" smtClean="0">
                <a:solidFill>
                  <a:schemeClr val="bg1">
                    <a:lumMod val="95000"/>
                  </a:schemeClr>
                </a:solidFill>
              </a:rPr>
              <a:t> </a:t>
            </a:r>
            <a:r>
              <a:rPr lang="fr-FR" b="1" dirty="0" err="1" smtClean="0">
                <a:solidFill>
                  <a:schemeClr val="bg1">
                    <a:lumMod val="95000"/>
                  </a:schemeClr>
                </a:solidFill>
              </a:rPr>
              <a:t>harbors</a:t>
            </a:r>
            <a:endParaRPr lang="fr-FR" b="1" dirty="0" smtClean="0">
              <a:solidFill>
                <a:schemeClr val="bg1">
                  <a:lumMod val="95000"/>
                </a:schemeClr>
              </a:solidFill>
            </a:endParaRPr>
          </a:p>
        </p:txBody>
      </p:sp>
      <p:sp>
        <p:nvSpPr>
          <p:cNvPr id="5" name="Espace réservé de la date 4"/>
          <p:cNvSpPr>
            <a:spLocks noGrp="1"/>
          </p:cNvSpPr>
          <p:nvPr>
            <p:ph type="dt" sz="quarter" idx="10"/>
          </p:nvPr>
        </p:nvSpPr>
        <p:spPr/>
        <p:txBody>
          <a:bodyPr/>
          <a:lstStyle/>
          <a:p>
            <a:pPr>
              <a:defRPr/>
            </a:pPr>
            <a:fld id="{47F70DE6-9FD9-4DDE-B052-20DF00A015A6}" type="datetime1">
              <a:rPr lang="fr-FR"/>
              <a:pPr>
                <a:defRPr/>
              </a:pPr>
              <a:t>06/06/2011</a:t>
            </a:fld>
            <a:endParaRPr lang="fr-FR"/>
          </a:p>
        </p:txBody>
      </p:sp>
      <p:sp>
        <p:nvSpPr>
          <p:cNvPr id="6" name="Espace réservé du numéro de diapositive 5"/>
          <p:cNvSpPr>
            <a:spLocks noGrp="1"/>
          </p:cNvSpPr>
          <p:nvPr>
            <p:ph type="sldNum" sz="quarter" idx="12"/>
          </p:nvPr>
        </p:nvSpPr>
        <p:spPr/>
        <p:txBody>
          <a:bodyPr/>
          <a:lstStyle/>
          <a:p>
            <a:pPr>
              <a:defRPr/>
            </a:pPr>
            <a:fld id="{21320037-CF79-4CBC-AD54-19784D9346A2}" type="slidenum">
              <a:rPr lang="fr-FR" smtClean="0"/>
              <a:pPr>
                <a:defRPr/>
              </a:pPr>
              <a:t>6</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 3" descr="ports - Copie2.jpg"/>
          <p:cNvPicPr>
            <a:picLocks noChangeAspect="1"/>
          </p:cNvPicPr>
          <p:nvPr/>
        </p:nvPicPr>
        <p:blipFill>
          <a:blip r:embed="rId2"/>
          <a:srcRect l="2777" r="2777" b="3125"/>
          <a:stretch>
            <a:fillRect/>
          </a:stretch>
        </p:blipFill>
        <p:spPr bwMode="auto">
          <a:xfrm>
            <a:off x="2143125" y="0"/>
            <a:ext cx="4857750" cy="6643688"/>
          </a:xfrm>
          <a:prstGeom prst="rect">
            <a:avLst/>
          </a:prstGeom>
          <a:noFill/>
          <a:ln w="9525">
            <a:noFill/>
            <a:miter lim="800000"/>
            <a:headEnd/>
            <a:tailEnd/>
          </a:ln>
        </p:spPr>
      </p:pic>
      <p:sp>
        <p:nvSpPr>
          <p:cNvPr id="5" name="Espace réservé de la date 4"/>
          <p:cNvSpPr>
            <a:spLocks noGrp="1"/>
          </p:cNvSpPr>
          <p:nvPr>
            <p:ph type="dt" sz="quarter" idx="10"/>
          </p:nvPr>
        </p:nvSpPr>
        <p:spPr/>
        <p:txBody>
          <a:bodyPr/>
          <a:lstStyle/>
          <a:p>
            <a:pPr>
              <a:defRPr/>
            </a:pPr>
            <a:fld id="{7E14ED34-ABD5-4BE0-8771-1607DA8B5D76}" type="datetime1">
              <a:rPr lang="fr-FR"/>
              <a:pPr>
                <a:defRPr/>
              </a:pPr>
              <a:t>06/06/2011</a:t>
            </a:fld>
            <a:endParaRPr lang="fr-FR"/>
          </a:p>
        </p:txBody>
      </p:sp>
      <p:sp>
        <p:nvSpPr>
          <p:cNvPr id="6" name="Espace réservé du numéro de diapositive 5"/>
          <p:cNvSpPr>
            <a:spLocks noGrp="1"/>
          </p:cNvSpPr>
          <p:nvPr>
            <p:ph type="sldNum" sz="quarter" idx="12"/>
          </p:nvPr>
        </p:nvSpPr>
        <p:spPr/>
        <p:txBody>
          <a:bodyPr/>
          <a:lstStyle/>
          <a:p>
            <a:pPr>
              <a:defRPr/>
            </a:pPr>
            <a:fld id="{7FC62067-0913-416D-A5C6-CE7A0CCEF99C}" type="slidenum">
              <a:rPr lang="fr-FR" smtClean="0"/>
              <a:pPr>
                <a:defRPr/>
              </a:pPr>
              <a:t>7</a:t>
            </a:fld>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28625" y="2857500"/>
            <a:ext cx="8229600" cy="1143000"/>
          </a:xfrm>
        </p:spPr>
        <p:txBody>
          <a:bodyPr/>
          <a:lstStyle/>
          <a:p>
            <a:pPr eaLnBrk="1" hangingPunct="1">
              <a:defRPr/>
            </a:pPr>
            <a:r>
              <a:rPr lang="fr-FR" b="1" dirty="0" smtClean="0">
                <a:solidFill>
                  <a:schemeClr val="bg1">
                    <a:lumMod val="95000"/>
                  </a:schemeClr>
                </a:solidFill>
              </a:rPr>
              <a:t>Scientific institutions</a:t>
            </a:r>
          </a:p>
        </p:txBody>
      </p:sp>
      <p:sp>
        <p:nvSpPr>
          <p:cNvPr id="5" name="Espace réservé de la date 4"/>
          <p:cNvSpPr>
            <a:spLocks noGrp="1"/>
          </p:cNvSpPr>
          <p:nvPr>
            <p:ph type="dt" sz="quarter" idx="10"/>
          </p:nvPr>
        </p:nvSpPr>
        <p:spPr/>
        <p:txBody>
          <a:bodyPr/>
          <a:lstStyle/>
          <a:p>
            <a:pPr>
              <a:defRPr/>
            </a:pPr>
            <a:fld id="{B4F682C0-26F0-4364-A743-BDD9770497F4}" type="datetime1">
              <a:rPr lang="fr-FR"/>
              <a:pPr>
                <a:defRPr/>
              </a:pPr>
              <a:t>06/06/2011</a:t>
            </a:fld>
            <a:endParaRPr lang="fr-FR"/>
          </a:p>
        </p:txBody>
      </p:sp>
      <p:sp>
        <p:nvSpPr>
          <p:cNvPr id="6" name="Espace réservé du numéro de diapositive 5"/>
          <p:cNvSpPr>
            <a:spLocks noGrp="1"/>
          </p:cNvSpPr>
          <p:nvPr>
            <p:ph type="sldNum" sz="quarter" idx="12"/>
          </p:nvPr>
        </p:nvSpPr>
        <p:spPr/>
        <p:txBody>
          <a:bodyPr/>
          <a:lstStyle/>
          <a:p>
            <a:pPr>
              <a:defRPr/>
            </a:pPr>
            <a:fld id="{32E09469-EF6B-40E8-8566-1F92E4C57397}" type="slidenum">
              <a:rPr lang="fr-FR" smtClean="0"/>
              <a:pPr>
                <a:defRPr/>
              </a:pPr>
              <a:t>8</a:t>
            </a:fld>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quarter" idx="10"/>
          </p:nvPr>
        </p:nvSpPr>
        <p:spPr/>
        <p:txBody>
          <a:bodyPr/>
          <a:lstStyle/>
          <a:p>
            <a:pPr>
              <a:defRPr/>
            </a:pPr>
            <a:fld id="{B169A9E2-A57E-49CD-8679-F8051D8EC69A}" type="datetime1">
              <a:rPr lang="fr-FR"/>
              <a:pPr>
                <a:defRPr/>
              </a:pPr>
              <a:t>06/06/2011</a:t>
            </a:fld>
            <a:endParaRPr lang="fr-FR"/>
          </a:p>
        </p:txBody>
      </p:sp>
      <p:sp>
        <p:nvSpPr>
          <p:cNvPr id="6" name="Espace réservé du numéro de diapositive 5"/>
          <p:cNvSpPr>
            <a:spLocks noGrp="1"/>
          </p:cNvSpPr>
          <p:nvPr>
            <p:ph type="sldNum" sz="quarter" idx="12"/>
          </p:nvPr>
        </p:nvSpPr>
        <p:spPr/>
        <p:txBody>
          <a:bodyPr/>
          <a:lstStyle/>
          <a:p>
            <a:pPr>
              <a:defRPr/>
            </a:pPr>
            <a:fld id="{AE6F8699-833C-452A-86DF-13143F3DC032}" type="slidenum">
              <a:rPr lang="fr-FR" smtClean="0"/>
              <a:pPr>
                <a:defRPr/>
              </a:pPr>
              <a:t>9</a:t>
            </a:fld>
            <a:endParaRPr lang="fr-FR"/>
          </a:p>
        </p:txBody>
      </p:sp>
      <p:grpSp>
        <p:nvGrpSpPr>
          <p:cNvPr id="11268" name="Groupe 7"/>
          <p:cNvGrpSpPr>
            <a:grpSpLocks/>
          </p:cNvGrpSpPr>
          <p:nvPr/>
        </p:nvGrpSpPr>
        <p:grpSpPr bwMode="auto">
          <a:xfrm>
            <a:off x="2500313" y="0"/>
            <a:ext cx="4572000" cy="6858000"/>
            <a:chOff x="2357438" y="0"/>
            <a:chExt cx="4572000" cy="6858000"/>
          </a:xfrm>
        </p:grpSpPr>
        <p:pic>
          <p:nvPicPr>
            <p:cNvPr id="11269" name="Image 3" descr="scientificGOOD.jpg"/>
            <p:cNvPicPr>
              <a:picLocks noChangeAspect="1"/>
            </p:cNvPicPr>
            <p:nvPr/>
          </p:nvPicPr>
          <p:blipFill>
            <a:blip r:embed="rId2"/>
            <a:srcRect/>
            <a:stretch>
              <a:fillRect/>
            </a:stretch>
          </p:blipFill>
          <p:spPr bwMode="auto">
            <a:xfrm>
              <a:off x="2357438" y="0"/>
              <a:ext cx="4572000" cy="6858000"/>
            </a:xfrm>
            <a:prstGeom prst="rect">
              <a:avLst/>
            </a:prstGeom>
            <a:noFill/>
            <a:ln w="9525">
              <a:noFill/>
              <a:miter lim="800000"/>
              <a:headEnd/>
              <a:tailEnd/>
            </a:ln>
          </p:spPr>
        </p:pic>
        <p:sp>
          <p:nvSpPr>
            <p:cNvPr id="7" name="Rectangle 6"/>
            <p:cNvSpPr/>
            <p:nvPr/>
          </p:nvSpPr>
          <p:spPr>
            <a:xfrm>
              <a:off x="5357813" y="2071688"/>
              <a:ext cx="928687" cy="21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schemeClr val="tx1"/>
                  </a:solidFill>
                  <a:latin typeface="Times New Roman" pitchFamily="18" charset="0"/>
                  <a:cs typeface="Times New Roman" pitchFamily="18" charset="0"/>
                </a:rPr>
                <a:t>Monastir</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1610</TotalTime>
  <Words>1403</Words>
  <Application>Microsoft Office PowerPoint</Application>
  <PresentationFormat>Affichage à l'écran (4:3)</PresentationFormat>
  <Paragraphs>295</Paragraphs>
  <Slides>42</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42</vt:i4>
      </vt:variant>
    </vt:vector>
  </HeadingPairs>
  <TitlesOfParts>
    <vt:vector size="48" baseType="lpstr">
      <vt:lpstr>Arial</vt:lpstr>
      <vt:lpstr>Calibri</vt:lpstr>
      <vt:lpstr>Times New Roman</vt:lpstr>
      <vt:lpstr>Wingdings 2</vt:lpstr>
      <vt:lpstr>Wingdings</vt:lpstr>
      <vt:lpstr>Thème Office</vt:lpstr>
      <vt:lpstr>Diapositive 1</vt:lpstr>
      <vt:lpstr>Tunisia</vt:lpstr>
      <vt:lpstr>Diapositive 3</vt:lpstr>
      <vt:lpstr>Institutions involved in marine issues</vt:lpstr>
      <vt:lpstr>Diapositive 5</vt:lpstr>
      <vt:lpstr>Commercial and offshore fisheries harbors</vt:lpstr>
      <vt:lpstr>Diapositive 7</vt:lpstr>
      <vt:lpstr>Scientific institutions</vt:lpstr>
      <vt:lpstr>Diapositive 9</vt:lpstr>
      <vt:lpstr>SAROST S.A. ACTIVITIES</vt:lpstr>
      <vt:lpstr>   Four Divisions:   </vt:lpstr>
      <vt:lpstr>Offshore vessels</vt:lpstr>
      <vt:lpstr>Subsea Works Division</vt:lpstr>
      <vt:lpstr>Energy Logistic</vt:lpstr>
      <vt:lpstr>Marine Engineering</vt:lpstr>
      <vt:lpstr>SAROST MED main projects</vt:lpstr>
      <vt:lpstr>1- Metocean Studies  for offshore oil projects</vt:lpstr>
      <vt:lpstr>Halk el Menzel permit</vt:lpstr>
      <vt:lpstr>Diapositive 19</vt:lpstr>
      <vt:lpstr>2- Environmental Baseline Surveys</vt:lpstr>
      <vt:lpstr>Diapositive 21</vt:lpstr>
      <vt:lpstr>Diapositive 22</vt:lpstr>
      <vt:lpstr>3- Hydrodynamical surveys</vt:lpstr>
      <vt:lpstr>Diapositive 24</vt:lpstr>
      <vt:lpstr>Diapositive 25</vt:lpstr>
      <vt:lpstr>4 – Seabed surveys</vt:lpstr>
      <vt:lpstr>Diapositive 27</vt:lpstr>
      <vt:lpstr>Diapositive 28</vt:lpstr>
      <vt:lpstr>5- Coastal Engineering</vt:lpstr>
      <vt:lpstr>Diapositive 30</vt:lpstr>
      <vt:lpstr>6 – Research and Development projects</vt:lpstr>
      <vt:lpstr>Diapositive 32</vt:lpstr>
      <vt:lpstr>Diapositive 33</vt:lpstr>
      <vt:lpstr>Diapositive 34</vt:lpstr>
      <vt:lpstr>Diapositive 35</vt:lpstr>
      <vt:lpstr>Site Survey Equipment</vt:lpstr>
      <vt:lpstr>Suggestions for cooperation and capacity building  in marine science and oceanography  Gaps and Needs   </vt:lpstr>
      <vt:lpstr>Diapositive 38</vt:lpstr>
      <vt:lpstr>Gaps and Needs</vt:lpstr>
      <vt:lpstr>Diapositive 40</vt:lpstr>
      <vt:lpstr>Capacity Building</vt:lpstr>
      <vt:lpstr>Coastal Survey Vessel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LeilaGhenim</dc:creator>
  <cp:lastModifiedBy>Administrateur</cp:lastModifiedBy>
  <cp:revision>220</cp:revision>
  <dcterms:created xsi:type="dcterms:W3CDTF">2011-05-30T10:46:49Z</dcterms:created>
  <dcterms:modified xsi:type="dcterms:W3CDTF">2011-06-06T16:06:02Z</dcterms:modified>
</cp:coreProperties>
</file>