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81" r:id="rId3"/>
    <p:sldId id="261" r:id="rId4"/>
    <p:sldId id="265" r:id="rId5"/>
    <p:sldId id="276" r:id="rId6"/>
    <p:sldId id="277" r:id="rId7"/>
    <p:sldId id="267" r:id="rId8"/>
    <p:sldId id="284" r:id="rId9"/>
    <p:sldId id="282" r:id="rId10"/>
    <p:sldId id="283" r:id="rId11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4494"/>
    <a:srgbClr val="37ACDE"/>
    <a:srgbClr val="3166CF"/>
    <a:srgbClr val="3E6FD2"/>
    <a:srgbClr val="2D5EC1"/>
    <a:srgbClr val="BDDE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56" autoAdjust="0"/>
    <p:restoredTop sz="86134" autoAdjust="0"/>
  </p:normalViewPr>
  <p:slideViewPr>
    <p:cSldViewPr snapToGrid="0">
      <p:cViewPr varScale="1">
        <p:scale>
          <a:sx n="111" d="100"/>
          <a:sy n="111" d="100"/>
        </p:scale>
        <p:origin x="-156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fld id="{7AEC453A-1092-447A-BF66-8045BDBE14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951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fld id="{B5668DB4-280A-4D34-B41B-4A66A7F906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91164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JRC_Slides_Footer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5613" y="6461125"/>
            <a:ext cx="612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37ACDE"/>
          </a:solidFill>
          <a:ln>
            <a:solidFill>
              <a:srgbClr val="37A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pic>
        <p:nvPicPr>
          <p:cNvPr id="7" name="Picture 10" descr="JRC_Slides_Logo_EN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1925" y="258763"/>
            <a:ext cx="14351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7200" y="1612255"/>
            <a:ext cx="78696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5" name="Content Placeholder 2"/>
          <p:cNvSpPr>
            <a:spLocks noGrp="1"/>
          </p:cNvSpPr>
          <p:nvPr>
            <p:ph idx="10"/>
          </p:nvPr>
        </p:nvSpPr>
        <p:spPr>
          <a:xfrm>
            <a:off x="637200" y="2416175"/>
            <a:ext cx="7869600" cy="302647"/>
          </a:xfrm>
        </p:spPr>
        <p:txBody>
          <a:bodyPr/>
          <a:lstStyle>
            <a:lvl1pPr algn="r">
              <a:defRPr/>
            </a:lvl1pPr>
            <a:lvl2pPr marL="228600" indent="-228600">
              <a:buFont typeface="Wingdings" charset="2"/>
              <a:buChar char="§"/>
              <a:defRPr sz="1800" b="0" i="0" baseline="0">
                <a:latin typeface="Verdana"/>
              </a:defRPr>
            </a:lvl2pPr>
            <a:lvl3pPr marL="457200" indent="-228600">
              <a:buClr>
                <a:srgbClr val="37ACDE"/>
              </a:buClr>
              <a:buFont typeface="Verdana"/>
              <a:buChar char="•"/>
              <a:defRPr sz="1600" baseline="0">
                <a:latin typeface="Verdana"/>
              </a:defRPr>
            </a:lvl3pPr>
            <a:lvl4pPr marL="685800" indent="-228600">
              <a:lnSpc>
                <a:spcPts val="2400"/>
              </a:lnSpc>
              <a:spcBef>
                <a:spcPts val="0"/>
              </a:spcBef>
              <a:buClr>
                <a:srgbClr val="37ACDE"/>
              </a:buClr>
              <a:buFont typeface="Arial"/>
              <a:buChar char="•"/>
              <a:defRPr sz="1600" baseline="0">
                <a:solidFill>
                  <a:srgbClr val="004494"/>
                </a:solidFill>
                <a:latin typeface="Verdana"/>
              </a:defRPr>
            </a:lvl4pPr>
            <a:lvl5pPr marL="914400" indent="-228600">
              <a:lnSpc>
                <a:spcPts val="2400"/>
              </a:lnSpc>
              <a:spcBef>
                <a:spcPts val="0"/>
              </a:spcBef>
              <a:buClr>
                <a:srgbClr val="37ACDE"/>
              </a:buClr>
              <a:buFont typeface="Verdana"/>
              <a:buChar char="–"/>
              <a:defRPr sz="1600" baseline="0">
                <a:solidFill>
                  <a:srgbClr val="004494"/>
                </a:solidFill>
                <a:latin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404839E2-D41E-4291-AA54-280552C10C9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D9990450-20C6-4EC0-BE08-BAB33A676E47}" type="datetime3">
              <a:rPr lang="en-US"/>
              <a:pPr/>
              <a:t>5 July 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43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3" y="1339850"/>
            <a:ext cx="2071687" cy="4681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1339850"/>
            <a:ext cx="6067425" cy="4681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94C8EE-1A73-4344-9236-886E1487C14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749088-CFC0-4C3C-B12F-B21366276B25}" type="datetime3">
              <a:rPr lang="en-US"/>
              <a:pPr/>
              <a:t>5 July 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239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200" y="2416175"/>
            <a:ext cx="7869600" cy="1528624"/>
          </a:xfrm>
        </p:spPr>
        <p:txBody>
          <a:bodyPr/>
          <a:lstStyle>
            <a:lvl2pPr marL="228600" indent="-228600">
              <a:buFont typeface="Verdana"/>
              <a:buChar char="•"/>
              <a:defRPr sz="1800" b="0" i="0" baseline="0">
                <a:latin typeface="Verdana"/>
              </a:defRPr>
            </a:lvl2pPr>
            <a:lvl3pPr marL="457200" indent="-228600">
              <a:buClr>
                <a:srgbClr val="37ACDE"/>
              </a:buClr>
              <a:buFont typeface="Wingdings" charset="2"/>
              <a:buChar char="§"/>
              <a:defRPr sz="1600" baseline="0">
                <a:latin typeface="Verdana"/>
              </a:defRPr>
            </a:lvl3pPr>
            <a:lvl4pPr marL="685800" indent="-228600">
              <a:lnSpc>
                <a:spcPts val="2400"/>
              </a:lnSpc>
              <a:spcBef>
                <a:spcPts val="0"/>
              </a:spcBef>
              <a:buClr>
                <a:srgbClr val="37ACDE"/>
              </a:buClr>
              <a:buFont typeface="Arial"/>
              <a:buChar char="•"/>
              <a:defRPr sz="1600" baseline="0">
                <a:solidFill>
                  <a:srgbClr val="004494"/>
                </a:solidFill>
                <a:latin typeface="Verdana"/>
              </a:defRPr>
            </a:lvl4pPr>
            <a:lvl5pPr marL="914400" indent="-228600">
              <a:lnSpc>
                <a:spcPts val="2400"/>
              </a:lnSpc>
              <a:spcBef>
                <a:spcPts val="0"/>
              </a:spcBef>
              <a:buClr>
                <a:srgbClr val="37ACDE"/>
              </a:buClr>
              <a:buFont typeface="Verdana"/>
              <a:buChar char="–"/>
              <a:defRPr sz="1600" baseline="0">
                <a:solidFill>
                  <a:srgbClr val="004494"/>
                </a:solidFill>
                <a:latin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911145-05CF-47D7-9780-6C1A4E78D64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0909E-3B56-4086-A8A4-A574E5171723}" type="datetime3">
              <a:rPr lang="en-US"/>
              <a:pPr/>
              <a:t>5 July 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08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430887"/>
          </a:xfrm>
        </p:spPr>
        <p:txBody>
          <a:bodyPr/>
          <a:lstStyle>
            <a:lvl1pPr algn="l">
              <a:defRPr sz="2800" b="1"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04253"/>
            <a:ext cx="7772400" cy="302647"/>
          </a:xfrm>
        </p:spPr>
        <p:txBody>
          <a:bodyPr anchor="b"/>
          <a:lstStyle>
            <a:lvl1pPr marL="0" indent="0">
              <a:buNone/>
              <a:defRPr sz="1800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DBA407-A096-4933-98B0-789E6A284B6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60757C-4717-44E5-BCB0-29C700F42B59}" type="datetime3">
              <a:rPr lang="en-US"/>
              <a:pPr/>
              <a:t>5 July 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02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200" y="1612255"/>
            <a:ext cx="7869600" cy="4308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7200" y="2492375"/>
            <a:ext cx="3819600" cy="1528624"/>
          </a:xfrm>
        </p:spPr>
        <p:txBody>
          <a:bodyPr/>
          <a:lstStyle>
            <a:lvl1pPr>
              <a:defRPr sz="1800"/>
            </a:lvl1pPr>
            <a:lvl2pPr marL="228600" indent="-228600">
              <a:buFont typeface="Verdana"/>
              <a:buChar char="•"/>
              <a:defRPr sz="1800" baseline="0"/>
            </a:lvl2pPr>
            <a:lvl3pPr marL="457200" indent="-228600">
              <a:buFont typeface="Wingdings" charset="2"/>
              <a:buChar char="§"/>
              <a:defRPr sz="1600"/>
            </a:lvl3pPr>
            <a:lvl4pPr>
              <a:defRPr sz="1600" baseline="0"/>
            </a:lvl4pPr>
            <a:lvl5pPr marL="914400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7200" y="2492375"/>
            <a:ext cx="3819600" cy="1533753"/>
          </a:xfrm>
        </p:spPr>
        <p:txBody>
          <a:bodyPr/>
          <a:lstStyle>
            <a:lvl1pPr>
              <a:defRPr sz="1800"/>
            </a:lvl1pPr>
            <a:lvl2pPr marL="228600" indent="-228600">
              <a:buFont typeface="Verdana"/>
              <a:buChar char="•"/>
              <a:defRPr sz="1800"/>
            </a:lvl2pPr>
            <a:lvl3pPr marL="457200" indent="-228600">
              <a:buFont typeface="Wingdings" charset="2"/>
              <a:buChar char="§"/>
              <a:defRPr sz="1600"/>
            </a:lvl3pPr>
            <a:lvl4pPr>
              <a:defRPr sz="1600" baseline="0"/>
            </a:lvl4pPr>
            <a:lvl5pPr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924595-3FE3-46F4-890B-C184AED92AA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5B82BE-7E75-4039-A00E-B03CACFD676C}" type="datetime3">
              <a:rPr lang="en-US"/>
              <a:pPr/>
              <a:t>5 July 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927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C4A913-52F0-4352-815F-4CCE149D738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B74040-E6D8-4938-9C9B-0343C01E3044}" type="datetime3">
              <a:rPr lang="en-US"/>
              <a:pPr/>
              <a:t>5 July 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25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8C15D1-58C5-403F-A035-A121ED1EA68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6529C9-0F02-4FE4-9B8C-5D30B946A027}" type="datetime3">
              <a:rPr lang="en-US"/>
              <a:pPr/>
              <a:t>5 July 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413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200" y="1612255"/>
            <a:ext cx="2520000" cy="615553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7200" y="2492374"/>
            <a:ext cx="2520000" cy="3432176"/>
          </a:xfrm>
        </p:spPr>
        <p:txBody>
          <a:bodyPr/>
          <a:lstStyle>
            <a:lvl1pPr>
              <a:defRPr sz="1800"/>
            </a:lvl1pPr>
            <a:lvl2pPr marL="228600" indent="-228600">
              <a:buFont typeface="Verdana"/>
              <a:buChar char="•"/>
              <a:defRPr sz="1800" baseline="0"/>
            </a:lvl2pPr>
            <a:lvl3pPr marL="457200" indent="-228600">
              <a:buFont typeface="Wingdings" charset="2"/>
              <a:buChar char="§"/>
              <a:defRPr sz="1600"/>
            </a:lvl3pPr>
            <a:lvl4pPr>
              <a:defRPr sz="1600" baseline="0"/>
            </a:lvl4pPr>
            <a:lvl5pPr marL="914400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66800" y="1612255"/>
            <a:ext cx="5040000" cy="4314412"/>
          </a:xfrm>
        </p:spPr>
        <p:txBody>
          <a:bodyPr/>
          <a:lstStyle>
            <a:lvl1pPr>
              <a:defRPr sz="1800"/>
            </a:lvl1pPr>
            <a:lvl2pPr marL="228600" indent="-228600">
              <a:buFont typeface="Verdana"/>
              <a:buChar char="•"/>
              <a:defRPr sz="1800"/>
            </a:lvl2pPr>
            <a:lvl3pPr marL="457200" indent="-228600">
              <a:buFont typeface="Wingdings" charset="2"/>
              <a:buChar char="§"/>
              <a:defRPr sz="1600"/>
            </a:lvl3pPr>
            <a:lvl4pPr>
              <a:defRPr sz="1600" baseline="0"/>
            </a:lvl4pPr>
            <a:lvl5pPr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180194-3AD4-45C5-A1ED-1A09258D2CD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0E430F-6E79-45FA-9369-E842C6144825}" type="datetime3">
              <a:rPr lang="en-US"/>
              <a:pPr/>
              <a:t>5 July 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613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612800"/>
            <a:ext cx="5486400" cy="31783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367337"/>
            <a:ext cx="5486400" cy="557213"/>
          </a:xfrm>
        </p:spPr>
        <p:txBody>
          <a:bodyPr/>
          <a:lstStyle>
            <a:lvl1pPr marL="0" indent="0">
              <a:lnSpc>
                <a:spcPts val="18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76ACC3-16D1-4967-B37F-ECFA7306F5B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1D3C00-861F-49E5-8FB8-10B17BA13D1C}" type="datetime3">
              <a:rPr lang="en-US"/>
              <a:pPr/>
              <a:t>5 July 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97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220727-52E0-4877-A6B2-AF4023DD4BC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E47EC4-2E9B-432E-B243-378ADE359094}" type="datetime3">
              <a:rPr lang="en-US"/>
              <a:pPr/>
              <a:t>5 July 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947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6588" y="1612900"/>
            <a:ext cx="7870825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6588" y="2416175"/>
            <a:ext cx="7870825" cy="182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73813" y="6426200"/>
            <a:ext cx="2133600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000" b="0">
                <a:solidFill>
                  <a:srgbClr val="004494"/>
                </a:solidFill>
              </a:defRPr>
            </a:lvl1pPr>
          </a:lstStyle>
          <a:p>
            <a:fld id="{F4BA5780-0A81-4886-B399-6D80D35E8EF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37ACDE"/>
          </a:solidFill>
          <a:ln>
            <a:solidFill>
              <a:srgbClr val="37A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pic>
        <p:nvPicPr>
          <p:cNvPr id="2" name="Picture 5" descr="JRC_Slides_Footer.pn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5613" y="6461125"/>
            <a:ext cx="612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" descr="JRC_Slides_Logo_EN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1925" y="258763"/>
            <a:ext cx="14351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36588" y="6426200"/>
            <a:ext cx="2133600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000" b="0">
                <a:solidFill>
                  <a:srgbClr val="004494"/>
                </a:solidFill>
              </a:defRPr>
            </a:lvl1pPr>
          </a:lstStyle>
          <a:p>
            <a:fld id="{91ADDBA5-BDE2-4005-955C-406356E74C38}" type="datetime3">
              <a:rPr lang="en-US"/>
              <a:pPr/>
              <a:t>5 July 2013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4494"/>
          </a:solidFill>
          <a:latin typeface="Verdana"/>
          <a:ea typeface="MS PGothic" pitchFamily="34" charset="-128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4494"/>
          </a:solidFill>
          <a:latin typeface="Verdana" charset="0"/>
          <a:ea typeface="MS PGothic" pitchFamily="34" charset="-128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4494"/>
          </a:solidFill>
          <a:latin typeface="Verdana" charset="0"/>
          <a:ea typeface="MS PGothic" pitchFamily="34" charset="-128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4494"/>
          </a:solidFill>
          <a:latin typeface="Verdana" charset="0"/>
          <a:ea typeface="MS PGothic" pitchFamily="34" charset="-128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4494"/>
          </a:solidFill>
          <a:latin typeface="Verdana" charset="0"/>
          <a:ea typeface="MS PGothic" pitchFamily="34" charset="-128"/>
          <a:cs typeface="ＭＳ Ｐゴシック" charset="0"/>
        </a:defRPr>
      </a:lvl5pPr>
      <a:lvl6pPr marL="8159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  <a:ea typeface="ＭＳ Ｐゴシック" charset="0"/>
        </a:defRPr>
      </a:lvl6pPr>
      <a:lvl7pPr marL="12731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  <a:ea typeface="ＭＳ Ｐゴシック" charset="0"/>
        </a:defRPr>
      </a:lvl7pPr>
      <a:lvl8pPr marL="17303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  <a:ea typeface="ＭＳ Ｐゴシック" charset="0"/>
        </a:defRPr>
      </a:lvl8pPr>
      <a:lvl9pPr marL="21875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  <a:ea typeface="ＭＳ Ｐゴシック" charset="0"/>
        </a:defRPr>
      </a:lvl9pPr>
    </p:titleStyle>
    <p:bodyStyle>
      <a:lvl1pPr marL="342900" indent="-342900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buClr>
          <a:srgbClr val="37ACDE"/>
        </a:buClr>
        <a:buFont typeface="Verdana" pitchFamily="34" charset="0"/>
        <a:defRPr>
          <a:solidFill>
            <a:srgbClr val="004494"/>
          </a:solidFill>
          <a:latin typeface="Verdana"/>
          <a:ea typeface="MS PGothic" pitchFamily="34" charset="-128"/>
          <a:cs typeface="ＭＳ Ｐゴシック" charset="0"/>
        </a:defRPr>
      </a:lvl1pPr>
      <a:lvl2pPr marL="228600" indent="-228600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buClr>
          <a:srgbClr val="37ACDE"/>
        </a:buClr>
        <a:buFont typeface="Verdana" pitchFamily="34" charset="0"/>
        <a:buChar char="•"/>
        <a:defRPr>
          <a:solidFill>
            <a:srgbClr val="004494"/>
          </a:solidFill>
          <a:latin typeface="Verdana"/>
          <a:ea typeface="MS PGothic" pitchFamily="34" charset="-128"/>
        </a:defRPr>
      </a:lvl2pPr>
      <a:lvl3pPr marL="457200" indent="-228600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buClr>
          <a:srgbClr val="37ACDE"/>
        </a:buClr>
        <a:buFont typeface="Wingdings" pitchFamily="2" charset="2"/>
        <a:buChar char="§"/>
        <a:defRPr sz="1600">
          <a:solidFill>
            <a:srgbClr val="004494"/>
          </a:solidFill>
          <a:latin typeface="Verdana"/>
          <a:ea typeface="MS PGothic" pitchFamily="34" charset="-128"/>
        </a:defRPr>
      </a:lvl3pPr>
      <a:lvl4pPr marL="685800" indent="-228600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buClr>
          <a:srgbClr val="37ACDE"/>
        </a:buClr>
        <a:buFont typeface="Arial" pitchFamily="34" charset="0"/>
        <a:buChar char="•"/>
        <a:defRPr sz="1600">
          <a:solidFill>
            <a:srgbClr val="004494"/>
          </a:solidFill>
          <a:latin typeface="Verdana"/>
          <a:ea typeface="MS PGothic" pitchFamily="34" charset="-128"/>
        </a:defRPr>
      </a:lvl4pPr>
      <a:lvl5pPr marL="914400" indent="-228600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buClr>
          <a:srgbClr val="37ACDE"/>
        </a:buClr>
        <a:buFont typeface="Verdana" pitchFamily="34" charset="0"/>
        <a:buChar char="–"/>
        <a:defRPr sz="1600">
          <a:solidFill>
            <a:srgbClr val="004494"/>
          </a:solidFill>
          <a:latin typeface="Verdana"/>
          <a:ea typeface="MS PGothic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ec.europa.eu/maritimeaffairs/atlas/maritime_atlas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jean.dusart@jrc.ec.europa.e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ec.europa.eu/maritimeaffairs/atlas/maritime_atlas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ec.europa.eu/ourcoast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ec.europa.eu/maritimeaffairs/atlas/maritime_atlas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824" y="1372905"/>
            <a:ext cx="7330440" cy="553998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algn="ctr">
              <a:defRPr/>
            </a:pPr>
            <a:r>
              <a:rPr lang="en-US" sz="3600" dirty="0" smtClean="0"/>
              <a:t>European atlas of the seas</a:t>
            </a:r>
            <a:endParaRPr lang="en-US" sz="3600" dirty="0"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1016950" y="2136229"/>
            <a:ext cx="7041734" cy="4616648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indent="0" algn="ctr"/>
            <a:r>
              <a:rPr lang="en-GB" dirty="0" smtClean="0"/>
              <a:t>Jean Dusart, Joint Research Centre</a:t>
            </a:r>
          </a:p>
          <a:p>
            <a:pPr marL="0" indent="0" algn="ctr"/>
            <a:endParaRPr lang="fr-FR" dirty="0"/>
          </a:p>
          <a:p>
            <a:pPr marL="0" indent="0" algn="ctr"/>
            <a:endParaRPr lang="fr-FR" dirty="0" smtClean="0"/>
          </a:p>
          <a:p>
            <a:pPr marL="0" indent="0" algn="ctr"/>
            <a:endParaRPr lang="fr-FR" dirty="0"/>
          </a:p>
          <a:p>
            <a:pPr marL="0" indent="0" algn="ctr"/>
            <a:endParaRPr lang="fr-FR" dirty="0" smtClean="0"/>
          </a:p>
          <a:p>
            <a:pPr marL="0" indent="0" algn="ctr"/>
            <a:endParaRPr lang="fr-FR" dirty="0"/>
          </a:p>
          <a:p>
            <a:pPr marL="0" indent="0" algn="ctr"/>
            <a:endParaRPr lang="fr-FR" dirty="0" smtClean="0"/>
          </a:p>
          <a:p>
            <a:pPr marL="0" indent="0" algn="ctr"/>
            <a:endParaRPr lang="fr-FR" dirty="0"/>
          </a:p>
          <a:p>
            <a:pPr marL="0" indent="0" algn="ctr"/>
            <a:endParaRPr lang="fr-FR" dirty="0" smtClean="0"/>
          </a:p>
          <a:p>
            <a:pPr marL="0" indent="0" algn="ctr"/>
            <a:endParaRPr lang="fr-FR" dirty="0"/>
          </a:p>
          <a:p>
            <a:pPr marL="0" indent="0" algn="ctr"/>
            <a:endParaRPr lang="fr-FR" dirty="0" smtClean="0"/>
          </a:p>
          <a:p>
            <a:pPr marL="0" indent="0" algn="ctr"/>
            <a:endParaRPr lang="fr-FR" dirty="0"/>
          </a:p>
          <a:p>
            <a:pPr marL="0" indent="0" algn="ctr"/>
            <a:endParaRPr lang="fr-FR" dirty="0" smtClean="0"/>
          </a:p>
          <a:p>
            <a:pPr marL="0" indent="0" algn="ctr"/>
            <a:r>
              <a:rPr lang="fr-FR" dirty="0">
                <a:hlinkClick r:id="rId2"/>
              </a:rPr>
              <a:t>http://ec.europa.eu/maritimeaffairs/atlas/maritime_atlas/</a:t>
            </a:r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598" y="2477641"/>
            <a:ext cx="6338892" cy="3589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Thank you for your attention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200" y="2416175"/>
            <a:ext cx="7869600" cy="3693319"/>
          </a:xfrm>
        </p:spPr>
        <p:txBody>
          <a:bodyPr/>
          <a:lstStyle/>
          <a:p>
            <a:pPr marL="0" lvl="1" indent="0">
              <a:buNone/>
            </a:pPr>
            <a:endParaRPr lang="fr-FR" dirty="0" smtClean="0"/>
          </a:p>
          <a:p>
            <a:pPr marL="0" lvl="1" indent="0">
              <a:buNone/>
            </a:pPr>
            <a:endParaRPr lang="fr-FR" dirty="0"/>
          </a:p>
          <a:p>
            <a:pPr marL="0" lvl="1" indent="0">
              <a:buNone/>
            </a:pPr>
            <a:endParaRPr lang="fr-FR" dirty="0" smtClean="0"/>
          </a:p>
          <a:p>
            <a:pPr marL="0" lvl="1" indent="0">
              <a:buNone/>
            </a:pPr>
            <a:r>
              <a:rPr lang="fr-FR" dirty="0" smtClean="0"/>
              <a:t>Contact:</a:t>
            </a:r>
          </a:p>
          <a:p>
            <a:pPr marL="0" lvl="1" indent="0">
              <a:buNone/>
            </a:pPr>
            <a:endParaRPr lang="fr-FR" dirty="0" smtClean="0"/>
          </a:p>
          <a:p>
            <a:pPr marL="0" lvl="1" indent="0">
              <a:buNone/>
            </a:pPr>
            <a:r>
              <a:rPr lang="fr-FR" dirty="0" smtClean="0"/>
              <a:t>Jean DUSART</a:t>
            </a:r>
          </a:p>
          <a:p>
            <a:pPr marL="0" lvl="1" indent="0">
              <a:buNone/>
            </a:pPr>
            <a:r>
              <a:rPr lang="en-GB" dirty="0" smtClean="0"/>
              <a:t>European Commission, Joint Research Centre</a:t>
            </a:r>
          </a:p>
          <a:p>
            <a:pPr marL="0" lvl="1" indent="0">
              <a:buNone/>
            </a:pPr>
            <a:r>
              <a:rPr lang="en-GB" dirty="0" smtClean="0"/>
              <a:t>Digital Earth and Reference Data Unit</a:t>
            </a:r>
          </a:p>
          <a:p>
            <a:pPr marL="0" lvl="1" indent="0">
              <a:buNone/>
            </a:pPr>
            <a:r>
              <a:rPr lang="en-GB" dirty="0" smtClean="0"/>
              <a:t>Via Fermi, 2749 – TP262</a:t>
            </a:r>
          </a:p>
          <a:p>
            <a:pPr marL="0" lvl="1" indent="0">
              <a:buNone/>
            </a:pPr>
            <a:r>
              <a:rPr lang="en-GB" dirty="0" smtClean="0"/>
              <a:t>21027 </a:t>
            </a:r>
            <a:r>
              <a:rPr lang="en-GB" dirty="0" err="1" smtClean="0"/>
              <a:t>Ispra</a:t>
            </a:r>
            <a:r>
              <a:rPr lang="en-GB" dirty="0" smtClean="0"/>
              <a:t> (VA) ITALY</a:t>
            </a:r>
          </a:p>
          <a:p>
            <a:pPr marL="0" lvl="1" indent="0">
              <a:buNone/>
            </a:pPr>
            <a:endParaRPr lang="en-GB" dirty="0"/>
          </a:p>
          <a:p>
            <a:r>
              <a:rPr lang="en-GB" dirty="0" smtClean="0"/>
              <a:t>E-mail: </a:t>
            </a:r>
            <a:r>
              <a:rPr lang="en-GB" dirty="0">
                <a:hlinkClick r:id="rId2"/>
              </a:rPr>
              <a:t>jean.dusart@jrc.ec.europa.eu</a:t>
            </a:r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11145-05CF-47D7-9780-6C1A4E78D64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1E0909E-3B56-4086-A8A4-A574E5171723}" type="datetime3">
              <a:rPr lang="en-US" smtClean="0"/>
              <a:pPr/>
              <a:t>5 July 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81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947" y="1334402"/>
            <a:ext cx="8110370" cy="430887"/>
          </a:xfrm>
        </p:spPr>
        <p:txBody>
          <a:bodyPr/>
          <a:lstStyle/>
          <a:p>
            <a:r>
              <a:rPr lang="en-GB" dirty="0" smtClean="0"/>
              <a:t>The Atlas in a few words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040" y="1984978"/>
            <a:ext cx="7869600" cy="4308872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GB" dirty="0"/>
              <a:t>Public web-based atlas available on the website of DG </a:t>
            </a:r>
            <a:r>
              <a:rPr lang="en-GB" dirty="0" smtClean="0"/>
              <a:t>MARE</a:t>
            </a:r>
          </a:p>
          <a:p>
            <a:pPr marL="0" indent="0"/>
            <a:r>
              <a:rPr lang="fr-FR" dirty="0"/>
              <a:t>    </a:t>
            </a:r>
            <a:r>
              <a:rPr lang="fr-FR" dirty="0">
                <a:hlinkClick r:id="rId2"/>
              </a:rPr>
              <a:t>http://ec.europa.eu/maritimeaffairs/atlas/maritime_atlas</a:t>
            </a:r>
            <a:r>
              <a:rPr lang="fr-FR" dirty="0" smtClean="0">
                <a:hlinkClick r:id="rId2"/>
              </a:rPr>
              <a:t>/</a:t>
            </a:r>
            <a:r>
              <a:rPr lang="fr-FR" dirty="0" smtClean="0"/>
              <a:t> </a:t>
            </a:r>
          </a:p>
          <a:p>
            <a:pPr marL="0" indent="0"/>
            <a:endParaRPr lang="fr-FR" dirty="0"/>
          </a:p>
          <a:p>
            <a:pPr lvl="2">
              <a:buFont typeface="Arial" pitchFamily="34" charset="0"/>
              <a:buChar char="•"/>
            </a:pPr>
            <a:r>
              <a:rPr lang="en-GB" sz="1800" dirty="0" smtClean="0">
                <a:sym typeface="Wingdings" pitchFamily="2" charset="2"/>
              </a:rPr>
              <a:t>First release in 2011 targeting general public + policy maker</a:t>
            </a:r>
          </a:p>
          <a:p>
            <a:pPr lvl="2">
              <a:buFont typeface="Arial" pitchFamily="34" charset="0"/>
              <a:buChar char="•"/>
            </a:pPr>
            <a:r>
              <a:rPr lang="en-GB" sz="1800" dirty="0" smtClean="0">
                <a:sym typeface="Wingdings" pitchFamily="2" charset="2"/>
              </a:rPr>
              <a:t>Second release moved into production this spring 2013</a:t>
            </a:r>
          </a:p>
          <a:p>
            <a:pPr lvl="2">
              <a:buFont typeface="Arial" pitchFamily="34" charset="0"/>
              <a:buChar char="•"/>
            </a:pPr>
            <a:r>
              <a:rPr lang="en-GB" sz="1800" dirty="0" smtClean="0">
                <a:sym typeface="Wingdings" pitchFamily="2" charset="2"/>
              </a:rPr>
              <a:t>Current release will be enriched in the coming months with updated data (fishing quotas, Eurostat statistics, …)</a:t>
            </a:r>
          </a:p>
          <a:p>
            <a:pPr lvl="2">
              <a:buFont typeface="Arial" pitchFamily="34" charset="0"/>
              <a:buChar char="•"/>
            </a:pPr>
            <a:r>
              <a:rPr lang="en-GB" sz="1800" dirty="0" smtClean="0">
                <a:sym typeface="Wingdings" pitchFamily="2" charset="2"/>
              </a:rPr>
              <a:t>In parallel, design and development of next-generation atlas (release 3) accessing distributed data sources and providing additional functionalities (profiles, time series, basic stats)</a:t>
            </a:r>
          </a:p>
          <a:p>
            <a:pPr>
              <a:buFont typeface="Arial" pitchFamily="34" charset="0"/>
              <a:buChar char="•"/>
            </a:pPr>
            <a:endParaRPr lang="en-GB" dirty="0" smtClean="0">
              <a:sym typeface="Wingdings" pitchFamily="2" charset="2"/>
            </a:endParaRPr>
          </a:p>
          <a:p>
            <a:pPr marL="358775" lvl="1" indent="-358775">
              <a:buFont typeface="Wingdings" pitchFamily="2" charset="2"/>
              <a:buChar char="à"/>
            </a:pPr>
            <a:r>
              <a:rPr lang="en-GB" dirty="0" smtClean="0">
                <a:sym typeface="Wingdings" pitchFamily="2" charset="2"/>
              </a:rPr>
              <a:t>Being reliable, up-to-date and authoritative window on the     European Seas while remaining intuitive to use</a:t>
            </a:r>
            <a:endParaRPr lang="fr-BE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11145-05CF-47D7-9780-6C1A4E78D64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1E0909E-3B56-4086-A8A4-A574E5171723}" type="datetime3">
              <a:rPr lang="en-US" smtClean="0"/>
              <a:pPr/>
              <a:t>5 July 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69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042" y="1424893"/>
            <a:ext cx="7870825" cy="430213"/>
          </a:xfrm>
        </p:spPr>
        <p:txBody>
          <a:bodyPr/>
          <a:lstStyle/>
          <a:p>
            <a:r>
              <a:rPr lang="en-US" dirty="0" smtClean="0"/>
              <a:t>Project </a:t>
            </a:r>
            <a:r>
              <a:rPr lang="en-US" dirty="0" err="1" smtClean="0"/>
              <a:t>organisation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746" y="2185439"/>
            <a:ext cx="7869600" cy="4001095"/>
          </a:xfrm>
        </p:spPr>
        <p:txBody>
          <a:bodyPr/>
          <a:lstStyle/>
          <a:p>
            <a:pPr marL="342900" lvl="1" indent="-342900">
              <a:buNone/>
            </a:pPr>
            <a:r>
              <a:rPr lang="en-GB" dirty="0" smtClean="0">
                <a:sym typeface="Wingdings" pitchFamily="2" charset="2"/>
              </a:rPr>
              <a:t>Project conducted </a:t>
            </a:r>
            <a:r>
              <a:rPr lang="en-GB" dirty="0">
                <a:sym typeface="Wingdings" pitchFamily="2" charset="2"/>
              </a:rPr>
              <a:t>by JRC </a:t>
            </a:r>
            <a:endParaRPr lang="en-GB" dirty="0" smtClean="0">
              <a:sym typeface="Wingdings" pitchFamily="2" charset="2"/>
            </a:endParaRPr>
          </a:p>
          <a:p>
            <a:pPr marL="342900" lvl="1" indent="-342900">
              <a:buNone/>
            </a:pPr>
            <a:r>
              <a:rPr lang="en-GB" dirty="0" smtClean="0">
                <a:sym typeface="Wingdings" pitchFamily="2" charset="2"/>
              </a:rPr>
              <a:t>with </a:t>
            </a:r>
            <a:r>
              <a:rPr lang="en-GB" dirty="0">
                <a:sym typeface="Wingdings" pitchFamily="2" charset="2"/>
              </a:rPr>
              <a:t>support of EEA (hosting</a:t>
            </a:r>
            <a:r>
              <a:rPr lang="en-GB" dirty="0" smtClean="0">
                <a:sym typeface="Wingdings" pitchFamily="2" charset="2"/>
              </a:rPr>
              <a:t>) for DG MARE</a:t>
            </a:r>
            <a:endParaRPr lang="en-GB" dirty="0">
              <a:sym typeface="Wingdings" pitchFamily="2" charset="2"/>
            </a:endParaRPr>
          </a:p>
          <a:p>
            <a:endParaRPr lang="en-US" dirty="0"/>
          </a:p>
          <a:p>
            <a:r>
              <a:rPr lang="en-US" dirty="0" smtClean="0"/>
              <a:t>1. </a:t>
            </a:r>
            <a:r>
              <a:rPr lang="en-US" u="sng" dirty="0" smtClean="0"/>
              <a:t>Development</a:t>
            </a:r>
          </a:p>
          <a:p>
            <a:r>
              <a:rPr lang="en-US" dirty="0"/>
              <a:t>	</a:t>
            </a:r>
            <a:r>
              <a:rPr lang="en-US" dirty="0" smtClean="0"/>
              <a:t>General features</a:t>
            </a:r>
          </a:p>
          <a:p>
            <a:r>
              <a:rPr lang="en-US" dirty="0"/>
              <a:t>	</a:t>
            </a:r>
            <a:r>
              <a:rPr lang="en-US" dirty="0" smtClean="0"/>
              <a:t>Existing data layers improvement</a:t>
            </a:r>
          </a:p>
          <a:p>
            <a:r>
              <a:rPr lang="en-US" dirty="0"/>
              <a:t>	</a:t>
            </a:r>
            <a:r>
              <a:rPr lang="en-US" dirty="0" smtClean="0"/>
              <a:t>New data layers</a:t>
            </a:r>
          </a:p>
          <a:p>
            <a:r>
              <a:rPr lang="en-US" dirty="0"/>
              <a:t>	</a:t>
            </a:r>
            <a:r>
              <a:rPr lang="en-US" dirty="0" smtClean="0"/>
              <a:t>Data analysis tools</a:t>
            </a:r>
          </a:p>
          <a:p>
            <a:r>
              <a:rPr lang="en-US" dirty="0" smtClean="0"/>
              <a:t>2. </a:t>
            </a:r>
            <a:r>
              <a:rPr lang="en-US" u="sng" dirty="0" smtClean="0"/>
              <a:t>Cooperation</a:t>
            </a:r>
          </a:p>
          <a:p>
            <a:r>
              <a:rPr lang="en-US" dirty="0"/>
              <a:t>	</a:t>
            </a:r>
            <a:r>
              <a:rPr lang="en-US" dirty="0" smtClean="0"/>
              <a:t>Reinforcement</a:t>
            </a:r>
          </a:p>
          <a:p>
            <a:r>
              <a:rPr lang="en-US" dirty="0"/>
              <a:t>	</a:t>
            </a:r>
            <a:r>
              <a:rPr lang="en-US" dirty="0" smtClean="0"/>
              <a:t>New cooperation</a:t>
            </a:r>
          </a:p>
          <a:p>
            <a:r>
              <a:rPr lang="en-US" dirty="0" smtClean="0"/>
              <a:t>3. </a:t>
            </a:r>
            <a:r>
              <a:rPr lang="en-US" u="sng" dirty="0" smtClean="0"/>
              <a:t>Promotion &amp; Users’ feedback collection</a:t>
            </a:r>
          </a:p>
          <a:p>
            <a:r>
              <a:rPr lang="en-US" dirty="0" smtClean="0"/>
              <a:t>4. </a:t>
            </a:r>
            <a:r>
              <a:rPr lang="en-US" u="sng" dirty="0" smtClean="0"/>
              <a:t>Maintenance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11145-05CF-47D7-9780-6C1A4E78D64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1E0909E-3B56-4086-A8A4-A574E5171723}" type="datetime3">
              <a:rPr lang="en-US" smtClean="0"/>
              <a:pPr/>
              <a:t>5 July 2013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0720" y="1492725"/>
            <a:ext cx="3038784" cy="4104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0417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588" y="1612900"/>
            <a:ext cx="7870825" cy="1292662"/>
          </a:xfrm>
        </p:spPr>
        <p:txBody>
          <a:bodyPr/>
          <a:lstStyle/>
          <a:p>
            <a:r>
              <a:rPr lang="en-US" dirty="0" smtClean="0"/>
              <a:t>Development: </a:t>
            </a:r>
            <a:r>
              <a:rPr lang="en-US" dirty="0"/>
              <a:t>New data </a:t>
            </a:r>
            <a:r>
              <a:rPr lang="en-US" dirty="0" smtClean="0"/>
              <a:t>layers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200" y="2172335"/>
            <a:ext cx="7869600" cy="3693319"/>
          </a:xfrm>
        </p:spPr>
        <p:txBody>
          <a:bodyPr/>
          <a:lstStyle/>
          <a:p>
            <a:r>
              <a:rPr lang="en-US" b="1" dirty="0"/>
              <a:t>Integrated Maritime </a:t>
            </a:r>
            <a:r>
              <a:rPr lang="en-US" b="1" dirty="0" smtClean="0"/>
              <a:t>Policy</a:t>
            </a:r>
          </a:p>
          <a:p>
            <a:endParaRPr lang="en-US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Wind energy in Europe (</a:t>
            </a:r>
            <a:r>
              <a:rPr lang="en-US" sz="1400" dirty="0" smtClean="0"/>
              <a:t>European Wind Energy Association)</a:t>
            </a: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Maritime service areas (ESTAT)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Number and gross tonnage of vessels in the main ports (ESTAT)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Change of economically active population aged 15 years and more in coastal regions (ESTAT)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 smtClean="0"/>
              <a:t>Urban-rural </a:t>
            </a:r>
            <a:r>
              <a:rPr lang="en-US" sz="1400" dirty="0"/>
              <a:t>typology (ESTAT)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 smtClean="0"/>
              <a:t>Structural </a:t>
            </a:r>
            <a:r>
              <a:rPr lang="en-US" sz="1400" dirty="0"/>
              <a:t>funds 2007-2013: cross border cooperation (DG REGIO)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Structural funds </a:t>
            </a:r>
            <a:r>
              <a:rPr lang="en-US" sz="1400" dirty="0" smtClean="0"/>
              <a:t>2007-2013: </a:t>
            </a:r>
            <a:r>
              <a:rPr lang="en-US" sz="1400" dirty="0"/>
              <a:t>Transnational cooperation (DG REGIO)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TEN-T (DG MOVE</a:t>
            </a:r>
            <a:r>
              <a:rPr lang="en-US" sz="1400" dirty="0" smtClean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 err="1" smtClean="0"/>
              <a:t>Ourcoast</a:t>
            </a:r>
            <a:r>
              <a:rPr lang="en-US" sz="1400" dirty="0" smtClean="0"/>
              <a:t> </a:t>
            </a:r>
            <a:r>
              <a:rPr lang="en-US" sz="1400" dirty="0"/>
              <a:t>project outputs (</a:t>
            </a:r>
            <a:r>
              <a:rPr lang="en-US" sz="1400" dirty="0">
                <a:hlinkClick r:id="rId2"/>
              </a:rPr>
              <a:t>http://ec.europa.eu/ourcoast</a:t>
            </a:r>
            <a:r>
              <a:rPr lang="en-US" sz="1400" dirty="0" smtClean="0">
                <a:hlinkClick r:id="rId2"/>
              </a:rPr>
              <a:t>/</a:t>
            </a:r>
            <a:r>
              <a:rPr lang="en-US" sz="1400" dirty="0" smtClean="0"/>
              <a:t>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11145-05CF-47D7-9780-6C1A4E78D64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1E0909E-3B56-4086-A8A4-A574E5171723}" type="datetime3">
              <a:rPr lang="en-US" smtClean="0"/>
              <a:pPr/>
              <a:t>5 July 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55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496" y="1476167"/>
            <a:ext cx="7870825" cy="430213"/>
          </a:xfrm>
        </p:spPr>
        <p:txBody>
          <a:bodyPr/>
          <a:lstStyle/>
          <a:p>
            <a:r>
              <a:rPr lang="en-US" dirty="0" smtClean="0"/>
              <a:t>Development</a:t>
            </a:r>
            <a:r>
              <a:rPr lang="en-US" dirty="0"/>
              <a:t>: New data </a:t>
            </a:r>
            <a:r>
              <a:rPr lang="en-US" dirty="0" smtClean="0"/>
              <a:t>layers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200" y="2157095"/>
            <a:ext cx="7869600" cy="4308872"/>
          </a:xfrm>
        </p:spPr>
        <p:txBody>
          <a:bodyPr/>
          <a:lstStyle/>
          <a:p>
            <a:r>
              <a:rPr lang="en-US" b="1" dirty="0" smtClean="0"/>
              <a:t>Fisheries</a:t>
            </a:r>
          </a:p>
          <a:p>
            <a:endParaRPr lang="en-US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Yearly Total allowable </a:t>
            </a:r>
            <a:r>
              <a:rPr lang="en-US" sz="1200" dirty="0" smtClean="0"/>
              <a:t>catches </a:t>
            </a:r>
            <a:r>
              <a:rPr lang="en-US" sz="1200" dirty="0"/>
              <a:t>and quotas by MS, fishing zones and species: initial, adapted, consumed quotas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Simplified TACs and quotas </a:t>
            </a:r>
            <a:r>
              <a:rPr lang="en-US" sz="1200" dirty="0" smtClean="0"/>
              <a:t>2013</a:t>
            </a:r>
            <a:endParaRPr lang="en-US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Multi-annual </a:t>
            </a:r>
            <a:r>
              <a:rPr lang="en-US" sz="1200" dirty="0" smtClean="0"/>
              <a:t>plans</a:t>
            </a:r>
            <a:endParaRPr lang="en-US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Technical measures and closed areas (including areas where bottom trawls are prohibited</a:t>
            </a:r>
            <a:r>
              <a:rPr lang="en-US" sz="1200" dirty="0" smtClean="0"/>
              <a:t>)</a:t>
            </a:r>
            <a:endParaRPr lang="en-US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Fisheries and aquaculture producers' organisation &amp; number of processing </a:t>
            </a:r>
            <a:r>
              <a:rPr lang="en-US" sz="1200" dirty="0" smtClean="0"/>
              <a:t>companies</a:t>
            </a:r>
            <a:endParaRPr lang="en-US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Main commercial flows of fisheries </a:t>
            </a:r>
            <a:r>
              <a:rPr lang="en-US" sz="1200" dirty="0" smtClean="0"/>
              <a:t>products</a:t>
            </a:r>
            <a:endParaRPr lang="en-US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Distribution, composition and economics of the EU fishing fleet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200" dirty="0" smtClean="0"/>
              <a:t>International </a:t>
            </a:r>
            <a:r>
              <a:rPr lang="en-GB" sz="1200" dirty="0"/>
              <a:t>Council for the Exploration of the Sea (ICES</a:t>
            </a:r>
            <a:r>
              <a:rPr lang="en-GB" sz="1200" dirty="0" smtClean="0"/>
              <a:t>) </a:t>
            </a:r>
            <a:r>
              <a:rPr lang="en-US" sz="1200" dirty="0" smtClean="0"/>
              <a:t>State </a:t>
            </a:r>
            <a:r>
              <a:rPr lang="en-US" sz="1200" dirty="0"/>
              <a:t>of the </a:t>
            </a:r>
            <a:r>
              <a:rPr lang="en-US" sz="1200" dirty="0" smtClean="0"/>
              <a:t>stocks</a:t>
            </a:r>
            <a:endParaRPr lang="en-US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Financial instrument for fisheries guidance 2000-2006 -Projects by NUTS </a:t>
            </a:r>
            <a:r>
              <a:rPr lang="en-US" sz="1200" dirty="0" smtClean="0"/>
              <a:t>3</a:t>
            </a: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Efforts zones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Fisheries Partnerships Agreements fishing </a:t>
            </a:r>
            <a:r>
              <a:rPr lang="en-US" sz="1200" dirty="0" smtClean="0"/>
              <a:t>zones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11145-05CF-47D7-9780-6C1A4E78D64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12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042" y="1424893"/>
            <a:ext cx="7870825" cy="430213"/>
          </a:xfrm>
        </p:spPr>
        <p:txBody>
          <a:bodyPr/>
          <a:lstStyle/>
          <a:p>
            <a:r>
              <a:rPr lang="en-US" dirty="0" smtClean="0"/>
              <a:t>Development</a:t>
            </a:r>
            <a:r>
              <a:rPr lang="en-US" dirty="0"/>
              <a:t>: New data layers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109" y="2134163"/>
            <a:ext cx="7869600" cy="4308872"/>
          </a:xfrm>
        </p:spPr>
        <p:txBody>
          <a:bodyPr/>
          <a:lstStyle/>
          <a:p>
            <a:pPr marL="0" indent="0"/>
            <a:r>
              <a:rPr lang="en-US" b="1" dirty="0" smtClean="0"/>
              <a:t>Addressing or updating a number of thematic areas supporting existing Maritime policies?</a:t>
            </a:r>
          </a:p>
          <a:p>
            <a:pPr marL="0" indent="0"/>
            <a:endParaRPr lang="en-US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Seabed description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Maritime and coastal spatial planning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Fisheries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Tourism and cultural heritage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Transport and communication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Climate and Meteorology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Marine resources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Blue energy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Biodiversity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Pollution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Chemicals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11145-05CF-47D7-9780-6C1A4E78D64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1E0909E-3B56-4086-A8A4-A574E5171723}" type="datetime3">
              <a:rPr lang="en-US" smtClean="0"/>
              <a:pPr/>
              <a:t>5 July 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1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676" y="1373618"/>
            <a:ext cx="8336496" cy="861774"/>
          </a:xfrm>
        </p:spPr>
        <p:txBody>
          <a:bodyPr/>
          <a:lstStyle/>
          <a:p>
            <a:r>
              <a:rPr lang="en-US" dirty="0" smtClean="0"/>
              <a:t>Enhancing cooperation with communities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742" y="2202531"/>
            <a:ext cx="7869600" cy="4001095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EMODNET/Copernicus MyOcean2/</a:t>
            </a:r>
            <a:r>
              <a:rPr lang="en-US" dirty="0" err="1" smtClean="0"/>
              <a:t>SeaDataNet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Preference for direct access to distributed view web services (OGC or better INSPIRE view services)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Issue of technicality/complexity of indicators measured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Provision of aggregated or generalized products of direct interest to the general public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Wingdings" pitchFamily="2" charset="2"/>
              <a:buChar char="à"/>
            </a:pPr>
            <a:r>
              <a:rPr lang="en-US" dirty="0" smtClean="0">
                <a:sym typeface="Wingdings" pitchFamily="2" charset="2"/>
              </a:rPr>
              <a:t>Benefits: increased visibility of EMODNET datasets for general public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 smtClean="0">
                <a:sym typeface="Wingdings" pitchFamily="2" charset="2"/>
              </a:rPr>
              <a:t>Benefits: increased visibility of EMODNET institutions, getting access to an additional audience (increased traffic)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11145-05CF-47D7-9780-6C1A4E78D64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1E0909E-3B56-4086-A8A4-A574E5171723}" type="datetime3">
              <a:rPr lang="en-US" smtClean="0"/>
              <a:pPr/>
              <a:t>5 July 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3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496" y="1330889"/>
            <a:ext cx="7870825" cy="430213"/>
          </a:xfrm>
        </p:spPr>
        <p:txBody>
          <a:bodyPr/>
          <a:lstStyle/>
          <a:p>
            <a:r>
              <a:rPr lang="fr-FR" dirty="0" err="1" smtClean="0"/>
              <a:t>Example</a:t>
            </a:r>
            <a:r>
              <a:rPr lang="fr-FR" dirty="0" smtClean="0"/>
              <a:t> of </a:t>
            </a:r>
            <a:r>
              <a:rPr lang="fr-FR" dirty="0" err="1" smtClean="0"/>
              <a:t>integration</a:t>
            </a:r>
            <a:r>
              <a:rPr lang="fr-FR" dirty="0" smtClean="0"/>
              <a:t> of </a:t>
            </a:r>
            <a:r>
              <a:rPr lang="fr-FR" dirty="0" err="1" smtClean="0"/>
              <a:t>Bathymetry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3" y="2040160"/>
            <a:ext cx="7869600" cy="278666"/>
          </a:xfrm>
        </p:spPr>
        <p:txBody>
          <a:bodyPr/>
          <a:lstStyle/>
          <a:p>
            <a:r>
              <a:rPr lang="fr-FR" dirty="0" err="1" smtClean="0"/>
              <a:t>Integration</a:t>
            </a:r>
            <a:r>
              <a:rPr lang="fr-FR" dirty="0" smtClean="0"/>
              <a:t> of WMS service </a:t>
            </a:r>
            <a:r>
              <a:rPr lang="fr-FR" dirty="0" err="1" smtClean="0"/>
              <a:t>provided</a:t>
            </a:r>
            <a:r>
              <a:rPr lang="fr-FR" dirty="0" smtClean="0"/>
              <a:t> by </a:t>
            </a:r>
            <a:r>
              <a:rPr lang="fr-FR" dirty="0" err="1" smtClean="0"/>
              <a:t>EMODnet</a:t>
            </a:r>
            <a:r>
              <a:rPr lang="fr-FR" dirty="0" smtClean="0"/>
              <a:t> </a:t>
            </a:r>
            <a:r>
              <a:rPr lang="fr-FR" dirty="0" err="1" smtClean="0"/>
              <a:t>Bathymetry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11145-05CF-47D7-9780-6C1A4E78D64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1E0909E-3B56-4086-A8A4-A574E5171723}" type="datetime3">
              <a:rPr lang="en-US" smtClean="0"/>
              <a:pPr/>
              <a:t>5 July 2013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528" y="2725440"/>
            <a:ext cx="5902307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328" y="2426337"/>
            <a:ext cx="2951153" cy="1800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257" y="3625440"/>
            <a:ext cx="2951153" cy="1800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01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497" y="1185610"/>
            <a:ext cx="7870825" cy="430213"/>
          </a:xfrm>
        </p:spPr>
        <p:txBody>
          <a:bodyPr/>
          <a:lstStyle/>
          <a:p>
            <a:r>
              <a:rPr lang="en-GB" dirty="0" smtClean="0"/>
              <a:t>Next steps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200" y="1869243"/>
            <a:ext cx="7869600" cy="3693319"/>
          </a:xfrm>
        </p:spPr>
        <p:txBody>
          <a:bodyPr/>
          <a:lstStyle/>
          <a:p>
            <a:r>
              <a:rPr lang="en-GB" dirty="0" smtClean="0"/>
              <a:t>Have a look at the Atlas (</a:t>
            </a:r>
            <a:r>
              <a:rPr lang="en-GB" dirty="0" smtClean="0">
                <a:hlinkClick r:id="rId2"/>
              </a:rPr>
              <a:t>demo</a:t>
            </a:r>
            <a:r>
              <a:rPr lang="en-GB" dirty="0" smtClean="0"/>
              <a:t>) and provide your feedback on:</a:t>
            </a:r>
          </a:p>
          <a:p>
            <a:endParaRPr lang="en-GB" dirty="0" smtClean="0"/>
          </a:p>
          <a:p>
            <a:pPr lvl="1"/>
            <a:r>
              <a:rPr lang="en-GB" dirty="0" smtClean="0"/>
              <a:t>Evaluation of the current atlas: what’s missing? What’s outdated? What could be improved? Which layers/functionalities are missing for addressing general public and policy maker? </a:t>
            </a:r>
          </a:p>
          <a:p>
            <a:pPr lvl="1"/>
            <a:r>
              <a:rPr lang="en-GB" dirty="0" smtClean="0"/>
              <a:t>Would you be ready to collaborate and provide viewing access to some ‘simplified’ datasets (aggregated or generalized)? At what conditions? With which restrictions?</a:t>
            </a:r>
          </a:p>
          <a:p>
            <a:pPr lvl="1"/>
            <a:r>
              <a:rPr lang="en-GB" dirty="0" smtClean="0"/>
              <a:t>How could we address issues of possible overlaps and confusing messages with respect to existing portals?</a:t>
            </a:r>
          </a:p>
          <a:p>
            <a:pPr lvl="1"/>
            <a:r>
              <a:rPr lang="en-GB" dirty="0" smtClean="0"/>
              <a:t>How can we develop synergies with the </a:t>
            </a:r>
            <a:r>
              <a:rPr lang="en-GB" dirty="0" err="1" smtClean="0"/>
              <a:t>EMODnet</a:t>
            </a:r>
            <a:r>
              <a:rPr lang="en-GB" dirty="0" smtClean="0"/>
              <a:t> portal to be provided by VLIZ?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11145-05CF-47D7-9780-6C1A4E78D64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1E0909E-3B56-4086-A8A4-A574E5171723}" type="datetime3">
              <a:rPr lang="en-US" smtClean="0"/>
              <a:pPr/>
              <a:t>5 July 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06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RC_Slide_Template_EN">
  <a:themeElements>
    <a:clrScheme name="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_Master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7600" b="1" i="0" u="none" strike="noStrike" cap="none" normalizeH="0" baseline="0">
            <a:ln>
              <a:noFill/>
            </a:ln>
            <a:solidFill>
              <a:srgbClr val="FFD624"/>
            </a:solidFill>
            <a:effectLst/>
            <a:latin typeface="Verdan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7600" b="1" i="0" u="none" strike="noStrike" cap="none" normalizeH="0" baseline="0">
            <a:ln>
              <a:noFill/>
            </a:ln>
            <a:solidFill>
              <a:srgbClr val="FFD624"/>
            </a:solidFill>
            <a:effectLst/>
            <a:latin typeface="Verdana" charset="0"/>
            <a:ea typeface="ＭＳ Ｐゴシック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JRC_Slide_Template_EN</Template>
  <TotalTime>610</TotalTime>
  <Words>624</Words>
  <Application>Microsoft Office PowerPoint</Application>
  <PresentationFormat>On-screen Show (4:3)</PresentationFormat>
  <Paragraphs>126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JRC_Slide_Template_EN</vt:lpstr>
      <vt:lpstr>European atlas of the seas</vt:lpstr>
      <vt:lpstr>The Atlas in a few words</vt:lpstr>
      <vt:lpstr>Project organisation</vt:lpstr>
      <vt:lpstr>Development: New data layers  </vt:lpstr>
      <vt:lpstr>Development: New data layers</vt:lpstr>
      <vt:lpstr>Development: New data layers</vt:lpstr>
      <vt:lpstr>Enhancing cooperation with communities</vt:lpstr>
      <vt:lpstr>Example of integration of Bathymetry</vt:lpstr>
      <vt:lpstr>Next steps</vt:lpstr>
      <vt:lpstr>Thank you for your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Joint Research Centre</dc:title>
  <dc:creator>Grainne Mulhern</dc:creator>
  <cp:lastModifiedBy>Jean Dusart</cp:lastModifiedBy>
  <cp:revision>122</cp:revision>
  <dcterms:created xsi:type="dcterms:W3CDTF">2012-03-21T15:19:35Z</dcterms:created>
  <dcterms:modified xsi:type="dcterms:W3CDTF">2013-07-05T08:13:01Z</dcterms:modified>
</cp:coreProperties>
</file>