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9"/>
  </p:notesMasterIdLst>
  <p:sldIdLst>
    <p:sldId id="295" r:id="rId2"/>
    <p:sldId id="297" r:id="rId3"/>
    <p:sldId id="361" r:id="rId4"/>
    <p:sldId id="298" r:id="rId5"/>
    <p:sldId id="362" r:id="rId6"/>
    <p:sldId id="363" r:id="rId7"/>
    <p:sldId id="364" r:id="rId8"/>
    <p:sldId id="365" r:id="rId9"/>
    <p:sldId id="371" r:id="rId10"/>
    <p:sldId id="366" r:id="rId11"/>
    <p:sldId id="368" r:id="rId12"/>
    <p:sldId id="370" r:id="rId13"/>
    <p:sldId id="375" r:id="rId14"/>
    <p:sldId id="374" r:id="rId15"/>
    <p:sldId id="376" r:id="rId16"/>
    <p:sldId id="372" r:id="rId17"/>
    <p:sldId id="373"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13" autoAdjust="0"/>
  </p:normalViewPr>
  <p:slideViewPr>
    <p:cSldViewPr>
      <p:cViewPr>
        <p:scale>
          <a:sx n="87" d="100"/>
          <a:sy n="87" d="100"/>
        </p:scale>
        <p:origin x="-864"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6F664-0B8C-4A02-98A9-09FCB777A17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a-DK"/>
        </a:p>
      </dgm:t>
    </dgm:pt>
    <dgm:pt modelId="{4596F312-D5AF-4C1F-976A-9D29C956A145}">
      <dgm:prSet phldrT="[Tekst]"/>
      <dgm:spPr/>
      <dgm:t>
        <a:bodyPr/>
        <a:lstStyle/>
        <a:p>
          <a:r>
            <a:rPr lang="da-DK" dirty="0" smtClean="0"/>
            <a:t>DG-MARE</a:t>
          </a:r>
          <a:endParaRPr lang="da-DK" dirty="0"/>
        </a:p>
      </dgm:t>
    </dgm:pt>
    <dgm:pt modelId="{957705B4-3E79-4A63-A787-CC327EBFBBFE}" type="parTrans" cxnId="{2AF5E85E-6E96-49ED-904C-0678AE1AABA4}">
      <dgm:prSet/>
      <dgm:spPr/>
      <dgm:t>
        <a:bodyPr/>
        <a:lstStyle/>
        <a:p>
          <a:endParaRPr lang="da-DK"/>
        </a:p>
      </dgm:t>
    </dgm:pt>
    <dgm:pt modelId="{C7C697A4-E7F7-4AA6-9327-9DFCF4CBB1CF}" type="sibTrans" cxnId="{2AF5E85E-6E96-49ED-904C-0678AE1AABA4}">
      <dgm:prSet/>
      <dgm:spPr/>
      <dgm:t>
        <a:bodyPr/>
        <a:lstStyle/>
        <a:p>
          <a:endParaRPr lang="da-DK"/>
        </a:p>
      </dgm:t>
    </dgm:pt>
    <dgm:pt modelId="{873BAC7B-E329-4A40-BDF0-706E441D9772}">
      <dgm:prSet phldrT="[Tekst]"/>
      <dgm:spPr/>
      <dgm:t>
        <a:bodyPr/>
        <a:lstStyle/>
        <a:p>
          <a:r>
            <a:rPr lang="da-DK" dirty="0" err="1" smtClean="0"/>
            <a:t>Define</a:t>
          </a:r>
          <a:r>
            <a:rPr lang="da-DK" dirty="0" smtClean="0"/>
            <a:t> </a:t>
          </a:r>
          <a:r>
            <a:rPr lang="da-DK" dirty="0" err="1" smtClean="0"/>
            <a:t>tasks</a:t>
          </a:r>
          <a:r>
            <a:rPr lang="da-DK" dirty="0" smtClean="0"/>
            <a:t>, </a:t>
          </a:r>
          <a:r>
            <a:rPr lang="da-DK" dirty="0" err="1" smtClean="0"/>
            <a:t>applications</a:t>
          </a:r>
          <a:endParaRPr lang="da-DK" dirty="0"/>
        </a:p>
      </dgm:t>
    </dgm:pt>
    <dgm:pt modelId="{990A2E17-4FDF-4C05-A803-BDA809D9EE69}" type="parTrans" cxnId="{EE5FB239-CD1D-4CF2-B85D-976BCFA8EEDD}">
      <dgm:prSet/>
      <dgm:spPr/>
      <dgm:t>
        <a:bodyPr/>
        <a:lstStyle/>
        <a:p>
          <a:endParaRPr lang="da-DK"/>
        </a:p>
      </dgm:t>
    </dgm:pt>
    <dgm:pt modelId="{C4BF4F04-FDD0-4CDD-A054-24ED2258A38E}" type="sibTrans" cxnId="{EE5FB239-CD1D-4CF2-B85D-976BCFA8EEDD}">
      <dgm:prSet/>
      <dgm:spPr/>
      <dgm:t>
        <a:bodyPr/>
        <a:lstStyle/>
        <a:p>
          <a:endParaRPr lang="da-DK"/>
        </a:p>
      </dgm:t>
    </dgm:pt>
    <dgm:pt modelId="{E12F7BEC-D0B1-4E16-9E16-8AC055AED6BA}">
      <dgm:prSet phldrT="[Tekst]"/>
      <dgm:spPr/>
      <dgm:t>
        <a:bodyPr/>
        <a:lstStyle/>
        <a:p>
          <a:r>
            <a:rPr lang="da-DK" dirty="0" smtClean="0"/>
            <a:t>WP1</a:t>
          </a:r>
          <a:endParaRPr lang="da-DK" dirty="0"/>
        </a:p>
      </dgm:t>
    </dgm:pt>
    <dgm:pt modelId="{C554AC30-B5DE-4364-9E82-8F590446E6F6}" type="parTrans" cxnId="{F710CD94-CB1D-4BC3-AC4D-4813095B289D}">
      <dgm:prSet/>
      <dgm:spPr/>
      <dgm:t>
        <a:bodyPr/>
        <a:lstStyle/>
        <a:p>
          <a:endParaRPr lang="da-DK"/>
        </a:p>
      </dgm:t>
    </dgm:pt>
    <dgm:pt modelId="{49647B1B-C0CC-4A88-AEAB-85AC93BE4878}" type="sibTrans" cxnId="{F710CD94-CB1D-4BC3-AC4D-4813095B289D}">
      <dgm:prSet/>
      <dgm:spPr/>
      <dgm:t>
        <a:bodyPr/>
        <a:lstStyle/>
        <a:p>
          <a:endParaRPr lang="da-DK"/>
        </a:p>
      </dgm:t>
    </dgm:pt>
    <dgm:pt modelId="{0775B69D-57E7-4DBA-97BE-185E38B00730}">
      <dgm:prSet phldrT="[Tekst]"/>
      <dgm:spPr/>
      <dgm:t>
        <a:bodyPr/>
        <a:lstStyle/>
        <a:p>
          <a:r>
            <a:rPr lang="da-DK" dirty="0" err="1" smtClean="0"/>
            <a:t>Identify</a:t>
          </a:r>
          <a:r>
            <a:rPr lang="da-DK" dirty="0" smtClean="0"/>
            <a:t> input data</a:t>
          </a:r>
          <a:endParaRPr lang="da-DK" dirty="0"/>
        </a:p>
      </dgm:t>
    </dgm:pt>
    <dgm:pt modelId="{15342F0D-CEF7-42CE-B30D-6ED583C54132}" type="parTrans" cxnId="{58CE22A5-25DD-4439-987E-A3AAD526CACD}">
      <dgm:prSet/>
      <dgm:spPr/>
      <dgm:t>
        <a:bodyPr/>
        <a:lstStyle/>
        <a:p>
          <a:endParaRPr lang="da-DK"/>
        </a:p>
      </dgm:t>
    </dgm:pt>
    <dgm:pt modelId="{B27D9BD3-EB6A-4C49-B8F1-4C7670BCFB73}" type="sibTrans" cxnId="{58CE22A5-25DD-4439-987E-A3AAD526CACD}">
      <dgm:prSet/>
      <dgm:spPr/>
      <dgm:t>
        <a:bodyPr/>
        <a:lstStyle/>
        <a:p>
          <a:endParaRPr lang="da-DK"/>
        </a:p>
      </dgm:t>
    </dgm:pt>
    <dgm:pt modelId="{EF9FC209-54FA-4B28-88B7-D61213D0AEC5}">
      <dgm:prSet phldrT="[Tekst]"/>
      <dgm:spPr/>
      <dgm:t>
        <a:bodyPr/>
        <a:lstStyle/>
        <a:p>
          <a:r>
            <a:rPr lang="da-DK" dirty="0" err="1" smtClean="0"/>
            <a:t>Review</a:t>
          </a:r>
          <a:r>
            <a:rPr lang="da-DK" dirty="0" smtClean="0"/>
            <a:t> of </a:t>
          </a:r>
          <a:r>
            <a:rPr lang="da-DK" dirty="0" err="1" smtClean="0"/>
            <a:t>existing</a:t>
          </a:r>
          <a:r>
            <a:rPr lang="da-DK" dirty="0" smtClean="0"/>
            <a:t> data </a:t>
          </a:r>
          <a:r>
            <a:rPr lang="da-DK" dirty="0" err="1" smtClean="0"/>
            <a:t>usage</a:t>
          </a:r>
          <a:endParaRPr lang="da-DK" dirty="0"/>
        </a:p>
      </dgm:t>
    </dgm:pt>
    <dgm:pt modelId="{B00F7820-70D1-4F35-83CA-998DB513CEC7}" type="parTrans" cxnId="{D8707D8A-A7B0-4696-AC6F-F5EB48BA267C}">
      <dgm:prSet/>
      <dgm:spPr/>
      <dgm:t>
        <a:bodyPr/>
        <a:lstStyle/>
        <a:p>
          <a:endParaRPr lang="da-DK"/>
        </a:p>
      </dgm:t>
    </dgm:pt>
    <dgm:pt modelId="{21C54937-5D2F-42DA-B733-837F295B3DD1}" type="sibTrans" cxnId="{D8707D8A-A7B0-4696-AC6F-F5EB48BA267C}">
      <dgm:prSet/>
      <dgm:spPr/>
      <dgm:t>
        <a:bodyPr/>
        <a:lstStyle/>
        <a:p>
          <a:endParaRPr lang="da-DK"/>
        </a:p>
      </dgm:t>
    </dgm:pt>
    <dgm:pt modelId="{D60D6D46-D276-4A36-B635-C703C9D29F9D}">
      <dgm:prSet phldrT="[Tekst]"/>
      <dgm:spPr/>
      <dgm:t>
        <a:bodyPr/>
        <a:lstStyle/>
        <a:p>
          <a:r>
            <a:rPr lang="da-DK" dirty="0" smtClean="0"/>
            <a:t>WP2-WP12</a:t>
          </a:r>
          <a:endParaRPr lang="da-DK" dirty="0"/>
        </a:p>
      </dgm:t>
    </dgm:pt>
    <dgm:pt modelId="{CD788998-851A-4A79-B820-E8CCED47702F}" type="parTrans" cxnId="{00FEADE5-EF33-4225-8EBD-D2F171349B77}">
      <dgm:prSet/>
      <dgm:spPr/>
      <dgm:t>
        <a:bodyPr/>
        <a:lstStyle/>
        <a:p>
          <a:endParaRPr lang="da-DK"/>
        </a:p>
      </dgm:t>
    </dgm:pt>
    <dgm:pt modelId="{2ABA2C49-D14E-4C40-93A9-606FDF428BD5}" type="sibTrans" cxnId="{00FEADE5-EF33-4225-8EBD-D2F171349B77}">
      <dgm:prSet/>
      <dgm:spPr/>
      <dgm:t>
        <a:bodyPr/>
        <a:lstStyle/>
        <a:p>
          <a:endParaRPr lang="da-DK"/>
        </a:p>
      </dgm:t>
    </dgm:pt>
    <dgm:pt modelId="{1D561A5D-908F-40AB-9A18-2AB80A923DDC}">
      <dgm:prSet phldrT="[Tekst]"/>
      <dgm:spPr/>
      <dgm:t>
        <a:bodyPr/>
        <a:lstStyle/>
        <a:p>
          <a:r>
            <a:rPr lang="da-DK" dirty="0" err="1" smtClean="0"/>
            <a:t>Demonstrate</a:t>
          </a:r>
          <a:r>
            <a:rPr lang="da-DK" dirty="0" smtClean="0"/>
            <a:t> data </a:t>
          </a:r>
          <a:r>
            <a:rPr lang="da-DK" dirty="0" err="1" smtClean="0"/>
            <a:t>usage</a:t>
          </a:r>
          <a:endParaRPr lang="da-DK" dirty="0"/>
        </a:p>
      </dgm:t>
    </dgm:pt>
    <dgm:pt modelId="{281A487D-6EA6-4663-923F-6499C51F3B3D}" type="parTrans" cxnId="{C14A6213-79C6-48F7-B8FB-75CF7694BA9B}">
      <dgm:prSet/>
      <dgm:spPr/>
      <dgm:t>
        <a:bodyPr/>
        <a:lstStyle/>
        <a:p>
          <a:endParaRPr lang="da-DK"/>
        </a:p>
      </dgm:t>
    </dgm:pt>
    <dgm:pt modelId="{5BDD9C7D-3E6D-4A49-8895-78D69607813A}" type="sibTrans" cxnId="{C14A6213-79C6-48F7-B8FB-75CF7694BA9B}">
      <dgm:prSet/>
      <dgm:spPr/>
      <dgm:t>
        <a:bodyPr/>
        <a:lstStyle/>
        <a:p>
          <a:endParaRPr lang="da-DK"/>
        </a:p>
      </dgm:t>
    </dgm:pt>
    <dgm:pt modelId="{BDF8FE3B-5A60-4202-92FF-9C72F45F3498}">
      <dgm:prSet phldrT="[Tekst]"/>
      <dgm:spPr/>
      <dgm:t>
        <a:bodyPr/>
        <a:lstStyle/>
        <a:p>
          <a:r>
            <a:rPr lang="da-DK" dirty="0" err="1" smtClean="0"/>
            <a:t>Generating</a:t>
          </a:r>
          <a:r>
            <a:rPr lang="da-DK" dirty="0" smtClean="0"/>
            <a:t> products</a:t>
          </a:r>
          <a:endParaRPr lang="da-DK" dirty="0"/>
        </a:p>
      </dgm:t>
    </dgm:pt>
    <dgm:pt modelId="{E1186EE3-CBA8-4CC5-B942-F0666A24E77D}" type="parTrans" cxnId="{C0161AC5-B21F-4218-AAF5-ADD69CDAB08D}">
      <dgm:prSet/>
      <dgm:spPr/>
      <dgm:t>
        <a:bodyPr/>
        <a:lstStyle/>
        <a:p>
          <a:endParaRPr lang="da-DK"/>
        </a:p>
      </dgm:t>
    </dgm:pt>
    <dgm:pt modelId="{D9313EEE-CDBA-44C8-AA12-760DFCC2F70A}" type="sibTrans" cxnId="{C0161AC5-B21F-4218-AAF5-ADD69CDAB08D}">
      <dgm:prSet/>
      <dgm:spPr/>
      <dgm:t>
        <a:bodyPr/>
        <a:lstStyle/>
        <a:p>
          <a:endParaRPr lang="da-DK"/>
        </a:p>
      </dgm:t>
    </dgm:pt>
    <dgm:pt modelId="{C178ADB2-FE81-4C22-985F-AAF82F17ACC1}">
      <dgm:prSet/>
      <dgm:spPr/>
      <dgm:t>
        <a:bodyPr/>
        <a:lstStyle/>
        <a:p>
          <a:r>
            <a:rPr lang="da-DK" dirty="0" smtClean="0"/>
            <a:t>WP13</a:t>
          </a:r>
          <a:endParaRPr lang="da-DK" dirty="0"/>
        </a:p>
      </dgm:t>
    </dgm:pt>
    <dgm:pt modelId="{43E95A97-3649-47CD-B9BC-10D329704D85}" type="parTrans" cxnId="{C6F566CC-A90F-4594-91BE-77D65A5AC6E7}">
      <dgm:prSet/>
      <dgm:spPr/>
      <dgm:t>
        <a:bodyPr/>
        <a:lstStyle/>
        <a:p>
          <a:endParaRPr lang="da-DK"/>
        </a:p>
      </dgm:t>
    </dgm:pt>
    <dgm:pt modelId="{E443C3D8-A5CA-4DA7-95A4-C6C190A6FE24}" type="sibTrans" cxnId="{C6F566CC-A90F-4594-91BE-77D65A5AC6E7}">
      <dgm:prSet/>
      <dgm:spPr/>
      <dgm:t>
        <a:bodyPr/>
        <a:lstStyle/>
        <a:p>
          <a:endParaRPr lang="da-DK"/>
        </a:p>
      </dgm:t>
    </dgm:pt>
    <dgm:pt modelId="{A62CB47A-88F9-4AB5-8EA2-FD21F09DA6C7}">
      <dgm:prSet/>
      <dgm:spPr/>
      <dgm:t>
        <a:bodyPr/>
        <a:lstStyle/>
        <a:p>
          <a:r>
            <a:rPr lang="da-DK" dirty="0" smtClean="0"/>
            <a:t>Display products in the portal</a:t>
          </a:r>
          <a:endParaRPr lang="da-DK" dirty="0"/>
        </a:p>
      </dgm:t>
    </dgm:pt>
    <dgm:pt modelId="{615CDBAC-B9A9-4CF8-8382-4AC9A92BC5F5}" type="parTrans" cxnId="{0C138C14-0884-407A-A23B-2961A967A720}">
      <dgm:prSet/>
      <dgm:spPr/>
      <dgm:t>
        <a:bodyPr/>
        <a:lstStyle/>
        <a:p>
          <a:endParaRPr lang="da-DK"/>
        </a:p>
      </dgm:t>
    </dgm:pt>
    <dgm:pt modelId="{CB724287-D05F-4D8C-BB2F-0C4DBC9AED27}" type="sibTrans" cxnId="{0C138C14-0884-407A-A23B-2961A967A720}">
      <dgm:prSet/>
      <dgm:spPr/>
      <dgm:t>
        <a:bodyPr/>
        <a:lstStyle/>
        <a:p>
          <a:endParaRPr lang="da-DK"/>
        </a:p>
      </dgm:t>
    </dgm:pt>
    <dgm:pt modelId="{ECECDEA9-EB5F-4079-8D54-DEECC60437DC}">
      <dgm:prSet/>
      <dgm:spPr/>
      <dgm:t>
        <a:bodyPr/>
        <a:lstStyle/>
        <a:p>
          <a:r>
            <a:rPr lang="da-DK" dirty="0" smtClean="0"/>
            <a:t>WP15</a:t>
          </a:r>
          <a:endParaRPr lang="da-DK" dirty="0"/>
        </a:p>
      </dgm:t>
    </dgm:pt>
    <dgm:pt modelId="{A9BEC728-CD3C-47EC-BA45-1BBDBB941F1E}" type="parTrans" cxnId="{7BD88E82-5825-4A92-A1AB-CFE590B269E1}">
      <dgm:prSet/>
      <dgm:spPr/>
      <dgm:t>
        <a:bodyPr/>
        <a:lstStyle/>
        <a:p>
          <a:endParaRPr lang="da-DK"/>
        </a:p>
      </dgm:t>
    </dgm:pt>
    <dgm:pt modelId="{F3F3678A-985C-4077-8CE6-28E2A34C53A4}" type="sibTrans" cxnId="{7BD88E82-5825-4A92-A1AB-CFE590B269E1}">
      <dgm:prSet/>
      <dgm:spPr/>
      <dgm:t>
        <a:bodyPr/>
        <a:lstStyle/>
        <a:p>
          <a:endParaRPr lang="da-DK"/>
        </a:p>
      </dgm:t>
    </dgm:pt>
    <dgm:pt modelId="{E04764EA-B4B2-4E02-BB85-441BD4CA7177}">
      <dgm:prSet/>
      <dgm:spPr/>
      <dgm:t>
        <a:bodyPr/>
        <a:lstStyle/>
        <a:p>
          <a:r>
            <a:rPr lang="da-DK" dirty="0" smtClean="0"/>
            <a:t>Data </a:t>
          </a:r>
          <a:r>
            <a:rPr lang="da-DK" dirty="0" err="1" smtClean="0"/>
            <a:t>Adequacy</a:t>
          </a:r>
          <a:r>
            <a:rPr lang="da-DK" dirty="0" smtClean="0"/>
            <a:t> </a:t>
          </a:r>
          <a:r>
            <a:rPr lang="da-DK" dirty="0" err="1" smtClean="0"/>
            <a:t>Assessment</a:t>
          </a:r>
          <a:endParaRPr lang="da-DK" dirty="0"/>
        </a:p>
      </dgm:t>
    </dgm:pt>
    <dgm:pt modelId="{677ADEEF-A586-4036-8C9D-949E843F5F54}" type="parTrans" cxnId="{EF91356D-95EA-4D93-B180-00950108E241}">
      <dgm:prSet/>
      <dgm:spPr/>
      <dgm:t>
        <a:bodyPr/>
        <a:lstStyle/>
        <a:p>
          <a:endParaRPr lang="da-DK"/>
        </a:p>
      </dgm:t>
    </dgm:pt>
    <dgm:pt modelId="{5D558627-AB6C-400D-A75C-7F584F2EA7E5}" type="sibTrans" cxnId="{EF91356D-95EA-4D93-B180-00950108E241}">
      <dgm:prSet/>
      <dgm:spPr/>
      <dgm:t>
        <a:bodyPr/>
        <a:lstStyle/>
        <a:p>
          <a:endParaRPr lang="da-DK"/>
        </a:p>
      </dgm:t>
    </dgm:pt>
    <dgm:pt modelId="{829DB279-467B-463B-BB15-557CBCA824E2}" type="pres">
      <dgm:prSet presAssocID="{A556F664-0B8C-4A02-98A9-09FCB777A174}" presName="linearFlow" presStyleCnt="0">
        <dgm:presLayoutVars>
          <dgm:dir/>
          <dgm:animLvl val="lvl"/>
          <dgm:resizeHandles val="exact"/>
        </dgm:presLayoutVars>
      </dgm:prSet>
      <dgm:spPr/>
      <dgm:t>
        <a:bodyPr/>
        <a:lstStyle/>
        <a:p>
          <a:endParaRPr lang="da-DK"/>
        </a:p>
      </dgm:t>
    </dgm:pt>
    <dgm:pt modelId="{4D10875D-9539-4914-BAFB-B72B91C62398}" type="pres">
      <dgm:prSet presAssocID="{4596F312-D5AF-4C1F-976A-9D29C956A145}" presName="composite" presStyleCnt="0"/>
      <dgm:spPr/>
    </dgm:pt>
    <dgm:pt modelId="{2D38A0AE-446A-4B64-BFB7-A50053C0D411}" type="pres">
      <dgm:prSet presAssocID="{4596F312-D5AF-4C1F-976A-9D29C956A145}" presName="parentText" presStyleLbl="alignNode1" presStyleIdx="0" presStyleCnt="5">
        <dgm:presLayoutVars>
          <dgm:chMax val="1"/>
          <dgm:bulletEnabled val="1"/>
        </dgm:presLayoutVars>
      </dgm:prSet>
      <dgm:spPr/>
      <dgm:t>
        <a:bodyPr/>
        <a:lstStyle/>
        <a:p>
          <a:endParaRPr lang="da-DK"/>
        </a:p>
      </dgm:t>
    </dgm:pt>
    <dgm:pt modelId="{8498C128-0C4E-42A4-9473-1493D876E2F6}" type="pres">
      <dgm:prSet presAssocID="{4596F312-D5AF-4C1F-976A-9D29C956A145}" presName="descendantText" presStyleLbl="alignAcc1" presStyleIdx="0" presStyleCnt="5">
        <dgm:presLayoutVars>
          <dgm:bulletEnabled val="1"/>
        </dgm:presLayoutVars>
      </dgm:prSet>
      <dgm:spPr/>
      <dgm:t>
        <a:bodyPr/>
        <a:lstStyle/>
        <a:p>
          <a:endParaRPr lang="da-DK"/>
        </a:p>
      </dgm:t>
    </dgm:pt>
    <dgm:pt modelId="{3B3F89C8-809B-4367-A3E2-A7DB83E18866}" type="pres">
      <dgm:prSet presAssocID="{C7C697A4-E7F7-4AA6-9327-9DFCF4CBB1CF}" presName="sp" presStyleCnt="0"/>
      <dgm:spPr/>
    </dgm:pt>
    <dgm:pt modelId="{19A1DA23-10B5-41D3-B2DE-4B7ACB0C53D3}" type="pres">
      <dgm:prSet presAssocID="{E12F7BEC-D0B1-4E16-9E16-8AC055AED6BA}" presName="composite" presStyleCnt="0"/>
      <dgm:spPr/>
    </dgm:pt>
    <dgm:pt modelId="{B528E932-C516-47BC-A31F-A0A3DE9181B9}" type="pres">
      <dgm:prSet presAssocID="{E12F7BEC-D0B1-4E16-9E16-8AC055AED6BA}" presName="parentText" presStyleLbl="alignNode1" presStyleIdx="1" presStyleCnt="5">
        <dgm:presLayoutVars>
          <dgm:chMax val="1"/>
          <dgm:bulletEnabled val="1"/>
        </dgm:presLayoutVars>
      </dgm:prSet>
      <dgm:spPr/>
      <dgm:t>
        <a:bodyPr/>
        <a:lstStyle/>
        <a:p>
          <a:endParaRPr lang="da-DK"/>
        </a:p>
      </dgm:t>
    </dgm:pt>
    <dgm:pt modelId="{B5ECF056-762A-4243-8774-D1AFEB3116FC}" type="pres">
      <dgm:prSet presAssocID="{E12F7BEC-D0B1-4E16-9E16-8AC055AED6BA}" presName="descendantText" presStyleLbl="alignAcc1" presStyleIdx="1" presStyleCnt="5">
        <dgm:presLayoutVars>
          <dgm:bulletEnabled val="1"/>
        </dgm:presLayoutVars>
      </dgm:prSet>
      <dgm:spPr/>
      <dgm:t>
        <a:bodyPr/>
        <a:lstStyle/>
        <a:p>
          <a:endParaRPr lang="da-DK"/>
        </a:p>
      </dgm:t>
    </dgm:pt>
    <dgm:pt modelId="{F5FF0F98-C2DE-479C-880A-AE4F4971A536}" type="pres">
      <dgm:prSet presAssocID="{49647B1B-C0CC-4A88-AEAB-85AC93BE4878}" presName="sp" presStyleCnt="0"/>
      <dgm:spPr/>
    </dgm:pt>
    <dgm:pt modelId="{42EE354E-2E32-46CB-A3F6-D9417F574A46}" type="pres">
      <dgm:prSet presAssocID="{D60D6D46-D276-4A36-B635-C703C9D29F9D}" presName="composite" presStyleCnt="0"/>
      <dgm:spPr/>
    </dgm:pt>
    <dgm:pt modelId="{C8A7F38F-C874-4226-BE5F-CACBD2C06F6B}" type="pres">
      <dgm:prSet presAssocID="{D60D6D46-D276-4A36-B635-C703C9D29F9D}" presName="parentText" presStyleLbl="alignNode1" presStyleIdx="2" presStyleCnt="5">
        <dgm:presLayoutVars>
          <dgm:chMax val="1"/>
          <dgm:bulletEnabled val="1"/>
        </dgm:presLayoutVars>
      </dgm:prSet>
      <dgm:spPr/>
      <dgm:t>
        <a:bodyPr/>
        <a:lstStyle/>
        <a:p>
          <a:endParaRPr lang="da-DK"/>
        </a:p>
      </dgm:t>
    </dgm:pt>
    <dgm:pt modelId="{8F2FC26E-9E25-42CE-8632-129A2909D43C}" type="pres">
      <dgm:prSet presAssocID="{D60D6D46-D276-4A36-B635-C703C9D29F9D}" presName="descendantText" presStyleLbl="alignAcc1" presStyleIdx="2" presStyleCnt="5">
        <dgm:presLayoutVars>
          <dgm:bulletEnabled val="1"/>
        </dgm:presLayoutVars>
      </dgm:prSet>
      <dgm:spPr/>
      <dgm:t>
        <a:bodyPr/>
        <a:lstStyle/>
        <a:p>
          <a:endParaRPr lang="da-DK"/>
        </a:p>
      </dgm:t>
    </dgm:pt>
    <dgm:pt modelId="{DAA8D8A4-77A4-4474-A749-F799ED037840}" type="pres">
      <dgm:prSet presAssocID="{2ABA2C49-D14E-4C40-93A9-606FDF428BD5}" presName="sp" presStyleCnt="0"/>
      <dgm:spPr/>
    </dgm:pt>
    <dgm:pt modelId="{C57B5A8F-22B1-4801-B1FF-DDBEBBF54616}" type="pres">
      <dgm:prSet presAssocID="{C178ADB2-FE81-4C22-985F-AAF82F17ACC1}" presName="composite" presStyleCnt="0"/>
      <dgm:spPr/>
    </dgm:pt>
    <dgm:pt modelId="{7DA603C5-09D7-4E63-92F6-FDCCEA24DA13}" type="pres">
      <dgm:prSet presAssocID="{C178ADB2-FE81-4C22-985F-AAF82F17ACC1}" presName="parentText" presStyleLbl="alignNode1" presStyleIdx="3" presStyleCnt="5">
        <dgm:presLayoutVars>
          <dgm:chMax val="1"/>
          <dgm:bulletEnabled val="1"/>
        </dgm:presLayoutVars>
      </dgm:prSet>
      <dgm:spPr/>
      <dgm:t>
        <a:bodyPr/>
        <a:lstStyle/>
        <a:p>
          <a:endParaRPr lang="da-DK"/>
        </a:p>
      </dgm:t>
    </dgm:pt>
    <dgm:pt modelId="{E57B36EA-142B-41D1-8E54-9FBE6801E5AF}" type="pres">
      <dgm:prSet presAssocID="{C178ADB2-FE81-4C22-985F-AAF82F17ACC1}" presName="descendantText" presStyleLbl="alignAcc1" presStyleIdx="3" presStyleCnt="5">
        <dgm:presLayoutVars>
          <dgm:bulletEnabled val="1"/>
        </dgm:presLayoutVars>
      </dgm:prSet>
      <dgm:spPr/>
      <dgm:t>
        <a:bodyPr/>
        <a:lstStyle/>
        <a:p>
          <a:endParaRPr lang="da-DK"/>
        </a:p>
      </dgm:t>
    </dgm:pt>
    <dgm:pt modelId="{EA7D60D4-29CD-4ACC-AC0F-00EC1234ACDC}" type="pres">
      <dgm:prSet presAssocID="{E443C3D8-A5CA-4DA7-95A4-C6C190A6FE24}" presName="sp" presStyleCnt="0"/>
      <dgm:spPr/>
    </dgm:pt>
    <dgm:pt modelId="{D399A433-6181-4AA8-B914-DC25DB1CB238}" type="pres">
      <dgm:prSet presAssocID="{ECECDEA9-EB5F-4079-8D54-DEECC60437DC}" presName="composite" presStyleCnt="0"/>
      <dgm:spPr/>
    </dgm:pt>
    <dgm:pt modelId="{62611966-3D7C-4DEB-BFA6-2108F753A7D4}" type="pres">
      <dgm:prSet presAssocID="{ECECDEA9-EB5F-4079-8D54-DEECC60437DC}" presName="parentText" presStyleLbl="alignNode1" presStyleIdx="4" presStyleCnt="5">
        <dgm:presLayoutVars>
          <dgm:chMax val="1"/>
          <dgm:bulletEnabled val="1"/>
        </dgm:presLayoutVars>
      </dgm:prSet>
      <dgm:spPr/>
      <dgm:t>
        <a:bodyPr/>
        <a:lstStyle/>
        <a:p>
          <a:endParaRPr lang="da-DK"/>
        </a:p>
      </dgm:t>
    </dgm:pt>
    <dgm:pt modelId="{A0D92322-3A66-4EB5-9DE8-29ABE8FD1B62}" type="pres">
      <dgm:prSet presAssocID="{ECECDEA9-EB5F-4079-8D54-DEECC60437DC}" presName="descendantText" presStyleLbl="alignAcc1" presStyleIdx="4" presStyleCnt="5">
        <dgm:presLayoutVars>
          <dgm:bulletEnabled val="1"/>
        </dgm:presLayoutVars>
      </dgm:prSet>
      <dgm:spPr/>
      <dgm:t>
        <a:bodyPr/>
        <a:lstStyle/>
        <a:p>
          <a:endParaRPr lang="da-DK"/>
        </a:p>
      </dgm:t>
    </dgm:pt>
  </dgm:ptLst>
  <dgm:cxnLst>
    <dgm:cxn modelId="{EF91356D-95EA-4D93-B180-00950108E241}" srcId="{ECECDEA9-EB5F-4079-8D54-DEECC60437DC}" destId="{E04764EA-B4B2-4E02-BB85-441BD4CA7177}" srcOrd="0" destOrd="0" parTransId="{677ADEEF-A586-4036-8C9D-949E843F5F54}" sibTransId="{5D558627-AB6C-400D-A75C-7F584F2EA7E5}"/>
    <dgm:cxn modelId="{6D27A945-1209-4D62-A286-41ACDFBCEAF0}" type="presOf" srcId="{ECECDEA9-EB5F-4079-8D54-DEECC60437DC}" destId="{62611966-3D7C-4DEB-BFA6-2108F753A7D4}" srcOrd="0" destOrd="0" presId="urn:microsoft.com/office/officeart/2005/8/layout/chevron2"/>
    <dgm:cxn modelId="{EE5FB239-CD1D-4CF2-B85D-976BCFA8EEDD}" srcId="{4596F312-D5AF-4C1F-976A-9D29C956A145}" destId="{873BAC7B-E329-4A40-BDF0-706E441D9772}" srcOrd="0" destOrd="0" parTransId="{990A2E17-4FDF-4C05-A803-BDA809D9EE69}" sibTransId="{C4BF4F04-FDD0-4CDD-A054-24ED2258A38E}"/>
    <dgm:cxn modelId="{DFD6B09F-894E-4242-AEE8-B3F158EBFECF}" type="presOf" srcId="{4596F312-D5AF-4C1F-976A-9D29C956A145}" destId="{2D38A0AE-446A-4B64-BFB7-A50053C0D411}" srcOrd="0" destOrd="0" presId="urn:microsoft.com/office/officeart/2005/8/layout/chevron2"/>
    <dgm:cxn modelId="{90C5EA64-FB2A-4A03-94B6-9039DE0AD36E}" type="presOf" srcId="{873BAC7B-E329-4A40-BDF0-706E441D9772}" destId="{8498C128-0C4E-42A4-9473-1493D876E2F6}" srcOrd="0" destOrd="0" presId="urn:microsoft.com/office/officeart/2005/8/layout/chevron2"/>
    <dgm:cxn modelId="{6472EF3E-834C-48EC-8AA3-62F66CAEAE33}" type="presOf" srcId="{1D561A5D-908F-40AB-9A18-2AB80A923DDC}" destId="{8F2FC26E-9E25-42CE-8632-129A2909D43C}" srcOrd="0" destOrd="0" presId="urn:microsoft.com/office/officeart/2005/8/layout/chevron2"/>
    <dgm:cxn modelId="{A66822BE-8695-4FAC-AB6C-8153C3DC69AB}" type="presOf" srcId="{E04764EA-B4B2-4E02-BB85-441BD4CA7177}" destId="{A0D92322-3A66-4EB5-9DE8-29ABE8FD1B62}" srcOrd="0" destOrd="0" presId="urn:microsoft.com/office/officeart/2005/8/layout/chevron2"/>
    <dgm:cxn modelId="{C0161AC5-B21F-4218-AAF5-ADD69CDAB08D}" srcId="{D60D6D46-D276-4A36-B635-C703C9D29F9D}" destId="{BDF8FE3B-5A60-4202-92FF-9C72F45F3498}" srcOrd="1" destOrd="0" parTransId="{E1186EE3-CBA8-4CC5-B942-F0666A24E77D}" sibTransId="{D9313EEE-CDBA-44C8-AA12-760DFCC2F70A}"/>
    <dgm:cxn modelId="{89E167FF-D561-4BA9-B4C7-17196FDB39F3}" type="presOf" srcId="{C178ADB2-FE81-4C22-985F-AAF82F17ACC1}" destId="{7DA603C5-09D7-4E63-92F6-FDCCEA24DA13}" srcOrd="0" destOrd="0" presId="urn:microsoft.com/office/officeart/2005/8/layout/chevron2"/>
    <dgm:cxn modelId="{097623CC-C000-4D2B-A872-6E00C411600D}" type="presOf" srcId="{D60D6D46-D276-4A36-B635-C703C9D29F9D}" destId="{C8A7F38F-C874-4226-BE5F-CACBD2C06F6B}" srcOrd="0" destOrd="0" presId="urn:microsoft.com/office/officeart/2005/8/layout/chevron2"/>
    <dgm:cxn modelId="{C14A6213-79C6-48F7-B8FB-75CF7694BA9B}" srcId="{D60D6D46-D276-4A36-B635-C703C9D29F9D}" destId="{1D561A5D-908F-40AB-9A18-2AB80A923DDC}" srcOrd="0" destOrd="0" parTransId="{281A487D-6EA6-4663-923F-6499C51F3B3D}" sibTransId="{5BDD9C7D-3E6D-4A49-8895-78D69607813A}"/>
    <dgm:cxn modelId="{7BD88E82-5825-4A92-A1AB-CFE590B269E1}" srcId="{A556F664-0B8C-4A02-98A9-09FCB777A174}" destId="{ECECDEA9-EB5F-4079-8D54-DEECC60437DC}" srcOrd="4" destOrd="0" parTransId="{A9BEC728-CD3C-47EC-BA45-1BBDBB941F1E}" sibTransId="{F3F3678A-985C-4077-8CE6-28E2A34C53A4}"/>
    <dgm:cxn modelId="{2AF5E85E-6E96-49ED-904C-0678AE1AABA4}" srcId="{A556F664-0B8C-4A02-98A9-09FCB777A174}" destId="{4596F312-D5AF-4C1F-976A-9D29C956A145}" srcOrd="0" destOrd="0" parTransId="{957705B4-3E79-4A63-A787-CC327EBFBBFE}" sibTransId="{C7C697A4-E7F7-4AA6-9327-9DFCF4CBB1CF}"/>
    <dgm:cxn modelId="{58CE22A5-25DD-4439-987E-A3AAD526CACD}" srcId="{E12F7BEC-D0B1-4E16-9E16-8AC055AED6BA}" destId="{0775B69D-57E7-4DBA-97BE-185E38B00730}" srcOrd="0" destOrd="0" parTransId="{15342F0D-CEF7-42CE-B30D-6ED583C54132}" sibTransId="{B27D9BD3-EB6A-4C49-B8F1-4C7670BCFB73}"/>
    <dgm:cxn modelId="{0C138C14-0884-407A-A23B-2961A967A720}" srcId="{C178ADB2-FE81-4C22-985F-AAF82F17ACC1}" destId="{A62CB47A-88F9-4AB5-8EA2-FD21F09DA6C7}" srcOrd="0" destOrd="0" parTransId="{615CDBAC-B9A9-4CF8-8382-4AC9A92BC5F5}" sibTransId="{CB724287-D05F-4D8C-BB2F-0C4DBC9AED27}"/>
    <dgm:cxn modelId="{064BA64C-9F47-4FA0-BC37-8B42328C84CB}" type="presOf" srcId="{A556F664-0B8C-4A02-98A9-09FCB777A174}" destId="{829DB279-467B-463B-BB15-557CBCA824E2}" srcOrd="0" destOrd="0" presId="urn:microsoft.com/office/officeart/2005/8/layout/chevron2"/>
    <dgm:cxn modelId="{F710CD94-CB1D-4BC3-AC4D-4813095B289D}" srcId="{A556F664-0B8C-4A02-98A9-09FCB777A174}" destId="{E12F7BEC-D0B1-4E16-9E16-8AC055AED6BA}" srcOrd="1" destOrd="0" parTransId="{C554AC30-B5DE-4364-9E82-8F590446E6F6}" sibTransId="{49647B1B-C0CC-4A88-AEAB-85AC93BE4878}"/>
    <dgm:cxn modelId="{00FEADE5-EF33-4225-8EBD-D2F171349B77}" srcId="{A556F664-0B8C-4A02-98A9-09FCB777A174}" destId="{D60D6D46-D276-4A36-B635-C703C9D29F9D}" srcOrd="2" destOrd="0" parTransId="{CD788998-851A-4A79-B820-E8CCED47702F}" sibTransId="{2ABA2C49-D14E-4C40-93A9-606FDF428BD5}"/>
    <dgm:cxn modelId="{C6F566CC-A90F-4594-91BE-77D65A5AC6E7}" srcId="{A556F664-0B8C-4A02-98A9-09FCB777A174}" destId="{C178ADB2-FE81-4C22-985F-AAF82F17ACC1}" srcOrd="3" destOrd="0" parTransId="{43E95A97-3649-47CD-B9BC-10D329704D85}" sibTransId="{E443C3D8-A5CA-4DA7-95A4-C6C190A6FE24}"/>
    <dgm:cxn modelId="{D8707D8A-A7B0-4696-AC6F-F5EB48BA267C}" srcId="{E12F7BEC-D0B1-4E16-9E16-8AC055AED6BA}" destId="{EF9FC209-54FA-4B28-88B7-D61213D0AEC5}" srcOrd="1" destOrd="0" parTransId="{B00F7820-70D1-4F35-83CA-998DB513CEC7}" sibTransId="{21C54937-5D2F-42DA-B733-837F295B3DD1}"/>
    <dgm:cxn modelId="{F67ED21F-F0A4-4BF8-90C6-B09D6B22A873}" type="presOf" srcId="{E12F7BEC-D0B1-4E16-9E16-8AC055AED6BA}" destId="{B528E932-C516-47BC-A31F-A0A3DE9181B9}" srcOrd="0" destOrd="0" presId="urn:microsoft.com/office/officeart/2005/8/layout/chevron2"/>
    <dgm:cxn modelId="{47E74FA4-5B45-4532-A40C-0D8FCE43F3E1}" type="presOf" srcId="{A62CB47A-88F9-4AB5-8EA2-FD21F09DA6C7}" destId="{E57B36EA-142B-41D1-8E54-9FBE6801E5AF}" srcOrd="0" destOrd="0" presId="urn:microsoft.com/office/officeart/2005/8/layout/chevron2"/>
    <dgm:cxn modelId="{6B5D29C4-8D85-4B31-A312-2916C383C44A}" type="presOf" srcId="{0775B69D-57E7-4DBA-97BE-185E38B00730}" destId="{B5ECF056-762A-4243-8774-D1AFEB3116FC}" srcOrd="0" destOrd="0" presId="urn:microsoft.com/office/officeart/2005/8/layout/chevron2"/>
    <dgm:cxn modelId="{EA902E3C-8F55-4FBD-8559-5492A62B9FCB}" type="presOf" srcId="{EF9FC209-54FA-4B28-88B7-D61213D0AEC5}" destId="{B5ECF056-762A-4243-8774-D1AFEB3116FC}" srcOrd="0" destOrd="1" presId="urn:microsoft.com/office/officeart/2005/8/layout/chevron2"/>
    <dgm:cxn modelId="{C0E377F5-4F4E-4B30-88C3-D0C3FC2EA0F2}" type="presOf" srcId="{BDF8FE3B-5A60-4202-92FF-9C72F45F3498}" destId="{8F2FC26E-9E25-42CE-8632-129A2909D43C}" srcOrd="0" destOrd="1" presId="urn:microsoft.com/office/officeart/2005/8/layout/chevron2"/>
    <dgm:cxn modelId="{0393650E-EB8B-4AFB-A5A9-D6B5889659A4}" type="presParOf" srcId="{829DB279-467B-463B-BB15-557CBCA824E2}" destId="{4D10875D-9539-4914-BAFB-B72B91C62398}" srcOrd="0" destOrd="0" presId="urn:microsoft.com/office/officeart/2005/8/layout/chevron2"/>
    <dgm:cxn modelId="{CB9FF348-0E44-4981-B3BF-C053CA192C69}" type="presParOf" srcId="{4D10875D-9539-4914-BAFB-B72B91C62398}" destId="{2D38A0AE-446A-4B64-BFB7-A50053C0D411}" srcOrd="0" destOrd="0" presId="urn:microsoft.com/office/officeart/2005/8/layout/chevron2"/>
    <dgm:cxn modelId="{88F3D8EC-24E0-4EF2-AC07-17D9D493442B}" type="presParOf" srcId="{4D10875D-9539-4914-BAFB-B72B91C62398}" destId="{8498C128-0C4E-42A4-9473-1493D876E2F6}" srcOrd="1" destOrd="0" presId="urn:microsoft.com/office/officeart/2005/8/layout/chevron2"/>
    <dgm:cxn modelId="{658A6A56-90AB-4698-9E35-410782C6FD39}" type="presParOf" srcId="{829DB279-467B-463B-BB15-557CBCA824E2}" destId="{3B3F89C8-809B-4367-A3E2-A7DB83E18866}" srcOrd="1" destOrd="0" presId="urn:microsoft.com/office/officeart/2005/8/layout/chevron2"/>
    <dgm:cxn modelId="{EB7B4D13-4B02-48E3-B89F-2E69251536AE}" type="presParOf" srcId="{829DB279-467B-463B-BB15-557CBCA824E2}" destId="{19A1DA23-10B5-41D3-B2DE-4B7ACB0C53D3}" srcOrd="2" destOrd="0" presId="urn:microsoft.com/office/officeart/2005/8/layout/chevron2"/>
    <dgm:cxn modelId="{EC4CE8E5-4301-4851-B59A-28D6BF2DBD0B}" type="presParOf" srcId="{19A1DA23-10B5-41D3-B2DE-4B7ACB0C53D3}" destId="{B528E932-C516-47BC-A31F-A0A3DE9181B9}" srcOrd="0" destOrd="0" presId="urn:microsoft.com/office/officeart/2005/8/layout/chevron2"/>
    <dgm:cxn modelId="{A1D34210-1303-467B-BB59-AA99DC9AF41C}" type="presParOf" srcId="{19A1DA23-10B5-41D3-B2DE-4B7ACB0C53D3}" destId="{B5ECF056-762A-4243-8774-D1AFEB3116FC}" srcOrd="1" destOrd="0" presId="urn:microsoft.com/office/officeart/2005/8/layout/chevron2"/>
    <dgm:cxn modelId="{86AF05A4-DD0A-42E0-B0B1-F366D3353446}" type="presParOf" srcId="{829DB279-467B-463B-BB15-557CBCA824E2}" destId="{F5FF0F98-C2DE-479C-880A-AE4F4971A536}" srcOrd="3" destOrd="0" presId="urn:microsoft.com/office/officeart/2005/8/layout/chevron2"/>
    <dgm:cxn modelId="{864BE41D-F4B8-42C9-8F27-C00EBADD6B8D}" type="presParOf" srcId="{829DB279-467B-463B-BB15-557CBCA824E2}" destId="{42EE354E-2E32-46CB-A3F6-D9417F574A46}" srcOrd="4" destOrd="0" presId="urn:microsoft.com/office/officeart/2005/8/layout/chevron2"/>
    <dgm:cxn modelId="{5C1AFC3A-BAE6-40D6-8037-B6A15040329C}" type="presParOf" srcId="{42EE354E-2E32-46CB-A3F6-D9417F574A46}" destId="{C8A7F38F-C874-4226-BE5F-CACBD2C06F6B}" srcOrd="0" destOrd="0" presId="urn:microsoft.com/office/officeart/2005/8/layout/chevron2"/>
    <dgm:cxn modelId="{D60DDA22-7E95-484C-A231-4807137F2107}" type="presParOf" srcId="{42EE354E-2E32-46CB-A3F6-D9417F574A46}" destId="{8F2FC26E-9E25-42CE-8632-129A2909D43C}" srcOrd="1" destOrd="0" presId="urn:microsoft.com/office/officeart/2005/8/layout/chevron2"/>
    <dgm:cxn modelId="{14F9694C-BC3D-4614-9437-BEF2766A5811}" type="presParOf" srcId="{829DB279-467B-463B-BB15-557CBCA824E2}" destId="{DAA8D8A4-77A4-4474-A749-F799ED037840}" srcOrd="5" destOrd="0" presId="urn:microsoft.com/office/officeart/2005/8/layout/chevron2"/>
    <dgm:cxn modelId="{796BB56E-E383-4507-94F6-CE3FF2FA10F4}" type="presParOf" srcId="{829DB279-467B-463B-BB15-557CBCA824E2}" destId="{C57B5A8F-22B1-4801-B1FF-DDBEBBF54616}" srcOrd="6" destOrd="0" presId="urn:microsoft.com/office/officeart/2005/8/layout/chevron2"/>
    <dgm:cxn modelId="{767166E7-771F-4EE4-B46D-8A8F11373F89}" type="presParOf" srcId="{C57B5A8F-22B1-4801-B1FF-DDBEBBF54616}" destId="{7DA603C5-09D7-4E63-92F6-FDCCEA24DA13}" srcOrd="0" destOrd="0" presId="urn:microsoft.com/office/officeart/2005/8/layout/chevron2"/>
    <dgm:cxn modelId="{B48F2889-571D-4B56-82A8-D0855894DE2C}" type="presParOf" srcId="{C57B5A8F-22B1-4801-B1FF-DDBEBBF54616}" destId="{E57B36EA-142B-41D1-8E54-9FBE6801E5AF}" srcOrd="1" destOrd="0" presId="urn:microsoft.com/office/officeart/2005/8/layout/chevron2"/>
    <dgm:cxn modelId="{5A980E84-2E9F-4B43-B96A-0907FB085F59}" type="presParOf" srcId="{829DB279-467B-463B-BB15-557CBCA824E2}" destId="{EA7D60D4-29CD-4ACC-AC0F-00EC1234ACDC}" srcOrd="7" destOrd="0" presId="urn:microsoft.com/office/officeart/2005/8/layout/chevron2"/>
    <dgm:cxn modelId="{ECF5B4E9-5921-4FD5-9D25-C36A88BA692F}" type="presParOf" srcId="{829DB279-467B-463B-BB15-557CBCA824E2}" destId="{D399A433-6181-4AA8-B914-DC25DB1CB238}" srcOrd="8" destOrd="0" presId="urn:microsoft.com/office/officeart/2005/8/layout/chevron2"/>
    <dgm:cxn modelId="{F510E61F-6D3F-4538-AE9B-A91667AF24DD}" type="presParOf" srcId="{D399A433-6181-4AA8-B914-DC25DB1CB238}" destId="{62611966-3D7C-4DEB-BFA6-2108F753A7D4}" srcOrd="0" destOrd="0" presId="urn:microsoft.com/office/officeart/2005/8/layout/chevron2"/>
    <dgm:cxn modelId="{927ACBA9-FAB6-4640-BB63-406EB8FCAEEF}" type="presParOf" srcId="{D399A433-6181-4AA8-B914-DC25DB1CB238}" destId="{A0D92322-3A66-4EB5-9DE8-29ABE8FD1B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8A0AE-446A-4B64-BFB7-A50053C0D411}">
      <dsp:nvSpPr>
        <dsp:cNvPr id="0" name=""/>
        <dsp:cNvSpPr/>
      </dsp:nvSpPr>
      <dsp:spPr>
        <a:xfrm rot="5400000">
          <a:off x="-149834" y="152032"/>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DG-MARE</a:t>
          </a:r>
          <a:endParaRPr lang="da-DK" sz="1100" kern="1200" dirty="0"/>
        </a:p>
      </dsp:txBody>
      <dsp:txXfrm rot="-5400000">
        <a:off x="1" y="351811"/>
        <a:ext cx="699225" cy="299669"/>
      </dsp:txXfrm>
    </dsp:sp>
    <dsp:sp modelId="{8498C128-0C4E-42A4-9473-1493D876E2F6}">
      <dsp:nvSpPr>
        <dsp:cNvPr id="0" name=""/>
        <dsp:cNvSpPr/>
      </dsp:nvSpPr>
      <dsp:spPr>
        <a:xfrm rot="5400000">
          <a:off x="2044272" y="-1342847"/>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err="1" smtClean="0"/>
            <a:t>Define</a:t>
          </a:r>
          <a:r>
            <a:rPr lang="da-DK" sz="1800" kern="1200" dirty="0" smtClean="0"/>
            <a:t> </a:t>
          </a:r>
          <a:r>
            <a:rPr lang="da-DK" sz="1800" kern="1200" dirty="0" err="1" smtClean="0"/>
            <a:t>tasks</a:t>
          </a:r>
          <a:r>
            <a:rPr lang="da-DK" sz="1800" kern="1200" dirty="0" smtClean="0"/>
            <a:t>, </a:t>
          </a:r>
          <a:r>
            <a:rPr lang="da-DK" sz="1800" kern="1200" dirty="0" err="1" smtClean="0"/>
            <a:t>applications</a:t>
          </a:r>
          <a:endParaRPr lang="da-DK" sz="1800" kern="1200" dirty="0"/>
        </a:p>
      </dsp:txBody>
      <dsp:txXfrm rot="-5400000">
        <a:off x="699226" y="33894"/>
        <a:ext cx="3307679" cy="585891"/>
      </dsp:txXfrm>
    </dsp:sp>
    <dsp:sp modelId="{B528E932-C516-47BC-A31F-A0A3DE9181B9}">
      <dsp:nvSpPr>
        <dsp:cNvPr id="0" name=""/>
        <dsp:cNvSpPr/>
      </dsp:nvSpPr>
      <dsp:spPr>
        <a:xfrm rot="5400000">
          <a:off x="-149834" y="1032700"/>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WP1</a:t>
          </a:r>
          <a:endParaRPr lang="da-DK" sz="1100" kern="1200" dirty="0"/>
        </a:p>
      </dsp:txBody>
      <dsp:txXfrm rot="-5400000">
        <a:off x="1" y="1232479"/>
        <a:ext cx="699225" cy="299669"/>
      </dsp:txXfrm>
    </dsp:sp>
    <dsp:sp modelId="{B5ECF056-762A-4243-8774-D1AFEB3116FC}">
      <dsp:nvSpPr>
        <dsp:cNvPr id="0" name=""/>
        <dsp:cNvSpPr/>
      </dsp:nvSpPr>
      <dsp:spPr>
        <a:xfrm rot="5400000">
          <a:off x="2044272" y="-462179"/>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err="1" smtClean="0"/>
            <a:t>Identify</a:t>
          </a:r>
          <a:r>
            <a:rPr lang="da-DK" sz="1800" kern="1200" dirty="0" smtClean="0"/>
            <a:t> input data</a:t>
          </a:r>
          <a:endParaRPr lang="da-DK" sz="1800" kern="1200" dirty="0"/>
        </a:p>
        <a:p>
          <a:pPr marL="171450" lvl="1" indent="-171450" algn="l" defTabSz="800100">
            <a:lnSpc>
              <a:spcPct val="90000"/>
            </a:lnSpc>
            <a:spcBef>
              <a:spcPct val="0"/>
            </a:spcBef>
            <a:spcAft>
              <a:spcPct val="15000"/>
            </a:spcAft>
            <a:buChar char="••"/>
          </a:pPr>
          <a:r>
            <a:rPr lang="da-DK" sz="1800" kern="1200" dirty="0" err="1" smtClean="0"/>
            <a:t>Review</a:t>
          </a:r>
          <a:r>
            <a:rPr lang="da-DK" sz="1800" kern="1200" dirty="0" smtClean="0"/>
            <a:t> of </a:t>
          </a:r>
          <a:r>
            <a:rPr lang="da-DK" sz="1800" kern="1200" dirty="0" err="1" smtClean="0"/>
            <a:t>existing</a:t>
          </a:r>
          <a:r>
            <a:rPr lang="da-DK" sz="1800" kern="1200" dirty="0" smtClean="0"/>
            <a:t> data </a:t>
          </a:r>
          <a:r>
            <a:rPr lang="da-DK" sz="1800" kern="1200" dirty="0" err="1" smtClean="0"/>
            <a:t>usage</a:t>
          </a:r>
          <a:endParaRPr lang="da-DK" sz="1800" kern="1200" dirty="0"/>
        </a:p>
      </dsp:txBody>
      <dsp:txXfrm rot="-5400000">
        <a:off x="699226" y="914562"/>
        <a:ext cx="3307679" cy="585891"/>
      </dsp:txXfrm>
    </dsp:sp>
    <dsp:sp modelId="{C8A7F38F-C874-4226-BE5F-CACBD2C06F6B}">
      <dsp:nvSpPr>
        <dsp:cNvPr id="0" name=""/>
        <dsp:cNvSpPr/>
      </dsp:nvSpPr>
      <dsp:spPr>
        <a:xfrm rot="5400000">
          <a:off x="-149834" y="1913368"/>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WP2-WP12</a:t>
          </a:r>
          <a:endParaRPr lang="da-DK" sz="1100" kern="1200" dirty="0"/>
        </a:p>
      </dsp:txBody>
      <dsp:txXfrm rot="-5400000">
        <a:off x="1" y="2113147"/>
        <a:ext cx="699225" cy="299669"/>
      </dsp:txXfrm>
    </dsp:sp>
    <dsp:sp modelId="{8F2FC26E-9E25-42CE-8632-129A2909D43C}">
      <dsp:nvSpPr>
        <dsp:cNvPr id="0" name=""/>
        <dsp:cNvSpPr/>
      </dsp:nvSpPr>
      <dsp:spPr>
        <a:xfrm rot="5400000">
          <a:off x="2044272" y="418487"/>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err="1" smtClean="0"/>
            <a:t>Demonstrate</a:t>
          </a:r>
          <a:r>
            <a:rPr lang="da-DK" sz="1800" kern="1200" dirty="0" smtClean="0"/>
            <a:t> data </a:t>
          </a:r>
          <a:r>
            <a:rPr lang="da-DK" sz="1800" kern="1200" dirty="0" err="1" smtClean="0"/>
            <a:t>usage</a:t>
          </a:r>
          <a:endParaRPr lang="da-DK" sz="1800" kern="1200" dirty="0"/>
        </a:p>
        <a:p>
          <a:pPr marL="171450" lvl="1" indent="-171450" algn="l" defTabSz="800100">
            <a:lnSpc>
              <a:spcPct val="90000"/>
            </a:lnSpc>
            <a:spcBef>
              <a:spcPct val="0"/>
            </a:spcBef>
            <a:spcAft>
              <a:spcPct val="15000"/>
            </a:spcAft>
            <a:buChar char="••"/>
          </a:pPr>
          <a:r>
            <a:rPr lang="da-DK" sz="1800" kern="1200" dirty="0" err="1" smtClean="0"/>
            <a:t>Generating</a:t>
          </a:r>
          <a:r>
            <a:rPr lang="da-DK" sz="1800" kern="1200" dirty="0" smtClean="0"/>
            <a:t> products</a:t>
          </a:r>
          <a:endParaRPr lang="da-DK" sz="1800" kern="1200" dirty="0"/>
        </a:p>
      </dsp:txBody>
      <dsp:txXfrm rot="-5400000">
        <a:off x="699226" y="1795229"/>
        <a:ext cx="3307679" cy="585891"/>
      </dsp:txXfrm>
    </dsp:sp>
    <dsp:sp modelId="{7DA603C5-09D7-4E63-92F6-FDCCEA24DA13}">
      <dsp:nvSpPr>
        <dsp:cNvPr id="0" name=""/>
        <dsp:cNvSpPr/>
      </dsp:nvSpPr>
      <dsp:spPr>
        <a:xfrm rot="5400000">
          <a:off x="-149834" y="2794036"/>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WP13</a:t>
          </a:r>
          <a:endParaRPr lang="da-DK" sz="1100" kern="1200" dirty="0"/>
        </a:p>
      </dsp:txBody>
      <dsp:txXfrm rot="-5400000">
        <a:off x="1" y="2993815"/>
        <a:ext cx="699225" cy="299669"/>
      </dsp:txXfrm>
    </dsp:sp>
    <dsp:sp modelId="{E57B36EA-142B-41D1-8E54-9FBE6801E5AF}">
      <dsp:nvSpPr>
        <dsp:cNvPr id="0" name=""/>
        <dsp:cNvSpPr/>
      </dsp:nvSpPr>
      <dsp:spPr>
        <a:xfrm rot="5400000">
          <a:off x="2044272" y="1299155"/>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Display products in the portal</a:t>
          </a:r>
          <a:endParaRPr lang="da-DK" sz="1800" kern="1200" dirty="0"/>
        </a:p>
      </dsp:txBody>
      <dsp:txXfrm rot="-5400000">
        <a:off x="699226" y="2675897"/>
        <a:ext cx="3307679" cy="585891"/>
      </dsp:txXfrm>
    </dsp:sp>
    <dsp:sp modelId="{62611966-3D7C-4DEB-BFA6-2108F753A7D4}">
      <dsp:nvSpPr>
        <dsp:cNvPr id="0" name=""/>
        <dsp:cNvSpPr/>
      </dsp:nvSpPr>
      <dsp:spPr>
        <a:xfrm rot="5400000">
          <a:off x="-149834" y="3674704"/>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WP15</a:t>
          </a:r>
          <a:endParaRPr lang="da-DK" sz="1100" kern="1200" dirty="0"/>
        </a:p>
      </dsp:txBody>
      <dsp:txXfrm rot="-5400000">
        <a:off x="1" y="3874483"/>
        <a:ext cx="699225" cy="299669"/>
      </dsp:txXfrm>
    </dsp:sp>
    <dsp:sp modelId="{A0D92322-3A66-4EB5-9DE8-29ABE8FD1B62}">
      <dsp:nvSpPr>
        <dsp:cNvPr id="0" name=""/>
        <dsp:cNvSpPr/>
      </dsp:nvSpPr>
      <dsp:spPr>
        <a:xfrm rot="5400000">
          <a:off x="2044272" y="2179823"/>
          <a:ext cx="649281" cy="3339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Data </a:t>
          </a:r>
          <a:r>
            <a:rPr lang="da-DK" sz="1800" kern="1200" dirty="0" err="1" smtClean="0"/>
            <a:t>Adequacy</a:t>
          </a:r>
          <a:r>
            <a:rPr lang="da-DK" sz="1800" kern="1200" dirty="0" smtClean="0"/>
            <a:t> </a:t>
          </a:r>
          <a:r>
            <a:rPr lang="da-DK" sz="1800" kern="1200" dirty="0" err="1" smtClean="0"/>
            <a:t>Assessment</a:t>
          </a:r>
          <a:endParaRPr lang="da-DK" sz="1800" kern="1200" dirty="0"/>
        </a:p>
      </dsp:txBody>
      <dsp:txXfrm rot="-5400000">
        <a:off x="699226" y="3556565"/>
        <a:ext cx="3307679" cy="5858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17908-D2DB-4806-AC18-949EF5994644}" type="datetimeFigureOut">
              <a:rPr lang="da-DK" smtClean="0"/>
              <a:t>01-03-2017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50630-F6CC-455D-8BDB-95D0F2F82053}" type="slidenum">
              <a:rPr lang="da-DK" smtClean="0"/>
              <a:t>‹#›</a:t>
            </a:fld>
            <a:endParaRPr lang="da-DK"/>
          </a:p>
        </p:txBody>
      </p:sp>
    </p:spTree>
    <p:extLst>
      <p:ext uri="{BB962C8B-B14F-4D97-AF65-F5344CB8AC3E}">
        <p14:creationId xmlns:p14="http://schemas.microsoft.com/office/powerpoint/2010/main" val="112007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emodnet-baltic.eu/"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5DF7C443-A2F1-4D09-9EFE-02175574D6AD}" type="datetimeFigureOut">
              <a:rPr lang="da-DK" smtClean="0"/>
              <a:t>01-03-2017</a:t>
            </a:fld>
            <a:endParaRPr lang="da-DK"/>
          </a:p>
        </p:txBody>
      </p:sp>
      <p:sp>
        <p:nvSpPr>
          <p:cNvPr id="5" name="Pladsholder til sidefod 4"/>
          <p:cNvSpPr>
            <a:spLocks noGrp="1"/>
          </p:cNvSpPr>
          <p:nvPr>
            <p:ph type="ftr" sz="quarter" idx="11"/>
          </p:nvPr>
        </p:nvSpPr>
        <p:spPr>
          <a:xfrm>
            <a:off x="6012160" y="6381328"/>
            <a:ext cx="2895600" cy="365125"/>
          </a:xfrm>
        </p:spPr>
        <p:txBody>
          <a:bodyPr/>
          <a:lstStyle/>
          <a:p>
            <a:r>
              <a:rPr lang="en-US" u="sng" dirty="0" smtClean="0">
                <a:hlinkClick r:id="rId2"/>
              </a:rPr>
              <a:t>http://www.emodnet-baltic.eu/</a:t>
            </a:r>
            <a:endParaRPr lang="da-DK" dirty="0"/>
          </a:p>
        </p:txBody>
      </p:sp>
      <p:sp>
        <p:nvSpPr>
          <p:cNvPr id="6" name="Pladsholder til diasnummer 5"/>
          <p:cNvSpPr>
            <a:spLocks noGrp="1"/>
          </p:cNvSpPr>
          <p:nvPr>
            <p:ph type="sldNum" sz="quarter" idx="12"/>
          </p:nvPr>
        </p:nvSpPr>
        <p:spPr>
          <a:xfrm>
            <a:off x="2771800" y="6381328"/>
            <a:ext cx="3168352" cy="365125"/>
          </a:xfrm>
        </p:spPr>
        <p:txBody>
          <a:bodyPr/>
          <a:lstStyle>
            <a:lvl1pPr>
              <a:defRPr/>
            </a:lvl1pPr>
          </a:lstStyle>
          <a:p>
            <a:r>
              <a:rPr lang="da-DK" dirty="0" smtClean="0"/>
              <a:t>Hydralab workshop on </a:t>
            </a:r>
            <a:r>
              <a:rPr lang="da-DK" dirty="0" err="1" smtClean="0"/>
              <a:t>Free</a:t>
            </a:r>
            <a:r>
              <a:rPr lang="da-DK" dirty="0" smtClean="0"/>
              <a:t> Research Data</a:t>
            </a:r>
            <a:endParaRPr lang="da-DK" dirty="0"/>
          </a:p>
        </p:txBody>
      </p:sp>
    </p:spTree>
    <p:extLst>
      <p:ext uri="{BB962C8B-B14F-4D97-AF65-F5344CB8AC3E}">
        <p14:creationId xmlns:p14="http://schemas.microsoft.com/office/powerpoint/2010/main" val="206253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DF7C443-A2F1-4D09-9EFE-02175574D6AD}" type="datetimeFigureOut">
              <a:rPr lang="da-DK" smtClean="0"/>
              <a:t>01-03-2017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362735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DF7C443-A2F1-4D09-9EFE-02175574D6AD}" type="datetimeFigureOut">
              <a:rPr lang="da-DK" smtClean="0"/>
              <a:t>01-03-2017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369469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DF7C443-A2F1-4D09-9EFE-02175574D6AD}" type="datetimeFigureOut">
              <a:rPr lang="da-DK" smtClean="0"/>
              <a:t>01-03-2017</a:t>
            </a:fld>
            <a:endParaRPr lang="da-DK"/>
          </a:p>
        </p:txBody>
      </p:sp>
      <p:sp>
        <p:nvSpPr>
          <p:cNvPr id="5" name="Pladsholder til sidefod 4"/>
          <p:cNvSpPr>
            <a:spLocks noGrp="1"/>
          </p:cNvSpPr>
          <p:nvPr>
            <p:ph type="ftr" sz="quarter" idx="11"/>
          </p:nvPr>
        </p:nvSpPr>
        <p:spPr/>
        <p:txBody>
          <a:bodyPr/>
          <a:lstStyle/>
          <a:p>
            <a:r>
              <a:rPr lang="en-US" u="sng" dirty="0" smtClean="0">
                <a:hlinkClick r:id="rId2"/>
              </a:rPr>
              <a:t>http://www.emodnet-baltic.eu/</a:t>
            </a:r>
            <a:endParaRPr lang="da-DK" dirty="0"/>
          </a:p>
        </p:txBody>
      </p:sp>
      <p:sp>
        <p:nvSpPr>
          <p:cNvPr id="6" name="Pladsholder til diasnummer 5"/>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179577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DF7C443-A2F1-4D09-9EFE-02175574D6AD}" type="datetimeFigureOut">
              <a:rPr lang="da-DK" smtClean="0"/>
              <a:t>01-03-2017</a:t>
            </a:fld>
            <a:endParaRPr lang="da-DK"/>
          </a:p>
        </p:txBody>
      </p:sp>
      <p:sp>
        <p:nvSpPr>
          <p:cNvPr id="5" name="Pladsholder til sidefod 4"/>
          <p:cNvSpPr>
            <a:spLocks noGrp="1"/>
          </p:cNvSpPr>
          <p:nvPr>
            <p:ph type="ftr" sz="quarter" idx="11"/>
          </p:nvPr>
        </p:nvSpPr>
        <p:spPr/>
        <p:txBody>
          <a:bodyPr/>
          <a:lstStyle/>
          <a:p>
            <a:r>
              <a:rPr lang="en-US" u="sng" dirty="0" smtClean="0">
                <a:hlinkClick r:id="rId2"/>
              </a:rPr>
              <a:t>http://www.emodnet-baltic.eu/</a:t>
            </a:r>
            <a:endParaRPr lang="da-DK" dirty="0"/>
          </a:p>
        </p:txBody>
      </p:sp>
      <p:sp>
        <p:nvSpPr>
          <p:cNvPr id="6" name="Pladsholder til diasnummer 5"/>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156543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DF7C443-A2F1-4D09-9EFE-02175574D6AD}" type="datetimeFigureOut">
              <a:rPr lang="da-DK" smtClean="0"/>
              <a:t>01-03-2017</a:t>
            </a:fld>
            <a:endParaRPr lang="da-DK"/>
          </a:p>
        </p:txBody>
      </p:sp>
      <p:sp>
        <p:nvSpPr>
          <p:cNvPr id="6" name="Pladsholder til sidefod 5"/>
          <p:cNvSpPr>
            <a:spLocks noGrp="1"/>
          </p:cNvSpPr>
          <p:nvPr>
            <p:ph type="ftr" sz="quarter" idx="11"/>
          </p:nvPr>
        </p:nvSpPr>
        <p:spPr/>
        <p:txBody>
          <a:bodyPr/>
          <a:lstStyle/>
          <a:p>
            <a:r>
              <a:rPr lang="en-US" u="sng" dirty="0" smtClean="0">
                <a:hlinkClick r:id="rId2"/>
              </a:rPr>
              <a:t>http://www.emodnet-baltic.eu/</a:t>
            </a:r>
            <a:endParaRPr lang="da-DK" dirty="0"/>
          </a:p>
        </p:txBody>
      </p:sp>
      <p:sp>
        <p:nvSpPr>
          <p:cNvPr id="7" name="Pladsholder til diasnummer 6"/>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24284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DF7C443-A2F1-4D09-9EFE-02175574D6AD}" type="datetimeFigureOut">
              <a:rPr lang="da-DK" smtClean="0"/>
              <a:t>01-03-2017</a:t>
            </a:fld>
            <a:endParaRPr lang="da-DK"/>
          </a:p>
        </p:txBody>
      </p:sp>
      <p:sp>
        <p:nvSpPr>
          <p:cNvPr id="8" name="Pladsholder til sidefod 7"/>
          <p:cNvSpPr>
            <a:spLocks noGrp="1"/>
          </p:cNvSpPr>
          <p:nvPr>
            <p:ph type="ftr" sz="quarter" idx="11"/>
          </p:nvPr>
        </p:nvSpPr>
        <p:spPr/>
        <p:txBody>
          <a:bodyPr/>
          <a:lstStyle/>
          <a:p>
            <a:r>
              <a:rPr lang="en-US" u="sng" dirty="0" smtClean="0">
                <a:hlinkClick r:id="rId2"/>
              </a:rPr>
              <a:t>http://www.emodnet-baltic.eu/</a:t>
            </a:r>
            <a:endParaRPr lang="da-DK" dirty="0"/>
          </a:p>
        </p:txBody>
      </p:sp>
      <p:sp>
        <p:nvSpPr>
          <p:cNvPr id="9" name="Pladsholder til diasnummer 8"/>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301903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DF7C443-A2F1-4D09-9EFE-02175574D6AD}" type="datetimeFigureOut">
              <a:rPr lang="da-DK" smtClean="0"/>
              <a:t>01-03-2017</a:t>
            </a:fld>
            <a:endParaRPr lang="da-DK"/>
          </a:p>
        </p:txBody>
      </p:sp>
      <p:sp>
        <p:nvSpPr>
          <p:cNvPr id="4" name="Pladsholder til sidefod 3"/>
          <p:cNvSpPr>
            <a:spLocks noGrp="1"/>
          </p:cNvSpPr>
          <p:nvPr>
            <p:ph type="ftr" sz="quarter" idx="11"/>
          </p:nvPr>
        </p:nvSpPr>
        <p:spPr/>
        <p:txBody>
          <a:bodyPr/>
          <a:lstStyle/>
          <a:p>
            <a:r>
              <a:rPr lang="en-US" u="sng" dirty="0" smtClean="0">
                <a:hlinkClick r:id="rId2"/>
              </a:rPr>
              <a:t>http://www.emodnet-baltic.eu/</a:t>
            </a:r>
            <a:endParaRPr lang="da-DK" dirty="0"/>
          </a:p>
        </p:txBody>
      </p:sp>
      <p:sp>
        <p:nvSpPr>
          <p:cNvPr id="5" name="Pladsholder til diasnummer 4"/>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3913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DF7C443-A2F1-4D09-9EFE-02175574D6AD}" type="datetimeFigureOut">
              <a:rPr lang="da-DK" smtClean="0"/>
              <a:t>01-03-2017</a:t>
            </a:fld>
            <a:endParaRPr lang="da-DK"/>
          </a:p>
        </p:txBody>
      </p:sp>
      <p:sp>
        <p:nvSpPr>
          <p:cNvPr id="3" name="Pladsholder til sidefod 2"/>
          <p:cNvSpPr>
            <a:spLocks noGrp="1"/>
          </p:cNvSpPr>
          <p:nvPr>
            <p:ph type="ftr" sz="quarter" idx="11"/>
          </p:nvPr>
        </p:nvSpPr>
        <p:spPr/>
        <p:txBody>
          <a:bodyPr/>
          <a:lstStyle/>
          <a:p>
            <a:r>
              <a:rPr lang="en-US" u="sng" dirty="0" smtClean="0">
                <a:hlinkClick r:id="rId2"/>
              </a:rPr>
              <a:t>http://www.emodnet-baltic.eu/</a:t>
            </a:r>
            <a:endParaRPr lang="da-DK" dirty="0"/>
          </a:p>
        </p:txBody>
      </p:sp>
      <p:sp>
        <p:nvSpPr>
          <p:cNvPr id="4" name="Pladsholder til diasnummer 3"/>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72940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DF7C443-A2F1-4D09-9EFE-02175574D6AD}" type="datetimeFigureOut">
              <a:rPr lang="da-DK" smtClean="0"/>
              <a:t>01-03-2017</a:t>
            </a:fld>
            <a:endParaRPr lang="da-DK"/>
          </a:p>
        </p:txBody>
      </p:sp>
      <p:sp>
        <p:nvSpPr>
          <p:cNvPr id="6" name="Pladsholder til sidefod 5"/>
          <p:cNvSpPr>
            <a:spLocks noGrp="1"/>
          </p:cNvSpPr>
          <p:nvPr>
            <p:ph type="ftr" sz="quarter" idx="11"/>
          </p:nvPr>
        </p:nvSpPr>
        <p:spPr/>
        <p:txBody>
          <a:bodyPr/>
          <a:lstStyle/>
          <a:p>
            <a:r>
              <a:rPr lang="en-US" u="sng" dirty="0" smtClean="0">
                <a:hlinkClick r:id="rId2"/>
              </a:rPr>
              <a:t>http://www.emodnet-baltic.eu/</a:t>
            </a:r>
            <a:endParaRPr lang="da-DK" dirty="0"/>
          </a:p>
        </p:txBody>
      </p:sp>
      <p:sp>
        <p:nvSpPr>
          <p:cNvPr id="7" name="Pladsholder til diasnummer 6"/>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320945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DF7C443-A2F1-4D09-9EFE-02175574D6AD}" type="datetimeFigureOut">
              <a:rPr lang="da-DK" smtClean="0"/>
              <a:t>01-03-2017</a:t>
            </a:fld>
            <a:endParaRPr lang="da-DK"/>
          </a:p>
        </p:txBody>
      </p:sp>
      <p:sp>
        <p:nvSpPr>
          <p:cNvPr id="6" name="Pladsholder til sidefod 5"/>
          <p:cNvSpPr>
            <a:spLocks noGrp="1"/>
          </p:cNvSpPr>
          <p:nvPr>
            <p:ph type="ftr" sz="quarter" idx="11"/>
          </p:nvPr>
        </p:nvSpPr>
        <p:spPr/>
        <p:txBody>
          <a:bodyPr/>
          <a:lstStyle/>
          <a:p>
            <a:r>
              <a:rPr lang="en-US" u="sng" dirty="0" smtClean="0">
                <a:hlinkClick r:id="rId2"/>
              </a:rPr>
              <a:t>http://www.emodnet-baltic.eu/</a:t>
            </a:r>
            <a:endParaRPr lang="da-DK" dirty="0"/>
          </a:p>
        </p:txBody>
      </p:sp>
      <p:sp>
        <p:nvSpPr>
          <p:cNvPr id="7" name="Pladsholder til diasnummer 6"/>
          <p:cNvSpPr>
            <a:spLocks noGrp="1"/>
          </p:cNvSpPr>
          <p:nvPr>
            <p:ph type="sldNum" sz="quarter" idx="12"/>
          </p:nvPr>
        </p:nvSpPr>
        <p:spPr/>
        <p:txBody>
          <a:bodyPr/>
          <a:lstStyle/>
          <a:p>
            <a:fld id="{A0E9F9E5-677C-49AC-A184-E08887629CAA}" type="slidenum">
              <a:rPr lang="da-DK" smtClean="0"/>
              <a:t>‹#›</a:t>
            </a:fld>
            <a:endParaRPr lang="da-DK"/>
          </a:p>
        </p:txBody>
      </p:sp>
    </p:spTree>
    <p:extLst>
      <p:ext uri="{BB962C8B-B14F-4D97-AF65-F5344CB8AC3E}">
        <p14:creationId xmlns:p14="http://schemas.microsoft.com/office/powerpoint/2010/main" val="141644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emodnet-baltic.e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5201" t="3041" r="13308" b="89083"/>
          <a:stretch/>
        </p:blipFill>
        <p:spPr bwMode="auto">
          <a:xfrm>
            <a:off x="0" y="0"/>
            <a:ext cx="9144000"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dsholder til titel 1"/>
          <p:cNvSpPr>
            <a:spLocks noGrp="1"/>
          </p:cNvSpPr>
          <p:nvPr>
            <p:ph type="title"/>
          </p:nvPr>
        </p:nvSpPr>
        <p:spPr>
          <a:xfrm>
            <a:off x="467544" y="836712"/>
            <a:ext cx="8219256" cy="566936"/>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7C443-A2F1-4D09-9EFE-02175574D6AD}" type="datetimeFigureOut">
              <a:rPr lang="da-DK" smtClean="0"/>
              <a:t>01-03-2017</a:t>
            </a:fld>
            <a:endParaRPr lang="da-DK"/>
          </a:p>
        </p:txBody>
      </p:sp>
      <p:sp>
        <p:nvSpPr>
          <p:cNvPr id="5" name="Pladsholder til sidefod 4"/>
          <p:cNvSpPr>
            <a:spLocks noGrp="1"/>
          </p:cNvSpPr>
          <p:nvPr>
            <p:ph type="ftr" sz="quarter" idx="3"/>
          </p:nvPr>
        </p:nvSpPr>
        <p:spPr>
          <a:xfrm>
            <a:off x="2483768" y="6356350"/>
            <a:ext cx="3744416"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da-DK" dirty="0" smtClean="0"/>
              <a:t>Hydralab workshop on </a:t>
            </a:r>
            <a:r>
              <a:rPr lang="da-DK" dirty="0" err="1" smtClean="0"/>
              <a:t>Free</a:t>
            </a:r>
            <a:r>
              <a:rPr lang="da-DK" dirty="0" smtClean="0"/>
              <a:t> Research Data</a:t>
            </a:r>
            <a:endParaRPr lang="da-DK" dirty="0"/>
          </a:p>
        </p:txBody>
      </p:sp>
      <p:sp>
        <p:nvSpPr>
          <p:cNvPr id="6" name="Pladsholder til diasnummer 5"/>
          <p:cNvSpPr>
            <a:spLocks noGrp="1"/>
          </p:cNvSpPr>
          <p:nvPr>
            <p:ph type="sldNum" sz="quarter" idx="4"/>
          </p:nvPr>
        </p:nvSpPr>
        <p:spPr>
          <a:xfrm>
            <a:off x="6156176" y="6356350"/>
            <a:ext cx="25306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u="sng" dirty="0" smtClean="0">
                <a:hlinkClick r:id="rId14"/>
              </a:rPr>
              <a:t>http://www.emodnet-baltic.eu/</a:t>
            </a:r>
            <a:endParaRPr lang="da-DK" dirty="0"/>
          </a:p>
        </p:txBody>
      </p:sp>
      <p:pic>
        <p:nvPicPr>
          <p:cNvPr id="1026" name="Picture 2" descr="C:\Users\js\Pictures\CMEMS_HBM\logo 2.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699792" y="0"/>
            <a:ext cx="582219" cy="76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s@dmi.d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emodnet-baltic.eu/map"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modnet-baltic.eu/Map/DefaultMap.html#6361376563291641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js@dmi.dk" TargetMode="External"/><Relationship Id="rId2" Type="http://schemas.openxmlformats.org/officeDocument/2006/relationships/hyperlink" Target="http://www.emodnet.eu/baltic"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emodnet-baltic.eu/"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dirty="0" smtClean="0">
                <a:solidFill>
                  <a:srgbClr val="0070C0"/>
                </a:solidFill>
              </a:rPr>
              <a:t>Baltic Sea Basin marine data stress test</a:t>
            </a:r>
            <a:endParaRPr lang="da-DK" dirty="0">
              <a:solidFill>
                <a:srgbClr val="0070C0"/>
              </a:solidFill>
            </a:endParaRPr>
          </a:p>
        </p:txBody>
      </p:sp>
      <p:sp>
        <p:nvSpPr>
          <p:cNvPr id="3" name="Undertitel 2"/>
          <p:cNvSpPr>
            <a:spLocks noGrp="1"/>
          </p:cNvSpPr>
          <p:nvPr>
            <p:ph type="subTitle" idx="1"/>
          </p:nvPr>
        </p:nvSpPr>
        <p:spPr/>
        <p:txBody>
          <a:bodyPr>
            <a:normAutofit/>
          </a:bodyPr>
          <a:lstStyle/>
          <a:p>
            <a:r>
              <a:rPr lang="da-DK" sz="2400" dirty="0" smtClean="0">
                <a:solidFill>
                  <a:schemeClr val="tx1"/>
                </a:solidFill>
              </a:rPr>
              <a:t>Jun She</a:t>
            </a:r>
          </a:p>
          <a:p>
            <a:r>
              <a:rPr lang="da-DK" sz="2400" dirty="0" smtClean="0">
                <a:solidFill>
                  <a:schemeClr val="tx1"/>
                </a:solidFill>
                <a:hlinkClick r:id="rId2"/>
              </a:rPr>
              <a:t>js@dmi.dk</a:t>
            </a:r>
            <a:r>
              <a:rPr lang="da-DK" sz="2400" dirty="0" smtClean="0">
                <a:solidFill>
                  <a:schemeClr val="tx1"/>
                </a:solidFill>
              </a:rPr>
              <a:t> </a:t>
            </a:r>
          </a:p>
          <a:p>
            <a:r>
              <a:rPr lang="da-DK" sz="2400" dirty="0" smtClean="0">
                <a:solidFill>
                  <a:schemeClr val="tx1"/>
                </a:solidFill>
              </a:rPr>
              <a:t>Danish </a:t>
            </a:r>
            <a:r>
              <a:rPr lang="da-DK" sz="2400" dirty="0" err="1" smtClean="0">
                <a:solidFill>
                  <a:schemeClr val="tx1"/>
                </a:solidFill>
              </a:rPr>
              <a:t>Meteorological</a:t>
            </a:r>
            <a:r>
              <a:rPr lang="da-DK" sz="2400" dirty="0" smtClean="0">
                <a:solidFill>
                  <a:schemeClr val="tx1"/>
                </a:solidFill>
              </a:rPr>
              <a:t> </a:t>
            </a:r>
            <a:r>
              <a:rPr lang="da-DK" sz="2400" dirty="0" err="1" smtClean="0">
                <a:solidFill>
                  <a:schemeClr val="tx1"/>
                </a:solidFill>
              </a:rPr>
              <a:t>Institute</a:t>
            </a:r>
            <a:endParaRPr lang="da-DK" sz="2400" dirty="0">
              <a:solidFill>
                <a:schemeClr val="tx1"/>
              </a:solidFill>
            </a:endParaRPr>
          </a:p>
        </p:txBody>
      </p:sp>
      <p:sp>
        <p:nvSpPr>
          <p:cNvPr id="4" name="Rectangle 7"/>
          <p:cNvSpPr/>
          <p:nvPr/>
        </p:nvSpPr>
        <p:spPr>
          <a:xfrm>
            <a:off x="2212053" y="6169875"/>
            <a:ext cx="4808219" cy="923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dirty="0">
                <a:solidFill>
                  <a:srgbClr val="006699"/>
                </a:solidFill>
                <a:latin typeface="BlairMdITC TT-Medium"/>
                <a:ea typeface="Times New Roman" pitchFamily="18" charset="0"/>
                <a:cs typeface="Times New Roman" pitchFamily="18" charset="0"/>
              </a:rPr>
              <a:t>3 March </a:t>
            </a:r>
            <a:r>
              <a:rPr lang="en-US" dirty="0" smtClean="0">
                <a:solidFill>
                  <a:srgbClr val="006699"/>
                </a:solidFill>
                <a:latin typeface="BlairMdITC TT-Medium"/>
                <a:ea typeface="Times New Roman" pitchFamily="18" charset="0"/>
                <a:cs typeface="Times New Roman" pitchFamily="18" charset="0"/>
              </a:rPr>
              <a:t>2017</a:t>
            </a:r>
            <a:endParaRPr lang="fr-FR" b="1" dirty="0">
              <a:solidFill>
                <a:srgbClr val="006699"/>
              </a:solidFill>
            </a:endParaRPr>
          </a:p>
          <a:p>
            <a:pPr algn="ctr">
              <a:defRPr/>
            </a:pPr>
            <a:r>
              <a:rPr lang="fr-FR" b="1" dirty="0">
                <a:solidFill>
                  <a:srgbClr val="006699"/>
                </a:solidFill>
              </a:rPr>
              <a:t>http://</a:t>
            </a:r>
            <a:r>
              <a:rPr lang="fr-FR" b="1" dirty="0" smtClean="0">
                <a:solidFill>
                  <a:srgbClr val="006699"/>
                </a:solidFill>
              </a:rPr>
              <a:t>www.emodnet-baltic.eu</a:t>
            </a:r>
            <a:endParaRPr lang="fr-FR" b="1" dirty="0">
              <a:solidFill>
                <a:srgbClr val="006699"/>
              </a:solidFill>
            </a:endParaRPr>
          </a:p>
          <a:p>
            <a:pPr algn="ctr">
              <a:defRPr/>
            </a:pPr>
            <a:endParaRPr lang="fr-FR" b="1" dirty="0">
              <a:solidFill>
                <a:srgbClr val="006699"/>
              </a:solidFill>
            </a:endParaRPr>
          </a:p>
        </p:txBody>
      </p:sp>
    </p:spTree>
    <p:extLst>
      <p:ext uri="{BB962C8B-B14F-4D97-AF65-F5344CB8AC3E}">
        <p14:creationId xmlns:p14="http://schemas.microsoft.com/office/powerpoint/2010/main" val="182257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da-DK" i="1" dirty="0" smtClean="0"/>
              <a:t>Interactive Map and data </a:t>
            </a:r>
            <a:r>
              <a:rPr lang="da-DK" i="1" dirty="0" err="1" smtClean="0"/>
              <a:t>layers</a:t>
            </a:r>
            <a:r>
              <a:rPr lang="da-DK" i="1" dirty="0" smtClean="0"/>
              <a:t>:(</a:t>
            </a:r>
            <a:r>
              <a:rPr lang="zh-CN" altLang="da-DK" i="1" dirty="0" smtClean="0"/>
              <a:t>动态数据层制图</a:t>
            </a:r>
            <a:r>
              <a:rPr lang="da-DK" altLang="zh-CN" i="1" dirty="0" smtClean="0"/>
              <a:t>)</a:t>
            </a:r>
            <a:endParaRPr lang="it-IT" i="1" dirty="0"/>
          </a:p>
        </p:txBody>
      </p:sp>
      <p:pic>
        <p:nvPicPr>
          <p:cNvPr id="6" name="Immagine 5"/>
          <p:cNvPicPr>
            <a:picLocks noChangeAspect="1"/>
          </p:cNvPicPr>
          <p:nvPr/>
        </p:nvPicPr>
        <p:blipFill>
          <a:blip r:embed="rId2"/>
          <a:stretch>
            <a:fillRect/>
          </a:stretch>
        </p:blipFill>
        <p:spPr>
          <a:xfrm>
            <a:off x="129596" y="1628757"/>
            <a:ext cx="8048948" cy="5135627"/>
          </a:xfrm>
          <a:prstGeom prst="rect">
            <a:avLst/>
          </a:prstGeom>
        </p:spPr>
      </p:pic>
      <p:pic>
        <p:nvPicPr>
          <p:cNvPr id="7" name="Immagine 6"/>
          <p:cNvPicPr>
            <a:picLocks noChangeAspect="1"/>
          </p:cNvPicPr>
          <p:nvPr/>
        </p:nvPicPr>
        <p:blipFill>
          <a:blip r:embed="rId3"/>
          <a:stretch>
            <a:fillRect/>
          </a:stretch>
        </p:blipFill>
        <p:spPr>
          <a:xfrm>
            <a:off x="129596" y="1592009"/>
            <a:ext cx="8064195" cy="5149359"/>
          </a:xfrm>
          <a:prstGeom prst="rect">
            <a:avLst/>
          </a:prstGeom>
        </p:spPr>
      </p:pic>
      <p:pic>
        <p:nvPicPr>
          <p:cNvPr id="11" name="Immagine 10"/>
          <p:cNvPicPr>
            <a:picLocks noChangeAspect="1"/>
          </p:cNvPicPr>
          <p:nvPr/>
        </p:nvPicPr>
        <p:blipFill>
          <a:blip r:embed="rId4"/>
          <a:stretch>
            <a:fillRect/>
          </a:stretch>
        </p:blipFill>
        <p:spPr>
          <a:xfrm>
            <a:off x="120938" y="1628757"/>
            <a:ext cx="8072853" cy="5170171"/>
          </a:xfrm>
          <a:prstGeom prst="rect">
            <a:avLst/>
          </a:prstGeom>
        </p:spPr>
      </p:pic>
      <p:sp>
        <p:nvSpPr>
          <p:cNvPr id="9" name="CasellaDiTesto 8"/>
          <p:cNvSpPr txBox="1"/>
          <p:nvPr/>
        </p:nvSpPr>
        <p:spPr>
          <a:xfrm>
            <a:off x="4154070" y="2260999"/>
            <a:ext cx="3894585"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it-IT" dirty="0" smtClean="0"/>
              <a:t>Input Data </a:t>
            </a:r>
            <a:r>
              <a:rPr lang="it-IT" dirty="0" err="1" smtClean="0"/>
              <a:t>Layers</a:t>
            </a:r>
            <a:r>
              <a:rPr lang="it-IT" dirty="0" smtClean="0"/>
              <a:t>  - Data </a:t>
            </a:r>
            <a:r>
              <a:rPr lang="it-IT" dirty="0" err="1" smtClean="0"/>
              <a:t>Sources</a:t>
            </a:r>
            <a:r>
              <a:rPr lang="it-IT" dirty="0" smtClean="0"/>
              <a:t/>
            </a:r>
            <a:br>
              <a:rPr lang="it-IT" dirty="0" smtClean="0"/>
            </a:br>
            <a:endParaRPr lang="it-IT" dirty="0"/>
          </a:p>
        </p:txBody>
      </p:sp>
      <p:sp>
        <p:nvSpPr>
          <p:cNvPr id="10" name="CasellaDiTesto 9"/>
          <p:cNvSpPr txBox="1"/>
          <p:nvPr/>
        </p:nvSpPr>
        <p:spPr>
          <a:xfrm>
            <a:off x="4161693" y="2907330"/>
            <a:ext cx="3886962" cy="646331"/>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it-IT" dirty="0" smtClean="0"/>
              <a:t>Output Data </a:t>
            </a:r>
            <a:r>
              <a:rPr lang="it-IT" dirty="0" err="1" smtClean="0"/>
              <a:t>Layers</a:t>
            </a:r>
            <a:r>
              <a:rPr lang="it-IT" dirty="0" smtClean="0"/>
              <a:t>  - Data </a:t>
            </a:r>
            <a:r>
              <a:rPr lang="it-IT" dirty="0" err="1" smtClean="0"/>
              <a:t>Products</a:t>
            </a:r>
            <a:r>
              <a:rPr lang="it-IT" dirty="0" smtClean="0"/>
              <a:t/>
            </a:r>
            <a:br>
              <a:rPr lang="it-IT" dirty="0" smtClean="0"/>
            </a:br>
            <a:endParaRPr lang="it-IT" dirty="0"/>
          </a:p>
        </p:txBody>
      </p:sp>
      <p:sp>
        <p:nvSpPr>
          <p:cNvPr id="3" name="CasellaDiTesto 2"/>
          <p:cNvSpPr txBox="1"/>
          <p:nvPr/>
        </p:nvSpPr>
        <p:spPr>
          <a:xfrm>
            <a:off x="4161301" y="3555905"/>
            <a:ext cx="3887354"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it-IT" dirty="0"/>
              <a:t>Active </a:t>
            </a:r>
            <a:r>
              <a:rPr lang="it-IT" dirty="0" err="1"/>
              <a:t>Layers</a:t>
            </a:r>
            <a:r>
              <a:rPr lang="it-IT" dirty="0"/>
              <a:t> </a:t>
            </a:r>
            <a:r>
              <a:rPr lang="it-IT" dirty="0" smtClean="0"/>
              <a:t> - management</a:t>
            </a:r>
            <a:br>
              <a:rPr lang="it-IT" dirty="0" smtClean="0"/>
            </a:br>
            <a:endParaRPr lang="en-US" dirty="0"/>
          </a:p>
        </p:txBody>
      </p:sp>
      <p:sp>
        <p:nvSpPr>
          <p:cNvPr id="12" name="Rettangolo 11"/>
          <p:cNvSpPr/>
          <p:nvPr/>
        </p:nvSpPr>
        <p:spPr>
          <a:xfrm>
            <a:off x="5510881" y="1259468"/>
            <a:ext cx="3669631" cy="369332"/>
          </a:xfrm>
          <a:prstGeom prst="rect">
            <a:avLst/>
          </a:prstGeom>
        </p:spPr>
        <p:txBody>
          <a:bodyPr wrap="square">
            <a:spAutoFit/>
          </a:bodyPr>
          <a:lstStyle/>
          <a:p>
            <a:r>
              <a:rPr lang="en-US" u="sng" dirty="0">
                <a:hlinkClick r:id="rId5"/>
              </a:rPr>
              <a:t>http://</a:t>
            </a:r>
            <a:r>
              <a:rPr lang="en-US" u="sng" dirty="0" smtClean="0">
                <a:hlinkClick r:id="rId5"/>
              </a:rPr>
              <a:t>www.emodnet-baltic.eu/map</a:t>
            </a:r>
            <a:r>
              <a:rPr lang="en-US" u="sng" dirty="0" smtClean="0"/>
              <a:t> </a:t>
            </a:r>
            <a:r>
              <a:rPr lang="en-US" dirty="0" smtClean="0"/>
              <a:t> </a:t>
            </a:r>
            <a:endParaRPr lang="it-IT" dirty="0"/>
          </a:p>
        </p:txBody>
      </p:sp>
    </p:spTree>
    <p:extLst>
      <p:ext uri="{BB962C8B-B14F-4D97-AF65-F5344CB8AC3E}">
        <p14:creationId xmlns:p14="http://schemas.microsoft.com/office/powerpoint/2010/main" val="40341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 y="1484784"/>
            <a:ext cx="9144000" cy="5143500"/>
          </a:xfrm>
          <a:prstGeom prst="rect">
            <a:avLst/>
          </a:prstGeom>
        </p:spPr>
      </p:pic>
      <p:sp>
        <p:nvSpPr>
          <p:cNvPr id="5" name="Titolo 1"/>
          <p:cNvSpPr txBox="1">
            <a:spLocks/>
          </p:cNvSpPr>
          <p:nvPr/>
        </p:nvSpPr>
        <p:spPr>
          <a:xfrm>
            <a:off x="619944" y="908720"/>
            <a:ext cx="8219256" cy="56693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da-DK" i="1" dirty="0" smtClean="0"/>
              <a:t>Data extraction and </a:t>
            </a:r>
            <a:r>
              <a:rPr lang="da-DK" i="1" dirty="0" err="1" smtClean="0"/>
              <a:t>visualization</a:t>
            </a:r>
            <a:r>
              <a:rPr lang="da-DK" i="1" dirty="0" smtClean="0"/>
              <a:t>(</a:t>
            </a:r>
            <a:r>
              <a:rPr lang="zh-CN" altLang="da-DK" i="1" dirty="0" smtClean="0"/>
              <a:t>数据抽取和视图</a:t>
            </a:r>
            <a:r>
              <a:rPr lang="da-DK" altLang="zh-CN" i="1" dirty="0" smtClean="0"/>
              <a:t>)</a:t>
            </a:r>
            <a:endParaRPr lang="it-IT" i="1" dirty="0"/>
          </a:p>
        </p:txBody>
      </p:sp>
    </p:spTree>
    <p:extLst>
      <p:ext uri="{BB962C8B-B14F-4D97-AF65-F5344CB8AC3E}">
        <p14:creationId xmlns:p14="http://schemas.microsoft.com/office/powerpoint/2010/main" val="257181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91072" y="6207893"/>
            <a:ext cx="7597352" cy="369332"/>
          </a:xfrm>
          <a:prstGeom prst="rect">
            <a:avLst/>
          </a:prstGeom>
        </p:spPr>
        <p:txBody>
          <a:bodyPr wrap="square">
            <a:spAutoFit/>
          </a:bodyPr>
          <a:lstStyle/>
          <a:p>
            <a:r>
              <a:rPr lang="en-US" dirty="0" smtClean="0">
                <a:hlinkClick r:id="rId2"/>
              </a:rPr>
              <a:t>http://www.emodnet-baltic.eu/Map/DefaultMap.html#636137656329164146</a:t>
            </a:r>
            <a:endParaRPr lang="en-US" dirty="0" smtClean="0"/>
          </a:p>
        </p:txBody>
      </p:sp>
      <p:pic>
        <p:nvPicPr>
          <p:cNvPr id="3" name="Immagine 2"/>
          <p:cNvPicPr>
            <a:picLocks noChangeAspect="1"/>
          </p:cNvPicPr>
          <p:nvPr/>
        </p:nvPicPr>
        <p:blipFill>
          <a:blip r:embed="rId3"/>
          <a:stretch>
            <a:fillRect/>
          </a:stretch>
        </p:blipFill>
        <p:spPr>
          <a:xfrm>
            <a:off x="78074" y="1383060"/>
            <a:ext cx="9065926" cy="4608512"/>
          </a:xfrm>
          <a:prstGeom prst="rect">
            <a:avLst/>
          </a:prstGeom>
        </p:spPr>
      </p:pic>
      <p:sp>
        <p:nvSpPr>
          <p:cNvPr id="6" name="Titolo 1"/>
          <p:cNvSpPr txBox="1">
            <a:spLocks/>
          </p:cNvSpPr>
          <p:nvPr/>
        </p:nvSpPr>
        <p:spPr>
          <a:xfrm>
            <a:off x="619944" y="836712"/>
            <a:ext cx="8219256" cy="5669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da-DK" i="1" dirty="0" err="1" smtClean="0"/>
              <a:t>Share</a:t>
            </a:r>
            <a:r>
              <a:rPr lang="da-DK" i="1" dirty="0" smtClean="0"/>
              <a:t> </a:t>
            </a:r>
            <a:r>
              <a:rPr lang="da-DK" i="1" dirty="0" err="1" smtClean="0"/>
              <a:t>selection</a:t>
            </a:r>
            <a:r>
              <a:rPr lang="da-DK" i="1" dirty="0" smtClean="0"/>
              <a:t>(</a:t>
            </a:r>
            <a:r>
              <a:rPr lang="zh-CN" altLang="da-DK" i="1" dirty="0" smtClean="0"/>
              <a:t>共享链接功能</a:t>
            </a:r>
            <a:r>
              <a:rPr lang="da-DK" altLang="zh-CN" i="1" dirty="0" smtClean="0"/>
              <a:t>)</a:t>
            </a:r>
            <a:endParaRPr lang="it-IT" i="1" dirty="0"/>
          </a:p>
        </p:txBody>
      </p:sp>
    </p:spTree>
    <p:extLst>
      <p:ext uri="{BB962C8B-B14F-4D97-AF65-F5344CB8AC3E}">
        <p14:creationId xmlns:p14="http://schemas.microsoft.com/office/powerpoint/2010/main" val="3148459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Major </a:t>
            </a:r>
            <a:r>
              <a:rPr lang="da-DK" dirty="0" err="1" smtClean="0"/>
              <a:t>findings</a:t>
            </a:r>
            <a:r>
              <a:rPr lang="zh-CN" altLang="da-DK" dirty="0" smtClean="0"/>
              <a:t>（主要发现</a:t>
            </a:r>
            <a:r>
              <a:rPr lang="da-DK" altLang="zh-CN" dirty="0" smtClean="0"/>
              <a:t>)</a:t>
            </a:r>
            <a:endParaRPr lang="da-DK" dirty="0"/>
          </a:p>
        </p:txBody>
      </p:sp>
      <p:sp>
        <p:nvSpPr>
          <p:cNvPr id="4" name="Pladsholder til indhold 3"/>
          <p:cNvSpPr>
            <a:spLocks noGrp="1"/>
          </p:cNvSpPr>
          <p:nvPr>
            <p:ph sz="half" idx="1"/>
          </p:nvPr>
        </p:nvSpPr>
        <p:spPr>
          <a:xfrm>
            <a:off x="457200" y="1600200"/>
            <a:ext cx="4038600" cy="4997152"/>
          </a:xfrm>
        </p:spPr>
        <p:txBody>
          <a:bodyPr>
            <a:normAutofit fontScale="62500" lnSpcReduction="20000"/>
          </a:bodyPr>
          <a:lstStyle/>
          <a:p>
            <a:r>
              <a:rPr lang="da-DK" dirty="0" err="1" smtClean="0"/>
              <a:t>EMODnet</a:t>
            </a:r>
            <a:r>
              <a:rPr lang="da-DK" dirty="0" smtClean="0"/>
              <a:t> has </a:t>
            </a:r>
            <a:r>
              <a:rPr lang="da-DK" dirty="0" err="1" smtClean="0"/>
              <a:t>already</a:t>
            </a:r>
            <a:r>
              <a:rPr lang="da-DK" dirty="0" smtClean="0"/>
              <a:t> provide </a:t>
            </a:r>
            <a:r>
              <a:rPr lang="da-DK" dirty="0" err="1" smtClean="0"/>
              <a:t>huge</a:t>
            </a:r>
            <a:r>
              <a:rPr lang="da-DK" dirty="0" smtClean="0"/>
              <a:t> </a:t>
            </a:r>
            <a:r>
              <a:rPr lang="da-DK" dirty="0" err="1" smtClean="0"/>
              <a:t>amount</a:t>
            </a:r>
            <a:r>
              <a:rPr lang="da-DK" dirty="0" smtClean="0"/>
              <a:t> of data for the </a:t>
            </a:r>
            <a:r>
              <a:rPr lang="da-DK" dirty="0" err="1" smtClean="0"/>
              <a:t>tested</a:t>
            </a:r>
            <a:r>
              <a:rPr lang="da-DK" dirty="0" smtClean="0"/>
              <a:t> </a:t>
            </a:r>
            <a:r>
              <a:rPr lang="da-DK" dirty="0" err="1" smtClean="0"/>
              <a:t>areas</a:t>
            </a:r>
            <a:endParaRPr lang="da-DK" dirty="0" smtClean="0"/>
          </a:p>
          <a:p>
            <a:r>
              <a:rPr lang="da-DK" dirty="0" err="1"/>
              <a:t>Some</a:t>
            </a:r>
            <a:r>
              <a:rPr lang="da-DK" dirty="0"/>
              <a:t> data </a:t>
            </a:r>
            <a:r>
              <a:rPr lang="da-DK" dirty="0" err="1"/>
              <a:t>categories</a:t>
            </a:r>
            <a:r>
              <a:rPr lang="da-DK" dirty="0"/>
              <a:t> </a:t>
            </a:r>
            <a:r>
              <a:rPr lang="da-DK" dirty="0" err="1"/>
              <a:t>are</a:t>
            </a:r>
            <a:r>
              <a:rPr lang="da-DK" dirty="0"/>
              <a:t> </a:t>
            </a:r>
            <a:r>
              <a:rPr lang="da-DK" dirty="0" err="1"/>
              <a:t>totally</a:t>
            </a:r>
            <a:r>
              <a:rPr lang="da-DK" dirty="0"/>
              <a:t> missing in </a:t>
            </a:r>
            <a:r>
              <a:rPr lang="da-DK" dirty="0" err="1"/>
              <a:t>EMODnet</a:t>
            </a:r>
            <a:endParaRPr lang="da-DK" dirty="0"/>
          </a:p>
          <a:p>
            <a:r>
              <a:rPr lang="da-DK" dirty="0" err="1" smtClean="0"/>
              <a:t>There</a:t>
            </a:r>
            <a:r>
              <a:rPr lang="da-DK" dirty="0" smtClean="0"/>
              <a:t> </a:t>
            </a:r>
            <a:r>
              <a:rPr lang="da-DK" dirty="0" err="1" smtClean="0"/>
              <a:t>are</a:t>
            </a:r>
            <a:r>
              <a:rPr lang="da-DK" dirty="0" smtClean="0"/>
              <a:t> still </a:t>
            </a:r>
            <a:r>
              <a:rPr lang="da-DK" dirty="0" err="1" smtClean="0"/>
              <a:t>many</a:t>
            </a:r>
            <a:r>
              <a:rPr lang="da-DK" dirty="0" smtClean="0"/>
              <a:t> data missing in the </a:t>
            </a:r>
            <a:r>
              <a:rPr lang="da-DK" dirty="0" err="1" smtClean="0"/>
              <a:t>EMODnet</a:t>
            </a:r>
            <a:r>
              <a:rPr lang="zh-CN" altLang="da-DK" dirty="0" smtClean="0"/>
              <a:t>：</a:t>
            </a:r>
            <a:r>
              <a:rPr lang="da-DK" altLang="zh-CN" dirty="0" smtClean="0"/>
              <a:t>part of </a:t>
            </a:r>
            <a:r>
              <a:rPr lang="da-DK" altLang="zh-CN" dirty="0" err="1" smtClean="0"/>
              <a:t>them</a:t>
            </a:r>
            <a:r>
              <a:rPr lang="da-DK" altLang="zh-CN" dirty="0" smtClean="0"/>
              <a:t> </a:t>
            </a:r>
            <a:r>
              <a:rPr lang="da-DK" altLang="zh-CN" dirty="0" err="1" smtClean="0"/>
              <a:t>exist</a:t>
            </a:r>
            <a:r>
              <a:rPr lang="da-DK" altLang="zh-CN" dirty="0" smtClean="0"/>
              <a:t> in the </a:t>
            </a:r>
            <a:r>
              <a:rPr lang="da-DK" altLang="zh-CN" dirty="0" err="1" smtClean="0"/>
              <a:t>member</a:t>
            </a:r>
            <a:r>
              <a:rPr lang="da-DK" altLang="zh-CN" dirty="0" smtClean="0"/>
              <a:t> </a:t>
            </a:r>
            <a:r>
              <a:rPr lang="da-DK" altLang="zh-CN" dirty="0" err="1" smtClean="0"/>
              <a:t>states</a:t>
            </a:r>
            <a:r>
              <a:rPr lang="da-DK" altLang="zh-CN" dirty="0" smtClean="0"/>
              <a:t> </a:t>
            </a:r>
          </a:p>
          <a:p>
            <a:r>
              <a:rPr lang="da-DK" dirty="0" smtClean="0"/>
              <a:t>Research and </a:t>
            </a:r>
            <a:r>
              <a:rPr lang="da-DK" dirty="0" err="1" smtClean="0"/>
              <a:t>commercial</a:t>
            </a:r>
            <a:r>
              <a:rPr lang="da-DK" dirty="0" smtClean="0"/>
              <a:t> data </a:t>
            </a:r>
            <a:r>
              <a:rPr lang="da-DK" dirty="0" err="1" smtClean="0"/>
              <a:t>are</a:t>
            </a:r>
            <a:r>
              <a:rPr lang="da-DK" dirty="0" smtClean="0"/>
              <a:t> </a:t>
            </a:r>
            <a:r>
              <a:rPr lang="da-DK" dirty="0" err="1" smtClean="0"/>
              <a:t>rarely</a:t>
            </a:r>
            <a:r>
              <a:rPr lang="da-DK" dirty="0" smtClean="0"/>
              <a:t> </a:t>
            </a:r>
            <a:r>
              <a:rPr lang="da-DK" dirty="0" err="1" smtClean="0"/>
              <a:t>included</a:t>
            </a:r>
            <a:r>
              <a:rPr lang="da-DK" dirty="0" smtClean="0"/>
              <a:t> in </a:t>
            </a:r>
            <a:r>
              <a:rPr lang="da-DK" dirty="0" err="1" smtClean="0"/>
              <a:t>EMODnet</a:t>
            </a:r>
            <a:endParaRPr lang="da-DK" dirty="0" smtClean="0"/>
          </a:p>
          <a:p>
            <a:r>
              <a:rPr lang="da-DK" dirty="0" smtClean="0"/>
              <a:t>Part of the </a:t>
            </a:r>
            <a:r>
              <a:rPr lang="da-DK" dirty="0" err="1" smtClean="0"/>
              <a:t>environment</a:t>
            </a:r>
            <a:r>
              <a:rPr lang="da-DK" dirty="0" smtClean="0"/>
              <a:t> </a:t>
            </a:r>
            <a:r>
              <a:rPr lang="da-DK" dirty="0" err="1" smtClean="0"/>
              <a:t>monitoring</a:t>
            </a:r>
            <a:r>
              <a:rPr lang="da-DK" dirty="0" smtClean="0"/>
              <a:t> data </a:t>
            </a:r>
            <a:r>
              <a:rPr lang="da-DK" dirty="0" err="1" smtClean="0"/>
              <a:t>are</a:t>
            </a:r>
            <a:r>
              <a:rPr lang="da-DK" dirty="0" smtClean="0"/>
              <a:t> missing in </a:t>
            </a:r>
            <a:r>
              <a:rPr lang="da-DK" dirty="0" err="1" smtClean="0"/>
              <a:t>EMODnet</a:t>
            </a:r>
            <a:endParaRPr lang="da-DK" dirty="0" smtClean="0"/>
          </a:p>
          <a:p>
            <a:r>
              <a:rPr lang="da-DK" dirty="0" smtClean="0"/>
              <a:t>The BSCP </a:t>
            </a:r>
            <a:r>
              <a:rPr lang="da-DK" dirty="0" err="1" smtClean="0"/>
              <a:t>study</a:t>
            </a:r>
            <a:r>
              <a:rPr lang="da-DK" dirty="0" smtClean="0"/>
              <a:t> provide a basis from open data to open </a:t>
            </a:r>
            <a:r>
              <a:rPr lang="da-DK" dirty="0" err="1" smtClean="0"/>
              <a:t>knowledge</a:t>
            </a:r>
            <a:r>
              <a:rPr lang="da-DK" dirty="0" smtClean="0"/>
              <a:t> </a:t>
            </a:r>
          </a:p>
          <a:p>
            <a:r>
              <a:rPr lang="da-DK" dirty="0" err="1" smtClean="0"/>
              <a:t>Satellite</a:t>
            </a:r>
            <a:r>
              <a:rPr lang="da-DK" dirty="0" smtClean="0"/>
              <a:t> </a:t>
            </a:r>
            <a:r>
              <a:rPr lang="da-DK" dirty="0"/>
              <a:t>and </a:t>
            </a:r>
            <a:r>
              <a:rPr lang="da-DK" dirty="0" err="1"/>
              <a:t>modelling</a:t>
            </a:r>
            <a:r>
              <a:rPr lang="da-DK" dirty="0"/>
              <a:t> </a:t>
            </a:r>
            <a:r>
              <a:rPr lang="da-DK" dirty="0" err="1"/>
              <a:t>are</a:t>
            </a:r>
            <a:r>
              <a:rPr lang="da-DK" dirty="0"/>
              <a:t> </a:t>
            </a:r>
            <a:r>
              <a:rPr lang="da-DK" dirty="0" err="1"/>
              <a:t>efficient</a:t>
            </a:r>
            <a:r>
              <a:rPr lang="da-DK" dirty="0"/>
              <a:t> </a:t>
            </a:r>
            <a:r>
              <a:rPr lang="da-DK" dirty="0" err="1"/>
              <a:t>tool</a:t>
            </a:r>
            <a:r>
              <a:rPr lang="da-DK" dirty="0"/>
              <a:t> to </a:t>
            </a:r>
            <a:r>
              <a:rPr lang="da-DK" dirty="0" err="1"/>
              <a:t>complement</a:t>
            </a:r>
            <a:r>
              <a:rPr lang="da-DK" dirty="0"/>
              <a:t> the in-</a:t>
            </a:r>
            <a:r>
              <a:rPr lang="da-DK" dirty="0" err="1"/>
              <a:t>situ</a:t>
            </a:r>
            <a:r>
              <a:rPr lang="da-DK" dirty="0"/>
              <a:t> </a:t>
            </a:r>
            <a:r>
              <a:rPr lang="da-DK" dirty="0" smtClean="0"/>
              <a:t>data</a:t>
            </a:r>
            <a:endParaRPr lang="da-DK" dirty="0"/>
          </a:p>
        </p:txBody>
      </p:sp>
      <p:sp>
        <p:nvSpPr>
          <p:cNvPr id="5" name="Pladsholder til indhold 4"/>
          <p:cNvSpPr>
            <a:spLocks noGrp="1"/>
          </p:cNvSpPr>
          <p:nvPr>
            <p:ph sz="half" idx="2"/>
          </p:nvPr>
        </p:nvSpPr>
        <p:spPr>
          <a:xfrm>
            <a:off x="4648200" y="1483568"/>
            <a:ext cx="4388296" cy="5257800"/>
          </a:xfrm>
        </p:spPr>
        <p:txBody>
          <a:bodyPr>
            <a:normAutofit fontScale="62500" lnSpcReduction="20000"/>
          </a:bodyPr>
          <a:lstStyle/>
          <a:p>
            <a:pPr>
              <a:lnSpc>
                <a:spcPct val="120000"/>
              </a:lnSpc>
            </a:pPr>
            <a:r>
              <a:rPr lang="da-DK" dirty="0" err="1" smtClean="0"/>
              <a:t>EMODnet</a:t>
            </a:r>
            <a:r>
              <a:rPr lang="zh-CN" altLang="da-DK" dirty="0"/>
              <a:t>已</a:t>
            </a:r>
            <a:r>
              <a:rPr lang="zh-CN" altLang="da-DK" dirty="0" smtClean="0"/>
              <a:t>经在为大多数测试领域提供数</a:t>
            </a:r>
            <a:r>
              <a:rPr lang="zh-CN" altLang="da-DK" dirty="0" smtClean="0"/>
              <a:t>据 </a:t>
            </a:r>
            <a:endParaRPr lang="en-US" altLang="zh-CN" dirty="0" smtClean="0"/>
          </a:p>
          <a:p>
            <a:pPr>
              <a:lnSpc>
                <a:spcPct val="120000"/>
              </a:lnSpc>
            </a:pPr>
            <a:r>
              <a:rPr lang="zh-CN" altLang="da-DK" dirty="0" smtClean="0"/>
              <a:t>有</a:t>
            </a:r>
            <a:r>
              <a:rPr lang="zh-CN" altLang="da-DK" dirty="0" smtClean="0"/>
              <a:t>些数据完全不在</a:t>
            </a:r>
            <a:r>
              <a:rPr lang="da-DK" altLang="zh-CN" dirty="0" err="1" smtClean="0"/>
              <a:t>EMODnet</a:t>
            </a:r>
            <a:r>
              <a:rPr lang="zh-CN" altLang="da-DK" dirty="0" smtClean="0"/>
              <a:t>里：如，径流相　关的数据</a:t>
            </a:r>
            <a:r>
              <a:rPr lang="da-DK" altLang="zh-CN" dirty="0" smtClean="0"/>
              <a:t>,</a:t>
            </a:r>
            <a:r>
              <a:rPr lang="zh-CN" altLang="da-DK" dirty="0" smtClean="0"/>
              <a:t>　风剖面数据</a:t>
            </a:r>
            <a:r>
              <a:rPr lang="da-DK" altLang="zh-CN" dirty="0" smtClean="0"/>
              <a:t>,</a:t>
            </a:r>
            <a:r>
              <a:rPr lang="zh-CN" altLang="da-DK" dirty="0" smtClean="0"/>
              <a:t>　近海渔业</a:t>
            </a:r>
            <a:r>
              <a:rPr lang="da-DK" altLang="zh-CN" dirty="0" smtClean="0"/>
              <a:t>,</a:t>
            </a:r>
            <a:r>
              <a:rPr lang="zh-CN" altLang="da-DK" dirty="0"/>
              <a:t>悬</a:t>
            </a:r>
            <a:r>
              <a:rPr lang="zh-CN" altLang="da-DK" dirty="0" smtClean="0"/>
              <a:t>浮颗粒物分布等</a:t>
            </a:r>
            <a:r>
              <a:rPr lang="da-DK" altLang="zh-CN" dirty="0" smtClean="0"/>
              <a:t>.</a:t>
            </a:r>
          </a:p>
          <a:p>
            <a:pPr>
              <a:lnSpc>
                <a:spcPct val="120000"/>
              </a:lnSpc>
            </a:pPr>
            <a:r>
              <a:rPr lang="zh-CN" altLang="da-DK" dirty="0" smtClean="0"/>
              <a:t>在</a:t>
            </a:r>
            <a:r>
              <a:rPr lang="zh-CN" altLang="da-DK" dirty="0" smtClean="0"/>
              <a:t>已有的数据类中</a:t>
            </a:r>
            <a:r>
              <a:rPr lang="da-DK" altLang="zh-CN" dirty="0" smtClean="0"/>
              <a:t>,</a:t>
            </a:r>
            <a:r>
              <a:rPr lang="zh-CN" altLang="da-DK" dirty="0" smtClean="0"/>
              <a:t>　仍有不少数据散落于成员国数据集，部分已确认，有待收集</a:t>
            </a:r>
            <a:r>
              <a:rPr lang="zh-CN" altLang="da-DK" dirty="0" smtClean="0"/>
              <a:t>．</a:t>
            </a:r>
            <a:endParaRPr lang="en-US" altLang="zh-CN" dirty="0" smtClean="0"/>
          </a:p>
          <a:p>
            <a:pPr>
              <a:lnSpc>
                <a:spcPct val="120000"/>
              </a:lnSpc>
            </a:pPr>
            <a:r>
              <a:rPr lang="zh-CN" altLang="en-US" dirty="0"/>
              <a:t>多数</a:t>
            </a:r>
            <a:r>
              <a:rPr lang="zh-CN" altLang="da-DK" dirty="0" smtClean="0"/>
              <a:t>研</a:t>
            </a:r>
            <a:r>
              <a:rPr lang="zh-CN" altLang="da-DK" dirty="0" smtClean="0"/>
              <a:t>究</a:t>
            </a:r>
            <a:r>
              <a:rPr lang="zh-CN" altLang="da-DK" dirty="0"/>
              <a:t>数</a:t>
            </a:r>
            <a:r>
              <a:rPr lang="zh-CN" altLang="da-DK" dirty="0" smtClean="0"/>
              <a:t>据和</a:t>
            </a:r>
            <a:r>
              <a:rPr lang="zh-CN" altLang="da-DK" dirty="0"/>
              <a:t>商</a:t>
            </a:r>
            <a:r>
              <a:rPr lang="zh-CN" altLang="da-DK" dirty="0" smtClean="0"/>
              <a:t>业</a:t>
            </a:r>
            <a:r>
              <a:rPr lang="zh-CN" altLang="da-DK" dirty="0"/>
              <a:t>项</a:t>
            </a:r>
            <a:r>
              <a:rPr lang="zh-CN" altLang="da-DK" dirty="0" smtClean="0"/>
              <a:t>目数据不在</a:t>
            </a:r>
            <a:r>
              <a:rPr lang="da-DK" altLang="zh-CN" dirty="0" err="1" smtClean="0"/>
              <a:t>EMODnet</a:t>
            </a:r>
            <a:r>
              <a:rPr lang="zh-CN" altLang="da-DK" dirty="0" smtClean="0"/>
              <a:t>中</a:t>
            </a:r>
            <a:r>
              <a:rPr lang="zh-CN" altLang="da-DK" dirty="0" smtClean="0"/>
              <a:t>．</a:t>
            </a:r>
            <a:endParaRPr lang="en-US" altLang="zh-CN" dirty="0" smtClean="0"/>
          </a:p>
          <a:p>
            <a:pPr>
              <a:lnSpc>
                <a:spcPct val="120000"/>
              </a:lnSpc>
            </a:pPr>
            <a:r>
              <a:rPr lang="zh-CN" altLang="da-DK" dirty="0" smtClean="0"/>
              <a:t>部</a:t>
            </a:r>
            <a:r>
              <a:rPr lang="zh-CN" altLang="da-DK" dirty="0" smtClean="0"/>
              <a:t>分</a:t>
            </a:r>
            <a:r>
              <a:rPr lang="zh-CN" altLang="da-DK" dirty="0"/>
              <a:t>环</a:t>
            </a:r>
            <a:r>
              <a:rPr lang="zh-CN" altLang="da-DK" dirty="0" smtClean="0"/>
              <a:t>境</a:t>
            </a:r>
            <a:r>
              <a:rPr lang="zh-CN" altLang="da-DK" dirty="0"/>
              <a:t>监</a:t>
            </a:r>
            <a:r>
              <a:rPr lang="zh-CN" altLang="da-DK" dirty="0" smtClean="0"/>
              <a:t>测数</a:t>
            </a:r>
            <a:r>
              <a:rPr lang="zh-CN" altLang="da-DK" dirty="0" smtClean="0"/>
              <a:t>据不</a:t>
            </a:r>
            <a:r>
              <a:rPr lang="zh-CN" altLang="da-DK" dirty="0" smtClean="0"/>
              <a:t>在</a:t>
            </a:r>
            <a:r>
              <a:rPr lang="da-DK" altLang="zh-CN" dirty="0" smtClean="0"/>
              <a:t>EMODnet</a:t>
            </a:r>
            <a:r>
              <a:rPr lang="zh-CN" altLang="da-DK" dirty="0" smtClean="0"/>
              <a:t>中．</a:t>
            </a:r>
            <a:endParaRPr lang="en-US" altLang="zh-CN" dirty="0" smtClean="0"/>
          </a:p>
          <a:p>
            <a:pPr>
              <a:lnSpc>
                <a:spcPct val="120000"/>
              </a:lnSpc>
            </a:pPr>
            <a:r>
              <a:rPr lang="zh-CN" altLang="da-DK" dirty="0" smtClean="0"/>
              <a:t>已</a:t>
            </a:r>
            <a:r>
              <a:rPr lang="zh-CN" altLang="da-DK" dirty="0" smtClean="0"/>
              <a:t>有研究提供了一个从开源数据产品到开源知识创新的平</a:t>
            </a:r>
            <a:r>
              <a:rPr lang="zh-CN" altLang="da-DK" dirty="0" smtClean="0"/>
              <a:t>台</a:t>
            </a:r>
            <a:r>
              <a:rPr lang="da-DK" altLang="zh-CN" dirty="0"/>
              <a:t> </a:t>
            </a:r>
            <a:endParaRPr lang="da-DK" altLang="zh-CN" dirty="0" smtClean="0"/>
          </a:p>
          <a:p>
            <a:pPr>
              <a:lnSpc>
                <a:spcPct val="120000"/>
              </a:lnSpc>
            </a:pPr>
            <a:r>
              <a:rPr lang="zh-CN" altLang="da-DK" dirty="0" smtClean="0"/>
              <a:t>卫</a:t>
            </a:r>
            <a:r>
              <a:rPr lang="zh-CN" altLang="da-DK" dirty="0"/>
              <a:t>星和数值模式可以有效补充现场数据的不足</a:t>
            </a:r>
            <a:r>
              <a:rPr lang="da-DK" altLang="zh-CN" dirty="0"/>
              <a:t>.</a:t>
            </a:r>
            <a:r>
              <a:rPr lang="zh-CN" altLang="da-DK" dirty="0"/>
              <a:t>　比如</a:t>
            </a:r>
            <a:r>
              <a:rPr lang="da-DK" altLang="zh-CN" dirty="0"/>
              <a:t>,</a:t>
            </a:r>
            <a:r>
              <a:rPr lang="zh-CN" altLang="da-DK" dirty="0"/>
              <a:t>　通过整合现场和模式再分析</a:t>
            </a:r>
            <a:r>
              <a:rPr lang="da-DK" altLang="zh-CN" dirty="0"/>
              <a:t>,</a:t>
            </a:r>
            <a:r>
              <a:rPr lang="zh-CN" altLang="da-DK" dirty="0"/>
              <a:t>　有效重建了波罗的海过去</a:t>
            </a:r>
            <a:r>
              <a:rPr lang="da-DK" altLang="zh-CN" dirty="0"/>
              <a:t>100</a:t>
            </a:r>
            <a:r>
              <a:rPr lang="zh-CN" altLang="da-DK" dirty="0"/>
              <a:t>年的相对和绝对水位时间序列</a:t>
            </a:r>
            <a:r>
              <a:rPr lang="zh-CN" altLang="da-DK" dirty="0" smtClean="0"/>
              <a:t>．</a:t>
            </a:r>
            <a:endParaRPr lang="da-DK" altLang="zh-CN" dirty="0"/>
          </a:p>
        </p:txBody>
      </p:sp>
    </p:spTree>
    <p:extLst>
      <p:ext uri="{BB962C8B-B14F-4D97-AF65-F5344CB8AC3E}">
        <p14:creationId xmlns:p14="http://schemas.microsoft.com/office/powerpoint/2010/main" val="3252096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Major </a:t>
            </a:r>
            <a:r>
              <a:rPr lang="da-DK" dirty="0" err="1" smtClean="0"/>
              <a:t>findings</a:t>
            </a:r>
            <a:r>
              <a:rPr lang="zh-CN" altLang="da-DK" dirty="0" smtClean="0"/>
              <a:t>（主要发现</a:t>
            </a:r>
            <a:r>
              <a:rPr lang="zh-CN" altLang="da-DK" dirty="0"/>
              <a:t>）</a:t>
            </a:r>
            <a:endParaRPr lang="da-DK" dirty="0"/>
          </a:p>
        </p:txBody>
      </p:sp>
      <p:sp>
        <p:nvSpPr>
          <p:cNvPr id="4" name="Pladsholder til indhold 3"/>
          <p:cNvSpPr>
            <a:spLocks noGrp="1"/>
          </p:cNvSpPr>
          <p:nvPr>
            <p:ph sz="half" idx="1"/>
          </p:nvPr>
        </p:nvSpPr>
        <p:spPr>
          <a:xfrm>
            <a:off x="457200" y="1600200"/>
            <a:ext cx="4038600" cy="4997152"/>
          </a:xfrm>
        </p:spPr>
        <p:txBody>
          <a:bodyPr>
            <a:normAutofit fontScale="70000" lnSpcReduction="20000"/>
          </a:bodyPr>
          <a:lstStyle/>
          <a:p>
            <a:r>
              <a:rPr lang="en-US" b="1" dirty="0" smtClean="0"/>
              <a:t>New </a:t>
            </a:r>
            <a:r>
              <a:rPr lang="en-US" b="1" dirty="0"/>
              <a:t>challenge </a:t>
            </a:r>
            <a:r>
              <a:rPr lang="en-US" b="1" dirty="0" smtClean="0"/>
              <a:t>areas</a:t>
            </a:r>
            <a:r>
              <a:rPr lang="da-DK" b="1" dirty="0"/>
              <a:t> </a:t>
            </a:r>
            <a:r>
              <a:rPr lang="da-DK" b="1" dirty="0" smtClean="0"/>
              <a:t>to </a:t>
            </a:r>
            <a:r>
              <a:rPr lang="da-DK" b="1" dirty="0" err="1" smtClean="0"/>
              <a:t>be</a:t>
            </a:r>
            <a:r>
              <a:rPr lang="da-DK" b="1" dirty="0" smtClean="0"/>
              <a:t> </a:t>
            </a:r>
            <a:r>
              <a:rPr lang="da-DK" b="1" dirty="0" err="1" smtClean="0"/>
              <a:t>tested</a:t>
            </a:r>
            <a:r>
              <a:rPr lang="en-US" b="1" dirty="0" smtClean="0"/>
              <a:t> </a:t>
            </a:r>
            <a:endParaRPr lang="en-US" b="1" dirty="0"/>
          </a:p>
          <a:p>
            <a:pPr lvl="1"/>
            <a:r>
              <a:rPr lang="en-US" dirty="0"/>
              <a:t>Marine Spatial Planning, </a:t>
            </a:r>
          </a:p>
          <a:p>
            <a:pPr lvl="1"/>
            <a:r>
              <a:rPr lang="en-US" dirty="0"/>
              <a:t>Ocean acidification, </a:t>
            </a:r>
          </a:p>
          <a:p>
            <a:pPr lvl="1"/>
            <a:r>
              <a:rPr lang="en-US" dirty="0"/>
              <a:t>Hypoxia, </a:t>
            </a:r>
          </a:p>
          <a:p>
            <a:pPr lvl="1"/>
            <a:r>
              <a:rPr lang="en-US" dirty="0"/>
              <a:t>Operational forecasting</a:t>
            </a:r>
          </a:p>
          <a:p>
            <a:pPr lvl="1"/>
            <a:r>
              <a:rPr lang="en-US" dirty="0"/>
              <a:t>Marine pollutant, </a:t>
            </a:r>
          </a:p>
          <a:p>
            <a:pPr lvl="1"/>
            <a:r>
              <a:rPr lang="en-US" dirty="0"/>
              <a:t>Underwater noise, </a:t>
            </a:r>
          </a:p>
          <a:p>
            <a:pPr lvl="1"/>
            <a:r>
              <a:rPr lang="en-US" dirty="0"/>
              <a:t>Atmospheric deposition </a:t>
            </a:r>
          </a:p>
          <a:p>
            <a:r>
              <a:rPr lang="da-DK" dirty="0" err="1" smtClean="0"/>
              <a:t>Sectorial</a:t>
            </a:r>
            <a:r>
              <a:rPr lang="da-DK" dirty="0" smtClean="0"/>
              <a:t> data policy is  the major </a:t>
            </a:r>
            <a:r>
              <a:rPr lang="da-DK" dirty="0" err="1" smtClean="0"/>
              <a:t>issue</a:t>
            </a:r>
            <a:r>
              <a:rPr lang="da-DK" dirty="0" smtClean="0"/>
              <a:t> to handel for future data </a:t>
            </a:r>
            <a:r>
              <a:rPr lang="da-DK" dirty="0" err="1" smtClean="0"/>
              <a:t>sharing</a:t>
            </a:r>
            <a:endParaRPr lang="da-DK" dirty="0" smtClean="0"/>
          </a:p>
          <a:p>
            <a:pPr lvl="1"/>
            <a:r>
              <a:rPr lang="da-DK" dirty="0" smtClean="0"/>
              <a:t>Promote open data policy</a:t>
            </a:r>
          </a:p>
          <a:p>
            <a:pPr lvl="1"/>
            <a:r>
              <a:rPr lang="da-DK" dirty="0" smtClean="0"/>
              <a:t>Make a </a:t>
            </a:r>
            <a:r>
              <a:rPr lang="da-DK" dirty="0" err="1" smtClean="0"/>
              <a:t>common</a:t>
            </a:r>
            <a:r>
              <a:rPr lang="da-DK" dirty="0" smtClean="0"/>
              <a:t> EU research data policy to </a:t>
            </a:r>
            <a:r>
              <a:rPr lang="da-DK" dirty="0" err="1" smtClean="0"/>
              <a:t>EMODnet</a:t>
            </a:r>
            <a:r>
              <a:rPr lang="da-DK" dirty="0" smtClean="0"/>
              <a:t> </a:t>
            </a:r>
          </a:p>
          <a:p>
            <a:pPr lvl="1"/>
            <a:r>
              <a:rPr lang="da-DK" dirty="0" err="1" smtClean="0"/>
              <a:t>Adapt</a:t>
            </a:r>
            <a:r>
              <a:rPr lang="da-DK" dirty="0" smtClean="0"/>
              <a:t> EU data </a:t>
            </a:r>
            <a:r>
              <a:rPr lang="da-DK" dirty="0" err="1" smtClean="0"/>
              <a:t>infrastructure</a:t>
            </a:r>
            <a:r>
              <a:rPr lang="da-DK" dirty="0" smtClean="0"/>
              <a:t> to </a:t>
            </a:r>
            <a:r>
              <a:rPr lang="da-DK" dirty="0" err="1" smtClean="0"/>
              <a:t>different</a:t>
            </a:r>
            <a:r>
              <a:rPr lang="da-DK" dirty="0" smtClean="0"/>
              <a:t> data </a:t>
            </a:r>
            <a:r>
              <a:rPr lang="da-DK" dirty="0" err="1" smtClean="0"/>
              <a:t>policies</a:t>
            </a:r>
            <a:r>
              <a:rPr lang="da-DK" dirty="0" smtClean="0"/>
              <a:t> so </a:t>
            </a:r>
            <a:r>
              <a:rPr lang="da-DK" dirty="0" err="1" smtClean="0"/>
              <a:t>that</a:t>
            </a:r>
            <a:r>
              <a:rPr lang="da-DK" dirty="0" smtClean="0"/>
              <a:t> </a:t>
            </a:r>
            <a:r>
              <a:rPr lang="da-DK" dirty="0" err="1" smtClean="0"/>
              <a:t>wider</a:t>
            </a:r>
            <a:r>
              <a:rPr lang="da-DK" dirty="0" smtClean="0"/>
              <a:t> data </a:t>
            </a:r>
            <a:r>
              <a:rPr lang="da-DK" dirty="0" err="1" smtClean="0"/>
              <a:t>providers</a:t>
            </a:r>
            <a:r>
              <a:rPr lang="da-DK" dirty="0" smtClean="0"/>
              <a:t> </a:t>
            </a:r>
            <a:r>
              <a:rPr lang="da-DK" dirty="0" err="1" smtClean="0"/>
              <a:t>can</a:t>
            </a:r>
            <a:r>
              <a:rPr lang="da-DK" dirty="0" smtClean="0"/>
              <a:t> </a:t>
            </a:r>
            <a:r>
              <a:rPr lang="da-DK" dirty="0" err="1" smtClean="0"/>
              <a:t>be</a:t>
            </a:r>
            <a:r>
              <a:rPr lang="da-DK" dirty="0" smtClean="0"/>
              <a:t> </a:t>
            </a:r>
            <a:r>
              <a:rPr lang="da-DK" dirty="0" err="1" smtClean="0"/>
              <a:t>engaged</a:t>
            </a:r>
            <a:endParaRPr lang="da-DK" dirty="0" smtClean="0"/>
          </a:p>
          <a:p>
            <a:pPr lvl="1"/>
            <a:r>
              <a:rPr lang="da-DK" dirty="0" smtClean="0"/>
              <a:t>WRT </a:t>
            </a:r>
            <a:r>
              <a:rPr lang="da-DK" dirty="0" err="1" smtClean="0"/>
              <a:t>commecial</a:t>
            </a:r>
            <a:r>
              <a:rPr lang="da-DK" dirty="0" smtClean="0"/>
              <a:t> data, a </a:t>
            </a:r>
            <a:r>
              <a:rPr lang="da-DK" dirty="0" err="1" smtClean="0"/>
              <a:t>sustainable</a:t>
            </a:r>
            <a:r>
              <a:rPr lang="da-DK" dirty="0" smtClean="0"/>
              <a:t> business model is </a:t>
            </a:r>
            <a:r>
              <a:rPr lang="da-DK" dirty="0" err="1" smtClean="0"/>
              <a:t>needed</a:t>
            </a:r>
            <a:r>
              <a:rPr lang="da-DK" dirty="0" smtClean="0"/>
              <a:t>  </a:t>
            </a:r>
            <a:endParaRPr lang="da-DK" dirty="0"/>
          </a:p>
        </p:txBody>
      </p:sp>
      <p:sp>
        <p:nvSpPr>
          <p:cNvPr id="5" name="Pladsholder til indhold 4"/>
          <p:cNvSpPr>
            <a:spLocks noGrp="1"/>
          </p:cNvSpPr>
          <p:nvPr>
            <p:ph sz="half" idx="2"/>
          </p:nvPr>
        </p:nvSpPr>
        <p:spPr>
          <a:xfrm>
            <a:off x="4648200" y="1600200"/>
            <a:ext cx="4244280" cy="5257800"/>
          </a:xfrm>
        </p:spPr>
        <p:txBody>
          <a:bodyPr>
            <a:normAutofit fontScale="70000" lnSpcReduction="20000"/>
          </a:bodyPr>
          <a:lstStyle/>
          <a:p>
            <a:pPr lvl="0"/>
            <a:r>
              <a:rPr lang="zh-CN" altLang="da-DK" dirty="0" smtClean="0"/>
              <a:t>有很多重要的应用领域尚未评估</a:t>
            </a:r>
            <a:r>
              <a:rPr lang="da-DK" altLang="zh-CN" dirty="0" smtClean="0"/>
              <a:t>: </a:t>
            </a:r>
          </a:p>
          <a:p>
            <a:pPr lvl="1"/>
            <a:r>
              <a:rPr lang="zh-CN" altLang="da-DK" dirty="0" smtClean="0"/>
              <a:t>海</a:t>
            </a:r>
            <a:r>
              <a:rPr lang="zh-CN" altLang="da-DK" dirty="0"/>
              <a:t>域空间规</a:t>
            </a:r>
            <a:r>
              <a:rPr lang="zh-CN" altLang="da-DK" dirty="0" smtClean="0"/>
              <a:t>划，</a:t>
            </a:r>
            <a:endParaRPr lang="da-DK" altLang="zh-CN" dirty="0" smtClean="0"/>
          </a:p>
          <a:p>
            <a:pPr lvl="1"/>
            <a:r>
              <a:rPr lang="zh-CN" altLang="da-DK" dirty="0" smtClean="0"/>
              <a:t>海洋酸化</a:t>
            </a:r>
            <a:r>
              <a:rPr lang="da-DK" altLang="zh-CN" dirty="0" smtClean="0"/>
              <a:t>,</a:t>
            </a:r>
            <a:r>
              <a:rPr lang="zh-CN" altLang="da-DK" dirty="0" smtClean="0"/>
              <a:t>　</a:t>
            </a:r>
            <a:endParaRPr lang="da-DK" altLang="zh-CN" dirty="0" smtClean="0"/>
          </a:p>
          <a:p>
            <a:pPr lvl="1"/>
            <a:r>
              <a:rPr lang="zh-CN" altLang="da-DK" dirty="0" smtClean="0"/>
              <a:t>海水缺氧，</a:t>
            </a:r>
            <a:endParaRPr lang="da-DK" altLang="zh-CN" dirty="0" smtClean="0"/>
          </a:p>
          <a:p>
            <a:pPr lvl="1"/>
            <a:r>
              <a:rPr lang="zh-CN" altLang="da-DK" dirty="0" smtClean="0"/>
              <a:t>业务海洋学</a:t>
            </a:r>
            <a:r>
              <a:rPr lang="da-DK" altLang="zh-CN" dirty="0" smtClean="0"/>
              <a:t>,</a:t>
            </a:r>
            <a:r>
              <a:rPr lang="zh-CN" altLang="da-DK" dirty="0" smtClean="0"/>
              <a:t>　</a:t>
            </a:r>
            <a:endParaRPr lang="da-DK" altLang="zh-CN" dirty="0" smtClean="0"/>
          </a:p>
          <a:p>
            <a:pPr lvl="1"/>
            <a:r>
              <a:rPr lang="zh-CN" altLang="da-DK" dirty="0" smtClean="0"/>
              <a:t>海洋污染</a:t>
            </a:r>
            <a:r>
              <a:rPr lang="da-DK" altLang="zh-CN" dirty="0" smtClean="0"/>
              <a:t>,</a:t>
            </a:r>
            <a:r>
              <a:rPr lang="zh-CN" altLang="da-DK" dirty="0" smtClean="0"/>
              <a:t>　</a:t>
            </a:r>
            <a:endParaRPr lang="da-DK" altLang="zh-CN" dirty="0" smtClean="0"/>
          </a:p>
          <a:p>
            <a:pPr lvl="1"/>
            <a:r>
              <a:rPr lang="zh-CN" altLang="da-DK" dirty="0" smtClean="0"/>
              <a:t>水下噪音，</a:t>
            </a:r>
            <a:endParaRPr lang="da-DK" altLang="zh-CN" dirty="0" smtClean="0"/>
          </a:p>
          <a:p>
            <a:pPr lvl="1"/>
            <a:r>
              <a:rPr lang="zh-CN" altLang="da-DK" dirty="0" smtClean="0"/>
              <a:t>大气沉降等</a:t>
            </a:r>
            <a:r>
              <a:rPr lang="da-DK" altLang="zh-CN" dirty="0" smtClean="0"/>
              <a:t>.</a:t>
            </a:r>
            <a:r>
              <a:rPr lang="zh-CN" altLang="da-DK" dirty="0" smtClean="0"/>
              <a:t>　</a:t>
            </a:r>
            <a:endParaRPr lang="da-DK" altLang="zh-CN" dirty="0" smtClean="0"/>
          </a:p>
          <a:p>
            <a:pPr lvl="0">
              <a:lnSpc>
                <a:spcPct val="120000"/>
              </a:lnSpc>
            </a:pPr>
            <a:r>
              <a:rPr lang="zh-CN" altLang="da-DK" dirty="0" smtClean="0"/>
              <a:t>行业性数据政策是将来数据共享所要处理的主要问题之一：</a:t>
            </a:r>
            <a:endParaRPr lang="da-DK" altLang="zh-CN" dirty="0" smtClean="0"/>
          </a:p>
          <a:p>
            <a:pPr lvl="1">
              <a:lnSpc>
                <a:spcPct val="120000"/>
              </a:lnSpc>
            </a:pPr>
            <a:r>
              <a:rPr lang="zh-CN" altLang="da-DK" dirty="0" smtClean="0"/>
              <a:t>提倡开源数据政策</a:t>
            </a:r>
            <a:endParaRPr lang="da-DK" altLang="zh-CN" dirty="0"/>
          </a:p>
          <a:p>
            <a:pPr lvl="1">
              <a:lnSpc>
                <a:spcPct val="120000"/>
              </a:lnSpc>
            </a:pPr>
            <a:r>
              <a:rPr lang="zh-CN" altLang="da-DK" dirty="0" smtClean="0"/>
              <a:t>在欧盟层次制定一个针对</a:t>
            </a:r>
            <a:r>
              <a:rPr lang="da-DK" altLang="zh-CN" dirty="0" err="1" smtClean="0"/>
              <a:t>EMODnet</a:t>
            </a:r>
            <a:r>
              <a:rPr lang="zh-CN" altLang="da-DK" dirty="0" smtClean="0"/>
              <a:t>的研究数据政策</a:t>
            </a:r>
            <a:endParaRPr lang="da-DK" altLang="zh-CN" dirty="0"/>
          </a:p>
          <a:p>
            <a:pPr lvl="1">
              <a:lnSpc>
                <a:spcPct val="120000"/>
              </a:lnSpc>
            </a:pPr>
            <a:r>
              <a:rPr lang="zh-CN" altLang="da-DK" dirty="0" smtClean="0"/>
              <a:t>提高</a:t>
            </a:r>
            <a:r>
              <a:rPr lang="da-DK" altLang="zh-CN" dirty="0" err="1" smtClean="0"/>
              <a:t>EMODnet</a:t>
            </a:r>
            <a:r>
              <a:rPr lang="zh-CN" altLang="da-DK" dirty="0" smtClean="0"/>
              <a:t>等数据网对不同行业数据政策的适应性，从而使更多的数据提供者可参与其中</a:t>
            </a:r>
            <a:endParaRPr lang="da-DK" altLang="zh-CN" dirty="0"/>
          </a:p>
          <a:p>
            <a:pPr lvl="1">
              <a:lnSpc>
                <a:spcPct val="120000"/>
              </a:lnSpc>
            </a:pPr>
            <a:r>
              <a:rPr lang="zh-CN" altLang="da-DK" dirty="0" smtClean="0"/>
              <a:t>对于</a:t>
            </a:r>
            <a:r>
              <a:rPr lang="zh-CN" altLang="da-DK" dirty="0"/>
              <a:t>商</a:t>
            </a:r>
            <a:r>
              <a:rPr lang="zh-CN" altLang="da-DK" dirty="0" smtClean="0"/>
              <a:t>业</a:t>
            </a:r>
            <a:r>
              <a:rPr lang="zh-CN" altLang="da-DK" dirty="0"/>
              <a:t>数</a:t>
            </a:r>
            <a:r>
              <a:rPr lang="zh-CN" altLang="da-DK" dirty="0" smtClean="0"/>
              <a:t>据</a:t>
            </a:r>
            <a:r>
              <a:rPr lang="da-DK" altLang="zh-CN" dirty="0" smtClean="0"/>
              <a:t>,</a:t>
            </a:r>
            <a:r>
              <a:rPr lang="zh-CN" altLang="da-DK" dirty="0" smtClean="0"/>
              <a:t>　一个互利共赢的可持续商业模式是必须的</a:t>
            </a:r>
            <a:r>
              <a:rPr lang="da-DK" altLang="zh-CN" dirty="0" smtClean="0"/>
              <a:t>.</a:t>
            </a:r>
          </a:p>
          <a:p>
            <a:pPr>
              <a:lnSpc>
                <a:spcPct val="120000"/>
              </a:lnSpc>
            </a:pPr>
            <a:endParaRPr lang="da-DK" dirty="0"/>
          </a:p>
        </p:txBody>
      </p:sp>
    </p:spTree>
    <p:extLst>
      <p:ext uri="{BB962C8B-B14F-4D97-AF65-F5344CB8AC3E}">
        <p14:creationId xmlns:p14="http://schemas.microsoft.com/office/powerpoint/2010/main" val="199452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err="1" smtClean="0"/>
              <a:t>Thank</a:t>
            </a:r>
            <a:r>
              <a:rPr lang="da-DK" dirty="0" smtClean="0"/>
              <a:t> </a:t>
            </a:r>
            <a:r>
              <a:rPr lang="da-DK" dirty="0" err="1" smtClean="0"/>
              <a:t>you</a:t>
            </a:r>
            <a:r>
              <a:rPr lang="da-DK" dirty="0" smtClean="0"/>
              <a:t> for </a:t>
            </a:r>
            <a:r>
              <a:rPr lang="da-DK" dirty="0" err="1" smtClean="0"/>
              <a:t>your</a:t>
            </a:r>
            <a:r>
              <a:rPr lang="da-DK" dirty="0" smtClean="0"/>
              <a:t> attention!  </a:t>
            </a:r>
            <a:endParaRPr lang="da-DK" dirty="0"/>
          </a:p>
        </p:txBody>
      </p:sp>
      <p:sp>
        <p:nvSpPr>
          <p:cNvPr id="6" name="Undertitel 5"/>
          <p:cNvSpPr>
            <a:spLocks noGrp="1"/>
          </p:cNvSpPr>
          <p:nvPr>
            <p:ph type="subTitle" idx="1"/>
          </p:nvPr>
        </p:nvSpPr>
        <p:spPr>
          <a:xfrm>
            <a:off x="1371600" y="3886200"/>
            <a:ext cx="6400800" cy="2135088"/>
          </a:xfrm>
        </p:spPr>
        <p:txBody>
          <a:bodyPr>
            <a:normAutofit/>
          </a:bodyPr>
          <a:lstStyle/>
          <a:p>
            <a:r>
              <a:rPr lang="da-DK" sz="2400" dirty="0" smtClean="0"/>
              <a:t>For </a:t>
            </a:r>
            <a:r>
              <a:rPr lang="da-DK" sz="2400" dirty="0" err="1" smtClean="0"/>
              <a:t>further</a:t>
            </a:r>
            <a:r>
              <a:rPr lang="da-DK" sz="2400" dirty="0" smtClean="0"/>
              <a:t> information, </a:t>
            </a:r>
            <a:r>
              <a:rPr lang="da-DK" sz="2400" dirty="0" err="1" smtClean="0"/>
              <a:t>please</a:t>
            </a:r>
            <a:r>
              <a:rPr lang="da-DK" sz="2400" dirty="0" smtClean="0"/>
              <a:t> visit </a:t>
            </a:r>
          </a:p>
          <a:p>
            <a:r>
              <a:rPr lang="da-DK" sz="2400" dirty="0">
                <a:hlinkClick r:id="rId2"/>
              </a:rPr>
              <a:t>http://</a:t>
            </a:r>
            <a:r>
              <a:rPr lang="da-DK" sz="2400" dirty="0" smtClean="0">
                <a:hlinkClick r:id="rId2"/>
              </a:rPr>
              <a:t>www.emodnet.eu/baltic</a:t>
            </a:r>
            <a:r>
              <a:rPr lang="da-DK" sz="2400" dirty="0" smtClean="0"/>
              <a:t> or send </a:t>
            </a:r>
            <a:r>
              <a:rPr lang="da-DK" sz="2400" dirty="0" err="1" smtClean="0"/>
              <a:t>email</a:t>
            </a:r>
            <a:r>
              <a:rPr lang="da-DK" sz="2400" dirty="0" smtClean="0"/>
              <a:t> to </a:t>
            </a:r>
          </a:p>
          <a:p>
            <a:r>
              <a:rPr lang="da-DK" sz="2400" dirty="0" smtClean="0"/>
              <a:t>Jun She, </a:t>
            </a:r>
            <a:r>
              <a:rPr lang="da-DK" sz="2400" dirty="0" smtClean="0">
                <a:hlinkClick r:id="rId3"/>
              </a:rPr>
              <a:t>js@dmi.dk</a:t>
            </a:r>
            <a:r>
              <a:rPr lang="da-DK" dirty="0" smtClean="0"/>
              <a:t> </a:t>
            </a:r>
          </a:p>
          <a:p>
            <a:r>
              <a:rPr lang="da-DK" sz="2400" dirty="0" smtClean="0"/>
              <a:t>BSCP </a:t>
            </a:r>
            <a:r>
              <a:rPr lang="da-DK" sz="2400" dirty="0" err="1" smtClean="0"/>
              <a:t>coordinator</a:t>
            </a:r>
            <a:endParaRPr lang="da-DK" sz="2400" dirty="0"/>
          </a:p>
        </p:txBody>
      </p:sp>
    </p:spTree>
    <p:extLst>
      <p:ext uri="{BB962C8B-B14F-4D97-AF65-F5344CB8AC3E}">
        <p14:creationId xmlns:p14="http://schemas.microsoft.com/office/powerpoint/2010/main" val="396102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endParaRPr lang="da-DK"/>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1092924062"/>
              </p:ext>
            </p:extLst>
          </p:nvPr>
        </p:nvGraphicFramePr>
        <p:xfrm>
          <a:off x="35496" y="44625"/>
          <a:ext cx="9108504" cy="6800343"/>
        </p:xfrm>
        <a:graphic>
          <a:graphicData uri="http://schemas.openxmlformats.org/drawingml/2006/table">
            <a:tbl>
              <a:tblPr firstRow="1" firstCol="1" bandRow="1">
                <a:tableStyleId>{5C22544A-7EE6-4342-B048-85BDC9FD1C3A}</a:tableStyleId>
              </a:tblPr>
              <a:tblGrid>
                <a:gridCol w="1570696"/>
                <a:gridCol w="7537808"/>
              </a:tblGrid>
              <a:tr h="1169617">
                <a:tc>
                  <a:txBody>
                    <a:bodyPr/>
                    <a:lstStyle/>
                    <a:p>
                      <a:pPr>
                        <a:lnSpc>
                          <a:spcPct val="115000"/>
                        </a:lnSpc>
                        <a:spcBef>
                          <a:spcPts val="200"/>
                        </a:spcBef>
                        <a:spcAft>
                          <a:spcPts val="0"/>
                        </a:spcAft>
                      </a:pPr>
                      <a:r>
                        <a:rPr lang="en-GB" sz="1100" dirty="0" smtClean="0">
                          <a:effectLst/>
                        </a:rPr>
                        <a:t>Bathymetry</a:t>
                      </a:r>
                    </a:p>
                    <a:p>
                      <a:pPr>
                        <a:lnSpc>
                          <a:spcPct val="115000"/>
                        </a:lnSpc>
                        <a:spcBef>
                          <a:spcPts val="200"/>
                        </a:spcBef>
                        <a:spcAft>
                          <a:spcPts val="0"/>
                        </a:spcAft>
                      </a:pPr>
                      <a:r>
                        <a:rPr lang="zh-CN" altLang="da-DK" sz="1100" dirty="0" smtClean="0">
                          <a:effectLst/>
                          <a:latin typeface="Calibri"/>
                          <a:ea typeface="Calibri"/>
                          <a:cs typeface="Times New Roman"/>
                        </a:rPr>
                        <a:t>地形</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Data are </a:t>
                      </a:r>
                      <a:r>
                        <a:rPr lang="en-GB" sz="1100" dirty="0" smtClean="0">
                          <a:effectLst/>
                        </a:rPr>
                        <a:t>available from BSHC Baltic Sea Bathymetry Database (BSBD) and </a:t>
                      </a:r>
                      <a:r>
                        <a:rPr lang="en-GB" sz="1100" dirty="0" err="1" smtClean="0">
                          <a:effectLst/>
                        </a:rPr>
                        <a:t>EMODnet</a:t>
                      </a:r>
                      <a:r>
                        <a:rPr lang="en-GB" sz="1100" dirty="0">
                          <a:effectLst/>
                        </a:rPr>
                        <a:t>, in 500m resolution;</a:t>
                      </a:r>
                      <a:endParaRPr lang="da-DK" sz="1100" dirty="0">
                        <a:effectLst/>
                      </a:endParaRPr>
                    </a:p>
                    <a:p>
                      <a:pPr marL="228600" indent="-228600">
                        <a:spcAft>
                          <a:spcPts val="0"/>
                        </a:spcAft>
                      </a:pPr>
                      <a:r>
                        <a:rPr lang="en-GB" sz="1100" dirty="0">
                          <a:effectLst/>
                        </a:rPr>
                        <a:t>Due to national regulations, data availability varies greatly with countries. In Lithuanian and Russian waters, BSBD uses data from GEBCO 30” bathymetry data. Sweden and Finland have restrictions on the resolution of released bathymetry, i.e., 500m, while other countries e.g., Denmark and Germany release data up to 4m resolution; </a:t>
                      </a:r>
                      <a:endParaRPr lang="da-DK" sz="1100" dirty="0">
                        <a:effectLst/>
                      </a:endParaRPr>
                    </a:p>
                    <a:p>
                      <a:pPr marL="228600" indent="-228600">
                        <a:spcAft>
                          <a:spcPts val="0"/>
                        </a:spcAft>
                      </a:pPr>
                      <a:r>
                        <a:rPr lang="en-GB" sz="1100" dirty="0">
                          <a:effectLst/>
                        </a:rPr>
                        <a:t>The existence of good quality bathymetric data sets is gradually improving but bathymetric surveys are expensive and time consuming operations.  In a substantial area of the Baltic Sea the quality of available bathymetry is still low. This seems to be especially the case for shallower waters that are not of interest for commercial shipping. </a:t>
                      </a:r>
                      <a:endParaRPr lang="da-DK" sz="1100" dirty="0">
                        <a:effectLst/>
                        <a:latin typeface="Calibri"/>
                        <a:ea typeface="Calibri"/>
                        <a:cs typeface="Times New Roman"/>
                      </a:endParaRPr>
                    </a:p>
                  </a:txBody>
                  <a:tcPr marL="32380" marR="32380" marT="0" marB="0"/>
                </a:tc>
              </a:tr>
              <a:tr h="194671">
                <a:tc>
                  <a:txBody>
                    <a:bodyPr/>
                    <a:lstStyle/>
                    <a:p>
                      <a:pPr>
                        <a:lnSpc>
                          <a:spcPct val="115000"/>
                        </a:lnSpc>
                        <a:spcBef>
                          <a:spcPts val="200"/>
                        </a:spcBef>
                        <a:spcAft>
                          <a:spcPts val="0"/>
                        </a:spcAft>
                      </a:pPr>
                      <a:r>
                        <a:rPr lang="en-GB" sz="1100" dirty="0">
                          <a:effectLst/>
                        </a:rPr>
                        <a:t>sea bed </a:t>
                      </a:r>
                      <a:r>
                        <a:rPr lang="en-GB" sz="1100" dirty="0" smtClean="0">
                          <a:effectLst/>
                        </a:rPr>
                        <a:t>slope/</a:t>
                      </a:r>
                      <a:r>
                        <a:rPr lang="zh-CN" altLang="da-DK" sz="1100" dirty="0" smtClean="0">
                          <a:effectLst/>
                        </a:rPr>
                        <a:t>海床坡度</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Finer seabed slope products are needed, especially for Wind farm siting.</a:t>
                      </a:r>
                      <a:endParaRPr lang="da-DK" sz="1100" dirty="0">
                        <a:effectLst/>
                        <a:latin typeface="Calibri"/>
                        <a:ea typeface="Calibri"/>
                        <a:cs typeface="Times New Roman"/>
                      </a:endParaRPr>
                    </a:p>
                  </a:txBody>
                  <a:tcPr marL="32380" marR="32380" marT="0" marB="0"/>
                </a:tc>
              </a:tr>
              <a:tr h="318986">
                <a:tc>
                  <a:txBody>
                    <a:bodyPr/>
                    <a:lstStyle/>
                    <a:p>
                      <a:pPr>
                        <a:lnSpc>
                          <a:spcPct val="115000"/>
                        </a:lnSpc>
                        <a:spcBef>
                          <a:spcPts val="200"/>
                        </a:spcBef>
                        <a:spcAft>
                          <a:spcPts val="0"/>
                        </a:spcAft>
                      </a:pPr>
                      <a:r>
                        <a:rPr lang="en-GB" sz="1100" dirty="0" smtClean="0">
                          <a:effectLst/>
                        </a:rPr>
                        <a:t>Sediments/</a:t>
                      </a:r>
                      <a:r>
                        <a:rPr lang="zh-CN" altLang="da-DK" sz="1100" dirty="0" smtClean="0">
                          <a:effectLst/>
                          <a:latin typeface="Calibri"/>
                          <a:ea typeface="Calibri"/>
                          <a:cs typeface="Times New Roman"/>
                        </a:rPr>
                        <a:t>沉积物</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There is a lack of sediment concentration observations in river discharge; </a:t>
                      </a:r>
                      <a:r>
                        <a:rPr lang="en-GB" sz="1100" dirty="0" smtClean="0">
                          <a:effectLst/>
                        </a:rPr>
                        <a:t>Existing </a:t>
                      </a:r>
                      <a:r>
                        <a:rPr lang="en-GB" sz="1100" dirty="0">
                          <a:effectLst/>
                        </a:rPr>
                        <a:t>seabed sediment and substrate type data are useful in general wind farm siting assessment but not in refined wind farm siting design.</a:t>
                      </a:r>
                      <a:endParaRPr lang="da-DK" sz="1100" dirty="0">
                        <a:effectLst/>
                        <a:latin typeface="Calibri"/>
                        <a:ea typeface="Calibri"/>
                        <a:cs typeface="Times New Roman"/>
                      </a:endParaRPr>
                    </a:p>
                  </a:txBody>
                  <a:tcPr marL="32380" marR="32380" marT="0" marB="0"/>
                </a:tc>
              </a:tr>
              <a:tr h="318986">
                <a:tc>
                  <a:txBody>
                    <a:bodyPr/>
                    <a:lstStyle/>
                    <a:p>
                      <a:pPr>
                        <a:lnSpc>
                          <a:spcPct val="115000"/>
                        </a:lnSpc>
                        <a:spcBef>
                          <a:spcPts val="200"/>
                        </a:spcBef>
                        <a:spcAft>
                          <a:spcPts val="0"/>
                        </a:spcAft>
                      </a:pPr>
                      <a:r>
                        <a:rPr lang="en-GB" sz="1100" dirty="0" smtClean="0">
                          <a:effectLst/>
                        </a:rPr>
                        <a:t>Sea ice/</a:t>
                      </a:r>
                      <a:r>
                        <a:rPr lang="zh-CN" altLang="da-DK" sz="1100" dirty="0" smtClean="0">
                          <a:effectLst/>
                        </a:rPr>
                        <a:t>海冰</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High-resolution (1-3km) weather and ocean-ice assimilation and reanalysis (&gt;30years) should be developed; </a:t>
                      </a:r>
                      <a:endParaRPr lang="da-DK" sz="1100" dirty="0">
                        <a:effectLst/>
                      </a:endParaRPr>
                    </a:p>
                    <a:p>
                      <a:pPr marL="228600" indent="-228600">
                        <a:spcAft>
                          <a:spcPts val="0"/>
                        </a:spcAft>
                      </a:pPr>
                      <a:r>
                        <a:rPr lang="en-GB" sz="1100" dirty="0">
                          <a:effectLst/>
                        </a:rPr>
                        <a:t>The total mass of ice is difficult to measure and there is a lack of long-term time series;</a:t>
                      </a:r>
                      <a:endParaRPr lang="da-DK" sz="1100" dirty="0">
                        <a:effectLst/>
                        <a:latin typeface="Calibri"/>
                        <a:ea typeface="Calibri"/>
                        <a:cs typeface="Times New Roman"/>
                      </a:endParaRPr>
                    </a:p>
                  </a:txBody>
                  <a:tcPr marL="32380" marR="32380" marT="0" marB="0"/>
                </a:tc>
              </a:tr>
              <a:tr h="425316">
                <a:tc>
                  <a:txBody>
                    <a:bodyPr/>
                    <a:lstStyle/>
                    <a:p>
                      <a:pPr>
                        <a:lnSpc>
                          <a:spcPct val="115000"/>
                        </a:lnSpc>
                        <a:spcBef>
                          <a:spcPts val="200"/>
                        </a:spcBef>
                        <a:spcAft>
                          <a:spcPts val="0"/>
                        </a:spcAft>
                      </a:pPr>
                      <a:r>
                        <a:rPr lang="en-GB" sz="1100" dirty="0" smtClean="0">
                          <a:effectLst/>
                        </a:rPr>
                        <a:t>Winds/</a:t>
                      </a:r>
                      <a:r>
                        <a:rPr lang="zh-CN" altLang="da-DK" sz="1100" dirty="0" smtClean="0">
                          <a:effectLst/>
                        </a:rPr>
                        <a:t>风</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solidFill>
                            <a:srgbClr val="FF0000"/>
                          </a:solidFill>
                          <a:effectLst/>
                        </a:rPr>
                        <a:t>Offshore wind profile and current measurements are not sufficiently monitored and shared;</a:t>
                      </a:r>
                      <a:endParaRPr lang="da-DK" sz="1100" dirty="0">
                        <a:solidFill>
                          <a:srgbClr val="FF0000"/>
                        </a:solidFill>
                        <a:effectLst/>
                      </a:endParaRPr>
                    </a:p>
                    <a:p>
                      <a:pPr marL="228600" indent="-228600">
                        <a:spcAft>
                          <a:spcPts val="0"/>
                        </a:spcAft>
                      </a:pPr>
                      <a:r>
                        <a:rPr lang="en-GB" sz="1100" dirty="0">
                          <a:effectLst/>
                        </a:rPr>
                        <a:t>Quality of modelled winds and currents in the shallow coastal regions need more validation and to be improved.</a:t>
                      </a:r>
                      <a:endParaRPr lang="da-DK" sz="1100" dirty="0">
                        <a:effectLst/>
                        <a:latin typeface="Calibri"/>
                        <a:ea typeface="Calibri"/>
                        <a:cs typeface="Times New Roman"/>
                      </a:endParaRPr>
                    </a:p>
                  </a:txBody>
                  <a:tcPr marL="32380" marR="32380" marT="0" marB="0"/>
                </a:tc>
              </a:tr>
              <a:tr h="293469">
                <a:tc>
                  <a:txBody>
                    <a:bodyPr/>
                    <a:lstStyle/>
                    <a:p>
                      <a:pPr>
                        <a:lnSpc>
                          <a:spcPct val="115000"/>
                        </a:lnSpc>
                        <a:spcBef>
                          <a:spcPts val="200"/>
                        </a:spcBef>
                        <a:spcAft>
                          <a:spcPts val="0"/>
                        </a:spcAft>
                      </a:pPr>
                      <a:r>
                        <a:rPr lang="en-GB" sz="1100" dirty="0" smtClean="0">
                          <a:effectLst/>
                        </a:rPr>
                        <a:t>Temperature </a:t>
                      </a:r>
                      <a:r>
                        <a:rPr lang="en-GB" sz="1100" dirty="0">
                          <a:effectLst/>
                        </a:rPr>
                        <a:t>and </a:t>
                      </a:r>
                      <a:r>
                        <a:rPr lang="en-GB" sz="1100" dirty="0" smtClean="0">
                          <a:effectLst/>
                        </a:rPr>
                        <a:t>salinity </a:t>
                      </a:r>
                      <a:r>
                        <a:rPr lang="zh-CN" altLang="da-DK" sz="1100" dirty="0" smtClean="0">
                          <a:effectLst/>
                        </a:rPr>
                        <a:t>温盐</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Spatiotemporal distribution of long time series for temperature and salinity (&gt;50 years) are uneven, and are available only from a limited number of locations.</a:t>
                      </a:r>
                      <a:endParaRPr lang="da-DK" sz="1100" dirty="0">
                        <a:effectLst/>
                        <a:latin typeface="Calibri"/>
                        <a:ea typeface="Calibri"/>
                        <a:cs typeface="Times New Roman"/>
                      </a:endParaRPr>
                    </a:p>
                  </a:txBody>
                  <a:tcPr marL="32380" marR="32380" marT="0" marB="0"/>
                </a:tc>
              </a:tr>
              <a:tr h="155391">
                <a:tc>
                  <a:txBody>
                    <a:bodyPr/>
                    <a:lstStyle/>
                    <a:p>
                      <a:pPr>
                        <a:lnSpc>
                          <a:spcPct val="115000"/>
                        </a:lnSpc>
                        <a:spcBef>
                          <a:spcPts val="200"/>
                        </a:spcBef>
                        <a:spcAft>
                          <a:spcPts val="0"/>
                        </a:spcAft>
                      </a:pPr>
                      <a:r>
                        <a:rPr lang="en-GB" sz="1100" dirty="0" smtClean="0">
                          <a:effectLst/>
                        </a:rPr>
                        <a:t>Currents/</a:t>
                      </a:r>
                      <a:r>
                        <a:rPr lang="zh-CN" altLang="da-DK" sz="1100" dirty="0" smtClean="0">
                          <a:effectLst/>
                        </a:rPr>
                        <a:t>海流</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Coastal currents measurements have large gaps for wind farm siting, oil spill forecasting</a:t>
                      </a:r>
                      <a:endParaRPr lang="da-DK" sz="1100" dirty="0">
                        <a:effectLst/>
                        <a:latin typeface="Calibri"/>
                        <a:ea typeface="Calibri"/>
                        <a:cs typeface="Times New Roman"/>
                      </a:endParaRPr>
                    </a:p>
                  </a:txBody>
                  <a:tcPr marL="32380" marR="32380" marT="0" marB="0"/>
                </a:tc>
              </a:tr>
              <a:tr h="531643">
                <a:tc>
                  <a:txBody>
                    <a:bodyPr/>
                    <a:lstStyle/>
                    <a:p>
                      <a:pPr>
                        <a:lnSpc>
                          <a:spcPct val="115000"/>
                        </a:lnSpc>
                        <a:spcBef>
                          <a:spcPts val="200"/>
                        </a:spcBef>
                        <a:spcAft>
                          <a:spcPts val="0"/>
                        </a:spcAft>
                      </a:pPr>
                      <a:r>
                        <a:rPr lang="en-GB" sz="1100" dirty="0" smtClean="0">
                          <a:effectLst/>
                        </a:rPr>
                        <a:t>Sea-level/</a:t>
                      </a:r>
                      <a:r>
                        <a:rPr lang="zh-CN" altLang="da-DK" sz="1100" dirty="0" smtClean="0">
                          <a:effectLst/>
                        </a:rPr>
                        <a:t>水位</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By combining existing sea level data with models, it is possible to </a:t>
                      </a:r>
                      <a:r>
                        <a:rPr lang="en-GB" sz="1100" dirty="0">
                          <a:solidFill>
                            <a:srgbClr val="FF0000"/>
                          </a:solidFill>
                          <a:effectLst/>
                        </a:rPr>
                        <a:t>reconstruct high quality monthly sea level data in entire Baltic Sea in the past 100 </a:t>
                      </a:r>
                      <a:r>
                        <a:rPr lang="en-GB" sz="1100" dirty="0" smtClean="0">
                          <a:solidFill>
                            <a:srgbClr val="FF0000"/>
                          </a:solidFill>
                          <a:effectLst/>
                        </a:rPr>
                        <a:t>years;</a:t>
                      </a:r>
                      <a:r>
                        <a:rPr lang="en-GB" sz="1100" baseline="0" dirty="0" smtClean="0">
                          <a:solidFill>
                            <a:srgbClr val="FF0000"/>
                          </a:solidFill>
                          <a:effectLst/>
                        </a:rPr>
                        <a:t> </a:t>
                      </a:r>
                      <a:r>
                        <a:rPr lang="en-GB" sz="1100" baseline="0" dirty="0" smtClean="0">
                          <a:effectLst/>
                        </a:rPr>
                        <a:t>m</a:t>
                      </a:r>
                      <a:r>
                        <a:rPr lang="en-GB" sz="1100" dirty="0" smtClean="0">
                          <a:effectLst/>
                        </a:rPr>
                        <a:t>ost </a:t>
                      </a:r>
                      <a:r>
                        <a:rPr lang="en-GB" sz="1100" dirty="0">
                          <a:effectLst/>
                        </a:rPr>
                        <a:t>of the sea level data from Poland, Lithuania and Latvia are not included in </a:t>
                      </a:r>
                      <a:r>
                        <a:rPr lang="en-GB" sz="1100" dirty="0" err="1">
                          <a:effectLst/>
                        </a:rPr>
                        <a:t>EMODnet</a:t>
                      </a:r>
                      <a:r>
                        <a:rPr lang="en-GB" sz="1100" dirty="0">
                          <a:effectLst/>
                        </a:rPr>
                        <a:t> database.</a:t>
                      </a:r>
                      <a:endParaRPr lang="da-DK" sz="1100" dirty="0">
                        <a:effectLst/>
                      </a:endParaRPr>
                    </a:p>
                    <a:p>
                      <a:pPr marL="228600" indent="-228600">
                        <a:spcAft>
                          <a:spcPts val="0"/>
                        </a:spcAft>
                      </a:pPr>
                      <a:r>
                        <a:rPr lang="en-GB" sz="1100" dirty="0">
                          <a:effectLst/>
                        </a:rPr>
                        <a:t>Some historical data may be recorded in paper, therefore will need digitization.</a:t>
                      </a:r>
                      <a:endParaRPr lang="da-DK" sz="1100" dirty="0">
                        <a:effectLst/>
                        <a:latin typeface="Calibri"/>
                        <a:ea typeface="Calibri"/>
                        <a:cs typeface="Times New Roman"/>
                      </a:endParaRPr>
                    </a:p>
                  </a:txBody>
                  <a:tcPr marL="32380" marR="32380" marT="0" marB="0"/>
                </a:tc>
              </a:tr>
              <a:tr h="318986">
                <a:tc>
                  <a:txBody>
                    <a:bodyPr/>
                    <a:lstStyle/>
                    <a:p>
                      <a:pPr>
                        <a:lnSpc>
                          <a:spcPct val="115000"/>
                        </a:lnSpc>
                        <a:spcBef>
                          <a:spcPts val="200"/>
                        </a:spcBef>
                        <a:spcAft>
                          <a:spcPts val="0"/>
                        </a:spcAft>
                      </a:pPr>
                      <a:r>
                        <a:rPr lang="en-GB" sz="1100" dirty="0" smtClean="0">
                          <a:effectLst/>
                        </a:rPr>
                        <a:t>River/</a:t>
                      </a:r>
                      <a:r>
                        <a:rPr lang="zh-CN" altLang="da-DK" sz="1100" dirty="0" smtClean="0">
                          <a:effectLst/>
                        </a:rPr>
                        <a:t>径流</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The river temperature dataset has few observations, discharge observations are available from different databases but with major data gaps. The BHDC is no longer updated. The E-HYPE model is used to fill in the gaps and has shown good results.</a:t>
                      </a:r>
                      <a:endParaRPr lang="da-DK" sz="1100" dirty="0">
                        <a:effectLst/>
                        <a:latin typeface="Calibri"/>
                        <a:ea typeface="Calibri"/>
                        <a:cs typeface="Times New Roman"/>
                      </a:endParaRPr>
                    </a:p>
                  </a:txBody>
                  <a:tcPr marL="32380" marR="32380" marT="0" marB="0"/>
                </a:tc>
              </a:tr>
              <a:tr h="1382275">
                <a:tc>
                  <a:txBody>
                    <a:bodyPr/>
                    <a:lstStyle/>
                    <a:p>
                      <a:pPr>
                        <a:lnSpc>
                          <a:spcPct val="115000"/>
                        </a:lnSpc>
                        <a:spcBef>
                          <a:spcPts val="200"/>
                        </a:spcBef>
                        <a:spcAft>
                          <a:spcPts val="0"/>
                        </a:spcAft>
                      </a:pPr>
                      <a:r>
                        <a:rPr lang="en-GB" sz="1100" dirty="0" smtClean="0">
                          <a:effectLst/>
                        </a:rPr>
                        <a:t>Nutrients/</a:t>
                      </a:r>
                      <a:r>
                        <a:rPr lang="zh-CN" altLang="da-DK" sz="1100" dirty="0" smtClean="0">
                          <a:effectLst/>
                        </a:rPr>
                        <a:t>营养盐</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solidFill>
                            <a:srgbClr val="FF0000"/>
                          </a:solidFill>
                          <a:effectLst/>
                        </a:rPr>
                        <a:t>River nutrient load </a:t>
                      </a:r>
                      <a:r>
                        <a:rPr lang="en-GB" sz="1100" dirty="0">
                          <a:effectLst/>
                        </a:rPr>
                        <a:t>is calculated using discharge and nutrient concentration. The observed concentration is often too sparse to calculate loads, while the </a:t>
                      </a:r>
                      <a:r>
                        <a:rPr lang="en-GB" sz="1100" dirty="0">
                          <a:solidFill>
                            <a:srgbClr val="FF0000"/>
                          </a:solidFill>
                          <a:effectLst/>
                        </a:rPr>
                        <a:t>E-HYPE model </a:t>
                      </a:r>
                      <a:r>
                        <a:rPr lang="en-GB" sz="1100" dirty="0">
                          <a:effectLst/>
                        </a:rPr>
                        <a:t>can be used to fill in the gaps with good results.</a:t>
                      </a:r>
                      <a:endParaRPr lang="da-DK" sz="1100" dirty="0">
                        <a:effectLst/>
                      </a:endParaRPr>
                    </a:p>
                    <a:p>
                      <a:pPr marL="228600" indent="-228600">
                        <a:spcAft>
                          <a:spcPts val="0"/>
                        </a:spcAft>
                      </a:pPr>
                      <a:r>
                        <a:rPr lang="en-GB" sz="1100" dirty="0">
                          <a:solidFill>
                            <a:srgbClr val="FF0000"/>
                          </a:solidFill>
                          <a:effectLst/>
                        </a:rPr>
                        <a:t>High data confidence for eutrophication is only found in less than half of all sub-sea ­basins.</a:t>
                      </a:r>
                      <a:endParaRPr lang="da-DK" sz="1100" dirty="0">
                        <a:solidFill>
                          <a:srgbClr val="FF0000"/>
                        </a:solidFill>
                        <a:effectLst/>
                      </a:endParaRPr>
                    </a:p>
                    <a:p>
                      <a:pPr marL="228600" indent="-228600">
                        <a:spcAft>
                          <a:spcPts val="0"/>
                        </a:spcAft>
                      </a:pPr>
                      <a:r>
                        <a:rPr lang="en-GB" sz="1100" dirty="0">
                          <a:effectLst/>
                        </a:rPr>
                        <a:t>Both </a:t>
                      </a:r>
                      <a:r>
                        <a:rPr lang="en-GB" sz="1100" dirty="0" err="1">
                          <a:effectLst/>
                        </a:rPr>
                        <a:t>EMODnet</a:t>
                      </a:r>
                      <a:r>
                        <a:rPr lang="en-GB" sz="1100" dirty="0">
                          <a:effectLst/>
                        </a:rPr>
                        <a:t> and ICES have data that others do not have, but it is more time ­consuming to download </a:t>
                      </a:r>
                      <a:r>
                        <a:rPr lang="en-GB" sz="1100" dirty="0" err="1">
                          <a:effectLst/>
                        </a:rPr>
                        <a:t>EMODnet</a:t>
                      </a:r>
                      <a:r>
                        <a:rPr lang="en-GB" sz="1100" dirty="0">
                          <a:effectLst/>
                        </a:rPr>
                        <a:t> data. </a:t>
                      </a:r>
                      <a:endParaRPr lang="da-DK" sz="1100" dirty="0">
                        <a:effectLst/>
                      </a:endParaRPr>
                    </a:p>
                    <a:p>
                      <a:pPr marL="228600" indent="-228600">
                        <a:spcAft>
                          <a:spcPts val="0"/>
                        </a:spcAft>
                      </a:pPr>
                      <a:r>
                        <a:rPr lang="en-GB" sz="1100" dirty="0">
                          <a:effectLst/>
                        </a:rPr>
                        <a:t>Generally, the sub-basins in transition waters and icing waters were lacking sufficient amount of data for the high confidence assessments. For DIN and DIP, more observations are needed in Danish Straits, Gulf of Finland, </a:t>
                      </a:r>
                      <a:r>
                        <a:rPr lang="en-GB" sz="1100" dirty="0" err="1">
                          <a:effectLst/>
                        </a:rPr>
                        <a:t>Åland</a:t>
                      </a:r>
                      <a:r>
                        <a:rPr lang="en-GB" sz="1100" dirty="0">
                          <a:effectLst/>
                        </a:rPr>
                        <a:t> Sea and The Quark; for Chlorophyll-a,  more observations are needed in Great Belt, </a:t>
                      </a:r>
                      <a:r>
                        <a:rPr lang="en-GB" sz="1100" dirty="0" err="1">
                          <a:effectLst/>
                        </a:rPr>
                        <a:t>Åland</a:t>
                      </a:r>
                      <a:r>
                        <a:rPr lang="en-GB" sz="1100" dirty="0">
                          <a:effectLst/>
                        </a:rPr>
                        <a:t> Sea, </a:t>
                      </a:r>
                      <a:r>
                        <a:rPr lang="en-GB" sz="1100" dirty="0" err="1">
                          <a:effectLst/>
                        </a:rPr>
                        <a:t>Bothnian</a:t>
                      </a:r>
                      <a:r>
                        <a:rPr lang="en-GB" sz="1100" dirty="0">
                          <a:effectLst/>
                        </a:rPr>
                        <a:t> Sea, The Quark and </a:t>
                      </a:r>
                      <a:r>
                        <a:rPr lang="en-GB" sz="1100" dirty="0" err="1">
                          <a:effectLst/>
                        </a:rPr>
                        <a:t>Bothnian</a:t>
                      </a:r>
                      <a:r>
                        <a:rPr lang="en-GB" sz="1100" dirty="0">
                          <a:effectLst/>
                        </a:rPr>
                        <a:t> Bay; for </a:t>
                      </a:r>
                      <a:r>
                        <a:rPr lang="en-GB" sz="1100" dirty="0" err="1">
                          <a:effectLst/>
                        </a:rPr>
                        <a:t>secchi</a:t>
                      </a:r>
                      <a:r>
                        <a:rPr lang="en-GB" sz="1100" dirty="0">
                          <a:effectLst/>
                        </a:rPr>
                        <a:t> depth, more observations are needed in Danish Straits, Western Gotland Basin, </a:t>
                      </a:r>
                      <a:r>
                        <a:rPr lang="en-GB" sz="1100" dirty="0" err="1">
                          <a:effectLst/>
                        </a:rPr>
                        <a:t>Åland</a:t>
                      </a:r>
                      <a:r>
                        <a:rPr lang="en-GB" sz="1100" dirty="0">
                          <a:effectLst/>
                        </a:rPr>
                        <a:t> Sea, The Quark and </a:t>
                      </a:r>
                      <a:r>
                        <a:rPr lang="en-GB" sz="1100" dirty="0" err="1">
                          <a:effectLst/>
                        </a:rPr>
                        <a:t>Bothnian</a:t>
                      </a:r>
                      <a:r>
                        <a:rPr lang="en-GB" sz="1100" dirty="0">
                          <a:effectLst/>
                        </a:rPr>
                        <a:t> Bay.</a:t>
                      </a:r>
                      <a:endParaRPr lang="da-DK" sz="1100" dirty="0">
                        <a:effectLst/>
                        <a:latin typeface="Calibri"/>
                        <a:ea typeface="Calibri"/>
                        <a:cs typeface="Times New Roman"/>
                      </a:endParaRPr>
                    </a:p>
                  </a:txBody>
                  <a:tcPr marL="32380" marR="32380" marT="0" marB="0"/>
                </a:tc>
              </a:tr>
              <a:tr h="1488604">
                <a:tc>
                  <a:txBody>
                    <a:bodyPr/>
                    <a:lstStyle/>
                    <a:p>
                      <a:pPr>
                        <a:lnSpc>
                          <a:spcPct val="115000"/>
                        </a:lnSpc>
                        <a:spcBef>
                          <a:spcPts val="200"/>
                        </a:spcBef>
                        <a:spcAft>
                          <a:spcPts val="0"/>
                        </a:spcAft>
                      </a:pPr>
                      <a:r>
                        <a:rPr lang="en-GB" sz="1100" dirty="0">
                          <a:effectLst/>
                        </a:rPr>
                        <a:t>Plankton </a:t>
                      </a:r>
                      <a:r>
                        <a:rPr lang="en-GB" sz="1100" dirty="0" smtClean="0">
                          <a:effectLst/>
                        </a:rPr>
                        <a:t>species/</a:t>
                      </a:r>
                      <a:r>
                        <a:rPr lang="zh-CN" altLang="da-DK" sz="1100" dirty="0" smtClean="0">
                          <a:effectLst/>
                        </a:rPr>
                        <a:t>浮游物种</a:t>
                      </a:r>
                      <a:endParaRPr lang="da-DK" sz="1100" dirty="0">
                        <a:effectLst/>
                        <a:latin typeface="Calibri"/>
                        <a:ea typeface="Calibri"/>
                        <a:cs typeface="Times New Roman"/>
                      </a:endParaRPr>
                    </a:p>
                  </a:txBody>
                  <a:tcPr marL="32380" marR="32380" marT="0" marB="0"/>
                </a:tc>
                <a:tc>
                  <a:txBody>
                    <a:bodyPr/>
                    <a:lstStyle/>
                    <a:p>
                      <a:pPr marL="228600" indent="-228600">
                        <a:spcAft>
                          <a:spcPts val="0"/>
                        </a:spcAft>
                      </a:pPr>
                      <a:r>
                        <a:rPr lang="en-GB" sz="1100" dirty="0">
                          <a:effectLst/>
                        </a:rPr>
                        <a:t>Two spring bloom species and two summer bloom species are assessed for their adequacy in basin-wide climate trend analysis. It was found </a:t>
                      </a:r>
                      <a:r>
                        <a:rPr lang="en-GB" sz="1100" dirty="0">
                          <a:solidFill>
                            <a:srgbClr val="FF0000"/>
                          </a:solidFill>
                          <a:effectLst/>
                        </a:rPr>
                        <a:t>ICES data: Lots of missing data &amp; pending data; </a:t>
                      </a:r>
                      <a:r>
                        <a:rPr lang="en-GB" sz="1100" dirty="0" err="1">
                          <a:solidFill>
                            <a:srgbClr val="FF0000"/>
                          </a:solidFill>
                          <a:effectLst/>
                        </a:rPr>
                        <a:t>EMODnet</a:t>
                      </a:r>
                      <a:r>
                        <a:rPr lang="en-GB" sz="1100" dirty="0">
                          <a:solidFill>
                            <a:srgbClr val="FF0000"/>
                          </a:solidFill>
                          <a:effectLst/>
                        </a:rPr>
                        <a:t> data: trend analysis is impossible to accomplish. </a:t>
                      </a:r>
                      <a:r>
                        <a:rPr lang="en-GB" sz="1100" dirty="0">
                          <a:effectLst/>
                        </a:rPr>
                        <a:t>This is because the target species is not always observed in all samples taken; SMHI </a:t>
                      </a:r>
                      <a:r>
                        <a:rPr lang="en-GB" sz="1100" dirty="0" err="1">
                          <a:effectLst/>
                        </a:rPr>
                        <a:t>Sharkweb</a:t>
                      </a:r>
                      <a:r>
                        <a:rPr lang="en-GB" sz="1100" dirty="0">
                          <a:effectLst/>
                        </a:rPr>
                        <a:t> data: only partly in ICES; Estonian EEZ data: only available locally but not in open database; LHEI data: only a few stations are in ICES; Finish data: all monitoring data are freely available, but there is no web-page to download these; Polish data: even though the monitoring data should be freely available, the response to the data request was not always positive: research project data -CHARM dataset: 1973-2001 and THRESHOLDS dataset: Baltic Sea-wide 1966-2008. Unfortunately, it is not easy to get access to these databases, no on-line </a:t>
                      </a:r>
                      <a:r>
                        <a:rPr lang="en-GB" sz="1100" dirty="0" err="1">
                          <a:effectLst/>
                        </a:rPr>
                        <a:t>accessThere</a:t>
                      </a:r>
                      <a:r>
                        <a:rPr lang="en-GB" sz="1100" dirty="0">
                          <a:effectLst/>
                        </a:rPr>
                        <a:t> is no ready-to-use information on fish migration from and to the Arctic rivers. Only combining results from monitoring programs in and outside rivers gives an impression of the fish migration.</a:t>
                      </a:r>
                      <a:endParaRPr lang="da-DK" sz="1100" dirty="0">
                        <a:effectLst/>
                        <a:latin typeface="Calibri"/>
                        <a:ea typeface="Calibri"/>
                        <a:cs typeface="Times New Roman"/>
                      </a:endParaRPr>
                    </a:p>
                  </a:txBody>
                  <a:tcPr marL="32380" marR="32380" marT="0" marB="0"/>
                </a:tc>
              </a:tr>
            </a:tbl>
          </a:graphicData>
        </a:graphic>
      </p:graphicFrame>
    </p:spTree>
    <p:extLst>
      <p:ext uri="{BB962C8B-B14F-4D97-AF65-F5344CB8AC3E}">
        <p14:creationId xmlns:p14="http://schemas.microsoft.com/office/powerpoint/2010/main" val="3323506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79054672"/>
              </p:ext>
            </p:extLst>
          </p:nvPr>
        </p:nvGraphicFramePr>
        <p:xfrm>
          <a:off x="35496" y="0"/>
          <a:ext cx="9108503" cy="6491469"/>
        </p:xfrm>
        <a:graphic>
          <a:graphicData uri="http://schemas.openxmlformats.org/drawingml/2006/table">
            <a:tbl>
              <a:tblPr firstRow="1" firstCol="1" bandRow="1">
                <a:tableStyleId>{5C22544A-7EE6-4342-B048-85BDC9FD1C3A}</a:tableStyleId>
              </a:tblPr>
              <a:tblGrid>
                <a:gridCol w="1570696"/>
                <a:gridCol w="7537807"/>
              </a:tblGrid>
              <a:tr h="1700808">
                <a:tc>
                  <a:txBody>
                    <a:bodyPr/>
                    <a:lstStyle/>
                    <a:p>
                      <a:pPr>
                        <a:lnSpc>
                          <a:spcPct val="115000"/>
                        </a:lnSpc>
                        <a:spcBef>
                          <a:spcPts val="200"/>
                        </a:spcBef>
                        <a:spcAft>
                          <a:spcPts val="0"/>
                        </a:spcAft>
                      </a:pPr>
                      <a:r>
                        <a:rPr lang="en-GB" sz="1200" dirty="0" smtClean="0">
                          <a:effectLst/>
                        </a:rPr>
                        <a:t>Migration </a:t>
                      </a:r>
                      <a:r>
                        <a:rPr lang="en-GB" sz="1200" dirty="0">
                          <a:effectLst/>
                        </a:rPr>
                        <a:t>from </a:t>
                      </a:r>
                      <a:r>
                        <a:rPr lang="en-GB" sz="1200" dirty="0" smtClean="0">
                          <a:effectLst/>
                        </a:rPr>
                        <a:t>rivers</a:t>
                      </a:r>
                    </a:p>
                    <a:p>
                      <a:pPr>
                        <a:lnSpc>
                          <a:spcPct val="115000"/>
                        </a:lnSpc>
                        <a:spcBef>
                          <a:spcPts val="200"/>
                        </a:spcBef>
                        <a:spcAft>
                          <a:spcPts val="0"/>
                        </a:spcAft>
                      </a:pPr>
                      <a:r>
                        <a:rPr lang="zh-CN" altLang="da-DK" sz="1200" b="1" i="0" kern="1200" dirty="0" smtClean="0">
                          <a:solidFill>
                            <a:schemeClr val="lt1"/>
                          </a:solidFill>
                          <a:effectLst/>
                          <a:latin typeface="+mn-lt"/>
                          <a:ea typeface="+mn-ea"/>
                          <a:cs typeface="+mn-cs"/>
                        </a:rPr>
                        <a:t>洄</a:t>
                      </a:r>
                      <a:r>
                        <a:rPr lang="zh-CN" altLang="da-DK" sz="1200" dirty="0" smtClean="0">
                          <a:effectLst/>
                          <a:latin typeface="Calibri"/>
                          <a:ea typeface="Calibri"/>
                          <a:cs typeface="Times New Roman"/>
                        </a:rPr>
                        <a:t>游鱼类</a:t>
                      </a:r>
                      <a:endParaRPr lang="da-DK" sz="1200" dirty="0">
                        <a:effectLst/>
                        <a:latin typeface="Calibri"/>
                        <a:ea typeface="Calibri"/>
                        <a:cs typeface="Times New Roman"/>
                      </a:endParaRPr>
                    </a:p>
                  </a:txBody>
                  <a:tcPr marL="44276" marR="44276" marT="0" marB="0"/>
                </a:tc>
                <a:tc>
                  <a:txBody>
                    <a:bodyPr/>
                    <a:lstStyle/>
                    <a:p>
                      <a:pPr marL="342900" lvl="0" indent="-342900">
                        <a:spcAft>
                          <a:spcPts val="0"/>
                        </a:spcAft>
                        <a:buFont typeface="Symbol"/>
                        <a:buChar char=""/>
                      </a:pPr>
                      <a:r>
                        <a:rPr lang="en-US" sz="1200" dirty="0">
                          <a:effectLst/>
                        </a:rPr>
                        <a:t>The data on salmon </a:t>
                      </a:r>
                      <a:r>
                        <a:rPr lang="en-US" sz="1200" dirty="0" err="1">
                          <a:effectLst/>
                        </a:rPr>
                        <a:t>smolt</a:t>
                      </a:r>
                      <a:r>
                        <a:rPr lang="en-US" sz="1200" dirty="0">
                          <a:effectLst/>
                        </a:rPr>
                        <a:t> production, number of </a:t>
                      </a:r>
                      <a:r>
                        <a:rPr lang="en-US" sz="1200" dirty="0" err="1">
                          <a:effectLst/>
                        </a:rPr>
                        <a:t>spawners</a:t>
                      </a:r>
                      <a:r>
                        <a:rPr lang="en-US" sz="1200" dirty="0">
                          <a:effectLst/>
                        </a:rPr>
                        <a:t> and other data from national monitoring is brought by the national representatives to the annual meeting of the ICES Working Group for Baltic Sea Salmon and Sea Trout (WGBAST). </a:t>
                      </a:r>
                      <a:endParaRPr lang="da-DK" sz="1200" dirty="0">
                        <a:effectLst/>
                      </a:endParaRPr>
                    </a:p>
                    <a:p>
                      <a:pPr marL="342900" lvl="0" indent="-342900">
                        <a:spcAft>
                          <a:spcPts val="0"/>
                        </a:spcAft>
                        <a:buFont typeface="Symbol"/>
                        <a:buChar char=""/>
                      </a:pPr>
                      <a:r>
                        <a:rPr lang="en-US" sz="1200" dirty="0">
                          <a:effectLst/>
                        </a:rPr>
                        <a:t>The data is documented in the reports of the group, currently no common database. </a:t>
                      </a:r>
                      <a:endParaRPr lang="da-DK" sz="1200" dirty="0">
                        <a:effectLst/>
                      </a:endParaRPr>
                    </a:p>
                    <a:p>
                      <a:pPr marL="342900" lvl="0" indent="-342900">
                        <a:spcAft>
                          <a:spcPts val="0"/>
                        </a:spcAft>
                        <a:buFont typeface="Symbol"/>
                        <a:buChar char=""/>
                      </a:pPr>
                      <a:r>
                        <a:rPr lang="en-US" sz="1200" dirty="0">
                          <a:effectLst/>
                        </a:rPr>
                        <a:t>The stock data from Kattegat originates from the HELCOM SALAR project report </a:t>
                      </a:r>
                      <a:endParaRPr lang="da-DK" sz="1200" dirty="0">
                        <a:effectLst/>
                      </a:endParaRPr>
                    </a:p>
                    <a:p>
                      <a:pPr marL="342900" lvl="0" indent="-342900">
                        <a:spcAft>
                          <a:spcPts val="0"/>
                        </a:spcAft>
                        <a:buFont typeface="Symbol"/>
                        <a:buChar char=""/>
                      </a:pPr>
                      <a:r>
                        <a:rPr lang="en-US" sz="1200" dirty="0">
                          <a:effectLst/>
                        </a:rPr>
                        <a:t>River surveys include: </a:t>
                      </a:r>
                      <a:r>
                        <a:rPr lang="en-US" sz="1200" dirty="0" err="1">
                          <a:effectLst/>
                        </a:rPr>
                        <a:t>parr</a:t>
                      </a:r>
                      <a:r>
                        <a:rPr lang="en-US" sz="1200" dirty="0">
                          <a:effectLst/>
                        </a:rPr>
                        <a:t> density estimates, </a:t>
                      </a:r>
                      <a:r>
                        <a:rPr lang="en-US" sz="1200" dirty="0" err="1">
                          <a:effectLst/>
                        </a:rPr>
                        <a:t>smolt</a:t>
                      </a:r>
                      <a:r>
                        <a:rPr lang="en-US" sz="1200" dirty="0">
                          <a:effectLst/>
                        </a:rPr>
                        <a:t> trapping, monitoring of spawning runs and river catches.</a:t>
                      </a:r>
                      <a:endParaRPr lang="da-DK" sz="1200" dirty="0">
                        <a:effectLst/>
                      </a:endParaRPr>
                    </a:p>
                    <a:p>
                      <a:pPr marL="342900" lvl="0" indent="-342900">
                        <a:spcAft>
                          <a:spcPts val="0"/>
                        </a:spcAft>
                        <a:buFont typeface="Symbol"/>
                        <a:buChar char=""/>
                      </a:pPr>
                      <a:r>
                        <a:rPr lang="en-US" sz="1200" dirty="0">
                          <a:effectLst/>
                        </a:rPr>
                        <a:t>Sea surveys include: catch data, fishing effort data and catch composition estimates.</a:t>
                      </a:r>
                      <a:endParaRPr lang="da-DK" sz="1200" dirty="0">
                        <a:effectLst/>
                      </a:endParaRPr>
                    </a:p>
                    <a:p>
                      <a:pPr marL="342900" lvl="0" indent="-342900">
                        <a:spcAft>
                          <a:spcPts val="0"/>
                        </a:spcAft>
                        <a:buFont typeface="Symbol"/>
                        <a:buChar char=""/>
                      </a:pPr>
                      <a:r>
                        <a:rPr lang="en-US" sz="1200" dirty="0">
                          <a:effectLst/>
                        </a:rPr>
                        <a:t>Joint river and sea surveys include: tagging data (tagging in rivers, recaptures from sea and river fishery).</a:t>
                      </a:r>
                      <a:endParaRPr lang="da-DK" sz="1200" dirty="0">
                        <a:effectLst/>
                        <a:latin typeface="Calibri"/>
                        <a:ea typeface="Calibri"/>
                        <a:cs typeface="Times New Roman"/>
                      </a:endParaRPr>
                    </a:p>
                  </a:txBody>
                  <a:tcPr marL="44276" marR="44276" marT="0" marB="0"/>
                </a:tc>
              </a:tr>
              <a:tr h="2087217">
                <a:tc>
                  <a:txBody>
                    <a:bodyPr/>
                    <a:lstStyle/>
                    <a:p>
                      <a:pPr>
                        <a:lnSpc>
                          <a:spcPct val="115000"/>
                        </a:lnSpc>
                        <a:spcBef>
                          <a:spcPts val="200"/>
                        </a:spcBef>
                        <a:spcAft>
                          <a:spcPts val="0"/>
                        </a:spcAft>
                      </a:pPr>
                      <a:r>
                        <a:rPr lang="en-GB" sz="1200" dirty="0" smtClean="0">
                          <a:effectLst/>
                        </a:rPr>
                        <a:t>Alien species</a:t>
                      </a:r>
                    </a:p>
                    <a:p>
                      <a:pPr>
                        <a:lnSpc>
                          <a:spcPct val="115000"/>
                        </a:lnSpc>
                        <a:spcBef>
                          <a:spcPts val="200"/>
                        </a:spcBef>
                        <a:spcAft>
                          <a:spcPts val="0"/>
                        </a:spcAft>
                      </a:pPr>
                      <a:r>
                        <a:rPr lang="zh-CN" altLang="da-DK" sz="1200" dirty="0" smtClean="0">
                          <a:effectLst/>
                          <a:latin typeface="Calibri"/>
                          <a:ea typeface="Calibri"/>
                          <a:cs typeface="Times New Roman"/>
                        </a:rPr>
                        <a:t>外来物种</a:t>
                      </a:r>
                      <a:endParaRPr lang="da-DK" sz="1200" dirty="0">
                        <a:effectLst/>
                        <a:latin typeface="Calibri"/>
                        <a:ea typeface="Calibri"/>
                        <a:cs typeface="Times New Roman"/>
                      </a:endParaRPr>
                    </a:p>
                  </a:txBody>
                  <a:tcPr marL="44276" marR="44276" marT="0" marB="0"/>
                </a:tc>
                <a:tc>
                  <a:txBody>
                    <a:bodyPr/>
                    <a:lstStyle/>
                    <a:p>
                      <a:pPr marL="228600" indent="-228600">
                        <a:spcAft>
                          <a:spcPts val="0"/>
                        </a:spcAft>
                      </a:pPr>
                      <a:r>
                        <a:rPr lang="en-GB" sz="1200" dirty="0">
                          <a:solidFill>
                            <a:srgbClr val="FF0000"/>
                          </a:solidFill>
                          <a:effectLst/>
                        </a:rPr>
                        <a:t>Alien species data are available from </a:t>
                      </a:r>
                      <a:r>
                        <a:rPr lang="en-GB" sz="1200" dirty="0" err="1">
                          <a:solidFill>
                            <a:srgbClr val="FF0000"/>
                          </a:solidFill>
                          <a:effectLst/>
                        </a:rPr>
                        <a:t>AquaNIS</a:t>
                      </a:r>
                      <a:r>
                        <a:rPr lang="en-GB" sz="1200" dirty="0">
                          <a:solidFill>
                            <a:srgbClr val="FF0000"/>
                          </a:solidFill>
                          <a:effectLst/>
                        </a:rPr>
                        <a:t> database, </a:t>
                      </a:r>
                      <a:r>
                        <a:rPr lang="en-GB" sz="1200" dirty="0" smtClean="0">
                          <a:solidFill>
                            <a:srgbClr val="FF0000"/>
                          </a:solidFill>
                          <a:effectLst/>
                        </a:rPr>
                        <a:t>ICES, </a:t>
                      </a:r>
                      <a:r>
                        <a:rPr lang="en-GB" sz="1200" dirty="0" err="1" smtClean="0">
                          <a:solidFill>
                            <a:srgbClr val="FF0000"/>
                          </a:solidFill>
                          <a:effectLst/>
                        </a:rPr>
                        <a:t>EMODnet</a:t>
                      </a:r>
                      <a:r>
                        <a:rPr lang="en-GB" sz="1200" dirty="0" smtClean="0">
                          <a:solidFill>
                            <a:srgbClr val="FF0000"/>
                          </a:solidFill>
                          <a:effectLst/>
                        </a:rPr>
                        <a:t> </a:t>
                      </a:r>
                      <a:r>
                        <a:rPr lang="en-GB" sz="1200" dirty="0">
                          <a:solidFill>
                            <a:srgbClr val="FF0000"/>
                          </a:solidFill>
                          <a:effectLst/>
                        </a:rPr>
                        <a:t>and research communities</a:t>
                      </a:r>
                      <a:r>
                        <a:rPr lang="en-GB" sz="1200" dirty="0">
                          <a:effectLst/>
                        </a:rPr>
                        <a:t>; monitoring data is completed by the geo-referenced information from literature sources; </a:t>
                      </a:r>
                      <a:r>
                        <a:rPr lang="en-GB" sz="1200" dirty="0">
                          <a:solidFill>
                            <a:srgbClr val="FF0000"/>
                          </a:solidFill>
                          <a:effectLst/>
                        </a:rPr>
                        <a:t>it is recommended that point information should be completed by empirical modelling </a:t>
                      </a:r>
                      <a:r>
                        <a:rPr lang="en-GB" sz="1200" dirty="0">
                          <a:effectLst/>
                        </a:rPr>
                        <a:t>to show the areas where Non-Indigenous Species (NIS) are already present and may spread in the future.  </a:t>
                      </a:r>
                      <a:endParaRPr lang="da-DK" sz="1200" dirty="0">
                        <a:effectLst/>
                      </a:endParaRPr>
                    </a:p>
                    <a:p>
                      <a:pPr marL="228600" indent="-228600">
                        <a:spcAft>
                          <a:spcPts val="0"/>
                        </a:spcAft>
                      </a:pPr>
                      <a:r>
                        <a:rPr lang="en-GB" sz="1200" dirty="0">
                          <a:effectLst/>
                        </a:rPr>
                        <a:t>In summary, data for taxonomy is available through the online information system on aquatic non-indigenous and cryptogenic species </a:t>
                      </a:r>
                      <a:r>
                        <a:rPr lang="en-GB" sz="1200" dirty="0" err="1">
                          <a:effectLst/>
                        </a:rPr>
                        <a:t>AquaNIS</a:t>
                      </a:r>
                      <a:r>
                        <a:rPr lang="en-GB" sz="1200" dirty="0">
                          <a:effectLst/>
                        </a:rPr>
                        <a:t> and </a:t>
                      </a:r>
                      <a:r>
                        <a:rPr lang="en-GB" sz="1200" dirty="0" err="1">
                          <a:effectLst/>
                        </a:rPr>
                        <a:t>EMODnet</a:t>
                      </a:r>
                      <a:r>
                        <a:rPr lang="en-GB" sz="1200" dirty="0">
                          <a:effectLst/>
                        </a:rPr>
                        <a:t>, where verification of taxonomic information is being performed regularly through the World Register of Marine Species, while the introduction history of alien species is based on reports by national representatives from all Baltic Sea countries. </a:t>
                      </a:r>
                      <a:endParaRPr lang="da-DK" sz="1200" dirty="0">
                        <a:effectLst/>
                      </a:endParaRPr>
                    </a:p>
                    <a:p>
                      <a:pPr marL="228600" indent="-228600">
                        <a:spcAft>
                          <a:spcPts val="0"/>
                        </a:spcAft>
                      </a:pPr>
                      <a:r>
                        <a:rPr lang="en-GB" sz="1200" dirty="0">
                          <a:effectLst/>
                        </a:rPr>
                        <a:t>There is no centralized database on alien species impacts, therefore relevant task is being fulfilled by the analysis of literature sources (published peer-reviewed papers). </a:t>
                      </a:r>
                      <a:endParaRPr lang="da-DK" sz="1200" dirty="0">
                        <a:effectLst/>
                      </a:endParaRPr>
                    </a:p>
                    <a:p>
                      <a:pPr marL="0" lvl="0" indent="0">
                        <a:spcAft>
                          <a:spcPts val="0"/>
                        </a:spcAft>
                        <a:buFont typeface="Symbol"/>
                        <a:buNone/>
                      </a:pPr>
                      <a:r>
                        <a:rPr lang="en-GB" sz="1200" dirty="0">
                          <a:effectLst/>
                        </a:rPr>
                        <a:t>Geo-referenced data is being collected from the ICES data </a:t>
                      </a:r>
                      <a:r>
                        <a:rPr lang="en-GB" sz="1200" dirty="0" err="1">
                          <a:effectLst/>
                        </a:rPr>
                        <a:t>center</a:t>
                      </a:r>
                      <a:r>
                        <a:rPr lang="en-GB" sz="1200" dirty="0">
                          <a:effectLst/>
                        </a:rPr>
                        <a:t> and published sources.</a:t>
                      </a:r>
                      <a:endParaRPr lang="da-DK" sz="1200" dirty="0">
                        <a:effectLst/>
                        <a:latin typeface="Calibri"/>
                        <a:ea typeface="Calibri"/>
                        <a:cs typeface="Times New Roman"/>
                      </a:endParaRPr>
                    </a:p>
                  </a:txBody>
                  <a:tcPr marL="44276" marR="44276" marT="0" marB="0"/>
                </a:tc>
              </a:tr>
              <a:tr h="894522">
                <a:tc>
                  <a:txBody>
                    <a:bodyPr/>
                    <a:lstStyle/>
                    <a:p>
                      <a:pPr>
                        <a:lnSpc>
                          <a:spcPct val="115000"/>
                        </a:lnSpc>
                        <a:spcBef>
                          <a:spcPts val="200"/>
                        </a:spcBef>
                        <a:spcAft>
                          <a:spcPts val="0"/>
                        </a:spcAft>
                      </a:pPr>
                      <a:r>
                        <a:rPr lang="en-GB" sz="1200" dirty="0" smtClean="0">
                          <a:effectLst/>
                        </a:rPr>
                        <a:t>Fish/</a:t>
                      </a:r>
                      <a:r>
                        <a:rPr lang="zh-CN" altLang="da-DK" sz="1200" dirty="0" smtClean="0">
                          <a:effectLst/>
                        </a:rPr>
                        <a:t>鱼类</a:t>
                      </a:r>
                      <a:endParaRPr lang="da-DK" sz="1200" dirty="0">
                        <a:effectLst/>
                        <a:latin typeface="Calibri"/>
                        <a:ea typeface="Calibri"/>
                        <a:cs typeface="Times New Roman"/>
                      </a:endParaRPr>
                    </a:p>
                  </a:txBody>
                  <a:tcPr marL="44276" marR="44276" marT="0" marB="0"/>
                </a:tc>
                <a:tc>
                  <a:txBody>
                    <a:bodyPr/>
                    <a:lstStyle/>
                    <a:p>
                      <a:pPr marL="228600" indent="-228600">
                        <a:spcAft>
                          <a:spcPts val="0"/>
                        </a:spcAft>
                      </a:pPr>
                      <a:r>
                        <a:rPr lang="en-GB" sz="1200" dirty="0">
                          <a:effectLst/>
                        </a:rPr>
                        <a:t>Fish landing data are adequate for stocks where relevant/available and used for stock assessment and subject to continuous improvements of sampling programs. </a:t>
                      </a:r>
                      <a:endParaRPr lang="da-DK" sz="1200" dirty="0">
                        <a:effectLst/>
                      </a:endParaRPr>
                    </a:p>
                    <a:p>
                      <a:pPr marL="228600" indent="-228600">
                        <a:spcAft>
                          <a:spcPts val="0"/>
                        </a:spcAft>
                      </a:pPr>
                      <a:r>
                        <a:rPr lang="en-GB" sz="1200" dirty="0">
                          <a:effectLst/>
                        </a:rPr>
                        <a:t>Fish discard data are acceptable for stocks where used in stock assessment and subject to uncertainty check.</a:t>
                      </a:r>
                      <a:endParaRPr lang="da-DK" sz="1200" dirty="0">
                        <a:effectLst/>
                      </a:endParaRPr>
                    </a:p>
                    <a:p>
                      <a:pPr marL="228600" indent="-228600">
                        <a:spcAft>
                          <a:spcPts val="0"/>
                        </a:spcAft>
                      </a:pPr>
                      <a:r>
                        <a:rPr lang="en-GB" sz="1200" dirty="0">
                          <a:effectLst/>
                        </a:rPr>
                        <a:t>No regular monitoring on the fish bycatch, the data generally adequate for the purpose when available and availability limited.</a:t>
                      </a:r>
                      <a:endParaRPr lang="da-DK" sz="1200" dirty="0">
                        <a:effectLst/>
                        <a:latin typeface="Calibri"/>
                        <a:ea typeface="Calibri"/>
                        <a:cs typeface="Times New Roman"/>
                      </a:endParaRPr>
                    </a:p>
                  </a:txBody>
                  <a:tcPr marL="44276" marR="44276" marT="0" marB="0"/>
                </a:tc>
              </a:tr>
              <a:tr h="894522">
                <a:tc>
                  <a:txBody>
                    <a:bodyPr/>
                    <a:lstStyle/>
                    <a:p>
                      <a:pPr>
                        <a:lnSpc>
                          <a:spcPct val="115000"/>
                        </a:lnSpc>
                        <a:spcBef>
                          <a:spcPts val="200"/>
                        </a:spcBef>
                        <a:spcAft>
                          <a:spcPts val="0"/>
                        </a:spcAft>
                      </a:pPr>
                      <a:r>
                        <a:rPr lang="en-GB" sz="1200" dirty="0" smtClean="0">
                          <a:effectLst/>
                        </a:rPr>
                        <a:t>Fisheries impact/</a:t>
                      </a:r>
                      <a:r>
                        <a:rPr lang="zh-CN" altLang="da-DK" sz="1200" dirty="0" smtClean="0">
                          <a:effectLst/>
                        </a:rPr>
                        <a:t>渔业影响</a:t>
                      </a:r>
                      <a:r>
                        <a:rPr lang="da-DK" altLang="zh-CN" sz="1200" dirty="0" smtClean="0">
                          <a:effectLst/>
                        </a:rPr>
                        <a:t>.</a:t>
                      </a:r>
                      <a:endParaRPr lang="da-DK" sz="1200" dirty="0">
                        <a:effectLst/>
                        <a:latin typeface="Calibri"/>
                        <a:ea typeface="Calibri"/>
                        <a:cs typeface="Times New Roman"/>
                      </a:endParaRPr>
                    </a:p>
                  </a:txBody>
                  <a:tcPr marL="44276" marR="44276" marT="0" marB="0"/>
                </a:tc>
                <a:tc>
                  <a:txBody>
                    <a:bodyPr/>
                    <a:lstStyle/>
                    <a:p>
                      <a:pPr marL="228600" indent="-228600">
                        <a:spcAft>
                          <a:spcPts val="0"/>
                        </a:spcAft>
                      </a:pPr>
                      <a:r>
                        <a:rPr lang="en-GB" sz="1200" dirty="0">
                          <a:effectLst/>
                        </a:rPr>
                        <a:t>Fisheries data (VMS-data) are spatially and temporally restricted, they are only available at a scale of grid-cell size of approx. 10 km x 5km for the years 2009-2013 at a yearly scale.</a:t>
                      </a:r>
                      <a:endParaRPr lang="da-DK" sz="1200" dirty="0">
                        <a:effectLst/>
                      </a:endParaRPr>
                    </a:p>
                    <a:p>
                      <a:pPr marL="228600" indent="-228600">
                        <a:spcAft>
                          <a:spcPts val="0"/>
                        </a:spcAft>
                      </a:pPr>
                      <a:r>
                        <a:rPr lang="en-GB" sz="1200" dirty="0">
                          <a:effectLst/>
                        </a:rPr>
                        <a:t>For fishery impact assessment, species data are considered available and adequate, but variable in quality, e.g., variable prediction confidence in modelled data and substantial extrapolations due to lack of ecological data in some areas.</a:t>
                      </a:r>
                      <a:endParaRPr lang="da-DK" sz="1200" dirty="0">
                        <a:effectLst/>
                        <a:latin typeface="Calibri"/>
                        <a:ea typeface="Calibri"/>
                        <a:cs typeface="Times New Roman"/>
                      </a:endParaRPr>
                    </a:p>
                  </a:txBody>
                  <a:tcPr marL="44276" marR="44276" marT="0" marB="0"/>
                </a:tc>
              </a:tr>
              <a:tr h="894522">
                <a:tc>
                  <a:txBody>
                    <a:bodyPr/>
                    <a:lstStyle/>
                    <a:p>
                      <a:pPr>
                        <a:lnSpc>
                          <a:spcPct val="115000"/>
                        </a:lnSpc>
                        <a:spcBef>
                          <a:spcPts val="200"/>
                        </a:spcBef>
                        <a:spcAft>
                          <a:spcPts val="0"/>
                        </a:spcAft>
                      </a:pPr>
                      <a:r>
                        <a:rPr lang="en-GB" sz="1200" dirty="0" smtClean="0">
                          <a:effectLst/>
                        </a:rPr>
                        <a:t>Ship traffic/</a:t>
                      </a:r>
                      <a:r>
                        <a:rPr lang="zh-CN" altLang="da-DK" sz="1200" dirty="0" smtClean="0">
                          <a:effectLst/>
                        </a:rPr>
                        <a:t>海运</a:t>
                      </a:r>
                      <a:endParaRPr lang="da-DK" sz="1200" dirty="0">
                        <a:effectLst/>
                        <a:latin typeface="Calibri"/>
                        <a:ea typeface="Calibri"/>
                        <a:cs typeface="Times New Roman"/>
                      </a:endParaRPr>
                    </a:p>
                  </a:txBody>
                  <a:tcPr marL="44276" marR="44276" marT="0" marB="0"/>
                </a:tc>
                <a:tc>
                  <a:txBody>
                    <a:bodyPr/>
                    <a:lstStyle/>
                    <a:p>
                      <a:pPr marL="228600" indent="-228600">
                        <a:spcAft>
                          <a:spcPts val="0"/>
                        </a:spcAft>
                      </a:pPr>
                      <a:r>
                        <a:rPr lang="en-GB" sz="1200" dirty="0">
                          <a:effectLst/>
                        </a:rPr>
                        <a:t>AIS data are required for oil platform leak and wind farm siting, but is lacking in </a:t>
                      </a:r>
                      <a:r>
                        <a:rPr lang="en-GB" sz="1200" dirty="0" err="1">
                          <a:effectLst/>
                        </a:rPr>
                        <a:t>EMODnet</a:t>
                      </a:r>
                      <a:r>
                        <a:rPr lang="en-GB" sz="1200" dirty="0">
                          <a:effectLst/>
                        </a:rPr>
                        <a:t>.</a:t>
                      </a:r>
                      <a:endParaRPr lang="da-DK" sz="1200" dirty="0">
                        <a:effectLst/>
                      </a:endParaRPr>
                    </a:p>
                    <a:p>
                      <a:pPr marL="228600" indent="-228600">
                        <a:spcAft>
                          <a:spcPts val="0"/>
                        </a:spcAft>
                      </a:pPr>
                      <a:r>
                        <a:rPr lang="en-GB" sz="1200" dirty="0">
                          <a:effectLst/>
                        </a:rPr>
                        <a:t>Information required for identification of IUCN categories for approximately 15% of MPA’s is not readily available, scattered among different sources and mostly in national languages. However, when access to the needed information is set, data are usually adequate for assigning IUCN categories.</a:t>
                      </a:r>
                      <a:endParaRPr lang="da-DK" sz="1200" dirty="0">
                        <a:effectLst/>
                        <a:latin typeface="Calibri"/>
                        <a:ea typeface="Calibri"/>
                        <a:cs typeface="Times New Roman"/>
                      </a:endParaRPr>
                    </a:p>
                  </a:txBody>
                  <a:tcPr marL="44276" marR="44276" marT="0" marB="0"/>
                </a:tc>
              </a:tr>
            </a:tbl>
          </a:graphicData>
        </a:graphic>
      </p:graphicFrame>
    </p:spTree>
    <p:extLst>
      <p:ext uri="{BB962C8B-B14F-4D97-AF65-F5344CB8AC3E}">
        <p14:creationId xmlns:p14="http://schemas.microsoft.com/office/powerpoint/2010/main" val="1637254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err="1" smtClean="0"/>
              <a:t>EMODnet</a:t>
            </a:r>
            <a:r>
              <a:rPr lang="da-DK" dirty="0" smtClean="0"/>
              <a:t> and Checkpoint </a:t>
            </a:r>
            <a:r>
              <a:rPr lang="da-DK" dirty="0" err="1" smtClean="0"/>
              <a:t>projects</a:t>
            </a:r>
            <a:endParaRPr lang="da-DK" dirty="0"/>
          </a:p>
        </p:txBody>
      </p:sp>
      <p:sp>
        <p:nvSpPr>
          <p:cNvPr id="4" name="Pladsholder til indhold 3"/>
          <p:cNvSpPr>
            <a:spLocks noGrp="1"/>
          </p:cNvSpPr>
          <p:nvPr>
            <p:ph sz="half" idx="1"/>
          </p:nvPr>
        </p:nvSpPr>
        <p:spPr>
          <a:xfrm>
            <a:off x="251520" y="1600200"/>
            <a:ext cx="4244280" cy="4525963"/>
          </a:xfrm>
        </p:spPr>
        <p:txBody>
          <a:bodyPr>
            <a:normAutofit fontScale="92500" lnSpcReduction="20000"/>
          </a:bodyPr>
          <a:lstStyle/>
          <a:p>
            <a:r>
              <a:rPr lang="da-DK" dirty="0" err="1" smtClean="0"/>
              <a:t>EMODnet</a:t>
            </a:r>
            <a:r>
              <a:rPr lang="da-DK" dirty="0" smtClean="0"/>
              <a:t> (2009-2020)</a:t>
            </a:r>
          </a:p>
          <a:p>
            <a:r>
              <a:rPr lang="en-US" dirty="0" smtClean="0"/>
              <a:t>Seven Data Lots: </a:t>
            </a:r>
          </a:p>
          <a:p>
            <a:pPr lvl="1"/>
            <a:r>
              <a:rPr lang="en-US" dirty="0" smtClean="0"/>
              <a:t>Multi-purpose datasets</a:t>
            </a:r>
          </a:p>
          <a:p>
            <a:pPr lvl="1"/>
            <a:r>
              <a:rPr lang="en-US" dirty="0" smtClean="0"/>
              <a:t>bathymetry, biology, chemistry, geology, human activities, physics, sea bed habitat  </a:t>
            </a:r>
          </a:p>
          <a:p>
            <a:r>
              <a:rPr lang="en-US" dirty="0" smtClean="0"/>
              <a:t>Six Sea Basin stress test projects</a:t>
            </a:r>
          </a:p>
          <a:p>
            <a:pPr lvl="1"/>
            <a:r>
              <a:rPr lang="en-US" dirty="0" err="1"/>
              <a:t>Med.Sea</a:t>
            </a:r>
            <a:r>
              <a:rPr lang="en-US" dirty="0"/>
              <a:t>, North Sea (2013-2016) </a:t>
            </a:r>
          </a:p>
          <a:p>
            <a:pPr lvl="1"/>
            <a:r>
              <a:rPr lang="en-US" dirty="0"/>
              <a:t>Arctic, Atlantic, Baltic, Black Sea (2015-2018)</a:t>
            </a:r>
            <a:endParaRPr lang="da-DK" dirty="0"/>
          </a:p>
          <a:p>
            <a:endParaRPr lang="da-DK" dirty="0"/>
          </a:p>
        </p:txBody>
      </p:sp>
      <p:sp>
        <p:nvSpPr>
          <p:cNvPr id="5" name="Pladsholder til indhold 4"/>
          <p:cNvSpPr>
            <a:spLocks noGrp="1"/>
          </p:cNvSpPr>
          <p:nvPr>
            <p:ph sz="half" idx="2"/>
          </p:nvPr>
        </p:nvSpPr>
        <p:spPr>
          <a:xfrm>
            <a:off x="4648200" y="1600200"/>
            <a:ext cx="4316288" cy="2548879"/>
          </a:xfrm>
        </p:spPr>
        <p:txBody>
          <a:bodyPr>
            <a:normAutofit fontScale="92500" lnSpcReduction="20000"/>
          </a:bodyPr>
          <a:lstStyle/>
          <a:p>
            <a:pPr lvl="0">
              <a:lnSpc>
                <a:spcPct val="120000"/>
              </a:lnSpc>
            </a:pPr>
            <a:r>
              <a:rPr lang="da-DK" dirty="0"/>
              <a:t>EMODnet </a:t>
            </a:r>
            <a:r>
              <a:rPr lang="zh-CN" altLang="en-US" dirty="0"/>
              <a:t>包括</a:t>
            </a:r>
            <a:r>
              <a:rPr lang="da-DK" dirty="0"/>
              <a:t>7</a:t>
            </a:r>
            <a:r>
              <a:rPr lang="zh-CN" altLang="en-US" dirty="0"/>
              <a:t>个资料库</a:t>
            </a:r>
            <a:r>
              <a:rPr lang="da-DK" dirty="0"/>
              <a:t>,6</a:t>
            </a:r>
            <a:r>
              <a:rPr lang="zh-CN" altLang="en-US" dirty="0"/>
              <a:t>个适用性测试项目组成</a:t>
            </a:r>
            <a:r>
              <a:rPr lang="da-DK" dirty="0"/>
              <a:t>.</a:t>
            </a:r>
            <a:endParaRPr lang="en-US" dirty="0"/>
          </a:p>
          <a:p>
            <a:pPr lvl="0">
              <a:lnSpc>
                <a:spcPct val="120000"/>
              </a:lnSpc>
            </a:pPr>
            <a:r>
              <a:rPr lang="da-DK" dirty="0"/>
              <a:t>7</a:t>
            </a:r>
            <a:r>
              <a:rPr lang="zh-CN" altLang="en-US" dirty="0"/>
              <a:t>个资料库</a:t>
            </a:r>
            <a:r>
              <a:rPr lang="da-DK" dirty="0"/>
              <a:t>: </a:t>
            </a:r>
            <a:r>
              <a:rPr lang="zh-CN" altLang="en-US" dirty="0"/>
              <a:t>地形</a:t>
            </a:r>
            <a:r>
              <a:rPr lang="da-DK" dirty="0"/>
              <a:t>, </a:t>
            </a:r>
            <a:r>
              <a:rPr lang="zh-CN" altLang="en-US" dirty="0"/>
              <a:t>生物</a:t>
            </a:r>
            <a:r>
              <a:rPr lang="da-DK" dirty="0"/>
              <a:t>, </a:t>
            </a:r>
            <a:r>
              <a:rPr lang="zh-CN" altLang="en-US" dirty="0"/>
              <a:t>化学</a:t>
            </a:r>
            <a:r>
              <a:rPr lang="da-DK" dirty="0"/>
              <a:t>, </a:t>
            </a:r>
            <a:r>
              <a:rPr lang="zh-CN" altLang="en-US" dirty="0"/>
              <a:t>地质</a:t>
            </a:r>
            <a:r>
              <a:rPr lang="da-DK" dirty="0"/>
              <a:t>,</a:t>
            </a:r>
            <a:r>
              <a:rPr lang="zh-CN" altLang="en-US" dirty="0"/>
              <a:t>人类活动</a:t>
            </a:r>
            <a:r>
              <a:rPr lang="da-DK" dirty="0"/>
              <a:t>, </a:t>
            </a:r>
            <a:r>
              <a:rPr lang="zh-CN" altLang="en-US" dirty="0"/>
              <a:t>物理</a:t>
            </a:r>
            <a:r>
              <a:rPr lang="da-DK" dirty="0"/>
              <a:t>,</a:t>
            </a:r>
            <a:r>
              <a:rPr lang="zh-CN" altLang="en-US" dirty="0"/>
              <a:t>海底生境</a:t>
            </a:r>
            <a:endParaRPr lang="en-US" dirty="0"/>
          </a:p>
          <a:p>
            <a:pPr lvl="0"/>
            <a:r>
              <a:rPr lang="da-DK" dirty="0"/>
              <a:t>6</a:t>
            </a:r>
            <a:r>
              <a:rPr lang="zh-CN" altLang="en-US" dirty="0"/>
              <a:t>个区域性数</a:t>
            </a:r>
            <a:r>
              <a:rPr lang="zh-CN" altLang="en-US" dirty="0" smtClean="0"/>
              <a:t>据测</a:t>
            </a:r>
            <a:r>
              <a:rPr lang="zh-CN" altLang="en-US" dirty="0"/>
              <a:t>试项</a:t>
            </a:r>
            <a:r>
              <a:rPr lang="zh-CN" altLang="en-US" dirty="0" smtClean="0"/>
              <a:t>目</a:t>
            </a:r>
            <a:endParaRPr lang="en-US" dirty="0"/>
          </a:p>
          <a:p>
            <a:endParaRPr lang="da-DK" dirty="0"/>
          </a:p>
        </p:txBody>
      </p:sp>
      <p:pic>
        <p:nvPicPr>
          <p:cNvPr id="6" name="Picture 1"/>
          <p:cNvPicPr/>
          <p:nvPr/>
        </p:nvPicPr>
        <p:blipFill rotWithShape="1">
          <a:blip r:embed="rId2" cstate="print">
            <a:extLst>
              <a:ext uri="{28A0092B-C50C-407E-A947-70E740481C1C}">
                <a14:useLocalDpi xmlns:a14="http://schemas.microsoft.com/office/drawing/2010/main" val="0"/>
              </a:ext>
            </a:extLst>
          </a:blip>
          <a:srcRect l="12421" r="12421"/>
          <a:stretch/>
        </p:blipFill>
        <p:spPr bwMode="auto">
          <a:xfrm>
            <a:off x="4932040" y="4221088"/>
            <a:ext cx="3384376" cy="2592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776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Rational (</a:t>
            </a:r>
            <a:r>
              <a:rPr lang="zh-CN" altLang="da-DK" dirty="0" smtClean="0"/>
              <a:t>缘起</a:t>
            </a:r>
            <a:r>
              <a:rPr lang="da-DK" altLang="zh-CN" dirty="0" smtClean="0"/>
              <a:t>)</a:t>
            </a:r>
            <a:endParaRPr lang="da-DK" dirty="0"/>
          </a:p>
        </p:txBody>
      </p:sp>
      <p:sp>
        <p:nvSpPr>
          <p:cNvPr id="3" name="Pladsholder til indhold 2"/>
          <p:cNvSpPr>
            <a:spLocks noGrp="1"/>
          </p:cNvSpPr>
          <p:nvPr>
            <p:ph sz="half" idx="1"/>
          </p:nvPr>
        </p:nvSpPr>
        <p:spPr/>
        <p:txBody>
          <a:bodyPr>
            <a:normAutofit fontScale="70000" lnSpcReduction="20000"/>
          </a:bodyPr>
          <a:lstStyle/>
          <a:p>
            <a:r>
              <a:rPr lang="da-DK" dirty="0" smtClean="0"/>
              <a:t>The value of data will be realised only when thay are </a:t>
            </a:r>
            <a:r>
              <a:rPr lang="da-DK" dirty="0" smtClean="0"/>
              <a:t>used</a:t>
            </a:r>
          </a:p>
          <a:p>
            <a:endParaRPr lang="da-DK" dirty="0" smtClean="0"/>
          </a:p>
          <a:p>
            <a:r>
              <a:rPr lang="da-DK" dirty="0" smtClean="0"/>
              <a:t>The motivation of data investors is to maximize the value of </a:t>
            </a:r>
            <a:r>
              <a:rPr lang="da-DK" dirty="0" smtClean="0"/>
              <a:t>data</a:t>
            </a:r>
          </a:p>
          <a:p>
            <a:endParaRPr lang="da-DK" dirty="0" smtClean="0"/>
          </a:p>
          <a:p>
            <a:r>
              <a:rPr lang="da-DK" dirty="0"/>
              <a:t>D</a:t>
            </a:r>
            <a:r>
              <a:rPr lang="da-DK" dirty="0" smtClean="0"/>
              <a:t>ata value depends on the efficiency of the data usage and quality of data, in many cases, an integrated use of multiple </a:t>
            </a:r>
            <a:r>
              <a:rPr lang="da-DK" dirty="0" smtClean="0"/>
              <a:t>datasets</a:t>
            </a:r>
          </a:p>
          <a:p>
            <a:endParaRPr lang="da-DK" dirty="0" smtClean="0"/>
          </a:p>
          <a:p>
            <a:r>
              <a:rPr lang="da-DK" dirty="0" smtClean="0"/>
              <a:t>The purpose of the </a:t>
            </a:r>
            <a:r>
              <a:rPr lang="da-DK" dirty="0" err="1" smtClean="0"/>
              <a:t>project</a:t>
            </a:r>
            <a:r>
              <a:rPr lang="da-DK" dirty="0" smtClean="0"/>
              <a:t> is to </a:t>
            </a:r>
            <a:r>
              <a:rPr lang="da-DK" dirty="0" err="1" smtClean="0"/>
              <a:t>answer</a:t>
            </a:r>
            <a:r>
              <a:rPr lang="da-DK" dirty="0" smtClean="0"/>
              <a:t> ”do the </a:t>
            </a:r>
            <a:r>
              <a:rPr lang="da-DK" dirty="0" err="1" smtClean="0"/>
              <a:t>existing</a:t>
            </a:r>
            <a:r>
              <a:rPr lang="da-DK" dirty="0" smtClean="0"/>
              <a:t> marine data in the </a:t>
            </a:r>
            <a:r>
              <a:rPr lang="da-DK" dirty="0" err="1" smtClean="0"/>
              <a:t>Baltic</a:t>
            </a:r>
            <a:r>
              <a:rPr lang="da-DK" dirty="0" smtClean="0"/>
              <a:t> Sea</a:t>
            </a:r>
            <a:r>
              <a:rPr lang="da-DK" dirty="0"/>
              <a:t> </a:t>
            </a:r>
            <a:r>
              <a:rPr lang="da-DK" dirty="0" err="1" smtClean="0"/>
              <a:t>fit</a:t>
            </a:r>
            <a:r>
              <a:rPr lang="da-DK" dirty="0" smtClean="0"/>
              <a:t> for the purpose of major </a:t>
            </a:r>
            <a:r>
              <a:rPr lang="da-DK" dirty="0" err="1" smtClean="0"/>
              <a:t>applications</a:t>
            </a:r>
            <a:r>
              <a:rPr lang="da-DK" dirty="0" smtClean="0"/>
              <a:t>?”</a:t>
            </a:r>
            <a:endParaRPr lang="da-DK" dirty="0"/>
          </a:p>
        </p:txBody>
      </p:sp>
      <p:sp>
        <p:nvSpPr>
          <p:cNvPr id="4" name="Pladsholder til indhold 3"/>
          <p:cNvSpPr>
            <a:spLocks noGrp="1"/>
          </p:cNvSpPr>
          <p:nvPr>
            <p:ph sz="half" idx="2"/>
          </p:nvPr>
        </p:nvSpPr>
        <p:spPr/>
        <p:txBody>
          <a:bodyPr>
            <a:normAutofit fontScale="70000" lnSpcReduction="20000"/>
          </a:bodyPr>
          <a:lstStyle/>
          <a:p>
            <a:pPr>
              <a:lnSpc>
                <a:spcPct val="120000"/>
              </a:lnSpc>
            </a:pPr>
            <a:r>
              <a:rPr lang="zh-CN" altLang="da-DK" dirty="0"/>
              <a:t>问题：波罗的海现有的海洋数据是否满足海洋应用的各种需要</a:t>
            </a:r>
            <a:r>
              <a:rPr lang="zh-CN" altLang="da-DK" dirty="0" smtClean="0"/>
              <a:t>？</a:t>
            </a:r>
            <a:endParaRPr lang="en-US" altLang="zh-CN" dirty="0" smtClean="0"/>
          </a:p>
          <a:p>
            <a:pPr>
              <a:lnSpc>
                <a:spcPct val="120000"/>
              </a:lnSpc>
            </a:pPr>
            <a:endParaRPr lang="da-DK" dirty="0"/>
          </a:p>
          <a:p>
            <a:pPr>
              <a:lnSpc>
                <a:spcPct val="120000"/>
              </a:lnSpc>
            </a:pPr>
            <a:r>
              <a:rPr lang="zh-CN" altLang="da-DK" dirty="0"/>
              <a:t>基本出发点：海洋数据获取不易，数据是拿来用的，只有使用，数据才有价值</a:t>
            </a:r>
            <a:r>
              <a:rPr lang="zh-CN" altLang="da-DK" dirty="0" smtClean="0"/>
              <a:t>。</a:t>
            </a:r>
            <a:endParaRPr lang="en-US" altLang="zh-CN" dirty="0" smtClean="0"/>
          </a:p>
          <a:p>
            <a:pPr>
              <a:lnSpc>
                <a:spcPct val="120000"/>
              </a:lnSpc>
            </a:pPr>
            <a:endParaRPr lang="da-DK" dirty="0"/>
          </a:p>
          <a:p>
            <a:pPr>
              <a:lnSpc>
                <a:spcPct val="120000"/>
              </a:lnSpc>
            </a:pPr>
            <a:r>
              <a:rPr lang="zh-CN" altLang="da-DK" dirty="0"/>
              <a:t>测试问题：数据好不好用呢？</a:t>
            </a:r>
            <a:r>
              <a:rPr lang="en-GB" dirty="0"/>
              <a:t>(</a:t>
            </a:r>
            <a:r>
              <a:rPr lang="zh-CN" altLang="da-DK" b="1" dirty="0"/>
              <a:t>评估</a:t>
            </a:r>
            <a:r>
              <a:rPr lang="en-GB" dirty="0" smtClean="0"/>
              <a:t>)</a:t>
            </a:r>
          </a:p>
          <a:p>
            <a:pPr>
              <a:lnSpc>
                <a:spcPct val="120000"/>
              </a:lnSpc>
            </a:pPr>
            <a:endParaRPr lang="da-DK" dirty="0"/>
          </a:p>
          <a:p>
            <a:pPr>
              <a:lnSpc>
                <a:spcPct val="120000"/>
              </a:lnSpc>
            </a:pPr>
            <a:r>
              <a:rPr lang="zh-CN" altLang="da-DK" dirty="0"/>
              <a:t>测试目的：如果不好用，是哪些原因造成，如何改进？</a:t>
            </a:r>
            <a:r>
              <a:rPr lang="en-GB" dirty="0"/>
              <a:t>(</a:t>
            </a:r>
            <a:r>
              <a:rPr lang="zh-CN" altLang="da-DK" b="1" dirty="0"/>
              <a:t>优化</a:t>
            </a:r>
            <a:r>
              <a:rPr lang="en-GB" dirty="0" smtClean="0"/>
              <a:t>)</a:t>
            </a:r>
            <a:endParaRPr lang="da-DK" dirty="0"/>
          </a:p>
        </p:txBody>
      </p:sp>
    </p:spTree>
    <p:extLst>
      <p:ext uri="{BB962C8B-B14F-4D97-AF65-F5344CB8AC3E}">
        <p14:creationId xmlns:p14="http://schemas.microsoft.com/office/powerpoint/2010/main" val="1091914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a-DK" dirty="0" err="1" smtClean="0"/>
              <a:t>Scope</a:t>
            </a:r>
            <a:r>
              <a:rPr lang="da-DK" dirty="0" smtClean="0"/>
              <a:t> of research</a:t>
            </a:r>
            <a:endParaRPr lang="da-DK" dirty="0"/>
          </a:p>
        </p:txBody>
      </p:sp>
      <p:sp>
        <p:nvSpPr>
          <p:cNvPr id="6" name="Pladsholder til indhold 5"/>
          <p:cNvSpPr>
            <a:spLocks noGrp="1"/>
          </p:cNvSpPr>
          <p:nvPr>
            <p:ph sz="half" idx="1"/>
          </p:nvPr>
        </p:nvSpPr>
        <p:spPr>
          <a:xfrm>
            <a:off x="457200" y="1600201"/>
            <a:ext cx="4038600" cy="2044823"/>
          </a:xfrm>
        </p:spPr>
        <p:txBody>
          <a:bodyPr>
            <a:normAutofit fontScale="62500" lnSpcReduction="20000"/>
          </a:bodyPr>
          <a:lstStyle/>
          <a:p>
            <a:r>
              <a:rPr lang="da-DK" dirty="0" smtClean="0"/>
              <a:t>The data </a:t>
            </a:r>
            <a:r>
              <a:rPr lang="da-DK" dirty="0" err="1" smtClean="0"/>
              <a:t>concerned</a:t>
            </a:r>
            <a:r>
              <a:rPr lang="da-DK" dirty="0" smtClean="0"/>
              <a:t> cover air</a:t>
            </a:r>
            <a:r>
              <a:rPr lang="da-DK" dirty="0"/>
              <a:t>, </a:t>
            </a:r>
            <a:r>
              <a:rPr lang="da-DK" dirty="0" err="1"/>
              <a:t>water</a:t>
            </a:r>
            <a:r>
              <a:rPr lang="da-DK" dirty="0"/>
              <a:t>, </a:t>
            </a:r>
            <a:r>
              <a:rPr lang="da-DK" dirty="0" err="1"/>
              <a:t>biota</a:t>
            </a:r>
            <a:r>
              <a:rPr lang="da-DK" dirty="0"/>
              <a:t>, </a:t>
            </a:r>
            <a:r>
              <a:rPr lang="da-DK" dirty="0" err="1"/>
              <a:t>sea</a:t>
            </a:r>
            <a:r>
              <a:rPr lang="da-DK" dirty="0"/>
              <a:t> bed and human </a:t>
            </a:r>
            <a:r>
              <a:rPr lang="da-DK" dirty="0" err="1" smtClean="0"/>
              <a:t>activity</a:t>
            </a:r>
            <a:endParaRPr lang="da-DK" dirty="0" smtClean="0"/>
          </a:p>
          <a:p>
            <a:r>
              <a:rPr lang="da-DK" dirty="0" smtClean="0"/>
              <a:t>The data </a:t>
            </a:r>
            <a:r>
              <a:rPr lang="da-DK" dirty="0" err="1" smtClean="0"/>
              <a:t>sources</a:t>
            </a:r>
            <a:r>
              <a:rPr lang="da-DK" dirty="0" smtClean="0"/>
              <a:t> </a:t>
            </a:r>
            <a:r>
              <a:rPr lang="da-DK" dirty="0" err="1" smtClean="0"/>
              <a:t>are</a:t>
            </a:r>
            <a:r>
              <a:rPr lang="da-DK" dirty="0" smtClean="0"/>
              <a:t> from in-</a:t>
            </a:r>
            <a:r>
              <a:rPr lang="da-DK" dirty="0" err="1" smtClean="0"/>
              <a:t>situ</a:t>
            </a:r>
            <a:r>
              <a:rPr lang="da-DK" dirty="0" smtClean="0"/>
              <a:t>, </a:t>
            </a:r>
            <a:r>
              <a:rPr lang="da-DK" dirty="0" err="1" smtClean="0"/>
              <a:t>satellite</a:t>
            </a:r>
            <a:r>
              <a:rPr lang="da-DK" dirty="0" smtClean="0"/>
              <a:t>, model, </a:t>
            </a:r>
            <a:r>
              <a:rPr lang="da-DK" dirty="0" err="1" smtClean="0"/>
              <a:t>statistics</a:t>
            </a:r>
            <a:r>
              <a:rPr lang="da-DK" dirty="0" smtClean="0"/>
              <a:t> of </a:t>
            </a:r>
            <a:r>
              <a:rPr lang="da-DK" dirty="0" err="1" smtClean="0"/>
              <a:t>integrated</a:t>
            </a:r>
            <a:r>
              <a:rPr lang="da-DK" dirty="0" smtClean="0"/>
              <a:t> </a:t>
            </a:r>
            <a:r>
              <a:rPr lang="da-DK" dirty="0" err="1" smtClean="0"/>
              <a:t>modelling</a:t>
            </a:r>
            <a:r>
              <a:rPr lang="da-DK" dirty="0" smtClean="0"/>
              <a:t>/ </a:t>
            </a:r>
            <a:r>
              <a:rPr lang="da-DK" dirty="0" err="1" smtClean="0"/>
              <a:t>harmonisation</a:t>
            </a:r>
            <a:r>
              <a:rPr lang="da-DK" dirty="0" smtClean="0"/>
              <a:t>  </a:t>
            </a:r>
            <a:r>
              <a:rPr lang="da-DK" dirty="0" err="1" smtClean="0"/>
              <a:t>methods</a:t>
            </a:r>
            <a:r>
              <a:rPr lang="da-DK" dirty="0" smtClean="0"/>
              <a:t>, social-</a:t>
            </a:r>
            <a:r>
              <a:rPr lang="da-DK" dirty="0" err="1" smtClean="0"/>
              <a:t>economic</a:t>
            </a:r>
            <a:r>
              <a:rPr lang="da-DK" dirty="0" smtClean="0"/>
              <a:t> </a:t>
            </a:r>
            <a:r>
              <a:rPr lang="da-DK" dirty="0" err="1" smtClean="0"/>
              <a:t>statistics</a:t>
            </a:r>
            <a:endParaRPr lang="da-DK" dirty="0" smtClean="0"/>
          </a:p>
          <a:p>
            <a:r>
              <a:rPr lang="da-DK" dirty="0"/>
              <a:t>Challenge </a:t>
            </a:r>
            <a:r>
              <a:rPr lang="da-DK" dirty="0" err="1"/>
              <a:t>areas</a:t>
            </a:r>
            <a:endParaRPr lang="da-DK" dirty="0"/>
          </a:p>
          <a:p>
            <a:endParaRPr lang="da-DK" dirty="0"/>
          </a:p>
        </p:txBody>
      </p:sp>
      <p:sp>
        <p:nvSpPr>
          <p:cNvPr id="8" name="Pladsholder til indhold 5"/>
          <p:cNvSpPr>
            <a:spLocks noGrp="1"/>
          </p:cNvSpPr>
          <p:nvPr>
            <p:ph sz="half" idx="1"/>
          </p:nvPr>
        </p:nvSpPr>
        <p:spPr>
          <a:xfrm>
            <a:off x="4572000" y="1556792"/>
            <a:ext cx="4320480" cy="1872208"/>
          </a:xfrm>
        </p:spPr>
        <p:txBody>
          <a:bodyPr>
            <a:normAutofit fontScale="40000" lnSpcReduction="20000"/>
          </a:bodyPr>
          <a:lstStyle/>
          <a:p>
            <a:r>
              <a:rPr lang="zh-CN" altLang="da-DK" sz="5000" b="1" dirty="0"/>
              <a:t>海洋数据定</a:t>
            </a:r>
            <a:r>
              <a:rPr lang="zh-CN" altLang="da-DK" sz="5000" b="1" dirty="0" smtClean="0"/>
              <a:t>义</a:t>
            </a:r>
            <a:r>
              <a:rPr lang="da-DK" altLang="zh-CN" sz="5000" b="1" dirty="0" smtClean="0"/>
              <a:t>: </a:t>
            </a:r>
            <a:r>
              <a:rPr lang="zh-CN" altLang="da-DK" sz="5000" dirty="0" smtClean="0"/>
              <a:t>海</a:t>
            </a:r>
            <a:r>
              <a:rPr lang="zh-CN" altLang="da-DK" sz="5000" dirty="0"/>
              <a:t>洋大气</a:t>
            </a:r>
            <a:r>
              <a:rPr lang="zh-CN" altLang="da-DK" sz="5000" dirty="0" smtClean="0"/>
              <a:t>层</a:t>
            </a:r>
            <a:r>
              <a:rPr lang="da-DK" altLang="zh-CN" sz="5000" dirty="0" smtClean="0"/>
              <a:t>, </a:t>
            </a:r>
            <a:r>
              <a:rPr lang="zh-CN" altLang="da-DK" sz="5000" dirty="0" smtClean="0"/>
              <a:t>海</a:t>
            </a:r>
            <a:r>
              <a:rPr lang="zh-CN" altLang="da-DK" sz="5000" dirty="0" smtClean="0"/>
              <a:t>洋</a:t>
            </a:r>
            <a:endParaRPr lang="en-US" altLang="zh-CN" sz="5000" dirty="0" smtClean="0"/>
          </a:p>
          <a:p>
            <a:pPr marL="0" indent="0">
              <a:buNone/>
            </a:pPr>
            <a:r>
              <a:rPr lang="zh-CN" altLang="da-DK" sz="5000" dirty="0" smtClean="0"/>
              <a:t>水</a:t>
            </a:r>
            <a:r>
              <a:rPr lang="zh-CN" altLang="da-DK" sz="5000" dirty="0" smtClean="0"/>
              <a:t>域</a:t>
            </a:r>
            <a:r>
              <a:rPr lang="da-DK" altLang="zh-CN" sz="5000" dirty="0" smtClean="0"/>
              <a:t>, </a:t>
            </a:r>
            <a:r>
              <a:rPr lang="zh-CN" altLang="da-DK" sz="5000" dirty="0" smtClean="0"/>
              <a:t>海</a:t>
            </a:r>
            <a:r>
              <a:rPr lang="zh-CN" altLang="da-DK" sz="5000" dirty="0"/>
              <a:t>底</a:t>
            </a:r>
            <a:r>
              <a:rPr lang="zh-CN" altLang="da-DK" sz="5000" dirty="0" smtClean="0"/>
              <a:t>层</a:t>
            </a:r>
            <a:r>
              <a:rPr lang="da-DK" altLang="zh-CN" sz="5000" dirty="0" smtClean="0"/>
              <a:t>, </a:t>
            </a:r>
            <a:r>
              <a:rPr lang="zh-CN" altLang="da-DK" sz="5000" dirty="0" smtClean="0"/>
              <a:t>海</a:t>
            </a:r>
            <a:r>
              <a:rPr lang="zh-CN" altLang="da-DK" sz="5000" dirty="0"/>
              <a:t>洋生</a:t>
            </a:r>
            <a:r>
              <a:rPr lang="zh-CN" altLang="da-DK" sz="5000" dirty="0" smtClean="0"/>
              <a:t>物</a:t>
            </a:r>
            <a:r>
              <a:rPr lang="zh-CN" altLang="da-DK" sz="5000" dirty="0"/>
              <a:t>和</a:t>
            </a:r>
            <a:r>
              <a:rPr lang="zh-CN" altLang="da-DK" sz="5000" dirty="0" smtClean="0"/>
              <a:t>人</a:t>
            </a:r>
            <a:r>
              <a:rPr lang="zh-CN" altLang="da-DK" sz="5000" dirty="0"/>
              <a:t>类活动</a:t>
            </a:r>
            <a:endParaRPr lang="da-DK" sz="5000" dirty="0"/>
          </a:p>
          <a:p>
            <a:pPr marL="0" indent="0">
              <a:buNone/>
            </a:pPr>
            <a:endParaRPr lang="da-DK" altLang="zh-CN" dirty="0" smtClean="0"/>
          </a:p>
          <a:p>
            <a:pPr marL="0" indent="0">
              <a:buNone/>
            </a:pPr>
            <a:r>
              <a:rPr lang="zh-CN" altLang="da-DK" sz="3400" dirty="0" smtClean="0"/>
              <a:t>对</a:t>
            </a:r>
            <a:r>
              <a:rPr lang="zh-CN" altLang="da-DK" sz="3400" dirty="0"/>
              <a:t>于适用性研究，观测数据只是使用数据的一部</a:t>
            </a:r>
            <a:r>
              <a:rPr lang="zh-CN" altLang="da-DK" sz="3400" dirty="0" smtClean="0"/>
              <a:t>分</a:t>
            </a:r>
            <a:r>
              <a:rPr lang="da-DK" altLang="zh-CN" sz="3400" dirty="0" smtClean="0"/>
              <a:t>, </a:t>
            </a:r>
            <a:endParaRPr lang="da-DK" altLang="zh-CN" sz="3400" dirty="0" smtClean="0"/>
          </a:p>
          <a:p>
            <a:pPr marL="0" indent="0">
              <a:buNone/>
            </a:pPr>
            <a:r>
              <a:rPr lang="zh-CN" altLang="da-DK" sz="3400" dirty="0" smtClean="0"/>
              <a:t>要</a:t>
            </a:r>
            <a:r>
              <a:rPr lang="zh-CN" altLang="da-DK" sz="3400" dirty="0"/>
              <a:t>判定</a:t>
            </a:r>
            <a:r>
              <a:rPr lang="zh-CN" altLang="da-DK" sz="3400" dirty="0" smtClean="0"/>
              <a:t>观测</a:t>
            </a:r>
            <a:r>
              <a:rPr lang="zh-CN" altLang="da-DK" sz="3400" dirty="0"/>
              <a:t>数据是否够用，必须将所有可能的数</a:t>
            </a:r>
            <a:r>
              <a:rPr lang="zh-CN" altLang="da-DK" sz="3400" dirty="0" smtClean="0"/>
              <a:t>据</a:t>
            </a:r>
            <a:r>
              <a:rPr lang="zh-CN" altLang="da-DK" sz="3400" dirty="0" smtClean="0"/>
              <a:t>和</a:t>
            </a:r>
            <a:endParaRPr lang="en-US" altLang="zh-CN" sz="3400" dirty="0" smtClean="0"/>
          </a:p>
          <a:p>
            <a:pPr marL="0" indent="0">
              <a:buNone/>
            </a:pPr>
            <a:r>
              <a:rPr lang="zh-CN" altLang="da-DK" sz="3400" dirty="0" smtClean="0"/>
              <a:t>手</a:t>
            </a:r>
            <a:r>
              <a:rPr lang="zh-CN" altLang="da-DK" sz="3400" dirty="0"/>
              <a:t>段都使用上。</a:t>
            </a:r>
            <a:r>
              <a:rPr lang="zh-CN" altLang="da-DK" sz="3400" dirty="0" smtClean="0"/>
              <a:t>因此</a:t>
            </a:r>
            <a:r>
              <a:rPr lang="zh-CN" altLang="da-DK" sz="3400" dirty="0"/>
              <a:t>，应用研究使用了模式、</a:t>
            </a:r>
            <a:r>
              <a:rPr lang="zh-CN" altLang="da-DK" sz="3400" dirty="0" smtClean="0"/>
              <a:t>卫星</a:t>
            </a:r>
            <a:r>
              <a:rPr lang="zh-CN" altLang="da-DK" sz="3400" dirty="0" smtClean="0"/>
              <a:t>和</a:t>
            </a:r>
            <a:endParaRPr lang="en-US" altLang="zh-CN" sz="3400" dirty="0" smtClean="0"/>
          </a:p>
          <a:p>
            <a:pPr marL="0" indent="0">
              <a:buNone/>
            </a:pPr>
            <a:r>
              <a:rPr lang="zh-CN" altLang="da-DK" sz="3400" dirty="0" smtClean="0"/>
              <a:t>现</a:t>
            </a:r>
            <a:r>
              <a:rPr lang="zh-CN" altLang="da-DK" sz="3400" dirty="0"/>
              <a:t>场三种手</a:t>
            </a:r>
            <a:r>
              <a:rPr lang="zh-CN" altLang="da-DK" sz="3400" dirty="0" smtClean="0"/>
              <a:t>段的</a:t>
            </a:r>
            <a:r>
              <a:rPr lang="zh-CN" altLang="da-DK" sz="3400" dirty="0"/>
              <a:t>集成方法</a:t>
            </a:r>
            <a:r>
              <a:rPr lang="zh-CN" altLang="da-DK" sz="3400" dirty="0" smtClean="0"/>
              <a:t>。</a:t>
            </a:r>
            <a:endParaRPr lang="da-DK" altLang="zh-CN" sz="3400" dirty="0" smtClean="0"/>
          </a:p>
          <a:p>
            <a:pPr marL="0" indent="0">
              <a:buNone/>
            </a:pPr>
            <a:endParaRPr lang="da-DK" dirty="0"/>
          </a:p>
          <a:p>
            <a:endParaRPr lang="da-DK"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72" r="7147"/>
          <a:stretch/>
        </p:blipFill>
        <p:spPr bwMode="auto">
          <a:xfrm>
            <a:off x="827584" y="3356992"/>
            <a:ext cx="4608512" cy="336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5508104" y="3356992"/>
            <a:ext cx="1944216" cy="3354765"/>
          </a:xfrm>
          <a:prstGeom prst="rect">
            <a:avLst/>
          </a:prstGeom>
        </p:spPr>
        <p:txBody>
          <a:bodyPr wrap="square">
            <a:spAutoFit/>
          </a:bodyPr>
          <a:lstStyle/>
          <a:p>
            <a:r>
              <a:rPr lang="zh-CN" altLang="da-DK" sz="2000" b="1" dirty="0"/>
              <a:t>测试领</a:t>
            </a:r>
            <a:r>
              <a:rPr lang="zh-CN" altLang="da-DK" sz="2000" b="1" dirty="0" smtClean="0"/>
              <a:t>域</a:t>
            </a:r>
            <a:endParaRPr lang="da-DK" altLang="zh-CN" sz="2000" b="1" dirty="0" smtClean="0"/>
          </a:p>
          <a:p>
            <a:endParaRPr lang="da-DK" sz="1600" dirty="0"/>
          </a:p>
          <a:p>
            <a:pPr lvl="1"/>
            <a:r>
              <a:rPr lang="zh-CN" altLang="da-DK" sz="1600" dirty="0"/>
              <a:t>风电选址</a:t>
            </a:r>
            <a:endParaRPr lang="da-DK" sz="1600" dirty="0"/>
          </a:p>
          <a:p>
            <a:pPr lvl="1"/>
            <a:r>
              <a:rPr lang="zh-CN" altLang="da-DK" sz="1600" dirty="0"/>
              <a:t>海洋保护区</a:t>
            </a:r>
            <a:endParaRPr lang="da-DK" sz="1600" dirty="0"/>
          </a:p>
          <a:p>
            <a:pPr lvl="1"/>
            <a:r>
              <a:rPr lang="zh-CN" altLang="da-DK" sz="1600" dirty="0"/>
              <a:t>海上溢油</a:t>
            </a:r>
            <a:endParaRPr lang="da-DK" sz="1600" dirty="0"/>
          </a:p>
          <a:p>
            <a:pPr lvl="1"/>
            <a:r>
              <a:rPr lang="zh-CN" altLang="da-DK" sz="1600" dirty="0"/>
              <a:t>海洋气候变化</a:t>
            </a:r>
            <a:endParaRPr lang="da-DK" sz="1600" dirty="0"/>
          </a:p>
          <a:p>
            <a:pPr lvl="1"/>
            <a:r>
              <a:rPr lang="zh-CN" altLang="da-DK" sz="1600" dirty="0"/>
              <a:t>海岸带保护</a:t>
            </a:r>
            <a:endParaRPr lang="da-DK" sz="1600" dirty="0"/>
          </a:p>
          <a:p>
            <a:pPr lvl="1"/>
            <a:r>
              <a:rPr lang="zh-CN" altLang="da-DK" sz="1600" dirty="0"/>
              <a:t>渔业管理</a:t>
            </a:r>
            <a:endParaRPr lang="da-DK" sz="1600" dirty="0"/>
          </a:p>
          <a:p>
            <a:pPr lvl="1"/>
            <a:r>
              <a:rPr lang="zh-CN" altLang="da-DK" sz="1600" dirty="0"/>
              <a:t>渔业影响</a:t>
            </a:r>
            <a:endParaRPr lang="da-DK" sz="1600" dirty="0"/>
          </a:p>
          <a:p>
            <a:pPr lvl="1"/>
            <a:r>
              <a:rPr lang="zh-CN" altLang="da-DK" sz="1600" dirty="0"/>
              <a:t>富营养化</a:t>
            </a:r>
            <a:endParaRPr lang="da-DK" sz="1600" dirty="0"/>
          </a:p>
          <a:p>
            <a:pPr lvl="1"/>
            <a:r>
              <a:rPr lang="zh-CN" altLang="da-DK" sz="1600" dirty="0"/>
              <a:t>河流输入</a:t>
            </a:r>
            <a:endParaRPr lang="da-DK" sz="1600" dirty="0"/>
          </a:p>
          <a:p>
            <a:pPr lvl="1"/>
            <a:r>
              <a:rPr lang="zh-CN" altLang="da-DK" sz="1600" dirty="0"/>
              <a:t>海底地形</a:t>
            </a:r>
            <a:endParaRPr lang="da-DK" sz="1600" dirty="0"/>
          </a:p>
          <a:p>
            <a:pPr lvl="1"/>
            <a:r>
              <a:rPr lang="zh-CN" altLang="da-DK" sz="1600" dirty="0"/>
              <a:t>外来物种</a:t>
            </a:r>
            <a:endParaRPr lang="da-DK" sz="1600" dirty="0"/>
          </a:p>
        </p:txBody>
      </p:sp>
    </p:spTree>
    <p:extLst>
      <p:ext uri="{BB962C8B-B14F-4D97-AF65-F5344CB8AC3E}">
        <p14:creationId xmlns:p14="http://schemas.microsoft.com/office/powerpoint/2010/main" val="222842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a-DK" dirty="0" smtClean="0"/>
              <a:t>Project </a:t>
            </a:r>
            <a:r>
              <a:rPr lang="da-DK" dirty="0" err="1" smtClean="0"/>
              <a:t>workflow</a:t>
            </a:r>
            <a:r>
              <a:rPr lang="da-DK" dirty="0" smtClean="0"/>
              <a:t> </a:t>
            </a:r>
            <a:r>
              <a:rPr lang="da-DK" dirty="0"/>
              <a:t>(</a:t>
            </a:r>
            <a:r>
              <a:rPr lang="zh-CN" altLang="da-DK" dirty="0" smtClean="0"/>
              <a:t>工作流程</a:t>
            </a:r>
            <a:r>
              <a:rPr lang="da-DK" altLang="zh-CN" dirty="0" smtClean="0"/>
              <a:t>)</a:t>
            </a:r>
            <a:endParaRPr lang="da-DK" dirty="0"/>
          </a:p>
        </p:txBody>
      </p:sp>
      <p:sp>
        <p:nvSpPr>
          <p:cNvPr id="6" name="Pladsholder til indhold 5"/>
          <p:cNvSpPr>
            <a:spLocks noGrp="1"/>
          </p:cNvSpPr>
          <p:nvPr>
            <p:ph sz="half" idx="1"/>
          </p:nvPr>
        </p:nvSpPr>
        <p:spPr>
          <a:xfrm>
            <a:off x="4860032" y="1628800"/>
            <a:ext cx="4038600" cy="4525963"/>
          </a:xfrm>
        </p:spPr>
        <p:txBody>
          <a:bodyPr>
            <a:normAutofit fontScale="92500" lnSpcReduction="20000"/>
          </a:bodyPr>
          <a:lstStyle/>
          <a:p>
            <a:r>
              <a:rPr lang="zh-CN" altLang="da-DK" b="1" dirty="0"/>
              <a:t>方法三要素</a:t>
            </a:r>
            <a:r>
              <a:rPr lang="zh-CN" altLang="da-DK" dirty="0"/>
              <a:t>：</a:t>
            </a:r>
            <a:endParaRPr lang="da-DK" dirty="0"/>
          </a:p>
          <a:p>
            <a:pPr lvl="1"/>
            <a:r>
              <a:rPr lang="zh-CN" altLang="da-DK" dirty="0"/>
              <a:t>已有海洋数据使用综述 （</a:t>
            </a:r>
            <a:r>
              <a:rPr lang="en-GB" dirty="0"/>
              <a:t>Literature Review Report</a:t>
            </a:r>
            <a:r>
              <a:rPr lang="zh-CN" altLang="da-DK" dirty="0"/>
              <a:t>）</a:t>
            </a:r>
            <a:endParaRPr lang="da-DK" dirty="0"/>
          </a:p>
          <a:p>
            <a:pPr lvl="1"/>
            <a:r>
              <a:rPr lang="zh-CN" altLang="da-DK" dirty="0"/>
              <a:t>行业示范产品和网站显示</a:t>
            </a:r>
            <a:r>
              <a:rPr lang="en-GB" dirty="0"/>
              <a:t> (</a:t>
            </a:r>
            <a:r>
              <a:rPr lang="en-GB" u="sng" dirty="0">
                <a:hlinkClick r:id="rId2"/>
              </a:rPr>
              <a:t>http://www.emodnet-baltic.eu</a:t>
            </a:r>
            <a:r>
              <a:rPr lang="en-GB" dirty="0"/>
              <a:t> ) </a:t>
            </a:r>
            <a:endParaRPr lang="da-DK" dirty="0"/>
          </a:p>
          <a:p>
            <a:pPr lvl="1"/>
            <a:r>
              <a:rPr lang="zh-CN" altLang="da-DK" dirty="0"/>
              <a:t>数据适用性评估 </a:t>
            </a:r>
            <a:r>
              <a:rPr lang="en-GB" dirty="0"/>
              <a:t>(Data Adequacy Report)</a:t>
            </a:r>
            <a:endParaRPr lang="da-DK" dirty="0"/>
          </a:p>
          <a:p>
            <a:r>
              <a:rPr lang="zh-CN" altLang="da-DK" b="1" dirty="0"/>
              <a:t>项目质量保证</a:t>
            </a:r>
            <a:endParaRPr lang="da-DK" b="1" dirty="0"/>
          </a:p>
          <a:p>
            <a:pPr lvl="1">
              <a:lnSpc>
                <a:spcPct val="120000"/>
              </a:lnSpc>
            </a:pPr>
            <a:r>
              <a:rPr lang="zh-CN" altLang="da-DK" dirty="0"/>
              <a:t>外部专家组独立评估（欧盟行业专家、国际组织专家</a:t>
            </a:r>
            <a:r>
              <a:rPr lang="en-GB" dirty="0"/>
              <a:t>+</a:t>
            </a:r>
            <a:r>
              <a:rPr lang="zh-CN" altLang="da-DK" dirty="0"/>
              <a:t>本区域学术专家</a:t>
            </a:r>
            <a:r>
              <a:rPr lang="en-GB" dirty="0"/>
              <a:t>9</a:t>
            </a:r>
            <a:r>
              <a:rPr lang="zh-CN" altLang="da-DK" dirty="0"/>
              <a:t>人）</a:t>
            </a:r>
            <a:endParaRPr lang="da-DK" dirty="0"/>
          </a:p>
          <a:p>
            <a:pPr lvl="1">
              <a:lnSpc>
                <a:spcPct val="120000"/>
              </a:lnSpc>
            </a:pPr>
            <a:r>
              <a:rPr lang="zh-CN" altLang="da-DK" dirty="0"/>
              <a:t>用户会议</a:t>
            </a:r>
            <a:r>
              <a:rPr lang="en-GB" dirty="0"/>
              <a:t>-</a:t>
            </a:r>
            <a:r>
              <a:rPr lang="zh-CN" altLang="da-DK" dirty="0"/>
              <a:t>用户评</a:t>
            </a:r>
            <a:r>
              <a:rPr lang="zh-CN" altLang="da-DK" dirty="0" smtClean="0"/>
              <a:t>估</a:t>
            </a:r>
            <a:endParaRPr lang="da-DK" dirty="0"/>
          </a:p>
        </p:txBody>
      </p:sp>
      <p:graphicFrame>
        <p:nvGraphicFramePr>
          <p:cNvPr id="3" name="Pladsholder til indhold 2"/>
          <p:cNvGraphicFramePr>
            <a:graphicFrameLocks noGrp="1"/>
          </p:cNvGraphicFramePr>
          <p:nvPr>
            <p:ph sz="half" idx="2"/>
            <p:extLst>
              <p:ext uri="{D42A27DB-BD31-4B8C-83A1-F6EECF244321}">
                <p14:modId xmlns:p14="http://schemas.microsoft.com/office/powerpoint/2010/main" val="1375815516"/>
              </p:ext>
            </p:extLst>
          </p:nvPr>
        </p:nvGraphicFramePr>
        <p:xfrm>
          <a:off x="539552" y="16288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653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Autofit/>
          </a:bodyPr>
          <a:lstStyle/>
          <a:p>
            <a:r>
              <a:rPr lang="da-DK" altLang="zh-CN" sz="2400" b="1" dirty="0" err="1" smtClean="0"/>
              <a:t>Baltic</a:t>
            </a:r>
            <a:r>
              <a:rPr lang="da-DK" altLang="zh-CN" sz="2400" b="1" dirty="0" smtClean="0"/>
              <a:t> Sea </a:t>
            </a:r>
            <a:r>
              <a:rPr lang="da-DK" altLang="zh-CN" sz="2400" b="1" dirty="0" err="1" smtClean="0"/>
              <a:t>Observational</a:t>
            </a:r>
            <a:r>
              <a:rPr lang="da-DK" altLang="zh-CN" sz="2400" b="1" dirty="0" smtClean="0"/>
              <a:t> Networks </a:t>
            </a:r>
            <a:br>
              <a:rPr lang="da-DK" altLang="zh-CN" sz="2400" b="1" dirty="0" smtClean="0"/>
            </a:br>
            <a:r>
              <a:rPr lang="da-DK" altLang="zh-CN" sz="2400" b="1" dirty="0" smtClean="0"/>
              <a:t>(</a:t>
            </a:r>
            <a:r>
              <a:rPr lang="zh-CN" altLang="da-DK" sz="2400" b="1" dirty="0" smtClean="0"/>
              <a:t>波</a:t>
            </a:r>
            <a:r>
              <a:rPr lang="zh-CN" altLang="da-DK" sz="2400" b="1" dirty="0"/>
              <a:t>罗的</a:t>
            </a:r>
            <a:r>
              <a:rPr lang="zh-CN" altLang="da-DK" sz="2400" b="1" dirty="0" smtClean="0"/>
              <a:t>海观测网络</a:t>
            </a:r>
            <a:r>
              <a:rPr lang="da-DK" altLang="zh-CN" sz="2400" b="1" dirty="0" smtClean="0"/>
              <a:t>)</a:t>
            </a:r>
            <a:endParaRPr lang="da-DK" sz="2400" b="1" dirty="0"/>
          </a:p>
        </p:txBody>
      </p:sp>
      <p:sp>
        <p:nvSpPr>
          <p:cNvPr id="8" name="Pladsholder til indhold 7"/>
          <p:cNvSpPr>
            <a:spLocks noGrp="1"/>
          </p:cNvSpPr>
          <p:nvPr>
            <p:ph sz="half" idx="1"/>
          </p:nvPr>
        </p:nvSpPr>
        <p:spPr/>
        <p:txBody>
          <a:bodyPr>
            <a:normAutofit fontScale="70000" lnSpcReduction="20000"/>
          </a:bodyPr>
          <a:lstStyle/>
          <a:p>
            <a:r>
              <a:rPr lang="da-DK" dirty="0" smtClean="0"/>
              <a:t>Operational </a:t>
            </a:r>
            <a:r>
              <a:rPr lang="da-DK" dirty="0" err="1" smtClean="0"/>
              <a:t>monitoring</a:t>
            </a:r>
            <a:r>
              <a:rPr lang="da-DK" dirty="0" smtClean="0"/>
              <a:t> BOOS</a:t>
            </a:r>
          </a:p>
          <a:p>
            <a:r>
              <a:rPr lang="da-DK" dirty="0" err="1" smtClean="0"/>
              <a:t>Environmental</a:t>
            </a:r>
            <a:r>
              <a:rPr lang="da-DK" dirty="0" smtClean="0"/>
              <a:t> </a:t>
            </a:r>
            <a:r>
              <a:rPr lang="da-DK" dirty="0" err="1" smtClean="0"/>
              <a:t>monitoring</a:t>
            </a:r>
            <a:r>
              <a:rPr lang="da-DK" dirty="0" smtClean="0"/>
              <a:t> HELCOM</a:t>
            </a:r>
          </a:p>
          <a:p>
            <a:r>
              <a:rPr lang="da-DK" dirty="0" err="1" smtClean="0"/>
              <a:t>Fishery</a:t>
            </a:r>
            <a:r>
              <a:rPr lang="da-DK" dirty="0" smtClean="0"/>
              <a:t> </a:t>
            </a:r>
            <a:r>
              <a:rPr lang="zh-CN" altLang="da-DK" dirty="0" smtClean="0"/>
              <a:t> </a:t>
            </a:r>
            <a:r>
              <a:rPr lang="da-DK" altLang="zh-CN" dirty="0" err="1" smtClean="0"/>
              <a:t>monitoring</a:t>
            </a:r>
            <a:r>
              <a:rPr lang="da-DK" altLang="zh-CN" dirty="0" smtClean="0"/>
              <a:t> (open </a:t>
            </a:r>
            <a:r>
              <a:rPr lang="da-DK" altLang="zh-CN" dirty="0" err="1" smtClean="0"/>
              <a:t>water</a:t>
            </a:r>
            <a:r>
              <a:rPr lang="da-DK" altLang="zh-CN" dirty="0" smtClean="0"/>
              <a:t>, </a:t>
            </a:r>
            <a:r>
              <a:rPr lang="da-DK" altLang="zh-CN" dirty="0" err="1" smtClean="0"/>
              <a:t>coastal</a:t>
            </a:r>
            <a:r>
              <a:rPr lang="da-DK" altLang="zh-CN" dirty="0" smtClean="0"/>
              <a:t> </a:t>
            </a:r>
            <a:r>
              <a:rPr lang="da-DK" altLang="zh-CN" dirty="0" err="1" smtClean="0"/>
              <a:t>fisheries</a:t>
            </a:r>
            <a:r>
              <a:rPr lang="da-DK" altLang="zh-CN" dirty="0" smtClean="0"/>
              <a:t>)</a:t>
            </a:r>
          </a:p>
          <a:p>
            <a:r>
              <a:rPr lang="da-DK" altLang="zh-CN" dirty="0" smtClean="0"/>
              <a:t>National </a:t>
            </a:r>
            <a:r>
              <a:rPr lang="da-DK" altLang="zh-CN" dirty="0" err="1" smtClean="0"/>
              <a:t>Geological</a:t>
            </a:r>
            <a:r>
              <a:rPr lang="da-DK" altLang="zh-CN" dirty="0" smtClean="0"/>
              <a:t> </a:t>
            </a:r>
            <a:r>
              <a:rPr lang="da-DK" altLang="zh-CN" dirty="0" err="1" smtClean="0"/>
              <a:t>Servey</a:t>
            </a:r>
            <a:endParaRPr lang="da-DK" altLang="zh-CN" dirty="0" smtClean="0"/>
          </a:p>
          <a:p>
            <a:r>
              <a:rPr lang="da-DK" altLang="zh-CN" dirty="0" err="1" smtClean="0"/>
              <a:t>Baltic</a:t>
            </a:r>
            <a:r>
              <a:rPr lang="da-DK" altLang="zh-CN" dirty="0" smtClean="0"/>
              <a:t> Sea </a:t>
            </a:r>
            <a:r>
              <a:rPr lang="da-DK" altLang="zh-CN" dirty="0" err="1" smtClean="0"/>
              <a:t>Hydrological</a:t>
            </a:r>
            <a:r>
              <a:rPr lang="da-DK" altLang="zh-CN" dirty="0" smtClean="0"/>
              <a:t> </a:t>
            </a:r>
            <a:r>
              <a:rPr lang="da-DK" altLang="zh-CN" dirty="0" err="1" smtClean="0"/>
              <a:t>Committee</a:t>
            </a:r>
            <a:endParaRPr lang="da-DK" altLang="zh-CN" dirty="0" smtClean="0"/>
          </a:p>
          <a:p>
            <a:r>
              <a:rPr lang="da-DK" altLang="zh-CN" dirty="0" smtClean="0"/>
              <a:t>Research data (BONUS, </a:t>
            </a:r>
            <a:r>
              <a:rPr lang="da-DK" altLang="zh-CN" dirty="0" err="1" smtClean="0"/>
              <a:t>Interreg</a:t>
            </a:r>
            <a:r>
              <a:rPr lang="da-DK" altLang="zh-CN" dirty="0" smtClean="0"/>
              <a:t>, H2020)</a:t>
            </a:r>
          </a:p>
          <a:p>
            <a:r>
              <a:rPr lang="da-DK" altLang="zh-CN" dirty="0" smtClean="0"/>
              <a:t>Commercial data</a:t>
            </a:r>
          </a:p>
          <a:p>
            <a:endParaRPr lang="da-DK" dirty="0"/>
          </a:p>
        </p:txBody>
      </p:sp>
      <p:sp>
        <p:nvSpPr>
          <p:cNvPr id="9" name="Pladsholder til indhold 8"/>
          <p:cNvSpPr>
            <a:spLocks noGrp="1"/>
          </p:cNvSpPr>
          <p:nvPr>
            <p:ph sz="half" idx="2"/>
          </p:nvPr>
        </p:nvSpPr>
        <p:spPr/>
        <p:txBody>
          <a:bodyPr>
            <a:normAutofit fontScale="70000" lnSpcReduction="20000"/>
          </a:bodyPr>
          <a:lstStyle/>
          <a:p>
            <a:pPr lvl="0">
              <a:lnSpc>
                <a:spcPct val="120000"/>
              </a:lnSpc>
            </a:pPr>
            <a:r>
              <a:rPr lang="zh-CN" altLang="da-DK" dirty="0" smtClean="0"/>
              <a:t>业</a:t>
            </a:r>
            <a:r>
              <a:rPr lang="zh-CN" altLang="da-DK" dirty="0"/>
              <a:t>务海洋观测网</a:t>
            </a:r>
            <a:r>
              <a:rPr lang="da-DK" dirty="0"/>
              <a:t> (</a:t>
            </a:r>
            <a:r>
              <a:rPr lang="zh-CN" altLang="da-DK" dirty="0"/>
              <a:t>波罗的海业务海洋系统</a:t>
            </a:r>
            <a:r>
              <a:rPr lang="da-DK" dirty="0"/>
              <a:t>BOOS)</a:t>
            </a:r>
          </a:p>
          <a:p>
            <a:pPr lvl="0">
              <a:lnSpc>
                <a:spcPct val="120000"/>
              </a:lnSpc>
            </a:pPr>
            <a:r>
              <a:rPr lang="zh-CN" altLang="da-DK" dirty="0"/>
              <a:t>环境海洋观测网</a:t>
            </a:r>
            <a:r>
              <a:rPr lang="da-DK" dirty="0"/>
              <a:t> (</a:t>
            </a:r>
            <a:r>
              <a:rPr lang="zh-CN" altLang="da-DK" dirty="0"/>
              <a:t>波罗的海环境保护委员会</a:t>
            </a:r>
            <a:r>
              <a:rPr lang="da-DK" dirty="0"/>
              <a:t>HELCOM)</a:t>
            </a:r>
          </a:p>
          <a:p>
            <a:pPr lvl="0">
              <a:lnSpc>
                <a:spcPct val="120000"/>
              </a:lnSpc>
            </a:pPr>
            <a:r>
              <a:rPr lang="zh-CN" altLang="da-DK" dirty="0"/>
              <a:t>渔业海洋观测网（近海渔业、远海渔业）</a:t>
            </a:r>
            <a:endParaRPr lang="da-DK" dirty="0"/>
          </a:p>
          <a:p>
            <a:pPr lvl="0">
              <a:lnSpc>
                <a:spcPct val="120000"/>
              </a:lnSpc>
            </a:pPr>
            <a:r>
              <a:rPr lang="zh-CN" altLang="da-DK" dirty="0"/>
              <a:t>国家地质调查局（沉积物、底质类型）</a:t>
            </a:r>
            <a:endParaRPr lang="da-DK" dirty="0"/>
          </a:p>
          <a:p>
            <a:pPr lvl="0">
              <a:lnSpc>
                <a:spcPct val="120000"/>
              </a:lnSpc>
            </a:pPr>
            <a:r>
              <a:rPr lang="zh-CN" altLang="da-DK" dirty="0"/>
              <a:t>国家水利和地形调查（波罗的海水利委员会</a:t>
            </a:r>
            <a:r>
              <a:rPr lang="da-DK" dirty="0"/>
              <a:t>BSHC</a:t>
            </a:r>
            <a:r>
              <a:rPr lang="zh-CN" altLang="da-DK" dirty="0"/>
              <a:t>）</a:t>
            </a:r>
            <a:endParaRPr lang="da-DK" dirty="0"/>
          </a:p>
          <a:p>
            <a:pPr lvl="0">
              <a:lnSpc>
                <a:spcPct val="120000"/>
              </a:lnSpc>
            </a:pPr>
            <a:r>
              <a:rPr lang="zh-CN" altLang="da-DK" dirty="0"/>
              <a:t>研究项目（欧盟和区域研究计划</a:t>
            </a:r>
            <a:r>
              <a:rPr lang="da-DK" dirty="0"/>
              <a:t>BONUS</a:t>
            </a:r>
            <a:r>
              <a:rPr lang="zh-CN" altLang="da-DK" dirty="0"/>
              <a:t>，</a:t>
            </a:r>
            <a:r>
              <a:rPr lang="da-DK" dirty="0" err="1"/>
              <a:t>Interreg</a:t>
            </a:r>
            <a:r>
              <a:rPr lang="zh-CN" altLang="da-DK" dirty="0"/>
              <a:t>，</a:t>
            </a:r>
            <a:r>
              <a:rPr lang="da-DK" dirty="0"/>
              <a:t>H2020</a:t>
            </a:r>
            <a:r>
              <a:rPr lang="zh-CN" altLang="da-DK" dirty="0"/>
              <a:t>）</a:t>
            </a:r>
            <a:endParaRPr lang="da-DK" dirty="0"/>
          </a:p>
          <a:p>
            <a:pPr lvl="0">
              <a:lnSpc>
                <a:spcPct val="120000"/>
              </a:lnSpc>
            </a:pPr>
            <a:r>
              <a:rPr lang="zh-CN" altLang="da-DK" dirty="0"/>
              <a:t>商业观测项目</a:t>
            </a:r>
            <a:endParaRPr lang="da-DK" dirty="0"/>
          </a:p>
          <a:p>
            <a:endParaRPr lang="da-DK" dirty="0"/>
          </a:p>
        </p:txBody>
      </p:sp>
    </p:spTree>
    <p:extLst>
      <p:ext uri="{BB962C8B-B14F-4D97-AF65-F5344CB8AC3E}">
        <p14:creationId xmlns:p14="http://schemas.microsoft.com/office/powerpoint/2010/main" val="142386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a-DK" dirty="0" err="1" smtClean="0"/>
              <a:t>Baltic</a:t>
            </a:r>
            <a:r>
              <a:rPr lang="da-DK" dirty="0" smtClean="0"/>
              <a:t> Sea </a:t>
            </a:r>
            <a:r>
              <a:rPr lang="da-DK" dirty="0" err="1"/>
              <a:t>o</a:t>
            </a:r>
            <a:r>
              <a:rPr lang="da-DK" dirty="0" err="1" smtClean="0"/>
              <a:t>bservational</a:t>
            </a:r>
            <a:r>
              <a:rPr lang="da-DK" dirty="0" smtClean="0"/>
              <a:t> </a:t>
            </a:r>
            <a:r>
              <a:rPr lang="da-DK" dirty="0" err="1" smtClean="0"/>
              <a:t>networks</a:t>
            </a:r>
            <a:endParaRPr lang="da-DK" dirty="0"/>
          </a:p>
        </p:txBody>
      </p:sp>
      <p:sp>
        <p:nvSpPr>
          <p:cNvPr id="7" name="Pladsholder til indhold 6"/>
          <p:cNvSpPr>
            <a:spLocks noGrp="1"/>
          </p:cNvSpPr>
          <p:nvPr>
            <p:ph sz="half" idx="1"/>
          </p:nvPr>
        </p:nvSpPr>
        <p:spPr/>
        <p:txBody>
          <a:bodyPr>
            <a:normAutofit fontScale="92500" lnSpcReduction="10000"/>
          </a:bodyPr>
          <a:lstStyle/>
          <a:p>
            <a:r>
              <a:rPr lang="da-DK" b="1" dirty="0" smtClean="0"/>
              <a:t>Operational </a:t>
            </a:r>
            <a:r>
              <a:rPr lang="da-DK" b="1" dirty="0" smtClean="0"/>
              <a:t>data</a:t>
            </a:r>
            <a:r>
              <a:rPr lang="da-DK" dirty="0" smtClean="0"/>
              <a:t>: </a:t>
            </a:r>
            <a:endParaRPr lang="da-DK" dirty="0" smtClean="0"/>
          </a:p>
          <a:p>
            <a:pPr lvl="1"/>
            <a:r>
              <a:rPr lang="da-DK" dirty="0" smtClean="0"/>
              <a:t>Drifters: 2</a:t>
            </a:r>
          </a:p>
          <a:p>
            <a:pPr lvl="1"/>
            <a:r>
              <a:rPr lang="da-DK" dirty="0" err="1" smtClean="0"/>
              <a:t>Argo</a:t>
            </a:r>
            <a:r>
              <a:rPr lang="da-DK" dirty="0" smtClean="0"/>
              <a:t> </a:t>
            </a:r>
            <a:r>
              <a:rPr lang="da-DK" dirty="0" err="1" smtClean="0"/>
              <a:t>floats</a:t>
            </a:r>
            <a:r>
              <a:rPr lang="da-DK" dirty="0" smtClean="0"/>
              <a:t>: 11</a:t>
            </a:r>
          </a:p>
          <a:p>
            <a:pPr lvl="1"/>
            <a:r>
              <a:rPr lang="da-DK" dirty="0" err="1" smtClean="0"/>
              <a:t>Fixed</a:t>
            </a:r>
            <a:r>
              <a:rPr lang="da-DK" dirty="0" smtClean="0"/>
              <a:t> </a:t>
            </a:r>
            <a:r>
              <a:rPr lang="da-DK" dirty="0" err="1" smtClean="0"/>
              <a:t>statiosn</a:t>
            </a:r>
            <a:r>
              <a:rPr lang="da-DK" dirty="0" smtClean="0"/>
              <a:t>: 163</a:t>
            </a:r>
          </a:p>
          <a:p>
            <a:pPr lvl="1"/>
            <a:r>
              <a:rPr lang="da-DK" dirty="0" err="1" smtClean="0"/>
              <a:t>Ferrybox</a:t>
            </a:r>
            <a:r>
              <a:rPr lang="da-DK" dirty="0" smtClean="0"/>
              <a:t>: 13</a:t>
            </a:r>
          </a:p>
          <a:p>
            <a:r>
              <a:rPr lang="da-DK" b="1" dirty="0" smtClean="0"/>
              <a:t>Non-</a:t>
            </a:r>
            <a:r>
              <a:rPr lang="da-DK" b="1" dirty="0" err="1" smtClean="0"/>
              <a:t>operational</a:t>
            </a:r>
            <a:r>
              <a:rPr lang="da-DK" b="1" dirty="0" smtClean="0"/>
              <a:t> data </a:t>
            </a:r>
            <a:r>
              <a:rPr lang="da-DK" dirty="0" smtClean="0"/>
              <a:t>(2010)</a:t>
            </a:r>
          </a:p>
          <a:p>
            <a:pPr lvl="1"/>
            <a:r>
              <a:rPr lang="da-DK" dirty="0" smtClean="0"/>
              <a:t>5703 stations for T/S</a:t>
            </a:r>
          </a:p>
          <a:p>
            <a:pPr lvl="1"/>
            <a:r>
              <a:rPr lang="da-DK" dirty="0" smtClean="0"/>
              <a:t>1457 CTD stations</a:t>
            </a:r>
          </a:p>
          <a:p>
            <a:r>
              <a:rPr lang="da-DK" b="1" dirty="0" smtClean="0"/>
              <a:t>Adaptive </a:t>
            </a:r>
            <a:r>
              <a:rPr lang="da-DK" b="1" dirty="0" err="1" smtClean="0"/>
              <a:t>monitoring</a:t>
            </a:r>
            <a:r>
              <a:rPr lang="da-DK" b="1" dirty="0"/>
              <a:t>:</a:t>
            </a:r>
            <a:r>
              <a:rPr lang="da-DK" b="1" dirty="0" smtClean="0"/>
              <a:t> Gliders</a:t>
            </a:r>
            <a:endParaRPr lang="da-DK" b="1" dirty="0"/>
          </a:p>
        </p:txBody>
      </p:sp>
      <p:pic>
        <p:nvPicPr>
          <p:cNvPr id="1026" name="Picture 2" descr="http://ocean.ices.dk/HydChem/Images/0223263b.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14766" y="3717032"/>
            <a:ext cx="411474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48" b="5190"/>
          <a:stretch/>
        </p:blipFill>
        <p:spPr bwMode="auto">
          <a:xfrm>
            <a:off x="4788024" y="1556792"/>
            <a:ext cx="399846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a:off x="7956376" y="2204864"/>
            <a:ext cx="830110" cy="923330"/>
          </a:xfrm>
          <a:prstGeom prst="rect">
            <a:avLst/>
          </a:prstGeom>
          <a:noFill/>
        </p:spPr>
        <p:txBody>
          <a:bodyPr wrap="square" rtlCol="0">
            <a:spAutoFit/>
          </a:bodyPr>
          <a:lstStyle/>
          <a:p>
            <a:r>
              <a:rPr lang="zh-CN" altLang="da-DK" b="1" dirty="0"/>
              <a:t>业</a:t>
            </a:r>
            <a:r>
              <a:rPr lang="zh-CN" altLang="da-DK" b="1" dirty="0" smtClean="0"/>
              <a:t>务</a:t>
            </a:r>
            <a:r>
              <a:rPr lang="da-DK" altLang="zh-CN" b="1" dirty="0" smtClean="0"/>
              <a:t>;</a:t>
            </a:r>
            <a:r>
              <a:rPr lang="zh-CN" altLang="da-DK" b="1" dirty="0" smtClean="0"/>
              <a:t>高频</a:t>
            </a:r>
            <a:r>
              <a:rPr lang="da-DK" altLang="zh-CN" b="1" dirty="0" smtClean="0"/>
              <a:t>;</a:t>
            </a:r>
            <a:r>
              <a:rPr lang="zh-CN" altLang="da-DK" b="1" dirty="0" smtClean="0"/>
              <a:t>近岸</a:t>
            </a:r>
            <a:endParaRPr lang="da-DK" b="1" dirty="0"/>
          </a:p>
        </p:txBody>
      </p:sp>
      <p:sp>
        <p:nvSpPr>
          <p:cNvPr id="12" name="Tekstboks 11"/>
          <p:cNvSpPr txBox="1"/>
          <p:nvPr/>
        </p:nvSpPr>
        <p:spPr>
          <a:xfrm>
            <a:off x="7308304" y="4005064"/>
            <a:ext cx="1029531" cy="923330"/>
          </a:xfrm>
          <a:prstGeom prst="rect">
            <a:avLst/>
          </a:prstGeom>
          <a:noFill/>
        </p:spPr>
        <p:txBody>
          <a:bodyPr wrap="square" rtlCol="0">
            <a:spAutoFit/>
          </a:bodyPr>
          <a:lstStyle/>
          <a:p>
            <a:r>
              <a:rPr lang="zh-CN" altLang="da-DK" dirty="0"/>
              <a:t>延迟</a:t>
            </a:r>
            <a:r>
              <a:rPr lang="da-DK" altLang="zh-CN" dirty="0" smtClean="0"/>
              <a:t>;</a:t>
            </a:r>
          </a:p>
          <a:p>
            <a:r>
              <a:rPr lang="zh-CN" altLang="da-DK" dirty="0" smtClean="0"/>
              <a:t>低频</a:t>
            </a:r>
            <a:r>
              <a:rPr lang="da-DK" altLang="zh-CN" dirty="0" smtClean="0"/>
              <a:t>;</a:t>
            </a:r>
          </a:p>
          <a:p>
            <a:r>
              <a:rPr lang="zh-CN" altLang="da-DK" dirty="0" smtClean="0"/>
              <a:t>全</a:t>
            </a:r>
            <a:r>
              <a:rPr lang="zh-CN" altLang="da-DK" dirty="0"/>
              <a:t>覆</a:t>
            </a:r>
            <a:r>
              <a:rPr lang="zh-CN" altLang="da-DK" dirty="0" smtClean="0"/>
              <a:t>盖</a:t>
            </a:r>
            <a:endParaRPr lang="da-DK" dirty="0"/>
          </a:p>
        </p:txBody>
      </p:sp>
    </p:spTree>
    <p:extLst>
      <p:ext uri="{BB962C8B-B14F-4D97-AF65-F5344CB8AC3E}">
        <p14:creationId xmlns:p14="http://schemas.microsoft.com/office/powerpoint/2010/main" val="412065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err="1" smtClean="0"/>
              <a:t>Chl</a:t>
            </a:r>
            <a:r>
              <a:rPr lang="da-DK" dirty="0" smtClean="0"/>
              <a:t>-a data</a:t>
            </a:r>
            <a:endParaRPr lang="da-DK" dirty="0"/>
          </a:p>
        </p:txBody>
      </p:sp>
      <p:sp>
        <p:nvSpPr>
          <p:cNvPr id="3" name="Pladsholder til indhold 2"/>
          <p:cNvSpPr>
            <a:spLocks noGrp="1"/>
          </p:cNvSpPr>
          <p:nvPr>
            <p:ph sz="half" idx="1"/>
          </p:nvPr>
        </p:nvSpPr>
        <p:spPr/>
        <p:txBody>
          <a:bodyPr/>
          <a:lstStyle/>
          <a:p>
            <a:r>
              <a:rPr lang="da-DK" dirty="0" smtClean="0"/>
              <a:t>2014: 2900 stations</a:t>
            </a:r>
          </a:p>
          <a:p>
            <a:r>
              <a:rPr lang="da-DK" dirty="0" smtClean="0"/>
              <a:t>2015: 3060 stations</a:t>
            </a:r>
          </a:p>
          <a:p>
            <a:r>
              <a:rPr lang="da-DK" dirty="0" smtClean="0"/>
              <a:t>2016: 26 stations</a:t>
            </a:r>
            <a:endParaRPr lang="da-DK" dirty="0"/>
          </a:p>
        </p:txBody>
      </p:sp>
      <p:pic>
        <p:nvPicPr>
          <p:cNvPr id="3074" name="Picture 2" descr="http://ocean.ices.dk/HydChem/Images/0223326b.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0397" y="1484784"/>
            <a:ext cx="2558107" cy="1790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ocean.ices.dk/HydChem/Images/022351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321" y="1510433"/>
            <a:ext cx="2592288" cy="1814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ocean.ices.dk/HydChem/Images/022312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461" y="3286815"/>
            <a:ext cx="3476959" cy="24338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ocean.ices.dk/HydChem/Images/0223186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9385"/>
            <a:ext cx="2448272" cy="1713790"/>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p:nvSpPr>
        <p:spPr>
          <a:xfrm>
            <a:off x="1187624" y="4599706"/>
            <a:ext cx="1224136" cy="369332"/>
          </a:xfrm>
          <a:prstGeom prst="rect">
            <a:avLst/>
          </a:prstGeom>
          <a:noFill/>
        </p:spPr>
        <p:txBody>
          <a:bodyPr wrap="square" rtlCol="0">
            <a:spAutoFit/>
          </a:bodyPr>
          <a:lstStyle/>
          <a:p>
            <a:r>
              <a:rPr lang="da-DK" dirty="0" smtClean="0"/>
              <a:t>2005-2009</a:t>
            </a:r>
            <a:endParaRPr lang="da-DK" dirty="0"/>
          </a:p>
        </p:txBody>
      </p:sp>
      <p:pic>
        <p:nvPicPr>
          <p:cNvPr id="3082" name="Picture 10" descr="http://ocean.ices.dk/HydChem/Images/0223224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1" y="3299385"/>
            <a:ext cx="2448271" cy="171379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boks 10"/>
          <p:cNvSpPr txBox="1"/>
          <p:nvPr/>
        </p:nvSpPr>
        <p:spPr>
          <a:xfrm>
            <a:off x="3635896" y="4581128"/>
            <a:ext cx="1224136" cy="369332"/>
          </a:xfrm>
          <a:prstGeom prst="rect">
            <a:avLst/>
          </a:prstGeom>
          <a:noFill/>
        </p:spPr>
        <p:txBody>
          <a:bodyPr wrap="square" rtlCol="0">
            <a:spAutoFit/>
          </a:bodyPr>
          <a:lstStyle/>
          <a:p>
            <a:r>
              <a:rPr lang="da-DK" dirty="0" smtClean="0"/>
              <a:t>2010-2014</a:t>
            </a:r>
            <a:endParaRPr lang="da-DK" dirty="0"/>
          </a:p>
        </p:txBody>
      </p:sp>
      <p:sp>
        <p:nvSpPr>
          <p:cNvPr id="12" name="Tekstboks 11"/>
          <p:cNvSpPr txBox="1"/>
          <p:nvPr/>
        </p:nvSpPr>
        <p:spPr>
          <a:xfrm>
            <a:off x="5220072" y="2780928"/>
            <a:ext cx="1224136" cy="369332"/>
          </a:xfrm>
          <a:prstGeom prst="rect">
            <a:avLst/>
          </a:prstGeom>
          <a:noFill/>
        </p:spPr>
        <p:txBody>
          <a:bodyPr wrap="square" rtlCol="0">
            <a:spAutoFit/>
          </a:bodyPr>
          <a:lstStyle/>
          <a:p>
            <a:r>
              <a:rPr lang="da-DK" dirty="0"/>
              <a:t> </a:t>
            </a:r>
            <a:r>
              <a:rPr lang="da-DK" dirty="0" smtClean="0"/>
              <a:t>     2014</a:t>
            </a:r>
            <a:endParaRPr lang="da-DK" dirty="0"/>
          </a:p>
        </p:txBody>
      </p:sp>
      <p:sp>
        <p:nvSpPr>
          <p:cNvPr id="14" name="Tekstboks 13"/>
          <p:cNvSpPr txBox="1"/>
          <p:nvPr/>
        </p:nvSpPr>
        <p:spPr>
          <a:xfrm>
            <a:off x="7740352" y="2778992"/>
            <a:ext cx="1224136" cy="369332"/>
          </a:xfrm>
          <a:prstGeom prst="rect">
            <a:avLst/>
          </a:prstGeom>
          <a:noFill/>
        </p:spPr>
        <p:txBody>
          <a:bodyPr wrap="square" rtlCol="0">
            <a:spAutoFit/>
          </a:bodyPr>
          <a:lstStyle/>
          <a:p>
            <a:r>
              <a:rPr lang="da-DK" dirty="0"/>
              <a:t> </a:t>
            </a:r>
            <a:r>
              <a:rPr lang="da-DK" dirty="0" smtClean="0"/>
              <a:t>     2015</a:t>
            </a:r>
            <a:endParaRPr lang="da-DK" dirty="0"/>
          </a:p>
        </p:txBody>
      </p:sp>
      <p:sp>
        <p:nvSpPr>
          <p:cNvPr id="15" name="Tekstboks 14"/>
          <p:cNvSpPr txBox="1"/>
          <p:nvPr/>
        </p:nvSpPr>
        <p:spPr>
          <a:xfrm>
            <a:off x="6948264" y="5158651"/>
            <a:ext cx="1224136" cy="369332"/>
          </a:xfrm>
          <a:prstGeom prst="rect">
            <a:avLst/>
          </a:prstGeom>
          <a:noFill/>
        </p:spPr>
        <p:txBody>
          <a:bodyPr wrap="square" rtlCol="0">
            <a:spAutoFit/>
          </a:bodyPr>
          <a:lstStyle/>
          <a:p>
            <a:r>
              <a:rPr lang="da-DK" dirty="0"/>
              <a:t> </a:t>
            </a:r>
            <a:r>
              <a:rPr lang="da-DK" dirty="0" smtClean="0"/>
              <a:t>     2016</a:t>
            </a:r>
            <a:endParaRPr lang="da-DK" dirty="0"/>
          </a:p>
        </p:txBody>
      </p:sp>
      <p:sp>
        <p:nvSpPr>
          <p:cNvPr id="6" name="Ellipse 5"/>
          <p:cNvSpPr/>
          <p:nvPr/>
        </p:nvSpPr>
        <p:spPr>
          <a:xfrm>
            <a:off x="4932040" y="2708920"/>
            <a:ext cx="504056" cy="256674"/>
          </a:xfrm>
          <a:prstGeom prst="ellipse">
            <a:avLst/>
          </a:prstGeom>
          <a:solidFill>
            <a:schemeClr val="accent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5076056" y="1772816"/>
            <a:ext cx="360040" cy="864096"/>
          </a:xfrm>
          <a:prstGeom prst="ellipse">
            <a:avLst/>
          </a:prstGeom>
          <a:solidFill>
            <a:schemeClr val="accent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boks 3"/>
          <p:cNvSpPr txBox="1"/>
          <p:nvPr/>
        </p:nvSpPr>
        <p:spPr>
          <a:xfrm>
            <a:off x="1043608" y="5158651"/>
            <a:ext cx="3528392" cy="461665"/>
          </a:xfrm>
          <a:prstGeom prst="rect">
            <a:avLst/>
          </a:prstGeom>
          <a:noFill/>
        </p:spPr>
        <p:txBody>
          <a:bodyPr wrap="square" rtlCol="0">
            <a:spAutoFit/>
          </a:bodyPr>
          <a:lstStyle/>
          <a:p>
            <a:r>
              <a:rPr lang="zh-CN" altLang="da-DK" sz="2400" b="1" dirty="0" smtClean="0"/>
              <a:t>时间滞后</a:t>
            </a:r>
            <a:r>
              <a:rPr lang="da-DK" altLang="zh-CN" sz="2400" b="1" dirty="0" smtClean="0"/>
              <a:t>: 1</a:t>
            </a:r>
            <a:r>
              <a:rPr lang="zh-CN" altLang="da-DK" sz="2400" b="1" dirty="0" smtClean="0"/>
              <a:t>年</a:t>
            </a:r>
            <a:endParaRPr lang="da-DK" sz="2400" b="1" dirty="0"/>
          </a:p>
        </p:txBody>
      </p:sp>
    </p:spTree>
    <p:extLst>
      <p:ext uri="{BB962C8B-B14F-4D97-AF65-F5344CB8AC3E}">
        <p14:creationId xmlns:p14="http://schemas.microsoft.com/office/powerpoint/2010/main" val="1352584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smtClean="0"/>
              <a:t>Major </a:t>
            </a:r>
            <a:r>
              <a:rPr lang="da-DK" dirty="0" err="1" smtClean="0"/>
              <a:t>outcomes</a:t>
            </a:r>
            <a:r>
              <a:rPr lang="da-DK" dirty="0" smtClean="0"/>
              <a:t> </a:t>
            </a:r>
            <a:endParaRPr lang="da-DK" dirty="0"/>
          </a:p>
        </p:txBody>
      </p:sp>
      <p:sp>
        <p:nvSpPr>
          <p:cNvPr id="6" name="Undertitel 5"/>
          <p:cNvSpPr>
            <a:spLocks noGrp="1"/>
          </p:cNvSpPr>
          <p:nvPr>
            <p:ph type="subTitle" idx="1"/>
          </p:nvPr>
        </p:nvSpPr>
        <p:spPr/>
        <p:txBody>
          <a:bodyPr/>
          <a:lstStyle/>
          <a:p>
            <a:endParaRPr lang="da-DK"/>
          </a:p>
        </p:txBody>
      </p:sp>
    </p:spTree>
    <p:extLst>
      <p:ext uri="{BB962C8B-B14F-4D97-AF65-F5344CB8AC3E}">
        <p14:creationId xmlns:p14="http://schemas.microsoft.com/office/powerpoint/2010/main" val="3978117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6709</TotalTime>
  <Words>2388</Words>
  <Application>Microsoft Office PowerPoint</Application>
  <PresentationFormat>On-screen Show (4:3)</PresentationFormat>
  <Paragraphs>226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Kontortema</vt:lpstr>
      <vt:lpstr>Baltic Sea Basin marine data stress test</vt:lpstr>
      <vt:lpstr>EMODnet and Checkpoint projects</vt:lpstr>
      <vt:lpstr>Rational (缘起)</vt:lpstr>
      <vt:lpstr>Scope of research</vt:lpstr>
      <vt:lpstr>Project workflow (工作流程)</vt:lpstr>
      <vt:lpstr>Baltic Sea Observational Networks  (波罗的海观测网络)</vt:lpstr>
      <vt:lpstr>Baltic Sea observational networks</vt:lpstr>
      <vt:lpstr>Chl-a data</vt:lpstr>
      <vt:lpstr>Major outcomes </vt:lpstr>
      <vt:lpstr>Interactive Map and data layers:(动态数据层制图)</vt:lpstr>
      <vt:lpstr>PowerPoint Presentation</vt:lpstr>
      <vt:lpstr>PowerPoint Presentation</vt:lpstr>
      <vt:lpstr>Major findings（主要发现)</vt:lpstr>
      <vt:lpstr>Major findings（主要发现）</vt:lpstr>
      <vt:lpstr>Thank you for your attention!  </vt:lpstr>
      <vt:lpstr>PowerPoint Presentation</vt:lpstr>
      <vt:lpstr>PowerPoint Presentation</vt:lpstr>
    </vt:vector>
  </TitlesOfParts>
  <Company>DMI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Wind farm siting</dc:title>
  <dc:creator>Jun She</dc:creator>
  <cp:lastModifiedBy>Jun She</cp:lastModifiedBy>
  <cp:revision>195</cp:revision>
  <dcterms:created xsi:type="dcterms:W3CDTF">2015-08-19T12:54:48Z</dcterms:created>
  <dcterms:modified xsi:type="dcterms:W3CDTF">2017-03-01T15:12:31Z</dcterms:modified>
</cp:coreProperties>
</file>