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5" r:id="rId3"/>
    <p:sldId id="257" r:id="rId4"/>
    <p:sldId id="260" r:id="rId5"/>
    <p:sldId id="258" r:id="rId6"/>
    <p:sldId id="259" r:id="rId7"/>
    <p:sldId id="261" r:id="rId8"/>
    <p:sldId id="280" r:id="rId9"/>
    <p:sldId id="262" r:id="rId10"/>
    <p:sldId id="265" r:id="rId11"/>
    <p:sldId id="264" r:id="rId12"/>
    <p:sldId id="273" r:id="rId13"/>
    <p:sldId id="281" r:id="rId14"/>
    <p:sldId id="283" r:id="rId15"/>
    <p:sldId id="275" r:id="rId16"/>
    <p:sldId id="267" r:id="rId17"/>
    <p:sldId id="266" r:id="rId18"/>
    <p:sldId id="270" r:id="rId19"/>
    <p:sldId id="272" r:id="rId20"/>
    <p:sldId id="284" r:id="rId21"/>
    <p:sldId id="271" r:id="rId22"/>
    <p:sldId id="276" r:id="rId23"/>
    <p:sldId id="268" r:id="rId24"/>
    <p:sldId id="269" r:id="rId25"/>
    <p:sldId id="278" r:id="rId26"/>
    <p:sldId id="282" r:id="rId27"/>
    <p:sldId id="274"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83" autoAdjust="0"/>
  </p:normalViewPr>
  <p:slideViewPr>
    <p:cSldViewPr>
      <p:cViewPr varScale="1">
        <p:scale>
          <a:sx n="79" d="100"/>
          <a:sy n="79" d="100"/>
        </p:scale>
        <p:origin x="-816" y="-8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083A5-4E04-44E3-A910-98A378A687BB}" type="datetimeFigureOut">
              <a:rPr kumimoji="1" lang="ja-JP" altLang="en-US" smtClean="0"/>
              <a:t>2012/10/10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63C50-A8FD-4F26-8F01-76A1FB39A398}" type="slidenum">
              <a:rPr kumimoji="1" lang="ja-JP" altLang="en-US" smtClean="0"/>
              <a:t>‹#›</a:t>
            </a:fld>
            <a:endParaRPr kumimoji="1" lang="ja-JP" altLang="en-US"/>
          </a:p>
        </p:txBody>
      </p:sp>
    </p:spTree>
    <p:extLst>
      <p:ext uri="{BB962C8B-B14F-4D97-AF65-F5344CB8AC3E}">
        <p14:creationId xmlns:p14="http://schemas.microsoft.com/office/powerpoint/2010/main" val="3098672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a:t>
            </a:fld>
            <a:endParaRPr kumimoji="1" lang="ja-JP" altLang="en-US"/>
          </a:p>
        </p:txBody>
      </p:sp>
    </p:spTree>
    <p:extLst>
      <p:ext uri="{BB962C8B-B14F-4D97-AF65-F5344CB8AC3E}">
        <p14:creationId xmlns:p14="http://schemas.microsoft.com/office/powerpoint/2010/main" val="4282920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10</a:t>
            </a:fld>
            <a:endParaRPr kumimoji="1" lang="ja-JP" altLang="en-US"/>
          </a:p>
        </p:txBody>
      </p:sp>
    </p:spTree>
    <p:extLst>
      <p:ext uri="{BB962C8B-B14F-4D97-AF65-F5344CB8AC3E}">
        <p14:creationId xmlns:p14="http://schemas.microsoft.com/office/powerpoint/2010/main" val="2174606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11</a:t>
            </a:fld>
            <a:endParaRPr kumimoji="1" lang="ja-JP" altLang="en-US"/>
          </a:p>
        </p:txBody>
      </p:sp>
    </p:spTree>
    <p:extLst>
      <p:ext uri="{BB962C8B-B14F-4D97-AF65-F5344CB8AC3E}">
        <p14:creationId xmlns:p14="http://schemas.microsoft.com/office/powerpoint/2010/main" val="326761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12</a:t>
            </a:fld>
            <a:endParaRPr kumimoji="1" lang="ja-JP" altLang="en-US"/>
          </a:p>
        </p:txBody>
      </p:sp>
    </p:spTree>
    <p:extLst>
      <p:ext uri="{BB962C8B-B14F-4D97-AF65-F5344CB8AC3E}">
        <p14:creationId xmlns:p14="http://schemas.microsoft.com/office/powerpoint/2010/main" val="323128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13</a:t>
            </a:fld>
            <a:endParaRPr kumimoji="1" lang="ja-JP" altLang="en-US"/>
          </a:p>
        </p:txBody>
      </p:sp>
    </p:spTree>
    <p:extLst>
      <p:ext uri="{BB962C8B-B14F-4D97-AF65-F5344CB8AC3E}">
        <p14:creationId xmlns:p14="http://schemas.microsoft.com/office/powerpoint/2010/main" val="48482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14</a:t>
            </a:fld>
            <a:endParaRPr kumimoji="1" lang="ja-JP" altLang="en-US"/>
          </a:p>
        </p:txBody>
      </p:sp>
    </p:spTree>
    <p:extLst>
      <p:ext uri="{BB962C8B-B14F-4D97-AF65-F5344CB8AC3E}">
        <p14:creationId xmlns:p14="http://schemas.microsoft.com/office/powerpoint/2010/main" val="2394131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15</a:t>
            </a:fld>
            <a:endParaRPr kumimoji="1" lang="ja-JP" altLang="en-US"/>
          </a:p>
        </p:txBody>
      </p:sp>
    </p:spTree>
    <p:extLst>
      <p:ext uri="{BB962C8B-B14F-4D97-AF65-F5344CB8AC3E}">
        <p14:creationId xmlns:p14="http://schemas.microsoft.com/office/powerpoint/2010/main" val="311312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16</a:t>
            </a:fld>
            <a:endParaRPr kumimoji="1" lang="ja-JP" altLang="en-US"/>
          </a:p>
        </p:txBody>
      </p:sp>
    </p:spTree>
    <p:extLst>
      <p:ext uri="{BB962C8B-B14F-4D97-AF65-F5344CB8AC3E}">
        <p14:creationId xmlns:p14="http://schemas.microsoft.com/office/powerpoint/2010/main" val="211995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17</a:t>
            </a:fld>
            <a:endParaRPr kumimoji="1" lang="ja-JP" altLang="en-US"/>
          </a:p>
        </p:txBody>
      </p:sp>
    </p:spTree>
    <p:extLst>
      <p:ext uri="{BB962C8B-B14F-4D97-AF65-F5344CB8AC3E}">
        <p14:creationId xmlns:p14="http://schemas.microsoft.com/office/powerpoint/2010/main" val="361189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18</a:t>
            </a:fld>
            <a:endParaRPr kumimoji="1" lang="ja-JP" altLang="en-US"/>
          </a:p>
        </p:txBody>
      </p:sp>
    </p:spTree>
    <p:extLst>
      <p:ext uri="{BB962C8B-B14F-4D97-AF65-F5344CB8AC3E}">
        <p14:creationId xmlns:p14="http://schemas.microsoft.com/office/powerpoint/2010/main" val="3705901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19</a:t>
            </a:fld>
            <a:endParaRPr kumimoji="1" lang="ja-JP" altLang="en-US"/>
          </a:p>
        </p:txBody>
      </p:sp>
    </p:spTree>
    <p:extLst>
      <p:ext uri="{BB962C8B-B14F-4D97-AF65-F5344CB8AC3E}">
        <p14:creationId xmlns:p14="http://schemas.microsoft.com/office/powerpoint/2010/main" val="154039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2</a:t>
            </a:fld>
            <a:endParaRPr kumimoji="1" lang="ja-JP" altLang="en-US"/>
          </a:p>
        </p:txBody>
      </p:sp>
    </p:spTree>
    <p:extLst>
      <p:ext uri="{BB962C8B-B14F-4D97-AF65-F5344CB8AC3E}">
        <p14:creationId xmlns:p14="http://schemas.microsoft.com/office/powerpoint/2010/main" val="2498877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20</a:t>
            </a:fld>
            <a:endParaRPr kumimoji="1" lang="ja-JP" altLang="en-US"/>
          </a:p>
        </p:txBody>
      </p:sp>
    </p:spTree>
    <p:extLst>
      <p:ext uri="{BB962C8B-B14F-4D97-AF65-F5344CB8AC3E}">
        <p14:creationId xmlns:p14="http://schemas.microsoft.com/office/powerpoint/2010/main" val="4098791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21</a:t>
            </a:fld>
            <a:endParaRPr kumimoji="1" lang="ja-JP" altLang="en-US"/>
          </a:p>
        </p:txBody>
      </p:sp>
    </p:spTree>
    <p:extLst>
      <p:ext uri="{BB962C8B-B14F-4D97-AF65-F5344CB8AC3E}">
        <p14:creationId xmlns:p14="http://schemas.microsoft.com/office/powerpoint/2010/main" val="133115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22</a:t>
            </a:fld>
            <a:endParaRPr kumimoji="1" lang="ja-JP" altLang="en-US"/>
          </a:p>
        </p:txBody>
      </p:sp>
    </p:spTree>
    <p:extLst>
      <p:ext uri="{BB962C8B-B14F-4D97-AF65-F5344CB8AC3E}">
        <p14:creationId xmlns:p14="http://schemas.microsoft.com/office/powerpoint/2010/main" val="3531794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23</a:t>
            </a:fld>
            <a:endParaRPr kumimoji="1" lang="ja-JP" altLang="en-US"/>
          </a:p>
        </p:txBody>
      </p:sp>
    </p:spTree>
    <p:extLst>
      <p:ext uri="{BB962C8B-B14F-4D97-AF65-F5344CB8AC3E}">
        <p14:creationId xmlns:p14="http://schemas.microsoft.com/office/powerpoint/2010/main" val="3688079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24</a:t>
            </a:fld>
            <a:endParaRPr kumimoji="1" lang="ja-JP" altLang="en-US"/>
          </a:p>
        </p:txBody>
      </p:sp>
    </p:spTree>
    <p:extLst>
      <p:ext uri="{BB962C8B-B14F-4D97-AF65-F5344CB8AC3E}">
        <p14:creationId xmlns:p14="http://schemas.microsoft.com/office/powerpoint/2010/main" val="4246241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25</a:t>
            </a:fld>
            <a:endParaRPr kumimoji="1" lang="ja-JP" altLang="en-US"/>
          </a:p>
        </p:txBody>
      </p:sp>
    </p:spTree>
    <p:extLst>
      <p:ext uri="{BB962C8B-B14F-4D97-AF65-F5344CB8AC3E}">
        <p14:creationId xmlns:p14="http://schemas.microsoft.com/office/powerpoint/2010/main" val="3774724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26</a:t>
            </a:fld>
            <a:endParaRPr kumimoji="1" lang="ja-JP" altLang="en-US"/>
          </a:p>
        </p:txBody>
      </p:sp>
    </p:spTree>
    <p:extLst>
      <p:ext uri="{BB962C8B-B14F-4D97-AF65-F5344CB8AC3E}">
        <p14:creationId xmlns:p14="http://schemas.microsoft.com/office/powerpoint/2010/main" val="1871544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27</a:t>
            </a:fld>
            <a:endParaRPr kumimoji="1" lang="ja-JP" altLang="en-US"/>
          </a:p>
        </p:txBody>
      </p:sp>
    </p:spTree>
    <p:extLst>
      <p:ext uri="{BB962C8B-B14F-4D97-AF65-F5344CB8AC3E}">
        <p14:creationId xmlns:p14="http://schemas.microsoft.com/office/powerpoint/2010/main" val="157048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3</a:t>
            </a:fld>
            <a:endParaRPr kumimoji="1" lang="ja-JP" altLang="en-US"/>
          </a:p>
        </p:txBody>
      </p:sp>
    </p:spTree>
    <p:extLst>
      <p:ext uri="{BB962C8B-B14F-4D97-AF65-F5344CB8AC3E}">
        <p14:creationId xmlns:p14="http://schemas.microsoft.com/office/powerpoint/2010/main" val="120299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4</a:t>
            </a:fld>
            <a:endParaRPr kumimoji="1" lang="ja-JP" altLang="en-US"/>
          </a:p>
        </p:txBody>
      </p:sp>
    </p:spTree>
    <p:extLst>
      <p:ext uri="{BB962C8B-B14F-4D97-AF65-F5344CB8AC3E}">
        <p14:creationId xmlns:p14="http://schemas.microsoft.com/office/powerpoint/2010/main" val="734708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5</a:t>
            </a:fld>
            <a:endParaRPr kumimoji="1" lang="ja-JP" altLang="en-US"/>
          </a:p>
        </p:txBody>
      </p:sp>
    </p:spTree>
    <p:extLst>
      <p:ext uri="{BB962C8B-B14F-4D97-AF65-F5344CB8AC3E}">
        <p14:creationId xmlns:p14="http://schemas.microsoft.com/office/powerpoint/2010/main" val="1024081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6</a:t>
            </a:fld>
            <a:endParaRPr kumimoji="1" lang="ja-JP" altLang="en-US"/>
          </a:p>
        </p:txBody>
      </p:sp>
    </p:spTree>
    <p:extLst>
      <p:ext uri="{BB962C8B-B14F-4D97-AF65-F5344CB8AC3E}">
        <p14:creationId xmlns:p14="http://schemas.microsoft.com/office/powerpoint/2010/main" val="318798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7</a:t>
            </a:fld>
            <a:endParaRPr kumimoji="1" lang="ja-JP" altLang="en-US"/>
          </a:p>
        </p:txBody>
      </p:sp>
    </p:spTree>
    <p:extLst>
      <p:ext uri="{BB962C8B-B14F-4D97-AF65-F5344CB8AC3E}">
        <p14:creationId xmlns:p14="http://schemas.microsoft.com/office/powerpoint/2010/main" val="197742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8</a:t>
            </a:fld>
            <a:endParaRPr kumimoji="1" lang="ja-JP" altLang="en-US"/>
          </a:p>
        </p:txBody>
      </p:sp>
    </p:spTree>
    <p:extLst>
      <p:ext uri="{BB962C8B-B14F-4D97-AF65-F5344CB8AC3E}">
        <p14:creationId xmlns:p14="http://schemas.microsoft.com/office/powerpoint/2010/main" val="3065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163C50-A8FD-4F26-8F01-76A1FB39A398}" type="slidenum">
              <a:rPr kumimoji="1" lang="ja-JP" altLang="en-US" smtClean="0"/>
              <a:t>9</a:t>
            </a:fld>
            <a:endParaRPr kumimoji="1" lang="ja-JP" altLang="en-US"/>
          </a:p>
        </p:txBody>
      </p:sp>
    </p:spTree>
    <p:extLst>
      <p:ext uri="{BB962C8B-B14F-4D97-AF65-F5344CB8AC3E}">
        <p14:creationId xmlns:p14="http://schemas.microsoft.com/office/powerpoint/2010/main" val="296509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DD50E71-F211-4247-8A59-647ED3C47AEF}" type="datetime1">
              <a:rPr kumimoji="1" lang="ja-JP" altLang="en-US" smtClean="0"/>
              <a:t>2012/10/10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250323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A52E5C5-1FDF-4E77-A571-E55DBBEFC941}" type="datetime1">
              <a:rPr kumimoji="1" lang="ja-JP" altLang="en-US" smtClean="0"/>
              <a:t>2012/10/10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40888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1C2B62-F351-44F8-8913-81497B19D1DE}" type="datetime1">
              <a:rPr kumimoji="1" lang="ja-JP" altLang="en-US" smtClean="0"/>
              <a:t>2012/10/10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147341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B93E8A3-89CC-41B1-9264-D7DC5B37E69B}" type="datetime1">
              <a:rPr kumimoji="1" lang="ja-JP" altLang="en-US" smtClean="0"/>
              <a:t>2012/10/10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48264" y="116632"/>
            <a:ext cx="2133600" cy="365125"/>
          </a:xfrm>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4181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81C6011-024D-4111-B90F-AC349248B3C5}" type="datetime1">
              <a:rPr kumimoji="1" lang="ja-JP" altLang="en-US" smtClean="0"/>
              <a:t>2012/10/10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3939736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513E892-B8E5-4EFE-AD0E-B29D956E00EB}" type="datetime1">
              <a:rPr kumimoji="1" lang="ja-JP" altLang="en-US" smtClean="0"/>
              <a:t>2012/10/10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91924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7F02215-8C84-4BFD-8EBB-9AED141F5817}" type="datetime1">
              <a:rPr kumimoji="1" lang="ja-JP" altLang="en-US" smtClean="0"/>
              <a:t>2012/10/10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321320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8980F3A-87F7-4F93-9CE9-FBE10B989902}" type="datetime1">
              <a:rPr kumimoji="1" lang="ja-JP" altLang="en-US" smtClean="0"/>
              <a:t>2012/10/10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4200417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08AEE18-96CE-41F6-93FB-A553AFEF9B7D}" type="datetime1">
              <a:rPr kumimoji="1" lang="ja-JP" altLang="en-US" smtClean="0"/>
              <a:t>2012/10/10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223526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AF4C029-C016-41FB-A062-1A7397EE96CF}" type="datetime1">
              <a:rPr kumimoji="1" lang="ja-JP" altLang="en-US" smtClean="0"/>
              <a:t>2012/10/10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2904247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010731-0B94-4BB3-9648-8CE49D3CF909}" type="datetime1">
              <a:rPr kumimoji="1" lang="ja-JP" altLang="en-US" smtClean="0"/>
              <a:t>2012/10/10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321711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0ABB5-1D31-4B41-B6F4-1A02D8655736}" type="datetime1">
              <a:rPr kumimoji="1" lang="ja-JP" altLang="en-US" smtClean="0"/>
              <a:t>2012/10/10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94E9F-CD54-41DA-A695-D1A8D7642E3B}" type="slidenum">
              <a:rPr kumimoji="1" lang="ja-JP" altLang="en-US" smtClean="0"/>
              <a:t>‹#›</a:t>
            </a:fld>
            <a:endParaRPr kumimoji="1" lang="ja-JP" altLang="en-US"/>
          </a:p>
        </p:txBody>
      </p:sp>
    </p:spTree>
    <p:extLst>
      <p:ext uri="{BB962C8B-B14F-4D97-AF65-F5344CB8AC3E}">
        <p14:creationId xmlns:p14="http://schemas.microsoft.com/office/powerpoint/2010/main" val="28843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mri-jma.go.jp/Topics/hotyouhi/houtyouhi_sea.html" TargetMode="External"/><Relationship Id="rId5" Type="http://schemas.openxmlformats.org/officeDocument/2006/relationships/hyperlink" Target="http://radioactivity.mext.go.jp/ja/contents/6000/5889/24/229_g_0802.pdf" TargetMode="Externa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hyperlink" Target="http://www.kaiseiken.or.jp/publish/itaku/rep2011.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gif"/></Relationships>
</file>

<file path=ppt/slides/_rels/slide2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7.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374799"/>
            <a:ext cx="8136904" cy="4926409"/>
          </a:xfrm>
        </p:spPr>
        <p:txBody>
          <a:bodyPr>
            <a:normAutofit/>
          </a:bodyPr>
          <a:lstStyle/>
          <a:p>
            <a:pPr algn="l"/>
            <a:r>
              <a:rPr lang="en-US" altLang="ja-JP" dirty="0"/>
              <a:t>Current state of the marine environment in the Pacific </a:t>
            </a:r>
            <a:r>
              <a:rPr lang="en-US" altLang="ja-JP" dirty="0" smtClean="0"/>
              <a:t>Ocean</a:t>
            </a:r>
            <a:r>
              <a:rPr lang="en-US" altLang="ja-JP" dirty="0"/>
              <a:t/>
            </a:r>
            <a:br>
              <a:rPr lang="en-US" altLang="ja-JP" dirty="0"/>
            </a:br>
            <a:r>
              <a:rPr lang="en-US" altLang="ja-JP" dirty="0" smtClean="0"/>
              <a:t/>
            </a:r>
            <a:br>
              <a:rPr lang="en-US" altLang="ja-JP" dirty="0" smtClean="0"/>
            </a:br>
            <a:r>
              <a:rPr lang="en-US" altLang="ja-JP" sz="2800" dirty="0" smtClean="0"/>
              <a:t>1</a:t>
            </a:r>
            <a:r>
              <a:rPr lang="en-US" altLang="ja-JP" sz="2800" dirty="0"/>
              <a:t>. </a:t>
            </a:r>
            <a:r>
              <a:rPr lang="en-US" altLang="ja-JP" sz="2800" dirty="0" smtClean="0"/>
              <a:t> Radioactivity </a:t>
            </a:r>
            <a:r>
              <a:rPr lang="en-US" altLang="ja-JP" sz="2800" dirty="0"/>
              <a:t>in seawater and marine soil </a:t>
            </a:r>
            <a:r>
              <a:rPr lang="en-US" altLang="ja-JP" sz="2800" dirty="0" smtClean="0"/>
              <a:t> </a:t>
            </a:r>
            <a:r>
              <a:rPr lang="en-US" altLang="ja-JP" sz="2800" dirty="0"/>
              <a:t>by </a:t>
            </a:r>
            <a:r>
              <a:rPr lang="en-US" altLang="ja-JP" sz="2800" dirty="0" smtClean="0"/>
              <a:t/>
            </a:r>
            <a:br>
              <a:rPr lang="en-US" altLang="ja-JP" sz="2800" dirty="0" smtClean="0"/>
            </a:br>
            <a:r>
              <a:rPr lang="en-US" altLang="ja-JP" sz="2800" dirty="0"/>
              <a:t> </a:t>
            </a:r>
            <a:r>
              <a:rPr lang="en-US" altLang="ja-JP" sz="2800" dirty="0" smtClean="0"/>
              <a:t>   Japanese </a:t>
            </a:r>
            <a:r>
              <a:rPr lang="en-US" altLang="ja-JP" sz="2800" dirty="0"/>
              <a:t>monitoring in 2012</a:t>
            </a:r>
            <a:br>
              <a:rPr lang="en-US" altLang="ja-JP" sz="2800" dirty="0"/>
            </a:br>
            <a:r>
              <a:rPr lang="en-US" altLang="ja-JP" sz="2800" dirty="0"/>
              <a:t>2.  Simulation of marine </a:t>
            </a:r>
            <a:r>
              <a:rPr lang="en-US" altLang="ja-JP" sz="2800" dirty="0" smtClean="0"/>
              <a:t>dispersion </a:t>
            </a:r>
            <a:r>
              <a:rPr lang="en-US" altLang="ja-JP" sz="2800" dirty="0"/>
              <a:t>in the Pacific Ocean</a:t>
            </a:r>
            <a:r>
              <a:rPr lang="en-US" altLang="ja-JP" dirty="0" smtClean="0"/>
              <a:t/>
            </a:r>
            <a:br>
              <a:rPr lang="en-US" altLang="ja-JP" dirty="0" smtClean="0"/>
            </a:br>
            <a:endParaRPr kumimoji="1" lang="ja-JP" altLang="en-US" dirty="0">
              <a:solidFill>
                <a:srgbClr val="FF0000"/>
              </a:solidFill>
            </a:endParaRPr>
          </a:p>
        </p:txBody>
      </p:sp>
      <p:sp>
        <p:nvSpPr>
          <p:cNvPr id="3" name="サブタイトル 2"/>
          <p:cNvSpPr>
            <a:spLocks noGrp="1"/>
          </p:cNvSpPr>
          <p:nvPr>
            <p:ph type="subTitle" idx="1"/>
          </p:nvPr>
        </p:nvSpPr>
        <p:spPr>
          <a:xfrm>
            <a:off x="1371600" y="4916760"/>
            <a:ext cx="6400800" cy="1752600"/>
          </a:xfrm>
        </p:spPr>
        <p:txBody>
          <a:bodyPr/>
          <a:lstStyle/>
          <a:p>
            <a:r>
              <a:rPr kumimoji="1" lang="en-US" altLang="ja-JP" dirty="0" smtClean="0">
                <a:solidFill>
                  <a:schemeClr val="tx1"/>
                </a:solidFill>
              </a:rPr>
              <a:t>15.Oct.</a:t>
            </a:r>
            <a:r>
              <a:rPr lang="ja-JP" altLang="en-US" dirty="0">
                <a:solidFill>
                  <a:schemeClr val="tx1"/>
                </a:solidFill>
              </a:rPr>
              <a:t> </a:t>
            </a:r>
            <a:r>
              <a:rPr kumimoji="1" lang="en-US" altLang="ja-JP" dirty="0" smtClean="0">
                <a:solidFill>
                  <a:schemeClr val="tx1"/>
                </a:solidFill>
              </a:rPr>
              <a:t>2012</a:t>
            </a:r>
          </a:p>
          <a:p>
            <a:r>
              <a:rPr kumimoji="1" lang="en-US" altLang="ja-JP" dirty="0" smtClean="0">
                <a:solidFill>
                  <a:schemeClr val="tx1"/>
                </a:solidFill>
              </a:rPr>
              <a:t>Masanao NAKANO</a:t>
            </a:r>
          </a:p>
          <a:p>
            <a:r>
              <a:rPr kumimoji="1" lang="en-US" altLang="ja-JP" dirty="0" smtClean="0">
                <a:solidFill>
                  <a:schemeClr val="tx1"/>
                </a:solidFill>
              </a:rPr>
              <a:t>Japan</a:t>
            </a:r>
            <a:r>
              <a:rPr lang="ja-JP" altLang="en-US" dirty="0">
                <a:solidFill>
                  <a:schemeClr val="tx1"/>
                </a:solidFill>
              </a:rPr>
              <a:t> </a:t>
            </a:r>
            <a:r>
              <a:rPr lang="en-US" altLang="ja-JP" dirty="0" smtClean="0">
                <a:solidFill>
                  <a:schemeClr val="tx1"/>
                </a:solidFill>
              </a:rPr>
              <a:t>Atomic Energy Agency</a:t>
            </a:r>
            <a:endParaRPr kumimoji="1" lang="ja-JP" altLang="en-US" dirty="0">
              <a:solidFill>
                <a:schemeClr val="tx1"/>
              </a:solidFill>
            </a:endParaRPr>
          </a:p>
        </p:txBody>
      </p:sp>
      <p:sp>
        <p:nvSpPr>
          <p:cNvPr id="4" name="スライド番号プレースホルダー 3"/>
          <p:cNvSpPr>
            <a:spLocks noGrp="1"/>
          </p:cNvSpPr>
          <p:nvPr>
            <p:ph type="sldNum" sz="quarter" idx="12"/>
          </p:nvPr>
        </p:nvSpPr>
        <p:spPr>
          <a:xfrm>
            <a:off x="6948264" y="116632"/>
            <a:ext cx="2133600" cy="365125"/>
          </a:xfrm>
        </p:spPr>
        <p:txBody>
          <a:bodyPr/>
          <a:lstStyle/>
          <a:p>
            <a:fld id="{13794E9F-CD54-41DA-A695-D1A8D7642E3B}" type="slidenum">
              <a:rPr kumimoji="1" lang="ja-JP" altLang="en-US" smtClean="0"/>
              <a:t>1</a:t>
            </a:fld>
            <a:endParaRPr kumimoji="1" lang="ja-JP" altLang="en-US" dirty="0"/>
          </a:p>
        </p:txBody>
      </p:sp>
      <p:pic>
        <p:nvPicPr>
          <p:cNvPr id="5" name="図 3" descr="jaea_logo.gif"/>
          <p:cNvPicPr>
            <a:picLocks noChangeAspect="1"/>
          </p:cNvPicPr>
          <p:nvPr/>
        </p:nvPicPr>
        <p:blipFill>
          <a:blip r:embed="rId3"/>
          <a:srcRect/>
          <a:stretch>
            <a:fillRect/>
          </a:stretch>
        </p:blipFill>
        <p:spPr bwMode="auto">
          <a:xfrm>
            <a:off x="7814121" y="94209"/>
            <a:ext cx="1222375" cy="598487"/>
          </a:xfrm>
          <a:prstGeom prst="rect">
            <a:avLst/>
          </a:prstGeom>
          <a:noFill/>
          <a:ln w="9525">
            <a:noFill/>
            <a:miter lim="800000"/>
            <a:headEnd/>
            <a:tailEnd/>
          </a:ln>
        </p:spPr>
      </p:pic>
    </p:spTree>
    <p:extLst>
      <p:ext uri="{BB962C8B-B14F-4D97-AF65-F5344CB8AC3E}">
        <p14:creationId xmlns:p14="http://schemas.microsoft.com/office/powerpoint/2010/main" val="1144593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4624"/>
            <a:ext cx="3312367" cy="21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926" t="21386" r="50000" b="63060"/>
          <a:stretch/>
        </p:blipFill>
        <p:spPr bwMode="auto">
          <a:xfrm>
            <a:off x="5220073" y="1916832"/>
            <a:ext cx="3240359" cy="2222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51520" y="332656"/>
            <a:ext cx="4752528" cy="523220"/>
          </a:xfrm>
          <a:prstGeom prst="rect">
            <a:avLst/>
          </a:prstGeom>
        </p:spPr>
        <p:txBody>
          <a:bodyPr wrap="square">
            <a:spAutoFit/>
          </a:bodyPr>
          <a:lstStyle/>
          <a:p>
            <a:r>
              <a:rPr lang="en-US" altLang="ja-JP" sz="2800" dirty="0" smtClean="0"/>
              <a:t>Trend </a:t>
            </a:r>
            <a:r>
              <a:rPr lang="en-US" altLang="ja-JP" sz="2800" dirty="0"/>
              <a:t>of seawater in </a:t>
            </a:r>
            <a:r>
              <a:rPr lang="en-US" altLang="ja-JP" sz="2800" dirty="0">
                <a:solidFill>
                  <a:srgbClr val="00B0F0"/>
                </a:solidFill>
              </a:rPr>
              <a:t>area (iii)</a:t>
            </a:r>
            <a:endParaRPr lang="ja-JP" altLang="en-US" sz="2800" dirty="0">
              <a:solidFill>
                <a:srgbClr val="00B0F0"/>
              </a:solidFill>
            </a:endParaRPr>
          </a:p>
        </p:txBody>
      </p:sp>
      <p:sp>
        <p:nvSpPr>
          <p:cNvPr id="5" name="テキスト ボックス 4"/>
          <p:cNvSpPr txBox="1"/>
          <p:nvPr/>
        </p:nvSpPr>
        <p:spPr>
          <a:xfrm>
            <a:off x="323529" y="832334"/>
            <a:ext cx="4824536" cy="1754326"/>
          </a:xfrm>
          <a:prstGeom prst="rect">
            <a:avLst/>
          </a:prstGeom>
          <a:noFill/>
        </p:spPr>
        <p:txBody>
          <a:bodyPr wrap="square" rtlCol="0">
            <a:spAutoFit/>
          </a:bodyPr>
          <a:lstStyle/>
          <a:p>
            <a:r>
              <a:rPr kumimoji="1" lang="en-US" altLang="ja-JP" dirty="0" smtClean="0"/>
              <a:t>Concentration of Cs-137 had been decreasing till last September. But since then, </a:t>
            </a:r>
          </a:p>
          <a:p>
            <a:r>
              <a:rPr lang="en-US" altLang="ja-JP" dirty="0"/>
              <a:t>u</a:t>
            </a:r>
            <a:r>
              <a:rPr lang="en-US" altLang="ja-JP" dirty="0" smtClean="0"/>
              <a:t>nchanged in Miyagi and Fukushima,</a:t>
            </a:r>
          </a:p>
          <a:p>
            <a:r>
              <a:rPr lang="en-US" altLang="ja-JP" dirty="0" smtClean="0"/>
              <a:t>Fluctuated in Ibaraki,</a:t>
            </a:r>
            <a:r>
              <a:rPr kumimoji="1" lang="ja-JP" altLang="en-US" dirty="0" smtClean="0"/>
              <a:t> </a:t>
            </a:r>
            <a:r>
              <a:rPr lang="en-US" altLang="ja-JP" dirty="0" smtClean="0"/>
              <a:t>depending on desorption from marine soil? Inflow from river? Release from NPP?</a:t>
            </a:r>
            <a:endParaRPr kumimoji="1" lang="ja-JP" altLang="en-US" dirty="0"/>
          </a:p>
        </p:txBody>
      </p:sp>
      <p:sp>
        <p:nvSpPr>
          <p:cNvPr id="16" name="テキスト ボックス 15"/>
          <p:cNvSpPr txBox="1"/>
          <p:nvPr/>
        </p:nvSpPr>
        <p:spPr>
          <a:xfrm>
            <a:off x="6588224" y="1340768"/>
            <a:ext cx="1742785" cy="369332"/>
          </a:xfrm>
          <a:prstGeom prst="rect">
            <a:avLst/>
          </a:prstGeom>
          <a:noFill/>
        </p:spPr>
        <p:txBody>
          <a:bodyPr wrap="none" rtlCol="0">
            <a:spAutoFit/>
          </a:bodyPr>
          <a:lstStyle/>
          <a:p>
            <a:r>
              <a:rPr kumimoji="1" lang="en-US" altLang="ja-JP" i="1" dirty="0" smtClean="0"/>
              <a:t>Miyagi (M-A1 O)</a:t>
            </a:r>
            <a:endParaRPr kumimoji="1" lang="ja-JP" altLang="en-US" i="1" dirty="0"/>
          </a:p>
        </p:txBody>
      </p:sp>
      <p:grpSp>
        <p:nvGrpSpPr>
          <p:cNvPr id="12" name="グループ化 11"/>
          <p:cNvGrpSpPr/>
          <p:nvPr/>
        </p:nvGrpSpPr>
        <p:grpSpPr>
          <a:xfrm>
            <a:off x="467544" y="2708920"/>
            <a:ext cx="4196751" cy="3580530"/>
            <a:chOff x="812800" y="2933781"/>
            <a:chExt cx="4196751" cy="3580530"/>
          </a:xfrm>
        </p:grpSpPr>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12800" y="2933781"/>
              <a:ext cx="3543176" cy="351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直線コネクタ 2"/>
            <p:cNvCxnSpPr/>
            <p:nvPr/>
          </p:nvCxnSpPr>
          <p:spPr>
            <a:xfrm>
              <a:off x="1115616" y="5275808"/>
              <a:ext cx="37444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115616" y="5680298"/>
              <a:ext cx="374441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4139952" y="2965531"/>
              <a:ext cx="720080" cy="33035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4211960" y="6237312"/>
              <a:ext cx="797591" cy="276999"/>
            </a:xfrm>
            <a:prstGeom prst="rect">
              <a:avLst/>
            </a:prstGeom>
            <a:noFill/>
          </p:spPr>
          <p:txBody>
            <a:bodyPr wrap="none" rtlCol="0">
              <a:spAutoFit/>
            </a:bodyPr>
            <a:lstStyle/>
            <a:p>
              <a:r>
                <a:rPr kumimoji="1" lang="en-US" altLang="ja-JP" sz="1200" dirty="0" smtClean="0"/>
                <a:t>May,2012</a:t>
              </a:r>
              <a:endParaRPr kumimoji="1" lang="ja-JP" altLang="en-US" sz="1200" dirty="0"/>
            </a:p>
          </p:txBody>
        </p:sp>
        <p:sp>
          <p:nvSpPr>
            <p:cNvPr id="8" name="正方形/長方形 7"/>
            <p:cNvSpPr/>
            <p:nvPr/>
          </p:nvSpPr>
          <p:spPr>
            <a:xfrm>
              <a:off x="4281934" y="5072484"/>
              <a:ext cx="108000" cy="11182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4470350" y="5373216"/>
              <a:ext cx="108000" cy="79208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p:cNvSpPr/>
            <p:nvPr/>
          </p:nvSpPr>
          <p:spPr>
            <a:xfrm>
              <a:off x="4672945" y="5589240"/>
              <a:ext cx="108000" cy="609972"/>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 name="直線矢印コネクタ 10"/>
            <p:cNvCxnSpPr/>
            <p:nvPr/>
          </p:nvCxnSpPr>
          <p:spPr>
            <a:xfrm flipV="1">
              <a:off x="3995936" y="5072484"/>
              <a:ext cx="285998" cy="3727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382789" y="3107343"/>
              <a:ext cx="720080" cy="600164"/>
            </a:xfrm>
            <a:prstGeom prst="rect">
              <a:avLst/>
            </a:prstGeom>
            <a:solidFill>
              <a:schemeClr val="bg1"/>
            </a:solidFill>
          </p:spPr>
          <p:txBody>
            <a:bodyPr wrap="square" rtlCol="0">
              <a:spAutoFit/>
            </a:bodyPr>
            <a:lstStyle/>
            <a:p>
              <a:r>
                <a:rPr lang="en-US" altLang="ja-JP" sz="1100" dirty="0" smtClean="0"/>
                <a:t>Surface</a:t>
              </a:r>
            </a:p>
            <a:p>
              <a:r>
                <a:rPr kumimoji="1" lang="en-US" altLang="ja-JP" sz="1100" dirty="0" smtClean="0"/>
                <a:t>Middle</a:t>
              </a:r>
            </a:p>
            <a:p>
              <a:r>
                <a:rPr lang="en-US" altLang="ja-JP" sz="1100" dirty="0"/>
                <a:t>L</a:t>
              </a:r>
              <a:r>
                <a:rPr lang="en-US" altLang="ja-JP" sz="1100" dirty="0" smtClean="0"/>
                <a:t>ower</a:t>
              </a:r>
              <a:endParaRPr kumimoji="1" lang="ja-JP" altLang="en-US" sz="1100" dirty="0"/>
            </a:p>
          </p:txBody>
        </p:sp>
        <p:sp>
          <p:nvSpPr>
            <p:cNvPr id="18" name="円/楕円 17"/>
            <p:cNvSpPr/>
            <p:nvPr/>
          </p:nvSpPr>
          <p:spPr>
            <a:xfrm>
              <a:off x="3347872" y="3212976"/>
              <a:ext cx="72000" cy="7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円/楕円 24"/>
            <p:cNvSpPr/>
            <p:nvPr/>
          </p:nvSpPr>
          <p:spPr>
            <a:xfrm>
              <a:off x="3347872" y="3365376"/>
              <a:ext cx="72000" cy="72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a:off x="3347872" y="3517776"/>
              <a:ext cx="72000" cy="72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 name="スライド番号プレースホルダー 1"/>
          <p:cNvSpPr>
            <a:spLocks noGrp="1"/>
          </p:cNvSpPr>
          <p:nvPr>
            <p:ph type="sldNum" sz="quarter" idx="12"/>
          </p:nvPr>
        </p:nvSpPr>
        <p:spPr/>
        <p:txBody>
          <a:bodyPr/>
          <a:lstStyle/>
          <a:p>
            <a:fld id="{13794E9F-CD54-41DA-A695-D1A8D7642E3B}" type="slidenum">
              <a:rPr kumimoji="1" lang="ja-JP" altLang="en-US" smtClean="0"/>
              <a:t>10</a:t>
            </a:fld>
            <a:endParaRPr kumimoji="1" lang="ja-JP" altLang="en-US" dirty="0"/>
          </a:p>
        </p:txBody>
      </p:sp>
      <p:sp>
        <p:nvSpPr>
          <p:cNvPr id="9" name="正方形/長方形 8"/>
          <p:cNvSpPr/>
          <p:nvPr/>
        </p:nvSpPr>
        <p:spPr>
          <a:xfrm>
            <a:off x="107504" y="6453336"/>
            <a:ext cx="3814389" cy="415498"/>
          </a:xfrm>
          <a:prstGeom prst="rect">
            <a:avLst/>
          </a:prstGeom>
        </p:spPr>
        <p:txBody>
          <a:bodyPr wrap="square">
            <a:spAutoFit/>
          </a:bodyPr>
          <a:lstStyle/>
          <a:p>
            <a:r>
              <a:rPr lang="en-US" altLang="ja-JP" sz="1050" dirty="0"/>
              <a:t>http://www.mext.go.jp/b_menu/shingi/chousa/gijyutu/019/shiryo/__</a:t>
            </a:r>
            <a:r>
              <a:rPr lang="en-US" altLang="ja-JP" sz="1050" dirty="0" smtClean="0"/>
              <a:t>icsFiles/afieldfile/2012/08/07/1324368_6_1.pdf (in Japanese)</a:t>
            </a:r>
            <a:endParaRPr lang="ja-JP" altLang="en-US" sz="1050" dirty="0"/>
          </a:p>
        </p:txBody>
      </p:sp>
      <p:sp>
        <p:nvSpPr>
          <p:cNvPr id="21" name="テキスト ボックス 20"/>
          <p:cNvSpPr txBox="1"/>
          <p:nvPr/>
        </p:nvSpPr>
        <p:spPr>
          <a:xfrm>
            <a:off x="6276695" y="3313559"/>
            <a:ext cx="2080954" cy="369332"/>
          </a:xfrm>
          <a:prstGeom prst="rect">
            <a:avLst/>
          </a:prstGeom>
          <a:noFill/>
        </p:spPr>
        <p:txBody>
          <a:bodyPr wrap="none" rtlCol="0">
            <a:spAutoFit/>
          </a:bodyPr>
          <a:lstStyle/>
          <a:p>
            <a:r>
              <a:rPr kumimoji="1" lang="en-US" altLang="ja-JP" i="1" dirty="0" smtClean="0"/>
              <a:t>Fukushima (M-E1 O)</a:t>
            </a:r>
            <a:endParaRPr kumimoji="1" lang="ja-JP" altLang="en-US" i="1" dirty="0"/>
          </a:p>
        </p:txBody>
      </p:sp>
      <p:pic>
        <p:nvPicPr>
          <p:cNvPr id="2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212574" y="4221088"/>
            <a:ext cx="3243666" cy="21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6642560" y="5390234"/>
            <a:ext cx="1673856" cy="369332"/>
          </a:xfrm>
          <a:prstGeom prst="rect">
            <a:avLst/>
          </a:prstGeom>
          <a:noFill/>
        </p:spPr>
        <p:txBody>
          <a:bodyPr wrap="none" rtlCol="0">
            <a:spAutoFit/>
          </a:bodyPr>
          <a:lstStyle/>
          <a:p>
            <a:r>
              <a:rPr kumimoji="1" lang="en-US" altLang="ja-JP" i="1" dirty="0" smtClean="0"/>
              <a:t>Ibaraki (M-I1 O)</a:t>
            </a:r>
            <a:endParaRPr kumimoji="1" lang="ja-JP" altLang="en-US" i="1" dirty="0"/>
          </a:p>
        </p:txBody>
      </p:sp>
      <p:sp>
        <p:nvSpPr>
          <p:cNvPr id="23" name="正方形/長方形 22"/>
          <p:cNvSpPr/>
          <p:nvPr/>
        </p:nvSpPr>
        <p:spPr>
          <a:xfrm>
            <a:off x="4417953" y="6551766"/>
            <a:ext cx="4690551" cy="261610"/>
          </a:xfrm>
          <a:prstGeom prst="rect">
            <a:avLst/>
          </a:prstGeom>
        </p:spPr>
        <p:txBody>
          <a:bodyPr wrap="square">
            <a:spAutoFit/>
          </a:bodyPr>
          <a:lstStyle/>
          <a:p>
            <a:r>
              <a:rPr lang="en-US" altLang="ja-JP" sz="1100" dirty="0"/>
              <a:t>http://</a:t>
            </a:r>
            <a:r>
              <a:rPr lang="en-US" altLang="ja-JP" sz="1100" dirty="0" smtClean="0"/>
              <a:t>radioactivity.mext.go.jp/ja/contents/6000/5876/24/229_mhic_0731.pdf</a:t>
            </a:r>
            <a:endParaRPr lang="ja-JP" altLang="en-US" sz="1100" dirty="0"/>
          </a:p>
        </p:txBody>
      </p:sp>
      <p:sp>
        <p:nvSpPr>
          <p:cNvPr id="24" name="テキスト ボックス 23"/>
          <p:cNvSpPr txBox="1"/>
          <p:nvPr/>
        </p:nvSpPr>
        <p:spPr>
          <a:xfrm rot="16200000">
            <a:off x="-778217" y="4179717"/>
            <a:ext cx="2223237" cy="307777"/>
          </a:xfrm>
          <a:prstGeom prst="rect">
            <a:avLst/>
          </a:prstGeom>
          <a:noFill/>
        </p:spPr>
        <p:txBody>
          <a:bodyPr wrap="none" rtlCol="0">
            <a:spAutoFit/>
          </a:bodyPr>
          <a:lstStyle/>
          <a:p>
            <a:r>
              <a:rPr kumimoji="1" lang="en-US" altLang="ja-JP" sz="1400" dirty="0" smtClean="0"/>
              <a:t>Cs-137 concentration (</a:t>
            </a:r>
            <a:r>
              <a:rPr kumimoji="1" lang="en-US" altLang="ja-JP" sz="1400" dirty="0" err="1" smtClean="0"/>
              <a:t>Bq</a:t>
            </a:r>
            <a:r>
              <a:rPr kumimoji="1" lang="en-US" altLang="ja-JP" sz="1400" dirty="0" smtClean="0"/>
              <a:t>/L)</a:t>
            </a:r>
            <a:endParaRPr kumimoji="1" lang="ja-JP" altLang="en-US" sz="1400" dirty="0"/>
          </a:p>
        </p:txBody>
      </p:sp>
      <p:sp>
        <p:nvSpPr>
          <p:cNvPr id="27" name="右矢印 26"/>
          <p:cNvSpPr/>
          <p:nvPr/>
        </p:nvSpPr>
        <p:spPr>
          <a:xfrm rot="3668194">
            <a:off x="1377233" y="3797366"/>
            <a:ext cx="1274928" cy="208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a:off x="2642568" y="4575129"/>
            <a:ext cx="921073" cy="2081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4688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349926"/>
            <a:ext cx="3682752" cy="638914"/>
          </a:xfrm>
        </p:spPr>
        <p:txBody>
          <a:bodyPr/>
          <a:lstStyle/>
          <a:p>
            <a:r>
              <a:rPr kumimoji="1" lang="en-US" altLang="ja-JP" dirty="0" smtClean="0"/>
              <a:t>90-280km</a:t>
            </a:r>
            <a:endParaRPr kumimoji="1" lang="ja-JP" altLang="en-US" dirty="0"/>
          </a:p>
        </p:txBody>
      </p:sp>
      <p:sp>
        <p:nvSpPr>
          <p:cNvPr id="4" name="タイトル 1"/>
          <p:cNvSpPr>
            <a:spLocks noGrp="1"/>
          </p:cNvSpPr>
          <p:nvPr>
            <p:ph type="title"/>
          </p:nvPr>
        </p:nvSpPr>
        <p:spPr>
          <a:xfrm>
            <a:off x="457200" y="116632"/>
            <a:ext cx="8229600" cy="1143000"/>
          </a:xfrm>
        </p:spPr>
        <p:txBody>
          <a:bodyPr/>
          <a:lstStyle/>
          <a:p>
            <a:r>
              <a:rPr kumimoji="1" lang="en-US" altLang="ja-JP" dirty="0" smtClean="0"/>
              <a:t>Seawater in area (iv)</a:t>
            </a:r>
            <a:endParaRPr kumimoji="1" lang="ja-JP" altLang="en-US" dirty="0"/>
          </a:p>
        </p:txBody>
      </p:sp>
      <p:sp>
        <p:nvSpPr>
          <p:cNvPr id="2" name="スライド番号プレースホルダー 1"/>
          <p:cNvSpPr>
            <a:spLocks noGrp="1"/>
          </p:cNvSpPr>
          <p:nvPr>
            <p:ph type="sldNum" sz="quarter" idx="12"/>
          </p:nvPr>
        </p:nvSpPr>
        <p:spPr/>
        <p:txBody>
          <a:bodyPr/>
          <a:lstStyle/>
          <a:p>
            <a:fld id="{13794E9F-CD54-41DA-A695-D1A8D7642E3B}" type="slidenum">
              <a:rPr kumimoji="1" lang="ja-JP" altLang="en-US" smtClean="0"/>
              <a:t>11</a:t>
            </a:fld>
            <a:endParaRPr kumimoji="1" lang="ja-JP" alt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51520" y="2675160"/>
            <a:ext cx="3271838"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曲線コネクタ 6"/>
          <p:cNvCxnSpPr/>
          <p:nvPr/>
        </p:nvCxnSpPr>
        <p:spPr>
          <a:xfrm rot="10800000" flipV="1">
            <a:off x="2248696" y="3885010"/>
            <a:ext cx="720080" cy="648072"/>
          </a:xfrm>
          <a:prstGeom prst="curvedConnector3">
            <a:avLst>
              <a:gd name="adj1" fmla="val 50000"/>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1331640" y="4533082"/>
            <a:ext cx="917055" cy="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915126" y="3885010"/>
            <a:ext cx="379088" cy="0"/>
          </a:xfrm>
          <a:prstGeom prst="line">
            <a:avLst/>
          </a:prstGeom>
          <a:ln w="15875">
            <a:prstDash val="sysDash"/>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2761258" y="2793165"/>
            <a:ext cx="83240" cy="832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2181373" y="2793165"/>
            <a:ext cx="83240" cy="832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2761258" y="3493536"/>
            <a:ext cx="82800" cy="82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2181373" y="3493536"/>
            <a:ext cx="83240" cy="832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2761258" y="4157046"/>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2181373" y="4157046"/>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1640880" y="4157046"/>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2915126" y="4157046"/>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2350294" y="4157046"/>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1793280" y="4157046"/>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2915126" y="4824858"/>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2350294" y="4824858"/>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1793280" y="4824858"/>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2915126" y="3493536"/>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2350294" y="3493536"/>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2915126" y="2793165"/>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2350294" y="2793165"/>
            <a:ext cx="83240" cy="8324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矢印コネクタ 46"/>
          <p:cNvCxnSpPr/>
          <p:nvPr/>
        </p:nvCxnSpPr>
        <p:spPr>
          <a:xfrm>
            <a:off x="1979712" y="2492896"/>
            <a:ext cx="201661" cy="263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403648" y="2257127"/>
            <a:ext cx="871264" cy="307777"/>
          </a:xfrm>
          <a:prstGeom prst="rect">
            <a:avLst/>
          </a:prstGeom>
          <a:noFill/>
        </p:spPr>
        <p:txBody>
          <a:bodyPr wrap="none" rtlCol="0">
            <a:spAutoFit/>
          </a:bodyPr>
          <a:lstStyle/>
          <a:p>
            <a:r>
              <a:rPr kumimoji="1" lang="en-US" altLang="ja-JP" sz="1400" dirty="0" smtClean="0"/>
              <a:t>Nov.2011</a:t>
            </a:r>
            <a:endParaRPr kumimoji="1" lang="ja-JP" altLang="en-US" sz="1400" dirty="0"/>
          </a:p>
        </p:txBody>
      </p:sp>
      <p:cxnSp>
        <p:nvCxnSpPr>
          <p:cNvPr id="50" name="直線矢印コネクタ 49"/>
          <p:cNvCxnSpPr/>
          <p:nvPr/>
        </p:nvCxnSpPr>
        <p:spPr>
          <a:xfrm flipH="1">
            <a:off x="2433534" y="2509660"/>
            <a:ext cx="175201" cy="271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2260576" y="2257127"/>
            <a:ext cx="902042" cy="307777"/>
          </a:xfrm>
          <a:prstGeom prst="rect">
            <a:avLst/>
          </a:prstGeom>
          <a:noFill/>
        </p:spPr>
        <p:txBody>
          <a:bodyPr wrap="none" rtlCol="0">
            <a:spAutoFit/>
          </a:bodyPr>
          <a:lstStyle/>
          <a:p>
            <a:r>
              <a:rPr lang="en-US" altLang="ja-JP" sz="1400" dirty="0" smtClean="0"/>
              <a:t>May</a:t>
            </a:r>
            <a:r>
              <a:rPr kumimoji="1" lang="en-US" altLang="ja-JP" sz="1400" dirty="0" smtClean="0"/>
              <a:t>.2012</a:t>
            </a:r>
            <a:endParaRPr kumimoji="1" lang="ja-JP" altLang="en-US" sz="1400" dirty="0"/>
          </a:p>
        </p:txBody>
      </p:sp>
      <p:sp>
        <p:nvSpPr>
          <p:cNvPr id="51" name="右矢印 50"/>
          <p:cNvSpPr/>
          <p:nvPr/>
        </p:nvSpPr>
        <p:spPr>
          <a:xfrm>
            <a:off x="3294214" y="3090658"/>
            <a:ext cx="557706" cy="266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9459" y="1138792"/>
            <a:ext cx="2261792" cy="274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右矢印 55"/>
          <p:cNvSpPr/>
          <p:nvPr/>
        </p:nvSpPr>
        <p:spPr>
          <a:xfrm>
            <a:off x="3294214" y="4533082"/>
            <a:ext cx="557706" cy="266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8100" y="3885010"/>
            <a:ext cx="2293828" cy="2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正方形/長方形 51"/>
          <p:cNvSpPr/>
          <p:nvPr/>
        </p:nvSpPr>
        <p:spPr>
          <a:xfrm>
            <a:off x="64294" y="6093296"/>
            <a:ext cx="3643610" cy="769441"/>
          </a:xfrm>
          <a:prstGeom prst="rect">
            <a:avLst/>
          </a:prstGeom>
        </p:spPr>
        <p:txBody>
          <a:bodyPr wrap="square">
            <a:spAutoFit/>
          </a:bodyPr>
          <a:lstStyle/>
          <a:p>
            <a:r>
              <a:rPr lang="en-US" altLang="ja-JP" sz="1100" dirty="0"/>
              <a:t>http://</a:t>
            </a:r>
            <a:r>
              <a:rPr lang="en-US" altLang="ja-JP" sz="1100" dirty="0" smtClean="0"/>
              <a:t>radioactivity.mext.go.jp/ja/contents/4000/3806/24/1330_012414.pdf</a:t>
            </a:r>
          </a:p>
          <a:p>
            <a:r>
              <a:rPr lang="en-US" altLang="ja-JP" sz="1100" dirty="0" smtClean="0"/>
              <a:t>http</a:t>
            </a:r>
            <a:r>
              <a:rPr lang="en-US" altLang="ja-JP" sz="1100" dirty="0"/>
              <a:t>://radioactivity.mext.go.jp/ja/contents/7000/6124/24/229_mfic_0903.pdf</a:t>
            </a:r>
            <a:endParaRPr lang="ja-JP" altLang="en-US" sz="1100" dirty="0"/>
          </a:p>
        </p:txBody>
      </p:sp>
      <p:sp>
        <p:nvSpPr>
          <p:cNvPr id="59" name="テキスト ボックス 58"/>
          <p:cNvSpPr txBox="1"/>
          <p:nvPr/>
        </p:nvSpPr>
        <p:spPr>
          <a:xfrm>
            <a:off x="4427984" y="3466151"/>
            <a:ext cx="902042" cy="307777"/>
          </a:xfrm>
          <a:prstGeom prst="rect">
            <a:avLst/>
          </a:prstGeom>
          <a:noFill/>
        </p:spPr>
        <p:txBody>
          <a:bodyPr wrap="none" rtlCol="0">
            <a:spAutoFit/>
          </a:bodyPr>
          <a:lstStyle/>
          <a:p>
            <a:r>
              <a:rPr lang="en-US" altLang="ja-JP" sz="1400" dirty="0" smtClean="0"/>
              <a:t>May</a:t>
            </a:r>
            <a:r>
              <a:rPr kumimoji="1" lang="en-US" altLang="ja-JP" sz="1400" dirty="0" smtClean="0"/>
              <a:t>.2012</a:t>
            </a:r>
            <a:endParaRPr kumimoji="1" lang="ja-JP" altLang="en-US" sz="1400" dirty="0"/>
          </a:p>
        </p:txBody>
      </p:sp>
      <p:sp>
        <p:nvSpPr>
          <p:cNvPr id="60" name="テキスト ボックス 59"/>
          <p:cNvSpPr txBox="1"/>
          <p:nvPr/>
        </p:nvSpPr>
        <p:spPr>
          <a:xfrm>
            <a:off x="4427984" y="6289575"/>
            <a:ext cx="902042" cy="307777"/>
          </a:xfrm>
          <a:prstGeom prst="rect">
            <a:avLst/>
          </a:prstGeom>
          <a:noFill/>
        </p:spPr>
        <p:txBody>
          <a:bodyPr wrap="none" rtlCol="0">
            <a:spAutoFit/>
          </a:bodyPr>
          <a:lstStyle/>
          <a:p>
            <a:r>
              <a:rPr lang="en-US" altLang="ja-JP" sz="1400" dirty="0" smtClean="0"/>
              <a:t>May</a:t>
            </a:r>
            <a:r>
              <a:rPr kumimoji="1" lang="en-US" altLang="ja-JP" sz="1400" dirty="0" smtClean="0"/>
              <a:t>.2012</a:t>
            </a:r>
            <a:endParaRPr kumimoji="1" lang="ja-JP" altLang="en-US" sz="1400" dirty="0"/>
          </a:p>
        </p:txBody>
      </p:sp>
      <p:sp>
        <p:nvSpPr>
          <p:cNvPr id="54" name="テキスト ボックス 53"/>
          <p:cNvSpPr txBox="1"/>
          <p:nvPr/>
        </p:nvSpPr>
        <p:spPr>
          <a:xfrm>
            <a:off x="6300192" y="1168557"/>
            <a:ext cx="2393669" cy="646331"/>
          </a:xfrm>
          <a:prstGeom prst="rect">
            <a:avLst/>
          </a:prstGeom>
          <a:noFill/>
        </p:spPr>
        <p:txBody>
          <a:bodyPr wrap="none" rtlCol="0">
            <a:spAutoFit/>
          </a:bodyPr>
          <a:lstStyle/>
          <a:p>
            <a:r>
              <a:rPr kumimoji="1" lang="en-US" altLang="ja-JP" dirty="0" err="1" smtClean="0"/>
              <a:t>Oyashio</a:t>
            </a:r>
            <a:r>
              <a:rPr kumimoji="1" lang="en-US" altLang="ja-JP" dirty="0" smtClean="0"/>
              <a:t> region</a:t>
            </a:r>
          </a:p>
          <a:p>
            <a:r>
              <a:rPr lang="en-US" altLang="ja-JP" dirty="0" smtClean="0"/>
              <a:t>Maximum: 100m depth</a:t>
            </a:r>
            <a:endParaRPr kumimoji="1" lang="ja-JP" altLang="en-US" dirty="0"/>
          </a:p>
        </p:txBody>
      </p:sp>
      <p:sp>
        <p:nvSpPr>
          <p:cNvPr id="62" name="テキスト ボックス 61"/>
          <p:cNvSpPr txBox="1"/>
          <p:nvPr/>
        </p:nvSpPr>
        <p:spPr>
          <a:xfrm>
            <a:off x="6300192" y="3886751"/>
            <a:ext cx="1949060" cy="646331"/>
          </a:xfrm>
          <a:prstGeom prst="rect">
            <a:avLst/>
          </a:prstGeom>
          <a:noFill/>
        </p:spPr>
        <p:txBody>
          <a:bodyPr wrap="none" rtlCol="0">
            <a:spAutoFit/>
          </a:bodyPr>
          <a:lstStyle/>
          <a:p>
            <a:r>
              <a:rPr kumimoji="1" lang="en-US" altLang="ja-JP" dirty="0" err="1" smtClean="0"/>
              <a:t>Kuroshio</a:t>
            </a:r>
            <a:r>
              <a:rPr kumimoji="1" lang="en-US" altLang="ja-JP" dirty="0" smtClean="0"/>
              <a:t> region</a:t>
            </a:r>
          </a:p>
          <a:p>
            <a:r>
              <a:rPr lang="en-US" altLang="ja-JP" dirty="0" smtClean="0"/>
              <a:t>Maximum: unclear</a:t>
            </a:r>
            <a:endParaRPr kumimoji="1" lang="ja-JP" altLang="en-US" dirty="0"/>
          </a:p>
        </p:txBody>
      </p:sp>
      <p:cxnSp>
        <p:nvCxnSpPr>
          <p:cNvPr id="6" name="直線コネクタ 5"/>
          <p:cNvCxnSpPr/>
          <p:nvPr/>
        </p:nvCxnSpPr>
        <p:spPr>
          <a:xfrm>
            <a:off x="6660232" y="4908098"/>
            <a:ext cx="2304256"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0" name="円弧 9"/>
          <p:cNvSpPr/>
          <p:nvPr/>
        </p:nvSpPr>
        <p:spPr>
          <a:xfrm>
            <a:off x="6228184" y="4908098"/>
            <a:ext cx="1689766" cy="1041182"/>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7956376" y="4941168"/>
            <a:ext cx="1007712" cy="646331"/>
          </a:xfrm>
          <a:prstGeom prst="rect">
            <a:avLst/>
          </a:prstGeom>
          <a:noFill/>
        </p:spPr>
        <p:txBody>
          <a:bodyPr wrap="none" rtlCol="0">
            <a:spAutoFit/>
          </a:bodyPr>
          <a:lstStyle/>
          <a:p>
            <a:r>
              <a:rPr kumimoji="1" lang="en-US" altLang="ja-JP" dirty="0" err="1" smtClean="0"/>
              <a:t>Kuroshio</a:t>
            </a:r>
            <a:endParaRPr kumimoji="1" lang="en-US" altLang="ja-JP" dirty="0" smtClean="0"/>
          </a:p>
          <a:p>
            <a:r>
              <a:rPr lang="en-US" altLang="ja-JP" dirty="0" smtClean="0"/>
              <a:t>(</a:t>
            </a:r>
            <a:r>
              <a:rPr lang="en-US" altLang="ja-JP" dirty="0"/>
              <a:t>Warm </a:t>
            </a:r>
            <a:r>
              <a:rPr lang="en-US" altLang="ja-JP" dirty="0" smtClean="0"/>
              <a:t>)</a:t>
            </a:r>
            <a:endParaRPr kumimoji="1" lang="ja-JP" altLang="en-US" dirty="0"/>
          </a:p>
        </p:txBody>
      </p:sp>
      <p:sp>
        <p:nvSpPr>
          <p:cNvPr id="55" name="テキスト ボックス 54"/>
          <p:cNvSpPr txBox="1"/>
          <p:nvPr/>
        </p:nvSpPr>
        <p:spPr>
          <a:xfrm>
            <a:off x="6516216" y="5014917"/>
            <a:ext cx="942887" cy="923330"/>
          </a:xfrm>
          <a:prstGeom prst="rect">
            <a:avLst/>
          </a:prstGeom>
          <a:noFill/>
        </p:spPr>
        <p:txBody>
          <a:bodyPr wrap="none" rtlCol="0">
            <a:spAutoFit/>
          </a:bodyPr>
          <a:lstStyle/>
          <a:p>
            <a:r>
              <a:rPr kumimoji="1" lang="en-US" altLang="ja-JP" dirty="0" err="1" smtClean="0"/>
              <a:t>Oyashio</a:t>
            </a:r>
            <a:endParaRPr kumimoji="1" lang="en-US" altLang="ja-JP" dirty="0" smtClean="0"/>
          </a:p>
          <a:p>
            <a:r>
              <a:rPr lang="en-US" altLang="ja-JP" dirty="0" smtClean="0"/>
              <a:t>(Cold )</a:t>
            </a:r>
          </a:p>
          <a:p>
            <a:r>
              <a:rPr kumimoji="1" lang="en-US" altLang="ja-JP" baseline="30000" dirty="0" smtClean="0">
                <a:solidFill>
                  <a:srgbClr val="FF0000"/>
                </a:solidFill>
              </a:rPr>
              <a:t>134, 137</a:t>
            </a:r>
            <a:r>
              <a:rPr kumimoji="1" lang="en-US" altLang="ja-JP" dirty="0" smtClean="0">
                <a:solidFill>
                  <a:srgbClr val="FF0000"/>
                </a:solidFill>
              </a:rPr>
              <a:t>Cs</a:t>
            </a:r>
            <a:endParaRPr kumimoji="1" lang="ja-JP" altLang="en-US" dirty="0">
              <a:solidFill>
                <a:srgbClr val="FF0000"/>
              </a:solidFill>
            </a:endParaRPr>
          </a:p>
        </p:txBody>
      </p:sp>
      <p:sp>
        <p:nvSpPr>
          <p:cNvPr id="57" name="右矢印 56"/>
          <p:cNvSpPr/>
          <p:nvPr/>
        </p:nvSpPr>
        <p:spPr>
          <a:xfrm rot="2945192">
            <a:off x="7453673" y="5494046"/>
            <a:ext cx="557706" cy="266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20534747">
            <a:off x="942963" y="5127128"/>
            <a:ext cx="1260632" cy="262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err="1" smtClean="0"/>
              <a:t>Kuroshio</a:t>
            </a:r>
            <a:endParaRPr kumimoji="1" lang="ja-JP" altLang="en-US" sz="1400" dirty="0"/>
          </a:p>
        </p:txBody>
      </p:sp>
      <p:sp>
        <p:nvSpPr>
          <p:cNvPr id="58" name="右矢印 57"/>
          <p:cNvSpPr/>
          <p:nvPr/>
        </p:nvSpPr>
        <p:spPr>
          <a:xfrm rot="5400000">
            <a:off x="1408522" y="3315622"/>
            <a:ext cx="1260632" cy="262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err="1" smtClean="0"/>
              <a:t>Oyashio</a:t>
            </a:r>
            <a:endParaRPr kumimoji="1" lang="ja-JP" altLang="en-US" sz="1400" dirty="0"/>
          </a:p>
        </p:txBody>
      </p:sp>
      <p:grpSp>
        <p:nvGrpSpPr>
          <p:cNvPr id="61" name="グループ化 60"/>
          <p:cNvGrpSpPr/>
          <p:nvPr/>
        </p:nvGrpSpPr>
        <p:grpSpPr>
          <a:xfrm>
            <a:off x="323528" y="2680456"/>
            <a:ext cx="777006" cy="507831"/>
            <a:chOff x="5012432" y="2427453"/>
            <a:chExt cx="777006" cy="507831"/>
          </a:xfrm>
        </p:grpSpPr>
        <p:sp>
          <p:nvSpPr>
            <p:cNvPr id="63" name="正方形/長方形 62"/>
            <p:cNvSpPr/>
            <p:nvPr/>
          </p:nvSpPr>
          <p:spPr>
            <a:xfrm>
              <a:off x="5012432" y="2457104"/>
              <a:ext cx="720080" cy="469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5077780" y="2518152"/>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楕円 64"/>
            <p:cNvSpPr/>
            <p:nvPr/>
          </p:nvSpPr>
          <p:spPr>
            <a:xfrm>
              <a:off x="5077780" y="2666039"/>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5077780" y="28072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5085399" y="2427453"/>
              <a:ext cx="704039" cy="507831"/>
            </a:xfrm>
            <a:prstGeom prst="rect">
              <a:avLst/>
            </a:prstGeom>
            <a:noFill/>
          </p:spPr>
          <p:txBody>
            <a:bodyPr wrap="none" rtlCol="0">
              <a:spAutoFit/>
            </a:bodyPr>
            <a:lstStyle/>
            <a:p>
              <a:r>
                <a:rPr lang="en-US" altLang="ja-JP" sz="900" dirty="0" smtClean="0"/>
                <a:t>0.05</a:t>
              </a:r>
              <a:r>
                <a:rPr kumimoji="1" lang="ja-JP" altLang="en-US" sz="900" dirty="0" smtClean="0"/>
                <a:t>＞</a:t>
              </a:r>
              <a:endParaRPr kumimoji="1" lang="en-US" altLang="ja-JP" sz="900" dirty="0" smtClean="0"/>
            </a:p>
            <a:p>
              <a:r>
                <a:rPr lang="en-US" altLang="ja-JP" sz="900" dirty="0" smtClean="0"/>
                <a:t>0.01</a:t>
              </a:r>
              <a:r>
                <a:rPr lang="ja-JP" altLang="en-US" sz="900" dirty="0" smtClean="0"/>
                <a:t>～</a:t>
              </a:r>
              <a:r>
                <a:rPr lang="en-US" altLang="ja-JP" sz="900" dirty="0" smtClean="0"/>
                <a:t>0.05</a:t>
              </a:r>
            </a:p>
            <a:p>
              <a:r>
                <a:rPr kumimoji="1" lang="ja-JP" altLang="en-US" sz="900" dirty="0" smtClean="0"/>
                <a:t>＜</a:t>
              </a:r>
              <a:r>
                <a:rPr lang="en-US" altLang="ja-JP" sz="900" dirty="0" smtClean="0"/>
                <a:t>0.</a:t>
              </a:r>
              <a:r>
                <a:rPr kumimoji="1" lang="en-US" altLang="ja-JP" sz="900" dirty="0" smtClean="0"/>
                <a:t>01</a:t>
              </a:r>
              <a:endParaRPr kumimoji="1" lang="ja-JP" altLang="en-US" sz="900" dirty="0"/>
            </a:p>
          </p:txBody>
        </p:sp>
      </p:grpSp>
      <p:sp>
        <p:nvSpPr>
          <p:cNvPr id="68" name="テキスト ボックス 67"/>
          <p:cNvSpPr txBox="1"/>
          <p:nvPr/>
        </p:nvSpPr>
        <p:spPr>
          <a:xfrm>
            <a:off x="251520" y="3121223"/>
            <a:ext cx="630301" cy="307777"/>
          </a:xfrm>
          <a:prstGeom prst="rect">
            <a:avLst/>
          </a:prstGeom>
          <a:noFill/>
        </p:spPr>
        <p:txBody>
          <a:bodyPr wrap="none" rtlCol="0">
            <a:spAutoFit/>
          </a:bodyPr>
          <a:lstStyle/>
          <a:p>
            <a:r>
              <a:rPr lang="en-US" altLang="ja-JP" sz="1400" dirty="0"/>
              <a:t>(</a:t>
            </a:r>
            <a:r>
              <a:rPr kumimoji="1" lang="en-US" altLang="ja-JP" sz="1400" dirty="0" err="1" smtClean="0"/>
              <a:t>Bq</a:t>
            </a:r>
            <a:r>
              <a:rPr kumimoji="1" lang="en-US" altLang="ja-JP" sz="1400" dirty="0" smtClean="0"/>
              <a:t>/L)</a:t>
            </a:r>
            <a:endParaRPr kumimoji="1" lang="ja-JP" altLang="en-US" sz="1400" dirty="0"/>
          </a:p>
        </p:txBody>
      </p:sp>
    </p:spTree>
    <p:extLst>
      <p:ext uri="{BB962C8B-B14F-4D97-AF65-F5344CB8AC3E}">
        <p14:creationId xmlns:p14="http://schemas.microsoft.com/office/powerpoint/2010/main" val="1221983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descr="3101vs4418"/>
          <p:cNvPicPr>
            <a:picLocks noChangeAspect="1" noChangeArrowheads="1"/>
          </p:cNvPicPr>
          <p:nvPr/>
        </p:nvPicPr>
        <p:blipFill>
          <a:blip r:embed="rId3"/>
          <a:srcRect/>
          <a:stretch>
            <a:fillRect/>
          </a:stretch>
        </p:blipFill>
        <p:spPr bwMode="auto">
          <a:xfrm>
            <a:off x="4932040" y="1268760"/>
            <a:ext cx="4067581" cy="4145305"/>
          </a:xfrm>
          <a:prstGeom prst="rect">
            <a:avLst/>
          </a:prstGeom>
          <a:noFill/>
          <a:ln w="9525">
            <a:noFill/>
            <a:miter lim="800000"/>
            <a:headEnd/>
            <a:tailEnd/>
          </a:ln>
        </p:spPr>
      </p:pic>
      <p:sp>
        <p:nvSpPr>
          <p:cNvPr id="5" name="コンテンツ プレースホルダー 2"/>
          <p:cNvSpPr>
            <a:spLocks noGrp="1"/>
          </p:cNvSpPr>
          <p:nvPr>
            <p:ph idx="1"/>
          </p:nvPr>
        </p:nvSpPr>
        <p:spPr>
          <a:xfrm>
            <a:off x="323528" y="1349926"/>
            <a:ext cx="3682752" cy="638914"/>
          </a:xfrm>
        </p:spPr>
        <p:txBody>
          <a:bodyPr/>
          <a:lstStyle/>
          <a:p>
            <a:r>
              <a:rPr kumimoji="1" lang="en-US" altLang="ja-JP" dirty="0" smtClean="0"/>
              <a:t>280km~</a:t>
            </a:r>
          </a:p>
        </p:txBody>
      </p:sp>
      <p:sp>
        <p:nvSpPr>
          <p:cNvPr id="6" name="タイトル 1"/>
          <p:cNvSpPr>
            <a:spLocks noGrp="1"/>
          </p:cNvSpPr>
          <p:nvPr>
            <p:ph type="title"/>
          </p:nvPr>
        </p:nvSpPr>
        <p:spPr>
          <a:xfrm>
            <a:off x="457200" y="116632"/>
            <a:ext cx="8229600" cy="1143000"/>
          </a:xfrm>
        </p:spPr>
        <p:txBody>
          <a:bodyPr/>
          <a:lstStyle/>
          <a:p>
            <a:r>
              <a:rPr lang="en-US" altLang="ja-JP" dirty="0"/>
              <a:t>S</a:t>
            </a:r>
            <a:r>
              <a:rPr kumimoji="1" lang="en-US" altLang="ja-JP" dirty="0" smtClean="0"/>
              <a:t>eawater in area (iv)</a:t>
            </a:r>
            <a:endParaRPr kumimoji="1" lang="ja-JP" altLang="en-US" dirty="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17016" y="2060848"/>
            <a:ext cx="4443016" cy="326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円/楕円 12"/>
          <p:cNvSpPr/>
          <p:nvPr/>
        </p:nvSpPr>
        <p:spPr>
          <a:xfrm>
            <a:off x="2286794" y="3416300"/>
            <a:ext cx="82800" cy="828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589684" y="3513708"/>
            <a:ext cx="82800" cy="828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2194" y="6454497"/>
            <a:ext cx="4889846" cy="261610"/>
          </a:xfrm>
          <a:prstGeom prst="rect">
            <a:avLst/>
          </a:prstGeom>
        </p:spPr>
        <p:txBody>
          <a:bodyPr wrap="square">
            <a:spAutoFit/>
          </a:bodyPr>
          <a:lstStyle/>
          <a:p>
            <a:r>
              <a:rPr lang="en-US" altLang="ja-JP" sz="1100" dirty="0">
                <a:hlinkClick r:id="rId5"/>
              </a:rPr>
              <a:t>http://</a:t>
            </a:r>
            <a:r>
              <a:rPr lang="en-US" altLang="ja-JP" sz="1100" dirty="0" smtClean="0">
                <a:hlinkClick r:id="rId5"/>
              </a:rPr>
              <a:t>radioactivity.mext.go.jp/ja/contents/6000/5889/24/229_g_0802.pdf</a:t>
            </a:r>
            <a:endParaRPr lang="en-US" altLang="ja-JP" sz="1100" dirty="0" smtClean="0"/>
          </a:p>
        </p:txBody>
      </p:sp>
      <p:sp>
        <p:nvSpPr>
          <p:cNvPr id="16" name="円/楕円 15"/>
          <p:cNvSpPr/>
          <p:nvPr/>
        </p:nvSpPr>
        <p:spPr>
          <a:xfrm>
            <a:off x="1604814" y="3731890"/>
            <a:ext cx="82800" cy="828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189386" y="3723382"/>
            <a:ext cx="82800" cy="828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スライド番号プレースホルダー 1"/>
          <p:cNvSpPr>
            <a:spLocks noGrp="1"/>
          </p:cNvSpPr>
          <p:nvPr>
            <p:ph type="sldNum" sz="quarter" idx="12"/>
          </p:nvPr>
        </p:nvSpPr>
        <p:spPr>
          <a:xfrm>
            <a:off x="6948264" y="116632"/>
            <a:ext cx="2133600" cy="365125"/>
          </a:xfrm>
        </p:spPr>
        <p:txBody>
          <a:bodyPr/>
          <a:lstStyle/>
          <a:p>
            <a:fld id="{13794E9F-CD54-41DA-A695-D1A8D7642E3B}" type="slidenum">
              <a:rPr kumimoji="1" lang="ja-JP" altLang="en-US" smtClean="0"/>
              <a:t>12</a:t>
            </a:fld>
            <a:endParaRPr kumimoji="1" lang="ja-JP" altLang="en-US" dirty="0"/>
          </a:p>
        </p:txBody>
      </p:sp>
      <p:sp>
        <p:nvSpPr>
          <p:cNvPr id="2" name="テキスト ボックス 1"/>
          <p:cNvSpPr txBox="1"/>
          <p:nvPr/>
        </p:nvSpPr>
        <p:spPr>
          <a:xfrm>
            <a:off x="490224" y="5341750"/>
            <a:ext cx="3234090" cy="369332"/>
          </a:xfrm>
          <a:prstGeom prst="rect">
            <a:avLst/>
          </a:prstGeom>
          <a:noFill/>
        </p:spPr>
        <p:txBody>
          <a:bodyPr wrap="none" rtlCol="0">
            <a:spAutoFit/>
          </a:bodyPr>
          <a:lstStyle/>
          <a:p>
            <a:r>
              <a:rPr kumimoji="1" lang="en-US" altLang="ja-JP" dirty="0" smtClean="0"/>
              <a:t>In May 2012:Less than 0.01 </a:t>
            </a:r>
            <a:r>
              <a:rPr kumimoji="1" lang="en-US" altLang="ja-JP" dirty="0" err="1" smtClean="0"/>
              <a:t>Bq</a:t>
            </a:r>
            <a:r>
              <a:rPr kumimoji="1" lang="en-US" altLang="ja-JP" dirty="0" smtClean="0"/>
              <a:t>/L</a:t>
            </a:r>
            <a:endParaRPr kumimoji="1" lang="ja-JP" altLang="en-US" dirty="0"/>
          </a:p>
        </p:txBody>
      </p:sp>
      <p:sp>
        <p:nvSpPr>
          <p:cNvPr id="4" name="正方形/長方形 3"/>
          <p:cNvSpPr/>
          <p:nvPr/>
        </p:nvSpPr>
        <p:spPr>
          <a:xfrm>
            <a:off x="4608512" y="6487452"/>
            <a:ext cx="4427984" cy="253916"/>
          </a:xfrm>
          <a:prstGeom prst="rect">
            <a:avLst/>
          </a:prstGeom>
        </p:spPr>
        <p:txBody>
          <a:bodyPr wrap="square">
            <a:spAutoFit/>
          </a:bodyPr>
          <a:lstStyle/>
          <a:p>
            <a:r>
              <a:rPr lang="en-US" altLang="ja-JP" sz="1050" dirty="0">
                <a:hlinkClick r:id="rId6"/>
              </a:rPr>
              <a:t>http://www.mri-jma.go.jp/Topics/hotyouhi/houtyouhi_sea.html</a:t>
            </a:r>
            <a:r>
              <a:rPr lang="en-US" altLang="ja-JP" sz="1050" dirty="0"/>
              <a:t> (in Japanese)</a:t>
            </a:r>
            <a:endParaRPr lang="ja-JP" altLang="en-US" sz="1050" dirty="0"/>
          </a:p>
        </p:txBody>
      </p:sp>
      <p:sp>
        <p:nvSpPr>
          <p:cNvPr id="25" name="円/楕円 24"/>
          <p:cNvSpPr/>
          <p:nvPr/>
        </p:nvSpPr>
        <p:spPr>
          <a:xfrm>
            <a:off x="3438922" y="3284984"/>
            <a:ext cx="82800" cy="82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flipV="1">
            <a:off x="3635896" y="3212976"/>
            <a:ext cx="1872208" cy="11340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5858796" y="5414065"/>
            <a:ext cx="2214068" cy="923330"/>
          </a:xfrm>
          <a:prstGeom prst="rect">
            <a:avLst/>
          </a:prstGeom>
          <a:noFill/>
        </p:spPr>
        <p:txBody>
          <a:bodyPr wrap="none" rtlCol="0">
            <a:spAutoFit/>
          </a:bodyPr>
          <a:lstStyle/>
          <a:p>
            <a:r>
              <a:rPr kumimoji="1" lang="en-US" altLang="ja-JP" dirty="0" smtClean="0"/>
              <a:t>Surface seawater</a:t>
            </a:r>
          </a:p>
          <a:p>
            <a:r>
              <a:rPr kumimoji="1" lang="en-US" altLang="ja-JP" dirty="0" smtClean="0"/>
              <a:t>Oct 2011</a:t>
            </a:r>
            <a:r>
              <a:rPr lang="en-US" altLang="ja-JP" dirty="0" smtClean="0"/>
              <a:t>: 0.025 </a:t>
            </a:r>
            <a:r>
              <a:rPr lang="en-US" altLang="ja-JP" dirty="0" err="1" smtClean="0"/>
              <a:t>Bq</a:t>
            </a:r>
            <a:r>
              <a:rPr lang="en-US" altLang="ja-JP" dirty="0" smtClean="0"/>
              <a:t>/L</a:t>
            </a:r>
          </a:p>
          <a:p>
            <a:r>
              <a:rPr kumimoji="1" lang="en-US" altLang="ja-JP" dirty="0" smtClean="0"/>
              <a:t>June 2012: 0.001</a:t>
            </a:r>
            <a:r>
              <a:rPr lang="en-US" altLang="ja-JP" dirty="0" smtClean="0"/>
              <a:t>Bq/L</a:t>
            </a:r>
            <a:endParaRPr lang="en-US" altLang="ja-JP" dirty="0"/>
          </a:p>
        </p:txBody>
      </p:sp>
      <p:sp>
        <p:nvSpPr>
          <p:cNvPr id="27" name="円/楕円 26"/>
          <p:cNvSpPr/>
          <p:nvPr/>
        </p:nvSpPr>
        <p:spPr>
          <a:xfrm>
            <a:off x="2997349" y="3499741"/>
            <a:ext cx="82800" cy="82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9" name="グループ化 28"/>
          <p:cNvGrpSpPr/>
          <p:nvPr/>
        </p:nvGrpSpPr>
        <p:grpSpPr>
          <a:xfrm>
            <a:off x="1475656" y="2204864"/>
            <a:ext cx="777006" cy="507831"/>
            <a:chOff x="5012432" y="2427453"/>
            <a:chExt cx="777006" cy="507831"/>
          </a:xfrm>
        </p:grpSpPr>
        <p:sp>
          <p:nvSpPr>
            <p:cNvPr id="30" name="正方形/長方形 29"/>
            <p:cNvSpPr/>
            <p:nvPr/>
          </p:nvSpPr>
          <p:spPr>
            <a:xfrm>
              <a:off x="5012432" y="2457104"/>
              <a:ext cx="720080" cy="469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077780" y="2518152"/>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5077780" y="2666039"/>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5077780" y="28072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085399" y="2427453"/>
              <a:ext cx="704039" cy="507831"/>
            </a:xfrm>
            <a:prstGeom prst="rect">
              <a:avLst/>
            </a:prstGeom>
            <a:noFill/>
          </p:spPr>
          <p:txBody>
            <a:bodyPr wrap="none" rtlCol="0">
              <a:spAutoFit/>
            </a:bodyPr>
            <a:lstStyle/>
            <a:p>
              <a:r>
                <a:rPr lang="en-US" altLang="ja-JP" sz="900" dirty="0" smtClean="0"/>
                <a:t>0.05</a:t>
              </a:r>
              <a:r>
                <a:rPr kumimoji="1" lang="ja-JP" altLang="en-US" sz="900" dirty="0" smtClean="0"/>
                <a:t>＞</a:t>
              </a:r>
              <a:endParaRPr kumimoji="1" lang="en-US" altLang="ja-JP" sz="900" dirty="0" smtClean="0"/>
            </a:p>
            <a:p>
              <a:r>
                <a:rPr lang="en-US" altLang="ja-JP" sz="900" dirty="0" smtClean="0"/>
                <a:t>0.01</a:t>
              </a:r>
              <a:r>
                <a:rPr lang="ja-JP" altLang="en-US" sz="900" dirty="0" smtClean="0"/>
                <a:t>～</a:t>
              </a:r>
              <a:r>
                <a:rPr lang="en-US" altLang="ja-JP" sz="900" dirty="0" smtClean="0"/>
                <a:t>0.05</a:t>
              </a:r>
            </a:p>
            <a:p>
              <a:r>
                <a:rPr kumimoji="1" lang="ja-JP" altLang="en-US" sz="900" dirty="0" smtClean="0"/>
                <a:t>＜</a:t>
              </a:r>
              <a:r>
                <a:rPr lang="en-US" altLang="ja-JP" sz="900" dirty="0" smtClean="0"/>
                <a:t>0.</a:t>
              </a:r>
              <a:r>
                <a:rPr kumimoji="1" lang="en-US" altLang="ja-JP" sz="900" dirty="0" smtClean="0"/>
                <a:t>01</a:t>
              </a:r>
              <a:endParaRPr kumimoji="1" lang="ja-JP" altLang="en-US" sz="900" dirty="0"/>
            </a:p>
          </p:txBody>
        </p:sp>
      </p:grpSp>
      <p:sp>
        <p:nvSpPr>
          <p:cNvPr id="35" name="テキスト ボックス 34"/>
          <p:cNvSpPr txBox="1"/>
          <p:nvPr/>
        </p:nvSpPr>
        <p:spPr>
          <a:xfrm>
            <a:off x="2141499" y="2401143"/>
            <a:ext cx="630301" cy="307777"/>
          </a:xfrm>
          <a:prstGeom prst="rect">
            <a:avLst/>
          </a:prstGeom>
          <a:noFill/>
        </p:spPr>
        <p:txBody>
          <a:bodyPr wrap="none" rtlCol="0">
            <a:spAutoFit/>
          </a:bodyPr>
          <a:lstStyle/>
          <a:p>
            <a:r>
              <a:rPr lang="en-US" altLang="ja-JP" sz="1400" dirty="0"/>
              <a:t>(</a:t>
            </a:r>
            <a:r>
              <a:rPr kumimoji="1" lang="en-US" altLang="ja-JP" sz="1400" dirty="0" err="1" smtClean="0"/>
              <a:t>Bq</a:t>
            </a:r>
            <a:r>
              <a:rPr kumimoji="1" lang="en-US" altLang="ja-JP" sz="1400" dirty="0" smtClean="0"/>
              <a:t>/L)</a:t>
            </a:r>
            <a:endParaRPr kumimoji="1" lang="ja-JP" altLang="en-US" sz="1400" dirty="0"/>
          </a:p>
        </p:txBody>
      </p:sp>
      <p:sp>
        <p:nvSpPr>
          <p:cNvPr id="37" name="円/楕円 36"/>
          <p:cNvSpPr/>
          <p:nvPr/>
        </p:nvSpPr>
        <p:spPr>
          <a:xfrm>
            <a:off x="3434033" y="3398018"/>
            <a:ext cx="82800" cy="828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6012160" y="4653136"/>
            <a:ext cx="1761380" cy="369332"/>
          </a:xfrm>
          <a:prstGeom prst="rect">
            <a:avLst/>
          </a:prstGeom>
          <a:noFill/>
        </p:spPr>
        <p:txBody>
          <a:bodyPr wrap="none" rtlCol="0">
            <a:spAutoFit/>
          </a:bodyPr>
          <a:lstStyle/>
          <a:p>
            <a:r>
              <a:rPr kumimoji="1" lang="en-US" altLang="ja-JP" b="1" dirty="0" smtClean="0"/>
              <a:t>By </a:t>
            </a:r>
            <a:r>
              <a:rPr lang="en-US" altLang="ja-JP" b="1" dirty="0"/>
              <a:t>A</a:t>
            </a:r>
            <a:r>
              <a:rPr kumimoji="1" lang="en-US" altLang="ja-JP" b="1" dirty="0" smtClean="0"/>
              <a:t>oyama, MRI</a:t>
            </a:r>
            <a:endParaRPr kumimoji="1" lang="ja-JP" altLang="en-US" b="1" dirty="0"/>
          </a:p>
        </p:txBody>
      </p:sp>
      <p:sp>
        <p:nvSpPr>
          <p:cNvPr id="3" name="テキスト ボックス 2"/>
          <p:cNvSpPr txBox="1"/>
          <p:nvPr/>
        </p:nvSpPr>
        <p:spPr>
          <a:xfrm>
            <a:off x="7069888" y="3421124"/>
            <a:ext cx="1869101" cy="369332"/>
          </a:xfrm>
          <a:prstGeom prst="rect">
            <a:avLst/>
          </a:prstGeom>
          <a:solidFill>
            <a:srgbClr val="FFFF00"/>
          </a:solidFill>
        </p:spPr>
        <p:txBody>
          <a:bodyPr wrap="none" rtlCol="0">
            <a:spAutoFit/>
          </a:bodyPr>
          <a:lstStyle/>
          <a:p>
            <a:r>
              <a:rPr kumimoji="1" lang="en-US" altLang="ja-JP" dirty="0" smtClean="0"/>
              <a:t>Oxygen maximum</a:t>
            </a:r>
            <a:endParaRPr kumimoji="1" lang="ja-JP" altLang="en-US" dirty="0"/>
          </a:p>
        </p:txBody>
      </p:sp>
      <p:sp>
        <p:nvSpPr>
          <p:cNvPr id="8" name="正方形/長方形 7"/>
          <p:cNvSpPr/>
          <p:nvPr/>
        </p:nvSpPr>
        <p:spPr>
          <a:xfrm>
            <a:off x="3347864" y="3212976"/>
            <a:ext cx="288032" cy="3281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1704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19113" y="209550"/>
            <a:ext cx="8624887" cy="1309688"/>
          </a:xfrm>
          <a:prstGeom prst="rect">
            <a:avLst/>
          </a:prstGeom>
          <a:noFill/>
          <a:ln w="9525">
            <a:noFill/>
            <a:miter lim="800000"/>
            <a:headEnd/>
            <a:tailEnd/>
          </a:ln>
        </p:spPr>
        <p:txBody>
          <a:bodyPr>
            <a:spAutoFit/>
          </a:bodyPr>
          <a:lstStyle/>
          <a:p>
            <a:r>
              <a:rPr lang="en-US" altLang="ja-JP" sz="3200" baseline="30000" dirty="0">
                <a:latin typeface="Times New Roman" pitchFamily="18" charset="0"/>
              </a:rPr>
              <a:t>134</a:t>
            </a:r>
            <a:r>
              <a:rPr lang="en-US" altLang="ja-JP" sz="3200" dirty="0">
                <a:latin typeface="Times New Roman" pitchFamily="18" charset="0"/>
              </a:rPr>
              <a:t>Cs in surface water in Jan. – Mar. 2012</a:t>
            </a:r>
            <a:r>
              <a:rPr lang="en-US" altLang="ja-JP" sz="2400" dirty="0">
                <a:latin typeface="Times New Roman" pitchFamily="18" charset="0"/>
              </a:rPr>
              <a:t>                             </a:t>
            </a:r>
            <a:r>
              <a:rPr lang="ja-JP" altLang="en-US" sz="2400" dirty="0">
                <a:latin typeface="Times New Roman" pitchFamily="18" charset="0"/>
              </a:rPr>
              <a:t>　　　　 </a:t>
            </a:r>
          </a:p>
          <a:p>
            <a:r>
              <a:rPr lang="ja-JP" altLang="en-US" sz="2400" dirty="0">
                <a:latin typeface="Times New Roman" pitchFamily="18" charset="0"/>
              </a:rPr>
              <a:t> </a:t>
            </a:r>
            <a:r>
              <a:rPr lang="en-US" altLang="ja-JP" sz="2400" dirty="0">
                <a:latin typeface="Times New Roman" pitchFamily="18" charset="0"/>
              </a:rPr>
              <a:t>Data sources: MEXT monitoring, Aoyama this study</a:t>
            </a:r>
          </a:p>
          <a:p>
            <a:r>
              <a:rPr lang="en-US" altLang="ja-JP" sz="2400" dirty="0">
                <a:latin typeface="Times New Roman" pitchFamily="18" charset="0"/>
              </a:rPr>
              <a:t>Solid circle with color: observed data</a:t>
            </a:r>
            <a:r>
              <a:rPr lang="ja-JP" altLang="en-US" sz="2400" dirty="0">
                <a:latin typeface="Times New Roman" pitchFamily="18" charset="0"/>
              </a:rPr>
              <a:t>　</a:t>
            </a:r>
            <a:r>
              <a:rPr lang="en-US" altLang="ja-JP" sz="2400" dirty="0">
                <a:latin typeface="Times New Roman" pitchFamily="18" charset="0"/>
              </a:rPr>
              <a:t>unit: </a:t>
            </a:r>
            <a:r>
              <a:rPr lang="en-US" altLang="ja-JP" sz="2400" dirty="0" err="1">
                <a:latin typeface="Times New Roman" pitchFamily="18" charset="0"/>
              </a:rPr>
              <a:t>Bq</a:t>
            </a:r>
            <a:r>
              <a:rPr lang="en-US" altLang="ja-JP" sz="2400" dirty="0">
                <a:latin typeface="Times New Roman" pitchFamily="18" charset="0"/>
              </a:rPr>
              <a:t> m</a:t>
            </a:r>
            <a:r>
              <a:rPr lang="en-US" altLang="ja-JP" sz="2400" baseline="30000" dirty="0">
                <a:latin typeface="Times New Roman" pitchFamily="18" charset="0"/>
              </a:rPr>
              <a:t>-3</a:t>
            </a:r>
            <a:endParaRPr lang="ja-JP" altLang="en-US" sz="2400" dirty="0">
              <a:latin typeface="Times New Roman" pitchFamily="18" charset="0"/>
            </a:endParaRPr>
          </a:p>
        </p:txBody>
      </p:sp>
      <p:grpSp>
        <p:nvGrpSpPr>
          <p:cNvPr id="11" name="グループ化 10"/>
          <p:cNvGrpSpPr/>
          <p:nvPr/>
        </p:nvGrpSpPr>
        <p:grpSpPr>
          <a:xfrm>
            <a:off x="0" y="1780753"/>
            <a:ext cx="9144000" cy="4600575"/>
            <a:chOff x="0" y="1780753"/>
            <a:chExt cx="9144000" cy="4600575"/>
          </a:xfrm>
        </p:grpSpPr>
        <p:pic>
          <p:nvPicPr>
            <p:cNvPr id="5" name="図 1" descr="Color_rank_ja_Jan-Mar_Cs134.jpg"/>
            <p:cNvPicPr>
              <a:picLocks noChangeAspect="1"/>
            </p:cNvPicPr>
            <p:nvPr/>
          </p:nvPicPr>
          <p:blipFill>
            <a:blip r:embed="rId3"/>
            <a:srcRect/>
            <a:stretch>
              <a:fillRect/>
            </a:stretch>
          </p:blipFill>
          <p:spPr bwMode="auto">
            <a:xfrm>
              <a:off x="0" y="1780753"/>
              <a:ext cx="9144000" cy="4600575"/>
            </a:xfrm>
            <a:prstGeom prst="rect">
              <a:avLst/>
            </a:prstGeom>
            <a:noFill/>
            <a:ln w="9525">
              <a:noFill/>
              <a:miter lim="800000"/>
              <a:headEnd/>
              <a:tailEnd/>
            </a:ln>
          </p:spPr>
        </p:pic>
        <p:sp>
          <p:nvSpPr>
            <p:cNvPr id="7" name="Oval 4"/>
            <p:cNvSpPr>
              <a:spLocks noChangeAspect="1" noChangeArrowheads="1"/>
            </p:cNvSpPr>
            <p:nvPr/>
          </p:nvSpPr>
          <p:spPr bwMode="auto">
            <a:xfrm>
              <a:off x="6516688" y="4752553"/>
              <a:ext cx="50800" cy="50800"/>
            </a:xfrm>
            <a:prstGeom prst="ellipse">
              <a:avLst/>
            </a:prstGeom>
            <a:solidFill>
              <a:schemeClr val="tx1"/>
            </a:solidFill>
            <a:ln w="9525">
              <a:solidFill>
                <a:schemeClr val="tx1"/>
              </a:solidFill>
              <a:round/>
              <a:headEnd/>
              <a:tailEnd/>
            </a:ln>
          </p:spPr>
          <p:txBody>
            <a:bodyPr wrap="none" anchor="ctr"/>
            <a:lstStyle/>
            <a:p>
              <a:endParaRPr lang="en-US"/>
            </a:p>
          </p:txBody>
        </p:sp>
        <p:sp>
          <p:nvSpPr>
            <p:cNvPr id="8" name="Oval 5"/>
            <p:cNvSpPr>
              <a:spLocks noChangeAspect="1" noChangeArrowheads="1"/>
            </p:cNvSpPr>
            <p:nvPr/>
          </p:nvSpPr>
          <p:spPr bwMode="auto">
            <a:xfrm flipV="1">
              <a:off x="7524750" y="4752553"/>
              <a:ext cx="50800" cy="50800"/>
            </a:xfrm>
            <a:prstGeom prst="ellipse">
              <a:avLst/>
            </a:prstGeom>
            <a:solidFill>
              <a:schemeClr val="tx1"/>
            </a:solidFill>
            <a:ln w="9525">
              <a:solidFill>
                <a:schemeClr val="tx1"/>
              </a:solidFill>
              <a:round/>
              <a:headEnd/>
              <a:tailEnd/>
            </a:ln>
          </p:spPr>
          <p:txBody>
            <a:bodyPr wrap="none" anchor="ctr"/>
            <a:lstStyle/>
            <a:p>
              <a:endParaRPr lang="en-US"/>
            </a:p>
          </p:txBody>
        </p:sp>
        <p:sp>
          <p:nvSpPr>
            <p:cNvPr id="9" name="Text Box 6"/>
            <p:cNvSpPr txBox="1">
              <a:spLocks noChangeArrowheads="1"/>
            </p:cNvSpPr>
            <p:nvPr/>
          </p:nvSpPr>
          <p:spPr bwMode="auto">
            <a:xfrm>
              <a:off x="3492500" y="2852936"/>
              <a:ext cx="1588897" cy="830997"/>
            </a:xfrm>
            <a:prstGeom prst="rect">
              <a:avLst/>
            </a:prstGeom>
            <a:noFill/>
            <a:ln w="9525">
              <a:noFill/>
              <a:miter lim="800000"/>
              <a:headEnd/>
              <a:tailEnd/>
            </a:ln>
          </p:spPr>
          <p:txBody>
            <a:bodyPr wrap="none">
              <a:spAutoFit/>
            </a:bodyPr>
            <a:lstStyle/>
            <a:p>
              <a:r>
                <a:rPr lang="en-US" altLang="ja-JP" sz="2400" dirty="0" smtClean="0">
                  <a:latin typeface="Times New Roman" pitchFamily="18" charset="0"/>
                </a:rPr>
                <a:t>  0.01Bq/L</a:t>
              </a:r>
            </a:p>
            <a:p>
              <a:r>
                <a:rPr lang="en-US" altLang="ja-JP" sz="2400" dirty="0">
                  <a:latin typeface="Times New Roman" pitchFamily="18" charset="0"/>
                </a:rPr>
                <a:t>=</a:t>
              </a:r>
              <a:r>
                <a:rPr lang="en-US" altLang="ja-JP" sz="2400" dirty="0" smtClean="0">
                  <a:latin typeface="Times New Roman" pitchFamily="18" charset="0"/>
                </a:rPr>
                <a:t>10 </a:t>
              </a:r>
              <a:r>
                <a:rPr lang="en-US" altLang="ja-JP" sz="2400" dirty="0" err="1">
                  <a:latin typeface="Times New Roman" pitchFamily="18" charset="0"/>
                </a:rPr>
                <a:t>Bq</a:t>
              </a:r>
              <a:r>
                <a:rPr lang="en-US" altLang="ja-JP" sz="2400" dirty="0">
                  <a:latin typeface="Times New Roman" pitchFamily="18" charset="0"/>
                </a:rPr>
                <a:t> m</a:t>
              </a:r>
              <a:r>
                <a:rPr lang="en-US" altLang="ja-JP" sz="2400" baseline="30000" dirty="0">
                  <a:latin typeface="Times New Roman" pitchFamily="18" charset="0"/>
                </a:rPr>
                <a:t>-3</a:t>
              </a:r>
            </a:p>
          </p:txBody>
        </p:sp>
      </p:grpSp>
      <p:sp>
        <p:nvSpPr>
          <p:cNvPr id="10" name="スライド番号プレースホルダー 1"/>
          <p:cNvSpPr>
            <a:spLocks noGrp="1"/>
          </p:cNvSpPr>
          <p:nvPr>
            <p:ph type="sldNum" sz="quarter" idx="12"/>
          </p:nvPr>
        </p:nvSpPr>
        <p:spPr>
          <a:xfrm>
            <a:off x="6948264" y="116632"/>
            <a:ext cx="2133600" cy="365125"/>
          </a:xfrm>
        </p:spPr>
        <p:txBody>
          <a:bodyPr/>
          <a:lstStyle/>
          <a:p>
            <a:fld id="{13794E9F-CD54-41DA-A695-D1A8D7642E3B}" type="slidenum">
              <a:rPr kumimoji="1" lang="ja-JP" altLang="en-US" smtClean="0"/>
              <a:t>13</a:t>
            </a:fld>
            <a:endParaRPr kumimoji="1" lang="ja-JP" altLang="en-US" dirty="0"/>
          </a:p>
        </p:txBody>
      </p:sp>
      <p:sp>
        <p:nvSpPr>
          <p:cNvPr id="12" name="テキスト ボックス 11"/>
          <p:cNvSpPr txBox="1"/>
          <p:nvPr/>
        </p:nvSpPr>
        <p:spPr>
          <a:xfrm>
            <a:off x="6795319" y="6458022"/>
            <a:ext cx="2323072" cy="369332"/>
          </a:xfrm>
          <a:prstGeom prst="rect">
            <a:avLst/>
          </a:prstGeom>
          <a:noFill/>
        </p:spPr>
        <p:txBody>
          <a:bodyPr wrap="none" rtlCol="0">
            <a:spAutoFit/>
          </a:bodyPr>
          <a:lstStyle/>
          <a:p>
            <a:r>
              <a:rPr lang="en-US" altLang="ja-JP" b="1" dirty="0" smtClean="0"/>
              <a:t>A</a:t>
            </a:r>
            <a:r>
              <a:rPr kumimoji="1" lang="en-US" altLang="ja-JP" b="1" dirty="0" smtClean="0"/>
              <a:t>oyama, unpublished</a:t>
            </a:r>
            <a:endParaRPr kumimoji="1" lang="ja-JP" altLang="en-US" b="1" dirty="0"/>
          </a:p>
        </p:txBody>
      </p:sp>
    </p:spTree>
    <p:extLst>
      <p:ext uri="{BB962C8B-B14F-4D97-AF65-F5344CB8AC3E}">
        <p14:creationId xmlns:p14="http://schemas.microsoft.com/office/powerpoint/2010/main" val="64335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14</a:t>
            </a:fld>
            <a:endParaRPr kumimoji="1" lang="ja-JP" altLang="en-US"/>
          </a:p>
        </p:txBody>
      </p:sp>
      <p:pic>
        <p:nvPicPr>
          <p:cNvPr id="5" name="Picture 2" descr="Surface_120913_Graph_date_cs134_30"/>
          <p:cNvPicPr>
            <a:picLocks noChangeAspect="1" noChangeArrowheads="1"/>
          </p:cNvPicPr>
          <p:nvPr/>
        </p:nvPicPr>
        <p:blipFill>
          <a:blip r:embed="rId3"/>
          <a:srcRect/>
          <a:stretch>
            <a:fillRect/>
          </a:stretch>
        </p:blipFill>
        <p:spPr bwMode="auto">
          <a:xfrm>
            <a:off x="0" y="0"/>
            <a:ext cx="4846638" cy="6858000"/>
          </a:xfrm>
          <a:prstGeom prst="rect">
            <a:avLst/>
          </a:prstGeom>
          <a:noFill/>
          <a:ln w="9525">
            <a:noFill/>
            <a:miter lim="800000"/>
            <a:headEnd/>
            <a:tailEnd/>
          </a:ln>
        </p:spPr>
      </p:pic>
      <p:sp>
        <p:nvSpPr>
          <p:cNvPr id="6" name="Text Box 4"/>
          <p:cNvSpPr txBox="1">
            <a:spLocks noChangeArrowheads="1"/>
          </p:cNvSpPr>
          <p:nvPr/>
        </p:nvSpPr>
        <p:spPr bwMode="auto">
          <a:xfrm>
            <a:off x="2398713" y="260350"/>
            <a:ext cx="6233181" cy="1200329"/>
          </a:xfrm>
          <a:prstGeom prst="rect">
            <a:avLst/>
          </a:prstGeom>
          <a:noFill/>
          <a:ln w="9525">
            <a:noFill/>
            <a:miter lim="800000"/>
            <a:headEnd/>
            <a:tailEnd/>
          </a:ln>
        </p:spPr>
        <p:txBody>
          <a:bodyPr wrap="none">
            <a:spAutoFit/>
          </a:bodyPr>
          <a:lstStyle/>
          <a:p>
            <a:r>
              <a:rPr lang="en-US" altLang="ja-JP" sz="2400" dirty="0"/>
              <a:t>Eastward movement of observed Fukushima</a:t>
            </a:r>
          </a:p>
          <a:p>
            <a:r>
              <a:rPr lang="en-US" altLang="ja-JP" sz="2400" dirty="0"/>
              <a:t> origin </a:t>
            </a:r>
            <a:r>
              <a:rPr lang="en-US" altLang="ja-JP" sz="2400" baseline="30000" dirty="0"/>
              <a:t>134</a:t>
            </a:r>
            <a:r>
              <a:rPr lang="en-US" altLang="ja-JP" sz="2400" dirty="0"/>
              <a:t>Cs in surface water </a:t>
            </a:r>
          </a:p>
          <a:p>
            <a:r>
              <a:rPr lang="en-US" altLang="ja-JP" sz="2400" dirty="0"/>
              <a:t>during the period from March 2011 to  July 2012</a:t>
            </a:r>
          </a:p>
        </p:txBody>
      </p:sp>
      <p:sp>
        <p:nvSpPr>
          <p:cNvPr id="7" name="Line 5"/>
          <p:cNvSpPr>
            <a:spLocks noChangeShapeType="1"/>
          </p:cNvSpPr>
          <p:nvPr/>
        </p:nvSpPr>
        <p:spPr bwMode="auto">
          <a:xfrm flipV="1">
            <a:off x="1476375" y="4076700"/>
            <a:ext cx="2159000" cy="1657350"/>
          </a:xfrm>
          <a:prstGeom prst="line">
            <a:avLst/>
          </a:prstGeom>
          <a:noFill/>
          <a:ln w="57150">
            <a:solidFill>
              <a:schemeClr val="tx1"/>
            </a:solidFill>
            <a:round/>
            <a:headEnd/>
            <a:tailEnd type="triangle" w="med" len="med"/>
          </a:ln>
        </p:spPr>
        <p:txBody>
          <a:bodyPr/>
          <a:lstStyle/>
          <a:p>
            <a:endParaRPr lang="en-US"/>
          </a:p>
        </p:txBody>
      </p:sp>
      <p:sp>
        <p:nvSpPr>
          <p:cNvPr id="8" name="Text Box 5"/>
          <p:cNvSpPr txBox="1">
            <a:spLocks noChangeArrowheads="1"/>
          </p:cNvSpPr>
          <p:nvPr/>
        </p:nvSpPr>
        <p:spPr bwMode="auto">
          <a:xfrm>
            <a:off x="323850" y="5876925"/>
            <a:ext cx="903288" cy="457200"/>
          </a:xfrm>
          <a:prstGeom prst="rect">
            <a:avLst/>
          </a:prstGeom>
          <a:noFill/>
          <a:ln w="9525">
            <a:noFill/>
            <a:miter lim="800000"/>
            <a:headEnd/>
            <a:tailEnd/>
          </a:ln>
        </p:spPr>
        <p:txBody>
          <a:bodyPr wrap="none">
            <a:spAutoFit/>
          </a:bodyPr>
          <a:lstStyle/>
          <a:p>
            <a:r>
              <a:rPr lang="en-US" altLang="ja-JP" sz="2400">
                <a:latin typeface="Times New Roman" pitchFamily="18" charset="0"/>
              </a:rPr>
              <a:t>150 E</a:t>
            </a:r>
          </a:p>
        </p:txBody>
      </p:sp>
      <p:sp>
        <p:nvSpPr>
          <p:cNvPr id="9" name="Text Box 6"/>
          <p:cNvSpPr txBox="1">
            <a:spLocks noChangeArrowheads="1"/>
          </p:cNvSpPr>
          <p:nvPr/>
        </p:nvSpPr>
        <p:spPr bwMode="auto">
          <a:xfrm>
            <a:off x="2051050" y="6165850"/>
            <a:ext cx="928688" cy="457200"/>
          </a:xfrm>
          <a:prstGeom prst="rect">
            <a:avLst/>
          </a:prstGeom>
          <a:noFill/>
          <a:ln w="9525">
            <a:noFill/>
            <a:miter lim="800000"/>
            <a:headEnd/>
            <a:tailEnd/>
          </a:ln>
        </p:spPr>
        <p:txBody>
          <a:bodyPr wrap="none">
            <a:spAutoFit/>
          </a:bodyPr>
          <a:lstStyle/>
          <a:p>
            <a:r>
              <a:rPr lang="en-US" altLang="ja-JP" sz="2400">
                <a:latin typeface="Times New Roman" pitchFamily="18" charset="0"/>
              </a:rPr>
              <a:t>150W</a:t>
            </a:r>
          </a:p>
        </p:txBody>
      </p:sp>
      <p:sp>
        <p:nvSpPr>
          <p:cNvPr id="10" name="Text Box 7"/>
          <p:cNvSpPr txBox="1">
            <a:spLocks noChangeArrowheads="1"/>
          </p:cNvSpPr>
          <p:nvPr/>
        </p:nvSpPr>
        <p:spPr bwMode="auto">
          <a:xfrm>
            <a:off x="4787900" y="5157788"/>
            <a:ext cx="184150" cy="457200"/>
          </a:xfrm>
          <a:prstGeom prst="rect">
            <a:avLst/>
          </a:prstGeom>
          <a:noFill/>
          <a:ln w="9525">
            <a:noFill/>
            <a:miter lim="800000"/>
            <a:headEnd/>
            <a:tailEnd/>
          </a:ln>
        </p:spPr>
        <p:txBody>
          <a:bodyPr wrap="none">
            <a:spAutoFit/>
          </a:bodyPr>
          <a:lstStyle/>
          <a:p>
            <a:endParaRPr lang="ja-JP" altLang="en-US" sz="2400">
              <a:latin typeface="Times New Roman" pitchFamily="18" charset="0"/>
            </a:endParaRPr>
          </a:p>
        </p:txBody>
      </p:sp>
      <p:sp>
        <p:nvSpPr>
          <p:cNvPr id="11" name="Text Box 8"/>
          <p:cNvSpPr txBox="1">
            <a:spLocks noChangeArrowheads="1"/>
          </p:cNvSpPr>
          <p:nvPr/>
        </p:nvSpPr>
        <p:spPr bwMode="auto">
          <a:xfrm rot="-2930937">
            <a:off x="2737644" y="4710907"/>
            <a:ext cx="3836987" cy="457200"/>
          </a:xfrm>
          <a:prstGeom prst="rect">
            <a:avLst/>
          </a:prstGeom>
          <a:noFill/>
          <a:ln w="9525">
            <a:noFill/>
            <a:miter lim="800000"/>
            <a:headEnd/>
            <a:tailEnd/>
          </a:ln>
        </p:spPr>
        <p:txBody>
          <a:bodyPr>
            <a:spAutoFit/>
          </a:bodyPr>
          <a:lstStyle/>
          <a:p>
            <a:r>
              <a:rPr lang="en-US" altLang="ja-JP" sz="2400">
                <a:latin typeface="Times New Roman" pitchFamily="18" charset="0"/>
              </a:rPr>
              <a:t>Days since 1 March 2011</a:t>
            </a:r>
          </a:p>
        </p:txBody>
      </p:sp>
      <p:sp>
        <p:nvSpPr>
          <p:cNvPr id="12" name="Text Box 9"/>
          <p:cNvSpPr txBox="1">
            <a:spLocks noChangeArrowheads="1"/>
          </p:cNvSpPr>
          <p:nvPr/>
        </p:nvSpPr>
        <p:spPr bwMode="auto">
          <a:xfrm>
            <a:off x="1981200" y="1905000"/>
            <a:ext cx="7162800" cy="1920875"/>
          </a:xfrm>
          <a:prstGeom prst="rect">
            <a:avLst/>
          </a:prstGeom>
          <a:solidFill>
            <a:schemeClr val="bg1"/>
          </a:solidFill>
          <a:ln w="9525">
            <a:noFill/>
            <a:miter lim="800000"/>
            <a:headEnd/>
            <a:tailEnd/>
          </a:ln>
        </p:spPr>
        <p:txBody>
          <a:bodyPr wrap="none">
            <a:spAutoFit/>
          </a:bodyPr>
          <a:lstStyle/>
          <a:p>
            <a:r>
              <a:rPr lang="en-US" altLang="ja-JP" sz="4000" dirty="0">
                <a:solidFill>
                  <a:srgbClr val="0000FF"/>
                </a:solidFill>
                <a:latin typeface="Times New Roman" pitchFamily="18" charset="0"/>
              </a:rPr>
              <a:t>Estimated speed </a:t>
            </a:r>
            <a:r>
              <a:rPr lang="ja-JP" altLang="en-US" sz="4000" dirty="0">
                <a:solidFill>
                  <a:srgbClr val="0000FF"/>
                </a:solidFill>
                <a:latin typeface="Times New Roman" pitchFamily="18" charset="0"/>
              </a:rPr>
              <a:t>：</a:t>
            </a:r>
            <a:r>
              <a:rPr lang="en-US" altLang="ja-JP" sz="4000" dirty="0">
                <a:solidFill>
                  <a:srgbClr val="0000FF"/>
                </a:solidFill>
                <a:latin typeface="Times New Roman" pitchFamily="18" charset="0"/>
              </a:rPr>
              <a:t>8 cm s</a:t>
            </a:r>
            <a:r>
              <a:rPr lang="en-US" altLang="ja-JP" sz="4000" baseline="30000" dirty="0">
                <a:solidFill>
                  <a:srgbClr val="0000FF"/>
                </a:solidFill>
                <a:latin typeface="Times New Roman" pitchFamily="18" charset="0"/>
              </a:rPr>
              <a:t>-1</a:t>
            </a:r>
          </a:p>
          <a:p>
            <a:r>
              <a:rPr lang="en-US" altLang="ja-JP" sz="4000" dirty="0">
                <a:solidFill>
                  <a:srgbClr val="0000FF"/>
                </a:solidFill>
                <a:latin typeface="Times New Roman" pitchFamily="18" charset="0"/>
              </a:rPr>
              <a:t>1800km </a:t>
            </a:r>
            <a:r>
              <a:rPr lang="en-US" altLang="ja-JP" sz="4000" dirty="0" smtClean="0">
                <a:solidFill>
                  <a:srgbClr val="0000FF"/>
                </a:solidFill>
                <a:latin typeface="Times New Roman" pitchFamily="18" charset="0"/>
              </a:rPr>
              <a:t>(140E-&gt;160E) 270 </a:t>
            </a:r>
            <a:r>
              <a:rPr lang="en-US" altLang="ja-JP" sz="4000" dirty="0">
                <a:solidFill>
                  <a:srgbClr val="0000FF"/>
                </a:solidFill>
                <a:latin typeface="Times New Roman" pitchFamily="18" charset="0"/>
              </a:rPr>
              <a:t>days</a:t>
            </a:r>
            <a:endParaRPr lang="ja-JP" altLang="en-US" sz="4000" dirty="0">
              <a:solidFill>
                <a:srgbClr val="0000FF"/>
              </a:solidFill>
              <a:latin typeface="Times New Roman" pitchFamily="18" charset="0"/>
            </a:endParaRPr>
          </a:p>
          <a:p>
            <a:r>
              <a:rPr lang="en-US" altLang="ja-JP" sz="4000" dirty="0">
                <a:solidFill>
                  <a:srgbClr val="0000FF"/>
                </a:solidFill>
                <a:latin typeface="Times New Roman" pitchFamily="18" charset="0"/>
              </a:rPr>
              <a:t>This is consistent with 4-16 cm s</a:t>
            </a:r>
            <a:r>
              <a:rPr lang="en-US" altLang="ja-JP" sz="4000" baseline="30000" dirty="0">
                <a:solidFill>
                  <a:srgbClr val="0000FF"/>
                </a:solidFill>
                <a:latin typeface="Times New Roman" pitchFamily="18" charset="0"/>
              </a:rPr>
              <a:t>-1</a:t>
            </a:r>
            <a:endParaRPr lang="ja-JP" altLang="en-US" sz="4000" dirty="0">
              <a:solidFill>
                <a:srgbClr val="0000FF"/>
              </a:solidFill>
              <a:latin typeface="Times New Roman" pitchFamily="18" charset="0"/>
            </a:endParaRPr>
          </a:p>
        </p:txBody>
      </p:sp>
      <p:sp>
        <p:nvSpPr>
          <p:cNvPr id="13" name="テキスト ボックス 12"/>
          <p:cNvSpPr txBox="1"/>
          <p:nvPr/>
        </p:nvSpPr>
        <p:spPr>
          <a:xfrm>
            <a:off x="6795319" y="6458022"/>
            <a:ext cx="2323072" cy="369332"/>
          </a:xfrm>
          <a:prstGeom prst="rect">
            <a:avLst/>
          </a:prstGeom>
          <a:noFill/>
        </p:spPr>
        <p:txBody>
          <a:bodyPr wrap="none" rtlCol="0">
            <a:spAutoFit/>
          </a:bodyPr>
          <a:lstStyle/>
          <a:p>
            <a:r>
              <a:rPr lang="en-US" altLang="ja-JP" b="1" dirty="0" smtClean="0"/>
              <a:t>A</a:t>
            </a:r>
            <a:r>
              <a:rPr kumimoji="1" lang="en-US" altLang="ja-JP" b="1" dirty="0" smtClean="0"/>
              <a:t>oyama, unpublished</a:t>
            </a:r>
            <a:endParaRPr kumimoji="1" lang="ja-JP" altLang="en-US" b="1" dirty="0"/>
          </a:p>
        </p:txBody>
      </p:sp>
    </p:spTree>
    <p:extLst>
      <p:ext uri="{BB962C8B-B14F-4D97-AF65-F5344CB8AC3E}">
        <p14:creationId xmlns:p14="http://schemas.microsoft.com/office/powerpoint/2010/main" val="194473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p:cNvSpPr>
            <a:spLocks noGrp="1"/>
          </p:cNvSpPr>
          <p:nvPr>
            <p:ph type="sldNum" sz="quarter" idx="12"/>
          </p:nvPr>
        </p:nvSpPr>
        <p:spPr>
          <a:xfrm>
            <a:off x="6948488" y="115888"/>
            <a:ext cx="2133600" cy="365125"/>
          </a:xfrm>
        </p:spPr>
        <p:txBody>
          <a:bodyPr/>
          <a:lstStyle/>
          <a:p>
            <a:pPr>
              <a:defRPr/>
            </a:pPr>
            <a:fld id="{9CF165B8-8608-46B0-9D4A-4D171CA18E85}" type="slidenum">
              <a:rPr lang="ja-JP" altLang="en-US"/>
              <a:pPr>
                <a:defRPr/>
              </a:pPr>
              <a:t>15</a:t>
            </a:fld>
            <a:endParaRPr lang="ja-JP" altLang="en-US"/>
          </a:p>
        </p:txBody>
      </p:sp>
      <p:pic>
        <p:nvPicPr>
          <p:cNvPr id="12" name="Picture 3"/>
          <p:cNvPicPr>
            <a:picLocks noChangeArrowheads="1"/>
          </p:cNvPicPr>
          <p:nvPr/>
        </p:nvPicPr>
        <p:blipFill>
          <a:blip r:embed="rId3"/>
          <a:srcRect/>
          <a:stretch>
            <a:fillRect/>
          </a:stretch>
        </p:blipFill>
        <p:spPr bwMode="auto">
          <a:xfrm>
            <a:off x="1908175" y="1347788"/>
            <a:ext cx="5508625" cy="4241800"/>
          </a:xfrm>
          <a:prstGeom prst="rect">
            <a:avLst/>
          </a:prstGeom>
          <a:noFill/>
          <a:ln w="9525">
            <a:noFill/>
            <a:miter lim="800000"/>
            <a:headEnd/>
            <a:tailEnd/>
          </a:ln>
        </p:spPr>
      </p:pic>
      <p:sp>
        <p:nvSpPr>
          <p:cNvPr id="13" name="テキスト ボックス 5"/>
          <p:cNvSpPr txBox="1">
            <a:spLocks noChangeArrowheads="1"/>
          </p:cNvSpPr>
          <p:nvPr/>
        </p:nvSpPr>
        <p:spPr bwMode="auto">
          <a:xfrm>
            <a:off x="684213" y="5734050"/>
            <a:ext cx="8113712" cy="641350"/>
          </a:xfrm>
          <a:prstGeom prst="rect">
            <a:avLst/>
          </a:prstGeom>
          <a:noFill/>
          <a:ln w="9525">
            <a:noFill/>
            <a:miter lim="800000"/>
            <a:headEnd/>
            <a:tailEnd/>
          </a:ln>
        </p:spPr>
        <p:txBody>
          <a:bodyPr wrap="none">
            <a:spAutoFit/>
          </a:bodyPr>
          <a:lstStyle/>
          <a:p>
            <a:r>
              <a:rPr lang="en-US" altLang="ja-JP" dirty="0">
                <a:latin typeface="Calibri" pitchFamily="34" charset="0"/>
              </a:rPr>
              <a:t>Seawater samples collected during June 2012 by MRI are analyzing </a:t>
            </a:r>
            <a:r>
              <a:rPr lang="en-US" altLang="ja-JP" dirty="0" smtClean="0">
                <a:latin typeface="Calibri" pitchFamily="34" charset="0"/>
              </a:rPr>
              <a:t>now.</a:t>
            </a:r>
            <a:endParaRPr lang="en-US" altLang="ja-JP" dirty="0">
              <a:latin typeface="Calibri" pitchFamily="34" charset="0"/>
            </a:endParaRPr>
          </a:p>
          <a:p>
            <a:r>
              <a:rPr lang="en-US" altLang="ja-JP" dirty="0">
                <a:latin typeface="Calibri" pitchFamily="34" charset="0"/>
              </a:rPr>
              <a:t>Only data from two stations at 39 </a:t>
            </a:r>
            <a:r>
              <a:rPr lang="en-US" altLang="ja-JP" dirty="0" err="1">
                <a:latin typeface="Calibri" pitchFamily="34" charset="0"/>
              </a:rPr>
              <a:t>deg.N</a:t>
            </a:r>
            <a:r>
              <a:rPr lang="en-US" altLang="ja-JP" dirty="0">
                <a:latin typeface="Calibri" pitchFamily="34" charset="0"/>
              </a:rPr>
              <a:t> and 35 deg. N along 165 deg. E are available.</a:t>
            </a:r>
          </a:p>
        </p:txBody>
      </p:sp>
      <p:cxnSp>
        <p:nvCxnSpPr>
          <p:cNvPr id="14" name="直線矢印コネクタ 13"/>
          <p:cNvCxnSpPr/>
          <p:nvPr/>
        </p:nvCxnSpPr>
        <p:spPr>
          <a:xfrm>
            <a:off x="4356100" y="4371975"/>
            <a:ext cx="0" cy="141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正方形/長方形 7"/>
          <p:cNvSpPr>
            <a:spLocks noChangeArrowheads="1"/>
          </p:cNvSpPr>
          <p:nvPr/>
        </p:nvSpPr>
        <p:spPr bwMode="auto">
          <a:xfrm>
            <a:off x="4932363" y="6577013"/>
            <a:ext cx="4176712" cy="261937"/>
          </a:xfrm>
          <a:prstGeom prst="rect">
            <a:avLst/>
          </a:prstGeom>
          <a:noFill/>
          <a:ln w="9525">
            <a:noFill/>
            <a:miter lim="800000"/>
            <a:headEnd/>
            <a:tailEnd/>
          </a:ln>
        </p:spPr>
        <p:txBody>
          <a:bodyPr>
            <a:spAutoFit/>
          </a:bodyPr>
          <a:lstStyle/>
          <a:p>
            <a:pPr algn="r"/>
            <a:r>
              <a:rPr lang="en-US" altLang="ja-JP" sz="1100">
                <a:latin typeface="Calibri" pitchFamily="34" charset="0"/>
              </a:rPr>
              <a:t> http://radioactivity.mext.go.jp/en/contents/5000/4854/view.html</a:t>
            </a:r>
            <a:endParaRPr lang="ja-JP" altLang="en-US" sz="1100">
              <a:latin typeface="Calibri" pitchFamily="34" charset="0"/>
            </a:endParaRPr>
          </a:p>
        </p:txBody>
      </p:sp>
      <p:sp>
        <p:nvSpPr>
          <p:cNvPr id="16" name="円/楕円 15"/>
          <p:cNvSpPr/>
          <p:nvPr/>
        </p:nvSpPr>
        <p:spPr>
          <a:xfrm>
            <a:off x="4211638" y="2349500"/>
            <a:ext cx="288925" cy="20224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タイトル 1"/>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en-US" altLang="ja-JP" dirty="0" smtClean="0"/>
              <a:t>More data in area (iv) in near future</a:t>
            </a:r>
            <a:endParaRPr lang="ja-JP" altLang="en-US" dirty="0"/>
          </a:p>
        </p:txBody>
      </p:sp>
    </p:spTree>
    <p:extLst>
      <p:ext uri="{BB962C8B-B14F-4D97-AF65-F5344CB8AC3E}">
        <p14:creationId xmlns:p14="http://schemas.microsoft.com/office/powerpoint/2010/main" val="4130759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57200" y="44624"/>
            <a:ext cx="8229600" cy="1143000"/>
          </a:xfrm>
        </p:spPr>
        <p:txBody>
          <a:bodyPr/>
          <a:lstStyle/>
          <a:p>
            <a:r>
              <a:rPr lang="en-US" altLang="ja-JP" u="sng" dirty="0"/>
              <a:t>M</a:t>
            </a:r>
            <a:r>
              <a:rPr lang="en-US" altLang="ja-JP" u="sng" dirty="0" smtClean="0"/>
              <a:t>arine soil </a:t>
            </a:r>
            <a:r>
              <a:rPr lang="en-US" altLang="ja-JP" dirty="0"/>
              <a:t>in area </a:t>
            </a:r>
            <a:r>
              <a:rPr lang="en-US" altLang="ja-JP" dirty="0">
                <a:solidFill>
                  <a:srgbClr val="FF0000"/>
                </a:solidFill>
              </a:rPr>
              <a:t>(</a:t>
            </a:r>
            <a:r>
              <a:rPr lang="en-US" altLang="ja-JP" dirty="0" err="1" smtClean="0">
                <a:solidFill>
                  <a:srgbClr val="FF0000"/>
                </a:solidFill>
              </a:rPr>
              <a:t>i</a:t>
            </a:r>
            <a:r>
              <a:rPr lang="en-US" altLang="ja-JP" dirty="0" smtClean="0">
                <a:solidFill>
                  <a:srgbClr val="FF0000"/>
                </a:solidFill>
              </a:rPr>
              <a:t>)</a:t>
            </a:r>
            <a:r>
              <a:rPr lang="en-US" altLang="ja-JP" dirty="0" smtClean="0">
                <a:solidFill>
                  <a:srgbClr val="00B050"/>
                </a:solidFill>
              </a:rPr>
              <a:t>(ii)</a:t>
            </a:r>
            <a:endParaRPr kumimoji="1" lang="ja-JP" altLang="en-US" dirty="0">
              <a:solidFill>
                <a:srgbClr val="00B050"/>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496792412"/>
              </p:ext>
            </p:extLst>
          </p:nvPr>
        </p:nvGraphicFramePr>
        <p:xfrm>
          <a:off x="639531" y="4941168"/>
          <a:ext cx="3672408" cy="1483360"/>
        </p:xfrm>
        <a:graphic>
          <a:graphicData uri="http://schemas.openxmlformats.org/drawingml/2006/table">
            <a:tbl>
              <a:tblPr firstRow="1" bandRow="1">
                <a:tableStyleId>{5C22544A-7EE6-4342-B048-85BDC9FD1C3A}</a:tableStyleId>
              </a:tblPr>
              <a:tblGrid>
                <a:gridCol w="1224136"/>
                <a:gridCol w="1224136"/>
                <a:gridCol w="1224136"/>
              </a:tblGrid>
              <a:tr h="370840">
                <a:tc>
                  <a:txBody>
                    <a:bodyPr/>
                    <a:lstStyle/>
                    <a:p>
                      <a:pPr algn="ctr"/>
                      <a:r>
                        <a:rPr kumimoji="1" lang="en-US" altLang="ja-JP" baseline="0" dirty="0" smtClean="0"/>
                        <a:t>July, 2012</a:t>
                      </a:r>
                      <a:endParaRPr kumimoji="1" lang="ja-JP" altLang="en-US" dirty="0"/>
                    </a:p>
                  </a:txBody>
                  <a:tcPr/>
                </a:tc>
                <a:tc>
                  <a:txBody>
                    <a:bodyPr/>
                    <a:lstStyle/>
                    <a:p>
                      <a:pPr algn="ctr"/>
                      <a:r>
                        <a:rPr kumimoji="1" lang="en-US" altLang="ja-JP" dirty="0" smtClean="0"/>
                        <a:t>Cs-134</a:t>
                      </a:r>
                      <a:endParaRPr kumimoji="1" lang="ja-JP" altLang="en-US" dirty="0"/>
                    </a:p>
                  </a:txBody>
                  <a:tcPr/>
                </a:tc>
                <a:tc>
                  <a:txBody>
                    <a:bodyPr/>
                    <a:lstStyle/>
                    <a:p>
                      <a:pPr algn="ctr"/>
                      <a:r>
                        <a:rPr kumimoji="1" lang="en-US" altLang="ja-JP" dirty="0" smtClean="0"/>
                        <a:t>Cs-137</a:t>
                      </a:r>
                      <a:endParaRPr kumimoji="1" lang="ja-JP" altLang="en-US" dirty="0"/>
                    </a:p>
                  </a:txBody>
                  <a:tcPr/>
                </a:tc>
              </a:tr>
              <a:tr h="370840">
                <a:tc>
                  <a:txBody>
                    <a:bodyPr/>
                    <a:lstStyle/>
                    <a:p>
                      <a:pPr algn="ctr"/>
                      <a:r>
                        <a:rPr kumimoji="1" lang="en-US" altLang="ja-JP" dirty="0" smtClean="0"/>
                        <a:t>~20km</a:t>
                      </a:r>
                    </a:p>
                  </a:txBody>
                  <a:tcPr/>
                </a:tc>
                <a:tc>
                  <a:txBody>
                    <a:bodyPr/>
                    <a:lstStyle/>
                    <a:p>
                      <a:pPr algn="ctr"/>
                      <a:r>
                        <a:rPr kumimoji="1" lang="en-US" altLang="ja-JP" dirty="0" smtClean="0"/>
                        <a:t>11~1800</a:t>
                      </a:r>
                      <a:endParaRPr kumimoji="1" lang="ja-JP" altLang="en-US" dirty="0"/>
                    </a:p>
                  </a:txBody>
                  <a:tcPr/>
                </a:tc>
                <a:tc>
                  <a:txBody>
                    <a:bodyPr/>
                    <a:lstStyle/>
                    <a:p>
                      <a:pPr algn="ctr"/>
                      <a:r>
                        <a:rPr kumimoji="1" lang="en-US" altLang="ja-JP" dirty="0" smtClean="0"/>
                        <a:t>21~2700</a:t>
                      </a:r>
                    </a:p>
                  </a:txBody>
                  <a:tcPr/>
                </a:tc>
              </a:tr>
              <a:tr h="370840">
                <a:tc>
                  <a:txBody>
                    <a:bodyPr/>
                    <a:lstStyle/>
                    <a:p>
                      <a:pPr algn="ctr"/>
                      <a:r>
                        <a:rPr kumimoji="1" lang="en-US" altLang="ja-JP" dirty="0" smtClean="0"/>
                        <a:t>20~30km</a:t>
                      </a:r>
                    </a:p>
                  </a:txBody>
                  <a:tcPr/>
                </a:tc>
                <a:tc>
                  <a:txBody>
                    <a:bodyPr/>
                    <a:lstStyle/>
                    <a:p>
                      <a:pPr algn="ctr"/>
                      <a:r>
                        <a:rPr kumimoji="1" lang="en-US" altLang="ja-JP" dirty="0" smtClean="0"/>
                        <a:t>7.1~140</a:t>
                      </a:r>
                      <a:endParaRPr kumimoji="1" lang="ja-JP" altLang="en-US" dirty="0"/>
                    </a:p>
                  </a:txBody>
                  <a:tcPr/>
                </a:tc>
                <a:tc>
                  <a:txBody>
                    <a:bodyPr/>
                    <a:lstStyle/>
                    <a:p>
                      <a:pPr algn="ctr"/>
                      <a:r>
                        <a:rPr kumimoji="1" lang="en-US" altLang="ja-JP" dirty="0" smtClean="0"/>
                        <a:t>9.9~230</a:t>
                      </a:r>
                      <a:endParaRPr kumimoji="1" lang="ja-JP" altLang="en-US" dirty="0"/>
                    </a:p>
                  </a:txBody>
                  <a:tcPr/>
                </a:tc>
              </a:tr>
              <a:tr h="370840">
                <a:tc>
                  <a:txBody>
                    <a:bodyPr/>
                    <a:lstStyle/>
                    <a:p>
                      <a:pPr algn="ctr"/>
                      <a:r>
                        <a:rPr kumimoji="1" lang="en-US" altLang="ja-JP" dirty="0" smtClean="0"/>
                        <a:t>30km~</a:t>
                      </a:r>
                    </a:p>
                  </a:txBody>
                  <a:tcPr/>
                </a:tc>
                <a:tc>
                  <a:txBody>
                    <a:bodyPr/>
                    <a:lstStyle/>
                    <a:p>
                      <a:pPr algn="ctr"/>
                      <a:r>
                        <a:rPr kumimoji="1" lang="en-US" altLang="ja-JP" dirty="0" smtClean="0"/>
                        <a:t>17~230</a:t>
                      </a:r>
                      <a:endParaRPr kumimoji="1" lang="ja-JP" altLang="en-US" dirty="0"/>
                    </a:p>
                  </a:txBody>
                  <a:tcPr/>
                </a:tc>
                <a:tc>
                  <a:txBody>
                    <a:bodyPr/>
                    <a:lstStyle/>
                    <a:p>
                      <a:pPr algn="ctr"/>
                      <a:r>
                        <a:rPr kumimoji="1" lang="en-US" altLang="ja-JP" dirty="0" smtClean="0"/>
                        <a:t>23~330</a:t>
                      </a:r>
                      <a:endParaRPr kumimoji="1" lang="ja-JP" altLang="en-US" dirty="0"/>
                    </a:p>
                  </a:txBody>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381" y="1196752"/>
            <a:ext cx="4713991" cy="5093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 name="グループ化 57"/>
          <p:cNvGrpSpPr/>
          <p:nvPr/>
        </p:nvGrpSpPr>
        <p:grpSpPr>
          <a:xfrm>
            <a:off x="4807823" y="1622115"/>
            <a:ext cx="833019" cy="646331"/>
            <a:chOff x="4807823" y="1662592"/>
            <a:chExt cx="833019" cy="646331"/>
          </a:xfrm>
        </p:grpSpPr>
        <p:sp>
          <p:nvSpPr>
            <p:cNvPr id="7" name="円/楕円 6"/>
            <p:cNvSpPr/>
            <p:nvPr/>
          </p:nvSpPr>
          <p:spPr>
            <a:xfrm>
              <a:off x="4881555" y="1887325"/>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891084" y="2028069"/>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891084" y="2163809"/>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807823" y="1700807"/>
              <a:ext cx="762760" cy="5731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936803" y="1662592"/>
              <a:ext cx="704039" cy="646331"/>
            </a:xfrm>
            <a:prstGeom prst="rect">
              <a:avLst/>
            </a:prstGeom>
            <a:noFill/>
          </p:spPr>
          <p:txBody>
            <a:bodyPr wrap="none" rtlCol="0">
              <a:spAutoFit/>
            </a:bodyPr>
            <a:lstStyle/>
            <a:p>
              <a:r>
                <a:rPr kumimoji="1" lang="ja-JP" altLang="en-US" sz="900" dirty="0" smtClean="0"/>
                <a:t>＞</a:t>
              </a:r>
              <a:r>
                <a:rPr kumimoji="1" lang="en-US" altLang="ja-JP" sz="900" dirty="0" smtClean="0"/>
                <a:t>1000</a:t>
              </a:r>
            </a:p>
            <a:p>
              <a:r>
                <a:rPr kumimoji="1" lang="en-US" altLang="ja-JP" sz="900" dirty="0" smtClean="0"/>
                <a:t>100</a:t>
              </a:r>
              <a:r>
                <a:rPr kumimoji="1" lang="ja-JP" altLang="en-US" sz="900" dirty="0" smtClean="0"/>
                <a:t>～</a:t>
              </a:r>
              <a:r>
                <a:rPr kumimoji="1" lang="en-US" altLang="ja-JP" sz="900" dirty="0" smtClean="0"/>
                <a:t>1000</a:t>
              </a:r>
            </a:p>
            <a:p>
              <a:r>
                <a:rPr lang="en-US" altLang="ja-JP" sz="900" dirty="0"/>
                <a:t>10</a:t>
              </a:r>
              <a:r>
                <a:rPr lang="ja-JP" altLang="en-US" sz="900" dirty="0"/>
                <a:t>～</a:t>
              </a:r>
              <a:r>
                <a:rPr lang="en-US" altLang="ja-JP" sz="900" dirty="0" smtClean="0"/>
                <a:t>100</a:t>
              </a:r>
            </a:p>
            <a:p>
              <a:r>
                <a:rPr kumimoji="1" lang="ja-JP" altLang="en-US" sz="900" dirty="0"/>
                <a:t>＜</a:t>
              </a:r>
              <a:r>
                <a:rPr kumimoji="1" lang="en-US" altLang="ja-JP" sz="900" dirty="0"/>
                <a:t>10</a:t>
              </a:r>
              <a:endParaRPr kumimoji="1" lang="ja-JP" altLang="en-US" sz="900" dirty="0"/>
            </a:p>
          </p:txBody>
        </p:sp>
        <p:sp>
          <p:nvSpPr>
            <p:cNvPr id="12" name="円/楕円 11"/>
            <p:cNvSpPr/>
            <p:nvPr/>
          </p:nvSpPr>
          <p:spPr>
            <a:xfrm>
              <a:off x="4879644" y="1748434"/>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円/楕円 12"/>
          <p:cNvSpPr/>
          <p:nvPr/>
        </p:nvSpPr>
        <p:spPr>
          <a:xfrm>
            <a:off x="6503831" y="4100882"/>
            <a:ext cx="36000" cy="3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542407" y="4074984"/>
            <a:ext cx="36000" cy="3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581374" y="3631031"/>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458494" y="2704736"/>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523359" y="3633119"/>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504026" y="4043453"/>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637378" y="4216619"/>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547169" y="4216326"/>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6501930" y="4420160"/>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463549" y="4689144"/>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489740" y="4725144"/>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439446" y="5637153"/>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225803" y="5848415"/>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6650423" y="5519613"/>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6551931" y="4463881"/>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979510" y="4725144"/>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6967605" y="4207095"/>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7108100" y="4209183"/>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607272" y="4101175"/>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6641184" y="4043160"/>
            <a:ext cx="36000" cy="36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6629942" y="2960952"/>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6520978" y="3393000"/>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6520978" y="3521590"/>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613853" y="3813143"/>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6636422" y="3959540"/>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6588224" y="3954485"/>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6562033" y="3954485"/>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43"/>
          <p:cNvSpPr/>
          <p:nvPr/>
        </p:nvSpPr>
        <p:spPr>
          <a:xfrm>
            <a:off x="6520978" y="3954485"/>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6840256" y="4111647"/>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6971227" y="4084215"/>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6876256" y="4211564"/>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6823296" y="4338913"/>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6687001" y="4209183"/>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6619755" y="4391588"/>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6525740" y="4617136"/>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6554312" y="4702868"/>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6525740" y="5010510"/>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6451351" y="5337216"/>
            <a:ext cx="36000" cy="36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6520978" y="3330801"/>
            <a:ext cx="36000" cy="36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516216" y="4215186"/>
            <a:ext cx="36000" cy="3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583177" y="4216326"/>
            <a:ext cx="36000" cy="36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弧 1"/>
          <p:cNvSpPr/>
          <p:nvPr/>
        </p:nvSpPr>
        <p:spPr>
          <a:xfrm>
            <a:off x="5786612" y="3463667"/>
            <a:ext cx="1368000" cy="1296000"/>
          </a:xfrm>
          <a:prstGeom prst="arc">
            <a:avLst>
              <a:gd name="adj1" fmla="val 16200000"/>
              <a:gd name="adj2" fmla="val 231170"/>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円弧 56"/>
          <p:cNvSpPr/>
          <p:nvPr/>
        </p:nvSpPr>
        <p:spPr>
          <a:xfrm flipV="1">
            <a:off x="5786612" y="3429000"/>
            <a:ext cx="1368152" cy="1296000"/>
          </a:xfrm>
          <a:prstGeom prst="arc">
            <a:avLst>
              <a:gd name="adj1" fmla="val 16200000"/>
              <a:gd name="adj2" fmla="val 231170"/>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円弧 58"/>
          <p:cNvSpPr/>
          <p:nvPr/>
        </p:nvSpPr>
        <p:spPr>
          <a:xfrm>
            <a:off x="5445620" y="3141184"/>
            <a:ext cx="2052000" cy="1944000"/>
          </a:xfrm>
          <a:prstGeom prst="arc">
            <a:avLst>
              <a:gd name="adj1" fmla="val 16200000"/>
              <a:gd name="adj2" fmla="val 231170"/>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円弧 59"/>
          <p:cNvSpPr/>
          <p:nvPr/>
        </p:nvSpPr>
        <p:spPr>
          <a:xfrm flipV="1">
            <a:off x="5445620" y="3140968"/>
            <a:ext cx="2052000" cy="1944000"/>
          </a:xfrm>
          <a:prstGeom prst="arc">
            <a:avLst>
              <a:gd name="adj1" fmla="val 16200000"/>
              <a:gd name="adj2" fmla="val 231170"/>
            </a:avLst>
          </a:prstGeom>
          <a:ln w="15875">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7060612" y="3789040"/>
            <a:ext cx="535724" cy="276999"/>
          </a:xfrm>
          <a:prstGeom prst="rect">
            <a:avLst/>
          </a:prstGeom>
          <a:noFill/>
        </p:spPr>
        <p:txBody>
          <a:bodyPr wrap="none" rtlCol="0">
            <a:spAutoFit/>
          </a:bodyPr>
          <a:lstStyle/>
          <a:p>
            <a:r>
              <a:rPr lang="en-US" altLang="ja-JP" sz="1200" dirty="0" smtClean="0"/>
              <a:t>20km</a:t>
            </a:r>
            <a:endParaRPr kumimoji="1" lang="ja-JP" altLang="en-US" sz="1200" dirty="0"/>
          </a:p>
        </p:txBody>
      </p:sp>
      <p:sp>
        <p:nvSpPr>
          <p:cNvPr id="62" name="テキスト ボックス 61"/>
          <p:cNvSpPr txBox="1"/>
          <p:nvPr/>
        </p:nvSpPr>
        <p:spPr>
          <a:xfrm>
            <a:off x="7452320" y="3789040"/>
            <a:ext cx="535724" cy="276999"/>
          </a:xfrm>
          <a:prstGeom prst="rect">
            <a:avLst/>
          </a:prstGeom>
          <a:noFill/>
        </p:spPr>
        <p:txBody>
          <a:bodyPr wrap="none" rtlCol="0">
            <a:spAutoFit/>
          </a:bodyPr>
          <a:lstStyle/>
          <a:p>
            <a:r>
              <a:rPr lang="en-US" altLang="ja-JP" sz="1200" dirty="0"/>
              <a:t>3</a:t>
            </a:r>
            <a:r>
              <a:rPr lang="en-US" altLang="ja-JP" sz="1200" dirty="0" smtClean="0"/>
              <a:t>0km</a:t>
            </a:r>
            <a:endParaRPr kumimoji="1" lang="ja-JP" altLang="en-US" sz="1200" dirty="0"/>
          </a:p>
        </p:txBody>
      </p:sp>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16</a:t>
            </a:fld>
            <a:endParaRPr kumimoji="1" lang="ja-JP" altLang="en-US"/>
          </a:p>
        </p:txBody>
      </p:sp>
      <p:sp>
        <p:nvSpPr>
          <p:cNvPr id="14" name="正方形/長方形 13"/>
          <p:cNvSpPr/>
          <p:nvPr/>
        </p:nvSpPr>
        <p:spPr>
          <a:xfrm>
            <a:off x="4230216" y="6525344"/>
            <a:ext cx="4878288" cy="261610"/>
          </a:xfrm>
          <a:prstGeom prst="rect">
            <a:avLst/>
          </a:prstGeom>
        </p:spPr>
        <p:txBody>
          <a:bodyPr wrap="square">
            <a:spAutoFit/>
          </a:bodyPr>
          <a:lstStyle/>
          <a:p>
            <a:pPr algn="r"/>
            <a:r>
              <a:rPr lang="en-US" altLang="ja-JP" sz="1100" dirty="0"/>
              <a:t>http://radioactivity.mext.go.jp/ja/contents/7000/6108/24/229_kando_0831.pdf</a:t>
            </a:r>
            <a:endParaRPr lang="ja-JP" altLang="en-US" sz="1100" dirty="0"/>
          </a:p>
        </p:txBody>
      </p:sp>
      <p:sp>
        <p:nvSpPr>
          <p:cNvPr id="2052" name="正方形/長方形 2051"/>
          <p:cNvSpPr/>
          <p:nvPr/>
        </p:nvSpPr>
        <p:spPr>
          <a:xfrm>
            <a:off x="35496" y="6551766"/>
            <a:ext cx="3708371" cy="261610"/>
          </a:xfrm>
          <a:prstGeom prst="rect">
            <a:avLst/>
          </a:prstGeom>
        </p:spPr>
        <p:txBody>
          <a:bodyPr wrap="square">
            <a:spAutoFit/>
          </a:bodyPr>
          <a:lstStyle/>
          <a:p>
            <a:r>
              <a:rPr lang="en-US" altLang="ja-JP" sz="1100" dirty="0"/>
              <a:t>http://www.tepco.co.jp/nu/fukushima-np/f1/index9-j.html</a:t>
            </a:r>
            <a:endParaRPr lang="ja-JP" altLang="en-US" sz="1100" dirty="0"/>
          </a:p>
        </p:txBody>
      </p:sp>
      <p:grpSp>
        <p:nvGrpSpPr>
          <p:cNvPr id="56" name="グループ化 55"/>
          <p:cNvGrpSpPr/>
          <p:nvPr/>
        </p:nvGrpSpPr>
        <p:grpSpPr>
          <a:xfrm>
            <a:off x="-32655" y="1124744"/>
            <a:ext cx="4460639" cy="3044081"/>
            <a:chOff x="-32655" y="3409255"/>
            <a:chExt cx="4460639" cy="3044081"/>
          </a:xfrm>
        </p:grpSpPr>
        <p:grpSp>
          <p:nvGrpSpPr>
            <p:cNvPr id="15" name="グループ化 14"/>
            <p:cNvGrpSpPr/>
            <p:nvPr/>
          </p:nvGrpSpPr>
          <p:grpSpPr>
            <a:xfrm>
              <a:off x="256470" y="3988364"/>
              <a:ext cx="4109824" cy="2270902"/>
              <a:chOff x="-246187" y="3505426"/>
              <a:chExt cx="4042766" cy="1960653"/>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779923" y="3557936"/>
                <a:ext cx="1016656" cy="1865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5400000">
                <a:off x="1469862" y="4081832"/>
                <a:ext cx="1921654" cy="81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rot="5400000">
                <a:off x="1026738" y="3983649"/>
                <a:ext cx="1924998" cy="10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rot="5400000">
                <a:off x="301392" y="3841140"/>
                <a:ext cx="1935107" cy="131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rot="5400000">
                <a:off x="-250212" y="4007158"/>
                <a:ext cx="1954304" cy="95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rot="5400000">
                <a:off x="-660370" y="4094136"/>
                <a:ext cx="1884674" cy="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rot="5400000">
                <a:off x="-966809" y="4262907"/>
                <a:ext cx="1794934" cy="353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 name="テキスト ボックス 67"/>
            <p:cNvSpPr txBox="1"/>
            <p:nvPr/>
          </p:nvSpPr>
          <p:spPr>
            <a:xfrm>
              <a:off x="289607" y="3409255"/>
              <a:ext cx="4138377" cy="307777"/>
            </a:xfrm>
            <a:prstGeom prst="rect">
              <a:avLst/>
            </a:prstGeom>
            <a:solidFill>
              <a:schemeClr val="bg1"/>
            </a:solidFill>
          </p:spPr>
          <p:txBody>
            <a:bodyPr wrap="none" rtlCol="0">
              <a:spAutoFit/>
            </a:bodyPr>
            <a:lstStyle/>
            <a:p>
              <a:r>
                <a:rPr kumimoji="1" lang="en-US" altLang="ja-JP" sz="1400" dirty="0" smtClean="0"/>
                <a:t>Northern Side of the Water Discharge Canal of 5 and 6</a:t>
              </a:r>
              <a:endParaRPr kumimoji="1" lang="ja-JP" altLang="en-US" sz="1400" dirty="0"/>
            </a:p>
          </p:txBody>
        </p:sp>
        <p:sp>
          <p:nvSpPr>
            <p:cNvPr id="69" name="テキスト ボックス 68"/>
            <p:cNvSpPr txBox="1"/>
            <p:nvPr/>
          </p:nvSpPr>
          <p:spPr>
            <a:xfrm>
              <a:off x="467544" y="3703552"/>
              <a:ext cx="875561" cy="369332"/>
            </a:xfrm>
            <a:prstGeom prst="rect">
              <a:avLst/>
            </a:prstGeom>
            <a:noFill/>
          </p:spPr>
          <p:txBody>
            <a:bodyPr wrap="none" rtlCol="0">
              <a:spAutoFit/>
            </a:bodyPr>
            <a:lstStyle/>
            <a:p>
              <a:r>
                <a:rPr kumimoji="1" lang="en-US" altLang="ja-JP" dirty="0" smtClean="0"/>
                <a:t>(</a:t>
              </a:r>
              <a:r>
                <a:rPr kumimoji="1" lang="en-US" altLang="ja-JP" dirty="0" err="1" smtClean="0"/>
                <a:t>Bq</a:t>
              </a:r>
              <a:r>
                <a:rPr kumimoji="1" lang="en-US" altLang="ja-JP" dirty="0" smtClean="0"/>
                <a:t>/kg)</a:t>
              </a:r>
              <a:endParaRPr kumimoji="1" lang="ja-JP" altLang="en-US" dirty="0"/>
            </a:p>
          </p:txBody>
        </p:sp>
        <p:sp>
          <p:nvSpPr>
            <p:cNvPr id="2048" name="テキスト ボックス 2047"/>
            <p:cNvSpPr txBox="1"/>
            <p:nvPr/>
          </p:nvSpPr>
          <p:spPr>
            <a:xfrm>
              <a:off x="-32655" y="3901117"/>
              <a:ext cx="601447" cy="2336537"/>
            </a:xfrm>
            <a:prstGeom prst="rect">
              <a:avLst/>
            </a:prstGeom>
            <a:solidFill>
              <a:schemeClr val="bg1"/>
            </a:solidFill>
          </p:spPr>
          <p:txBody>
            <a:bodyPr wrap="none" rtlCol="0">
              <a:spAutoFit/>
            </a:bodyPr>
            <a:lstStyle/>
            <a:p>
              <a:pPr algn="r">
                <a:lnSpc>
                  <a:spcPts val="2500"/>
                </a:lnSpc>
              </a:pPr>
              <a:r>
                <a:rPr kumimoji="1" lang="en-US" altLang="ja-JP" sz="1600" dirty="0" smtClean="0"/>
                <a:t>1E6</a:t>
              </a:r>
            </a:p>
            <a:p>
              <a:pPr algn="r">
                <a:lnSpc>
                  <a:spcPts val="2500"/>
                </a:lnSpc>
              </a:pPr>
              <a:r>
                <a:rPr lang="en-US" altLang="ja-JP" sz="1600" dirty="0" smtClean="0"/>
                <a:t>1E5</a:t>
              </a:r>
            </a:p>
            <a:p>
              <a:pPr algn="r">
                <a:lnSpc>
                  <a:spcPts val="2500"/>
                </a:lnSpc>
              </a:pPr>
              <a:r>
                <a:rPr kumimoji="1" lang="en-US" altLang="ja-JP" sz="1600" dirty="0" smtClean="0"/>
                <a:t>1E4</a:t>
              </a:r>
            </a:p>
            <a:p>
              <a:pPr algn="r">
                <a:lnSpc>
                  <a:spcPts val="2500"/>
                </a:lnSpc>
              </a:pPr>
              <a:r>
                <a:rPr lang="en-US" altLang="ja-JP" sz="1600" dirty="0" smtClean="0"/>
                <a:t>1000</a:t>
              </a:r>
              <a:endParaRPr kumimoji="1" lang="en-US" altLang="ja-JP" sz="1600" dirty="0" smtClean="0"/>
            </a:p>
            <a:p>
              <a:pPr algn="r">
                <a:lnSpc>
                  <a:spcPts val="2500"/>
                </a:lnSpc>
              </a:pPr>
              <a:r>
                <a:rPr lang="en-US" altLang="ja-JP" sz="1600" dirty="0" smtClean="0"/>
                <a:t>100</a:t>
              </a:r>
            </a:p>
            <a:p>
              <a:pPr algn="r">
                <a:lnSpc>
                  <a:spcPts val="2500"/>
                </a:lnSpc>
              </a:pPr>
              <a:r>
                <a:rPr kumimoji="1" lang="en-US" altLang="ja-JP" sz="1600" dirty="0" smtClean="0"/>
                <a:t>10</a:t>
              </a:r>
            </a:p>
            <a:p>
              <a:pPr algn="r">
                <a:lnSpc>
                  <a:spcPts val="2500"/>
                </a:lnSpc>
              </a:pPr>
              <a:r>
                <a:rPr lang="en-US" altLang="ja-JP" sz="1600" dirty="0"/>
                <a:t>1</a:t>
              </a:r>
              <a:endParaRPr kumimoji="1" lang="ja-JP" altLang="en-US" sz="1600" dirty="0"/>
            </a:p>
          </p:txBody>
        </p:sp>
        <p:sp>
          <p:nvSpPr>
            <p:cNvPr id="71" name="テキスト ボックス 70"/>
            <p:cNvSpPr txBox="1"/>
            <p:nvPr/>
          </p:nvSpPr>
          <p:spPr>
            <a:xfrm>
              <a:off x="539552" y="6084004"/>
              <a:ext cx="3833101" cy="369332"/>
            </a:xfrm>
            <a:prstGeom prst="rect">
              <a:avLst/>
            </a:prstGeom>
            <a:solidFill>
              <a:schemeClr val="bg1"/>
            </a:solidFill>
          </p:spPr>
          <p:txBody>
            <a:bodyPr wrap="none" rtlCol="0">
              <a:spAutoFit/>
            </a:bodyPr>
            <a:lstStyle/>
            <a:p>
              <a:r>
                <a:rPr kumimoji="1" lang="en-US" altLang="ja-JP" dirty="0" smtClean="0"/>
                <a:t>7  8  9 </a:t>
              </a:r>
              <a:r>
                <a:rPr kumimoji="1" lang="en-US" altLang="ja-JP" sz="1400" dirty="0" smtClean="0"/>
                <a:t>10 11 12 </a:t>
              </a:r>
              <a:r>
                <a:rPr kumimoji="1" lang="en-US" altLang="ja-JP" dirty="0" smtClean="0"/>
                <a:t>  1    2   3    4    5   6    7   8</a:t>
              </a:r>
              <a:endParaRPr kumimoji="1" lang="ja-JP" altLang="en-US" sz="1400" dirty="0"/>
            </a:p>
          </p:txBody>
        </p:sp>
        <p:cxnSp>
          <p:nvCxnSpPr>
            <p:cNvPr id="74" name="直線コネクタ 73"/>
            <p:cNvCxnSpPr/>
            <p:nvPr/>
          </p:nvCxnSpPr>
          <p:spPr>
            <a:xfrm flipV="1">
              <a:off x="1881513" y="4127883"/>
              <a:ext cx="0" cy="19221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a:off x="2119057" y="4190599"/>
              <a:ext cx="652743" cy="369332"/>
            </a:xfrm>
            <a:prstGeom prst="rect">
              <a:avLst/>
            </a:prstGeom>
            <a:noFill/>
          </p:spPr>
          <p:txBody>
            <a:bodyPr wrap="none" rtlCol="0">
              <a:spAutoFit/>
            </a:bodyPr>
            <a:lstStyle/>
            <a:p>
              <a:r>
                <a:rPr kumimoji="1" lang="en-US" altLang="ja-JP" dirty="0" smtClean="0"/>
                <a:t>2012</a:t>
              </a:r>
              <a:endParaRPr kumimoji="1" lang="ja-JP" altLang="en-US" dirty="0"/>
            </a:p>
          </p:txBody>
        </p:sp>
        <p:sp>
          <p:nvSpPr>
            <p:cNvPr id="76" name="テキスト ボックス 75"/>
            <p:cNvSpPr txBox="1"/>
            <p:nvPr/>
          </p:nvSpPr>
          <p:spPr>
            <a:xfrm>
              <a:off x="690362" y="4189166"/>
              <a:ext cx="652743" cy="369332"/>
            </a:xfrm>
            <a:prstGeom prst="rect">
              <a:avLst/>
            </a:prstGeom>
            <a:noFill/>
          </p:spPr>
          <p:txBody>
            <a:bodyPr wrap="none" rtlCol="0">
              <a:spAutoFit/>
            </a:bodyPr>
            <a:lstStyle/>
            <a:p>
              <a:r>
                <a:rPr kumimoji="1" lang="en-US" altLang="ja-JP" dirty="0" smtClean="0"/>
                <a:t>2011</a:t>
              </a:r>
            </a:p>
          </p:txBody>
        </p:sp>
        <p:cxnSp>
          <p:nvCxnSpPr>
            <p:cNvPr id="2054" name="直線コネクタ 2053"/>
            <p:cNvCxnSpPr/>
            <p:nvPr/>
          </p:nvCxnSpPr>
          <p:spPr>
            <a:xfrm flipH="1">
              <a:off x="549744" y="4748716"/>
              <a:ext cx="378718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H="1">
              <a:off x="553838" y="5083613"/>
              <a:ext cx="378718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a:off x="554506" y="5414503"/>
              <a:ext cx="378718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H="1">
              <a:off x="546695" y="5733488"/>
              <a:ext cx="3787184"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057" name="正方形/長方形 2056"/>
            <p:cNvSpPr/>
            <p:nvPr/>
          </p:nvSpPr>
          <p:spPr>
            <a:xfrm>
              <a:off x="597364" y="6009118"/>
              <a:ext cx="3736515" cy="45719"/>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8" name="テキスト ボックス 2057"/>
            <p:cNvSpPr txBox="1"/>
            <p:nvPr/>
          </p:nvSpPr>
          <p:spPr>
            <a:xfrm>
              <a:off x="565797" y="5696672"/>
              <a:ext cx="1269899" cy="369332"/>
            </a:xfrm>
            <a:prstGeom prst="rect">
              <a:avLst/>
            </a:prstGeom>
            <a:noFill/>
          </p:spPr>
          <p:txBody>
            <a:bodyPr wrap="none" rtlCol="0">
              <a:spAutoFit/>
            </a:bodyPr>
            <a:lstStyle/>
            <a:p>
              <a:r>
                <a:rPr kumimoji="1" lang="en-US" altLang="ja-JP" dirty="0" smtClean="0"/>
                <a:t>BG:0.8~1.4 </a:t>
              </a:r>
              <a:endParaRPr kumimoji="1" lang="ja-JP" altLang="en-US" dirty="0"/>
            </a:p>
          </p:txBody>
        </p:sp>
      </p:grpSp>
      <p:sp>
        <p:nvSpPr>
          <p:cNvPr id="61" name="テキスト ボックス 60"/>
          <p:cNvSpPr txBox="1"/>
          <p:nvPr/>
        </p:nvSpPr>
        <p:spPr>
          <a:xfrm>
            <a:off x="3413434" y="4554202"/>
            <a:ext cx="875561" cy="369332"/>
          </a:xfrm>
          <a:prstGeom prst="rect">
            <a:avLst/>
          </a:prstGeom>
          <a:noFill/>
        </p:spPr>
        <p:txBody>
          <a:bodyPr wrap="none" rtlCol="0">
            <a:spAutoFit/>
          </a:bodyPr>
          <a:lstStyle/>
          <a:p>
            <a:r>
              <a:rPr lang="en-US" altLang="ja-JP" dirty="0"/>
              <a:t>(</a:t>
            </a:r>
            <a:r>
              <a:rPr kumimoji="1" lang="en-US" altLang="ja-JP" dirty="0" err="1" smtClean="0"/>
              <a:t>Bq</a:t>
            </a:r>
            <a:r>
              <a:rPr kumimoji="1" lang="en-US" altLang="ja-JP" dirty="0" smtClean="0"/>
              <a:t>/kg)</a:t>
            </a:r>
            <a:endParaRPr kumimoji="1" lang="ja-JP" altLang="en-US" dirty="0"/>
          </a:p>
        </p:txBody>
      </p:sp>
      <p:sp>
        <p:nvSpPr>
          <p:cNvPr id="87" name="テキスト ボックス 86"/>
          <p:cNvSpPr txBox="1"/>
          <p:nvPr/>
        </p:nvSpPr>
        <p:spPr>
          <a:xfrm>
            <a:off x="5488565" y="1881681"/>
            <a:ext cx="721672" cy="307777"/>
          </a:xfrm>
          <a:prstGeom prst="rect">
            <a:avLst/>
          </a:prstGeom>
          <a:noFill/>
        </p:spPr>
        <p:txBody>
          <a:bodyPr wrap="none" rtlCol="0">
            <a:spAutoFit/>
          </a:bodyPr>
          <a:lstStyle/>
          <a:p>
            <a:r>
              <a:rPr lang="en-US" altLang="ja-JP" sz="1400" dirty="0"/>
              <a:t>(</a:t>
            </a:r>
            <a:r>
              <a:rPr kumimoji="1" lang="en-US" altLang="ja-JP" sz="1400" dirty="0" err="1" smtClean="0"/>
              <a:t>Bq</a:t>
            </a:r>
            <a:r>
              <a:rPr kumimoji="1" lang="en-US" altLang="ja-JP" sz="1400" dirty="0" smtClean="0"/>
              <a:t>/kg)</a:t>
            </a:r>
            <a:endParaRPr kumimoji="1" lang="ja-JP" altLang="en-US" sz="1400" dirty="0"/>
          </a:p>
        </p:txBody>
      </p:sp>
    </p:spTree>
    <p:extLst>
      <p:ext uri="{BB962C8B-B14F-4D97-AF65-F5344CB8AC3E}">
        <p14:creationId xmlns:p14="http://schemas.microsoft.com/office/powerpoint/2010/main" val="2767615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en-US" altLang="ja-JP" u="sng" dirty="0" smtClean="0"/>
              <a:t>Marine soil </a:t>
            </a:r>
            <a:r>
              <a:rPr lang="en-US" altLang="ja-JP" dirty="0"/>
              <a:t>in </a:t>
            </a:r>
            <a:r>
              <a:rPr lang="en-US" altLang="ja-JP" dirty="0">
                <a:solidFill>
                  <a:srgbClr val="00B0F0"/>
                </a:solidFill>
              </a:rPr>
              <a:t>area (</a:t>
            </a:r>
            <a:r>
              <a:rPr lang="en-US" altLang="ja-JP" dirty="0" smtClean="0">
                <a:solidFill>
                  <a:srgbClr val="00B0F0"/>
                </a:solidFill>
              </a:rPr>
              <a:t>iii)</a:t>
            </a:r>
            <a:endParaRPr kumimoji="1" lang="ja-JP" altLang="en-US" dirty="0">
              <a:solidFill>
                <a:srgbClr val="00B0F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724648543"/>
              </p:ext>
            </p:extLst>
          </p:nvPr>
        </p:nvGraphicFramePr>
        <p:xfrm>
          <a:off x="144015" y="1223179"/>
          <a:ext cx="4427985" cy="1752600"/>
        </p:xfrm>
        <a:graphic>
          <a:graphicData uri="http://schemas.openxmlformats.org/drawingml/2006/table">
            <a:tbl>
              <a:tblPr firstRow="1" bandRow="1">
                <a:tableStyleId>{5C22544A-7EE6-4342-B048-85BDC9FD1C3A}</a:tableStyleId>
              </a:tblPr>
              <a:tblGrid>
                <a:gridCol w="1475995"/>
                <a:gridCol w="1475995"/>
                <a:gridCol w="1475995"/>
              </a:tblGrid>
              <a:tr h="370840">
                <a:tc>
                  <a:txBody>
                    <a:bodyPr/>
                    <a:lstStyle/>
                    <a:p>
                      <a:pPr algn="ctr"/>
                      <a:r>
                        <a:rPr kumimoji="1" lang="en-US" altLang="ja-JP" baseline="0" dirty="0" smtClean="0"/>
                        <a:t>15-29, May, 2012</a:t>
                      </a:r>
                      <a:endParaRPr kumimoji="1" lang="ja-JP" altLang="en-US" dirty="0"/>
                    </a:p>
                  </a:txBody>
                  <a:tcPr/>
                </a:tc>
                <a:tc>
                  <a:txBody>
                    <a:bodyPr/>
                    <a:lstStyle/>
                    <a:p>
                      <a:pPr algn="ctr"/>
                      <a:r>
                        <a:rPr kumimoji="1" lang="en-US" altLang="ja-JP" dirty="0" smtClean="0"/>
                        <a:t>Cs-134</a:t>
                      </a:r>
                      <a:endParaRPr kumimoji="1" lang="ja-JP" altLang="en-US" dirty="0"/>
                    </a:p>
                  </a:txBody>
                  <a:tcPr/>
                </a:tc>
                <a:tc>
                  <a:txBody>
                    <a:bodyPr/>
                    <a:lstStyle/>
                    <a:p>
                      <a:pPr algn="ctr"/>
                      <a:r>
                        <a:rPr kumimoji="1" lang="en-US" altLang="ja-JP" dirty="0" smtClean="0"/>
                        <a:t>Cs-137</a:t>
                      </a:r>
                      <a:endParaRPr kumimoji="1" lang="ja-JP" altLang="en-US" dirty="0"/>
                    </a:p>
                  </a:txBody>
                  <a:tcPr/>
                </a:tc>
              </a:tr>
              <a:tr h="370840">
                <a:tc>
                  <a:txBody>
                    <a:bodyPr/>
                    <a:lstStyle/>
                    <a:p>
                      <a:pPr algn="ctr"/>
                      <a:r>
                        <a:rPr kumimoji="1" lang="en-US" altLang="ja-JP" dirty="0" smtClean="0"/>
                        <a:t>Miyagi</a:t>
                      </a:r>
                    </a:p>
                  </a:txBody>
                  <a:tcPr/>
                </a:tc>
                <a:tc>
                  <a:txBody>
                    <a:bodyPr/>
                    <a:lstStyle/>
                    <a:p>
                      <a:pPr algn="ctr"/>
                      <a:r>
                        <a:rPr kumimoji="1" lang="en-US" altLang="ja-JP" dirty="0" smtClean="0"/>
                        <a:t>~15</a:t>
                      </a:r>
                      <a:endParaRPr kumimoji="1" lang="ja-JP" altLang="en-US" dirty="0"/>
                    </a:p>
                  </a:txBody>
                  <a:tcPr/>
                </a:tc>
                <a:tc>
                  <a:txBody>
                    <a:bodyPr/>
                    <a:lstStyle/>
                    <a:p>
                      <a:pPr algn="ctr"/>
                      <a:r>
                        <a:rPr kumimoji="1" lang="en-US" altLang="ja-JP" dirty="0" smtClean="0"/>
                        <a:t>~23</a:t>
                      </a:r>
                    </a:p>
                  </a:txBody>
                  <a:tcPr/>
                </a:tc>
              </a:tr>
              <a:tr h="370840">
                <a:tc>
                  <a:txBody>
                    <a:bodyPr/>
                    <a:lstStyle/>
                    <a:p>
                      <a:pPr algn="ctr"/>
                      <a:r>
                        <a:rPr kumimoji="1" lang="en-US" altLang="ja-JP" dirty="0" smtClean="0"/>
                        <a:t>Fukushima</a:t>
                      </a:r>
                    </a:p>
                  </a:txBody>
                  <a:tcPr/>
                </a:tc>
                <a:tc>
                  <a:txBody>
                    <a:bodyPr/>
                    <a:lstStyle/>
                    <a:p>
                      <a:pPr algn="ctr"/>
                      <a:r>
                        <a:rPr kumimoji="1" lang="en-US" altLang="ja-JP" dirty="0" smtClean="0"/>
                        <a:t>~110</a:t>
                      </a:r>
                      <a:endParaRPr kumimoji="1" lang="ja-JP" altLang="en-US" dirty="0"/>
                    </a:p>
                  </a:txBody>
                  <a:tcPr/>
                </a:tc>
                <a:tc>
                  <a:txBody>
                    <a:bodyPr/>
                    <a:lstStyle/>
                    <a:p>
                      <a:pPr algn="ctr"/>
                      <a:r>
                        <a:rPr kumimoji="1" lang="en-US" altLang="ja-JP" dirty="0" smtClean="0"/>
                        <a:t>~160</a:t>
                      </a:r>
                      <a:endParaRPr kumimoji="1" lang="ja-JP" altLang="en-US" dirty="0"/>
                    </a:p>
                  </a:txBody>
                  <a:tcPr/>
                </a:tc>
              </a:tr>
              <a:tr h="370840">
                <a:tc>
                  <a:txBody>
                    <a:bodyPr/>
                    <a:lstStyle/>
                    <a:p>
                      <a:pPr algn="ctr"/>
                      <a:r>
                        <a:rPr kumimoji="1" lang="en-US" altLang="ja-JP" dirty="0" smtClean="0"/>
                        <a:t>Ibaraki</a:t>
                      </a:r>
                    </a:p>
                  </a:txBody>
                  <a:tcPr/>
                </a:tc>
                <a:tc>
                  <a:txBody>
                    <a:bodyPr/>
                    <a:lstStyle/>
                    <a:p>
                      <a:pPr algn="ctr"/>
                      <a:r>
                        <a:rPr kumimoji="1" lang="en-US" altLang="ja-JP" dirty="0" smtClean="0"/>
                        <a:t>~190</a:t>
                      </a:r>
                      <a:endParaRPr kumimoji="1" lang="ja-JP" altLang="en-US" dirty="0"/>
                    </a:p>
                  </a:txBody>
                  <a:tcPr/>
                </a:tc>
                <a:tc>
                  <a:txBody>
                    <a:bodyPr/>
                    <a:lstStyle/>
                    <a:p>
                      <a:pPr algn="ctr"/>
                      <a:r>
                        <a:rPr kumimoji="1" lang="en-US" altLang="ja-JP" dirty="0" smtClean="0"/>
                        <a:t>~280</a:t>
                      </a:r>
                      <a:endParaRPr kumimoji="1" lang="ja-JP" altLang="en-US" dirty="0"/>
                    </a:p>
                  </a:txBody>
                  <a:tcPr/>
                </a:tc>
              </a:tr>
            </a:tbl>
          </a:graphicData>
        </a:graphic>
      </p:graphicFrame>
      <p:sp>
        <p:nvSpPr>
          <p:cNvPr id="4" name="テキスト ボックス 3"/>
          <p:cNvSpPr txBox="1"/>
          <p:nvPr/>
        </p:nvSpPr>
        <p:spPr>
          <a:xfrm>
            <a:off x="395536" y="3140968"/>
            <a:ext cx="3936165" cy="646331"/>
          </a:xfrm>
          <a:prstGeom prst="rect">
            <a:avLst/>
          </a:prstGeom>
          <a:noFill/>
        </p:spPr>
        <p:txBody>
          <a:bodyPr wrap="square" rtlCol="0">
            <a:spAutoFit/>
          </a:bodyPr>
          <a:lstStyle/>
          <a:p>
            <a:r>
              <a:rPr kumimoji="1" lang="en-US" altLang="ja-JP" dirty="0" smtClean="0"/>
              <a:t>The concentration in marine soil varied widely, if taken at the same places.</a:t>
            </a:r>
            <a:endParaRPr kumimoji="1" lang="ja-JP" altLang="en-US" dirty="0"/>
          </a:p>
        </p:txBody>
      </p:sp>
      <p:grpSp>
        <p:nvGrpSpPr>
          <p:cNvPr id="32" name="グループ化 31"/>
          <p:cNvGrpSpPr/>
          <p:nvPr/>
        </p:nvGrpSpPr>
        <p:grpSpPr>
          <a:xfrm>
            <a:off x="4540721" y="1181943"/>
            <a:ext cx="4591050" cy="5476875"/>
            <a:chOff x="4540721" y="1181943"/>
            <a:chExt cx="4591050" cy="54768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721" y="1181943"/>
              <a:ext cx="459105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円/楕円 5"/>
            <p:cNvSpPr/>
            <p:nvPr/>
          </p:nvSpPr>
          <p:spPr>
            <a:xfrm>
              <a:off x="6873081" y="4334371"/>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790527" y="4725144"/>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729065" y="4865985"/>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556474" y="4979268"/>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613624" y="4979268"/>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796717" y="4212634"/>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945941" y="4210589"/>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790526" y="3934597"/>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872756" y="4593828"/>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024671" y="448054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027511" y="4610720"/>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952582" y="4721334"/>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853396" y="4859634"/>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764457" y="4979377"/>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7024671" y="4336890"/>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550123" y="5241900"/>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764456" y="574595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612789" y="576881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6636483" y="5966934"/>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444208" y="5517232"/>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549164" y="551723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185814" y="359206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7338214" y="360215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7281058" y="399268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7113806" y="379856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正方形/長方形 1023"/>
            <p:cNvSpPr/>
            <p:nvPr/>
          </p:nvSpPr>
          <p:spPr>
            <a:xfrm>
              <a:off x="6651365" y="4463878"/>
              <a:ext cx="45719" cy="45719"/>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5" name="円/楕円 1024"/>
            <p:cNvSpPr/>
            <p:nvPr/>
          </p:nvSpPr>
          <p:spPr>
            <a:xfrm>
              <a:off x="6528121" y="4345325"/>
              <a:ext cx="290027" cy="290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5536" y="3861048"/>
            <a:ext cx="4186768" cy="262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13794E9F-CD54-41DA-A695-D1A8D7642E3B}" type="slidenum">
              <a:rPr kumimoji="1" lang="ja-JP" altLang="en-US" smtClean="0"/>
              <a:t>17</a:t>
            </a:fld>
            <a:endParaRPr kumimoji="1" lang="ja-JP" altLang="en-US"/>
          </a:p>
        </p:txBody>
      </p:sp>
      <p:sp>
        <p:nvSpPr>
          <p:cNvPr id="40" name="正方形/長方形 39"/>
          <p:cNvSpPr/>
          <p:nvPr/>
        </p:nvSpPr>
        <p:spPr>
          <a:xfrm>
            <a:off x="107504" y="6453336"/>
            <a:ext cx="3814389" cy="415498"/>
          </a:xfrm>
          <a:prstGeom prst="rect">
            <a:avLst/>
          </a:prstGeom>
        </p:spPr>
        <p:txBody>
          <a:bodyPr wrap="square">
            <a:spAutoFit/>
          </a:bodyPr>
          <a:lstStyle/>
          <a:p>
            <a:r>
              <a:rPr lang="en-US" altLang="ja-JP" sz="1050" dirty="0"/>
              <a:t>http://www.mext.go.jp/b_menu/shingi/chousa/gijyutu/019/shiryo/__</a:t>
            </a:r>
            <a:r>
              <a:rPr lang="en-US" altLang="ja-JP" sz="1050" dirty="0" smtClean="0"/>
              <a:t>icsFiles/afieldfile/2012/08/07/1324368_6_1.pdf (in Japanese)</a:t>
            </a:r>
            <a:endParaRPr lang="ja-JP" altLang="en-US" sz="1050" dirty="0"/>
          </a:p>
        </p:txBody>
      </p:sp>
      <p:sp>
        <p:nvSpPr>
          <p:cNvPr id="7" name="テキスト ボックス 6"/>
          <p:cNvSpPr txBox="1"/>
          <p:nvPr/>
        </p:nvSpPr>
        <p:spPr>
          <a:xfrm>
            <a:off x="4733588" y="6559460"/>
            <a:ext cx="4374916" cy="253916"/>
          </a:xfrm>
          <a:prstGeom prst="rect">
            <a:avLst/>
          </a:prstGeom>
          <a:noFill/>
        </p:spPr>
        <p:txBody>
          <a:bodyPr wrap="none" rtlCol="0">
            <a:spAutoFit/>
          </a:bodyPr>
          <a:lstStyle/>
          <a:p>
            <a:r>
              <a:rPr lang="en-US" altLang="ja-JP" sz="1050" dirty="0"/>
              <a:t>http://radioactivity.mext.go.jp/ja/contents/6000/5703/24/229_so_0710.pdf</a:t>
            </a:r>
            <a:endParaRPr kumimoji="1" lang="ja-JP" altLang="en-US" sz="1050" dirty="0"/>
          </a:p>
        </p:txBody>
      </p:sp>
      <p:grpSp>
        <p:nvGrpSpPr>
          <p:cNvPr id="43" name="グループ化 42"/>
          <p:cNvGrpSpPr/>
          <p:nvPr/>
        </p:nvGrpSpPr>
        <p:grpSpPr>
          <a:xfrm>
            <a:off x="6444208" y="2348880"/>
            <a:ext cx="833019" cy="646331"/>
            <a:chOff x="4807823" y="1662592"/>
            <a:chExt cx="833019" cy="646331"/>
          </a:xfrm>
        </p:grpSpPr>
        <p:sp>
          <p:nvSpPr>
            <p:cNvPr id="44" name="円/楕円 43"/>
            <p:cNvSpPr/>
            <p:nvPr/>
          </p:nvSpPr>
          <p:spPr>
            <a:xfrm>
              <a:off x="4881555" y="1887325"/>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4891084" y="2028069"/>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4891084" y="2163809"/>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4807823" y="1700807"/>
              <a:ext cx="762760" cy="5731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4936803" y="1662592"/>
              <a:ext cx="704039" cy="646331"/>
            </a:xfrm>
            <a:prstGeom prst="rect">
              <a:avLst/>
            </a:prstGeom>
            <a:noFill/>
          </p:spPr>
          <p:txBody>
            <a:bodyPr wrap="none" rtlCol="0">
              <a:spAutoFit/>
            </a:bodyPr>
            <a:lstStyle/>
            <a:p>
              <a:r>
                <a:rPr kumimoji="1" lang="ja-JP" altLang="en-US" sz="900" dirty="0" smtClean="0"/>
                <a:t>＞</a:t>
              </a:r>
              <a:r>
                <a:rPr kumimoji="1" lang="en-US" altLang="ja-JP" sz="900" dirty="0" smtClean="0"/>
                <a:t>1000</a:t>
              </a:r>
            </a:p>
            <a:p>
              <a:r>
                <a:rPr kumimoji="1" lang="en-US" altLang="ja-JP" sz="900" dirty="0" smtClean="0"/>
                <a:t>100</a:t>
              </a:r>
              <a:r>
                <a:rPr kumimoji="1" lang="ja-JP" altLang="en-US" sz="900" dirty="0" smtClean="0"/>
                <a:t>～</a:t>
              </a:r>
              <a:r>
                <a:rPr kumimoji="1" lang="en-US" altLang="ja-JP" sz="900" dirty="0" smtClean="0"/>
                <a:t>1000</a:t>
              </a:r>
            </a:p>
            <a:p>
              <a:r>
                <a:rPr lang="en-US" altLang="ja-JP" sz="900" dirty="0"/>
                <a:t>10</a:t>
              </a:r>
              <a:r>
                <a:rPr lang="ja-JP" altLang="en-US" sz="900" dirty="0"/>
                <a:t>～</a:t>
              </a:r>
              <a:r>
                <a:rPr lang="en-US" altLang="ja-JP" sz="900" dirty="0" smtClean="0"/>
                <a:t>100</a:t>
              </a:r>
            </a:p>
            <a:p>
              <a:r>
                <a:rPr kumimoji="1" lang="ja-JP" altLang="en-US" sz="900" dirty="0"/>
                <a:t>＜</a:t>
              </a:r>
              <a:r>
                <a:rPr kumimoji="1" lang="en-US" altLang="ja-JP" sz="900" dirty="0"/>
                <a:t>10</a:t>
              </a:r>
              <a:endParaRPr kumimoji="1" lang="ja-JP" altLang="en-US" sz="900" dirty="0"/>
            </a:p>
          </p:txBody>
        </p:sp>
        <p:sp>
          <p:nvSpPr>
            <p:cNvPr id="49" name="円/楕円 48"/>
            <p:cNvSpPr/>
            <p:nvPr/>
          </p:nvSpPr>
          <p:spPr>
            <a:xfrm>
              <a:off x="4879644" y="1748434"/>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テキスト ボックス 49"/>
          <p:cNvSpPr txBox="1"/>
          <p:nvPr/>
        </p:nvSpPr>
        <p:spPr>
          <a:xfrm>
            <a:off x="3791261" y="962738"/>
            <a:ext cx="797013" cy="338554"/>
          </a:xfrm>
          <a:prstGeom prst="rect">
            <a:avLst/>
          </a:prstGeom>
          <a:noFill/>
        </p:spPr>
        <p:txBody>
          <a:bodyPr wrap="none" rtlCol="0">
            <a:spAutoFit/>
          </a:bodyPr>
          <a:lstStyle/>
          <a:p>
            <a:r>
              <a:rPr lang="en-US" altLang="ja-JP" sz="1600" dirty="0"/>
              <a:t>(</a:t>
            </a:r>
            <a:r>
              <a:rPr kumimoji="1" lang="en-US" altLang="ja-JP" sz="1600" dirty="0" err="1" smtClean="0"/>
              <a:t>Bq</a:t>
            </a:r>
            <a:r>
              <a:rPr kumimoji="1" lang="en-US" altLang="ja-JP" sz="1600" dirty="0" smtClean="0"/>
              <a:t>/kg)</a:t>
            </a:r>
            <a:endParaRPr kumimoji="1" lang="ja-JP" altLang="en-US" sz="1600" dirty="0"/>
          </a:p>
        </p:txBody>
      </p:sp>
      <p:sp>
        <p:nvSpPr>
          <p:cNvPr id="51" name="テキスト ボックス 50"/>
          <p:cNvSpPr txBox="1"/>
          <p:nvPr/>
        </p:nvSpPr>
        <p:spPr>
          <a:xfrm>
            <a:off x="6489927" y="2900612"/>
            <a:ext cx="721672" cy="307777"/>
          </a:xfrm>
          <a:prstGeom prst="rect">
            <a:avLst/>
          </a:prstGeom>
          <a:noFill/>
        </p:spPr>
        <p:txBody>
          <a:bodyPr wrap="none" rtlCol="0">
            <a:spAutoFit/>
          </a:bodyPr>
          <a:lstStyle/>
          <a:p>
            <a:r>
              <a:rPr lang="en-US" altLang="ja-JP" sz="1400" dirty="0"/>
              <a:t>(</a:t>
            </a:r>
            <a:r>
              <a:rPr kumimoji="1" lang="en-US" altLang="ja-JP" sz="1400" dirty="0" err="1" smtClean="0"/>
              <a:t>Bq</a:t>
            </a:r>
            <a:r>
              <a:rPr kumimoji="1" lang="en-US" altLang="ja-JP" sz="1400" dirty="0" smtClean="0"/>
              <a:t>/kg)</a:t>
            </a:r>
            <a:endParaRPr kumimoji="1" lang="ja-JP" altLang="en-US" sz="1400" dirty="0"/>
          </a:p>
        </p:txBody>
      </p:sp>
    </p:spTree>
    <p:extLst>
      <p:ext uri="{BB962C8B-B14F-4D97-AF65-F5344CB8AC3E}">
        <p14:creationId xmlns:p14="http://schemas.microsoft.com/office/powerpoint/2010/main" val="3067915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Current state </a:t>
            </a:r>
            <a:r>
              <a:rPr lang="en-US" altLang="ja-JP" dirty="0" smtClean="0"/>
              <a:t>of Cs-137 in seawater and marine soil in 2012</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09759749"/>
              </p:ext>
            </p:extLst>
          </p:nvPr>
        </p:nvGraphicFramePr>
        <p:xfrm>
          <a:off x="179512" y="1709504"/>
          <a:ext cx="5256584" cy="4815840"/>
        </p:xfrm>
        <a:graphic>
          <a:graphicData uri="http://schemas.openxmlformats.org/drawingml/2006/table">
            <a:tbl>
              <a:tblPr firstRow="1" bandRow="1">
                <a:tableStyleId>{5C22544A-7EE6-4342-B048-85BDC9FD1C3A}</a:tableStyleId>
              </a:tblPr>
              <a:tblGrid>
                <a:gridCol w="1512168"/>
                <a:gridCol w="2232248"/>
                <a:gridCol w="1512168"/>
              </a:tblGrid>
              <a:tr h="488821">
                <a:tc>
                  <a:txBody>
                    <a:bodyPr/>
                    <a:lstStyle/>
                    <a:p>
                      <a:pPr algn="ctr"/>
                      <a:r>
                        <a:rPr kumimoji="1" lang="en-US" altLang="ja-JP" sz="2000" dirty="0" smtClean="0"/>
                        <a:t>Area</a:t>
                      </a:r>
                      <a:endParaRPr kumimoji="1" lang="ja-JP" altLang="en-US" sz="2000" dirty="0"/>
                    </a:p>
                  </a:txBody>
                  <a:tcPr/>
                </a:tc>
                <a:tc>
                  <a:txBody>
                    <a:bodyPr/>
                    <a:lstStyle/>
                    <a:p>
                      <a:pPr algn="ctr"/>
                      <a:r>
                        <a:rPr kumimoji="1" lang="en-US" altLang="ja-JP" sz="2000" dirty="0" smtClean="0"/>
                        <a:t>Seawater </a:t>
                      </a:r>
                    </a:p>
                    <a:p>
                      <a:pPr algn="ctr"/>
                      <a:r>
                        <a:rPr kumimoji="1" lang="en-US" altLang="ja-JP" sz="2000" dirty="0" smtClean="0"/>
                        <a:t>(</a:t>
                      </a:r>
                      <a:r>
                        <a:rPr kumimoji="1" lang="en-US" altLang="ja-JP" sz="2000" dirty="0" err="1" smtClean="0"/>
                        <a:t>Bq</a:t>
                      </a:r>
                      <a:r>
                        <a:rPr kumimoji="1" lang="en-US" altLang="ja-JP" sz="2000" dirty="0" smtClean="0"/>
                        <a:t>/L)</a:t>
                      </a:r>
                      <a:endParaRPr kumimoji="1" lang="ja-JP" altLang="en-US" sz="2000" dirty="0"/>
                    </a:p>
                  </a:txBody>
                  <a:tcPr/>
                </a:tc>
                <a:tc>
                  <a:txBody>
                    <a:bodyPr/>
                    <a:lstStyle/>
                    <a:p>
                      <a:pPr algn="ctr"/>
                      <a:r>
                        <a:rPr kumimoji="1" lang="en-US" altLang="ja-JP" sz="2000" dirty="0" smtClean="0"/>
                        <a:t>Marine soil</a:t>
                      </a:r>
                    </a:p>
                    <a:p>
                      <a:pPr algn="ctr"/>
                      <a:r>
                        <a:rPr kumimoji="1" lang="en-US" altLang="ja-JP" sz="2000" dirty="0" smtClean="0"/>
                        <a:t> (</a:t>
                      </a:r>
                      <a:r>
                        <a:rPr kumimoji="1" lang="en-US" altLang="ja-JP" sz="2000" dirty="0" err="1" smtClean="0"/>
                        <a:t>Bq</a:t>
                      </a:r>
                      <a:r>
                        <a:rPr kumimoji="1" lang="en-US" altLang="ja-JP" sz="2000" dirty="0" smtClean="0"/>
                        <a:t>/kg)</a:t>
                      </a:r>
                      <a:endParaRPr kumimoji="1" lang="ja-JP" altLang="en-US" sz="2000" dirty="0"/>
                    </a:p>
                  </a:txBody>
                  <a:tcPr/>
                </a:tc>
              </a:tr>
              <a:tr h="673022">
                <a:tc>
                  <a:txBody>
                    <a:bodyPr/>
                    <a:lstStyle/>
                    <a:p>
                      <a:pPr algn="l"/>
                      <a:r>
                        <a:rPr kumimoji="1" lang="en-US" altLang="ja-JP" sz="2000" dirty="0" smtClean="0">
                          <a:solidFill>
                            <a:srgbClr val="FF0000"/>
                          </a:solidFill>
                        </a:rPr>
                        <a:t>(</a:t>
                      </a:r>
                      <a:r>
                        <a:rPr kumimoji="1" lang="en-US" altLang="ja-JP" sz="2000" dirty="0" err="1" smtClean="0">
                          <a:solidFill>
                            <a:srgbClr val="FF0000"/>
                          </a:solidFill>
                        </a:rPr>
                        <a:t>i</a:t>
                      </a:r>
                      <a:r>
                        <a:rPr kumimoji="1" lang="en-US" altLang="ja-JP" sz="2000" dirty="0" smtClean="0">
                          <a:solidFill>
                            <a:srgbClr val="FF0000"/>
                          </a:solidFill>
                        </a:rPr>
                        <a:t>)</a:t>
                      </a:r>
                      <a:r>
                        <a:rPr kumimoji="1" lang="ja-JP" altLang="en-US" sz="2000" baseline="0" dirty="0" smtClean="0">
                          <a:solidFill>
                            <a:srgbClr val="FF0000"/>
                          </a:solidFill>
                        </a:rPr>
                        <a:t> </a:t>
                      </a:r>
                      <a:r>
                        <a:rPr kumimoji="1" lang="en-US" altLang="ja-JP" sz="2000" baseline="0" dirty="0" smtClean="0">
                          <a:solidFill>
                            <a:srgbClr val="FF0000"/>
                          </a:solidFill>
                        </a:rPr>
                        <a:t>Close to NPP</a:t>
                      </a:r>
                      <a:endParaRPr kumimoji="1" lang="ja-JP" altLang="en-US" sz="2000" dirty="0">
                        <a:solidFill>
                          <a:srgbClr val="FF0000"/>
                        </a:solidFill>
                      </a:endParaRPr>
                    </a:p>
                  </a:txBody>
                  <a:tcPr/>
                </a:tc>
                <a:tc>
                  <a:txBody>
                    <a:bodyPr/>
                    <a:lstStyle/>
                    <a:p>
                      <a:pPr algn="ctr"/>
                      <a:r>
                        <a:rPr kumimoji="1" lang="en-US" altLang="ja-JP" sz="2000" dirty="0" smtClean="0">
                          <a:solidFill>
                            <a:srgbClr val="FF0000"/>
                          </a:solidFill>
                        </a:rPr>
                        <a:t>1</a:t>
                      </a:r>
                      <a:r>
                        <a:rPr kumimoji="1" lang="en-US" altLang="ja-JP" sz="2000" baseline="0" dirty="0" smtClean="0">
                          <a:solidFill>
                            <a:srgbClr val="FF0000"/>
                          </a:solidFill>
                        </a:rPr>
                        <a:t> -10</a:t>
                      </a:r>
                    </a:p>
                    <a:p>
                      <a:pPr algn="ctr"/>
                      <a:r>
                        <a:rPr kumimoji="1" lang="en-US" altLang="ja-JP" sz="2000" baseline="0" dirty="0" smtClean="0">
                          <a:solidFill>
                            <a:srgbClr val="FF0000"/>
                          </a:solidFill>
                        </a:rPr>
                        <a:t>(discharge ports)</a:t>
                      </a:r>
                    </a:p>
                    <a:p>
                      <a:pPr algn="ctr"/>
                      <a:r>
                        <a:rPr kumimoji="1" lang="en-US" altLang="ja-JP" sz="2000" baseline="0" dirty="0" smtClean="0">
                          <a:solidFill>
                            <a:srgbClr val="FF0000"/>
                          </a:solidFill>
                        </a:rPr>
                        <a:t>0.1-1</a:t>
                      </a:r>
                    </a:p>
                    <a:p>
                      <a:pPr algn="ctr"/>
                      <a:r>
                        <a:rPr kumimoji="1" lang="en-US" altLang="ja-JP" sz="2000" baseline="0" dirty="0" smtClean="0">
                          <a:solidFill>
                            <a:srgbClr val="FF0000"/>
                          </a:solidFill>
                        </a:rPr>
                        <a:t> (</a:t>
                      </a:r>
                      <a:r>
                        <a:rPr kumimoji="1" lang="en-US" altLang="ja-JP" sz="2000" baseline="0" dirty="0" err="1" smtClean="0">
                          <a:solidFill>
                            <a:srgbClr val="FF0000"/>
                          </a:solidFill>
                        </a:rPr>
                        <a:t>Iwasawa</a:t>
                      </a:r>
                      <a:r>
                        <a:rPr kumimoji="1" lang="en-US" altLang="ja-JP" sz="2000" baseline="0" dirty="0" smtClean="0">
                          <a:solidFill>
                            <a:srgbClr val="FF0000"/>
                          </a:solidFill>
                        </a:rPr>
                        <a:t> coast)</a:t>
                      </a:r>
                      <a:endParaRPr kumimoji="1" lang="ja-JP" altLang="en-US" sz="2000" dirty="0">
                        <a:solidFill>
                          <a:srgbClr val="FF0000"/>
                        </a:solidFill>
                      </a:endParaRPr>
                    </a:p>
                  </a:txBody>
                  <a:tcPr/>
                </a:tc>
                <a:tc>
                  <a:txBody>
                    <a:bodyPr/>
                    <a:lstStyle/>
                    <a:p>
                      <a:pPr algn="ctr"/>
                      <a:r>
                        <a:rPr kumimoji="1" lang="en-US" altLang="ja-JP" sz="2000" dirty="0" smtClean="0">
                          <a:solidFill>
                            <a:srgbClr val="FF0000"/>
                          </a:solidFill>
                        </a:rPr>
                        <a:t>20-3000</a:t>
                      </a:r>
                      <a:endParaRPr kumimoji="1" lang="ja-JP" altLang="en-US" sz="2000" dirty="0">
                        <a:solidFill>
                          <a:srgbClr val="FF0000"/>
                        </a:solidFill>
                      </a:endParaRPr>
                    </a:p>
                  </a:txBody>
                  <a:tcPr/>
                </a:tc>
              </a:tr>
              <a:tr h="380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solidFill>
                            <a:srgbClr val="00B050"/>
                          </a:solidFill>
                        </a:rPr>
                        <a:t>(ii) Coastal area</a:t>
                      </a:r>
                      <a:endParaRPr kumimoji="1" lang="ja-JP" altLang="en-US" sz="2000" dirty="0">
                        <a:solidFill>
                          <a:srgbClr val="00B050"/>
                        </a:solidFill>
                      </a:endParaRPr>
                    </a:p>
                  </a:txBody>
                  <a:tcPr/>
                </a:tc>
                <a:tc>
                  <a:txBody>
                    <a:bodyPr/>
                    <a:lstStyle/>
                    <a:p>
                      <a:pPr algn="ctr"/>
                      <a:r>
                        <a:rPr kumimoji="1" lang="en-US" altLang="ja-JP" sz="2000" dirty="0" smtClean="0">
                          <a:solidFill>
                            <a:srgbClr val="00B050"/>
                          </a:solidFill>
                        </a:rPr>
                        <a:t>0.002-0.1</a:t>
                      </a:r>
                      <a:endParaRPr kumimoji="1" lang="ja-JP" altLang="en-US" sz="2000" dirty="0">
                        <a:solidFill>
                          <a:srgbClr val="00B050"/>
                        </a:solidFill>
                      </a:endParaRPr>
                    </a:p>
                  </a:txBody>
                  <a:tcPr/>
                </a:tc>
                <a:tc>
                  <a:txBody>
                    <a:bodyPr/>
                    <a:lstStyle/>
                    <a:p>
                      <a:pPr algn="ctr"/>
                      <a:r>
                        <a:rPr kumimoji="1" lang="en-US" altLang="ja-JP" sz="2000" dirty="0" smtClean="0">
                          <a:solidFill>
                            <a:srgbClr val="00B050"/>
                          </a:solidFill>
                        </a:rPr>
                        <a:t>10-400</a:t>
                      </a:r>
                      <a:endParaRPr kumimoji="1" lang="ja-JP" altLang="en-US" sz="2000" dirty="0">
                        <a:solidFill>
                          <a:srgbClr val="00B050"/>
                        </a:solidFill>
                      </a:endParaRPr>
                    </a:p>
                  </a:txBody>
                  <a:tcPr/>
                </a:tc>
              </a:tr>
              <a:tr h="380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solidFill>
                            <a:srgbClr val="0070C0"/>
                          </a:solidFill>
                        </a:rPr>
                        <a:t>(iii) Off-shore area</a:t>
                      </a:r>
                      <a:endParaRPr kumimoji="1" lang="ja-JP" altLang="en-US" sz="2000" dirty="0" smtClean="0">
                        <a:solidFill>
                          <a:srgbClr val="0070C0"/>
                        </a:solidFill>
                      </a:endParaRPr>
                    </a:p>
                  </a:txBody>
                  <a:tcPr/>
                </a:tc>
                <a:tc>
                  <a:txBody>
                    <a:bodyPr/>
                    <a:lstStyle/>
                    <a:p>
                      <a:pPr algn="ctr"/>
                      <a:r>
                        <a:rPr kumimoji="1" lang="en-US" altLang="ja-JP" sz="2000" dirty="0" smtClean="0">
                          <a:solidFill>
                            <a:srgbClr val="0070C0"/>
                          </a:solidFill>
                        </a:rPr>
                        <a:t>BG-0.1</a:t>
                      </a:r>
                      <a:endParaRPr kumimoji="1" lang="ja-JP" altLang="en-US" sz="2000" dirty="0">
                        <a:solidFill>
                          <a:srgbClr val="0070C0"/>
                        </a:solidFill>
                      </a:endParaRPr>
                    </a:p>
                  </a:txBody>
                  <a:tcPr/>
                </a:tc>
                <a:tc>
                  <a:txBody>
                    <a:bodyPr/>
                    <a:lstStyle/>
                    <a:p>
                      <a:pPr algn="ctr"/>
                      <a:r>
                        <a:rPr kumimoji="1" lang="en-US" altLang="ja-JP" sz="2000" dirty="0" smtClean="0">
                          <a:solidFill>
                            <a:srgbClr val="0070C0"/>
                          </a:solidFill>
                        </a:rPr>
                        <a:t>10-300</a:t>
                      </a:r>
                      <a:endParaRPr kumimoji="1" lang="ja-JP" altLang="en-US" sz="2000" dirty="0">
                        <a:solidFill>
                          <a:srgbClr val="0070C0"/>
                        </a:solidFill>
                      </a:endParaRPr>
                    </a:p>
                  </a:txBody>
                  <a:tcPr/>
                </a:tc>
              </a:tr>
              <a:tr h="488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(iv) Outer sea area</a:t>
                      </a:r>
                      <a:endParaRPr kumimoji="1" lang="ja-JP" altLang="en-US" sz="2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BG-0.01</a:t>
                      </a:r>
                      <a:endParaRPr kumimoji="1" lang="ja-JP" altLang="en-US" sz="2000" dirty="0" smtClean="0"/>
                    </a:p>
                  </a:txBody>
                  <a:tcPr/>
                </a:tc>
                <a:tc>
                  <a:txBody>
                    <a:bodyPr/>
                    <a:lstStyle/>
                    <a:p>
                      <a:pPr algn="ctr"/>
                      <a:r>
                        <a:rPr kumimoji="1" lang="en-US" altLang="ja-JP" sz="2000" dirty="0" smtClean="0"/>
                        <a:t>No data</a:t>
                      </a:r>
                      <a:endParaRPr kumimoji="1" lang="ja-JP" altLang="en-US" sz="2000" dirty="0"/>
                    </a:p>
                  </a:txBody>
                  <a:tcPr/>
                </a:tc>
              </a:tr>
              <a:tr h="488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BG</a:t>
                      </a:r>
                      <a:r>
                        <a:rPr kumimoji="1" lang="ja-JP" altLang="en-US" sz="2000" baseline="0" dirty="0" smtClean="0"/>
                        <a:t> </a:t>
                      </a:r>
                      <a:r>
                        <a:rPr kumimoji="1" lang="en-US" altLang="ja-JP" sz="2000" baseline="0" dirty="0" smtClean="0"/>
                        <a:t>before accident*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smtClean="0"/>
                        <a:t>0.0011-0.0018</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baseline="0" dirty="0" smtClean="0"/>
                        <a:t>Offshore 1F NPP in 2010</a:t>
                      </a:r>
                      <a:endParaRPr kumimoji="1" lang="ja-JP" altLang="en-US" sz="1600" dirty="0" smtClean="0"/>
                    </a:p>
                  </a:txBody>
                  <a:tcPr/>
                </a:tc>
                <a:tc>
                  <a:txBody>
                    <a:bodyPr/>
                    <a:lstStyle/>
                    <a:p>
                      <a:pPr algn="ctr"/>
                      <a:r>
                        <a:rPr kumimoji="1" lang="en-US" altLang="ja-JP" sz="2000" dirty="0" smtClean="0"/>
                        <a:t>0.8-1.4</a:t>
                      </a:r>
                      <a:endParaRPr kumimoji="1" lang="ja-JP" altLang="en-US" sz="2000" dirty="0"/>
                    </a:p>
                  </a:txBody>
                  <a:tcPr/>
                </a:tc>
              </a:tr>
            </a:tbl>
          </a:graphicData>
        </a:graphic>
      </p:graphicFrame>
      <p:sp>
        <p:nvSpPr>
          <p:cNvPr id="3" name="スライド番号プレースホルダー 2"/>
          <p:cNvSpPr>
            <a:spLocks noGrp="1"/>
          </p:cNvSpPr>
          <p:nvPr>
            <p:ph type="sldNum" sz="quarter" idx="12"/>
          </p:nvPr>
        </p:nvSpPr>
        <p:spPr/>
        <p:txBody>
          <a:bodyPr/>
          <a:lstStyle/>
          <a:p>
            <a:fld id="{13794E9F-CD54-41DA-A695-D1A8D7642E3B}" type="slidenum">
              <a:rPr kumimoji="1" lang="ja-JP" altLang="en-US" smtClean="0"/>
              <a:t>18</a:t>
            </a:fld>
            <a:endParaRPr kumimoji="1" lang="ja-JP" altLang="en-US"/>
          </a:p>
        </p:txBody>
      </p:sp>
      <p:sp>
        <p:nvSpPr>
          <p:cNvPr id="5" name="テキスト ボックス 4"/>
          <p:cNvSpPr txBox="1"/>
          <p:nvPr/>
        </p:nvSpPr>
        <p:spPr>
          <a:xfrm>
            <a:off x="0" y="6623774"/>
            <a:ext cx="6840760" cy="261610"/>
          </a:xfrm>
          <a:prstGeom prst="rect">
            <a:avLst/>
          </a:prstGeom>
          <a:noFill/>
        </p:spPr>
        <p:txBody>
          <a:bodyPr wrap="square" rtlCol="0">
            <a:spAutoFit/>
          </a:bodyPr>
          <a:lstStyle/>
          <a:p>
            <a:r>
              <a:rPr lang="en-US" altLang="ja-JP" sz="1100" dirty="0" smtClean="0"/>
              <a:t>* </a:t>
            </a:r>
            <a:r>
              <a:rPr lang="en-US" altLang="ja-JP" sz="1100" dirty="0" smtClean="0">
                <a:hlinkClick r:id="rId3"/>
              </a:rPr>
              <a:t>http</a:t>
            </a:r>
            <a:r>
              <a:rPr lang="en-US" altLang="ja-JP" sz="1100" dirty="0">
                <a:hlinkClick r:id="rId3"/>
              </a:rPr>
              <a:t>://</a:t>
            </a:r>
            <a:r>
              <a:rPr lang="en-US" altLang="ja-JP" sz="1100" dirty="0" smtClean="0">
                <a:hlinkClick r:id="rId3"/>
              </a:rPr>
              <a:t>www.kaiseiken.or.jp/publish/itaku/rep2011.pdf</a:t>
            </a:r>
            <a:r>
              <a:rPr lang="en-US" altLang="ja-JP" sz="1100" dirty="0" smtClean="0"/>
              <a:t> </a:t>
            </a:r>
            <a:r>
              <a:rPr kumimoji="1" lang="en-US" altLang="ja-JP" sz="1100" dirty="0" smtClean="0"/>
              <a:t>(in Japanese)</a:t>
            </a:r>
            <a:endParaRPr kumimoji="1" lang="ja-JP" altLang="en-US" sz="1100" dirty="0"/>
          </a:p>
        </p:txBody>
      </p:sp>
      <p:grpSp>
        <p:nvGrpSpPr>
          <p:cNvPr id="6" name="グループ化 5"/>
          <p:cNvGrpSpPr/>
          <p:nvPr/>
        </p:nvGrpSpPr>
        <p:grpSpPr>
          <a:xfrm>
            <a:off x="5503916" y="1861968"/>
            <a:ext cx="3642308" cy="4824536"/>
            <a:chOff x="4932040" y="1196752"/>
            <a:chExt cx="3990975" cy="5286375"/>
          </a:xfrm>
        </p:grpSpPr>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196752"/>
              <a:ext cx="399097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5940152" y="371703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595033" y="3573016"/>
              <a:ext cx="378630" cy="369332"/>
            </a:xfrm>
            <a:prstGeom prst="rect">
              <a:avLst/>
            </a:prstGeom>
            <a:noFill/>
            <a:ln>
              <a:noFill/>
            </a:ln>
          </p:spPr>
          <p:txBody>
            <a:bodyPr wrap="none" rtlCol="0">
              <a:spAutoFit/>
            </a:bodyPr>
            <a:lstStyle/>
            <a:p>
              <a:r>
                <a:rPr kumimoji="1" lang="en-US" altLang="ja-JP" dirty="0" smtClean="0">
                  <a:solidFill>
                    <a:srgbClr val="FF0000"/>
                  </a:solidFill>
                </a:rPr>
                <a:t>(</a:t>
              </a:r>
              <a:r>
                <a:rPr kumimoji="1" lang="en-US" altLang="ja-JP" dirty="0" err="1" smtClean="0">
                  <a:solidFill>
                    <a:srgbClr val="FF0000"/>
                  </a:solidFill>
                </a:rPr>
                <a:t>i</a:t>
              </a:r>
              <a:r>
                <a:rPr kumimoji="1" lang="en-US" altLang="ja-JP" dirty="0" smtClean="0">
                  <a:solidFill>
                    <a:srgbClr val="FF0000"/>
                  </a:solidFill>
                </a:rPr>
                <a:t>)</a:t>
              </a:r>
              <a:endParaRPr kumimoji="1" lang="ja-JP" altLang="en-US" dirty="0">
                <a:solidFill>
                  <a:srgbClr val="FF0000"/>
                </a:solidFill>
              </a:endParaRPr>
            </a:p>
          </p:txBody>
        </p:sp>
        <p:grpSp>
          <p:nvGrpSpPr>
            <p:cNvPr id="10" name="グループ化 9"/>
            <p:cNvGrpSpPr/>
            <p:nvPr/>
          </p:nvGrpSpPr>
          <p:grpSpPr>
            <a:xfrm>
              <a:off x="5810425" y="1772816"/>
              <a:ext cx="1066085" cy="3816424"/>
              <a:chOff x="5810425" y="1772816"/>
              <a:chExt cx="1066085" cy="3816424"/>
            </a:xfrm>
          </p:grpSpPr>
          <p:cxnSp>
            <p:nvCxnSpPr>
              <p:cNvPr id="31" name="直線コネクタ 30"/>
              <p:cNvCxnSpPr/>
              <p:nvPr/>
            </p:nvCxnSpPr>
            <p:spPr>
              <a:xfrm>
                <a:off x="6840252" y="1772816"/>
                <a:ext cx="36004" cy="216024"/>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6804248" y="1988840"/>
                <a:ext cx="72262" cy="50405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a:off x="6554320" y="2478249"/>
                <a:ext cx="252000" cy="446695"/>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flipH="1">
                <a:off x="6554320" y="2924944"/>
                <a:ext cx="254" cy="216024"/>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6444208" y="3140968"/>
                <a:ext cx="116502" cy="14401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6228184" y="3284984"/>
                <a:ext cx="224082"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6185867" y="3283272"/>
                <a:ext cx="58251"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6180554" y="3340807"/>
                <a:ext cx="0" cy="1080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180151" y="3429000"/>
                <a:ext cx="49678"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H="1">
                <a:off x="6214992" y="3501008"/>
                <a:ext cx="29126"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214992" y="3573016"/>
                <a:ext cx="0" cy="14401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6204991" y="3717032"/>
                <a:ext cx="95201" cy="216024"/>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6276392" y="3933056"/>
                <a:ext cx="23800"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a:off x="6159890" y="4005064"/>
                <a:ext cx="116502" cy="14401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159890" y="4157749"/>
                <a:ext cx="20664"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973663" y="4229757"/>
                <a:ext cx="212204" cy="20735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849092" y="4427587"/>
                <a:ext cx="123074" cy="288031"/>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V="1">
                <a:off x="5849092" y="4715619"/>
                <a:ext cx="0" cy="28803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850589" y="5012034"/>
                <a:ext cx="161571" cy="7315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007574" y="5085184"/>
                <a:ext cx="4586" cy="216024"/>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a:off x="5940152" y="5301208"/>
                <a:ext cx="72008"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5874625" y="5366903"/>
                <a:ext cx="72008"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5813088" y="5366903"/>
                <a:ext cx="72008" cy="84745"/>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5810425" y="5453608"/>
                <a:ext cx="0" cy="135632"/>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 name="テキスト ボックス 10"/>
            <p:cNvSpPr txBox="1"/>
            <p:nvPr/>
          </p:nvSpPr>
          <p:spPr>
            <a:xfrm>
              <a:off x="5796136" y="3220585"/>
              <a:ext cx="431528" cy="369332"/>
            </a:xfrm>
            <a:prstGeom prst="rect">
              <a:avLst/>
            </a:prstGeom>
            <a:noFill/>
            <a:ln>
              <a:noFill/>
            </a:ln>
          </p:spPr>
          <p:txBody>
            <a:bodyPr wrap="none" rtlCol="0">
              <a:spAutoFit/>
            </a:bodyPr>
            <a:lstStyle/>
            <a:p>
              <a:r>
                <a:rPr kumimoji="1" lang="en-US" altLang="ja-JP" dirty="0" smtClean="0">
                  <a:solidFill>
                    <a:srgbClr val="00B050"/>
                  </a:solidFill>
                </a:rPr>
                <a:t>(ii)</a:t>
              </a:r>
              <a:endParaRPr kumimoji="1" lang="ja-JP" altLang="en-US" dirty="0">
                <a:solidFill>
                  <a:srgbClr val="00B050"/>
                </a:solidFill>
              </a:endParaRPr>
            </a:p>
          </p:txBody>
        </p:sp>
        <p:grpSp>
          <p:nvGrpSpPr>
            <p:cNvPr id="12" name="グループ化 11"/>
            <p:cNvGrpSpPr/>
            <p:nvPr/>
          </p:nvGrpSpPr>
          <p:grpSpPr>
            <a:xfrm>
              <a:off x="6340225" y="1772816"/>
              <a:ext cx="775870" cy="3748608"/>
              <a:chOff x="6340225" y="1772816"/>
              <a:chExt cx="775870" cy="3748608"/>
            </a:xfrm>
          </p:grpSpPr>
          <p:cxnSp>
            <p:nvCxnSpPr>
              <p:cNvPr id="17" name="直線コネクタ 16"/>
              <p:cNvCxnSpPr/>
              <p:nvPr/>
            </p:nvCxnSpPr>
            <p:spPr>
              <a:xfrm>
                <a:off x="7044087" y="1772816"/>
                <a:ext cx="72008" cy="21602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116095" y="1988840"/>
                <a:ext cx="0" cy="3600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7044087" y="2321260"/>
                <a:ext cx="72008" cy="3600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7044087" y="2672916"/>
                <a:ext cx="0" cy="3600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H="1">
                <a:off x="7005420" y="3011636"/>
                <a:ext cx="36000" cy="52537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7005420" y="3479899"/>
                <a:ext cx="920" cy="324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6927527" y="3782553"/>
                <a:ext cx="69990" cy="18650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a:off x="6806320" y="3964099"/>
                <a:ext cx="126433" cy="26565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6736330" y="4216598"/>
                <a:ext cx="69990" cy="131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6680320" y="4216598"/>
                <a:ext cx="69990" cy="18650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6502459" y="4403105"/>
                <a:ext cx="177862" cy="14857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6372200" y="4551683"/>
                <a:ext cx="130259" cy="18650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6382851" y="4738190"/>
                <a:ext cx="119608" cy="45500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6340225" y="5193196"/>
                <a:ext cx="180840" cy="328228"/>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13" name="テキスト ボックス 12"/>
            <p:cNvSpPr txBox="1"/>
            <p:nvPr/>
          </p:nvSpPr>
          <p:spPr>
            <a:xfrm>
              <a:off x="6530994" y="3355280"/>
              <a:ext cx="484428" cy="369332"/>
            </a:xfrm>
            <a:prstGeom prst="rect">
              <a:avLst/>
            </a:prstGeom>
            <a:noFill/>
            <a:ln>
              <a:noFill/>
            </a:ln>
          </p:spPr>
          <p:txBody>
            <a:bodyPr wrap="none" rtlCol="0">
              <a:spAutoFit/>
            </a:bodyPr>
            <a:lstStyle/>
            <a:p>
              <a:r>
                <a:rPr kumimoji="1" lang="en-US" altLang="ja-JP" dirty="0" smtClean="0">
                  <a:solidFill>
                    <a:srgbClr val="0070C0"/>
                  </a:solidFill>
                </a:rPr>
                <a:t>(iii)</a:t>
              </a:r>
              <a:endParaRPr kumimoji="1" lang="ja-JP" altLang="en-US" dirty="0">
                <a:solidFill>
                  <a:srgbClr val="0070C0"/>
                </a:solidFill>
              </a:endParaRPr>
            </a:p>
          </p:txBody>
        </p:sp>
        <p:sp>
          <p:nvSpPr>
            <p:cNvPr id="14" name="テキスト ボックス 13"/>
            <p:cNvSpPr txBox="1"/>
            <p:nvPr/>
          </p:nvSpPr>
          <p:spPr>
            <a:xfrm>
              <a:off x="6962522" y="3912262"/>
              <a:ext cx="482824" cy="369332"/>
            </a:xfrm>
            <a:prstGeom prst="rect">
              <a:avLst/>
            </a:prstGeom>
            <a:noFill/>
            <a:ln>
              <a:noFill/>
            </a:ln>
          </p:spPr>
          <p:txBody>
            <a:bodyPr wrap="none" rtlCol="0">
              <a:spAutoFit/>
            </a:bodyPr>
            <a:lstStyle/>
            <a:p>
              <a:r>
                <a:rPr kumimoji="1" lang="en-US" altLang="ja-JP" dirty="0" smtClean="0"/>
                <a:t>(iv)</a:t>
              </a:r>
              <a:endParaRPr kumimoji="1" lang="ja-JP" altLang="en-US" dirty="0"/>
            </a:p>
          </p:txBody>
        </p:sp>
        <p:sp>
          <p:nvSpPr>
            <p:cNvPr id="15" name="テキスト ボックス 14"/>
            <p:cNvSpPr txBox="1"/>
            <p:nvPr/>
          </p:nvSpPr>
          <p:spPr>
            <a:xfrm>
              <a:off x="5076056" y="4858096"/>
              <a:ext cx="431528" cy="369332"/>
            </a:xfrm>
            <a:prstGeom prst="rect">
              <a:avLst/>
            </a:prstGeom>
            <a:noFill/>
            <a:ln>
              <a:noFill/>
            </a:ln>
          </p:spPr>
          <p:txBody>
            <a:bodyPr wrap="none" rtlCol="0">
              <a:spAutoFit/>
            </a:bodyPr>
            <a:lstStyle/>
            <a:p>
              <a:r>
                <a:rPr kumimoji="1" lang="en-US" altLang="ja-JP" dirty="0" smtClean="0">
                  <a:solidFill>
                    <a:srgbClr val="7030A0"/>
                  </a:solidFill>
                </a:rPr>
                <a:t>(v)</a:t>
              </a:r>
              <a:endParaRPr kumimoji="1" lang="ja-JP" altLang="en-US" dirty="0">
                <a:solidFill>
                  <a:srgbClr val="7030A0"/>
                </a:solidFill>
              </a:endParaRPr>
            </a:p>
          </p:txBody>
        </p:sp>
        <p:sp>
          <p:nvSpPr>
            <p:cNvPr id="16" name="円/楕円 15"/>
            <p:cNvSpPr/>
            <p:nvPr/>
          </p:nvSpPr>
          <p:spPr>
            <a:xfrm>
              <a:off x="5042152" y="5227428"/>
              <a:ext cx="503536" cy="50582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671724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Sr-90 in seawater and marine soil</a:t>
            </a:r>
            <a:endParaRPr kumimoji="1" lang="ja-JP" altLang="en-US" sz="4000" dirty="0"/>
          </a:p>
        </p:txBody>
      </p:sp>
      <p:sp>
        <p:nvSpPr>
          <p:cNvPr id="3" name="コンテンツ プレースホルダー 2"/>
          <p:cNvSpPr>
            <a:spLocks noGrp="1"/>
          </p:cNvSpPr>
          <p:nvPr>
            <p:ph idx="1"/>
          </p:nvPr>
        </p:nvSpPr>
        <p:spPr>
          <a:xfrm>
            <a:off x="323528" y="1504280"/>
            <a:ext cx="4104455" cy="4517007"/>
          </a:xfrm>
        </p:spPr>
        <p:txBody>
          <a:bodyPr>
            <a:noAutofit/>
          </a:bodyPr>
          <a:lstStyle/>
          <a:p>
            <a:pPr marL="0" indent="0">
              <a:buNone/>
            </a:pPr>
            <a:r>
              <a:rPr lang="en-US" altLang="ja-JP" sz="2400" dirty="0" smtClean="0">
                <a:solidFill>
                  <a:srgbClr val="FF0000"/>
                </a:solidFill>
              </a:rPr>
              <a:t>Near 1F NPP</a:t>
            </a:r>
          </a:p>
          <a:p>
            <a:r>
              <a:rPr lang="en-US" altLang="ja-JP" sz="2400" dirty="0" smtClean="0">
                <a:solidFill>
                  <a:srgbClr val="FF0000"/>
                </a:solidFill>
              </a:rPr>
              <a:t>Seawater</a:t>
            </a:r>
            <a:r>
              <a:rPr kumimoji="1" lang="en-US" altLang="ja-JP" sz="2400" dirty="0" smtClean="0">
                <a:solidFill>
                  <a:srgbClr val="FF0000"/>
                </a:solidFill>
              </a:rPr>
              <a:t>: </a:t>
            </a:r>
            <a:r>
              <a:rPr lang="en-US" altLang="ja-JP" sz="2400" dirty="0" smtClean="0"/>
              <a:t>ND~0.15(</a:t>
            </a:r>
            <a:r>
              <a:rPr lang="en-US" altLang="ja-JP" sz="2400" dirty="0" err="1" smtClean="0"/>
              <a:t>Bq</a:t>
            </a:r>
            <a:r>
              <a:rPr lang="en-US" altLang="ja-JP" sz="2400" dirty="0" smtClean="0"/>
              <a:t>/L), 100 times of BG(0.001),     0.1 time of </a:t>
            </a:r>
            <a:r>
              <a:rPr lang="en-US" altLang="ja-JP" sz="2400" baseline="30000" dirty="0" smtClean="0"/>
              <a:t>137</a:t>
            </a:r>
            <a:r>
              <a:rPr lang="en-US" altLang="ja-JP" sz="2400" dirty="0" smtClean="0"/>
              <a:t>Cs</a:t>
            </a:r>
          </a:p>
          <a:p>
            <a:r>
              <a:rPr kumimoji="1" lang="en-US" altLang="ja-JP" sz="2400" dirty="0" smtClean="0">
                <a:solidFill>
                  <a:srgbClr val="FF0000"/>
                </a:solidFill>
              </a:rPr>
              <a:t>Marine soil: </a:t>
            </a:r>
            <a:r>
              <a:rPr kumimoji="1" lang="en-US" altLang="ja-JP" sz="2400" dirty="0" smtClean="0"/>
              <a:t>ND</a:t>
            </a:r>
            <a:r>
              <a:rPr kumimoji="1" lang="ja-JP" altLang="en-US" sz="2400" dirty="0" smtClean="0"/>
              <a:t>～</a:t>
            </a:r>
            <a:r>
              <a:rPr kumimoji="1" lang="en-US" altLang="ja-JP" sz="2400" dirty="0" smtClean="0"/>
              <a:t>3.4(</a:t>
            </a:r>
            <a:r>
              <a:rPr kumimoji="1" lang="en-US" altLang="ja-JP" sz="2400" dirty="0" err="1" smtClean="0"/>
              <a:t>Bq</a:t>
            </a:r>
            <a:r>
              <a:rPr kumimoji="1" lang="en-US" altLang="ja-JP" sz="2400" dirty="0" smtClean="0"/>
              <a:t>/kg), </a:t>
            </a:r>
            <a:r>
              <a:rPr lang="en-US" altLang="ja-JP" sz="2400" dirty="0"/>
              <a:t>100 times of </a:t>
            </a:r>
            <a:r>
              <a:rPr lang="en-US" altLang="ja-JP" sz="2400" dirty="0" smtClean="0"/>
              <a:t>BG(0.03),  0.001 </a:t>
            </a:r>
            <a:r>
              <a:rPr lang="en-US" altLang="ja-JP" sz="2400" dirty="0"/>
              <a:t>time of </a:t>
            </a:r>
            <a:r>
              <a:rPr lang="en-US" altLang="ja-JP" sz="2400" baseline="30000" dirty="0" smtClean="0"/>
              <a:t>137</a:t>
            </a:r>
            <a:r>
              <a:rPr lang="en-US" altLang="ja-JP" sz="2400" dirty="0" smtClean="0"/>
              <a:t>Cs</a:t>
            </a:r>
          </a:p>
          <a:p>
            <a:r>
              <a:rPr lang="en-US" altLang="ja-JP" sz="2400" dirty="0" smtClean="0"/>
              <a:t>The ratio of </a:t>
            </a:r>
            <a:r>
              <a:rPr lang="en-US" altLang="ja-JP" sz="2400" baseline="30000" dirty="0" smtClean="0"/>
              <a:t>90</a:t>
            </a:r>
            <a:r>
              <a:rPr lang="en-US" altLang="ja-JP" sz="2400" dirty="0" smtClean="0"/>
              <a:t>Sr/</a:t>
            </a:r>
            <a:r>
              <a:rPr lang="en-US" altLang="ja-JP" sz="2400" baseline="30000" dirty="0" smtClean="0"/>
              <a:t>137</a:t>
            </a:r>
            <a:r>
              <a:rPr lang="en-US" altLang="ja-JP" sz="2400" dirty="0" smtClean="0"/>
              <a:t>Cs was increasing, because of leakage of processed(Cs-removed) reactor water?</a:t>
            </a:r>
            <a:endParaRPr lang="en-US" altLang="ja-JP" sz="2400" dirty="0"/>
          </a:p>
        </p:txBody>
      </p:sp>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19</a:t>
            </a:fld>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297" y="1124744"/>
            <a:ext cx="47720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467544" y="6382489"/>
            <a:ext cx="8424936" cy="430887"/>
          </a:xfrm>
          <a:prstGeom prst="rect">
            <a:avLst/>
          </a:prstGeom>
          <a:noFill/>
        </p:spPr>
        <p:txBody>
          <a:bodyPr wrap="square" rtlCol="0">
            <a:spAutoFit/>
          </a:bodyPr>
          <a:lstStyle/>
          <a:p>
            <a:r>
              <a:rPr lang="en-US" altLang="ja-JP" sz="1100" dirty="0" err="1" smtClean="0"/>
              <a:t>Pavel</a:t>
            </a:r>
            <a:r>
              <a:rPr lang="en-US" altLang="ja-JP" sz="1100" dirty="0" smtClean="0"/>
              <a:t> </a:t>
            </a:r>
            <a:r>
              <a:rPr lang="en-US" altLang="ja-JP" sz="1100" dirty="0"/>
              <a:t>P. </a:t>
            </a:r>
            <a:r>
              <a:rPr lang="en-US" altLang="ja-JP" sz="1100" dirty="0" err="1" smtClean="0"/>
              <a:t>Povinec</a:t>
            </a:r>
            <a:r>
              <a:rPr lang="en-US" altLang="ja-JP" sz="1100" dirty="0" smtClean="0"/>
              <a:t> et al., </a:t>
            </a:r>
            <a:r>
              <a:rPr lang="en-US" altLang="ja-JP" sz="1100" dirty="0" err="1"/>
              <a:t>Radiostrontium</a:t>
            </a:r>
            <a:r>
              <a:rPr lang="en-US" altLang="ja-JP" sz="1100" dirty="0"/>
              <a:t> in the Western North </a:t>
            </a:r>
            <a:r>
              <a:rPr lang="en-US" altLang="ja-JP" sz="1100" dirty="0" smtClean="0"/>
              <a:t>Pacific : Characteristics</a:t>
            </a:r>
            <a:r>
              <a:rPr lang="en-US" altLang="ja-JP" sz="1100" dirty="0"/>
              <a:t>, Behavior and the Fukushima </a:t>
            </a:r>
            <a:r>
              <a:rPr lang="en-US" altLang="ja-JP" sz="1100" dirty="0" smtClean="0"/>
              <a:t>Impact, </a:t>
            </a:r>
            <a:r>
              <a:rPr lang="en-US" altLang="ja-JP" sz="1100" i="1" dirty="0" smtClean="0"/>
              <a:t>Environ</a:t>
            </a:r>
            <a:r>
              <a:rPr lang="en-US" altLang="ja-JP" sz="1100" i="1" dirty="0"/>
              <a:t>. Sci. Technol., </a:t>
            </a:r>
            <a:r>
              <a:rPr lang="en-US" altLang="ja-JP" sz="1100" dirty="0"/>
              <a:t>Just Accepted </a:t>
            </a:r>
            <a:r>
              <a:rPr lang="en-US" altLang="ja-JP" sz="1100" dirty="0" smtClean="0"/>
              <a:t>Manuscript, </a:t>
            </a:r>
            <a:r>
              <a:rPr lang="en-US" altLang="ja-JP" sz="1100" dirty="0"/>
              <a:t>DOI: </a:t>
            </a:r>
            <a:r>
              <a:rPr lang="en-US" altLang="ja-JP" sz="1100" dirty="0" smtClean="0"/>
              <a:t>10.1021/es301997c, (</a:t>
            </a:r>
            <a:r>
              <a:rPr kumimoji="1" lang="en-US" altLang="ja-JP" sz="1100" dirty="0" smtClean="0"/>
              <a:t>2012)</a:t>
            </a:r>
            <a:endParaRPr kumimoji="1" lang="ja-JP" altLang="en-US" sz="1100" dirty="0"/>
          </a:p>
        </p:txBody>
      </p:sp>
      <p:sp>
        <p:nvSpPr>
          <p:cNvPr id="5" name="正方形/長方形 4"/>
          <p:cNvSpPr/>
          <p:nvPr/>
        </p:nvSpPr>
        <p:spPr>
          <a:xfrm>
            <a:off x="6407521" y="4146624"/>
            <a:ext cx="2196692" cy="369332"/>
          </a:xfrm>
          <a:prstGeom prst="rect">
            <a:avLst/>
          </a:prstGeom>
        </p:spPr>
        <p:txBody>
          <a:bodyPr wrap="none">
            <a:spAutoFit/>
          </a:bodyPr>
          <a:lstStyle/>
          <a:p>
            <a:r>
              <a:rPr lang="en-US" altLang="ja-JP" dirty="0" smtClean="0"/>
              <a:t>(</a:t>
            </a:r>
            <a:r>
              <a:rPr lang="en-US" altLang="ja-JP" dirty="0" err="1" smtClean="0"/>
              <a:t>Povinec</a:t>
            </a:r>
            <a:r>
              <a:rPr lang="en-US" altLang="ja-JP" dirty="0" smtClean="0"/>
              <a:t> at al., 2012) </a:t>
            </a:r>
            <a:endParaRPr lang="ja-JP" altLang="en-US" dirty="0"/>
          </a:p>
        </p:txBody>
      </p:sp>
    </p:spTree>
    <p:extLst>
      <p:ext uri="{BB962C8B-B14F-4D97-AF65-F5344CB8AC3E}">
        <p14:creationId xmlns:p14="http://schemas.microsoft.com/office/powerpoint/2010/main" val="632570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2</a:t>
            </a:fld>
            <a:endParaRPr kumimoji="1" lang="ja-JP" altLang="en-US"/>
          </a:p>
        </p:txBody>
      </p:sp>
      <p:sp>
        <p:nvSpPr>
          <p:cNvPr id="5" name="タイトル 1"/>
          <p:cNvSpPr>
            <a:spLocks noGrp="1"/>
          </p:cNvSpPr>
          <p:nvPr>
            <p:ph type="title"/>
          </p:nvPr>
        </p:nvSpPr>
        <p:spPr>
          <a:xfrm>
            <a:off x="457200" y="836712"/>
            <a:ext cx="8229600" cy="3802434"/>
          </a:xfrm>
        </p:spPr>
        <p:txBody>
          <a:bodyPr>
            <a:normAutofit/>
          </a:bodyPr>
          <a:lstStyle/>
          <a:p>
            <a:r>
              <a:rPr lang="en-US" altLang="ja-JP" sz="3600" dirty="0" smtClean="0"/>
              <a:t>1. Radioactivity in seawater and marine soil by Japanese monitoring in 2012</a:t>
            </a:r>
            <a:endParaRPr kumimoji="1" lang="ja-JP" altLang="en-US" sz="3600" dirty="0"/>
          </a:p>
        </p:txBody>
      </p:sp>
    </p:spTree>
    <p:extLst>
      <p:ext uri="{BB962C8B-B14F-4D97-AF65-F5344CB8AC3E}">
        <p14:creationId xmlns:p14="http://schemas.microsoft.com/office/powerpoint/2010/main" val="1564593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502024"/>
            <a:ext cx="8229600" cy="1143000"/>
          </a:xfrm>
        </p:spPr>
        <p:txBody>
          <a:bodyPr>
            <a:normAutofit fontScale="90000"/>
          </a:bodyPr>
          <a:lstStyle/>
          <a:p>
            <a:r>
              <a:rPr lang="en-US" altLang="ja-JP" dirty="0" smtClean="0"/>
              <a:t>2.  Simulation of marine dispersion</a:t>
            </a:r>
            <a:br>
              <a:rPr lang="en-US" altLang="ja-JP" dirty="0" smtClean="0"/>
            </a:br>
            <a:r>
              <a:rPr lang="en-US" altLang="ja-JP" dirty="0" smtClean="0"/>
              <a:t> in </a:t>
            </a:r>
            <a:r>
              <a:rPr lang="en-US" altLang="ja-JP" dirty="0"/>
              <a:t>the Pacific </a:t>
            </a:r>
            <a:r>
              <a:rPr lang="en-US" altLang="ja-JP" dirty="0" smtClean="0"/>
              <a:t>Ocean</a:t>
            </a:r>
            <a:endParaRPr kumimoji="1" lang="ja-JP" altLang="en-US" dirty="0"/>
          </a:p>
        </p:txBody>
      </p:sp>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20</a:t>
            </a:fld>
            <a:endParaRPr kumimoji="1" lang="ja-JP" altLang="en-US"/>
          </a:p>
        </p:txBody>
      </p:sp>
    </p:spTree>
    <p:extLst>
      <p:ext uri="{BB962C8B-B14F-4D97-AF65-F5344CB8AC3E}">
        <p14:creationId xmlns:p14="http://schemas.microsoft.com/office/powerpoint/2010/main" val="299781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395536" y="1196752"/>
            <a:ext cx="4938192" cy="2725838"/>
            <a:chOff x="395536" y="2195177"/>
            <a:chExt cx="4938192" cy="2725838"/>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95177"/>
              <a:ext cx="4938192" cy="27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2869106" y="3459178"/>
              <a:ext cx="83660" cy="836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843808" y="3501008"/>
              <a:ext cx="1641988" cy="369332"/>
            </a:xfrm>
            <a:prstGeom prst="rect">
              <a:avLst/>
            </a:prstGeom>
            <a:noFill/>
          </p:spPr>
          <p:txBody>
            <a:bodyPr wrap="none" rtlCol="0">
              <a:spAutoFit/>
            </a:bodyPr>
            <a:lstStyle/>
            <a:p>
              <a:r>
                <a:rPr kumimoji="1" lang="en-US" altLang="ja-JP" dirty="0" smtClean="0"/>
                <a:t>8.45PBq(direct)</a:t>
              </a:r>
              <a:endParaRPr kumimoji="1" lang="ja-JP" altLang="en-US" dirty="0"/>
            </a:p>
          </p:txBody>
        </p:sp>
      </p:grpSp>
      <p:sp>
        <p:nvSpPr>
          <p:cNvPr id="2" name="タイトル 1"/>
          <p:cNvSpPr>
            <a:spLocks noGrp="1"/>
          </p:cNvSpPr>
          <p:nvPr>
            <p:ph type="title"/>
          </p:nvPr>
        </p:nvSpPr>
        <p:spPr>
          <a:xfrm>
            <a:off x="395536" y="-27384"/>
            <a:ext cx="8229600" cy="1143000"/>
          </a:xfrm>
        </p:spPr>
        <p:txBody>
          <a:bodyPr/>
          <a:lstStyle/>
          <a:p>
            <a:r>
              <a:rPr lang="en-US" altLang="ja-JP" dirty="0" smtClean="0"/>
              <a:t>Re-s</a:t>
            </a:r>
            <a:r>
              <a:rPr kumimoji="1" lang="en-US" altLang="ja-JP" dirty="0" smtClean="0"/>
              <a:t>imulation by LAMER</a:t>
            </a:r>
            <a:endParaRPr kumimoji="1" lang="ja-JP" altLang="en-US" dirty="0"/>
          </a:p>
        </p:txBody>
      </p:sp>
      <p:pic>
        <p:nvPicPr>
          <p:cNvPr id="1026" name="Picture 2" descr="C:\Users\m.nakano\Documents\Nakano\学会・投稿\201100 JER\recalculation\JAERI\Deposition C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252313"/>
            <a:ext cx="5807249" cy="2912991"/>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5436096" y="4584526"/>
            <a:ext cx="83660" cy="8366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485244" y="4476449"/>
            <a:ext cx="1373133" cy="369332"/>
          </a:xfrm>
          <a:prstGeom prst="rect">
            <a:avLst/>
          </a:prstGeom>
          <a:noFill/>
        </p:spPr>
        <p:txBody>
          <a:bodyPr wrap="none" rtlCol="0">
            <a:spAutoFit/>
          </a:bodyPr>
          <a:lstStyle/>
          <a:p>
            <a:r>
              <a:rPr kumimoji="1" lang="en-US" altLang="ja-JP" b="1" dirty="0" smtClean="0"/>
              <a:t>4PBq(direct)</a:t>
            </a:r>
            <a:endParaRPr kumimoji="1" lang="ja-JP" altLang="en-US" b="1" dirty="0"/>
          </a:p>
        </p:txBody>
      </p:sp>
      <p:sp>
        <p:nvSpPr>
          <p:cNvPr id="12" name="テキスト ボックス 11"/>
          <p:cNvSpPr txBox="1"/>
          <p:nvPr/>
        </p:nvSpPr>
        <p:spPr>
          <a:xfrm>
            <a:off x="5508104" y="4797152"/>
            <a:ext cx="2481128" cy="369332"/>
          </a:xfrm>
          <a:prstGeom prst="rect">
            <a:avLst/>
          </a:prstGeom>
          <a:noFill/>
        </p:spPr>
        <p:txBody>
          <a:bodyPr wrap="none" rtlCol="0">
            <a:spAutoFit/>
          </a:bodyPr>
          <a:lstStyle/>
          <a:p>
            <a:r>
              <a:rPr kumimoji="1" lang="en-US" altLang="ja-JP" b="1" dirty="0" smtClean="0"/>
              <a:t>5PBq(deposition to sea)</a:t>
            </a:r>
            <a:endParaRPr kumimoji="1" lang="ja-JP" altLang="en-US" b="1" dirty="0"/>
          </a:p>
        </p:txBody>
      </p:sp>
      <p:sp>
        <p:nvSpPr>
          <p:cNvPr id="10" name="右矢印 9"/>
          <p:cNvSpPr/>
          <p:nvPr/>
        </p:nvSpPr>
        <p:spPr>
          <a:xfrm>
            <a:off x="1547664" y="3991182"/>
            <a:ext cx="936104" cy="704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203848" y="5371508"/>
            <a:ext cx="2355581" cy="369332"/>
          </a:xfrm>
          <a:prstGeom prst="rect">
            <a:avLst/>
          </a:prstGeom>
          <a:noFill/>
        </p:spPr>
        <p:txBody>
          <a:bodyPr wrap="none" rtlCol="0">
            <a:spAutoFit/>
          </a:bodyPr>
          <a:lstStyle/>
          <a:p>
            <a:r>
              <a:rPr kumimoji="1" lang="en-US" altLang="ja-JP" dirty="0" smtClean="0">
                <a:solidFill>
                  <a:srgbClr val="C00000"/>
                </a:solidFill>
              </a:rPr>
              <a:t>Kawamura et al. (2011)</a:t>
            </a:r>
            <a:endParaRPr kumimoji="1" lang="ja-JP" altLang="en-US" dirty="0">
              <a:solidFill>
                <a:srgbClr val="C00000"/>
              </a:solidFill>
            </a:endParaRPr>
          </a:p>
        </p:txBody>
      </p:sp>
      <p:sp>
        <p:nvSpPr>
          <p:cNvPr id="14" name="テキスト ボックス 13"/>
          <p:cNvSpPr txBox="1"/>
          <p:nvPr/>
        </p:nvSpPr>
        <p:spPr>
          <a:xfrm>
            <a:off x="539552" y="827420"/>
            <a:ext cx="2020490" cy="369332"/>
          </a:xfrm>
          <a:prstGeom prst="rect">
            <a:avLst/>
          </a:prstGeom>
          <a:noFill/>
        </p:spPr>
        <p:txBody>
          <a:bodyPr wrap="none" rtlCol="0">
            <a:spAutoFit/>
          </a:bodyPr>
          <a:lstStyle/>
          <a:p>
            <a:r>
              <a:rPr lang="en-US" altLang="ja-JP" dirty="0" smtClean="0"/>
              <a:t>EU meeting in 2011</a:t>
            </a:r>
            <a:endParaRPr kumimoji="1" lang="ja-JP" altLang="en-US" dirty="0"/>
          </a:p>
        </p:txBody>
      </p:sp>
      <p:sp>
        <p:nvSpPr>
          <p:cNvPr id="17" name="テキスト ボックス 16"/>
          <p:cNvSpPr txBox="1"/>
          <p:nvPr/>
        </p:nvSpPr>
        <p:spPr>
          <a:xfrm>
            <a:off x="1167615" y="4961526"/>
            <a:ext cx="1732654" cy="369332"/>
          </a:xfrm>
          <a:prstGeom prst="rect">
            <a:avLst/>
          </a:prstGeom>
          <a:noFill/>
        </p:spPr>
        <p:txBody>
          <a:bodyPr wrap="none" rtlCol="0">
            <a:spAutoFit/>
          </a:bodyPr>
          <a:lstStyle/>
          <a:p>
            <a:r>
              <a:rPr lang="en-US" altLang="ja-JP" dirty="0" smtClean="0"/>
              <a:t>EU meeting now</a:t>
            </a:r>
            <a:endParaRPr kumimoji="1" lang="ja-JP" altLang="en-US" dirty="0"/>
          </a:p>
        </p:txBody>
      </p:sp>
      <p:sp>
        <p:nvSpPr>
          <p:cNvPr id="15" name="テキスト ボックス 14"/>
          <p:cNvSpPr txBox="1"/>
          <p:nvPr/>
        </p:nvSpPr>
        <p:spPr>
          <a:xfrm>
            <a:off x="5724128" y="899428"/>
            <a:ext cx="2808312" cy="369332"/>
          </a:xfrm>
          <a:prstGeom prst="rect">
            <a:avLst/>
          </a:prstGeom>
          <a:noFill/>
        </p:spPr>
        <p:txBody>
          <a:bodyPr wrap="square" rtlCol="0">
            <a:spAutoFit/>
          </a:bodyPr>
          <a:lstStyle/>
          <a:p>
            <a:r>
              <a:rPr kumimoji="1" lang="en-US" altLang="ja-JP" dirty="0" smtClean="0"/>
              <a:t>(Nakano and </a:t>
            </a:r>
            <a:r>
              <a:rPr lang="en-US" altLang="ja-JP" dirty="0" err="1"/>
              <a:t>P</a:t>
            </a:r>
            <a:r>
              <a:rPr kumimoji="1" lang="en-US" altLang="ja-JP" dirty="0" err="1" smtClean="0"/>
              <a:t>ovinec</a:t>
            </a:r>
            <a:r>
              <a:rPr kumimoji="1" lang="en-US" altLang="ja-JP" dirty="0" smtClean="0"/>
              <a:t>, 2012)</a:t>
            </a:r>
            <a:endParaRPr kumimoji="1" lang="ja-JP" altLang="en-US" dirty="0"/>
          </a:p>
        </p:txBody>
      </p:sp>
      <p:sp>
        <p:nvSpPr>
          <p:cNvPr id="16" name="スライド番号プレースホルダー 15"/>
          <p:cNvSpPr>
            <a:spLocks noGrp="1"/>
          </p:cNvSpPr>
          <p:nvPr>
            <p:ph type="sldNum" sz="quarter" idx="12"/>
          </p:nvPr>
        </p:nvSpPr>
        <p:spPr/>
        <p:txBody>
          <a:bodyPr/>
          <a:lstStyle/>
          <a:p>
            <a:fld id="{13794E9F-CD54-41DA-A695-D1A8D7642E3B}" type="slidenum">
              <a:rPr kumimoji="1" lang="ja-JP" altLang="en-US" smtClean="0"/>
              <a:t>21</a:t>
            </a:fld>
            <a:endParaRPr kumimoji="1" lang="ja-JP" altLang="en-US"/>
          </a:p>
        </p:txBody>
      </p:sp>
      <p:sp>
        <p:nvSpPr>
          <p:cNvPr id="3" name="テキスト ボックス 2"/>
          <p:cNvSpPr txBox="1"/>
          <p:nvPr/>
        </p:nvSpPr>
        <p:spPr>
          <a:xfrm>
            <a:off x="3203848" y="2103253"/>
            <a:ext cx="3139001" cy="369332"/>
          </a:xfrm>
          <a:prstGeom prst="rect">
            <a:avLst/>
          </a:prstGeom>
          <a:noFill/>
        </p:spPr>
        <p:txBody>
          <a:bodyPr wrap="none" rtlCol="0">
            <a:spAutoFit/>
          </a:bodyPr>
          <a:lstStyle/>
          <a:p>
            <a:r>
              <a:rPr kumimoji="1" lang="en-US" altLang="ja-JP" dirty="0" smtClean="0"/>
              <a:t>15*0.5+(0.94+0.0096)=8.45PBq</a:t>
            </a:r>
            <a:endParaRPr kumimoji="1" lang="ja-JP" altLang="en-US" dirty="0"/>
          </a:p>
        </p:txBody>
      </p:sp>
      <p:sp>
        <p:nvSpPr>
          <p:cNvPr id="18" name="テキスト ボックス 17"/>
          <p:cNvSpPr txBox="1"/>
          <p:nvPr/>
        </p:nvSpPr>
        <p:spPr>
          <a:xfrm>
            <a:off x="5004048" y="4139788"/>
            <a:ext cx="2780377" cy="369332"/>
          </a:xfrm>
          <a:prstGeom prst="rect">
            <a:avLst/>
          </a:prstGeom>
          <a:noFill/>
        </p:spPr>
        <p:txBody>
          <a:bodyPr wrap="none" rtlCol="0">
            <a:spAutoFit/>
          </a:bodyPr>
          <a:lstStyle/>
          <a:p>
            <a:r>
              <a:rPr kumimoji="1" lang="en-US" altLang="ja-JP" dirty="0" smtClean="0">
                <a:solidFill>
                  <a:srgbClr val="C00000"/>
                </a:solidFill>
              </a:rPr>
              <a:t>6PBq(deposition to ground)</a:t>
            </a:r>
            <a:endParaRPr kumimoji="1" lang="ja-JP" altLang="en-US" dirty="0">
              <a:solidFill>
                <a:srgbClr val="C00000"/>
              </a:solidFill>
            </a:endParaRPr>
          </a:p>
        </p:txBody>
      </p:sp>
      <p:sp>
        <p:nvSpPr>
          <p:cNvPr id="19" name="テキスト ボックス 18"/>
          <p:cNvSpPr txBox="1"/>
          <p:nvPr/>
        </p:nvSpPr>
        <p:spPr>
          <a:xfrm>
            <a:off x="5724128" y="2996952"/>
            <a:ext cx="2223686" cy="369332"/>
          </a:xfrm>
          <a:prstGeom prst="rect">
            <a:avLst/>
          </a:prstGeom>
          <a:noFill/>
        </p:spPr>
        <p:txBody>
          <a:bodyPr wrap="none" rtlCol="0">
            <a:spAutoFit/>
          </a:bodyPr>
          <a:lstStyle/>
          <a:p>
            <a:r>
              <a:rPr kumimoji="1" lang="en-US" altLang="ja-JP" dirty="0" smtClean="0">
                <a:solidFill>
                  <a:srgbClr val="C00000"/>
                </a:solidFill>
              </a:rPr>
              <a:t>2PBq(outside of map)</a:t>
            </a:r>
            <a:endParaRPr kumimoji="1" lang="ja-JP" altLang="en-US" dirty="0">
              <a:solidFill>
                <a:srgbClr val="C00000"/>
              </a:solidFill>
            </a:endParaRPr>
          </a:p>
        </p:txBody>
      </p:sp>
      <p:sp>
        <p:nvSpPr>
          <p:cNvPr id="7" name="正方形/長方形 6"/>
          <p:cNvSpPr/>
          <p:nvPr/>
        </p:nvSpPr>
        <p:spPr>
          <a:xfrm>
            <a:off x="5333728" y="4476449"/>
            <a:ext cx="2614086" cy="6900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79512" y="6146720"/>
            <a:ext cx="8640960" cy="738664"/>
          </a:xfrm>
          <a:prstGeom prst="rect">
            <a:avLst/>
          </a:prstGeom>
        </p:spPr>
        <p:txBody>
          <a:bodyPr wrap="square">
            <a:spAutoFit/>
          </a:bodyPr>
          <a:lstStyle/>
          <a:p>
            <a:r>
              <a:rPr lang="en-US" altLang="ja-JP" sz="1050" dirty="0"/>
              <a:t>Nakano and </a:t>
            </a:r>
            <a:r>
              <a:rPr lang="en-US" altLang="ja-JP" sz="1050" dirty="0" err="1" smtClean="0"/>
              <a:t>Povinec</a:t>
            </a:r>
            <a:r>
              <a:rPr lang="en-US" altLang="ja-JP" sz="1050" dirty="0" smtClean="0"/>
              <a:t>, </a:t>
            </a:r>
            <a:r>
              <a:rPr lang="en-US" altLang="ja-JP" sz="1050" dirty="0"/>
              <a:t>Long-term simulations of the 137Cs dispersion from the Fukushima </a:t>
            </a:r>
            <a:r>
              <a:rPr lang="en-US" altLang="ja-JP" sz="1050" dirty="0" smtClean="0"/>
              <a:t>accident in </a:t>
            </a:r>
            <a:r>
              <a:rPr lang="en-US" altLang="ja-JP" sz="1050" dirty="0"/>
              <a:t>the world </a:t>
            </a:r>
            <a:r>
              <a:rPr lang="en-US" altLang="ja-JP" sz="1050" dirty="0" smtClean="0"/>
              <a:t>ocean, </a:t>
            </a:r>
            <a:r>
              <a:rPr lang="en-US" altLang="ja-JP" sz="1050" i="1" dirty="0"/>
              <a:t>Journal of Environmental Radioactivity </a:t>
            </a:r>
            <a:r>
              <a:rPr lang="en-US" altLang="ja-JP" sz="1050" dirty="0" smtClean="0"/>
              <a:t>111, 109-115,(2012</a:t>
            </a:r>
            <a:r>
              <a:rPr lang="en-US" altLang="ja-JP" sz="1050" dirty="0"/>
              <a:t>) </a:t>
            </a:r>
            <a:endParaRPr lang="en-US" altLang="ja-JP" sz="1050" dirty="0" smtClean="0"/>
          </a:p>
          <a:p>
            <a:r>
              <a:rPr lang="en-US" altLang="ja-JP" sz="1050" dirty="0" smtClean="0"/>
              <a:t>Kawamura et al., </a:t>
            </a:r>
            <a:r>
              <a:rPr lang="en-US" altLang="ja-JP" sz="1050" dirty="0"/>
              <a:t>Preliminary Numerical Experiments on Oceanic </a:t>
            </a:r>
            <a:r>
              <a:rPr lang="en-US" altLang="ja-JP" sz="1050" dirty="0" smtClean="0"/>
              <a:t>Dispersion of </a:t>
            </a:r>
            <a:r>
              <a:rPr lang="en-US" altLang="ja-JP" sz="1050" dirty="0"/>
              <a:t>131I and 137Cs Discharged into the Ocean </a:t>
            </a:r>
            <a:r>
              <a:rPr lang="en-US" altLang="ja-JP" sz="1050" dirty="0" smtClean="0"/>
              <a:t>because of </a:t>
            </a:r>
            <a:r>
              <a:rPr lang="en-US" altLang="ja-JP" sz="1050" dirty="0"/>
              <a:t>the Fukushima Daiichi Nuclear Power Plant </a:t>
            </a:r>
            <a:r>
              <a:rPr lang="en-US" altLang="ja-JP" sz="1050" dirty="0" smtClean="0"/>
              <a:t>Disaster, </a:t>
            </a:r>
            <a:r>
              <a:rPr lang="en-US" altLang="ja-JP" sz="1050" i="1" dirty="0"/>
              <a:t>Journal of NUCLEAR SCIENCE and TECHNOLOGY</a:t>
            </a:r>
            <a:r>
              <a:rPr lang="en-US" altLang="ja-JP" sz="1050" dirty="0"/>
              <a:t>, Vol. 48, No. 11, p. 1349–1356 (2011)</a:t>
            </a:r>
            <a:endParaRPr lang="ja-JP" altLang="en-US" sz="1050" dirty="0"/>
          </a:p>
        </p:txBody>
      </p:sp>
    </p:spTree>
    <p:extLst>
      <p:ext uri="{BB962C8B-B14F-4D97-AF65-F5344CB8AC3E}">
        <p14:creationId xmlns:p14="http://schemas.microsoft.com/office/powerpoint/2010/main" val="520625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lang="en-US" altLang="ja-JP" dirty="0"/>
              <a:t>Re-simulation by LAMER</a:t>
            </a:r>
            <a:endParaRPr kumimoji="1" lang="ja-JP" altLang="en-US" dirty="0"/>
          </a:p>
        </p:txBody>
      </p:sp>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22</a:t>
            </a:fld>
            <a:endParaRPr kumimoji="1" lang="ja-JP" altLang="en-US"/>
          </a:p>
        </p:txBody>
      </p:sp>
      <p:sp>
        <p:nvSpPr>
          <p:cNvPr id="5" name="テキスト ボックス 4"/>
          <p:cNvSpPr txBox="1"/>
          <p:nvPr/>
        </p:nvSpPr>
        <p:spPr>
          <a:xfrm>
            <a:off x="5724128" y="899428"/>
            <a:ext cx="2808312" cy="369332"/>
          </a:xfrm>
          <a:prstGeom prst="rect">
            <a:avLst/>
          </a:prstGeom>
          <a:noFill/>
        </p:spPr>
        <p:txBody>
          <a:bodyPr wrap="square" rtlCol="0">
            <a:spAutoFit/>
          </a:bodyPr>
          <a:lstStyle/>
          <a:p>
            <a:r>
              <a:rPr kumimoji="1" lang="en-US" altLang="ja-JP" dirty="0" smtClean="0"/>
              <a:t>(Nakano and </a:t>
            </a:r>
            <a:r>
              <a:rPr lang="en-US" altLang="ja-JP" dirty="0" err="1"/>
              <a:t>P</a:t>
            </a:r>
            <a:r>
              <a:rPr kumimoji="1" lang="en-US" altLang="ja-JP" dirty="0" err="1" smtClean="0"/>
              <a:t>ovinec</a:t>
            </a:r>
            <a:r>
              <a:rPr kumimoji="1" lang="en-US" altLang="ja-JP" dirty="0" smtClean="0"/>
              <a:t>, 2012)</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72" y="1484784"/>
            <a:ext cx="7835779" cy="3888432"/>
          </a:xfrm>
          <a:prstGeom prst="rect">
            <a:avLst/>
          </a:prstGeom>
        </p:spPr>
      </p:pic>
      <p:sp>
        <p:nvSpPr>
          <p:cNvPr id="7" name="テキスト ボックス 6"/>
          <p:cNvSpPr txBox="1"/>
          <p:nvPr/>
        </p:nvSpPr>
        <p:spPr>
          <a:xfrm>
            <a:off x="179512" y="5622683"/>
            <a:ext cx="8712969" cy="923330"/>
          </a:xfrm>
          <a:prstGeom prst="rect">
            <a:avLst/>
          </a:prstGeom>
          <a:noFill/>
        </p:spPr>
        <p:txBody>
          <a:bodyPr wrap="square" rtlCol="0">
            <a:spAutoFit/>
          </a:bodyPr>
          <a:lstStyle/>
          <a:p>
            <a:pPr marL="285750" indent="-285750">
              <a:buFont typeface="Arial" pitchFamily="34" charset="0"/>
              <a:buChar char="•"/>
            </a:pPr>
            <a:r>
              <a:rPr kumimoji="1" lang="en-US" altLang="ja-JP" dirty="0" smtClean="0"/>
              <a:t>Almost same movement with the previous calculation with the preliminary source term</a:t>
            </a:r>
          </a:p>
          <a:p>
            <a:pPr marL="285750" indent="-285750">
              <a:buFont typeface="Arial" pitchFamily="34" charset="0"/>
              <a:buChar char="•"/>
            </a:pPr>
            <a:r>
              <a:rPr lang="en-US" altLang="ja-JP" dirty="0" smtClean="0"/>
              <a:t>Maximum concentration of Cs-137 in April 2012 was calculated as 21 </a:t>
            </a:r>
            <a:r>
              <a:rPr lang="en-US" altLang="ja-JP" dirty="0" err="1" smtClean="0"/>
              <a:t>Bq</a:t>
            </a:r>
            <a:r>
              <a:rPr lang="en-US" altLang="ja-JP" dirty="0" smtClean="0"/>
              <a:t>/m</a:t>
            </a:r>
            <a:r>
              <a:rPr lang="en-US" altLang="ja-JP" baseline="30000" dirty="0" smtClean="0"/>
              <a:t>3</a:t>
            </a:r>
            <a:r>
              <a:rPr lang="en-US" altLang="ja-JP" dirty="0" smtClean="0"/>
              <a:t> (=0.021 </a:t>
            </a:r>
            <a:r>
              <a:rPr lang="en-US" altLang="ja-JP" dirty="0" err="1" smtClean="0"/>
              <a:t>Bq</a:t>
            </a:r>
            <a:r>
              <a:rPr lang="en-US" altLang="ja-JP" dirty="0" smtClean="0"/>
              <a:t>/L) at  38N, 164E.  (23 </a:t>
            </a:r>
            <a:r>
              <a:rPr lang="en-US" altLang="ja-JP" dirty="0" err="1" smtClean="0"/>
              <a:t>Bq</a:t>
            </a:r>
            <a:r>
              <a:rPr lang="en-US" altLang="ja-JP" dirty="0" smtClean="0"/>
              <a:t>/m</a:t>
            </a:r>
            <a:r>
              <a:rPr lang="en-US" altLang="ja-JP" baseline="30000" dirty="0" smtClean="0"/>
              <a:t>3</a:t>
            </a:r>
            <a:r>
              <a:rPr lang="en-US" altLang="ja-JP" dirty="0" smtClean="0"/>
              <a:t> by the </a:t>
            </a:r>
            <a:r>
              <a:rPr lang="en-US" altLang="ja-JP" dirty="0"/>
              <a:t>previous </a:t>
            </a:r>
            <a:r>
              <a:rPr lang="en-US" altLang="ja-JP" dirty="0" smtClean="0"/>
              <a:t>calculation)</a:t>
            </a:r>
            <a:endParaRPr kumimoji="1" lang="ja-JP" altLang="en-US" dirty="0"/>
          </a:p>
        </p:txBody>
      </p:sp>
    </p:spTree>
    <p:extLst>
      <p:ext uri="{BB962C8B-B14F-4D97-AF65-F5344CB8AC3E}">
        <p14:creationId xmlns:p14="http://schemas.microsoft.com/office/powerpoint/2010/main" val="922430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02" y="1491134"/>
            <a:ext cx="4375058" cy="306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422" y="1668150"/>
            <a:ext cx="385376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normAutofit fontScale="90000"/>
          </a:bodyPr>
          <a:lstStyle/>
          <a:p>
            <a:r>
              <a:rPr kumimoji="1" lang="en-US" altLang="ja-JP" dirty="0" smtClean="0"/>
              <a:t>Comparison </a:t>
            </a:r>
            <a:r>
              <a:rPr lang="en-US" altLang="ja-JP" dirty="0" smtClean="0"/>
              <a:t>with the observed concentration in seawater </a:t>
            </a:r>
            <a:endParaRPr kumimoji="1" lang="ja-JP" altLang="en-US" dirty="0"/>
          </a:p>
        </p:txBody>
      </p:sp>
      <p:cxnSp>
        <p:nvCxnSpPr>
          <p:cNvPr id="13" name="直線矢印コネクタ 12"/>
          <p:cNvCxnSpPr/>
          <p:nvPr/>
        </p:nvCxnSpPr>
        <p:spPr>
          <a:xfrm>
            <a:off x="3455864" y="2011775"/>
            <a:ext cx="2772320"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708014" y="1694116"/>
            <a:ext cx="872098" cy="369332"/>
          </a:xfrm>
          <a:prstGeom prst="rect">
            <a:avLst/>
          </a:prstGeom>
          <a:noFill/>
        </p:spPr>
        <p:txBody>
          <a:bodyPr wrap="none" rtlCol="0">
            <a:spAutoFit/>
          </a:bodyPr>
          <a:lstStyle/>
          <a:p>
            <a:r>
              <a:rPr kumimoji="1" lang="en-US" altLang="ja-JP" dirty="0" smtClean="0">
                <a:solidFill>
                  <a:srgbClr val="00B050"/>
                </a:solidFill>
              </a:rPr>
              <a:t>expand</a:t>
            </a:r>
            <a:endParaRPr kumimoji="1" lang="ja-JP" altLang="en-US" dirty="0">
              <a:solidFill>
                <a:srgbClr val="00B050"/>
              </a:solidFill>
            </a:endParaRPr>
          </a:p>
        </p:txBody>
      </p:sp>
      <p:sp>
        <p:nvSpPr>
          <p:cNvPr id="12" name="スライド番号プレースホルダー 11"/>
          <p:cNvSpPr>
            <a:spLocks noGrp="1"/>
          </p:cNvSpPr>
          <p:nvPr>
            <p:ph type="sldNum" sz="quarter" idx="12"/>
          </p:nvPr>
        </p:nvSpPr>
        <p:spPr/>
        <p:txBody>
          <a:bodyPr/>
          <a:lstStyle/>
          <a:p>
            <a:fld id="{13794E9F-CD54-41DA-A695-D1A8D7642E3B}" type="slidenum">
              <a:rPr kumimoji="1" lang="ja-JP" altLang="en-US" smtClean="0"/>
              <a:t>23</a:t>
            </a:fld>
            <a:endParaRPr kumimoji="1" lang="ja-JP" altLang="en-US"/>
          </a:p>
        </p:txBody>
      </p:sp>
      <p:sp>
        <p:nvSpPr>
          <p:cNvPr id="3" name="正方形/長方形 2"/>
          <p:cNvSpPr/>
          <p:nvPr/>
        </p:nvSpPr>
        <p:spPr>
          <a:xfrm>
            <a:off x="4986822" y="4653136"/>
            <a:ext cx="3816423" cy="1200329"/>
          </a:xfrm>
          <a:prstGeom prst="rect">
            <a:avLst/>
          </a:prstGeom>
        </p:spPr>
        <p:txBody>
          <a:bodyPr wrap="square">
            <a:spAutoFit/>
          </a:bodyPr>
          <a:lstStyle/>
          <a:p>
            <a:r>
              <a:rPr lang="en-US" altLang="ja-JP" dirty="0" smtClean="0"/>
              <a:t>Comparison of Cs-137 </a:t>
            </a:r>
            <a:r>
              <a:rPr lang="en-US" altLang="ja-JP" dirty="0"/>
              <a:t>concentration </a:t>
            </a:r>
            <a:r>
              <a:rPr lang="en-US" altLang="ja-JP" dirty="0" smtClean="0"/>
              <a:t>in seawater </a:t>
            </a:r>
            <a:r>
              <a:rPr lang="en-US" altLang="ja-JP" dirty="0"/>
              <a:t>outside 200 nautical mile line</a:t>
            </a:r>
            <a:endParaRPr lang="ja-JP" altLang="en-US" dirty="0"/>
          </a:p>
          <a:p>
            <a:r>
              <a:rPr lang="en-US" altLang="ja-JP" dirty="0" smtClean="0"/>
              <a:t>(= 370km) due </a:t>
            </a:r>
            <a:r>
              <a:rPr lang="en-US" altLang="ja-JP" dirty="0"/>
              <a:t>to Fukushima </a:t>
            </a:r>
            <a:r>
              <a:rPr lang="en-US" altLang="ja-JP" dirty="0" smtClean="0"/>
              <a:t>accident (BG(0.001) was reduced.)</a:t>
            </a:r>
          </a:p>
        </p:txBody>
      </p:sp>
      <p:sp>
        <p:nvSpPr>
          <p:cNvPr id="4" name="正方形/長方形 3"/>
          <p:cNvSpPr/>
          <p:nvPr/>
        </p:nvSpPr>
        <p:spPr>
          <a:xfrm>
            <a:off x="3347864" y="1744238"/>
            <a:ext cx="108000" cy="24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641562" y="6518039"/>
            <a:ext cx="1394934" cy="261610"/>
          </a:xfrm>
          <a:prstGeom prst="rect">
            <a:avLst/>
          </a:prstGeom>
        </p:spPr>
        <p:txBody>
          <a:bodyPr wrap="none">
            <a:spAutoFit/>
          </a:bodyPr>
          <a:lstStyle/>
          <a:p>
            <a:r>
              <a:rPr lang="en-US" altLang="ja-JP" sz="1100" dirty="0" smtClean="0"/>
              <a:t>Nakano, unpublished</a:t>
            </a:r>
            <a:endParaRPr lang="ja-JP" altLang="en-US" sz="1100" dirty="0"/>
          </a:p>
        </p:txBody>
      </p:sp>
      <p:sp>
        <p:nvSpPr>
          <p:cNvPr id="5" name="テキスト ボックス 4"/>
          <p:cNvSpPr txBox="1"/>
          <p:nvPr/>
        </p:nvSpPr>
        <p:spPr>
          <a:xfrm>
            <a:off x="7259445" y="2852936"/>
            <a:ext cx="1128053" cy="646331"/>
          </a:xfrm>
          <a:prstGeom prst="rect">
            <a:avLst/>
          </a:prstGeom>
          <a:noFill/>
        </p:spPr>
        <p:txBody>
          <a:bodyPr wrap="square" rtlCol="0">
            <a:spAutoFit/>
          </a:bodyPr>
          <a:lstStyle/>
          <a:p>
            <a:r>
              <a:rPr lang="en-US" altLang="ja-JP" sz="1200" dirty="0">
                <a:solidFill>
                  <a:srgbClr val="FF0000"/>
                </a:solidFill>
              </a:rPr>
              <a:t>1mBq/L was reduced as </a:t>
            </a:r>
            <a:r>
              <a:rPr lang="en-US" altLang="ja-JP" sz="1200" dirty="0" smtClean="0">
                <a:solidFill>
                  <a:srgbClr val="FF0000"/>
                </a:solidFill>
              </a:rPr>
              <a:t>BG contribution </a:t>
            </a:r>
            <a:endParaRPr kumimoji="1" lang="ja-JP" altLang="en-US" sz="1200" dirty="0">
              <a:solidFill>
                <a:srgbClr val="FF0000"/>
              </a:solidFill>
            </a:endParaRPr>
          </a:p>
        </p:txBody>
      </p:sp>
    </p:spTree>
    <p:extLst>
      <p:ext uri="{BB962C8B-B14F-4D97-AF65-F5344CB8AC3E}">
        <p14:creationId xmlns:p14="http://schemas.microsoft.com/office/powerpoint/2010/main" val="551612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170361"/>
            <a:ext cx="5328592" cy="392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57200" y="269776"/>
            <a:ext cx="8229600" cy="1143000"/>
          </a:xfrm>
        </p:spPr>
        <p:txBody>
          <a:bodyPr>
            <a:normAutofit fontScale="90000"/>
          </a:bodyPr>
          <a:lstStyle/>
          <a:p>
            <a:r>
              <a:rPr lang="en-US" altLang="ja-JP" dirty="0" smtClean="0"/>
              <a:t>Simulated Cs-137 c</a:t>
            </a:r>
            <a:r>
              <a:rPr kumimoji="1" lang="en-US" altLang="ja-JP" dirty="0" smtClean="0"/>
              <a:t>oncentration in fish outside 200 nautical mile line</a:t>
            </a:r>
            <a:endParaRPr kumimoji="1" lang="ja-JP" altLang="en-US" dirty="0"/>
          </a:p>
        </p:txBody>
      </p:sp>
      <p:sp>
        <p:nvSpPr>
          <p:cNvPr id="9" name="テキスト ボックス 8"/>
          <p:cNvSpPr txBox="1"/>
          <p:nvPr/>
        </p:nvSpPr>
        <p:spPr>
          <a:xfrm>
            <a:off x="5148064" y="2096269"/>
            <a:ext cx="3600400" cy="2185214"/>
          </a:xfrm>
          <a:prstGeom prst="rect">
            <a:avLst/>
          </a:prstGeom>
          <a:noFill/>
        </p:spPr>
        <p:txBody>
          <a:bodyPr wrap="square" rtlCol="0">
            <a:spAutoFit/>
          </a:bodyPr>
          <a:lstStyle/>
          <a:p>
            <a:r>
              <a:rPr kumimoji="1" lang="en-US" altLang="ja-JP" dirty="0" smtClean="0"/>
              <a:t>Simulated max concentration in fish</a:t>
            </a:r>
            <a:r>
              <a:rPr lang="en-US" altLang="ja-JP" dirty="0"/>
              <a:t> </a:t>
            </a:r>
            <a:endParaRPr lang="en-US" altLang="ja-JP" dirty="0" smtClean="0"/>
          </a:p>
          <a:p>
            <a:r>
              <a:rPr lang="en-US" altLang="ja-JP" dirty="0" smtClean="0"/>
              <a:t>at </a:t>
            </a:r>
            <a:r>
              <a:rPr lang="en-US" altLang="ja-JP" dirty="0"/>
              <a:t>equilibrium </a:t>
            </a:r>
            <a:r>
              <a:rPr lang="en-US" altLang="ja-JP" dirty="0" smtClean="0"/>
              <a:t>at time(t)</a:t>
            </a:r>
            <a:endParaRPr kumimoji="1" lang="en-US" altLang="ja-JP" dirty="0" smtClean="0"/>
          </a:p>
          <a:p>
            <a:r>
              <a:rPr kumimoji="1" lang="en-US" altLang="ja-JP" dirty="0" smtClean="0"/>
              <a:t>= </a:t>
            </a:r>
            <a:r>
              <a:rPr kumimoji="1" lang="en-US" altLang="ja-JP" dirty="0" err="1" smtClean="0">
                <a:solidFill>
                  <a:srgbClr val="0070C0"/>
                </a:solidFill>
              </a:rPr>
              <a:t>Cw</a:t>
            </a:r>
            <a:r>
              <a:rPr kumimoji="1" lang="en-US" altLang="ja-JP" dirty="0" smtClean="0">
                <a:solidFill>
                  <a:srgbClr val="0070C0"/>
                </a:solidFill>
              </a:rPr>
              <a:t>(t)</a:t>
            </a:r>
            <a:r>
              <a:rPr kumimoji="1" lang="en-US" altLang="ja-JP" dirty="0" smtClean="0"/>
              <a:t>*</a:t>
            </a:r>
            <a:r>
              <a:rPr lang="ja-JP" altLang="en-US" dirty="0" smtClean="0"/>
              <a:t> </a:t>
            </a:r>
            <a:r>
              <a:rPr lang="en-US" altLang="ja-JP" dirty="0" smtClean="0">
                <a:solidFill>
                  <a:srgbClr val="00B050"/>
                </a:solidFill>
              </a:rPr>
              <a:t>CF(fish) </a:t>
            </a:r>
          </a:p>
          <a:p>
            <a:endParaRPr lang="en-US" altLang="ja-JP" dirty="0" smtClean="0"/>
          </a:p>
          <a:p>
            <a:r>
              <a:rPr kumimoji="1" lang="en-US" altLang="ja-JP" sz="1600" dirty="0" err="1" smtClean="0">
                <a:solidFill>
                  <a:srgbClr val="0070C0"/>
                </a:solidFill>
              </a:rPr>
              <a:t>Cw</a:t>
            </a:r>
            <a:r>
              <a:rPr kumimoji="1" lang="en-US" altLang="ja-JP" sz="1600" dirty="0" smtClean="0">
                <a:solidFill>
                  <a:srgbClr val="0070C0"/>
                </a:solidFill>
              </a:rPr>
              <a:t>(t): simulated maximum </a:t>
            </a:r>
          </a:p>
          <a:p>
            <a:r>
              <a:rPr lang="en-US" altLang="ja-JP" sz="1600" dirty="0">
                <a:solidFill>
                  <a:srgbClr val="0070C0"/>
                </a:solidFill>
              </a:rPr>
              <a:t> </a:t>
            </a:r>
            <a:r>
              <a:rPr lang="en-US" altLang="ja-JP" sz="1600" dirty="0" smtClean="0">
                <a:solidFill>
                  <a:srgbClr val="0070C0"/>
                </a:solidFill>
              </a:rPr>
              <a:t>           </a:t>
            </a:r>
            <a:r>
              <a:rPr kumimoji="1" lang="en-US" altLang="ja-JP" sz="1600" dirty="0" smtClean="0">
                <a:solidFill>
                  <a:srgbClr val="0070C0"/>
                </a:solidFill>
              </a:rPr>
              <a:t>concentration in seawater</a:t>
            </a:r>
          </a:p>
          <a:p>
            <a:r>
              <a:rPr lang="en-US" altLang="ja-JP" sz="1600" dirty="0" smtClean="0">
                <a:solidFill>
                  <a:srgbClr val="00B050"/>
                </a:solidFill>
              </a:rPr>
              <a:t>CF(fish):concentration factor of fish </a:t>
            </a:r>
          </a:p>
          <a:p>
            <a:r>
              <a:rPr lang="en-US" altLang="ja-JP" sz="1600" dirty="0">
                <a:solidFill>
                  <a:srgbClr val="00B050"/>
                </a:solidFill>
              </a:rPr>
              <a:t> </a:t>
            </a:r>
            <a:r>
              <a:rPr lang="en-US" altLang="ja-JP" sz="1600" dirty="0" smtClean="0">
                <a:solidFill>
                  <a:srgbClr val="00B050"/>
                </a:solidFill>
              </a:rPr>
              <a:t>            (=100) </a:t>
            </a:r>
            <a:endParaRPr kumimoji="1" lang="en-US" altLang="ja-JP" sz="1600" dirty="0" smtClean="0">
              <a:solidFill>
                <a:srgbClr val="00B050"/>
              </a:solidFill>
            </a:endParaRPr>
          </a:p>
        </p:txBody>
      </p:sp>
      <p:sp>
        <p:nvSpPr>
          <p:cNvPr id="12" name="テキスト ボックス 11"/>
          <p:cNvSpPr txBox="1"/>
          <p:nvPr/>
        </p:nvSpPr>
        <p:spPr>
          <a:xfrm>
            <a:off x="5220072" y="4293096"/>
            <a:ext cx="3384376" cy="1200329"/>
          </a:xfrm>
          <a:prstGeom prst="rect">
            <a:avLst/>
          </a:prstGeom>
          <a:noFill/>
        </p:spPr>
        <p:txBody>
          <a:bodyPr wrap="square" rtlCol="0">
            <a:spAutoFit/>
          </a:bodyPr>
          <a:lstStyle/>
          <a:p>
            <a:r>
              <a:rPr kumimoji="1" lang="en-US" altLang="ja-JP" i="1" dirty="0" smtClean="0"/>
              <a:t>If you take 64-g fish of this concentration (2 </a:t>
            </a:r>
            <a:r>
              <a:rPr kumimoji="1" lang="en-US" altLang="ja-JP" i="1" dirty="0" err="1" smtClean="0"/>
              <a:t>Bq</a:t>
            </a:r>
            <a:r>
              <a:rPr kumimoji="1" lang="en-US" altLang="ja-JP" i="1" dirty="0" smtClean="0"/>
              <a:t>/kg) everyday, you will receive 0.62μSv/a from </a:t>
            </a:r>
            <a:r>
              <a:rPr kumimoji="1" lang="en-US" altLang="ja-JP" i="1" baseline="30000" dirty="0" smtClean="0"/>
              <a:t>137</a:t>
            </a:r>
            <a:r>
              <a:rPr kumimoji="1" lang="en-US" altLang="ja-JP" i="1" dirty="0" smtClean="0"/>
              <a:t>Cs and 0.80</a:t>
            </a:r>
            <a:r>
              <a:rPr lang="en-US" altLang="ja-JP" i="1" dirty="0"/>
              <a:t> </a:t>
            </a:r>
            <a:r>
              <a:rPr lang="en-US" altLang="ja-JP" i="1" dirty="0" err="1" smtClean="0"/>
              <a:t>μSv</a:t>
            </a:r>
            <a:r>
              <a:rPr lang="en-US" altLang="ja-JP" i="1" dirty="0" smtClean="0"/>
              <a:t>/a </a:t>
            </a:r>
            <a:r>
              <a:rPr lang="en-US" altLang="ja-JP" i="1" dirty="0"/>
              <a:t>from </a:t>
            </a:r>
            <a:r>
              <a:rPr lang="en-US" altLang="ja-JP" i="1" baseline="30000" dirty="0"/>
              <a:t>134</a:t>
            </a:r>
            <a:r>
              <a:rPr lang="en-US" altLang="ja-JP" i="1" dirty="0"/>
              <a:t>Cs </a:t>
            </a:r>
            <a:r>
              <a:rPr lang="en-US" altLang="ja-JP" i="1" dirty="0" smtClean="0"/>
              <a:t>.</a:t>
            </a:r>
            <a:endParaRPr kumimoji="1" lang="ja-JP" altLang="en-US" i="1" dirty="0"/>
          </a:p>
        </p:txBody>
      </p:sp>
      <p:sp>
        <p:nvSpPr>
          <p:cNvPr id="16" name="正方形/長方形 15"/>
          <p:cNvSpPr/>
          <p:nvPr/>
        </p:nvSpPr>
        <p:spPr>
          <a:xfrm>
            <a:off x="5148064" y="2096273"/>
            <a:ext cx="3600400" cy="8940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ー 16"/>
          <p:cNvSpPr>
            <a:spLocks noGrp="1"/>
          </p:cNvSpPr>
          <p:nvPr>
            <p:ph type="sldNum" sz="quarter" idx="12"/>
          </p:nvPr>
        </p:nvSpPr>
        <p:spPr/>
        <p:txBody>
          <a:bodyPr/>
          <a:lstStyle/>
          <a:p>
            <a:fld id="{13794E9F-CD54-41DA-A695-D1A8D7642E3B}" type="slidenum">
              <a:rPr kumimoji="1" lang="ja-JP" altLang="en-US" smtClean="0"/>
              <a:t>24</a:t>
            </a:fld>
            <a:endParaRPr kumimoji="1" lang="ja-JP" altLang="en-US"/>
          </a:p>
        </p:txBody>
      </p:sp>
      <p:sp>
        <p:nvSpPr>
          <p:cNvPr id="4" name="正方形/長方形 3"/>
          <p:cNvSpPr/>
          <p:nvPr/>
        </p:nvSpPr>
        <p:spPr>
          <a:xfrm>
            <a:off x="7641562" y="6518039"/>
            <a:ext cx="1394934" cy="261610"/>
          </a:xfrm>
          <a:prstGeom prst="rect">
            <a:avLst/>
          </a:prstGeom>
        </p:spPr>
        <p:txBody>
          <a:bodyPr wrap="none">
            <a:spAutoFit/>
          </a:bodyPr>
          <a:lstStyle/>
          <a:p>
            <a:r>
              <a:rPr lang="en-US" altLang="ja-JP" sz="1100" dirty="0" smtClean="0"/>
              <a:t>Nakano, unpublished</a:t>
            </a:r>
            <a:endParaRPr lang="ja-JP" altLang="en-US" sz="1100" dirty="0"/>
          </a:p>
        </p:txBody>
      </p:sp>
      <p:sp>
        <p:nvSpPr>
          <p:cNvPr id="5" name="正方形/長方形 4"/>
          <p:cNvSpPr/>
          <p:nvPr/>
        </p:nvSpPr>
        <p:spPr>
          <a:xfrm>
            <a:off x="35496" y="6525344"/>
            <a:ext cx="6408712" cy="261610"/>
          </a:xfrm>
          <a:prstGeom prst="rect">
            <a:avLst/>
          </a:prstGeom>
        </p:spPr>
        <p:txBody>
          <a:bodyPr wrap="square">
            <a:spAutoFit/>
          </a:bodyPr>
          <a:lstStyle/>
          <a:p>
            <a:r>
              <a:rPr lang="en-US" altLang="ja-JP" sz="1100" dirty="0" smtClean="0"/>
              <a:t>The observed data was extracted from the website of “http</a:t>
            </a:r>
            <a:r>
              <a:rPr lang="en-US" altLang="ja-JP" sz="1100" dirty="0"/>
              <a:t>://</a:t>
            </a:r>
            <a:r>
              <a:rPr lang="en-US" altLang="ja-JP" sz="1100" dirty="0" smtClean="0"/>
              <a:t>www.jfa.maff.go.jp/e/inspection/index.html”</a:t>
            </a:r>
            <a:endParaRPr lang="ja-JP" altLang="en-US" sz="1100" dirty="0"/>
          </a:p>
        </p:txBody>
      </p:sp>
    </p:spTree>
    <p:extLst>
      <p:ext uri="{BB962C8B-B14F-4D97-AF65-F5344CB8AC3E}">
        <p14:creationId xmlns:p14="http://schemas.microsoft.com/office/powerpoint/2010/main" val="3667646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1747" y="188640"/>
            <a:ext cx="8229600" cy="1143000"/>
          </a:xfrm>
        </p:spPr>
        <p:txBody>
          <a:bodyPr/>
          <a:lstStyle/>
          <a:p>
            <a:r>
              <a:rPr kumimoji="1" lang="en-US" altLang="ja-JP" dirty="0" smtClean="0"/>
              <a:t>Dose assessment in 2012-2014 </a:t>
            </a:r>
            <a:endParaRPr kumimoji="1" lang="ja-JP" altLang="en-US" dirty="0"/>
          </a:p>
        </p:txBody>
      </p:sp>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25</a:t>
            </a:fld>
            <a:endParaRPr kumimoji="1" lang="ja-JP" altLang="en-US"/>
          </a:p>
        </p:txBody>
      </p:sp>
      <p:sp>
        <p:nvSpPr>
          <p:cNvPr id="5" name="スライド番号プレースホルダー 2"/>
          <p:cNvSpPr txBox="1">
            <a:spLocks/>
          </p:cNvSpPr>
          <p:nvPr/>
        </p:nvSpPr>
        <p:spPr>
          <a:xfrm>
            <a:off x="7986742" y="6475691"/>
            <a:ext cx="116182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FA672C0-CACC-47A7-9829-E32DA5DA7C37}" type="slidenum">
              <a:rPr lang="ja-JP" altLang="en-US" smtClean="0"/>
              <a:pPr/>
              <a:t>25</a:t>
            </a:fld>
            <a:endParaRPr lang="ja-JP" altLang="en-US"/>
          </a:p>
        </p:txBody>
      </p:sp>
      <p:sp>
        <p:nvSpPr>
          <p:cNvPr id="7" name="コンテンツ プレースホルダー 2"/>
          <p:cNvSpPr txBox="1">
            <a:spLocks/>
          </p:cNvSpPr>
          <p:nvPr/>
        </p:nvSpPr>
        <p:spPr>
          <a:xfrm>
            <a:off x="632445" y="3573015"/>
            <a:ext cx="8229600" cy="30852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000" dirty="0" smtClean="0">
                <a:solidFill>
                  <a:schemeClr val="accent2">
                    <a:lumMod val="50000"/>
                  </a:schemeClr>
                </a:solidFill>
              </a:rPr>
              <a:t>Internal exposure by the intake of the marine products in </a:t>
            </a:r>
            <a:r>
              <a:rPr lang="en-US" altLang="ja-JP" sz="2000" dirty="0" smtClean="0">
                <a:solidFill>
                  <a:srgbClr val="FF0000"/>
                </a:solidFill>
              </a:rPr>
              <a:t>2012 </a:t>
            </a:r>
            <a:r>
              <a:rPr lang="en-US" altLang="ja-JP" sz="2000" dirty="0" smtClean="0">
                <a:solidFill>
                  <a:schemeClr val="accent2">
                    <a:lumMod val="50000"/>
                  </a:schemeClr>
                </a:solidFill>
              </a:rPr>
              <a:t>would be </a:t>
            </a:r>
            <a:r>
              <a:rPr lang="en-US" altLang="ja-JP" sz="2000" dirty="0" smtClean="0">
                <a:solidFill>
                  <a:srgbClr val="FF0000"/>
                </a:solidFill>
              </a:rPr>
              <a:t>1.67 micro </a:t>
            </a:r>
            <a:r>
              <a:rPr lang="en-US" altLang="ja-JP" sz="2000" dirty="0" err="1" smtClean="0">
                <a:solidFill>
                  <a:srgbClr val="FF0000"/>
                </a:solidFill>
              </a:rPr>
              <a:t>Sv</a:t>
            </a:r>
            <a:r>
              <a:rPr lang="en-US" altLang="ja-JP" sz="2000" dirty="0" smtClean="0">
                <a:solidFill>
                  <a:srgbClr val="FF0000"/>
                </a:solidFill>
              </a:rPr>
              <a:t> </a:t>
            </a:r>
            <a:r>
              <a:rPr lang="en-US" altLang="ja-JP" sz="2000" dirty="0" smtClean="0">
                <a:solidFill>
                  <a:schemeClr val="accent2">
                    <a:lumMod val="50000"/>
                  </a:schemeClr>
                </a:solidFill>
              </a:rPr>
              <a:t>per year mainly from </a:t>
            </a:r>
            <a:r>
              <a:rPr lang="en-US" altLang="ja-JP" sz="2000" baseline="30000" dirty="0" smtClean="0">
                <a:solidFill>
                  <a:schemeClr val="accent2">
                    <a:lumMod val="50000"/>
                  </a:schemeClr>
                </a:solidFill>
              </a:rPr>
              <a:t>134+137</a:t>
            </a:r>
            <a:r>
              <a:rPr lang="en-US" altLang="ja-JP" sz="2000" dirty="0" smtClean="0">
                <a:solidFill>
                  <a:schemeClr val="accent2">
                    <a:lumMod val="50000"/>
                  </a:schemeClr>
                </a:solidFill>
              </a:rPr>
              <a:t>Cs in fish, when adopting the maximum concentration and the averaged Japanese diet. </a:t>
            </a:r>
          </a:p>
          <a:p>
            <a:r>
              <a:rPr lang="en-US" altLang="ja-JP" sz="2000" dirty="0">
                <a:solidFill>
                  <a:schemeClr val="accent2">
                    <a:lumMod val="50000"/>
                  </a:schemeClr>
                </a:solidFill>
              </a:rPr>
              <a:t>Internal exposure in </a:t>
            </a:r>
            <a:r>
              <a:rPr lang="en-US" altLang="ja-JP" sz="2000" dirty="0">
                <a:solidFill>
                  <a:srgbClr val="FF0000"/>
                </a:solidFill>
              </a:rPr>
              <a:t>2013 and 2014 </a:t>
            </a:r>
            <a:r>
              <a:rPr lang="en-US" altLang="ja-JP" sz="2000" dirty="0">
                <a:solidFill>
                  <a:schemeClr val="accent2">
                    <a:lumMod val="50000"/>
                  </a:schemeClr>
                </a:solidFill>
              </a:rPr>
              <a:t>would be </a:t>
            </a:r>
            <a:r>
              <a:rPr lang="en-US" altLang="ja-JP" sz="2000" dirty="0">
                <a:solidFill>
                  <a:srgbClr val="FF0000"/>
                </a:solidFill>
              </a:rPr>
              <a:t>0.74 and 0.41 micro </a:t>
            </a:r>
            <a:r>
              <a:rPr lang="en-US" altLang="ja-JP" sz="2000" dirty="0" err="1">
                <a:solidFill>
                  <a:srgbClr val="FF0000"/>
                </a:solidFill>
              </a:rPr>
              <a:t>Sv</a:t>
            </a:r>
            <a:r>
              <a:rPr lang="en-US" altLang="ja-JP" sz="2000" dirty="0">
                <a:solidFill>
                  <a:srgbClr val="FF0000"/>
                </a:solidFill>
              </a:rPr>
              <a:t> </a:t>
            </a:r>
            <a:r>
              <a:rPr lang="en-US" altLang="ja-JP" sz="2000" dirty="0">
                <a:solidFill>
                  <a:schemeClr val="accent2">
                    <a:lumMod val="50000"/>
                  </a:schemeClr>
                </a:solidFill>
              </a:rPr>
              <a:t>per year, respectively. </a:t>
            </a:r>
          </a:p>
          <a:p>
            <a:r>
              <a:rPr lang="en-US" altLang="ja-JP" sz="2000" dirty="0" smtClean="0">
                <a:solidFill>
                  <a:schemeClr val="accent2">
                    <a:lumMod val="50000"/>
                  </a:schemeClr>
                </a:solidFill>
              </a:rPr>
              <a:t>Because </a:t>
            </a:r>
            <a:r>
              <a:rPr lang="en-US" altLang="ja-JP" sz="2000" dirty="0">
                <a:solidFill>
                  <a:schemeClr val="accent2">
                    <a:lumMod val="50000"/>
                  </a:schemeClr>
                </a:solidFill>
              </a:rPr>
              <a:t>the dose is proportional to the consumption amount of sea food, most public in the world will get lower doses than the Japanese population</a:t>
            </a:r>
            <a:r>
              <a:rPr lang="en-US" altLang="ja-JP" sz="2000" dirty="0" smtClean="0">
                <a:solidFill>
                  <a:schemeClr val="accent2">
                    <a:lumMod val="50000"/>
                  </a:schemeClr>
                </a:solidFill>
              </a:rPr>
              <a:t>.</a:t>
            </a:r>
          </a:p>
        </p:txBody>
      </p:sp>
      <p:graphicFrame>
        <p:nvGraphicFramePr>
          <p:cNvPr id="8" name="表 7"/>
          <p:cNvGraphicFramePr>
            <a:graphicFrameLocks noGrp="1"/>
          </p:cNvGraphicFramePr>
          <p:nvPr>
            <p:extLst>
              <p:ext uri="{D42A27DB-BD31-4B8C-83A1-F6EECF244321}">
                <p14:modId xmlns:p14="http://schemas.microsoft.com/office/powerpoint/2010/main" val="2975156130"/>
              </p:ext>
            </p:extLst>
          </p:nvPr>
        </p:nvGraphicFramePr>
        <p:xfrm>
          <a:off x="1043608" y="1412776"/>
          <a:ext cx="7056784" cy="1950720"/>
        </p:xfrm>
        <a:graphic>
          <a:graphicData uri="http://schemas.openxmlformats.org/drawingml/2006/table">
            <a:tbl>
              <a:tblPr firstRow="1" firstCol="1" bandRow="1" bandCol="1">
                <a:tableStyleId>{5C22544A-7EE6-4342-B048-85BDC9FD1C3A}</a:tableStyleId>
              </a:tblPr>
              <a:tblGrid>
                <a:gridCol w="1522415"/>
                <a:gridCol w="1383836"/>
                <a:gridCol w="1383836"/>
                <a:gridCol w="1383836"/>
                <a:gridCol w="1382861"/>
              </a:tblGrid>
              <a:tr h="204470">
                <a:tc rowSpan="2">
                  <a:txBody>
                    <a:bodyPr/>
                    <a:lstStyle/>
                    <a:p>
                      <a:pPr algn="just">
                        <a:spcAft>
                          <a:spcPts val="0"/>
                        </a:spcAft>
                      </a:pPr>
                      <a:r>
                        <a:rPr lang="en-US" sz="1600" kern="100" dirty="0">
                          <a:effectLst/>
                        </a:rPr>
                        <a:t>Species</a:t>
                      </a:r>
                      <a:endParaRPr lang="ja-JP" sz="1600" kern="100" dirty="0">
                        <a:effectLst/>
                        <a:latin typeface="Century"/>
                        <a:ea typeface="ＭＳ 明朝"/>
                        <a:cs typeface="Century"/>
                      </a:endParaRPr>
                    </a:p>
                  </a:txBody>
                  <a:tcPr marL="68580" marR="68580" marT="0" marB="0">
                    <a:lnB w="12700" cap="flat" cmpd="sng" algn="ctr">
                      <a:solidFill>
                        <a:schemeClr val="tx1"/>
                      </a:solidFill>
                      <a:prstDash val="solid"/>
                      <a:round/>
                      <a:headEnd type="none" w="med" len="med"/>
                      <a:tailEnd type="none" w="med" len="med"/>
                    </a:lnB>
                  </a:tcPr>
                </a:tc>
                <a:tc gridSpan="4">
                  <a:txBody>
                    <a:bodyPr/>
                    <a:lstStyle/>
                    <a:p>
                      <a:pPr algn="ctr">
                        <a:spcAft>
                          <a:spcPts val="0"/>
                        </a:spcAft>
                      </a:pPr>
                      <a:r>
                        <a:rPr lang="en-US" sz="1600" kern="100" dirty="0">
                          <a:effectLst/>
                        </a:rPr>
                        <a:t>Internal dose </a:t>
                      </a:r>
                      <a:r>
                        <a:rPr lang="en-US" sz="1600" kern="100" dirty="0" smtClean="0">
                          <a:effectLst/>
                        </a:rPr>
                        <a:t>in 2012 (</a:t>
                      </a:r>
                      <a:r>
                        <a:rPr lang="en-US" sz="1600" kern="100" dirty="0" err="1" smtClean="0">
                          <a:effectLst/>
                        </a:rPr>
                        <a:t>μSv</a:t>
                      </a:r>
                      <a:r>
                        <a:rPr lang="en-US" sz="1600" kern="100" dirty="0" smtClean="0">
                          <a:effectLst/>
                        </a:rPr>
                        <a:t>/a</a:t>
                      </a:r>
                      <a:r>
                        <a:rPr lang="en-US" sz="1600" kern="100" dirty="0">
                          <a:effectLst/>
                        </a:rPr>
                        <a:t>)</a:t>
                      </a:r>
                      <a:endParaRPr lang="ja-JP" sz="1600" kern="100" dirty="0">
                        <a:effectLst/>
                        <a:latin typeface="Century"/>
                        <a:ea typeface="ＭＳ 明朝"/>
                        <a:cs typeface="Century"/>
                      </a:endParaRPr>
                    </a:p>
                  </a:txBody>
                  <a:tcPr marL="68580" marR="68580" marT="0" marB="0" anchor="ctr"/>
                </a:tc>
                <a:tc hMerge="1">
                  <a:txBody>
                    <a:bodyPr/>
                    <a:lstStyle/>
                    <a:p>
                      <a:pPr algn="ctr">
                        <a:spcAft>
                          <a:spcPts val="0"/>
                        </a:spcAft>
                      </a:pPr>
                      <a:endParaRPr lang="ja-JP" sz="1600" kern="100" dirty="0">
                        <a:effectLst/>
                        <a:latin typeface="Century"/>
                        <a:ea typeface="ＭＳ 明朝"/>
                        <a:cs typeface="Century"/>
                      </a:endParaRPr>
                    </a:p>
                  </a:txBody>
                  <a:tcPr marL="68580" marR="68580" marT="0" marB="0" anchor="ctr"/>
                </a:tc>
                <a:tc hMerge="1">
                  <a:txBody>
                    <a:bodyPr/>
                    <a:lstStyle/>
                    <a:p>
                      <a:endParaRPr kumimoji="1" lang="ja-JP" altLang="en-US"/>
                    </a:p>
                  </a:txBody>
                  <a:tcPr/>
                </a:tc>
                <a:tc hMerge="1">
                  <a:txBody>
                    <a:bodyPr/>
                    <a:lstStyle/>
                    <a:p>
                      <a:endParaRPr kumimoji="1" lang="ja-JP" altLang="en-US"/>
                    </a:p>
                  </a:txBody>
                  <a:tcPr/>
                </a:tc>
              </a:tr>
              <a:tr h="222250">
                <a:tc vMerge="1">
                  <a:txBody>
                    <a:bodyPr/>
                    <a:lstStyle/>
                    <a:p>
                      <a:endParaRPr kumimoji="1" lang="ja-JP" altLang="en-US"/>
                    </a:p>
                  </a:txBody>
                  <a:tcPr/>
                </a:tc>
                <a:tc>
                  <a:txBody>
                    <a:bodyPr/>
                    <a:lstStyle/>
                    <a:p>
                      <a:pPr algn="ctr">
                        <a:spcAft>
                          <a:spcPts val="0"/>
                        </a:spcAft>
                      </a:pPr>
                      <a:r>
                        <a:rPr lang="en-US" altLang="ja-JP" sz="1600" kern="100" baseline="30000" dirty="0" smtClean="0">
                          <a:effectLst/>
                        </a:rPr>
                        <a:t>90</a:t>
                      </a:r>
                      <a:r>
                        <a:rPr lang="en-US" altLang="ja-JP" sz="1600" kern="100" dirty="0" smtClean="0">
                          <a:effectLst/>
                        </a:rPr>
                        <a:t>Sr</a:t>
                      </a:r>
                      <a:endParaRPr lang="ja-JP" sz="1600" kern="100" dirty="0">
                        <a:effectLst/>
                        <a:latin typeface="+mn-lt"/>
                        <a:ea typeface="ＭＳ 明朝"/>
                        <a:cs typeface="Century"/>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baseline="30000" dirty="0">
                          <a:solidFill>
                            <a:srgbClr val="FF0000"/>
                          </a:solidFill>
                          <a:effectLst/>
                        </a:rPr>
                        <a:t>134</a:t>
                      </a:r>
                      <a:r>
                        <a:rPr lang="en-US" sz="1600" kern="100" dirty="0">
                          <a:solidFill>
                            <a:srgbClr val="FF0000"/>
                          </a:solidFill>
                          <a:effectLst/>
                        </a:rPr>
                        <a:t>Cs</a:t>
                      </a:r>
                      <a:endParaRPr lang="ja-JP" sz="1600" kern="100" dirty="0">
                        <a:solidFill>
                          <a:srgbClr val="FF0000"/>
                        </a:solidFill>
                        <a:effectLst/>
                        <a:latin typeface="Century"/>
                        <a:ea typeface="ＭＳ 明朝"/>
                        <a:cs typeface="Century"/>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baseline="30000" dirty="0">
                          <a:solidFill>
                            <a:srgbClr val="FF0000"/>
                          </a:solidFill>
                          <a:effectLst/>
                        </a:rPr>
                        <a:t>137</a:t>
                      </a:r>
                      <a:r>
                        <a:rPr lang="en-US" sz="1600" kern="100" dirty="0">
                          <a:solidFill>
                            <a:srgbClr val="FF0000"/>
                          </a:solidFill>
                          <a:effectLst/>
                        </a:rPr>
                        <a:t>Cs</a:t>
                      </a:r>
                      <a:endParaRPr lang="ja-JP" sz="1600" kern="100" dirty="0">
                        <a:solidFill>
                          <a:srgbClr val="FF0000"/>
                        </a:solidFill>
                        <a:effectLst/>
                        <a:latin typeface="Century"/>
                        <a:ea typeface="ＭＳ 明朝"/>
                        <a:cs typeface="Century"/>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rPr>
                        <a:t>Total</a:t>
                      </a:r>
                      <a:endParaRPr lang="ja-JP" sz="1600" kern="100" dirty="0">
                        <a:effectLst/>
                        <a:latin typeface="Century"/>
                        <a:ea typeface="ＭＳ 明朝"/>
                        <a:cs typeface="Century"/>
                      </a:endParaRPr>
                    </a:p>
                  </a:txBody>
                  <a:tcPr marL="68580" marR="68580" marT="0" marB="0" anchor="ctr">
                    <a:lnB w="12700" cap="flat" cmpd="sng" algn="ctr">
                      <a:solidFill>
                        <a:schemeClr val="tx1"/>
                      </a:solidFill>
                      <a:prstDash val="solid"/>
                      <a:round/>
                      <a:headEnd type="none" w="med" len="med"/>
                      <a:tailEnd type="none" w="med" len="med"/>
                    </a:lnB>
                  </a:tcPr>
                </a:tc>
              </a:tr>
              <a:tr h="126365">
                <a:tc>
                  <a:txBody>
                    <a:bodyPr/>
                    <a:lstStyle/>
                    <a:p>
                      <a:pPr algn="l">
                        <a:spcAft>
                          <a:spcPts val="0"/>
                        </a:spcAft>
                      </a:pPr>
                      <a:r>
                        <a:rPr lang="en-US" sz="1600" kern="100" dirty="0">
                          <a:solidFill>
                            <a:srgbClr val="FFFF00"/>
                          </a:solidFill>
                          <a:effectLst/>
                        </a:rPr>
                        <a:t>Fish</a:t>
                      </a:r>
                      <a:endParaRPr lang="ja-JP" sz="1600" kern="100" dirty="0">
                        <a:solidFill>
                          <a:srgbClr val="FFFF00"/>
                        </a:solidFill>
                        <a:effectLst/>
                        <a:latin typeface="Century"/>
                        <a:ea typeface="ＭＳ 明朝"/>
                        <a:cs typeface="Century"/>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altLang="ja-JP" sz="1600" kern="100" dirty="0" smtClean="0">
                          <a:solidFill>
                            <a:schemeClr val="tx1"/>
                          </a:solidFill>
                          <a:effectLst/>
                        </a:rPr>
                        <a:t>0.0040</a:t>
                      </a:r>
                      <a:endParaRPr lang="ja-JP" sz="1600" kern="100" dirty="0">
                        <a:solidFill>
                          <a:schemeClr val="tx1"/>
                        </a:solidFill>
                        <a:effectLst/>
                        <a:latin typeface="+mn-lt"/>
                        <a:ea typeface="ＭＳ 明朝"/>
                        <a:cs typeface="Century"/>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kern="100" dirty="0" smtClean="0">
                          <a:solidFill>
                            <a:srgbClr val="FF0000"/>
                          </a:solidFill>
                          <a:effectLst/>
                        </a:rPr>
                        <a:t>0.80</a:t>
                      </a:r>
                      <a:endParaRPr lang="ja-JP" sz="1600" kern="100" dirty="0">
                        <a:solidFill>
                          <a:srgbClr val="FF0000"/>
                        </a:solidFill>
                        <a:effectLst/>
                        <a:latin typeface="Century"/>
                        <a:ea typeface="ＭＳ 明朝"/>
                        <a:cs typeface="Century"/>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kern="100" dirty="0" smtClean="0">
                          <a:solidFill>
                            <a:srgbClr val="FF0000"/>
                          </a:solidFill>
                          <a:effectLst/>
                        </a:rPr>
                        <a:t>0.62</a:t>
                      </a:r>
                      <a:endParaRPr lang="ja-JP" sz="1600" kern="100" dirty="0">
                        <a:solidFill>
                          <a:srgbClr val="FF0000"/>
                        </a:solidFill>
                        <a:effectLst/>
                        <a:latin typeface="Century"/>
                        <a:ea typeface="ＭＳ 明朝"/>
                        <a:cs typeface="Century"/>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kern="100" dirty="0" smtClean="0">
                          <a:solidFill>
                            <a:srgbClr val="FF0000"/>
                          </a:solidFill>
                          <a:effectLst/>
                        </a:rPr>
                        <a:t>1.42</a:t>
                      </a:r>
                      <a:endParaRPr lang="ja-JP" sz="1600" kern="100" dirty="0">
                        <a:solidFill>
                          <a:srgbClr val="FF0000"/>
                        </a:solidFill>
                        <a:effectLst/>
                        <a:latin typeface="Century"/>
                        <a:ea typeface="ＭＳ 明朝"/>
                        <a:cs typeface="Century"/>
                      </a:endParaRPr>
                    </a:p>
                  </a:txBody>
                  <a:tcPr marL="68580" marR="68580" marT="0" marB="0">
                    <a:lnT w="12700" cap="flat" cmpd="sng" algn="ctr">
                      <a:solidFill>
                        <a:schemeClr val="tx1"/>
                      </a:solidFill>
                      <a:prstDash val="solid"/>
                      <a:round/>
                      <a:headEnd type="none" w="med" len="med"/>
                      <a:tailEnd type="none" w="med" len="med"/>
                    </a:lnT>
                  </a:tcPr>
                </a:tc>
              </a:tr>
              <a:tr h="64770">
                <a:tc>
                  <a:txBody>
                    <a:bodyPr/>
                    <a:lstStyle/>
                    <a:p>
                      <a:pPr algn="l">
                        <a:spcAft>
                          <a:spcPts val="0"/>
                        </a:spcAft>
                      </a:pPr>
                      <a:r>
                        <a:rPr lang="en-US" sz="1600" kern="100">
                          <a:effectLst/>
                        </a:rPr>
                        <a:t>Crustaceans</a:t>
                      </a:r>
                      <a:endParaRPr lang="ja-JP" sz="1600" kern="100">
                        <a:effectLst/>
                        <a:latin typeface="Century"/>
                        <a:ea typeface="ＭＳ 明朝"/>
                        <a:cs typeface="Century"/>
                      </a:endParaRPr>
                    </a:p>
                  </a:txBody>
                  <a:tcPr marL="68580" marR="68580" marT="0" marB="0"/>
                </a:tc>
                <a:tc>
                  <a:txBody>
                    <a:bodyPr/>
                    <a:lstStyle/>
                    <a:p>
                      <a:pPr algn="ctr">
                        <a:spcAft>
                          <a:spcPts val="0"/>
                        </a:spcAft>
                      </a:pPr>
                      <a:r>
                        <a:rPr lang="en-US" altLang="ja-JP" sz="1600" kern="100" dirty="0" smtClean="0">
                          <a:effectLst/>
                          <a:latin typeface="+mn-lt"/>
                          <a:ea typeface="+mn-ea"/>
                          <a:cs typeface="+mn-cs"/>
                        </a:rPr>
                        <a:t>0.00057</a:t>
                      </a:r>
                      <a:endParaRPr lang="ja-JP" sz="1600" kern="100" dirty="0">
                        <a:effectLst/>
                        <a:latin typeface="+mn-lt"/>
                        <a:ea typeface="ＭＳ 明朝"/>
                        <a:cs typeface="Century"/>
                      </a:endParaRPr>
                    </a:p>
                  </a:txBody>
                  <a:tcPr marL="68580" marR="68580" marT="0" marB="0"/>
                </a:tc>
                <a:tc>
                  <a:txBody>
                    <a:bodyPr/>
                    <a:lstStyle/>
                    <a:p>
                      <a:pPr algn="ctr">
                        <a:spcAft>
                          <a:spcPts val="0"/>
                        </a:spcAft>
                      </a:pPr>
                      <a:r>
                        <a:rPr lang="en-US" sz="1600" kern="100" dirty="0" smtClean="0">
                          <a:effectLst/>
                        </a:rPr>
                        <a:t>0.034</a:t>
                      </a:r>
                      <a:endParaRPr lang="ja-JP" sz="1600" kern="100" dirty="0">
                        <a:effectLst/>
                        <a:latin typeface="Century"/>
                        <a:ea typeface="ＭＳ 明朝"/>
                        <a:cs typeface="Century"/>
                      </a:endParaRPr>
                    </a:p>
                  </a:txBody>
                  <a:tcPr marL="68580" marR="68580" marT="0" marB="0"/>
                </a:tc>
                <a:tc>
                  <a:txBody>
                    <a:bodyPr/>
                    <a:lstStyle/>
                    <a:p>
                      <a:pPr algn="ctr">
                        <a:spcAft>
                          <a:spcPts val="0"/>
                        </a:spcAft>
                      </a:pPr>
                      <a:r>
                        <a:rPr lang="en-US" sz="1600" kern="100" dirty="0" smtClean="0">
                          <a:effectLst/>
                        </a:rPr>
                        <a:t>0.026</a:t>
                      </a:r>
                      <a:endParaRPr lang="ja-JP" sz="1600" kern="100" dirty="0">
                        <a:effectLst/>
                        <a:latin typeface="Century"/>
                        <a:ea typeface="ＭＳ 明朝"/>
                        <a:cs typeface="Century"/>
                      </a:endParaRPr>
                    </a:p>
                  </a:txBody>
                  <a:tcPr marL="68580" marR="68580" marT="0" marB="0"/>
                </a:tc>
                <a:tc>
                  <a:txBody>
                    <a:bodyPr/>
                    <a:lstStyle/>
                    <a:p>
                      <a:pPr algn="ctr">
                        <a:spcAft>
                          <a:spcPts val="0"/>
                        </a:spcAft>
                      </a:pPr>
                      <a:r>
                        <a:rPr lang="en-US" sz="1600" kern="100" dirty="0" smtClean="0">
                          <a:effectLst/>
                        </a:rPr>
                        <a:t>0.060</a:t>
                      </a:r>
                      <a:endParaRPr lang="ja-JP" sz="1600" kern="100" dirty="0">
                        <a:effectLst/>
                        <a:latin typeface="Century"/>
                        <a:ea typeface="ＭＳ 明朝"/>
                        <a:cs typeface="Century"/>
                      </a:endParaRPr>
                    </a:p>
                  </a:txBody>
                  <a:tcPr marL="68580" marR="68580" marT="0" marB="0"/>
                </a:tc>
              </a:tr>
              <a:tr h="84455">
                <a:tc>
                  <a:txBody>
                    <a:bodyPr/>
                    <a:lstStyle/>
                    <a:p>
                      <a:pPr algn="l">
                        <a:spcAft>
                          <a:spcPts val="0"/>
                        </a:spcAft>
                      </a:pPr>
                      <a:r>
                        <a:rPr lang="en-US" sz="1600" kern="100">
                          <a:effectLst/>
                        </a:rPr>
                        <a:t>Cephalopods</a:t>
                      </a:r>
                      <a:endParaRPr lang="ja-JP" sz="1600" kern="100">
                        <a:effectLst/>
                        <a:latin typeface="Century"/>
                        <a:ea typeface="ＭＳ 明朝"/>
                        <a:cs typeface="Century"/>
                      </a:endParaRPr>
                    </a:p>
                  </a:txBody>
                  <a:tcPr marL="68580" marR="68580" marT="0" marB="0"/>
                </a:tc>
                <a:tc>
                  <a:txBody>
                    <a:bodyPr/>
                    <a:lstStyle/>
                    <a:p>
                      <a:pPr algn="ctr">
                        <a:spcAft>
                          <a:spcPts val="0"/>
                        </a:spcAft>
                      </a:pPr>
                      <a:r>
                        <a:rPr lang="en-US" altLang="ja-JP" sz="1600" kern="100" dirty="0" smtClean="0">
                          <a:effectLst/>
                          <a:latin typeface="+mn-lt"/>
                          <a:ea typeface="+mn-ea"/>
                          <a:cs typeface="+mn-cs"/>
                        </a:rPr>
                        <a:t>0.00023</a:t>
                      </a:r>
                      <a:endParaRPr lang="ja-JP" sz="1600" kern="100" dirty="0">
                        <a:effectLst/>
                        <a:latin typeface="+mn-lt"/>
                        <a:ea typeface="ＭＳ 明朝"/>
                        <a:cs typeface="Century"/>
                      </a:endParaRPr>
                    </a:p>
                  </a:txBody>
                  <a:tcPr marL="68580" marR="68580" marT="0" marB="0"/>
                </a:tc>
                <a:tc>
                  <a:txBody>
                    <a:bodyPr/>
                    <a:lstStyle/>
                    <a:p>
                      <a:pPr algn="ctr">
                        <a:spcAft>
                          <a:spcPts val="0"/>
                        </a:spcAft>
                      </a:pPr>
                      <a:r>
                        <a:rPr lang="en-US" sz="1600" kern="100" dirty="0" smtClean="0">
                          <a:effectLst/>
                        </a:rPr>
                        <a:t>0.0062</a:t>
                      </a:r>
                      <a:endParaRPr lang="ja-JP" sz="1600" kern="100" dirty="0">
                        <a:effectLst/>
                        <a:latin typeface="Century"/>
                        <a:ea typeface="ＭＳ 明朝"/>
                        <a:cs typeface="Century"/>
                      </a:endParaRPr>
                    </a:p>
                  </a:txBody>
                  <a:tcPr marL="68580" marR="68580" marT="0" marB="0"/>
                </a:tc>
                <a:tc>
                  <a:txBody>
                    <a:bodyPr/>
                    <a:lstStyle/>
                    <a:p>
                      <a:pPr algn="ctr">
                        <a:spcAft>
                          <a:spcPts val="0"/>
                        </a:spcAft>
                      </a:pPr>
                      <a:r>
                        <a:rPr lang="en-US" sz="1600" kern="100" dirty="0" smtClean="0">
                          <a:effectLst/>
                        </a:rPr>
                        <a:t>0.0048</a:t>
                      </a:r>
                      <a:endParaRPr lang="ja-JP" sz="1600" kern="100" dirty="0">
                        <a:effectLst/>
                        <a:latin typeface="Century"/>
                        <a:ea typeface="ＭＳ 明朝"/>
                        <a:cs typeface="Century"/>
                      </a:endParaRPr>
                    </a:p>
                  </a:txBody>
                  <a:tcPr marL="68580" marR="68580" marT="0" marB="0"/>
                </a:tc>
                <a:tc>
                  <a:txBody>
                    <a:bodyPr/>
                    <a:lstStyle/>
                    <a:p>
                      <a:pPr algn="ctr">
                        <a:spcAft>
                          <a:spcPts val="0"/>
                        </a:spcAft>
                      </a:pPr>
                      <a:r>
                        <a:rPr lang="en-US" sz="1600" kern="100" dirty="0" smtClean="0">
                          <a:effectLst/>
                        </a:rPr>
                        <a:t>0.011</a:t>
                      </a:r>
                      <a:endParaRPr lang="ja-JP" sz="1600" kern="100" dirty="0">
                        <a:effectLst/>
                        <a:latin typeface="Century"/>
                        <a:ea typeface="ＭＳ 明朝"/>
                        <a:cs typeface="Century"/>
                      </a:endParaRPr>
                    </a:p>
                  </a:txBody>
                  <a:tcPr marL="68580" marR="68580" marT="0" marB="0"/>
                </a:tc>
              </a:tr>
              <a:tr h="121285">
                <a:tc>
                  <a:txBody>
                    <a:bodyPr/>
                    <a:lstStyle/>
                    <a:p>
                      <a:pPr algn="l">
                        <a:spcAft>
                          <a:spcPts val="0"/>
                        </a:spcAft>
                      </a:pPr>
                      <a:r>
                        <a:rPr lang="en-US" sz="1600" kern="100">
                          <a:effectLst/>
                        </a:rPr>
                        <a:t>Shellfish</a:t>
                      </a:r>
                      <a:endParaRPr lang="ja-JP" sz="1600" kern="100">
                        <a:effectLst/>
                        <a:latin typeface="Century"/>
                        <a:ea typeface="ＭＳ 明朝"/>
                        <a:cs typeface="Century"/>
                      </a:endParaRPr>
                    </a:p>
                  </a:txBody>
                  <a:tcPr marL="68580" marR="68580" marT="0" marB="0"/>
                </a:tc>
                <a:tc>
                  <a:txBody>
                    <a:bodyPr/>
                    <a:lstStyle/>
                    <a:p>
                      <a:pPr algn="ctr">
                        <a:spcAft>
                          <a:spcPts val="0"/>
                        </a:spcAft>
                      </a:pPr>
                      <a:r>
                        <a:rPr lang="en-US" altLang="ja-JP" sz="1600" kern="100" dirty="0" smtClean="0">
                          <a:effectLst/>
                          <a:latin typeface="+mn-lt"/>
                          <a:ea typeface="+mn-ea"/>
                          <a:cs typeface="+mn-cs"/>
                        </a:rPr>
                        <a:t>0.00074</a:t>
                      </a:r>
                      <a:endParaRPr lang="ja-JP" sz="1600" kern="100" dirty="0">
                        <a:effectLst/>
                        <a:latin typeface="+mn-lt"/>
                        <a:ea typeface="ＭＳ 明朝"/>
                        <a:cs typeface="Century"/>
                      </a:endParaRPr>
                    </a:p>
                  </a:txBody>
                  <a:tcPr marL="68580" marR="68580" marT="0" marB="0"/>
                </a:tc>
                <a:tc>
                  <a:txBody>
                    <a:bodyPr/>
                    <a:lstStyle/>
                    <a:p>
                      <a:pPr algn="ctr">
                        <a:spcAft>
                          <a:spcPts val="0"/>
                        </a:spcAft>
                      </a:pPr>
                      <a:r>
                        <a:rPr lang="en-US" sz="1600" kern="100" dirty="0" smtClean="0">
                          <a:effectLst/>
                        </a:rPr>
                        <a:t>0.026</a:t>
                      </a:r>
                      <a:endParaRPr lang="ja-JP" sz="1600" kern="100" dirty="0">
                        <a:effectLst/>
                        <a:latin typeface="Century"/>
                        <a:ea typeface="ＭＳ 明朝"/>
                        <a:cs typeface="Century"/>
                      </a:endParaRPr>
                    </a:p>
                  </a:txBody>
                  <a:tcPr marL="68580" marR="68580" marT="0" marB="0"/>
                </a:tc>
                <a:tc>
                  <a:txBody>
                    <a:bodyPr/>
                    <a:lstStyle/>
                    <a:p>
                      <a:pPr algn="ctr">
                        <a:spcAft>
                          <a:spcPts val="0"/>
                        </a:spcAft>
                      </a:pPr>
                      <a:r>
                        <a:rPr lang="en-US" sz="1600" kern="100" dirty="0" smtClean="0">
                          <a:effectLst/>
                        </a:rPr>
                        <a:t>0.021</a:t>
                      </a:r>
                      <a:endParaRPr lang="ja-JP" sz="1600" kern="100" dirty="0">
                        <a:effectLst/>
                        <a:latin typeface="Century"/>
                        <a:ea typeface="ＭＳ 明朝"/>
                        <a:cs typeface="Century"/>
                      </a:endParaRPr>
                    </a:p>
                  </a:txBody>
                  <a:tcPr marL="68580" marR="68580" marT="0" marB="0"/>
                </a:tc>
                <a:tc>
                  <a:txBody>
                    <a:bodyPr/>
                    <a:lstStyle/>
                    <a:p>
                      <a:pPr algn="ctr">
                        <a:spcAft>
                          <a:spcPts val="0"/>
                        </a:spcAft>
                      </a:pPr>
                      <a:r>
                        <a:rPr lang="en-US" sz="1600" kern="100" dirty="0" smtClean="0">
                          <a:effectLst/>
                        </a:rPr>
                        <a:t>0.047</a:t>
                      </a:r>
                      <a:endParaRPr lang="ja-JP" sz="1600" kern="100" dirty="0">
                        <a:effectLst/>
                        <a:latin typeface="Century"/>
                        <a:ea typeface="ＭＳ 明朝"/>
                        <a:cs typeface="Century"/>
                      </a:endParaRPr>
                    </a:p>
                  </a:txBody>
                  <a:tcPr marL="68580" marR="68580" marT="0" marB="0"/>
                </a:tc>
              </a:tr>
              <a:tr h="51435">
                <a:tc>
                  <a:txBody>
                    <a:bodyPr/>
                    <a:lstStyle/>
                    <a:p>
                      <a:pPr algn="l">
                        <a:spcAft>
                          <a:spcPts val="0"/>
                        </a:spcAft>
                      </a:pPr>
                      <a:r>
                        <a:rPr lang="en-US" sz="1600" kern="100" dirty="0">
                          <a:effectLst/>
                        </a:rPr>
                        <a:t>Seaweed</a:t>
                      </a:r>
                      <a:endParaRPr lang="ja-JP" sz="1600" kern="100" dirty="0">
                        <a:effectLst/>
                        <a:latin typeface="Century"/>
                        <a:ea typeface="ＭＳ 明朝"/>
                        <a:cs typeface="Century"/>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600" kern="100" dirty="0" smtClean="0">
                          <a:effectLst/>
                          <a:latin typeface="+mn-lt"/>
                          <a:ea typeface="+mn-ea"/>
                          <a:cs typeface="+mn-cs"/>
                        </a:rPr>
                        <a:t>0.0021</a:t>
                      </a:r>
                      <a:endParaRPr lang="ja-JP" sz="1600" kern="100" dirty="0">
                        <a:effectLst/>
                        <a:latin typeface="+mn-lt"/>
                        <a:ea typeface="ＭＳ 明朝"/>
                        <a:cs typeface="Century"/>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smtClean="0">
                          <a:effectLst/>
                        </a:rPr>
                        <a:t>0.063</a:t>
                      </a:r>
                      <a:endParaRPr lang="ja-JP" sz="1600" kern="100" dirty="0">
                        <a:effectLst/>
                        <a:latin typeface="Century"/>
                        <a:ea typeface="ＭＳ 明朝"/>
                        <a:cs typeface="Century"/>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smtClean="0">
                          <a:effectLst/>
                        </a:rPr>
                        <a:t>0.049</a:t>
                      </a:r>
                      <a:endParaRPr lang="ja-JP" sz="1600" kern="100" dirty="0">
                        <a:effectLst/>
                        <a:latin typeface="Century"/>
                        <a:ea typeface="ＭＳ 明朝"/>
                        <a:cs typeface="Century"/>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smtClean="0">
                          <a:effectLst/>
                        </a:rPr>
                        <a:t>0.112</a:t>
                      </a:r>
                      <a:endParaRPr lang="ja-JP" sz="1600" kern="100" dirty="0">
                        <a:effectLst/>
                        <a:latin typeface="Century"/>
                        <a:ea typeface="ＭＳ 明朝"/>
                        <a:cs typeface="Century"/>
                      </a:endParaRPr>
                    </a:p>
                  </a:txBody>
                  <a:tcPr marL="68580" marR="68580" marT="0" marB="0">
                    <a:lnB w="12700" cap="flat" cmpd="sng" algn="ctr">
                      <a:solidFill>
                        <a:schemeClr val="tx1"/>
                      </a:solidFill>
                      <a:prstDash val="solid"/>
                      <a:round/>
                      <a:headEnd type="none" w="med" len="med"/>
                      <a:tailEnd type="none" w="med" len="med"/>
                    </a:lnB>
                  </a:tcPr>
                </a:tc>
              </a:tr>
              <a:tr h="44450">
                <a:tc>
                  <a:txBody>
                    <a:bodyPr/>
                    <a:lstStyle/>
                    <a:p>
                      <a:pPr algn="l">
                        <a:spcAft>
                          <a:spcPts val="0"/>
                        </a:spcAft>
                      </a:pPr>
                      <a:r>
                        <a:rPr lang="en-US" sz="1600" kern="100">
                          <a:effectLst/>
                        </a:rPr>
                        <a:t>Total</a:t>
                      </a:r>
                      <a:endParaRPr lang="ja-JP" sz="1600" kern="100">
                        <a:effectLst/>
                        <a:latin typeface="Century"/>
                        <a:ea typeface="ＭＳ 明朝"/>
                        <a:cs typeface="Century"/>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altLang="ja-JP" sz="1600" kern="100" dirty="0" smtClean="0">
                          <a:effectLst/>
                        </a:rPr>
                        <a:t>0.0077</a:t>
                      </a:r>
                      <a:endParaRPr lang="ja-JP" sz="1600" kern="100" dirty="0">
                        <a:effectLst/>
                        <a:latin typeface="+mn-lt"/>
                        <a:ea typeface="ＭＳ 明朝"/>
                        <a:cs typeface="Century"/>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altLang="ja-JP" sz="1600" kern="100" dirty="0" smtClean="0">
                          <a:effectLst/>
                          <a:latin typeface="+mn-lt"/>
                          <a:ea typeface="+mn-ea"/>
                          <a:cs typeface="+mn-cs"/>
                        </a:rPr>
                        <a:t>0.93</a:t>
                      </a:r>
                      <a:endParaRPr lang="ja-JP" sz="1600" kern="100" dirty="0">
                        <a:effectLst/>
                        <a:latin typeface="Century"/>
                        <a:ea typeface="ＭＳ 明朝"/>
                        <a:cs typeface="Century"/>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kern="100" dirty="0" smtClean="0">
                          <a:effectLst/>
                        </a:rPr>
                        <a:t>0.73</a:t>
                      </a:r>
                      <a:endParaRPr lang="ja-JP" sz="1600" kern="100" dirty="0">
                        <a:effectLst/>
                        <a:latin typeface="Century"/>
                        <a:ea typeface="ＭＳ 明朝"/>
                        <a:cs typeface="Century"/>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Aft>
                          <a:spcPts val="0"/>
                        </a:spcAft>
                      </a:pPr>
                      <a:r>
                        <a:rPr lang="en-US" sz="1600" kern="100" dirty="0" smtClean="0">
                          <a:solidFill>
                            <a:srgbClr val="FF0000"/>
                          </a:solidFill>
                          <a:effectLst/>
                        </a:rPr>
                        <a:t>1.67</a:t>
                      </a:r>
                      <a:endParaRPr lang="ja-JP" sz="1600" kern="100" dirty="0">
                        <a:solidFill>
                          <a:srgbClr val="FF0000"/>
                        </a:solidFill>
                        <a:effectLst/>
                        <a:latin typeface="Century"/>
                        <a:ea typeface="ＭＳ 明朝"/>
                        <a:cs typeface="Century"/>
                      </a:endParaRPr>
                    </a:p>
                  </a:txBody>
                  <a:tcPr marL="68580" marR="68580" marT="0" marB="0">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85784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p:cNvSpPr>
            <a:spLocks noGrp="1"/>
          </p:cNvSpPr>
          <p:nvPr/>
        </p:nvSpPr>
        <p:spPr>
          <a:xfrm>
            <a:off x="6974904" y="111547"/>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a:defRPr/>
            </a:pPr>
            <a:fld id="{892B1741-B29D-43FB-881F-E1D4BD9540B3}" type="slidenum">
              <a:rPr lang="ja-JP" altLang="en-US"/>
              <a:pPr>
                <a:defRPr/>
              </a:pPr>
              <a:t>26</a:t>
            </a:fld>
            <a:endParaRPr lang="ja-JP" altLang="en-US" dirty="0"/>
          </a:p>
        </p:txBody>
      </p:sp>
      <p:sp>
        <p:nvSpPr>
          <p:cNvPr id="21" name="Text Box 3"/>
          <p:cNvSpPr txBox="1">
            <a:spLocks noChangeArrowheads="1"/>
          </p:cNvSpPr>
          <p:nvPr/>
        </p:nvSpPr>
        <p:spPr bwMode="auto">
          <a:xfrm>
            <a:off x="475456" y="162718"/>
            <a:ext cx="8334375" cy="1952625"/>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sz="3200" baseline="30000">
                <a:latin typeface="Calibri" pitchFamily="34" charset="0"/>
              </a:rPr>
              <a:t>134</a:t>
            </a:r>
            <a:r>
              <a:rPr lang="en-US" altLang="ja-JP" sz="3200">
                <a:latin typeface="Calibri" pitchFamily="34" charset="0"/>
              </a:rPr>
              <a:t>Cs in surface water </a:t>
            </a:r>
            <a:r>
              <a:rPr lang="en-US" altLang="ja-JP" sz="3200" b="1">
                <a:latin typeface="Calibri" pitchFamily="34" charset="0"/>
              </a:rPr>
              <a:t>By Aoyama (unpublished)</a:t>
            </a:r>
            <a:endParaRPr lang="ja-JP" altLang="en-US" sz="3200" b="1">
              <a:latin typeface="Calibri" pitchFamily="34" charset="0"/>
            </a:endParaRPr>
          </a:p>
          <a:p>
            <a:r>
              <a:rPr lang="en-US" altLang="ja-JP">
                <a:latin typeface="Calibri" pitchFamily="34" charset="0"/>
              </a:rPr>
              <a:t>Data sources: NYK ships, Inoue et al., MEXT, Hakuho</a:t>
            </a:r>
          </a:p>
          <a:p>
            <a:r>
              <a:rPr lang="en-US" altLang="ja-JP">
                <a:latin typeface="Calibri" pitchFamily="34" charset="0"/>
              </a:rPr>
              <a:t>Solid circle with color: observed data</a:t>
            </a:r>
          </a:p>
          <a:p>
            <a:r>
              <a:rPr lang="en-US" altLang="ja-JP">
                <a:latin typeface="Calibri" pitchFamily="34" charset="0"/>
              </a:rPr>
              <a:t>Pattern: Atmospheric model with ocean model simulation</a:t>
            </a:r>
          </a:p>
          <a:p>
            <a:r>
              <a:rPr lang="en-US" altLang="ja-JP">
                <a:latin typeface="Calibri" pitchFamily="34" charset="0"/>
              </a:rPr>
              <a:t>Source term Chino et al. 8.8 PBq for atmospheric release and Tsumune et al., 3.5 PBq for direct discharge</a:t>
            </a:r>
          </a:p>
        </p:txBody>
      </p:sp>
      <p:pic>
        <p:nvPicPr>
          <p:cNvPr id="22" name="図 21" descr="Color_rank_ja_Apr-Jun_Cs134_plus_np25.jpg"/>
          <p:cNvPicPr>
            <a:picLocks noChangeAspect="1"/>
          </p:cNvPicPr>
          <p:nvPr/>
        </p:nvPicPr>
        <p:blipFill>
          <a:blip r:embed="rId3"/>
          <a:srcRect t="23817"/>
          <a:stretch>
            <a:fillRect/>
          </a:stretch>
        </p:blipFill>
        <p:spPr bwMode="auto">
          <a:xfrm>
            <a:off x="186531" y="2037556"/>
            <a:ext cx="4492625" cy="2417762"/>
          </a:xfrm>
          <a:prstGeom prst="rect">
            <a:avLst/>
          </a:prstGeom>
          <a:noFill/>
          <a:ln w="9525">
            <a:noFill/>
            <a:miter lim="800000"/>
            <a:headEnd/>
            <a:tailEnd/>
          </a:ln>
        </p:spPr>
      </p:pic>
      <p:pic>
        <p:nvPicPr>
          <p:cNvPr id="23" name="図 22" descr="Color_rank_ja_Jul-Sep_Cs134_plus_np25.jpg"/>
          <p:cNvPicPr>
            <a:picLocks noChangeAspect="1"/>
          </p:cNvPicPr>
          <p:nvPr/>
        </p:nvPicPr>
        <p:blipFill>
          <a:blip r:embed="rId4"/>
          <a:srcRect t="23817"/>
          <a:stretch>
            <a:fillRect/>
          </a:stretch>
        </p:blipFill>
        <p:spPr bwMode="auto">
          <a:xfrm>
            <a:off x="126206" y="4263231"/>
            <a:ext cx="4491038" cy="2417762"/>
          </a:xfrm>
          <a:prstGeom prst="rect">
            <a:avLst/>
          </a:prstGeom>
          <a:noFill/>
          <a:ln w="9525">
            <a:noFill/>
            <a:miter lim="800000"/>
            <a:headEnd/>
            <a:tailEnd/>
          </a:ln>
        </p:spPr>
      </p:pic>
      <p:pic>
        <p:nvPicPr>
          <p:cNvPr id="24" name="図 23" descr="Color_rank_ja_Oct-Dec_Cs134_plus_np25.jpg"/>
          <p:cNvPicPr>
            <a:picLocks noChangeAspect="1"/>
          </p:cNvPicPr>
          <p:nvPr/>
        </p:nvPicPr>
        <p:blipFill>
          <a:blip r:embed="rId5"/>
          <a:srcRect t="23817"/>
          <a:stretch>
            <a:fillRect/>
          </a:stretch>
        </p:blipFill>
        <p:spPr bwMode="auto">
          <a:xfrm>
            <a:off x="4264819" y="2029618"/>
            <a:ext cx="4491037" cy="2417763"/>
          </a:xfrm>
          <a:prstGeom prst="rect">
            <a:avLst/>
          </a:prstGeom>
          <a:noFill/>
          <a:ln w="9525">
            <a:noFill/>
            <a:miter lim="800000"/>
            <a:headEnd/>
            <a:tailEnd/>
          </a:ln>
        </p:spPr>
      </p:pic>
      <p:pic>
        <p:nvPicPr>
          <p:cNvPr id="25" name="図 24" descr="Color_rank_ja_Jan-Mar_Cs134_plus_np25.jpg"/>
          <p:cNvPicPr>
            <a:picLocks noChangeAspect="1"/>
          </p:cNvPicPr>
          <p:nvPr/>
        </p:nvPicPr>
        <p:blipFill>
          <a:blip r:embed="rId6"/>
          <a:srcRect t="23817"/>
          <a:stretch>
            <a:fillRect/>
          </a:stretch>
        </p:blipFill>
        <p:spPr bwMode="auto">
          <a:xfrm>
            <a:off x="4264819" y="4277518"/>
            <a:ext cx="4491037" cy="2417763"/>
          </a:xfrm>
          <a:prstGeom prst="rect">
            <a:avLst/>
          </a:prstGeom>
          <a:noFill/>
          <a:ln w="9525">
            <a:noFill/>
            <a:miter lim="800000"/>
            <a:headEnd/>
            <a:tailEnd/>
          </a:ln>
        </p:spPr>
      </p:pic>
      <p:sp>
        <p:nvSpPr>
          <p:cNvPr id="26" name="正方形/長方形 25"/>
          <p:cNvSpPr>
            <a:spLocks noChangeArrowheads="1"/>
          </p:cNvSpPr>
          <p:nvPr/>
        </p:nvSpPr>
        <p:spPr bwMode="auto">
          <a:xfrm>
            <a:off x="4690269" y="3621881"/>
            <a:ext cx="2005012" cy="369887"/>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a:latin typeface="Calibri" pitchFamily="34" charset="0"/>
              </a:rPr>
              <a:t>in Oct. – Dec. 2011 </a:t>
            </a:r>
            <a:endParaRPr lang="ja-JP" altLang="en-US">
              <a:latin typeface="Calibri" pitchFamily="34" charset="0"/>
            </a:endParaRPr>
          </a:p>
        </p:txBody>
      </p:sp>
      <p:sp>
        <p:nvSpPr>
          <p:cNvPr id="27" name="正方形/長方形 26"/>
          <p:cNvSpPr>
            <a:spLocks noChangeArrowheads="1"/>
          </p:cNvSpPr>
          <p:nvPr/>
        </p:nvSpPr>
        <p:spPr bwMode="auto">
          <a:xfrm>
            <a:off x="4690269" y="5895181"/>
            <a:ext cx="1993900" cy="369887"/>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a:latin typeface="Calibri" pitchFamily="34" charset="0"/>
              </a:rPr>
              <a:t>in Jan. – Mar. 2012 </a:t>
            </a:r>
            <a:endParaRPr lang="ja-JP" altLang="en-US">
              <a:latin typeface="Calibri" pitchFamily="34" charset="0"/>
            </a:endParaRPr>
          </a:p>
        </p:txBody>
      </p:sp>
      <p:sp>
        <p:nvSpPr>
          <p:cNvPr id="28" name="正方形/長方形 27"/>
          <p:cNvSpPr>
            <a:spLocks noChangeArrowheads="1"/>
          </p:cNvSpPr>
          <p:nvPr/>
        </p:nvSpPr>
        <p:spPr bwMode="auto">
          <a:xfrm>
            <a:off x="551656" y="5895181"/>
            <a:ext cx="2036763" cy="369887"/>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a:latin typeface="Calibri" pitchFamily="34" charset="0"/>
              </a:rPr>
              <a:t>in July – Sept. 2011 </a:t>
            </a:r>
            <a:endParaRPr lang="ja-JP" altLang="en-US">
              <a:latin typeface="Calibri" pitchFamily="34" charset="0"/>
            </a:endParaRPr>
          </a:p>
        </p:txBody>
      </p:sp>
      <p:sp>
        <p:nvSpPr>
          <p:cNvPr id="29" name="正方形/長方形 28"/>
          <p:cNvSpPr>
            <a:spLocks noChangeArrowheads="1"/>
          </p:cNvSpPr>
          <p:nvPr/>
        </p:nvSpPr>
        <p:spPr bwMode="auto">
          <a:xfrm>
            <a:off x="546894" y="3683793"/>
            <a:ext cx="1974850" cy="369888"/>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a:latin typeface="Calibri" pitchFamily="34" charset="0"/>
              </a:rPr>
              <a:t>in Apr – June 2011 </a:t>
            </a:r>
            <a:endParaRPr lang="ja-JP" altLang="en-US">
              <a:latin typeface="Calibri" pitchFamily="34" charset="0"/>
            </a:endParaRPr>
          </a:p>
        </p:txBody>
      </p:sp>
      <p:sp>
        <p:nvSpPr>
          <p:cNvPr id="30" name="正方形/長方形 29"/>
          <p:cNvSpPr>
            <a:spLocks noChangeArrowheads="1"/>
          </p:cNvSpPr>
          <p:nvPr/>
        </p:nvSpPr>
        <p:spPr bwMode="auto">
          <a:xfrm>
            <a:off x="7100094" y="1791493"/>
            <a:ext cx="1333500" cy="366713"/>
          </a:xfrm>
          <a:prstGeom prst="rect">
            <a:avLst/>
          </a:prstGeom>
          <a:noFill/>
          <a:ln w="9525">
            <a:noFill/>
            <a:miter lim="800000"/>
            <a:headEnd/>
            <a:tailEnd/>
          </a:ln>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r>
              <a:rPr lang="en-US" altLang="ja-JP">
                <a:latin typeface="Calibri" pitchFamily="34" charset="0"/>
              </a:rPr>
              <a:t>unit: Bq m-3</a:t>
            </a:r>
          </a:p>
        </p:txBody>
      </p:sp>
      <p:sp>
        <p:nvSpPr>
          <p:cNvPr id="31" name="下矢印 30"/>
          <p:cNvSpPr/>
          <p:nvPr/>
        </p:nvSpPr>
        <p:spPr>
          <a:xfrm>
            <a:off x="2059781" y="4167981"/>
            <a:ext cx="373063" cy="481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endParaRPr lang="ja-JP" altLang="en-US"/>
          </a:p>
        </p:txBody>
      </p:sp>
      <p:sp>
        <p:nvSpPr>
          <p:cNvPr id="32" name="下矢印 31"/>
          <p:cNvSpPr/>
          <p:nvPr/>
        </p:nvSpPr>
        <p:spPr>
          <a:xfrm>
            <a:off x="6136481" y="4167981"/>
            <a:ext cx="374650" cy="481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endParaRPr lang="ja-JP" altLang="en-US"/>
          </a:p>
        </p:txBody>
      </p:sp>
      <p:sp>
        <p:nvSpPr>
          <p:cNvPr id="33" name="下矢印 32"/>
          <p:cNvSpPr/>
          <p:nvPr/>
        </p:nvSpPr>
        <p:spPr>
          <a:xfrm rot="13500000">
            <a:off x="4162425" y="4157662"/>
            <a:ext cx="374650" cy="481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2739277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a:t>
            </a:r>
            <a:endParaRPr kumimoji="1" lang="ja-JP" altLang="en-US" dirty="0"/>
          </a:p>
        </p:txBody>
      </p:sp>
      <p:sp>
        <p:nvSpPr>
          <p:cNvPr id="3" name="コンテンツ プレースホルダー 2"/>
          <p:cNvSpPr>
            <a:spLocks noGrp="1"/>
          </p:cNvSpPr>
          <p:nvPr>
            <p:ph idx="1"/>
          </p:nvPr>
        </p:nvSpPr>
        <p:spPr>
          <a:xfrm>
            <a:off x="457200" y="1600200"/>
            <a:ext cx="8229600" cy="4997152"/>
          </a:xfrm>
        </p:spPr>
        <p:txBody>
          <a:bodyPr>
            <a:normAutofit fontScale="85000" lnSpcReduction="10000"/>
          </a:bodyPr>
          <a:lstStyle/>
          <a:p>
            <a:r>
              <a:rPr lang="en-US" altLang="ja-JP" dirty="0" smtClean="0"/>
              <a:t>The </a:t>
            </a:r>
            <a:r>
              <a:rPr lang="en-US" altLang="ja-JP" dirty="0"/>
              <a:t>concentration of </a:t>
            </a:r>
            <a:r>
              <a:rPr lang="en-US" altLang="ja-JP" baseline="30000" dirty="0"/>
              <a:t>134,137</a:t>
            </a:r>
            <a:r>
              <a:rPr lang="en-US" altLang="ja-JP" dirty="0"/>
              <a:t>Cs in seawater near 1F-NPP was considerably decreased to </a:t>
            </a:r>
            <a:r>
              <a:rPr lang="en-US" altLang="ja-JP" dirty="0" smtClean="0"/>
              <a:t>1~10Bq/L  in 2012, </a:t>
            </a:r>
            <a:r>
              <a:rPr lang="en-US" altLang="ja-JP" dirty="0"/>
              <a:t>which is </a:t>
            </a:r>
            <a:r>
              <a:rPr lang="en-US" altLang="ja-JP" dirty="0" smtClean="0"/>
              <a:t>1,000-10,000 </a:t>
            </a:r>
            <a:r>
              <a:rPr lang="en-US" altLang="ja-JP" dirty="0"/>
              <a:t>times of BG level</a:t>
            </a:r>
            <a:r>
              <a:rPr lang="en-US" altLang="ja-JP" dirty="0" smtClean="0"/>
              <a:t>.</a:t>
            </a:r>
            <a:endParaRPr lang="en-US" altLang="ja-JP" dirty="0"/>
          </a:p>
          <a:p>
            <a:r>
              <a:rPr lang="en-US" altLang="ja-JP" dirty="0"/>
              <a:t>The concentration of </a:t>
            </a:r>
            <a:r>
              <a:rPr lang="en-US" altLang="ja-JP" baseline="30000" dirty="0"/>
              <a:t>134,137</a:t>
            </a:r>
            <a:r>
              <a:rPr lang="en-US" altLang="ja-JP" dirty="0"/>
              <a:t>Cs in the deep Pacific is BG~0.01 </a:t>
            </a:r>
            <a:r>
              <a:rPr lang="en-US" altLang="ja-JP" dirty="0" err="1"/>
              <a:t>Bq</a:t>
            </a:r>
            <a:r>
              <a:rPr lang="en-US" altLang="ja-JP" dirty="0"/>
              <a:t>/L, which is 10 times of BG level</a:t>
            </a:r>
            <a:r>
              <a:rPr lang="en-US" altLang="ja-JP" dirty="0" smtClean="0"/>
              <a:t>.</a:t>
            </a:r>
            <a:endParaRPr lang="en-US" altLang="ja-JP" dirty="0"/>
          </a:p>
          <a:p>
            <a:r>
              <a:rPr lang="en-US" altLang="ja-JP" dirty="0"/>
              <a:t>The simulation by LAMER estimated the concentrations of </a:t>
            </a:r>
            <a:r>
              <a:rPr lang="en-US" altLang="ja-JP" baseline="30000" dirty="0"/>
              <a:t>137</a:t>
            </a:r>
            <a:r>
              <a:rPr lang="en-US" altLang="ja-JP" dirty="0"/>
              <a:t>Cs in seawater and marine products. The result agrees the observation of them</a:t>
            </a:r>
            <a:r>
              <a:rPr lang="en-US" altLang="ja-JP" dirty="0" smtClean="0"/>
              <a:t>.</a:t>
            </a:r>
            <a:endParaRPr lang="en-US" altLang="ja-JP" dirty="0"/>
          </a:p>
          <a:p>
            <a:r>
              <a:rPr lang="en-US" altLang="ja-JP" dirty="0"/>
              <a:t>The internal dose from Japanese </a:t>
            </a:r>
            <a:r>
              <a:rPr lang="en-US" altLang="ja-JP" dirty="0" smtClean="0"/>
              <a:t>consumption </a:t>
            </a:r>
            <a:r>
              <a:rPr lang="en-US" altLang="ja-JP" dirty="0"/>
              <a:t>of all marine </a:t>
            </a:r>
            <a:r>
              <a:rPr lang="en-US" altLang="ja-JP" dirty="0" smtClean="0"/>
              <a:t>product </a:t>
            </a:r>
            <a:r>
              <a:rPr lang="en-US" altLang="ja-JP" dirty="0"/>
              <a:t>was estimated </a:t>
            </a:r>
            <a:r>
              <a:rPr lang="en-US" altLang="ja-JP" dirty="0" smtClean="0"/>
              <a:t>to be 1.7, 0.74 and 0.41 micro </a:t>
            </a:r>
            <a:r>
              <a:rPr lang="en-US" altLang="ja-JP" dirty="0" err="1" smtClean="0"/>
              <a:t>Sv</a:t>
            </a:r>
            <a:r>
              <a:rPr lang="en-US" altLang="ja-JP" dirty="0" smtClean="0"/>
              <a:t>/a </a:t>
            </a:r>
            <a:r>
              <a:rPr lang="en-US" altLang="ja-JP" dirty="0"/>
              <a:t>in </a:t>
            </a:r>
            <a:r>
              <a:rPr lang="en-US" altLang="ja-JP" dirty="0" smtClean="0"/>
              <a:t>2012, 2013 and 2014, respectively.</a:t>
            </a:r>
            <a:endParaRPr kumimoji="1" lang="ja-JP" altLang="en-US" dirty="0"/>
          </a:p>
        </p:txBody>
      </p:sp>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27</a:t>
            </a:fld>
            <a:endParaRPr kumimoji="1" lang="ja-JP" altLang="en-US"/>
          </a:p>
        </p:txBody>
      </p:sp>
    </p:spTree>
    <p:extLst>
      <p:ext uri="{BB962C8B-B14F-4D97-AF65-F5344CB8AC3E}">
        <p14:creationId xmlns:p14="http://schemas.microsoft.com/office/powerpoint/2010/main" val="3088557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Sea Area Monitoring Plan in </a:t>
            </a:r>
            <a:r>
              <a:rPr lang="en-US" altLang="ja-JP" dirty="0" smtClean="0"/>
              <a:t>FY2012</a:t>
            </a:r>
            <a:endParaRPr kumimoji="1" lang="ja-JP" altLang="en-US" dirty="0"/>
          </a:p>
        </p:txBody>
      </p:sp>
      <p:sp>
        <p:nvSpPr>
          <p:cNvPr id="3" name="コンテンツ プレースホルダー 2"/>
          <p:cNvSpPr>
            <a:spLocks noGrp="1"/>
          </p:cNvSpPr>
          <p:nvPr>
            <p:ph idx="1"/>
          </p:nvPr>
        </p:nvSpPr>
        <p:spPr>
          <a:xfrm>
            <a:off x="457200" y="1600200"/>
            <a:ext cx="8229600" cy="4781128"/>
          </a:xfrm>
        </p:spPr>
        <p:txBody>
          <a:bodyPr>
            <a:noAutofit/>
          </a:bodyPr>
          <a:lstStyle/>
          <a:p>
            <a:pPr marL="0" indent="0">
              <a:buNone/>
            </a:pPr>
            <a:r>
              <a:rPr lang="en-US" altLang="ja-JP" sz="2000" b="1" dirty="0"/>
              <a:t>Basic concept of the </a:t>
            </a:r>
            <a:r>
              <a:rPr lang="en-US" altLang="ja-JP" sz="2000" b="1" dirty="0" smtClean="0"/>
              <a:t>revision of the monitoring plan is to ascertain</a:t>
            </a:r>
          </a:p>
          <a:p>
            <a:pPr marL="174625" indent="-174625">
              <a:buNone/>
            </a:pPr>
            <a:r>
              <a:rPr lang="en-US" altLang="ja-JP" sz="2000" dirty="0" smtClean="0"/>
              <a:t>(1) concentration </a:t>
            </a:r>
            <a:r>
              <a:rPr lang="en-US" altLang="ja-JP" sz="2000" dirty="0"/>
              <a:t>levels mainly for </a:t>
            </a:r>
            <a:r>
              <a:rPr lang="en-US" altLang="ja-JP" sz="2000" dirty="0" smtClean="0"/>
              <a:t>ceasium-134,137 </a:t>
            </a:r>
            <a:r>
              <a:rPr lang="en-US" altLang="ja-JP" sz="2000" dirty="0"/>
              <a:t>in </a:t>
            </a:r>
            <a:r>
              <a:rPr lang="en-US" altLang="ja-JP" sz="2000" dirty="0">
                <a:solidFill>
                  <a:srgbClr val="FF0000"/>
                </a:solidFill>
              </a:rPr>
              <a:t>seawater </a:t>
            </a:r>
            <a:r>
              <a:rPr lang="en-US" altLang="ja-JP" sz="2000" dirty="0"/>
              <a:t>by </a:t>
            </a:r>
            <a:r>
              <a:rPr lang="en-US" altLang="ja-JP" sz="2000" dirty="0">
                <a:solidFill>
                  <a:srgbClr val="FF0000"/>
                </a:solidFill>
              </a:rPr>
              <a:t>enhancing the analysis </a:t>
            </a:r>
            <a:r>
              <a:rPr lang="en-US" altLang="ja-JP" sz="2000" dirty="0" smtClean="0">
                <a:solidFill>
                  <a:srgbClr val="FF0000"/>
                </a:solidFill>
              </a:rPr>
              <a:t>accuracy</a:t>
            </a:r>
            <a:r>
              <a:rPr lang="en-US" altLang="ja-JP" sz="2000" dirty="0" smtClean="0"/>
              <a:t>, </a:t>
            </a:r>
          </a:p>
          <a:p>
            <a:pPr marL="174625" indent="-174625">
              <a:buNone/>
            </a:pPr>
            <a:r>
              <a:rPr lang="en-US" altLang="ja-JP" sz="2000" dirty="0" smtClean="0"/>
              <a:t>(2) the </a:t>
            </a:r>
            <a:r>
              <a:rPr lang="en-US" altLang="ja-JP" sz="2000" dirty="0"/>
              <a:t>spatial </a:t>
            </a:r>
            <a:r>
              <a:rPr lang="en-US" altLang="ja-JP" sz="2000" dirty="0">
                <a:solidFill>
                  <a:srgbClr val="FF0000"/>
                </a:solidFill>
              </a:rPr>
              <a:t>distribution </a:t>
            </a:r>
            <a:r>
              <a:rPr lang="en-US" altLang="ja-JP" sz="2000" dirty="0"/>
              <a:t>and chronological </a:t>
            </a:r>
            <a:r>
              <a:rPr lang="en-US" altLang="ja-JP" sz="2000" dirty="0">
                <a:solidFill>
                  <a:srgbClr val="FF0000"/>
                </a:solidFill>
              </a:rPr>
              <a:t>movement </a:t>
            </a:r>
            <a:r>
              <a:rPr lang="en-US" altLang="ja-JP" sz="2000" dirty="0"/>
              <a:t>of radioactive materials in </a:t>
            </a:r>
            <a:r>
              <a:rPr lang="en-US" altLang="ja-JP" sz="2000" dirty="0" smtClean="0">
                <a:solidFill>
                  <a:srgbClr val="FF0000"/>
                </a:solidFill>
              </a:rPr>
              <a:t>marine soil</a:t>
            </a:r>
            <a:r>
              <a:rPr lang="en-US" altLang="ja-JP" sz="2000" dirty="0" smtClean="0"/>
              <a:t> </a:t>
            </a:r>
            <a:r>
              <a:rPr lang="en-US" altLang="ja-JP" sz="2000" dirty="0"/>
              <a:t>and characteristics of marine soil, </a:t>
            </a:r>
            <a:endParaRPr lang="en-US" altLang="ja-JP" sz="2000" dirty="0" smtClean="0"/>
          </a:p>
          <a:p>
            <a:pPr marL="174625" indent="-174625">
              <a:buNone/>
            </a:pPr>
            <a:r>
              <a:rPr lang="en-US" altLang="ja-JP" sz="2000" dirty="0" smtClean="0"/>
              <a:t>(3) the </a:t>
            </a:r>
            <a:r>
              <a:rPr lang="en-US" altLang="ja-JP" sz="2000" dirty="0">
                <a:solidFill>
                  <a:srgbClr val="FF0000"/>
                </a:solidFill>
              </a:rPr>
              <a:t>chronological changes </a:t>
            </a:r>
            <a:r>
              <a:rPr lang="en-US" altLang="ja-JP" sz="2000" dirty="0"/>
              <a:t>in </a:t>
            </a:r>
            <a:r>
              <a:rPr lang="en-US" altLang="ja-JP" sz="2000" dirty="0" smtClean="0"/>
              <a:t>radioactivity concentrations </a:t>
            </a:r>
            <a:r>
              <a:rPr lang="en-US" altLang="ja-JP" sz="2000" dirty="0"/>
              <a:t>in </a:t>
            </a:r>
            <a:r>
              <a:rPr lang="en-US" altLang="ja-JP" sz="2000" dirty="0">
                <a:solidFill>
                  <a:srgbClr val="FF0000"/>
                </a:solidFill>
              </a:rPr>
              <a:t>fishery products </a:t>
            </a:r>
            <a:r>
              <a:rPr lang="en-US" altLang="ja-JP" sz="2000" dirty="0"/>
              <a:t>with regard to marine </a:t>
            </a:r>
            <a:r>
              <a:rPr lang="en-US" altLang="ja-JP" sz="2000" dirty="0" smtClean="0"/>
              <a:t>organisms.</a:t>
            </a:r>
          </a:p>
          <a:p>
            <a:pPr marL="0" indent="0">
              <a:buNone/>
            </a:pPr>
            <a:endParaRPr lang="en-US" altLang="ja-JP" sz="1800" dirty="0"/>
          </a:p>
          <a:p>
            <a:pPr marL="174625" indent="-174625">
              <a:buNone/>
            </a:pPr>
            <a:r>
              <a:rPr lang="en-US" altLang="ja-JP" sz="1800" dirty="0" smtClean="0"/>
              <a:t>Furthermore</a:t>
            </a:r>
            <a:r>
              <a:rPr lang="en-US" altLang="ja-JP" sz="1800" dirty="0"/>
              <a:t>, the monitoring content will be enhanced and strengthened by taking </a:t>
            </a:r>
            <a:r>
              <a:rPr lang="en-US" altLang="ja-JP" sz="1800" dirty="0" smtClean="0"/>
              <a:t>into account </a:t>
            </a:r>
            <a:r>
              <a:rPr lang="en-US" altLang="ja-JP" sz="1800" dirty="0"/>
              <a:t>not only the routes of radioactive materials discharged into the sea from </a:t>
            </a:r>
            <a:r>
              <a:rPr lang="en-US" altLang="ja-JP" sz="1800" dirty="0" smtClean="0"/>
              <a:t>TEPCO’s Fukushima </a:t>
            </a:r>
            <a:r>
              <a:rPr lang="en-US" altLang="ja-JP" sz="1800" dirty="0" err="1"/>
              <a:t>Dai-ichi</a:t>
            </a:r>
            <a:r>
              <a:rPr lang="en-US" altLang="ja-JP" sz="1800" dirty="0"/>
              <a:t> NPP but also those of radioactive materials flowing into the sea from the </a:t>
            </a:r>
            <a:r>
              <a:rPr lang="en-US" altLang="ja-JP" sz="1800" dirty="0" smtClean="0"/>
              <a:t>land area </a:t>
            </a:r>
            <a:r>
              <a:rPr lang="en-US" altLang="ja-JP" sz="1800" dirty="0"/>
              <a:t>via rivers. </a:t>
            </a:r>
            <a:endParaRPr lang="en-US" altLang="ja-JP" sz="1800" dirty="0" smtClean="0"/>
          </a:p>
          <a:p>
            <a:pPr marL="174625" indent="-174625">
              <a:buNone/>
            </a:pPr>
            <a:r>
              <a:rPr lang="en-US" altLang="ja-JP" sz="1800" dirty="0" smtClean="0"/>
              <a:t>When </a:t>
            </a:r>
            <a:r>
              <a:rPr lang="en-US" altLang="ja-JP" sz="1800" dirty="0"/>
              <a:t>conducting the sea area monitoring, attention will also be paid to </a:t>
            </a:r>
            <a:r>
              <a:rPr lang="en-US" altLang="ja-JP" sz="1800" dirty="0" smtClean="0"/>
              <a:t>the viewpoints </a:t>
            </a:r>
            <a:r>
              <a:rPr lang="en-US" altLang="ja-JP" sz="1800" dirty="0"/>
              <a:t>of helping the understanding of the movement of radioactive materials from </a:t>
            </a:r>
            <a:r>
              <a:rPr lang="en-US" altLang="ja-JP" sz="1800" dirty="0" smtClean="0"/>
              <a:t>the environment </a:t>
            </a:r>
            <a:r>
              <a:rPr lang="en-US" altLang="ja-JP" sz="1800" dirty="0"/>
              <a:t>to marine organisms and the </a:t>
            </a:r>
            <a:r>
              <a:rPr lang="en-US" altLang="ja-JP" sz="1800" dirty="0" err="1"/>
              <a:t>bioconcentration</a:t>
            </a:r>
            <a:r>
              <a:rPr lang="en-US" altLang="ja-JP" sz="1800" dirty="0"/>
              <a:t> process.</a:t>
            </a:r>
            <a:endParaRPr kumimoji="1" lang="ja-JP" altLang="en-US" sz="1800" dirty="0"/>
          </a:p>
        </p:txBody>
      </p:sp>
      <p:sp>
        <p:nvSpPr>
          <p:cNvPr id="4" name="正方形/長方形 3"/>
          <p:cNvSpPr/>
          <p:nvPr/>
        </p:nvSpPr>
        <p:spPr>
          <a:xfrm>
            <a:off x="4860032" y="6525344"/>
            <a:ext cx="4176464" cy="261610"/>
          </a:xfrm>
          <a:prstGeom prst="rect">
            <a:avLst/>
          </a:prstGeom>
        </p:spPr>
        <p:txBody>
          <a:bodyPr wrap="square">
            <a:spAutoFit/>
          </a:bodyPr>
          <a:lstStyle/>
          <a:p>
            <a:pPr algn="r"/>
            <a:r>
              <a:rPr lang="en-US" altLang="ja-JP" sz="1100" dirty="0" smtClean="0"/>
              <a:t> http</a:t>
            </a:r>
            <a:r>
              <a:rPr lang="en-US" altLang="ja-JP" sz="1100" dirty="0"/>
              <a:t>://radioactivity.mext.go.jp/en/contents/5000/4854/view.html</a:t>
            </a:r>
            <a:endParaRPr lang="ja-JP" altLang="en-US" sz="1100" dirty="0"/>
          </a:p>
        </p:txBody>
      </p:sp>
      <p:sp>
        <p:nvSpPr>
          <p:cNvPr id="5" name="スライド番号プレースホルダー 4"/>
          <p:cNvSpPr>
            <a:spLocks noGrp="1"/>
          </p:cNvSpPr>
          <p:nvPr>
            <p:ph type="sldNum" sz="quarter" idx="12"/>
          </p:nvPr>
        </p:nvSpPr>
        <p:spPr/>
        <p:txBody>
          <a:bodyPr/>
          <a:lstStyle/>
          <a:p>
            <a:fld id="{13794E9F-CD54-41DA-A695-D1A8D7642E3B}" type="slidenum">
              <a:rPr kumimoji="1" lang="ja-JP" altLang="en-US" smtClean="0"/>
              <a:t>3</a:t>
            </a:fld>
            <a:endParaRPr kumimoji="1" lang="ja-JP" altLang="en-US"/>
          </a:p>
        </p:txBody>
      </p:sp>
    </p:spTree>
    <p:extLst>
      <p:ext uri="{BB962C8B-B14F-4D97-AF65-F5344CB8AC3E}">
        <p14:creationId xmlns:p14="http://schemas.microsoft.com/office/powerpoint/2010/main" val="59749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lang="en-US" altLang="ja-JP" dirty="0" smtClean="0"/>
              <a:t>Five </a:t>
            </a:r>
            <a:r>
              <a:rPr lang="en-US" altLang="ja-JP" dirty="0"/>
              <a:t>sea </a:t>
            </a:r>
            <a:r>
              <a:rPr lang="en-US" altLang="ja-JP" dirty="0" smtClean="0"/>
              <a:t>areas</a:t>
            </a:r>
            <a:endParaRPr kumimoji="1" lang="ja-JP" altLang="en-US" dirty="0"/>
          </a:p>
        </p:txBody>
      </p:sp>
      <p:sp>
        <p:nvSpPr>
          <p:cNvPr id="3" name="コンテンツ プレースホルダー 2"/>
          <p:cNvSpPr>
            <a:spLocks noGrp="1"/>
          </p:cNvSpPr>
          <p:nvPr>
            <p:ph idx="1"/>
          </p:nvPr>
        </p:nvSpPr>
        <p:spPr>
          <a:xfrm>
            <a:off x="251520" y="1340768"/>
            <a:ext cx="4464496" cy="5400600"/>
          </a:xfrm>
        </p:spPr>
        <p:txBody>
          <a:bodyPr>
            <a:noAutofit/>
          </a:bodyPr>
          <a:lstStyle/>
          <a:p>
            <a:pPr marL="266700" indent="-266700" algn="just">
              <a:buNone/>
            </a:pPr>
            <a:r>
              <a:rPr lang="en-US" altLang="ja-JP" sz="2000" dirty="0" smtClean="0">
                <a:solidFill>
                  <a:srgbClr val="FF0000"/>
                </a:solidFill>
              </a:rPr>
              <a:t>(</a:t>
            </a:r>
            <a:r>
              <a:rPr lang="en-US" altLang="ja-JP" sz="2000" dirty="0" err="1" smtClean="0">
                <a:solidFill>
                  <a:srgbClr val="FF0000"/>
                </a:solidFill>
              </a:rPr>
              <a:t>i</a:t>
            </a:r>
            <a:r>
              <a:rPr lang="en-US" altLang="ja-JP" sz="2000" dirty="0" smtClean="0">
                <a:solidFill>
                  <a:srgbClr val="FF0000"/>
                </a:solidFill>
              </a:rPr>
              <a:t>) Sea </a:t>
            </a:r>
            <a:r>
              <a:rPr lang="en-US" altLang="ja-JP" sz="2000" dirty="0">
                <a:solidFill>
                  <a:srgbClr val="FF0000"/>
                </a:solidFill>
              </a:rPr>
              <a:t>area close to </a:t>
            </a:r>
            <a:r>
              <a:rPr lang="en-US" altLang="ja-JP" sz="2000" u="sng" dirty="0">
                <a:solidFill>
                  <a:srgbClr val="FF0000"/>
                </a:solidFill>
              </a:rPr>
              <a:t>TEPCO’s Fukushima </a:t>
            </a:r>
            <a:r>
              <a:rPr lang="en-US" altLang="ja-JP" sz="2000" u="sng" dirty="0" err="1">
                <a:solidFill>
                  <a:srgbClr val="FF0000"/>
                </a:solidFill>
              </a:rPr>
              <a:t>Dai-ichi</a:t>
            </a:r>
            <a:r>
              <a:rPr lang="en-US" altLang="ja-JP" sz="2000" u="sng" dirty="0">
                <a:solidFill>
                  <a:srgbClr val="FF0000"/>
                </a:solidFill>
              </a:rPr>
              <a:t> NPP</a:t>
            </a:r>
            <a:r>
              <a:rPr lang="en-US" altLang="ja-JP" sz="2000" dirty="0">
                <a:solidFill>
                  <a:srgbClr val="FF0000"/>
                </a:solidFill>
              </a:rPr>
              <a:t>: The area near the </a:t>
            </a:r>
            <a:r>
              <a:rPr lang="en-US" altLang="ja-JP" sz="2000" dirty="0" smtClean="0">
                <a:solidFill>
                  <a:srgbClr val="FF0000"/>
                </a:solidFill>
              </a:rPr>
              <a:t>1F-NPP requiring close watch</a:t>
            </a:r>
            <a:endParaRPr lang="en-US" altLang="ja-JP" sz="2000" dirty="0">
              <a:solidFill>
                <a:srgbClr val="FF0000"/>
              </a:solidFill>
            </a:endParaRPr>
          </a:p>
          <a:p>
            <a:pPr marL="266700" indent="-266700" algn="just">
              <a:buNone/>
            </a:pPr>
            <a:r>
              <a:rPr lang="en-US" altLang="ja-JP" sz="2000" dirty="0">
                <a:solidFill>
                  <a:srgbClr val="00B050"/>
                </a:solidFill>
              </a:rPr>
              <a:t>(ii) </a:t>
            </a:r>
            <a:r>
              <a:rPr lang="en-US" altLang="ja-JP" sz="2000" u="sng" dirty="0">
                <a:solidFill>
                  <a:srgbClr val="00B050"/>
                </a:solidFill>
              </a:rPr>
              <a:t>Coastal area</a:t>
            </a:r>
            <a:r>
              <a:rPr lang="en-US" altLang="ja-JP" sz="2000" dirty="0">
                <a:solidFill>
                  <a:srgbClr val="00B050"/>
                </a:solidFill>
              </a:rPr>
              <a:t>: The area within about </a:t>
            </a:r>
            <a:r>
              <a:rPr lang="en-US" altLang="ja-JP" sz="2000" dirty="0" smtClean="0">
                <a:solidFill>
                  <a:srgbClr val="00B050"/>
                </a:solidFill>
              </a:rPr>
              <a:t>30</a:t>
            </a:r>
            <a:r>
              <a:rPr lang="ja-JP" altLang="en-US" sz="2000" dirty="0">
                <a:solidFill>
                  <a:srgbClr val="00B050"/>
                </a:solidFill>
              </a:rPr>
              <a:t> </a:t>
            </a:r>
            <a:r>
              <a:rPr lang="en-US" altLang="ja-JP" sz="2000" dirty="0" smtClean="0">
                <a:solidFill>
                  <a:srgbClr val="00B050"/>
                </a:solidFill>
              </a:rPr>
              <a:t>km </a:t>
            </a:r>
            <a:r>
              <a:rPr lang="en-US" altLang="ja-JP" sz="2000" dirty="0">
                <a:solidFill>
                  <a:srgbClr val="00B050"/>
                </a:solidFill>
              </a:rPr>
              <a:t>from the coastline of Aomori (only partially</a:t>
            </a:r>
            <a:r>
              <a:rPr lang="en-US" altLang="ja-JP" sz="2000" dirty="0" smtClean="0">
                <a:solidFill>
                  <a:srgbClr val="00B050"/>
                </a:solidFill>
              </a:rPr>
              <a:t>), Iwate </a:t>
            </a:r>
            <a:r>
              <a:rPr lang="en-US" altLang="ja-JP" sz="2000" dirty="0">
                <a:solidFill>
                  <a:srgbClr val="00B050"/>
                </a:solidFill>
              </a:rPr>
              <a:t>to Miyagi, Fukushima and Ibaraki prefectures (including river outlets)</a:t>
            </a:r>
          </a:p>
          <a:p>
            <a:pPr marL="266700" indent="-266700" algn="just">
              <a:buNone/>
            </a:pPr>
            <a:r>
              <a:rPr lang="en-US" altLang="ja-JP" sz="2000" dirty="0">
                <a:solidFill>
                  <a:srgbClr val="0070C0"/>
                </a:solidFill>
              </a:rPr>
              <a:t>(iii) </a:t>
            </a:r>
            <a:r>
              <a:rPr lang="en-US" altLang="ja-JP" sz="2000" u="sng" dirty="0">
                <a:solidFill>
                  <a:srgbClr val="0070C0"/>
                </a:solidFill>
              </a:rPr>
              <a:t>Off-shore area</a:t>
            </a:r>
            <a:r>
              <a:rPr lang="en-US" altLang="ja-JP" sz="2000" dirty="0">
                <a:solidFill>
                  <a:srgbClr val="0070C0"/>
                </a:solidFill>
              </a:rPr>
              <a:t>: The area within about 30 to </a:t>
            </a:r>
            <a:r>
              <a:rPr lang="en-US" altLang="ja-JP" sz="2000" dirty="0" smtClean="0">
                <a:solidFill>
                  <a:srgbClr val="0070C0"/>
                </a:solidFill>
              </a:rPr>
              <a:t>90 km </a:t>
            </a:r>
            <a:r>
              <a:rPr lang="en-US" altLang="ja-JP" sz="2000" dirty="0">
                <a:solidFill>
                  <a:srgbClr val="0070C0"/>
                </a:solidFill>
              </a:rPr>
              <a:t>from the </a:t>
            </a:r>
            <a:r>
              <a:rPr lang="en-US" altLang="ja-JP" sz="2000" dirty="0" smtClean="0">
                <a:solidFill>
                  <a:srgbClr val="0070C0"/>
                </a:solidFill>
              </a:rPr>
              <a:t>coastline </a:t>
            </a:r>
          </a:p>
          <a:p>
            <a:pPr marL="266700" indent="-266700" algn="just">
              <a:buNone/>
            </a:pPr>
            <a:r>
              <a:rPr lang="en-US" altLang="ja-JP" sz="2000" dirty="0" smtClean="0"/>
              <a:t>(iv</a:t>
            </a:r>
            <a:r>
              <a:rPr lang="en-US" altLang="ja-JP" sz="2000" dirty="0"/>
              <a:t>) </a:t>
            </a:r>
            <a:r>
              <a:rPr lang="en-US" altLang="ja-JP" sz="2000" u="sng" dirty="0"/>
              <a:t>Outer sea area</a:t>
            </a:r>
            <a:r>
              <a:rPr lang="en-US" altLang="ja-JP" sz="2000" dirty="0"/>
              <a:t>: The area within about 90 to </a:t>
            </a:r>
            <a:r>
              <a:rPr lang="en-US" altLang="ja-JP" sz="2000" dirty="0" smtClean="0"/>
              <a:t>280 km </a:t>
            </a:r>
            <a:r>
              <a:rPr lang="en-US" altLang="ja-JP" sz="2000" dirty="0"/>
              <a:t>and </a:t>
            </a:r>
            <a:r>
              <a:rPr lang="en-US" altLang="ja-JP" sz="2000" dirty="0" smtClean="0"/>
              <a:t>280 km </a:t>
            </a:r>
            <a:r>
              <a:rPr lang="en-US" altLang="ja-JP" sz="2000" dirty="0"/>
              <a:t>or farther from the coastline</a:t>
            </a:r>
          </a:p>
          <a:p>
            <a:pPr marL="266700" indent="-266700" algn="just">
              <a:buNone/>
            </a:pPr>
            <a:r>
              <a:rPr lang="en-US" altLang="ja-JP" sz="2000" dirty="0">
                <a:solidFill>
                  <a:srgbClr val="7030A0"/>
                </a:solidFill>
              </a:rPr>
              <a:t>(v) </a:t>
            </a:r>
            <a:r>
              <a:rPr lang="en-US" altLang="ja-JP" sz="2000" u="sng" dirty="0">
                <a:solidFill>
                  <a:srgbClr val="7030A0"/>
                </a:solidFill>
              </a:rPr>
              <a:t>Tokyo Bay</a:t>
            </a:r>
            <a:r>
              <a:rPr lang="en-US" altLang="ja-JP" sz="2000" dirty="0">
                <a:solidFill>
                  <a:srgbClr val="7030A0"/>
                </a:solidFill>
              </a:rPr>
              <a:t>: The closed sea area where radioactive materials are highly likely to flow </a:t>
            </a:r>
            <a:r>
              <a:rPr lang="en-US" altLang="ja-JP" sz="2000" dirty="0" smtClean="0">
                <a:solidFill>
                  <a:srgbClr val="7030A0"/>
                </a:solidFill>
              </a:rPr>
              <a:t>in from </a:t>
            </a:r>
            <a:r>
              <a:rPr lang="en-US" altLang="ja-JP" sz="2000" dirty="0">
                <a:solidFill>
                  <a:srgbClr val="7030A0"/>
                </a:solidFill>
              </a:rPr>
              <a:t>rivers and be deposited in </a:t>
            </a:r>
            <a:r>
              <a:rPr lang="en-US" altLang="ja-JP" sz="2000" dirty="0" smtClean="0">
                <a:solidFill>
                  <a:srgbClr val="7030A0"/>
                </a:solidFill>
              </a:rPr>
              <a:t>particular</a:t>
            </a:r>
            <a:endParaRPr lang="en-US" altLang="ja-JP" sz="2000" dirty="0">
              <a:solidFill>
                <a:srgbClr val="7030A0"/>
              </a:solidFill>
            </a:endParaRPr>
          </a:p>
        </p:txBody>
      </p:sp>
      <p:grpSp>
        <p:nvGrpSpPr>
          <p:cNvPr id="7" name="グループ化 6"/>
          <p:cNvGrpSpPr/>
          <p:nvPr/>
        </p:nvGrpSpPr>
        <p:grpSpPr>
          <a:xfrm>
            <a:off x="4932040" y="1196752"/>
            <a:ext cx="3990975" cy="5286375"/>
            <a:chOff x="4932040" y="1196752"/>
            <a:chExt cx="3990975" cy="52863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96752"/>
              <a:ext cx="399097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5940152" y="3717032"/>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595033" y="3573016"/>
              <a:ext cx="378630" cy="369332"/>
            </a:xfrm>
            <a:prstGeom prst="rect">
              <a:avLst/>
            </a:prstGeom>
            <a:noFill/>
            <a:ln>
              <a:noFill/>
            </a:ln>
          </p:spPr>
          <p:txBody>
            <a:bodyPr wrap="none" rtlCol="0">
              <a:spAutoFit/>
            </a:bodyPr>
            <a:lstStyle/>
            <a:p>
              <a:r>
                <a:rPr kumimoji="1" lang="en-US" altLang="ja-JP" dirty="0" smtClean="0">
                  <a:solidFill>
                    <a:srgbClr val="FF0000"/>
                  </a:solidFill>
                </a:rPr>
                <a:t>(</a:t>
              </a:r>
              <a:r>
                <a:rPr kumimoji="1" lang="en-US" altLang="ja-JP" dirty="0" err="1" smtClean="0">
                  <a:solidFill>
                    <a:srgbClr val="FF0000"/>
                  </a:solidFill>
                </a:rPr>
                <a:t>i</a:t>
              </a:r>
              <a:r>
                <a:rPr kumimoji="1" lang="en-US" altLang="ja-JP" dirty="0" smtClean="0">
                  <a:solidFill>
                    <a:srgbClr val="FF0000"/>
                  </a:solidFill>
                </a:rPr>
                <a:t>)</a:t>
              </a:r>
              <a:endParaRPr kumimoji="1" lang="ja-JP" altLang="en-US" dirty="0">
                <a:solidFill>
                  <a:srgbClr val="FF0000"/>
                </a:solidFill>
              </a:endParaRPr>
            </a:p>
          </p:txBody>
        </p:sp>
        <p:grpSp>
          <p:nvGrpSpPr>
            <p:cNvPr id="68" name="グループ化 67"/>
            <p:cNvGrpSpPr/>
            <p:nvPr/>
          </p:nvGrpSpPr>
          <p:grpSpPr>
            <a:xfrm>
              <a:off x="5810425" y="1772816"/>
              <a:ext cx="1066085" cy="3816424"/>
              <a:chOff x="5810425" y="1772816"/>
              <a:chExt cx="1066085" cy="3816424"/>
            </a:xfrm>
          </p:grpSpPr>
          <p:cxnSp>
            <p:nvCxnSpPr>
              <p:cNvPr id="8" name="直線コネクタ 7"/>
              <p:cNvCxnSpPr/>
              <p:nvPr/>
            </p:nvCxnSpPr>
            <p:spPr>
              <a:xfrm>
                <a:off x="6840252" y="1772816"/>
                <a:ext cx="36004" cy="216024"/>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6804248" y="1988840"/>
                <a:ext cx="72262" cy="50405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6554320" y="2478249"/>
                <a:ext cx="252000" cy="446695"/>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6554320" y="2924944"/>
                <a:ext cx="254" cy="216024"/>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6444208" y="3140968"/>
                <a:ext cx="116502" cy="14401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6228184" y="3284984"/>
                <a:ext cx="224082"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6185867" y="3283272"/>
                <a:ext cx="58251"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180554" y="3340807"/>
                <a:ext cx="0" cy="10800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6180151" y="3429000"/>
                <a:ext cx="49678"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6214992" y="3501008"/>
                <a:ext cx="29126"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214992" y="3573016"/>
                <a:ext cx="0" cy="14401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6204991" y="3717032"/>
                <a:ext cx="95201" cy="216024"/>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6276392" y="3933056"/>
                <a:ext cx="23800"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6159890" y="4005064"/>
                <a:ext cx="116502" cy="14401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159890" y="4157749"/>
                <a:ext cx="20664"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V="1">
                <a:off x="5973663" y="4229757"/>
                <a:ext cx="212204" cy="207356"/>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5849092" y="4427587"/>
                <a:ext cx="123074" cy="288031"/>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5849092" y="4715619"/>
                <a:ext cx="0" cy="28803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850589" y="5012034"/>
                <a:ext cx="161571" cy="7315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007574" y="5085184"/>
                <a:ext cx="4586" cy="216024"/>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5940152" y="5301208"/>
                <a:ext cx="72008" cy="72008"/>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5874625" y="5366903"/>
                <a:ext cx="72008" cy="0"/>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5813088" y="5366903"/>
                <a:ext cx="72008" cy="84745"/>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5810425" y="5453608"/>
                <a:ext cx="0" cy="135632"/>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9" name="テキスト ボックス 68"/>
            <p:cNvSpPr txBox="1"/>
            <p:nvPr/>
          </p:nvSpPr>
          <p:spPr>
            <a:xfrm>
              <a:off x="5796136" y="3220585"/>
              <a:ext cx="431528" cy="369332"/>
            </a:xfrm>
            <a:prstGeom prst="rect">
              <a:avLst/>
            </a:prstGeom>
            <a:noFill/>
            <a:ln>
              <a:noFill/>
            </a:ln>
          </p:spPr>
          <p:txBody>
            <a:bodyPr wrap="none" rtlCol="0">
              <a:spAutoFit/>
            </a:bodyPr>
            <a:lstStyle/>
            <a:p>
              <a:r>
                <a:rPr kumimoji="1" lang="en-US" altLang="ja-JP" dirty="0" smtClean="0">
                  <a:solidFill>
                    <a:srgbClr val="00B050"/>
                  </a:solidFill>
                </a:rPr>
                <a:t>(ii)</a:t>
              </a:r>
              <a:endParaRPr kumimoji="1" lang="ja-JP" altLang="en-US" dirty="0">
                <a:solidFill>
                  <a:srgbClr val="00B050"/>
                </a:solidFill>
              </a:endParaRPr>
            </a:p>
          </p:txBody>
        </p:sp>
        <p:grpSp>
          <p:nvGrpSpPr>
            <p:cNvPr id="103" name="グループ化 102"/>
            <p:cNvGrpSpPr/>
            <p:nvPr/>
          </p:nvGrpSpPr>
          <p:grpSpPr>
            <a:xfrm>
              <a:off x="6340225" y="1772816"/>
              <a:ext cx="775870" cy="3748608"/>
              <a:chOff x="6340225" y="1772816"/>
              <a:chExt cx="775870" cy="3748608"/>
            </a:xfrm>
          </p:grpSpPr>
          <p:cxnSp>
            <p:nvCxnSpPr>
              <p:cNvPr id="72" name="直線コネクタ 71"/>
              <p:cNvCxnSpPr/>
              <p:nvPr/>
            </p:nvCxnSpPr>
            <p:spPr>
              <a:xfrm>
                <a:off x="7044087" y="1772816"/>
                <a:ext cx="72008" cy="216024"/>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7116095" y="1988840"/>
                <a:ext cx="0" cy="3600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a:off x="7044087" y="2321260"/>
                <a:ext cx="72008" cy="3600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7044087" y="2672916"/>
                <a:ext cx="0" cy="36004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a:off x="7005420" y="3011636"/>
                <a:ext cx="36000" cy="52537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a:off x="7005420" y="3479899"/>
                <a:ext cx="920" cy="3240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H="1">
                <a:off x="6927527" y="3782553"/>
                <a:ext cx="69990" cy="18650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a:off x="6806320" y="3964099"/>
                <a:ext cx="126433" cy="26565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a:off x="6736330" y="4216598"/>
                <a:ext cx="69990" cy="1315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H="1">
                <a:off x="6680320" y="4216598"/>
                <a:ext cx="69990" cy="18650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H="1">
                <a:off x="6502459" y="4403105"/>
                <a:ext cx="177862" cy="14857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6372200" y="4551683"/>
                <a:ext cx="130259" cy="18650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6382851" y="4738190"/>
                <a:ext cx="119608" cy="45500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H="1">
                <a:off x="6340225" y="5193196"/>
                <a:ext cx="180840" cy="328228"/>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105" name="テキスト ボックス 104"/>
            <p:cNvSpPr txBox="1"/>
            <p:nvPr/>
          </p:nvSpPr>
          <p:spPr>
            <a:xfrm>
              <a:off x="6530994" y="3355280"/>
              <a:ext cx="484428" cy="369332"/>
            </a:xfrm>
            <a:prstGeom prst="rect">
              <a:avLst/>
            </a:prstGeom>
            <a:noFill/>
            <a:ln>
              <a:noFill/>
            </a:ln>
          </p:spPr>
          <p:txBody>
            <a:bodyPr wrap="none" rtlCol="0">
              <a:spAutoFit/>
            </a:bodyPr>
            <a:lstStyle/>
            <a:p>
              <a:r>
                <a:rPr kumimoji="1" lang="en-US" altLang="ja-JP" dirty="0" smtClean="0">
                  <a:solidFill>
                    <a:srgbClr val="0070C0"/>
                  </a:solidFill>
                </a:rPr>
                <a:t>(iii)</a:t>
              </a:r>
              <a:endParaRPr kumimoji="1" lang="ja-JP" altLang="en-US" dirty="0">
                <a:solidFill>
                  <a:srgbClr val="0070C0"/>
                </a:solidFill>
              </a:endParaRPr>
            </a:p>
          </p:txBody>
        </p:sp>
        <p:sp>
          <p:nvSpPr>
            <p:cNvPr id="106" name="テキスト ボックス 105"/>
            <p:cNvSpPr txBox="1"/>
            <p:nvPr/>
          </p:nvSpPr>
          <p:spPr>
            <a:xfrm>
              <a:off x="6962522" y="3912262"/>
              <a:ext cx="482824" cy="369332"/>
            </a:xfrm>
            <a:prstGeom prst="rect">
              <a:avLst/>
            </a:prstGeom>
            <a:noFill/>
            <a:ln>
              <a:noFill/>
            </a:ln>
          </p:spPr>
          <p:txBody>
            <a:bodyPr wrap="none" rtlCol="0">
              <a:spAutoFit/>
            </a:bodyPr>
            <a:lstStyle/>
            <a:p>
              <a:r>
                <a:rPr kumimoji="1" lang="en-US" altLang="ja-JP" dirty="0" smtClean="0"/>
                <a:t>(iv)</a:t>
              </a:r>
              <a:endParaRPr kumimoji="1" lang="ja-JP" altLang="en-US" dirty="0"/>
            </a:p>
          </p:txBody>
        </p:sp>
        <p:sp>
          <p:nvSpPr>
            <p:cNvPr id="107" name="テキスト ボックス 106"/>
            <p:cNvSpPr txBox="1"/>
            <p:nvPr/>
          </p:nvSpPr>
          <p:spPr>
            <a:xfrm>
              <a:off x="5076056" y="4858096"/>
              <a:ext cx="431528" cy="369332"/>
            </a:xfrm>
            <a:prstGeom prst="rect">
              <a:avLst/>
            </a:prstGeom>
            <a:noFill/>
            <a:ln>
              <a:noFill/>
            </a:ln>
          </p:spPr>
          <p:txBody>
            <a:bodyPr wrap="none" rtlCol="0">
              <a:spAutoFit/>
            </a:bodyPr>
            <a:lstStyle/>
            <a:p>
              <a:r>
                <a:rPr kumimoji="1" lang="en-US" altLang="ja-JP" dirty="0" smtClean="0">
                  <a:solidFill>
                    <a:srgbClr val="7030A0"/>
                  </a:solidFill>
                </a:rPr>
                <a:t>(v)</a:t>
              </a:r>
              <a:endParaRPr kumimoji="1" lang="ja-JP" altLang="en-US" dirty="0">
                <a:solidFill>
                  <a:srgbClr val="7030A0"/>
                </a:solidFill>
              </a:endParaRPr>
            </a:p>
          </p:txBody>
        </p:sp>
        <p:sp>
          <p:nvSpPr>
            <p:cNvPr id="104" name="円/楕円 103"/>
            <p:cNvSpPr/>
            <p:nvPr/>
          </p:nvSpPr>
          <p:spPr>
            <a:xfrm>
              <a:off x="5042152" y="5227428"/>
              <a:ext cx="503536" cy="50582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正方形/長方形 51"/>
          <p:cNvSpPr/>
          <p:nvPr/>
        </p:nvSpPr>
        <p:spPr>
          <a:xfrm>
            <a:off x="3938706" y="6596390"/>
            <a:ext cx="5184576" cy="261610"/>
          </a:xfrm>
          <a:prstGeom prst="rect">
            <a:avLst/>
          </a:prstGeom>
        </p:spPr>
        <p:txBody>
          <a:bodyPr wrap="square">
            <a:spAutoFit/>
          </a:bodyPr>
          <a:lstStyle/>
          <a:p>
            <a:pPr algn="r"/>
            <a:r>
              <a:rPr lang="en-US" altLang="ja-JP" sz="1100" dirty="0" smtClean="0"/>
              <a:t>http</a:t>
            </a:r>
            <a:r>
              <a:rPr lang="en-US" altLang="ja-JP" sz="1100" dirty="0"/>
              <a:t>://radioactivity.mext.go.jp/en/contents/5000/4854/view.html</a:t>
            </a:r>
            <a:endParaRPr lang="ja-JP" altLang="en-US" sz="1100" dirty="0"/>
          </a:p>
        </p:txBody>
      </p:sp>
      <p:sp>
        <p:nvSpPr>
          <p:cNvPr id="6" name="スライド番号プレースホルダー 5"/>
          <p:cNvSpPr>
            <a:spLocks noGrp="1"/>
          </p:cNvSpPr>
          <p:nvPr>
            <p:ph type="sldNum" sz="quarter" idx="12"/>
          </p:nvPr>
        </p:nvSpPr>
        <p:spPr/>
        <p:txBody>
          <a:bodyPr/>
          <a:lstStyle/>
          <a:p>
            <a:fld id="{13794E9F-CD54-41DA-A695-D1A8D7642E3B}" type="slidenum">
              <a:rPr kumimoji="1" lang="ja-JP" altLang="en-US" smtClean="0"/>
              <a:t>4</a:t>
            </a:fld>
            <a:endParaRPr kumimoji="1" lang="ja-JP" altLang="en-US"/>
          </a:p>
        </p:txBody>
      </p:sp>
    </p:spTree>
    <p:extLst>
      <p:ext uri="{BB962C8B-B14F-4D97-AF65-F5344CB8AC3E}">
        <p14:creationId xmlns:p14="http://schemas.microsoft.com/office/powerpoint/2010/main" val="4274822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1143000"/>
          </a:xfrm>
        </p:spPr>
        <p:txBody>
          <a:bodyPr/>
          <a:lstStyle/>
          <a:p>
            <a:r>
              <a:rPr kumimoji="1" lang="en-US" altLang="ja-JP" dirty="0" smtClean="0"/>
              <a:t>Seawater</a:t>
            </a:r>
            <a:endParaRPr kumimoji="1" lang="ja-JP" altLang="en-US" dirty="0"/>
          </a:p>
        </p:txBody>
      </p:sp>
      <p:sp>
        <p:nvSpPr>
          <p:cNvPr id="3" name="コンテンツ プレースホルダー 2"/>
          <p:cNvSpPr>
            <a:spLocks noGrp="1"/>
          </p:cNvSpPr>
          <p:nvPr>
            <p:ph idx="1"/>
          </p:nvPr>
        </p:nvSpPr>
        <p:spPr>
          <a:xfrm>
            <a:off x="457200" y="1196751"/>
            <a:ext cx="8229600" cy="5642465"/>
          </a:xfrm>
        </p:spPr>
        <p:txBody>
          <a:bodyPr>
            <a:normAutofit fontScale="92500" lnSpcReduction="10000"/>
          </a:bodyPr>
          <a:lstStyle/>
          <a:p>
            <a:r>
              <a:rPr lang="en-US" altLang="ja-JP" dirty="0" smtClean="0">
                <a:solidFill>
                  <a:srgbClr val="FF0000"/>
                </a:solidFill>
              </a:rPr>
              <a:t>In area(</a:t>
            </a:r>
            <a:r>
              <a:rPr lang="en-US" altLang="ja-JP" dirty="0" err="1" smtClean="0">
                <a:solidFill>
                  <a:srgbClr val="FF0000"/>
                </a:solidFill>
              </a:rPr>
              <a:t>i</a:t>
            </a:r>
            <a:r>
              <a:rPr lang="en-US" altLang="ja-JP" dirty="0" smtClean="0">
                <a:solidFill>
                  <a:srgbClr val="FF0000"/>
                </a:solidFill>
              </a:rPr>
              <a:t>), </a:t>
            </a:r>
            <a:r>
              <a:rPr lang="en-US" altLang="ja-JP" dirty="0" smtClean="0"/>
              <a:t>high frequency (dairy) monitoring with </a:t>
            </a:r>
            <a:r>
              <a:rPr lang="en-US" altLang="ja-JP" dirty="0"/>
              <a:t>the aim of checking any new leakage </a:t>
            </a:r>
            <a:r>
              <a:rPr lang="en-US" altLang="ja-JP" dirty="0" smtClean="0"/>
              <a:t>of radioactive </a:t>
            </a:r>
            <a:r>
              <a:rPr lang="en-US" altLang="ja-JP" dirty="0"/>
              <a:t>materials from the </a:t>
            </a:r>
            <a:r>
              <a:rPr lang="en-US" altLang="ja-JP" dirty="0" smtClean="0"/>
              <a:t>NPP </a:t>
            </a:r>
            <a:r>
              <a:rPr lang="en-US" altLang="ja-JP" dirty="0"/>
              <a:t> </a:t>
            </a:r>
            <a:r>
              <a:rPr lang="en-US" altLang="ja-JP" dirty="0" smtClean="0"/>
              <a:t>with detection limit(DL) at 1 </a:t>
            </a:r>
            <a:r>
              <a:rPr lang="en-US" altLang="ja-JP" dirty="0" err="1" smtClean="0"/>
              <a:t>Bq</a:t>
            </a:r>
            <a:r>
              <a:rPr lang="en-US" altLang="ja-JP" dirty="0" smtClean="0"/>
              <a:t>/L. </a:t>
            </a:r>
            <a:r>
              <a:rPr lang="en-US" altLang="ja-JP" u="sng" dirty="0" smtClean="0"/>
              <a:t>TEPCO </a:t>
            </a:r>
            <a:r>
              <a:rPr lang="en-US" altLang="ja-JP" dirty="0" smtClean="0"/>
              <a:t>will be in charge </a:t>
            </a:r>
            <a:r>
              <a:rPr lang="en-US" altLang="ja-JP" dirty="0"/>
              <a:t>of this </a:t>
            </a:r>
            <a:r>
              <a:rPr lang="en-US" altLang="ja-JP" dirty="0" smtClean="0"/>
              <a:t>monitoring.</a:t>
            </a:r>
          </a:p>
          <a:p>
            <a:r>
              <a:rPr lang="en-US" altLang="ja-JP" dirty="0" smtClean="0">
                <a:solidFill>
                  <a:srgbClr val="00B050"/>
                </a:solidFill>
              </a:rPr>
              <a:t>In areas (ii)</a:t>
            </a:r>
            <a:r>
              <a:rPr lang="en-US" altLang="ja-JP" dirty="0" smtClean="0">
                <a:solidFill>
                  <a:srgbClr val="FF0000"/>
                </a:solidFill>
              </a:rPr>
              <a:t>-</a:t>
            </a:r>
            <a:r>
              <a:rPr lang="en-US" altLang="ja-JP" dirty="0" smtClean="0">
                <a:solidFill>
                  <a:srgbClr val="FF66FF"/>
                </a:solidFill>
              </a:rPr>
              <a:t>(v), </a:t>
            </a:r>
            <a:r>
              <a:rPr lang="en-US" altLang="ja-JP" dirty="0" smtClean="0"/>
              <a:t>monitoring </a:t>
            </a:r>
            <a:r>
              <a:rPr lang="en-US" altLang="ja-JP" dirty="0"/>
              <a:t>by </a:t>
            </a:r>
            <a:r>
              <a:rPr lang="en-US" altLang="ja-JP" dirty="0" smtClean="0"/>
              <a:t>lowering detection </a:t>
            </a:r>
            <a:r>
              <a:rPr lang="en-US" altLang="ja-JP" dirty="0"/>
              <a:t>limits according to sea areas for the purpose of scientifically ascertaining </a:t>
            </a:r>
            <a:r>
              <a:rPr lang="en-US" altLang="ja-JP" dirty="0" smtClean="0"/>
              <a:t>long-term effects with DL at 1 </a:t>
            </a:r>
            <a:r>
              <a:rPr lang="en-US" altLang="ja-JP" dirty="0" err="1" smtClean="0"/>
              <a:t>mBq</a:t>
            </a:r>
            <a:r>
              <a:rPr lang="en-US" altLang="ja-JP" dirty="0" smtClean="0"/>
              <a:t>/L. </a:t>
            </a:r>
            <a:r>
              <a:rPr lang="en-US" altLang="ja-JP" u="sng" dirty="0" smtClean="0"/>
              <a:t>Mainly MEXT </a:t>
            </a:r>
            <a:r>
              <a:rPr lang="en-US" altLang="ja-JP" dirty="0" smtClean="0"/>
              <a:t>will be in charge of this monitoring.</a:t>
            </a:r>
          </a:p>
          <a:p>
            <a:r>
              <a:rPr lang="en-US" altLang="ja-JP" dirty="0" smtClean="0"/>
              <a:t>Main objective nuclides are Cs-134,137, but sometimes </a:t>
            </a:r>
            <a:r>
              <a:rPr lang="en-US" altLang="ja-JP" dirty="0"/>
              <a:t>H-3</a:t>
            </a:r>
            <a:r>
              <a:rPr lang="en-US" altLang="ja-JP" dirty="0" smtClean="0"/>
              <a:t>, Sr-89,90, I-131, Pu-238,239,240 etc. will be analyzed.</a:t>
            </a:r>
          </a:p>
        </p:txBody>
      </p:sp>
      <p:sp>
        <p:nvSpPr>
          <p:cNvPr id="5" name="正方形/長方形 4"/>
          <p:cNvSpPr/>
          <p:nvPr/>
        </p:nvSpPr>
        <p:spPr>
          <a:xfrm>
            <a:off x="3923928" y="6577607"/>
            <a:ext cx="5184576" cy="261610"/>
          </a:xfrm>
          <a:prstGeom prst="rect">
            <a:avLst/>
          </a:prstGeom>
        </p:spPr>
        <p:txBody>
          <a:bodyPr wrap="square">
            <a:spAutoFit/>
          </a:bodyPr>
          <a:lstStyle/>
          <a:p>
            <a:pPr algn="r"/>
            <a:r>
              <a:rPr lang="en-US" altLang="ja-JP" sz="1100" dirty="0" smtClean="0"/>
              <a:t>* http</a:t>
            </a:r>
            <a:r>
              <a:rPr lang="en-US" altLang="ja-JP" sz="1100" dirty="0"/>
              <a:t>://radioactivity.mext.go.jp/en/contents/5000/4854/view.html</a:t>
            </a:r>
            <a:endParaRPr lang="ja-JP" altLang="en-US" sz="1100" dirty="0"/>
          </a:p>
        </p:txBody>
      </p:sp>
      <p:sp>
        <p:nvSpPr>
          <p:cNvPr id="6" name="スライド番号プレースホルダー 5"/>
          <p:cNvSpPr>
            <a:spLocks noGrp="1"/>
          </p:cNvSpPr>
          <p:nvPr>
            <p:ph type="sldNum" sz="quarter" idx="12"/>
          </p:nvPr>
        </p:nvSpPr>
        <p:spPr/>
        <p:txBody>
          <a:bodyPr/>
          <a:lstStyle/>
          <a:p>
            <a:fld id="{13794E9F-CD54-41DA-A695-D1A8D7642E3B}" type="slidenum">
              <a:rPr kumimoji="1" lang="ja-JP" altLang="en-US" smtClean="0"/>
              <a:t>5</a:t>
            </a:fld>
            <a:endParaRPr kumimoji="1" lang="ja-JP" altLang="en-US"/>
          </a:p>
        </p:txBody>
      </p:sp>
    </p:spTree>
    <p:extLst>
      <p:ext uri="{BB962C8B-B14F-4D97-AF65-F5344CB8AC3E}">
        <p14:creationId xmlns:p14="http://schemas.microsoft.com/office/powerpoint/2010/main" val="1094179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Marine soil</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en-US" altLang="ja-JP" dirty="0" smtClean="0"/>
              <a:t>Measuring </a:t>
            </a:r>
            <a:r>
              <a:rPr lang="en-US" altLang="ja-JP" dirty="0"/>
              <a:t>points will be determined by taking into </a:t>
            </a:r>
            <a:r>
              <a:rPr lang="en-US" altLang="ja-JP" dirty="0" smtClean="0"/>
              <a:t>consideration </a:t>
            </a:r>
            <a:r>
              <a:rPr lang="en-US" altLang="ja-JP" u="sng" dirty="0" smtClean="0"/>
              <a:t>river </a:t>
            </a:r>
            <a:r>
              <a:rPr lang="en-US" altLang="ja-JP" u="sng" dirty="0"/>
              <a:t>outlets </a:t>
            </a:r>
            <a:r>
              <a:rPr lang="en-US" altLang="ja-JP" dirty="0"/>
              <a:t>and </a:t>
            </a:r>
            <a:r>
              <a:rPr lang="en-US" altLang="ja-JP" u="sng" dirty="0"/>
              <a:t>fishing grounds</a:t>
            </a:r>
            <a:r>
              <a:rPr lang="en-US" altLang="ja-JP" dirty="0"/>
              <a:t> in order to understand the flow and movement </a:t>
            </a:r>
            <a:r>
              <a:rPr lang="en-US" altLang="ja-JP" dirty="0" smtClean="0"/>
              <a:t>of radioactive </a:t>
            </a:r>
            <a:r>
              <a:rPr lang="en-US" altLang="ja-JP" dirty="0"/>
              <a:t>materials into the sea via rivers</a:t>
            </a:r>
            <a:r>
              <a:rPr lang="en-US" altLang="ja-JP" dirty="0" smtClean="0"/>
              <a:t>.</a:t>
            </a:r>
          </a:p>
          <a:p>
            <a:r>
              <a:rPr kumimoji="1" lang="en-US" altLang="ja-JP" dirty="0" smtClean="0"/>
              <a:t>In </a:t>
            </a:r>
            <a:r>
              <a:rPr kumimoji="1" lang="en-US" altLang="ja-JP" dirty="0" smtClean="0">
                <a:solidFill>
                  <a:srgbClr val="FF0000"/>
                </a:solidFill>
              </a:rPr>
              <a:t>area(</a:t>
            </a:r>
            <a:r>
              <a:rPr kumimoji="1" lang="en-US" altLang="ja-JP" dirty="0" err="1" smtClean="0">
                <a:solidFill>
                  <a:srgbClr val="FF0000"/>
                </a:solidFill>
              </a:rPr>
              <a:t>i</a:t>
            </a:r>
            <a:r>
              <a:rPr kumimoji="1" lang="en-US" altLang="ja-JP" dirty="0" smtClean="0">
                <a:solidFill>
                  <a:srgbClr val="FF0000"/>
                </a:solidFill>
              </a:rPr>
              <a:t>) </a:t>
            </a:r>
            <a:r>
              <a:rPr kumimoji="1" lang="en-US" altLang="ja-JP" dirty="0" smtClean="0"/>
              <a:t>and </a:t>
            </a:r>
            <a:r>
              <a:rPr kumimoji="1" lang="en-US" altLang="ja-JP" dirty="0" smtClean="0">
                <a:solidFill>
                  <a:srgbClr val="00B050"/>
                </a:solidFill>
              </a:rPr>
              <a:t>part of (ii),  </a:t>
            </a:r>
            <a:r>
              <a:rPr kumimoji="1" lang="en-US" altLang="ja-JP" dirty="0" smtClean="0"/>
              <a:t>monthly measurement </a:t>
            </a:r>
            <a:r>
              <a:rPr lang="en-US" altLang="ja-JP" dirty="0"/>
              <a:t>for </a:t>
            </a:r>
            <a:r>
              <a:rPr lang="en-US" altLang="ja-JP" dirty="0" smtClean="0"/>
              <a:t>I-131 and Cs-134,137 are conducted </a:t>
            </a:r>
            <a:r>
              <a:rPr kumimoji="1" lang="en-US" altLang="ja-JP" dirty="0" smtClean="0"/>
              <a:t>with DL at 10 </a:t>
            </a:r>
            <a:r>
              <a:rPr kumimoji="1" lang="en-US" altLang="ja-JP" dirty="0" err="1" smtClean="0"/>
              <a:t>Bq</a:t>
            </a:r>
            <a:r>
              <a:rPr kumimoji="1" lang="en-US" altLang="ja-JP" dirty="0" smtClean="0"/>
              <a:t>/kg.</a:t>
            </a:r>
          </a:p>
          <a:p>
            <a:r>
              <a:rPr lang="en-US" altLang="ja-JP" dirty="0" smtClean="0"/>
              <a:t>The other areas except (iv), lower frequency measurement are conducted </a:t>
            </a:r>
            <a:r>
              <a:rPr lang="en-US" altLang="ja-JP" dirty="0"/>
              <a:t>with </a:t>
            </a:r>
            <a:r>
              <a:rPr lang="en-US" altLang="ja-JP" dirty="0" smtClean="0"/>
              <a:t>DL at 1 </a:t>
            </a:r>
            <a:r>
              <a:rPr lang="en-US" altLang="ja-JP" dirty="0" err="1"/>
              <a:t>Bq</a:t>
            </a:r>
            <a:r>
              <a:rPr lang="en-US" altLang="ja-JP" dirty="0"/>
              <a:t>/kg </a:t>
            </a:r>
            <a:r>
              <a:rPr lang="en-US" altLang="ja-JP" dirty="0" smtClean="0"/>
              <a:t>.</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6</a:t>
            </a:fld>
            <a:endParaRPr kumimoji="1" lang="ja-JP" altLang="en-US"/>
          </a:p>
        </p:txBody>
      </p:sp>
      <p:sp>
        <p:nvSpPr>
          <p:cNvPr id="5" name="正方形/長方形 4"/>
          <p:cNvSpPr/>
          <p:nvPr/>
        </p:nvSpPr>
        <p:spPr>
          <a:xfrm>
            <a:off x="3923928" y="6577607"/>
            <a:ext cx="5184576" cy="261610"/>
          </a:xfrm>
          <a:prstGeom prst="rect">
            <a:avLst/>
          </a:prstGeom>
        </p:spPr>
        <p:txBody>
          <a:bodyPr wrap="square">
            <a:spAutoFit/>
          </a:bodyPr>
          <a:lstStyle/>
          <a:p>
            <a:pPr algn="r"/>
            <a:r>
              <a:rPr lang="en-US" altLang="ja-JP" sz="1100" dirty="0" smtClean="0"/>
              <a:t>* http</a:t>
            </a:r>
            <a:r>
              <a:rPr lang="en-US" altLang="ja-JP" sz="1100" dirty="0"/>
              <a:t>://radioactivity.mext.go.jp/en/contents/5000/4854/view.html</a:t>
            </a:r>
            <a:endParaRPr lang="ja-JP" altLang="en-US" sz="1100" dirty="0"/>
          </a:p>
        </p:txBody>
      </p:sp>
    </p:spTree>
    <p:extLst>
      <p:ext uri="{BB962C8B-B14F-4D97-AF65-F5344CB8AC3E}">
        <p14:creationId xmlns:p14="http://schemas.microsoft.com/office/powerpoint/2010/main" val="738813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kumimoji="1" lang="en-US" altLang="ja-JP" dirty="0" smtClean="0"/>
              <a:t>Seawater in </a:t>
            </a:r>
            <a:r>
              <a:rPr kumimoji="1" lang="en-US" altLang="ja-JP" dirty="0" smtClean="0">
                <a:solidFill>
                  <a:srgbClr val="FF0000"/>
                </a:solidFill>
              </a:rPr>
              <a:t>area (</a:t>
            </a:r>
            <a:r>
              <a:rPr kumimoji="1" lang="en-US" altLang="ja-JP" dirty="0" err="1" smtClean="0">
                <a:solidFill>
                  <a:srgbClr val="FF0000"/>
                </a:solidFill>
              </a:rPr>
              <a:t>i</a:t>
            </a:r>
            <a:r>
              <a:rPr kumimoji="1" lang="en-US" altLang="ja-JP" dirty="0" smtClean="0">
                <a:solidFill>
                  <a:srgbClr val="FF0000"/>
                </a:solidFill>
              </a:rPr>
              <a:t>)</a:t>
            </a:r>
            <a:r>
              <a:rPr kumimoji="1" lang="en-US" altLang="ja-JP"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7</a:t>
            </a:fld>
            <a:endParaRPr kumimoji="1" lang="ja-JP" altLang="en-US"/>
          </a:p>
        </p:txBody>
      </p:sp>
      <p:sp>
        <p:nvSpPr>
          <p:cNvPr id="39" name="テキスト ボックス 38"/>
          <p:cNvSpPr txBox="1"/>
          <p:nvPr/>
        </p:nvSpPr>
        <p:spPr>
          <a:xfrm>
            <a:off x="1042050" y="1196752"/>
            <a:ext cx="5274136" cy="369332"/>
          </a:xfrm>
          <a:prstGeom prst="rect">
            <a:avLst/>
          </a:prstGeom>
          <a:solidFill>
            <a:srgbClr val="FFFF00"/>
          </a:solidFill>
        </p:spPr>
        <p:txBody>
          <a:bodyPr wrap="none" rtlCol="0">
            <a:spAutoFit/>
          </a:bodyPr>
          <a:lstStyle/>
          <a:p>
            <a:r>
              <a:rPr kumimoji="1" lang="en-US" altLang="ja-JP" dirty="0" smtClean="0"/>
              <a:t>Northern Side of the Water Discharge Canal of 5 and 6</a:t>
            </a:r>
            <a:endParaRPr kumimoji="1" lang="ja-JP" altLang="en-US" dirty="0"/>
          </a:p>
        </p:txBody>
      </p:sp>
      <p:sp>
        <p:nvSpPr>
          <p:cNvPr id="40" name="テキスト ボックス 39"/>
          <p:cNvSpPr txBox="1"/>
          <p:nvPr/>
        </p:nvSpPr>
        <p:spPr>
          <a:xfrm>
            <a:off x="467381" y="1487860"/>
            <a:ext cx="1067985" cy="2185214"/>
          </a:xfrm>
          <a:prstGeom prst="rect">
            <a:avLst/>
          </a:prstGeom>
          <a:solidFill>
            <a:schemeClr val="bg1"/>
          </a:solidFill>
        </p:spPr>
        <p:txBody>
          <a:bodyPr wrap="none" rtlCol="0">
            <a:spAutoFit/>
          </a:bodyPr>
          <a:lstStyle/>
          <a:p>
            <a:pPr algn="r"/>
            <a:r>
              <a:rPr kumimoji="1" lang="en-US" altLang="ja-JP" sz="1700" dirty="0" smtClean="0"/>
              <a:t>1,000,000</a:t>
            </a:r>
          </a:p>
          <a:p>
            <a:pPr algn="r"/>
            <a:r>
              <a:rPr lang="en-US" altLang="ja-JP" sz="1700" dirty="0" smtClean="0"/>
              <a:t>100,000</a:t>
            </a:r>
          </a:p>
          <a:p>
            <a:pPr algn="r"/>
            <a:r>
              <a:rPr kumimoji="1" lang="en-US" altLang="ja-JP" sz="1700" dirty="0" smtClean="0"/>
              <a:t>10,000</a:t>
            </a:r>
          </a:p>
          <a:p>
            <a:pPr algn="r"/>
            <a:r>
              <a:rPr lang="en-US" altLang="ja-JP" sz="1700" dirty="0" smtClean="0"/>
              <a:t>1,000</a:t>
            </a:r>
          </a:p>
          <a:p>
            <a:pPr algn="r"/>
            <a:r>
              <a:rPr kumimoji="1" lang="en-US" altLang="ja-JP" sz="1700" dirty="0" smtClean="0"/>
              <a:t>100</a:t>
            </a:r>
          </a:p>
          <a:p>
            <a:pPr algn="r"/>
            <a:r>
              <a:rPr lang="en-US" altLang="ja-JP" sz="1700" dirty="0" smtClean="0"/>
              <a:t>10</a:t>
            </a:r>
          </a:p>
          <a:p>
            <a:pPr algn="r"/>
            <a:r>
              <a:rPr kumimoji="1" lang="en-US" altLang="ja-JP" sz="1700" dirty="0" smtClean="0"/>
              <a:t>1</a:t>
            </a:r>
          </a:p>
          <a:p>
            <a:pPr algn="r"/>
            <a:r>
              <a:rPr lang="en-US" altLang="ja-JP" sz="1700" dirty="0" smtClean="0"/>
              <a:t>0.1</a:t>
            </a:r>
            <a:endParaRPr kumimoji="1" lang="en-US" altLang="ja-JP" sz="1700" dirty="0" smtClean="0"/>
          </a:p>
        </p:txBody>
      </p:sp>
      <p:sp>
        <p:nvSpPr>
          <p:cNvPr id="41" name="テキスト ボックス 40"/>
          <p:cNvSpPr txBox="1"/>
          <p:nvPr/>
        </p:nvSpPr>
        <p:spPr>
          <a:xfrm>
            <a:off x="241261" y="1196752"/>
            <a:ext cx="760144" cy="369332"/>
          </a:xfrm>
          <a:prstGeom prst="rect">
            <a:avLst/>
          </a:prstGeom>
          <a:noFill/>
        </p:spPr>
        <p:txBody>
          <a:bodyPr wrap="none" rtlCol="0">
            <a:spAutoFit/>
          </a:bodyPr>
          <a:lstStyle/>
          <a:p>
            <a:r>
              <a:rPr kumimoji="1" lang="en-US" altLang="ja-JP" dirty="0" smtClean="0"/>
              <a:t>(</a:t>
            </a:r>
            <a:r>
              <a:rPr kumimoji="1" lang="en-US" altLang="ja-JP" dirty="0" err="1" smtClean="0"/>
              <a:t>Bq</a:t>
            </a:r>
            <a:r>
              <a:rPr kumimoji="1" lang="en-US" altLang="ja-JP" dirty="0" smtClean="0"/>
              <a:t>/L)</a:t>
            </a:r>
            <a:endParaRPr kumimoji="1" lang="ja-JP" altLang="en-US" dirty="0"/>
          </a:p>
        </p:txBody>
      </p:sp>
      <p:sp>
        <p:nvSpPr>
          <p:cNvPr id="45" name="テキスト ボックス 44"/>
          <p:cNvSpPr txBox="1"/>
          <p:nvPr/>
        </p:nvSpPr>
        <p:spPr>
          <a:xfrm>
            <a:off x="479743" y="3921611"/>
            <a:ext cx="1067921" cy="2365391"/>
          </a:xfrm>
          <a:prstGeom prst="rect">
            <a:avLst/>
          </a:prstGeom>
          <a:solidFill>
            <a:schemeClr val="bg1"/>
          </a:solidFill>
        </p:spPr>
        <p:txBody>
          <a:bodyPr wrap="square" rtlCol="0">
            <a:spAutoFit/>
          </a:bodyPr>
          <a:lstStyle/>
          <a:p>
            <a:pPr algn="r">
              <a:lnSpc>
                <a:spcPts val="2900"/>
              </a:lnSpc>
            </a:pPr>
            <a:r>
              <a:rPr kumimoji="1" lang="en-US" altLang="ja-JP" dirty="0" smtClean="0"/>
              <a:t>10,000</a:t>
            </a:r>
          </a:p>
          <a:p>
            <a:pPr algn="r">
              <a:lnSpc>
                <a:spcPts val="2900"/>
              </a:lnSpc>
            </a:pPr>
            <a:r>
              <a:rPr lang="en-US" altLang="ja-JP" dirty="0" smtClean="0"/>
              <a:t>1,000</a:t>
            </a:r>
          </a:p>
          <a:p>
            <a:pPr algn="r">
              <a:lnSpc>
                <a:spcPts val="2900"/>
              </a:lnSpc>
            </a:pPr>
            <a:r>
              <a:rPr kumimoji="1" lang="en-US" altLang="ja-JP" dirty="0" smtClean="0"/>
              <a:t>100</a:t>
            </a:r>
          </a:p>
          <a:p>
            <a:pPr algn="r">
              <a:lnSpc>
                <a:spcPts val="2900"/>
              </a:lnSpc>
            </a:pPr>
            <a:r>
              <a:rPr lang="en-US" altLang="ja-JP" dirty="0" smtClean="0"/>
              <a:t>10</a:t>
            </a:r>
          </a:p>
          <a:p>
            <a:pPr algn="r">
              <a:lnSpc>
                <a:spcPts val="2900"/>
              </a:lnSpc>
            </a:pPr>
            <a:r>
              <a:rPr kumimoji="1" lang="en-US" altLang="ja-JP" dirty="0" smtClean="0"/>
              <a:t>1</a:t>
            </a:r>
          </a:p>
          <a:p>
            <a:pPr algn="r">
              <a:lnSpc>
                <a:spcPts val="2900"/>
              </a:lnSpc>
            </a:pPr>
            <a:r>
              <a:rPr lang="en-US" altLang="ja-JP" dirty="0" smtClean="0"/>
              <a:t>0.1</a:t>
            </a:r>
            <a:endParaRPr kumimoji="1" lang="en-US" altLang="ja-JP" dirty="0" smtClean="0"/>
          </a:p>
        </p:txBody>
      </p:sp>
      <p:sp>
        <p:nvSpPr>
          <p:cNvPr id="46" name="テキスト ボックス 45"/>
          <p:cNvSpPr txBox="1"/>
          <p:nvPr/>
        </p:nvSpPr>
        <p:spPr>
          <a:xfrm>
            <a:off x="393661" y="3679458"/>
            <a:ext cx="760144" cy="369332"/>
          </a:xfrm>
          <a:prstGeom prst="rect">
            <a:avLst/>
          </a:prstGeom>
          <a:noFill/>
        </p:spPr>
        <p:txBody>
          <a:bodyPr wrap="none" rtlCol="0">
            <a:spAutoFit/>
          </a:bodyPr>
          <a:lstStyle/>
          <a:p>
            <a:r>
              <a:rPr kumimoji="1" lang="en-US" altLang="ja-JP" dirty="0" smtClean="0"/>
              <a:t>(</a:t>
            </a:r>
            <a:r>
              <a:rPr kumimoji="1" lang="en-US" altLang="ja-JP" dirty="0" err="1" smtClean="0"/>
              <a:t>Bq</a:t>
            </a:r>
            <a:r>
              <a:rPr kumimoji="1" lang="en-US" altLang="ja-JP" dirty="0" smtClean="0"/>
              <a:t>/L)</a:t>
            </a:r>
            <a:endParaRPr kumimoji="1" lang="ja-JP" altLang="en-US" dirty="0"/>
          </a:p>
        </p:txBody>
      </p:sp>
      <p:grpSp>
        <p:nvGrpSpPr>
          <p:cNvPr id="50" name="グループ化 49"/>
          <p:cNvGrpSpPr/>
          <p:nvPr/>
        </p:nvGrpSpPr>
        <p:grpSpPr>
          <a:xfrm>
            <a:off x="1578846" y="1547226"/>
            <a:ext cx="6377530" cy="2072299"/>
            <a:chOff x="0" y="0"/>
            <a:chExt cx="58487172" cy="6303819"/>
          </a:xfrm>
        </p:grpSpPr>
        <p:pic>
          <p:nvPicPr>
            <p:cNvPr id="5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56805" y="0"/>
              <a:ext cx="7964128" cy="552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536428" y="81116"/>
              <a:ext cx="7138220" cy="5341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図 5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500144" y="69273"/>
              <a:ext cx="7137689" cy="5385954"/>
            </a:xfrm>
            <a:prstGeom prst="rect">
              <a:avLst/>
            </a:prstGeom>
          </p:spPr>
        </p:pic>
        <p:pic>
          <p:nvPicPr>
            <p:cNvPr id="54" name="図 5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2145004" y="86592"/>
              <a:ext cx="7117772" cy="5385954"/>
            </a:xfrm>
            <a:prstGeom prst="rect">
              <a:avLst/>
            </a:prstGeom>
          </p:spPr>
        </p:pic>
        <p:pic>
          <p:nvPicPr>
            <p:cNvPr id="55" name="図 5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515431" y="958993"/>
              <a:ext cx="7135090" cy="5240916"/>
            </a:xfrm>
            <a:prstGeom prst="rect">
              <a:avLst/>
            </a:prstGeom>
          </p:spPr>
        </p:pic>
        <p:pic>
          <p:nvPicPr>
            <p:cNvPr id="56" name="図 5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5486934" y="969819"/>
              <a:ext cx="7216918" cy="5334000"/>
            </a:xfrm>
            <a:prstGeom prst="rect">
              <a:avLst/>
            </a:prstGeom>
          </p:spPr>
        </p:pic>
        <p:pic>
          <p:nvPicPr>
            <p:cNvPr id="57" name="図 5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2431524" y="917864"/>
              <a:ext cx="7145482" cy="5247409"/>
            </a:xfrm>
            <a:prstGeom prst="rect">
              <a:avLst/>
            </a:prstGeom>
          </p:spPr>
        </p:pic>
        <p:pic>
          <p:nvPicPr>
            <p:cNvPr id="58" name="図 57"/>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9410749" y="865910"/>
              <a:ext cx="9076423" cy="5385954"/>
            </a:xfrm>
            <a:prstGeom prst="rect">
              <a:avLst/>
            </a:prstGeom>
          </p:spPr>
        </p:pic>
        <p:cxnSp>
          <p:nvCxnSpPr>
            <p:cNvPr id="59" name="直線コネクタ 58"/>
            <p:cNvCxnSpPr/>
            <p:nvPr/>
          </p:nvCxnSpPr>
          <p:spPr>
            <a:xfrm>
              <a:off x="2831231" y="5070249"/>
              <a:ext cx="536067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0"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0" y="105454"/>
              <a:ext cx="3440862" cy="5319545"/>
            </a:xfrm>
            <a:prstGeom prst="rect">
              <a:avLst/>
            </a:prstGeom>
            <a:noFill/>
            <a:ln w="9525">
              <a:noFill/>
              <a:miter lim="800000"/>
              <a:headEnd/>
              <a:tailEnd/>
            </a:ln>
          </p:spPr>
        </p:pic>
        <p:cxnSp>
          <p:nvCxnSpPr>
            <p:cNvPr id="61" name="直線コネクタ 60"/>
            <p:cNvCxnSpPr/>
            <p:nvPr/>
          </p:nvCxnSpPr>
          <p:spPr>
            <a:xfrm>
              <a:off x="27215" y="2612572"/>
              <a:ext cx="56407790" cy="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68037" y="3446591"/>
              <a:ext cx="563563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4429" y="4258420"/>
              <a:ext cx="563758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0759" y="1798874"/>
              <a:ext cx="56407790" cy="20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46268" y="1012391"/>
              <a:ext cx="56407790" cy="20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4" name="正方形/長方形 43"/>
          <p:cNvSpPr/>
          <p:nvPr/>
        </p:nvSpPr>
        <p:spPr>
          <a:xfrm>
            <a:off x="1582990" y="1594658"/>
            <a:ext cx="6148455" cy="1909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96" name="直線コネクタ 4095"/>
          <p:cNvCxnSpPr/>
          <p:nvPr/>
        </p:nvCxnSpPr>
        <p:spPr>
          <a:xfrm flipV="1">
            <a:off x="5940152" y="1581893"/>
            <a:ext cx="0" cy="19221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102" name="テキスト ボックス 4101"/>
          <p:cNvSpPr txBox="1"/>
          <p:nvPr/>
        </p:nvSpPr>
        <p:spPr>
          <a:xfrm>
            <a:off x="5935481" y="1559868"/>
            <a:ext cx="652743" cy="369332"/>
          </a:xfrm>
          <a:prstGeom prst="rect">
            <a:avLst/>
          </a:prstGeom>
          <a:noFill/>
        </p:spPr>
        <p:txBody>
          <a:bodyPr wrap="none" rtlCol="0">
            <a:spAutoFit/>
          </a:bodyPr>
          <a:lstStyle/>
          <a:p>
            <a:r>
              <a:rPr kumimoji="1" lang="en-US" altLang="ja-JP" dirty="0" smtClean="0"/>
              <a:t>2012</a:t>
            </a:r>
            <a:endParaRPr kumimoji="1" lang="ja-JP" altLang="en-US" dirty="0"/>
          </a:p>
        </p:txBody>
      </p:sp>
      <p:sp>
        <p:nvSpPr>
          <p:cNvPr id="73" name="テキスト ボックス 72"/>
          <p:cNvSpPr txBox="1"/>
          <p:nvPr/>
        </p:nvSpPr>
        <p:spPr>
          <a:xfrm>
            <a:off x="2080277" y="1555936"/>
            <a:ext cx="652743" cy="369332"/>
          </a:xfrm>
          <a:prstGeom prst="rect">
            <a:avLst/>
          </a:prstGeom>
          <a:noFill/>
        </p:spPr>
        <p:txBody>
          <a:bodyPr wrap="none" rtlCol="0">
            <a:spAutoFit/>
          </a:bodyPr>
          <a:lstStyle/>
          <a:p>
            <a:r>
              <a:rPr kumimoji="1" lang="en-US" altLang="ja-JP" dirty="0" smtClean="0"/>
              <a:t>2011</a:t>
            </a:r>
          </a:p>
        </p:txBody>
      </p:sp>
      <p:pic>
        <p:nvPicPr>
          <p:cNvPr id="75" name="図 74"/>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2474978" y="3761636"/>
            <a:ext cx="908453" cy="2085242"/>
          </a:xfrm>
          <a:prstGeom prst="rect">
            <a:avLst/>
          </a:prstGeom>
        </p:spPr>
      </p:pic>
      <p:pic>
        <p:nvPicPr>
          <p:cNvPr id="76" name="図 75"/>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368500" y="3778899"/>
            <a:ext cx="911720" cy="2044961"/>
          </a:xfrm>
          <a:prstGeom prst="rect">
            <a:avLst/>
          </a:prstGeom>
        </p:spPr>
      </p:pic>
      <p:pic>
        <p:nvPicPr>
          <p:cNvPr id="77" name="図 76"/>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183763" y="3786380"/>
            <a:ext cx="907349" cy="2089427"/>
          </a:xfrm>
          <a:prstGeom prst="rect">
            <a:avLst/>
          </a:prstGeom>
        </p:spPr>
      </p:pic>
      <p:pic>
        <p:nvPicPr>
          <p:cNvPr id="78" name="図 7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080960" y="4106540"/>
            <a:ext cx="905154" cy="2067980"/>
          </a:xfrm>
          <a:prstGeom prst="rect">
            <a:avLst/>
          </a:prstGeom>
        </p:spPr>
      </p:pic>
      <p:pic>
        <p:nvPicPr>
          <p:cNvPr id="79" name="図 78"/>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5959522" y="4105104"/>
            <a:ext cx="918872" cy="2073446"/>
          </a:xfrm>
          <a:prstGeom prst="rect">
            <a:avLst/>
          </a:prstGeom>
        </p:spPr>
      </p:pic>
      <p:pic>
        <p:nvPicPr>
          <p:cNvPr id="80" name="図 79"/>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6848381" y="4100631"/>
            <a:ext cx="1180003" cy="2068134"/>
          </a:xfrm>
          <a:prstGeom prst="rect">
            <a:avLst/>
          </a:prstGeom>
        </p:spPr>
      </p:pic>
      <p:cxnSp>
        <p:nvCxnSpPr>
          <p:cNvPr id="81" name="直線コネクタ 80"/>
          <p:cNvCxnSpPr/>
          <p:nvPr/>
        </p:nvCxnSpPr>
        <p:spPr>
          <a:xfrm>
            <a:off x="1674656" y="5716278"/>
            <a:ext cx="6088167" cy="0"/>
          </a:xfrm>
          <a:prstGeom prst="line">
            <a:avLst/>
          </a:prstGeom>
        </p:spPr>
        <p:style>
          <a:lnRef idx="1">
            <a:schemeClr val="accent1"/>
          </a:lnRef>
          <a:fillRef idx="0">
            <a:schemeClr val="accent1"/>
          </a:fillRef>
          <a:effectRef idx="0">
            <a:schemeClr val="accent1"/>
          </a:effectRef>
          <a:fontRef idx="minor">
            <a:schemeClr val="tx1"/>
          </a:fontRef>
        </p:style>
      </p:cxnSp>
      <p:pic>
        <p:nvPicPr>
          <p:cNvPr id="82" name="Picture 4"/>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rot="5400000">
            <a:off x="1439664" y="4770788"/>
            <a:ext cx="1671704" cy="434439"/>
          </a:xfrm>
          <a:prstGeom prst="rect">
            <a:avLst/>
          </a:prstGeom>
          <a:noFill/>
          <a:ln w="9525">
            <a:noFill/>
            <a:miter lim="800000"/>
            <a:headEnd/>
            <a:tailEnd/>
          </a:ln>
        </p:spPr>
      </p:pic>
      <p:pic>
        <p:nvPicPr>
          <p:cNvPr id="83" name="Picture 6"/>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rot="5400000">
            <a:off x="970095" y="4781100"/>
            <a:ext cx="1634179" cy="401246"/>
          </a:xfrm>
          <a:prstGeom prst="rect">
            <a:avLst/>
          </a:prstGeom>
          <a:noFill/>
          <a:ln w="9525">
            <a:noFill/>
            <a:miter lim="800000"/>
            <a:headEnd/>
            <a:tailEnd/>
          </a:ln>
        </p:spPr>
      </p:pic>
      <p:pic>
        <p:nvPicPr>
          <p:cNvPr id="84" name="Picture 5"/>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rot="5400000">
            <a:off x="1126813" y="4807821"/>
            <a:ext cx="1646658" cy="335330"/>
          </a:xfrm>
          <a:prstGeom prst="rect">
            <a:avLst/>
          </a:prstGeom>
          <a:noFill/>
          <a:ln w="9525">
            <a:noFill/>
            <a:miter lim="800000"/>
            <a:headEnd/>
            <a:tailEnd/>
          </a:ln>
        </p:spPr>
      </p:pic>
      <p:cxnSp>
        <p:nvCxnSpPr>
          <p:cNvPr id="85" name="直線コネクタ 84"/>
          <p:cNvCxnSpPr/>
          <p:nvPr/>
        </p:nvCxnSpPr>
        <p:spPr>
          <a:xfrm flipV="1">
            <a:off x="1591388" y="4907766"/>
            <a:ext cx="6169266" cy="26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1593103" y="5325619"/>
            <a:ext cx="6185804" cy="6223"/>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1591959" y="5715124"/>
            <a:ext cx="6167114" cy="16652"/>
          </a:xfrm>
          <a:prstGeom prst="line">
            <a:avLst/>
          </a:prstGeom>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585764" y="4152340"/>
            <a:ext cx="6148918" cy="18720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763688" y="3765828"/>
            <a:ext cx="3812262" cy="369332"/>
          </a:xfrm>
          <a:prstGeom prst="rect">
            <a:avLst/>
          </a:prstGeom>
          <a:solidFill>
            <a:srgbClr val="FFFF00"/>
          </a:solidFill>
        </p:spPr>
        <p:txBody>
          <a:bodyPr wrap="none" rtlCol="0">
            <a:spAutoFit/>
          </a:bodyPr>
          <a:lstStyle/>
          <a:p>
            <a:r>
              <a:rPr kumimoji="1" lang="en-US" altLang="ja-JP" dirty="0" err="1" smtClean="0"/>
              <a:t>Iwasawa</a:t>
            </a:r>
            <a:r>
              <a:rPr kumimoji="1" lang="en-US" altLang="ja-JP" dirty="0" smtClean="0"/>
              <a:t> </a:t>
            </a:r>
            <a:r>
              <a:rPr lang="en-US" altLang="ja-JP" dirty="0" smtClean="0"/>
              <a:t>coast</a:t>
            </a:r>
            <a:r>
              <a:rPr kumimoji="1" lang="en-US" altLang="ja-JP" dirty="0" smtClean="0"/>
              <a:t> (15km south of </a:t>
            </a:r>
            <a:r>
              <a:rPr lang="en-US" altLang="ja-JP" dirty="0" smtClean="0"/>
              <a:t>1F-</a:t>
            </a:r>
            <a:r>
              <a:rPr kumimoji="1" lang="en-US" altLang="ja-JP" dirty="0" smtClean="0"/>
              <a:t>NPP)</a:t>
            </a:r>
            <a:endParaRPr kumimoji="1" lang="ja-JP" altLang="en-US" dirty="0"/>
          </a:p>
        </p:txBody>
      </p:sp>
      <p:sp>
        <p:nvSpPr>
          <p:cNvPr id="47" name="テキスト ボックス 46"/>
          <p:cNvSpPr txBox="1"/>
          <p:nvPr/>
        </p:nvSpPr>
        <p:spPr>
          <a:xfrm>
            <a:off x="1506481" y="3504083"/>
            <a:ext cx="6377887" cy="369332"/>
          </a:xfrm>
          <a:prstGeom prst="rect">
            <a:avLst/>
          </a:prstGeom>
          <a:noFill/>
        </p:spPr>
        <p:txBody>
          <a:bodyPr wrap="square" rtlCol="0">
            <a:spAutoFit/>
          </a:bodyPr>
          <a:lstStyle/>
          <a:p>
            <a:r>
              <a:rPr kumimoji="1" lang="en-US" altLang="ja-JP" dirty="0" smtClean="0"/>
              <a:t>3     4                 5          6     7     8     9     </a:t>
            </a:r>
            <a:r>
              <a:rPr kumimoji="1" lang="en-US" altLang="ja-JP" sz="1400" dirty="0" smtClean="0"/>
              <a:t>10    11 12  </a:t>
            </a:r>
            <a:r>
              <a:rPr kumimoji="1" lang="en-US" altLang="ja-JP" dirty="0" smtClean="0"/>
              <a:t>1 </a:t>
            </a:r>
            <a:r>
              <a:rPr kumimoji="1" lang="en-US" altLang="ja-JP" sz="1400" dirty="0" smtClean="0"/>
              <a:t> </a:t>
            </a:r>
            <a:r>
              <a:rPr kumimoji="1" lang="en-US" altLang="ja-JP" dirty="0" smtClean="0"/>
              <a:t>2</a:t>
            </a:r>
            <a:r>
              <a:rPr kumimoji="1" lang="en-US" altLang="ja-JP" sz="1400" dirty="0" smtClean="0"/>
              <a:t>  </a:t>
            </a:r>
            <a:r>
              <a:rPr kumimoji="1" lang="en-US" altLang="ja-JP" dirty="0" smtClean="0"/>
              <a:t>3 </a:t>
            </a:r>
            <a:r>
              <a:rPr kumimoji="1" lang="en-US" altLang="ja-JP" sz="1600" dirty="0" smtClean="0"/>
              <a:t> </a:t>
            </a:r>
            <a:r>
              <a:rPr kumimoji="1" lang="en-US" altLang="ja-JP" dirty="0" smtClean="0"/>
              <a:t>4</a:t>
            </a:r>
            <a:r>
              <a:rPr kumimoji="1" lang="en-US" altLang="ja-JP" sz="1600" dirty="0" smtClean="0"/>
              <a:t>   </a:t>
            </a:r>
            <a:r>
              <a:rPr kumimoji="1" lang="en-US" altLang="ja-JP" dirty="0" smtClean="0"/>
              <a:t>5</a:t>
            </a:r>
            <a:r>
              <a:rPr kumimoji="1" lang="en-US" altLang="ja-JP" sz="1400" dirty="0" smtClean="0"/>
              <a:t>  </a:t>
            </a:r>
            <a:r>
              <a:rPr kumimoji="1" lang="en-US" altLang="ja-JP" dirty="0" smtClean="0"/>
              <a:t>6</a:t>
            </a:r>
            <a:r>
              <a:rPr kumimoji="1" lang="en-US" altLang="ja-JP" sz="1400" dirty="0" smtClean="0"/>
              <a:t>   </a:t>
            </a:r>
            <a:r>
              <a:rPr kumimoji="1" lang="en-US" altLang="ja-JP" dirty="0" smtClean="0"/>
              <a:t>7</a:t>
            </a:r>
            <a:r>
              <a:rPr kumimoji="1" lang="en-US" altLang="ja-JP" sz="1600" dirty="0" smtClean="0"/>
              <a:t>  </a:t>
            </a:r>
            <a:r>
              <a:rPr kumimoji="1" lang="en-US" altLang="ja-JP" dirty="0" smtClean="0"/>
              <a:t>8</a:t>
            </a:r>
            <a:r>
              <a:rPr kumimoji="1" lang="en-US" altLang="ja-JP" sz="1400" dirty="0" smtClean="0"/>
              <a:t>  </a:t>
            </a:r>
            <a:endParaRPr kumimoji="1" lang="ja-JP" altLang="en-US" dirty="0"/>
          </a:p>
        </p:txBody>
      </p:sp>
      <p:sp>
        <p:nvSpPr>
          <p:cNvPr id="88" name="テキスト ボックス 87"/>
          <p:cNvSpPr txBox="1"/>
          <p:nvPr/>
        </p:nvSpPr>
        <p:spPr>
          <a:xfrm>
            <a:off x="1475656" y="6024364"/>
            <a:ext cx="6377887" cy="369332"/>
          </a:xfrm>
          <a:prstGeom prst="rect">
            <a:avLst/>
          </a:prstGeom>
          <a:noFill/>
        </p:spPr>
        <p:txBody>
          <a:bodyPr wrap="square" rtlCol="0">
            <a:spAutoFit/>
          </a:bodyPr>
          <a:lstStyle/>
          <a:p>
            <a:r>
              <a:rPr kumimoji="1" lang="en-US" altLang="ja-JP" dirty="0" smtClean="0"/>
              <a:t>3     4         5       6       7     8       9      </a:t>
            </a:r>
            <a:r>
              <a:rPr kumimoji="1" lang="en-US" altLang="ja-JP" sz="1400" dirty="0" smtClean="0"/>
              <a:t>10     11 12   </a:t>
            </a:r>
            <a:r>
              <a:rPr kumimoji="1" lang="en-US" altLang="ja-JP" dirty="0" smtClean="0"/>
              <a:t>1 </a:t>
            </a:r>
            <a:r>
              <a:rPr kumimoji="1" lang="en-US" altLang="ja-JP" sz="1400" dirty="0" smtClean="0"/>
              <a:t>  </a:t>
            </a:r>
            <a:r>
              <a:rPr kumimoji="1" lang="en-US" altLang="ja-JP" dirty="0" smtClean="0"/>
              <a:t>2</a:t>
            </a:r>
            <a:r>
              <a:rPr kumimoji="1" lang="en-US" altLang="ja-JP" sz="1400" dirty="0" smtClean="0"/>
              <a:t>   </a:t>
            </a:r>
            <a:r>
              <a:rPr kumimoji="1" lang="en-US" altLang="ja-JP" dirty="0" smtClean="0"/>
              <a:t>3 </a:t>
            </a:r>
            <a:r>
              <a:rPr kumimoji="1" lang="en-US" altLang="ja-JP" sz="1600" dirty="0" smtClean="0"/>
              <a:t>  </a:t>
            </a:r>
            <a:r>
              <a:rPr kumimoji="1" lang="en-US" altLang="ja-JP" dirty="0" smtClean="0"/>
              <a:t>4</a:t>
            </a:r>
            <a:r>
              <a:rPr kumimoji="1" lang="en-US" altLang="ja-JP" sz="1600" dirty="0" smtClean="0"/>
              <a:t>   </a:t>
            </a:r>
            <a:r>
              <a:rPr kumimoji="1" lang="en-US" altLang="ja-JP" dirty="0" smtClean="0"/>
              <a:t>5</a:t>
            </a:r>
            <a:r>
              <a:rPr kumimoji="1" lang="en-US" altLang="ja-JP" sz="1400" dirty="0" smtClean="0"/>
              <a:t>   </a:t>
            </a:r>
            <a:r>
              <a:rPr kumimoji="1" lang="en-US" altLang="ja-JP" dirty="0" smtClean="0"/>
              <a:t>6</a:t>
            </a:r>
            <a:r>
              <a:rPr kumimoji="1" lang="en-US" altLang="ja-JP" sz="1400" dirty="0" smtClean="0"/>
              <a:t>     </a:t>
            </a:r>
            <a:r>
              <a:rPr kumimoji="1" lang="en-US" altLang="ja-JP" dirty="0" smtClean="0"/>
              <a:t>7</a:t>
            </a:r>
            <a:r>
              <a:rPr kumimoji="1" lang="en-US" altLang="ja-JP" sz="1600" dirty="0" smtClean="0"/>
              <a:t>   </a:t>
            </a:r>
            <a:r>
              <a:rPr kumimoji="1" lang="en-US" altLang="ja-JP" dirty="0" smtClean="0"/>
              <a:t>8</a:t>
            </a:r>
            <a:r>
              <a:rPr kumimoji="1" lang="en-US" altLang="ja-JP" sz="1400" dirty="0" smtClean="0"/>
              <a:t>  </a:t>
            </a:r>
            <a:endParaRPr kumimoji="1" lang="ja-JP" altLang="en-US" dirty="0"/>
          </a:p>
        </p:txBody>
      </p:sp>
      <p:cxnSp>
        <p:nvCxnSpPr>
          <p:cNvPr id="4104" name="直線コネクタ 4103"/>
          <p:cNvCxnSpPr/>
          <p:nvPr/>
        </p:nvCxnSpPr>
        <p:spPr>
          <a:xfrm flipV="1">
            <a:off x="1597447" y="4535678"/>
            <a:ext cx="6117681" cy="10426"/>
          </a:xfrm>
          <a:prstGeom prst="line">
            <a:avLst/>
          </a:prstGeom>
        </p:spPr>
        <p:style>
          <a:lnRef idx="1">
            <a:schemeClr val="accent1"/>
          </a:lnRef>
          <a:fillRef idx="0">
            <a:schemeClr val="accent1"/>
          </a:fillRef>
          <a:effectRef idx="0">
            <a:schemeClr val="accent1"/>
          </a:effectRef>
          <a:fontRef idx="minor">
            <a:schemeClr val="tx1"/>
          </a:fontRef>
        </p:style>
      </p:cxnSp>
      <p:sp>
        <p:nvSpPr>
          <p:cNvPr id="4105" name="テキスト ボックス 4104"/>
          <p:cNvSpPr txBox="1"/>
          <p:nvPr/>
        </p:nvSpPr>
        <p:spPr>
          <a:xfrm>
            <a:off x="7812765" y="2887370"/>
            <a:ext cx="1085554" cy="369332"/>
          </a:xfrm>
          <a:prstGeom prst="rect">
            <a:avLst/>
          </a:prstGeom>
          <a:noFill/>
        </p:spPr>
        <p:txBody>
          <a:bodyPr wrap="none" rtlCol="0">
            <a:spAutoFit/>
          </a:bodyPr>
          <a:lstStyle/>
          <a:p>
            <a:r>
              <a:rPr lang="en-US" altLang="ja-JP" dirty="0" smtClean="0"/>
              <a:t>1~10Bq/L</a:t>
            </a:r>
            <a:endParaRPr kumimoji="1" lang="ja-JP" altLang="en-US" dirty="0"/>
          </a:p>
        </p:txBody>
      </p:sp>
      <p:sp>
        <p:nvSpPr>
          <p:cNvPr id="92" name="テキスト ボックス 91"/>
          <p:cNvSpPr txBox="1"/>
          <p:nvPr/>
        </p:nvSpPr>
        <p:spPr>
          <a:xfrm>
            <a:off x="7784218" y="5691141"/>
            <a:ext cx="1143262" cy="369332"/>
          </a:xfrm>
          <a:prstGeom prst="rect">
            <a:avLst/>
          </a:prstGeom>
          <a:noFill/>
        </p:spPr>
        <p:txBody>
          <a:bodyPr wrap="none" rtlCol="0">
            <a:spAutoFit/>
          </a:bodyPr>
          <a:lstStyle/>
          <a:p>
            <a:r>
              <a:rPr lang="en-US" altLang="ja-JP" dirty="0" smtClean="0"/>
              <a:t>0.1~1Bq/L</a:t>
            </a:r>
            <a:endParaRPr kumimoji="1" lang="ja-JP" altLang="en-US" dirty="0"/>
          </a:p>
        </p:txBody>
      </p:sp>
      <p:cxnSp>
        <p:nvCxnSpPr>
          <p:cNvPr id="93" name="直線コネクタ 92"/>
          <p:cNvCxnSpPr/>
          <p:nvPr/>
        </p:nvCxnSpPr>
        <p:spPr>
          <a:xfrm flipV="1">
            <a:off x="5697937" y="4118822"/>
            <a:ext cx="0" cy="1922192"/>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4" name="テキスト ボックス 93"/>
          <p:cNvSpPr txBox="1"/>
          <p:nvPr/>
        </p:nvSpPr>
        <p:spPr>
          <a:xfrm>
            <a:off x="5652120" y="4142864"/>
            <a:ext cx="652743" cy="369332"/>
          </a:xfrm>
          <a:prstGeom prst="rect">
            <a:avLst/>
          </a:prstGeom>
          <a:noFill/>
        </p:spPr>
        <p:txBody>
          <a:bodyPr wrap="none" rtlCol="0">
            <a:spAutoFit/>
          </a:bodyPr>
          <a:lstStyle/>
          <a:p>
            <a:r>
              <a:rPr kumimoji="1" lang="en-US" altLang="ja-JP" dirty="0" smtClean="0"/>
              <a:t>2012</a:t>
            </a:r>
            <a:endParaRPr kumimoji="1" lang="ja-JP" altLang="en-US" dirty="0"/>
          </a:p>
        </p:txBody>
      </p:sp>
      <p:sp>
        <p:nvSpPr>
          <p:cNvPr id="95" name="テキスト ボックス 94"/>
          <p:cNvSpPr txBox="1"/>
          <p:nvPr/>
        </p:nvSpPr>
        <p:spPr>
          <a:xfrm>
            <a:off x="1907704" y="4142864"/>
            <a:ext cx="652743" cy="369332"/>
          </a:xfrm>
          <a:prstGeom prst="rect">
            <a:avLst/>
          </a:prstGeom>
          <a:noFill/>
        </p:spPr>
        <p:txBody>
          <a:bodyPr wrap="none" rtlCol="0">
            <a:spAutoFit/>
          </a:bodyPr>
          <a:lstStyle/>
          <a:p>
            <a:r>
              <a:rPr kumimoji="1" lang="en-US" altLang="ja-JP" dirty="0" smtClean="0"/>
              <a:t>2011</a:t>
            </a:r>
          </a:p>
        </p:txBody>
      </p:sp>
      <p:cxnSp>
        <p:nvCxnSpPr>
          <p:cNvPr id="4107" name="直線矢印コネクタ 4106"/>
          <p:cNvCxnSpPr/>
          <p:nvPr/>
        </p:nvCxnSpPr>
        <p:spPr>
          <a:xfrm>
            <a:off x="1887568" y="1919908"/>
            <a:ext cx="805784" cy="0"/>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108" name="テキスト ボックス 4107"/>
          <p:cNvSpPr txBox="1"/>
          <p:nvPr/>
        </p:nvSpPr>
        <p:spPr>
          <a:xfrm>
            <a:off x="2627784" y="1788825"/>
            <a:ext cx="2688044" cy="369332"/>
          </a:xfrm>
          <a:prstGeom prst="rect">
            <a:avLst/>
          </a:prstGeom>
          <a:noFill/>
        </p:spPr>
        <p:txBody>
          <a:bodyPr wrap="none" rtlCol="0">
            <a:spAutoFit/>
          </a:bodyPr>
          <a:lstStyle/>
          <a:p>
            <a:r>
              <a:rPr kumimoji="1" lang="en-US" altLang="ja-JP" dirty="0" smtClean="0">
                <a:solidFill>
                  <a:schemeClr val="accent2">
                    <a:lumMod val="50000"/>
                  </a:schemeClr>
                </a:solidFill>
              </a:rPr>
              <a:t>Max:68,000Bq/L(2011.4.7)</a:t>
            </a:r>
            <a:endParaRPr kumimoji="1" lang="ja-JP" altLang="en-US" dirty="0">
              <a:solidFill>
                <a:schemeClr val="accent2">
                  <a:lumMod val="50000"/>
                </a:schemeClr>
              </a:solidFill>
            </a:endParaRPr>
          </a:p>
        </p:txBody>
      </p:sp>
      <p:cxnSp>
        <p:nvCxnSpPr>
          <p:cNvPr id="99" name="直線矢印コネクタ 98"/>
          <p:cNvCxnSpPr/>
          <p:nvPr/>
        </p:nvCxnSpPr>
        <p:spPr>
          <a:xfrm>
            <a:off x="1835696" y="4480446"/>
            <a:ext cx="805784" cy="0"/>
          </a:xfrm>
          <a:prstGeom prst="straightConnector1">
            <a:avLst/>
          </a:prstGeom>
          <a:ln>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0" name="テキスト ボックス 99"/>
          <p:cNvSpPr txBox="1"/>
          <p:nvPr/>
        </p:nvSpPr>
        <p:spPr>
          <a:xfrm>
            <a:off x="2580613" y="4252739"/>
            <a:ext cx="2571025" cy="369332"/>
          </a:xfrm>
          <a:prstGeom prst="rect">
            <a:avLst/>
          </a:prstGeom>
          <a:noFill/>
        </p:spPr>
        <p:txBody>
          <a:bodyPr wrap="none" rtlCol="0">
            <a:spAutoFit/>
          </a:bodyPr>
          <a:lstStyle/>
          <a:p>
            <a:r>
              <a:rPr kumimoji="1" lang="en-US" altLang="ja-JP" dirty="0" smtClean="0">
                <a:solidFill>
                  <a:schemeClr val="accent2">
                    <a:lumMod val="50000"/>
                  </a:schemeClr>
                </a:solidFill>
              </a:rPr>
              <a:t>Max:1,400Bq/L(2011.4.5)</a:t>
            </a:r>
            <a:endParaRPr kumimoji="1" lang="ja-JP" altLang="en-US" dirty="0">
              <a:solidFill>
                <a:schemeClr val="accent2">
                  <a:lumMod val="50000"/>
                </a:schemeClr>
              </a:solidFill>
            </a:endParaRPr>
          </a:p>
        </p:txBody>
      </p:sp>
      <p:sp>
        <p:nvSpPr>
          <p:cNvPr id="4109" name="正方形/長方形 4108"/>
          <p:cNvSpPr/>
          <p:nvPr/>
        </p:nvSpPr>
        <p:spPr>
          <a:xfrm>
            <a:off x="3368500" y="2680248"/>
            <a:ext cx="1963665" cy="266879"/>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5361618" y="2938596"/>
            <a:ext cx="2369827" cy="266879"/>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2618713" y="2427077"/>
            <a:ext cx="749787" cy="266879"/>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6418958" y="5727618"/>
            <a:ext cx="1312487" cy="266879"/>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3059833" y="5331842"/>
            <a:ext cx="3359126" cy="359299"/>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2295590" y="4944985"/>
            <a:ext cx="764243" cy="359299"/>
          </a:xfrm>
          <a:prstGeom prst="rect">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
          <p:cNvSpPr txBox="1">
            <a:spLocks noChangeArrowheads="1"/>
          </p:cNvSpPr>
          <p:nvPr/>
        </p:nvSpPr>
        <p:spPr bwMode="auto">
          <a:xfrm>
            <a:off x="107504" y="6474822"/>
            <a:ext cx="4876271" cy="338554"/>
          </a:xfrm>
          <a:prstGeom prst="rect">
            <a:avLst/>
          </a:prstGeom>
          <a:noFill/>
          <a:ln w="9525">
            <a:solidFill>
              <a:schemeClr val="accent1"/>
            </a:solidFill>
            <a:miter lim="800000"/>
            <a:headEnd/>
            <a:tailEnd/>
          </a:ln>
        </p:spPr>
        <p:txBody>
          <a:bodyPr wrap="none">
            <a:spAutoFit/>
          </a:bodyPr>
          <a:lstStyle/>
          <a:p>
            <a:r>
              <a:rPr lang="en-US" altLang="ja-JP" sz="1600" dirty="0">
                <a:latin typeface="Calibri" pitchFamily="34" charset="0"/>
              </a:rPr>
              <a:t>BG level for </a:t>
            </a:r>
            <a:r>
              <a:rPr lang="en-US" altLang="ja-JP" sz="1600" baseline="30000" dirty="0">
                <a:latin typeface="Calibri" pitchFamily="34" charset="0"/>
              </a:rPr>
              <a:t>137</a:t>
            </a:r>
            <a:r>
              <a:rPr lang="en-US" altLang="ja-JP" sz="1600" dirty="0">
                <a:latin typeface="Calibri" pitchFamily="34" charset="0"/>
              </a:rPr>
              <a:t>Cs </a:t>
            </a:r>
            <a:r>
              <a:rPr lang="en-US" altLang="ja-JP" sz="1600" dirty="0" smtClean="0">
                <a:latin typeface="Calibri" pitchFamily="34" charset="0"/>
              </a:rPr>
              <a:t> before the accident=0.001~0.002 </a:t>
            </a:r>
            <a:r>
              <a:rPr lang="en-US" altLang="ja-JP" sz="1600" dirty="0" err="1">
                <a:latin typeface="Calibri" pitchFamily="34" charset="0"/>
              </a:rPr>
              <a:t>Bq</a:t>
            </a:r>
            <a:r>
              <a:rPr lang="en-US" altLang="ja-JP" sz="1600" dirty="0">
                <a:latin typeface="Calibri" pitchFamily="34" charset="0"/>
              </a:rPr>
              <a:t>/L</a:t>
            </a:r>
            <a:endParaRPr lang="ja-JP" altLang="en-US" sz="1600" dirty="0">
              <a:latin typeface="Calibri" pitchFamily="34" charset="0"/>
            </a:endParaRPr>
          </a:p>
        </p:txBody>
      </p:sp>
      <p:sp>
        <p:nvSpPr>
          <p:cNvPr id="4110" name="正方形/長方形 4109"/>
          <p:cNvSpPr/>
          <p:nvPr/>
        </p:nvSpPr>
        <p:spPr>
          <a:xfrm>
            <a:off x="4536504" y="6597352"/>
            <a:ext cx="4572000" cy="261610"/>
          </a:xfrm>
          <a:prstGeom prst="rect">
            <a:avLst/>
          </a:prstGeom>
        </p:spPr>
        <p:txBody>
          <a:bodyPr>
            <a:spAutoFit/>
          </a:bodyPr>
          <a:lstStyle/>
          <a:p>
            <a:pPr algn="r"/>
            <a:r>
              <a:rPr lang="en-US" altLang="ja-JP" sz="1100" dirty="0" smtClean="0"/>
              <a:t>* http</a:t>
            </a:r>
            <a:r>
              <a:rPr lang="en-US" altLang="ja-JP" sz="1100" dirty="0"/>
              <a:t>://www.tepco.co.jp/en/nu/fukushima-np/f1/index9-e.html</a:t>
            </a:r>
            <a:endParaRPr lang="ja-JP" altLang="en-US" sz="1100" dirty="0"/>
          </a:p>
        </p:txBody>
      </p:sp>
      <p:grpSp>
        <p:nvGrpSpPr>
          <p:cNvPr id="7" name="グループ化 6"/>
          <p:cNvGrpSpPr/>
          <p:nvPr/>
        </p:nvGrpSpPr>
        <p:grpSpPr>
          <a:xfrm>
            <a:off x="7769502" y="1594617"/>
            <a:ext cx="1038937" cy="738664"/>
            <a:chOff x="8069567" y="1632713"/>
            <a:chExt cx="1038937" cy="738664"/>
          </a:xfrm>
        </p:grpSpPr>
        <p:sp>
          <p:nvSpPr>
            <p:cNvPr id="6" name="正方形/長方形 5"/>
            <p:cNvSpPr/>
            <p:nvPr/>
          </p:nvSpPr>
          <p:spPr>
            <a:xfrm>
              <a:off x="8069567" y="1632713"/>
              <a:ext cx="1038937" cy="738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8244408" y="1632713"/>
              <a:ext cx="769763" cy="738664"/>
            </a:xfrm>
            <a:prstGeom prst="rect">
              <a:avLst/>
            </a:prstGeom>
            <a:noFill/>
          </p:spPr>
          <p:txBody>
            <a:bodyPr wrap="none" rtlCol="0">
              <a:spAutoFit/>
            </a:bodyPr>
            <a:lstStyle/>
            <a:p>
              <a:r>
                <a:rPr kumimoji="1" lang="ja-JP" altLang="en-US" sz="1400" dirty="0" smtClean="0"/>
                <a:t>：</a:t>
              </a:r>
              <a:r>
                <a:rPr kumimoji="1" lang="en-US" altLang="ja-JP" sz="1400" dirty="0" smtClean="0"/>
                <a:t>I-131</a:t>
              </a:r>
            </a:p>
            <a:p>
              <a:r>
                <a:rPr kumimoji="1" lang="ja-JP" altLang="en-US" sz="1400" dirty="0" smtClean="0"/>
                <a:t>：</a:t>
              </a:r>
              <a:r>
                <a:rPr kumimoji="1" lang="en-US" altLang="ja-JP" sz="1400" dirty="0" smtClean="0"/>
                <a:t>Cs-134</a:t>
              </a:r>
            </a:p>
            <a:p>
              <a:r>
                <a:rPr lang="ja-JP" altLang="en-US" sz="1400" dirty="0" smtClean="0"/>
                <a:t>：</a:t>
              </a:r>
              <a:r>
                <a:rPr lang="en-US" altLang="ja-JP" sz="1400" dirty="0" smtClean="0"/>
                <a:t>Cs-137</a:t>
              </a:r>
              <a:endParaRPr kumimoji="1" lang="ja-JP" altLang="en-US" sz="1400" dirty="0"/>
            </a:p>
          </p:txBody>
        </p:sp>
        <p:sp>
          <p:nvSpPr>
            <p:cNvPr id="5" name="円/楕円 4"/>
            <p:cNvSpPr/>
            <p:nvPr/>
          </p:nvSpPr>
          <p:spPr>
            <a:xfrm>
              <a:off x="8198892" y="1750126"/>
              <a:ext cx="108000" cy="108000"/>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8198892" y="1964753"/>
              <a:ext cx="108000" cy="1080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8198892" y="2176015"/>
              <a:ext cx="108000" cy="1080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p:cNvGrpSpPr/>
          <p:nvPr/>
        </p:nvGrpSpPr>
        <p:grpSpPr>
          <a:xfrm>
            <a:off x="7781535" y="4130496"/>
            <a:ext cx="1038937" cy="738664"/>
            <a:chOff x="8069567" y="1632713"/>
            <a:chExt cx="1038937" cy="738664"/>
          </a:xfrm>
        </p:grpSpPr>
        <p:sp>
          <p:nvSpPr>
            <p:cNvPr id="71" name="正方形/長方形 70"/>
            <p:cNvSpPr/>
            <p:nvPr/>
          </p:nvSpPr>
          <p:spPr>
            <a:xfrm>
              <a:off x="8069567" y="1632713"/>
              <a:ext cx="1038937" cy="7386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8244408" y="1632713"/>
              <a:ext cx="769763" cy="738664"/>
            </a:xfrm>
            <a:prstGeom prst="rect">
              <a:avLst/>
            </a:prstGeom>
            <a:noFill/>
          </p:spPr>
          <p:txBody>
            <a:bodyPr wrap="none" rtlCol="0">
              <a:spAutoFit/>
            </a:bodyPr>
            <a:lstStyle/>
            <a:p>
              <a:r>
                <a:rPr kumimoji="1" lang="ja-JP" altLang="en-US" sz="1400" dirty="0" smtClean="0"/>
                <a:t>：</a:t>
              </a:r>
              <a:r>
                <a:rPr kumimoji="1" lang="en-US" altLang="ja-JP" sz="1400" dirty="0" smtClean="0"/>
                <a:t>I-131</a:t>
              </a:r>
            </a:p>
            <a:p>
              <a:r>
                <a:rPr kumimoji="1" lang="ja-JP" altLang="en-US" sz="1400" dirty="0" smtClean="0"/>
                <a:t>：</a:t>
              </a:r>
              <a:r>
                <a:rPr kumimoji="1" lang="en-US" altLang="ja-JP" sz="1400" dirty="0" smtClean="0"/>
                <a:t>Cs-134</a:t>
              </a:r>
            </a:p>
            <a:p>
              <a:r>
                <a:rPr lang="ja-JP" altLang="en-US" sz="1400" dirty="0" smtClean="0"/>
                <a:t>：</a:t>
              </a:r>
              <a:r>
                <a:rPr lang="en-US" altLang="ja-JP" sz="1400" dirty="0" smtClean="0"/>
                <a:t>Cs-137</a:t>
              </a:r>
              <a:endParaRPr kumimoji="1" lang="ja-JP" altLang="en-US" sz="1400" dirty="0"/>
            </a:p>
          </p:txBody>
        </p:sp>
        <p:sp>
          <p:nvSpPr>
            <p:cNvPr id="74" name="円/楕円 73"/>
            <p:cNvSpPr/>
            <p:nvPr/>
          </p:nvSpPr>
          <p:spPr>
            <a:xfrm>
              <a:off x="8198892" y="1750126"/>
              <a:ext cx="108000" cy="108000"/>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a:off x="8198892" y="1964753"/>
              <a:ext cx="108000" cy="108000"/>
            </a:xfrm>
            <a:prstGeom prst="ellipse">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8198892" y="2176015"/>
              <a:ext cx="108000" cy="108000"/>
            </a:xfrm>
            <a:prstGeom prst="ellips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993535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lang="en-US" altLang="ja-JP" dirty="0"/>
              <a:t>S</a:t>
            </a:r>
            <a:r>
              <a:rPr kumimoji="1" lang="en-US" altLang="ja-JP" dirty="0" smtClean="0"/>
              <a:t>eawater in </a:t>
            </a:r>
            <a:r>
              <a:rPr kumimoji="1" lang="en-US" altLang="ja-JP" dirty="0" smtClean="0">
                <a:solidFill>
                  <a:srgbClr val="92D050"/>
                </a:solidFill>
              </a:rPr>
              <a:t>area (ii)</a:t>
            </a:r>
            <a:endParaRPr kumimoji="1" lang="ja-JP" altLang="en-US" dirty="0">
              <a:solidFill>
                <a:srgbClr val="92D050"/>
              </a:solidFill>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716016" y="1140598"/>
            <a:ext cx="4080250" cy="569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表 4"/>
          <p:cNvGraphicFramePr>
            <a:graphicFrameLocks noGrp="1"/>
          </p:cNvGraphicFramePr>
          <p:nvPr>
            <p:extLst>
              <p:ext uri="{D42A27DB-BD31-4B8C-83A1-F6EECF244321}">
                <p14:modId xmlns:p14="http://schemas.microsoft.com/office/powerpoint/2010/main" val="278463977"/>
              </p:ext>
            </p:extLst>
          </p:nvPr>
        </p:nvGraphicFramePr>
        <p:xfrm>
          <a:off x="253255" y="1930008"/>
          <a:ext cx="4427985" cy="2291080"/>
        </p:xfrm>
        <a:graphic>
          <a:graphicData uri="http://schemas.openxmlformats.org/drawingml/2006/table">
            <a:tbl>
              <a:tblPr firstRow="1" bandRow="1">
                <a:tableStyleId>{5C22544A-7EE6-4342-B048-85BDC9FD1C3A}</a:tableStyleId>
              </a:tblPr>
              <a:tblGrid>
                <a:gridCol w="1475995"/>
                <a:gridCol w="1475995"/>
                <a:gridCol w="1475995"/>
              </a:tblGrid>
              <a:tr h="370840">
                <a:tc>
                  <a:txBody>
                    <a:bodyPr/>
                    <a:lstStyle/>
                    <a:p>
                      <a:pPr algn="ctr"/>
                      <a:r>
                        <a:rPr kumimoji="1" lang="en-US" altLang="ja-JP" baseline="0" dirty="0" smtClean="0"/>
                        <a:t>2012</a:t>
                      </a:r>
                      <a:endParaRPr kumimoji="1" lang="ja-JP" altLang="en-US" dirty="0"/>
                    </a:p>
                  </a:txBody>
                  <a:tcPr/>
                </a:tc>
                <a:tc>
                  <a:txBody>
                    <a:bodyPr/>
                    <a:lstStyle/>
                    <a:p>
                      <a:pPr algn="ctr"/>
                      <a:r>
                        <a:rPr kumimoji="1" lang="en-US" altLang="ja-JP" dirty="0" smtClean="0"/>
                        <a:t>Cs-134</a:t>
                      </a:r>
                      <a:endParaRPr kumimoji="1" lang="ja-JP" altLang="en-US" dirty="0"/>
                    </a:p>
                  </a:txBody>
                  <a:tcPr/>
                </a:tc>
                <a:tc>
                  <a:txBody>
                    <a:bodyPr/>
                    <a:lstStyle/>
                    <a:p>
                      <a:pPr algn="ctr"/>
                      <a:r>
                        <a:rPr kumimoji="1" lang="en-US" altLang="ja-JP" dirty="0" smtClean="0"/>
                        <a:t>Cs-137</a:t>
                      </a:r>
                      <a:endParaRPr kumimoji="1" lang="ja-JP" altLang="en-US" dirty="0"/>
                    </a:p>
                  </a:txBody>
                  <a:tcPr/>
                </a:tc>
              </a:tr>
              <a:tr h="370840">
                <a:tc>
                  <a:txBody>
                    <a:bodyPr/>
                    <a:lstStyle/>
                    <a:p>
                      <a:pPr algn="ctr"/>
                      <a:r>
                        <a:rPr kumimoji="1" lang="en-US" altLang="ja-JP" dirty="0" smtClean="0"/>
                        <a:t>Miyagi</a:t>
                      </a:r>
                    </a:p>
                    <a:p>
                      <a:pPr algn="ctr"/>
                      <a:r>
                        <a:rPr kumimoji="1" lang="en-US" altLang="ja-JP" dirty="0" smtClean="0"/>
                        <a:t>(27,June)</a:t>
                      </a:r>
                      <a:endParaRPr kumimoji="1" lang="ja-JP" altLang="en-US" dirty="0"/>
                    </a:p>
                  </a:txBody>
                  <a:tcPr/>
                </a:tc>
                <a:tc>
                  <a:txBody>
                    <a:bodyPr/>
                    <a:lstStyle/>
                    <a:p>
                      <a:pPr algn="ctr"/>
                      <a:r>
                        <a:rPr kumimoji="1" lang="en-US" altLang="ja-JP" dirty="0" smtClean="0"/>
                        <a:t>ND~0.022</a:t>
                      </a:r>
                      <a:endParaRPr kumimoji="1" lang="ja-JP" altLang="en-US" dirty="0"/>
                    </a:p>
                  </a:txBody>
                  <a:tcPr/>
                </a:tc>
                <a:tc>
                  <a:txBody>
                    <a:bodyPr/>
                    <a:lstStyle/>
                    <a:p>
                      <a:pPr algn="ctr"/>
                      <a:r>
                        <a:rPr kumimoji="1" lang="en-US" altLang="ja-JP" dirty="0" smtClean="0"/>
                        <a:t>0.0017~0.032</a:t>
                      </a:r>
                    </a:p>
                  </a:txBody>
                  <a:tcPr/>
                </a:tc>
              </a:tr>
              <a:tr h="370840">
                <a:tc>
                  <a:txBody>
                    <a:bodyPr/>
                    <a:lstStyle/>
                    <a:p>
                      <a:pPr algn="ctr"/>
                      <a:r>
                        <a:rPr kumimoji="1" lang="en-US" altLang="ja-JP" dirty="0" smtClean="0"/>
                        <a:t>Fukushima</a:t>
                      </a:r>
                    </a:p>
                    <a:p>
                      <a:pPr algn="ctr"/>
                      <a:r>
                        <a:rPr kumimoji="1" lang="en-US" altLang="ja-JP" dirty="0" smtClean="0"/>
                        <a:t>(27, July)</a:t>
                      </a:r>
                      <a:endParaRPr kumimoji="1" lang="ja-JP" altLang="en-US" dirty="0"/>
                    </a:p>
                  </a:txBody>
                  <a:tcPr/>
                </a:tc>
                <a:tc>
                  <a:txBody>
                    <a:bodyPr/>
                    <a:lstStyle/>
                    <a:p>
                      <a:pPr algn="ctr"/>
                      <a:r>
                        <a:rPr kumimoji="1" lang="en-US" altLang="ja-JP" dirty="0" smtClean="0"/>
                        <a:t>0.0034~0.069</a:t>
                      </a:r>
                      <a:endParaRPr kumimoji="1" lang="ja-JP" altLang="en-US" dirty="0"/>
                    </a:p>
                  </a:txBody>
                  <a:tcPr/>
                </a:tc>
                <a:tc>
                  <a:txBody>
                    <a:bodyPr/>
                    <a:lstStyle/>
                    <a:p>
                      <a:pPr algn="ctr"/>
                      <a:r>
                        <a:rPr kumimoji="1" lang="en-US" altLang="ja-JP" dirty="0" smtClean="0"/>
                        <a:t>0.0057~0.098</a:t>
                      </a:r>
                      <a:endParaRPr kumimoji="1" lang="ja-JP" altLang="en-US" dirty="0"/>
                    </a:p>
                  </a:txBody>
                  <a:tcPr/>
                </a:tc>
              </a:tr>
              <a:tr h="370840">
                <a:tc>
                  <a:txBody>
                    <a:bodyPr/>
                    <a:lstStyle/>
                    <a:p>
                      <a:pPr algn="ctr"/>
                      <a:r>
                        <a:rPr kumimoji="1" lang="en-US" altLang="ja-JP" dirty="0" smtClean="0"/>
                        <a:t>Ibaraki</a:t>
                      </a:r>
                    </a:p>
                    <a:p>
                      <a:pPr algn="ctr"/>
                      <a:r>
                        <a:rPr kumimoji="1" lang="en-US" altLang="ja-JP" dirty="0" smtClean="0"/>
                        <a:t>(6-9, August)</a:t>
                      </a:r>
                      <a:endParaRPr kumimoji="1" lang="ja-JP" altLang="en-US" dirty="0"/>
                    </a:p>
                  </a:txBody>
                  <a:tcPr/>
                </a:tc>
                <a:tc>
                  <a:txBody>
                    <a:bodyPr/>
                    <a:lstStyle/>
                    <a:p>
                      <a:pPr algn="ctr"/>
                      <a:r>
                        <a:rPr kumimoji="1" lang="en-US" altLang="ja-JP" dirty="0" smtClean="0"/>
                        <a:t>ND(&lt;1.1)</a:t>
                      </a:r>
                      <a:endParaRPr kumimoji="1" lang="ja-JP" altLang="en-US" dirty="0"/>
                    </a:p>
                  </a:txBody>
                  <a:tcPr/>
                </a:tc>
                <a:tc>
                  <a:txBody>
                    <a:bodyPr/>
                    <a:lstStyle/>
                    <a:p>
                      <a:pPr algn="ctr"/>
                      <a:r>
                        <a:rPr kumimoji="1" lang="en-US" altLang="ja-JP" dirty="0" smtClean="0"/>
                        <a:t>ND(&lt;1.1)</a:t>
                      </a:r>
                      <a:endParaRPr kumimoji="1" lang="ja-JP" altLang="en-US" dirty="0"/>
                    </a:p>
                  </a:txBody>
                  <a:tcPr/>
                </a:tc>
              </a:tr>
            </a:tbl>
          </a:graphicData>
        </a:graphic>
      </p:graphicFrame>
      <p:sp>
        <p:nvSpPr>
          <p:cNvPr id="11" name="円/楕円 10"/>
          <p:cNvSpPr/>
          <p:nvPr/>
        </p:nvSpPr>
        <p:spPr>
          <a:xfrm>
            <a:off x="6110457" y="3520947"/>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173957" y="3644772"/>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126332" y="4613767"/>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108551" y="4800327"/>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012160" y="5662137"/>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5997174" y="6019002"/>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015335" y="2549029"/>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215360" y="284658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6090518" y="3274190"/>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228184" y="40250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237709" y="4148828"/>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228184" y="43171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444208" y="446950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6463258" y="4221088"/>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622008" y="4934818"/>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100043" y="5275808"/>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6258793" y="5877272"/>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5750417" y="6263601"/>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13794E9F-CD54-41DA-A695-D1A8D7642E3B}" type="slidenum">
              <a:rPr kumimoji="1" lang="ja-JP" altLang="en-US" smtClean="0"/>
              <a:t>8</a:t>
            </a:fld>
            <a:endParaRPr kumimoji="1" lang="ja-JP" altLang="en-US"/>
          </a:p>
        </p:txBody>
      </p:sp>
      <p:sp>
        <p:nvSpPr>
          <p:cNvPr id="4" name="テキスト ボックス 3"/>
          <p:cNvSpPr txBox="1"/>
          <p:nvPr/>
        </p:nvSpPr>
        <p:spPr>
          <a:xfrm>
            <a:off x="985132" y="4952642"/>
            <a:ext cx="2780441" cy="1015663"/>
          </a:xfrm>
          <a:prstGeom prst="rect">
            <a:avLst/>
          </a:prstGeom>
          <a:noFill/>
        </p:spPr>
        <p:txBody>
          <a:bodyPr wrap="none" rtlCol="0">
            <a:spAutoFit/>
          </a:bodyPr>
          <a:lstStyle/>
          <a:p>
            <a:pPr algn="ctr"/>
            <a:r>
              <a:rPr kumimoji="1" lang="en-US" altLang="ja-JP" sz="2000" dirty="0" smtClean="0"/>
              <a:t>In </a:t>
            </a:r>
            <a:r>
              <a:rPr lang="en-US" altLang="ja-JP" sz="2000" dirty="0" smtClean="0"/>
              <a:t>Fukushima prefecture,</a:t>
            </a:r>
          </a:p>
          <a:p>
            <a:pPr algn="ctr"/>
            <a:r>
              <a:rPr kumimoji="1" lang="en-US" altLang="ja-JP" sz="2000" dirty="0" smtClean="0"/>
              <a:t>North</a:t>
            </a:r>
            <a:r>
              <a:rPr lang="ja-JP" altLang="en-US" sz="2000" dirty="0" smtClean="0"/>
              <a:t>　＜　</a:t>
            </a:r>
            <a:r>
              <a:rPr lang="en-US" altLang="ja-JP" sz="2000" dirty="0" smtClean="0"/>
              <a:t>South</a:t>
            </a:r>
          </a:p>
          <a:p>
            <a:pPr algn="ctr"/>
            <a:r>
              <a:rPr kumimoji="1" lang="en-US" altLang="ja-JP" sz="2000" dirty="0" smtClean="0"/>
              <a:t>But less than 0.1 </a:t>
            </a:r>
            <a:r>
              <a:rPr kumimoji="1" lang="en-US" altLang="ja-JP" sz="2000" dirty="0" err="1" smtClean="0"/>
              <a:t>Bq</a:t>
            </a:r>
            <a:r>
              <a:rPr kumimoji="1" lang="en-US" altLang="ja-JP" sz="2000" dirty="0" smtClean="0"/>
              <a:t>/L</a:t>
            </a:r>
          </a:p>
        </p:txBody>
      </p:sp>
      <p:sp>
        <p:nvSpPr>
          <p:cNvPr id="16" name="正方形/長方形 15"/>
          <p:cNvSpPr/>
          <p:nvPr/>
        </p:nvSpPr>
        <p:spPr>
          <a:xfrm>
            <a:off x="0" y="6213212"/>
            <a:ext cx="4860032" cy="600164"/>
          </a:xfrm>
          <a:prstGeom prst="rect">
            <a:avLst/>
          </a:prstGeom>
        </p:spPr>
        <p:txBody>
          <a:bodyPr wrap="square">
            <a:spAutoFit/>
          </a:bodyPr>
          <a:lstStyle/>
          <a:p>
            <a:r>
              <a:rPr lang="en-US" altLang="ja-JP" sz="1100" dirty="0"/>
              <a:t>http://radioactivity.mext.go.jp/ja/contents/7000/6107/24/229_m_0831.pdf</a:t>
            </a:r>
          </a:p>
          <a:p>
            <a:r>
              <a:rPr lang="en-US" altLang="ja-JP" sz="1100" dirty="0" smtClean="0"/>
              <a:t>http</a:t>
            </a:r>
            <a:r>
              <a:rPr lang="en-US" altLang="ja-JP" sz="1100" dirty="0"/>
              <a:t>://</a:t>
            </a:r>
            <a:r>
              <a:rPr lang="en-US" altLang="ja-JP" sz="1100" dirty="0" smtClean="0"/>
              <a:t>radioactivity.mext.go.jp/ja/contents/7000/6069/24/229_F_0727_0827.pdf</a:t>
            </a:r>
          </a:p>
          <a:p>
            <a:r>
              <a:rPr lang="en-US" altLang="ja-JP" sz="1100" dirty="0"/>
              <a:t>http://radioactivity.mext.go.jp/ja/contents/6000/5979/24/229_3_120815.pdf</a:t>
            </a:r>
            <a:endParaRPr lang="ja-JP" altLang="en-US" sz="1100" dirty="0"/>
          </a:p>
        </p:txBody>
      </p:sp>
      <p:cxnSp>
        <p:nvCxnSpPr>
          <p:cNvPr id="31" name="直線コネクタ 30"/>
          <p:cNvCxnSpPr/>
          <p:nvPr/>
        </p:nvCxnSpPr>
        <p:spPr>
          <a:xfrm flipH="1" flipV="1">
            <a:off x="4860032" y="5085184"/>
            <a:ext cx="1080120" cy="576954"/>
          </a:xfrm>
          <a:prstGeom prst="line">
            <a:avLst/>
          </a:prstGeom>
          <a:ln w="25400">
            <a:solidFill>
              <a:srgbClr val="002060"/>
            </a:solidFill>
            <a:headEnd type="stealth" w="lg" len="lg"/>
          </a:ln>
        </p:spPr>
        <p:style>
          <a:lnRef idx="1">
            <a:schemeClr val="accent1"/>
          </a:lnRef>
          <a:fillRef idx="0">
            <a:schemeClr val="accent1"/>
          </a:fillRef>
          <a:effectRef idx="0">
            <a:schemeClr val="accent1"/>
          </a:effectRef>
          <a:fontRef idx="minor">
            <a:schemeClr val="tx1"/>
          </a:fontRef>
        </p:style>
      </p:cxnSp>
      <p:sp>
        <p:nvSpPr>
          <p:cNvPr id="3073" name="テキスト ボックス 3072"/>
          <p:cNvSpPr txBox="1"/>
          <p:nvPr/>
        </p:nvSpPr>
        <p:spPr>
          <a:xfrm>
            <a:off x="5324919" y="5011461"/>
            <a:ext cx="615233" cy="369332"/>
          </a:xfrm>
          <a:prstGeom prst="rect">
            <a:avLst/>
          </a:prstGeom>
          <a:noFill/>
        </p:spPr>
        <p:txBody>
          <a:bodyPr wrap="none" rtlCol="0">
            <a:spAutoFit/>
          </a:bodyPr>
          <a:lstStyle/>
          <a:p>
            <a:r>
              <a:rPr kumimoji="1" lang="en-US" altLang="ja-JP" dirty="0" smtClean="0"/>
              <a:t>river</a:t>
            </a:r>
          </a:p>
        </p:txBody>
      </p:sp>
      <p:cxnSp>
        <p:nvCxnSpPr>
          <p:cNvPr id="33" name="直線コネクタ 32"/>
          <p:cNvCxnSpPr/>
          <p:nvPr/>
        </p:nvCxnSpPr>
        <p:spPr>
          <a:xfrm flipH="1">
            <a:off x="5012432" y="3501008"/>
            <a:ext cx="1045447" cy="0"/>
          </a:xfrm>
          <a:prstGeom prst="line">
            <a:avLst/>
          </a:prstGeom>
          <a:ln w="25400">
            <a:solidFill>
              <a:srgbClr val="002060"/>
            </a:solidFill>
            <a:headEnd type="stealth" w="lg" len="lg"/>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4940006" y="3163465"/>
            <a:ext cx="615233" cy="369332"/>
          </a:xfrm>
          <a:prstGeom prst="rect">
            <a:avLst/>
          </a:prstGeom>
          <a:noFill/>
        </p:spPr>
        <p:txBody>
          <a:bodyPr wrap="none" rtlCol="0">
            <a:spAutoFit/>
          </a:bodyPr>
          <a:lstStyle/>
          <a:p>
            <a:r>
              <a:rPr kumimoji="1" lang="en-US" altLang="ja-JP" dirty="0" smtClean="0"/>
              <a:t>river</a:t>
            </a:r>
          </a:p>
        </p:txBody>
      </p:sp>
      <p:grpSp>
        <p:nvGrpSpPr>
          <p:cNvPr id="32" name="グループ化 31"/>
          <p:cNvGrpSpPr/>
          <p:nvPr/>
        </p:nvGrpSpPr>
        <p:grpSpPr>
          <a:xfrm>
            <a:off x="5012432" y="2427453"/>
            <a:ext cx="777006" cy="507831"/>
            <a:chOff x="5012432" y="2427453"/>
            <a:chExt cx="777006" cy="507831"/>
          </a:xfrm>
        </p:grpSpPr>
        <p:sp>
          <p:nvSpPr>
            <p:cNvPr id="9" name="正方形/長方形 8"/>
            <p:cNvSpPr/>
            <p:nvPr/>
          </p:nvSpPr>
          <p:spPr>
            <a:xfrm>
              <a:off x="5012432" y="2457104"/>
              <a:ext cx="720080" cy="469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5077780" y="2518152"/>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077780" y="2666039"/>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5077780" y="28072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085399" y="2427453"/>
              <a:ext cx="704039" cy="507831"/>
            </a:xfrm>
            <a:prstGeom prst="rect">
              <a:avLst/>
            </a:prstGeom>
            <a:noFill/>
          </p:spPr>
          <p:txBody>
            <a:bodyPr wrap="none" rtlCol="0">
              <a:spAutoFit/>
            </a:bodyPr>
            <a:lstStyle/>
            <a:p>
              <a:r>
                <a:rPr lang="en-US" altLang="ja-JP" sz="900" dirty="0" smtClean="0"/>
                <a:t>0.05</a:t>
              </a:r>
              <a:r>
                <a:rPr kumimoji="1" lang="ja-JP" altLang="en-US" sz="900" dirty="0" smtClean="0"/>
                <a:t>＞</a:t>
              </a:r>
              <a:endParaRPr kumimoji="1" lang="en-US" altLang="ja-JP" sz="900" dirty="0" smtClean="0"/>
            </a:p>
            <a:p>
              <a:r>
                <a:rPr lang="en-US" altLang="ja-JP" sz="900" dirty="0" smtClean="0"/>
                <a:t>0.01</a:t>
              </a:r>
              <a:r>
                <a:rPr lang="ja-JP" altLang="en-US" sz="900" dirty="0" smtClean="0"/>
                <a:t>～</a:t>
              </a:r>
              <a:r>
                <a:rPr lang="en-US" altLang="ja-JP" sz="900" dirty="0" smtClean="0"/>
                <a:t>0.05</a:t>
              </a:r>
            </a:p>
            <a:p>
              <a:r>
                <a:rPr kumimoji="1" lang="ja-JP" altLang="en-US" sz="900" dirty="0" smtClean="0"/>
                <a:t>＜</a:t>
              </a:r>
              <a:r>
                <a:rPr lang="en-US" altLang="ja-JP" sz="900" dirty="0" smtClean="0"/>
                <a:t>0.</a:t>
              </a:r>
              <a:r>
                <a:rPr kumimoji="1" lang="en-US" altLang="ja-JP" sz="900" dirty="0" smtClean="0"/>
                <a:t>01</a:t>
              </a:r>
              <a:endParaRPr kumimoji="1" lang="ja-JP" altLang="en-US" sz="900" dirty="0"/>
            </a:p>
          </p:txBody>
        </p:sp>
      </p:grpSp>
      <p:sp>
        <p:nvSpPr>
          <p:cNvPr id="37" name="テキスト ボックス 36"/>
          <p:cNvSpPr txBox="1"/>
          <p:nvPr/>
        </p:nvSpPr>
        <p:spPr>
          <a:xfrm>
            <a:off x="3882816" y="1556792"/>
            <a:ext cx="760144" cy="369332"/>
          </a:xfrm>
          <a:prstGeom prst="rect">
            <a:avLst/>
          </a:prstGeom>
          <a:noFill/>
        </p:spPr>
        <p:txBody>
          <a:bodyPr wrap="none" rtlCol="0">
            <a:spAutoFit/>
          </a:bodyPr>
          <a:lstStyle/>
          <a:p>
            <a:r>
              <a:rPr lang="en-US" altLang="ja-JP" dirty="0"/>
              <a:t>(</a:t>
            </a:r>
            <a:r>
              <a:rPr kumimoji="1" lang="en-US" altLang="ja-JP" dirty="0" err="1" smtClean="0"/>
              <a:t>Bq</a:t>
            </a:r>
            <a:r>
              <a:rPr kumimoji="1" lang="en-US" altLang="ja-JP" dirty="0" smtClean="0"/>
              <a:t>/L)</a:t>
            </a:r>
            <a:endParaRPr kumimoji="1" lang="ja-JP" altLang="en-US" dirty="0"/>
          </a:p>
        </p:txBody>
      </p:sp>
      <p:sp>
        <p:nvSpPr>
          <p:cNvPr id="38" name="テキスト ボックス 37"/>
          <p:cNvSpPr txBox="1"/>
          <p:nvPr/>
        </p:nvSpPr>
        <p:spPr>
          <a:xfrm>
            <a:off x="4893504" y="2874412"/>
            <a:ext cx="630301" cy="307777"/>
          </a:xfrm>
          <a:prstGeom prst="rect">
            <a:avLst/>
          </a:prstGeom>
          <a:noFill/>
        </p:spPr>
        <p:txBody>
          <a:bodyPr wrap="none" rtlCol="0">
            <a:spAutoFit/>
          </a:bodyPr>
          <a:lstStyle/>
          <a:p>
            <a:r>
              <a:rPr lang="en-US" altLang="ja-JP" sz="1400" dirty="0"/>
              <a:t>(</a:t>
            </a:r>
            <a:r>
              <a:rPr kumimoji="1" lang="en-US" altLang="ja-JP" sz="1400" dirty="0" err="1" smtClean="0"/>
              <a:t>Bq</a:t>
            </a:r>
            <a:r>
              <a:rPr kumimoji="1" lang="en-US" altLang="ja-JP" sz="1400" dirty="0" smtClean="0"/>
              <a:t>/L)</a:t>
            </a:r>
            <a:endParaRPr kumimoji="1" lang="ja-JP" altLang="en-US" sz="1400" dirty="0"/>
          </a:p>
        </p:txBody>
      </p:sp>
      <p:sp>
        <p:nvSpPr>
          <p:cNvPr id="39" name="テキスト ボックス 38"/>
          <p:cNvSpPr txBox="1"/>
          <p:nvPr/>
        </p:nvSpPr>
        <p:spPr>
          <a:xfrm>
            <a:off x="6876256" y="3998735"/>
            <a:ext cx="591829" cy="307777"/>
          </a:xfrm>
          <a:prstGeom prst="rect">
            <a:avLst/>
          </a:prstGeom>
          <a:noFill/>
        </p:spPr>
        <p:txBody>
          <a:bodyPr wrap="none" rtlCol="0">
            <a:spAutoFit/>
          </a:bodyPr>
          <a:lstStyle/>
          <a:p>
            <a:r>
              <a:rPr lang="en-US" altLang="ja-JP" sz="1400" dirty="0" smtClean="0"/>
              <a:t>20km</a:t>
            </a:r>
            <a:endParaRPr kumimoji="1" lang="ja-JP" altLang="en-US" sz="1400" dirty="0"/>
          </a:p>
        </p:txBody>
      </p:sp>
    </p:spTree>
    <p:extLst>
      <p:ext uri="{BB962C8B-B14F-4D97-AF65-F5344CB8AC3E}">
        <p14:creationId xmlns:p14="http://schemas.microsoft.com/office/powerpoint/2010/main" val="679792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44624"/>
            <a:ext cx="8229600" cy="1143000"/>
          </a:xfrm>
        </p:spPr>
        <p:txBody>
          <a:bodyPr/>
          <a:lstStyle/>
          <a:p>
            <a:r>
              <a:rPr lang="en-US" altLang="ja-JP" dirty="0"/>
              <a:t>S</a:t>
            </a:r>
            <a:r>
              <a:rPr kumimoji="1" lang="en-US" altLang="ja-JP" dirty="0" smtClean="0"/>
              <a:t>eawater in </a:t>
            </a:r>
            <a:r>
              <a:rPr kumimoji="1" lang="en-US" altLang="ja-JP" dirty="0" smtClean="0">
                <a:solidFill>
                  <a:srgbClr val="00B0F0"/>
                </a:solidFill>
              </a:rPr>
              <a:t>area (iii)</a:t>
            </a:r>
            <a:endParaRPr kumimoji="1" lang="ja-JP" altLang="en-US" dirty="0">
              <a:solidFill>
                <a:srgbClr val="00B0F0"/>
              </a:solidFill>
            </a:endParaRPr>
          </a:p>
        </p:txBody>
      </p:sp>
      <p:pic>
        <p:nvPicPr>
          <p:cNvPr id="205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572000" y="1196751"/>
            <a:ext cx="4537468" cy="543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表 7"/>
          <p:cNvGraphicFramePr>
            <a:graphicFrameLocks noGrp="1"/>
          </p:cNvGraphicFramePr>
          <p:nvPr>
            <p:extLst>
              <p:ext uri="{D42A27DB-BD31-4B8C-83A1-F6EECF244321}">
                <p14:modId xmlns:p14="http://schemas.microsoft.com/office/powerpoint/2010/main" val="4071229507"/>
              </p:ext>
            </p:extLst>
          </p:nvPr>
        </p:nvGraphicFramePr>
        <p:xfrm>
          <a:off x="144015" y="1268760"/>
          <a:ext cx="4427985" cy="1752600"/>
        </p:xfrm>
        <a:graphic>
          <a:graphicData uri="http://schemas.openxmlformats.org/drawingml/2006/table">
            <a:tbl>
              <a:tblPr firstRow="1" bandRow="1">
                <a:tableStyleId>{5C22544A-7EE6-4342-B048-85BDC9FD1C3A}</a:tableStyleId>
              </a:tblPr>
              <a:tblGrid>
                <a:gridCol w="1475995"/>
                <a:gridCol w="1475995"/>
                <a:gridCol w="1475995"/>
              </a:tblGrid>
              <a:tr h="370840">
                <a:tc>
                  <a:txBody>
                    <a:bodyPr/>
                    <a:lstStyle/>
                    <a:p>
                      <a:pPr algn="ctr"/>
                      <a:r>
                        <a:rPr kumimoji="1" lang="en-US" altLang="ja-JP" baseline="0" dirty="0" smtClean="0"/>
                        <a:t>15-28, May, 2012</a:t>
                      </a:r>
                      <a:endParaRPr kumimoji="1" lang="ja-JP" altLang="en-US" dirty="0"/>
                    </a:p>
                  </a:txBody>
                  <a:tcPr/>
                </a:tc>
                <a:tc>
                  <a:txBody>
                    <a:bodyPr/>
                    <a:lstStyle/>
                    <a:p>
                      <a:pPr algn="ctr"/>
                      <a:r>
                        <a:rPr kumimoji="1" lang="en-US" altLang="ja-JP" dirty="0" smtClean="0"/>
                        <a:t>Cs-134</a:t>
                      </a:r>
                      <a:endParaRPr kumimoji="1" lang="ja-JP" altLang="en-US" dirty="0"/>
                    </a:p>
                  </a:txBody>
                  <a:tcPr/>
                </a:tc>
                <a:tc>
                  <a:txBody>
                    <a:bodyPr/>
                    <a:lstStyle/>
                    <a:p>
                      <a:pPr algn="ctr"/>
                      <a:r>
                        <a:rPr kumimoji="1" lang="en-US" altLang="ja-JP" dirty="0" smtClean="0"/>
                        <a:t>Cs-137</a:t>
                      </a:r>
                      <a:endParaRPr kumimoji="1" lang="ja-JP" altLang="en-US" dirty="0"/>
                    </a:p>
                  </a:txBody>
                  <a:tcPr/>
                </a:tc>
              </a:tr>
              <a:tr h="370840">
                <a:tc>
                  <a:txBody>
                    <a:bodyPr/>
                    <a:lstStyle/>
                    <a:p>
                      <a:pPr algn="ctr"/>
                      <a:r>
                        <a:rPr kumimoji="1" lang="en-US" altLang="ja-JP" dirty="0" smtClean="0"/>
                        <a:t>Miyagi</a:t>
                      </a:r>
                    </a:p>
                  </a:txBody>
                  <a:tcPr/>
                </a:tc>
                <a:tc>
                  <a:txBody>
                    <a:bodyPr/>
                    <a:lstStyle/>
                    <a:p>
                      <a:pPr algn="ctr"/>
                      <a:r>
                        <a:rPr kumimoji="1" lang="en-US" altLang="ja-JP" dirty="0" smtClean="0"/>
                        <a:t>~0.018</a:t>
                      </a:r>
                      <a:endParaRPr kumimoji="1" lang="ja-JP" altLang="en-US" dirty="0"/>
                    </a:p>
                  </a:txBody>
                  <a:tcPr/>
                </a:tc>
                <a:tc>
                  <a:txBody>
                    <a:bodyPr/>
                    <a:lstStyle/>
                    <a:p>
                      <a:pPr algn="ctr"/>
                      <a:r>
                        <a:rPr kumimoji="1" lang="en-US" altLang="ja-JP" dirty="0" smtClean="0"/>
                        <a:t>~0.029</a:t>
                      </a:r>
                    </a:p>
                  </a:txBody>
                  <a:tcPr/>
                </a:tc>
              </a:tr>
              <a:tr h="370840">
                <a:tc>
                  <a:txBody>
                    <a:bodyPr/>
                    <a:lstStyle/>
                    <a:p>
                      <a:pPr algn="ctr"/>
                      <a:r>
                        <a:rPr kumimoji="1" lang="en-US" altLang="ja-JP" dirty="0" smtClean="0"/>
                        <a:t>Fukushima</a:t>
                      </a:r>
                    </a:p>
                  </a:txBody>
                  <a:tcPr/>
                </a:tc>
                <a:tc>
                  <a:txBody>
                    <a:bodyPr/>
                    <a:lstStyle/>
                    <a:p>
                      <a:pPr algn="ctr"/>
                      <a:r>
                        <a:rPr kumimoji="1" lang="en-US" altLang="ja-JP" dirty="0" smtClean="0"/>
                        <a:t>~0.041</a:t>
                      </a:r>
                      <a:endParaRPr kumimoji="1" lang="ja-JP" altLang="en-US" dirty="0"/>
                    </a:p>
                  </a:txBody>
                  <a:tcPr/>
                </a:tc>
                <a:tc>
                  <a:txBody>
                    <a:bodyPr/>
                    <a:lstStyle/>
                    <a:p>
                      <a:pPr algn="ctr"/>
                      <a:r>
                        <a:rPr kumimoji="1" lang="en-US" altLang="ja-JP" dirty="0" smtClean="0"/>
                        <a:t>~0.060</a:t>
                      </a:r>
                      <a:endParaRPr kumimoji="1" lang="ja-JP" altLang="en-US" dirty="0"/>
                    </a:p>
                  </a:txBody>
                  <a:tcPr/>
                </a:tc>
              </a:tr>
              <a:tr h="370840">
                <a:tc>
                  <a:txBody>
                    <a:bodyPr/>
                    <a:lstStyle/>
                    <a:p>
                      <a:pPr algn="ctr"/>
                      <a:r>
                        <a:rPr kumimoji="1" lang="en-US" altLang="ja-JP" dirty="0" smtClean="0"/>
                        <a:t>Ibaraki</a:t>
                      </a:r>
                    </a:p>
                  </a:txBody>
                  <a:tcPr/>
                </a:tc>
                <a:tc>
                  <a:txBody>
                    <a:bodyPr/>
                    <a:lstStyle/>
                    <a:p>
                      <a:pPr algn="ctr"/>
                      <a:r>
                        <a:rPr kumimoji="1" lang="en-US" altLang="ja-JP" dirty="0" smtClean="0"/>
                        <a:t>~0.055</a:t>
                      </a:r>
                      <a:endParaRPr kumimoji="1" lang="ja-JP" altLang="en-US" dirty="0"/>
                    </a:p>
                  </a:txBody>
                  <a:tcPr/>
                </a:tc>
                <a:tc>
                  <a:txBody>
                    <a:bodyPr/>
                    <a:lstStyle/>
                    <a:p>
                      <a:pPr algn="ctr"/>
                      <a:r>
                        <a:rPr kumimoji="1" lang="en-US" altLang="ja-JP" dirty="0" smtClean="0"/>
                        <a:t>~0.087</a:t>
                      </a:r>
                      <a:endParaRPr kumimoji="1" lang="ja-JP" altLang="en-US" dirty="0"/>
                    </a:p>
                  </a:txBody>
                  <a:tcP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87010836"/>
              </p:ext>
            </p:extLst>
          </p:nvPr>
        </p:nvGraphicFramePr>
        <p:xfrm>
          <a:off x="144015" y="4139912"/>
          <a:ext cx="4427985" cy="1737360"/>
        </p:xfrm>
        <a:graphic>
          <a:graphicData uri="http://schemas.openxmlformats.org/drawingml/2006/table">
            <a:tbl>
              <a:tblPr firstRow="1" bandRow="1">
                <a:tableStyleId>{5C22544A-7EE6-4342-B048-85BDC9FD1C3A}</a:tableStyleId>
              </a:tblPr>
              <a:tblGrid>
                <a:gridCol w="1979713"/>
                <a:gridCol w="1224136"/>
                <a:gridCol w="1224136"/>
              </a:tblGrid>
              <a:tr h="318763">
                <a:tc>
                  <a:txBody>
                    <a:bodyPr/>
                    <a:lstStyle/>
                    <a:p>
                      <a:pPr algn="ctr"/>
                      <a:r>
                        <a:rPr kumimoji="1" lang="en-US" altLang="ja-JP" baseline="0" dirty="0" smtClean="0"/>
                        <a:t>15-28, May, 2012</a:t>
                      </a:r>
                      <a:endParaRPr kumimoji="1" lang="ja-JP" altLang="en-US" dirty="0"/>
                    </a:p>
                  </a:txBody>
                  <a:tcPr/>
                </a:tc>
                <a:tc>
                  <a:txBody>
                    <a:bodyPr/>
                    <a:lstStyle/>
                    <a:p>
                      <a:pPr algn="ctr"/>
                      <a:r>
                        <a:rPr kumimoji="1" lang="en-US" altLang="ja-JP" dirty="0" smtClean="0"/>
                        <a:t>Cs-134</a:t>
                      </a:r>
                      <a:endParaRPr kumimoji="1" lang="ja-JP" altLang="en-US" dirty="0"/>
                    </a:p>
                  </a:txBody>
                  <a:tcPr/>
                </a:tc>
                <a:tc>
                  <a:txBody>
                    <a:bodyPr/>
                    <a:lstStyle/>
                    <a:p>
                      <a:pPr algn="ctr"/>
                      <a:r>
                        <a:rPr kumimoji="1" lang="en-US" altLang="ja-JP" dirty="0" smtClean="0"/>
                        <a:t>Cs-137</a:t>
                      </a:r>
                      <a:endParaRPr kumimoji="1" lang="ja-JP" altLang="en-US" dirty="0"/>
                    </a:p>
                  </a:txBody>
                  <a:tcPr/>
                </a:tc>
              </a:tr>
              <a:tr h="318763">
                <a:tc>
                  <a:txBody>
                    <a:bodyPr/>
                    <a:lstStyle/>
                    <a:p>
                      <a:pPr algn="ctr"/>
                      <a:r>
                        <a:rPr kumimoji="1" lang="en-US" altLang="ja-JP" dirty="0" smtClean="0"/>
                        <a:t>Miyagi(474m)</a:t>
                      </a:r>
                    </a:p>
                  </a:txBody>
                  <a:tcPr/>
                </a:tc>
                <a:tc>
                  <a:txBody>
                    <a:bodyPr/>
                    <a:lstStyle/>
                    <a:p>
                      <a:pPr algn="ctr"/>
                      <a:r>
                        <a:rPr kumimoji="1" lang="en-US" altLang="ja-JP" dirty="0" smtClean="0"/>
                        <a:t>0.000068</a:t>
                      </a:r>
                      <a:endParaRPr kumimoji="1" lang="ja-JP" altLang="en-US" dirty="0"/>
                    </a:p>
                  </a:txBody>
                  <a:tcPr/>
                </a:tc>
                <a:tc>
                  <a:txBody>
                    <a:bodyPr/>
                    <a:lstStyle/>
                    <a:p>
                      <a:pPr algn="ctr"/>
                      <a:r>
                        <a:rPr kumimoji="1" lang="en-US" altLang="ja-JP" dirty="0" smtClean="0"/>
                        <a:t>0.00076</a:t>
                      </a:r>
                    </a:p>
                  </a:txBody>
                  <a:tcPr/>
                </a:tc>
              </a:tr>
              <a:tr h="370357">
                <a:tc>
                  <a:txBody>
                    <a:bodyPr/>
                    <a:lstStyle/>
                    <a:p>
                      <a:pPr algn="ctr"/>
                      <a:r>
                        <a:rPr kumimoji="1" lang="en-US" altLang="ja-JP" dirty="0" smtClean="0"/>
                        <a:t>Fukushima</a:t>
                      </a:r>
                    </a:p>
                    <a:p>
                      <a:pPr algn="ctr"/>
                      <a:r>
                        <a:rPr kumimoji="1" lang="en-US" altLang="ja-JP" dirty="0" smtClean="0"/>
                        <a:t>(516m, 647m)</a:t>
                      </a:r>
                    </a:p>
                  </a:txBody>
                  <a:tcPr/>
                </a:tc>
                <a:tc>
                  <a:txBody>
                    <a:bodyPr/>
                    <a:lstStyle/>
                    <a:p>
                      <a:pPr algn="ctr"/>
                      <a:r>
                        <a:rPr kumimoji="1" lang="en-US" altLang="ja-JP" dirty="0" smtClean="0"/>
                        <a:t>ND</a:t>
                      </a:r>
                    </a:p>
                    <a:p>
                      <a:pPr algn="ctr"/>
                      <a:r>
                        <a:rPr kumimoji="1" lang="en-US" altLang="ja-JP" dirty="0" smtClean="0"/>
                        <a:t>~0.000068</a:t>
                      </a:r>
                      <a:endParaRPr kumimoji="1" lang="ja-JP" altLang="en-US" dirty="0"/>
                    </a:p>
                  </a:txBody>
                  <a:tcPr/>
                </a:tc>
                <a:tc>
                  <a:txBody>
                    <a:bodyPr/>
                    <a:lstStyle/>
                    <a:p>
                      <a:pPr algn="ctr"/>
                      <a:r>
                        <a:rPr kumimoji="1" lang="en-US" altLang="ja-JP" dirty="0" smtClean="0"/>
                        <a:t>0.00064</a:t>
                      </a:r>
                    </a:p>
                    <a:p>
                      <a:pPr algn="ctr"/>
                      <a:r>
                        <a:rPr kumimoji="1" lang="en-US" altLang="ja-JP" dirty="0" smtClean="0"/>
                        <a:t>~0.00071</a:t>
                      </a:r>
                      <a:endParaRPr kumimoji="1" lang="ja-JP" altLang="en-US" dirty="0"/>
                    </a:p>
                  </a:txBody>
                  <a:tcPr/>
                </a:tc>
              </a:tr>
              <a:tr h="314396">
                <a:tc>
                  <a:txBody>
                    <a:bodyPr/>
                    <a:lstStyle/>
                    <a:p>
                      <a:pPr algn="ctr"/>
                      <a:r>
                        <a:rPr kumimoji="1" lang="en-US" altLang="ja-JP" dirty="0" smtClean="0"/>
                        <a:t>Ibaraki(558m)</a:t>
                      </a:r>
                    </a:p>
                  </a:txBody>
                  <a:tcPr/>
                </a:tc>
                <a:tc>
                  <a:txBody>
                    <a:bodyPr/>
                    <a:lstStyle/>
                    <a:p>
                      <a:pPr algn="ctr"/>
                      <a:r>
                        <a:rPr kumimoji="1" lang="en-US" altLang="ja-JP" dirty="0" smtClean="0"/>
                        <a:t>0.00011</a:t>
                      </a:r>
                      <a:endParaRPr kumimoji="1" lang="ja-JP" altLang="en-US" dirty="0"/>
                    </a:p>
                  </a:txBody>
                  <a:tcPr/>
                </a:tc>
                <a:tc>
                  <a:txBody>
                    <a:bodyPr/>
                    <a:lstStyle/>
                    <a:p>
                      <a:pPr algn="ctr"/>
                      <a:r>
                        <a:rPr kumimoji="1" lang="en-US" altLang="ja-JP" dirty="0" smtClean="0"/>
                        <a:t>0.00088</a:t>
                      </a:r>
                      <a:endParaRPr kumimoji="1" lang="ja-JP" altLang="en-US" dirty="0"/>
                    </a:p>
                  </a:txBody>
                  <a:tcPr/>
                </a:tc>
              </a:tr>
            </a:tbl>
          </a:graphicData>
        </a:graphic>
      </p:graphicFrame>
      <p:sp>
        <p:nvSpPr>
          <p:cNvPr id="2" name="円/楕円 1"/>
          <p:cNvSpPr/>
          <p:nvPr/>
        </p:nvSpPr>
        <p:spPr>
          <a:xfrm>
            <a:off x="6033687" y="472038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5918723" y="485373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755659" y="511385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747938" y="5401886"/>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5900338" y="568277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202091" y="429309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6199710" y="4151461"/>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465735" y="359930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518597" y="337604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636422" y="381294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6365057" y="443006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6465075" y="465075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844334" y="5118518"/>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6263997" y="402421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361634" y="4155181"/>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701385" y="3380802"/>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638803" y="421470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6196653" y="4437112"/>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271042" y="4581128"/>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5973584" y="5118616"/>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5935390" y="5889275"/>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6078266" y="568029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853858" y="5399505"/>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p:nvSpPr>
        <p:spPr>
          <a:xfrm>
            <a:off x="5843854" y="485249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31"/>
          <p:cNvSpPr/>
          <p:nvPr/>
        </p:nvSpPr>
        <p:spPr>
          <a:xfrm>
            <a:off x="6079406" y="4850210"/>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6207996" y="4722763"/>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6024065" y="4581128"/>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110457" y="458122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6367536" y="4293096"/>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6263997" y="3728937"/>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6110457" y="4024210"/>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6105597" y="3733797"/>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5965198" y="4284485"/>
            <a:ext cx="45719" cy="45719"/>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5841954" y="4165932"/>
            <a:ext cx="290027" cy="290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646426" y="3328129"/>
            <a:ext cx="158593" cy="158593"/>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5921104" y="5068517"/>
            <a:ext cx="158593" cy="158593"/>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5918723" y="3912641"/>
            <a:ext cx="11015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800898" y="4787628"/>
            <a:ext cx="900487"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6583462" y="4166034"/>
            <a:ext cx="158593" cy="158593"/>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6410874" y="4595123"/>
            <a:ext cx="158593" cy="158593"/>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 name="テキスト ボックス 2048"/>
          <p:cNvSpPr txBox="1"/>
          <p:nvPr/>
        </p:nvSpPr>
        <p:spPr>
          <a:xfrm>
            <a:off x="179512" y="3717032"/>
            <a:ext cx="1048685" cy="369332"/>
          </a:xfrm>
          <a:prstGeom prst="rect">
            <a:avLst/>
          </a:prstGeom>
          <a:noFill/>
          <a:ln w="12700">
            <a:solidFill>
              <a:srgbClr val="FF0000"/>
            </a:solidFill>
            <a:prstDash val="sysDash"/>
          </a:ln>
        </p:spPr>
        <p:txBody>
          <a:bodyPr wrap="none" rtlCol="0">
            <a:spAutoFit/>
          </a:bodyPr>
          <a:lstStyle/>
          <a:p>
            <a:r>
              <a:rPr kumimoji="1" lang="en-US" altLang="ja-JP" dirty="0" smtClean="0"/>
              <a:t>Deep sea</a:t>
            </a:r>
            <a:endParaRPr kumimoji="1" lang="ja-JP" altLang="en-US" dirty="0"/>
          </a:p>
        </p:txBody>
      </p:sp>
      <p:sp>
        <p:nvSpPr>
          <p:cNvPr id="2050" name="テキスト ボックス 2049"/>
          <p:cNvSpPr txBox="1"/>
          <p:nvPr/>
        </p:nvSpPr>
        <p:spPr>
          <a:xfrm>
            <a:off x="5652120" y="2996952"/>
            <a:ext cx="827471" cy="369332"/>
          </a:xfrm>
          <a:prstGeom prst="rect">
            <a:avLst/>
          </a:prstGeom>
          <a:noFill/>
        </p:spPr>
        <p:txBody>
          <a:bodyPr wrap="none" rtlCol="0">
            <a:spAutoFit/>
          </a:bodyPr>
          <a:lstStyle/>
          <a:p>
            <a:r>
              <a:rPr kumimoji="1" lang="en-US" altLang="ja-JP" i="1" dirty="0" smtClean="0"/>
              <a:t>Miyagi</a:t>
            </a:r>
            <a:endParaRPr kumimoji="1" lang="ja-JP" altLang="en-US" i="1" dirty="0"/>
          </a:p>
        </p:txBody>
      </p:sp>
      <p:sp>
        <p:nvSpPr>
          <p:cNvPr id="55" name="テキスト ボックス 54"/>
          <p:cNvSpPr txBox="1"/>
          <p:nvPr/>
        </p:nvSpPr>
        <p:spPr>
          <a:xfrm>
            <a:off x="5580112" y="3779748"/>
            <a:ext cx="1186479" cy="369332"/>
          </a:xfrm>
          <a:prstGeom prst="rect">
            <a:avLst/>
          </a:prstGeom>
          <a:noFill/>
        </p:spPr>
        <p:txBody>
          <a:bodyPr wrap="none" rtlCol="0">
            <a:spAutoFit/>
          </a:bodyPr>
          <a:lstStyle/>
          <a:p>
            <a:r>
              <a:rPr kumimoji="1" lang="en-US" altLang="ja-JP" i="1" dirty="0" smtClean="0"/>
              <a:t>Fukushima</a:t>
            </a:r>
            <a:endParaRPr kumimoji="1" lang="ja-JP" altLang="en-US" i="1" dirty="0"/>
          </a:p>
        </p:txBody>
      </p:sp>
      <p:sp>
        <p:nvSpPr>
          <p:cNvPr id="56" name="テキスト ボックス 55"/>
          <p:cNvSpPr txBox="1"/>
          <p:nvPr/>
        </p:nvSpPr>
        <p:spPr>
          <a:xfrm>
            <a:off x="5732512" y="5373216"/>
            <a:ext cx="833883" cy="369332"/>
          </a:xfrm>
          <a:prstGeom prst="rect">
            <a:avLst/>
          </a:prstGeom>
          <a:noFill/>
        </p:spPr>
        <p:txBody>
          <a:bodyPr wrap="none" rtlCol="0">
            <a:spAutoFit/>
          </a:bodyPr>
          <a:lstStyle/>
          <a:p>
            <a:r>
              <a:rPr kumimoji="1" lang="en-US" altLang="ja-JP" i="1" dirty="0" smtClean="0"/>
              <a:t>Ibaraki</a:t>
            </a:r>
            <a:endParaRPr kumimoji="1" lang="ja-JP" altLang="en-US" i="1" dirty="0"/>
          </a:p>
        </p:txBody>
      </p:sp>
      <p:sp>
        <p:nvSpPr>
          <p:cNvPr id="4" name="スライド番号プレースホルダー 3"/>
          <p:cNvSpPr>
            <a:spLocks noGrp="1"/>
          </p:cNvSpPr>
          <p:nvPr>
            <p:ph type="sldNum" sz="quarter" idx="12"/>
          </p:nvPr>
        </p:nvSpPr>
        <p:spPr/>
        <p:txBody>
          <a:bodyPr/>
          <a:lstStyle/>
          <a:p>
            <a:fld id="{13794E9F-CD54-41DA-A695-D1A8D7642E3B}" type="slidenum">
              <a:rPr kumimoji="1" lang="ja-JP" altLang="en-US" smtClean="0"/>
              <a:t>9</a:t>
            </a:fld>
            <a:endParaRPr kumimoji="1" lang="ja-JP" altLang="en-US" dirty="0"/>
          </a:p>
        </p:txBody>
      </p:sp>
      <p:sp>
        <p:nvSpPr>
          <p:cNvPr id="57" name="テキスト ボックス 56"/>
          <p:cNvSpPr txBox="1"/>
          <p:nvPr/>
        </p:nvSpPr>
        <p:spPr>
          <a:xfrm>
            <a:off x="2091413" y="3021360"/>
            <a:ext cx="2079415" cy="1015663"/>
          </a:xfrm>
          <a:prstGeom prst="rect">
            <a:avLst/>
          </a:prstGeom>
          <a:noFill/>
        </p:spPr>
        <p:txBody>
          <a:bodyPr wrap="none" rtlCol="0">
            <a:spAutoFit/>
          </a:bodyPr>
          <a:lstStyle/>
          <a:p>
            <a:pPr algn="ctr"/>
            <a:r>
              <a:rPr kumimoji="1" lang="en-US" altLang="ja-JP" sz="2000" dirty="0" smtClean="0"/>
              <a:t>In </a:t>
            </a:r>
            <a:r>
              <a:rPr lang="en-US" altLang="ja-JP" sz="2000" dirty="0" smtClean="0"/>
              <a:t>3 prefectures,</a:t>
            </a:r>
          </a:p>
          <a:p>
            <a:pPr algn="ctr"/>
            <a:r>
              <a:rPr kumimoji="1" lang="en-US" altLang="ja-JP" sz="2000" dirty="0" smtClean="0"/>
              <a:t>North</a:t>
            </a:r>
            <a:r>
              <a:rPr lang="ja-JP" altLang="en-US" sz="2000" dirty="0" smtClean="0"/>
              <a:t>　＜　</a:t>
            </a:r>
            <a:r>
              <a:rPr lang="en-US" altLang="ja-JP" sz="2000" dirty="0" smtClean="0"/>
              <a:t>South</a:t>
            </a:r>
          </a:p>
          <a:p>
            <a:pPr algn="ctr"/>
            <a:r>
              <a:rPr lang="en-US" altLang="ja-JP" sz="2000" dirty="0" smtClean="0"/>
              <a:t>L</a:t>
            </a:r>
            <a:r>
              <a:rPr kumimoji="1" lang="en-US" altLang="ja-JP" sz="2000" dirty="0" smtClean="0"/>
              <a:t>ess than 0.1 </a:t>
            </a:r>
            <a:r>
              <a:rPr kumimoji="1" lang="en-US" altLang="ja-JP" sz="2000" dirty="0" err="1" smtClean="0"/>
              <a:t>Bq</a:t>
            </a:r>
            <a:r>
              <a:rPr kumimoji="1" lang="en-US" altLang="ja-JP" sz="2000" dirty="0" smtClean="0"/>
              <a:t>/L</a:t>
            </a:r>
          </a:p>
        </p:txBody>
      </p:sp>
      <p:sp>
        <p:nvSpPr>
          <p:cNvPr id="58" name="テキスト ボックス 57"/>
          <p:cNvSpPr txBox="1"/>
          <p:nvPr/>
        </p:nvSpPr>
        <p:spPr>
          <a:xfrm>
            <a:off x="1862024" y="5869721"/>
            <a:ext cx="2541081" cy="707886"/>
          </a:xfrm>
          <a:prstGeom prst="rect">
            <a:avLst/>
          </a:prstGeom>
          <a:noFill/>
        </p:spPr>
        <p:txBody>
          <a:bodyPr wrap="none" rtlCol="0">
            <a:spAutoFit/>
          </a:bodyPr>
          <a:lstStyle/>
          <a:p>
            <a:r>
              <a:rPr kumimoji="1" lang="en-US" altLang="ja-JP" sz="2000" dirty="0" smtClean="0"/>
              <a:t>Cs-137=BG level</a:t>
            </a:r>
          </a:p>
          <a:p>
            <a:r>
              <a:rPr lang="en-US" altLang="ja-JP" sz="2000" dirty="0" smtClean="0"/>
              <a:t>Cs-134=1/10 of Cs-137</a:t>
            </a:r>
            <a:endParaRPr kumimoji="1" lang="en-US" altLang="ja-JP" sz="2000" dirty="0" smtClean="0"/>
          </a:p>
        </p:txBody>
      </p:sp>
      <p:sp>
        <p:nvSpPr>
          <p:cNvPr id="59" name="正方形/長方形 58"/>
          <p:cNvSpPr/>
          <p:nvPr/>
        </p:nvSpPr>
        <p:spPr>
          <a:xfrm>
            <a:off x="4302224" y="6597352"/>
            <a:ext cx="4806280" cy="261610"/>
          </a:xfrm>
          <a:prstGeom prst="rect">
            <a:avLst/>
          </a:prstGeom>
        </p:spPr>
        <p:txBody>
          <a:bodyPr wrap="square">
            <a:spAutoFit/>
          </a:bodyPr>
          <a:lstStyle/>
          <a:p>
            <a:pPr algn="r"/>
            <a:r>
              <a:rPr lang="en-US" altLang="ja-JP" sz="1100" dirty="0"/>
              <a:t>http://radioactivity.mext.go.jp/ja/contents/6000/5876/24/229_mhic_0731.pdf</a:t>
            </a:r>
            <a:endParaRPr lang="ja-JP" altLang="en-US" sz="1100" dirty="0"/>
          </a:p>
        </p:txBody>
      </p:sp>
      <p:cxnSp>
        <p:nvCxnSpPr>
          <p:cNvPr id="2051" name="直線矢印コネクタ 2050"/>
          <p:cNvCxnSpPr/>
          <p:nvPr/>
        </p:nvCxnSpPr>
        <p:spPr>
          <a:xfrm>
            <a:off x="5702190" y="3645024"/>
            <a:ext cx="237962" cy="6271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5580112" y="4734437"/>
            <a:ext cx="237962" cy="6271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5508104" y="5022469"/>
            <a:ext cx="237962" cy="6271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64" name="グループ化 63"/>
          <p:cNvGrpSpPr/>
          <p:nvPr/>
        </p:nvGrpSpPr>
        <p:grpSpPr>
          <a:xfrm>
            <a:off x="5728324" y="2467349"/>
            <a:ext cx="777006" cy="507831"/>
            <a:chOff x="5012432" y="2427453"/>
            <a:chExt cx="777006" cy="507831"/>
          </a:xfrm>
        </p:grpSpPr>
        <p:sp>
          <p:nvSpPr>
            <p:cNvPr id="65" name="正方形/長方形 64"/>
            <p:cNvSpPr/>
            <p:nvPr/>
          </p:nvSpPr>
          <p:spPr>
            <a:xfrm>
              <a:off x="5012432" y="2457104"/>
              <a:ext cx="720080" cy="469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5077780" y="2518152"/>
              <a:ext cx="45719" cy="45719"/>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5077780" y="2666039"/>
              <a:ext cx="45719"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円/楕円 67"/>
            <p:cNvSpPr/>
            <p:nvPr/>
          </p:nvSpPr>
          <p:spPr>
            <a:xfrm>
              <a:off x="5077780" y="28072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5085399" y="2427453"/>
              <a:ext cx="704039" cy="507831"/>
            </a:xfrm>
            <a:prstGeom prst="rect">
              <a:avLst/>
            </a:prstGeom>
            <a:noFill/>
          </p:spPr>
          <p:txBody>
            <a:bodyPr wrap="none" rtlCol="0">
              <a:spAutoFit/>
            </a:bodyPr>
            <a:lstStyle/>
            <a:p>
              <a:r>
                <a:rPr lang="en-US" altLang="ja-JP" sz="900" dirty="0" smtClean="0"/>
                <a:t>0.05</a:t>
              </a:r>
              <a:r>
                <a:rPr kumimoji="1" lang="ja-JP" altLang="en-US" sz="900" dirty="0" smtClean="0"/>
                <a:t>＞</a:t>
              </a:r>
              <a:endParaRPr kumimoji="1" lang="en-US" altLang="ja-JP" sz="900" dirty="0" smtClean="0"/>
            </a:p>
            <a:p>
              <a:r>
                <a:rPr lang="en-US" altLang="ja-JP" sz="900" dirty="0" smtClean="0"/>
                <a:t>0.01</a:t>
              </a:r>
              <a:r>
                <a:rPr lang="ja-JP" altLang="en-US" sz="900" dirty="0" smtClean="0"/>
                <a:t>～</a:t>
              </a:r>
              <a:r>
                <a:rPr lang="en-US" altLang="ja-JP" sz="900" dirty="0" smtClean="0"/>
                <a:t>0.05</a:t>
              </a:r>
            </a:p>
            <a:p>
              <a:r>
                <a:rPr kumimoji="1" lang="ja-JP" altLang="en-US" sz="900" dirty="0" smtClean="0"/>
                <a:t>＜</a:t>
              </a:r>
              <a:r>
                <a:rPr lang="en-US" altLang="ja-JP" sz="900" dirty="0" smtClean="0"/>
                <a:t>0.</a:t>
              </a:r>
              <a:r>
                <a:rPr kumimoji="1" lang="en-US" altLang="ja-JP" sz="900" dirty="0" smtClean="0"/>
                <a:t>01</a:t>
              </a:r>
              <a:endParaRPr kumimoji="1" lang="ja-JP" altLang="en-US" sz="900" dirty="0"/>
            </a:p>
          </p:txBody>
        </p:sp>
      </p:grpSp>
      <p:sp>
        <p:nvSpPr>
          <p:cNvPr id="2048" name="テキスト ボックス 2047"/>
          <p:cNvSpPr txBox="1"/>
          <p:nvPr/>
        </p:nvSpPr>
        <p:spPr>
          <a:xfrm>
            <a:off x="3811856" y="968541"/>
            <a:ext cx="760144" cy="369332"/>
          </a:xfrm>
          <a:prstGeom prst="rect">
            <a:avLst/>
          </a:prstGeom>
          <a:noFill/>
        </p:spPr>
        <p:txBody>
          <a:bodyPr wrap="none" rtlCol="0">
            <a:spAutoFit/>
          </a:bodyPr>
          <a:lstStyle/>
          <a:p>
            <a:r>
              <a:rPr lang="en-US" altLang="ja-JP" dirty="0"/>
              <a:t>(</a:t>
            </a:r>
            <a:r>
              <a:rPr kumimoji="1" lang="en-US" altLang="ja-JP" dirty="0" err="1" smtClean="0"/>
              <a:t>Bq</a:t>
            </a:r>
            <a:r>
              <a:rPr kumimoji="1" lang="en-US" altLang="ja-JP" dirty="0" smtClean="0"/>
              <a:t>/L)</a:t>
            </a:r>
            <a:endParaRPr kumimoji="1" lang="ja-JP" altLang="en-US" dirty="0"/>
          </a:p>
        </p:txBody>
      </p:sp>
      <p:sp>
        <p:nvSpPr>
          <p:cNvPr id="70" name="テキスト ボックス 69"/>
          <p:cNvSpPr txBox="1"/>
          <p:nvPr/>
        </p:nvSpPr>
        <p:spPr>
          <a:xfrm>
            <a:off x="3955872" y="3818524"/>
            <a:ext cx="760144" cy="369332"/>
          </a:xfrm>
          <a:prstGeom prst="rect">
            <a:avLst/>
          </a:prstGeom>
          <a:noFill/>
        </p:spPr>
        <p:txBody>
          <a:bodyPr wrap="none" rtlCol="0">
            <a:spAutoFit/>
          </a:bodyPr>
          <a:lstStyle/>
          <a:p>
            <a:r>
              <a:rPr lang="en-US" altLang="ja-JP" dirty="0"/>
              <a:t>(</a:t>
            </a:r>
            <a:r>
              <a:rPr kumimoji="1" lang="en-US" altLang="ja-JP" dirty="0" err="1" smtClean="0"/>
              <a:t>Bq</a:t>
            </a:r>
            <a:r>
              <a:rPr kumimoji="1" lang="en-US" altLang="ja-JP" dirty="0" smtClean="0"/>
              <a:t>/L)</a:t>
            </a:r>
            <a:endParaRPr kumimoji="1" lang="ja-JP" altLang="en-US" dirty="0"/>
          </a:p>
        </p:txBody>
      </p:sp>
      <p:sp>
        <p:nvSpPr>
          <p:cNvPr id="72" name="テキスト ボックス 71"/>
          <p:cNvSpPr txBox="1"/>
          <p:nvPr/>
        </p:nvSpPr>
        <p:spPr>
          <a:xfrm>
            <a:off x="5846565" y="2896184"/>
            <a:ext cx="630301" cy="307777"/>
          </a:xfrm>
          <a:prstGeom prst="rect">
            <a:avLst/>
          </a:prstGeom>
          <a:noFill/>
        </p:spPr>
        <p:txBody>
          <a:bodyPr wrap="none" rtlCol="0">
            <a:spAutoFit/>
          </a:bodyPr>
          <a:lstStyle/>
          <a:p>
            <a:r>
              <a:rPr lang="en-US" altLang="ja-JP" sz="1400" dirty="0"/>
              <a:t>(</a:t>
            </a:r>
            <a:r>
              <a:rPr kumimoji="1" lang="en-US" altLang="ja-JP" sz="1400" dirty="0" err="1" smtClean="0"/>
              <a:t>Bq</a:t>
            </a:r>
            <a:r>
              <a:rPr kumimoji="1" lang="en-US" altLang="ja-JP" sz="1400" dirty="0" smtClean="0"/>
              <a:t>/L)</a:t>
            </a:r>
            <a:endParaRPr kumimoji="1" lang="ja-JP" altLang="en-US" sz="1400" dirty="0"/>
          </a:p>
        </p:txBody>
      </p:sp>
    </p:spTree>
    <p:extLst>
      <p:ext uri="{BB962C8B-B14F-4D97-AF65-F5344CB8AC3E}">
        <p14:creationId xmlns:p14="http://schemas.microsoft.com/office/powerpoint/2010/main" val="2000983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5648</TotalTime>
  <Words>2123</Words>
  <Application>Microsoft Office PowerPoint</Application>
  <PresentationFormat>画面に合わせる (4:3)</PresentationFormat>
  <Paragraphs>460</Paragraphs>
  <Slides>27</Slides>
  <Notes>27</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Current state of the marine environment in the Pacific Ocean  1.  Radioactivity in seawater and marine soil  by      Japanese monitoring in 2012 2.  Simulation of marine dispersion in the Pacific Ocean </vt:lpstr>
      <vt:lpstr>1. Radioactivity in seawater and marine soil by Japanese monitoring in 2012</vt:lpstr>
      <vt:lpstr>Sea Area Monitoring Plan in FY2012</vt:lpstr>
      <vt:lpstr>Five sea areas</vt:lpstr>
      <vt:lpstr>Seawater</vt:lpstr>
      <vt:lpstr>Marine soil</vt:lpstr>
      <vt:lpstr>Seawater in area (i)*</vt:lpstr>
      <vt:lpstr>Seawater in area (ii)</vt:lpstr>
      <vt:lpstr>Seawater in area (iii)</vt:lpstr>
      <vt:lpstr>PowerPoint プレゼンテーション</vt:lpstr>
      <vt:lpstr>Seawater in area (iv)</vt:lpstr>
      <vt:lpstr>Seawater in area (iv)</vt:lpstr>
      <vt:lpstr>PowerPoint プレゼンテーション</vt:lpstr>
      <vt:lpstr>PowerPoint プレゼンテーション</vt:lpstr>
      <vt:lpstr>PowerPoint プレゼンテーション</vt:lpstr>
      <vt:lpstr>Marine soil in area (i)(ii)</vt:lpstr>
      <vt:lpstr>Marine soil in area (iii)</vt:lpstr>
      <vt:lpstr>Current state of Cs-137 in seawater and marine soil in 2012</vt:lpstr>
      <vt:lpstr>Sr-90 in seawater and marine soil</vt:lpstr>
      <vt:lpstr>2.  Simulation of marine dispersion  in the Pacific Ocean</vt:lpstr>
      <vt:lpstr>Re-simulation by LAMER</vt:lpstr>
      <vt:lpstr>Re-simulation by LAMER</vt:lpstr>
      <vt:lpstr>Comparison with the observed concentration in seawater </vt:lpstr>
      <vt:lpstr>Simulated Cs-137 concentration in fish outside 200 nautical mile line</vt:lpstr>
      <vt:lpstr>Dose assessment in 2012-2014 </vt:lpstr>
      <vt:lpstr>PowerPoint プレゼンテーション</vt:lpstr>
      <vt:lpstr>Conclusion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state of the marine environment in the Pacific Ocean</dc:title>
  <dc:creator>nakano</dc:creator>
  <cp:lastModifiedBy>nakano</cp:lastModifiedBy>
  <cp:revision>211</cp:revision>
  <dcterms:created xsi:type="dcterms:W3CDTF">2012-09-02T00:29:19Z</dcterms:created>
  <dcterms:modified xsi:type="dcterms:W3CDTF">2012-10-10T05:07:42Z</dcterms:modified>
</cp:coreProperties>
</file>