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145706108" r:id="rId2"/>
    <p:sldId id="2145706109" r:id="rId3"/>
    <p:sldId id="2145706127" r:id="rId4"/>
    <p:sldId id="2145706110" r:id="rId5"/>
    <p:sldId id="2145706111" r:id="rId6"/>
    <p:sldId id="2145706112" r:id="rId7"/>
    <p:sldId id="2145706128" r:id="rId8"/>
    <p:sldId id="2145706130" r:id="rId9"/>
    <p:sldId id="2145706132" r:id="rId10"/>
    <p:sldId id="2145706131" r:id="rId11"/>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85" autoAdjust="0"/>
    <p:restoredTop sz="94660"/>
  </p:normalViewPr>
  <p:slideViewPr>
    <p:cSldViewPr snapToGrid="0" showGuides="1">
      <p:cViewPr varScale="1">
        <p:scale>
          <a:sx n="83" d="100"/>
          <a:sy n="83" d="100"/>
        </p:scale>
        <p:origin x="63" y="2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96D8E1-874B-4B79-BFBE-0F39856A86C8}" type="datetimeFigureOut">
              <a:rPr lang="it-IT" smtClean="0"/>
              <a:t>18/07/2022</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6E0832-2E19-4649-8257-D239F506637F}" type="slidenum">
              <a:rPr lang="it-IT" smtClean="0"/>
              <a:t>‹N›</a:t>
            </a:fld>
            <a:endParaRPr lang="it-IT"/>
          </a:p>
        </p:txBody>
      </p:sp>
    </p:spTree>
    <p:extLst>
      <p:ext uri="{BB962C8B-B14F-4D97-AF65-F5344CB8AC3E}">
        <p14:creationId xmlns:p14="http://schemas.microsoft.com/office/powerpoint/2010/main" val="15271980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86F3FBE-F1A0-426E-B3A9-170AC31BB6C9}" type="slidenum">
              <a:rPr lang="it-IT" smtClean="0"/>
              <a:t>2</a:t>
            </a:fld>
            <a:endParaRPr lang="it-IT"/>
          </a:p>
        </p:txBody>
      </p:sp>
    </p:spTree>
    <p:extLst>
      <p:ext uri="{BB962C8B-B14F-4D97-AF65-F5344CB8AC3E}">
        <p14:creationId xmlns:p14="http://schemas.microsoft.com/office/powerpoint/2010/main" val="8740043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86F3FBE-F1A0-426E-B3A9-170AC31BB6C9}" type="slidenum">
              <a:rPr lang="it-IT" smtClean="0"/>
              <a:t>4</a:t>
            </a:fld>
            <a:endParaRPr lang="it-IT"/>
          </a:p>
        </p:txBody>
      </p:sp>
    </p:spTree>
    <p:extLst>
      <p:ext uri="{BB962C8B-B14F-4D97-AF65-F5344CB8AC3E}">
        <p14:creationId xmlns:p14="http://schemas.microsoft.com/office/powerpoint/2010/main" val="1077781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86F3FBE-F1A0-426E-B3A9-170AC31BB6C9}" type="slidenum">
              <a:rPr lang="it-IT" smtClean="0"/>
              <a:t>5</a:t>
            </a:fld>
            <a:endParaRPr lang="it-IT"/>
          </a:p>
        </p:txBody>
      </p:sp>
    </p:spTree>
    <p:extLst>
      <p:ext uri="{BB962C8B-B14F-4D97-AF65-F5344CB8AC3E}">
        <p14:creationId xmlns:p14="http://schemas.microsoft.com/office/powerpoint/2010/main" val="3374218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B86F3FBE-F1A0-426E-B3A9-170AC31BB6C9}" type="slidenum">
              <a:rPr lang="it-IT" smtClean="0"/>
              <a:t>6</a:t>
            </a:fld>
            <a:endParaRPr lang="it-IT"/>
          </a:p>
        </p:txBody>
      </p:sp>
    </p:spTree>
    <p:extLst>
      <p:ext uri="{BB962C8B-B14F-4D97-AF65-F5344CB8AC3E}">
        <p14:creationId xmlns:p14="http://schemas.microsoft.com/office/powerpoint/2010/main" val="2667078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85090C3-3924-DE94-B725-40E7E8951F0F}"/>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1996EDF6-A2D7-ED8B-11EF-ECA52164EA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5BE2BF0A-A022-A77D-5113-EE838F8B96E1}"/>
              </a:ext>
            </a:extLst>
          </p:cNvPr>
          <p:cNvSpPr>
            <a:spLocks noGrp="1"/>
          </p:cNvSpPr>
          <p:nvPr>
            <p:ph type="dt" sz="half" idx="10"/>
          </p:nvPr>
        </p:nvSpPr>
        <p:spPr/>
        <p:txBody>
          <a:bodyPr/>
          <a:lstStyle/>
          <a:p>
            <a:fld id="{0D7808AE-D3D1-47CA-9FFC-8520D2A6DD49}" type="datetimeFigureOut">
              <a:rPr lang="it-IT" smtClean="0"/>
              <a:t>18/07/2022</a:t>
            </a:fld>
            <a:endParaRPr lang="it-IT"/>
          </a:p>
        </p:txBody>
      </p:sp>
      <p:sp>
        <p:nvSpPr>
          <p:cNvPr id="5" name="Segnaposto piè di pagina 4">
            <a:extLst>
              <a:ext uri="{FF2B5EF4-FFF2-40B4-BE49-F238E27FC236}">
                <a16:creationId xmlns:a16="http://schemas.microsoft.com/office/drawing/2014/main" id="{33A7513B-C357-5EF9-0DC8-5EE1B4B86DD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5CAFD5F-A4A7-6227-1508-C4B69C2E8D3F}"/>
              </a:ext>
            </a:extLst>
          </p:cNvPr>
          <p:cNvSpPr>
            <a:spLocks noGrp="1"/>
          </p:cNvSpPr>
          <p:nvPr>
            <p:ph type="sldNum" sz="quarter" idx="12"/>
          </p:nvPr>
        </p:nvSpPr>
        <p:spPr/>
        <p:txBody>
          <a:bodyPr/>
          <a:lstStyle/>
          <a:p>
            <a:fld id="{695EEF06-F5E2-4B58-AEF9-0A8EA8BD2E10}" type="slidenum">
              <a:rPr lang="it-IT" smtClean="0"/>
              <a:t>‹N›</a:t>
            </a:fld>
            <a:endParaRPr lang="it-IT"/>
          </a:p>
        </p:txBody>
      </p:sp>
    </p:spTree>
    <p:extLst>
      <p:ext uri="{BB962C8B-B14F-4D97-AF65-F5344CB8AC3E}">
        <p14:creationId xmlns:p14="http://schemas.microsoft.com/office/powerpoint/2010/main" val="1196581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E130608-7CCB-1E07-EB53-B4396AE59D58}"/>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99728AAD-703D-520A-50B2-6246074FAA67}"/>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7EE18B4-0C2B-E095-4AAE-450D63426505}"/>
              </a:ext>
            </a:extLst>
          </p:cNvPr>
          <p:cNvSpPr>
            <a:spLocks noGrp="1"/>
          </p:cNvSpPr>
          <p:nvPr>
            <p:ph type="dt" sz="half" idx="10"/>
          </p:nvPr>
        </p:nvSpPr>
        <p:spPr/>
        <p:txBody>
          <a:bodyPr/>
          <a:lstStyle/>
          <a:p>
            <a:fld id="{0D7808AE-D3D1-47CA-9FFC-8520D2A6DD49}" type="datetimeFigureOut">
              <a:rPr lang="it-IT" smtClean="0"/>
              <a:t>18/07/2022</a:t>
            </a:fld>
            <a:endParaRPr lang="it-IT"/>
          </a:p>
        </p:txBody>
      </p:sp>
      <p:sp>
        <p:nvSpPr>
          <p:cNvPr id="5" name="Segnaposto piè di pagina 4">
            <a:extLst>
              <a:ext uri="{FF2B5EF4-FFF2-40B4-BE49-F238E27FC236}">
                <a16:creationId xmlns:a16="http://schemas.microsoft.com/office/drawing/2014/main" id="{C63A3B74-C642-E685-0278-222543D91C1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1F9464D-7E9A-B4BE-E64C-7EBB004AAFD0}"/>
              </a:ext>
            </a:extLst>
          </p:cNvPr>
          <p:cNvSpPr>
            <a:spLocks noGrp="1"/>
          </p:cNvSpPr>
          <p:nvPr>
            <p:ph type="sldNum" sz="quarter" idx="12"/>
          </p:nvPr>
        </p:nvSpPr>
        <p:spPr/>
        <p:txBody>
          <a:bodyPr/>
          <a:lstStyle/>
          <a:p>
            <a:fld id="{695EEF06-F5E2-4B58-AEF9-0A8EA8BD2E10}" type="slidenum">
              <a:rPr lang="it-IT" smtClean="0"/>
              <a:t>‹N›</a:t>
            </a:fld>
            <a:endParaRPr lang="it-IT"/>
          </a:p>
        </p:txBody>
      </p:sp>
    </p:spTree>
    <p:extLst>
      <p:ext uri="{BB962C8B-B14F-4D97-AF65-F5344CB8AC3E}">
        <p14:creationId xmlns:p14="http://schemas.microsoft.com/office/powerpoint/2010/main" val="3745146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EDB522E4-8F7A-C4B9-5327-E8FD0959CCEB}"/>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F515AA90-27EC-9E52-00C3-833E62AF18AA}"/>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FECFDC6-E09C-F175-86F3-4F3A13869E6F}"/>
              </a:ext>
            </a:extLst>
          </p:cNvPr>
          <p:cNvSpPr>
            <a:spLocks noGrp="1"/>
          </p:cNvSpPr>
          <p:nvPr>
            <p:ph type="dt" sz="half" idx="10"/>
          </p:nvPr>
        </p:nvSpPr>
        <p:spPr/>
        <p:txBody>
          <a:bodyPr/>
          <a:lstStyle/>
          <a:p>
            <a:fld id="{0D7808AE-D3D1-47CA-9FFC-8520D2A6DD49}" type="datetimeFigureOut">
              <a:rPr lang="it-IT" smtClean="0"/>
              <a:t>18/07/2022</a:t>
            </a:fld>
            <a:endParaRPr lang="it-IT"/>
          </a:p>
        </p:txBody>
      </p:sp>
      <p:sp>
        <p:nvSpPr>
          <p:cNvPr id="5" name="Segnaposto piè di pagina 4">
            <a:extLst>
              <a:ext uri="{FF2B5EF4-FFF2-40B4-BE49-F238E27FC236}">
                <a16:creationId xmlns:a16="http://schemas.microsoft.com/office/drawing/2014/main" id="{C5C516D8-7A78-A1BD-9D24-24ED00EAEE1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FF468ED-84FA-26A2-BC03-04FCBDC434B1}"/>
              </a:ext>
            </a:extLst>
          </p:cNvPr>
          <p:cNvSpPr>
            <a:spLocks noGrp="1"/>
          </p:cNvSpPr>
          <p:nvPr>
            <p:ph type="sldNum" sz="quarter" idx="12"/>
          </p:nvPr>
        </p:nvSpPr>
        <p:spPr/>
        <p:txBody>
          <a:bodyPr/>
          <a:lstStyle/>
          <a:p>
            <a:fld id="{695EEF06-F5E2-4B58-AEF9-0A8EA8BD2E10}" type="slidenum">
              <a:rPr lang="it-IT" smtClean="0"/>
              <a:t>‹N›</a:t>
            </a:fld>
            <a:endParaRPr lang="it-IT"/>
          </a:p>
        </p:txBody>
      </p:sp>
    </p:spTree>
    <p:extLst>
      <p:ext uri="{BB962C8B-B14F-4D97-AF65-F5344CB8AC3E}">
        <p14:creationId xmlns:p14="http://schemas.microsoft.com/office/powerpoint/2010/main" val="504535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DA4FCCE-DAE4-DC99-714C-B94EA214C94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F5926C8-47A4-66C0-C018-A2376721152F}"/>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58FA763-F621-D860-EAE3-AA6D58B3538A}"/>
              </a:ext>
            </a:extLst>
          </p:cNvPr>
          <p:cNvSpPr>
            <a:spLocks noGrp="1"/>
          </p:cNvSpPr>
          <p:nvPr>
            <p:ph type="dt" sz="half" idx="10"/>
          </p:nvPr>
        </p:nvSpPr>
        <p:spPr/>
        <p:txBody>
          <a:bodyPr/>
          <a:lstStyle/>
          <a:p>
            <a:fld id="{0D7808AE-D3D1-47CA-9FFC-8520D2A6DD49}" type="datetimeFigureOut">
              <a:rPr lang="it-IT" smtClean="0"/>
              <a:t>18/07/2022</a:t>
            </a:fld>
            <a:endParaRPr lang="it-IT"/>
          </a:p>
        </p:txBody>
      </p:sp>
      <p:sp>
        <p:nvSpPr>
          <p:cNvPr id="5" name="Segnaposto piè di pagina 4">
            <a:extLst>
              <a:ext uri="{FF2B5EF4-FFF2-40B4-BE49-F238E27FC236}">
                <a16:creationId xmlns:a16="http://schemas.microsoft.com/office/drawing/2014/main" id="{9FC8D0BC-5057-7660-7944-6C615300D9F0}"/>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E78963C-9CCC-CC2E-505A-AE1440A6269C}"/>
              </a:ext>
            </a:extLst>
          </p:cNvPr>
          <p:cNvSpPr>
            <a:spLocks noGrp="1"/>
          </p:cNvSpPr>
          <p:nvPr>
            <p:ph type="sldNum" sz="quarter" idx="12"/>
          </p:nvPr>
        </p:nvSpPr>
        <p:spPr/>
        <p:txBody>
          <a:bodyPr/>
          <a:lstStyle/>
          <a:p>
            <a:fld id="{695EEF06-F5E2-4B58-AEF9-0A8EA8BD2E10}" type="slidenum">
              <a:rPr lang="it-IT" smtClean="0"/>
              <a:t>‹N›</a:t>
            </a:fld>
            <a:endParaRPr lang="it-IT"/>
          </a:p>
        </p:txBody>
      </p:sp>
    </p:spTree>
    <p:extLst>
      <p:ext uri="{BB962C8B-B14F-4D97-AF65-F5344CB8AC3E}">
        <p14:creationId xmlns:p14="http://schemas.microsoft.com/office/powerpoint/2010/main" val="4023184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0F413B-FD22-E46A-22D2-11413D6C0750}"/>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A4025932-CA37-E78F-97C7-0A840E21B56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3F71A31D-F833-1DCC-8BAC-314C6EAEE266}"/>
              </a:ext>
            </a:extLst>
          </p:cNvPr>
          <p:cNvSpPr>
            <a:spLocks noGrp="1"/>
          </p:cNvSpPr>
          <p:nvPr>
            <p:ph type="dt" sz="half" idx="10"/>
          </p:nvPr>
        </p:nvSpPr>
        <p:spPr/>
        <p:txBody>
          <a:bodyPr/>
          <a:lstStyle/>
          <a:p>
            <a:fld id="{0D7808AE-D3D1-47CA-9FFC-8520D2A6DD49}" type="datetimeFigureOut">
              <a:rPr lang="it-IT" smtClean="0"/>
              <a:t>18/07/2022</a:t>
            </a:fld>
            <a:endParaRPr lang="it-IT"/>
          </a:p>
        </p:txBody>
      </p:sp>
      <p:sp>
        <p:nvSpPr>
          <p:cNvPr id="5" name="Segnaposto piè di pagina 4">
            <a:extLst>
              <a:ext uri="{FF2B5EF4-FFF2-40B4-BE49-F238E27FC236}">
                <a16:creationId xmlns:a16="http://schemas.microsoft.com/office/drawing/2014/main" id="{C2175958-2D95-E6EE-A7D5-4DA63080B595}"/>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5F6C46E1-E5DA-D54F-B954-417038FE97D1}"/>
              </a:ext>
            </a:extLst>
          </p:cNvPr>
          <p:cNvSpPr>
            <a:spLocks noGrp="1"/>
          </p:cNvSpPr>
          <p:nvPr>
            <p:ph type="sldNum" sz="quarter" idx="12"/>
          </p:nvPr>
        </p:nvSpPr>
        <p:spPr/>
        <p:txBody>
          <a:bodyPr/>
          <a:lstStyle/>
          <a:p>
            <a:fld id="{695EEF06-F5E2-4B58-AEF9-0A8EA8BD2E10}" type="slidenum">
              <a:rPr lang="it-IT" smtClean="0"/>
              <a:t>‹N›</a:t>
            </a:fld>
            <a:endParaRPr lang="it-IT"/>
          </a:p>
        </p:txBody>
      </p:sp>
    </p:spTree>
    <p:extLst>
      <p:ext uri="{BB962C8B-B14F-4D97-AF65-F5344CB8AC3E}">
        <p14:creationId xmlns:p14="http://schemas.microsoft.com/office/powerpoint/2010/main" val="355510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B910742-63D4-A83B-A707-E50A3FE19BF0}"/>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F570D995-8778-3069-0442-6F6674E0E2ED}"/>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6EEF67F7-7EFD-80FA-B40F-00560F6939A6}"/>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2BCAFFC8-8BE8-E6E0-6AC6-40218DBD5C4F}"/>
              </a:ext>
            </a:extLst>
          </p:cNvPr>
          <p:cNvSpPr>
            <a:spLocks noGrp="1"/>
          </p:cNvSpPr>
          <p:nvPr>
            <p:ph type="dt" sz="half" idx="10"/>
          </p:nvPr>
        </p:nvSpPr>
        <p:spPr/>
        <p:txBody>
          <a:bodyPr/>
          <a:lstStyle/>
          <a:p>
            <a:fld id="{0D7808AE-D3D1-47CA-9FFC-8520D2A6DD49}" type="datetimeFigureOut">
              <a:rPr lang="it-IT" smtClean="0"/>
              <a:t>18/07/2022</a:t>
            </a:fld>
            <a:endParaRPr lang="it-IT"/>
          </a:p>
        </p:txBody>
      </p:sp>
      <p:sp>
        <p:nvSpPr>
          <p:cNvPr id="6" name="Segnaposto piè di pagina 5">
            <a:extLst>
              <a:ext uri="{FF2B5EF4-FFF2-40B4-BE49-F238E27FC236}">
                <a16:creationId xmlns:a16="http://schemas.microsoft.com/office/drawing/2014/main" id="{858F852D-3482-7E57-529E-B51B188D8313}"/>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4BDBB72-D69D-87AD-6EA7-14D20B654CB3}"/>
              </a:ext>
            </a:extLst>
          </p:cNvPr>
          <p:cNvSpPr>
            <a:spLocks noGrp="1"/>
          </p:cNvSpPr>
          <p:nvPr>
            <p:ph type="sldNum" sz="quarter" idx="12"/>
          </p:nvPr>
        </p:nvSpPr>
        <p:spPr/>
        <p:txBody>
          <a:bodyPr/>
          <a:lstStyle/>
          <a:p>
            <a:fld id="{695EEF06-F5E2-4B58-AEF9-0A8EA8BD2E10}" type="slidenum">
              <a:rPr lang="it-IT" smtClean="0"/>
              <a:t>‹N›</a:t>
            </a:fld>
            <a:endParaRPr lang="it-IT"/>
          </a:p>
        </p:txBody>
      </p:sp>
    </p:spTree>
    <p:extLst>
      <p:ext uri="{BB962C8B-B14F-4D97-AF65-F5344CB8AC3E}">
        <p14:creationId xmlns:p14="http://schemas.microsoft.com/office/powerpoint/2010/main" val="4214479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64442CC-2A05-ECE0-EB19-7E1145B6DAC6}"/>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BACFC3CA-14AF-0CB5-2EDE-57DCE85BAC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86F19C2A-DA0F-0F1F-AA9F-4777BEC05984}"/>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3D28207F-1B19-2040-AEC8-F75563E55CE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0880DDEA-DD81-D5E8-D73D-21661CDE7EF1}"/>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18D57E3B-7177-618B-C1AA-B682F55D070D}"/>
              </a:ext>
            </a:extLst>
          </p:cNvPr>
          <p:cNvSpPr>
            <a:spLocks noGrp="1"/>
          </p:cNvSpPr>
          <p:nvPr>
            <p:ph type="dt" sz="half" idx="10"/>
          </p:nvPr>
        </p:nvSpPr>
        <p:spPr/>
        <p:txBody>
          <a:bodyPr/>
          <a:lstStyle/>
          <a:p>
            <a:fld id="{0D7808AE-D3D1-47CA-9FFC-8520D2A6DD49}" type="datetimeFigureOut">
              <a:rPr lang="it-IT" smtClean="0"/>
              <a:t>18/07/2022</a:t>
            </a:fld>
            <a:endParaRPr lang="it-IT"/>
          </a:p>
        </p:txBody>
      </p:sp>
      <p:sp>
        <p:nvSpPr>
          <p:cNvPr id="8" name="Segnaposto piè di pagina 7">
            <a:extLst>
              <a:ext uri="{FF2B5EF4-FFF2-40B4-BE49-F238E27FC236}">
                <a16:creationId xmlns:a16="http://schemas.microsoft.com/office/drawing/2014/main" id="{9FB0E70D-DE95-CA4D-C871-873CFDF338D7}"/>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1DEE2844-1B46-E65B-DAED-9ED069660E7E}"/>
              </a:ext>
            </a:extLst>
          </p:cNvPr>
          <p:cNvSpPr>
            <a:spLocks noGrp="1"/>
          </p:cNvSpPr>
          <p:nvPr>
            <p:ph type="sldNum" sz="quarter" idx="12"/>
          </p:nvPr>
        </p:nvSpPr>
        <p:spPr/>
        <p:txBody>
          <a:bodyPr/>
          <a:lstStyle/>
          <a:p>
            <a:fld id="{695EEF06-F5E2-4B58-AEF9-0A8EA8BD2E10}" type="slidenum">
              <a:rPr lang="it-IT" smtClean="0"/>
              <a:t>‹N›</a:t>
            </a:fld>
            <a:endParaRPr lang="it-IT"/>
          </a:p>
        </p:txBody>
      </p:sp>
    </p:spTree>
    <p:extLst>
      <p:ext uri="{BB962C8B-B14F-4D97-AF65-F5344CB8AC3E}">
        <p14:creationId xmlns:p14="http://schemas.microsoft.com/office/powerpoint/2010/main" val="2033233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1DEF151-0B14-AE9A-D93E-AE7C0A1B8BC2}"/>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F8B98EDE-5F19-14A9-F620-EF97995B59E1}"/>
              </a:ext>
            </a:extLst>
          </p:cNvPr>
          <p:cNvSpPr>
            <a:spLocks noGrp="1"/>
          </p:cNvSpPr>
          <p:nvPr>
            <p:ph type="dt" sz="half" idx="10"/>
          </p:nvPr>
        </p:nvSpPr>
        <p:spPr/>
        <p:txBody>
          <a:bodyPr/>
          <a:lstStyle/>
          <a:p>
            <a:fld id="{0D7808AE-D3D1-47CA-9FFC-8520D2A6DD49}" type="datetimeFigureOut">
              <a:rPr lang="it-IT" smtClean="0"/>
              <a:t>18/07/2022</a:t>
            </a:fld>
            <a:endParaRPr lang="it-IT"/>
          </a:p>
        </p:txBody>
      </p:sp>
      <p:sp>
        <p:nvSpPr>
          <p:cNvPr id="4" name="Segnaposto piè di pagina 3">
            <a:extLst>
              <a:ext uri="{FF2B5EF4-FFF2-40B4-BE49-F238E27FC236}">
                <a16:creationId xmlns:a16="http://schemas.microsoft.com/office/drawing/2014/main" id="{4746B983-6E36-28F2-607E-ABD9BC9EBD3B}"/>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6CC91BEE-2530-DA94-307A-B46911719729}"/>
              </a:ext>
            </a:extLst>
          </p:cNvPr>
          <p:cNvSpPr>
            <a:spLocks noGrp="1"/>
          </p:cNvSpPr>
          <p:nvPr>
            <p:ph type="sldNum" sz="quarter" idx="12"/>
          </p:nvPr>
        </p:nvSpPr>
        <p:spPr/>
        <p:txBody>
          <a:bodyPr/>
          <a:lstStyle/>
          <a:p>
            <a:fld id="{695EEF06-F5E2-4B58-AEF9-0A8EA8BD2E10}" type="slidenum">
              <a:rPr lang="it-IT" smtClean="0"/>
              <a:t>‹N›</a:t>
            </a:fld>
            <a:endParaRPr lang="it-IT"/>
          </a:p>
        </p:txBody>
      </p:sp>
    </p:spTree>
    <p:extLst>
      <p:ext uri="{BB962C8B-B14F-4D97-AF65-F5344CB8AC3E}">
        <p14:creationId xmlns:p14="http://schemas.microsoft.com/office/powerpoint/2010/main" val="280186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E0EF7723-976C-FE9E-D9B6-44C9C36AE0E4}"/>
              </a:ext>
            </a:extLst>
          </p:cNvPr>
          <p:cNvSpPr>
            <a:spLocks noGrp="1"/>
          </p:cNvSpPr>
          <p:nvPr>
            <p:ph type="dt" sz="half" idx="10"/>
          </p:nvPr>
        </p:nvSpPr>
        <p:spPr/>
        <p:txBody>
          <a:bodyPr/>
          <a:lstStyle/>
          <a:p>
            <a:fld id="{0D7808AE-D3D1-47CA-9FFC-8520D2A6DD49}" type="datetimeFigureOut">
              <a:rPr lang="it-IT" smtClean="0"/>
              <a:t>18/07/2022</a:t>
            </a:fld>
            <a:endParaRPr lang="it-IT"/>
          </a:p>
        </p:txBody>
      </p:sp>
      <p:sp>
        <p:nvSpPr>
          <p:cNvPr id="3" name="Segnaposto piè di pagina 2">
            <a:extLst>
              <a:ext uri="{FF2B5EF4-FFF2-40B4-BE49-F238E27FC236}">
                <a16:creationId xmlns:a16="http://schemas.microsoft.com/office/drawing/2014/main" id="{BB752ABF-BE19-D3D9-0C07-2EC0DBC2F861}"/>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40F02B3C-2A3E-612D-57A9-B55E8E3CEE0F}"/>
              </a:ext>
            </a:extLst>
          </p:cNvPr>
          <p:cNvSpPr>
            <a:spLocks noGrp="1"/>
          </p:cNvSpPr>
          <p:nvPr>
            <p:ph type="sldNum" sz="quarter" idx="12"/>
          </p:nvPr>
        </p:nvSpPr>
        <p:spPr/>
        <p:txBody>
          <a:bodyPr/>
          <a:lstStyle/>
          <a:p>
            <a:fld id="{695EEF06-F5E2-4B58-AEF9-0A8EA8BD2E10}" type="slidenum">
              <a:rPr lang="it-IT" smtClean="0"/>
              <a:t>‹N›</a:t>
            </a:fld>
            <a:endParaRPr lang="it-IT"/>
          </a:p>
        </p:txBody>
      </p:sp>
    </p:spTree>
    <p:extLst>
      <p:ext uri="{BB962C8B-B14F-4D97-AF65-F5344CB8AC3E}">
        <p14:creationId xmlns:p14="http://schemas.microsoft.com/office/powerpoint/2010/main" val="32965166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AACB131-7A67-839B-D1ED-4FCC3DCB9758}"/>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0D566B2F-29B5-C2E4-AB97-C973F44C7A0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330963E5-974F-ACF7-7E9D-21E96340FD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4158D793-0347-4018-4D87-04924CD62DC8}"/>
              </a:ext>
            </a:extLst>
          </p:cNvPr>
          <p:cNvSpPr>
            <a:spLocks noGrp="1"/>
          </p:cNvSpPr>
          <p:nvPr>
            <p:ph type="dt" sz="half" idx="10"/>
          </p:nvPr>
        </p:nvSpPr>
        <p:spPr/>
        <p:txBody>
          <a:bodyPr/>
          <a:lstStyle/>
          <a:p>
            <a:fld id="{0D7808AE-D3D1-47CA-9FFC-8520D2A6DD49}" type="datetimeFigureOut">
              <a:rPr lang="it-IT" smtClean="0"/>
              <a:t>18/07/2022</a:t>
            </a:fld>
            <a:endParaRPr lang="it-IT"/>
          </a:p>
        </p:txBody>
      </p:sp>
      <p:sp>
        <p:nvSpPr>
          <p:cNvPr id="6" name="Segnaposto piè di pagina 5">
            <a:extLst>
              <a:ext uri="{FF2B5EF4-FFF2-40B4-BE49-F238E27FC236}">
                <a16:creationId xmlns:a16="http://schemas.microsoft.com/office/drawing/2014/main" id="{8A4DA23D-7113-7B74-FFB0-5CA4198AC4B4}"/>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9C2B81F-2987-4DAC-D7E2-3DC6F8FEF155}"/>
              </a:ext>
            </a:extLst>
          </p:cNvPr>
          <p:cNvSpPr>
            <a:spLocks noGrp="1"/>
          </p:cNvSpPr>
          <p:nvPr>
            <p:ph type="sldNum" sz="quarter" idx="12"/>
          </p:nvPr>
        </p:nvSpPr>
        <p:spPr/>
        <p:txBody>
          <a:bodyPr/>
          <a:lstStyle/>
          <a:p>
            <a:fld id="{695EEF06-F5E2-4B58-AEF9-0A8EA8BD2E10}" type="slidenum">
              <a:rPr lang="it-IT" smtClean="0"/>
              <a:t>‹N›</a:t>
            </a:fld>
            <a:endParaRPr lang="it-IT"/>
          </a:p>
        </p:txBody>
      </p:sp>
    </p:spTree>
    <p:extLst>
      <p:ext uri="{BB962C8B-B14F-4D97-AF65-F5344CB8AC3E}">
        <p14:creationId xmlns:p14="http://schemas.microsoft.com/office/powerpoint/2010/main" val="1189589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2C57C4E-3722-8F83-4833-0C20B2224B9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EAD7BF27-397A-552F-0B44-A175569182D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0564E244-F250-29E7-7374-3DC4DFD3CC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DC5DD72A-6755-238C-F4CC-93574E99B961}"/>
              </a:ext>
            </a:extLst>
          </p:cNvPr>
          <p:cNvSpPr>
            <a:spLocks noGrp="1"/>
          </p:cNvSpPr>
          <p:nvPr>
            <p:ph type="dt" sz="half" idx="10"/>
          </p:nvPr>
        </p:nvSpPr>
        <p:spPr/>
        <p:txBody>
          <a:bodyPr/>
          <a:lstStyle/>
          <a:p>
            <a:fld id="{0D7808AE-D3D1-47CA-9FFC-8520D2A6DD49}" type="datetimeFigureOut">
              <a:rPr lang="it-IT" smtClean="0"/>
              <a:t>18/07/2022</a:t>
            </a:fld>
            <a:endParaRPr lang="it-IT"/>
          </a:p>
        </p:txBody>
      </p:sp>
      <p:sp>
        <p:nvSpPr>
          <p:cNvPr id="6" name="Segnaposto piè di pagina 5">
            <a:extLst>
              <a:ext uri="{FF2B5EF4-FFF2-40B4-BE49-F238E27FC236}">
                <a16:creationId xmlns:a16="http://schemas.microsoft.com/office/drawing/2014/main" id="{A7E93D61-D52C-47DE-2144-F617C7CC2414}"/>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4C5F5CAD-E655-580F-2C66-1E49F3D15E6F}"/>
              </a:ext>
            </a:extLst>
          </p:cNvPr>
          <p:cNvSpPr>
            <a:spLocks noGrp="1"/>
          </p:cNvSpPr>
          <p:nvPr>
            <p:ph type="sldNum" sz="quarter" idx="12"/>
          </p:nvPr>
        </p:nvSpPr>
        <p:spPr/>
        <p:txBody>
          <a:bodyPr/>
          <a:lstStyle/>
          <a:p>
            <a:fld id="{695EEF06-F5E2-4B58-AEF9-0A8EA8BD2E10}" type="slidenum">
              <a:rPr lang="it-IT" smtClean="0"/>
              <a:t>‹N›</a:t>
            </a:fld>
            <a:endParaRPr lang="it-IT"/>
          </a:p>
        </p:txBody>
      </p:sp>
    </p:spTree>
    <p:extLst>
      <p:ext uri="{BB962C8B-B14F-4D97-AF65-F5344CB8AC3E}">
        <p14:creationId xmlns:p14="http://schemas.microsoft.com/office/powerpoint/2010/main" val="42013555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65EECF8C-F85E-8CA1-8BD1-50CA6A5B5B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CA103FC0-D58F-E345-4FD9-240AD63C2F7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53E0121-5930-F3C4-1475-270F5868A49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7808AE-D3D1-47CA-9FFC-8520D2A6DD49}" type="datetimeFigureOut">
              <a:rPr lang="it-IT" smtClean="0"/>
              <a:t>18/07/2022</a:t>
            </a:fld>
            <a:endParaRPr lang="it-IT"/>
          </a:p>
        </p:txBody>
      </p:sp>
      <p:sp>
        <p:nvSpPr>
          <p:cNvPr id="5" name="Segnaposto piè di pagina 4">
            <a:extLst>
              <a:ext uri="{FF2B5EF4-FFF2-40B4-BE49-F238E27FC236}">
                <a16:creationId xmlns:a16="http://schemas.microsoft.com/office/drawing/2014/main" id="{EFF7C52A-B0CD-B3CF-B7A0-55A249383E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7781A6A7-8D2F-8B36-5510-ECD04E356D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5EEF06-F5E2-4B58-AEF9-0A8EA8BD2E10}" type="slidenum">
              <a:rPr lang="it-IT" smtClean="0"/>
              <a:t>‹N›</a:t>
            </a:fld>
            <a:endParaRPr lang="it-IT"/>
          </a:p>
        </p:txBody>
      </p:sp>
    </p:spTree>
    <p:extLst>
      <p:ext uri="{BB962C8B-B14F-4D97-AF65-F5344CB8AC3E}">
        <p14:creationId xmlns:p14="http://schemas.microsoft.com/office/powerpoint/2010/main" val="3660537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blackseablueconomy.eu/sites/default/files/cma_goals.pdf" TargetMode="External"/><Relationship Id="rId2" Type="http://schemas.openxmlformats.org/officeDocument/2006/relationships/image" Target="../media/image16.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notesSlide" Target="../notesSlides/notesSlide1.xml"/><Relationship Id="rId18" Type="http://schemas.openxmlformats.org/officeDocument/2006/relationships/image" Target="../media/image6.png"/><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slideLayout" Target="../slideLayouts/slideLayout2.xml"/><Relationship Id="rId17" Type="http://schemas.openxmlformats.org/officeDocument/2006/relationships/image" Target="../media/image5.svg"/><Relationship Id="rId2" Type="http://schemas.openxmlformats.org/officeDocument/2006/relationships/tags" Target="../tags/tag2.xml"/><Relationship Id="rId16" Type="http://schemas.openxmlformats.org/officeDocument/2006/relationships/image" Target="../media/image4.png"/><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image" Target="../media/image3.svg"/><Relationship Id="rId10" Type="http://schemas.openxmlformats.org/officeDocument/2006/relationships/tags" Target="../tags/tag10.xml"/><Relationship Id="rId19" Type="http://schemas.openxmlformats.org/officeDocument/2006/relationships/image" Target="../media/image7.svg"/><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9.tiff"/><Relationship Id="rId7" Type="http://schemas.openxmlformats.org/officeDocument/2006/relationships/image" Target="../media/image13.tiff"/><Relationship Id="rId2" Type="http://schemas.openxmlformats.org/officeDocument/2006/relationships/image" Target="../media/image8.tiff"/><Relationship Id="rId1" Type="http://schemas.openxmlformats.org/officeDocument/2006/relationships/slideLayout" Target="../slideLayouts/slideLayout2.xml"/><Relationship Id="rId6" Type="http://schemas.openxmlformats.org/officeDocument/2006/relationships/image" Target="../media/image12.tiff"/><Relationship Id="rId5" Type="http://schemas.openxmlformats.org/officeDocument/2006/relationships/image" Target="../media/image11.tiff"/><Relationship Id="rId4" Type="http://schemas.openxmlformats.org/officeDocument/2006/relationships/image" Target="../media/image10.tif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866BDDE9-903A-2A47-A8E1-EE427C0E42CE}"/>
              </a:ext>
            </a:extLst>
          </p:cNvPr>
          <p:cNvPicPr>
            <a:picLocks noChangeAspect="1"/>
          </p:cNvPicPr>
          <p:nvPr/>
        </p:nvPicPr>
        <p:blipFill>
          <a:blip r:embed="rId2"/>
          <a:stretch>
            <a:fillRect/>
          </a:stretch>
        </p:blipFill>
        <p:spPr>
          <a:xfrm>
            <a:off x="0" y="0"/>
            <a:ext cx="12192000" cy="6858000"/>
          </a:xfrm>
          <a:prstGeom prst="rect">
            <a:avLst/>
          </a:prstGeom>
        </p:spPr>
      </p:pic>
      <p:sp>
        <p:nvSpPr>
          <p:cNvPr id="6" name="CasellaDiTesto 5">
            <a:extLst>
              <a:ext uri="{FF2B5EF4-FFF2-40B4-BE49-F238E27FC236}">
                <a16:creationId xmlns:a16="http://schemas.microsoft.com/office/drawing/2014/main" id="{11ADA639-FA3F-B049-B613-DDE9BA8C8A96}"/>
              </a:ext>
            </a:extLst>
          </p:cNvPr>
          <p:cNvSpPr txBox="1"/>
          <p:nvPr/>
        </p:nvSpPr>
        <p:spPr>
          <a:xfrm>
            <a:off x="6353908" y="790884"/>
            <a:ext cx="5137876" cy="3297056"/>
          </a:xfrm>
          <a:prstGeom prst="rect">
            <a:avLst/>
          </a:prstGeom>
          <a:noFill/>
        </p:spPr>
        <p:txBody>
          <a:bodyPr wrap="square" rtlCol="0">
            <a:spAutoFit/>
          </a:bodyPr>
          <a:lstStyle/>
          <a:p>
            <a:pPr algn="ctr">
              <a:lnSpc>
                <a:spcPts val="4160"/>
              </a:lnSpc>
            </a:pPr>
            <a:r>
              <a:rPr lang="en-US" sz="4000" b="1" dirty="0">
                <a:solidFill>
                  <a:srgbClr val="FAB204"/>
                </a:solidFill>
                <a:latin typeface="EC Square Sans Pro" panose="020B0506040000020004" pitchFamily="34" charset="0"/>
              </a:rPr>
              <a:t> Black Sea Assistance Mechanism</a:t>
            </a:r>
          </a:p>
          <a:p>
            <a:pPr algn="ctr">
              <a:lnSpc>
                <a:spcPts val="4160"/>
              </a:lnSpc>
            </a:pPr>
            <a:endParaRPr lang="en-US" sz="4000" b="1" dirty="0">
              <a:solidFill>
                <a:srgbClr val="FAB204"/>
              </a:solidFill>
              <a:latin typeface="EC Square Sans Pro" panose="020B0506040000020004" pitchFamily="34" charset="0"/>
            </a:endParaRPr>
          </a:p>
          <a:p>
            <a:pPr algn="ctr">
              <a:lnSpc>
                <a:spcPts val="4160"/>
              </a:lnSpc>
            </a:pPr>
            <a:endParaRPr lang="en-US" sz="4000" b="1" dirty="0">
              <a:solidFill>
                <a:srgbClr val="FAB204"/>
              </a:solidFill>
              <a:latin typeface="EC Square Sans Pro" panose="020B0506040000020004" pitchFamily="34" charset="0"/>
            </a:endParaRPr>
          </a:p>
          <a:p>
            <a:pPr algn="ctr">
              <a:lnSpc>
                <a:spcPts val="4160"/>
              </a:lnSpc>
            </a:pPr>
            <a:r>
              <a:rPr lang="en-US" sz="2800" b="1" i="1" dirty="0">
                <a:solidFill>
                  <a:srgbClr val="FAB204"/>
                </a:solidFill>
                <a:latin typeface="EC Square Sans Pro" panose="020B0506040000020004" pitchFamily="34" charset="0"/>
              </a:rPr>
              <a:t>Thanos Smanis</a:t>
            </a:r>
            <a:endParaRPr lang="it-IT" sz="2400" b="1" i="1" dirty="0">
              <a:solidFill>
                <a:srgbClr val="FAB204"/>
              </a:solidFill>
              <a:latin typeface="EC Square Sans Pro" panose="020B0506040000020004" pitchFamily="34" charset="0"/>
            </a:endParaRPr>
          </a:p>
        </p:txBody>
      </p:sp>
      <p:sp>
        <p:nvSpPr>
          <p:cNvPr id="7" name="CasellaDiTesto 6">
            <a:extLst>
              <a:ext uri="{FF2B5EF4-FFF2-40B4-BE49-F238E27FC236}">
                <a16:creationId xmlns:a16="http://schemas.microsoft.com/office/drawing/2014/main" id="{AF06ABEE-7A42-734A-AA84-DFE1A18ED1B2}"/>
              </a:ext>
            </a:extLst>
          </p:cNvPr>
          <p:cNvSpPr txBox="1"/>
          <p:nvPr/>
        </p:nvSpPr>
        <p:spPr>
          <a:xfrm>
            <a:off x="6353908" y="4144251"/>
            <a:ext cx="5137876" cy="579582"/>
          </a:xfrm>
          <a:prstGeom prst="rect">
            <a:avLst/>
          </a:prstGeom>
          <a:noFill/>
        </p:spPr>
        <p:txBody>
          <a:bodyPr wrap="square" rtlCol="0">
            <a:spAutoFit/>
          </a:bodyPr>
          <a:lstStyle/>
          <a:p>
            <a:pPr algn="ctr">
              <a:lnSpc>
                <a:spcPts val="4160"/>
              </a:lnSpc>
            </a:pPr>
            <a:r>
              <a:rPr lang="it-IT" sz="2400" dirty="0">
                <a:solidFill>
                  <a:schemeClr val="bg1"/>
                </a:solidFill>
                <a:latin typeface="EC Square Sans Pro" panose="020B0506040000020004" pitchFamily="34" charset="0"/>
              </a:rPr>
              <a:t>7 </a:t>
            </a:r>
            <a:r>
              <a:rPr lang="it-IT" sz="2400" dirty="0" err="1">
                <a:solidFill>
                  <a:schemeClr val="bg1"/>
                </a:solidFill>
                <a:latin typeface="EC Square Sans Pro" panose="020B0506040000020004" pitchFamily="34" charset="0"/>
              </a:rPr>
              <a:t>July</a:t>
            </a:r>
            <a:r>
              <a:rPr lang="it-IT" sz="2400" dirty="0">
                <a:solidFill>
                  <a:schemeClr val="bg1"/>
                </a:solidFill>
                <a:latin typeface="EC Square Sans Pro" panose="020B0506040000020004" pitchFamily="34" charset="0"/>
              </a:rPr>
              <a:t> 2022</a:t>
            </a:r>
          </a:p>
        </p:txBody>
      </p:sp>
    </p:spTree>
    <p:extLst>
      <p:ext uri="{BB962C8B-B14F-4D97-AF65-F5344CB8AC3E}">
        <p14:creationId xmlns:p14="http://schemas.microsoft.com/office/powerpoint/2010/main" val="2240606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751418" y="1413242"/>
            <a:ext cx="4111448" cy="3881437"/>
          </a:xfrm>
        </p:spPr>
      </p:pic>
      <p:sp>
        <p:nvSpPr>
          <p:cNvPr id="5" name="Titolo 1">
            <a:extLst>
              <a:ext uri="{FF2B5EF4-FFF2-40B4-BE49-F238E27FC236}">
                <a16:creationId xmlns:a16="http://schemas.microsoft.com/office/drawing/2014/main" id="{4C91DE2E-ABBD-4467-B058-537E0778DB6E}"/>
              </a:ext>
            </a:extLst>
          </p:cNvPr>
          <p:cNvSpPr txBox="1">
            <a:spLocks/>
          </p:cNvSpPr>
          <p:nvPr/>
        </p:nvSpPr>
        <p:spPr>
          <a:xfrm>
            <a:off x="677863" y="255588"/>
            <a:ext cx="5582260" cy="755527"/>
          </a:xfrm>
          <a:prstGeom prst="rect">
            <a:avLst/>
          </a:prstGeom>
        </p:spPr>
        <p:txBody>
          <a:bodyPr vert="horz" lIns="91440" tIns="45720" rIns="91440" bIns="45720" rtlCol="0">
            <a:normAutofit fontScale="55000" lnSpcReduction="20000"/>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indent="0">
              <a:buFont typeface="Wingdings 3" charset="2"/>
              <a:buNone/>
            </a:pPr>
            <a:r>
              <a:rPr lang="en-GB" sz="3600" dirty="0">
                <a:solidFill>
                  <a:schemeClr val="accent1"/>
                </a:solidFill>
                <a:latin typeface="EC Square Sans Pro" panose="020B0506040000020004" pitchFamily="34" charset="0"/>
                <a:ea typeface="+mj-ea"/>
                <a:cs typeface="+mj-cs"/>
              </a:rPr>
              <a:t>Synergies between sea basins: </a:t>
            </a:r>
          </a:p>
          <a:p>
            <a:pPr marL="0" indent="0">
              <a:buFont typeface="Wingdings 3" charset="2"/>
              <a:buNone/>
            </a:pPr>
            <a:r>
              <a:rPr lang="en-GB" sz="3600" dirty="0">
                <a:solidFill>
                  <a:schemeClr val="accent1"/>
                </a:solidFill>
                <a:latin typeface="EC Square Sans Pro" panose="020B0506040000020004" pitchFamily="34" charset="0"/>
                <a:ea typeface="+mj-ea"/>
                <a:cs typeface="+mj-cs"/>
              </a:rPr>
              <a:t>Working Group on Underwater Cultural Heritage</a:t>
            </a:r>
            <a:endParaRPr lang="it-IT" sz="3600" dirty="0">
              <a:solidFill>
                <a:schemeClr val="accent1"/>
              </a:solidFill>
              <a:latin typeface="EC Square Sans Pro" panose="020B0506040000020004" pitchFamily="34" charset="0"/>
              <a:ea typeface="+mj-ea"/>
              <a:cs typeface="+mj-cs"/>
            </a:endParaRPr>
          </a:p>
        </p:txBody>
      </p:sp>
      <p:sp>
        <p:nvSpPr>
          <p:cNvPr id="6" name="Rectangle 5"/>
          <p:cNvSpPr/>
          <p:nvPr/>
        </p:nvSpPr>
        <p:spPr>
          <a:xfrm>
            <a:off x="603740" y="1405742"/>
            <a:ext cx="4680438" cy="5262979"/>
          </a:xfrm>
          <a:prstGeom prst="rect">
            <a:avLst/>
          </a:prstGeom>
        </p:spPr>
        <p:txBody>
          <a:bodyPr wrap="square">
            <a:spAutoFit/>
          </a:bodyPr>
          <a:lstStyle/>
          <a:p>
            <a:pPr algn="just"/>
            <a:r>
              <a:rPr lang="en-GB" sz="1400" u="sng" dirty="0"/>
              <a:t>How it started</a:t>
            </a:r>
            <a:r>
              <a:rPr lang="en-GB" sz="1400" dirty="0"/>
              <a:t>: The workshop was a great opportunity to share views on the topic and discuss relevant project ideas in line</a:t>
            </a:r>
            <a:r>
              <a:rPr lang="en-GB" sz="1400" b="1" dirty="0"/>
              <a:t> with the goals and priorities set by the Common Maritime Agenda (CMA).</a:t>
            </a:r>
            <a:endParaRPr lang="en-GB" sz="1400" dirty="0"/>
          </a:p>
          <a:p>
            <a:pPr algn="just"/>
            <a:r>
              <a:rPr lang="en-GB" sz="1400" dirty="0"/>
              <a:t>More specifically, the discussion touched</a:t>
            </a:r>
            <a:r>
              <a:rPr lang="en-GB" sz="1400" b="1" dirty="0"/>
              <a:t> upon the </a:t>
            </a:r>
            <a:r>
              <a:rPr lang="en-GB" sz="1400" dirty="0">
                <a:hlinkClick r:id="rId3"/>
              </a:rPr>
              <a:t>Goal II of the CMA,</a:t>
            </a:r>
            <a:r>
              <a:rPr lang="en-GB" sz="1400" dirty="0"/>
              <a:t> </a:t>
            </a:r>
            <a:r>
              <a:rPr lang="en-GB" sz="1400" b="1" dirty="0"/>
              <a:t>by fostering knowledge on underwater heritage</a:t>
            </a:r>
            <a:r>
              <a:rPr lang="en-GB" sz="1400" dirty="0"/>
              <a:t> as a means to improve its protection and potential synergies with sustainable tourism across the Black Sea.</a:t>
            </a:r>
          </a:p>
          <a:p>
            <a:pPr algn="just"/>
            <a:endParaRPr lang="en-GB" sz="1400" dirty="0"/>
          </a:p>
          <a:p>
            <a:pPr algn="just"/>
            <a:r>
              <a:rPr lang="en-GB" sz="1400" u="sng" dirty="0"/>
              <a:t>Idea</a:t>
            </a:r>
            <a:r>
              <a:rPr lang="en-GB" sz="1400" dirty="0"/>
              <a:t>: Concrete inputs were provided for further collaboration across blue economy partners in the Black Sea and beyond, bridging research needs, areas of innovation for business operators, and need for further actions by local authorities across the region.</a:t>
            </a:r>
          </a:p>
          <a:p>
            <a:pPr algn="just"/>
            <a:endParaRPr lang="en-GB" sz="1400" dirty="0"/>
          </a:p>
          <a:p>
            <a:pPr algn="just"/>
            <a:r>
              <a:rPr lang="en-GB" sz="1400" u="sng" dirty="0"/>
              <a:t>Result</a:t>
            </a:r>
            <a:r>
              <a:rPr lang="en-GB" sz="1400" dirty="0"/>
              <a:t>: Set-up of an </a:t>
            </a:r>
            <a:r>
              <a:rPr lang="en-GB" sz="1400" b="1" dirty="0"/>
              <a:t>informal working group</a:t>
            </a:r>
            <a:r>
              <a:rPr lang="en-GB" sz="1400" dirty="0"/>
              <a:t> in this area, as a way to develop further cooperation and associated projects on this matter.</a:t>
            </a:r>
          </a:p>
          <a:p>
            <a:pPr algn="just"/>
            <a:endParaRPr lang="en-GB" sz="1400" dirty="0"/>
          </a:p>
          <a:p>
            <a:pPr algn="just"/>
            <a:r>
              <a:rPr lang="en-GB" sz="1400" u="sng" dirty="0"/>
              <a:t>Next Step</a:t>
            </a:r>
            <a:r>
              <a:rPr lang="en-GB" sz="1400" dirty="0"/>
              <a:t>: Exchanges with experienced partners from other sea basins to promote collaboration and transfer knowledge between sea basins</a:t>
            </a:r>
          </a:p>
          <a:p>
            <a:pPr algn="just"/>
            <a:endParaRPr lang="en-GB" sz="1400" dirty="0"/>
          </a:p>
        </p:txBody>
      </p:sp>
    </p:spTree>
    <p:extLst>
      <p:ext uri="{BB962C8B-B14F-4D97-AF65-F5344CB8AC3E}">
        <p14:creationId xmlns:p14="http://schemas.microsoft.com/office/powerpoint/2010/main" val="19000650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E7900AD-F444-4383-92E4-91B859CD2BE1}"/>
              </a:ext>
            </a:extLst>
          </p:cNvPr>
          <p:cNvSpPr>
            <a:spLocks noGrp="1"/>
          </p:cNvSpPr>
          <p:nvPr>
            <p:ph idx="1"/>
          </p:nvPr>
        </p:nvSpPr>
        <p:spPr>
          <a:xfrm>
            <a:off x="-21495" y="1563624"/>
            <a:ext cx="8596668" cy="5202935"/>
          </a:xfrm>
        </p:spPr>
        <p:txBody>
          <a:bodyPr>
            <a:normAutofit/>
          </a:bodyPr>
          <a:lstStyle/>
          <a:p>
            <a:endParaRPr lang="it-IT" dirty="0"/>
          </a:p>
          <a:p>
            <a:endParaRPr lang="it-IT" dirty="0"/>
          </a:p>
          <a:p>
            <a:endParaRPr lang="it-IT" dirty="0"/>
          </a:p>
        </p:txBody>
      </p:sp>
      <p:sp>
        <p:nvSpPr>
          <p:cNvPr id="4" name="Titre 2">
            <a:extLst>
              <a:ext uri="{FF2B5EF4-FFF2-40B4-BE49-F238E27FC236}">
                <a16:creationId xmlns:a16="http://schemas.microsoft.com/office/drawing/2014/main" id="{F4683B39-7272-704A-891E-2B296A383291}"/>
              </a:ext>
            </a:extLst>
          </p:cNvPr>
          <p:cNvSpPr txBox="1">
            <a:spLocks/>
          </p:cNvSpPr>
          <p:nvPr/>
        </p:nvSpPr>
        <p:spPr>
          <a:xfrm>
            <a:off x="1209171" y="180000"/>
            <a:ext cx="10515600" cy="595591"/>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GB" sz="3000" b="1" cap="small">
                <a:solidFill>
                  <a:srgbClr val="18B1D7"/>
                </a:solidFill>
                <a:latin typeface="+mn-lt"/>
              </a:rPr>
              <a:t>The Common Maritime Agenda</a:t>
            </a:r>
            <a:endParaRPr lang="fr-FR" sz="3000" b="1" cap="small" dirty="0">
              <a:solidFill>
                <a:srgbClr val="18B1D7"/>
              </a:solidFill>
              <a:latin typeface="+mn-lt"/>
            </a:endParaRPr>
          </a:p>
        </p:txBody>
      </p:sp>
      <p:sp>
        <p:nvSpPr>
          <p:cNvPr id="5" name="Espace réservé du contenu 3">
            <a:extLst>
              <a:ext uri="{FF2B5EF4-FFF2-40B4-BE49-F238E27FC236}">
                <a16:creationId xmlns:a16="http://schemas.microsoft.com/office/drawing/2014/main" id="{5A72EE13-9594-D54F-AD0A-424E8E51DCBB}"/>
              </a:ext>
            </a:extLst>
          </p:cNvPr>
          <p:cNvSpPr txBox="1">
            <a:spLocks/>
          </p:cNvSpPr>
          <p:nvPr/>
        </p:nvSpPr>
        <p:spPr>
          <a:xfrm>
            <a:off x="1239555" y="1288462"/>
            <a:ext cx="8374274" cy="406077"/>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lvl="2" indent="0" algn="just">
              <a:buFont typeface="Wingdings 3" charset="2"/>
              <a:buNone/>
            </a:pPr>
            <a:r>
              <a:rPr lang="en-GB" sz="2000" dirty="0">
                <a:latin typeface="Arial Nova" panose="020B0504020202020204" pitchFamily="34" charset="0"/>
              </a:rPr>
              <a:t>Three goals for a sustainable and resilient blue economy:</a:t>
            </a:r>
          </a:p>
          <a:p>
            <a:pPr marL="914400" lvl="2" indent="0">
              <a:buFont typeface="Wingdings 3" charset="2"/>
              <a:buNone/>
            </a:pPr>
            <a:endParaRPr lang="fr-FR" dirty="0"/>
          </a:p>
        </p:txBody>
      </p:sp>
      <p:sp>
        <p:nvSpPr>
          <p:cNvPr id="6" name="ZoneTexte 5">
            <a:extLst>
              <a:ext uri="{FF2B5EF4-FFF2-40B4-BE49-F238E27FC236}">
                <a16:creationId xmlns:a16="http://schemas.microsoft.com/office/drawing/2014/main" id="{F3021110-1CA3-9C40-A80B-40FA1503E04E}"/>
              </a:ext>
            </a:extLst>
          </p:cNvPr>
          <p:cNvSpPr txBox="1"/>
          <p:nvPr/>
        </p:nvSpPr>
        <p:spPr>
          <a:xfrm>
            <a:off x="1239555" y="5254581"/>
            <a:ext cx="9893698" cy="707886"/>
          </a:xfrm>
          <a:prstGeom prst="rect">
            <a:avLst/>
          </a:prstGeom>
          <a:noFill/>
        </p:spPr>
        <p:txBody>
          <a:bodyPr wrap="square" rtlCol="0">
            <a:spAutoFit/>
          </a:bodyPr>
          <a:lstStyle/>
          <a:p>
            <a:r>
              <a:rPr lang="fr-FR" sz="2000" dirty="0">
                <a:latin typeface="Arial Nova" panose="020B0504020202020204" pitchFamily="34" charset="0"/>
              </a:rPr>
              <a:t>The CMA: a </a:t>
            </a:r>
            <a:r>
              <a:rPr lang="en-US" sz="2000" dirty="0">
                <a:latin typeface="Arial Nova" panose="020B0504020202020204" pitchFamily="34" charset="0"/>
              </a:rPr>
              <a:t>strategic reference framework in the Black Sea to support </a:t>
            </a:r>
            <a:r>
              <a:rPr lang="en-US" sz="2000" b="1" dirty="0">
                <a:solidFill>
                  <a:schemeClr val="accent6">
                    <a:lumMod val="75000"/>
                  </a:schemeClr>
                </a:solidFill>
                <a:latin typeface="Arial Nova" panose="020B0504020202020204" pitchFamily="34" charset="0"/>
              </a:rPr>
              <a:t>green</a:t>
            </a:r>
            <a:r>
              <a:rPr lang="en-US" sz="2000" dirty="0">
                <a:latin typeface="Arial Nova" panose="020B0504020202020204" pitchFamily="34" charset="0"/>
              </a:rPr>
              <a:t>, </a:t>
            </a:r>
            <a:r>
              <a:rPr lang="en-US" sz="2000" b="1" dirty="0">
                <a:solidFill>
                  <a:schemeClr val="accent6">
                    <a:lumMod val="75000"/>
                  </a:schemeClr>
                </a:solidFill>
                <a:latin typeface="Arial Nova" panose="020B0504020202020204" pitchFamily="34" charset="0"/>
              </a:rPr>
              <a:t>smart</a:t>
            </a:r>
            <a:r>
              <a:rPr lang="en-US" sz="2000" dirty="0">
                <a:latin typeface="Arial Nova" panose="020B0504020202020204" pitchFamily="34" charset="0"/>
              </a:rPr>
              <a:t> and </a:t>
            </a:r>
            <a:r>
              <a:rPr lang="en-US" sz="2000" b="1" dirty="0">
                <a:solidFill>
                  <a:schemeClr val="accent6">
                    <a:lumMod val="75000"/>
                  </a:schemeClr>
                </a:solidFill>
                <a:latin typeface="Arial Nova" panose="020B0504020202020204" pitchFamily="34" charset="0"/>
              </a:rPr>
              <a:t>resilient transformation </a:t>
            </a:r>
            <a:r>
              <a:rPr lang="en-US" sz="2000" dirty="0">
                <a:latin typeface="Arial Nova" panose="020B0504020202020204" pitchFamily="34" charset="0"/>
              </a:rPr>
              <a:t>of blue economy sectors</a:t>
            </a:r>
            <a:r>
              <a:rPr lang="fr-FR" sz="2000" dirty="0">
                <a:latin typeface="Arial Nova" panose="020B0504020202020204" pitchFamily="34" charset="0"/>
              </a:rPr>
              <a:t> </a:t>
            </a:r>
          </a:p>
        </p:txBody>
      </p:sp>
      <p:grpSp>
        <p:nvGrpSpPr>
          <p:cNvPr id="7" name="Groupe 4">
            <a:extLst>
              <a:ext uri="{FF2B5EF4-FFF2-40B4-BE49-F238E27FC236}">
                <a16:creationId xmlns:a16="http://schemas.microsoft.com/office/drawing/2014/main" id="{1B70DA87-E798-4595-AF1F-86E153307140}"/>
              </a:ext>
            </a:extLst>
          </p:cNvPr>
          <p:cNvGrpSpPr/>
          <p:nvPr/>
        </p:nvGrpSpPr>
        <p:grpSpPr>
          <a:xfrm>
            <a:off x="295501" y="1598845"/>
            <a:ext cx="10415155" cy="3276323"/>
            <a:chOff x="1776845" y="2034765"/>
            <a:chExt cx="10415155" cy="3276323"/>
          </a:xfrm>
        </p:grpSpPr>
        <p:sp>
          <p:nvSpPr>
            <p:cNvPr id="8" name="Pentagon 2">
              <a:extLst>
                <a:ext uri="{FF2B5EF4-FFF2-40B4-BE49-F238E27FC236}">
                  <a16:creationId xmlns:a16="http://schemas.microsoft.com/office/drawing/2014/main" id="{59B06D04-1C28-4F61-BADA-D2157B83651C}"/>
                </a:ext>
              </a:extLst>
            </p:cNvPr>
            <p:cNvSpPr/>
            <p:nvPr/>
          </p:nvSpPr>
          <p:spPr>
            <a:xfrm flipH="1">
              <a:off x="4800600" y="2417482"/>
              <a:ext cx="5350519" cy="740980"/>
            </a:xfrm>
            <a:prstGeom prst="homePlate">
              <a:avLst/>
            </a:prstGeom>
            <a:solidFill>
              <a:srgbClr val="18B1D7"/>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92000" tIns="45720" rIns="79200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600" dirty="0">
                  <a:latin typeface="Arial Nova" panose="020B0504020202020204" pitchFamily="34" charset="0"/>
                </a:rPr>
                <a:t>Healthy marine and coastal ecosystems</a:t>
              </a:r>
              <a:endParaRPr kumimoji="0" lang="en-US" sz="1600" b="0" i="0" u="none" strike="noStrike" kern="1200" cap="none" spc="0" normalizeH="0" baseline="0" noProof="0" dirty="0">
                <a:ln>
                  <a:noFill/>
                </a:ln>
                <a:solidFill>
                  <a:prstClr val="white"/>
                </a:solidFill>
                <a:effectLst/>
                <a:uLnTx/>
                <a:uFillTx/>
                <a:latin typeface="Arial Nova" panose="020B0504020202020204" pitchFamily="34" charset="0"/>
              </a:endParaRPr>
            </a:p>
          </p:txBody>
        </p:sp>
        <p:sp>
          <p:nvSpPr>
            <p:cNvPr id="9" name="Pentagon 3">
              <a:extLst>
                <a:ext uri="{FF2B5EF4-FFF2-40B4-BE49-F238E27FC236}">
                  <a16:creationId xmlns:a16="http://schemas.microsoft.com/office/drawing/2014/main" id="{9415BCEC-E2FA-49E5-A60D-7A5D1EAEFC17}"/>
                </a:ext>
              </a:extLst>
            </p:cNvPr>
            <p:cNvSpPr/>
            <p:nvPr/>
          </p:nvSpPr>
          <p:spPr>
            <a:xfrm flipH="1">
              <a:off x="1776845" y="3158462"/>
              <a:ext cx="8374274" cy="740980"/>
            </a:xfrm>
            <a:prstGeom prst="homePlate">
              <a:avLst/>
            </a:prstGeom>
            <a:solidFill>
              <a:srgbClr val="4EAE98"/>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92000" tIns="45720" rIns="79200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600" dirty="0">
                  <a:latin typeface="Arial Nova" panose="020B0504020202020204" pitchFamily="34" charset="0"/>
                </a:rPr>
                <a:t>Competitive, innovative and sustainable blue economy for the Black Sea</a:t>
              </a:r>
              <a:r>
                <a:rPr kumimoji="0" lang="en-US" sz="1600" b="0" i="0" u="none" strike="noStrike" kern="1200" cap="none" spc="0" normalizeH="0" baseline="0" noProof="0" dirty="0">
                  <a:ln>
                    <a:noFill/>
                  </a:ln>
                  <a:solidFill>
                    <a:prstClr val="white"/>
                  </a:solidFill>
                  <a:effectLst/>
                  <a:uLnTx/>
                  <a:uFillTx/>
                  <a:latin typeface="Arial Nova" panose="020B0504020202020204" pitchFamily="34" charset="0"/>
                </a:rPr>
                <a:t> </a:t>
              </a:r>
            </a:p>
          </p:txBody>
        </p:sp>
        <p:sp>
          <p:nvSpPr>
            <p:cNvPr id="10" name="Pentagon 4">
              <a:extLst>
                <a:ext uri="{FF2B5EF4-FFF2-40B4-BE49-F238E27FC236}">
                  <a16:creationId xmlns:a16="http://schemas.microsoft.com/office/drawing/2014/main" id="{780416D9-BA31-4333-80EE-BDD4A89B5D0E}"/>
                </a:ext>
              </a:extLst>
            </p:cNvPr>
            <p:cNvSpPr/>
            <p:nvPr/>
          </p:nvSpPr>
          <p:spPr>
            <a:xfrm flipH="1">
              <a:off x="4021282" y="3899442"/>
              <a:ext cx="6129838" cy="740980"/>
            </a:xfrm>
            <a:prstGeom prst="homePlate">
              <a:avLst/>
            </a:prstGeom>
            <a:solidFill>
              <a:srgbClr val="9BC68B"/>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92000" tIns="45720" rIns="79200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GB" sz="1600" dirty="0">
                  <a:latin typeface="Arial Nova" panose="020B0504020202020204" pitchFamily="34" charset="0"/>
                </a:rPr>
                <a:t>Investments in the Black Sea blue economy</a:t>
              </a:r>
              <a:r>
                <a:rPr kumimoji="0" lang="en-US" sz="1600" b="0" i="0" u="none" strike="noStrike" kern="1200" cap="none" spc="0" normalizeH="0" baseline="0" noProof="0" dirty="0">
                  <a:ln>
                    <a:noFill/>
                  </a:ln>
                  <a:solidFill>
                    <a:prstClr val="white"/>
                  </a:solidFill>
                  <a:effectLst/>
                  <a:uLnTx/>
                  <a:uFillTx/>
                  <a:latin typeface="Arial Nova" panose="020B0504020202020204" pitchFamily="34" charset="0"/>
                </a:rPr>
                <a:t>.</a:t>
              </a:r>
            </a:p>
          </p:txBody>
        </p:sp>
        <p:sp>
          <p:nvSpPr>
            <p:cNvPr id="11" name="Flowchart: Manual Input 6">
              <a:extLst>
                <a:ext uri="{FF2B5EF4-FFF2-40B4-BE49-F238E27FC236}">
                  <a16:creationId xmlns:a16="http://schemas.microsoft.com/office/drawing/2014/main" id="{2F8AC0C3-12C9-4084-AD56-A8E340A2F92B}"/>
                </a:ext>
              </a:extLst>
            </p:cNvPr>
            <p:cNvSpPr/>
            <p:nvPr/>
          </p:nvSpPr>
          <p:spPr>
            <a:xfrm>
              <a:off x="10151118" y="2039339"/>
              <a:ext cx="1106424" cy="1860103"/>
            </a:xfrm>
            <a:prstGeom prst="flowChartManualInput">
              <a:avLst/>
            </a:prstGeom>
            <a:solidFill>
              <a:srgbClr val="12839E"/>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2" name="Flowchart: Manual Input 8">
              <a:extLst>
                <a:ext uri="{FF2B5EF4-FFF2-40B4-BE49-F238E27FC236}">
                  <a16:creationId xmlns:a16="http://schemas.microsoft.com/office/drawing/2014/main" id="{82D58576-FF1A-4F2D-9F69-4620191AB6D9}"/>
                </a:ext>
              </a:extLst>
            </p:cNvPr>
            <p:cNvSpPr/>
            <p:nvPr/>
          </p:nvSpPr>
          <p:spPr>
            <a:xfrm>
              <a:off x="10151118" y="2969223"/>
              <a:ext cx="1106424" cy="930052"/>
            </a:xfrm>
            <a:prstGeom prst="flowChartManualInput">
              <a:avLst/>
            </a:prstGeom>
            <a:solidFill>
              <a:srgbClr val="3B8573"/>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3" name="Flowchart: Manual Input 9">
              <a:extLst>
                <a:ext uri="{FF2B5EF4-FFF2-40B4-BE49-F238E27FC236}">
                  <a16:creationId xmlns:a16="http://schemas.microsoft.com/office/drawing/2014/main" id="{E66DCC1B-B13C-415F-88BE-F17FF5061213}"/>
                </a:ext>
              </a:extLst>
            </p:cNvPr>
            <p:cNvSpPr/>
            <p:nvPr/>
          </p:nvSpPr>
          <p:spPr>
            <a:xfrm rot="10800000" flipH="1">
              <a:off x="10151121" y="3899274"/>
              <a:ext cx="1106424" cy="930218"/>
            </a:xfrm>
            <a:prstGeom prst="flowChartManualInput">
              <a:avLst/>
            </a:prstGeom>
            <a:solidFill>
              <a:srgbClr val="65A250"/>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9F3B91C0-0577-4B32-A2A7-0A989762BBA9}"/>
                </a:ext>
              </a:extLst>
            </p:cNvPr>
            <p:cNvSpPr>
              <a:spLocks noChangeAspect="1"/>
            </p:cNvSpPr>
            <p:nvPr/>
          </p:nvSpPr>
          <p:spPr>
            <a:xfrm flipH="1">
              <a:off x="11257542" y="2969223"/>
              <a:ext cx="934458" cy="934458"/>
            </a:xfrm>
            <a:prstGeom prst="rect">
              <a:avLst/>
            </a:prstGeom>
            <a:solidFill>
              <a:srgbClr val="4EAE98"/>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a:ea typeface="+mn-ea"/>
                  <a:cs typeface="+mn-cs"/>
                </a:rPr>
                <a:t>2</a:t>
              </a:r>
            </a:p>
          </p:txBody>
        </p:sp>
        <p:sp>
          <p:nvSpPr>
            <p:cNvPr id="15" name="Rectangle 14">
              <a:extLst>
                <a:ext uri="{FF2B5EF4-FFF2-40B4-BE49-F238E27FC236}">
                  <a16:creationId xmlns:a16="http://schemas.microsoft.com/office/drawing/2014/main" id="{EE29D8D3-BB06-4F45-90C7-40EFD3DDE60C}"/>
                </a:ext>
              </a:extLst>
            </p:cNvPr>
            <p:cNvSpPr>
              <a:spLocks noChangeAspect="1"/>
            </p:cNvSpPr>
            <p:nvPr/>
          </p:nvSpPr>
          <p:spPr>
            <a:xfrm flipH="1">
              <a:off x="11257542" y="2034765"/>
              <a:ext cx="934458" cy="934458"/>
            </a:xfrm>
            <a:prstGeom prst="rect">
              <a:avLst/>
            </a:prstGeom>
            <a:solidFill>
              <a:srgbClr val="18B1D7"/>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a:ea typeface="+mn-ea"/>
                  <a:cs typeface="+mn-cs"/>
                </a:rPr>
                <a:t>1</a:t>
              </a:r>
            </a:p>
          </p:txBody>
        </p:sp>
        <p:sp>
          <p:nvSpPr>
            <p:cNvPr id="16" name="Rectangle 15">
              <a:extLst>
                <a:ext uri="{FF2B5EF4-FFF2-40B4-BE49-F238E27FC236}">
                  <a16:creationId xmlns:a16="http://schemas.microsoft.com/office/drawing/2014/main" id="{28956C74-1051-421C-B573-309F15BCD5AB}"/>
                </a:ext>
              </a:extLst>
            </p:cNvPr>
            <p:cNvSpPr>
              <a:spLocks noChangeAspect="1"/>
            </p:cNvSpPr>
            <p:nvPr/>
          </p:nvSpPr>
          <p:spPr>
            <a:xfrm flipH="1">
              <a:off x="11257542" y="3903681"/>
              <a:ext cx="934458" cy="934458"/>
            </a:xfrm>
            <a:prstGeom prst="rect">
              <a:avLst/>
            </a:prstGeom>
            <a:solidFill>
              <a:srgbClr val="9BC68B"/>
            </a:solidFill>
            <a:ln w="3175">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white"/>
                  </a:solidFill>
                  <a:effectLst/>
                  <a:uLnTx/>
                  <a:uFillTx/>
                  <a:latin typeface="Calibri"/>
                  <a:ea typeface="+mn-ea"/>
                  <a:cs typeface="+mn-cs"/>
                </a:rPr>
                <a:t>3</a:t>
              </a:r>
            </a:p>
          </p:txBody>
        </p:sp>
        <p:grpSp>
          <p:nvGrpSpPr>
            <p:cNvPr id="17" name="POWER_USER_ID_ICONS_Wheat" descr="{&quot;Key&quot;:&quot;POWER_USER_SHAPE_ICON&quot;,&quot;Value&quot;:&quot;POWER_USER_SHAPE_ICON_STYLE_1&quot;}">
              <a:extLst>
                <a:ext uri="{FF2B5EF4-FFF2-40B4-BE49-F238E27FC236}">
                  <a16:creationId xmlns:a16="http://schemas.microsoft.com/office/drawing/2014/main" id="{030BFD92-4E93-4F77-B3DF-F34D08203AB1}"/>
                </a:ext>
              </a:extLst>
            </p:cNvPr>
            <p:cNvGrpSpPr>
              <a:grpSpLocks noChangeAspect="1"/>
            </p:cNvGrpSpPr>
            <p:nvPr>
              <p:custDataLst>
                <p:tags r:id="rId1"/>
              </p:custDataLst>
            </p:nvPr>
          </p:nvGrpSpPr>
          <p:grpSpPr bwMode="auto">
            <a:xfrm flipH="1">
              <a:off x="9688751" y="4775560"/>
              <a:ext cx="223037" cy="535528"/>
              <a:chOff x="154" y="13"/>
              <a:chExt cx="187" cy="449"/>
            </a:xfrm>
            <a:solidFill>
              <a:schemeClr val="bg1"/>
            </a:solidFill>
          </p:grpSpPr>
          <p:sp>
            <p:nvSpPr>
              <p:cNvPr id="21" name="POWER_USER_ID_ICONS_Wheat">
                <a:extLst>
                  <a:ext uri="{FF2B5EF4-FFF2-40B4-BE49-F238E27FC236}">
                    <a16:creationId xmlns:a16="http://schemas.microsoft.com/office/drawing/2014/main" id="{B198809C-DB4B-4770-A313-5690BD1D636A}"/>
                  </a:ext>
                </a:extLst>
              </p:cNvPr>
              <p:cNvSpPr>
                <a:spLocks/>
              </p:cNvSpPr>
              <p:nvPr>
                <p:custDataLst>
                  <p:tags r:id="rId2"/>
                </p:custDataLst>
              </p:nvPr>
            </p:nvSpPr>
            <p:spPr bwMode="auto">
              <a:xfrm>
                <a:off x="179" y="110"/>
                <a:ext cx="146" cy="352"/>
              </a:xfrm>
              <a:custGeom>
                <a:avLst/>
                <a:gdLst>
                  <a:gd name="T0" fmla="*/ 377 w 390"/>
                  <a:gd name="T1" fmla="*/ 935 h 935"/>
                  <a:gd name="T2" fmla="*/ 162 w 390"/>
                  <a:gd name="T3" fmla="*/ 0 h 935"/>
                  <a:gd name="T4" fmla="*/ 180 w 390"/>
                  <a:gd name="T5" fmla="*/ 6 h 935"/>
                  <a:gd name="T6" fmla="*/ 390 w 390"/>
                  <a:gd name="T7" fmla="*/ 921 h 935"/>
                  <a:gd name="T8" fmla="*/ 377 w 390"/>
                  <a:gd name="T9" fmla="*/ 935 h 935"/>
                </a:gdLst>
                <a:ahLst/>
                <a:cxnLst>
                  <a:cxn ang="0">
                    <a:pos x="T0" y="T1"/>
                  </a:cxn>
                  <a:cxn ang="0">
                    <a:pos x="T2" y="T3"/>
                  </a:cxn>
                  <a:cxn ang="0">
                    <a:pos x="T4" y="T5"/>
                  </a:cxn>
                  <a:cxn ang="0">
                    <a:pos x="T6" y="T7"/>
                  </a:cxn>
                  <a:cxn ang="0">
                    <a:pos x="T8" y="T9"/>
                  </a:cxn>
                </a:cxnLst>
                <a:rect l="0" t="0" r="r" b="b"/>
                <a:pathLst>
                  <a:path w="390" h="935">
                    <a:moveTo>
                      <a:pt x="377" y="935"/>
                    </a:moveTo>
                    <a:cubicBezTo>
                      <a:pt x="373" y="931"/>
                      <a:pt x="0" y="574"/>
                      <a:pt x="162" y="0"/>
                    </a:cubicBezTo>
                    <a:lnTo>
                      <a:pt x="180" y="6"/>
                    </a:lnTo>
                    <a:cubicBezTo>
                      <a:pt x="21" y="568"/>
                      <a:pt x="386" y="918"/>
                      <a:pt x="390" y="921"/>
                    </a:cubicBezTo>
                    <a:lnTo>
                      <a:pt x="377" y="935"/>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2" name="POWER_USER_ID_ICONS_Wheat">
                <a:extLst>
                  <a:ext uri="{FF2B5EF4-FFF2-40B4-BE49-F238E27FC236}">
                    <a16:creationId xmlns:a16="http://schemas.microsoft.com/office/drawing/2014/main" id="{5AC157C7-2EC8-4CB5-BC89-C876E4FB95F3}"/>
                  </a:ext>
                </a:extLst>
              </p:cNvPr>
              <p:cNvSpPr>
                <a:spLocks/>
              </p:cNvSpPr>
              <p:nvPr>
                <p:custDataLst>
                  <p:tags r:id="rId3"/>
                </p:custDataLst>
              </p:nvPr>
            </p:nvSpPr>
            <p:spPr bwMode="auto">
              <a:xfrm>
                <a:off x="176" y="323"/>
                <a:ext cx="73" cy="71"/>
              </a:xfrm>
              <a:custGeom>
                <a:avLst/>
                <a:gdLst>
                  <a:gd name="T0" fmla="*/ 194 w 194"/>
                  <a:gd name="T1" fmla="*/ 151 h 188"/>
                  <a:gd name="T2" fmla="*/ 0 w 194"/>
                  <a:gd name="T3" fmla="*/ 34 h 188"/>
                  <a:gd name="T4" fmla="*/ 194 w 194"/>
                  <a:gd name="T5" fmla="*/ 151 h 188"/>
                </a:gdLst>
                <a:ahLst/>
                <a:cxnLst>
                  <a:cxn ang="0">
                    <a:pos x="T0" y="T1"/>
                  </a:cxn>
                  <a:cxn ang="0">
                    <a:pos x="T2" y="T3"/>
                  </a:cxn>
                  <a:cxn ang="0">
                    <a:pos x="T4" y="T5"/>
                  </a:cxn>
                </a:cxnLst>
                <a:rect l="0" t="0" r="r" b="b"/>
                <a:pathLst>
                  <a:path w="194" h="188">
                    <a:moveTo>
                      <a:pt x="194" y="151"/>
                    </a:moveTo>
                    <a:cubicBezTo>
                      <a:pt x="194" y="151"/>
                      <a:pt x="50" y="188"/>
                      <a:pt x="0" y="34"/>
                    </a:cubicBezTo>
                    <a:cubicBezTo>
                      <a:pt x="0" y="34"/>
                      <a:pt x="153" y="0"/>
                      <a:pt x="194" y="15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3" name="POWER_USER_ID_ICONS_Wheat">
                <a:extLst>
                  <a:ext uri="{FF2B5EF4-FFF2-40B4-BE49-F238E27FC236}">
                    <a16:creationId xmlns:a16="http://schemas.microsoft.com/office/drawing/2014/main" id="{758016A3-E8D0-4CF7-818A-D28BB0D4CADE}"/>
                  </a:ext>
                </a:extLst>
              </p:cNvPr>
              <p:cNvSpPr>
                <a:spLocks/>
              </p:cNvSpPr>
              <p:nvPr>
                <p:custDataLst>
                  <p:tags r:id="rId4"/>
                </p:custDataLst>
              </p:nvPr>
            </p:nvSpPr>
            <p:spPr bwMode="auto">
              <a:xfrm>
                <a:off x="155" y="255"/>
                <a:ext cx="70" cy="65"/>
              </a:xfrm>
              <a:custGeom>
                <a:avLst/>
                <a:gdLst>
                  <a:gd name="T0" fmla="*/ 0 w 187"/>
                  <a:gd name="T1" fmla="*/ 3 h 171"/>
                  <a:gd name="T2" fmla="*/ 187 w 187"/>
                  <a:gd name="T3" fmla="*/ 151 h 171"/>
                  <a:gd name="T4" fmla="*/ 0 w 187"/>
                  <a:gd name="T5" fmla="*/ 3 h 171"/>
                </a:gdLst>
                <a:ahLst/>
                <a:cxnLst>
                  <a:cxn ang="0">
                    <a:pos x="T0" y="T1"/>
                  </a:cxn>
                  <a:cxn ang="0">
                    <a:pos x="T2" y="T3"/>
                  </a:cxn>
                  <a:cxn ang="0">
                    <a:pos x="T4" y="T5"/>
                  </a:cxn>
                </a:cxnLst>
                <a:rect l="0" t="0" r="r" b="b"/>
                <a:pathLst>
                  <a:path w="187" h="171">
                    <a:moveTo>
                      <a:pt x="0" y="3"/>
                    </a:moveTo>
                    <a:cubicBezTo>
                      <a:pt x="0" y="3"/>
                      <a:pt x="3" y="171"/>
                      <a:pt x="187" y="151"/>
                    </a:cubicBezTo>
                    <a:cubicBezTo>
                      <a:pt x="187" y="151"/>
                      <a:pt x="176" y="0"/>
                      <a:pt x="0" y="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4" name="POWER_USER_ID_ICONS_Wheat">
                <a:extLst>
                  <a:ext uri="{FF2B5EF4-FFF2-40B4-BE49-F238E27FC236}">
                    <a16:creationId xmlns:a16="http://schemas.microsoft.com/office/drawing/2014/main" id="{E5781674-667C-42A8-8D7D-60F2BF526337}"/>
                  </a:ext>
                </a:extLst>
              </p:cNvPr>
              <p:cNvSpPr>
                <a:spLocks/>
              </p:cNvSpPr>
              <p:nvPr>
                <p:custDataLst>
                  <p:tags r:id="rId5"/>
                </p:custDataLst>
              </p:nvPr>
            </p:nvSpPr>
            <p:spPr bwMode="auto">
              <a:xfrm>
                <a:off x="154" y="164"/>
                <a:ext cx="66" cy="83"/>
              </a:xfrm>
              <a:custGeom>
                <a:avLst/>
                <a:gdLst>
                  <a:gd name="T0" fmla="*/ 165 w 176"/>
                  <a:gd name="T1" fmla="*/ 198 h 220"/>
                  <a:gd name="T2" fmla="*/ 0 w 176"/>
                  <a:gd name="T3" fmla="*/ 8 h 220"/>
                  <a:gd name="T4" fmla="*/ 165 w 176"/>
                  <a:gd name="T5" fmla="*/ 198 h 220"/>
                </a:gdLst>
                <a:ahLst/>
                <a:cxnLst>
                  <a:cxn ang="0">
                    <a:pos x="T0" y="T1"/>
                  </a:cxn>
                  <a:cxn ang="0">
                    <a:pos x="T2" y="T3"/>
                  </a:cxn>
                  <a:cxn ang="0">
                    <a:pos x="T4" y="T5"/>
                  </a:cxn>
                </a:cxnLst>
                <a:rect l="0" t="0" r="r" b="b"/>
                <a:pathLst>
                  <a:path w="176" h="220">
                    <a:moveTo>
                      <a:pt x="165" y="198"/>
                    </a:moveTo>
                    <a:cubicBezTo>
                      <a:pt x="165" y="198"/>
                      <a:pt x="19" y="220"/>
                      <a:pt x="0" y="8"/>
                    </a:cubicBezTo>
                    <a:cubicBezTo>
                      <a:pt x="0" y="8"/>
                      <a:pt x="176" y="0"/>
                      <a:pt x="165" y="19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5" name="POWER_USER_ID_ICONS_Wheat">
                <a:extLst>
                  <a:ext uri="{FF2B5EF4-FFF2-40B4-BE49-F238E27FC236}">
                    <a16:creationId xmlns:a16="http://schemas.microsoft.com/office/drawing/2014/main" id="{A05FAE5B-EC3F-4C13-8CF7-7AB03DB9F7C0}"/>
                  </a:ext>
                </a:extLst>
              </p:cNvPr>
              <p:cNvSpPr>
                <a:spLocks/>
              </p:cNvSpPr>
              <p:nvPr>
                <p:custDataLst>
                  <p:tags r:id="rId6"/>
                </p:custDataLst>
              </p:nvPr>
            </p:nvSpPr>
            <p:spPr bwMode="auto">
              <a:xfrm>
                <a:off x="155" y="53"/>
                <a:ext cx="89" cy="103"/>
              </a:xfrm>
              <a:custGeom>
                <a:avLst/>
                <a:gdLst>
                  <a:gd name="T0" fmla="*/ 163 w 238"/>
                  <a:gd name="T1" fmla="*/ 275 h 275"/>
                  <a:gd name="T2" fmla="*/ 96 w 238"/>
                  <a:gd name="T3" fmla="*/ 0 h 275"/>
                  <a:gd name="T4" fmla="*/ 163 w 238"/>
                  <a:gd name="T5" fmla="*/ 275 h 275"/>
                </a:gdLst>
                <a:ahLst/>
                <a:cxnLst>
                  <a:cxn ang="0">
                    <a:pos x="T0" y="T1"/>
                  </a:cxn>
                  <a:cxn ang="0">
                    <a:pos x="T2" y="T3"/>
                  </a:cxn>
                  <a:cxn ang="0">
                    <a:pos x="T4" y="T5"/>
                  </a:cxn>
                </a:cxnLst>
                <a:rect l="0" t="0" r="r" b="b"/>
                <a:pathLst>
                  <a:path w="238" h="275">
                    <a:moveTo>
                      <a:pt x="163" y="275"/>
                    </a:moveTo>
                    <a:cubicBezTo>
                      <a:pt x="163" y="275"/>
                      <a:pt x="0" y="203"/>
                      <a:pt x="96" y="0"/>
                    </a:cubicBezTo>
                    <a:cubicBezTo>
                      <a:pt x="96" y="0"/>
                      <a:pt x="238" y="96"/>
                      <a:pt x="163" y="275"/>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6" name="POWER_USER_ID_ICONS_Wheat">
                <a:extLst>
                  <a:ext uri="{FF2B5EF4-FFF2-40B4-BE49-F238E27FC236}">
                    <a16:creationId xmlns:a16="http://schemas.microsoft.com/office/drawing/2014/main" id="{2DA63588-AFB5-4789-B7A0-1395A40DB3E5}"/>
                  </a:ext>
                </a:extLst>
              </p:cNvPr>
              <p:cNvSpPr>
                <a:spLocks/>
              </p:cNvSpPr>
              <p:nvPr>
                <p:custDataLst>
                  <p:tags r:id="rId7"/>
                </p:custDataLst>
              </p:nvPr>
            </p:nvSpPr>
            <p:spPr bwMode="auto">
              <a:xfrm>
                <a:off x="206" y="13"/>
                <a:ext cx="99" cy="91"/>
              </a:xfrm>
              <a:custGeom>
                <a:avLst/>
                <a:gdLst>
                  <a:gd name="T0" fmla="*/ 94 w 264"/>
                  <a:gd name="T1" fmla="*/ 243 h 243"/>
                  <a:gd name="T2" fmla="*/ 158 w 264"/>
                  <a:gd name="T3" fmla="*/ 0 h 243"/>
                  <a:gd name="T4" fmla="*/ 94 w 264"/>
                  <a:gd name="T5" fmla="*/ 243 h 243"/>
                </a:gdLst>
                <a:ahLst/>
                <a:cxnLst>
                  <a:cxn ang="0">
                    <a:pos x="T0" y="T1"/>
                  </a:cxn>
                  <a:cxn ang="0">
                    <a:pos x="T2" y="T3"/>
                  </a:cxn>
                  <a:cxn ang="0">
                    <a:pos x="T4" y="T5"/>
                  </a:cxn>
                </a:cxnLst>
                <a:rect l="0" t="0" r="r" b="b"/>
                <a:pathLst>
                  <a:path w="264" h="243">
                    <a:moveTo>
                      <a:pt x="94" y="243"/>
                    </a:moveTo>
                    <a:cubicBezTo>
                      <a:pt x="94" y="243"/>
                      <a:pt x="0" y="86"/>
                      <a:pt x="158" y="0"/>
                    </a:cubicBezTo>
                    <a:cubicBezTo>
                      <a:pt x="158" y="0"/>
                      <a:pt x="264" y="97"/>
                      <a:pt x="94" y="243"/>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7" name="POWER_USER_ID_ICONS_Wheat">
                <a:extLst>
                  <a:ext uri="{FF2B5EF4-FFF2-40B4-BE49-F238E27FC236}">
                    <a16:creationId xmlns:a16="http://schemas.microsoft.com/office/drawing/2014/main" id="{7AD91BBB-4320-4ADE-AC40-FA9F6F0EE8BD}"/>
                  </a:ext>
                </a:extLst>
              </p:cNvPr>
              <p:cNvSpPr>
                <a:spLocks/>
              </p:cNvSpPr>
              <p:nvPr>
                <p:custDataLst>
                  <p:tags r:id="rId8"/>
                </p:custDataLst>
              </p:nvPr>
            </p:nvSpPr>
            <p:spPr bwMode="auto">
              <a:xfrm>
                <a:off x="259" y="300"/>
                <a:ext cx="82" cy="72"/>
              </a:xfrm>
              <a:custGeom>
                <a:avLst/>
                <a:gdLst>
                  <a:gd name="T0" fmla="*/ 31 w 218"/>
                  <a:gd name="T1" fmla="*/ 192 h 192"/>
                  <a:gd name="T2" fmla="*/ 176 w 218"/>
                  <a:gd name="T3" fmla="*/ 0 h 192"/>
                  <a:gd name="T4" fmla="*/ 31 w 218"/>
                  <a:gd name="T5" fmla="*/ 192 h 192"/>
                </a:gdLst>
                <a:ahLst/>
                <a:cxnLst>
                  <a:cxn ang="0">
                    <a:pos x="T0" y="T1"/>
                  </a:cxn>
                  <a:cxn ang="0">
                    <a:pos x="T2" y="T3"/>
                  </a:cxn>
                  <a:cxn ang="0">
                    <a:pos x="T4" y="T5"/>
                  </a:cxn>
                </a:cxnLst>
                <a:rect l="0" t="0" r="r" b="b"/>
                <a:pathLst>
                  <a:path w="218" h="192">
                    <a:moveTo>
                      <a:pt x="31" y="192"/>
                    </a:moveTo>
                    <a:cubicBezTo>
                      <a:pt x="31" y="192"/>
                      <a:pt x="0" y="40"/>
                      <a:pt x="176" y="0"/>
                    </a:cubicBezTo>
                    <a:cubicBezTo>
                      <a:pt x="176" y="0"/>
                      <a:pt x="218" y="157"/>
                      <a:pt x="31" y="192"/>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8" name="POWER_USER_ID_ICONS_Wheat">
                <a:extLst>
                  <a:ext uri="{FF2B5EF4-FFF2-40B4-BE49-F238E27FC236}">
                    <a16:creationId xmlns:a16="http://schemas.microsoft.com/office/drawing/2014/main" id="{BF5609AA-D6E6-4D63-973D-98F20ECAF15A}"/>
                  </a:ext>
                </a:extLst>
              </p:cNvPr>
              <p:cNvSpPr>
                <a:spLocks/>
              </p:cNvSpPr>
              <p:nvPr>
                <p:custDataLst>
                  <p:tags r:id="rId9"/>
                </p:custDataLst>
              </p:nvPr>
            </p:nvSpPr>
            <p:spPr bwMode="auto">
              <a:xfrm>
                <a:off x="246" y="224"/>
                <a:ext cx="68" cy="80"/>
              </a:xfrm>
              <a:custGeom>
                <a:avLst/>
                <a:gdLst>
                  <a:gd name="T0" fmla="*/ 12 w 181"/>
                  <a:gd name="T1" fmla="*/ 208 h 212"/>
                  <a:gd name="T2" fmla="*/ 170 w 181"/>
                  <a:gd name="T3" fmla="*/ 0 h 212"/>
                  <a:gd name="T4" fmla="*/ 12 w 181"/>
                  <a:gd name="T5" fmla="*/ 208 h 212"/>
                </a:gdLst>
                <a:ahLst/>
                <a:cxnLst>
                  <a:cxn ang="0">
                    <a:pos x="T0" y="T1"/>
                  </a:cxn>
                  <a:cxn ang="0">
                    <a:pos x="T2" y="T3"/>
                  </a:cxn>
                  <a:cxn ang="0">
                    <a:pos x="T4" y="T5"/>
                  </a:cxn>
                </a:cxnLst>
                <a:rect l="0" t="0" r="r" b="b"/>
                <a:pathLst>
                  <a:path w="181" h="212">
                    <a:moveTo>
                      <a:pt x="12" y="208"/>
                    </a:moveTo>
                    <a:cubicBezTo>
                      <a:pt x="12" y="208"/>
                      <a:pt x="0" y="50"/>
                      <a:pt x="170" y="0"/>
                    </a:cubicBezTo>
                    <a:cubicBezTo>
                      <a:pt x="170" y="0"/>
                      <a:pt x="181" y="212"/>
                      <a:pt x="12" y="20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29" name="POWER_USER_ID_ICONS_Wheat">
                <a:extLst>
                  <a:ext uri="{FF2B5EF4-FFF2-40B4-BE49-F238E27FC236}">
                    <a16:creationId xmlns:a16="http://schemas.microsoft.com/office/drawing/2014/main" id="{06727525-0FBC-4570-9F3F-F6834FD14568}"/>
                  </a:ext>
                </a:extLst>
              </p:cNvPr>
              <p:cNvSpPr>
                <a:spLocks/>
              </p:cNvSpPr>
              <p:nvPr>
                <p:custDataLst>
                  <p:tags r:id="rId10"/>
                </p:custDataLst>
              </p:nvPr>
            </p:nvSpPr>
            <p:spPr bwMode="auto">
              <a:xfrm>
                <a:off x="241" y="162"/>
                <a:ext cx="66" cy="78"/>
              </a:xfrm>
              <a:custGeom>
                <a:avLst/>
                <a:gdLst>
                  <a:gd name="T0" fmla="*/ 4 w 177"/>
                  <a:gd name="T1" fmla="*/ 189 h 208"/>
                  <a:gd name="T2" fmla="*/ 177 w 177"/>
                  <a:gd name="T3" fmla="*/ 0 h 208"/>
                  <a:gd name="T4" fmla="*/ 4 w 177"/>
                  <a:gd name="T5" fmla="*/ 189 h 208"/>
                </a:gdLst>
                <a:ahLst/>
                <a:cxnLst>
                  <a:cxn ang="0">
                    <a:pos x="T0" y="T1"/>
                  </a:cxn>
                  <a:cxn ang="0">
                    <a:pos x="T2" y="T3"/>
                  </a:cxn>
                  <a:cxn ang="0">
                    <a:pos x="T4" y="T5"/>
                  </a:cxn>
                </a:cxnLst>
                <a:rect l="0" t="0" r="r" b="b"/>
                <a:pathLst>
                  <a:path w="177" h="208">
                    <a:moveTo>
                      <a:pt x="4" y="189"/>
                    </a:moveTo>
                    <a:cubicBezTo>
                      <a:pt x="4" y="189"/>
                      <a:pt x="0" y="7"/>
                      <a:pt x="177" y="0"/>
                    </a:cubicBezTo>
                    <a:cubicBezTo>
                      <a:pt x="177" y="0"/>
                      <a:pt x="118" y="208"/>
                      <a:pt x="4" y="18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30" name="POWER_USER_ID_ICONS_Wheat">
                <a:extLst>
                  <a:ext uri="{FF2B5EF4-FFF2-40B4-BE49-F238E27FC236}">
                    <a16:creationId xmlns:a16="http://schemas.microsoft.com/office/drawing/2014/main" id="{4A423B87-A896-4404-B3DB-173AAF0665F1}"/>
                  </a:ext>
                </a:extLst>
              </p:cNvPr>
              <p:cNvSpPr>
                <a:spLocks/>
              </p:cNvSpPr>
              <p:nvPr>
                <p:custDataLst>
                  <p:tags r:id="rId11"/>
                </p:custDataLst>
              </p:nvPr>
            </p:nvSpPr>
            <p:spPr bwMode="auto">
              <a:xfrm>
                <a:off x="247" y="92"/>
                <a:ext cx="60" cy="64"/>
              </a:xfrm>
              <a:custGeom>
                <a:avLst/>
                <a:gdLst>
                  <a:gd name="T0" fmla="*/ 5 w 161"/>
                  <a:gd name="T1" fmla="*/ 168 h 168"/>
                  <a:gd name="T2" fmla="*/ 161 w 161"/>
                  <a:gd name="T3" fmla="*/ 0 h 168"/>
                  <a:gd name="T4" fmla="*/ 5 w 161"/>
                  <a:gd name="T5" fmla="*/ 168 h 168"/>
                </a:gdLst>
                <a:ahLst/>
                <a:cxnLst>
                  <a:cxn ang="0">
                    <a:pos x="T0" y="T1"/>
                  </a:cxn>
                  <a:cxn ang="0">
                    <a:pos x="T2" y="T3"/>
                  </a:cxn>
                  <a:cxn ang="0">
                    <a:pos x="T4" y="T5"/>
                  </a:cxn>
                </a:cxnLst>
                <a:rect l="0" t="0" r="r" b="b"/>
                <a:pathLst>
                  <a:path w="161" h="168">
                    <a:moveTo>
                      <a:pt x="5" y="168"/>
                    </a:moveTo>
                    <a:cubicBezTo>
                      <a:pt x="5" y="168"/>
                      <a:pt x="0" y="27"/>
                      <a:pt x="161" y="0"/>
                    </a:cubicBezTo>
                    <a:cubicBezTo>
                      <a:pt x="161" y="0"/>
                      <a:pt x="159" y="158"/>
                      <a:pt x="5" y="168"/>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pic>
          <p:nvPicPr>
            <p:cNvPr id="18" name="Graphique 16" descr="Prêt avec un remplissage uni">
              <a:extLst>
                <a:ext uri="{FF2B5EF4-FFF2-40B4-BE49-F238E27FC236}">
                  <a16:creationId xmlns:a16="http://schemas.microsoft.com/office/drawing/2014/main" id="{256AB8DF-2586-40AC-B207-C3B4181AC296}"/>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9471566" y="3987873"/>
              <a:ext cx="629974" cy="629974"/>
            </a:xfrm>
            <a:prstGeom prst="rect">
              <a:avLst/>
            </a:prstGeom>
          </p:spPr>
        </p:pic>
        <p:pic>
          <p:nvPicPr>
            <p:cNvPr id="19" name="Graphique 17" descr="Poisson avec un remplissage uni">
              <a:extLst>
                <a:ext uri="{FF2B5EF4-FFF2-40B4-BE49-F238E27FC236}">
                  <a16:creationId xmlns:a16="http://schemas.microsoft.com/office/drawing/2014/main" id="{CCA5DFF9-9E0A-49A2-A66B-A6661879CA84}"/>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9489670" y="2520836"/>
              <a:ext cx="572655" cy="572655"/>
            </a:xfrm>
            <a:prstGeom prst="rect">
              <a:avLst/>
            </a:prstGeom>
          </p:spPr>
        </p:pic>
        <p:pic>
          <p:nvPicPr>
            <p:cNvPr id="20" name="Graphique 18" descr="Homme capitaine avec un remplissage uni">
              <a:extLst>
                <a:ext uri="{FF2B5EF4-FFF2-40B4-BE49-F238E27FC236}">
                  <a16:creationId xmlns:a16="http://schemas.microsoft.com/office/drawing/2014/main" id="{62F85B2D-A0FB-4E63-AEC9-9F0EB5B2A4BA}"/>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9471728" y="3244198"/>
              <a:ext cx="608537" cy="608537"/>
            </a:xfrm>
            <a:prstGeom prst="rect">
              <a:avLst/>
            </a:prstGeom>
          </p:spPr>
        </p:pic>
      </p:grpSp>
    </p:spTree>
    <p:extLst>
      <p:ext uri="{BB962C8B-B14F-4D97-AF65-F5344CB8AC3E}">
        <p14:creationId xmlns:p14="http://schemas.microsoft.com/office/powerpoint/2010/main" val="4278984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13">
            <a:extLst>
              <a:ext uri="{FF2B5EF4-FFF2-40B4-BE49-F238E27FC236}">
                <a16:creationId xmlns:a16="http://schemas.microsoft.com/office/drawing/2014/main" id="{574BEAAF-B52B-460B-8161-E99460CBEFF3}"/>
              </a:ext>
            </a:extLst>
          </p:cNvPr>
          <p:cNvGrpSpPr/>
          <p:nvPr/>
        </p:nvGrpSpPr>
        <p:grpSpPr>
          <a:xfrm>
            <a:off x="48017" y="436972"/>
            <a:ext cx="11086588" cy="5272798"/>
            <a:chOff x="-138482" y="180816"/>
            <a:chExt cx="13081936" cy="6221788"/>
          </a:xfrm>
        </p:grpSpPr>
        <p:sp>
          <p:nvSpPr>
            <p:cNvPr id="5" name="Ellipse 3">
              <a:extLst>
                <a:ext uri="{FF2B5EF4-FFF2-40B4-BE49-F238E27FC236}">
                  <a16:creationId xmlns:a16="http://schemas.microsoft.com/office/drawing/2014/main" id="{43471CEA-1A22-A047-BD03-F9324720E7E8}"/>
                </a:ext>
              </a:extLst>
            </p:cNvPr>
            <p:cNvSpPr/>
            <p:nvPr/>
          </p:nvSpPr>
          <p:spPr>
            <a:xfrm>
              <a:off x="1697305" y="2006565"/>
              <a:ext cx="9172280" cy="3816186"/>
            </a:xfrm>
            <a:prstGeom prst="ellipse">
              <a:avLst/>
            </a:prstGeom>
            <a:solidFill>
              <a:schemeClr val="bg2"/>
            </a:solidFill>
            <a:ln w="28575">
              <a:solidFill>
                <a:schemeClr val="accent2"/>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ZoneTexte 4">
              <a:extLst>
                <a:ext uri="{FF2B5EF4-FFF2-40B4-BE49-F238E27FC236}">
                  <a16:creationId xmlns:a16="http://schemas.microsoft.com/office/drawing/2014/main" id="{72408A8B-47E8-9F4D-881F-29921CA52E47}"/>
                </a:ext>
              </a:extLst>
            </p:cNvPr>
            <p:cNvSpPr txBox="1"/>
            <p:nvPr/>
          </p:nvSpPr>
          <p:spPr>
            <a:xfrm>
              <a:off x="8427243" y="4388199"/>
              <a:ext cx="1242766" cy="762657"/>
            </a:xfrm>
            <a:prstGeom prst="rect">
              <a:avLst/>
            </a:prstGeom>
            <a:solidFill>
              <a:schemeClr val="accent2"/>
            </a:solidFill>
            <a:ln>
              <a:solidFill>
                <a:schemeClr val="accent2"/>
              </a:solidFill>
            </a:ln>
          </p:spPr>
          <p:txBody>
            <a:bodyPr wrap="square" rtlCol="0">
              <a:spAutoFit/>
            </a:bodyPr>
            <a:lstStyle>
              <a:defPPr>
                <a:defRPr lang="fr-FR"/>
              </a:defPPr>
              <a:lvl1pPr algn="ctr"/>
            </a:lstStyle>
            <a:p>
              <a:r>
                <a:rPr lang="en-GB" dirty="0">
                  <a:solidFill>
                    <a:schemeClr val="bg1"/>
                  </a:solidFill>
                </a:rPr>
                <a:t>National Hub</a:t>
              </a:r>
            </a:p>
          </p:txBody>
        </p:sp>
        <p:sp>
          <p:nvSpPr>
            <p:cNvPr id="7" name="ZoneTexte 5">
              <a:extLst>
                <a:ext uri="{FF2B5EF4-FFF2-40B4-BE49-F238E27FC236}">
                  <a16:creationId xmlns:a16="http://schemas.microsoft.com/office/drawing/2014/main" id="{92D386D1-B5E3-1948-9361-7E9D68B4E8C5}"/>
                </a:ext>
              </a:extLst>
            </p:cNvPr>
            <p:cNvSpPr txBox="1"/>
            <p:nvPr/>
          </p:nvSpPr>
          <p:spPr>
            <a:xfrm>
              <a:off x="2790203" y="4513481"/>
              <a:ext cx="1282974" cy="646331"/>
            </a:xfrm>
            <a:prstGeom prst="rect">
              <a:avLst/>
            </a:prstGeom>
            <a:solidFill>
              <a:schemeClr val="accent2"/>
            </a:solidFill>
            <a:ln>
              <a:solidFill>
                <a:schemeClr val="accent2"/>
              </a:solidFill>
            </a:ln>
          </p:spPr>
          <p:txBody>
            <a:bodyPr wrap="square" rtlCol="0">
              <a:spAutoFit/>
            </a:bodyPr>
            <a:lstStyle>
              <a:defPPr>
                <a:defRPr lang="fr-FR"/>
              </a:defPPr>
              <a:lvl1pPr algn="ctr"/>
            </a:lstStyle>
            <a:p>
              <a:r>
                <a:rPr lang="en-GB" dirty="0">
                  <a:solidFill>
                    <a:schemeClr val="bg1"/>
                  </a:solidFill>
                </a:rPr>
                <a:t>National Hub</a:t>
              </a:r>
            </a:p>
          </p:txBody>
        </p:sp>
        <p:sp>
          <p:nvSpPr>
            <p:cNvPr id="8" name="ZoneTexte 8">
              <a:extLst>
                <a:ext uri="{FF2B5EF4-FFF2-40B4-BE49-F238E27FC236}">
                  <a16:creationId xmlns:a16="http://schemas.microsoft.com/office/drawing/2014/main" id="{74BA038E-B3E8-3D4C-8EB6-30196EEF0D11}"/>
                </a:ext>
              </a:extLst>
            </p:cNvPr>
            <p:cNvSpPr txBox="1"/>
            <p:nvPr/>
          </p:nvSpPr>
          <p:spPr>
            <a:xfrm>
              <a:off x="2540509" y="3232749"/>
              <a:ext cx="1266062" cy="762657"/>
            </a:xfrm>
            <a:prstGeom prst="rect">
              <a:avLst/>
            </a:prstGeom>
            <a:solidFill>
              <a:schemeClr val="accent2"/>
            </a:solidFill>
            <a:ln>
              <a:solidFill>
                <a:schemeClr val="accent2"/>
              </a:solidFill>
            </a:ln>
          </p:spPr>
          <p:txBody>
            <a:bodyPr wrap="square" rtlCol="0">
              <a:spAutoFit/>
            </a:bodyPr>
            <a:lstStyle>
              <a:defPPr>
                <a:defRPr lang="fr-FR"/>
              </a:defPPr>
              <a:lvl1pPr algn="ctr"/>
            </a:lstStyle>
            <a:p>
              <a:r>
                <a:rPr lang="en-GB" dirty="0">
                  <a:solidFill>
                    <a:schemeClr val="bg1"/>
                  </a:solidFill>
                </a:rPr>
                <a:t>National Hub</a:t>
              </a:r>
            </a:p>
          </p:txBody>
        </p:sp>
        <p:sp>
          <p:nvSpPr>
            <p:cNvPr id="9" name="ZoneTexte 9">
              <a:extLst>
                <a:ext uri="{FF2B5EF4-FFF2-40B4-BE49-F238E27FC236}">
                  <a16:creationId xmlns:a16="http://schemas.microsoft.com/office/drawing/2014/main" id="{6FC87FE4-6A72-514B-9DE0-8EB8E7A3D75F}"/>
                </a:ext>
              </a:extLst>
            </p:cNvPr>
            <p:cNvSpPr txBox="1"/>
            <p:nvPr/>
          </p:nvSpPr>
          <p:spPr>
            <a:xfrm>
              <a:off x="4434869" y="2334195"/>
              <a:ext cx="1253216" cy="762657"/>
            </a:xfrm>
            <a:prstGeom prst="rect">
              <a:avLst/>
            </a:prstGeom>
            <a:solidFill>
              <a:schemeClr val="accent2"/>
            </a:solidFill>
            <a:ln>
              <a:solidFill>
                <a:schemeClr val="accent2"/>
              </a:solidFill>
            </a:ln>
          </p:spPr>
          <p:txBody>
            <a:bodyPr wrap="square" rtlCol="0">
              <a:spAutoFit/>
            </a:bodyPr>
            <a:lstStyle>
              <a:defPPr>
                <a:defRPr lang="fr-FR"/>
              </a:defPPr>
              <a:lvl1pPr algn="ctr"/>
            </a:lstStyle>
            <a:p>
              <a:r>
                <a:rPr lang="en-GB" dirty="0">
                  <a:solidFill>
                    <a:schemeClr val="bg1"/>
                  </a:solidFill>
                </a:rPr>
                <a:t>National Hub</a:t>
              </a:r>
            </a:p>
          </p:txBody>
        </p:sp>
        <p:sp>
          <p:nvSpPr>
            <p:cNvPr id="10" name="ZoneTexte 10">
              <a:extLst>
                <a:ext uri="{FF2B5EF4-FFF2-40B4-BE49-F238E27FC236}">
                  <a16:creationId xmlns:a16="http://schemas.microsoft.com/office/drawing/2014/main" id="{E4F786D0-E669-DF45-9FE2-2BE02E516A6C}"/>
                </a:ext>
              </a:extLst>
            </p:cNvPr>
            <p:cNvSpPr txBox="1"/>
            <p:nvPr/>
          </p:nvSpPr>
          <p:spPr>
            <a:xfrm>
              <a:off x="8748629" y="3225882"/>
              <a:ext cx="1264362" cy="762657"/>
            </a:xfrm>
            <a:prstGeom prst="rect">
              <a:avLst/>
            </a:prstGeom>
            <a:solidFill>
              <a:schemeClr val="accent2"/>
            </a:solidFill>
            <a:ln>
              <a:solidFill>
                <a:schemeClr val="accent2"/>
              </a:solidFill>
            </a:ln>
          </p:spPr>
          <p:txBody>
            <a:bodyPr wrap="square" rtlCol="0">
              <a:spAutoFit/>
            </a:bodyPr>
            <a:lstStyle>
              <a:defPPr>
                <a:defRPr lang="fr-FR"/>
              </a:defPPr>
              <a:lvl1pPr algn="ctr"/>
            </a:lstStyle>
            <a:p>
              <a:r>
                <a:rPr lang="en-GB" dirty="0">
                  <a:solidFill>
                    <a:schemeClr val="bg1"/>
                  </a:solidFill>
                </a:rPr>
                <a:t>National Hub</a:t>
              </a:r>
            </a:p>
          </p:txBody>
        </p:sp>
        <p:sp>
          <p:nvSpPr>
            <p:cNvPr id="11" name="ZoneTexte 11">
              <a:extLst>
                <a:ext uri="{FF2B5EF4-FFF2-40B4-BE49-F238E27FC236}">
                  <a16:creationId xmlns:a16="http://schemas.microsoft.com/office/drawing/2014/main" id="{62D294D1-2BC8-C045-87A4-5B6BECFA38DF}"/>
                </a:ext>
              </a:extLst>
            </p:cNvPr>
            <p:cNvSpPr txBox="1"/>
            <p:nvPr/>
          </p:nvSpPr>
          <p:spPr>
            <a:xfrm>
              <a:off x="7442391" y="2333546"/>
              <a:ext cx="1276772" cy="762657"/>
            </a:xfrm>
            <a:prstGeom prst="rect">
              <a:avLst/>
            </a:prstGeom>
            <a:solidFill>
              <a:schemeClr val="accent2"/>
            </a:solidFill>
            <a:ln>
              <a:solidFill>
                <a:schemeClr val="accent2"/>
              </a:solidFill>
            </a:ln>
          </p:spPr>
          <p:txBody>
            <a:bodyPr wrap="square" rtlCol="0">
              <a:spAutoFit/>
            </a:bodyPr>
            <a:lstStyle>
              <a:defPPr>
                <a:defRPr lang="fr-FR"/>
              </a:defPPr>
              <a:lvl1pPr algn="ctr"/>
            </a:lstStyle>
            <a:p>
              <a:r>
                <a:rPr lang="en-GB" dirty="0">
                  <a:solidFill>
                    <a:schemeClr val="bg1"/>
                  </a:solidFill>
                </a:rPr>
                <a:t>National Hub</a:t>
              </a:r>
            </a:p>
          </p:txBody>
        </p:sp>
        <p:sp>
          <p:nvSpPr>
            <p:cNvPr id="13" name="ZoneTexte 17">
              <a:extLst>
                <a:ext uri="{FF2B5EF4-FFF2-40B4-BE49-F238E27FC236}">
                  <a16:creationId xmlns:a16="http://schemas.microsoft.com/office/drawing/2014/main" id="{420DBE79-19AB-494A-B14A-AF9BCA6FBF82}"/>
                </a:ext>
              </a:extLst>
            </p:cNvPr>
            <p:cNvSpPr txBox="1"/>
            <p:nvPr/>
          </p:nvSpPr>
          <p:spPr>
            <a:xfrm>
              <a:off x="5257542" y="180816"/>
              <a:ext cx="2209513" cy="923330"/>
            </a:xfrm>
            <a:prstGeom prst="rect">
              <a:avLst/>
            </a:prstGeom>
            <a:solidFill>
              <a:schemeClr val="accent2"/>
            </a:solidFill>
            <a:ln>
              <a:solidFill>
                <a:schemeClr val="accent1">
                  <a:shade val="50000"/>
                </a:schemeClr>
              </a:solidFill>
            </a:ln>
          </p:spPr>
          <p:txBody>
            <a:bodyPr wrap="square" rtlCol="0">
              <a:spAutoFit/>
            </a:bodyPr>
            <a:lstStyle>
              <a:defPPr>
                <a:defRPr lang="fr-FR"/>
              </a:defPPr>
              <a:lvl1pPr algn="ctr"/>
            </a:lstStyle>
            <a:p>
              <a:endParaRPr lang="en-GB" dirty="0"/>
            </a:p>
            <a:p>
              <a:r>
                <a:rPr lang="en-GB" dirty="0"/>
                <a:t>Central Team </a:t>
              </a:r>
            </a:p>
            <a:p>
              <a:endParaRPr lang="en-GB" dirty="0"/>
            </a:p>
          </p:txBody>
        </p:sp>
        <p:sp>
          <p:nvSpPr>
            <p:cNvPr id="14" name="Flèche courbée vers la gauche 27">
              <a:extLst>
                <a:ext uri="{FF2B5EF4-FFF2-40B4-BE49-F238E27FC236}">
                  <a16:creationId xmlns:a16="http://schemas.microsoft.com/office/drawing/2014/main" id="{09E67BE9-D429-4047-9314-2908B7A32FCA}"/>
                </a:ext>
              </a:extLst>
            </p:cNvPr>
            <p:cNvSpPr/>
            <p:nvPr/>
          </p:nvSpPr>
          <p:spPr>
            <a:xfrm flipV="1">
              <a:off x="6785630" y="2997136"/>
              <a:ext cx="1963377" cy="1607538"/>
            </a:xfrm>
            <a:prstGeom prst="curvedLeftArrow">
              <a:avLst>
                <a:gd name="adj1" fmla="val 12801"/>
                <a:gd name="adj2" fmla="val 50000"/>
                <a:gd name="adj3" fmla="val 11175"/>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Flèche vers le haut 18">
              <a:extLst>
                <a:ext uri="{FF2B5EF4-FFF2-40B4-BE49-F238E27FC236}">
                  <a16:creationId xmlns:a16="http://schemas.microsoft.com/office/drawing/2014/main" id="{DE109395-EC4F-134B-B071-6397A3D518CE}"/>
                </a:ext>
              </a:extLst>
            </p:cNvPr>
            <p:cNvSpPr/>
            <p:nvPr/>
          </p:nvSpPr>
          <p:spPr>
            <a:xfrm>
              <a:off x="6212921" y="1197893"/>
              <a:ext cx="602321" cy="1987924"/>
            </a:xfrm>
            <a:prstGeom prst="upArrow">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Flèche vers le haut 19">
              <a:extLst>
                <a:ext uri="{FF2B5EF4-FFF2-40B4-BE49-F238E27FC236}">
                  <a16:creationId xmlns:a16="http://schemas.microsoft.com/office/drawing/2014/main" id="{ED0CC460-528D-654E-8C11-D31271278B2B}"/>
                </a:ext>
              </a:extLst>
            </p:cNvPr>
            <p:cNvSpPr/>
            <p:nvPr/>
          </p:nvSpPr>
          <p:spPr>
            <a:xfrm rot="10800000">
              <a:off x="5669184" y="1247334"/>
              <a:ext cx="637232" cy="1969984"/>
            </a:xfrm>
            <a:prstGeom prst="upArrow">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Image 6">
              <a:extLst>
                <a:ext uri="{FF2B5EF4-FFF2-40B4-BE49-F238E27FC236}">
                  <a16:creationId xmlns:a16="http://schemas.microsoft.com/office/drawing/2014/main" id="{421679B0-9C5F-5F43-AA52-A634EED338F8}"/>
                </a:ext>
              </a:extLst>
            </p:cNvPr>
            <p:cNvPicPr>
              <a:picLocks noChangeAspect="1"/>
            </p:cNvPicPr>
            <p:nvPr/>
          </p:nvPicPr>
          <p:blipFill>
            <a:blip r:embed="rId2"/>
            <a:stretch>
              <a:fillRect/>
            </a:stretch>
          </p:blipFill>
          <p:spPr>
            <a:xfrm>
              <a:off x="8928380" y="1931518"/>
              <a:ext cx="738603" cy="490606"/>
            </a:xfrm>
            <a:prstGeom prst="rect">
              <a:avLst/>
            </a:prstGeom>
            <a:ln>
              <a:solidFill>
                <a:schemeClr val="tx1"/>
              </a:solidFill>
            </a:ln>
          </p:spPr>
        </p:pic>
        <p:pic>
          <p:nvPicPr>
            <p:cNvPr id="19" name="Image 7">
              <a:extLst>
                <a:ext uri="{FF2B5EF4-FFF2-40B4-BE49-F238E27FC236}">
                  <a16:creationId xmlns:a16="http://schemas.microsoft.com/office/drawing/2014/main" id="{455B6D4A-272E-6248-A460-E61BF32CD6CB}"/>
                </a:ext>
              </a:extLst>
            </p:cNvPr>
            <p:cNvPicPr>
              <a:picLocks noChangeAspect="1"/>
            </p:cNvPicPr>
            <p:nvPr/>
          </p:nvPicPr>
          <p:blipFill rotWithShape="1">
            <a:blip r:embed="rId3">
              <a:alphaModFix amt="99000"/>
            </a:blip>
            <a:srcRect t="21640" b="22685"/>
            <a:stretch/>
          </p:blipFill>
          <p:spPr>
            <a:xfrm>
              <a:off x="10250461" y="3163749"/>
              <a:ext cx="916534" cy="578918"/>
            </a:xfrm>
            <a:prstGeom prst="rect">
              <a:avLst/>
            </a:prstGeom>
            <a:ln>
              <a:solidFill>
                <a:schemeClr val="tx1"/>
              </a:solidFill>
            </a:ln>
          </p:spPr>
        </p:pic>
        <p:pic>
          <p:nvPicPr>
            <p:cNvPr id="20" name="Image 12">
              <a:extLst>
                <a:ext uri="{FF2B5EF4-FFF2-40B4-BE49-F238E27FC236}">
                  <a16:creationId xmlns:a16="http://schemas.microsoft.com/office/drawing/2014/main" id="{9E823A43-1158-8646-B219-24FA1A699919}"/>
                </a:ext>
              </a:extLst>
            </p:cNvPr>
            <p:cNvPicPr>
              <a:picLocks noChangeAspect="1"/>
            </p:cNvPicPr>
            <p:nvPr/>
          </p:nvPicPr>
          <p:blipFill>
            <a:blip r:embed="rId4"/>
            <a:stretch>
              <a:fillRect/>
            </a:stretch>
          </p:blipFill>
          <p:spPr>
            <a:xfrm>
              <a:off x="1567842" y="3192467"/>
              <a:ext cx="878705" cy="525840"/>
            </a:xfrm>
            <a:prstGeom prst="rect">
              <a:avLst/>
            </a:prstGeom>
            <a:ln>
              <a:solidFill>
                <a:schemeClr val="tx1"/>
              </a:solidFill>
            </a:ln>
          </p:spPr>
        </p:pic>
        <p:pic>
          <p:nvPicPr>
            <p:cNvPr id="21" name="Image 14">
              <a:extLst>
                <a:ext uri="{FF2B5EF4-FFF2-40B4-BE49-F238E27FC236}">
                  <a16:creationId xmlns:a16="http://schemas.microsoft.com/office/drawing/2014/main" id="{47339DD8-B062-B741-82F4-E253C3F9E1B3}"/>
                </a:ext>
              </a:extLst>
            </p:cNvPr>
            <p:cNvPicPr>
              <a:picLocks noChangeAspect="1"/>
            </p:cNvPicPr>
            <p:nvPr/>
          </p:nvPicPr>
          <p:blipFill>
            <a:blip r:embed="rId5"/>
            <a:stretch>
              <a:fillRect/>
            </a:stretch>
          </p:blipFill>
          <p:spPr>
            <a:xfrm>
              <a:off x="9879368" y="4740159"/>
              <a:ext cx="876279" cy="525768"/>
            </a:xfrm>
            <a:prstGeom prst="rect">
              <a:avLst/>
            </a:prstGeom>
            <a:ln>
              <a:solidFill>
                <a:schemeClr val="tx1"/>
              </a:solidFill>
            </a:ln>
          </p:spPr>
        </p:pic>
        <p:pic>
          <p:nvPicPr>
            <p:cNvPr id="22" name="Image 16">
              <a:extLst>
                <a:ext uri="{FF2B5EF4-FFF2-40B4-BE49-F238E27FC236}">
                  <a16:creationId xmlns:a16="http://schemas.microsoft.com/office/drawing/2014/main" id="{E2512A64-F799-C047-A80F-77500DD8E663}"/>
                </a:ext>
              </a:extLst>
            </p:cNvPr>
            <p:cNvPicPr>
              <a:picLocks noChangeAspect="1"/>
            </p:cNvPicPr>
            <p:nvPr/>
          </p:nvPicPr>
          <p:blipFill>
            <a:blip r:embed="rId6"/>
            <a:stretch>
              <a:fillRect/>
            </a:stretch>
          </p:blipFill>
          <p:spPr>
            <a:xfrm>
              <a:off x="1840508" y="4728012"/>
              <a:ext cx="806492" cy="535699"/>
            </a:xfrm>
            <a:prstGeom prst="rect">
              <a:avLst/>
            </a:prstGeom>
            <a:ln>
              <a:solidFill>
                <a:schemeClr val="tx1"/>
              </a:solidFill>
            </a:ln>
          </p:spPr>
        </p:pic>
        <p:pic>
          <p:nvPicPr>
            <p:cNvPr id="23" name="Image 41">
              <a:extLst>
                <a:ext uri="{FF2B5EF4-FFF2-40B4-BE49-F238E27FC236}">
                  <a16:creationId xmlns:a16="http://schemas.microsoft.com/office/drawing/2014/main" id="{F93F9633-7E5B-6B48-9E33-98CD7DDF8D29}"/>
                </a:ext>
              </a:extLst>
            </p:cNvPr>
            <p:cNvPicPr>
              <a:picLocks noChangeAspect="1"/>
            </p:cNvPicPr>
            <p:nvPr/>
          </p:nvPicPr>
          <p:blipFill>
            <a:blip r:embed="rId7"/>
            <a:stretch>
              <a:fillRect/>
            </a:stretch>
          </p:blipFill>
          <p:spPr>
            <a:xfrm>
              <a:off x="3589948" y="1929074"/>
              <a:ext cx="778934" cy="517394"/>
            </a:xfrm>
            <a:prstGeom prst="rect">
              <a:avLst/>
            </a:prstGeom>
            <a:ln>
              <a:solidFill>
                <a:schemeClr val="tx1"/>
              </a:solidFill>
            </a:ln>
          </p:spPr>
        </p:pic>
        <p:sp>
          <p:nvSpPr>
            <p:cNvPr id="24" name="Flèche courbée vers la gauche 27">
              <a:extLst>
                <a:ext uri="{FF2B5EF4-FFF2-40B4-BE49-F238E27FC236}">
                  <a16:creationId xmlns:a16="http://schemas.microsoft.com/office/drawing/2014/main" id="{40929F8B-7FE6-ED4F-A4C3-E1566B2D092A}"/>
                </a:ext>
              </a:extLst>
            </p:cNvPr>
            <p:cNvSpPr/>
            <p:nvPr/>
          </p:nvSpPr>
          <p:spPr>
            <a:xfrm rot="10800000" flipV="1">
              <a:off x="4035190" y="3365451"/>
              <a:ext cx="2102036" cy="1607538"/>
            </a:xfrm>
            <a:prstGeom prst="curvedLeftArrow">
              <a:avLst>
                <a:gd name="adj1" fmla="val 11945"/>
                <a:gd name="adj2" fmla="val 50000"/>
                <a:gd name="adj3" fmla="val 11175"/>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25" name="ZoneTexte 27">
              <a:extLst>
                <a:ext uri="{FF2B5EF4-FFF2-40B4-BE49-F238E27FC236}">
                  <a16:creationId xmlns:a16="http://schemas.microsoft.com/office/drawing/2014/main" id="{7FB5EE3D-E349-AD40-BADF-B69C159EBA38}"/>
                </a:ext>
              </a:extLst>
            </p:cNvPr>
            <p:cNvSpPr txBox="1"/>
            <p:nvPr/>
          </p:nvSpPr>
          <p:spPr>
            <a:xfrm>
              <a:off x="1656185" y="1536431"/>
              <a:ext cx="1644960" cy="762657"/>
            </a:xfrm>
            <a:prstGeom prst="rect">
              <a:avLst/>
            </a:prstGeom>
            <a:solidFill>
              <a:schemeClr val="accent1">
                <a:lumMod val="60000"/>
                <a:lumOff val="40000"/>
              </a:schemeClr>
            </a:solidFill>
            <a:ln>
              <a:solidFill>
                <a:schemeClr val="accent1">
                  <a:shade val="50000"/>
                </a:schemeClr>
              </a:solidFill>
            </a:ln>
          </p:spPr>
          <p:txBody>
            <a:bodyPr wrap="square" rtlCol="0">
              <a:spAutoFit/>
            </a:bodyPr>
            <a:lstStyle>
              <a:defPPr>
                <a:defRPr lang="fr-FR"/>
              </a:defPPr>
              <a:lvl1pPr algn="ctr"/>
            </a:lstStyle>
            <a:p>
              <a:r>
                <a:rPr lang="en-GB" dirty="0"/>
                <a:t>National coordinator</a:t>
              </a:r>
            </a:p>
          </p:txBody>
        </p:sp>
        <p:sp>
          <p:nvSpPr>
            <p:cNvPr id="26" name="ZoneTexte 28">
              <a:extLst>
                <a:ext uri="{FF2B5EF4-FFF2-40B4-BE49-F238E27FC236}">
                  <a16:creationId xmlns:a16="http://schemas.microsoft.com/office/drawing/2014/main" id="{24791254-B580-4049-A379-D46F4173C119}"/>
                </a:ext>
              </a:extLst>
            </p:cNvPr>
            <p:cNvSpPr txBox="1"/>
            <p:nvPr/>
          </p:nvSpPr>
          <p:spPr>
            <a:xfrm>
              <a:off x="-138482" y="3069162"/>
              <a:ext cx="1654454" cy="762657"/>
            </a:xfrm>
            <a:prstGeom prst="rect">
              <a:avLst/>
            </a:prstGeom>
            <a:solidFill>
              <a:schemeClr val="accent1">
                <a:lumMod val="60000"/>
                <a:lumOff val="40000"/>
              </a:schemeClr>
            </a:solidFill>
            <a:ln>
              <a:solidFill>
                <a:schemeClr val="accent1">
                  <a:shade val="50000"/>
                </a:schemeClr>
              </a:solidFill>
            </a:ln>
          </p:spPr>
          <p:txBody>
            <a:bodyPr wrap="square" rtlCol="0">
              <a:spAutoFit/>
            </a:bodyPr>
            <a:lstStyle>
              <a:defPPr>
                <a:defRPr lang="fr-FR"/>
              </a:defPPr>
              <a:lvl1pPr algn="ctr"/>
            </a:lstStyle>
            <a:p>
              <a:r>
                <a:rPr lang="en-GB" dirty="0"/>
                <a:t>National coordinator</a:t>
              </a:r>
            </a:p>
          </p:txBody>
        </p:sp>
        <p:sp>
          <p:nvSpPr>
            <p:cNvPr id="28" name="ZoneTexte 30">
              <a:extLst>
                <a:ext uri="{FF2B5EF4-FFF2-40B4-BE49-F238E27FC236}">
                  <a16:creationId xmlns:a16="http://schemas.microsoft.com/office/drawing/2014/main" id="{4FE0FFD5-6253-8847-91B7-64D094D55F3A}"/>
                </a:ext>
              </a:extLst>
            </p:cNvPr>
            <p:cNvSpPr txBox="1"/>
            <p:nvPr/>
          </p:nvSpPr>
          <p:spPr>
            <a:xfrm>
              <a:off x="9958082" y="1637686"/>
              <a:ext cx="1723163" cy="762657"/>
            </a:xfrm>
            <a:prstGeom prst="rect">
              <a:avLst/>
            </a:prstGeom>
            <a:solidFill>
              <a:schemeClr val="accent1">
                <a:lumMod val="60000"/>
                <a:lumOff val="40000"/>
              </a:schemeClr>
            </a:solidFill>
            <a:ln>
              <a:solidFill>
                <a:schemeClr val="accent1">
                  <a:shade val="50000"/>
                </a:schemeClr>
              </a:solidFill>
            </a:ln>
          </p:spPr>
          <p:txBody>
            <a:bodyPr wrap="square" rtlCol="0">
              <a:spAutoFit/>
            </a:bodyPr>
            <a:lstStyle>
              <a:defPPr>
                <a:defRPr lang="fr-FR"/>
              </a:defPPr>
              <a:lvl1pPr algn="ctr"/>
            </a:lstStyle>
            <a:p>
              <a:r>
                <a:rPr lang="en-GB" dirty="0"/>
                <a:t>National coordinator</a:t>
              </a:r>
            </a:p>
          </p:txBody>
        </p:sp>
        <p:sp>
          <p:nvSpPr>
            <p:cNvPr id="29" name="ZoneTexte 31">
              <a:extLst>
                <a:ext uri="{FF2B5EF4-FFF2-40B4-BE49-F238E27FC236}">
                  <a16:creationId xmlns:a16="http://schemas.microsoft.com/office/drawing/2014/main" id="{530A4C48-8CDA-E243-A6CE-5CC71B5087D2}"/>
                </a:ext>
              </a:extLst>
            </p:cNvPr>
            <p:cNvSpPr txBox="1"/>
            <p:nvPr/>
          </p:nvSpPr>
          <p:spPr>
            <a:xfrm>
              <a:off x="10992167" y="4884598"/>
              <a:ext cx="1622738" cy="762657"/>
            </a:xfrm>
            <a:prstGeom prst="rect">
              <a:avLst/>
            </a:prstGeom>
            <a:solidFill>
              <a:schemeClr val="accent1">
                <a:lumMod val="60000"/>
                <a:lumOff val="40000"/>
              </a:schemeClr>
            </a:solidFill>
            <a:ln>
              <a:solidFill>
                <a:schemeClr val="accent1">
                  <a:shade val="50000"/>
                </a:schemeClr>
              </a:solidFill>
            </a:ln>
          </p:spPr>
          <p:txBody>
            <a:bodyPr wrap="square" rtlCol="0">
              <a:spAutoFit/>
            </a:bodyPr>
            <a:lstStyle>
              <a:defPPr>
                <a:defRPr lang="fr-FR"/>
              </a:defPPr>
              <a:lvl1pPr algn="ctr"/>
            </a:lstStyle>
            <a:p>
              <a:r>
                <a:rPr lang="en-GB" dirty="0"/>
                <a:t>National coordinator</a:t>
              </a:r>
            </a:p>
          </p:txBody>
        </p:sp>
        <p:sp>
          <p:nvSpPr>
            <p:cNvPr id="30" name="ZoneTexte 32">
              <a:extLst>
                <a:ext uri="{FF2B5EF4-FFF2-40B4-BE49-F238E27FC236}">
                  <a16:creationId xmlns:a16="http://schemas.microsoft.com/office/drawing/2014/main" id="{2A1644CB-057D-DB47-B810-6AE20B0380D6}"/>
                </a:ext>
              </a:extLst>
            </p:cNvPr>
            <p:cNvSpPr txBox="1"/>
            <p:nvPr/>
          </p:nvSpPr>
          <p:spPr>
            <a:xfrm>
              <a:off x="62100" y="4872622"/>
              <a:ext cx="1695413" cy="762657"/>
            </a:xfrm>
            <a:prstGeom prst="rect">
              <a:avLst/>
            </a:prstGeom>
            <a:solidFill>
              <a:schemeClr val="accent1">
                <a:lumMod val="60000"/>
                <a:lumOff val="40000"/>
              </a:schemeClr>
            </a:solidFill>
            <a:ln>
              <a:solidFill>
                <a:schemeClr val="accent1">
                  <a:shade val="50000"/>
                </a:schemeClr>
              </a:solidFill>
            </a:ln>
          </p:spPr>
          <p:txBody>
            <a:bodyPr wrap="square" rtlCol="0">
              <a:spAutoFit/>
            </a:bodyPr>
            <a:lstStyle>
              <a:defPPr>
                <a:defRPr lang="fr-FR"/>
              </a:defPPr>
              <a:lvl1pPr algn="ctr"/>
            </a:lstStyle>
            <a:p>
              <a:r>
                <a:rPr lang="en-GB" dirty="0"/>
                <a:t>National coordinator</a:t>
              </a:r>
            </a:p>
          </p:txBody>
        </p:sp>
        <p:sp>
          <p:nvSpPr>
            <p:cNvPr id="31" name="ZoneTexte 33">
              <a:extLst>
                <a:ext uri="{FF2B5EF4-FFF2-40B4-BE49-F238E27FC236}">
                  <a16:creationId xmlns:a16="http://schemas.microsoft.com/office/drawing/2014/main" id="{A2770220-7B9F-0443-96E2-67920377C51C}"/>
                </a:ext>
              </a:extLst>
            </p:cNvPr>
            <p:cNvSpPr txBox="1"/>
            <p:nvPr/>
          </p:nvSpPr>
          <p:spPr>
            <a:xfrm>
              <a:off x="11293763" y="3069162"/>
              <a:ext cx="1649691" cy="762657"/>
            </a:xfrm>
            <a:prstGeom prst="rect">
              <a:avLst/>
            </a:prstGeom>
            <a:solidFill>
              <a:schemeClr val="accent1">
                <a:lumMod val="60000"/>
                <a:lumOff val="40000"/>
              </a:schemeClr>
            </a:solidFill>
            <a:ln>
              <a:solidFill>
                <a:schemeClr val="accent1">
                  <a:shade val="50000"/>
                </a:schemeClr>
              </a:solidFill>
            </a:ln>
          </p:spPr>
          <p:txBody>
            <a:bodyPr wrap="square" rtlCol="0">
              <a:spAutoFit/>
            </a:bodyPr>
            <a:lstStyle>
              <a:defPPr>
                <a:defRPr lang="fr-FR"/>
              </a:defPPr>
              <a:lvl1pPr algn="ctr"/>
            </a:lstStyle>
            <a:p>
              <a:r>
                <a:rPr lang="en-GB" dirty="0"/>
                <a:t>National coordinator</a:t>
              </a:r>
            </a:p>
          </p:txBody>
        </p:sp>
        <p:sp>
          <p:nvSpPr>
            <p:cNvPr id="32" name="Ellipse 34">
              <a:extLst>
                <a:ext uri="{FF2B5EF4-FFF2-40B4-BE49-F238E27FC236}">
                  <a16:creationId xmlns:a16="http://schemas.microsoft.com/office/drawing/2014/main" id="{9A2F803A-1C3B-B441-A926-B2A996333F8A}"/>
                </a:ext>
              </a:extLst>
            </p:cNvPr>
            <p:cNvSpPr/>
            <p:nvPr/>
          </p:nvSpPr>
          <p:spPr>
            <a:xfrm>
              <a:off x="699552" y="1419226"/>
              <a:ext cx="11066670" cy="4983378"/>
            </a:xfrm>
            <a:prstGeom prst="ellipse">
              <a:avLst/>
            </a:prstGeom>
            <a:noFill/>
            <a:ln>
              <a:solidFill>
                <a:schemeClr val="accent1">
                  <a:shade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3" name="ZoneTexte 17">
            <a:extLst>
              <a:ext uri="{FF2B5EF4-FFF2-40B4-BE49-F238E27FC236}">
                <a16:creationId xmlns:a16="http://schemas.microsoft.com/office/drawing/2014/main" id="{420DBE79-19AB-494A-B14A-AF9BCA6FBF82}"/>
              </a:ext>
            </a:extLst>
          </p:cNvPr>
          <p:cNvSpPr txBox="1"/>
          <p:nvPr/>
        </p:nvSpPr>
        <p:spPr>
          <a:xfrm>
            <a:off x="4898507" y="3364288"/>
            <a:ext cx="1467512" cy="646331"/>
          </a:xfrm>
          <a:prstGeom prst="rect">
            <a:avLst/>
          </a:prstGeom>
          <a:solidFill>
            <a:schemeClr val="accent2"/>
          </a:solidFill>
          <a:ln>
            <a:solidFill>
              <a:schemeClr val="accent1">
                <a:shade val="50000"/>
              </a:schemeClr>
            </a:solidFill>
          </a:ln>
        </p:spPr>
        <p:txBody>
          <a:bodyPr wrap="square" rtlCol="0">
            <a:spAutoFit/>
          </a:bodyPr>
          <a:lstStyle>
            <a:defPPr>
              <a:defRPr lang="fr-FR"/>
            </a:defPPr>
            <a:lvl1pPr algn="ctr"/>
          </a:lstStyle>
          <a:p>
            <a:endParaRPr lang="en-GB" sz="1200" dirty="0"/>
          </a:p>
          <a:p>
            <a:r>
              <a:rPr lang="en-GB" sz="1200" dirty="0"/>
              <a:t>Steering Group</a:t>
            </a:r>
          </a:p>
          <a:p>
            <a:endParaRPr lang="en-GB" sz="1200" dirty="0"/>
          </a:p>
        </p:txBody>
      </p:sp>
      <p:sp>
        <p:nvSpPr>
          <p:cNvPr id="35" name="ZoneTexte 21">
            <a:extLst>
              <a:ext uri="{FF2B5EF4-FFF2-40B4-BE49-F238E27FC236}">
                <a16:creationId xmlns:a16="http://schemas.microsoft.com/office/drawing/2014/main" id="{963A4B01-FCF6-40EC-898A-7EC83CC303CB}"/>
              </a:ext>
            </a:extLst>
          </p:cNvPr>
          <p:cNvSpPr txBox="1"/>
          <p:nvPr/>
        </p:nvSpPr>
        <p:spPr>
          <a:xfrm>
            <a:off x="955334" y="175362"/>
            <a:ext cx="8961584" cy="523220"/>
          </a:xfrm>
          <a:prstGeom prst="rect">
            <a:avLst/>
          </a:prstGeom>
          <a:noFill/>
        </p:spPr>
        <p:txBody>
          <a:bodyPr wrap="square" rtlCol="0">
            <a:spAutoFit/>
          </a:bodyPr>
          <a:lstStyle/>
          <a:p>
            <a:r>
              <a:rPr lang="en-GB" sz="2800" b="1" cap="small" dirty="0">
                <a:solidFill>
                  <a:srgbClr val="18B1D7"/>
                </a:solidFill>
              </a:rPr>
              <a:t>BSAM set up</a:t>
            </a:r>
          </a:p>
        </p:txBody>
      </p:sp>
    </p:spTree>
    <p:extLst>
      <p:ext uri="{BB962C8B-B14F-4D97-AF65-F5344CB8AC3E}">
        <p14:creationId xmlns:p14="http://schemas.microsoft.com/office/powerpoint/2010/main" val="28499470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8E7900AD-F444-4383-92E4-91B859CD2BE1}"/>
              </a:ext>
            </a:extLst>
          </p:cNvPr>
          <p:cNvSpPr>
            <a:spLocks noGrp="1"/>
          </p:cNvSpPr>
          <p:nvPr>
            <p:ph idx="1"/>
          </p:nvPr>
        </p:nvSpPr>
        <p:spPr>
          <a:xfrm>
            <a:off x="-948581" y="1548161"/>
            <a:ext cx="8596668" cy="5202935"/>
          </a:xfrm>
        </p:spPr>
        <p:txBody>
          <a:bodyPr>
            <a:normAutofit/>
          </a:bodyPr>
          <a:lstStyle/>
          <a:p>
            <a:endParaRPr lang="it-IT" dirty="0"/>
          </a:p>
          <a:p>
            <a:endParaRPr lang="it-IT" dirty="0"/>
          </a:p>
          <a:p>
            <a:endParaRPr lang="it-IT" dirty="0"/>
          </a:p>
        </p:txBody>
      </p:sp>
      <p:sp>
        <p:nvSpPr>
          <p:cNvPr id="4" name="ZoneTexte 21">
            <a:extLst>
              <a:ext uri="{FF2B5EF4-FFF2-40B4-BE49-F238E27FC236}">
                <a16:creationId xmlns:a16="http://schemas.microsoft.com/office/drawing/2014/main" id="{963A4B01-FCF6-40EC-898A-7EC83CC303CB}"/>
              </a:ext>
            </a:extLst>
          </p:cNvPr>
          <p:cNvSpPr txBox="1"/>
          <p:nvPr/>
        </p:nvSpPr>
        <p:spPr>
          <a:xfrm>
            <a:off x="955334" y="175362"/>
            <a:ext cx="8961584" cy="523220"/>
          </a:xfrm>
          <a:prstGeom prst="rect">
            <a:avLst/>
          </a:prstGeom>
          <a:noFill/>
        </p:spPr>
        <p:txBody>
          <a:bodyPr wrap="square" rtlCol="0">
            <a:spAutoFit/>
          </a:bodyPr>
          <a:lstStyle/>
          <a:p>
            <a:r>
              <a:rPr lang="en-GB" sz="2800" b="1" cap="small" dirty="0">
                <a:solidFill>
                  <a:srgbClr val="18B1D7"/>
                </a:solidFill>
              </a:rPr>
              <a:t>Specific objectives for the BSAM</a:t>
            </a:r>
          </a:p>
        </p:txBody>
      </p:sp>
      <p:sp>
        <p:nvSpPr>
          <p:cNvPr id="5" name="Rounded Rectangle 111">
            <a:extLst>
              <a:ext uri="{FF2B5EF4-FFF2-40B4-BE49-F238E27FC236}">
                <a16:creationId xmlns:a16="http://schemas.microsoft.com/office/drawing/2014/main" id="{1FA20127-AF14-4B33-85A7-59B8694506E4}"/>
              </a:ext>
            </a:extLst>
          </p:cNvPr>
          <p:cNvSpPr>
            <a:spLocks/>
          </p:cNvSpPr>
          <p:nvPr/>
        </p:nvSpPr>
        <p:spPr>
          <a:xfrm>
            <a:off x="6425296" y="2248185"/>
            <a:ext cx="3888034" cy="659662"/>
          </a:xfrm>
          <a:prstGeom prst="roundRect">
            <a:avLst>
              <a:gd name="adj" fmla="val 13052"/>
            </a:avLst>
          </a:prstGeom>
          <a:noFill/>
          <a:ln>
            <a:solidFill>
              <a:schemeClr val="bg1">
                <a:lumMod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8000" tIns="36000" rIns="36000" bIns="45720" numCol="1" spcCol="0" rtlCol="0" fromWordArt="0" anchor="t" anchorCtr="0" forceAA="0" compatLnSpc="1">
            <a:prstTxWarp prst="textNoShape">
              <a:avLst/>
            </a:prstTxWarp>
            <a:noAutofit/>
          </a:bodyPr>
          <a:lstStyle/>
          <a:p>
            <a:pPr algn="ctr" fontAlgn="ctr"/>
            <a:r>
              <a:rPr lang="en-US" sz="1600" b="1" dirty="0">
                <a:solidFill>
                  <a:srgbClr val="9BC68B"/>
                </a:solidFill>
                <a:latin typeface="Arial Nova" panose="020B0504020202020204" pitchFamily="34" charset="0"/>
              </a:rPr>
              <a:t>Support the monitoring of CMA implementation</a:t>
            </a:r>
          </a:p>
        </p:txBody>
      </p:sp>
      <p:sp>
        <p:nvSpPr>
          <p:cNvPr id="6" name="Rounded Rectangle 112">
            <a:extLst>
              <a:ext uri="{FF2B5EF4-FFF2-40B4-BE49-F238E27FC236}">
                <a16:creationId xmlns:a16="http://schemas.microsoft.com/office/drawing/2014/main" id="{EB9497CD-9D59-4163-ADE7-443D4E3F0506}"/>
              </a:ext>
            </a:extLst>
          </p:cNvPr>
          <p:cNvSpPr>
            <a:spLocks/>
          </p:cNvSpPr>
          <p:nvPr/>
        </p:nvSpPr>
        <p:spPr>
          <a:xfrm>
            <a:off x="6357857" y="3945554"/>
            <a:ext cx="4090997" cy="2141443"/>
          </a:xfrm>
          <a:prstGeom prst="roundRect">
            <a:avLst>
              <a:gd name="adj" fmla="val 13052"/>
            </a:avLst>
          </a:prstGeom>
          <a:noFill/>
          <a:ln>
            <a:solidFill>
              <a:schemeClr val="bg1">
                <a:lumMod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88000" tIns="36000" rIns="36000" bIns="45720" numCol="1" spcCol="0" rtlCol="0" fromWordArt="0" anchor="t" anchorCtr="0" forceAA="0" compatLnSpc="1">
            <a:prstTxWarp prst="textNoShape">
              <a:avLst/>
            </a:prstTxWarp>
            <a:noAutofit/>
          </a:bodyPr>
          <a:lstStyle/>
          <a:p>
            <a:pPr algn="ctr" fontAlgn="ctr"/>
            <a:r>
              <a:rPr lang="fr-FR" sz="1600" b="1" dirty="0">
                <a:solidFill>
                  <a:srgbClr val="297FD5"/>
                </a:solidFill>
                <a:latin typeface="Arial Nova" panose="020B0504020202020204" pitchFamily="34" charset="0"/>
              </a:rPr>
              <a:t>Communication</a:t>
            </a:r>
          </a:p>
          <a:p>
            <a:pPr marL="285750" indent="-285750" algn="just" fontAlgn="ctr">
              <a:buFont typeface="Arial" panose="020B0604020202020204" pitchFamily="34" charset="0"/>
              <a:buChar char="•"/>
            </a:pPr>
            <a:r>
              <a:rPr lang="en-US" sz="1600" dirty="0" err="1">
                <a:solidFill>
                  <a:schemeClr val="tx1"/>
                </a:solidFill>
                <a:latin typeface="Arial Nova" panose="020B0504020202020204" pitchFamily="34" charset="0"/>
              </a:rPr>
              <a:t>Organisation</a:t>
            </a:r>
            <a:r>
              <a:rPr lang="en-US" sz="1600" dirty="0">
                <a:solidFill>
                  <a:schemeClr val="tx1"/>
                </a:solidFill>
                <a:latin typeface="Arial Nova" panose="020B0504020202020204" pitchFamily="34" charset="0"/>
              </a:rPr>
              <a:t> of </a:t>
            </a:r>
            <a:r>
              <a:rPr lang="en-US" sz="1600" b="1" u="sng" dirty="0">
                <a:solidFill>
                  <a:schemeClr val="tx1"/>
                </a:solidFill>
                <a:latin typeface="Arial Nova" panose="020B0504020202020204" pitchFamily="34" charset="0"/>
              </a:rPr>
              <a:t>national and regional events</a:t>
            </a:r>
            <a:r>
              <a:rPr lang="en-US" sz="1600" u="sng" dirty="0">
                <a:solidFill>
                  <a:schemeClr val="tx1"/>
                </a:solidFill>
                <a:latin typeface="Arial Nova" panose="020B0504020202020204" pitchFamily="34" charset="0"/>
              </a:rPr>
              <a:t> </a:t>
            </a:r>
            <a:r>
              <a:rPr lang="en-US" sz="1600" dirty="0">
                <a:solidFill>
                  <a:schemeClr val="tx1"/>
                </a:solidFill>
                <a:latin typeface="Arial Nova" panose="020B0504020202020204" pitchFamily="34" charset="0"/>
              </a:rPr>
              <a:t>related to the CMA – both in terms of logistics and expertise.</a:t>
            </a:r>
            <a:endParaRPr lang="fr-FR" sz="1600" dirty="0">
              <a:solidFill>
                <a:schemeClr val="tx1"/>
              </a:solidFill>
              <a:latin typeface="Arial Nova" panose="020B0504020202020204" pitchFamily="34" charset="0"/>
            </a:endParaRPr>
          </a:p>
          <a:p>
            <a:pPr marL="285750" indent="-285750" fontAlgn="ctr">
              <a:buFont typeface="Arial" panose="020B0604020202020204" pitchFamily="34" charset="0"/>
              <a:buChar char="•"/>
            </a:pPr>
            <a:r>
              <a:rPr lang="en-US" sz="1600" dirty="0">
                <a:solidFill>
                  <a:schemeClr val="tx1"/>
                </a:solidFill>
                <a:latin typeface="Arial Nova" panose="020B0504020202020204" pitchFamily="34" charset="0"/>
              </a:rPr>
              <a:t>Set up an </a:t>
            </a:r>
            <a:r>
              <a:rPr lang="en-US" sz="1600" b="1" u="sng" dirty="0">
                <a:solidFill>
                  <a:schemeClr val="tx1"/>
                </a:solidFill>
                <a:latin typeface="Arial Nova" panose="020B0504020202020204" pitchFamily="34" charset="0"/>
              </a:rPr>
              <a:t>efficient communication</a:t>
            </a:r>
            <a:r>
              <a:rPr lang="en-US" sz="1600" dirty="0">
                <a:solidFill>
                  <a:schemeClr val="tx1"/>
                </a:solidFill>
                <a:latin typeface="Arial Nova" panose="020B0504020202020204" pitchFamily="34" charset="0"/>
              </a:rPr>
              <a:t>, to create  a Black Sea Blue economy community</a:t>
            </a:r>
            <a:endParaRPr lang="fr-FR" sz="1600" dirty="0">
              <a:solidFill>
                <a:schemeClr val="tx1"/>
              </a:solidFill>
              <a:latin typeface="Arial Nova" panose="020B0504020202020204" pitchFamily="34" charset="0"/>
            </a:endParaRPr>
          </a:p>
        </p:txBody>
      </p:sp>
      <p:sp>
        <p:nvSpPr>
          <p:cNvPr id="7" name="Rounded Rectangle 3">
            <a:extLst>
              <a:ext uri="{FF2B5EF4-FFF2-40B4-BE49-F238E27FC236}">
                <a16:creationId xmlns:a16="http://schemas.microsoft.com/office/drawing/2014/main" id="{514FE399-AB94-4698-91CE-E257FA0A1403}"/>
              </a:ext>
            </a:extLst>
          </p:cNvPr>
          <p:cNvSpPr>
            <a:spLocks/>
          </p:cNvSpPr>
          <p:nvPr/>
        </p:nvSpPr>
        <p:spPr>
          <a:xfrm>
            <a:off x="122164" y="3683460"/>
            <a:ext cx="4090998" cy="2659657"/>
          </a:xfrm>
          <a:prstGeom prst="roundRect">
            <a:avLst>
              <a:gd name="adj" fmla="val 13052"/>
            </a:avLst>
          </a:prstGeom>
          <a:noFill/>
          <a:ln>
            <a:solidFill>
              <a:schemeClr val="bg1">
                <a:lumMod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576000" bIns="45720" numCol="1" spcCol="0" rtlCol="0" fromWordArt="0" anchor="t" anchorCtr="0" forceAA="0" compatLnSpc="1">
            <a:prstTxWarp prst="textNoShape">
              <a:avLst/>
            </a:prstTxWarp>
            <a:noAutofit/>
          </a:bodyPr>
          <a:lstStyle/>
          <a:p>
            <a:pPr algn="ctr" fontAlgn="ctr"/>
            <a:r>
              <a:rPr lang="en-US" sz="1600" b="1" dirty="0">
                <a:solidFill>
                  <a:srgbClr val="18B1D7"/>
                </a:solidFill>
                <a:latin typeface="Arial Nova" panose="020B0504020202020204" pitchFamily="34" charset="0"/>
              </a:rPr>
              <a:t>Project development</a:t>
            </a:r>
          </a:p>
          <a:p>
            <a:pPr marL="285750" indent="-285750" fontAlgn="ctr">
              <a:buFont typeface="Arial" panose="020B0604020202020204" pitchFamily="34" charset="0"/>
              <a:buChar char="•"/>
            </a:pPr>
            <a:r>
              <a:rPr lang="en-US" sz="1600" dirty="0">
                <a:solidFill>
                  <a:schemeClr val="tx1"/>
                </a:solidFill>
                <a:latin typeface="Arial Nova" panose="020B0504020202020204" pitchFamily="34" charset="0"/>
              </a:rPr>
              <a:t>Improve knowledge and assure </a:t>
            </a:r>
            <a:r>
              <a:rPr lang="en-US" sz="1600" b="1" u="sng" dirty="0">
                <a:solidFill>
                  <a:schemeClr val="tx1"/>
                </a:solidFill>
                <a:latin typeface="Arial Nova" panose="020B0504020202020204" pitchFamily="34" charset="0"/>
              </a:rPr>
              <a:t>project development support </a:t>
            </a:r>
            <a:r>
              <a:rPr lang="en-US" sz="1600" dirty="0">
                <a:solidFill>
                  <a:schemeClr val="tx1"/>
                </a:solidFill>
                <a:latin typeface="Arial Nova" panose="020B0504020202020204" pitchFamily="34" charset="0"/>
              </a:rPr>
              <a:t>for a sustainable  blue economy</a:t>
            </a:r>
          </a:p>
          <a:p>
            <a:pPr marL="285750" indent="-285750" fontAlgn="ctr">
              <a:buFont typeface="Arial" panose="020B0604020202020204" pitchFamily="34" charset="0"/>
              <a:buChar char="•"/>
            </a:pPr>
            <a:r>
              <a:rPr lang="en-US" sz="1600" dirty="0">
                <a:solidFill>
                  <a:schemeClr val="tx1"/>
                </a:solidFill>
                <a:latin typeface="Arial Nova" panose="020B0504020202020204" pitchFamily="34" charset="0"/>
              </a:rPr>
              <a:t>Improve the </a:t>
            </a:r>
            <a:r>
              <a:rPr lang="en-US" sz="1600" b="1" u="sng" dirty="0">
                <a:solidFill>
                  <a:schemeClr val="tx1"/>
                </a:solidFill>
                <a:latin typeface="Arial Nova" panose="020B0504020202020204" pitchFamily="34" charset="0"/>
              </a:rPr>
              <a:t>capacity of Black Sea Blue Economy stakeholders </a:t>
            </a:r>
            <a:r>
              <a:rPr lang="en-US" sz="1600" dirty="0">
                <a:solidFill>
                  <a:schemeClr val="tx1"/>
                </a:solidFill>
                <a:latin typeface="Arial Nova" panose="020B0504020202020204" pitchFamily="34" charset="0"/>
              </a:rPr>
              <a:t>to make the best use of funding opportunities for </a:t>
            </a:r>
            <a:r>
              <a:rPr lang="en-US" sz="1600" b="1" u="sng" dirty="0">
                <a:solidFill>
                  <a:schemeClr val="tx1"/>
                </a:solidFill>
                <a:latin typeface="Arial Nova" panose="020B0504020202020204" pitchFamily="34" charset="0"/>
              </a:rPr>
              <a:t>cooperation</a:t>
            </a:r>
            <a:r>
              <a:rPr lang="en-US" sz="1600" b="1" dirty="0">
                <a:solidFill>
                  <a:schemeClr val="tx1"/>
                </a:solidFill>
                <a:latin typeface="Arial Nova" panose="020B0504020202020204" pitchFamily="34" charset="0"/>
              </a:rPr>
              <a:t> </a:t>
            </a:r>
            <a:r>
              <a:rPr lang="en-US" sz="1600" dirty="0">
                <a:solidFill>
                  <a:schemeClr val="tx1"/>
                </a:solidFill>
                <a:latin typeface="Arial Nova" panose="020B0504020202020204" pitchFamily="34" charset="0"/>
              </a:rPr>
              <a:t>in  project in the Black Sea</a:t>
            </a:r>
          </a:p>
        </p:txBody>
      </p:sp>
      <p:sp>
        <p:nvSpPr>
          <p:cNvPr id="8" name="Rounded Rectangle 5">
            <a:extLst>
              <a:ext uri="{FF2B5EF4-FFF2-40B4-BE49-F238E27FC236}">
                <a16:creationId xmlns:a16="http://schemas.microsoft.com/office/drawing/2014/main" id="{461BB1F1-909F-4551-AC3E-705A64F70EC1}"/>
              </a:ext>
            </a:extLst>
          </p:cNvPr>
          <p:cNvSpPr>
            <a:spLocks/>
          </p:cNvSpPr>
          <p:nvPr/>
        </p:nvSpPr>
        <p:spPr>
          <a:xfrm>
            <a:off x="132326" y="773886"/>
            <a:ext cx="3783872" cy="2863406"/>
          </a:xfrm>
          <a:prstGeom prst="roundRect">
            <a:avLst>
              <a:gd name="adj" fmla="val 13052"/>
            </a:avLst>
          </a:prstGeom>
          <a:noFill/>
          <a:ln>
            <a:solidFill>
              <a:schemeClr val="bg1">
                <a:lumMod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576000" bIns="45720" numCol="1" spcCol="0" rtlCol="0" fromWordArt="0" anchor="t" anchorCtr="0" forceAA="0" compatLnSpc="1">
            <a:prstTxWarp prst="textNoShape">
              <a:avLst/>
            </a:prstTxWarp>
            <a:noAutofit/>
          </a:bodyPr>
          <a:lstStyle/>
          <a:p>
            <a:pPr algn="ctr" fontAlgn="ctr"/>
            <a:r>
              <a:rPr lang="en-US" sz="1600" b="1" dirty="0">
                <a:solidFill>
                  <a:srgbClr val="4EAE98"/>
                </a:solidFill>
                <a:latin typeface="Arial Nova" panose="020B0504020202020204" pitchFamily="34" charset="0"/>
              </a:rPr>
              <a:t>Provision of expertise </a:t>
            </a:r>
          </a:p>
          <a:p>
            <a:pPr marL="285750" indent="-285750" fontAlgn="ctr">
              <a:buFont typeface="Arial" panose="020B0604020202020204" pitchFamily="34" charset="0"/>
              <a:buChar char="•"/>
            </a:pPr>
            <a:r>
              <a:rPr lang="en-US" sz="1600" b="1" u="sng" dirty="0">
                <a:solidFill>
                  <a:schemeClr val="tx1"/>
                </a:solidFill>
                <a:latin typeface="Arial Nova" panose="020B0504020202020204" pitchFamily="34" charset="0"/>
              </a:rPr>
              <a:t>CMA Steering Group and  its Coordinator </a:t>
            </a:r>
            <a:r>
              <a:rPr lang="en-US" sz="1600" dirty="0">
                <a:solidFill>
                  <a:schemeClr val="tx1"/>
                </a:solidFill>
                <a:latin typeface="Arial Nova" panose="020B0504020202020204" pitchFamily="34" charset="0"/>
              </a:rPr>
              <a:t>(rotating coordination 2020 (BG), 2021 (TR), 2022 (GE))</a:t>
            </a:r>
          </a:p>
          <a:p>
            <a:pPr marL="285750" indent="-285750" fontAlgn="ctr">
              <a:buFont typeface="Arial" panose="020B0604020202020204" pitchFamily="34" charset="0"/>
              <a:buChar char="•"/>
            </a:pPr>
            <a:r>
              <a:rPr lang="en-US" sz="1600" b="1" u="sng" dirty="0">
                <a:solidFill>
                  <a:schemeClr val="tx1"/>
                </a:solidFill>
                <a:latin typeface="Arial Nova" panose="020B0504020202020204" pitchFamily="34" charset="0"/>
              </a:rPr>
              <a:t>Key public officials and private sector stakeholders </a:t>
            </a:r>
            <a:r>
              <a:rPr lang="en-US" sz="1600" dirty="0">
                <a:solidFill>
                  <a:schemeClr val="tx1"/>
                </a:solidFill>
                <a:latin typeface="Arial Nova" panose="020B0504020202020204" pitchFamily="34" charset="0"/>
              </a:rPr>
              <a:t>in the beneficiary countries to adhere to the principles of the blue economy and the CMA priorities.</a:t>
            </a:r>
          </a:p>
        </p:txBody>
      </p:sp>
      <p:grpSp>
        <p:nvGrpSpPr>
          <p:cNvPr id="9" name="Group 6">
            <a:extLst>
              <a:ext uri="{FF2B5EF4-FFF2-40B4-BE49-F238E27FC236}">
                <a16:creationId xmlns:a16="http://schemas.microsoft.com/office/drawing/2014/main" id="{07864DA3-C571-4CA5-A863-9ABFF6565067}"/>
              </a:ext>
            </a:extLst>
          </p:cNvPr>
          <p:cNvGrpSpPr>
            <a:grpSpLocks noChangeAspect="1"/>
          </p:cNvGrpSpPr>
          <p:nvPr/>
        </p:nvGrpSpPr>
        <p:grpSpPr>
          <a:xfrm>
            <a:off x="3415223" y="1368549"/>
            <a:ext cx="1855569" cy="1855569"/>
            <a:chOff x="601033" y="2855912"/>
            <a:chExt cx="2041126" cy="2041126"/>
          </a:xfrm>
          <a:effectLst>
            <a:outerShdw blurRad="50800" dist="38100" dir="2700000" sx="102000" sy="102000" algn="tl" rotWithShape="0">
              <a:prstClr val="black">
                <a:alpha val="40000"/>
              </a:prstClr>
            </a:outerShdw>
          </a:effectLst>
        </p:grpSpPr>
        <p:sp>
          <p:nvSpPr>
            <p:cNvPr id="10" name="Circle: Hollow 151">
              <a:extLst>
                <a:ext uri="{FF2B5EF4-FFF2-40B4-BE49-F238E27FC236}">
                  <a16:creationId xmlns:a16="http://schemas.microsoft.com/office/drawing/2014/main" id="{B611B8DC-3F08-4349-B147-22322EC2124C}"/>
                </a:ext>
              </a:extLst>
            </p:cNvPr>
            <p:cNvSpPr>
              <a:spLocks noChangeAspect="1"/>
            </p:cNvSpPr>
            <p:nvPr/>
          </p:nvSpPr>
          <p:spPr>
            <a:xfrm>
              <a:off x="763241" y="3018120"/>
              <a:ext cx="1716710" cy="1716710"/>
            </a:xfrm>
            <a:prstGeom prst="donut">
              <a:avLst>
                <a:gd name="adj" fmla="val 7139"/>
              </a:avLst>
            </a:prstGeom>
            <a:solidFill>
              <a:srgbClr val="4EAE98"/>
            </a:solidFill>
            <a:ln>
              <a:solidFill>
                <a:srgbClr val="9BC68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dirty="0">
                <a:ln>
                  <a:noFill/>
                </a:ln>
                <a:solidFill>
                  <a:srgbClr val="464646"/>
                </a:solidFill>
                <a:effectLst/>
                <a:uLnTx/>
                <a:uFillTx/>
                <a:latin typeface="Calibri"/>
                <a:ea typeface="+mn-ea"/>
                <a:cs typeface="+mn-cs"/>
              </a:endParaRPr>
            </a:p>
          </p:txBody>
        </p:sp>
        <p:grpSp>
          <p:nvGrpSpPr>
            <p:cNvPr id="11" name="Group 8">
              <a:extLst>
                <a:ext uri="{FF2B5EF4-FFF2-40B4-BE49-F238E27FC236}">
                  <a16:creationId xmlns:a16="http://schemas.microsoft.com/office/drawing/2014/main" id="{B2742961-7CD3-48DE-80A6-DCC89A10F580}"/>
                </a:ext>
              </a:extLst>
            </p:cNvPr>
            <p:cNvGrpSpPr/>
            <p:nvPr/>
          </p:nvGrpSpPr>
          <p:grpSpPr>
            <a:xfrm>
              <a:off x="1534076" y="2855912"/>
              <a:ext cx="175040" cy="2041126"/>
              <a:chOff x="8229799" y="2768458"/>
              <a:chExt cx="175040" cy="2041126"/>
            </a:xfrm>
            <a:solidFill>
              <a:schemeClr val="tx2"/>
            </a:solidFill>
          </p:grpSpPr>
          <p:sp>
            <p:nvSpPr>
              <p:cNvPr id="28" name="Trapezoid 25">
                <a:extLst>
                  <a:ext uri="{FF2B5EF4-FFF2-40B4-BE49-F238E27FC236}">
                    <a16:creationId xmlns:a16="http://schemas.microsoft.com/office/drawing/2014/main" id="{567D3534-6C69-40F8-853A-D059D74E2039}"/>
                  </a:ext>
                </a:extLst>
              </p:cNvPr>
              <p:cNvSpPr/>
              <p:nvPr/>
            </p:nvSpPr>
            <p:spPr>
              <a:xfrm>
                <a:off x="8229799" y="2768458"/>
                <a:ext cx="175040" cy="174908"/>
              </a:xfrm>
              <a:prstGeom prst="trapezoid">
                <a:avLst/>
              </a:prstGeom>
              <a:solidFill>
                <a:srgbClr val="4EAE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dirty="0">
                  <a:ln>
                    <a:noFill/>
                  </a:ln>
                  <a:solidFill>
                    <a:srgbClr val="464646"/>
                  </a:solidFill>
                  <a:effectLst/>
                  <a:uLnTx/>
                  <a:uFillTx/>
                  <a:latin typeface="Calibri"/>
                  <a:ea typeface="+mn-ea"/>
                  <a:cs typeface="+mn-cs"/>
                </a:endParaRPr>
              </a:p>
            </p:txBody>
          </p:sp>
          <p:sp>
            <p:nvSpPr>
              <p:cNvPr id="29" name="Trapezoid 26">
                <a:extLst>
                  <a:ext uri="{FF2B5EF4-FFF2-40B4-BE49-F238E27FC236}">
                    <a16:creationId xmlns:a16="http://schemas.microsoft.com/office/drawing/2014/main" id="{57065329-4E08-4A64-86C7-9DCAE259E605}"/>
                  </a:ext>
                </a:extLst>
              </p:cNvPr>
              <p:cNvSpPr/>
              <p:nvPr/>
            </p:nvSpPr>
            <p:spPr>
              <a:xfrm rot="10800000">
                <a:off x="8229799" y="4634676"/>
                <a:ext cx="175040" cy="174908"/>
              </a:xfrm>
              <a:prstGeom prst="trapezoid">
                <a:avLst/>
              </a:prstGeom>
              <a:solidFill>
                <a:srgbClr val="4EAE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dirty="0">
                  <a:ln>
                    <a:noFill/>
                  </a:ln>
                  <a:solidFill>
                    <a:srgbClr val="464646"/>
                  </a:solidFill>
                  <a:effectLst/>
                  <a:uLnTx/>
                  <a:uFillTx/>
                  <a:latin typeface="Calibri"/>
                  <a:ea typeface="+mn-ea"/>
                  <a:cs typeface="+mn-cs"/>
                </a:endParaRPr>
              </a:p>
            </p:txBody>
          </p:sp>
        </p:grpSp>
        <p:grpSp>
          <p:nvGrpSpPr>
            <p:cNvPr id="12" name="Group 9">
              <a:extLst>
                <a:ext uri="{FF2B5EF4-FFF2-40B4-BE49-F238E27FC236}">
                  <a16:creationId xmlns:a16="http://schemas.microsoft.com/office/drawing/2014/main" id="{D03198E8-8D89-4608-B68C-899EFC7F12CD}"/>
                </a:ext>
              </a:extLst>
            </p:cNvPr>
            <p:cNvGrpSpPr/>
            <p:nvPr/>
          </p:nvGrpSpPr>
          <p:grpSpPr>
            <a:xfrm rot="5400000">
              <a:off x="1534076" y="2855912"/>
              <a:ext cx="175040" cy="2041126"/>
              <a:chOff x="8229799" y="2768458"/>
              <a:chExt cx="175040" cy="2041126"/>
            </a:xfrm>
            <a:solidFill>
              <a:schemeClr val="tx2"/>
            </a:solidFill>
          </p:grpSpPr>
          <p:sp>
            <p:nvSpPr>
              <p:cNvPr id="26" name="Trapezoid 23">
                <a:extLst>
                  <a:ext uri="{FF2B5EF4-FFF2-40B4-BE49-F238E27FC236}">
                    <a16:creationId xmlns:a16="http://schemas.microsoft.com/office/drawing/2014/main" id="{047917D2-33A3-44EB-87AB-1A68E41C9419}"/>
                  </a:ext>
                </a:extLst>
              </p:cNvPr>
              <p:cNvSpPr/>
              <p:nvPr/>
            </p:nvSpPr>
            <p:spPr>
              <a:xfrm>
                <a:off x="8229799" y="2768458"/>
                <a:ext cx="175040" cy="174908"/>
              </a:xfrm>
              <a:prstGeom prst="trapezoid">
                <a:avLst/>
              </a:prstGeom>
              <a:solidFill>
                <a:srgbClr val="4EAE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dirty="0">
                  <a:ln>
                    <a:noFill/>
                  </a:ln>
                  <a:solidFill>
                    <a:srgbClr val="464646"/>
                  </a:solidFill>
                  <a:effectLst/>
                  <a:uLnTx/>
                  <a:uFillTx/>
                  <a:latin typeface="Calibri"/>
                  <a:ea typeface="+mn-ea"/>
                  <a:cs typeface="+mn-cs"/>
                </a:endParaRPr>
              </a:p>
            </p:txBody>
          </p:sp>
          <p:sp>
            <p:nvSpPr>
              <p:cNvPr id="27" name="Trapezoid 24">
                <a:extLst>
                  <a:ext uri="{FF2B5EF4-FFF2-40B4-BE49-F238E27FC236}">
                    <a16:creationId xmlns:a16="http://schemas.microsoft.com/office/drawing/2014/main" id="{9C61F69F-B0E5-4620-A289-4832D17CCCC4}"/>
                  </a:ext>
                </a:extLst>
              </p:cNvPr>
              <p:cNvSpPr/>
              <p:nvPr/>
            </p:nvSpPr>
            <p:spPr>
              <a:xfrm rot="10800000">
                <a:off x="8229799" y="4634676"/>
                <a:ext cx="175040" cy="174908"/>
              </a:xfrm>
              <a:prstGeom prst="trapezoid">
                <a:avLst/>
              </a:prstGeom>
              <a:solidFill>
                <a:srgbClr val="4EAE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dirty="0">
                  <a:ln>
                    <a:noFill/>
                  </a:ln>
                  <a:solidFill>
                    <a:srgbClr val="464646"/>
                  </a:solidFill>
                  <a:effectLst/>
                  <a:uLnTx/>
                  <a:uFillTx/>
                  <a:latin typeface="Calibri"/>
                  <a:ea typeface="+mn-ea"/>
                  <a:cs typeface="+mn-cs"/>
                </a:endParaRPr>
              </a:p>
            </p:txBody>
          </p:sp>
        </p:grpSp>
        <p:grpSp>
          <p:nvGrpSpPr>
            <p:cNvPr id="13" name="Group 10">
              <a:extLst>
                <a:ext uri="{FF2B5EF4-FFF2-40B4-BE49-F238E27FC236}">
                  <a16:creationId xmlns:a16="http://schemas.microsoft.com/office/drawing/2014/main" id="{15FF5BB6-2FCB-44A7-B32B-1DB24A06BD77}"/>
                </a:ext>
              </a:extLst>
            </p:cNvPr>
            <p:cNvGrpSpPr/>
            <p:nvPr/>
          </p:nvGrpSpPr>
          <p:grpSpPr>
            <a:xfrm rot="1800000">
              <a:off x="1534076" y="2855912"/>
              <a:ext cx="175040" cy="2041126"/>
              <a:chOff x="8229799" y="2768458"/>
              <a:chExt cx="175040" cy="2041126"/>
            </a:xfrm>
            <a:solidFill>
              <a:schemeClr val="tx2"/>
            </a:solidFill>
          </p:grpSpPr>
          <p:sp>
            <p:nvSpPr>
              <p:cNvPr id="24" name="Trapezoid 21">
                <a:extLst>
                  <a:ext uri="{FF2B5EF4-FFF2-40B4-BE49-F238E27FC236}">
                    <a16:creationId xmlns:a16="http://schemas.microsoft.com/office/drawing/2014/main" id="{5F9E30F9-05A7-4187-A4E7-C450B67D395F}"/>
                  </a:ext>
                </a:extLst>
              </p:cNvPr>
              <p:cNvSpPr/>
              <p:nvPr/>
            </p:nvSpPr>
            <p:spPr>
              <a:xfrm>
                <a:off x="8229799" y="2768458"/>
                <a:ext cx="175040" cy="174908"/>
              </a:xfrm>
              <a:prstGeom prst="trapezoid">
                <a:avLst/>
              </a:prstGeom>
              <a:solidFill>
                <a:srgbClr val="4EAE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dirty="0">
                  <a:ln>
                    <a:noFill/>
                  </a:ln>
                  <a:solidFill>
                    <a:srgbClr val="464646"/>
                  </a:solidFill>
                  <a:effectLst/>
                  <a:uLnTx/>
                  <a:uFillTx/>
                  <a:latin typeface="Calibri"/>
                  <a:ea typeface="+mn-ea"/>
                  <a:cs typeface="+mn-cs"/>
                </a:endParaRPr>
              </a:p>
            </p:txBody>
          </p:sp>
          <p:sp>
            <p:nvSpPr>
              <p:cNvPr id="25" name="Trapezoid 22">
                <a:extLst>
                  <a:ext uri="{FF2B5EF4-FFF2-40B4-BE49-F238E27FC236}">
                    <a16:creationId xmlns:a16="http://schemas.microsoft.com/office/drawing/2014/main" id="{694D639E-37BA-4E6C-9EE0-2761979DDD24}"/>
                  </a:ext>
                </a:extLst>
              </p:cNvPr>
              <p:cNvSpPr/>
              <p:nvPr/>
            </p:nvSpPr>
            <p:spPr>
              <a:xfrm rot="10800000">
                <a:off x="8229799" y="4634676"/>
                <a:ext cx="175040" cy="174908"/>
              </a:xfrm>
              <a:prstGeom prst="trapezoid">
                <a:avLst/>
              </a:prstGeom>
              <a:solidFill>
                <a:srgbClr val="4EAE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dirty="0">
                  <a:ln>
                    <a:noFill/>
                  </a:ln>
                  <a:solidFill>
                    <a:srgbClr val="464646"/>
                  </a:solidFill>
                  <a:effectLst/>
                  <a:uLnTx/>
                  <a:uFillTx/>
                  <a:latin typeface="Calibri"/>
                  <a:ea typeface="+mn-ea"/>
                  <a:cs typeface="+mn-cs"/>
                </a:endParaRPr>
              </a:p>
            </p:txBody>
          </p:sp>
        </p:grpSp>
        <p:grpSp>
          <p:nvGrpSpPr>
            <p:cNvPr id="14" name="Group 11">
              <a:extLst>
                <a:ext uri="{FF2B5EF4-FFF2-40B4-BE49-F238E27FC236}">
                  <a16:creationId xmlns:a16="http://schemas.microsoft.com/office/drawing/2014/main" id="{6F65577D-7EEB-4C66-8AA6-7E21A2D32536}"/>
                </a:ext>
              </a:extLst>
            </p:cNvPr>
            <p:cNvGrpSpPr/>
            <p:nvPr/>
          </p:nvGrpSpPr>
          <p:grpSpPr>
            <a:xfrm rot="3600000">
              <a:off x="1534076" y="2855912"/>
              <a:ext cx="175040" cy="2041126"/>
              <a:chOff x="8229799" y="2768458"/>
              <a:chExt cx="175040" cy="2041126"/>
            </a:xfrm>
            <a:solidFill>
              <a:schemeClr val="tx2"/>
            </a:solidFill>
          </p:grpSpPr>
          <p:sp>
            <p:nvSpPr>
              <p:cNvPr id="22" name="Trapezoid 19">
                <a:extLst>
                  <a:ext uri="{FF2B5EF4-FFF2-40B4-BE49-F238E27FC236}">
                    <a16:creationId xmlns:a16="http://schemas.microsoft.com/office/drawing/2014/main" id="{0E74D839-109A-4D2F-BFB4-28D1280ADC29}"/>
                  </a:ext>
                </a:extLst>
              </p:cNvPr>
              <p:cNvSpPr/>
              <p:nvPr/>
            </p:nvSpPr>
            <p:spPr>
              <a:xfrm>
                <a:off x="8229799" y="2768458"/>
                <a:ext cx="175040" cy="174908"/>
              </a:xfrm>
              <a:prstGeom prst="trapezoid">
                <a:avLst/>
              </a:prstGeom>
              <a:solidFill>
                <a:srgbClr val="4EAE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dirty="0">
                  <a:ln>
                    <a:noFill/>
                  </a:ln>
                  <a:solidFill>
                    <a:srgbClr val="464646"/>
                  </a:solidFill>
                  <a:effectLst/>
                  <a:uLnTx/>
                  <a:uFillTx/>
                  <a:latin typeface="Calibri"/>
                  <a:ea typeface="+mn-ea"/>
                  <a:cs typeface="+mn-cs"/>
                </a:endParaRPr>
              </a:p>
            </p:txBody>
          </p:sp>
          <p:sp>
            <p:nvSpPr>
              <p:cNvPr id="23" name="Trapezoid 20">
                <a:extLst>
                  <a:ext uri="{FF2B5EF4-FFF2-40B4-BE49-F238E27FC236}">
                    <a16:creationId xmlns:a16="http://schemas.microsoft.com/office/drawing/2014/main" id="{86085643-3497-4FC8-B46B-63DBE8B36CA7}"/>
                  </a:ext>
                </a:extLst>
              </p:cNvPr>
              <p:cNvSpPr/>
              <p:nvPr/>
            </p:nvSpPr>
            <p:spPr>
              <a:xfrm rot="10800000">
                <a:off x="8229799" y="4634676"/>
                <a:ext cx="175040" cy="174908"/>
              </a:xfrm>
              <a:prstGeom prst="trapezoid">
                <a:avLst/>
              </a:prstGeom>
              <a:solidFill>
                <a:srgbClr val="4EAE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dirty="0">
                  <a:ln>
                    <a:noFill/>
                  </a:ln>
                  <a:solidFill>
                    <a:srgbClr val="464646"/>
                  </a:solidFill>
                  <a:effectLst/>
                  <a:uLnTx/>
                  <a:uFillTx/>
                  <a:latin typeface="Calibri"/>
                  <a:ea typeface="+mn-ea"/>
                  <a:cs typeface="+mn-cs"/>
                </a:endParaRPr>
              </a:p>
            </p:txBody>
          </p:sp>
        </p:grpSp>
        <p:grpSp>
          <p:nvGrpSpPr>
            <p:cNvPr id="15" name="Group 12">
              <a:extLst>
                <a:ext uri="{FF2B5EF4-FFF2-40B4-BE49-F238E27FC236}">
                  <a16:creationId xmlns:a16="http://schemas.microsoft.com/office/drawing/2014/main" id="{57045B05-88A3-44B3-866E-4314C9927F15}"/>
                </a:ext>
              </a:extLst>
            </p:cNvPr>
            <p:cNvGrpSpPr/>
            <p:nvPr/>
          </p:nvGrpSpPr>
          <p:grpSpPr>
            <a:xfrm rot="7200000">
              <a:off x="1534076" y="2855912"/>
              <a:ext cx="175040" cy="2041126"/>
              <a:chOff x="8229799" y="2768458"/>
              <a:chExt cx="175040" cy="2041126"/>
            </a:xfrm>
            <a:solidFill>
              <a:schemeClr val="tx2"/>
            </a:solidFill>
          </p:grpSpPr>
          <p:sp>
            <p:nvSpPr>
              <p:cNvPr id="20" name="Trapezoid 17">
                <a:extLst>
                  <a:ext uri="{FF2B5EF4-FFF2-40B4-BE49-F238E27FC236}">
                    <a16:creationId xmlns:a16="http://schemas.microsoft.com/office/drawing/2014/main" id="{7260AD6D-F412-4268-A349-603999C90DCD}"/>
                  </a:ext>
                </a:extLst>
              </p:cNvPr>
              <p:cNvSpPr/>
              <p:nvPr/>
            </p:nvSpPr>
            <p:spPr>
              <a:xfrm>
                <a:off x="8229799" y="2768458"/>
                <a:ext cx="175040" cy="174908"/>
              </a:xfrm>
              <a:prstGeom prst="trapezoid">
                <a:avLst/>
              </a:prstGeom>
              <a:solidFill>
                <a:srgbClr val="4EAE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dirty="0">
                  <a:ln>
                    <a:noFill/>
                  </a:ln>
                  <a:solidFill>
                    <a:srgbClr val="464646"/>
                  </a:solidFill>
                  <a:effectLst/>
                  <a:uLnTx/>
                  <a:uFillTx/>
                  <a:latin typeface="Calibri"/>
                  <a:ea typeface="+mn-ea"/>
                  <a:cs typeface="+mn-cs"/>
                </a:endParaRPr>
              </a:p>
            </p:txBody>
          </p:sp>
          <p:sp>
            <p:nvSpPr>
              <p:cNvPr id="21" name="Trapezoid 18">
                <a:extLst>
                  <a:ext uri="{FF2B5EF4-FFF2-40B4-BE49-F238E27FC236}">
                    <a16:creationId xmlns:a16="http://schemas.microsoft.com/office/drawing/2014/main" id="{E5179BAC-0649-45B7-BBE8-346CAC3FC95E}"/>
                  </a:ext>
                </a:extLst>
              </p:cNvPr>
              <p:cNvSpPr/>
              <p:nvPr/>
            </p:nvSpPr>
            <p:spPr>
              <a:xfrm rot="10800000">
                <a:off x="8229799" y="4634676"/>
                <a:ext cx="175040" cy="174908"/>
              </a:xfrm>
              <a:prstGeom prst="trapezoid">
                <a:avLst/>
              </a:prstGeom>
              <a:solidFill>
                <a:srgbClr val="4EAE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dirty="0">
                  <a:ln>
                    <a:noFill/>
                  </a:ln>
                  <a:solidFill>
                    <a:srgbClr val="464646"/>
                  </a:solidFill>
                  <a:effectLst/>
                  <a:uLnTx/>
                  <a:uFillTx/>
                  <a:latin typeface="Calibri"/>
                  <a:ea typeface="+mn-ea"/>
                  <a:cs typeface="+mn-cs"/>
                </a:endParaRPr>
              </a:p>
            </p:txBody>
          </p:sp>
        </p:grpSp>
        <p:grpSp>
          <p:nvGrpSpPr>
            <p:cNvPr id="16" name="Group 13">
              <a:extLst>
                <a:ext uri="{FF2B5EF4-FFF2-40B4-BE49-F238E27FC236}">
                  <a16:creationId xmlns:a16="http://schemas.microsoft.com/office/drawing/2014/main" id="{1092CBF3-9D2F-4FBD-84F3-DF52DCEF51B9}"/>
                </a:ext>
              </a:extLst>
            </p:cNvPr>
            <p:cNvGrpSpPr/>
            <p:nvPr/>
          </p:nvGrpSpPr>
          <p:grpSpPr>
            <a:xfrm rot="9000000">
              <a:off x="1534076" y="2855912"/>
              <a:ext cx="175040" cy="2041126"/>
              <a:chOff x="8229799" y="2768458"/>
              <a:chExt cx="175040" cy="2041126"/>
            </a:xfrm>
            <a:solidFill>
              <a:schemeClr val="tx2"/>
            </a:solidFill>
          </p:grpSpPr>
          <p:sp>
            <p:nvSpPr>
              <p:cNvPr id="18" name="Trapezoid 15">
                <a:extLst>
                  <a:ext uri="{FF2B5EF4-FFF2-40B4-BE49-F238E27FC236}">
                    <a16:creationId xmlns:a16="http://schemas.microsoft.com/office/drawing/2014/main" id="{D431576C-7FF4-4DC1-82E5-8918A52461C8}"/>
                  </a:ext>
                </a:extLst>
              </p:cNvPr>
              <p:cNvSpPr/>
              <p:nvPr/>
            </p:nvSpPr>
            <p:spPr>
              <a:xfrm>
                <a:off x="8229799" y="2768458"/>
                <a:ext cx="175040" cy="174908"/>
              </a:xfrm>
              <a:prstGeom prst="trapezoid">
                <a:avLst/>
              </a:prstGeom>
              <a:solidFill>
                <a:srgbClr val="4EAE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dirty="0">
                  <a:ln>
                    <a:noFill/>
                  </a:ln>
                  <a:solidFill>
                    <a:srgbClr val="464646"/>
                  </a:solidFill>
                  <a:effectLst/>
                  <a:uLnTx/>
                  <a:uFillTx/>
                  <a:latin typeface="Calibri"/>
                  <a:ea typeface="+mn-ea"/>
                  <a:cs typeface="+mn-cs"/>
                </a:endParaRPr>
              </a:p>
            </p:txBody>
          </p:sp>
          <p:sp>
            <p:nvSpPr>
              <p:cNvPr id="19" name="Trapezoid 16">
                <a:extLst>
                  <a:ext uri="{FF2B5EF4-FFF2-40B4-BE49-F238E27FC236}">
                    <a16:creationId xmlns:a16="http://schemas.microsoft.com/office/drawing/2014/main" id="{544F5A39-ACCE-4E37-B330-7192BE2491FD}"/>
                  </a:ext>
                </a:extLst>
              </p:cNvPr>
              <p:cNvSpPr/>
              <p:nvPr/>
            </p:nvSpPr>
            <p:spPr>
              <a:xfrm rot="10800000">
                <a:off x="8229799" y="4634676"/>
                <a:ext cx="175040" cy="174908"/>
              </a:xfrm>
              <a:prstGeom prst="trapezoid">
                <a:avLst/>
              </a:prstGeom>
              <a:solidFill>
                <a:srgbClr val="4EAE98"/>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dirty="0">
                  <a:ln>
                    <a:noFill/>
                  </a:ln>
                  <a:solidFill>
                    <a:srgbClr val="464646"/>
                  </a:solidFill>
                  <a:effectLst/>
                  <a:uLnTx/>
                  <a:uFillTx/>
                  <a:latin typeface="Calibri"/>
                  <a:ea typeface="+mn-ea"/>
                  <a:cs typeface="+mn-cs"/>
                </a:endParaRPr>
              </a:p>
            </p:txBody>
          </p:sp>
        </p:grpSp>
        <p:sp>
          <p:nvSpPr>
            <p:cNvPr id="17" name="Oval 14">
              <a:extLst>
                <a:ext uri="{FF2B5EF4-FFF2-40B4-BE49-F238E27FC236}">
                  <a16:creationId xmlns:a16="http://schemas.microsoft.com/office/drawing/2014/main" id="{61EAE7C2-133F-40A5-A4AC-27D69337964F}"/>
                </a:ext>
              </a:extLst>
            </p:cNvPr>
            <p:cNvSpPr>
              <a:spLocks noChangeAspect="1"/>
            </p:cNvSpPr>
            <p:nvPr/>
          </p:nvSpPr>
          <p:spPr>
            <a:xfrm>
              <a:off x="915182" y="3175845"/>
              <a:ext cx="1408186" cy="1408186"/>
            </a:xfrm>
            <a:prstGeom prst="ellipse">
              <a:avLst/>
            </a:prstGeom>
            <a:solidFill>
              <a:schemeClr val="bg1"/>
            </a:solidFill>
            <a:ln w="76200">
              <a:solidFill>
                <a:srgbClr val="9BC68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a:noFill/>
                  </a:ln>
                  <a:solidFill>
                    <a:srgbClr val="4EAE98"/>
                  </a:solidFill>
                  <a:effectLst/>
                  <a:uLnTx/>
                  <a:uFillTx/>
                  <a:latin typeface="Calibri"/>
                  <a:ea typeface="+mn-ea"/>
                  <a:cs typeface="+mn-cs"/>
                </a:rPr>
                <a:t>1</a:t>
              </a:r>
            </a:p>
          </p:txBody>
        </p:sp>
      </p:grpSp>
      <p:grpSp>
        <p:nvGrpSpPr>
          <p:cNvPr id="30" name="Group 27">
            <a:extLst>
              <a:ext uri="{FF2B5EF4-FFF2-40B4-BE49-F238E27FC236}">
                <a16:creationId xmlns:a16="http://schemas.microsoft.com/office/drawing/2014/main" id="{7CF55E34-1FD9-4EF5-AB56-A9695CF5DA9B}"/>
              </a:ext>
            </a:extLst>
          </p:cNvPr>
          <p:cNvGrpSpPr>
            <a:grpSpLocks noChangeAspect="1"/>
          </p:cNvGrpSpPr>
          <p:nvPr/>
        </p:nvGrpSpPr>
        <p:grpSpPr>
          <a:xfrm rot="900000">
            <a:off x="5077805" y="1795730"/>
            <a:ext cx="1855569" cy="1855569"/>
            <a:chOff x="2955023" y="2855911"/>
            <a:chExt cx="2041126" cy="2041126"/>
          </a:xfrm>
          <a:effectLst>
            <a:outerShdw blurRad="50800" dist="38100" dir="2700000" sx="102000" sy="102000" algn="tl" rotWithShape="0">
              <a:prstClr val="black">
                <a:alpha val="40000"/>
              </a:prstClr>
            </a:outerShdw>
          </a:effectLst>
        </p:grpSpPr>
        <p:sp>
          <p:nvSpPr>
            <p:cNvPr id="31" name="Circle: Hollow 322">
              <a:extLst>
                <a:ext uri="{FF2B5EF4-FFF2-40B4-BE49-F238E27FC236}">
                  <a16:creationId xmlns:a16="http://schemas.microsoft.com/office/drawing/2014/main" id="{1B3EE218-F1B1-4319-AE4C-2FDC65E77939}"/>
                </a:ext>
              </a:extLst>
            </p:cNvPr>
            <p:cNvSpPr>
              <a:spLocks noChangeAspect="1"/>
            </p:cNvSpPr>
            <p:nvPr/>
          </p:nvSpPr>
          <p:spPr>
            <a:xfrm>
              <a:off x="3117231" y="3018119"/>
              <a:ext cx="1716710" cy="1716710"/>
            </a:xfrm>
            <a:prstGeom prst="donut">
              <a:avLst>
                <a:gd name="adj" fmla="val 7139"/>
              </a:avLst>
            </a:prstGeom>
            <a:solidFill>
              <a:srgbClr val="9BC68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Calibri"/>
                <a:ea typeface="+mn-ea"/>
                <a:cs typeface="+mn-cs"/>
              </a:endParaRPr>
            </a:p>
          </p:txBody>
        </p:sp>
        <p:grpSp>
          <p:nvGrpSpPr>
            <p:cNvPr id="32" name="Group 29">
              <a:extLst>
                <a:ext uri="{FF2B5EF4-FFF2-40B4-BE49-F238E27FC236}">
                  <a16:creationId xmlns:a16="http://schemas.microsoft.com/office/drawing/2014/main" id="{FDE5F591-687F-4698-9598-A5BF8CF4F8E6}"/>
                </a:ext>
              </a:extLst>
            </p:cNvPr>
            <p:cNvGrpSpPr/>
            <p:nvPr/>
          </p:nvGrpSpPr>
          <p:grpSpPr>
            <a:xfrm>
              <a:off x="3888066" y="2855911"/>
              <a:ext cx="175040" cy="2041126"/>
              <a:chOff x="8229799" y="2768458"/>
              <a:chExt cx="175040" cy="2041126"/>
            </a:xfrm>
            <a:solidFill>
              <a:schemeClr val="accent1"/>
            </a:solidFill>
          </p:grpSpPr>
          <p:sp>
            <p:nvSpPr>
              <p:cNvPr id="49" name="Trapezoid 46">
                <a:extLst>
                  <a:ext uri="{FF2B5EF4-FFF2-40B4-BE49-F238E27FC236}">
                    <a16:creationId xmlns:a16="http://schemas.microsoft.com/office/drawing/2014/main" id="{A7F576FF-316A-4B04-955E-1D56477A0834}"/>
                  </a:ext>
                </a:extLst>
              </p:cNvPr>
              <p:cNvSpPr/>
              <p:nvPr/>
            </p:nvSpPr>
            <p:spPr>
              <a:xfrm>
                <a:off x="8229799" y="2768458"/>
                <a:ext cx="175040" cy="174908"/>
              </a:xfrm>
              <a:prstGeom prst="trapezoid">
                <a:avLst/>
              </a:prstGeom>
              <a:solidFill>
                <a:srgbClr val="9BC68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50" name="Trapezoid 47">
                <a:extLst>
                  <a:ext uri="{FF2B5EF4-FFF2-40B4-BE49-F238E27FC236}">
                    <a16:creationId xmlns:a16="http://schemas.microsoft.com/office/drawing/2014/main" id="{B663B4C8-791B-4019-A287-82FC6652E061}"/>
                  </a:ext>
                </a:extLst>
              </p:cNvPr>
              <p:cNvSpPr/>
              <p:nvPr/>
            </p:nvSpPr>
            <p:spPr>
              <a:xfrm rot="10800000">
                <a:off x="8229799" y="4634676"/>
                <a:ext cx="175040" cy="174908"/>
              </a:xfrm>
              <a:prstGeom prst="trapezoid">
                <a:avLst/>
              </a:prstGeom>
              <a:solidFill>
                <a:srgbClr val="9BC68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33" name="Group 30">
              <a:extLst>
                <a:ext uri="{FF2B5EF4-FFF2-40B4-BE49-F238E27FC236}">
                  <a16:creationId xmlns:a16="http://schemas.microsoft.com/office/drawing/2014/main" id="{240925F5-1448-4B48-9914-D99EDE1339B7}"/>
                </a:ext>
              </a:extLst>
            </p:cNvPr>
            <p:cNvGrpSpPr/>
            <p:nvPr/>
          </p:nvGrpSpPr>
          <p:grpSpPr>
            <a:xfrm rot="5400000">
              <a:off x="3888066" y="2855911"/>
              <a:ext cx="175040" cy="2041126"/>
              <a:chOff x="8229799" y="2768458"/>
              <a:chExt cx="175040" cy="2041126"/>
            </a:xfrm>
            <a:solidFill>
              <a:schemeClr val="accent1"/>
            </a:solidFill>
          </p:grpSpPr>
          <p:sp>
            <p:nvSpPr>
              <p:cNvPr id="47" name="Trapezoid 44">
                <a:extLst>
                  <a:ext uri="{FF2B5EF4-FFF2-40B4-BE49-F238E27FC236}">
                    <a16:creationId xmlns:a16="http://schemas.microsoft.com/office/drawing/2014/main" id="{4F897F42-0E20-40F0-ADE3-31FC2FB737E6}"/>
                  </a:ext>
                </a:extLst>
              </p:cNvPr>
              <p:cNvSpPr/>
              <p:nvPr/>
            </p:nvSpPr>
            <p:spPr>
              <a:xfrm>
                <a:off x="8229799" y="2768458"/>
                <a:ext cx="175040" cy="174908"/>
              </a:xfrm>
              <a:prstGeom prst="trapezoid">
                <a:avLst/>
              </a:prstGeom>
              <a:solidFill>
                <a:srgbClr val="9BC68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48" name="Trapezoid 45">
                <a:extLst>
                  <a:ext uri="{FF2B5EF4-FFF2-40B4-BE49-F238E27FC236}">
                    <a16:creationId xmlns:a16="http://schemas.microsoft.com/office/drawing/2014/main" id="{046A3539-80E5-494A-B3F3-9772AA0EEDFB}"/>
                  </a:ext>
                </a:extLst>
              </p:cNvPr>
              <p:cNvSpPr/>
              <p:nvPr/>
            </p:nvSpPr>
            <p:spPr>
              <a:xfrm rot="10800000">
                <a:off x="8229799" y="4634676"/>
                <a:ext cx="175040" cy="174908"/>
              </a:xfrm>
              <a:prstGeom prst="trapezoid">
                <a:avLst/>
              </a:prstGeom>
              <a:solidFill>
                <a:srgbClr val="9BC68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34" name="Group 31">
              <a:extLst>
                <a:ext uri="{FF2B5EF4-FFF2-40B4-BE49-F238E27FC236}">
                  <a16:creationId xmlns:a16="http://schemas.microsoft.com/office/drawing/2014/main" id="{C51D7729-912F-4C6E-B8C5-036601F1BB8B}"/>
                </a:ext>
              </a:extLst>
            </p:cNvPr>
            <p:cNvGrpSpPr/>
            <p:nvPr/>
          </p:nvGrpSpPr>
          <p:grpSpPr>
            <a:xfrm rot="1800000">
              <a:off x="3888066" y="2855911"/>
              <a:ext cx="175040" cy="2041126"/>
              <a:chOff x="8229799" y="2768458"/>
              <a:chExt cx="175040" cy="2041126"/>
            </a:xfrm>
            <a:solidFill>
              <a:schemeClr val="accent1"/>
            </a:solidFill>
          </p:grpSpPr>
          <p:sp>
            <p:nvSpPr>
              <p:cNvPr id="45" name="Trapezoid 42">
                <a:extLst>
                  <a:ext uri="{FF2B5EF4-FFF2-40B4-BE49-F238E27FC236}">
                    <a16:creationId xmlns:a16="http://schemas.microsoft.com/office/drawing/2014/main" id="{DF2A91F9-1CCA-44B5-8E08-A401815DD51D}"/>
                  </a:ext>
                </a:extLst>
              </p:cNvPr>
              <p:cNvSpPr/>
              <p:nvPr/>
            </p:nvSpPr>
            <p:spPr>
              <a:xfrm>
                <a:off x="8229799" y="2768458"/>
                <a:ext cx="175040" cy="174908"/>
              </a:xfrm>
              <a:prstGeom prst="trapezoid">
                <a:avLst/>
              </a:prstGeom>
              <a:solidFill>
                <a:srgbClr val="9BC68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46" name="Trapezoid 43">
                <a:extLst>
                  <a:ext uri="{FF2B5EF4-FFF2-40B4-BE49-F238E27FC236}">
                    <a16:creationId xmlns:a16="http://schemas.microsoft.com/office/drawing/2014/main" id="{53CED612-D933-407D-A00F-49D5521001B2}"/>
                  </a:ext>
                </a:extLst>
              </p:cNvPr>
              <p:cNvSpPr/>
              <p:nvPr/>
            </p:nvSpPr>
            <p:spPr>
              <a:xfrm rot="10800000">
                <a:off x="8229799" y="4634676"/>
                <a:ext cx="175040" cy="174908"/>
              </a:xfrm>
              <a:prstGeom prst="trapezoid">
                <a:avLst/>
              </a:prstGeom>
              <a:solidFill>
                <a:srgbClr val="9BC68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35" name="Group 32">
              <a:extLst>
                <a:ext uri="{FF2B5EF4-FFF2-40B4-BE49-F238E27FC236}">
                  <a16:creationId xmlns:a16="http://schemas.microsoft.com/office/drawing/2014/main" id="{CFBC244E-2824-4D3C-9AD1-0457171CC3D7}"/>
                </a:ext>
              </a:extLst>
            </p:cNvPr>
            <p:cNvGrpSpPr/>
            <p:nvPr/>
          </p:nvGrpSpPr>
          <p:grpSpPr>
            <a:xfrm rot="3600000">
              <a:off x="3888066" y="2855911"/>
              <a:ext cx="175040" cy="2041126"/>
              <a:chOff x="8229799" y="2768458"/>
              <a:chExt cx="175040" cy="2041126"/>
            </a:xfrm>
            <a:solidFill>
              <a:schemeClr val="accent1"/>
            </a:solidFill>
          </p:grpSpPr>
          <p:sp>
            <p:nvSpPr>
              <p:cNvPr id="43" name="Trapezoid 40">
                <a:extLst>
                  <a:ext uri="{FF2B5EF4-FFF2-40B4-BE49-F238E27FC236}">
                    <a16:creationId xmlns:a16="http://schemas.microsoft.com/office/drawing/2014/main" id="{595E0726-4ED1-4861-B73F-94102580A9E4}"/>
                  </a:ext>
                </a:extLst>
              </p:cNvPr>
              <p:cNvSpPr/>
              <p:nvPr/>
            </p:nvSpPr>
            <p:spPr>
              <a:xfrm>
                <a:off x="8229799" y="2768458"/>
                <a:ext cx="175040" cy="174908"/>
              </a:xfrm>
              <a:prstGeom prst="trapezoid">
                <a:avLst/>
              </a:prstGeom>
              <a:solidFill>
                <a:srgbClr val="9BC68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44" name="Trapezoid 41">
                <a:extLst>
                  <a:ext uri="{FF2B5EF4-FFF2-40B4-BE49-F238E27FC236}">
                    <a16:creationId xmlns:a16="http://schemas.microsoft.com/office/drawing/2014/main" id="{7024289E-DF2D-4D15-9B8A-1D4A22DB6FDF}"/>
                  </a:ext>
                </a:extLst>
              </p:cNvPr>
              <p:cNvSpPr/>
              <p:nvPr/>
            </p:nvSpPr>
            <p:spPr>
              <a:xfrm rot="10800000">
                <a:off x="8229799" y="4634676"/>
                <a:ext cx="175040" cy="174908"/>
              </a:xfrm>
              <a:prstGeom prst="trapezoid">
                <a:avLst/>
              </a:prstGeom>
              <a:solidFill>
                <a:srgbClr val="9BC68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36" name="Group 33">
              <a:extLst>
                <a:ext uri="{FF2B5EF4-FFF2-40B4-BE49-F238E27FC236}">
                  <a16:creationId xmlns:a16="http://schemas.microsoft.com/office/drawing/2014/main" id="{2CCE0682-75B8-4283-8E2F-51573E8ABBAF}"/>
                </a:ext>
              </a:extLst>
            </p:cNvPr>
            <p:cNvGrpSpPr/>
            <p:nvPr/>
          </p:nvGrpSpPr>
          <p:grpSpPr>
            <a:xfrm rot="7200000">
              <a:off x="3888066" y="2855911"/>
              <a:ext cx="175040" cy="2041126"/>
              <a:chOff x="8229799" y="2768458"/>
              <a:chExt cx="175040" cy="2041126"/>
            </a:xfrm>
            <a:solidFill>
              <a:schemeClr val="accent1"/>
            </a:solidFill>
          </p:grpSpPr>
          <p:sp>
            <p:nvSpPr>
              <p:cNvPr id="41" name="Trapezoid 38">
                <a:extLst>
                  <a:ext uri="{FF2B5EF4-FFF2-40B4-BE49-F238E27FC236}">
                    <a16:creationId xmlns:a16="http://schemas.microsoft.com/office/drawing/2014/main" id="{FE4BAE6E-6EA7-411F-9EAF-CA32B067B030}"/>
                  </a:ext>
                </a:extLst>
              </p:cNvPr>
              <p:cNvSpPr/>
              <p:nvPr/>
            </p:nvSpPr>
            <p:spPr>
              <a:xfrm>
                <a:off x="8229799" y="2768458"/>
                <a:ext cx="175040" cy="174908"/>
              </a:xfrm>
              <a:prstGeom prst="trapezoid">
                <a:avLst/>
              </a:prstGeom>
              <a:solidFill>
                <a:srgbClr val="9BC68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42" name="Trapezoid 39">
                <a:extLst>
                  <a:ext uri="{FF2B5EF4-FFF2-40B4-BE49-F238E27FC236}">
                    <a16:creationId xmlns:a16="http://schemas.microsoft.com/office/drawing/2014/main" id="{F9DDF804-D428-45A1-B1B6-70777F46B1DD}"/>
                  </a:ext>
                </a:extLst>
              </p:cNvPr>
              <p:cNvSpPr/>
              <p:nvPr/>
            </p:nvSpPr>
            <p:spPr>
              <a:xfrm rot="10800000">
                <a:off x="8229799" y="4634676"/>
                <a:ext cx="175040" cy="174908"/>
              </a:xfrm>
              <a:prstGeom prst="trapezoid">
                <a:avLst/>
              </a:prstGeom>
              <a:solidFill>
                <a:srgbClr val="9BC68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37" name="Group 34">
              <a:extLst>
                <a:ext uri="{FF2B5EF4-FFF2-40B4-BE49-F238E27FC236}">
                  <a16:creationId xmlns:a16="http://schemas.microsoft.com/office/drawing/2014/main" id="{3BA34EDC-61AA-44C7-A615-47ECA3A8D2B1}"/>
                </a:ext>
              </a:extLst>
            </p:cNvPr>
            <p:cNvGrpSpPr/>
            <p:nvPr/>
          </p:nvGrpSpPr>
          <p:grpSpPr>
            <a:xfrm rot="9000000">
              <a:off x="3888066" y="2855911"/>
              <a:ext cx="175040" cy="2041126"/>
              <a:chOff x="8229799" y="2768458"/>
              <a:chExt cx="175040" cy="2041126"/>
            </a:xfrm>
            <a:solidFill>
              <a:schemeClr val="accent1"/>
            </a:solidFill>
          </p:grpSpPr>
          <p:sp>
            <p:nvSpPr>
              <p:cNvPr id="39" name="Trapezoid 36">
                <a:extLst>
                  <a:ext uri="{FF2B5EF4-FFF2-40B4-BE49-F238E27FC236}">
                    <a16:creationId xmlns:a16="http://schemas.microsoft.com/office/drawing/2014/main" id="{D8C390A9-3D64-4CE2-BED3-A49F717EC3F4}"/>
                  </a:ext>
                </a:extLst>
              </p:cNvPr>
              <p:cNvSpPr/>
              <p:nvPr/>
            </p:nvSpPr>
            <p:spPr>
              <a:xfrm>
                <a:off x="8229799" y="2768458"/>
                <a:ext cx="175040" cy="174908"/>
              </a:xfrm>
              <a:prstGeom prst="trapezoid">
                <a:avLst/>
              </a:prstGeom>
              <a:solidFill>
                <a:srgbClr val="9BC68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40" name="Trapezoid 37">
                <a:extLst>
                  <a:ext uri="{FF2B5EF4-FFF2-40B4-BE49-F238E27FC236}">
                    <a16:creationId xmlns:a16="http://schemas.microsoft.com/office/drawing/2014/main" id="{AE0092BC-9F47-46F9-BD35-96C8E1475EC1}"/>
                  </a:ext>
                </a:extLst>
              </p:cNvPr>
              <p:cNvSpPr/>
              <p:nvPr/>
            </p:nvSpPr>
            <p:spPr>
              <a:xfrm rot="10800000">
                <a:off x="8229799" y="4634676"/>
                <a:ext cx="175040" cy="174908"/>
              </a:xfrm>
              <a:prstGeom prst="trapezoid">
                <a:avLst/>
              </a:prstGeom>
              <a:solidFill>
                <a:srgbClr val="9BC68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38" name="Oval 35">
              <a:extLst>
                <a:ext uri="{FF2B5EF4-FFF2-40B4-BE49-F238E27FC236}">
                  <a16:creationId xmlns:a16="http://schemas.microsoft.com/office/drawing/2014/main" id="{421D9254-4A52-4AA9-9628-8C4C213125BF}"/>
                </a:ext>
              </a:extLst>
            </p:cNvPr>
            <p:cNvSpPr>
              <a:spLocks noChangeAspect="1"/>
            </p:cNvSpPr>
            <p:nvPr/>
          </p:nvSpPr>
          <p:spPr>
            <a:xfrm rot="20700000">
              <a:off x="3269172" y="3175844"/>
              <a:ext cx="1408186" cy="1408186"/>
            </a:xfrm>
            <a:prstGeom prst="ellipse">
              <a:avLst/>
            </a:prstGeom>
            <a:solidFill>
              <a:schemeClr val="bg1"/>
            </a:solidFill>
            <a:ln w="76200">
              <a:solidFill>
                <a:srgbClr val="3B857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a:noFill/>
                  </a:ln>
                  <a:solidFill>
                    <a:srgbClr val="9BC68B"/>
                  </a:solidFill>
                  <a:effectLst/>
                  <a:uLnTx/>
                  <a:uFillTx/>
                  <a:latin typeface="Calibri"/>
                  <a:ea typeface="+mn-ea"/>
                  <a:cs typeface="+mn-cs"/>
                </a:rPr>
                <a:t>2</a:t>
              </a:r>
            </a:p>
          </p:txBody>
        </p:sp>
      </p:grpSp>
      <p:grpSp>
        <p:nvGrpSpPr>
          <p:cNvPr id="51" name="Group 48">
            <a:extLst>
              <a:ext uri="{FF2B5EF4-FFF2-40B4-BE49-F238E27FC236}">
                <a16:creationId xmlns:a16="http://schemas.microsoft.com/office/drawing/2014/main" id="{968F3153-1693-4C4F-A581-3665AF158786}"/>
              </a:ext>
            </a:extLst>
          </p:cNvPr>
          <p:cNvGrpSpPr>
            <a:grpSpLocks noChangeAspect="1"/>
          </p:cNvGrpSpPr>
          <p:nvPr/>
        </p:nvGrpSpPr>
        <p:grpSpPr>
          <a:xfrm>
            <a:off x="3242949" y="3122824"/>
            <a:ext cx="1855569" cy="1855569"/>
            <a:chOff x="5517577" y="2855912"/>
            <a:chExt cx="2041126" cy="2041126"/>
          </a:xfrm>
          <a:effectLst>
            <a:outerShdw blurRad="50800" dist="38100" dir="2700000" sx="102000" sy="102000" algn="tl" rotWithShape="0">
              <a:prstClr val="black">
                <a:alpha val="40000"/>
              </a:prstClr>
            </a:outerShdw>
          </a:effectLst>
        </p:grpSpPr>
        <p:sp>
          <p:nvSpPr>
            <p:cNvPr id="52" name="Circle: Hollow 342">
              <a:extLst>
                <a:ext uri="{FF2B5EF4-FFF2-40B4-BE49-F238E27FC236}">
                  <a16:creationId xmlns:a16="http://schemas.microsoft.com/office/drawing/2014/main" id="{2BE1F239-AF81-477F-B731-E367AC8C61E2}"/>
                </a:ext>
              </a:extLst>
            </p:cNvPr>
            <p:cNvSpPr>
              <a:spLocks noChangeAspect="1"/>
            </p:cNvSpPr>
            <p:nvPr/>
          </p:nvSpPr>
          <p:spPr>
            <a:xfrm>
              <a:off x="5679785" y="3018120"/>
              <a:ext cx="1716710" cy="1716710"/>
            </a:xfrm>
            <a:prstGeom prst="donut">
              <a:avLst>
                <a:gd name="adj" fmla="val 7139"/>
              </a:avLst>
            </a:prstGeom>
            <a:solidFill>
              <a:srgbClr val="18B1D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Calibri"/>
                <a:ea typeface="+mn-ea"/>
                <a:cs typeface="+mn-cs"/>
              </a:endParaRPr>
            </a:p>
          </p:txBody>
        </p:sp>
        <p:grpSp>
          <p:nvGrpSpPr>
            <p:cNvPr id="53" name="Group 50">
              <a:extLst>
                <a:ext uri="{FF2B5EF4-FFF2-40B4-BE49-F238E27FC236}">
                  <a16:creationId xmlns:a16="http://schemas.microsoft.com/office/drawing/2014/main" id="{FE669B68-50C6-4E36-BA5A-B1F3E3255CB7}"/>
                </a:ext>
              </a:extLst>
            </p:cNvPr>
            <p:cNvGrpSpPr/>
            <p:nvPr/>
          </p:nvGrpSpPr>
          <p:grpSpPr>
            <a:xfrm>
              <a:off x="6450620" y="2855912"/>
              <a:ext cx="175040" cy="2041126"/>
              <a:chOff x="8229799" y="2768458"/>
              <a:chExt cx="175040" cy="2041126"/>
            </a:xfrm>
            <a:solidFill>
              <a:schemeClr val="accent2"/>
            </a:solidFill>
          </p:grpSpPr>
          <p:sp>
            <p:nvSpPr>
              <p:cNvPr id="70" name="Trapezoid 67">
                <a:extLst>
                  <a:ext uri="{FF2B5EF4-FFF2-40B4-BE49-F238E27FC236}">
                    <a16:creationId xmlns:a16="http://schemas.microsoft.com/office/drawing/2014/main" id="{C89E651D-ED00-4C29-A822-5C25B8C56CE7}"/>
                  </a:ext>
                </a:extLst>
              </p:cNvPr>
              <p:cNvSpPr/>
              <p:nvPr/>
            </p:nvSpPr>
            <p:spPr>
              <a:xfrm>
                <a:off x="8229799" y="2768458"/>
                <a:ext cx="175040" cy="174908"/>
              </a:xfrm>
              <a:prstGeom prst="trapezoid">
                <a:avLst/>
              </a:prstGeom>
              <a:solidFill>
                <a:srgbClr val="18B1D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71" name="Trapezoid 68">
                <a:extLst>
                  <a:ext uri="{FF2B5EF4-FFF2-40B4-BE49-F238E27FC236}">
                    <a16:creationId xmlns:a16="http://schemas.microsoft.com/office/drawing/2014/main" id="{CE0220EF-7995-4DCE-9D42-9CAA56EF2593}"/>
                  </a:ext>
                </a:extLst>
              </p:cNvPr>
              <p:cNvSpPr/>
              <p:nvPr/>
            </p:nvSpPr>
            <p:spPr>
              <a:xfrm rot="10800000">
                <a:off x="8229799" y="4634676"/>
                <a:ext cx="175040" cy="174908"/>
              </a:xfrm>
              <a:prstGeom prst="trapezoid">
                <a:avLst/>
              </a:prstGeom>
              <a:solidFill>
                <a:srgbClr val="18B1D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54" name="Group 51">
              <a:extLst>
                <a:ext uri="{FF2B5EF4-FFF2-40B4-BE49-F238E27FC236}">
                  <a16:creationId xmlns:a16="http://schemas.microsoft.com/office/drawing/2014/main" id="{7C831DF5-CF09-4FDB-922D-434E2198B570}"/>
                </a:ext>
              </a:extLst>
            </p:cNvPr>
            <p:cNvGrpSpPr/>
            <p:nvPr/>
          </p:nvGrpSpPr>
          <p:grpSpPr>
            <a:xfrm rot="5400000">
              <a:off x="6450620" y="2855912"/>
              <a:ext cx="175040" cy="2041126"/>
              <a:chOff x="8229799" y="2768458"/>
              <a:chExt cx="175040" cy="2041126"/>
            </a:xfrm>
            <a:solidFill>
              <a:schemeClr val="accent2"/>
            </a:solidFill>
          </p:grpSpPr>
          <p:sp>
            <p:nvSpPr>
              <p:cNvPr id="68" name="Trapezoid 65">
                <a:extLst>
                  <a:ext uri="{FF2B5EF4-FFF2-40B4-BE49-F238E27FC236}">
                    <a16:creationId xmlns:a16="http://schemas.microsoft.com/office/drawing/2014/main" id="{069CCD18-4B29-4F76-8704-802304DD32F4}"/>
                  </a:ext>
                </a:extLst>
              </p:cNvPr>
              <p:cNvSpPr/>
              <p:nvPr/>
            </p:nvSpPr>
            <p:spPr>
              <a:xfrm>
                <a:off x="8229799" y="2768458"/>
                <a:ext cx="175040" cy="174908"/>
              </a:xfrm>
              <a:prstGeom prst="trapezoid">
                <a:avLst/>
              </a:prstGeom>
              <a:solidFill>
                <a:srgbClr val="18B1D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69" name="Trapezoid 66">
                <a:extLst>
                  <a:ext uri="{FF2B5EF4-FFF2-40B4-BE49-F238E27FC236}">
                    <a16:creationId xmlns:a16="http://schemas.microsoft.com/office/drawing/2014/main" id="{8F44B69B-9994-4768-9BA1-ED2955B93DE7}"/>
                  </a:ext>
                </a:extLst>
              </p:cNvPr>
              <p:cNvSpPr/>
              <p:nvPr/>
            </p:nvSpPr>
            <p:spPr>
              <a:xfrm rot="10800000">
                <a:off x="8229799" y="4634676"/>
                <a:ext cx="175040" cy="174908"/>
              </a:xfrm>
              <a:prstGeom prst="trapezoid">
                <a:avLst/>
              </a:prstGeom>
              <a:solidFill>
                <a:srgbClr val="18B1D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55" name="Group 52">
              <a:extLst>
                <a:ext uri="{FF2B5EF4-FFF2-40B4-BE49-F238E27FC236}">
                  <a16:creationId xmlns:a16="http://schemas.microsoft.com/office/drawing/2014/main" id="{471250D6-E5C6-4D3B-96EA-ACB99C1AE5D5}"/>
                </a:ext>
              </a:extLst>
            </p:cNvPr>
            <p:cNvGrpSpPr/>
            <p:nvPr/>
          </p:nvGrpSpPr>
          <p:grpSpPr>
            <a:xfrm rot="1800000">
              <a:off x="6450620" y="2855912"/>
              <a:ext cx="175040" cy="2041126"/>
              <a:chOff x="8229799" y="2768458"/>
              <a:chExt cx="175040" cy="2041126"/>
            </a:xfrm>
            <a:solidFill>
              <a:schemeClr val="accent2"/>
            </a:solidFill>
          </p:grpSpPr>
          <p:sp>
            <p:nvSpPr>
              <p:cNvPr id="66" name="Trapezoid 63">
                <a:extLst>
                  <a:ext uri="{FF2B5EF4-FFF2-40B4-BE49-F238E27FC236}">
                    <a16:creationId xmlns:a16="http://schemas.microsoft.com/office/drawing/2014/main" id="{BBD3996F-789E-4D6E-85E5-DC8A7CF22203}"/>
                  </a:ext>
                </a:extLst>
              </p:cNvPr>
              <p:cNvSpPr/>
              <p:nvPr/>
            </p:nvSpPr>
            <p:spPr>
              <a:xfrm>
                <a:off x="8229799" y="2768458"/>
                <a:ext cx="175040" cy="174908"/>
              </a:xfrm>
              <a:prstGeom prst="trapezoid">
                <a:avLst/>
              </a:prstGeom>
              <a:solidFill>
                <a:srgbClr val="18B1D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67" name="Trapezoid 64">
                <a:extLst>
                  <a:ext uri="{FF2B5EF4-FFF2-40B4-BE49-F238E27FC236}">
                    <a16:creationId xmlns:a16="http://schemas.microsoft.com/office/drawing/2014/main" id="{3F830A28-393A-4C5D-B9DC-51F116B04B64}"/>
                  </a:ext>
                </a:extLst>
              </p:cNvPr>
              <p:cNvSpPr/>
              <p:nvPr/>
            </p:nvSpPr>
            <p:spPr>
              <a:xfrm rot="10800000">
                <a:off x="8229799" y="4634676"/>
                <a:ext cx="175040" cy="174908"/>
              </a:xfrm>
              <a:prstGeom prst="trapezoid">
                <a:avLst/>
              </a:prstGeom>
              <a:solidFill>
                <a:srgbClr val="18B1D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56" name="Group 53">
              <a:extLst>
                <a:ext uri="{FF2B5EF4-FFF2-40B4-BE49-F238E27FC236}">
                  <a16:creationId xmlns:a16="http://schemas.microsoft.com/office/drawing/2014/main" id="{604F7BF7-ED2C-4975-8431-A3CDC904D0D2}"/>
                </a:ext>
              </a:extLst>
            </p:cNvPr>
            <p:cNvGrpSpPr/>
            <p:nvPr/>
          </p:nvGrpSpPr>
          <p:grpSpPr>
            <a:xfrm rot="3600000">
              <a:off x="6450620" y="2855912"/>
              <a:ext cx="175040" cy="2041126"/>
              <a:chOff x="8229799" y="2768458"/>
              <a:chExt cx="175040" cy="2041126"/>
            </a:xfrm>
            <a:solidFill>
              <a:schemeClr val="accent2"/>
            </a:solidFill>
          </p:grpSpPr>
          <p:sp>
            <p:nvSpPr>
              <p:cNvPr id="64" name="Trapezoid 61">
                <a:extLst>
                  <a:ext uri="{FF2B5EF4-FFF2-40B4-BE49-F238E27FC236}">
                    <a16:creationId xmlns:a16="http://schemas.microsoft.com/office/drawing/2014/main" id="{103892B8-C641-4E91-A50C-050687EF858A}"/>
                  </a:ext>
                </a:extLst>
              </p:cNvPr>
              <p:cNvSpPr/>
              <p:nvPr/>
            </p:nvSpPr>
            <p:spPr>
              <a:xfrm>
                <a:off x="8229799" y="2768458"/>
                <a:ext cx="175040" cy="174908"/>
              </a:xfrm>
              <a:prstGeom prst="trapezoid">
                <a:avLst/>
              </a:prstGeom>
              <a:solidFill>
                <a:srgbClr val="18B1D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65" name="Trapezoid 62">
                <a:extLst>
                  <a:ext uri="{FF2B5EF4-FFF2-40B4-BE49-F238E27FC236}">
                    <a16:creationId xmlns:a16="http://schemas.microsoft.com/office/drawing/2014/main" id="{D920D791-FB95-4448-AEC8-F508926C66A5}"/>
                  </a:ext>
                </a:extLst>
              </p:cNvPr>
              <p:cNvSpPr/>
              <p:nvPr/>
            </p:nvSpPr>
            <p:spPr>
              <a:xfrm rot="10800000">
                <a:off x="8229799" y="4634676"/>
                <a:ext cx="175040" cy="174908"/>
              </a:xfrm>
              <a:prstGeom prst="trapezoid">
                <a:avLst/>
              </a:prstGeom>
              <a:solidFill>
                <a:srgbClr val="18B1D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57" name="Group 54">
              <a:extLst>
                <a:ext uri="{FF2B5EF4-FFF2-40B4-BE49-F238E27FC236}">
                  <a16:creationId xmlns:a16="http://schemas.microsoft.com/office/drawing/2014/main" id="{C8299AC0-4751-41FE-A849-847D7BD8E484}"/>
                </a:ext>
              </a:extLst>
            </p:cNvPr>
            <p:cNvGrpSpPr/>
            <p:nvPr/>
          </p:nvGrpSpPr>
          <p:grpSpPr>
            <a:xfrm rot="7200000">
              <a:off x="6450620" y="2855912"/>
              <a:ext cx="175040" cy="2041126"/>
              <a:chOff x="8229799" y="2768458"/>
              <a:chExt cx="175040" cy="2041126"/>
            </a:xfrm>
            <a:solidFill>
              <a:schemeClr val="accent2"/>
            </a:solidFill>
          </p:grpSpPr>
          <p:sp>
            <p:nvSpPr>
              <p:cNvPr id="62" name="Trapezoid 59">
                <a:extLst>
                  <a:ext uri="{FF2B5EF4-FFF2-40B4-BE49-F238E27FC236}">
                    <a16:creationId xmlns:a16="http://schemas.microsoft.com/office/drawing/2014/main" id="{A7B75E0B-6282-4135-8CDB-A1F52E801888}"/>
                  </a:ext>
                </a:extLst>
              </p:cNvPr>
              <p:cNvSpPr/>
              <p:nvPr/>
            </p:nvSpPr>
            <p:spPr>
              <a:xfrm>
                <a:off x="8229799" y="2768458"/>
                <a:ext cx="175040" cy="174908"/>
              </a:xfrm>
              <a:prstGeom prst="trapezoid">
                <a:avLst/>
              </a:prstGeom>
              <a:solidFill>
                <a:srgbClr val="18B1D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63" name="Trapezoid 60">
                <a:extLst>
                  <a:ext uri="{FF2B5EF4-FFF2-40B4-BE49-F238E27FC236}">
                    <a16:creationId xmlns:a16="http://schemas.microsoft.com/office/drawing/2014/main" id="{014E69EB-3210-45E5-B48B-B4AAEA53AAA9}"/>
                  </a:ext>
                </a:extLst>
              </p:cNvPr>
              <p:cNvSpPr/>
              <p:nvPr/>
            </p:nvSpPr>
            <p:spPr>
              <a:xfrm rot="10800000">
                <a:off x="8229799" y="4634676"/>
                <a:ext cx="175040" cy="174908"/>
              </a:xfrm>
              <a:prstGeom prst="trapezoid">
                <a:avLst/>
              </a:prstGeom>
              <a:solidFill>
                <a:srgbClr val="18B1D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58" name="Group 55">
              <a:extLst>
                <a:ext uri="{FF2B5EF4-FFF2-40B4-BE49-F238E27FC236}">
                  <a16:creationId xmlns:a16="http://schemas.microsoft.com/office/drawing/2014/main" id="{5B57C905-86B5-4751-BA7C-E5745701DA65}"/>
                </a:ext>
              </a:extLst>
            </p:cNvPr>
            <p:cNvGrpSpPr/>
            <p:nvPr/>
          </p:nvGrpSpPr>
          <p:grpSpPr>
            <a:xfrm rot="9000000">
              <a:off x="6450620" y="2855912"/>
              <a:ext cx="175040" cy="2041126"/>
              <a:chOff x="8229799" y="2768458"/>
              <a:chExt cx="175040" cy="2041126"/>
            </a:xfrm>
            <a:solidFill>
              <a:schemeClr val="accent2"/>
            </a:solidFill>
          </p:grpSpPr>
          <p:sp>
            <p:nvSpPr>
              <p:cNvPr id="60" name="Trapezoid 57">
                <a:extLst>
                  <a:ext uri="{FF2B5EF4-FFF2-40B4-BE49-F238E27FC236}">
                    <a16:creationId xmlns:a16="http://schemas.microsoft.com/office/drawing/2014/main" id="{12E0F70C-EE98-43FF-9C48-2B6A463B5CF2}"/>
                  </a:ext>
                </a:extLst>
              </p:cNvPr>
              <p:cNvSpPr/>
              <p:nvPr/>
            </p:nvSpPr>
            <p:spPr>
              <a:xfrm>
                <a:off x="8229799" y="2768458"/>
                <a:ext cx="175040" cy="174908"/>
              </a:xfrm>
              <a:prstGeom prst="trapezoid">
                <a:avLst/>
              </a:prstGeom>
              <a:solidFill>
                <a:srgbClr val="18B1D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61" name="Trapezoid 58">
                <a:extLst>
                  <a:ext uri="{FF2B5EF4-FFF2-40B4-BE49-F238E27FC236}">
                    <a16:creationId xmlns:a16="http://schemas.microsoft.com/office/drawing/2014/main" id="{BB33B886-E6B8-4C7F-9EC1-E31C12356C62}"/>
                  </a:ext>
                </a:extLst>
              </p:cNvPr>
              <p:cNvSpPr/>
              <p:nvPr/>
            </p:nvSpPr>
            <p:spPr>
              <a:xfrm rot="10800000">
                <a:off x="8229799" y="4634676"/>
                <a:ext cx="175040" cy="174908"/>
              </a:xfrm>
              <a:prstGeom prst="trapezoid">
                <a:avLst/>
              </a:prstGeom>
              <a:solidFill>
                <a:srgbClr val="18B1D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59" name="Oval 56">
              <a:extLst>
                <a:ext uri="{FF2B5EF4-FFF2-40B4-BE49-F238E27FC236}">
                  <a16:creationId xmlns:a16="http://schemas.microsoft.com/office/drawing/2014/main" id="{4232DF19-0873-4BB9-9304-2FF38F9115A4}"/>
                </a:ext>
              </a:extLst>
            </p:cNvPr>
            <p:cNvSpPr>
              <a:spLocks noChangeAspect="1"/>
            </p:cNvSpPr>
            <p:nvPr/>
          </p:nvSpPr>
          <p:spPr>
            <a:xfrm>
              <a:off x="5831726" y="3175845"/>
              <a:ext cx="1408186" cy="1408186"/>
            </a:xfrm>
            <a:prstGeom prst="ellipse">
              <a:avLst/>
            </a:prstGeom>
            <a:solidFill>
              <a:schemeClr val="bg1"/>
            </a:solidFill>
            <a:ln w="76200">
              <a:solidFill>
                <a:srgbClr val="11819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a:noFill/>
                  </a:ln>
                  <a:solidFill>
                    <a:srgbClr val="18B1D7"/>
                  </a:solidFill>
                  <a:effectLst/>
                  <a:uLnTx/>
                  <a:uFillTx/>
                  <a:latin typeface="Calibri"/>
                  <a:ea typeface="+mn-ea"/>
                  <a:cs typeface="+mn-cs"/>
                </a:rPr>
                <a:t>3</a:t>
              </a:r>
            </a:p>
          </p:txBody>
        </p:sp>
      </p:grpSp>
      <p:grpSp>
        <p:nvGrpSpPr>
          <p:cNvPr id="72" name="Group 69">
            <a:extLst>
              <a:ext uri="{FF2B5EF4-FFF2-40B4-BE49-F238E27FC236}">
                <a16:creationId xmlns:a16="http://schemas.microsoft.com/office/drawing/2014/main" id="{B18BB122-BFBD-4B6A-BD6A-82D26FC79F98}"/>
              </a:ext>
            </a:extLst>
          </p:cNvPr>
          <p:cNvGrpSpPr>
            <a:grpSpLocks noChangeAspect="1"/>
          </p:cNvGrpSpPr>
          <p:nvPr/>
        </p:nvGrpSpPr>
        <p:grpSpPr>
          <a:xfrm rot="900000">
            <a:off x="4913478" y="3569638"/>
            <a:ext cx="1855569" cy="1855569"/>
            <a:chOff x="7964592" y="2855911"/>
            <a:chExt cx="2041126" cy="2041126"/>
          </a:xfrm>
          <a:effectLst>
            <a:outerShdw blurRad="50800" dist="38100" dir="2700000" sx="102000" sy="102000" algn="tl" rotWithShape="0">
              <a:prstClr val="black">
                <a:alpha val="40000"/>
              </a:prstClr>
            </a:outerShdw>
          </a:effectLst>
        </p:grpSpPr>
        <p:sp>
          <p:nvSpPr>
            <p:cNvPr id="73" name="Circle: Hollow 362">
              <a:extLst>
                <a:ext uri="{FF2B5EF4-FFF2-40B4-BE49-F238E27FC236}">
                  <a16:creationId xmlns:a16="http://schemas.microsoft.com/office/drawing/2014/main" id="{5ED7B338-B6C2-4015-9E59-A0DCDEA6E8CA}"/>
                </a:ext>
              </a:extLst>
            </p:cNvPr>
            <p:cNvSpPr>
              <a:spLocks noChangeAspect="1"/>
            </p:cNvSpPr>
            <p:nvPr/>
          </p:nvSpPr>
          <p:spPr>
            <a:xfrm>
              <a:off x="8126800" y="3018119"/>
              <a:ext cx="1716710" cy="1716710"/>
            </a:xfrm>
            <a:prstGeom prst="donut">
              <a:avLst>
                <a:gd name="adj" fmla="val 7139"/>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Calibri"/>
                <a:ea typeface="+mn-ea"/>
                <a:cs typeface="+mn-cs"/>
              </a:endParaRPr>
            </a:p>
          </p:txBody>
        </p:sp>
        <p:grpSp>
          <p:nvGrpSpPr>
            <p:cNvPr id="74" name="Group 71">
              <a:extLst>
                <a:ext uri="{FF2B5EF4-FFF2-40B4-BE49-F238E27FC236}">
                  <a16:creationId xmlns:a16="http://schemas.microsoft.com/office/drawing/2014/main" id="{B8D6D81B-EF21-425A-8876-AD51ABAEEF98}"/>
                </a:ext>
              </a:extLst>
            </p:cNvPr>
            <p:cNvGrpSpPr/>
            <p:nvPr/>
          </p:nvGrpSpPr>
          <p:grpSpPr>
            <a:xfrm>
              <a:off x="8897635" y="2855911"/>
              <a:ext cx="175040" cy="2041126"/>
              <a:chOff x="8229799" y="2768458"/>
              <a:chExt cx="175040" cy="2041126"/>
            </a:xfrm>
            <a:solidFill>
              <a:schemeClr val="accent3"/>
            </a:solidFill>
          </p:grpSpPr>
          <p:sp>
            <p:nvSpPr>
              <p:cNvPr id="91" name="Trapezoid 88">
                <a:extLst>
                  <a:ext uri="{FF2B5EF4-FFF2-40B4-BE49-F238E27FC236}">
                    <a16:creationId xmlns:a16="http://schemas.microsoft.com/office/drawing/2014/main" id="{3C53F3C1-4EFF-45A8-8951-C3255B01992C}"/>
                  </a:ext>
                </a:extLst>
              </p:cNvPr>
              <p:cNvSpPr/>
              <p:nvPr/>
            </p:nvSpPr>
            <p:spPr>
              <a:xfrm>
                <a:off x="8229799" y="2768458"/>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92" name="Trapezoid 89">
                <a:extLst>
                  <a:ext uri="{FF2B5EF4-FFF2-40B4-BE49-F238E27FC236}">
                    <a16:creationId xmlns:a16="http://schemas.microsoft.com/office/drawing/2014/main" id="{1760B380-2266-4EBC-BE31-54CEE056EEED}"/>
                  </a:ext>
                </a:extLst>
              </p:cNvPr>
              <p:cNvSpPr/>
              <p:nvPr/>
            </p:nvSpPr>
            <p:spPr>
              <a:xfrm rot="10800000">
                <a:off x="8229799" y="4634676"/>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75" name="Group 72">
              <a:extLst>
                <a:ext uri="{FF2B5EF4-FFF2-40B4-BE49-F238E27FC236}">
                  <a16:creationId xmlns:a16="http://schemas.microsoft.com/office/drawing/2014/main" id="{2A7D3FB3-3613-4122-AE1E-D664E6F7CFB2}"/>
                </a:ext>
              </a:extLst>
            </p:cNvPr>
            <p:cNvGrpSpPr/>
            <p:nvPr/>
          </p:nvGrpSpPr>
          <p:grpSpPr>
            <a:xfrm rot="5400000">
              <a:off x="8897635" y="2855911"/>
              <a:ext cx="175040" cy="2041126"/>
              <a:chOff x="8229799" y="2768458"/>
              <a:chExt cx="175040" cy="2041126"/>
            </a:xfrm>
            <a:solidFill>
              <a:schemeClr val="accent3"/>
            </a:solidFill>
          </p:grpSpPr>
          <p:sp>
            <p:nvSpPr>
              <p:cNvPr id="89" name="Trapezoid 86">
                <a:extLst>
                  <a:ext uri="{FF2B5EF4-FFF2-40B4-BE49-F238E27FC236}">
                    <a16:creationId xmlns:a16="http://schemas.microsoft.com/office/drawing/2014/main" id="{BCCD5BA2-8463-44E5-BF61-12FB57A2A7DE}"/>
                  </a:ext>
                </a:extLst>
              </p:cNvPr>
              <p:cNvSpPr/>
              <p:nvPr/>
            </p:nvSpPr>
            <p:spPr>
              <a:xfrm>
                <a:off x="8229799" y="2768458"/>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90" name="Trapezoid 87">
                <a:extLst>
                  <a:ext uri="{FF2B5EF4-FFF2-40B4-BE49-F238E27FC236}">
                    <a16:creationId xmlns:a16="http://schemas.microsoft.com/office/drawing/2014/main" id="{F4F69341-EE46-4C2D-A6CB-3F18607DEA79}"/>
                  </a:ext>
                </a:extLst>
              </p:cNvPr>
              <p:cNvSpPr/>
              <p:nvPr/>
            </p:nvSpPr>
            <p:spPr>
              <a:xfrm rot="10800000">
                <a:off x="8229799" y="4634676"/>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76" name="Group 73">
              <a:extLst>
                <a:ext uri="{FF2B5EF4-FFF2-40B4-BE49-F238E27FC236}">
                  <a16:creationId xmlns:a16="http://schemas.microsoft.com/office/drawing/2014/main" id="{FA865589-6A66-4A2B-8B55-BBEE40E7429C}"/>
                </a:ext>
              </a:extLst>
            </p:cNvPr>
            <p:cNvGrpSpPr/>
            <p:nvPr/>
          </p:nvGrpSpPr>
          <p:grpSpPr>
            <a:xfrm rot="1800000">
              <a:off x="8897635" y="2855911"/>
              <a:ext cx="175040" cy="2041126"/>
              <a:chOff x="8229799" y="2768458"/>
              <a:chExt cx="175040" cy="2041126"/>
            </a:xfrm>
            <a:solidFill>
              <a:schemeClr val="accent3"/>
            </a:solidFill>
          </p:grpSpPr>
          <p:sp>
            <p:nvSpPr>
              <p:cNvPr id="87" name="Trapezoid 84">
                <a:extLst>
                  <a:ext uri="{FF2B5EF4-FFF2-40B4-BE49-F238E27FC236}">
                    <a16:creationId xmlns:a16="http://schemas.microsoft.com/office/drawing/2014/main" id="{CA66B359-7FFE-459E-A87D-79E8B1763A8A}"/>
                  </a:ext>
                </a:extLst>
              </p:cNvPr>
              <p:cNvSpPr/>
              <p:nvPr/>
            </p:nvSpPr>
            <p:spPr>
              <a:xfrm>
                <a:off x="8229799" y="2768458"/>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88" name="Trapezoid 85">
                <a:extLst>
                  <a:ext uri="{FF2B5EF4-FFF2-40B4-BE49-F238E27FC236}">
                    <a16:creationId xmlns:a16="http://schemas.microsoft.com/office/drawing/2014/main" id="{B6301EC4-4C5D-4EE6-9983-9AC906F63D75}"/>
                  </a:ext>
                </a:extLst>
              </p:cNvPr>
              <p:cNvSpPr/>
              <p:nvPr/>
            </p:nvSpPr>
            <p:spPr>
              <a:xfrm rot="10800000">
                <a:off x="8229799" y="4634676"/>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77" name="Group 74">
              <a:extLst>
                <a:ext uri="{FF2B5EF4-FFF2-40B4-BE49-F238E27FC236}">
                  <a16:creationId xmlns:a16="http://schemas.microsoft.com/office/drawing/2014/main" id="{C83E14B6-30F0-41BC-B36B-04D55C2AA239}"/>
                </a:ext>
              </a:extLst>
            </p:cNvPr>
            <p:cNvGrpSpPr/>
            <p:nvPr/>
          </p:nvGrpSpPr>
          <p:grpSpPr>
            <a:xfrm rot="3600000">
              <a:off x="8897635" y="2855911"/>
              <a:ext cx="175040" cy="2041126"/>
              <a:chOff x="8229799" y="2768458"/>
              <a:chExt cx="175040" cy="2041126"/>
            </a:xfrm>
            <a:solidFill>
              <a:schemeClr val="accent3"/>
            </a:solidFill>
          </p:grpSpPr>
          <p:sp>
            <p:nvSpPr>
              <p:cNvPr id="85" name="Trapezoid 82">
                <a:extLst>
                  <a:ext uri="{FF2B5EF4-FFF2-40B4-BE49-F238E27FC236}">
                    <a16:creationId xmlns:a16="http://schemas.microsoft.com/office/drawing/2014/main" id="{73F23C33-E0B0-417D-90E5-DB8C760A7419}"/>
                  </a:ext>
                </a:extLst>
              </p:cNvPr>
              <p:cNvSpPr/>
              <p:nvPr/>
            </p:nvSpPr>
            <p:spPr>
              <a:xfrm>
                <a:off x="8229799" y="2768458"/>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86" name="Trapezoid 83">
                <a:extLst>
                  <a:ext uri="{FF2B5EF4-FFF2-40B4-BE49-F238E27FC236}">
                    <a16:creationId xmlns:a16="http://schemas.microsoft.com/office/drawing/2014/main" id="{0C9E6F60-0B9E-464F-8502-2F55E38A100A}"/>
                  </a:ext>
                </a:extLst>
              </p:cNvPr>
              <p:cNvSpPr/>
              <p:nvPr/>
            </p:nvSpPr>
            <p:spPr>
              <a:xfrm rot="10800000">
                <a:off x="8229799" y="4634676"/>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78" name="Group 75">
              <a:extLst>
                <a:ext uri="{FF2B5EF4-FFF2-40B4-BE49-F238E27FC236}">
                  <a16:creationId xmlns:a16="http://schemas.microsoft.com/office/drawing/2014/main" id="{0326C3A4-682D-4154-91A8-8240D852B864}"/>
                </a:ext>
              </a:extLst>
            </p:cNvPr>
            <p:cNvGrpSpPr/>
            <p:nvPr/>
          </p:nvGrpSpPr>
          <p:grpSpPr>
            <a:xfrm rot="7200000">
              <a:off x="8897635" y="2855911"/>
              <a:ext cx="175040" cy="2041126"/>
              <a:chOff x="8229799" y="2768458"/>
              <a:chExt cx="175040" cy="2041126"/>
            </a:xfrm>
            <a:solidFill>
              <a:schemeClr val="accent3"/>
            </a:solidFill>
          </p:grpSpPr>
          <p:sp>
            <p:nvSpPr>
              <p:cNvPr id="83" name="Trapezoid 80">
                <a:extLst>
                  <a:ext uri="{FF2B5EF4-FFF2-40B4-BE49-F238E27FC236}">
                    <a16:creationId xmlns:a16="http://schemas.microsoft.com/office/drawing/2014/main" id="{3CBB7C13-7979-41BB-983A-A76AA55277AD}"/>
                  </a:ext>
                </a:extLst>
              </p:cNvPr>
              <p:cNvSpPr/>
              <p:nvPr/>
            </p:nvSpPr>
            <p:spPr>
              <a:xfrm>
                <a:off x="8229799" y="2768458"/>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84" name="Trapezoid 81">
                <a:extLst>
                  <a:ext uri="{FF2B5EF4-FFF2-40B4-BE49-F238E27FC236}">
                    <a16:creationId xmlns:a16="http://schemas.microsoft.com/office/drawing/2014/main" id="{AFBD2247-6717-4B17-8B16-1A1DCDA0134F}"/>
                  </a:ext>
                </a:extLst>
              </p:cNvPr>
              <p:cNvSpPr/>
              <p:nvPr/>
            </p:nvSpPr>
            <p:spPr>
              <a:xfrm rot="10800000">
                <a:off x="8229799" y="4634676"/>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grpSp>
          <p:nvGrpSpPr>
            <p:cNvPr id="79" name="Group 76">
              <a:extLst>
                <a:ext uri="{FF2B5EF4-FFF2-40B4-BE49-F238E27FC236}">
                  <a16:creationId xmlns:a16="http://schemas.microsoft.com/office/drawing/2014/main" id="{5D9AE0B7-E06E-46AB-A1CD-0D9E1379A011}"/>
                </a:ext>
              </a:extLst>
            </p:cNvPr>
            <p:cNvGrpSpPr/>
            <p:nvPr/>
          </p:nvGrpSpPr>
          <p:grpSpPr>
            <a:xfrm rot="9000000">
              <a:off x="8897635" y="2855911"/>
              <a:ext cx="175040" cy="2041126"/>
              <a:chOff x="8229799" y="2768458"/>
              <a:chExt cx="175040" cy="2041126"/>
            </a:xfrm>
            <a:solidFill>
              <a:schemeClr val="accent3"/>
            </a:solidFill>
          </p:grpSpPr>
          <p:sp>
            <p:nvSpPr>
              <p:cNvPr id="81" name="Trapezoid 78">
                <a:extLst>
                  <a:ext uri="{FF2B5EF4-FFF2-40B4-BE49-F238E27FC236}">
                    <a16:creationId xmlns:a16="http://schemas.microsoft.com/office/drawing/2014/main" id="{CFCF8B2C-9031-4135-BD8F-1BB070CC544D}"/>
                  </a:ext>
                </a:extLst>
              </p:cNvPr>
              <p:cNvSpPr/>
              <p:nvPr/>
            </p:nvSpPr>
            <p:spPr>
              <a:xfrm>
                <a:off x="8229799" y="2768458"/>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Calibri"/>
                  <a:ea typeface="+mn-ea"/>
                  <a:cs typeface="+mn-cs"/>
                </a:endParaRPr>
              </a:p>
            </p:txBody>
          </p:sp>
          <p:sp>
            <p:nvSpPr>
              <p:cNvPr id="82" name="Trapezoid 79">
                <a:extLst>
                  <a:ext uri="{FF2B5EF4-FFF2-40B4-BE49-F238E27FC236}">
                    <a16:creationId xmlns:a16="http://schemas.microsoft.com/office/drawing/2014/main" id="{1F014E7C-CE35-4B83-8EBC-9C989DD72BC9}"/>
                  </a:ext>
                </a:extLst>
              </p:cNvPr>
              <p:cNvSpPr/>
              <p:nvPr/>
            </p:nvSpPr>
            <p:spPr>
              <a:xfrm rot="10800000">
                <a:off x="8229799" y="4634676"/>
                <a:ext cx="175040" cy="174908"/>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ysClr val="windowText" lastClr="000000"/>
                  </a:solidFill>
                  <a:effectLst/>
                  <a:uLnTx/>
                  <a:uFillTx/>
                  <a:latin typeface="Calibri"/>
                  <a:ea typeface="+mn-ea"/>
                  <a:cs typeface="+mn-cs"/>
                </a:endParaRPr>
              </a:p>
            </p:txBody>
          </p:sp>
        </p:grpSp>
        <p:sp>
          <p:nvSpPr>
            <p:cNvPr id="80" name="Oval 77">
              <a:extLst>
                <a:ext uri="{FF2B5EF4-FFF2-40B4-BE49-F238E27FC236}">
                  <a16:creationId xmlns:a16="http://schemas.microsoft.com/office/drawing/2014/main" id="{9A7B6583-C939-4460-8F98-60119E9BA8C1}"/>
                </a:ext>
              </a:extLst>
            </p:cNvPr>
            <p:cNvSpPr>
              <a:spLocks noChangeAspect="1"/>
            </p:cNvSpPr>
            <p:nvPr/>
          </p:nvSpPr>
          <p:spPr>
            <a:xfrm rot="20700000">
              <a:off x="8278741" y="3175844"/>
              <a:ext cx="1408186" cy="1408186"/>
            </a:xfrm>
            <a:prstGeom prst="ellipse">
              <a:avLst/>
            </a:prstGeom>
            <a:solidFill>
              <a:schemeClr val="bg1"/>
            </a:solidFill>
            <a:ln w="762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0" cap="none" spc="0" normalizeH="0" baseline="0" noProof="0" dirty="0">
                  <a:ln>
                    <a:noFill/>
                  </a:ln>
                  <a:solidFill>
                    <a:srgbClr val="297FD5"/>
                  </a:solidFill>
                  <a:effectLst/>
                  <a:uLnTx/>
                  <a:uFillTx/>
                  <a:latin typeface="Calibri"/>
                  <a:ea typeface="+mn-ea"/>
                  <a:cs typeface="+mn-cs"/>
                </a:rPr>
                <a:t>4</a:t>
              </a:r>
            </a:p>
          </p:txBody>
        </p:sp>
      </p:grpSp>
    </p:spTree>
    <p:extLst>
      <p:ext uri="{BB962C8B-B14F-4D97-AF65-F5344CB8AC3E}">
        <p14:creationId xmlns:p14="http://schemas.microsoft.com/office/powerpoint/2010/main" val="6327405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91DE2E-ABBD-4467-B058-537E0778DB6E}"/>
              </a:ext>
            </a:extLst>
          </p:cNvPr>
          <p:cNvSpPr>
            <a:spLocks noGrp="1"/>
          </p:cNvSpPr>
          <p:nvPr>
            <p:ph type="title"/>
          </p:nvPr>
        </p:nvSpPr>
        <p:spPr>
          <a:xfrm>
            <a:off x="677333" y="609600"/>
            <a:ext cx="9345898" cy="1320800"/>
          </a:xfrm>
        </p:spPr>
        <p:txBody>
          <a:bodyPr/>
          <a:lstStyle/>
          <a:p>
            <a:r>
              <a:rPr lang="it-IT" dirty="0">
                <a:latin typeface="EC Square Sans Pro" panose="020B0506040000020004" pitchFamily="34" charset="0"/>
              </a:rPr>
              <a:t>Funding </a:t>
            </a:r>
            <a:r>
              <a:rPr lang="it-IT" dirty="0" err="1">
                <a:latin typeface="EC Square Sans Pro" panose="020B0506040000020004" pitchFamily="34" charset="0"/>
              </a:rPr>
              <a:t>opportunities</a:t>
            </a:r>
            <a:r>
              <a:rPr lang="it-IT" dirty="0">
                <a:latin typeface="EC Square Sans Pro" panose="020B0506040000020004" pitchFamily="34" charset="0"/>
              </a:rPr>
              <a:t> </a:t>
            </a:r>
            <a:r>
              <a:rPr lang="it-IT" dirty="0" err="1">
                <a:latin typeface="EC Square Sans Pro" panose="020B0506040000020004" pitchFamily="34" charset="0"/>
              </a:rPr>
              <a:t>available</a:t>
            </a:r>
            <a:r>
              <a:rPr lang="it-IT" dirty="0">
                <a:latin typeface="EC Square Sans Pro" panose="020B0506040000020004" pitchFamily="34" charset="0"/>
              </a:rPr>
              <a:t> in the </a:t>
            </a:r>
            <a:r>
              <a:rPr lang="it-IT" dirty="0" err="1">
                <a:latin typeface="EC Square Sans Pro" panose="020B0506040000020004" pitchFamily="34" charset="0"/>
              </a:rPr>
              <a:t>sea</a:t>
            </a:r>
            <a:r>
              <a:rPr lang="it-IT" dirty="0">
                <a:latin typeface="EC Square Sans Pro" panose="020B0506040000020004" pitchFamily="34" charset="0"/>
              </a:rPr>
              <a:t> </a:t>
            </a:r>
            <a:r>
              <a:rPr lang="it-IT" dirty="0" err="1">
                <a:latin typeface="EC Square Sans Pro" panose="020B0506040000020004" pitchFamily="34" charset="0"/>
              </a:rPr>
              <a:t>basin</a:t>
            </a:r>
            <a:endParaRPr lang="it-IT" dirty="0">
              <a:latin typeface="EC Square Sans Pro" panose="020B0506040000020004" pitchFamily="34" charset="0"/>
            </a:endParaRPr>
          </a:p>
        </p:txBody>
      </p:sp>
      <p:sp>
        <p:nvSpPr>
          <p:cNvPr id="3" name="Segnaposto contenuto 2">
            <a:extLst>
              <a:ext uri="{FF2B5EF4-FFF2-40B4-BE49-F238E27FC236}">
                <a16:creationId xmlns:a16="http://schemas.microsoft.com/office/drawing/2014/main" id="{8E7900AD-F444-4383-92E4-91B859CD2BE1}"/>
              </a:ext>
            </a:extLst>
          </p:cNvPr>
          <p:cNvSpPr>
            <a:spLocks noGrp="1"/>
          </p:cNvSpPr>
          <p:nvPr>
            <p:ph idx="1"/>
          </p:nvPr>
        </p:nvSpPr>
        <p:spPr>
          <a:xfrm>
            <a:off x="677334" y="1563624"/>
            <a:ext cx="8596668" cy="5202935"/>
          </a:xfrm>
        </p:spPr>
        <p:txBody>
          <a:bodyPr>
            <a:normAutofit/>
          </a:bodyPr>
          <a:lstStyle/>
          <a:p>
            <a:endParaRPr lang="it-IT" dirty="0"/>
          </a:p>
          <a:p>
            <a:endParaRPr lang="it-IT" dirty="0"/>
          </a:p>
          <a:p>
            <a:endParaRPr lang="it-IT" dirty="0"/>
          </a:p>
        </p:txBody>
      </p:sp>
      <p:graphicFrame>
        <p:nvGraphicFramePr>
          <p:cNvPr id="4" name="Table 3"/>
          <p:cNvGraphicFramePr>
            <a:graphicFrameLocks noGrp="1"/>
          </p:cNvGraphicFramePr>
          <p:nvPr/>
        </p:nvGraphicFramePr>
        <p:xfrm>
          <a:off x="949569" y="1846387"/>
          <a:ext cx="7930663" cy="4863536"/>
        </p:xfrm>
        <a:graphic>
          <a:graphicData uri="http://schemas.openxmlformats.org/drawingml/2006/table">
            <a:tbl>
              <a:tblPr firstRow="1" firstCol="1" bandRow="1">
                <a:tableStyleId>{5C22544A-7EE6-4342-B048-85BDC9FD1C3A}</a:tableStyleId>
              </a:tblPr>
              <a:tblGrid>
                <a:gridCol w="2804122">
                  <a:extLst>
                    <a:ext uri="{9D8B030D-6E8A-4147-A177-3AD203B41FA5}">
                      <a16:colId xmlns:a16="http://schemas.microsoft.com/office/drawing/2014/main" val="20000"/>
                    </a:ext>
                  </a:extLst>
                </a:gridCol>
                <a:gridCol w="2273549">
                  <a:extLst>
                    <a:ext uri="{9D8B030D-6E8A-4147-A177-3AD203B41FA5}">
                      <a16:colId xmlns:a16="http://schemas.microsoft.com/office/drawing/2014/main" val="20001"/>
                    </a:ext>
                  </a:extLst>
                </a:gridCol>
                <a:gridCol w="786550">
                  <a:extLst>
                    <a:ext uri="{9D8B030D-6E8A-4147-A177-3AD203B41FA5}">
                      <a16:colId xmlns:a16="http://schemas.microsoft.com/office/drawing/2014/main" val="20002"/>
                    </a:ext>
                  </a:extLst>
                </a:gridCol>
                <a:gridCol w="1033221">
                  <a:extLst>
                    <a:ext uri="{9D8B030D-6E8A-4147-A177-3AD203B41FA5}">
                      <a16:colId xmlns:a16="http://schemas.microsoft.com/office/drawing/2014/main" val="20003"/>
                    </a:ext>
                  </a:extLst>
                </a:gridCol>
                <a:gridCol w="1033221">
                  <a:extLst>
                    <a:ext uri="{9D8B030D-6E8A-4147-A177-3AD203B41FA5}">
                      <a16:colId xmlns:a16="http://schemas.microsoft.com/office/drawing/2014/main" val="20004"/>
                    </a:ext>
                  </a:extLst>
                </a:gridCol>
              </a:tblGrid>
              <a:tr h="721078">
                <a:tc rowSpan="2">
                  <a:txBody>
                    <a:bodyPr/>
                    <a:lstStyle/>
                    <a:p>
                      <a:pPr algn="ctr">
                        <a:lnSpc>
                          <a:spcPct val="107000"/>
                        </a:lnSpc>
                        <a:spcAft>
                          <a:spcPts val="800"/>
                        </a:spcAft>
                      </a:pPr>
                      <a:r>
                        <a:rPr lang="en-US" sz="1100" dirty="0">
                          <a:effectLst/>
                        </a:rPr>
                        <a:t>Initiatives</a:t>
                      </a:r>
                      <a:endParaRPr lang="en-GB" sz="1100" dirty="0">
                        <a:solidFill>
                          <a:srgbClr val="000000"/>
                        </a:solidFill>
                        <a:effectLst/>
                        <a:latin typeface="Calibri"/>
                        <a:ea typeface="Calibri"/>
                        <a:cs typeface="Times New Roman"/>
                      </a:endParaRPr>
                    </a:p>
                  </a:txBody>
                  <a:tcPr marL="68580" marR="68580" marT="0" marB="0" anchor="ctr"/>
                </a:tc>
                <a:tc rowSpan="2">
                  <a:txBody>
                    <a:bodyPr/>
                    <a:lstStyle/>
                    <a:p>
                      <a:pPr algn="ctr">
                        <a:lnSpc>
                          <a:spcPct val="107000"/>
                        </a:lnSpc>
                        <a:spcAft>
                          <a:spcPts val="800"/>
                        </a:spcAft>
                      </a:pPr>
                      <a:r>
                        <a:rPr lang="en-US" sz="1100">
                          <a:effectLst/>
                        </a:rPr>
                        <a:t>Coverage (geographic and sectoral/theme)</a:t>
                      </a:r>
                      <a:endParaRPr lang="en-GB" sz="1100">
                        <a:solidFill>
                          <a:srgbClr val="000000"/>
                        </a:solidFill>
                        <a:effectLst/>
                        <a:latin typeface="Calibri"/>
                        <a:ea typeface="Calibri"/>
                        <a:cs typeface="Times New Roman"/>
                      </a:endParaRPr>
                    </a:p>
                  </a:txBody>
                  <a:tcPr marL="68580" marR="68580" marT="0" marB="0" anchor="ctr"/>
                </a:tc>
                <a:tc gridSpan="3">
                  <a:txBody>
                    <a:bodyPr/>
                    <a:lstStyle/>
                    <a:p>
                      <a:pPr algn="ctr">
                        <a:lnSpc>
                          <a:spcPct val="107000"/>
                        </a:lnSpc>
                        <a:spcAft>
                          <a:spcPts val="800"/>
                        </a:spcAft>
                      </a:pPr>
                      <a:r>
                        <a:rPr lang="en-US" sz="1100">
                          <a:effectLst/>
                        </a:rPr>
                        <a:t>Common Maritime Agenda</a:t>
                      </a:r>
                      <a:endParaRPr lang="en-GB" sz="1100">
                        <a:effectLst/>
                      </a:endParaRPr>
                    </a:p>
                    <a:p>
                      <a:pPr algn="ctr">
                        <a:lnSpc>
                          <a:spcPct val="107000"/>
                        </a:lnSpc>
                        <a:spcAft>
                          <a:spcPts val="800"/>
                        </a:spcAft>
                      </a:pPr>
                      <a:r>
                        <a:rPr lang="en-US" sz="1100">
                          <a:effectLst/>
                        </a:rPr>
                        <a:t>(Goals)</a:t>
                      </a:r>
                      <a:endParaRPr lang="en-GB" sz="1100">
                        <a:solidFill>
                          <a:srgbClr val="000000"/>
                        </a:solidFill>
                        <a:effectLst/>
                        <a:latin typeface="Calibri"/>
                        <a:ea typeface="Calibri"/>
                        <a:cs typeface="Times New Roman"/>
                      </a:endParaRPr>
                    </a:p>
                  </a:txBody>
                  <a:tcPr marL="68580" marR="68580" marT="0" marB="0" anchor="ct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10000"/>
                  </a:ext>
                </a:extLst>
              </a:tr>
              <a:tr h="194823">
                <a:tc vMerge="1">
                  <a:txBody>
                    <a:bodyPr/>
                    <a:lstStyle/>
                    <a:p>
                      <a:endParaRPr lang="en-GB"/>
                    </a:p>
                  </a:txBody>
                  <a:tcPr/>
                </a:tc>
                <a:tc vMerge="1">
                  <a:txBody>
                    <a:bodyPr/>
                    <a:lstStyle/>
                    <a:p>
                      <a:endParaRPr lang="en-GB"/>
                    </a:p>
                  </a:txBody>
                  <a:tcPr/>
                </a:tc>
                <a:tc>
                  <a:txBody>
                    <a:bodyPr/>
                    <a:lstStyle/>
                    <a:p>
                      <a:pPr algn="ctr">
                        <a:lnSpc>
                          <a:spcPct val="107000"/>
                        </a:lnSpc>
                        <a:spcAft>
                          <a:spcPts val="800"/>
                        </a:spcAft>
                      </a:pPr>
                      <a:r>
                        <a:rPr lang="en-US" sz="1100">
                          <a:effectLst/>
                        </a:rPr>
                        <a:t>1</a:t>
                      </a:r>
                      <a:endParaRPr lang="en-GB" sz="1100">
                        <a:solidFill>
                          <a:srgbClr val="000000"/>
                        </a:solidFill>
                        <a:effectLst/>
                        <a:latin typeface="Calibri"/>
                        <a:ea typeface="Calibri"/>
                        <a:cs typeface="Times New Roman"/>
                      </a:endParaRPr>
                    </a:p>
                  </a:txBody>
                  <a:tcPr marL="68580" marR="68580" marT="0" marB="0" anchor="ctr"/>
                </a:tc>
                <a:tc>
                  <a:txBody>
                    <a:bodyPr/>
                    <a:lstStyle/>
                    <a:p>
                      <a:pPr indent="139700" algn="ctr">
                        <a:lnSpc>
                          <a:spcPct val="107000"/>
                        </a:lnSpc>
                        <a:spcAft>
                          <a:spcPts val="800"/>
                        </a:spcAft>
                      </a:pPr>
                      <a:r>
                        <a:rPr lang="en-US" sz="1100">
                          <a:effectLst/>
                        </a:rPr>
                        <a:t>2</a:t>
                      </a:r>
                      <a:endParaRPr lang="en-GB" sz="1100">
                        <a:solidFill>
                          <a:srgbClr val="000000"/>
                        </a:solidFill>
                        <a:effectLst/>
                        <a:latin typeface="Calibri"/>
                        <a:ea typeface="Calibri"/>
                        <a:cs typeface="Times New Roman"/>
                      </a:endParaRPr>
                    </a:p>
                  </a:txBody>
                  <a:tcPr marL="68580" marR="68580" marT="0" marB="0" anchor="ctr"/>
                </a:tc>
                <a:tc>
                  <a:txBody>
                    <a:bodyPr/>
                    <a:lstStyle/>
                    <a:p>
                      <a:pPr algn="ctr">
                        <a:lnSpc>
                          <a:spcPct val="107000"/>
                        </a:lnSpc>
                        <a:spcAft>
                          <a:spcPts val="800"/>
                        </a:spcAft>
                      </a:pPr>
                      <a:r>
                        <a:rPr lang="en-US" sz="1100">
                          <a:effectLst/>
                        </a:rPr>
                        <a:t>3</a:t>
                      </a:r>
                      <a:endParaRPr lang="en-GB" sz="1100">
                        <a:solidFill>
                          <a:srgbClr val="000000"/>
                        </a:solidFill>
                        <a:effectLst/>
                        <a:latin typeface="Calibri"/>
                        <a:ea typeface="Calibri"/>
                        <a:cs typeface="Times New Roman"/>
                      </a:endParaRPr>
                    </a:p>
                  </a:txBody>
                  <a:tcPr marL="68580" marR="68580" marT="0" marB="0" anchor="ctr"/>
                </a:tc>
                <a:extLst>
                  <a:ext uri="{0D108BD9-81ED-4DB2-BD59-A6C34878D82A}">
                    <a16:rowId xmlns:a16="http://schemas.microsoft.com/office/drawing/2014/main" val="10001"/>
                  </a:ext>
                </a:extLst>
              </a:tr>
              <a:tr h="194823">
                <a:tc>
                  <a:txBody>
                    <a:bodyPr/>
                    <a:lstStyle/>
                    <a:p>
                      <a:pPr algn="ctr">
                        <a:lnSpc>
                          <a:spcPct val="107000"/>
                        </a:lnSpc>
                        <a:spcAft>
                          <a:spcPts val="800"/>
                        </a:spcAft>
                      </a:pPr>
                      <a:r>
                        <a:rPr lang="en-US" sz="1100" dirty="0">
                          <a:effectLst/>
                        </a:rPr>
                        <a:t>EU Grants</a:t>
                      </a:r>
                      <a:endParaRPr lang="en-GB" sz="1100" dirty="0">
                        <a:solidFill>
                          <a:srgbClr val="000000"/>
                        </a:solidFill>
                        <a:effectLst/>
                        <a:latin typeface="Calibri"/>
                        <a:ea typeface="Calibri"/>
                        <a:cs typeface="Times New Roman"/>
                      </a:endParaRPr>
                    </a:p>
                  </a:txBody>
                  <a:tcPr marL="68580" marR="68580" marT="0" marB="0" anchor="ctr">
                    <a:solidFill>
                      <a:schemeClr val="accent6">
                        <a:lumMod val="50000"/>
                      </a:schemeClr>
                    </a:solidFill>
                  </a:tcPr>
                </a:tc>
                <a:tc>
                  <a:txBody>
                    <a:bodyPr/>
                    <a:lstStyle/>
                    <a:p>
                      <a:pPr algn="ctr">
                        <a:lnSpc>
                          <a:spcPct val="107000"/>
                        </a:lnSpc>
                        <a:spcAft>
                          <a:spcPts val="800"/>
                        </a:spcAft>
                      </a:pPr>
                      <a:r>
                        <a:rPr lang="en-US" sz="1100" dirty="0">
                          <a:effectLst/>
                        </a:rPr>
                        <a:t> </a:t>
                      </a:r>
                      <a:endParaRPr lang="en-GB" sz="1100" dirty="0">
                        <a:solidFill>
                          <a:srgbClr val="000000"/>
                        </a:solidFill>
                        <a:effectLst/>
                        <a:latin typeface="Calibri"/>
                        <a:ea typeface="Calibri"/>
                        <a:cs typeface="Times New Roman"/>
                      </a:endParaRPr>
                    </a:p>
                  </a:txBody>
                  <a:tcPr marL="68580" marR="68580" marT="0" marB="0" anchor="ctr">
                    <a:solidFill>
                      <a:schemeClr val="accent6">
                        <a:lumMod val="50000"/>
                      </a:schemeClr>
                    </a:solidFill>
                  </a:tcPr>
                </a:tc>
                <a:tc>
                  <a:txBody>
                    <a:bodyPr/>
                    <a:lstStyle/>
                    <a:p>
                      <a:pPr algn="ctr">
                        <a:lnSpc>
                          <a:spcPct val="107000"/>
                        </a:lnSpc>
                        <a:spcAft>
                          <a:spcPts val="800"/>
                        </a:spcAft>
                      </a:pPr>
                      <a:r>
                        <a:rPr lang="en-US" sz="1100" dirty="0">
                          <a:effectLst/>
                        </a:rPr>
                        <a:t> </a:t>
                      </a:r>
                      <a:endParaRPr lang="en-GB" sz="1100" dirty="0">
                        <a:solidFill>
                          <a:srgbClr val="000000"/>
                        </a:solidFill>
                        <a:effectLst/>
                        <a:latin typeface="Calibri"/>
                        <a:ea typeface="Calibri"/>
                        <a:cs typeface="Times New Roman"/>
                      </a:endParaRPr>
                    </a:p>
                  </a:txBody>
                  <a:tcPr marL="68580" marR="68580" marT="0" marB="0" anchor="ctr">
                    <a:solidFill>
                      <a:schemeClr val="accent6">
                        <a:lumMod val="50000"/>
                      </a:schemeClr>
                    </a:solidFill>
                  </a:tcPr>
                </a:tc>
                <a:tc>
                  <a:txBody>
                    <a:bodyPr/>
                    <a:lstStyle/>
                    <a:p>
                      <a:pPr algn="ctr">
                        <a:lnSpc>
                          <a:spcPct val="107000"/>
                        </a:lnSpc>
                        <a:spcAft>
                          <a:spcPts val="800"/>
                        </a:spcAft>
                      </a:pPr>
                      <a:r>
                        <a:rPr lang="en-US" sz="1100" dirty="0">
                          <a:effectLst/>
                        </a:rPr>
                        <a:t> </a:t>
                      </a:r>
                      <a:endParaRPr lang="en-GB" sz="1100" dirty="0">
                        <a:solidFill>
                          <a:srgbClr val="000000"/>
                        </a:solidFill>
                        <a:effectLst/>
                        <a:latin typeface="Calibri"/>
                        <a:ea typeface="Calibri"/>
                        <a:cs typeface="Times New Roman"/>
                      </a:endParaRPr>
                    </a:p>
                  </a:txBody>
                  <a:tcPr marL="68580" marR="68580" marT="0" marB="0" anchor="ctr">
                    <a:solidFill>
                      <a:schemeClr val="accent6">
                        <a:lumMod val="50000"/>
                      </a:schemeClr>
                    </a:solidFill>
                  </a:tcPr>
                </a:tc>
                <a:tc>
                  <a:txBody>
                    <a:bodyPr/>
                    <a:lstStyle/>
                    <a:p>
                      <a:pPr algn="ctr">
                        <a:lnSpc>
                          <a:spcPct val="107000"/>
                        </a:lnSpc>
                        <a:spcAft>
                          <a:spcPts val="800"/>
                        </a:spcAft>
                      </a:pPr>
                      <a:r>
                        <a:rPr lang="en-US" sz="1100" dirty="0">
                          <a:effectLst/>
                        </a:rPr>
                        <a:t> </a:t>
                      </a:r>
                      <a:endParaRPr lang="en-GB" sz="1100" dirty="0">
                        <a:solidFill>
                          <a:srgbClr val="000000"/>
                        </a:solidFill>
                        <a:effectLst/>
                        <a:latin typeface="Calibri"/>
                        <a:ea typeface="Calibri"/>
                        <a:cs typeface="Times New Roman"/>
                      </a:endParaRPr>
                    </a:p>
                  </a:txBody>
                  <a:tcPr marL="68580" marR="68580" marT="0" marB="0" anchor="ctr">
                    <a:solidFill>
                      <a:schemeClr val="accent6">
                        <a:lumMod val="50000"/>
                      </a:schemeClr>
                    </a:solidFill>
                  </a:tcPr>
                </a:tc>
                <a:extLst>
                  <a:ext uri="{0D108BD9-81ED-4DB2-BD59-A6C34878D82A}">
                    <a16:rowId xmlns:a16="http://schemas.microsoft.com/office/drawing/2014/main" val="10002"/>
                  </a:ext>
                </a:extLst>
              </a:tr>
              <a:tr h="194823">
                <a:tc>
                  <a:txBody>
                    <a:bodyPr/>
                    <a:lstStyle/>
                    <a:p>
                      <a:pPr algn="ctr">
                        <a:lnSpc>
                          <a:spcPct val="107000"/>
                        </a:lnSpc>
                        <a:spcAft>
                          <a:spcPts val="800"/>
                        </a:spcAft>
                      </a:pPr>
                      <a:r>
                        <a:rPr lang="en-US" sz="1100" dirty="0">
                          <a:effectLst/>
                        </a:rPr>
                        <a:t>EMFAF</a:t>
                      </a:r>
                      <a:endParaRPr lang="en-GB" sz="1100" dirty="0">
                        <a:solidFill>
                          <a:srgbClr val="000000"/>
                        </a:solidFill>
                        <a:effectLst/>
                        <a:latin typeface="Calibri"/>
                        <a:ea typeface="Calibri"/>
                        <a:cs typeface="Times New Roman"/>
                      </a:endParaRPr>
                    </a:p>
                  </a:txBody>
                  <a:tcPr marL="68580" marR="68580" marT="0" marB="0" anchor="ctr"/>
                </a:tc>
                <a:tc>
                  <a:txBody>
                    <a:bodyPr/>
                    <a:lstStyle/>
                    <a:p>
                      <a:pPr algn="ctr">
                        <a:lnSpc>
                          <a:spcPct val="107000"/>
                        </a:lnSpc>
                        <a:spcAft>
                          <a:spcPts val="800"/>
                        </a:spcAft>
                      </a:pPr>
                      <a:r>
                        <a:rPr lang="en-US" sz="1100" dirty="0">
                          <a:effectLst/>
                        </a:rPr>
                        <a:t>EU (&amp; Partners)</a:t>
                      </a:r>
                      <a:endParaRPr lang="en-GB" sz="1100" dirty="0">
                        <a:solidFill>
                          <a:srgbClr val="000000"/>
                        </a:solidFill>
                        <a:effectLst/>
                        <a:latin typeface="Calibri"/>
                        <a:ea typeface="Calibri"/>
                        <a:cs typeface="Times New Roman"/>
                      </a:endParaRPr>
                    </a:p>
                  </a:txBody>
                  <a:tcPr marL="68580" marR="68580" marT="0" marB="0" anchor="ctr"/>
                </a:tc>
                <a:tc>
                  <a:txBody>
                    <a:bodyPr/>
                    <a:lstStyle/>
                    <a:p>
                      <a:pPr algn="ctr">
                        <a:lnSpc>
                          <a:spcPct val="107000"/>
                        </a:lnSpc>
                        <a:spcAft>
                          <a:spcPts val="800"/>
                        </a:spcAft>
                      </a:pPr>
                      <a:r>
                        <a:rPr lang="en-US" sz="1100" dirty="0">
                          <a:effectLst/>
                        </a:rPr>
                        <a:t>x</a:t>
                      </a:r>
                      <a:endParaRPr lang="en-GB" sz="1100" dirty="0">
                        <a:solidFill>
                          <a:srgbClr val="000000"/>
                        </a:solidFill>
                        <a:effectLst/>
                        <a:latin typeface="Calibri"/>
                        <a:ea typeface="Calibri"/>
                        <a:cs typeface="Times New Roman"/>
                      </a:endParaRPr>
                    </a:p>
                  </a:txBody>
                  <a:tcPr marL="68580" marR="68580" marT="0" marB="0" anchor="ctr"/>
                </a:tc>
                <a:tc>
                  <a:txBody>
                    <a:bodyPr/>
                    <a:lstStyle/>
                    <a:p>
                      <a:pPr algn="ctr">
                        <a:lnSpc>
                          <a:spcPct val="107000"/>
                        </a:lnSpc>
                        <a:spcAft>
                          <a:spcPts val="800"/>
                        </a:spcAft>
                      </a:pPr>
                      <a:r>
                        <a:rPr lang="en-US" sz="1100" dirty="0">
                          <a:effectLst/>
                        </a:rPr>
                        <a:t>x</a:t>
                      </a:r>
                      <a:endParaRPr lang="en-GB" sz="1100" dirty="0">
                        <a:solidFill>
                          <a:srgbClr val="000000"/>
                        </a:solidFill>
                        <a:effectLst/>
                        <a:latin typeface="Calibri"/>
                        <a:ea typeface="Calibri"/>
                        <a:cs typeface="Times New Roman"/>
                      </a:endParaRPr>
                    </a:p>
                  </a:txBody>
                  <a:tcPr marL="68580" marR="68580" marT="0" marB="0" anchor="ctr"/>
                </a:tc>
                <a:tc>
                  <a:txBody>
                    <a:bodyPr/>
                    <a:lstStyle/>
                    <a:p>
                      <a:pPr algn="ctr">
                        <a:lnSpc>
                          <a:spcPct val="107000"/>
                        </a:lnSpc>
                        <a:spcAft>
                          <a:spcPts val="800"/>
                        </a:spcAft>
                      </a:pPr>
                      <a:r>
                        <a:rPr lang="en-US" sz="1100" dirty="0">
                          <a:effectLst/>
                        </a:rPr>
                        <a:t>x</a:t>
                      </a:r>
                      <a:endParaRPr lang="en-GB" sz="1100" dirty="0">
                        <a:solidFill>
                          <a:srgbClr val="000000"/>
                        </a:solidFill>
                        <a:effectLst/>
                        <a:latin typeface="Calibri"/>
                        <a:ea typeface="Calibri"/>
                        <a:cs typeface="Times New Roman"/>
                      </a:endParaRPr>
                    </a:p>
                  </a:txBody>
                  <a:tcPr marL="68580" marR="68580" marT="0" marB="0" anchor="ctr"/>
                </a:tc>
                <a:extLst>
                  <a:ext uri="{0D108BD9-81ED-4DB2-BD59-A6C34878D82A}">
                    <a16:rowId xmlns:a16="http://schemas.microsoft.com/office/drawing/2014/main" val="10003"/>
                  </a:ext>
                </a:extLst>
              </a:tr>
              <a:tr h="399881">
                <a:tc>
                  <a:txBody>
                    <a:bodyPr/>
                    <a:lstStyle/>
                    <a:p>
                      <a:pPr algn="ctr">
                        <a:lnSpc>
                          <a:spcPct val="107000"/>
                        </a:lnSpc>
                        <a:spcAft>
                          <a:spcPts val="800"/>
                        </a:spcAft>
                      </a:pPr>
                      <a:r>
                        <a:rPr lang="en-US" sz="1100" dirty="0">
                          <a:effectLst/>
                        </a:rPr>
                        <a:t>EMAF sea basin calls</a:t>
                      </a:r>
                      <a:endParaRPr lang="en-GB" sz="1100" dirty="0">
                        <a:solidFill>
                          <a:srgbClr val="000000"/>
                        </a:solidFill>
                        <a:effectLst/>
                        <a:latin typeface="Calibri"/>
                        <a:ea typeface="Calibri"/>
                        <a:cs typeface="Times New Roman"/>
                      </a:endParaRPr>
                    </a:p>
                  </a:txBody>
                  <a:tcPr marL="68580" marR="68580" marT="0" marB="0" anchor="ctr"/>
                </a:tc>
                <a:tc>
                  <a:txBody>
                    <a:bodyPr/>
                    <a:lstStyle/>
                    <a:p>
                      <a:pPr algn="ctr">
                        <a:lnSpc>
                          <a:spcPct val="107000"/>
                        </a:lnSpc>
                        <a:spcAft>
                          <a:spcPts val="800"/>
                        </a:spcAft>
                      </a:pPr>
                      <a:r>
                        <a:rPr lang="en-US" sz="1100" dirty="0">
                          <a:effectLst/>
                        </a:rPr>
                        <a:t>Sea basins specific</a:t>
                      </a:r>
                      <a:endParaRPr lang="en-GB" sz="1100" dirty="0">
                        <a:solidFill>
                          <a:srgbClr val="000000"/>
                        </a:solidFill>
                        <a:effectLst/>
                        <a:latin typeface="Calibri"/>
                        <a:ea typeface="Calibri"/>
                        <a:cs typeface="Times New Roman"/>
                      </a:endParaRPr>
                    </a:p>
                  </a:txBody>
                  <a:tcPr marL="68580" marR="68580" marT="0" marB="0" anchor="ctr"/>
                </a:tc>
                <a:tc>
                  <a:txBody>
                    <a:bodyPr/>
                    <a:lstStyle/>
                    <a:p>
                      <a:pPr algn="ctr">
                        <a:lnSpc>
                          <a:spcPct val="107000"/>
                        </a:lnSpc>
                        <a:spcAft>
                          <a:spcPts val="800"/>
                        </a:spcAft>
                      </a:pPr>
                      <a:r>
                        <a:rPr lang="en-US" sz="1100" dirty="0">
                          <a:effectLst/>
                        </a:rPr>
                        <a:t> </a:t>
                      </a:r>
                      <a:endParaRPr lang="en-GB" sz="1100" dirty="0">
                        <a:solidFill>
                          <a:srgbClr val="000000"/>
                        </a:solidFill>
                        <a:effectLst/>
                        <a:latin typeface="Calibri"/>
                        <a:ea typeface="Calibri"/>
                        <a:cs typeface="Times New Roman"/>
                      </a:endParaRPr>
                    </a:p>
                  </a:txBody>
                  <a:tcPr marL="68580" marR="68580" marT="0" marB="0" anchor="ctr"/>
                </a:tc>
                <a:tc>
                  <a:txBody>
                    <a:bodyPr/>
                    <a:lstStyle/>
                    <a:p>
                      <a:pPr algn="ctr">
                        <a:lnSpc>
                          <a:spcPct val="107000"/>
                        </a:lnSpc>
                        <a:spcAft>
                          <a:spcPts val="800"/>
                        </a:spcAft>
                      </a:pPr>
                      <a:r>
                        <a:rPr lang="en-US" sz="1100" dirty="0">
                          <a:effectLst/>
                        </a:rPr>
                        <a:t> </a:t>
                      </a:r>
                      <a:endParaRPr lang="en-GB" sz="1100" dirty="0">
                        <a:solidFill>
                          <a:srgbClr val="000000"/>
                        </a:solidFill>
                        <a:effectLst/>
                        <a:latin typeface="Calibri"/>
                        <a:ea typeface="Calibri"/>
                        <a:cs typeface="Times New Roman"/>
                      </a:endParaRPr>
                    </a:p>
                  </a:txBody>
                  <a:tcPr marL="68580" marR="68580" marT="0" marB="0" anchor="ctr"/>
                </a:tc>
                <a:tc>
                  <a:txBody>
                    <a:bodyPr/>
                    <a:lstStyle/>
                    <a:p>
                      <a:pPr algn="ctr">
                        <a:lnSpc>
                          <a:spcPct val="107000"/>
                        </a:lnSpc>
                        <a:spcAft>
                          <a:spcPts val="800"/>
                        </a:spcAft>
                      </a:pPr>
                      <a:r>
                        <a:rPr lang="en-US" sz="1100" dirty="0">
                          <a:effectLst/>
                        </a:rPr>
                        <a:t> </a:t>
                      </a:r>
                      <a:endParaRPr lang="en-GB" sz="1100" dirty="0">
                        <a:solidFill>
                          <a:srgbClr val="000000"/>
                        </a:solidFill>
                        <a:effectLst/>
                        <a:latin typeface="Calibri"/>
                        <a:ea typeface="Calibri"/>
                        <a:cs typeface="Times New Roman"/>
                      </a:endParaRPr>
                    </a:p>
                  </a:txBody>
                  <a:tcPr marL="68580" marR="68580" marT="0" marB="0" anchor="ctr"/>
                </a:tc>
                <a:extLst>
                  <a:ext uri="{0D108BD9-81ED-4DB2-BD59-A6C34878D82A}">
                    <a16:rowId xmlns:a16="http://schemas.microsoft.com/office/drawing/2014/main" val="10004"/>
                  </a:ext>
                </a:extLst>
              </a:tr>
              <a:tr h="399881">
                <a:tc>
                  <a:txBody>
                    <a:bodyPr/>
                    <a:lstStyle/>
                    <a:p>
                      <a:pPr algn="ctr">
                        <a:lnSpc>
                          <a:spcPct val="107000"/>
                        </a:lnSpc>
                        <a:spcAft>
                          <a:spcPts val="800"/>
                        </a:spcAft>
                      </a:pPr>
                      <a:r>
                        <a:rPr lang="en-US" sz="1100">
                          <a:effectLst/>
                        </a:rPr>
                        <a:t>INTERREG NEXT BSB</a:t>
                      </a:r>
                      <a:endParaRPr lang="en-GB" sz="1100">
                        <a:solidFill>
                          <a:srgbClr val="000000"/>
                        </a:solidFill>
                        <a:effectLst/>
                        <a:latin typeface="Calibri"/>
                        <a:ea typeface="Calibri"/>
                        <a:cs typeface="Times New Roman"/>
                      </a:endParaRPr>
                    </a:p>
                  </a:txBody>
                  <a:tcPr marL="68580" marR="68580" marT="0" marB="0" anchor="ctr"/>
                </a:tc>
                <a:tc>
                  <a:txBody>
                    <a:bodyPr/>
                    <a:lstStyle/>
                    <a:p>
                      <a:pPr algn="ctr">
                        <a:lnSpc>
                          <a:spcPct val="107000"/>
                        </a:lnSpc>
                        <a:spcAft>
                          <a:spcPts val="800"/>
                        </a:spcAft>
                      </a:pPr>
                      <a:r>
                        <a:rPr lang="en-US" sz="1100">
                          <a:effectLst/>
                        </a:rPr>
                        <a:t>Sea basins specific</a:t>
                      </a:r>
                      <a:endParaRPr lang="en-GB" sz="1100">
                        <a:solidFill>
                          <a:srgbClr val="000000"/>
                        </a:solidFill>
                        <a:effectLst/>
                        <a:latin typeface="Calibri"/>
                        <a:ea typeface="Calibri"/>
                        <a:cs typeface="Times New Roman"/>
                      </a:endParaRPr>
                    </a:p>
                  </a:txBody>
                  <a:tcPr marL="68580" marR="68580" marT="0" marB="0" anchor="ctr"/>
                </a:tc>
                <a:tc>
                  <a:txBody>
                    <a:bodyPr/>
                    <a:lstStyle/>
                    <a:p>
                      <a:pPr algn="ctr">
                        <a:lnSpc>
                          <a:spcPct val="107000"/>
                        </a:lnSpc>
                        <a:spcAft>
                          <a:spcPts val="800"/>
                        </a:spcAft>
                      </a:pPr>
                      <a:r>
                        <a:rPr lang="en-US" sz="1100">
                          <a:effectLst/>
                        </a:rPr>
                        <a:t>x</a:t>
                      </a:r>
                      <a:endParaRPr lang="en-GB" sz="1100">
                        <a:solidFill>
                          <a:srgbClr val="000000"/>
                        </a:solidFill>
                        <a:effectLst/>
                        <a:latin typeface="Calibri"/>
                        <a:ea typeface="Calibri"/>
                        <a:cs typeface="Times New Roman"/>
                      </a:endParaRPr>
                    </a:p>
                  </a:txBody>
                  <a:tcPr marL="68580" marR="68580" marT="0" marB="0" anchor="ctr"/>
                </a:tc>
                <a:tc>
                  <a:txBody>
                    <a:bodyPr/>
                    <a:lstStyle/>
                    <a:p>
                      <a:pPr algn="ctr">
                        <a:lnSpc>
                          <a:spcPct val="107000"/>
                        </a:lnSpc>
                        <a:spcAft>
                          <a:spcPts val="800"/>
                        </a:spcAft>
                      </a:pPr>
                      <a:r>
                        <a:rPr lang="en-US" sz="1100">
                          <a:effectLst/>
                        </a:rPr>
                        <a:t>x</a:t>
                      </a:r>
                      <a:endParaRPr lang="en-GB" sz="1100">
                        <a:solidFill>
                          <a:srgbClr val="000000"/>
                        </a:solidFill>
                        <a:effectLst/>
                        <a:latin typeface="Calibri"/>
                        <a:ea typeface="Calibri"/>
                        <a:cs typeface="Times New Roman"/>
                      </a:endParaRPr>
                    </a:p>
                  </a:txBody>
                  <a:tcPr marL="68580" marR="68580" marT="0" marB="0" anchor="ctr"/>
                </a:tc>
                <a:tc>
                  <a:txBody>
                    <a:bodyPr/>
                    <a:lstStyle/>
                    <a:p>
                      <a:pPr algn="ctr">
                        <a:lnSpc>
                          <a:spcPct val="107000"/>
                        </a:lnSpc>
                        <a:spcAft>
                          <a:spcPts val="800"/>
                        </a:spcAft>
                      </a:pPr>
                      <a:r>
                        <a:rPr lang="en-US" sz="1100">
                          <a:effectLst/>
                        </a:rPr>
                        <a:t>x</a:t>
                      </a:r>
                      <a:endParaRPr lang="en-GB" sz="1100">
                        <a:solidFill>
                          <a:srgbClr val="000000"/>
                        </a:solidFill>
                        <a:effectLst/>
                        <a:latin typeface="Calibri"/>
                        <a:ea typeface="Calibri"/>
                        <a:cs typeface="Times New Roman"/>
                      </a:endParaRPr>
                    </a:p>
                  </a:txBody>
                  <a:tcPr marL="68580" marR="68580" marT="0" marB="0" anchor="ctr"/>
                </a:tc>
                <a:extLst>
                  <a:ext uri="{0D108BD9-81ED-4DB2-BD59-A6C34878D82A}">
                    <a16:rowId xmlns:a16="http://schemas.microsoft.com/office/drawing/2014/main" val="10005"/>
                  </a:ext>
                </a:extLst>
              </a:tr>
              <a:tr h="399881">
                <a:tc>
                  <a:txBody>
                    <a:bodyPr/>
                    <a:lstStyle/>
                    <a:p>
                      <a:pPr algn="ctr">
                        <a:lnSpc>
                          <a:spcPct val="107000"/>
                        </a:lnSpc>
                        <a:spcAft>
                          <a:spcPts val="800"/>
                        </a:spcAft>
                      </a:pPr>
                      <a:r>
                        <a:rPr lang="en-US" sz="1100">
                          <a:effectLst/>
                        </a:rPr>
                        <a:t>Horizon Europe</a:t>
                      </a:r>
                      <a:endParaRPr lang="en-GB" sz="1100">
                        <a:solidFill>
                          <a:srgbClr val="000000"/>
                        </a:solidFill>
                        <a:effectLst/>
                        <a:latin typeface="Calibri"/>
                        <a:ea typeface="Calibri"/>
                        <a:cs typeface="Times New Roman"/>
                      </a:endParaRPr>
                    </a:p>
                  </a:txBody>
                  <a:tcPr marL="68580" marR="68580" marT="0" marB="0" anchor="ctr"/>
                </a:tc>
                <a:tc>
                  <a:txBody>
                    <a:bodyPr/>
                    <a:lstStyle/>
                    <a:p>
                      <a:pPr algn="ctr">
                        <a:lnSpc>
                          <a:spcPct val="107000"/>
                        </a:lnSpc>
                        <a:spcAft>
                          <a:spcPts val="800"/>
                        </a:spcAft>
                      </a:pPr>
                      <a:r>
                        <a:rPr lang="en-US" sz="1100">
                          <a:effectLst/>
                        </a:rPr>
                        <a:t>EU (&amp; Neighbors)</a:t>
                      </a:r>
                      <a:endParaRPr lang="en-GB" sz="1100">
                        <a:solidFill>
                          <a:srgbClr val="000000"/>
                        </a:solidFill>
                        <a:effectLst/>
                        <a:latin typeface="Calibri"/>
                        <a:ea typeface="Calibri"/>
                        <a:cs typeface="Times New Roman"/>
                      </a:endParaRPr>
                    </a:p>
                  </a:txBody>
                  <a:tcPr marL="68580" marR="68580" marT="0" marB="0" anchor="ctr"/>
                </a:tc>
                <a:tc>
                  <a:txBody>
                    <a:bodyPr/>
                    <a:lstStyle/>
                    <a:p>
                      <a:pPr algn="ctr">
                        <a:lnSpc>
                          <a:spcPct val="107000"/>
                        </a:lnSpc>
                        <a:spcAft>
                          <a:spcPts val="800"/>
                        </a:spcAft>
                      </a:pPr>
                      <a:r>
                        <a:rPr lang="en-US" sz="1100">
                          <a:effectLst/>
                        </a:rPr>
                        <a:t>x</a:t>
                      </a:r>
                      <a:endParaRPr lang="en-GB" sz="1100">
                        <a:solidFill>
                          <a:srgbClr val="000000"/>
                        </a:solidFill>
                        <a:effectLst/>
                        <a:latin typeface="Calibri"/>
                        <a:ea typeface="Calibri"/>
                        <a:cs typeface="Times New Roman"/>
                      </a:endParaRPr>
                    </a:p>
                  </a:txBody>
                  <a:tcPr marL="68580" marR="68580" marT="0" marB="0" anchor="ctr"/>
                </a:tc>
                <a:tc>
                  <a:txBody>
                    <a:bodyPr/>
                    <a:lstStyle/>
                    <a:p>
                      <a:pPr algn="ctr">
                        <a:lnSpc>
                          <a:spcPct val="107000"/>
                        </a:lnSpc>
                        <a:spcAft>
                          <a:spcPts val="800"/>
                        </a:spcAft>
                      </a:pPr>
                      <a:r>
                        <a:rPr lang="en-US" sz="1100">
                          <a:effectLst/>
                        </a:rPr>
                        <a:t>x</a:t>
                      </a:r>
                      <a:endParaRPr lang="en-GB" sz="1100">
                        <a:solidFill>
                          <a:srgbClr val="000000"/>
                        </a:solidFill>
                        <a:effectLst/>
                        <a:latin typeface="Calibri"/>
                        <a:ea typeface="Calibri"/>
                        <a:cs typeface="Times New Roman"/>
                      </a:endParaRPr>
                    </a:p>
                  </a:txBody>
                  <a:tcPr marL="68580" marR="68580" marT="0" marB="0" anchor="ctr"/>
                </a:tc>
                <a:tc>
                  <a:txBody>
                    <a:bodyPr/>
                    <a:lstStyle/>
                    <a:p>
                      <a:pPr algn="ctr">
                        <a:lnSpc>
                          <a:spcPct val="107000"/>
                        </a:lnSpc>
                        <a:spcAft>
                          <a:spcPts val="800"/>
                        </a:spcAft>
                      </a:pPr>
                      <a:r>
                        <a:rPr lang="en-US" sz="1100">
                          <a:effectLst/>
                        </a:rPr>
                        <a:t>x</a:t>
                      </a:r>
                      <a:endParaRPr lang="en-GB" sz="1100">
                        <a:solidFill>
                          <a:srgbClr val="000000"/>
                        </a:solidFill>
                        <a:effectLst/>
                        <a:latin typeface="Calibri"/>
                        <a:ea typeface="Calibri"/>
                        <a:cs typeface="Times New Roman"/>
                      </a:endParaRPr>
                    </a:p>
                  </a:txBody>
                  <a:tcPr marL="68580" marR="68580" marT="0" marB="0" anchor="ctr"/>
                </a:tc>
                <a:extLst>
                  <a:ext uri="{0D108BD9-81ED-4DB2-BD59-A6C34878D82A}">
                    <a16:rowId xmlns:a16="http://schemas.microsoft.com/office/drawing/2014/main" val="10006"/>
                  </a:ext>
                </a:extLst>
              </a:tr>
              <a:tr h="399881">
                <a:tc>
                  <a:txBody>
                    <a:bodyPr/>
                    <a:lstStyle/>
                    <a:p>
                      <a:pPr algn="ctr">
                        <a:lnSpc>
                          <a:spcPct val="107000"/>
                        </a:lnSpc>
                        <a:spcAft>
                          <a:spcPts val="800"/>
                        </a:spcAft>
                      </a:pPr>
                      <a:r>
                        <a:rPr lang="en-US" sz="1100">
                          <a:effectLst/>
                        </a:rPr>
                        <a:t>EU Missions/Lighthouse</a:t>
                      </a:r>
                      <a:endParaRPr lang="en-GB" sz="1100">
                        <a:solidFill>
                          <a:srgbClr val="000000"/>
                        </a:solidFill>
                        <a:effectLst/>
                        <a:latin typeface="Calibri"/>
                        <a:ea typeface="Calibri"/>
                        <a:cs typeface="Times New Roman"/>
                      </a:endParaRPr>
                    </a:p>
                  </a:txBody>
                  <a:tcPr marL="68580" marR="68580" marT="0" marB="0" anchor="ctr"/>
                </a:tc>
                <a:tc>
                  <a:txBody>
                    <a:bodyPr/>
                    <a:lstStyle/>
                    <a:p>
                      <a:pPr algn="ctr">
                        <a:lnSpc>
                          <a:spcPct val="107000"/>
                        </a:lnSpc>
                        <a:spcAft>
                          <a:spcPts val="800"/>
                        </a:spcAft>
                      </a:pPr>
                      <a:r>
                        <a:rPr lang="en-US" sz="1100">
                          <a:effectLst/>
                        </a:rPr>
                        <a:t>Sea basins specific</a:t>
                      </a:r>
                      <a:endParaRPr lang="en-GB" sz="1100">
                        <a:solidFill>
                          <a:srgbClr val="000000"/>
                        </a:solidFill>
                        <a:effectLst/>
                        <a:latin typeface="Calibri"/>
                        <a:ea typeface="Calibri"/>
                        <a:cs typeface="Times New Roman"/>
                      </a:endParaRPr>
                    </a:p>
                  </a:txBody>
                  <a:tcPr marL="68580" marR="68580" marT="0" marB="0" anchor="ctr"/>
                </a:tc>
                <a:tc>
                  <a:txBody>
                    <a:bodyPr/>
                    <a:lstStyle/>
                    <a:p>
                      <a:pPr algn="ctr">
                        <a:lnSpc>
                          <a:spcPct val="107000"/>
                        </a:lnSpc>
                        <a:spcAft>
                          <a:spcPts val="800"/>
                        </a:spcAft>
                      </a:pPr>
                      <a:r>
                        <a:rPr lang="en-US" sz="1100">
                          <a:effectLst/>
                        </a:rPr>
                        <a:t>x</a:t>
                      </a:r>
                      <a:endParaRPr lang="en-GB" sz="1100">
                        <a:solidFill>
                          <a:srgbClr val="000000"/>
                        </a:solidFill>
                        <a:effectLst/>
                        <a:latin typeface="Calibri"/>
                        <a:ea typeface="Calibri"/>
                        <a:cs typeface="Times New Roman"/>
                      </a:endParaRPr>
                    </a:p>
                  </a:txBody>
                  <a:tcPr marL="68580" marR="68580" marT="0" marB="0" anchor="ctr"/>
                </a:tc>
                <a:tc>
                  <a:txBody>
                    <a:bodyPr/>
                    <a:lstStyle/>
                    <a:p>
                      <a:pPr algn="ctr">
                        <a:lnSpc>
                          <a:spcPct val="107000"/>
                        </a:lnSpc>
                        <a:spcAft>
                          <a:spcPts val="800"/>
                        </a:spcAft>
                      </a:pPr>
                      <a:r>
                        <a:rPr lang="en-US" sz="1100">
                          <a:effectLst/>
                        </a:rPr>
                        <a:t> </a:t>
                      </a:r>
                      <a:endParaRPr lang="en-GB" sz="1100">
                        <a:solidFill>
                          <a:srgbClr val="000000"/>
                        </a:solidFill>
                        <a:effectLst/>
                        <a:latin typeface="Calibri"/>
                        <a:ea typeface="Calibri"/>
                        <a:cs typeface="Times New Roman"/>
                      </a:endParaRPr>
                    </a:p>
                  </a:txBody>
                  <a:tcPr marL="68580" marR="68580" marT="0" marB="0" anchor="ctr"/>
                </a:tc>
                <a:tc>
                  <a:txBody>
                    <a:bodyPr/>
                    <a:lstStyle/>
                    <a:p>
                      <a:pPr algn="ctr">
                        <a:lnSpc>
                          <a:spcPct val="107000"/>
                        </a:lnSpc>
                        <a:spcAft>
                          <a:spcPts val="800"/>
                        </a:spcAft>
                      </a:pPr>
                      <a:r>
                        <a:rPr lang="en-US" sz="1100">
                          <a:effectLst/>
                        </a:rPr>
                        <a:t> </a:t>
                      </a:r>
                      <a:endParaRPr lang="en-GB" sz="1100">
                        <a:solidFill>
                          <a:srgbClr val="000000"/>
                        </a:solidFill>
                        <a:effectLst/>
                        <a:latin typeface="Calibri"/>
                        <a:ea typeface="Calibri"/>
                        <a:cs typeface="Times New Roman"/>
                      </a:endParaRPr>
                    </a:p>
                  </a:txBody>
                  <a:tcPr marL="68580" marR="68580" marT="0" marB="0" anchor="ctr"/>
                </a:tc>
                <a:extLst>
                  <a:ext uri="{0D108BD9-81ED-4DB2-BD59-A6C34878D82A}">
                    <a16:rowId xmlns:a16="http://schemas.microsoft.com/office/drawing/2014/main" val="10007"/>
                  </a:ext>
                </a:extLst>
              </a:tr>
              <a:tr h="194823">
                <a:tc>
                  <a:txBody>
                    <a:bodyPr/>
                    <a:lstStyle/>
                    <a:p>
                      <a:pPr algn="ctr">
                        <a:lnSpc>
                          <a:spcPct val="107000"/>
                        </a:lnSpc>
                        <a:spcAft>
                          <a:spcPts val="800"/>
                        </a:spcAft>
                      </a:pPr>
                      <a:r>
                        <a:rPr lang="en-US" sz="1100">
                          <a:effectLst/>
                        </a:rPr>
                        <a:t>COSME</a:t>
                      </a:r>
                      <a:endParaRPr lang="en-GB" sz="1100">
                        <a:solidFill>
                          <a:srgbClr val="000000"/>
                        </a:solidFill>
                        <a:effectLst/>
                        <a:latin typeface="Calibri"/>
                        <a:ea typeface="Calibri"/>
                        <a:cs typeface="Times New Roman"/>
                      </a:endParaRPr>
                    </a:p>
                  </a:txBody>
                  <a:tcPr marL="68580" marR="68580" marT="0" marB="0" anchor="ctr"/>
                </a:tc>
                <a:tc>
                  <a:txBody>
                    <a:bodyPr/>
                    <a:lstStyle/>
                    <a:p>
                      <a:pPr algn="ctr">
                        <a:lnSpc>
                          <a:spcPct val="107000"/>
                        </a:lnSpc>
                        <a:spcAft>
                          <a:spcPts val="800"/>
                        </a:spcAft>
                      </a:pPr>
                      <a:r>
                        <a:rPr lang="en-US" sz="1100">
                          <a:effectLst/>
                        </a:rPr>
                        <a:t>Theme specific</a:t>
                      </a:r>
                      <a:endParaRPr lang="en-GB" sz="1100">
                        <a:solidFill>
                          <a:srgbClr val="000000"/>
                        </a:solidFill>
                        <a:effectLst/>
                        <a:latin typeface="Calibri"/>
                        <a:ea typeface="Calibri"/>
                        <a:cs typeface="Times New Roman"/>
                      </a:endParaRPr>
                    </a:p>
                  </a:txBody>
                  <a:tcPr marL="68580" marR="68580" marT="0" marB="0" anchor="ctr"/>
                </a:tc>
                <a:tc>
                  <a:txBody>
                    <a:bodyPr/>
                    <a:lstStyle/>
                    <a:p>
                      <a:pPr algn="ctr">
                        <a:lnSpc>
                          <a:spcPct val="107000"/>
                        </a:lnSpc>
                        <a:spcAft>
                          <a:spcPts val="800"/>
                        </a:spcAft>
                      </a:pPr>
                      <a:r>
                        <a:rPr lang="en-US" sz="1100">
                          <a:effectLst/>
                        </a:rPr>
                        <a:t>x</a:t>
                      </a:r>
                      <a:endParaRPr lang="en-GB" sz="1100">
                        <a:solidFill>
                          <a:srgbClr val="000000"/>
                        </a:solidFill>
                        <a:effectLst/>
                        <a:latin typeface="Calibri"/>
                        <a:ea typeface="Calibri"/>
                        <a:cs typeface="Times New Roman"/>
                      </a:endParaRPr>
                    </a:p>
                  </a:txBody>
                  <a:tcPr marL="68580" marR="68580" marT="0" marB="0" anchor="ctr"/>
                </a:tc>
                <a:tc>
                  <a:txBody>
                    <a:bodyPr/>
                    <a:lstStyle/>
                    <a:p>
                      <a:pPr algn="ctr">
                        <a:lnSpc>
                          <a:spcPct val="107000"/>
                        </a:lnSpc>
                        <a:spcAft>
                          <a:spcPts val="800"/>
                        </a:spcAft>
                      </a:pPr>
                      <a:r>
                        <a:rPr lang="en-US" sz="1100">
                          <a:effectLst/>
                        </a:rPr>
                        <a:t>x</a:t>
                      </a:r>
                      <a:endParaRPr lang="en-GB" sz="1100">
                        <a:solidFill>
                          <a:srgbClr val="000000"/>
                        </a:solidFill>
                        <a:effectLst/>
                        <a:latin typeface="Calibri"/>
                        <a:ea typeface="Calibri"/>
                        <a:cs typeface="Times New Roman"/>
                      </a:endParaRPr>
                    </a:p>
                  </a:txBody>
                  <a:tcPr marL="68580" marR="68580" marT="0" marB="0" anchor="ctr"/>
                </a:tc>
                <a:tc>
                  <a:txBody>
                    <a:bodyPr/>
                    <a:lstStyle/>
                    <a:p>
                      <a:pPr algn="ctr">
                        <a:lnSpc>
                          <a:spcPct val="107000"/>
                        </a:lnSpc>
                        <a:spcAft>
                          <a:spcPts val="800"/>
                        </a:spcAft>
                      </a:pPr>
                      <a:r>
                        <a:rPr lang="en-US" sz="1100">
                          <a:effectLst/>
                        </a:rPr>
                        <a:t>x</a:t>
                      </a:r>
                      <a:endParaRPr lang="en-GB" sz="1100">
                        <a:solidFill>
                          <a:srgbClr val="000000"/>
                        </a:solidFill>
                        <a:effectLst/>
                        <a:latin typeface="Calibri"/>
                        <a:ea typeface="Calibri"/>
                        <a:cs typeface="Times New Roman"/>
                      </a:endParaRPr>
                    </a:p>
                  </a:txBody>
                  <a:tcPr marL="68580" marR="68580" marT="0" marB="0" anchor="ctr"/>
                </a:tc>
                <a:extLst>
                  <a:ext uri="{0D108BD9-81ED-4DB2-BD59-A6C34878D82A}">
                    <a16:rowId xmlns:a16="http://schemas.microsoft.com/office/drawing/2014/main" val="10008"/>
                  </a:ext>
                </a:extLst>
              </a:tr>
              <a:tr h="194823">
                <a:tc>
                  <a:txBody>
                    <a:bodyPr/>
                    <a:lstStyle/>
                    <a:p>
                      <a:pPr algn="ctr">
                        <a:lnSpc>
                          <a:spcPct val="107000"/>
                        </a:lnSpc>
                        <a:spcAft>
                          <a:spcPts val="800"/>
                        </a:spcAft>
                      </a:pPr>
                      <a:r>
                        <a:rPr lang="en-US" sz="1100">
                          <a:effectLst/>
                        </a:rPr>
                        <a:t>ERASMUS+</a:t>
                      </a:r>
                      <a:endParaRPr lang="en-GB" sz="1100">
                        <a:solidFill>
                          <a:srgbClr val="000000"/>
                        </a:solidFill>
                        <a:effectLst/>
                        <a:latin typeface="Calibri"/>
                        <a:ea typeface="Calibri"/>
                        <a:cs typeface="Times New Roman"/>
                      </a:endParaRPr>
                    </a:p>
                  </a:txBody>
                  <a:tcPr marL="68580" marR="68580" marT="0" marB="0" anchor="ctr"/>
                </a:tc>
                <a:tc>
                  <a:txBody>
                    <a:bodyPr/>
                    <a:lstStyle/>
                    <a:p>
                      <a:pPr algn="ctr">
                        <a:lnSpc>
                          <a:spcPct val="107000"/>
                        </a:lnSpc>
                        <a:spcAft>
                          <a:spcPts val="800"/>
                        </a:spcAft>
                      </a:pPr>
                      <a:r>
                        <a:rPr lang="en-US" sz="1100">
                          <a:effectLst/>
                        </a:rPr>
                        <a:t>Theme specific</a:t>
                      </a:r>
                      <a:endParaRPr lang="en-GB" sz="1100">
                        <a:solidFill>
                          <a:srgbClr val="000000"/>
                        </a:solidFill>
                        <a:effectLst/>
                        <a:latin typeface="Calibri"/>
                        <a:ea typeface="Calibri"/>
                        <a:cs typeface="Times New Roman"/>
                      </a:endParaRPr>
                    </a:p>
                  </a:txBody>
                  <a:tcPr marL="68580" marR="68580" marT="0" marB="0" anchor="ctr"/>
                </a:tc>
                <a:tc>
                  <a:txBody>
                    <a:bodyPr/>
                    <a:lstStyle/>
                    <a:p>
                      <a:pPr algn="ctr">
                        <a:lnSpc>
                          <a:spcPct val="107000"/>
                        </a:lnSpc>
                        <a:spcAft>
                          <a:spcPts val="800"/>
                        </a:spcAft>
                      </a:pPr>
                      <a:r>
                        <a:rPr lang="en-US" sz="1100">
                          <a:effectLst/>
                        </a:rPr>
                        <a:t>x</a:t>
                      </a:r>
                      <a:endParaRPr lang="en-GB" sz="1100">
                        <a:solidFill>
                          <a:srgbClr val="000000"/>
                        </a:solidFill>
                        <a:effectLst/>
                        <a:latin typeface="Calibri"/>
                        <a:ea typeface="Calibri"/>
                        <a:cs typeface="Times New Roman"/>
                      </a:endParaRPr>
                    </a:p>
                  </a:txBody>
                  <a:tcPr marL="68580" marR="68580" marT="0" marB="0" anchor="ctr"/>
                </a:tc>
                <a:tc>
                  <a:txBody>
                    <a:bodyPr/>
                    <a:lstStyle/>
                    <a:p>
                      <a:pPr algn="ctr">
                        <a:lnSpc>
                          <a:spcPct val="107000"/>
                        </a:lnSpc>
                        <a:spcAft>
                          <a:spcPts val="800"/>
                        </a:spcAft>
                      </a:pPr>
                      <a:r>
                        <a:rPr lang="en-US" sz="1100">
                          <a:effectLst/>
                        </a:rPr>
                        <a:t>x</a:t>
                      </a:r>
                      <a:endParaRPr lang="en-GB" sz="1100">
                        <a:solidFill>
                          <a:srgbClr val="000000"/>
                        </a:solidFill>
                        <a:effectLst/>
                        <a:latin typeface="Calibri"/>
                        <a:ea typeface="Calibri"/>
                        <a:cs typeface="Times New Roman"/>
                      </a:endParaRPr>
                    </a:p>
                  </a:txBody>
                  <a:tcPr marL="68580" marR="68580" marT="0" marB="0" anchor="ctr"/>
                </a:tc>
                <a:tc>
                  <a:txBody>
                    <a:bodyPr/>
                    <a:lstStyle/>
                    <a:p>
                      <a:pPr algn="ctr">
                        <a:lnSpc>
                          <a:spcPct val="107000"/>
                        </a:lnSpc>
                        <a:spcAft>
                          <a:spcPts val="800"/>
                        </a:spcAft>
                      </a:pPr>
                      <a:r>
                        <a:rPr lang="en-US" sz="1100">
                          <a:effectLst/>
                        </a:rPr>
                        <a:t>x</a:t>
                      </a:r>
                      <a:endParaRPr lang="en-GB" sz="1100">
                        <a:solidFill>
                          <a:srgbClr val="000000"/>
                        </a:solidFill>
                        <a:effectLst/>
                        <a:latin typeface="Calibri"/>
                        <a:ea typeface="Calibri"/>
                        <a:cs typeface="Times New Roman"/>
                      </a:endParaRPr>
                    </a:p>
                  </a:txBody>
                  <a:tcPr marL="68580" marR="68580" marT="0" marB="0" anchor="ctr"/>
                </a:tc>
                <a:extLst>
                  <a:ext uri="{0D108BD9-81ED-4DB2-BD59-A6C34878D82A}">
                    <a16:rowId xmlns:a16="http://schemas.microsoft.com/office/drawing/2014/main" val="10009"/>
                  </a:ext>
                </a:extLst>
              </a:tr>
              <a:tr h="194823">
                <a:tc>
                  <a:txBody>
                    <a:bodyPr/>
                    <a:lstStyle/>
                    <a:p>
                      <a:pPr algn="ctr">
                        <a:lnSpc>
                          <a:spcPct val="107000"/>
                        </a:lnSpc>
                        <a:spcAft>
                          <a:spcPts val="800"/>
                        </a:spcAft>
                      </a:pPr>
                      <a:r>
                        <a:rPr lang="en-US" sz="1100" dirty="0">
                          <a:effectLst/>
                        </a:rPr>
                        <a:t>…</a:t>
                      </a:r>
                      <a:endParaRPr lang="en-GB" sz="1100" dirty="0">
                        <a:solidFill>
                          <a:srgbClr val="000000"/>
                        </a:solidFill>
                        <a:effectLst/>
                        <a:latin typeface="Calibri"/>
                        <a:ea typeface="Calibri"/>
                        <a:cs typeface="Times New Roman"/>
                      </a:endParaRPr>
                    </a:p>
                  </a:txBody>
                  <a:tcPr marL="68580" marR="68580" marT="0" marB="0" anchor="ctr"/>
                </a:tc>
                <a:tc>
                  <a:txBody>
                    <a:bodyPr/>
                    <a:lstStyle/>
                    <a:p>
                      <a:pPr algn="ctr">
                        <a:lnSpc>
                          <a:spcPct val="107000"/>
                        </a:lnSpc>
                        <a:spcAft>
                          <a:spcPts val="800"/>
                        </a:spcAft>
                      </a:pPr>
                      <a:r>
                        <a:rPr lang="en-US" sz="1100">
                          <a:effectLst/>
                        </a:rPr>
                        <a:t>…</a:t>
                      </a:r>
                      <a:endParaRPr lang="en-GB" sz="1100">
                        <a:solidFill>
                          <a:srgbClr val="000000"/>
                        </a:solidFill>
                        <a:effectLst/>
                        <a:latin typeface="Calibri"/>
                        <a:ea typeface="Calibri"/>
                        <a:cs typeface="Times New Roman"/>
                      </a:endParaRPr>
                    </a:p>
                  </a:txBody>
                  <a:tcPr marL="68580" marR="68580" marT="0" marB="0" anchor="ctr"/>
                </a:tc>
                <a:tc>
                  <a:txBody>
                    <a:bodyPr/>
                    <a:lstStyle/>
                    <a:p>
                      <a:pPr algn="ctr">
                        <a:lnSpc>
                          <a:spcPct val="107000"/>
                        </a:lnSpc>
                        <a:spcAft>
                          <a:spcPts val="800"/>
                        </a:spcAft>
                      </a:pPr>
                      <a:r>
                        <a:rPr lang="en-US" sz="1100">
                          <a:effectLst/>
                        </a:rPr>
                        <a:t> </a:t>
                      </a:r>
                      <a:endParaRPr lang="en-GB" sz="1100">
                        <a:solidFill>
                          <a:srgbClr val="000000"/>
                        </a:solidFill>
                        <a:effectLst/>
                        <a:latin typeface="Calibri"/>
                        <a:ea typeface="Calibri"/>
                        <a:cs typeface="Times New Roman"/>
                      </a:endParaRPr>
                    </a:p>
                  </a:txBody>
                  <a:tcPr marL="68580" marR="68580" marT="0" marB="0" anchor="ctr"/>
                </a:tc>
                <a:tc>
                  <a:txBody>
                    <a:bodyPr/>
                    <a:lstStyle/>
                    <a:p>
                      <a:pPr algn="ctr">
                        <a:lnSpc>
                          <a:spcPct val="107000"/>
                        </a:lnSpc>
                        <a:spcAft>
                          <a:spcPts val="800"/>
                        </a:spcAft>
                      </a:pPr>
                      <a:r>
                        <a:rPr lang="en-US" sz="1100">
                          <a:effectLst/>
                        </a:rPr>
                        <a:t> </a:t>
                      </a:r>
                      <a:endParaRPr lang="en-GB" sz="1100">
                        <a:solidFill>
                          <a:srgbClr val="000000"/>
                        </a:solidFill>
                        <a:effectLst/>
                        <a:latin typeface="Calibri"/>
                        <a:ea typeface="Calibri"/>
                        <a:cs typeface="Times New Roman"/>
                      </a:endParaRPr>
                    </a:p>
                  </a:txBody>
                  <a:tcPr marL="68580" marR="68580" marT="0" marB="0" anchor="ctr"/>
                </a:tc>
                <a:tc>
                  <a:txBody>
                    <a:bodyPr/>
                    <a:lstStyle/>
                    <a:p>
                      <a:pPr algn="ctr">
                        <a:lnSpc>
                          <a:spcPct val="107000"/>
                        </a:lnSpc>
                        <a:spcAft>
                          <a:spcPts val="800"/>
                        </a:spcAft>
                      </a:pPr>
                      <a:r>
                        <a:rPr lang="en-US" sz="1100">
                          <a:effectLst/>
                        </a:rPr>
                        <a:t> </a:t>
                      </a:r>
                      <a:endParaRPr lang="en-GB" sz="1100">
                        <a:solidFill>
                          <a:srgbClr val="000000"/>
                        </a:solidFill>
                        <a:effectLst/>
                        <a:latin typeface="Calibri"/>
                        <a:ea typeface="Calibri"/>
                        <a:cs typeface="Times New Roman"/>
                      </a:endParaRPr>
                    </a:p>
                  </a:txBody>
                  <a:tcPr marL="68580" marR="68580" marT="0" marB="0" anchor="ctr"/>
                </a:tc>
                <a:extLst>
                  <a:ext uri="{0D108BD9-81ED-4DB2-BD59-A6C34878D82A}">
                    <a16:rowId xmlns:a16="http://schemas.microsoft.com/office/drawing/2014/main" val="10010"/>
                  </a:ext>
                </a:extLst>
              </a:tr>
              <a:tr h="194823">
                <a:tc>
                  <a:txBody>
                    <a:bodyPr/>
                    <a:lstStyle/>
                    <a:p>
                      <a:pPr algn="ctr">
                        <a:lnSpc>
                          <a:spcPct val="107000"/>
                        </a:lnSpc>
                        <a:spcAft>
                          <a:spcPts val="800"/>
                        </a:spcAft>
                      </a:pPr>
                      <a:r>
                        <a:rPr lang="en-US" sz="1100" dirty="0">
                          <a:effectLst/>
                        </a:rPr>
                        <a:t>EU Finance</a:t>
                      </a:r>
                      <a:endParaRPr lang="en-GB" sz="1100" dirty="0">
                        <a:solidFill>
                          <a:srgbClr val="000000"/>
                        </a:solidFill>
                        <a:effectLst/>
                        <a:latin typeface="Calibri"/>
                        <a:ea typeface="Calibri"/>
                        <a:cs typeface="Times New Roman"/>
                      </a:endParaRPr>
                    </a:p>
                  </a:txBody>
                  <a:tcPr marL="68580" marR="68580" marT="0" marB="0" anchor="ctr">
                    <a:solidFill>
                      <a:schemeClr val="accent6">
                        <a:lumMod val="50000"/>
                      </a:schemeClr>
                    </a:solidFill>
                  </a:tcPr>
                </a:tc>
                <a:tc>
                  <a:txBody>
                    <a:bodyPr/>
                    <a:lstStyle/>
                    <a:p>
                      <a:pPr algn="ctr">
                        <a:lnSpc>
                          <a:spcPct val="107000"/>
                        </a:lnSpc>
                        <a:spcAft>
                          <a:spcPts val="800"/>
                        </a:spcAft>
                      </a:pPr>
                      <a:r>
                        <a:rPr lang="en-US" sz="1100" dirty="0">
                          <a:effectLst/>
                        </a:rPr>
                        <a:t> </a:t>
                      </a:r>
                      <a:endParaRPr lang="en-GB" sz="1100" dirty="0">
                        <a:solidFill>
                          <a:srgbClr val="000000"/>
                        </a:solidFill>
                        <a:effectLst/>
                        <a:latin typeface="Calibri"/>
                        <a:ea typeface="Calibri"/>
                        <a:cs typeface="Times New Roman"/>
                      </a:endParaRPr>
                    </a:p>
                  </a:txBody>
                  <a:tcPr marL="68580" marR="68580" marT="0" marB="0" anchor="ctr">
                    <a:solidFill>
                      <a:schemeClr val="accent6">
                        <a:lumMod val="50000"/>
                      </a:schemeClr>
                    </a:solidFill>
                  </a:tcPr>
                </a:tc>
                <a:tc>
                  <a:txBody>
                    <a:bodyPr/>
                    <a:lstStyle/>
                    <a:p>
                      <a:pPr algn="ctr">
                        <a:lnSpc>
                          <a:spcPct val="107000"/>
                        </a:lnSpc>
                        <a:spcAft>
                          <a:spcPts val="800"/>
                        </a:spcAft>
                      </a:pPr>
                      <a:r>
                        <a:rPr lang="en-US" sz="1100">
                          <a:effectLst/>
                        </a:rPr>
                        <a:t> </a:t>
                      </a:r>
                      <a:endParaRPr lang="en-GB" sz="1100">
                        <a:solidFill>
                          <a:srgbClr val="000000"/>
                        </a:solidFill>
                        <a:effectLst/>
                        <a:latin typeface="Calibri"/>
                        <a:ea typeface="Calibri"/>
                        <a:cs typeface="Times New Roman"/>
                      </a:endParaRPr>
                    </a:p>
                  </a:txBody>
                  <a:tcPr marL="68580" marR="68580" marT="0" marB="0" anchor="ctr">
                    <a:solidFill>
                      <a:schemeClr val="accent6">
                        <a:lumMod val="50000"/>
                      </a:schemeClr>
                    </a:solidFill>
                  </a:tcPr>
                </a:tc>
                <a:tc>
                  <a:txBody>
                    <a:bodyPr/>
                    <a:lstStyle/>
                    <a:p>
                      <a:pPr algn="ctr">
                        <a:lnSpc>
                          <a:spcPct val="107000"/>
                        </a:lnSpc>
                        <a:spcAft>
                          <a:spcPts val="800"/>
                        </a:spcAft>
                      </a:pPr>
                      <a:r>
                        <a:rPr lang="en-US" sz="1100" dirty="0">
                          <a:effectLst/>
                        </a:rPr>
                        <a:t> </a:t>
                      </a:r>
                      <a:endParaRPr lang="en-GB" sz="1100" dirty="0">
                        <a:solidFill>
                          <a:srgbClr val="000000"/>
                        </a:solidFill>
                        <a:effectLst/>
                        <a:latin typeface="Calibri"/>
                        <a:ea typeface="Calibri"/>
                        <a:cs typeface="Times New Roman"/>
                      </a:endParaRPr>
                    </a:p>
                  </a:txBody>
                  <a:tcPr marL="68580" marR="68580" marT="0" marB="0" anchor="ctr">
                    <a:solidFill>
                      <a:schemeClr val="accent6">
                        <a:lumMod val="50000"/>
                      </a:schemeClr>
                    </a:solidFill>
                  </a:tcPr>
                </a:tc>
                <a:tc>
                  <a:txBody>
                    <a:bodyPr/>
                    <a:lstStyle/>
                    <a:p>
                      <a:pPr algn="ctr">
                        <a:lnSpc>
                          <a:spcPct val="107000"/>
                        </a:lnSpc>
                        <a:spcAft>
                          <a:spcPts val="800"/>
                        </a:spcAft>
                      </a:pPr>
                      <a:r>
                        <a:rPr lang="en-US" sz="1100" dirty="0">
                          <a:effectLst/>
                        </a:rPr>
                        <a:t> </a:t>
                      </a:r>
                      <a:endParaRPr lang="en-GB" sz="1100" dirty="0">
                        <a:solidFill>
                          <a:srgbClr val="000000"/>
                        </a:solidFill>
                        <a:effectLst/>
                        <a:latin typeface="Calibri"/>
                        <a:ea typeface="Calibri"/>
                        <a:cs typeface="Times New Roman"/>
                      </a:endParaRPr>
                    </a:p>
                  </a:txBody>
                  <a:tcPr marL="68580" marR="68580" marT="0" marB="0" anchor="ctr">
                    <a:solidFill>
                      <a:schemeClr val="accent6">
                        <a:lumMod val="50000"/>
                      </a:schemeClr>
                    </a:solidFill>
                  </a:tcPr>
                </a:tc>
                <a:extLst>
                  <a:ext uri="{0D108BD9-81ED-4DB2-BD59-A6C34878D82A}">
                    <a16:rowId xmlns:a16="http://schemas.microsoft.com/office/drawing/2014/main" val="10011"/>
                  </a:ext>
                </a:extLst>
              </a:tr>
              <a:tr h="194823">
                <a:tc>
                  <a:txBody>
                    <a:bodyPr/>
                    <a:lstStyle/>
                    <a:p>
                      <a:pPr algn="ctr">
                        <a:lnSpc>
                          <a:spcPct val="107000"/>
                        </a:lnSpc>
                        <a:spcAft>
                          <a:spcPts val="800"/>
                        </a:spcAft>
                      </a:pPr>
                      <a:r>
                        <a:rPr lang="en-US" sz="1100">
                          <a:effectLst/>
                        </a:rPr>
                        <a:t>EU Invest</a:t>
                      </a:r>
                      <a:endParaRPr lang="en-GB" sz="1100">
                        <a:solidFill>
                          <a:srgbClr val="000000"/>
                        </a:solidFill>
                        <a:effectLst/>
                        <a:latin typeface="Calibri"/>
                        <a:ea typeface="Calibri"/>
                        <a:cs typeface="Times New Roman"/>
                      </a:endParaRPr>
                    </a:p>
                  </a:txBody>
                  <a:tcPr marL="68580" marR="68580" marT="0" marB="0" anchor="ctr"/>
                </a:tc>
                <a:tc>
                  <a:txBody>
                    <a:bodyPr/>
                    <a:lstStyle/>
                    <a:p>
                      <a:pPr algn="ctr">
                        <a:lnSpc>
                          <a:spcPct val="107000"/>
                        </a:lnSpc>
                        <a:spcAft>
                          <a:spcPts val="800"/>
                        </a:spcAft>
                      </a:pPr>
                      <a:r>
                        <a:rPr lang="en-US" sz="1100" dirty="0">
                          <a:effectLst/>
                        </a:rPr>
                        <a:t>EU focused </a:t>
                      </a:r>
                      <a:endParaRPr lang="en-GB" sz="1100" dirty="0">
                        <a:solidFill>
                          <a:srgbClr val="000000"/>
                        </a:solidFill>
                        <a:effectLst/>
                        <a:latin typeface="Calibri"/>
                        <a:ea typeface="Calibri"/>
                        <a:cs typeface="Times New Roman"/>
                      </a:endParaRPr>
                    </a:p>
                  </a:txBody>
                  <a:tcPr marL="68580" marR="68580" marT="0" marB="0" anchor="ctr"/>
                </a:tc>
                <a:tc>
                  <a:txBody>
                    <a:bodyPr/>
                    <a:lstStyle/>
                    <a:p>
                      <a:pPr algn="ctr">
                        <a:lnSpc>
                          <a:spcPct val="107000"/>
                        </a:lnSpc>
                        <a:spcAft>
                          <a:spcPts val="800"/>
                        </a:spcAft>
                      </a:pPr>
                      <a:r>
                        <a:rPr lang="en-US" sz="1100" dirty="0">
                          <a:effectLst/>
                        </a:rPr>
                        <a:t> </a:t>
                      </a:r>
                      <a:endParaRPr lang="en-GB" sz="1100" dirty="0">
                        <a:solidFill>
                          <a:srgbClr val="000000"/>
                        </a:solidFill>
                        <a:effectLst/>
                        <a:latin typeface="Calibri"/>
                        <a:ea typeface="Calibri"/>
                        <a:cs typeface="Times New Roman"/>
                      </a:endParaRPr>
                    </a:p>
                  </a:txBody>
                  <a:tcPr marL="68580" marR="68580" marT="0" marB="0" anchor="ctr"/>
                </a:tc>
                <a:tc>
                  <a:txBody>
                    <a:bodyPr/>
                    <a:lstStyle/>
                    <a:p>
                      <a:pPr algn="ctr">
                        <a:lnSpc>
                          <a:spcPct val="107000"/>
                        </a:lnSpc>
                        <a:spcAft>
                          <a:spcPts val="800"/>
                        </a:spcAft>
                      </a:pPr>
                      <a:r>
                        <a:rPr lang="en-US" sz="1100" dirty="0">
                          <a:effectLst/>
                        </a:rPr>
                        <a:t>x</a:t>
                      </a:r>
                      <a:endParaRPr lang="en-GB" sz="1100" dirty="0">
                        <a:solidFill>
                          <a:srgbClr val="000000"/>
                        </a:solidFill>
                        <a:effectLst/>
                        <a:latin typeface="Calibri"/>
                        <a:ea typeface="Calibri"/>
                        <a:cs typeface="Times New Roman"/>
                      </a:endParaRPr>
                    </a:p>
                  </a:txBody>
                  <a:tcPr marL="68580" marR="68580" marT="0" marB="0" anchor="ctr"/>
                </a:tc>
                <a:tc>
                  <a:txBody>
                    <a:bodyPr/>
                    <a:lstStyle/>
                    <a:p>
                      <a:pPr algn="ctr">
                        <a:lnSpc>
                          <a:spcPct val="107000"/>
                        </a:lnSpc>
                        <a:spcAft>
                          <a:spcPts val="800"/>
                        </a:spcAft>
                      </a:pPr>
                      <a:r>
                        <a:rPr lang="en-US" sz="1100">
                          <a:effectLst/>
                        </a:rPr>
                        <a:t>x</a:t>
                      </a:r>
                      <a:endParaRPr lang="en-GB" sz="1100">
                        <a:solidFill>
                          <a:srgbClr val="000000"/>
                        </a:solidFill>
                        <a:effectLst/>
                        <a:latin typeface="Calibri"/>
                        <a:ea typeface="Calibri"/>
                        <a:cs typeface="Times New Roman"/>
                      </a:endParaRPr>
                    </a:p>
                  </a:txBody>
                  <a:tcPr marL="68580" marR="68580" marT="0" marB="0" anchor="ctr"/>
                </a:tc>
                <a:extLst>
                  <a:ext uri="{0D108BD9-81ED-4DB2-BD59-A6C34878D82A}">
                    <a16:rowId xmlns:a16="http://schemas.microsoft.com/office/drawing/2014/main" val="10012"/>
                  </a:ext>
                </a:extLst>
              </a:tr>
              <a:tr h="399881">
                <a:tc>
                  <a:txBody>
                    <a:bodyPr/>
                    <a:lstStyle/>
                    <a:p>
                      <a:pPr algn="ctr">
                        <a:lnSpc>
                          <a:spcPct val="107000"/>
                        </a:lnSpc>
                        <a:spcAft>
                          <a:spcPts val="800"/>
                        </a:spcAft>
                      </a:pPr>
                      <a:r>
                        <a:rPr lang="en-US" sz="1100">
                          <a:effectLst/>
                        </a:rPr>
                        <a:t>EIF/EIB</a:t>
                      </a:r>
                      <a:endParaRPr lang="en-GB" sz="1100">
                        <a:solidFill>
                          <a:srgbClr val="000000"/>
                        </a:solidFill>
                        <a:effectLst/>
                        <a:latin typeface="Calibri"/>
                        <a:ea typeface="Calibri"/>
                        <a:cs typeface="Times New Roman"/>
                      </a:endParaRPr>
                    </a:p>
                  </a:txBody>
                  <a:tcPr marL="68580" marR="68580" marT="0" marB="0" anchor="ctr"/>
                </a:tc>
                <a:tc>
                  <a:txBody>
                    <a:bodyPr/>
                    <a:lstStyle/>
                    <a:p>
                      <a:pPr algn="ctr">
                        <a:lnSpc>
                          <a:spcPct val="107000"/>
                        </a:lnSpc>
                        <a:spcAft>
                          <a:spcPts val="800"/>
                        </a:spcAft>
                      </a:pPr>
                      <a:r>
                        <a:rPr lang="en-US" sz="1100">
                          <a:effectLst/>
                        </a:rPr>
                        <a:t>EU (&amp; Neighbours)</a:t>
                      </a:r>
                      <a:endParaRPr lang="en-GB" sz="1100">
                        <a:solidFill>
                          <a:srgbClr val="000000"/>
                        </a:solidFill>
                        <a:effectLst/>
                        <a:latin typeface="Calibri"/>
                        <a:ea typeface="Calibri"/>
                        <a:cs typeface="Times New Roman"/>
                      </a:endParaRPr>
                    </a:p>
                  </a:txBody>
                  <a:tcPr marL="68580" marR="68580" marT="0" marB="0" anchor="ctr"/>
                </a:tc>
                <a:tc>
                  <a:txBody>
                    <a:bodyPr/>
                    <a:lstStyle/>
                    <a:p>
                      <a:pPr algn="ctr">
                        <a:lnSpc>
                          <a:spcPct val="107000"/>
                        </a:lnSpc>
                        <a:spcAft>
                          <a:spcPts val="800"/>
                        </a:spcAft>
                      </a:pPr>
                      <a:r>
                        <a:rPr lang="en-US" sz="1100">
                          <a:effectLst/>
                        </a:rPr>
                        <a:t>x</a:t>
                      </a:r>
                      <a:endParaRPr lang="en-GB" sz="110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800"/>
                        </a:spcAft>
                      </a:pPr>
                      <a:r>
                        <a:rPr lang="en-US" sz="1100">
                          <a:effectLst/>
                        </a:rPr>
                        <a:t>x</a:t>
                      </a:r>
                      <a:endParaRPr lang="en-GB" sz="110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800"/>
                        </a:spcAft>
                      </a:pPr>
                      <a:r>
                        <a:rPr lang="en-US" sz="1100">
                          <a:effectLst/>
                        </a:rPr>
                        <a:t>x</a:t>
                      </a:r>
                      <a:endParaRPr lang="en-GB" sz="1100">
                        <a:solidFill>
                          <a:srgbClr val="000000"/>
                        </a:solidFill>
                        <a:effectLst/>
                        <a:latin typeface="Calibri"/>
                        <a:ea typeface="Calibri"/>
                        <a:cs typeface="Times New Roman"/>
                      </a:endParaRPr>
                    </a:p>
                  </a:txBody>
                  <a:tcPr marL="68580" marR="68580" marT="0" marB="0"/>
                </a:tc>
                <a:extLst>
                  <a:ext uri="{0D108BD9-81ED-4DB2-BD59-A6C34878D82A}">
                    <a16:rowId xmlns:a16="http://schemas.microsoft.com/office/drawing/2014/main" val="10013"/>
                  </a:ext>
                </a:extLst>
              </a:tr>
              <a:tr h="194823">
                <a:tc>
                  <a:txBody>
                    <a:bodyPr/>
                    <a:lstStyle/>
                    <a:p>
                      <a:pPr algn="ctr">
                        <a:lnSpc>
                          <a:spcPct val="107000"/>
                        </a:lnSpc>
                        <a:spcAft>
                          <a:spcPts val="800"/>
                        </a:spcAft>
                      </a:pPr>
                      <a:r>
                        <a:rPr lang="en-US" sz="1100">
                          <a:effectLst/>
                        </a:rPr>
                        <a:t>EBRD</a:t>
                      </a:r>
                      <a:endParaRPr lang="en-GB" sz="1100">
                        <a:solidFill>
                          <a:srgbClr val="000000"/>
                        </a:solidFill>
                        <a:effectLst/>
                        <a:latin typeface="Calibri"/>
                        <a:ea typeface="Calibri"/>
                        <a:cs typeface="Times New Roman"/>
                      </a:endParaRPr>
                    </a:p>
                  </a:txBody>
                  <a:tcPr marL="68580" marR="68580" marT="0" marB="0" anchor="ctr"/>
                </a:tc>
                <a:tc>
                  <a:txBody>
                    <a:bodyPr/>
                    <a:lstStyle/>
                    <a:p>
                      <a:pPr algn="ctr">
                        <a:lnSpc>
                          <a:spcPct val="107000"/>
                        </a:lnSpc>
                        <a:spcAft>
                          <a:spcPts val="800"/>
                        </a:spcAft>
                      </a:pPr>
                      <a:r>
                        <a:rPr lang="en-US" sz="1100">
                          <a:effectLst/>
                        </a:rPr>
                        <a:t>EU Neighbours</a:t>
                      </a:r>
                      <a:endParaRPr lang="en-GB" sz="1100">
                        <a:solidFill>
                          <a:srgbClr val="000000"/>
                        </a:solidFill>
                        <a:effectLst/>
                        <a:latin typeface="Calibri"/>
                        <a:ea typeface="Calibri"/>
                        <a:cs typeface="Times New Roman"/>
                      </a:endParaRPr>
                    </a:p>
                  </a:txBody>
                  <a:tcPr marL="68580" marR="68580" marT="0" marB="0" anchor="ctr"/>
                </a:tc>
                <a:tc>
                  <a:txBody>
                    <a:bodyPr/>
                    <a:lstStyle/>
                    <a:p>
                      <a:pPr algn="ctr">
                        <a:lnSpc>
                          <a:spcPct val="107000"/>
                        </a:lnSpc>
                        <a:spcAft>
                          <a:spcPts val="800"/>
                        </a:spcAft>
                      </a:pPr>
                      <a:r>
                        <a:rPr lang="en-US" sz="1100">
                          <a:effectLst/>
                        </a:rPr>
                        <a:t>x</a:t>
                      </a:r>
                      <a:endParaRPr lang="en-GB" sz="110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800"/>
                        </a:spcAft>
                      </a:pPr>
                      <a:r>
                        <a:rPr lang="en-US" sz="1100">
                          <a:effectLst/>
                        </a:rPr>
                        <a:t>x</a:t>
                      </a:r>
                      <a:endParaRPr lang="en-GB" sz="1100">
                        <a:solidFill>
                          <a:srgbClr val="000000"/>
                        </a:solidFill>
                        <a:effectLst/>
                        <a:latin typeface="Calibri"/>
                        <a:ea typeface="Calibri"/>
                        <a:cs typeface="Times New Roman"/>
                      </a:endParaRPr>
                    </a:p>
                  </a:txBody>
                  <a:tcPr marL="68580" marR="68580" marT="0" marB="0"/>
                </a:tc>
                <a:tc>
                  <a:txBody>
                    <a:bodyPr/>
                    <a:lstStyle/>
                    <a:p>
                      <a:pPr algn="ctr">
                        <a:lnSpc>
                          <a:spcPct val="107000"/>
                        </a:lnSpc>
                        <a:spcAft>
                          <a:spcPts val="800"/>
                        </a:spcAft>
                      </a:pPr>
                      <a:r>
                        <a:rPr lang="en-US" sz="1100">
                          <a:effectLst/>
                        </a:rPr>
                        <a:t>x</a:t>
                      </a:r>
                      <a:endParaRPr lang="en-GB" sz="1100">
                        <a:solidFill>
                          <a:srgbClr val="000000"/>
                        </a:solidFill>
                        <a:effectLst/>
                        <a:latin typeface="Calibri"/>
                        <a:ea typeface="Calibri"/>
                        <a:cs typeface="Times New Roman"/>
                      </a:endParaRPr>
                    </a:p>
                  </a:txBody>
                  <a:tcPr marL="68580" marR="68580" marT="0" marB="0"/>
                </a:tc>
                <a:extLst>
                  <a:ext uri="{0D108BD9-81ED-4DB2-BD59-A6C34878D82A}">
                    <a16:rowId xmlns:a16="http://schemas.microsoft.com/office/drawing/2014/main" val="10014"/>
                  </a:ext>
                </a:extLst>
              </a:tr>
              <a:tr h="194823">
                <a:tc>
                  <a:txBody>
                    <a:bodyPr/>
                    <a:lstStyle/>
                    <a:p>
                      <a:pPr algn="ctr">
                        <a:lnSpc>
                          <a:spcPct val="107000"/>
                        </a:lnSpc>
                        <a:spcAft>
                          <a:spcPts val="800"/>
                        </a:spcAft>
                      </a:pPr>
                      <a:r>
                        <a:rPr lang="en-US" sz="1100" dirty="0">
                          <a:effectLst/>
                        </a:rPr>
                        <a:t>EFSD+</a:t>
                      </a:r>
                      <a:endParaRPr lang="en-GB" sz="1100" dirty="0">
                        <a:solidFill>
                          <a:srgbClr val="000000"/>
                        </a:solidFill>
                        <a:effectLst/>
                        <a:latin typeface="Calibri"/>
                        <a:ea typeface="Calibri"/>
                        <a:cs typeface="Times New Roman"/>
                      </a:endParaRPr>
                    </a:p>
                  </a:txBody>
                  <a:tcPr marL="68580" marR="68580" marT="0" marB="0" anchor="ctr"/>
                </a:tc>
                <a:tc>
                  <a:txBody>
                    <a:bodyPr/>
                    <a:lstStyle/>
                    <a:p>
                      <a:pPr algn="ctr">
                        <a:lnSpc>
                          <a:spcPct val="107000"/>
                        </a:lnSpc>
                        <a:spcAft>
                          <a:spcPts val="800"/>
                        </a:spcAft>
                      </a:pPr>
                      <a:r>
                        <a:rPr lang="en-US" sz="1100">
                          <a:effectLst/>
                        </a:rPr>
                        <a:t>EU Neighbours</a:t>
                      </a:r>
                      <a:endParaRPr lang="en-GB" sz="1100">
                        <a:solidFill>
                          <a:srgbClr val="000000"/>
                        </a:solidFill>
                        <a:effectLst/>
                        <a:latin typeface="Calibri"/>
                        <a:ea typeface="Calibri"/>
                        <a:cs typeface="Times New Roman"/>
                      </a:endParaRPr>
                    </a:p>
                  </a:txBody>
                  <a:tcPr marL="68580" marR="68580" marT="0" marB="0" anchor="ctr"/>
                </a:tc>
                <a:tc>
                  <a:txBody>
                    <a:bodyPr/>
                    <a:lstStyle/>
                    <a:p>
                      <a:pPr algn="ctr">
                        <a:lnSpc>
                          <a:spcPct val="107000"/>
                        </a:lnSpc>
                        <a:spcAft>
                          <a:spcPts val="800"/>
                        </a:spcAft>
                      </a:pPr>
                      <a:r>
                        <a:rPr lang="en-US" sz="1100">
                          <a:effectLst/>
                        </a:rPr>
                        <a:t>x</a:t>
                      </a:r>
                      <a:endParaRPr lang="en-GB" sz="1100">
                        <a:solidFill>
                          <a:srgbClr val="000000"/>
                        </a:solidFill>
                        <a:effectLst/>
                        <a:latin typeface="Calibri"/>
                        <a:ea typeface="Calibri"/>
                        <a:cs typeface="Times New Roman"/>
                      </a:endParaRPr>
                    </a:p>
                  </a:txBody>
                  <a:tcPr marL="68580" marR="68580" marT="0" marB="0" anchor="ctr"/>
                </a:tc>
                <a:tc>
                  <a:txBody>
                    <a:bodyPr/>
                    <a:lstStyle/>
                    <a:p>
                      <a:pPr algn="ctr">
                        <a:lnSpc>
                          <a:spcPct val="107000"/>
                        </a:lnSpc>
                        <a:spcAft>
                          <a:spcPts val="800"/>
                        </a:spcAft>
                      </a:pPr>
                      <a:r>
                        <a:rPr lang="en-US" sz="1100">
                          <a:effectLst/>
                        </a:rPr>
                        <a:t>x</a:t>
                      </a:r>
                      <a:endParaRPr lang="en-GB" sz="1100">
                        <a:solidFill>
                          <a:srgbClr val="000000"/>
                        </a:solidFill>
                        <a:effectLst/>
                        <a:latin typeface="Calibri"/>
                        <a:ea typeface="Calibri"/>
                        <a:cs typeface="Times New Roman"/>
                      </a:endParaRPr>
                    </a:p>
                  </a:txBody>
                  <a:tcPr marL="68580" marR="68580" marT="0" marB="0" anchor="ctr"/>
                </a:tc>
                <a:tc>
                  <a:txBody>
                    <a:bodyPr/>
                    <a:lstStyle/>
                    <a:p>
                      <a:pPr algn="ctr">
                        <a:lnSpc>
                          <a:spcPct val="107000"/>
                        </a:lnSpc>
                        <a:spcAft>
                          <a:spcPts val="800"/>
                        </a:spcAft>
                      </a:pPr>
                      <a:r>
                        <a:rPr lang="en-US" sz="1100" dirty="0">
                          <a:effectLst/>
                        </a:rPr>
                        <a:t>x</a:t>
                      </a:r>
                      <a:endParaRPr lang="en-GB" sz="1100" dirty="0">
                        <a:solidFill>
                          <a:srgbClr val="000000"/>
                        </a:solidFill>
                        <a:effectLst/>
                        <a:latin typeface="Calibri"/>
                        <a:ea typeface="Calibri"/>
                        <a:cs typeface="Times New Roman"/>
                      </a:endParaRPr>
                    </a:p>
                  </a:txBody>
                  <a:tcPr marL="68580" marR="68580" marT="0" marB="0" anchor="ctr"/>
                </a:tc>
                <a:extLst>
                  <a:ext uri="{0D108BD9-81ED-4DB2-BD59-A6C34878D82A}">
                    <a16:rowId xmlns:a16="http://schemas.microsoft.com/office/drawing/2014/main" val="10015"/>
                  </a:ext>
                </a:extLst>
              </a:tr>
              <a:tr h="194823">
                <a:tc>
                  <a:txBody>
                    <a:bodyPr/>
                    <a:lstStyle/>
                    <a:p>
                      <a:pPr algn="ctr">
                        <a:lnSpc>
                          <a:spcPct val="107000"/>
                        </a:lnSpc>
                        <a:spcAft>
                          <a:spcPts val="800"/>
                        </a:spcAft>
                      </a:pPr>
                      <a:r>
                        <a:rPr lang="en-GB" sz="1100" b="1" kern="1200" dirty="0">
                          <a:solidFill>
                            <a:schemeClr val="lt1"/>
                          </a:solidFill>
                          <a:effectLst/>
                          <a:latin typeface="+mn-lt"/>
                          <a:ea typeface="+mn-ea"/>
                          <a:cs typeface="+mn-cs"/>
                        </a:rPr>
                        <a:t>Modernisation Fund</a:t>
                      </a:r>
                    </a:p>
                  </a:txBody>
                  <a:tcPr marL="68580" marR="68580" marT="0" marB="0" anchor="ctr"/>
                </a:tc>
                <a:tc>
                  <a:txBody>
                    <a:bodyPr/>
                    <a:lstStyle/>
                    <a:p>
                      <a:pPr algn="ctr">
                        <a:lnSpc>
                          <a:spcPct val="107000"/>
                        </a:lnSpc>
                        <a:spcAft>
                          <a:spcPts val="800"/>
                        </a:spcAft>
                      </a:pPr>
                      <a:r>
                        <a:rPr lang="en-GB" sz="1100" dirty="0">
                          <a:solidFill>
                            <a:srgbClr val="000000"/>
                          </a:solidFill>
                          <a:effectLst/>
                          <a:latin typeface="Calibri"/>
                          <a:ea typeface="Calibri"/>
                          <a:cs typeface="Times New Roman"/>
                        </a:rPr>
                        <a:t>EU focused</a:t>
                      </a:r>
                    </a:p>
                  </a:txBody>
                  <a:tcPr marL="68580" marR="68580" marT="0" marB="0" anchor="ctr"/>
                </a:tc>
                <a:tc>
                  <a:txBody>
                    <a:bodyPr/>
                    <a:lstStyle/>
                    <a:p>
                      <a:pPr algn="ctr">
                        <a:lnSpc>
                          <a:spcPct val="107000"/>
                        </a:lnSpc>
                        <a:spcAft>
                          <a:spcPts val="800"/>
                        </a:spcAft>
                      </a:pPr>
                      <a:endParaRPr lang="en-GB" sz="1100">
                        <a:solidFill>
                          <a:srgbClr val="000000"/>
                        </a:solidFill>
                        <a:effectLst/>
                        <a:latin typeface="Calibri"/>
                        <a:ea typeface="Calibri"/>
                        <a:cs typeface="Times New Roman"/>
                      </a:endParaRPr>
                    </a:p>
                  </a:txBody>
                  <a:tcPr marL="68580" marR="68580" marT="0" marB="0" anchor="ctr"/>
                </a:tc>
                <a:tc>
                  <a:txBody>
                    <a:bodyPr/>
                    <a:lstStyle/>
                    <a:p>
                      <a:pPr algn="ctr">
                        <a:lnSpc>
                          <a:spcPct val="107000"/>
                        </a:lnSpc>
                        <a:spcAft>
                          <a:spcPts val="800"/>
                        </a:spcAft>
                      </a:pPr>
                      <a:r>
                        <a:rPr lang="en-GB" sz="1100" dirty="0">
                          <a:solidFill>
                            <a:srgbClr val="000000"/>
                          </a:solidFill>
                          <a:effectLst/>
                          <a:latin typeface="Calibri"/>
                          <a:ea typeface="Calibri"/>
                          <a:cs typeface="Times New Roman"/>
                        </a:rPr>
                        <a:t>x</a:t>
                      </a:r>
                    </a:p>
                  </a:txBody>
                  <a:tcPr marL="68580" marR="68580" marT="0" marB="0" anchor="ctr"/>
                </a:tc>
                <a:tc>
                  <a:txBody>
                    <a:bodyPr/>
                    <a:lstStyle/>
                    <a:p>
                      <a:pPr algn="ctr">
                        <a:lnSpc>
                          <a:spcPct val="107000"/>
                        </a:lnSpc>
                        <a:spcAft>
                          <a:spcPts val="800"/>
                        </a:spcAft>
                      </a:pPr>
                      <a:r>
                        <a:rPr lang="en-GB" sz="1100" dirty="0">
                          <a:solidFill>
                            <a:srgbClr val="000000"/>
                          </a:solidFill>
                          <a:effectLst/>
                          <a:latin typeface="Calibri"/>
                          <a:ea typeface="Calibri"/>
                          <a:cs typeface="Times New Roman"/>
                        </a:rPr>
                        <a:t>x</a:t>
                      </a:r>
                    </a:p>
                  </a:txBody>
                  <a:tcPr marL="68580" marR="68580" marT="0" marB="0" anchor="ctr"/>
                </a:tc>
                <a:extLst>
                  <a:ext uri="{0D108BD9-81ED-4DB2-BD59-A6C34878D82A}">
                    <a16:rowId xmlns:a16="http://schemas.microsoft.com/office/drawing/2014/main" val="10016"/>
                  </a:ext>
                </a:extLst>
              </a:tr>
            </a:tbl>
          </a:graphicData>
        </a:graphic>
      </p:graphicFrame>
    </p:spTree>
    <p:extLst>
      <p:ext uri="{BB962C8B-B14F-4D97-AF65-F5344CB8AC3E}">
        <p14:creationId xmlns:p14="http://schemas.microsoft.com/office/powerpoint/2010/main" val="3802239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C91DE2E-ABBD-4467-B058-537E0778DB6E}"/>
              </a:ext>
            </a:extLst>
          </p:cNvPr>
          <p:cNvSpPr>
            <a:spLocks noGrp="1"/>
          </p:cNvSpPr>
          <p:nvPr>
            <p:ph type="title"/>
          </p:nvPr>
        </p:nvSpPr>
        <p:spPr>
          <a:xfrm>
            <a:off x="175310" y="242824"/>
            <a:ext cx="10062385" cy="1320800"/>
          </a:xfrm>
        </p:spPr>
        <p:txBody>
          <a:bodyPr/>
          <a:lstStyle/>
          <a:p>
            <a:r>
              <a:rPr lang="en-GB" dirty="0">
                <a:latin typeface="EC Square Sans Pro" panose="020B0506040000020004" pitchFamily="34" charset="0"/>
              </a:rPr>
              <a:t>P</a:t>
            </a:r>
            <a:r>
              <a:rPr lang="it-IT" dirty="0">
                <a:latin typeface="EC Square Sans Pro" panose="020B0506040000020004" pitchFamily="34" charset="0"/>
              </a:rPr>
              <a:t>rojects identification </a:t>
            </a:r>
            <a:r>
              <a:rPr lang="el-GR" dirty="0">
                <a:latin typeface="EC Square Sans Pro" panose="020B0506040000020004" pitchFamily="34" charset="0"/>
              </a:rPr>
              <a:t>&amp; </a:t>
            </a:r>
            <a:r>
              <a:rPr lang="it-IT" dirty="0">
                <a:latin typeface="EC Square Sans Pro" panose="020B0506040000020004" pitchFamily="34" charset="0"/>
              </a:rPr>
              <a:t>development</a:t>
            </a:r>
          </a:p>
        </p:txBody>
      </p:sp>
      <p:sp>
        <p:nvSpPr>
          <p:cNvPr id="3" name="Segnaposto contenuto 2">
            <a:extLst>
              <a:ext uri="{FF2B5EF4-FFF2-40B4-BE49-F238E27FC236}">
                <a16:creationId xmlns:a16="http://schemas.microsoft.com/office/drawing/2014/main" id="{8E7900AD-F444-4383-92E4-91B859CD2BE1}"/>
              </a:ext>
            </a:extLst>
          </p:cNvPr>
          <p:cNvSpPr>
            <a:spLocks noGrp="1"/>
          </p:cNvSpPr>
          <p:nvPr>
            <p:ph idx="1"/>
          </p:nvPr>
        </p:nvSpPr>
        <p:spPr>
          <a:xfrm>
            <a:off x="175310" y="1563624"/>
            <a:ext cx="8596668" cy="5202935"/>
          </a:xfrm>
        </p:spPr>
        <p:txBody>
          <a:bodyPr>
            <a:normAutofit/>
          </a:bodyPr>
          <a:lstStyle/>
          <a:p>
            <a:endParaRPr lang="it-IT" dirty="0"/>
          </a:p>
          <a:p>
            <a:endParaRPr lang="it-IT" dirty="0"/>
          </a:p>
          <a:p>
            <a:endParaRPr lang="it-IT" dirty="0"/>
          </a:p>
        </p:txBody>
      </p:sp>
      <p:sp>
        <p:nvSpPr>
          <p:cNvPr id="5" name="ZoneTexte 4">
            <a:extLst>
              <a:ext uri="{FF2B5EF4-FFF2-40B4-BE49-F238E27FC236}">
                <a16:creationId xmlns:a16="http://schemas.microsoft.com/office/drawing/2014/main" id="{34495D86-3F5E-AD41-BA9E-F0EAEBE1D7A1}"/>
              </a:ext>
            </a:extLst>
          </p:cNvPr>
          <p:cNvSpPr txBox="1"/>
          <p:nvPr/>
        </p:nvSpPr>
        <p:spPr>
          <a:xfrm>
            <a:off x="-63113" y="867506"/>
            <a:ext cx="10145919" cy="5078313"/>
          </a:xfrm>
          <a:prstGeom prst="rect">
            <a:avLst/>
          </a:prstGeom>
          <a:noFill/>
        </p:spPr>
        <p:txBody>
          <a:bodyPr wrap="none" rtlCol="0">
            <a:spAutoFit/>
          </a:bodyPr>
          <a:lstStyle/>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IE" dirty="0"/>
          </a:p>
          <a:p>
            <a:pPr marL="285750" indent="-285750">
              <a:buFont typeface="Arial" panose="020B0604020202020204" pitchFamily="34" charset="0"/>
              <a:buChar char="•"/>
            </a:pPr>
            <a:endParaRPr lang="en-IE"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i="1" dirty="0"/>
          </a:p>
          <a:p>
            <a:pPr marL="285750" indent="-285750">
              <a:buFont typeface="Arial" panose="020B0604020202020204" pitchFamily="34" charset="0"/>
              <a:buChar char="•"/>
            </a:pPr>
            <a:endParaRPr lang="en-GB" i="1" dirty="0"/>
          </a:p>
          <a:p>
            <a:pPr marL="285750" indent="-285750">
              <a:buFont typeface="Arial" panose="020B0604020202020204" pitchFamily="34" charset="0"/>
              <a:buChar char="•"/>
            </a:pPr>
            <a:r>
              <a:rPr lang="en-GB" i="1" dirty="0"/>
              <a:t>To </a:t>
            </a:r>
            <a:r>
              <a:rPr lang="en-GB" b="1" i="1" dirty="0">
                <a:solidFill>
                  <a:srgbClr val="92D050"/>
                </a:solidFill>
              </a:rPr>
              <a:t>identify relevant project ideas, </a:t>
            </a:r>
            <a:r>
              <a:rPr lang="en-GB" b="1" i="1" dirty="0"/>
              <a:t>taking in consideration key past events and projects </a:t>
            </a:r>
          </a:p>
          <a:p>
            <a:pPr marL="285750" indent="-285750">
              <a:buFont typeface="Arial" panose="020B0604020202020204" pitchFamily="34" charset="0"/>
              <a:buChar char="•"/>
            </a:pPr>
            <a:r>
              <a:rPr lang="en-GB" b="1" i="1" dirty="0"/>
              <a:t>Match make with funding opportunities   </a:t>
            </a:r>
          </a:p>
          <a:p>
            <a:pPr marL="285750" indent="-285750">
              <a:buFont typeface="Arial" panose="020B0604020202020204" pitchFamily="34" charset="0"/>
              <a:buChar char="•"/>
            </a:pPr>
            <a:r>
              <a:rPr lang="en-GB" b="1" i="1" dirty="0"/>
              <a:t>Gradual stakeholder involvement to further develop some ideas</a:t>
            </a:r>
            <a:endParaRPr lang="en-GB" b="1" i="1" dirty="0">
              <a:solidFill>
                <a:srgbClr val="92D050"/>
              </a:solidFill>
            </a:endParaRPr>
          </a:p>
        </p:txBody>
      </p:sp>
      <p:sp>
        <p:nvSpPr>
          <p:cNvPr id="7" name="Rectangle 6">
            <a:extLst>
              <a:ext uri="{FF2B5EF4-FFF2-40B4-BE49-F238E27FC236}">
                <a16:creationId xmlns:a16="http://schemas.microsoft.com/office/drawing/2014/main" id="{4F0EEB55-9785-F944-89B1-0FDC956BEF32}"/>
              </a:ext>
            </a:extLst>
          </p:cNvPr>
          <p:cNvSpPr>
            <a:spLocks noChangeArrowheads="1"/>
          </p:cNvSpPr>
          <p:nvPr/>
        </p:nvSpPr>
        <p:spPr bwMode="auto">
          <a:xfrm>
            <a:off x="2408479" y="1907177"/>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pic>
        <p:nvPicPr>
          <p:cNvPr id="8" name="officeArt object">
            <a:extLst>
              <a:ext uri="{FF2B5EF4-FFF2-40B4-BE49-F238E27FC236}">
                <a16:creationId xmlns:a16="http://schemas.microsoft.com/office/drawing/2014/main" id="{5B44DD03-AE35-1041-A503-7BED47F05C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8542" y="1142963"/>
            <a:ext cx="7157716" cy="2247373"/>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A798D0FF-C5E7-994D-8C1D-6CD128D48D3A}"/>
              </a:ext>
            </a:extLst>
          </p:cNvPr>
          <p:cNvSpPr>
            <a:spLocks noChangeArrowheads="1"/>
          </p:cNvSpPr>
          <p:nvPr/>
        </p:nvSpPr>
        <p:spPr bwMode="auto">
          <a:xfrm>
            <a:off x="2408479" y="404077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0" name="TextBox 9"/>
          <p:cNvSpPr txBox="1"/>
          <p:nvPr/>
        </p:nvSpPr>
        <p:spPr>
          <a:xfrm>
            <a:off x="1448542" y="4064472"/>
            <a:ext cx="7157716" cy="276999"/>
          </a:xfrm>
          <a:prstGeom prst="rect">
            <a:avLst/>
          </a:prstGeom>
          <a:solidFill>
            <a:schemeClr val="accent1"/>
          </a:solidFill>
        </p:spPr>
        <p:txBody>
          <a:bodyPr wrap="square" rtlCol="0">
            <a:spAutoFit/>
          </a:bodyPr>
          <a:lstStyle/>
          <a:p>
            <a:pPr algn="ctr"/>
            <a:r>
              <a:rPr lang="en-IE" sz="1200" dirty="0">
                <a:solidFill>
                  <a:schemeClr val="bg1"/>
                </a:solidFill>
              </a:rPr>
              <a:t>Stakeholders involvement </a:t>
            </a:r>
            <a:endParaRPr lang="en-GB" sz="1200" dirty="0">
              <a:solidFill>
                <a:schemeClr val="bg1"/>
              </a:solidFill>
            </a:endParaRPr>
          </a:p>
        </p:txBody>
      </p:sp>
      <p:sp>
        <p:nvSpPr>
          <p:cNvPr id="11" name="Up-Down Arrow 10"/>
          <p:cNvSpPr/>
          <p:nvPr/>
        </p:nvSpPr>
        <p:spPr>
          <a:xfrm>
            <a:off x="4308943" y="3396472"/>
            <a:ext cx="337457" cy="56748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11"/>
          <p:cNvSpPr txBox="1"/>
          <p:nvPr/>
        </p:nvSpPr>
        <p:spPr>
          <a:xfrm>
            <a:off x="9321815" y="1944735"/>
            <a:ext cx="1677431" cy="1815882"/>
          </a:xfrm>
          <a:prstGeom prst="rect">
            <a:avLst/>
          </a:prstGeom>
          <a:noFill/>
        </p:spPr>
        <p:txBody>
          <a:bodyPr wrap="square" rtlCol="0">
            <a:spAutoFit/>
          </a:bodyPr>
          <a:lstStyle/>
          <a:p>
            <a:endParaRPr lang="en-IE" sz="1400" b="1" i="1" dirty="0"/>
          </a:p>
          <a:p>
            <a:pPr marL="285750" indent="-285750">
              <a:buFontTx/>
              <a:buChar char="-"/>
            </a:pPr>
            <a:r>
              <a:rPr lang="en-IE" sz="1400" b="1" i="1" dirty="0"/>
              <a:t>Identification of possible synergies</a:t>
            </a:r>
          </a:p>
          <a:p>
            <a:pPr marL="285750" indent="-285750">
              <a:buFontTx/>
              <a:buChar char="-"/>
            </a:pPr>
            <a:endParaRPr lang="en-IE" sz="1400" dirty="0"/>
          </a:p>
          <a:p>
            <a:pPr marL="285750" indent="-285750">
              <a:buFontTx/>
              <a:buChar char="-"/>
            </a:pPr>
            <a:r>
              <a:rPr lang="en-GB" sz="1400" b="1" i="1" dirty="0"/>
              <a:t>Monitoring of funding opportunities</a:t>
            </a:r>
            <a:endParaRPr lang="en-GB" sz="1400" dirty="0"/>
          </a:p>
        </p:txBody>
      </p:sp>
      <p:sp>
        <p:nvSpPr>
          <p:cNvPr id="13" name="Rectangle 12"/>
          <p:cNvSpPr/>
          <p:nvPr/>
        </p:nvSpPr>
        <p:spPr>
          <a:xfrm>
            <a:off x="8897272" y="1328057"/>
            <a:ext cx="141514" cy="301341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Down Arrow 13"/>
          <p:cNvSpPr/>
          <p:nvPr/>
        </p:nvSpPr>
        <p:spPr>
          <a:xfrm rot="16200000">
            <a:off x="9141842" y="2554442"/>
            <a:ext cx="218432" cy="424543"/>
          </a:xfrm>
          <a:prstGeom prst="downArrow">
            <a:avLst>
              <a:gd name="adj1" fmla="val 10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78830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3266833" y="1226527"/>
            <a:ext cx="2857500" cy="1160584"/>
            <a:chOff x="2523393" y="1240327"/>
            <a:chExt cx="2857500" cy="1160584"/>
          </a:xfrm>
        </p:grpSpPr>
        <p:sp>
          <p:nvSpPr>
            <p:cNvPr id="4" name="Oval 3"/>
            <p:cNvSpPr/>
            <p:nvPr/>
          </p:nvSpPr>
          <p:spPr>
            <a:xfrm>
              <a:off x="2523393" y="1240327"/>
              <a:ext cx="2857500" cy="11605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2523393" y="1319455"/>
              <a:ext cx="2444262" cy="954107"/>
            </a:xfrm>
            <a:prstGeom prst="rect">
              <a:avLst/>
            </a:prstGeom>
          </p:spPr>
          <p:txBody>
            <a:bodyPr wrap="square">
              <a:spAutoFit/>
            </a:bodyPr>
            <a:lstStyle/>
            <a:p>
              <a:pPr lvl="1"/>
              <a:r>
                <a:rPr lang="en-GB" sz="1400" dirty="0">
                  <a:solidFill>
                    <a:srgbClr val="00B050"/>
                  </a:solidFill>
                </a:rPr>
                <a:t>Accelerating the uptake of innovation for blue entrepreneurship</a:t>
              </a:r>
            </a:p>
          </p:txBody>
        </p:sp>
      </p:grpSp>
      <p:sp>
        <p:nvSpPr>
          <p:cNvPr id="8" name="Titolo 1">
            <a:extLst>
              <a:ext uri="{FF2B5EF4-FFF2-40B4-BE49-F238E27FC236}">
                <a16:creationId xmlns:a16="http://schemas.microsoft.com/office/drawing/2014/main" id="{4C91DE2E-ABBD-4467-B058-537E0778DB6E}"/>
              </a:ext>
            </a:extLst>
          </p:cNvPr>
          <p:cNvSpPr>
            <a:spLocks noGrp="1"/>
          </p:cNvSpPr>
          <p:nvPr>
            <p:ph idx="1"/>
          </p:nvPr>
        </p:nvSpPr>
        <p:spPr>
          <a:xfrm>
            <a:off x="677863" y="255588"/>
            <a:ext cx="4465637" cy="755527"/>
          </a:xfrm>
        </p:spPr>
        <p:txBody>
          <a:bodyPr>
            <a:normAutofit/>
          </a:bodyPr>
          <a:lstStyle/>
          <a:p>
            <a:pPr marL="0" indent="0">
              <a:buNone/>
            </a:pPr>
            <a:r>
              <a:rPr lang="en-GB" sz="3600" dirty="0">
                <a:solidFill>
                  <a:schemeClr val="accent1"/>
                </a:solidFill>
                <a:latin typeface="EC Square Sans Pro" panose="020B0506040000020004" pitchFamily="34" charset="0"/>
                <a:ea typeface="+mj-ea"/>
                <a:cs typeface="+mj-cs"/>
              </a:rPr>
              <a:t>Process</a:t>
            </a:r>
            <a:endParaRPr lang="it-IT" sz="3600" dirty="0">
              <a:solidFill>
                <a:schemeClr val="accent1"/>
              </a:solidFill>
              <a:latin typeface="EC Square Sans Pro" panose="020B0506040000020004" pitchFamily="34" charset="0"/>
              <a:ea typeface="+mj-ea"/>
              <a:cs typeface="+mj-cs"/>
            </a:endParaRPr>
          </a:p>
        </p:txBody>
      </p:sp>
      <p:sp>
        <p:nvSpPr>
          <p:cNvPr id="9" name="Rectangle 8"/>
          <p:cNvSpPr/>
          <p:nvPr/>
        </p:nvSpPr>
        <p:spPr>
          <a:xfrm>
            <a:off x="783461" y="1427176"/>
            <a:ext cx="998991" cy="369332"/>
          </a:xfrm>
          <a:prstGeom prst="rect">
            <a:avLst/>
          </a:prstGeom>
        </p:spPr>
        <p:txBody>
          <a:bodyPr wrap="none">
            <a:spAutoFit/>
          </a:bodyPr>
          <a:lstStyle/>
          <a:p>
            <a:pPr marL="285750" indent="-285750">
              <a:buFont typeface="Arial" panose="020B0604020202020204" pitchFamily="34" charset="0"/>
              <a:buChar char="•"/>
            </a:pPr>
            <a:r>
              <a:rPr lang="en-US" dirty="0"/>
              <a:t>Idea:</a:t>
            </a:r>
            <a:endParaRPr lang="en-GB" dirty="0"/>
          </a:p>
        </p:txBody>
      </p:sp>
      <p:grpSp>
        <p:nvGrpSpPr>
          <p:cNvPr id="11" name="Group 10"/>
          <p:cNvGrpSpPr/>
          <p:nvPr/>
        </p:nvGrpSpPr>
        <p:grpSpPr>
          <a:xfrm>
            <a:off x="3196494" y="3085386"/>
            <a:ext cx="2927839" cy="1064583"/>
            <a:chOff x="2453054" y="1240327"/>
            <a:chExt cx="2927839" cy="1160584"/>
          </a:xfrm>
        </p:grpSpPr>
        <p:sp>
          <p:nvSpPr>
            <p:cNvPr id="12" name="Oval 11"/>
            <p:cNvSpPr/>
            <p:nvPr/>
          </p:nvSpPr>
          <p:spPr>
            <a:xfrm>
              <a:off x="2523393" y="1240327"/>
              <a:ext cx="2857500" cy="11605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2453054" y="1601159"/>
              <a:ext cx="2857500" cy="307777"/>
            </a:xfrm>
            <a:prstGeom prst="rect">
              <a:avLst/>
            </a:prstGeom>
          </p:spPr>
          <p:txBody>
            <a:bodyPr wrap="square">
              <a:spAutoFit/>
            </a:bodyPr>
            <a:lstStyle/>
            <a:p>
              <a:pPr lvl="1"/>
              <a:r>
                <a:rPr lang="en-GB" sz="1400" dirty="0">
                  <a:solidFill>
                    <a:srgbClr val="00B050"/>
                  </a:solidFill>
                </a:rPr>
                <a:t>EMFAF-2021-PIA-FLAGSHIP</a:t>
              </a:r>
            </a:p>
          </p:txBody>
        </p:sp>
      </p:grpSp>
      <p:sp>
        <p:nvSpPr>
          <p:cNvPr id="14" name="Rectangle 13"/>
          <p:cNvSpPr/>
          <p:nvPr/>
        </p:nvSpPr>
        <p:spPr>
          <a:xfrm>
            <a:off x="783461" y="3399584"/>
            <a:ext cx="2568332" cy="369332"/>
          </a:xfrm>
          <a:prstGeom prst="rect">
            <a:avLst/>
          </a:prstGeom>
        </p:spPr>
        <p:txBody>
          <a:bodyPr wrap="none">
            <a:spAutoFit/>
          </a:bodyPr>
          <a:lstStyle/>
          <a:p>
            <a:pPr marL="285750" indent="-285750">
              <a:buFont typeface="Arial" panose="020B0604020202020204" pitchFamily="34" charset="0"/>
              <a:buChar char="•"/>
            </a:pPr>
            <a:r>
              <a:rPr lang="en-US" dirty="0"/>
              <a:t>Funding Mechanism:</a:t>
            </a:r>
            <a:endParaRPr lang="en-GB" dirty="0"/>
          </a:p>
        </p:txBody>
      </p:sp>
      <p:sp>
        <p:nvSpPr>
          <p:cNvPr id="16" name="Rectangle 15"/>
          <p:cNvSpPr/>
          <p:nvPr/>
        </p:nvSpPr>
        <p:spPr>
          <a:xfrm>
            <a:off x="6274777" y="3421327"/>
            <a:ext cx="6096000" cy="307777"/>
          </a:xfrm>
          <a:prstGeom prst="rect">
            <a:avLst/>
          </a:prstGeom>
        </p:spPr>
        <p:txBody>
          <a:bodyPr>
            <a:spAutoFit/>
          </a:bodyPr>
          <a:lstStyle/>
          <a:p>
            <a:r>
              <a:rPr lang="en-GB" sz="1400" dirty="0"/>
              <a:t>Topic: to boost innovation and digitalisation in blue economy sectors</a:t>
            </a:r>
          </a:p>
        </p:txBody>
      </p:sp>
      <p:grpSp>
        <p:nvGrpSpPr>
          <p:cNvPr id="18" name="Group 17"/>
          <p:cNvGrpSpPr/>
          <p:nvPr/>
        </p:nvGrpSpPr>
        <p:grpSpPr>
          <a:xfrm>
            <a:off x="2998667" y="5207263"/>
            <a:ext cx="3125666" cy="1064583"/>
            <a:chOff x="2255227" y="1240327"/>
            <a:chExt cx="3125666" cy="1160584"/>
          </a:xfrm>
        </p:grpSpPr>
        <p:sp>
          <p:nvSpPr>
            <p:cNvPr id="19" name="Oval 18"/>
            <p:cNvSpPr/>
            <p:nvPr/>
          </p:nvSpPr>
          <p:spPr>
            <a:xfrm>
              <a:off x="2523393" y="1240327"/>
              <a:ext cx="2857500" cy="116058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2255227" y="1601159"/>
              <a:ext cx="2857500" cy="335531"/>
            </a:xfrm>
            <a:prstGeom prst="rect">
              <a:avLst/>
            </a:prstGeom>
          </p:spPr>
          <p:txBody>
            <a:bodyPr wrap="square">
              <a:spAutoFit/>
            </a:bodyPr>
            <a:lstStyle/>
            <a:p>
              <a:pPr lvl="1" algn="ctr"/>
              <a:r>
                <a:rPr lang="en-GB" sz="1400" dirty="0">
                  <a:solidFill>
                    <a:srgbClr val="00B050"/>
                  </a:solidFill>
                </a:rPr>
                <a:t>4BIZ</a:t>
              </a:r>
            </a:p>
          </p:txBody>
        </p:sp>
      </p:grpSp>
      <p:sp>
        <p:nvSpPr>
          <p:cNvPr id="21" name="Rectangle 20"/>
          <p:cNvSpPr/>
          <p:nvPr/>
        </p:nvSpPr>
        <p:spPr>
          <a:xfrm>
            <a:off x="783461" y="5521461"/>
            <a:ext cx="1305550" cy="369332"/>
          </a:xfrm>
          <a:prstGeom prst="rect">
            <a:avLst/>
          </a:prstGeom>
        </p:spPr>
        <p:txBody>
          <a:bodyPr wrap="none">
            <a:spAutoFit/>
          </a:bodyPr>
          <a:lstStyle/>
          <a:p>
            <a:pPr marL="285750" indent="-285750">
              <a:buFont typeface="Arial" panose="020B0604020202020204" pitchFamily="34" charset="0"/>
              <a:buChar char="•"/>
            </a:pPr>
            <a:r>
              <a:rPr lang="en-US" dirty="0"/>
              <a:t>Project:</a:t>
            </a:r>
            <a:endParaRPr lang="en-GB" dirty="0"/>
          </a:p>
        </p:txBody>
      </p:sp>
      <p:sp>
        <p:nvSpPr>
          <p:cNvPr id="23" name="Down Arrow 22"/>
          <p:cNvSpPr/>
          <p:nvPr/>
        </p:nvSpPr>
        <p:spPr>
          <a:xfrm>
            <a:off x="4625244" y="2461846"/>
            <a:ext cx="166564" cy="55391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Down Arrow 23"/>
          <p:cNvSpPr/>
          <p:nvPr/>
        </p:nvSpPr>
        <p:spPr>
          <a:xfrm>
            <a:off x="4628175" y="4255472"/>
            <a:ext cx="163633" cy="8352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20415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53209" y="2045359"/>
            <a:ext cx="4680438" cy="2893100"/>
          </a:xfrm>
          <a:prstGeom prst="rect">
            <a:avLst/>
          </a:prstGeom>
        </p:spPr>
        <p:txBody>
          <a:bodyPr wrap="square">
            <a:spAutoFit/>
          </a:bodyPr>
          <a:lstStyle/>
          <a:p>
            <a:pPr algn="just"/>
            <a:r>
              <a:rPr lang="en-GB" sz="1400" u="sng" dirty="0"/>
              <a:t>Title</a:t>
            </a:r>
            <a:r>
              <a:rPr lang="en-GB" sz="1400" dirty="0"/>
              <a:t>: Boosting the Blue Economy in the Black Sea Region by Initiating a Business Collaborative Framework in the fields of Fisheries and Aquaculture, Coastal and Maritime Tourism and Maritime Transport </a:t>
            </a:r>
          </a:p>
          <a:p>
            <a:pPr algn="just"/>
            <a:endParaRPr lang="en-GB" sz="1400" dirty="0"/>
          </a:p>
          <a:p>
            <a:pPr algn="just"/>
            <a:r>
              <a:rPr lang="en-GB" sz="1400" u="sng" dirty="0"/>
              <a:t>Objective</a:t>
            </a:r>
            <a:r>
              <a:rPr lang="en-GB" sz="1400" dirty="0"/>
              <a:t>: The 4BIZ Project aims to develop a collaboration framework that will bring together Blue Economy stakeholders in EU and eligible non-EU Black Sea countries </a:t>
            </a:r>
            <a:r>
              <a:rPr lang="en-GB" sz="1400" i="1" dirty="0"/>
              <a:t>to identify and tackle local capacity building needs </a:t>
            </a:r>
            <a:r>
              <a:rPr lang="en-GB" sz="1400" dirty="0"/>
              <a:t>to boost innovation, digitalization and investment in the Black Sea Blue Economy with the main focus on Fisheries and Aquaculture, Coastal and Maritime Tourism and Maritime Transport.</a:t>
            </a:r>
          </a:p>
        </p:txBody>
      </p:sp>
      <p:sp>
        <p:nvSpPr>
          <p:cNvPr id="5" name="Titolo 1">
            <a:extLst>
              <a:ext uri="{FF2B5EF4-FFF2-40B4-BE49-F238E27FC236}">
                <a16:creationId xmlns:a16="http://schemas.microsoft.com/office/drawing/2014/main" id="{4C91DE2E-ABBD-4467-B058-537E0778DB6E}"/>
              </a:ext>
            </a:extLst>
          </p:cNvPr>
          <p:cNvSpPr>
            <a:spLocks noGrp="1"/>
          </p:cNvSpPr>
          <p:nvPr>
            <p:ph idx="1"/>
          </p:nvPr>
        </p:nvSpPr>
        <p:spPr>
          <a:xfrm>
            <a:off x="677863" y="255588"/>
            <a:ext cx="4465637" cy="755527"/>
          </a:xfrm>
        </p:spPr>
        <p:txBody>
          <a:bodyPr>
            <a:normAutofit fontScale="85000" lnSpcReduction="10000"/>
          </a:bodyPr>
          <a:lstStyle/>
          <a:p>
            <a:pPr marL="0" indent="0">
              <a:buNone/>
            </a:pPr>
            <a:r>
              <a:rPr lang="en-GB" sz="3600" dirty="0">
                <a:solidFill>
                  <a:schemeClr val="accent1"/>
                </a:solidFill>
                <a:latin typeface="EC Square Sans Pro" panose="020B0506040000020004" pitchFamily="34" charset="0"/>
                <a:ea typeface="+mj-ea"/>
                <a:cs typeface="+mj-cs"/>
              </a:rPr>
              <a:t>Supported by BSAM: 4 BIZ</a:t>
            </a:r>
            <a:endParaRPr lang="it-IT" sz="3600" dirty="0">
              <a:solidFill>
                <a:schemeClr val="accent1"/>
              </a:solidFill>
              <a:latin typeface="EC Square Sans Pro" panose="020B0506040000020004" pitchFamily="34" charset="0"/>
              <a:ea typeface="+mj-ea"/>
              <a:cs typeface="+mj-cs"/>
            </a:endParaRPr>
          </a:p>
        </p:txBody>
      </p:sp>
      <p:sp>
        <p:nvSpPr>
          <p:cNvPr id="6" name="Rectangle 5"/>
          <p:cNvSpPr/>
          <p:nvPr/>
        </p:nvSpPr>
        <p:spPr>
          <a:xfrm>
            <a:off x="753209" y="1204546"/>
            <a:ext cx="4680438" cy="738664"/>
          </a:xfrm>
          <a:prstGeom prst="rect">
            <a:avLst/>
          </a:prstGeom>
        </p:spPr>
        <p:txBody>
          <a:bodyPr wrap="square">
            <a:spAutoFit/>
          </a:bodyPr>
          <a:lstStyle/>
          <a:p>
            <a:pPr algn="just"/>
            <a:r>
              <a:rPr lang="en-GB" sz="1400" dirty="0"/>
              <a:t>Kick off: 14</a:t>
            </a:r>
            <a:r>
              <a:rPr lang="en-GB" sz="1400" baseline="30000" dirty="0"/>
              <a:t>th</a:t>
            </a:r>
            <a:r>
              <a:rPr lang="en-GB" sz="1400" dirty="0"/>
              <a:t> June 2022</a:t>
            </a:r>
          </a:p>
          <a:p>
            <a:pPr algn="just"/>
            <a:r>
              <a:rPr lang="en-GB" sz="1400" dirty="0"/>
              <a:t>Duration 24 months</a:t>
            </a:r>
          </a:p>
          <a:p>
            <a:pPr algn="just"/>
            <a:r>
              <a:rPr lang="en-GB" sz="1400" dirty="0"/>
              <a:t>Total budget: 638,105.19</a:t>
            </a:r>
          </a:p>
        </p:txBody>
      </p:sp>
      <p:sp>
        <p:nvSpPr>
          <p:cNvPr id="7" name="Rectangle 6"/>
          <p:cNvSpPr/>
          <p:nvPr/>
        </p:nvSpPr>
        <p:spPr>
          <a:xfrm>
            <a:off x="5609492" y="2044315"/>
            <a:ext cx="6128239" cy="2800767"/>
          </a:xfrm>
          <a:prstGeom prst="rect">
            <a:avLst/>
          </a:prstGeom>
        </p:spPr>
        <p:txBody>
          <a:bodyPr wrap="square">
            <a:spAutoFit/>
          </a:bodyPr>
          <a:lstStyle/>
          <a:p>
            <a:r>
              <a:rPr lang="en-GB" sz="1400" b="1" u="sng" dirty="0"/>
              <a:t>Coordinator</a:t>
            </a:r>
            <a:endParaRPr lang="en-GB" sz="1400" dirty="0"/>
          </a:p>
          <a:p>
            <a:pPr lvl="0"/>
            <a:r>
              <a:rPr lang="en-CA" sz="1400" dirty="0"/>
              <a:t>BLACK SEA UNIVERSITIES NETWORK (BSUN)</a:t>
            </a:r>
          </a:p>
          <a:p>
            <a:pPr lvl="0"/>
            <a:r>
              <a:rPr lang="en-CA" sz="1400" b="1" dirty="0"/>
              <a:t>Partners</a:t>
            </a:r>
            <a:r>
              <a:rPr lang="en-CA" sz="1400" dirty="0"/>
              <a:t> </a:t>
            </a:r>
            <a:endParaRPr lang="en-GB" sz="1400" dirty="0"/>
          </a:p>
          <a:p>
            <a:pPr marL="285750" lvl="0" indent="-285750">
              <a:buFont typeface="Arial" panose="020B0604020202020204" pitchFamily="34" charset="0"/>
              <a:buChar char="•"/>
            </a:pPr>
            <a:r>
              <a:rPr lang="en-US" sz="1200" dirty="0"/>
              <a:t>INTERNATIONAL CENTER FOR BLACK SEA STUDIES - </a:t>
            </a:r>
            <a:r>
              <a:rPr lang="en-US" sz="1200" b="1" dirty="0"/>
              <a:t>ICBSS</a:t>
            </a:r>
            <a:endParaRPr lang="en-GB" sz="1200" b="1" dirty="0"/>
          </a:p>
          <a:p>
            <a:pPr marL="285750" lvl="0" indent="-285750">
              <a:buFont typeface="Arial" panose="020B0604020202020204" pitchFamily="34" charset="0"/>
              <a:buChar char="•"/>
            </a:pPr>
            <a:r>
              <a:rPr lang="en-US" sz="1200" dirty="0"/>
              <a:t>CAMERA DE COMERT, INDUSTRIE SI AGRICULTURA GALATI - </a:t>
            </a:r>
            <a:r>
              <a:rPr lang="en-US" sz="1200" b="1" dirty="0"/>
              <a:t>Romania</a:t>
            </a:r>
            <a:endParaRPr lang="en-GB" sz="1200" b="1" dirty="0"/>
          </a:p>
          <a:p>
            <a:pPr marL="285750" lvl="0" indent="-285750">
              <a:buFont typeface="Arial" panose="020B0604020202020204" pitchFamily="34" charset="0"/>
              <a:buChar char="•"/>
            </a:pPr>
            <a:r>
              <a:rPr lang="en-US" sz="1200" dirty="0"/>
              <a:t>NATIONAL TECHNICAL UNIVERSITY OF UKRAINE IGOR SIKORSKY KYIV POLYTECHNIC INSTITUTE - </a:t>
            </a:r>
            <a:r>
              <a:rPr lang="en-US" sz="1200" b="1" dirty="0"/>
              <a:t>Ukraine</a:t>
            </a:r>
            <a:endParaRPr lang="en-GB" sz="1200" b="1" dirty="0"/>
          </a:p>
          <a:p>
            <a:pPr marL="285750" lvl="0" indent="-285750">
              <a:buFont typeface="Arial" panose="020B0604020202020204" pitchFamily="34" charset="0"/>
              <a:buChar char="•"/>
            </a:pPr>
            <a:r>
              <a:rPr lang="en-US" sz="1200" dirty="0"/>
              <a:t>PUBLIC UNION UKRAINIAN MARITIME CLUSTER - </a:t>
            </a:r>
            <a:r>
              <a:rPr lang="en-US" sz="1200" b="1" dirty="0"/>
              <a:t>Ukraine</a:t>
            </a:r>
            <a:endParaRPr lang="en-GB" sz="1200" b="1" dirty="0"/>
          </a:p>
          <a:p>
            <a:pPr marL="285750" lvl="0" indent="-285750">
              <a:buFont typeface="Arial" panose="020B0604020202020204" pitchFamily="34" charset="0"/>
              <a:buChar char="•"/>
            </a:pPr>
            <a:r>
              <a:rPr lang="en-US" sz="1200" dirty="0"/>
              <a:t>LEPL TEACHING UNIVERSITY-BATUMI STATE MARITIME ACADEMY – </a:t>
            </a:r>
            <a:r>
              <a:rPr lang="en-US" sz="1200" b="1" dirty="0"/>
              <a:t>Georgia</a:t>
            </a:r>
            <a:endParaRPr lang="en-GB" sz="1200" b="1" dirty="0"/>
          </a:p>
          <a:p>
            <a:pPr marL="285750" lvl="0" indent="-285750">
              <a:buFont typeface="Arial" panose="020B0604020202020204" pitchFamily="34" charset="0"/>
              <a:buChar char="•"/>
            </a:pPr>
            <a:r>
              <a:rPr lang="en-US" sz="1200" dirty="0"/>
              <a:t>DOGU KARADENIZ KALKINMA AJANSI BASKANLIGI - DOKA - EASTERN BLACK SEA DEVELOPMENT AGENCY - </a:t>
            </a:r>
            <a:r>
              <a:rPr lang="en-US" sz="1200" b="1" dirty="0"/>
              <a:t>Turkey</a:t>
            </a:r>
            <a:endParaRPr lang="en-GB" sz="1200" b="1" dirty="0"/>
          </a:p>
          <a:p>
            <a:pPr marL="285750" lvl="0" indent="-285750">
              <a:buFont typeface="Arial" panose="020B0604020202020204" pitchFamily="34" charset="0"/>
              <a:buChar char="•"/>
            </a:pPr>
            <a:r>
              <a:rPr lang="en-US" sz="1200" dirty="0"/>
              <a:t>MARINE CLUSTER BULGARIA SDRUZHENIE – </a:t>
            </a:r>
            <a:r>
              <a:rPr lang="en-US" sz="1200" b="1" dirty="0"/>
              <a:t>Bulgaria</a:t>
            </a:r>
            <a:endParaRPr lang="en-GB" sz="1200" b="1" dirty="0"/>
          </a:p>
          <a:p>
            <a:pPr marL="285750" lvl="0" indent="-285750">
              <a:buFont typeface="Arial" panose="020B0604020202020204" pitchFamily="34" charset="0"/>
              <a:buChar char="•"/>
            </a:pPr>
            <a:r>
              <a:rPr lang="en-US" sz="1200" dirty="0"/>
              <a:t>ACADEMIA DE STUDII ECONOMICE DIN BUCURESTI - </a:t>
            </a:r>
            <a:r>
              <a:rPr lang="en-US" sz="1200" b="1" dirty="0"/>
              <a:t>Romania</a:t>
            </a:r>
            <a:endParaRPr lang="en-GB" sz="1200" b="1" dirty="0"/>
          </a:p>
          <a:p>
            <a:pPr algn="just"/>
            <a:endParaRPr lang="en-GB" sz="1400" dirty="0"/>
          </a:p>
        </p:txBody>
      </p:sp>
      <p:sp>
        <p:nvSpPr>
          <p:cNvPr id="8" name="Rectangle 7"/>
          <p:cNvSpPr/>
          <p:nvPr/>
        </p:nvSpPr>
        <p:spPr>
          <a:xfrm>
            <a:off x="753209" y="5144792"/>
            <a:ext cx="4680438" cy="1384995"/>
          </a:xfrm>
          <a:prstGeom prst="rect">
            <a:avLst/>
          </a:prstGeom>
        </p:spPr>
        <p:txBody>
          <a:bodyPr wrap="square">
            <a:spAutoFit/>
          </a:bodyPr>
          <a:lstStyle/>
          <a:p>
            <a:pPr algn="just"/>
            <a:r>
              <a:rPr lang="en-GB" sz="1400" u="sng" dirty="0"/>
              <a:t>Black Sea Assistance Mechanism</a:t>
            </a:r>
            <a:r>
              <a:rPr lang="en-GB" sz="1400" dirty="0"/>
              <a:t>:</a:t>
            </a:r>
          </a:p>
          <a:p>
            <a:pPr algn="just"/>
            <a:r>
              <a:rPr lang="en-GB" sz="1400" dirty="0"/>
              <a:t>BSAM supported the formulation of the project idea, adapting it to the characteristics of the call for proposals and supported the consortium set up, identifying partners with relevant project ideas to create this synergy</a:t>
            </a:r>
          </a:p>
        </p:txBody>
      </p:sp>
    </p:spTree>
    <p:extLst>
      <p:ext uri="{BB962C8B-B14F-4D97-AF65-F5344CB8AC3E}">
        <p14:creationId xmlns:p14="http://schemas.microsoft.com/office/powerpoint/2010/main" val="4265486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4C91DE2E-ABBD-4467-B058-537E0778DB6E}"/>
              </a:ext>
            </a:extLst>
          </p:cNvPr>
          <p:cNvSpPr>
            <a:spLocks noGrp="1"/>
          </p:cNvSpPr>
          <p:nvPr>
            <p:ph idx="1"/>
          </p:nvPr>
        </p:nvSpPr>
        <p:spPr>
          <a:xfrm>
            <a:off x="677863" y="255588"/>
            <a:ext cx="4465637" cy="755527"/>
          </a:xfrm>
        </p:spPr>
        <p:txBody>
          <a:bodyPr>
            <a:normAutofit/>
          </a:bodyPr>
          <a:lstStyle/>
          <a:p>
            <a:pPr marL="0" indent="0">
              <a:buNone/>
            </a:pPr>
            <a:r>
              <a:rPr lang="en-GB" sz="3600" dirty="0">
                <a:solidFill>
                  <a:schemeClr val="accent1"/>
                </a:solidFill>
                <a:latin typeface="EC Square Sans Pro" panose="020B0506040000020004" pitchFamily="34" charset="0"/>
                <a:ea typeface="+mj-ea"/>
                <a:cs typeface="+mj-cs"/>
              </a:rPr>
              <a:t>Other Case: MINE-EMI</a:t>
            </a:r>
            <a:endParaRPr lang="it-IT" sz="3600" dirty="0">
              <a:solidFill>
                <a:schemeClr val="accent1"/>
              </a:solidFill>
              <a:latin typeface="EC Square Sans Pro" panose="020B0506040000020004" pitchFamily="34" charset="0"/>
              <a:ea typeface="+mj-ea"/>
              <a:cs typeface="+mj-cs"/>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5707" y="1644979"/>
            <a:ext cx="6219825" cy="2371725"/>
          </a:xfrm>
          <a:prstGeom prst="rect">
            <a:avLst/>
          </a:prstGeom>
        </p:spPr>
      </p:pic>
      <p:sp>
        <p:nvSpPr>
          <p:cNvPr id="6" name="Rectangle 5"/>
          <p:cNvSpPr/>
          <p:nvPr/>
        </p:nvSpPr>
        <p:spPr>
          <a:xfrm>
            <a:off x="515814" y="1350621"/>
            <a:ext cx="4729895" cy="646331"/>
          </a:xfrm>
          <a:prstGeom prst="rect">
            <a:avLst/>
          </a:prstGeom>
        </p:spPr>
        <p:txBody>
          <a:bodyPr wrap="square">
            <a:spAutoFit/>
          </a:bodyPr>
          <a:lstStyle/>
          <a:p>
            <a:r>
              <a:rPr lang="en-GB" dirty="0"/>
              <a:t>Title: Maritime Innovative Network of Education for Emerging Maritime Issues</a:t>
            </a:r>
            <a:endParaRPr lang="en-GB" dirty="0">
              <a:effectLst/>
            </a:endParaRPr>
          </a:p>
        </p:txBody>
      </p:sp>
      <p:sp>
        <p:nvSpPr>
          <p:cNvPr id="7" name="Rectangle 6"/>
          <p:cNvSpPr/>
          <p:nvPr/>
        </p:nvSpPr>
        <p:spPr>
          <a:xfrm>
            <a:off x="515814" y="2241575"/>
            <a:ext cx="4729895" cy="3693319"/>
          </a:xfrm>
          <a:prstGeom prst="rect">
            <a:avLst/>
          </a:prstGeom>
        </p:spPr>
        <p:txBody>
          <a:bodyPr wrap="square">
            <a:spAutoFit/>
          </a:bodyPr>
          <a:lstStyle/>
          <a:p>
            <a:r>
              <a:rPr lang="en-GB" dirty="0"/>
              <a:t>MINE-EMI was based on the Vasco Da Gama experience</a:t>
            </a:r>
            <a:r>
              <a:rPr lang="el-GR" dirty="0"/>
              <a:t> </a:t>
            </a:r>
            <a:r>
              <a:rPr lang="en-GB" dirty="0"/>
              <a:t>and its initial aim was to become a Vasco Da Gama spin-off for the Black Sea.</a:t>
            </a:r>
            <a:endParaRPr lang="el-GR" dirty="0"/>
          </a:p>
          <a:p>
            <a:endParaRPr lang="el-GR" dirty="0">
              <a:effectLst/>
            </a:endParaRPr>
          </a:p>
          <a:p>
            <a:r>
              <a:rPr lang="en-GB" dirty="0"/>
              <a:t>Therefore partners of Vasco Da Gama based on the experience of the project led by the CPMR (funded by DG MOVE) and the experience of NVNA and other Maritime Education &amp; Training Institutions and maritime-related institutions and organisations from the wider Black Sea region, developed this Erasmus+ project.</a:t>
            </a:r>
            <a:endParaRPr lang="en-GB" dirty="0">
              <a:effectLst/>
            </a:endParaRPr>
          </a:p>
        </p:txBody>
      </p:sp>
      <p:sp>
        <p:nvSpPr>
          <p:cNvPr id="8" name="TextBox 7"/>
          <p:cNvSpPr txBox="1"/>
          <p:nvPr/>
        </p:nvSpPr>
        <p:spPr>
          <a:xfrm>
            <a:off x="5372099" y="4119012"/>
            <a:ext cx="5609492" cy="1815882"/>
          </a:xfrm>
          <a:prstGeom prst="rect">
            <a:avLst/>
          </a:prstGeom>
          <a:noFill/>
        </p:spPr>
        <p:txBody>
          <a:bodyPr wrap="square" rtlCol="0">
            <a:spAutoFit/>
          </a:bodyPr>
          <a:lstStyle/>
          <a:p>
            <a:r>
              <a:rPr lang="en-GB" sz="1400" dirty="0"/>
              <a:t>Coordinator: </a:t>
            </a:r>
            <a:r>
              <a:rPr lang="en-GB" sz="1400" dirty="0" err="1"/>
              <a:t>Piri</a:t>
            </a:r>
            <a:r>
              <a:rPr lang="en-GB" sz="1400" dirty="0"/>
              <a:t> Reis University – </a:t>
            </a:r>
            <a:r>
              <a:rPr lang="en-GB" sz="1400" b="1" dirty="0"/>
              <a:t>Turkey</a:t>
            </a:r>
            <a:endParaRPr lang="en-GB" sz="1400" dirty="0"/>
          </a:p>
          <a:p>
            <a:r>
              <a:rPr lang="en-GB" sz="1400" dirty="0"/>
              <a:t>Partners:</a:t>
            </a:r>
          </a:p>
          <a:p>
            <a:r>
              <a:rPr lang="en-GB" sz="1400" dirty="0"/>
              <a:t>CPMR</a:t>
            </a:r>
          </a:p>
          <a:p>
            <a:r>
              <a:rPr lang="en-GB" sz="1400" dirty="0"/>
              <a:t>Constanta University - </a:t>
            </a:r>
            <a:r>
              <a:rPr lang="en-GB" sz="1400" b="1" dirty="0"/>
              <a:t>Romania</a:t>
            </a:r>
          </a:p>
          <a:p>
            <a:r>
              <a:rPr lang="en-GB" sz="1400" dirty="0"/>
              <a:t>Nikola </a:t>
            </a:r>
            <a:r>
              <a:rPr lang="en-GB" sz="1400" dirty="0" err="1"/>
              <a:t>Vaptsarov</a:t>
            </a:r>
            <a:r>
              <a:rPr lang="en-GB" sz="1400" dirty="0"/>
              <a:t> Naval Academy – </a:t>
            </a:r>
            <a:r>
              <a:rPr lang="en-GB" sz="1400" b="1" dirty="0"/>
              <a:t>Bulgaria</a:t>
            </a:r>
          </a:p>
          <a:p>
            <a:r>
              <a:rPr lang="en-GB" sz="1400" dirty="0"/>
              <a:t>The University of the Aegean – </a:t>
            </a:r>
            <a:r>
              <a:rPr lang="en-GB" sz="1400" b="1" dirty="0"/>
              <a:t>Greece</a:t>
            </a:r>
          </a:p>
          <a:p>
            <a:r>
              <a:rPr lang="en-GB" sz="1400" dirty="0"/>
              <a:t>Marine Cluster Bulgaria – </a:t>
            </a:r>
            <a:r>
              <a:rPr lang="en-GB" sz="1400" b="1" dirty="0"/>
              <a:t>Bulgaria</a:t>
            </a:r>
          </a:p>
          <a:p>
            <a:r>
              <a:rPr lang="en-GB" sz="1400" dirty="0"/>
              <a:t>Municipality of Piraeus - </a:t>
            </a:r>
            <a:r>
              <a:rPr lang="en-GB" sz="1400" b="1" dirty="0"/>
              <a:t>Greece</a:t>
            </a:r>
          </a:p>
        </p:txBody>
      </p:sp>
    </p:spTree>
    <p:extLst>
      <p:ext uri="{BB962C8B-B14F-4D97-AF65-F5344CB8AC3E}">
        <p14:creationId xmlns:p14="http://schemas.microsoft.com/office/powerpoint/2010/main" val="289321882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WER_USER_TAGS_ICONS" val="wheat_POWER_USER_SEPARATOR_ICONS_food_POWER_USER_SEPARATOR_ICONS_grain_POWER_USER_SEPARATOR_ICONS_plant_POWER_USER_SEPARATOR_ICONS_trigo_POWER_USER_SEPARATOR_ICONS_wheat-free_POWER_USER_SEPARATOR_ICONS_wholewheat"/>
</p:tagLst>
</file>

<file path=ppt/tags/tag10.xml><?xml version="1.0" encoding="utf-8"?>
<p:tagLst xmlns:a="http://schemas.openxmlformats.org/drawingml/2006/main" xmlns:r="http://schemas.openxmlformats.org/officeDocument/2006/relationships" xmlns:p="http://schemas.openxmlformats.org/presentationml/2006/main">
  <p:tag name="POWER_USER_TAGS_ICONS" val="wheat_POWER_USER_SEPARATOR_ICONS_food_POWER_USER_SEPARATOR_ICONS_grain_POWER_USER_SEPARATOR_ICONS_plant_POWER_USER_SEPARATOR_ICONS_trigo_POWER_USER_SEPARATOR_ICONS_wheat-free_POWER_USER_SEPARATOR_ICONS_wholewheat"/>
</p:tagLst>
</file>

<file path=ppt/tags/tag11.xml><?xml version="1.0" encoding="utf-8"?>
<p:tagLst xmlns:a="http://schemas.openxmlformats.org/drawingml/2006/main" xmlns:r="http://schemas.openxmlformats.org/officeDocument/2006/relationships" xmlns:p="http://schemas.openxmlformats.org/presentationml/2006/main">
  <p:tag name="POWER_USER_TAGS_ICONS" val="wheat_POWER_USER_SEPARATOR_ICONS_food_POWER_USER_SEPARATOR_ICONS_grain_POWER_USER_SEPARATOR_ICONS_plant_POWER_USER_SEPARATOR_ICONS_trigo_POWER_USER_SEPARATOR_ICONS_wheat-free_POWER_USER_SEPARATOR_ICONS_wholewheat"/>
</p:tagLst>
</file>

<file path=ppt/tags/tag2.xml><?xml version="1.0" encoding="utf-8"?>
<p:tagLst xmlns:a="http://schemas.openxmlformats.org/drawingml/2006/main" xmlns:r="http://schemas.openxmlformats.org/officeDocument/2006/relationships" xmlns:p="http://schemas.openxmlformats.org/presentationml/2006/main">
  <p:tag name="POWER_USER_TAGS_ICONS" val="wheat_POWER_USER_SEPARATOR_ICONS_food_POWER_USER_SEPARATOR_ICONS_grain_POWER_USER_SEPARATOR_ICONS_plant_POWER_USER_SEPARATOR_ICONS_trigo_POWER_USER_SEPARATOR_ICONS_wheat-free_POWER_USER_SEPARATOR_ICONS_wholewheat"/>
</p:tagLst>
</file>

<file path=ppt/tags/tag3.xml><?xml version="1.0" encoding="utf-8"?>
<p:tagLst xmlns:a="http://schemas.openxmlformats.org/drawingml/2006/main" xmlns:r="http://schemas.openxmlformats.org/officeDocument/2006/relationships" xmlns:p="http://schemas.openxmlformats.org/presentationml/2006/main">
  <p:tag name="POWER_USER_TAGS_ICONS" val="wheat_POWER_USER_SEPARATOR_ICONS_food_POWER_USER_SEPARATOR_ICONS_grain_POWER_USER_SEPARATOR_ICONS_plant_POWER_USER_SEPARATOR_ICONS_trigo_POWER_USER_SEPARATOR_ICONS_wheat-free_POWER_USER_SEPARATOR_ICONS_wholewheat"/>
</p:tagLst>
</file>

<file path=ppt/tags/tag4.xml><?xml version="1.0" encoding="utf-8"?>
<p:tagLst xmlns:a="http://schemas.openxmlformats.org/drawingml/2006/main" xmlns:r="http://schemas.openxmlformats.org/officeDocument/2006/relationships" xmlns:p="http://schemas.openxmlformats.org/presentationml/2006/main">
  <p:tag name="POWER_USER_TAGS_ICONS" val="wheat_POWER_USER_SEPARATOR_ICONS_food_POWER_USER_SEPARATOR_ICONS_grain_POWER_USER_SEPARATOR_ICONS_plant_POWER_USER_SEPARATOR_ICONS_trigo_POWER_USER_SEPARATOR_ICONS_wheat-free_POWER_USER_SEPARATOR_ICONS_wholewheat"/>
</p:tagLst>
</file>

<file path=ppt/tags/tag5.xml><?xml version="1.0" encoding="utf-8"?>
<p:tagLst xmlns:a="http://schemas.openxmlformats.org/drawingml/2006/main" xmlns:r="http://schemas.openxmlformats.org/officeDocument/2006/relationships" xmlns:p="http://schemas.openxmlformats.org/presentationml/2006/main">
  <p:tag name="POWER_USER_TAGS_ICONS" val="wheat_POWER_USER_SEPARATOR_ICONS_food_POWER_USER_SEPARATOR_ICONS_grain_POWER_USER_SEPARATOR_ICONS_plant_POWER_USER_SEPARATOR_ICONS_trigo_POWER_USER_SEPARATOR_ICONS_wheat-free_POWER_USER_SEPARATOR_ICONS_wholewheat"/>
</p:tagLst>
</file>

<file path=ppt/tags/tag6.xml><?xml version="1.0" encoding="utf-8"?>
<p:tagLst xmlns:a="http://schemas.openxmlformats.org/drawingml/2006/main" xmlns:r="http://schemas.openxmlformats.org/officeDocument/2006/relationships" xmlns:p="http://schemas.openxmlformats.org/presentationml/2006/main">
  <p:tag name="POWER_USER_TAGS_ICONS" val="wheat_POWER_USER_SEPARATOR_ICONS_food_POWER_USER_SEPARATOR_ICONS_grain_POWER_USER_SEPARATOR_ICONS_plant_POWER_USER_SEPARATOR_ICONS_trigo_POWER_USER_SEPARATOR_ICONS_wheat-free_POWER_USER_SEPARATOR_ICONS_wholewheat"/>
</p:tagLst>
</file>

<file path=ppt/tags/tag7.xml><?xml version="1.0" encoding="utf-8"?>
<p:tagLst xmlns:a="http://schemas.openxmlformats.org/drawingml/2006/main" xmlns:r="http://schemas.openxmlformats.org/officeDocument/2006/relationships" xmlns:p="http://schemas.openxmlformats.org/presentationml/2006/main">
  <p:tag name="POWER_USER_TAGS_ICONS" val="wheat_POWER_USER_SEPARATOR_ICONS_food_POWER_USER_SEPARATOR_ICONS_grain_POWER_USER_SEPARATOR_ICONS_plant_POWER_USER_SEPARATOR_ICONS_trigo_POWER_USER_SEPARATOR_ICONS_wheat-free_POWER_USER_SEPARATOR_ICONS_wholewheat"/>
</p:tagLst>
</file>

<file path=ppt/tags/tag8.xml><?xml version="1.0" encoding="utf-8"?>
<p:tagLst xmlns:a="http://schemas.openxmlformats.org/drawingml/2006/main" xmlns:r="http://schemas.openxmlformats.org/officeDocument/2006/relationships" xmlns:p="http://schemas.openxmlformats.org/presentationml/2006/main">
  <p:tag name="POWER_USER_TAGS_ICONS" val="wheat_POWER_USER_SEPARATOR_ICONS_food_POWER_USER_SEPARATOR_ICONS_grain_POWER_USER_SEPARATOR_ICONS_plant_POWER_USER_SEPARATOR_ICONS_trigo_POWER_USER_SEPARATOR_ICONS_wheat-free_POWER_USER_SEPARATOR_ICONS_wholewheat"/>
</p:tagLst>
</file>

<file path=ppt/tags/tag9.xml><?xml version="1.0" encoding="utf-8"?>
<p:tagLst xmlns:a="http://schemas.openxmlformats.org/drawingml/2006/main" xmlns:r="http://schemas.openxmlformats.org/officeDocument/2006/relationships" xmlns:p="http://schemas.openxmlformats.org/presentationml/2006/main">
  <p:tag name="POWER_USER_TAGS_ICONS" val="wheat_POWER_USER_SEPARATOR_ICONS_food_POWER_USER_SEPARATOR_ICONS_grain_POWER_USER_SEPARATOR_ICONS_plant_POWER_USER_SEPARATOR_ICONS_trigo_POWER_USER_SEPARATOR_ICONS_wheat-free_POWER_USER_SEPARATOR_ICONS_wholewheat"/>
</p:tagLst>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999</Words>
  <Application>Microsoft Office PowerPoint</Application>
  <PresentationFormat>Widescreen</PresentationFormat>
  <Paragraphs>211</Paragraphs>
  <Slides>10</Slides>
  <Notes>4</Notes>
  <HiddenSlides>0</HiddenSlides>
  <MMClips>0</MMClips>
  <ScaleCrop>false</ScaleCrop>
  <HeadingPairs>
    <vt:vector size="6" baseType="variant">
      <vt:variant>
        <vt:lpstr>Caratteri utilizzati</vt:lpstr>
      </vt:variant>
      <vt:variant>
        <vt:i4>6</vt:i4>
      </vt:variant>
      <vt:variant>
        <vt:lpstr>Tema</vt:lpstr>
      </vt:variant>
      <vt:variant>
        <vt:i4>1</vt:i4>
      </vt:variant>
      <vt:variant>
        <vt:lpstr>Titoli diapositive</vt:lpstr>
      </vt:variant>
      <vt:variant>
        <vt:i4>10</vt:i4>
      </vt:variant>
    </vt:vector>
  </HeadingPairs>
  <TitlesOfParts>
    <vt:vector size="17" baseType="lpstr">
      <vt:lpstr>Arial</vt:lpstr>
      <vt:lpstr>Arial Nova</vt:lpstr>
      <vt:lpstr>Calibri</vt:lpstr>
      <vt:lpstr>Calibri Light</vt:lpstr>
      <vt:lpstr>EC Square Sans Pro</vt:lpstr>
      <vt:lpstr>Wingdings 3</vt:lpstr>
      <vt:lpstr>Tema di Office</vt:lpstr>
      <vt:lpstr>Presentazione standard di PowerPoint</vt:lpstr>
      <vt:lpstr>Presentazione standard di PowerPoint</vt:lpstr>
      <vt:lpstr>Presentazione standard di PowerPoint</vt:lpstr>
      <vt:lpstr>Presentazione standard di PowerPoint</vt:lpstr>
      <vt:lpstr>Funding opportunities available in the sea basin</vt:lpstr>
      <vt:lpstr>Projects identification &amp; development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Alessandro Pititto</dc:creator>
  <cp:lastModifiedBy>Alessandro Pititto</cp:lastModifiedBy>
  <cp:revision>1</cp:revision>
  <dcterms:created xsi:type="dcterms:W3CDTF">2022-07-18T21:48:52Z</dcterms:created>
  <dcterms:modified xsi:type="dcterms:W3CDTF">2022-07-18T21:49:06Z</dcterms:modified>
</cp:coreProperties>
</file>