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6" r:id="rId2"/>
  </p:sldMasterIdLst>
  <p:notesMasterIdLst>
    <p:notesMasterId r:id="rId20"/>
  </p:notesMasterIdLst>
  <p:sldIdLst>
    <p:sldId id="262" r:id="rId3"/>
    <p:sldId id="352" r:id="rId4"/>
    <p:sldId id="354" r:id="rId5"/>
    <p:sldId id="321" r:id="rId6"/>
    <p:sldId id="307" r:id="rId7"/>
    <p:sldId id="319" r:id="rId8"/>
    <p:sldId id="312" r:id="rId9"/>
    <p:sldId id="355" r:id="rId10"/>
    <p:sldId id="337" r:id="rId11"/>
    <p:sldId id="350" r:id="rId12"/>
    <p:sldId id="335" r:id="rId13"/>
    <p:sldId id="340" r:id="rId14"/>
    <p:sldId id="342" r:id="rId15"/>
    <p:sldId id="349" r:id="rId16"/>
    <p:sldId id="326" r:id="rId17"/>
    <p:sldId id="328" r:id="rId18"/>
    <p:sldId id="356" r:id="rId19"/>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06" autoAdjust="0"/>
    <p:restoredTop sz="88571" autoAdjust="0"/>
  </p:normalViewPr>
  <p:slideViewPr>
    <p:cSldViewPr>
      <p:cViewPr>
        <p:scale>
          <a:sx n="70" d="100"/>
          <a:sy n="70" d="100"/>
        </p:scale>
        <p:origin x="-1152" y="-816"/>
      </p:cViewPr>
      <p:guideLst>
        <p:guide orient="horz" pos="2160"/>
        <p:guide pos="2880"/>
      </p:guideLst>
    </p:cSldViewPr>
  </p:slideViewPr>
  <p:notesTextViewPr>
    <p:cViewPr>
      <p:scale>
        <a:sx n="100" d="100"/>
        <a:sy n="100" d="100"/>
      </p:scale>
      <p:origin x="0" y="0"/>
    </p:cViewPr>
  </p:notesTextViewPr>
  <p:notesViewPr>
    <p:cSldViewPr>
      <p:cViewPr varScale="1">
        <p:scale>
          <a:sx n="68" d="100"/>
          <a:sy n="68" d="100"/>
        </p:scale>
        <p:origin x="-2310"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041B4B5-DDD9-4FD5-89C8-005CF1DBEAF1}" type="datetimeFigureOut">
              <a:rPr lang="fr-FR" smtClean="0"/>
              <a:t>15/10/2012</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7A55B1D-DAED-4367-9A56-FFE4E5266B28}" type="slidenum">
              <a:rPr lang="fr-FR" smtClean="0"/>
              <a:t>‹#›</a:t>
            </a:fld>
            <a:endParaRPr lang="fr-FR"/>
          </a:p>
        </p:txBody>
      </p:sp>
    </p:spTree>
    <p:extLst>
      <p:ext uri="{BB962C8B-B14F-4D97-AF65-F5344CB8AC3E}">
        <p14:creationId xmlns:p14="http://schemas.microsoft.com/office/powerpoint/2010/main" val="89684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6E8F4A-FFDA-4237-B0D9-65264AA6D4ED}" type="slidenum">
              <a:rPr lang="fr-FR">
                <a:solidFill>
                  <a:srgbClr val="000000"/>
                </a:solidFill>
              </a:rPr>
              <a:pPr eaLnBrk="1" hangingPunct="1"/>
              <a:t>1</a:t>
            </a:fld>
            <a:endParaRPr lang="fr-FR">
              <a:solidFill>
                <a:srgbClr val="000000"/>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-During</a:t>
            </a:r>
            <a:r>
              <a:rPr lang="en-US" sz="1200" kern="1200" baseline="0" dirty="0" smtClean="0">
                <a:solidFill>
                  <a:schemeClr val="tx1"/>
                </a:solidFill>
                <a:effectLst/>
                <a:latin typeface="+mn-lt"/>
                <a:ea typeface="+mn-ea"/>
                <a:cs typeface="+mn-cs"/>
              </a:rPr>
              <a:t> 1 year we have elaborated</a:t>
            </a:r>
            <a:r>
              <a:rPr lang="en-US" sz="1200" kern="1200" dirty="0" smtClean="0">
                <a:solidFill>
                  <a:schemeClr val="tx1"/>
                </a:solidFill>
                <a:effectLst/>
                <a:latin typeface="+mn-lt"/>
                <a:ea typeface="+mn-ea"/>
                <a:cs typeface="+mn-cs"/>
              </a:rPr>
              <a:t>  dedicated to the oceanic situation over the area of Japan</a:t>
            </a:r>
            <a:r>
              <a:rPr lang="en-US" sz="1200" kern="1200" baseline="0" dirty="0" smtClean="0">
                <a:solidFill>
                  <a:schemeClr val="tx1"/>
                </a:solidFill>
                <a:effectLst/>
                <a:latin typeface="+mn-lt"/>
                <a:ea typeface="+mn-ea"/>
                <a:cs typeface="+mn-cs"/>
              </a:rPr>
              <a:t> with the global 1/12°, on which we </a:t>
            </a:r>
            <a:r>
              <a:rPr lang="en-US" sz="1200" kern="1200" dirty="0" smtClean="0">
                <a:solidFill>
                  <a:schemeClr val="tx1"/>
                </a:solidFill>
                <a:effectLst/>
                <a:latin typeface="+mn-lt"/>
                <a:ea typeface="+mn-ea"/>
                <a:cs typeface="+mn-cs"/>
              </a:rPr>
              <a:t>described the currents, their position , intensities. We provided</a:t>
            </a:r>
            <a:r>
              <a:rPr lang="en-US" sz="1200" kern="1200" baseline="0" dirty="0" smtClean="0">
                <a:solidFill>
                  <a:schemeClr val="tx1"/>
                </a:solidFill>
                <a:effectLst/>
                <a:latin typeface="+mn-lt"/>
                <a:ea typeface="+mn-ea"/>
                <a:cs typeface="+mn-cs"/>
              </a:rPr>
              <a:t> also </a:t>
            </a:r>
            <a:r>
              <a:rPr lang="en-US" sz="1200" kern="1200" dirty="0" smtClean="0">
                <a:solidFill>
                  <a:schemeClr val="tx1"/>
                </a:solidFill>
                <a:effectLst/>
                <a:latin typeface="+mn-lt"/>
                <a:ea typeface="+mn-ea"/>
                <a:cs typeface="+mn-cs"/>
              </a:rPr>
              <a:t> details about Temperature, salinity, penetration depth of the currents</a:t>
            </a:r>
            <a:endParaRPr lang="fr-FR" sz="1200" kern="1200" dirty="0" smtClean="0">
              <a:solidFill>
                <a:schemeClr val="tx1"/>
              </a:solidFill>
              <a:effectLst/>
              <a:latin typeface="+mn-lt"/>
              <a:ea typeface="+mn-ea"/>
              <a:cs typeface="+mn-cs"/>
            </a:endParaRPr>
          </a:p>
          <a:p>
            <a:r>
              <a:rPr lang="fr-FR" dirty="0" smtClean="0"/>
              <a:t>This </a:t>
            </a:r>
            <a:r>
              <a:rPr lang="fr-FR" dirty="0" err="1" smtClean="0"/>
              <a:t>was</a:t>
            </a:r>
            <a:r>
              <a:rPr lang="fr-FR" dirty="0" smtClean="0"/>
              <a:t> </a:t>
            </a:r>
            <a:r>
              <a:rPr lang="fr-FR" dirty="0" err="1" smtClean="0"/>
              <a:t>completed</a:t>
            </a:r>
            <a:r>
              <a:rPr lang="fr-FR" baseline="0" dirty="0" smtClean="0"/>
              <a:t> in March 2012.</a:t>
            </a:r>
          </a:p>
          <a:p>
            <a:endParaRPr lang="fr-FR" dirty="0"/>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14</a:t>
            </a:fld>
            <a:endParaRPr lang="fr-FR"/>
          </a:p>
        </p:txBody>
      </p:sp>
    </p:spTree>
    <p:extLst>
      <p:ext uri="{BB962C8B-B14F-4D97-AF65-F5344CB8AC3E}">
        <p14:creationId xmlns:p14="http://schemas.microsoft.com/office/powerpoint/2010/main" val="2131973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D6BB83-6802-48D4-AA1C-55F089B00C93}" type="slidenum">
              <a:rPr lang="fr-FR">
                <a:solidFill>
                  <a:prstClr val="black"/>
                </a:solidFill>
              </a:rPr>
              <a:pPr eaLnBrk="1" hangingPunct="1"/>
              <a:t>15</a:t>
            </a:fld>
            <a:endParaRPr lang="fr-FR">
              <a:solidFill>
                <a:prstClr val="black"/>
              </a:solidFill>
            </a:endParaRPr>
          </a:p>
        </p:txBody>
      </p:sp>
      <p:sp>
        <p:nvSpPr>
          <p:cNvPr id="20483" name="Rectangle 7"/>
          <p:cNvSpPr txBox="1">
            <a:spLocks noGrp="1" noChangeArrowheads="1"/>
          </p:cNvSpPr>
          <p:nvPr/>
        </p:nvSpPr>
        <p:spPr bwMode="auto">
          <a:xfrm>
            <a:off x="3852016" y="9428583"/>
            <a:ext cx="29440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FA0C7879-9B3A-47F6-9249-ABF32FE99CFB}" type="slidenum">
              <a:rPr lang="en-GB" sz="1200" smtClean="0">
                <a:solidFill>
                  <a:prstClr val="black"/>
                </a:solidFill>
              </a:rPr>
              <a:pPr algn="r" eaLnBrk="1" fontAlgn="base" hangingPunct="1">
                <a:spcBef>
                  <a:spcPct val="0"/>
                </a:spcBef>
                <a:spcAft>
                  <a:spcPct val="0"/>
                </a:spcAft>
              </a:pPr>
              <a:t>15</a:t>
            </a:fld>
            <a:endParaRPr lang="en-GB" sz="1200" smtClean="0">
              <a:solidFill>
                <a:prstClr val="black"/>
              </a:solidFill>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xfrm>
            <a:off x="906357" y="4715153"/>
            <a:ext cx="4984962" cy="4466987"/>
          </a:xfrm>
          <a:noFill/>
        </p:spPr>
        <p:txBody>
          <a:bodyPr/>
          <a:lstStyle/>
          <a:p>
            <a:pPr eaLnBrk="1" hangingPunct="1"/>
            <a:endParaRPr lang="fr-FR"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site web de </a:t>
            </a:r>
            <a:r>
              <a:rPr lang="fr-FR" dirty="0" err="1" smtClean="0"/>
              <a:t>MyOcean</a:t>
            </a:r>
            <a:r>
              <a:rPr lang="fr-FR" dirty="0" smtClean="0"/>
              <a:t> avec l’accès</a:t>
            </a:r>
            <a:r>
              <a:rPr lang="fr-FR" baseline="0" dirty="0" smtClean="0"/>
              <a:t> au catalogue des produits fournis par les différents centres de production.</a:t>
            </a:r>
            <a:endParaRPr lang="fr-FR" dirty="0"/>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16</a:t>
            </a:fld>
            <a:endParaRPr lang="fr-FR"/>
          </a:p>
        </p:txBody>
      </p:sp>
    </p:spTree>
    <p:extLst>
      <p:ext uri="{BB962C8B-B14F-4D97-AF65-F5344CB8AC3E}">
        <p14:creationId xmlns:p14="http://schemas.microsoft.com/office/powerpoint/2010/main" val="2008187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17</a:t>
            </a:fld>
            <a:endParaRPr lang="fr-FR"/>
          </a:p>
        </p:txBody>
      </p:sp>
    </p:spTree>
    <p:extLst>
      <p:ext uri="{BB962C8B-B14F-4D97-AF65-F5344CB8AC3E}">
        <p14:creationId xmlns:p14="http://schemas.microsoft.com/office/powerpoint/2010/main" val="42639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4</a:t>
            </a:fld>
            <a:endParaRPr lang="fr-FR"/>
          </a:p>
        </p:txBody>
      </p:sp>
    </p:spTree>
    <p:extLst>
      <p:ext uri="{BB962C8B-B14F-4D97-AF65-F5344CB8AC3E}">
        <p14:creationId xmlns:p14="http://schemas.microsoft.com/office/powerpoint/2010/main" val="3954388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Mercator</a:t>
            </a:r>
            <a:r>
              <a:rPr lang="fr-FR" baseline="0" dirty="0" smtClean="0"/>
              <a:t> </a:t>
            </a:r>
            <a:r>
              <a:rPr lang="fr-FR" baseline="0" dirty="0" err="1" smtClean="0"/>
              <a:t>systems</a:t>
            </a:r>
            <a:r>
              <a:rPr lang="fr-FR" baseline="0" dirty="0" smtClean="0"/>
              <a:t> are </a:t>
            </a:r>
            <a:r>
              <a:rPr lang="fr-FR" baseline="0" dirty="0" err="1" smtClean="0"/>
              <a:t>based</a:t>
            </a:r>
            <a:r>
              <a:rPr lang="fr-FR" baseline="0" dirty="0" smtClean="0"/>
              <a:t> on an </a:t>
            </a:r>
            <a:r>
              <a:rPr lang="fr-FR" baseline="0" dirty="0" err="1" smtClean="0"/>
              <a:t>ocean</a:t>
            </a:r>
            <a:r>
              <a:rPr lang="fr-FR" baseline="0" dirty="0" smtClean="0"/>
              <a:t> model </a:t>
            </a:r>
            <a:r>
              <a:rPr lang="fr-FR" baseline="0" dirty="0" err="1" smtClean="0"/>
              <a:t>coupled</a:t>
            </a:r>
            <a:r>
              <a:rPr lang="fr-FR" baseline="0" dirty="0" smtClean="0"/>
              <a:t> </a:t>
            </a:r>
            <a:r>
              <a:rPr lang="fr-FR" baseline="0" dirty="0" err="1" smtClean="0"/>
              <a:t>with</a:t>
            </a:r>
            <a:r>
              <a:rPr lang="fr-FR" baseline="0" dirty="0" smtClean="0"/>
              <a:t> an assimilation </a:t>
            </a:r>
            <a:r>
              <a:rPr lang="fr-FR" baseline="0" dirty="0" err="1" smtClean="0"/>
              <a:t>scheme</a:t>
            </a:r>
            <a:r>
              <a:rPr lang="fr-FR" baseline="0" dirty="0" smtClean="0"/>
              <a:t> </a:t>
            </a:r>
            <a:r>
              <a:rPr lang="fr-FR" baseline="0" dirty="0" err="1" smtClean="0"/>
              <a:t>that</a:t>
            </a:r>
            <a:r>
              <a:rPr lang="fr-FR" baseline="0" dirty="0" smtClean="0"/>
              <a:t> </a:t>
            </a:r>
            <a:r>
              <a:rPr lang="fr-FR" baseline="0" dirty="0" err="1" smtClean="0"/>
              <a:t>integrate</a:t>
            </a:r>
            <a:r>
              <a:rPr lang="fr-FR" baseline="0" dirty="0" smtClean="0"/>
              <a:t> 3 types of data :</a:t>
            </a:r>
          </a:p>
          <a:p>
            <a:pPr marL="171450" indent="-171450">
              <a:buFont typeface="Arial" pitchFamily="34" charset="0"/>
              <a:buChar char="•"/>
            </a:pPr>
            <a:r>
              <a:rPr lang="fr-FR" baseline="0" dirty="0" smtClean="0"/>
              <a:t>Satellite </a:t>
            </a:r>
            <a:r>
              <a:rPr lang="fr-FR" baseline="0" dirty="0" err="1" smtClean="0"/>
              <a:t>Altimetrics</a:t>
            </a:r>
            <a:r>
              <a:rPr lang="fr-FR" baseline="0" dirty="0" smtClean="0"/>
              <a:t> data</a:t>
            </a:r>
          </a:p>
          <a:p>
            <a:pPr marL="171450" indent="-171450">
              <a:buFont typeface="Arial" pitchFamily="34" charset="0"/>
              <a:buChar char="•"/>
            </a:pPr>
            <a:r>
              <a:rPr lang="fr-FR" baseline="0" dirty="0" smtClean="0"/>
              <a:t>In-situ data</a:t>
            </a:r>
          </a:p>
          <a:p>
            <a:pPr marL="171450" indent="-171450">
              <a:buFont typeface="Arial" pitchFamily="34" charset="0"/>
              <a:buChar char="•"/>
            </a:pPr>
            <a:r>
              <a:rPr lang="fr-FR" baseline="0" dirty="0" smtClean="0"/>
              <a:t>SST </a:t>
            </a:r>
            <a:r>
              <a:rPr lang="fr-FR" baseline="0" dirty="0" err="1" smtClean="0"/>
              <a:t>products</a:t>
            </a:r>
            <a:r>
              <a:rPr lang="fr-FR" baseline="0" dirty="0" smtClean="0"/>
              <a:t> </a:t>
            </a:r>
            <a:r>
              <a:rPr lang="fr-FR" baseline="0" dirty="0" err="1" smtClean="0"/>
              <a:t>from</a:t>
            </a:r>
            <a:r>
              <a:rPr lang="fr-FR" baseline="0" dirty="0" smtClean="0"/>
              <a:t> satellite </a:t>
            </a:r>
            <a:r>
              <a:rPr lang="fr-FR" baseline="0" dirty="0" err="1" smtClean="0"/>
              <a:t>products</a:t>
            </a:r>
            <a:r>
              <a:rPr lang="fr-FR" baseline="0" dirty="0" smtClean="0"/>
              <a:t> ( </a:t>
            </a:r>
            <a:r>
              <a:rPr lang="fr-FR" baseline="0" dirty="0" err="1" smtClean="0"/>
              <a:t>differents</a:t>
            </a:r>
            <a:r>
              <a:rPr lang="fr-FR" baseline="0" dirty="0" smtClean="0"/>
              <a:t> of the satellite data for </a:t>
            </a:r>
            <a:r>
              <a:rPr lang="fr-FR" baseline="0" dirty="0" err="1" smtClean="0"/>
              <a:t>which</a:t>
            </a:r>
            <a:r>
              <a:rPr lang="fr-FR" baseline="0" dirty="0" smtClean="0"/>
              <a:t> </a:t>
            </a:r>
            <a:r>
              <a:rPr lang="fr-FR" baseline="0" dirty="0" err="1" smtClean="0"/>
              <a:t>we</a:t>
            </a:r>
            <a:r>
              <a:rPr lang="fr-FR" baseline="0" dirty="0" smtClean="0"/>
              <a:t> </a:t>
            </a:r>
            <a:r>
              <a:rPr lang="fr-FR" baseline="0" dirty="0" err="1" smtClean="0"/>
              <a:t>assimilate</a:t>
            </a:r>
            <a:r>
              <a:rPr lang="fr-FR" baseline="0" dirty="0" smtClean="0"/>
              <a:t> </a:t>
            </a:r>
            <a:r>
              <a:rPr lang="fr-FR" baseline="0" dirty="0" err="1" smtClean="0"/>
              <a:t>along</a:t>
            </a:r>
            <a:r>
              <a:rPr lang="fr-FR" baseline="0" dirty="0" smtClean="0"/>
              <a:t> </a:t>
            </a:r>
            <a:r>
              <a:rPr lang="fr-FR" baseline="0" dirty="0" err="1" smtClean="0"/>
              <a:t>tracks</a:t>
            </a:r>
            <a:r>
              <a:rPr lang="fr-FR" baseline="0" dirty="0" smtClean="0"/>
              <a:t>)</a:t>
            </a:r>
          </a:p>
          <a:p>
            <a:r>
              <a:rPr lang="fr-FR" baseline="0" dirty="0" smtClean="0"/>
              <a:t>The assimilation </a:t>
            </a:r>
            <a:r>
              <a:rPr lang="fr-FR" baseline="0" dirty="0" err="1" smtClean="0"/>
              <a:t>scheme</a:t>
            </a:r>
            <a:r>
              <a:rPr lang="fr-FR" baseline="0" dirty="0" smtClean="0"/>
              <a:t> </a:t>
            </a:r>
            <a:r>
              <a:rPr lang="fr-FR" baseline="0" dirty="0" err="1" smtClean="0"/>
              <a:t>combined</a:t>
            </a:r>
            <a:r>
              <a:rPr lang="fr-FR" baseline="0" dirty="0" smtClean="0"/>
              <a:t> to the </a:t>
            </a:r>
            <a:r>
              <a:rPr lang="fr-FR" baseline="0" dirty="0" err="1" smtClean="0"/>
              <a:t>ocean</a:t>
            </a:r>
            <a:r>
              <a:rPr lang="fr-FR" baseline="0" dirty="0" smtClean="0"/>
              <a:t> model </a:t>
            </a:r>
            <a:r>
              <a:rPr lang="fr-FR" baseline="0" dirty="0" err="1" smtClean="0"/>
              <a:t>provides</a:t>
            </a:r>
            <a:r>
              <a:rPr lang="fr-FR" baseline="0" dirty="0" smtClean="0"/>
              <a:t> states of the </a:t>
            </a:r>
            <a:r>
              <a:rPr lang="fr-FR" baseline="0" dirty="0" err="1" smtClean="0"/>
              <a:t>ocean</a:t>
            </a:r>
            <a:r>
              <a:rPr lang="fr-FR" baseline="0" dirty="0" smtClean="0"/>
              <a:t> as close as possible to the reality </a:t>
            </a:r>
            <a:r>
              <a:rPr lang="fr-FR" baseline="0" dirty="0" err="1" smtClean="0"/>
              <a:t>which</a:t>
            </a:r>
            <a:r>
              <a:rPr lang="fr-FR" baseline="0" dirty="0" smtClean="0"/>
              <a:t> </a:t>
            </a:r>
            <a:r>
              <a:rPr lang="fr-FR" baseline="0" dirty="0" err="1" smtClean="0"/>
              <a:t>is</a:t>
            </a:r>
            <a:r>
              <a:rPr lang="fr-FR" baseline="0" dirty="0" smtClean="0"/>
              <a:t> </a:t>
            </a:r>
            <a:r>
              <a:rPr lang="fr-FR" baseline="0" dirty="0" err="1" smtClean="0"/>
              <a:t>then</a:t>
            </a:r>
            <a:r>
              <a:rPr lang="fr-FR" baseline="0" dirty="0" smtClean="0"/>
              <a:t> </a:t>
            </a:r>
            <a:r>
              <a:rPr lang="fr-FR" baseline="0" dirty="0" err="1" smtClean="0"/>
              <a:t>used</a:t>
            </a:r>
            <a:r>
              <a:rPr lang="fr-FR" baseline="0" dirty="0" smtClean="0"/>
              <a:t> to </a:t>
            </a:r>
            <a:r>
              <a:rPr lang="fr-FR" baseline="0" dirty="0" err="1" smtClean="0"/>
              <a:t>provide</a:t>
            </a:r>
            <a:r>
              <a:rPr lang="fr-FR" baseline="0" dirty="0" smtClean="0"/>
              <a:t> </a:t>
            </a:r>
            <a:r>
              <a:rPr lang="fr-FR" baseline="0" dirty="0" err="1" smtClean="0"/>
              <a:t>initials</a:t>
            </a:r>
            <a:r>
              <a:rPr lang="fr-FR" baseline="0" dirty="0" smtClean="0"/>
              <a:t> and </a:t>
            </a:r>
            <a:r>
              <a:rPr lang="fr-FR" baseline="0" dirty="0" err="1" smtClean="0"/>
              <a:t>boundaries</a:t>
            </a:r>
            <a:r>
              <a:rPr lang="fr-FR" baseline="0" dirty="0" smtClean="0"/>
              <a:t> conditions for </a:t>
            </a:r>
            <a:r>
              <a:rPr lang="fr-FR" baseline="0" dirty="0" err="1" smtClean="0"/>
              <a:t>users</a:t>
            </a:r>
            <a:r>
              <a:rPr lang="fr-FR" baseline="0" dirty="0" smtClean="0"/>
              <a:t>.</a:t>
            </a:r>
          </a:p>
          <a:p>
            <a:r>
              <a:rPr lang="fr-FR" baseline="0" dirty="0" smtClean="0"/>
              <a:t>You </a:t>
            </a:r>
            <a:r>
              <a:rPr lang="fr-FR" baseline="0" dirty="0" err="1" smtClean="0"/>
              <a:t>can</a:t>
            </a:r>
            <a:r>
              <a:rPr lang="fr-FR" baseline="0" dirty="0" smtClean="0"/>
              <a:t> </a:t>
            </a:r>
            <a:r>
              <a:rPr lang="fr-FR" baseline="0" dirty="0" err="1" smtClean="0"/>
              <a:t>see</a:t>
            </a:r>
            <a:r>
              <a:rPr lang="fr-FR" baseline="0" dirty="0" smtClean="0"/>
              <a:t> on </a:t>
            </a:r>
            <a:r>
              <a:rPr lang="fr-FR" baseline="0" dirty="0" err="1" smtClean="0"/>
              <a:t>this</a:t>
            </a:r>
            <a:r>
              <a:rPr lang="fr-FR" baseline="0" dirty="0" smtClean="0"/>
              <a:t> </a:t>
            </a:r>
            <a:r>
              <a:rPr lang="fr-FR" baseline="0" dirty="0" err="1" smtClean="0"/>
              <a:t>slide</a:t>
            </a:r>
            <a:r>
              <a:rPr lang="fr-FR" baseline="0" dirty="0" smtClean="0"/>
              <a:t>, the </a:t>
            </a:r>
            <a:r>
              <a:rPr lang="fr-FR" baseline="0" dirty="0" err="1" smtClean="0"/>
              <a:t>evolution</a:t>
            </a:r>
            <a:r>
              <a:rPr lang="fr-FR" baseline="0" dirty="0" smtClean="0"/>
              <a:t> of Mercator </a:t>
            </a:r>
            <a:r>
              <a:rPr lang="fr-FR" baseline="0" dirty="0" err="1" smtClean="0"/>
              <a:t>systems</a:t>
            </a:r>
            <a:r>
              <a:rPr lang="fr-FR" baseline="0" dirty="0" smtClean="0"/>
              <a:t> </a:t>
            </a:r>
            <a:r>
              <a:rPr lang="fr-FR" baseline="0" dirty="0" err="1" smtClean="0"/>
              <a:t>since</a:t>
            </a:r>
            <a:r>
              <a:rPr lang="fr-FR" baseline="0" dirty="0" smtClean="0"/>
              <a:t> 2002. The objective </a:t>
            </a:r>
            <a:r>
              <a:rPr lang="fr-FR" baseline="0" dirty="0" err="1" smtClean="0"/>
              <a:t>is</a:t>
            </a:r>
            <a:r>
              <a:rPr lang="fr-FR" baseline="0" dirty="0" smtClean="0"/>
              <a:t> to </a:t>
            </a:r>
            <a:r>
              <a:rPr lang="fr-FR" baseline="0" dirty="0" err="1" smtClean="0"/>
              <a:t>cover</a:t>
            </a:r>
            <a:r>
              <a:rPr lang="fr-FR" baseline="0" dirty="0" smtClean="0"/>
              <a:t> the global </a:t>
            </a:r>
            <a:r>
              <a:rPr lang="fr-FR" baseline="0" dirty="0" err="1" smtClean="0"/>
              <a:t>ocean</a:t>
            </a:r>
            <a:r>
              <a:rPr lang="fr-FR" baseline="0" dirty="0" smtClean="0"/>
              <a:t> </a:t>
            </a:r>
            <a:r>
              <a:rPr lang="fr-FR" baseline="0" dirty="0" err="1" smtClean="0"/>
              <a:t>high</a:t>
            </a:r>
            <a:r>
              <a:rPr lang="fr-FR" baseline="0" dirty="0" smtClean="0"/>
              <a:t> </a:t>
            </a:r>
            <a:r>
              <a:rPr lang="fr-FR" baseline="0" dirty="0" err="1" smtClean="0"/>
              <a:t>resolution</a:t>
            </a:r>
            <a:r>
              <a:rPr lang="fr-FR" baseline="0" dirty="0" smtClean="0"/>
              <a:t> by </a:t>
            </a:r>
            <a:r>
              <a:rPr lang="fr-FR" baseline="0" dirty="0" err="1" smtClean="0"/>
              <a:t>assimilating</a:t>
            </a:r>
            <a:r>
              <a:rPr lang="fr-FR" baseline="0" dirty="0" smtClean="0"/>
              <a:t> all the data </a:t>
            </a:r>
            <a:r>
              <a:rPr lang="fr-FR" baseline="0" dirty="0" err="1" smtClean="0"/>
              <a:t>available</a:t>
            </a:r>
            <a:r>
              <a:rPr lang="fr-FR" baseline="0" dirty="0" smtClean="0"/>
              <a:t> to force the </a:t>
            </a:r>
            <a:r>
              <a:rPr lang="fr-FR" baseline="0" dirty="0" err="1" smtClean="0"/>
              <a:t>physic</a:t>
            </a:r>
            <a:r>
              <a:rPr lang="fr-FR" baseline="0" dirty="0" smtClean="0"/>
              <a:t>. That </a:t>
            </a:r>
            <a:r>
              <a:rPr lang="fr-FR" baseline="0" dirty="0" err="1" smtClean="0"/>
              <a:t>is</a:t>
            </a:r>
            <a:r>
              <a:rPr lang="fr-FR" baseline="0" dirty="0" smtClean="0"/>
              <a:t> </a:t>
            </a:r>
            <a:r>
              <a:rPr lang="fr-FR" baseline="0" dirty="0" err="1" smtClean="0"/>
              <a:t>what</a:t>
            </a:r>
            <a:r>
              <a:rPr lang="fr-FR" baseline="0" dirty="0" smtClean="0"/>
              <a:t> </a:t>
            </a:r>
            <a:r>
              <a:rPr lang="fr-FR" baseline="0" dirty="0" err="1" smtClean="0"/>
              <a:t>we</a:t>
            </a:r>
            <a:r>
              <a:rPr lang="fr-FR" baseline="0" dirty="0" smtClean="0"/>
              <a:t> do </a:t>
            </a:r>
            <a:r>
              <a:rPr lang="fr-FR" baseline="0" dirty="0" err="1" smtClean="0"/>
              <a:t>today</a:t>
            </a:r>
            <a:r>
              <a:rPr lang="fr-FR" baseline="0" dirty="0" smtClean="0"/>
              <a:t>.</a:t>
            </a:r>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5</a:t>
            </a:fld>
            <a:endParaRPr lang="fr-FR"/>
          </a:p>
        </p:txBody>
      </p:sp>
    </p:spTree>
    <p:extLst>
      <p:ext uri="{BB962C8B-B14F-4D97-AF65-F5344CB8AC3E}">
        <p14:creationId xmlns:p14="http://schemas.microsoft.com/office/powerpoint/2010/main" val="265815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Here is the list of </a:t>
            </a:r>
            <a:r>
              <a:rPr lang="en-US" dirty="0" err="1" smtClean="0">
                <a:ea typeface="ＭＳ Ｐゴシック" pitchFamily="34" charset="-128"/>
              </a:rPr>
              <a:t>operationnal</a:t>
            </a:r>
            <a:r>
              <a:rPr lang="en-US" dirty="0" smtClean="0">
                <a:ea typeface="ＭＳ Ｐゴシック" pitchFamily="34" charset="-128"/>
              </a:rPr>
              <a:t> Mercator</a:t>
            </a:r>
            <a:r>
              <a:rPr lang="en-US" baseline="0" dirty="0" smtClean="0">
                <a:ea typeface="ＭＳ Ｐゴシック" pitchFamily="34" charset="-128"/>
              </a:rPr>
              <a:t> systems available today</a:t>
            </a:r>
          </a:p>
          <a:p>
            <a:endParaRPr lang="en-US" dirty="0"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17575" y="744538"/>
            <a:ext cx="4960938" cy="3721100"/>
          </a:xfrm>
          <a:ln/>
        </p:spPr>
      </p:sp>
      <p:sp>
        <p:nvSpPr>
          <p:cNvPr id="23555" name="Espace réservé des commentaires 3"/>
          <p:cNvSpPr>
            <a:spLocks noGrp="1"/>
          </p:cNvSpPr>
          <p:nvPr/>
        </p:nvSpPr>
        <p:spPr bwMode="auto">
          <a:xfrm>
            <a:off x="679451" y="4714876"/>
            <a:ext cx="54387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fr-FR" sz="1200"/>
          </a:p>
        </p:txBody>
      </p:sp>
      <p:sp>
        <p:nvSpPr>
          <p:cNvPr id="2" name="Espace réservé des commentaires 1"/>
          <p:cNvSpPr>
            <a:spLocks noGrp="1"/>
          </p:cNvSpPr>
          <p:nvPr>
            <p:ph type="body" idx="1"/>
          </p:nvPr>
        </p:nvSpPr>
        <p:spPr/>
        <p:txBody>
          <a:bodyPr/>
          <a:lstStyle/>
          <a:p>
            <a:endParaRPr lang="fr-FR" baseline="0" dirty="0" smtClean="0"/>
          </a:p>
          <a:p>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D3D72F-7184-4BFA-86A0-E2900260A10B}" type="slidenum">
              <a:rPr lang="fr-FR">
                <a:solidFill>
                  <a:srgbClr val="000000"/>
                </a:solidFill>
              </a:rPr>
              <a:pPr eaLnBrk="1" hangingPunct="1"/>
              <a:t>9</a:t>
            </a:fld>
            <a:endParaRPr lang="fr-FR">
              <a:solidFill>
                <a:srgbClr val="000000"/>
              </a:solidFill>
            </a:endParaRPr>
          </a:p>
        </p:txBody>
      </p:sp>
      <p:sp>
        <p:nvSpPr>
          <p:cNvPr id="40963" name="Rectangle 2"/>
          <p:cNvSpPr>
            <a:spLocks noGrp="1" noRot="1" noChangeAspect="1" noChangeArrowheads="1" noTextEdit="1"/>
          </p:cNvSpPr>
          <p:nvPr>
            <p:ph type="sldImg"/>
          </p:nvPr>
        </p:nvSpPr>
        <p:spPr>
          <a:xfrm>
            <a:off x="881063" y="708025"/>
            <a:ext cx="5037137" cy="3778250"/>
          </a:xfrm>
          <a:ln/>
        </p:spPr>
      </p:sp>
      <p:sp>
        <p:nvSpPr>
          <p:cNvPr id="40964" name="Rectangle 3"/>
          <p:cNvSpPr>
            <a:spLocks noGrp="1" noChangeArrowheads="1"/>
          </p:cNvSpPr>
          <p:nvPr>
            <p:ph type="body" idx="1"/>
          </p:nvPr>
        </p:nvSpPr>
        <p:spPr>
          <a:xfrm>
            <a:off x="906357" y="4722046"/>
            <a:ext cx="4984962" cy="4487668"/>
          </a:xfrm>
          <a:noFill/>
        </p:spPr>
        <p:txBody>
          <a:bodyPr/>
          <a:lstStyle/>
          <a:p>
            <a:r>
              <a:rPr lang="en-GB" sz="1200" kern="1200" dirty="0" err="1" smtClean="0">
                <a:solidFill>
                  <a:schemeClr val="tx1"/>
                </a:solidFill>
                <a:effectLst/>
                <a:latin typeface="+mn-lt"/>
                <a:ea typeface="+mn-ea"/>
                <a:cs typeface="+mn-cs"/>
              </a:rPr>
              <a:t>Myocean</a:t>
            </a:r>
            <a:r>
              <a:rPr lang="en-GB" sz="1200" kern="1200" dirty="0" smtClean="0">
                <a:solidFill>
                  <a:schemeClr val="tx1"/>
                </a:solidFill>
                <a:effectLst/>
                <a:latin typeface="+mn-lt"/>
                <a:ea typeface="+mn-ea"/>
                <a:cs typeface="+mn-cs"/>
              </a:rPr>
              <a:t> is the </a:t>
            </a:r>
            <a:r>
              <a:rPr lang="en-GB" sz="1200" kern="1200" dirty="0" err="1" smtClean="0">
                <a:solidFill>
                  <a:schemeClr val="tx1"/>
                </a:solidFill>
                <a:effectLst/>
                <a:latin typeface="+mn-lt"/>
                <a:ea typeface="+mn-ea"/>
                <a:cs typeface="+mn-cs"/>
              </a:rPr>
              <a:t>european</a:t>
            </a:r>
            <a:r>
              <a:rPr lang="en-GB" sz="1200" kern="1200" dirty="0" smtClean="0">
                <a:solidFill>
                  <a:schemeClr val="tx1"/>
                </a:solidFill>
                <a:effectLst/>
                <a:latin typeface="+mn-lt"/>
                <a:ea typeface="+mn-ea"/>
                <a:cs typeface="+mn-cs"/>
              </a:rPr>
              <a:t> service set up  as part of GMES for the ocean.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organisation, </a:t>
            </a:r>
            <a:r>
              <a:rPr lang="en-GB" sz="1200" kern="1200" dirty="0" err="1" smtClean="0">
                <a:solidFill>
                  <a:schemeClr val="tx1"/>
                </a:solidFill>
                <a:effectLst/>
                <a:latin typeface="+mn-lt"/>
                <a:ea typeface="+mn-ea"/>
                <a:cs typeface="+mn-cs"/>
              </a:rPr>
              <a:t>MyOcean</a:t>
            </a:r>
            <a:r>
              <a:rPr lang="en-GB" sz="1200" kern="1200" dirty="0" smtClean="0">
                <a:solidFill>
                  <a:schemeClr val="tx1"/>
                </a:solidFill>
                <a:effectLst/>
                <a:latin typeface="+mn-lt"/>
                <a:ea typeface="+mn-ea"/>
                <a:cs typeface="+mn-cs"/>
              </a:rPr>
              <a:t> is the implementation of the  Marine Core service.</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Upstream, the data providers ( Space agencies, ARGO program,…) and downstream the implementation of services for users.</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core service, its the coordination between data providers, the development of the forecasting and analysis systems, and  the diffusion of products to users.</a:t>
            </a:r>
            <a:endParaRPr lang="fr-FR" sz="1200" kern="1200" dirty="0" smtClean="0">
              <a:solidFill>
                <a:schemeClr val="tx1"/>
              </a:solidFill>
              <a:effectLst/>
              <a:latin typeface="+mn-lt"/>
              <a:ea typeface="+mn-ea"/>
              <a:cs typeface="+mn-cs"/>
            </a:endParaRPr>
          </a:p>
          <a:p>
            <a:pPr eaLnBrk="1" hangingPunct="1"/>
            <a:endParaRPr lang="en-GB"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specific </a:t>
            </a:r>
            <a:r>
              <a:rPr lang="en-US" sz="1200" kern="1200" dirty="0" err="1" smtClean="0">
                <a:solidFill>
                  <a:schemeClr val="tx1"/>
                </a:solidFill>
                <a:effectLst/>
                <a:latin typeface="+mn-lt"/>
                <a:ea typeface="+mn-ea"/>
                <a:cs typeface="+mn-cs"/>
              </a:rPr>
              <a:t>organisation</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MyOcean</a:t>
            </a:r>
            <a:r>
              <a:rPr lang="en-US" sz="1200" kern="1200" dirty="0" smtClean="0">
                <a:solidFill>
                  <a:schemeClr val="tx1"/>
                </a:solidFill>
                <a:effectLst/>
                <a:latin typeface="+mn-lt"/>
                <a:ea typeface="+mn-ea"/>
                <a:cs typeface="+mn-cs"/>
              </a:rPr>
              <a:t> based on 2 types of production centers :</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thematic Assembly Centers that collect data  to provide users and analysis and </a:t>
            </a:r>
            <a:r>
              <a:rPr lang="en-US" sz="1200" kern="1200" dirty="0" err="1" smtClean="0">
                <a:solidFill>
                  <a:schemeClr val="tx1"/>
                </a:solidFill>
                <a:effectLst/>
                <a:latin typeface="+mn-lt"/>
                <a:ea typeface="+mn-ea"/>
                <a:cs typeface="+mn-cs"/>
              </a:rPr>
              <a:t>forcasting</a:t>
            </a:r>
            <a:r>
              <a:rPr lang="en-US" sz="1200" kern="1200" dirty="0" smtClean="0">
                <a:solidFill>
                  <a:schemeClr val="tx1"/>
                </a:solidFill>
                <a:effectLst/>
                <a:latin typeface="+mn-lt"/>
                <a:ea typeface="+mn-ea"/>
                <a:cs typeface="+mn-cs"/>
              </a:rPr>
              <a:t> systems. There are 5 centers : -----; These data are mainly based on data from satellite. And, in situ data come essentially from the ARGO program, but also from measurement campaign, and marine animals.</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There are 7 monitoring and forecasting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and downstream, the service desk for the users .</a:t>
            </a:r>
          </a:p>
          <a:p>
            <a:pPr lvl="0"/>
            <a:r>
              <a:rPr lang="en-US" sz="1200" kern="1200" dirty="0" smtClean="0">
                <a:solidFill>
                  <a:schemeClr val="tx1"/>
                </a:solidFill>
                <a:effectLst/>
                <a:latin typeface="+mn-lt"/>
                <a:ea typeface="+mn-ea"/>
                <a:cs typeface="+mn-cs"/>
              </a:rPr>
              <a:t> Mercator-Ocean provides the global system, and on the </a:t>
            </a:r>
            <a:r>
              <a:rPr lang="en-US" sz="1200" kern="1200" dirty="0" err="1" smtClean="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back up</a:t>
            </a:r>
            <a:r>
              <a:rPr lang="fr-FR" sz="1200" kern="1200" baseline="0" dirty="0" smtClean="0">
                <a:solidFill>
                  <a:schemeClr val="tx1"/>
                </a:solidFill>
                <a:effectLst/>
                <a:latin typeface="+mn-lt"/>
                <a:ea typeface="+mn-ea"/>
                <a:cs typeface="+mn-cs"/>
              </a:rPr>
              <a:t> for the </a:t>
            </a:r>
            <a:r>
              <a:rPr lang="en-US" sz="1200" kern="1200" dirty="0" smtClean="0">
                <a:solidFill>
                  <a:schemeClr val="tx1"/>
                </a:solidFill>
                <a:effectLst/>
                <a:latin typeface="+mn-lt"/>
                <a:ea typeface="+mn-ea"/>
                <a:cs typeface="+mn-cs"/>
              </a:rPr>
              <a:t>IBI area with the </a:t>
            </a:r>
            <a:r>
              <a:rPr lang="en-US" sz="1200" kern="1200" dirty="0" err="1" smtClean="0">
                <a:solidFill>
                  <a:schemeClr val="tx1"/>
                </a:solidFill>
                <a:effectLst/>
                <a:latin typeface="+mn-lt"/>
                <a:ea typeface="+mn-ea"/>
                <a:cs typeface="+mn-cs"/>
              </a:rPr>
              <a:t>spanish</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is in charge of the service desk.</a:t>
            </a:r>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11</a:t>
            </a:fld>
            <a:endParaRPr lang="fr-FR"/>
          </a:p>
        </p:txBody>
      </p:sp>
    </p:spTree>
    <p:extLst>
      <p:ext uri="{BB962C8B-B14F-4D97-AF65-F5344CB8AC3E}">
        <p14:creationId xmlns:p14="http://schemas.microsoft.com/office/powerpoint/2010/main" val="102061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Le courant équatorial Nord Pacifique bifurque généralement entre 12°N et 13°N à l’Est des côtes Philippines. Sa branche allant vers le Nord forme le courant Kuroshio (la branche allant vers le Sud, le courant de Mindanao) : il s’agit d’un courant chaud (à l’instar du Gulf Stream dans l’Atlantique Nord) qui transporte les eaux tropicales vers la région polaire. Sa trajectoire passe par le détroit de Luzon, longe Taiwan, continue vers le Nord Est. Autour de 128°E-129°E et 30°N, le Kuroshio se détache de la pente continentale et vire vers l’Est à travers le détroit de </a:t>
            </a:r>
            <a:r>
              <a:rPr lang="fr-FR" sz="1200" kern="1200" dirty="0" err="1" smtClean="0">
                <a:solidFill>
                  <a:schemeClr val="tx1"/>
                </a:solidFill>
                <a:effectLst/>
                <a:latin typeface="+mn-lt"/>
                <a:ea typeface="+mn-ea"/>
                <a:cs typeface="+mn-cs"/>
              </a:rPr>
              <a:t>Tokara</a:t>
            </a:r>
            <a:r>
              <a:rPr lang="fr-FR" sz="1200" kern="1200" dirty="0" smtClean="0">
                <a:solidFill>
                  <a:schemeClr val="tx1"/>
                </a:solidFill>
                <a:effectLst/>
                <a:latin typeface="+mn-lt"/>
                <a:ea typeface="+mn-ea"/>
                <a:cs typeface="+mn-cs"/>
              </a:rPr>
              <a:t>. Une partie des eaux transportées par le Kuroshio alimente le courant de Tsushima circulant vers le Nord le long des côtes Ouest du Japon. C’est le mélange des eaux continentales froides et des eaux chaudes du Kuroshio à l’Est de la mer de Chine qui est à l’origine du courant de </a:t>
            </a:r>
            <a:r>
              <a:rPr lang="fr-FR" sz="1200" kern="1200" dirty="0" err="1" smtClean="0">
                <a:solidFill>
                  <a:schemeClr val="tx1"/>
                </a:solidFill>
                <a:effectLst/>
                <a:latin typeface="+mn-lt"/>
                <a:ea typeface="+mn-ea"/>
                <a:cs typeface="+mn-cs"/>
              </a:rPr>
              <a:t>Tshushima</a:t>
            </a:r>
            <a:r>
              <a:rPr lang="fr-F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Kuroshio poursuit ensuite sa trajectoire vers le Nord Est, passant le long  des îles </a:t>
            </a:r>
            <a:r>
              <a:rPr lang="fr-FR" sz="1200" kern="1200" dirty="0" err="1" smtClean="0">
                <a:solidFill>
                  <a:schemeClr val="tx1"/>
                </a:solidFill>
                <a:effectLst/>
                <a:latin typeface="+mn-lt"/>
                <a:ea typeface="+mn-ea"/>
                <a:cs typeface="+mn-cs"/>
              </a:rPr>
              <a:t>Ryukyu</a:t>
            </a:r>
            <a:r>
              <a:rPr lang="fr-FR" sz="1200" kern="1200" dirty="0" smtClean="0">
                <a:solidFill>
                  <a:schemeClr val="tx1"/>
                </a:solidFill>
                <a:effectLst/>
                <a:latin typeface="+mn-lt"/>
                <a:ea typeface="+mn-ea"/>
                <a:cs typeface="+mn-cs"/>
              </a:rPr>
              <a:t> avant de longer les côtes japonaises dont il se sépare près de 35°N et 140°E et poursuit sa route vers l’Est du bassin. A l’Est du Japon, on observe la présence de deux méandres quasi-stationnaires ayant des crêtes situées à 144°E et 150°E. Ces méandres résultent de la topographie de la dorsale </a:t>
            </a:r>
            <a:r>
              <a:rPr lang="fr-FR" sz="1200" kern="1200" dirty="0" err="1" smtClean="0">
                <a:solidFill>
                  <a:schemeClr val="tx1"/>
                </a:solidFill>
                <a:effectLst/>
                <a:latin typeface="+mn-lt"/>
                <a:ea typeface="+mn-ea"/>
                <a:cs typeface="+mn-cs"/>
              </a:rPr>
              <a:t>Izu</a:t>
            </a:r>
            <a:r>
              <a:rPr lang="fr-FR" sz="1200" kern="1200" dirty="0" smtClean="0">
                <a:solidFill>
                  <a:schemeClr val="tx1"/>
                </a:solidFill>
                <a:effectLst/>
                <a:latin typeface="+mn-lt"/>
                <a:ea typeface="+mn-ea"/>
                <a:cs typeface="+mn-cs"/>
              </a:rPr>
              <a:t>. Près de 159°E, au niveau de la dorsale </a:t>
            </a:r>
            <a:r>
              <a:rPr lang="fr-FR" sz="1200" kern="1200" dirty="0" err="1" smtClean="0">
                <a:solidFill>
                  <a:schemeClr val="tx1"/>
                </a:solidFill>
                <a:effectLst/>
                <a:latin typeface="+mn-lt"/>
                <a:ea typeface="+mn-ea"/>
                <a:cs typeface="+mn-cs"/>
              </a:rPr>
              <a:t>Shatsky</a:t>
            </a:r>
            <a:r>
              <a:rPr lang="fr-FR" sz="1200" kern="1200" dirty="0" smtClean="0">
                <a:solidFill>
                  <a:schemeClr val="tx1"/>
                </a:solidFill>
                <a:effectLst/>
                <a:latin typeface="+mn-lt"/>
                <a:ea typeface="+mn-ea"/>
                <a:cs typeface="+mn-cs"/>
              </a:rPr>
              <a:t>, le Kuroshio bifurque : le corps  principal du Kuroshio continue vers l’Est et une seconde branche s’étend vers le Nord-Est jusqu’à 40°N où il rejoint le courant subarctique circulant vers l’Est.  Cœur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Il manque beaucoup de noms qui sont dans ton texte sur la figure.</a:t>
            </a:r>
          </a:p>
          <a:p>
            <a:r>
              <a:rPr lang="fr-FR" dirty="0" smtClean="0"/>
              <a:t>On</a:t>
            </a:r>
            <a:r>
              <a:rPr lang="fr-FR" baseline="0" dirty="0" smtClean="0"/>
              <a:t> </a:t>
            </a:r>
            <a:r>
              <a:rPr lang="fr-FR" baseline="0" dirty="0" err="1" smtClean="0"/>
              <a:t>this</a:t>
            </a:r>
            <a:r>
              <a:rPr lang="fr-FR" baseline="0" dirty="0" smtClean="0"/>
              <a:t> </a:t>
            </a:r>
            <a:r>
              <a:rPr lang="fr-FR" baseline="0" dirty="0" err="1" smtClean="0"/>
              <a:t>slide</a:t>
            </a:r>
            <a:r>
              <a:rPr lang="fr-FR" baseline="0" dirty="0" smtClean="0"/>
              <a:t>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see</a:t>
            </a:r>
            <a:r>
              <a:rPr lang="fr-FR" baseline="0" dirty="0" smtClean="0"/>
              <a:t> a </a:t>
            </a:r>
            <a:r>
              <a:rPr lang="fr-FR" baseline="0" dirty="0" err="1" smtClean="0"/>
              <a:t>schematic</a:t>
            </a:r>
            <a:r>
              <a:rPr lang="fr-FR" baseline="0" dirty="0" smtClean="0"/>
              <a:t> </a:t>
            </a:r>
            <a:r>
              <a:rPr lang="fr-FR" baseline="0" dirty="0" err="1" smtClean="0"/>
              <a:t>representation</a:t>
            </a:r>
            <a:r>
              <a:rPr lang="fr-FR" baseline="0" dirty="0" smtClean="0"/>
              <a:t> of the circulation in the </a:t>
            </a:r>
            <a:r>
              <a:rPr lang="fr-FR" baseline="0" dirty="0" err="1" smtClean="0"/>
              <a:t>North</a:t>
            </a:r>
            <a:r>
              <a:rPr lang="fr-FR" baseline="0" dirty="0" smtClean="0"/>
              <a:t> Pacific </a:t>
            </a:r>
            <a:r>
              <a:rPr lang="fr-FR" baseline="0" dirty="0" err="1" smtClean="0"/>
              <a:t>Ocean</a:t>
            </a:r>
            <a:r>
              <a:rPr lang="fr-FR" baseline="0" dirty="0" smtClean="0"/>
              <a:t>, </a:t>
            </a:r>
            <a:r>
              <a:rPr lang="fr-FR" baseline="0" dirty="0" err="1" smtClean="0"/>
              <a:t>with</a:t>
            </a:r>
            <a:r>
              <a:rPr lang="fr-FR" baseline="0" dirty="0" smtClean="0"/>
              <a:t> the main </a:t>
            </a:r>
            <a:r>
              <a:rPr lang="fr-FR" baseline="0" dirty="0" err="1" smtClean="0"/>
              <a:t>currents</a:t>
            </a:r>
            <a:r>
              <a:rPr lang="fr-FR" baseline="0" dirty="0" smtClean="0"/>
              <a:t> :  the </a:t>
            </a:r>
            <a:r>
              <a:rPr lang="fr-FR" baseline="0" dirty="0" err="1" smtClean="0"/>
              <a:t>North</a:t>
            </a:r>
            <a:r>
              <a:rPr lang="fr-FR" baseline="0" dirty="0" smtClean="0"/>
              <a:t> Equatorial </a:t>
            </a:r>
            <a:r>
              <a:rPr lang="fr-FR" baseline="0" dirty="0" err="1" smtClean="0"/>
              <a:t>Current</a:t>
            </a:r>
            <a:r>
              <a:rPr lang="fr-FR" baseline="0" dirty="0" smtClean="0"/>
              <a:t>, the </a:t>
            </a:r>
            <a:r>
              <a:rPr lang="fr-FR" baseline="0" dirty="0" err="1" smtClean="0"/>
              <a:t>subarctic</a:t>
            </a:r>
            <a:r>
              <a:rPr lang="fr-FR" baseline="0" dirty="0" smtClean="0"/>
              <a:t> </a:t>
            </a:r>
            <a:r>
              <a:rPr lang="fr-FR" baseline="0" dirty="0" err="1" smtClean="0"/>
              <a:t>gyre</a:t>
            </a:r>
            <a:r>
              <a:rPr lang="fr-FR" baseline="0" dirty="0" smtClean="0"/>
              <a:t>, the </a:t>
            </a:r>
            <a:r>
              <a:rPr lang="fr-FR" baseline="0" dirty="0" err="1" smtClean="0"/>
              <a:t>kuroshio</a:t>
            </a:r>
            <a:r>
              <a:rPr lang="fr-FR" baseline="0" dirty="0" smtClean="0"/>
              <a:t>.</a:t>
            </a:r>
          </a:p>
          <a:p>
            <a:r>
              <a:rPr lang="fr-FR" baseline="0" dirty="0" smtClean="0"/>
              <a:t>This </a:t>
            </a:r>
            <a:r>
              <a:rPr lang="fr-FR" baseline="0" dirty="0" err="1" smtClean="0"/>
              <a:t>is</a:t>
            </a:r>
            <a:r>
              <a:rPr lang="fr-FR" baseline="0" dirty="0" smtClean="0"/>
              <a:t> a plot of SSH  </a:t>
            </a:r>
            <a:r>
              <a:rPr lang="fr-FR" baseline="0" dirty="0" err="1" smtClean="0"/>
              <a:t>from</a:t>
            </a:r>
            <a:r>
              <a:rPr lang="fr-FR" baseline="0" dirty="0" smtClean="0"/>
              <a:t> the Mercator Global 1/12° system. </a:t>
            </a:r>
            <a:r>
              <a:rPr lang="fr-FR" baseline="0" dirty="0" err="1" smtClean="0"/>
              <a:t>We</a:t>
            </a:r>
            <a:r>
              <a:rPr lang="fr-FR" baseline="0" dirty="0" smtClean="0"/>
              <a:t> </a:t>
            </a:r>
            <a:r>
              <a:rPr lang="fr-FR" baseline="0" dirty="0" err="1" smtClean="0"/>
              <a:t>can</a:t>
            </a:r>
            <a:r>
              <a:rPr lang="fr-FR" baseline="0" dirty="0" smtClean="0"/>
              <a:t> </a:t>
            </a:r>
            <a:r>
              <a:rPr lang="fr-FR" baseline="0" dirty="0" err="1" smtClean="0"/>
              <a:t>see</a:t>
            </a:r>
            <a:r>
              <a:rPr lang="fr-FR" baseline="0" dirty="0" smtClean="0"/>
              <a:t> </a:t>
            </a:r>
            <a:r>
              <a:rPr lang="fr-FR" baseline="0" dirty="0" err="1" smtClean="0"/>
              <a:t>that</a:t>
            </a:r>
            <a:r>
              <a:rPr lang="fr-FR" baseline="0" dirty="0" smtClean="0"/>
              <a:t> the system </a:t>
            </a:r>
            <a:r>
              <a:rPr lang="fr-FR" baseline="0" dirty="0" err="1" smtClean="0"/>
              <a:t>gives</a:t>
            </a:r>
            <a:r>
              <a:rPr lang="fr-FR" baseline="0" dirty="0" smtClean="0"/>
              <a:t> a good </a:t>
            </a:r>
            <a:r>
              <a:rPr lang="fr-FR" baseline="0" dirty="0" err="1" smtClean="0"/>
              <a:t>representation</a:t>
            </a:r>
            <a:r>
              <a:rPr lang="fr-FR" baseline="0" dirty="0" smtClean="0"/>
              <a:t> of the main </a:t>
            </a:r>
            <a:r>
              <a:rPr lang="fr-FR" baseline="0" dirty="0" err="1" smtClean="0"/>
              <a:t>currents</a:t>
            </a:r>
            <a:r>
              <a:rPr lang="fr-FR" baseline="0" dirty="0" smtClean="0"/>
              <a:t>, the position of the </a:t>
            </a:r>
            <a:r>
              <a:rPr lang="fr-FR" baseline="0" dirty="0" err="1" smtClean="0"/>
              <a:t>different</a:t>
            </a:r>
            <a:r>
              <a:rPr lang="fr-FR" baseline="0" dirty="0" smtClean="0"/>
              <a:t> fronts : the </a:t>
            </a:r>
            <a:r>
              <a:rPr lang="fr-FR" baseline="0" dirty="0" err="1" smtClean="0"/>
              <a:t>kuroshio</a:t>
            </a:r>
            <a:r>
              <a:rPr lang="fr-FR" baseline="0" dirty="0" smtClean="0"/>
              <a:t>, </a:t>
            </a:r>
            <a:r>
              <a:rPr lang="fr-FR" baseline="0" dirty="0" err="1" smtClean="0"/>
              <a:t>its</a:t>
            </a:r>
            <a:r>
              <a:rPr lang="fr-FR" baseline="0" dirty="0" smtClean="0"/>
              <a:t> </a:t>
            </a:r>
            <a:r>
              <a:rPr lang="fr-FR" baseline="0" dirty="0" err="1" smtClean="0"/>
              <a:t>ectension</a:t>
            </a:r>
            <a:r>
              <a:rPr lang="fr-FR" baseline="0" dirty="0" smtClean="0"/>
              <a:t> </a:t>
            </a:r>
            <a:r>
              <a:rPr lang="fr-FR" baseline="0" dirty="0" err="1" smtClean="0"/>
              <a:t>flowing</a:t>
            </a:r>
            <a:r>
              <a:rPr lang="fr-FR" baseline="0" dirty="0" smtClean="0"/>
              <a:t> </a:t>
            </a:r>
            <a:r>
              <a:rPr lang="fr-FR" baseline="0" dirty="0" err="1" smtClean="0"/>
              <a:t>eastward</a:t>
            </a:r>
            <a:r>
              <a:rPr lang="fr-FR" baseline="0" dirty="0" smtClean="0"/>
              <a:t>, the </a:t>
            </a:r>
            <a:r>
              <a:rPr lang="fr-FR" baseline="0" dirty="0" err="1" smtClean="0"/>
              <a:t>Alaskan</a:t>
            </a:r>
            <a:r>
              <a:rPr lang="fr-FR" baseline="0" dirty="0" smtClean="0"/>
              <a:t> Stream, … The </a:t>
            </a:r>
            <a:r>
              <a:rPr lang="fr-FR" baseline="0" dirty="0" err="1" smtClean="0"/>
              <a:t>North</a:t>
            </a:r>
            <a:r>
              <a:rPr lang="fr-FR" baseline="0" dirty="0" smtClean="0"/>
              <a:t> </a:t>
            </a:r>
            <a:r>
              <a:rPr lang="fr-FR" baseline="0" dirty="0" err="1" smtClean="0"/>
              <a:t>equatorial</a:t>
            </a:r>
            <a:r>
              <a:rPr lang="fr-FR" baseline="0" dirty="0" smtClean="0"/>
              <a:t> </a:t>
            </a:r>
            <a:r>
              <a:rPr lang="fr-FR" baseline="0" dirty="0" err="1" smtClean="0"/>
              <a:t>current</a:t>
            </a:r>
            <a:r>
              <a:rPr lang="fr-FR" baseline="0" dirty="0" smtClean="0"/>
              <a:t> </a:t>
            </a:r>
            <a:r>
              <a:rPr lang="fr-FR" baseline="0" dirty="0" err="1" smtClean="0"/>
              <a:t>whose</a:t>
            </a:r>
            <a:r>
              <a:rPr lang="fr-FR" baseline="0" dirty="0" smtClean="0"/>
              <a:t> position  has a </a:t>
            </a:r>
            <a:r>
              <a:rPr lang="fr-FR" baseline="0" dirty="0" err="1" smtClean="0"/>
              <a:t>seasonally</a:t>
            </a:r>
            <a:r>
              <a:rPr lang="fr-FR" baseline="0" dirty="0" smtClean="0"/>
              <a:t> </a:t>
            </a:r>
            <a:r>
              <a:rPr lang="fr-FR" baseline="0" dirty="0" err="1" smtClean="0"/>
              <a:t>variability</a:t>
            </a:r>
            <a:r>
              <a:rPr lang="fr-FR" baseline="0" dirty="0" smtClean="0"/>
              <a:t>.</a:t>
            </a:r>
          </a:p>
          <a:p>
            <a:r>
              <a:rPr lang="fr-FR" baseline="0" dirty="0" smtClean="0"/>
              <a:t>The system </a:t>
            </a:r>
            <a:r>
              <a:rPr lang="fr-FR" baseline="0" dirty="0" err="1" smtClean="0"/>
              <a:t>at</a:t>
            </a:r>
            <a:r>
              <a:rPr lang="fr-FR" baseline="0" dirty="0" smtClean="0"/>
              <a:t> 1/12° </a:t>
            </a:r>
            <a:r>
              <a:rPr lang="fr-FR" baseline="0" dirty="0" err="1" smtClean="0"/>
              <a:t>reproduces</a:t>
            </a:r>
            <a:r>
              <a:rPr lang="fr-FR" baseline="0" dirty="0" smtClean="0"/>
              <a:t> </a:t>
            </a:r>
            <a:r>
              <a:rPr lang="fr-FR" baseline="0" dirty="0" err="1" smtClean="0"/>
              <a:t>successfully</a:t>
            </a:r>
            <a:r>
              <a:rPr lang="fr-FR" baseline="0" dirty="0" smtClean="0"/>
              <a:t> the </a:t>
            </a:r>
            <a:r>
              <a:rPr lang="fr-FR" baseline="0" dirty="0" err="1" smtClean="0"/>
              <a:t>meso-scale</a:t>
            </a:r>
            <a:r>
              <a:rPr lang="fr-FR" baseline="0" dirty="0" smtClean="0"/>
              <a:t> structures, </a:t>
            </a:r>
            <a:r>
              <a:rPr lang="fr-FR" baseline="0" dirty="0" err="1" smtClean="0"/>
              <a:t>like</a:t>
            </a:r>
            <a:r>
              <a:rPr lang="fr-FR" baseline="0" dirty="0" smtClean="0"/>
              <a:t> </a:t>
            </a:r>
            <a:r>
              <a:rPr lang="fr-FR" baseline="0" dirty="0" err="1" smtClean="0"/>
              <a:t>eddies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12</a:t>
            </a:fld>
            <a:endParaRPr lang="fr-FR"/>
          </a:p>
        </p:txBody>
      </p:sp>
    </p:spTree>
    <p:extLst>
      <p:ext uri="{BB962C8B-B14F-4D97-AF65-F5344CB8AC3E}">
        <p14:creationId xmlns:p14="http://schemas.microsoft.com/office/powerpoint/2010/main" val="415708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First exemple of validation</a:t>
            </a:r>
            <a:r>
              <a:rPr lang="fr-FR" baseline="0" dirty="0" smtClean="0"/>
              <a:t> </a:t>
            </a:r>
            <a:r>
              <a:rPr lang="fr-FR" baseline="0" dirty="0" err="1" smtClean="0"/>
              <a:t>is</a:t>
            </a:r>
            <a:r>
              <a:rPr lang="fr-FR" baseline="0" dirty="0" smtClean="0"/>
              <a:t> the comparaison </a:t>
            </a:r>
            <a:r>
              <a:rPr lang="fr-FR" baseline="0" dirty="0" err="1" smtClean="0"/>
              <a:t>between</a:t>
            </a:r>
            <a:r>
              <a:rPr lang="fr-FR" baseline="0" dirty="0" smtClean="0"/>
              <a:t> the model and th in situ obs.</a:t>
            </a:r>
          </a:p>
          <a:p>
            <a:r>
              <a:rPr lang="fr-FR" baseline="0" dirty="0" smtClean="0"/>
              <a:t>An exemple </a:t>
            </a:r>
            <a:r>
              <a:rPr lang="fr-FR" baseline="0" dirty="0" err="1" smtClean="0"/>
              <a:t>with</a:t>
            </a:r>
            <a:r>
              <a:rPr lang="fr-FR" baseline="0" dirty="0" smtClean="0"/>
              <a:t> the </a:t>
            </a:r>
            <a:r>
              <a:rPr lang="fr-FR" baseline="0" dirty="0" err="1" smtClean="0"/>
              <a:t>statistics</a:t>
            </a:r>
            <a:r>
              <a:rPr lang="fr-FR" baseline="0" dirty="0" smtClean="0"/>
              <a:t> </a:t>
            </a:r>
            <a:r>
              <a:rPr lang="fr-FR" baseline="0" dirty="0" err="1" smtClean="0"/>
              <a:t>computed</a:t>
            </a:r>
            <a:r>
              <a:rPr lang="fr-FR" baseline="0" dirty="0" smtClean="0"/>
              <a:t> for 3 </a:t>
            </a:r>
            <a:r>
              <a:rPr lang="fr-FR" baseline="0" dirty="0" err="1" smtClean="0"/>
              <a:t>months</a:t>
            </a:r>
            <a:r>
              <a:rPr lang="fr-FR" baseline="0" dirty="0" smtClean="0"/>
              <a:t>. This validation </a:t>
            </a:r>
            <a:r>
              <a:rPr lang="fr-FR" baseline="0" dirty="0" err="1" smtClean="0"/>
              <a:t>is</a:t>
            </a:r>
            <a:r>
              <a:rPr lang="fr-FR" baseline="0" dirty="0" smtClean="0"/>
              <a:t> </a:t>
            </a:r>
            <a:r>
              <a:rPr lang="fr-FR" baseline="0" dirty="0" err="1" smtClean="0"/>
              <a:t>done</a:t>
            </a:r>
            <a:r>
              <a:rPr lang="fr-FR" baseline="0" dirty="0" smtClean="0"/>
              <a:t> </a:t>
            </a:r>
            <a:r>
              <a:rPr lang="fr-FR" baseline="0" dirty="0" err="1" smtClean="0"/>
              <a:t>regularly</a:t>
            </a:r>
            <a:r>
              <a:rPr lang="fr-FR" baseline="0" dirty="0" smtClean="0"/>
              <a:t> in the </a:t>
            </a:r>
            <a:r>
              <a:rPr lang="fr-FR" baseline="0" dirty="0" err="1" smtClean="0"/>
              <a:t>operationnal</a:t>
            </a:r>
            <a:r>
              <a:rPr lang="fr-FR" baseline="0" dirty="0" smtClean="0"/>
              <a:t> </a:t>
            </a:r>
            <a:r>
              <a:rPr lang="fr-FR" baseline="0" dirty="0" err="1" smtClean="0"/>
              <a:t>systems</a:t>
            </a:r>
            <a:r>
              <a:rPr lang="fr-FR" baseline="0" dirty="0" smtClean="0"/>
              <a:t>.</a:t>
            </a:r>
          </a:p>
          <a:p>
            <a:r>
              <a:rPr lang="fr-FR" baseline="0" dirty="0" smtClean="0"/>
              <a:t>In the Kuroshio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see</a:t>
            </a:r>
            <a:r>
              <a:rPr lang="fr-FR" baseline="0" dirty="0" smtClean="0"/>
              <a:t> </a:t>
            </a:r>
            <a:r>
              <a:rPr lang="fr-FR" baseline="0" dirty="0" err="1" smtClean="0"/>
              <a:t>that</a:t>
            </a:r>
            <a:r>
              <a:rPr lang="fr-FR" baseline="0" dirty="0" smtClean="0"/>
              <a:t> the </a:t>
            </a:r>
            <a:r>
              <a:rPr lang="fr-FR" baseline="0" dirty="0" err="1" smtClean="0"/>
              <a:t>error</a:t>
            </a:r>
            <a:r>
              <a:rPr lang="fr-FR" baseline="0" dirty="0" smtClean="0"/>
              <a:t> </a:t>
            </a:r>
            <a:r>
              <a:rPr lang="fr-FR" baseline="0" dirty="0" err="1" smtClean="0"/>
              <a:t>is</a:t>
            </a:r>
            <a:r>
              <a:rPr lang="fr-FR" baseline="0" dirty="0" smtClean="0"/>
              <a:t> </a:t>
            </a:r>
            <a:r>
              <a:rPr lang="fr-FR" baseline="0" dirty="0" err="1" smtClean="0"/>
              <a:t>quite</a:t>
            </a:r>
            <a:r>
              <a:rPr lang="fr-FR" baseline="0" dirty="0" smtClean="0"/>
              <a:t> </a:t>
            </a:r>
            <a:r>
              <a:rPr lang="fr-FR" baseline="0" dirty="0" err="1" smtClean="0"/>
              <a:t>small</a:t>
            </a:r>
            <a:r>
              <a:rPr lang="fr-FR" baseline="0" dirty="0" smtClean="0"/>
              <a:t> </a:t>
            </a:r>
            <a:r>
              <a:rPr lang="fr-FR" baseline="0" dirty="0" err="1" smtClean="0"/>
              <a:t>is</a:t>
            </a:r>
            <a:r>
              <a:rPr lang="fr-FR" baseline="0" dirty="0" smtClean="0"/>
              <a:t> the </a:t>
            </a:r>
            <a:r>
              <a:rPr lang="fr-FR" baseline="0" dirty="0" err="1" smtClean="0"/>
              <a:t>southern</a:t>
            </a:r>
            <a:r>
              <a:rPr lang="fr-FR" baseline="0" dirty="0" smtClean="0"/>
              <a:t> part of the </a:t>
            </a:r>
            <a:r>
              <a:rPr lang="fr-FR" baseline="0" dirty="0" err="1" smtClean="0"/>
              <a:t>current</a:t>
            </a:r>
            <a:r>
              <a:rPr lang="fr-FR" baseline="0" dirty="0" smtClean="0"/>
              <a:t>, </a:t>
            </a:r>
            <a:r>
              <a:rPr lang="fr-FR" baseline="0" dirty="0" err="1" smtClean="0"/>
              <a:t>less</a:t>
            </a:r>
            <a:r>
              <a:rPr lang="fr-FR" baseline="0" dirty="0" smtClean="0"/>
              <a:t> </a:t>
            </a:r>
            <a:r>
              <a:rPr lang="fr-FR" baseline="0" dirty="0" err="1" smtClean="0"/>
              <a:t>than</a:t>
            </a:r>
            <a:r>
              <a:rPr lang="fr-FR" baseline="0" dirty="0" smtClean="0"/>
              <a:t>  0.1PSU and 0.5°C.</a:t>
            </a:r>
          </a:p>
          <a:p>
            <a:r>
              <a:rPr lang="fr-FR" baseline="0" dirty="0" smtClean="0"/>
              <a:t>Along the front of the Kuroshio, the </a:t>
            </a:r>
            <a:r>
              <a:rPr lang="fr-FR" baseline="0" dirty="0" err="1" smtClean="0"/>
              <a:t>error</a:t>
            </a:r>
            <a:r>
              <a:rPr lang="fr-FR" baseline="0" dirty="0" smtClean="0"/>
              <a:t> </a:t>
            </a:r>
            <a:r>
              <a:rPr lang="fr-FR" baseline="0" dirty="0" err="1" smtClean="0"/>
              <a:t>increases</a:t>
            </a:r>
            <a:r>
              <a:rPr lang="fr-FR" baseline="0" dirty="0" smtClean="0"/>
              <a:t>, but </a:t>
            </a:r>
            <a:r>
              <a:rPr lang="fr-FR" baseline="0" dirty="0" err="1" smtClean="0"/>
              <a:t>stays</a:t>
            </a:r>
            <a:r>
              <a:rPr lang="fr-FR" baseline="0" dirty="0" smtClean="0"/>
              <a:t> </a:t>
            </a:r>
            <a:r>
              <a:rPr lang="fr-FR" baseline="0" dirty="0" err="1" smtClean="0"/>
              <a:t>smaller</a:t>
            </a:r>
            <a:r>
              <a:rPr lang="fr-FR" baseline="0" dirty="0" smtClean="0"/>
              <a:t> </a:t>
            </a:r>
            <a:r>
              <a:rPr lang="fr-FR" baseline="0" dirty="0" err="1" smtClean="0"/>
              <a:t>than</a:t>
            </a:r>
            <a:r>
              <a:rPr lang="fr-FR" baseline="0" dirty="0" smtClean="0"/>
              <a:t> 0.4PSU and 2degrees.</a:t>
            </a:r>
          </a:p>
          <a:p>
            <a:r>
              <a:rPr lang="fr-FR" baseline="0" dirty="0" err="1" smtClean="0"/>
              <a:t>We</a:t>
            </a:r>
            <a:r>
              <a:rPr lang="fr-FR" baseline="0" dirty="0" smtClean="0"/>
              <a:t> have the </a:t>
            </a:r>
            <a:r>
              <a:rPr lang="fr-FR" baseline="0" dirty="0" err="1" smtClean="0"/>
              <a:t>same</a:t>
            </a:r>
            <a:r>
              <a:rPr lang="fr-FR" baseline="0" dirty="0" smtClean="0"/>
              <a:t> pattern for the surface layer and the </a:t>
            </a:r>
            <a:r>
              <a:rPr lang="fr-FR" baseline="0" dirty="0" err="1" smtClean="0"/>
              <a:t>deeper</a:t>
            </a:r>
            <a:r>
              <a:rPr lang="fr-FR" baseline="0" dirty="0" smtClean="0"/>
              <a:t> </a:t>
            </a:r>
            <a:r>
              <a:rPr lang="fr-FR" baseline="0" dirty="0" err="1" smtClean="0"/>
              <a:t>levels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D7A55B1D-DAED-4367-9A56-FFE4E5266B28}" type="slidenum">
              <a:rPr lang="fr-FR" smtClean="0"/>
              <a:t>13</a:t>
            </a:fld>
            <a:endParaRPr lang="fr-FR"/>
          </a:p>
        </p:txBody>
      </p:sp>
    </p:spTree>
    <p:extLst>
      <p:ext uri="{BB962C8B-B14F-4D97-AF65-F5344CB8AC3E}">
        <p14:creationId xmlns:p14="http://schemas.microsoft.com/office/powerpoint/2010/main" val="3790009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5" descr="barr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85925" y="1385888"/>
            <a:ext cx="5757863" cy="2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ctrTitle"/>
          </p:nvPr>
        </p:nvSpPr>
        <p:spPr>
          <a:xfrm>
            <a:off x="373063" y="836613"/>
            <a:ext cx="8394700" cy="576262"/>
          </a:xfrm>
        </p:spPr>
        <p:txBody>
          <a:bodyPr/>
          <a:lstStyle>
            <a:lvl1pPr algn="ctr">
              <a:defRPr sz="2600"/>
            </a:lvl1pPr>
          </a:lstStyle>
          <a:p>
            <a:pPr lvl="0"/>
            <a:r>
              <a:rPr lang="fr-FR" noProof="0" smtClean="0"/>
              <a:t>Cliquez pour modifier le style du titre</a:t>
            </a:r>
          </a:p>
        </p:txBody>
      </p:sp>
      <p:sp>
        <p:nvSpPr>
          <p:cNvPr id="55299" name="Rectangle 3"/>
          <p:cNvSpPr>
            <a:spLocks noGrp="1" noChangeArrowheads="1"/>
          </p:cNvSpPr>
          <p:nvPr>
            <p:ph type="subTitle" idx="1"/>
          </p:nvPr>
        </p:nvSpPr>
        <p:spPr>
          <a:xfrm>
            <a:off x="1116013" y="1438275"/>
            <a:ext cx="6911975" cy="477838"/>
          </a:xfrm>
        </p:spPr>
        <p:txBody>
          <a:bodyPr/>
          <a:lstStyle>
            <a:lvl1pPr marL="0" indent="0" algn="ctr">
              <a:buFontTx/>
              <a:buNone/>
              <a:defRPr sz="1800" b="0">
                <a:solidFill>
                  <a:srgbClr val="334C93"/>
                </a:solidFill>
              </a:defRPr>
            </a:lvl1pPr>
          </a:lstStyle>
          <a:p>
            <a:pPr lvl="0"/>
            <a:r>
              <a:rPr lang="fr-FR" noProof="0" smtClean="0"/>
              <a:t>Cliquez pour modifier le style des sous-titres du masque</a:t>
            </a:r>
          </a:p>
        </p:txBody>
      </p:sp>
    </p:spTree>
    <p:extLst>
      <p:ext uri="{BB962C8B-B14F-4D97-AF65-F5344CB8AC3E}">
        <p14:creationId xmlns:p14="http://schemas.microsoft.com/office/powerpoint/2010/main" val="22095830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11759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15113" y="409575"/>
            <a:ext cx="2071687" cy="597217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395288" y="409575"/>
            <a:ext cx="6067425" cy="597217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97618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395288" y="409575"/>
            <a:ext cx="8229600" cy="452438"/>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57200" y="1625600"/>
            <a:ext cx="4038600" cy="2301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25600"/>
            <a:ext cx="4038600" cy="2301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4079875"/>
            <a:ext cx="4038600" cy="2301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079875"/>
            <a:ext cx="4038600" cy="2301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31307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35038" y="231775"/>
            <a:ext cx="7523162" cy="777875"/>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85800" y="1265238"/>
            <a:ext cx="3810000" cy="49609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265238"/>
            <a:ext cx="3810000" cy="49609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1180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5" descr="barr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5925" y="1385888"/>
            <a:ext cx="5757863" cy="2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ctrTitle"/>
          </p:nvPr>
        </p:nvSpPr>
        <p:spPr>
          <a:xfrm>
            <a:off x="373063" y="836613"/>
            <a:ext cx="8394700" cy="576262"/>
          </a:xfrm>
        </p:spPr>
        <p:txBody>
          <a:bodyPr/>
          <a:lstStyle>
            <a:lvl1pPr algn="ctr">
              <a:defRPr sz="2600"/>
            </a:lvl1pPr>
          </a:lstStyle>
          <a:p>
            <a:pPr lvl="0"/>
            <a:r>
              <a:rPr lang="fr-FR" noProof="0" smtClean="0"/>
              <a:t>Cliquez pour modifier le style du titre</a:t>
            </a:r>
          </a:p>
        </p:txBody>
      </p:sp>
      <p:sp>
        <p:nvSpPr>
          <p:cNvPr id="55299" name="Rectangle 3"/>
          <p:cNvSpPr>
            <a:spLocks noGrp="1" noChangeArrowheads="1"/>
          </p:cNvSpPr>
          <p:nvPr>
            <p:ph type="subTitle" idx="1"/>
          </p:nvPr>
        </p:nvSpPr>
        <p:spPr>
          <a:xfrm>
            <a:off x="1116013" y="1438275"/>
            <a:ext cx="6911975" cy="477838"/>
          </a:xfrm>
        </p:spPr>
        <p:txBody>
          <a:bodyPr/>
          <a:lstStyle>
            <a:lvl1pPr marL="0" indent="0" algn="ctr">
              <a:buFontTx/>
              <a:buNone/>
              <a:defRPr sz="1800" b="0">
                <a:solidFill>
                  <a:srgbClr val="334C93"/>
                </a:solidFill>
              </a:defRPr>
            </a:lvl1pPr>
          </a:lstStyle>
          <a:p>
            <a:pPr lvl="0"/>
            <a:r>
              <a:rPr lang="fr-FR" noProof="0" smtClean="0"/>
              <a:t>Cliquez pour modifier le style des sous-titres du masque</a:t>
            </a:r>
          </a:p>
        </p:txBody>
      </p:sp>
    </p:spTree>
    <p:extLst>
      <p:ext uri="{BB962C8B-B14F-4D97-AF65-F5344CB8AC3E}">
        <p14:creationId xmlns:p14="http://schemas.microsoft.com/office/powerpoint/2010/main" val="308272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9526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016927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125538"/>
            <a:ext cx="40386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125538"/>
            <a:ext cx="40386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73150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09638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36918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883221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55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047768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593749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85567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15113" y="185738"/>
            <a:ext cx="2071687" cy="56959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395288" y="185738"/>
            <a:ext cx="6067425" cy="56959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51371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935038" y="231775"/>
            <a:ext cx="7523162" cy="777875"/>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85800" y="1265238"/>
            <a:ext cx="3810000" cy="49609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élément multimédia 3"/>
          <p:cNvSpPr>
            <a:spLocks noGrp="1"/>
          </p:cNvSpPr>
          <p:nvPr>
            <p:ph type="media" sz="half" idx="2"/>
          </p:nvPr>
        </p:nvSpPr>
        <p:spPr>
          <a:xfrm>
            <a:off x="4648200" y="1265238"/>
            <a:ext cx="3810000" cy="4960937"/>
          </a:xfrm>
        </p:spPr>
        <p:txBody>
          <a:bodyPr/>
          <a:lstStyle/>
          <a:p>
            <a:pPr lvl="0"/>
            <a:endParaRPr lang="fr-FR" noProof="0" smtClean="0"/>
          </a:p>
        </p:txBody>
      </p:sp>
    </p:spTree>
    <p:extLst>
      <p:ext uri="{BB962C8B-B14F-4D97-AF65-F5344CB8AC3E}">
        <p14:creationId xmlns:p14="http://schemas.microsoft.com/office/powerpoint/2010/main" val="3625895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1396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34748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25600"/>
            <a:ext cx="40386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25600"/>
            <a:ext cx="40386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5154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83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92336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77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86028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21492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95288" y="409575"/>
            <a:ext cx="82296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4099" name="Rectangle 3"/>
          <p:cNvSpPr>
            <a:spLocks noGrp="1" noChangeArrowheads="1"/>
          </p:cNvSpPr>
          <p:nvPr>
            <p:ph type="body" idx="1"/>
          </p:nvPr>
        </p:nvSpPr>
        <p:spPr bwMode="auto">
          <a:xfrm>
            <a:off x="457200" y="1625600"/>
            <a:ext cx="82296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Texte bla</a:t>
            </a:r>
          </a:p>
          <a:p>
            <a:pPr lvl="3"/>
            <a:r>
              <a:rPr lang="fr-FR" smtClean="0"/>
              <a:t>Aqethrthrqthrqthtqh</a:t>
            </a:r>
          </a:p>
          <a:p>
            <a:pPr lvl="3"/>
            <a:r>
              <a:rPr lang="fr-FR" smtClean="0"/>
              <a:t>Qththqqtehqethqeth</a:t>
            </a:r>
          </a:p>
          <a:p>
            <a:pPr lvl="3"/>
            <a:r>
              <a:rPr lang="fr-FR" smtClean="0"/>
              <a:t>Qrthqtehqteh qetiyg uiqey qehguiqeg hqeihg iqe gihqeirg hqe hguiqe gihqe ighqeirg iqeg ihqe</a:t>
            </a:r>
          </a:p>
        </p:txBody>
      </p:sp>
      <p:sp>
        <p:nvSpPr>
          <p:cNvPr id="3076" name="Text Box 12"/>
          <p:cNvSpPr txBox="1">
            <a:spLocks noChangeArrowheads="1"/>
          </p:cNvSpPr>
          <p:nvPr userDrawn="1"/>
        </p:nvSpPr>
        <p:spPr bwMode="auto">
          <a:xfrm>
            <a:off x="7451725" y="6481763"/>
            <a:ext cx="1584325" cy="260350"/>
          </a:xfrm>
          <a:prstGeom prst="rect">
            <a:avLst/>
          </a:prstGeom>
          <a:noFill/>
          <a:ln w="9525">
            <a:noFill/>
            <a:miter lim="800000"/>
            <a:headEnd/>
            <a:tailEnd/>
          </a:ln>
        </p:spPr>
        <p:txBody>
          <a:bodyPr>
            <a:spAutoFit/>
          </a:bodyPr>
          <a:lstStyle/>
          <a:p>
            <a:pPr algn="r" fontAlgn="base">
              <a:spcBef>
                <a:spcPct val="50000"/>
              </a:spcBef>
              <a:spcAft>
                <a:spcPct val="0"/>
              </a:spcAft>
              <a:defRPr/>
            </a:pPr>
            <a:fld id="{952C5BDF-8EEB-472E-A952-341BAA68C9D5}" type="slidenum">
              <a:rPr lang="fr-FR" sz="1100" b="1">
                <a:solidFill>
                  <a:srgbClr val="334C93"/>
                </a:solidFill>
                <a:ea typeface="ＭＳ Ｐゴシック" pitchFamily="34" charset="-128"/>
              </a:rPr>
              <a:pPr algn="r" fontAlgn="base">
                <a:spcBef>
                  <a:spcPct val="50000"/>
                </a:spcBef>
                <a:spcAft>
                  <a:spcPct val="0"/>
                </a:spcAft>
                <a:defRPr/>
              </a:pPr>
              <a:t>‹#›</a:t>
            </a:fld>
            <a:endParaRPr lang="fr-FR" sz="1100" b="1">
              <a:solidFill>
                <a:srgbClr val="334C93"/>
              </a:solidFill>
              <a:ea typeface="ＭＳ Ｐゴシック" pitchFamily="34" charset="-128"/>
            </a:endParaRPr>
          </a:p>
        </p:txBody>
      </p:sp>
    </p:spTree>
    <p:extLst>
      <p:ext uri="{BB962C8B-B14F-4D97-AF65-F5344CB8AC3E}">
        <p14:creationId xmlns:p14="http://schemas.microsoft.com/office/powerpoint/2010/main" val="2074830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65" r:id="rId13"/>
  </p:sldLayoutIdLst>
  <p:hf sldNum="0" hdr="0" dt="0"/>
  <p:txStyles>
    <p:titleStyle>
      <a:lvl1pPr algn="l" rtl="0" eaLnBrk="0" fontAlgn="base" hangingPunct="0">
        <a:spcBef>
          <a:spcPct val="0"/>
        </a:spcBef>
        <a:spcAft>
          <a:spcPct val="0"/>
        </a:spcAft>
        <a:defRPr sz="2400" b="1">
          <a:solidFill>
            <a:srgbClr val="182955"/>
          </a:solidFill>
          <a:latin typeface="+mj-lt"/>
          <a:ea typeface="+mj-ea"/>
          <a:cs typeface="+mj-cs"/>
        </a:defRPr>
      </a:lvl1pPr>
      <a:lvl2pPr algn="l" rtl="0" eaLnBrk="0" fontAlgn="base" hangingPunct="0">
        <a:spcBef>
          <a:spcPct val="0"/>
        </a:spcBef>
        <a:spcAft>
          <a:spcPct val="0"/>
        </a:spcAft>
        <a:defRPr sz="2400" b="1">
          <a:solidFill>
            <a:srgbClr val="182955"/>
          </a:solidFill>
          <a:latin typeface="Arial" pitchFamily="34" charset="0"/>
        </a:defRPr>
      </a:lvl2pPr>
      <a:lvl3pPr algn="l" rtl="0" eaLnBrk="0" fontAlgn="base" hangingPunct="0">
        <a:spcBef>
          <a:spcPct val="0"/>
        </a:spcBef>
        <a:spcAft>
          <a:spcPct val="0"/>
        </a:spcAft>
        <a:defRPr sz="2400" b="1">
          <a:solidFill>
            <a:srgbClr val="182955"/>
          </a:solidFill>
          <a:latin typeface="Arial" pitchFamily="34" charset="0"/>
        </a:defRPr>
      </a:lvl3pPr>
      <a:lvl4pPr algn="l" rtl="0" eaLnBrk="0" fontAlgn="base" hangingPunct="0">
        <a:spcBef>
          <a:spcPct val="0"/>
        </a:spcBef>
        <a:spcAft>
          <a:spcPct val="0"/>
        </a:spcAft>
        <a:defRPr sz="2400" b="1">
          <a:solidFill>
            <a:srgbClr val="182955"/>
          </a:solidFill>
          <a:latin typeface="Arial" pitchFamily="34" charset="0"/>
        </a:defRPr>
      </a:lvl4pPr>
      <a:lvl5pPr algn="l" rtl="0" eaLnBrk="0" fontAlgn="base" hangingPunct="0">
        <a:spcBef>
          <a:spcPct val="0"/>
        </a:spcBef>
        <a:spcAft>
          <a:spcPct val="0"/>
        </a:spcAft>
        <a:defRPr sz="2400" b="1">
          <a:solidFill>
            <a:srgbClr val="182955"/>
          </a:solidFill>
          <a:latin typeface="Arial" pitchFamily="34" charset="0"/>
        </a:defRPr>
      </a:lvl5pPr>
      <a:lvl6pPr marL="457200" algn="l" rtl="0" fontAlgn="base">
        <a:spcBef>
          <a:spcPct val="0"/>
        </a:spcBef>
        <a:spcAft>
          <a:spcPct val="0"/>
        </a:spcAft>
        <a:defRPr sz="2400" b="1">
          <a:solidFill>
            <a:srgbClr val="182955"/>
          </a:solidFill>
          <a:latin typeface="Arial" pitchFamily="34" charset="0"/>
        </a:defRPr>
      </a:lvl6pPr>
      <a:lvl7pPr marL="914400" algn="l" rtl="0" fontAlgn="base">
        <a:spcBef>
          <a:spcPct val="0"/>
        </a:spcBef>
        <a:spcAft>
          <a:spcPct val="0"/>
        </a:spcAft>
        <a:defRPr sz="2400" b="1">
          <a:solidFill>
            <a:srgbClr val="182955"/>
          </a:solidFill>
          <a:latin typeface="Arial" pitchFamily="34" charset="0"/>
        </a:defRPr>
      </a:lvl7pPr>
      <a:lvl8pPr marL="1371600" algn="l" rtl="0" fontAlgn="base">
        <a:spcBef>
          <a:spcPct val="0"/>
        </a:spcBef>
        <a:spcAft>
          <a:spcPct val="0"/>
        </a:spcAft>
        <a:defRPr sz="2400" b="1">
          <a:solidFill>
            <a:srgbClr val="182955"/>
          </a:solidFill>
          <a:latin typeface="Arial" pitchFamily="34" charset="0"/>
        </a:defRPr>
      </a:lvl8pPr>
      <a:lvl9pPr marL="1828800" algn="l" rtl="0" fontAlgn="base">
        <a:spcBef>
          <a:spcPct val="0"/>
        </a:spcBef>
        <a:spcAft>
          <a:spcPct val="0"/>
        </a:spcAft>
        <a:defRPr sz="2400" b="1">
          <a:solidFill>
            <a:srgbClr val="182955"/>
          </a:solidFill>
          <a:latin typeface="Arial" pitchFamily="34" charset="0"/>
        </a:defRPr>
      </a:lvl9pPr>
    </p:titleStyle>
    <p:bodyStyle>
      <a:lvl1pPr marL="342900" indent="-342900" algn="l" rtl="0" eaLnBrk="0" fontAlgn="base" hangingPunct="0">
        <a:spcBef>
          <a:spcPct val="20000"/>
        </a:spcBef>
        <a:spcAft>
          <a:spcPct val="0"/>
        </a:spcAft>
        <a:buClr>
          <a:srgbClr val="334C93"/>
        </a:buClr>
        <a:buChar char="•"/>
        <a:defRPr sz="2400" b="1">
          <a:solidFill>
            <a:srgbClr val="182955"/>
          </a:solidFill>
          <a:latin typeface="+mn-lt"/>
          <a:ea typeface="+mn-ea"/>
          <a:cs typeface="+mn-cs"/>
        </a:defRPr>
      </a:lvl1pPr>
      <a:lvl2pPr marL="823913" indent="-301625" algn="l" rtl="0" eaLnBrk="0" fontAlgn="base" hangingPunct="0">
        <a:spcBef>
          <a:spcPct val="20000"/>
        </a:spcBef>
        <a:spcAft>
          <a:spcPct val="0"/>
        </a:spcAft>
        <a:buClr>
          <a:srgbClr val="182955"/>
        </a:buClr>
        <a:buChar char="•"/>
        <a:defRPr sz="2200">
          <a:solidFill>
            <a:srgbClr val="334C93"/>
          </a:solidFill>
          <a:latin typeface="+mn-lt"/>
        </a:defRPr>
      </a:lvl2pPr>
      <a:lvl3pPr marL="1231900" indent="-228600" algn="l" rtl="0" eaLnBrk="0" fontAlgn="base" hangingPunct="0">
        <a:spcBef>
          <a:spcPct val="20000"/>
        </a:spcBef>
        <a:spcAft>
          <a:spcPct val="0"/>
        </a:spcAft>
        <a:buClr>
          <a:srgbClr val="334C93"/>
        </a:buClr>
        <a:buChar char="•"/>
        <a:defRPr sz="2000">
          <a:solidFill>
            <a:srgbClr val="182955"/>
          </a:solidFill>
          <a:latin typeface="+mn-lt"/>
        </a:defRPr>
      </a:lvl3pPr>
      <a:lvl4pPr marL="1436688" indent="-25400" algn="l" rtl="0" eaLnBrk="0" fontAlgn="base" hangingPunct="0">
        <a:spcBef>
          <a:spcPct val="20000"/>
        </a:spcBef>
        <a:spcAft>
          <a:spcPct val="0"/>
        </a:spcAft>
        <a:buChar char="–"/>
        <a:defRPr sz="1600">
          <a:solidFill>
            <a:srgbClr val="182955"/>
          </a:solidFill>
          <a:latin typeface="+mn-lt"/>
        </a:defRPr>
      </a:lvl4pPr>
      <a:lvl5pPr marL="2112963" indent="-228600" algn="l" rtl="0" eaLnBrk="0" fontAlgn="base" hangingPunct="0">
        <a:spcBef>
          <a:spcPct val="20000"/>
        </a:spcBef>
        <a:spcAft>
          <a:spcPct val="0"/>
        </a:spcAft>
        <a:buChar char="»"/>
        <a:defRPr sz="2000">
          <a:solidFill>
            <a:schemeClr val="tx1"/>
          </a:solidFill>
          <a:latin typeface="+mn-lt"/>
        </a:defRPr>
      </a:lvl5pPr>
      <a:lvl6pPr marL="2570163" indent="-228600" algn="l" rtl="0" fontAlgn="base">
        <a:spcBef>
          <a:spcPct val="20000"/>
        </a:spcBef>
        <a:spcAft>
          <a:spcPct val="0"/>
        </a:spcAft>
        <a:buChar char="»"/>
        <a:defRPr sz="2000">
          <a:solidFill>
            <a:schemeClr val="tx1"/>
          </a:solidFill>
          <a:latin typeface="+mn-lt"/>
        </a:defRPr>
      </a:lvl6pPr>
      <a:lvl7pPr marL="3027363" indent="-228600" algn="l" rtl="0" fontAlgn="base">
        <a:spcBef>
          <a:spcPct val="20000"/>
        </a:spcBef>
        <a:spcAft>
          <a:spcPct val="0"/>
        </a:spcAft>
        <a:buChar char="»"/>
        <a:defRPr sz="2000">
          <a:solidFill>
            <a:schemeClr val="tx1"/>
          </a:solidFill>
          <a:latin typeface="+mn-lt"/>
        </a:defRPr>
      </a:lvl7pPr>
      <a:lvl8pPr marL="3484563" indent="-228600" algn="l" rtl="0" fontAlgn="base">
        <a:spcBef>
          <a:spcPct val="20000"/>
        </a:spcBef>
        <a:spcAft>
          <a:spcPct val="0"/>
        </a:spcAft>
        <a:buChar char="»"/>
        <a:defRPr sz="2000">
          <a:solidFill>
            <a:schemeClr val="tx1"/>
          </a:solidFill>
          <a:latin typeface="+mn-lt"/>
        </a:defRPr>
      </a:lvl8pPr>
      <a:lvl9pPr marL="3941763"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85738"/>
            <a:ext cx="822960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125538"/>
            <a:ext cx="8229600"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Texte bla</a:t>
            </a:r>
          </a:p>
          <a:p>
            <a:pPr lvl="3"/>
            <a:r>
              <a:rPr lang="fr-FR" smtClean="0"/>
              <a:t>Aqethrthrqthrqthtqh</a:t>
            </a:r>
          </a:p>
          <a:p>
            <a:pPr lvl="3"/>
            <a:r>
              <a:rPr lang="fr-FR" smtClean="0"/>
              <a:t>Qththqqtehqethqeth</a:t>
            </a:r>
          </a:p>
          <a:p>
            <a:pPr lvl="3"/>
            <a:r>
              <a:rPr lang="fr-FR" smtClean="0"/>
              <a:t>Qrthqtehqteh qetiyg uiqey qehguiqeg hqeihg iqe gihqeirg hqe hguiqe gihqe ighqeirg iqeg ihqe</a:t>
            </a:r>
          </a:p>
        </p:txBody>
      </p:sp>
      <p:sp>
        <p:nvSpPr>
          <p:cNvPr id="1028" name="Text Box 12"/>
          <p:cNvSpPr txBox="1">
            <a:spLocks noChangeArrowheads="1"/>
          </p:cNvSpPr>
          <p:nvPr userDrawn="1"/>
        </p:nvSpPr>
        <p:spPr bwMode="auto">
          <a:xfrm>
            <a:off x="7451725" y="6481763"/>
            <a:ext cx="15843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fld id="{A0E0FBFC-8C86-4253-8234-446CEE4001DA}" type="slidenum">
              <a:rPr lang="fr-FR" sz="1100" b="1" smtClean="0">
                <a:solidFill>
                  <a:srgbClr val="334C93"/>
                </a:solidFill>
              </a:rPr>
              <a:pPr algn="r" eaLnBrk="1" fontAlgn="base" hangingPunct="1">
                <a:spcBef>
                  <a:spcPct val="50000"/>
                </a:spcBef>
                <a:spcAft>
                  <a:spcPct val="0"/>
                </a:spcAft>
                <a:defRPr/>
              </a:pPr>
              <a:t>‹#›</a:t>
            </a:fld>
            <a:endParaRPr lang="fr-FR" sz="1100" b="1" smtClean="0">
              <a:solidFill>
                <a:srgbClr val="334C93"/>
              </a:solidFill>
            </a:endParaRPr>
          </a:p>
        </p:txBody>
      </p:sp>
    </p:spTree>
    <p:extLst>
      <p:ext uri="{BB962C8B-B14F-4D97-AF65-F5344CB8AC3E}">
        <p14:creationId xmlns:p14="http://schemas.microsoft.com/office/powerpoint/2010/main" val="4846104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0" r:id="rId13"/>
  </p:sldLayoutIdLst>
  <p:hf sldNum="0" hdr="0" dt="0"/>
  <p:txStyles>
    <p:titleStyle>
      <a:lvl1pPr algn="l" rtl="0" eaLnBrk="0" fontAlgn="base" hangingPunct="0">
        <a:spcBef>
          <a:spcPct val="0"/>
        </a:spcBef>
        <a:spcAft>
          <a:spcPct val="0"/>
        </a:spcAft>
        <a:defRPr sz="2400" b="1">
          <a:solidFill>
            <a:srgbClr val="182955"/>
          </a:solidFill>
          <a:latin typeface="+mj-lt"/>
          <a:ea typeface="+mj-ea"/>
          <a:cs typeface="+mj-cs"/>
        </a:defRPr>
      </a:lvl1pPr>
      <a:lvl2pPr algn="l" rtl="0" eaLnBrk="0" fontAlgn="base" hangingPunct="0">
        <a:spcBef>
          <a:spcPct val="0"/>
        </a:spcBef>
        <a:spcAft>
          <a:spcPct val="0"/>
        </a:spcAft>
        <a:defRPr sz="2400" b="1">
          <a:solidFill>
            <a:srgbClr val="182955"/>
          </a:solidFill>
          <a:latin typeface="Arial" charset="0"/>
        </a:defRPr>
      </a:lvl2pPr>
      <a:lvl3pPr algn="l" rtl="0" eaLnBrk="0" fontAlgn="base" hangingPunct="0">
        <a:spcBef>
          <a:spcPct val="0"/>
        </a:spcBef>
        <a:spcAft>
          <a:spcPct val="0"/>
        </a:spcAft>
        <a:defRPr sz="2400" b="1">
          <a:solidFill>
            <a:srgbClr val="182955"/>
          </a:solidFill>
          <a:latin typeface="Arial" charset="0"/>
        </a:defRPr>
      </a:lvl3pPr>
      <a:lvl4pPr algn="l" rtl="0" eaLnBrk="0" fontAlgn="base" hangingPunct="0">
        <a:spcBef>
          <a:spcPct val="0"/>
        </a:spcBef>
        <a:spcAft>
          <a:spcPct val="0"/>
        </a:spcAft>
        <a:defRPr sz="2400" b="1">
          <a:solidFill>
            <a:srgbClr val="182955"/>
          </a:solidFill>
          <a:latin typeface="Arial" charset="0"/>
        </a:defRPr>
      </a:lvl4pPr>
      <a:lvl5pPr algn="l" rtl="0" eaLnBrk="0" fontAlgn="base" hangingPunct="0">
        <a:spcBef>
          <a:spcPct val="0"/>
        </a:spcBef>
        <a:spcAft>
          <a:spcPct val="0"/>
        </a:spcAft>
        <a:defRPr sz="2400" b="1">
          <a:solidFill>
            <a:srgbClr val="182955"/>
          </a:solidFill>
          <a:latin typeface="Arial" charset="0"/>
        </a:defRPr>
      </a:lvl5pPr>
      <a:lvl6pPr marL="457200" algn="l" rtl="0" fontAlgn="base">
        <a:spcBef>
          <a:spcPct val="0"/>
        </a:spcBef>
        <a:spcAft>
          <a:spcPct val="0"/>
        </a:spcAft>
        <a:defRPr sz="2400" b="1">
          <a:solidFill>
            <a:srgbClr val="182955"/>
          </a:solidFill>
          <a:latin typeface="Arial" charset="0"/>
        </a:defRPr>
      </a:lvl6pPr>
      <a:lvl7pPr marL="914400" algn="l" rtl="0" fontAlgn="base">
        <a:spcBef>
          <a:spcPct val="0"/>
        </a:spcBef>
        <a:spcAft>
          <a:spcPct val="0"/>
        </a:spcAft>
        <a:defRPr sz="2400" b="1">
          <a:solidFill>
            <a:srgbClr val="182955"/>
          </a:solidFill>
          <a:latin typeface="Arial" charset="0"/>
        </a:defRPr>
      </a:lvl7pPr>
      <a:lvl8pPr marL="1371600" algn="l" rtl="0" fontAlgn="base">
        <a:spcBef>
          <a:spcPct val="0"/>
        </a:spcBef>
        <a:spcAft>
          <a:spcPct val="0"/>
        </a:spcAft>
        <a:defRPr sz="2400" b="1">
          <a:solidFill>
            <a:srgbClr val="182955"/>
          </a:solidFill>
          <a:latin typeface="Arial" charset="0"/>
        </a:defRPr>
      </a:lvl8pPr>
      <a:lvl9pPr marL="1828800" algn="l" rtl="0" fontAlgn="base">
        <a:spcBef>
          <a:spcPct val="0"/>
        </a:spcBef>
        <a:spcAft>
          <a:spcPct val="0"/>
        </a:spcAft>
        <a:defRPr sz="2400" b="1">
          <a:solidFill>
            <a:srgbClr val="182955"/>
          </a:solidFill>
          <a:latin typeface="Arial" charset="0"/>
        </a:defRPr>
      </a:lvl9pPr>
    </p:titleStyle>
    <p:bodyStyle>
      <a:lvl1pPr marL="342900" indent="-342900" algn="l" rtl="0" eaLnBrk="0" fontAlgn="base" hangingPunct="0">
        <a:spcBef>
          <a:spcPct val="20000"/>
        </a:spcBef>
        <a:spcAft>
          <a:spcPct val="0"/>
        </a:spcAft>
        <a:buClr>
          <a:srgbClr val="334C93"/>
        </a:buClr>
        <a:buChar char="•"/>
        <a:defRPr sz="2400" b="1">
          <a:solidFill>
            <a:srgbClr val="182955"/>
          </a:solidFill>
          <a:latin typeface="+mn-lt"/>
          <a:ea typeface="+mn-ea"/>
          <a:cs typeface="+mn-cs"/>
        </a:defRPr>
      </a:lvl1pPr>
      <a:lvl2pPr marL="823913" indent="-301625" algn="l" rtl="0" eaLnBrk="0" fontAlgn="base" hangingPunct="0">
        <a:spcBef>
          <a:spcPct val="20000"/>
        </a:spcBef>
        <a:spcAft>
          <a:spcPct val="0"/>
        </a:spcAft>
        <a:buClr>
          <a:srgbClr val="182955"/>
        </a:buClr>
        <a:buChar char="•"/>
        <a:defRPr sz="2200">
          <a:solidFill>
            <a:srgbClr val="334C93"/>
          </a:solidFill>
          <a:latin typeface="+mn-lt"/>
        </a:defRPr>
      </a:lvl2pPr>
      <a:lvl3pPr marL="1231900" indent="-228600" algn="l" rtl="0" eaLnBrk="0" fontAlgn="base" hangingPunct="0">
        <a:spcBef>
          <a:spcPct val="20000"/>
        </a:spcBef>
        <a:spcAft>
          <a:spcPct val="0"/>
        </a:spcAft>
        <a:buClr>
          <a:srgbClr val="334C93"/>
        </a:buClr>
        <a:buChar char="•"/>
        <a:defRPr sz="2000">
          <a:solidFill>
            <a:srgbClr val="182955"/>
          </a:solidFill>
          <a:latin typeface="+mn-lt"/>
        </a:defRPr>
      </a:lvl3pPr>
      <a:lvl4pPr marL="1436688" indent="-25400" algn="l" rtl="0" eaLnBrk="0" fontAlgn="base" hangingPunct="0">
        <a:spcBef>
          <a:spcPct val="20000"/>
        </a:spcBef>
        <a:spcAft>
          <a:spcPct val="0"/>
        </a:spcAft>
        <a:defRPr sz="1600">
          <a:solidFill>
            <a:srgbClr val="182955"/>
          </a:solidFill>
          <a:latin typeface="+mn-lt"/>
        </a:defRPr>
      </a:lvl4pPr>
      <a:lvl5pPr marL="2112963" indent="-228600" algn="l" rtl="0" eaLnBrk="0" fontAlgn="base" hangingPunct="0">
        <a:spcBef>
          <a:spcPct val="20000"/>
        </a:spcBef>
        <a:spcAft>
          <a:spcPct val="0"/>
        </a:spcAft>
        <a:buChar char="»"/>
        <a:defRPr sz="2000">
          <a:solidFill>
            <a:schemeClr val="tx1"/>
          </a:solidFill>
          <a:latin typeface="+mn-lt"/>
        </a:defRPr>
      </a:lvl5pPr>
      <a:lvl6pPr marL="2570163" indent="-228600" algn="l" rtl="0" fontAlgn="base">
        <a:spcBef>
          <a:spcPct val="20000"/>
        </a:spcBef>
        <a:spcAft>
          <a:spcPct val="0"/>
        </a:spcAft>
        <a:buChar char="»"/>
        <a:defRPr sz="2000">
          <a:solidFill>
            <a:schemeClr val="tx1"/>
          </a:solidFill>
          <a:latin typeface="+mn-lt"/>
        </a:defRPr>
      </a:lvl6pPr>
      <a:lvl7pPr marL="3027363" indent="-228600" algn="l" rtl="0" fontAlgn="base">
        <a:spcBef>
          <a:spcPct val="20000"/>
        </a:spcBef>
        <a:spcAft>
          <a:spcPct val="0"/>
        </a:spcAft>
        <a:buChar char="»"/>
        <a:defRPr sz="2000">
          <a:solidFill>
            <a:schemeClr val="tx1"/>
          </a:solidFill>
          <a:latin typeface="+mn-lt"/>
        </a:defRPr>
      </a:lvl7pPr>
      <a:lvl8pPr marL="3484563" indent="-228600" algn="l" rtl="0" fontAlgn="base">
        <a:spcBef>
          <a:spcPct val="20000"/>
        </a:spcBef>
        <a:spcAft>
          <a:spcPct val="0"/>
        </a:spcAft>
        <a:buChar char="»"/>
        <a:defRPr sz="2000">
          <a:solidFill>
            <a:schemeClr val="tx1"/>
          </a:solidFill>
          <a:latin typeface="+mn-lt"/>
        </a:defRPr>
      </a:lvl8pPr>
      <a:lvl9pPr marL="3941763"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1.bin"/><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oleObject" Target="../embeddings/oleObject2.bin"/><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ctrTitle"/>
          </p:nvPr>
        </p:nvSpPr>
        <p:spPr>
          <a:xfrm>
            <a:off x="971550" y="333375"/>
            <a:ext cx="7488238" cy="947738"/>
          </a:xfrm>
        </p:spPr>
        <p:txBody>
          <a:bodyPr/>
          <a:lstStyle/>
          <a:p>
            <a:pPr eaLnBrk="1" hangingPunct="1"/>
            <a:r>
              <a:rPr lang="en-US" sz="2400" dirty="0" smtClean="0">
                <a:latin typeface="Calibri" pitchFamily="34" charset="0"/>
              </a:rPr>
              <a:t>MERCATOR OCEAN</a:t>
            </a:r>
            <a:br>
              <a:rPr lang="en-US" sz="2400" dirty="0" smtClean="0">
                <a:latin typeface="Calibri" pitchFamily="34" charset="0"/>
              </a:rPr>
            </a:br>
            <a:r>
              <a:rPr lang="en-US" sz="2400" dirty="0" smtClean="0">
                <a:latin typeface="Calibri" pitchFamily="34" charset="0"/>
              </a:rPr>
              <a:t>operator of operational oceanography</a:t>
            </a:r>
            <a:endParaRPr lang="fr-FR" sz="2400" dirty="0" smtClean="0">
              <a:latin typeface="Calibri" pitchFamily="34" charset="0"/>
            </a:endParaRPr>
          </a:p>
        </p:txBody>
      </p:sp>
      <p:sp>
        <p:nvSpPr>
          <p:cNvPr id="216068" name="Rectangle 4"/>
          <p:cNvSpPr>
            <a:spLocks noChangeArrowheads="1"/>
          </p:cNvSpPr>
          <p:nvPr/>
        </p:nvSpPr>
        <p:spPr bwMode="auto">
          <a:xfrm>
            <a:off x="755650" y="4983163"/>
            <a:ext cx="7772400" cy="1470025"/>
          </a:xfrm>
          <a:prstGeom prst="rect">
            <a:avLst/>
          </a:prstGeom>
          <a:noFill/>
          <a:ln>
            <a:noFill/>
          </a:ln>
          <a:effectLst/>
          <a:extLst/>
        </p:spPr>
        <p:txBody>
          <a:bodyPr anchor="ctr"/>
          <a:lstStyle/>
          <a:p>
            <a:pPr algn="ctr" fontAlgn="base">
              <a:spcBef>
                <a:spcPct val="0"/>
              </a:spcBef>
              <a:spcAft>
                <a:spcPct val="0"/>
              </a:spcAft>
              <a:defRPr/>
            </a:pPr>
            <a:endParaRPr lang="fr-FR" sz="8800">
              <a:solidFill>
                <a:srgbClr val="000000"/>
              </a:solidFill>
              <a:latin typeface="Calibri" pitchFamily="34" charset="0"/>
              <a:ea typeface="ＭＳ Ｐゴシック" pitchFamily="34" charset="-128"/>
            </a:endParaRPr>
          </a:p>
        </p:txBody>
      </p:sp>
      <p:sp>
        <p:nvSpPr>
          <p:cNvPr id="216069" name="Rectangle 5"/>
          <p:cNvSpPr>
            <a:spLocks noChangeArrowheads="1"/>
          </p:cNvSpPr>
          <p:nvPr/>
        </p:nvSpPr>
        <p:spPr bwMode="auto">
          <a:xfrm>
            <a:off x="755650" y="3933825"/>
            <a:ext cx="7772400" cy="1470025"/>
          </a:xfrm>
          <a:prstGeom prst="rect">
            <a:avLst/>
          </a:prstGeom>
          <a:noFill/>
          <a:ln>
            <a:noFill/>
          </a:ln>
          <a:effectLst/>
          <a:extLst/>
        </p:spPr>
        <p:txBody>
          <a:bodyPr anchor="ctr"/>
          <a:lstStyle/>
          <a:p>
            <a:pPr algn="ctr" fontAlgn="base">
              <a:spcBef>
                <a:spcPct val="0"/>
              </a:spcBef>
              <a:spcAft>
                <a:spcPct val="0"/>
              </a:spcAft>
              <a:defRPr/>
            </a:pPr>
            <a:endParaRPr lang="fr-FR" sz="8800">
              <a:solidFill>
                <a:srgbClr val="000000"/>
              </a:solidFill>
              <a:latin typeface="Calibri" pitchFamily="34" charset="0"/>
              <a:ea typeface="ＭＳ Ｐゴシック" pitchFamily="34" charset="-128"/>
            </a:endParaRPr>
          </a:p>
        </p:txBody>
      </p:sp>
    </p:spTree>
    <p:extLst>
      <p:ext uri="{BB962C8B-B14F-4D97-AF65-F5344CB8AC3E}">
        <p14:creationId xmlns:p14="http://schemas.microsoft.com/office/powerpoint/2010/main" val="3090502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950" y="6642100"/>
            <a:ext cx="3168650" cy="215900"/>
          </a:xfrm>
          <a:prstGeom prst="rect">
            <a:avLst/>
          </a:prstGeom>
          <a:noFill/>
        </p:spPr>
        <p:txBody>
          <a:bodyPr>
            <a:spAutoFit/>
          </a:bodyPr>
          <a:lstStyle/>
          <a:p>
            <a:pPr fontAlgn="auto">
              <a:spcBef>
                <a:spcPts val="0"/>
              </a:spcBef>
              <a:spcAft>
                <a:spcPts val="0"/>
              </a:spcAft>
              <a:defRPr/>
            </a:pPr>
            <a:r>
              <a:rPr lang="fr-FR" sz="800" b="1" kern="1000" dirty="0">
                <a:solidFill>
                  <a:schemeClr val="bg1"/>
                </a:solidFill>
                <a:latin typeface="Arial" pitchFamily="34" charset="0"/>
                <a:cs typeface="+mn-cs"/>
              </a:rPr>
              <a:t>Journée DORIS_NET – Mer et Littoral – 29 mai 2012</a:t>
            </a:r>
          </a:p>
        </p:txBody>
      </p:sp>
      <p:pic>
        <p:nvPicPr>
          <p:cNvPr id="17411" name="Picture 2" descr="p4307_56e2c2eb9d1d089ee42430cf1a5889c7mercator_glo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2816225"/>
            <a:ext cx="34210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txBox="1">
            <a:spLocks noChangeArrowheads="1"/>
          </p:cNvSpPr>
          <p:nvPr/>
        </p:nvSpPr>
        <p:spPr bwMode="auto">
          <a:xfrm>
            <a:off x="35545" y="121628"/>
            <a:ext cx="7056736"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sz="4000" dirty="0" err="1" smtClean="0">
                <a:latin typeface="Arial" pitchFamily="34" charset="0"/>
                <a:ea typeface="MS PGothic" pitchFamily="34" charset="-128"/>
              </a:rPr>
              <a:t>MyOcean</a:t>
            </a:r>
            <a:r>
              <a:rPr lang="en-GB" sz="4000" dirty="0" smtClean="0">
                <a:latin typeface="Arial" pitchFamily="34" charset="0"/>
                <a:ea typeface="MS PGothic" pitchFamily="34" charset="-128"/>
              </a:rPr>
              <a:t> : </a:t>
            </a:r>
            <a:r>
              <a:rPr lang="en-GB" sz="4000" dirty="0" err="1" smtClean="0">
                <a:latin typeface="Arial" pitchFamily="34" charset="0"/>
                <a:ea typeface="MS PGothic" pitchFamily="34" charset="-128"/>
              </a:rPr>
              <a:t>european</a:t>
            </a:r>
            <a:r>
              <a:rPr lang="en-GB" sz="4000" dirty="0" smtClean="0">
                <a:latin typeface="Arial" pitchFamily="34" charset="0"/>
                <a:ea typeface="MS PGothic" pitchFamily="34" charset="-128"/>
              </a:rPr>
              <a:t> GMES core service for the Ocean</a:t>
            </a:r>
            <a:endParaRPr lang="en-GB" sz="4000" dirty="0">
              <a:latin typeface="Arial" pitchFamily="34" charset="0"/>
              <a:ea typeface="MS PGothic" pitchFamily="34" charset="-128"/>
            </a:endParaRPr>
          </a:p>
        </p:txBody>
      </p:sp>
      <p:grpSp>
        <p:nvGrpSpPr>
          <p:cNvPr id="17413" name="Group 6"/>
          <p:cNvGrpSpPr>
            <a:grpSpLocks/>
          </p:cNvGrpSpPr>
          <p:nvPr/>
        </p:nvGrpSpPr>
        <p:grpSpPr bwMode="auto">
          <a:xfrm>
            <a:off x="1639888" y="4205288"/>
            <a:ext cx="2986087" cy="2203450"/>
            <a:chOff x="0" y="119"/>
            <a:chExt cx="5760" cy="3882"/>
          </a:xfrm>
        </p:grpSpPr>
        <p:pic>
          <p:nvPicPr>
            <p:cNvPr id="17415" name="Picture 7" descr="SST-PS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
              <a:ext cx="5760" cy="287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8" descr="psy2_20010418_18735_zWSHRA_t_n0_t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 y="2743"/>
              <a:ext cx="1264" cy="12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JournalduCNRS(crédit Mercator Océan)"/>
            <p:cNvPicPr>
              <a:picLocks noChangeAspect="1" noChangeArrowheads="1"/>
            </p:cNvPicPr>
            <p:nvPr/>
          </p:nvPicPr>
          <p:blipFill>
            <a:blip r:embed="rId5"/>
            <a:srcRect/>
            <a:stretch>
              <a:fillRect/>
            </a:stretch>
          </p:blipFill>
          <p:spPr bwMode="auto">
            <a:xfrm>
              <a:off x="113" y="119"/>
              <a:ext cx="2312" cy="1494"/>
            </a:xfrm>
            <a:prstGeom prst="rect">
              <a:avLst/>
            </a:prstGeom>
            <a:noFill/>
            <a:ln w="9525">
              <a:solidFill>
                <a:schemeClr val="tx2"/>
              </a:solidFill>
              <a:miter lim="800000"/>
              <a:headEnd/>
              <a:tailEnd/>
            </a:ln>
            <a:effectLst>
              <a:outerShdw blurRad="63500" dist="107763" dir="189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11" name="AutoShape 10"/>
            <p:cNvSpPr>
              <a:spLocks noChangeArrowheads="1"/>
            </p:cNvSpPr>
            <p:nvPr/>
          </p:nvSpPr>
          <p:spPr bwMode="auto">
            <a:xfrm rot="3073141">
              <a:off x="1814" y="1049"/>
              <a:ext cx="1225" cy="1816"/>
            </a:xfrm>
            <a:custGeom>
              <a:avLst/>
              <a:gdLst>
                <a:gd name="T0" fmla="*/ 919 w 21600"/>
                <a:gd name="T1" fmla="*/ 0 h 21600"/>
                <a:gd name="T2" fmla="*/ 0 w 21600"/>
                <a:gd name="T3" fmla="*/ 908 h 21600"/>
                <a:gd name="T4" fmla="*/ 919 w 21600"/>
                <a:gd name="T5" fmla="*/ 1816 h 21600"/>
                <a:gd name="T6" fmla="*/ 1225 w 21600"/>
                <a:gd name="T7" fmla="*/ 908 h 21600"/>
                <a:gd name="T8" fmla="*/ 17694720 60000 65536"/>
                <a:gd name="T9" fmla="*/ 11796480 60000 65536"/>
                <a:gd name="T10" fmla="*/ 5898240 60000 65536"/>
                <a:gd name="T11" fmla="*/ 0 60000 65536"/>
                <a:gd name="T12" fmla="*/ 3368 w 21600"/>
                <a:gd name="T13" fmla="*/ 5400 h 21600"/>
                <a:gd name="T14" fmla="*/ 1890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128"/>
                <a:cs typeface="Arial" charset="0"/>
              </a:endParaRPr>
            </a:p>
          </p:txBody>
        </p:sp>
      </p:grpSp>
      <p:sp>
        <p:nvSpPr>
          <p:cNvPr id="12" name="Rectangle 5"/>
          <p:cNvSpPr txBox="1">
            <a:spLocks noChangeArrowheads="1"/>
          </p:cNvSpPr>
          <p:nvPr/>
        </p:nvSpPr>
        <p:spPr>
          <a:xfrm>
            <a:off x="1007096" y="1265238"/>
            <a:ext cx="8245424" cy="526010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ct val="0"/>
              </a:spcBef>
              <a:buClr>
                <a:srgbClr val="1B505C"/>
              </a:buClr>
              <a:buFont typeface="Wingdings" pitchFamily="2" charset="2"/>
              <a:buChar char="§"/>
              <a:defRPr/>
            </a:pPr>
            <a:r>
              <a:rPr lang="fr-FR" altLang="fr-FR" i="1" dirty="0" smtClean="0">
                <a:latin typeface="Times New Roman" pitchFamily="18" charset="0"/>
                <a:ea typeface="ＭＳ Ｐゴシック" pitchFamily="34" charset="-128"/>
                <a:cs typeface="Times New Roman" pitchFamily="18" charset="0"/>
              </a:rPr>
              <a:t>“</a:t>
            </a:r>
            <a:r>
              <a:rPr lang="fr-FR" altLang="fr-FR" i="1" dirty="0" err="1" smtClean="0">
                <a:latin typeface="Times New Roman" pitchFamily="18" charset="0"/>
                <a:ea typeface="ＭＳ Ｐゴシック" pitchFamily="34" charset="-128"/>
                <a:cs typeface="Times New Roman" pitchFamily="18" charset="0"/>
              </a:rPr>
              <a:t>MyOcean</a:t>
            </a:r>
            <a:r>
              <a:rPr lang="fr-FR" altLang="fr-FR" i="1" dirty="0" smtClean="0">
                <a:latin typeface="Times New Roman" pitchFamily="18" charset="0"/>
                <a:ea typeface="ＭＳ Ｐゴシック" pitchFamily="34" charset="-128"/>
                <a:cs typeface="Times New Roman" pitchFamily="18" charset="0"/>
              </a:rPr>
              <a:t> </a:t>
            </a:r>
            <a:r>
              <a:rPr lang="fr-FR" altLang="fr-FR" i="1" dirty="0" err="1" smtClean="0">
                <a:latin typeface="Times New Roman" pitchFamily="18" charset="0"/>
                <a:ea typeface="ＭＳ Ｐゴシック" pitchFamily="34" charset="-128"/>
                <a:cs typeface="Times New Roman" pitchFamily="18" charset="0"/>
              </a:rPr>
              <a:t>delivers</a:t>
            </a:r>
            <a:r>
              <a:rPr lang="fr-FR" altLang="fr-FR" i="1" dirty="0" smtClean="0">
                <a:latin typeface="Times New Roman" pitchFamily="18" charset="0"/>
                <a:ea typeface="ＭＳ Ｐゴシック" pitchFamily="34" charset="-128"/>
                <a:cs typeface="Times New Roman" pitchFamily="18" charset="0"/>
              </a:rPr>
              <a:t> a </a:t>
            </a:r>
            <a:r>
              <a:rPr lang="fr-FR" altLang="fr-FR" b="1" i="1" dirty="0" err="1" smtClean="0">
                <a:latin typeface="Times New Roman" pitchFamily="18" charset="0"/>
                <a:ea typeface="ＭＳ Ｐゴシック" pitchFamily="34" charset="-128"/>
                <a:cs typeface="Times New Roman" pitchFamily="18" charset="0"/>
              </a:rPr>
              <a:t>regular</a:t>
            </a:r>
            <a:r>
              <a:rPr lang="fr-FR" altLang="fr-FR" b="1" i="1" dirty="0" smtClean="0">
                <a:latin typeface="Times New Roman" pitchFamily="18" charset="0"/>
                <a:ea typeface="ＭＳ Ｐゴシック" pitchFamily="34" charset="-128"/>
                <a:cs typeface="Times New Roman" pitchFamily="18" charset="0"/>
              </a:rPr>
              <a:t> </a:t>
            </a:r>
            <a:r>
              <a:rPr lang="fr-FR" altLang="fr-FR" b="1" i="1" dirty="0" err="1" smtClean="0">
                <a:latin typeface="Times New Roman" pitchFamily="18" charset="0"/>
                <a:ea typeface="ＭＳ Ｐゴシック" pitchFamily="34" charset="-128"/>
                <a:cs typeface="Times New Roman" pitchFamily="18" charset="0"/>
              </a:rPr>
              <a:t>systematic</a:t>
            </a:r>
            <a:r>
              <a:rPr lang="fr-FR" altLang="fr-FR" b="1" i="1" dirty="0" smtClean="0">
                <a:latin typeface="Times New Roman" pitchFamily="18" charset="0"/>
                <a:ea typeface="ＭＳ Ｐゴシック" pitchFamily="34" charset="-128"/>
                <a:cs typeface="Times New Roman" pitchFamily="18" charset="0"/>
              </a:rPr>
              <a:t> information</a:t>
            </a:r>
            <a:r>
              <a:rPr lang="fr-FR" altLang="fr-FR" i="1" dirty="0" smtClean="0">
                <a:latin typeface="Times New Roman" pitchFamily="18" charset="0"/>
                <a:ea typeface="ＭＳ Ｐゴシック" pitchFamily="34" charset="-128"/>
                <a:cs typeface="Times New Roman" pitchFamily="18" charset="0"/>
              </a:rPr>
              <a:t>, (data and </a:t>
            </a:r>
            <a:r>
              <a:rPr lang="fr-FR" altLang="fr-FR" i="1" dirty="0" err="1" smtClean="0">
                <a:latin typeface="Times New Roman" pitchFamily="18" charset="0"/>
                <a:ea typeface="ＭＳ Ｐゴシック" pitchFamily="34" charset="-128"/>
                <a:cs typeface="Times New Roman" pitchFamily="18" charset="0"/>
              </a:rPr>
              <a:t>elaborated</a:t>
            </a:r>
            <a:r>
              <a:rPr lang="fr-FR" altLang="fr-FR" i="1" dirty="0" smtClean="0">
                <a:latin typeface="Times New Roman" pitchFamily="18" charset="0"/>
                <a:ea typeface="ＭＳ Ｐゴシック" pitchFamily="34" charset="-128"/>
                <a:cs typeface="Times New Roman" pitchFamily="18" charset="0"/>
              </a:rPr>
              <a:t> </a:t>
            </a:r>
            <a:r>
              <a:rPr lang="fr-FR" altLang="fr-FR" i="1" dirty="0" err="1" smtClean="0">
                <a:latin typeface="Times New Roman" pitchFamily="18" charset="0"/>
                <a:ea typeface="ＭＳ Ｐゴシック" pitchFamily="34" charset="-128"/>
                <a:cs typeface="Times New Roman" pitchFamily="18" charset="0"/>
              </a:rPr>
              <a:t>products</a:t>
            </a:r>
            <a:r>
              <a:rPr lang="fr-FR" altLang="fr-FR" i="1" dirty="0" smtClean="0">
                <a:latin typeface="Times New Roman" pitchFamily="18" charset="0"/>
                <a:ea typeface="ＭＳ Ｐゴシック" pitchFamily="34" charset="-128"/>
                <a:cs typeface="Times New Roman" pitchFamily="18" charset="0"/>
              </a:rPr>
              <a:t>) on the state of the </a:t>
            </a:r>
            <a:r>
              <a:rPr lang="fr-FR" altLang="fr-FR" i="1" dirty="0" err="1" smtClean="0">
                <a:latin typeface="Times New Roman" pitchFamily="18" charset="0"/>
                <a:ea typeface="ＭＳ Ｐゴシック" pitchFamily="34" charset="-128"/>
                <a:cs typeface="Times New Roman" pitchFamily="18" charset="0"/>
              </a:rPr>
              <a:t>ocean</a:t>
            </a:r>
            <a:r>
              <a:rPr lang="fr-FR" altLang="fr-FR" i="1" dirty="0">
                <a:latin typeface="Times New Roman" pitchFamily="18" charset="0"/>
                <a:ea typeface="ＭＳ Ｐゴシック" pitchFamily="34" charset="-128"/>
                <a:cs typeface="Times New Roman" pitchFamily="18" charset="0"/>
              </a:rPr>
              <a:t> </a:t>
            </a:r>
            <a:r>
              <a:rPr lang="fr-FR" altLang="fr-FR" i="1" dirty="0" smtClean="0">
                <a:latin typeface="Times New Roman" pitchFamily="18" charset="0"/>
                <a:ea typeface="ＭＳ Ｐゴシック" pitchFamily="34" charset="-128"/>
                <a:cs typeface="Times New Roman" pitchFamily="18" charset="0"/>
              </a:rPr>
              <a:t>and </a:t>
            </a:r>
            <a:r>
              <a:rPr lang="fr-FR" altLang="fr-FR" i="1" dirty="0" err="1" smtClean="0">
                <a:latin typeface="Times New Roman" pitchFamily="18" charset="0"/>
                <a:ea typeface="ＭＳ Ｐゴシック" pitchFamily="34" charset="-128"/>
                <a:cs typeface="Times New Roman" pitchFamily="18" charset="0"/>
              </a:rPr>
              <a:t>seas</a:t>
            </a:r>
            <a:r>
              <a:rPr lang="fr-FR" altLang="fr-FR" i="1" dirty="0" smtClean="0">
                <a:latin typeface="Times New Roman" pitchFamily="18" charset="0"/>
                <a:ea typeface="ＭＳ Ｐゴシック" pitchFamily="34" charset="-128"/>
                <a:cs typeface="Times New Roman" pitchFamily="18" charset="0"/>
              </a:rPr>
              <a:t> </a:t>
            </a:r>
            <a:r>
              <a:rPr lang="fr-FR" altLang="ja-JP" i="1" dirty="0" smtClean="0">
                <a:latin typeface="Times New Roman" pitchFamily="18" charset="0"/>
                <a:cs typeface="Times New Roman" pitchFamily="18" charset="0"/>
              </a:rPr>
              <a:t>: </a:t>
            </a:r>
          </a:p>
          <a:p>
            <a:pPr lvl="5">
              <a:spcBef>
                <a:spcPct val="0"/>
              </a:spcBef>
              <a:buClr>
                <a:srgbClr val="1B505C"/>
              </a:buClr>
              <a:buFont typeface="Wingdings" pitchFamily="2" charset="2"/>
              <a:buChar char="§"/>
              <a:defRPr/>
            </a:pPr>
            <a:r>
              <a:rPr lang="fr-FR" sz="2800" i="1" dirty="0" err="1" smtClean="0">
                <a:latin typeface="Times New Roman" pitchFamily="18" charset="0"/>
                <a:ea typeface="ＭＳ Ｐゴシック" pitchFamily="34" charset="-128"/>
                <a:cs typeface="Times New Roman" pitchFamily="18" charset="0"/>
              </a:rPr>
              <a:t>At</a:t>
            </a:r>
            <a:r>
              <a:rPr lang="fr-FR" sz="2800" i="1" dirty="0" smtClean="0">
                <a:latin typeface="Times New Roman" pitchFamily="18" charset="0"/>
                <a:ea typeface="ＭＳ Ｐゴシック" pitchFamily="34" charset="-128"/>
                <a:cs typeface="Times New Roman" pitchFamily="18" charset="0"/>
              </a:rPr>
              <a:t> the </a:t>
            </a:r>
            <a:r>
              <a:rPr lang="fr-FR" sz="2800" i="1" dirty="0" err="1" smtClean="0">
                <a:latin typeface="Times New Roman" pitchFamily="18" charset="0"/>
                <a:ea typeface="ＭＳ Ｐゴシック" pitchFamily="34" charset="-128"/>
                <a:cs typeface="Times New Roman" pitchFamily="18" charset="0"/>
              </a:rPr>
              <a:t>required</a:t>
            </a:r>
            <a:r>
              <a:rPr lang="fr-FR" sz="2800" i="1" dirty="0" smtClean="0">
                <a:latin typeface="Times New Roman" pitchFamily="18" charset="0"/>
                <a:ea typeface="ＭＳ Ｐゴシック" pitchFamily="34" charset="-128"/>
                <a:cs typeface="Times New Roman" pitchFamily="18" charset="0"/>
              </a:rPr>
              <a:t> </a:t>
            </a:r>
            <a:r>
              <a:rPr lang="fr-FR" sz="2800" i="1" dirty="0" err="1" smtClean="0">
                <a:latin typeface="Times New Roman" pitchFamily="18" charset="0"/>
                <a:ea typeface="ＭＳ Ｐゴシック" pitchFamily="34" charset="-128"/>
                <a:cs typeface="Times New Roman" pitchFamily="18" charset="0"/>
              </a:rPr>
              <a:t>resolution</a:t>
            </a:r>
            <a:r>
              <a:rPr lang="fr-FR" sz="2800" i="1" dirty="0" smtClean="0">
                <a:latin typeface="Times New Roman" pitchFamily="18" charset="0"/>
                <a:ea typeface="ＭＳ Ｐゴシック" pitchFamily="34" charset="-128"/>
                <a:cs typeface="Times New Roman" pitchFamily="18" charset="0"/>
              </a:rPr>
              <a:t> for </a:t>
            </a:r>
            <a:r>
              <a:rPr lang="fr-FR" sz="2800" b="1" i="1" dirty="0" err="1" smtClean="0">
                <a:solidFill>
                  <a:srgbClr val="0070C0"/>
                </a:solidFill>
                <a:latin typeface="Times New Roman" pitchFamily="18" charset="0"/>
                <a:ea typeface="ＭＳ Ｐゴシック" pitchFamily="34" charset="-128"/>
                <a:cs typeface="Times New Roman" pitchFamily="18" charset="0"/>
              </a:rPr>
              <a:t>intermediate</a:t>
            </a:r>
            <a:r>
              <a:rPr lang="fr-FR" sz="2800" b="1" i="1" dirty="0" smtClean="0">
                <a:solidFill>
                  <a:srgbClr val="0070C0"/>
                </a:solidFill>
                <a:latin typeface="Times New Roman" pitchFamily="18" charset="0"/>
                <a:ea typeface="ＭＳ Ｐゴシック" pitchFamily="34" charset="-128"/>
                <a:cs typeface="Times New Roman" pitchFamily="18" charset="0"/>
              </a:rPr>
              <a:t> </a:t>
            </a:r>
            <a:r>
              <a:rPr lang="fr-FR" sz="2800" b="1" i="1" dirty="0" err="1" smtClean="0">
                <a:solidFill>
                  <a:srgbClr val="0070C0"/>
                </a:solidFill>
                <a:latin typeface="Times New Roman" pitchFamily="18" charset="0"/>
                <a:ea typeface="ＭＳ Ｐゴシック" pitchFamily="34" charset="-128"/>
                <a:cs typeface="Times New Roman" pitchFamily="18" charset="0"/>
              </a:rPr>
              <a:t>users</a:t>
            </a:r>
            <a:r>
              <a:rPr lang="fr-FR" sz="2800" b="1" i="1" dirty="0" smtClean="0">
                <a:solidFill>
                  <a:srgbClr val="0070C0"/>
                </a:solidFill>
                <a:latin typeface="Times New Roman" pitchFamily="18" charset="0"/>
                <a:ea typeface="ＭＳ Ｐゴシック" pitchFamily="34" charset="-128"/>
                <a:cs typeface="Times New Roman" pitchFamily="18" charset="0"/>
              </a:rPr>
              <a:t> </a:t>
            </a:r>
            <a:r>
              <a:rPr lang="fr-FR" sz="2800" i="1" dirty="0" smtClean="0">
                <a:latin typeface="Times New Roman" pitchFamily="18" charset="0"/>
                <a:ea typeface="ＭＳ Ｐゴシック" pitchFamily="34" charset="-128"/>
                <a:cs typeface="Times New Roman" pitchFamily="18" charset="0"/>
              </a:rPr>
              <a:t>and </a:t>
            </a:r>
            <a:r>
              <a:rPr lang="fr-FR" sz="2800" b="1" i="1" dirty="0" smtClean="0">
                <a:solidFill>
                  <a:srgbClr val="0070C0"/>
                </a:solidFill>
                <a:latin typeface="Times New Roman" pitchFamily="18" charset="0"/>
                <a:ea typeface="ＭＳ Ｐゴシック" pitchFamily="34" charset="-128"/>
                <a:cs typeface="Times New Roman" pitchFamily="18" charset="0"/>
              </a:rPr>
              <a:t>services providers</a:t>
            </a:r>
            <a:r>
              <a:rPr lang="fr-FR" sz="2800" i="1" dirty="0" smtClean="0">
                <a:latin typeface="Times New Roman" pitchFamily="18" charset="0"/>
                <a:ea typeface="ＭＳ Ｐゴシック" pitchFamily="34" charset="-128"/>
                <a:cs typeface="Times New Roman" pitchFamily="18" charset="0"/>
              </a:rPr>
              <a:t>, </a:t>
            </a:r>
          </a:p>
          <a:p>
            <a:pPr lvl="5">
              <a:spcBef>
                <a:spcPct val="0"/>
              </a:spcBef>
              <a:buClr>
                <a:srgbClr val="1B505C"/>
              </a:buClr>
              <a:buFont typeface="Wingdings" pitchFamily="2" charset="2"/>
              <a:buChar char="§"/>
              <a:defRPr/>
            </a:pPr>
            <a:r>
              <a:rPr lang="fr-FR" sz="2800" b="1" i="1" dirty="0" err="1" smtClean="0">
                <a:solidFill>
                  <a:srgbClr val="0070C0"/>
                </a:solidFill>
                <a:latin typeface="Times New Roman" pitchFamily="18" charset="0"/>
                <a:ea typeface="ＭＳ Ｐゴシック" pitchFamily="34" charset="-128"/>
                <a:cs typeface="Times New Roman" pitchFamily="18" charset="0"/>
              </a:rPr>
              <a:t>Quality</a:t>
            </a:r>
            <a:r>
              <a:rPr lang="fr-FR" sz="2800" b="1" i="1" dirty="0" smtClean="0">
                <a:solidFill>
                  <a:srgbClr val="0070C0"/>
                </a:solidFill>
                <a:latin typeface="Times New Roman" pitchFamily="18" charset="0"/>
                <a:ea typeface="ＭＳ Ｐゴシック" pitchFamily="34" charset="-128"/>
                <a:cs typeface="Times New Roman" pitchFamily="18" charset="0"/>
              </a:rPr>
              <a:t> and </a:t>
            </a:r>
            <a:r>
              <a:rPr lang="fr-FR" sz="2800" b="1" i="1" dirty="0" err="1" smtClean="0">
                <a:solidFill>
                  <a:srgbClr val="0070C0"/>
                </a:solidFill>
                <a:latin typeface="Times New Roman" pitchFamily="18" charset="0"/>
                <a:ea typeface="ＭＳ Ｐゴシック" pitchFamily="34" charset="-128"/>
                <a:cs typeface="Times New Roman" pitchFamily="18" charset="0"/>
              </a:rPr>
              <a:t>accuracy</a:t>
            </a:r>
            <a:r>
              <a:rPr lang="fr-FR" sz="2800" i="1" dirty="0" smtClean="0">
                <a:latin typeface="Times New Roman" pitchFamily="18" charset="0"/>
                <a:ea typeface="ＭＳ Ｐゴシック" pitchFamily="34" charset="-128"/>
                <a:cs typeface="Times New Roman" pitchFamily="18" charset="0"/>
              </a:rPr>
              <a:t>, </a:t>
            </a:r>
          </a:p>
          <a:p>
            <a:pPr lvl="8">
              <a:spcBef>
                <a:spcPct val="0"/>
              </a:spcBef>
              <a:buClr>
                <a:srgbClr val="1B505C"/>
              </a:buClr>
              <a:buFont typeface="Wingdings" pitchFamily="2" charset="2"/>
              <a:buChar char="§"/>
              <a:defRPr/>
            </a:pPr>
            <a:r>
              <a:rPr lang="fr-FR" sz="2800" i="1" dirty="0" smtClean="0">
                <a:latin typeface="Times New Roman" pitchFamily="18" charset="0"/>
                <a:ea typeface="ＭＳ Ｐゴシック" pitchFamily="34" charset="-128"/>
                <a:cs typeface="Times New Roman" pitchFamily="18" charset="0"/>
              </a:rPr>
              <a:t>For </a:t>
            </a:r>
            <a:r>
              <a:rPr lang="fr-FR" sz="2800" b="1" i="1" dirty="0" smtClean="0">
                <a:solidFill>
                  <a:srgbClr val="0070C0"/>
                </a:solidFill>
                <a:latin typeface="Times New Roman" pitchFamily="18" charset="0"/>
                <a:ea typeface="ＭＳ Ｐゴシック" pitchFamily="34" charset="-128"/>
                <a:cs typeface="Times New Roman" pitchFamily="18" charset="0"/>
              </a:rPr>
              <a:t>global </a:t>
            </a:r>
            <a:r>
              <a:rPr lang="fr-FR" sz="2800" b="1" i="1" dirty="0" err="1">
                <a:solidFill>
                  <a:srgbClr val="0070C0"/>
                </a:solidFill>
                <a:latin typeface="Times New Roman" pitchFamily="18" charset="0"/>
                <a:ea typeface="ＭＳ Ｐゴシック" pitchFamily="34" charset="-128"/>
                <a:cs typeface="Times New Roman" pitchFamily="18" charset="0"/>
              </a:rPr>
              <a:t>o</a:t>
            </a:r>
            <a:r>
              <a:rPr lang="fr-FR" sz="2800" b="1" i="1" dirty="0" err="1" smtClean="0">
                <a:solidFill>
                  <a:srgbClr val="0070C0"/>
                </a:solidFill>
                <a:latin typeface="Times New Roman" pitchFamily="18" charset="0"/>
                <a:ea typeface="ＭＳ Ｐゴシック" pitchFamily="34" charset="-128"/>
                <a:cs typeface="Times New Roman" pitchFamily="18" charset="0"/>
              </a:rPr>
              <a:t>cean</a:t>
            </a:r>
            <a:r>
              <a:rPr lang="fr-FR" sz="2800" b="1" i="1" dirty="0" smtClean="0">
                <a:solidFill>
                  <a:srgbClr val="0070C0"/>
                </a:solidFill>
                <a:latin typeface="Times New Roman" pitchFamily="18" charset="0"/>
                <a:ea typeface="ＭＳ Ｐゴシック" pitchFamily="34" charset="-128"/>
                <a:cs typeface="Times New Roman" pitchFamily="18" charset="0"/>
              </a:rPr>
              <a:t> </a:t>
            </a:r>
            <a:r>
              <a:rPr lang="fr-FR" sz="2800" i="1" dirty="0" smtClean="0">
                <a:latin typeface="Times New Roman" pitchFamily="18" charset="0"/>
                <a:ea typeface="ＭＳ Ｐゴシック" pitchFamily="34" charset="-128"/>
                <a:cs typeface="Times New Roman" pitchFamily="18" charset="0"/>
              </a:rPr>
              <a:t>and </a:t>
            </a:r>
            <a:r>
              <a:rPr lang="fr-FR" sz="2800" b="1" i="1" dirty="0" err="1" smtClean="0">
                <a:solidFill>
                  <a:srgbClr val="0070C0"/>
                </a:solidFill>
                <a:latin typeface="Times New Roman" pitchFamily="18" charset="0"/>
                <a:ea typeface="ＭＳ Ｐゴシック" pitchFamily="34" charset="-128"/>
                <a:cs typeface="Times New Roman" pitchFamily="18" charset="0"/>
              </a:rPr>
              <a:t>european</a:t>
            </a:r>
            <a:r>
              <a:rPr lang="fr-FR" sz="2800" b="1" i="1" dirty="0" smtClean="0">
                <a:solidFill>
                  <a:srgbClr val="0070C0"/>
                </a:solidFill>
                <a:latin typeface="Times New Roman" pitchFamily="18" charset="0"/>
                <a:ea typeface="ＭＳ Ｐゴシック" pitchFamily="34" charset="-128"/>
                <a:cs typeface="Times New Roman" pitchFamily="18" charset="0"/>
              </a:rPr>
              <a:t> </a:t>
            </a:r>
            <a:r>
              <a:rPr lang="fr-FR" sz="2800" b="1" i="1" dirty="0" err="1" smtClean="0">
                <a:solidFill>
                  <a:srgbClr val="0070C0"/>
                </a:solidFill>
                <a:latin typeface="Times New Roman" pitchFamily="18" charset="0"/>
                <a:ea typeface="ＭＳ Ｐゴシック" pitchFamily="34" charset="-128"/>
                <a:cs typeface="Times New Roman" pitchFamily="18" charset="0"/>
              </a:rPr>
              <a:t>seas</a:t>
            </a:r>
            <a:r>
              <a:rPr lang="fr-FR" sz="2800" i="1" dirty="0" smtClean="0">
                <a:latin typeface="Times New Roman" pitchFamily="18" charset="0"/>
                <a:ea typeface="ＭＳ Ｐゴシック" pitchFamily="34" charset="-128"/>
                <a:cs typeface="Times New Roman" pitchFamily="18" charset="0"/>
              </a:rPr>
              <a:t>. </a:t>
            </a:r>
            <a:r>
              <a:rPr lang="fr-FR" altLang="fr-FR" sz="2800" i="1" dirty="0" smtClean="0">
                <a:latin typeface="Times New Roman" pitchFamily="18" charset="0"/>
                <a:ea typeface="ＭＳ Ｐゴシック" pitchFamily="34" charset="-128"/>
                <a:cs typeface="Times New Roman" pitchFamily="18" charset="0"/>
              </a:rPr>
              <a:t>”</a:t>
            </a:r>
          </a:p>
        </p:txBody>
      </p:sp>
    </p:spTree>
    <p:extLst>
      <p:ext uri="{BB962C8B-B14F-4D97-AF65-F5344CB8AC3E}">
        <p14:creationId xmlns:p14="http://schemas.microsoft.com/office/powerpoint/2010/main" val="4153053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myO-04-map-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 y="61912"/>
            <a:ext cx="3284538"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myO-04-map-sys-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8" y="2030487"/>
            <a:ext cx="405606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097" y="2146300"/>
            <a:ext cx="6197005" cy="393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1" name="ZoneTexte 7"/>
          <p:cNvSpPr txBox="1">
            <a:spLocks noChangeArrowheads="1"/>
          </p:cNvSpPr>
          <p:nvPr/>
        </p:nvSpPr>
        <p:spPr bwMode="auto">
          <a:xfrm>
            <a:off x="3450193" y="1208128"/>
            <a:ext cx="4120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b="1" dirty="0">
                <a:solidFill>
                  <a:srgbClr val="FF0000"/>
                </a:solidFill>
                <a:latin typeface="Tahoma" pitchFamily="34" charset="0"/>
                <a:cs typeface="Tahoma" pitchFamily="34" charset="0"/>
              </a:rPr>
              <a:t>61 PARTNERS and 29 COUNTRIES</a:t>
            </a:r>
            <a:endParaRPr lang="en-US" dirty="0">
              <a:solidFill>
                <a:srgbClr val="FF0000"/>
              </a:solidFill>
              <a:latin typeface="Tahoma" pitchFamily="34" charset="0"/>
              <a:cs typeface="Tahoma" pitchFamily="34" charset="0"/>
            </a:endParaRPr>
          </a:p>
        </p:txBody>
      </p:sp>
      <p:sp>
        <p:nvSpPr>
          <p:cNvPr id="35867" name="Rectangle 4"/>
          <p:cNvSpPr txBox="1">
            <a:spLocks noChangeArrowheads="1"/>
          </p:cNvSpPr>
          <p:nvPr/>
        </p:nvSpPr>
        <p:spPr bwMode="auto">
          <a:xfrm>
            <a:off x="1187450" y="-100808"/>
            <a:ext cx="7996238"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fr-FR" b="1" dirty="0">
              <a:solidFill>
                <a:schemeClr val="accent2"/>
              </a:solidFill>
            </a:endParaRPr>
          </a:p>
        </p:txBody>
      </p:sp>
      <p:pic>
        <p:nvPicPr>
          <p:cNvPr id="24" name="Picture 9" descr="gm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476" y="470693"/>
            <a:ext cx="171608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i_c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6082" y="330129"/>
            <a:ext cx="1130041" cy="74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e 2"/>
          <p:cNvSpPr/>
          <p:nvPr/>
        </p:nvSpPr>
        <p:spPr>
          <a:xfrm>
            <a:off x="6940011" y="4089843"/>
            <a:ext cx="1272546" cy="6198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5267760" y="3012315"/>
            <a:ext cx="1772803" cy="3990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5324476" y="4510180"/>
            <a:ext cx="1772803" cy="399083"/>
          </a:xfrm>
          <a:prstGeom prst="ellipse">
            <a:avLst/>
          </a:prstGeom>
          <a:noFill/>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3009878"/>
      </p:ext>
    </p:extLst>
  </p:cSld>
  <p:clrMapOvr>
    <a:masterClrMapping/>
  </p:clrMapOvr>
  <p:transition advTm="393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5" name="Rectangle 2"/>
          <p:cNvSpPr>
            <a:spLocks noGrp="1" noChangeArrowheads="1"/>
          </p:cNvSpPr>
          <p:nvPr>
            <p:ph type="title"/>
          </p:nvPr>
        </p:nvSpPr>
        <p:spPr>
          <a:xfrm>
            <a:off x="-248424" y="-57150"/>
            <a:ext cx="7523163" cy="777875"/>
          </a:xfrm>
        </p:spPr>
        <p:txBody>
          <a:bodyPr/>
          <a:lstStyle/>
          <a:p>
            <a:pPr algn="ctr" eaLnBrk="1" hangingPunct="1"/>
            <a:r>
              <a:rPr lang="fr-FR" sz="3200" dirty="0" smtClean="0"/>
              <a:t>The </a:t>
            </a:r>
            <a:r>
              <a:rPr lang="fr-FR" sz="3200" dirty="0" err="1" smtClean="0"/>
              <a:t>North</a:t>
            </a:r>
            <a:r>
              <a:rPr lang="fr-FR" sz="3200" dirty="0" smtClean="0"/>
              <a:t> Pacific Circulation</a:t>
            </a:r>
          </a:p>
        </p:txBody>
      </p:sp>
      <p:pic>
        <p:nvPicPr>
          <p:cNvPr id="48" name="Image 47" descr="Kuroshio_schematic_patterns"/>
          <p:cNvPicPr/>
          <p:nvPr/>
        </p:nvPicPr>
        <p:blipFill rotWithShape="1">
          <a:blip r:embed="rId3" cstate="print">
            <a:extLst>
              <a:ext uri="{28A0092B-C50C-407E-A947-70E740481C1C}">
                <a14:useLocalDpi xmlns:a14="http://schemas.microsoft.com/office/drawing/2010/main" val="0"/>
              </a:ext>
            </a:extLst>
          </a:blip>
          <a:srcRect l="6544" t="4038" r="7500" b="34"/>
          <a:stretch/>
        </p:blipFill>
        <p:spPr bwMode="auto">
          <a:xfrm>
            <a:off x="1727105" y="653800"/>
            <a:ext cx="4824536" cy="2476503"/>
          </a:xfrm>
          <a:prstGeom prst="rect">
            <a:avLst/>
          </a:prstGeom>
          <a:noFill/>
          <a:ln>
            <a:noFill/>
          </a:ln>
        </p:spPr>
      </p:pic>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2784" t="4853" r="2828"/>
          <a:stretch/>
        </p:blipFill>
        <p:spPr>
          <a:xfrm>
            <a:off x="1691680" y="3006849"/>
            <a:ext cx="5112568" cy="3641010"/>
          </a:xfrm>
          <a:prstGeom prst="rect">
            <a:avLst/>
          </a:prstGeom>
        </p:spPr>
      </p:pic>
      <p:sp>
        <p:nvSpPr>
          <p:cNvPr id="3" name="ZoneTexte 2"/>
          <p:cNvSpPr txBox="1"/>
          <p:nvPr/>
        </p:nvSpPr>
        <p:spPr>
          <a:xfrm>
            <a:off x="3639464" y="2891433"/>
            <a:ext cx="1508600" cy="230832"/>
          </a:xfrm>
          <a:prstGeom prst="rect">
            <a:avLst/>
          </a:prstGeom>
          <a:solidFill>
            <a:schemeClr val="bg1"/>
          </a:solidFill>
        </p:spPr>
        <p:txBody>
          <a:bodyPr wrap="square" rtlCol="0">
            <a:spAutoFit/>
          </a:bodyPr>
          <a:lstStyle/>
          <a:p>
            <a:r>
              <a:rPr lang="fr-FR" sz="900" dirty="0" smtClean="0"/>
              <a:t>Global 1/12 SSH(m)</a:t>
            </a:r>
            <a:endParaRPr lang="fr-FR" sz="900" dirty="0"/>
          </a:p>
        </p:txBody>
      </p:sp>
      <p:sp>
        <p:nvSpPr>
          <p:cNvPr id="9" name="Forme libre 8"/>
          <p:cNvSpPr/>
          <p:nvPr/>
        </p:nvSpPr>
        <p:spPr>
          <a:xfrm>
            <a:off x="4752975" y="3371850"/>
            <a:ext cx="1828800" cy="333375"/>
          </a:xfrm>
          <a:custGeom>
            <a:avLst/>
            <a:gdLst>
              <a:gd name="connsiteX0" fmla="*/ 1828800 w 1828800"/>
              <a:gd name="connsiteY0" fmla="*/ 0 h 333375"/>
              <a:gd name="connsiteX1" fmla="*/ 1781175 w 1828800"/>
              <a:gd name="connsiteY1" fmla="*/ 28575 h 333375"/>
              <a:gd name="connsiteX2" fmla="*/ 1752600 w 1828800"/>
              <a:gd name="connsiteY2" fmla="*/ 47625 h 333375"/>
              <a:gd name="connsiteX3" fmla="*/ 1695450 w 1828800"/>
              <a:gd name="connsiteY3" fmla="*/ 66675 h 333375"/>
              <a:gd name="connsiteX4" fmla="*/ 1666875 w 1828800"/>
              <a:gd name="connsiteY4" fmla="*/ 85725 h 333375"/>
              <a:gd name="connsiteX5" fmla="*/ 1609725 w 1828800"/>
              <a:gd name="connsiteY5" fmla="*/ 104775 h 333375"/>
              <a:gd name="connsiteX6" fmla="*/ 1581150 w 1828800"/>
              <a:gd name="connsiteY6" fmla="*/ 123825 h 333375"/>
              <a:gd name="connsiteX7" fmla="*/ 1495425 w 1828800"/>
              <a:gd name="connsiteY7" fmla="*/ 152400 h 333375"/>
              <a:gd name="connsiteX8" fmla="*/ 1438275 w 1828800"/>
              <a:gd name="connsiteY8" fmla="*/ 171450 h 333375"/>
              <a:gd name="connsiteX9" fmla="*/ 1409700 w 1828800"/>
              <a:gd name="connsiteY9" fmla="*/ 180975 h 333375"/>
              <a:gd name="connsiteX10" fmla="*/ 1333500 w 1828800"/>
              <a:gd name="connsiteY10" fmla="*/ 200025 h 333375"/>
              <a:gd name="connsiteX11" fmla="*/ 1295400 w 1828800"/>
              <a:gd name="connsiteY11" fmla="*/ 209550 h 333375"/>
              <a:gd name="connsiteX12" fmla="*/ 1257300 w 1828800"/>
              <a:gd name="connsiteY12" fmla="*/ 219075 h 333375"/>
              <a:gd name="connsiteX13" fmla="*/ 1228725 w 1828800"/>
              <a:gd name="connsiteY13" fmla="*/ 228600 h 333375"/>
              <a:gd name="connsiteX14" fmla="*/ 1123950 w 1828800"/>
              <a:gd name="connsiteY14" fmla="*/ 238125 h 333375"/>
              <a:gd name="connsiteX15" fmla="*/ 1057275 w 1828800"/>
              <a:gd name="connsiteY15" fmla="*/ 247650 h 333375"/>
              <a:gd name="connsiteX16" fmla="*/ 1000125 w 1828800"/>
              <a:gd name="connsiteY16" fmla="*/ 257175 h 333375"/>
              <a:gd name="connsiteX17" fmla="*/ 914400 w 1828800"/>
              <a:gd name="connsiteY17" fmla="*/ 285750 h 333375"/>
              <a:gd name="connsiteX18" fmla="*/ 885825 w 1828800"/>
              <a:gd name="connsiteY18" fmla="*/ 295275 h 333375"/>
              <a:gd name="connsiteX19" fmla="*/ 704850 w 1828800"/>
              <a:gd name="connsiteY19" fmla="*/ 314325 h 333375"/>
              <a:gd name="connsiteX20" fmla="*/ 590550 w 1828800"/>
              <a:gd name="connsiteY20" fmla="*/ 333375 h 333375"/>
              <a:gd name="connsiteX21" fmla="*/ 180975 w 1828800"/>
              <a:gd name="connsiteY21" fmla="*/ 323850 h 333375"/>
              <a:gd name="connsiteX22" fmla="*/ 152400 w 1828800"/>
              <a:gd name="connsiteY22" fmla="*/ 314325 h 333375"/>
              <a:gd name="connsiteX23" fmla="*/ 0 w 1828800"/>
              <a:gd name="connsiteY23" fmla="*/ 2952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8800" h="333375">
                <a:moveTo>
                  <a:pt x="1828800" y="0"/>
                </a:moveTo>
                <a:cubicBezTo>
                  <a:pt x="1812925" y="9525"/>
                  <a:pt x="1796874" y="18763"/>
                  <a:pt x="1781175" y="28575"/>
                </a:cubicBezTo>
                <a:cubicBezTo>
                  <a:pt x="1771467" y="34642"/>
                  <a:pt x="1763061" y="42976"/>
                  <a:pt x="1752600" y="47625"/>
                </a:cubicBezTo>
                <a:cubicBezTo>
                  <a:pt x="1734250" y="55780"/>
                  <a:pt x="1712158" y="55536"/>
                  <a:pt x="1695450" y="66675"/>
                </a:cubicBezTo>
                <a:cubicBezTo>
                  <a:pt x="1685925" y="73025"/>
                  <a:pt x="1677336" y="81076"/>
                  <a:pt x="1666875" y="85725"/>
                </a:cubicBezTo>
                <a:cubicBezTo>
                  <a:pt x="1648525" y="93880"/>
                  <a:pt x="1626433" y="93636"/>
                  <a:pt x="1609725" y="104775"/>
                </a:cubicBezTo>
                <a:cubicBezTo>
                  <a:pt x="1600200" y="111125"/>
                  <a:pt x="1591611" y="119176"/>
                  <a:pt x="1581150" y="123825"/>
                </a:cubicBezTo>
                <a:lnTo>
                  <a:pt x="1495425" y="152400"/>
                </a:lnTo>
                <a:lnTo>
                  <a:pt x="1438275" y="171450"/>
                </a:lnTo>
                <a:cubicBezTo>
                  <a:pt x="1428750" y="174625"/>
                  <a:pt x="1419440" y="178540"/>
                  <a:pt x="1409700" y="180975"/>
                </a:cubicBezTo>
                <a:lnTo>
                  <a:pt x="1333500" y="200025"/>
                </a:lnTo>
                <a:lnTo>
                  <a:pt x="1295400" y="209550"/>
                </a:lnTo>
                <a:cubicBezTo>
                  <a:pt x="1282700" y="212725"/>
                  <a:pt x="1269719" y="214935"/>
                  <a:pt x="1257300" y="219075"/>
                </a:cubicBezTo>
                <a:cubicBezTo>
                  <a:pt x="1247775" y="222250"/>
                  <a:pt x="1238664" y="227180"/>
                  <a:pt x="1228725" y="228600"/>
                </a:cubicBezTo>
                <a:cubicBezTo>
                  <a:pt x="1194008" y="233560"/>
                  <a:pt x="1158805" y="234252"/>
                  <a:pt x="1123950" y="238125"/>
                </a:cubicBezTo>
                <a:cubicBezTo>
                  <a:pt x="1101637" y="240604"/>
                  <a:pt x="1079465" y="244236"/>
                  <a:pt x="1057275" y="247650"/>
                </a:cubicBezTo>
                <a:cubicBezTo>
                  <a:pt x="1038187" y="250587"/>
                  <a:pt x="1018861" y="252491"/>
                  <a:pt x="1000125" y="257175"/>
                </a:cubicBezTo>
                <a:lnTo>
                  <a:pt x="914400" y="285750"/>
                </a:lnTo>
                <a:cubicBezTo>
                  <a:pt x="904875" y="288925"/>
                  <a:pt x="895815" y="294276"/>
                  <a:pt x="885825" y="295275"/>
                </a:cubicBezTo>
                <a:lnTo>
                  <a:pt x="704850" y="314325"/>
                </a:lnTo>
                <a:cubicBezTo>
                  <a:pt x="666613" y="319787"/>
                  <a:pt x="590550" y="333375"/>
                  <a:pt x="590550" y="333375"/>
                </a:cubicBezTo>
                <a:cubicBezTo>
                  <a:pt x="454025" y="330200"/>
                  <a:pt x="317408" y="329782"/>
                  <a:pt x="180975" y="323850"/>
                </a:cubicBezTo>
                <a:cubicBezTo>
                  <a:pt x="170944" y="323414"/>
                  <a:pt x="162245" y="316294"/>
                  <a:pt x="152400" y="314325"/>
                </a:cubicBezTo>
                <a:cubicBezTo>
                  <a:pt x="46711" y="293187"/>
                  <a:pt x="69775" y="295275"/>
                  <a:pt x="0" y="29527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1" name="Connecteur droit avec flèche 10"/>
          <p:cNvCxnSpPr>
            <a:stCxn id="9" idx="23"/>
          </p:cNvCxnSpPr>
          <p:nvPr/>
        </p:nvCxnSpPr>
        <p:spPr>
          <a:xfrm flipH="1" flipV="1">
            <a:off x="4644008" y="3645024"/>
            <a:ext cx="108967" cy="221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Flèche gauche 14"/>
          <p:cNvSpPr/>
          <p:nvPr/>
        </p:nvSpPr>
        <p:spPr>
          <a:xfrm>
            <a:off x="2339752" y="5229200"/>
            <a:ext cx="3744416" cy="216024"/>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2211111" y="4365104"/>
            <a:ext cx="1809750" cy="781050"/>
          </a:xfrm>
          <a:custGeom>
            <a:avLst/>
            <a:gdLst>
              <a:gd name="connsiteX0" fmla="*/ 0 w 1809750"/>
              <a:gd name="connsiteY0" fmla="*/ 781050 h 781050"/>
              <a:gd name="connsiteX1" fmla="*/ 19050 w 1809750"/>
              <a:gd name="connsiteY1" fmla="*/ 695325 h 781050"/>
              <a:gd name="connsiteX2" fmla="*/ 38100 w 1809750"/>
              <a:gd name="connsiteY2" fmla="*/ 666750 h 781050"/>
              <a:gd name="connsiteX3" fmla="*/ 57150 w 1809750"/>
              <a:gd name="connsiteY3" fmla="*/ 628650 h 781050"/>
              <a:gd name="connsiteX4" fmla="*/ 85725 w 1809750"/>
              <a:gd name="connsiteY4" fmla="*/ 571500 h 781050"/>
              <a:gd name="connsiteX5" fmla="*/ 142875 w 1809750"/>
              <a:gd name="connsiteY5" fmla="*/ 514350 h 781050"/>
              <a:gd name="connsiteX6" fmla="*/ 209550 w 1809750"/>
              <a:gd name="connsiteY6" fmla="*/ 466725 h 781050"/>
              <a:gd name="connsiteX7" fmla="*/ 266700 w 1809750"/>
              <a:gd name="connsiteY7" fmla="*/ 428625 h 781050"/>
              <a:gd name="connsiteX8" fmla="*/ 295275 w 1809750"/>
              <a:gd name="connsiteY8" fmla="*/ 409575 h 781050"/>
              <a:gd name="connsiteX9" fmla="*/ 333375 w 1809750"/>
              <a:gd name="connsiteY9" fmla="*/ 381000 h 781050"/>
              <a:gd name="connsiteX10" fmla="*/ 390525 w 1809750"/>
              <a:gd name="connsiteY10" fmla="*/ 361950 h 781050"/>
              <a:gd name="connsiteX11" fmla="*/ 419100 w 1809750"/>
              <a:gd name="connsiteY11" fmla="*/ 342900 h 781050"/>
              <a:gd name="connsiteX12" fmla="*/ 457200 w 1809750"/>
              <a:gd name="connsiteY12" fmla="*/ 314325 h 781050"/>
              <a:gd name="connsiteX13" fmla="*/ 514350 w 1809750"/>
              <a:gd name="connsiteY13" fmla="*/ 295275 h 781050"/>
              <a:gd name="connsiteX14" fmla="*/ 571500 w 1809750"/>
              <a:gd name="connsiteY14" fmla="*/ 257175 h 781050"/>
              <a:gd name="connsiteX15" fmla="*/ 628650 w 1809750"/>
              <a:gd name="connsiteY15" fmla="*/ 219075 h 781050"/>
              <a:gd name="connsiteX16" fmla="*/ 657225 w 1809750"/>
              <a:gd name="connsiteY16" fmla="*/ 190500 h 781050"/>
              <a:gd name="connsiteX17" fmla="*/ 685800 w 1809750"/>
              <a:gd name="connsiteY17" fmla="*/ 180975 h 781050"/>
              <a:gd name="connsiteX18" fmla="*/ 762000 w 1809750"/>
              <a:gd name="connsiteY18" fmla="*/ 142875 h 781050"/>
              <a:gd name="connsiteX19" fmla="*/ 819150 w 1809750"/>
              <a:gd name="connsiteY19" fmla="*/ 123825 h 781050"/>
              <a:gd name="connsiteX20" fmla="*/ 847725 w 1809750"/>
              <a:gd name="connsiteY20" fmla="*/ 114300 h 781050"/>
              <a:gd name="connsiteX21" fmla="*/ 876300 w 1809750"/>
              <a:gd name="connsiteY21" fmla="*/ 85725 h 781050"/>
              <a:gd name="connsiteX22" fmla="*/ 1038225 w 1809750"/>
              <a:gd name="connsiteY22" fmla="*/ 57150 h 781050"/>
              <a:gd name="connsiteX23" fmla="*/ 1104900 w 1809750"/>
              <a:gd name="connsiteY23" fmla="*/ 47625 h 781050"/>
              <a:gd name="connsiteX24" fmla="*/ 1190625 w 1809750"/>
              <a:gd name="connsiteY24" fmla="*/ 28575 h 781050"/>
              <a:gd name="connsiteX25" fmla="*/ 1333500 w 1809750"/>
              <a:gd name="connsiteY25" fmla="*/ 0 h 781050"/>
              <a:gd name="connsiteX26" fmla="*/ 1476375 w 1809750"/>
              <a:gd name="connsiteY26" fmla="*/ 9525 h 781050"/>
              <a:gd name="connsiteX27" fmla="*/ 1809750 w 1809750"/>
              <a:gd name="connsiteY27" fmla="*/ 19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9750" h="781050">
                <a:moveTo>
                  <a:pt x="0" y="781050"/>
                </a:moveTo>
                <a:cubicBezTo>
                  <a:pt x="1695" y="772574"/>
                  <a:pt x="14006" y="707095"/>
                  <a:pt x="19050" y="695325"/>
                </a:cubicBezTo>
                <a:cubicBezTo>
                  <a:pt x="23559" y="684803"/>
                  <a:pt x="32420" y="676689"/>
                  <a:pt x="38100" y="666750"/>
                </a:cubicBezTo>
                <a:cubicBezTo>
                  <a:pt x="45145" y="654422"/>
                  <a:pt x="51557" y="641701"/>
                  <a:pt x="57150" y="628650"/>
                </a:cubicBezTo>
                <a:cubicBezTo>
                  <a:pt x="70846" y="596692"/>
                  <a:pt x="60477" y="599904"/>
                  <a:pt x="85725" y="571500"/>
                </a:cubicBezTo>
                <a:cubicBezTo>
                  <a:pt x="103623" y="551364"/>
                  <a:pt x="120459" y="529294"/>
                  <a:pt x="142875" y="514350"/>
                </a:cubicBezTo>
                <a:cubicBezTo>
                  <a:pt x="235776" y="452416"/>
                  <a:pt x="91405" y="549427"/>
                  <a:pt x="209550" y="466725"/>
                </a:cubicBezTo>
                <a:cubicBezTo>
                  <a:pt x="228307" y="453595"/>
                  <a:pt x="247650" y="441325"/>
                  <a:pt x="266700" y="428625"/>
                </a:cubicBezTo>
                <a:cubicBezTo>
                  <a:pt x="276225" y="422275"/>
                  <a:pt x="286117" y="416444"/>
                  <a:pt x="295275" y="409575"/>
                </a:cubicBezTo>
                <a:cubicBezTo>
                  <a:pt x="307975" y="400050"/>
                  <a:pt x="319176" y="388100"/>
                  <a:pt x="333375" y="381000"/>
                </a:cubicBezTo>
                <a:cubicBezTo>
                  <a:pt x="351336" y="372020"/>
                  <a:pt x="373817" y="373089"/>
                  <a:pt x="390525" y="361950"/>
                </a:cubicBezTo>
                <a:cubicBezTo>
                  <a:pt x="400050" y="355600"/>
                  <a:pt x="409785" y="349554"/>
                  <a:pt x="419100" y="342900"/>
                </a:cubicBezTo>
                <a:cubicBezTo>
                  <a:pt x="432018" y="333673"/>
                  <a:pt x="443001" y="321425"/>
                  <a:pt x="457200" y="314325"/>
                </a:cubicBezTo>
                <a:cubicBezTo>
                  <a:pt x="475161" y="305345"/>
                  <a:pt x="497642" y="306414"/>
                  <a:pt x="514350" y="295275"/>
                </a:cubicBezTo>
                <a:cubicBezTo>
                  <a:pt x="533400" y="282575"/>
                  <a:pt x="555311" y="273364"/>
                  <a:pt x="571500" y="257175"/>
                </a:cubicBezTo>
                <a:cubicBezTo>
                  <a:pt x="607175" y="221500"/>
                  <a:pt x="587296" y="232860"/>
                  <a:pt x="628650" y="219075"/>
                </a:cubicBezTo>
                <a:cubicBezTo>
                  <a:pt x="638175" y="209550"/>
                  <a:pt x="646017" y="197972"/>
                  <a:pt x="657225" y="190500"/>
                </a:cubicBezTo>
                <a:cubicBezTo>
                  <a:pt x="665579" y="184931"/>
                  <a:pt x="676660" y="185130"/>
                  <a:pt x="685800" y="180975"/>
                </a:cubicBezTo>
                <a:cubicBezTo>
                  <a:pt x="711653" y="169224"/>
                  <a:pt x="735059" y="151855"/>
                  <a:pt x="762000" y="142875"/>
                </a:cubicBezTo>
                <a:lnTo>
                  <a:pt x="819150" y="123825"/>
                </a:lnTo>
                <a:lnTo>
                  <a:pt x="847725" y="114300"/>
                </a:lnTo>
                <a:cubicBezTo>
                  <a:pt x="857250" y="104775"/>
                  <a:pt x="864525" y="92267"/>
                  <a:pt x="876300" y="85725"/>
                </a:cubicBezTo>
                <a:cubicBezTo>
                  <a:pt x="924757" y="58804"/>
                  <a:pt x="986736" y="62871"/>
                  <a:pt x="1038225" y="57150"/>
                </a:cubicBezTo>
                <a:cubicBezTo>
                  <a:pt x="1060538" y="54671"/>
                  <a:pt x="1082675" y="50800"/>
                  <a:pt x="1104900" y="47625"/>
                </a:cubicBezTo>
                <a:cubicBezTo>
                  <a:pt x="1186656" y="20373"/>
                  <a:pt x="1056518" y="62102"/>
                  <a:pt x="1190625" y="28575"/>
                </a:cubicBezTo>
                <a:cubicBezTo>
                  <a:pt x="1325706" y="-5195"/>
                  <a:pt x="1155290" y="19801"/>
                  <a:pt x="1333500" y="0"/>
                </a:cubicBezTo>
                <a:cubicBezTo>
                  <a:pt x="1381125" y="3175"/>
                  <a:pt x="1428691" y="7406"/>
                  <a:pt x="1476375" y="9525"/>
                </a:cubicBezTo>
                <a:cubicBezTo>
                  <a:pt x="1702587" y="19579"/>
                  <a:pt x="1679382" y="19050"/>
                  <a:pt x="1809750" y="1905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0" name="Connecteur droit avec flèche 19"/>
          <p:cNvCxnSpPr>
            <a:stCxn id="18" idx="27"/>
          </p:cNvCxnSpPr>
          <p:nvPr/>
        </p:nvCxnSpPr>
        <p:spPr>
          <a:xfrm>
            <a:off x="4020861" y="4384154"/>
            <a:ext cx="2370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Forme libre 23"/>
          <p:cNvSpPr/>
          <p:nvPr/>
        </p:nvSpPr>
        <p:spPr>
          <a:xfrm>
            <a:off x="3200400" y="3990975"/>
            <a:ext cx="257175" cy="314325"/>
          </a:xfrm>
          <a:custGeom>
            <a:avLst/>
            <a:gdLst>
              <a:gd name="connsiteX0" fmla="*/ 257175 w 257175"/>
              <a:gd name="connsiteY0" fmla="*/ 0 h 314325"/>
              <a:gd name="connsiteX1" fmla="*/ 209550 w 257175"/>
              <a:gd name="connsiteY1" fmla="*/ 19050 h 314325"/>
              <a:gd name="connsiteX2" fmla="*/ 171450 w 257175"/>
              <a:gd name="connsiteY2" fmla="*/ 38100 h 314325"/>
              <a:gd name="connsiteX3" fmla="*/ 133350 w 257175"/>
              <a:gd name="connsiteY3" fmla="*/ 47625 h 314325"/>
              <a:gd name="connsiteX4" fmla="*/ 95250 w 257175"/>
              <a:gd name="connsiteY4" fmla="*/ 95250 h 314325"/>
              <a:gd name="connsiteX5" fmla="*/ 38100 w 257175"/>
              <a:gd name="connsiteY5" fmla="*/ 142875 h 314325"/>
              <a:gd name="connsiteX6" fmla="*/ 19050 w 257175"/>
              <a:gd name="connsiteY6" fmla="*/ 171450 h 314325"/>
              <a:gd name="connsiteX7" fmla="*/ 0 w 257175"/>
              <a:gd name="connsiteY7" fmla="*/ 228600 h 314325"/>
              <a:gd name="connsiteX8" fmla="*/ 9525 w 257175"/>
              <a:gd name="connsiteY8" fmla="*/ 295275 h 314325"/>
              <a:gd name="connsiteX9" fmla="*/ 66675 w 257175"/>
              <a:gd name="connsiteY9" fmla="*/ 314325 h 314325"/>
              <a:gd name="connsiteX10" fmla="*/ 219075 w 257175"/>
              <a:gd name="connsiteY10" fmla="*/ 3048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314325">
                <a:moveTo>
                  <a:pt x="257175" y="0"/>
                </a:moveTo>
                <a:cubicBezTo>
                  <a:pt x="241300" y="6350"/>
                  <a:pt x="225174" y="12106"/>
                  <a:pt x="209550" y="19050"/>
                </a:cubicBezTo>
                <a:cubicBezTo>
                  <a:pt x="196575" y="24817"/>
                  <a:pt x="184745" y="33114"/>
                  <a:pt x="171450" y="38100"/>
                </a:cubicBezTo>
                <a:cubicBezTo>
                  <a:pt x="159193" y="42697"/>
                  <a:pt x="146050" y="44450"/>
                  <a:pt x="133350" y="47625"/>
                </a:cubicBezTo>
                <a:cubicBezTo>
                  <a:pt x="69443" y="90230"/>
                  <a:pt x="132056" y="40041"/>
                  <a:pt x="95250" y="95250"/>
                </a:cubicBezTo>
                <a:cubicBezTo>
                  <a:pt x="80582" y="117252"/>
                  <a:pt x="59185" y="128818"/>
                  <a:pt x="38100" y="142875"/>
                </a:cubicBezTo>
                <a:cubicBezTo>
                  <a:pt x="31750" y="152400"/>
                  <a:pt x="23699" y="160989"/>
                  <a:pt x="19050" y="171450"/>
                </a:cubicBezTo>
                <a:cubicBezTo>
                  <a:pt x="10895" y="189800"/>
                  <a:pt x="0" y="228600"/>
                  <a:pt x="0" y="228600"/>
                </a:cubicBezTo>
                <a:cubicBezTo>
                  <a:pt x="3175" y="250825"/>
                  <a:pt x="-4258" y="277554"/>
                  <a:pt x="9525" y="295275"/>
                </a:cubicBezTo>
                <a:cubicBezTo>
                  <a:pt x="21853" y="311126"/>
                  <a:pt x="66675" y="314325"/>
                  <a:pt x="66675" y="314325"/>
                </a:cubicBezTo>
                <a:cubicBezTo>
                  <a:pt x="174489" y="302346"/>
                  <a:pt x="123649" y="304800"/>
                  <a:pt x="219075" y="304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6" name="Connecteur droit avec flèche 25"/>
          <p:cNvCxnSpPr/>
          <p:nvPr/>
        </p:nvCxnSpPr>
        <p:spPr>
          <a:xfrm>
            <a:off x="3457575" y="4305300"/>
            <a:ext cx="18188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874406" y="5214101"/>
            <a:ext cx="1539204" cy="246221"/>
          </a:xfrm>
          <a:prstGeom prst="rect">
            <a:avLst/>
          </a:prstGeom>
          <a:noFill/>
        </p:spPr>
        <p:txBody>
          <a:bodyPr wrap="none" rtlCol="0">
            <a:spAutoFit/>
          </a:bodyPr>
          <a:lstStyle/>
          <a:p>
            <a:r>
              <a:rPr lang="fr-FR" sz="1000" dirty="0" err="1" smtClean="0"/>
              <a:t>North</a:t>
            </a:r>
            <a:r>
              <a:rPr lang="fr-FR" sz="1000" dirty="0" smtClean="0"/>
              <a:t> Equatorial </a:t>
            </a:r>
            <a:r>
              <a:rPr lang="fr-FR" sz="1000" dirty="0" err="1" smtClean="0"/>
              <a:t>current</a:t>
            </a:r>
            <a:endParaRPr lang="fr-FR" sz="1000" dirty="0"/>
          </a:p>
        </p:txBody>
      </p:sp>
      <p:sp>
        <p:nvSpPr>
          <p:cNvPr id="29" name="ZoneTexte 28"/>
          <p:cNvSpPr txBox="1"/>
          <p:nvPr/>
        </p:nvSpPr>
        <p:spPr>
          <a:xfrm>
            <a:off x="2102194" y="4694316"/>
            <a:ext cx="1410964" cy="246221"/>
          </a:xfrm>
          <a:prstGeom prst="rect">
            <a:avLst/>
          </a:prstGeom>
          <a:noFill/>
        </p:spPr>
        <p:txBody>
          <a:bodyPr wrap="none" rtlCol="0">
            <a:spAutoFit/>
          </a:bodyPr>
          <a:lstStyle/>
          <a:p>
            <a:r>
              <a:rPr lang="fr-FR" sz="1000" dirty="0" smtClean="0"/>
              <a:t>The Kuroshio </a:t>
            </a:r>
            <a:r>
              <a:rPr lang="fr-FR" sz="1000" dirty="0" err="1" smtClean="0"/>
              <a:t>current</a:t>
            </a:r>
            <a:r>
              <a:rPr lang="fr-FR" sz="1000" dirty="0" smtClean="0"/>
              <a:t> </a:t>
            </a:r>
            <a:endParaRPr lang="fr-FR" sz="1000" dirty="0"/>
          </a:p>
        </p:txBody>
      </p:sp>
      <p:sp>
        <p:nvSpPr>
          <p:cNvPr id="32" name="ZoneTexte 31"/>
          <p:cNvSpPr txBox="1"/>
          <p:nvPr/>
        </p:nvSpPr>
        <p:spPr>
          <a:xfrm>
            <a:off x="3386137" y="4384154"/>
            <a:ext cx="1608133" cy="246221"/>
          </a:xfrm>
          <a:prstGeom prst="rect">
            <a:avLst/>
          </a:prstGeom>
          <a:noFill/>
        </p:spPr>
        <p:txBody>
          <a:bodyPr wrap="none" rtlCol="0">
            <a:spAutoFit/>
          </a:bodyPr>
          <a:lstStyle/>
          <a:p>
            <a:r>
              <a:rPr lang="fr-FR" sz="1000" dirty="0" smtClean="0"/>
              <a:t>The Kuroshio </a:t>
            </a:r>
            <a:r>
              <a:rPr lang="fr-FR" sz="1000" dirty="0" err="1" smtClean="0"/>
              <a:t>Extensiont</a:t>
            </a:r>
            <a:r>
              <a:rPr lang="fr-FR" sz="1000" dirty="0" smtClean="0"/>
              <a:t> </a:t>
            </a:r>
            <a:endParaRPr lang="fr-FR" sz="1000" dirty="0"/>
          </a:p>
        </p:txBody>
      </p:sp>
      <p:sp>
        <p:nvSpPr>
          <p:cNvPr id="30" name="ZoneTexte 29"/>
          <p:cNvSpPr txBox="1"/>
          <p:nvPr/>
        </p:nvSpPr>
        <p:spPr>
          <a:xfrm>
            <a:off x="3200400" y="3965823"/>
            <a:ext cx="1085554" cy="246221"/>
          </a:xfrm>
          <a:prstGeom prst="rect">
            <a:avLst/>
          </a:prstGeom>
          <a:noFill/>
        </p:spPr>
        <p:txBody>
          <a:bodyPr wrap="none" rtlCol="0">
            <a:spAutoFit/>
          </a:bodyPr>
          <a:lstStyle/>
          <a:p>
            <a:r>
              <a:rPr lang="fr-FR" sz="1000" dirty="0" smtClean="0"/>
              <a:t>Oyashio </a:t>
            </a:r>
            <a:r>
              <a:rPr lang="fr-FR" sz="1000" dirty="0" err="1" smtClean="0"/>
              <a:t>current</a:t>
            </a:r>
            <a:endParaRPr lang="fr-FR" sz="1000" dirty="0"/>
          </a:p>
        </p:txBody>
      </p:sp>
      <p:sp>
        <p:nvSpPr>
          <p:cNvPr id="31" name="ZoneTexte 30"/>
          <p:cNvSpPr txBox="1"/>
          <p:nvPr/>
        </p:nvSpPr>
        <p:spPr>
          <a:xfrm>
            <a:off x="5413610" y="3614827"/>
            <a:ext cx="1085554" cy="246221"/>
          </a:xfrm>
          <a:prstGeom prst="rect">
            <a:avLst/>
          </a:prstGeom>
          <a:noFill/>
        </p:spPr>
        <p:txBody>
          <a:bodyPr wrap="none" rtlCol="0">
            <a:spAutoFit/>
          </a:bodyPr>
          <a:lstStyle/>
          <a:p>
            <a:r>
              <a:rPr lang="fr-FR" sz="1000" dirty="0" err="1" smtClean="0"/>
              <a:t>Alaskan</a:t>
            </a:r>
            <a:r>
              <a:rPr lang="fr-FR" sz="1000" dirty="0" smtClean="0"/>
              <a:t> Stream</a:t>
            </a:r>
            <a:endParaRPr lang="fr-FR" sz="1000" dirty="0"/>
          </a:p>
        </p:txBody>
      </p:sp>
    </p:spTree>
    <p:extLst>
      <p:ext uri="{BB962C8B-B14F-4D97-AF65-F5344CB8AC3E}">
        <p14:creationId xmlns:p14="http://schemas.microsoft.com/office/powerpoint/2010/main" val="2761007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Validation</a:t>
            </a:r>
            <a:endParaRPr lang="fr-FR" sz="4400" dirty="0"/>
          </a:p>
        </p:txBody>
      </p:sp>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 y="1484784"/>
            <a:ext cx="914779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5805264"/>
            <a:ext cx="9036496" cy="954107"/>
          </a:xfrm>
          <a:prstGeom prst="rect">
            <a:avLst/>
          </a:prstGeom>
        </p:spPr>
        <p:txBody>
          <a:bodyPr wrap="square">
            <a:spAutoFit/>
          </a:bodyPr>
          <a:lstStyle/>
          <a:p>
            <a:r>
              <a:rPr lang="en-US" sz="1400" i="1" dirty="0"/>
              <a:t>Spatial distribution of the salinity (left, PSU) and temperature (right, °C) RMS error departures from the observations in the </a:t>
            </a:r>
            <a:r>
              <a:rPr lang="en-US" sz="1400" i="1" dirty="0" smtClean="0"/>
              <a:t>global </a:t>
            </a:r>
            <a:r>
              <a:rPr lang="en-US" sz="1400" i="1" dirty="0"/>
              <a:t>system in January-February-March 2011, averaged in the 0-50 m layer (upper) and in the 0-500m layer (lower). The size of the pixel is proportional to the number of observations used to compute the RMS in 2°x2° boxes.</a:t>
            </a:r>
            <a:endParaRPr lang="fr-FR" sz="1400" i="1" dirty="0"/>
          </a:p>
        </p:txBody>
      </p:sp>
    </p:spTree>
    <p:extLst>
      <p:ext uri="{BB962C8B-B14F-4D97-AF65-F5344CB8AC3E}">
        <p14:creationId xmlns:p14="http://schemas.microsoft.com/office/powerpoint/2010/main" val="2042261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5" name="Rectangle 2"/>
          <p:cNvSpPr>
            <a:spLocks noGrp="1" noChangeArrowheads="1"/>
          </p:cNvSpPr>
          <p:nvPr>
            <p:ph type="title"/>
          </p:nvPr>
        </p:nvSpPr>
        <p:spPr>
          <a:xfrm>
            <a:off x="-78933" y="1285217"/>
            <a:ext cx="7523163" cy="777875"/>
          </a:xfrm>
        </p:spPr>
        <p:txBody>
          <a:bodyPr/>
          <a:lstStyle/>
          <a:p>
            <a:pPr eaLnBrk="1" hangingPunct="1"/>
            <a:r>
              <a:rPr lang="fr-FR" sz="1800" dirty="0" err="1" smtClean="0"/>
              <a:t>Lagrangian</a:t>
            </a:r>
            <a:r>
              <a:rPr lang="fr-FR" sz="1800" dirty="0" smtClean="0"/>
              <a:t> drift of water </a:t>
            </a:r>
            <a:r>
              <a:rPr lang="fr-FR" sz="1800" dirty="0" err="1" smtClean="0"/>
              <a:t>particles</a:t>
            </a:r>
            <a:r>
              <a:rPr lang="fr-FR" sz="1800" dirty="0"/>
              <a:t> </a:t>
            </a:r>
            <a:r>
              <a:rPr lang="fr-FR" sz="1800" dirty="0" err="1" smtClean="0"/>
              <a:t>since</a:t>
            </a:r>
            <a:r>
              <a:rPr lang="fr-FR" sz="1800" dirty="0" smtClean="0"/>
              <a:t> </a:t>
            </a:r>
            <a:br>
              <a:rPr lang="fr-FR" sz="1800" dirty="0" smtClean="0"/>
            </a:br>
            <a:r>
              <a:rPr lang="fr-FR" sz="1800" dirty="0" smtClean="0"/>
              <a:t>March, 12, 2011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3222268"/>
            <a:ext cx="7153556" cy="3701840"/>
          </a:xfrm>
          <a:prstGeom prst="rect">
            <a:avLst/>
          </a:prstGeom>
        </p:spPr>
      </p:pic>
      <p:sp>
        <p:nvSpPr>
          <p:cNvPr id="2" name="ZoneTexte 1"/>
          <p:cNvSpPr txBox="1"/>
          <p:nvPr/>
        </p:nvSpPr>
        <p:spPr>
          <a:xfrm>
            <a:off x="0" y="2432424"/>
            <a:ext cx="4616970" cy="461665"/>
          </a:xfrm>
          <a:prstGeom prst="rect">
            <a:avLst/>
          </a:prstGeom>
          <a:noFill/>
        </p:spPr>
        <p:txBody>
          <a:bodyPr wrap="none" rtlCol="0">
            <a:spAutoFit/>
          </a:bodyPr>
          <a:lstStyle/>
          <a:p>
            <a:r>
              <a:rPr lang="en-US" sz="800" b="1" dirty="0" smtClean="0"/>
              <a:t>ARIANE</a:t>
            </a:r>
            <a:r>
              <a:rPr lang="en-US" sz="800" dirty="0" smtClean="0"/>
              <a:t> </a:t>
            </a:r>
            <a:r>
              <a:rPr lang="en-US" sz="800" i="1" dirty="0" smtClean="0"/>
              <a:t>: </a:t>
            </a:r>
            <a:r>
              <a:rPr lang="en-US" sz="800" i="1" dirty="0" err="1" smtClean="0"/>
              <a:t>Blanke</a:t>
            </a:r>
            <a:r>
              <a:rPr lang="en-US" sz="800" i="1" dirty="0" smtClean="0"/>
              <a:t> </a:t>
            </a:r>
            <a:r>
              <a:rPr lang="en-US" sz="800" i="1" dirty="0"/>
              <a:t>B, Raynaud S : Kinematics of the Pacific Equatorial Undercurrent</a:t>
            </a:r>
            <a:r>
              <a:rPr lang="en-US" sz="800" i="1" dirty="0" smtClean="0"/>
              <a:t>:</a:t>
            </a:r>
          </a:p>
          <a:p>
            <a:r>
              <a:rPr lang="en-US" sz="800" i="1" dirty="0" smtClean="0"/>
              <a:t> </a:t>
            </a:r>
            <a:r>
              <a:rPr lang="en-US" sz="800" i="1" dirty="0"/>
              <a:t>An </a:t>
            </a:r>
            <a:r>
              <a:rPr lang="en-US" sz="800" i="1" dirty="0" err="1"/>
              <a:t>Eulerian</a:t>
            </a:r>
            <a:r>
              <a:rPr lang="en-US" sz="800" i="1" dirty="0"/>
              <a:t> and </a:t>
            </a:r>
            <a:r>
              <a:rPr lang="en-US" sz="800" i="1" dirty="0" err="1"/>
              <a:t>Lagrangian</a:t>
            </a:r>
            <a:r>
              <a:rPr lang="en-US" sz="800" i="1" dirty="0"/>
              <a:t> approach from GCM results; </a:t>
            </a:r>
            <a:endParaRPr lang="en-US" sz="800" i="1" dirty="0" smtClean="0"/>
          </a:p>
          <a:p>
            <a:r>
              <a:rPr lang="en-US" sz="800" i="1" dirty="0" smtClean="0"/>
              <a:t>JOURNAL </a:t>
            </a:r>
            <a:r>
              <a:rPr lang="en-US" sz="800" i="1" dirty="0"/>
              <a:t>OF PHYSICAL OCEANOGRAPHY Volume: 27 Issue: 6 Pages: 1038-1053; JUN 1997</a:t>
            </a:r>
            <a:endParaRPr lang="fr-FR" sz="800" i="1" dirty="0"/>
          </a:p>
        </p:txBody>
      </p:sp>
      <p:sp>
        <p:nvSpPr>
          <p:cNvPr id="4" name="ZoneTexte 3"/>
          <p:cNvSpPr txBox="1"/>
          <p:nvPr/>
        </p:nvSpPr>
        <p:spPr>
          <a:xfrm>
            <a:off x="2332" y="2063092"/>
            <a:ext cx="3557384" cy="369332"/>
          </a:xfrm>
          <a:prstGeom prst="rect">
            <a:avLst/>
          </a:prstGeom>
          <a:solidFill>
            <a:schemeClr val="accent6">
              <a:lumMod val="20000"/>
              <a:lumOff val="80000"/>
            </a:schemeClr>
          </a:solidFill>
        </p:spPr>
        <p:txBody>
          <a:bodyPr wrap="none" rtlCol="0">
            <a:spAutoFit/>
          </a:bodyPr>
          <a:lstStyle/>
          <a:p>
            <a:r>
              <a:rPr lang="fr-FR" dirty="0" smtClean="0">
                <a:solidFill>
                  <a:schemeClr val="accent2"/>
                </a:solidFill>
              </a:rPr>
              <a:t>PSY4 : Module of </a:t>
            </a:r>
            <a:r>
              <a:rPr lang="fr-FR" dirty="0" err="1" smtClean="0">
                <a:solidFill>
                  <a:schemeClr val="accent2"/>
                </a:solidFill>
              </a:rPr>
              <a:t>current</a:t>
            </a:r>
            <a:r>
              <a:rPr lang="fr-FR" dirty="0" smtClean="0">
                <a:solidFill>
                  <a:schemeClr val="accent2"/>
                </a:solidFill>
              </a:rPr>
              <a:t> (m.s-1)</a:t>
            </a:r>
            <a:endParaRPr lang="fr-FR" dirty="0">
              <a:solidFill>
                <a:schemeClr val="accent2"/>
              </a:solidFill>
            </a:endParaRPr>
          </a:p>
        </p:txBody>
      </p:sp>
      <p:sp>
        <p:nvSpPr>
          <p:cNvPr id="5" name="ZoneTexte 4"/>
          <p:cNvSpPr txBox="1"/>
          <p:nvPr/>
        </p:nvSpPr>
        <p:spPr>
          <a:xfrm>
            <a:off x="105644" y="2852936"/>
            <a:ext cx="1762021" cy="369332"/>
          </a:xfrm>
          <a:prstGeom prst="rect">
            <a:avLst/>
          </a:prstGeom>
          <a:solidFill>
            <a:schemeClr val="accent6">
              <a:lumMod val="20000"/>
              <a:lumOff val="80000"/>
            </a:schemeClr>
          </a:solidFill>
          <a:ln>
            <a:solidFill>
              <a:schemeClr val="accent1"/>
            </a:solidFill>
          </a:ln>
        </p:spPr>
        <p:txBody>
          <a:bodyPr wrap="none" rtlCol="0">
            <a:spAutoFit/>
          </a:bodyPr>
          <a:lstStyle/>
          <a:p>
            <a:r>
              <a:rPr lang="fr-FR" dirty="0" err="1" smtClean="0">
                <a:solidFill>
                  <a:schemeClr val="accent2"/>
                </a:solidFill>
              </a:rPr>
              <a:t>Monthly</a:t>
            </a:r>
            <a:r>
              <a:rPr lang="fr-FR" dirty="0" smtClean="0">
                <a:solidFill>
                  <a:schemeClr val="accent2"/>
                </a:solidFill>
              </a:rPr>
              <a:t> update</a:t>
            </a:r>
            <a:endParaRPr lang="fr-FR" dirty="0">
              <a:solidFill>
                <a:schemeClr val="accent2"/>
              </a:solidFill>
            </a:endParaRPr>
          </a:p>
        </p:txBody>
      </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114" y="449744"/>
            <a:ext cx="3555827" cy="359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986654" y="188640"/>
            <a:ext cx="3018775" cy="646331"/>
          </a:xfrm>
          <a:prstGeom prst="rect">
            <a:avLst/>
          </a:prstGeom>
          <a:noFill/>
        </p:spPr>
        <p:txBody>
          <a:bodyPr wrap="none" rtlCol="0">
            <a:spAutoFit/>
          </a:bodyPr>
          <a:lstStyle/>
          <a:p>
            <a:r>
              <a:rPr lang="fr-FR" b="1" dirty="0" err="1" smtClean="0">
                <a:solidFill>
                  <a:schemeClr val="accent6"/>
                </a:solidFill>
              </a:rPr>
              <a:t>Specific</a:t>
            </a:r>
            <a:r>
              <a:rPr lang="fr-FR" b="1" dirty="0" smtClean="0">
                <a:solidFill>
                  <a:schemeClr val="accent6"/>
                </a:solidFill>
              </a:rPr>
              <a:t> Mercator Bulletin</a:t>
            </a:r>
          </a:p>
          <a:p>
            <a:r>
              <a:rPr lang="fr-FR" b="1" dirty="0" smtClean="0">
                <a:solidFill>
                  <a:schemeClr val="accent6"/>
                </a:solidFill>
              </a:rPr>
              <a:t>In </a:t>
            </a:r>
            <a:r>
              <a:rPr lang="fr-FR" b="1" dirty="0" err="1" smtClean="0">
                <a:solidFill>
                  <a:schemeClr val="accent6"/>
                </a:solidFill>
              </a:rPr>
              <a:t>Japan</a:t>
            </a:r>
            <a:r>
              <a:rPr lang="fr-FR" b="1" dirty="0" smtClean="0">
                <a:solidFill>
                  <a:schemeClr val="accent6"/>
                </a:solidFill>
              </a:rPr>
              <a:t> area </a:t>
            </a:r>
            <a:endParaRPr lang="fr-FR" b="1" dirty="0">
              <a:solidFill>
                <a:schemeClr val="accent6"/>
              </a:solidFill>
            </a:endParaRPr>
          </a:p>
        </p:txBody>
      </p:sp>
    </p:spTree>
    <p:extLst>
      <p:ext uri="{BB962C8B-B14F-4D97-AF65-F5344CB8AC3E}">
        <p14:creationId xmlns:p14="http://schemas.microsoft.com/office/powerpoint/2010/main" val="1149595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300038" y="325438"/>
            <a:ext cx="853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endParaRPr lang="fr-FR" sz="2400" smtClean="0">
              <a:solidFill>
                <a:srgbClr val="000000"/>
              </a:solidFill>
              <a:ea typeface="ヒラギノ角ゴ Pro W3" pitchFamily="52" charset="-128"/>
            </a:endParaRPr>
          </a:p>
        </p:txBody>
      </p:sp>
      <p:sp>
        <p:nvSpPr>
          <p:cNvPr id="6147" name="Rectangle 9"/>
          <p:cNvSpPr>
            <a:spLocks noGrp="1" noChangeArrowheads="1"/>
          </p:cNvSpPr>
          <p:nvPr>
            <p:ph type="title"/>
          </p:nvPr>
        </p:nvSpPr>
        <p:spPr>
          <a:xfrm>
            <a:off x="601663" y="254269"/>
            <a:ext cx="8229600" cy="452437"/>
          </a:xfrm>
        </p:spPr>
        <p:txBody>
          <a:bodyPr/>
          <a:lstStyle/>
          <a:p>
            <a:pPr eaLnBrk="1" hangingPunct="1"/>
            <a:r>
              <a:rPr lang="en-GB" sz="3200" dirty="0" smtClean="0">
                <a:latin typeface="Calibri" pitchFamily="34" charset="0"/>
              </a:rPr>
              <a:t>Conclusions</a:t>
            </a:r>
            <a:endParaRPr lang="en-GB" sz="2800" dirty="0" smtClean="0">
              <a:latin typeface="Calibri" pitchFamily="34" charset="0"/>
            </a:endParaRPr>
          </a:p>
        </p:txBody>
      </p:sp>
      <p:sp>
        <p:nvSpPr>
          <p:cNvPr id="6148" name="Rectangle 10"/>
          <p:cNvSpPr>
            <a:spLocks noGrp="1" noChangeArrowheads="1"/>
          </p:cNvSpPr>
          <p:nvPr>
            <p:ph type="body" idx="1"/>
          </p:nvPr>
        </p:nvSpPr>
        <p:spPr>
          <a:xfrm>
            <a:off x="179511" y="1340768"/>
            <a:ext cx="8664327" cy="4032448"/>
          </a:xfrm>
        </p:spPr>
        <p:txBody>
          <a:bodyPr/>
          <a:lstStyle/>
          <a:p>
            <a:pPr eaLnBrk="1" hangingPunct="1">
              <a:spcBef>
                <a:spcPct val="0"/>
              </a:spcBef>
              <a:buClr>
                <a:srgbClr val="1B505C"/>
              </a:buClr>
            </a:pPr>
            <a:r>
              <a:rPr lang="en-GB" dirty="0" err="1" smtClean="0"/>
              <a:t>MyOcean</a:t>
            </a:r>
            <a:r>
              <a:rPr lang="en-GB" dirty="0" smtClean="0"/>
              <a:t>/Mercator-</a:t>
            </a:r>
            <a:r>
              <a:rPr lang="en-GB" dirty="0" err="1" smtClean="0"/>
              <a:t>Océan</a:t>
            </a:r>
            <a:r>
              <a:rPr lang="en-GB" dirty="0" smtClean="0"/>
              <a:t> provides in real time analysis and forecast for the global ocean at high resolution which allows a good representation of the main currents and </a:t>
            </a:r>
            <a:r>
              <a:rPr lang="en-GB" dirty="0" err="1" smtClean="0"/>
              <a:t>meso</a:t>
            </a:r>
            <a:r>
              <a:rPr lang="en-GB" dirty="0" smtClean="0"/>
              <a:t> scale structures as eddies.</a:t>
            </a:r>
          </a:p>
          <a:p>
            <a:pPr lvl="0" eaLnBrk="1" hangingPunct="1">
              <a:spcBef>
                <a:spcPct val="0"/>
              </a:spcBef>
              <a:buClr>
                <a:srgbClr val="1B505C"/>
              </a:buClr>
            </a:pPr>
            <a:r>
              <a:rPr lang="en-US" kern="1200" dirty="0" err="1" smtClean="0">
                <a:solidFill>
                  <a:srgbClr val="002060"/>
                </a:solidFill>
              </a:rPr>
              <a:t>MyOcean</a:t>
            </a:r>
            <a:r>
              <a:rPr lang="en-US" kern="1200" dirty="0" smtClean="0">
                <a:solidFill>
                  <a:srgbClr val="002060"/>
                </a:solidFill>
              </a:rPr>
              <a:t> </a:t>
            </a:r>
            <a:r>
              <a:rPr lang="en-US" kern="1200" dirty="0">
                <a:solidFill>
                  <a:srgbClr val="002060"/>
                </a:solidFill>
              </a:rPr>
              <a:t>products are </a:t>
            </a:r>
            <a:r>
              <a:rPr lang="en-US" kern="1200" dirty="0" smtClean="0">
                <a:solidFill>
                  <a:srgbClr val="002060"/>
                </a:solidFill>
              </a:rPr>
              <a:t>freely </a:t>
            </a:r>
            <a:r>
              <a:rPr lang="en-US" kern="1200" dirty="0">
                <a:solidFill>
                  <a:srgbClr val="002060"/>
                </a:solidFill>
              </a:rPr>
              <a:t>available after registration on the website , </a:t>
            </a:r>
            <a:r>
              <a:rPr lang="en-US" kern="1200" dirty="0" smtClean="0">
                <a:solidFill>
                  <a:srgbClr val="002060"/>
                </a:solidFill>
              </a:rPr>
              <a:t>there is no </a:t>
            </a:r>
            <a:r>
              <a:rPr lang="en-US" kern="1200" dirty="0">
                <a:solidFill>
                  <a:srgbClr val="002060"/>
                </a:solidFill>
              </a:rPr>
              <a:t>production on </a:t>
            </a:r>
            <a:r>
              <a:rPr lang="en-US" kern="1200" dirty="0" smtClean="0">
                <a:solidFill>
                  <a:srgbClr val="002060"/>
                </a:solidFill>
              </a:rPr>
              <a:t>request.</a:t>
            </a:r>
            <a:endParaRPr lang="en-GB" dirty="0">
              <a:solidFill>
                <a:srgbClr val="002060"/>
              </a:solidFill>
            </a:endParaRPr>
          </a:p>
          <a:p>
            <a:pPr eaLnBrk="1" hangingPunct="1">
              <a:spcBef>
                <a:spcPct val="0"/>
              </a:spcBef>
              <a:buClr>
                <a:srgbClr val="1B505C"/>
              </a:buClr>
            </a:pPr>
            <a:r>
              <a:rPr lang="en-GB" dirty="0" smtClean="0"/>
              <a:t>Mercator </a:t>
            </a:r>
            <a:r>
              <a:rPr lang="en-GB" dirty="0" err="1" smtClean="0"/>
              <a:t>Océan</a:t>
            </a:r>
            <a:r>
              <a:rPr lang="en-GB" dirty="0" smtClean="0"/>
              <a:t> performs validation and expertise of the real time production on the global ocean. Other specific products which are not available in </a:t>
            </a:r>
            <a:r>
              <a:rPr lang="en-GB" dirty="0" err="1" smtClean="0"/>
              <a:t>MyOcean</a:t>
            </a:r>
            <a:r>
              <a:rPr lang="en-GB" dirty="0" smtClean="0"/>
              <a:t> catalogue can be deliver by Mercator </a:t>
            </a:r>
            <a:r>
              <a:rPr lang="en-GB" dirty="0" err="1" smtClean="0"/>
              <a:t>Océan</a:t>
            </a:r>
            <a:r>
              <a:rPr lang="en-GB" dirty="0" smtClean="0"/>
              <a:t>. For example, better resolution, longer period …</a:t>
            </a:r>
          </a:p>
          <a:p>
            <a:pPr marL="0" indent="0" eaLnBrk="1" hangingPunct="1">
              <a:spcBef>
                <a:spcPct val="0"/>
              </a:spcBef>
              <a:buClr>
                <a:srgbClr val="1B505C"/>
              </a:buClr>
              <a:buNone/>
            </a:pPr>
            <a:endParaRPr lang="en-GB" dirty="0"/>
          </a:p>
          <a:p>
            <a:pPr marL="0" indent="0" eaLnBrk="1" hangingPunct="1">
              <a:spcBef>
                <a:spcPct val="0"/>
              </a:spcBef>
              <a:buClr>
                <a:srgbClr val="1B505C"/>
              </a:buClr>
              <a:buNone/>
            </a:pPr>
            <a:r>
              <a:rPr lang="en-GB" sz="1600" kern="1200" dirty="0" smtClean="0"/>
              <a:t>MERCATOR </a:t>
            </a:r>
            <a:r>
              <a:rPr lang="en-GB" sz="1600" kern="1200" dirty="0"/>
              <a:t>OCEAN</a:t>
            </a:r>
            <a:br>
              <a:rPr lang="en-GB" sz="1600" kern="1200" dirty="0"/>
            </a:br>
            <a:r>
              <a:rPr lang="en-GB" sz="1600" kern="1200" dirty="0"/>
              <a:t/>
            </a:r>
            <a:br>
              <a:rPr lang="en-GB" sz="1600" kern="1200" dirty="0"/>
            </a:br>
            <a:r>
              <a:rPr lang="en-GB" sz="1600" kern="1200" dirty="0"/>
              <a:t> e-mail: products@mercator-ocean.fr</a:t>
            </a:r>
            <a:br>
              <a:rPr lang="en-GB" sz="1600" kern="1200" dirty="0"/>
            </a:br>
            <a:r>
              <a:rPr lang="en-GB" sz="1600" kern="1200" dirty="0"/>
              <a:t>URL: www.mercator-ocean.fr</a:t>
            </a:r>
          </a:p>
          <a:p>
            <a:pPr marL="0" indent="0" eaLnBrk="1" hangingPunct="1">
              <a:spcBef>
                <a:spcPct val="0"/>
              </a:spcBef>
              <a:buClr>
                <a:srgbClr val="1B505C"/>
              </a:buClr>
              <a:buNone/>
            </a:pPr>
            <a:r>
              <a:rPr lang="en-GB" sz="1000" dirty="0"/>
              <a:t/>
            </a:r>
            <a:br>
              <a:rPr lang="en-GB" sz="1000" dirty="0"/>
            </a:br>
            <a:r>
              <a:rPr lang="en-GB" sz="1000" dirty="0" smtClean="0"/>
              <a:t/>
            </a:r>
            <a:br>
              <a:rPr lang="en-GB" sz="1000" dirty="0" smtClean="0"/>
            </a:br>
            <a:endParaRPr lang="en-GB" dirty="0"/>
          </a:p>
        </p:txBody>
      </p:sp>
      <p:sp>
        <p:nvSpPr>
          <p:cNvPr id="2" name="ZoneTexte 1"/>
          <p:cNvSpPr txBox="1"/>
          <p:nvPr/>
        </p:nvSpPr>
        <p:spPr>
          <a:xfrm>
            <a:off x="5111552" y="5736158"/>
            <a:ext cx="4032448" cy="1077218"/>
          </a:xfrm>
          <a:prstGeom prst="rect">
            <a:avLst/>
          </a:prstGeom>
          <a:noFill/>
        </p:spPr>
        <p:txBody>
          <a:bodyPr wrap="square" rtlCol="0">
            <a:spAutoFit/>
          </a:bodyPr>
          <a:lstStyle/>
          <a:p>
            <a:pPr fontAlgn="base">
              <a:spcBef>
                <a:spcPct val="0"/>
              </a:spcBef>
              <a:spcAft>
                <a:spcPct val="0"/>
              </a:spcAft>
              <a:buClr>
                <a:srgbClr val="1B505C"/>
              </a:buClr>
            </a:pPr>
            <a:r>
              <a:rPr lang="en-GB" sz="1600" b="1" dirty="0">
                <a:solidFill>
                  <a:srgbClr val="182955"/>
                </a:solidFill>
              </a:rPr>
              <a:t>MYOCEAN</a:t>
            </a:r>
            <a:br>
              <a:rPr lang="en-GB" sz="1600" b="1" dirty="0">
                <a:solidFill>
                  <a:srgbClr val="182955"/>
                </a:solidFill>
              </a:rPr>
            </a:br>
            <a:r>
              <a:rPr lang="en-GB" sz="1600" b="1" dirty="0">
                <a:solidFill>
                  <a:srgbClr val="182955"/>
                </a:solidFill>
              </a:rPr>
              <a:t/>
            </a:r>
            <a:br>
              <a:rPr lang="en-GB" sz="1600" b="1" dirty="0">
                <a:solidFill>
                  <a:srgbClr val="182955"/>
                </a:solidFill>
              </a:rPr>
            </a:br>
            <a:r>
              <a:rPr lang="en-GB" sz="1600" b="1" dirty="0">
                <a:solidFill>
                  <a:srgbClr val="182955"/>
                </a:solidFill>
              </a:rPr>
              <a:t>e-mail: servicedesk@myocean.eu.org</a:t>
            </a:r>
            <a:br>
              <a:rPr lang="en-GB" sz="1600" b="1" dirty="0">
                <a:solidFill>
                  <a:srgbClr val="182955"/>
                </a:solidFill>
              </a:rPr>
            </a:br>
            <a:r>
              <a:rPr lang="en-GB" sz="1600" b="1" dirty="0">
                <a:solidFill>
                  <a:srgbClr val="182955"/>
                </a:solidFill>
              </a:rPr>
              <a:t>URL: www.myocean.eu</a:t>
            </a:r>
          </a:p>
        </p:txBody>
      </p:sp>
    </p:spTree>
    <p:extLst>
      <p:ext uri="{BB962C8B-B14F-4D97-AF65-F5344CB8AC3E}">
        <p14:creationId xmlns:p14="http://schemas.microsoft.com/office/powerpoint/2010/main" val="203133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http://www.myocean.eu.org/</a:t>
            </a: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4545" t="15849" r="54416" b="8730"/>
          <a:stretch/>
        </p:blipFill>
        <p:spPr>
          <a:xfrm>
            <a:off x="827584" y="948368"/>
            <a:ext cx="6997836" cy="5738814"/>
          </a:xfrm>
          <a:prstGeom prst="rect">
            <a:avLst/>
          </a:prstGeom>
        </p:spPr>
      </p:pic>
    </p:spTree>
    <p:extLst>
      <p:ext uri="{BB962C8B-B14F-4D97-AF65-F5344CB8AC3E}">
        <p14:creationId xmlns:p14="http://schemas.microsoft.com/office/powerpoint/2010/main" val="934156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731963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 MERCATOR OCEAN : </a:t>
            </a:r>
            <a:r>
              <a:rPr lang="fr-FR" dirty="0" err="1" smtClean="0"/>
              <a:t>Ocean</a:t>
            </a:r>
            <a:r>
              <a:rPr lang="fr-FR" dirty="0" smtClean="0"/>
              <a:t> Monitoring and </a:t>
            </a:r>
            <a:r>
              <a:rPr lang="fr-FR" dirty="0" err="1" smtClean="0"/>
              <a:t>forescasting</a:t>
            </a:r>
            <a:endParaRPr lang="fr-FR" dirty="0" smtClean="0"/>
          </a:p>
          <a:p>
            <a:pPr marL="0" indent="0">
              <a:buNone/>
            </a:pPr>
            <a:endParaRPr lang="fr-FR" dirty="0" smtClean="0"/>
          </a:p>
          <a:p>
            <a:r>
              <a:rPr lang="fr-FR" dirty="0" smtClean="0"/>
              <a:t> </a:t>
            </a:r>
            <a:r>
              <a:rPr lang="fr-FR" dirty="0" err="1" smtClean="0"/>
              <a:t>MyOcean</a:t>
            </a:r>
            <a:r>
              <a:rPr lang="fr-FR" dirty="0" smtClean="0"/>
              <a:t> : an EU/FP7 </a:t>
            </a:r>
            <a:r>
              <a:rPr lang="fr-FR" dirty="0" err="1" smtClean="0"/>
              <a:t>project</a:t>
            </a:r>
            <a:r>
              <a:rPr lang="fr-FR" dirty="0" smtClean="0"/>
              <a:t> of the GMES program</a:t>
            </a:r>
          </a:p>
          <a:p>
            <a:endParaRPr lang="fr-FR" dirty="0"/>
          </a:p>
          <a:p>
            <a:r>
              <a:rPr lang="fr-FR" dirty="0" err="1" smtClean="0"/>
              <a:t>Oceanic</a:t>
            </a:r>
            <a:r>
              <a:rPr lang="fr-FR" dirty="0" smtClean="0"/>
              <a:t> circulation in the </a:t>
            </a:r>
            <a:r>
              <a:rPr lang="fr-FR" dirty="0" err="1" smtClean="0"/>
              <a:t>Japan</a:t>
            </a:r>
            <a:r>
              <a:rPr lang="fr-FR" dirty="0" smtClean="0"/>
              <a:t> area</a:t>
            </a:r>
          </a:p>
          <a:p>
            <a:pPr marL="0" indent="0">
              <a:buNone/>
            </a:pPr>
            <a:endParaRPr lang="fr-FR" dirty="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543286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 MERCATOR OCEAN : </a:t>
            </a:r>
            <a:r>
              <a:rPr lang="fr-FR" dirty="0" err="1" smtClean="0"/>
              <a:t>Ocean</a:t>
            </a:r>
            <a:r>
              <a:rPr lang="fr-FR" dirty="0" smtClean="0"/>
              <a:t> Monitoring and </a:t>
            </a:r>
            <a:r>
              <a:rPr lang="fr-FR" dirty="0" err="1" smtClean="0"/>
              <a:t>forescasting</a:t>
            </a:r>
            <a:endParaRPr lang="fr-FR" dirty="0" smtClean="0"/>
          </a:p>
          <a:p>
            <a:pPr marL="0" indent="0">
              <a:buNone/>
            </a:pPr>
            <a:endParaRPr lang="fr-FR" dirty="0" smtClean="0"/>
          </a:p>
          <a:p>
            <a:r>
              <a:rPr lang="fr-FR" dirty="0" smtClean="0">
                <a:solidFill>
                  <a:schemeClr val="accent5"/>
                </a:solidFill>
              </a:rPr>
              <a:t> </a:t>
            </a:r>
            <a:r>
              <a:rPr lang="fr-FR" dirty="0" err="1" smtClean="0">
                <a:solidFill>
                  <a:schemeClr val="accent5"/>
                </a:solidFill>
              </a:rPr>
              <a:t>MyOcean</a:t>
            </a:r>
            <a:r>
              <a:rPr lang="fr-FR" dirty="0" smtClean="0">
                <a:solidFill>
                  <a:schemeClr val="accent5"/>
                </a:solidFill>
              </a:rPr>
              <a:t> : an EU/FP7 </a:t>
            </a:r>
            <a:r>
              <a:rPr lang="fr-FR" dirty="0" err="1" smtClean="0">
                <a:solidFill>
                  <a:schemeClr val="accent5"/>
                </a:solidFill>
              </a:rPr>
              <a:t>project</a:t>
            </a:r>
            <a:r>
              <a:rPr lang="fr-FR" dirty="0" smtClean="0">
                <a:solidFill>
                  <a:schemeClr val="accent5"/>
                </a:solidFill>
              </a:rPr>
              <a:t> of the GMES program</a:t>
            </a:r>
          </a:p>
          <a:p>
            <a:endParaRPr lang="fr-FR" dirty="0">
              <a:solidFill>
                <a:schemeClr val="accent5"/>
              </a:solidFill>
            </a:endParaRPr>
          </a:p>
          <a:p>
            <a:r>
              <a:rPr lang="fr-FR" dirty="0" err="1" smtClean="0">
                <a:solidFill>
                  <a:schemeClr val="accent5"/>
                </a:solidFill>
              </a:rPr>
              <a:t>Oceanic</a:t>
            </a:r>
            <a:r>
              <a:rPr lang="fr-FR" dirty="0" smtClean="0">
                <a:solidFill>
                  <a:schemeClr val="accent5"/>
                </a:solidFill>
              </a:rPr>
              <a:t> circulation in the </a:t>
            </a:r>
            <a:r>
              <a:rPr lang="fr-FR" dirty="0" err="1" smtClean="0">
                <a:solidFill>
                  <a:schemeClr val="accent5"/>
                </a:solidFill>
              </a:rPr>
              <a:t>Japan</a:t>
            </a:r>
            <a:r>
              <a:rPr lang="fr-FR" dirty="0" smtClean="0">
                <a:solidFill>
                  <a:schemeClr val="accent5"/>
                </a:solidFill>
              </a:rPr>
              <a:t> area</a:t>
            </a:r>
          </a:p>
          <a:p>
            <a:pPr marL="0" indent="0">
              <a:buNone/>
            </a:pPr>
            <a:endParaRPr lang="fr-FR" dirty="0">
              <a:solidFill>
                <a:schemeClr val="accent5"/>
              </a:solidFill>
            </a:endParaRPr>
          </a:p>
          <a:p>
            <a:pPr marL="0" indent="0">
              <a:buNone/>
            </a:pPr>
            <a:endParaRPr lang="fr-FR" dirty="0" smtClean="0">
              <a:solidFill>
                <a:schemeClr val="accent5"/>
              </a:solidFill>
            </a:endParaRPr>
          </a:p>
          <a:p>
            <a:pPr marL="0" indent="0">
              <a:buNone/>
            </a:pPr>
            <a:endParaRPr lang="fr-FR" dirty="0"/>
          </a:p>
        </p:txBody>
      </p:sp>
    </p:spTree>
    <p:extLst>
      <p:ext uri="{BB962C8B-B14F-4D97-AF65-F5344CB8AC3E}">
        <p14:creationId xmlns:p14="http://schemas.microsoft.com/office/powerpoint/2010/main" val="4035659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idx="1"/>
          </p:nvPr>
        </p:nvSpPr>
        <p:spPr>
          <a:xfrm>
            <a:off x="683568" y="1484784"/>
            <a:ext cx="7643192" cy="5262979"/>
          </a:xfrm>
          <a:prstGeom prst="rect">
            <a:avLst/>
          </a:prstGeom>
          <a:ln>
            <a:noFill/>
          </a:ln>
        </p:spPr>
        <p:txBody>
          <a:bodyPr wrap="square">
            <a:spAutoFit/>
          </a:bodyPr>
          <a:lstStyle/>
          <a:p>
            <a:pPr>
              <a:lnSpc>
                <a:spcPct val="80000"/>
              </a:lnSpc>
              <a:defRPr/>
            </a:pPr>
            <a:r>
              <a:rPr lang="fr-FR" i="1" dirty="0">
                <a:solidFill>
                  <a:schemeClr val="accent6"/>
                </a:solidFill>
                <a:latin typeface="Arial"/>
              </a:rPr>
              <a:t>French </a:t>
            </a:r>
            <a:r>
              <a:rPr lang="fr-FR" i="1" dirty="0" err="1">
                <a:solidFill>
                  <a:schemeClr val="accent6"/>
                </a:solidFill>
                <a:latin typeface="Arial"/>
              </a:rPr>
              <a:t>level</a:t>
            </a:r>
            <a:r>
              <a:rPr lang="fr-FR" i="1" dirty="0">
                <a:solidFill>
                  <a:schemeClr val="accent6"/>
                </a:solidFill>
                <a:latin typeface="Arial"/>
              </a:rPr>
              <a:t> </a:t>
            </a:r>
            <a:r>
              <a:rPr lang="fr-FR" sz="2400" dirty="0" smtClean="0">
                <a:latin typeface="Arial" charset="0"/>
              </a:rPr>
              <a:t>: civil society (50 people)</a:t>
            </a:r>
          </a:p>
          <a:p>
            <a:pPr marL="0" indent="0">
              <a:lnSpc>
                <a:spcPct val="80000"/>
              </a:lnSpc>
              <a:buNone/>
              <a:defRPr/>
            </a:pPr>
            <a:endParaRPr lang="fr-FR" sz="2400" dirty="0">
              <a:latin typeface="Arial" charset="0"/>
            </a:endParaRPr>
          </a:p>
          <a:p>
            <a:pPr marL="342900" indent="-342900" eaLnBrk="0" hangingPunct="0">
              <a:lnSpc>
                <a:spcPct val="90000"/>
              </a:lnSpc>
              <a:spcBef>
                <a:spcPct val="20000"/>
              </a:spcBef>
              <a:buClr>
                <a:srgbClr val="334C93"/>
              </a:buClr>
              <a:buFontTx/>
              <a:buChar char="•"/>
              <a:defRPr/>
            </a:pPr>
            <a:endParaRPr lang="fr-FR" sz="2400" b="1" i="1" kern="0" dirty="0" smtClean="0">
              <a:solidFill>
                <a:schemeClr val="accent6"/>
              </a:solidFill>
              <a:latin typeface="Arial"/>
              <a:sym typeface="Wingdings" pitchFamily="2" charset="2"/>
            </a:endParaRPr>
          </a:p>
          <a:p>
            <a:pPr marL="342900" indent="-342900" eaLnBrk="0" hangingPunct="0">
              <a:lnSpc>
                <a:spcPct val="90000"/>
              </a:lnSpc>
              <a:spcBef>
                <a:spcPct val="20000"/>
              </a:spcBef>
              <a:buClr>
                <a:srgbClr val="334C93"/>
              </a:buClr>
              <a:buFontTx/>
              <a:buChar char="•"/>
              <a:defRPr/>
            </a:pPr>
            <a:r>
              <a:rPr lang="fr-FR" sz="2400" b="1" i="1" kern="0" dirty="0" err="1" smtClean="0">
                <a:solidFill>
                  <a:schemeClr val="accent6"/>
                </a:solidFill>
                <a:latin typeface="Arial"/>
                <a:sym typeface="Wingdings" pitchFamily="2" charset="2"/>
              </a:rPr>
              <a:t>European</a:t>
            </a:r>
            <a:r>
              <a:rPr lang="fr-FR" sz="2400" b="1" i="1" kern="0" dirty="0" smtClean="0">
                <a:solidFill>
                  <a:schemeClr val="accent6"/>
                </a:solidFill>
                <a:latin typeface="Arial"/>
                <a:sym typeface="Wingdings" pitchFamily="2" charset="2"/>
              </a:rPr>
              <a:t> </a:t>
            </a:r>
            <a:r>
              <a:rPr lang="fr-FR" sz="2400" b="1" i="1" kern="0" dirty="0" err="1" smtClean="0">
                <a:solidFill>
                  <a:schemeClr val="accent6"/>
                </a:solidFill>
                <a:latin typeface="Arial"/>
                <a:sym typeface="Wingdings" pitchFamily="2" charset="2"/>
              </a:rPr>
              <a:t>Level</a:t>
            </a:r>
            <a:r>
              <a:rPr lang="fr-FR" sz="2400" b="1" i="1" kern="0" dirty="0" smtClean="0">
                <a:solidFill>
                  <a:schemeClr val="accent6"/>
                </a:solidFill>
                <a:latin typeface="Arial"/>
                <a:sym typeface="Wingdings" pitchFamily="2" charset="2"/>
              </a:rPr>
              <a:t>:</a:t>
            </a:r>
            <a:r>
              <a:rPr lang="fr-FR" sz="2400" b="1" i="1" kern="0" dirty="0">
                <a:solidFill>
                  <a:schemeClr val="accent6"/>
                </a:solidFill>
                <a:latin typeface="Arial"/>
                <a:sym typeface="Wingdings" pitchFamily="2" charset="2"/>
              </a:rPr>
              <a:t/>
            </a:r>
            <a:br>
              <a:rPr lang="fr-FR" sz="2400" b="1" i="1" kern="0" dirty="0">
                <a:solidFill>
                  <a:schemeClr val="accent6"/>
                </a:solidFill>
                <a:latin typeface="Arial"/>
                <a:sym typeface="Wingdings" pitchFamily="2" charset="2"/>
              </a:rPr>
            </a:br>
            <a:r>
              <a:rPr lang="en-US" sz="2400" b="1" kern="0" dirty="0" smtClean="0">
                <a:sym typeface="Wingdings" pitchFamily="2" charset="2"/>
              </a:rPr>
              <a:t>Contributes </a:t>
            </a:r>
            <a:r>
              <a:rPr lang="en-US" sz="2400" b="1" kern="0" dirty="0">
                <a:sym typeface="Wingdings" pitchFamily="2" charset="2"/>
              </a:rPr>
              <a:t>through the project </a:t>
            </a:r>
            <a:r>
              <a:rPr lang="en-US" sz="2400" b="1" kern="0" dirty="0" err="1">
                <a:solidFill>
                  <a:srgbClr val="0070C0"/>
                </a:solidFill>
                <a:sym typeface="Wingdings" pitchFamily="2" charset="2"/>
              </a:rPr>
              <a:t>MyOcean</a:t>
            </a:r>
            <a:r>
              <a:rPr lang="en-US" sz="2400" b="1" kern="0" dirty="0">
                <a:sym typeface="Wingdings" pitchFamily="2" charset="2"/>
              </a:rPr>
              <a:t> the Marine Core Service of the GMES (Global Monitoring for Environment and Security)</a:t>
            </a:r>
            <a:endParaRPr lang="fr-FR" sz="2400" b="1" kern="0" dirty="0">
              <a:latin typeface="Arial"/>
              <a:sym typeface="Wingdings" pitchFamily="2" charset="2"/>
            </a:endParaRPr>
          </a:p>
          <a:p>
            <a:pPr marL="0" indent="0" eaLnBrk="0" hangingPunct="0">
              <a:lnSpc>
                <a:spcPct val="90000"/>
              </a:lnSpc>
              <a:spcBef>
                <a:spcPct val="20000"/>
              </a:spcBef>
              <a:buClr>
                <a:srgbClr val="334C93"/>
              </a:buClr>
              <a:buNone/>
              <a:defRPr/>
            </a:pPr>
            <a:r>
              <a:rPr lang="fr-FR" sz="2400" b="1" kern="0" dirty="0">
                <a:solidFill>
                  <a:schemeClr val="accent6"/>
                </a:solidFill>
                <a:latin typeface="Arial"/>
                <a:sym typeface="Wingdings" pitchFamily="2" charset="2"/>
              </a:rPr>
              <a:t>	 </a:t>
            </a:r>
            <a:r>
              <a:rPr lang="fr-FR" sz="1600" b="1" kern="0" dirty="0" smtClean="0">
                <a:solidFill>
                  <a:schemeClr val="accent6"/>
                </a:solidFill>
                <a:latin typeface="Arial"/>
                <a:sym typeface="Wingdings" pitchFamily="2" charset="2"/>
              </a:rPr>
              <a:t>Mercator </a:t>
            </a:r>
            <a:r>
              <a:rPr lang="fr-FR" sz="1600" b="1" kern="0" dirty="0" err="1" smtClean="0">
                <a:solidFill>
                  <a:schemeClr val="accent6"/>
                </a:solidFill>
                <a:latin typeface="Arial"/>
                <a:sym typeface="Wingdings" pitchFamily="2" charset="2"/>
              </a:rPr>
              <a:t>Ocean</a:t>
            </a:r>
            <a:r>
              <a:rPr lang="fr-FR" sz="1600" b="1" kern="0" dirty="0" smtClean="0">
                <a:solidFill>
                  <a:schemeClr val="accent6"/>
                </a:solidFill>
                <a:latin typeface="Arial"/>
                <a:sym typeface="Wingdings" pitchFamily="2" charset="2"/>
              </a:rPr>
              <a:t> </a:t>
            </a:r>
            <a:r>
              <a:rPr lang="fr-FR" sz="1600" b="1" kern="0" dirty="0" err="1" smtClean="0">
                <a:solidFill>
                  <a:schemeClr val="accent6"/>
                </a:solidFill>
                <a:latin typeface="Arial"/>
                <a:sym typeface="Wingdings" pitchFamily="2" charset="2"/>
              </a:rPr>
              <a:t>is</a:t>
            </a:r>
            <a:r>
              <a:rPr lang="fr-FR" sz="1600" b="1" kern="0" dirty="0" smtClean="0">
                <a:solidFill>
                  <a:schemeClr val="accent6"/>
                </a:solidFill>
                <a:latin typeface="Arial"/>
                <a:sym typeface="Wingdings" pitchFamily="2" charset="2"/>
              </a:rPr>
              <a:t> </a:t>
            </a:r>
            <a:r>
              <a:rPr lang="fr-FR" sz="1600" kern="0" dirty="0" smtClean="0">
                <a:solidFill>
                  <a:schemeClr val="accent6"/>
                </a:solidFill>
                <a:latin typeface="Arial"/>
                <a:sym typeface="Wingdings" pitchFamily="2" charset="2"/>
              </a:rPr>
              <a:t>the </a:t>
            </a:r>
            <a:r>
              <a:rPr lang="fr-FR" sz="1600" kern="0" dirty="0" err="1" smtClean="0">
                <a:solidFill>
                  <a:schemeClr val="accent6"/>
                </a:solidFill>
                <a:latin typeface="Arial"/>
                <a:sym typeface="Wingdings" pitchFamily="2" charset="2"/>
              </a:rPr>
              <a:t>coordinator</a:t>
            </a:r>
            <a:r>
              <a:rPr lang="fr-FR" sz="1600" b="1" kern="0" dirty="0">
                <a:solidFill>
                  <a:schemeClr val="accent6"/>
                </a:solidFill>
                <a:latin typeface="Arial"/>
                <a:sym typeface="Wingdings" pitchFamily="2" charset="2"/>
              </a:rPr>
              <a:t/>
            </a:r>
            <a:br>
              <a:rPr lang="fr-FR" sz="1600" b="1" kern="0" dirty="0">
                <a:solidFill>
                  <a:schemeClr val="accent6"/>
                </a:solidFill>
                <a:latin typeface="Arial"/>
                <a:sym typeface="Wingdings" pitchFamily="2" charset="2"/>
              </a:rPr>
            </a:br>
            <a:r>
              <a:rPr lang="fr-FR" sz="1600" b="1" kern="0" dirty="0">
                <a:solidFill>
                  <a:schemeClr val="accent6"/>
                </a:solidFill>
                <a:latin typeface="Arial"/>
                <a:sym typeface="Wingdings" pitchFamily="2" charset="2"/>
              </a:rPr>
              <a:t>	    61 </a:t>
            </a:r>
            <a:r>
              <a:rPr lang="fr-FR" sz="1600" b="1" kern="0" dirty="0" err="1" smtClean="0">
                <a:solidFill>
                  <a:schemeClr val="accent6"/>
                </a:solidFill>
                <a:latin typeface="Arial"/>
                <a:sym typeface="Wingdings" pitchFamily="2" charset="2"/>
              </a:rPr>
              <a:t>partners</a:t>
            </a:r>
            <a:r>
              <a:rPr lang="fr-FR" sz="1600" b="1" kern="0" dirty="0" smtClean="0">
                <a:solidFill>
                  <a:schemeClr val="accent6"/>
                </a:solidFill>
                <a:latin typeface="Arial"/>
                <a:sym typeface="Wingdings" pitchFamily="2" charset="2"/>
              </a:rPr>
              <a:t>, 29 countries, </a:t>
            </a:r>
            <a:r>
              <a:rPr lang="fr-FR" sz="1600" b="1" kern="0" dirty="0">
                <a:solidFill>
                  <a:schemeClr val="accent6"/>
                </a:solidFill>
                <a:latin typeface="Arial"/>
                <a:sym typeface="Wingdings" pitchFamily="2" charset="2"/>
              </a:rPr>
              <a:t>~350 </a:t>
            </a:r>
            <a:r>
              <a:rPr lang="fr-FR" sz="1600" b="1" kern="0" dirty="0" smtClean="0">
                <a:solidFill>
                  <a:schemeClr val="accent6"/>
                </a:solidFill>
                <a:latin typeface="Arial"/>
                <a:sym typeface="Wingdings" pitchFamily="2" charset="2"/>
              </a:rPr>
              <a:t>people</a:t>
            </a:r>
            <a:r>
              <a:rPr lang="fr-FR" sz="1600" dirty="0" smtClean="0">
                <a:solidFill>
                  <a:schemeClr val="accent6"/>
                </a:solidFill>
                <a:latin typeface="Arial"/>
                <a:sym typeface="Wingdings" pitchFamily="2" charset="2"/>
              </a:rPr>
              <a:t>	</a:t>
            </a:r>
            <a:r>
              <a:rPr lang="fr-FR" sz="1600" b="1" kern="0" dirty="0" smtClean="0">
                <a:solidFill>
                  <a:schemeClr val="accent6"/>
                </a:solidFill>
                <a:latin typeface="Arial"/>
                <a:sym typeface="Wingdings" pitchFamily="2" charset="2"/>
              </a:rPr>
              <a:t>	</a:t>
            </a:r>
            <a:r>
              <a:rPr lang="fr-FR" b="1" kern="0" dirty="0" smtClean="0">
                <a:solidFill>
                  <a:schemeClr val="accent6"/>
                </a:solidFill>
                <a:latin typeface="Arial"/>
                <a:sym typeface="Wingdings" pitchFamily="2" charset="2"/>
              </a:rPr>
              <a:t>http://www.myocean.eu.org</a:t>
            </a:r>
            <a:endParaRPr lang="fr-FR" b="1" kern="0" dirty="0">
              <a:solidFill>
                <a:schemeClr val="accent6"/>
              </a:solidFill>
              <a:latin typeface="Arial"/>
              <a:sym typeface="Wingdings" pitchFamily="2" charset="2"/>
            </a:endParaRPr>
          </a:p>
          <a:p>
            <a:pPr marL="342900" indent="-342900" eaLnBrk="0" hangingPunct="0">
              <a:lnSpc>
                <a:spcPct val="90000"/>
              </a:lnSpc>
              <a:spcBef>
                <a:spcPct val="20000"/>
              </a:spcBef>
              <a:buClr>
                <a:srgbClr val="334C93"/>
              </a:buClr>
              <a:buFontTx/>
              <a:buChar char="•"/>
              <a:defRPr/>
            </a:pPr>
            <a:r>
              <a:rPr lang="fr-FR" sz="2400" b="1" i="1" kern="0" dirty="0" smtClean="0">
                <a:solidFill>
                  <a:schemeClr val="accent6"/>
                </a:solidFill>
                <a:latin typeface="Arial"/>
                <a:sym typeface="Wingdings" pitchFamily="2" charset="2"/>
              </a:rPr>
              <a:t>International </a:t>
            </a:r>
            <a:r>
              <a:rPr lang="fr-FR" sz="2400" b="1" i="1" kern="0" dirty="0" err="1" smtClean="0">
                <a:solidFill>
                  <a:schemeClr val="accent6"/>
                </a:solidFill>
                <a:latin typeface="Arial"/>
                <a:sym typeface="Wingdings" pitchFamily="2" charset="2"/>
              </a:rPr>
              <a:t>level</a:t>
            </a:r>
            <a:r>
              <a:rPr lang="fr-FR" sz="2400" b="1" i="1" kern="0" dirty="0" smtClean="0">
                <a:solidFill>
                  <a:schemeClr val="accent6"/>
                </a:solidFill>
                <a:latin typeface="Arial"/>
                <a:sym typeface="Wingdings" pitchFamily="2" charset="2"/>
              </a:rPr>
              <a:t>:</a:t>
            </a:r>
            <a:r>
              <a:rPr lang="fr-FR" sz="2400" b="1" kern="0" dirty="0">
                <a:solidFill>
                  <a:schemeClr val="accent6"/>
                </a:solidFill>
                <a:latin typeface="Arial"/>
                <a:sym typeface="Wingdings" pitchFamily="2" charset="2"/>
              </a:rPr>
              <a:t/>
            </a:r>
            <a:br>
              <a:rPr lang="fr-FR" sz="2400" b="1" kern="0" dirty="0">
                <a:solidFill>
                  <a:schemeClr val="accent6"/>
                </a:solidFill>
                <a:latin typeface="Arial"/>
                <a:sym typeface="Wingdings" pitchFamily="2" charset="2"/>
              </a:rPr>
            </a:br>
            <a:r>
              <a:rPr lang="en-US" sz="2400" b="1" kern="0" dirty="0" smtClean="0">
                <a:sym typeface="Wingdings" pitchFamily="2" charset="2"/>
              </a:rPr>
              <a:t>Contributes </a:t>
            </a:r>
            <a:r>
              <a:rPr lang="en-US" sz="2400" b="1" kern="0" dirty="0">
                <a:sym typeface="Wingdings" pitchFamily="2" charset="2"/>
              </a:rPr>
              <a:t>to the international </a:t>
            </a:r>
            <a:r>
              <a:rPr lang="en-US" sz="2400" b="1" kern="0" dirty="0" smtClean="0">
                <a:sym typeface="Wingdings" pitchFamily="2" charset="2"/>
              </a:rPr>
              <a:t>program of analysis </a:t>
            </a:r>
            <a:r>
              <a:rPr lang="en-US" sz="2400" b="1" kern="0" dirty="0">
                <a:sym typeface="Wingdings" pitchFamily="2" charset="2"/>
              </a:rPr>
              <a:t>and forecasting of the </a:t>
            </a:r>
            <a:r>
              <a:rPr lang="en-US" sz="2400" b="1" kern="0" dirty="0" smtClean="0">
                <a:sym typeface="Wingdings" pitchFamily="2" charset="2"/>
              </a:rPr>
              <a:t>ocean </a:t>
            </a:r>
            <a:r>
              <a:rPr lang="fr-FR" sz="2400" b="1" kern="0" dirty="0" smtClean="0">
                <a:solidFill>
                  <a:schemeClr val="accent5">
                    <a:lumMod val="50000"/>
                  </a:schemeClr>
                </a:solidFill>
                <a:latin typeface="Arial"/>
                <a:sym typeface="Wingdings" pitchFamily="2" charset="2"/>
              </a:rPr>
              <a:t>GODAE-</a:t>
            </a:r>
            <a:r>
              <a:rPr lang="fr-FR" sz="2400" b="1" kern="0" dirty="0" err="1" smtClean="0">
                <a:solidFill>
                  <a:schemeClr val="accent5">
                    <a:lumMod val="50000"/>
                  </a:schemeClr>
                </a:solidFill>
                <a:latin typeface="Arial"/>
                <a:sym typeface="Wingdings" pitchFamily="2" charset="2"/>
              </a:rPr>
              <a:t>OceanView</a:t>
            </a:r>
            <a:r>
              <a:rPr lang="fr-FR" sz="2400" b="1" kern="0" dirty="0">
                <a:solidFill>
                  <a:srgbClr val="000099"/>
                </a:solidFill>
                <a:latin typeface="Arial"/>
                <a:sym typeface="Wingdings" pitchFamily="2" charset="2"/>
              </a:rPr>
              <a:t/>
            </a:r>
            <a:br>
              <a:rPr lang="fr-FR" sz="2400" b="1" kern="0" dirty="0">
                <a:solidFill>
                  <a:srgbClr val="000099"/>
                </a:solidFill>
                <a:latin typeface="Arial"/>
                <a:sym typeface="Wingdings" pitchFamily="2" charset="2"/>
              </a:rPr>
            </a:br>
            <a:r>
              <a:rPr lang="fr-FR" sz="2400" b="1" kern="0" dirty="0">
                <a:solidFill>
                  <a:srgbClr val="000099"/>
                </a:solidFill>
                <a:latin typeface="Arial"/>
                <a:sym typeface="Wingdings" pitchFamily="2" charset="2"/>
              </a:rPr>
              <a:t>	</a:t>
            </a:r>
            <a:r>
              <a:rPr lang="fr-FR" sz="2400" b="1" kern="0" dirty="0">
                <a:solidFill>
                  <a:srgbClr val="182955"/>
                </a:solidFill>
                <a:latin typeface="Arial"/>
                <a:sym typeface="Wingdings" pitchFamily="2" charset="2"/>
              </a:rPr>
              <a:t>http://</a:t>
            </a:r>
            <a:r>
              <a:rPr lang="fr-FR" sz="2400" b="1" kern="0" dirty="0" smtClean="0">
                <a:solidFill>
                  <a:srgbClr val="182955"/>
                </a:solidFill>
                <a:latin typeface="Arial"/>
                <a:sym typeface="Wingdings" pitchFamily="2" charset="2"/>
              </a:rPr>
              <a:t>www.godae.org</a:t>
            </a:r>
            <a:endParaRPr lang="fr-FR" sz="2400" b="1" kern="0" dirty="0">
              <a:solidFill>
                <a:srgbClr val="182955"/>
              </a:solidFill>
              <a:latin typeface="Arial"/>
              <a:sym typeface="Wingdings" pitchFamily="2" charset="2"/>
            </a:endParaRPr>
          </a:p>
        </p:txBody>
      </p:sp>
      <p:sp>
        <p:nvSpPr>
          <p:cNvPr id="4" name="Rectangle 2"/>
          <p:cNvSpPr>
            <a:spLocks noGrp="1" noChangeArrowheads="1"/>
          </p:cNvSpPr>
          <p:nvPr>
            <p:ph type="title"/>
          </p:nvPr>
        </p:nvSpPr>
        <p:spPr/>
        <p:txBody>
          <a:bodyPr/>
          <a:lstStyle/>
          <a:p>
            <a:pPr algn="ctr"/>
            <a:r>
              <a:rPr lang="fr-FR" sz="3200" dirty="0"/>
              <a:t>MERCATOR </a:t>
            </a:r>
            <a:r>
              <a:rPr lang="fr-FR" sz="3200" dirty="0" smtClean="0"/>
              <a:t>OCEAN </a:t>
            </a:r>
            <a:r>
              <a:rPr lang="fr-FR" sz="3200" dirty="0"/>
              <a:t/>
            </a:r>
            <a:br>
              <a:rPr lang="fr-FR" sz="3200" dirty="0"/>
            </a:br>
            <a:r>
              <a:rPr lang="fr-FR" sz="3200" dirty="0" smtClean="0"/>
              <a:t>international </a:t>
            </a:r>
            <a:r>
              <a:rPr lang="fr-FR" sz="3200" dirty="0" err="1" smtClean="0"/>
              <a:t>context</a:t>
            </a:r>
            <a:endParaRPr lang="fr-FR" sz="3200" dirty="0"/>
          </a:p>
        </p:txBody>
      </p:sp>
      <p:grpSp>
        <p:nvGrpSpPr>
          <p:cNvPr id="14" name="Group 7"/>
          <p:cNvGrpSpPr>
            <a:grpSpLocks/>
          </p:cNvGrpSpPr>
          <p:nvPr/>
        </p:nvGrpSpPr>
        <p:grpSpPr bwMode="auto">
          <a:xfrm>
            <a:off x="2025398" y="2019101"/>
            <a:ext cx="4632038" cy="611311"/>
            <a:chOff x="1181" y="3929"/>
            <a:chExt cx="2740" cy="249"/>
          </a:xfrm>
        </p:grpSpPr>
        <p:graphicFrame>
          <p:nvGraphicFramePr>
            <p:cNvPr id="15" name="Object 8"/>
            <p:cNvGraphicFramePr>
              <a:graphicFrameLocks noChangeAspect="1"/>
            </p:cNvGraphicFramePr>
            <p:nvPr/>
          </p:nvGraphicFramePr>
          <p:xfrm>
            <a:off x="1746" y="3974"/>
            <a:ext cx="662" cy="125"/>
          </p:xfrm>
          <a:graphic>
            <a:graphicData uri="http://schemas.openxmlformats.org/presentationml/2006/ole">
              <mc:AlternateContent xmlns:mc="http://schemas.openxmlformats.org/markup-compatibility/2006">
                <mc:Choice xmlns:v="urn:schemas-microsoft-com:vml" Requires="v">
                  <p:oleObj spid="_x0000_s14438" name="Document" r:id="rId4" imgW="5753880" imgH="1167480" progId="Word.Document.8">
                    <p:embed/>
                  </p:oleObj>
                </mc:Choice>
                <mc:Fallback>
                  <p:oleObj name="Document" r:id="rId4" imgW="5753880" imgH="11674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 y="3974"/>
                          <a:ext cx="662" cy="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 name="Picture 9" descr="I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2" y="3974"/>
              <a:ext cx="478" cy="1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ogoMete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 y="3974"/>
              <a:ext cx="56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descr="SHOMCou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1" y="3929"/>
              <a:ext cx="270" cy="2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LogoCN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1" y="3960"/>
              <a:ext cx="480" cy="1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1774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5"/>
          <p:cNvGrpSpPr>
            <a:grpSpLocks/>
          </p:cNvGrpSpPr>
          <p:nvPr/>
        </p:nvGrpSpPr>
        <p:grpSpPr bwMode="auto">
          <a:xfrm>
            <a:off x="-114300" y="4278313"/>
            <a:ext cx="1889125" cy="1658937"/>
            <a:chOff x="1147" y="1238"/>
            <a:chExt cx="2067" cy="1728"/>
          </a:xfrm>
        </p:grpSpPr>
        <p:pic>
          <p:nvPicPr>
            <p:cNvPr id="32800" name="Picture 6" descr="pib_p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 y="1238"/>
              <a:ext cx="176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1" name="Text Box 7"/>
            <p:cNvSpPr txBox="1">
              <a:spLocks noChangeArrowheads="1"/>
            </p:cNvSpPr>
            <p:nvPr/>
          </p:nvSpPr>
          <p:spPr bwMode="auto">
            <a:xfrm>
              <a:off x="1147" y="2108"/>
              <a:ext cx="945" cy="476"/>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000000"/>
                  </a:solidFill>
                </a:rPr>
                <a:t>2002</a:t>
              </a:r>
            </a:p>
          </p:txBody>
        </p:sp>
        <p:sp>
          <p:nvSpPr>
            <p:cNvPr id="32802" name="Text Box 8"/>
            <p:cNvSpPr txBox="1">
              <a:spLocks noChangeArrowheads="1"/>
            </p:cNvSpPr>
            <p:nvPr/>
          </p:nvSpPr>
          <p:spPr bwMode="auto">
            <a:xfrm>
              <a:off x="2080" y="2045"/>
              <a:ext cx="722"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1/15°</a:t>
              </a:r>
            </a:p>
          </p:txBody>
        </p:sp>
        <p:sp>
          <p:nvSpPr>
            <p:cNvPr id="32803" name="Text Box 9"/>
            <p:cNvSpPr txBox="1">
              <a:spLocks noChangeArrowheads="1"/>
            </p:cNvSpPr>
            <p:nvPr/>
          </p:nvSpPr>
          <p:spPr bwMode="auto">
            <a:xfrm>
              <a:off x="1625" y="2443"/>
              <a:ext cx="1169"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Global 2°</a:t>
              </a:r>
            </a:p>
          </p:txBody>
        </p:sp>
      </p:grpSp>
      <p:sp>
        <p:nvSpPr>
          <p:cNvPr id="32771" name="Text Box 10"/>
          <p:cNvSpPr txBox="1">
            <a:spLocks noChangeArrowheads="1"/>
          </p:cNvSpPr>
          <p:nvPr/>
        </p:nvSpPr>
        <p:spPr bwMode="auto">
          <a:xfrm>
            <a:off x="223838" y="841375"/>
            <a:ext cx="43084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0070C0"/>
                </a:solidFill>
              </a:rPr>
              <a:t>Mercator target system: </a:t>
            </a:r>
          </a:p>
          <a:p>
            <a:pPr fontAlgn="base">
              <a:spcBef>
                <a:spcPct val="0"/>
              </a:spcBef>
              <a:spcAft>
                <a:spcPct val="0"/>
              </a:spcAft>
            </a:pPr>
            <a:r>
              <a:rPr lang="en-US" sz="2400" b="1" dirty="0" smtClean="0">
                <a:solidFill>
                  <a:srgbClr val="0070C0"/>
                </a:solidFill>
              </a:rPr>
              <a:t>Global Ocean </a:t>
            </a:r>
          </a:p>
          <a:p>
            <a:pPr fontAlgn="base">
              <a:spcBef>
                <a:spcPct val="0"/>
              </a:spcBef>
              <a:spcAft>
                <a:spcPct val="0"/>
              </a:spcAft>
            </a:pPr>
            <a:r>
              <a:rPr lang="en-US" sz="2400" b="1" dirty="0" smtClean="0">
                <a:solidFill>
                  <a:srgbClr val="0070C0"/>
                </a:solidFill>
              </a:rPr>
              <a:t>and High Resolution</a:t>
            </a:r>
          </a:p>
        </p:txBody>
      </p:sp>
      <p:sp>
        <p:nvSpPr>
          <p:cNvPr id="32772" name="Line 11"/>
          <p:cNvSpPr>
            <a:spLocks noChangeShapeType="1"/>
          </p:cNvSpPr>
          <p:nvPr/>
        </p:nvSpPr>
        <p:spPr bwMode="auto">
          <a:xfrm flipV="1">
            <a:off x="206375" y="1181100"/>
            <a:ext cx="8523288" cy="3344863"/>
          </a:xfrm>
          <a:prstGeom prst="line">
            <a:avLst/>
          </a:prstGeom>
          <a:noFill/>
          <a:ln w="57150">
            <a:solidFill>
              <a:srgbClr val="00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mtClean="0">
              <a:solidFill>
                <a:srgbClr val="000000"/>
              </a:solidFill>
            </a:endParaRPr>
          </a:p>
        </p:txBody>
      </p:sp>
      <p:sp>
        <p:nvSpPr>
          <p:cNvPr id="32773" name="Text Box 12"/>
          <p:cNvSpPr txBox="1">
            <a:spLocks noChangeArrowheads="1"/>
          </p:cNvSpPr>
          <p:nvPr/>
        </p:nvSpPr>
        <p:spPr bwMode="auto">
          <a:xfrm rot="-1260000">
            <a:off x="158750" y="2571750"/>
            <a:ext cx="5745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dirty="0" smtClean="0">
                <a:solidFill>
                  <a:schemeClr val="accent1">
                    <a:lumMod val="50000"/>
                  </a:schemeClr>
                </a:solidFill>
              </a:rPr>
              <a:t>Strategy: 	</a:t>
            </a:r>
            <a:r>
              <a:rPr lang="en-US" b="1" dirty="0" smtClean="0">
                <a:solidFill>
                  <a:schemeClr val="accent1">
                    <a:lumMod val="50000"/>
                  </a:schemeClr>
                </a:solidFill>
              </a:rPr>
              <a:t>from</a:t>
            </a:r>
            <a:r>
              <a:rPr lang="en-US" sz="2000" b="1" dirty="0" smtClean="0">
                <a:solidFill>
                  <a:schemeClr val="accent1">
                    <a:lumMod val="50000"/>
                  </a:schemeClr>
                </a:solidFill>
              </a:rPr>
              <a:t> BASIN SCALE </a:t>
            </a:r>
            <a:r>
              <a:rPr lang="en-US" b="1" dirty="0" smtClean="0">
                <a:solidFill>
                  <a:schemeClr val="accent1">
                    <a:lumMod val="50000"/>
                  </a:schemeClr>
                </a:solidFill>
              </a:rPr>
              <a:t>to</a:t>
            </a:r>
            <a:r>
              <a:rPr lang="en-US" sz="2000" b="1" dirty="0" smtClean="0">
                <a:solidFill>
                  <a:schemeClr val="accent1">
                    <a:lumMod val="50000"/>
                  </a:schemeClr>
                </a:solidFill>
              </a:rPr>
              <a:t> GLOBAL</a:t>
            </a:r>
          </a:p>
          <a:p>
            <a:pPr fontAlgn="base">
              <a:spcBef>
                <a:spcPct val="0"/>
              </a:spcBef>
              <a:spcAft>
                <a:spcPct val="0"/>
              </a:spcAft>
            </a:pPr>
            <a:r>
              <a:rPr lang="en-US" sz="2000" b="1" dirty="0" smtClean="0">
                <a:solidFill>
                  <a:schemeClr val="accent1">
                    <a:lumMod val="50000"/>
                  </a:schemeClr>
                </a:solidFill>
              </a:rPr>
              <a:t>		</a:t>
            </a:r>
            <a:r>
              <a:rPr lang="en-US" b="1" dirty="0" smtClean="0">
                <a:solidFill>
                  <a:schemeClr val="accent1">
                    <a:lumMod val="50000"/>
                  </a:schemeClr>
                </a:solidFill>
              </a:rPr>
              <a:t>from</a:t>
            </a:r>
            <a:r>
              <a:rPr lang="en-US" sz="2000" b="1" dirty="0" smtClean="0">
                <a:solidFill>
                  <a:schemeClr val="accent1">
                    <a:lumMod val="50000"/>
                  </a:schemeClr>
                </a:solidFill>
              </a:rPr>
              <a:t> R&amp;D </a:t>
            </a:r>
            <a:r>
              <a:rPr lang="en-US" b="1" dirty="0" smtClean="0">
                <a:solidFill>
                  <a:schemeClr val="accent1">
                    <a:lumMod val="50000"/>
                  </a:schemeClr>
                </a:solidFill>
              </a:rPr>
              <a:t>to</a:t>
            </a:r>
            <a:r>
              <a:rPr lang="en-US" sz="2000" b="1" dirty="0" smtClean="0">
                <a:solidFill>
                  <a:schemeClr val="accent1">
                    <a:lumMod val="50000"/>
                  </a:schemeClr>
                </a:solidFill>
              </a:rPr>
              <a:t> OPERATIONAL</a:t>
            </a:r>
          </a:p>
        </p:txBody>
      </p:sp>
      <p:sp>
        <p:nvSpPr>
          <p:cNvPr id="32774" name="Line 13"/>
          <p:cNvSpPr>
            <a:spLocks noChangeShapeType="1"/>
          </p:cNvSpPr>
          <p:nvPr/>
        </p:nvSpPr>
        <p:spPr bwMode="auto">
          <a:xfrm flipV="1">
            <a:off x="384175" y="5430838"/>
            <a:ext cx="8510588" cy="555625"/>
          </a:xfrm>
          <a:prstGeom prst="line">
            <a:avLst/>
          </a:prstGeom>
          <a:noFill/>
          <a:ln w="57150">
            <a:solidFill>
              <a:srgbClr val="00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mtClean="0">
              <a:solidFill>
                <a:srgbClr val="000000"/>
              </a:solidFill>
            </a:endParaRPr>
          </a:p>
        </p:txBody>
      </p:sp>
      <p:sp>
        <p:nvSpPr>
          <p:cNvPr id="32775" name="Text Box 15"/>
          <p:cNvSpPr txBox="1">
            <a:spLocks noChangeArrowheads="1"/>
          </p:cNvSpPr>
          <p:nvPr/>
        </p:nvSpPr>
        <p:spPr bwMode="auto">
          <a:xfrm>
            <a:off x="3736925" y="6245225"/>
            <a:ext cx="4435475" cy="457200"/>
          </a:xfrm>
          <a:prstGeom prst="rect">
            <a:avLst/>
          </a:prstGeom>
          <a:solidFill>
            <a:srgbClr val="008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fr-FR" sz="2400" dirty="0" err="1" smtClean="0">
                <a:solidFill>
                  <a:srgbClr val="000000"/>
                </a:solidFill>
              </a:rPr>
              <a:t>Altimetry</a:t>
            </a:r>
            <a:r>
              <a:rPr lang="fr-FR" sz="2400" dirty="0" smtClean="0">
                <a:solidFill>
                  <a:srgbClr val="000000"/>
                </a:solidFill>
              </a:rPr>
              <a:t> + SST + T(z) + S(z)</a:t>
            </a:r>
          </a:p>
        </p:txBody>
      </p:sp>
      <p:grpSp>
        <p:nvGrpSpPr>
          <p:cNvPr id="32776" name="Group 16"/>
          <p:cNvGrpSpPr>
            <a:grpSpLocks/>
          </p:cNvGrpSpPr>
          <p:nvPr/>
        </p:nvGrpSpPr>
        <p:grpSpPr bwMode="auto">
          <a:xfrm>
            <a:off x="1514475" y="3524250"/>
            <a:ext cx="2511425" cy="2332038"/>
            <a:chOff x="3175" y="1179"/>
            <a:chExt cx="2585" cy="2357"/>
          </a:xfrm>
        </p:grpSpPr>
        <p:grpSp>
          <p:nvGrpSpPr>
            <p:cNvPr id="32794" name="Group 17"/>
            <p:cNvGrpSpPr>
              <a:grpSpLocks/>
            </p:cNvGrpSpPr>
            <p:nvPr/>
          </p:nvGrpSpPr>
          <p:grpSpPr bwMode="auto">
            <a:xfrm>
              <a:off x="3175" y="1179"/>
              <a:ext cx="2585" cy="2357"/>
              <a:chOff x="2555" y="1411"/>
              <a:chExt cx="2585" cy="2357"/>
            </a:xfrm>
          </p:grpSpPr>
          <p:pic>
            <p:nvPicPr>
              <p:cNvPr id="32796" name="Picture 18" descr="pib_ga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 y="1411"/>
                <a:ext cx="2448" cy="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7" name="Text Box 19"/>
              <p:cNvSpPr txBox="1">
                <a:spLocks noChangeArrowheads="1"/>
              </p:cNvSpPr>
              <p:nvPr/>
            </p:nvSpPr>
            <p:spPr bwMode="auto">
              <a:xfrm>
                <a:off x="2555" y="2842"/>
                <a:ext cx="889" cy="462"/>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smtClean="0">
                    <a:solidFill>
                      <a:srgbClr val="000000"/>
                    </a:solidFill>
                  </a:rPr>
                  <a:t>2006</a:t>
                </a:r>
              </a:p>
            </p:txBody>
          </p:sp>
          <p:sp>
            <p:nvSpPr>
              <p:cNvPr id="32798" name="Text Box 20"/>
              <p:cNvSpPr txBox="1">
                <a:spLocks noChangeArrowheads="1"/>
              </p:cNvSpPr>
              <p:nvPr/>
            </p:nvSpPr>
            <p:spPr bwMode="auto">
              <a:xfrm>
                <a:off x="2944" y="3150"/>
                <a:ext cx="1274"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Global 1/4°</a:t>
                </a:r>
              </a:p>
            </p:txBody>
          </p:sp>
          <p:sp>
            <p:nvSpPr>
              <p:cNvPr id="32799" name="Text Box 21"/>
              <p:cNvSpPr txBox="1">
                <a:spLocks noChangeArrowheads="1"/>
              </p:cNvSpPr>
              <p:nvPr/>
            </p:nvSpPr>
            <p:spPr bwMode="auto">
              <a:xfrm>
                <a:off x="3743" y="2622"/>
                <a:ext cx="680"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1/15°</a:t>
                </a:r>
              </a:p>
            </p:txBody>
          </p:sp>
        </p:grpSp>
        <p:sp>
          <p:nvSpPr>
            <p:cNvPr id="32795" name="Text Box 22"/>
            <p:cNvSpPr txBox="1">
              <a:spLocks noChangeArrowheads="1"/>
            </p:cNvSpPr>
            <p:nvPr/>
          </p:nvSpPr>
          <p:spPr bwMode="auto">
            <a:xfrm>
              <a:off x="4644" y="2971"/>
              <a:ext cx="531"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fr-FR" sz="1600" b="1" smtClean="0">
                <a:solidFill>
                  <a:srgbClr val="000000"/>
                </a:solidFill>
              </a:endParaRPr>
            </a:p>
          </p:txBody>
        </p:sp>
      </p:grpSp>
      <p:pic>
        <p:nvPicPr>
          <p:cNvPr id="32777" name="Picture 24" descr="pib_ga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013" y="2503488"/>
            <a:ext cx="322421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26"/>
          <p:cNvSpPr txBox="1">
            <a:spLocks noChangeArrowheads="1"/>
          </p:cNvSpPr>
          <p:nvPr/>
        </p:nvSpPr>
        <p:spPr bwMode="auto">
          <a:xfrm>
            <a:off x="5943600" y="45783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fr-FR" sz="1600" b="1" smtClean="0">
              <a:solidFill>
                <a:srgbClr val="000000"/>
              </a:solidFill>
            </a:endParaRPr>
          </a:p>
        </p:txBody>
      </p:sp>
      <p:sp>
        <p:nvSpPr>
          <p:cNvPr id="32779" name="Text Box 28"/>
          <p:cNvSpPr txBox="1">
            <a:spLocks noChangeArrowheads="1"/>
          </p:cNvSpPr>
          <p:nvPr/>
        </p:nvSpPr>
        <p:spPr bwMode="auto">
          <a:xfrm>
            <a:off x="7642225" y="4684713"/>
            <a:ext cx="835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fr-FR" sz="1600" b="1" smtClean="0">
              <a:solidFill>
                <a:srgbClr val="000000"/>
              </a:solidFill>
            </a:endParaRPr>
          </a:p>
        </p:txBody>
      </p:sp>
      <p:sp>
        <p:nvSpPr>
          <p:cNvPr id="32780" name="Freeform 29"/>
          <p:cNvSpPr>
            <a:spLocks/>
          </p:cNvSpPr>
          <p:nvPr/>
        </p:nvSpPr>
        <p:spPr bwMode="auto">
          <a:xfrm>
            <a:off x="5792788" y="2814638"/>
            <a:ext cx="536575" cy="1746250"/>
          </a:xfrm>
          <a:custGeom>
            <a:avLst/>
            <a:gdLst>
              <a:gd name="T0" fmla="*/ 2147483647 w 423"/>
              <a:gd name="T1" fmla="*/ 2147483647 h 513"/>
              <a:gd name="T2" fmla="*/ 0 w 423"/>
              <a:gd name="T3" fmla="*/ 2147483647 h 513"/>
              <a:gd name="T4" fmla="*/ 2147483647 w 423"/>
              <a:gd name="T5" fmla="*/ 0 h 513"/>
              <a:gd name="T6" fmla="*/ 2147483647 w 423"/>
              <a:gd name="T7" fmla="*/ 2147483647 h 513"/>
              <a:gd name="T8" fmla="*/ 2147483647 w 423"/>
              <a:gd name="T9" fmla="*/ 2147483647 h 5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513">
                <a:moveTo>
                  <a:pt x="75" y="513"/>
                </a:moveTo>
                <a:cubicBezTo>
                  <a:pt x="84" y="432"/>
                  <a:pt x="36" y="264"/>
                  <a:pt x="0" y="174"/>
                </a:cubicBezTo>
                <a:cubicBezTo>
                  <a:pt x="93" y="144"/>
                  <a:pt x="207" y="63"/>
                  <a:pt x="255" y="0"/>
                </a:cubicBezTo>
                <a:cubicBezTo>
                  <a:pt x="306" y="60"/>
                  <a:pt x="408" y="234"/>
                  <a:pt x="423" y="327"/>
                </a:cubicBezTo>
                <a:cubicBezTo>
                  <a:pt x="372" y="414"/>
                  <a:pt x="171" y="513"/>
                  <a:pt x="75" y="513"/>
                </a:cubicBezTo>
                <a:close/>
              </a:path>
            </a:pathLst>
          </a:custGeom>
          <a:solidFill>
            <a:srgbClr val="008080">
              <a:alpha val="23137"/>
            </a:srgbClr>
          </a:solidFill>
          <a:ln w="25400" cap="flat" cmpd="sng">
            <a:solidFill>
              <a:srgbClr val="00808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32781" name="Text Box 30"/>
          <p:cNvSpPr txBox="1">
            <a:spLocks noChangeArrowheads="1"/>
          </p:cNvSpPr>
          <p:nvPr/>
        </p:nvSpPr>
        <p:spPr bwMode="auto">
          <a:xfrm>
            <a:off x="4854575" y="2873375"/>
            <a:ext cx="1608138" cy="338554"/>
          </a:xfrm>
          <a:prstGeom prst="rect">
            <a:avLst/>
          </a:prstGeom>
          <a:solidFill>
            <a:schemeClr val="accent2">
              <a:lumMod val="60000"/>
              <a:lumOff val="4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fr-FR" sz="1600" b="1" dirty="0" err="1" smtClean="0">
                <a:solidFill>
                  <a:srgbClr val="FFFFFF"/>
                </a:solidFill>
              </a:rPr>
              <a:t>regional</a:t>
            </a:r>
            <a:r>
              <a:rPr lang="fr-FR" sz="1600" b="1" dirty="0" smtClean="0">
                <a:solidFill>
                  <a:srgbClr val="FFFFFF"/>
                </a:solidFill>
              </a:rPr>
              <a:t> 1/36°</a:t>
            </a:r>
          </a:p>
        </p:txBody>
      </p:sp>
      <p:sp>
        <p:nvSpPr>
          <p:cNvPr id="32782" name="Text Box 31"/>
          <p:cNvSpPr txBox="1">
            <a:spLocks noChangeArrowheads="1"/>
          </p:cNvSpPr>
          <p:nvPr/>
        </p:nvSpPr>
        <p:spPr bwMode="auto">
          <a:xfrm>
            <a:off x="6089650" y="5062538"/>
            <a:ext cx="2336800" cy="825500"/>
          </a:xfrm>
          <a:prstGeom prst="rect">
            <a:avLst/>
          </a:prstGeom>
          <a:solidFill>
            <a:srgbClr val="33CCCC"/>
          </a:solidFill>
          <a:ln>
            <a:noFill/>
          </a:ln>
          <a:effectLst/>
          <a:extLst>
            <a:ext uri="{91240B29-F687-4F45-9708-019B960494DF}">
              <a14:hiddenLine xmlns:a14="http://schemas.microsoft.com/office/drawing/2010/main" w="2540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fr-FR" sz="1600" b="1" dirty="0" err="1" smtClean="0">
                <a:solidFill>
                  <a:srgbClr val="000000"/>
                </a:solidFill>
              </a:rPr>
              <a:t>Coupled</a:t>
            </a:r>
            <a:r>
              <a:rPr lang="fr-FR" sz="1600" b="1" dirty="0" smtClean="0">
                <a:solidFill>
                  <a:srgbClr val="000000"/>
                </a:solidFill>
              </a:rPr>
              <a:t> </a:t>
            </a:r>
            <a:r>
              <a:rPr lang="fr-FR" sz="1600" b="1" dirty="0" err="1" smtClean="0">
                <a:solidFill>
                  <a:srgbClr val="000000"/>
                </a:solidFill>
              </a:rPr>
              <a:t>with</a:t>
            </a:r>
            <a:r>
              <a:rPr lang="fr-FR" sz="1600" b="1" dirty="0" smtClean="0">
                <a:solidFill>
                  <a:srgbClr val="000000"/>
                </a:solidFill>
              </a:rPr>
              <a:t> </a:t>
            </a:r>
          </a:p>
          <a:p>
            <a:pPr fontAlgn="base">
              <a:spcBef>
                <a:spcPct val="0"/>
              </a:spcBef>
              <a:spcAft>
                <a:spcPct val="0"/>
              </a:spcAft>
            </a:pPr>
            <a:r>
              <a:rPr lang="fr-FR" sz="1600" b="1" dirty="0" smtClean="0">
                <a:solidFill>
                  <a:srgbClr val="000000"/>
                </a:solidFill>
                <a:cs typeface="Arial" charset="0"/>
              </a:rPr>
              <a:t>♦ </a:t>
            </a:r>
            <a:r>
              <a:rPr lang="fr-FR" sz="1600" b="1" dirty="0" smtClean="0">
                <a:solidFill>
                  <a:srgbClr val="000000"/>
                </a:solidFill>
              </a:rPr>
              <a:t>an </a:t>
            </a:r>
            <a:r>
              <a:rPr lang="fr-FR" sz="1600" b="1" dirty="0" err="1" smtClean="0">
                <a:solidFill>
                  <a:srgbClr val="000000"/>
                </a:solidFill>
              </a:rPr>
              <a:t>ice</a:t>
            </a:r>
            <a:r>
              <a:rPr lang="fr-FR" sz="1600" b="1" dirty="0" smtClean="0">
                <a:solidFill>
                  <a:srgbClr val="000000"/>
                </a:solidFill>
              </a:rPr>
              <a:t> model</a:t>
            </a:r>
          </a:p>
          <a:p>
            <a:pPr fontAlgn="base">
              <a:spcBef>
                <a:spcPct val="0"/>
              </a:spcBef>
              <a:spcAft>
                <a:spcPct val="0"/>
              </a:spcAft>
            </a:pPr>
            <a:r>
              <a:rPr lang="fr-FR" sz="1600" b="1" dirty="0" smtClean="0">
                <a:solidFill>
                  <a:srgbClr val="000000"/>
                </a:solidFill>
                <a:latin typeface="Times New Roman" pitchFamily="18" charset="0"/>
              </a:rPr>
              <a:t>♦ </a:t>
            </a:r>
            <a:r>
              <a:rPr lang="fr-FR" sz="1600" b="1" dirty="0" smtClean="0">
                <a:solidFill>
                  <a:srgbClr val="000000"/>
                </a:solidFill>
              </a:rPr>
              <a:t>an </a:t>
            </a:r>
            <a:r>
              <a:rPr lang="fr-FR" sz="1600" b="1" dirty="0" err="1" smtClean="0">
                <a:solidFill>
                  <a:srgbClr val="000000"/>
                </a:solidFill>
              </a:rPr>
              <a:t>ecosystem</a:t>
            </a:r>
            <a:r>
              <a:rPr lang="fr-FR" sz="1600" b="1" dirty="0" smtClean="0">
                <a:solidFill>
                  <a:srgbClr val="000000"/>
                </a:solidFill>
              </a:rPr>
              <a:t> model</a:t>
            </a:r>
          </a:p>
        </p:txBody>
      </p:sp>
      <p:pic>
        <p:nvPicPr>
          <p:cNvPr id="32783" name="Picture 32" descr="pib_ga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25" y="1198563"/>
            <a:ext cx="430212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27"/>
          <p:cNvSpPr txBox="1">
            <a:spLocks noChangeArrowheads="1"/>
          </p:cNvSpPr>
          <p:nvPr/>
        </p:nvSpPr>
        <p:spPr bwMode="auto">
          <a:xfrm>
            <a:off x="7553325" y="4589463"/>
            <a:ext cx="1350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Global 1/12°</a:t>
            </a:r>
          </a:p>
        </p:txBody>
      </p:sp>
      <p:sp>
        <p:nvSpPr>
          <p:cNvPr id="32786" name="Text Box 45"/>
          <p:cNvSpPr txBox="1">
            <a:spLocks noChangeArrowheads="1"/>
          </p:cNvSpPr>
          <p:nvPr/>
        </p:nvSpPr>
        <p:spPr bwMode="auto">
          <a:xfrm>
            <a:off x="4741863" y="3927475"/>
            <a:ext cx="989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Atl 1/12°</a:t>
            </a:r>
          </a:p>
        </p:txBody>
      </p:sp>
      <p:sp>
        <p:nvSpPr>
          <p:cNvPr id="32787" name="Text Box 46"/>
          <p:cNvSpPr txBox="1">
            <a:spLocks noChangeArrowheads="1"/>
          </p:cNvSpPr>
          <p:nvPr/>
        </p:nvSpPr>
        <p:spPr bwMode="auto">
          <a:xfrm>
            <a:off x="4878388" y="4910138"/>
            <a:ext cx="1238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600" b="1" smtClean="0">
                <a:solidFill>
                  <a:srgbClr val="000000"/>
                </a:solidFill>
              </a:rPr>
              <a:t>Global 1/4°</a:t>
            </a:r>
          </a:p>
        </p:txBody>
      </p:sp>
      <p:sp>
        <p:nvSpPr>
          <p:cNvPr id="32788" name="Text Box 25"/>
          <p:cNvSpPr txBox="1">
            <a:spLocks noChangeArrowheads="1"/>
          </p:cNvSpPr>
          <p:nvPr/>
        </p:nvSpPr>
        <p:spPr bwMode="auto">
          <a:xfrm>
            <a:off x="6934200" y="3838575"/>
            <a:ext cx="966355" cy="523220"/>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dirty="0" smtClean="0">
                <a:solidFill>
                  <a:srgbClr val="000000"/>
                </a:solidFill>
              </a:rPr>
              <a:t>2011</a:t>
            </a:r>
          </a:p>
        </p:txBody>
      </p:sp>
      <p:sp>
        <p:nvSpPr>
          <p:cNvPr id="32790" name="Text Box 48"/>
          <p:cNvSpPr txBox="1">
            <a:spLocks noChangeArrowheads="1"/>
          </p:cNvSpPr>
          <p:nvPr/>
        </p:nvSpPr>
        <p:spPr bwMode="auto">
          <a:xfrm>
            <a:off x="3917950" y="4346575"/>
            <a:ext cx="854075" cy="461963"/>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smtClean="0">
                <a:solidFill>
                  <a:srgbClr val="000000"/>
                </a:solidFill>
              </a:rPr>
              <a:t>2011</a:t>
            </a:r>
          </a:p>
        </p:txBody>
      </p:sp>
      <p:sp>
        <p:nvSpPr>
          <p:cNvPr id="32791" name="Text Box 49"/>
          <p:cNvSpPr txBox="1">
            <a:spLocks noChangeArrowheads="1"/>
          </p:cNvSpPr>
          <p:nvPr/>
        </p:nvSpPr>
        <p:spPr bwMode="auto">
          <a:xfrm>
            <a:off x="461963" y="6254750"/>
            <a:ext cx="1528762" cy="457200"/>
          </a:xfrm>
          <a:prstGeom prst="rect">
            <a:avLst/>
          </a:prstGeom>
          <a:solidFill>
            <a:srgbClr val="008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fr-FR" sz="2400" smtClean="0">
                <a:solidFill>
                  <a:srgbClr val="000000"/>
                </a:solidFill>
              </a:rPr>
              <a:t>Altimetry</a:t>
            </a:r>
          </a:p>
        </p:txBody>
      </p:sp>
      <p:sp>
        <p:nvSpPr>
          <p:cNvPr id="32792" name="Text Box 51"/>
          <p:cNvSpPr txBox="1">
            <a:spLocks noChangeArrowheads="1"/>
          </p:cNvSpPr>
          <p:nvPr/>
        </p:nvSpPr>
        <p:spPr bwMode="auto">
          <a:xfrm>
            <a:off x="6540" y="5978525"/>
            <a:ext cx="124104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fr-FR" sz="1400" b="1" dirty="0" smtClean="0">
                <a:latin typeface="Arial Unicode MS" pitchFamily="34" charset="-128"/>
              </a:rPr>
              <a:t>Assimilation :</a:t>
            </a:r>
          </a:p>
        </p:txBody>
      </p:sp>
      <p:sp>
        <p:nvSpPr>
          <p:cNvPr id="32793" name="Rectangle 2"/>
          <p:cNvSpPr>
            <a:spLocks noGrp="1" noChangeArrowheads="1"/>
          </p:cNvSpPr>
          <p:nvPr>
            <p:ph type="title"/>
          </p:nvPr>
        </p:nvSpPr>
        <p:spPr>
          <a:xfrm>
            <a:off x="720725" y="44450"/>
            <a:ext cx="7523163" cy="777875"/>
          </a:xfrm>
        </p:spPr>
        <p:txBody>
          <a:bodyPr/>
          <a:lstStyle/>
          <a:p>
            <a:pPr eaLnBrk="1" hangingPunct="1"/>
            <a:r>
              <a:rPr lang="fr-FR" sz="3200" dirty="0" smtClean="0"/>
              <a:t>MERCATOR OCEAN – </a:t>
            </a:r>
            <a:r>
              <a:rPr lang="fr-FR" sz="3200" dirty="0" err="1"/>
              <a:t>S</a:t>
            </a:r>
            <a:r>
              <a:rPr lang="fr-FR" sz="3200" dirty="0" err="1" smtClean="0"/>
              <a:t>ystems</a:t>
            </a:r>
            <a:endParaRPr lang="fr-FR" sz="3200" dirty="0" smtClean="0"/>
          </a:p>
        </p:txBody>
      </p:sp>
    </p:spTree>
    <p:extLst>
      <p:ext uri="{BB962C8B-B14F-4D97-AF65-F5344CB8AC3E}">
        <p14:creationId xmlns:p14="http://schemas.microsoft.com/office/powerpoint/2010/main" val="3183727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sz="1800" smtClean="0">
                <a:ea typeface="ＭＳ Ｐゴシック" pitchFamily="34" charset="-128"/>
              </a:rPr>
              <a:t>Operational ocean prediction and reanalysis systems</a:t>
            </a:r>
          </a:p>
        </p:txBody>
      </p:sp>
      <p:sp>
        <p:nvSpPr>
          <p:cNvPr id="11267" name="Rectangle 3"/>
          <p:cNvSpPr>
            <a:spLocks noGrp="1" noChangeArrowheads="1"/>
          </p:cNvSpPr>
          <p:nvPr>
            <p:ph type="body" sz="half" idx="2"/>
          </p:nvPr>
        </p:nvSpPr>
        <p:spPr>
          <a:xfrm>
            <a:off x="2916238" y="1196975"/>
            <a:ext cx="6227762" cy="5400675"/>
          </a:xfrm>
        </p:spPr>
        <p:txBody>
          <a:bodyPr/>
          <a:lstStyle/>
          <a:p>
            <a:pPr marL="381000" indent="-381000">
              <a:lnSpc>
                <a:spcPct val="90000"/>
              </a:lnSpc>
            </a:pPr>
            <a:r>
              <a:rPr lang="fr-FR" sz="1600" b="0" dirty="0" smtClean="0">
                <a:solidFill>
                  <a:srgbClr val="FF3300"/>
                </a:solidFill>
                <a:ea typeface="ＭＳ Ｐゴシック" pitchFamily="34" charset="-128"/>
              </a:rPr>
              <a:t>Global </a:t>
            </a:r>
            <a:r>
              <a:rPr lang="fr-FR" sz="1600" b="0" dirty="0" err="1" smtClean="0">
                <a:solidFill>
                  <a:srgbClr val="FF3300"/>
                </a:solidFill>
                <a:ea typeface="ＭＳ Ｐゴシック" pitchFamily="34" charset="-128"/>
              </a:rPr>
              <a:t>Ocean</a:t>
            </a:r>
            <a:r>
              <a:rPr lang="fr-FR" sz="1600" b="0" dirty="0" smtClean="0">
                <a:solidFill>
                  <a:srgbClr val="FF3300"/>
                </a:solidFill>
                <a:ea typeface="ＭＳ Ｐゴシック" pitchFamily="34" charset="-128"/>
              </a:rPr>
              <a:t>, real time</a:t>
            </a:r>
          </a:p>
          <a:p>
            <a:pPr marL="800100" lvl="1" indent="-342900">
              <a:lnSpc>
                <a:spcPct val="90000"/>
              </a:lnSpc>
              <a:buClr>
                <a:srgbClr val="344C93"/>
              </a:buClr>
              <a:buFontTx/>
              <a:buAutoNum type="arabicPeriod"/>
            </a:pPr>
            <a:r>
              <a:rPr lang="fr-FR" sz="1600" dirty="0" smtClean="0">
                <a:ea typeface="ＭＳ Ｐゴシック" pitchFamily="34" charset="-128"/>
              </a:rPr>
              <a:t>Global 1/4°, </a:t>
            </a:r>
            <a:r>
              <a:rPr lang="fr-FR" sz="1600" dirty="0" err="1" smtClean="0">
                <a:ea typeface="ＭＳ Ｐゴシック" pitchFamily="34" charset="-128"/>
              </a:rPr>
              <a:t>physics</a:t>
            </a:r>
            <a:r>
              <a:rPr lang="fr-FR" sz="1600" dirty="0" smtClean="0">
                <a:ea typeface="ＭＳ Ｐゴシック" pitchFamily="34" charset="-128"/>
              </a:rPr>
              <a:t> (incl. </a:t>
            </a:r>
            <a:r>
              <a:rPr lang="fr-FR" sz="1600" dirty="0" err="1" smtClean="0">
                <a:ea typeface="ＭＳ Ｐゴシック" pitchFamily="34" charset="-128"/>
              </a:rPr>
              <a:t>Sea</a:t>
            </a:r>
            <a:r>
              <a:rPr lang="fr-FR" sz="1600" dirty="0" smtClean="0">
                <a:ea typeface="ＭＳ Ｐゴシック" pitchFamily="34" charset="-128"/>
              </a:rPr>
              <a:t> </a:t>
            </a:r>
            <a:r>
              <a:rPr lang="fr-FR" sz="1600" dirty="0" err="1" smtClean="0">
                <a:ea typeface="ＭＳ Ｐゴシック" pitchFamily="34" charset="-128"/>
              </a:rPr>
              <a:t>ice</a:t>
            </a:r>
            <a:r>
              <a:rPr lang="fr-FR" sz="1600" dirty="0" smtClean="0">
                <a:ea typeface="ＭＳ Ｐゴシック" pitchFamily="34" charset="-128"/>
              </a:rPr>
              <a:t>), </a:t>
            </a:r>
            <a:r>
              <a:rPr lang="fr-FR" sz="1600" dirty="0" err="1" smtClean="0">
                <a:ea typeface="ＭＳ Ｐゴシック" pitchFamily="34" charset="-128"/>
              </a:rPr>
              <a:t>daily</a:t>
            </a:r>
            <a:endParaRPr lang="fr-FR" sz="1600" dirty="0" smtClean="0">
              <a:ea typeface="ＭＳ Ｐゴシック" pitchFamily="34" charset="-128"/>
            </a:endParaRPr>
          </a:p>
          <a:p>
            <a:pPr marL="800100" lvl="1" indent="-342900">
              <a:lnSpc>
                <a:spcPct val="90000"/>
              </a:lnSpc>
              <a:buClr>
                <a:srgbClr val="344C93"/>
              </a:buClr>
              <a:buFontTx/>
              <a:buAutoNum type="arabicPeriod"/>
            </a:pPr>
            <a:r>
              <a:rPr lang="fr-FR" sz="1600" dirty="0" smtClean="0">
                <a:ea typeface="ＭＳ Ｐゴシック" pitchFamily="34" charset="-128"/>
              </a:rPr>
              <a:t>Global 1°, bio, </a:t>
            </a:r>
            <a:r>
              <a:rPr lang="fr-FR" sz="1600" dirty="0" err="1" smtClean="0">
                <a:ea typeface="ＭＳ Ｐゴシック" pitchFamily="34" charset="-128"/>
              </a:rPr>
              <a:t>weekly</a:t>
            </a:r>
            <a:r>
              <a:rPr lang="fr-FR" sz="1600" dirty="0" smtClean="0">
                <a:ea typeface="ＭＳ Ｐゴシック" pitchFamily="34" charset="-128"/>
              </a:rPr>
              <a:t> (</a:t>
            </a:r>
            <a:r>
              <a:rPr lang="fr-FR" sz="1600" dirty="0" err="1" smtClean="0">
                <a:ea typeface="ＭＳ Ｐゴシック" pitchFamily="34" charset="-128"/>
              </a:rPr>
              <a:t>coupled</a:t>
            </a:r>
            <a:r>
              <a:rPr lang="fr-FR" sz="1600" dirty="0" smtClean="0">
                <a:ea typeface="ＭＳ Ｐゴシック" pitchFamily="34" charset="-128"/>
              </a:rPr>
              <a:t> to the global ¼° </a:t>
            </a:r>
            <a:r>
              <a:rPr lang="fr-FR" sz="1600" dirty="0" err="1" smtClean="0">
                <a:ea typeface="ＭＳ Ｐゴシック" pitchFamily="34" charset="-128"/>
              </a:rPr>
              <a:t>physics</a:t>
            </a:r>
            <a:r>
              <a:rPr lang="fr-FR" sz="1600" dirty="0" smtClean="0">
                <a:ea typeface="ＭＳ Ｐゴシック" pitchFamily="34" charset="-128"/>
              </a:rPr>
              <a:t>). New system </a:t>
            </a:r>
            <a:r>
              <a:rPr lang="fr-FR" sz="1600" dirty="0" err="1" smtClean="0">
                <a:ea typeface="ＭＳ Ｐゴシック" pitchFamily="34" charset="-128"/>
              </a:rPr>
              <a:t>available</a:t>
            </a:r>
            <a:r>
              <a:rPr lang="fr-FR" sz="1600" dirty="0" smtClean="0">
                <a:ea typeface="ＭＳ Ｐゴシック" pitchFamily="34" charset="-128"/>
              </a:rPr>
              <a:t> in </a:t>
            </a:r>
            <a:r>
              <a:rPr lang="fr-FR" sz="1600" dirty="0" err="1" smtClean="0">
                <a:ea typeface="ＭＳ Ｐゴシック" pitchFamily="34" charset="-128"/>
              </a:rPr>
              <a:t>MyOcean</a:t>
            </a:r>
            <a:r>
              <a:rPr lang="fr-FR" sz="1600" dirty="0" smtClean="0">
                <a:ea typeface="ＭＳ Ｐゴシック" pitchFamily="34" charset="-128"/>
              </a:rPr>
              <a:t>.</a:t>
            </a:r>
            <a:endParaRPr lang="fr-FR" sz="1600" dirty="0" smtClean="0">
              <a:solidFill>
                <a:srgbClr val="FF0000"/>
              </a:solidFill>
              <a:ea typeface="ＭＳ Ｐゴシック" pitchFamily="34" charset="-128"/>
            </a:endParaRPr>
          </a:p>
          <a:p>
            <a:pPr marL="800100" lvl="1" indent="-342900">
              <a:lnSpc>
                <a:spcPct val="90000"/>
              </a:lnSpc>
              <a:buClr>
                <a:srgbClr val="344C93"/>
              </a:buClr>
              <a:buFontTx/>
              <a:buAutoNum type="arabicPeriod"/>
            </a:pPr>
            <a:r>
              <a:rPr lang="fr-FR" sz="1600" dirty="0" smtClean="0">
                <a:ea typeface="ＭＳ Ｐゴシック" pitchFamily="34" charset="-128"/>
              </a:rPr>
              <a:t>Global 1/12°, </a:t>
            </a:r>
            <a:r>
              <a:rPr lang="fr-FR" sz="1600" dirty="0" err="1" smtClean="0">
                <a:ea typeface="ＭＳ Ｐゴシック" pitchFamily="34" charset="-128"/>
              </a:rPr>
              <a:t>physics</a:t>
            </a:r>
            <a:r>
              <a:rPr lang="fr-FR" sz="1600" dirty="0" smtClean="0">
                <a:ea typeface="ＭＳ Ｐゴシック" pitchFamily="34" charset="-128"/>
              </a:rPr>
              <a:t> (incl. </a:t>
            </a:r>
            <a:r>
              <a:rPr lang="fr-FR" sz="1600" dirty="0" err="1" smtClean="0">
                <a:ea typeface="ＭＳ Ｐゴシック" pitchFamily="34" charset="-128"/>
              </a:rPr>
              <a:t>Sea</a:t>
            </a:r>
            <a:r>
              <a:rPr lang="fr-FR" sz="1600" dirty="0" smtClean="0">
                <a:ea typeface="ＭＳ Ｐゴシック" pitchFamily="34" charset="-128"/>
              </a:rPr>
              <a:t> </a:t>
            </a:r>
            <a:r>
              <a:rPr lang="fr-FR" sz="1600" dirty="0" err="1" smtClean="0">
                <a:ea typeface="ＭＳ Ｐゴシック" pitchFamily="34" charset="-128"/>
              </a:rPr>
              <a:t>ice</a:t>
            </a:r>
            <a:r>
              <a:rPr lang="fr-FR" sz="1600" dirty="0" smtClean="0">
                <a:ea typeface="ＭＳ Ｐゴシック" pitchFamily="34" charset="-128"/>
              </a:rPr>
              <a:t>), </a:t>
            </a:r>
            <a:r>
              <a:rPr lang="fr-FR" sz="1600" dirty="0" err="1" smtClean="0">
                <a:ea typeface="ＭＳ Ｐゴシック" pitchFamily="34" charset="-128"/>
              </a:rPr>
              <a:t>weekly</a:t>
            </a:r>
            <a:endParaRPr lang="fr-FR" sz="1600" i="1" dirty="0" smtClean="0">
              <a:ea typeface="ＭＳ Ｐゴシック" pitchFamily="34" charset="-128"/>
            </a:endParaRPr>
          </a:p>
          <a:p>
            <a:pPr marL="800100" lvl="1" indent="-342900">
              <a:lnSpc>
                <a:spcPct val="90000"/>
              </a:lnSpc>
            </a:pPr>
            <a:endParaRPr lang="fr-FR" sz="1600" i="1" dirty="0" smtClean="0">
              <a:ea typeface="ＭＳ Ｐゴシック" pitchFamily="34" charset="-128"/>
            </a:endParaRPr>
          </a:p>
          <a:p>
            <a:pPr marL="381000" indent="-381000">
              <a:lnSpc>
                <a:spcPct val="90000"/>
              </a:lnSpc>
            </a:pPr>
            <a:r>
              <a:rPr lang="fr-FR" sz="1600" b="0" dirty="0" smtClean="0">
                <a:solidFill>
                  <a:srgbClr val="FF3300"/>
                </a:solidFill>
                <a:ea typeface="ＭＳ Ｐゴシック" pitchFamily="34" charset="-128"/>
              </a:rPr>
              <a:t>Basin and </a:t>
            </a:r>
            <a:r>
              <a:rPr lang="fr-FR" sz="1600" b="0" dirty="0" err="1" smtClean="0">
                <a:solidFill>
                  <a:srgbClr val="FF3300"/>
                </a:solidFill>
                <a:ea typeface="ＭＳ Ｐゴシック" pitchFamily="34" charset="-128"/>
              </a:rPr>
              <a:t>regional</a:t>
            </a:r>
            <a:r>
              <a:rPr lang="fr-FR" sz="1600" b="0" dirty="0" smtClean="0">
                <a:solidFill>
                  <a:srgbClr val="FF3300"/>
                </a:solidFill>
                <a:ea typeface="ＭＳ Ｐゴシック" pitchFamily="34" charset="-128"/>
              </a:rPr>
              <a:t> </a:t>
            </a:r>
            <a:r>
              <a:rPr lang="fr-FR" sz="1600" b="0" dirty="0" err="1" smtClean="0">
                <a:solidFill>
                  <a:srgbClr val="FF3300"/>
                </a:solidFill>
                <a:ea typeface="ＭＳ Ｐゴシック" pitchFamily="34" charset="-128"/>
              </a:rPr>
              <a:t>seas</a:t>
            </a:r>
            <a:r>
              <a:rPr lang="fr-FR" sz="1600" b="0" dirty="0" smtClean="0">
                <a:solidFill>
                  <a:srgbClr val="FF3300"/>
                </a:solidFill>
                <a:ea typeface="ＭＳ Ｐゴシック" pitchFamily="34" charset="-128"/>
              </a:rPr>
              <a:t>, real time</a:t>
            </a:r>
          </a:p>
          <a:p>
            <a:pPr marL="800100" lvl="1" indent="-342900">
              <a:lnSpc>
                <a:spcPct val="90000"/>
              </a:lnSpc>
              <a:buClr>
                <a:srgbClr val="344C93"/>
              </a:buClr>
              <a:buFontTx/>
              <a:buAutoNum type="arabicPeriod" startAt="4"/>
            </a:pPr>
            <a:r>
              <a:rPr lang="fr-FR" sz="1600" dirty="0" err="1" smtClean="0">
                <a:ea typeface="ＭＳ Ｐゴシック" pitchFamily="34" charset="-128"/>
              </a:rPr>
              <a:t>North</a:t>
            </a:r>
            <a:r>
              <a:rPr lang="fr-FR" sz="1600" dirty="0" smtClean="0">
                <a:ea typeface="ＭＳ Ｐゴシック" pitchFamily="34" charset="-128"/>
              </a:rPr>
              <a:t> </a:t>
            </a:r>
            <a:r>
              <a:rPr lang="fr-FR" sz="1600" dirty="0" err="1" smtClean="0">
                <a:ea typeface="ＭＳ Ｐゴシック" pitchFamily="34" charset="-128"/>
              </a:rPr>
              <a:t>Atl</a:t>
            </a:r>
            <a:r>
              <a:rPr lang="fr-FR" sz="1600" dirty="0" smtClean="0">
                <a:ea typeface="ＭＳ Ｐゴシック" pitchFamily="34" charset="-128"/>
              </a:rPr>
              <a:t> &amp; Med 1/12°, </a:t>
            </a:r>
            <a:r>
              <a:rPr lang="fr-FR" sz="1600" dirty="0" err="1" smtClean="0">
                <a:ea typeface="ＭＳ Ｐゴシック" pitchFamily="34" charset="-128"/>
              </a:rPr>
              <a:t>physics</a:t>
            </a:r>
            <a:r>
              <a:rPr lang="fr-FR" sz="1600" dirty="0" smtClean="0">
                <a:ea typeface="ＭＳ Ｐゴシック" pitchFamily="34" charset="-128"/>
              </a:rPr>
              <a:t>, </a:t>
            </a:r>
            <a:r>
              <a:rPr lang="fr-FR" sz="1600" dirty="0" err="1" smtClean="0">
                <a:ea typeface="ＭＳ Ｐゴシック" pitchFamily="34" charset="-128"/>
              </a:rPr>
              <a:t>daily</a:t>
            </a:r>
            <a:endParaRPr lang="fr-FR" sz="1600" dirty="0" smtClean="0">
              <a:ea typeface="ＭＳ Ｐゴシック" pitchFamily="34" charset="-128"/>
            </a:endParaRPr>
          </a:p>
          <a:p>
            <a:pPr marL="800100" lvl="1" indent="-342900">
              <a:lnSpc>
                <a:spcPct val="90000"/>
              </a:lnSpc>
              <a:buClr>
                <a:srgbClr val="344C93"/>
              </a:buClr>
              <a:buFontTx/>
              <a:buAutoNum type="arabicPeriod" startAt="4"/>
            </a:pPr>
            <a:r>
              <a:rPr lang="fr-FR" sz="1600" dirty="0" err="1" smtClean="0">
                <a:ea typeface="ＭＳ Ｐゴシック" pitchFamily="34" charset="-128"/>
              </a:rPr>
              <a:t>Atl</a:t>
            </a:r>
            <a:r>
              <a:rPr lang="fr-FR" sz="1600" dirty="0" smtClean="0">
                <a:ea typeface="ＭＳ Ｐゴシック" pitchFamily="34" charset="-128"/>
              </a:rPr>
              <a:t> IBI area, 1/36°, </a:t>
            </a:r>
            <a:r>
              <a:rPr lang="fr-FR" sz="1600" dirty="0" err="1" smtClean="0">
                <a:ea typeface="ＭＳ Ｐゴシック" pitchFamily="34" charset="-128"/>
              </a:rPr>
              <a:t>physics</a:t>
            </a:r>
            <a:r>
              <a:rPr lang="fr-FR" sz="1600" dirty="0" smtClean="0">
                <a:ea typeface="ＭＳ Ｐゴシック" pitchFamily="34" charset="-128"/>
              </a:rPr>
              <a:t>, </a:t>
            </a:r>
            <a:r>
              <a:rPr lang="fr-FR" sz="1600" dirty="0" err="1" smtClean="0">
                <a:ea typeface="ＭＳ Ｐゴシック" pitchFamily="34" charset="-128"/>
              </a:rPr>
              <a:t>daily</a:t>
            </a:r>
            <a:r>
              <a:rPr lang="fr-FR" sz="1600" dirty="0" smtClean="0">
                <a:ea typeface="ＭＳ Ｐゴシック" pitchFamily="34" charset="-128"/>
              </a:rPr>
              <a:t>,</a:t>
            </a:r>
          </a:p>
          <a:p>
            <a:pPr marL="800100" lvl="1" indent="-342900">
              <a:lnSpc>
                <a:spcPct val="90000"/>
              </a:lnSpc>
              <a:buClr>
                <a:srgbClr val="344C93"/>
              </a:buClr>
              <a:buFontTx/>
              <a:buAutoNum type="arabicPeriod" startAt="4"/>
            </a:pPr>
            <a:endParaRPr lang="fr-FR" sz="1600" dirty="0" smtClean="0">
              <a:ea typeface="ＭＳ Ｐゴシック" pitchFamily="34" charset="-128"/>
            </a:endParaRPr>
          </a:p>
          <a:p>
            <a:pPr marL="381000" indent="-381000">
              <a:lnSpc>
                <a:spcPct val="90000"/>
              </a:lnSpc>
            </a:pPr>
            <a:r>
              <a:rPr lang="fr-FR" sz="1600" b="0" dirty="0" smtClean="0">
                <a:solidFill>
                  <a:srgbClr val="FF3300"/>
                </a:solidFill>
                <a:ea typeface="ＭＳ Ｐゴシック" pitchFamily="34" charset="-128"/>
              </a:rPr>
              <a:t>Global </a:t>
            </a:r>
            <a:r>
              <a:rPr lang="fr-FR" sz="1600" b="0" dirty="0" err="1" smtClean="0">
                <a:solidFill>
                  <a:srgbClr val="FF3300"/>
                </a:solidFill>
                <a:ea typeface="ＭＳ Ｐゴシック" pitchFamily="34" charset="-128"/>
              </a:rPr>
              <a:t>Ocean</a:t>
            </a:r>
            <a:r>
              <a:rPr lang="fr-FR" sz="1600" b="0" dirty="0" smtClean="0">
                <a:solidFill>
                  <a:srgbClr val="FF3300"/>
                </a:solidFill>
                <a:ea typeface="ＭＳ Ｐゴシック" pitchFamily="34" charset="-128"/>
              </a:rPr>
              <a:t>, </a:t>
            </a:r>
            <a:r>
              <a:rPr lang="fr-FR" sz="1600" b="0" dirty="0" err="1" smtClean="0">
                <a:solidFill>
                  <a:srgbClr val="FF3300"/>
                </a:solidFill>
                <a:ea typeface="ＭＳ Ｐゴシック" pitchFamily="34" charset="-128"/>
              </a:rPr>
              <a:t>Reanalysis</a:t>
            </a:r>
            <a:endParaRPr lang="fr-FR" sz="1600" b="0" dirty="0" smtClean="0">
              <a:solidFill>
                <a:srgbClr val="FF3300"/>
              </a:solidFill>
              <a:ea typeface="ＭＳ Ｐゴシック" pitchFamily="34" charset="-128"/>
            </a:endParaRPr>
          </a:p>
          <a:p>
            <a:pPr marL="800100" lvl="1" indent="-342900">
              <a:lnSpc>
                <a:spcPct val="90000"/>
              </a:lnSpc>
              <a:buClr>
                <a:srgbClr val="334C93"/>
              </a:buClr>
              <a:buFontTx/>
              <a:buAutoNum type="arabicPeriod" startAt="6"/>
            </a:pPr>
            <a:r>
              <a:rPr lang="fr-FR" sz="1600" dirty="0" smtClean="0">
                <a:ea typeface="ＭＳ Ｐゴシック" pitchFamily="34" charset="-128"/>
              </a:rPr>
              <a:t>Global 1/4°, </a:t>
            </a:r>
            <a:r>
              <a:rPr lang="fr-FR" sz="1600" dirty="0" err="1" smtClean="0">
                <a:ea typeface="ＭＳ Ｐゴシック" pitchFamily="34" charset="-128"/>
              </a:rPr>
              <a:t>physics</a:t>
            </a:r>
            <a:r>
              <a:rPr lang="fr-FR" sz="1600" dirty="0" smtClean="0">
                <a:ea typeface="ＭＳ Ｐゴシック" pitchFamily="34" charset="-128"/>
              </a:rPr>
              <a:t> (incl. </a:t>
            </a:r>
            <a:r>
              <a:rPr lang="fr-FR" sz="1600" dirty="0" err="1" smtClean="0">
                <a:ea typeface="ＭＳ Ｐゴシック" pitchFamily="34" charset="-128"/>
              </a:rPr>
              <a:t>Sea</a:t>
            </a:r>
            <a:r>
              <a:rPr lang="fr-FR" sz="1600" dirty="0" smtClean="0">
                <a:ea typeface="ＭＳ Ｐゴシック" pitchFamily="34" charset="-128"/>
              </a:rPr>
              <a:t> </a:t>
            </a:r>
            <a:r>
              <a:rPr lang="fr-FR" sz="1600" dirty="0" err="1" smtClean="0">
                <a:ea typeface="ＭＳ Ｐゴシック" pitchFamily="34" charset="-128"/>
              </a:rPr>
              <a:t>ice</a:t>
            </a:r>
            <a:r>
              <a:rPr lang="fr-FR" sz="1600" dirty="0" smtClean="0">
                <a:ea typeface="ＭＳ Ｐゴシック" pitchFamily="34" charset="-128"/>
              </a:rPr>
              <a:t>, 1992 to 2009, </a:t>
            </a:r>
            <a:br>
              <a:rPr lang="fr-FR" sz="1600" dirty="0" smtClean="0">
                <a:ea typeface="ＭＳ Ｐゴシック" pitchFamily="34" charset="-128"/>
              </a:rPr>
            </a:br>
            <a:r>
              <a:rPr lang="fr-FR" sz="1600" dirty="0" smtClean="0">
                <a:ea typeface="ＭＳ Ｐゴシック" pitchFamily="34" charset="-128"/>
              </a:rPr>
              <a:t>(17 </a:t>
            </a:r>
            <a:r>
              <a:rPr lang="fr-FR" sz="1600" dirty="0" err="1" smtClean="0">
                <a:ea typeface="ＭＳ Ｐゴシック" pitchFamily="34" charset="-128"/>
              </a:rPr>
              <a:t>years</a:t>
            </a:r>
            <a:r>
              <a:rPr lang="fr-FR" sz="1600" dirty="0" smtClean="0">
                <a:ea typeface="ＭＳ Ｐゴシック" pitchFamily="34" charset="-128"/>
              </a:rPr>
              <a:t>)</a:t>
            </a:r>
          </a:p>
          <a:p>
            <a:pPr marL="800100" lvl="1" indent="-342900">
              <a:lnSpc>
                <a:spcPct val="90000"/>
              </a:lnSpc>
            </a:pPr>
            <a:endParaRPr lang="fr-FR" sz="1600" dirty="0" smtClean="0">
              <a:ea typeface="ＭＳ Ｐゴシック" pitchFamily="34" charset="-128"/>
            </a:endParaRPr>
          </a:p>
          <a:p>
            <a:pPr marL="381000" indent="-381000">
              <a:lnSpc>
                <a:spcPct val="90000"/>
              </a:lnSpc>
              <a:buClr>
                <a:srgbClr val="FF0000"/>
              </a:buClr>
            </a:pPr>
            <a:r>
              <a:rPr lang="fr-FR" sz="1600" dirty="0" smtClean="0">
                <a:ea typeface="ＭＳ Ｐゴシック" pitchFamily="34" charset="-128"/>
              </a:rPr>
              <a:t>All </a:t>
            </a:r>
            <a:r>
              <a:rPr lang="fr-FR" sz="1600" dirty="0" err="1" smtClean="0">
                <a:ea typeface="ＭＳ Ｐゴシック" pitchFamily="34" charset="-128"/>
              </a:rPr>
              <a:t>systems</a:t>
            </a:r>
            <a:r>
              <a:rPr lang="fr-FR" sz="1600" dirty="0" smtClean="0">
                <a:ea typeface="ＭＳ Ｐゴシック" pitchFamily="34" charset="-128"/>
              </a:rPr>
              <a:t> are </a:t>
            </a:r>
            <a:r>
              <a:rPr lang="fr-FR" sz="1600" dirty="0" err="1" smtClean="0">
                <a:ea typeface="ＭＳ Ｐゴシック" pitchFamily="34" charset="-128"/>
              </a:rPr>
              <a:t>based</a:t>
            </a:r>
            <a:r>
              <a:rPr lang="fr-FR" sz="1600" dirty="0" smtClean="0">
                <a:ea typeface="ＭＳ Ｐゴシック" pitchFamily="34" charset="-128"/>
              </a:rPr>
              <a:t> on NEMO OGCM and </a:t>
            </a:r>
            <a:r>
              <a:rPr lang="fr-FR" sz="1600" dirty="0" err="1" smtClean="0">
                <a:ea typeface="ＭＳ Ｐゴシック" pitchFamily="34" charset="-128"/>
              </a:rPr>
              <a:t>assimilate</a:t>
            </a:r>
            <a:r>
              <a:rPr lang="fr-FR" sz="1600" dirty="0" smtClean="0">
                <a:ea typeface="ＭＳ Ｐゴシック" pitchFamily="34" charset="-128"/>
              </a:rPr>
              <a:t> </a:t>
            </a:r>
            <a:r>
              <a:rPr lang="fr-FR" sz="1600" dirty="0" err="1" smtClean="0">
                <a:ea typeface="ＭＳ Ｐゴシック" pitchFamily="34" charset="-128"/>
              </a:rPr>
              <a:t>Altimetry</a:t>
            </a:r>
            <a:r>
              <a:rPr lang="fr-FR" sz="1600" dirty="0" smtClean="0">
                <a:ea typeface="ＭＳ Ｐゴシック" pitchFamily="34" charset="-128"/>
              </a:rPr>
              <a:t>, SST and in situ T&amp;S (incl. ARGO)</a:t>
            </a:r>
          </a:p>
          <a:p>
            <a:pPr marL="800100" lvl="1" indent="-342900">
              <a:lnSpc>
                <a:spcPct val="90000"/>
              </a:lnSpc>
              <a:buClr>
                <a:srgbClr val="FF0000"/>
              </a:buClr>
            </a:pPr>
            <a:r>
              <a:rPr lang="fr-FR" sz="1400" dirty="0" smtClean="0">
                <a:ea typeface="ＭＳ Ｐゴシック" pitchFamily="34" charset="-128"/>
              </a:rPr>
              <a:t>(</a:t>
            </a:r>
            <a:r>
              <a:rPr lang="fr-FR" sz="1400" dirty="0" err="1" smtClean="0">
                <a:ea typeface="ＭＳ Ｐゴシック" pitchFamily="34" charset="-128"/>
              </a:rPr>
              <a:t>except</a:t>
            </a:r>
            <a:r>
              <a:rPr lang="fr-FR" sz="1400" dirty="0" smtClean="0">
                <a:ea typeface="ＭＳ Ｐゴシック" pitchFamily="34" charset="-128"/>
              </a:rPr>
              <a:t> #5 IBI: no assimilation)</a:t>
            </a:r>
          </a:p>
          <a:p>
            <a:pPr marL="381000" indent="-381000">
              <a:lnSpc>
                <a:spcPct val="90000"/>
              </a:lnSpc>
              <a:buClr>
                <a:srgbClr val="FF0000"/>
              </a:buClr>
            </a:pPr>
            <a:endParaRPr lang="fr-FR" sz="1400" dirty="0" smtClean="0">
              <a:ea typeface="ＭＳ Ｐゴシック" pitchFamily="34" charset="-128"/>
            </a:endParaRPr>
          </a:p>
          <a:p>
            <a:pPr marL="381000" indent="-381000">
              <a:lnSpc>
                <a:spcPct val="90000"/>
              </a:lnSpc>
              <a:buClr>
                <a:srgbClr val="FF0000"/>
              </a:buClr>
            </a:pPr>
            <a:r>
              <a:rPr lang="fr-FR" sz="1600" dirty="0" smtClean="0">
                <a:ea typeface="ＭＳ Ｐゴシック" pitchFamily="34" charset="-128"/>
              </a:rPr>
              <a:t>www.mercator-ocean.eu</a:t>
            </a:r>
          </a:p>
        </p:txBody>
      </p:sp>
      <p:graphicFrame>
        <p:nvGraphicFramePr>
          <p:cNvPr id="11268" name="Object 4"/>
          <p:cNvGraphicFramePr>
            <a:graphicFrameLocks noChangeAspect="1"/>
          </p:cNvGraphicFramePr>
          <p:nvPr/>
        </p:nvGraphicFramePr>
        <p:xfrm>
          <a:off x="100013" y="1268413"/>
          <a:ext cx="2879725" cy="1431925"/>
        </p:xfrm>
        <a:graphic>
          <a:graphicData uri="http://schemas.openxmlformats.org/presentationml/2006/ole">
            <mc:AlternateContent xmlns:mc="http://schemas.openxmlformats.org/markup-compatibility/2006">
              <mc:Choice xmlns:v="urn:schemas-microsoft-com:vml" Requires="v">
                <p:oleObj spid="_x0000_s13638" name="Photo Editor Photo" r:id="rId4" imgW="5896798" imgH="2933333" progId="MSPhotoEd.3">
                  <p:embed/>
                </p:oleObj>
              </mc:Choice>
              <mc:Fallback>
                <p:oleObj name="Photo Editor Photo" r:id="rId4" imgW="5896798" imgH="293333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3" y="1268413"/>
                        <a:ext cx="28797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9" name="Object 5"/>
          <p:cNvGraphicFramePr>
            <a:graphicFrameLocks noChangeAspect="1"/>
          </p:cNvGraphicFramePr>
          <p:nvPr/>
        </p:nvGraphicFramePr>
        <p:xfrm>
          <a:off x="395288" y="3033713"/>
          <a:ext cx="2519362" cy="1763712"/>
        </p:xfrm>
        <a:graphic>
          <a:graphicData uri="http://schemas.openxmlformats.org/presentationml/2006/ole">
            <mc:AlternateContent xmlns:mc="http://schemas.openxmlformats.org/markup-compatibility/2006">
              <mc:Choice xmlns:v="urn:schemas-microsoft-com:vml" Requires="v">
                <p:oleObj spid="_x0000_s13639" name="Photo Editor Photo" r:id="rId6" imgW="3591426" imgH="2514286" progId="MSPhotoEd.3">
                  <p:embed/>
                </p:oleObj>
              </mc:Choice>
              <mc:Fallback>
                <p:oleObj name="Photo Editor Photo" r:id="rId6" imgW="3591426" imgH="2514286"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033713"/>
                        <a:ext cx="2519362" cy="176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0" name="Object 6"/>
          <p:cNvGraphicFramePr>
            <a:graphicFrameLocks noChangeAspect="1"/>
          </p:cNvGraphicFramePr>
          <p:nvPr/>
        </p:nvGraphicFramePr>
        <p:xfrm>
          <a:off x="323850" y="2673350"/>
          <a:ext cx="974725" cy="1235075"/>
        </p:xfrm>
        <a:graphic>
          <a:graphicData uri="http://schemas.openxmlformats.org/presentationml/2006/ole">
            <mc:AlternateContent xmlns:mc="http://schemas.openxmlformats.org/markup-compatibility/2006">
              <mc:Choice xmlns:v="urn:schemas-microsoft-com:vml" Requires="v">
                <p:oleObj spid="_x0000_s13640" name="Photo Editor Photo" r:id="rId8" imgW="3428571" imgH="4342857" progId="MSPhotoEd.3">
                  <p:embed/>
                </p:oleObj>
              </mc:Choice>
              <mc:Fallback>
                <p:oleObj name="Photo Editor Photo" r:id="rId8" imgW="3428571" imgH="4342857"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2673350"/>
                        <a:ext cx="974725" cy="1235075"/>
                      </a:xfrm>
                      <a:prstGeom prst="rect">
                        <a:avLst/>
                      </a:prstGeom>
                      <a:noFill/>
                      <a:ln w="9525">
                        <a:solidFill>
                          <a:srgbClr val="334C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Rectangle 8"/>
          <p:cNvSpPr>
            <a:spLocks noChangeArrowheads="1"/>
          </p:cNvSpPr>
          <p:nvPr/>
        </p:nvSpPr>
        <p:spPr bwMode="auto">
          <a:xfrm>
            <a:off x="2987675" y="1196975"/>
            <a:ext cx="6064250" cy="46799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 name="Image 1"/>
          <p:cNvPicPr>
            <a:picLocks noChangeAspect="1"/>
          </p:cNvPicPr>
          <p:nvPr/>
        </p:nvPicPr>
        <p:blipFill rotWithShape="1">
          <a:blip r:embed="rId10" cstate="print">
            <a:extLst>
              <a:ext uri="{28A0092B-C50C-407E-A947-70E740481C1C}">
                <a14:useLocalDpi xmlns:a14="http://schemas.microsoft.com/office/drawing/2010/main" val="0"/>
              </a:ext>
            </a:extLst>
          </a:blip>
          <a:srcRect l="15195" t="20081" r="54286" b="8731"/>
          <a:stretch/>
        </p:blipFill>
        <p:spPr>
          <a:xfrm>
            <a:off x="179512" y="4802257"/>
            <a:ext cx="2664147" cy="2097307"/>
          </a:xfrm>
          <a:prstGeom prst="rect">
            <a:avLst/>
          </a:prstGeom>
        </p:spPr>
      </p:pic>
    </p:spTree>
    <p:extLst>
      <p:ext uri="{BB962C8B-B14F-4D97-AF65-F5344CB8AC3E}">
        <p14:creationId xmlns:p14="http://schemas.microsoft.com/office/powerpoint/2010/main" val="227006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65124" y="332656"/>
            <a:ext cx="9144000" cy="471487"/>
          </a:xfrm>
        </p:spPr>
        <p:txBody>
          <a:bodyPr/>
          <a:lstStyle/>
          <a:p>
            <a:pPr algn="ctr"/>
            <a:r>
              <a:rPr lang="en-GB" dirty="0" smtClean="0">
                <a:cs typeface="Arial" charset="0"/>
              </a:rPr>
              <a:t>Real Time operation</a:t>
            </a:r>
            <a:endParaRPr lang="en-US" dirty="0" smtClean="0">
              <a:cs typeface="Arial" charset="0"/>
            </a:endParaRPr>
          </a:p>
        </p:txBody>
      </p:sp>
      <p:grpSp>
        <p:nvGrpSpPr>
          <p:cNvPr id="2" name="Group 3"/>
          <p:cNvGrpSpPr>
            <a:grpSpLocks/>
          </p:cNvGrpSpPr>
          <p:nvPr/>
        </p:nvGrpSpPr>
        <p:grpSpPr bwMode="auto">
          <a:xfrm>
            <a:off x="363538" y="1266974"/>
            <a:ext cx="1479550" cy="577850"/>
            <a:chOff x="168" y="306"/>
            <a:chExt cx="932" cy="364"/>
          </a:xfrm>
        </p:grpSpPr>
        <p:sp>
          <p:nvSpPr>
            <p:cNvPr id="6414" name="Text Box 4"/>
            <p:cNvSpPr txBox="1">
              <a:spLocks noChangeArrowheads="1"/>
            </p:cNvSpPr>
            <p:nvPr/>
          </p:nvSpPr>
          <p:spPr bwMode="auto">
            <a:xfrm>
              <a:off x="169" y="306"/>
              <a:ext cx="6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rgbClr val="00CC99"/>
                  </a:solidFill>
                </a:rPr>
                <a:t>Model Hindcast</a:t>
              </a:r>
            </a:p>
          </p:txBody>
        </p:sp>
        <p:sp>
          <p:nvSpPr>
            <p:cNvPr id="6415" name="AutoShape 5"/>
            <p:cNvSpPr>
              <a:spLocks noChangeArrowheads="1"/>
            </p:cNvSpPr>
            <p:nvPr/>
          </p:nvSpPr>
          <p:spPr bwMode="auto">
            <a:xfrm>
              <a:off x="168" y="582"/>
              <a:ext cx="932" cy="88"/>
            </a:xfrm>
            <a:prstGeom prst="rightArrow">
              <a:avLst>
                <a:gd name="adj1" fmla="val 50000"/>
                <a:gd name="adj2" fmla="val 264773"/>
              </a:avLst>
            </a:prstGeom>
            <a:solidFill>
              <a:schemeClr val="accent1"/>
            </a:solidFill>
            <a:ln w="12700">
              <a:solidFill>
                <a:schemeClr val="tx1"/>
              </a:solidFill>
              <a:miter lim="800000"/>
              <a:headEnd type="none" w="sm" len="sm"/>
              <a:tailEnd type="none" w="sm" len="sm"/>
            </a:ln>
          </p:spPr>
          <p:txBody>
            <a:bodyPr wrap="none" anchor="ctr"/>
            <a:lstStyle/>
            <a:p>
              <a:endParaRPr lang="fr-FR"/>
            </a:p>
          </p:txBody>
        </p:sp>
      </p:grpSp>
      <p:grpSp>
        <p:nvGrpSpPr>
          <p:cNvPr id="3" name="Group 6"/>
          <p:cNvGrpSpPr>
            <a:grpSpLocks/>
          </p:cNvGrpSpPr>
          <p:nvPr/>
        </p:nvGrpSpPr>
        <p:grpSpPr bwMode="auto">
          <a:xfrm>
            <a:off x="3362325" y="1393403"/>
            <a:ext cx="1503362" cy="379413"/>
            <a:chOff x="2057" y="439"/>
            <a:chExt cx="1901" cy="239"/>
          </a:xfrm>
        </p:grpSpPr>
        <p:sp>
          <p:nvSpPr>
            <p:cNvPr id="6412" name="Text Box 7"/>
            <p:cNvSpPr txBox="1">
              <a:spLocks noChangeArrowheads="1"/>
            </p:cNvSpPr>
            <p:nvPr/>
          </p:nvSpPr>
          <p:spPr bwMode="auto">
            <a:xfrm>
              <a:off x="2057" y="439"/>
              <a:ext cx="18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chemeClr val="accent2"/>
                  </a:solidFill>
                </a:rPr>
                <a:t>Model Forecast</a:t>
              </a:r>
            </a:p>
          </p:txBody>
        </p:sp>
        <p:sp>
          <p:nvSpPr>
            <p:cNvPr id="6413" name="AutoShape 8"/>
            <p:cNvSpPr>
              <a:spLocks noChangeArrowheads="1"/>
            </p:cNvSpPr>
            <p:nvPr/>
          </p:nvSpPr>
          <p:spPr bwMode="auto">
            <a:xfrm>
              <a:off x="2070" y="590"/>
              <a:ext cx="1888" cy="88"/>
            </a:xfrm>
            <a:prstGeom prst="rightArrow">
              <a:avLst>
                <a:gd name="adj1" fmla="val 50000"/>
                <a:gd name="adj2" fmla="val 536364"/>
              </a:avLst>
            </a:prstGeom>
            <a:solidFill>
              <a:srgbClr val="3366FF"/>
            </a:solidFill>
            <a:ln w="12700">
              <a:solidFill>
                <a:schemeClr val="tx1"/>
              </a:solidFill>
              <a:miter lim="800000"/>
              <a:headEnd type="none" w="sm" len="sm"/>
              <a:tailEnd type="none" w="sm" len="sm"/>
            </a:ln>
          </p:spPr>
          <p:txBody>
            <a:bodyPr wrap="none" anchor="ctr"/>
            <a:lstStyle/>
            <a:p>
              <a:endParaRPr lang="fr-FR"/>
            </a:p>
          </p:txBody>
        </p:sp>
      </p:grpSp>
      <p:sp>
        <p:nvSpPr>
          <p:cNvPr id="67593" name="AutoShape 9"/>
          <p:cNvSpPr>
            <a:spLocks noChangeArrowheads="1"/>
          </p:cNvSpPr>
          <p:nvPr/>
        </p:nvSpPr>
        <p:spPr bwMode="auto">
          <a:xfrm>
            <a:off x="3308350" y="1959943"/>
            <a:ext cx="133350" cy="388937"/>
          </a:xfrm>
          <a:prstGeom prst="downArrow">
            <a:avLst>
              <a:gd name="adj1" fmla="val 50000"/>
              <a:gd name="adj2" fmla="val 7291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67594" name="AutoShape 10"/>
          <p:cNvSpPr>
            <a:spLocks noChangeArrowheads="1"/>
          </p:cNvSpPr>
          <p:nvPr/>
        </p:nvSpPr>
        <p:spPr bwMode="auto">
          <a:xfrm>
            <a:off x="1784350" y="2031951"/>
            <a:ext cx="133350" cy="388937"/>
          </a:xfrm>
          <a:prstGeom prst="downArrow">
            <a:avLst>
              <a:gd name="adj1" fmla="val 50000"/>
              <a:gd name="adj2" fmla="val 7291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67595" name="AutoShape 11"/>
          <p:cNvSpPr>
            <a:spLocks noChangeArrowheads="1"/>
          </p:cNvSpPr>
          <p:nvPr/>
        </p:nvSpPr>
        <p:spPr bwMode="auto">
          <a:xfrm>
            <a:off x="4808538" y="5924550"/>
            <a:ext cx="133350" cy="388938"/>
          </a:xfrm>
          <a:prstGeom prst="downArrow">
            <a:avLst>
              <a:gd name="adj1" fmla="val 50000"/>
              <a:gd name="adj2" fmla="val 7291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67596" name="AutoShape 12"/>
          <p:cNvSpPr>
            <a:spLocks noChangeArrowheads="1"/>
          </p:cNvSpPr>
          <p:nvPr/>
        </p:nvSpPr>
        <p:spPr bwMode="auto">
          <a:xfrm>
            <a:off x="3295650" y="5924550"/>
            <a:ext cx="133350" cy="388938"/>
          </a:xfrm>
          <a:prstGeom prst="downArrow">
            <a:avLst>
              <a:gd name="adj1" fmla="val 50000"/>
              <a:gd name="adj2" fmla="val 72917"/>
            </a:avLst>
          </a:prstGeom>
          <a:solidFill>
            <a:srgbClr val="FF0000"/>
          </a:solidFill>
          <a:ln w="12700">
            <a:solidFill>
              <a:schemeClr val="tx1"/>
            </a:solidFill>
            <a:miter lim="800000"/>
            <a:headEnd type="none" w="sm" len="sm"/>
            <a:tailEnd type="none" w="sm" len="sm"/>
          </a:ln>
        </p:spPr>
        <p:txBody>
          <a:bodyPr wrap="none" anchor="ctr"/>
          <a:lstStyle/>
          <a:p>
            <a:endParaRPr lang="fr-FR"/>
          </a:p>
        </p:txBody>
      </p:sp>
      <p:grpSp>
        <p:nvGrpSpPr>
          <p:cNvPr id="4" name="Group 13"/>
          <p:cNvGrpSpPr>
            <a:grpSpLocks/>
          </p:cNvGrpSpPr>
          <p:nvPr/>
        </p:nvGrpSpPr>
        <p:grpSpPr bwMode="auto">
          <a:xfrm>
            <a:off x="-36513" y="1251346"/>
            <a:ext cx="9117013" cy="1025525"/>
            <a:chOff x="-63" y="420"/>
            <a:chExt cx="5743" cy="646"/>
          </a:xfrm>
        </p:grpSpPr>
        <p:grpSp>
          <p:nvGrpSpPr>
            <p:cNvPr id="6368" name="Group 14"/>
            <p:cNvGrpSpPr>
              <a:grpSpLocks/>
            </p:cNvGrpSpPr>
            <p:nvPr/>
          </p:nvGrpSpPr>
          <p:grpSpPr bwMode="auto">
            <a:xfrm>
              <a:off x="-63" y="420"/>
              <a:ext cx="3329" cy="610"/>
              <a:chOff x="-63" y="420"/>
              <a:chExt cx="3329" cy="610"/>
            </a:xfrm>
          </p:grpSpPr>
          <p:grpSp>
            <p:nvGrpSpPr>
              <p:cNvPr id="6371" name="Group 16"/>
              <p:cNvGrpSpPr>
                <a:grpSpLocks/>
              </p:cNvGrpSpPr>
              <p:nvPr/>
            </p:nvGrpSpPr>
            <p:grpSpPr bwMode="auto">
              <a:xfrm>
                <a:off x="181" y="580"/>
                <a:ext cx="942" cy="450"/>
                <a:chOff x="160" y="1028"/>
                <a:chExt cx="942" cy="450"/>
              </a:xfrm>
            </p:grpSpPr>
            <p:sp>
              <p:nvSpPr>
                <p:cNvPr id="6404" name="Line 17"/>
                <p:cNvSpPr>
                  <a:spLocks noChangeShapeType="1"/>
                </p:cNvSpPr>
                <p:nvPr/>
              </p:nvSpPr>
              <p:spPr bwMode="auto">
                <a:xfrm>
                  <a:off x="160" y="1253"/>
                  <a:ext cx="942" cy="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5" name="Line 18"/>
                <p:cNvSpPr>
                  <a:spLocks noChangeShapeType="1"/>
                </p:cNvSpPr>
                <p:nvPr/>
              </p:nvSpPr>
              <p:spPr bwMode="auto">
                <a:xfrm>
                  <a:off x="160" y="1028"/>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6" name="Line 19"/>
                <p:cNvSpPr>
                  <a:spLocks noChangeShapeType="1"/>
                </p:cNvSpPr>
                <p:nvPr/>
              </p:nvSpPr>
              <p:spPr bwMode="auto">
                <a:xfrm>
                  <a:off x="285"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7" name="Line 20"/>
                <p:cNvSpPr>
                  <a:spLocks noChangeShapeType="1"/>
                </p:cNvSpPr>
                <p:nvPr/>
              </p:nvSpPr>
              <p:spPr bwMode="auto">
                <a:xfrm>
                  <a:off x="422"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8" name="Line 21"/>
                <p:cNvSpPr>
                  <a:spLocks noChangeShapeType="1"/>
                </p:cNvSpPr>
                <p:nvPr/>
              </p:nvSpPr>
              <p:spPr bwMode="auto">
                <a:xfrm>
                  <a:off x="56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9" name="Line 22"/>
                <p:cNvSpPr>
                  <a:spLocks noChangeShapeType="1"/>
                </p:cNvSpPr>
                <p:nvPr/>
              </p:nvSpPr>
              <p:spPr bwMode="auto">
                <a:xfrm>
                  <a:off x="69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10" name="Line 23"/>
                <p:cNvSpPr>
                  <a:spLocks noChangeShapeType="1"/>
                </p:cNvSpPr>
                <p:nvPr/>
              </p:nvSpPr>
              <p:spPr bwMode="auto">
                <a:xfrm>
                  <a:off x="836"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11" name="Line 24"/>
                <p:cNvSpPr>
                  <a:spLocks noChangeShapeType="1"/>
                </p:cNvSpPr>
                <p:nvPr/>
              </p:nvSpPr>
              <p:spPr bwMode="auto">
                <a:xfrm>
                  <a:off x="971"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372" name="Text Box 25"/>
              <p:cNvSpPr txBox="1">
                <a:spLocks noChangeArrowheads="1"/>
              </p:cNvSpPr>
              <p:nvPr/>
            </p:nvSpPr>
            <p:spPr bwMode="auto">
              <a:xfrm>
                <a:off x="-63" y="466"/>
                <a:ext cx="5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latin typeface="Times New Roman" pitchFamily="18" charset="0"/>
                  </a:rPr>
                  <a:t>T</a:t>
                </a:r>
                <a:r>
                  <a:rPr lang="en-US" sz="2000" b="1" baseline="-25000" dirty="0">
                    <a:latin typeface="Times New Roman" pitchFamily="18" charset="0"/>
                  </a:rPr>
                  <a:t>i</a:t>
                </a:r>
                <a:r>
                  <a:rPr lang="en-US" sz="1400" b="1" dirty="0">
                    <a:latin typeface="Times New Roman" pitchFamily="18" charset="0"/>
                  </a:rPr>
                  <a:t>-14</a:t>
                </a:r>
              </a:p>
            </p:txBody>
          </p:sp>
          <p:sp>
            <p:nvSpPr>
              <p:cNvPr id="6373" name="Text Box 26"/>
              <p:cNvSpPr txBox="1">
                <a:spLocks noChangeArrowheads="1"/>
              </p:cNvSpPr>
              <p:nvPr/>
            </p:nvSpPr>
            <p:spPr bwMode="auto">
              <a:xfrm>
                <a:off x="1914" y="420"/>
                <a:ext cx="3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latin typeface="Times New Roman" pitchFamily="18" charset="0"/>
                  </a:rPr>
                  <a:t>T</a:t>
                </a:r>
                <a:r>
                  <a:rPr lang="en-US" sz="2000" b="1" baseline="-25000" dirty="0">
                    <a:latin typeface="Times New Roman" pitchFamily="18" charset="0"/>
                  </a:rPr>
                  <a:t>i</a:t>
                </a:r>
              </a:p>
            </p:txBody>
          </p:sp>
          <p:sp>
            <p:nvSpPr>
              <p:cNvPr id="6374" name="Text Box 27"/>
              <p:cNvSpPr txBox="1">
                <a:spLocks noChangeArrowheads="1"/>
              </p:cNvSpPr>
              <p:nvPr/>
            </p:nvSpPr>
            <p:spPr bwMode="auto">
              <a:xfrm>
                <a:off x="2785" y="420"/>
                <a:ext cx="4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latin typeface="Times New Roman" pitchFamily="18" charset="0"/>
                  </a:rPr>
                  <a:t>T</a:t>
                </a:r>
                <a:r>
                  <a:rPr lang="en-US" sz="2000" b="1" baseline="-25000" dirty="0">
                    <a:latin typeface="Times New Roman" pitchFamily="18" charset="0"/>
                  </a:rPr>
                  <a:t>i</a:t>
                </a:r>
                <a:r>
                  <a:rPr lang="en-US" sz="1400" b="1" dirty="0">
                    <a:latin typeface="Times New Roman" pitchFamily="18" charset="0"/>
                  </a:rPr>
                  <a:t>+7</a:t>
                </a:r>
              </a:p>
            </p:txBody>
          </p:sp>
          <p:sp>
            <p:nvSpPr>
              <p:cNvPr id="6375" name="Text Box 28"/>
              <p:cNvSpPr txBox="1">
                <a:spLocks noChangeArrowheads="1"/>
              </p:cNvSpPr>
              <p:nvPr/>
            </p:nvSpPr>
            <p:spPr bwMode="auto">
              <a:xfrm>
                <a:off x="884" y="420"/>
                <a:ext cx="4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latin typeface="Times New Roman" pitchFamily="18" charset="0"/>
                  </a:rPr>
                  <a:t>T</a:t>
                </a:r>
                <a:r>
                  <a:rPr lang="en-US" sz="2000" b="1" baseline="-25000" dirty="0">
                    <a:latin typeface="Times New Roman" pitchFamily="18" charset="0"/>
                  </a:rPr>
                  <a:t>i</a:t>
                </a:r>
                <a:r>
                  <a:rPr lang="en-US" sz="1400" b="1" dirty="0">
                    <a:latin typeface="Times New Roman" pitchFamily="18" charset="0"/>
                  </a:rPr>
                  <a:t>-7</a:t>
                </a:r>
              </a:p>
            </p:txBody>
          </p:sp>
          <p:grpSp>
            <p:nvGrpSpPr>
              <p:cNvPr id="6377" name="Group 30"/>
              <p:cNvGrpSpPr>
                <a:grpSpLocks/>
              </p:cNvGrpSpPr>
              <p:nvPr/>
            </p:nvGrpSpPr>
            <p:grpSpPr bwMode="auto">
              <a:xfrm>
                <a:off x="1132" y="567"/>
                <a:ext cx="942" cy="450"/>
                <a:chOff x="160" y="1011"/>
                <a:chExt cx="942" cy="450"/>
              </a:xfrm>
            </p:grpSpPr>
            <p:sp>
              <p:nvSpPr>
                <p:cNvPr id="6396" name="Line 31"/>
                <p:cNvSpPr>
                  <a:spLocks noChangeShapeType="1"/>
                </p:cNvSpPr>
                <p:nvPr/>
              </p:nvSpPr>
              <p:spPr bwMode="auto">
                <a:xfrm>
                  <a:off x="160" y="1253"/>
                  <a:ext cx="942" cy="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7" name="Line 32"/>
                <p:cNvSpPr>
                  <a:spLocks noChangeShapeType="1"/>
                </p:cNvSpPr>
                <p:nvPr/>
              </p:nvSpPr>
              <p:spPr bwMode="auto">
                <a:xfrm>
                  <a:off x="160" y="1011"/>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8" name="Line 33"/>
                <p:cNvSpPr>
                  <a:spLocks noChangeShapeType="1"/>
                </p:cNvSpPr>
                <p:nvPr/>
              </p:nvSpPr>
              <p:spPr bwMode="auto">
                <a:xfrm>
                  <a:off x="285"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9" name="Line 34"/>
                <p:cNvSpPr>
                  <a:spLocks noChangeShapeType="1"/>
                </p:cNvSpPr>
                <p:nvPr/>
              </p:nvSpPr>
              <p:spPr bwMode="auto">
                <a:xfrm>
                  <a:off x="422"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0" name="Line 35"/>
                <p:cNvSpPr>
                  <a:spLocks noChangeShapeType="1"/>
                </p:cNvSpPr>
                <p:nvPr/>
              </p:nvSpPr>
              <p:spPr bwMode="auto">
                <a:xfrm>
                  <a:off x="56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1" name="Line 36"/>
                <p:cNvSpPr>
                  <a:spLocks noChangeShapeType="1"/>
                </p:cNvSpPr>
                <p:nvPr/>
              </p:nvSpPr>
              <p:spPr bwMode="auto">
                <a:xfrm>
                  <a:off x="69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2" name="Line 37"/>
                <p:cNvSpPr>
                  <a:spLocks noChangeShapeType="1"/>
                </p:cNvSpPr>
                <p:nvPr/>
              </p:nvSpPr>
              <p:spPr bwMode="auto">
                <a:xfrm>
                  <a:off x="836"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03" name="Line 38"/>
                <p:cNvSpPr>
                  <a:spLocks noChangeShapeType="1"/>
                </p:cNvSpPr>
                <p:nvPr/>
              </p:nvSpPr>
              <p:spPr bwMode="auto">
                <a:xfrm>
                  <a:off x="971"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6378" name="Group 39"/>
              <p:cNvGrpSpPr>
                <a:grpSpLocks/>
              </p:cNvGrpSpPr>
              <p:nvPr/>
            </p:nvGrpSpPr>
            <p:grpSpPr bwMode="auto">
              <a:xfrm>
                <a:off x="2083" y="567"/>
                <a:ext cx="942" cy="450"/>
                <a:chOff x="160" y="1014"/>
                <a:chExt cx="942" cy="450"/>
              </a:xfrm>
            </p:grpSpPr>
            <p:sp>
              <p:nvSpPr>
                <p:cNvPr id="6388" name="Line 40"/>
                <p:cNvSpPr>
                  <a:spLocks noChangeShapeType="1"/>
                </p:cNvSpPr>
                <p:nvPr/>
              </p:nvSpPr>
              <p:spPr bwMode="auto">
                <a:xfrm>
                  <a:off x="160" y="1253"/>
                  <a:ext cx="942" cy="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89" name="Line 41"/>
                <p:cNvSpPr>
                  <a:spLocks noChangeShapeType="1"/>
                </p:cNvSpPr>
                <p:nvPr/>
              </p:nvSpPr>
              <p:spPr bwMode="auto">
                <a:xfrm>
                  <a:off x="160" y="1014"/>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0" name="Line 42"/>
                <p:cNvSpPr>
                  <a:spLocks noChangeShapeType="1"/>
                </p:cNvSpPr>
                <p:nvPr/>
              </p:nvSpPr>
              <p:spPr bwMode="auto">
                <a:xfrm>
                  <a:off x="285"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1" name="Line 43"/>
                <p:cNvSpPr>
                  <a:spLocks noChangeShapeType="1"/>
                </p:cNvSpPr>
                <p:nvPr/>
              </p:nvSpPr>
              <p:spPr bwMode="auto">
                <a:xfrm>
                  <a:off x="422"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2" name="Line 44"/>
                <p:cNvSpPr>
                  <a:spLocks noChangeShapeType="1"/>
                </p:cNvSpPr>
                <p:nvPr/>
              </p:nvSpPr>
              <p:spPr bwMode="auto">
                <a:xfrm>
                  <a:off x="56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3" name="Line 45"/>
                <p:cNvSpPr>
                  <a:spLocks noChangeShapeType="1"/>
                </p:cNvSpPr>
                <p:nvPr/>
              </p:nvSpPr>
              <p:spPr bwMode="auto">
                <a:xfrm>
                  <a:off x="69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4" name="Line 46"/>
                <p:cNvSpPr>
                  <a:spLocks noChangeShapeType="1"/>
                </p:cNvSpPr>
                <p:nvPr/>
              </p:nvSpPr>
              <p:spPr bwMode="auto">
                <a:xfrm>
                  <a:off x="836"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95" name="Line 47"/>
                <p:cNvSpPr>
                  <a:spLocks noChangeShapeType="1"/>
                </p:cNvSpPr>
                <p:nvPr/>
              </p:nvSpPr>
              <p:spPr bwMode="auto">
                <a:xfrm>
                  <a:off x="971"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6379" name="Group 48"/>
              <p:cNvGrpSpPr>
                <a:grpSpLocks/>
              </p:cNvGrpSpPr>
              <p:nvPr/>
            </p:nvGrpSpPr>
            <p:grpSpPr bwMode="auto">
              <a:xfrm>
                <a:off x="3034" y="578"/>
                <a:ext cx="7" cy="450"/>
                <a:chOff x="160" y="1028"/>
                <a:chExt cx="7" cy="450"/>
              </a:xfrm>
            </p:grpSpPr>
            <p:sp>
              <p:nvSpPr>
                <p:cNvPr id="6380" name="Line 49"/>
                <p:cNvSpPr>
                  <a:spLocks noChangeShapeType="1"/>
                </p:cNvSpPr>
                <p:nvPr/>
              </p:nvSpPr>
              <p:spPr bwMode="auto">
                <a:xfrm flipV="1">
                  <a:off x="160" y="1252"/>
                  <a:ext cx="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81" name="Line 50"/>
                <p:cNvSpPr>
                  <a:spLocks noChangeShapeType="1"/>
                </p:cNvSpPr>
                <p:nvPr/>
              </p:nvSpPr>
              <p:spPr bwMode="auto">
                <a:xfrm>
                  <a:off x="160" y="1028"/>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6369" name="Text Box 57"/>
            <p:cNvSpPr txBox="1">
              <a:spLocks noChangeArrowheads="1"/>
            </p:cNvSpPr>
            <p:nvPr/>
          </p:nvSpPr>
          <p:spPr bwMode="auto">
            <a:xfrm>
              <a:off x="4966" y="720"/>
              <a:ext cx="71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600">
                  <a:latin typeface="Times New Roman" pitchFamily="18" charset="0"/>
                </a:rPr>
                <a:t>Wednesday</a:t>
              </a:r>
            </a:p>
            <a:p>
              <a:pPr algn="r" eaLnBrk="1" hangingPunct="1"/>
              <a:r>
                <a:rPr lang="en-US" sz="1400" b="1">
                  <a:latin typeface="Times New Roman" pitchFamily="18" charset="0"/>
                </a:rPr>
                <a:t>(T</a:t>
              </a:r>
              <a:r>
                <a:rPr lang="en-US" sz="2000" b="1" baseline="-25000">
                  <a:latin typeface="Times New Roman" pitchFamily="18" charset="0"/>
                </a:rPr>
                <a:t>i</a:t>
              </a:r>
              <a:r>
                <a:rPr lang="en-US" sz="1400" b="1">
                  <a:latin typeface="Times New Roman" pitchFamily="18" charset="0"/>
                </a:rPr>
                <a:t>)</a:t>
              </a:r>
            </a:p>
          </p:txBody>
        </p:sp>
      </p:grpSp>
      <p:grpSp>
        <p:nvGrpSpPr>
          <p:cNvPr id="24" name="Group 149"/>
          <p:cNvGrpSpPr>
            <a:grpSpLocks/>
          </p:cNvGrpSpPr>
          <p:nvPr/>
        </p:nvGrpSpPr>
        <p:grpSpPr bwMode="auto">
          <a:xfrm>
            <a:off x="1450975" y="5559427"/>
            <a:ext cx="7585075" cy="1398588"/>
            <a:chOff x="853" y="3221"/>
            <a:chExt cx="4778" cy="881"/>
          </a:xfrm>
        </p:grpSpPr>
        <p:sp>
          <p:nvSpPr>
            <p:cNvPr id="6240" name="Text Box 150"/>
            <p:cNvSpPr txBox="1">
              <a:spLocks noChangeArrowheads="1"/>
            </p:cNvSpPr>
            <p:nvPr/>
          </p:nvSpPr>
          <p:spPr bwMode="auto">
            <a:xfrm>
              <a:off x="853" y="3709"/>
              <a:ext cx="50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latin typeface="Times New Roman" pitchFamily="18" charset="0"/>
                </a:rPr>
                <a:t>T</a:t>
              </a:r>
              <a:r>
                <a:rPr lang="en-US" sz="2000" b="1" baseline="-25000">
                  <a:latin typeface="Times New Roman" pitchFamily="18" charset="0"/>
                </a:rPr>
                <a:t>i+1</a:t>
              </a:r>
              <a:r>
                <a:rPr lang="en-US" sz="1400" b="1">
                  <a:latin typeface="Times New Roman" pitchFamily="18" charset="0"/>
                </a:rPr>
                <a:t>-14</a:t>
              </a:r>
            </a:p>
            <a:p>
              <a:pPr algn="ctr" eaLnBrk="1" hangingPunct="1">
                <a:spcBef>
                  <a:spcPct val="50000"/>
                </a:spcBef>
              </a:pPr>
              <a:endParaRPr lang="en-US" sz="1400" b="1">
                <a:latin typeface="Times New Roman" pitchFamily="18" charset="0"/>
              </a:endParaRPr>
            </a:p>
          </p:txBody>
        </p:sp>
        <p:sp>
          <p:nvSpPr>
            <p:cNvPr id="6241" name="Text Box 151"/>
            <p:cNvSpPr txBox="1">
              <a:spLocks noChangeArrowheads="1"/>
            </p:cNvSpPr>
            <p:nvPr/>
          </p:nvSpPr>
          <p:spPr bwMode="auto">
            <a:xfrm>
              <a:off x="2810" y="3709"/>
              <a:ext cx="3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latin typeface="Times New Roman" pitchFamily="18" charset="0"/>
                </a:rPr>
                <a:t>T</a:t>
              </a:r>
              <a:r>
                <a:rPr lang="en-US" sz="2000" b="1" baseline="-25000">
                  <a:latin typeface="Times New Roman" pitchFamily="18" charset="0"/>
                </a:rPr>
                <a:t>i+1</a:t>
              </a:r>
            </a:p>
          </p:txBody>
        </p:sp>
        <p:sp>
          <p:nvSpPr>
            <p:cNvPr id="6242" name="Text Box 152"/>
            <p:cNvSpPr txBox="1">
              <a:spLocks noChangeArrowheads="1"/>
            </p:cNvSpPr>
            <p:nvPr/>
          </p:nvSpPr>
          <p:spPr bwMode="auto">
            <a:xfrm>
              <a:off x="3716" y="3709"/>
              <a:ext cx="4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latin typeface="Times New Roman" pitchFamily="18" charset="0"/>
                </a:rPr>
                <a:t>T</a:t>
              </a:r>
              <a:r>
                <a:rPr lang="en-US" sz="2000" b="1" baseline="-25000">
                  <a:latin typeface="Times New Roman" pitchFamily="18" charset="0"/>
                </a:rPr>
                <a:t>i+1</a:t>
              </a:r>
              <a:r>
                <a:rPr lang="en-US" sz="1400" b="1">
                  <a:latin typeface="Times New Roman" pitchFamily="18" charset="0"/>
                </a:rPr>
                <a:t>+7</a:t>
              </a:r>
            </a:p>
          </p:txBody>
        </p:sp>
        <p:sp>
          <p:nvSpPr>
            <p:cNvPr id="6243" name="Text Box 153"/>
            <p:cNvSpPr txBox="1">
              <a:spLocks noChangeArrowheads="1"/>
            </p:cNvSpPr>
            <p:nvPr/>
          </p:nvSpPr>
          <p:spPr bwMode="auto">
            <a:xfrm>
              <a:off x="1822" y="3709"/>
              <a:ext cx="4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latin typeface="Times New Roman" pitchFamily="18" charset="0"/>
                </a:rPr>
                <a:t>T</a:t>
              </a:r>
              <a:r>
                <a:rPr lang="en-US" sz="2000" b="1" baseline="-25000">
                  <a:latin typeface="Times New Roman" pitchFamily="18" charset="0"/>
                </a:rPr>
                <a:t>i+1</a:t>
              </a:r>
              <a:r>
                <a:rPr lang="en-US" sz="1400" b="1">
                  <a:latin typeface="Times New Roman" pitchFamily="18" charset="0"/>
                </a:rPr>
                <a:t>-7</a:t>
              </a:r>
            </a:p>
          </p:txBody>
        </p:sp>
        <p:grpSp>
          <p:nvGrpSpPr>
            <p:cNvPr id="6245" name="Group 155"/>
            <p:cNvGrpSpPr>
              <a:grpSpLocks/>
            </p:cNvGrpSpPr>
            <p:nvPr/>
          </p:nvGrpSpPr>
          <p:grpSpPr bwMode="auto">
            <a:xfrm>
              <a:off x="1105" y="3221"/>
              <a:ext cx="4526" cy="456"/>
              <a:chOff x="1105" y="3221"/>
              <a:chExt cx="4526" cy="456"/>
            </a:xfrm>
          </p:grpSpPr>
          <p:grpSp>
            <p:nvGrpSpPr>
              <p:cNvPr id="6247" name="Group 157"/>
              <p:cNvGrpSpPr>
                <a:grpSpLocks/>
              </p:cNvGrpSpPr>
              <p:nvPr/>
            </p:nvGrpSpPr>
            <p:grpSpPr bwMode="auto">
              <a:xfrm>
                <a:off x="1105" y="3223"/>
                <a:ext cx="942" cy="450"/>
                <a:chOff x="160" y="1028"/>
                <a:chExt cx="942" cy="450"/>
              </a:xfrm>
            </p:grpSpPr>
            <p:sp>
              <p:nvSpPr>
                <p:cNvPr id="6276" name="Line 158"/>
                <p:cNvSpPr>
                  <a:spLocks noChangeShapeType="1"/>
                </p:cNvSpPr>
                <p:nvPr/>
              </p:nvSpPr>
              <p:spPr bwMode="auto">
                <a:xfrm>
                  <a:off x="160" y="1253"/>
                  <a:ext cx="942" cy="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7" name="Line 159"/>
                <p:cNvSpPr>
                  <a:spLocks noChangeShapeType="1"/>
                </p:cNvSpPr>
                <p:nvPr/>
              </p:nvSpPr>
              <p:spPr bwMode="auto">
                <a:xfrm>
                  <a:off x="160" y="1028"/>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8" name="Line 160"/>
                <p:cNvSpPr>
                  <a:spLocks noChangeShapeType="1"/>
                </p:cNvSpPr>
                <p:nvPr/>
              </p:nvSpPr>
              <p:spPr bwMode="auto">
                <a:xfrm>
                  <a:off x="285"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9" name="Line 161"/>
                <p:cNvSpPr>
                  <a:spLocks noChangeShapeType="1"/>
                </p:cNvSpPr>
                <p:nvPr/>
              </p:nvSpPr>
              <p:spPr bwMode="auto">
                <a:xfrm>
                  <a:off x="422"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80" name="Line 162"/>
                <p:cNvSpPr>
                  <a:spLocks noChangeShapeType="1"/>
                </p:cNvSpPr>
                <p:nvPr/>
              </p:nvSpPr>
              <p:spPr bwMode="auto">
                <a:xfrm>
                  <a:off x="56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81" name="Line 163"/>
                <p:cNvSpPr>
                  <a:spLocks noChangeShapeType="1"/>
                </p:cNvSpPr>
                <p:nvPr/>
              </p:nvSpPr>
              <p:spPr bwMode="auto">
                <a:xfrm>
                  <a:off x="69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82" name="Line 164"/>
                <p:cNvSpPr>
                  <a:spLocks noChangeShapeType="1"/>
                </p:cNvSpPr>
                <p:nvPr/>
              </p:nvSpPr>
              <p:spPr bwMode="auto">
                <a:xfrm>
                  <a:off x="836"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83" name="Line 165"/>
                <p:cNvSpPr>
                  <a:spLocks noChangeShapeType="1"/>
                </p:cNvSpPr>
                <p:nvPr/>
              </p:nvSpPr>
              <p:spPr bwMode="auto">
                <a:xfrm>
                  <a:off x="971"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6248" name="Group 166"/>
              <p:cNvGrpSpPr>
                <a:grpSpLocks/>
              </p:cNvGrpSpPr>
              <p:nvPr/>
            </p:nvGrpSpPr>
            <p:grpSpPr bwMode="auto">
              <a:xfrm>
                <a:off x="2056" y="3227"/>
                <a:ext cx="942" cy="450"/>
                <a:chOff x="160" y="1028"/>
                <a:chExt cx="942" cy="450"/>
              </a:xfrm>
            </p:grpSpPr>
            <p:sp>
              <p:nvSpPr>
                <p:cNvPr id="6268" name="Line 167"/>
                <p:cNvSpPr>
                  <a:spLocks noChangeShapeType="1"/>
                </p:cNvSpPr>
                <p:nvPr/>
              </p:nvSpPr>
              <p:spPr bwMode="auto">
                <a:xfrm>
                  <a:off x="160" y="1253"/>
                  <a:ext cx="942" cy="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9" name="Line 168"/>
                <p:cNvSpPr>
                  <a:spLocks noChangeShapeType="1"/>
                </p:cNvSpPr>
                <p:nvPr/>
              </p:nvSpPr>
              <p:spPr bwMode="auto">
                <a:xfrm>
                  <a:off x="160" y="1028"/>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0" name="Line 169"/>
                <p:cNvSpPr>
                  <a:spLocks noChangeShapeType="1"/>
                </p:cNvSpPr>
                <p:nvPr/>
              </p:nvSpPr>
              <p:spPr bwMode="auto">
                <a:xfrm>
                  <a:off x="285"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1" name="Line 170"/>
                <p:cNvSpPr>
                  <a:spLocks noChangeShapeType="1"/>
                </p:cNvSpPr>
                <p:nvPr/>
              </p:nvSpPr>
              <p:spPr bwMode="auto">
                <a:xfrm>
                  <a:off x="422"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2" name="Line 171"/>
                <p:cNvSpPr>
                  <a:spLocks noChangeShapeType="1"/>
                </p:cNvSpPr>
                <p:nvPr/>
              </p:nvSpPr>
              <p:spPr bwMode="auto">
                <a:xfrm>
                  <a:off x="56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3" name="Line 172"/>
                <p:cNvSpPr>
                  <a:spLocks noChangeShapeType="1"/>
                </p:cNvSpPr>
                <p:nvPr/>
              </p:nvSpPr>
              <p:spPr bwMode="auto">
                <a:xfrm>
                  <a:off x="69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4" name="Line 173"/>
                <p:cNvSpPr>
                  <a:spLocks noChangeShapeType="1"/>
                </p:cNvSpPr>
                <p:nvPr/>
              </p:nvSpPr>
              <p:spPr bwMode="auto">
                <a:xfrm>
                  <a:off x="836"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75" name="Line 174"/>
                <p:cNvSpPr>
                  <a:spLocks noChangeShapeType="1"/>
                </p:cNvSpPr>
                <p:nvPr/>
              </p:nvSpPr>
              <p:spPr bwMode="auto">
                <a:xfrm>
                  <a:off x="971"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6249" name="Group 175"/>
              <p:cNvGrpSpPr>
                <a:grpSpLocks/>
              </p:cNvGrpSpPr>
              <p:nvPr/>
            </p:nvGrpSpPr>
            <p:grpSpPr bwMode="auto">
              <a:xfrm>
                <a:off x="3007" y="3224"/>
                <a:ext cx="942" cy="450"/>
                <a:chOff x="160" y="1028"/>
                <a:chExt cx="942" cy="450"/>
              </a:xfrm>
            </p:grpSpPr>
            <p:sp>
              <p:nvSpPr>
                <p:cNvPr id="6260" name="Line 176"/>
                <p:cNvSpPr>
                  <a:spLocks noChangeShapeType="1"/>
                </p:cNvSpPr>
                <p:nvPr/>
              </p:nvSpPr>
              <p:spPr bwMode="auto">
                <a:xfrm>
                  <a:off x="160" y="1253"/>
                  <a:ext cx="942" cy="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1" name="Line 177"/>
                <p:cNvSpPr>
                  <a:spLocks noChangeShapeType="1"/>
                </p:cNvSpPr>
                <p:nvPr/>
              </p:nvSpPr>
              <p:spPr bwMode="auto">
                <a:xfrm>
                  <a:off x="160" y="1028"/>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2" name="Line 178"/>
                <p:cNvSpPr>
                  <a:spLocks noChangeShapeType="1"/>
                </p:cNvSpPr>
                <p:nvPr/>
              </p:nvSpPr>
              <p:spPr bwMode="auto">
                <a:xfrm>
                  <a:off x="285"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3" name="Line 179"/>
                <p:cNvSpPr>
                  <a:spLocks noChangeShapeType="1"/>
                </p:cNvSpPr>
                <p:nvPr/>
              </p:nvSpPr>
              <p:spPr bwMode="auto">
                <a:xfrm>
                  <a:off x="422"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4" name="Line 180"/>
                <p:cNvSpPr>
                  <a:spLocks noChangeShapeType="1"/>
                </p:cNvSpPr>
                <p:nvPr/>
              </p:nvSpPr>
              <p:spPr bwMode="auto">
                <a:xfrm>
                  <a:off x="56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5" name="Line 181"/>
                <p:cNvSpPr>
                  <a:spLocks noChangeShapeType="1"/>
                </p:cNvSpPr>
                <p:nvPr/>
              </p:nvSpPr>
              <p:spPr bwMode="auto">
                <a:xfrm>
                  <a:off x="693"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6" name="Line 182"/>
                <p:cNvSpPr>
                  <a:spLocks noChangeShapeType="1"/>
                </p:cNvSpPr>
                <p:nvPr/>
              </p:nvSpPr>
              <p:spPr bwMode="auto">
                <a:xfrm>
                  <a:off x="836"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67" name="Line 183"/>
                <p:cNvSpPr>
                  <a:spLocks noChangeShapeType="1"/>
                </p:cNvSpPr>
                <p:nvPr/>
              </p:nvSpPr>
              <p:spPr bwMode="auto">
                <a:xfrm>
                  <a:off x="971" y="1178"/>
                  <a:ext cx="0" cy="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253" name="Line 186"/>
              <p:cNvSpPr>
                <a:spLocks noChangeShapeType="1"/>
              </p:cNvSpPr>
              <p:nvPr/>
            </p:nvSpPr>
            <p:spPr bwMode="auto">
              <a:xfrm>
                <a:off x="3958" y="3221"/>
                <a:ext cx="0" cy="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51" name="Text Box 193"/>
              <p:cNvSpPr txBox="1">
                <a:spLocks noChangeArrowheads="1"/>
              </p:cNvSpPr>
              <p:nvPr/>
            </p:nvSpPr>
            <p:spPr bwMode="auto">
              <a:xfrm>
                <a:off x="4716" y="3228"/>
                <a:ext cx="91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600" dirty="0">
                    <a:latin typeface="Times New Roman" pitchFamily="18" charset="0"/>
                  </a:rPr>
                  <a:t>Wednesday</a:t>
                </a:r>
              </a:p>
              <a:p>
                <a:pPr algn="r" eaLnBrk="1" hangingPunct="1"/>
                <a:r>
                  <a:rPr lang="en-US" sz="1600" dirty="0">
                    <a:latin typeface="Times New Roman" pitchFamily="18" charset="0"/>
                  </a:rPr>
                  <a:t>(</a:t>
                </a:r>
                <a:r>
                  <a:rPr lang="en-US" sz="1400" b="1" dirty="0">
                    <a:latin typeface="Times New Roman" pitchFamily="18" charset="0"/>
                  </a:rPr>
                  <a:t>T</a:t>
                </a:r>
                <a:r>
                  <a:rPr lang="en-US" sz="2000" b="1" baseline="-25000" dirty="0">
                    <a:latin typeface="Times New Roman" pitchFamily="18" charset="0"/>
                  </a:rPr>
                  <a:t>i+1</a:t>
                </a:r>
                <a:r>
                  <a:rPr lang="en-US" sz="1400" b="1" dirty="0">
                    <a:latin typeface="Times New Roman" pitchFamily="18" charset="0"/>
                  </a:rPr>
                  <a:t>=T</a:t>
                </a:r>
                <a:r>
                  <a:rPr lang="en-US" sz="2000" b="1" baseline="-25000" dirty="0">
                    <a:latin typeface="Times New Roman" pitchFamily="18" charset="0"/>
                  </a:rPr>
                  <a:t>i</a:t>
                </a:r>
                <a:r>
                  <a:rPr lang="en-US" sz="1400" b="1" dirty="0">
                    <a:latin typeface="Times New Roman" pitchFamily="18" charset="0"/>
                  </a:rPr>
                  <a:t>+7</a:t>
                </a:r>
                <a:r>
                  <a:rPr lang="en-US" sz="1600" dirty="0">
                    <a:latin typeface="Times New Roman" pitchFamily="18" charset="0"/>
                  </a:rPr>
                  <a:t>)</a:t>
                </a:r>
              </a:p>
            </p:txBody>
          </p:sp>
        </p:grpSp>
      </p:grpSp>
      <p:sp>
        <p:nvSpPr>
          <p:cNvPr id="67781" name="AutoShape 197"/>
          <p:cNvSpPr>
            <a:spLocks noChangeArrowheads="1"/>
          </p:cNvSpPr>
          <p:nvPr/>
        </p:nvSpPr>
        <p:spPr bwMode="auto">
          <a:xfrm rot="5400000">
            <a:off x="312737" y="4041775"/>
            <a:ext cx="3074987" cy="115887"/>
          </a:xfrm>
          <a:custGeom>
            <a:avLst/>
            <a:gdLst>
              <a:gd name="T0" fmla="*/ 2147483647 w 21600"/>
              <a:gd name="T1" fmla="*/ 0 h 21600"/>
              <a:gd name="T2" fmla="*/ 0 w 21600"/>
              <a:gd name="T3" fmla="*/ 1381956611 h 21600"/>
              <a:gd name="T4" fmla="*/ 2147483647 w 21600"/>
              <a:gd name="T5" fmla="*/ 2147483647 h 21600"/>
              <a:gd name="T6" fmla="*/ 2147483647 w 21600"/>
              <a:gd name="T7" fmla="*/ 138195661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fr-FR"/>
          </a:p>
        </p:txBody>
      </p:sp>
      <p:sp>
        <p:nvSpPr>
          <p:cNvPr id="67782" name="AutoShape 198"/>
          <p:cNvSpPr>
            <a:spLocks noChangeArrowheads="1"/>
          </p:cNvSpPr>
          <p:nvPr/>
        </p:nvSpPr>
        <p:spPr bwMode="auto">
          <a:xfrm rot="5400000">
            <a:off x="178594" y="1264444"/>
            <a:ext cx="344488" cy="76200"/>
          </a:xfrm>
          <a:custGeom>
            <a:avLst/>
            <a:gdLst>
              <a:gd name="T0" fmla="*/ 2147483647 w 21600"/>
              <a:gd name="T1" fmla="*/ 0 h 21600"/>
              <a:gd name="T2" fmla="*/ 0 w 21600"/>
              <a:gd name="T3" fmla="*/ 73439812 h 21600"/>
              <a:gd name="T4" fmla="*/ 2147483647 w 21600"/>
              <a:gd name="T5" fmla="*/ 146879962 h 21600"/>
              <a:gd name="T6" fmla="*/ 2147483647 w 21600"/>
              <a:gd name="T7" fmla="*/ 734398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fr-FR"/>
          </a:p>
        </p:txBody>
      </p:sp>
      <p:grpSp>
        <p:nvGrpSpPr>
          <p:cNvPr id="31" name="Group 199"/>
          <p:cNvGrpSpPr>
            <a:grpSpLocks/>
          </p:cNvGrpSpPr>
          <p:nvPr/>
        </p:nvGrpSpPr>
        <p:grpSpPr bwMode="auto">
          <a:xfrm>
            <a:off x="1873250" y="1259036"/>
            <a:ext cx="1479550" cy="585788"/>
            <a:chOff x="1119" y="305"/>
            <a:chExt cx="932" cy="369"/>
          </a:xfrm>
        </p:grpSpPr>
        <p:sp>
          <p:nvSpPr>
            <p:cNvPr id="6236" name="AutoShape 200"/>
            <p:cNvSpPr>
              <a:spLocks noChangeArrowheads="1"/>
            </p:cNvSpPr>
            <p:nvPr/>
          </p:nvSpPr>
          <p:spPr bwMode="auto">
            <a:xfrm>
              <a:off x="1119" y="586"/>
              <a:ext cx="932" cy="88"/>
            </a:xfrm>
            <a:prstGeom prst="rightArrow">
              <a:avLst>
                <a:gd name="adj1" fmla="val 50000"/>
                <a:gd name="adj2" fmla="val 264773"/>
              </a:avLst>
            </a:prstGeom>
            <a:solidFill>
              <a:schemeClr val="accent1"/>
            </a:solidFill>
            <a:ln w="12700">
              <a:solidFill>
                <a:schemeClr val="tx1"/>
              </a:solidFill>
              <a:miter lim="800000"/>
              <a:headEnd type="none" w="sm" len="sm"/>
              <a:tailEnd type="none" w="sm" len="sm"/>
            </a:ln>
          </p:spPr>
          <p:txBody>
            <a:bodyPr wrap="none" anchor="ctr"/>
            <a:lstStyle/>
            <a:p>
              <a:endParaRPr lang="fr-FR"/>
            </a:p>
          </p:txBody>
        </p:sp>
        <p:sp>
          <p:nvSpPr>
            <p:cNvPr id="6237" name="Text Box 201"/>
            <p:cNvSpPr txBox="1">
              <a:spLocks noChangeArrowheads="1"/>
            </p:cNvSpPr>
            <p:nvPr/>
          </p:nvSpPr>
          <p:spPr bwMode="auto">
            <a:xfrm>
              <a:off x="1165" y="305"/>
              <a:ext cx="6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rgbClr val="00CC99"/>
                  </a:solidFill>
                </a:rPr>
                <a:t>Model Nowcast</a:t>
              </a:r>
            </a:p>
          </p:txBody>
        </p:sp>
      </p:grpSp>
      <p:grpSp>
        <p:nvGrpSpPr>
          <p:cNvPr id="67776" name="Group 202"/>
          <p:cNvGrpSpPr>
            <a:grpSpLocks/>
          </p:cNvGrpSpPr>
          <p:nvPr/>
        </p:nvGrpSpPr>
        <p:grpSpPr bwMode="auto">
          <a:xfrm>
            <a:off x="1863725" y="5203825"/>
            <a:ext cx="1479550" cy="568325"/>
            <a:chOff x="1113" y="2997"/>
            <a:chExt cx="932" cy="358"/>
          </a:xfrm>
        </p:grpSpPr>
        <p:sp>
          <p:nvSpPr>
            <p:cNvPr id="6234" name="AutoShape 203"/>
            <p:cNvSpPr>
              <a:spLocks noChangeArrowheads="1"/>
            </p:cNvSpPr>
            <p:nvPr/>
          </p:nvSpPr>
          <p:spPr bwMode="auto">
            <a:xfrm>
              <a:off x="1113" y="3267"/>
              <a:ext cx="932" cy="88"/>
            </a:xfrm>
            <a:prstGeom prst="rightArrow">
              <a:avLst>
                <a:gd name="adj1" fmla="val 50000"/>
                <a:gd name="adj2" fmla="val 264773"/>
              </a:avLst>
            </a:prstGeom>
            <a:solidFill>
              <a:schemeClr val="accent1"/>
            </a:solidFill>
            <a:ln w="12700">
              <a:solidFill>
                <a:schemeClr val="tx1"/>
              </a:solidFill>
              <a:miter lim="800000"/>
              <a:headEnd type="none" w="sm" len="sm"/>
              <a:tailEnd type="none" w="sm" len="sm"/>
            </a:ln>
          </p:spPr>
          <p:txBody>
            <a:bodyPr wrap="none" anchor="ctr"/>
            <a:lstStyle/>
            <a:p>
              <a:endParaRPr lang="fr-FR"/>
            </a:p>
          </p:txBody>
        </p:sp>
        <p:sp>
          <p:nvSpPr>
            <p:cNvPr id="6235" name="Text Box 204"/>
            <p:cNvSpPr txBox="1">
              <a:spLocks noChangeArrowheads="1"/>
            </p:cNvSpPr>
            <p:nvPr/>
          </p:nvSpPr>
          <p:spPr bwMode="auto">
            <a:xfrm>
              <a:off x="1117" y="2997"/>
              <a:ext cx="6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rgbClr val="00CC99"/>
                  </a:solidFill>
                </a:rPr>
                <a:t>Model Hindcast</a:t>
              </a:r>
            </a:p>
          </p:txBody>
        </p:sp>
      </p:grpSp>
      <p:grpSp>
        <p:nvGrpSpPr>
          <p:cNvPr id="67777" name="Group 205"/>
          <p:cNvGrpSpPr>
            <a:grpSpLocks/>
          </p:cNvGrpSpPr>
          <p:nvPr/>
        </p:nvGrpSpPr>
        <p:grpSpPr bwMode="auto">
          <a:xfrm>
            <a:off x="4867276" y="5414963"/>
            <a:ext cx="1498600" cy="369887"/>
            <a:chOff x="3005" y="3130"/>
            <a:chExt cx="1898" cy="233"/>
          </a:xfrm>
        </p:grpSpPr>
        <p:sp>
          <p:nvSpPr>
            <p:cNvPr id="6232" name="AutoShape 206"/>
            <p:cNvSpPr>
              <a:spLocks noChangeArrowheads="1"/>
            </p:cNvSpPr>
            <p:nvPr/>
          </p:nvSpPr>
          <p:spPr bwMode="auto">
            <a:xfrm>
              <a:off x="3015" y="3275"/>
              <a:ext cx="1888" cy="88"/>
            </a:xfrm>
            <a:prstGeom prst="rightArrow">
              <a:avLst>
                <a:gd name="adj1" fmla="val 50000"/>
                <a:gd name="adj2" fmla="val 536364"/>
              </a:avLst>
            </a:prstGeom>
            <a:solidFill>
              <a:srgbClr val="3366FF"/>
            </a:solidFill>
            <a:ln w="12700">
              <a:solidFill>
                <a:schemeClr val="tx1"/>
              </a:solidFill>
              <a:miter lim="800000"/>
              <a:headEnd type="none" w="sm" len="sm"/>
              <a:tailEnd type="none" w="sm" len="sm"/>
            </a:ln>
          </p:spPr>
          <p:txBody>
            <a:bodyPr wrap="none" anchor="ctr"/>
            <a:lstStyle/>
            <a:p>
              <a:endParaRPr lang="fr-FR"/>
            </a:p>
          </p:txBody>
        </p:sp>
        <p:sp>
          <p:nvSpPr>
            <p:cNvPr id="6233" name="Text Box 207"/>
            <p:cNvSpPr txBox="1">
              <a:spLocks noChangeArrowheads="1"/>
            </p:cNvSpPr>
            <p:nvPr/>
          </p:nvSpPr>
          <p:spPr bwMode="auto">
            <a:xfrm>
              <a:off x="3005" y="3130"/>
              <a:ext cx="18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chemeClr val="accent2"/>
                  </a:solidFill>
                </a:rPr>
                <a:t>Model Forecast</a:t>
              </a:r>
            </a:p>
          </p:txBody>
        </p:sp>
      </p:grpSp>
      <p:grpSp>
        <p:nvGrpSpPr>
          <p:cNvPr id="67778" name="Group 208"/>
          <p:cNvGrpSpPr>
            <a:grpSpLocks/>
          </p:cNvGrpSpPr>
          <p:nvPr/>
        </p:nvGrpSpPr>
        <p:grpSpPr bwMode="auto">
          <a:xfrm>
            <a:off x="3373438" y="5202238"/>
            <a:ext cx="1479550" cy="576262"/>
            <a:chOff x="2064" y="2996"/>
            <a:chExt cx="932" cy="363"/>
          </a:xfrm>
        </p:grpSpPr>
        <p:sp>
          <p:nvSpPr>
            <p:cNvPr id="6230" name="AutoShape 209"/>
            <p:cNvSpPr>
              <a:spLocks noChangeArrowheads="1"/>
            </p:cNvSpPr>
            <p:nvPr/>
          </p:nvSpPr>
          <p:spPr bwMode="auto">
            <a:xfrm>
              <a:off x="2064" y="3271"/>
              <a:ext cx="932" cy="88"/>
            </a:xfrm>
            <a:prstGeom prst="rightArrow">
              <a:avLst>
                <a:gd name="adj1" fmla="val 50000"/>
                <a:gd name="adj2" fmla="val 264773"/>
              </a:avLst>
            </a:prstGeom>
            <a:solidFill>
              <a:schemeClr val="accent1"/>
            </a:solidFill>
            <a:ln w="12700">
              <a:solidFill>
                <a:schemeClr val="tx1"/>
              </a:solidFill>
              <a:miter lim="800000"/>
              <a:headEnd type="none" w="sm" len="sm"/>
              <a:tailEnd type="none" w="sm" len="sm"/>
            </a:ln>
          </p:spPr>
          <p:txBody>
            <a:bodyPr wrap="none" anchor="ctr"/>
            <a:lstStyle/>
            <a:p>
              <a:endParaRPr lang="fr-FR"/>
            </a:p>
          </p:txBody>
        </p:sp>
        <p:sp>
          <p:nvSpPr>
            <p:cNvPr id="6231" name="Text Box 210"/>
            <p:cNvSpPr txBox="1">
              <a:spLocks noChangeArrowheads="1"/>
            </p:cNvSpPr>
            <p:nvPr/>
          </p:nvSpPr>
          <p:spPr bwMode="auto">
            <a:xfrm>
              <a:off x="2113" y="2996"/>
              <a:ext cx="6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rgbClr val="00CC99"/>
                  </a:solidFill>
                </a:rPr>
                <a:t>Model Nowcast</a:t>
              </a:r>
            </a:p>
          </p:txBody>
        </p:sp>
      </p:grpSp>
      <p:sp>
        <p:nvSpPr>
          <p:cNvPr id="6198" name="Text Box 269"/>
          <p:cNvSpPr txBox="1">
            <a:spLocks noChangeArrowheads="1"/>
          </p:cNvSpPr>
          <p:nvPr/>
        </p:nvSpPr>
        <p:spPr bwMode="auto">
          <a:xfrm>
            <a:off x="1952626" y="2562226"/>
            <a:ext cx="7345363" cy="30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dash"/>
                <a:miter lim="800000"/>
                <a:headEnd/>
                <a:tailEnd/>
              </a14:hiddenLine>
            </a:ext>
          </a:extLst>
        </p:spPr>
        <p:txBody>
          <a:bodyPr lIns="91431" tIns="45718" rIns="91431" bIns="45718">
            <a:spAutoFit/>
          </a:bodyPr>
          <a:lstStyle>
            <a:lvl1pPr defTabSz="912813" eaLnBrk="0" hangingPunct="0">
              <a:defRPr>
                <a:solidFill>
                  <a:schemeClr val="tx1"/>
                </a:solidFill>
                <a:latin typeface="Arial" charset="0"/>
              </a:defRPr>
            </a:lvl1pPr>
            <a:lvl2pPr marL="460375"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r>
              <a:rPr lang="en-US" sz="1600" b="1" dirty="0">
                <a:cs typeface="Arial" charset="0"/>
              </a:rPr>
              <a:t>  </a:t>
            </a:r>
            <a:r>
              <a:rPr lang="en-US" sz="1600" b="1" u="sng" dirty="0">
                <a:cs typeface="Arial" charset="0"/>
              </a:rPr>
              <a:t>Every </a:t>
            </a:r>
            <a:r>
              <a:rPr lang="en-US" sz="1600" b="1" u="sng" dirty="0" smtClean="0">
                <a:cs typeface="Arial" charset="0"/>
              </a:rPr>
              <a:t>week</a:t>
            </a:r>
            <a:r>
              <a:rPr lang="en-US" sz="1600" b="1" dirty="0" smtClean="0">
                <a:cs typeface="Arial" charset="0"/>
              </a:rPr>
              <a:t>:</a:t>
            </a:r>
            <a:endParaRPr lang="en-US" sz="1600" b="1" dirty="0">
              <a:cs typeface="Arial" charset="0"/>
            </a:endParaRPr>
          </a:p>
          <a:p>
            <a:pPr lvl="1" eaLnBrk="1" hangingPunct="1">
              <a:buFontTx/>
              <a:buChar char="•"/>
            </a:pPr>
            <a:r>
              <a:rPr lang="en-US" sz="1600" b="1" dirty="0">
                <a:cs typeface="Arial" charset="0"/>
              </a:rPr>
              <a:t> 2 weekly analyses back in time (</a:t>
            </a:r>
            <a:r>
              <a:rPr lang="en-US" sz="1600" b="1" dirty="0" err="1">
                <a:cs typeface="Arial" charset="0"/>
              </a:rPr>
              <a:t>hindcast</a:t>
            </a:r>
            <a:r>
              <a:rPr lang="en-US" sz="1600" b="1" dirty="0">
                <a:cs typeface="Arial" charset="0"/>
              </a:rPr>
              <a:t> and </a:t>
            </a:r>
            <a:r>
              <a:rPr lang="en-US" sz="1600" b="1" dirty="0" err="1">
                <a:cs typeface="Arial" charset="0"/>
              </a:rPr>
              <a:t>nowcast</a:t>
            </a:r>
            <a:r>
              <a:rPr lang="en-US" sz="1600" b="1" dirty="0">
                <a:cs typeface="Arial" charset="0"/>
              </a:rPr>
              <a:t>),</a:t>
            </a:r>
          </a:p>
          <a:p>
            <a:pPr lvl="1" eaLnBrk="1" hangingPunct="1">
              <a:buFontTx/>
              <a:buChar char="•"/>
            </a:pPr>
            <a:r>
              <a:rPr lang="en-US" sz="1600" b="1" dirty="0">
                <a:cs typeface="Arial" charset="0"/>
              </a:rPr>
              <a:t> </a:t>
            </a:r>
            <a:r>
              <a:rPr lang="en-US" sz="1600" b="1" dirty="0" smtClean="0">
                <a:cs typeface="Arial" charset="0"/>
              </a:rPr>
              <a:t>1 week </a:t>
            </a:r>
            <a:r>
              <a:rPr lang="en-US" sz="1600" b="1" dirty="0">
                <a:cs typeface="Arial" charset="0"/>
              </a:rPr>
              <a:t>of forecast,</a:t>
            </a:r>
          </a:p>
          <a:p>
            <a:pPr lvl="1" eaLnBrk="1" hangingPunct="1">
              <a:buFontTx/>
              <a:buChar char="•"/>
            </a:pPr>
            <a:r>
              <a:rPr lang="en-US" sz="1600" b="1" dirty="0">
                <a:cs typeface="Arial" charset="0"/>
              </a:rPr>
              <a:t> a set of </a:t>
            </a:r>
            <a:r>
              <a:rPr lang="en-US" sz="1600" b="1" dirty="0" smtClean="0">
                <a:cs typeface="Arial" charset="0"/>
              </a:rPr>
              <a:t>daily maps </a:t>
            </a:r>
            <a:r>
              <a:rPr lang="en-US" sz="1600" b="1" dirty="0">
                <a:cs typeface="Arial" charset="0"/>
              </a:rPr>
              <a:t>&amp; numerical </a:t>
            </a:r>
            <a:r>
              <a:rPr lang="en-US" sz="1600" b="1" dirty="0" smtClean="0">
                <a:cs typeface="Arial" charset="0"/>
              </a:rPr>
              <a:t>fields, from </a:t>
            </a:r>
            <a:r>
              <a:rPr lang="en-US" sz="1600" b="1" dirty="0">
                <a:cs typeface="Arial" charset="0"/>
              </a:rPr>
              <a:t>top to </a:t>
            </a:r>
            <a:r>
              <a:rPr lang="en-US" sz="1600" b="1" dirty="0" smtClean="0">
                <a:cs typeface="Arial" charset="0"/>
              </a:rPr>
              <a:t>bottom : T, S, U, V, W, SSH, ice</a:t>
            </a:r>
          </a:p>
          <a:p>
            <a:pPr lvl="1" eaLnBrk="1" hangingPunct="1"/>
            <a:r>
              <a:rPr lang="en-GB" sz="1600" b="1" dirty="0" smtClean="0"/>
              <a:t>driven </a:t>
            </a:r>
            <a:r>
              <a:rPr lang="en-GB" sz="1600" b="1" dirty="0"/>
              <a:t>at the surface by atmospheric conditions from the </a:t>
            </a:r>
            <a:r>
              <a:rPr lang="en-GB" sz="1600" b="1" dirty="0" smtClean="0"/>
              <a:t>ECMWF.</a:t>
            </a:r>
            <a:endParaRPr lang="en-US" sz="1600" b="1" dirty="0">
              <a:cs typeface="Arial" charset="0"/>
            </a:endParaRPr>
          </a:p>
          <a:p>
            <a:pPr lvl="1" eaLnBrk="1" hangingPunct="1"/>
            <a:endParaRPr lang="en-US" sz="1600" b="1" u="sng" dirty="0" smtClean="0">
              <a:cs typeface="Arial" charset="0"/>
            </a:endParaRPr>
          </a:p>
          <a:p>
            <a:pPr marL="0" lvl="1" eaLnBrk="1" hangingPunct="1"/>
            <a:r>
              <a:rPr lang="en-US" sz="1600" b="1" u="sng" dirty="0">
                <a:cs typeface="Arial" charset="0"/>
              </a:rPr>
              <a:t>Every day:</a:t>
            </a:r>
          </a:p>
          <a:p>
            <a:pPr lvl="1" eaLnBrk="1" hangingPunct="1"/>
            <a:r>
              <a:rPr lang="en-US" sz="1600" b="1" dirty="0" smtClean="0">
                <a:cs typeface="Arial" charset="0"/>
              </a:rPr>
              <a:t>A one week forecast is produced thanks to an update of the atmospheric condition. That will be available for the global high resolution in 2013.</a:t>
            </a:r>
            <a:endParaRPr lang="en-GB" sz="1600" b="1" dirty="0" smtClean="0"/>
          </a:p>
          <a:p>
            <a:pPr lvl="1" eaLnBrk="1" hangingPunct="1"/>
            <a:endParaRPr lang="en-US" sz="1600" b="1" dirty="0">
              <a:cs typeface="Arial" charset="0"/>
            </a:endParaRPr>
          </a:p>
        </p:txBody>
      </p:sp>
    </p:spTree>
    <p:extLst>
      <p:ext uri="{BB962C8B-B14F-4D97-AF65-F5344CB8AC3E}">
        <p14:creationId xmlns:p14="http://schemas.microsoft.com/office/powerpoint/2010/main" val="1003830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solidFill>
                  <a:schemeClr val="accent5"/>
                </a:solidFill>
              </a:rPr>
              <a:t> MERCATOR OCEAN : </a:t>
            </a:r>
            <a:r>
              <a:rPr lang="fr-FR" dirty="0" err="1" smtClean="0">
                <a:solidFill>
                  <a:schemeClr val="accent5"/>
                </a:solidFill>
              </a:rPr>
              <a:t>Ocean</a:t>
            </a:r>
            <a:r>
              <a:rPr lang="fr-FR" dirty="0" smtClean="0">
                <a:solidFill>
                  <a:schemeClr val="accent5"/>
                </a:solidFill>
              </a:rPr>
              <a:t> Monitoring and </a:t>
            </a:r>
            <a:r>
              <a:rPr lang="fr-FR" dirty="0" err="1" smtClean="0">
                <a:solidFill>
                  <a:schemeClr val="accent5"/>
                </a:solidFill>
              </a:rPr>
              <a:t>forescasting</a:t>
            </a:r>
            <a:endParaRPr lang="fr-FR" dirty="0" smtClean="0">
              <a:solidFill>
                <a:schemeClr val="accent5"/>
              </a:solidFill>
            </a:endParaRPr>
          </a:p>
          <a:p>
            <a:pPr marL="0" indent="0">
              <a:buNone/>
            </a:pPr>
            <a:endParaRPr lang="fr-FR" dirty="0" smtClean="0"/>
          </a:p>
          <a:p>
            <a:r>
              <a:rPr lang="fr-FR" dirty="0" smtClean="0"/>
              <a:t> </a:t>
            </a:r>
            <a:r>
              <a:rPr lang="fr-FR" dirty="0" err="1" smtClean="0"/>
              <a:t>MyOcean</a:t>
            </a:r>
            <a:r>
              <a:rPr lang="fr-FR" dirty="0" smtClean="0"/>
              <a:t> : an EU/FP7 </a:t>
            </a:r>
            <a:r>
              <a:rPr lang="fr-FR" dirty="0" err="1" smtClean="0"/>
              <a:t>project</a:t>
            </a:r>
            <a:r>
              <a:rPr lang="fr-FR" dirty="0" smtClean="0"/>
              <a:t> of the GMES program</a:t>
            </a:r>
          </a:p>
          <a:p>
            <a:endParaRPr lang="fr-FR" dirty="0"/>
          </a:p>
          <a:p>
            <a:r>
              <a:rPr lang="fr-FR" dirty="0" err="1" smtClean="0">
                <a:solidFill>
                  <a:schemeClr val="accent5"/>
                </a:solidFill>
              </a:rPr>
              <a:t>Oceanic</a:t>
            </a:r>
            <a:r>
              <a:rPr lang="fr-FR" dirty="0" smtClean="0">
                <a:solidFill>
                  <a:schemeClr val="accent5"/>
                </a:solidFill>
              </a:rPr>
              <a:t> circulation in the </a:t>
            </a:r>
            <a:r>
              <a:rPr lang="fr-FR" dirty="0" err="1" smtClean="0">
                <a:solidFill>
                  <a:schemeClr val="accent5"/>
                </a:solidFill>
              </a:rPr>
              <a:t>Japan</a:t>
            </a:r>
            <a:r>
              <a:rPr lang="fr-FR" dirty="0" smtClean="0">
                <a:solidFill>
                  <a:schemeClr val="accent5"/>
                </a:solidFill>
              </a:rPr>
              <a:t> area</a:t>
            </a:r>
          </a:p>
          <a:p>
            <a:pPr marL="0" indent="0">
              <a:buNone/>
            </a:pPr>
            <a:endParaRPr lang="fr-FR" dirty="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1777034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488" y="4797425"/>
            <a:ext cx="166052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323850" y="2684463"/>
            <a:ext cx="82867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GMES</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Satellite</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and </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in situ</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networks</a:t>
            </a:r>
          </a:p>
        </p:txBody>
      </p:sp>
      <p:sp>
        <p:nvSpPr>
          <p:cNvPr id="11268" name="Line 4"/>
          <p:cNvSpPr>
            <a:spLocks noChangeShapeType="1"/>
          </p:cNvSpPr>
          <p:nvPr/>
        </p:nvSpPr>
        <p:spPr bwMode="auto">
          <a:xfrm>
            <a:off x="1187450" y="27638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69" name="Line 5"/>
          <p:cNvSpPr>
            <a:spLocks noChangeShapeType="1"/>
          </p:cNvSpPr>
          <p:nvPr/>
        </p:nvSpPr>
        <p:spPr bwMode="auto">
          <a:xfrm>
            <a:off x="1187450" y="29797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70" name="Line 6"/>
          <p:cNvSpPr>
            <a:spLocks noChangeShapeType="1"/>
          </p:cNvSpPr>
          <p:nvPr/>
        </p:nvSpPr>
        <p:spPr bwMode="auto">
          <a:xfrm>
            <a:off x="1187450" y="31956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71" name="Line 7"/>
          <p:cNvSpPr>
            <a:spLocks noChangeShapeType="1"/>
          </p:cNvSpPr>
          <p:nvPr/>
        </p:nvSpPr>
        <p:spPr bwMode="auto">
          <a:xfrm>
            <a:off x="1187450" y="34115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72" name="Line 8"/>
          <p:cNvSpPr>
            <a:spLocks noChangeShapeType="1"/>
          </p:cNvSpPr>
          <p:nvPr/>
        </p:nvSpPr>
        <p:spPr bwMode="auto">
          <a:xfrm>
            <a:off x="1187450" y="36274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73" name="Line 9"/>
          <p:cNvSpPr>
            <a:spLocks noChangeShapeType="1"/>
          </p:cNvSpPr>
          <p:nvPr/>
        </p:nvSpPr>
        <p:spPr bwMode="auto">
          <a:xfrm>
            <a:off x="1187450" y="38433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74" name="AutoShape 10"/>
          <p:cNvSpPr>
            <a:spLocks/>
          </p:cNvSpPr>
          <p:nvPr/>
        </p:nvSpPr>
        <p:spPr bwMode="auto">
          <a:xfrm>
            <a:off x="1908175" y="2395538"/>
            <a:ext cx="144463" cy="2520950"/>
          </a:xfrm>
          <a:prstGeom prst="rightBrace">
            <a:avLst>
              <a:gd name="adj1" fmla="val 14542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mtClean="0">
              <a:solidFill>
                <a:srgbClr val="000000"/>
              </a:solidFill>
            </a:endParaRPr>
          </a:p>
        </p:txBody>
      </p:sp>
      <p:sp>
        <p:nvSpPr>
          <p:cNvPr id="11275" name="AutoShape 11"/>
          <p:cNvSpPr>
            <a:spLocks noChangeArrowheads="1"/>
          </p:cNvSpPr>
          <p:nvPr/>
        </p:nvSpPr>
        <p:spPr bwMode="auto">
          <a:xfrm>
            <a:off x="1549400" y="2655888"/>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76" name="AutoShape 12"/>
          <p:cNvSpPr>
            <a:spLocks noChangeArrowheads="1"/>
          </p:cNvSpPr>
          <p:nvPr/>
        </p:nvSpPr>
        <p:spPr bwMode="auto">
          <a:xfrm>
            <a:off x="2052638" y="3332163"/>
            <a:ext cx="288925" cy="649287"/>
          </a:xfrm>
          <a:prstGeom prst="rightArrow">
            <a:avLst>
              <a:gd name="adj1" fmla="val 50120"/>
              <a:gd name="adj2" fmla="val 4475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77" name="AutoShape 13"/>
          <p:cNvSpPr>
            <a:spLocks noChangeArrowheads="1"/>
          </p:cNvSpPr>
          <p:nvPr/>
        </p:nvSpPr>
        <p:spPr bwMode="auto">
          <a:xfrm>
            <a:off x="4787900" y="3187700"/>
            <a:ext cx="431800" cy="792163"/>
          </a:xfrm>
          <a:prstGeom prst="rightArrow">
            <a:avLst>
              <a:gd name="adj1" fmla="val 50000"/>
              <a:gd name="adj2" fmla="val 2500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78" name="AutoShape 14"/>
          <p:cNvSpPr>
            <a:spLocks noChangeArrowheads="1"/>
          </p:cNvSpPr>
          <p:nvPr/>
        </p:nvSpPr>
        <p:spPr bwMode="auto">
          <a:xfrm>
            <a:off x="1547813" y="2900363"/>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79" name="AutoShape 15"/>
          <p:cNvSpPr>
            <a:spLocks noChangeArrowheads="1"/>
          </p:cNvSpPr>
          <p:nvPr/>
        </p:nvSpPr>
        <p:spPr bwMode="auto">
          <a:xfrm>
            <a:off x="1546225" y="3144838"/>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80" name="AutoShape 16"/>
          <p:cNvSpPr>
            <a:spLocks noChangeArrowheads="1"/>
          </p:cNvSpPr>
          <p:nvPr/>
        </p:nvSpPr>
        <p:spPr bwMode="auto">
          <a:xfrm>
            <a:off x="1544638" y="3389313"/>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81" name="AutoShape 17"/>
          <p:cNvSpPr>
            <a:spLocks noChangeArrowheads="1"/>
          </p:cNvSpPr>
          <p:nvPr/>
        </p:nvSpPr>
        <p:spPr bwMode="auto">
          <a:xfrm>
            <a:off x="1543050" y="3633788"/>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82" name="AutoShape 18"/>
          <p:cNvSpPr>
            <a:spLocks noChangeArrowheads="1"/>
          </p:cNvSpPr>
          <p:nvPr/>
        </p:nvSpPr>
        <p:spPr bwMode="auto">
          <a:xfrm>
            <a:off x="1541463" y="3878263"/>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83" name="AutoShape 19"/>
          <p:cNvSpPr>
            <a:spLocks noChangeArrowheads="1"/>
          </p:cNvSpPr>
          <p:nvPr/>
        </p:nvSpPr>
        <p:spPr bwMode="auto">
          <a:xfrm>
            <a:off x="1547813" y="4700588"/>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84" name="Line 20"/>
          <p:cNvSpPr>
            <a:spLocks noChangeShapeType="1"/>
          </p:cNvSpPr>
          <p:nvPr/>
        </p:nvSpPr>
        <p:spPr bwMode="auto">
          <a:xfrm>
            <a:off x="1201738" y="481012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285" name="AutoShape 21"/>
          <p:cNvSpPr>
            <a:spLocks noChangeArrowheads="1"/>
          </p:cNvSpPr>
          <p:nvPr/>
        </p:nvSpPr>
        <p:spPr bwMode="auto">
          <a:xfrm rot="-5400000">
            <a:off x="2197101" y="2684462"/>
            <a:ext cx="2303462" cy="18716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28575">
            <a:solidFill>
              <a:schemeClr val="tx2"/>
            </a:solidFill>
            <a:miter lim="800000"/>
            <a:headEnd/>
            <a:tailEnd/>
          </a:ln>
          <a:effectLst>
            <a:outerShdw dist="107763" dir="18900000" algn="ctr" rotWithShape="0">
              <a:schemeClr val="bg2">
                <a:alpha val="50000"/>
              </a:schemeClr>
            </a:outerShdw>
          </a:effectLst>
        </p:spPr>
        <p:txBody>
          <a:bodyPr vert="eaVert" wrap="none" anchor="ctr"/>
          <a:lstStyle/>
          <a:p>
            <a:pPr algn="ctr" fontAlgn="base">
              <a:spcBef>
                <a:spcPct val="0"/>
              </a:spcBef>
              <a:spcAft>
                <a:spcPct val="0"/>
              </a:spcAft>
            </a:pPr>
            <a:r>
              <a:rPr lang="fr-FR" smtClean="0">
                <a:solidFill>
                  <a:srgbClr val="000000"/>
                </a:solidFill>
                <a:latin typeface="Arial Black" pitchFamily="34" charset="0"/>
              </a:rPr>
              <a:t>Marine </a:t>
            </a:r>
          </a:p>
          <a:p>
            <a:pPr algn="ctr" fontAlgn="base">
              <a:spcBef>
                <a:spcPct val="0"/>
              </a:spcBef>
              <a:spcAft>
                <a:spcPct val="0"/>
              </a:spcAft>
            </a:pPr>
            <a:r>
              <a:rPr lang="fr-FR" smtClean="0">
                <a:solidFill>
                  <a:srgbClr val="000000"/>
                </a:solidFill>
                <a:latin typeface="Arial Black" pitchFamily="34" charset="0"/>
              </a:rPr>
              <a:t>Core </a:t>
            </a:r>
          </a:p>
          <a:p>
            <a:pPr algn="ctr" fontAlgn="base">
              <a:spcBef>
                <a:spcPct val="0"/>
              </a:spcBef>
              <a:spcAft>
                <a:spcPct val="0"/>
              </a:spcAft>
            </a:pPr>
            <a:r>
              <a:rPr lang="fr-FR" smtClean="0">
                <a:solidFill>
                  <a:srgbClr val="000000"/>
                </a:solidFill>
                <a:latin typeface="Arial Black" pitchFamily="34" charset="0"/>
              </a:rPr>
              <a:t>Service</a:t>
            </a:r>
          </a:p>
        </p:txBody>
      </p:sp>
      <p:sp>
        <p:nvSpPr>
          <p:cNvPr id="11286" name="AutoShape 22"/>
          <p:cNvSpPr>
            <a:spLocks noChangeArrowheads="1"/>
          </p:cNvSpPr>
          <p:nvPr/>
        </p:nvSpPr>
        <p:spPr bwMode="auto">
          <a:xfrm rot="5400000">
            <a:off x="5039520" y="2720181"/>
            <a:ext cx="2303462" cy="18002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28575">
            <a:solidFill>
              <a:schemeClr val="tx2"/>
            </a:solidFill>
            <a:miter lim="800000"/>
            <a:headEnd/>
            <a:tailEnd/>
          </a:ln>
          <a:effectLst>
            <a:outerShdw dist="107763" dir="18900000" algn="ctr" rotWithShape="0">
              <a:schemeClr val="bg2">
                <a:alpha val="50000"/>
              </a:schemeClr>
            </a:outerShdw>
          </a:effectLst>
        </p:spPr>
        <p:txBody>
          <a:bodyPr rot="10800000" vert="eaVert" wrap="none" anchor="ctr"/>
          <a:lstStyle/>
          <a:p>
            <a:pPr algn="ctr" fontAlgn="base">
              <a:spcBef>
                <a:spcPct val="0"/>
              </a:spcBef>
              <a:spcAft>
                <a:spcPct val="0"/>
              </a:spcAft>
            </a:pPr>
            <a:r>
              <a:rPr lang="fr-FR" smtClean="0">
                <a:solidFill>
                  <a:srgbClr val="000000"/>
                </a:solidFill>
                <a:latin typeface="Arial Black" pitchFamily="34" charset="0"/>
              </a:rPr>
              <a:t>Downstream</a:t>
            </a:r>
          </a:p>
          <a:p>
            <a:pPr algn="ctr" fontAlgn="base">
              <a:spcBef>
                <a:spcPct val="0"/>
              </a:spcBef>
              <a:spcAft>
                <a:spcPct val="0"/>
              </a:spcAft>
            </a:pPr>
            <a:r>
              <a:rPr lang="fr-FR" smtClean="0">
                <a:solidFill>
                  <a:srgbClr val="000000"/>
                </a:solidFill>
                <a:latin typeface="Arial Black" pitchFamily="34" charset="0"/>
              </a:rPr>
              <a:t>Services</a:t>
            </a:r>
          </a:p>
        </p:txBody>
      </p:sp>
      <p:sp>
        <p:nvSpPr>
          <p:cNvPr id="11287" name="AutoShape 23"/>
          <p:cNvSpPr>
            <a:spLocks noChangeArrowheads="1"/>
          </p:cNvSpPr>
          <p:nvPr/>
        </p:nvSpPr>
        <p:spPr bwMode="auto">
          <a:xfrm>
            <a:off x="4140200" y="3403600"/>
            <a:ext cx="431800" cy="4318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88" name="Text Box 24"/>
          <p:cNvSpPr txBox="1">
            <a:spLocks noChangeArrowheads="1"/>
          </p:cNvSpPr>
          <p:nvPr/>
        </p:nvSpPr>
        <p:spPr bwMode="auto">
          <a:xfrm>
            <a:off x="7953375" y="3114675"/>
            <a:ext cx="1249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fr-FR" sz="1200" b="1" smtClean="0">
                <a:solidFill>
                  <a:srgbClr val="000000"/>
                </a:solidFill>
              </a:rPr>
              <a:t>National </a:t>
            </a:r>
            <a:r>
              <a:rPr lang="en-US" sz="1200" b="1" smtClean="0">
                <a:solidFill>
                  <a:srgbClr val="000000"/>
                </a:solidFill>
              </a:rPr>
              <a:t>Users</a:t>
            </a:r>
          </a:p>
        </p:txBody>
      </p:sp>
      <p:sp>
        <p:nvSpPr>
          <p:cNvPr id="11289" name="AutoShape 25"/>
          <p:cNvSpPr>
            <a:spLocks noChangeArrowheads="1"/>
          </p:cNvSpPr>
          <p:nvPr/>
        </p:nvSpPr>
        <p:spPr bwMode="auto">
          <a:xfrm>
            <a:off x="6946900" y="2611438"/>
            <a:ext cx="358775" cy="288925"/>
          </a:xfrm>
          <a:prstGeom prst="hexagon">
            <a:avLst>
              <a:gd name="adj" fmla="val 31044"/>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0" name="AutoShape 26"/>
          <p:cNvSpPr>
            <a:spLocks noChangeArrowheads="1"/>
          </p:cNvSpPr>
          <p:nvPr/>
        </p:nvSpPr>
        <p:spPr bwMode="auto">
          <a:xfrm>
            <a:off x="7378700" y="2540000"/>
            <a:ext cx="431800" cy="287338"/>
          </a:xfrm>
          <a:prstGeom prst="rightArrow">
            <a:avLst>
              <a:gd name="adj1" fmla="val 54694"/>
              <a:gd name="adj2" fmla="val 53591"/>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1" name="AutoShape 27"/>
          <p:cNvSpPr>
            <a:spLocks noChangeArrowheads="1"/>
          </p:cNvSpPr>
          <p:nvPr/>
        </p:nvSpPr>
        <p:spPr bwMode="auto">
          <a:xfrm>
            <a:off x="6946900" y="3043238"/>
            <a:ext cx="358775" cy="288925"/>
          </a:xfrm>
          <a:prstGeom prst="hexagon">
            <a:avLst>
              <a:gd name="adj" fmla="val 31044"/>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2" name="AutoShape 28"/>
          <p:cNvSpPr>
            <a:spLocks noChangeArrowheads="1"/>
          </p:cNvSpPr>
          <p:nvPr/>
        </p:nvSpPr>
        <p:spPr bwMode="auto">
          <a:xfrm>
            <a:off x="6946900" y="3475038"/>
            <a:ext cx="358775" cy="288925"/>
          </a:xfrm>
          <a:prstGeom prst="hexagon">
            <a:avLst>
              <a:gd name="adj" fmla="val 31044"/>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3" name="AutoShape 29"/>
          <p:cNvSpPr>
            <a:spLocks noChangeArrowheads="1"/>
          </p:cNvSpPr>
          <p:nvPr/>
        </p:nvSpPr>
        <p:spPr bwMode="auto">
          <a:xfrm>
            <a:off x="6946900" y="3906838"/>
            <a:ext cx="358775" cy="288925"/>
          </a:xfrm>
          <a:prstGeom prst="hexagon">
            <a:avLst>
              <a:gd name="adj" fmla="val 31044"/>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4" name="AutoShape 30"/>
          <p:cNvSpPr>
            <a:spLocks noChangeArrowheads="1"/>
          </p:cNvSpPr>
          <p:nvPr/>
        </p:nvSpPr>
        <p:spPr bwMode="auto">
          <a:xfrm>
            <a:off x="6946900" y="4338638"/>
            <a:ext cx="358775" cy="288925"/>
          </a:xfrm>
          <a:prstGeom prst="hexagon">
            <a:avLst>
              <a:gd name="adj" fmla="val 31044"/>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5" name="AutoShape 31"/>
          <p:cNvSpPr>
            <a:spLocks noChangeArrowheads="1"/>
          </p:cNvSpPr>
          <p:nvPr/>
        </p:nvSpPr>
        <p:spPr bwMode="auto">
          <a:xfrm>
            <a:off x="7378700" y="3475038"/>
            <a:ext cx="431800" cy="287337"/>
          </a:xfrm>
          <a:prstGeom prst="rightArrow">
            <a:avLst>
              <a:gd name="adj1" fmla="val 54694"/>
              <a:gd name="adj2" fmla="val 5359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6" name="AutoShape 32"/>
          <p:cNvSpPr>
            <a:spLocks noChangeArrowheads="1"/>
          </p:cNvSpPr>
          <p:nvPr/>
        </p:nvSpPr>
        <p:spPr bwMode="auto">
          <a:xfrm>
            <a:off x="7378700" y="3906838"/>
            <a:ext cx="431800" cy="287337"/>
          </a:xfrm>
          <a:prstGeom prst="rightArrow">
            <a:avLst>
              <a:gd name="adj1" fmla="val 54694"/>
              <a:gd name="adj2" fmla="val 5359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7" name="AutoShape 33"/>
          <p:cNvSpPr>
            <a:spLocks noChangeArrowheads="1"/>
          </p:cNvSpPr>
          <p:nvPr/>
        </p:nvSpPr>
        <p:spPr bwMode="auto">
          <a:xfrm>
            <a:off x="7378700" y="4338638"/>
            <a:ext cx="431800" cy="287337"/>
          </a:xfrm>
          <a:prstGeom prst="rightArrow">
            <a:avLst>
              <a:gd name="adj1" fmla="val 54694"/>
              <a:gd name="adj2" fmla="val 5359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298" name="AutoShape 34"/>
          <p:cNvSpPr>
            <a:spLocks/>
          </p:cNvSpPr>
          <p:nvPr/>
        </p:nvSpPr>
        <p:spPr bwMode="auto">
          <a:xfrm>
            <a:off x="7881938" y="2393950"/>
            <a:ext cx="144462" cy="2520950"/>
          </a:xfrm>
          <a:prstGeom prst="rightBrace">
            <a:avLst>
              <a:gd name="adj1" fmla="val 1454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mtClean="0">
              <a:solidFill>
                <a:srgbClr val="000000"/>
              </a:solidFill>
            </a:endParaRPr>
          </a:p>
        </p:txBody>
      </p:sp>
      <p:sp>
        <p:nvSpPr>
          <p:cNvPr id="11299" name="Text Box 35"/>
          <p:cNvSpPr txBox="1">
            <a:spLocks noChangeArrowheads="1"/>
          </p:cNvSpPr>
          <p:nvPr/>
        </p:nvSpPr>
        <p:spPr bwMode="auto">
          <a:xfrm>
            <a:off x="323850" y="4124325"/>
            <a:ext cx="75406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GMES</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Service </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outputs</a:t>
            </a:r>
          </a:p>
          <a:p>
            <a:pPr eaLnBrk="1" fontAlgn="base" hangingPunct="1">
              <a:spcBef>
                <a:spcPct val="0"/>
              </a:spcBef>
              <a:spcAft>
                <a:spcPct val="0"/>
              </a:spcAft>
            </a:pPr>
            <a:r>
              <a:rPr lang="fr-FR" sz="1400" i="1" smtClean="0">
                <a:solidFill>
                  <a:srgbClr val="000000"/>
                </a:solidFill>
                <a:latin typeface="Times New Roman" pitchFamily="18" charset="0"/>
                <a:cs typeface="Times New Roman" pitchFamily="18" charset="0"/>
              </a:rPr>
              <a:t>(</a:t>
            </a:r>
            <a:r>
              <a:rPr lang="en-US" sz="1400" i="1" smtClean="0">
                <a:solidFill>
                  <a:srgbClr val="000000"/>
                </a:solidFill>
                <a:latin typeface="Times New Roman" pitchFamily="18" charset="0"/>
                <a:cs typeface="Times New Roman" pitchFamily="18" charset="0"/>
              </a:rPr>
              <a:t>others</a:t>
            </a:r>
            <a:r>
              <a:rPr lang="fr-FR" sz="1400" i="1" smtClean="0">
                <a:solidFill>
                  <a:srgbClr val="000000"/>
                </a:solidFill>
                <a:latin typeface="Times New Roman" pitchFamily="18" charset="0"/>
                <a:cs typeface="Times New Roman" pitchFamily="18" charset="0"/>
              </a:rPr>
              <a:t>)</a:t>
            </a:r>
          </a:p>
        </p:txBody>
      </p:sp>
      <p:sp>
        <p:nvSpPr>
          <p:cNvPr id="11300" name="AutoShape 36"/>
          <p:cNvSpPr>
            <a:spLocks noChangeArrowheads="1"/>
          </p:cNvSpPr>
          <p:nvPr/>
        </p:nvSpPr>
        <p:spPr bwMode="auto">
          <a:xfrm>
            <a:off x="1547813" y="4411663"/>
            <a:ext cx="215900" cy="215900"/>
          </a:xfrm>
          <a:prstGeom prst="hexagon">
            <a:avLst>
              <a:gd name="adj" fmla="val 25000"/>
              <a:gd name="vf" fmla="val 115470"/>
            </a:avLst>
          </a:prstGeom>
          <a:solidFill>
            <a:schemeClr val="hlink"/>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301" name="Line 37"/>
          <p:cNvSpPr>
            <a:spLocks noChangeShapeType="1"/>
          </p:cNvSpPr>
          <p:nvPr/>
        </p:nvSpPr>
        <p:spPr bwMode="auto">
          <a:xfrm>
            <a:off x="1201738" y="4521200"/>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11302" name="AutoShape 38"/>
          <p:cNvSpPr>
            <a:spLocks noChangeArrowheads="1"/>
          </p:cNvSpPr>
          <p:nvPr/>
        </p:nvSpPr>
        <p:spPr bwMode="auto">
          <a:xfrm>
            <a:off x="3708400" y="1341438"/>
            <a:ext cx="1150938" cy="1152525"/>
          </a:xfrm>
          <a:prstGeom prst="downArrowCallout">
            <a:avLst>
              <a:gd name="adj1" fmla="val 11444"/>
              <a:gd name="adj2" fmla="val 12343"/>
              <a:gd name="adj3" fmla="val 13653"/>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fr-FR" sz="1400" smtClean="0">
                <a:solidFill>
                  <a:srgbClr val="000000"/>
                </a:solidFill>
              </a:rPr>
              <a:t>Core </a:t>
            </a:r>
          </a:p>
          <a:p>
            <a:pPr algn="ctr" fontAlgn="base">
              <a:spcBef>
                <a:spcPct val="0"/>
              </a:spcBef>
              <a:spcAft>
                <a:spcPct val="0"/>
              </a:spcAft>
            </a:pPr>
            <a:r>
              <a:rPr lang="fr-FR" sz="1400" smtClean="0">
                <a:solidFill>
                  <a:srgbClr val="000000"/>
                </a:solidFill>
              </a:rPr>
              <a:t>information </a:t>
            </a:r>
          </a:p>
          <a:p>
            <a:pPr algn="ctr" fontAlgn="base">
              <a:spcBef>
                <a:spcPct val="0"/>
              </a:spcBef>
              <a:spcAft>
                <a:spcPct val="0"/>
              </a:spcAft>
            </a:pPr>
            <a:r>
              <a:rPr lang="fr-FR" sz="1400" smtClean="0">
                <a:solidFill>
                  <a:srgbClr val="000000"/>
                </a:solidFill>
              </a:rPr>
              <a:t>(</a:t>
            </a:r>
            <a:r>
              <a:rPr lang="en-US" sz="1400" smtClean="0">
                <a:solidFill>
                  <a:srgbClr val="000000"/>
                </a:solidFill>
              </a:rPr>
              <a:t>ocean</a:t>
            </a:r>
            <a:r>
              <a:rPr lang="fr-FR" sz="1400" smtClean="0">
                <a:solidFill>
                  <a:srgbClr val="000000"/>
                </a:solidFill>
              </a:rPr>
              <a:t> state)</a:t>
            </a:r>
          </a:p>
        </p:txBody>
      </p:sp>
      <p:sp>
        <p:nvSpPr>
          <p:cNvPr id="11303" name="AutoShape 39"/>
          <p:cNvSpPr>
            <a:spLocks noChangeArrowheads="1"/>
          </p:cNvSpPr>
          <p:nvPr/>
        </p:nvSpPr>
        <p:spPr bwMode="auto">
          <a:xfrm>
            <a:off x="6877050" y="1268413"/>
            <a:ext cx="1439863" cy="1189037"/>
          </a:xfrm>
          <a:prstGeom prst="downArrowCallout">
            <a:avLst>
              <a:gd name="adj1" fmla="val 13859"/>
              <a:gd name="adj2" fmla="val 14946"/>
              <a:gd name="adj3" fmla="val 13634"/>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fr-FR" sz="1400" smtClean="0">
                <a:solidFill>
                  <a:srgbClr val="000000"/>
                </a:solidFill>
              </a:rPr>
              <a:t>User </a:t>
            </a:r>
            <a:r>
              <a:rPr lang="en-US" sz="1400" smtClean="0">
                <a:solidFill>
                  <a:srgbClr val="000000"/>
                </a:solidFill>
              </a:rPr>
              <a:t>customized</a:t>
            </a:r>
          </a:p>
          <a:p>
            <a:pPr algn="ctr" fontAlgn="base">
              <a:spcBef>
                <a:spcPct val="0"/>
              </a:spcBef>
              <a:spcAft>
                <a:spcPct val="0"/>
              </a:spcAft>
            </a:pPr>
            <a:r>
              <a:rPr lang="fr-FR" sz="1400" smtClean="0">
                <a:solidFill>
                  <a:srgbClr val="000000"/>
                </a:solidFill>
              </a:rPr>
              <a:t>information </a:t>
            </a:r>
          </a:p>
          <a:p>
            <a:pPr algn="ctr" fontAlgn="base">
              <a:spcBef>
                <a:spcPct val="0"/>
              </a:spcBef>
              <a:spcAft>
                <a:spcPct val="0"/>
              </a:spcAft>
            </a:pPr>
            <a:r>
              <a:rPr lang="fr-FR" sz="1400" smtClean="0">
                <a:solidFill>
                  <a:srgbClr val="000000"/>
                </a:solidFill>
              </a:rPr>
              <a:t>(user </a:t>
            </a:r>
            <a:r>
              <a:rPr lang="en-US" sz="1400" smtClean="0">
                <a:solidFill>
                  <a:srgbClr val="000000"/>
                </a:solidFill>
              </a:rPr>
              <a:t>products</a:t>
            </a:r>
            <a:r>
              <a:rPr lang="fr-FR" sz="1400" smtClean="0">
                <a:solidFill>
                  <a:srgbClr val="000000"/>
                </a:solidFill>
              </a:rPr>
              <a:t>)</a:t>
            </a:r>
          </a:p>
        </p:txBody>
      </p:sp>
      <p:sp>
        <p:nvSpPr>
          <p:cNvPr id="11304" name="AutoShape 40"/>
          <p:cNvSpPr>
            <a:spLocks noChangeArrowheads="1"/>
          </p:cNvSpPr>
          <p:nvPr/>
        </p:nvSpPr>
        <p:spPr bwMode="auto">
          <a:xfrm>
            <a:off x="468313" y="1412875"/>
            <a:ext cx="1150937" cy="1152525"/>
          </a:xfrm>
          <a:prstGeom prst="downArrowCallout">
            <a:avLst>
              <a:gd name="adj1" fmla="val 11444"/>
              <a:gd name="adj2" fmla="val 12343"/>
              <a:gd name="adj3" fmla="val 13653"/>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fr-FR" sz="1400" smtClean="0">
                <a:solidFill>
                  <a:srgbClr val="000000"/>
                </a:solidFill>
              </a:rPr>
              <a:t>GMES input </a:t>
            </a:r>
          </a:p>
          <a:p>
            <a:pPr algn="ctr" fontAlgn="base">
              <a:spcBef>
                <a:spcPct val="0"/>
              </a:spcBef>
              <a:spcAft>
                <a:spcPct val="0"/>
              </a:spcAft>
            </a:pPr>
            <a:r>
              <a:rPr lang="fr-FR" sz="1400" smtClean="0">
                <a:solidFill>
                  <a:srgbClr val="000000"/>
                </a:solidFill>
              </a:rPr>
              <a:t>information </a:t>
            </a:r>
          </a:p>
        </p:txBody>
      </p:sp>
      <p:sp>
        <p:nvSpPr>
          <p:cNvPr id="11305" name="AutoShape 41"/>
          <p:cNvSpPr>
            <a:spLocks noChangeArrowheads="1"/>
          </p:cNvSpPr>
          <p:nvPr/>
        </p:nvSpPr>
        <p:spPr bwMode="auto">
          <a:xfrm>
            <a:off x="7380288" y="3043238"/>
            <a:ext cx="431800" cy="287337"/>
          </a:xfrm>
          <a:prstGeom prst="rightArrow">
            <a:avLst>
              <a:gd name="adj1" fmla="val 54694"/>
              <a:gd name="adj2" fmla="val 5359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pPr>
            <a:endParaRPr lang="fr-FR" smtClean="0">
              <a:solidFill>
                <a:srgbClr val="000000"/>
              </a:solidFill>
            </a:endParaRPr>
          </a:p>
        </p:txBody>
      </p:sp>
      <p:sp>
        <p:nvSpPr>
          <p:cNvPr id="11306" name="AutoShape 42"/>
          <p:cNvSpPr>
            <a:spLocks/>
          </p:cNvSpPr>
          <p:nvPr/>
        </p:nvSpPr>
        <p:spPr bwMode="auto">
          <a:xfrm>
            <a:off x="4572000" y="2357438"/>
            <a:ext cx="144463" cy="2520950"/>
          </a:xfrm>
          <a:prstGeom prst="rightBrace">
            <a:avLst>
              <a:gd name="adj1" fmla="val 145421"/>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mtClean="0">
              <a:solidFill>
                <a:srgbClr val="000000"/>
              </a:solidFill>
            </a:endParaRPr>
          </a:p>
        </p:txBody>
      </p:sp>
      <p:sp>
        <p:nvSpPr>
          <p:cNvPr id="11307" name="Rectangle 43"/>
          <p:cNvSpPr>
            <a:spLocks noChangeArrowheads="1"/>
          </p:cNvSpPr>
          <p:nvPr/>
        </p:nvSpPr>
        <p:spPr bwMode="auto">
          <a:xfrm>
            <a:off x="1447800" y="315912"/>
            <a:ext cx="5429250" cy="88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spcBef>
                <a:spcPct val="50000"/>
              </a:spcBef>
            </a:pPr>
            <a:r>
              <a:rPr lang="en-US" sz="1050" b="1" dirty="0" smtClean="0">
                <a:solidFill>
                  <a:schemeClr val="accent2"/>
                </a:solidFill>
              </a:rPr>
              <a:t>MyOcean2 </a:t>
            </a:r>
            <a:r>
              <a:rPr lang="en-US" sz="1050" b="1" dirty="0">
                <a:solidFill>
                  <a:schemeClr val="accent2"/>
                </a:solidFill>
              </a:rPr>
              <a:t>is the GMES EU/FP7 project committed to </a:t>
            </a:r>
            <a:r>
              <a:rPr lang="en-US" sz="1050" b="1" dirty="0" smtClean="0">
                <a:solidFill>
                  <a:schemeClr val="accent2"/>
                </a:solidFill>
              </a:rPr>
              <a:t>implement </a:t>
            </a:r>
            <a:r>
              <a:rPr lang="en-US" sz="1050" b="1" dirty="0">
                <a:solidFill>
                  <a:schemeClr val="accent2"/>
                </a:solidFill>
              </a:rPr>
              <a:t>the European Marine Core </a:t>
            </a:r>
            <a:r>
              <a:rPr lang="en-US" sz="1050" b="1" dirty="0" smtClean="0">
                <a:solidFill>
                  <a:schemeClr val="accent2"/>
                </a:solidFill>
              </a:rPr>
              <a:t>Service.</a:t>
            </a:r>
          </a:p>
          <a:p>
            <a:pPr algn="ctr">
              <a:spcBef>
                <a:spcPct val="50000"/>
              </a:spcBef>
            </a:pPr>
            <a:r>
              <a:rPr lang="en-US" sz="1050" b="1" dirty="0" smtClean="0">
                <a:solidFill>
                  <a:schemeClr val="accent2"/>
                </a:solidFill>
              </a:rPr>
              <a:t>Same goal and same organization as </a:t>
            </a:r>
            <a:r>
              <a:rPr lang="en-US" sz="1050" b="1" dirty="0" err="1" smtClean="0">
                <a:solidFill>
                  <a:schemeClr val="accent2"/>
                </a:solidFill>
              </a:rPr>
              <a:t>MyOcean</a:t>
            </a:r>
            <a:endParaRPr lang="en-US" sz="1050" b="1" dirty="0" smtClean="0">
              <a:solidFill>
                <a:schemeClr val="accent2"/>
              </a:solidFill>
            </a:endParaRPr>
          </a:p>
          <a:p>
            <a:pPr algn="ctr">
              <a:spcBef>
                <a:spcPct val="50000"/>
              </a:spcBef>
            </a:pPr>
            <a:r>
              <a:rPr lang="fr-FR" sz="1050" b="1" dirty="0" smtClean="0">
                <a:solidFill>
                  <a:schemeClr val="accent2"/>
                </a:solidFill>
              </a:rPr>
              <a:t>Project </a:t>
            </a:r>
            <a:r>
              <a:rPr lang="fr-FR" sz="1050" b="1" dirty="0" err="1" smtClean="0">
                <a:solidFill>
                  <a:schemeClr val="accent2"/>
                </a:solidFill>
              </a:rPr>
              <a:t>from</a:t>
            </a:r>
            <a:r>
              <a:rPr lang="fr-FR" sz="1050" b="1" dirty="0" smtClean="0">
                <a:solidFill>
                  <a:schemeClr val="accent2"/>
                </a:solidFill>
              </a:rPr>
              <a:t> 2012 to 2014.</a:t>
            </a:r>
          </a:p>
          <a:p>
            <a:pPr algn="ctr">
              <a:spcBef>
                <a:spcPct val="50000"/>
              </a:spcBef>
            </a:pPr>
            <a:r>
              <a:rPr lang="fr-FR" sz="1050" b="1" dirty="0" err="1" smtClean="0">
                <a:solidFill>
                  <a:schemeClr val="accent2"/>
                </a:solidFill>
              </a:rPr>
              <a:t>Sustainable</a:t>
            </a:r>
            <a:r>
              <a:rPr lang="fr-FR" sz="1050" b="1" dirty="0" smtClean="0">
                <a:solidFill>
                  <a:schemeClr val="accent2"/>
                </a:solidFill>
              </a:rPr>
              <a:t> service </a:t>
            </a:r>
            <a:r>
              <a:rPr lang="fr-FR" sz="1050" b="1" dirty="0" err="1" smtClean="0">
                <a:solidFill>
                  <a:schemeClr val="accent2"/>
                </a:solidFill>
              </a:rPr>
              <a:t>is</a:t>
            </a:r>
            <a:r>
              <a:rPr lang="fr-FR" sz="1050" b="1" dirty="0" smtClean="0">
                <a:solidFill>
                  <a:schemeClr val="accent2"/>
                </a:solidFill>
              </a:rPr>
              <a:t> </a:t>
            </a:r>
            <a:r>
              <a:rPr lang="fr-FR" sz="1050" b="1" dirty="0" err="1" smtClean="0">
                <a:solidFill>
                  <a:schemeClr val="accent2"/>
                </a:solidFill>
              </a:rPr>
              <a:t>planned</a:t>
            </a:r>
            <a:r>
              <a:rPr lang="fr-FR" sz="1050" b="1" dirty="0" smtClean="0">
                <a:solidFill>
                  <a:schemeClr val="accent2"/>
                </a:solidFill>
              </a:rPr>
              <a:t> </a:t>
            </a:r>
            <a:r>
              <a:rPr lang="fr-FR" sz="1050" b="1" dirty="0" err="1" smtClean="0">
                <a:solidFill>
                  <a:schemeClr val="accent2"/>
                </a:solidFill>
              </a:rPr>
              <a:t>after</a:t>
            </a:r>
            <a:r>
              <a:rPr lang="fr-FR" sz="1050" b="1" dirty="0" smtClean="0">
                <a:solidFill>
                  <a:schemeClr val="accent2"/>
                </a:solidFill>
              </a:rPr>
              <a:t> 2014 </a:t>
            </a:r>
            <a:endParaRPr lang="fr-FR" sz="1050" b="1" dirty="0">
              <a:solidFill>
                <a:schemeClr val="accent2"/>
              </a:solidFill>
            </a:endParaRPr>
          </a:p>
        </p:txBody>
      </p:sp>
      <p:pic>
        <p:nvPicPr>
          <p:cNvPr id="11308" name="Picture 44" descr="GrilleOR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438" y="5194300"/>
            <a:ext cx="11223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45" descr="ARGO_Profileu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83338"/>
            <a:ext cx="10048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46" descr="Jason+Terre-2G-li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6296025"/>
            <a:ext cx="1255712" cy="561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11" name="Picture 47" descr="pib_gan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938" y="4995863"/>
            <a:ext cx="181927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2" name="Picture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4750" y="5805488"/>
            <a:ext cx="1157288"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13" name="Picture 49" descr="j03994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9613" y="1298575"/>
            <a:ext cx="122396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52" descr="iStock_000012498953Large"/>
          <p:cNvPicPr>
            <a:picLocks noGrp="1" noChangeAspect="1" noChangeArrowheads="1"/>
          </p:cNvPicPr>
          <p:nvPr>
            <p:ph sz="half" idx="2"/>
          </p:nvPr>
        </p:nvPicPr>
        <p:blipFill>
          <a:blip r:embed="rId11">
            <a:extLst>
              <a:ext uri="{28A0092B-C50C-407E-A947-70E740481C1C}">
                <a14:useLocalDpi xmlns:a14="http://schemas.microsoft.com/office/drawing/2010/main" val="0"/>
              </a:ext>
            </a:extLst>
          </a:blip>
          <a:srcRect/>
          <a:stretch>
            <a:fillRect/>
          </a:stretch>
        </p:blipFill>
        <p:spPr>
          <a:xfrm>
            <a:off x="5795963" y="5516563"/>
            <a:ext cx="1709737" cy="1135062"/>
          </a:xfrm>
          <a:noFill/>
        </p:spPr>
      </p:pic>
      <p:pic>
        <p:nvPicPr>
          <p:cNvPr id="11315" name="Picture 14" descr="logo_trans"/>
          <p:cNvPicPr>
            <a:picLocks noGrp="1" noChangeAspect="1" noChangeArrowheads="1"/>
          </p:cNvPicPr>
          <p:nvPr>
            <p:ph sz="quarter" idx="2"/>
          </p:nvPr>
        </p:nvPicPr>
        <p:blipFill>
          <a:blip r:embed="rId12">
            <a:extLst>
              <a:ext uri="{28A0092B-C50C-407E-A947-70E740481C1C}">
                <a14:useLocalDpi xmlns:a14="http://schemas.microsoft.com/office/drawing/2010/main" val="0"/>
              </a:ext>
            </a:extLst>
          </a:blip>
          <a:srcRect/>
          <a:stretch>
            <a:fillRect/>
          </a:stretch>
        </p:blipFill>
        <p:spPr>
          <a:xfrm>
            <a:off x="395288" y="188913"/>
            <a:ext cx="1008062"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72952695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3"/>
</p:tagLst>
</file>

<file path=ppt/theme/theme1.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7333</TotalTime>
  <Words>1274</Words>
  <Application>Microsoft Office PowerPoint</Application>
  <PresentationFormat>On-screen Show (4:3)</PresentationFormat>
  <Paragraphs>196</Paragraphs>
  <Slides>17</Slides>
  <Notes>13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17</vt:i4>
      </vt:variant>
    </vt:vector>
  </HeadingPairs>
  <TitlesOfParts>
    <vt:vector size="21" baseType="lpstr">
      <vt:lpstr>1_Modèle par défaut</vt:lpstr>
      <vt:lpstr>Modèle par défaut</vt:lpstr>
      <vt:lpstr>Document</vt:lpstr>
      <vt:lpstr>Photo Editor Photo</vt:lpstr>
      <vt:lpstr>MERCATOR OCEAN operator of operational oceanography</vt:lpstr>
      <vt:lpstr>PowerPoint Presentation</vt:lpstr>
      <vt:lpstr>PowerPoint Presentation</vt:lpstr>
      <vt:lpstr>MERCATOR OCEAN  international context</vt:lpstr>
      <vt:lpstr>MERCATOR OCEAN – Systems</vt:lpstr>
      <vt:lpstr>Operational ocean prediction and reanalysis systems</vt:lpstr>
      <vt:lpstr>Real Time operation</vt:lpstr>
      <vt:lpstr>PowerPoint Presentation</vt:lpstr>
      <vt:lpstr>PowerPoint Presentation</vt:lpstr>
      <vt:lpstr>PowerPoint Presentation</vt:lpstr>
      <vt:lpstr>PowerPoint Presentation</vt:lpstr>
      <vt:lpstr>The North Pacific Circulation</vt:lpstr>
      <vt:lpstr>Validation</vt:lpstr>
      <vt:lpstr>Lagrangian drift of water particles since  March, 12, 2011 </vt:lpstr>
      <vt:lpstr>Conclusions</vt:lpstr>
      <vt:lpstr>http://www.myocean.eu.org/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PAGE DU BULLETIN</dc:title>
  <dc:creator>Corinne Derval</dc:creator>
  <cp:lastModifiedBy>SHEPHERD Iain (MARE)</cp:lastModifiedBy>
  <cp:revision>266</cp:revision>
  <cp:lastPrinted>2012-10-11T15:07:47Z</cp:lastPrinted>
  <dcterms:created xsi:type="dcterms:W3CDTF">2011-09-22T13:34:29Z</dcterms:created>
  <dcterms:modified xsi:type="dcterms:W3CDTF">2012-10-15T09:15:51Z</dcterms:modified>
</cp:coreProperties>
</file>