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21"/>
  </p:notesMasterIdLst>
  <p:handoutMasterIdLst>
    <p:handoutMasterId r:id="rId22"/>
  </p:handoutMasterIdLst>
  <p:sldIdLst>
    <p:sldId id="256" r:id="rId7"/>
    <p:sldId id="292" r:id="rId8"/>
    <p:sldId id="323" r:id="rId9"/>
    <p:sldId id="324" r:id="rId10"/>
    <p:sldId id="319" r:id="rId11"/>
    <p:sldId id="320" r:id="rId12"/>
    <p:sldId id="318" r:id="rId13"/>
    <p:sldId id="321" r:id="rId14"/>
    <p:sldId id="322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09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0398F5-C2A0-42D3-91AC-60AC0F18B9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0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48416F7-0869-4DA2-9CAC-F602126CB4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16F7-0869-4DA2-9CAC-F602126CB43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416F7-0869-4DA2-9CAC-F602126CB43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9999" y="1556792"/>
            <a:ext cx="8640514" cy="2160240"/>
          </a:xfrm>
        </p:spPr>
        <p:txBody>
          <a:bodyPr/>
          <a:lstStyle>
            <a:lvl1pPr marL="3175" algn="ctr">
              <a:defRPr sz="7600" baseline="0">
                <a:solidFill>
                  <a:srgbClr val="FFD624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noProof="0" dirty="0" smtClean="0"/>
              <a:t>size of the</a:t>
            </a:r>
            <a:br>
              <a:rPr lang="en-US" noProof="0" dirty="0" smtClean="0"/>
            </a:br>
            <a:r>
              <a:rPr lang="en-US" noProof="0" dirty="0" smtClean="0"/>
              <a:t> blue economy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5594" y="4437113"/>
            <a:ext cx="8532812" cy="648072"/>
          </a:xfrm>
        </p:spPr>
        <p:txBody>
          <a:bodyPr/>
          <a:lstStyle>
            <a:lvl1pPr marL="0" indent="0" algn="ctr">
              <a:buFontTx/>
              <a:buNone/>
              <a:defRPr sz="3000" b="1" i="0" baseline="0">
                <a:solidFill>
                  <a:schemeClr val="bg1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noProof="0" dirty="0" smtClean="0"/>
              <a:t>presentation to TG1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B27F318-5C56-4A40-9009-1EF8D9AEA4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A7EA8-8055-4EB4-985A-C22BF56AE7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3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8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74A1F-F682-48B9-BB1C-84D699F3C9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556799"/>
            <a:ext cx="8640514" cy="1799183"/>
          </a:xfrm>
        </p:spPr>
        <p:txBody>
          <a:bodyPr/>
          <a:lstStyle>
            <a:lvl1pPr marL="3175" algn="ctr">
              <a:defRPr sz="5400">
                <a:solidFill>
                  <a:srgbClr val="FFD624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716341"/>
            <a:ext cx="6696744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FEE612B-1872-4E55-9609-D9BB88B8FC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"/>
            <a:ext cx="8229600" cy="9366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5494"/>
              </a:buClr>
              <a:defRPr b="0" i="0">
                <a:latin typeface="EC Square Sans Pro Medium" panose="020B0500000000020004" pitchFamily="34" charset="0"/>
              </a:defRPr>
            </a:lvl1pPr>
            <a:lvl2pPr>
              <a:defRPr b="0" i="0">
                <a:latin typeface="EC Square Sans Pro Medium" panose="020B0500000000020004" pitchFamily="34" charset="0"/>
              </a:defRPr>
            </a:lvl2pPr>
            <a:lvl3pPr>
              <a:defRPr b="0" i="0">
                <a:latin typeface="EC Square Sans Pro Medium" panose="020B0500000000020004" pitchFamily="34" charset="0"/>
              </a:defRPr>
            </a:lvl3pPr>
            <a:lvl4pPr>
              <a:defRPr b="0" i="0">
                <a:latin typeface="EC Square Sans Pro Medium" panose="020B0500000000020004" pitchFamily="34" charset="0"/>
              </a:defRPr>
            </a:lvl4pPr>
            <a:lvl5pPr>
              <a:defRPr b="0" i="0"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34B9-C910-4E68-8492-93987D0DB2D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9C9F-F21B-4F18-8987-AAA971E3ED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F0A3-41B2-403C-92E9-9DA0F925AA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DE27-04FF-4BB6-990B-842912AA43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"/>
            <a:ext cx="8229600" cy="9366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841-91B3-43E2-985B-4617BE3D017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6692-2D62-4838-ACE6-08B6928404B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DDD62-AB2F-4F64-A3BD-8B2B3CC53EE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b="0" i="0">
                <a:latin typeface="EC Square Sans Pro Light" panose="020B0506000000020004" pitchFamily="34" charset="0"/>
              </a:defRPr>
            </a:lvl1pPr>
            <a:lvl2pPr>
              <a:defRPr b="0" i="0">
                <a:latin typeface="EC Square Sans Pro Light" panose="020B0506000000020004" pitchFamily="34" charset="0"/>
              </a:defRPr>
            </a:lvl2pPr>
            <a:lvl3pPr>
              <a:defRPr b="0" i="0">
                <a:latin typeface="EC Square Sans Pro Light" panose="020B0506000000020004" pitchFamily="34" charset="0"/>
              </a:defRPr>
            </a:lvl3pPr>
            <a:lvl4pPr>
              <a:defRPr b="0" i="0">
                <a:latin typeface="EC Square Sans Pro Light" panose="020B0506000000020004" pitchFamily="34" charset="0"/>
              </a:defRPr>
            </a:lvl4pPr>
            <a:lvl5pPr>
              <a:defRPr b="0" i="0"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D578C-5534-4F62-9F18-F1A4B52C02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D44C-4085-48AD-9525-43D29963CAB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CBBBF-BEEE-494B-B30E-21EB6C73904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3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8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CE1C-3610-486E-858E-2210E667F44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556799"/>
            <a:ext cx="8640514" cy="1799183"/>
          </a:xfrm>
        </p:spPr>
        <p:txBody>
          <a:bodyPr/>
          <a:lstStyle>
            <a:lvl1pPr marL="3175" algn="ctr">
              <a:defRPr sz="5400">
                <a:solidFill>
                  <a:srgbClr val="FFD624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716341"/>
            <a:ext cx="6696744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4420E5-2324-454C-8DAA-37F518D39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997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"/>
            <a:ext cx="8229600" cy="9366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229600" cy="3529013"/>
          </a:xfrm>
        </p:spPr>
        <p:txBody>
          <a:bodyPr/>
          <a:lstStyle>
            <a:lvl1pPr>
              <a:buClr>
                <a:srgbClr val="0F5494"/>
              </a:buClr>
              <a:defRPr b="0" i="0">
                <a:latin typeface="EC Square Sans Pro Light" panose="020B0506000000020004" pitchFamily="34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1B8B-368F-4374-98F9-F8362DAC1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8806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292B-7A83-4EEF-9097-C9C97833F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355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FC68-73C2-480B-919D-25E7DBE27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3122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0770-7D8E-4F30-BFE3-5BB07BD1B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5313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974"/>
            <a:ext cx="8229600" cy="9366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EC Square Sans Pro Light" panose="020B05060000000200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A6F7-70FB-4F78-AA4D-A8B23AB564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0216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9444-EB63-4E0A-AF71-D12AE81EB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463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DB25-AF22-41C9-8373-EBD8C85584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77D2-4BC9-4CFA-95B4-37D8D4CFC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3576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0D93-66B6-44C2-A8BC-F3E6078DF4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8916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9B08-539D-423B-BFF3-57C07119F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3442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3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8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DE76-E0DD-4D53-A3FC-1FC806C0E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090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556794"/>
            <a:ext cx="8640514" cy="1799183"/>
          </a:xfrm>
        </p:spPr>
        <p:txBody>
          <a:bodyPr/>
          <a:lstStyle>
            <a:lvl1pPr marL="2381" algn="ctr">
              <a:defRPr sz="4050">
                <a:solidFill>
                  <a:srgbClr val="FFD624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716339"/>
            <a:ext cx="6696744" cy="1728787"/>
          </a:xfrm>
        </p:spPr>
        <p:txBody>
          <a:bodyPr/>
          <a:lstStyle>
            <a:lvl1pPr marL="0" indent="0" algn="ctr">
              <a:buFontTx/>
              <a:buNone/>
              <a:defRPr sz="225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FEE612B-1872-4E55-9609-D9BB88B8FC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9366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EC Square Sans Pro Medium" panose="020B0500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5494"/>
              </a:buClr>
              <a:defRPr b="0" i="0">
                <a:latin typeface="EC Square Sans Pro Medium" panose="020B0500000000020004" pitchFamily="34" charset="0"/>
              </a:defRPr>
            </a:lvl1pPr>
            <a:lvl2pPr>
              <a:defRPr b="0" i="0">
                <a:latin typeface="EC Square Sans Pro Medium" panose="020B0500000000020004" pitchFamily="34" charset="0"/>
              </a:defRPr>
            </a:lvl2pPr>
            <a:lvl3pPr>
              <a:defRPr b="0" i="0">
                <a:latin typeface="EC Square Sans Pro Medium" panose="020B0500000000020004" pitchFamily="34" charset="0"/>
              </a:defRPr>
            </a:lvl3pPr>
            <a:lvl4pPr>
              <a:defRPr b="0" i="0">
                <a:latin typeface="EC Square Sans Pro Medium" panose="020B0500000000020004" pitchFamily="34" charset="0"/>
              </a:defRPr>
            </a:lvl4pPr>
            <a:lvl5pPr>
              <a:defRPr b="0" i="0"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34B9-C910-4E68-8492-93987D0DB2D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9C9F-F21B-4F18-8987-AAA971E3ED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F0A3-41B2-403C-92E9-9DA0F925AA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DE27-04FF-4BB6-990B-842912AA43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9366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841-91B3-43E2-985B-4617BE3D017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F2CF4-F32F-4B08-AA31-7A14D7C23B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6692-2D62-4838-ACE6-08B6928404B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DDD62-AB2F-4F64-A3BD-8B2B3CC53EE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5D44C-4085-48AD-9525-43D29963CAB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CBBBF-BEEE-494B-B30E-21EB6C73904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0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CE1C-3610-486E-858E-2210E667F44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9999" y="1556792"/>
            <a:ext cx="8640514" cy="2160240"/>
          </a:xfrm>
        </p:spPr>
        <p:txBody>
          <a:bodyPr/>
          <a:lstStyle>
            <a:lvl1pPr marL="3175" algn="ctr">
              <a:defRPr sz="7600" baseline="0">
                <a:solidFill>
                  <a:srgbClr val="FFD624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noProof="0" dirty="0" smtClean="0"/>
              <a:t>size of the</a:t>
            </a:r>
            <a:br>
              <a:rPr lang="en-US" noProof="0" dirty="0" smtClean="0"/>
            </a:br>
            <a:r>
              <a:rPr lang="en-US" noProof="0" dirty="0" smtClean="0"/>
              <a:t> blue economy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5594" y="4437113"/>
            <a:ext cx="8532812" cy="648072"/>
          </a:xfrm>
        </p:spPr>
        <p:txBody>
          <a:bodyPr/>
          <a:lstStyle>
            <a:lvl1pPr marL="0" indent="0" algn="ctr">
              <a:buFontTx/>
              <a:buNone/>
              <a:defRPr sz="3000" b="1" i="0" baseline="0">
                <a:solidFill>
                  <a:schemeClr val="bg1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noProof="0" dirty="0" smtClean="0"/>
              <a:t>presentation to TG1</a:t>
            </a:r>
            <a:endParaRPr lang="en-GB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B27F318-5C56-4A40-9009-1EF8D9AEA45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b="0" i="0">
                <a:latin typeface="EC Square Sans Pro Light" panose="020B0506000000020004" pitchFamily="34" charset="0"/>
              </a:defRPr>
            </a:lvl1pPr>
            <a:lvl2pPr>
              <a:defRPr b="0" i="0">
                <a:latin typeface="EC Square Sans Pro Light" panose="020B0506000000020004" pitchFamily="34" charset="0"/>
              </a:defRPr>
            </a:lvl2pPr>
            <a:lvl3pPr>
              <a:defRPr b="0" i="0">
                <a:latin typeface="EC Square Sans Pro Light" panose="020B0506000000020004" pitchFamily="34" charset="0"/>
              </a:defRPr>
            </a:lvl3pPr>
            <a:lvl4pPr>
              <a:defRPr b="0" i="0">
                <a:latin typeface="EC Square Sans Pro Light" panose="020B0506000000020004" pitchFamily="34" charset="0"/>
              </a:defRPr>
            </a:lvl4pPr>
            <a:lvl5pPr>
              <a:defRPr b="0" i="0"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D578C-5534-4F62-9F18-F1A4B52C02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DB25-AF22-41C9-8373-EBD8C85584B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F2CF4-F32F-4B08-AA31-7A14D7C23BB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0DCC-F28E-4606-A912-EC5B700C125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0DCC-F28E-4606-A912-EC5B700C12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F310-BBAC-4A93-9895-2D14DD52F8D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2DDDA-FB9A-41D3-9ACB-C88F5CD56F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AF90-0218-441A-9076-FADD10DD86D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17AB-46FB-4D0A-9BF6-A2E9459219F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A7EA8-8055-4EB4-985A-C22BF56AE7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3" y="1339849"/>
            <a:ext cx="2071687" cy="4681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8" y="1339849"/>
            <a:ext cx="6067425" cy="4681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74A1F-F682-48B9-BB1C-84D699F3C99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1844" y="2565400"/>
            <a:ext cx="5040312" cy="790575"/>
          </a:xfrm>
        </p:spPr>
        <p:txBody>
          <a:bodyPr/>
          <a:lstStyle>
            <a:lvl1pPr marL="3175" algn="ctr">
              <a:defRPr sz="1600">
                <a:solidFill>
                  <a:srgbClr val="FFD624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5594" y="3716338"/>
            <a:ext cx="8532812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  <a:latin typeface="EC Square Sans Pro Light" panose="020B05060000000200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E4EEBB7-B14F-4990-86C4-D5834687EED9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3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7034-6955-47EA-BB37-DAC11484BB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8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C7A0-6D60-4E7E-9F52-BB05F8D640C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18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E132-D50D-450C-9181-4E6E7E1EE2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5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F310-BBAC-4A93-9895-2D14DD52F8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187D-BF82-43C5-A225-D43BC3BB30B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42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6F32-F8A9-45B0-A480-8AB28BE512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7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E5AC-8553-41F3-A9B6-0FD119115F4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94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259A-3059-4697-B0DE-13AA233C35B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1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0575B-63EA-485C-91F8-342F8322AF5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4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55F18-C8D7-4B76-90A2-96840503DB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3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4252F-F7F9-422B-84C4-1040CE8E72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2DDDA-FB9A-41D3-9ACB-C88F5CD56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AF90-0218-441A-9076-FADD10DD86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17AB-46FB-4D0A-9BF6-A2E9459219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7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EB29E14-E46E-43F5-9743-220A8E0B6E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48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7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D0FA00D-1D61-4B6C-9B08-A9E33297431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8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7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5D3459-0C4E-4DC5-82EF-ECDAB6DA5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8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2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D0FA00D-1D61-4B6C-9B08-A9E33297431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0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2pPr>
      <a:lvl3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3pPr>
      <a:lvl4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4pPr>
      <a:lvl5pPr marL="2690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7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EB29E14-E46E-43F5-9743-220A8E0B6E9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48" y="6659564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1EFD925-6759-4D20-B1B7-02C4FD95B0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58775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EC Square Sans Pro Light" panose="020B0506000000020004" pitchFamily="34" charset="0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EC1"/>
        </a:buClr>
        <a:buChar char="•"/>
        <a:defRPr sz="2400" b="0" i="0">
          <a:solidFill>
            <a:srgbClr val="0F5494"/>
          </a:solidFill>
          <a:latin typeface="EC Square Sans Pro Light" panose="020B05060000000200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0" i="0">
          <a:solidFill>
            <a:srgbClr val="0F5494"/>
          </a:solidFill>
          <a:latin typeface="EC Square Sans Pro Light" panose="020B05060000000200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 b="0" i="0">
          <a:solidFill>
            <a:srgbClr val="0F5494"/>
          </a:solidFill>
          <a:latin typeface="EC Square Sans Pro Light" panose="020B05060000000200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0606" y="1556792"/>
            <a:ext cx="7002809" cy="2160240"/>
          </a:xfrm>
        </p:spPr>
        <p:txBody>
          <a:bodyPr/>
          <a:lstStyle/>
          <a:p>
            <a:r>
              <a:rPr lang="fr-BE" sz="7000" dirty="0" err="1"/>
              <a:t>m</a:t>
            </a:r>
            <a:r>
              <a:rPr lang="fr-BE" sz="7000" dirty="0" err="1" smtClean="0"/>
              <a:t>easuring</a:t>
            </a:r>
            <a:r>
              <a:rPr lang="fr-BE" sz="7000" dirty="0" smtClean="0"/>
              <a:t> the</a:t>
            </a:r>
            <a:br>
              <a:rPr lang="fr-BE" sz="7000" dirty="0" smtClean="0"/>
            </a:br>
            <a:r>
              <a:rPr lang="fr-BE" sz="7000" dirty="0" smtClean="0"/>
              <a:t> </a:t>
            </a:r>
            <a:r>
              <a:rPr lang="fr-BE" sz="7000" dirty="0" err="1" smtClean="0"/>
              <a:t>blue</a:t>
            </a:r>
            <a:r>
              <a:rPr lang="fr-BE" sz="7000" dirty="0" smtClean="0"/>
              <a:t> </a:t>
            </a:r>
            <a:r>
              <a:rPr lang="fr-BE" sz="7000" dirty="0" err="1" smtClean="0"/>
              <a:t>economy</a:t>
            </a:r>
            <a:endParaRPr lang="en-GB" sz="70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149080"/>
            <a:ext cx="6283746" cy="1800200"/>
          </a:xfrm>
        </p:spPr>
        <p:txBody>
          <a:bodyPr/>
          <a:lstStyle/>
          <a:p>
            <a:r>
              <a:rPr lang="fr-BE" dirty="0" err="1" smtClean="0"/>
              <a:t>Member</a:t>
            </a:r>
            <a:r>
              <a:rPr lang="fr-BE" dirty="0" smtClean="0"/>
              <a:t> States' Expert Group, </a:t>
            </a:r>
            <a:endParaRPr lang="fr-BE" dirty="0" smtClean="0"/>
          </a:p>
          <a:p>
            <a:r>
              <a:rPr lang="fr-BE" dirty="0"/>
              <a:t>o</a:t>
            </a:r>
            <a:r>
              <a:rPr lang="fr-BE" dirty="0" smtClean="0"/>
              <a:t>n </a:t>
            </a:r>
            <a:r>
              <a:rPr lang="fr-BE" dirty="0" err="1" smtClean="0"/>
              <a:t>Integrated</a:t>
            </a:r>
            <a:r>
              <a:rPr lang="fr-BE" dirty="0" smtClean="0"/>
              <a:t> Maritime Policy</a:t>
            </a:r>
            <a:r>
              <a:rPr lang="fr-BE" dirty="0" smtClean="0"/>
              <a:t>,</a:t>
            </a:r>
            <a:endParaRPr lang="fr-BE" dirty="0" smtClean="0"/>
          </a:p>
          <a:p>
            <a:r>
              <a:rPr lang="fr-BE" dirty="0" smtClean="0"/>
              <a:t>9 </a:t>
            </a:r>
            <a:r>
              <a:rPr lang="fr-BE" dirty="0" err="1" smtClean="0"/>
              <a:t>December</a:t>
            </a:r>
            <a:r>
              <a:rPr lang="fr-BE" dirty="0" smtClean="0"/>
              <a:t> </a:t>
            </a:r>
            <a:r>
              <a:rPr lang="fr-BE" dirty="0" smtClean="0"/>
              <a:t>2015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6584"/>
          </a:xfrm>
        </p:spPr>
        <p:txBody>
          <a:bodyPr/>
          <a:lstStyle/>
          <a:p>
            <a:r>
              <a:rPr lang="en-GB" sz="2800" dirty="0"/>
              <a:t>c</a:t>
            </a:r>
            <a:r>
              <a:rPr lang="en-GB" sz="2800" dirty="0" smtClean="0"/>
              <a:t>onsulting </a:t>
            </a:r>
          </a:p>
          <a:p>
            <a:pPr lvl="1"/>
            <a:r>
              <a:rPr lang="en-GB" sz="2400" dirty="0" smtClean="0"/>
              <a:t>Industry associations</a:t>
            </a:r>
          </a:p>
          <a:p>
            <a:pPr lvl="1"/>
            <a:r>
              <a:rPr lang="en-GB" sz="2400" dirty="0" smtClean="0"/>
              <a:t>Member States</a:t>
            </a:r>
          </a:p>
          <a:p>
            <a:r>
              <a:rPr lang="en-GB" sz="2800" dirty="0" smtClean="0"/>
              <a:t>filling gaps</a:t>
            </a:r>
          </a:p>
          <a:p>
            <a:pPr lvl="1"/>
            <a:r>
              <a:rPr lang="en-GB" sz="2400" dirty="0"/>
              <a:t>s</a:t>
            </a:r>
            <a:r>
              <a:rPr lang="en-GB" sz="2400" dirty="0" smtClean="0"/>
              <a:t>tudy to kick off January 2017</a:t>
            </a:r>
          </a:p>
          <a:p>
            <a:r>
              <a:rPr lang="en-GB" sz="2800" dirty="0" smtClean="0"/>
              <a:t>checking anomalies</a:t>
            </a:r>
            <a:endParaRPr lang="en-GB" sz="2800" dirty="0"/>
          </a:p>
          <a:p>
            <a:pPr lvl="1"/>
            <a:r>
              <a:rPr lang="en-GB" sz="2400" dirty="0" smtClean="0"/>
              <a:t>Structural </a:t>
            </a:r>
            <a:r>
              <a:rPr lang="en-GB" sz="2400" dirty="0"/>
              <a:t>B</a:t>
            </a:r>
            <a:r>
              <a:rPr lang="en-GB" sz="2400" dirty="0" smtClean="0"/>
              <a:t>usiness </a:t>
            </a:r>
            <a:r>
              <a:rPr lang="en-GB" sz="2400" dirty="0"/>
              <a:t>S</a:t>
            </a:r>
            <a:r>
              <a:rPr lang="en-GB" sz="2400" dirty="0" smtClean="0"/>
              <a:t>tatistics versus Labour Force Survey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resenting results</a:t>
            </a:r>
          </a:p>
          <a:p>
            <a:pPr lvl="1"/>
            <a:r>
              <a:rPr lang="en-GB" sz="2400" dirty="0"/>
              <a:t>e</a:t>
            </a:r>
            <a:r>
              <a:rPr lang="en-GB" sz="2400" dirty="0" smtClean="0"/>
              <a:t>vent?</a:t>
            </a:r>
          </a:p>
          <a:p>
            <a:pPr lvl="1"/>
            <a:r>
              <a:rPr lang="en-GB" sz="2400" dirty="0" smtClean="0"/>
              <a:t>annual </a:t>
            </a:r>
            <a:r>
              <a:rPr lang="en-GB" sz="2400" dirty="0"/>
              <a:t>'State of the Blue Economy' </a:t>
            </a:r>
            <a:r>
              <a:rPr lang="en-GB" sz="2400" dirty="0" smtClean="0"/>
              <a:t>report?</a:t>
            </a:r>
            <a:endParaRPr lang="en-GB" sz="2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32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0606" y="1556792"/>
            <a:ext cx="7002809" cy="2160240"/>
          </a:xfrm>
        </p:spPr>
        <p:txBody>
          <a:bodyPr/>
          <a:lstStyle/>
          <a:p>
            <a:r>
              <a:rPr lang="en-GB" sz="7000" dirty="0" smtClean="0"/>
              <a:t>stress tests on marine data</a:t>
            </a:r>
            <a:endParaRPr lang="en-GB" sz="70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149080"/>
            <a:ext cx="6283746" cy="1800200"/>
          </a:xfrm>
        </p:spPr>
        <p:txBody>
          <a:bodyPr/>
          <a:lstStyle/>
          <a:p>
            <a:r>
              <a:rPr lang="fr-BE" dirty="0" err="1" smtClean="0"/>
              <a:t>Member</a:t>
            </a:r>
            <a:r>
              <a:rPr lang="fr-BE" dirty="0" smtClean="0"/>
              <a:t> States' Expert Group, </a:t>
            </a:r>
            <a:endParaRPr lang="fr-BE" dirty="0" smtClean="0"/>
          </a:p>
          <a:p>
            <a:r>
              <a:rPr lang="fr-BE" dirty="0"/>
              <a:t>o</a:t>
            </a:r>
            <a:r>
              <a:rPr lang="fr-BE" dirty="0" smtClean="0"/>
              <a:t>n </a:t>
            </a:r>
            <a:r>
              <a:rPr lang="fr-BE" dirty="0" err="1" smtClean="0"/>
              <a:t>Integrated</a:t>
            </a:r>
            <a:r>
              <a:rPr lang="fr-BE" dirty="0" smtClean="0"/>
              <a:t> Maritime Policy</a:t>
            </a:r>
            <a:r>
              <a:rPr lang="fr-BE" dirty="0" smtClean="0"/>
              <a:t>,</a:t>
            </a:r>
            <a:endParaRPr lang="fr-BE" dirty="0" smtClean="0"/>
          </a:p>
          <a:p>
            <a:r>
              <a:rPr lang="fr-BE" dirty="0" smtClean="0"/>
              <a:t>9 </a:t>
            </a:r>
            <a:r>
              <a:rPr lang="fr-BE" dirty="0" err="1" smtClean="0"/>
              <a:t>December</a:t>
            </a:r>
            <a:r>
              <a:rPr lang="fr-BE" dirty="0" smtClean="0"/>
              <a:t> </a:t>
            </a:r>
            <a:r>
              <a:rPr lang="fr-BE" dirty="0" smtClean="0"/>
              <a:t>2015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6" y="4869160"/>
            <a:ext cx="262088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o we have coherent set of marine protected areas?</a:t>
            </a:r>
            <a:endParaRPr lang="en-GB" sz="2400" b="1" dirty="0">
              <a:solidFill>
                <a:srgbClr val="000000"/>
              </a:solidFill>
              <a:latin typeface="EC Square Sans Pro Light" panose="020B05060000000200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5021560"/>
            <a:ext cx="262088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h</a:t>
            </a:r>
            <a:r>
              <a:rPr lang="en-GB" sz="2400" b="1" dirty="0" smtClean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ow quickly can we assess damage from oil spills?</a:t>
            </a:r>
            <a:endParaRPr lang="en-GB" sz="2400" b="1" dirty="0">
              <a:solidFill>
                <a:srgbClr val="000000"/>
              </a:solidFill>
              <a:latin typeface="EC Square Sans Pro Light" panose="020B05060000000200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3112" y="5153620"/>
            <a:ext cx="26208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h</a:t>
            </a:r>
            <a:r>
              <a:rPr lang="en-GB" sz="2400" b="1" dirty="0" smtClean="0">
                <a:solidFill>
                  <a:srgbClr val="000000"/>
                </a:solidFill>
                <a:latin typeface="EC Square Sans Pro Light" panose="020B0506000000020004" pitchFamily="34" charset="0"/>
                <a:cs typeface="Arial" pitchFamily="34" charset="0"/>
              </a:rPr>
              <a:t>ow fast are our coasts eroding?</a:t>
            </a:r>
            <a:endParaRPr lang="en-GB" sz="2400" b="1" dirty="0">
              <a:solidFill>
                <a:srgbClr val="000000"/>
              </a:solidFill>
              <a:latin typeface="EC Square Sans Pro Light" panose="020B05060000000200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0"/>
            <a:ext cx="3635896" cy="936625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re data fit for use?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35872" y="2420888"/>
            <a:ext cx="4680520" cy="18002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3166CF"/>
                </a:solidFill>
              </a:rPr>
              <a:t>Mediterranean and North Sea </a:t>
            </a:r>
          </a:p>
          <a:p>
            <a:pPr lvl="1"/>
            <a:r>
              <a:rPr lang="en-GB" dirty="0" smtClean="0">
                <a:solidFill>
                  <a:srgbClr val="3166CF"/>
                </a:solidFill>
              </a:rPr>
              <a:t>at half-way point</a:t>
            </a:r>
          </a:p>
          <a:p>
            <a:r>
              <a:rPr lang="en-GB" dirty="0" smtClean="0">
                <a:solidFill>
                  <a:srgbClr val="3166CF"/>
                </a:solidFill>
              </a:rPr>
              <a:t>Arctic, Atlantic, Baltic, Black Sea</a:t>
            </a:r>
          </a:p>
          <a:p>
            <a:pPr lvl="1"/>
            <a:r>
              <a:rPr lang="en-GB" dirty="0" smtClean="0">
                <a:solidFill>
                  <a:srgbClr val="3166CF"/>
                </a:solidFill>
              </a:rPr>
              <a:t>beginning</a:t>
            </a:r>
            <a:endParaRPr lang="en-GB" dirty="0">
              <a:solidFill>
                <a:srgbClr val="316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nterim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72607"/>
          </a:xfrm>
        </p:spPr>
        <p:txBody>
          <a:bodyPr/>
          <a:lstStyle/>
          <a:p>
            <a:pPr lvl="0"/>
            <a:r>
              <a:rPr lang="en-GB" dirty="0" smtClean="0"/>
              <a:t>oil spill impact forecasts</a:t>
            </a:r>
          </a:p>
          <a:p>
            <a:pPr lvl="1"/>
            <a:r>
              <a:rPr lang="en-GB" dirty="0" smtClean="0"/>
              <a:t>highly </a:t>
            </a:r>
            <a:r>
              <a:rPr lang="en-GB" dirty="0"/>
              <a:t>sensitive to wind forecasts </a:t>
            </a:r>
            <a:endParaRPr lang="en-GB" dirty="0" smtClean="0"/>
          </a:p>
          <a:p>
            <a:pPr lvl="1"/>
            <a:r>
              <a:rPr lang="en-GB" dirty="0" smtClean="0"/>
              <a:t>fishing </a:t>
            </a:r>
            <a:r>
              <a:rPr lang="en-GB" dirty="0"/>
              <a:t>activity in the North Sea and </a:t>
            </a:r>
            <a:r>
              <a:rPr lang="en-GB" dirty="0" smtClean="0"/>
              <a:t>sensitive </a:t>
            </a:r>
            <a:r>
              <a:rPr lang="en-GB" dirty="0"/>
              <a:t>areas in the Mediterranean;</a:t>
            </a:r>
          </a:p>
          <a:p>
            <a:pPr lvl="0"/>
            <a:r>
              <a:rPr lang="en-GB" dirty="0"/>
              <a:t>m</a:t>
            </a:r>
            <a:r>
              <a:rPr lang="en-GB" dirty="0" smtClean="0"/>
              <a:t>arine protected areas</a:t>
            </a:r>
          </a:p>
          <a:p>
            <a:pPr lvl="1"/>
            <a:r>
              <a:rPr lang="en-GB" dirty="0" smtClean="0"/>
              <a:t>information </a:t>
            </a:r>
            <a:r>
              <a:rPr lang="en-GB" dirty="0"/>
              <a:t>on the management measures </a:t>
            </a:r>
            <a:r>
              <a:rPr lang="en-GB" dirty="0" smtClean="0"/>
              <a:t>incomplete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annot tell if they are coherent set</a:t>
            </a:r>
          </a:p>
          <a:p>
            <a:pPr lvl="0"/>
            <a:r>
              <a:rPr lang="en-GB" dirty="0" smtClean="0"/>
              <a:t>eutrophication </a:t>
            </a:r>
            <a:r>
              <a:rPr lang="en-GB" dirty="0"/>
              <a:t>in the Mediterranean </a:t>
            </a:r>
            <a:r>
              <a:rPr lang="en-GB" dirty="0" smtClean="0"/>
              <a:t>reduced over </a:t>
            </a:r>
            <a:r>
              <a:rPr lang="en-GB" dirty="0"/>
              <a:t>past </a:t>
            </a:r>
            <a:r>
              <a:rPr lang="en-GB" dirty="0" smtClean="0"/>
              <a:t>10 </a:t>
            </a:r>
            <a:r>
              <a:rPr lang="en-GB" dirty="0"/>
              <a:t>years;</a:t>
            </a:r>
          </a:p>
          <a:p>
            <a:pPr lvl="0"/>
            <a:r>
              <a:rPr lang="en-GB" dirty="0"/>
              <a:t>n</a:t>
            </a:r>
            <a:r>
              <a:rPr lang="en-GB" dirty="0" smtClean="0"/>
              <a:t>o comparable data on coastal erosion</a:t>
            </a:r>
          </a:p>
          <a:p>
            <a:pPr lvl="0"/>
            <a:r>
              <a:rPr lang="en-GB" dirty="0"/>
              <a:t>m</a:t>
            </a:r>
            <a:r>
              <a:rPr lang="en-GB" dirty="0" smtClean="0"/>
              <a:t>ore than 9 months to get fisheries data</a:t>
            </a:r>
            <a:endParaRPr lang="en-GB" dirty="0"/>
          </a:p>
          <a:p>
            <a:pPr lvl="1"/>
            <a:r>
              <a:rPr lang="en-GB" dirty="0" smtClean="0"/>
              <a:t>and still incomplete </a:t>
            </a:r>
            <a:endParaRPr lang="en-GB" dirty="0"/>
          </a:p>
          <a:p>
            <a:pPr lvl="0"/>
            <a:r>
              <a:rPr lang="en-GB" dirty="0" smtClean="0"/>
              <a:t>Confirmed usefulness of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OSPAR sea-basin convention (for the North Sea) </a:t>
            </a:r>
            <a:endParaRPr lang="en-GB" dirty="0"/>
          </a:p>
          <a:p>
            <a:pPr lvl="1"/>
            <a:r>
              <a:rPr lang="en-GB" dirty="0" smtClean="0"/>
              <a:t>completed </a:t>
            </a:r>
            <a:r>
              <a:rPr lang="en-GB" dirty="0"/>
              <a:t>EU research projects (for the </a:t>
            </a:r>
            <a:r>
              <a:rPr lang="en-GB" dirty="0" smtClean="0"/>
              <a:t>Mediterranean)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2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6552728" cy="9366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ore information on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EMODnet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portal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798" y="5258656"/>
            <a:ext cx="3743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kern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+mj-ea"/>
                <a:cs typeface="+mj-cs"/>
              </a:rPr>
              <a:t>presented to ad-hoc expert group 29 September, 2015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63560"/>
            <a:ext cx="1662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EC Square Sans Pro Medium" panose="020B0500000000020004" pitchFamily="34" charset="0"/>
              </a:rPr>
              <a:t>transport</a:t>
            </a:r>
            <a:endParaRPr lang="en-GB" sz="2400" dirty="0">
              <a:latin typeface="EC Square Sans Pro Medium" panose="020B050000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434" y="1119891"/>
            <a:ext cx="35226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EC Square Sans Pro Medium" panose="020B0500000000020004" pitchFamily="34" charset="0"/>
              </a:rPr>
              <a:t>n</a:t>
            </a:r>
            <a:r>
              <a:rPr lang="en-GB" sz="2800" dirty="0" smtClean="0">
                <a:latin typeface="EC Square Sans Pro Medium" panose="020B0500000000020004" pitchFamily="34" charset="0"/>
              </a:rPr>
              <a:t>on-living resources</a:t>
            </a:r>
            <a:endParaRPr lang="en-GB" sz="2400" dirty="0">
              <a:latin typeface="EC Square Sans Pro Medium" panose="020B050000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306860"/>
            <a:ext cx="2886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EC Square Sans Pro Medium" panose="020B0500000000020004" pitchFamily="34" charset="0"/>
              </a:rPr>
              <a:t>c</a:t>
            </a:r>
            <a:r>
              <a:rPr lang="en-GB" sz="2800" dirty="0" smtClean="0">
                <a:latin typeface="EC Square Sans Pro Medium" panose="020B0500000000020004" pitchFamily="34" charset="0"/>
              </a:rPr>
              <a:t>oastal tourism</a:t>
            </a:r>
            <a:endParaRPr lang="en-GB" sz="2400" dirty="0">
              <a:latin typeface="EC Square Sans Pro Medium" panose="020B050000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908" y="238731"/>
            <a:ext cx="3381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EC Square Sans Pro Medium" panose="020B0500000000020004" pitchFamily="34" charset="0"/>
              </a:rPr>
              <a:t>shipbuilding</a:t>
            </a:r>
            <a:endParaRPr lang="en-GB" sz="2400" dirty="0">
              <a:latin typeface="EC Square Sans Pro Medium" panose="020B050000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4804" y="2652287"/>
            <a:ext cx="33843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EC Square Sans Pro Medium" panose="020B0500000000020004" pitchFamily="34" charset="0"/>
              </a:rPr>
              <a:t>l</a:t>
            </a:r>
            <a:r>
              <a:rPr lang="en-GB" sz="2800" dirty="0" smtClean="0">
                <a:latin typeface="EC Square Sans Pro Medium" panose="020B0500000000020004" pitchFamily="34" charset="0"/>
              </a:rPr>
              <a:t>iving resources</a:t>
            </a:r>
            <a:endParaRPr lang="en-GB" sz="2400" dirty="0"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65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66066" y="1268760"/>
            <a:ext cx="3726413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8892"/>
            <a:ext cx="4569587" cy="46002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rowth </a:t>
            </a:r>
            <a:r>
              <a:rPr lang="en-GB" dirty="0" smtClean="0"/>
              <a:t>in employment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23228"/>
            <a:ext cx="304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traditional industries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202339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offshore wind</a:t>
            </a:r>
          </a:p>
        </p:txBody>
      </p:sp>
    </p:spTree>
    <p:extLst>
      <p:ext uri="{BB962C8B-B14F-4D97-AF65-F5344CB8AC3E}">
        <p14:creationId xmlns:p14="http://schemas.microsoft.com/office/powerpoint/2010/main" val="14070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0112" y="2924950"/>
            <a:ext cx="3549228" cy="9366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EC Square Sans Pro Light" panose="020B0506000000020004" pitchFamily="34" charset="0"/>
              </a:rPr>
              <a:t>a</a:t>
            </a:r>
            <a:r>
              <a:rPr lang="en-GB" dirty="0" smtClean="0">
                <a:solidFill>
                  <a:schemeClr val="accent2"/>
                </a:solidFill>
                <a:latin typeface="EC Square Sans Pro Light" panose="020B0506000000020004" pitchFamily="34" charset="0"/>
              </a:rPr>
              <a:t>verage wages</a:t>
            </a:r>
            <a:endParaRPr lang="en-GB" dirty="0">
              <a:solidFill>
                <a:schemeClr val="accent2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million employed?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523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556792"/>
            <a:ext cx="5250904" cy="209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EC Square Sans Cond Pro" panose="020B0506040000020004" pitchFamily="34" charset="0"/>
                <a:cs typeface="Arial" pitchFamily="34" charset="0"/>
              </a:rPr>
              <a:t>The EU's blue economy covers market activity taking place on European territory that is intrinsically linked to the sea.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C Square Sans Cond Pro" panose="020B0506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905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C Square Sans Pro Light" panose="020B0506000000020004" pitchFamily="34" charset="0"/>
              </a:rPr>
              <a:t>i</a:t>
            </a:r>
            <a:r>
              <a:rPr lang="en-GB" dirty="0" smtClean="0">
                <a:latin typeface="EC Square Sans Pro Light" panose="020B0506000000020004" pitchFamily="34" charset="0"/>
              </a:rPr>
              <a:t>nclude inland activities</a:t>
            </a:r>
            <a:endParaRPr lang="en-GB" dirty="0">
              <a:latin typeface="EC Square Sans Pro Light" panose="020B05060000000200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9076"/>
            <a:ext cx="4176464" cy="35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1" y="2803997"/>
            <a:ext cx="4179367" cy="35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0564" y="60281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EC Square Sans Pro Light" panose="020B0506000000020004" pitchFamily="34" charset="0"/>
              </a:rPr>
              <a:t>employment</a:t>
            </a:r>
            <a:endParaRPr lang="en-GB" sz="3200" dirty="0">
              <a:latin typeface="EC Square Sans Pro Light" panose="020B050600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012" y="192435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EC Square Sans Pro Light" panose="020B0506000000020004" pitchFamily="34" charset="0"/>
              </a:rPr>
              <a:t>aquaculture</a:t>
            </a:r>
            <a:endParaRPr lang="en-GB" sz="3200" dirty="0"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91683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EC Square Sans Pro Light" panose="020B0506000000020004" pitchFamily="34" charset="0"/>
              </a:rPr>
              <a:t>shipping</a:t>
            </a:r>
            <a:endParaRPr lang="en-GB" sz="3200" dirty="0"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820" y="0"/>
            <a:ext cx="3587180" cy="1628800"/>
          </a:xfrm>
        </p:spPr>
        <p:txBody>
          <a:bodyPr/>
          <a:lstStyle/>
          <a:p>
            <a:r>
              <a:rPr lang="en-GB" b="0" dirty="0"/>
              <a:t>i</a:t>
            </a:r>
            <a:r>
              <a:rPr lang="en-GB" b="0" dirty="0" smtClean="0"/>
              <a:t>nclude income from activities outside EU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610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352901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sz="3600" dirty="0" smtClean="0">
                <a:solidFill>
                  <a:schemeClr val="bg1"/>
                </a:solidFill>
              </a:rPr>
              <a:t>count </a:t>
            </a:r>
            <a:r>
              <a:rPr lang="en-GB" sz="3600" dirty="0">
                <a:solidFill>
                  <a:schemeClr val="bg1"/>
                </a:solidFill>
              </a:rPr>
              <a:t>non-market activities </a:t>
            </a:r>
            <a:r>
              <a:rPr lang="en-GB" sz="3600" dirty="0" smtClean="0">
                <a:solidFill>
                  <a:schemeClr val="bg1"/>
                </a:solidFill>
              </a:rPr>
              <a:t>separately</a:t>
            </a:r>
          </a:p>
          <a:p>
            <a:pPr lvl="1">
              <a:buClr>
                <a:schemeClr val="bg1"/>
              </a:buClr>
            </a:pPr>
            <a:r>
              <a:rPr lang="en-GB" sz="3200" dirty="0">
                <a:solidFill>
                  <a:schemeClr val="bg1"/>
                </a:solidFill>
              </a:rPr>
              <a:t>r</a:t>
            </a:r>
            <a:r>
              <a:rPr lang="en-GB" sz="3200" dirty="0" smtClean="0">
                <a:solidFill>
                  <a:schemeClr val="bg1"/>
                </a:solidFill>
              </a:rPr>
              <a:t>esearch</a:t>
            </a:r>
          </a:p>
          <a:p>
            <a:pPr lvl="1">
              <a:buClr>
                <a:schemeClr val="bg1"/>
              </a:buClr>
            </a:pPr>
            <a:r>
              <a:rPr lang="en-GB" sz="3200" dirty="0">
                <a:solidFill>
                  <a:schemeClr val="bg1"/>
                </a:solidFill>
              </a:rPr>
              <a:t>d</a:t>
            </a:r>
            <a:r>
              <a:rPr lang="en-GB" sz="3200" dirty="0" smtClean="0">
                <a:solidFill>
                  <a:schemeClr val="bg1"/>
                </a:solidFill>
              </a:rPr>
              <a:t>efence</a:t>
            </a:r>
          </a:p>
          <a:p>
            <a:pPr lvl="1">
              <a:buClr>
                <a:schemeClr val="bg1"/>
              </a:buClr>
            </a:pPr>
            <a:r>
              <a:rPr lang="en-GB" sz="3200" dirty="0">
                <a:solidFill>
                  <a:schemeClr val="bg1"/>
                </a:solidFill>
              </a:rPr>
              <a:t>c</a:t>
            </a:r>
            <a:r>
              <a:rPr lang="en-GB" sz="3200" dirty="0" smtClean="0">
                <a:solidFill>
                  <a:schemeClr val="bg1"/>
                </a:solidFill>
              </a:rPr>
              <a:t>oastguard</a:t>
            </a:r>
          </a:p>
          <a:p>
            <a:pPr lvl="1">
              <a:buClr>
                <a:schemeClr val="bg1"/>
              </a:buClr>
            </a:pPr>
            <a:r>
              <a:rPr lang="en-GB" sz="3200" dirty="0" err="1" smtClean="0">
                <a:solidFill>
                  <a:schemeClr val="bg1"/>
                </a:solidFill>
              </a:rPr>
              <a:t>etc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11643</TotalTime>
  <Words>287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Blank</vt:lpstr>
      <vt:lpstr>1_Blank</vt:lpstr>
      <vt:lpstr>7_Blank</vt:lpstr>
      <vt:lpstr>2_Blank</vt:lpstr>
      <vt:lpstr>3_Blank</vt:lpstr>
      <vt:lpstr>4_Blank</vt:lpstr>
      <vt:lpstr>measuring the  blue economy</vt:lpstr>
      <vt:lpstr>PowerPoint Presentation</vt:lpstr>
      <vt:lpstr>growth in employment</vt:lpstr>
      <vt:lpstr>average wages</vt:lpstr>
      <vt:lpstr>5 million employed?</vt:lpstr>
      <vt:lpstr>PowerPoint Presentation</vt:lpstr>
      <vt:lpstr>include inland activities</vt:lpstr>
      <vt:lpstr>include income from activities outside EU </vt:lpstr>
      <vt:lpstr>PowerPoint Presentation</vt:lpstr>
      <vt:lpstr>next steps</vt:lpstr>
      <vt:lpstr>stress tests on marine data</vt:lpstr>
      <vt:lpstr>are data fit for use? </vt:lpstr>
      <vt:lpstr>interim results</vt:lpstr>
      <vt:lpstr>more information on EMODnet portal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 of the  blue economy</dc:title>
  <dc:creator>SHEPHERD Iain (MARE)</dc:creator>
  <cp:lastModifiedBy>SHEPHERD Iain (MARE)</cp:lastModifiedBy>
  <cp:revision>92</cp:revision>
  <dcterms:created xsi:type="dcterms:W3CDTF">2015-04-06T06:30:27Z</dcterms:created>
  <dcterms:modified xsi:type="dcterms:W3CDTF">2015-12-09T07:19:20Z</dcterms:modified>
</cp:coreProperties>
</file>