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8" r:id="rId2"/>
    <p:sldId id="271" r:id="rId3"/>
    <p:sldId id="269" r:id="rId4"/>
    <p:sldId id="258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C6600"/>
    <a:srgbClr val="FF9900"/>
    <a:srgbClr val="FFFFFF"/>
    <a:srgbClr val="333399"/>
    <a:srgbClr val="92D050"/>
    <a:srgbClr val="00CC99"/>
    <a:srgbClr val="CCFF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5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FFA45-34CF-4EB9-8401-D972CE0DA9E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FE9F-9C49-4A67-B7A7-868C140351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200"/>
            <a:ext cx="9144000" cy="5878799"/>
          </a:xfrm>
          <a:prstGeom prst="rect">
            <a:avLst/>
          </a:prstGeom>
        </p:spPr>
      </p:pic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962654"/>
            <a:ext cx="8207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ctr"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468312" y="2852936"/>
            <a:ext cx="8207375" cy="1440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 i="0" baseline="0">
                <a:solidFill>
                  <a:schemeClr val="bg1"/>
                </a:solidFill>
                <a:latin typeface="Verdana" pitchFamily="34" charset="0"/>
              </a:defRPr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00" y="260648"/>
            <a:ext cx="1436400" cy="9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2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800" y="1736724"/>
            <a:ext cx="8280400" cy="4572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4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" y="1077913"/>
            <a:ext cx="8283575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2" y="1679575"/>
            <a:ext cx="3985479" cy="15286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862" y="1679575"/>
            <a:ext cx="4008926" cy="15337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2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5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7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3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0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673225"/>
            <a:ext cx="8283575" cy="20133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8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515100"/>
            <a:ext cx="61232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073150"/>
            <a:ext cx="82819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 smtClean="0">
                <a:solidFill>
                  <a:srgbClr val="004494"/>
                </a:solidFill>
              </a:defRPr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758825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34950"/>
            <a:ext cx="10842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 smtClean="0">
                <a:solidFill>
                  <a:srgbClr val="004494"/>
                </a:solidFill>
              </a:defRPr>
            </a:lvl1pPr>
          </a:lstStyle>
          <a:p>
            <a:fld id="{9A6FA9E4-D52D-4D23-8CB6-55702B7BAD9A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36812"/>
            <a:ext cx="82550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0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F5494"/>
          </a:solidFill>
          <a:latin typeface="Verdana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270000" indent="-270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 lang="en-US" sz="2400" dirty="0">
          <a:solidFill>
            <a:srgbClr val="0F5494"/>
          </a:solidFill>
          <a:latin typeface="+mn-lt"/>
          <a:ea typeface="+mn-ea"/>
          <a:cs typeface="+mn-cs"/>
        </a:defRPr>
      </a:lvl1pPr>
      <a:lvl2pPr marL="63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2000">
          <a:solidFill>
            <a:srgbClr val="0F5494"/>
          </a:solidFill>
          <a:latin typeface="Verdana"/>
          <a:ea typeface="+mn-ea"/>
        </a:defRPr>
      </a:lvl2pPr>
      <a:lvl3pPr marL="99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3pPr>
      <a:lvl4pPr marL="135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4pPr>
      <a:lvl5pPr marL="171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»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US" sz="1600" baseline="0" dirty="0">
          <a:solidFill>
            <a:srgbClr val="0F549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endParaRPr lang="fr-FR" dirty="0" smtClean="0"/>
          </a:p>
          <a:p>
            <a:r>
              <a:rPr lang="fr-FR" dirty="0" smtClean="0"/>
              <a:t>WP1 – Digital </a:t>
            </a:r>
            <a:r>
              <a:rPr lang="fr-FR" dirty="0" err="1" smtClean="0"/>
              <a:t>mapping</a:t>
            </a:r>
            <a:endParaRPr lang="fr-FR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96136" y="6021288"/>
            <a:ext cx="323882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None/>
              <a:defRPr lang="en-US" sz="4000" b="1" i="0" baseline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2286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800" b="0" i="0" baseline="0">
                <a:solidFill>
                  <a:srgbClr val="0F5494"/>
                </a:solidFill>
                <a:latin typeface="Verdana"/>
                <a:ea typeface="+mn-ea"/>
              </a:defRPr>
            </a:lvl2pPr>
            <a:lvl3pPr marL="4572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lang="en-US" sz="1600" baseline="0">
                <a:solidFill>
                  <a:srgbClr val="0F5494"/>
                </a:solidFill>
                <a:latin typeface="Verdana"/>
                <a:ea typeface="+mn-ea"/>
                <a:cs typeface="+mn-cs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r"/>
            <a:r>
              <a:rPr lang="en-GB" sz="2000" b="0" dirty="0" smtClean="0"/>
              <a:t>Worldline</a:t>
            </a:r>
          </a:p>
          <a:p>
            <a:pPr algn="r"/>
            <a:r>
              <a:rPr lang="en-GB" sz="1600" b="0" dirty="0" smtClean="0"/>
              <a:t>Joseph.colin@worldline.com</a:t>
            </a:r>
            <a:endParaRPr lang="en-GB" sz="1600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48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60232" cy="469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WP1: Digital Mapping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1" y="2003485"/>
            <a:ext cx="4706397" cy="2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Portal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Portal</a:t>
            </a:r>
          </a:p>
          <a:p>
            <a:pPr lvl="1"/>
            <a:r>
              <a:rPr lang="fr-FR" dirty="0"/>
              <a:t>EMODnet </a:t>
            </a:r>
            <a:r>
              <a:rPr lang="fr-FR" dirty="0" smtClean="0"/>
              <a:t>look and </a:t>
            </a:r>
            <a:r>
              <a:rPr lang="fr-FR" dirty="0" err="1" smtClean="0"/>
              <a:t>feel</a:t>
            </a:r>
            <a:endParaRPr lang="fr-FR" dirty="0"/>
          </a:p>
          <a:p>
            <a:pPr lvl="1"/>
            <a:r>
              <a:rPr lang="fr-FR" dirty="0" smtClean="0"/>
              <a:t>Simple and modern design</a:t>
            </a:r>
            <a:endParaRPr lang="en-US" dirty="0"/>
          </a:p>
          <a:p>
            <a:pPr lvl="1"/>
            <a:r>
              <a:rPr lang="en-US" dirty="0" smtClean="0"/>
              <a:t>Catalog of </a:t>
            </a:r>
            <a:r>
              <a:rPr lang="en-US" dirty="0"/>
              <a:t>d</a:t>
            </a:r>
            <a:r>
              <a:rPr lang="en-US" dirty="0" smtClean="0"/>
              <a:t>igital maps</a:t>
            </a:r>
          </a:p>
          <a:p>
            <a:pPr lvl="1"/>
            <a:r>
              <a:rPr lang="en-US" dirty="0" smtClean="0"/>
              <a:t>Tools</a:t>
            </a:r>
          </a:p>
          <a:p>
            <a:pPr lvl="2"/>
            <a:r>
              <a:rPr lang="en-US" dirty="0" smtClean="0"/>
              <a:t>Bathymetric profile</a:t>
            </a:r>
          </a:p>
          <a:p>
            <a:pPr lvl="2"/>
            <a:r>
              <a:rPr lang="en-US" dirty="0" smtClean="0"/>
              <a:t>Data and metadata download</a:t>
            </a:r>
          </a:p>
          <a:p>
            <a:pPr lvl="2"/>
            <a:r>
              <a:rPr lang="en-US" dirty="0" smtClean="0"/>
              <a:t>Coastal </a:t>
            </a:r>
            <a:r>
              <a:rPr lang="en-US" dirty="0"/>
              <a:t>Mapping Planner Algorithm</a:t>
            </a:r>
          </a:p>
          <a:p>
            <a:pPr lvl="2"/>
            <a:r>
              <a:rPr lang="en-US" dirty="0" smtClean="0"/>
              <a:t>Data ingestion of GPS points</a:t>
            </a:r>
          </a:p>
          <a:p>
            <a:pPr marL="720000" lvl="2" indent="0">
              <a:buNone/>
            </a:pPr>
            <a:endParaRPr lang="fr-FR" dirty="0"/>
          </a:p>
          <a:p>
            <a:r>
              <a:rPr lang="fr-FR" dirty="0" smtClean="0"/>
              <a:t>Data </a:t>
            </a:r>
            <a:r>
              <a:rPr lang="fr-FR" dirty="0" err="1" smtClean="0"/>
              <a:t>Warehouse</a:t>
            </a:r>
            <a:endParaRPr lang="fr-FR" dirty="0" smtClean="0"/>
          </a:p>
          <a:p>
            <a:pPr lvl="1"/>
            <a:r>
              <a:rPr lang="fr-FR" dirty="0" smtClean="0"/>
              <a:t>Data ingestion of Digital Terrain </a:t>
            </a:r>
            <a:r>
              <a:rPr lang="fr-FR" dirty="0" err="1" smtClean="0"/>
              <a:t>Models</a:t>
            </a:r>
            <a:r>
              <a:rPr lang="fr-FR" dirty="0" smtClean="0"/>
              <a:t> and </a:t>
            </a:r>
            <a:r>
              <a:rPr lang="fr-FR" dirty="0" err="1" smtClean="0"/>
              <a:t>surveys</a:t>
            </a:r>
            <a:endParaRPr lang="fr-FR" dirty="0" smtClean="0"/>
          </a:p>
          <a:p>
            <a:pPr lvl="1"/>
            <a:r>
              <a:rPr lang="fr-FR" dirty="0" smtClean="0"/>
              <a:t>Upload of images and data files, and </a:t>
            </a:r>
            <a:r>
              <a:rPr lang="fr-FR" dirty="0" err="1" smtClean="0"/>
              <a:t>publishing</a:t>
            </a:r>
            <a:r>
              <a:rPr lang="fr-FR" dirty="0" smtClean="0"/>
              <a:t> as WMS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4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1987" cy="430887"/>
          </a:xfrm>
        </p:spPr>
        <p:txBody>
          <a:bodyPr/>
          <a:lstStyle/>
          <a:p>
            <a:r>
              <a:rPr lang="en-US" dirty="0" smtClean="0"/>
              <a:t>Portal architecture and data origins</a:t>
            </a:r>
            <a:endParaRPr lang="en-US" dirty="0"/>
          </a:p>
        </p:txBody>
      </p:sp>
      <p:grpSp>
        <p:nvGrpSpPr>
          <p:cNvPr id="19" name="Groupe 18"/>
          <p:cNvGrpSpPr/>
          <p:nvPr/>
        </p:nvGrpSpPr>
        <p:grpSpPr>
          <a:xfrm>
            <a:off x="6228183" y="1700808"/>
            <a:ext cx="2592289" cy="4392488"/>
            <a:chOff x="5508103" y="1844824"/>
            <a:chExt cx="2592289" cy="4392488"/>
          </a:xfrm>
        </p:grpSpPr>
        <p:sp>
          <p:nvSpPr>
            <p:cNvPr id="5" name="Rectangle 4"/>
            <p:cNvSpPr/>
            <p:nvPr/>
          </p:nvSpPr>
          <p:spPr bwMode="auto">
            <a:xfrm>
              <a:off x="5508103" y="1844824"/>
              <a:ext cx="2592289" cy="4392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err="1" smtClean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Coastal</a:t>
              </a:r>
              <a:r>
                <a:rPr lang="fr-FR" sz="1400" b="1" dirty="0" smtClean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 </a:t>
              </a:r>
              <a:r>
                <a:rPr lang="fr-FR" sz="1400" b="1" dirty="0" err="1" smtClean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Mapping</a:t>
              </a:r>
              <a:r>
                <a:rPr lang="fr-FR" sz="1400" b="1" dirty="0" smtClean="0">
                  <a:solidFill>
                    <a:schemeClr val="tx1"/>
                  </a:solidFill>
                  <a:latin typeface="Verdana" charset="0"/>
                  <a:ea typeface="ＭＳ Ｐゴシック" charset="0"/>
                </a:rPr>
                <a:t> portal</a:t>
              </a:r>
              <a:endPara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796136" y="2247083"/>
              <a:ext cx="2088232" cy="211802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smtClean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GIS portal</a:t>
              </a:r>
            </a:p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  <a:ea typeface="ＭＳ Ｐゴシック" charset="0"/>
                </a:rPr>
                <a:t>+</a:t>
              </a:r>
            </a:p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err="1" smtClean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catalog</a:t>
              </a:r>
              <a:endPara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96136" y="4451276"/>
              <a:ext cx="2088232" cy="15700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 err="1" smtClean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Editorial</a:t>
              </a:r>
              <a:r>
                <a:rPr lang="fr-FR" sz="1400" b="1" dirty="0" smtClean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portal</a:t>
              </a:r>
              <a:endPara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cxnSp>
        <p:nvCxnSpPr>
          <p:cNvPr id="14" name="Connecteur droit avec flèche 13"/>
          <p:cNvCxnSpPr>
            <a:stCxn id="61" idx="3"/>
          </p:cNvCxnSpPr>
          <p:nvPr/>
        </p:nvCxnSpPr>
        <p:spPr bwMode="auto">
          <a:xfrm>
            <a:off x="5775940" y="4050176"/>
            <a:ext cx="74359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27" y="2924944"/>
            <a:ext cx="1941514" cy="10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27" y="4633519"/>
            <a:ext cx="1941514" cy="117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e 59"/>
          <p:cNvGrpSpPr/>
          <p:nvPr/>
        </p:nvGrpSpPr>
        <p:grpSpPr>
          <a:xfrm>
            <a:off x="1495852" y="4563260"/>
            <a:ext cx="2212052" cy="377908"/>
            <a:chOff x="1495852" y="4677486"/>
            <a:chExt cx="2212052" cy="377908"/>
          </a:xfrm>
        </p:grpSpPr>
        <p:cxnSp>
          <p:nvCxnSpPr>
            <p:cNvPr id="27" name="Connecteur droit avec flèche 26"/>
            <p:cNvCxnSpPr>
              <a:stCxn id="33" idx="3"/>
            </p:cNvCxnSpPr>
            <p:nvPr/>
          </p:nvCxnSpPr>
          <p:spPr bwMode="auto">
            <a:xfrm flipV="1">
              <a:off x="1495852" y="4902190"/>
              <a:ext cx="2212052" cy="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Rogner un rectangle à un seul coin 35"/>
            <p:cNvSpPr/>
            <p:nvPr/>
          </p:nvSpPr>
          <p:spPr bwMode="auto">
            <a:xfrm>
              <a:off x="2287940" y="4677486"/>
              <a:ext cx="699884" cy="377908"/>
            </a:xfrm>
            <a:prstGeom prst="snip1Rect">
              <a:avLst>
                <a:gd name="adj" fmla="val 3515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b="1" dirty="0" smtClean="0">
                  <a:latin typeface="Verdana" charset="0"/>
                  <a:ea typeface="ＭＳ Ｐゴシック" charset="0"/>
                </a:rPr>
                <a:t>Data files</a:t>
              </a:r>
              <a:endParaRPr kumimoji="0" lang="fr-FR" sz="900" b="1" i="0" u="none" strike="noStrike" cap="none" normalizeH="0" baseline="0" dirty="0">
                <a:ln>
                  <a:noFill/>
                </a:ln>
                <a:effectLst/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199708" y="4316939"/>
            <a:ext cx="1296144" cy="942051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Partner 3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22" name="Connecteur droit avec flèche 21"/>
          <p:cNvCxnSpPr>
            <a:stCxn id="35" idx="3"/>
          </p:cNvCxnSpPr>
          <p:nvPr/>
        </p:nvCxnSpPr>
        <p:spPr bwMode="auto">
          <a:xfrm>
            <a:off x="2195736" y="2255764"/>
            <a:ext cx="43238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1495852" y="1988841"/>
            <a:ext cx="699884" cy="53384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WMS Service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9708" y="1988840"/>
            <a:ext cx="1296144" cy="9420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Partner 1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495852" y="3140969"/>
            <a:ext cx="699884" cy="53384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WMS Service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57" name="Connecteur droit avec flèche 56"/>
          <p:cNvCxnSpPr>
            <a:stCxn id="56" idx="3"/>
          </p:cNvCxnSpPr>
          <p:nvPr/>
        </p:nvCxnSpPr>
        <p:spPr bwMode="auto">
          <a:xfrm>
            <a:off x="2195736" y="3407892"/>
            <a:ext cx="432048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5076056" y="3783253"/>
            <a:ext cx="699884" cy="53384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WMS Service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9708" y="3152890"/>
            <a:ext cx="1296144" cy="9420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Partner 2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1507436" y="3771172"/>
            <a:ext cx="2200468" cy="377908"/>
            <a:chOff x="1495852" y="4707276"/>
            <a:chExt cx="2200468" cy="377908"/>
          </a:xfrm>
        </p:grpSpPr>
        <p:cxnSp>
          <p:nvCxnSpPr>
            <p:cNvPr id="66" name="Connecteur droit avec flèche 65"/>
            <p:cNvCxnSpPr/>
            <p:nvPr/>
          </p:nvCxnSpPr>
          <p:spPr bwMode="auto">
            <a:xfrm>
              <a:off x="1495852" y="4902191"/>
              <a:ext cx="220046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Rogner un rectangle à un seul coin 66"/>
            <p:cNvSpPr/>
            <p:nvPr/>
          </p:nvSpPr>
          <p:spPr bwMode="auto">
            <a:xfrm>
              <a:off x="2256160" y="4707276"/>
              <a:ext cx="699884" cy="377908"/>
            </a:xfrm>
            <a:prstGeom prst="snip1Rect">
              <a:avLst>
                <a:gd name="adj" fmla="val 3515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b="1" dirty="0" smtClean="0">
                  <a:latin typeface="Verdana" charset="0"/>
                  <a:ea typeface="ＭＳ Ｐゴシック" charset="0"/>
                </a:rPr>
                <a:t>Data files</a:t>
              </a:r>
              <a:endParaRPr kumimoji="0" lang="fr-FR" sz="900" b="1" i="0" u="none" strike="noStrike" cap="none" normalizeH="0" baseline="0" dirty="0">
                <a:ln>
                  <a:noFill/>
                </a:ln>
                <a:effectLst/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3707904" y="3789040"/>
            <a:ext cx="1368152" cy="158417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Data </a:t>
            </a:r>
            <a:r>
              <a:rPr lang="fr-FR" sz="1400" b="1" dirty="0" err="1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Warehouse</a:t>
            </a:r>
            <a:endParaRPr lang="fr-FR" sz="1400" b="1" dirty="0" smtClean="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i="1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Data ingestion, transformation and </a:t>
            </a:r>
            <a:r>
              <a:rPr lang="fr-FR" sz="1000" i="1" dirty="0" err="1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publishing</a:t>
            </a:r>
            <a:endParaRPr kumimoji="0" lang="fr-FR" sz="10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Portal </a:t>
            </a:r>
            <a:r>
              <a:rPr lang="fr-FR" dirty="0" err="1" smtClean="0"/>
              <a:t>demo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Navigation</a:t>
            </a:r>
          </a:p>
          <a:p>
            <a:endParaRPr lang="fr-FR" dirty="0"/>
          </a:p>
          <a:p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datasets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Tools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613249"/>
      </p:ext>
    </p:extLst>
  </p:cSld>
  <p:clrMapOvr>
    <a:masterClrMapping/>
  </p:clrMapOvr>
</p:sld>
</file>

<file path=ppt/theme/theme1.xml><?xml version="1.0" encoding="utf-8"?>
<a:theme xmlns:a="http://schemas.openxmlformats.org/drawingml/2006/main" name="1_EGU_CodeList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JRC_Template_adapted</Template>
  <TotalTime>1343</TotalTime>
  <Words>109</Words>
  <Application>Microsoft Office PowerPoint</Application>
  <PresentationFormat>Affichage à l'écran (4:3)</PresentationFormat>
  <Paragraphs>44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1_EGU_CodeLists</vt:lpstr>
      <vt:lpstr>Présentation PowerPoint</vt:lpstr>
      <vt:lpstr>WP1: Digital Mapping</vt:lpstr>
      <vt:lpstr>Internet Portal</vt:lpstr>
      <vt:lpstr>Portal architecture and data origins</vt:lpstr>
      <vt:lpstr>Portal demo</vt:lpstr>
    </vt:vector>
  </TitlesOfParts>
  <Company>Ipsc IT Support (AB)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SHOM</dc:creator>
  <cp:lastModifiedBy>Gaël Morvan, DOPS/MIP/BATHY</cp:lastModifiedBy>
  <cp:revision>104</cp:revision>
  <dcterms:created xsi:type="dcterms:W3CDTF">2014-01-09T16:39:14Z</dcterms:created>
  <dcterms:modified xsi:type="dcterms:W3CDTF">2016-12-06T08:38:12Z</dcterms:modified>
</cp:coreProperties>
</file>