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4"/>
  </p:notesMasterIdLst>
  <p:handoutMasterIdLst>
    <p:handoutMasterId r:id="rId25"/>
  </p:handoutMasterIdLst>
  <p:sldIdLst>
    <p:sldId id="266" r:id="rId5"/>
    <p:sldId id="270" r:id="rId6"/>
    <p:sldId id="273" r:id="rId7"/>
    <p:sldId id="274" r:id="rId8"/>
    <p:sldId id="275" r:id="rId9"/>
    <p:sldId id="281" r:id="rId10"/>
    <p:sldId id="279" r:id="rId11"/>
    <p:sldId id="282" r:id="rId12"/>
    <p:sldId id="283" r:id="rId13"/>
    <p:sldId id="284" r:id="rId14"/>
    <p:sldId id="289" r:id="rId15"/>
    <p:sldId id="290" r:id="rId16"/>
    <p:sldId id="291" r:id="rId17"/>
    <p:sldId id="292" r:id="rId18"/>
    <p:sldId id="295" r:id="rId19"/>
    <p:sldId id="294" r:id="rId20"/>
    <p:sldId id="297" r:id="rId21"/>
    <p:sldId id="298" r:id="rId22"/>
    <p:sldId id="299" r:id="rId2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7DC"/>
    <a:srgbClr val="F7FAE0"/>
    <a:srgbClr val="F1F6DE"/>
    <a:srgbClr val="F0F5DD"/>
    <a:srgbClr val="E2F0D9"/>
    <a:srgbClr val="0076D2"/>
    <a:srgbClr val="4790D8"/>
    <a:srgbClr val="7DBA00"/>
    <a:srgbClr val="1A75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37"/>
    <p:restoredTop sz="84345" autoAdjust="0"/>
  </p:normalViewPr>
  <p:slideViewPr>
    <p:cSldViewPr snapToGrid="0" snapToObjects="1">
      <p:cViewPr varScale="1">
        <p:scale>
          <a:sx n="71" d="100"/>
          <a:sy n="71" d="100"/>
        </p:scale>
        <p:origin x="1210" y="62"/>
      </p:cViewPr>
      <p:guideLst/>
    </p:cSldViewPr>
  </p:slideViewPr>
  <p:notesTextViewPr>
    <p:cViewPr>
      <p:scale>
        <a:sx n="3" d="2"/>
        <a:sy n="3" d="2"/>
      </p:scale>
      <p:origin x="0" y="0"/>
    </p:cViewPr>
  </p:notesTextViewPr>
  <p:notesViewPr>
    <p:cSldViewPr snapToGrid="0" snapToObjects="1">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DAC4C63-E5B2-5E4F-A74C-F75EE9A140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05EB0210-CC31-C24B-86E5-141FB813A8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725E41-0FF1-1D43-A44C-0856F0CF9831}" type="datetimeFigureOut">
              <a:rPr lang="es-ES" smtClean="0"/>
              <a:t>25/06/2024</a:t>
            </a:fld>
            <a:endParaRPr lang="es-ES"/>
          </a:p>
        </p:txBody>
      </p:sp>
      <p:sp>
        <p:nvSpPr>
          <p:cNvPr id="4" name="Marcador de pie de página 3">
            <a:extLst>
              <a:ext uri="{FF2B5EF4-FFF2-40B4-BE49-F238E27FC236}">
                <a16:creationId xmlns:a16="http://schemas.microsoft.com/office/drawing/2014/main" id="{41E2FEBE-D7DA-5545-810A-5EB0A8BB77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112C0B35-8EFC-6143-A886-937704741D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839F3C-7A42-5E44-9104-61A2CB43F95D}" type="slidenum">
              <a:rPr lang="es-ES" smtClean="0"/>
              <a:t>‹Nº›</a:t>
            </a:fld>
            <a:endParaRPr lang="es-ES"/>
          </a:p>
        </p:txBody>
      </p:sp>
    </p:spTree>
    <p:extLst>
      <p:ext uri="{BB962C8B-B14F-4D97-AF65-F5344CB8AC3E}">
        <p14:creationId xmlns:p14="http://schemas.microsoft.com/office/powerpoint/2010/main" val="1647401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77866-D662-8545-B166-66510AEAAFE1}" type="datetimeFigureOut">
              <a:rPr lang="es-ES" smtClean="0"/>
              <a:t>25/06/2024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B3F11-7A71-9244-9447-0867466D5352}" type="slidenum">
              <a:rPr lang="es-ES" smtClean="0"/>
              <a:t>‹Nº›</a:t>
            </a:fld>
            <a:endParaRPr lang="es-ES"/>
          </a:p>
        </p:txBody>
      </p:sp>
    </p:spTree>
    <p:extLst>
      <p:ext uri="{BB962C8B-B14F-4D97-AF65-F5344CB8AC3E}">
        <p14:creationId xmlns:p14="http://schemas.microsoft.com/office/powerpoint/2010/main" val="387813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Pond_liner"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n.wikipedia.org/wiki/Polyester_resin" TargetMode="External"/><Relationship Id="rId4" Type="http://schemas.openxmlformats.org/officeDocument/2006/relationships/hyperlink" Target="https://en.wikipedia.org/wiki/Reinforced_concret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4C5B3F11-7A71-9244-9447-0867466D5352}" type="slidenum">
              <a:rPr lang="es-ES" smtClean="0"/>
              <a:t>1</a:t>
            </a:fld>
            <a:endParaRPr lang="es-ES"/>
          </a:p>
        </p:txBody>
      </p:sp>
    </p:spTree>
    <p:extLst>
      <p:ext uri="{BB962C8B-B14F-4D97-AF65-F5344CB8AC3E}">
        <p14:creationId xmlns:p14="http://schemas.microsoft.com/office/powerpoint/2010/main" val="1382754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 total of 2-hectares raceway ponds have been constructed. These 3 High-Rate Algae Ponds 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0070C0"/>
                </a:solidFill>
              </a:rPr>
              <a:t>1 reactor with 10,000 m2 and paddlewheel as agitation system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0070C0"/>
                </a:solidFill>
              </a:rPr>
              <a:t>1 reactor with 5,000 m2 and also with paddlewheel as agitation system</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0070C0"/>
                </a:solidFill>
              </a:rPr>
              <a:t>1 reactor with 5,000 m2 but using a patent of Aqualia as agitation system (LEAR system: Low Energy Algae Reactor)</a:t>
            </a: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11</a:t>
            </a:fld>
            <a:endParaRPr lang="es-ES"/>
          </a:p>
        </p:txBody>
      </p:sp>
    </p:spTree>
    <p:extLst>
      <p:ext uri="{BB962C8B-B14F-4D97-AF65-F5344CB8AC3E}">
        <p14:creationId xmlns:p14="http://schemas.microsoft.com/office/powerpoint/2010/main" val="2377405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rgbClr val="0070C0"/>
                </a:solidFill>
                <a:latin typeface="+mn-lt"/>
                <a:ea typeface="+mn-ea"/>
                <a:cs typeface="+mn-cs"/>
              </a:rPr>
              <a:t>After the cultivation process, two lines have been designed.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a:solidFill>
                  <a:srgbClr val="0070C0"/>
                </a:solidFill>
                <a:latin typeface="+mn-lt"/>
                <a:ea typeface="+mn-ea"/>
                <a:cs typeface="+mn-cs"/>
              </a:rPr>
              <a:t>The first one is the biofertilizer production line, where the biomass harvesting is carried out by a Dissolved Air Flotation unit </a:t>
            </a:r>
            <a:r>
              <a:rPr lang="en-GB" sz="1800" dirty="0">
                <a:effectLst/>
                <a:latin typeface="Times New Roman" panose="02020603050405020304" pitchFamily="18" charset="0"/>
                <a:ea typeface="Times New Roman" panose="02020603050405020304" pitchFamily="18" charset="0"/>
              </a:rPr>
              <a:t>with a treatment capacity of up to 100 m</a:t>
            </a:r>
            <a:r>
              <a:rPr lang="en-GB" sz="1800" baseline="30000" dirty="0">
                <a:effectLst/>
                <a:latin typeface="Times New Roman" panose="02020603050405020304" pitchFamily="18" charset="0"/>
                <a:ea typeface="Times New Roman" panose="02020603050405020304" pitchFamily="18" charset="0"/>
              </a:rPr>
              <a:t>3</a:t>
            </a:r>
            <a:r>
              <a:rPr lang="en-GB" sz="1800" dirty="0">
                <a:effectLst/>
                <a:latin typeface="Times New Roman" panose="02020603050405020304" pitchFamily="18" charset="0"/>
                <a:ea typeface="Times New Roman" panose="02020603050405020304" pitchFamily="18" charset="0"/>
              </a:rPr>
              <a:t> h</a:t>
            </a:r>
            <a:r>
              <a:rPr lang="en-GB" sz="1800" baseline="30000" dirty="0">
                <a:effectLst/>
                <a:latin typeface="Times New Roman" panose="02020603050405020304" pitchFamily="18" charset="0"/>
                <a:ea typeface="Times New Roman" panose="02020603050405020304" pitchFamily="18" charset="0"/>
              </a:rPr>
              <a:t>-1</a:t>
            </a:r>
            <a:r>
              <a:rPr lang="en-GB" sz="1200" kern="1200" noProof="0" dirty="0">
                <a:solidFill>
                  <a:srgbClr val="0070C0"/>
                </a:solidFill>
                <a:latin typeface="+mn-lt"/>
                <a:ea typeface="+mn-ea"/>
                <a:cs typeface="+mn-cs"/>
              </a:rPr>
              <a:t>. A coagulation-flocculation unit before the DAFAST was installed to favour the separation of biomass and treated water.</a:t>
            </a:r>
          </a:p>
        </p:txBody>
      </p:sp>
      <p:sp>
        <p:nvSpPr>
          <p:cNvPr id="4" name="Marcador de número de diapositiva 3"/>
          <p:cNvSpPr>
            <a:spLocks noGrp="1"/>
          </p:cNvSpPr>
          <p:nvPr>
            <p:ph type="sldNum" sz="quarter" idx="5"/>
          </p:nvPr>
        </p:nvSpPr>
        <p:spPr/>
        <p:txBody>
          <a:bodyPr/>
          <a:lstStyle/>
          <a:p>
            <a:fld id="{4C5B3F11-7A71-9244-9447-0867466D5352}" type="slidenum">
              <a:rPr lang="es-ES" smtClean="0"/>
              <a:t>12</a:t>
            </a:fld>
            <a:endParaRPr lang="es-ES"/>
          </a:p>
        </p:txBody>
      </p:sp>
    </p:spTree>
    <p:extLst>
      <p:ext uri="{BB962C8B-B14F-4D97-AF65-F5344CB8AC3E}">
        <p14:creationId xmlns:p14="http://schemas.microsoft.com/office/powerpoint/2010/main" val="33028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solidFill>
                  <a:srgbClr val="0070C0"/>
                </a:solidFill>
              </a:rPr>
              <a:t>Additionally, biomass harvested in the previous step goes to the dewatering process by a decanter centrifuge. The concentrated biomass can be sent for hydrolysis treatment to produced biofertilizer.</a:t>
            </a:r>
            <a:endParaRPr lang="en-GB" sz="1200" noProof="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13</a:t>
            </a:fld>
            <a:endParaRPr lang="es-ES"/>
          </a:p>
        </p:txBody>
      </p:sp>
    </p:spTree>
    <p:extLst>
      <p:ext uri="{BB962C8B-B14F-4D97-AF65-F5344CB8AC3E}">
        <p14:creationId xmlns:p14="http://schemas.microsoft.com/office/powerpoint/2010/main" val="2257471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Arial" panose="020B0604020202020204" pitchFamily="34" charset="0"/>
                <a:ea typeface="Times New Roman" panose="02020603050405020304" pitchFamily="18" charset="0"/>
                <a:cs typeface="Arial" panose="020B0604020202020204" pitchFamily="34" charset="0"/>
              </a:rPr>
              <a:t>Besides the biofertilizer production line, an alternative line has been designed after the biological treatment. It consists of 4 vertical flow constructed wetlands with 50 m2 each, as clarifying step.</a:t>
            </a:r>
          </a:p>
        </p:txBody>
      </p:sp>
      <p:sp>
        <p:nvSpPr>
          <p:cNvPr id="4" name="Marcador de número de diapositiva 3"/>
          <p:cNvSpPr>
            <a:spLocks noGrp="1"/>
          </p:cNvSpPr>
          <p:nvPr>
            <p:ph type="sldNum" sz="quarter" idx="5"/>
          </p:nvPr>
        </p:nvSpPr>
        <p:spPr/>
        <p:txBody>
          <a:bodyPr/>
          <a:lstStyle/>
          <a:p>
            <a:fld id="{4C5B3F11-7A71-9244-9447-0867466D5352}" type="slidenum">
              <a:rPr lang="es-ES" smtClean="0"/>
              <a:t>14</a:t>
            </a:fld>
            <a:endParaRPr lang="es-ES"/>
          </a:p>
        </p:txBody>
      </p:sp>
    </p:spTree>
    <p:extLst>
      <p:ext uri="{BB962C8B-B14F-4D97-AF65-F5344CB8AC3E}">
        <p14:creationId xmlns:p14="http://schemas.microsoft.com/office/powerpoint/2010/main" val="428604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Aft>
                <a:spcPts val="1200"/>
              </a:spcAft>
            </a:pPr>
            <a:r>
              <a:rPr lang="en-GB" sz="1800" dirty="0">
                <a:effectLst/>
                <a:latin typeface="Times New Roman" panose="02020603050405020304" pitchFamily="18" charset="0"/>
                <a:ea typeface="Times New Roman" panose="02020603050405020304" pitchFamily="18" charset="0"/>
              </a:rPr>
              <a:t>Both pH, T and dissolved oxygen concentration was online monitored continuously in the culture .</a:t>
            </a:r>
          </a:p>
          <a:p>
            <a:pPr algn="just">
              <a:spcAft>
                <a:spcPts val="1200"/>
              </a:spcAft>
            </a:pPr>
            <a:r>
              <a:rPr lang="en-GB" sz="1800" dirty="0">
                <a:effectLst/>
                <a:latin typeface="Times New Roman" panose="02020603050405020304" pitchFamily="18" charset="0"/>
                <a:ea typeface="Times New Roman" panose="02020603050405020304" pitchFamily="18" charset="0"/>
              </a:rPr>
              <a:t>Dissolved O2 achieved values from 0 during the night to values over 20 mg O</a:t>
            </a:r>
            <a:r>
              <a:rPr lang="en-GB" sz="1800" baseline="-25000" dirty="0">
                <a:effectLst/>
                <a:latin typeface="Times New Roman" panose="02020603050405020304" pitchFamily="18" charset="0"/>
                <a:ea typeface="Times New Roman" panose="02020603050405020304" pitchFamily="18" charset="0"/>
              </a:rPr>
              <a:t>2</a:t>
            </a:r>
            <a:r>
              <a:rPr lang="en-GB" sz="1800" dirty="0">
                <a:effectLst/>
                <a:latin typeface="Times New Roman" panose="02020603050405020304" pitchFamily="18" charset="0"/>
                <a:ea typeface="Times New Roman" panose="02020603050405020304" pitchFamily="18" charset="0"/>
              </a:rPr>
              <a:t> L</a:t>
            </a:r>
            <a:r>
              <a:rPr lang="en-GB" sz="1800" baseline="30000" dirty="0">
                <a:effectLst/>
                <a:latin typeface="Times New Roman" panose="02020603050405020304" pitchFamily="18" charset="0"/>
                <a:ea typeface="Times New Roman" panose="02020603050405020304" pitchFamily="18" charset="0"/>
              </a:rPr>
              <a:t>-1</a:t>
            </a:r>
            <a:r>
              <a:rPr lang="en-GB" sz="1800" dirty="0">
                <a:effectLst/>
                <a:latin typeface="Times New Roman" panose="02020603050405020304" pitchFamily="18" charset="0"/>
                <a:ea typeface="Times New Roman" panose="02020603050405020304" pitchFamily="18" charset="0"/>
              </a:rPr>
              <a:t> during the hours of maximum solar irradiation. You can see an example of O2 profile in the graphic of one day in summer. The variations observed in the oxygen profile were directly correlated with the ambient temperature and light irradiance in Mérida, Spain.</a:t>
            </a:r>
            <a:endParaRPr lang="es-ES" sz="1800" dirty="0">
              <a:effectLst/>
              <a:latin typeface="Times New Roman" panose="02020603050405020304" pitchFamily="18" charset="0"/>
              <a:ea typeface="Times New Roman" panose="02020603050405020304" pitchFamily="18" charset="0"/>
            </a:endParaRPr>
          </a:p>
          <a:p>
            <a:r>
              <a:rPr lang="en-US" sz="1800" dirty="0"/>
              <a:t>Here you can see other examples of O2 profile and T along week 32 in Summer and week 42 in Autumn. Notice that sometimes in Summer, O2 concentration exceeded the limit of the probe, meaning that the system is capable /’</a:t>
            </a:r>
            <a:r>
              <a:rPr lang="en-US" sz="1800" dirty="0" err="1"/>
              <a:t>keipǝbl</a:t>
            </a:r>
            <a:r>
              <a:rPr lang="en-US" sz="1800" dirty="0"/>
              <a:t>/ to assimilate higher organic load.</a:t>
            </a:r>
          </a:p>
        </p:txBody>
      </p:sp>
      <p:sp>
        <p:nvSpPr>
          <p:cNvPr id="4" name="Marcador de número de diapositiva 3"/>
          <p:cNvSpPr>
            <a:spLocks noGrp="1"/>
          </p:cNvSpPr>
          <p:nvPr>
            <p:ph type="sldNum" sz="quarter" idx="5"/>
          </p:nvPr>
        </p:nvSpPr>
        <p:spPr/>
        <p:txBody>
          <a:bodyPr/>
          <a:lstStyle/>
          <a:p>
            <a:fld id="{4C5B3F11-7A71-9244-9447-0867466D5352}" type="slidenum">
              <a:rPr lang="es-ES" smtClean="0"/>
              <a:t>15</a:t>
            </a:fld>
            <a:endParaRPr lang="es-ES"/>
          </a:p>
        </p:txBody>
      </p:sp>
    </p:spTree>
    <p:extLst>
      <p:ext uri="{BB962C8B-B14F-4D97-AF65-F5344CB8AC3E}">
        <p14:creationId xmlns:p14="http://schemas.microsoft.com/office/powerpoint/2010/main" val="2210537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Aft>
                <a:spcPts val="1200"/>
              </a:spcAft>
            </a:pPr>
            <a:r>
              <a:rPr lang="en-GB" sz="1800" dirty="0">
                <a:effectLst/>
                <a:latin typeface="Times New Roman" panose="02020603050405020304" pitchFamily="18" charset="0"/>
                <a:ea typeface="Times New Roman" panose="02020603050405020304" pitchFamily="18" charset="0"/>
              </a:rPr>
              <a:t>DAFAST</a:t>
            </a:r>
            <a:r>
              <a:rPr lang="en-GB" sz="1800" baseline="30000" dirty="0">
                <a:effectLst/>
                <a:latin typeface="Times New Roman" panose="02020603050405020304" pitchFamily="18" charset="0"/>
                <a:ea typeface="Times New Roman" panose="02020603050405020304" pitchFamily="18" charset="0"/>
              </a:rPr>
              <a:t>®</a:t>
            </a:r>
            <a:r>
              <a:rPr lang="en-GB" sz="1800" dirty="0">
                <a:effectLst/>
                <a:latin typeface="Times New Roman" panose="02020603050405020304" pitchFamily="18" charset="0"/>
                <a:ea typeface="Times New Roman" panose="02020603050405020304" pitchFamily="18" charset="0"/>
              </a:rPr>
              <a:t> system operated continuously supplying clarified water and generating concentrated biomass lately centrifuged. At the outlet of the DAFAST</a:t>
            </a:r>
            <a:r>
              <a:rPr lang="en-GB" sz="1800" baseline="30000" dirty="0">
                <a:effectLst/>
                <a:latin typeface="Times New Roman" panose="02020603050405020304" pitchFamily="18" charset="0"/>
                <a:ea typeface="Times New Roman" panose="02020603050405020304" pitchFamily="18" charset="0"/>
              </a:rPr>
              <a:t>®</a:t>
            </a:r>
            <a:r>
              <a:rPr lang="en-GB" sz="1800" dirty="0">
                <a:effectLst/>
                <a:latin typeface="Times New Roman" panose="02020603050405020304" pitchFamily="18" charset="0"/>
                <a:ea typeface="Times New Roman" panose="02020603050405020304" pitchFamily="18" charset="0"/>
              </a:rPr>
              <a:t> unit, the concentration in the water reached average values of 100 mg L</a:t>
            </a:r>
            <a:r>
              <a:rPr lang="en-GB" sz="1800" baseline="30000" dirty="0">
                <a:effectLst/>
                <a:latin typeface="Times New Roman" panose="02020603050405020304" pitchFamily="18" charset="0"/>
                <a:ea typeface="Times New Roman" panose="02020603050405020304" pitchFamily="18" charset="0"/>
              </a:rPr>
              <a:t>-1 </a:t>
            </a:r>
            <a:r>
              <a:rPr lang="en-GB" sz="1800" dirty="0">
                <a:effectLst/>
                <a:latin typeface="Times New Roman" panose="02020603050405020304" pitchFamily="18" charset="0"/>
                <a:ea typeface="Times New Roman" panose="02020603050405020304" pitchFamily="18" charset="0"/>
              </a:rPr>
              <a:t>for COD, 14 mg L</a:t>
            </a:r>
            <a:r>
              <a:rPr lang="en-GB" sz="1800" baseline="30000" dirty="0">
                <a:effectLst/>
                <a:latin typeface="Times New Roman" panose="02020603050405020304" pitchFamily="18" charset="0"/>
                <a:ea typeface="Times New Roman" panose="02020603050405020304" pitchFamily="18" charset="0"/>
              </a:rPr>
              <a:t>-1</a:t>
            </a:r>
            <a:r>
              <a:rPr lang="en-GB" sz="1800" dirty="0">
                <a:effectLst/>
                <a:latin typeface="Times New Roman" panose="02020603050405020304" pitchFamily="18" charset="0"/>
                <a:ea typeface="Times New Roman" panose="02020603050405020304" pitchFamily="18" charset="0"/>
              </a:rPr>
              <a:t> for TN, 4 mg L</a:t>
            </a:r>
            <a:r>
              <a:rPr lang="en-GB" sz="1800" baseline="30000" dirty="0">
                <a:effectLst/>
                <a:latin typeface="Times New Roman" panose="02020603050405020304" pitchFamily="18" charset="0"/>
                <a:ea typeface="Times New Roman" panose="02020603050405020304" pitchFamily="18" charset="0"/>
              </a:rPr>
              <a:t>-1</a:t>
            </a:r>
            <a:r>
              <a:rPr lang="en-GB" sz="1800" dirty="0">
                <a:effectLst/>
                <a:latin typeface="Times New Roman" panose="02020603050405020304" pitchFamily="18" charset="0"/>
                <a:ea typeface="Times New Roman" panose="02020603050405020304" pitchFamily="18" charset="0"/>
              </a:rPr>
              <a:t> for TP and 20 mg L</a:t>
            </a:r>
            <a:r>
              <a:rPr lang="en-GB" sz="1800" baseline="30000" dirty="0">
                <a:effectLst/>
                <a:latin typeface="Times New Roman" panose="02020603050405020304" pitchFamily="18" charset="0"/>
                <a:ea typeface="Times New Roman" panose="02020603050405020304" pitchFamily="18" charset="0"/>
              </a:rPr>
              <a:t>-1</a:t>
            </a:r>
            <a:r>
              <a:rPr lang="en-GB" sz="1800" dirty="0">
                <a:effectLst/>
                <a:latin typeface="Times New Roman" panose="02020603050405020304" pitchFamily="18" charset="0"/>
                <a:ea typeface="Times New Roman" panose="02020603050405020304" pitchFamily="18" charset="0"/>
              </a:rPr>
              <a:t> for TSS, fulfilling with the water discharge limits requirements.</a:t>
            </a:r>
          </a:p>
          <a:p>
            <a:pPr algn="just">
              <a:spcAft>
                <a:spcPts val="1200"/>
              </a:spcAft>
            </a:pPr>
            <a:r>
              <a:rPr lang="en-GB" sz="1800" dirty="0">
                <a:effectLst/>
                <a:latin typeface="Times New Roman" panose="02020603050405020304" pitchFamily="18" charset="0"/>
                <a:ea typeface="Times New Roman" panose="02020603050405020304" pitchFamily="18" charset="0"/>
              </a:rPr>
              <a:t>The low TSS concentration values in the treated wastewater involved a high solids recovery efficiency in the DAFAST</a:t>
            </a:r>
            <a:r>
              <a:rPr lang="en-GB" sz="1800" baseline="30000" dirty="0">
                <a:effectLst/>
                <a:latin typeface="Times New Roman" panose="02020603050405020304" pitchFamily="18" charset="0"/>
                <a:ea typeface="Times New Roman" panose="02020603050405020304" pitchFamily="18" charset="0"/>
              </a:rPr>
              <a:t>®</a:t>
            </a:r>
            <a:r>
              <a:rPr lang="en-GB" sz="1800" dirty="0">
                <a:effectLst/>
                <a:latin typeface="Times New Roman" panose="02020603050405020304" pitchFamily="18" charset="0"/>
                <a:ea typeface="Times New Roman" panose="02020603050405020304" pitchFamily="18" charset="0"/>
              </a:rPr>
              <a:t>, reaching values of biomass concentration over 1.5-2% of dry mass before centrifugation.</a:t>
            </a:r>
            <a:endParaRPr lang="es-E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16</a:t>
            </a:fld>
            <a:endParaRPr lang="es-ES"/>
          </a:p>
        </p:txBody>
      </p:sp>
    </p:spTree>
    <p:extLst>
      <p:ext uri="{BB962C8B-B14F-4D97-AF65-F5344CB8AC3E}">
        <p14:creationId xmlns:p14="http://schemas.microsoft.com/office/powerpoint/2010/main" val="1586429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lang="en-GB" sz="1800" dirty="0">
                <a:effectLst/>
                <a:latin typeface="Times New Roman" panose="02020603050405020304" pitchFamily="18" charset="0"/>
                <a:ea typeface="Times New Roman" panose="02020603050405020304" pitchFamily="18" charset="0"/>
              </a:rPr>
              <a:t>The feasibility of a microalgae cultivation as secondary treatment has been demonstrated to be a suitable WWT solution. Large-scale microalgae-based demo plant presented effective performance and fulfil with the water discharge limits requirements. Microalgae-bacteria symbiosis represented an excellent alternative for sustainable WWT in small communities.</a:t>
            </a:r>
            <a:endParaRPr lang="es-ES" sz="1800" dirty="0">
              <a:effectLst/>
              <a:latin typeface="Times New Roman" panose="02020603050405020304" pitchFamily="18" charset="0"/>
              <a:ea typeface="Times New Roman" panose="02020603050405020304" pitchFamily="18" charset="0"/>
            </a:endParaRPr>
          </a:p>
          <a:p>
            <a:pPr algn="just">
              <a:spcAft>
                <a:spcPts val="1200"/>
              </a:spcAft>
            </a:pP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17</a:t>
            </a:fld>
            <a:endParaRPr lang="es-ES"/>
          </a:p>
        </p:txBody>
      </p:sp>
    </p:spTree>
    <p:extLst>
      <p:ext uri="{BB962C8B-B14F-4D97-AF65-F5344CB8AC3E}">
        <p14:creationId xmlns:p14="http://schemas.microsoft.com/office/powerpoint/2010/main" val="1685240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lang="en-GB" sz="1800" dirty="0">
                <a:effectLst/>
                <a:latin typeface="Times New Roman" panose="02020603050405020304" pitchFamily="18" charset="0"/>
                <a:ea typeface="Times New Roman" panose="02020603050405020304" pitchFamily="18" charset="0"/>
              </a:rPr>
              <a:t>To conclude, let me show you other experiences in WWT based on microalgae that Aqualia has in Spain. We started at lab scale more than 10 years ago and now we are operating demonstration plants with different configurations.</a:t>
            </a: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18</a:t>
            </a:fld>
            <a:endParaRPr lang="es-ES"/>
          </a:p>
        </p:txBody>
      </p:sp>
    </p:spTree>
    <p:extLst>
      <p:ext uri="{BB962C8B-B14F-4D97-AF65-F5344CB8AC3E}">
        <p14:creationId xmlns:p14="http://schemas.microsoft.com/office/powerpoint/2010/main" val="2410749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4C5B3F11-7A71-9244-9447-0867466D5352}" type="slidenum">
              <a:rPr lang="es-ES" smtClean="0"/>
              <a:t>19</a:t>
            </a:fld>
            <a:endParaRPr lang="es-ES"/>
          </a:p>
        </p:txBody>
      </p:sp>
    </p:spTree>
    <p:extLst>
      <p:ext uri="{BB962C8B-B14F-4D97-AF65-F5344CB8AC3E}">
        <p14:creationId xmlns:p14="http://schemas.microsoft.com/office/powerpoint/2010/main" val="247363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Aft>
                <a:spcPts val="1200"/>
              </a:spcAft>
            </a:pPr>
            <a:r>
              <a:rPr lang="en-GB" sz="1200" dirty="0">
                <a:effectLst/>
                <a:latin typeface="Arial" panose="020B0604020202020204" pitchFamily="34" charset="0"/>
                <a:ea typeface="Times New Roman" panose="02020603050405020304" pitchFamily="18" charset="0"/>
                <a:cs typeface="Arial" panose="020B0604020202020204" pitchFamily="34" charset="0"/>
              </a:rPr>
              <a:t>- European Directive 91/271/EEC about Wastewater Treatment (WWT) excludes agglomerations smaller than 2,000 inhabitants, falling the responsibility of the WWT in these communities, directly on each state member (European Commission Directive, 1991).</a:t>
            </a:r>
          </a:p>
          <a:p>
            <a:pPr marL="0" indent="0" algn="just">
              <a:spcAft>
                <a:spcPts val="1200"/>
              </a:spcAft>
              <a:buFontTx/>
              <a:buNone/>
            </a:pPr>
            <a:r>
              <a:rPr lang="en-US" sz="1200" dirty="0">
                <a:latin typeface="Arial" panose="020B0604020202020204" pitchFamily="34" charset="0"/>
                <a:cs typeface="Arial" panose="020B0604020202020204" pitchFamily="34" charset="0"/>
              </a:rPr>
              <a:t>- In Spain, 72% of the agglomerations have less than 2,000 inhabitants. </a:t>
            </a:r>
            <a:r>
              <a:rPr lang="en-GB" sz="1200" dirty="0">
                <a:effectLst/>
                <a:latin typeface="Arial" panose="020B0604020202020204" pitchFamily="34" charset="0"/>
                <a:ea typeface="Times New Roman" panose="02020603050405020304" pitchFamily="18" charset="0"/>
                <a:cs typeface="Arial" panose="020B0604020202020204" pitchFamily="34" charset="0"/>
              </a:rPr>
              <a:t>That way, according to Aragón et al., (2013), approximately 50–60% of the population from small communities in Spain do not have an adequate sanitation coverage.</a:t>
            </a:r>
          </a:p>
          <a:p>
            <a:pPr marL="0" indent="0" algn="just">
              <a:spcAft>
                <a:spcPts val="1200"/>
              </a:spcAft>
              <a:buFontTx/>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 WWT in small communities faces not only bureaucratic issues, but it is also well known that energy consumption ratio increases as the size of the WWTP decreases.</a:t>
            </a:r>
          </a:p>
          <a:p>
            <a:pPr marL="0" indent="0" algn="just">
              <a:spcAft>
                <a:spcPts val="1200"/>
              </a:spcAft>
              <a:buFontTx/>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 For that reason, WWT based on microalgae systems would have several advantages compared to traditional systems.</a:t>
            </a:r>
            <a:endParaRPr lang="es-ES" sz="10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3</a:t>
            </a:fld>
            <a:endParaRPr lang="es-ES"/>
          </a:p>
        </p:txBody>
      </p:sp>
    </p:spTree>
    <p:extLst>
      <p:ext uri="{BB962C8B-B14F-4D97-AF65-F5344CB8AC3E}">
        <p14:creationId xmlns:p14="http://schemas.microsoft.com/office/powerpoint/2010/main" val="4069042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Aft>
                <a:spcPts val="1200"/>
              </a:spcAft>
            </a:pPr>
            <a:r>
              <a:rPr lang="en-GB" sz="1200" dirty="0">
                <a:effectLst/>
                <a:latin typeface="Arial" panose="020B0604020202020204" pitchFamily="34" charset="0"/>
                <a:ea typeface="Times New Roman" panose="02020603050405020304" pitchFamily="18" charset="0"/>
                <a:cs typeface="Arial" panose="020B0604020202020204" pitchFamily="34" charset="0"/>
              </a:rPr>
              <a:t>Microalgae-bacteria wastewater treatment is described as a symbiotic relationship in which microalgae take CO</a:t>
            </a:r>
            <a:r>
              <a:rPr lang="en-GB" sz="1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GB" sz="1200" dirty="0">
                <a:effectLst/>
                <a:latin typeface="Arial" panose="020B0604020202020204" pitchFamily="34" charset="0"/>
                <a:ea typeface="Times New Roman" panose="02020603050405020304" pitchFamily="18" charset="0"/>
                <a:cs typeface="Arial" panose="020B0604020202020204" pitchFamily="34" charset="0"/>
              </a:rPr>
              <a:t> and solar radiation to generate O</a:t>
            </a:r>
            <a:r>
              <a:rPr lang="en-GB" sz="1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GB" sz="1200" dirty="0">
                <a:effectLst/>
                <a:latin typeface="Arial" panose="020B0604020202020204" pitchFamily="34" charset="0"/>
                <a:ea typeface="Times New Roman" panose="02020603050405020304" pitchFamily="18" charset="0"/>
                <a:cs typeface="Arial" panose="020B0604020202020204" pitchFamily="34" charset="0"/>
              </a:rPr>
              <a:t> through photosynthesis. Then, heterotrophic bacteria make use of this oxygen to assimilate and degrade organic matter. Finally, CO</a:t>
            </a:r>
            <a:r>
              <a:rPr lang="en-GB" sz="1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GB" sz="1200" dirty="0">
                <a:effectLst/>
                <a:latin typeface="Arial" panose="020B0604020202020204" pitchFamily="34" charset="0"/>
                <a:ea typeface="Times New Roman" panose="02020603050405020304" pitchFamily="18" charset="0"/>
                <a:cs typeface="Arial" panose="020B0604020202020204" pitchFamily="34" charset="0"/>
              </a:rPr>
              <a:t>, inorganic nitrogen, and phosphorus are used by microalgae, closing the cycle.</a:t>
            </a:r>
          </a:p>
          <a:p>
            <a:pPr algn="just">
              <a:spcAft>
                <a:spcPts val="1200"/>
              </a:spcAft>
            </a:pPr>
            <a:r>
              <a:rPr lang="en-GB" sz="1200" dirty="0">
                <a:effectLst/>
                <a:latin typeface="Arial" panose="020B0604020202020204" pitchFamily="34" charset="0"/>
                <a:ea typeface="Times New Roman" panose="02020603050405020304" pitchFamily="18" charset="0"/>
                <a:cs typeface="Arial" panose="020B0604020202020204" pitchFamily="34" charset="0"/>
              </a:rPr>
              <a:t>In conventional WWTPs, O</a:t>
            </a:r>
            <a:r>
              <a:rPr lang="en-GB" sz="1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GB" sz="1200" dirty="0">
                <a:effectLst/>
                <a:latin typeface="Arial" panose="020B0604020202020204" pitchFamily="34" charset="0"/>
                <a:ea typeface="Times New Roman" panose="02020603050405020304" pitchFamily="18" charset="0"/>
                <a:cs typeface="Arial" panose="020B0604020202020204" pitchFamily="34" charset="0"/>
              </a:rPr>
              <a:t> supply represents the highest energy cost of the process (up to 70%). However, in this case, microalgae are able to supply O</a:t>
            </a:r>
            <a:r>
              <a:rPr lang="en-GB" sz="1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GB" sz="1200" dirty="0">
                <a:effectLst/>
                <a:latin typeface="Arial" panose="020B0604020202020204" pitchFamily="34" charset="0"/>
                <a:ea typeface="Times New Roman" panose="02020603050405020304" pitchFamily="18" charset="0"/>
                <a:cs typeface="Arial" panose="020B0604020202020204" pitchFamily="34" charset="0"/>
              </a:rPr>
              <a:t> “for free” by a natural way, through photosynthesis.</a:t>
            </a:r>
          </a:p>
          <a:p>
            <a:pPr algn="just">
              <a:spcAft>
                <a:spcPts val="1200"/>
              </a:spcAft>
            </a:pPr>
            <a:r>
              <a:rPr lang="en-GB" sz="1200" dirty="0">
                <a:effectLst/>
                <a:latin typeface="Arial" panose="020B0604020202020204" pitchFamily="34" charset="0"/>
                <a:ea typeface="Times New Roman" panose="02020603050405020304" pitchFamily="18" charset="0"/>
                <a:cs typeface="Arial" panose="020B0604020202020204" pitchFamily="34" charset="0"/>
              </a:rPr>
              <a:t>Therefore, microalgae systems appear to be ideal technologies to fill the gap of WWT in small communities, providing sustainable and low-cost solutions.</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4C5B3F11-7A71-9244-9447-0867466D5352}" type="slidenum">
              <a:rPr lang="es-ES" smtClean="0"/>
              <a:t>4</a:t>
            </a:fld>
            <a:endParaRPr lang="es-ES"/>
          </a:p>
        </p:txBody>
      </p:sp>
    </p:spTree>
    <p:extLst>
      <p:ext uri="{BB962C8B-B14F-4D97-AF65-F5344CB8AC3E}">
        <p14:creationId xmlns:p14="http://schemas.microsoft.com/office/powerpoint/2010/main" val="94908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Times New Roman" panose="02020603050405020304" pitchFamily="18" charset="0"/>
                <a:cs typeface="Arial" panose="020B0604020202020204" pitchFamily="34" charset="0"/>
              </a:rPr>
              <a:t>- Construction process can vary significantly, since the </a:t>
            </a:r>
            <a:r>
              <a:rPr lang="en-GB" sz="1200" b="1" u="sng" dirty="0">
                <a:latin typeface="Arial" panose="020B0604020202020204" pitchFamily="34" charset="0"/>
                <a:ea typeface="Times New Roman" panose="02020603050405020304" pitchFamily="18" charset="0"/>
                <a:cs typeface="Arial" panose="020B0604020202020204" pitchFamily="34" charset="0"/>
              </a:rPr>
              <a:t>TOPOGRAPHY</a:t>
            </a:r>
            <a:r>
              <a:rPr lang="en-GB" sz="1200" dirty="0">
                <a:latin typeface="Arial" panose="020B0604020202020204" pitchFamily="34" charset="0"/>
                <a:ea typeface="Times New Roman" panose="02020603050405020304" pitchFamily="18" charset="0"/>
                <a:cs typeface="Arial" panose="020B0604020202020204" pitchFamily="34" charset="0"/>
              </a:rPr>
              <a:t>, as well as the </a:t>
            </a:r>
            <a:r>
              <a:rPr lang="en-GB" sz="1200" b="1" u="sng" dirty="0">
                <a:latin typeface="Arial" panose="020B0604020202020204" pitchFamily="34" charset="0"/>
                <a:ea typeface="Times New Roman" panose="02020603050405020304" pitchFamily="18" charset="0"/>
                <a:cs typeface="Arial" panose="020B0604020202020204" pitchFamily="34" charset="0"/>
              </a:rPr>
              <a:t>NATURE OF THE TERRAIN</a:t>
            </a:r>
            <a:r>
              <a:rPr lang="en-GB" sz="1200" dirty="0">
                <a:latin typeface="Arial" panose="020B0604020202020204" pitchFamily="34" charset="0"/>
                <a:ea typeface="Times New Roman" panose="02020603050405020304" pitchFamily="18" charset="0"/>
                <a:cs typeface="Arial" panose="020B0604020202020204" pitchFamily="34" charset="0"/>
              </a:rPr>
              <a:t>, will play a very important role in the definition of the process, which finally will affect the investment cost of the installation, and therefore the </a:t>
            </a:r>
            <a:r>
              <a:rPr lang="en-GB" sz="1200" b="1" dirty="0">
                <a:latin typeface="Arial" panose="020B0604020202020204" pitchFamily="34" charset="0"/>
                <a:ea typeface="Times New Roman" panose="02020603050405020304" pitchFamily="18" charset="0"/>
                <a:cs typeface="Arial" panose="020B0604020202020204" pitchFamily="34" charset="0"/>
              </a:rPr>
              <a:t>economical sustainability.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ea typeface="Times New Roman" panose="02020603050405020304" pitchFamily="18" charset="0"/>
                <a:cs typeface="Arial" panose="020B0604020202020204" pitchFamily="34" charset="0"/>
              </a:rPr>
              <a:t>- </a:t>
            </a:r>
            <a:r>
              <a:rPr lang="en-GB" sz="1200" b="1" u="sng" dirty="0">
                <a:latin typeface="Arial" panose="020B0604020202020204" pitchFamily="34" charset="0"/>
                <a:ea typeface="Times New Roman" panose="02020603050405020304" pitchFamily="18" charset="0"/>
                <a:cs typeface="Arial" panose="020B0604020202020204" pitchFamily="34" charset="0"/>
              </a:rPr>
              <a:t>EARTHWORKS AND LANDFILL MANAGEMENT</a:t>
            </a:r>
            <a:r>
              <a:rPr lang="en-GB" sz="1200" b="1" dirty="0">
                <a:latin typeface="Arial" panose="020B0604020202020204" pitchFamily="34" charset="0"/>
                <a:ea typeface="Times New Roman" panose="02020603050405020304" pitchFamily="18" charset="0"/>
                <a:cs typeface="Arial" panose="020B0604020202020204" pitchFamily="34" charset="0"/>
              </a:rPr>
              <a:t> </a:t>
            </a:r>
            <a:r>
              <a:rPr lang="en-GB" sz="1200" dirty="0">
                <a:latin typeface="Arial" panose="020B0604020202020204" pitchFamily="34" charset="0"/>
                <a:ea typeface="Times New Roman" panose="02020603050405020304" pitchFamily="18" charset="0"/>
                <a:cs typeface="Arial" panose="020B0604020202020204" pitchFamily="34" charset="0"/>
              </a:rPr>
              <a:t>can play a very important role in the final cost of the construction process, the worst case can suppose more than </a:t>
            </a:r>
            <a:r>
              <a:rPr lang="en-GB" sz="1200" b="1" dirty="0">
                <a:solidFill>
                  <a:srgbClr val="FF0000"/>
                </a:solidFill>
                <a:latin typeface="Arial" panose="020B0604020202020204" pitchFamily="34" charset="0"/>
                <a:ea typeface="Times New Roman" panose="02020603050405020304" pitchFamily="18" charset="0"/>
                <a:cs typeface="Arial" panose="020B0604020202020204" pitchFamily="34" charset="0"/>
              </a:rPr>
              <a:t>35% of total cost</a:t>
            </a:r>
            <a:r>
              <a:rPr lang="en-GB" sz="1200" dirty="0">
                <a:latin typeface="Arial" panose="020B0604020202020204" pitchFamily="34" charset="0"/>
                <a:ea typeface="Times New Roman" panose="02020603050405020304" pitchFamily="18" charset="0"/>
                <a:cs typeface="Arial" panose="020B0604020202020204" pitchFamily="34" charset="0"/>
              </a:rPr>
              <a:t>.</a:t>
            </a:r>
          </a:p>
        </p:txBody>
      </p:sp>
      <p:sp>
        <p:nvSpPr>
          <p:cNvPr id="4" name="Marcador de número de diapositiva 3"/>
          <p:cNvSpPr>
            <a:spLocks noGrp="1"/>
          </p:cNvSpPr>
          <p:nvPr>
            <p:ph type="sldNum" sz="quarter" idx="5"/>
          </p:nvPr>
        </p:nvSpPr>
        <p:spPr/>
        <p:txBody>
          <a:bodyPr/>
          <a:lstStyle/>
          <a:p>
            <a:fld id="{4C5B3F11-7A71-9244-9447-0867466D5352}" type="slidenum">
              <a:rPr lang="es-ES" smtClean="0"/>
              <a:t>5</a:t>
            </a:fld>
            <a:endParaRPr lang="es-ES"/>
          </a:p>
        </p:txBody>
      </p:sp>
    </p:spTree>
    <p:extLst>
      <p:ext uri="{BB962C8B-B14F-4D97-AF65-F5344CB8AC3E}">
        <p14:creationId xmlns:p14="http://schemas.microsoft.com/office/powerpoint/2010/main" val="297751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r>
              <a:rPr lang="en-GB" sz="1200" b="1" dirty="0"/>
              <a:t>Low-cost method: </a:t>
            </a:r>
            <a:r>
              <a:rPr lang="en-GB" sz="1200" dirty="0"/>
              <a:t>Based on earthworks, digging the channels, compacting and finally lining. Earthen raceways with </a:t>
            </a:r>
            <a:r>
              <a:rPr lang="en-GB" sz="1200" dirty="0">
                <a:hlinkClick r:id="rId3" tooltip="Pond liner"/>
              </a:rPr>
              <a:t>plastic liners</a:t>
            </a:r>
            <a:r>
              <a:rPr lang="en-GB" sz="1200" dirty="0"/>
              <a:t> cost little and are easy to build. Because of the slope needed to maintain the wall stable, this design needs more space compared to the traditional concrete raceways ponds</a:t>
            </a: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 Conventional method: </a:t>
            </a:r>
            <a:r>
              <a:rPr lang="en-GB" sz="1200" noProof="0" dirty="0"/>
              <a:t>Most raceways are made of </a:t>
            </a:r>
            <a:r>
              <a:rPr lang="en-GB" sz="1200" noProof="0" dirty="0">
                <a:hlinkClick r:id="rId4" tooltip="Reinforced concrete"/>
              </a:rPr>
              <a:t>reinforced concrete</a:t>
            </a:r>
            <a:r>
              <a:rPr lang="en-GB" sz="1200" noProof="0" dirty="0"/>
              <a:t>, Reinforced concrete is more expensive, but is durable and can be shaped in complex ways. Raceway tanks can also be built from </a:t>
            </a:r>
            <a:r>
              <a:rPr lang="en-GB" sz="1200" noProof="0" dirty="0">
                <a:hlinkClick r:id="rId5" tooltip="Polyester resin"/>
              </a:rPr>
              <a:t>polyester resin</a:t>
            </a:r>
            <a:r>
              <a:rPr lang="en-GB" sz="1200" noProof="0" dirty="0"/>
              <a:t>. These tanks have smooth walls and are mobile and easy to service. However, their cost limits them to small sizes, below 5 cubic</a:t>
            </a:r>
            <a:r>
              <a:rPr lang="es-ES" sz="1200" dirty="0"/>
              <a:t> </a:t>
            </a:r>
            <a:r>
              <a:rPr lang="en-GB" sz="1200" noProof="0" dirty="0"/>
              <a:t>metres.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However, there is a third alternative, which is a </a:t>
            </a:r>
            <a:r>
              <a:rPr lang="en-GB" sz="1200" noProof="0" dirty="0" err="1"/>
              <a:t>combinantion</a:t>
            </a:r>
            <a:r>
              <a:rPr lang="en-GB" sz="1200" noProof="0" dirty="0"/>
              <a:t> of both methods. And that is what we did for our demo plant in Mérida, Spain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6</a:t>
            </a:fld>
            <a:endParaRPr lang="es-ES"/>
          </a:p>
        </p:txBody>
      </p:sp>
    </p:spTree>
    <p:extLst>
      <p:ext uri="{BB962C8B-B14F-4D97-AF65-F5344CB8AC3E}">
        <p14:creationId xmlns:p14="http://schemas.microsoft.com/office/powerpoint/2010/main" val="259643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dirty="0">
                <a:ea typeface="Times New Roman" panose="02020603050405020304" pitchFamily="18" charset="0"/>
              </a:rPr>
              <a:t>In the case of </a:t>
            </a:r>
            <a:r>
              <a:rPr lang="en-GB" sz="1200" b="1" dirty="0">
                <a:ea typeface="Times New Roman" panose="02020603050405020304" pitchFamily="18" charset="0"/>
              </a:rPr>
              <a:t>Mérida DEMO site</a:t>
            </a:r>
            <a:r>
              <a:rPr lang="en-GB" sz="1200" dirty="0">
                <a:ea typeface="Times New Roman" panose="02020603050405020304" pitchFamily="18" charset="0"/>
              </a:rPr>
              <a:t>, three different raceway reactors have been designed and built, with </a:t>
            </a:r>
            <a:r>
              <a:rPr lang="en-GB" sz="1200" b="1" dirty="0">
                <a:ea typeface="Times New Roman" panose="02020603050405020304" pitchFamily="18" charset="0"/>
              </a:rPr>
              <a:t>10,000 m</a:t>
            </a:r>
            <a:r>
              <a:rPr lang="en-GB" sz="1200" b="1" baseline="30000" dirty="0">
                <a:ea typeface="Times New Roman" panose="02020603050405020304" pitchFamily="18" charset="0"/>
              </a:rPr>
              <a:t>2</a:t>
            </a:r>
            <a:r>
              <a:rPr lang="en-GB" sz="1200" dirty="0">
                <a:ea typeface="Times New Roman" panose="02020603050405020304" pitchFamily="18" charset="0"/>
              </a:rPr>
              <a:t>, </a:t>
            </a:r>
            <a:r>
              <a:rPr lang="en-GB" sz="1200" b="1" dirty="0">
                <a:ea typeface="Times New Roman" panose="02020603050405020304" pitchFamily="18" charset="0"/>
              </a:rPr>
              <a:t>5,000 m</a:t>
            </a:r>
            <a:r>
              <a:rPr lang="en-GB" sz="1200" b="1" baseline="30000" dirty="0">
                <a:ea typeface="Times New Roman" panose="02020603050405020304" pitchFamily="18" charset="0"/>
              </a:rPr>
              <a:t>2</a:t>
            </a:r>
            <a:r>
              <a:rPr lang="en-GB" sz="1200" b="1" dirty="0">
                <a:ea typeface="Times New Roman" panose="02020603050405020304" pitchFamily="18" charset="0"/>
              </a:rPr>
              <a:t> </a:t>
            </a:r>
            <a:r>
              <a:rPr lang="en-GB" sz="1200" dirty="0">
                <a:ea typeface="Times New Roman" panose="02020603050405020304" pitchFamily="18" charset="0"/>
              </a:rPr>
              <a:t>and </a:t>
            </a:r>
            <a:r>
              <a:rPr lang="en-GB" sz="1200" b="1" dirty="0">
                <a:ea typeface="Times New Roman" panose="02020603050405020304" pitchFamily="18" charset="0"/>
              </a:rPr>
              <a:t>5,000 m</a:t>
            </a:r>
            <a:r>
              <a:rPr lang="en-GB" sz="1200" b="1" baseline="30000" dirty="0">
                <a:ea typeface="Times New Roman" panose="02020603050405020304" pitchFamily="18" charset="0"/>
              </a:rPr>
              <a:t>2</a:t>
            </a:r>
            <a:r>
              <a:rPr lang="en-GB" sz="1200" dirty="0">
                <a:ea typeface="Times New Roman" panose="02020603050405020304" pitchFamily="18" charset="0"/>
              </a:rPr>
              <a:t>, combining different mixing system for their further comparison. </a:t>
            </a:r>
          </a:p>
          <a:p>
            <a:pPr marL="285750" indent="-285750">
              <a:buFont typeface="Arial" panose="020B0604020202020204" pitchFamily="34" charset="0"/>
              <a:buChar char="•"/>
            </a:pPr>
            <a:r>
              <a:rPr lang="en-GB" sz="1200" b="1" dirty="0">
                <a:ea typeface="Times New Roman" panose="02020603050405020304" pitchFamily="18" charset="0"/>
              </a:rPr>
              <a:t>2 Channels design.</a:t>
            </a:r>
          </a:p>
          <a:p>
            <a:pPr marL="285750" indent="-285750">
              <a:buFont typeface="Arial" panose="020B0604020202020204" pitchFamily="34" charset="0"/>
              <a:buChar char="•"/>
            </a:pPr>
            <a:r>
              <a:rPr lang="en-GB" sz="1200" b="1" dirty="0">
                <a:ea typeface="Times New Roman" panose="02020603050405020304" pitchFamily="18" charset="0"/>
              </a:rPr>
              <a:t>No space limit</a:t>
            </a:r>
          </a:p>
          <a:p>
            <a:pPr marL="285750" indent="-285750">
              <a:buFont typeface="Arial" panose="020B0604020202020204" pitchFamily="34" charset="0"/>
              <a:buChar char="•"/>
            </a:pPr>
            <a:r>
              <a:rPr lang="en-US" sz="1200" b="1" dirty="0">
                <a:ea typeface="Times New Roman" panose="02020603050405020304" pitchFamily="18" charset="0"/>
              </a:rPr>
              <a:t>Straight sections of &lt;300m</a:t>
            </a:r>
            <a:endParaRPr lang="en-GB" sz="1200" b="1" dirty="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7</a:t>
            </a:fld>
            <a:endParaRPr lang="es-ES"/>
          </a:p>
        </p:txBody>
      </p:sp>
    </p:spTree>
    <p:extLst>
      <p:ext uri="{BB962C8B-B14F-4D97-AF65-F5344CB8AC3E}">
        <p14:creationId xmlns:p14="http://schemas.microsoft.com/office/powerpoint/2010/main" val="362565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8</a:t>
            </a:fld>
            <a:endParaRPr lang="es-ES"/>
          </a:p>
        </p:txBody>
      </p:sp>
    </p:spTree>
    <p:extLst>
      <p:ext uri="{BB962C8B-B14F-4D97-AF65-F5344CB8AC3E}">
        <p14:creationId xmlns:p14="http://schemas.microsoft.com/office/powerpoint/2010/main" val="1124523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9</a:t>
            </a:fld>
            <a:endParaRPr lang="es-ES"/>
          </a:p>
        </p:txBody>
      </p:sp>
    </p:spTree>
    <p:extLst>
      <p:ext uri="{BB962C8B-B14F-4D97-AF65-F5344CB8AC3E}">
        <p14:creationId xmlns:p14="http://schemas.microsoft.com/office/powerpoint/2010/main" val="3121224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4C5B3F11-7A71-9244-9447-0867466D5352}" type="slidenum">
              <a:rPr lang="es-ES" smtClean="0"/>
              <a:t>10</a:t>
            </a:fld>
            <a:endParaRPr lang="es-ES"/>
          </a:p>
        </p:txBody>
      </p:sp>
    </p:spTree>
    <p:extLst>
      <p:ext uri="{BB962C8B-B14F-4D97-AF65-F5344CB8AC3E}">
        <p14:creationId xmlns:p14="http://schemas.microsoft.com/office/powerpoint/2010/main" val="3929767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674D3D9-BF54-DB4E-A866-EB77D8D088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B5EDD6E0-3A7A-2242-9533-298681B269D6}"/>
              </a:ext>
            </a:extLst>
          </p:cNvPr>
          <p:cNvSpPr>
            <a:spLocks noGrp="1"/>
          </p:cNvSpPr>
          <p:nvPr>
            <p:ph type="ctrTitle" hasCustomPrompt="1"/>
          </p:nvPr>
        </p:nvSpPr>
        <p:spPr>
          <a:xfrm>
            <a:off x="3101516" y="3139439"/>
            <a:ext cx="3916347" cy="1192484"/>
          </a:xfrm>
        </p:spPr>
        <p:txBody>
          <a:bodyPr anchor="t">
            <a:normAutofit/>
          </a:bodyPr>
          <a:lstStyle>
            <a:lvl1pPr algn="l">
              <a:defRPr sz="4000" b="1" spc="0" baseline="0">
                <a:solidFill>
                  <a:schemeClr val="tx1"/>
                </a:solidFill>
                <a:latin typeface="Arial" panose="020B0604020202020204" pitchFamily="34" charset="0"/>
                <a:cs typeface="Arial" panose="020B0604020202020204" pitchFamily="34" charset="0"/>
              </a:defRPr>
            </a:lvl1pPr>
          </a:lstStyle>
          <a:p>
            <a:r>
              <a:rPr lang="es-ES" dirty="0" err="1"/>
              <a:t>Monthly</a:t>
            </a:r>
            <a:br>
              <a:rPr lang="es-ES" dirty="0"/>
            </a:br>
            <a:r>
              <a:rPr lang="es-ES" dirty="0" err="1"/>
              <a:t>Activity</a:t>
            </a:r>
            <a:r>
              <a:rPr lang="es-ES" dirty="0"/>
              <a:t> </a:t>
            </a:r>
            <a:r>
              <a:rPr lang="es-ES" dirty="0" err="1"/>
              <a:t>Report</a:t>
            </a:r>
            <a:endParaRPr lang="en-US" dirty="0"/>
          </a:p>
        </p:txBody>
      </p:sp>
      <p:sp>
        <p:nvSpPr>
          <p:cNvPr id="9" name="Subtitle 2">
            <a:extLst>
              <a:ext uri="{FF2B5EF4-FFF2-40B4-BE49-F238E27FC236}">
                <a16:creationId xmlns:a16="http://schemas.microsoft.com/office/drawing/2014/main" id="{D1F1E668-DAD9-1747-AD94-A3B033F205A3}"/>
              </a:ext>
            </a:extLst>
          </p:cNvPr>
          <p:cNvSpPr>
            <a:spLocks noGrp="1"/>
          </p:cNvSpPr>
          <p:nvPr>
            <p:ph type="subTitle" idx="1"/>
          </p:nvPr>
        </p:nvSpPr>
        <p:spPr>
          <a:xfrm>
            <a:off x="3101516" y="4331923"/>
            <a:ext cx="5980471" cy="269413"/>
          </a:xfrm>
        </p:spPr>
        <p:txBody>
          <a:bodyPr anchor="t">
            <a:noAutofit/>
          </a:bodyPr>
          <a:lstStyle>
            <a:lvl1pPr marL="0" indent="0" algn="l">
              <a:buNone/>
              <a:defRPr sz="1400" spc="0">
                <a:solidFill>
                  <a:srgbClr val="878787"/>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43616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r>
              <a:rPr lang="es-ES"/>
              <a:t>Aqualia | Montly Activity Report | Month Year</a:t>
            </a:r>
          </a:p>
        </p:txBody>
      </p:sp>
      <p:sp>
        <p:nvSpPr>
          <p:cNvPr id="6" name="Slide Number Placeholder 5"/>
          <p:cNvSpPr>
            <a:spLocks noGrp="1"/>
          </p:cNvSpPr>
          <p:nvPr>
            <p:ph type="sldNum" sz="quarter" idx="12"/>
          </p:nvPr>
        </p:nvSpPr>
        <p:spPr/>
        <p:txBody>
          <a:bodyPr/>
          <a:lstStyle/>
          <a:p>
            <a:fld id="{50FC8EE5-BD5B-904D-853D-5FDD80845BAE}" type="slidenum">
              <a:rPr lang="es-ES" smtClean="0"/>
              <a:t>‹Nº›</a:t>
            </a:fld>
            <a:endParaRPr lang="es-ES"/>
          </a:p>
        </p:txBody>
      </p:sp>
    </p:spTree>
    <p:extLst>
      <p:ext uri="{BB962C8B-B14F-4D97-AF65-F5344CB8AC3E}">
        <p14:creationId xmlns:p14="http://schemas.microsoft.com/office/powerpoint/2010/main" val="3720139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067FFF6-948F-CB46-B269-DAF44C20E6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080"/>
            <a:ext cx="12192000" cy="6858000"/>
          </a:xfrm>
          <a:prstGeom prst="rect">
            <a:avLst/>
          </a:prstGeom>
        </p:spPr>
      </p:pic>
      <p:sp>
        <p:nvSpPr>
          <p:cNvPr id="2" name="Title 1"/>
          <p:cNvSpPr>
            <a:spLocks noGrp="1"/>
          </p:cNvSpPr>
          <p:nvPr>
            <p:ph type="title"/>
          </p:nvPr>
        </p:nvSpPr>
        <p:spPr>
          <a:xfrm>
            <a:off x="717623" y="160067"/>
            <a:ext cx="10515600" cy="368404"/>
          </a:xfrm>
        </p:spPr>
        <p:txBody>
          <a:bodyPr anchor="t">
            <a:normAutofit/>
          </a:bodyPr>
          <a:lstStyle>
            <a:lvl1pPr>
              <a:defRPr sz="2000" b="1">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3" name="Content Placeholder 2"/>
          <p:cNvSpPr>
            <a:spLocks noGrp="1"/>
          </p:cNvSpPr>
          <p:nvPr>
            <p:ph idx="1"/>
          </p:nvPr>
        </p:nvSpPr>
        <p:spPr>
          <a:xfrm>
            <a:off x="822924" y="1835674"/>
            <a:ext cx="10515600" cy="4351338"/>
          </a:xfrm>
        </p:spPr>
        <p:txBody>
          <a:bodyPr/>
          <a:lstStyle>
            <a:lvl1pPr>
              <a:defRPr>
                <a:latin typeface="Arial" panose="020B0604020202020204" pitchFamily="34" charset="0"/>
                <a:cs typeface="Arial" panose="020B0604020202020204" pitchFamily="34" charset="0"/>
              </a:defRPr>
            </a:lvl1pPr>
          </a:lstStyle>
          <a:p>
            <a:pPr lvl="0"/>
            <a:r>
              <a:rPr lang="es-ES"/>
              <a:t>Editar los estilos de texto del patrón
Segundo nivel
Tercer nivel
Cuarto nivel
Quinto nivel</a:t>
            </a:r>
            <a:endParaRPr lang="en-US" dirty="0"/>
          </a:p>
        </p:txBody>
      </p:sp>
      <p:sp>
        <p:nvSpPr>
          <p:cNvPr id="5" name="Footer Placeholder 4"/>
          <p:cNvSpPr>
            <a:spLocks noGrp="1"/>
          </p:cNvSpPr>
          <p:nvPr>
            <p:ph type="ftr" sz="quarter" idx="11"/>
          </p:nvPr>
        </p:nvSpPr>
        <p:spPr>
          <a:xfrm>
            <a:off x="7223724" y="6363047"/>
            <a:ext cx="4114800" cy="365125"/>
          </a:xfrm>
        </p:spPr>
        <p:txBody>
          <a:bodyPr/>
          <a:lstStyle>
            <a:lvl1pPr algn="r">
              <a:defRPr sz="900" spc="0">
                <a:solidFill>
                  <a:schemeClr val="tx1"/>
                </a:solidFill>
                <a:latin typeface="Arial" panose="020B0604020202020204" pitchFamily="34" charset="0"/>
                <a:cs typeface="Arial" panose="020B0604020202020204" pitchFamily="34" charset="0"/>
              </a:defRPr>
            </a:lvl1pPr>
          </a:lstStyle>
          <a:p>
            <a:r>
              <a:rPr lang="es-ES" b="1" dirty="0" err="1"/>
              <a:t>Aqualia</a:t>
            </a:r>
            <a:r>
              <a:rPr lang="es-ES" dirty="0"/>
              <a:t> | </a:t>
            </a:r>
            <a:r>
              <a:rPr lang="es-ES" dirty="0" err="1"/>
              <a:t>Montly</a:t>
            </a:r>
            <a:r>
              <a:rPr lang="es-ES" dirty="0"/>
              <a:t> </a:t>
            </a:r>
            <a:r>
              <a:rPr lang="es-ES" dirty="0" err="1"/>
              <a:t>Activity</a:t>
            </a:r>
            <a:r>
              <a:rPr lang="es-ES" dirty="0"/>
              <a:t> </a:t>
            </a:r>
            <a:r>
              <a:rPr lang="es-ES" dirty="0" err="1"/>
              <a:t>Report</a:t>
            </a:r>
            <a:r>
              <a:rPr lang="es-ES" dirty="0"/>
              <a:t> | </a:t>
            </a:r>
            <a:r>
              <a:rPr lang="es-ES" dirty="0" err="1">
                <a:solidFill>
                  <a:srgbClr val="8FAACA"/>
                </a:solidFill>
              </a:rPr>
              <a:t>Month</a:t>
            </a:r>
            <a:r>
              <a:rPr lang="es-ES" dirty="0">
                <a:solidFill>
                  <a:srgbClr val="8FAACA"/>
                </a:solidFill>
              </a:rPr>
              <a:t> </a:t>
            </a:r>
            <a:r>
              <a:rPr lang="es-ES" dirty="0" err="1">
                <a:solidFill>
                  <a:srgbClr val="8FAACA"/>
                </a:solidFill>
              </a:rPr>
              <a:t>Year</a:t>
            </a:r>
            <a:endParaRPr lang="es-ES" dirty="0">
              <a:solidFill>
                <a:srgbClr val="8FAACA"/>
              </a:solidFill>
            </a:endParaRPr>
          </a:p>
        </p:txBody>
      </p:sp>
      <p:sp>
        <p:nvSpPr>
          <p:cNvPr id="11" name="Subtitle 2">
            <a:extLst>
              <a:ext uri="{FF2B5EF4-FFF2-40B4-BE49-F238E27FC236}">
                <a16:creationId xmlns:a16="http://schemas.microsoft.com/office/drawing/2014/main" id="{AD465D15-9B54-5543-BC19-83954BE00B39}"/>
              </a:ext>
            </a:extLst>
          </p:cNvPr>
          <p:cNvSpPr>
            <a:spLocks noGrp="1"/>
          </p:cNvSpPr>
          <p:nvPr>
            <p:ph type="subTitle" idx="13"/>
          </p:nvPr>
        </p:nvSpPr>
        <p:spPr>
          <a:xfrm>
            <a:off x="710450" y="462032"/>
            <a:ext cx="7973961" cy="269413"/>
          </a:xfrm>
        </p:spPr>
        <p:txBody>
          <a:bodyPr anchor="t">
            <a:noAutofit/>
          </a:bodyPr>
          <a:lstStyle>
            <a:lvl1pPr marL="0" indent="0" algn="l">
              <a:buNone/>
              <a:defRPr sz="1400" spc="0">
                <a:solidFill>
                  <a:srgbClr val="1A75C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7" name="Slide Number Placeholder 5">
            <a:extLst>
              <a:ext uri="{FF2B5EF4-FFF2-40B4-BE49-F238E27FC236}">
                <a16:creationId xmlns:a16="http://schemas.microsoft.com/office/drawing/2014/main" id="{A448ED76-3FFF-5D4D-BFFF-03CAE5A9D8A4}"/>
              </a:ext>
            </a:extLst>
          </p:cNvPr>
          <p:cNvSpPr>
            <a:spLocks noGrp="1"/>
          </p:cNvSpPr>
          <p:nvPr>
            <p:ph type="sldNum" sz="quarter" idx="12"/>
          </p:nvPr>
        </p:nvSpPr>
        <p:spPr>
          <a:xfrm>
            <a:off x="11626118" y="6381215"/>
            <a:ext cx="506217" cy="365125"/>
          </a:xfrm>
        </p:spPr>
        <p:txBody>
          <a:bodyPr/>
          <a:lstStyle>
            <a:lvl1pPr algn="ctr">
              <a:defRPr sz="800">
                <a:solidFill>
                  <a:schemeClr val="bg1"/>
                </a:solidFill>
                <a:latin typeface="Arial" panose="020B0604020202020204" pitchFamily="34" charset="0"/>
                <a:cs typeface="Arial" panose="020B0604020202020204" pitchFamily="34" charset="0"/>
              </a:defRPr>
            </a:lvl1pPr>
          </a:lstStyle>
          <a:p>
            <a:fld id="{50FC8EE5-BD5B-904D-853D-5FDD80845BAE}" type="slidenum">
              <a:rPr lang="es-ES" smtClean="0"/>
              <a:pPr/>
              <a:t>‹Nº›</a:t>
            </a:fld>
            <a:endParaRPr lang="es-ES" dirty="0"/>
          </a:p>
        </p:txBody>
      </p:sp>
    </p:spTree>
    <p:extLst>
      <p:ext uri="{BB962C8B-B14F-4D97-AF65-F5344CB8AC3E}">
        <p14:creationId xmlns:p14="http://schemas.microsoft.com/office/powerpoint/2010/main" val="2524188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A28BE90-79BE-7440-8492-782B4B377C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808327" y="2901759"/>
            <a:ext cx="5095983" cy="1054482"/>
          </a:xfrm>
        </p:spPr>
        <p:txBody>
          <a:bodyPr anchor="t">
            <a:normAutofit/>
          </a:bodyPr>
          <a:lstStyle>
            <a:lvl1pPr>
              <a:lnSpc>
                <a:spcPct val="70000"/>
              </a:lnSpc>
              <a:defRPr sz="2800" b="1">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8" name="Subtitle 2">
            <a:extLst>
              <a:ext uri="{FF2B5EF4-FFF2-40B4-BE49-F238E27FC236}">
                <a16:creationId xmlns:a16="http://schemas.microsoft.com/office/drawing/2014/main" id="{604493B8-CA65-B648-9D7A-11EB3AC80818}"/>
              </a:ext>
            </a:extLst>
          </p:cNvPr>
          <p:cNvSpPr>
            <a:spLocks noGrp="1"/>
          </p:cNvSpPr>
          <p:nvPr>
            <p:ph type="subTitle" idx="1"/>
          </p:nvPr>
        </p:nvSpPr>
        <p:spPr>
          <a:xfrm>
            <a:off x="3808327" y="3965027"/>
            <a:ext cx="5128012" cy="269413"/>
          </a:xfrm>
        </p:spPr>
        <p:txBody>
          <a:bodyPr anchor="t">
            <a:noAutofit/>
          </a:bodyPr>
          <a:lstStyle>
            <a:lvl1pPr marL="0" indent="0" algn="l">
              <a:buNone/>
              <a:defRPr sz="1400" spc="0">
                <a:solidFill>
                  <a:srgbClr val="878787"/>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791475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r>
              <a:rPr lang="es-ES"/>
              <a:t>Aqualia | Montly Activity Report | Month Year</a:t>
            </a:r>
          </a:p>
        </p:txBody>
      </p:sp>
      <p:sp>
        <p:nvSpPr>
          <p:cNvPr id="6" name="Slide Number Placeholder 5"/>
          <p:cNvSpPr>
            <a:spLocks noGrp="1"/>
          </p:cNvSpPr>
          <p:nvPr>
            <p:ph type="sldNum" sz="quarter" idx="12"/>
          </p:nvPr>
        </p:nvSpPr>
        <p:spPr/>
        <p:txBody>
          <a:bodyPr/>
          <a:lstStyle/>
          <a:p>
            <a:fld id="{50FC8EE5-BD5B-904D-853D-5FDD80845BAE}" type="slidenum">
              <a:rPr lang="es-ES" smtClean="0"/>
              <a:t>‹Nº›</a:t>
            </a:fld>
            <a:endParaRPr lang="es-ES"/>
          </a:p>
        </p:txBody>
      </p:sp>
    </p:spTree>
    <p:extLst>
      <p:ext uri="{BB962C8B-B14F-4D97-AF65-F5344CB8AC3E}">
        <p14:creationId xmlns:p14="http://schemas.microsoft.com/office/powerpoint/2010/main" val="354269285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r>
              <a:rPr lang="es-ES"/>
              <a:t>Aqualia | Montly Activity Report | Month Year</a:t>
            </a:r>
          </a:p>
        </p:txBody>
      </p:sp>
      <p:sp>
        <p:nvSpPr>
          <p:cNvPr id="7" name="Slide Number Placeholder 6"/>
          <p:cNvSpPr>
            <a:spLocks noGrp="1"/>
          </p:cNvSpPr>
          <p:nvPr>
            <p:ph type="sldNum" sz="quarter" idx="12"/>
          </p:nvPr>
        </p:nvSpPr>
        <p:spPr/>
        <p:txBody>
          <a:bodyPr/>
          <a:lstStyle/>
          <a:p>
            <a:fld id="{50FC8EE5-BD5B-904D-853D-5FDD80845BAE}" type="slidenum">
              <a:rPr lang="es-ES" smtClean="0"/>
              <a:t>‹Nº›</a:t>
            </a:fld>
            <a:endParaRPr lang="es-ES"/>
          </a:p>
        </p:txBody>
      </p:sp>
    </p:spTree>
    <p:extLst>
      <p:ext uri="{BB962C8B-B14F-4D97-AF65-F5344CB8AC3E}">
        <p14:creationId xmlns:p14="http://schemas.microsoft.com/office/powerpoint/2010/main" val="2060303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endParaRPr lang="es-ES"/>
          </a:p>
        </p:txBody>
      </p:sp>
      <p:sp>
        <p:nvSpPr>
          <p:cNvPr id="8" name="Footer Placeholder 7"/>
          <p:cNvSpPr>
            <a:spLocks noGrp="1"/>
          </p:cNvSpPr>
          <p:nvPr>
            <p:ph type="ftr" sz="quarter" idx="11"/>
          </p:nvPr>
        </p:nvSpPr>
        <p:spPr/>
        <p:txBody>
          <a:bodyPr/>
          <a:lstStyle/>
          <a:p>
            <a:r>
              <a:rPr lang="es-ES"/>
              <a:t>Aqualia | Montly Activity Report | Month Year</a:t>
            </a:r>
          </a:p>
        </p:txBody>
      </p:sp>
      <p:sp>
        <p:nvSpPr>
          <p:cNvPr id="9" name="Slide Number Placeholder 8"/>
          <p:cNvSpPr>
            <a:spLocks noGrp="1"/>
          </p:cNvSpPr>
          <p:nvPr>
            <p:ph type="sldNum" sz="quarter" idx="12"/>
          </p:nvPr>
        </p:nvSpPr>
        <p:spPr/>
        <p:txBody>
          <a:bodyPr/>
          <a:lstStyle/>
          <a:p>
            <a:fld id="{50FC8EE5-BD5B-904D-853D-5FDD80845BAE}" type="slidenum">
              <a:rPr lang="es-ES" smtClean="0"/>
              <a:t>‹Nº›</a:t>
            </a:fld>
            <a:endParaRPr lang="es-ES"/>
          </a:p>
        </p:txBody>
      </p:sp>
    </p:spTree>
    <p:extLst>
      <p:ext uri="{BB962C8B-B14F-4D97-AF65-F5344CB8AC3E}">
        <p14:creationId xmlns:p14="http://schemas.microsoft.com/office/powerpoint/2010/main" val="339538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ES"/>
          </a:p>
        </p:txBody>
      </p:sp>
      <p:sp>
        <p:nvSpPr>
          <p:cNvPr id="4" name="Footer Placeholder 3"/>
          <p:cNvSpPr>
            <a:spLocks noGrp="1"/>
          </p:cNvSpPr>
          <p:nvPr>
            <p:ph type="ftr" sz="quarter" idx="11"/>
          </p:nvPr>
        </p:nvSpPr>
        <p:spPr/>
        <p:txBody>
          <a:bodyPr/>
          <a:lstStyle/>
          <a:p>
            <a:r>
              <a:rPr lang="es-ES"/>
              <a:t>Aqualia | Montly Activity Report | Month Year</a:t>
            </a:r>
          </a:p>
        </p:txBody>
      </p:sp>
      <p:sp>
        <p:nvSpPr>
          <p:cNvPr id="5" name="Slide Number Placeholder 4"/>
          <p:cNvSpPr>
            <a:spLocks noGrp="1"/>
          </p:cNvSpPr>
          <p:nvPr>
            <p:ph type="sldNum" sz="quarter" idx="12"/>
          </p:nvPr>
        </p:nvSpPr>
        <p:spPr/>
        <p:txBody>
          <a:bodyPr/>
          <a:lstStyle/>
          <a:p>
            <a:fld id="{50FC8EE5-BD5B-904D-853D-5FDD80845BAE}" type="slidenum">
              <a:rPr lang="es-ES" smtClean="0"/>
              <a:t>‹Nº›</a:t>
            </a:fld>
            <a:endParaRPr lang="es-ES"/>
          </a:p>
        </p:txBody>
      </p:sp>
    </p:spTree>
    <p:extLst>
      <p:ext uri="{BB962C8B-B14F-4D97-AF65-F5344CB8AC3E}">
        <p14:creationId xmlns:p14="http://schemas.microsoft.com/office/powerpoint/2010/main" val="341380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p>
        </p:txBody>
      </p:sp>
      <p:sp>
        <p:nvSpPr>
          <p:cNvPr id="3" name="Footer Placeholder 2"/>
          <p:cNvSpPr>
            <a:spLocks noGrp="1"/>
          </p:cNvSpPr>
          <p:nvPr>
            <p:ph type="ftr" sz="quarter" idx="11"/>
          </p:nvPr>
        </p:nvSpPr>
        <p:spPr/>
        <p:txBody>
          <a:bodyPr/>
          <a:lstStyle/>
          <a:p>
            <a:r>
              <a:rPr lang="es-ES"/>
              <a:t>Aqualia | Montly Activity Report | Month Year</a:t>
            </a:r>
          </a:p>
        </p:txBody>
      </p:sp>
      <p:sp>
        <p:nvSpPr>
          <p:cNvPr id="4" name="Slide Number Placeholder 3"/>
          <p:cNvSpPr>
            <a:spLocks noGrp="1"/>
          </p:cNvSpPr>
          <p:nvPr>
            <p:ph type="sldNum" sz="quarter" idx="12"/>
          </p:nvPr>
        </p:nvSpPr>
        <p:spPr/>
        <p:txBody>
          <a:bodyPr/>
          <a:lstStyle/>
          <a:p>
            <a:fld id="{50FC8EE5-BD5B-904D-853D-5FDD80845BAE}" type="slidenum">
              <a:rPr lang="es-ES" smtClean="0"/>
              <a:t>‹Nº›</a:t>
            </a:fld>
            <a:endParaRPr lang="es-ES"/>
          </a:p>
        </p:txBody>
      </p:sp>
      <p:pic>
        <p:nvPicPr>
          <p:cNvPr id="6" name="Imagen 5">
            <a:extLst>
              <a:ext uri="{FF2B5EF4-FFF2-40B4-BE49-F238E27FC236}">
                <a16:creationId xmlns:a16="http://schemas.microsoft.com/office/drawing/2014/main" id="{9A4800F4-E9C4-47BE-84CC-A77C726D4E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057414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r>
              <a:rPr lang="es-ES"/>
              <a:t>Aqualia | Montly Activity Report | Month Year</a:t>
            </a:r>
          </a:p>
        </p:txBody>
      </p:sp>
      <p:sp>
        <p:nvSpPr>
          <p:cNvPr id="7" name="Slide Number Placeholder 6"/>
          <p:cNvSpPr>
            <a:spLocks noGrp="1"/>
          </p:cNvSpPr>
          <p:nvPr>
            <p:ph type="sldNum" sz="quarter" idx="12"/>
          </p:nvPr>
        </p:nvSpPr>
        <p:spPr/>
        <p:txBody>
          <a:bodyPr/>
          <a:lstStyle/>
          <a:p>
            <a:fld id="{50FC8EE5-BD5B-904D-853D-5FDD80845BAE}" type="slidenum">
              <a:rPr lang="es-ES" smtClean="0"/>
              <a:t>‹Nº›</a:t>
            </a:fld>
            <a:endParaRPr lang="es-ES"/>
          </a:p>
        </p:txBody>
      </p:sp>
    </p:spTree>
    <p:extLst>
      <p:ext uri="{BB962C8B-B14F-4D97-AF65-F5344CB8AC3E}">
        <p14:creationId xmlns:p14="http://schemas.microsoft.com/office/powerpoint/2010/main" val="270409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r>
              <a:rPr lang="es-ES"/>
              <a:t>Aqualia | Montly Activity Report | Month Year</a:t>
            </a:r>
          </a:p>
        </p:txBody>
      </p:sp>
      <p:sp>
        <p:nvSpPr>
          <p:cNvPr id="7" name="Slide Number Placeholder 6"/>
          <p:cNvSpPr>
            <a:spLocks noGrp="1"/>
          </p:cNvSpPr>
          <p:nvPr>
            <p:ph type="sldNum" sz="quarter" idx="12"/>
          </p:nvPr>
        </p:nvSpPr>
        <p:spPr/>
        <p:txBody>
          <a:bodyPr/>
          <a:lstStyle/>
          <a:p>
            <a:fld id="{50FC8EE5-BD5B-904D-853D-5FDD80845BAE}" type="slidenum">
              <a:rPr lang="es-ES" smtClean="0"/>
              <a:t>‹Nº›</a:t>
            </a:fld>
            <a:endParaRPr lang="es-ES"/>
          </a:p>
        </p:txBody>
      </p:sp>
    </p:spTree>
    <p:extLst>
      <p:ext uri="{BB962C8B-B14F-4D97-AF65-F5344CB8AC3E}">
        <p14:creationId xmlns:p14="http://schemas.microsoft.com/office/powerpoint/2010/main" val="382647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r>
              <a:rPr lang="es-ES"/>
              <a:t>Aqualia | Montly Activity Report | Month Year</a:t>
            </a:r>
          </a:p>
        </p:txBody>
      </p:sp>
      <p:sp>
        <p:nvSpPr>
          <p:cNvPr id="6" name="Slide Number Placeholder 5"/>
          <p:cNvSpPr>
            <a:spLocks noGrp="1"/>
          </p:cNvSpPr>
          <p:nvPr>
            <p:ph type="sldNum" sz="quarter" idx="12"/>
          </p:nvPr>
        </p:nvSpPr>
        <p:spPr/>
        <p:txBody>
          <a:bodyPr/>
          <a:lstStyle/>
          <a:p>
            <a:fld id="{50FC8EE5-BD5B-904D-853D-5FDD80845BAE}" type="slidenum">
              <a:rPr lang="es-ES" smtClean="0"/>
              <a:t>‹Nº›</a:t>
            </a:fld>
            <a:endParaRPr lang="es-ES"/>
          </a:p>
        </p:txBody>
      </p:sp>
    </p:spTree>
    <p:extLst>
      <p:ext uri="{BB962C8B-B14F-4D97-AF65-F5344CB8AC3E}">
        <p14:creationId xmlns:p14="http://schemas.microsoft.com/office/powerpoint/2010/main" val="3252776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Aqualia | Montly Activity Report | Month Year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C8EE5-BD5B-904D-853D-5FDD80845BAE}" type="slidenum">
              <a:rPr lang="es-ES" smtClean="0"/>
              <a:t>‹Nº›</a:t>
            </a:fld>
            <a:endParaRPr lang="es-ES"/>
          </a:p>
        </p:txBody>
      </p:sp>
    </p:spTree>
    <p:extLst>
      <p:ext uri="{BB962C8B-B14F-4D97-AF65-F5344CB8AC3E}">
        <p14:creationId xmlns:p14="http://schemas.microsoft.com/office/powerpoint/2010/main" val="38610100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5" r:id="rId11"/>
    <p:sldLayoutId id="214748366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image" Target="../media/image37.png"/><Relationship Id="rId20" Type="http://schemas.openxmlformats.org/officeDocument/2006/relationships/image" Target="../media/image41.jpe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slideLayout" Target="../slideLayouts/slideLayout11.xml"/><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jpeg"/><Relationship Id="rId25" Type="http://schemas.openxmlformats.org/officeDocument/2006/relationships/image" Target="../media/image44.png"/><Relationship Id="rId2" Type="http://schemas.openxmlformats.org/officeDocument/2006/relationships/video" Target="../media/media1.mp4"/><Relationship Id="rId16" Type="http://schemas.openxmlformats.org/officeDocument/2006/relationships/image" Target="../media/image35.png"/><Relationship Id="rId20" Type="http://schemas.openxmlformats.org/officeDocument/2006/relationships/image" Target="../media/image39.png"/><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notesSlide" Target="../notesSlides/notesSlide10.xml"/><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50.jpeg"/><Relationship Id="rId3" Type="http://schemas.openxmlformats.org/officeDocument/2006/relationships/image" Target="../media/image24.png"/><Relationship Id="rId21" Type="http://schemas.openxmlformats.org/officeDocument/2006/relationships/image" Target="../media/image4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9.jpeg"/><Relationship Id="rId2" Type="http://schemas.openxmlformats.org/officeDocument/2006/relationships/notesSlide" Target="../notesSlides/notesSlide11.xml"/><Relationship Id="rId16" Type="http://schemas.openxmlformats.org/officeDocument/2006/relationships/image" Target="../media/image37.png"/><Relationship Id="rId20" Type="http://schemas.openxmlformats.org/officeDocument/2006/relationships/image" Target="../media/image41.jpe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8.jpeg"/><Relationship Id="rId5" Type="http://schemas.openxmlformats.org/officeDocument/2006/relationships/image" Target="../media/image26.png"/><Relationship Id="rId15" Type="http://schemas.openxmlformats.org/officeDocument/2006/relationships/image" Target="../media/image36.jpeg"/><Relationship Id="rId23" Type="http://schemas.openxmlformats.org/officeDocument/2006/relationships/image" Target="../media/image47.jpe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51.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2.xml"/><Relationship Id="rId16" Type="http://schemas.openxmlformats.org/officeDocument/2006/relationships/image" Target="../media/image37.png"/><Relationship Id="rId20" Type="http://schemas.openxmlformats.org/officeDocument/2006/relationships/image" Target="../media/image41.jpe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53.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png"/><Relationship Id="rId20" Type="http://schemas.openxmlformats.org/officeDocument/2006/relationships/image" Target="../media/image41.jpe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3729B-C404-8341-9C37-4922E15F6515}"/>
              </a:ext>
            </a:extLst>
          </p:cNvPr>
          <p:cNvSpPr>
            <a:spLocks noGrp="1"/>
          </p:cNvSpPr>
          <p:nvPr>
            <p:ph type="ctrTitle"/>
          </p:nvPr>
        </p:nvSpPr>
        <p:spPr>
          <a:xfrm>
            <a:off x="2872396" y="2947277"/>
            <a:ext cx="4625266" cy="1462873"/>
          </a:xfrm>
        </p:spPr>
        <p:txBody>
          <a:bodyPr>
            <a:noAutofit/>
          </a:bodyPr>
          <a:lstStyle/>
          <a:p>
            <a:r>
              <a:rPr lang="en-US" sz="2400" dirty="0">
                <a:solidFill>
                  <a:srgbClr val="0070C0"/>
                </a:solidFill>
              </a:rPr>
              <a:t>Large-scale sustainable </a:t>
            </a:r>
            <a:br>
              <a:rPr lang="en-US" sz="2400" dirty="0">
                <a:solidFill>
                  <a:srgbClr val="0070C0"/>
                </a:solidFill>
              </a:rPr>
            </a:br>
            <a:r>
              <a:rPr lang="en-US" sz="2400" dirty="0">
                <a:solidFill>
                  <a:srgbClr val="0070C0"/>
                </a:solidFill>
              </a:rPr>
              <a:t>water reuse and resource recovery based on microalgae and bacteria symbiosis</a:t>
            </a:r>
            <a:endParaRPr lang="es-ES" sz="2400" dirty="0">
              <a:solidFill>
                <a:srgbClr val="0070C0"/>
              </a:solidFill>
            </a:endParaRPr>
          </a:p>
        </p:txBody>
      </p:sp>
      <p:sp>
        <p:nvSpPr>
          <p:cNvPr id="5" name="Subtítulo 4">
            <a:extLst>
              <a:ext uri="{FF2B5EF4-FFF2-40B4-BE49-F238E27FC236}">
                <a16:creationId xmlns:a16="http://schemas.microsoft.com/office/drawing/2014/main" id="{F92AAF2E-A718-EB47-DA02-5F90B5D3B0EB}"/>
              </a:ext>
            </a:extLst>
          </p:cNvPr>
          <p:cNvSpPr>
            <a:spLocks noGrp="1"/>
          </p:cNvSpPr>
          <p:nvPr>
            <p:ph type="subTitle" idx="1"/>
          </p:nvPr>
        </p:nvSpPr>
        <p:spPr>
          <a:xfrm>
            <a:off x="3793318" y="4794501"/>
            <a:ext cx="5980471" cy="269413"/>
          </a:xfrm>
        </p:spPr>
        <p:txBody>
          <a:bodyPr/>
          <a:lstStyle/>
          <a:p>
            <a:r>
              <a:rPr lang="es-ES" sz="2000" b="1" dirty="0">
                <a:solidFill>
                  <a:srgbClr val="00B050"/>
                </a:solidFill>
              </a:rPr>
              <a:t>Zouhayr Arbib </a:t>
            </a:r>
          </a:p>
          <a:p>
            <a:r>
              <a:rPr lang="es-ES" sz="2000" b="1" dirty="0">
                <a:solidFill>
                  <a:srgbClr val="00B050"/>
                </a:solidFill>
              </a:rPr>
              <a:t>and Frank Rogalla</a:t>
            </a:r>
          </a:p>
        </p:txBody>
      </p:sp>
    </p:spTree>
    <p:extLst>
      <p:ext uri="{BB962C8B-B14F-4D97-AF65-F5344CB8AC3E}">
        <p14:creationId xmlns:p14="http://schemas.microsoft.com/office/powerpoint/2010/main" val="1032068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o 43">
            <a:extLst>
              <a:ext uri="{FF2B5EF4-FFF2-40B4-BE49-F238E27FC236}">
                <a16:creationId xmlns:a16="http://schemas.microsoft.com/office/drawing/2014/main" id="{E0D7F73D-B015-45C3-8F1F-BD9BD62A46FB}"/>
              </a:ext>
            </a:extLst>
          </p:cNvPr>
          <p:cNvGrpSpPr/>
          <p:nvPr/>
        </p:nvGrpSpPr>
        <p:grpSpPr>
          <a:xfrm>
            <a:off x="112124" y="1056787"/>
            <a:ext cx="11967752" cy="5329638"/>
            <a:chOff x="112124" y="882427"/>
            <a:chExt cx="11967752" cy="5329638"/>
          </a:xfrm>
        </p:grpSpPr>
        <p:pic>
          <p:nvPicPr>
            <p:cNvPr id="9" name="Imagen 8">
              <a:extLst>
                <a:ext uri="{FF2B5EF4-FFF2-40B4-BE49-F238E27FC236}">
                  <a16:creationId xmlns:a16="http://schemas.microsoft.com/office/drawing/2014/main" id="{68BE0F28-9CFD-4F30-B7D6-9EAEC83D3EA8}"/>
                </a:ext>
              </a:extLst>
            </p:cNvPr>
            <p:cNvPicPr>
              <a:picLocks noChangeAspect="1"/>
            </p:cNvPicPr>
            <p:nvPr/>
          </p:nvPicPr>
          <p:blipFill>
            <a:blip r:embed="rId3"/>
            <a:stretch>
              <a:fillRect/>
            </a:stretch>
          </p:blipFill>
          <p:spPr>
            <a:xfrm>
              <a:off x="112124" y="882427"/>
              <a:ext cx="11967752" cy="5329638"/>
            </a:xfrm>
            <a:prstGeom prst="rect">
              <a:avLst/>
            </a:prstGeom>
          </p:spPr>
        </p:pic>
        <p:pic>
          <p:nvPicPr>
            <p:cNvPr id="13" name="Imagen 12">
              <a:extLst>
                <a:ext uri="{FF2B5EF4-FFF2-40B4-BE49-F238E27FC236}">
                  <a16:creationId xmlns:a16="http://schemas.microsoft.com/office/drawing/2014/main" id="{F8EE7F43-49B0-4D23-8B85-49FB6305B6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00175" y="2581275"/>
              <a:ext cx="1047750" cy="457200"/>
            </a:xfrm>
            <a:prstGeom prst="rect">
              <a:avLst/>
            </a:prstGeom>
          </p:spPr>
        </p:pic>
        <p:pic>
          <p:nvPicPr>
            <p:cNvPr id="14" name="Imagen 13">
              <a:extLst>
                <a:ext uri="{FF2B5EF4-FFF2-40B4-BE49-F238E27FC236}">
                  <a16:creationId xmlns:a16="http://schemas.microsoft.com/office/drawing/2014/main" id="{A25EDDB2-04BB-47C0-B2D8-9A859CBF9F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47925" y="2819399"/>
              <a:ext cx="733425" cy="219076"/>
            </a:xfrm>
            <a:prstGeom prst="rect">
              <a:avLst/>
            </a:prstGeom>
          </p:spPr>
        </p:pic>
        <p:pic>
          <p:nvPicPr>
            <p:cNvPr id="17" name="Imagen 16">
              <a:extLst>
                <a:ext uri="{FF2B5EF4-FFF2-40B4-BE49-F238E27FC236}">
                  <a16:creationId xmlns:a16="http://schemas.microsoft.com/office/drawing/2014/main" id="{F9ADACE5-CFF7-4AFC-B6C2-E0E55A3C93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V="1">
              <a:off x="2372567" y="4573850"/>
              <a:ext cx="808783" cy="277643"/>
            </a:xfrm>
            <a:prstGeom prst="rect">
              <a:avLst/>
            </a:prstGeom>
          </p:spPr>
        </p:pic>
        <p:pic>
          <p:nvPicPr>
            <p:cNvPr id="19" name="Imagen 18">
              <a:extLst>
                <a:ext uri="{FF2B5EF4-FFF2-40B4-BE49-F238E27FC236}">
                  <a16:creationId xmlns:a16="http://schemas.microsoft.com/office/drawing/2014/main" id="{AF6CE683-92B7-4B20-89A1-E588E06883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9087" y="4800036"/>
              <a:ext cx="1704975" cy="227065"/>
            </a:xfrm>
            <a:prstGeom prst="rect">
              <a:avLst/>
            </a:prstGeom>
          </p:spPr>
        </p:pic>
        <p:pic>
          <p:nvPicPr>
            <p:cNvPr id="23" name="Imagen 22">
              <a:extLst>
                <a:ext uri="{FF2B5EF4-FFF2-40B4-BE49-F238E27FC236}">
                  <a16:creationId xmlns:a16="http://schemas.microsoft.com/office/drawing/2014/main" id="{8644AEBD-B0EC-424F-AC2C-259142D7C5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09750" y="3421021"/>
              <a:ext cx="733425" cy="219076"/>
            </a:xfrm>
            <a:prstGeom prst="rect">
              <a:avLst/>
            </a:prstGeom>
          </p:spPr>
        </p:pic>
        <p:pic>
          <p:nvPicPr>
            <p:cNvPr id="24" name="Imagen 23">
              <a:extLst>
                <a:ext uri="{FF2B5EF4-FFF2-40B4-BE49-F238E27FC236}">
                  <a16:creationId xmlns:a16="http://schemas.microsoft.com/office/drawing/2014/main" id="{C6EFB520-E70D-49C5-B6CF-4814E7389D3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42944" y="3028341"/>
              <a:ext cx="1047750" cy="251757"/>
            </a:xfrm>
            <a:prstGeom prst="rect">
              <a:avLst/>
            </a:prstGeom>
          </p:spPr>
        </p:pic>
        <p:pic>
          <p:nvPicPr>
            <p:cNvPr id="27" name="Imagen 26">
              <a:extLst>
                <a:ext uri="{FF2B5EF4-FFF2-40B4-BE49-F238E27FC236}">
                  <a16:creationId xmlns:a16="http://schemas.microsoft.com/office/drawing/2014/main" id="{5730B1A7-13F3-4343-A2D0-55B1AF40DE6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144" t="17941" r="31144" b="41838"/>
            <a:stretch/>
          </p:blipFill>
          <p:spPr>
            <a:xfrm>
              <a:off x="4219576" y="5299124"/>
              <a:ext cx="124083" cy="162000"/>
            </a:xfrm>
            <a:prstGeom prst="rect">
              <a:avLst/>
            </a:prstGeom>
          </p:spPr>
        </p:pic>
        <p:pic>
          <p:nvPicPr>
            <p:cNvPr id="31" name="Imagen 30">
              <a:extLst>
                <a:ext uri="{FF2B5EF4-FFF2-40B4-BE49-F238E27FC236}">
                  <a16:creationId xmlns:a16="http://schemas.microsoft.com/office/drawing/2014/main" id="{475ED9C5-45F8-4EC2-8A12-6C2CFCE9D2C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144" t="1" r="31144" b="41837"/>
            <a:stretch/>
          </p:blipFill>
          <p:spPr>
            <a:xfrm>
              <a:off x="4353184" y="4994570"/>
              <a:ext cx="133350" cy="251758"/>
            </a:xfrm>
            <a:prstGeom prst="rect">
              <a:avLst/>
            </a:prstGeom>
          </p:spPr>
        </p:pic>
        <p:pic>
          <p:nvPicPr>
            <p:cNvPr id="33" name="Imagen 32">
              <a:extLst>
                <a:ext uri="{FF2B5EF4-FFF2-40B4-BE49-F238E27FC236}">
                  <a16:creationId xmlns:a16="http://schemas.microsoft.com/office/drawing/2014/main" id="{FE8A9A2C-F859-4F99-B0B8-EC269FC3145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8331" t="34991" r="39328" b="40050"/>
            <a:stretch/>
          </p:blipFill>
          <p:spPr>
            <a:xfrm>
              <a:off x="5063185" y="5139169"/>
              <a:ext cx="80877" cy="118800"/>
            </a:xfrm>
            <a:prstGeom prst="rect">
              <a:avLst/>
            </a:prstGeom>
          </p:spPr>
        </p:pic>
        <p:pic>
          <p:nvPicPr>
            <p:cNvPr id="35" name="Imagen 34">
              <a:extLst>
                <a:ext uri="{FF2B5EF4-FFF2-40B4-BE49-F238E27FC236}">
                  <a16:creationId xmlns:a16="http://schemas.microsoft.com/office/drawing/2014/main" id="{582AC2E8-176F-4191-9896-875219DC50E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8675" t="37307" r="39632" b="39323"/>
            <a:stretch/>
          </p:blipFill>
          <p:spPr>
            <a:xfrm>
              <a:off x="4824931" y="5361074"/>
              <a:ext cx="76250" cy="108000"/>
            </a:xfrm>
            <a:prstGeom prst="rect">
              <a:avLst/>
            </a:prstGeom>
          </p:spPr>
        </p:pic>
        <p:pic>
          <p:nvPicPr>
            <p:cNvPr id="37" name="Imagen 36">
              <a:extLst>
                <a:ext uri="{FF2B5EF4-FFF2-40B4-BE49-F238E27FC236}">
                  <a16:creationId xmlns:a16="http://schemas.microsoft.com/office/drawing/2014/main" id="{4B8539E1-4826-491B-875C-180B91354B9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0703" t="26508" r="27428" b="41838"/>
            <a:stretch/>
          </p:blipFill>
          <p:spPr>
            <a:xfrm>
              <a:off x="5338891" y="5296679"/>
              <a:ext cx="173704" cy="144000"/>
            </a:xfrm>
            <a:prstGeom prst="rect">
              <a:avLst/>
            </a:prstGeom>
          </p:spPr>
        </p:pic>
        <p:pic>
          <p:nvPicPr>
            <p:cNvPr id="39" name="Imagen 38">
              <a:extLst>
                <a:ext uri="{FF2B5EF4-FFF2-40B4-BE49-F238E27FC236}">
                  <a16:creationId xmlns:a16="http://schemas.microsoft.com/office/drawing/2014/main" id="{952A75ED-D2CF-4170-A9AF-993E68D1D8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25739" t="23548" r="26939" b="33308"/>
            <a:stretch/>
          </p:blipFill>
          <p:spPr>
            <a:xfrm>
              <a:off x="5192164" y="5087082"/>
              <a:ext cx="203852" cy="180000"/>
            </a:xfrm>
            <a:prstGeom prst="rect">
              <a:avLst/>
            </a:prstGeom>
          </p:spPr>
        </p:pic>
        <p:pic>
          <p:nvPicPr>
            <p:cNvPr id="40" name="Imagen 39">
              <a:extLst>
                <a:ext uri="{FF2B5EF4-FFF2-40B4-BE49-F238E27FC236}">
                  <a16:creationId xmlns:a16="http://schemas.microsoft.com/office/drawing/2014/main" id="{BE49202C-1C8F-449D-9E6F-8D4590E91C89}"/>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52778" y="3321718"/>
              <a:ext cx="1309497" cy="1258032"/>
            </a:xfrm>
            <a:prstGeom prst="rect">
              <a:avLst/>
            </a:prstGeom>
          </p:spPr>
        </p:pic>
        <p:pic>
          <p:nvPicPr>
            <p:cNvPr id="42" name="Imagen 41">
              <a:extLst>
                <a:ext uri="{FF2B5EF4-FFF2-40B4-BE49-F238E27FC236}">
                  <a16:creationId xmlns:a16="http://schemas.microsoft.com/office/drawing/2014/main" id="{5ACCC2CE-A683-4089-BD60-0FBFA6652E1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428750" y="3609356"/>
              <a:ext cx="308228" cy="974020"/>
            </a:xfrm>
            <a:prstGeom prst="rect">
              <a:avLst/>
            </a:prstGeom>
          </p:spPr>
        </p:pic>
        <p:grpSp>
          <p:nvGrpSpPr>
            <p:cNvPr id="43" name="Grupo 42">
              <a:extLst>
                <a:ext uri="{FF2B5EF4-FFF2-40B4-BE49-F238E27FC236}">
                  <a16:creationId xmlns:a16="http://schemas.microsoft.com/office/drawing/2014/main" id="{621EA43D-822C-4CD6-B987-5977D0C00F82}"/>
                </a:ext>
              </a:extLst>
            </p:cNvPr>
            <p:cNvGrpSpPr/>
            <p:nvPr/>
          </p:nvGrpSpPr>
          <p:grpSpPr>
            <a:xfrm>
              <a:off x="156519" y="2524407"/>
              <a:ext cx="1490662" cy="787635"/>
              <a:chOff x="156519" y="2524407"/>
              <a:chExt cx="1490662" cy="787635"/>
            </a:xfrm>
          </p:grpSpPr>
          <p:pic>
            <p:nvPicPr>
              <p:cNvPr id="45" name="Imagen 44">
                <a:extLst>
                  <a:ext uri="{FF2B5EF4-FFF2-40B4-BE49-F238E27FC236}">
                    <a16:creationId xmlns:a16="http://schemas.microsoft.com/office/drawing/2014/main" id="{2BCF3A3D-1B1E-45D8-8063-F105FB5CEBF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41234" y="2524407"/>
                <a:ext cx="1047750" cy="787635"/>
              </a:xfrm>
              <a:prstGeom prst="rect">
                <a:avLst/>
              </a:prstGeom>
            </p:spPr>
          </p:pic>
          <p:pic>
            <p:nvPicPr>
              <p:cNvPr id="41" name="Imagen 40">
                <a:extLst>
                  <a:ext uri="{FF2B5EF4-FFF2-40B4-BE49-F238E27FC236}">
                    <a16:creationId xmlns:a16="http://schemas.microsoft.com/office/drawing/2014/main" id="{145D307F-A884-42BD-B665-7451FB25AABD}"/>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6519" y="2601654"/>
                <a:ext cx="581025" cy="654566"/>
              </a:xfrm>
              <a:prstGeom prst="rect">
                <a:avLst/>
              </a:prstGeom>
            </p:spPr>
          </p:pic>
          <p:pic>
            <p:nvPicPr>
              <p:cNvPr id="48" name="Imagen 47">
                <a:extLst>
                  <a:ext uri="{FF2B5EF4-FFF2-40B4-BE49-F238E27FC236}">
                    <a16:creationId xmlns:a16="http://schemas.microsoft.com/office/drawing/2014/main" id="{0743D364-C1E4-4460-A337-75E5EDA4FAFC}"/>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1006" y="2601891"/>
                <a:ext cx="581025" cy="654566"/>
              </a:xfrm>
              <a:prstGeom prst="rect">
                <a:avLst/>
              </a:prstGeom>
            </p:spPr>
          </p:pic>
          <p:pic>
            <p:nvPicPr>
              <p:cNvPr id="49" name="Imagen 48">
                <a:extLst>
                  <a:ext uri="{FF2B5EF4-FFF2-40B4-BE49-F238E27FC236}">
                    <a16:creationId xmlns:a16="http://schemas.microsoft.com/office/drawing/2014/main" id="{F4006787-1475-4154-B170-6E194D03BD79}"/>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6156" y="2601891"/>
                <a:ext cx="581025" cy="654566"/>
              </a:xfrm>
              <a:prstGeom prst="rect">
                <a:avLst/>
              </a:prstGeom>
            </p:spPr>
          </p:pic>
        </p:grpSp>
        <p:pic>
          <p:nvPicPr>
            <p:cNvPr id="22" name="Imagen 21">
              <a:extLst>
                <a:ext uri="{FF2B5EF4-FFF2-40B4-BE49-F238E27FC236}">
                  <a16:creationId xmlns:a16="http://schemas.microsoft.com/office/drawing/2014/main" id="{9EC28AB7-627A-4D1E-8BCB-84E1AA19888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606217" y="2788798"/>
              <a:ext cx="1140490" cy="239543"/>
            </a:xfrm>
            <a:prstGeom prst="rect">
              <a:avLst/>
            </a:prstGeom>
          </p:spPr>
        </p:pic>
      </p:grpSp>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3. Demo plant description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2-hectare demo plant</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10</a:t>
            </a:fld>
            <a:endParaRPr lang="es-ES" dirty="0"/>
          </a:p>
        </p:txBody>
      </p:sp>
      <p:pic>
        <p:nvPicPr>
          <p:cNvPr id="1030" name="Picture 6" descr="DIBUJOS DE LA CIUDAD DIBUJOS DE PARTES DE LA CIUDAD">
            <a:extLst>
              <a:ext uri="{FF2B5EF4-FFF2-40B4-BE49-F238E27FC236}">
                <a16:creationId xmlns:a16="http://schemas.microsoft.com/office/drawing/2014/main" id="{2237B299-A46D-4CF7-A156-3A982A9227DE}"/>
              </a:ext>
            </a:extLst>
          </p:cNvPr>
          <p:cNvPicPr>
            <a:picLocks noChangeAspect="1" noChangeArrowheads="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3574" y="741810"/>
            <a:ext cx="1047750" cy="685067"/>
          </a:xfrm>
          <a:prstGeom prst="rect">
            <a:avLst/>
          </a:prstGeom>
          <a:noFill/>
          <a:extLst>
            <a:ext uri="{909E8E84-426E-40DD-AFC4-6F175D3DCCD1}">
              <a14:hiddenFill xmlns:a14="http://schemas.microsoft.com/office/drawing/2010/main">
                <a:solidFill>
                  <a:srgbClr val="FFFFFF"/>
                </a:solidFill>
              </a14:hiddenFill>
            </a:ext>
          </a:extLst>
        </p:spPr>
      </p:pic>
      <p:sp>
        <p:nvSpPr>
          <p:cNvPr id="53" name="Subtítulo 3">
            <a:extLst>
              <a:ext uri="{FF2B5EF4-FFF2-40B4-BE49-F238E27FC236}">
                <a16:creationId xmlns:a16="http://schemas.microsoft.com/office/drawing/2014/main" id="{678138E0-AA8D-4931-81DC-111D500F0E1A}"/>
              </a:ext>
            </a:extLst>
          </p:cNvPr>
          <p:cNvSpPr txBox="1">
            <a:spLocks/>
          </p:cNvSpPr>
          <p:nvPr/>
        </p:nvSpPr>
        <p:spPr>
          <a:xfrm>
            <a:off x="1532274" y="968530"/>
            <a:ext cx="1566955" cy="2694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0">
                <a:solidFill>
                  <a:srgbClr val="1A75CF"/>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dirty="0">
                <a:solidFill>
                  <a:schemeClr val="tx1"/>
                </a:solidFill>
              </a:rPr>
              <a:t>Mérida, Spain</a:t>
            </a:r>
          </a:p>
        </p:txBody>
      </p:sp>
    </p:spTree>
    <p:extLst>
      <p:ext uri="{BB962C8B-B14F-4D97-AF65-F5344CB8AC3E}">
        <p14:creationId xmlns:p14="http://schemas.microsoft.com/office/powerpoint/2010/main" val="355147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o 43">
            <a:extLst>
              <a:ext uri="{FF2B5EF4-FFF2-40B4-BE49-F238E27FC236}">
                <a16:creationId xmlns:a16="http://schemas.microsoft.com/office/drawing/2014/main" id="{E0D7F73D-B015-45C3-8F1F-BD9BD62A46FB}"/>
              </a:ext>
            </a:extLst>
          </p:cNvPr>
          <p:cNvGrpSpPr/>
          <p:nvPr/>
        </p:nvGrpSpPr>
        <p:grpSpPr>
          <a:xfrm>
            <a:off x="112124" y="1056787"/>
            <a:ext cx="11967752" cy="5329638"/>
            <a:chOff x="112124" y="882427"/>
            <a:chExt cx="11967752" cy="5329638"/>
          </a:xfrm>
        </p:grpSpPr>
        <p:pic>
          <p:nvPicPr>
            <p:cNvPr id="9" name="Imagen 8">
              <a:extLst>
                <a:ext uri="{FF2B5EF4-FFF2-40B4-BE49-F238E27FC236}">
                  <a16:creationId xmlns:a16="http://schemas.microsoft.com/office/drawing/2014/main" id="{68BE0F28-9CFD-4F30-B7D6-9EAEC83D3EA8}"/>
                </a:ext>
              </a:extLst>
            </p:cNvPr>
            <p:cNvPicPr>
              <a:picLocks noChangeAspect="1"/>
            </p:cNvPicPr>
            <p:nvPr/>
          </p:nvPicPr>
          <p:blipFill>
            <a:blip r:embed="rId5"/>
            <a:stretch>
              <a:fillRect/>
            </a:stretch>
          </p:blipFill>
          <p:spPr>
            <a:xfrm>
              <a:off x="112124" y="882427"/>
              <a:ext cx="11967752" cy="5329638"/>
            </a:xfrm>
            <a:prstGeom prst="rect">
              <a:avLst/>
            </a:prstGeom>
          </p:spPr>
        </p:pic>
        <p:pic>
          <p:nvPicPr>
            <p:cNvPr id="13" name="Imagen 12">
              <a:extLst>
                <a:ext uri="{FF2B5EF4-FFF2-40B4-BE49-F238E27FC236}">
                  <a16:creationId xmlns:a16="http://schemas.microsoft.com/office/drawing/2014/main" id="{F8EE7F43-49B0-4D23-8B85-49FB6305B6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00175" y="2581275"/>
              <a:ext cx="1047750" cy="457200"/>
            </a:xfrm>
            <a:prstGeom prst="rect">
              <a:avLst/>
            </a:prstGeom>
          </p:spPr>
        </p:pic>
        <p:pic>
          <p:nvPicPr>
            <p:cNvPr id="14" name="Imagen 13">
              <a:extLst>
                <a:ext uri="{FF2B5EF4-FFF2-40B4-BE49-F238E27FC236}">
                  <a16:creationId xmlns:a16="http://schemas.microsoft.com/office/drawing/2014/main" id="{A25EDDB2-04BB-47C0-B2D8-9A859CBF9F6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47925" y="2819399"/>
              <a:ext cx="733425" cy="219076"/>
            </a:xfrm>
            <a:prstGeom prst="rect">
              <a:avLst/>
            </a:prstGeom>
          </p:spPr>
        </p:pic>
        <p:pic>
          <p:nvPicPr>
            <p:cNvPr id="17" name="Imagen 16">
              <a:extLst>
                <a:ext uri="{FF2B5EF4-FFF2-40B4-BE49-F238E27FC236}">
                  <a16:creationId xmlns:a16="http://schemas.microsoft.com/office/drawing/2014/main" id="{F9ADACE5-CFF7-4AFC-B6C2-E0E55A3C937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V="1">
              <a:off x="2372567" y="4573850"/>
              <a:ext cx="808783" cy="277643"/>
            </a:xfrm>
            <a:prstGeom prst="rect">
              <a:avLst/>
            </a:prstGeom>
          </p:spPr>
        </p:pic>
        <p:pic>
          <p:nvPicPr>
            <p:cNvPr id="19" name="Imagen 18">
              <a:extLst>
                <a:ext uri="{FF2B5EF4-FFF2-40B4-BE49-F238E27FC236}">
                  <a16:creationId xmlns:a16="http://schemas.microsoft.com/office/drawing/2014/main" id="{AF6CE683-92B7-4B20-89A1-E588E068837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19087" y="4800036"/>
              <a:ext cx="1704975" cy="227065"/>
            </a:xfrm>
            <a:prstGeom prst="rect">
              <a:avLst/>
            </a:prstGeom>
          </p:spPr>
        </p:pic>
        <p:pic>
          <p:nvPicPr>
            <p:cNvPr id="23" name="Imagen 22">
              <a:extLst>
                <a:ext uri="{FF2B5EF4-FFF2-40B4-BE49-F238E27FC236}">
                  <a16:creationId xmlns:a16="http://schemas.microsoft.com/office/drawing/2014/main" id="{8644AEBD-B0EC-424F-AC2C-259142D7C5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09750" y="3421021"/>
              <a:ext cx="733425" cy="219076"/>
            </a:xfrm>
            <a:prstGeom prst="rect">
              <a:avLst/>
            </a:prstGeom>
          </p:spPr>
        </p:pic>
        <p:pic>
          <p:nvPicPr>
            <p:cNvPr id="24" name="Imagen 23">
              <a:extLst>
                <a:ext uri="{FF2B5EF4-FFF2-40B4-BE49-F238E27FC236}">
                  <a16:creationId xmlns:a16="http://schemas.microsoft.com/office/drawing/2014/main" id="{C6EFB520-E70D-49C5-B6CF-4814E7389D3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442944" y="3028341"/>
              <a:ext cx="1047750" cy="251757"/>
            </a:xfrm>
            <a:prstGeom prst="rect">
              <a:avLst/>
            </a:prstGeom>
          </p:spPr>
        </p:pic>
        <p:pic>
          <p:nvPicPr>
            <p:cNvPr id="27" name="Imagen 26">
              <a:extLst>
                <a:ext uri="{FF2B5EF4-FFF2-40B4-BE49-F238E27FC236}">
                  <a16:creationId xmlns:a16="http://schemas.microsoft.com/office/drawing/2014/main" id="{5730B1A7-13F3-4343-A2D0-55B1AF40DE6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144" t="17941" r="31144" b="41838"/>
            <a:stretch/>
          </p:blipFill>
          <p:spPr>
            <a:xfrm>
              <a:off x="4219576" y="5299124"/>
              <a:ext cx="124083" cy="162000"/>
            </a:xfrm>
            <a:prstGeom prst="rect">
              <a:avLst/>
            </a:prstGeom>
          </p:spPr>
        </p:pic>
        <p:pic>
          <p:nvPicPr>
            <p:cNvPr id="31" name="Imagen 30">
              <a:extLst>
                <a:ext uri="{FF2B5EF4-FFF2-40B4-BE49-F238E27FC236}">
                  <a16:creationId xmlns:a16="http://schemas.microsoft.com/office/drawing/2014/main" id="{475ED9C5-45F8-4EC2-8A12-6C2CFCE9D2C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1144" t="1" r="31144" b="41837"/>
            <a:stretch/>
          </p:blipFill>
          <p:spPr>
            <a:xfrm>
              <a:off x="4353184" y="4994570"/>
              <a:ext cx="133350" cy="251758"/>
            </a:xfrm>
            <a:prstGeom prst="rect">
              <a:avLst/>
            </a:prstGeom>
          </p:spPr>
        </p:pic>
        <p:pic>
          <p:nvPicPr>
            <p:cNvPr id="33" name="Imagen 32">
              <a:extLst>
                <a:ext uri="{FF2B5EF4-FFF2-40B4-BE49-F238E27FC236}">
                  <a16:creationId xmlns:a16="http://schemas.microsoft.com/office/drawing/2014/main" id="{FE8A9A2C-F859-4F99-B0B8-EC269FC3145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8331" t="34991" r="39328" b="40050"/>
            <a:stretch/>
          </p:blipFill>
          <p:spPr>
            <a:xfrm>
              <a:off x="5063185" y="5139169"/>
              <a:ext cx="80877" cy="118800"/>
            </a:xfrm>
            <a:prstGeom prst="rect">
              <a:avLst/>
            </a:prstGeom>
          </p:spPr>
        </p:pic>
        <p:pic>
          <p:nvPicPr>
            <p:cNvPr id="35" name="Imagen 34">
              <a:extLst>
                <a:ext uri="{FF2B5EF4-FFF2-40B4-BE49-F238E27FC236}">
                  <a16:creationId xmlns:a16="http://schemas.microsoft.com/office/drawing/2014/main" id="{582AC2E8-176F-4191-9896-875219DC50E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38675" t="37307" r="39632" b="39323"/>
            <a:stretch/>
          </p:blipFill>
          <p:spPr>
            <a:xfrm>
              <a:off x="4824931" y="5361074"/>
              <a:ext cx="76250" cy="108000"/>
            </a:xfrm>
            <a:prstGeom prst="rect">
              <a:avLst/>
            </a:prstGeom>
          </p:spPr>
        </p:pic>
        <p:pic>
          <p:nvPicPr>
            <p:cNvPr id="37" name="Imagen 36">
              <a:extLst>
                <a:ext uri="{FF2B5EF4-FFF2-40B4-BE49-F238E27FC236}">
                  <a16:creationId xmlns:a16="http://schemas.microsoft.com/office/drawing/2014/main" id="{4B8539E1-4826-491B-875C-180B91354B9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30703" t="26508" r="27428" b="41838"/>
            <a:stretch/>
          </p:blipFill>
          <p:spPr>
            <a:xfrm>
              <a:off x="5338891" y="5296679"/>
              <a:ext cx="173704" cy="144000"/>
            </a:xfrm>
            <a:prstGeom prst="rect">
              <a:avLst/>
            </a:prstGeom>
          </p:spPr>
        </p:pic>
        <p:pic>
          <p:nvPicPr>
            <p:cNvPr id="39" name="Imagen 38">
              <a:extLst>
                <a:ext uri="{FF2B5EF4-FFF2-40B4-BE49-F238E27FC236}">
                  <a16:creationId xmlns:a16="http://schemas.microsoft.com/office/drawing/2014/main" id="{952A75ED-D2CF-4170-A9AF-993E68D1D81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25739" t="23548" r="26939" b="33308"/>
            <a:stretch/>
          </p:blipFill>
          <p:spPr>
            <a:xfrm>
              <a:off x="5192164" y="5087082"/>
              <a:ext cx="203852" cy="180000"/>
            </a:xfrm>
            <a:prstGeom prst="rect">
              <a:avLst/>
            </a:prstGeom>
          </p:spPr>
        </p:pic>
        <p:pic>
          <p:nvPicPr>
            <p:cNvPr id="40" name="Imagen 39">
              <a:extLst>
                <a:ext uri="{FF2B5EF4-FFF2-40B4-BE49-F238E27FC236}">
                  <a16:creationId xmlns:a16="http://schemas.microsoft.com/office/drawing/2014/main" id="{BE49202C-1C8F-449D-9E6F-8D4590E91C89}"/>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52778" y="3321718"/>
              <a:ext cx="1309497" cy="1258032"/>
            </a:xfrm>
            <a:prstGeom prst="rect">
              <a:avLst/>
            </a:prstGeom>
          </p:spPr>
        </p:pic>
        <p:pic>
          <p:nvPicPr>
            <p:cNvPr id="42" name="Imagen 41">
              <a:extLst>
                <a:ext uri="{FF2B5EF4-FFF2-40B4-BE49-F238E27FC236}">
                  <a16:creationId xmlns:a16="http://schemas.microsoft.com/office/drawing/2014/main" id="{5ACCC2CE-A683-4089-BD60-0FBFA6652E13}"/>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428750" y="3609356"/>
              <a:ext cx="308228" cy="974020"/>
            </a:xfrm>
            <a:prstGeom prst="rect">
              <a:avLst/>
            </a:prstGeom>
          </p:spPr>
        </p:pic>
        <p:grpSp>
          <p:nvGrpSpPr>
            <p:cNvPr id="43" name="Grupo 42">
              <a:extLst>
                <a:ext uri="{FF2B5EF4-FFF2-40B4-BE49-F238E27FC236}">
                  <a16:creationId xmlns:a16="http://schemas.microsoft.com/office/drawing/2014/main" id="{621EA43D-822C-4CD6-B987-5977D0C00F82}"/>
                </a:ext>
              </a:extLst>
            </p:cNvPr>
            <p:cNvGrpSpPr/>
            <p:nvPr/>
          </p:nvGrpSpPr>
          <p:grpSpPr>
            <a:xfrm>
              <a:off x="156519" y="2524407"/>
              <a:ext cx="1490662" cy="787635"/>
              <a:chOff x="156519" y="2524407"/>
              <a:chExt cx="1490662" cy="787635"/>
            </a:xfrm>
          </p:grpSpPr>
          <p:pic>
            <p:nvPicPr>
              <p:cNvPr id="45" name="Imagen 44">
                <a:extLst>
                  <a:ext uri="{FF2B5EF4-FFF2-40B4-BE49-F238E27FC236}">
                    <a16:creationId xmlns:a16="http://schemas.microsoft.com/office/drawing/2014/main" id="{2BCF3A3D-1B1E-45D8-8063-F105FB5CEBF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41234" y="2524407"/>
                <a:ext cx="1047750" cy="787635"/>
              </a:xfrm>
              <a:prstGeom prst="rect">
                <a:avLst/>
              </a:prstGeom>
            </p:spPr>
          </p:pic>
          <p:pic>
            <p:nvPicPr>
              <p:cNvPr id="41" name="Imagen 40">
                <a:extLst>
                  <a:ext uri="{FF2B5EF4-FFF2-40B4-BE49-F238E27FC236}">
                    <a16:creationId xmlns:a16="http://schemas.microsoft.com/office/drawing/2014/main" id="{145D307F-A884-42BD-B665-7451FB25AABD}"/>
                  </a:ext>
                </a:extLst>
              </p:cNvPr>
              <p:cNvPicPr>
                <a:picLocks noChangeAspect="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6519" y="2601654"/>
                <a:ext cx="581025" cy="654566"/>
              </a:xfrm>
              <a:prstGeom prst="rect">
                <a:avLst/>
              </a:prstGeom>
            </p:spPr>
          </p:pic>
          <p:pic>
            <p:nvPicPr>
              <p:cNvPr id="48" name="Imagen 47">
                <a:extLst>
                  <a:ext uri="{FF2B5EF4-FFF2-40B4-BE49-F238E27FC236}">
                    <a16:creationId xmlns:a16="http://schemas.microsoft.com/office/drawing/2014/main" id="{0743D364-C1E4-4460-A337-75E5EDA4FAFC}"/>
                  </a:ext>
                </a:extLst>
              </p:cNvPr>
              <p:cNvPicPr>
                <a:picLocks noChangeAspect="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1006" y="2601891"/>
                <a:ext cx="581025" cy="654566"/>
              </a:xfrm>
              <a:prstGeom prst="rect">
                <a:avLst/>
              </a:prstGeom>
            </p:spPr>
          </p:pic>
          <p:pic>
            <p:nvPicPr>
              <p:cNvPr id="49" name="Imagen 48">
                <a:extLst>
                  <a:ext uri="{FF2B5EF4-FFF2-40B4-BE49-F238E27FC236}">
                    <a16:creationId xmlns:a16="http://schemas.microsoft.com/office/drawing/2014/main" id="{F4006787-1475-4154-B170-6E194D03BD79}"/>
                  </a:ext>
                </a:extLst>
              </p:cNvPr>
              <p:cNvPicPr>
                <a:picLocks noChangeAspect="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6156" y="2601891"/>
                <a:ext cx="581025" cy="654566"/>
              </a:xfrm>
              <a:prstGeom prst="rect">
                <a:avLst/>
              </a:prstGeom>
            </p:spPr>
          </p:pic>
        </p:grpSp>
        <p:pic>
          <p:nvPicPr>
            <p:cNvPr id="22" name="Imagen 21">
              <a:extLst>
                <a:ext uri="{FF2B5EF4-FFF2-40B4-BE49-F238E27FC236}">
                  <a16:creationId xmlns:a16="http://schemas.microsoft.com/office/drawing/2014/main" id="{9EC28AB7-627A-4D1E-8BCB-84E1AA198884}"/>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606217" y="2788798"/>
              <a:ext cx="1140490" cy="239543"/>
            </a:xfrm>
            <a:prstGeom prst="rect">
              <a:avLst/>
            </a:prstGeom>
          </p:spPr>
        </p:pic>
      </p:grpSp>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Demo plant description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dirty="0"/>
              <a:t>2-hectares demo plant</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11</a:t>
            </a:fld>
            <a:endParaRPr lang="es-ES" dirty="0"/>
          </a:p>
        </p:txBody>
      </p:sp>
      <p:pic>
        <p:nvPicPr>
          <p:cNvPr id="1030" name="Picture 6" descr="DIBUJOS DE LA CIUDAD DIBUJOS DE PARTES DE LA CIUDAD">
            <a:extLst>
              <a:ext uri="{FF2B5EF4-FFF2-40B4-BE49-F238E27FC236}">
                <a16:creationId xmlns:a16="http://schemas.microsoft.com/office/drawing/2014/main" id="{2237B299-A46D-4CF7-A156-3A982A9227DE}"/>
              </a:ext>
            </a:extLst>
          </p:cNvPr>
          <p:cNvPicPr>
            <a:picLocks noChangeAspect="1" noChangeArrowheads="1"/>
          </p:cNvPicPr>
          <p:nvPr/>
        </p:nvPicPr>
        <p:blipFill rotWithShape="1">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3574" y="741810"/>
            <a:ext cx="1047750" cy="685067"/>
          </a:xfrm>
          <a:prstGeom prst="rect">
            <a:avLst/>
          </a:prstGeom>
          <a:noFill/>
          <a:extLst>
            <a:ext uri="{909E8E84-426E-40DD-AFC4-6F175D3DCCD1}">
              <a14:hiddenFill xmlns:a14="http://schemas.microsoft.com/office/drawing/2010/main">
                <a:solidFill>
                  <a:srgbClr val="FFFFFF"/>
                </a:solidFill>
              </a14:hiddenFill>
            </a:ext>
          </a:extLst>
        </p:spPr>
      </p:pic>
      <p:sp>
        <p:nvSpPr>
          <p:cNvPr id="53" name="Subtítulo 3">
            <a:extLst>
              <a:ext uri="{FF2B5EF4-FFF2-40B4-BE49-F238E27FC236}">
                <a16:creationId xmlns:a16="http://schemas.microsoft.com/office/drawing/2014/main" id="{678138E0-AA8D-4931-81DC-111D500F0E1A}"/>
              </a:ext>
            </a:extLst>
          </p:cNvPr>
          <p:cNvSpPr txBox="1">
            <a:spLocks/>
          </p:cNvSpPr>
          <p:nvPr/>
        </p:nvSpPr>
        <p:spPr>
          <a:xfrm>
            <a:off x="1532274" y="968530"/>
            <a:ext cx="1566955" cy="2694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0">
                <a:solidFill>
                  <a:srgbClr val="1A75CF"/>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dirty="0">
                <a:solidFill>
                  <a:schemeClr val="tx1"/>
                </a:solidFill>
              </a:rPr>
              <a:t>Mérida, Spain</a:t>
            </a:r>
          </a:p>
        </p:txBody>
      </p:sp>
      <p:sp>
        <p:nvSpPr>
          <p:cNvPr id="54" name="Subtítulo 3">
            <a:extLst>
              <a:ext uri="{FF2B5EF4-FFF2-40B4-BE49-F238E27FC236}">
                <a16:creationId xmlns:a16="http://schemas.microsoft.com/office/drawing/2014/main" id="{486B7ABE-162B-419C-872F-04BCEED7BE33}"/>
              </a:ext>
            </a:extLst>
          </p:cNvPr>
          <p:cNvSpPr txBox="1">
            <a:spLocks/>
          </p:cNvSpPr>
          <p:nvPr/>
        </p:nvSpPr>
        <p:spPr>
          <a:xfrm>
            <a:off x="3905250" y="399005"/>
            <a:ext cx="4524375" cy="2694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0">
                <a:solidFill>
                  <a:srgbClr val="1A75CF"/>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dirty="0">
                <a:solidFill>
                  <a:schemeClr val="tx1"/>
                </a:solidFill>
              </a:rPr>
              <a:t>High-Rate Algae Ponds (HRAPs)</a:t>
            </a:r>
          </a:p>
        </p:txBody>
      </p:sp>
      <p:sp>
        <p:nvSpPr>
          <p:cNvPr id="56" name="Rectángulo 55">
            <a:extLst>
              <a:ext uri="{FF2B5EF4-FFF2-40B4-BE49-F238E27FC236}">
                <a16:creationId xmlns:a16="http://schemas.microsoft.com/office/drawing/2014/main" id="{BB5D1001-9F52-4C0E-978F-0B3568F575D7}"/>
              </a:ext>
            </a:extLst>
          </p:cNvPr>
          <p:cNvSpPr/>
          <p:nvPr/>
        </p:nvSpPr>
        <p:spPr>
          <a:xfrm>
            <a:off x="142875" y="704850"/>
            <a:ext cx="11981396" cy="575694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Imagen 110">
            <a:extLst>
              <a:ext uri="{FF2B5EF4-FFF2-40B4-BE49-F238E27FC236}">
                <a16:creationId xmlns:a16="http://schemas.microsoft.com/office/drawing/2014/main" id="{36B76A25-C9C0-4018-8789-22115A333952}"/>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3448050" y="3769382"/>
            <a:ext cx="3143250" cy="1416694"/>
          </a:xfrm>
          <a:prstGeom prst="rect">
            <a:avLst/>
          </a:prstGeom>
        </p:spPr>
      </p:pic>
      <p:sp>
        <p:nvSpPr>
          <p:cNvPr id="50" name="Globo: línea doblada 49">
            <a:extLst>
              <a:ext uri="{FF2B5EF4-FFF2-40B4-BE49-F238E27FC236}">
                <a16:creationId xmlns:a16="http://schemas.microsoft.com/office/drawing/2014/main" id="{3AF01877-2F50-4C47-BBCA-C1F6B9D6C587}"/>
              </a:ext>
            </a:extLst>
          </p:cNvPr>
          <p:cNvSpPr/>
          <p:nvPr/>
        </p:nvSpPr>
        <p:spPr>
          <a:xfrm>
            <a:off x="1388984" y="760629"/>
            <a:ext cx="9526666" cy="2984233"/>
          </a:xfrm>
          <a:prstGeom prst="borderCallout2">
            <a:avLst>
              <a:gd name="adj1" fmla="val 102374"/>
              <a:gd name="adj2" fmla="val 77431"/>
              <a:gd name="adj3" fmla="val 114822"/>
              <a:gd name="adj4" fmla="val 73799"/>
              <a:gd name="adj5" fmla="val 124949"/>
              <a:gd name="adj6" fmla="val 51485"/>
            </a:avLst>
          </a:prstGeom>
          <a:ln w="5715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5" name="Imagen 4">
            <a:extLst>
              <a:ext uri="{FF2B5EF4-FFF2-40B4-BE49-F238E27FC236}">
                <a16:creationId xmlns:a16="http://schemas.microsoft.com/office/drawing/2014/main" id="{64C4B7DF-DBF4-4735-92ED-7CA4B98D3F21}"/>
              </a:ext>
            </a:extLst>
          </p:cNvPr>
          <p:cNvPicPr>
            <a:picLocks noChangeAspect="1"/>
          </p:cNvPicPr>
          <p:nvPr/>
        </p:nvPicPr>
        <p:blipFill>
          <a:blip r:embed="rId24"/>
          <a:stretch>
            <a:fillRect/>
          </a:stretch>
        </p:blipFill>
        <p:spPr>
          <a:xfrm>
            <a:off x="1481804" y="827000"/>
            <a:ext cx="5313574" cy="2826008"/>
          </a:xfrm>
          <a:prstGeom prst="rect">
            <a:avLst/>
          </a:prstGeom>
        </p:spPr>
      </p:pic>
      <p:pic>
        <p:nvPicPr>
          <p:cNvPr id="38" name="3E24A270">
            <a:hlinkClick r:id="" action="ppaction://media"/>
            <a:extLst>
              <a:ext uri="{FF2B5EF4-FFF2-40B4-BE49-F238E27FC236}">
                <a16:creationId xmlns:a16="http://schemas.microsoft.com/office/drawing/2014/main" id="{858EB1E5-7E4A-4417-9CE2-8B880AD1F8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5"/>
          <a:srcRect l="14302" r="7275"/>
          <a:stretch/>
        </p:blipFill>
        <p:spPr>
          <a:xfrm>
            <a:off x="6887000" y="847998"/>
            <a:ext cx="3904825" cy="2800774"/>
          </a:xfrm>
          <a:prstGeom prst="rect">
            <a:avLst/>
          </a:prstGeom>
        </p:spPr>
      </p:pic>
    </p:spTree>
    <p:extLst>
      <p:ext uri="{BB962C8B-B14F-4D97-AF65-F5344CB8AC3E}">
        <p14:creationId xmlns:p14="http://schemas.microsoft.com/office/powerpoint/2010/main" val="66420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301" fill="hold"/>
                                        <p:tgtEl>
                                          <p:spTgt spid="38"/>
                                        </p:tgtEl>
                                      </p:cBhvr>
                                    </p:cmd>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1212">
                <p:cTn id="14" fill="hold" display="0">
                  <p:stCondLst>
                    <p:cond delay="indefinite"/>
                  </p:stCondLst>
                </p:cTn>
                <p:tgtEl>
                  <p:spTgt spid="38"/>
                </p:tgtEl>
              </p:cMediaNode>
            </p:video>
          </p:childTnLst>
        </p:cTn>
      </p:par>
    </p:tnLst>
    <p:bldLst>
      <p:bldP spid="54" grpId="0"/>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o 43">
            <a:extLst>
              <a:ext uri="{FF2B5EF4-FFF2-40B4-BE49-F238E27FC236}">
                <a16:creationId xmlns:a16="http://schemas.microsoft.com/office/drawing/2014/main" id="{E0D7F73D-B015-45C3-8F1F-BD9BD62A46FB}"/>
              </a:ext>
            </a:extLst>
          </p:cNvPr>
          <p:cNvGrpSpPr/>
          <p:nvPr/>
        </p:nvGrpSpPr>
        <p:grpSpPr>
          <a:xfrm>
            <a:off x="112124" y="1056787"/>
            <a:ext cx="11967752" cy="5329638"/>
            <a:chOff x="112124" y="882427"/>
            <a:chExt cx="11967752" cy="5329638"/>
          </a:xfrm>
        </p:grpSpPr>
        <p:pic>
          <p:nvPicPr>
            <p:cNvPr id="9" name="Imagen 8">
              <a:extLst>
                <a:ext uri="{FF2B5EF4-FFF2-40B4-BE49-F238E27FC236}">
                  <a16:creationId xmlns:a16="http://schemas.microsoft.com/office/drawing/2014/main" id="{68BE0F28-9CFD-4F30-B7D6-9EAEC83D3EA8}"/>
                </a:ext>
              </a:extLst>
            </p:cNvPr>
            <p:cNvPicPr>
              <a:picLocks noChangeAspect="1"/>
            </p:cNvPicPr>
            <p:nvPr/>
          </p:nvPicPr>
          <p:blipFill>
            <a:blip r:embed="rId3"/>
            <a:stretch>
              <a:fillRect/>
            </a:stretch>
          </p:blipFill>
          <p:spPr>
            <a:xfrm>
              <a:off x="112124" y="882427"/>
              <a:ext cx="11967752" cy="5329638"/>
            </a:xfrm>
            <a:prstGeom prst="rect">
              <a:avLst/>
            </a:prstGeom>
          </p:spPr>
        </p:pic>
        <p:pic>
          <p:nvPicPr>
            <p:cNvPr id="13" name="Imagen 12">
              <a:extLst>
                <a:ext uri="{FF2B5EF4-FFF2-40B4-BE49-F238E27FC236}">
                  <a16:creationId xmlns:a16="http://schemas.microsoft.com/office/drawing/2014/main" id="{F8EE7F43-49B0-4D23-8B85-49FB6305B6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00175" y="2581275"/>
              <a:ext cx="1047750" cy="457200"/>
            </a:xfrm>
            <a:prstGeom prst="rect">
              <a:avLst/>
            </a:prstGeom>
          </p:spPr>
        </p:pic>
        <p:pic>
          <p:nvPicPr>
            <p:cNvPr id="14" name="Imagen 13">
              <a:extLst>
                <a:ext uri="{FF2B5EF4-FFF2-40B4-BE49-F238E27FC236}">
                  <a16:creationId xmlns:a16="http://schemas.microsoft.com/office/drawing/2014/main" id="{A25EDDB2-04BB-47C0-B2D8-9A859CBF9F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47925" y="2819399"/>
              <a:ext cx="733425" cy="219076"/>
            </a:xfrm>
            <a:prstGeom prst="rect">
              <a:avLst/>
            </a:prstGeom>
          </p:spPr>
        </p:pic>
        <p:pic>
          <p:nvPicPr>
            <p:cNvPr id="17" name="Imagen 16">
              <a:extLst>
                <a:ext uri="{FF2B5EF4-FFF2-40B4-BE49-F238E27FC236}">
                  <a16:creationId xmlns:a16="http://schemas.microsoft.com/office/drawing/2014/main" id="{F9ADACE5-CFF7-4AFC-B6C2-E0E55A3C93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V="1">
              <a:off x="2372567" y="4573850"/>
              <a:ext cx="808783" cy="277643"/>
            </a:xfrm>
            <a:prstGeom prst="rect">
              <a:avLst/>
            </a:prstGeom>
          </p:spPr>
        </p:pic>
        <p:pic>
          <p:nvPicPr>
            <p:cNvPr id="19" name="Imagen 18">
              <a:extLst>
                <a:ext uri="{FF2B5EF4-FFF2-40B4-BE49-F238E27FC236}">
                  <a16:creationId xmlns:a16="http://schemas.microsoft.com/office/drawing/2014/main" id="{AF6CE683-92B7-4B20-89A1-E588E06883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9087" y="4800036"/>
              <a:ext cx="1704975" cy="227065"/>
            </a:xfrm>
            <a:prstGeom prst="rect">
              <a:avLst/>
            </a:prstGeom>
          </p:spPr>
        </p:pic>
        <p:pic>
          <p:nvPicPr>
            <p:cNvPr id="23" name="Imagen 22">
              <a:extLst>
                <a:ext uri="{FF2B5EF4-FFF2-40B4-BE49-F238E27FC236}">
                  <a16:creationId xmlns:a16="http://schemas.microsoft.com/office/drawing/2014/main" id="{8644AEBD-B0EC-424F-AC2C-259142D7C5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09750" y="3421021"/>
              <a:ext cx="733425" cy="219076"/>
            </a:xfrm>
            <a:prstGeom prst="rect">
              <a:avLst/>
            </a:prstGeom>
          </p:spPr>
        </p:pic>
        <p:pic>
          <p:nvPicPr>
            <p:cNvPr id="24" name="Imagen 23">
              <a:extLst>
                <a:ext uri="{FF2B5EF4-FFF2-40B4-BE49-F238E27FC236}">
                  <a16:creationId xmlns:a16="http://schemas.microsoft.com/office/drawing/2014/main" id="{C6EFB520-E70D-49C5-B6CF-4814E7389D3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42944" y="3028341"/>
              <a:ext cx="1047750" cy="251757"/>
            </a:xfrm>
            <a:prstGeom prst="rect">
              <a:avLst/>
            </a:prstGeom>
          </p:spPr>
        </p:pic>
        <p:pic>
          <p:nvPicPr>
            <p:cNvPr id="27" name="Imagen 26">
              <a:extLst>
                <a:ext uri="{FF2B5EF4-FFF2-40B4-BE49-F238E27FC236}">
                  <a16:creationId xmlns:a16="http://schemas.microsoft.com/office/drawing/2014/main" id="{5730B1A7-13F3-4343-A2D0-55B1AF40DE6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144" t="17941" r="31144" b="41838"/>
            <a:stretch/>
          </p:blipFill>
          <p:spPr>
            <a:xfrm>
              <a:off x="4219576" y="5299124"/>
              <a:ext cx="124083" cy="162000"/>
            </a:xfrm>
            <a:prstGeom prst="rect">
              <a:avLst/>
            </a:prstGeom>
          </p:spPr>
        </p:pic>
        <p:pic>
          <p:nvPicPr>
            <p:cNvPr id="31" name="Imagen 30">
              <a:extLst>
                <a:ext uri="{FF2B5EF4-FFF2-40B4-BE49-F238E27FC236}">
                  <a16:creationId xmlns:a16="http://schemas.microsoft.com/office/drawing/2014/main" id="{475ED9C5-45F8-4EC2-8A12-6C2CFCE9D2C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144" t="1" r="31144" b="41837"/>
            <a:stretch/>
          </p:blipFill>
          <p:spPr>
            <a:xfrm>
              <a:off x="4353184" y="4994570"/>
              <a:ext cx="133350" cy="251758"/>
            </a:xfrm>
            <a:prstGeom prst="rect">
              <a:avLst/>
            </a:prstGeom>
          </p:spPr>
        </p:pic>
        <p:pic>
          <p:nvPicPr>
            <p:cNvPr id="33" name="Imagen 32">
              <a:extLst>
                <a:ext uri="{FF2B5EF4-FFF2-40B4-BE49-F238E27FC236}">
                  <a16:creationId xmlns:a16="http://schemas.microsoft.com/office/drawing/2014/main" id="{FE8A9A2C-F859-4F99-B0B8-EC269FC3145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8331" t="34991" r="39328" b="40050"/>
            <a:stretch/>
          </p:blipFill>
          <p:spPr>
            <a:xfrm>
              <a:off x="5063185" y="5139169"/>
              <a:ext cx="80877" cy="118800"/>
            </a:xfrm>
            <a:prstGeom prst="rect">
              <a:avLst/>
            </a:prstGeom>
          </p:spPr>
        </p:pic>
        <p:pic>
          <p:nvPicPr>
            <p:cNvPr id="35" name="Imagen 34">
              <a:extLst>
                <a:ext uri="{FF2B5EF4-FFF2-40B4-BE49-F238E27FC236}">
                  <a16:creationId xmlns:a16="http://schemas.microsoft.com/office/drawing/2014/main" id="{582AC2E8-176F-4191-9896-875219DC50E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8675" t="37307" r="39632" b="39323"/>
            <a:stretch/>
          </p:blipFill>
          <p:spPr>
            <a:xfrm>
              <a:off x="4824931" y="5361074"/>
              <a:ext cx="76250" cy="108000"/>
            </a:xfrm>
            <a:prstGeom prst="rect">
              <a:avLst/>
            </a:prstGeom>
          </p:spPr>
        </p:pic>
        <p:pic>
          <p:nvPicPr>
            <p:cNvPr id="37" name="Imagen 36">
              <a:extLst>
                <a:ext uri="{FF2B5EF4-FFF2-40B4-BE49-F238E27FC236}">
                  <a16:creationId xmlns:a16="http://schemas.microsoft.com/office/drawing/2014/main" id="{4B8539E1-4826-491B-875C-180B91354B9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0703" t="26508" r="27428" b="41838"/>
            <a:stretch/>
          </p:blipFill>
          <p:spPr>
            <a:xfrm>
              <a:off x="5338891" y="5296679"/>
              <a:ext cx="173704" cy="144000"/>
            </a:xfrm>
            <a:prstGeom prst="rect">
              <a:avLst/>
            </a:prstGeom>
          </p:spPr>
        </p:pic>
        <p:pic>
          <p:nvPicPr>
            <p:cNvPr id="39" name="Imagen 38">
              <a:extLst>
                <a:ext uri="{FF2B5EF4-FFF2-40B4-BE49-F238E27FC236}">
                  <a16:creationId xmlns:a16="http://schemas.microsoft.com/office/drawing/2014/main" id="{952A75ED-D2CF-4170-A9AF-993E68D1D8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25739" t="23548" r="26939" b="33308"/>
            <a:stretch/>
          </p:blipFill>
          <p:spPr>
            <a:xfrm>
              <a:off x="5192164" y="5087082"/>
              <a:ext cx="203852" cy="180000"/>
            </a:xfrm>
            <a:prstGeom prst="rect">
              <a:avLst/>
            </a:prstGeom>
          </p:spPr>
        </p:pic>
        <p:pic>
          <p:nvPicPr>
            <p:cNvPr id="40" name="Imagen 39">
              <a:extLst>
                <a:ext uri="{FF2B5EF4-FFF2-40B4-BE49-F238E27FC236}">
                  <a16:creationId xmlns:a16="http://schemas.microsoft.com/office/drawing/2014/main" id="{BE49202C-1C8F-449D-9E6F-8D4590E91C89}"/>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52778" y="3321718"/>
              <a:ext cx="1309497" cy="1258032"/>
            </a:xfrm>
            <a:prstGeom prst="rect">
              <a:avLst/>
            </a:prstGeom>
          </p:spPr>
        </p:pic>
        <p:pic>
          <p:nvPicPr>
            <p:cNvPr id="42" name="Imagen 41">
              <a:extLst>
                <a:ext uri="{FF2B5EF4-FFF2-40B4-BE49-F238E27FC236}">
                  <a16:creationId xmlns:a16="http://schemas.microsoft.com/office/drawing/2014/main" id="{5ACCC2CE-A683-4089-BD60-0FBFA6652E1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428750" y="3609356"/>
              <a:ext cx="308228" cy="974020"/>
            </a:xfrm>
            <a:prstGeom prst="rect">
              <a:avLst/>
            </a:prstGeom>
          </p:spPr>
        </p:pic>
        <p:grpSp>
          <p:nvGrpSpPr>
            <p:cNvPr id="43" name="Grupo 42">
              <a:extLst>
                <a:ext uri="{FF2B5EF4-FFF2-40B4-BE49-F238E27FC236}">
                  <a16:creationId xmlns:a16="http://schemas.microsoft.com/office/drawing/2014/main" id="{621EA43D-822C-4CD6-B987-5977D0C00F82}"/>
                </a:ext>
              </a:extLst>
            </p:cNvPr>
            <p:cNvGrpSpPr/>
            <p:nvPr/>
          </p:nvGrpSpPr>
          <p:grpSpPr>
            <a:xfrm>
              <a:off x="156519" y="2524407"/>
              <a:ext cx="1490662" cy="787635"/>
              <a:chOff x="156519" y="2524407"/>
              <a:chExt cx="1490662" cy="787635"/>
            </a:xfrm>
          </p:grpSpPr>
          <p:pic>
            <p:nvPicPr>
              <p:cNvPr id="45" name="Imagen 44">
                <a:extLst>
                  <a:ext uri="{FF2B5EF4-FFF2-40B4-BE49-F238E27FC236}">
                    <a16:creationId xmlns:a16="http://schemas.microsoft.com/office/drawing/2014/main" id="{2BCF3A3D-1B1E-45D8-8063-F105FB5CEBF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41234" y="2524407"/>
                <a:ext cx="1047750" cy="787635"/>
              </a:xfrm>
              <a:prstGeom prst="rect">
                <a:avLst/>
              </a:prstGeom>
            </p:spPr>
          </p:pic>
          <p:pic>
            <p:nvPicPr>
              <p:cNvPr id="41" name="Imagen 40">
                <a:extLst>
                  <a:ext uri="{FF2B5EF4-FFF2-40B4-BE49-F238E27FC236}">
                    <a16:creationId xmlns:a16="http://schemas.microsoft.com/office/drawing/2014/main" id="{145D307F-A884-42BD-B665-7451FB25AABD}"/>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6519" y="2601654"/>
                <a:ext cx="581025" cy="654566"/>
              </a:xfrm>
              <a:prstGeom prst="rect">
                <a:avLst/>
              </a:prstGeom>
            </p:spPr>
          </p:pic>
          <p:pic>
            <p:nvPicPr>
              <p:cNvPr id="48" name="Imagen 47">
                <a:extLst>
                  <a:ext uri="{FF2B5EF4-FFF2-40B4-BE49-F238E27FC236}">
                    <a16:creationId xmlns:a16="http://schemas.microsoft.com/office/drawing/2014/main" id="{0743D364-C1E4-4460-A337-75E5EDA4FAFC}"/>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1006" y="2601891"/>
                <a:ext cx="581025" cy="654566"/>
              </a:xfrm>
              <a:prstGeom prst="rect">
                <a:avLst/>
              </a:prstGeom>
            </p:spPr>
          </p:pic>
          <p:pic>
            <p:nvPicPr>
              <p:cNvPr id="49" name="Imagen 48">
                <a:extLst>
                  <a:ext uri="{FF2B5EF4-FFF2-40B4-BE49-F238E27FC236}">
                    <a16:creationId xmlns:a16="http://schemas.microsoft.com/office/drawing/2014/main" id="{F4006787-1475-4154-B170-6E194D03BD79}"/>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6156" y="2601891"/>
                <a:ext cx="581025" cy="654566"/>
              </a:xfrm>
              <a:prstGeom prst="rect">
                <a:avLst/>
              </a:prstGeom>
            </p:spPr>
          </p:pic>
        </p:grpSp>
        <p:pic>
          <p:nvPicPr>
            <p:cNvPr id="22" name="Imagen 21">
              <a:extLst>
                <a:ext uri="{FF2B5EF4-FFF2-40B4-BE49-F238E27FC236}">
                  <a16:creationId xmlns:a16="http://schemas.microsoft.com/office/drawing/2014/main" id="{9EC28AB7-627A-4D1E-8BCB-84E1AA19888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606217" y="2788798"/>
              <a:ext cx="1140490" cy="239543"/>
            </a:xfrm>
            <a:prstGeom prst="rect">
              <a:avLst/>
            </a:prstGeom>
          </p:spPr>
        </p:pic>
      </p:grpSp>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Demo plant description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dirty="0"/>
              <a:t>2-hectares demo plant</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12</a:t>
            </a:fld>
            <a:endParaRPr lang="es-ES" dirty="0"/>
          </a:p>
        </p:txBody>
      </p:sp>
      <p:pic>
        <p:nvPicPr>
          <p:cNvPr id="1030" name="Picture 6" descr="DIBUJOS DE LA CIUDAD DIBUJOS DE PARTES DE LA CIUDAD">
            <a:extLst>
              <a:ext uri="{FF2B5EF4-FFF2-40B4-BE49-F238E27FC236}">
                <a16:creationId xmlns:a16="http://schemas.microsoft.com/office/drawing/2014/main" id="{2237B299-A46D-4CF7-A156-3A982A9227DE}"/>
              </a:ext>
            </a:extLst>
          </p:cNvPr>
          <p:cNvPicPr>
            <a:picLocks noChangeAspect="1" noChangeArrowheads="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3574" y="741810"/>
            <a:ext cx="1047750" cy="685067"/>
          </a:xfrm>
          <a:prstGeom prst="rect">
            <a:avLst/>
          </a:prstGeom>
          <a:noFill/>
          <a:extLst>
            <a:ext uri="{909E8E84-426E-40DD-AFC4-6F175D3DCCD1}">
              <a14:hiddenFill xmlns:a14="http://schemas.microsoft.com/office/drawing/2010/main">
                <a:solidFill>
                  <a:srgbClr val="FFFFFF"/>
                </a:solidFill>
              </a14:hiddenFill>
            </a:ext>
          </a:extLst>
        </p:spPr>
      </p:pic>
      <p:sp>
        <p:nvSpPr>
          <p:cNvPr id="53" name="Subtítulo 3">
            <a:extLst>
              <a:ext uri="{FF2B5EF4-FFF2-40B4-BE49-F238E27FC236}">
                <a16:creationId xmlns:a16="http://schemas.microsoft.com/office/drawing/2014/main" id="{678138E0-AA8D-4931-81DC-111D500F0E1A}"/>
              </a:ext>
            </a:extLst>
          </p:cNvPr>
          <p:cNvSpPr txBox="1">
            <a:spLocks/>
          </p:cNvSpPr>
          <p:nvPr/>
        </p:nvSpPr>
        <p:spPr>
          <a:xfrm>
            <a:off x="1532274" y="968530"/>
            <a:ext cx="1566955" cy="2694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0">
                <a:solidFill>
                  <a:srgbClr val="1A75CF"/>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dirty="0">
                <a:solidFill>
                  <a:schemeClr val="tx1"/>
                </a:solidFill>
              </a:rPr>
              <a:t>Mérida, Spain</a:t>
            </a:r>
          </a:p>
        </p:txBody>
      </p:sp>
      <p:sp>
        <p:nvSpPr>
          <p:cNvPr id="56" name="Rectángulo 55">
            <a:extLst>
              <a:ext uri="{FF2B5EF4-FFF2-40B4-BE49-F238E27FC236}">
                <a16:creationId xmlns:a16="http://schemas.microsoft.com/office/drawing/2014/main" id="{BB5D1001-9F52-4C0E-978F-0B3568F575D7}"/>
              </a:ext>
            </a:extLst>
          </p:cNvPr>
          <p:cNvSpPr/>
          <p:nvPr/>
        </p:nvSpPr>
        <p:spPr>
          <a:xfrm>
            <a:off x="156519" y="741809"/>
            <a:ext cx="11967752" cy="571718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Imagen 75">
            <a:extLst>
              <a:ext uri="{FF2B5EF4-FFF2-40B4-BE49-F238E27FC236}">
                <a16:creationId xmlns:a16="http://schemas.microsoft.com/office/drawing/2014/main" id="{88D7180B-91E8-4D24-9213-17BD3EE59DBA}"/>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742912" y="1912672"/>
            <a:ext cx="2289501" cy="1209675"/>
          </a:xfrm>
          <a:prstGeom prst="rect">
            <a:avLst/>
          </a:prstGeom>
        </p:spPr>
      </p:pic>
      <p:sp>
        <p:nvSpPr>
          <p:cNvPr id="54" name="Subtítulo 3">
            <a:extLst>
              <a:ext uri="{FF2B5EF4-FFF2-40B4-BE49-F238E27FC236}">
                <a16:creationId xmlns:a16="http://schemas.microsoft.com/office/drawing/2014/main" id="{486B7ABE-162B-419C-872F-04BCEED7BE33}"/>
              </a:ext>
            </a:extLst>
          </p:cNvPr>
          <p:cNvSpPr txBox="1">
            <a:spLocks/>
          </p:cNvSpPr>
          <p:nvPr/>
        </p:nvSpPr>
        <p:spPr>
          <a:xfrm>
            <a:off x="1202031" y="3402044"/>
            <a:ext cx="4524375" cy="2694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0">
                <a:solidFill>
                  <a:srgbClr val="1A75CF"/>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dirty="0">
                <a:solidFill>
                  <a:schemeClr val="tx1"/>
                </a:solidFill>
              </a:rPr>
              <a:t>Dissolved Air Flotation unit</a:t>
            </a:r>
          </a:p>
        </p:txBody>
      </p:sp>
      <p:grpSp>
        <p:nvGrpSpPr>
          <p:cNvPr id="11" name="Grupo 10">
            <a:extLst>
              <a:ext uri="{FF2B5EF4-FFF2-40B4-BE49-F238E27FC236}">
                <a16:creationId xmlns:a16="http://schemas.microsoft.com/office/drawing/2014/main" id="{18CE43E4-91E2-440E-942D-815B2EFF31E4}"/>
              </a:ext>
            </a:extLst>
          </p:cNvPr>
          <p:cNvGrpSpPr/>
          <p:nvPr/>
        </p:nvGrpSpPr>
        <p:grpSpPr>
          <a:xfrm>
            <a:off x="537762" y="3814457"/>
            <a:ext cx="10587038" cy="2548590"/>
            <a:chOff x="537762" y="3814457"/>
            <a:chExt cx="10587038" cy="2548590"/>
          </a:xfrm>
        </p:grpSpPr>
        <p:sp>
          <p:nvSpPr>
            <p:cNvPr id="46" name="Globo: línea doblada 45">
              <a:extLst>
                <a:ext uri="{FF2B5EF4-FFF2-40B4-BE49-F238E27FC236}">
                  <a16:creationId xmlns:a16="http://schemas.microsoft.com/office/drawing/2014/main" id="{2457991C-3DE0-461D-A9ED-A035C708E82E}"/>
                </a:ext>
              </a:extLst>
            </p:cNvPr>
            <p:cNvSpPr/>
            <p:nvPr/>
          </p:nvSpPr>
          <p:spPr>
            <a:xfrm>
              <a:off x="537762" y="3814457"/>
              <a:ext cx="10587038" cy="2548590"/>
            </a:xfrm>
            <a:prstGeom prst="borderCallout2">
              <a:avLst>
                <a:gd name="adj1" fmla="val -3033"/>
                <a:gd name="adj2" fmla="val 49918"/>
                <a:gd name="adj3" fmla="val -20772"/>
                <a:gd name="adj4" fmla="val 50051"/>
                <a:gd name="adj5" fmla="val -47468"/>
                <a:gd name="adj6" fmla="val 55015"/>
              </a:avLst>
            </a:prstGeom>
            <a:ln w="5715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77" name="Imagen 76" descr="Imagen que contiene exterior, pasto, azul, edificio&#10;&#10;Descripción generada automáticamente">
              <a:extLst>
                <a:ext uri="{FF2B5EF4-FFF2-40B4-BE49-F238E27FC236}">
                  <a16:creationId xmlns:a16="http://schemas.microsoft.com/office/drawing/2014/main" id="{4AF6D230-2BA8-4CE8-9014-5C80E6D9CEDF}"/>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7777547" y="3899229"/>
              <a:ext cx="3236846" cy="2384976"/>
            </a:xfrm>
            <a:prstGeom prst="rect">
              <a:avLst/>
            </a:prstGeom>
          </p:spPr>
        </p:pic>
        <p:sp>
          <p:nvSpPr>
            <p:cNvPr id="78" name="CuadroTexto 77">
              <a:extLst>
                <a:ext uri="{FF2B5EF4-FFF2-40B4-BE49-F238E27FC236}">
                  <a16:creationId xmlns:a16="http://schemas.microsoft.com/office/drawing/2014/main" id="{8FCBC295-E6A1-47EE-992B-73F8B4BFA149}"/>
                </a:ext>
              </a:extLst>
            </p:cNvPr>
            <p:cNvSpPr txBox="1"/>
            <p:nvPr/>
          </p:nvSpPr>
          <p:spPr>
            <a:xfrm>
              <a:off x="8199745" y="5449931"/>
              <a:ext cx="1147882" cy="584775"/>
            </a:xfrm>
            <a:prstGeom prst="rect">
              <a:avLst/>
            </a:prstGeom>
            <a:noFill/>
          </p:spPr>
          <p:txBody>
            <a:bodyPr wrap="square" rtlCol="0">
              <a:spAutoFit/>
            </a:bodyPr>
            <a:lstStyle/>
            <a:p>
              <a:pPr algn="ctr"/>
              <a:r>
                <a:rPr lang="en-GB"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 m</a:t>
              </a:r>
              <a:r>
                <a:rPr lang="en-GB" sz="1600"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GB"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buffer tank</a:t>
              </a:r>
            </a:p>
          </p:txBody>
        </p:sp>
        <p:sp>
          <p:nvSpPr>
            <p:cNvPr id="79" name="CuadroTexto 78">
              <a:extLst>
                <a:ext uri="{FF2B5EF4-FFF2-40B4-BE49-F238E27FC236}">
                  <a16:creationId xmlns:a16="http://schemas.microsoft.com/office/drawing/2014/main" id="{8AE3E685-96B8-4CF4-BAEE-E9F6D148D7F3}"/>
                </a:ext>
              </a:extLst>
            </p:cNvPr>
            <p:cNvSpPr txBox="1"/>
            <p:nvPr/>
          </p:nvSpPr>
          <p:spPr>
            <a:xfrm>
              <a:off x="9597353" y="4667652"/>
              <a:ext cx="1152128" cy="338554"/>
            </a:xfrm>
            <a:prstGeom prst="rect">
              <a:avLst/>
            </a:prstGeom>
            <a:noFill/>
          </p:spPr>
          <p:txBody>
            <a:bodyPr wrap="square" rtlCol="0">
              <a:spAutoFit/>
            </a:bodyPr>
            <a:lstStyle/>
            <a:p>
              <a:pPr algn="ctr"/>
              <a:r>
                <a:rPr lang="en-GB"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DAFAST</a:t>
              </a:r>
            </a:p>
          </p:txBody>
        </p:sp>
        <p:pic>
          <p:nvPicPr>
            <p:cNvPr id="80" name="Imagen 79" descr="Imagen que contiene exterior, edificio, pequeño, grande&#10;&#10;Descripción generada automáticamente">
              <a:extLst>
                <a:ext uri="{FF2B5EF4-FFF2-40B4-BE49-F238E27FC236}">
                  <a16:creationId xmlns:a16="http://schemas.microsoft.com/office/drawing/2014/main" id="{D2A13020-77FD-42A8-A120-5DA2AE60E67F}"/>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10250" y="3888928"/>
              <a:ext cx="3648688" cy="2384976"/>
            </a:xfrm>
            <a:prstGeom prst="rect">
              <a:avLst/>
            </a:prstGeom>
          </p:spPr>
        </p:pic>
        <p:pic>
          <p:nvPicPr>
            <p:cNvPr id="81" name="Imagen 80" descr="Imagen que contiene interior, avión, estacionado, grande&#10;&#10;Descripción generada automáticamente">
              <a:extLst>
                <a:ext uri="{FF2B5EF4-FFF2-40B4-BE49-F238E27FC236}">
                  <a16:creationId xmlns:a16="http://schemas.microsoft.com/office/drawing/2014/main" id="{183F830A-06DB-4CE9-85D2-A4DC65509861}"/>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4339120" y="3887443"/>
              <a:ext cx="1723306" cy="1182088"/>
            </a:xfrm>
            <a:prstGeom prst="rect">
              <a:avLst/>
            </a:prstGeom>
          </p:spPr>
        </p:pic>
        <p:pic>
          <p:nvPicPr>
            <p:cNvPr id="82" name="Imagen 81" descr="Imagen que contiene interior, azul, tabla, cuarto&#10;&#10;Descripción generada automáticamente">
              <a:extLst>
                <a:ext uri="{FF2B5EF4-FFF2-40B4-BE49-F238E27FC236}">
                  <a16:creationId xmlns:a16="http://schemas.microsoft.com/office/drawing/2014/main" id="{AF9C36EA-8E63-447D-B2FC-52B3DDE8A8AE}"/>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4339121" y="5177047"/>
              <a:ext cx="1723305" cy="1096857"/>
            </a:xfrm>
            <a:prstGeom prst="rect">
              <a:avLst/>
            </a:prstGeom>
          </p:spPr>
        </p:pic>
        <p:pic>
          <p:nvPicPr>
            <p:cNvPr id="83" name="Imagen 82" descr="Imagen que contiene interior, tabla, lavabo, pequeño&#10;&#10;Descripción generada automáticamente">
              <a:extLst>
                <a:ext uri="{FF2B5EF4-FFF2-40B4-BE49-F238E27FC236}">
                  <a16:creationId xmlns:a16="http://schemas.microsoft.com/office/drawing/2014/main" id="{48F448CB-55F5-4537-9293-74DB3100CA4B}"/>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6130927" y="3887443"/>
              <a:ext cx="1551399" cy="2386461"/>
            </a:xfrm>
            <a:prstGeom prst="rect">
              <a:avLst/>
            </a:prstGeom>
          </p:spPr>
        </p:pic>
        <p:sp>
          <p:nvSpPr>
            <p:cNvPr id="86" name="CuadroTexto 85">
              <a:extLst>
                <a:ext uri="{FF2B5EF4-FFF2-40B4-BE49-F238E27FC236}">
                  <a16:creationId xmlns:a16="http://schemas.microsoft.com/office/drawing/2014/main" id="{7F8CA71A-FCAE-4A62-B69A-2341772487E0}"/>
                </a:ext>
              </a:extLst>
            </p:cNvPr>
            <p:cNvSpPr txBox="1"/>
            <p:nvPr/>
          </p:nvSpPr>
          <p:spPr>
            <a:xfrm>
              <a:off x="1020308" y="4864758"/>
              <a:ext cx="1871416" cy="523220"/>
            </a:xfrm>
            <a:prstGeom prst="rect">
              <a:avLst/>
            </a:prstGeom>
            <a:noFill/>
          </p:spPr>
          <p:txBody>
            <a:bodyPr wrap="square" rtlCol="0">
              <a:spAutoFit/>
              <a:scene3d>
                <a:camera prst="orthographicFront">
                  <a:rot lat="0" lon="0" rev="0"/>
                </a:camera>
                <a:lightRig rig="threePt" dir="t"/>
              </a:scene3d>
            </a:bodyPr>
            <a:lstStyle/>
            <a:p>
              <a:pPr algn="ctr"/>
              <a:r>
                <a:rPr lang="en-GB"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Coagulation-flocculation unit</a:t>
              </a:r>
            </a:p>
          </p:txBody>
        </p:sp>
      </p:grpSp>
    </p:spTree>
    <p:extLst>
      <p:ext uri="{BB962C8B-B14F-4D97-AF65-F5344CB8AC3E}">
        <p14:creationId xmlns:p14="http://schemas.microsoft.com/office/powerpoint/2010/main" val="11576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o 43">
            <a:extLst>
              <a:ext uri="{FF2B5EF4-FFF2-40B4-BE49-F238E27FC236}">
                <a16:creationId xmlns:a16="http://schemas.microsoft.com/office/drawing/2014/main" id="{E0D7F73D-B015-45C3-8F1F-BD9BD62A46FB}"/>
              </a:ext>
            </a:extLst>
          </p:cNvPr>
          <p:cNvGrpSpPr/>
          <p:nvPr/>
        </p:nvGrpSpPr>
        <p:grpSpPr>
          <a:xfrm>
            <a:off x="112124" y="1056787"/>
            <a:ext cx="11967752" cy="5329638"/>
            <a:chOff x="112124" y="882427"/>
            <a:chExt cx="11967752" cy="5329638"/>
          </a:xfrm>
        </p:grpSpPr>
        <p:pic>
          <p:nvPicPr>
            <p:cNvPr id="9" name="Imagen 8">
              <a:extLst>
                <a:ext uri="{FF2B5EF4-FFF2-40B4-BE49-F238E27FC236}">
                  <a16:creationId xmlns:a16="http://schemas.microsoft.com/office/drawing/2014/main" id="{68BE0F28-9CFD-4F30-B7D6-9EAEC83D3EA8}"/>
                </a:ext>
              </a:extLst>
            </p:cNvPr>
            <p:cNvPicPr>
              <a:picLocks noChangeAspect="1"/>
            </p:cNvPicPr>
            <p:nvPr/>
          </p:nvPicPr>
          <p:blipFill>
            <a:blip r:embed="rId3"/>
            <a:stretch>
              <a:fillRect/>
            </a:stretch>
          </p:blipFill>
          <p:spPr>
            <a:xfrm>
              <a:off x="112124" y="882427"/>
              <a:ext cx="11967752" cy="5329638"/>
            </a:xfrm>
            <a:prstGeom prst="rect">
              <a:avLst/>
            </a:prstGeom>
          </p:spPr>
        </p:pic>
        <p:pic>
          <p:nvPicPr>
            <p:cNvPr id="13" name="Imagen 12">
              <a:extLst>
                <a:ext uri="{FF2B5EF4-FFF2-40B4-BE49-F238E27FC236}">
                  <a16:creationId xmlns:a16="http://schemas.microsoft.com/office/drawing/2014/main" id="{F8EE7F43-49B0-4D23-8B85-49FB6305B6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00175" y="2581275"/>
              <a:ext cx="1047750" cy="457200"/>
            </a:xfrm>
            <a:prstGeom prst="rect">
              <a:avLst/>
            </a:prstGeom>
          </p:spPr>
        </p:pic>
        <p:pic>
          <p:nvPicPr>
            <p:cNvPr id="14" name="Imagen 13">
              <a:extLst>
                <a:ext uri="{FF2B5EF4-FFF2-40B4-BE49-F238E27FC236}">
                  <a16:creationId xmlns:a16="http://schemas.microsoft.com/office/drawing/2014/main" id="{A25EDDB2-04BB-47C0-B2D8-9A859CBF9F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47925" y="2819399"/>
              <a:ext cx="733425" cy="219076"/>
            </a:xfrm>
            <a:prstGeom prst="rect">
              <a:avLst/>
            </a:prstGeom>
          </p:spPr>
        </p:pic>
        <p:pic>
          <p:nvPicPr>
            <p:cNvPr id="17" name="Imagen 16">
              <a:extLst>
                <a:ext uri="{FF2B5EF4-FFF2-40B4-BE49-F238E27FC236}">
                  <a16:creationId xmlns:a16="http://schemas.microsoft.com/office/drawing/2014/main" id="{F9ADACE5-CFF7-4AFC-B6C2-E0E55A3C93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V="1">
              <a:off x="2372567" y="4573850"/>
              <a:ext cx="808783" cy="277643"/>
            </a:xfrm>
            <a:prstGeom prst="rect">
              <a:avLst/>
            </a:prstGeom>
          </p:spPr>
        </p:pic>
        <p:pic>
          <p:nvPicPr>
            <p:cNvPr id="19" name="Imagen 18">
              <a:extLst>
                <a:ext uri="{FF2B5EF4-FFF2-40B4-BE49-F238E27FC236}">
                  <a16:creationId xmlns:a16="http://schemas.microsoft.com/office/drawing/2014/main" id="{AF6CE683-92B7-4B20-89A1-E588E06883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9087" y="4800036"/>
              <a:ext cx="1704975" cy="227065"/>
            </a:xfrm>
            <a:prstGeom prst="rect">
              <a:avLst/>
            </a:prstGeom>
          </p:spPr>
        </p:pic>
        <p:pic>
          <p:nvPicPr>
            <p:cNvPr id="23" name="Imagen 22">
              <a:extLst>
                <a:ext uri="{FF2B5EF4-FFF2-40B4-BE49-F238E27FC236}">
                  <a16:creationId xmlns:a16="http://schemas.microsoft.com/office/drawing/2014/main" id="{8644AEBD-B0EC-424F-AC2C-259142D7C5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09750" y="3421021"/>
              <a:ext cx="733425" cy="219076"/>
            </a:xfrm>
            <a:prstGeom prst="rect">
              <a:avLst/>
            </a:prstGeom>
          </p:spPr>
        </p:pic>
        <p:pic>
          <p:nvPicPr>
            <p:cNvPr id="24" name="Imagen 23">
              <a:extLst>
                <a:ext uri="{FF2B5EF4-FFF2-40B4-BE49-F238E27FC236}">
                  <a16:creationId xmlns:a16="http://schemas.microsoft.com/office/drawing/2014/main" id="{C6EFB520-E70D-49C5-B6CF-4814E7389D3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42944" y="3028341"/>
              <a:ext cx="1047750" cy="251757"/>
            </a:xfrm>
            <a:prstGeom prst="rect">
              <a:avLst/>
            </a:prstGeom>
          </p:spPr>
        </p:pic>
        <p:pic>
          <p:nvPicPr>
            <p:cNvPr id="27" name="Imagen 26">
              <a:extLst>
                <a:ext uri="{FF2B5EF4-FFF2-40B4-BE49-F238E27FC236}">
                  <a16:creationId xmlns:a16="http://schemas.microsoft.com/office/drawing/2014/main" id="{5730B1A7-13F3-4343-A2D0-55B1AF40DE6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144" t="17941" r="31144" b="41838"/>
            <a:stretch/>
          </p:blipFill>
          <p:spPr>
            <a:xfrm>
              <a:off x="4219576" y="5299124"/>
              <a:ext cx="124083" cy="162000"/>
            </a:xfrm>
            <a:prstGeom prst="rect">
              <a:avLst/>
            </a:prstGeom>
          </p:spPr>
        </p:pic>
        <p:pic>
          <p:nvPicPr>
            <p:cNvPr id="31" name="Imagen 30">
              <a:extLst>
                <a:ext uri="{FF2B5EF4-FFF2-40B4-BE49-F238E27FC236}">
                  <a16:creationId xmlns:a16="http://schemas.microsoft.com/office/drawing/2014/main" id="{475ED9C5-45F8-4EC2-8A12-6C2CFCE9D2C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144" t="1" r="31144" b="41837"/>
            <a:stretch/>
          </p:blipFill>
          <p:spPr>
            <a:xfrm>
              <a:off x="4353184" y="4994570"/>
              <a:ext cx="133350" cy="251758"/>
            </a:xfrm>
            <a:prstGeom prst="rect">
              <a:avLst/>
            </a:prstGeom>
          </p:spPr>
        </p:pic>
        <p:pic>
          <p:nvPicPr>
            <p:cNvPr id="33" name="Imagen 32">
              <a:extLst>
                <a:ext uri="{FF2B5EF4-FFF2-40B4-BE49-F238E27FC236}">
                  <a16:creationId xmlns:a16="http://schemas.microsoft.com/office/drawing/2014/main" id="{FE8A9A2C-F859-4F99-B0B8-EC269FC3145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8331" t="34991" r="39328" b="40050"/>
            <a:stretch/>
          </p:blipFill>
          <p:spPr>
            <a:xfrm>
              <a:off x="5063185" y="5139169"/>
              <a:ext cx="80877" cy="118800"/>
            </a:xfrm>
            <a:prstGeom prst="rect">
              <a:avLst/>
            </a:prstGeom>
          </p:spPr>
        </p:pic>
        <p:pic>
          <p:nvPicPr>
            <p:cNvPr id="35" name="Imagen 34">
              <a:extLst>
                <a:ext uri="{FF2B5EF4-FFF2-40B4-BE49-F238E27FC236}">
                  <a16:creationId xmlns:a16="http://schemas.microsoft.com/office/drawing/2014/main" id="{582AC2E8-176F-4191-9896-875219DC50E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8675" t="37307" r="39632" b="39323"/>
            <a:stretch/>
          </p:blipFill>
          <p:spPr>
            <a:xfrm>
              <a:off x="4824931" y="5361074"/>
              <a:ext cx="76250" cy="108000"/>
            </a:xfrm>
            <a:prstGeom prst="rect">
              <a:avLst/>
            </a:prstGeom>
          </p:spPr>
        </p:pic>
        <p:pic>
          <p:nvPicPr>
            <p:cNvPr id="37" name="Imagen 36">
              <a:extLst>
                <a:ext uri="{FF2B5EF4-FFF2-40B4-BE49-F238E27FC236}">
                  <a16:creationId xmlns:a16="http://schemas.microsoft.com/office/drawing/2014/main" id="{4B8539E1-4826-491B-875C-180B91354B9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0703" t="26508" r="27428" b="41838"/>
            <a:stretch/>
          </p:blipFill>
          <p:spPr>
            <a:xfrm>
              <a:off x="5338891" y="5296679"/>
              <a:ext cx="173704" cy="144000"/>
            </a:xfrm>
            <a:prstGeom prst="rect">
              <a:avLst/>
            </a:prstGeom>
          </p:spPr>
        </p:pic>
        <p:pic>
          <p:nvPicPr>
            <p:cNvPr id="39" name="Imagen 38">
              <a:extLst>
                <a:ext uri="{FF2B5EF4-FFF2-40B4-BE49-F238E27FC236}">
                  <a16:creationId xmlns:a16="http://schemas.microsoft.com/office/drawing/2014/main" id="{952A75ED-D2CF-4170-A9AF-993E68D1D8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25739" t="23548" r="26939" b="33308"/>
            <a:stretch/>
          </p:blipFill>
          <p:spPr>
            <a:xfrm>
              <a:off x="5192164" y="5087082"/>
              <a:ext cx="203852" cy="180000"/>
            </a:xfrm>
            <a:prstGeom prst="rect">
              <a:avLst/>
            </a:prstGeom>
          </p:spPr>
        </p:pic>
        <p:pic>
          <p:nvPicPr>
            <p:cNvPr id="40" name="Imagen 39">
              <a:extLst>
                <a:ext uri="{FF2B5EF4-FFF2-40B4-BE49-F238E27FC236}">
                  <a16:creationId xmlns:a16="http://schemas.microsoft.com/office/drawing/2014/main" id="{BE49202C-1C8F-449D-9E6F-8D4590E91C89}"/>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52778" y="3321718"/>
              <a:ext cx="1309497" cy="1258032"/>
            </a:xfrm>
            <a:prstGeom prst="rect">
              <a:avLst/>
            </a:prstGeom>
          </p:spPr>
        </p:pic>
        <p:pic>
          <p:nvPicPr>
            <p:cNvPr id="42" name="Imagen 41">
              <a:extLst>
                <a:ext uri="{FF2B5EF4-FFF2-40B4-BE49-F238E27FC236}">
                  <a16:creationId xmlns:a16="http://schemas.microsoft.com/office/drawing/2014/main" id="{5ACCC2CE-A683-4089-BD60-0FBFA6652E1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428750" y="3609356"/>
              <a:ext cx="308228" cy="974020"/>
            </a:xfrm>
            <a:prstGeom prst="rect">
              <a:avLst/>
            </a:prstGeom>
          </p:spPr>
        </p:pic>
        <p:grpSp>
          <p:nvGrpSpPr>
            <p:cNvPr id="43" name="Grupo 42">
              <a:extLst>
                <a:ext uri="{FF2B5EF4-FFF2-40B4-BE49-F238E27FC236}">
                  <a16:creationId xmlns:a16="http://schemas.microsoft.com/office/drawing/2014/main" id="{621EA43D-822C-4CD6-B987-5977D0C00F82}"/>
                </a:ext>
              </a:extLst>
            </p:cNvPr>
            <p:cNvGrpSpPr/>
            <p:nvPr/>
          </p:nvGrpSpPr>
          <p:grpSpPr>
            <a:xfrm>
              <a:off x="156519" y="2524407"/>
              <a:ext cx="1490662" cy="787635"/>
              <a:chOff x="156519" y="2524407"/>
              <a:chExt cx="1490662" cy="787635"/>
            </a:xfrm>
          </p:grpSpPr>
          <p:pic>
            <p:nvPicPr>
              <p:cNvPr id="45" name="Imagen 44">
                <a:extLst>
                  <a:ext uri="{FF2B5EF4-FFF2-40B4-BE49-F238E27FC236}">
                    <a16:creationId xmlns:a16="http://schemas.microsoft.com/office/drawing/2014/main" id="{2BCF3A3D-1B1E-45D8-8063-F105FB5CEBF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41234" y="2524407"/>
                <a:ext cx="1047750" cy="787635"/>
              </a:xfrm>
              <a:prstGeom prst="rect">
                <a:avLst/>
              </a:prstGeom>
            </p:spPr>
          </p:pic>
          <p:pic>
            <p:nvPicPr>
              <p:cNvPr id="41" name="Imagen 40">
                <a:extLst>
                  <a:ext uri="{FF2B5EF4-FFF2-40B4-BE49-F238E27FC236}">
                    <a16:creationId xmlns:a16="http://schemas.microsoft.com/office/drawing/2014/main" id="{145D307F-A884-42BD-B665-7451FB25AABD}"/>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6519" y="2601654"/>
                <a:ext cx="581025" cy="654566"/>
              </a:xfrm>
              <a:prstGeom prst="rect">
                <a:avLst/>
              </a:prstGeom>
            </p:spPr>
          </p:pic>
          <p:pic>
            <p:nvPicPr>
              <p:cNvPr id="48" name="Imagen 47">
                <a:extLst>
                  <a:ext uri="{FF2B5EF4-FFF2-40B4-BE49-F238E27FC236}">
                    <a16:creationId xmlns:a16="http://schemas.microsoft.com/office/drawing/2014/main" id="{0743D364-C1E4-4460-A337-75E5EDA4FAFC}"/>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1006" y="2601891"/>
                <a:ext cx="581025" cy="654566"/>
              </a:xfrm>
              <a:prstGeom prst="rect">
                <a:avLst/>
              </a:prstGeom>
            </p:spPr>
          </p:pic>
          <p:pic>
            <p:nvPicPr>
              <p:cNvPr id="49" name="Imagen 48">
                <a:extLst>
                  <a:ext uri="{FF2B5EF4-FFF2-40B4-BE49-F238E27FC236}">
                    <a16:creationId xmlns:a16="http://schemas.microsoft.com/office/drawing/2014/main" id="{F4006787-1475-4154-B170-6E194D03BD79}"/>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6156" y="2601891"/>
                <a:ext cx="581025" cy="654566"/>
              </a:xfrm>
              <a:prstGeom prst="rect">
                <a:avLst/>
              </a:prstGeom>
            </p:spPr>
          </p:pic>
        </p:grpSp>
        <p:pic>
          <p:nvPicPr>
            <p:cNvPr id="22" name="Imagen 21">
              <a:extLst>
                <a:ext uri="{FF2B5EF4-FFF2-40B4-BE49-F238E27FC236}">
                  <a16:creationId xmlns:a16="http://schemas.microsoft.com/office/drawing/2014/main" id="{9EC28AB7-627A-4D1E-8BCB-84E1AA19888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606217" y="2788798"/>
              <a:ext cx="1140490" cy="239543"/>
            </a:xfrm>
            <a:prstGeom prst="rect">
              <a:avLst/>
            </a:prstGeom>
          </p:spPr>
        </p:pic>
      </p:grpSp>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Demo plant description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dirty="0"/>
              <a:t>2-hectares demo plant</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13</a:t>
            </a:fld>
            <a:endParaRPr lang="es-ES" dirty="0"/>
          </a:p>
        </p:txBody>
      </p:sp>
      <p:pic>
        <p:nvPicPr>
          <p:cNvPr id="1030" name="Picture 6" descr="DIBUJOS DE LA CIUDAD DIBUJOS DE PARTES DE LA CIUDAD">
            <a:extLst>
              <a:ext uri="{FF2B5EF4-FFF2-40B4-BE49-F238E27FC236}">
                <a16:creationId xmlns:a16="http://schemas.microsoft.com/office/drawing/2014/main" id="{2237B299-A46D-4CF7-A156-3A982A9227DE}"/>
              </a:ext>
            </a:extLst>
          </p:cNvPr>
          <p:cNvPicPr>
            <a:picLocks noChangeAspect="1" noChangeArrowheads="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3574" y="741810"/>
            <a:ext cx="1047750" cy="685067"/>
          </a:xfrm>
          <a:prstGeom prst="rect">
            <a:avLst/>
          </a:prstGeom>
          <a:noFill/>
          <a:extLst>
            <a:ext uri="{909E8E84-426E-40DD-AFC4-6F175D3DCCD1}">
              <a14:hiddenFill xmlns:a14="http://schemas.microsoft.com/office/drawing/2010/main">
                <a:solidFill>
                  <a:srgbClr val="FFFFFF"/>
                </a:solidFill>
              </a14:hiddenFill>
            </a:ext>
          </a:extLst>
        </p:spPr>
      </p:pic>
      <p:sp>
        <p:nvSpPr>
          <p:cNvPr id="53" name="Subtítulo 3">
            <a:extLst>
              <a:ext uri="{FF2B5EF4-FFF2-40B4-BE49-F238E27FC236}">
                <a16:creationId xmlns:a16="http://schemas.microsoft.com/office/drawing/2014/main" id="{678138E0-AA8D-4931-81DC-111D500F0E1A}"/>
              </a:ext>
            </a:extLst>
          </p:cNvPr>
          <p:cNvSpPr txBox="1">
            <a:spLocks/>
          </p:cNvSpPr>
          <p:nvPr/>
        </p:nvSpPr>
        <p:spPr>
          <a:xfrm>
            <a:off x="1532274" y="968530"/>
            <a:ext cx="1566955" cy="2694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0">
                <a:solidFill>
                  <a:srgbClr val="1A75CF"/>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dirty="0">
                <a:solidFill>
                  <a:schemeClr val="tx1"/>
                </a:solidFill>
              </a:rPr>
              <a:t>Mérida, Spain</a:t>
            </a:r>
          </a:p>
        </p:txBody>
      </p:sp>
      <p:sp>
        <p:nvSpPr>
          <p:cNvPr id="56" name="Rectángulo 55">
            <a:extLst>
              <a:ext uri="{FF2B5EF4-FFF2-40B4-BE49-F238E27FC236}">
                <a16:creationId xmlns:a16="http://schemas.microsoft.com/office/drawing/2014/main" id="{BB5D1001-9F52-4C0E-978F-0B3568F575D7}"/>
              </a:ext>
            </a:extLst>
          </p:cNvPr>
          <p:cNvSpPr/>
          <p:nvPr/>
        </p:nvSpPr>
        <p:spPr>
          <a:xfrm>
            <a:off x="156519" y="741809"/>
            <a:ext cx="11967752" cy="571718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Imagen 75">
            <a:extLst>
              <a:ext uri="{FF2B5EF4-FFF2-40B4-BE49-F238E27FC236}">
                <a16:creationId xmlns:a16="http://schemas.microsoft.com/office/drawing/2014/main" id="{88D7180B-91E8-4D24-9213-17BD3EE59DBA}"/>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8248650" y="1704976"/>
            <a:ext cx="876300" cy="1071276"/>
          </a:xfrm>
          <a:prstGeom prst="rect">
            <a:avLst/>
          </a:prstGeom>
        </p:spPr>
      </p:pic>
      <p:sp>
        <p:nvSpPr>
          <p:cNvPr id="54" name="Subtítulo 3">
            <a:extLst>
              <a:ext uri="{FF2B5EF4-FFF2-40B4-BE49-F238E27FC236}">
                <a16:creationId xmlns:a16="http://schemas.microsoft.com/office/drawing/2014/main" id="{486B7ABE-162B-419C-872F-04BCEED7BE33}"/>
              </a:ext>
            </a:extLst>
          </p:cNvPr>
          <p:cNvSpPr txBox="1">
            <a:spLocks/>
          </p:cNvSpPr>
          <p:nvPr/>
        </p:nvSpPr>
        <p:spPr>
          <a:xfrm>
            <a:off x="1853223" y="1614195"/>
            <a:ext cx="4361863" cy="2694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0">
                <a:solidFill>
                  <a:srgbClr val="1A75CF"/>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dirty="0">
                <a:solidFill>
                  <a:schemeClr val="tx1"/>
                </a:solidFill>
              </a:rPr>
              <a:t>Decanter centrifuge</a:t>
            </a:r>
          </a:p>
        </p:txBody>
      </p:sp>
      <p:grpSp>
        <p:nvGrpSpPr>
          <p:cNvPr id="10" name="Grupo 9">
            <a:extLst>
              <a:ext uri="{FF2B5EF4-FFF2-40B4-BE49-F238E27FC236}">
                <a16:creationId xmlns:a16="http://schemas.microsoft.com/office/drawing/2014/main" id="{4AC0EE22-4330-4C2E-B2D8-4BFA7E88981C}"/>
              </a:ext>
            </a:extLst>
          </p:cNvPr>
          <p:cNvGrpSpPr/>
          <p:nvPr/>
        </p:nvGrpSpPr>
        <p:grpSpPr>
          <a:xfrm>
            <a:off x="1891690" y="1961847"/>
            <a:ext cx="4323396" cy="3247206"/>
            <a:chOff x="1853223" y="2066324"/>
            <a:chExt cx="4323396" cy="3247206"/>
          </a:xfrm>
        </p:grpSpPr>
        <p:sp>
          <p:nvSpPr>
            <p:cNvPr id="46" name="Globo: línea doblada 45">
              <a:extLst>
                <a:ext uri="{FF2B5EF4-FFF2-40B4-BE49-F238E27FC236}">
                  <a16:creationId xmlns:a16="http://schemas.microsoft.com/office/drawing/2014/main" id="{2457991C-3DE0-461D-A9ED-A035C708E82E}"/>
                </a:ext>
              </a:extLst>
            </p:cNvPr>
            <p:cNvSpPr/>
            <p:nvPr/>
          </p:nvSpPr>
          <p:spPr>
            <a:xfrm>
              <a:off x="1853223" y="2066324"/>
              <a:ext cx="4323396" cy="3247206"/>
            </a:xfrm>
            <a:prstGeom prst="borderCallout2">
              <a:avLst>
                <a:gd name="adj1" fmla="val 42205"/>
                <a:gd name="adj2" fmla="val 103884"/>
                <a:gd name="adj3" fmla="val 42623"/>
                <a:gd name="adj4" fmla="val 118642"/>
                <a:gd name="adj5" fmla="val 16105"/>
                <a:gd name="adj6" fmla="val 144680"/>
              </a:avLst>
            </a:prstGeom>
            <a:ln w="5715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5" name="Imagen 4">
              <a:extLst>
                <a:ext uri="{FF2B5EF4-FFF2-40B4-BE49-F238E27FC236}">
                  <a16:creationId xmlns:a16="http://schemas.microsoft.com/office/drawing/2014/main" id="{9A8FAE44-4687-4ADA-9D07-343E649C06CD}"/>
                </a:ext>
              </a:extLst>
            </p:cNvPr>
            <p:cNvPicPr>
              <a:picLocks noChangeAspect="1"/>
            </p:cNvPicPr>
            <p:nvPr/>
          </p:nvPicPr>
          <p:blipFill>
            <a:blip r:embed="rId22"/>
            <a:stretch>
              <a:fillRect/>
            </a:stretch>
          </p:blipFill>
          <p:spPr>
            <a:xfrm>
              <a:off x="1924050" y="2150004"/>
              <a:ext cx="4171950" cy="3036663"/>
            </a:xfrm>
            <a:prstGeom prst="rect">
              <a:avLst/>
            </a:prstGeom>
          </p:spPr>
        </p:pic>
      </p:grpSp>
    </p:spTree>
    <p:extLst>
      <p:ext uri="{BB962C8B-B14F-4D97-AF65-F5344CB8AC3E}">
        <p14:creationId xmlns:p14="http://schemas.microsoft.com/office/powerpoint/2010/main" val="73300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o 43">
            <a:extLst>
              <a:ext uri="{FF2B5EF4-FFF2-40B4-BE49-F238E27FC236}">
                <a16:creationId xmlns:a16="http://schemas.microsoft.com/office/drawing/2014/main" id="{E0D7F73D-B015-45C3-8F1F-BD9BD62A46FB}"/>
              </a:ext>
            </a:extLst>
          </p:cNvPr>
          <p:cNvGrpSpPr/>
          <p:nvPr/>
        </p:nvGrpSpPr>
        <p:grpSpPr>
          <a:xfrm>
            <a:off x="112124" y="1056787"/>
            <a:ext cx="11967752" cy="5329638"/>
            <a:chOff x="112124" y="882427"/>
            <a:chExt cx="11967752" cy="5329638"/>
          </a:xfrm>
        </p:grpSpPr>
        <p:pic>
          <p:nvPicPr>
            <p:cNvPr id="9" name="Imagen 8">
              <a:extLst>
                <a:ext uri="{FF2B5EF4-FFF2-40B4-BE49-F238E27FC236}">
                  <a16:creationId xmlns:a16="http://schemas.microsoft.com/office/drawing/2014/main" id="{68BE0F28-9CFD-4F30-B7D6-9EAEC83D3EA8}"/>
                </a:ext>
              </a:extLst>
            </p:cNvPr>
            <p:cNvPicPr>
              <a:picLocks noChangeAspect="1"/>
            </p:cNvPicPr>
            <p:nvPr/>
          </p:nvPicPr>
          <p:blipFill>
            <a:blip r:embed="rId3"/>
            <a:stretch>
              <a:fillRect/>
            </a:stretch>
          </p:blipFill>
          <p:spPr>
            <a:xfrm>
              <a:off x="112124" y="882427"/>
              <a:ext cx="11967752" cy="5329638"/>
            </a:xfrm>
            <a:prstGeom prst="rect">
              <a:avLst/>
            </a:prstGeom>
          </p:spPr>
        </p:pic>
        <p:pic>
          <p:nvPicPr>
            <p:cNvPr id="13" name="Imagen 12">
              <a:extLst>
                <a:ext uri="{FF2B5EF4-FFF2-40B4-BE49-F238E27FC236}">
                  <a16:creationId xmlns:a16="http://schemas.microsoft.com/office/drawing/2014/main" id="{F8EE7F43-49B0-4D23-8B85-49FB6305B6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00175" y="2581275"/>
              <a:ext cx="1047750" cy="457200"/>
            </a:xfrm>
            <a:prstGeom prst="rect">
              <a:avLst/>
            </a:prstGeom>
          </p:spPr>
        </p:pic>
        <p:pic>
          <p:nvPicPr>
            <p:cNvPr id="14" name="Imagen 13">
              <a:extLst>
                <a:ext uri="{FF2B5EF4-FFF2-40B4-BE49-F238E27FC236}">
                  <a16:creationId xmlns:a16="http://schemas.microsoft.com/office/drawing/2014/main" id="{A25EDDB2-04BB-47C0-B2D8-9A859CBF9F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47925" y="2819399"/>
              <a:ext cx="733425" cy="219076"/>
            </a:xfrm>
            <a:prstGeom prst="rect">
              <a:avLst/>
            </a:prstGeom>
          </p:spPr>
        </p:pic>
        <p:pic>
          <p:nvPicPr>
            <p:cNvPr id="17" name="Imagen 16">
              <a:extLst>
                <a:ext uri="{FF2B5EF4-FFF2-40B4-BE49-F238E27FC236}">
                  <a16:creationId xmlns:a16="http://schemas.microsoft.com/office/drawing/2014/main" id="{F9ADACE5-CFF7-4AFC-B6C2-E0E55A3C93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V="1">
              <a:off x="2372567" y="4573850"/>
              <a:ext cx="808783" cy="277643"/>
            </a:xfrm>
            <a:prstGeom prst="rect">
              <a:avLst/>
            </a:prstGeom>
          </p:spPr>
        </p:pic>
        <p:pic>
          <p:nvPicPr>
            <p:cNvPr id="19" name="Imagen 18">
              <a:extLst>
                <a:ext uri="{FF2B5EF4-FFF2-40B4-BE49-F238E27FC236}">
                  <a16:creationId xmlns:a16="http://schemas.microsoft.com/office/drawing/2014/main" id="{AF6CE683-92B7-4B20-89A1-E588E06883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9087" y="4800036"/>
              <a:ext cx="1704975" cy="227065"/>
            </a:xfrm>
            <a:prstGeom prst="rect">
              <a:avLst/>
            </a:prstGeom>
          </p:spPr>
        </p:pic>
        <p:pic>
          <p:nvPicPr>
            <p:cNvPr id="23" name="Imagen 22">
              <a:extLst>
                <a:ext uri="{FF2B5EF4-FFF2-40B4-BE49-F238E27FC236}">
                  <a16:creationId xmlns:a16="http://schemas.microsoft.com/office/drawing/2014/main" id="{8644AEBD-B0EC-424F-AC2C-259142D7C5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09750" y="3421021"/>
              <a:ext cx="733425" cy="219076"/>
            </a:xfrm>
            <a:prstGeom prst="rect">
              <a:avLst/>
            </a:prstGeom>
          </p:spPr>
        </p:pic>
        <p:pic>
          <p:nvPicPr>
            <p:cNvPr id="24" name="Imagen 23">
              <a:extLst>
                <a:ext uri="{FF2B5EF4-FFF2-40B4-BE49-F238E27FC236}">
                  <a16:creationId xmlns:a16="http://schemas.microsoft.com/office/drawing/2014/main" id="{C6EFB520-E70D-49C5-B6CF-4814E7389D3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42944" y="3028341"/>
              <a:ext cx="1047750" cy="251757"/>
            </a:xfrm>
            <a:prstGeom prst="rect">
              <a:avLst/>
            </a:prstGeom>
          </p:spPr>
        </p:pic>
        <p:pic>
          <p:nvPicPr>
            <p:cNvPr id="27" name="Imagen 26">
              <a:extLst>
                <a:ext uri="{FF2B5EF4-FFF2-40B4-BE49-F238E27FC236}">
                  <a16:creationId xmlns:a16="http://schemas.microsoft.com/office/drawing/2014/main" id="{5730B1A7-13F3-4343-A2D0-55B1AF40DE6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144" t="17941" r="31144" b="41838"/>
            <a:stretch/>
          </p:blipFill>
          <p:spPr>
            <a:xfrm>
              <a:off x="4219576" y="5299124"/>
              <a:ext cx="124083" cy="162000"/>
            </a:xfrm>
            <a:prstGeom prst="rect">
              <a:avLst/>
            </a:prstGeom>
          </p:spPr>
        </p:pic>
        <p:pic>
          <p:nvPicPr>
            <p:cNvPr id="31" name="Imagen 30">
              <a:extLst>
                <a:ext uri="{FF2B5EF4-FFF2-40B4-BE49-F238E27FC236}">
                  <a16:creationId xmlns:a16="http://schemas.microsoft.com/office/drawing/2014/main" id="{475ED9C5-45F8-4EC2-8A12-6C2CFCE9D2C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144" t="1" r="31144" b="41837"/>
            <a:stretch/>
          </p:blipFill>
          <p:spPr>
            <a:xfrm>
              <a:off x="4353184" y="4994570"/>
              <a:ext cx="133350" cy="251758"/>
            </a:xfrm>
            <a:prstGeom prst="rect">
              <a:avLst/>
            </a:prstGeom>
          </p:spPr>
        </p:pic>
        <p:pic>
          <p:nvPicPr>
            <p:cNvPr id="33" name="Imagen 32">
              <a:extLst>
                <a:ext uri="{FF2B5EF4-FFF2-40B4-BE49-F238E27FC236}">
                  <a16:creationId xmlns:a16="http://schemas.microsoft.com/office/drawing/2014/main" id="{FE8A9A2C-F859-4F99-B0B8-EC269FC3145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8331" t="34991" r="39328" b="40050"/>
            <a:stretch/>
          </p:blipFill>
          <p:spPr>
            <a:xfrm>
              <a:off x="5063185" y="5139169"/>
              <a:ext cx="80877" cy="118800"/>
            </a:xfrm>
            <a:prstGeom prst="rect">
              <a:avLst/>
            </a:prstGeom>
          </p:spPr>
        </p:pic>
        <p:pic>
          <p:nvPicPr>
            <p:cNvPr id="35" name="Imagen 34">
              <a:extLst>
                <a:ext uri="{FF2B5EF4-FFF2-40B4-BE49-F238E27FC236}">
                  <a16:creationId xmlns:a16="http://schemas.microsoft.com/office/drawing/2014/main" id="{582AC2E8-176F-4191-9896-875219DC50E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8675" t="37307" r="39632" b="39323"/>
            <a:stretch/>
          </p:blipFill>
          <p:spPr>
            <a:xfrm>
              <a:off x="4824931" y="5361074"/>
              <a:ext cx="76250" cy="108000"/>
            </a:xfrm>
            <a:prstGeom prst="rect">
              <a:avLst/>
            </a:prstGeom>
          </p:spPr>
        </p:pic>
        <p:pic>
          <p:nvPicPr>
            <p:cNvPr id="37" name="Imagen 36">
              <a:extLst>
                <a:ext uri="{FF2B5EF4-FFF2-40B4-BE49-F238E27FC236}">
                  <a16:creationId xmlns:a16="http://schemas.microsoft.com/office/drawing/2014/main" id="{4B8539E1-4826-491B-875C-180B91354B9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0703" t="26508" r="27428" b="41838"/>
            <a:stretch/>
          </p:blipFill>
          <p:spPr>
            <a:xfrm>
              <a:off x="5338891" y="5296679"/>
              <a:ext cx="173704" cy="144000"/>
            </a:xfrm>
            <a:prstGeom prst="rect">
              <a:avLst/>
            </a:prstGeom>
          </p:spPr>
        </p:pic>
        <p:pic>
          <p:nvPicPr>
            <p:cNvPr id="39" name="Imagen 38">
              <a:extLst>
                <a:ext uri="{FF2B5EF4-FFF2-40B4-BE49-F238E27FC236}">
                  <a16:creationId xmlns:a16="http://schemas.microsoft.com/office/drawing/2014/main" id="{952A75ED-D2CF-4170-A9AF-993E68D1D8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25739" t="23548" r="26939" b="33308"/>
            <a:stretch/>
          </p:blipFill>
          <p:spPr>
            <a:xfrm>
              <a:off x="5192164" y="5087082"/>
              <a:ext cx="203852" cy="180000"/>
            </a:xfrm>
            <a:prstGeom prst="rect">
              <a:avLst/>
            </a:prstGeom>
          </p:spPr>
        </p:pic>
        <p:pic>
          <p:nvPicPr>
            <p:cNvPr id="40" name="Imagen 39">
              <a:extLst>
                <a:ext uri="{FF2B5EF4-FFF2-40B4-BE49-F238E27FC236}">
                  <a16:creationId xmlns:a16="http://schemas.microsoft.com/office/drawing/2014/main" id="{BE49202C-1C8F-449D-9E6F-8D4590E91C89}"/>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52778" y="3321718"/>
              <a:ext cx="1309497" cy="1258032"/>
            </a:xfrm>
            <a:prstGeom prst="rect">
              <a:avLst/>
            </a:prstGeom>
          </p:spPr>
        </p:pic>
        <p:pic>
          <p:nvPicPr>
            <p:cNvPr id="42" name="Imagen 41">
              <a:extLst>
                <a:ext uri="{FF2B5EF4-FFF2-40B4-BE49-F238E27FC236}">
                  <a16:creationId xmlns:a16="http://schemas.microsoft.com/office/drawing/2014/main" id="{5ACCC2CE-A683-4089-BD60-0FBFA6652E1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428750" y="3609356"/>
              <a:ext cx="308228" cy="974020"/>
            </a:xfrm>
            <a:prstGeom prst="rect">
              <a:avLst/>
            </a:prstGeom>
          </p:spPr>
        </p:pic>
        <p:grpSp>
          <p:nvGrpSpPr>
            <p:cNvPr id="43" name="Grupo 42">
              <a:extLst>
                <a:ext uri="{FF2B5EF4-FFF2-40B4-BE49-F238E27FC236}">
                  <a16:creationId xmlns:a16="http://schemas.microsoft.com/office/drawing/2014/main" id="{621EA43D-822C-4CD6-B987-5977D0C00F82}"/>
                </a:ext>
              </a:extLst>
            </p:cNvPr>
            <p:cNvGrpSpPr/>
            <p:nvPr/>
          </p:nvGrpSpPr>
          <p:grpSpPr>
            <a:xfrm>
              <a:off x="156519" y="2524407"/>
              <a:ext cx="1490662" cy="787635"/>
              <a:chOff x="156519" y="2524407"/>
              <a:chExt cx="1490662" cy="787635"/>
            </a:xfrm>
          </p:grpSpPr>
          <p:pic>
            <p:nvPicPr>
              <p:cNvPr id="45" name="Imagen 44">
                <a:extLst>
                  <a:ext uri="{FF2B5EF4-FFF2-40B4-BE49-F238E27FC236}">
                    <a16:creationId xmlns:a16="http://schemas.microsoft.com/office/drawing/2014/main" id="{2BCF3A3D-1B1E-45D8-8063-F105FB5CEBF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41234" y="2524407"/>
                <a:ext cx="1047750" cy="787635"/>
              </a:xfrm>
              <a:prstGeom prst="rect">
                <a:avLst/>
              </a:prstGeom>
            </p:spPr>
          </p:pic>
          <p:pic>
            <p:nvPicPr>
              <p:cNvPr id="41" name="Imagen 40">
                <a:extLst>
                  <a:ext uri="{FF2B5EF4-FFF2-40B4-BE49-F238E27FC236}">
                    <a16:creationId xmlns:a16="http://schemas.microsoft.com/office/drawing/2014/main" id="{145D307F-A884-42BD-B665-7451FB25AABD}"/>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6519" y="2601654"/>
                <a:ext cx="581025" cy="654566"/>
              </a:xfrm>
              <a:prstGeom prst="rect">
                <a:avLst/>
              </a:prstGeom>
            </p:spPr>
          </p:pic>
          <p:pic>
            <p:nvPicPr>
              <p:cNvPr id="48" name="Imagen 47">
                <a:extLst>
                  <a:ext uri="{FF2B5EF4-FFF2-40B4-BE49-F238E27FC236}">
                    <a16:creationId xmlns:a16="http://schemas.microsoft.com/office/drawing/2014/main" id="{0743D364-C1E4-4460-A337-75E5EDA4FAFC}"/>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1006" y="2601891"/>
                <a:ext cx="581025" cy="654566"/>
              </a:xfrm>
              <a:prstGeom prst="rect">
                <a:avLst/>
              </a:prstGeom>
            </p:spPr>
          </p:pic>
          <p:pic>
            <p:nvPicPr>
              <p:cNvPr id="49" name="Imagen 48">
                <a:extLst>
                  <a:ext uri="{FF2B5EF4-FFF2-40B4-BE49-F238E27FC236}">
                    <a16:creationId xmlns:a16="http://schemas.microsoft.com/office/drawing/2014/main" id="{F4006787-1475-4154-B170-6E194D03BD79}"/>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6156" y="2601891"/>
                <a:ext cx="581025" cy="654566"/>
              </a:xfrm>
              <a:prstGeom prst="rect">
                <a:avLst/>
              </a:prstGeom>
            </p:spPr>
          </p:pic>
        </p:grpSp>
        <p:pic>
          <p:nvPicPr>
            <p:cNvPr id="22" name="Imagen 21">
              <a:extLst>
                <a:ext uri="{FF2B5EF4-FFF2-40B4-BE49-F238E27FC236}">
                  <a16:creationId xmlns:a16="http://schemas.microsoft.com/office/drawing/2014/main" id="{9EC28AB7-627A-4D1E-8BCB-84E1AA19888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606217" y="2788798"/>
              <a:ext cx="1140490" cy="239543"/>
            </a:xfrm>
            <a:prstGeom prst="rect">
              <a:avLst/>
            </a:prstGeom>
          </p:spPr>
        </p:pic>
      </p:grpSp>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Demo plant description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dirty="0"/>
              <a:t>2-hectares demo plant</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14</a:t>
            </a:fld>
            <a:endParaRPr lang="es-ES" dirty="0"/>
          </a:p>
        </p:txBody>
      </p:sp>
      <p:pic>
        <p:nvPicPr>
          <p:cNvPr id="1030" name="Picture 6" descr="DIBUJOS DE LA CIUDAD DIBUJOS DE PARTES DE LA CIUDAD">
            <a:extLst>
              <a:ext uri="{FF2B5EF4-FFF2-40B4-BE49-F238E27FC236}">
                <a16:creationId xmlns:a16="http://schemas.microsoft.com/office/drawing/2014/main" id="{2237B299-A46D-4CF7-A156-3A982A9227DE}"/>
              </a:ext>
            </a:extLst>
          </p:cNvPr>
          <p:cNvPicPr>
            <a:picLocks noChangeAspect="1" noChangeArrowheads="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03574" y="741810"/>
            <a:ext cx="1047750" cy="685067"/>
          </a:xfrm>
          <a:prstGeom prst="rect">
            <a:avLst/>
          </a:prstGeom>
          <a:noFill/>
          <a:extLst>
            <a:ext uri="{909E8E84-426E-40DD-AFC4-6F175D3DCCD1}">
              <a14:hiddenFill xmlns:a14="http://schemas.microsoft.com/office/drawing/2010/main">
                <a:solidFill>
                  <a:srgbClr val="FFFFFF"/>
                </a:solidFill>
              </a14:hiddenFill>
            </a:ext>
          </a:extLst>
        </p:spPr>
      </p:pic>
      <p:sp>
        <p:nvSpPr>
          <p:cNvPr id="53" name="Subtítulo 3">
            <a:extLst>
              <a:ext uri="{FF2B5EF4-FFF2-40B4-BE49-F238E27FC236}">
                <a16:creationId xmlns:a16="http://schemas.microsoft.com/office/drawing/2014/main" id="{678138E0-AA8D-4931-81DC-111D500F0E1A}"/>
              </a:ext>
            </a:extLst>
          </p:cNvPr>
          <p:cNvSpPr txBox="1">
            <a:spLocks/>
          </p:cNvSpPr>
          <p:nvPr/>
        </p:nvSpPr>
        <p:spPr>
          <a:xfrm>
            <a:off x="1532274" y="968530"/>
            <a:ext cx="1566955" cy="2694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0">
                <a:solidFill>
                  <a:srgbClr val="1A75CF"/>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dirty="0">
                <a:solidFill>
                  <a:schemeClr val="tx1"/>
                </a:solidFill>
              </a:rPr>
              <a:t>Mérida, Spain</a:t>
            </a:r>
          </a:p>
        </p:txBody>
      </p:sp>
      <p:sp>
        <p:nvSpPr>
          <p:cNvPr id="56" name="Rectángulo 55">
            <a:extLst>
              <a:ext uri="{FF2B5EF4-FFF2-40B4-BE49-F238E27FC236}">
                <a16:creationId xmlns:a16="http://schemas.microsoft.com/office/drawing/2014/main" id="{BB5D1001-9F52-4C0E-978F-0B3568F575D7}"/>
              </a:ext>
            </a:extLst>
          </p:cNvPr>
          <p:cNvSpPr/>
          <p:nvPr/>
        </p:nvSpPr>
        <p:spPr>
          <a:xfrm>
            <a:off x="156519" y="741809"/>
            <a:ext cx="11967752" cy="571718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Imagen 75">
            <a:extLst>
              <a:ext uri="{FF2B5EF4-FFF2-40B4-BE49-F238E27FC236}">
                <a16:creationId xmlns:a16="http://schemas.microsoft.com/office/drawing/2014/main" id="{88D7180B-91E8-4D24-9213-17BD3EE59DBA}"/>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244407" y="4000500"/>
            <a:ext cx="2953117" cy="1834230"/>
          </a:xfrm>
          <a:prstGeom prst="rect">
            <a:avLst/>
          </a:prstGeom>
        </p:spPr>
      </p:pic>
      <p:sp>
        <p:nvSpPr>
          <p:cNvPr id="54" name="Subtítulo 3">
            <a:extLst>
              <a:ext uri="{FF2B5EF4-FFF2-40B4-BE49-F238E27FC236}">
                <a16:creationId xmlns:a16="http://schemas.microsoft.com/office/drawing/2014/main" id="{486B7ABE-162B-419C-872F-04BCEED7BE33}"/>
              </a:ext>
            </a:extLst>
          </p:cNvPr>
          <p:cNvSpPr txBox="1">
            <a:spLocks/>
          </p:cNvSpPr>
          <p:nvPr/>
        </p:nvSpPr>
        <p:spPr>
          <a:xfrm>
            <a:off x="1532274" y="1547701"/>
            <a:ext cx="3930302" cy="2694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0">
                <a:solidFill>
                  <a:srgbClr val="1A75CF"/>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dirty="0">
                <a:solidFill>
                  <a:schemeClr val="tx1"/>
                </a:solidFill>
              </a:rPr>
              <a:t>Constructed wetlands</a:t>
            </a:r>
          </a:p>
        </p:txBody>
      </p:sp>
      <p:grpSp>
        <p:nvGrpSpPr>
          <p:cNvPr id="11" name="Grupo 10">
            <a:extLst>
              <a:ext uri="{FF2B5EF4-FFF2-40B4-BE49-F238E27FC236}">
                <a16:creationId xmlns:a16="http://schemas.microsoft.com/office/drawing/2014/main" id="{7AD4F334-12C3-4449-ADAF-16CC77C8C7FC}"/>
              </a:ext>
            </a:extLst>
          </p:cNvPr>
          <p:cNvGrpSpPr/>
          <p:nvPr/>
        </p:nvGrpSpPr>
        <p:grpSpPr>
          <a:xfrm>
            <a:off x="1551324" y="1913791"/>
            <a:ext cx="3911252" cy="4296996"/>
            <a:chOff x="2303834" y="1741854"/>
            <a:chExt cx="3911252" cy="4296996"/>
          </a:xfrm>
        </p:grpSpPr>
        <p:sp>
          <p:nvSpPr>
            <p:cNvPr id="46" name="Globo: línea doblada 45">
              <a:extLst>
                <a:ext uri="{FF2B5EF4-FFF2-40B4-BE49-F238E27FC236}">
                  <a16:creationId xmlns:a16="http://schemas.microsoft.com/office/drawing/2014/main" id="{2457991C-3DE0-461D-A9ED-A035C708E82E}"/>
                </a:ext>
              </a:extLst>
            </p:cNvPr>
            <p:cNvSpPr/>
            <p:nvPr/>
          </p:nvSpPr>
          <p:spPr>
            <a:xfrm>
              <a:off x="2303834" y="1741854"/>
              <a:ext cx="3911252" cy="4296996"/>
            </a:xfrm>
            <a:prstGeom prst="borderCallout2">
              <a:avLst>
                <a:gd name="adj1" fmla="val 42205"/>
                <a:gd name="adj2" fmla="val 103884"/>
                <a:gd name="adj3" fmla="val 42623"/>
                <a:gd name="adj4" fmla="val 118642"/>
                <a:gd name="adj5" fmla="val 61583"/>
                <a:gd name="adj6" fmla="val 142679"/>
              </a:avLst>
            </a:prstGeom>
            <a:ln w="5715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8" name="Imagen 7" descr="Imagen que contiene pájaro, parado&#10;&#10;Descripción generada automáticamente">
              <a:extLst>
                <a:ext uri="{FF2B5EF4-FFF2-40B4-BE49-F238E27FC236}">
                  <a16:creationId xmlns:a16="http://schemas.microsoft.com/office/drawing/2014/main" id="{D8FB3D12-EBB6-442B-8DB7-1066A25A2F66}"/>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rot="5400000">
              <a:off x="2180194" y="1997192"/>
              <a:ext cx="4145061" cy="3762749"/>
            </a:xfrm>
            <a:prstGeom prst="rect">
              <a:avLst/>
            </a:prstGeom>
          </p:spPr>
        </p:pic>
      </p:grpSp>
    </p:spTree>
    <p:extLst>
      <p:ext uri="{BB962C8B-B14F-4D97-AF65-F5344CB8AC3E}">
        <p14:creationId xmlns:p14="http://schemas.microsoft.com/office/powerpoint/2010/main" val="37316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4. Process operation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dirty="0"/>
              <a:t>Online monitoring</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15</a:t>
            </a:fld>
            <a:endParaRPr lang="es-ES" dirty="0"/>
          </a:p>
        </p:txBody>
      </p:sp>
      <p:pic>
        <p:nvPicPr>
          <p:cNvPr id="39" name="869bb053-1d94-48b5-97f5-e6f51f04c25d" descr="Image">
            <a:extLst>
              <a:ext uri="{FF2B5EF4-FFF2-40B4-BE49-F238E27FC236}">
                <a16:creationId xmlns:a16="http://schemas.microsoft.com/office/drawing/2014/main" id="{1A1786F2-AC1C-4219-92DB-5B92950114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575" y="1033410"/>
            <a:ext cx="3358561" cy="123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uadroTexto 39">
            <a:extLst>
              <a:ext uri="{FF2B5EF4-FFF2-40B4-BE49-F238E27FC236}">
                <a16:creationId xmlns:a16="http://schemas.microsoft.com/office/drawing/2014/main" id="{7EA33967-A042-45DC-A28F-F8C9758D1EF2}"/>
              </a:ext>
            </a:extLst>
          </p:cNvPr>
          <p:cNvSpPr txBox="1"/>
          <p:nvPr/>
        </p:nvSpPr>
        <p:spPr>
          <a:xfrm>
            <a:off x="351442" y="2289727"/>
            <a:ext cx="1048055" cy="307777"/>
          </a:xfrm>
          <a:prstGeom prst="rect">
            <a:avLst/>
          </a:prstGeom>
          <a:solidFill>
            <a:schemeClr val="bg1"/>
          </a:solidFill>
        </p:spPr>
        <p:txBody>
          <a:bodyPr wrap="square" rtlCol="0">
            <a:spAutoFit/>
          </a:bodyPr>
          <a:lstStyle>
            <a:defPPr>
              <a:defRPr lang="es-ES"/>
            </a:defPPr>
            <a:lvl1pPr algn="ctr">
              <a:defRPr>
                <a:solidFill>
                  <a:srgbClr val="0070C0"/>
                </a:solidFill>
              </a:defRPr>
            </a:lvl1pPr>
          </a:lstStyle>
          <a:p>
            <a:r>
              <a:rPr lang="en-GB" sz="1400" dirty="0"/>
              <a:t>pH / Temp.</a:t>
            </a:r>
          </a:p>
        </p:txBody>
      </p:sp>
      <p:sp>
        <p:nvSpPr>
          <p:cNvPr id="41" name="CuadroTexto 40">
            <a:extLst>
              <a:ext uri="{FF2B5EF4-FFF2-40B4-BE49-F238E27FC236}">
                <a16:creationId xmlns:a16="http://schemas.microsoft.com/office/drawing/2014/main" id="{01134154-4848-4DB4-8D0B-1B6977F081DB}"/>
              </a:ext>
            </a:extLst>
          </p:cNvPr>
          <p:cNvSpPr txBox="1"/>
          <p:nvPr/>
        </p:nvSpPr>
        <p:spPr>
          <a:xfrm>
            <a:off x="2364556" y="2289727"/>
            <a:ext cx="1336086" cy="307777"/>
          </a:xfrm>
          <a:prstGeom prst="rect">
            <a:avLst/>
          </a:prstGeom>
          <a:solidFill>
            <a:schemeClr val="bg1"/>
          </a:solidFill>
        </p:spPr>
        <p:txBody>
          <a:bodyPr wrap="square" rtlCol="0">
            <a:spAutoFit/>
          </a:bodyPr>
          <a:lstStyle>
            <a:defPPr>
              <a:defRPr lang="es-ES"/>
            </a:defPPr>
            <a:lvl1pPr algn="ctr">
              <a:defRPr>
                <a:solidFill>
                  <a:srgbClr val="0070C0"/>
                </a:solidFill>
              </a:defRPr>
            </a:lvl1pPr>
          </a:lstStyle>
          <a:p>
            <a:r>
              <a:rPr lang="en-GB" sz="1400" dirty="0"/>
              <a:t>Dissolved O2</a:t>
            </a:r>
          </a:p>
        </p:txBody>
      </p:sp>
      <p:pic>
        <p:nvPicPr>
          <p:cNvPr id="5" name="Imagen 4">
            <a:extLst>
              <a:ext uri="{FF2B5EF4-FFF2-40B4-BE49-F238E27FC236}">
                <a16:creationId xmlns:a16="http://schemas.microsoft.com/office/drawing/2014/main" id="{1013B9F2-FE78-4851-A48A-94497F3A0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365" y="3140662"/>
            <a:ext cx="4121152" cy="2563277"/>
          </a:xfrm>
          <a:prstGeom prst="rect">
            <a:avLst/>
          </a:prstGeom>
        </p:spPr>
      </p:pic>
      <p:pic>
        <p:nvPicPr>
          <p:cNvPr id="76" name="Imagen 75">
            <a:extLst>
              <a:ext uri="{FF2B5EF4-FFF2-40B4-BE49-F238E27FC236}">
                <a16:creationId xmlns:a16="http://schemas.microsoft.com/office/drawing/2014/main" id="{E68F31FD-773C-4736-8FF8-329192C548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903"/>
          <a:stretch/>
        </p:blipFill>
        <p:spPr>
          <a:xfrm>
            <a:off x="4259517" y="2238897"/>
            <a:ext cx="7872818" cy="4536017"/>
          </a:xfrm>
          <a:prstGeom prst="rect">
            <a:avLst/>
          </a:prstGeom>
        </p:spPr>
      </p:pic>
      <p:pic>
        <p:nvPicPr>
          <p:cNvPr id="77" name="Imagen 76">
            <a:extLst>
              <a:ext uri="{FF2B5EF4-FFF2-40B4-BE49-F238E27FC236}">
                <a16:creationId xmlns:a16="http://schemas.microsoft.com/office/drawing/2014/main" id="{890B377F-EDA8-4D41-ABAC-4A1D4B08F448}"/>
              </a:ext>
            </a:extLst>
          </p:cNvPr>
          <p:cNvPicPr>
            <a:picLocks noChangeAspect="1"/>
          </p:cNvPicPr>
          <p:nvPr/>
        </p:nvPicPr>
        <p:blipFill rotWithShape="1">
          <a:blip r:embed="rId6"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90682" y="4872014"/>
            <a:ext cx="284787" cy="269413"/>
          </a:xfrm>
          <a:prstGeom prst="rect">
            <a:avLst/>
          </a:prstGeom>
        </p:spPr>
      </p:pic>
      <p:graphicFrame>
        <p:nvGraphicFramePr>
          <p:cNvPr id="7" name="Tabla 6">
            <a:extLst>
              <a:ext uri="{FF2B5EF4-FFF2-40B4-BE49-F238E27FC236}">
                <a16:creationId xmlns:a16="http://schemas.microsoft.com/office/drawing/2014/main" id="{3A4B63D3-46C6-791C-AFB0-9260625DD764}"/>
              </a:ext>
            </a:extLst>
          </p:cNvPr>
          <p:cNvGraphicFramePr>
            <a:graphicFrameLocks noGrp="1"/>
          </p:cNvGraphicFramePr>
          <p:nvPr>
            <p:extLst>
              <p:ext uri="{D42A27DB-BD31-4B8C-83A1-F6EECF244321}">
                <p14:modId xmlns:p14="http://schemas.microsoft.com/office/powerpoint/2010/main" val="4043836546"/>
              </p:ext>
            </p:extLst>
          </p:nvPr>
        </p:nvGraphicFramePr>
        <p:xfrm>
          <a:off x="4960944" y="462032"/>
          <a:ext cx="2636194" cy="1551292"/>
        </p:xfrm>
        <a:graphic>
          <a:graphicData uri="http://schemas.openxmlformats.org/drawingml/2006/table">
            <a:tbl>
              <a:tblPr firstRow="1" firstCol="1" bandRow="1">
                <a:tableStyleId>{5C22544A-7EE6-4342-B048-85BDC9FD1C3A}</a:tableStyleId>
              </a:tblPr>
              <a:tblGrid>
                <a:gridCol w="1422654">
                  <a:extLst>
                    <a:ext uri="{9D8B030D-6E8A-4147-A177-3AD203B41FA5}">
                      <a16:colId xmlns:a16="http://schemas.microsoft.com/office/drawing/2014/main" val="1088274049"/>
                    </a:ext>
                  </a:extLst>
                </a:gridCol>
                <a:gridCol w="1213540">
                  <a:extLst>
                    <a:ext uri="{9D8B030D-6E8A-4147-A177-3AD203B41FA5}">
                      <a16:colId xmlns:a16="http://schemas.microsoft.com/office/drawing/2014/main" val="609521382"/>
                    </a:ext>
                  </a:extLst>
                </a:gridCol>
              </a:tblGrid>
              <a:tr h="387823">
                <a:tc>
                  <a:txBody>
                    <a:bodyPr/>
                    <a:lstStyle/>
                    <a:p>
                      <a:pPr algn="ctr">
                        <a:lnSpc>
                          <a:spcPct val="115000"/>
                        </a:lnSpc>
                        <a:spcAft>
                          <a:spcPts val="1000"/>
                        </a:spcAft>
                      </a:pPr>
                      <a:r>
                        <a:rPr lang="en-GB" sz="1600" noProof="0" dirty="0">
                          <a:effectLst/>
                          <a:latin typeface="+mj-lt"/>
                          <a:ea typeface="Times New Roman" panose="02020603050405020304" pitchFamily="18" charset="0"/>
                          <a:cs typeface="Times New Roman" panose="02020603050405020304" pitchFamily="18" charset="0"/>
                        </a:rPr>
                        <a:t>Parameter</a:t>
                      </a:r>
                    </a:p>
                  </a:txBody>
                  <a:tcPr marL="68580" marR="68580" marT="0" marB="0" anchor="ctr"/>
                </a:tc>
                <a:tc>
                  <a:txBody>
                    <a:bodyPr/>
                    <a:lstStyle/>
                    <a:p>
                      <a:pPr algn="ctr">
                        <a:lnSpc>
                          <a:spcPct val="115000"/>
                        </a:lnSpc>
                        <a:spcAft>
                          <a:spcPts val="1000"/>
                        </a:spcAft>
                      </a:pPr>
                      <a:r>
                        <a:rPr lang="en-GB" sz="1600" b="1" noProof="0" dirty="0">
                          <a:effectLst/>
                        </a:rPr>
                        <a:t>Removal</a:t>
                      </a:r>
                      <a:endParaRPr lang="en-GB" sz="1600" b="1"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6403884"/>
                  </a:ext>
                </a:extLst>
              </a:tr>
              <a:tr h="387823">
                <a:tc>
                  <a:txBody>
                    <a:bodyPr/>
                    <a:lstStyle/>
                    <a:p>
                      <a:pPr>
                        <a:lnSpc>
                          <a:spcPct val="115000"/>
                        </a:lnSpc>
                        <a:spcAft>
                          <a:spcPts val="1000"/>
                        </a:spcAft>
                      </a:pPr>
                      <a:r>
                        <a:rPr lang="es-ES_tradnl" sz="1600" dirty="0">
                          <a:effectLst/>
                        </a:rPr>
                        <a:t>COD, mg/L</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 sz="1600" dirty="0">
                          <a:effectLst/>
                          <a:latin typeface="Calibri" panose="020F0502020204030204" pitchFamily="34" charset="0"/>
                          <a:ea typeface="Times New Roman" panose="02020603050405020304" pitchFamily="18" charset="0"/>
                          <a:cs typeface="Times New Roman" panose="02020603050405020304" pitchFamily="18" charset="0"/>
                        </a:rPr>
                        <a:t>77-91%</a:t>
                      </a:r>
                    </a:p>
                  </a:txBody>
                  <a:tcPr marL="68580" marR="68580" marT="0" marB="0" anchor="ctr"/>
                </a:tc>
                <a:extLst>
                  <a:ext uri="{0D108BD9-81ED-4DB2-BD59-A6C34878D82A}">
                    <a16:rowId xmlns:a16="http://schemas.microsoft.com/office/drawing/2014/main" val="2434246002"/>
                  </a:ext>
                </a:extLst>
              </a:tr>
              <a:tr h="387823">
                <a:tc>
                  <a:txBody>
                    <a:bodyPr/>
                    <a:lstStyle/>
                    <a:p>
                      <a:pPr>
                        <a:lnSpc>
                          <a:spcPct val="115000"/>
                        </a:lnSpc>
                        <a:spcAft>
                          <a:spcPts val="1000"/>
                        </a:spcAft>
                      </a:pPr>
                      <a:r>
                        <a:rPr lang="es-ES_tradnl" sz="1600" dirty="0">
                          <a:effectLst/>
                        </a:rPr>
                        <a:t>TN, mg/L</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 sz="1600" dirty="0">
                          <a:effectLst/>
                          <a:latin typeface="Calibri" panose="020F0502020204030204" pitchFamily="34" charset="0"/>
                          <a:ea typeface="Times New Roman" panose="02020603050405020304" pitchFamily="18" charset="0"/>
                          <a:cs typeface="Times New Roman" panose="02020603050405020304" pitchFamily="18" charset="0"/>
                        </a:rPr>
                        <a:t>68-80%</a:t>
                      </a:r>
                    </a:p>
                  </a:txBody>
                  <a:tcPr marL="68580" marR="68580" marT="0" marB="0" anchor="ctr"/>
                </a:tc>
                <a:extLst>
                  <a:ext uri="{0D108BD9-81ED-4DB2-BD59-A6C34878D82A}">
                    <a16:rowId xmlns:a16="http://schemas.microsoft.com/office/drawing/2014/main" val="3304031109"/>
                  </a:ext>
                </a:extLst>
              </a:tr>
              <a:tr h="387823">
                <a:tc>
                  <a:txBody>
                    <a:bodyPr/>
                    <a:lstStyle/>
                    <a:p>
                      <a:pPr>
                        <a:lnSpc>
                          <a:spcPct val="115000"/>
                        </a:lnSpc>
                        <a:spcAft>
                          <a:spcPts val="1000"/>
                        </a:spcAft>
                      </a:pPr>
                      <a:r>
                        <a:rPr lang="es-ES_tradnl" sz="1600" dirty="0">
                          <a:effectLst/>
                        </a:rPr>
                        <a:t>TP, mg/L</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 sz="1600" dirty="0">
                          <a:effectLst/>
                          <a:latin typeface="Calibri" panose="020F0502020204030204" pitchFamily="34" charset="0"/>
                          <a:ea typeface="Times New Roman" panose="02020603050405020304" pitchFamily="18" charset="0"/>
                          <a:cs typeface="Times New Roman" panose="02020603050405020304" pitchFamily="18" charset="0"/>
                        </a:rPr>
                        <a:t>55-62%</a:t>
                      </a:r>
                    </a:p>
                  </a:txBody>
                  <a:tcPr marL="68580" marR="68580" marT="0" marB="0" anchor="ctr"/>
                </a:tc>
                <a:extLst>
                  <a:ext uri="{0D108BD9-81ED-4DB2-BD59-A6C34878D82A}">
                    <a16:rowId xmlns:a16="http://schemas.microsoft.com/office/drawing/2014/main" val="2337109845"/>
                  </a:ext>
                </a:extLst>
              </a:tr>
            </a:tbl>
          </a:graphicData>
        </a:graphic>
      </p:graphicFrame>
      <p:graphicFrame>
        <p:nvGraphicFramePr>
          <p:cNvPr id="8" name="Tabla 7">
            <a:extLst>
              <a:ext uri="{FF2B5EF4-FFF2-40B4-BE49-F238E27FC236}">
                <a16:creationId xmlns:a16="http://schemas.microsoft.com/office/drawing/2014/main" id="{B221FD33-1526-2517-4D71-5D1FC31CD4EE}"/>
              </a:ext>
            </a:extLst>
          </p:cNvPr>
          <p:cNvGraphicFramePr>
            <a:graphicFrameLocks noGrp="1"/>
          </p:cNvGraphicFramePr>
          <p:nvPr>
            <p:extLst>
              <p:ext uri="{D42A27DB-BD31-4B8C-83A1-F6EECF244321}">
                <p14:modId xmlns:p14="http://schemas.microsoft.com/office/powerpoint/2010/main" val="2715476298"/>
              </p:ext>
            </p:extLst>
          </p:nvPr>
        </p:nvGraphicFramePr>
        <p:xfrm>
          <a:off x="8424906" y="1354319"/>
          <a:ext cx="2636194" cy="387823"/>
        </p:xfrm>
        <a:graphic>
          <a:graphicData uri="http://schemas.openxmlformats.org/drawingml/2006/table">
            <a:tbl>
              <a:tblPr firstRow="1" firstCol="1" bandRow="1">
                <a:tableStyleId>{5C22544A-7EE6-4342-B048-85BDC9FD1C3A}</a:tableStyleId>
              </a:tblPr>
              <a:tblGrid>
                <a:gridCol w="1422654">
                  <a:extLst>
                    <a:ext uri="{9D8B030D-6E8A-4147-A177-3AD203B41FA5}">
                      <a16:colId xmlns:a16="http://schemas.microsoft.com/office/drawing/2014/main" val="1088274049"/>
                    </a:ext>
                  </a:extLst>
                </a:gridCol>
                <a:gridCol w="1213540">
                  <a:extLst>
                    <a:ext uri="{9D8B030D-6E8A-4147-A177-3AD203B41FA5}">
                      <a16:colId xmlns:a16="http://schemas.microsoft.com/office/drawing/2014/main" val="609521382"/>
                    </a:ext>
                  </a:extLst>
                </a:gridCol>
              </a:tblGrid>
              <a:tr h="387823">
                <a:tc>
                  <a:txBody>
                    <a:bodyPr/>
                    <a:lstStyle/>
                    <a:p>
                      <a:pPr algn="ctr">
                        <a:lnSpc>
                          <a:spcPct val="115000"/>
                        </a:lnSpc>
                        <a:spcAft>
                          <a:spcPts val="1000"/>
                        </a:spcAft>
                      </a:pPr>
                      <a:r>
                        <a:rPr lang="en-GB" sz="1600" b="1" kern="1200" noProof="0" dirty="0">
                          <a:solidFill>
                            <a:schemeClr val="lt1"/>
                          </a:solidFill>
                          <a:effectLst/>
                          <a:latin typeface="+mn-lt"/>
                          <a:ea typeface="Times New Roman" panose="02020603050405020304" pitchFamily="18" charset="0"/>
                          <a:cs typeface="Times New Roman" panose="02020603050405020304" pitchFamily="18" charset="0"/>
                        </a:rPr>
                        <a:t>Algae biomass</a:t>
                      </a:r>
                    </a:p>
                  </a:txBody>
                  <a:tcPr marL="68580" marR="68580" marT="0" marB="0" anchor="ctr"/>
                </a:tc>
                <a:tc>
                  <a:txBody>
                    <a:bodyPr/>
                    <a:lstStyle/>
                    <a:p>
                      <a:pPr algn="ctr">
                        <a:lnSpc>
                          <a:spcPct val="115000"/>
                        </a:lnSpc>
                        <a:spcAft>
                          <a:spcPts val="1000"/>
                        </a:spcAft>
                      </a:pPr>
                      <a:r>
                        <a:rPr lang="es-ES" sz="1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420 mg/L</a:t>
                      </a:r>
                    </a:p>
                  </a:txBody>
                  <a:tcPr marL="68580" marR="68580" marT="0" marB="0" anchor="ctr">
                    <a:solidFill>
                      <a:schemeClr val="accent1">
                        <a:lumMod val="20000"/>
                        <a:lumOff val="80000"/>
                      </a:schemeClr>
                    </a:solidFill>
                  </a:tcPr>
                </a:tc>
                <a:extLst>
                  <a:ext uri="{0D108BD9-81ED-4DB2-BD59-A6C34878D82A}">
                    <a16:rowId xmlns:a16="http://schemas.microsoft.com/office/drawing/2014/main" val="2434246002"/>
                  </a:ext>
                </a:extLst>
              </a:tr>
            </a:tbl>
          </a:graphicData>
        </a:graphic>
      </p:graphicFrame>
      <p:graphicFrame>
        <p:nvGraphicFramePr>
          <p:cNvPr id="9" name="Tabla 8">
            <a:extLst>
              <a:ext uri="{FF2B5EF4-FFF2-40B4-BE49-F238E27FC236}">
                <a16:creationId xmlns:a16="http://schemas.microsoft.com/office/drawing/2014/main" id="{A41ACC87-7F64-3962-C220-95E321A7E128}"/>
              </a:ext>
            </a:extLst>
          </p:cNvPr>
          <p:cNvGraphicFramePr>
            <a:graphicFrameLocks noGrp="1"/>
          </p:cNvGraphicFramePr>
          <p:nvPr>
            <p:extLst>
              <p:ext uri="{D42A27DB-BD31-4B8C-83A1-F6EECF244321}">
                <p14:modId xmlns:p14="http://schemas.microsoft.com/office/powerpoint/2010/main" val="855181385"/>
              </p:ext>
            </p:extLst>
          </p:nvPr>
        </p:nvGraphicFramePr>
        <p:xfrm>
          <a:off x="8424906" y="528471"/>
          <a:ext cx="2636194" cy="344894"/>
        </p:xfrm>
        <a:graphic>
          <a:graphicData uri="http://schemas.openxmlformats.org/drawingml/2006/table">
            <a:tbl>
              <a:tblPr firstRow="1" firstCol="1" bandRow="1">
                <a:tableStyleId>{5C22544A-7EE6-4342-B048-85BDC9FD1C3A}</a:tableStyleId>
              </a:tblPr>
              <a:tblGrid>
                <a:gridCol w="1422654">
                  <a:extLst>
                    <a:ext uri="{9D8B030D-6E8A-4147-A177-3AD203B41FA5}">
                      <a16:colId xmlns:a16="http://schemas.microsoft.com/office/drawing/2014/main" val="1088274049"/>
                    </a:ext>
                  </a:extLst>
                </a:gridCol>
                <a:gridCol w="1213540">
                  <a:extLst>
                    <a:ext uri="{9D8B030D-6E8A-4147-A177-3AD203B41FA5}">
                      <a16:colId xmlns:a16="http://schemas.microsoft.com/office/drawing/2014/main" val="609521382"/>
                    </a:ext>
                  </a:extLst>
                </a:gridCol>
              </a:tblGrid>
              <a:tr h="344894">
                <a:tc>
                  <a:txBody>
                    <a:bodyPr/>
                    <a:lstStyle/>
                    <a:p>
                      <a:pPr algn="ctr">
                        <a:lnSpc>
                          <a:spcPct val="115000"/>
                        </a:lnSpc>
                        <a:spcAft>
                          <a:spcPts val="1000"/>
                        </a:spcAft>
                      </a:pPr>
                      <a:r>
                        <a:rPr lang="en-GB" sz="1600" b="1" kern="1200" noProof="0" dirty="0">
                          <a:solidFill>
                            <a:schemeClr val="lt1"/>
                          </a:solidFill>
                          <a:effectLst/>
                          <a:latin typeface="+mn-lt"/>
                          <a:ea typeface="Times New Roman" panose="02020603050405020304" pitchFamily="18" charset="0"/>
                          <a:cs typeface="Times New Roman" panose="02020603050405020304" pitchFamily="18" charset="0"/>
                        </a:rPr>
                        <a:t>Flow</a:t>
                      </a:r>
                    </a:p>
                  </a:txBody>
                  <a:tcPr marL="68580" marR="68580" marT="0" marB="0" anchor="ctr"/>
                </a:tc>
                <a:tc>
                  <a:txBody>
                    <a:bodyPr/>
                    <a:lstStyle/>
                    <a:p>
                      <a:pPr algn="ctr">
                        <a:lnSpc>
                          <a:spcPct val="115000"/>
                        </a:lnSpc>
                        <a:spcAft>
                          <a:spcPts val="1000"/>
                        </a:spcAft>
                      </a:pPr>
                      <a:r>
                        <a:rPr lang="es-ES" sz="16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&lt; 2000 m3/d</a:t>
                      </a:r>
                    </a:p>
                  </a:txBody>
                  <a:tcPr marL="68580" marR="68580" marT="0" marB="0" anchor="ctr">
                    <a:solidFill>
                      <a:schemeClr val="accent1">
                        <a:lumMod val="20000"/>
                        <a:lumOff val="80000"/>
                      </a:schemeClr>
                    </a:solidFill>
                  </a:tcPr>
                </a:tc>
                <a:extLst>
                  <a:ext uri="{0D108BD9-81ED-4DB2-BD59-A6C34878D82A}">
                    <a16:rowId xmlns:a16="http://schemas.microsoft.com/office/drawing/2014/main" val="2434246002"/>
                  </a:ext>
                </a:extLst>
              </a:tr>
            </a:tbl>
          </a:graphicData>
        </a:graphic>
      </p:graphicFrame>
    </p:spTree>
    <p:extLst>
      <p:ext uri="{BB962C8B-B14F-4D97-AF65-F5344CB8AC3E}">
        <p14:creationId xmlns:p14="http://schemas.microsoft.com/office/powerpoint/2010/main" val="20429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Process operation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dirty="0"/>
              <a:t>Biomass harvesting</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16</a:t>
            </a:fld>
            <a:endParaRPr lang="es-ES" dirty="0"/>
          </a:p>
        </p:txBody>
      </p:sp>
      <p:pic>
        <p:nvPicPr>
          <p:cNvPr id="14" name="4EFF1346">
            <a:hlinkClick r:id="" action="ppaction://media"/>
            <a:extLst>
              <a:ext uri="{FF2B5EF4-FFF2-40B4-BE49-F238E27FC236}">
                <a16:creationId xmlns:a16="http://schemas.microsoft.com/office/drawing/2014/main" id="{00F163FA-BC31-43D9-8C68-CE7D90BA6B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418" y="888646"/>
            <a:ext cx="7838409" cy="4409105"/>
          </a:xfrm>
          <a:prstGeom prst="rect">
            <a:avLst/>
          </a:prstGeom>
        </p:spPr>
      </p:pic>
      <p:pic>
        <p:nvPicPr>
          <p:cNvPr id="17" name="Imagen 16">
            <a:extLst>
              <a:ext uri="{FF2B5EF4-FFF2-40B4-BE49-F238E27FC236}">
                <a16:creationId xmlns:a16="http://schemas.microsoft.com/office/drawing/2014/main" id="{746B2F1C-22BC-4F0D-8E72-560DEA344D76}"/>
              </a:ext>
            </a:extLst>
          </p:cNvPr>
          <p:cNvPicPr>
            <a:picLocks noChangeAspect="1"/>
          </p:cNvPicPr>
          <p:nvPr/>
        </p:nvPicPr>
        <p:blipFill>
          <a:blip r:embed="rId6"/>
          <a:stretch>
            <a:fillRect/>
          </a:stretch>
        </p:blipFill>
        <p:spPr>
          <a:xfrm>
            <a:off x="8495273" y="1613645"/>
            <a:ext cx="3383953" cy="2195443"/>
          </a:xfrm>
          <a:prstGeom prst="rect">
            <a:avLst/>
          </a:prstGeom>
          <a:ln>
            <a:noFill/>
          </a:ln>
          <a:effectLst>
            <a:outerShdw blurRad="292100" dist="139700" dir="2700000" algn="tl" rotWithShape="0">
              <a:srgbClr val="333333">
                <a:alpha val="65000"/>
              </a:srgbClr>
            </a:outerShdw>
          </a:effectLst>
        </p:spPr>
      </p:pic>
      <p:sp>
        <p:nvSpPr>
          <p:cNvPr id="18" name="CuadroTexto 17">
            <a:extLst>
              <a:ext uri="{FF2B5EF4-FFF2-40B4-BE49-F238E27FC236}">
                <a16:creationId xmlns:a16="http://schemas.microsoft.com/office/drawing/2014/main" id="{9A74F7DA-6504-4226-9814-25C4E4B522AE}"/>
              </a:ext>
            </a:extLst>
          </p:cNvPr>
          <p:cNvSpPr txBox="1"/>
          <p:nvPr/>
        </p:nvSpPr>
        <p:spPr>
          <a:xfrm>
            <a:off x="9087922" y="2726355"/>
            <a:ext cx="976795" cy="646331"/>
          </a:xfrm>
          <a:prstGeom prst="rect">
            <a:avLst/>
          </a:prstGeom>
          <a:noFill/>
        </p:spPr>
        <p:txBody>
          <a:bodyPr wrap="square" rtlCol="0">
            <a:spAutoFit/>
          </a:bodyPr>
          <a:lstStyle/>
          <a:p>
            <a:pPr algn="ctr"/>
            <a:r>
              <a:rPr lang="en-GB" dirty="0">
                <a:solidFill>
                  <a:schemeClr val="bg1"/>
                </a:solidFill>
                <a:effectLst>
                  <a:outerShdw blurRad="38100" dist="38100" dir="2700000" algn="tl">
                    <a:srgbClr val="000000">
                      <a:alpha val="43137"/>
                    </a:srgbClr>
                  </a:outerShdw>
                </a:effectLst>
              </a:rPr>
              <a:t>Algae culture</a:t>
            </a:r>
          </a:p>
        </p:txBody>
      </p:sp>
      <p:sp>
        <p:nvSpPr>
          <p:cNvPr id="19" name="CuadroTexto 18">
            <a:extLst>
              <a:ext uri="{FF2B5EF4-FFF2-40B4-BE49-F238E27FC236}">
                <a16:creationId xmlns:a16="http://schemas.microsoft.com/office/drawing/2014/main" id="{CDC41512-5EAD-4A93-9FED-405446B08477}"/>
              </a:ext>
            </a:extLst>
          </p:cNvPr>
          <p:cNvSpPr txBox="1"/>
          <p:nvPr/>
        </p:nvSpPr>
        <p:spPr>
          <a:xfrm>
            <a:off x="10284722" y="2701276"/>
            <a:ext cx="1090976" cy="646331"/>
          </a:xfrm>
          <a:prstGeom prst="rect">
            <a:avLst/>
          </a:prstGeom>
          <a:noFill/>
        </p:spPr>
        <p:txBody>
          <a:bodyPr wrap="square" rtlCol="0">
            <a:spAutoFit/>
          </a:bodyPr>
          <a:lstStyle/>
          <a:p>
            <a:pPr algn="ctr"/>
            <a:r>
              <a:rPr lang="en-GB" dirty="0">
                <a:solidFill>
                  <a:schemeClr val="bg1"/>
                </a:solidFill>
                <a:effectLst>
                  <a:outerShdw blurRad="38100" dist="38100" dir="2700000" algn="tl">
                    <a:srgbClr val="000000">
                      <a:alpha val="43137"/>
                    </a:srgbClr>
                  </a:outerShdw>
                </a:effectLst>
              </a:rPr>
              <a:t>Clarified water</a:t>
            </a:r>
          </a:p>
        </p:txBody>
      </p:sp>
      <p:sp>
        <p:nvSpPr>
          <p:cNvPr id="20" name="CuadroTexto 19">
            <a:extLst>
              <a:ext uri="{FF2B5EF4-FFF2-40B4-BE49-F238E27FC236}">
                <a16:creationId xmlns:a16="http://schemas.microsoft.com/office/drawing/2014/main" id="{B458EF19-E8A6-4A6A-827F-8DB607612A60}"/>
              </a:ext>
            </a:extLst>
          </p:cNvPr>
          <p:cNvSpPr txBox="1"/>
          <p:nvPr/>
        </p:nvSpPr>
        <p:spPr>
          <a:xfrm>
            <a:off x="9719275" y="5524416"/>
            <a:ext cx="1825026" cy="369332"/>
          </a:xfrm>
          <a:prstGeom prst="rect">
            <a:avLst/>
          </a:prstGeom>
          <a:noFill/>
        </p:spPr>
        <p:txBody>
          <a:bodyPr wrap="square" rtlCol="0">
            <a:spAutoFit/>
          </a:bodyPr>
          <a:lstStyle/>
          <a:p>
            <a:pPr algn="ctr"/>
            <a:r>
              <a:rPr lang="en-US" b="1" dirty="0">
                <a:solidFill>
                  <a:srgbClr val="0070C0"/>
                </a:solidFill>
              </a:rPr>
              <a:t>Water quality</a:t>
            </a:r>
            <a:endParaRPr lang="es-ES" b="1" dirty="0">
              <a:solidFill>
                <a:srgbClr val="0070C0"/>
              </a:solidFill>
            </a:endParaRPr>
          </a:p>
        </p:txBody>
      </p:sp>
      <p:graphicFrame>
        <p:nvGraphicFramePr>
          <p:cNvPr id="21" name="Tabla 20">
            <a:extLst>
              <a:ext uri="{FF2B5EF4-FFF2-40B4-BE49-F238E27FC236}">
                <a16:creationId xmlns:a16="http://schemas.microsoft.com/office/drawing/2014/main" id="{4D4538AB-AE24-491D-89A1-CD2031D4F023}"/>
              </a:ext>
            </a:extLst>
          </p:cNvPr>
          <p:cNvGraphicFramePr>
            <a:graphicFrameLocks noGrp="1"/>
          </p:cNvGraphicFramePr>
          <p:nvPr>
            <p:extLst>
              <p:ext uri="{D42A27DB-BD31-4B8C-83A1-F6EECF244321}">
                <p14:modId xmlns:p14="http://schemas.microsoft.com/office/powerpoint/2010/main" val="3745750855"/>
              </p:ext>
            </p:extLst>
          </p:nvPr>
        </p:nvGraphicFramePr>
        <p:xfrm>
          <a:off x="4660863" y="4783295"/>
          <a:ext cx="4989959" cy="1939115"/>
        </p:xfrm>
        <a:graphic>
          <a:graphicData uri="http://schemas.openxmlformats.org/drawingml/2006/table">
            <a:tbl>
              <a:tblPr firstRow="1" firstCol="1" bandRow="1">
                <a:tableStyleId>{5C22544A-7EE6-4342-B048-85BDC9FD1C3A}</a:tableStyleId>
              </a:tblPr>
              <a:tblGrid>
                <a:gridCol w="1261555">
                  <a:extLst>
                    <a:ext uri="{9D8B030D-6E8A-4147-A177-3AD203B41FA5}">
                      <a16:colId xmlns:a16="http://schemas.microsoft.com/office/drawing/2014/main" val="1088274049"/>
                    </a:ext>
                  </a:extLst>
                </a:gridCol>
                <a:gridCol w="797560">
                  <a:extLst>
                    <a:ext uri="{9D8B030D-6E8A-4147-A177-3AD203B41FA5}">
                      <a16:colId xmlns:a16="http://schemas.microsoft.com/office/drawing/2014/main" val="609521382"/>
                    </a:ext>
                  </a:extLst>
                </a:gridCol>
                <a:gridCol w="976948">
                  <a:extLst>
                    <a:ext uri="{9D8B030D-6E8A-4147-A177-3AD203B41FA5}">
                      <a16:colId xmlns:a16="http://schemas.microsoft.com/office/drawing/2014/main" val="813399105"/>
                    </a:ext>
                  </a:extLst>
                </a:gridCol>
                <a:gridCol w="976948">
                  <a:extLst>
                    <a:ext uri="{9D8B030D-6E8A-4147-A177-3AD203B41FA5}">
                      <a16:colId xmlns:a16="http://schemas.microsoft.com/office/drawing/2014/main" val="1650080875"/>
                    </a:ext>
                  </a:extLst>
                </a:gridCol>
                <a:gridCol w="976948">
                  <a:extLst>
                    <a:ext uri="{9D8B030D-6E8A-4147-A177-3AD203B41FA5}">
                      <a16:colId xmlns:a16="http://schemas.microsoft.com/office/drawing/2014/main" val="1690942771"/>
                    </a:ext>
                  </a:extLst>
                </a:gridCol>
              </a:tblGrid>
              <a:tr h="387823">
                <a:tc>
                  <a:txBody>
                    <a:bodyPr/>
                    <a:lstStyle/>
                    <a:p>
                      <a:pPr marL="0" algn="ctr" defTabSz="914400" rtl="0" eaLnBrk="1" latinLnBrk="0" hangingPunct="1">
                        <a:lnSpc>
                          <a:spcPct val="100000"/>
                        </a:lnSpc>
                        <a:spcAft>
                          <a:spcPts val="0"/>
                        </a:spcAft>
                      </a:pPr>
                      <a:r>
                        <a:rPr lang="en-GB" sz="1400" b="1" kern="1200" noProof="0" dirty="0">
                          <a:solidFill>
                            <a:schemeClr val="lt1"/>
                          </a:solidFill>
                          <a:effectLst/>
                          <a:latin typeface="+mn-lt"/>
                          <a:ea typeface="+mn-ea"/>
                          <a:cs typeface="+mn-cs"/>
                        </a:rPr>
                        <a:t>Parameter</a:t>
                      </a:r>
                    </a:p>
                  </a:txBody>
                  <a:tcPr marL="68580" marR="68580" marT="0" marB="0" anchor="ctr"/>
                </a:tc>
                <a:tc>
                  <a:txBody>
                    <a:bodyPr/>
                    <a:lstStyle/>
                    <a:p>
                      <a:pPr marL="0" algn="ctr" defTabSz="914400" rtl="0" eaLnBrk="1" latinLnBrk="0" hangingPunct="1">
                        <a:lnSpc>
                          <a:spcPct val="100000"/>
                        </a:lnSpc>
                        <a:spcAft>
                          <a:spcPts val="0"/>
                        </a:spcAft>
                      </a:pPr>
                      <a:r>
                        <a:rPr lang="en-GB" sz="1400" b="1" kern="1200" noProof="0" dirty="0">
                          <a:solidFill>
                            <a:schemeClr val="lt1"/>
                          </a:solidFill>
                          <a:effectLst/>
                          <a:latin typeface="+mn-lt"/>
                          <a:ea typeface="+mn-ea"/>
                          <a:cs typeface="+mn-cs"/>
                        </a:rPr>
                        <a:t>Average</a:t>
                      </a:r>
                    </a:p>
                  </a:txBody>
                  <a:tcPr marL="68580" marR="68580" marT="0" marB="0" anchor="ctr"/>
                </a:tc>
                <a:tc>
                  <a:txBody>
                    <a:bodyPr/>
                    <a:lstStyle/>
                    <a:p>
                      <a:pPr marL="0" algn="ctr" defTabSz="914400" rtl="0" eaLnBrk="1" latinLnBrk="0" hangingPunct="1">
                        <a:lnSpc>
                          <a:spcPct val="115000"/>
                        </a:lnSpc>
                        <a:spcAft>
                          <a:spcPts val="1000"/>
                        </a:spcAft>
                      </a:pPr>
                      <a:r>
                        <a:rPr lang="es-ES_tradnl" sz="1400" b="1" kern="1200" dirty="0">
                          <a:solidFill>
                            <a:schemeClr val="lt1"/>
                          </a:solidFill>
                          <a:effectLst/>
                          <a:latin typeface="+mn-lt"/>
                          <a:ea typeface="+mn-ea"/>
                          <a:cs typeface="+mn-cs"/>
                        </a:rPr>
                        <a:t>PW10</a:t>
                      </a:r>
                      <a:endParaRPr lang="es-ES" sz="1400" b="1" kern="1200" dirty="0">
                        <a:solidFill>
                          <a:schemeClr val="lt1"/>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1000"/>
                        </a:spcAft>
                      </a:pPr>
                      <a:r>
                        <a:rPr lang="es-ES_tradnl" sz="1400" b="1" kern="1200" dirty="0">
                          <a:solidFill>
                            <a:schemeClr val="lt1"/>
                          </a:solidFill>
                          <a:effectLst/>
                          <a:latin typeface="+mn-lt"/>
                          <a:ea typeface="+mn-ea"/>
                          <a:cs typeface="+mn-cs"/>
                        </a:rPr>
                        <a:t>PW5</a:t>
                      </a:r>
                      <a:endParaRPr lang="es-ES" sz="1400" b="1" kern="1200" dirty="0">
                        <a:solidFill>
                          <a:schemeClr val="lt1"/>
                        </a:solidFill>
                        <a:effectLst/>
                        <a:latin typeface="+mn-lt"/>
                        <a:ea typeface="+mn-ea"/>
                        <a:cs typeface="+mn-cs"/>
                      </a:endParaRPr>
                    </a:p>
                  </a:txBody>
                  <a:tcPr marL="68580" marR="68580" marT="0" marB="0" anchor="ctr"/>
                </a:tc>
                <a:tc>
                  <a:txBody>
                    <a:bodyPr/>
                    <a:lstStyle/>
                    <a:p>
                      <a:pPr algn="ctr">
                        <a:lnSpc>
                          <a:spcPct val="115000"/>
                        </a:lnSpc>
                        <a:spcAft>
                          <a:spcPts val="1000"/>
                        </a:spcAft>
                      </a:pPr>
                      <a:r>
                        <a:rPr lang="es-ES_tradnl" sz="1400" dirty="0">
                          <a:effectLst/>
                        </a:rPr>
                        <a:t>LEAR5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6403884"/>
                  </a:ext>
                </a:extLst>
              </a:tr>
              <a:tr h="387823">
                <a:tc>
                  <a:txBody>
                    <a:bodyPr/>
                    <a:lstStyle/>
                    <a:p>
                      <a:pPr>
                        <a:lnSpc>
                          <a:spcPct val="115000"/>
                        </a:lnSpc>
                        <a:spcAft>
                          <a:spcPts val="1000"/>
                        </a:spcAft>
                      </a:pPr>
                      <a:r>
                        <a:rPr lang="es-ES_tradnl" sz="1400" dirty="0">
                          <a:effectLst/>
                        </a:rPr>
                        <a:t>COD, mg/L</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b="1" dirty="0">
                          <a:effectLst/>
                        </a:rPr>
                        <a:t>105</a:t>
                      </a:r>
                      <a:endParaRPr lang="es-E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110 ± 38</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93 ± 32</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113 ± 29</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4246002"/>
                  </a:ext>
                </a:extLst>
              </a:tr>
              <a:tr h="387823">
                <a:tc>
                  <a:txBody>
                    <a:bodyPr/>
                    <a:lstStyle/>
                    <a:p>
                      <a:pPr>
                        <a:lnSpc>
                          <a:spcPct val="115000"/>
                        </a:lnSpc>
                        <a:spcAft>
                          <a:spcPts val="1000"/>
                        </a:spcAft>
                      </a:pPr>
                      <a:r>
                        <a:rPr lang="es-ES_tradnl" sz="1400" dirty="0">
                          <a:effectLst/>
                        </a:rPr>
                        <a:t>TN, mg/L</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b="1" dirty="0">
                          <a:effectLst/>
                        </a:rPr>
                        <a:t>13.7</a:t>
                      </a:r>
                      <a:endParaRPr lang="es-E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15.2 ± 4.1</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11.7 ± 7.5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14.1 ± 3.5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4031109"/>
                  </a:ext>
                </a:extLst>
              </a:tr>
              <a:tr h="387823">
                <a:tc>
                  <a:txBody>
                    <a:bodyPr/>
                    <a:lstStyle/>
                    <a:p>
                      <a:pPr>
                        <a:lnSpc>
                          <a:spcPct val="115000"/>
                        </a:lnSpc>
                        <a:spcAft>
                          <a:spcPts val="1000"/>
                        </a:spcAft>
                      </a:pPr>
                      <a:r>
                        <a:rPr lang="es-ES_tradnl" sz="1400" dirty="0">
                          <a:effectLst/>
                        </a:rPr>
                        <a:t>TP, mg/L</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b="1" dirty="0">
                          <a:effectLst/>
                        </a:rPr>
                        <a:t>4.08</a:t>
                      </a:r>
                      <a:endParaRPr lang="es-E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4.70 ± 1.25</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3.80 ± 1.56</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3.76 ± 1.30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7109845"/>
                  </a:ext>
                </a:extLst>
              </a:tr>
              <a:tr h="387823">
                <a:tc>
                  <a:txBody>
                    <a:bodyPr/>
                    <a:lstStyle/>
                    <a:p>
                      <a:pPr>
                        <a:lnSpc>
                          <a:spcPct val="115000"/>
                        </a:lnSpc>
                        <a:spcAft>
                          <a:spcPts val="1000"/>
                        </a:spcAft>
                      </a:pPr>
                      <a:r>
                        <a:rPr lang="en-GB" sz="1400" noProof="0" dirty="0">
                          <a:effectLst/>
                        </a:rPr>
                        <a:t>Biomass, mg/L</a:t>
                      </a:r>
                      <a:endParaRPr lang="en-GB"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b="1" dirty="0">
                          <a:effectLst/>
                        </a:rPr>
                        <a:t>420</a:t>
                      </a:r>
                      <a:endParaRPr lang="es-E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410 ± 122</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509 ± 200</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340 ± 94</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9813340"/>
                  </a:ext>
                </a:extLst>
              </a:tr>
            </a:tbl>
          </a:graphicData>
        </a:graphic>
      </p:graphicFrame>
      <p:graphicFrame>
        <p:nvGraphicFramePr>
          <p:cNvPr id="23" name="Tabla 22">
            <a:extLst>
              <a:ext uri="{FF2B5EF4-FFF2-40B4-BE49-F238E27FC236}">
                <a16:creationId xmlns:a16="http://schemas.microsoft.com/office/drawing/2014/main" id="{C3E8BD48-FC66-4337-AED1-714034901291}"/>
              </a:ext>
            </a:extLst>
          </p:cNvPr>
          <p:cNvGraphicFramePr>
            <a:graphicFrameLocks noGrp="1"/>
          </p:cNvGraphicFramePr>
          <p:nvPr>
            <p:extLst>
              <p:ext uri="{D42A27DB-BD31-4B8C-83A1-F6EECF244321}">
                <p14:modId xmlns:p14="http://schemas.microsoft.com/office/powerpoint/2010/main" val="2441393388"/>
              </p:ext>
            </p:extLst>
          </p:nvPr>
        </p:nvGraphicFramePr>
        <p:xfrm>
          <a:off x="191418" y="4789057"/>
          <a:ext cx="2238503" cy="1939115"/>
        </p:xfrm>
        <a:graphic>
          <a:graphicData uri="http://schemas.openxmlformats.org/drawingml/2006/table">
            <a:tbl>
              <a:tblPr firstRow="1" firstCol="1" bandRow="1">
                <a:tableStyleId>{5C22544A-7EE6-4342-B048-85BDC9FD1C3A}</a:tableStyleId>
              </a:tblPr>
              <a:tblGrid>
                <a:gridCol w="1261555">
                  <a:extLst>
                    <a:ext uri="{9D8B030D-6E8A-4147-A177-3AD203B41FA5}">
                      <a16:colId xmlns:a16="http://schemas.microsoft.com/office/drawing/2014/main" val="1088274049"/>
                    </a:ext>
                  </a:extLst>
                </a:gridCol>
                <a:gridCol w="976948">
                  <a:extLst>
                    <a:ext uri="{9D8B030D-6E8A-4147-A177-3AD203B41FA5}">
                      <a16:colId xmlns:a16="http://schemas.microsoft.com/office/drawing/2014/main" val="609521382"/>
                    </a:ext>
                  </a:extLst>
                </a:gridCol>
              </a:tblGrid>
              <a:tr h="387823">
                <a:tc>
                  <a:txBody>
                    <a:bodyPr/>
                    <a:lstStyle/>
                    <a:p>
                      <a:pPr marL="0" algn="ctr" defTabSz="914400" rtl="0" eaLnBrk="1" latinLnBrk="0" hangingPunct="1">
                        <a:lnSpc>
                          <a:spcPct val="100000"/>
                        </a:lnSpc>
                        <a:spcAft>
                          <a:spcPts val="0"/>
                        </a:spcAft>
                      </a:pPr>
                      <a:r>
                        <a:rPr lang="en-GB" sz="1400" b="1" kern="1200" noProof="0" dirty="0">
                          <a:solidFill>
                            <a:schemeClr val="lt1"/>
                          </a:solidFill>
                          <a:effectLst/>
                          <a:latin typeface="+mn-lt"/>
                          <a:ea typeface="+mn-ea"/>
                          <a:cs typeface="+mn-cs"/>
                        </a:rPr>
                        <a:t>Parameter</a:t>
                      </a:r>
                    </a:p>
                  </a:txBody>
                  <a:tcPr marL="68580" marR="68580" marT="0" marB="0" anchor="ctr"/>
                </a:tc>
                <a:tc>
                  <a:txBody>
                    <a:bodyPr/>
                    <a:lstStyle/>
                    <a:p>
                      <a:pPr marL="0" algn="ctr" defTabSz="914400" rtl="0" eaLnBrk="1" latinLnBrk="0" hangingPunct="1">
                        <a:lnSpc>
                          <a:spcPct val="100000"/>
                        </a:lnSpc>
                        <a:spcAft>
                          <a:spcPts val="0"/>
                        </a:spcAft>
                      </a:pPr>
                      <a:r>
                        <a:rPr lang="en-GB" sz="1400" b="1" kern="1200" noProof="0" dirty="0">
                          <a:solidFill>
                            <a:schemeClr val="lt1"/>
                          </a:solidFill>
                          <a:effectLst/>
                          <a:latin typeface="+mn-lt"/>
                          <a:ea typeface="+mn-ea"/>
                          <a:cs typeface="+mn-cs"/>
                        </a:rPr>
                        <a:t>Inlet</a:t>
                      </a:r>
                    </a:p>
                  </a:txBody>
                  <a:tcPr marL="68580" marR="68580" marT="0" marB="0" anchor="ctr"/>
                </a:tc>
                <a:extLst>
                  <a:ext uri="{0D108BD9-81ED-4DB2-BD59-A6C34878D82A}">
                    <a16:rowId xmlns:a16="http://schemas.microsoft.com/office/drawing/2014/main" val="1776403884"/>
                  </a:ext>
                </a:extLst>
              </a:tr>
              <a:tr h="387823">
                <a:tc>
                  <a:txBody>
                    <a:bodyPr/>
                    <a:lstStyle/>
                    <a:p>
                      <a:pPr>
                        <a:lnSpc>
                          <a:spcPct val="115000"/>
                        </a:lnSpc>
                        <a:spcAft>
                          <a:spcPts val="1000"/>
                        </a:spcAft>
                      </a:pPr>
                      <a:r>
                        <a:rPr lang="es-ES_tradnl" sz="1400" dirty="0">
                          <a:effectLst/>
                        </a:rPr>
                        <a:t>COD, mg/L</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455 ± 106</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4246002"/>
                  </a:ext>
                </a:extLst>
              </a:tr>
              <a:tr h="387823">
                <a:tc>
                  <a:txBody>
                    <a:bodyPr/>
                    <a:lstStyle/>
                    <a:p>
                      <a:pPr>
                        <a:lnSpc>
                          <a:spcPct val="115000"/>
                        </a:lnSpc>
                        <a:spcAft>
                          <a:spcPts val="1000"/>
                        </a:spcAft>
                      </a:pPr>
                      <a:r>
                        <a:rPr lang="es-ES_tradnl" sz="1400" dirty="0">
                          <a:effectLst/>
                        </a:rPr>
                        <a:t>TN, mg/L</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43.4 ± 4.6</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4031109"/>
                  </a:ext>
                </a:extLst>
              </a:tr>
              <a:tr h="387823">
                <a:tc>
                  <a:txBody>
                    <a:bodyPr/>
                    <a:lstStyle/>
                    <a:p>
                      <a:pPr>
                        <a:lnSpc>
                          <a:spcPct val="115000"/>
                        </a:lnSpc>
                        <a:spcAft>
                          <a:spcPts val="1000"/>
                        </a:spcAft>
                      </a:pPr>
                      <a:r>
                        <a:rPr lang="es-ES_tradnl" sz="1400" dirty="0">
                          <a:effectLst/>
                        </a:rPr>
                        <a:t>TP, mg/L</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9.04 ± 2.76</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7109845"/>
                  </a:ext>
                </a:extLst>
              </a:tr>
              <a:tr h="387823">
                <a:tc>
                  <a:txBody>
                    <a:bodyPr/>
                    <a:lstStyle/>
                    <a:p>
                      <a:pPr>
                        <a:lnSpc>
                          <a:spcPct val="115000"/>
                        </a:lnSpc>
                        <a:spcAft>
                          <a:spcPts val="1000"/>
                        </a:spcAft>
                      </a:pPr>
                      <a:r>
                        <a:rPr lang="es-ES_tradnl" sz="1400" dirty="0">
                          <a:effectLst/>
                        </a:rPr>
                        <a:t>TSS, mg/L</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S_tradnl" sz="1400" dirty="0">
                          <a:effectLst/>
                        </a:rPr>
                        <a:t>150 ± 42</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9813340"/>
                  </a:ext>
                </a:extLst>
              </a:tr>
            </a:tbl>
          </a:graphicData>
        </a:graphic>
      </p:graphicFrame>
    </p:spTree>
    <p:extLst>
      <p:ext uri="{BB962C8B-B14F-4D97-AF65-F5344CB8AC3E}">
        <p14:creationId xmlns:p14="http://schemas.microsoft.com/office/powerpoint/2010/main" val="50980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3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13636">
                <p:cTn id="12" fill="hold" display="0">
                  <p:stCondLst>
                    <p:cond delay="indefinite"/>
                  </p:st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5. Conclusions</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Large-scale microalgae-based wastewater treatment plants</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17</a:t>
            </a:fld>
            <a:endParaRPr lang="es-ES" dirty="0"/>
          </a:p>
        </p:txBody>
      </p:sp>
      <p:sp>
        <p:nvSpPr>
          <p:cNvPr id="13" name="Rectángulo redondeado 6">
            <a:extLst>
              <a:ext uri="{FF2B5EF4-FFF2-40B4-BE49-F238E27FC236}">
                <a16:creationId xmlns:a16="http://schemas.microsoft.com/office/drawing/2014/main" id="{C72273E5-A54F-4E81-AB43-315334670782}"/>
              </a:ext>
            </a:extLst>
          </p:cNvPr>
          <p:cNvSpPr/>
          <p:nvPr/>
        </p:nvSpPr>
        <p:spPr>
          <a:xfrm>
            <a:off x="2056840" y="1698180"/>
            <a:ext cx="3860235" cy="1412824"/>
          </a:xfrm>
          <a:prstGeom prst="roundRect">
            <a:avLst/>
          </a:prstGeom>
          <a:solidFill>
            <a:srgbClr val="EA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15" name="CuadroTexto 14">
            <a:extLst>
              <a:ext uri="{FF2B5EF4-FFF2-40B4-BE49-F238E27FC236}">
                <a16:creationId xmlns:a16="http://schemas.microsoft.com/office/drawing/2014/main" id="{3775890D-EB8D-4177-86F5-676EEB1CFE15}"/>
              </a:ext>
            </a:extLst>
          </p:cNvPr>
          <p:cNvSpPr txBox="1"/>
          <p:nvPr/>
        </p:nvSpPr>
        <p:spPr>
          <a:xfrm>
            <a:off x="2290847" y="1766752"/>
            <a:ext cx="3391496" cy="1200329"/>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feasibility of microalgae cultivation for tertiary treatment and reuse has been demonstrated on large scale</a:t>
            </a:r>
            <a:endParaRPr lang="en-GB" dirty="0">
              <a:latin typeface="Arial" panose="020B0604020202020204" pitchFamily="34" charset="0"/>
              <a:cs typeface="Arial" panose="020B0604020202020204" pitchFamily="34" charset="0"/>
            </a:endParaRPr>
          </a:p>
        </p:txBody>
      </p:sp>
      <p:sp>
        <p:nvSpPr>
          <p:cNvPr id="16" name="Rectángulo redondeado 10">
            <a:extLst>
              <a:ext uri="{FF2B5EF4-FFF2-40B4-BE49-F238E27FC236}">
                <a16:creationId xmlns:a16="http://schemas.microsoft.com/office/drawing/2014/main" id="{CE931EE1-FAFC-4557-8903-1D54A7599AFE}"/>
              </a:ext>
            </a:extLst>
          </p:cNvPr>
          <p:cNvSpPr/>
          <p:nvPr/>
        </p:nvSpPr>
        <p:spPr>
          <a:xfrm>
            <a:off x="6345498" y="1698178"/>
            <a:ext cx="3734365" cy="1215793"/>
          </a:xfrm>
          <a:prstGeom prst="roundRect">
            <a:avLst/>
          </a:prstGeom>
          <a:solidFill>
            <a:srgbClr val="E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22" name="CuadroTexto 21">
            <a:extLst>
              <a:ext uri="{FF2B5EF4-FFF2-40B4-BE49-F238E27FC236}">
                <a16:creationId xmlns:a16="http://schemas.microsoft.com/office/drawing/2014/main" id="{1C2420BB-D0D3-49B3-9572-7022C6283BBF}"/>
              </a:ext>
            </a:extLst>
          </p:cNvPr>
          <p:cNvSpPr txBox="1"/>
          <p:nvPr/>
        </p:nvSpPr>
        <p:spPr>
          <a:xfrm>
            <a:off x="6593723" y="1890577"/>
            <a:ext cx="3237904" cy="923330"/>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Large-scale microalgae-based demo plant presented effective performance</a:t>
            </a:r>
            <a:endParaRPr lang="en-GB" dirty="0">
              <a:latin typeface="Arial" panose="020B0604020202020204" pitchFamily="34" charset="0"/>
              <a:cs typeface="Arial" panose="020B0604020202020204" pitchFamily="34" charset="0"/>
            </a:endParaRPr>
          </a:p>
        </p:txBody>
      </p:sp>
      <p:sp>
        <p:nvSpPr>
          <p:cNvPr id="24" name="Elipse 23">
            <a:extLst>
              <a:ext uri="{FF2B5EF4-FFF2-40B4-BE49-F238E27FC236}">
                <a16:creationId xmlns:a16="http://schemas.microsoft.com/office/drawing/2014/main" id="{2A70CEB4-C4A1-495B-B124-A0121CC4B5A0}"/>
              </a:ext>
            </a:extLst>
          </p:cNvPr>
          <p:cNvSpPr/>
          <p:nvPr/>
        </p:nvSpPr>
        <p:spPr>
          <a:xfrm>
            <a:off x="1916896" y="1568072"/>
            <a:ext cx="373386" cy="373386"/>
          </a:xfrm>
          <a:prstGeom prst="ellipse">
            <a:avLst/>
          </a:prstGeom>
          <a:solidFill>
            <a:srgbClr val="92CBF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25" name="CuadroTexto 24">
            <a:extLst>
              <a:ext uri="{FF2B5EF4-FFF2-40B4-BE49-F238E27FC236}">
                <a16:creationId xmlns:a16="http://schemas.microsoft.com/office/drawing/2014/main" id="{82EE8C26-52B9-46C8-9854-44B54AD414A7}"/>
              </a:ext>
            </a:extLst>
          </p:cNvPr>
          <p:cNvSpPr txBox="1"/>
          <p:nvPr/>
        </p:nvSpPr>
        <p:spPr>
          <a:xfrm>
            <a:off x="1991779" y="1602692"/>
            <a:ext cx="228220" cy="33855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1</a:t>
            </a:r>
          </a:p>
        </p:txBody>
      </p:sp>
      <p:sp>
        <p:nvSpPr>
          <p:cNvPr id="26" name="Elipse 25">
            <a:extLst>
              <a:ext uri="{FF2B5EF4-FFF2-40B4-BE49-F238E27FC236}">
                <a16:creationId xmlns:a16="http://schemas.microsoft.com/office/drawing/2014/main" id="{ABE922C8-9438-413D-B9E2-023B2D6D9528}"/>
              </a:ext>
            </a:extLst>
          </p:cNvPr>
          <p:cNvSpPr/>
          <p:nvPr/>
        </p:nvSpPr>
        <p:spPr>
          <a:xfrm>
            <a:off x="6189157" y="1568072"/>
            <a:ext cx="373386" cy="373386"/>
          </a:xfrm>
          <a:prstGeom prst="ellipse">
            <a:avLst/>
          </a:prstGeom>
          <a:solidFill>
            <a:srgbClr val="54C3C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27" name="CuadroTexto 26">
            <a:extLst>
              <a:ext uri="{FF2B5EF4-FFF2-40B4-BE49-F238E27FC236}">
                <a16:creationId xmlns:a16="http://schemas.microsoft.com/office/drawing/2014/main" id="{C6E31EC2-E8C5-42F1-B3AD-513D0AFE7CFB}"/>
              </a:ext>
            </a:extLst>
          </p:cNvPr>
          <p:cNvSpPr txBox="1"/>
          <p:nvPr/>
        </p:nvSpPr>
        <p:spPr>
          <a:xfrm>
            <a:off x="6274926" y="1602692"/>
            <a:ext cx="228220" cy="33855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2</a:t>
            </a:r>
          </a:p>
        </p:txBody>
      </p:sp>
      <p:sp>
        <p:nvSpPr>
          <p:cNvPr id="28" name="Rectángulo redondeado 16">
            <a:extLst>
              <a:ext uri="{FF2B5EF4-FFF2-40B4-BE49-F238E27FC236}">
                <a16:creationId xmlns:a16="http://schemas.microsoft.com/office/drawing/2014/main" id="{08922E45-3C2B-4368-8B13-543B0E17A683}"/>
              </a:ext>
            </a:extLst>
          </p:cNvPr>
          <p:cNvSpPr/>
          <p:nvPr/>
        </p:nvSpPr>
        <p:spPr>
          <a:xfrm>
            <a:off x="2056840" y="3444086"/>
            <a:ext cx="3734365" cy="1215793"/>
          </a:xfrm>
          <a:prstGeom prst="roundRect">
            <a:avLst/>
          </a:prstGeom>
          <a:solidFill>
            <a:srgbClr val="FF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29" name="CuadroTexto 28">
            <a:extLst>
              <a:ext uri="{FF2B5EF4-FFF2-40B4-BE49-F238E27FC236}">
                <a16:creationId xmlns:a16="http://schemas.microsoft.com/office/drawing/2014/main" id="{5A7133DD-7B44-4880-99EF-4FC975207537}"/>
              </a:ext>
            </a:extLst>
          </p:cNvPr>
          <p:cNvSpPr txBox="1"/>
          <p:nvPr/>
        </p:nvSpPr>
        <p:spPr>
          <a:xfrm>
            <a:off x="2290847" y="3636483"/>
            <a:ext cx="3391496" cy="923330"/>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Water quality fulfils with the discharge limits requirements + disinfection</a:t>
            </a:r>
            <a:endParaRPr lang="en-GB" dirty="0">
              <a:latin typeface="Arial" panose="020B0604020202020204" pitchFamily="34" charset="0"/>
              <a:cs typeface="Arial" panose="020B0604020202020204" pitchFamily="34" charset="0"/>
            </a:endParaRPr>
          </a:p>
        </p:txBody>
      </p:sp>
      <p:sp>
        <p:nvSpPr>
          <p:cNvPr id="30" name="Rectángulo redondeado 18">
            <a:extLst>
              <a:ext uri="{FF2B5EF4-FFF2-40B4-BE49-F238E27FC236}">
                <a16:creationId xmlns:a16="http://schemas.microsoft.com/office/drawing/2014/main" id="{34820329-5514-4027-94C6-819A767DC005}"/>
              </a:ext>
            </a:extLst>
          </p:cNvPr>
          <p:cNvSpPr/>
          <p:nvPr/>
        </p:nvSpPr>
        <p:spPr>
          <a:xfrm>
            <a:off x="6345498" y="3444084"/>
            <a:ext cx="4114800" cy="1200329"/>
          </a:xfrm>
          <a:prstGeom prst="roundRect">
            <a:avLst/>
          </a:prstGeom>
          <a:solidFill>
            <a:srgbClr val="E7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31" name="CuadroTexto 30">
            <a:extLst>
              <a:ext uri="{FF2B5EF4-FFF2-40B4-BE49-F238E27FC236}">
                <a16:creationId xmlns:a16="http://schemas.microsoft.com/office/drawing/2014/main" id="{20BA1C67-D903-483B-BA3C-BCACC289F108}"/>
              </a:ext>
            </a:extLst>
          </p:cNvPr>
          <p:cNvSpPr txBox="1"/>
          <p:nvPr/>
        </p:nvSpPr>
        <p:spPr>
          <a:xfrm>
            <a:off x="6593722" y="3512658"/>
            <a:ext cx="3681381" cy="1200329"/>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Microalgae-bacteria symbiosis represents an excellent alternative for sustainable water reclamation in small communities</a:t>
            </a:r>
            <a:endParaRPr lang="en-GB" dirty="0">
              <a:latin typeface="Arial" panose="020B0604020202020204" pitchFamily="34" charset="0"/>
              <a:cs typeface="Arial" panose="020B0604020202020204" pitchFamily="34" charset="0"/>
            </a:endParaRPr>
          </a:p>
        </p:txBody>
      </p:sp>
      <p:sp>
        <p:nvSpPr>
          <p:cNvPr id="32" name="Elipse 31">
            <a:extLst>
              <a:ext uri="{FF2B5EF4-FFF2-40B4-BE49-F238E27FC236}">
                <a16:creationId xmlns:a16="http://schemas.microsoft.com/office/drawing/2014/main" id="{9DC8C941-8A43-43D9-A844-A98A7C58B577}"/>
              </a:ext>
            </a:extLst>
          </p:cNvPr>
          <p:cNvSpPr/>
          <p:nvPr/>
        </p:nvSpPr>
        <p:spPr>
          <a:xfrm>
            <a:off x="1916896" y="3313978"/>
            <a:ext cx="373386" cy="373386"/>
          </a:xfrm>
          <a:prstGeom prst="ellipse">
            <a:avLst/>
          </a:prstGeom>
          <a:solidFill>
            <a:srgbClr val="FFDA6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33" name="CuadroTexto 32">
            <a:extLst>
              <a:ext uri="{FF2B5EF4-FFF2-40B4-BE49-F238E27FC236}">
                <a16:creationId xmlns:a16="http://schemas.microsoft.com/office/drawing/2014/main" id="{FB3C3CAC-B994-45A7-AA8E-74508E9FAAF1}"/>
              </a:ext>
            </a:extLst>
          </p:cNvPr>
          <p:cNvSpPr txBox="1"/>
          <p:nvPr/>
        </p:nvSpPr>
        <p:spPr>
          <a:xfrm>
            <a:off x="1991779" y="3348598"/>
            <a:ext cx="228220" cy="33855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3</a:t>
            </a:r>
          </a:p>
        </p:txBody>
      </p:sp>
      <p:sp>
        <p:nvSpPr>
          <p:cNvPr id="34" name="Elipse 33">
            <a:extLst>
              <a:ext uri="{FF2B5EF4-FFF2-40B4-BE49-F238E27FC236}">
                <a16:creationId xmlns:a16="http://schemas.microsoft.com/office/drawing/2014/main" id="{6860888F-5337-429F-BEAF-7B56852DA74B}"/>
              </a:ext>
            </a:extLst>
          </p:cNvPr>
          <p:cNvSpPr/>
          <p:nvPr/>
        </p:nvSpPr>
        <p:spPr>
          <a:xfrm>
            <a:off x="6189157" y="3313978"/>
            <a:ext cx="373386" cy="373386"/>
          </a:xfrm>
          <a:prstGeom prst="ellipse">
            <a:avLst/>
          </a:prstGeom>
          <a:solidFill>
            <a:srgbClr val="8FAACA"/>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35" name="CuadroTexto 34">
            <a:extLst>
              <a:ext uri="{FF2B5EF4-FFF2-40B4-BE49-F238E27FC236}">
                <a16:creationId xmlns:a16="http://schemas.microsoft.com/office/drawing/2014/main" id="{701F43A1-3C99-4469-ABFA-1C8746F6FD9D}"/>
              </a:ext>
            </a:extLst>
          </p:cNvPr>
          <p:cNvSpPr txBox="1"/>
          <p:nvPr/>
        </p:nvSpPr>
        <p:spPr>
          <a:xfrm>
            <a:off x="6274926" y="3348598"/>
            <a:ext cx="228220" cy="338554"/>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16059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Conclusions</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Large-scale microalgae-based wastewater treatment plants</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18</a:t>
            </a:fld>
            <a:endParaRPr lang="es-ES" dirty="0"/>
          </a:p>
        </p:txBody>
      </p:sp>
      <p:pic>
        <p:nvPicPr>
          <p:cNvPr id="23" name="c2a9e720-b38d-4bf4-9001-29682c544ad4" descr="Image">
            <a:extLst>
              <a:ext uri="{FF2B5EF4-FFF2-40B4-BE49-F238E27FC236}">
                <a16:creationId xmlns:a16="http://schemas.microsoft.com/office/drawing/2014/main" id="{52AFDF54-07A4-46EF-AC92-D45C11619F8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525" y="1400083"/>
            <a:ext cx="3383489" cy="198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a:extLst>
              <a:ext uri="{FF2B5EF4-FFF2-40B4-BE49-F238E27FC236}">
                <a16:creationId xmlns:a16="http://schemas.microsoft.com/office/drawing/2014/main" id="{2EA41B1A-8204-4911-A18C-03A2236AE8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525" y="860025"/>
            <a:ext cx="1989985" cy="471985"/>
          </a:xfrm>
          <a:prstGeom prst="rect">
            <a:avLst/>
          </a:prstGeom>
          <a:noFill/>
          <a:ln w="9525">
            <a:noFill/>
            <a:miter lim="800000"/>
            <a:headEnd/>
            <a:tailEnd/>
          </a:ln>
        </p:spPr>
      </p:pic>
      <p:sp>
        <p:nvSpPr>
          <p:cNvPr id="37" name="CuadroTexto 36">
            <a:extLst>
              <a:ext uri="{FF2B5EF4-FFF2-40B4-BE49-F238E27FC236}">
                <a16:creationId xmlns:a16="http://schemas.microsoft.com/office/drawing/2014/main" id="{7B74DD92-3933-46F8-9339-2AA1F1671249}"/>
              </a:ext>
            </a:extLst>
          </p:cNvPr>
          <p:cNvSpPr txBox="1"/>
          <p:nvPr/>
        </p:nvSpPr>
        <p:spPr>
          <a:xfrm>
            <a:off x="2238586" y="911351"/>
            <a:ext cx="1418978" cy="369332"/>
          </a:xfrm>
          <a:prstGeom prst="rect">
            <a:avLst/>
          </a:prstGeom>
          <a:noFill/>
        </p:spPr>
        <p:txBody>
          <a:bodyPr wrap="none" rtlCol="0">
            <a:spAutoFit/>
          </a:bodyPr>
          <a:lstStyle/>
          <a:p>
            <a:pPr algn="ctr"/>
            <a:r>
              <a:rPr lang="es-ES" b="1" dirty="0"/>
              <a:t>4 X 5,200 m</a:t>
            </a:r>
            <a:r>
              <a:rPr lang="es-ES" b="1" baseline="30000" dirty="0"/>
              <a:t>2</a:t>
            </a:r>
          </a:p>
        </p:txBody>
      </p:sp>
      <p:sp>
        <p:nvSpPr>
          <p:cNvPr id="38" name="CuadroTexto 37">
            <a:extLst>
              <a:ext uri="{FF2B5EF4-FFF2-40B4-BE49-F238E27FC236}">
                <a16:creationId xmlns:a16="http://schemas.microsoft.com/office/drawing/2014/main" id="{DD24308F-FB6A-4C5C-B5E6-0BAFD4BDCF61}"/>
              </a:ext>
            </a:extLst>
          </p:cNvPr>
          <p:cNvSpPr txBox="1"/>
          <p:nvPr/>
        </p:nvSpPr>
        <p:spPr>
          <a:xfrm>
            <a:off x="180525" y="3425079"/>
            <a:ext cx="3383489" cy="923330"/>
          </a:xfrm>
          <a:prstGeom prst="rect">
            <a:avLst/>
          </a:prstGeom>
          <a:noFill/>
        </p:spPr>
        <p:txBody>
          <a:bodyPr wrap="square" rtlCol="0">
            <a:spAutoFit/>
          </a:bodyPr>
          <a:lstStyle/>
          <a:p>
            <a:pPr algn="ctr"/>
            <a:r>
              <a:rPr lang="es-ES" dirty="0"/>
              <a:t>El Torno WWTP</a:t>
            </a:r>
          </a:p>
          <a:p>
            <a:pPr algn="ctr"/>
            <a:r>
              <a:rPr lang="es-ES" dirty="0"/>
              <a:t>(Chiclana de la Frontera, Cádiz, Spain)</a:t>
            </a:r>
          </a:p>
        </p:txBody>
      </p:sp>
      <p:pic>
        <p:nvPicPr>
          <p:cNvPr id="39" name="Imagen 38">
            <a:extLst>
              <a:ext uri="{FF2B5EF4-FFF2-40B4-BE49-F238E27FC236}">
                <a16:creationId xmlns:a16="http://schemas.microsoft.com/office/drawing/2014/main" id="{E5804971-8463-4C58-BAAA-B75F60C91E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3860" y="1385435"/>
            <a:ext cx="5468162" cy="1988423"/>
          </a:xfrm>
          <a:prstGeom prst="rect">
            <a:avLst/>
          </a:prstGeom>
        </p:spPr>
      </p:pic>
      <p:pic>
        <p:nvPicPr>
          <p:cNvPr id="40" name="Image 72">
            <a:extLst>
              <a:ext uri="{FF2B5EF4-FFF2-40B4-BE49-F238E27FC236}">
                <a16:creationId xmlns:a16="http://schemas.microsoft.com/office/drawing/2014/main" id="{168C3264-BADA-44AB-AAEC-73E277B660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3940" y="750900"/>
            <a:ext cx="1989985" cy="550336"/>
          </a:xfrm>
          <a:prstGeom prst="rect">
            <a:avLst/>
          </a:prstGeom>
        </p:spPr>
      </p:pic>
      <p:sp>
        <p:nvSpPr>
          <p:cNvPr id="41" name="CuadroTexto 40">
            <a:extLst>
              <a:ext uri="{FF2B5EF4-FFF2-40B4-BE49-F238E27FC236}">
                <a16:creationId xmlns:a16="http://schemas.microsoft.com/office/drawing/2014/main" id="{D324BECC-22D9-4B13-8512-6093F9E70731}"/>
              </a:ext>
            </a:extLst>
          </p:cNvPr>
          <p:cNvSpPr txBox="1"/>
          <p:nvPr/>
        </p:nvSpPr>
        <p:spPr>
          <a:xfrm>
            <a:off x="11030971" y="1020754"/>
            <a:ext cx="1031051" cy="369332"/>
          </a:xfrm>
          <a:prstGeom prst="rect">
            <a:avLst/>
          </a:prstGeom>
          <a:noFill/>
        </p:spPr>
        <p:txBody>
          <a:bodyPr wrap="none" rtlCol="0">
            <a:spAutoFit/>
          </a:bodyPr>
          <a:lstStyle/>
          <a:p>
            <a:r>
              <a:rPr lang="es-ES" b="1" dirty="0"/>
              <a:t>3,000 m</a:t>
            </a:r>
            <a:r>
              <a:rPr lang="es-ES" b="1" baseline="30000" dirty="0"/>
              <a:t>2</a:t>
            </a:r>
          </a:p>
        </p:txBody>
      </p:sp>
      <p:sp>
        <p:nvSpPr>
          <p:cNvPr id="42" name="CuadroTexto 41">
            <a:extLst>
              <a:ext uri="{FF2B5EF4-FFF2-40B4-BE49-F238E27FC236}">
                <a16:creationId xmlns:a16="http://schemas.microsoft.com/office/drawing/2014/main" id="{33FEEC44-CC27-4063-87DB-191278F0D2D4}"/>
              </a:ext>
            </a:extLst>
          </p:cNvPr>
          <p:cNvSpPr txBox="1"/>
          <p:nvPr/>
        </p:nvSpPr>
        <p:spPr>
          <a:xfrm>
            <a:off x="10243823" y="3476745"/>
            <a:ext cx="1831764" cy="646331"/>
          </a:xfrm>
          <a:prstGeom prst="rect">
            <a:avLst/>
          </a:prstGeom>
          <a:noFill/>
        </p:spPr>
        <p:txBody>
          <a:bodyPr wrap="square" rtlCol="0">
            <a:spAutoFit/>
          </a:bodyPr>
          <a:lstStyle/>
          <a:p>
            <a:pPr algn="ctr"/>
            <a:r>
              <a:rPr lang="es-ES" dirty="0"/>
              <a:t>El Toyo WWTP</a:t>
            </a:r>
          </a:p>
          <a:p>
            <a:pPr algn="ctr"/>
            <a:r>
              <a:rPr lang="es-ES" dirty="0"/>
              <a:t>(Almería, Spain)</a:t>
            </a:r>
          </a:p>
        </p:txBody>
      </p:sp>
      <p:pic>
        <p:nvPicPr>
          <p:cNvPr id="8" name="Imagen 7">
            <a:extLst>
              <a:ext uri="{FF2B5EF4-FFF2-40B4-BE49-F238E27FC236}">
                <a16:creationId xmlns:a16="http://schemas.microsoft.com/office/drawing/2014/main" id="{476229C9-F38B-4052-9DA6-FE0CF6A57D59}"/>
              </a:ext>
            </a:extLst>
          </p:cNvPr>
          <p:cNvPicPr>
            <a:picLocks noChangeAspect="1"/>
          </p:cNvPicPr>
          <p:nvPr/>
        </p:nvPicPr>
        <p:blipFill>
          <a:blip r:embed="rId7"/>
          <a:stretch>
            <a:fillRect/>
          </a:stretch>
        </p:blipFill>
        <p:spPr>
          <a:xfrm>
            <a:off x="3917844" y="3823270"/>
            <a:ext cx="4115157" cy="2676376"/>
          </a:xfrm>
          <a:prstGeom prst="rect">
            <a:avLst/>
          </a:prstGeom>
        </p:spPr>
      </p:pic>
      <p:sp>
        <p:nvSpPr>
          <p:cNvPr id="44" name="CuadroTexto 43">
            <a:extLst>
              <a:ext uri="{FF2B5EF4-FFF2-40B4-BE49-F238E27FC236}">
                <a16:creationId xmlns:a16="http://schemas.microsoft.com/office/drawing/2014/main" id="{44DD8BAF-1F0A-49DC-ADF9-EB5C065967AF}"/>
              </a:ext>
            </a:extLst>
          </p:cNvPr>
          <p:cNvSpPr txBox="1"/>
          <p:nvPr/>
        </p:nvSpPr>
        <p:spPr>
          <a:xfrm>
            <a:off x="8248932" y="6090193"/>
            <a:ext cx="1148071" cy="369332"/>
          </a:xfrm>
          <a:prstGeom prst="rect">
            <a:avLst/>
          </a:prstGeom>
          <a:noFill/>
        </p:spPr>
        <p:txBody>
          <a:bodyPr wrap="none" rtlCol="0">
            <a:spAutoFit/>
          </a:bodyPr>
          <a:lstStyle/>
          <a:p>
            <a:r>
              <a:rPr lang="es-ES" b="1" dirty="0"/>
              <a:t>10,000 m</a:t>
            </a:r>
            <a:r>
              <a:rPr lang="es-ES" b="1" baseline="30000" dirty="0"/>
              <a:t>2</a:t>
            </a:r>
          </a:p>
        </p:txBody>
      </p:sp>
      <p:sp>
        <p:nvSpPr>
          <p:cNvPr id="45" name="CuadroTexto 44">
            <a:extLst>
              <a:ext uri="{FF2B5EF4-FFF2-40B4-BE49-F238E27FC236}">
                <a16:creationId xmlns:a16="http://schemas.microsoft.com/office/drawing/2014/main" id="{D0F2BD2C-A881-42BC-BFC9-7159B62F042C}"/>
              </a:ext>
            </a:extLst>
          </p:cNvPr>
          <p:cNvSpPr txBox="1"/>
          <p:nvPr/>
        </p:nvSpPr>
        <p:spPr>
          <a:xfrm>
            <a:off x="8092896" y="5272321"/>
            <a:ext cx="2446265" cy="646331"/>
          </a:xfrm>
          <a:prstGeom prst="rect">
            <a:avLst/>
          </a:prstGeom>
          <a:noFill/>
        </p:spPr>
        <p:txBody>
          <a:bodyPr wrap="square" rtlCol="0">
            <a:spAutoFit/>
          </a:bodyPr>
          <a:lstStyle/>
          <a:p>
            <a:pPr algn="ctr"/>
            <a:r>
              <a:rPr lang="es-ES" dirty="0" err="1"/>
              <a:t>Agramón</a:t>
            </a:r>
            <a:r>
              <a:rPr lang="es-ES" dirty="0"/>
              <a:t> WWTP</a:t>
            </a:r>
          </a:p>
          <a:p>
            <a:pPr algn="ctr"/>
            <a:r>
              <a:rPr lang="es-ES" dirty="0"/>
              <a:t>(Hellín, Albacete, Spain)</a:t>
            </a:r>
          </a:p>
        </p:txBody>
      </p:sp>
      <p:pic>
        <p:nvPicPr>
          <p:cNvPr id="9" name="Imagen 8">
            <a:extLst>
              <a:ext uri="{FF2B5EF4-FFF2-40B4-BE49-F238E27FC236}">
                <a16:creationId xmlns:a16="http://schemas.microsoft.com/office/drawing/2014/main" id="{12091EF2-9778-4E71-94C3-E0042E89E86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56802" y="5520602"/>
            <a:ext cx="1876389" cy="979044"/>
          </a:xfrm>
          <a:prstGeom prst="rect">
            <a:avLst/>
          </a:prstGeom>
        </p:spPr>
      </p:pic>
    </p:spTree>
    <p:extLst>
      <p:ext uri="{BB962C8B-B14F-4D97-AF65-F5344CB8AC3E}">
        <p14:creationId xmlns:p14="http://schemas.microsoft.com/office/powerpoint/2010/main" val="290536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3729B-C404-8341-9C37-4922E15F6515}"/>
              </a:ext>
            </a:extLst>
          </p:cNvPr>
          <p:cNvSpPr>
            <a:spLocks noGrp="1"/>
          </p:cNvSpPr>
          <p:nvPr>
            <p:ph type="ctrTitle"/>
          </p:nvPr>
        </p:nvSpPr>
        <p:spPr>
          <a:xfrm>
            <a:off x="3137103" y="2280829"/>
            <a:ext cx="3253970" cy="828675"/>
          </a:xfrm>
        </p:spPr>
        <p:txBody>
          <a:bodyPr>
            <a:noAutofit/>
          </a:bodyPr>
          <a:lstStyle/>
          <a:p>
            <a:pPr algn="ctr"/>
            <a:r>
              <a:rPr lang="en-US" sz="2800" dirty="0"/>
              <a:t>Thank you</a:t>
            </a:r>
            <a:br>
              <a:rPr lang="en-US" sz="2800" dirty="0"/>
            </a:br>
            <a:r>
              <a:rPr lang="en-US" sz="2800" dirty="0"/>
              <a:t>for your attention</a:t>
            </a:r>
            <a:endParaRPr lang="es-ES" sz="2800" dirty="0"/>
          </a:p>
        </p:txBody>
      </p:sp>
      <p:pic>
        <p:nvPicPr>
          <p:cNvPr id="5" name="Picture 4" descr="http://www.oemicinn.es/wp-content/uploads/2015/11/Horizon-2020.jpeg">
            <a:extLst>
              <a:ext uri="{FF2B5EF4-FFF2-40B4-BE49-F238E27FC236}">
                <a16:creationId xmlns:a16="http://schemas.microsoft.com/office/drawing/2014/main" id="{34E2AF62-5385-4A8E-B078-20B665D7B0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31396" y="4703786"/>
            <a:ext cx="2246567" cy="1019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FAEA960-A3E5-455E-ABC4-1C82F87AE0D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367478" y="4703786"/>
            <a:ext cx="1506609"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18 Rectángulo">
            <a:extLst>
              <a:ext uri="{FF2B5EF4-FFF2-40B4-BE49-F238E27FC236}">
                <a16:creationId xmlns:a16="http://schemas.microsoft.com/office/drawing/2014/main" id="{7E3004B9-188C-48DD-AFF7-AF99AA9F814B}"/>
              </a:ext>
            </a:extLst>
          </p:cNvPr>
          <p:cNvSpPr/>
          <p:nvPr/>
        </p:nvSpPr>
        <p:spPr>
          <a:xfrm>
            <a:off x="7239000" y="5765793"/>
            <a:ext cx="4874070" cy="750549"/>
          </a:xfrm>
          <a:prstGeom prst="rect">
            <a:avLst/>
          </a:prstGeom>
          <a:noFill/>
          <a:ln>
            <a:noFill/>
          </a:ln>
        </p:spPr>
        <p:txBody>
          <a:bodyPr lIns="91425" tIns="91425" rIns="91425" bIns="91425" anchor="t" anchorCtr="0">
            <a:noAutofit/>
          </a:bodyPr>
          <a:lstStyle/>
          <a:p>
            <a:pPr algn="ctr"/>
            <a:r>
              <a:rPr lang="en-GB" sz="1400" b="1">
                <a:solidFill>
                  <a:schemeClr val="bg1"/>
                </a:solidFill>
                <a:latin typeface="Lato"/>
                <a:ea typeface="Lato"/>
                <a:cs typeface="Lato"/>
              </a:rPr>
              <a:t>This project has received funding from the European Union’s Horizon 2020 Research and Innovation program under the Grant Agreement No. 727874</a:t>
            </a:r>
          </a:p>
        </p:txBody>
      </p:sp>
      <p:sp>
        <p:nvSpPr>
          <p:cNvPr id="8" name="Subtítulo 7">
            <a:extLst>
              <a:ext uri="{FF2B5EF4-FFF2-40B4-BE49-F238E27FC236}">
                <a16:creationId xmlns:a16="http://schemas.microsoft.com/office/drawing/2014/main" id="{EE31394B-46CB-F2A2-0AA4-76F33128CCAB}"/>
              </a:ext>
            </a:extLst>
          </p:cNvPr>
          <p:cNvSpPr>
            <a:spLocks noGrp="1"/>
          </p:cNvSpPr>
          <p:nvPr>
            <p:ph type="subTitle" idx="1"/>
          </p:nvPr>
        </p:nvSpPr>
        <p:spPr>
          <a:xfrm>
            <a:off x="3524378" y="4669291"/>
            <a:ext cx="5980471" cy="269413"/>
          </a:xfrm>
        </p:spPr>
        <p:txBody>
          <a:bodyPr/>
          <a:lstStyle/>
          <a:p>
            <a:r>
              <a:rPr lang="es-ES" sz="1600" b="1" i="0" dirty="0" err="1">
                <a:solidFill>
                  <a:srgbClr val="FF0000"/>
                </a:solidFill>
                <a:effectLst/>
                <a:latin typeface="Open Sans" panose="020B0606030504020204" pitchFamily="34" charset="0"/>
              </a:rPr>
              <a:t>September</a:t>
            </a:r>
            <a:r>
              <a:rPr lang="es-ES" sz="1600" b="1" i="0" dirty="0">
                <a:solidFill>
                  <a:srgbClr val="FF0000"/>
                </a:solidFill>
                <a:effectLst/>
                <a:latin typeface="Open Sans" panose="020B0606030504020204" pitchFamily="34" charset="0"/>
              </a:rPr>
              <a:t> 9th-11th 2024.</a:t>
            </a:r>
            <a:endParaRPr lang="es-ES" sz="1600" b="1" dirty="0">
              <a:solidFill>
                <a:srgbClr val="FF0000"/>
              </a:solidFill>
            </a:endParaRPr>
          </a:p>
        </p:txBody>
      </p:sp>
      <p:sp>
        <p:nvSpPr>
          <p:cNvPr id="4" name="CuadroTexto 3">
            <a:extLst>
              <a:ext uri="{FF2B5EF4-FFF2-40B4-BE49-F238E27FC236}">
                <a16:creationId xmlns:a16="http://schemas.microsoft.com/office/drawing/2014/main" id="{667A851B-A246-D2CC-708F-4BFE329FE1BF}"/>
              </a:ext>
            </a:extLst>
          </p:cNvPr>
          <p:cNvSpPr txBox="1"/>
          <p:nvPr/>
        </p:nvSpPr>
        <p:spPr>
          <a:xfrm>
            <a:off x="1863762" y="3428701"/>
            <a:ext cx="6094206" cy="923330"/>
          </a:xfrm>
          <a:prstGeom prst="rect">
            <a:avLst/>
          </a:prstGeom>
          <a:noFill/>
        </p:spPr>
        <p:txBody>
          <a:bodyPr wrap="square">
            <a:spAutoFit/>
          </a:bodyPr>
          <a:lstStyle/>
          <a:p>
            <a:pPr algn="ctr" fontAlgn="base"/>
            <a:r>
              <a:rPr lang="en-US" b="1" i="0" dirty="0">
                <a:solidFill>
                  <a:srgbClr val="7030A0"/>
                </a:solidFill>
                <a:effectLst/>
                <a:latin typeface="Open Sans" panose="020B0606030504020204" pitchFamily="34" charset="0"/>
              </a:rPr>
              <a:t>1st International Conference </a:t>
            </a:r>
          </a:p>
          <a:p>
            <a:pPr algn="ctr" fontAlgn="base"/>
            <a:r>
              <a:rPr lang="en-US" b="1" i="0" dirty="0">
                <a:solidFill>
                  <a:srgbClr val="7030A0"/>
                </a:solidFill>
                <a:effectLst/>
                <a:latin typeface="Open Sans" panose="020B0606030504020204" pitchFamily="34" charset="0"/>
              </a:rPr>
              <a:t>on Novel </a:t>
            </a:r>
            <a:r>
              <a:rPr lang="en-US" b="1" i="0" dirty="0" err="1">
                <a:solidFill>
                  <a:srgbClr val="7030A0"/>
                </a:solidFill>
                <a:effectLst/>
                <a:latin typeface="Open Sans" panose="020B0606030504020204" pitchFamily="34" charset="0"/>
              </a:rPr>
              <a:t>Photorefineries</a:t>
            </a:r>
            <a:r>
              <a:rPr lang="en-US" b="1" i="0" dirty="0">
                <a:solidFill>
                  <a:srgbClr val="7030A0"/>
                </a:solidFill>
                <a:effectLst/>
                <a:latin typeface="Open Sans" panose="020B0606030504020204" pitchFamily="34" charset="0"/>
              </a:rPr>
              <a:t> for </a:t>
            </a:r>
          </a:p>
          <a:p>
            <a:pPr algn="ctr" fontAlgn="base"/>
            <a:r>
              <a:rPr lang="en-US" b="1" i="0" dirty="0">
                <a:solidFill>
                  <a:srgbClr val="7030A0"/>
                </a:solidFill>
                <a:effectLst/>
                <a:latin typeface="Open Sans" panose="020B0606030504020204" pitchFamily="34" charset="0"/>
              </a:rPr>
              <a:t>Resource Recovery 2024</a:t>
            </a:r>
          </a:p>
        </p:txBody>
      </p:sp>
    </p:spTree>
    <p:extLst>
      <p:ext uri="{BB962C8B-B14F-4D97-AF65-F5344CB8AC3E}">
        <p14:creationId xmlns:p14="http://schemas.microsoft.com/office/powerpoint/2010/main" val="387175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DA6B7F-9B5E-4090-8262-621670B9E22B}"/>
              </a:ext>
            </a:extLst>
          </p:cNvPr>
          <p:cNvSpPr txBox="1">
            <a:spLocks/>
          </p:cNvSpPr>
          <p:nvPr/>
        </p:nvSpPr>
        <p:spPr>
          <a:xfrm>
            <a:off x="3305840" y="1285017"/>
            <a:ext cx="2100105" cy="6566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400" b="1" kern="1200" spc="-20" baseline="0">
                <a:solidFill>
                  <a:schemeClr val="tx1"/>
                </a:solidFill>
                <a:latin typeface="Arial" panose="020B0604020202020204" pitchFamily="34" charset="0"/>
                <a:ea typeface="+mj-ea"/>
                <a:cs typeface="Arial" panose="020B0604020202020204" pitchFamily="34" charset="0"/>
              </a:defRPr>
            </a:lvl1pPr>
          </a:lstStyle>
          <a:p>
            <a:r>
              <a:rPr lang="es-ES" sz="3200" spc="-150" dirty="0" err="1">
                <a:solidFill>
                  <a:schemeClr val="bg1"/>
                </a:solidFill>
              </a:rPr>
              <a:t>Index</a:t>
            </a:r>
            <a:endParaRPr lang="en-US" sz="3200" spc="-150" dirty="0">
              <a:solidFill>
                <a:schemeClr val="bg1"/>
              </a:solidFill>
            </a:endParaRPr>
          </a:p>
        </p:txBody>
      </p:sp>
      <p:sp>
        <p:nvSpPr>
          <p:cNvPr id="4" name="Marcador de contenido 3">
            <a:extLst>
              <a:ext uri="{FF2B5EF4-FFF2-40B4-BE49-F238E27FC236}">
                <a16:creationId xmlns:a16="http://schemas.microsoft.com/office/drawing/2014/main" id="{EC0178AB-2061-437E-B675-EE7DACFD927D}"/>
              </a:ext>
            </a:extLst>
          </p:cNvPr>
          <p:cNvSpPr txBox="1">
            <a:spLocks/>
          </p:cNvSpPr>
          <p:nvPr/>
        </p:nvSpPr>
        <p:spPr>
          <a:xfrm>
            <a:off x="4472609" y="2482146"/>
            <a:ext cx="4205792" cy="30066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buFont typeface="+mj-lt"/>
              <a:buAutoNum type="arabicPeriod"/>
            </a:pPr>
            <a:r>
              <a:rPr lang="en-US" sz="1800" b="1" dirty="0">
                <a:solidFill>
                  <a:schemeClr val="accent1">
                    <a:lumMod val="75000"/>
                  </a:schemeClr>
                </a:solidFill>
                <a:latin typeface="Arial" panose="020B0604020202020204" pitchFamily="34" charset="0"/>
                <a:cs typeface="Arial" panose="020B0604020202020204" pitchFamily="34" charset="0"/>
              </a:rPr>
              <a:t>Introduction</a:t>
            </a:r>
          </a:p>
          <a:p>
            <a:pPr marL="342900" indent="-342900">
              <a:lnSpc>
                <a:spcPct val="100000"/>
              </a:lnSpc>
              <a:spcBef>
                <a:spcPts val="600"/>
              </a:spcBef>
              <a:buFont typeface="+mj-lt"/>
              <a:buAutoNum type="arabicPeriod"/>
            </a:pPr>
            <a:r>
              <a:rPr lang="en-US" sz="1800" b="1" dirty="0">
                <a:solidFill>
                  <a:schemeClr val="accent1">
                    <a:lumMod val="75000"/>
                  </a:schemeClr>
                </a:solidFill>
                <a:latin typeface="Arial" panose="020B0604020202020204" pitchFamily="34" charset="0"/>
                <a:cs typeface="Arial" panose="020B0604020202020204" pitchFamily="34" charset="0"/>
              </a:rPr>
              <a:t>Design &amp; construction</a:t>
            </a:r>
          </a:p>
          <a:p>
            <a:pPr marL="342900" indent="-342900">
              <a:lnSpc>
                <a:spcPct val="100000"/>
              </a:lnSpc>
              <a:spcBef>
                <a:spcPts val="600"/>
              </a:spcBef>
              <a:buFont typeface="+mj-lt"/>
              <a:buAutoNum type="arabicPeriod"/>
            </a:pPr>
            <a:r>
              <a:rPr lang="en-US" sz="1800" b="1" dirty="0">
                <a:solidFill>
                  <a:schemeClr val="accent1">
                    <a:lumMod val="75000"/>
                  </a:schemeClr>
                </a:solidFill>
                <a:latin typeface="Arial" panose="020B0604020202020204" pitchFamily="34" charset="0"/>
                <a:cs typeface="Arial" panose="020B0604020202020204" pitchFamily="34" charset="0"/>
              </a:rPr>
              <a:t>Demo plant description</a:t>
            </a:r>
          </a:p>
          <a:p>
            <a:pPr marL="342900" indent="-342900">
              <a:lnSpc>
                <a:spcPct val="100000"/>
              </a:lnSpc>
              <a:spcBef>
                <a:spcPts val="600"/>
              </a:spcBef>
              <a:buFont typeface="+mj-lt"/>
              <a:buAutoNum type="arabicPeriod"/>
            </a:pPr>
            <a:r>
              <a:rPr lang="en-US" sz="1800" b="1" dirty="0">
                <a:solidFill>
                  <a:schemeClr val="accent1">
                    <a:lumMod val="75000"/>
                  </a:schemeClr>
                </a:solidFill>
                <a:latin typeface="Arial" panose="020B0604020202020204" pitchFamily="34" charset="0"/>
                <a:cs typeface="Arial" panose="020B0604020202020204" pitchFamily="34" charset="0"/>
              </a:rPr>
              <a:t>Process operation</a:t>
            </a:r>
          </a:p>
          <a:p>
            <a:pPr marL="342900" indent="-342900">
              <a:lnSpc>
                <a:spcPct val="100000"/>
              </a:lnSpc>
              <a:spcBef>
                <a:spcPts val="600"/>
              </a:spcBef>
              <a:buFont typeface="+mj-lt"/>
              <a:buAutoNum type="arabicPeriod"/>
            </a:pPr>
            <a:r>
              <a:rPr lang="en-US" sz="1800" b="1" dirty="0">
                <a:solidFill>
                  <a:schemeClr val="accent1">
                    <a:lumMod val="75000"/>
                  </a:schemeClr>
                </a:solidFill>
                <a:latin typeface="Arial" panose="020B0604020202020204" pitchFamily="34" charset="0"/>
                <a:cs typeface="Arial" panose="020B0604020202020204" pitchFamily="34" charset="0"/>
              </a:rPr>
              <a:t>Conclusions</a:t>
            </a:r>
          </a:p>
        </p:txBody>
      </p:sp>
    </p:spTree>
    <p:extLst>
      <p:ext uri="{BB962C8B-B14F-4D97-AF65-F5344CB8AC3E}">
        <p14:creationId xmlns:p14="http://schemas.microsoft.com/office/powerpoint/2010/main" val="411613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1. Introduction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Wastewater treatment in small communities</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3</a:t>
            </a:fld>
            <a:endParaRPr lang="es-ES" dirty="0"/>
          </a:p>
        </p:txBody>
      </p:sp>
      <p:sp>
        <p:nvSpPr>
          <p:cNvPr id="7" name="Rectángulo redondeado 6">
            <a:extLst>
              <a:ext uri="{FF2B5EF4-FFF2-40B4-BE49-F238E27FC236}">
                <a16:creationId xmlns:a16="http://schemas.microsoft.com/office/drawing/2014/main" id="{ADAB7558-1C01-DF49-9600-276747CB6D39}"/>
              </a:ext>
            </a:extLst>
          </p:cNvPr>
          <p:cNvSpPr/>
          <p:nvPr/>
        </p:nvSpPr>
        <p:spPr>
          <a:xfrm>
            <a:off x="2056835" y="871692"/>
            <a:ext cx="8029808" cy="1323439"/>
          </a:xfrm>
          <a:prstGeom prst="roundRect">
            <a:avLst/>
          </a:prstGeom>
          <a:solidFill>
            <a:srgbClr val="EA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2400" dirty="0"/>
          </a:p>
        </p:txBody>
      </p:sp>
      <p:sp>
        <p:nvSpPr>
          <p:cNvPr id="8" name="Rectángulo redondeado 7">
            <a:extLst>
              <a:ext uri="{FF2B5EF4-FFF2-40B4-BE49-F238E27FC236}">
                <a16:creationId xmlns:a16="http://schemas.microsoft.com/office/drawing/2014/main" id="{226F5723-401F-5F48-8248-FBC5C9056967}"/>
              </a:ext>
            </a:extLst>
          </p:cNvPr>
          <p:cNvSpPr/>
          <p:nvPr/>
        </p:nvSpPr>
        <p:spPr>
          <a:xfrm>
            <a:off x="2066804" y="2245159"/>
            <a:ext cx="7892082" cy="1088572"/>
          </a:xfrm>
          <a:prstGeom prst="roundRect">
            <a:avLst/>
          </a:prstGeom>
          <a:solidFill>
            <a:srgbClr val="E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2400" dirty="0"/>
          </a:p>
        </p:txBody>
      </p:sp>
      <p:sp>
        <p:nvSpPr>
          <p:cNvPr id="9" name="Rectángulo redondeado 8">
            <a:extLst>
              <a:ext uri="{FF2B5EF4-FFF2-40B4-BE49-F238E27FC236}">
                <a16:creationId xmlns:a16="http://schemas.microsoft.com/office/drawing/2014/main" id="{42AF72B8-3197-8C43-A59B-D2A34A108431}"/>
              </a:ext>
            </a:extLst>
          </p:cNvPr>
          <p:cNvSpPr/>
          <p:nvPr/>
        </p:nvSpPr>
        <p:spPr>
          <a:xfrm>
            <a:off x="2056835" y="3594546"/>
            <a:ext cx="7973960" cy="1229089"/>
          </a:xfrm>
          <a:prstGeom prst="roundRect">
            <a:avLst/>
          </a:prstGeom>
          <a:solidFill>
            <a:srgbClr val="FF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2800" dirty="0"/>
          </a:p>
        </p:txBody>
      </p:sp>
      <p:sp>
        <p:nvSpPr>
          <p:cNvPr id="10" name="CuadroTexto 9">
            <a:extLst>
              <a:ext uri="{FF2B5EF4-FFF2-40B4-BE49-F238E27FC236}">
                <a16:creationId xmlns:a16="http://schemas.microsoft.com/office/drawing/2014/main" id="{366460A5-FE61-344D-8E39-946119A5BF74}"/>
              </a:ext>
            </a:extLst>
          </p:cNvPr>
          <p:cNvSpPr txBox="1"/>
          <p:nvPr/>
        </p:nvSpPr>
        <p:spPr>
          <a:xfrm>
            <a:off x="2279960" y="871692"/>
            <a:ext cx="7483087" cy="1323439"/>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European Directive 91/271/EEC about Wastewater Treatment (WWT) excludes agglomerations smaller than 2,000 inhabitants, falling the responsibility directly on each state member … </a:t>
            </a:r>
          </a:p>
          <a:p>
            <a:pPr algn="just"/>
            <a:r>
              <a:rPr lang="en-US" sz="2000" dirty="0">
                <a:latin typeface="Arial" panose="020B0604020202020204" pitchFamily="34" charset="0"/>
                <a:cs typeface="Arial" panose="020B0604020202020204" pitchFamily="34" charset="0"/>
              </a:rPr>
              <a:t>new revision targets 1000 inhabitants</a:t>
            </a:r>
            <a:endParaRPr lang="en-GB" sz="20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64EDDEDA-78A3-4247-9D2A-C53079F82DE5}"/>
              </a:ext>
            </a:extLst>
          </p:cNvPr>
          <p:cNvSpPr txBox="1"/>
          <p:nvPr/>
        </p:nvSpPr>
        <p:spPr>
          <a:xfrm>
            <a:off x="2290847" y="2245159"/>
            <a:ext cx="7424058" cy="1292662"/>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In Spain, 72% agglomerations have &lt;2,000 inhabitants. Besides, approximately 50–60% of the population from small communities do not have an adequate sanitation coverage</a:t>
            </a:r>
          </a:p>
          <a:p>
            <a:pPr algn="r"/>
            <a:r>
              <a:rPr lang="en-GB" i="1" dirty="0">
                <a:latin typeface="Arial" panose="020B0604020202020204" pitchFamily="34" charset="0"/>
                <a:cs typeface="Arial" panose="020B0604020202020204" pitchFamily="34" charset="0"/>
              </a:rPr>
              <a:t>Aragón et al., 2013</a:t>
            </a:r>
          </a:p>
        </p:txBody>
      </p:sp>
      <p:sp>
        <p:nvSpPr>
          <p:cNvPr id="13" name="CuadroTexto 12">
            <a:extLst>
              <a:ext uri="{FF2B5EF4-FFF2-40B4-BE49-F238E27FC236}">
                <a16:creationId xmlns:a16="http://schemas.microsoft.com/office/drawing/2014/main" id="{F9102E35-3418-9547-9432-22CACF007393}"/>
              </a:ext>
            </a:extLst>
          </p:cNvPr>
          <p:cNvSpPr txBox="1"/>
          <p:nvPr/>
        </p:nvSpPr>
        <p:spPr>
          <a:xfrm>
            <a:off x="2242703" y="3594546"/>
            <a:ext cx="7520345" cy="1061829"/>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WWT in small communities faces administrative issues. </a:t>
            </a:r>
          </a:p>
          <a:p>
            <a:pPr algn="just"/>
            <a:r>
              <a:rPr lang="en-US" sz="2000" dirty="0">
                <a:latin typeface="Arial" panose="020B0604020202020204" pitchFamily="34" charset="0"/>
                <a:cs typeface="Arial" panose="020B0604020202020204" pitchFamily="34" charset="0"/>
              </a:rPr>
              <a:t>Energy consumption ratio increases as size of plants decrease</a:t>
            </a:r>
          </a:p>
          <a:p>
            <a:pPr algn="r">
              <a:spcBef>
                <a:spcPts val="600"/>
              </a:spcBef>
            </a:pPr>
            <a:r>
              <a:rPr lang="en-US" i="1" dirty="0">
                <a:latin typeface="Arial" panose="020B0604020202020204" pitchFamily="34" charset="0"/>
                <a:cs typeface="Arial" panose="020B0604020202020204" pitchFamily="34" charset="0"/>
              </a:rPr>
              <a:t>Hernández-</a:t>
            </a:r>
            <a:r>
              <a:rPr lang="en-US" i="1" dirty="0" err="1">
                <a:latin typeface="Arial" panose="020B0604020202020204" pitchFamily="34" charset="0"/>
                <a:cs typeface="Arial" panose="020B0604020202020204" pitchFamily="34" charset="0"/>
              </a:rPr>
              <a:t>Chover</a:t>
            </a:r>
            <a:r>
              <a:rPr lang="en-US" i="1" dirty="0">
                <a:latin typeface="Arial" panose="020B0604020202020204" pitchFamily="34" charset="0"/>
                <a:cs typeface="Arial" panose="020B0604020202020204" pitchFamily="34" charset="0"/>
              </a:rPr>
              <a:t> et al., 2018; </a:t>
            </a:r>
            <a:r>
              <a:rPr lang="en-US" i="1" dirty="0" err="1">
                <a:latin typeface="Arial" panose="020B0604020202020204" pitchFamily="34" charset="0"/>
                <a:cs typeface="Arial" panose="020B0604020202020204" pitchFamily="34" charset="0"/>
              </a:rPr>
              <a:t>Saúco</a:t>
            </a:r>
            <a:r>
              <a:rPr lang="en-US" i="1" dirty="0">
                <a:latin typeface="Arial" panose="020B0604020202020204" pitchFamily="34" charset="0"/>
                <a:cs typeface="Arial" panose="020B0604020202020204" pitchFamily="34" charset="0"/>
              </a:rPr>
              <a:t> et al., 2021</a:t>
            </a:r>
            <a:endParaRPr lang="en-GB" dirty="0">
              <a:latin typeface="Arial" panose="020B0604020202020204" pitchFamily="34" charset="0"/>
              <a:cs typeface="Arial" panose="020B0604020202020204" pitchFamily="34" charset="0"/>
            </a:endParaRPr>
          </a:p>
        </p:txBody>
      </p:sp>
      <p:sp>
        <p:nvSpPr>
          <p:cNvPr id="14" name="Rectángulo redondeado 13">
            <a:extLst>
              <a:ext uri="{FF2B5EF4-FFF2-40B4-BE49-F238E27FC236}">
                <a16:creationId xmlns:a16="http://schemas.microsoft.com/office/drawing/2014/main" id="{0433E612-933E-614C-AD60-3A0DEF533FE8}"/>
              </a:ext>
            </a:extLst>
          </p:cNvPr>
          <p:cNvSpPr/>
          <p:nvPr/>
        </p:nvSpPr>
        <p:spPr>
          <a:xfrm>
            <a:off x="2154583" y="5077233"/>
            <a:ext cx="7892082" cy="1088572"/>
          </a:xfrm>
          <a:prstGeom prst="roundRect">
            <a:avLst/>
          </a:prstGeom>
          <a:solidFill>
            <a:srgbClr val="E7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2400" dirty="0"/>
          </a:p>
        </p:txBody>
      </p:sp>
      <p:sp>
        <p:nvSpPr>
          <p:cNvPr id="15" name="CuadroTexto 14">
            <a:extLst>
              <a:ext uri="{FF2B5EF4-FFF2-40B4-BE49-F238E27FC236}">
                <a16:creationId xmlns:a16="http://schemas.microsoft.com/office/drawing/2014/main" id="{3A2DE35E-9891-9247-BEAF-6983B10AC1AF}"/>
              </a:ext>
            </a:extLst>
          </p:cNvPr>
          <p:cNvSpPr txBox="1"/>
          <p:nvPr/>
        </p:nvSpPr>
        <p:spPr>
          <a:xfrm>
            <a:off x="2290056" y="5242900"/>
            <a:ext cx="7668830" cy="707886"/>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rPr>
              <a:t>WWT based on microalgae systems would have several advantages compared to traditional systems: no sludge, no energy</a:t>
            </a:r>
            <a:r>
              <a:rPr lang="en-GB"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01749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C527CD24-57F8-4C03-9105-079C2162D007}"/>
              </a:ext>
            </a:extLst>
          </p:cNvPr>
          <p:cNvGrpSpPr/>
          <p:nvPr/>
        </p:nvGrpSpPr>
        <p:grpSpPr>
          <a:xfrm>
            <a:off x="3717092" y="1660310"/>
            <a:ext cx="4796713" cy="3729324"/>
            <a:chOff x="3717092" y="1660310"/>
            <a:chExt cx="4796713" cy="3729324"/>
          </a:xfrm>
        </p:grpSpPr>
        <p:sp>
          <p:nvSpPr>
            <p:cNvPr id="16" name="3 Rectángulo">
              <a:extLst>
                <a:ext uri="{FF2B5EF4-FFF2-40B4-BE49-F238E27FC236}">
                  <a16:creationId xmlns:a16="http://schemas.microsoft.com/office/drawing/2014/main" id="{81576754-8988-4FEC-A61A-79672189C516}"/>
                </a:ext>
              </a:extLst>
            </p:cNvPr>
            <p:cNvSpPr/>
            <p:nvPr/>
          </p:nvSpPr>
          <p:spPr bwMode="auto">
            <a:xfrm>
              <a:off x="3726739" y="1940763"/>
              <a:ext cx="4787066" cy="3448871"/>
            </a:xfrm>
            <a:prstGeom prst="rect">
              <a:avLst/>
            </a:prstGeom>
            <a:solidFill>
              <a:schemeClr val="accent6"/>
            </a:solidFill>
            <a:ln w="9525"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1687" b="0" i="0" u="none" strike="noStrike" kern="0" cap="none" spc="0" normalizeH="0" baseline="0" noProof="0">
                <a:ln>
                  <a:noFill/>
                </a:ln>
                <a:solidFill>
                  <a:prstClr val="black"/>
                </a:solidFill>
                <a:effectLst/>
                <a:uLnTx/>
                <a:uFillTx/>
                <a:latin typeface="Arial" charset="0"/>
                <a:ea typeface="ＭＳ Ｐゴシック" charset="-128"/>
                <a:cs typeface="ＭＳ Ｐゴシック" charset="-128"/>
                <a:sym typeface="Franklin Gothic Book"/>
              </a:endParaRPr>
            </a:p>
          </p:txBody>
        </p:sp>
        <p:sp>
          <p:nvSpPr>
            <p:cNvPr id="25" name="13 Forma libre">
              <a:extLst>
                <a:ext uri="{FF2B5EF4-FFF2-40B4-BE49-F238E27FC236}">
                  <a16:creationId xmlns:a16="http://schemas.microsoft.com/office/drawing/2014/main" id="{751F1B6E-06D8-4A33-A58F-9A9A44E2447A}"/>
                </a:ext>
              </a:extLst>
            </p:cNvPr>
            <p:cNvSpPr/>
            <p:nvPr/>
          </p:nvSpPr>
          <p:spPr bwMode="auto">
            <a:xfrm rot="222213">
              <a:off x="3717092" y="1660310"/>
              <a:ext cx="4782594" cy="458430"/>
            </a:xfrm>
            <a:custGeom>
              <a:avLst/>
              <a:gdLst>
                <a:gd name="connsiteX0" fmla="*/ 0 w 4148920"/>
                <a:gd name="connsiteY0" fmla="*/ 304799 h 304799"/>
                <a:gd name="connsiteX1" fmla="*/ 655093 w 4148920"/>
                <a:gd name="connsiteY1" fmla="*/ 72787 h 304799"/>
                <a:gd name="connsiteX2" fmla="*/ 1446663 w 4148920"/>
                <a:gd name="connsiteY2" fmla="*/ 209265 h 304799"/>
                <a:gd name="connsiteX3" fmla="*/ 2306472 w 4148920"/>
                <a:gd name="connsiteY3" fmla="*/ 31844 h 304799"/>
                <a:gd name="connsiteX4" fmla="*/ 2920621 w 4148920"/>
                <a:gd name="connsiteY4" fmla="*/ 181970 h 304799"/>
                <a:gd name="connsiteX5" fmla="*/ 3671248 w 4148920"/>
                <a:gd name="connsiteY5" fmla="*/ 4549 h 304799"/>
                <a:gd name="connsiteX6" fmla="*/ 4148920 w 4148920"/>
                <a:gd name="connsiteY6" fmla="*/ 154674 h 304799"/>
                <a:gd name="connsiteX7" fmla="*/ 4148920 w 4148920"/>
                <a:gd name="connsiteY7" fmla="*/ 154674 h 304799"/>
                <a:gd name="connsiteX8" fmla="*/ 68239 w 4148920"/>
                <a:gd name="connsiteY8" fmla="*/ 291152 h 30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8920" h="304799">
                  <a:moveTo>
                    <a:pt x="0" y="304799"/>
                  </a:moveTo>
                  <a:cubicBezTo>
                    <a:pt x="206991" y="196754"/>
                    <a:pt x="413983" y="88709"/>
                    <a:pt x="655093" y="72787"/>
                  </a:cubicBezTo>
                  <a:cubicBezTo>
                    <a:pt x="896203" y="56865"/>
                    <a:pt x="1171433" y="216089"/>
                    <a:pt x="1446663" y="209265"/>
                  </a:cubicBezTo>
                  <a:cubicBezTo>
                    <a:pt x="1721893" y="202441"/>
                    <a:pt x="2060812" y="36393"/>
                    <a:pt x="2306472" y="31844"/>
                  </a:cubicBezTo>
                  <a:cubicBezTo>
                    <a:pt x="2552132" y="27295"/>
                    <a:pt x="2693158" y="186519"/>
                    <a:pt x="2920621" y="181970"/>
                  </a:cubicBezTo>
                  <a:cubicBezTo>
                    <a:pt x="3148084" y="177421"/>
                    <a:pt x="3466532" y="9098"/>
                    <a:pt x="3671248" y="4549"/>
                  </a:cubicBezTo>
                  <a:cubicBezTo>
                    <a:pt x="3875964" y="0"/>
                    <a:pt x="4148920" y="154674"/>
                    <a:pt x="4148920" y="154674"/>
                  </a:cubicBezTo>
                  <a:lnTo>
                    <a:pt x="4148920" y="154674"/>
                  </a:lnTo>
                  <a:lnTo>
                    <a:pt x="68239" y="291152"/>
                  </a:lnTo>
                </a:path>
              </a:pathLst>
            </a:custGeom>
            <a:solidFill>
              <a:schemeClr val="accent6"/>
            </a:solidFill>
            <a:ln w="9525"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1687" b="0" i="0" u="none" strike="noStrike" kern="0" cap="none" spc="0" normalizeH="0" baseline="0" noProof="0">
                <a:ln>
                  <a:noFill/>
                </a:ln>
                <a:solidFill>
                  <a:prstClr val="black"/>
                </a:solidFill>
                <a:effectLst/>
                <a:uLnTx/>
                <a:uFillTx/>
                <a:latin typeface="Arial" charset="0"/>
                <a:ea typeface="ＭＳ Ｐゴシック" charset="-128"/>
                <a:cs typeface="ＭＳ Ｐゴシック" charset="-128"/>
                <a:sym typeface="Franklin Gothic Book"/>
              </a:endParaRPr>
            </a:p>
          </p:txBody>
        </p:sp>
      </p:grpSp>
      <p:grpSp>
        <p:nvGrpSpPr>
          <p:cNvPr id="9" name="Grupo 8">
            <a:extLst>
              <a:ext uri="{FF2B5EF4-FFF2-40B4-BE49-F238E27FC236}">
                <a16:creationId xmlns:a16="http://schemas.microsoft.com/office/drawing/2014/main" id="{B18C6676-F971-4871-974B-9FF92120D148}"/>
              </a:ext>
            </a:extLst>
          </p:cNvPr>
          <p:cNvGrpSpPr/>
          <p:nvPr/>
        </p:nvGrpSpPr>
        <p:grpSpPr>
          <a:xfrm>
            <a:off x="5701640" y="3351431"/>
            <a:ext cx="825412" cy="542487"/>
            <a:chOff x="1766120" y="5547356"/>
            <a:chExt cx="825412" cy="542487"/>
          </a:xfrm>
        </p:grpSpPr>
        <p:sp>
          <p:nvSpPr>
            <p:cNvPr id="7" name="Arco de bloque 6">
              <a:extLst>
                <a:ext uri="{FF2B5EF4-FFF2-40B4-BE49-F238E27FC236}">
                  <a16:creationId xmlns:a16="http://schemas.microsoft.com/office/drawing/2014/main" id="{C03FE22C-F002-4C32-B0AE-E24A3C6342ED}"/>
                </a:ext>
              </a:extLst>
            </p:cNvPr>
            <p:cNvSpPr/>
            <p:nvPr/>
          </p:nvSpPr>
          <p:spPr>
            <a:xfrm>
              <a:off x="2051532" y="5547356"/>
              <a:ext cx="540000" cy="540000"/>
            </a:xfrm>
            <a:prstGeom prst="blockArc">
              <a:avLst>
                <a:gd name="adj1" fmla="val 9627170"/>
                <a:gd name="adj2" fmla="val 6309340"/>
                <a:gd name="adj3" fmla="val 11862"/>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40" name="Arco de bloque 39">
              <a:extLst>
                <a:ext uri="{FF2B5EF4-FFF2-40B4-BE49-F238E27FC236}">
                  <a16:creationId xmlns:a16="http://schemas.microsoft.com/office/drawing/2014/main" id="{E0DD1733-8417-415A-9B8C-4DAFBB918F8D}"/>
                </a:ext>
              </a:extLst>
            </p:cNvPr>
            <p:cNvSpPr/>
            <p:nvPr/>
          </p:nvSpPr>
          <p:spPr>
            <a:xfrm rot="10581998">
              <a:off x="1766120" y="5549843"/>
              <a:ext cx="540000" cy="540000"/>
            </a:xfrm>
            <a:prstGeom prst="blockArc">
              <a:avLst>
                <a:gd name="adj1" fmla="val 9792727"/>
                <a:gd name="adj2" fmla="val 6309340"/>
                <a:gd name="adj3" fmla="val 11862"/>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grpSp>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a:t>Introduction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Microalgae-bacteria symbiosis</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4</a:t>
            </a:fld>
            <a:endParaRPr lang="es-ES" dirty="0"/>
          </a:p>
        </p:txBody>
      </p:sp>
      <p:sp>
        <p:nvSpPr>
          <p:cNvPr id="17" name="15 CuadroTexto">
            <a:extLst>
              <a:ext uri="{FF2B5EF4-FFF2-40B4-BE49-F238E27FC236}">
                <a16:creationId xmlns:a16="http://schemas.microsoft.com/office/drawing/2014/main" id="{718DB19B-429F-478C-B9DD-548E804FE06F}"/>
              </a:ext>
            </a:extLst>
          </p:cNvPr>
          <p:cNvSpPr txBox="1">
            <a:spLocks noChangeArrowheads="1"/>
          </p:cNvSpPr>
          <p:nvPr/>
        </p:nvSpPr>
        <p:spPr bwMode="auto">
          <a:xfrm>
            <a:off x="5255597" y="2107673"/>
            <a:ext cx="1685028" cy="461665"/>
          </a:xfrm>
          <a:prstGeom prst="rect">
            <a:avLst/>
          </a:prstGeom>
          <a:noFill/>
          <a:ln w="9525">
            <a:noFill/>
            <a:miter lim="800000"/>
            <a:headEnd/>
            <a:tailEnd/>
          </a:ln>
        </p:spPr>
        <p:txBody>
          <a:bodyPr wrap="square">
            <a:spAutoFit/>
          </a:bodyPr>
          <a:lstStyle/>
          <a:p>
            <a:pPr marL="0" marR="0" lvl="0" indent="0" algn="ctr" defTabSz="473159"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dirty="0">
                <a:ln>
                  <a:noFill/>
                </a:ln>
                <a:solidFill>
                  <a:schemeClr val="bg1"/>
                </a:solidFill>
                <a:effectLst>
                  <a:outerShdw blurRad="38100" dist="38100" dir="2700000" algn="tl">
                    <a:srgbClr val="000000">
                      <a:alpha val="43137"/>
                    </a:srgbClr>
                  </a:outerShdw>
                </a:effectLst>
                <a:uLnTx/>
                <a:uFillTx/>
                <a:latin typeface="Franklin Gothic Book"/>
                <a:ea typeface="+mn-ea"/>
                <a:cs typeface="+mn-cs"/>
                <a:sym typeface="Franklin Gothic Book"/>
              </a:rPr>
              <a:t>Microalga</a:t>
            </a:r>
            <a:r>
              <a:rPr kumimoji="0" lang="en-U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Book"/>
                <a:ea typeface="+mn-ea"/>
                <a:cs typeface="+mn-cs"/>
                <a:sym typeface="Franklin Gothic Book"/>
              </a:rPr>
              <a:t>e</a:t>
            </a:r>
            <a:endParaRPr kumimoji="0" lang="es-E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Book"/>
              <a:ea typeface="+mn-ea"/>
              <a:cs typeface="+mn-cs"/>
              <a:sym typeface="Franklin Gothic Book"/>
            </a:endParaRPr>
          </a:p>
        </p:txBody>
      </p:sp>
      <p:pic>
        <p:nvPicPr>
          <p:cNvPr id="18" name="Picture 2">
            <a:extLst>
              <a:ext uri="{FF2B5EF4-FFF2-40B4-BE49-F238E27FC236}">
                <a16:creationId xmlns:a16="http://schemas.microsoft.com/office/drawing/2014/main" id="{66422D99-76CD-47CD-A392-281C601984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8702" y="2769207"/>
            <a:ext cx="2227143" cy="1670357"/>
          </a:xfrm>
          <a:prstGeom prst="rect">
            <a:avLst/>
          </a:prstGeom>
          <a:noFill/>
          <a:ln w="9525" cap="flat" cmpd="sng">
            <a:noFill/>
            <a:prstDash val="solid"/>
            <a:miter lim="800000"/>
            <a:headEnd/>
            <a:tailEnd/>
          </a:ln>
          <a:effectLst/>
        </p:spPr>
      </p:pic>
      <p:sp>
        <p:nvSpPr>
          <p:cNvPr id="21" name="15 CuadroTexto">
            <a:extLst>
              <a:ext uri="{FF2B5EF4-FFF2-40B4-BE49-F238E27FC236}">
                <a16:creationId xmlns:a16="http://schemas.microsoft.com/office/drawing/2014/main" id="{6030B9AA-9570-4763-A2D6-1142BF874E48}"/>
              </a:ext>
            </a:extLst>
          </p:cNvPr>
          <p:cNvSpPr txBox="1">
            <a:spLocks noChangeArrowheads="1"/>
          </p:cNvSpPr>
          <p:nvPr/>
        </p:nvSpPr>
        <p:spPr bwMode="auto">
          <a:xfrm>
            <a:off x="5369207" y="4757460"/>
            <a:ext cx="1346095" cy="461665"/>
          </a:xfrm>
          <a:prstGeom prst="rect">
            <a:avLst/>
          </a:prstGeom>
          <a:noFill/>
          <a:ln w="9525">
            <a:noFill/>
            <a:miter lim="800000"/>
            <a:headEnd/>
            <a:tailEnd/>
          </a:ln>
        </p:spPr>
        <p:txBody>
          <a:bodyPr wrap="square">
            <a:spAutoFit/>
          </a:bodyPr>
          <a:lstStyle/>
          <a:p>
            <a:pPr marL="0" marR="0" lvl="0" indent="0" algn="ctr" defTabSz="473159" rtl="0" eaLnBrk="1" fontAlgn="auto" latinLnBrk="0" hangingPunct="0">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Book"/>
                <a:ea typeface="+mn-ea"/>
                <a:cs typeface="+mn-cs"/>
                <a:sym typeface="Franklin Gothic Book"/>
              </a:rPr>
              <a:t>Bacteria</a:t>
            </a:r>
          </a:p>
        </p:txBody>
      </p:sp>
      <p:sp>
        <p:nvSpPr>
          <p:cNvPr id="23" name="11 Flecha curvada hacia la derecha">
            <a:extLst>
              <a:ext uri="{FF2B5EF4-FFF2-40B4-BE49-F238E27FC236}">
                <a16:creationId xmlns:a16="http://schemas.microsoft.com/office/drawing/2014/main" id="{6A7F3D0E-72D1-4445-92F2-B407307A6B0B}"/>
              </a:ext>
            </a:extLst>
          </p:cNvPr>
          <p:cNvSpPr/>
          <p:nvPr/>
        </p:nvSpPr>
        <p:spPr bwMode="auto">
          <a:xfrm>
            <a:off x="4161151" y="2187176"/>
            <a:ext cx="1122941" cy="3001256"/>
          </a:xfrm>
          <a:prstGeom prst="curved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64294" tIns="32147" rIns="64294" bIns="32147" numCol="1" rtlCol="0" anchor="t" anchorCtr="0" compatLnSpc="1">
            <a:prstTxWarp prst="textNoShape">
              <a:avLst/>
            </a:prstTxWarp>
          </a:bodyPr>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1687" b="0" i="0" u="none" strike="noStrike" kern="0" cap="none" spc="0" normalizeH="0" baseline="0" noProof="0">
              <a:ln>
                <a:noFill/>
              </a:ln>
              <a:solidFill>
                <a:prstClr val="black"/>
              </a:solidFill>
              <a:effectLst/>
              <a:uLnTx/>
              <a:uFillTx/>
              <a:latin typeface="Arial" charset="0"/>
              <a:ea typeface="ＭＳ Ｐゴシック" charset="-128"/>
              <a:cs typeface="ＭＳ Ｐゴシック" charset="-128"/>
              <a:sym typeface="Franklin Gothic Book"/>
            </a:endParaRPr>
          </a:p>
        </p:txBody>
      </p:sp>
      <p:sp>
        <p:nvSpPr>
          <p:cNvPr id="24" name="12 Flecha curvada hacia la derecha">
            <a:extLst>
              <a:ext uri="{FF2B5EF4-FFF2-40B4-BE49-F238E27FC236}">
                <a16:creationId xmlns:a16="http://schemas.microsoft.com/office/drawing/2014/main" id="{52693AE7-B061-4FDF-86A1-E94E9A288B58}"/>
              </a:ext>
            </a:extLst>
          </p:cNvPr>
          <p:cNvSpPr/>
          <p:nvPr/>
        </p:nvSpPr>
        <p:spPr bwMode="auto">
          <a:xfrm rot="10800000">
            <a:off x="6907473" y="2049340"/>
            <a:ext cx="1183828" cy="3110093"/>
          </a:xfrm>
          <a:prstGeom prst="curvedRight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64294" tIns="32147" rIns="64294" bIns="32147" numCol="1" rtlCol="0" anchor="t" anchorCtr="0" compatLnSpc="1">
            <a:prstTxWarp prst="textNoShape">
              <a:avLst/>
            </a:prstTxWarp>
          </a:bodyPr>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1687" b="0" i="0" u="none" strike="noStrike" kern="0" cap="none" spc="0" normalizeH="0" baseline="0" noProof="0">
              <a:ln>
                <a:noFill/>
              </a:ln>
              <a:solidFill>
                <a:prstClr val="black"/>
              </a:solidFill>
              <a:effectLst/>
              <a:uLnTx/>
              <a:uFillTx/>
              <a:latin typeface="Arial" charset="0"/>
              <a:ea typeface="ＭＳ Ｐゴシック" charset="-128"/>
              <a:cs typeface="ＭＳ Ｐゴシック" charset="-128"/>
              <a:sym typeface="Franklin Gothic Book"/>
            </a:endParaRPr>
          </a:p>
        </p:txBody>
      </p:sp>
      <p:pic>
        <p:nvPicPr>
          <p:cNvPr id="26" name="Picture 3">
            <a:extLst>
              <a:ext uri="{FF2B5EF4-FFF2-40B4-BE49-F238E27FC236}">
                <a16:creationId xmlns:a16="http://schemas.microsoft.com/office/drawing/2014/main" id="{4CD9D4A8-B283-48E4-AD51-4A3BCCAFF778}"/>
              </a:ext>
            </a:extLst>
          </p:cNvPr>
          <p:cNvPicPr>
            <a:picLocks noChangeAspect="1" noChangeArrowheads="1"/>
          </p:cNvPicPr>
          <p:nvPr/>
        </p:nvPicPr>
        <p:blipFill>
          <a:blip r:embed="rId4" cstate="print"/>
          <a:srcRect/>
          <a:stretch>
            <a:fillRect/>
          </a:stretch>
        </p:blipFill>
        <p:spPr bwMode="auto">
          <a:xfrm>
            <a:off x="9294439" y="2821324"/>
            <a:ext cx="1927753" cy="1287489"/>
          </a:xfrm>
          <a:prstGeom prst="rect">
            <a:avLst/>
          </a:prstGeom>
          <a:noFill/>
          <a:ln w="9525">
            <a:noFill/>
            <a:miter lim="800000"/>
            <a:headEnd/>
            <a:tailEnd/>
          </a:ln>
          <a:effectLst/>
        </p:spPr>
      </p:pic>
      <p:sp>
        <p:nvSpPr>
          <p:cNvPr id="27" name="23 Flecha doblada">
            <a:extLst>
              <a:ext uri="{FF2B5EF4-FFF2-40B4-BE49-F238E27FC236}">
                <a16:creationId xmlns:a16="http://schemas.microsoft.com/office/drawing/2014/main" id="{D84169B1-BEC6-45B6-9949-7360AAEF2036}"/>
              </a:ext>
            </a:extLst>
          </p:cNvPr>
          <p:cNvSpPr/>
          <p:nvPr/>
        </p:nvSpPr>
        <p:spPr>
          <a:xfrm rot="21384079" flipV="1">
            <a:off x="3391194" y="3722441"/>
            <a:ext cx="1137627" cy="1078605"/>
          </a:xfrm>
          <a:prstGeom prst="bentArrow">
            <a:avLst>
              <a:gd name="adj1" fmla="val 25000"/>
              <a:gd name="adj2" fmla="val 25000"/>
              <a:gd name="adj3" fmla="val 25597"/>
              <a:gd name="adj4" fmla="val 87500"/>
            </a:avLst>
          </a:prstGeom>
          <a:gradFill>
            <a:gsLst>
              <a:gs pos="0">
                <a:srgbClr val="D6B19C"/>
              </a:gs>
              <a:gs pos="30000">
                <a:srgbClr val="D49E6C"/>
              </a:gs>
              <a:gs pos="70000">
                <a:srgbClr val="A65528"/>
              </a:gs>
              <a:gs pos="100000">
                <a:srgbClr val="66301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3159" rtl="0" eaLnBrk="1" fontAlgn="auto" latinLnBrk="0" hangingPunct="0">
              <a:lnSpc>
                <a:spcPct val="100000"/>
              </a:lnSpc>
              <a:spcBef>
                <a:spcPts val="0"/>
              </a:spcBef>
              <a:spcAft>
                <a:spcPts val="0"/>
              </a:spcAft>
              <a:buClrTx/>
              <a:buSzTx/>
              <a:buFontTx/>
              <a:buNone/>
              <a:tabLst/>
              <a:defRPr/>
            </a:pPr>
            <a:endParaRPr kumimoji="0" lang="es-ES" sz="1266" b="0" i="0" u="none" strike="noStrike" kern="0" cap="none" spc="0" normalizeH="0" baseline="0" noProof="0">
              <a:ln>
                <a:noFill/>
              </a:ln>
              <a:solidFill>
                <a:prstClr val="black"/>
              </a:solidFill>
              <a:effectLst/>
              <a:uLnTx/>
              <a:uFillTx/>
              <a:latin typeface="Calibri" panose="020F0502020204030204"/>
              <a:ea typeface="+mn-ea"/>
              <a:cs typeface="+mn-cs"/>
              <a:sym typeface="Franklin Gothic Book"/>
            </a:endParaRPr>
          </a:p>
        </p:txBody>
      </p:sp>
      <p:sp>
        <p:nvSpPr>
          <p:cNvPr id="28" name="24 Flecha doblada">
            <a:extLst>
              <a:ext uri="{FF2B5EF4-FFF2-40B4-BE49-F238E27FC236}">
                <a16:creationId xmlns:a16="http://schemas.microsoft.com/office/drawing/2014/main" id="{5DAC4925-D2AE-4009-B7D1-ABA024E91036}"/>
              </a:ext>
            </a:extLst>
          </p:cNvPr>
          <p:cNvSpPr/>
          <p:nvPr/>
        </p:nvSpPr>
        <p:spPr>
          <a:xfrm>
            <a:off x="3353411" y="2385252"/>
            <a:ext cx="1130897" cy="1117054"/>
          </a:xfrm>
          <a:prstGeom prst="bentArrow">
            <a:avLst>
              <a:gd name="adj1" fmla="val 25000"/>
              <a:gd name="adj2" fmla="val 25000"/>
              <a:gd name="adj3" fmla="val 25597"/>
              <a:gd name="adj4" fmla="val 87500"/>
            </a:avLst>
          </a:prstGeom>
          <a:gradFill>
            <a:gsLst>
              <a:gs pos="0">
                <a:srgbClr val="D6B19C"/>
              </a:gs>
              <a:gs pos="30000">
                <a:srgbClr val="D49E6C"/>
              </a:gs>
              <a:gs pos="70000">
                <a:srgbClr val="A65528"/>
              </a:gs>
              <a:gs pos="100000">
                <a:srgbClr val="66301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3159" rtl="0" eaLnBrk="1" fontAlgn="auto" latinLnBrk="0" hangingPunct="0">
              <a:lnSpc>
                <a:spcPct val="100000"/>
              </a:lnSpc>
              <a:spcBef>
                <a:spcPts val="0"/>
              </a:spcBef>
              <a:spcAft>
                <a:spcPts val="0"/>
              </a:spcAft>
              <a:buClrTx/>
              <a:buSzTx/>
              <a:buFontTx/>
              <a:buNone/>
              <a:tabLst/>
              <a:defRPr/>
            </a:pPr>
            <a:endParaRPr kumimoji="0" lang="es-ES" sz="1266" b="0" i="0" u="none" strike="noStrike" kern="0" cap="none" spc="0" normalizeH="0" baseline="0" noProof="0">
              <a:ln>
                <a:noFill/>
              </a:ln>
              <a:solidFill>
                <a:prstClr val="black"/>
              </a:solidFill>
              <a:effectLst/>
              <a:uLnTx/>
              <a:uFillTx/>
              <a:latin typeface="Calibri" panose="020F0502020204030204"/>
              <a:ea typeface="+mn-ea"/>
              <a:cs typeface="+mn-cs"/>
              <a:sym typeface="Franklin Gothic Book"/>
            </a:endParaRPr>
          </a:p>
        </p:txBody>
      </p:sp>
      <p:sp>
        <p:nvSpPr>
          <p:cNvPr id="30" name="7 CuadroTexto">
            <a:extLst>
              <a:ext uri="{FF2B5EF4-FFF2-40B4-BE49-F238E27FC236}">
                <a16:creationId xmlns:a16="http://schemas.microsoft.com/office/drawing/2014/main" id="{D0D3B9C2-808A-4D67-9206-1D0F629624AC}"/>
              </a:ext>
            </a:extLst>
          </p:cNvPr>
          <p:cNvSpPr txBox="1">
            <a:spLocks noChangeArrowheads="1"/>
          </p:cNvSpPr>
          <p:nvPr/>
        </p:nvSpPr>
        <p:spPr bwMode="auto">
          <a:xfrm>
            <a:off x="10170917" y="5434179"/>
            <a:ext cx="1708309" cy="707886"/>
          </a:xfrm>
          <a:prstGeom prst="rect">
            <a:avLst/>
          </a:prstGeom>
          <a:noFill/>
          <a:ln w="9525">
            <a:noFill/>
            <a:miter lim="800000"/>
            <a:headEnd/>
            <a:tailEnd/>
          </a:ln>
        </p:spPr>
        <p:txBody>
          <a:bodyPr wrap="square">
            <a:spAutoFit/>
          </a:bodyPr>
          <a:lstStyle/>
          <a:p>
            <a:pPr marL="0" marR="0" lvl="0" indent="0" algn="ctr" defTabSz="473159"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rgbClr val="000000"/>
                </a:solidFill>
                <a:effectLst/>
                <a:uLnTx/>
                <a:uFillTx/>
                <a:latin typeface="Franklin Gothic Book"/>
                <a:ea typeface="+mn-ea"/>
                <a:cs typeface="+mn-cs"/>
                <a:sym typeface="Franklin Gothic Book"/>
              </a:rPr>
              <a:t>Biofertilizers and others</a:t>
            </a:r>
          </a:p>
        </p:txBody>
      </p:sp>
      <p:sp>
        <p:nvSpPr>
          <p:cNvPr id="32" name="39 Flecha derecha">
            <a:extLst>
              <a:ext uri="{FF2B5EF4-FFF2-40B4-BE49-F238E27FC236}">
                <a16:creationId xmlns:a16="http://schemas.microsoft.com/office/drawing/2014/main" id="{23156F07-8FAD-4CB1-8D7B-A9E93D64F486}"/>
              </a:ext>
            </a:extLst>
          </p:cNvPr>
          <p:cNvSpPr/>
          <p:nvPr/>
        </p:nvSpPr>
        <p:spPr>
          <a:xfrm>
            <a:off x="2831301" y="3318764"/>
            <a:ext cx="758583" cy="613066"/>
          </a:xfrm>
          <a:prstGeom prst="rightArrow">
            <a:avLst/>
          </a:prstGeom>
          <a:gradFill flip="none" rotWithShape="1">
            <a:gsLst>
              <a:gs pos="50000">
                <a:schemeClr val="bg2">
                  <a:lumMod val="25000"/>
                </a:schemeClr>
              </a:gs>
              <a:gs pos="18000">
                <a:schemeClr val="bg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3159" rtl="0" eaLnBrk="1" fontAlgn="auto" latinLnBrk="0" hangingPunct="0">
              <a:lnSpc>
                <a:spcPct val="100000"/>
              </a:lnSpc>
              <a:spcBef>
                <a:spcPts val="0"/>
              </a:spcBef>
              <a:spcAft>
                <a:spcPts val="0"/>
              </a:spcAft>
              <a:buClrTx/>
              <a:buSzTx/>
              <a:buFontTx/>
              <a:buNone/>
              <a:tabLst/>
              <a:defRPr/>
            </a:pPr>
            <a:endParaRPr kumimoji="0" lang="en-GB" sz="844" b="1" i="0" u="none" strike="noStrike" kern="0" cap="none" spc="0" normalizeH="0" baseline="0" noProof="0" dirty="0">
              <a:ln>
                <a:noFill/>
              </a:ln>
              <a:solidFill>
                <a:prstClr val="white"/>
              </a:solidFill>
              <a:effectLst/>
              <a:uLnTx/>
              <a:uFillTx/>
              <a:latin typeface="Arial" pitchFamily="34" charset="0"/>
              <a:ea typeface="+mn-ea"/>
              <a:cs typeface="Arial" pitchFamily="34" charset="0"/>
              <a:sym typeface="Franklin Gothic Book"/>
            </a:endParaRPr>
          </a:p>
        </p:txBody>
      </p:sp>
      <p:sp>
        <p:nvSpPr>
          <p:cNvPr id="33" name="7 CuadroTexto">
            <a:extLst>
              <a:ext uri="{FF2B5EF4-FFF2-40B4-BE49-F238E27FC236}">
                <a16:creationId xmlns:a16="http://schemas.microsoft.com/office/drawing/2014/main" id="{99490768-7877-4231-9225-91C80C0401AE}"/>
              </a:ext>
            </a:extLst>
          </p:cNvPr>
          <p:cNvSpPr txBox="1">
            <a:spLocks noChangeArrowheads="1"/>
          </p:cNvSpPr>
          <p:nvPr/>
        </p:nvSpPr>
        <p:spPr bwMode="auto">
          <a:xfrm>
            <a:off x="10372973" y="1355477"/>
            <a:ext cx="1689666" cy="400110"/>
          </a:xfrm>
          <a:prstGeom prst="rect">
            <a:avLst/>
          </a:prstGeom>
          <a:noFill/>
          <a:ln w="9525">
            <a:noFill/>
            <a:miter lim="800000"/>
            <a:headEnd/>
            <a:tailEnd/>
          </a:ln>
        </p:spPr>
        <p:txBody>
          <a:bodyPr wrap="square">
            <a:spAutoFit/>
          </a:bodyPr>
          <a:lstStyle/>
          <a:p>
            <a:pPr marL="0" marR="0" lvl="0" indent="0" algn="ctr" defTabSz="473159"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rgbClr val="000000"/>
                </a:solidFill>
                <a:effectLst/>
                <a:uLnTx/>
                <a:uFillTx/>
                <a:latin typeface="Franklin Gothic Book"/>
                <a:ea typeface="+mn-ea"/>
                <a:cs typeface="+mn-cs"/>
                <a:sym typeface="Franklin Gothic Book"/>
              </a:rPr>
              <a:t>Biomethane</a:t>
            </a:r>
          </a:p>
        </p:txBody>
      </p:sp>
      <p:sp>
        <p:nvSpPr>
          <p:cNvPr id="34" name="7 CuadroTexto">
            <a:extLst>
              <a:ext uri="{FF2B5EF4-FFF2-40B4-BE49-F238E27FC236}">
                <a16:creationId xmlns:a16="http://schemas.microsoft.com/office/drawing/2014/main" id="{CCDBDFB7-38DF-463E-B47D-A5788C1E2673}"/>
              </a:ext>
            </a:extLst>
          </p:cNvPr>
          <p:cNvSpPr txBox="1">
            <a:spLocks noChangeArrowheads="1"/>
          </p:cNvSpPr>
          <p:nvPr/>
        </p:nvSpPr>
        <p:spPr bwMode="auto">
          <a:xfrm>
            <a:off x="9484093" y="4179069"/>
            <a:ext cx="1880516" cy="707886"/>
          </a:xfrm>
          <a:prstGeom prst="rect">
            <a:avLst/>
          </a:prstGeom>
          <a:noFill/>
          <a:ln w="9525">
            <a:noFill/>
            <a:miter lim="800000"/>
            <a:headEnd/>
            <a:tailEnd/>
          </a:ln>
        </p:spPr>
        <p:txBody>
          <a:bodyPr wrap="square">
            <a:spAutoFit/>
          </a:bodyPr>
          <a:lstStyle/>
          <a:p>
            <a:pPr marL="0" marR="0" lvl="0" indent="0" algn="ctr" defTabSz="473159"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rgbClr val="000000"/>
                </a:solidFill>
                <a:effectLst/>
                <a:uLnTx/>
                <a:uFillTx/>
                <a:latin typeface="Franklin Gothic Book"/>
                <a:ea typeface="+mn-ea"/>
                <a:cs typeface="+mn-cs"/>
                <a:sym typeface="Franklin Gothic Book"/>
              </a:rPr>
              <a:t>Reuse</a:t>
            </a:r>
          </a:p>
          <a:p>
            <a:pPr marL="0" marR="0" lvl="0" indent="0" algn="ctr" defTabSz="473159"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rgbClr val="000000"/>
                </a:solidFill>
                <a:effectLst/>
                <a:uLnTx/>
                <a:uFillTx/>
                <a:latin typeface="Franklin Gothic Book"/>
                <a:ea typeface="+mn-ea"/>
                <a:cs typeface="+mn-cs"/>
                <a:sym typeface="Franklin Gothic Book"/>
              </a:rPr>
              <a:t>RD 1620/2007</a:t>
            </a:r>
          </a:p>
        </p:txBody>
      </p:sp>
      <p:sp>
        <p:nvSpPr>
          <p:cNvPr id="35" name="35 CuadroTexto">
            <a:extLst>
              <a:ext uri="{FF2B5EF4-FFF2-40B4-BE49-F238E27FC236}">
                <a16:creationId xmlns:a16="http://schemas.microsoft.com/office/drawing/2014/main" id="{D361F311-8356-4D0E-ADD0-5824E7254FBA}"/>
              </a:ext>
            </a:extLst>
          </p:cNvPr>
          <p:cNvSpPr txBox="1"/>
          <p:nvPr/>
        </p:nvSpPr>
        <p:spPr>
          <a:xfrm>
            <a:off x="631221" y="1857227"/>
            <a:ext cx="1740907" cy="830997"/>
          </a:xfrm>
          <a:prstGeom prst="rect">
            <a:avLst/>
          </a:prstGeom>
          <a:noFill/>
        </p:spPr>
        <p:txBody>
          <a:bodyPr wrap="square" rtlCol="0">
            <a:spAutoFit/>
          </a:bodyPr>
          <a:lstStyle/>
          <a:p>
            <a:pPr marL="0" marR="0" lvl="0" indent="0" algn="ctr" defTabSz="473159"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dirty="0">
                <a:ln>
                  <a:noFill/>
                </a:ln>
                <a:solidFill>
                  <a:srgbClr val="000000"/>
                </a:solidFill>
                <a:effectLst/>
                <a:uLnTx/>
                <a:uFillTx/>
                <a:latin typeface="Franklin Gothic Book"/>
                <a:ea typeface="+mn-ea"/>
                <a:cs typeface="+mn-cs"/>
                <a:sym typeface="Franklin Gothic Book"/>
              </a:rPr>
              <a:t>WW rich in</a:t>
            </a:r>
          </a:p>
          <a:p>
            <a:pPr marL="0" marR="0" lvl="0" indent="0" algn="ctr" defTabSz="473159"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dirty="0">
                <a:ln>
                  <a:noFill/>
                </a:ln>
                <a:solidFill>
                  <a:srgbClr val="000000"/>
                </a:solidFill>
                <a:effectLst/>
                <a:uLnTx/>
                <a:uFillTx/>
                <a:latin typeface="Franklin Gothic Book"/>
                <a:ea typeface="+mn-ea"/>
                <a:cs typeface="+mn-cs"/>
                <a:sym typeface="Franklin Gothic Book"/>
              </a:rPr>
              <a:t>C, N and P</a:t>
            </a:r>
          </a:p>
        </p:txBody>
      </p:sp>
      <p:sp>
        <p:nvSpPr>
          <p:cNvPr id="36" name="AutoShape 18">
            <a:extLst>
              <a:ext uri="{FF2B5EF4-FFF2-40B4-BE49-F238E27FC236}">
                <a16:creationId xmlns:a16="http://schemas.microsoft.com/office/drawing/2014/main" id="{B1B93611-6107-424D-896D-2E3422F12311}"/>
              </a:ext>
            </a:extLst>
          </p:cNvPr>
          <p:cNvSpPr>
            <a:spLocks noChangeAspect="1" noChangeArrowheads="1"/>
          </p:cNvSpPr>
          <p:nvPr/>
        </p:nvSpPr>
        <p:spPr bwMode="auto">
          <a:xfrm rot="20961107">
            <a:off x="6076086" y="914125"/>
            <a:ext cx="792000" cy="793424"/>
          </a:xfrm>
          <a:prstGeom prst="sun">
            <a:avLst>
              <a:gd name="adj" fmla="val 25000"/>
            </a:avLst>
          </a:prstGeom>
          <a:solidFill>
            <a:srgbClr val="FFFF00"/>
          </a:solidFill>
          <a:ln w="9525">
            <a:solidFill>
              <a:srgbClr val="000000"/>
            </a:solidFill>
            <a:miter lim="800000"/>
            <a:headEnd/>
            <a:tailEnd/>
          </a:ln>
        </p:spPr>
        <p:txBody>
          <a:bodyPr anchor="ctr"/>
          <a:lstStyle/>
          <a:p>
            <a:pPr marL="0" marR="0" lvl="0" indent="0" algn="l" defTabSz="473159" rtl="0" eaLnBrk="1" fontAlgn="auto" latinLnBrk="0" hangingPunct="0">
              <a:lnSpc>
                <a:spcPct val="100000"/>
              </a:lnSpc>
              <a:spcBef>
                <a:spcPts val="0"/>
              </a:spcBef>
              <a:spcAft>
                <a:spcPts val="0"/>
              </a:spcAft>
              <a:buClrTx/>
              <a:buSzTx/>
              <a:buFontTx/>
              <a:buNone/>
              <a:tabLst/>
              <a:defRPr/>
            </a:pPr>
            <a:endParaRPr kumimoji="0" lang="en-US" sz="1266" b="0" i="0" u="none" strike="noStrike" kern="0" cap="none" spc="0" normalizeH="0" baseline="0" noProof="0">
              <a:ln>
                <a:noFill/>
              </a:ln>
              <a:solidFill>
                <a:srgbClr val="000000"/>
              </a:solidFill>
              <a:effectLst/>
              <a:uLnTx/>
              <a:uFillTx/>
              <a:latin typeface="Calibri" panose="020F0502020204030204"/>
              <a:ea typeface="+mn-ea"/>
              <a:cs typeface="+mn-cs"/>
              <a:sym typeface="Franklin Gothic Book"/>
            </a:endParaRPr>
          </a:p>
        </p:txBody>
      </p:sp>
      <p:pic>
        <p:nvPicPr>
          <p:cNvPr id="37" name="Picture 2">
            <a:extLst>
              <a:ext uri="{FF2B5EF4-FFF2-40B4-BE49-F238E27FC236}">
                <a16:creationId xmlns:a16="http://schemas.microsoft.com/office/drawing/2014/main" id="{B9515122-2913-4CCE-B2F5-907C3DFDDD24}"/>
              </a:ext>
            </a:extLst>
          </p:cNvPr>
          <p:cNvPicPr preferRelativeResize="0">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14767" y="5387282"/>
            <a:ext cx="1103843" cy="801680"/>
          </a:xfrm>
          <a:prstGeom prst="rect">
            <a:avLst/>
          </a:prstGeom>
          <a:noFill/>
          <a:ln w="9525">
            <a:noFill/>
            <a:miter lim="800000"/>
            <a:headEnd/>
            <a:tailEnd/>
          </a:ln>
          <a:effectLst/>
        </p:spPr>
      </p:pic>
      <p:pic>
        <p:nvPicPr>
          <p:cNvPr id="38" name="Picture 2">
            <a:extLst>
              <a:ext uri="{FF2B5EF4-FFF2-40B4-BE49-F238E27FC236}">
                <a16:creationId xmlns:a16="http://schemas.microsoft.com/office/drawing/2014/main" id="{082F669C-30DB-4264-B304-543468831F8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83307" y="1056622"/>
            <a:ext cx="1689666" cy="1178878"/>
          </a:xfrm>
          <a:prstGeom prst="rect">
            <a:avLst/>
          </a:prstGeom>
          <a:noFill/>
          <a:ln w="9525">
            <a:noFill/>
            <a:miter lim="800000"/>
            <a:headEnd/>
            <a:tailEnd/>
          </a:ln>
        </p:spPr>
      </p:pic>
      <p:sp>
        <p:nvSpPr>
          <p:cNvPr id="42" name="30 Flecha derecha">
            <a:extLst>
              <a:ext uri="{FF2B5EF4-FFF2-40B4-BE49-F238E27FC236}">
                <a16:creationId xmlns:a16="http://schemas.microsoft.com/office/drawing/2014/main" id="{91B85362-BF03-43DC-B822-9245F065F2E6}"/>
              </a:ext>
            </a:extLst>
          </p:cNvPr>
          <p:cNvSpPr/>
          <p:nvPr/>
        </p:nvSpPr>
        <p:spPr>
          <a:xfrm>
            <a:off x="8429107" y="3231226"/>
            <a:ext cx="817848" cy="687409"/>
          </a:xfrm>
          <a:prstGeom prst="rightArrow">
            <a:avLst/>
          </a:prstGeom>
          <a:gradFill flip="none" rotWithShape="1">
            <a:gsLst>
              <a:gs pos="0">
                <a:srgbClr val="03D4A8"/>
              </a:gs>
              <a:gs pos="25000">
                <a:srgbClr val="21D6E0"/>
              </a:gs>
              <a:gs pos="75000">
                <a:srgbClr val="0087E6"/>
              </a:gs>
              <a:gs pos="100000">
                <a:srgbClr val="005CBF"/>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3159" rtl="0" eaLnBrk="1" fontAlgn="auto" latinLnBrk="0" hangingPunct="0">
              <a:lnSpc>
                <a:spcPct val="100000"/>
              </a:lnSpc>
              <a:spcBef>
                <a:spcPts val="0"/>
              </a:spcBef>
              <a:spcAft>
                <a:spcPts val="0"/>
              </a:spcAft>
              <a:buClrTx/>
              <a:buSzTx/>
              <a:buFontTx/>
              <a:buNone/>
              <a:tabLst/>
              <a:defRPr/>
            </a:pPr>
            <a:endParaRPr kumimoji="0" lang="en-GB" sz="984"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Franklin Gothic Book"/>
            </a:endParaRPr>
          </a:p>
        </p:txBody>
      </p:sp>
      <p:sp>
        <p:nvSpPr>
          <p:cNvPr id="43" name="48 Flecha doblada">
            <a:extLst>
              <a:ext uri="{FF2B5EF4-FFF2-40B4-BE49-F238E27FC236}">
                <a16:creationId xmlns:a16="http://schemas.microsoft.com/office/drawing/2014/main" id="{B2F8D957-91E1-4487-87F0-3FB08CEDB9C5}"/>
              </a:ext>
            </a:extLst>
          </p:cNvPr>
          <p:cNvSpPr/>
          <p:nvPr/>
        </p:nvSpPr>
        <p:spPr>
          <a:xfrm rot="19046561" flipV="1">
            <a:off x="8435338" y="1909405"/>
            <a:ext cx="1067675" cy="968100"/>
          </a:xfrm>
          <a:prstGeom prst="bentArrow">
            <a:avLst>
              <a:gd name="adj1" fmla="val 25000"/>
              <a:gd name="adj2" fmla="val 24318"/>
              <a:gd name="adj3" fmla="val 25597"/>
              <a:gd name="adj4" fmla="val 87500"/>
            </a:avLst>
          </a:prstGeom>
          <a:gradFill>
            <a:gsLst>
              <a:gs pos="50000">
                <a:schemeClr val="accent3">
                  <a:lumMod val="75000"/>
                  <a:alpha val="76000"/>
                </a:schemeClr>
              </a:gs>
              <a:gs pos="14000">
                <a:srgbClr val="FFFF0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3159" rtl="0" eaLnBrk="1" fontAlgn="auto" latinLnBrk="0" hangingPunct="0">
              <a:lnSpc>
                <a:spcPct val="100000"/>
              </a:lnSpc>
              <a:spcBef>
                <a:spcPts val="0"/>
              </a:spcBef>
              <a:spcAft>
                <a:spcPts val="0"/>
              </a:spcAft>
              <a:buClrTx/>
              <a:buSzTx/>
              <a:buFontTx/>
              <a:buNone/>
              <a:tabLst/>
              <a:defRPr/>
            </a:pPr>
            <a:endParaRPr kumimoji="0" lang="es-ES" sz="1266" b="0" i="0" u="none" strike="noStrike" kern="0" cap="none" spc="0" normalizeH="0" baseline="0" noProof="0">
              <a:ln>
                <a:noFill/>
              </a:ln>
              <a:solidFill>
                <a:prstClr val="black"/>
              </a:solidFill>
              <a:effectLst/>
              <a:uLnTx/>
              <a:uFillTx/>
              <a:latin typeface="Calibri" panose="020F0502020204030204"/>
              <a:ea typeface="+mn-ea"/>
              <a:cs typeface="+mn-cs"/>
              <a:sym typeface="Franklin Gothic Book"/>
            </a:endParaRPr>
          </a:p>
        </p:txBody>
      </p:sp>
      <p:sp>
        <p:nvSpPr>
          <p:cNvPr id="5" name="Elipse 4">
            <a:extLst>
              <a:ext uri="{FF2B5EF4-FFF2-40B4-BE49-F238E27FC236}">
                <a16:creationId xmlns:a16="http://schemas.microsoft.com/office/drawing/2014/main" id="{8A510D7F-9B16-41FE-A2CA-821FAA20CA12}"/>
              </a:ext>
            </a:extLst>
          </p:cNvPr>
          <p:cNvSpPr/>
          <p:nvPr/>
        </p:nvSpPr>
        <p:spPr>
          <a:xfrm>
            <a:off x="4022282" y="3208387"/>
            <a:ext cx="792000" cy="7920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kumimoji="0" lang="es-ES" sz="2400" b="1" i="0" u="none" strike="noStrike" kern="0" cap="none" spc="0" normalizeH="0" baseline="0" noProof="0" dirty="0">
                <a:ln>
                  <a:noFill/>
                </a:ln>
                <a:solidFill>
                  <a:srgbClr val="000000"/>
                </a:solidFill>
                <a:effectLst/>
                <a:uLnTx/>
                <a:uFillTx/>
                <a:latin typeface="Franklin Gothic Book"/>
                <a:ea typeface="+mn-ea"/>
                <a:cs typeface="+mn-cs"/>
                <a:sym typeface="Franklin Gothic Book"/>
              </a:rPr>
              <a:t>O</a:t>
            </a:r>
            <a:r>
              <a:rPr kumimoji="0" lang="es-ES" sz="2400" b="1" i="0" u="none" strike="noStrike" kern="0" cap="none" spc="0" normalizeH="0" baseline="-25000" noProof="0" dirty="0">
                <a:ln>
                  <a:noFill/>
                </a:ln>
                <a:solidFill>
                  <a:srgbClr val="000000"/>
                </a:solidFill>
                <a:effectLst/>
                <a:uLnTx/>
                <a:uFillTx/>
                <a:latin typeface="Franklin Gothic Book"/>
                <a:ea typeface="+mn-ea"/>
                <a:cs typeface="+mn-cs"/>
                <a:sym typeface="Franklin Gothic Book"/>
              </a:rPr>
              <a:t>2</a:t>
            </a:r>
          </a:p>
        </p:txBody>
      </p:sp>
      <p:sp>
        <p:nvSpPr>
          <p:cNvPr id="44" name="Elipse 43">
            <a:extLst>
              <a:ext uri="{FF2B5EF4-FFF2-40B4-BE49-F238E27FC236}">
                <a16:creationId xmlns:a16="http://schemas.microsoft.com/office/drawing/2014/main" id="{C3F7424C-CA16-4D85-9BB2-E8B60C3D0F8C}"/>
              </a:ext>
            </a:extLst>
          </p:cNvPr>
          <p:cNvSpPr/>
          <p:nvPr/>
        </p:nvSpPr>
        <p:spPr>
          <a:xfrm>
            <a:off x="7308085" y="3172147"/>
            <a:ext cx="972000" cy="7920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kumimoji="0" lang="es-ES" sz="2400" b="1" i="0" u="none" strike="noStrike" kern="0" cap="none" spc="0" normalizeH="0" baseline="0" noProof="0" dirty="0">
                <a:ln>
                  <a:noFill/>
                </a:ln>
                <a:solidFill>
                  <a:schemeClr val="bg1"/>
                </a:solidFill>
                <a:effectLst/>
                <a:uLnTx/>
                <a:uFillTx/>
                <a:latin typeface="Franklin Gothic Book"/>
                <a:ea typeface="+mn-ea"/>
                <a:cs typeface="+mn-cs"/>
                <a:sym typeface="Franklin Gothic Book"/>
              </a:rPr>
              <a:t>CO</a:t>
            </a:r>
            <a:r>
              <a:rPr kumimoji="0" lang="es-ES" sz="2400" b="1" i="0" u="none" strike="noStrike" kern="0" cap="none" spc="0" normalizeH="0" baseline="-25000" noProof="0" dirty="0">
                <a:ln>
                  <a:noFill/>
                </a:ln>
                <a:solidFill>
                  <a:schemeClr val="bg1"/>
                </a:solidFill>
                <a:effectLst/>
                <a:uLnTx/>
                <a:uFillTx/>
                <a:latin typeface="Franklin Gothic Book"/>
                <a:ea typeface="+mn-ea"/>
                <a:cs typeface="+mn-cs"/>
                <a:sym typeface="Franklin Gothic Book"/>
              </a:rPr>
              <a:t>2</a:t>
            </a:r>
          </a:p>
        </p:txBody>
      </p:sp>
      <p:pic>
        <p:nvPicPr>
          <p:cNvPr id="8" name="Imagen 7">
            <a:extLst>
              <a:ext uri="{FF2B5EF4-FFF2-40B4-BE49-F238E27FC236}">
                <a16:creationId xmlns:a16="http://schemas.microsoft.com/office/drawing/2014/main" id="{DE5E2E7D-8B99-470B-971C-F13B4AA82CC4}"/>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91800" y="2517087"/>
            <a:ext cx="330809" cy="330809"/>
          </a:xfrm>
          <a:prstGeom prst="rect">
            <a:avLst/>
          </a:prstGeom>
        </p:spPr>
      </p:pic>
      <p:pic>
        <p:nvPicPr>
          <p:cNvPr id="46" name="Imagen 45">
            <a:extLst>
              <a:ext uri="{FF2B5EF4-FFF2-40B4-BE49-F238E27FC236}">
                <a16:creationId xmlns:a16="http://schemas.microsoft.com/office/drawing/2014/main" id="{F999C168-B86C-49E3-A17B-B3A46F3E50BC}"/>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4456820">
            <a:off x="6262955" y="2565152"/>
            <a:ext cx="330809" cy="330809"/>
          </a:xfrm>
          <a:prstGeom prst="rect">
            <a:avLst/>
          </a:prstGeom>
        </p:spPr>
      </p:pic>
      <p:pic>
        <p:nvPicPr>
          <p:cNvPr id="47" name="Imagen 46">
            <a:extLst>
              <a:ext uri="{FF2B5EF4-FFF2-40B4-BE49-F238E27FC236}">
                <a16:creationId xmlns:a16="http://schemas.microsoft.com/office/drawing/2014/main" id="{0B36CD5E-39A4-4F2F-8050-8BA9E2D52ECE}"/>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3042861">
            <a:off x="5886819" y="2624891"/>
            <a:ext cx="386761" cy="386761"/>
          </a:xfrm>
          <a:prstGeom prst="rect">
            <a:avLst/>
          </a:prstGeom>
        </p:spPr>
      </p:pic>
      <p:pic>
        <p:nvPicPr>
          <p:cNvPr id="14" name="Imagen 13">
            <a:extLst>
              <a:ext uri="{FF2B5EF4-FFF2-40B4-BE49-F238E27FC236}">
                <a16:creationId xmlns:a16="http://schemas.microsoft.com/office/drawing/2014/main" id="{193C2E11-4E4D-4CE1-8F9C-928947366DB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682003">
            <a:off x="6213735" y="4409012"/>
            <a:ext cx="635511" cy="635511"/>
          </a:xfrm>
          <a:prstGeom prst="rect">
            <a:avLst/>
          </a:prstGeom>
        </p:spPr>
      </p:pic>
      <p:pic>
        <p:nvPicPr>
          <p:cNvPr id="54" name="Imagen 53">
            <a:extLst>
              <a:ext uri="{FF2B5EF4-FFF2-40B4-BE49-F238E27FC236}">
                <a16:creationId xmlns:a16="http://schemas.microsoft.com/office/drawing/2014/main" id="{A776E76D-F033-4876-A79C-2B678E803358}"/>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476368">
            <a:off x="5791281" y="4177305"/>
            <a:ext cx="635511" cy="635511"/>
          </a:xfrm>
          <a:prstGeom prst="rect">
            <a:avLst/>
          </a:prstGeom>
        </p:spPr>
      </p:pic>
      <p:pic>
        <p:nvPicPr>
          <p:cNvPr id="55" name="Imagen 54">
            <a:extLst>
              <a:ext uri="{FF2B5EF4-FFF2-40B4-BE49-F238E27FC236}">
                <a16:creationId xmlns:a16="http://schemas.microsoft.com/office/drawing/2014/main" id="{22DCD147-9550-4E6E-A30A-94C54377D9CF}"/>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347383">
            <a:off x="5274125" y="4233452"/>
            <a:ext cx="635511" cy="635511"/>
          </a:xfrm>
          <a:prstGeom prst="rect">
            <a:avLst/>
          </a:prstGeom>
        </p:spPr>
      </p:pic>
      <p:sp>
        <p:nvSpPr>
          <p:cNvPr id="56" name="15 CuadroTexto">
            <a:extLst>
              <a:ext uri="{FF2B5EF4-FFF2-40B4-BE49-F238E27FC236}">
                <a16:creationId xmlns:a16="http://schemas.microsoft.com/office/drawing/2014/main" id="{836EB6BA-A78E-41A8-B8CE-D6047E5D4C93}"/>
              </a:ext>
            </a:extLst>
          </p:cNvPr>
          <p:cNvSpPr txBox="1">
            <a:spLocks noChangeArrowheads="1"/>
          </p:cNvSpPr>
          <p:nvPr/>
        </p:nvSpPr>
        <p:spPr bwMode="auto">
          <a:xfrm>
            <a:off x="5293330" y="3358665"/>
            <a:ext cx="1512397" cy="461665"/>
          </a:xfrm>
          <a:prstGeom prst="rect">
            <a:avLst/>
          </a:prstGeom>
          <a:noFill/>
          <a:ln w="9525">
            <a:noFill/>
            <a:miter lim="800000"/>
            <a:headEnd/>
            <a:tailEnd/>
          </a:ln>
        </p:spPr>
        <p:txBody>
          <a:bodyPr wrap="square">
            <a:spAutoFit/>
          </a:bodyPr>
          <a:lstStyle/>
          <a:p>
            <a:pPr marL="0" marR="0" lvl="0" indent="0" algn="ctr" defTabSz="473159"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dirty="0">
                <a:ln>
                  <a:noFill/>
                </a:ln>
                <a:solidFill>
                  <a:srgbClr val="FFC000"/>
                </a:solidFill>
                <a:effectLst>
                  <a:outerShdw blurRad="38100" dist="38100" dir="2700000" algn="tl">
                    <a:srgbClr val="000000">
                      <a:alpha val="43137"/>
                    </a:srgbClr>
                  </a:outerShdw>
                </a:effectLst>
                <a:uLnTx/>
                <a:uFillTx/>
                <a:latin typeface="Franklin Gothic Book"/>
                <a:ea typeface="+mn-ea"/>
                <a:cs typeface="+mn-cs"/>
                <a:sym typeface="Franklin Gothic Book"/>
              </a:rPr>
              <a:t>Symbiosis</a:t>
            </a:r>
          </a:p>
        </p:txBody>
      </p:sp>
      <p:sp>
        <p:nvSpPr>
          <p:cNvPr id="41" name="Elipse 40">
            <a:extLst>
              <a:ext uri="{FF2B5EF4-FFF2-40B4-BE49-F238E27FC236}">
                <a16:creationId xmlns:a16="http://schemas.microsoft.com/office/drawing/2014/main" id="{D048C563-F643-4874-B590-5FD1F5228756}"/>
              </a:ext>
            </a:extLst>
          </p:cNvPr>
          <p:cNvSpPr/>
          <p:nvPr/>
        </p:nvSpPr>
        <p:spPr>
          <a:xfrm>
            <a:off x="3877171" y="1930178"/>
            <a:ext cx="360000" cy="36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0" lang="es-ES" b="1" i="0" u="none" strike="noStrike" kern="0" cap="none" spc="0" normalizeH="0" baseline="0" noProof="0" dirty="0">
                <a:ln>
                  <a:noFill/>
                </a:ln>
                <a:solidFill>
                  <a:srgbClr val="000000"/>
                </a:solidFill>
                <a:effectLst/>
                <a:uLnTx/>
                <a:uFillTx/>
                <a:latin typeface="Franklin Gothic Book"/>
                <a:ea typeface="+mn-ea"/>
                <a:cs typeface="+mn-cs"/>
                <a:sym typeface="Franklin Gothic Book"/>
              </a:rPr>
              <a:t>P</a:t>
            </a:r>
            <a:endParaRPr kumimoji="0" lang="es-ES" b="1" i="0" u="none" strike="noStrike" kern="0" cap="none" spc="0" normalizeH="0" baseline="-25000" noProof="0" dirty="0">
              <a:ln>
                <a:noFill/>
              </a:ln>
              <a:solidFill>
                <a:srgbClr val="000000"/>
              </a:solidFill>
              <a:effectLst/>
              <a:uLnTx/>
              <a:uFillTx/>
              <a:latin typeface="Franklin Gothic Book"/>
              <a:ea typeface="+mn-ea"/>
              <a:cs typeface="+mn-cs"/>
              <a:sym typeface="Franklin Gothic Book"/>
            </a:endParaRPr>
          </a:p>
        </p:txBody>
      </p:sp>
      <p:sp>
        <p:nvSpPr>
          <p:cNvPr id="45" name="Elipse 44">
            <a:extLst>
              <a:ext uri="{FF2B5EF4-FFF2-40B4-BE49-F238E27FC236}">
                <a16:creationId xmlns:a16="http://schemas.microsoft.com/office/drawing/2014/main" id="{2B0E91B0-DA75-4D61-8B04-9A143D1D6046}"/>
              </a:ext>
            </a:extLst>
          </p:cNvPr>
          <p:cNvSpPr/>
          <p:nvPr/>
        </p:nvSpPr>
        <p:spPr>
          <a:xfrm>
            <a:off x="3612180" y="2170795"/>
            <a:ext cx="360000" cy="36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0" lang="es-ES" b="1" i="0" u="none" strike="noStrike" kern="0" cap="none" spc="0" normalizeH="0" baseline="0" noProof="0" dirty="0">
                <a:ln>
                  <a:noFill/>
                </a:ln>
                <a:solidFill>
                  <a:srgbClr val="000000"/>
                </a:solidFill>
                <a:effectLst/>
                <a:uLnTx/>
                <a:uFillTx/>
                <a:latin typeface="Franklin Gothic Book"/>
                <a:ea typeface="+mn-ea"/>
                <a:cs typeface="+mn-cs"/>
                <a:sym typeface="Franklin Gothic Book"/>
              </a:rPr>
              <a:t>N</a:t>
            </a:r>
            <a:endParaRPr kumimoji="0" lang="es-ES" b="1" i="0" u="none" strike="noStrike" kern="0" cap="none" spc="0" normalizeH="0" baseline="-25000" noProof="0" dirty="0">
              <a:ln>
                <a:noFill/>
              </a:ln>
              <a:solidFill>
                <a:srgbClr val="000000"/>
              </a:solidFill>
              <a:effectLst/>
              <a:uLnTx/>
              <a:uFillTx/>
              <a:latin typeface="Franklin Gothic Book"/>
              <a:ea typeface="+mn-ea"/>
              <a:cs typeface="+mn-cs"/>
              <a:sym typeface="Franklin Gothic Book"/>
            </a:endParaRPr>
          </a:p>
        </p:txBody>
      </p:sp>
      <p:sp>
        <p:nvSpPr>
          <p:cNvPr id="48" name="Elipse 47">
            <a:extLst>
              <a:ext uri="{FF2B5EF4-FFF2-40B4-BE49-F238E27FC236}">
                <a16:creationId xmlns:a16="http://schemas.microsoft.com/office/drawing/2014/main" id="{B0627B94-4AEE-4622-95F6-6DC9329CC40D}"/>
              </a:ext>
            </a:extLst>
          </p:cNvPr>
          <p:cNvSpPr/>
          <p:nvPr/>
        </p:nvSpPr>
        <p:spPr>
          <a:xfrm>
            <a:off x="4161911" y="2078239"/>
            <a:ext cx="360000" cy="36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0" lang="es-ES" b="1" i="0" u="none" strike="noStrike" kern="0" cap="none" spc="0" normalizeH="0" baseline="0" noProof="0" dirty="0">
                <a:ln>
                  <a:noFill/>
                </a:ln>
                <a:solidFill>
                  <a:srgbClr val="000000"/>
                </a:solidFill>
                <a:effectLst/>
                <a:uLnTx/>
                <a:uFillTx/>
                <a:latin typeface="Franklin Gothic Book"/>
                <a:ea typeface="+mn-ea"/>
                <a:cs typeface="+mn-cs"/>
                <a:sym typeface="Franklin Gothic Book"/>
              </a:rPr>
              <a:t>C</a:t>
            </a:r>
            <a:endParaRPr kumimoji="0" lang="es-ES" b="1" i="0" u="none" strike="noStrike" kern="0" cap="none" spc="0" normalizeH="0" baseline="-25000" noProof="0" dirty="0">
              <a:ln>
                <a:noFill/>
              </a:ln>
              <a:solidFill>
                <a:srgbClr val="000000"/>
              </a:solidFill>
              <a:effectLst/>
              <a:uLnTx/>
              <a:uFillTx/>
              <a:latin typeface="Franklin Gothic Book"/>
              <a:ea typeface="+mn-ea"/>
              <a:cs typeface="+mn-cs"/>
              <a:sym typeface="Franklin Gothic Book"/>
            </a:endParaRPr>
          </a:p>
        </p:txBody>
      </p:sp>
      <p:sp>
        <p:nvSpPr>
          <p:cNvPr id="49" name="Elipse 48">
            <a:extLst>
              <a:ext uri="{FF2B5EF4-FFF2-40B4-BE49-F238E27FC236}">
                <a16:creationId xmlns:a16="http://schemas.microsoft.com/office/drawing/2014/main" id="{A67D8F8E-5CC4-48B8-A2B4-A64B806524F1}"/>
              </a:ext>
            </a:extLst>
          </p:cNvPr>
          <p:cNvSpPr>
            <a:spLocks noChangeAspect="1"/>
          </p:cNvSpPr>
          <p:nvPr/>
        </p:nvSpPr>
        <p:spPr>
          <a:xfrm>
            <a:off x="3796745" y="4735199"/>
            <a:ext cx="540000" cy="540000"/>
          </a:xfrm>
          <a:prstGeom prst="ellipse">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kumimoji="0" lang="es-ES" sz="1600" b="1" i="0" u="none" strike="noStrike" kern="0" cap="none" spc="0" normalizeH="0" baseline="0" noProof="0" dirty="0">
                <a:ln>
                  <a:noFill/>
                </a:ln>
                <a:solidFill>
                  <a:srgbClr val="000000"/>
                </a:solidFill>
                <a:effectLst/>
                <a:uLnTx/>
                <a:uFillTx/>
                <a:latin typeface="Franklin Gothic Book"/>
                <a:ea typeface="+mn-ea"/>
                <a:cs typeface="+mn-cs"/>
                <a:sym typeface="Franklin Gothic Book"/>
              </a:rPr>
              <a:t>COD</a:t>
            </a:r>
            <a:endParaRPr kumimoji="0" lang="es-ES" sz="1600" b="1" i="0" u="none" strike="noStrike" kern="0" cap="none" spc="0" normalizeH="0" baseline="-25000" noProof="0" dirty="0">
              <a:ln>
                <a:noFill/>
              </a:ln>
              <a:solidFill>
                <a:srgbClr val="000000"/>
              </a:solidFill>
              <a:effectLst/>
              <a:uLnTx/>
              <a:uFillTx/>
              <a:latin typeface="Franklin Gothic Book"/>
              <a:ea typeface="+mn-ea"/>
              <a:cs typeface="+mn-cs"/>
              <a:sym typeface="Franklin Gothic Book"/>
            </a:endParaRPr>
          </a:p>
        </p:txBody>
      </p:sp>
      <p:sp>
        <p:nvSpPr>
          <p:cNvPr id="39" name="33 Flecha doblada">
            <a:extLst>
              <a:ext uri="{FF2B5EF4-FFF2-40B4-BE49-F238E27FC236}">
                <a16:creationId xmlns:a16="http://schemas.microsoft.com/office/drawing/2014/main" id="{CF453CA1-B386-4CD5-87A9-899EADD85F86}"/>
              </a:ext>
            </a:extLst>
          </p:cNvPr>
          <p:cNvSpPr/>
          <p:nvPr/>
        </p:nvSpPr>
        <p:spPr>
          <a:xfrm rot="12482803" flipV="1">
            <a:off x="8366130" y="4396640"/>
            <a:ext cx="1025730" cy="1251525"/>
          </a:xfrm>
          <a:prstGeom prst="bentArrow">
            <a:avLst>
              <a:gd name="adj1" fmla="val 25000"/>
              <a:gd name="adj2" fmla="val 21967"/>
              <a:gd name="adj3" fmla="val 25597"/>
              <a:gd name="adj4" fmla="val 87500"/>
            </a:avLst>
          </a:prstGeom>
          <a:gradFill>
            <a:gsLst>
              <a:gs pos="50000">
                <a:schemeClr val="accent3">
                  <a:lumMod val="75000"/>
                  <a:alpha val="85000"/>
                </a:schemeClr>
              </a:gs>
              <a:gs pos="14000">
                <a:srgbClr val="92D050"/>
              </a:gs>
            </a:gsLst>
            <a:lin ang="10800000" scaled="1"/>
          </a:gradFill>
          <a:ln>
            <a:noFill/>
          </a:ln>
          <a:scene3d>
            <a:camera prst="orthographicFront">
              <a:rot lat="15" lon="10799962" rev="1919999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73159" rtl="0" eaLnBrk="1" fontAlgn="auto" latinLnBrk="0" hangingPunct="0">
              <a:lnSpc>
                <a:spcPct val="100000"/>
              </a:lnSpc>
              <a:spcBef>
                <a:spcPts val="0"/>
              </a:spcBef>
              <a:spcAft>
                <a:spcPts val="0"/>
              </a:spcAft>
              <a:buClrTx/>
              <a:buSzTx/>
              <a:buFontTx/>
              <a:buNone/>
              <a:tabLst/>
              <a:defRPr/>
            </a:pPr>
            <a:endParaRPr kumimoji="0" lang="es-ES" sz="1266" b="0" i="0" u="none" strike="noStrike" kern="0" cap="none" spc="0" normalizeH="0" baseline="0" noProof="0">
              <a:ln>
                <a:noFill/>
              </a:ln>
              <a:solidFill>
                <a:prstClr val="black"/>
              </a:solidFill>
              <a:effectLst/>
              <a:uLnTx/>
              <a:uFillTx/>
              <a:latin typeface="Calibri" panose="020F0502020204030204"/>
              <a:ea typeface="+mn-ea"/>
              <a:cs typeface="+mn-cs"/>
              <a:sym typeface="Franklin Gothic Book"/>
            </a:endParaRPr>
          </a:p>
        </p:txBody>
      </p:sp>
      <p:sp>
        <p:nvSpPr>
          <p:cNvPr id="12" name="Rayo 11">
            <a:extLst>
              <a:ext uri="{FF2B5EF4-FFF2-40B4-BE49-F238E27FC236}">
                <a16:creationId xmlns:a16="http://schemas.microsoft.com/office/drawing/2014/main" id="{603D882D-204D-41E3-B1E5-70A3292E6EAF}"/>
              </a:ext>
            </a:extLst>
          </p:cNvPr>
          <p:cNvSpPr/>
          <p:nvPr/>
        </p:nvSpPr>
        <p:spPr>
          <a:xfrm rot="3197262">
            <a:off x="6146679" y="1695157"/>
            <a:ext cx="223059" cy="443989"/>
          </a:xfrm>
          <a:prstGeom prst="lightningBolt">
            <a:avLst/>
          </a:prstGeom>
          <a:solidFill>
            <a:srgbClr val="FFFF00"/>
          </a:solidFill>
          <a:ln>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0" name="Rayo 49">
            <a:extLst>
              <a:ext uri="{FF2B5EF4-FFF2-40B4-BE49-F238E27FC236}">
                <a16:creationId xmlns:a16="http://schemas.microsoft.com/office/drawing/2014/main" id="{B33790BE-52FA-4820-B507-9AC9ACC2ADFF}"/>
              </a:ext>
            </a:extLst>
          </p:cNvPr>
          <p:cNvSpPr/>
          <p:nvPr/>
        </p:nvSpPr>
        <p:spPr>
          <a:xfrm rot="3197262">
            <a:off x="6581885" y="1708183"/>
            <a:ext cx="223059" cy="443989"/>
          </a:xfrm>
          <a:prstGeom prst="lightningBolt">
            <a:avLst/>
          </a:prstGeom>
          <a:solidFill>
            <a:srgbClr val="FFFF00"/>
          </a:solidFill>
          <a:ln>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1" name="Rayo 50">
            <a:extLst>
              <a:ext uri="{FF2B5EF4-FFF2-40B4-BE49-F238E27FC236}">
                <a16:creationId xmlns:a16="http://schemas.microsoft.com/office/drawing/2014/main" id="{5BAEDF19-4F16-4E7A-BF7C-8EF36A8BB924}"/>
              </a:ext>
            </a:extLst>
          </p:cNvPr>
          <p:cNvSpPr/>
          <p:nvPr/>
        </p:nvSpPr>
        <p:spPr>
          <a:xfrm rot="3197262">
            <a:off x="5764133" y="1656281"/>
            <a:ext cx="223059" cy="443989"/>
          </a:xfrm>
          <a:prstGeom prst="lightningBolt">
            <a:avLst/>
          </a:prstGeom>
          <a:solidFill>
            <a:srgbClr val="FFFF00"/>
          </a:solidFill>
          <a:ln>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19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2. Design &amp; construction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Engineering</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5</a:t>
            </a:fld>
            <a:endParaRPr lang="es-ES" dirty="0"/>
          </a:p>
        </p:txBody>
      </p:sp>
      <p:pic>
        <p:nvPicPr>
          <p:cNvPr id="52" name="Imagen 51">
            <a:extLst>
              <a:ext uri="{FF2B5EF4-FFF2-40B4-BE49-F238E27FC236}">
                <a16:creationId xmlns:a16="http://schemas.microsoft.com/office/drawing/2014/main" id="{352585B5-DAEA-4C3D-90CA-F71BCAE8B5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549" y="3332471"/>
            <a:ext cx="3711111" cy="1800000"/>
          </a:xfrm>
          <a:prstGeom prst="rect">
            <a:avLst/>
          </a:prstGeom>
        </p:spPr>
      </p:pic>
      <p:pic>
        <p:nvPicPr>
          <p:cNvPr id="53" name="Imagen 52">
            <a:extLst>
              <a:ext uri="{FF2B5EF4-FFF2-40B4-BE49-F238E27FC236}">
                <a16:creationId xmlns:a16="http://schemas.microsoft.com/office/drawing/2014/main" id="{E3DB1212-6CF8-4DD0-A622-FE29C840B6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9990" y="4763777"/>
            <a:ext cx="3455556" cy="1800000"/>
          </a:xfrm>
          <a:prstGeom prst="rect">
            <a:avLst/>
          </a:prstGeom>
        </p:spPr>
      </p:pic>
      <p:pic>
        <p:nvPicPr>
          <p:cNvPr id="57" name="Imagen 56">
            <a:extLst>
              <a:ext uri="{FF2B5EF4-FFF2-40B4-BE49-F238E27FC236}">
                <a16:creationId xmlns:a16="http://schemas.microsoft.com/office/drawing/2014/main" id="{9ABABE58-9D1E-48C5-90C0-C04416BF48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9666" y="3828781"/>
            <a:ext cx="2880002" cy="2160000"/>
          </a:xfrm>
          <a:prstGeom prst="rect">
            <a:avLst/>
          </a:prstGeom>
        </p:spPr>
      </p:pic>
      <p:pic>
        <p:nvPicPr>
          <p:cNvPr id="58" name="Imagen 57">
            <a:extLst>
              <a:ext uri="{FF2B5EF4-FFF2-40B4-BE49-F238E27FC236}">
                <a16:creationId xmlns:a16="http://schemas.microsoft.com/office/drawing/2014/main" id="{736526D6-BBED-4FC4-BFA4-4666004BD7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69363" y="3828781"/>
            <a:ext cx="2880000" cy="2160000"/>
          </a:xfrm>
          <a:prstGeom prst="rect">
            <a:avLst/>
          </a:prstGeom>
        </p:spPr>
      </p:pic>
      <p:sp>
        <p:nvSpPr>
          <p:cNvPr id="59" name="Rectángulo redondeado 27">
            <a:extLst>
              <a:ext uri="{FF2B5EF4-FFF2-40B4-BE49-F238E27FC236}">
                <a16:creationId xmlns:a16="http://schemas.microsoft.com/office/drawing/2014/main" id="{EDB69286-7D0F-4441-A120-7707BBDAE504}"/>
              </a:ext>
            </a:extLst>
          </p:cNvPr>
          <p:cNvSpPr/>
          <p:nvPr/>
        </p:nvSpPr>
        <p:spPr>
          <a:xfrm>
            <a:off x="455546" y="1443835"/>
            <a:ext cx="5519600" cy="1697294"/>
          </a:xfrm>
          <a:prstGeom prst="roundRect">
            <a:avLst/>
          </a:prstGeom>
          <a:solidFill>
            <a:srgbClr val="E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60" name="CuadroTexto 59">
            <a:extLst>
              <a:ext uri="{FF2B5EF4-FFF2-40B4-BE49-F238E27FC236}">
                <a16:creationId xmlns:a16="http://schemas.microsoft.com/office/drawing/2014/main" id="{5C1A9969-2ED8-4897-BCCF-81BC78E22F04}"/>
              </a:ext>
            </a:extLst>
          </p:cNvPr>
          <p:cNvSpPr txBox="1"/>
          <p:nvPr/>
        </p:nvSpPr>
        <p:spPr>
          <a:xfrm>
            <a:off x="500297" y="1822631"/>
            <a:ext cx="2587148" cy="1138773"/>
          </a:xfrm>
          <a:prstGeom prst="rect">
            <a:avLst/>
          </a:prstGeom>
          <a:noFill/>
        </p:spPr>
        <p:txBody>
          <a:bodyPr wrap="square" rtlCol="0">
            <a:spAutoFit/>
          </a:bodyPr>
          <a:lstStyle/>
          <a:p>
            <a:pPr marL="285750" indent="-285750" algn="just">
              <a:spcBef>
                <a:spcPts val="600"/>
              </a:spcBef>
              <a:spcAft>
                <a:spcPts val="600"/>
              </a:spcAft>
              <a:buFontTx/>
              <a:buChar char="-"/>
            </a:pPr>
            <a:r>
              <a:rPr lang="en-GB" sz="1600" dirty="0">
                <a:latin typeface="Arial" panose="020B0604020202020204" pitchFamily="34" charset="0"/>
                <a:ea typeface="Times New Roman" panose="02020603050405020304" pitchFamily="18" charset="0"/>
                <a:cs typeface="Arial" panose="020B0604020202020204" pitchFamily="34" charset="0"/>
              </a:rPr>
              <a:t>Topography</a:t>
            </a:r>
          </a:p>
          <a:p>
            <a:pPr marL="285750" indent="-285750" algn="just">
              <a:spcBef>
                <a:spcPts val="600"/>
              </a:spcBef>
              <a:spcAft>
                <a:spcPts val="600"/>
              </a:spcAft>
              <a:buFontTx/>
              <a:buChar char="-"/>
            </a:pPr>
            <a:r>
              <a:rPr lang="en-GB" sz="1600" dirty="0">
                <a:latin typeface="Arial" panose="020B0604020202020204" pitchFamily="34" charset="0"/>
                <a:ea typeface="Times New Roman" panose="02020603050405020304" pitchFamily="18" charset="0"/>
                <a:cs typeface="Arial" panose="020B0604020202020204" pitchFamily="34" charset="0"/>
              </a:rPr>
              <a:t>Nature of the terrain</a:t>
            </a:r>
          </a:p>
          <a:p>
            <a:pPr marL="285750" indent="-285750" algn="just">
              <a:spcBef>
                <a:spcPts val="600"/>
              </a:spcBef>
              <a:spcAft>
                <a:spcPts val="600"/>
              </a:spcAft>
              <a:buFontTx/>
              <a:buChar char="-"/>
            </a:pPr>
            <a:r>
              <a:rPr lang="en-GB" sz="1600" dirty="0">
                <a:latin typeface="Arial" panose="020B0604020202020204" pitchFamily="34" charset="0"/>
                <a:ea typeface="Times New Roman" panose="02020603050405020304" pitchFamily="18" charset="0"/>
                <a:cs typeface="Arial" panose="020B0604020202020204" pitchFamily="34" charset="0"/>
              </a:rPr>
              <a:t>Land Use Competition</a:t>
            </a:r>
          </a:p>
        </p:txBody>
      </p:sp>
      <p:sp>
        <p:nvSpPr>
          <p:cNvPr id="61" name="Elipse 60">
            <a:extLst>
              <a:ext uri="{FF2B5EF4-FFF2-40B4-BE49-F238E27FC236}">
                <a16:creationId xmlns:a16="http://schemas.microsoft.com/office/drawing/2014/main" id="{ACFE0100-7B75-44D3-8313-7BD791D54234}"/>
              </a:ext>
            </a:extLst>
          </p:cNvPr>
          <p:cNvSpPr/>
          <p:nvPr/>
        </p:nvSpPr>
        <p:spPr>
          <a:xfrm>
            <a:off x="369780" y="1282327"/>
            <a:ext cx="373386" cy="373386"/>
          </a:xfrm>
          <a:prstGeom prst="ellipse">
            <a:avLst/>
          </a:prstGeom>
          <a:solidFill>
            <a:srgbClr val="54C3C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62" name="CuadroTexto 61">
            <a:extLst>
              <a:ext uri="{FF2B5EF4-FFF2-40B4-BE49-F238E27FC236}">
                <a16:creationId xmlns:a16="http://schemas.microsoft.com/office/drawing/2014/main" id="{5F38A652-3D5E-48D0-A2F8-0FD91934D02B}"/>
              </a:ext>
            </a:extLst>
          </p:cNvPr>
          <p:cNvSpPr txBox="1"/>
          <p:nvPr/>
        </p:nvSpPr>
        <p:spPr>
          <a:xfrm>
            <a:off x="455549" y="1316942"/>
            <a:ext cx="228220" cy="307777"/>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1</a:t>
            </a:r>
          </a:p>
        </p:txBody>
      </p:sp>
      <p:sp>
        <p:nvSpPr>
          <p:cNvPr id="63" name="Rectángulo redondeado 31">
            <a:extLst>
              <a:ext uri="{FF2B5EF4-FFF2-40B4-BE49-F238E27FC236}">
                <a16:creationId xmlns:a16="http://schemas.microsoft.com/office/drawing/2014/main" id="{7A663065-C932-4ADD-B45D-7ADAEC084F93}"/>
              </a:ext>
            </a:extLst>
          </p:cNvPr>
          <p:cNvSpPr/>
          <p:nvPr/>
        </p:nvSpPr>
        <p:spPr>
          <a:xfrm>
            <a:off x="6435414" y="1409220"/>
            <a:ext cx="5220000" cy="1620000"/>
          </a:xfrm>
          <a:prstGeom prst="roundRect">
            <a:avLst/>
          </a:prstGeom>
          <a:solidFill>
            <a:srgbClr val="E7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65" name="Elipse 64">
            <a:extLst>
              <a:ext uri="{FF2B5EF4-FFF2-40B4-BE49-F238E27FC236}">
                <a16:creationId xmlns:a16="http://schemas.microsoft.com/office/drawing/2014/main" id="{46B465A7-4867-46EB-9623-76FD7647D180}"/>
              </a:ext>
            </a:extLst>
          </p:cNvPr>
          <p:cNvSpPr/>
          <p:nvPr/>
        </p:nvSpPr>
        <p:spPr>
          <a:xfrm>
            <a:off x="6279078" y="1279121"/>
            <a:ext cx="373386" cy="373386"/>
          </a:xfrm>
          <a:prstGeom prst="ellipse">
            <a:avLst/>
          </a:prstGeom>
          <a:solidFill>
            <a:srgbClr val="8FAACA"/>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66" name="CuadroTexto 65">
            <a:extLst>
              <a:ext uri="{FF2B5EF4-FFF2-40B4-BE49-F238E27FC236}">
                <a16:creationId xmlns:a16="http://schemas.microsoft.com/office/drawing/2014/main" id="{7318832D-55BD-449B-87F2-04197E53DF78}"/>
              </a:ext>
            </a:extLst>
          </p:cNvPr>
          <p:cNvSpPr txBox="1"/>
          <p:nvPr/>
        </p:nvSpPr>
        <p:spPr>
          <a:xfrm>
            <a:off x="6364847" y="1313736"/>
            <a:ext cx="228220" cy="307777"/>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2</a:t>
            </a:r>
          </a:p>
        </p:txBody>
      </p:sp>
      <p:sp>
        <p:nvSpPr>
          <p:cNvPr id="67" name="3 Título">
            <a:extLst>
              <a:ext uri="{FF2B5EF4-FFF2-40B4-BE49-F238E27FC236}">
                <a16:creationId xmlns:a16="http://schemas.microsoft.com/office/drawing/2014/main" id="{44463758-9AB6-4743-BC27-C717D7D7BA3D}"/>
              </a:ext>
            </a:extLst>
          </p:cNvPr>
          <p:cNvSpPr txBox="1">
            <a:spLocks/>
          </p:cNvSpPr>
          <p:nvPr/>
        </p:nvSpPr>
        <p:spPr>
          <a:xfrm>
            <a:off x="1691638" y="800331"/>
            <a:ext cx="8856984" cy="430040"/>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ABBC"/>
              </a:buClr>
              <a:buSzPct val="100000"/>
              <a:buFont typeface="Raleway"/>
              <a:buNone/>
              <a:defRPr sz="3600" b="0" i="0" u="none" strike="noStrike" cap="none">
                <a:solidFill>
                  <a:srgbClr val="444444"/>
                </a:solidFill>
                <a:latin typeface="+mn-lt"/>
                <a:ea typeface="Raleway"/>
                <a:cs typeface="Raleway"/>
                <a:sym typeface="Raleway"/>
              </a:defRPr>
            </a:lvl1pPr>
            <a:lvl2pPr lvl="1">
              <a:spcBef>
                <a:spcPts val="0"/>
              </a:spcBef>
              <a:buClr>
                <a:srgbClr val="97ABBC"/>
              </a:buClr>
              <a:buSzPct val="100000"/>
              <a:buFont typeface="Raleway"/>
              <a:buNone/>
              <a:defRPr sz="3600">
                <a:solidFill>
                  <a:srgbClr val="97ABBC"/>
                </a:solidFill>
                <a:latin typeface="Raleway"/>
                <a:ea typeface="Raleway"/>
                <a:cs typeface="Raleway"/>
                <a:sym typeface="Raleway"/>
              </a:defRPr>
            </a:lvl2pPr>
            <a:lvl3pPr lvl="2">
              <a:spcBef>
                <a:spcPts val="0"/>
              </a:spcBef>
              <a:buClr>
                <a:srgbClr val="97ABBC"/>
              </a:buClr>
              <a:buSzPct val="100000"/>
              <a:buFont typeface="Raleway"/>
              <a:buNone/>
              <a:defRPr sz="3600">
                <a:solidFill>
                  <a:srgbClr val="97ABBC"/>
                </a:solidFill>
                <a:latin typeface="Raleway"/>
                <a:ea typeface="Raleway"/>
                <a:cs typeface="Raleway"/>
                <a:sym typeface="Raleway"/>
              </a:defRPr>
            </a:lvl3pPr>
            <a:lvl4pPr lvl="3">
              <a:spcBef>
                <a:spcPts val="0"/>
              </a:spcBef>
              <a:buClr>
                <a:srgbClr val="97ABBC"/>
              </a:buClr>
              <a:buSzPct val="100000"/>
              <a:buFont typeface="Raleway"/>
              <a:buNone/>
              <a:defRPr sz="3600">
                <a:solidFill>
                  <a:srgbClr val="97ABBC"/>
                </a:solidFill>
                <a:latin typeface="Raleway"/>
                <a:ea typeface="Raleway"/>
                <a:cs typeface="Raleway"/>
                <a:sym typeface="Raleway"/>
              </a:defRPr>
            </a:lvl4pPr>
            <a:lvl5pPr lvl="4">
              <a:spcBef>
                <a:spcPts val="0"/>
              </a:spcBef>
              <a:buClr>
                <a:srgbClr val="97ABBC"/>
              </a:buClr>
              <a:buSzPct val="100000"/>
              <a:buFont typeface="Raleway"/>
              <a:buNone/>
              <a:defRPr sz="3600">
                <a:solidFill>
                  <a:srgbClr val="97ABBC"/>
                </a:solidFill>
                <a:latin typeface="Raleway"/>
                <a:ea typeface="Raleway"/>
                <a:cs typeface="Raleway"/>
                <a:sym typeface="Raleway"/>
              </a:defRPr>
            </a:lvl5pPr>
            <a:lvl6pPr lvl="5">
              <a:spcBef>
                <a:spcPts val="0"/>
              </a:spcBef>
              <a:buClr>
                <a:srgbClr val="97ABBC"/>
              </a:buClr>
              <a:buSzPct val="100000"/>
              <a:buFont typeface="Raleway"/>
              <a:buNone/>
              <a:defRPr sz="3600">
                <a:solidFill>
                  <a:srgbClr val="97ABBC"/>
                </a:solidFill>
                <a:latin typeface="Raleway"/>
                <a:ea typeface="Raleway"/>
                <a:cs typeface="Raleway"/>
                <a:sym typeface="Raleway"/>
              </a:defRPr>
            </a:lvl6pPr>
            <a:lvl7pPr lvl="6">
              <a:spcBef>
                <a:spcPts val="0"/>
              </a:spcBef>
              <a:buClr>
                <a:srgbClr val="97ABBC"/>
              </a:buClr>
              <a:buSzPct val="100000"/>
              <a:buFont typeface="Raleway"/>
              <a:buNone/>
              <a:defRPr sz="3600">
                <a:solidFill>
                  <a:srgbClr val="97ABBC"/>
                </a:solidFill>
                <a:latin typeface="Raleway"/>
                <a:ea typeface="Raleway"/>
                <a:cs typeface="Raleway"/>
                <a:sym typeface="Raleway"/>
              </a:defRPr>
            </a:lvl7pPr>
            <a:lvl8pPr lvl="7">
              <a:spcBef>
                <a:spcPts val="0"/>
              </a:spcBef>
              <a:buClr>
                <a:srgbClr val="97ABBC"/>
              </a:buClr>
              <a:buSzPct val="100000"/>
              <a:buFont typeface="Raleway"/>
              <a:buNone/>
              <a:defRPr sz="3600">
                <a:solidFill>
                  <a:srgbClr val="97ABBC"/>
                </a:solidFill>
                <a:latin typeface="Raleway"/>
                <a:ea typeface="Raleway"/>
                <a:cs typeface="Raleway"/>
                <a:sym typeface="Raleway"/>
              </a:defRPr>
            </a:lvl8pPr>
            <a:lvl9pPr lvl="8">
              <a:spcBef>
                <a:spcPts val="0"/>
              </a:spcBef>
              <a:buClr>
                <a:srgbClr val="97ABBC"/>
              </a:buClr>
              <a:buSzPct val="100000"/>
              <a:buFont typeface="Raleway"/>
              <a:buNone/>
              <a:defRPr sz="3600">
                <a:solidFill>
                  <a:srgbClr val="97ABBC"/>
                </a:solidFill>
                <a:latin typeface="Raleway"/>
                <a:ea typeface="Raleway"/>
                <a:cs typeface="Raleway"/>
                <a:sym typeface="Raleway"/>
              </a:defRPr>
            </a:lvl9pPr>
          </a:lstStyle>
          <a:p>
            <a:pPr algn="ctr"/>
            <a:r>
              <a:rPr lang="en-US" sz="1600" b="1" dirty="0">
                <a:latin typeface="Arial" panose="020B0604020202020204" pitchFamily="34" charset="0"/>
                <a:cs typeface="Arial" panose="020B0604020202020204" pitchFamily="34" charset="0"/>
              </a:rPr>
              <a:t>IDENTIFYING AND STRUCTURING CHALLENGES AT LARGE-SCALE</a:t>
            </a:r>
          </a:p>
        </p:txBody>
      </p:sp>
      <p:sp>
        <p:nvSpPr>
          <p:cNvPr id="68" name="CuadroTexto 67">
            <a:extLst>
              <a:ext uri="{FF2B5EF4-FFF2-40B4-BE49-F238E27FC236}">
                <a16:creationId xmlns:a16="http://schemas.microsoft.com/office/drawing/2014/main" id="{D8F1309B-222A-4FEB-887C-FDE70FD22984}"/>
              </a:ext>
            </a:extLst>
          </p:cNvPr>
          <p:cNvSpPr txBox="1"/>
          <p:nvPr/>
        </p:nvSpPr>
        <p:spPr>
          <a:xfrm>
            <a:off x="7150557" y="3459449"/>
            <a:ext cx="851515" cy="369332"/>
          </a:xfrm>
          <a:prstGeom prst="rect">
            <a:avLst/>
          </a:prstGeom>
          <a:noFill/>
        </p:spPr>
        <p:txBody>
          <a:bodyPr wrap="none" rtlCol="0">
            <a:spAutoFit/>
          </a:bodyPr>
          <a:lstStyle/>
          <a:p>
            <a:r>
              <a:rPr lang="es-ES" dirty="0">
                <a:latin typeface="Arial" panose="020B0604020202020204" pitchFamily="34" charset="0"/>
                <a:cs typeface="Arial" panose="020B0604020202020204" pitchFamily="34" charset="0"/>
              </a:rPr>
              <a:t>Case I</a:t>
            </a:r>
          </a:p>
        </p:txBody>
      </p:sp>
      <p:sp>
        <p:nvSpPr>
          <p:cNvPr id="69" name="CuadroTexto 68">
            <a:extLst>
              <a:ext uri="{FF2B5EF4-FFF2-40B4-BE49-F238E27FC236}">
                <a16:creationId xmlns:a16="http://schemas.microsoft.com/office/drawing/2014/main" id="{46CEB064-C2E1-49F7-9006-93BEFB443167}"/>
              </a:ext>
            </a:extLst>
          </p:cNvPr>
          <p:cNvSpPr txBox="1"/>
          <p:nvPr/>
        </p:nvSpPr>
        <p:spPr>
          <a:xfrm>
            <a:off x="10051545" y="3453220"/>
            <a:ext cx="915635" cy="369332"/>
          </a:xfrm>
          <a:prstGeom prst="rect">
            <a:avLst/>
          </a:prstGeom>
          <a:noFill/>
        </p:spPr>
        <p:txBody>
          <a:bodyPr wrap="none" rtlCol="0">
            <a:spAutoFit/>
          </a:bodyPr>
          <a:lstStyle/>
          <a:p>
            <a:r>
              <a:rPr lang="es-ES" dirty="0">
                <a:latin typeface="Arial" panose="020B0604020202020204" pitchFamily="34" charset="0"/>
                <a:cs typeface="Arial" panose="020B0604020202020204" pitchFamily="34" charset="0"/>
              </a:rPr>
              <a:t>Case II</a:t>
            </a:r>
          </a:p>
        </p:txBody>
      </p:sp>
      <p:sp>
        <p:nvSpPr>
          <p:cNvPr id="70" name="CuadroTexto 69">
            <a:extLst>
              <a:ext uri="{FF2B5EF4-FFF2-40B4-BE49-F238E27FC236}">
                <a16:creationId xmlns:a16="http://schemas.microsoft.com/office/drawing/2014/main" id="{A0824EB5-6DC7-48AA-9EBD-3490A538A6B9}"/>
              </a:ext>
            </a:extLst>
          </p:cNvPr>
          <p:cNvSpPr txBox="1"/>
          <p:nvPr/>
        </p:nvSpPr>
        <p:spPr>
          <a:xfrm>
            <a:off x="3540084" y="1756134"/>
            <a:ext cx="2587148" cy="1384995"/>
          </a:xfrm>
          <a:prstGeom prst="rect">
            <a:avLst/>
          </a:prstGeom>
          <a:noFill/>
        </p:spPr>
        <p:txBody>
          <a:bodyPr wrap="square" rtlCol="0">
            <a:spAutoFit/>
          </a:bodyPr>
          <a:lstStyle/>
          <a:p>
            <a:pPr marL="285750" indent="-285750" algn="just">
              <a:spcBef>
                <a:spcPts val="600"/>
              </a:spcBef>
              <a:spcAft>
                <a:spcPts val="600"/>
              </a:spcAft>
              <a:buFontTx/>
              <a:buChar char="-"/>
            </a:pPr>
            <a:r>
              <a:rPr lang="en-GB" sz="1600" b="1" dirty="0">
                <a:latin typeface="Arial" panose="020B0604020202020204" pitchFamily="34" charset="0"/>
                <a:ea typeface="Times New Roman" panose="02020603050405020304" pitchFamily="18" charset="0"/>
                <a:cs typeface="Arial" panose="020B0604020202020204" pitchFamily="34" charset="0"/>
              </a:rPr>
              <a:t>Investment cost</a:t>
            </a:r>
          </a:p>
          <a:p>
            <a:pPr marL="285750" indent="-285750" algn="just">
              <a:spcBef>
                <a:spcPts val="600"/>
              </a:spcBef>
              <a:spcAft>
                <a:spcPts val="600"/>
              </a:spcAft>
              <a:buFontTx/>
              <a:buChar char="-"/>
            </a:pPr>
            <a:r>
              <a:rPr lang="en-GB" sz="1600" b="1" dirty="0">
                <a:latin typeface="Arial" panose="020B0604020202020204" pitchFamily="34" charset="0"/>
                <a:ea typeface="Times New Roman" panose="02020603050405020304" pitchFamily="18" charset="0"/>
                <a:cs typeface="Arial" panose="020B0604020202020204" pitchFamily="34" charset="0"/>
              </a:rPr>
              <a:t>Economical sustainability</a:t>
            </a:r>
          </a:p>
          <a:p>
            <a:pPr marL="285750" indent="-285750" algn="just">
              <a:spcBef>
                <a:spcPts val="600"/>
              </a:spcBef>
              <a:spcAft>
                <a:spcPts val="600"/>
              </a:spcAft>
              <a:buFontTx/>
              <a:buChar char="-"/>
            </a:pPr>
            <a:r>
              <a:rPr lang="en-GB" sz="1600" b="1" dirty="0">
                <a:latin typeface="Arial" panose="020B0604020202020204" pitchFamily="34" charset="0"/>
                <a:ea typeface="Times New Roman" panose="02020603050405020304" pitchFamily="18" charset="0"/>
                <a:cs typeface="Arial" panose="020B0604020202020204" pitchFamily="34" charset="0"/>
              </a:rPr>
              <a:t>Agriculture, Tourism</a:t>
            </a:r>
          </a:p>
        </p:txBody>
      </p:sp>
      <p:sp>
        <p:nvSpPr>
          <p:cNvPr id="10" name="Flecha: hacia abajo 9">
            <a:extLst>
              <a:ext uri="{FF2B5EF4-FFF2-40B4-BE49-F238E27FC236}">
                <a16:creationId xmlns:a16="http://schemas.microsoft.com/office/drawing/2014/main" id="{9238F3D2-A489-44E4-A01E-1D3776EF1EB3}"/>
              </a:ext>
            </a:extLst>
          </p:cNvPr>
          <p:cNvSpPr/>
          <p:nvPr/>
        </p:nvSpPr>
        <p:spPr>
          <a:xfrm rot="16200000">
            <a:off x="2647272" y="1982443"/>
            <a:ext cx="980684" cy="419039"/>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71" name="CuadroTexto 70">
            <a:extLst>
              <a:ext uri="{FF2B5EF4-FFF2-40B4-BE49-F238E27FC236}">
                <a16:creationId xmlns:a16="http://schemas.microsoft.com/office/drawing/2014/main" id="{E609BDC6-6194-4066-AB09-610DC5306B8A}"/>
              </a:ext>
            </a:extLst>
          </p:cNvPr>
          <p:cNvSpPr txBox="1"/>
          <p:nvPr/>
        </p:nvSpPr>
        <p:spPr>
          <a:xfrm>
            <a:off x="6515424" y="1821164"/>
            <a:ext cx="2477492" cy="1138773"/>
          </a:xfrm>
          <a:prstGeom prst="rect">
            <a:avLst/>
          </a:prstGeom>
          <a:noFill/>
        </p:spPr>
        <p:txBody>
          <a:bodyPr wrap="square" rtlCol="0">
            <a:spAutoFit/>
          </a:bodyPr>
          <a:lstStyle/>
          <a:p>
            <a:pPr marL="285750" indent="-285750" algn="just">
              <a:spcBef>
                <a:spcPts val="600"/>
              </a:spcBef>
              <a:spcAft>
                <a:spcPts val="600"/>
              </a:spcAft>
              <a:buFontTx/>
              <a:buChar char="-"/>
            </a:pPr>
            <a:r>
              <a:rPr lang="en-GB" sz="1600" dirty="0">
                <a:latin typeface="Arial" panose="020B0604020202020204" pitchFamily="34" charset="0"/>
                <a:ea typeface="Times New Roman" panose="02020603050405020304" pitchFamily="18" charset="0"/>
                <a:cs typeface="Arial" panose="020B0604020202020204" pitchFamily="34" charset="0"/>
              </a:rPr>
              <a:t>Earthworks</a:t>
            </a:r>
          </a:p>
          <a:p>
            <a:pPr marL="285750" indent="-285750" algn="just">
              <a:spcBef>
                <a:spcPts val="600"/>
              </a:spcBef>
              <a:spcAft>
                <a:spcPts val="600"/>
              </a:spcAft>
              <a:buFontTx/>
              <a:buChar char="-"/>
            </a:pPr>
            <a:r>
              <a:rPr lang="en-GB" sz="1600" dirty="0">
                <a:latin typeface="Arial" panose="020B0604020202020204" pitchFamily="34" charset="0"/>
                <a:ea typeface="Times New Roman" panose="02020603050405020304" pitchFamily="18" charset="0"/>
                <a:cs typeface="Arial" panose="020B0604020202020204" pitchFamily="34" charset="0"/>
              </a:rPr>
              <a:t>Landfill management</a:t>
            </a:r>
          </a:p>
          <a:p>
            <a:pPr marL="285750" indent="-285750" algn="just">
              <a:spcBef>
                <a:spcPts val="600"/>
              </a:spcBef>
              <a:spcAft>
                <a:spcPts val="600"/>
              </a:spcAft>
              <a:buFontTx/>
              <a:buChar char="-"/>
            </a:pPr>
            <a:r>
              <a:rPr lang="en-GB" sz="1600" dirty="0">
                <a:latin typeface="Arial" panose="020B0604020202020204" pitchFamily="34" charset="0"/>
                <a:ea typeface="Times New Roman" panose="02020603050405020304" pitchFamily="18" charset="0"/>
                <a:cs typeface="Arial" panose="020B0604020202020204" pitchFamily="34" charset="0"/>
              </a:rPr>
              <a:t>Adapt to Terrain </a:t>
            </a:r>
          </a:p>
        </p:txBody>
      </p:sp>
      <p:sp>
        <p:nvSpPr>
          <p:cNvPr id="72" name="CuadroTexto 71">
            <a:extLst>
              <a:ext uri="{FF2B5EF4-FFF2-40B4-BE49-F238E27FC236}">
                <a16:creationId xmlns:a16="http://schemas.microsoft.com/office/drawing/2014/main" id="{F2038401-479D-4135-9A1E-8A8F2491D3F0}"/>
              </a:ext>
            </a:extLst>
          </p:cNvPr>
          <p:cNvSpPr txBox="1"/>
          <p:nvPr/>
        </p:nvSpPr>
        <p:spPr>
          <a:xfrm>
            <a:off x="9965605" y="1835455"/>
            <a:ext cx="1438587" cy="707886"/>
          </a:xfrm>
          <a:prstGeom prst="rect">
            <a:avLst/>
          </a:prstGeom>
          <a:noFill/>
        </p:spPr>
        <p:txBody>
          <a:bodyPr wrap="square" rtlCol="0">
            <a:spAutoFit/>
          </a:bodyPr>
          <a:lstStyle/>
          <a:p>
            <a:pPr algn="ctr">
              <a:spcBef>
                <a:spcPts val="600"/>
              </a:spcBef>
              <a:spcAft>
                <a:spcPts val="600"/>
              </a:spcAft>
            </a:pPr>
            <a:r>
              <a:rPr lang="en-GB" sz="2000" b="1" dirty="0">
                <a:latin typeface="Arial" panose="020B0604020202020204" pitchFamily="34" charset="0"/>
                <a:ea typeface="Times New Roman" panose="02020603050405020304" pitchFamily="18" charset="0"/>
                <a:cs typeface="Arial" panose="020B0604020202020204" pitchFamily="34" charset="0"/>
              </a:rPr>
              <a:t>&gt; 35% total cost</a:t>
            </a:r>
          </a:p>
        </p:txBody>
      </p:sp>
      <p:sp>
        <p:nvSpPr>
          <p:cNvPr id="73" name="Flecha: hacia abajo 72">
            <a:extLst>
              <a:ext uri="{FF2B5EF4-FFF2-40B4-BE49-F238E27FC236}">
                <a16:creationId xmlns:a16="http://schemas.microsoft.com/office/drawing/2014/main" id="{D3593750-1B34-45E5-B0C9-8407146DF0F5}"/>
              </a:ext>
            </a:extLst>
          </p:cNvPr>
          <p:cNvSpPr/>
          <p:nvPr/>
        </p:nvSpPr>
        <p:spPr>
          <a:xfrm rot="16200000">
            <a:off x="8961811" y="1980976"/>
            <a:ext cx="980684" cy="419039"/>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589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Design &amp; construction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Engineering</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6</a:t>
            </a:fld>
            <a:endParaRPr lang="es-ES" dirty="0"/>
          </a:p>
        </p:txBody>
      </p:sp>
      <p:sp>
        <p:nvSpPr>
          <p:cNvPr id="59" name="Rectángulo redondeado 27">
            <a:extLst>
              <a:ext uri="{FF2B5EF4-FFF2-40B4-BE49-F238E27FC236}">
                <a16:creationId xmlns:a16="http://schemas.microsoft.com/office/drawing/2014/main" id="{EDB69286-7D0F-4441-A120-7707BBDAE504}"/>
              </a:ext>
            </a:extLst>
          </p:cNvPr>
          <p:cNvSpPr/>
          <p:nvPr/>
        </p:nvSpPr>
        <p:spPr>
          <a:xfrm>
            <a:off x="455546" y="1443835"/>
            <a:ext cx="5220000" cy="1620000"/>
          </a:xfrm>
          <a:prstGeom prst="roundRect">
            <a:avLst/>
          </a:prstGeom>
          <a:solidFill>
            <a:srgbClr val="E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60" name="CuadroTexto 59">
            <a:extLst>
              <a:ext uri="{FF2B5EF4-FFF2-40B4-BE49-F238E27FC236}">
                <a16:creationId xmlns:a16="http://schemas.microsoft.com/office/drawing/2014/main" id="{5C1A9969-2ED8-4897-BCCF-81BC78E22F04}"/>
              </a:ext>
            </a:extLst>
          </p:cNvPr>
          <p:cNvSpPr txBox="1"/>
          <p:nvPr/>
        </p:nvSpPr>
        <p:spPr>
          <a:xfrm>
            <a:off x="573185" y="1891533"/>
            <a:ext cx="1454398" cy="584775"/>
          </a:xfrm>
          <a:prstGeom prst="rect">
            <a:avLst/>
          </a:prstGeom>
          <a:noFill/>
        </p:spPr>
        <p:txBody>
          <a:bodyPr wrap="square" rtlCol="0">
            <a:spAutoFit/>
          </a:bodyPr>
          <a:lstStyle/>
          <a:p>
            <a:pPr algn="just">
              <a:spcBef>
                <a:spcPts val="600"/>
              </a:spcBef>
              <a:spcAft>
                <a:spcPts val="600"/>
              </a:spcAft>
            </a:pPr>
            <a:r>
              <a:rPr lang="en-GB" sz="1600" dirty="0">
                <a:latin typeface="Arial" panose="020B0604020202020204" pitchFamily="34" charset="0"/>
                <a:ea typeface="Times New Roman" panose="02020603050405020304" pitchFamily="18" charset="0"/>
                <a:cs typeface="Arial" panose="020B0604020202020204" pitchFamily="34" charset="0"/>
              </a:rPr>
              <a:t>Low-cost construction</a:t>
            </a:r>
          </a:p>
        </p:txBody>
      </p:sp>
      <p:sp>
        <p:nvSpPr>
          <p:cNvPr id="61" name="Elipse 60">
            <a:extLst>
              <a:ext uri="{FF2B5EF4-FFF2-40B4-BE49-F238E27FC236}">
                <a16:creationId xmlns:a16="http://schemas.microsoft.com/office/drawing/2014/main" id="{ACFE0100-7B75-44D3-8313-7BD791D54234}"/>
              </a:ext>
            </a:extLst>
          </p:cNvPr>
          <p:cNvSpPr/>
          <p:nvPr/>
        </p:nvSpPr>
        <p:spPr>
          <a:xfrm>
            <a:off x="369780" y="1282327"/>
            <a:ext cx="373386" cy="373386"/>
          </a:xfrm>
          <a:prstGeom prst="ellipse">
            <a:avLst/>
          </a:prstGeom>
          <a:solidFill>
            <a:srgbClr val="54C3C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62" name="CuadroTexto 61">
            <a:extLst>
              <a:ext uri="{FF2B5EF4-FFF2-40B4-BE49-F238E27FC236}">
                <a16:creationId xmlns:a16="http://schemas.microsoft.com/office/drawing/2014/main" id="{5F38A652-3D5E-48D0-A2F8-0FD91934D02B}"/>
              </a:ext>
            </a:extLst>
          </p:cNvPr>
          <p:cNvSpPr txBox="1"/>
          <p:nvPr/>
        </p:nvSpPr>
        <p:spPr>
          <a:xfrm>
            <a:off x="455549" y="1316942"/>
            <a:ext cx="228220" cy="307777"/>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5</a:t>
            </a:r>
          </a:p>
        </p:txBody>
      </p:sp>
      <p:sp>
        <p:nvSpPr>
          <p:cNvPr id="63" name="Rectángulo redondeado 31">
            <a:extLst>
              <a:ext uri="{FF2B5EF4-FFF2-40B4-BE49-F238E27FC236}">
                <a16:creationId xmlns:a16="http://schemas.microsoft.com/office/drawing/2014/main" id="{7A663065-C932-4ADD-B45D-7ADAEC084F93}"/>
              </a:ext>
            </a:extLst>
          </p:cNvPr>
          <p:cNvSpPr/>
          <p:nvPr/>
        </p:nvSpPr>
        <p:spPr>
          <a:xfrm>
            <a:off x="6435414" y="1409220"/>
            <a:ext cx="5220000" cy="1620000"/>
          </a:xfrm>
          <a:prstGeom prst="roundRect">
            <a:avLst/>
          </a:prstGeom>
          <a:solidFill>
            <a:srgbClr val="E7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65" name="Elipse 64">
            <a:extLst>
              <a:ext uri="{FF2B5EF4-FFF2-40B4-BE49-F238E27FC236}">
                <a16:creationId xmlns:a16="http://schemas.microsoft.com/office/drawing/2014/main" id="{46B465A7-4867-46EB-9623-76FD7647D180}"/>
              </a:ext>
            </a:extLst>
          </p:cNvPr>
          <p:cNvSpPr/>
          <p:nvPr/>
        </p:nvSpPr>
        <p:spPr>
          <a:xfrm>
            <a:off x="6279078" y="1279121"/>
            <a:ext cx="373386" cy="373386"/>
          </a:xfrm>
          <a:prstGeom prst="ellipse">
            <a:avLst/>
          </a:prstGeom>
          <a:solidFill>
            <a:srgbClr val="8FAACA"/>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panose="020B0604020202020204" pitchFamily="34" charset="0"/>
              <a:cs typeface="Arial" panose="020B0604020202020204" pitchFamily="34" charset="0"/>
            </a:endParaRPr>
          </a:p>
        </p:txBody>
      </p:sp>
      <p:sp>
        <p:nvSpPr>
          <p:cNvPr id="66" name="CuadroTexto 65">
            <a:extLst>
              <a:ext uri="{FF2B5EF4-FFF2-40B4-BE49-F238E27FC236}">
                <a16:creationId xmlns:a16="http://schemas.microsoft.com/office/drawing/2014/main" id="{7318832D-55BD-449B-87F2-04197E53DF78}"/>
              </a:ext>
            </a:extLst>
          </p:cNvPr>
          <p:cNvSpPr txBox="1"/>
          <p:nvPr/>
        </p:nvSpPr>
        <p:spPr>
          <a:xfrm>
            <a:off x="6364847" y="1313736"/>
            <a:ext cx="228220" cy="307777"/>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6</a:t>
            </a:r>
          </a:p>
        </p:txBody>
      </p:sp>
      <p:sp>
        <p:nvSpPr>
          <p:cNvPr id="67" name="3 Título">
            <a:extLst>
              <a:ext uri="{FF2B5EF4-FFF2-40B4-BE49-F238E27FC236}">
                <a16:creationId xmlns:a16="http://schemas.microsoft.com/office/drawing/2014/main" id="{44463758-9AB6-4743-BC27-C717D7D7BA3D}"/>
              </a:ext>
            </a:extLst>
          </p:cNvPr>
          <p:cNvSpPr txBox="1">
            <a:spLocks/>
          </p:cNvSpPr>
          <p:nvPr/>
        </p:nvSpPr>
        <p:spPr>
          <a:xfrm>
            <a:off x="1691638" y="800331"/>
            <a:ext cx="8856984" cy="430040"/>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ABBC"/>
              </a:buClr>
              <a:buSzPct val="100000"/>
              <a:buFont typeface="Raleway"/>
              <a:buNone/>
              <a:defRPr sz="3600" b="0" i="0" u="none" strike="noStrike" cap="none">
                <a:solidFill>
                  <a:srgbClr val="444444"/>
                </a:solidFill>
                <a:latin typeface="+mn-lt"/>
                <a:ea typeface="Raleway"/>
                <a:cs typeface="Raleway"/>
                <a:sym typeface="Raleway"/>
              </a:defRPr>
            </a:lvl1pPr>
            <a:lvl2pPr lvl="1">
              <a:spcBef>
                <a:spcPts val="0"/>
              </a:spcBef>
              <a:buClr>
                <a:srgbClr val="97ABBC"/>
              </a:buClr>
              <a:buSzPct val="100000"/>
              <a:buFont typeface="Raleway"/>
              <a:buNone/>
              <a:defRPr sz="3600">
                <a:solidFill>
                  <a:srgbClr val="97ABBC"/>
                </a:solidFill>
                <a:latin typeface="Raleway"/>
                <a:ea typeface="Raleway"/>
                <a:cs typeface="Raleway"/>
                <a:sym typeface="Raleway"/>
              </a:defRPr>
            </a:lvl2pPr>
            <a:lvl3pPr lvl="2">
              <a:spcBef>
                <a:spcPts val="0"/>
              </a:spcBef>
              <a:buClr>
                <a:srgbClr val="97ABBC"/>
              </a:buClr>
              <a:buSzPct val="100000"/>
              <a:buFont typeface="Raleway"/>
              <a:buNone/>
              <a:defRPr sz="3600">
                <a:solidFill>
                  <a:srgbClr val="97ABBC"/>
                </a:solidFill>
                <a:latin typeface="Raleway"/>
                <a:ea typeface="Raleway"/>
                <a:cs typeface="Raleway"/>
                <a:sym typeface="Raleway"/>
              </a:defRPr>
            </a:lvl3pPr>
            <a:lvl4pPr lvl="3">
              <a:spcBef>
                <a:spcPts val="0"/>
              </a:spcBef>
              <a:buClr>
                <a:srgbClr val="97ABBC"/>
              </a:buClr>
              <a:buSzPct val="100000"/>
              <a:buFont typeface="Raleway"/>
              <a:buNone/>
              <a:defRPr sz="3600">
                <a:solidFill>
                  <a:srgbClr val="97ABBC"/>
                </a:solidFill>
                <a:latin typeface="Raleway"/>
                <a:ea typeface="Raleway"/>
                <a:cs typeface="Raleway"/>
                <a:sym typeface="Raleway"/>
              </a:defRPr>
            </a:lvl4pPr>
            <a:lvl5pPr lvl="4">
              <a:spcBef>
                <a:spcPts val="0"/>
              </a:spcBef>
              <a:buClr>
                <a:srgbClr val="97ABBC"/>
              </a:buClr>
              <a:buSzPct val="100000"/>
              <a:buFont typeface="Raleway"/>
              <a:buNone/>
              <a:defRPr sz="3600">
                <a:solidFill>
                  <a:srgbClr val="97ABBC"/>
                </a:solidFill>
                <a:latin typeface="Raleway"/>
                <a:ea typeface="Raleway"/>
                <a:cs typeface="Raleway"/>
                <a:sym typeface="Raleway"/>
              </a:defRPr>
            </a:lvl5pPr>
            <a:lvl6pPr lvl="5">
              <a:spcBef>
                <a:spcPts val="0"/>
              </a:spcBef>
              <a:buClr>
                <a:srgbClr val="97ABBC"/>
              </a:buClr>
              <a:buSzPct val="100000"/>
              <a:buFont typeface="Raleway"/>
              <a:buNone/>
              <a:defRPr sz="3600">
                <a:solidFill>
                  <a:srgbClr val="97ABBC"/>
                </a:solidFill>
                <a:latin typeface="Raleway"/>
                <a:ea typeface="Raleway"/>
                <a:cs typeface="Raleway"/>
                <a:sym typeface="Raleway"/>
              </a:defRPr>
            </a:lvl6pPr>
            <a:lvl7pPr lvl="6">
              <a:spcBef>
                <a:spcPts val="0"/>
              </a:spcBef>
              <a:buClr>
                <a:srgbClr val="97ABBC"/>
              </a:buClr>
              <a:buSzPct val="100000"/>
              <a:buFont typeface="Raleway"/>
              <a:buNone/>
              <a:defRPr sz="3600">
                <a:solidFill>
                  <a:srgbClr val="97ABBC"/>
                </a:solidFill>
                <a:latin typeface="Raleway"/>
                <a:ea typeface="Raleway"/>
                <a:cs typeface="Raleway"/>
                <a:sym typeface="Raleway"/>
              </a:defRPr>
            </a:lvl7pPr>
            <a:lvl8pPr lvl="7">
              <a:spcBef>
                <a:spcPts val="0"/>
              </a:spcBef>
              <a:buClr>
                <a:srgbClr val="97ABBC"/>
              </a:buClr>
              <a:buSzPct val="100000"/>
              <a:buFont typeface="Raleway"/>
              <a:buNone/>
              <a:defRPr sz="3600">
                <a:solidFill>
                  <a:srgbClr val="97ABBC"/>
                </a:solidFill>
                <a:latin typeface="Raleway"/>
                <a:ea typeface="Raleway"/>
                <a:cs typeface="Raleway"/>
                <a:sym typeface="Raleway"/>
              </a:defRPr>
            </a:lvl8pPr>
            <a:lvl9pPr lvl="8">
              <a:spcBef>
                <a:spcPts val="0"/>
              </a:spcBef>
              <a:buClr>
                <a:srgbClr val="97ABBC"/>
              </a:buClr>
              <a:buSzPct val="100000"/>
              <a:buFont typeface="Raleway"/>
              <a:buNone/>
              <a:defRPr sz="3600">
                <a:solidFill>
                  <a:srgbClr val="97ABBC"/>
                </a:solidFill>
                <a:latin typeface="Raleway"/>
                <a:ea typeface="Raleway"/>
                <a:cs typeface="Raleway"/>
                <a:sym typeface="Raleway"/>
              </a:defRPr>
            </a:lvl9pPr>
          </a:lstStyle>
          <a:p>
            <a:pPr algn="ctr"/>
            <a:r>
              <a:rPr lang="en-US" sz="1600" b="1" dirty="0">
                <a:latin typeface="Arial" panose="020B0604020202020204" pitchFamily="34" charset="0"/>
                <a:cs typeface="Arial" panose="020B0604020202020204" pitchFamily="34" charset="0"/>
              </a:rPr>
              <a:t>IDENTIFYING AND STRUCTURING CHALLENGES AT LARGE-SCALE</a:t>
            </a:r>
          </a:p>
        </p:txBody>
      </p:sp>
      <p:sp>
        <p:nvSpPr>
          <p:cNvPr id="70" name="CuadroTexto 69">
            <a:extLst>
              <a:ext uri="{FF2B5EF4-FFF2-40B4-BE49-F238E27FC236}">
                <a16:creationId xmlns:a16="http://schemas.microsoft.com/office/drawing/2014/main" id="{A0824EB5-6DC7-48AA-9EBD-3490A538A6B9}"/>
              </a:ext>
            </a:extLst>
          </p:cNvPr>
          <p:cNvSpPr txBox="1"/>
          <p:nvPr/>
        </p:nvSpPr>
        <p:spPr>
          <a:xfrm>
            <a:off x="2787452" y="1688125"/>
            <a:ext cx="2809190" cy="1077218"/>
          </a:xfrm>
          <a:prstGeom prst="rect">
            <a:avLst/>
          </a:prstGeom>
          <a:noFill/>
        </p:spPr>
        <p:txBody>
          <a:bodyPr wrap="square" rtlCol="0">
            <a:spAutoFit/>
          </a:bodyPr>
          <a:lstStyle/>
          <a:p>
            <a:pPr marL="285750" indent="-285750" algn="just">
              <a:buFontTx/>
              <a:buChar char="-"/>
            </a:pPr>
            <a:r>
              <a:rPr lang="en-GB" sz="1600" b="1" dirty="0">
                <a:latin typeface="Arial" panose="020B0604020202020204" pitchFamily="34" charset="0"/>
                <a:ea typeface="Times New Roman" panose="02020603050405020304" pitchFamily="18" charset="0"/>
                <a:cs typeface="Arial" panose="020B0604020202020204" pitchFamily="34" charset="0"/>
              </a:rPr>
              <a:t>Earthworks</a:t>
            </a:r>
          </a:p>
          <a:p>
            <a:pPr marL="285750" indent="-285750" algn="just">
              <a:buFontTx/>
              <a:buChar char="-"/>
            </a:pPr>
            <a:r>
              <a:rPr lang="en-GB" sz="1600" b="1" dirty="0">
                <a:latin typeface="Arial" panose="020B0604020202020204" pitchFamily="34" charset="0"/>
                <a:ea typeface="Times New Roman" panose="02020603050405020304" pitchFamily="18" charset="0"/>
                <a:cs typeface="Arial" panose="020B0604020202020204" pitchFamily="34" charset="0"/>
              </a:rPr>
              <a:t>Channels digging</a:t>
            </a:r>
          </a:p>
          <a:p>
            <a:pPr marL="285750" indent="-285750" algn="just">
              <a:buFontTx/>
              <a:buChar char="-"/>
            </a:pPr>
            <a:r>
              <a:rPr lang="en-GB" sz="1600" b="1" dirty="0">
                <a:latin typeface="Arial" panose="020B0604020202020204" pitchFamily="34" charset="0"/>
                <a:ea typeface="Times New Roman" panose="02020603050405020304" pitchFamily="18" charset="0"/>
                <a:cs typeface="Arial" panose="020B0604020202020204" pitchFamily="34" charset="0"/>
              </a:rPr>
              <a:t>Compacting</a:t>
            </a:r>
          </a:p>
          <a:p>
            <a:pPr marL="285750" indent="-285750" algn="just">
              <a:buFontTx/>
              <a:buChar char="-"/>
            </a:pPr>
            <a:r>
              <a:rPr lang="en-GB" sz="1600" b="1" dirty="0">
                <a:latin typeface="Arial" panose="020B0604020202020204" pitchFamily="34" charset="0"/>
                <a:ea typeface="Times New Roman" panose="02020603050405020304" pitchFamily="18" charset="0"/>
                <a:cs typeface="Arial" panose="020B0604020202020204" pitchFamily="34" charset="0"/>
              </a:rPr>
              <a:t>Lining</a:t>
            </a:r>
          </a:p>
        </p:txBody>
      </p:sp>
      <p:sp>
        <p:nvSpPr>
          <p:cNvPr id="10" name="Flecha: hacia abajo 9">
            <a:extLst>
              <a:ext uri="{FF2B5EF4-FFF2-40B4-BE49-F238E27FC236}">
                <a16:creationId xmlns:a16="http://schemas.microsoft.com/office/drawing/2014/main" id="{9238F3D2-A489-44E4-A01E-1D3776EF1EB3}"/>
              </a:ext>
            </a:extLst>
          </p:cNvPr>
          <p:cNvSpPr/>
          <p:nvPr/>
        </p:nvSpPr>
        <p:spPr>
          <a:xfrm rot="16200000">
            <a:off x="1813517" y="1973148"/>
            <a:ext cx="980684" cy="419039"/>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71" name="CuadroTexto 70">
            <a:extLst>
              <a:ext uri="{FF2B5EF4-FFF2-40B4-BE49-F238E27FC236}">
                <a16:creationId xmlns:a16="http://schemas.microsoft.com/office/drawing/2014/main" id="{E609BDC6-6194-4066-AB09-610DC5306B8A}"/>
              </a:ext>
            </a:extLst>
          </p:cNvPr>
          <p:cNvSpPr txBox="1"/>
          <p:nvPr/>
        </p:nvSpPr>
        <p:spPr>
          <a:xfrm>
            <a:off x="6510130" y="1897010"/>
            <a:ext cx="1428204" cy="584775"/>
          </a:xfrm>
          <a:prstGeom prst="rect">
            <a:avLst/>
          </a:prstGeom>
          <a:noFill/>
        </p:spPr>
        <p:txBody>
          <a:bodyPr wrap="square" rtlCol="0">
            <a:spAutoFit/>
          </a:bodyPr>
          <a:lstStyle/>
          <a:p>
            <a:pPr algn="just">
              <a:spcBef>
                <a:spcPts val="600"/>
              </a:spcBef>
              <a:spcAft>
                <a:spcPts val="600"/>
              </a:spcAft>
            </a:pPr>
            <a:r>
              <a:rPr lang="en-GB" sz="1600" dirty="0">
                <a:latin typeface="Arial" panose="020B0604020202020204" pitchFamily="34" charset="0"/>
                <a:ea typeface="Times New Roman" panose="02020603050405020304" pitchFamily="18" charset="0"/>
                <a:cs typeface="Arial" panose="020B0604020202020204" pitchFamily="34" charset="0"/>
              </a:rPr>
              <a:t>Conventional construction</a:t>
            </a:r>
          </a:p>
        </p:txBody>
      </p:sp>
      <p:sp>
        <p:nvSpPr>
          <p:cNvPr id="73" name="Flecha: hacia abajo 72">
            <a:extLst>
              <a:ext uri="{FF2B5EF4-FFF2-40B4-BE49-F238E27FC236}">
                <a16:creationId xmlns:a16="http://schemas.microsoft.com/office/drawing/2014/main" id="{D3593750-1B34-45E5-B0C9-8407146DF0F5}"/>
              </a:ext>
            </a:extLst>
          </p:cNvPr>
          <p:cNvSpPr/>
          <p:nvPr/>
        </p:nvSpPr>
        <p:spPr>
          <a:xfrm rot="16200000">
            <a:off x="7679579" y="2009700"/>
            <a:ext cx="980684" cy="419039"/>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5" name="CuadroTexto 24">
            <a:extLst>
              <a:ext uri="{FF2B5EF4-FFF2-40B4-BE49-F238E27FC236}">
                <a16:creationId xmlns:a16="http://schemas.microsoft.com/office/drawing/2014/main" id="{CC448768-908B-4013-BA1F-845B7CD3005E}"/>
              </a:ext>
            </a:extLst>
          </p:cNvPr>
          <p:cNvSpPr txBox="1"/>
          <p:nvPr/>
        </p:nvSpPr>
        <p:spPr>
          <a:xfrm>
            <a:off x="8450008" y="1442308"/>
            <a:ext cx="3116949" cy="1569660"/>
          </a:xfrm>
          <a:prstGeom prst="rect">
            <a:avLst/>
          </a:prstGeom>
          <a:noFill/>
        </p:spPr>
        <p:txBody>
          <a:bodyPr wrap="square" rtlCol="0">
            <a:spAutoFit/>
          </a:bodyPr>
          <a:lstStyle/>
          <a:p>
            <a:pPr marL="285750" indent="-285750" algn="just">
              <a:buFontTx/>
              <a:buChar char="-"/>
            </a:pPr>
            <a:r>
              <a:rPr lang="en-GB" sz="1600" b="1" dirty="0">
                <a:latin typeface="Arial" panose="020B0604020202020204" pitchFamily="34" charset="0"/>
                <a:ea typeface="Times New Roman" panose="02020603050405020304" pitchFamily="18" charset="0"/>
                <a:cs typeface="Arial" panose="020B0604020202020204" pitchFamily="34" charset="0"/>
              </a:rPr>
              <a:t>Reinforced concrete </a:t>
            </a:r>
            <a:r>
              <a:rPr lang="en-GB" sz="1600" b="1" dirty="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GB" sz="1600" dirty="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more expensive, durable, complex shapes</a:t>
            </a:r>
            <a:endParaRPr lang="en-GB" sz="16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Tx/>
              <a:buChar char="-"/>
            </a:pPr>
            <a:r>
              <a:rPr lang="en-GB" sz="1600" b="1" dirty="0">
                <a:latin typeface="Arial" panose="020B0604020202020204" pitchFamily="34" charset="0"/>
                <a:ea typeface="Times New Roman" panose="02020603050405020304" pitchFamily="18" charset="0"/>
                <a:cs typeface="Arial" panose="020B0604020202020204" pitchFamily="34" charset="0"/>
              </a:rPr>
              <a:t>Polyester resin </a:t>
            </a:r>
            <a:r>
              <a:rPr lang="en-GB" sz="1600" b="1" dirty="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GB" sz="1600" dirty="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smooth walls, mobile, easy to service, limited to small-scale</a:t>
            </a:r>
            <a:endParaRPr lang="en-GB" sz="1600" dirty="0">
              <a:latin typeface="Arial" panose="020B0604020202020204" pitchFamily="34" charset="0"/>
              <a:ea typeface="Times New Roman" panose="02020603050405020304" pitchFamily="18" charset="0"/>
              <a:cs typeface="Arial" panose="020B0604020202020204" pitchFamily="34" charset="0"/>
            </a:endParaRPr>
          </a:p>
        </p:txBody>
      </p:sp>
      <p:pic>
        <p:nvPicPr>
          <p:cNvPr id="26" name="Imagen 25" descr="C:\Users\ARBIBZ654\Desktop\AX11-1140x570.jpg">
            <a:extLst>
              <a:ext uri="{FF2B5EF4-FFF2-40B4-BE49-F238E27FC236}">
                <a16:creationId xmlns:a16="http://schemas.microsoft.com/office/drawing/2014/main" id="{883F08EC-A14F-4AB1-92A8-F613F9688D2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8247" y="3429000"/>
            <a:ext cx="4394597" cy="2675914"/>
          </a:xfrm>
          <a:prstGeom prst="rect">
            <a:avLst/>
          </a:prstGeom>
          <a:noFill/>
          <a:ln>
            <a:noFill/>
          </a:ln>
        </p:spPr>
      </p:pic>
      <p:pic>
        <p:nvPicPr>
          <p:cNvPr id="27" name="Imagen 26">
            <a:extLst>
              <a:ext uri="{FF2B5EF4-FFF2-40B4-BE49-F238E27FC236}">
                <a16:creationId xmlns:a16="http://schemas.microsoft.com/office/drawing/2014/main" id="{3F8F031A-080D-4058-86F0-BA31D1D546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9535" y="3429000"/>
            <a:ext cx="4751757" cy="2672866"/>
          </a:xfrm>
          <a:prstGeom prst="rect">
            <a:avLst/>
          </a:prstGeom>
        </p:spPr>
      </p:pic>
      <p:sp>
        <p:nvSpPr>
          <p:cNvPr id="5" name="Cruz 4">
            <a:extLst>
              <a:ext uri="{FF2B5EF4-FFF2-40B4-BE49-F238E27FC236}">
                <a16:creationId xmlns:a16="http://schemas.microsoft.com/office/drawing/2014/main" id="{101B103F-3C68-41DE-873B-6D7166C151C1}"/>
              </a:ext>
            </a:extLst>
          </p:cNvPr>
          <p:cNvSpPr>
            <a:spLocks noChangeAspect="1"/>
          </p:cNvSpPr>
          <p:nvPr/>
        </p:nvSpPr>
        <p:spPr>
          <a:xfrm>
            <a:off x="5373595" y="4163605"/>
            <a:ext cx="1203655" cy="1203655"/>
          </a:xfrm>
          <a:prstGeom prst="plus">
            <a:avLst>
              <a:gd name="adj" fmla="val 40461"/>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4218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Design &amp; construction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Engineering</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7</a:t>
            </a:fld>
            <a:endParaRPr lang="es-ES" dirty="0"/>
          </a:p>
        </p:txBody>
      </p:sp>
      <p:pic>
        <p:nvPicPr>
          <p:cNvPr id="21" name="Imagen 20">
            <a:extLst>
              <a:ext uri="{FF2B5EF4-FFF2-40B4-BE49-F238E27FC236}">
                <a16:creationId xmlns:a16="http://schemas.microsoft.com/office/drawing/2014/main" id="{93831974-5D86-4C63-92C2-053DBF9A0F70}"/>
              </a:ext>
            </a:extLst>
          </p:cNvPr>
          <p:cNvPicPr/>
          <p:nvPr/>
        </p:nvPicPr>
        <p:blipFill rotWithShape="1">
          <a:blip r:embed="rId3" cstate="screen">
            <a:extLst>
              <a:ext uri="{28A0092B-C50C-407E-A947-70E740481C1C}">
                <a14:useLocalDpi xmlns:a14="http://schemas.microsoft.com/office/drawing/2010/main"/>
              </a:ext>
            </a:extLst>
          </a:blip>
          <a:srcRect l="1884" t="1346" r="1573" b="4658"/>
          <a:stretch/>
        </p:blipFill>
        <p:spPr bwMode="auto">
          <a:xfrm>
            <a:off x="138678" y="1534803"/>
            <a:ext cx="7126356" cy="5193369"/>
          </a:xfrm>
          <a:prstGeom prst="rect">
            <a:avLst/>
          </a:prstGeom>
          <a:noFill/>
          <a:ln>
            <a:noFill/>
          </a:ln>
        </p:spPr>
      </p:pic>
      <p:sp>
        <p:nvSpPr>
          <p:cNvPr id="22" name="Rectángulo redondeado 13">
            <a:extLst>
              <a:ext uri="{FF2B5EF4-FFF2-40B4-BE49-F238E27FC236}">
                <a16:creationId xmlns:a16="http://schemas.microsoft.com/office/drawing/2014/main" id="{0AA4436F-BD2D-4E67-AF26-CB945BD13AD1}"/>
              </a:ext>
            </a:extLst>
          </p:cNvPr>
          <p:cNvSpPr/>
          <p:nvPr/>
        </p:nvSpPr>
        <p:spPr>
          <a:xfrm>
            <a:off x="7519639" y="2024970"/>
            <a:ext cx="4393568" cy="3487538"/>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C0CEF301-1360-4336-A906-BB0AFB7A8C3D}"/>
              </a:ext>
            </a:extLst>
          </p:cNvPr>
          <p:cNvSpPr txBox="1"/>
          <p:nvPr/>
        </p:nvSpPr>
        <p:spPr>
          <a:xfrm>
            <a:off x="7700684" y="2203213"/>
            <a:ext cx="4031477" cy="3185487"/>
          </a:xfrm>
          <a:prstGeom prst="rect">
            <a:avLst/>
          </a:prstGeom>
          <a:noFill/>
        </p:spPr>
        <p:txBody>
          <a:bodyPr wrap="square" rtlCol="0">
            <a:spAutoFit/>
          </a:bodyPr>
          <a:lstStyle/>
          <a:p>
            <a:pPr marL="342900" lvl="0" indent="-342900" algn="just">
              <a:spcBef>
                <a:spcPts val="300"/>
              </a:spcBef>
              <a:spcAft>
                <a:spcPts val="300"/>
              </a:spcAft>
              <a:buFont typeface="Symbol" panose="05050102010706020507" pitchFamily="18" charset="2"/>
              <a:buChar char=""/>
            </a:pPr>
            <a:r>
              <a:rPr lang="en-GB" sz="1600" b="1" dirty="0">
                <a:latin typeface="Arial" panose="020B0604020202020204" pitchFamily="34" charset="0"/>
                <a:ea typeface="Times New Roman" panose="02020603050405020304" pitchFamily="18" charset="0"/>
                <a:cs typeface="Arial" panose="020B0604020202020204" pitchFamily="34" charset="0"/>
              </a:rPr>
              <a:t>10,000 m</a:t>
            </a:r>
            <a:r>
              <a:rPr lang="en-GB" sz="1600" b="1" baseline="30000" dirty="0">
                <a:latin typeface="Arial" panose="020B0604020202020204" pitchFamily="34" charset="0"/>
                <a:ea typeface="Times New Roman" panose="02020603050405020304" pitchFamily="18" charset="0"/>
                <a:cs typeface="Arial" panose="020B0604020202020204" pitchFamily="34" charset="0"/>
              </a:rPr>
              <a:t>2</a:t>
            </a:r>
            <a:r>
              <a:rPr lang="en-GB" sz="1600" b="1" dirty="0">
                <a:latin typeface="Arial" panose="020B0604020202020204" pitchFamily="34" charset="0"/>
                <a:ea typeface="Times New Roman" panose="02020603050405020304" pitchFamily="18" charset="0"/>
                <a:cs typeface="Arial" panose="020B0604020202020204" pitchFamily="34" charset="0"/>
              </a:rPr>
              <a:t> </a:t>
            </a:r>
            <a:r>
              <a:rPr lang="en-GB" sz="1600" dirty="0">
                <a:latin typeface="Arial" panose="020B0604020202020204" pitchFamily="34" charset="0"/>
                <a:ea typeface="Times New Roman" panose="02020603050405020304" pitchFamily="18" charset="0"/>
                <a:cs typeface="Arial" panose="020B0604020202020204" pitchFamily="34" charset="0"/>
              </a:rPr>
              <a:t>microalgae </a:t>
            </a:r>
            <a:r>
              <a:rPr lang="en-GB" sz="1600" b="1" dirty="0">
                <a:latin typeface="Arial" panose="020B0604020202020204" pitchFamily="34" charset="0"/>
                <a:ea typeface="Times New Roman" panose="02020603050405020304" pitchFamily="18" charset="0"/>
                <a:cs typeface="Arial" panose="020B0604020202020204" pitchFamily="34" charset="0"/>
              </a:rPr>
              <a:t>raceway pond </a:t>
            </a:r>
            <a:r>
              <a:rPr lang="en-GB" sz="1600" dirty="0">
                <a:latin typeface="Arial" panose="020B0604020202020204" pitchFamily="34" charset="0"/>
                <a:ea typeface="Times New Roman" panose="02020603050405020304" pitchFamily="18" charset="0"/>
                <a:cs typeface="Arial" panose="020B0604020202020204" pitchFamily="34" charset="0"/>
              </a:rPr>
              <a:t>with </a:t>
            </a:r>
            <a:r>
              <a:rPr lang="en-GB" sz="1600" u="sng" dirty="0">
                <a:latin typeface="Arial" panose="020B0604020202020204" pitchFamily="34" charset="0"/>
                <a:ea typeface="Times New Roman" panose="02020603050405020304" pitchFamily="18" charset="0"/>
                <a:cs typeface="Arial" panose="020B0604020202020204" pitchFamily="34" charset="0"/>
              </a:rPr>
              <a:t>paddle wheel system</a:t>
            </a:r>
            <a:endParaRPr lang="es-ES" sz="1600" u="sng"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300"/>
              </a:spcBef>
              <a:spcAft>
                <a:spcPts val="300"/>
              </a:spcAft>
              <a:buFont typeface="Symbol" panose="05050102010706020507" pitchFamily="18" charset="2"/>
              <a:buChar char=""/>
            </a:pPr>
            <a:r>
              <a:rPr lang="en-GB" sz="1600" b="1" dirty="0">
                <a:latin typeface="Arial" panose="020B0604020202020204" pitchFamily="34" charset="0"/>
                <a:ea typeface="Times New Roman" panose="02020603050405020304" pitchFamily="18" charset="0"/>
                <a:cs typeface="Arial" panose="020B0604020202020204" pitchFamily="34" charset="0"/>
              </a:rPr>
              <a:t>5,000 m</a:t>
            </a:r>
            <a:r>
              <a:rPr lang="en-GB" sz="1600" b="1" baseline="30000" dirty="0">
                <a:latin typeface="Arial" panose="020B0604020202020204" pitchFamily="34" charset="0"/>
                <a:ea typeface="Times New Roman" panose="02020603050405020304" pitchFamily="18" charset="0"/>
                <a:cs typeface="Arial" panose="020B0604020202020204" pitchFamily="34" charset="0"/>
              </a:rPr>
              <a:t>2</a:t>
            </a:r>
            <a:r>
              <a:rPr lang="en-GB" sz="1600" b="1" dirty="0">
                <a:latin typeface="Arial" panose="020B0604020202020204" pitchFamily="34" charset="0"/>
                <a:ea typeface="Times New Roman" panose="02020603050405020304" pitchFamily="18" charset="0"/>
                <a:cs typeface="Arial" panose="020B0604020202020204" pitchFamily="34" charset="0"/>
              </a:rPr>
              <a:t> </a:t>
            </a:r>
            <a:r>
              <a:rPr lang="en-GB" sz="1600" dirty="0">
                <a:latin typeface="Arial" panose="020B0604020202020204" pitchFamily="34" charset="0"/>
                <a:ea typeface="Times New Roman" panose="02020603050405020304" pitchFamily="18" charset="0"/>
                <a:cs typeface="Arial" panose="020B0604020202020204" pitchFamily="34" charset="0"/>
              </a:rPr>
              <a:t>microalgae </a:t>
            </a:r>
            <a:r>
              <a:rPr lang="en-GB" sz="1600" b="1" dirty="0">
                <a:latin typeface="Arial" panose="020B0604020202020204" pitchFamily="34" charset="0"/>
                <a:ea typeface="Times New Roman" panose="02020603050405020304" pitchFamily="18" charset="0"/>
                <a:cs typeface="Arial" panose="020B0604020202020204" pitchFamily="34" charset="0"/>
              </a:rPr>
              <a:t>raceway pond </a:t>
            </a:r>
            <a:r>
              <a:rPr lang="en-GB" sz="1600" dirty="0">
                <a:latin typeface="Arial" panose="020B0604020202020204" pitchFamily="34" charset="0"/>
                <a:ea typeface="Times New Roman" panose="02020603050405020304" pitchFamily="18" charset="0"/>
                <a:cs typeface="Arial" panose="020B0604020202020204" pitchFamily="34" charset="0"/>
              </a:rPr>
              <a:t>with </a:t>
            </a:r>
            <a:r>
              <a:rPr lang="en-GB" sz="1600" u="sng" dirty="0">
                <a:latin typeface="Arial" panose="020B0604020202020204" pitchFamily="34" charset="0"/>
                <a:ea typeface="Times New Roman" panose="02020603050405020304" pitchFamily="18" charset="0"/>
                <a:cs typeface="Arial" panose="020B0604020202020204" pitchFamily="34" charset="0"/>
              </a:rPr>
              <a:t>paddle wheel system</a:t>
            </a:r>
            <a:endParaRPr lang="es-ES" sz="1600" u="sng"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300"/>
              </a:spcBef>
              <a:spcAft>
                <a:spcPts val="300"/>
              </a:spcAft>
              <a:buFont typeface="Symbol" panose="05050102010706020507" pitchFamily="18" charset="2"/>
              <a:buChar char=""/>
            </a:pPr>
            <a:r>
              <a:rPr lang="en-GB" sz="1600" b="1" dirty="0">
                <a:latin typeface="Arial" panose="020B0604020202020204" pitchFamily="34" charset="0"/>
                <a:ea typeface="Times New Roman" panose="02020603050405020304" pitchFamily="18" charset="0"/>
                <a:cs typeface="Arial" panose="020B0604020202020204" pitchFamily="34" charset="0"/>
              </a:rPr>
              <a:t>5,000 m</a:t>
            </a:r>
            <a:r>
              <a:rPr lang="en-GB" sz="1600" b="1" baseline="30000" dirty="0">
                <a:latin typeface="Arial" panose="020B0604020202020204" pitchFamily="34" charset="0"/>
                <a:ea typeface="Times New Roman" panose="02020603050405020304" pitchFamily="18" charset="0"/>
                <a:cs typeface="Arial" panose="020B0604020202020204" pitchFamily="34" charset="0"/>
              </a:rPr>
              <a:t>2</a:t>
            </a:r>
            <a:r>
              <a:rPr lang="en-GB" sz="1600" b="1" dirty="0">
                <a:latin typeface="Arial" panose="020B0604020202020204" pitchFamily="34" charset="0"/>
                <a:ea typeface="Times New Roman" panose="02020603050405020304" pitchFamily="18" charset="0"/>
                <a:cs typeface="Arial" panose="020B0604020202020204" pitchFamily="34" charset="0"/>
              </a:rPr>
              <a:t> </a:t>
            </a:r>
            <a:r>
              <a:rPr lang="en-GB" sz="1600" dirty="0">
                <a:latin typeface="Arial" panose="020B0604020202020204" pitchFamily="34" charset="0"/>
                <a:ea typeface="Times New Roman" panose="02020603050405020304" pitchFamily="18" charset="0"/>
                <a:cs typeface="Arial" panose="020B0604020202020204" pitchFamily="34" charset="0"/>
              </a:rPr>
              <a:t>microalgae </a:t>
            </a:r>
            <a:r>
              <a:rPr lang="en-GB" sz="1600" b="1" dirty="0">
                <a:latin typeface="Arial" panose="020B0604020202020204" pitchFamily="34" charset="0"/>
                <a:ea typeface="Times New Roman" panose="02020603050405020304" pitchFamily="18" charset="0"/>
                <a:cs typeface="Arial" panose="020B0604020202020204" pitchFamily="34" charset="0"/>
              </a:rPr>
              <a:t>raceway pond </a:t>
            </a:r>
            <a:r>
              <a:rPr lang="en-GB" sz="1600" dirty="0">
                <a:latin typeface="Arial" panose="020B0604020202020204" pitchFamily="34" charset="0"/>
                <a:ea typeface="Times New Roman" panose="02020603050405020304" pitchFamily="18" charset="0"/>
                <a:cs typeface="Arial" panose="020B0604020202020204" pitchFamily="34" charset="0"/>
              </a:rPr>
              <a:t>with </a:t>
            </a:r>
            <a:r>
              <a:rPr lang="en-GB" sz="1600" u="sng" dirty="0">
                <a:latin typeface="Arial" panose="020B0604020202020204" pitchFamily="34" charset="0"/>
                <a:ea typeface="Times New Roman" panose="02020603050405020304" pitchFamily="18" charset="0"/>
                <a:cs typeface="Arial" panose="020B0604020202020204" pitchFamily="34" charset="0"/>
              </a:rPr>
              <a:t>LEAR</a:t>
            </a:r>
            <a:r>
              <a:rPr lang="en-GB" sz="1600" u="sng" dirty="0">
                <a:latin typeface="Calibri Light" panose="020F0302020204030204" pitchFamily="34" charset="0"/>
                <a:ea typeface="Times New Roman" panose="02020603050405020304" pitchFamily="18" charset="0"/>
                <a:cs typeface="Calibri Light" panose="020F0302020204030204" pitchFamily="34" charset="0"/>
              </a:rPr>
              <a:t>®</a:t>
            </a:r>
            <a:r>
              <a:rPr lang="en-GB" sz="1600" u="sng" dirty="0">
                <a:latin typeface="Arial" panose="020B0604020202020204" pitchFamily="34" charset="0"/>
                <a:ea typeface="Times New Roman" panose="02020603050405020304" pitchFamily="18" charset="0"/>
                <a:cs typeface="Arial" panose="020B0604020202020204" pitchFamily="34" charset="0"/>
              </a:rPr>
              <a:t> system</a:t>
            </a:r>
            <a:r>
              <a:rPr lang="en-GB" sz="1600" dirty="0">
                <a:latin typeface="Arial" panose="020B0604020202020204" pitchFamily="34" charset="0"/>
                <a:ea typeface="Times New Roman" panose="02020603050405020304" pitchFamily="18" charset="0"/>
                <a:cs typeface="Arial" panose="020B0604020202020204" pitchFamily="34" charset="0"/>
              </a:rPr>
              <a:t>.</a:t>
            </a:r>
            <a:endParaRPr lang="es-ES" sz="16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300"/>
              </a:spcBef>
              <a:spcAft>
                <a:spcPts val="300"/>
              </a:spcAft>
              <a:buFont typeface="Symbol" panose="05050102010706020507" pitchFamily="18" charset="2"/>
              <a:buChar char=""/>
            </a:pPr>
            <a:r>
              <a:rPr lang="en-GB" sz="1600" dirty="0">
                <a:latin typeface="Arial" panose="020B0604020202020204" pitchFamily="34" charset="0"/>
                <a:ea typeface="Times New Roman" panose="02020603050405020304" pitchFamily="18" charset="0"/>
                <a:cs typeface="Arial" panose="020B0604020202020204" pitchFamily="34" charset="0"/>
              </a:rPr>
              <a:t>Harvesting based on dissolved air flotation (DAFAST</a:t>
            </a:r>
            <a:r>
              <a:rPr lang="en-GB" sz="1600" dirty="0">
                <a:latin typeface="Calibri Light" panose="020F0302020204030204" pitchFamily="34" charset="0"/>
                <a:ea typeface="Times New Roman" panose="02020603050405020304" pitchFamily="18" charset="0"/>
                <a:cs typeface="Calibri Light" panose="020F0302020204030204" pitchFamily="34" charset="0"/>
              </a:rPr>
              <a:t>®)</a:t>
            </a:r>
            <a:endParaRPr lang="es-ES" sz="16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300"/>
              </a:spcBef>
              <a:spcAft>
                <a:spcPts val="300"/>
              </a:spcAft>
              <a:buFont typeface="Symbol" panose="05050102010706020507" pitchFamily="18" charset="2"/>
              <a:buChar char=""/>
            </a:pPr>
            <a:r>
              <a:rPr lang="en-GB" sz="1600" b="1" dirty="0">
                <a:latin typeface="Arial" panose="020B0604020202020204" pitchFamily="34" charset="0"/>
                <a:ea typeface="Times New Roman" panose="02020603050405020304" pitchFamily="18" charset="0"/>
                <a:cs typeface="Arial" panose="020B0604020202020204" pitchFamily="34" charset="0"/>
              </a:rPr>
              <a:t>Constructed wetlands </a:t>
            </a:r>
            <a:r>
              <a:rPr lang="en-GB" sz="1600" dirty="0">
                <a:latin typeface="Arial" panose="020B0604020202020204" pitchFamily="34" charset="0"/>
                <a:ea typeface="Times New Roman" panose="02020603050405020304" pitchFamily="18" charset="0"/>
                <a:cs typeface="Arial" panose="020B0604020202020204" pitchFamily="34" charset="0"/>
              </a:rPr>
              <a:t>for clarification</a:t>
            </a:r>
            <a:endParaRPr lang="es-ES" sz="16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300"/>
              </a:spcBef>
              <a:spcAft>
                <a:spcPts val="300"/>
              </a:spcAft>
              <a:buFont typeface="Symbol" panose="05050102010706020507" pitchFamily="18" charset="2"/>
              <a:buChar char=""/>
            </a:pPr>
            <a:r>
              <a:rPr lang="en-GB" sz="1600" b="1" dirty="0">
                <a:latin typeface="Arial" panose="020B0604020202020204" pitchFamily="34" charset="0"/>
                <a:ea typeface="Times New Roman" panose="02020603050405020304" pitchFamily="18" charset="0"/>
                <a:cs typeface="Arial" panose="020B0604020202020204" pitchFamily="34" charset="0"/>
              </a:rPr>
              <a:t>Decanter centrifuge</a:t>
            </a:r>
            <a:r>
              <a:rPr lang="en-GB" sz="1600" dirty="0">
                <a:latin typeface="Arial" panose="020B0604020202020204" pitchFamily="34" charset="0"/>
                <a:ea typeface="Times New Roman" panose="02020603050405020304" pitchFamily="18" charset="0"/>
                <a:cs typeface="Arial" panose="020B0604020202020204" pitchFamily="34" charset="0"/>
              </a:rPr>
              <a:t> for solids dewatering </a:t>
            </a:r>
            <a:endParaRPr lang="es-E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24" name="3 Título">
            <a:extLst>
              <a:ext uri="{FF2B5EF4-FFF2-40B4-BE49-F238E27FC236}">
                <a16:creationId xmlns:a16="http://schemas.microsoft.com/office/drawing/2014/main" id="{9D82AEBC-8F8B-4A44-A89B-C813B7252911}"/>
              </a:ext>
            </a:extLst>
          </p:cNvPr>
          <p:cNvSpPr txBox="1">
            <a:spLocks/>
          </p:cNvSpPr>
          <p:nvPr/>
        </p:nvSpPr>
        <p:spPr>
          <a:xfrm>
            <a:off x="1691638" y="800331"/>
            <a:ext cx="8856984" cy="430040"/>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ABBC"/>
              </a:buClr>
              <a:buSzPct val="100000"/>
              <a:buFont typeface="Raleway"/>
              <a:buNone/>
              <a:defRPr sz="3600" b="0" i="0" u="none" strike="noStrike" cap="none">
                <a:solidFill>
                  <a:srgbClr val="444444"/>
                </a:solidFill>
                <a:latin typeface="+mn-lt"/>
                <a:ea typeface="Raleway"/>
                <a:cs typeface="Raleway"/>
                <a:sym typeface="Raleway"/>
              </a:defRPr>
            </a:lvl1pPr>
            <a:lvl2pPr lvl="1">
              <a:spcBef>
                <a:spcPts val="0"/>
              </a:spcBef>
              <a:buClr>
                <a:srgbClr val="97ABBC"/>
              </a:buClr>
              <a:buSzPct val="100000"/>
              <a:buFont typeface="Raleway"/>
              <a:buNone/>
              <a:defRPr sz="3600">
                <a:solidFill>
                  <a:srgbClr val="97ABBC"/>
                </a:solidFill>
                <a:latin typeface="Raleway"/>
                <a:ea typeface="Raleway"/>
                <a:cs typeface="Raleway"/>
                <a:sym typeface="Raleway"/>
              </a:defRPr>
            </a:lvl2pPr>
            <a:lvl3pPr lvl="2">
              <a:spcBef>
                <a:spcPts val="0"/>
              </a:spcBef>
              <a:buClr>
                <a:srgbClr val="97ABBC"/>
              </a:buClr>
              <a:buSzPct val="100000"/>
              <a:buFont typeface="Raleway"/>
              <a:buNone/>
              <a:defRPr sz="3600">
                <a:solidFill>
                  <a:srgbClr val="97ABBC"/>
                </a:solidFill>
                <a:latin typeface="Raleway"/>
                <a:ea typeface="Raleway"/>
                <a:cs typeface="Raleway"/>
                <a:sym typeface="Raleway"/>
              </a:defRPr>
            </a:lvl3pPr>
            <a:lvl4pPr lvl="3">
              <a:spcBef>
                <a:spcPts val="0"/>
              </a:spcBef>
              <a:buClr>
                <a:srgbClr val="97ABBC"/>
              </a:buClr>
              <a:buSzPct val="100000"/>
              <a:buFont typeface="Raleway"/>
              <a:buNone/>
              <a:defRPr sz="3600">
                <a:solidFill>
                  <a:srgbClr val="97ABBC"/>
                </a:solidFill>
                <a:latin typeface="Raleway"/>
                <a:ea typeface="Raleway"/>
                <a:cs typeface="Raleway"/>
                <a:sym typeface="Raleway"/>
              </a:defRPr>
            </a:lvl4pPr>
            <a:lvl5pPr lvl="4">
              <a:spcBef>
                <a:spcPts val="0"/>
              </a:spcBef>
              <a:buClr>
                <a:srgbClr val="97ABBC"/>
              </a:buClr>
              <a:buSzPct val="100000"/>
              <a:buFont typeface="Raleway"/>
              <a:buNone/>
              <a:defRPr sz="3600">
                <a:solidFill>
                  <a:srgbClr val="97ABBC"/>
                </a:solidFill>
                <a:latin typeface="Raleway"/>
                <a:ea typeface="Raleway"/>
                <a:cs typeface="Raleway"/>
                <a:sym typeface="Raleway"/>
              </a:defRPr>
            </a:lvl5pPr>
            <a:lvl6pPr lvl="5">
              <a:spcBef>
                <a:spcPts val="0"/>
              </a:spcBef>
              <a:buClr>
                <a:srgbClr val="97ABBC"/>
              </a:buClr>
              <a:buSzPct val="100000"/>
              <a:buFont typeface="Raleway"/>
              <a:buNone/>
              <a:defRPr sz="3600">
                <a:solidFill>
                  <a:srgbClr val="97ABBC"/>
                </a:solidFill>
                <a:latin typeface="Raleway"/>
                <a:ea typeface="Raleway"/>
                <a:cs typeface="Raleway"/>
                <a:sym typeface="Raleway"/>
              </a:defRPr>
            </a:lvl6pPr>
            <a:lvl7pPr lvl="6">
              <a:spcBef>
                <a:spcPts val="0"/>
              </a:spcBef>
              <a:buClr>
                <a:srgbClr val="97ABBC"/>
              </a:buClr>
              <a:buSzPct val="100000"/>
              <a:buFont typeface="Raleway"/>
              <a:buNone/>
              <a:defRPr sz="3600">
                <a:solidFill>
                  <a:srgbClr val="97ABBC"/>
                </a:solidFill>
                <a:latin typeface="Raleway"/>
                <a:ea typeface="Raleway"/>
                <a:cs typeface="Raleway"/>
                <a:sym typeface="Raleway"/>
              </a:defRPr>
            </a:lvl7pPr>
            <a:lvl8pPr lvl="7">
              <a:spcBef>
                <a:spcPts val="0"/>
              </a:spcBef>
              <a:buClr>
                <a:srgbClr val="97ABBC"/>
              </a:buClr>
              <a:buSzPct val="100000"/>
              <a:buFont typeface="Raleway"/>
              <a:buNone/>
              <a:defRPr sz="3600">
                <a:solidFill>
                  <a:srgbClr val="97ABBC"/>
                </a:solidFill>
                <a:latin typeface="Raleway"/>
                <a:ea typeface="Raleway"/>
                <a:cs typeface="Raleway"/>
                <a:sym typeface="Raleway"/>
              </a:defRPr>
            </a:lvl8pPr>
            <a:lvl9pPr lvl="8">
              <a:spcBef>
                <a:spcPts val="0"/>
              </a:spcBef>
              <a:buClr>
                <a:srgbClr val="97ABBC"/>
              </a:buClr>
              <a:buSzPct val="100000"/>
              <a:buFont typeface="Raleway"/>
              <a:buNone/>
              <a:defRPr sz="3600">
                <a:solidFill>
                  <a:srgbClr val="97ABBC"/>
                </a:solidFill>
                <a:latin typeface="Raleway"/>
                <a:ea typeface="Raleway"/>
                <a:cs typeface="Raleway"/>
                <a:sym typeface="Raleway"/>
              </a:defRPr>
            </a:lvl9pPr>
          </a:lstStyle>
          <a:p>
            <a:pPr algn="ctr"/>
            <a:r>
              <a:rPr lang="en-US" sz="1600" b="1" dirty="0">
                <a:latin typeface="Arial" panose="020B0604020202020204" pitchFamily="34" charset="0"/>
                <a:cs typeface="Arial" panose="020B0604020202020204" pitchFamily="34" charset="0"/>
              </a:rPr>
              <a:t>DEMO PLANT IN MÉRIDA (SPAIN)</a:t>
            </a:r>
          </a:p>
        </p:txBody>
      </p:sp>
      <p:grpSp>
        <p:nvGrpSpPr>
          <p:cNvPr id="28" name="Grupo 27">
            <a:extLst>
              <a:ext uri="{FF2B5EF4-FFF2-40B4-BE49-F238E27FC236}">
                <a16:creationId xmlns:a16="http://schemas.microsoft.com/office/drawing/2014/main" id="{E642B551-79E8-4C04-8B36-0540CE4A9DB9}"/>
              </a:ext>
            </a:extLst>
          </p:cNvPr>
          <p:cNvGrpSpPr/>
          <p:nvPr/>
        </p:nvGrpSpPr>
        <p:grpSpPr>
          <a:xfrm>
            <a:off x="4427687" y="1817611"/>
            <a:ext cx="1182802" cy="3820434"/>
            <a:chOff x="4427687" y="1817611"/>
            <a:chExt cx="1182802" cy="3820434"/>
          </a:xfrm>
        </p:grpSpPr>
        <p:grpSp>
          <p:nvGrpSpPr>
            <p:cNvPr id="11" name="Grupo 10">
              <a:extLst>
                <a:ext uri="{FF2B5EF4-FFF2-40B4-BE49-F238E27FC236}">
                  <a16:creationId xmlns:a16="http://schemas.microsoft.com/office/drawing/2014/main" id="{6F9A1841-9FB8-4C46-8679-E11167387092}"/>
                </a:ext>
              </a:extLst>
            </p:cNvPr>
            <p:cNvGrpSpPr/>
            <p:nvPr/>
          </p:nvGrpSpPr>
          <p:grpSpPr>
            <a:xfrm>
              <a:off x="4427687" y="1817611"/>
              <a:ext cx="1182802" cy="3820434"/>
              <a:chOff x="4427687" y="1817611"/>
              <a:chExt cx="1182802" cy="3820434"/>
            </a:xfrm>
            <a:solidFill>
              <a:srgbClr val="92D050"/>
            </a:solidFill>
          </p:grpSpPr>
          <p:sp>
            <p:nvSpPr>
              <p:cNvPr id="9" name="Arco de bloque 8">
                <a:extLst>
                  <a:ext uri="{FF2B5EF4-FFF2-40B4-BE49-F238E27FC236}">
                    <a16:creationId xmlns:a16="http://schemas.microsoft.com/office/drawing/2014/main" id="{2CC78B86-C2F7-406F-A813-9E761DFDF2FA}"/>
                  </a:ext>
                </a:extLst>
              </p:cNvPr>
              <p:cNvSpPr/>
              <p:nvPr/>
            </p:nvSpPr>
            <p:spPr>
              <a:xfrm rot="11570268">
                <a:off x="4427687" y="4601917"/>
                <a:ext cx="1013419" cy="1036128"/>
              </a:xfrm>
              <a:prstGeom prst="blockArc">
                <a:avLst>
                  <a:gd name="adj1" fmla="val 14562408"/>
                  <a:gd name="adj2" fmla="val 173372"/>
                  <a:gd name="adj3" fmla="val 21153"/>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15" name="Arco de bloque 14">
                <a:extLst>
                  <a:ext uri="{FF2B5EF4-FFF2-40B4-BE49-F238E27FC236}">
                    <a16:creationId xmlns:a16="http://schemas.microsoft.com/office/drawing/2014/main" id="{5248EDD7-6C07-4F0A-8632-85AB301058D3}"/>
                  </a:ext>
                </a:extLst>
              </p:cNvPr>
              <p:cNvSpPr/>
              <p:nvPr/>
            </p:nvSpPr>
            <p:spPr>
              <a:xfrm rot="17574808">
                <a:off x="4598490" y="1826572"/>
                <a:ext cx="1020960" cy="1003038"/>
              </a:xfrm>
              <a:prstGeom prst="blockArc">
                <a:avLst>
                  <a:gd name="adj1" fmla="val 14661719"/>
                  <a:gd name="adj2" fmla="val 64552"/>
                  <a:gd name="adj3" fmla="val 23749"/>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10" name="Rectángulo 9">
                <a:extLst>
                  <a:ext uri="{FF2B5EF4-FFF2-40B4-BE49-F238E27FC236}">
                    <a16:creationId xmlns:a16="http://schemas.microsoft.com/office/drawing/2014/main" id="{6DD64DE3-CAC0-4CE4-B239-63DDAD74EB3F}"/>
                  </a:ext>
                </a:extLst>
              </p:cNvPr>
              <p:cNvSpPr/>
              <p:nvPr/>
            </p:nvSpPr>
            <p:spPr>
              <a:xfrm rot="237745">
                <a:off x="4515912" y="2332287"/>
                <a:ext cx="216000" cy="2732468"/>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grpSp>
        <p:grpSp>
          <p:nvGrpSpPr>
            <p:cNvPr id="20" name="Grupo 19">
              <a:extLst>
                <a:ext uri="{FF2B5EF4-FFF2-40B4-BE49-F238E27FC236}">
                  <a16:creationId xmlns:a16="http://schemas.microsoft.com/office/drawing/2014/main" id="{5007880D-4141-4CDF-9AD0-DE38DBCBD24F}"/>
                </a:ext>
              </a:extLst>
            </p:cNvPr>
            <p:cNvGrpSpPr/>
            <p:nvPr/>
          </p:nvGrpSpPr>
          <p:grpSpPr>
            <a:xfrm>
              <a:off x="4529502" y="1931494"/>
              <a:ext cx="937348" cy="3581626"/>
              <a:chOff x="4529502" y="1931494"/>
              <a:chExt cx="937348" cy="3581626"/>
            </a:xfrm>
          </p:grpSpPr>
          <p:cxnSp>
            <p:nvCxnSpPr>
              <p:cNvPr id="17" name="Conector recto 16">
                <a:extLst>
                  <a:ext uri="{FF2B5EF4-FFF2-40B4-BE49-F238E27FC236}">
                    <a16:creationId xmlns:a16="http://schemas.microsoft.com/office/drawing/2014/main" id="{A5D9E87D-4833-4DF0-A79E-36EFE03D1C40}"/>
                  </a:ext>
                </a:extLst>
              </p:cNvPr>
              <p:cNvCxnSpPr>
                <a:cxnSpLocks/>
                <a:stCxn id="10" idx="2"/>
                <a:endCxn id="15" idx="0"/>
              </p:cNvCxnSpPr>
              <p:nvPr/>
            </p:nvCxnSpPr>
            <p:spPr>
              <a:xfrm flipV="1">
                <a:off x="4529502" y="2346345"/>
                <a:ext cx="195863" cy="2880000"/>
              </a:xfrm>
              <a:prstGeom prst="line">
                <a:avLst/>
              </a:prstGeom>
            </p:spPr>
            <p:style>
              <a:lnRef idx="2">
                <a:schemeClr val="dk1"/>
              </a:lnRef>
              <a:fillRef idx="0">
                <a:schemeClr val="dk1"/>
              </a:fillRef>
              <a:effectRef idx="1">
                <a:schemeClr val="dk1"/>
              </a:effectRef>
              <a:fontRef idx="minor">
                <a:schemeClr val="tx1"/>
              </a:fontRef>
            </p:style>
          </p:cxnSp>
          <p:sp>
            <p:nvSpPr>
              <p:cNvPr id="18" name="Arco 17">
                <a:extLst>
                  <a:ext uri="{FF2B5EF4-FFF2-40B4-BE49-F238E27FC236}">
                    <a16:creationId xmlns:a16="http://schemas.microsoft.com/office/drawing/2014/main" id="{A7B1FDAF-351D-41FD-ADF0-421113C8CAD4}"/>
                  </a:ext>
                </a:extLst>
              </p:cNvPr>
              <p:cNvSpPr/>
              <p:nvPr/>
            </p:nvSpPr>
            <p:spPr>
              <a:xfrm rot="17095003">
                <a:off x="4677253" y="1987215"/>
                <a:ext cx="800912" cy="689469"/>
              </a:xfrm>
              <a:prstGeom prst="arc">
                <a:avLst>
                  <a:gd name="adj1" fmla="val 14695932"/>
                  <a:gd name="adj2" fmla="val 21564677"/>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27" name="Arco 26">
                <a:extLst>
                  <a:ext uri="{FF2B5EF4-FFF2-40B4-BE49-F238E27FC236}">
                    <a16:creationId xmlns:a16="http://schemas.microsoft.com/office/drawing/2014/main" id="{292144F8-9BC6-49CE-B12B-A2FE5DFDA9CF}"/>
                  </a:ext>
                </a:extLst>
              </p:cNvPr>
              <p:cNvSpPr/>
              <p:nvPr/>
            </p:nvSpPr>
            <p:spPr>
              <a:xfrm rot="9857605">
                <a:off x="4530471" y="4817314"/>
                <a:ext cx="936379" cy="695806"/>
              </a:xfrm>
              <a:prstGeom prst="arc">
                <a:avLst>
                  <a:gd name="adj1" fmla="val 17829938"/>
                  <a:gd name="adj2" fmla="val 877768"/>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grpSp>
      </p:grpSp>
      <p:grpSp>
        <p:nvGrpSpPr>
          <p:cNvPr id="31" name="Grupo 30">
            <a:extLst>
              <a:ext uri="{FF2B5EF4-FFF2-40B4-BE49-F238E27FC236}">
                <a16:creationId xmlns:a16="http://schemas.microsoft.com/office/drawing/2014/main" id="{006CC95B-E009-4308-894D-61FD92247689}"/>
              </a:ext>
            </a:extLst>
          </p:cNvPr>
          <p:cNvGrpSpPr/>
          <p:nvPr/>
        </p:nvGrpSpPr>
        <p:grpSpPr>
          <a:xfrm>
            <a:off x="4720418" y="2206026"/>
            <a:ext cx="208099" cy="2958905"/>
            <a:chOff x="4720418" y="2206026"/>
            <a:chExt cx="208099" cy="2958905"/>
          </a:xfrm>
        </p:grpSpPr>
        <p:sp>
          <p:nvSpPr>
            <p:cNvPr id="25" name="Rectángulo: esquinas redondeadas 24">
              <a:extLst>
                <a:ext uri="{FF2B5EF4-FFF2-40B4-BE49-F238E27FC236}">
                  <a16:creationId xmlns:a16="http://schemas.microsoft.com/office/drawing/2014/main" id="{A76813EC-F056-44DE-952C-157CBDBFD9CA}"/>
                </a:ext>
              </a:extLst>
            </p:cNvPr>
            <p:cNvSpPr/>
            <p:nvPr/>
          </p:nvSpPr>
          <p:spPr>
            <a:xfrm rot="237745">
              <a:off x="4744760" y="2206026"/>
              <a:ext cx="183757" cy="2958905"/>
            </a:xfrm>
            <a:prstGeom prst="roundRect">
              <a:avLst>
                <a:gd name="adj" fmla="val 50000"/>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29" name="Conector recto 28">
              <a:extLst>
                <a:ext uri="{FF2B5EF4-FFF2-40B4-BE49-F238E27FC236}">
                  <a16:creationId xmlns:a16="http://schemas.microsoft.com/office/drawing/2014/main" id="{0B7CD178-037E-44A1-9995-9879824DAF21}"/>
                </a:ext>
              </a:extLst>
            </p:cNvPr>
            <p:cNvCxnSpPr>
              <a:cxnSpLocks/>
            </p:cNvCxnSpPr>
            <p:nvPr/>
          </p:nvCxnSpPr>
          <p:spPr>
            <a:xfrm flipV="1">
              <a:off x="4720418" y="2328089"/>
              <a:ext cx="195863" cy="2700000"/>
            </a:xfrm>
            <a:prstGeom prst="line">
              <a:avLst/>
            </a:prstGeom>
          </p:spPr>
          <p:style>
            <a:lnRef idx="2">
              <a:schemeClr val="dk1"/>
            </a:lnRef>
            <a:fillRef idx="0">
              <a:schemeClr val="dk1"/>
            </a:fillRef>
            <a:effectRef idx="1">
              <a:schemeClr val="dk1"/>
            </a:effectRef>
            <a:fontRef idx="minor">
              <a:schemeClr val="tx1"/>
            </a:fontRef>
          </p:style>
        </p:cxnSp>
      </p:grpSp>
      <p:grpSp>
        <p:nvGrpSpPr>
          <p:cNvPr id="32" name="Grupo 31">
            <a:extLst>
              <a:ext uri="{FF2B5EF4-FFF2-40B4-BE49-F238E27FC236}">
                <a16:creationId xmlns:a16="http://schemas.microsoft.com/office/drawing/2014/main" id="{32CDF0DE-F564-4C5D-B062-63096A4BE2BF}"/>
              </a:ext>
            </a:extLst>
          </p:cNvPr>
          <p:cNvGrpSpPr/>
          <p:nvPr/>
        </p:nvGrpSpPr>
        <p:grpSpPr>
          <a:xfrm>
            <a:off x="4910652" y="2223934"/>
            <a:ext cx="209474" cy="2958905"/>
            <a:chOff x="4910652" y="2223934"/>
            <a:chExt cx="209474" cy="2958905"/>
          </a:xfrm>
        </p:grpSpPr>
        <p:sp>
          <p:nvSpPr>
            <p:cNvPr id="26" name="Rectángulo: esquinas redondeadas 25">
              <a:extLst>
                <a:ext uri="{FF2B5EF4-FFF2-40B4-BE49-F238E27FC236}">
                  <a16:creationId xmlns:a16="http://schemas.microsoft.com/office/drawing/2014/main" id="{69C6EF76-96A7-4336-840A-6D1D20317B60}"/>
                </a:ext>
              </a:extLst>
            </p:cNvPr>
            <p:cNvSpPr/>
            <p:nvPr/>
          </p:nvSpPr>
          <p:spPr>
            <a:xfrm rot="237745">
              <a:off x="4936369" y="2223934"/>
              <a:ext cx="183757" cy="2958905"/>
            </a:xfrm>
            <a:prstGeom prst="roundRect">
              <a:avLst>
                <a:gd name="adj" fmla="val 50000"/>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30" name="Conector recto 29">
              <a:extLst>
                <a:ext uri="{FF2B5EF4-FFF2-40B4-BE49-F238E27FC236}">
                  <a16:creationId xmlns:a16="http://schemas.microsoft.com/office/drawing/2014/main" id="{9E9F2BB6-9458-48EE-9467-DFABF00097BE}"/>
                </a:ext>
              </a:extLst>
            </p:cNvPr>
            <p:cNvCxnSpPr>
              <a:cxnSpLocks/>
            </p:cNvCxnSpPr>
            <p:nvPr/>
          </p:nvCxnSpPr>
          <p:spPr>
            <a:xfrm flipV="1">
              <a:off x="4910652" y="2368953"/>
              <a:ext cx="195863" cy="270000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3132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fade">
                                      <p:cBhvr>
                                        <p:cTn id="15" dur="500"/>
                                        <p:tgtEl>
                                          <p:spTgt spid="2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fade">
                                      <p:cBhvr>
                                        <p:cTn id="23" dur="500"/>
                                        <p:tgtEl>
                                          <p:spTgt spid="23">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animEffect transition="in" filter="fade">
                                      <p:cBhvr>
                                        <p:cTn id="31" dur="500"/>
                                        <p:tgtEl>
                                          <p:spTgt spid="2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fade">
                                      <p:cBhvr>
                                        <p:cTn id="36" dur="500"/>
                                        <p:tgtEl>
                                          <p:spTgt spid="2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xEl>
                                              <p:pRg st="5" end="5"/>
                                            </p:txEl>
                                          </p:spTgt>
                                        </p:tgtEl>
                                        <p:attrNameLst>
                                          <p:attrName>style.visibility</p:attrName>
                                        </p:attrNameLst>
                                      </p:cBhvr>
                                      <p:to>
                                        <p:strVal val="visible"/>
                                      </p:to>
                                    </p:set>
                                    <p:animEffect transition="in" filter="fade">
                                      <p:cBhvr>
                                        <p:cTn id="41"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Design &amp; construction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Engineering</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8</a:t>
            </a:fld>
            <a:endParaRPr lang="es-ES" dirty="0"/>
          </a:p>
        </p:txBody>
      </p:sp>
      <p:pic>
        <p:nvPicPr>
          <p:cNvPr id="9" name="Imagen 8">
            <a:extLst>
              <a:ext uri="{FF2B5EF4-FFF2-40B4-BE49-F238E27FC236}">
                <a16:creationId xmlns:a16="http://schemas.microsoft.com/office/drawing/2014/main" id="{17B822B6-16F6-4A62-A567-E8CF036989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017" y="731444"/>
            <a:ext cx="9218176" cy="5996728"/>
          </a:xfrm>
          <a:prstGeom prst="rect">
            <a:avLst/>
          </a:prstGeom>
        </p:spPr>
      </p:pic>
      <p:sp>
        <p:nvSpPr>
          <p:cNvPr id="11" name="Rectángulo 10">
            <a:extLst>
              <a:ext uri="{FF2B5EF4-FFF2-40B4-BE49-F238E27FC236}">
                <a16:creationId xmlns:a16="http://schemas.microsoft.com/office/drawing/2014/main" id="{CC03E182-0170-4CE2-8848-EC7F0F09BA78}"/>
              </a:ext>
            </a:extLst>
          </p:cNvPr>
          <p:cNvSpPr/>
          <p:nvPr/>
        </p:nvSpPr>
        <p:spPr>
          <a:xfrm>
            <a:off x="3631602" y="1196392"/>
            <a:ext cx="5715281" cy="1121701"/>
          </a:xfrm>
          <a:prstGeom prst="rect">
            <a:avLst/>
          </a:prstGeom>
          <a:solidFill>
            <a:srgbClr val="E2F0D9">
              <a:alpha val="40000"/>
            </a:srgb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294F632E-BB4E-42AC-9238-D41EFE31F08C}"/>
              </a:ext>
            </a:extLst>
          </p:cNvPr>
          <p:cNvCxnSpPr/>
          <p:nvPr/>
        </p:nvCxnSpPr>
        <p:spPr>
          <a:xfrm>
            <a:off x="6529040" y="2187815"/>
            <a:ext cx="36004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FDE94AE8-CB25-4BD9-A87A-DAC1DD426690}"/>
              </a:ext>
            </a:extLst>
          </p:cNvPr>
          <p:cNvCxnSpPr/>
          <p:nvPr/>
        </p:nvCxnSpPr>
        <p:spPr>
          <a:xfrm flipV="1">
            <a:off x="3666209" y="2366372"/>
            <a:ext cx="5724000" cy="572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C8C8EBD3-D8BC-4886-8207-6B9522936A68}"/>
              </a:ext>
            </a:extLst>
          </p:cNvPr>
          <p:cNvSpPr txBox="1"/>
          <p:nvPr/>
        </p:nvSpPr>
        <p:spPr>
          <a:xfrm>
            <a:off x="5986470" y="2306738"/>
            <a:ext cx="772969" cy="369332"/>
          </a:xfrm>
          <a:prstGeom prst="rect">
            <a:avLst/>
          </a:prstGeom>
          <a:noFill/>
        </p:spPr>
        <p:txBody>
          <a:bodyPr wrap="none" rtlCol="0">
            <a:spAutoFit/>
          </a:bodyPr>
          <a:lstStyle/>
          <a:p>
            <a:r>
              <a:rPr lang="es-ES" dirty="0"/>
              <a:t>364 m</a:t>
            </a:r>
          </a:p>
        </p:txBody>
      </p:sp>
      <p:cxnSp>
        <p:nvCxnSpPr>
          <p:cNvPr id="16" name="Conector recto de flecha 15">
            <a:extLst>
              <a:ext uri="{FF2B5EF4-FFF2-40B4-BE49-F238E27FC236}">
                <a16:creationId xmlns:a16="http://schemas.microsoft.com/office/drawing/2014/main" id="{4B88BC0E-2BC7-4643-B765-7A4B9514BD4B}"/>
              </a:ext>
            </a:extLst>
          </p:cNvPr>
          <p:cNvCxnSpPr/>
          <p:nvPr/>
        </p:nvCxnSpPr>
        <p:spPr>
          <a:xfrm flipH="1">
            <a:off x="9373298" y="1232273"/>
            <a:ext cx="11494" cy="112742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38031B39-37AE-4D3A-832C-24A848FA744F}"/>
              </a:ext>
            </a:extLst>
          </p:cNvPr>
          <p:cNvSpPr txBox="1"/>
          <p:nvPr/>
        </p:nvSpPr>
        <p:spPr>
          <a:xfrm>
            <a:off x="9327005" y="1501168"/>
            <a:ext cx="825867" cy="369332"/>
          </a:xfrm>
          <a:prstGeom prst="rect">
            <a:avLst/>
          </a:prstGeom>
          <a:noFill/>
        </p:spPr>
        <p:txBody>
          <a:bodyPr wrap="none" rtlCol="0">
            <a:spAutoFit/>
          </a:bodyPr>
          <a:lstStyle/>
          <a:p>
            <a:r>
              <a:rPr lang="es-ES" dirty="0"/>
              <a:t>71,5 m</a:t>
            </a:r>
          </a:p>
        </p:txBody>
      </p:sp>
      <p:pic>
        <p:nvPicPr>
          <p:cNvPr id="19" name="a0ea96c5-1383-48df-8b45-079d1003c2bf" descr="Image">
            <a:extLst>
              <a:ext uri="{FF2B5EF4-FFF2-40B4-BE49-F238E27FC236}">
                <a16:creationId xmlns:a16="http://schemas.microsoft.com/office/drawing/2014/main" id="{25683EDB-74E3-4A21-B738-5A91D4FFE80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705193" y="4495193"/>
            <a:ext cx="2387356" cy="151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Conector recto de flecha 19">
            <a:extLst>
              <a:ext uri="{FF2B5EF4-FFF2-40B4-BE49-F238E27FC236}">
                <a16:creationId xmlns:a16="http://schemas.microsoft.com/office/drawing/2014/main" id="{CDF4DD3E-AADF-448C-A1B9-CB3ECD2DF019}"/>
              </a:ext>
            </a:extLst>
          </p:cNvPr>
          <p:cNvCxnSpPr>
            <a:cxnSpLocks/>
            <a:stCxn id="19" idx="1"/>
            <a:endCxn id="24" idx="6"/>
          </p:cNvCxnSpPr>
          <p:nvPr/>
        </p:nvCxnSpPr>
        <p:spPr>
          <a:xfrm flipH="1" flipV="1">
            <a:off x="5895773" y="5021019"/>
            <a:ext cx="3809420" cy="23168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4" name="Elipse 23">
            <a:extLst>
              <a:ext uri="{FF2B5EF4-FFF2-40B4-BE49-F238E27FC236}">
                <a16:creationId xmlns:a16="http://schemas.microsoft.com/office/drawing/2014/main" id="{759BB081-54F3-4276-BF94-3EC9A3EED00C}"/>
              </a:ext>
            </a:extLst>
          </p:cNvPr>
          <p:cNvSpPr/>
          <p:nvPr/>
        </p:nvSpPr>
        <p:spPr>
          <a:xfrm>
            <a:off x="4931677" y="4624204"/>
            <a:ext cx="964096" cy="793629"/>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5" name="CuadroTexto 24">
            <a:extLst>
              <a:ext uri="{FF2B5EF4-FFF2-40B4-BE49-F238E27FC236}">
                <a16:creationId xmlns:a16="http://schemas.microsoft.com/office/drawing/2014/main" id="{47D19601-E45D-4742-A350-EB1E7B94996D}"/>
              </a:ext>
            </a:extLst>
          </p:cNvPr>
          <p:cNvSpPr txBox="1"/>
          <p:nvPr/>
        </p:nvSpPr>
        <p:spPr>
          <a:xfrm>
            <a:off x="9795066" y="4072275"/>
            <a:ext cx="2202925" cy="36933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dirty="0">
                <a:solidFill>
                  <a:schemeClr val="accent2"/>
                </a:solidFill>
              </a:rPr>
              <a:t>Paddle wheel system</a:t>
            </a:r>
          </a:p>
        </p:txBody>
      </p:sp>
      <p:sp>
        <p:nvSpPr>
          <p:cNvPr id="29" name="CuadroTexto 28">
            <a:extLst>
              <a:ext uri="{FF2B5EF4-FFF2-40B4-BE49-F238E27FC236}">
                <a16:creationId xmlns:a16="http://schemas.microsoft.com/office/drawing/2014/main" id="{5761008B-BD65-40B3-A531-7AF83A0012C9}"/>
              </a:ext>
            </a:extLst>
          </p:cNvPr>
          <p:cNvSpPr txBox="1"/>
          <p:nvPr/>
        </p:nvSpPr>
        <p:spPr>
          <a:xfrm>
            <a:off x="9850543" y="806995"/>
            <a:ext cx="1775573" cy="646331"/>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u="sng" dirty="0">
                <a:solidFill>
                  <a:schemeClr val="tx1"/>
                </a:solidFill>
              </a:rPr>
              <a:t>Cultivation area</a:t>
            </a:r>
            <a:r>
              <a:rPr lang="en-GB" dirty="0">
                <a:solidFill>
                  <a:schemeClr val="tx1"/>
                </a:solidFill>
              </a:rPr>
              <a:t>:</a:t>
            </a:r>
            <a:endParaRPr lang="en-GB" u="sng" dirty="0">
              <a:solidFill>
                <a:schemeClr val="tx1"/>
              </a:solidFill>
            </a:endParaRPr>
          </a:p>
          <a:p>
            <a:r>
              <a:rPr lang="en-GB" dirty="0">
                <a:solidFill>
                  <a:schemeClr val="tx1"/>
                </a:solidFill>
              </a:rPr>
              <a:t>26,026 m2</a:t>
            </a:r>
          </a:p>
        </p:txBody>
      </p:sp>
      <p:sp>
        <p:nvSpPr>
          <p:cNvPr id="30" name="CuadroTexto 29">
            <a:extLst>
              <a:ext uri="{FF2B5EF4-FFF2-40B4-BE49-F238E27FC236}">
                <a16:creationId xmlns:a16="http://schemas.microsoft.com/office/drawing/2014/main" id="{D69105EA-404B-4FCE-B469-8941579FD938}"/>
              </a:ext>
            </a:extLst>
          </p:cNvPr>
          <p:cNvSpPr txBox="1"/>
          <p:nvPr/>
        </p:nvSpPr>
        <p:spPr>
          <a:xfrm>
            <a:off x="9847176" y="2102857"/>
            <a:ext cx="2202925" cy="646331"/>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u="sng" dirty="0">
                <a:solidFill>
                  <a:schemeClr val="tx1"/>
                </a:solidFill>
              </a:rPr>
              <a:t>Raceway ponds</a:t>
            </a:r>
            <a:r>
              <a:rPr lang="en-GB" dirty="0">
                <a:solidFill>
                  <a:schemeClr val="tx1"/>
                </a:solidFill>
              </a:rPr>
              <a:t>:</a:t>
            </a:r>
            <a:endParaRPr lang="en-GB" u="sng" dirty="0">
              <a:solidFill>
                <a:schemeClr val="tx1"/>
              </a:solidFill>
            </a:endParaRPr>
          </a:p>
          <a:p>
            <a:r>
              <a:rPr lang="en-GB" dirty="0">
                <a:solidFill>
                  <a:schemeClr val="tx1"/>
                </a:solidFill>
              </a:rPr>
              <a:t>20,000 m2</a:t>
            </a:r>
          </a:p>
        </p:txBody>
      </p:sp>
      <p:sp>
        <p:nvSpPr>
          <p:cNvPr id="26" name="Elipse 25">
            <a:extLst>
              <a:ext uri="{FF2B5EF4-FFF2-40B4-BE49-F238E27FC236}">
                <a16:creationId xmlns:a16="http://schemas.microsoft.com/office/drawing/2014/main" id="{25237B7F-3B93-436A-B02F-974A659AA8AC}"/>
              </a:ext>
            </a:extLst>
          </p:cNvPr>
          <p:cNvSpPr/>
          <p:nvPr/>
        </p:nvSpPr>
        <p:spPr>
          <a:xfrm>
            <a:off x="4339207" y="1381539"/>
            <a:ext cx="360447" cy="36704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cxnSp>
        <p:nvCxnSpPr>
          <p:cNvPr id="27" name="Conector recto de flecha 26">
            <a:extLst>
              <a:ext uri="{FF2B5EF4-FFF2-40B4-BE49-F238E27FC236}">
                <a16:creationId xmlns:a16="http://schemas.microsoft.com/office/drawing/2014/main" id="{40622210-4CE5-4047-BB28-0209E3EB5BEB}"/>
              </a:ext>
            </a:extLst>
          </p:cNvPr>
          <p:cNvCxnSpPr>
            <a:cxnSpLocks/>
            <a:stCxn id="19" idx="1"/>
          </p:cNvCxnSpPr>
          <p:nvPr/>
        </p:nvCxnSpPr>
        <p:spPr>
          <a:xfrm flipH="1" flipV="1">
            <a:off x="4822938" y="1638817"/>
            <a:ext cx="4882255" cy="361388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63754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41858CD5-92B0-4E5E-B8E8-9B5A605556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7020" y="787697"/>
            <a:ext cx="9158233" cy="5940475"/>
          </a:xfrm>
          <a:prstGeom prst="rect">
            <a:avLst/>
          </a:prstGeom>
        </p:spPr>
      </p:pic>
      <p:sp>
        <p:nvSpPr>
          <p:cNvPr id="2" name="Título 1">
            <a:extLst>
              <a:ext uri="{FF2B5EF4-FFF2-40B4-BE49-F238E27FC236}">
                <a16:creationId xmlns:a16="http://schemas.microsoft.com/office/drawing/2014/main" id="{6818529B-BCFC-B644-BE3E-0C1D67F66161}"/>
              </a:ext>
            </a:extLst>
          </p:cNvPr>
          <p:cNvSpPr>
            <a:spLocks noGrp="1"/>
          </p:cNvSpPr>
          <p:nvPr>
            <p:ph type="title"/>
          </p:nvPr>
        </p:nvSpPr>
        <p:spPr/>
        <p:txBody>
          <a:bodyPr/>
          <a:lstStyle/>
          <a:p>
            <a:r>
              <a:rPr lang="en-GB" dirty="0"/>
              <a:t>Design &amp; construction</a:t>
            </a:r>
          </a:p>
        </p:txBody>
      </p:sp>
      <p:sp>
        <p:nvSpPr>
          <p:cNvPr id="6" name="Marcador de pie de página 5">
            <a:extLst>
              <a:ext uri="{FF2B5EF4-FFF2-40B4-BE49-F238E27FC236}">
                <a16:creationId xmlns:a16="http://schemas.microsoft.com/office/drawing/2014/main" id="{1A398B24-8292-FC49-954F-A026C41049C8}"/>
              </a:ext>
            </a:extLst>
          </p:cNvPr>
          <p:cNvSpPr>
            <a:spLocks noGrp="1"/>
          </p:cNvSpPr>
          <p:nvPr>
            <p:ph type="ftr" sz="quarter" idx="11"/>
          </p:nvPr>
        </p:nvSpPr>
        <p:spPr/>
        <p:txBody>
          <a:bodyPr/>
          <a:lstStyle/>
          <a:p>
            <a:r>
              <a:rPr lang="es-ES" b="1" dirty="0"/>
              <a:t>Aqualia</a:t>
            </a:r>
            <a:r>
              <a:rPr lang="es-ES" dirty="0"/>
              <a:t> | WPAT22 | </a:t>
            </a:r>
            <a:r>
              <a:rPr lang="es-ES" dirty="0" err="1">
                <a:solidFill>
                  <a:srgbClr val="8FAACA"/>
                </a:solidFill>
              </a:rPr>
              <a:t>July</a:t>
            </a:r>
            <a:r>
              <a:rPr lang="es-ES" dirty="0">
                <a:solidFill>
                  <a:srgbClr val="8FAACA"/>
                </a:solidFill>
              </a:rPr>
              <a:t> 2022</a:t>
            </a:r>
          </a:p>
        </p:txBody>
      </p:sp>
      <p:sp>
        <p:nvSpPr>
          <p:cNvPr id="4" name="Subtítulo 3">
            <a:extLst>
              <a:ext uri="{FF2B5EF4-FFF2-40B4-BE49-F238E27FC236}">
                <a16:creationId xmlns:a16="http://schemas.microsoft.com/office/drawing/2014/main" id="{BE3D0D09-814E-A949-9CA5-CFC3EAACC7BB}"/>
              </a:ext>
            </a:extLst>
          </p:cNvPr>
          <p:cNvSpPr>
            <a:spLocks noGrp="1"/>
          </p:cNvSpPr>
          <p:nvPr>
            <p:ph type="subTitle" idx="13"/>
          </p:nvPr>
        </p:nvSpPr>
        <p:spPr/>
        <p:txBody>
          <a:bodyPr/>
          <a:lstStyle/>
          <a:p>
            <a:r>
              <a:rPr lang="en-GB" sz="1600" b="1" dirty="0"/>
              <a:t>Engineering</a:t>
            </a:r>
          </a:p>
        </p:txBody>
      </p:sp>
      <p:sp>
        <p:nvSpPr>
          <p:cNvPr id="3" name="Marcador de número de diapositiva 2">
            <a:extLst>
              <a:ext uri="{FF2B5EF4-FFF2-40B4-BE49-F238E27FC236}">
                <a16:creationId xmlns:a16="http://schemas.microsoft.com/office/drawing/2014/main" id="{FF5D7A82-4FC4-0441-9626-5A752464E5D8}"/>
              </a:ext>
            </a:extLst>
          </p:cNvPr>
          <p:cNvSpPr>
            <a:spLocks noGrp="1"/>
          </p:cNvSpPr>
          <p:nvPr>
            <p:ph type="sldNum" sz="quarter" idx="12"/>
          </p:nvPr>
        </p:nvSpPr>
        <p:spPr/>
        <p:txBody>
          <a:bodyPr/>
          <a:lstStyle/>
          <a:p>
            <a:fld id="{50FC8EE5-BD5B-904D-853D-5FDD80845BAE}" type="slidenum">
              <a:rPr lang="es-ES" smtClean="0"/>
              <a:pPr/>
              <a:t>9</a:t>
            </a:fld>
            <a:endParaRPr lang="es-ES" dirty="0"/>
          </a:p>
        </p:txBody>
      </p:sp>
      <p:cxnSp>
        <p:nvCxnSpPr>
          <p:cNvPr id="12" name="Conector recto de flecha 11">
            <a:extLst>
              <a:ext uri="{FF2B5EF4-FFF2-40B4-BE49-F238E27FC236}">
                <a16:creationId xmlns:a16="http://schemas.microsoft.com/office/drawing/2014/main" id="{294F632E-BB4E-42AC-9238-D41EFE31F08C}"/>
              </a:ext>
            </a:extLst>
          </p:cNvPr>
          <p:cNvCxnSpPr/>
          <p:nvPr/>
        </p:nvCxnSpPr>
        <p:spPr>
          <a:xfrm>
            <a:off x="6529040" y="2187815"/>
            <a:ext cx="36004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FDE94AE8-CB25-4BD9-A87A-DAC1DD426690}"/>
              </a:ext>
            </a:extLst>
          </p:cNvPr>
          <p:cNvCxnSpPr/>
          <p:nvPr/>
        </p:nvCxnSpPr>
        <p:spPr>
          <a:xfrm flipV="1">
            <a:off x="3666209" y="2366372"/>
            <a:ext cx="5724000" cy="572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C8C8EBD3-D8BC-4886-8207-6B9522936A68}"/>
              </a:ext>
            </a:extLst>
          </p:cNvPr>
          <p:cNvSpPr txBox="1"/>
          <p:nvPr/>
        </p:nvSpPr>
        <p:spPr>
          <a:xfrm>
            <a:off x="5986470" y="2306738"/>
            <a:ext cx="772969" cy="369332"/>
          </a:xfrm>
          <a:prstGeom prst="rect">
            <a:avLst/>
          </a:prstGeom>
          <a:noFill/>
        </p:spPr>
        <p:txBody>
          <a:bodyPr wrap="none" rtlCol="0">
            <a:spAutoFit/>
          </a:bodyPr>
          <a:lstStyle/>
          <a:p>
            <a:r>
              <a:rPr lang="es-ES" dirty="0"/>
              <a:t>364 m</a:t>
            </a:r>
          </a:p>
        </p:txBody>
      </p:sp>
      <p:cxnSp>
        <p:nvCxnSpPr>
          <p:cNvPr id="16" name="Conector recto de flecha 15">
            <a:extLst>
              <a:ext uri="{FF2B5EF4-FFF2-40B4-BE49-F238E27FC236}">
                <a16:creationId xmlns:a16="http://schemas.microsoft.com/office/drawing/2014/main" id="{4B88BC0E-2BC7-4643-B765-7A4B9514BD4B}"/>
              </a:ext>
            </a:extLst>
          </p:cNvPr>
          <p:cNvCxnSpPr/>
          <p:nvPr/>
        </p:nvCxnSpPr>
        <p:spPr>
          <a:xfrm flipH="1">
            <a:off x="9373298" y="1232273"/>
            <a:ext cx="11494" cy="112742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38031B39-37AE-4D3A-832C-24A848FA744F}"/>
              </a:ext>
            </a:extLst>
          </p:cNvPr>
          <p:cNvSpPr txBox="1"/>
          <p:nvPr/>
        </p:nvSpPr>
        <p:spPr>
          <a:xfrm>
            <a:off x="9327005" y="1501168"/>
            <a:ext cx="825867" cy="369332"/>
          </a:xfrm>
          <a:prstGeom prst="rect">
            <a:avLst/>
          </a:prstGeom>
          <a:noFill/>
        </p:spPr>
        <p:txBody>
          <a:bodyPr wrap="none" rtlCol="0">
            <a:spAutoFit/>
          </a:bodyPr>
          <a:lstStyle/>
          <a:p>
            <a:r>
              <a:rPr lang="es-ES" dirty="0"/>
              <a:t>71,5 m</a:t>
            </a:r>
          </a:p>
        </p:txBody>
      </p:sp>
      <p:pic>
        <p:nvPicPr>
          <p:cNvPr id="19" name="Imagen 18">
            <a:extLst>
              <a:ext uri="{FF2B5EF4-FFF2-40B4-BE49-F238E27FC236}">
                <a16:creationId xmlns:a16="http://schemas.microsoft.com/office/drawing/2014/main" id="{72397AC6-0468-4DFF-B8B0-0CAA4103D5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0151761" y="2776430"/>
            <a:ext cx="1480935" cy="1648846"/>
          </a:xfrm>
          <a:prstGeom prst="rect">
            <a:avLst/>
          </a:prstGeom>
        </p:spPr>
      </p:pic>
      <p:pic>
        <p:nvPicPr>
          <p:cNvPr id="21" name="Imagen 20">
            <a:extLst>
              <a:ext uri="{FF2B5EF4-FFF2-40B4-BE49-F238E27FC236}">
                <a16:creationId xmlns:a16="http://schemas.microsoft.com/office/drawing/2014/main" id="{47C032B1-7741-44D2-8C00-3EE80EAC05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23772" y="4794483"/>
            <a:ext cx="2136914" cy="1416088"/>
          </a:xfrm>
          <a:prstGeom prst="rect">
            <a:avLst/>
          </a:prstGeom>
          <a:ln>
            <a:noFill/>
          </a:ln>
          <a:effectLst>
            <a:outerShdw blurRad="292100" dist="139700" dir="2700000" algn="tl" rotWithShape="0">
              <a:srgbClr val="333333">
                <a:alpha val="65000"/>
              </a:srgbClr>
            </a:outerShdw>
          </a:effectLst>
        </p:spPr>
      </p:pic>
      <p:cxnSp>
        <p:nvCxnSpPr>
          <p:cNvPr id="7" name="Conector recto de flecha 6">
            <a:extLst>
              <a:ext uri="{FF2B5EF4-FFF2-40B4-BE49-F238E27FC236}">
                <a16:creationId xmlns:a16="http://schemas.microsoft.com/office/drawing/2014/main" id="{37782391-E0CF-4243-AAF6-B56CC53F141E}"/>
              </a:ext>
            </a:extLst>
          </p:cNvPr>
          <p:cNvCxnSpPr>
            <a:cxnSpLocks/>
            <a:stCxn id="21" idx="1"/>
            <a:endCxn id="24" idx="5"/>
          </p:cNvCxnSpPr>
          <p:nvPr/>
        </p:nvCxnSpPr>
        <p:spPr>
          <a:xfrm flipH="1" flipV="1">
            <a:off x="8597175" y="5149105"/>
            <a:ext cx="1226597" cy="35342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4" name="Elipse 23">
            <a:extLst>
              <a:ext uri="{FF2B5EF4-FFF2-40B4-BE49-F238E27FC236}">
                <a16:creationId xmlns:a16="http://schemas.microsoft.com/office/drawing/2014/main" id="{9C1A5A56-8D4C-4C40-A9A5-507784370EBD}"/>
              </a:ext>
            </a:extLst>
          </p:cNvPr>
          <p:cNvSpPr/>
          <p:nvPr/>
        </p:nvSpPr>
        <p:spPr>
          <a:xfrm>
            <a:off x="7774268" y="4471700"/>
            <a:ext cx="964096" cy="793629"/>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7" name="CuadroTexto 26">
            <a:extLst>
              <a:ext uri="{FF2B5EF4-FFF2-40B4-BE49-F238E27FC236}">
                <a16:creationId xmlns:a16="http://schemas.microsoft.com/office/drawing/2014/main" id="{4EF34F31-9021-4590-8F4C-2BC4F949FF3D}"/>
              </a:ext>
            </a:extLst>
          </p:cNvPr>
          <p:cNvSpPr txBox="1"/>
          <p:nvPr/>
        </p:nvSpPr>
        <p:spPr>
          <a:xfrm>
            <a:off x="10055051" y="4380535"/>
            <a:ext cx="1493285" cy="36933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GB" dirty="0">
                <a:solidFill>
                  <a:schemeClr val="accent2"/>
                </a:solidFill>
              </a:rPr>
              <a:t>LEAR</a:t>
            </a:r>
            <a:r>
              <a:rPr lang="en-GB" dirty="0">
                <a:solidFill>
                  <a:schemeClr val="accent2"/>
                </a:solidFill>
                <a:latin typeface="Calibri Light" panose="020F0302020204030204" pitchFamily="34" charset="0"/>
                <a:cs typeface="Calibri Light" panose="020F0302020204030204" pitchFamily="34" charset="0"/>
              </a:rPr>
              <a:t>®</a:t>
            </a:r>
            <a:r>
              <a:rPr lang="en-GB" dirty="0">
                <a:solidFill>
                  <a:schemeClr val="accent2"/>
                </a:solidFill>
              </a:rPr>
              <a:t> system</a:t>
            </a:r>
          </a:p>
        </p:txBody>
      </p:sp>
      <p:sp>
        <p:nvSpPr>
          <p:cNvPr id="40" name="Rectángulo 39">
            <a:extLst>
              <a:ext uri="{FF2B5EF4-FFF2-40B4-BE49-F238E27FC236}">
                <a16:creationId xmlns:a16="http://schemas.microsoft.com/office/drawing/2014/main" id="{68A1EEE3-308F-49C5-B254-33199EB1FFFC}"/>
              </a:ext>
            </a:extLst>
          </p:cNvPr>
          <p:cNvSpPr/>
          <p:nvPr/>
        </p:nvSpPr>
        <p:spPr>
          <a:xfrm>
            <a:off x="3631602" y="1196392"/>
            <a:ext cx="5715281" cy="1121701"/>
          </a:xfrm>
          <a:prstGeom prst="rect">
            <a:avLst/>
          </a:prstGeom>
          <a:solidFill>
            <a:srgbClr val="E2F0D9">
              <a:alpha val="40000"/>
            </a:srgb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Elipse 33">
            <a:extLst>
              <a:ext uri="{FF2B5EF4-FFF2-40B4-BE49-F238E27FC236}">
                <a16:creationId xmlns:a16="http://schemas.microsoft.com/office/drawing/2014/main" id="{230E3C31-5D8E-407A-83F0-CD1359B7C980}"/>
              </a:ext>
            </a:extLst>
          </p:cNvPr>
          <p:cNvSpPr/>
          <p:nvPr/>
        </p:nvSpPr>
        <p:spPr>
          <a:xfrm>
            <a:off x="5066318" y="1948043"/>
            <a:ext cx="360447" cy="36704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cxnSp>
        <p:nvCxnSpPr>
          <p:cNvPr id="22" name="Conector recto de flecha 21">
            <a:extLst>
              <a:ext uri="{FF2B5EF4-FFF2-40B4-BE49-F238E27FC236}">
                <a16:creationId xmlns:a16="http://schemas.microsoft.com/office/drawing/2014/main" id="{1898D3DD-0FA0-4092-9ECB-F3596DC3BA8F}"/>
              </a:ext>
            </a:extLst>
          </p:cNvPr>
          <p:cNvCxnSpPr>
            <a:cxnSpLocks/>
            <a:stCxn id="19" idx="2"/>
            <a:endCxn id="34" idx="5"/>
          </p:cNvCxnSpPr>
          <p:nvPr/>
        </p:nvCxnSpPr>
        <p:spPr>
          <a:xfrm flipH="1" flipV="1">
            <a:off x="5373979" y="2261331"/>
            <a:ext cx="4693827" cy="133952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41" name="CuadroTexto 40">
            <a:extLst>
              <a:ext uri="{FF2B5EF4-FFF2-40B4-BE49-F238E27FC236}">
                <a16:creationId xmlns:a16="http://schemas.microsoft.com/office/drawing/2014/main" id="{58FB50C2-C868-4A3D-B69E-01571C077CB3}"/>
              </a:ext>
            </a:extLst>
          </p:cNvPr>
          <p:cNvSpPr txBox="1"/>
          <p:nvPr/>
        </p:nvSpPr>
        <p:spPr>
          <a:xfrm>
            <a:off x="9850543" y="806995"/>
            <a:ext cx="1775573" cy="646331"/>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u="sng" dirty="0">
                <a:solidFill>
                  <a:schemeClr val="tx1"/>
                </a:solidFill>
              </a:rPr>
              <a:t>Cultivation area</a:t>
            </a:r>
            <a:r>
              <a:rPr lang="en-GB" dirty="0">
                <a:solidFill>
                  <a:schemeClr val="tx1"/>
                </a:solidFill>
              </a:rPr>
              <a:t>:</a:t>
            </a:r>
            <a:endParaRPr lang="en-GB" u="sng" dirty="0">
              <a:solidFill>
                <a:schemeClr val="tx1"/>
              </a:solidFill>
            </a:endParaRPr>
          </a:p>
          <a:p>
            <a:r>
              <a:rPr lang="en-GB" dirty="0">
                <a:solidFill>
                  <a:schemeClr val="tx1"/>
                </a:solidFill>
              </a:rPr>
              <a:t>26,026 m2</a:t>
            </a:r>
          </a:p>
        </p:txBody>
      </p:sp>
      <p:sp>
        <p:nvSpPr>
          <p:cNvPr id="42" name="CuadroTexto 41">
            <a:extLst>
              <a:ext uri="{FF2B5EF4-FFF2-40B4-BE49-F238E27FC236}">
                <a16:creationId xmlns:a16="http://schemas.microsoft.com/office/drawing/2014/main" id="{98F3107A-A371-4773-89D4-3FFF958F3517}"/>
              </a:ext>
            </a:extLst>
          </p:cNvPr>
          <p:cNvSpPr txBox="1"/>
          <p:nvPr/>
        </p:nvSpPr>
        <p:spPr>
          <a:xfrm>
            <a:off x="9847176" y="2102857"/>
            <a:ext cx="2202925" cy="646331"/>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u="sng" dirty="0">
                <a:solidFill>
                  <a:schemeClr val="tx1"/>
                </a:solidFill>
              </a:rPr>
              <a:t>Raceway ponds</a:t>
            </a:r>
            <a:r>
              <a:rPr lang="en-GB" dirty="0">
                <a:solidFill>
                  <a:schemeClr val="tx1"/>
                </a:solidFill>
              </a:rPr>
              <a:t>:</a:t>
            </a:r>
            <a:endParaRPr lang="en-GB" u="sng" dirty="0">
              <a:solidFill>
                <a:schemeClr val="tx1"/>
              </a:solidFill>
            </a:endParaRPr>
          </a:p>
          <a:p>
            <a:r>
              <a:rPr lang="en-GB" dirty="0">
                <a:solidFill>
                  <a:schemeClr val="tx1"/>
                </a:solidFill>
              </a:rPr>
              <a:t>20,000 m2</a:t>
            </a:r>
          </a:p>
        </p:txBody>
      </p:sp>
    </p:spTree>
    <p:extLst>
      <p:ext uri="{BB962C8B-B14F-4D97-AF65-F5344CB8AC3E}">
        <p14:creationId xmlns:p14="http://schemas.microsoft.com/office/powerpoint/2010/main" val="41439352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B4537707456740B0FED61AF6E57B4B" ma:contentTypeVersion="16" ma:contentTypeDescription="Create a new document." ma:contentTypeScope="" ma:versionID="d8d657d4ac486e7189319839726353e4">
  <xsd:schema xmlns:xsd="http://www.w3.org/2001/XMLSchema" xmlns:xs="http://www.w3.org/2001/XMLSchema" xmlns:p="http://schemas.microsoft.com/office/2006/metadata/properties" xmlns:ns2="18b11e54-1c5d-4898-aa3b-e5e3784bc69d" xmlns:ns3="a9ba1632-c2a4-40ff-a0bc-a08ba0b22165" targetNamespace="http://schemas.microsoft.com/office/2006/metadata/properties" ma:root="true" ma:fieldsID="aab76283b08c7ba5e99d13d8ea5cfb61" ns2:_="" ns3:_="">
    <xsd:import namespace="18b11e54-1c5d-4898-aa3b-e5e3784bc69d"/>
    <xsd:import namespace="a9ba1632-c2a4-40ff-a0bc-a08ba0b2216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element ref="ns2:CostUn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11e54-1c5d-4898-aa3b-e5e3784bc6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822ac0e-e204-4635-b95e-889568c26b05"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stUnit" ma:index="23" nillable="true" ma:displayName="Cost Unit" ma:format="Dropdown" ma:internalName="CostUni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ba1632-c2a4-40ff-a0bc-a08ba0b2216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248e1f0-5c6b-4181-a240-01e0e062798f}" ma:internalName="TaxCatchAll" ma:showField="CatchAllData" ma:web="a9ba1632-c2a4-40ff-a0bc-a08ba0b2216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9ba1632-c2a4-40ff-a0bc-a08ba0b22165" xsi:nil="true"/>
    <lcf76f155ced4ddcb4097134ff3c332f xmlns="18b11e54-1c5d-4898-aa3b-e5e3784bc69d">
      <Terms xmlns="http://schemas.microsoft.com/office/infopath/2007/PartnerControls"/>
    </lcf76f155ced4ddcb4097134ff3c332f>
    <CostUnit xmlns="18b11e54-1c5d-4898-aa3b-e5e3784bc69d" xsi:nil="true"/>
  </documentManagement>
</p:properties>
</file>

<file path=customXml/itemProps1.xml><?xml version="1.0" encoding="utf-8"?>
<ds:datastoreItem xmlns:ds="http://schemas.openxmlformats.org/officeDocument/2006/customXml" ds:itemID="{96C8C8A1-127D-427D-BD14-88BFA565B19F}">
  <ds:schemaRefs>
    <ds:schemaRef ds:uri="http://schemas.microsoft.com/sharepoint/v3/contenttype/forms"/>
  </ds:schemaRefs>
</ds:datastoreItem>
</file>

<file path=customXml/itemProps2.xml><?xml version="1.0" encoding="utf-8"?>
<ds:datastoreItem xmlns:ds="http://schemas.openxmlformats.org/officeDocument/2006/customXml" ds:itemID="{A64BCB47-2827-452B-AD7B-FC05C41D9AAD}"/>
</file>

<file path=customXml/itemProps3.xml><?xml version="1.0" encoding="utf-8"?>
<ds:datastoreItem xmlns:ds="http://schemas.openxmlformats.org/officeDocument/2006/customXml" ds:itemID="{2D53DAEA-A423-43E0-9CC8-6A5C85E52F7E}">
  <ds:schemaRefs>
    <ds:schemaRef ds:uri="http://schemas.openxmlformats.org/package/2006/metadata/core-properties"/>
    <ds:schemaRef ds:uri="http://purl.org/dc/terms/"/>
    <ds:schemaRef ds:uri="http://purl.org/dc/elements/1.1/"/>
    <ds:schemaRef ds:uri="http://schemas.microsoft.com/office/2006/metadata/properties"/>
    <ds:schemaRef ds:uri="http://purl.org/dc/dcmitype/"/>
    <ds:schemaRef ds:uri="http://www.w3.org/XML/1998/namespace"/>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11313</TotalTime>
  <Words>1916</Words>
  <Application>Microsoft Office PowerPoint</Application>
  <PresentationFormat>Panorámica</PresentationFormat>
  <Paragraphs>279</Paragraphs>
  <Slides>19</Slides>
  <Notes>18</Notes>
  <HiddenSlides>0</HiddenSlides>
  <MMClips>2</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19</vt:i4>
      </vt:variant>
    </vt:vector>
  </HeadingPairs>
  <TitlesOfParts>
    <vt:vector size="29" baseType="lpstr">
      <vt:lpstr>Arial</vt:lpstr>
      <vt:lpstr>Calibri</vt:lpstr>
      <vt:lpstr>Calibri Light</vt:lpstr>
      <vt:lpstr>Franklin Gothic Book</vt:lpstr>
      <vt:lpstr>Lato</vt:lpstr>
      <vt:lpstr>Open Sans</vt:lpstr>
      <vt:lpstr>Raleway</vt:lpstr>
      <vt:lpstr>Symbol</vt:lpstr>
      <vt:lpstr>Times New Roman</vt:lpstr>
      <vt:lpstr>Tema de Office</vt:lpstr>
      <vt:lpstr>Large-scale sustainable  water reuse and resource recovery based on microalgae and bacteria symbiosis</vt:lpstr>
      <vt:lpstr>Presentación de PowerPoint</vt:lpstr>
      <vt:lpstr>1. Introduction</vt:lpstr>
      <vt:lpstr>Introduction</vt:lpstr>
      <vt:lpstr>2. Design &amp; construction</vt:lpstr>
      <vt:lpstr>Design &amp; construction</vt:lpstr>
      <vt:lpstr>Design &amp; construction</vt:lpstr>
      <vt:lpstr>Design &amp; construction</vt:lpstr>
      <vt:lpstr>Design &amp; construction</vt:lpstr>
      <vt:lpstr>3. Demo plant description</vt:lpstr>
      <vt:lpstr>Demo plant description</vt:lpstr>
      <vt:lpstr>Demo plant description</vt:lpstr>
      <vt:lpstr>Demo plant description</vt:lpstr>
      <vt:lpstr>Demo plant description</vt:lpstr>
      <vt:lpstr>4. Process operation</vt:lpstr>
      <vt:lpstr>Process operation</vt:lpstr>
      <vt:lpstr>5. Conclusions</vt:lpstr>
      <vt:lpstr>Conclusions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Macho</dc:creator>
  <cp:lastModifiedBy>Rogalla, Frank</cp:lastModifiedBy>
  <cp:revision>135</cp:revision>
  <dcterms:created xsi:type="dcterms:W3CDTF">2019-02-04T10:57:40Z</dcterms:created>
  <dcterms:modified xsi:type="dcterms:W3CDTF">2024-06-25T12:19:30Z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0x010100D4F0DB4445E4714EB996BA4DF9AD56A0</vt:lpwstr>
  </property>
</Properties>
</file>