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10" r:id="rId3"/>
    <p:sldId id="307" r:id="rId4"/>
    <p:sldId id="273" r:id="rId5"/>
    <p:sldId id="274" r:id="rId6"/>
    <p:sldId id="308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3A7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83150" autoAdjust="0"/>
  </p:normalViewPr>
  <p:slideViewPr>
    <p:cSldViewPr>
      <p:cViewPr varScale="1">
        <p:scale>
          <a:sx n="97" d="100"/>
          <a:sy n="97" d="100"/>
        </p:scale>
        <p:origin x="19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92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1.xml"/><Relationship Id="rId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31C26-B084-4A7E-AEE3-24480066D4C9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A136D-58EA-44ED-A366-78C18A88A34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074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C52D4-D3C2-4D19-B8E7-F9753102F1F0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A39C6-1B85-495C-AB02-0881054EFC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1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39C6-1B85-495C-AB02-0881054EFCF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36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2096FCF-05E1-4692-BDE4-2D194C3BB600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6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39C6-1B85-495C-AB02-0881054EFC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5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39C6-1B85-495C-AB02-0881054EFC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1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39C6-1B85-495C-AB02-0881054EFC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5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37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2130425"/>
            <a:ext cx="5688632" cy="14700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3886200"/>
            <a:ext cx="576064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147979" cy="73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56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460-39C6-410C-A80A-96E592A53964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Pilot Blue Cloud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8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460-39C6-410C-A80A-96E592A53964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Pilot Blue Cloud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673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460-39C6-410C-A80A-96E592A53964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Pilot Blue Cloud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21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E1D-8BB4-4CDE-AEE5-D8B73B58E8A9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Pilot Blue Cloud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25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460-39C6-410C-A80A-96E592A53964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685800" y="2349500"/>
            <a:ext cx="7772400" cy="3024188"/>
          </a:xfrm>
        </p:spPr>
        <p:txBody>
          <a:bodyPr/>
          <a:lstStyle>
            <a:lvl1pPr>
              <a:buNone/>
              <a:defRPr/>
            </a:lvl1pPr>
          </a:lstStyle>
          <a:p>
            <a:pPr marL="0" indent="0"/>
            <a:r>
              <a:rPr lang="en-US" dirty="0">
                <a:latin typeface="Arial" charset="0"/>
                <a:cs typeface="Arial" charset="0"/>
              </a:rPr>
              <a:t>The research leading to these results has received funding from the </a:t>
            </a:r>
            <a:r>
              <a:rPr lang="de-DE" dirty="0">
                <a:latin typeface="Arial" charset="0"/>
                <a:cs typeface="Arial" charset="0"/>
              </a:rPr>
              <a:t>.......</a:t>
            </a:r>
            <a:endParaRPr lang="en-GB" dirty="0">
              <a:latin typeface="Arial" charset="0"/>
              <a:cs typeface="Arial" charset="0"/>
            </a:endParaRPr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7944" y="188640"/>
            <a:ext cx="2184400" cy="15113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Pilot Blue Cloud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13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460-39C6-410C-A80A-96E592A53964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Pilot Blue Cloud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23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460-39C6-410C-A80A-96E592A53964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Pilot Blue Cloud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44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460-39C6-410C-A80A-96E592A53964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Pilot Blue Cloud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72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460-39C6-410C-A80A-96E592A53964}" type="slidenum">
              <a:rPr lang="en-GB" smtClean="0"/>
              <a:t>‹N°›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Pilot Blue Cloud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14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460-39C6-410C-A80A-96E592A53964}" type="slidenum">
              <a:rPr lang="en-GB" smtClean="0"/>
              <a:t>‹N°›</a:t>
            </a:fld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Pilot Blue Cloud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00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460-39C6-410C-A80A-96E592A53964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Pilot Blue Cloud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8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37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Pilot Blue Cloud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1DFF3-9DF5-462E-BA55-8B4F656A9D7B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" y="0"/>
            <a:ext cx="1573990" cy="36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0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37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1914401"/>
            <a:ext cx="5328592" cy="1514599"/>
          </a:xfrm>
        </p:spPr>
        <p:txBody>
          <a:bodyPr>
            <a:noAutofit/>
          </a:bodyPr>
          <a:lstStyle/>
          <a:p>
            <a:r>
              <a:rPr lang="en-GB" sz="3600" dirty="0" smtClean="0"/>
              <a:t>Pilot Blue Cloud Workshop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3933056"/>
            <a:ext cx="5328592" cy="1584176"/>
          </a:xfrm>
        </p:spPr>
        <p:txBody>
          <a:bodyPr/>
          <a:lstStyle/>
          <a:p>
            <a:pPr algn="l"/>
            <a:r>
              <a:rPr lang="en-GB" dirty="0" smtClean="0"/>
              <a:t>presentation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147979" cy="73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39" y="5577219"/>
            <a:ext cx="448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S.Tarot</a:t>
            </a:r>
            <a:r>
              <a:rPr lang="en-GB" dirty="0" smtClean="0"/>
              <a:t> (Ifremer), S</a:t>
            </a:r>
            <a:r>
              <a:rPr lang="en-GB" dirty="0"/>
              <a:t>. </a:t>
            </a:r>
            <a:r>
              <a:rPr lang="en-GB" dirty="0" err="1" smtClean="0"/>
              <a:t>Pouliquen</a:t>
            </a:r>
            <a:r>
              <a:rPr lang="en-GB" dirty="0" smtClean="0"/>
              <a:t> (Ifremer)</a:t>
            </a:r>
            <a:endParaRPr lang="en-GB" dirty="0"/>
          </a:p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383" y="5661248"/>
            <a:ext cx="1135081" cy="75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4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460-39C6-410C-A80A-96E592A53964}" type="slidenum">
              <a:rPr lang="en-GB" smtClean="0"/>
              <a:t>2</a:t>
            </a:fld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28</a:t>
            </a:r>
            <a:r>
              <a:rPr lang="en-GB" baseline="30000" smtClean="0"/>
              <a:t>th</a:t>
            </a:r>
            <a:r>
              <a:rPr lang="en-GB" smtClean="0"/>
              <a:t> March 2017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Pilot Blue Cloud Workshop</a:t>
            </a:r>
            <a:endParaRPr lang="en-GB" dirty="0"/>
          </a:p>
        </p:txBody>
      </p:sp>
      <p:sp>
        <p:nvSpPr>
          <p:cNvPr id="6" name="textruta 14"/>
          <p:cNvSpPr txBox="1"/>
          <p:nvPr/>
        </p:nvSpPr>
        <p:spPr>
          <a:xfrm>
            <a:off x="2715687" y="53753"/>
            <a:ext cx="6428313" cy="502724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ctr" defTabSz="914065"/>
            <a:r>
              <a:rPr lang="fr-FR" sz="2667" b="1" spc="400" dirty="0">
                <a:solidFill>
                  <a:srgbClr val="6F9ED0"/>
                </a:solidFill>
                <a:latin typeface="Myriad Pro" pitchFamily="18" charset="0"/>
                <a:cs typeface="Myriad Pro" pitchFamily="18" charset="0"/>
              </a:rPr>
              <a:t>Open Marine data value Chain </a:t>
            </a:r>
            <a:endParaRPr lang="en-US" sz="2667" b="1" spc="400" dirty="0">
              <a:solidFill>
                <a:srgbClr val="6F9ED0"/>
              </a:solidFill>
              <a:latin typeface="Myriad Pro" pitchFamily="18" charset="0"/>
              <a:cs typeface="Myriad Pro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870"/>
            <a:ext cx="9144000" cy="511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5183981" y="33576"/>
            <a:ext cx="37084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79" tIns="41139" rIns="82279" bIns="41139" anchor="ctr"/>
          <a:lstStyle/>
          <a:p>
            <a:pPr defTabSz="414640">
              <a:lnSpc>
                <a:spcPct val="87000"/>
              </a:lnSpc>
              <a:buClr>
                <a:srgbClr val="000000"/>
              </a:buClr>
              <a:buSzPct val="100000"/>
              <a:defRPr/>
            </a:pPr>
            <a:r>
              <a:rPr lang="en-US" sz="2900" kern="0" dirty="0" err="1">
                <a:solidFill>
                  <a:srgbClr val="1F497D"/>
                </a:solidFill>
                <a:latin typeface="Arial" pitchFamily="-1" charset="0"/>
                <a:ea typeface="ＭＳ Ｐゴシック" charset="0"/>
                <a:cs typeface="Arial"/>
              </a:rPr>
              <a:t>AtlantOS</a:t>
            </a:r>
            <a:r>
              <a:rPr lang="en-US" sz="2900" kern="0" dirty="0">
                <a:solidFill>
                  <a:srgbClr val="1F497D"/>
                </a:solidFill>
                <a:latin typeface="Arial" pitchFamily="-1" charset="0"/>
                <a:ea typeface="ＭＳ Ｐゴシック" charset="0"/>
                <a:cs typeface="Arial"/>
              </a:rPr>
              <a:t> proposal</a:t>
            </a:r>
          </a:p>
        </p:txBody>
      </p:sp>
      <p:pic>
        <p:nvPicPr>
          <p:cNvPr id="116739" name="Picture 3" descr="AtlantOS-diagr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28700"/>
            <a:ext cx="7280275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Rectangle 2"/>
          <p:cNvSpPr>
            <a:spLocks noChangeArrowheads="1"/>
          </p:cNvSpPr>
          <p:nvPr/>
        </p:nvSpPr>
        <p:spPr bwMode="auto">
          <a:xfrm>
            <a:off x="1258888" y="769144"/>
            <a:ext cx="6481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baseline="30000" dirty="0"/>
              <a:t>Optimizing and Enhancing the Integrated Atlantic Ocean Observing System</a:t>
            </a:r>
            <a:endParaRPr lang="en-US" b="1" dirty="0"/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3917950" y="5067300"/>
            <a:ext cx="857250" cy="585788"/>
            <a:chOff x="3917370" y="5067855"/>
            <a:chExt cx="857346" cy="584565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414476">
              <a:off x="4050735" y="5067855"/>
              <a:ext cx="723981" cy="3041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CC9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7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14476">
              <a:off x="3917370" y="5348256"/>
              <a:ext cx="468365" cy="3041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CC9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</p:pic>
      </p:grp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7740650" y="4622800"/>
            <a:ext cx="688975" cy="587375"/>
            <a:chOff x="7740650" y="4622103"/>
            <a:chExt cx="688801" cy="587503"/>
          </a:xfrm>
        </p:grpSpPr>
        <p:pic>
          <p:nvPicPr>
            <p:cNvPr id="15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40650" y="4695144"/>
              <a:ext cx="323768" cy="48270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CC9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16" name="Picture 1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064418" y="4622103"/>
              <a:ext cx="365033" cy="2381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CC9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17" name="Picture 1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31076" y="4936496"/>
              <a:ext cx="242827" cy="2731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CC9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5837238"/>
            <a:ext cx="1016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6223000"/>
            <a:ext cx="66833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4840288" y="4224338"/>
            <a:ext cx="1884362" cy="1633537"/>
            <a:chOff x="4840728" y="4224070"/>
            <a:chExt cx="1883922" cy="1633044"/>
          </a:xfrm>
        </p:grpSpPr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629209">
              <a:off x="5145457" y="5098518"/>
              <a:ext cx="274573" cy="3951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CC9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9" name="Picture 3"/>
            <p:cNvPicPr>
              <a:picLocks noChangeAspect="1"/>
            </p:cNvPicPr>
            <p:nvPr/>
          </p:nvPicPr>
          <p:blipFill rotWithShape="1">
            <a:blip r:embed="rId12"/>
            <a:srcRect l="8894" b="30238"/>
            <a:stretch/>
          </p:blipFill>
          <p:spPr bwMode="auto">
            <a:xfrm rot="765102">
              <a:off x="4840728" y="5582560"/>
              <a:ext cx="468203" cy="26820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CC9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10" name="Picture 11"/>
            <p:cNvPicPr>
              <a:picLocks noChangeAspect="1"/>
            </p:cNvPicPr>
            <p:nvPr/>
          </p:nvPicPr>
          <p:blipFill rotWithShape="1">
            <a:blip r:embed="rId13"/>
            <a:srcRect l="31311" t="14971" r="16569" b="16977"/>
            <a:stretch/>
          </p:blipFill>
          <p:spPr bwMode="auto">
            <a:xfrm rot="1638019">
              <a:off x="6437380" y="4444665"/>
              <a:ext cx="287270" cy="2697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CC9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116753" name="Picture 6" descr="Un phoque équipée d’une balise ARGOS © Christophe Guinet CEBC-CNR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3" r="26923"/>
            <a:stretch>
              <a:fillRect/>
            </a:stretch>
          </p:blipFill>
          <p:spPr bwMode="auto">
            <a:xfrm rot="1096495">
              <a:off x="5996631" y="4224070"/>
              <a:ext cx="367382" cy="35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5"/>
            <p:cNvPicPr>
              <a:picLocks noChangeAspect="1"/>
            </p:cNvPicPr>
            <p:nvPr/>
          </p:nvPicPr>
          <p:blipFill rotWithShape="1">
            <a:blip r:embed="rId15"/>
            <a:srcRect l="9288" t="11044" r="56528" b="836"/>
            <a:stretch/>
          </p:blipFill>
          <p:spPr bwMode="auto">
            <a:xfrm rot="1994698">
              <a:off x="5500974" y="5388943"/>
              <a:ext cx="295206" cy="46817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CC9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10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460-39C6-410C-A80A-96E592A5396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707904" y="357301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/>
          <a:stretch/>
        </p:blipFill>
        <p:spPr bwMode="auto">
          <a:xfrm>
            <a:off x="31333" y="633654"/>
            <a:ext cx="1905513" cy="117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763688" y="5006096"/>
            <a:ext cx="5256584" cy="66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Standardization  between networks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from acquisition to service to users  </a:t>
            </a:r>
          </a:p>
        </p:txBody>
      </p:sp>
      <p:pic>
        <p:nvPicPr>
          <p:cNvPr id="11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42" y="3689484"/>
            <a:ext cx="89403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1566295" y="1628363"/>
            <a:ext cx="1557905" cy="1440597"/>
            <a:chOff x="3506180" y="2689205"/>
            <a:chExt cx="2384648" cy="144059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506180" y="2689205"/>
              <a:ext cx="1775048" cy="830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Data management </a:t>
              </a:r>
              <a:r>
                <a:rPr lang="en-US" sz="1600" dirty="0">
                  <a:latin typeface="NewsGoth BT" pitchFamily="34" charset="0"/>
                </a:rPr>
                <a:t> for 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network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658580" y="2841605"/>
              <a:ext cx="1775048" cy="830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Data management </a:t>
              </a:r>
              <a:r>
                <a:rPr lang="en-US" sz="1600" dirty="0">
                  <a:latin typeface="NewsGoth BT" pitchFamily="34" charset="0"/>
                </a:rPr>
                <a:t> for 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network 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810980" y="2994005"/>
              <a:ext cx="1775048" cy="830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Data management </a:t>
              </a:r>
              <a:r>
                <a:rPr lang="en-US" sz="1600" dirty="0">
                  <a:latin typeface="NewsGoth BT" pitchFamily="34" charset="0"/>
                </a:rPr>
                <a:t> for 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network 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963380" y="3146405"/>
              <a:ext cx="1775048" cy="830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Data management </a:t>
              </a:r>
              <a:r>
                <a:rPr lang="en-US" sz="1600" dirty="0">
                  <a:latin typeface="NewsGoth BT" pitchFamily="34" charset="0"/>
                </a:rPr>
                <a:t> for 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network 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15779" y="3298805"/>
              <a:ext cx="1775049" cy="830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Data </a:t>
              </a:r>
              <a:r>
                <a:rPr kumimoji="0" lang="en-US" sz="160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mgt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 </a:t>
              </a:r>
              <a:r>
                <a:rPr lang="en-US" sz="1600" dirty="0">
                  <a:latin typeface="NewsGoth BT" pitchFamily="34" charset="0"/>
                </a:rPr>
                <a:t> for n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etwork </a:t>
              </a:r>
            </a:p>
          </p:txBody>
        </p:sp>
      </p:grpSp>
      <p:sp>
        <p:nvSpPr>
          <p:cNvPr id="20" name="Rectangle 19"/>
          <p:cNvSpPr/>
          <p:nvPr/>
        </p:nvSpPr>
        <p:spPr bwMode="auto">
          <a:xfrm rot="16200000">
            <a:off x="4972400" y="2020489"/>
            <a:ext cx="136815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NewsGoth BT" pitchFamily="34" charset="0"/>
              </a:rPr>
              <a:t>INS TAC Copernicus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16200000">
            <a:off x="5456818" y="2143600"/>
            <a:ext cx="13681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NewsGoth BT" pitchFamily="34" charset="0"/>
              </a:rPr>
              <a:t>SeaDataNet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 rot="16200000">
            <a:off x="5848388" y="2143600"/>
            <a:ext cx="13681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err="1">
                <a:latin typeface="NewsGoth BT" pitchFamily="34" charset="0"/>
              </a:rPr>
              <a:t>EMODnet</a:t>
            </a:r>
            <a:r>
              <a:rPr lang="en-US" sz="1600" b="1" dirty="0">
                <a:latin typeface="NewsGoth BT" pitchFamily="34" charset="0"/>
              </a:rPr>
              <a:t>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 rot="16200000">
            <a:off x="6742983" y="2143600"/>
            <a:ext cx="13681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NewsGoth BT" pitchFamily="34" charset="0"/>
              </a:rPr>
              <a:t>ICES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24" name="Flèche vers le bas 23"/>
          <p:cNvSpPr/>
          <p:nvPr/>
        </p:nvSpPr>
        <p:spPr bwMode="auto">
          <a:xfrm>
            <a:off x="2315909" y="3141056"/>
            <a:ext cx="362764" cy="7920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 rot="16200000">
            <a:off x="6289449" y="2143600"/>
            <a:ext cx="13681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NewsGoth BT" pitchFamily="34" charset="0"/>
              </a:rPr>
              <a:t>Euro-BIS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pic>
        <p:nvPicPr>
          <p:cNvPr id="52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58" y="3957434"/>
            <a:ext cx="89403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51" y="3841884"/>
            <a:ext cx="89403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71" y="3933056"/>
            <a:ext cx="89403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Flèche vers le bas 56"/>
          <p:cNvSpPr/>
          <p:nvPr/>
        </p:nvSpPr>
        <p:spPr bwMode="auto">
          <a:xfrm>
            <a:off x="5361558" y="3003816"/>
            <a:ext cx="362764" cy="7920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58" name="Flèche vers le bas 57"/>
          <p:cNvSpPr/>
          <p:nvPr/>
        </p:nvSpPr>
        <p:spPr bwMode="auto">
          <a:xfrm>
            <a:off x="6796097" y="3084894"/>
            <a:ext cx="362764" cy="7920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59" name="Flèche vers le bas 58"/>
          <p:cNvSpPr/>
          <p:nvPr/>
        </p:nvSpPr>
        <p:spPr bwMode="auto">
          <a:xfrm>
            <a:off x="7257782" y="3059875"/>
            <a:ext cx="362764" cy="7920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60" name="Flèche vers le bas 59"/>
          <p:cNvSpPr/>
          <p:nvPr/>
        </p:nvSpPr>
        <p:spPr bwMode="auto">
          <a:xfrm>
            <a:off x="6401257" y="3103952"/>
            <a:ext cx="362764" cy="7920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61" name="Flèche vers le bas 60"/>
          <p:cNvSpPr/>
          <p:nvPr/>
        </p:nvSpPr>
        <p:spPr bwMode="auto">
          <a:xfrm>
            <a:off x="5939571" y="3047724"/>
            <a:ext cx="362764" cy="7920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cxnSp>
        <p:nvCxnSpPr>
          <p:cNvPr id="63" name="Connecteur droit avec flèche 62"/>
          <p:cNvCxnSpPr>
            <a:stCxn id="17" idx="3"/>
          </p:cNvCxnSpPr>
          <p:nvPr/>
        </p:nvCxnSpPr>
        <p:spPr>
          <a:xfrm flipV="1">
            <a:off x="3124200" y="2085563"/>
            <a:ext cx="2237358" cy="567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2748698" y="2001477"/>
            <a:ext cx="3802227" cy="782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3046425" y="2770181"/>
            <a:ext cx="4288648" cy="128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2755090" y="1780763"/>
            <a:ext cx="326471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3276600" y="2237963"/>
            <a:ext cx="2237358" cy="567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>
            <a:off x="2901098" y="2153877"/>
            <a:ext cx="3802227" cy="782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V="1">
            <a:off x="3198825" y="2922581"/>
            <a:ext cx="4288648" cy="128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>
            <a:off x="2907490" y="1933163"/>
            <a:ext cx="326471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V="1">
            <a:off x="3429000" y="2390363"/>
            <a:ext cx="2237358" cy="567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>
            <a:off x="3053498" y="2306277"/>
            <a:ext cx="3802227" cy="782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flipV="1">
            <a:off x="3341632" y="2939576"/>
            <a:ext cx="4288648" cy="128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3059890" y="2085563"/>
            <a:ext cx="326471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3194886" y="1901198"/>
            <a:ext cx="2237358" cy="567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2819384" y="1817112"/>
            <a:ext cx="3802227" cy="782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V="1">
            <a:off x="3117111" y="2585816"/>
            <a:ext cx="4288648" cy="128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>
            <a:off x="2825776" y="1596398"/>
            <a:ext cx="326471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725945" y="204566"/>
            <a:ext cx="641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Data flow – starting point 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 rot="16200000">
            <a:off x="7150821" y="2143600"/>
            <a:ext cx="13681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NewsGoth BT" pitchFamily="34" charset="0"/>
              </a:rPr>
              <a:t>GEOSS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48" name="Flèche vers le bas 47"/>
          <p:cNvSpPr/>
          <p:nvPr/>
        </p:nvSpPr>
        <p:spPr bwMode="auto">
          <a:xfrm>
            <a:off x="7665620" y="3059875"/>
            <a:ext cx="362764" cy="7920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5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Pilot Blue Cloud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0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460-39C6-410C-A80A-96E592A53964}" type="slidenum">
              <a:rPr lang="en-GB" smtClean="0"/>
              <a:t>5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3707904" y="3537441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/>
          <a:stretch/>
        </p:blipFill>
        <p:spPr bwMode="auto">
          <a:xfrm>
            <a:off x="31333" y="633654"/>
            <a:ext cx="1905513" cy="117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uble flèche horizontale 7"/>
          <p:cNvSpPr/>
          <p:nvPr/>
        </p:nvSpPr>
        <p:spPr bwMode="auto">
          <a:xfrm>
            <a:off x="395536" y="4581128"/>
            <a:ext cx="8424936" cy="1224136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NewsGoth BT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63688" y="4862080"/>
            <a:ext cx="5256584" cy="66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Standardization </a:t>
            </a:r>
            <a:r>
              <a:rPr lang="en-US" dirty="0" smtClean="0">
                <a:solidFill>
                  <a:schemeClr val="bg1"/>
                </a:solidFill>
              </a:rPr>
              <a:t>between </a:t>
            </a:r>
            <a:r>
              <a:rPr lang="en-US" dirty="0">
                <a:solidFill>
                  <a:schemeClr val="bg1"/>
                </a:solidFill>
              </a:rPr>
              <a:t>networks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from acquisition to service to users  </a:t>
            </a:r>
          </a:p>
        </p:txBody>
      </p:sp>
      <p:sp>
        <p:nvSpPr>
          <p:cNvPr id="10" name="Rounded Rectangle 26"/>
          <p:cNvSpPr>
            <a:spLocks noChangeArrowheads="1"/>
          </p:cNvSpPr>
          <p:nvPr/>
        </p:nvSpPr>
        <p:spPr bwMode="auto">
          <a:xfrm>
            <a:off x="8172399" y="3714645"/>
            <a:ext cx="971601" cy="43443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i="0" dirty="0">
                <a:solidFill>
                  <a:srgbClr val="FFFF00"/>
                </a:solidFill>
                <a:latin typeface="Century"/>
                <a:cs typeface="Century"/>
              </a:rPr>
              <a:t>Users</a:t>
            </a:r>
            <a:endParaRPr lang="el-GR" i="0" dirty="0">
              <a:solidFill>
                <a:srgbClr val="FFFF00"/>
              </a:solidFill>
              <a:latin typeface="Century"/>
              <a:cs typeface="Century"/>
            </a:endParaRPr>
          </a:p>
        </p:txBody>
      </p:sp>
      <p:pic>
        <p:nvPicPr>
          <p:cNvPr id="11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2448049"/>
            <a:ext cx="11890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1566295" y="1628363"/>
            <a:ext cx="1557905" cy="1440597"/>
            <a:chOff x="3506180" y="2689205"/>
            <a:chExt cx="2384648" cy="144059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506180" y="2689205"/>
              <a:ext cx="1775048" cy="830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Data management </a:t>
              </a:r>
              <a:r>
                <a:rPr lang="en-US" sz="1600" dirty="0">
                  <a:latin typeface="NewsGoth BT" pitchFamily="34" charset="0"/>
                </a:rPr>
                <a:t> for 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network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658580" y="2841605"/>
              <a:ext cx="1775048" cy="830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Data management </a:t>
              </a:r>
              <a:r>
                <a:rPr lang="en-US" sz="1600" dirty="0">
                  <a:latin typeface="NewsGoth BT" pitchFamily="34" charset="0"/>
                </a:rPr>
                <a:t> for 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network 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810980" y="2994005"/>
              <a:ext cx="1775048" cy="830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Data management </a:t>
              </a:r>
              <a:r>
                <a:rPr lang="en-US" sz="1600" dirty="0">
                  <a:latin typeface="NewsGoth BT" pitchFamily="34" charset="0"/>
                </a:rPr>
                <a:t> for 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network 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963380" y="3146405"/>
              <a:ext cx="1775048" cy="830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Data management </a:t>
              </a:r>
              <a:r>
                <a:rPr lang="en-US" sz="1600" dirty="0">
                  <a:latin typeface="NewsGoth BT" pitchFamily="34" charset="0"/>
                </a:rPr>
                <a:t> for 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network 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15779" y="3298805"/>
              <a:ext cx="1775049" cy="830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Data </a:t>
              </a:r>
              <a:r>
                <a:rPr kumimoji="0" lang="en-US" sz="160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mgt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 </a:t>
              </a:r>
              <a:r>
                <a:rPr lang="en-US" sz="1600" dirty="0">
                  <a:latin typeface="NewsGoth BT" pitchFamily="34" charset="0"/>
                </a:rPr>
                <a:t> for n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etwork </a:t>
              </a:r>
            </a:p>
          </p:txBody>
        </p:sp>
      </p:grpSp>
      <p:sp>
        <p:nvSpPr>
          <p:cNvPr id="18" name="Double flèche verticale 17"/>
          <p:cNvSpPr/>
          <p:nvPr/>
        </p:nvSpPr>
        <p:spPr bwMode="auto">
          <a:xfrm rot="5400000">
            <a:off x="3975280" y="1118661"/>
            <a:ext cx="855940" cy="6340476"/>
          </a:xfrm>
          <a:prstGeom prst="up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h BT" pitchFamily="34" charset="0"/>
              </a:rPr>
              <a:t>Data exchange backbone</a:t>
            </a:r>
          </a:p>
        </p:txBody>
      </p:sp>
      <p:sp>
        <p:nvSpPr>
          <p:cNvPr id="20" name="Rectangle 19"/>
          <p:cNvSpPr/>
          <p:nvPr/>
        </p:nvSpPr>
        <p:spPr bwMode="auto">
          <a:xfrm rot="16200000">
            <a:off x="4396336" y="1876473"/>
            <a:ext cx="136815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NewsGoth BT" pitchFamily="34" charset="0"/>
              </a:rPr>
              <a:t>INS TAC Copernicus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16200000">
            <a:off x="4880754" y="1999584"/>
            <a:ext cx="13681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NewsGoth BT" pitchFamily="34" charset="0"/>
              </a:rPr>
              <a:t>SeaDataNet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 rot="16200000">
            <a:off x="5272324" y="1999584"/>
            <a:ext cx="13681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err="1">
                <a:latin typeface="NewsGoth BT" pitchFamily="34" charset="0"/>
              </a:rPr>
              <a:t>EMODnet</a:t>
            </a:r>
            <a:r>
              <a:rPr lang="en-US" sz="1600" b="1" dirty="0">
                <a:latin typeface="NewsGoth BT" pitchFamily="34" charset="0"/>
              </a:rPr>
              <a:t>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 rot="16200000">
            <a:off x="6166919" y="1999584"/>
            <a:ext cx="13681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NewsGoth BT" pitchFamily="34" charset="0"/>
              </a:rPr>
              <a:t>ICES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24" name="Flèche vers le bas 23"/>
          <p:cNvSpPr/>
          <p:nvPr/>
        </p:nvSpPr>
        <p:spPr bwMode="auto">
          <a:xfrm>
            <a:off x="2302386" y="3632461"/>
            <a:ext cx="362764" cy="39808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25" name="Flèche vers le bas 24"/>
          <p:cNvSpPr/>
          <p:nvPr/>
        </p:nvSpPr>
        <p:spPr bwMode="auto">
          <a:xfrm rot="10800000">
            <a:off x="6446200" y="3544279"/>
            <a:ext cx="359024" cy="438555"/>
          </a:xfrm>
          <a:prstGeom prst="down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B0F0"/>
              </a:solidFill>
              <a:effectLst/>
              <a:latin typeface="NewsGoth BT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 rot="16200000">
            <a:off x="5713385" y="1999584"/>
            <a:ext cx="13681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NewsGoth BT" pitchFamily="34" charset="0"/>
              </a:rPr>
              <a:t>Euro-BIS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48" name="Organigramme : Terminateur 47"/>
          <p:cNvSpPr/>
          <p:nvPr/>
        </p:nvSpPr>
        <p:spPr>
          <a:xfrm>
            <a:off x="1795436" y="3169669"/>
            <a:ext cx="1512168" cy="382805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tools</a:t>
            </a:r>
          </a:p>
        </p:txBody>
      </p:sp>
      <p:sp>
        <p:nvSpPr>
          <p:cNvPr id="49" name="Organigramme : Terminateur 48"/>
          <p:cNvSpPr/>
          <p:nvPr/>
        </p:nvSpPr>
        <p:spPr>
          <a:xfrm>
            <a:off x="5757836" y="3063774"/>
            <a:ext cx="1512168" cy="382805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tools</a:t>
            </a:r>
          </a:p>
        </p:txBody>
      </p:sp>
      <p:sp>
        <p:nvSpPr>
          <p:cNvPr id="50" name="Organigramme : Terminateur 49"/>
          <p:cNvSpPr/>
          <p:nvPr/>
        </p:nvSpPr>
        <p:spPr>
          <a:xfrm>
            <a:off x="7634936" y="3217503"/>
            <a:ext cx="476015" cy="1301253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/>
              <a:t>tools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124199" y="204566"/>
            <a:ext cx="601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Data flow – long term goal 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 rot="16200000">
            <a:off x="6598967" y="1999583"/>
            <a:ext cx="13681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NewsGoth BT" pitchFamily="34" charset="0"/>
              </a:rPr>
              <a:t>GEOSS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Pilot Blue Cloud Workshop</a:t>
            </a:r>
            <a:endParaRPr lang="en-GB" dirty="0"/>
          </a:p>
        </p:txBody>
      </p:sp>
      <p:sp>
        <p:nvSpPr>
          <p:cNvPr id="32" name="ZoneTexte 31"/>
          <p:cNvSpPr txBox="1"/>
          <p:nvPr/>
        </p:nvSpPr>
        <p:spPr>
          <a:xfrm>
            <a:off x="2883387" y="5571614"/>
            <a:ext cx="4820550" cy="1323439"/>
          </a:xfrm>
          <a:prstGeom prst="rect">
            <a:avLst/>
          </a:prstGeom>
          <a:solidFill>
            <a:srgbClr val="FF0000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Agreement on </a:t>
            </a:r>
            <a:r>
              <a:rPr lang="en-GB" sz="2000" dirty="0" smtClean="0">
                <a:solidFill>
                  <a:schemeClr val="bg1"/>
                </a:solidFill>
              </a:rPr>
              <a:t>Metadata</a:t>
            </a:r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Agreement on </a:t>
            </a:r>
            <a:r>
              <a:rPr lang="en-GB" sz="2000" dirty="0" smtClean="0">
                <a:solidFill>
                  <a:schemeClr val="bg1"/>
                </a:solidFill>
              </a:rPr>
              <a:t>Vocabularies</a:t>
            </a:r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Agreement on </a:t>
            </a:r>
            <a:r>
              <a:rPr lang="en-GB" sz="2000" dirty="0" smtClean="0">
                <a:solidFill>
                  <a:schemeClr val="bg1"/>
                </a:solidFill>
              </a:rPr>
              <a:t>RTQC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Agreement on Dissemination Services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460-39C6-410C-A80A-96E592A53964}" type="slidenum">
              <a:rPr lang="en-GB" smtClean="0"/>
              <a:t>6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3707904" y="3537441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/>
          <a:stretch/>
        </p:blipFill>
        <p:spPr bwMode="auto">
          <a:xfrm>
            <a:off x="31333" y="633654"/>
            <a:ext cx="1905513" cy="117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763688" y="4862080"/>
            <a:ext cx="5256584" cy="66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Standardization </a:t>
            </a:r>
            <a:r>
              <a:rPr lang="en-US" dirty="0" smtClean="0">
                <a:solidFill>
                  <a:schemeClr val="bg1"/>
                </a:solidFill>
              </a:rPr>
              <a:t>between </a:t>
            </a:r>
            <a:r>
              <a:rPr lang="en-US" dirty="0">
                <a:solidFill>
                  <a:schemeClr val="bg1"/>
                </a:solidFill>
              </a:rPr>
              <a:t>networks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from acquisition to service to users  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566295" y="1628363"/>
            <a:ext cx="1557905" cy="1440597"/>
            <a:chOff x="3506180" y="2689205"/>
            <a:chExt cx="2384648" cy="144059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506180" y="2689205"/>
              <a:ext cx="1775048" cy="830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Data management </a:t>
              </a:r>
              <a:r>
                <a:rPr lang="en-US" sz="1600" dirty="0">
                  <a:latin typeface="NewsGoth BT" pitchFamily="34" charset="0"/>
                </a:rPr>
                <a:t> for 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network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658580" y="2841605"/>
              <a:ext cx="1775048" cy="830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Data management </a:t>
              </a:r>
              <a:r>
                <a:rPr lang="en-US" sz="1600" dirty="0">
                  <a:latin typeface="NewsGoth BT" pitchFamily="34" charset="0"/>
                </a:rPr>
                <a:t> for 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network 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810980" y="2994005"/>
              <a:ext cx="1775048" cy="830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Data management </a:t>
              </a:r>
              <a:r>
                <a:rPr lang="en-US" sz="1600" dirty="0">
                  <a:latin typeface="NewsGoth BT" pitchFamily="34" charset="0"/>
                </a:rPr>
                <a:t> for 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network 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963380" y="3146405"/>
              <a:ext cx="1775048" cy="830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Data management </a:t>
              </a:r>
              <a:r>
                <a:rPr lang="en-US" sz="1600" dirty="0">
                  <a:latin typeface="NewsGoth BT" pitchFamily="34" charset="0"/>
                </a:rPr>
                <a:t> for 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network 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15779" y="3298805"/>
              <a:ext cx="1775049" cy="830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Data </a:t>
              </a:r>
              <a:r>
                <a:rPr kumimoji="0" lang="en-US" sz="160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mgt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 </a:t>
              </a:r>
              <a:r>
                <a:rPr lang="en-US" sz="1600" dirty="0">
                  <a:latin typeface="NewsGoth BT" pitchFamily="34" charset="0"/>
                </a:rPr>
                <a:t> for n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ewsGoth BT" pitchFamily="34" charset="0"/>
                </a:rPr>
                <a:t>etwork </a:t>
              </a:r>
            </a:p>
          </p:txBody>
        </p:sp>
      </p:grpSp>
      <p:sp>
        <p:nvSpPr>
          <p:cNvPr id="18" name="Double flèche verticale 17"/>
          <p:cNvSpPr/>
          <p:nvPr/>
        </p:nvSpPr>
        <p:spPr bwMode="auto">
          <a:xfrm rot="5400000">
            <a:off x="3975280" y="1118661"/>
            <a:ext cx="855940" cy="6340476"/>
          </a:xfrm>
          <a:prstGeom prst="up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sGoth BT" pitchFamily="34" charset="0"/>
              </a:rPr>
              <a:t>Data exchange backbone</a:t>
            </a:r>
          </a:p>
        </p:txBody>
      </p:sp>
      <p:sp>
        <p:nvSpPr>
          <p:cNvPr id="20" name="Rectangle 19"/>
          <p:cNvSpPr/>
          <p:nvPr/>
        </p:nvSpPr>
        <p:spPr bwMode="auto">
          <a:xfrm rot="16200000">
            <a:off x="4396336" y="1876473"/>
            <a:ext cx="136815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NewsGoth BT" pitchFamily="34" charset="0"/>
              </a:rPr>
              <a:t>INS TAC Copernicus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16200000">
            <a:off x="4880754" y="1999584"/>
            <a:ext cx="13681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NewsGoth BT" pitchFamily="34" charset="0"/>
              </a:rPr>
              <a:t>SeaDataNet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 rot="16200000">
            <a:off x="5272324" y="1999584"/>
            <a:ext cx="13681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err="1">
                <a:latin typeface="NewsGoth BT" pitchFamily="34" charset="0"/>
              </a:rPr>
              <a:t>EMODnet</a:t>
            </a:r>
            <a:r>
              <a:rPr lang="en-US" sz="1600" b="1" dirty="0">
                <a:latin typeface="NewsGoth BT" pitchFamily="34" charset="0"/>
              </a:rPr>
              <a:t>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 rot="16200000">
            <a:off x="6166919" y="1999584"/>
            <a:ext cx="13681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NewsGoth BT" pitchFamily="34" charset="0"/>
              </a:rPr>
              <a:t>ICES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24" name="Flèche vers le bas 23"/>
          <p:cNvSpPr/>
          <p:nvPr/>
        </p:nvSpPr>
        <p:spPr bwMode="auto">
          <a:xfrm>
            <a:off x="2302386" y="3632461"/>
            <a:ext cx="362764" cy="39808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25" name="Flèche vers le bas 24"/>
          <p:cNvSpPr/>
          <p:nvPr/>
        </p:nvSpPr>
        <p:spPr bwMode="auto">
          <a:xfrm rot="10800000">
            <a:off x="6446200" y="3544279"/>
            <a:ext cx="359024" cy="438555"/>
          </a:xfrm>
          <a:prstGeom prst="down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B0F0"/>
              </a:solidFill>
              <a:effectLst/>
              <a:latin typeface="NewsGoth BT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 rot="16200000">
            <a:off x="5713385" y="1999584"/>
            <a:ext cx="13681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NewsGoth BT" pitchFamily="34" charset="0"/>
              </a:rPr>
              <a:t>Euro-BIS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48" name="Organigramme : Terminateur 47"/>
          <p:cNvSpPr/>
          <p:nvPr/>
        </p:nvSpPr>
        <p:spPr>
          <a:xfrm>
            <a:off x="1795436" y="3169669"/>
            <a:ext cx="1512168" cy="382805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tools</a:t>
            </a:r>
          </a:p>
        </p:txBody>
      </p:sp>
      <p:sp>
        <p:nvSpPr>
          <p:cNvPr id="49" name="Organigramme : Terminateur 48"/>
          <p:cNvSpPr/>
          <p:nvPr/>
        </p:nvSpPr>
        <p:spPr>
          <a:xfrm>
            <a:off x="5757836" y="3063774"/>
            <a:ext cx="1512168" cy="382805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tools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665150" y="204566"/>
            <a:ext cx="637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Potential Blue Cloud interface 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 rot="16200000">
            <a:off x="6598967" y="1999583"/>
            <a:ext cx="13681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NewsGoth BT" pitchFamily="34" charset="0"/>
              </a:rPr>
              <a:t>GEOSS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Pilot Blue Cloud Workshop</a:t>
            </a:r>
            <a:endParaRPr lang="en-GB" dirty="0"/>
          </a:p>
        </p:txBody>
      </p:sp>
      <p:sp>
        <p:nvSpPr>
          <p:cNvPr id="2" name="Nuage 1"/>
          <p:cNvSpPr/>
          <p:nvPr/>
        </p:nvSpPr>
        <p:spPr>
          <a:xfrm>
            <a:off x="3347864" y="5025324"/>
            <a:ext cx="2232247" cy="10931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Blue Cloud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storage</a:t>
            </a:r>
            <a:r>
              <a:rPr lang="fr-FR" dirty="0" smtClean="0"/>
              <a:t> &amp; </a:t>
            </a:r>
            <a:r>
              <a:rPr lang="fr-FR" dirty="0" err="1" smtClean="0"/>
              <a:t>computing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4" name="Flèche vers le bas 33"/>
          <p:cNvSpPr/>
          <p:nvPr/>
        </p:nvSpPr>
        <p:spPr bwMode="auto">
          <a:xfrm>
            <a:off x="4294056" y="4569451"/>
            <a:ext cx="362764" cy="398080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37" name="Rounded Rectangle 26"/>
          <p:cNvSpPr>
            <a:spLocks noChangeArrowheads="1"/>
          </p:cNvSpPr>
          <p:nvPr/>
        </p:nvSpPr>
        <p:spPr bwMode="auto">
          <a:xfrm>
            <a:off x="7658769" y="6009265"/>
            <a:ext cx="1377726" cy="63149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i="0" dirty="0" smtClean="0">
                <a:solidFill>
                  <a:srgbClr val="FFFF00"/>
                </a:solidFill>
                <a:latin typeface="Century"/>
                <a:cs typeface="Century"/>
              </a:rPr>
              <a:t>Users </a:t>
            </a:r>
            <a:r>
              <a:rPr lang="en-US" dirty="0" smtClean="0">
                <a:solidFill>
                  <a:srgbClr val="FFFF00"/>
                </a:solidFill>
                <a:latin typeface="Century"/>
                <a:cs typeface="Century"/>
              </a:rPr>
              <a:t>+</a:t>
            </a:r>
          </a:p>
          <a:p>
            <a:r>
              <a:rPr lang="en-US" dirty="0" smtClean="0">
                <a:solidFill>
                  <a:srgbClr val="FFFF00"/>
                </a:solidFill>
                <a:latin typeface="Century"/>
                <a:cs typeface="Century"/>
              </a:rPr>
              <a:t>new users</a:t>
            </a:r>
            <a:endParaRPr lang="el-GR" i="0" dirty="0">
              <a:solidFill>
                <a:srgbClr val="FFFF00"/>
              </a:solidFill>
              <a:latin typeface="Century"/>
              <a:cs typeface="Century"/>
            </a:endParaRPr>
          </a:p>
        </p:txBody>
      </p:sp>
      <p:pic>
        <p:nvPicPr>
          <p:cNvPr id="38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51" y="4742669"/>
            <a:ext cx="11890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Flèche vers le bas 40"/>
          <p:cNvSpPr/>
          <p:nvPr/>
        </p:nvSpPr>
        <p:spPr bwMode="auto">
          <a:xfrm rot="16200000">
            <a:off x="6627750" y="4396234"/>
            <a:ext cx="383706" cy="2273545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40" name="Organigramme : Terminateur 39"/>
          <p:cNvSpPr/>
          <p:nvPr/>
        </p:nvSpPr>
        <p:spPr>
          <a:xfrm>
            <a:off x="5868144" y="5079603"/>
            <a:ext cx="1764415" cy="929662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tools</a:t>
            </a:r>
          </a:p>
          <a:p>
            <a:pPr algn="ctr"/>
            <a:r>
              <a:rPr lang="en-US" dirty="0" smtClean="0"/>
              <a:t>New services</a:t>
            </a:r>
          </a:p>
          <a:p>
            <a:pPr algn="ctr"/>
            <a:r>
              <a:rPr lang="en-US" dirty="0" smtClean="0"/>
              <a:t>(VREs)</a:t>
            </a:r>
            <a:endParaRPr lang="en-US" dirty="0"/>
          </a:p>
        </p:txBody>
      </p:sp>
      <p:sp>
        <p:nvSpPr>
          <p:cNvPr id="42" name="Flèche vers le bas 41"/>
          <p:cNvSpPr/>
          <p:nvPr/>
        </p:nvSpPr>
        <p:spPr bwMode="auto">
          <a:xfrm rot="16200000">
            <a:off x="2567277" y="4824156"/>
            <a:ext cx="471353" cy="932356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43" name="Flèche vers le bas 42"/>
          <p:cNvSpPr/>
          <p:nvPr/>
        </p:nvSpPr>
        <p:spPr bwMode="auto">
          <a:xfrm rot="16200000">
            <a:off x="2570256" y="5383145"/>
            <a:ext cx="471353" cy="932356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4092" y="505066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thematics</a:t>
            </a:r>
            <a:endParaRPr lang="fr-FR" dirty="0"/>
          </a:p>
        </p:txBody>
      </p:sp>
      <p:sp>
        <p:nvSpPr>
          <p:cNvPr id="7" name="Nuage 6"/>
          <p:cNvSpPr/>
          <p:nvPr/>
        </p:nvSpPr>
        <p:spPr>
          <a:xfrm>
            <a:off x="1001713" y="5588518"/>
            <a:ext cx="707182" cy="43738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Nuage 43"/>
          <p:cNvSpPr/>
          <p:nvPr/>
        </p:nvSpPr>
        <p:spPr>
          <a:xfrm>
            <a:off x="1249130" y="5701235"/>
            <a:ext cx="707182" cy="43738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Nuage 44"/>
          <p:cNvSpPr/>
          <p:nvPr/>
        </p:nvSpPr>
        <p:spPr>
          <a:xfrm>
            <a:off x="1488554" y="5799928"/>
            <a:ext cx="707182" cy="43738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6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ntOS_Presentation_Template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tlantOS">
      <a:majorFont>
        <a:latin typeface="Futura Hv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</TotalTime>
  <Words>225</Words>
  <Application>Microsoft Office PowerPoint</Application>
  <PresentationFormat>Affichage à l'écran (4:3)</PresentationFormat>
  <Paragraphs>83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ＭＳ Ｐゴシック</vt:lpstr>
      <vt:lpstr>Arial</vt:lpstr>
      <vt:lpstr>Calibri</vt:lpstr>
      <vt:lpstr>Century</vt:lpstr>
      <vt:lpstr>Futura Bk BT</vt:lpstr>
      <vt:lpstr>Futura Hv BT</vt:lpstr>
      <vt:lpstr>Myriad Pro</vt:lpstr>
      <vt:lpstr>NewsGoth BT</vt:lpstr>
      <vt:lpstr>Times</vt:lpstr>
      <vt:lpstr>Times New Roman</vt:lpstr>
      <vt:lpstr>AtlantOS_Presentation_Template-1</vt:lpstr>
      <vt:lpstr>Pilot Blue Cloud Workshop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GEOMAR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Reitz, Anja</dc:creator>
  <cp:lastModifiedBy>Stephane TAROT, Ifremer Brest PDG-IMN-IDM-SISMER</cp:lastModifiedBy>
  <cp:revision>168</cp:revision>
  <cp:lastPrinted>2016-10-05T12:25:48Z</cp:lastPrinted>
  <dcterms:created xsi:type="dcterms:W3CDTF">2015-03-20T13:24:26Z</dcterms:created>
  <dcterms:modified xsi:type="dcterms:W3CDTF">2017-03-23T16:57:25Z</dcterms:modified>
</cp:coreProperties>
</file>