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319" r:id="rId2"/>
    <p:sldId id="336" r:id="rId3"/>
    <p:sldId id="335" r:id="rId4"/>
    <p:sldId id="338" r:id="rId5"/>
    <p:sldId id="339" r:id="rId6"/>
    <p:sldId id="340" r:id="rId7"/>
  </p:sldIdLst>
  <p:sldSz cx="182753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3A85"/>
    <a:srgbClr val="0099CC"/>
    <a:srgbClr val="33CCFF"/>
    <a:srgbClr val="66FFFF"/>
    <a:srgbClr val="FFF8E1"/>
    <a:srgbClr val="FFF3CD"/>
    <a:srgbClr val="000000"/>
    <a:srgbClr val="B1713D"/>
    <a:srgbClr val="C050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46" d="100"/>
          <a:sy n="46" d="100"/>
        </p:scale>
        <p:origin x="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2210A-5C6C-425A-9918-3C01084821E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F82A-488F-4D1A-834B-10F1738D3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1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F82A-488F-4D1A-834B-10F1738D3E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08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F82A-488F-4D1A-834B-10F1738D3E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97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F82A-488F-4D1A-834B-10F1738D3E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0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://www.msp-platform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1488309"/>
            <a:ext cx="8202072" cy="25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9450" y="4076700"/>
            <a:ext cx="16687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rgbClr val="153A8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BE" sz="6600" b="1" dirty="0">
              <a:solidFill>
                <a:srgbClr val="153A8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BE" sz="6600" b="1" dirty="0">
                <a:solidFill>
                  <a:srgbClr val="153A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</a:t>
            </a:r>
          </a:p>
          <a:p>
            <a:pPr algn="ctr"/>
            <a:endParaRPr lang="fr-BE" sz="4800" b="1" dirty="0">
              <a:solidFill>
                <a:srgbClr val="153A8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BE" sz="4800" b="1" dirty="0">
              <a:solidFill>
                <a:srgbClr val="153A85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BE" sz="2400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EOOS </a:t>
            </a:r>
            <a:r>
              <a:rPr lang="fr-BE" sz="2400" dirty="0" err="1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events</a:t>
            </a:r>
            <a:r>
              <a:rPr lang="fr-BE" sz="2400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Advisory </a:t>
            </a:r>
            <a:r>
              <a:rPr lang="fr-BE" sz="2400" dirty="0" err="1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fr-BE" sz="2400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8 </a:t>
            </a:r>
            <a:r>
              <a:rPr lang="fr-BE" sz="2400" dirty="0" err="1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February</a:t>
            </a:r>
            <a:r>
              <a:rPr lang="fr-BE" sz="2400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2018</a:t>
            </a:r>
          </a:p>
          <a:p>
            <a:r>
              <a:rPr lang="fr-BE" sz="2400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 Eparkhina, EuroGOOS</a:t>
            </a:r>
          </a:p>
          <a:p>
            <a:r>
              <a:rPr lang="fr-BE" sz="2400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info@eoos-ocean.eu</a:t>
            </a:r>
            <a:endParaRPr 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4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0850" y="379701"/>
            <a:ext cx="9677399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bottom up: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push</a:t>
            </a:r>
          </a:p>
          <a:p>
            <a:pPr>
              <a:spcAft>
                <a:spcPts val="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down: 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pull and support</a:t>
            </a:r>
          </a:p>
          <a:p>
            <a:pPr>
              <a:spcAft>
                <a:spcPts val="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an infrastructure or a system with a central governance BUT a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conceptual framework and a brand, endorsed and promoted, representing a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consolidated vision of the EU Observing as a whole</a:t>
            </a: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EOOS will help: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local/national/regional prioritization and funding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pan-EU cooperation (communal synergies and projects targeted at filling the gaps)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leadership at the global level</a:t>
            </a:r>
          </a:p>
          <a:p>
            <a:pPr>
              <a:spcAft>
                <a:spcPts val="0"/>
              </a:spcAft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641016" y="876299"/>
            <a:ext cx="6576891" cy="8077201"/>
          </a:xfrm>
          <a:prstGeom prst="upDownArrow">
            <a:avLst/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4610101"/>
            <a:ext cx="3048000" cy="646400"/>
          </a:xfrm>
          <a:prstGeom prst="rect">
            <a:avLst/>
          </a:prstGeom>
        </p:spPr>
      </p:pic>
      <p:sp>
        <p:nvSpPr>
          <p:cNvPr id="5" name="Freeform 3">
            <a:extLst>
              <a:ext uri="{FF2B5EF4-FFF2-40B4-BE49-F238E27FC236}">
                <a16:creationId xmlns:a16="http://schemas.microsoft.com/office/drawing/2014/main" id="{53307280-8588-4833-9891-90503B34935B}"/>
              </a:ext>
            </a:extLst>
          </p:cNvPr>
          <p:cNvSpPr/>
          <p:nvPr/>
        </p:nvSpPr>
        <p:spPr>
          <a:xfrm>
            <a:off x="0" y="9501301"/>
            <a:ext cx="18273940" cy="777392"/>
          </a:xfrm>
          <a:custGeom>
            <a:avLst/>
            <a:gdLst>
              <a:gd name="connsiteX0" fmla="*/ 0 w 18273940"/>
              <a:gd name="connsiteY0" fmla="*/ 0 h 777392"/>
              <a:gd name="connsiteX1" fmla="*/ 18273940 w 18273940"/>
              <a:gd name="connsiteY1" fmla="*/ 0 h 777392"/>
              <a:gd name="connsiteX2" fmla="*/ 18273940 w 18273940"/>
              <a:gd name="connsiteY2" fmla="*/ 777392 h 777392"/>
              <a:gd name="connsiteX3" fmla="*/ 0 w 18273940"/>
              <a:gd name="connsiteY3" fmla="*/ 777392 h 777392"/>
              <a:gd name="connsiteX4" fmla="*/ 0 w 18273940"/>
              <a:gd name="connsiteY4" fmla="*/ 0 h 777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40" h="777392">
                <a:moveTo>
                  <a:pt x="0" y="0"/>
                </a:moveTo>
                <a:lnTo>
                  <a:pt x="18273940" y="0"/>
                </a:lnTo>
                <a:lnTo>
                  <a:pt x="18273940" y="777392"/>
                </a:lnTo>
                <a:lnTo>
                  <a:pt x="0" y="777392"/>
                </a:lnTo>
                <a:lnTo>
                  <a:pt x="0" y="0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17A0AA3-2682-4B3A-90AB-3B5E69E44C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9"/>
          <a:stretch/>
        </p:blipFill>
        <p:spPr>
          <a:xfrm>
            <a:off x="8050985" y="9574811"/>
            <a:ext cx="2171969" cy="630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3A533-7208-45A3-865C-98194D65B818}"/>
              </a:ext>
            </a:extLst>
          </p:cNvPr>
          <p:cNvSpPr/>
          <p:nvPr/>
        </p:nvSpPr>
        <p:spPr>
          <a:xfrm>
            <a:off x="15462250" y="972263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 Eparkhina, 8/02/2018</a:t>
            </a:r>
            <a:endParaRPr lang="en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E5846-652F-4447-80BF-0C91A7C96C4F}"/>
              </a:ext>
            </a:extLst>
          </p:cNvPr>
          <p:cNvSpPr txBox="1"/>
          <p:nvPr/>
        </p:nvSpPr>
        <p:spPr>
          <a:xfrm>
            <a:off x="774859" y="9651569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070C0"/>
                </a:solidFill>
              </a:rPr>
              <a:t>www.eoos-ocean.eu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2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50" y="323235"/>
            <a:ext cx="3830660" cy="1210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FA19C-CFC7-48BB-81B5-9F71E996C22E}"/>
              </a:ext>
            </a:extLst>
          </p:cNvPr>
          <p:cNvSpPr/>
          <p:nvPr/>
        </p:nvSpPr>
        <p:spPr>
          <a:xfrm>
            <a:off x="527050" y="2324100"/>
            <a:ext cx="7696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GB" sz="2800" b="1" dirty="0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intent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the Forum is to </a:t>
            </a:r>
            <a:r>
              <a:rPr lang="en-GB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implementers, funders and users on board and involved in helping to shape EOOS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Their ideas and input are key to making EOOS a success and to taking it to the next stage.  </a:t>
            </a:r>
          </a:p>
          <a:p>
            <a:pPr lvl="0">
              <a:spcAft>
                <a:spcPts val="0"/>
              </a:spcAft>
            </a:pPr>
            <a:endParaRPr lang="en-GB" sz="2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outcomes of the Forum will </a:t>
            </a:r>
            <a:r>
              <a:rPr lang="en-GB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 the strategy 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conference in November, but as well as this, it’s hoped that participants will </a:t>
            </a:r>
            <a:r>
              <a:rPr lang="en-GB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advocate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for, and take an </a:t>
            </a:r>
            <a:r>
              <a:rPr lang="en-GB" sz="28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active part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in, taking EOOS forward in their own areas.</a:t>
            </a:r>
            <a:endParaRPr lang="en-BE" sz="2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BE" sz="2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</a:t>
            </a:r>
            <a:r>
              <a:rPr lang="en-GB" sz="2800" b="1" dirty="0">
                <a:solidFill>
                  <a:srgbClr val="FF66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key issues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for the development of EOOS now are how to ensure that the ocean observing system in Europe is </a:t>
            </a:r>
            <a:r>
              <a:rPr lang="en-GB" sz="2800" b="1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sustainable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and </a:t>
            </a:r>
            <a:r>
              <a:rPr lang="en-GB" sz="2800" b="1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fit for purpose</a:t>
            </a:r>
            <a:r>
              <a:rPr lang="en-GB" sz="2800" i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BE" sz="28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Up-Down Arrow 6">
            <a:extLst>
              <a:ext uri="{FF2B5EF4-FFF2-40B4-BE49-F238E27FC236}">
                <a16:creationId xmlns:a16="http://schemas.microsoft.com/office/drawing/2014/main" id="{1F0745D1-7857-4D13-9753-FB73ABA4AD0C}"/>
              </a:ext>
            </a:extLst>
          </p:cNvPr>
          <p:cNvSpPr/>
          <p:nvPr/>
        </p:nvSpPr>
        <p:spPr>
          <a:xfrm>
            <a:off x="10758510" y="1333500"/>
            <a:ext cx="6576891" cy="8077201"/>
          </a:xfrm>
          <a:prstGeom prst="upDownArrow">
            <a:avLst/>
          </a:prstGeom>
          <a:gradFill flip="none" rotWithShape="1">
            <a:gsLst>
              <a:gs pos="0">
                <a:srgbClr val="0099CC">
                  <a:tint val="66000"/>
                  <a:satMod val="160000"/>
                </a:srgbClr>
              </a:gs>
              <a:gs pos="50000">
                <a:srgbClr val="0099CC">
                  <a:tint val="44500"/>
                  <a:satMod val="160000"/>
                </a:srgbClr>
              </a:gs>
              <a:gs pos="100000">
                <a:srgbClr val="0099CC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5ED0A-7900-4D1C-AFA8-9041EC3A6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955" y="4991100"/>
            <a:ext cx="3048000" cy="64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04AB7D-9F7F-4C9A-9E10-D2ED02C4D6F3}"/>
              </a:ext>
            </a:extLst>
          </p:cNvPr>
          <p:cNvSpPr/>
          <p:nvPr/>
        </p:nvSpPr>
        <p:spPr>
          <a:xfrm>
            <a:off x="9037193" y="323235"/>
            <a:ext cx="34857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8000" b="1" dirty="0">
                <a:solidFill>
                  <a:srgbClr val="153A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</a:t>
            </a:r>
            <a:endParaRPr lang="en-BE" sz="8000" dirty="0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27B678D7-D43D-4334-ACB9-758961C22617}"/>
              </a:ext>
            </a:extLst>
          </p:cNvPr>
          <p:cNvSpPr/>
          <p:nvPr/>
        </p:nvSpPr>
        <p:spPr>
          <a:xfrm>
            <a:off x="0" y="9501301"/>
            <a:ext cx="18273940" cy="777392"/>
          </a:xfrm>
          <a:custGeom>
            <a:avLst/>
            <a:gdLst>
              <a:gd name="connsiteX0" fmla="*/ 0 w 18273940"/>
              <a:gd name="connsiteY0" fmla="*/ 0 h 777392"/>
              <a:gd name="connsiteX1" fmla="*/ 18273940 w 18273940"/>
              <a:gd name="connsiteY1" fmla="*/ 0 h 777392"/>
              <a:gd name="connsiteX2" fmla="*/ 18273940 w 18273940"/>
              <a:gd name="connsiteY2" fmla="*/ 777392 h 777392"/>
              <a:gd name="connsiteX3" fmla="*/ 0 w 18273940"/>
              <a:gd name="connsiteY3" fmla="*/ 777392 h 777392"/>
              <a:gd name="connsiteX4" fmla="*/ 0 w 18273940"/>
              <a:gd name="connsiteY4" fmla="*/ 0 h 777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40" h="777392">
                <a:moveTo>
                  <a:pt x="0" y="0"/>
                </a:moveTo>
                <a:lnTo>
                  <a:pt x="18273940" y="0"/>
                </a:lnTo>
                <a:lnTo>
                  <a:pt x="18273940" y="777392"/>
                </a:lnTo>
                <a:lnTo>
                  <a:pt x="0" y="777392"/>
                </a:lnTo>
                <a:lnTo>
                  <a:pt x="0" y="0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C6491BA-90DF-4059-ACED-AA71C4AB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9"/>
          <a:stretch/>
        </p:blipFill>
        <p:spPr>
          <a:xfrm>
            <a:off x="8050985" y="9574811"/>
            <a:ext cx="2171969" cy="6303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1A2D6F8-11A7-4923-9A86-E3B91D0A3606}"/>
              </a:ext>
            </a:extLst>
          </p:cNvPr>
          <p:cNvSpPr/>
          <p:nvPr/>
        </p:nvSpPr>
        <p:spPr>
          <a:xfrm>
            <a:off x="15608513" y="972263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 Eparkhina, 8/02/2018</a:t>
            </a:r>
            <a:endParaRPr lang="en-BE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479451CE-8C92-4D8D-8A41-CC493F298821}"/>
              </a:ext>
            </a:extLst>
          </p:cNvPr>
          <p:cNvSpPr/>
          <p:nvPr/>
        </p:nvSpPr>
        <p:spPr>
          <a:xfrm>
            <a:off x="0" y="9501301"/>
            <a:ext cx="18273940" cy="777392"/>
          </a:xfrm>
          <a:custGeom>
            <a:avLst/>
            <a:gdLst>
              <a:gd name="connsiteX0" fmla="*/ 0 w 18273940"/>
              <a:gd name="connsiteY0" fmla="*/ 0 h 777392"/>
              <a:gd name="connsiteX1" fmla="*/ 18273940 w 18273940"/>
              <a:gd name="connsiteY1" fmla="*/ 0 h 777392"/>
              <a:gd name="connsiteX2" fmla="*/ 18273940 w 18273940"/>
              <a:gd name="connsiteY2" fmla="*/ 777392 h 777392"/>
              <a:gd name="connsiteX3" fmla="*/ 0 w 18273940"/>
              <a:gd name="connsiteY3" fmla="*/ 777392 h 777392"/>
              <a:gd name="connsiteX4" fmla="*/ 0 w 18273940"/>
              <a:gd name="connsiteY4" fmla="*/ 0 h 777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40" h="777392">
                <a:moveTo>
                  <a:pt x="0" y="0"/>
                </a:moveTo>
                <a:lnTo>
                  <a:pt x="18273940" y="0"/>
                </a:lnTo>
                <a:lnTo>
                  <a:pt x="18273940" y="777392"/>
                </a:lnTo>
                <a:lnTo>
                  <a:pt x="0" y="777392"/>
                </a:lnTo>
                <a:lnTo>
                  <a:pt x="0" y="0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E2916E18-2653-4F8D-A09C-6ACC970376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9"/>
          <a:stretch/>
        </p:blipFill>
        <p:spPr>
          <a:xfrm>
            <a:off x="8050985" y="9574811"/>
            <a:ext cx="2171969" cy="6303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F707DF-1BE2-4A16-9B7B-5399E06EEE14}"/>
              </a:ext>
            </a:extLst>
          </p:cNvPr>
          <p:cNvSpPr/>
          <p:nvPr/>
        </p:nvSpPr>
        <p:spPr>
          <a:xfrm>
            <a:off x="15462250" y="972263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 Eparkhina, 8/02/2018</a:t>
            </a:r>
            <a:endParaRPr lang="en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0F8F19-4E7F-4D8F-9526-E9B4D3185512}"/>
              </a:ext>
            </a:extLst>
          </p:cNvPr>
          <p:cNvSpPr txBox="1"/>
          <p:nvPr/>
        </p:nvSpPr>
        <p:spPr>
          <a:xfrm>
            <a:off x="774859" y="9651569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070C0"/>
                </a:solidFill>
              </a:rPr>
              <a:t>www.eoos-ocean.eu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8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C00F484-610C-4381-87A6-1C97E038BC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t="24997" r="37541" b="11454"/>
          <a:stretch/>
        </p:blipFill>
        <p:spPr>
          <a:xfrm rot="769078">
            <a:off x="9159214" y="3912544"/>
            <a:ext cx="3241719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"/>
          <p:cNvSpPr/>
          <p:nvPr/>
        </p:nvSpPr>
        <p:spPr>
          <a:xfrm>
            <a:off x="0" y="9501301"/>
            <a:ext cx="18273940" cy="777392"/>
          </a:xfrm>
          <a:custGeom>
            <a:avLst/>
            <a:gdLst>
              <a:gd name="connsiteX0" fmla="*/ 0 w 18273940"/>
              <a:gd name="connsiteY0" fmla="*/ 0 h 777392"/>
              <a:gd name="connsiteX1" fmla="*/ 18273940 w 18273940"/>
              <a:gd name="connsiteY1" fmla="*/ 0 h 777392"/>
              <a:gd name="connsiteX2" fmla="*/ 18273940 w 18273940"/>
              <a:gd name="connsiteY2" fmla="*/ 777392 h 777392"/>
              <a:gd name="connsiteX3" fmla="*/ 0 w 18273940"/>
              <a:gd name="connsiteY3" fmla="*/ 777392 h 777392"/>
              <a:gd name="connsiteX4" fmla="*/ 0 w 18273940"/>
              <a:gd name="connsiteY4" fmla="*/ 0 h 777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40" h="777392">
                <a:moveTo>
                  <a:pt x="0" y="0"/>
                </a:moveTo>
                <a:lnTo>
                  <a:pt x="18273940" y="0"/>
                </a:lnTo>
                <a:lnTo>
                  <a:pt x="18273940" y="777392"/>
                </a:lnTo>
                <a:lnTo>
                  <a:pt x="0" y="777392"/>
                </a:lnTo>
                <a:lnTo>
                  <a:pt x="0" y="0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9"/>
          <a:stretch/>
        </p:blipFill>
        <p:spPr>
          <a:xfrm>
            <a:off x="8050985" y="9618529"/>
            <a:ext cx="2171969" cy="6303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485CAD-0464-4776-95C5-B75DD3DC0781}"/>
              </a:ext>
            </a:extLst>
          </p:cNvPr>
          <p:cNvSpPr/>
          <p:nvPr/>
        </p:nvSpPr>
        <p:spPr>
          <a:xfrm>
            <a:off x="831850" y="495300"/>
            <a:ext cx="16891546" cy="168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EOOS Forum, 8 March 2018, Area 42, Brussels</a:t>
            </a:r>
            <a:endParaRPr lang="en-B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and sustained ocean observing: a European strategy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4022598-CF74-44D3-BE04-4D311A996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727" y="5181195"/>
            <a:ext cx="5015572" cy="35556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F01443-479B-4938-A272-54A9F7651B56}"/>
              </a:ext>
            </a:extLst>
          </p:cNvPr>
          <p:cNvSpPr/>
          <p:nvPr/>
        </p:nvSpPr>
        <p:spPr>
          <a:xfrm>
            <a:off x="416605" y="2232388"/>
            <a:ext cx="17722036" cy="252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objective: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EOOS Forum 2018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together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main ocean observing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Europe. It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extent to which the current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observing systems are sustainable today, and what opportunities and threats there are. </a:t>
            </a:r>
          </a:p>
          <a:p>
            <a:pPr>
              <a:lnSpc>
                <a:spcPts val="38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Initiated by the EOOS Steering Group as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forum for an integrated European Ocean Observing System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event will discuss the EOOS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developed further to the stakeholder consultation Dec. 2016- Jan. 2017, and seek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feedback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funders, implementers and users on the way forward.</a:t>
            </a:r>
            <a:endParaRPr lang="en-BE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7A24B-AAAD-4D30-A429-E7A4A1E1CBFF}"/>
              </a:ext>
            </a:extLst>
          </p:cNvPr>
          <p:cNvSpPr txBox="1"/>
          <p:nvPr/>
        </p:nvSpPr>
        <p:spPr>
          <a:xfrm>
            <a:off x="774859" y="9651569"/>
            <a:ext cx="3250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>
                <a:solidFill>
                  <a:srgbClr val="FF0000"/>
                </a:solidFill>
              </a:rPr>
              <a:t>www.eoos-ocean.eu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68C77C3F-2BDE-4143-BFBD-F39E4F2B1DE3}"/>
              </a:ext>
            </a:extLst>
          </p:cNvPr>
          <p:cNvSpPr/>
          <p:nvPr/>
        </p:nvSpPr>
        <p:spPr>
          <a:xfrm>
            <a:off x="0" y="9501301"/>
            <a:ext cx="18273940" cy="777392"/>
          </a:xfrm>
          <a:custGeom>
            <a:avLst/>
            <a:gdLst>
              <a:gd name="connsiteX0" fmla="*/ 0 w 18273940"/>
              <a:gd name="connsiteY0" fmla="*/ 0 h 777392"/>
              <a:gd name="connsiteX1" fmla="*/ 18273940 w 18273940"/>
              <a:gd name="connsiteY1" fmla="*/ 0 h 777392"/>
              <a:gd name="connsiteX2" fmla="*/ 18273940 w 18273940"/>
              <a:gd name="connsiteY2" fmla="*/ 777392 h 777392"/>
              <a:gd name="connsiteX3" fmla="*/ 0 w 18273940"/>
              <a:gd name="connsiteY3" fmla="*/ 777392 h 777392"/>
              <a:gd name="connsiteX4" fmla="*/ 0 w 18273940"/>
              <a:gd name="connsiteY4" fmla="*/ 0 h 777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273940" h="777392">
                <a:moveTo>
                  <a:pt x="0" y="0"/>
                </a:moveTo>
                <a:lnTo>
                  <a:pt x="18273940" y="0"/>
                </a:lnTo>
                <a:lnTo>
                  <a:pt x="18273940" y="777392"/>
                </a:lnTo>
                <a:lnTo>
                  <a:pt x="0" y="777392"/>
                </a:lnTo>
                <a:lnTo>
                  <a:pt x="0" y="0"/>
                </a:lnTo>
              </a:path>
            </a:pathLst>
          </a:custGeom>
          <a:solidFill>
            <a:srgbClr val="EBEB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644C828-C02B-4B35-B5EC-243CFD4DA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29"/>
          <a:stretch/>
        </p:blipFill>
        <p:spPr>
          <a:xfrm>
            <a:off x="8050985" y="9574811"/>
            <a:ext cx="2171969" cy="630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0C1404-EC3C-41A8-A865-AFA22D030A3B}"/>
              </a:ext>
            </a:extLst>
          </p:cNvPr>
          <p:cNvSpPr/>
          <p:nvPr/>
        </p:nvSpPr>
        <p:spPr>
          <a:xfrm>
            <a:off x="15608513" y="972263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 Eparkhina, 8/02/2018</a:t>
            </a:r>
            <a:endParaRPr lang="en-B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72FB7-407D-495B-B86A-103D7E33064F}"/>
              </a:ext>
            </a:extLst>
          </p:cNvPr>
          <p:cNvSpPr txBox="1"/>
          <p:nvPr/>
        </p:nvSpPr>
        <p:spPr>
          <a:xfrm>
            <a:off x="774859" y="9651569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070C0"/>
                </a:solidFill>
              </a:rPr>
              <a:t>www.eoos-ocean.eu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73314-0E1E-4CFE-9AC2-39125094F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00" y="173766"/>
            <a:ext cx="1279060" cy="12790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A10D4F-F879-46AA-9738-3E424B36FB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24" y="579845"/>
            <a:ext cx="715959" cy="7159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55D2A3-F8C2-4EC9-B87F-7A62B3AC2108}"/>
              </a:ext>
            </a:extLst>
          </p:cNvPr>
          <p:cNvSpPr txBox="1"/>
          <p:nvPr/>
        </p:nvSpPr>
        <p:spPr>
          <a:xfrm>
            <a:off x="2256199" y="523474"/>
            <a:ext cx="12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dirty="0">
                <a:solidFill>
                  <a:srgbClr val="33CCFF"/>
                </a:solidFill>
              </a:rPr>
              <a:t>EOOS</a:t>
            </a:r>
            <a:endParaRPr lang="en-GB" sz="3600" b="1" dirty="0">
              <a:solidFill>
                <a:srgbClr val="33CC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CCE7F1-6709-4C13-A650-B697C5A7D3CA}"/>
              </a:ext>
            </a:extLst>
          </p:cNvPr>
          <p:cNvSpPr/>
          <p:nvPr/>
        </p:nvSpPr>
        <p:spPr>
          <a:xfrm>
            <a:off x="381098" y="4911553"/>
            <a:ext cx="12302445" cy="409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FORUM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80010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Contribute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their ideas and concerns</a:t>
            </a:r>
          </a:p>
          <a:p>
            <a:pPr marL="80010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Feel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more confident in making the case for further and increased investment in EOOS</a:t>
            </a:r>
          </a:p>
          <a:p>
            <a:pPr marL="80010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Appreciate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understand the scale of the challenges in sustaining this complex system, parts of which are fragile</a:t>
            </a:r>
          </a:p>
          <a:p>
            <a:pPr marL="80010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strengthened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relationships with other key players - implementers, users, and funders </a:t>
            </a:r>
            <a:endParaRPr lang="en-BE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guidance and recommendations from the discussions will inform the EOOS strategy 2018-2023 and implementation plan.  Implementation will be explored in greater depth at the EOOS Conference in November 2018.</a:t>
            </a:r>
            <a:endParaRPr lang="en-BE" sz="3600" dirty="0">
              <a:solidFill>
                <a:srgbClr val="0F243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9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05E2763F-7419-4DA7-BC90-F7D321F56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t="17790" r="50799" b="36993"/>
          <a:stretch/>
        </p:blipFill>
        <p:spPr>
          <a:xfrm>
            <a:off x="11880850" y="746078"/>
            <a:ext cx="6096000" cy="4648200"/>
          </a:xfrm>
          <a:prstGeom prst="rect">
            <a:avLst/>
          </a:prstGeom>
        </p:spPr>
      </p:pic>
      <p:pic>
        <p:nvPicPr>
          <p:cNvPr id="6" name="Picture 5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E42DE86D-782A-447B-9CB7-760343927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0" t="19273" r="11023" b="35510"/>
          <a:stretch/>
        </p:blipFill>
        <p:spPr>
          <a:xfrm>
            <a:off x="11477761" y="5806677"/>
            <a:ext cx="5835377" cy="3827505"/>
          </a:xfrm>
          <a:prstGeom prst="rect">
            <a:avLst/>
          </a:prstGeom>
        </p:spPr>
      </p:pic>
      <p:pic>
        <p:nvPicPr>
          <p:cNvPr id="8" name="Picture 7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E447BF74-47B6-4746-A23F-E87344AD6C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20349" r="12474" b="15161"/>
          <a:stretch/>
        </p:blipFill>
        <p:spPr>
          <a:xfrm>
            <a:off x="711474" y="746078"/>
            <a:ext cx="7926552" cy="3810000"/>
          </a:xfrm>
          <a:prstGeom prst="rect">
            <a:avLst/>
          </a:prstGeom>
        </p:spPr>
      </p:pic>
      <p:pic>
        <p:nvPicPr>
          <p:cNvPr id="12" name="Picture 11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9EBAF27C-37AB-4A04-A18B-2359F55D8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22573" r="50834" b="32210"/>
          <a:stretch/>
        </p:blipFill>
        <p:spPr>
          <a:xfrm>
            <a:off x="668885" y="5589165"/>
            <a:ext cx="5835377" cy="382750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B2707-A333-4DEB-9FC8-2A3A78C11F16}"/>
              </a:ext>
            </a:extLst>
          </p:cNvPr>
          <p:cNvSpPr/>
          <p:nvPr/>
        </p:nvSpPr>
        <p:spPr>
          <a:xfrm>
            <a:off x="450850" y="9629064"/>
            <a:ext cx="965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Images from: </a:t>
            </a:r>
            <a:r>
              <a:rPr lang="en-BE" dirty="0">
                <a:hlinkClick r:id="rId7"/>
              </a:rPr>
              <a:t>http://www.msp-platform.eu/</a:t>
            </a:r>
            <a:r>
              <a:rPr lang="en-US" dirty="0"/>
              <a:t>, DG MARE MSP Conference, Area 42, Brussels, Oct. 2017</a:t>
            </a:r>
            <a:endParaRPr lang="en-BE" dirty="0"/>
          </a:p>
        </p:txBody>
      </p:sp>
      <p:pic>
        <p:nvPicPr>
          <p:cNvPr id="14" name="Picture 13" descr="A screenshot of a computer screen&#10;&#10;Description generated with very high confidence">
            <a:extLst>
              <a:ext uri="{FF2B5EF4-FFF2-40B4-BE49-F238E27FC236}">
                <a16:creationId xmlns:a16="http://schemas.microsoft.com/office/drawing/2014/main" id="{E4BB4AFA-B115-40D9-A24D-69392DABAA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28909" r="51216" b="25874"/>
          <a:stretch/>
        </p:blipFill>
        <p:spPr>
          <a:xfrm>
            <a:off x="4388223" y="3025457"/>
            <a:ext cx="7086600" cy="4648200"/>
          </a:xfrm>
          <a:prstGeom prst="rect">
            <a:avLst/>
          </a:prstGeom>
        </p:spPr>
      </p:pic>
      <p:pic>
        <p:nvPicPr>
          <p:cNvPr id="17" name="Picture 16" descr="A close up of a map&#10;&#10;Description generated with high confidence">
            <a:extLst>
              <a:ext uri="{FF2B5EF4-FFF2-40B4-BE49-F238E27FC236}">
                <a16:creationId xmlns:a16="http://schemas.microsoft.com/office/drawing/2014/main" id="{81D61052-F2B8-4FA3-B14B-01FF914E272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27763" r="31237" b="8431"/>
          <a:stretch/>
        </p:blipFill>
        <p:spPr>
          <a:xfrm>
            <a:off x="4294626" y="870330"/>
            <a:ext cx="8686800" cy="84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18BD81-9D0A-41E1-80DC-AE659D5D37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r="1" b="1"/>
          <a:stretch/>
        </p:blipFill>
        <p:spPr>
          <a:xfrm>
            <a:off x="-6350" y="9"/>
            <a:ext cx="7317421" cy="10286991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6108" y="3012736"/>
            <a:ext cx="9457468" cy="0"/>
          </a:xfrm>
          <a:prstGeom prst="line">
            <a:avLst/>
          </a:prstGeom>
          <a:ln>
            <a:solidFill>
              <a:srgbClr val="668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E13A533-7208-45A3-865C-98194D65B818}"/>
              </a:ext>
            </a:extLst>
          </p:cNvPr>
          <p:cNvSpPr/>
          <p:nvPr/>
        </p:nvSpPr>
        <p:spPr>
          <a:xfrm>
            <a:off x="15462250" y="9722633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BE">
                <a:solidFill>
                  <a:srgbClr val="153A8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Dina Eparkhina, 8/02/2018</a:t>
            </a:r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E5846-652F-4447-80BF-0C91A7C96C4F}"/>
              </a:ext>
            </a:extLst>
          </p:cNvPr>
          <p:cNvSpPr txBox="1"/>
          <p:nvPr/>
        </p:nvSpPr>
        <p:spPr>
          <a:xfrm>
            <a:off x="7646774" y="896318"/>
            <a:ext cx="9872876" cy="1831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www.eoos-ocean.eu/forum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ECC0A-DEFE-4D59-9FB4-C59D7C696A84}"/>
              </a:ext>
            </a:extLst>
          </p:cNvPr>
          <p:cNvSpPr txBox="1"/>
          <p:nvPr/>
        </p:nvSpPr>
        <p:spPr>
          <a:xfrm>
            <a:off x="7646776" y="3473214"/>
            <a:ext cx="9872872" cy="539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We are seeking feedback and comments from the Advisory Committee on: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General approach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Structure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Ideas for active input or interventions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Engagement in participation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Help with spreading the invitation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/>
              <a:t>Please send your further comments at: Dina.Eparkhina@eurogoos.eu </a:t>
            </a:r>
          </a:p>
        </p:txBody>
      </p:sp>
    </p:spTree>
    <p:extLst>
      <p:ext uri="{BB962C8B-B14F-4D97-AF65-F5344CB8AC3E}">
        <p14:creationId xmlns:p14="http://schemas.microsoft.com/office/powerpoint/2010/main" val="324708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450</Words>
  <Application>Microsoft Office PowerPoint</Application>
  <PresentationFormat>Custom</PresentationFormat>
  <Paragraphs>58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Mincho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Dina</dc:creator>
  <cp:lastModifiedBy>Dina Eparkhina</cp:lastModifiedBy>
  <cp:revision>237</cp:revision>
  <dcterms:created xsi:type="dcterms:W3CDTF">2006-08-16T00:00:00Z</dcterms:created>
  <dcterms:modified xsi:type="dcterms:W3CDTF">2018-02-08T13:24:29Z</dcterms:modified>
</cp:coreProperties>
</file>