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5"/>
  </p:notesMasterIdLst>
  <p:sldIdLst>
    <p:sldId id="256" r:id="rId2"/>
    <p:sldId id="307" r:id="rId3"/>
    <p:sldId id="297" r:id="rId4"/>
    <p:sldId id="308" r:id="rId5"/>
    <p:sldId id="298" r:id="rId6"/>
    <p:sldId id="313" r:id="rId7"/>
    <p:sldId id="311" r:id="rId8"/>
    <p:sldId id="312" r:id="rId9"/>
    <p:sldId id="300" r:id="rId10"/>
    <p:sldId id="320" r:id="rId11"/>
    <p:sldId id="318" r:id="rId12"/>
    <p:sldId id="321" r:id="rId13"/>
    <p:sldId id="317" r:id="rId14"/>
    <p:sldId id="301" r:id="rId15"/>
    <p:sldId id="306" r:id="rId16"/>
    <p:sldId id="302" r:id="rId17"/>
    <p:sldId id="304" r:id="rId18"/>
    <p:sldId id="322" r:id="rId19"/>
    <p:sldId id="323" r:id="rId20"/>
    <p:sldId id="324" r:id="rId21"/>
    <p:sldId id="325" r:id="rId22"/>
    <p:sldId id="326" r:id="rId23"/>
    <p:sldId id="28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99"/>
    <a:srgbClr val="FFCC99"/>
    <a:srgbClr val="0000FF"/>
    <a:srgbClr val="0066FF"/>
    <a:srgbClr val="F2F2F2"/>
    <a:srgbClr val="008000"/>
    <a:srgbClr val="CCCC00"/>
    <a:srgbClr val="FF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74"/>
  </p:normalViewPr>
  <p:slideViewPr>
    <p:cSldViewPr>
      <p:cViewPr varScale="1">
        <p:scale>
          <a:sx n="67" d="100"/>
          <a:sy n="67" d="100"/>
        </p:scale>
        <p:origin x="1210" y="19"/>
      </p:cViewPr>
      <p:guideLst>
        <p:guide orient="horz" pos="2160"/>
        <p:guide pos="2880"/>
      </p:guideLst>
    </p:cSldViewPr>
  </p:slideViewPr>
  <p:notesTextViewPr>
    <p:cViewPr>
      <p:scale>
        <a:sx n="1" d="1"/>
        <a:sy n="1" d="1"/>
      </p:scale>
      <p:origin x="0" y="0"/>
    </p:cViewPr>
  </p:notesTextViewPr>
  <p:sorterViewPr>
    <p:cViewPr>
      <p:scale>
        <a:sx n="100" d="100"/>
        <a:sy n="100" d="100"/>
      </p:scale>
      <p:origin x="0" y="-27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6.xml.rels><?xml version="1.0" encoding="UTF-8" standalone="yes"?>
<Relationships xmlns="http://schemas.openxmlformats.org/package/2006/relationships"><Relationship Id="rId3" Type="http://schemas.openxmlformats.org/officeDocument/2006/relationships/hyperlink" Target="http://ec.europa.eu/maritimeaffairs/policy/integrated_maritime_surveillance/index_en.htm" TargetMode="External"/><Relationship Id="rId2" Type="http://schemas.openxmlformats.org/officeDocument/2006/relationships/hyperlink" Target="http://ec.europa.eu/maritimeaffairs/policy/marine_knowledge_2020/index_en.htm" TargetMode="External"/><Relationship Id="rId1" Type="http://schemas.openxmlformats.org/officeDocument/2006/relationships/hyperlink" Target="http://ec.europa.eu/maritimeaffairs/policy/blue_growth/index_en.htm" TargetMode="External"/><Relationship Id="rId5" Type="http://schemas.openxmlformats.org/officeDocument/2006/relationships/hyperlink" Target="http://ec.europa.eu/maritimeaffairs/policy/sea_basins/index_en.htm" TargetMode="External"/><Relationship Id="rId4" Type="http://schemas.openxmlformats.org/officeDocument/2006/relationships/hyperlink" Target="http://ec.europa.eu/maritimeaffairs/policy/maritime_spatial_planning/index_en.htm"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ec.europa.eu/maritimeaffairs/policy/maritime_spatial_planning/index_en.htm" TargetMode="External"/><Relationship Id="rId2" Type="http://schemas.openxmlformats.org/officeDocument/2006/relationships/hyperlink" Target="http://ec.europa.eu/maritimeaffairs/policy/marine_knowledge_2020/index_en.htm" TargetMode="External"/><Relationship Id="rId1" Type="http://schemas.openxmlformats.org/officeDocument/2006/relationships/hyperlink" Target="http://ec.europa.eu/maritimeaffairs/policy/blue_growth/index_en.htm" TargetMode="External"/><Relationship Id="rId5" Type="http://schemas.openxmlformats.org/officeDocument/2006/relationships/hyperlink" Target="http://ec.europa.eu/maritimeaffairs/policy/sea_basins/index_en.htm" TargetMode="External"/><Relationship Id="rId4" Type="http://schemas.openxmlformats.org/officeDocument/2006/relationships/hyperlink" Target="http://ec.europa.eu/maritimeaffairs/policy/integrated_maritime_surveillance/index_en.ht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C893E-6708-4F8A-9F39-F17B79871E91}" type="doc">
      <dgm:prSet loTypeId="urn:microsoft.com/office/officeart/2005/8/layout/matrix1" loCatId="matrix" qsTypeId="urn:microsoft.com/office/officeart/2005/8/quickstyle/simple1" qsCatId="simple" csTypeId="urn:microsoft.com/office/officeart/2005/8/colors/accent1_2" csCatId="accent1"/>
      <dgm:spPr/>
      <dgm:t>
        <a:bodyPr/>
        <a:lstStyle/>
        <a:p>
          <a:endParaRPr lang="en-US"/>
        </a:p>
      </dgm:t>
    </dgm:pt>
    <dgm:pt modelId="{AB1DEF20-A4E2-4F37-9ACE-2C455ED65CAE}">
      <dgm:prSet/>
      <dgm:spPr/>
      <dgm:t>
        <a:bodyPr/>
        <a:lstStyle/>
        <a:p>
          <a:r>
            <a:rPr lang="en-US" b="1" dirty="0"/>
            <a:t>Marine research, </a:t>
          </a:r>
          <a:endParaRPr lang="en-GB" dirty="0"/>
        </a:p>
      </dgm:t>
    </dgm:pt>
    <dgm:pt modelId="{B3DDCEA3-9770-4BE8-852D-9E3BB5885CED}" type="parTrans" cxnId="{C4BF4B1B-A4A6-4320-A11A-6C27201CF089}">
      <dgm:prSet/>
      <dgm:spPr/>
      <dgm:t>
        <a:bodyPr/>
        <a:lstStyle/>
        <a:p>
          <a:endParaRPr lang="en-US"/>
        </a:p>
      </dgm:t>
    </dgm:pt>
    <dgm:pt modelId="{7323D81B-90BA-44C0-9E04-7C2CAD65CBEC}" type="sibTrans" cxnId="{C4BF4B1B-A4A6-4320-A11A-6C27201CF089}">
      <dgm:prSet/>
      <dgm:spPr/>
      <dgm:t>
        <a:bodyPr/>
        <a:lstStyle/>
        <a:p>
          <a:endParaRPr lang="en-US"/>
        </a:p>
      </dgm:t>
    </dgm:pt>
    <dgm:pt modelId="{C7D14BD6-47CF-42B5-A926-FEDB65936505}">
      <dgm:prSet/>
      <dgm:spPr/>
      <dgm:t>
        <a:bodyPr/>
        <a:lstStyle/>
        <a:p>
          <a:r>
            <a:rPr lang="en-US"/>
            <a:t>shipping and ports, </a:t>
          </a:r>
          <a:endParaRPr lang="en-GB"/>
        </a:p>
      </dgm:t>
    </dgm:pt>
    <dgm:pt modelId="{F8428AE4-D3AA-4E94-8643-9DFD5E9DF8E7}" type="parTrans" cxnId="{2262469D-943E-44DC-9857-AA7C9E4A1A61}">
      <dgm:prSet/>
      <dgm:spPr/>
      <dgm:t>
        <a:bodyPr/>
        <a:lstStyle/>
        <a:p>
          <a:endParaRPr lang="en-US"/>
        </a:p>
      </dgm:t>
    </dgm:pt>
    <dgm:pt modelId="{137C5A17-8FD6-4A6F-8C08-D4ACCC41D963}" type="sibTrans" cxnId="{2262469D-943E-44DC-9857-AA7C9E4A1A61}">
      <dgm:prSet/>
      <dgm:spPr/>
      <dgm:t>
        <a:bodyPr/>
        <a:lstStyle/>
        <a:p>
          <a:endParaRPr lang="en-US"/>
        </a:p>
      </dgm:t>
    </dgm:pt>
    <dgm:pt modelId="{D6571A0C-0841-45F7-AC11-C67A456FBDDA}">
      <dgm:prSet/>
      <dgm:spPr/>
      <dgm:t>
        <a:bodyPr/>
        <a:lstStyle/>
        <a:p>
          <a:r>
            <a:rPr lang="en-US"/>
            <a:t>wind energy, </a:t>
          </a:r>
          <a:endParaRPr lang="en-GB"/>
        </a:p>
      </dgm:t>
    </dgm:pt>
    <dgm:pt modelId="{CD0E784F-F776-495F-B4B6-8534A51569C9}" type="parTrans" cxnId="{5EDD3883-BAC2-49B3-A923-DACFB9D9A466}">
      <dgm:prSet/>
      <dgm:spPr/>
      <dgm:t>
        <a:bodyPr/>
        <a:lstStyle/>
        <a:p>
          <a:endParaRPr lang="en-US"/>
        </a:p>
      </dgm:t>
    </dgm:pt>
    <dgm:pt modelId="{60CC2215-8A4D-49FA-BF2B-0DE29460AC03}" type="sibTrans" cxnId="{5EDD3883-BAC2-49B3-A923-DACFB9D9A466}">
      <dgm:prSet/>
      <dgm:spPr/>
      <dgm:t>
        <a:bodyPr/>
        <a:lstStyle/>
        <a:p>
          <a:endParaRPr lang="en-US"/>
        </a:p>
      </dgm:t>
    </dgm:pt>
    <dgm:pt modelId="{8B5B3CF0-7CCD-406E-A235-65FC8B7B3B60}">
      <dgm:prSet/>
      <dgm:spPr/>
      <dgm:t>
        <a:bodyPr/>
        <a:lstStyle/>
        <a:p>
          <a:r>
            <a:rPr lang="en-US"/>
            <a:t>fishing </a:t>
          </a:r>
          <a:endParaRPr lang="en-GB"/>
        </a:p>
      </dgm:t>
    </dgm:pt>
    <dgm:pt modelId="{9A0CF13C-FF12-43F5-8A3A-747D6390806A}" type="parTrans" cxnId="{764734E1-9C3C-47B0-B329-25D1FD3BA281}">
      <dgm:prSet/>
      <dgm:spPr/>
      <dgm:t>
        <a:bodyPr/>
        <a:lstStyle/>
        <a:p>
          <a:endParaRPr lang="en-US"/>
        </a:p>
      </dgm:t>
    </dgm:pt>
    <dgm:pt modelId="{B40FDF85-0BA1-423F-BCB6-479D6DA0B6CE}" type="sibTrans" cxnId="{764734E1-9C3C-47B0-B329-25D1FD3BA281}">
      <dgm:prSet/>
      <dgm:spPr/>
      <dgm:t>
        <a:bodyPr/>
        <a:lstStyle/>
        <a:p>
          <a:endParaRPr lang="en-US"/>
        </a:p>
      </dgm:t>
    </dgm:pt>
    <dgm:pt modelId="{20DBB95E-A629-4961-8D4F-F8BB94267728}">
      <dgm:prSet/>
      <dgm:spPr/>
      <dgm:t>
        <a:bodyPr/>
        <a:lstStyle/>
        <a:p>
          <a:r>
            <a:rPr lang="en-US"/>
            <a:t>tourism, </a:t>
          </a:r>
          <a:endParaRPr lang="en-GB"/>
        </a:p>
      </dgm:t>
    </dgm:pt>
    <dgm:pt modelId="{FA7E3923-B036-44DE-867E-7EC9A8A0A18B}" type="parTrans" cxnId="{1721E5DA-D58B-4467-AE5C-5C4A4653331E}">
      <dgm:prSet/>
      <dgm:spPr/>
      <dgm:t>
        <a:bodyPr/>
        <a:lstStyle/>
        <a:p>
          <a:endParaRPr lang="en-US"/>
        </a:p>
      </dgm:t>
    </dgm:pt>
    <dgm:pt modelId="{C56DCF11-8A9A-4179-8E38-829ECABDED66}" type="sibTrans" cxnId="{1721E5DA-D58B-4467-AE5C-5C4A4653331E}">
      <dgm:prSet/>
      <dgm:spPr/>
      <dgm:t>
        <a:bodyPr/>
        <a:lstStyle/>
        <a:p>
          <a:endParaRPr lang="en-US"/>
        </a:p>
      </dgm:t>
    </dgm:pt>
    <dgm:pt modelId="{ED8CB16C-FACD-4884-BEB4-18D55B884E80}" type="pres">
      <dgm:prSet presAssocID="{D8AC893E-6708-4F8A-9F39-F17B79871E91}" presName="diagram" presStyleCnt="0">
        <dgm:presLayoutVars>
          <dgm:chMax val="1"/>
          <dgm:dir/>
          <dgm:animLvl val="ctr"/>
          <dgm:resizeHandles val="exact"/>
        </dgm:presLayoutVars>
      </dgm:prSet>
      <dgm:spPr/>
    </dgm:pt>
    <dgm:pt modelId="{70B0C213-DB6F-44DD-A36C-D107659F07DB}" type="pres">
      <dgm:prSet presAssocID="{D8AC893E-6708-4F8A-9F39-F17B79871E91}" presName="matrix" presStyleCnt="0"/>
      <dgm:spPr/>
    </dgm:pt>
    <dgm:pt modelId="{83403ACE-96E8-4094-9668-DDBF4E0E83EC}" type="pres">
      <dgm:prSet presAssocID="{D8AC893E-6708-4F8A-9F39-F17B79871E91}" presName="tile1" presStyleLbl="node1" presStyleIdx="0" presStyleCnt="4" custLinFactNeighborX="-1314" custLinFactNeighborY="19515"/>
      <dgm:spPr/>
    </dgm:pt>
    <dgm:pt modelId="{28DA7CC3-AFB2-47C5-BAF2-1E5C497ABBB8}" type="pres">
      <dgm:prSet presAssocID="{D8AC893E-6708-4F8A-9F39-F17B79871E91}" presName="tile1text" presStyleLbl="node1" presStyleIdx="0" presStyleCnt="4">
        <dgm:presLayoutVars>
          <dgm:chMax val="0"/>
          <dgm:chPref val="0"/>
          <dgm:bulletEnabled val="1"/>
        </dgm:presLayoutVars>
      </dgm:prSet>
      <dgm:spPr/>
    </dgm:pt>
    <dgm:pt modelId="{7BCF1AFB-B573-4563-A2C8-52290C254757}" type="pres">
      <dgm:prSet presAssocID="{D8AC893E-6708-4F8A-9F39-F17B79871E91}" presName="tile2" presStyleLbl="node1" presStyleIdx="1" presStyleCnt="4" custLinFactNeighborY="23689"/>
      <dgm:spPr/>
    </dgm:pt>
    <dgm:pt modelId="{9FB3B0EF-8929-4B39-8C76-357DE2A88201}" type="pres">
      <dgm:prSet presAssocID="{D8AC893E-6708-4F8A-9F39-F17B79871E91}" presName="tile2text" presStyleLbl="node1" presStyleIdx="1" presStyleCnt="4">
        <dgm:presLayoutVars>
          <dgm:chMax val="0"/>
          <dgm:chPref val="0"/>
          <dgm:bulletEnabled val="1"/>
        </dgm:presLayoutVars>
      </dgm:prSet>
      <dgm:spPr/>
    </dgm:pt>
    <dgm:pt modelId="{D9A58C11-51AC-43BF-B5CC-B46F80A854DA}" type="pres">
      <dgm:prSet presAssocID="{D8AC893E-6708-4F8A-9F39-F17B79871E91}" presName="tile3" presStyleLbl="node1" presStyleIdx="2" presStyleCnt="4" custLinFactNeighborX="11407" custLinFactNeighborY="-40801"/>
      <dgm:spPr/>
    </dgm:pt>
    <dgm:pt modelId="{92017195-5CCF-485B-97BC-871F2D9E93F2}" type="pres">
      <dgm:prSet presAssocID="{D8AC893E-6708-4F8A-9F39-F17B79871E91}" presName="tile3text" presStyleLbl="node1" presStyleIdx="2" presStyleCnt="4">
        <dgm:presLayoutVars>
          <dgm:chMax val="0"/>
          <dgm:chPref val="0"/>
          <dgm:bulletEnabled val="1"/>
        </dgm:presLayoutVars>
      </dgm:prSet>
      <dgm:spPr/>
    </dgm:pt>
    <dgm:pt modelId="{2701C405-807D-49E0-BD0A-CC854AEF25EC}" type="pres">
      <dgm:prSet presAssocID="{D8AC893E-6708-4F8A-9F39-F17B79871E91}" presName="tile4" presStyleLbl="node1" presStyleIdx="3" presStyleCnt="4"/>
      <dgm:spPr/>
    </dgm:pt>
    <dgm:pt modelId="{CFC1962F-AD23-4815-A017-F7E4B252F3EC}" type="pres">
      <dgm:prSet presAssocID="{D8AC893E-6708-4F8A-9F39-F17B79871E91}" presName="tile4text" presStyleLbl="node1" presStyleIdx="3" presStyleCnt="4">
        <dgm:presLayoutVars>
          <dgm:chMax val="0"/>
          <dgm:chPref val="0"/>
          <dgm:bulletEnabled val="1"/>
        </dgm:presLayoutVars>
      </dgm:prSet>
      <dgm:spPr/>
    </dgm:pt>
    <dgm:pt modelId="{529357C1-49A5-442F-865C-028D59DA288A}" type="pres">
      <dgm:prSet presAssocID="{D8AC893E-6708-4F8A-9F39-F17B79871E91}" presName="centerTile" presStyleLbl="fgShp" presStyleIdx="0" presStyleCnt="1">
        <dgm:presLayoutVars>
          <dgm:chMax val="0"/>
          <dgm:chPref val="0"/>
        </dgm:presLayoutVars>
      </dgm:prSet>
      <dgm:spPr/>
    </dgm:pt>
  </dgm:ptLst>
  <dgm:cxnLst>
    <dgm:cxn modelId="{F9350B0B-C49D-493D-B76D-24D85F216C34}" type="presOf" srcId="{AB1DEF20-A4E2-4F37-9ACE-2C455ED65CAE}" destId="{529357C1-49A5-442F-865C-028D59DA288A}" srcOrd="0" destOrd="0" presId="urn:microsoft.com/office/officeart/2005/8/layout/matrix1"/>
    <dgm:cxn modelId="{44A20912-DE69-4CBF-A570-D783EDC793CC}" type="presOf" srcId="{D6571A0C-0841-45F7-AC11-C67A456FBDDA}" destId="{9FB3B0EF-8929-4B39-8C76-357DE2A88201}" srcOrd="1" destOrd="0" presId="urn:microsoft.com/office/officeart/2005/8/layout/matrix1"/>
    <dgm:cxn modelId="{C4BF4B1B-A4A6-4320-A11A-6C27201CF089}" srcId="{D8AC893E-6708-4F8A-9F39-F17B79871E91}" destId="{AB1DEF20-A4E2-4F37-9ACE-2C455ED65CAE}" srcOrd="0" destOrd="0" parTransId="{B3DDCEA3-9770-4BE8-852D-9E3BB5885CED}" sibTransId="{7323D81B-90BA-44C0-9E04-7C2CAD65CBEC}"/>
    <dgm:cxn modelId="{02F7F236-ACEB-4F08-9EEA-D85C11B5B10B}" type="presOf" srcId="{C7D14BD6-47CF-42B5-A926-FEDB65936505}" destId="{83403ACE-96E8-4094-9668-DDBF4E0E83EC}" srcOrd="0" destOrd="0" presId="urn:microsoft.com/office/officeart/2005/8/layout/matrix1"/>
    <dgm:cxn modelId="{85C3695E-B048-477E-A65A-2F08F8EAC8F2}" type="presOf" srcId="{D8AC893E-6708-4F8A-9F39-F17B79871E91}" destId="{ED8CB16C-FACD-4884-BEB4-18D55B884E80}" srcOrd="0" destOrd="0" presId="urn:microsoft.com/office/officeart/2005/8/layout/matrix1"/>
    <dgm:cxn modelId="{FC6BD450-190A-4EBA-9795-8852E8B488A0}" type="presOf" srcId="{20DBB95E-A629-4961-8D4F-F8BB94267728}" destId="{2701C405-807D-49E0-BD0A-CC854AEF25EC}" srcOrd="0" destOrd="0" presId="urn:microsoft.com/office/officeart/2005/8/layout/matrix1"/>
    <dgm:cxn modelId="{40F9AD7C-FD4A-4988-91C4-7B75091A0339}" type="presOf" srcId="{C7D14BD6-47CF-42B5-A926-FEDB65936505}" destId="{28DA7CC3-AFB2-47C5-BAF2-1E5C497ABBB8}" srcOrd="1" destOrd="0" presId="urn:microsoft.com/office/officeart/2005/8/layout/matrix1"/>
    <dgm:cxn modelId="{5EDD3883-BAC2-49B3-A923-DACFB9D9A466}" srcId="{AB1DEF20-A4E2-4F37-9ACE-2C455ED65CAE}" destId="{D6571A0C-0841-45F7-AC11-C67A456FBDDA}" srcOrd="1" destOrd="0" parTransId="{CD0E784F-F776-495F-B4B6-8534A51569C9}" sibTransId="{60CC2215-8A4D-49FA-BF2B-0DE29460AC03}"/>
    <dgm:cxn modelId="{6DB7B487-AA84-449F-9766-F61F495B8FC5}" type="presOf" srcId="{D6571A0C-0841-45F7-AC11-C67A456FBDDA}" destId="{7BCF1AFB-B573-4563-A2C8-52290C254757}" srcOrd="0" destOrd="0" presId="urn:microsoft.com/office/officeart/2005/8/layout/matrix1"/>
    <dgm:cxn modelId="{2262469D-943E-44DC-9857-AA7C9E4A1A61}" srcId="{AB1DEF20-A4E2-4F37-9ACE-2C455ED65CAE}" destId="{C7D14BD6-47CF-42B5-A926-FEDB65936505}" srcOrd="0" destOrd="0" parTransId="{F8428AE4-D3AA-4E94-8643-9DFD5E9DF8E7}" sibTransId="{137C5A17-8FD6-4A6F-8C08-D4ACCC41D963}"/>
    <dgm:cxn modelId="{64AC1CB9-BAE0-4F95-9DA6-16341A4F2AE7}" type="presOf" srcId="{8B5B3CF0-7CCD-406E-A235-65FC8B7B3B60}" destId="{92017195-5CCF-485B-97BC-871F2D9E93F2}" srcOrd="1" destOrd="0" presId="urn:microsoft.com/office/officeart/2005/8/layout/matrix1"/>
    <dgm:cxn modelId="{DB77BFC0-17B8-4869-8453-A9B1D5CC1CFD}" type="presOf" srcId="{8B5B3CF0-7CCD-406E-A235-65FC8B7B3B60}" destId="{D9A58C11-51AC-43BF-B5CC-B46F80A854DA}" srcOrd="0" destOrd="0" presId="urn:microsoft.com/office/officeart/2005/8/layout/matrix1"/>
    <dgm:cxn modelId="{1721E5DA-D58B-4467-AE5C-5C4A4653331E}" srcId="{AB1DEF20-A4E2-4F37-9ACE-2C455ED65CAE}" destId="{20DBB95E-A629-4961-8D4F-F8BB94267728}" srcOrd="3" destOrd="0" parTransId="{FA7E3923-B036-44DE-867E-7EC9A8A0A18B}" sibTransId="{C56DCF11-8A9A-4179-8E38-829ECABDED66}"/>
    <dgm:cxn modelId="{764734E1-9C3C-47B0-B329-25D1FD3BA281}" srcId="{AB1DEF20-A4E2-4F37-9ACE-2C455ED65CAE}" destId="{8B5B3CF0-7CCD-406E-A235-65FC8B7B3B60}" srcOrd="2" destOrd="0" parTransId="{9A0CF13C-FF12-43F5-8A3A-747D6390806A}" sibTransId="{B40FDF85-0BA1-423F-BCB6-479D6DA0B6CE}"/>
    <dgm:cxn modelId="{850C02F5-E015-4FCD-B1B9-F8BA4AA29E6C}" type="presOf" srcId="{20DBB95E-A629-4961-8D4F-F8BB94267728}" destId="{CFC1962F-AD23-4815-A017-F7E4B252F3EC}" srcOrd="1" destOrd="0" presId="urn:microsoft.com/office/officeart/2005/8/layout/matrix1"/>
    <dgm:cxn modelId="{08352BE1-16CD-491D-AC65-AB70F81C1DC3}" type="presParOf" srcId="{ED8CB16C-FACD-4884-BEB4-18D55B884E80}" destId="{70B0C213-DB6F-44DD-A36C-D107659F07DB}" srcOrd="0" destOrd="0" presId="urn:microsoft.com/office/officeart/2005/8/layout/matrix1"/>
    <dgm:cxn modelId="{41F560B6-4E6C-4FFB-BC30-2657FBD2E241}" type="presParOf" srcId="{70B0C213-DB6F-44DD-A36C-D107659F07DB}" destId="{83403ACE-96E8-4094-9668-DDBF4E0E83EC}" srcOrd="0" destOrd="0" presId="urn:microsoft.com/office/officeart/2005/8/layout/matrix1"/>
    <dgm:cxn modelId="{5A240D3E-8F25-4182-98EA-5489ED0D8478}" type="presParOf" srcId="{70B0C213-DB6F-44DD-A36C-D107659F07DB}" destId="{28DA7CC3-AFB2-47C5-BAF2-1E5C497ABBB8}" srcOrd="1" destOrd="0" presId="urn:microsoft.com/office/officeart/2005/8/layout/matrix1"/>
    <dgm:cxn modelId="{ACCA0C87-9A53-4368-A839-EBADA2B6F886}" type="presParOf" srcId="{70B0C213-DB6F-44DD-A36C-D107659F07DB}" destId="{7BCF1AFB-B573-4563-A2C8-52290C254757}" srcOrd="2" destOrd="0" presId="urn:microsoft.com/office/officeart/2005/8/layout/matrix1"/>
    <dgm:cxn modelId="{DC58A830-DDB2-4175-B8A4-E2959C917299}" type="presParOf" srcId="{70B0C213-DB6F-44DD-A36C-D107659F07DB}" destId="{9FB3B0EF-8929-4B39-8C76-357DE2A88201}" srcOrd="3" destOrd="0" presId="urn:microsoft.com/office/officeart/2005/8/layout/matrix1"/>
    <dgm:cxn modelId="{8453AB1A-6BA1-4178-8A32-3716A85E295F}" type="presParOf" srcId="{70B0C213-DB6F-44DD-A36C-D107659F07DB}" destId="{D9A58C11-51AC-43BF-B5CC-B46F80A854DA}" srcOrd="4" destOrd="0" presId="urn:microsoft.com/office/officeart/2005/8/layout/matrix1"/>
    <dgm:cxn modelId="{7E811753-3783-4FED-8EBE-F6B50DCD44E0}" type="presParOf" srcId="{70B0C213-DB6F-44DD-A36C-D107659F07DB}" destId="{92017195-5CCF-485B-97BC-871F2D9E93F2}" srcOrd="5" destOrd="0" presId="urn:microsoft.com/office/officeart/2005/8/layout/matrix1"/>
    <dgm:cxn modelId="{3F76038C-D070-4F49-907B-12E989D0FD52}" type="presParOf" srcId="{70B0C213-DB6F-44DD-A36C-D107659F07DB}" destId="{2701C405-807D-49E0-BD0A-CC854AEF25EC}" srcOrd="6" destOrd="0" presId="urn:microsoft.com/office/officeart/2005/8/layout/matrix1"/>
    <dgm:cxn modelId="{45D89DB4-23FC-41B0-AB92-1EBD7EEFCA52}" type="presParOf" srcId="{70B0C213-DB6F-44DD-A36C-D107659F07DB}" destId="{CFC1962F-AD23-4815-A017-F7E4B252F3EC}" srcOrd="7" destOrd="0" presId="urn:microsoft.com/office/officeart/2005/8/layout/matrix1"/>
    <dgm:cxn modelId="{A466954D-CF07-4E29-97D4-46E5D5A7DDFA}" type="presParOf" srcId="{ED8CB16C-FACD-4884-BEB4-18D55B884E80}" destId="{529357C1-49A5-442F-865C-028D59DA288A}"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C893E-6708-4F8A-9F39-F17B79871E91}" type="doc">
      <dgm:prSet loTypeId="urn:microsoft.com/office/officeart/2005/8/layout/matrix1" loCatId="matrix" qsTypeId="urn:microsoft.com/office/officeart/2005/8/quickstyle/simple1" qsCatId="simple" csTypeId="urn:microsoft.com/office/officeart/2005/8/colors/accent1_2" csCatId="accent1"/>
      <dgm:spPr/>
      <dgm:t>
        <a:bodyPr/>
        <a:lstStyle/>
        <a:p>
          <a:endParaRPr lang="en-US"/>
        </a:p>
      </dgm:t>
    </dgm:pt>
    <dgm:pt modelId="{AB1DEF20-A4E2-4F37-9ACE-2C455ED65CAE}">
      <dgm:prSet/>
      <dgm:spPr/>
      <dgm:t>
        <a:bodyPr/>
        <a:lstStyle/>
        <a:p>
          <a:r>
            <a:rPr lang="en-US" b="1" dirty="0"/>
            <a:t>Marine research, </a:t>
          </a:r>
          <a:endParaRPr lang="en-GB" dirty="0"/>
        </a:p>
      </dgm:t>
    </dgm:pt>
    <dgm:pt modelId="{B3DDCEA3-9770-4BE8-852D-9E3BB5885CED}" type="parTrans" cxnId="{C4BF4B1B-A4A6-4320-A11A-6C27201CF089}">
      <dgm:prSet/>
      <dgm:spPr/>
      <dgm:t>
        <a:bodyPr/>
        <a:lstStyle/>
        <a:p>
          <a:endParaRPr lang="en-US"/>
        </a:p>
      </dgm:t>
    </dgm:pt>
    <dgm:pt modelId="{7323D81B-90BA-44C0-9E04-7C2CAD65CBEC}" type="sibTrans" cxnId="{C4BF4B1B-A4A6-4320-A11A-6C27201CF089}">
      <dgm:prSet/>
      <dgm:spPr/>
      <dgm:t>
        <a:bodyPr/>
        <a:lstStyle/>
        <a:p>
          <a:endParaRPr lang="en-US"/>
        </a:p>
      </dgm:t>
    </dgm:pt>
    <dgm:pt modelId="{C7D14BD6-47CF-42B5-A926-FEDB65936505}">
      <dgm:prSet/>
      <dgm:spPr/>
      <dgm:t>
        <a:bodyPr/>
        <a:lstStyle/>
        <a:p>
          <a:r>
            <a:rPr lang="en-US"/>
            <a:t>shipping and ports, </a:t>
          </a:r>
          <a:endParaRPr lang="en-GB"/>
        </a:p>
      </dgm:t>
    </dgm:pt>
    <dgm:pt modelId="{F8428AE4-D3AA-4E94-8643-9DFD5E9DF8E7}" type="parTrans" cxnId="{2262469D-943E-44DC-9857-AA7C9E4A1A61}">
      <dgm:prSet/>
      <dgm:spPr/>
      <dgm:t>
        <a:bodyPr/>
        <a:lstStyle/>
        <a:p>
          <a:endParaRPr lang="en-US"/>
        </a:p>
      </dgm:t>
    </dgm:pt>
    <dgm:pt modelId="{137C5A17-8FD6-4A6F-8C08-D4ACCC41D963}" type="sibTrans" cxnId="{2262469D-943E-44DC-9857-AA7C9E4A1A61}">
      <dgm:prSet/>
      <dgm:spPr/>
      <dgm:t>
        <a:bodyPr/>
        <a:lstStyle/>
        <a:p>
          <a:endParaRPr lang="en-US"/>
        </a:p>
      </dgm:t>
    </dgm:pt>
    <dgm:pt modelId="{D6571A0C-0841-45F7-AC11-C67A456FBDDA}">
      <dgm:prSet/>
      <dgm:spPr/>
      <dgm:t>
        <a:bodyPr/>
        <a:lstStyle/>
        <a:p>
          <a:r>
            <a:rPr lang="en-US"/>
            <a:t>wind energy, </a:t>
          </a:r>
          <a:endParaRPr lang="en-GB"/>
        </a:p>
      </dgm:t>
    </dgm:pt>
    <dgm:pt modelId="{CD0E784F-F776-495F-B4B6-8534A51569C9}" type="parTrans" cxnId="{5EDD3883-BAC2-49B3-A923-DACFB9D9A466}">
      <dgm:prSet/>
      <dgm:spPr/>
      <dgm:t>
        <a:bodyPr/>
        <a:lstStyle/>
        <a:p>
          <a:endParaRPr lang="en-US"/>
        </a:p>
      </dgm:t>
    </dgm:pt>
    <dgm:pt modelId="{60CC2215-8A4D-49FA-BF2B-0DE29460AC03}" type="sibTrans" cxnId="{5EDD3883-BAC2-49B3-A923-DACFB9D9A466}">
      <dgm:prSet/>
      <dgm:spPr/>
      <dgm:t>
        <a:bodyPr/>
        <a:lstStyle/>
        <a:p>
          <a:endParaRPr lang="en-US"/>
        </a:p>
      </dgm:t>
    </dgm:pt>
    <dgm:pt modelId="{8B5B3CF0-7CCD-406E-A235-65FC8B7B3B60}">
      <dgm:prSet/>
      <dgm:spPr/>
      <dgm:t>
        <a:bodyPr/>
        <a:lstStyle/>
        <a:p>
          <a:r>
            <a:rPr lang="en-US"/>
            <a:t>fishing </a:t>
          </a:r>
          <a:endParaRPr lang="en-GB"/>
        </a:p>
      </dgm:t>
    </dgm:pt>
    <dgm:pt modelId="{9A0CF13C-FF12-43F5-8A3A-747D6390806A}" type="parTrans" cxnId="{764734E1-9C3C-47B0-B329-25D1FD3BA281}">
      <dgm:prSet/>
      <dgm:spPr/>
      <dgm:t>
        <a:bodyPr/>
        <a:lstStyle/>
        <a:p>
          <a:endParaRPr lang="en-US"/>
        </a:p>
      </dgm:t>
    </dgm:pt>
    <dgm:pt modelId="{B40FDF85-0BA1-423F-BCB6-479D6DA0B6CE}" type="sibTrans" cxnId="{764734E1-9C3C-47B0-B329-25D1FD3BA281}">
      <dgm:prSet/>
      <dgm:spPr/>
      <dgm:t>
        <a:bodyPr/>
        <a:lstStyle/>
        <a:p>
          <a:endParaRPr lang="en-US"/>
        </a:p>
      </dgm:t>
    </dgm:pt>
    <dgm:pt modelId="{20DBB95E-A629-4961-8D4F-F8BB94267728}">
      <dgm:prSet/>
      <dgm:spPr/>
      <dgm:t>
        <a:bodyPr/>
        <a:lstStyle/>
        <a:p>
          <a:r>
            <a:rPr lang="en-US"/>
            <a:t>tourism, </a:t>
          </a:r>
          <a:endParaRPr lang="en-GB"/>
        </a:p>
      </dgm:t>
    </dgm:pt>
    <dgm:pt modelId="{FA7E3923-B036-44DE-867E-7EC9A8A0A18B}" type="parTrans" cxnId="{1721E5DA-D58B-4467-AE5C-5C4A4653331E}">
      <dgm:prSet/>
      <dgm:spPr/>
      <dgm:t>
        <a:bodyPr/>
        <a:lstStyle/>
        <a:p>
          <a:endParaRPr lang="en-US"/>
        </a:p>
      </dgm:t>
    </dgm:pt>
    <dgm:pt modelId="{C56DCF11-8A9A-4179-8E38-829ECABDED66}" type="sibTrans" cxnId="{1721E5DA-D58B-4467-AE5C-5C4A4653331E}">
      <dgm:prSet/>
      <dgm:spPr/>
      <dgm:t>
        <a:bodyPr/>
        <a:lstStyle/>
        <a:p>
          <a:endParaRPr lang="en-US"/>
        </a:p>
      </dgm:t>
    </dgm:pt>
    <dgm:pt modelId="{ED8CB16C-FACD-4884-BEB4-18D55B884E80}" type="pres">
      <dgm:prSet presAssocID="{D8AC893E-6708-4F8A-9F39-F17B79871E91}" presName="diagram" presStyleCnt="0">
        <dgm:presLayoutVars>
          <dgm:chMax val="1"/>
          <dgm:dir/>
          <dgm:animLvl val="ctr"/>
          <dgm:resizeHandles val="exact"/>
        </dgm:presLayoutVars>
      </dgm:prSet>
      <dgm:spPr/>
    </dgm:pt>
    <dgm:pt modelId="{70B0C213-DB6F-44DD-A36C-D107659F07DB}" type="pres">
      <dgm:prSet presAssocID="{D8AC893E-6708-4F8A-9F39-F17B79871E91}" presName="matrix" presStyleCnt="0"/>
      <dgm:spPr/>
    </dgm:pt>
    <dgm:pt modelId="{83403ACE-96E8-4094-9668-DDBF4E0E83EC}" type="pres">
      <dgm:prSet presAssocID="{D8AC893E-6708-4F8A-9F39-F17B79871E91}" presName="tile1" presStyleLbl="node1" presStyleIdx="0" presStyleCnt="4"/>
      <dgm:spPr/>
    </dgm:pt>
    <dgm:pt modelId="{28DA7CC3-AFB2-47C5-BAF2-1E5C497ABBB8}" type="pres">
      <dgm:prSet presAssocID="{D8AC893E-6708-4F8A-9F39-F17B79871E91}" presName="tile1text" presStyleLbl="node1" presStyleIdx="0" presStyleCnt="4">
        <dgm:presLayoutVars>
          <dgm:chMax val="0"/>
          <dgm:chPref val="0"/>
          <dgm:bulletEnabled val="1"/>
        </dgm:presLayoutVars>
      </dgm:prSet>
      <dgm:spPr/>
    </dgm:pt>
    <dgm:pt modelId="{7BCF1AFB-B573-4563-A2C8-52290C254757}" type="pres">
      <dgm:prSet presAssocID="{D8AC893E-6708-4F8A-9F39-F17B79871E91}" presName="tile2" presStyleLbl="node1" presStyleIdx="1" presStyleCnt="4"/>
      <dgm:spPr/>
    </dgm:pt>
    <dgm:pt modelId="{9FB3B0EF-8929-4B39-8C76-357DE2A88201}" type="pres">
      <dgm:prSet presAssocID="{D8AC893E-6708-4F8A-9F39-F17B79871E91}" presName="tile2text" presStyleLbl="node1" presStyleIdx="1" presStyleCnt="4">
        <dgm:presLayoutVars>
          <dgm:chMax val="0"/>
          <dgm:chPref val="0"/>
          <dgm:bulletEnabled val="1"/>
        </dgm:presLayoutVars>
      </dgm:prSet>
      <dgm:spPr/>
    </dgm:pt>
    <dgm:pt modelId="{D9A58C11-51AC-43BF-B5CC-B46F80A854DA}" type="pres">
      <dgm:prSet presAssocID="{D8AC893E-6708-4F8A-9F39-F17B79871E91}" presName="tile3" presStyleLbl="node1" presStyleIdx="2" presStyleCnt="4"/>
      <dgm:spPr/>
    </dgm:pt>
    <dgm:pt modelId="{92017195-5CCF-485B-97BC-871F2D9E93F2}" type="pres">
      <dgm:prSet presAssocID="{D8AC893E-6708-4F8A-9F39-F17B79871E91}" presName="tile3text" presStyleLbl="node1" presStyleIdx="2" presStyleCnt="4">
        <dgm:presLayoutVars>
          <dgm:chMax val="0"/>
          <dgm:chPref val="0"/>
          <dgm:bulletEnabled val="1"/>
        </dgm:presLayoutVars>
      </dgm:prSet>
      <dgm:spPr/>
    </dgm:pt>
    <dgm:pt modelId="{2701C405-807D-49E0-BD0A-CC854AEF25EC}" type="pres">
      <dgm:prSet presAssocID="{D8AC893E-6708-4F8A-9F39-F17B79871E91}" presName="tile4" presStyleLbl="node1" presStyleIdx="3" presStyleCnt="4"/>
      <dgm:spPr/>
    </dgm:pt>
    <dgm:pt modelId="{CFC1962F-AD23-4815-A017-F7E4B252F3EC}" type="pres">
      <dgm:prSet presAssocID="{D8AC893E-6708-4F8A-9F39-F17B79871E91}" presName="tile4text" presStyleLbl="node1" presStyleIdx="3" presStyleCnt="4">
        <dgm:presLayoutVars>
          <dgm:chMax val="0"/>
          <dgm:chPref val="0"/>
          <dgm:bulletEnabled val="1"/>
        </dgm:presLayoutVars>
      </dgm:prSet>
      <dgm:spPr/>
    </dgm:pt>
    <dgm:pt modelId="{529357C1-49A5-442F-865C-028D59DA288A}" type="pres">
      <dgm:prSet presAssocID="{D8AC893E-6708-4F8A-9F39-F17B79871E91}" presName="centerTile" presStyleLbl="fgShp" presStyleIdx="0" presStyleCnt="1">
        <dgm:presLayoutVars>
          <dgm:chMax val="0"/>
          <dgm:chPref val="0"/>
        </dgm:presLayoutVars>
      </dgm:prSet>
      <dgm:spPr/>
    </dgm:pt>
  </dgm:ptLst>
  <dgm:cxnLst>
    <dgm:cxn modelId="{F9350B0B-C49D-493D-B76D-24D85F216C34}" type="presOf" srcId="{AB1DEF20-A4E2-4F37-9ACE-2C455ED65CAE}" destId="{529357C1-49A5-442F-865C-028D59DA288A}" srcOrd="0" destOrd="0" presId="urn:microsoft.com/office/officeart/2005/8/layout/matrix1"/>
    <dgm:cxn modelId="{44A20912-DE69-4CBF-A570-D783EDC793CC}" type="presOf" srcId="{D6571A0C-0841-45F7-AC11-C67A456FBDDA}" destId="{9FB3B0EF-8929-4B39-8C76-357DE2A88201}" srcOrd="1" destOrd="0" presId="urn:microsoft.com/office/officeart/2005/8/layout/matrix1"/>
    <dgm:cxn modelId="{C4BF4B1B-A4A6-4320-A11A-6C27201CF089}" srcId="{D8AC893E-6708-4F8A-9F39-F17B79871E91}" destId="{AB1DEF20-A4E2-4F37-9ACE-2C455ED65CAE}" srcOrd="0" destOrd="0" parTransId="{B3DDCEA3-9770-4BE8-852D-9E3BB5885CED}" sibTransId="{7323D81B-90BA-44C0-9E04-7C2CAD65CBEC}"/>
    <dgm:cxn modelId="{02F7F236-ACEB-4F08-9EEA-D85C11B5B10B}" type="presOf" srcId="{C7D14BD6-47CF-42B5-A926-FEDB65936505}" destId="{83403ACE-96E8-4094-9668-DDBF4E0E83EC}" srcOrd="0" destOrd="0" presId="urn:microsoft.com/office/officeart/2005/8/layout/matrix1"/>
    <dgm:cxn modelId="{85C3695E-B048-477E-A65A-2F08F8EAC8F2}" type="presOf" srcId="{D8AC893E-6708-4F8A-9F39-F17B79871E91}" destId="{ED8CB16C-FACD-4884-BEB4-18D55B884E80}" srcOrd="0" destOrd="0" presId="urn:microsoft.com/office/officeart/2005/8/layout/matrix1"/>
    <dgm:cxn modelId="{FC6BD450-190A-4EBA-9795-8852E8B488A0}" type="presOf" srcId="{20DBB95E-A629-4961-8D4F-F8BB94267728}" destId="{2701C405-807D-49E0-BD0A-CC854AEF25EC}" srcOrd="0" destOrd="0" presId="urn:microsoft.com/office/officeart/2005/8/layout/matrix1"/>
    <dgm:cxn modelId="{40F9AD7C-FD4A-4988-91C4-7B75091A0339}" type="presOf" srcId="{C7D14BD6-47CF-42B5-A926-FEDB65936505}" destId="{28DA7CC3-AFB2-47C5-BAF2-1E5C497ABBB8}" srcOrd="1" destOrd="0" presId="urn:microsoft.com/office/officeart/2005/8/layout/matrix1"/>
    <dgm:cxn modelId="{5EDD3883-BAC2-49B3-A923-DACFB9D9A466}" srcId="{AB1DEF20-A4E2-4F37-9ACE-2C455ED65CAE}" destId="{D6571A0C-0841-45F7-AC11-C67A456FBDDA}" srcOrd="1" destOrd="0" parTransId="{CD0E784F-F776-495F-B4B6-8534A51569C9}" sibTransId="{60CC2215-8A4D-49FA-BF2B-0DE29460AC03}"/>
    <dgm:cxn modelId="{6DB7B487-AA84-449F-9766-F61F495B8FC5}" type="presOf" srcId="{D6571A0C-0841-45F7-AC11-C67A456FBDDA}" destId="{7BCF1AFB-B573-4563-A2C8-52290C254757}" srcOrd="0" destOrd="0" presId="urn:microsoft.com/office/officeart/2005/8/layout/matrix1"/>
    <dgm:cxn modelId="{2262469D-943E-44DC-9857-AA7C9E4A1A61}" srcId="{AB1DEF20-A4E2-4F37-9ACE-2C455ED65CAE}" destId="{C7D14BD6-47CF-42B5-A926-FEDB65936505}" srcOrd="0" destOrd="0" parTransId="{F8428AE4-D3AA-4E94-8643-9DFD5E9DF8E7}" sibTransId="{137C5A17-8FD6-4A6F-8C08-D4ACCC41D963}"/>
    <dgm:cxn modelId="{64AC1CB9-BAE0-4F95-9DA6-16341A4F2AE7}" type="presOf" srcId="{8B5B3CF0-7CCD-406E-A235-65FC8B7B3B60}" destId="{92017195-5CCF-485B-97BC-871F2D9E93F2}" srcOrd="1" destOrd="0" presId="urn:microsoft.com/office/officeart/2005/8/layout/matrix1"/>
    <dgm:cxn modelId="{DB77BFC0-17B8-4869-8453-A9B1D5CC1CFD}" type="presOf" srcId="{8B5B3CF0-7CCD-406E-A235-65FC8B7B3B60}" destId="{D9A58C11-51AC-43BF-B5CC-B46F80A854DA}" srcOrd="0" destOrd="0" presId="urn:microsoft.com/office/officeart/2005/8/layout/matrix1"/>
    <dgm:cxn modelId="{1721E5DA-D58B-4467-AE5C-5C4A4653331E}" srcId="{AB1DEF20-A4E2-4F37-9ACE-2C455ED65CAE}" destId="{20DBB95E-A629-4961-8D4F-F8BB94267728}" srcOrd="3" destOrd="0" parTransId="{FA7E3923-B036-44DE-867E-7EC9A8A0A18B}" sibTransId="{C56DCF11-8A9A-4179-8E38-829ECABDED66}"/>
    <dgm:cxn modelId="{764734E1-9C3C-47B0-B329-25D1FD3BA281}" srcId="{AB1DEF20-A4E2-4F37-9ACE-2C455ED65CAE}" destId="{8B5B3CF0-7CCD-406E-A235-65FC8B7B3B60}" srcOrd="2" destOrd="0" parTransId="{9A0CF13C-FF12-43F5-8A3A-747D6390806A}" sibTransId="{B40FDF85-0BA1-423F-BCB6-479D6DA0B6CE}"/>
    <dgm:cxn modelId="{850C02F5-E015-4FCD-B1B9-F8BA4AA29E6C}" type="presOf" srcId="{20DBB95E-A629-4961-8D4F-F8BB94267728}" destId="{CFC1962F-AD23-4815-A017-F7E4B252F3EC}" srcOrd="1" destOrd="0" presId="urn:microsoft.com/office/officeart/2005/8/layout/matrix1"/>
    <dgm:cxn modelId="{08352BE1-16CD-491D-AC65-AB70F81C1DC3}" type="presParOf" srcId="{ED8CB16C-FACD-4884-BEB4-18D55B884E80}" destId="{70B0C213-DB6F-44DD-A36C-D107659F07DB}" srcOrd="0" destOrd="0" presId="urn:microsoft.com/office/officeart/2005/8/layout/matrix1"/>
    <dgm:cxn modelId="{41F560B6-4E6C-4FFB-BC30-2657FBD2E241}" type="presParOf" srcId="{70B0C213-DB6F-44DD-A36C-D107659F07DB}" destId="{83403ACE-96E8-4094-9668-DDBF4E0E83EC}" srcOrd="0" destOrd="0" presId="urn:microsoft.com/office/officeart/2005/8/layout/matrix1"/>
    <dgm:cxn modelId="{5A240D3E-8F25-4182-98EA-5489ED0D8478}" type="presParOf" srcId="{70B0C213-DB6F-44DD-A36C-D107659F07DB}" destId="{28DA7CC3-AFB2-47C5-BAF2-1E5C497ABBB8}" srcOrd="1" destOrd="0" presId="urn:microsoft.com/office/officeart/2005/8/layout/matrix1"/>
    <dgm:cxn modelId="{ACCA0C87-9A53-4368-A839-EBADA2B6F886}" type="presParOf" srcId="{70B0C213-DB6F-44DD-A36C-D107659F07DB}" destId="{7BCF1AFB-B573-4563-A2C8-52290C254757}" srcOrd="2" destOrd="0" presId="urn:microsoft.com/office/officeart/2005/8/layout/matrix1"/>
    <dgm:cxn modelId="{DC58A830-DDB2-4175-B8A4-E2959C917299}" type="presParOf" srcId="{70B0C213-DB6F-44DD-A36C-D107659F07DB}" destId="{9FB3B0EF-8929-4B39-8C76-357DE2A88201}" srcOrd="3" destOrd="0" presId="urn:microsoft.com/office/officeart/2005/8/layout/matrix1"/>
    <dgm:cxn modelId="{8453AB1A-6BA1-4178-8A32-3716A85E295F}" type="presParOf" srcId="{70B0C213-DB6F-44DD-A36C-D107659F07DB}" destId="{D9A58C11-51AC-43BF-B5CC-B46F80A854DA}" srcOrd="4" destOrd="0" presId="urn:microsoft.com/office/officeart/2005/8/layout/matrix1"/>
    <dgm:cxn modelId="{7E811753-3783-4FED-8EBE-F6B50DCD44E0}" type="presParOf" srcId="{70B0C213-DB6F-44DD-A36C-D107659F07DB}" destId="{92017195-5CCF-485B-97BC-871F2D9E93F2}" srcOrd="5" destOrd="0" presId="urn:microsoft.com/office/officeart/2005/8/layout/matrix1"/>
    <dgm:cxn modelId="{3F76038C-D070-4F49-907B-12E989D0FD52}" type="presParOf" srcId="{70B0C213-DB6F-44DD-A36C-D107659F07DB}" destId="{2701C405-807D-49E0-BD0A-CC854AEF25EC}" srcOrd="6" destOrd="0" presId="urn:microsoft.com/office/officeart/2005/8/layout/matrix1"/>
    <dgm:cxn modelId="{45D89DB4-23FC-41B0-AB92-1EBD7EEFCA52}" type="presParOf" srcId="{70B0C213-DB6F-44DD-A36C-D107659F07DB}" destId="{CFC1962F-AD23-4815-A017-F7E4B252F3EC}" srcOrd="7" destOrd="0" presId="urn:microsoft.com/office/officeart/2005/8/layout/matrix1"/>
    <dgm:cxn modelId="{A466954D-CF07-4E29-97D4-46E5D5A7DDFA}" type="presParOf" srcId="{ED8CB16C-FACD-4884-BEB4-18D55B884E80}" destId="{529357C1-49A5-442F-865C-028D59DA288A}" srcOrd="1" destOrd="0" presId="urn:microsoft.com/office/officeart/2005/8/layout/matrix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C893E-6708-4F8A-9F39-F17B79871E9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AB1DEF20-A4E2-4F37-9ACE-2C455ED65CAE}">
      <dgm:prSet custT="1"/>
      <dgm:spPr/>
      <dgm:t>
        <a:bodyPr/>
        <a:lstStyle/>
        <a:p>
          <a:r>
            <a:rPr lang="en-US" sz="1800" b="1" dirty="0"/>
            <a:t>MARINE RESEARCH, </a:t>
          </a:r>
          <a:endParaRPr lang="en-GB" sz="1800" dirty="0"/>
        </a:p>
      </dgm:t>
    </dgm:pt>
    <dgm:pt modelId="{B3DDCEA3-9770-4BE8-852D-9E3BB5885CED}" type="parTrans" cxnId="{C4BF4B1B-A4A6-4320-A11A-6C27201CF089}">
      <dgm:prSet/>
      <dgm:spPr/>
      <dgm:t>
        <a:bodyPr/>
        <a:lstStyle/>
        <a:p>
          <a:endParaRPr lang="en-US"/>
        </a:p>
      </dgm:t>
    </dgm:pt>
    <dgm:pt modelId="{7323D81B-90BA-44C0-9E04-7C2CAD65CBEC}" type="sibTrans" cxnId="{C4BF4B1B-A4A6-4320-A11A-6C27201CF089}">
      <dgm:prSet/>
      <dgm:spPr/>
      <dgm:t>
        <a:bodyPr/>
        <a:lstStyle/>
        <a:p>
          <a:endParaRPr lang="en-US"/>
        </a:p>
      </dgm:t>
    </dgm:pt>
    <dgm:pt modelId="{C7D14BD6-47CF-42B5-A926-FEDB65936505}">
      <dgm:prSet custT="1"/>
      <dgm:spPr/>
      <dgm:t>
        <a:bodyPr/>
        <a:lstStyle/>
        <a:p>
          <a:r>
            <a:rPr lang="en-US" sz="1800"/>
            <a:t>shipping and ports, </a:t>
          </a:r>
          <a:endParaRPr lang="en-GB" sz="1800"/>
        </a:p>
      </dgm:t>
    </dgm:pt>
    <dgm:pt modelId="{F8428AE4-D3AA-4E94-8643-9DFD5E9DF8E7}" type="parTrans" cxnId="{2262469D-943E-44DC-9857-AA7C9E4A1A61}">
      <dgm:prSet/>
      <dgm:spPr/>
      <dgm:t>
        <a:bodyPr/>
        <a:lstStyle/>
        <a:p>
          <a:endParaRPr lang="en-US"/>
        </a:p>
      </dgm:t>
    </dgm:pt>
    <dgm:pt modelId="{137C5A17-8FD6-4A6F-8C08-D4ACCC41D963}" type="sibTrans" cxnId="{2262469D-943E-44DC-9857-AA7C9E4A1A61}">
      <dgm:prSet/>
      <dgm:spPr/>
      <dgm:t>
        <a:bodyPr/>
        <a:lstStyle/>
        <a:p>
          <a:endParaRPr lang="en-US"/>
        </a:p>
      </dgm:t>
    </dgm:pt>
    <dgm:pt modelId="{D6571A0C-0841-45F7-AC11-C67A456FBDDA}">
      <dgm:prSet custT="1"/>
      <dgm:spPr>
        <a:solidFill>
          <a:srgbClr val="FF0000"/>
        </a:solidFill>
      </dgm:spPr>
      <dgm:t>
        <a:bodyPr/>
        <a:lstStyle/>
        <a:p>
          <a:r>
            <a:rPr lang="en-US" sz="1800"/>
            <a:t>wind energy, </a:t>
          </a:r>
          <a:endParaRPr lang="en-GB" sz="1800"/>
        </a:p>
      </dgm:t>
    </dgm:pt>
    <dgm:pt modelId="{CD0E784F-F776-495F-B4B6-8534A51569C9}" type="parTrans" cxnId="{5EDD3883-BAC2-49B3-A923-DACFB9D9A466}">
      <dgm:prSet/>
      <dgm:spPr/>
      <dgm:t>
        <a:bodyPr/>
        <a:lstStyle/>
        <a:p>
          <a:endParaRPr lang="en-US"/>
        </a:p>
      </dgm:t>
    </dgm:pt>
    <dgm:pt modelId="{60CC2215-8A4D-49FA-BF2B-0DE29460AC03}" type="sibTrans" cxnId="{5EDD3883-BAC2-49B3-A923-DACFB9D9A466}">
      <dgm:prSet/>
      <dgm:spPr/>
      <dgm:t>
        <a:bodyPr/>
        <a:lstStyle/>
        <a:p>
          <a:endParaRPr lang="en-US"/>
        </a:p>
      </dgm:t>
    </dgm:pt>
    <dgm:pt modelId="{8B5B3CF0-7CCD-406E-A235-65FC8B7B3B60}">
      <dgm:prSet custT="1"/>
      <dgm:spPr>
        <a:solidFill>
          <a:srgbClr val="FFC000"/>
        </a:solidFill>
      </dgm:spPr>
      <dgm:t>
        <a:bodyPr/>
        <a:lstStyle/>
        <a:p>
          <a:r>
            <a:rPr lang="en-US" sz="1600"/>
            <a:t>fishing </a:t>
          </a:r>
          <a:endParaRPr lang="en-GB" sz="1600"/>
        </a:p>
      </dgm:t>
    </dgm:pt>
    <dgm:pt modelId="{9A0CF13C-FF12-43F5-8A3A-747D6390806A}" type="parTrans" cxnId="{764734E1-9C3C-47B0-B329-25D1FD3BA281}">
      <dgm:prSet/>
      <dgm:spPr/>
      <dgm:t>
        <a:bodyPr/>
        <a:lstStyle/>
        <a:p>
          <a:endParaRPr lang="en-US"/>
        </a:p>
      </dgm:t>
    </dgm:pt>
    <dgm:pt modelId="{B40FDF85-0BA1-423F-BCB6-479D6DA0B6CE}" type="sibTrans" cxnId="{764734E1-9C3C-47B0-B329-25D1FD3BA281}">
      <dgm:prSet/>
      <dgm:spPr/>
      <dgm:t>
        <a:bodyPr/>
        <a:lstStyle/>
        <a:p>
          <a:endParaRPr lang="en-US"/>
        </a:p>
      </dgm:t>
    </dgm:pt>
    <dgm:pt modelId="{20DBB95E-A629-4961-8D4F-F8BB94267728}">
      <dgm:prSet custT="1"/>
      <dgm:spPr>
        <a:solidFill>
          <a:srgbClr val="00B0F0"/>
        </a:solidFill>
      </dgm:spPr>
      <dgm:t>
        <a:bodyPr/>
        <a:lstStyle/>
        <a:p>
          <a:r>
            <a:rPr lang="en-US" sz="1800"/>
            <a:t>tourism, </a:t>
          </a:r>
          <a:endParaRPr lang="en-GB" sz="1800"/>
        </a:p>
      </dgm:t>
    </dgm:pt>
    <dgm:pt modelId="{FA7E3923-B036-44DE-867E-7EC9A8A0A18B}" type="parTrans" cxnId="{1721E5DA-D58B-4467-AE5C-5C4A4653331E}">
      <dgm:prSet/>
      <dgm:spPr/>
      <dgm:t>
        <a:bodyPr/>
        <a:lstStyle/>
        <a:p>
          <a:endParaRPr lang="en-US"/>
        </a:p>
      </dgm:t>
    </dgm:pt>
    <dgm:pt modelId="{C56DCF11-8A9A-4179-8E38-829ECABDED66}" type="sibTrans" cxnId="{1721E5DA-D58B-4467-AE5C-5C4A4653331E}">
      <dgm:prSet/>
      <dgm:spPr/>
      <dgm:t>
        <a:bodyPr/>
        <a:lstStyle/>
        <a:p>
          <a:endParaRPr lang="en-US"/>
        </a:p>
      </dgm:t>
    </dgm:pt>
    <dgm:pt modelId="{ED8CB16C-FACD-4884-BEB4-18D55B884E80}" type="pres">
      <dgm:prSet presAssocID="{D8AC893E-6708-4F8A-9F39-F17B79871E91}" presName="diagram" presStyleCnt="0">
        <dgm:presLayoutVars>
          <dgm:chMax val="1"/>
          <dgm:dir/>
          <dgm:animLvl val="ctr"/>
          <dgm:resizeHandles val="exact"/>
        </dgm:presLayoutVars>
      </dgm:prSet>
      <dgm:spPr/>
    </dgm:pt>
    <dgm:pt modelId="{70B0C213-DB6F-44DD-A36C-D107659F07DB}" type="pres">
      <dgm:prSet presAssocID="{D8AC893E-6708-4F8A-9F39-F17B79871E91}" presName="matrix" presStyleCnt="0"/>
      <dgm:spPr/>
    </dgm:pt>
    <dgm:pt modelId="{83403ACE-96E8-4094-9668-DDBF4E0E83EC}" type="pres">
      <dgm:prSet presAssocID="{D8AC893E-6708-4F8A-9F39-F17B79871E91}" presName="tile1" presStyleLbl="node1" presStyleIdx="0" presStyleCnt="4"/>
      <dgm:spPr/>
    </dgm:pt>
    <dgm:pt modelId="{28DA7CC3-AFB2-47C5-BAF2-1E5C497ABBB8}" type="pres">
      <dgm:prSet presAssocID="{D8AC893E-6708-4F8A-9F39-F17B79871E91}" presName="tile1text" presStyleLbl="node1" presStyleIdx="0" presStyleCnt="4">
        <dgm:presLayoutVars>
          <dgm:chMax val="0"/>
          <dgm:chPref val="0"/>
          <dgm:bulletEnabled val="1"/>
        </dgm:presLayoutVars>
      </dgm:prSet>
      <dgm:spPr/>
    </dgm:pt>
    <dgm:pt modelId="{7BCF1AFB-B573-4563-A2C8-52290C254757}" type="pres">
      <dgm:prSet presAssocID="{D8AC893E-6708-4F8A-9F39-F17B79871E91}" presName="tile2" presStyleLbl="node1" presStyleIdx="1" presStyleCnt="4"/>
      <dgm:spPr/>
    </dgm:pt>
    <dgm:pt modelId="{9FB3B0EF-8929-4B39-8C76-357DE2A88201}" type="pres">
      <dgm:prSet presAssocID="{D8AC893E-6708-4F8A-9F39-F17B79871E91}" presName="tile2text" presStyleLbl="node1" presStyleIdx="1" presStyleCnt="4">
        <dgm:presLayoutVars>
          <dgm:chMax val="0"/>
          <dgm:chPref val="0"/>
          <dgm:bulletEnabled val="1"/>
        </dgm:presLayoutVars>
      </dgm:prSet>
      <dgm:spPr/>
    </dgm:pt>
    <dgm:pt modelId="{D9A58C11-51AC-43BF-B5CC-B46F80A854DA}" type="pres">
      <dgm:prSet presAssocID="{D8AC893E-6708-4F8A-9F39-F17B79871E91}" presName="tile3" presStyleLbl="node1" presStyleIdx="2" presStyleCnt="4"/>
      <dgm:spPr/>
    </dgm:pt>
    <dgm:pt modelId="{92017195-5CCF-485B-97BC-871F2D9E93F2}" type="pres">
      <dgm:prSet presAssocID="{D8AC893E-6708-4F8A-9F39-F17B79871E91}" presName="tile3text" presStyleLbl="node1" presStyleIdx="2" presStyleCnt="4">
        <dgm:presLayoutVars>
          <dgm:chMax val="0"/>
          <dgm:chPref val="0"/>
          <dgm:bulletEnabled val="1"/>
        </dgm:presLayoutVars>
      </dgm:prSet>
      <dgm:spPr/>
    </dgm:pt>
    <dgm:pt modelId="{2701C405-807D-49E0-BD0A-CC854AEF25EC}" type="pres">
      <dgm:prSet presAssocID="{D8AC893E-6708-4F8A-9F39-F17B79871E91}" presName="tile4" presStyleLbl="node1" presStyleIdx="3" presStyleCnt="4"/>
      <dgm:spPr/>
    </dgm:pt>
    <dgm:pt modelId="{CFC1962F-AD23-4815-A017-F7E4B252F3EC}" type="pres">
      <dgm:prSet presAssocID="{D8AC893E-6708-4F8A-9F39-F17B79871E91}" presName="tile4text" presStyleLbl="node1" presStyleIdx="3" presStyleCnt="4">
        <dgm:presLayoutVars>
          <dgm:chMax val="0"/>
          <dgm:chPref val="0"/>
          <dgm:bulletEnabled val="1"/>
        </dgm:presLayoutVars>
      </dgm:prSet>
      <dgm:spPr/>
    </dgm:pt>
    <dgm:pt modelId="{529357C1-49A5-442F-865C-028D59DA288A}" type="pres">
      <dgm:prSet presAssocID="{D8AC893E-6708-4F8A-9F39-F17B79871E91}" presName="centerTile" presStyleLbl="fgShp" presStyleIdx="0" presStyleCnt="1" custScaleX="166667" custScaleY="111154">
        <dgm:presLayoutVars>
          <dgm:chMax val="0"/>
          <dgm:chPref val="0"/>
        </dgm:presLayoutVars>
      </dgm:prSet>
      <dgm:spPr/>
    </dgm:pt>
  </dgm:ptLst>
  <dgm:cxnLst>
    <dgm:cxn modelId="{F9350B0B-C49D-493D-B76D-24D85F216C34}" type="presOf" srcId="{AB1DEF20-A4E2-4F37-9ACE-2C455ED65CAE}" destId="{529357C1-49A5-442F-865C-028D59DA288A}" srcOrd="0" destOrd="0" presId="urn:microsoft.com/office/officeart/2005/8/layout/matrix1"/>
    <dgm:cxn modelId="{44A20912-DE69-4CBF-A570-D783EDC793CC}" type="presOf" srcId="{D6571A0C-0841-45F7-AC11-C67A456FBDDA}" destId="{9FB3B0EF-8929-4B39-8C76-357DE2A88201}" srcOrd="1" destOrd="0" presId="urn:microsoft.com/office/officeart/2005/8/layout/matrix1"/>
    <dgm:cxn modelId="{C4BF4B1B-A4A6-4320-A11A-6C27201CF089}" srcId="{D8AC893E-6708-4F8A-9F39-F17B79871E91}" destId="{AB1DEF20-A4E2-4F37-9ACE-2C455ED65CAE}" srcOrd="0" destOrd="0" parTransId="{B3DDCEA3-9770-4BE8-852D-9E3BB5885CED}" sibTransId="{7323D81B-90BA-44C0-9E04-7C2CAD65CBEC}"/>
    <dgm:cxn modelId="{02F7F236-ACEB-4F08-9EEA-D85C11B5B10B}" type="presOf" srcId="{C7D14BD6-47CF-42B5-A926-FEDB65936505}" destId="{83403ACE-96E8-4094-9668-DDBF4E0E83EC}" srcOrd="0" destOrd="0" presId="urn:microsoft.com/office/officeart/2005/8/layout/matrix1"/>
    <dgm:cxn modelId="{85C3695E-B048-477E-A65A-2F08F8EAC8F2}" type="presOf" srcId="{D8AC893E-6708-4F8A-9F39-F17B79871E91}" destId="{ED8CB16C-FACD-4884-BEB4-18D55B884E80}" srcOrd="0" destOrd="0" presId="urn:microsoft.com/office/officeart/2005/8/layout/matrix1"/>
    <dgm:cxn modelId="{FC6BD450-190A-4EBA-9795-8852E8B488A0}" type="presOf" srcId="{20DBB95E-A629-4961-8D4F-F8BB94267728}" destId="{2701C405-807D-49E0-BD0A-CC854AEF25EC}" srcOrd="0" destOrd="0" presId="urn:microsoft.com/office/officeart/2005/8/layout/matrix1"/>
    <dgm:cxn modelId="{40F9AD7C-FD4A-4988-91C4-7B75091A0339}" type="presOf" srcId="{C7D14BD6-47CF-42B5-A926-FEDB65936505}" destId="{28DA7CC3-AFB2-47C5-BAF2-1E5C497ABBB8}" srcOrd="1" destOrd="0" presId="urn:microsoft.com/office/officeart/2005/8/layout/matrix1"/>
    <dgm:cxn modelId="{5EDD3883-BAC2-49B3-A923-DACFB9D9A466}" srcId="{AB1DEF20-A4E2-4F37-9ACE-2C455ED65CAE}" destId="{D6571A0C-0841-45F7-AC11-C67A456FBDDA}" srcOrd="1" destOrd="0" parTransId="{CD0E784F-F776-495F-B4B6-8534A51569C9}" sibTransId="{60CC2215-8A4D-49FA-BF2B-0DE29460AC03}"/>
    <dgm:cxn modelId="{6DB7B487-AA84-449F-9766-F61F495B8FC5}" type="presOf" srcId="{D6571A0C-0841-45F7-AC11-C67A456FBDDA}" destId="{7BCF1AFB-B573-4563-A2C8-52290C254757}" srcOrd="0" destOrd="0" presId="urn:microsoft.com/office/officeart/2005/8/layout/matrix1"/>
    <dgm:cxn modelId="{2262469D-943E-44DC-9857-AA7C9E4A1A61}" srcId="{AB1DEF20-A4E2-4F37-9ACE-2C455ED65CAE}" destId="{C7D14BD6-47CF-42B5-A926-FEDB65936505}" srcOrd="0" destOrd="0" parTransId="{F8428AE4-D3AA-4E94-8643-9DFD5E9DF8E7}" sibTransId="{137C5A17-8FD6-4A6F-8C08-D4ACCC41D963}"/>
    <dgm:cxn modelId="{64AC1CB9-BAE0-4F95-9DA6-16341A4F2AE7}" type="presOf" srcId="{8B5B3CF0-7CCD-406E-A235-65FC8B7B3B60}" destId="{92017195-5CCF-485B-97BC-871F2D9E93F2}" srcOrd="1" destOrd="0" presId="urn:microsoft.com/office/officeart/2005/8/layout/matrix1"/>
    <dgm:cxn modelId="{DB77BFC0-17B8-4869-8453-A9B1D5CC1CFD}" type="presOf" srcId="{8B5B3CF0-7CCD-406E-A235-65FC8B7B3B60}" destId="{D9A58C11-51AC-43BF-B5CC-B46F80A854DA}" srcOrd="0" destOrd="0" presId="urn:microsoft.com/office/officeart/2005/8/layout/matrix1"/>
    <dgm:cxn modelId="{1721E5DA-D58B-4467-AE5C-5C4A4653331E}" srcId="{AB1DEF20-A4E2-4F37-9ACE-2C455ED65CAE}" destId="{20DBB95E-A629-4961-8D4F-F8BB94267728}" srcOrd="3" destOrd="0" parTransId="{FA7E3923-B036-44DE-867E-7EC9A8A0A18B}" sibTransId="{C56DCF11-8A9A-4179-8E38-829ECABDED66}"/>
    <dgm:cxn modelId="{764734E1-9C3C-47B0-B329-25D1FD3BA281}" srcId="{AB1DEF20-A4E2-4F37-9ACE-2C455ED65CAE}" destId="{8B5B3CF0-7CCD-406E-A235-65FC8B7B3B60}" srcOrd="2" destOrd="0" parTransId="{9A0CF13C-FF12-43F5-8A3A-747D6390806A}" sibTransId="{B40FDF85-0BA1-423F-BCB6-479D6DA0B6CE}"/>
    <dgm:cxn modelId="{850C02F5-E015-4FCD-B1B9-F8BA4AA29E6C}" type="presOf" srcId="{20DBB95E-A629-4961-8D4F-F8BB94267728}" destId="{CFC1962F-AD23-4815-A017-F7E4B252F3EC}" srcOrd="1" destOrd="0" presId="urn:microsoft.com/office/officeart/2005/8/layout/matrix1"/>
    <dgm:cxn modelId="{08352BE1-16CD-491D-AC65-AB70F81C1DC3}" type="presParOf" srcId="{ED8CB16C-FACD-4884-BEB4-18D55B884E80}" destId="{70B0C213-DB6F-44DD-A36C-D107659F07DB}" srcOrd="0" destOrd="0" presId="urn:microsoft.com/office/officeart/2005/8/layout/matrix1"/>
    <dgm:cxn modelId="{41F560B6-4E6C-4FFB-BC30-2657FBD2E241}" type="presParOf" srcId="{70B0C213-DB6F-44DD-A36C-D107659F07DB}" destId="{83403ACE-96E8-4094-9668-DDBF4E0E83EC}" srcOrd="0" destOrd="0" presId="urn:microsoft.com/office/officeart/2005/8/layout/matrix1"/>
    <dgm:cxn modelId="{5A240D3E-8F25-4182-98EA-5489ED0D8478}" type="presParOf" srcId="{70B0C213-DB6F-44DD-A36C-D107659F07DB}" destId="{28DA7CC3-AFB2-47C5-BAF2-1E5C497ABBB8}" srcOrd="1" destOrd="0" presId="urn:microsoft.com/office/officeart/2005/8/layout/matrix1"/>
    <dgm:cxn modelId="{ACCA0C87-9A53-4368-A839-EBADA2B6F886}" type="presParOf" srcId="{70B0C213-DB6F-44DD-A36C-D107659F07DB}" destId="{7BCF1AFB-B573-4563-A2C8-52290C254757}" srcOrd="2" destOrd="0" presId="urn:microsoft.com/office/officeart/2005/8/layout/matrix1"/>
    <dgm:cxn modelId="{DC58A830-DDB2-4175-B8A4-E2959C917299}" type="presParOf" srcId="{70B0C213-DB6F-44DD-A36C-D107659F07DB}" destId="{9FB3B0EF-8929-4B39-8C76-357DE2A88201}" srcOrd="3" destOrd="0" presId="urn:microsoft.com/office/officeart/2005/8/layout/matrix1"/>
    <dgm:cxn modelId="{8453AB1A-6BA1-4178-8A32-3716A85E295F}" type="presParOf" srcId="{70B0C213-DB6F-44DD-A36C-D107659F07DB}" destId="{D9A58C11-51AC-43BF-B5CC-B46F80A854DA}" srcOrd="4" destOrd="0" presId="urn:microsoft.com/office/officeart/2005/8/layout/matrix1"/>
    <dgm:cxn modelId="{7E811753-3783-4FED-8EBE-F6B50DCD44E0}" type="presParOf" srcId="{70B0C213-DB6F-44DD-A36C-D107659F07DB}" destId="{92017195-5CCF-485B-97BC-871F2D9E93F2}" srcOrd="5" destOrd="0" presId="urn:microsoft.com/office/officeart/2005/8/layout/matrix1"/>
    <dgm:cxn modelId="{3F76038C-D070-4F49-907B-12E989D0FD52}" type="presParOf" srcId="{70B0C213-DB6F-44DD-A36C-D107659F07DB}" destId="{2701C405-807D-49E0-BD0A-CC854AEF25EC}" srcOrd="6" destOrd="0" presId="urn:microsoft.com/office/officeart/2005/8/layout/matrix1"/>
    <dgm:cxn modelId="{45D89DB4-23FC-41B0-AB92-1EBD7EEFCA52}" type="presParOf" srcId="{70B0C213-DB6F-44DD-A36C-D107659F07DB}" destId="{CFC1962F-AD23-4815-A017-F7E4B252F3EC}" srcOrd="7" destOrd="0" presId="urn:microsoft.com/office/officeart/2005/8/layout/matrix1"/>
    <dgm:cxn modelId="{A466954D-CF07-4E29-97D4-46E5D5A7DDFA}" type="presParOf" srcId="{ED8CB16C-FACD-4884-BEB4-18D55B884E80}" destId="{529357C1-49A5-442F-865C-028D59DA288A}" srcOrd="1" destOrd="0" presId="urn:microsoft.com/office/officeart/2005/8/layout/matrix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F524FF-B3B5-4C49-8BE7-92C9941E10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84733F-362A-41DC-815D-6278A0C0D20D}">
      <dgm:prSet custT="1"/>
      <dgm:spPr>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path path="circle">
            <a:fillToRect t="100000" r="100000"/>
          </a:path>
          <a:tileRect l="-100000" b="-100000"/>
        </a:gradFill>
      </dgm:spPr>
      <dgm:t>
        <a:bodyPr/>
        <a:lstStyle/>
        <a:p>
          <a:r>
            <a:rPr lang="en-US" sz="1800" dirty="0"/>
            <a:t>To</a:t>
          </a:r>
          <a:r>
            <a:rPr lang="en-US" sz="1400" dirty="0"/>
            <a:t> </a:t>
          </a:r>
          <a:r>
            <a:rPr lang="en-US" sz="1600" dirty="0"/>
            <a:t>save time and money by </a:t>
          </a:r>
          <a:r>
            <a:rPr lang="en-US" sz="1800" b="1" dirty="0">
              <a:solidFill>
                <a:schemeClr val="bg1"/>
              </a:solidFill>
            </a:rPr>
            <a:t>encouraging authorities</a:t>
          </a:r>
          <a:r>
            <a:rPr lang="en-US" sz="1600" b="1" dirty="0">
              <a:solidFill>
                <a:schemeClr val="tx2">
                  <a:lumMod val="60000"/>
                  <a:lumOff val="40000"/>
                </a:schemeClr>
              </a:solidFill>
            </a:rPr>
            <a:t> </a:t>
          </a:r>
          <a:r>
            <a:rPr lang="en-US" sz="1600" dirty="0"/>
            <a:t>to share data across policy fields</a:t>
          </a:r>
          <a:endParaRPr lang="en-GB" sz="1600" dirty="0"/>
        </a:p>
      </dgm:t>
    </dgm:pt>
    <dgm:pt modelId="{2052CFCB-DA4B-401F-B558-3773A1112C92}" type="parTrans" cxnId="{C1427624-C6E1-4FC6-92B4-638112F9DF97}">
      <dgm:prSet/>
      <dgm:spPr/>
      <dgm:t>
        <a:bodyPr/>
        <a:lstStyle/>
        <a:p>
          <a:endParaRPr lang="en-US"/>
        </a:p>
      </dgm:t>
    </dgm:pt>
    <dgm:pt modelId="{707F0E0D-24D1-4656-8836-E4A28C612149}" type="sibTrans" cxnId="{C1427624-C6E1-4FC6-92B4-638112F9DF97}">
      <dgm:prSet/>
      <dgm:spPr/>
      <dgm:t>
        <a:bodyPr/>
        <a:lstStyle/>
        <a:p>
          <a:endParaRPr lang="en-US"/>
        </a:p>
      </dgm:t>
    </dgm:pt>
    <dgm:pt modelId="{A2F61668-B5D3-41A2-9BBC-39BECBBB7387}">
      <dgm:prSet custT="1"/>
      <dgm:spPr>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dgm:spPr>
      <dgm:t>
        <a:bodyPr/>
        <a:lstStyle/>
        <a:p>
          <a:pPr algn="just"/>
          <a:r>
            <a:rPr lang="en-US" sz="1800" b="1" dirty="0">
              <a:solidFill>
                <a:schemeClr val="bg1"/>
              </a:solidFill>
            </a:rPr>
            <a:t>To Cooperate with decision-makers</a:t>
          </a:r>
          <a:r>
            <a:rPr lang="en-US" sz="1600" b="1" dirty="0"/>
            <a:t> </a:t>
          </a:r>
          <a:r>
            <a:rPr lang="en-US" sz="1600" b="0" dirty="0"/>
            <a:t>in the different sectors at all </a:t>
          </a:r>
          <a:r>
            <a:rPr lang="en-US" sz="1600" dirty="0"/>
            <a:t>levels of government – national maritime authorities, regional and local authorities, and international authorities, both inside and outside Europe.</a:t>
          </a:r>
          <a:endParaRPr lang="en-GB" sz="1600" dirty="0"/>
        </a:p>
      </dgm:t>
    </dgm:pt>
    <dgm:pt modelId="{0806A57C-6781-45A2-9E35-29E0E00B9A16}" type="parTrans" cxnId="{A9A2A1B7-CA3F-4209-B6B4-9831F1DF7600}">
      <dgm:prSet/>
      <dgm:spPr/>
      <dgm:t>
        <a:bodyPr/>
        <a:lstStyle/>
        <a:p>
          <a:endParaRPr lang="en-US"/>
        </a:p>
      </dgm:t>
    </dgm:pt>
    <dgm:pt modelId="{19885B88-D0D1-41B2-9F43-873490A9B701}" type="sibTrans" cxnId="{A9A2A1B7-CA3F-4209-B6B4-9831F1DF7600}">
      <dgm:prSet/>
      <dgm:spPr/>
      <dgm:t>
        <a:bodyPr/>
        <a:lstStyle/>
        <a:p>
          <a:endParaRPr lang="en-US"/>
        </a:p>
      </dgm:t>
    </dgm:pt>
    <dgm:pt modelId="{401C1D9F-3B88-4904-B6C8-01F0CF92686C}" type="pres">
      <dgm:prSet presAssocID="{33F524FF-B3B5-4C49-8BE7-92C9941E101D}" presName="linear" presStyleCnt="0">
        <dgm:presLayoutVars>
          <dgm:animLvl val="lvl"/>
          <dgm:resizeHandles val="exact"/>
        </dgm:presLayoutVars>
      </dgm:prSet>
      <dgm:spPr/>
    </dgm:pt>
    <dgm:pt modelId="{3EB4CC2B-2EA5-47A1-BA3B-AC75B65D9168}" type="pres">
      <dgm:prSet presAssocID="{1384733F-362A-41DC-815D-6278A0C0D20D}" presName="parentText" presStyleLbl="node1" presStyleIdx="0" presStyleCnt="2" custScaleX="72637" custLinFactY="-10871" custLinFactNeighborX="-31807" custLinFactNeighborY="-100000">
        <dgm:presLayoutVars>
          <dgm:chMax val="0"/>
          <dgm:bulletEnabled val="1"/>
        </dgm:presLayoutVars>
      </dgm:prSet>
      <dgm:spPr/>
    </dgm:pt>
    <dgm:pt modelId="{1F663F69-95F5-4B3A-85F0-B804F7B76479}" type="pres">
      <dgm:prSet presAssocID="{707F0E0D-24D1-4656-8836-E4A28C612149}" presName="spacer" presStyleCnt="0"/>
      <dgm:spPr/>
    </dgm:pt>
    <dgm:pt modelId="{17A8F3FB-34DD-4905-8B2C-181A2E8CFBEB}" type="pres">
      <dgm:prSet presAssocID="{A2F61668-B5D3-41A2-9BBC-39BECBBB7387}" presName="parentText" presStyleLbl="node1" presStyleIdx="1" presStyleCnt="2" custLinFactY="48944" custLinFactNeighborY="100000">
        <dgm:presLayoutVars>
          <dgm:chMax val="0"/>
          <dgm:bulletEnabled val="1"/>
        </dgm:presLayoutVars>
      </dgm:prSet>
      <dgm:spPr/>
    </dgm:pt>
  </dgm:ptLst>
  <dgm:cxnLst>
    <dgm:cxn modelId="{B34E3614-0D89-415D-BAB1-ACAE653919C8}" type="presOf" srcId="{A2F61668-B5D3-41A2-9BBC-39BECBBB7387}" destId="{17A8F3FB-34DD-4905-8B2C-181A2E8CFBEB}" srcOrd="0" destOrd="0" presId="urn:microsoft.com/office/officeart/2005/8/layout/vList2"/>
    <dgm:cxn modelId="{C1427624-C6E1-4FC6-92B4-638112F9DF97}" srcId="{33F524FF-B3B5-4C49-8BE7-92C9941E101D}" destId="{1384733F-362A-41DC-815D-6278A0C0D20D}" srcOrd="0" destOrd="0" parTransId="{2052CFCB-DA4B-401F-B558-3773A1112C92}" sibTransId="{707F0E0D-24D1-4656-8836-E4A28C612149}"/>
    <dgm:cxn modelId="{40E17734-3C20-483C-89AA-3A4E2E810CD0}" type="presOf" srcId="{1384733F-362A-41DC-815D-6278A0C0D20D}" destId="{3EB4CC2B-2EA5-47A1-BA3B-AC75B65D9168}" srcOrd="0" destOrd="0" presId="urn:microsoft.com/office/officeart/2005/8/layout/vList2"/>
    <dgm:cxn modelId="{4B527353-59EA-4FA6-85AA-EECB4CCB60ED}" type="presOf" srcId="{33F524FF-B3B5-4C49-8BE7-92C9941E101D}" destId="{401C1D9F-3B88-4904-B6C8-01F0CF92686C}" srcOrd="0" destOrd="0" presId="urn:microsoft.com/office/officeart/2005/8/layout/vList2"/>
    <dgm:cxn modelId="{A9A2A1B7-CA3F-4209-B6B4-9831F1DF7600}" srcId="{33F524FF-B3B5-4C49-8BE7-92C9941E101D}" destId="{A2F61668-B5D3-41A2-9BBC-39BECBBB7387}" srcOrd="1" destOrd="0" parTransId="{0806A57C-6781-45A2-9E35-29E0E00B9A16}" sibTransId="{19885B88-D0D1-41B2-9F43-873490A9B701}"/>
    <dgm:cxn modelId="{00CC6062-95DA-4F2A-ADED-6B04D5BCAA55}" type="presParOf" srcId="{401C1D9F-3B88-4904-B6C8-01F0CF92686C}" destId="{3EB4CC2B-2EA5-47A1-BA3B-AC75B65D9168}" srcOrd="0" destOrd="0" presId="urn:microsoft.com/office/officeart/2005/8/layout/vList2"/>
    <dgm:cxn modelId="{63137F8E-C60A-4947-AC20-1803933A2CBC}" type="presParOf" srcId="{401C1D9F-3B88-4904-B6C8-01F0CF92686C}" destId="{1F663F69-95F5-4B3A-85F0-B804F7B76479}" srcOrd="1" destOrd="0" presId="urn:microsoft.com/office/officeart/2005/8/layout/vList2"/>
    <dgm:cxn modelId="{E94D29F8-4E67-4394-8DDF-6BEF7ED70462}" type="presParOf" srcId="{401C1D9F-3B88-4904-B6C8-01F0CF92686C}" destId="{17A8F3FB-34DD-4905-8B2C-181A2E8CFBEB}" srcOrd="2" destOrd="0" presId="urn:microsoft.com/office/officeart/2005/8/layout/vList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F524FF-B3B5-4C49-8BE7-92C9941E10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B7788C-C797-43C6-B247-FD0516BA9CB7}">
      <dgm:prSet custT="1"/>
      <dgm:spPr/>
      <dgm:t>
        <a:bodyPr/>
        <a:lstStyle/>
        <a:p>
          <a:pPr algn="just"/>
          <a:r>
            <a:rPr lang="en-US" sz="1800" dirty="0">
              <a:latin typeface="Tahoma" panose="020B0604030504040204" pitchFamily="34" charset="0"/>
              <a:ea typeface="Tahoma" panose="020B0604030504040204" pitchFamily="34" charset="0"/>
              <a:cs typeface="Tahoma" panose="020B0604030504040204" pitchFamily="34" charset="0"/>
            </a:rPr>
            <a:t>About 150 of the World’s 195 countries have an EEZ</a:t>
          </a:r>
        </a:p>
      </dgm:t>
    </dgm:pt>
    <dgm:pt modelId="{93076127-59DC-4447-AA6A-EB205F9F390A}" type="parTrans" cxnId="{217841C7-58DA-4621-8894-E418CAC84B97}">
      <dgm:prSet/>
      <dgm:spPr/>
      <dgm:t>
        <a:bodyPr/>
        <a:lstStyle/>
        <a:p>
          <a:endParaRPr lang="en-US"/>
        </a:p>
      </dgm:t>
    </dgm:pt>
    <dgm:pt modelId="{3AB47533-50BA-4EBE-A7B4-10ED0E6C659D}" type="sibTrans" cxnId="{217841C7-58DA-4621-8894-E418CAC84B97}">
      <dgm:prSet/>
      <dgm:spPr/>
      <dgm:t>
        <a:bodyPr/>
        <a:lstStyle/>
        <a:p>
          <a:endParaRPr lang="en-US"/>
        </a:p>
      </dgm:t>
    </dgm:pt>
    <dgm:pt modelId="{250A0CE4-4C81-41AF-B264-62A00DCA7AD7}">
      <dgm:prSet custT="1"/>
      <dgm:spPr/>
      <dgm:t>
        <a:bodyPr/>
        <a:lstStyle/>
        <a:p>
          <a:pPr algn="just"/>
          <a:r>
            <a:rPr lang="en-US" sz="1800" dirty="0">
              <a:latin typeface="Tahoma" panose="020B0604030504040204" pitchFamily="34" charset="0"/>
              <a:ea typeface="Tahoma" panose="020B0604030504040204" pitchFamily="34" charset="0"/>
              <a:cs typeface="Tahoma" panose="020B0604030504040204" pitchFamily="34" charset="0"/>
            </a:rPr>
            <a:t>More than 50% People are living around continents, on the coast</a:t>
          </a:r>
        </a:p>
      </dgm:t>
    </dgm:pt>
    <dgm:pt modelId="{47B6F0B0-7728-4CE9-8676-7D49D1FF0191}" type="sibTrans" cxnId="{9742A0B0-82FB-42F8-B5CD-A04FFC35C050}">
      <dgm:prSet/>
      <dgm:spPr/>
      <dgm:t>
        <a:bodyPr/>
        <a:lstStyle/>
        <a:p>
          <a:endParaRPr lang="en-US"/>
        </a:p>
      </dgm:t>
    </dgm:pt>
    <dgm:pt modelId="{06175A49-A2E4-4FEA-A925-C41614E9BE62}" type="parTrans" cxnId="{9742A0B0-82FB-42F8-B5CD-A04FFC35C050}">
      <dgm:prSet/>
      <dgm:spPr/>
      <dgm:t>
        <a:bodyPr/>
        <a:lstStyle/>
        <a:p>
          <a:endParaRPr lang="en-US"/>
        </a:p>
      </dgm:t>
    </dgm:pt>
    <dgm:pt modelId="{401C1D9F-3B88-4904-B6C8-01F0CF92686C}" type="pres">
      <dgm:prSet presAssocID="{33F524FF-B3B5-4C49-8BE7-92C9941E101D}" presName="linear" presStyleCnt="0">
        <dgm:presLayoutVars>
          <dgm:animLvl val="lvl"/>
          <dgm:resizeHandles val="exact"/>
        </dgm:presLayoutVars>
      </dgm:prSet>
      <dgm:spPr/>
    </dgm:pt>
    <dgm:pt modelId="{FC2CE189-A334-4274-8C90-6E2EE3683B8C}" type="pres">
      <dgm:prSet presAssocID="{250A0CE4-4C81-41AF-B264-62A00DCA7AD7}" presName="parentText" presStyleLbl="node1" presStyleIdx="0" presStyleCnt="2" custLinFactNeighborX="-317" custLinFactNeighborY="-58745">
        <dgm:presLayoutVars>
          <dgm:chMax val="0"/>
          <dgm:bulletEnabled val="1"/>
        </dgm:presLayoutVars>
      </dgm:prSet>
      <dgm:spPr/>
    </dgm:pt>
    <dgm:pt modelId="{C129F41B-1721-4963-BFD7-8A28A119272B}" type="pres">
      <dgm:prSet presAssocID="{47B6F0B0-7728-4CE9-8676-7D49D1FF0191}" presName="spacer" presStyleCnt="0"/>
      <dgm:spPr/>
    </dgm:pt>
    <dgm:pt modelId="{13474E15-DEBB-4335-87D6-2E0D43C3CAA0}" type="pres">
      <dgm:prSet presAssocID="{E8B7788C-C797-43C6-B247-FD0516BA9CB7}" presName="parentText" presStyleLbl="node1" presStyleIdx="1" presStyleCnt="2" custScaleY="49283" custLinFactY="-22261" custLinFactNeighborX="39" custLinFactNeighborY="-100000">
        <dgm:presLayoutVars>
          <dgm:chMax val="0"/>
          <dgm:bulletEnabled val="1"/>
        </dgm:presLayoutVars>
      </dgm:prSet>
      <dgm:spPr/>
    </dgm:pt>
  </dgm:ptLst>
  <dgm:cxnLst>
    <dgm:cxn modelId="{5AEB234F-3791-4EF5-9DAF-27343C19FF0E}" type="presOf" srcId="{E8B7788C-C797-43C6-B247-FD0516BA9CB7}" destId="{13474E15-DEBB-4335-87D6-2E0D43C3CAA0}" srcOrd="0" destOrd="0" presId="urn:microsoft.com/office/officeart/2005/8/layout/vList2"/>
    <dgm:cxn modelId="{4B527353-59EA-4FA6-85AA-EECB4CCB60ED}" type="presOf" srcId="{33F524FF-B3B5-4C49-8BE7-92C9941E101D}" destId="{401C1D9F-3B88-4904-B6C8-01F0CF92686C}" srcOrd="0" destOrd="0" presId="urn:microsoft.com/office/officeart/2005/8/layout/vList2"/>
    <dgm:cxn modelId="{BBF2059E-F885-45F3-A29B-B2FBE0176D2E}" type="presOf" srcId="{250A0CE4-4C81-41AF-B264-62A00DCA7AD7}" destId="{FC2CE189-A334-4274-8C90-6E2EE3683B8C}" srcOrd="0" destOrd="0" presId="urn:microsoft.com/office/officeart/2005/8/layout/vList2"/>
    <dgm:cxn modelId="{9742A0B0-82FB-42F8-B5CD-A04FFC35C050}" srcId="{33F524FF-B3B5-4C49-8BE7-92C9941E101D}" destId="{250A0CE4-4C81-41AF-B264-62A00DCA7AD7}" srcOrd="0" destOrd="0" parTransId="{06175A49-A2E4-4FEA-A925-C41614E9BE62}" sibTransId="{47B6F0B0-7728-4CE9-8676-7D49D1FF0191}"/>
    <dgm:cxn modelId="{217841C7-58DA-4621-8894-E418CAC84B97}" srcId="{33F524FF-B3B5-4C49-8BE7-92C9941E101D}" destId="{E8B7788C-C797-43C6-B247-FD0516BA9CB7}" srcOrd="1" destOrd="0" parTransId="{93076127-59DC-4447-AA6A-EB205F9F390A}" sibTransId="{3AB47533-50BA-4EBE-A7B4-10ED0E6C659D}"/>
    <dgm:cxn modelId="{0C5FFD4E-0309-4FA4-A882-B76A79D90EBC}" type="presParOf" srcId="{401C1D9F-3B88-4904-B6C8-01F0CF92686C}" destId="{FC2CE189-A334-4274-8C90-6E2EE3683B8C}" srcOrd="0" destOrd="0" presId="urn:microsoft.com/office/officeart/2005/8/layout/vList2"/>
    <dgm:cxn modelId="{3E45ACAA-A6D3-4FB5-B8B9-DB049BA4EC03}" type="presParOf" srcId="{401C1D9F-3B88-4904-B6C8-01F0CF92686C}" destId="{C129F41B-1721-4963-BFD7-8A28A119272B}" srcOrd="1" destOrd="0" presId="urn:microsoft.com/office/officeart/2005/8/layout/vList2"/>
    <dgm:cxn modelId="{C7582966-1CFD-41AE-AFF7-FC954F28D49A}" type="presParOf" srcId="{401C1D9F-3B88-4904-B6C8-01F0CF92686C}" destId="{13474E15-DEBB-4335-87D6-2E0D43C3CAA0}" srcOrd="2" destOrd="0" presId="urn:microsoft.com/office/officeart/2005/8/layout/vList2"/>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CBED7F-6494-427C-B5E4-1CC30F2C505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BE09C57-6A68-42F4-B7A1-4372F552436E}">
      <dgm:prSet phldrT="[Text]" custT="1"/>
      <dgm:spPr>
        <a:solidFill>
          <a:srgbClr val="FFC000"/>
        </a:solidFill>
      </dgm:spPr>
      <dgm:t>
        <a:bodyPr/>
        <a:lstStyle/>
        <a:p>
          <a:r>
            <a:rPr lang="en-US" sz="1100" b="1"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1" tooltip="Blue growth"/>
            </a:rPr>
            <a:t>Blue growth</a:t>
          </a:r>
          <a:r>
            <a:rPr lang="en-US" sz="1100" b="1" i="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dgm:t>
    </dgm:pt>
    <dgm:pt modelId="{6A3E720F-EEFA-416C-A105-6E2EA6844113}" type="parTrans" cxnId="{EE2A8573-0CDB-45D7-B0B5-377FEA837CCB}">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335411F1-933F-426F-8E73-F7B55CC7482D}" type="sibTrans" cxnId="{EE2A8573-0CDB-45D7-B0B5-377FEA837CCB}">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06AD1841-047A-4AF5-BB8E-E852E4DCA9C9}">
      <dgm:prSet phldrT="[Text]" custT="1"/>
      <dgm:spPr>
        <a:solidFill>
          <a:srgbClr val="92D050">
            <a:alpha val="89804"/>
          </a:srgb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latin typeface="Tahoma" panose="020B0604030504040204" pitchFamily="34" charset="0"/>
              <a:ea typeface="Tahoma" panose="020B0604030504040204" pitchFamily="34" charset="0"/>
              <a:cs typeface="Tahoma" panose="020B0604030504040204" pitchFamily="34" charset="0"/>
            </a:rPr>
            <a:t>There are some more EU </a:t>
          </a:r>
          <a:r>
            <a:rPr lang="en-US" sz="1600" dirty="0" err="1">
              <a:latin typeface="Tahoma" panose="020B0604030504040204" pitchFamily="34" charset="0"/>
              <a:ea typeface="Tahoma" panose="020B0604030504040204" pitchFamily="34" charset="0"/>
              <a:cs typeface="Tahoma" panose="020B0604030504040204" pitchFamily="34" charset="0"/>
            </a:rPr>
            <a:t>Drective</a:t>
          </a:r>
          <a:r>
            <a:rPr lang="en-US" sz="1600" dirty="0">
              <a:latin typeface="Tahoma" panose="020B0604030504040204" pitchFamily="34" charset="0"/>
              <a:ea typeface="Tahoma" panose="020B0604030504040204" pitchFamily="34" charset="0"/>
              <a:cs typeface="Tahoma" panose="020B0604030504040204" pitchFamily="34" charset="0"/>
            </a:rPr>
            <a:t> concerning the se space and its activities. Some of them are dedicated separately to fisheries, navigation, tourism, energy,..</a:t>
          </a:r>
        </a:p>
      </dgm:t>
    </dgm:pt>
    <dgm:pt modelId="{D32631B3-4030-4903-A424-5754A5CB8E0C}" type="parTrans" cxnId="{6A3DE5AC-D1E7-4E3C-8939-31AC30A89A7C}">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90623B80-F89D-4F41-BAFC-973C730BA5D7}" type="sibTrans" cxnId="{6A3DE5AC-D1E7-4E3C-8939-31AC30A89A7C}">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8C8FAB26-43C4-4D03-B96D-AE139EE1CD4E}">
      <dgm:prSet phldrT="[Text]" custT="1"/>
      <dgm:spPr>
        <a:solidFill>
          <a:srgbClr val="FFC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200"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2" tooltip="Marine data and knowledge"/>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2" tooltip="Marine data and knowledge"/>
          </a:endParaRPr>
        </a:p>
        <a:p>
          <a:pPr marL="0" marR="0" lvl="0" indent="0" defTabSz="914400" eaLnBrk="1" fontAlgn="auto" latinLnBrk="0" hangingPunct="1">
            <a:lnSpc>
              <a:spcPct val="100000"/>
            </a:lnSpc>
            <a:spcBef>
              <a:spcPts val="0"/>
            </a:spcBef>
            <a:spcAft>
              <a:spcPts val="0"/>
            </a:spcAft>
            <a:buClrTx/>
            <a:buSzTx/>
            <a:buFontTx/>
            <a:buNone/>
            <a:tabLst/>
            <a:defRPr/>
          </a:pPr>
          <a:r>
            <a:rPr lang="en-US" sz="1000" b="1"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2" tooltip="Marine data and knowledge"/>
            </a:rPr>
            <a:t>Marine data and knowledge</a:t>
          </a:r>
          <a:r>
            <a:rPr lang="en-US" sz="1000" b="1" i="1" dirty="0">
              <a:latin typeface="Tahoma" panose="020B0604030504040204" pitchFamily="34" charset="0"/>
              <a:ea typeface="Tahoma" panose="020B0604030504040204" pitchFamily="34" charset="0"/>
              <a:cs typeface="Tahoma" panose="020B0604030504040204" pitchFamily="34" charset="0"/>
            </a:rPr>
            <a:t> </a:t>
          </a:r>
          <a:endParaRPr lang="en-GB" sz="1000" b="1" dirty="0">
            <a:latin typeface="Tahoma" panose="020B0604030504040204" pitchFamily="34" charset="0"/>
            <a:ea typeface="Tahoma" panose="020B0604030504040204" pitchFamily="34" charset="0"/>
            <a:cs typeface="Tahoma" panose="020B0604030504040204" pitchFamily="34" charset="0"/>
          </a:endParaRPr>
        </a:p>
        <a:p>
          <a:pPr marL="0" lvl="0" defTabSz="400050">
            <a:lnSpc>
              <a:spcPct val="90000"/>
            </a:lnSpc>
            <a:spcBef>
              <a:spcPct val="0"/>
            </a:spcBef>
            <a:spcAft>
              <a:spcPct val="35000"/>
            </a:spcAft>
            <a:buNone/>
          </a:pPr>
          <a:endParaRPr lang="en-US" sz="1200" dirty="0">
            <a:latin typeface="Tahoma" panose="020B0604030504040204" pitchFamily="34" charset="0"/>
            <a:ea typeface="Tahoma" panose="020B0604030504040204" pitchFamily="34" charset="0"/>
            <a:cs typeface="Tahoma" panose="020B0604030504040204" pitchFamily="34" charset="0"/>
          </a:endParaRPr>
        </a:p>
      </dgm:t>
    </dgm:pt>
    <dgm:pt modelId="{36646065-941B-4AD9-9525-BDBD5FFA36E4}" type="parTrans" cxnId="{0349C3FE-EE0B-4D08-BEA6-C89DABB36290}">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1E154019-797A-4C67-870A-F298BBF2EA53}" type="sibTrans" cxnId="{0349C3FE-EE0B-4D08-BEA6-C89DABB36290}">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966B0179-6890-499F-BB2C-78D4CC8681C3}">
      <dgm:prSet phldrT="[Text]" custT="1"/>
      <dgm:spPr>
        <a:solidFill>
          <a:schemeClr val="accent1">
            <a:lumMod val="60000"/>
            <a:lumOff val="40000"/>
            <a:alpha val="89804"/>
          </a:schemeClr>
        </a:solidFill>
      </dgm:spPr>
      <dgm:t>
        <a:bodyPr/>
        <a:lstStyle/>
        <a:p>
          <a:r>
            <a:rPr lang="en-US" sz="1600" dirty="0">
              <a:latin typeface="Tahoma" panose="020B0604030504040204" pitchFamily="34" charset="0"/>
              <a:ea typeface="Tahoma" panose="020B0604030504040204" pitchFamily="34" charset="0"/>
              <a:cs typeface="Tahoma" panose="020B0604030504040204" pitchFamily="34" charset="0"/>
            </a:rPr>
            <a:t>Research activities, experience from different projects, studies and study cases, present project MARSPLAN BS, ECOAST, MSP </a:t>
          </a:r>
          <a:r>
            <a:rPr lang="en-US" sz="1600" dirty="0" err="1">
              <a:latin typeface="Tahoma" panose="020B0604030504040204" pitchFamily="34" charset="0"/>
              <a:ea typeface="Tahoma" panose="020B0604030504040204" pitchFamily="34" charset="0"/>
              <a:cs typeface="Tahoma" panose="020B0604030504040204" pitchFamily="34" charset="0"/>
            </a:rPr>
            <a:t>Assistence</a:t>
          </a:r>
          <a:r>
            <a:rPr lang="en-US" sz="1600" dirty="0">
              <a:latin typeface="Tahoma" panose="020B0604030504040204" pitchFamily="34" charset="0"/>
              <a:ea typeface="Tahoma" panose="020B0604030504040204" pitchFamily="34" charset="0"/>
              <a:cs typeface="Tahoma" panose="020B0604030504040204" pitchFamily="34" charset="0"/>
            </a:rPr>
            <a:t> for MSP, EU MSP Platform; Data Base Center and site in working</a:t>
          </a:r>
        </a:p>
      </dgm:t>
    </dgm:pt>
    <dgm:pt modelId="{2FEA2B31-4040-4DB5-A740-F09DA45B6B71}" type="parTrans" cxnId="{07E15FFB-4A63-4196-96AE-EC95120956AE}">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381C624D-F01F-4D95-B328-3B326E60002B}" type="sibTrans" cxnId="{07E15FFB-4A63-4196-96AE-EC95120956AE}">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1397C42B-8E72-4BAD-93EF-DC63E12521FA}">
      <dgm:prSet phldrT="[Text]" custT="1"/>
      <dgm:spPr>
        <a:solidFill>
          <a:srgbClr val="FFC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200"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3" tooltip="Integrated maritime surveillance"/>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b="1"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3" tooltip="Integrated maritime surveillance"/>
          </a:endParaRPr>
        </a:p>
        <a:p>
          <a:pPr marL="0" marR="0" lvl="0" indent="0" defTabSz="914400" eaLnBrk="1" fontAlgn="auto" latinLnBrk="0" hangingPunct="1">
            <a:lnSpc>
              <a:spcPct val="100000"/>
            </a:lnSpc>
            <a:spcBef>
              <a:spcPts val="0"/>
            </a:spcBef>
            <a:spcAft>
              <a:spcPts val="0"/>
            </a:spcAft>
            <a:buClrTx/>
            <a:buSzTx/>
            <a:buFontTx/>
            <a:buNone/>
            <a:tabLst/>
            <a:defRPr/>
          </a:pPr>
          <a:r>
            <a:rPr lang="en-US" sz="1000" b="1"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3" tooltip="Integrated maritime surveillance"/>
            </a:rPr>
            <a:t>Integrated maritime surveillance</a:t>
          </a:r>
          <a:r>
            <a:rPr lang="en-US" sz="1000" b="1" i="1" dirty="0">
              <a:latin typeface="Tahoma" panose="020B0604030504040204" pitchFamily="34" charset="0"/>
              <a:ea typeface="Tahoma" panose="020B0604030504040204" pitchFamily="34" charset="0"/>
              <a:cs typeface="Tahoma" panose="020B0604030504040204" pitchFamily="34" charset="0"/>
            </a:rPr>
            <a:t> </a:t>
          </a:r>
          <a:endParaRPr lang="en-GB" sz="1000" b="1" dirty="0">
            <a:latin typeface="Tahoma" panose="020B0604030504040204" pitchFamily="34" charset="0"/>
            <a:ea typeface="Tahoma" panose="020B0604030504040204" pitchFamily="34" charset="0"/>
            <a:cs typeface="Tahoma" panose="020B0604030504040204" pitchFamily="34" charset="0"/>
          </a:endParaRPr>
        </a:p>
        <a:p>
          <a:pPr marL="0" lvl="0" defTabSz="266700">
            <a:lnSpc>
              <a:spcPct val="90000"/>
            </a:lnSpc>
            <a:spcBef>
              <a:spcPct val="0"/>
            </a:spcBef>
            <a:spcAft>
              <a:spcPct val="35000"/>
            </a:spcAft>
            <a:buNone/>
          </a:pPr>
          <a:endParaRPr lang="en-US" sz="1200" dirty="0">
            <a:latin typeface="Tahoma" panose="020B0604030504040204" pitchFamily="34" charset="0"/>
            <a:ea typeface="Tahoma" panose="020B0604030504040204" pitchFamily="34" charset="0"/>
            <a:cs typeface="Tahoma" panose="020B0604030504040204" pitchFamily="34" charset="0"/>
          </a:endParaRPr>
        </a:p>
      </dgm:t>
    </dgm:pt>
    <dgm:pt modelId="{D86321ED-16E6-4E6F-BD03-56C0D3757F9F}" type="parTrans" cxnId="{C594A306-D60D-4EC3-8F4F-5685FA1AD725}">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F8EC6A93-2033-49ED-AF9E-7BC2007ACC39}" type="sibTrans" cxnId="{C594A306-D60D-4EC3-8F4F-5685FA1AD725}">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9A1F4AD8-82CD-47F7-B32F-187D9F264B40}">
      <dgm:prSet phldrT="[Text]" custT="1"/>
      <dgm:spPr>
        <a:solidFill>
          <a:schemeClr val="bg1">
            <a:lumMod val="50000"/>
            <a:alpha val="90000"/>
          </a:schemeClr>
        </a:solidFill>
      </dgm:spPr>
      <dgm:t>
        <a:bodyPr/>
        <a:lstStyle/>
        <a:p>
          <a:r>
            <a:rPr lang="en-US" sz="16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CISE Commission (active since 2010) integrated in IMP Commission </a:t>
          </a:r>
        </a:p>
      </dgm:t>
    </dgm:pt>
    <dgm:pt modelId="{8BE7026F-7864-4561-A6C7-8D922594C09A}" type="parTrans" cxnId="{363867D7-3271-40F7-80E0-57B5DD2333C6}">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DBAA9CC6-B24F-4D60-8CF6-8FAA4144E105}" type="sibTrans" cxnId="{363867D7-3271-40F7-80E0-57B5DD2333C6}">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B6CCC6C6-E60F-4A5B-9C92-9E5CCF7174CC}">
      <dgm:prSet phldrT="[Text]" custT="1"/>
      <dgm:spPr>
        <a:solidFill>
          <a:schemeClr val="bg1">
            <a:lumMod val="50000"/>
            <a:alpha val="90000"/>
          </a:schemeClr>
        </a:solidFill>
      </dgm:spPr>
      <dgm:t>
        <a:bodyPr/>
        <a:lstStyle/>
        <a:p>
          <a:r>
            <a:rPr lang="en-US" sz="16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Its activity; working groups; permanent activity</a:t>
          </a:r>
        </a:p>
      </dgm:t>
    </dgm:pt>
    <dgm:pt modelId="{1A547E38-998F-4D28-9AFC-BF5FC8B85C76}" type="parTrans" cxnId="{A7A58356-D90B-4B7F-95BD-DB760F190D2F}">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BE5D477C-4698-47FE-95E8-289484555456}" type="sibTrans" cxnId="{A7A58356-D90B-4B7F-95BD-DB760F190D2F}">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3AE9ADA9-62D8-4B32-B56C-1F600912D29A}">
      <dgm:prSet custT="1"/>
      <dgm:spPr>
        <a:solidFill>
          <a:srgbClr val="FFC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200"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4" tooltip="Maritime spatial planning"/>
          </a:endParaRPr>
        </a:p>
        <a:p>
          <a:pPr marL="0" marR="0" lvl="0" indent="0" defTabSz="914400" eaLnBrk="1" fontAlgn="auto" latinLnBrk="0" hangingPunct="1">
            <a:lnSpc>
              <a:spcPct val="100000"/>
            </a:lnSpc>
            <a:spcBef>
              <a:spcPts val="0"/>
            </a:spcBef>
            <a:spcAft>
              <a:spcPts val="0"/>
            </a:spcAft>
            <a:buClrTx/>
            <a:buSzTx/>
            <a:buFontTx/>
            <a:buNone/>
            <a:tabLst/>
            <a:defRPr/>
          </a:pPr>
          <a:r>
            <a:rPr lang="en-US" sz="1000" b="1"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4" tooltip="Maritime spatial planning"/>
            </a:rPr>
            <a:t>Maritime Spatial Planning</a:t>
          </a:r>
          <a:r>
            <a:rPr lang="en-US" sz="1000" b="1" i="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a:p>
          <a:pPr marL="0" lvl="0" defTabSz="400050">
            <a:lnSpc>
              <a:spcPct val="90000"/>
            </a:lnSpc>
            <a:spcBef>
              <a:spcPct val="0"/>
            </a:spcBef>
            <a:spcAft>
              <a:spcPct val="35000"/>
            </a:spcAft>
            <a:buNone/>
          </a:pPr>
          <a:endParaRPr lang="en-GB" sz="1200" dirty="0">
            <a:latin typeface="Tahoma" panose="020B0604030504040204" pitchFamily="34" charset="0"/>
            <a:ea typeface="Tahoma" panose="020B0604030504040204" pitchFamily="34" charset="0"/>
            <a:cs typeface="Tahoma" panose="020B0604030504040204" pitchFamily="34" charset="0"/>
          </a:endParaRPr>
        </a:p>
      </dgm:t>
    </dgm:pt>
    <dgm:pt modelId="{E66ABDC4-C61E-476F-B4F2-638879B50266}" type="parTrans" cxnId="{D5A69A99-4829-436C-A0A3-53A9CDADDE45}">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FD39BB95-C936-4311-8457-9D8A4C081BB4}" type="sibTrans" cxnId="{D5A69A99-4829-436C-A0A3-53A9CDADDE45}">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FF08C468-C53E-41F6-B98C-DC6A19D05AF7}">
      <dgm:prSet custT="1"/>
      <dgm:spPr>
        <a:solidFill>
          <a:srgbClr val="FFC000"/>
        </a:solidFill>
      </dgm:spPr>
      <dgm:t>
        <a:bodyPr/>
        <a:lstStyle/>
        <a:p>
          <a:r>
            <a:rPr lang="en-US" sz="1000" b="1" i="1"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5" tooltip="Sea-basin strategies"/>
            </a:rPr>
            <a:t>Sea basin strategies</a:t>
          </a:r>
          <a:endParaRPr lang="en-GB" sz="1000" b="1" dirty="0">
            <a:latin typeface="Tahoma" panose="020B0604030504040204" pitchFamily="34" charset="0"/>
            <a:ea typeface="Tahoma" panose="020B0604030504040204" pitchFamily="34" charset="0"/>
            <a:cs typeface="Tahoma" panose="020B0604030504040204" pitchFamily="34" charset="0"/>
          </a:endParaRPr>
        </a:p>
      </dgm:t>
    </dgm:pt>
    <dgm:pt modelId="{3CC16686-59C7-4E21-9A6A-51B7E0F28741}" type="parTrans" cxnId="{5A2AECD2-EB24-43B5-9864-1BF728D0A27D}">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F52BD743-CA1D-42C4-8433-7CAB639B4AA1}" type="sibTrans" cxnId="{5A2AECD2-EB24-43B5-9864-1BF728D0A27D}">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866FB3E7-6412-4AFF-A669-699F57A9AF19}">
      <dgm:prSet custT="1"/>
      <dgm:spPr>
        <a:solidFill>
          <a:schemeClr val="bg1">
            <a:lumMod val="75000"/>
            <a:alpha val="90000"/>
          </a:schemeClr>
        </a:solidFill>
      </dgm:spPr>
      <dgm:t>
        <a:bodyPr/>
        <a:lstStyle/>
        <a:p>
          <a:r>
            <a:rPr lang="en-US" sz="1600" dirty="0">
              <a:latin typeface="Tahoma" panose="020B0604030504040204" pitchFamily="34" charset="0"/>
              <a:ea typeface="Tahoma" panose="020B0604030504040204" pitchFamily="34" charset="0"/>
              <a:cs typeface="Tahoma" panose="020B0604030504040204" pitchFamily="34" charset="0"/>
            </a:rPr>
            <a:t>National Authorities, Stage in implementation, Project support for implementation, Event organization (thematical workshops) and EU MSP </a:t>
          </a:r>
          <a:r>
            <a:rPr lang="en-US" sz="1600" dirty="0" err="1">
              <a:latin typeface="Tahoma" panose="020B0604030504040204" pitchFamily="34" charset="0"/>
              <a:ea typeface="Tahoma" panose="020B0604030504040204" pitchFamily="34" charset="0"/>
              <a:cs typeface="Tahoma" panose="020B0604030504040204" pitchFamily="34" charset="0"/>
            </a:rPr>
            <a:t>assisstence</a:t>
          </a:r>
          <a:r>
            <a:rPr lang="en-US" sz="1600" dirty="0">
              <a:latin typeface="Tahoma" panose="020B0604030504040204" pitchFamily="34" charset="0"/>
              <a:ea typeface="Tahoma" panose="020B0604030504040204" pitchFamily="34" charset="0"/>
              <a:cs typeface="Tahoma" panose="020B0604030504040204" pitchFamily="34" charset="0"/>
            </a:rPr>
            <a:t> for support </a:t>
          </a:r>
        </a:p>
      </dgm:t>
    </dgm:pt>
    <dgm:pt modelId="{13642732-D922-465D-9924-AD1FAF6DFF2B}" type="parTrans" cxnId="{5A1B72BE-76A0-4B74-BF0A-7747E1837630}">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30315123-9433-4448-B236-38BF747522F6}" type="sibTrans" cxnId="{5A1B72BE-76A0-4B74-BF0A-7747E1837630}">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11E31272-003E-40D2-A2EA-83B928D9F660}">
      <dgm:prSet custT="1"/>
      <dgm:spPr>
        <a:solidFill>
          <a:schemeClr val="accent3">
            <a:lumMod val="75000"/>
            <a:alpha val="90000"/>
          </a:schemeClr>
        </a:solidFill>
      </dgm:spPr>
      <dgm:t>
        <a:bodyPr/>
        <a:lstStyle/>
        <a:p>
          <a:r>
            <a:rPr lang="en-US" sz="16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EU-MSP Platform</a:t>
          </a:r>
        </a:p>
      </dgm:t>
    </dgm:pt>
    <dgm:pt modelId="{28622D25-3D79-4D79-930B-6714D56E0A4F}" type="parTrans" cxnId="{070C2731-C684-420F-91CF-EEC501DFDFC1}">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633FC479-A77A-4D3C-A386-1D9994DF32C8}" type="sibTrans" cxnId="{070C2731-C684-420F-91CF-EEC501DFDFC1}">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31A07EB9-3F93-41E2-B8BF-684DB4FA041A}">
      <dgm:prSet custT="1"/>
      <dgm:spPr>
        <a:solidFill>
          <a:schemeClr val="accent3">
            <a:lumMod val="75000"/>
            <a:alpha val="90000"/>
          </a:schemeClr>
        </a:solidFill>
      </dgm:spPr>
      <dgm:t>
        <a:bodyPr/>
        <a:lstStyle/>
        <a:p>
          <a:r>
            <a:rPr lang="en-US" sz="16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Trasboundary</a:t>
          </a:r>
          <a:r>
            <a:rPr lang="en-US" sz="16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approach</a:t>
          </a:r>
        </a:p>
      </dgm:t>
    </dgm:pt>
    <dgm:pt modelId="{9CE27925-5947-4C1F-9125-83E44BEB0554}" type="parTrans" cxnId="{6971A976-53B2-4651-B583-6613A37BA410}">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99AE35A9-780D-4C6B-AAC9-D17E5CC24620}" type="sibTrans" cxnId="{6971A976-53B2-4651-B583-6613A37BA410}">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3EF99A0D-F0D1-4541-8693-6CBCBE9BD27F}">
      <dgm:prSet custT="1"/>
      <dgm:spPr>
        <a:solidFill>
          <a:schemeClr val="accent3">
            <a:lumMod val="75000"/>
            <a:alpha val="90000"/>
          </a:schemeClr>
        </a:solidFill>
      </dgm:spPr>
      <dgm:t>
        <a:bodyPr/>
        <a:lstStyle/>
        <a:p>
          <a:r>
            <a:rPr lang="en-US" sz="16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Study Cases</a:t>
          </a:r>
        </a:p>
      </dgm:t>
    </dgm:pt>
    <dgm:pt modelId="{BC8E5FF4-53CB-48B7-BAB7-CA7CEA896AD0}" type="parTrans" cxnId="{C2B62321-D085-4528-A7C4-F31AEDE73816}">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33E33080-C17C-419F-A992-91421E9E11E8}" type="sibTrans" cxnId="{C2B62321-D085-4528-A7C4-F31AEDE73816}">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030D5588-2E4D-44B9-B164-094BB09D884B}">
      <dgm:prSet phldrT="[Text]" custT="1"/>
      <dgm:spPr>
        <a:solidFill>
          <a:srgbClr val="92D050">
            <a:alpha val="89804"/>
          </a:srgbClr>
        </a:solidFill>
      </dgm:spPr>
      <dgm:t>
        <a:bodyPr/>
        <a:lstStyle/>
        <a:p>
          <a:pPr marL="171450" lvl="1" indent="0" defTabSz="711200">
            <a:lnSpc>
              <a:spcPct val="90000"/>
            </a:lnSpc>
            <a:spcBef>
              <a:spcPct val="0"/>
            </a:spcBef>
            <a:spcAft>
              <a:spcPct val="15000"/>
            </a:spcAft>
          </a:pPr>
          <a:endParaRPr lang="en-US" sz="1200" dirty="0">
            <a:latin typeface="Tahoma" panose="020B0604030504040204" pitchFamily="34" charset="0"/>
            <a:ea typeface="Tahoma" panose="020B0604030504040204" pitchFamily="34" charset="0"/>
            <a:cs typeface="Tahoma" panose="020B0604030504040204" pitchFamily="34" charset="0"/>
          </a:endParaRPr>
        </a:p>
      </dgm:t>
    </dgm:pt>
    <dgm:pt modelId="{DD6B2F1E-B7EA-4DCA-86AD-B965DC3D1394}" type="parTrans" cxnId="{23479196-B222-451D-A2B1-6AD2B39C4BA3}">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8DA9E6CE-8D0A-4F88-9AD1-9755F8B0A384}" type="sibTrans" cxnId="{23479196-B222-451D-A2B1-6AD2B39C4BA3}">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55764ED8-FA3C-47BB-9B8A-E095B72CEFF0}">
      <dgm:prSet phldrT="[Text]" custT="1"/>
      <dgm:spPr>
        <a:solidFill>
          <a:srgbClr val="92D050">
            <a:alpha val="89804"/>
          </a:srgb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p>
          <a:pPr marL="171450" lvl="1" indent="0" defTabSz="711200">
            <a:lnSpc>
              <a:spcPct val="90000"/>
            </a:lnSpc>
            <a:spcBef>
              <a:spcPct val="0"/>
            </a:spcBef>
            <a:spcAft>
              <a:spcPct val="15000"/>
            </a:spcAft>
          </a:pPr>
          <a:endParaRPr lang="en-US" sz="1200" dirty="0">
            <a:latin typeface="Tahoma" panose="020B0604030504040204" pitchFamily="34" charset="0"/>
            <a:ea typeface="Tahoma" panose="020B0604030504040204" pitchFamily="34" charset="0"/>
            <a:cs typeface="Tahoma" panose="020B0604030504040204" pitchFamily="34" charset="0"/>
          </a:endParaRPr>
        </a:p>
      </dgm:t>
    </dgm:pt>
    <dgm:pt modelId="{FD16D464-3B73-4202-BCB4-6700EF57D72B}" type="parTrans" cxnId="{17009A2E-01D2-45A3-95A0-20885A71AD88}">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40DD67A6-41EC-45EB-819E-BDACAAD58349}" type="sibTrans" cxnId="{17009A2E-01D2-45A3-95A0-20885A71AD88}">
      <dgm:prSet/>
      <dgm:spPr/>
      <dgm:t>
        <a:bodyPr/>
        <a:lstStyle/>
        <a:p>
          <a:endParaRPr lang="en-US" sz="1200">
            <a:latin typeface="Tahoma" panose="020B0604030504040204" pitchFamily="34" charset="0"/>
            <a:ea typeface="Tahoma" panose="020B0604030504040204" pitchFamily="34" charset="0"/>
            <a:cs typeface="Tahoma" panose="020B0604030504040204" pitchFamily="34" charset="0"/>
          </a:endParaRPr>
        </a:p>
      </dgm:t>
    </dgm:pt>
    <dgm:pt modelId="{0AC8191C-DF2F-4662-B153-DE44EB2DA5D2}" type="pres">
      <dgm:prSet presAssocID="{BECBED7F-6494-427C-B5E4-1CC30F2C505A}" presName="linearFlow" presStyleCnt="0">
        <dgm:presLayoutVars>
          <dgm:dir/>
          <dgm:animLvl val="lvl"/>
          <dgm:resizeHandles val="exact"/>
        </dgm:presLayoutVars>
      </dgm:prSet>
      <dgm:spPr/>
    </dgm:pt>
    <dgm:pt modelId="{E061E6A1-CA46-4223-9CC2-77F9F3DADCB5}" type="pres">
      <dgm:prSet presAssocID="{EBE09C57-6A68-42F4-B7A1-4372F552436E}" presName="composite" presStyleCnt="0"/>
      <dgm:spPr/>
    </dgm:pt>
    <dgm:pt modelId="{13F879F5-16E4-43E9-91A9-6BB732F30827}" type="pres">
      <dgm:prSet presAssocID="{EBE09C57-6A68-42F4-B7A1-4372F552436E}" presName="parentText" presStyleLbl="alignNode1" presStyleIdx="0" presStyleCnt="5" custScaleX="129949">
        <dgm:presLayoutVars>
          <dgm:chMax val="1"/>
          <dgm:bulletEnabled val="1"/>
        </dgm:presLayoutVars>
      </dgm:prSet>
      <dgm:spPr/>
    </dgm:pt>
    <dgm:pt modelId="{228E7806-F5CD-4883-8DA4-03D035DF0EAA}" type="pres">
      <dgm:prSet presAssocID="{EBE09C57-6A68-42F4-B7A1-4372F552436E}" presName="descendantText" presStyleLbl="alignAcc1" presStyleIdx="0" presStyleCnt="5" custScaleX="98010" custLinFactNeighborX="-434" custLinFactNeighborY="-466">
        <dgm:presLayoutVars>
          <dgm:bulletEnabled val="1"/>
        </dgm:presLayoutVars>
      </dgm:prSet>
      <dgm:spPr/>
    </dgm:pt>
    <dgm:pt modelId="{8B797C11-0A6B-4B06-8021-94F22186183F}" type="pres">
      <dgm:prSet presAssocID="{335411F1-933F-426F-8E73-F7B55CC7482D}" presName="sp" presStyleCnt="0"/>
      <dgm:spPr/>
    </dgm:pt>
    <dgm:pt modelId="{06B9B1B7-F5BB-491D-A683-F27130293781}" type="pres">
      <dgm:prSet presAssocID="{8C8FAB26-43C4-4D03-B96D-AE139EE1CD4E}" presName="composite" presStyleCnt="0"/>
      <dgm:spPr/>
    </dgm:pt>
    <dgm:pt modelId="{8D819B50-211D-4D83-AF2A-B9B09C0C7E30}" type="pres">
      <dgm:prSet presAssocID="{8C8FAB26-43C4-4D03-B96D-AE139EE1CD4E}" presName="parentText" presStyleLbl="alignNode1" presStyleIdx="1" presStyleCnt="5" custScaleX="133918">
        <dgm:presLayoutVars>
          <dgm:chMax val="1"/>
          <dgm:bulletEnabled val="1"/>
        </dgm:presLayoutVars>
      </dgm:prSet>
      <dgm:spPr/>
    </dgm:pt>
    <dgm:pt modelId="{E5464FC9-399B-4645-BFEB-03BC6095A401}" type="pres">
      <dgm:prSet presAssocID="{8C8FAB26-43C4-4D03-B96D-AE139EE1CD4E}" presName="descendantText" presStyleLbl="alignAcc1" presStyleIdx="1" presStyleCnt="5" custScaleX="98017" custLinFactNeighborX="-311" custLinFactNeighborY="2513">
        <dgm:presLayoutVars>
          <dgm:bulletEnabled val="1"/>
        </dgm:presLayoutVars>
      </dgm:prSet>
      <dgm:spPr/>
    </dgm:pt>
    <dgm:pt modelId="{DDA9D90F-0630-4442-A235-330154931FB2}" type="pres">
      <dgm:prSet presAssocID="{1E154019-797A-4C67-870A-F298BBF2EA53}" presName="sp" presStyleCnt="0"/>
      <dgm:spPr/>
    </dgm:pt>
    <dgm:pt modelId="{5AB434A4-050E-44DD-B3C4-8D4ACE66728D}" type="pres">
      <dgm:prSet presAssocID="{3AE9ADA9-62D8-4B32-B56C-1F600912D29A}" presName="composite" presStyleCnt="0"/>
      <dgm:spPr/>
    </dgm:pt>
    <dgm:pt modelId="{8104A1E6-9139-484E-A7DB-9ED5BFC3B6D2}" type="pres">
      <dgm:prSet presAssocID="{3AE9ADA9-62D8-4B32-B56C-1F600912D29A}" presName="parentText" presStyleLbl="alignNode1" presStyleIdx="2" presStyleCnt="5" custScaleX="152396">
        <dgm:presLayoutVars>
          <dgm:chMax val="1"/>
          <dgm:bulletEnabled val="1"/>
        </dgm:presLayoutVars>
      </dgm:prSet>
      <dgm:spPr/>
    </dgm:pt>
    <dgm:pt modelId="{2092DB8C-70E3-4D1D-885B-FBBAEFEA33E5}" type="pres">
      <dgm:prSet presAssocID="{3AE9ADA9-62D8-4B32-B56C-1F600912D29A}" presName="descendantText" presStyleLbl="alignAcc1" presStyleIdx="2" presStyleCnt="5" custScaleX="93796" custLinFactNeighborX="-2277" custLinFactNeighborY="1904">
        <dgm:presLayoutVars>
          <dgm:bulletEnabled val="1"/>
        </dgm:presLayoutVars>
      </dgm:prSet>
      <dgm:spPr/>
    </dgm:pt>
    <dgm:pt modelId="{A933F297-91D1-4042-B62F-C6321272B544}" type="pres">
      <dgm:prSet presAssocID="{FD39BB95-C936-4311-8457-9D8A4C081BB4}" presName="sp" presStyleCnt="0"/>
      <dgm:spPr/>
    </dgm:pt>
    <dgm:pt modelId="{4EC0A97B-338B-4313-B465-63E70A58A603}" type="pres">
      <dgm:prSet presAssocID="{1397C42B-8E72-4BAD-93EF-DC63E12521FA}" presName="composite" presStyleCnt="0"/>
      <dgm:spPr/>
    </dgm:pt>
    <dgm:pt modelId="{FDBA90F1-E98E-46B8-8500-4ACD1FDA6C2E}" type="pres">
      <dgm:prSet presAssocID="{1397C42B-8E72-4BAD-93EF-DC63E12521FA}" presName="parentText" presStyleLbl="alignNode1" presStyleIdx="3" presStyleCnt="5" custScaleX="153211">
        <dgm:presLayoutVars>
          <dgm:chMax val="1"/>
          <dgm:bulletEnabled val="1"/>
        </dgm:presLayoutVars>
      </dgm:prSet>
      <dgm:spPr/>
    </dgm:pt>
    <dgm:pt modelId="{039CBECD-69C6-490C-A29B-ECA235CEE2DA}" type="pres">
      <dgm:prSet presAssocID="{1397C42B-8E72-4BAD-93EF-DC63E12521FA}" presName="descendantText" presStyleLbl="alignAcc1" presStyleIdx="3" presStyleCnt="5" custScaleX="86621" custLinFactNeighborX="-5970" custLinFactNeighborY="-3038">
        <dgm:presLayoutVars>
          <dgm:bulletEnabled val="1"/>
        </dgm:presLayoutVars>
      </dgm:prSet>
      <dgm:spPr/>
    </dgm:pt>
    <dgm:pt modelId="{FC177855-38B6-45D5-96B8-38D45E5826F5}" type="pres">
      <dgm:prSet presAssocID="{F8EC6A93-2033-49ED-AF9E-7BC2007ACC39}" presName="sp" presStyleCnt="0"/>
      <dgm:spPr/>
    </dgm:pt>
    <dgm:pt modelId="{79C26A70-A57A-47A8-8AF8-F59A76721AF8}" type="pres">
      <dgm:prSet presAssocID="{FF08C468-C53E-41F6-B98C-DC6A19D05AF7}" presName="composite" presStyleCnt="0"/>
      <dgm:spPr/>
    </dgm:pt>
    <dgm:pt modelId="{479D30B0-BC6E-40AC-BAC3-4E9EC0C43968}" type="pres">
      <dgm:prSet presAssocID="{FF08C468-C53E-41F6-B98C-DC6A19D05AF7}" presName="parentText" presStyleLbl="alignNode1" presStyleIdx="4" presStyleCnt="5" custScaleX="130687">
        <dgm:presLayoutVars>
          <dgm:chMax val="1"/>
          <dgm:bulletEnabled val="1"/>
        </dgm:presLayoutVars>
      </dgm:prSet>
      <dgm:spPr/>
    </dgm:pt>
    <dgm:pt modelId="{624BC5B3-38E1-4998-8DAB-BDA2DE6B9A0E}" type="pres">
      <dgm:prSet presAssocID="{FF08C468-C53E-41F6-B98C-DC6A19D05AF7}" presName="descendantText" presStyleLbl="alignAcc1" presStyleIdx="4" presStyleCnt="5" custScaleX="63303" custScaleY="161509" custLinFactNeighborX="-16811" custLinFactNeighborY="-4035">
        <dgm:presLayoutVars>
          <dgm:bulletEnabled val="1"/>
        </dgm:presLayoutVars>
      </dgm:prSet>
      <dgm:spPr/>
    </dgm:pt>
  </dgm:ptLst>
  <dgm:cxnLst>
    <dgm:cxn modelId="{252BC300-7C1C-4A9E-B918-0D332C17C66E}" type="presOf" srcId="{B6CCC6C6-E60F-4A5B-9C92-9E5CCF7174CC}" destId="{039CBECD-69C6-490C-A29B-ECA235CEE2DA}" srcOrd="0" destOrd="1" presId="urn:microsoft.com/office/officeart/2005/8/layout/chevron2"/>
    <dgm:cxn modelId="{E2F07F01-2F4A-4C3C-ABE5-2788835FF411}" type="presOf" srcId="{11E31272-003E-40D2-A2EA-83B928D9F660}" destId="{624BC5B3-38E1-4998-8DAB-BDA2DE6B9A0E}" srcOrd="0" destOrd="0" presId="urn:microsoft.com/office/officeart/2005/8/layout/chevron2"/>
    <dgm:cxn modelId="{9E6C4705-BE28-4866-9136-36DB59E7F720}" type="presOf" srcId="{866FB3E7-6412-4AFF-A669-699F57A9AF19}" destId="{2092DB8C-70E3-4D1D-885B-FBBAEFEA33E5}" srcOrd="0" destOrd="0" presId="urn:microsoft.com/office/officeart/2005/8/layout/chevron2"/>
    <dgm:cxn modelId="{C594A306-D60D-4EC3-8F4F-5685FA1AD725}" srcId="{BECBED7F-6494-427C-B5E4-1CC30F2C505A}" destId="{1397C42B-8E72-4BAD-93EF-DC63E12521FA}" srcOrd="3" destOrd="0" parTransId="{D86321ED-16E6-4E6F-BD03-56C0D3757F9F}" sibTransId="{F8EC6A93-2033-49ED-AF9E-7BC2007ACC39}"/>
    <dgm:cxn modelId="{73777B14-1943-4C27-80B4-BD7DC2C9981E}" type="presOf" srcId="{030D5588-2E4D-44B9-B164-094BB09D884B}" destId="{228E7806-F5CD-4883-8DA4-03D035DF0EAA}" srcOrd="0" destOrd="0" presId="urn:microsoft.com/office/officeart/2005/8/layout/chevron2"/>
    <dgm:cxn modelId="{93B02420-3395-4F4D-81F7-11C481A6F74C}" type="presOf" srcId="{9A1F4AD8-82CD-47F7-B32F-187D9F264B40}" destId="{039CBECD-69C6-490C-A29B-ECA235CEE2DA}" srcOrd="0" destOrd="0" presId="urn:microsoft.com/office/officeart/2005/8/layout/chevron2"/>
    <dgm:cxn modelId="{C2B62321-D085-4528-A7C4-F31AEDE73816}" srcId="{FF08C468-C53E-41F6-B98C-DC6A19D05AF7}" destId="{3EF99A0D-F0D1-4541-8693-6CBCBE9BD27F}" srcOrd="2" destOrd="0" parTransId="{BC8E5FF4-53CB-48B7-BAB7-CA7CEA896AD0}" sibTransId="{33E33080-C17C-419F-A992-91421E9E11E8}"/>
    <dgm:cxn modelId="{17009A2E-01D2-45A3-95A0-20885A71AD88}" srcId="{EBE09C57-6A68-42F4-B7A1-4372F552436E}" destId="{55764ED8-FA3C-47BB-9B8A-E095B72CEFF0}" srcOrd="2" destOrd="0" parTransId="{FD16D464-3B73-4202-BCB4-6700EF57D72B}" sibTransId="{40DD67A6-41EC-45EB-819E-BDACAAD58349}"/>
    <dgm:cxn modelId="{070C2731-C684-420F-91CF-EEC501DFDFC1}" srcId="{FF08C468-C53E-41F6-B98C-DC6A19D05AF7}" destId="{11E31272-003E-40D2-A2EA-83B928D9F660}" srcOrd="0" destOrd="0" parTransId="{28622D25-3D79-4D79-930B-6714D56E0A4F}" sibTransId="{633FC479-A77A-4D3C-A386-1D9994DF32C8}"/>
    <dgm:cxn modelId="{F2EBED60-1567-4631-813C-0723B36F718E}" type="presOf" srcId="{1397C42B-8E72-4BAD-93EF-DC63E12521FA}" destId="{FDBA90F1-E98E-46B8-8500-4ACD1FDA6C2E}" srcOrd="0" destOrd="0" presId="urn:microsoft.com/office/officeart/2005/8/layout/chevron2"/>
    <dgm:cxn modelId="{4762A54B-2EE7-4A9E-B09E-9AA39E0680E3}" type="presOf" srcId="{31A07EB9-3F93-41E2-B8BF-684DB4FA041A}" destId="{624BC5B3-38E1-4998-8DAB-BDA2DE6B9A0E}" srcOrd="0" destOrd="1" presId="urn:microsoft.com/office/officeart/2005/8/layout/chevron2"/>
    <dgm:cxn modelId="{EE2A8573-0CDB-45D7-B0B5-377FEA837CCB}" srcId="{BECBED7F-6494-427C-B5E4-1CC30F2C505A}" destId="{EBE09C57-6A68-42F4-B7A1-4372F552436E}" srcOrd="0" destOrd="0" parTransId="{6A3E720F-EEFA-416C-A105-6E2EA6844113}" sibTransId="{335411F1-933F-426F-8E73-F7B55CC7482D}"/>
    <dgm:cxn modelId="{A7A58356-D90B-4B7F-95BD-DB760F190D2F}" srcId="{1397C42B-8E72-4BAD-93EF-DC63E12521FA}" destId="{B6CCC6C6-E60F-4A5B-9C92-9E5CCF7174CC}" srcOrd="1" destOrd="0" parTransId="{1A547E38-998F-4D28-9AFC-BF5FC8B85C76}" sibTransId="{BE5D477C-4698-47FE-95E8-289484555456}"/>
    <dgm:cxn modelId="{6971A976-53B2-4651-B583-6613A37BA410}" srcId="{FF08C468-C53E-41F6-B98C-DC6A19D05AF7}" destId="{31A07EB9-3F93-41E2-B8BF-684DB4FA041A}" srcOrd="1" destOrd="0" parTransId="{9CE27925-5947-4C1F-9125-83E44BEB0554}" sibTransId="{99AE35A9-780D-4C6B-AAC9-D17E5CC24620}"/>
    <dgm:cxn modelId="{B928788B-4311-4D0F-89A1-BB22D24C9BE0}" type="presOf" srcId="{BECBED7F-6494-427C-B5E4-1CC30F2C505A}" destId="{0AC8191C-DF2F-4662-B153-DE44EB2DA5D2}" srcOrd="0" destOrd="0" presId="urn:microsoft.com/office/officeart/2005/8/layout/chevron2"/>
    <dgm:cxn modelId="{23479196-B222-451D-A2B1-6AD2B39C4BA3}" srcId="{EBE09C57-6A68-42F4-B7A1-4372F552436E}" destId="{030D5588-2E4D-44B9-B164-094BB09D884B}" srcOrd="0" destOrd="0" parTransId="{DD6B2F1E-B7EA-4DCA-86AD-B965DC3D1394}" sibTransId="{8DA9E6CE-8D0A-4F88-9AD1-9755F8B0A384}"/>
    <dgm:cxn modelId="{D5A69A99-4829-436C-A0A3-53A9CDADDE45}" srcId="{BECBED7F-6494-427C-B5E4-1CC30F2C505A}" destId="{3AE9ADA9-62D8-4B32-B56C-1F600912D29A}" srcOrd="2" destOrd="0" parTransId="{E66ABDC4-C61E-476F-B4F2-638879B50266}" sibTransId="{FD39BB95-C936-4311-8457-9D8A4C081BB4}"/>
    <dgm:cxn modelId="{007BEB9C-94EC-4BF6-8012-93D6A91D06B7}" type="presOf" srcId="{55764ED8-FA3C-47BB-9B8A-E095B72CEFF0}" destId="{228E7806-F5CD-4883-8DA4-03D035DF0EAA}" srcOrd="0" destOrd="2" presId="urn:microsoft.com/office/officeart/2005/8/layout/chevron2"/>
    <dgm:cxn modelId="{9E3F71A1-CC9C-45AC-8608-F7E79A54FB88}" type="presOf" srcId="{3EF99A0D-F0D1-4541-8693-6CBCBE9BD27F}" destId="{624BC5B3-38E1-4998-8DAB-BDA2DE6B9A0E}" srcOrd="0" destOrd="2" presId="urn:microsoft.com/office/officeart/2005/8/layout/chevron2"/>
    <dgm:cxn modelId="{6A3DE5AC-D1E7-4E3C-8939-31AC30A89A7C}" srcId="{EBE09C57-6A68-42F4-B7A1-4372F552436E}" destId="{06AD1841-047A-4AF5-BB8E-E852E4DCA9C9}" srcOrd="1" destOrd="0" parTransId="{D32631B3-4030-4903-A424-5754A5CB8E0C}" sibTransId="{90623B80-F89D-4F41-BAFC-973C730BA5D7}"/>
    <dgm:cxn modelId="{5A1B72BE-76A0-4B74-BF0A-7747E1837630}" srcId="{3AE9ADA9-62D8-4B32-B56C-1F600912D29A}" destId="{866FB3E7-6412-4AFF-A669-699F57A9AF19}" srcOrd="0" destOrd="0" parTransId="{13642732-D922-465D-9924-AD1FAF6DFF2B}" sibTransId="{30315123-9433-4448-B236-38BF747522F6}"/>
    <dgm:cxn modelId="{5A2AECD2-EB24-43B5-9864-1BF728D0A27D}" srcId="{BECBED7F-6494-427C-B5E4-1CC30F2C505A}" destId="{FF08C468-C53E-41F6-B98C-DC6A19D05AF7}" srcOrd="4" destOrd="0" parTransId="{3CC16686-59C7-4E21-9A6A-51B7E0F28741}" sibTransId="{F52BD743-CA1D-42C4-8433-7CAB639B4AA1}"/>
    <dgm:cxn modelId="{363867D7-3271-40F7-80E0-57B5DD2333C6}" srcId="{1397C42B-8E72-4BAD-93EF-DC63E12521FA}" destId="{9A1F4AD8-82CD-47F7-B32F-187D9F264B40}" srcOrd="0" destOrd="0" parTransId="{8BE7026F-7864-4561-A6C7-8D922594C09A}" sibTransId="{DBAA9CC6-B24F-4D60-8CF6-8FAA4144E105}"/>
    <dgm:cxn modelId="{EE32FCEB-A768-4B0F-9095-274E41CB154C}" type="presOf" srcId="{3AE9ADA9-62D8-4B32-B56C-1F600912D29A}" destId="{8104A1E6-9139-484E-A7DB-9ED5BFC3B6D2}" srcOrd="0" destOrd="0" presId="urn:microsoft.com/office/officeart/2005/8/layout/chevron2"/>
    <dgm:cxn modelId="{045190EF-83E6-424F-ADF7-7B23F64D5645}" type="presOf" srcId="{966B0179-6890-499F-BB2C-78D4CC8681C3}" destId="{E5464FC9-399B-4645-BFEB-03BC6095A401}" srcOrd="0" destOrd="0" presId="urn:microsoft.com/office/officeart/2005/8/layout/chevron2"/>
    <dgm:cxn modelId="{0B9D72F3-FD02-4E0F-80CB-801ED85C1904}" type="presOf" srcId="{06AD1841-047A-4AF5-BB8E-E852E4DCA9C9}" destId="{228E7806-F5CD-4883-8DA4-03D035DF0EAA}" srcOrd="0" destOrd="1" presId="urn:microsoft.com/office/officeart/2005/8/layout/chevron2"/>
    <dgm:cxn modelId="{3FC074F5-D090-4000-B53F-3D1192A967D3}" type="presOf" srcId="{FF08C468-C53E-41F6-B98C-DC6A19D05AF7}" destId="{479D30B0-BC6E-40AC-BAC3-4E9EC0C43968}" srcOrd="0" destOrd="0" presId="urn:microsoft.com/office/officeart/2005/8/layout/chevron2"/>
    <dgm:cxn modelId="{87B0BBFA-40A0-4305-A10D-1867B38757E0}" type="presOf" srcId="{EBE09C57-6A68-42F4-B7A1-4372F552436E}" destId="{13F879F5-16E4-43E9-91A9-6BB732F30827}" srcOrd="0" destOrd="0" presId="urn:microsoft.com/office/officeart/2005/8/layout/chevron2"/>
    <dgm:cxn modelId="{07E15FFB-4A63-4196-96AE-EC95120956AE}" srcId="{8C8FAB26-43C4-4D03-B96D-AE139EE1CD4E}" destId="{966B0179-6890-499F-BB2C-78D4CC8681C3}" srcOrd="0" destOrd="0" parTransId="{2FEA2B31-4040-4DB5-A740-F09DA45B6B71}" sibTransId="{381C624D-F01F-4D95-B328-3B326E60002B}"/>
    <dgm:cxn modelId="{0349C3FE-EE0B-4D08-BEA6-C89DABB36290}" srcId="{BECBED7F-6494-427C-B5E4-1CC30F2C505A}" destId="{8C8FAB26-43C4-4D03-B96D-AE139EE1CD4E}" srcOrd="1" destOrd="0" parTransId="{36646065-941B-4AD9-9525-BDBD5FFA36E4}" sibTransId="{1E154019-797A-4C67-870A-F298BBF2EA53}"/>
    <dgm:cxn modelId="{CC1AEFFF-3406-4E9F-B23B-D3BBA6C1DFB2}" type="presOf" srcId="{8C8FAB26-43C4-4D03-B96D-AE139EE1CD4E}" destId="{8D819B50-211D-4D83-AF2A-B9B09C0C7E30}" srcOrd="0" destOrd="0" presId="urn:microsoft.com/office/officeart/2005/8/layout/chevron2"/>
    <dgm:cxn modelId="{9C3295C4-7C57-425A-B2B8-804BEBA44E6D}" type="presParOf" srcId="{0AC8191C-DF2F-4662-B153-DE44EB2DA5D2}" destId="{E061E6A1-CA46-4223-9CC2-77F9F3DADCB5}" srcOrd="0" destOrd="0" presId="urn:microsoft.com/office/officeart/2005/8/layout/chevron2"/>
    <dgm:cxn modelId="{AB52B59D-3430-4968-9A71-24BF0DB33BBA}" type="presParOf" srcId="{E061E6A1-CA46-4223-9CC2-77F9F3DADCB5}" destId="{13F879F5-16E4-43E9-91A9-6BB732F30827}" srcOrd="0" destOrd="0" presId="urn:microsoft.com/office/officeart/2005/8/layout/chevron2"/>
    <dgm:cxn modelId="{F30B6306-A30B-416E-89A4-755B85A2438B}" type="presParOf" srcId="{E061E6A1-CA46-4223-9CC2-77F9F3DADCB5}" destId="{228E7806-F5CD-4883-8DA4-03D035DF0EAA}" srcOrd="1" destOrd="0" presId="urn:microsoft.com/office/officeart/2005/8/layout/chevron2"/>
    <dgm:cxn modelId="{B746229D-48EB-411E-A0EC-4FA515965FF4}" type="presParOf" srcId="{0AC8191C-DF2F-4662-B153-DE44EB2DA5D2}" destId="{8B797C11-0A6B-4B06-8021-94F22186183F}" srcOrd="1" destOrd="0" presId="urn:microsoft.com/office/officeart/2005/8/layout/chevron2"/>
    <dgm:cxn modelId="{D956C5F6-8583-45EE-8B4D-78C107605783}" type="presParOf" srcId="{0AC8191C-DF2F-4662-B153-DE44EB2DA5D2}" destId="{06B9B1B7-F5BB-491D-A683-F27130293781}" srcOrd="2" destOrd="0" presId="urn:microsoft.com/office/officeart/2005/8/layout/chevron2"/>
    <dgm:cxn modelId="{C408A1D0-C866-4C13-8767-FE28B595025F}" type="presParOf" srcId="{06B9B1B7-F5BB-491D-A683-F27130293781}" destId="{8D819B50-211D-4D83-AF2A-B9B09C0C7E30}" srcOrd="0" destOrd="0" presId="urn:microsoft.com/office/officeart/2005/8/layout/chevron2"/>
    <dgm:cxn modelId="{5FDCFE92-450F-4082-9CF2-A9D2084941FC}" type="presParOf" srcId="{06B9B1B7-F5BB-491D-A683-F27130293781}" destId="{E5464FC9-399B-4645-BFEB-03BC6095A401}" srcOrd="1" destOrd="0" presId="urn:microsoft.com/office/officeart/2005/8/layout/chevron2"/>
    <dgm:cxn modelId="{C2D57DF3-5AD9-4A3A-9C9B-3BE21ECFFCFF}" type="presParOf" srcId="{0AC8191C-DF2F-4662-B153-DE44EB2DA5D2}" destId="{DDA9D90F-0630-4442-A235-330154931FB2}" srcOrd="3" destOrd="0" presId="urn:microsoft.com/office/officeart/2005/8/layout/chevron2"/>
    <dgm:cxn modelId="{E2F88FEE-9E40-407A-B320-D90B4BD086C8}" type="presParOf" srcId="{0AC8191C-DF2F-4662-B153-DE44EB2DA5D2}" destId="{5AB434A4-050E-44DD-B3C4-8D4ACE66728D}" srcOrd="4" destOrd="0" presId="urn:microsoft.com/office/officeart/2005/8/layout/chevron2"/>
    <dgm:cxn modelId="{FE689B39-8017-47E3-9C67-0E9181D3CDBE}" type="presParOf" srcId="{5AB434A4-050E-44DD-B3C4-8D4ACE66728D}" destId="{8104A1E6-9139-484E-A7DB-9ED5BFC3B6D2}" srcOrd="0" destOrd="0" presId="urn:microsoft.com/office/officeart/2005/8/layout/chevron2"/>
    <dgm:cxn modelId="{CD5FC233-C37F-4499-B52C-E044911222FC}" type="presParOf" srcId="{5AB434A4-050E-44DD-B3C4-8D4ACE66728D}" destId="{2092DB8C-70E3-4D1D-885B-FBBAEFEA33E5}" srcOrd="1" destOrd="0" presId="urn:microsoft.com/office/officeart/2005/8/layout/chevron2"/>
    <dgm:cxn modelId="{E07F8B53-F13F-4682-B68F-ABFBBD64A8BE}" type="presParOf" srcId="{0AC8191C-DF2F-4662-B153-DE44EB2DA5D2}" destId="{A933F297-91D1-4042-B62F-C6321272B544}" srcOrd="5" destOrd="0" presId="urn:microsoft.com/office/officeart/2005/8/layout/chevron2"/>
    <dgm:cxn modelId="{97EFDABD-D4AB-4B0B-9585-D8675547DE6E}" type="presParOf" srcId="{0AC8191C-DF2F-4662-B153-DE44EB2DA5D2}" destId="{4EC0A97B-338B-4313-B465-63E70A58A603}" srcOrd="6" destOrd="0" presId="urn:microsoft.com/office/officeart/2005/8/layout/chevron2"/>
    <dgm:cxn modelId="{80ABD3AF-1825-4082-885E-77EC3A56380E}" type="presParOf" srcId="{4EC0A97B-338B-4313-B465-63E70A58A603}" destId="{FDBA90F1-E98E-46B8-8500-4ACD1FDA6C2E}" srcOrd="0" destOrd="0" presId="urn:microsoft.com/office/officeart/2005/8/layout/chevron2"/>
    <dgm:cxn modelId="{F7C00AD7-5A35-4C7B-AF69-0CB6F44034BB}" type="presParOf" srcId="{4EC0A97B-338B-4313-B465-63E70A58A603}" destId="{039CBECD-69C6-490C-A29B-ECA235CEE2DA}" srcOrd="1" destOrd="0" presId="urn:microsoft.com/office/officeart/2005/8/layout/chevron2"/>
    <dgm:cxn modelId="{3081EBF1-3234-4F0C-9A15-116EC83FAB70}" type="presParOf" srcId="{0AC8191C-DF2F-4662-B153-DE44EB2DA5D2}" destId="{FC177855-38B6-45D5-96B8-38D45E5826F5}" srcOrd="7" destOrd="0" presId="urn:microsoft.com/office/officeart/2005/8/layout/chevron2"/>
    <dgm:cxn modelId="{53B39D29-FC8D-4FDA-AA59-8F1FE32E9B65}" type="presParOf" srcId="{0AC8191C-DF2F-4662-B153-DE44EB2DA5D2}" destId="{79C26A70-A57A-47A8-8AF8-F59A76721AF8}" srcOrd="8" destOrd="0" presId="urn:microsoft.com/office/officeart/2005/8/layout/chevron2"/>
    <dgm:cxn modelId="{C3551426-210E-4F47-B87A-DC9894BAD237}" type="presParOf" srcId="{79C26A70-A57A-47A8-8AF8-F59A76721AF8}" destId="{479D30B0-BC6E-40AC-BAC3-4E9EC0C43968}" srcOrd="0" destOrd="0" presId="urn:microsoft.com/office/officeart/2005/8/layout/chevron2"/>
    <dgm:cxn modelId="{B7C1127E-99E2-41AF-AB38-8F98AB4C795D}" type="presParOf" srcId="{79C26A70-A57A-47A8-8AF8-F59A76721AF8}" destId="{624BC5B3-38E1-4998-8DAB-BDA2DE6B9A0E}"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03ACE-96E8-4094-9668-DDBF4E0E83EC}">
      <dsp:nvSpPr>
        <dsp:cNvPr id="0" name=""/>
        <dsp:cNvSpPr/>
      </dsp:nvSpPr>
      <dsp:spPr>
        <a:xfrm rot="16200000">
          <a:off x="773668" y="-629517"/>
          <a:ext cx="738664" cy="2286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shipping and ports, </a:t>
          </a:r>
          <a:endParaRPr lang="en-GB" sz="1300" kern="1200"/>
        </a:p>
      </dsp:txBody>
      <dsp:txXfrm rot="5400000">
        <a:off x="0" y="144151"/>
        <a:ext cx="2286000" cy="553998"/>
      </dsp:txXfrm>
    </dsp:sp>
    <dsp:sp modelId="{7BCF1AFB-B573-4563-A2C8-52290C254757}">
      <dsp:nvSpPr>
        <dsp:cNvPr id="0" name=""/>
        <dsp:cNvSpPr/>
      </dsp:nvSpPr>
      <dsp:spPr>
        <a:xfrm>
          <a:off x="2286000" y="174982"/>
          <a:ext cx="2286000" cy="73866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wind energy, </a:t>
          </a:r>
          <a:endParaRPr lang="en-GB" sz="1300" kern="1200"/>
        </a:p>
      </dsp:txBody>
      <dsp:txXfrm>
        <a:off x="2286000" y="174982"/>
        <a:ext cx="2286000" cy="553998"/>
      </dsp:txXfrm>
    </dsp:sp>
    <dsp:sp modelId="{D9A58C11-51AC-43BF-B5CC-B46F80A854DA}">
      <dsp:nvSpPr>
        <dsp:cNvPr id="0" name=""/>
        <dsp:cNvSpPr/>
      </dsp:nvSpPr>
      <dsp:spPr>
        <a:xfrm rot="10800000">
          <a:off x="260764" y="437281"/>
          <a:ext cx="2286000" cy="73866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fishing </a:t>
          </a:r>
          <a:endParaRPr lang="en-GB" sz="1300" kern="1200"/>
        </a:p>
      </dsp:txBody>
      <dsp:txXfrm rot="10800000">
        <a:off x="260764" y="621947"/>
        <a:ext cx="2286000" cy="553998"/>
      </dsp:txXfrm>
    </dsp:sp>
    <dsp:sp modelId="{2701C405-807D-49E0-BD0A-CC854AEF25EC}">
      <dsp:nvSpPr>
        <dsp:cNvPr id="0" name=""/>
        <dsp:cNvSpPr/>
      </dsp:nvSpPr>
      <dsp:spPr>
        <a:xfrm rot="5400000">
          <a:off x="3059668" y="-35004"/>
          <a:ext cx="738664" cy="2286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tourism, </a:t>
          </a:r>
          <a:endParaRPr lang="en-GB" sz="1300" kern="1200"/>
        </a:p>
      </dsp:txBody>
      <dsp:txXfrm rot="-5400000">
        <a:off x="2286000" y="923329"/>
        <a:ext cx="2286000" cy="553998"/>
      </dsp:txXfrm>
    </dsp:sp>
    <dsp:sp modelId="{529357C1-49A5-442F-865C-028D59DA288A}">
      <dsp:nvSpPr>
        <dsp:cNvPr id="0" name=""/>
        <dsp:cNvSpPr/>
      </dsp:nvSpPr>
      <dsp:spPr>
        <a:xfrm>
          <a:off x="1600199" y="553998"/>
          <a:ext cx="1371600" cy="369332"/>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Marine research, </a:t>
          </a:r>
          <a:endParaRPr lang="en-GB" sz="1300" kern="1200" dirty="0"/>
        </a:p>
      </dsp:txBody>
      <dsp:txXfrm>
        <a:off x="1618228" y="572027"/>
        <a:ext cx="1335542" cy="333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03ACE-96E8-4094-9668-DDBF4E0E83EC}">
      <dsp:nvSpPr>
        <dsp:cNvPr id="0" name=""/>
        <dsp:cNvSpPr/>
      </dsp:nvSpPr>
      <dsp:spPr>
        <a:xfrm rot="16200000">
          <a:off x="773668" y="-773668"/>
          <a:ext cx="738664" cy="2286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shipping and ports, </a:t>
          </a:r>
          <a:endParaRPr lang="en-GB" sz="1300" kern="1200"/>
        </a:p>
      </dsp:txBody>
      <dsp:txXfrm rot="5400000">
        <a:off x="0" y="0"/>
        <a:ext cx="2286000" cy="553998"/>
      </dsp:txXfrm>
    </dsp:sp>
    <dsp:sp modelId="{7BCF1AFB-B573-4563-A2C8-52290C254757}">
      <dsp:nvSpPr>
        <dsp:cNvPr id="0" name=""/>
        <dsp:cNvSpPr/>
      </dsp:nvSpPr>
      <dsp:spPr>
        <a:xfrm>
          <a:off x="2286000" y="0"/>
          <a:ext cx="2286000" cy="73866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wind energy, </a:t>
          </a:r>
          <a:endParaRPr lang="en-GB" sz="1300" kern="1200"/>
        </a:p>
      </dsp:txBody>
      <dsp:txXfrm>
        <a:off x="2286000" y="0"/>
        <a:ext cx="2286000" cy="553998"/>
      </dsp:txXfrm>
    </dsp:sp>
    <dsp:sp modelId="{D9A58C11-51AC-43BF-B5CC-B46F80A854DA}">
      <dsp:nvSpPr>
        <dsp:cNvPr id="0" name=""/>
        <dsp:cNvSpPr/>
      </dsp:nvSpPr>
      <dsp:spPr>
        <a:xfrm rot="10800000">
          <a:off x="0" y="738664"/>
          <a:ext cx="2286000" cy="73866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fishing </a:t>
          </a:r>
          <a:endParaRPr lang="en-GB" sz="1300" kern="1200"/>
        </a:p>
      </dsp:txBody>
      <dsp:txXfrm rot="10800000">
        <a:off x="0" y="923329"/>
        <a:ext cx="2286000" cy="553998"/>
      </dsp:txXfrm>
    </dsp:sp>
    <dsp:sp modelId="{2701C405-807D-49E0-BD0A-CC854AEF25EC}">
      <dsp:nvSpPr>
        <dsp:cNvPr id="0" name=""/>
        <dsp:cNvSpPr/>
      </dsp:nvSpPr>
      <dsp:spPr>
        <a:xfrm rot="5400000">
          <a:off x="3059668" y="-35004"/>
          <a:ext cx="738664" cy="2286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tourism, </a:t>
          </a:r>
          <a:endParaRPr lang="en-GB" sz="1300" kern="1200"/>
        </a:p>
      </dsp:txBody>
      <dsp:txXfrm rot="-5400000">
        <a:off x="2286000" y="923329"/>
        <a:ext cx="2286000" cy="553998"/>
      </dsp:txXfrm>
    </dsp:sp>
    <dsp:sp modelId="{529357C1-49A5-442F-865C-028D59DA288A}">
      <dsp:nvSpPr>
        <dsp:cNvPr id="0" name=""/>
        <dsp:cNvSpPr/>
      </dsp:nvSpPr>
      <dsp:spPr>
        <a:xfrm>
          <a:off x="1600199" y="553998"/>
          <a:ext cx="1371600" cy="369332"/>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Marine research, </a:t>
          </a:r>
          <a:endParaRPr lang="en-GB" sz="1300" kern="1200" dirty="0"/>
        </a:p>
      </dsp:txBody>
      <dsp:txXfrm>
        <a:off x="1618228" y="572027"/>
        <a:ext cx="1335542" cy="3332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03ACE-96E8-4094-9668-DDBF4E0E83EC}">
      <dsp:nvSpPr>
        <dsp:cNvPr id="0" name=""/>
        <dsp:cNvSpPr/>
      </dsp:nvSpPr>
      <dsp:spPr>
        <a:xfrm rot="16200000">
          <a:off x="773668" y="-773668"/>
          <a:ext cx="738664" cy="2286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shipping and ports, </a:t>
          </a:r>
          <a:endParaRPr lang="en-GB" sz="1800" kern="1200"/>
        </a:p>
      </dsp:txBody>
      <dsp:txXfrm rot="5400000">
        <a:off x="0" y="0"/>
        <a:ext cx="2286000" cy="553998"/>
      </dsp:txXfrm>
    </dsp:sp>
    <dsp:sp modelId="{7BCF1AFB-B573-4563-A2C8-52290C254757}">
      <dsp:nvSpPr>
        <dsp:cNvPr id="0" name=""/>
        <dsp:cNvSpPr/>
      </dsp:nvSpPr>
      <dsp:spPr>
        <a:xfrm>
          <a:off x="2286000" y="0"/>
          <a:ext cx="2286000" cy="738664"/>
        </a:xfrm>
        <a:prstGeom prst="round1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wind energy, </a:t>
          </a:r>
          <a:endParaRPr lang="en-GB" sz="1800" kern="1200"/>
        </a:p>
      </dsp:txBody>
      <dsp:txXfrm>
        <a:off x="2286000" y="0"/>
        <a:ext cx="2286000" cy="553998"/>
      </dsp:txXfrm>
    </dsp:sp>
    <dsp:sp modelId="{D9A58C11-51AC-43BF-B5CC-B46F80A854DA}">
      <dsp:nvSpPr>
        <dsp:cNvPr id="0" name=""/>
        <dsp:cNvSpPr/>
      </dsp:nvSpPr>
      <dsp:spPr>
        <a:xfrm rot="10800000">
          <a:off x="0" y="738664"/>
          <a:ext cx="2286000" cy="738664"/>
        </a:xfrm>
        <a:prstGeom prst="round1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fishing </a:t>
          </a:r>
          <a:endParaRPr lang="en-GB" sz="1600" kern="1200"/>
        </a:p>
      </dsp:txBody>
      <dsp:txXfrm rot="10800000">
        <a:off x="0" y="923329"/>
        <a:ext cx="2286000" cy="553998"/>
      </dsp:txXfrm>
    </dsp:sp>
    <dsp:sp modelId="{2701C405-807D-49E0-BD0A-CC854AEF25EC}">
      <dsp:nvSpPr>
        <dsp:cNvPr id="0" name=""/>
        <dsp:cNvSpPr/>
      </dsp:nvSpPr>
      <dsp:spPr>
        <a:xfrm rot="5400000">
          <a:off x="3059668" y="-35004"/>
          <a:ext cx="738664" cy="2286000"/>
        </a:xfrm>
        <a:prstGeom prst="round1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tourism, </a:t>
          </a:r>
          <a:endParaRPr lang="en-GB" sz="1800" kern="1200"/>
        </a:p>
      </dsp:txBody>
      <dsp:txXfrm rot="-5400000">
        <a:off x="2286000" y="923329"/>
        <a:ext cx="2286000" cy="553998"/>
      </dsp:txXfrm>
    </dsp:sp>
    <dsp:sp modelId="{529357C1-49A5-442F-865C-028D59DA288A}">
      <dsp:nvSpPr>
        <dsp:cNvPr id="0" name=""/>
        <dsp:cNvSpPr/>
      </dsp:nvSpPr>
      <dsp:spPr>
        <a:xfrm>
          <a:off x="1142997" y="533400"/>
          <a:ext cx="2286004" cy="410527"/>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MARINE RESEARCH, </a:t>
          </a:r>
          <a:endParaRPr lang="en-GB" sz="1800" kern="1200" dirty="0"/>
        </a:p>
      </dsp:txBody>
      <dsp:txXfrm>
        <a:off x="1163037" y="553440"/>
        <a:ext cx="2245924" cy="370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4CC2B-2EA5-47A1-BA3B-AC75B65D9168}">
      <dsp:nvSpPr>
        <dsp:cNvPr id="0" name=""/>
        <dsp:cNvSpPr/>
      </dsp:nvSpPr>
      <dsp:spPr>
        <a:xfrm>
          <a:off x="43467" y="0"/>
          <a:ext cx="4447344" cy="732421"/>
        </a:xfrm>
        <a:prstGeom prst="roundRect">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path path="circle">
            <a:fillToRect t="100000" r="100000"/>
          </a:path>
          <a:tileRect l="-100000" b="-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To</a:t>
          </a:r>
          <a:r>
            <a:rPr lang="en-US" sz="1400" kern="1200" dirty="0"/>
            <a:t> </a:t>
          </a:r>
          <a:r>
            <a:rPr lang="en-US" sz="1600" kern="1200" dirty="0"/>
            <a:t>save time and money by </a:t>
          </a:r>
          <a:r>
            <a:rPr lang="en-US" sz="1800" b="1" kern="1200" dirty="0">
              <a:solidFill>
                <a:schemeClr val="bg1"/>
              </a:solidFill>
            </a:rPr>
            <a:t>encouraging authorities</a:t>
          </a:r>
          <a:r>
            <a:rPr lang="en-US" sz="1600" b="1" kern="1200" dirty="0">
              <a:solidFill>
                <a:schemeClr val="tx2">
                  <a:lumMod val="60000"/>
                  <a:lumOff val="40000"/>
                </a:schemeClr>
              </a:solidFill>
            </a:rPr>
            <a:t> </a:t>
          </a:r>
          <a:r>
            <a:rPr lang="en-US" sz="1600" kern="1200" dirty="0"/>
            <a:t>to share data across policy fields</a:t>
          </a:r>
          <a:endParaRPr lang="en-GB" sz="1600" kern="1200" dirty="0"/>
        </a:p>
      </dsp:txBody>
      <dsp:txXfrm>
        <a:off x="79221" y="35754"/>
        <a:ext cx="4375836" cy="660913"/>
      </dsp:txXfrm>
    </dsp:sp>
    <dsp:sp modelId="{17A8F3FB-34DD-4905-8B2C-181A2E8CFBEB}">
      <dsp:nvSpPr>
        <dsp:cNvPr id="0" name=""/>
        <dsp:cNvSpPr/>
      </dsp:nvSpPr>
      <dsp:spPr>
        <a:xfrm>
          <a:off x="0" y="744906"/>
          <a:ext cx="8429174" cy="732421"/>
        </a:xfrm>
        <a:prstGeom prst="roundRect">
          <a:avLst/>
        </a:prstGeo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bg1"/>
              </a:solidFill>
            </a:rPr>
            <a:t>To Cooperate with decision-makers</a:t>
          </a:r>
          <a:r>
            <a:rPr lang="en-US" sz="1600" b="1" kern="1200" dirty="0"/>
            <a:t> </a:t>
          </a:r>
          <a:r>
            <a:rPr lang="en-US" sz="1600" b="0" kern="1200" dirty="0"/>
            <a:t>in the different sectors at all </a:t>
          </a:r>
          <a:r>
            <a:rPr lang="en-US" sz="1600" kern="1200" dirty="0"/>
            <a:t>levels of government – national maritime authorities, regional and local authorities, and international authorities, both inside and outside Europe.</a:t>
          </a:r>
          <a:endParaRPr lang="en-GB" sz="1600" kern="1200" dirty="0"/>
        </a:p>
      </dsp:txBody>
      <dsp:txXfrm>
        <a:off x="35754" y="780660"/>
        <a:ext cx="8357666" cy="6609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CE189-A334-4274-8C90-6E2EE3683B8C}">
      <dsp:nvSpPr>
        <dsp:cNvPr id="0" name=""/>
        <dsp:cNvSpPr/>
      </dsp:nvSpPr>
      <dsp:spPr>
        <a:xfrm>
          <a:off x="0" y="0"/>
          <a:ext cx="8429174" cy="71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More than 50% People are living around continents, on the coast</a:t>
          </a:r>
        </a:p>
      </dsp:txBody>
      <dsp:txXfrm>
        <a:off x="34726" y="34726"/>
        <a:ext cx="8359722" cy="641908"/>
      </dsp:txXfrm>
    </dsp:sp>
    <dsp:sp modelId="{13474E15-DEBB-4335-87D6-2E0D43C3CAA0}">
      <dsp:nvSpPr>
        <dsp:cNvPr id="0" name=""/>
        <dsp:cNvSpPr/>
      </dsp:nvSpPr>
      <dsp:spPr>
        <a:xfrm>
          <a:off x="0" y="560800"/>
          <a:ext cx="8429174" cy="3505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About 150 of the World’s 195 countries have an EEZ</a:t>
          </a:r>
        </a:p>
      </dsp:txBody>
      <dsp:txXfrm>
        <a:off x="17114" y="577914"/>
        <a:ext cx="8394946" cy="3163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879F5-16E4-43E9-91A9-6BB732F30827}">
      <dsp:nvSpPr>
        <dsp:cNvPr id="0" name=""/>
        <dsp:cNvSpPr/>
      </dsp:nvSpPr>
      <dsp:spPr>
        <a:xfrm rot="5400000">
          <a:off x="-62085" y="54567"/>
          <a:ext cx="966574" cy="879237"/>
        </a:xfrm>
        <a:prstGeom prst="chevron">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1" tooltip="Blue growth"/>
            </a:rPr>
            <a:t>Blue growth</a:t>
          </a:r>
          <a:r>
            <a:rPr lang="en-US" sz="1100" b="1" i="1" kern="1200" dirty="0">
              <a:latin typeface="Tahoma" panose="020B0604030504040204" pitchFamily="34" charset="0"/>
              <a:ea typeface="Tahoma" panose="020B0604030504040204" pitchFamily="34" charset="0"/>
              <a:cs typeface="Tahoma" panose="020B0604030504040204" pitchFamily="34" charset="0"/>
            </a:rPr>
            <a:t> </a:t>
          </a:r>
          <a:endParaRPr lang="en-US" sz="1100" b="1" kern="1200" dirty="0">
            <a:latin typeface="Tahoma" panose="020B0604030504040204" pitchFamily="34" charset="0"/>
            <a:ea typeface="Tahoma" panose="020B0604030504040204" pitchFamily="34" charset="0"/>
            <a:cs typeface="Tahoma" panose="020B0604030504040204" pitchFamily="34" charset="0"/>
          </a:endParaRPr>
        </a:p>
      </dsp:txBody>
      <dsp:txXfrm rot="-5400000">
        <a:off x="-18416" y="450518"/>
        <a:ext cx="879237" cy="87337"/>
      </dsp:txXfrm>
    </dsp:sp>
    <dsp:sp modelId="{228E7806-F5CD-4883-8DA4-03D035DF0EAA}">
      <dsp:nvSpPr>
        <dsp:cNvPr id="0" name=""/>
        <dsp:cNvSpPr/>
      </dsp:nvSpPr>
      <dsp:spPr>
        <a:xfrm rot="5400000">
          <a:off x="4339996" y="-3528441"/>
          <a:ext cx="628603" cy="7701427"/>
        </a:xfrm>
        <a:prstGeom prst="round2SameRect">
          <a:avLst/>
        </a:prstGeom>
        <a:solidFill>
          <a:srgbClr val="92D050">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71450" lvl="1" indent="0" algn="l" defTabSz="711200">
            <a:lnSpc>
              <a:spcPct val="90000"/>
            </a:lnSpc>
            <a:spcBef>
              <a:spcPct val="0"/>
            </a:spcBef>
            <a:spcAft>
              <a:spcPct val="15000"/>
            </a:spcAft>
            <a:buChar char="•"/>
          </a:pPr>
          <a:endParaRPr lang="en-US" sz="1200" kern="12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ahoma" panose="020B0604030504040204" pitchFamily="34" charset="0"/>
              <a:ea typeface="Tahoma" panose="020B0604030504040204" pitchFamily="34" charset="0"/>
              <a:cs typeface="Tahoma" panose="020B0604030504040204" pitchFamily="34" charset="0"/>
            </a:rPr>
            <a:t>There are some more EU </a:t>
          </a:r>
          <a:r>
            <a:rPr lang="en-US" sz="1600" kern="1200" dirty="0" err="1">
              <a:latin typeface="Tahoma" panose="020B0604030504040204" pitchFamily="34" charset="0"/>
              <a:ea typeface="Tahoma" panose="020B0604030504040204" pitchFamily="34" charset="0"/>
              <a:cs typeface="Tahoma" panose="020B0604030504040204" pitchFamily="34" charset="0"/>
            </a:rPr>
            <a:t>Drective</a:t>
          </a:r>
          <a:r>
            <a:rPr lang="en-US" sz="1600" kern="1200" dirty="0">
              <a:latin typeface="Tahoma" panose="020B0604030504040204" pitchFamily="34" charset="0"/>
              <a:ea typeface="Tahoma" panose="020B0604030504040204" pitchFamily="34" charset="0"/>
              <a:cs typeface="Tahoma" panose="020B0604030504040204" pitchFamily="34" charset="0"/>
            </a:rPr>
            <a:t> concerning the se space and its activities. Some of them are dedicated separately to fisheries, navigation, tourism, energy,..</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1600" kern="1200" dirty="0">
            <a:latin typeface="Tahoma" panose="020B0604030504040204" pitchFamily="34" charset="0"/>
            <a:ea typeface="Tahoma" panose="020B0604030504040204" pitchFamily="34" charset="0"/>
            <a:cs typeface="Tahoma" panose="020B0604030504040204" pitchFamily="34" charset="0"/>
          </a:endParaRPr>
        </a:p>
        <a:p>
          <a:pPr marL="171450" lvl="1" indent="0" algn="l" defTabSz="711200">
            <a:lnSpc>
              <a:spcPct val="90000"/>
            </a:lnSpc>
            <a:spcBef>
              <a:spcPct val="0"/>
            </a:spcBef>
            <a:spcAft>
              <a:spcPct val="15000"/>
            </a:spcAft>
          </a:pPr>
          <a:endParaRPr lang="en-US" sz="12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803584" y="38657"/>
        <a:ext cx="7670741" cy="567231"/>
      </dsp:txXfrm>
    </dsp:sp>
    <dsp:sp modelId="{8D819B50-211D-4D83-AF2A-B9B09C0C7E30}">
      <dsp:nvSpPr>
        <dsp:cNvPr id="0" name=""/>
        <dsp:cNvSpPr/>
      </dsp:nvSpPr>
      <dsp:spPr>
        <a:xfrm rot="5400000">
          <a:off x="-48658" y="895091"/>
          <a:ext cx="966574" cy="906091"/>
        </a:xfrm>
        <a:prstGeom prst="chevron">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2" tooltip="Marine data and knowledge"/>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2" tooltip="Marine data and knowledge"/>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2" tooltip="Marine data and knowledge"/>
            </a:rPr>
            <a:t>Marine data and knowledge</a:t>
          </a:r>
          <a:r>
            <a:rPr lang="en-US" sz="1000" b="1" i="1" kern="1200" dirty="0">
              <a:latin typeface="Tahoma" panose="020B0604030504040204" pitchFamily="34" charset="0"/>
              <a:ea typeface="Tahoma" panose="020B0604030504040204" pitchFamily="34" charset="0"/>
              <a:cs typeface="Tahoma" panose="020B0604030504040204" pitchFamily="34" charset="0"/>
            </a:rPr>
            <a:t> </a:t>
          </a:r>
          <a:endParaRPr lang="en-GB" sz="1000" b="1" kern="1200" dirty="0">
            <a:latin typeface="Tahoma" panose="020B0604030504040204" pitchFamily="34" charset="0"/>
            <a:ea typeface="Tahoma" panose="020B0604030504040204" pitchFamily="34" charset="0"/>
            <a:cs typeface="Tahoma" panose="020B0604030504040204" pitchFamily="34" charset="0"/>
          </a:endParaRPr>
        </a:p>
        <a:p>
          <a:pPr marL="0" lvl="0" algn="ctr" defTabSz="400050">
            <a:lnSpc>
              <a:spcPct val="90000"/>
            </a:lnSpc>
            <a:spcBef>
              <a:spcPct val="0"/>
            </a:spcBef>
            <a:spcAft>
              <a:spcPct val="35000"/>
            </a:spcAft>
            <a:buNone/>
          </a:pPr>
          <a:endParaRPr lang="en-US" sz="12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18416" y="1317896"/>
        <a:ext cx="906091" cy="60483"/>
      </dsp:txXfrm>
    </dsp:sp>
    <dsp:sp modelId="{E5464FC9-399B-4645-BFEB-03BC6095A401}">
      <dsp:nvSpPr>
        <dsp:cNvPr id="0" name=""/>
        <dsp:cNvSpPr/>
      </dsp:nvSpPr>
      <dsp:spPr>
        <a:xfrm rot="5400000">
          <a:off x="4363254" y="-2656213"/>
          <a:ext cx="628273" cy="7701977"/>
        </a:xfrm>
        <a:prstGeom prst="round2SameRect">
          <a:avLst/>
        </a:prstGeom>
        <a:solidFill>
          <a:schemeClr val="accent1">
            <a:lumMod val="60000"/>
            <a:lumOff val="40000"/>
            <a:alpha val="89804"/>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Tahoma" panose="020B0604030504040204" pitchFamily="34" charset="0"/>
              <a:ea typeface="Tahoma" panose="020B0604030504040204" pitchFamily="34" charset="0"/>
              <a:cs typeface="Tahoma" panose="020B0604030504040204" pitchFamily="34" charset="0"/>
            </a:rPr>
            <a:t>Research activities, experience from different projects, studies and study cases, present project MARSPLAN BS, ECOAST, MSP </a:t>
          </a:r>
          <a:r>
            <a:rPr lang="en-US" sz="1600" kern="1200" dirty="0" err="1">
              <a:latin typeface="Tahoma" panose="020B0604030504040204" pitchFamily="34" charset="0"/>
              <a:ea typeface="Tahoma" panose="020B0604030504040204" pitchFamily="34" charset="0"/>
              <a:cs typeface="Tahoma" panose="020B0604030504040204" pitchFamily="34" charset="0"/>
            </a:rPr>
            <a:t>Assistence</a:t>
          </a:r>
          <a:r>
            <a:rPr lang="en-US" sz="1600" kern="1200" dirty="0">
              <a:latin typeface="Tahoma" panose="020B0604030504040204" pitchFamily="34" charset="0"/>
              <a:ea typeface="Tahoma" panose="020B0604030504040204" pitchFamily="34" charset="0"/>
              <a:cs typeface="Tahoma" panose="020B0604030504040204" pitchFamily="34" charset="0"/>
            </a:rPr>
            <a:t> for MSP, EU MSP Platform; Data Base Center and site in working</a:t>
          </a:r>
        </a:p>
      </dsp:txBody>
      <dsp:txXfrm rot="-5400000">
        <a:off x="826402" y="911309"/>
        <a:ext cx="7671307" cy="566933"/>
      </dsp:txXfrm>
    </dsp:sp>
    <dsp:sp modelId="{8104A1E6-9139-484E-A7DB-9ED5BFC3B6D2}">
      <dsp:nvSpPr>
        <dsp:cNvPr id="0" name=""/>
        <dsp:cNvSpPr/>
      </dsp:nvSpPr>
      <dsp:spPr>
        <a:xfrm rot="5400000">
          <a:off x="13852" y="1686531"/>
          <a:ext cx="966574" cy="1031114"/>
        </a:xfrm>
        <a:prstGeom prst="chevron">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3" tooltip="Maritime spatial planning"/>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3" tooltip="Maritime spatial planning"/>
            </a:rPr>
            <a:t>Maritime Spatial Planning</a:t>
          </a:r>
          <a:r>
            <a:rPr lang="en-US" sz="1000" b="1" i="1" kern="1200" dirty="0">
              <a:latin typeface="Tahoma" panose="020B0604030504040204" pitchFamily="34" charset="0"/>
              <a:ea typeface="Tahoma" panose="020B0604030504040204" pitchFamily="34" charset="0"/>
              <a:cs typeface="Tahoma" panose="020B0604030504040204" pitchFamily="34" charset="0"/>
            </a:rPr>
            <a:t> </a:t>
          </a:r>
          <a:endParaRPr lang="en-US" sz="1000" b="1" kern="1200" dirty="0">
            <a:latin typeface="Tahoma" panose="020B0604030504040204" pitchFamily="34" charset="0"/>
            <a:ea typeface="Tahoma" panose="020B0604030504040204" pitchFamily="34" charset="0"/>
            <a:cs typeface="Tahoma" panose="020B0604030504040204" pitchFamily="34" charset="0"/>
          </a:endParaRPr>
        </a:p>
        <a:p>
          <a:pPr marL="0" lvl="0" algn="ctr" defTabSz="400050">
            <a:lnSpc>
              <a:spcPct val="90000"/>
            </a:lnSpc>
            <a:spcBef>
              <a:spcPct val="0"/>
            </a:spcBef>
            <a:spcAft>
              <a:spcPct val="35000"/>
            </a:spcAft>
            <a:buNone/>
          </a:pPr>
          <a:endParaRPr lang="en-GB" sz="12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18418" y="1718801"/>
        <a:ext cx="1031114" cy="966574"/>
      </dsp:txXfrm>
    </dsp:sp>
    <dsp:sp modelId="{2092DB8C-70E3-4D1D-885B-FBBAEFEA33E5}">
      <dsp:nvSpPr>
        <dsp:cNvPr id="0" name=""/>
        <dsp:cNvSpPr/>
      </dsp:nvSpPr>
      <dsp:spPr>
        <a:xfrm rot="5400000">
          <a:off x="4271281" y="-1640249"/>
          <a:ext cx="628273" cy="7370300"/>
        </a:xfrm>
        <a:prstGeom prst="round2SameRect">
          <a:avLst/>
        </a:prstGeom>
        <a:solidFill>
          <a:schemeClr val="bg1">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Tahoma" panose="020B0604030504040204" pitchFamily="34" charset="0"/>
              <a:ea typeface="Tahoma" panose="020B0604030504040204" pitchFamily="34" charset="0"/>
              <a:cs typeface="Tahoma" panose="020B0604030504040204" pitchFamily="34" charset="0"/>
            </a:rPr>
            <a:t>National Authorities, Stage in implementation, Project support for implementation, Event organization (thematical workshops) and EU MSP </a:t>
          </a:r>
          <a:r>
            <a:rPr lang="en-US" sz="1600" kern="1200" dirty="0" err="1">
              <a:latin typeface="Tahoma" panose="020B0604030504040204" pitchFamily="34" charset="0"/>
              <a:ea typeface="Tahoma" panose="020B0604030504040204" pitchFamily="34" charset="0"/>
              <a:cs typeface="Tahoma" panose="020B0604030504040204" pitchFamily="34" charset="0"/>
            </a:rPr>
            <a:t>assisstence</a:t>
          </a:r>
          <a:r>
            <a:rPr lang="en-US" sz="1600" kern="1200" dirty="0">
              <a:latin typeface="Tahoma" panose="020B0604030504040204" pitchFamily="34" charset="0"/>
              <a:ea typeface="Tahoma" panose="020B0604030504040204" pitchFamily="34" charset="0"/>
              <a:cs typeface="Tahoma" panose="020B0604030504040204" pitchFamily="34" charset="0"/>
            </a:rPr>
            <a:t> for support </a:t>
          </a:r>
        </a:p>
      </dsp:txBody>
      <dsp:txXfrm rot="-5400000">
        <a:off x="900268" y="1761434"/>
        <a:ext cx="7339630" cy="566933"/>
      </dsp:txXfrm>
    </dsp:sp>
    <dsp:sp modelId="{FDBA90F1-E98E-46B8-8500-4ACD1FDA6C2E}">
      <dsp:nvSpPr>
        <dsp:cNvPr id="0" name=""/>
        <dsp:cNvSpPr/>
      </dsp:nvSpPr>
      <dsp:spPr>
        <a:xfrm rot="5400000">
          <a:off x="16609" y="2537725"/>
          <a:ext cx="966574" cy="1036628"/>
        </a:xfrm>
        <a:prstGeom prst="chevron">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4" tooltip="Integrated maritime surveillance"/>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1200" b="1"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4" tooltip="Integrated maritime surveillance"/>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4" tooltip="Integrated maritime surveillance"/>
            </a:rPr>
            <a:t>Integrated maritime surveillance</a:t>
          </a:r>
          <a:r>
            <a:rPr lang="en-US" sz="1000" b="1" i="1" kern="1200" dirty="0">
              <a:latin typeface="Tahoma" panose="020B0604030504040204" pitchFamily="34" charset="0"/>
              <a:ea typeface="Tahoma" panose="020B0604030504040204" pitchFamily="34" charset="0"/>
              <a:cs typeface="Tahoma" panose="020B0604030504040204" pitchFamily="34" charset="0"/>
            </a:rPr>
            <a:t> </a:t>
          </a:r>
          <a:endParaRPr lang="en-GB" sz="1000" b="1" kern="1200" dirty="0">
            <a:latin typeface="Tahoma" panose="020B0604030504040204" pitchFamily="34" charset="0"/>
            <a:ea typeface="Tahoma" panose="020B0604030504040204" pitchFamily="34" charset="0"/>
            <a:cs typeface="Tahoma" panose="020B0604030504040204" pitchFamily="34" charset="0"/>
          </a:endParaRPr>
        </a:p>
        <a:p>
          <a:pPr marL="0" lvl="0" algn="ctr" defTabSz="266700">
            <a:lnSpc>
              <a:spcPct val="90000"/>
            </a:lnSpc>
            <a:spcBef>
              <a:spcPct val="0"/>
            </a:spcBef>
            <a:spcAft>
              <a:spcPct val="35000"/>
            </a:spcAft>
            <a:buNone/>
          </a:pPr>
          <a:endParaRPr lang="en-US" sz="12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18418" y="2572752"/>
        <a:ext cx="1036628" cy="966574"/>
      </dsp:txXfrm>
    </dsp:sp>
    <dsp:sp modelId="{039CBECD-69C6-490C-A29B-ECA235CEE2DA}">
      <dsp:nvSpPr>
        <dsp:cNvPr id="0" name=""/>
        <dsp:cNvSpPr/>
      </dsp:nvSpPr>
      <dsp:spPr>
        <a:xfrm rot="5400000">
          <a:off x="3779015" y="-333962"/>
          <a:ext cx="628273" cy="6403528"/>
        </a:xfrm>
        <a:prstGeom prst="round2SameRect">
          <a:avLst/>
        </a:prstGeom>
        <a:solidFill>
          <a:schemeClr val="bg1">
            <a:lumMod val="5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CISE Commission (active since 2010) integrated in IMP Commission </a:t>
          </a:r>
        </a:p>
        <a:p>
          <a:pPr marL="171450" lvl="1" indent="-171450" algn="l" defTabSz="711200">
            <a:lnSpc>
              <a:spcPct val="90000"/>
            </a:lnSpc>
            <a:spcBef>
              <a:spcPct val="0"/>
            </a:spcBef>
            <a:spcAft>
              <a:spcPct val="15000"/>
            </a:spcAft>
            <a:buChar char="•"/>
          </a:pPr>
          <a:r>
            <a:rPr lang="en-US" sz="16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Its activity; working groups; permanent activity</a:t>
          </a:r>
        </a:p>
      </dsp:txBody>
      <dsp:txXfrm rot="-5400000">
        <a:off x="891388" y="2584335"/>
        <a:ext cx="6372858" cy="566933"/>
      </dsp:txXfrm>
    </dsp:sp>
    <dsp:sp modelId="{479D30B0-BC6E-40AC-BAC3-4E9EC0C43968}">
      <dsp:nvSpPr>
        <dsp:cNvPr id="0" name=""/>
        <dsp:cNvSpPr/>
      </dsp:nvSpPr>
      <dsp:spPr>
        <a:xfrm rot="5400000">
          <a:off x="-59589" y="3661097"/>
          <a:ext cx="966574" cy="884230"/>
        </a:xfrm>
        <a:prstGeom prst="chevron">
          <a:avLst/>
        </a:prstGeom>
        <a:solidFill>
          <a:srgbClr val="FFC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1" kern="1200" dirty="0">
              <a:latin typeface="Tahoma" panose="020B0604030504040204" pitchFamily="34" charset="0"/>
              <a:ea typeface="Tahoma" panose="020B0604030504040204" pitchFamily="34" charset="0"/>
              <a:cs typeface="Tahoma" panose="020B0604030504040204" pitchFamily="34" charset="0"/>
              <a:hlinkClick xmlns:r="http://schemas.openxmlformats.org/officeDocument/2006/relationships" r:id="rId5" tooltip="Sea-basin strategies"/>
            </a:rPr>
            <a:t>Sea basin strategies</a:t>
          </a:r>
          <a:endParaRPr lang="en-GB" sz="1000" b="1" kern="1200" dirty="0">
            <a:latin typeface="Tahoma" panose="020B0604030504040204" pitchFamily="34" charset="0"/>
            <a:ea typeface="Tahoma" panose="020B0604030504040204" pitchFamily="34" charset="0"/>
            <a:cs typeface="Tahoma" panose="020B0604030504040204" pitchFamily="34" charset="0"/>
          </a:endParaRPr>
        </a:p>
      </dsp:txBody>
      <dsp:txXfrm rot="-5400000">
        <a:off x="-18417" y="4062040"/>
        <a:ext cx="884230" cy="82344"/>
      </dsp:txXfrm>
    </dsp:sp>
    <dsp:sp modelId="{624BC5B3-38E1-4998-8DAB-BDA2DE6B9A0E}">
      <dsp:nvSpPr>
        <dsp:cNvPr id="0" name=""/>
        <dsp:cNvSpPr/>
      </dsp:nvSpPr>
      <dsp:spPr>
        <a:xfrm rot="5400000">
          <a:off x="2047686" y="2198729"/>
          <a:ext cx="1014718" cy="3419964"/>
        </a:xfrm>
        <a:prstGeom prst="round2SameRect">
          <a:avLst/>
        </a:prstGeom>
        <a:solidFill>
          <a:schemeClr val="accent3">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EU-MSP Platform</a:t>
          </a:r>
        </a:p>
        <a:p>
          <a:pPr marL="171450" lvl="1" indent="-171450" algn="l" defTabSz="711200">
            <a:lnSpc>
              <a:spcPct val="90000"/>
            </a:lnSpc>
            <a:spcBef>
              <a:spcPct val="0"/>
            </a:spcBef>
            <a:spcAft>
              <a:spcPct val="15000"/>
            </a:spcAft>
            <a:buChar char="•"/>
          </a:pPr>
          <a:r>
            <a:rPr lang="en-US" sz="1600" kern="12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Trasboundary</a:t>
          </a:r>
          <a:r>
            <a:rPr lang="en-US" sz="16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approach</a:t>
          </a:r>
        </a:p>
        <a:p>
          <a:pPr marL="171450" lvl="1" indent="-171450" algn="l" defTabSz="711200">
            <a:lnSpc>
              <a:spcPct val="90000"/>
            </a:lnSpc>
            <a:spcBef>
              <a:spcPct val="0"/>
            </a:spcBef>
            <a:spcAft>
              <a:spcPct val="15000"/>
            </a:spcAft>
            <a:buChar char="•"/>
          </a:pPr>
          <a:r>
            <a:rPr lang="en-US" sz="1600" kern="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Study Cases</a:t>
          </a:r>
        </a:p>
      </dsp:txBody>
      <dsp:txXfrm rot="-5400000">
        <a:off x="845063" y="3450886"/>
        <a:ext cx="3370430" cy="91565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17EFE2-E69C-B44C-A366-4ED38D61BB30}" type="datetimeFigureOut">
              <a:rPr lang="de-DE" smtClean="0"/>
              <a:t>15.09.2017</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EF319D-CABF-8248-9812-6FC72F9BECA9}" type="slidenum">
              <a:rPr lang="en-GB" smtClean="0"/>
              <a:t>‹#›</a:t>
            </a:fld>
            <a:endParaRPr lang="en-GB"/>
          </a:p>
        </p:txBody>
      </p:sp>
    </p:spTree>
    <p:extLst>
      <p:ext uri="{BB962C8B-B14F-4D97-AF65-F5344CB8AC3E}">
        <p14:creationId xmlns:p14="http://schemas.microsoft.com/office/powerpoint/2010/main" val="5199871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Service contract</a:t>
            </a:r>
            <a:r>
              <a:rPr lang="en-GB" baseline="0" dirty="0"/>
              <a:t> for the European Commission Directorate General for Maritime Affairs and Fisheries, to support Member States with the implementation of the MSP Directive</a:t>
            </a:r>
            <a:endParaRPr lang="en-GB" dirty="0"/>
          </a:p>
        </p:txBody>
      </p:sp>
      <p:sp>
        <p:nvSpPr>
          <p:cNvPr id="4" name="Foliennummernplatzhalter 3"/>
          <p:cNvSpPr>
            <a:spLocks noGrp="1"/>
          </p:cNvSpPr>
          <p:nvPr>
            <p:ph type="sldNum" sz="quarter" idx="10"/>
          </p:nvPr>
        </p:nvSpPr>
        <p:spPr/>
        <p:txBody>
          <a:bodyPr/>
          <a:lstStyle/>
          <a:p>
            <a:fld id="{5EEF319D-CABF-8248-9812-6FC72F9BECA9}" type="slidenum">
              <a:rPr lang="en-GB" smtClean="0"/>
              <a:t>7</a:t>
            </a:fld>
            <a:endParaRPr lang="en-GB"/>
          </a:p>
        </p:txBody>
      </p:sp>
    </p:spTree>
    <p:extLst>
      <p:ext uri="{BB962C8B-B14F-4D97-AF65-F5344CB8AC3E}">
        <p14:creationId xmlns:p14="http://schemas.microsoft.com/office/powerpoint/2010/main" val="224315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0ED635-1902-4EE8-BB14-F861EEC507B1}"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23794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ED635-1902-4EE8-BB14-F861EEC507B1}"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222873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ED635-1902-4EE8-BB14-F861EEC507B1}"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57873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ED635-1902-4EE8-BB14-F861EEC507B1}"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347226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0ED635-1902-4EE8-BB14-F861EEC507B1}" type="datetimeFigureOut">
              <a:rPr lang="en-US" smtClean="0"/>
              <a:t>9/15/2017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13309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0ED635-1902-4EE8-BB14-F861EEC507B1}"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222786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0ED635-1902-4EE8-BB14-F861EEC507B1}" type="datetimeFigureOut">
              <a:rPr lang="en-US" smtClean="0"/>
              <a:t>9/15/2017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2579547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0ED635-1902-4EE8-BB14-F861EEC507B1}" type="datetimeFigureOut">
              <a:rPr lang="en-US" smtClean="0"/>
              <a:t>9/15/2017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277003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ED635-1902-4EE8-BB14-F861EEC507B1}" type="datetimeFigureOut">
              <a:rPr lang="en-US" smtClean="0"/>
              <a:t>9/15/2017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407972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ED635-1902-4EE8-BB14-F861EEC507B1}"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316375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ED635-1902-4EE8-BB14-F861EEC507B1}" type="datetimeFigureOut">
              <a:rPr lang="en-US" smtClean="0"/>
              <a:t>9/15/2017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EECD70-69F5-412D-8BFA-7847AB5C7DB0}" type="slidenum">
              <a:rPr lang="en-US" smtClean="0"/>
              <a:t>‹#›</a:t>
            </a:fld>
            <a:endParaRPr lang="en-US"/>
          </a:p>
        </p:txBody>
      </p:sp>
    </p:spTree>
    <p:extLst>
      <p:ext uri="{BB962C8B-B14F-4D97-AF65-F5344CB8AC3E}">
        <p14:creationId xmlns:p14="http://schemas.microsoft.com/office/powerpoint/2010/main" val="66316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7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ED635-1902-4EE8-BB14-F861EEC507B1}" type="datetimeFigureOut">
              <a:rPr lang="en-US" smtClean="0"/>
              <a:t>9/15/2017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ECD70-69F5-412D-8BFA-7847AB5C7DB0}" type="slidenum">
              <a:rPr lang="en-US" smtClean="0"/>
              <a:t>‹#›</a:t>
            </a:fld>
            <a:endParaRPr lang="en-US"/>
          </a:p>
        </p:txBody>
      </p:sp>
    </p:spTree>
    <p:extLst>
      <p:ext uri="{BB962C8B-B14F-4D97-AF65-F5344CB8AC3E}">
        <p14:creationId xmlns:p14="http://schemas.microsoft.com/office/powerpoint/2010/main" val="2715591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31.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32.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5.png"/><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34.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jpe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hyperlink" Target="http://eur-lex.europa.eu/legal-content/EN/TXT/?uri=uriserv:OJ.L_.2014.257.01.0135.01.ENG" TargetMode="External"/><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39.jpe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38.png"/><Relationship Id="rId2" Type="http://schemas.openxmlformats.org/officeDocument/2006/relationships/image" Target="../media/image3.jpeg"/><Relationship Id="rId1" Type="http://schemas.openxmlformats.org/officeDocument/2006/relationships/slideLayout" Target="../slideLayouts/slideLayout9.xml"/><Relationship Id="rId6" Type="http://schemas.microsoft.com/office/2007/relationships/hdphoto" Target="../media/hdphoto11.wdp"/><Relationship Id="rId11" Type="http://schemas.openxmlformats.org/officeDocument/2006/relationships/image" Target="../media/image55.jpeg"/><Relationship Id="rId5" Type="http://schemas.openxmlformats.org/officeDocument/2006/relationships/image" Target="../media/image51.png"/><Relationship Id="rId15" Type="http://schemas.microsoft.com/office/2007/relationships/hdphoto" Target="../media/hdphoto7.wdp"/><Relationship Id="rId10" Type="http://schemas.openxmlformats.org/officeDocument/2006/relationships/image" Target="../media/image54.wmf"/><Relationship Id="rId4" Type="http://schemas.openxmlformats.org/officeDocument/2006/relationships/image" Target="../media/image50.jpeg"/><Relationship Id="rId9" Type="http://schemas.microsoft.com/office/2007/relationships/hdphoto" Target="../media/hdphoto12.wdp"/><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tiff"/><Relationship Id="rId18" Type="http://schemas.openxmlformats.org/officeDocument/2006/relationships/image" Target="../media/image68.jpeg"/><Relationship Id="rId3" Type="http://schemas.openxmlformats.org/officeDocument/2006/relationships/image" Target="../media/image3.jpeg"/><Relationship Id="rId7" Type="http://schemas.openxmlformats.org/officeDocument/2006/relationships/image" Target="../media/image59.emf"/><Relationship Id="rId12" Type="http://schemas.openxmlformats.org/officeDocument/2006/relationships/image" Target="../media/image63.tiff"/><Relationship Id="rId17" Type="http://schemas.openxmlformats.org/officeDocument/2006/relationships/image" Target="../media/image38.png"/><Relationship Id="rId2" Type="http://schemas.openxmlformats.org/officeDocument/2006/relationships/image" Target="../media/image2.jpeg"/><Relationship Id="rId16" Type="http://schemas.openxmlformats.org/officeDocument/2006/relationships/image" Target="../media/image67.jpeg"/><Relationship Id="rId20"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jpeg"/><Relationship Id="rId5" Type="http://schemas.openxmlformats.org/officeDocument/2006/relationships/image" Target="../media/image57.pn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22.png"/><Relationship Id="rId4" Type="http://schemas.openxmlformats.org/officeDocument/2006/relationships/image" Target="../media/image56.jpeg"/><Relationship Id="rId9" Type="http://schemas.openxmlformats.org/officeDocument/2006/relationships/image" Target="../media/image48.png"/><Relationship Id="rId14" Type="http://schemas.openxmlformats.org/officeDocument/2006/relationships/image" Target="../media/image65.jpeg"/></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70.png"/><Relationship Id="rId7" Type="http://schemas.openxmlformats.org/officeDocument/2006/relationships/image" Target="../media/image2.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hyperlink" Target="https://ec.europa.eu/maritimeaffairs/atlas/maritime_atlas/#lang=EN;p=w;bkgd=5;theme=85:0.75,41:0.75,86:0.75,43:0.75" TargetMode="External"/><Relationship Id="rId5" Type="http://schemas.openxmlformats.org/officeDocument/2006/relationships/image" Target="../media/image71.png"/><Relationship Id="rId10" Type="http://schemas.microsoft.com/office/2007/relationships/hdphoto" Target="../media/hdphoto7.wdp"/><Relationship Id="rId4" Type="http://schemas.microsoft.com/office/2007/relationships/hdphoto" Target="../media/hdphoto13.wdp"/><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39.jpeg"/><Relationship Id="rId3" Type="http://schemas.openxmlformats.org/officeDocument/2006/relationships/image" Target="../media/image73.jpeg"/><Relationship Id="rId7" Type="http://schemas.microsoft.com/office/2007/relationships/hdphoto" Target="../media/hdphoto14.wdp"/><Relationship Id="rId12" Type="http://schemas.openxmlformats.org/officeDocument/2006/relationships/image" Target="../media/image38.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36.jpeg"/><Relationship Id="rId5" Type="http://schemas.openxmlformats.org/officeDocument/2006/relationships/image" Target="../media/image75.jpeg"/><Relationship Id="rId10" Type="http://schemas.openxmlformats.org/officeDocument/2006/relationships/image" Target="../media/image3.jpeg"/><Relationship Id="rId4" Type="http://schemas.openxmlformats.org/officeDocument/2006/relationships/image" Target="../media/image74.jpeg"/><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16.wdp"/><Relationship Id="rId7" Type="http://schemas.openxmlformats.org/officeDocument/2006/relationships/image" Target="../media/image81.jpeg"/><Relationship Id="rId12" Type="http://schemas.openxmlformats.org/officeDocument/2006/relationships/image" Target="../media/image39.jpe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8.png"/><Relationship Id="rId5" Type="http://schemas.microsoft.com/office/2007/relationships/hdphoto" Target="../media/hdphoto17.wdp"/><Relationship Id="rId10" Type="http://schemas.openxmlformats.org/officeDocument/2006/relationships/image" Target="../media/image36.jpeg"/><Relationship Id="rId4" Type="http://schemas.openxmlformats.org/officeDocument/2006/relationships/image" Target="../media/image79.png"/><Relationship Id="rId9"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oleObject" Target="../embeddings/oleObject3.bin"/><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jpeg"/><Relationship Id="rId5" Type="http://schemas.openxmlformats.org/officeDocument/2006/relationships/image" Target="../media/image84.jpeg"/><Relationship Id="rId4" Type="http://schemas.openxmlformats.org/officeDocument/2006/relationships/image" Target="../media/image83.emf"/></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6.png"/><Relationship Id="rId7" Type="http://schemas.openxmlformats.org/officeDocument/2006/relationships/image" Target="../media/image3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hyperlink" Target="http://www.msp-platform.eu/"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90.png"/><Relationship Id="rId10" Type="http://schemas.microsoft.com/office/2007/relationships/hdphoto" Target="../media/hdphoto20.wdp"/><Relationship Id="rId4" Type="http://schemas.microsoft.com/office/2007/relationships/hdphoto" Target="../media/hdphoto18.wdp"/><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jpeg"/><Relationship Id="rId3" Type="http://schemas.openxmlformats.org/officeDocument/2006/relationships/image" Target="../media/image3.jpeg"/><Relationship Id="rId7" Type="http://schemas.microsoft.com/office/2007/relationships/hdphoto" Target="../media/hdphoto3.wdp"/><Relationship Id="rId12"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jpe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4.wdp"/><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diagramData" Target="../diagrams/data5.xml"/><Relationship Id="rId3" Type="http://schemas.openxmlformats.org/officeDocument/2006/relationships/image" Target="../media/image3.jpeg"/><Relationship Id="rId21" Type="http://schemas.openxmlformats.org/officeDocument/2006/relationships/diagramLayout" Target="../diagrams/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image" Target="../media/image15.png"/><Relationship Id="rId2" Type="http://schemas.openxmlformats.org/officeDocument/2006/relationships/image" Target="../media/image2.jpeg"/><Relationship Id="rId16" Type="http://schemas.openxmlformats.org/officeDocument/2006/relationships/diagramLayout" Target="../diagrams/layout3.xml"/><Relationship Id="rId20" Type="http://schemas.openxmlformats.org/officeDocument/2006/relationships/diagramData" Target="../diagrams/data4.xml"/><Relationship Id="rId29"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28" Type="http://schemas.openxmlformats.org/officeDocument/2006/relationships/diagramQuickStyle" Target="../diagrams/quickStyle5.xml"/><Relationship Id="rId10" Type="http://schemas.openxmlformats.org/officeDocument/2006/relationships/diagramData" Target="../diagrams/data2.xml"/><Relationship Id="rId19" Type="http://schemas.microsoft.com/office/2007/relationships/diagramDrawing" Target="../diagrams/drawing3.xml"/><Relationship Id="rId31" Type="http://schemas.openxmlformats.org/officeDocument/2006/relationships/image" Target="../media/image16.emf"/><Relationship Id="rId4" Type="http://schemas.openxmlformats.org/officeDocument/2006/relationships/image" Target="../media/image14.jpe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 Id="rId27" Type="http://schemas.openxmlformats.org/officeDocument/2006/relationships/diagramLayout" Target="../diagrams/layout5.xml"/><Relationship Id="rId30" Type="http://schemas.microsoft.com/office/2007/relationships/diagramDrawing" Target="../diagrams/drawing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6.xml"/><Relationship Id="rId13" Type="http://schemas.microsoft.com/office/2007/relationships/hdphoto" Target="../media/hdphoto6.wdp"/><Relationship Id="rId3" Type="http://schemas.openxmlformats.org/officeDocument/2006/relationships/image" Target="../media/image2.jpeg"/><Relationship Id="rId7" Type="http://schemas.openxmlformats.org/officeDocument/2006/relationships/diagramQuickStyle" Target="../diagrams/quickStyle6.xml"/><Relationship Id="rId12" Type="http://schemas.openxmlformats.org/officeDocument/2006/relationships/image" Target="../media/image18.png"/><Relationship Id="rId2" Type="http://schemas.openxmlformats.org/officeDocument/2006/relationships/hyperlink" Target="http://ec.europa.eu/maritimeaffairs/links/index_en.htm" TargetMode="External"/><Relationship Id="rId1" Type="http://schemas.openxmlformats.org/officeDocument/2006/relationships/slideLayout" Target="../slideLayouts/slideLayout9.xml"/><Relationship Id="rId6" Type="http://schemas.openxmlformats.org/officeDocument/2006/relationships/diagramLayout" Target="../diagrams/layout6.xml"/><Relationship Id="rId11" Type="http://schemas.microsoft.com/office/2007/relationships/hdphoto" Target="../media/hdphoto5.wdp"/><Relationship Id="rId5" Type="http://schemas.openxmlformats.org/officeDocument/2006/relationships/diagramData" Target="../diagrams/data6.xml"/><Relationship Id="rId10" Type="http://schemas.openxmlformats.org/officeDocument/2006/relationships/image" Target="../media/image17.png"/><Relationship Id="rId4" Type="http://schemas.openxmlformats.org/officeDocument/2006/relationships/image" Target="../media/image3.jpeg"/><Relationship Id="rId9" Type="http://schemas.microsoft.com/office/2007/relationships/diagramDrawing" Target="../diagrams/drawing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hyperlink" Target="http://www.msp-platform.e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 TargetMode="External"/><Relationship Id="rId3" Type="http://schemas.microsoft.com/office/2007/relationships/hdphoto" Target="../media/hdphoto7.wdp"/><Relationship Id="rId7" Type="http://schemas.openxmlformats.org/officeDocument/2006/relationships/hyperlink" Target="mailto:info@msp-platform.eu" TargetMode="Externa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jpeg"/><Relationship Id="rId7" Type="http://schemas.openxmlformats.org/officeDocument/2006/relationships/image" Target="../media/image28.png"/><Relationship Id="rId12" Type="http://schemas.openxmlformats.org/officeDocument/2006/relationships/image" Target="../media/image30.em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7.wdp"/><Relationship Id="rId4" Type="http://schemas.openxmlformats.org/officeDocument/2006/relationships/image" Target="../media/image25.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MAGDA\NIMRD\2012\SIGLA INCD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139" y="204137"/>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44246"/>
            <a:ext cx="9144000" cy="923330"/>
          </a:xfrm>
          <a:prstGeom prst="rect">
            <a:avLst/>
          </a:prstGeom>
        </p:spPr>
        <p:txBody>
          <a:bodyPr wrap="square">
            <a:spAutoFit/>
          </a:bodyPr>
          <a:lstStyle/>
          <a:p>
            <a:pPr algn="ctr"/>
            <a:r>
              <a:rPr lang="en-US" b="1" dirty="0">
                <a:latin typeface="Trebuchet MS" panose="020B0603020202020204" pitchFamily="34" charset="0"/>
              </a:rPr>
              <a:t>Conference on Blue Economy in the Black Sea</a:t>
            </a:r>
          </a:p>
          <a:p>
            <a:pPr algn="ctr"/>
            <a:r>
              <a:rPr lang="en-GB" i="1" dirty="0"/>
              <a:t>Connecting the region through marine and maritime cooperation</a:t>
            </a:r>
            <a:endParaRPr lang="en-GB" dirty="0"/>
          </a:p>
          <a:p>
            <a:pPr algn="ctr"/>
            <a:endParaRPr lang="en-US" b="1" dirty="0">
              <a:solidFill>
                <a:srgbClr val="FF0000"/>
              </a:solidFill>
              <a:latin typeface="Trebuchet MS" panose="020B0603020202020204" pitchFamily="34" charset="0"/>
            </a:endParaRPr>
          </a:p>
        </p:txBody>
      </p:sp>
      <p:sp>
        <p:nvSpPr>
          <p:cNvPr id="7" name="Rectangle 6"/>
          <p:cNvSpPr/>
          <p:nvPr/>
        </p:nvSpPr>
        <p:spPr>
          <a:xfrm>
            <a:off x="1310539" y="6502003"/>
            <a:ext cx="6705600" cy="307777"/>
          </a:xfrm>
          <a:prstGeom prst="rect">
            <a:avLst/>
          </a:prstGeom>
        </p:spPr>
        <p:txBody>
          <a:bodyPr wrap="square">
            <a:spAutoFit/>
          </a:bodyPr>
          <a:lstStyle/>
          <a:p>
            <a:pPr algn="ctr"/>
            <a:r>
              <a:rPr lang="en-US" sz="1400" b="1" dirty="0">
                <a:solidFill>
                  <a:srgbClr val="002060"/>
                </a:solidFill>
                <a:latin typeface="Trebuchet MS" panose="020B0603020202020204" pitchFamily="34" charset="0"/>
              </a:rPr>
              <a:t>15</a:t>
            </a:r>
            <a:r>
              <a:rPr lang="ro-RO" sz="1400" b="1" dirty="0">
                <a:solidFill>
                  <a:srgbClr val="002060"/>
                </a:solidFill>
                <a:latin typeface="Trebuchet MS" panose="020B0603020202020204" pitchFamily="34" charset="0"/>
              </a:rPr>
              <a:t> September </a:t>
            </a:r>
            <a:r>
              <a:rPr lang="en-US" sz="1400" b="1" dirty="0">
                <a:solidFill>
                  <a:srgbClr val="002060"/>
                </a:solidFill>
                <a:latin typeface="Trebuchet MS" panose="020B0603020202020204" pitchFamily="34" charset="0"/>
              </a:rPr>
              <a:t>201</a:t>
            </a:r>
            <a:r>
              <a:rPr lang="ro-RO" sz="1400" b="1" dirty="0">
                <a:solidFill>
                  <a:srgbClr val="002060"/>
                </a:solidFill>
                <a:latin typeface="Trebuchet MS" panose="020B0603020202020204" pitchFamily="34" charset="0"/>
              </a:rPr>
              <a:t>7</a:t>
            </a:r>
            <a:r>
              <a:rPr lang="en-US" sz="1400" b="1" dirty="0">
                <a:solidFill>
                  <a:srgbClr val="002060"/>
                </a:solidFill>
                <a:latin typeface="Trebuchet MS" panose="020B0603020202020204" pitchFamily="34" charset="0"/>
              </a:rPr>
              <a:t>, Batumi, Georgia</a:t>
            </a:r>
            <a:endParaRPr lang="en-US" sz="1400" dirty="0">
              <a:solidFill>
                <a:srgbClr val="002060"/>
              </a:solidFill>
              <a:latin typeface="Trebuchet MS" panose="020B0603020202020204" pitchFamily="34" charset="0"/>
            </a:endParaRPr>
          </a:p>
        </p:txBody>
      </p:sp>
      <p:sp>
        <p:nvSpPr>
          <p:cNvPr id="8" name="TextBox 7"/>
          <p:cNvSpPr txBox="1"/>
          <p:nvPr/>
        </p:nvSpPr>
        <p:spPr>
          <a:xfrm>
            <a:off x="152400" y="1369218"/>
            <a:ext cx="8534400" cy="3170099"/>
          </a:xfrm>
          <a:prstGeom prst="rect">
            <a:avLst/>
          </a:prstGeom>
          <a:noFill/>
        </p:spPr>
        <p:txBody>
          <a:bodyPr wrap="square">
            <a:spAutoFit/>
          </a:bodyPr>
          <a:lstStyle/>
          <a:p>
            <a:pPr algn="ctr" defTabSz="2952323" fontAlgn="auto">
              <a:spcBef>
                <a:spcPts val="0"/>
              </a:spcBef>
              <a:spcAft>
                <a:spcPts val="0"/>
              </a:spcAft>
              <a:defRPr/>
            </a:pPr>
            <a:r>
              <a:rPr lang="en-US" sz="4000" b="1" dirty="0">
                <a:solidFill>
                  <a:srgbClr val="0000FF"/>
                </a:solidFill>
                <a:effectLst>
                  <a:outerShdw blurRad="38100" dist="38100" dir="2700000" algn="tl">
                    <a:srgbClr val="000000">
                      <a:alpha val="43137"/>
                    </a:srgbClr>
                  </a:outerShdw>
                </a:effectLst>
                <a:latin typeface="Trebuchet MS" panose="020B0603020202020204" pitchFamily="34" charset="0"/>
                <a:cs typeface="+mn-cs"/>
              </a:rPr>
              <a:t>Maritime Spatial Planning </a:t>
            </a:r>
          </a:p>
          <a:p>
            <a:pPr algn="ctr" defTabSz="2952323" fontAlgn="auto">
              <a:spcBef>
                <a:spcPts val="0"/>
              </a:spcBef>
              <a:spcAft>
                <a:spcPts val="0"/>
              </a:spcAft>
              <a:defRPr/>
            </a:pPr>
            <a:r>
              <a:rPr lang="en-US" sz="4000" b="1" dirty="0">
                <a:solidFill>
                  <a:srgbClr val="0000FF"/>
                </a:solidFill>
                <a:effectLst>
                  <a:outerShdw blurRad="38100" dist="38100" dir="2700000" algn="tl">
                    <a:srgbClr val="000000">
                      <a:alpha val="43137"/>
                    </a:srgbClr>
                  </a:outerShdw>
                </a:effectLst>
                <a:latin typeface="Trebuchet MS" panose="020B0603020202020204" pitchFamily="34" charset="0"/>
                <a:cs typeface="+mn-cs"/>
              </a:rPr>
              <a:t>for Blue Growth: </a:t>
            </a:r>
          </a:p>
          <a:p>
            <a:pPr algn="ctr" defTabSz="2952323" fontAlgn="auto">
              <a:spcBef>
                <a:spcPts val="0"/>
              </a:spcBef>
              <a:spcAft>
                <a:spcPts val="0"/>
              </a:spcAft>
              <a:defRPr/>
            </a:pPr>
            <a:r>
              <a:rPr lang="en-US" sz="4000" b="1" dirty="0">
                <a:solidFill>
                  <a:srgbClr val="0000FF"/>
                </a:solidFill>
                <a:effectLst>
                  <a:outerShdw blurRad="38100" dist="38100" dir="2700000" algn="tl">
                    <a:srgbClr val="000000">
                      <a:alpha val="43137"/>
                    </a:srgbClr>
                  </a:outerShdw>
                </a:effectLst>
                <a:latin typeface="Trebuchet MS" panose="020B0603020202020204" pitchFamily="34" charset="0"/>
                <a:cs typeface="+mn-cs"/>
              </a:rPr>
              <a:t>EU support for Visions, Indicators, Examples, Navigation.</a:t>
            </a:r>
          </a:p>
          <a:p>
            <a:pPr algn="ctr" defTabSz="2952323" fontAlgn="auto">
              <a:spcBef>
                <a:spcPts val="0"/>
              </a:spcBef>
              <a:spcAft>
                <a:spcPts val="0"/>
              </a:spcAft>
              <a:defRPr/>
            </a:pPr>
            <a:r>
              <a:rPr lang="en-US" sz="4000" b="1" dirty="0">
                <a:solidFill>
                  <a:srgbClr val="0000FF"/>
                </a:solidFill>
                <a:effectLst>
                  <a:outerShdw blurRad="38100" dist="38100" dir="2700000" algn="tl">
                    <a:srgbClr val="000000">
                      <a:alpha val="43137"/>
                    </a:srgbClr>
                  </a:outerShdw>
                </a:effectLst>
                <a:latin typeface="Trebuchet MS" panose="020B0603020202020204" pitchFamily="34" charset="0"/>
              </a:rPr>
              <a:t>Romanian Experiences</a:t>
            </a:r>
            <a:r>
              <a:rPr lang="en-US" sz="4000" b="1" dirty="0">
                <a:solidFill>
                  <a:srgbClr val="0000FF"/>
                </a:solidFill>
                <a:effectLst>
                  <a:outerShdw blurRad="38100" dist="38100" dir="2700000" algn="tl">
                    <a:srgbClr val="000000">
                      <a:alpha val="43137"/>
                    </a:srgbClr>
                  </a:outerShdw>
                </a:effectLst>
                <a:latin typeface="Trebuchet MS" panose="020B0603020202020204" pitchFamily="34" charset="0"/>
                <a:cs typeface="+mn-cs"/>
              </a:rPr>
              <a:t> </a:t>
            </a:r>
          </a:p>
        </p:txBody>
      </p:sp>
      <p:sp>
        <p:nvSpPr>
          <p:cNvPr id="9" name="TextBox 4"/>
          <p:cNvSpPr txBox="1">
            <a:spLocks noChangeArrowheads="1"/>
          </p:cNvSpPr>
          <p:nvPr/>
        </p:nvSpPr>
        <p:spPr bwMode="auto">
          <a:xfrm>
            <a:off x="152400" y="4898439"/>
            <a:ext cx="8991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10300">
                <a:solidFill>
                  <a:schemeClr val="tx1"/>
                </a:solidFill>
                <a:latin typeface="Calibri" pitchFamily="34" charset="0"/>
              </a:defRPr>
            </a:lvl1pPr>
            <a:lvl2pPr marL="742950" indent="-285750" eaLnBrk="0" hangingPunct="0">
              <a:spcBef>
                <a:spcPct val="20000"/>
              </a:spcBef>
              <a:buFont typeface="Arial" charset="0"/>
              <a:buChar char="–"/>
              <a:defRPr sz="9000">
                <a:solidFill>
                  <a:schemeClr val="tx1"/>
                </a:solidFill>
                <a:latin typeface="Calibri" pitchFamily="34" charset="0"/>
              </a:defRPr>
            </a:lvl2pPr>
            <a:lvl3pPr marL="1143000" indent="-228600" eaLnBrk="0" hangingPunct="0">
              <a:spcBef>
                <a:spcPct val="20000"/>
              </a:spcBef>
              <a:buFont typeface="Arial" charset="0"/>
              <a:buChar char="•"/>
              <a:defRPr sz="7700">
                <a:solidFill>
                  <a:schemeClr val="tx1"/>
                </a:solidFill>
                <a:latin typeface="Calibri" pitchFamily="34" charset="0"/>
              </a:defRPr>
            </a:lvl3pPr>
            <a:lvl4pPr marL="1600200" indent="-228600" eaLnBrk="0" hangingPunct="0">
              <a:spcBef>
                <a:spcPct val="20000"/>
              </a:spcBef>
              <a:buFont typeface="Arial" charset="0"/>
              <a:buChar char="–"/>
              <a:defRPr sz="6500">
                <a:solidFill>
                  <a:schemeClr val="tx1"/>
                </a:solidFill>
                <a:latin typeface="Calibri" pitchFamily="34" charset="0"/>
              </a:defRPr>
            </a:lvl4pPr>
            <a:lvl5pPr marL="2057400" indent="-228600" eaLnBrk="0" hangingPunct="0">
              <a:spcBef>
                <a:spcPct val="20000"/>
              </a:spcBef>
              <a:buFont typeface="Arial" charset="0"/>
              <a:buChar char="»"/>
              <a:defRPr sz="6500">
                <a:solidFill>
                  <a:schemeClr val="tx1"/>
                </a:solidFill>
                <a:latin typeface="Calibri" pitchFamily="34" charset="0"/>
              </a:defRPr>
            </a:lvl5pPr>
            <a:lvl6pPr marL="25146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6pPr>
            <a:lvl7pPr marL="29718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7pPr>
            <a:lvl8pPr marL="34290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8pPr>
            <a:lvl9pPr marL="38862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9pPr>
          </a:lstStyle>
          <a:p>
            <a:pPr algn="ctr" eaLnBrk="1" hangingPunct="1">
              <a:spcBef>
                <a:spcPct val="0"/>
              </a:spcBef>
              <a:buFontTx/>
              <a:buNone/>
            </a:pPr>
            <a:r>
              <a:rPr lang="en-US" altLang="en-US" sz="2000" b="1" i="1" dirty="0">
                <a:solidFill>
                  <a:srgbClr val="002060"/>
                </a:solidFill>
                <a:latin typeface="Trebuchet MS" panose="020B0603020202020204" pitchFamily="34" charset="0"/>
              </a:rPr>
              <a:t>Laura Alexandrov,</a:t>
            </a:r>
          </a:p>
          <a:p>
            <a:pPr algn="ctr" eaLnBrk="1" hangingPunct="1">
              <a:spcBef>
                <a:spcPct val="0"/>
              </a:spcBef>
              <a:buFontTx/>
              <a:buNone/>
            </a:pPr>
            <a:r>
              <a:rPr lang="en-US" altLang="en-US" sz="1600" b="1" i="1" dirty="0">
                <a:solidFill>
                  <a:srgbClr val="0070C0"/>
                </a:solidFill>
                <a:latin typeface="Trebuchet MS" panose="020B0603020202020204" pitchFamily="34" charset="0"/>
              </a:rPr>
              <a:t>*National Institute for Marine Research and Development  </a:t>
            </a:r>
            <a:r>
              <a:rPr lang="en-US" altLang="en-US" sz="1600" b="1" i="1" dirty="0" err="1">
                <a:solidFill>
                  <a:srgbClr val="0070C0"/>
                </a:solidFill>
                <a:latin typeface="Trebuchet MS" panose="020B0603020202020204" pitchFamily="34" charset="0"/>
              </a:rPr>
              <a:t>G.Antipa</a:t>
            </a:r>
            <a:r>
              <a:rPr lang="en-US" altLang="en-US" sz="1600" b="1" i="1" dirty="0">
                <a:solidFill>
                  <a:srgbClr val="0070C0"/>
                </a:solidFill>
                <a:latin typeface="Trebuchet MS" panose="020B0603020202020204" pitchFamily="34" charset="0"/>
              </a:rPr>
              <a:t>, Constanta,</a:t>
            </a:r>
          </a:p>
          <a:p>
            <a:pPr algn="ctr" eaLnBrk="1" hangingPunct="1">
              <a:spcBef>
                <a:spcPct val="0"/>
              </a:spcBef>
              <a:buFontTx/>
              <a:buNone/>
            </a:pPr>
            <a:r>
              <a:rPr lang="en-US" altLang="en-US" sz="1600" b="1" i="1" dirty="0">
                <a:solidFill>
                  <a:srgbClr val="0070C0"/>
                </a:solidFill>
                <a:latin typeface="Trebuchet MS" panose="020B0603020202020204" pitchFamily="34" charset="0"/>
              </a:rPr>
              <a:t>**Black Sea Focal Point for Maritime Spatial </a:t>
            </a:r>
            <a:r>
              <a:rPr lang="en-US" altLang="en-US" sz="1600" b="1" i="1" dirty="0" err="1">
                <a:solidFill>
                  <a:srgbClr val="0070C0"/>
                </a:solidFill>
                <a:latin typeface="Trebuchet MS" panose="020B0603020202020204" pitchFamily="34" charset="0"/>
              </a:rPr>
              <a:t>Planing</a:t>
            </a:r>
            <a:r>
              <a:rPr lang="en-US" altLang="en-US" sz="1600" b="1" i="1" dirty="0">
                <a:solidFill>
                  <a:srgbClr val="0070C0"/>
                </a:solidFill>
                <a:latin typeface="Trebuchet MS" panose="020B0603020202020204" pitchFamily="34" charset="0"/>
              </a:rPr>
              <a:t> under EU-MSP Platform</a:t>
            </a:r>
          </a:p>
          <a:p>
            <a:pPr algn="ctr" eaLnBrk="1" hangingPunct="1">
              <a:spcBef>
                <a:spcPct val="0"/>
              </a:spcBef>
              <a:buFontTx/>
              <a:buNone/>
            </a:pPr>
            <a:r>
              <a:rPr lang="en-US" altLang="en-US" sz="1600" b="1" i="1" dirty="0">
                <a:solidFill>
                  <a:srgbClr val="0070C0"/>
                </a:solidFill>
                <a:latin typeface="Trebuchet MS" panose="020B0603020202020204" pitchFamily="34" charset="0"/>
              </a:rPr>
              <a:t> (</a:t>
            </a:r>
            <a:r>
              <a:rPr lang="en-US" altLang="en-US" sz="1600" b="1" i="1" dirty="0" err="1">
                <a:solidFill>
                  <a:srgbClr val="0070C0"/>
                </a:solidFill>
                <a:latin typeface="Trebuchet MS" panose="020B0603020202020204" pitchFamily="34" charset="0"/>
              </a:rPr>
              <a:t>s.Pro</a:t>
            </a:r>
            <a:r>
              <a:rPr lang="en-US" altLang="en-US" sz="1600" b="1" i="1" dirty="0">
                <a:solidFill>
                  <a:srgbClr val="0070C0"/>
                </a:solidFill>
                <a:latin typeface="Trebuchet MS" panose="020B0603020202020204" pitchFamily="34" charset="0"/>
              </a:rPr>
              <a:t> </a:t>
            </a:r>
            <a:r>
              <a:rPr lang="mr-IN" altLang="en-US" sz="1600" b="1" i="1" dirty="0">
                <a:solidFill>
                  <a:srgbClr val="0070C0"/>
                </a:solidFill>
                <a:latin typeface="Trebuchet MS" panose="020B0603020202020204" pitchFamily="34" charset="0"/>
              </a:rPr>
              <a:t>–</a:t>
            </a:r>
            <a:r>
              <a:rPr lang="en-US" altLang="en-US" sz="1600" b="1" i="1" dirty="0">
                <a:solidFill>
                  <a:srgbClr val="0070C0"/>
                </a:solidFill>
                <a:latin typeface="Trebuchet MS" panose="020B0603020202020204" pitchFamily="34" charset="0"/>
              </a:rPr>
              <a:t> sustainable projects GmbH Berlin, Germany)</a:t>
            </a:r>
            <a:endParaRPr lang="en-US" altLang="en-US" sz="1600" i="1" dirty="0">
              <a:solidFill>
                <a:srgbClr val="0070C0"/>
              </a:solidFill>
              <a:latin typeface="Trebuchet MS" panose="020B0603020202020204" pitchFamily="34" charset="0"/>
            </a:endParaRPr>
          </a:p>
        </p:txBody>
      </p:sp>
      <p:pic>
        <p:nvPicPr>
          <p:cNvPr id="13" name="Picture 19" descr="EUlogo">
            <a:extLst>
              <a:ext uri="{FF2B5EF4-FFF2-40B4-BE49-F238E27FC236}">
                <a16:creationId xmlns:a16="http://schemas.microsoft.com/office/drawing/2014/main" id="{50A097C2-6170-4923-8C86-9B86AEFCC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 y="198611"/>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007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EUlogo">
            <a:extLst>
              <a:ext uri="{FF2B5EF4-FFF2-40B4-BE49-F238E27FC236}">
                <a16:creationId xmlns:a16="http://schemas.microsoft.com/office/drawing/2014/main" id="{B4148678-C5AC-497C-8214-C1A213BB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94BE94A-5FFE-4272-9CFB-9AD72616B1C0}"/>
              </a:ext>
            </a:extLst>
          </p:cNvPr>
          <p:cNvSpPr/>
          <p:nvPr/>
        </p:nvSpPr>
        <p:spPr>
          <a:xfrm>
            <a:off x="155671" y="6548918"/>
            <a:ext cx="5094664" cy="300082"/>
          </a:xfrm>
          <a:prstGeom prst="rect">
            <a:avLst/>
          </a:prstGeom>
        </p:spPr>
        <p:txBody>
          <a:bodyPr wrap="none">
            <a:spAutoFit/>
          </a:bodyPr>
          <a:lstStyle/>
          <a:p>
            <a:r>
              <a:rPr lang="en-GB" sz="1350" dirty="0"/>
              <a:t>http://www.msp-platform.eu/msp-practice/msp-projects</a:t>
            </a:r>
          </a:p>
        </p:txBody>
      </p:sp>
      <p:pic>
        <p:nvPicPr>
          <p:cNvPr id="18" name="Bild 4">
            <a:extLst>
              <a:ext uri="{FF2B5EF4-FFF2-40B4-BE49-F238E27FC236}">
                <a16:creationId xmlns:a16="http://schemas.microsoft.com/office/drawing/2014/main" id="{B390AB61-C084-4356-B184-0A41B60EBD3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40889" y="339978"/>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65C5424-6F36-4CB5-973D-12DE732E5E3D}"/>
              </a:ext>
            </a:extLst>
          </p:cNvPr>
          <p:cNvSpPr/>
          <p:nvPr/>
        </p:nvSpPr>
        <p:spPr>
          <a:xfrm>
            <a:off x="1524000" y="339978"/>
            <a:ext cx="5943600" cy="1508105"/>
          </a:xfrm>
          <a:prstGeom prst="rect">
            <a:avLst/>
          </a:prstGeom>
          <a:solidFill>
            <a:srgbClr val="F2F2F2">
              <a:alpha val="83137"/>
            </a:srgbClr>
          </a:solidFill>
        </p:spPr>
        <p:txBody>
          <a:bodyPr wrap="square">
            <a:spAutoFit/>
          </a:bodyPr>
          <a:lstStyle/>
          <a:p>
            <a:pPr algn="ctr"/>
            <a:r>
              <a:rPr lang="en-US" sz="2000" b="1" dirty="0">
                <a:solidFill>
                  <a:srgbClr val="476173"/>
                </a:solidFill>
                <a:latin typeface="Tahoma" panose="020B0604030504040204" pitchFamily="34" charset="0"/>
                <a:ea typeface="Tahoma" panose="020B0604030504040204" pitchFamily="34" charset="0"/>
                <a:cs typeface="Tahoma" panose="020B0604030504040204" pitchFamily="34" charset="0"/>
              </a:rPr>
              <a:t>Technical Study: ‘</a:t>
            </a:r>
            <a:r>
              <a:rPr lang="en-US" sz="2000" b="1" i="1" dirty="0">
                <a:solidFill>
                  <a:srgbClr val="476173"/>
                </a:solidFill>
                <a:latin typeface="Tahoma" panose="020B0604030504040204" pitchFamily="34" charset="0"/>
                <a:ea typeface="Tahoma" panose="020B0604030504040204" pitchFamily="34" charset="0"/>
                <a:cs typeface="Tahoma" panose="020B0604030504040204" pitchFamily="34" charset="0"/>
              </a:rPr>
              <a:t>’MSP for Blue Growth:</a:t>
            </a:r>
          </a:p>
          <a:p>
            <a:pPr algn="ctr"/>
            <a:r>
              <a:rPr lang="en-US" sz="2000" b="1" i="1" dirty="0">
                <a:solidFill>
                  <a:srgbClr val="476173"/>
                </a:solidFill>
                <a:latin typeface="Tahoma" panose="020B0604030504040204" pitchFamily="34" charset="0"/>
                <a:ea typeface="Tahoma" panose="020B0604030504040204" pitchFamily="34" charset="0"/>
                <a:cs typeface="Tahoma" panose="020B0604030504040204" pitchFamily="34" charset="0"/>
              </a:rPr>
              <a:t>MSP as a tool to support a sustainable </a:t>
            </a:r>
          </a:p>
          <a:p>
            <a:pPr algn="ctr"/>
            <a:r>
              <a:rPr lang="en-US" sz="2000" b="1" i="1" dirty="0">
                <a:solidFill>
                  <a:srgbClr val="476173"/>
                </a:solidFill>
                <a:latin typeface="Tahoma" panose="020B0604030504040204" pitchFamily="34" charset="0"/>
                <a:ea typeface="Tahoma" panose="020B0604030504040204" pitchFamily="34" charset="0"/>
                <a:cs typeface="Tahoma" panose="020B0604030504040204" pitchFamily="34" charset="0"/>
              </a:rPr>
              <a:t>Blue Economies</a:t>
            </a:r>
            <a:r>
              <a:rPr lang="en-US" sz="2000" b="1" dirty="0">
                <a:solidFill>
                  <a:srgbClr val="476173"/>
                </a:solidFill>
                <a:latin typeface="Tahoma" panose="020B0604030504040204" pitchFamily="34" charset="0"/>
                <a:ea typeface="Tahoma" panose="020B0604030504040204" pitchFamily="34" charset="0"/>
                <a:cs typeface="Tahoma" panose="020B0604030504040204" pitchFamily="34" charset="0"/>
              </a:rPr>
              <a:t>’’</a:t>
            </a:r>
          </a:p>
          <a:p>
            <a:pPr algn="ctr"/>
            <a:r>
              <a:rPr lang="en-US" altLang="en-US" sz="1400" dirty="0">
                <a:latin typeface="Tahoma" panose="020B0604030504040204" pitchFamily="34" charset="0"/>
                <a:ea typeface="Tahoma" panose="020B0604030504040204" pitchFamily="34" charset="0"/>
                <a:cs typeface="Tahoma" panose="020B0604030504040204" pitchFamily="34" charset="0"/>
              </a:rPr>
              <a:t>Ivana </a:t>
            </a:r>
            <a:r>
              <a:rPr lang="en-US" altLang="en-US" sz="1400" dirty="0" err="1">
                <a:latin typeface="Tahoma" panose="020B0604030504040204" pitchFamily="34" charset="0"/>
                <a:ea typeface="Tahoma" panose="020B0604030504040204" pitchFamily="34" charset="0"/>
                <a:cs typeface="Tahoma" panose="020B0604030504040204" pitchFamily="34" charset="0"/>
              </a:rPr>
              <a:t>Lukic</a:t>
            </a:r>
            <a:r>
              <a:rPr lang="en-US" altLang="en-US" sz="1400" dirty="0">
                <a:latin typeface="Tahoma" panose="020B0604030504040204" pitchFamily="34" charset="0"/>
                <a:ea typeface="Tahoma" panose="020B0604030504040204" pitchFamily="34" charset="0"/>
                <a:cs typeface="Tahoma" panose="020B0604030504040204" pitchFamily="34" charset="0"/>
              </a:rPr>
              <a:t>, </a:t>
            </a:r>
            <a:r>
              <a:rPr lang="en-US" altLang="en-US" sz="1400" dirty="0" err="1">
                <a:latin typeface="Tahoma" panose="020B0604030504040204" pitchFamily="34" charset="0"/>
                <a:ea typeface="Tahoma" panose="020B0604030504040204" pitchFamily="34" charset="0"/>
                <a:cs typeface="Tahoma" panose="020B0604030504040204" pitchFamily="34" charset="0"/>
              </a:rPr>
              <a:t>s.Pro</a:t>
            </a:r>
            <a:r>
              <a:rPr lang="en-US" altLang="en-US" sz="1400" dirty="0">
                <a:latin typeface="Tahoma" panose="020B0604030504040204" pitchFamily="34" charset="0"/>
                <a:ea typeface="Tahoma" panose="020B0604030504040204" pitchFamily="34" charset="0"/>
                <a:cs typeface="Tahoma" panose="020B0604030504040204" pitchFamily="34" charset="0"/>
              </a:rPr>
              <a:t> </a:t>
            </a:r>
            <a:r>
              <a:rPr lang="mr-IN" altLang="en-US" sz="1400" dirty="0">
                <a:latin typeface="Tahoma" panose="020B0604030504040204" pitchFamily="34" charset="0"/>
                <a:ea typeface="Tahoma" panose="020B0604030504040204" pitchFamily="34" charset="0"/>
              </a:rPr>
              <a:t>–</a:t>
            </a:r>
            <a:r>
              <a:rPr lang="en-US" altLang="en-US" sz="1400" dirty="0">
                <a:latin typeface="Tahoma" panose="020B0604030504040204" pitchFamily="34" charset="0"/>
                <a:ea typeface="Tahoma" panose="020B0604030504040204" pitchFamily="34" charset="0"/>
                <a:cs typeface="Tahoma" panose="020B0604030504040204" pitchFamily="34" charset="0"/>
              </a:rPr>
              <a:t> sustainable projects GmbH Berlin, Germany</a:t>
            </a:r>
          </a:p>
          <a:p>
            <a:pPr algn="ctr"/>
            <a:r>
              <a:rPr lang="en-GB" dirty="0"/>
              <a:t> </a:t>
            </a:r>
            <a:r>
              <a:rPr lang="en-GB" sz="1400" dirty="0"/>
              <a:t>11-12 October 2017, Brussels, Belgium, #MSP4BG </a:t>
            </a:r>
            <a:endParaRPr lang="en-GB" sz="1400" dirty="0">
              <a:solidFill>
                <a:srgbClr val="476173"/>
              </a:solidFill>
            </a:endParaRPr>
          </a:p>
        </p:txBody>
      </p:sp>
      <p:sp>
        <p:nvSpPr>
          <p:cNvPr id="17" name="Rectangle 16">
            <a:extLst>
              <a:ext uri="{FF2B5EF4-FFF2-40B4-BE49-F238E27FC236}">
                <a16:creationId xmlns:a16="http://schemas.microsoft.com/office/drawing/2014/main" id="{0B9F1821-F265-4BF9-94CF-032BACFF3D0E}"/>
              </a:ext>
            </a:extLst>
          </p:cNvPr>
          <p:cNvSpPr/>
          <p:nvPr/>
        </p:nvSpPr>
        <p:spPr>
          <a:xfrm>
            <a:off x="304800" y="1848083"/>
            <a:ext cx="8763000" cy="877163"/>
          </a:xfrm>
          <a:prstGeom prst="rect">
            <a:avLst/>
          </a:prstGeom>
        </p:spPr>
        <p:txBody>
          <a:bodyPr wrap="square">
            <a:spAutoFit/>
          </a:bodyPr>
          <a:lstStyle/>
          <a:p>
            <a:r>
              <a:rPr lang="en-US" sz="1700" b="1" dirty="0">
                <a:latin typeface="Avenir condensed"/>
                <a:cs typeface="Avenir condensed"/>
              </a:rPr>
              <a:t>Study Task 1. Methodology for developing MSP-relevant visions</a:t>
            </a:r>
          </a:p>
          <a:p>
            <a:r>
              <a:rPr lang="en-US" sz="1700" b="1" dirty="0">
                <a:latin typeface="Avenir condensed"/>
                <a:cs typeface="Avenir condensed"/>
              </a:rPr>
              <a:t>Study Task 2. Methodology to investigate current and future potential of key maritime sectors</a:t>
            </a:r>
          </a:p>
          <a:p>
            <a:r>
              <a:rPr lang="en-US" sz="1700" b="1" dirty="0">
                <a:latin typeface="Avenir condensed"/>
                <a:cs typeface="Avenir condensed"/>
              </a:rPr>
              <a:t>Study Task 3. Methodology for developing indicators </a:t>
            </a:r>
            <a:endParaRPr lang="en-GB" sz="1700" dirty="0"/>
          </a:p>
        </p:txBody>
      </p:sp>
      <p:sp>
        <p:nvSpPr>
          <p:cNvPr id="11" name="Rechteck 2">
            <a:extLst>
              <a:ext uri="{FF2B5EF4-FFF2-40B4-BE49-F238E27FC236}">
                <a16:creationId xmlns:a16="http://schemas.microsoft.com/office/drawing/2014/main" id="{C6C1B2EE-AC5B-4BE1-B32B-D74BB96B58E1}"/>
              </a:ext>
            </a:extLst>
          </p:cNvPr>
          <p:cNvSpPr/>
          <p:nvPr/>
        </p:nvSpPr>
        <p:spPr>
          <a:xfrm>
            <a:off x="0" y="2824820"/>
            <a:ext cx="9144000" cy="395697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65960" tIns="457200" anchor="ctr" anchorCtr="0"/>
          <a:lstStyle/>
          <a:p>
            <a:endParaRPr lang="en-US" sz="1600" dirty="0">
              <a:solidFill>
                <a:srgbClr val="597586"/>
              </a:solidFill>
              <a:latin typeface="Avenir Next Regular"/>
              <a:cs typeface="Avenir Next Regular"/>
            </a:endParaRPr>
          </a:p>
        </p:txBody>
      </p:sp>
      <p:pic>
        <p:nvPicPr>
          <p:cNvPr id="12" name="Picture 10">
            <a:extLst>
              <a:ext uri="{FF2B5EF4-FFF2-40B4-BE49-F238E27FC236}">
                <a16:creationId xmlns:a16="http://schemas.microsoft.com/office/drawing/2014/main" id="{40E4CAEA-93A8-4334-8C9A-14E138026458}"/>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074684" y="2672421"/>
            <a:ext cx="4499831" cy="3182638"/>
          </a:xfrm>
          <a:prstGeom prst="rect">
            <a:avLst/>
          </a:prstGeom>
        </p:spPr>
      </p:pic>
      <p:sp>
        <p:nvSpPr>
          <p:cNvPr id="13" name="Rechteck 5">
            <a:extLst>
              <a:ext uri="{FF2B5EF4-FFF2-40B4-BE49-F238E27FC236}">
                <a16:creationId xmlns:a16="http://schemas.microsoft.com/office/drawing/2014/main" id="{7CBFFB1D-C5CD-44F3-8938-D8042C1E9BD8}"/>
              </a:ext>
            </a:extLst>
          </p:cNvPr>
          <p:cNvSpPr/>
          <p:nvPr/>
        </p:nvSpPr>
        <p:spPr>
          <a:xfrm>
            <a:off x="3164315" y="5872821"/>
            <a:ext cx="6172200" cy="892552"/>
          </a:xfrm>
          <a:prstGeom prst="rect">
            <a:avLst/>
          </a:prstGeom>
        </p:spPr>
        <p:txBody>
          <a:bodyPr wrap="square">
            <a:spAutoFit/>
          </a:bodyPr>
          <a:lstStyle/>
          <a:p>
            <a:pPr lvl="0" algn="ctr"/>
            <a:r>
              <a:rPr lang="en-GB" sz="1300" b="1" dirty="0">
                <a:solidFill>
                  <a:srgbClr val="476173"/>
                </a:solidFill>
                <a:latin typeface="Avenir Next Condensed" charset="0"/>
                <a:ea typeface="Avenir Next Condensed" charset="0"/>
                <a:cs typeface="Avenir Next Condensed" charset="0"/>
              </a:rPr>
              <a:t>What are available scenario development techniques? </a:t>
            </a:r>
            <a:endParaRPr lang="en-US" sz="1300" b="1" dirty="0">
              <a:solidFill>
                <a:srgbClr val="476173"/>
              </a:solidFill>
              <a:latin typeface="Avenir Next Condensed" charset="0"/>
              <a:ea typeface="Avenir Next Condensed" charset="0"/>
              <a:cs typeface="Avenir Next Condensed" charset="0"/>
            </a:endParaRPr>
          </a:p>
          <a:p>
            <a:pPr lvl="0" algn="ctr"/>
            <a:r>
              <a:rPr lang="en-GB" sz="1300" b="1" dirty="0">
                <a:solidFill>
                  <a:srgbClr val="476173"/>
                </a:solidFill>
                <a:latin typeface="Avenir Next Condensed" charset="0"/>
                <a:ea typeface="Avenir Next Condensed" charset="0"/>
                <a:cs typeface="Avenir Next Condensed" charset="0"/>
              </a:rPr>
              <a:t>What is the difference and the link between FLP and MSP processes? </a:t>
            </a:r>
            <a:endParaRPr lang="en-US" sz="1300" b="1" dirty="0">
              <a:solidFill>
                <a:srgbClr val="476173"/>
              </a:solidFill>
              <a:latin typeface="Avenir Next Condensed" charset="0"/>
              <a:ea typeface="Avenir Next Condensed" charset="0"/>
              <a:cs typeface="Avenir Next Condensed" charset="0"/>
            </a:endParaRPr>
          </a:p>
          <a:p>
            <a:pPr lvl="0" algn="ctr"/>
            <a:r>
              <a:rPr lang="en-GB" sz="1300" b="1" dirty="0">
                <a:solidFill>
                  <a:srgbClr val="476173"/>
                </a:solidFill>
                <a:latin typeface="Avenir Next Condensed" charset="0"/>
                <a:ea typeface="Avenir Next Condensed" charset="0"/>
                <a:cs typeface="Avenir Next Condensed" charset="0"/>
              </a:rPr>
              <a:t>What time horizon spans can be used in an FLP?</a:t>
            </a:r>
            <a:endParaRPr lang="en-US" sz="1300" b="1" dirty="0">
              <a:solidFill>
                <a:srgbClr val="476173"/>
              </a:solidFill>
              <a:latin typeface="Avenir Next Condensed" charset="0"/>
              <a:ea typeface="Avenir Next Condensed" charset="0"/>
              <a:cs typeface="Avenir Next Condensed" charset="0"/>
            </a:endParaRPr>
          </a:p>
          <a:p>
            <a:pPr lvl="0" algn="ctr"/>
            <a:r>
              <a:rPr lang="en-GB" sz="1300" b="1" dirty="0">
                <a:solidFill>
                  <a:srgbClr val="476173"/>
                </a:solidFill>
                <a:latin typeface="Avenir Next Condensed" charset="0"/>
                <a:ea typeface="Avenir Next Condensed" charset="0"/>
                <a:cs typeface="Avenir Next Condensed" charset="0"/>
              </a:rPr>
              <a:t>What skills are necessary for developing an FLP?</a:t>
            </a:r>
            <a:endParaRPr lang="en-US" sz="1300" b="1" dirty="0">
              <a:solidFill>
                <a:srgbClr val="476173"/>
              </a:solidFill>
              <a:latin typeface="Avenir Next Condensed" charset="0"/>
              <a:ea typeface="Avenir Next Condensed" charset="0"/>
              <a:cs typeface="Avenir Next Condensed" charset="0"/>
            </a:endParaRPr>
          </a:p>
        </p:txBody>
      </p:sp>
      <p:sp>
        <p:nvSpPr>
          <p:cNvPr id="15" name="Textfeld 6">
            <a:extLst>
              <a:ext uri="{FF2B5EF4-FFF2-40B4-BE49-F238E27FC236}">
                <a16:creationId xmlns:a16="http://schemas.microsoft.com/office/drawing/2014/main" id="{50046E17-AD5B-4F5A-BFBB-FA5E9B75EEB7}"/>
              </a:ext>
            </a:extLst>
          </p:cNvPr>
          <p:cNvSpPr txBox="1"/>
          <p:nvPr/>
        </p:nvSpPr>
        <p:spPr>
          <a:xfrm>
            <a:off x="304800" y="2824821"/>
            <a:ext cx="3733800" cy="3447098"/>
          </a:xfrm>
          <a:prstGeom prst="rect">
            <a:avLst/>
          </a:prstGeom>
          <a:noFill/>
        </p:spPr>
        <p:txBody>
          <a:bodyPr wrap="square" rtlCol="0">
            <a:spAutoFit/>
          </a:bodyPr>
          <a:lstStyle/>
          <a:p>
            <a:pPr marL="457200" indent="-457200">
              <a:buFont typeface="Wingdings" charset="2"/>
              <a:buChar char="Ø"/>
            </a:pPr>
            <a:r>
              <a:rPr lang="en-GB" b="1" dirty="0">
                <a:solidFill>
                  <a:srgbClr val="597586"/>
                </a:solidFill>
                <a:latin typeface="Avenir Next Condensed" charset="0"/>
                <a:ea typeface="Avenir Next Condensed" charset="0"/>
                <a:cs typeface="Avenir Next Condensed" charset="0"/>
              </a:rPr>
              <a:t>Full handbook publication,  Dec 2017</a:t>
            </a:r>
          </a:p>
          <a:p>
            <a:pPr marL="457200" indent="-457200">
              <a:buFont typeface="Wingdings" charset="2"/>
              <a:buChar char="Ø"/>
            </a:pPr>
            <a:endParaRPr lang="en-GB" b="1" dirty="0">
              <a:solidFill>
                <a:srgbClr val="597586"/>
              </a:solidFill>
              <a:latin typeface="Avenir Next Condensed" charset="0"/>
              <a:ea typeface="Avenir Next Condensed" charset="0"/>
              <a:cs typeface="Avenir Next Condensed" charset="0"/>
            </a:endParaRPr>
          </a:p>
          <a:p>
            <a:pPr marL="457200" indent="-457200">
              <a:buFont typeface="Wingdings" charset="2"/>
              <a:buChar char="Ø"/>
            </a:pPr>
            <a:r>
              <a:rPr lang="en-GB" b="1" dirty="0">
                <a:solidFill>
                  <a:srgbClr val="597586"/>
                </a:solidFill>
                <a:latin typeface="Avenir Next Condensed" charset="0"/>
                <a:ea typeface="Avenir Next Condensed" charset="0"/>
                <a:cs typeface="Avenir Next Condensed" charset="0"/>
              </a:rPr>
              <a:t>Presentation </a:t>
            </a:r>
            <a:br>
              <a:rPr lang="en-GB" b="1" dirty="0">
                <a:solidFill>
                  <a:srgbClr val="597586"/>
                </a:solidFill>
                <a:latin typeface="Avenir Next Condensed" charset="0"/>
                <a:ea typeface="Avenir Next Condensed" charset="0"/>
                <a:cs typeface="Avenir Next Condensed" charset="0"/>
              </a:rPr>
            </a:br>
            <a:r>
              <a:rPr lang="en-GB" b="1" dirty="0">
                <a:solidFill>
                  <a:srgbClr val="597586"/>
                </a:solidFill>
                <a:latin typeface="Avenir Next Condensed" charset="0"/>
                <a:ea typeface="Avenir Next Condensed" charset="0"/>
                <a:cs typeface="Avenir Next Condensed" charset="0"/>
              </a:rPr>
              <a:t>‘MSP for Blue Growth </a:t>
            </a:r>
            <a:br>
              <a:rPr lang="en-GB" b="1" dirty="0">
                <a:solidFill>
                  <a:srgbClr val="597586"/>
                </a:solidFill>
                <a:latin typeface="Avenir Next Condensed" charset="0"/>
                <a:ea typeface="Avenir Next Condensed" charset="0"/>
                <a:cs typeface="Avenir Next Condensed" charset="0"/>
              </a:rPr>
            </a:br>
            <a:r>
              <a:rPr lang="en-GB" b="1" dirty="0">
                <a:solidFill>
                  <a:srgbClr val="597586"/>
                </a:solidFill>
                <a:latin typeface="Avenir Next Condensed" charset="0"/>
                <a:ea typeface="Avenir Next Condensed" charset="0"/>
                <a:cs typeface="Avenir Next Condensed" charset="0"/>
              </a:rPr>
              <a:t>Conference’ 11-12 October</a:t>
            </a:r>
          </a:p>
          <a:p>
            <a:pPr marL="457200" indent="-457200">
              <a:buFont typeface="Wingdings" charset="2"/>
              <a:buChar char="Ø"/>
            </a:pPr>
            <a:endParaRPr lang="en-GB" b="1" dirty="0">
              <a:solidFill>
                <a:srgbClr val="597586"/>
              </a:solidFill>
              <a:latin typeface="Avenir Next Condensed" charset="0"/>
              <a:ea typeface="Avenir Next Condensed" charset="0"/>
              <a:cs typeface="Avenir Next Condensed" charset="0"/>
            </a:endParaRPr>
          </a:p>
          <a:p>
            <a:pPr marL="457200" indent="-457200">
              <a:buFont typeface="Wingdings" charset="2"/>
              <a:buChar char="Ø"/>
            </a:pPr>
            <a:r>
              <a:rPr lang="en-GB" b="1" dirty="0">
                <a:solidFill>
                  <a:srgbClr val="597586"/>
                </a:solidFill>
                <a:latin typeface="Avenir Next Condensed" charset="0"/>
                <a:ea typeface="Avenir Next Condensed" charset="0"/>
                <a:cs typeface="Avenir Next Condensed" charset="0"/>
              </a:rPr>
              <a:t>Postcard style summary</a:t>
            </a:r>
          </a:p>
          <a:p>
            <a:pPr marL="457200" indent="-457200">
              <a:buFont typeface="Wingdings" charset="2"/>
              <a:buChar char="Ø"/>
            </a:pPr>
            <a:endParaRPr lang="en-GB" b="1" dirty="0">
              <a:solidFill>
                <a:srgbClr val="597586"/>
              </a:solidFill>
              <a:latin typeface="Avenir Next Condensed" charset="0"/>
              <a:ea typeface="Avenir Next Condensed" charset="0"/>
              <a:cs typeface="Avenir Next Condensed" charset="0"/>
            </a:endParaRPr>
          </a:p>
          <a:p>
            <a:pPr marL="457200" indent="-457200">
              <a:buFont typeface="Wingdings" charset="2"/>
              <a:buChar char="Ø"/>
            </a:pPr>
            <a:r>
              <a:rPr lang="en-GB" b="1" dirty="0">
                <a:solidFill>
                  <a:srgbClr val="597586"/>
                </a:solidFill>
                <a:latin typeface="Avenir Next Condensed" charset="0"/>
                <a:ea typeface="Avenir Next Condensed" charset="0"/>
                <a:cs typeface="Avenir Next Condensed" charset="0"/>
              </a:rPr>
              <a:t>Features </a:t>
            </a:r>
            <a:r>
              <a:rPr lang="en-GB" b="1" u="sng" dirty="0">
                <a:solidFill>
                  <a:srgbClr val="597586"/>
                </a:solidFill>
                <a:latin typeface="Avenir Next Condensed" charset="0"/>
                <a:ea typeface="Avenir Next Condensed" charset="0"/>
                <a:cs typeface="Avenir Next Condensed" charset="0"/>
              </a:rPr>
              <a:t>on the EU MSP Platform</a:t>
            </a:r>
            <a:r>
              <a:rPr lang="en-GB" b="1" dirty="0">
                <a:solidFill>
                  <a:srgbClr val="597586"/>
                </a:solidFill>
                <a:latin typeface="Avenir Next Condensed" charset="0"/>
                <a:ea typeface="Avenir Next Condensed" charset="0"/>
                <a:cs typeface="Avenir Next Condensed" charset="0"/>
              </a:rPr>
              <a:t> - immediate links to the building blocks and the FAQs</a:t>
            </a:r>
            <a:r>
              <a:rPr lang="en-GB" sz="2000" b="1" dirty="0">
                <a:solidFill>
                  <a:srgbClr val="597586"/>
                </a:solidFill>
                <a:latin typeface="Avenir Next Condensed" charset="0"/>
                <a:ea typeface="Avenir Next Condensed" charset="0"/>
                <a:cs typeface="Avenir Next Condensed" charset="0"/>
              </a:rPr>
              <a:t> </a:t>
            </a:r>
          </a:p>
        </p:txBody>
      </p:sp>
      <p:cxnSp>
        <p:nvCxnSpPr>
          <p:cNvPr id="16" name="Gerade Verbindung mit Pfeil 8">
            <a:extLst>
              <a:ext uri="{FF2B5EF4-FFF2-40B4-BE49-F238E27FC236}">
                <a16:creationId xmlns:a16="http://schemas.microsoft.com/office/drawing/2014/main" id="{87B570BC-33DF-4159-AD5B-974F6B151500}"/>
              </a:ext>
            </a:extLst>
          </p:cNvPr>
          <p:cNvCxnSpPr/>
          <p:nvPr/>
        </p:nvCxnSpPr>
        <p:spPr>
          <a:xfrm>
            <a:off x="1335515" y="6177621"/>
            <a:ext cx="2438400" cy="0"/>
          </a:xfrm>
          <a:prstGeom prst="straightConnector1">
            <a:avLst/>
          </a:prstGeom>
          <a:ln>
            <a:solidFill>
              <a:srgbClr val="F79646"/>
            </a:solidFill>
            <a:tailEnd type="arrow"/>
          </a:ln>
        </p:spPr>
        <p:style>
          <a:lnRef idx="2">
            <a:schemeClr val="accent1"/>
          </a:lnRef>
          <a:fillRef idx="0">
            <a:schemeClr val="accent1"/>
          </a:fillRef>
          <a:effectRef idx="1">
            <a:schemeClr val="accent1"/>
          </a:effectRef>
          <a:fontRef idx="minor">
            <a:schemeClr val="tx1"/>
          </a:fontRef>
        </p:style>
      </p:cxnSp>
      <p:cxnSp>
        <p:nvCxnSpPr>
          <p:cNvPr id="19" name="Gerade Verbindung mit Pfeil 8">
            <a:extLst>
              <a:ext uri="{FF2B5EF4-FFF2-40B4-BE49-F238E27FC236}">
                <a16:creationId xmlns:a16="http://schemas.microsoft.com/office/drawing/2014/main" id="{C715727D-4761-4CE1-A619-AC737176FC22}"/>
              </a:ext>
            </a:extLst>
          </p:cNvPr>
          <p:cNvCxnSpPr/>
          <p:nvPr/>
        </p:nvCxnSpPr>
        <p:spPr>
          <a:xfrm>
            <a:off x="3011915" y="4806021"/>
            <a:ext cx="1066800" cy="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47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EUlogo">
            <a:extLst>
              <a:ext uri="{FF2B5EF4-FFF2-40B4-BE49-F238E27FC236}">
                <a16:creationId xmlns:a16="http://schemas.microsoft.com/office/drawing/2014/main" id="{B4148678-C5AC-497C-8214-C1A213BB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94BE94A-5FFE-4272-9CFB-9AD72616B1C0}"/>
              </a:ext>
            </a:extLst>
          </p:cNvPr>
          <p:cNvSpPr/>
          <p:nvPr/>
        </p:nvSpPr>
        <p:spPr>
          <a:xfrm>
            <a:off x="155671" y="6548918"/>
            <a:ext cx="5094664" cy="300082"/>
          </a:xfrm>
          <a:prstGeom prst="rect">
            <a:avLst/>
          </a:prstGeom>
        </p:spPr>
        <p:txBody>
          <a:bodyPr wrap="none">
            <a:spAutoFit/>
          </a:bodyPr>
          <a:lstStyle/>
          <a:p>
            <a:r>
              <a:rPr lang="en-GB" sz="1350" dirty="0"/>
              <a:t>http://www.msp-platform.eu/msp-practice/msp-projects</a:t>
            </a:r>
          </a:p>
        </p:txBody>
      </p:sp>
      <p:pic>
        <p:nvPicPr>
          <p:cNvPr id="18" name="Bild 4">
            <a:extLst>
              <a:ext uri="{FF2B5EF4-FFF2-40B4-BE49-F238E27FC236}">
                <a16:creationId xmlns:a16="http://schemas.microsoft.com/office/drawing/2014/main" id="{B390AB61-C084-4356-B184-0A41B60EBD3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85564" y="381000"/>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65C5424-6F36-4CB5-973D-12DE732E5E3D}"/>
              </a:ext>
            </a:extLst>
          </p:cNvPr>
          <p:cNvSpPr/>
          <p:nvPr/>
        </p:nvSpPr>
        <p:spPr>
          <a:xfrm>
            <a:off x="1524000" y="339978"/>
            <a:ext cx="5943600" cy="1508105"/>
          </a:xfrm>
          <a:prstGeom prst="rect">
            <a:avLst/>
          </a:prstGeom>
          <a:solidFill>
            <a:srgbClr val="F2F2F2">
              <a:alpha val="83137"/>
            </a:srgbClr>
          </a:solidFill>
        </p:spPr>
        <p:txBody>
          <a:bodyPr wrap="square">
            <a:spAutoFit/>
          </a:bodyPr>
          <a:lstStyle/>
          <a:p>
            <a:pPr algn="ctr"/>
            <a:r>
              <a:rPr lang="en-US"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Technical Study: ‘</a:t>
            </a:r>
            <a:r>
              <a:rPr lang="en-US" sz="20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’MSP for Blue Growth:</a:t>
            </a:r>
          </a:p>
          <a:p>
            <a:pPr algn="ctr"/>
            <a:r>
              <a:rPr lang="en-US" sz="20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MSP as a tool to support a sustainable </a:t>
            </a:r>
          </a:p>
          <a:p>
            <a:pPr algn="ctr"/>
            <a:r>
              <a:rPr lang="en-US" sz="20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Blue Economies</a:t>
            </a:r>
            <a:r>
              <a:rPr lang="en-US"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p>
          <a:p>
            <a:pPr algn="ctr"/>
            <a:r>
              <a:rPr lang="en-US" altLang="en-US" sz="1400" dirty="0">
                <a:latin typeface="Tahoma" panose="020B0604030504040204" pitchFamily="34" charset="0"/>
                <a:ea typeface="Tahoma" panose="020B0604030504040204" pitchFamily="34" charset="0"/>
                <a:cs typeface="Tahoma" panose="020B0604030504040204" pitchFamily="34" charset="0"/>
              </a:rPr>
              <a:t>Ivana </a:t>
            </a:r>
            <a:r>
              <a:rPr lang="en-US" altLang="en-US" sz="1400" dirty="0" err="1">
                <a:latin typeface="Tahoma" panose="020B0604030504040204" pitchFamily="34" charset="0"/>
                <a:ea typeface="Tahoma" panose="020B0604030504040204" pitchFamily="34" charset="0"/>
                <a:cs typeface="Tahoma" panose="020B0604030504040204" pitchFamily="34" charset="0"/>
              </a:rPr>
              <a:t>Lukic</a:t>
            </a:r>
            <a:r>
              <a:rPr lang="en-US" altLang="en-US" sz="1400" dirty="0">
                <a:latin typeface="Tahoma" panose="020B0604030504040204" pitchFamily="34" charset="0"/>
                <a:ea typeface="Tahoma" panose="020B0604030504040204" pitchFamily="34" charset="0"/>
                <a:cs typeface="Tahoma" panose="020B0604030504040204" pitchFamily="34" charset="0"/>
              </a:rPr>
              <a:t>, </a:t>
            </a:r>
            <a:r>
              <a:rPr lang="en-US" altLang="en-US" sz="1400" dirty="0" err="1">
                <a:latin typeface="Tahoma" panose="020B0604030504040204" pitchFamily="34" charset="0"/>
                <a:ea typeface="Tahoma" panose="020B0604030504040204" pitchFamily="34" charset="0"/>
                <a:cs typeface="Tahoma" panose="020B0604030504040204" pitchFamily="34" charset="0"/>
              </a:rPr>
              <a:t>s.Pro</a:t>
            </a:r>
            <a:r>
              <a:rPr lang="en-US" altLang="en-US" sz="1400" dirty="0">
                <a:latin typeface="Tahoma" panose="020B0604030504040204" pitchFamily="34" charset="0"/>
                <a:ea typeface="Tahoma" panose="020B0604030504040204" pitchFamily="34" charset="0"/>
                <a:cs typeface="Tahoma" panose="020B0604030504040204" pitchFamily="34" charset="0"/>
              </a:rPr>
              <a:t> </a:t>
            </a:r>
            <a:r>
              <a:rPr lang="mr-IN" altLang="en-US" sz="1400" dirty="0">
                <a:latin typeface="Tahoma" panose="020B0604030504040204" pitchFamily="34" charset="0"/>
                <a:ea typeface="Tahoma" panose="020B0604030504040204" pitchFamily="34" charset="0"/>
              </a:rPr>
              <a:t>–</a:t>
            </a:r>
            <a:r>
              <a:rPr lang="en-US" altLang="en-US" sz="1400" dirty="0">
                <a:latin typeface="Tahoma" panose="020B0604030504040204" pitchFamily="34" charset="0"/>
                <a:ea typeface="Tahoma" panose="020B0604030504040204" pitchFamily="34" charset="0"/>
                <a:cs typeface="Tahoma" panose="020B0604030504040204" pitchFamily="34" charset="0"/>
              </a:rPr>
              <a:t> sustainable projects GmbH Berlin, Germany</a:t>
            </a:r>
          </a:p>
          <a:p>
            <a:pPr algn="ctr"/>
            <a:r>
              <a:rPr lang="en-GB" dirty="0"/>
              <a:t> </a:t>
            </a:r>
            <a:r>
              <a:rPr lang="en-GB" sz="1400" dirty="0"/>
              <a:t>11-12 October 2017, </a:t>
            </a:r>
            <a:r>
              <a:rPr lang="en-GB" sz="1400" b="1" dirty="0"/>
              <a:t>Brussels, Belgium, #MSP4BG </a:t>
            </a:r>
            <a:endParaRPr lang="en-GB" sz="1400" dirty="0">
              <a:solidFill>
                <a:srgbClr val="476173"/>
              </a:solidFill>
            </a:endParaRPr>
          </a:p>
        </p:txBody>
      </p:sp>
      <p:sp>
        <p:nvSpPr>
          <p:cNvPr id="12" name="Rectangle 8">
            <a:extLst>
              <a:ext uri="{FF2B5EF4-FFF2-40B4-BE49-F238E27FC236}">
                <a16:creationId xmlns:a16="http://schemas.microsoft.com/office/drawing/2014/main" id="{70393306-9010-47B2-8581-960F32BF9222}"/>
              </a:ext>
            </a:extLst>
          </p:cNvPr>
          <p:cNvSpPr/>
          <p:nvPr/>
        </p:nvSpPr>
        <p:spPr>
          <a:xfrm>
            <a:off x="6057531" y="2671332"/>
            <a:ext cx="2924504" cy="2712316"/>
          </a:xfrm>
          <a:prstGeom prst="rect">
            <a:avLst/>
          </a:prstGeom>
          <a:noFill/>
          <a:ln w="190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3" name="Rechteck 4">
            <a:extLst>
              <a:ext uri="{FF2B5EF4-FFF2-40B4-BE49-F238E27FC236}">
                <a16:creationId xmlns:a16="http://schemas.microsoft.com/office/drawing/2014/main" id="{BE0DD44B-2A08-4C2E-8F6F-E254CCD42F30}"/>
              </a:ext>
            </a:extLst>
          </p:cNvPr>
          <p:cNvSpPr/>
          <p:nvPr/>
        </p:nvSpPr>
        <p:spPr>
          <a:xfrm>
            <a:off x="609600" y="5907345"/>
            <a:ext cx="8686800" cy="461665"/>
          </a:xfrm>
          <a:prstGeom prst="rect">
            <a:avLst/>
          </a:prstGeom>
        </p:spPr>
        <p:txBody>
          <a:bodyPr wrap="square">
            <a:spAutoFit/>
          </a:bodyPr>
          <a:lstStyle/>
          <a:p>
            <a:r>
              <a:rPr lang="en-US" altLang="en-US" sz="2400" b="1" dirty="0">
                <a:solidFill>
                  <a:srgbClr val="0000FF"/>
                </a:solidFill>
                <a:latin typeface="Avenir Next Condensed Regular"/>
                <a:ea typeface="Avenir Next Condensed"/>
                <a:cs typeface="Avenir Next Condensed Regular"/>
              </a:rPr>
              <a:t>What is meant by Vision or a Forward-Looking-Process (FLP) ?</a:t>
            </a:r>
            <a:endParaRPr lang="en-GB" sz="2400" dirty="0">
              <a:solidFill>
                <a:srgbClr val="0000FF"/>
              </a:solidFill>
            </a:endParaRPr>
          </a:p>
        </p:txBody>
      </p:sp>
      <p:sp>
        <p:nvSpPr>
          <p:cNvPr id="15" name="Oval 14">
            <a:extLst>
              <a:ext uri="{FF2B5EF4-FFF2-40B4-BE49-F238E27FC236}">
                <a16:creationId xmlns:a16="http://schemas.microsoft.com/office/drawing/2014/main" id="{7CCE6ECF-DAAC-4EFA-8CFF-1116405FA47D}"/>
              </a:ext>
            </a:extLst>
          </p:cNvPr>
          <p:cNvSpPr/>
          <p:nvPr/>
        </p:nvSpPr>
        <p:spPr>
          <a:xfrm>
            <a:off x="1828800" y="4267200"/>
            <a:ext cx="1295400" cy="1295400"/>
          </a:xfrm>
          <a:prstGeom prst="ellipse">
            <a:avLst/>
          </a:prstGeom>
          <a:solidFill>
            <a:schemeClr val="accent1">
              <a:lumMod val="60000"/>
              <a:lumOff val="40000"/>
              <a:alpha val="75000"/>
            </a:schemeClr>
          </a:solidFill>
          <a:ln>
            <a:solidFill>
              <a:schemeClr val="accent1">
                <a:lumMod val="60000"/>
                <a:lumOff val="4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latin typeface="Avenir Next Condensed Bold"/>
                <a:cs typeface="Avenir Next Condensed Bold"/>
              </a:rPr>
              <a:t>Forecast</a:t>
            </a:r>
          </a:p>
        </p:txBody>
      </p:sp>
      <p:sp>
        <p:nvSpPr>
          <p:cNvPr id="23" name="Oval 22">
            <a:extLst>
              <a:ext uri="{FF2B5EF4-FFF2-40B4-BE49-F238E27FC236}">
                <a16:creationId xmlns:a16="http://schemas.microsoft.com/office/drawing/2014/main" id="{DDB9C978-F419-4B3B-9704-EB0139884401}"/>
              </a:ext>
            </a:extLst>
          </p:cNvPr>
          <p:cNvSpPr/>
          <p:nvPr/>
        </p:nvSpPr>
        <p:spPr>
          <a:xfrm>
            <a:off x="993556" y="3317823"/>
            <a:ext cx="1282263" cy="1226824"/>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Avenir Next Condensed Bold"/>
              <a:cs typeface="Avenir Next Condensed Bold"/>
            </a:endParaRPr>
          </a:p>
        </p:txBody>
      </p:sp>
      <p:sp>
        <p:nvSpPr>
          <p:cNvPr id="24" name="Oval 23">
            <a:extLst>
              <a:ext uri="{FF2B5EF4-FFF2-40B4-BE49-F238E27FC236}">
                <a16:creationId xmlns:a16="http://schemas.microsoft.com/office/drawing/2014/main" id="{85E9C7C3-03BC-41D9-B758-5EAA63A2B2BA}"/>
              </a:ext>
            </a:extLst>
          </p:cNvPr>
          <p:cNvSpPr/>
          <p:nvPr/>
        </p:nvSpPr>
        <p:spPr>
          <a:xfrm>
            <a:off x="1134987" y="3328278"/>
            <a:ext cx="1282263" cy="1226824"/>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dirty="0">
              <a:latin typeface="Avenir Next Condensed Bold"/>
              <a:cs typeface="Avenir Next Condensed Bold"/>
            </a:endParaRPr>
          </a:p>
        </p:txBody>
      </p:sp>
      <p:sp>
        <p:nvSpPr>
          <p:cNvPr id="28" name="Oval 27">
            <a:extLst>
              <a:ext uri="{FF2B5EF4-FFF2-40B4-BE49-F238E27FC236}">
                <a16:creationId xmlns:a16="http://schemas.microsoft.com/office/drawing/2014/main" id="{1864DE61-D35D-4B05-87E2-45EA5676977E}"/>
              </a:ext>
            </a:extLst>
          </p:cNvPr>
          <p:cNvSpPr/>
          <p:nvPr/>
        </p:nvSpPr>
        <p:spPr>
          <a:xfrm>
            <a:off x="822436" y="3488596"/>
            <a:ext cx="1602827" cy="1426304"/>
          </a:xfrm>
          <a:prstGeom prst="ellipse">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latin typeface="Avenir Next Condensed Bold"/>
                <a:cs typeface="Avenir Next Condensed Bold"/>
              </a:rPr>
              <a:t>Scenarios</a:t>
            </a:r>
          </a:p>
        </p:txBody>
      </p:sp>
      <p:sp>
        <p:nvSpPr>
          <p:cNvPr id="29" name="Oval 28">
            <a:extLst>
              <a:ext uri="{FF2B5EF4-FFF2-40B4-BE49-F238E27FC236}">
                <a16:creationId xmlns:a16="http://schemas.microsoft.com/office/drawing/2014/main" id="{2227EE47-6B88-4EAC-9DE6-2D784FF83EEC}"/>
              </a:ext>
            </a:extLst>
          </p:cNvPr>
          <p:cNvSpPr/>
          <p:nvPr/>
        </p:nvSpPr>
        <p:spPr>
          <a:xfrm>
            <a:off x="2006654" y="2257870"/>
            <a:ext cx="2228192" cy="2083665"/>
          </a:xfrm>
          <a:prstGeom prst="ellipse">
            <a:avLst/>
          </a:prstGeom>
          <a:solidFill>
            <a:schemeClr val="accent6">
              <a:lumMod val="60000"/>
              <a:lumOff val="40000"/>
              <a:alpha val="78000"/>
            </a:schemeClr>
          </a:solidFill>
          <a:ln>
            <a:solidFill>
              <a:schemeClr val="accent1">
                <a:lumMod val="60000"/>
                <a:lumOff val="4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Avenir Next Condensed Bold"/>
                <a:cs typeface="Avenir Next Condensed Bold"/>
              </a:rPr>
              <a:t>Strategy</a:t>
            </a:r>
            <a:r>
              <a:rPr lang="en-US" dirty="0">
                <a:latin typeface="Avenir Next Condensed Bold"/>
                <a:cs typeface="Avenir Next Condensed Bold"/>
              </a:rPr>
              <a:t> </a:t>
            </a:r>
          </a:p>
        </p:txBody>
      </p:sp>
      <p:sp>
        <p:nvSpPr>
          <p:cNvPr id="30" name="Oval 29">
            <a:extLst>
              <a:ext uri="{FF2B5EF4-FFF2-40B4-BE49-F238E27FC236}">
                <a16:creationId xmlns:a16="http://schemas.microsoft.com/office/drawing/2014/main" id="{BAEF68E2-E3B7-437F-826B-45CCCE718119}"/>
              </a:ext>
            </a:extLst>
          </p:cNvPr>
          <p:cNvSpPr/>
          <p:nvPr/>
        </p:nvSpPr>
        <p:spPr>
          <a:xfrm>
            <a:off x="822436" y="1905000"/>
            <a:ext cx="1768363" cy="1730565"/>
          </a:xfrm>
          <a:prstGeom prst="ellipse">
            <a:avLst/>
          </a:prstGeom>
          <a:solidFill>
            <a:schemeClr val="accent3">
              <a:lumMod val="60000"/>
              <a:lumOff val="40000"/>
              <a:alpha val="80000"/>
            </a:schemeClr>
          </a:solidFill>
          <a:ln>
            <a:solidFill>
              <a:schemeClr val="accent1">
                <a:lumMod val="60000"/>
                <a:lumOff val="4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venir Next Condensed Bold"/>
                <a:cs typeface="Avenir Next Condensed Bold"/>
              </a:rPr>
              <a:t>Vision </a:t>
            </a:r>
          </a:p>
        </p:txBody>
      </p:sp>
      <p:sp>
        <p:nvSpPr>
          <p:cNvPr id="31" name="Oval 30">
            <a:extLst>
              <a:ext uri="{FF2B5EF4-FFF2-40B4-BE49-F238E27FC236}">
                <a16:creationId xmlns:a16="http://schemas.microsoft.com/office/drawing/2014/main" id="{779E936A-5BA8-49BF-AE7C-01577168E2A0}"/>
              </a:ext>
            </a:extLst>
          </p:cNvPr>
          <p:cNvSpPr/>
          <p:nvPr/>
        </p:nvSpPr>
        <p:spPr>
          <a:xfrm>
            <a:off x="3381704" y="3581400"/>
            <a:ext cx="1495096" cy="1468521"/>
          </a:xfrm>
          <a:prstGeom prst="ellipse">
            <a:avLst/>
          </a:prstGeom>
          <a:solidFill>
            <a:schemeClr val="accent6">
              <a:lumMod val="75000"/>
              <a:alpha val="70000"/>
            </a:schemeClr>
          </a:solidFill>
          <a:ln>
            <a:solidFill>
              <a:schemeClr val="accent1">
                <a:lumMod val="60000"/>
                <a:lumOff val="4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latin typeface="Avenir Next Condensed Bold"/>
                <a:cs typeface="Avenir Next Condensed Bold"/>
              </a:rPr>
              <a:t>Roadmap</a:t>
            </a:r>
          </a:p>
        </p:txBody>
      </p:sp>
      <p:sp>
        <p:nvSpPr>
          <p:cNvPr id="32" name="Oval 31">
            <a:extLst>
              <a:ext uri="{FF2B5EF4-FFF2-40B4-BE49-F238E27FC236}">
                <a16:creationId xmlns:a16="http://schemas.microsoft.com/office/drawing/2014/main" id="{A7EC1AFC-C8C8-4C98-B022-5FD8FE50CE74}"/>
              </a:ext>
            </a:extLst>
          </p:cNvPr>
          <p:cNvSpPr/>
          <p:nvPr/>
        </p:nvSpPr>
        <p:spPr>
          <a:xfrm>
            <a:off x="4495800" y="4038600"/>
            <a:ext cx="1463563" cy="1379224"/>
          </a:xfrm>
          <a:prstGeom prst="ellipse">
            <a:avLst/>
          </a:prstGeom>
          <a:solidFill>
            <a:schemeClr val="accent6">
              <a:lumMod val="50000"/>
              <a:alpha val="70000"/>
            </a:schemeClr>
          </a:solidFill>
          <a:ln>
            <a:solidFill>
              <a:schemeClr val="accent1">
                <a:lumMod val="60000"/>
                <a:lumOff val="4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latin typeface="Avenir Next Condensed Bold"/>
                <a:cs typeface="Avenir Next Condensed Bold"/>
              </a:rPr>
              <a:t>Action plan</a:t>
            </a:r>
          </a:p>
        </p:txBody>
      </p:sp>
      <p:sp>
        <p:nvSpPr>
          <p:cNvPr id="33" name="TextBox 32">
            <a:extLst>
              <a:ext uri="{FF2B5EF4-FFF2-40B4-BE49-F238E27FC236}">
                <a16:creationId xmlns:a16="http://schemas.microsoft.com/office/drawing/2014/main" id="{3E2D763E-7481-4A9F-A0DB-34934494186D}"/>
              </a:ext>
            </a:extLst>
          </p:cNvPr>
          <p:cNvSpPr txBox="1"/>
          <p:nvPr/>
        </p:nvSpPr>
        <p:spPr>
          <a:xfrm>
            <a:off x="5990896" y="2769453"/>
            <a:ext cx="2830093" cy="2769989"/>
          </a:xfrm>
          <a:prstGeom prst="rect">
            <a:avLst/>
          </a:prstGeom>
          <a:noFill/>
        </p:spPr>
        <p:txBody>
          <a:bodyPr wrap="square" rtlCol="0">
            <a:spAutoFit/>
          </a:bodyPr>
          <a:lstStyle/>
          <a:p>
            <a:pPr marL="285750" indent="-285750" algn="just">
              <a:buFont typeface="Arial"/>
              <a:buChar char="•"/>
            </a:pPr>
            <a:r>
              <a:rPr lang="en-US" sz="2200" b="1" dirty="0">
                <a:solidFill>
                  <a:srgbClr val="0000FF"/>
                </a:solidFill>
                <a:latin typeface="Avenir Next Condensed Bold"/>
                <a:cs typeface="Avenir Next Condensed Bold"/>
              </a:rPr>
              <a:t>Terms understood and used arbitrary</a:t>
            </a:r>
          </a:p>
          <a:p>
            <a:pPr marL="285750" indent="-285750" algn="just">
              <a:buFont typeface="Arial"/>
              <a:buChar char="•"/>
            </a:pPr>
            <a:endParaRPr lang="en-US" sz="2200" b="1" dirty="0">
              <a:solidFill>
                <a:srgbClr val="0000FF"/>
              </a:solidFill>
              <a:latin typeface="Avenir Next Condensed Bold"/>
              <a:cs typeface="Avenir Next Condensed Bold"/>
            </a:endParaRPr>
          </a:p>
          <a:p>
            <a:pPr marL="285750" indent="-285750" algn="just">
              <a:buFont typeface="Arial"/>
              <a:buChar char="•"/>
            </a:pPr>
            <a:r>
              <a:rPr lang="en-US" sz="2200" b="1" dirty="0">
                <a:solidFill>
                  <a:srgbClr val="0000FF"/>
                </a:solidFill>
                <a:latin typeface="Avenir Next Condensed Bold"/>
                <a:cs typeface="Avenir Next Condensed Bold"/>
              </a:rPr>
              <a:t>Combinations of formats used to organize an FLP vary widely </a:t>
            </a:r>
          </a:p>
          <a:p>
            <a:pPr marL="285750" indent="-285750">
              <a:buFont typeface="Arial"/>
              <a:buChar char="•"/>
            </a:pPr>
            <a:endParaRPr lang="en-US" sz="2000" dirty="0">
              <a:solidFill>
                <a:srgbClr val="597586"/>
              </a:solidFill>
              <a:latin typeface="Avenir Next Condensed Bold"/>
              <a:cs typeface="Avenir Next Condensed Bold"/>
            </a:endParaRPr>
          </a:p>
        </p:txBody>
      </p:sp>
    </p:spTree>
    <p:extLst>
      <p:ext uri="{BB962C8B-B14F-4D97-AF65-F5344CB8AC3E}">
        <p14:creationId xmlns:p14="http://schemas.microsoft.com/office/powerpoint/2010/main" val="1295854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D829EA-E4B1-448A-BC84-336565AC0B3D}"/>
              </a:ext>
            </a:extLst>
          </p:cNvPr>
          <p:cNvSpPr/>
          <p:nvPr/>
        </p:nvSpPr>
        <p:spPr>
          <a:xfrm>
            <a:off x="6449120" y="1219200"/>
            <a:ext cx="2514601" cy="1200329"/>
          </a:xfrm>
          <a:prstGeom prst="rect">
            <a:avLst/>
          </a:prstGeom>
          <a:noFill/>
        </p:spPr>
        <p:txBody>
          <a:bodyPr wrap="square" lIns="91440" tIns="45720" rIns="91440" bIns="45720">
            <a:spAutoFit/>
          </a:bodyPr>
          <a:lstStyle/>
          <a:p>
            <a:pPr algn="ctr"/>
            <a:r>
              <a:rPr lang="en-US" sz="2400" cap="none" spc="0" dirty="0">
                <a:ln/>
                <a:solidFill>
                  <a:srgbClr val="0066FF"/>
                </a:solidFill>
                <a:effectLst>
                  <a:outerShdw blurRad="38100" dist="19050" dir="2700000" algn="tl" rotWithShape="0">
                    <a:schemeClr val="dk1">
                      <a:lumMod val="50000"/>
                      <a:alpha val="40000"/>
                    </a:schemeClr>
                  </a:outerShdw>
                </a:effectLst>
              </a:rPr>
              <a:t>Indicators</a:t>
            </a:r>
          </a:p>
          <a:p>
            <a:pPr algn="ctr"/>
            <a:r>
              <a:rPr lang="en-US" sz="2400" cap="none" spc="0" dirty="0">
                <a:ln/>
                <a:solidFill>
                  <a:srgbClr val="0066FF"/>
                </a:solidFill>
                <a:effectLst>
                  <a:outerShdw blurRad="38100" dist="19050" dir="2700000" algn="tl" rotWithShape="0">
                    <a:schemeClr val="dk1">
                      <a:lumMod val="50000"/>
                      <a:alpha val="40000"/>
                    </a:schemeClr>
                  </a:outerShdw>
                </a:effectLst>
              </a:rPr>
              <a:t>Developing </a:t>
            </a:r>
          </a:p>
          <a:p>
            <a:pPr algn="ctr"/>
            <a:r>
              <a:rPr lang="en-US" sz="2400" cap="none" spc="0" dirty="0">
                <a:ln/>
                <a:solidFill>
                  <a:srgbClr val="0066FF"/>
                </a:solidFill>
                <a:effectLst>
                  <a:outerShdw blurRad="38100" dist="19050" dir="2700000" algn="tl" rotWithShape="0">
                    <a:schemeClr val="dk1">
                      <a:lumMod val="50000"/>
                      <a:alpha val="40000"/>
                    </a:schemeClr>
                  </a:outerShdw>
                </a:effectLst>
              </a:rPr>
              <a:t>Process</a:t>
            </a:r>
          </a:p>
        </p:txBody>
      </p:sp>
      <p:pic>
        <p:nvPicPr>
          <p:cNvPr id="5" name="Picture 4">
            <a:extLst>
              <a:ext uri="{FF2B5EF4-FFF2-40B4-BE49-F238E27FC236}">
                <a16:creationId xmlns:a16="http://schemas.microsoft.com/office/drawing/2014/main" id="{987C6F7E-B078-4EC6-9807-F85A03B0BAC3}"/>
              </a:ext>
            </a:extLst>
          </p:cNvPr>
          <p:cNvPicPr>
            <a:picLocks noChangeAspect="1"/>
          </p:cNvPicPr>
          <p:nvPr/>
        </p:nvPicPr>
        <p:blipFill>
          <a:blip r:embed="rId3"/>
          <a:stretch>
            <a:fillRect/>
          </a:stretch>
        </p:blipFill>
        <p:spPr>
          <a:xfrm>
            <a:off x="278602" y="67476"/>
            <a:ext cx="5791200" cy="4580723"/>
          </a:xfrm>
          <a:prstGeom prst="rect">
            <a:avLst/>
          </a:prstGeom>
        </p:spPr>
      </p:pic>
      <p:graphicFrame>
        <p:nvGraphicFramePr>
          <p:cNvPr id="6" name="Object 5">
            <a:extLst>
              <a:ext uri="{FF2B5EF4-FFF2-40B4-BE49-F238E27FC236}">
                <a16:creationId xmlns:a16="http://schemas.microsoft.com/office/drawing/2014/main" id="{26246726-6E5C-443B-90CA-783B25991A7E}"/>
              </a:ext>
            </a:extLst>
          </p:cNvPr>
          <p:cNvGraphicFramePr>
            <a:graphicFrameLocks noChangeAspect="1"/>
          </p:cNvGraphicFramePr>
          <p:nvPr>
            <p:extLst>
              <p:ext uri="{D42A27DB-BD31-4B8C-83A1-F6EECF244321}">
                <p14:modId xmlns:p14="http://schemas.microsoft.com/office/powerpoint/2010/main" val="770198201"/>
              </p:ext>
            </p:extLst>
          </p:nvPr>
        </p:nvGraphicFramePr>
        <p:xfrm>
          <a:off x="248122" y="4741067"/>
          <a:ext cx="8760583" cy="2168162"/>
        </p:xfrm>
        <a:graphic>
          <a:graphicData uri="http://schemas.openxmlformats.org/presentationml/2006/ole">
            <mc:AlternateContent xmlns:mc="http://schemas.openxmlformats.org/markup-compatibility/2006">
              <mc:Choice xmlns:v="urn:schemas-microsoft-com:vml" Requires="v">
                <p:oleObj spid="_x0000_s4113" name="Visio" r:id="rId4" imgW="5489269" imgH="1439116" progId="Visio.Drawing.11">
                  <p:embed/>
                </p:oleObj>
              </mc:Choice>
              <mc:Fallback>
                <p:oleObj name="Visio" r:id="rId4" imgW="5489269" imgH="1439116" progId="Visio.Drawing.11">
                  <p:embed/>
                  <p:pic>
                    <p:nvPicPr>
                      <p:cNvPr id="2" name="Object 1">
                        <a:extLst>
                          <a:ext uri="{FF2B5EF4-FFF2-40B4-BE49-F238E27FC236}">
                            <a16:creationId xmlns:a16="http://schemas.microsoft.com/office/drawing/2014/main" id="{90FBC930-6B6F-4C53-90FF-01850A44CE24}"/>
                          </a:ext>
                        </a:extLst>
                      </p:cNvPr>
                      <p:cNvPicPr>
                        <a:picLocks noChangeAspect="1" noChangeArrowheads="1"/>
                      </p:cNvPicPr>
                      <p:nvPr/>
                    </p:nvPicPr>
                    <p:blipFill>
                      <a:blip r:embed="rId5"/>
                      <a:srcRect/>
                      <a:stretch>
                        <a:fillRect/>
                      </a:stretch>
                    </p:blipFill>
                    <p:spPr bwMode="auto">
                      <a:xfrm>
                        <a:off x="248122" y="4741067"/>
                        <a:ext cx="8760583" cy="2168162"/>
                      </a:xfrm>
                      <a:prstGeom prst="rect">
                        <a:avLst/>
                      </a:prstGeom>
                      <a:noFill/>
                    </p:spPr>
                  </p:pic>
                </p:oleObj>
              </mc:Fallback>
            </mc:AlternateContent>
          </a:graphicData>
        </a:graphic>
      </p:graphicFrame>
      <p:pic>
        <p:nvPicPr>
          <p:cNvPr id="7" name="Bild 4">
            <a:extLst>
              <a:ext uri="{FF2B5EF4-FFF2-40B4-BE49-F238E27FC236}">
                <a16:creationId xmlns:a16="http://schemas.microsoft.com/office/drawing/2014/main" id="{B045EFCB-ACE2-4205-9CD3-23B7A825822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85564" y="381000"/>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A2C2A97-DE7C-4728-8717-9AC108B505EE}"/>
              </a:ext>
            </a:extLst>
          </p:cNvPr>
          <p:cNvSpPr/>
          <p:nvPr/>
        </p:nvSpPr>
        <p:spPr>
          <a:xfrm>
            <a:off x="6172200" y="3272079"/>
            <a:ext cx="1959191" cy="369332"/>
          </a:xfrm>
          <a:prstGeom prst="rect">
            <a:avLst/>
          </a:prstGeom>
          <a:solidFill>
            <a:srgbClr val="FFCC99"/>
          </a:solidFill>
        </p:spPr>
        <p:txBody>
          <a:bodyPr wrap="none">
            <a:spAutoFit/>
          </a:bodyPr>
          <a:lstStyle/>
          <a:p>
            <a:pPr algn="ctr"/>
            <a:r>
              <a:rPr lang="en-US" b="1" dirty="0">
                <a:ln w="0"/>
                <a:effectLst>
                  <a:outerShdw blurRad="38100" dist="19050" dir="2700000" algn="tl" rotWithShape="0">
                    <a:schemeClr val="dk1">
                      <a:alpha val="40000"/>
                    </a:schemeClr>
                  </a:outerShdw>
                </a:effectLst>
              </a:rPr>
              <a:t>MSP </a:t>
            </a:r>
            <a:r>
              <a:rPr lang="en-US" dirty="0">
                <a:ln w="0"/>
                <a:effectLst>
                  <a:outerShdw blurRad="38100" dist="19050" dir="2700000" algn="tl" rotWithShape="0">
                    <a:schemeClr val="dk1">
                      <a:alpha val="40000"/>
                    </a:schemeClr>
                  </a:outerShdw>
                </a:effectLst>
              </a:rPr>
              <a:t>Methodology</a:t>
            </a:r>
          </a:p>
        </p:txBody>
      </p:sp>
      <p:sp>
        <p:nvSpPr>
          <p:cNvPr id="11" name="Rectangle 10">
            <a:extLst>
              <a:ext uri="{FF2B5EF4-FFF2-40B4-BE49-F238E27FC236}">
                <a16:creationId xmlns:a16="http://schemas.microsoft.com/office/drawing/2014/main" id="{F8CEAF47-B604-4D5E-8D1D-E32E9598E97D}"/>
              </a:ext>
            </a:extLst>
          </p:cNvPr>
          <p:cNvSpPr/>
          <p:nvPr/>
        </p:nvSpPr>
        <p:spPr>
          <a:xfrm>
            <a:off x="7306724" y="3734279"/>
            <a:ext cx="1624612" cy="369332"/>
          </a:xfrm>
          <a:prstGeom prst="rect">
            <a:avLst/>
          </a:prstGeom>
          <a:solidFill>
            <a:srgbClr val="FFCC99"/>
          </a:solidFill>
        </p:spPr>
        <p:txBody>
          <a:bodyPr wrap="none">
            <a:spAutoFit/>
          </a:bodyPr>
          <a:lstStyle/>
          <a:p>
            <a:pPr algn="ctr"/>
            <a:r>
              <a:rPr lang="en-US" b="1" dirty="0">
                <a:ln w="0"/>
                <a:effectLst>
                  <a:outerShdw blurRad="38100" dist="19050" dir="2700000" algn="tl" rotWithShape="0">
                    <a:schemeClr val="dk1">
                      <a:alpha val="40000"/>
                    </a:schemeClr>
                  </a:outerShdw>
                </a:effectLst>
              </a:rPr>
              <a:t>MSP </a:t>
            </a:r>
            <a:r>
              <a:rPr lang="en-US" dirty="0">
                <a:ln w="0"/>
                <a:effectLst>
                  <a:outerShdw blurRad="38100" dist="19050" dir="2700000" algn="tl" rotWithShape="0">
                    <a:schemeClr val="dk1">
                      <a:alpha val="40000"/>
                    </a:schemeClr>
                  </a:outerShdw>
                </a:effectLst>
              </a:rPr>
              <a:t>Data Base</a:t>
            </a:r>
          </a:p>
        </p:txBody>
      </p:sp>
      <p:sp>
        <p:nvSpPr>
          <p:cNvPr id="12" name="Rectangle 11">
            <a:extLst>
              <a:ext uri="{FF2B5EF4-FFF2-40B4-BE49-F238E27FC236}">
                <a16:creationId xmlns:a16="http://schemas.microsoft.com/office/drawing/2014/main" id="{89698C27-BFE0-4DBF-B6CF-4202299FDAC2}"/>
              </a:ext>
            </a:extLst>
          </p:cNvPr>
          <p:cNvSpPr/>
          <p:nvPr/>
        </p:nvSpPr>
        <p:spPr>
          <a:xfrm>
            <a:off x="5410200" y="4306549"/>
            <a:ext cx="3324185" cy="523220"/>
          </a:xfrm>
          <a:prstGeom prst="rect">
            <a:avLst/>
          </a:prstGeom>
        </p:spPr>
        <p:txBody>
          <a:bodyPr wrap="square">
            <a:spAutoFit/>
          </a:bodyPr>
          <a:lstStyle/>
          <a:p>
            <a:pPr algn="ctr"/>
            <a:r>
              <a:rPr lang="en-US" sz="1400" i="1" dirty="0">
                <a:latin typeface="Arial" panose="020B0604020202020204" pitchFamily="34" charset="0"/>
                <a:cs typeface="Arial" panose="020B0604020202020204" pitchFamily="34" charset="0"/>
              </a:rPr>
              <a:t>Daniel </a:t>
            </a:r>
            <a:r>
              <a:rPr lang="en-US" sz="1400" i="1" dirty="0" err="1">
                <a:latin typeface="Arial" panose="020B0604020202020204" pitchFamily="34" charset="0"/>
                <a:cs typeface="Arial" panose="020B0604020202020204" pitchFamily="34" charset="0"/>
              </a:rPr>
              <a:t>Nigohosyan</a:t>
            </a:r>
            <a:r>
              <a:rPr lang="en-US" sz="1400" i="1" dirty="0">
                <a:latin typeface="Arial" panose="020B0604020202020204" pitchFamily="34" charset="0"/>
                <a:cs typeface="Arial" panose="020B0604020202020204" pitchFamily="34" charset="0"/>
              </a:rPr>
              <a:t>, </a:t>
            </a:r>
            <a:r>
              <a:rPr lang="en-US" sz="1400" dirty="0"/>
              <a:t>ECORYS</a:t>
            </a:r>
            <a:r>
              <a:rPr lang="en-GB" sz="1400" dirty="0"/>
              <a:t>, </a:t>
            </a:r>
          </a:p>
          <a:p>
            <a:pPr algn="ctr"/>
            <a:r>
              <a:rPr lang="en-GB" sz="1400" dirty="0"/>
              <a:t>PROMARE, 2017</a:t>
            </a:r>
          </a:p>
        </p:txBody>
      </p:sp>
      <p:cxnSp>
        <p:nvCxnSpPr>
          <p:cNvPr id="15" name="Straight Arrow Connector 14">
            <a:extLst>
              <a:ext uri="{FF2B5EF4-FFF2-40B4-BE49-F238E27FC236}">
                <a16:creationId xmlns:a16="http://schemas.microsoft.com/office/drawing/2014/main" id="{AC187F2F-7E53-40CA-9B1A-4972D64E0793}"/>
              </a:ext>
            </a:extLst>
          </p:cNvPr>
          <p:cNvCxnSpPr>
            <a:cxnSpLocks/>
            <a:stCxn id="9" idx="0"/>
          </p:cNvCxnSpPr>
          <p:nvPr/>
        </p:nvCxnSpPr>
        <p:spPr>
          <a:xfrm flipV="1">
            <a:off x="7151796" y="2543969"/>
            <a:ext cx="433768" cy="7281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68ED05F-02BA-48FA-A1C6-9252DD0F37CA}"/>
              </a:ext>
            </a:extLst>
          </p:cNvPr>
          <p:cNvCxnSpPr>
            <a:cxnSpLocks/>
          </p:cNvCxnSpPr>
          <p:nvPr/>
        </p:nvCxnSpPr>
        <p:spPr>
          <a:xfrm flipH="1" flipV="1">
            <a:off x="7706422" y="2524454"/>
            <a:ext cx="1040023" cy="1209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64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102B5-3364-40C7-8D56-B5A0FD0BA12F}"/>
              </a:ext>
            </a:extLst>
          </p:cNvPr>
          <p:cNvPicPr>
            <a:picLocks noChangeAspect="1"/>
          </p:cNvPicPr>
          <p:nvPr/>
        </p:nvPicPr>
        <p:blipFill>
          <a:blip r:embed="rId3"/>
          <a:stretch>
            <a:fillRect/>
          </a:stretch>
        </p:blipFill>
        <p:spPr>
          <a:xfrm>
            <a:off x="3352800" y="228600"/>
            <a:ext cx="5738812" cy="4573215"/>
          </a:xfrm>
          <a:prstGeom prst="rect">
            <a:avLst/>
          </a:prstGeom>
        </p:spPr>
      </p:pic>
      <p:graphicFrame>
        <p:nvGraphicFramePr>
          <p:cNvPr id="4" name="Object 3">
            <a:extLst>
              <a:ext uri="{FF2B5EF4-FFF2-40B4-BE49-F238E27FC236}">
                <a16:creationId xmlns:a16="http://schemas.microsoft.com/office/drawing/2014/main" id="{673B8F72-FD04-4F8E-9379-BE259858F0FC}"/>
              </a:ext>
            </a:extLst>
          </p:cNvPr>
          <p:cNvGraphicFramePr>
            <a:graphicFrameLocks noChangeAspect="1"/>
          </p:cNvGraphicFramePr>
          <p:nvPr>
            <p:extLst>
              <p:ext uri="{D42A27DB-BD31-4B8C-83A1-F6EECF244321}">
                <p14:modId xmlns:p14="http://schemas.microsoft.com/office/powerpoint/2010/main" val="1413553773"/>
              </p:ext>
            </p:extLst>
          </p:nvPr>
        </p:nvGraphicFramePr>
        <p:xfrm>
          <a:off x="304800" y="3429000"/>
          <a:ext cx="4581558" cy="3200400"/>
        </p:xfrm>
        <a:graphic>
          <a:graphicData uri="http://schemas.openxmlformats.org/presentationml/2006/ole">
            <mc:AlternateContent xmlns:mc="http://schemas.openxmlformats.org/markup-compatibility/2006">
              <mc:Choice xmlns:v="urn:schemas-microsoft-com:vml" Requires="v">
                <p:oleObj spid="_x0000_s3096" name="Visio" r:id="rId4" imgW="6203632" imgH="4035362" progId="Visio.Drawing.11">
                  <p:embed/>
                </p:oleObj>
              </mc:Choice>
              <mc:Fallback>
                <p:oleObj name="Visio" r:id="rId4" imgW="6203632" imgH="4035362" progId="Visio.Drawing.11">
                  <p:embed/>
                  <p:pic>
                    <p:nvPicPr>
                      <p:cNvPr id="2" name="Object 1">
                        <a:extLst>
                          <a:ext uri="{FF2B5EF4-FFF2-40B4-BE49-F238E27FC236}">
                            <a16:creationId xmlns:a16="http://schemas.microsoft.com/office/drawing/2014/main" id="{F70BD2F4-4F1B-4103-8FE0-06492C90A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429000"/>
                        <a:ext cx="4581558" cy="3200400"/>
                      </a:xfrm>
                      <a:prstGeom prst="rect">
                        <a:avLst/>
                      </a:prstGeom>
                      <a:solidFill>
                        <a:srgbClr val="0070C0"/>
                      </a:solidFill>
                    </p:spPr>
                  </p:pic>
                </p:oleObj>
              </mc:Fallback>
            </mc:AlternateContent>
          </a:graphicData>
        </a:graphic>
      </p:graphicFrame>
      <p:pic>
        <p:nvPicPr>
          <p:cNvPr id="5" name="Bild 4">
            <a:extLst>
              <a:ext uri="{FF2B5EF4-FFF2-40B4-BE49-F238E27FC236}">
                <a16:creationId xmlns:a16="http://schemas.microsoft.com/office/drawing/2014/main" id="{B1DAF0E1-EBD6-489B-B193-794A9661DA7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20000" y="313306"/>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EUlogo">
            <a:extLst>
              <a:ext uri="{FF2B5EF4-FFF2-40B4-BE49-F238E27FC236}">
                <a16:creationId xmlns:a16="http://schemas.microsoft.com/office/drawing/2014/main" id="{B1E1BE72-44CA-488A-914F-73ED3C6585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DF669A3-1CD0-434A-AC68-01C99F845D1D}"/>
              </a:ext>
            </a:extLst>
          </p:cNvPr>
          <p:cNvSpPr/>
          <p:nvPr/>
        </p:nvSpPr>
        <p:spPr>
          <a:xfrm>
            <a:off x="163632" y="1348389"/>
            <a:ext cx="3330335" cy="1077218"/>
          </a:xfrm>
          <a:prstGeom prst="rect">
            <a:avLst/>
          </a:prstGeom>
          <a:noFill/>
        </p:spPr>
        <p:txBody>
          <a:bodyPr wrap="none" lIns="91440" tIns="45720" rIns="91440" bIns="45720">
            <a:spAutoFit/>
          </a:bodyPr>
          <a:lstStyle/>
          <a:p>
            <a:pPr algn="ctr"/>
            <a:r>
              <a:rPr lang="en-US" sz="32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rPr>
              <a:t>MSP </a:t>
            </a:r>
          </a:p>
          <a:p>
            <a:pPr algn="ctr"/>
            <a:r>
              <a:rPr lang="en-US" sz="3200" b="1" dirty="0">
                <a:ln w="12700">
                  <a:solidFill>
                    <a:schemeClr val="accent1"/>
                  </a:solidFill>
                  <a:prstDash val="solid"/>
                </a:ln>
                <a:solidFill>
                  <a:schemeClr val="accent1">
                    <a:lumMod val="75000"/>
                  </a:schemeClr>
                </a:solidFill>
                <a:effectLst>
                  <a:outerShdw dist="38100" dir="2640000" algn="bl" rotWithShape="0">
                    <a:schemeClr val="accent1"/>
                  </a:outerShdw>
                </a:effectLst>
              </a:rPr>
              <a:t>p</a:t>
            </a:r>
            <a:r>
              <a:rPr lang="en-US" sz="3200" b="1" cap="none" spc="0" dirty="0">
                <a:ln w="12700">
                  <a:solidFill>
                    <a:schemeClr val="accent1"/>
                  </a:solidFill>
                  <a:prstDash val="solid"/>
                </a:ln>
                <a:solidFill>
                  <a:schemeClr val="accent1">
                    <a:lumMod val="75000"/>
                  </a:schemeClr>
                </a:solidFill>
                <a:effectLst>
                  <a:outerShdw dist="38100" dir="2640000" algn="bl" rotWithShape="0">
                    <a:schemeClr val="accent1"/>
                  </a:outerShdw>
                </a:effectLst>
              </a:rPr>
              <a:t>rocess indicators </a:t>
            </a:r>
          </a:p>
        </p:txBody>
      </p:sp>
      <p:sp>
        <p:nvSpPr>
          <p:cNvPr id="9" name="Rectangle 8">
            <a:extLst>
              <a:ext uri="{FF2B5EF4-FFF2-40B4-BE49-F238E27FC236}">
                <a16:creationId xmlns:a16="http://schemas.microsoft.com/office/drawing/2014/main" id="{2F5A9B88-A796-400A-9825-16BFD7A4AEB2}"/>
              </a:ext>
            </a:extLst>
          </p:cNvPr>
          <p:cNvSpPr/>
          <p:nvPr/>
        </p:nvSpPr>
        <p:spPr>
          <a:xfrm>
            <a:off x="4648201" y="6476999"/>
            <a:ext cx="4588850" cy="307777"/>
          </a:xfrm>
          <a:prstGeom prst="rect">
            <a:avLst/>
          </a:prstGeom>
        </p:spPr>
        <p:txBody>
          <a:bodyPr wrap="square">
            <a:spAutoFit/>
          </a:bodyPr>
          <a:lstStyle/>
          <a:p>
            <a:pPr algn="ctr"/>
            <a:r>
              <a:rPr lang="en-US" sz="1400" i="1" dirty="0">
                <a:latin typeface="Arial" panose="020B0604020202020204" pitchFamily="34" charset="0"/>
                <a:cs typeface="Arial" panose="020B0604020202020204" pitchFamily="34" charset="0"/>
              </a:rPr>
              <a:t>Daniel </a:t>
            </a:r>
            <a:r>
              <a:rPr lang="en-US" sz="1400" i="1" dirty="0" err="1">
                <a:latin typeface="Arial" panose="020B0604020202020204" pitchFamily="34" charset="0"/>
                <a:cs typeface="Arial" panose="020B0604020202020204" pitchFamily="34" charset="0"/>
              </a:rPr>
              <a:t>Nigohosyan</a:t>
            </a:r>
            <a:r>
              <a:rPr lang="en-US" sz="1400" i="1" dirty="0">
                <a:latin typeface="Arial" panose="020B0604020202020204" pitchFamily="34" charset="0"/>
                <a:cs typeface="Arial" panose="020B0604020202020204" pitchFamily="34" charset="0"/>
              </a:rPr>
              <a:t>, </a:t>
            </a:r>
            <a:r>
              <a:rPr lang="en-US" sz="1400" dirty="0"/>
              <a:t>ECORYS</a:t>
            </a:r>
            <a:r>
              <a:rPr lang="en-GB" sz="1400" dirty="0"/>
              <a:t>, PROMARE, 2017</a:t>
            </a:r>
          </a:p>
        </p:txBody>
      </p:sp>
      <p:sp>
        <p:nvSpPr>
          <p:cNvPr id="2" name="Rectangle 1">
            <a:extLst>
              <a:ext uri="{FF2B5EF4-FFF2-40B4-BE49-F238E27FC236}">
                <a16:creationId xmlns:a16="http://schemas.microsoft.com/office/drawing/2014/main" id="{A6FAF4E1-EF25-4A66-A064-A4CEE5436093}"/>
              </a:ext>
            </a:extLst>
          </p:cNvPr>
          <p:cNvSpPr/>
          <p:nvPr/>
        </p:nvSpPr>
        <p:spPr>
          <a:xfrm>
            <a:off x="5957283" y="4801815"/>
            <a:ext cx="2470548"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chemeClr val="accent4"/>
                </a:solidFill>
                <a:effectLst/>
              </a:rPr>
              <a:t>-Wind Energy</a:t>
            </a:r>
          </a:p>
          <a:p>
            <a:pPr algn="ctr"/>
            <a:r>
              <a:rPr lang="en-US" sz="3200" b="1" dirty="0">
                <a:ln/>
                <a:solidFill>
                  <a:schemeClr val="accent4"/>
                </a:solidFill>
              </a:rPr>
              <a:t>-Aquaculture</a:t>
            </a:r>
          </a:p>
          <a:p>
            <a:pPr algn="ctr"/>
            <a:r>
              <a:rPr lang="en-US" sz="3200" b="1" cap="none" spc="0" dirty="0">
                <a:ln/>
                <a:solidFill>
                  <a:schemeClr val="accent4"/>
                </a:solidFill>
                <a:effectLst/>
              </a:rPr>
              <a:t>-Fisheries</a:t>
            </a:r>
          </a:p>
        </p:txBody>
      </p:sp>
    </p:spTree>
    <p:extLst>
      <p:ext uri="{BB962C8B-B14F-4D97-AF65-F5344CB8AC3E}">
        <p14:creationId xmlns:p14="http://schemas.microsoft.com/office/powerpoint/2010/main" val="72988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E76D80-3F04-4813-BA4E-04B4B861BC35}"/>
              </a:ext>
            </a:extLst>
          </p:cNvPr>
          <p:cNvSpPr/>
          <p:nvPr/>
        </p:nvSpPr>
        <p:spPr>
          <a:xfrm>
            <a:off x="304800" y="685800"/>
            <a:ext cx="8382000" cy="1163395"/>
          </a:xfrm>
          <a:prstGeom prst="rect">
            <a:avLst/>
          </a:prstGeom>
        </p:spPr>
        <p:txBody>
          <a:bodyPr wrap="square">
            <a:spAutoFit/>
          </a:bodyPr>
          <a:lstStyle/>
          <a:p>
            <a:pPr marL="226695" marR="0" algn="just">
              <a:lnSpc>
                <a:spcPct val="115000"/>
              </a:lnSpc>
              <a:spcBef>
                <a:spcPts val="600"/>
              </a:spcBef>
              <a:spcAft>
                <a:spcPts val="0"/>
              </a:spcAft>
            </a:pPr>
            <a:r>
              <a:rPr lang="en-GB" sz="2000" b="1" i="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en-GB" sz="24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Marine data and knowledge</a:t>
            </a:r>
            <a:endParaRPr lang="en-GB" sz="2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i="1" dirty="0">
                <a:latin typeface="Tahoma" panose="020B0604030504040204" pitchFamily="34" charset="0"/>
                <a:ea typeface="Tahoma" panose="020B0604030504040204" pitchFamily="34" charset="0"/>
                <a:cs typeface="Tahoma" panose="020B0604030504040204" pitchFamily="34" charset="0"/>
              </a:rPr>
              <a:t>“Marine Knowledge 2020 brings together marine data from different sources with the aim of helping industry, public authorities and researchers find the data and make more effective use of them to develop new products and services as well as improving our understanding of how the seas behave.“</a:t>
            </a:r>
            <a:endParaRPr lang="en-GB" sz="1400" i="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D:\MAGDA\NIMRD\2012\SIGLA INCDM.jpg">
            <a:extLst>
              <a:ext uri="{FF2B5EF4-FFF2-40B4-BE49-F238E27FC236}">
                <a16:creationId xmlns:a16="http://schemas.microsoft.com/office/drawing/2014/main" id="{F49994DA-9A0E-4F1B-8331-D8957806B8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508" y="279157"/>
            <a:ext cx="750883"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descr="EUlogo">
            <a:extLst>
              <a:ext uri="{FF2B5EF4-FFF2-40B4-BE49-F238E27FC236}">
                <a16:creationId xmlns:a16="http://schemas.microsoft.com/office/drawing/2014/main" id="{F0A8A0A2-6143-412C-80AA-98EF4E3BE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ytuł 1">
            <a:extLst>
              <a:ext uri="{FF2B5EF4-FFF2-40B4-BE49-F238E27FC236}">
                <a16:creationId xmlns:a16="http://schemas.microsoft.com/office/drawing/2014/main" id="{E327DA19-E783-4E6D-B0F2-28F2841C641B}"/>
              </a:ext>
            </a:extLst>
          </p:cNvPr>
          <p:cNvSpPr txBox="1">
            <a:spLocks/>
          </p:cNvSpPr>
          <p:nvPr/>
        </p:nvSpPr>
        <p:spPr>
          <a:xfrm>
            <a:off x="304800" y="1849195"/>
            <a:ext cx="5867401" cy="44534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pl-PL" altLang="en-US" sz="2000" b="1" dirty="0"/>
              <a:t>Inventory </a:t>
            </a:r>
            <a:r>
              <a:rPr lang="en-GB" altLang="en-US" sz="2000" b="1" dirty="0"/>
              <a:t>- gathering of data and information </a:t>
            </a:r>
          </a:p>
        </p:txBody>
      </p:sp>
      <p:sp>
        <p:nvSpPr>
          <p:cNvPr id="12" name="Symbol zastępczy zawartości 2">
            <a:extLst>
              <a:ext uri="{FF2B5EF4-FFF2-40B4-BE49-F238E27FC236}">
                <a16:creationId xmlns:a16="http://schemas.microsoft.com/office/drawing/2014/main" id="{7C729132-3059-4C8A-8234-CAEDB5A5BB0B}"/>
              </a:ext>
            </a:extLst>
          </p:cNvPr>
          <p:cNvSpPr txBox="1">
            <a:spLocks/>
          </p:cNvSpPr>
          <p:nvPr/>
        </p:nvSpPr>
        <p:spPr>
          <a:xfrm>
            <a:off x="-76200" y="2209800"/>
            <a:ext cx="6324600" cy="3735387"/>
          </a:xfrm>
          <a:prstGeom prst="rect">
            <a:avLst/>
          </a:prstGeom>
          <a:solidFill>
            <a:srgbClr val="D1E0F3">
              <a:alpha val="30196"/>
            </a:srgb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0050" indent="-285750" algn="just">
              <a:spcBef>
                <a:spcPts val="0"/>
              </a:spcBef>
              <a:buFontTx/>
              <a:buChar char="-"/>
            </a:pPr>
            <a:r>
              <a:rPr lang="en-GB" altLang="en-US" sz="1600" b="1" dirty="0">
                <a:solidFill>
                  <a:srgbClr val="0000FF"/>
                </a:solidFill>
              </a:rPr>
              <a:t>Oceanographic</a:t>
            </a:r>
            <a:r>
              <a:rPr lang="en-GB" altLang="en-US" sz="1600" dirty="0">
                <a:solidFill>
                  <a:srgbClr val="0000FF"/>
                </a:solidFill>
              </a:rPr>
              <a:t> information;    </a:t>
            </a:r>
            <a:r>
              <a:rPr lang="en-GB" altLang="en-US" sz="1800" b="1" dirty="0"/>
              <a:t>MSP Data </a:t>
            </a:r>
            <a:r>
              <a:rPr lang="en-GB" altLang="en-US" sz="1800" b="1" dirty="0" err="1"/>
              <a:t>Center</a:t>
            </a:r>
            <a:r>
              <a:rPr lang="en-GB" altLang="en-US" sz="1800" b="1" dirty="0"/>
              <a:t>; Spatial Plans</a:t>
            </a:r>
            <a:endParaRPr lang="en-GB" altLang="en-US" sz="1800" dirty="0"/>
          </a:p>
          <a:p>
            <a:pPr marL="400050" indent="-285750" algn="just">
              <a:spcBef>
                <a:spcPts val="0"/>
              </a:spcBef>
              <a:buFontTx/>
              <a:buChar char="-"/>
            </a:pPr>
            <a:r>
              <a:rPr lang="en-GB" altLang="en-US" sz="1600" b="1" dirty="0">
                <a:solidFill>
                  <a:srgbClr val="0000FF"/>
                </a:solidFill>
              </a:rPr>
              <a:t>natural environment </a:t>
            </a:r>
            <a:r>
              <a:rPr lang="en-GB" altLang="en-US" sz="1600" dirty="0">
                <a:solidFill>
                  <a:srgbClr val="0000FF"/>
                </a:solidFill>
              </a:rPr>
              <a:t>;</a:t>
            </a:r>
          </a:p>
          <a:p>
            <a:pPr marL="400050" indent="-285750" algn="just">
              <a:spcBef>
                <a:spcPts val="0"/>
              </a:spcBef>
              <a:buFontTx/>
              <a:buChar char="-"/>
            </a:pPr>
            <a:r>
              <a:rPr lang="en-GB" altLang="en-US" sz="1600" b="1" dirty="0">
                <a:solidFill>
                  <a:srgbClr val="0000FF"/>
                </a:solidFill>
              </a:rPr>
              <a:t>Geological</a:t>
            </a:r>
            <a:r>
              <a:rPr lang="en-GB" altLang="en-US" sz="1600" dirty="0">
                <a:solidFill>
                  <a:srgbClr val="0000FF"/>
                </a:solidFill>
              </a:rPr>
              <a:t> information (sediments, deposits, mineral resources, etc). </a:t>
            </a:r>
          </a:p>
          <a:p>
            <a:pPr marL="400050" indent="-285750" algn="just">
              <a:spcBef>
                <a:spcPts val="0"/>
              </a:spcBef>
              <a:buFontTx/>
              <a:buChar char="-"/>
            </a:pPr>
            <a:r>
              <a:rPr lang="en-GB" altLang="en-US" sz="1600" dirty="0">
                <a:solidFill>
                  <a:srgbClr val="0000FF"/>
                </a:solidFill>
              </a:rPr>
              <a:t>Current </a:t>
            </a:r>
            <a:r>
              <a:rPr lang="en-GB" altLang="en-US" sz="1600" b="1" dirty="0">
                <a:solidFill>
                  <a:srgbClr val="0000FF"/>
                </a:solidFill>
              </a:rPr>
              <a:t>use of sea space </a:t>
            </a:r>
            <a:r>
              <a:rPr lang="en-GB" altLang="en-US" sz="1600" dirty="0">
                <a:solidFill>
                  <a:srgbClr val="0000FF"/>
                </a:solidFill>
              </a:rPr>
              <a:t>(shipping routes, anchorage sites, cables and pipelines, areas of exploration and extraction of mineral resources, the areas of cultural heritage, dumping sites, military areas, fishing grounds and areas important for the conservation of commercial fish species, areas used for sports /tourist/recreational, ports and </a:t>
            </a:r>
            <a:r>
              <a:rPr lang="en-GB" altLang="en-US" sz="1600" dirty="0" err="1">
                <a:solidFill>
                  <a:srgbClr val="0000FF"/>
                </a:solidFill>
              </a:rPr>
              <a:t>harbors</a:t>
            </a:r>
            <a:r>
              <a:rPr lang="en-GB" altLang="en-US" sz="1600" dirty="0">
                <a:solidFill>
                  <a:srgbClr val="0000FF"/>
                </a:solidFill>
              </a:rPr>
              <a:t>). </a:t>
            </a:r>
          </a:p>
          <a:p>
            <a:pPr marL="400050" indent="-285750" algn="just">
              <a:spcBef>
                <a:spcPts val="0"/>
              </a:spcBef>
              <a:buFontTx/>
              <a:buChar char="-"/>
            </a:pPr>
            <a:r>
              <a:rPr lang="en-GB" altLang="en-US" sz="1600" dirty="0">
                <a:solidFill>
                  <a:srgbClr val="0000FF"/>
                </a:solidFill>
              </a:rPr>
              <a:t>Knowledge on the </a:t>
            </a:r>
            <a:r>
              <a:rPr lang="en-GB" altLang="en-US" sz="1600" b="1" dirty="0">
                <a:solidFill>
                  <a:srgbClr val="0000FF"/>
                </a:solidFill>
              </a:rPr>
              <a:t>coastal areas </a:t>
            </a:r>
            <a:r>
              <a:rPr lang="en-GB" altLang="en-US" sz="1600" dirty="0">
                <a:solidFill>
                  <a:srgbClr val="0000FF"/>
                </a:solidFill>
              </a:rPr>
              <a:t>(land use, hydrography, roads, railways, tourism, population density, administrative division, coastal erosion); </a:t>
            </a:r>
          </a:p>
          <a:p>
            <a:pPr marL="400050" indent="-285750" algn="just">
              <a:spcBef>
                <a:spcPts val="0"/>
              </a:spcBef>
              <a:buFontTx/>
              <a:buChar char="-"/>
            </a:pPr>
            <a:r>
              <a:rPr lang="en-GB" altLang="en-US" sz="1600" b="1" dirty="0">
                <a:solidFill>
                  <a:srgbClr val="0000FF"/>
                </a:solidFill>
              </a:rPr>
              <a:t>Local and regional </a:t>
            </a:r>
            <a:r>
              <a:rPr lang="en-GB" altLang="en-US" sz="1600" dirty="0">
                <a:solidFill>
                  <a:srgbClr val="0000FF"/>
                </a:solidFill>
              </a:rPr>
              <a:t>spatial plans, studies, strategies, programmes - in order to ensure consistency between planning land and sea. </a:t>
            </a:r>
          </a:p>
          <a:p>
            <a:pPr marL="400050" indent="-285750" algn="just">
              <a:spcBef>
                <a:spcPts val="0"/>
              </a:spcBef>
              <a:buFontTx/>
              <a:buChar char="-"/>
            </a:pPr>
            <a:r>
              <a:rPr lang="en-GB" altLang="en-US" sz="1600" dirty="0">
                <a:solidFill>
                  <a:srgbClr val="0000FF"/>
                </a:solidFill>
              </a:rPr>
              <a:t>International and </a:t>
            </a:r>
            <a:r>
              <a:rPr lang="en-GB" altLang="en-US" sz="1600" b="1" dirty="0">
                <a:solidFill>
                  <a:srgbClr val="0000FF"/>
                </a:solidFill>
              </a:rPr>
              <a:t>national legislation and strategic documents</a:t>
            </a:r>
            <a:r>
              <a:rPr lang="en-GB" altLang="en-US" sz="1600" dirty="0">
                <a:solidFill>
                  <a:srgbClr val="0000FF"/>
                </a:solidFill>
              </a:rPr>
              <a:t>. </a:t>
            </a:r>
          </a:p>
          <a:p>
            <a:pPr marL="400050" indent="-285750" algn="just">
              <a:spcBef>
                <a:spcPts val="0"/>
              </a:spcBef>
              <a:buFontTx/>
              <a:buChar char="-"/>
            </a:pPr>
            <a:r>
              <a:rPr lang="en-GB" altLang="en-US" sz="1600" dirty="0">
                <a:solidFill>
                  <a:srgbClr val="0000FF"/>
                </a:solidFill>
              </a:rPr>
              <a:t>The results of the </a:t>
            </a:r>
            <a:r>
              <a:rPr lang="en-GB" altLang="en-US" sz="1600" b="1" dirty="0">
                <a:solidFill>
                  <a:srgbClr val="0000FF"/>
                </a:solidFill>
              </a:rPr>
              <a:t>relevant projects</a:t>
            </a:r>
            <a:r>
              <a:rPr lang="en-GB" altLang="en-US" sz="1600" dirty="0">
                <a:solidFill>
                  <a:srgbClr val="0000FF"/>
                </a:solidFill>
              </a:rPr>
              <a:t>. </a:t>
            </a:r>
          </a:p>
          <a:p>
            <a:pPr marL="400050" indent="-285750" algn="just">
              <a:spcBef>
                <a:spcPts val="0"/>
              </a:spcBef>
              <a:buFontTx/>
              <a:buChar char="-"/>
            </a:pPr>
            <a:r>
              <a:rPr lang="en-GB" altLang="en-US" sz="1600" b="1" dirty="0">
                <a:solidFill>
                  <a:srgbClr val="0000FF"/>
                </a:solidFill>
              </a:rPr>
              <a:t>Planned and potential uses</a:t>
            </a:r>
            <a:r>
              <a:rPr lang="en-GB" altLang="en-US" sz="1600" dirty="0">
                <a:solidFill>
                  <a:srgbClr val="0000FF"/>
                </a:solidFill>
              </a:rPr>
              <a:t> of marine areas (renewable energy, mining, </a:t>
            </a:r>
            <a:r>
              <a:rPr lang="en-GB" altLang="en-US" sz="1600" dirty="0" err="1">
                <a:solidFill>
                  <a:srgbClr val="0000FF"/>
                </a:solidFill>
              </a:rPr>
              <a:t>mariculture</a:t>
            </a:r>
            <a:r>
              <a:rPr lang="en-GB" altLang="en-US" sz="1600" dirty="0">
                <a:solidFill>
                  <a:srgbClr val="0000FF"/>
                </a:solidFill>
              </a:rPr>
              <a:t>, etc.) </a:t>
            </a:r>
          </a:p>
          <a:p>
            <a:pPr marL="400050" indent="-285750" algn="just">
              <a:spcBef>
                <a:spcPts val="0"/>
              </a:spcBef>
              <a:buFontTx/>
              <a:buChar char="-"/>
            </a:pPr>
            <a:r>
              <a:rPr lang="en-GB" altLang="en-US" sz="1600" b="1" dirty="0">
                <a:solidFill>
                  <a:srgbClr val="0000FF"/>
                </a:solidFill>
              </a:rPr>
              <a:t>Spatial analysis</a:t>
            </a:r>
            <a:endParaRPr lang="en-GB" altLang="en-US" sz="1800" dirty="0">
              <a:solidFill>
                <a:srgbClr val="0000FF"/>
              </a:solidFill>
            </a:endParaRPr>
          </a:p>
        </p:txBody>
      </p:sp>
      <p:pic>
        <p:nvPicPr>
          <p:cNvPr id="13" name="Picture 4">
            <a:extLst>
              <a:ext uri="{FF2B5EF4-FFF2-40B4-BE49-F238E27FC236}">
                <a16:creationId xmlns:a16="http://schemas.microsoft.com/office/drawing/2014/main" id="{88C695EF-3A67-4538-BDCC-DD2A85A991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667000"/>
            <a:ext cx="2847964" cy="401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0">
            <a:extLst>
              <a:ext uri="{FF2B5EF4-FFF2-40B4-BE49-F238E27FC236}">
                <a16:creationId xmlns:a16="http://schemas.microsoft.com/office/drawing/2014/main" id="{7EF3CB06-B5C6-43E4-8B0F-8626088B7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60107"/>
            <a:ext cx="899844" cy="66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3.jpg">
            <a:extLst>
              <a:ext uri="{FF2B5EF4-FFF2-40B4-BE49-F238E27FC236}">
                <a16:creationId xmlns:a16="http://schemas.microsoft.com/office/drawing/2014/main" id="{5C0B3CB9-BEFE-4D23-8E93-500B543938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9586" y="279156"/>
            <a:ext cx="844408"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E821227-0639-40E4-A843-F2C7D91E965D}"/>
              </a:ext>
            </a:extLst>
          </p:cNvPr>
          <p:cNvSpPr/>
          <p:nvPr/>
        </p:nvSpPr>
        <p:spPr>
          <a:xfrm>
            <a:off x="6369757" y="1982500"/>
            <a:ext cx="2570960"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MARSPLAN BS</a:t>
            </a:r>
          </a:p>
        </p:txBody>
      </p:sp>
      <p:sp>
        <p:nvSpPr>
          <p:cNvPr id="17" name="Rectangle 16">
            <a:extLst>
              <a:ext uri="{FF2B5EF4-FFF2-40B4-BE49-F238E27FC236}">
                <a16:creationId xmlns:a16="http://schemas.microsoft.com/office/drawing/2014/main" id="{111509FB-C635-4278-97DF-702DF3F0F0DA}"/>
              </a:ext>
            </a:extLst>
          </p:cNvPr>
          <p:cNvSpPr/>
          <p:nvPr/>
        </p:nvSpPr>
        <p:spPr>
          <a:xfrm>
            <a:off x="1905000" y="6550597"/>
            <a:ext cx="4572000" cy="307777"/>
          </a:xfrm>
          <a:prstGeom prst="rect">
            <a:avLst/>
          </a:prstGeom>
        </p:spPr>
        <p:txBody>
          <a:bodyPr wrap="square">
            <a:spAutoFit/>
          </a:bodyPr>
          <a:lstStyle/>
          <a:p>
            <a:pPr algn="ctr"/>
            <a:r>
              <a:rPr lang="en-US" sz="1400" i="1" dirty="0">
                <a:latin typeface="Arial" panose="020B0604020202020204" pitchFamily="34" charset="0"/>
                <a:cs typeface="Arial" panose="020B0604020202020204" pitchFamily="34" charset="0"/>
              </a:rPr>
              <a:t>               Source: Jacek </a:t>
            </a:r>
            <a:r>
              <a:rPr lang="en-US" sz="1400" i="1" dirty="0" err="1">
                <a:latin typeface="Arial" panose="020B0604020202020204" pitchFamily="34" charset="0"/>
                <a:cs typeface="Arial" panose="020B0604020202020204" pitchFamily="34" charset="0"/>
              </a:rPr>
              <a:t>Zauka</a:t>
            </a:r>
            <a:r>
              <a:rPr lang="en-US" sz="1400" i="1" dirty="0">
                <a:latin typeface="Arial" panose="020B0604020202020204" pitchFamily="34" charset="0"/>
                <a:cs typeface="Arial" panose="020B0604020202020204" pitchFamily="34" charset="0"/>
              </a:rPr>
              <a:t>, </a:t>
            </a:r>
            <a:r>
              <a:rPr lang="en-US" sz="1400" dirty="0"/>
              <a:t>ECORYS</a:t>
            </a:r>
            <a:r>
              <a:rPr lang="en-GB" sz="1400" dirty="0"/>
              <a:t>, PROMARE, 2017</a:t>
            </a:r>
          </a:p>
        </p:txBody>
      </p:sp>
    </p:spTree>
    <p:extLst>
      <p:ext uri="{BB962C8B-B14F-4D97-AF65-F5344CB8AC3E}">
        <p14:creationId xmlns:p14="http://schemas.microsoft.com/office/powerpoint/2010/main" val="250719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MAGDA\NIMRD\2012\SIGLA INCDM.jpg">
            <a:extLst>
              <a:ext uri="{FF2B5EF4-FFF2-40B4-BE49-F238E27FC236}">
                <a16:creationId xmlns:a16="http://schemas.microsoft.com/office/drawing/2014/main" id="{917B2009-F0A0-443B-A1D4-DFC42983A7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139" y="204137"/>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EUlogo">
            <a:extLst>
              <a:ext uri="{FF2B5EF4-FFF2-40B4-BE49-F238E27FC236}">
                <a16:creationId xmlns:a16="http://schemas.microsoft.com/office/drawing/2014/main" id="{C187AC31-056C-4AF9-97CC-95C759E65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899F55C4-CED1-454F-BB73-D0F3824428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66" t="16420" r="17659" b="22838"/>
          <a:stretch/>
        </p:blipFill>
        <p:spPr bwMode="auto">
          <a:xfrm>
            <a:off x="2902681" y="4974734"/>
            <a:ext cx="3505200" cy="186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795EAFB-6558-4EA5-976A-57E086337D16}"/>
              </a:ext>
            </a:extLst>
          </p:cNvPr>
          <p:cNvPicPr>
            <a:picLocks noChangeAspect="1"/>
          </p:cNvPicPr>
          <p:nvPr/>
        </p:nvPicPr>
        <p:blipFill>
          <a:blip r:embed="rId5"/>
          <a:stretch>
            <a:fillRect/>
          </a:stretch>
        </p:blipFill>
        <p:spPr>
          <a:xfrm>
            <a:off x="2933161" y="3381565"/>
            <a:ext cx="3467099" cy="1528379"/>
          </a:xfrm>
          <a:prstGeom prst="rect">
            <a:avLst/>
          </a:prstGeom>
        </p:spPr>
      </p:pic>
      <p:sp>
        <p:nvSpPr>
          <p:cNvPr id="12" name="Rectangle 11">
            <a:extLst>
              <a:ext uri="{FF2B5EF4-FFF2-40B4-BE49-F238E27FC236}">
                <a16:creationId xmlns:a16="http://schemas.microsoft.com/office/drawing/2014/main" id="{E5691ADE-070A-4987-884A-B946BB5CFC32}"/>
              </a:ext>
            </a:extLst>
          </p:cNvPr>
          <p:cNvSpPr/>
          <p:nvPr/>
        </p:nvSpPr>
        <p:spPr>
          <a:xfrm>
            <a:off x="132898" y="585137"/>
            <a:ext cx="8934901" cy="2816156"/>
          </a:xfrm>
          <a:prstGeom prst="rect">
            <a:avLst/>
          </a:prstGeom>
        </p:spPr>
        <p:txBody>
          <a:bodyPr wrap="square">
            <a:spAutoFit/>
          </a:bodyPr>
          <a:lstStyle/>
          <a:p>
            <a:pPr marL="226695" marR="0" algn="just">
              <a:lnSpc>
                <a:spcPct val="115000"/>
              </a:lnSpc>
              <a:spcBef>
                <a:spcPts val="600"/>
              </a:spcBef>
              <a:spcAft>
                <a:spcPts val="0"/>
              </a:spcAft>
            </a:pPr>
            <a:r>
              <a:rPr lang="en-GB" sz="2000" b="1" i="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en-GB"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Maritime Spatial Planning (MSP)</a:t>
            </a:r>
            <a:endParaRPr lang="en-GB"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GB" sz="1400" i="1" dirty="0">
                <a:latin typeface="Tahoma" panose="020B0604030504040204" pitchFamily="34" charset="0"/>
                <a:ea typeface="Tahoma" panose="020B0604030504040204" pitchFamily="34" charset="0"/>
                <a:cs typeface="Tahoma" panose="020B0604030504040204" pitchFamily="34" charset="0"/>
              </a:rPr>
              <a:t>“In July 2014, the European Parliament and the Council adopted </a:t>
            </a:r>
            <a:r>
              <a:rPr lang="en-GB" sz="1400" i="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6" tooltip="legislation to create a common framework for maritime spatial planning in Europe"/>
              </a:rPr>
              <a:t>legislation to create a common framework for maritime spatial planning in </a:t>
            </a:r>
            <a:r>
              <a:rPr lang="en-GB" sz="1400" i="1" u="sng" dirty="0" err="1">
                <a:solidFill>
                  <a:srgbClr val="0000FF"/>
                </a:solidFill>
                <a:latin typeface="Tahoma" panose="020B0604030504040204" pitchFamily="34" charset="0"/>
                <a:ea typeface="Tahoma" panose="020B0604030504040204" pitchFamily="34" charset="0"/>
                <a:cs typeface="Tahoma" panose="020B0604030504040204" pitchFamily="34" charset="0"/>
                <a:hlinkClick r:id="rId6" tooltip="legislation to create a common framework for maritime spatial planning in Europe"/>
              </a:rPr>
              <a:t>Europe</a:t>
            </a:r>
            <a:r>
              <a:rPr lang="en-GB" sz="1400" i="1" u="sng" dirty="0" err="1">
                <a:solidFill>
                  <a:srgbClr val="0000FF"/>
                </a:solidFill>
                <a:latin typeface="Tahoma" panose="020B0604030504040204" pitchFamily="34" charset="0"/>
                <a:ea typeface="Tahoma" panose="020B0604030504040204" pitchFamily="34" charset="0"/>
                <a:cs typeface="Tahoma" panose="020B0604030504040204" pitchFamily="34" charset="0"/>
              </a:rPr>
              <a:t>:</a:t>
            </a:r>
            <a:r>
              <a:rPr lang="en-GB" sz="1400" i="1" dirty="0" err="1">
                <a:solidFill>
                  <a:srgbClr val="363636"/>
                </a:solidFill>
                <a:latin typeface="Tahoma" panose="020B0604030504040204" pitchFamily="34" charset="0"/>
                <a:ea typeface="Tahoma" panose="020B0604030504040204" pitchFamily="34" charset="0"/>
                <a:cs typeface="Tahoma" panose="020B0604030504040204" pitchFamily="34" charset="0"/>
              </a:rPr>
              <a:t>Directive</a:t>
            </a:r>
            <a:r>
              <a:rPr lang="en-GB" sz="1400" i="1" dirty="0">
                <a:solidFill>
                  <a:srgbClr val="363636"/>
                </a:solidFill>
                <a:latin typeface="Tahoma" panose="020B0604030504040204" pitchFamily="34" charset="0"/>
                <a:ea typeface="Tahoma" panose="020B0604030504040204" pitchFamily="34" charset="0"/>
                <a:cs typeface="Tahoma" panose="020B0604030504040204" pitchFamily="34" charset="0"/>
              </a:rPr>
              <a:t> EU/89/2014”</a:t>
            </a:r>
          </a:p>
          <a:p>
            <a:pPr algn="just"/>
            <a:endParaRPr lang="en-US" sz="1400" i="1" dirty="0">
              <a:solidFill>
                <a:srgbClr val="363636"/>
              </a:solidFill>
              <a:latin typeface="Tahoma" panose="020B0604030504040204" pitchFamily="34" charset="0"/>
              <a:ea typeface="Tahoma" panose="020B0604030504040204" pitchFamily="34" charset="0"/>
              <a:cs typeface="Tahoma" panose="020B0604030504040204" pitchFamily="34" charset="0"/>
            </a:endParaRPr>
          </a:p>
          <a:p>
            <a:pPr algn="just"/>
            <a:r>
              <a:rPr lang="en-US" sz="1400" i="1" dirty="0">
                <a:latin typeface="Tahoma" panose="020B0604030504040204" pitchFamily="34" charset="0"/>
                <a:ea typeface="Tahoma" panose="020B0604030504040204" pitchFamily="34" charset="0"/>
                <a:cs typeface="Tahoma" panose="020B0604030504040204" pitchFamily="34" charset="0"/>
              </a:rPr>
              <a:t>“MSP is about planning when and where human activities take place at sea – to ensure these are as efficient and sustainable as possible.”</a:t>
            </a:r>
            <a:endParaRPr lang="en-US" sz="1400" i="1" dirty="0">
              <a:solidFill>
                <a:srgbClr val="363636"/>
              </a:solidFill>
              <a:latin typeface="Tahoma" panose="020B0604030504040204" pitchFamily="34" charset="0"/>
              <a:ea typeface="Tahoma" panose="020B0604030504040204" pitchFamily="34" charset="0"/>
              <a:cs typeface="Tahoma" panose="020B0604030504040204" pitchFamily="34" charset="0"/>
            </a:endParaRPr>
          </a:p>
          <a:p>
            <a:pPr algn="just"/>
            <a:r>
              <a:rPr lang="en-US" sz="1400" b="1" i="1" dirty="0">
                <a:latin typeface="Tahoma" panose="020B0604030504040204" pitchFamily="34" charset="0"/>
                <a:ea typeface="Tahoma" panose="020B0604030504040204" pitchFamily="34" charset="0"/>
                <a:cs typeface="Tahoma" panose="020B0604030504040204" pitchFamily="34" charset="0"/>
              </a:rPr>
              <a:t>                                                 Benefits of MSP</a:t>
            </a:r>
          </a:p>
          <a:p>
            <a:pPr marL="285750" indent="-285750" algn="just">
              <a:buFont typeface="Arial" panose="020B0604020202020204" pitchFamily="34" charset="0"/>
              <a:buChar char="•"/>
            </a:pPr>
            <a:r>
              <a:rPr lang="en-US" sz="1400" b="1" i="1" dirty="0">
                <a:solidFill>
                  <a:srgbClr val="0066FF"/>
                </a:solidFill>
                <a:latin typeface="Tahoma" panose="020B0604030504040204" pitchFamily="34" charset="0"/>
                <a:ea typeface="Tahoma" panose="020B0604030504040204" pitchFamily="34" charset="0"/>
                <a:cs typeface="Tahoma" panose="020B0604030504040204" pitchFamily="34" charset="0"/>
              </a:rPr>
              <a:t>Reduce conflicts </a:t>
            </a:r>
            <a:r>
              <a:rPr lang="en-US" sz="1400" b="1" i="1" dirty="0">
                <a:latin typeface="Tahoma" panose="020B0604030504040204" pitchFamily="34" charset="0"/>
                <a:ea typeface="Tahoma" panose="020B0604030504040204" pitchFamily="34" charset="0"/>
                <a:cs typeface="Tahoma" panose="020B0604030504040204" pitchFamily="34" charset="0"/>
              </a:rPr>
              <a:t>between sectors and create synergies between activities;</a:t>
            </a:r>
          </a:p>
          <a:p>
            <a:pPr marL="285750" indent="-285750" algn="just">
              <a:buFont typeface="Arial" panose="020B0604020202020204" pitchFamily="34" charset="0"/>
              <a:buChar char="•"/>
            </a:pPr>
            <a:r>
              <a:rPr lang="en-US" sz="1400" b="1" i="1" dirty="0">
                <a:solidFill>
                  <a:srgbClr val="0066FF"/>
                </a:solidFill>
                <a:latin typeface="Tahoma" panose="020B0604030504040204" pitchFamily="34" charset="0"/>
                <a:ea typeface="Tahoma" panose="020B0604030504040204" pitchFamily="34" charset="0"/>
                <a:cs typeface="Tahoma" panose="020B0604030504040204" pitchFamily="34" charset="0"/>
              </a:rPr>
              <a:t>Encourage investment </a:t>
            </a:r>
            <a:r>
              <a:rPr lang="en-US" sz="1400" b="1" i="1" dirty="0">
                <a:latin typeface="Tahoma" panose="020B0604030504040204" pitchFamily="34" charset="0"/>
                <a:ea typeface="Tahoma" panose="020B0604030504040204" pitchFamily="34" charset="0"/>
                <a:cs typeface="Tahoma" panose="020B0604030504040204" pitchFamily="34" charset="0"/>
              </a:rPr>
              <a:t>– by instilling predictability, transparency and clearer rules;</a:t>
            </a:r>
          </a:p>
          <a:p>
            <a:pPr marL="285750" indent="-285750" algn="just">
              <a:buFont typeface="Arial" panose="020B0604020202020204" pitchFamily="34" charset="0"/>
              <a:buChar char="•"/>
            </a:pPr>
            <a:r>
              <a:rPr lang="en-US" sz="1400" b="1" i="1" dirty="0">
                <a:solidFill>
                  <a:srgbClr val="0066FF"/>
                </a:solidFill>
                <a:latin typeface="Tahoma" panose="020B0604030504040204" pitchFamily="34" charset="0"/>
                <a:ea typeface="Tahoma" panose="020B0604030504040204" pitchFamily="34" charset="0"/>
                <a:cs typeface="Tahoma" panose="020B0604030504040204" pitchFamily="34" charset="0"/>
              </a:rPr>
              <a:t>Increase coordination </a:t>
            </a:r>
            <a:r>
              <a:rPr lang="en-US" sz="1400" b="1" i="1" dirty="0">
                <a:latin typeface="Tahoma" panose="020B0604030504040204" pitchFamily="34" charset="0"/>
                <a:ea typeface="Tahoma" panose="020B0604030504040204" pitchFamily="34" charset="0"/>
                <a:cs typeface="Tahoma" panose="020B0604030504040204" pitchFamily="34" charset="0"/>
              </a:rPr>
              <a:t>–  between administrations in each country; </a:t>
            </a:r>
          </a:p>
          <a:p>
            <a:pPr marL="285750" indent="-285750" algn="just">
              <a:buFont typeface="Arial" panose="020B0604020202020204" pitchFamily="34" charset="0"/>
              <a:buChar char="•"/>
            </a:pPr>
            <a:r>
              <a:rPr lang="en-US" sz="1400" b="1" i="1" dirty="0">
                <a:solidFill>
                  <a:srgbClr val="0066FF"/>
                </a:solidFill>
                <a:latin typeface="Tahoma" panose="020B0604030504040204" pitchFamily="34" charset="0"/>
                <a:ea typeface="Tahoma" panose="020B0604030504040204" pitchFamily="34" charset="0"/>
                <a:cs typeface="Tahoma" panose="020B0604030504040204" pitchFamily="34" charset="0"/>
              </a:rPr>
              <a:t>Increase cross-border cooperation </a:t>
            </a:r>
            <a:r>
              <a:rPr lang="en-US" sz="1400" b="1" i="1" dirty="0">
                <a:latin typeface="Tahoma" panose="020B0604030504040204" pitchFamily="34" charset="0"/>
                <a:ea typeface="Tahoma" panose="020B0604030504040204" pitchFamily="34" charset="0"/>
                <a:cs typeface="Tahoma" panose="020B0604030504040204" pitchFamily="34" charset="0"/>
              </a:rPr>
              <a:t>– between EU countries;</a:t>
            </a:r>
          </a:p>
          <a:p>
            <a:pPr marL="285750" indent="-285750" algn="just">
              <a:buFont typeface="Arial" panose="020B0604020202020204" pitchFamily="34" charset="0"/>
              <a:buChar char="•"/>
            </a:pPr>
            <a:r>
              <a:rPr lang="en-US" sz="1400" b="1" i="1" dirty="0">
                <a:solidFill>
                  <a:srgbClr val="0066FF"/>
                </a:solidFill>
                <a:latin typeface="Tahoma" panose="020B0604030504040204" pitchFamily="34" charset="0"/>
                <a:ea typeface="Tahoma" panose="020B0604030504040204" pitchFamily="34" charset="0"/>
                <a:cs typeface="Tahoma" panose="020B0604030504040204" pitchFamily="34" charset="0"/>
              </a:rPr>
              <a:t>Protect the environment </a:t>
            </a:r>
            <a:r>
              <a:rPr lang="en-US" sz="1400" b="1" i="1" dirty="0">
                <a:latin typeface="Tahoma" panose="020B0604030504040204" pitchFamily="34" charset="0"/>
                <a:ea typeface="Tahoma" panose="020B0604030504040204" pitchFamily="34" charset="0"/>
                <a:cs typeface="Tahoma" panose="020B0604030504040204" pitchFamily="34" charset="0"/>
              </a:rPr>
              <a:t>– through early identification of impact.</a:t>
            </a:r>
            <a:r>
              <a:rPr lang="en-GB" sz="1400" b="1" i="1" dirty="0">
                <a:solidFill>
                  <a:srgbClr val="363636"/>
                </a:solidFill>
                <a:latin typeface="Tahoma" panose="020B0604030504040204" pitchFamily="34" charset="0"/>
                <a:ea typeface="Tahoma" panose="020B0604030504040204" pitchFamily="34" charset="0"/>
                <a:cs typeface="Tahoma" panose="020B0604030504040204" pitchFamily="34" charset="0"/>
              </a:rPr>
              <a:t> ABC</a:t>
            </a:r>
            <a:endParaRPr lang="en-GB" sz="1400" b="1" i="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B1BBA5BE-705B-4D79-BCAC-34EA641B2B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699" y="3399088"/>
            <a:ext cx="1905000" cy="1532957"/>
          </a:xfrm>
          <a:prstGeom prst="rect">
            <a:avLst/>
          </a:prstGeom>
        </p:spPr>
      </p:pic>
      <p:pic>
        <p:nvPicPr>
          <p:cNvPr id="16" name="Picture 15">
            <a:extLst>
              <a:ext uri="{FF2B5EF4-FFF2-40B4-BE49-F238E27FC236}">
                <a16:creationId xmlns:a16="http://schemas.microsoft.com/office/drawing/2014/main" id="{5620C7D3-0100-43E7-8861-CC5CEE2258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002" y="5023875"/>
            <a:ext cx="2328197" cy="1735628"/>
          </a:xfrm>
          <a:prstGeom prst="rect">
            <a:avLst/>
          </a:prstGeom>
        </p:spPr>
      </p:pic>
      <p:pic>
        <p:nvPicPr>
          <p:cNvPr id="17" name="Picture 8">
            <a:extLst>
              <a:ext uri="{FF2B5EF4-FFF2-40B4-BE49-F238E27FC236}">
                <a16:creationId xmlns:a16="http://schemas.microsoft.com/office/drawing/2014/main" id="{C5A63DE8-4CC4-45BE-B11E-E31141E7777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 y="4267200"/>
            <a:ext cx="985964" cy="57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uppo 19">
            <a:extLst>
              <a:ext uri="{FF2B5EF4-FFF2-40B4-BE49-F238E27FC236}">
                <a16:creationId xmlns:a16="http://schemas.microsoft.com/office/drawing/2014/main" id="{CC2BF60A-0B07-41D1-8335-DBFDCB809033}"/>
              </a:ext>
            </a:extLst>
          </p:cNvPr>
          <p:cNvGrpSpPr/>
          <p:nvPr/>
        </p:nvGrpSpPr>
        <p:grpSpPr>
          <a:xfrm>
            <a:off x="6568906" y="5067221"/>
            <a:ext cx="2438400" cy="1735628"/>
            <a:chOff x="41490" y="4436852"/>
            <a:chExt cx="2592440" cy="2395271"/>
          </a:xfrm>
        </p:grpSpPr>
        <p:pic>
          <p:nvPicPr>
            <p:cNvPr id="19" name="Picture 3">
              <a:extLst>
                <a:ext uri="{FF2B5EF4-FFF2-40B4-BE49-F238E27FC236}">
                  <a16:creationId xmlns:a16="http://schemas.microsoft.com/office/drawing/2014/main" id="{B10A83F1-0C84-4ECF-AE23-0F297EC8E83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7079"/>
            <a:stretch/>
          </p:blipFill>
          <p:spPr bwMode="auto">
            <a:xfrm>
              <a:off x="41490" y="4806089"/>
              <a:ext cx="2592439" cy="202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Immagine 22">
              <a:extLst>
                <a:ext uri="{FF2B5EF4-FFF2-40B4-BE49-F238E27FC236}">
                  <a16:creationId xmlns:a16="http://schemas.microsoft.com/office/drawing/2014/main" id="{D72C8659-ACD7-4722-9DBC-AA0363340B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3729"/>
            <a:stretch/>
          </p:blipFill>
          <p:spPr>
            <a:xfrm>
              <a:off x="43130" y="4436852"/>
              <a:ext cx="2590800" cy="357908"/>
            </a:xfrm>
            <a:prstGeom prst="rect">
              <a:avLst/>
            </a:prstGeom>
          </p:spPr>
        </p:pic>
      </p:grpSp>
      <p:pic>
        <p:nvPicPr>
          <p:cNvPr id="21" name="Picture 2">
            <a:extLst>
              <a:ext uri="{FF2B5EF4-FFF2-40B4-BE49-F238E27FC236}">
                <a16:creationId xmlns:a16="http://schemas.microsoft.com/office/drawing/2014/main" id="{FBAEB3AD-D7F0-4FC7-8182-3AD8870CC2C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9014" y="3890576"/>
            <a:ext cx="1562101" cy="55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Immagine 3">
            <a:extLst>
              <a:ext uri="{FF2B5EF4-FFF2-40B4-BE49-F238E27FC236}">
                <a16:creationId xmlns:a16="http://schemas.microsoft.com/office/drawing/2014/main" id="{8E26B499-2931-4F48-BEF1-7C99DA3567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01488" y="3882956"/>
            <a:ext cx="611533" cy="611533"/>
          </a:xfrm>
          <a:prstGeom prst="rect">
            <a:avLst/>
          </a:prstGeom>
        </p:spPr>
      </p:pic>
    </p:spTree>
    <p:extLst>
      <p:ext uri="{BB962C8B-B14F-4D97-AF65-F5344CB8AC3E}">
        <p14:creationId xmlns:p14="http://schemas.microsoft.com/office/powerpoint/2010/main" val="994667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C0BB4D-3CA9-4B9B-906B-92CD567014D9}"/>
              </a:ext>
            </a:extLst>
          </p:cNvPr>
          <p:cNvSpPr/>
          <p:nvPr/>
        </p:nvSpPr>
        <p:spPr>
          <a:xfrm>
            <a:off x="117659" y="685800"/>
            <a:ext cx="8763000" cy="1308050"/>
          </a:xfrm>
          <a:prstGeom prst="rect">
            <a:avLst/>
          </a:prstGeom>
        </p:spPr>
        <p:txBody>
          <a:bodyPr wrap="square">
            <a:spAutoFit/>
          </a:bodyPr>
          <a:lstStyle/>
          <a:p>
            <a:pPr marL="226695" algn="just">
              <a:lnSpc>
                <a:spcPct val="115000"/>
              </a:lnSpc>
              <a:spcBef>
                <a:spcPts val="600"/>
              </a:spcBef>
            </a:pPr>
            <a:r>
              <a:rPr lang="en-GB" sz="2000" b="1" i="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en-GB" sz="2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Maritime spatial planning (MSP)</a:t>
            </a:r>
            <a:endParaRPr lang="en-GB" sz="2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n-US" sz="1400" i="1" dirty="0">
                <a:latin typeface="Tahoma" panose="020B0604030504040204" pitchFamily="34" charset="0"/>
                <a:ea typeface="Tahoma" panose="020B0604030504040204" pitchFamily="34" charset="0"/>
                <a:cs typeface="Tahoma" panose="020B0604030504040204" pitchFamily="34" charset="0"/>
              </a:rPr>
              <a:t>“</a:t>
            </a:r>
            <a:r>
              <a:rPr lang="en-US" sz="1400" b="1" i="1" dirty="0">
                <a:latin typeface="Tahoma" panose="020B0604030504040204" pitchFamily="34" charset="0"/>
                <a:ea typeface="Tahoma" panose="020B0604030504040204" pitchFamily="34" charset="0"/>
                <a:cs typeface="Tahoma" panose="020B0604030504040204" pitchFamily="34" charset="0"/>
              </a:rPr>
              <a:t>MSP involves stakeholders </a:t>
            </a:r>
            <a:r>
              <a:rPr lang="en-US" sz="1400" i="1" dirty="0">
                <a:latin typeface="Tahoma" panose="020B0604030504040204" pitchFamily="34" charset="0"/>
                <a:ea typeface="Tahoma" panose="020B0604030504040204" pitchFamily="34" charset="0"/>
                <a:cs typeface="Tahoma" panose="020B0604030504040204" pitchFamily="34" charset="0"/>
              </a:rPr>
              <a:t>in a transparent way in the planning of maritime activities. Competition for maritime space – for renewable energy equipment, aquaculture and other growth areas – has highlighted the need for efficient management, to avoid potential conflict and create synergies between different activities.” </a:t>
            </a:r>
            <a:endParaRPr lang="en-GB" sz="1400" i="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19" descr="EUlogo">
            <a:extLst>
              <a:ext uri="{FF2B5EF4-FFF2-40B4-BE49-F238E27FC236}">
                <a16:creationId xmlns:a16="http://schemas.microsoft.com/office/drawing/2014/main" id="{C187AC31-056C-4AF9-97CC-95C759E65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2E96D82-91DC-403D-921F-AD0FCCD60DCA}"/>
              </a:ext>
            </a:extLst>
          </p:cNvPr>
          <p:cNvSpPr/>
          <p:nvPr/>
        </p:nvSpPr>
        <p:spPr>
          <a:xfrm>
            <a:off x="239579" y="5565859"/>
            <a:ext cx="8686800" cy="1092607"/>
          </a:xfrm>
          <a:prstGeom prst="rect">
            <a:avLst/>
          </a:prstGeom>
        </p:spPr>
        <p:txBody>
          <a:bodyPr wrap="square">
            <a:spAutoFit/>
          </a:bodyPr>
          <a:lstStyle/>
          <a:p>
            <a:pPr marL="226695" marR="0" algn="just">
              <a:lnSpc>
                <a:spcPct val="115000"/>
              </a:lnSpc>
              <a:spcBef>
                <a:spcPts val="600"/>
              </a:spcBef>
              <a:spcAft>
                <a:spcPts val="0"/>
              </a:spcAft>
            </a:pPr>
            <a:r>
              <a:rPr lang="en-US" sz="2000" i="1" dirty="0">
                <a:latin typeface="Tahoma" panose="020B0604030504040204" pitchFamily="34" charset="0"/>
                <a:ea typeface="Tahoma" panose="020B0604030504040204" pitchFamily="34" charset="0"/>
                <a:cs typeface="Tahoma" panose="020B0604030504040204" pitchFamily="34" charset="0"/>
              </a:rPr>
              <a:t>          </a:t>
            </a:r>
            <a:endParaRPr lang="en-GB" sz="2000" dirty="0">
              <a:latin typeface="Tahoma" panose="020B0604030504040204" pitchFamily="34" charset="0"/>
              <a:ea typeface="Tahoma" panose="020B0604030504040204" pitchFamily="34" charset="0"/>
              <a:cs typeface="Tahoma" panose="020B0604030504040204" pitchFamily="34" charset="0"/>
            </a:endParaRPr>
          </a:p>
          <a:p>
            <a:pPr algn="just"/>
            <a:r>
              <a:rPr lang="en-US" sz="1400" i="1" dirty="0">
                <a:latin typeface="Tahoma" panose="020B0604030504040204" pitchFamily="34" charset="0"/>
                <a:ea typeface="Tahoma" panose="020B0604030504040204" pitchFamily="34" charset="0"/>
                <a:cs typeface="Tahoma" panose="020B0604030504040204" pitchFamily="34" charset="0"/>
              </a:rPr>
              <a:t>“A Common Information Sharing Environment </a:t>
            </a:r>
            <a:r>
              <a:rPr lang="en-US" sz="1400"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t>
            </a:r>
            <a:r>
              <a:rPr lang="en-US" sz="1400"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CISE)</a:t>
            </a:r>
            <a:r>
              <a:rPr lang="en-US" sz="1400"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400" i="1" dirty="0">
                <a:latin typeface="Tahoma" panose="020B0604030504040204" pitchFamily="34" charset="0"/>
                <a:ea typeface="Tahoma" panose="020B0604030504040204" pitchFamily="34" charset="0"/>
                <a:cs typeface="Tahoma" panose="020B0604030504040204" pitchFamily="34" charset="0"/>
              </a:rPr>
              <a:t>is currently being developed jointly by the European Commission and EU/EEA member states. It will interlink existing surveillance systems and networks and give all concerned authorities access to the information they need for their missions at sea.”</a:t>
            </a:r>
            <a:endParaRPr lang="en-GB" sz="1400" i="1" dirty="0">
              <a:effectLst/>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865AB8B7-ED37-4421-9C8D-CD4AA369B1D3}"/>
              </a:ext>
            </a:extLst>
          </p:cNvPr>
          <p:cNvSpPr/>
          <p:nvPr/>
        </p:nvSpPr>
        <p:spPr>
          <a:xfrm>
            <a:off x="1426845" y="5486400"/>
            <a:ext cx="4332212" cy="461665"/>
          </a:xfrm>
          <a:prstGeom prst="rect">
            <a:avLst/>
          </a:prstGeom>
        </p:spPr>
        <p:txBody>
          <a:bodyPr wrap="none">
            <a:spAutoFit/>
          </a:bodyPr>
          <a:lstStyle/>
          <a:p>
            <a:r>
              <a:rPr lang="en-GB" sz="2400" b="1" dirty="0">
                <a:solidFill>
                  <a:schemeClr val="accent1">
                    <a:lumMod val="75000"/>
                  </a:schemeClr>
                </a:solidFill>
              </a:rPr>
              <a:t>Integrated</a:t>
            </a:r>
            <a:r>
              <a:rPr lang="en-GB" b="1" dirty="0">
                <a:solidFill>
                  <a:schemeClr val="accent1">
                    <a:lumMod val="75000"/>
                  </a:schemeClr>
                </a:solidFill>
              </a:rPr>
              <a:t> </a:t>
            </a:r>
            <a:r>
              <a:rPr lang="en-GB" sz="2400" b="1" dirty="0">
                <a:solidFill>
                  <a:schemeClr val="accent1">
                    <a:lumMod val="75000"/>
                  </a:schemeClr>
                </a:solidFill>
              </a:rPr>
              <a:t>maritime surveillance</a:t>
            </a:r>
          </a:p>
        </p:txBody>
      </p:sp>
      <p:pic>
        <p:nvPicPr>
          <p:cNvPr id="10" name="Picture 3">
            <a:extLst>
              <a:ext uri="{FF2B5EF4-FFF2-40B4-BE49-F238E27FC236}">
                <a16:creationId xmlns:a16="http://schemas.microsoft.com/office/drawing/2014/main" id="{E1D01EF9-F834-4ED4-9AC5-48F4DF800A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018956"/>
            <a:ext cx="1734638" cy="164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0">
            <a:extLst>
              <a:ext uri="{FF2B5EF4-FFF2-40B4-BE49-F238E27FC236}">
                <a16:creationId xmlns:a16="http://schemas.microsoft.com/office/drawing/2014/main" id="{E1E471A0-945B-4E5A-966D-AA37A2367B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986509"/>
            <a:ext cx="2171401" cy="1677416"/>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pic>
        <p:nvPicPr>
          <p:cNvPr id="12" name="Picture 2" descr="IMG-20160831-WA0023">
            <a:extLst>
              <a:ext uri="{FF2B5EF4-FFF2-40B4-BE49-F238E27FC236}">
                <a16:creationId xmlns:a16="http://schemas.microsoft.com/office/drawing/2014/main" id="{9E1A3EFF-43C6-42EF-B272-35083F14385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6852" t="19118" r="2640" b="12059"/>
          <a:stretch>
            <a:fillRect/>
          </a:stretch>
        </p:blipFill>
        <p:spPr bwMode="auto">
          <a:xfrm>
            <a:off x="5049637" y="2021586"/>
            <a:ext cx="3408563" cy="1634434"/>
          </a:xfrm>
          <a:prstGeom prst="rect">
            <a:avLst/>
          </a:prstGeom>
          <a:noFill/>
          <a:ln w="9525">
            <a:solidFill>
              <a:srgbClr val="000000"/>
            </a:solidFill>
            <a:miter lim="800000"/>
            <a:headEnd/>
            <a:tailEnd/>
          </a:ln>
          <a:effectLst>
            <a:outerShdw dist="107763" dir="2700000" algn="ctr" rotWithShape="0">
              <a:srgbClr val="BFBFBF">
                <a:alpha val="50000"/>
              </a:srgbClr>
            </a:outerShdw>
          </a:effectLst>
          <a:extLst>
            <a:ext uri="{909E8E84-426E-40DD-AFC4-6F175D3DCCD1}">
              <a14:hiddenFill xmlns:a14="http://schemas.microsoft.com/office/drawing/2010/main">
                <a:solidFill>
                  <a:srgbClr val="FFFFFF"/>
                </a:solidFill>
              </a14:hiddenFill>
            </a:ext>
          </a:extLst>
        </p:spPr>
      </p:pic>
      <p:pic>
        <p:nvPicPr>
          <p:cNvPr id="13" name="Picture 2" descr="CLD_sf ghe">
            <a:extLst>
              <a:ext uri="{FF2B5EF4-FFF2-40B4-BE49-F238E27FC236}">
                <a16:creationId xmlns:a16="http://schemas.microsoft.com/office/drawing/2014/main" id="{902F9270-10F2-4193-B47E-FC7C5B68FF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3273" r="2182"/>
          <a:stretch>
            <a:fillRect/>
          </a:stretch>
        </p:blipFill>
        <p:spPr bwMode="auto">
          <a:xfrm>
            <a:off x="762000" y="3835603"/>
            <a:ext cx="2133600" cy="155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2">
            <a:extLst>
              <a:ext uri="{FF2B5EF4-FFF2-40B4-BE49-F238E27FC236}">
                <a16:creationId xmlns:a16="http://schemas.microsoft.com/office/drawing/2014/main" id="{155E8D9E-E659-48DF-97A7-6A13CD6D9C9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116197" y="3808420"/>
            <a:ext cx="1836804" cy="1514735"/>
          </a:xfrm>
          <a:prstGeom prst="rect">
            <a:avLst/>
          </a:prstGeom>
          <a:ln>
            <a:solidFill>
              <a:srgbClr val="0000FF"/>
            </a:solidFill>
          </a:ln>
        </p:spPr>
      </p:pic>
      <p:sp>
        <p:nvSpPr>
          <p:cNvPr id="3" name="Rectangle 2">
            <a:extLst>
              <a:ext uri="{FF2B5EF4-FFF2-40B4-BE49-F238E27FC236}">
                <a16:creationId xmlns:a16="http://schemas.microsoft.com/office/drawing/2014/main" id="{7027B795-6AE2-45AF-8676-5C02C338CDFF}"/>
              </a:ext>
            </a:extLst>
          </p:cNvPr>
          <p:cNvSpPr/>
          <p:nvPr/>
        </p:nvSpPr>
        <p:spPr>
          <a:xfrm>
            <a:off x="6968733" y="1669706"/>
            <a:ext cx="1980029"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System analysis</a:t>
            </a:r>
            <a:endParaRPr lang="en-GB" dirty="0"/>
          </a:p>
        </p:txBody>
      </p:sp>
      <p:pic>
        <p:nvPicPr>
          <p:cNvPr id="15" name="Picture 296">
            <a:extLst>
              <a:ext uri="{FF2B5EF4-FFF2-40B4-BE49-F238E27FC236}">
                <a16:creationId xmlns:a16="http://schemas.microsoft.com/office/drawing/2014/main" id="{6E6DDFBF-479A-4906-82C1-A04825C19C18}"/>
              </a:ext>
            </a:extLst>
          </p:cNvPr>
          <p:cNvPicPr>
            <a:picLocks noChangeAspect="1" noChangeArrowheads="1"/>
          </p:cNvPicPr>
          <p:nvPr/>
        </p:nvPicPr>
        <p:blipFill>
          <a:blip r:embed="rId10"/>
          <a:srcRect/>
          <a:stretch>
            <a:fillRect/>
          </a:stretch>
        </p:blipFill>
        <p:spPr bwMode="auto">
          <a:xfrm>
            <a:off x="8114091" y="4578715"/>
            <a:ext cx="914400" cy="810087"/>
          </a:xfrm>
          <a:prstGeom prst="rect">
            <a:avLst/>
          </a:prstGeom>
          <a:noFill/>
          <a:ln w="12700">
            <a:noFill/>
            <a:miter lim="800000"/>
            <a:headEnd type="none" w="sm" len="sm"/>
            <a:tailEnd type="none" w="sm" len="sm"/>
          </a:ln>
        </p:spPr>
      </p:pic>
      <p:sp>
        <p:nvSpPr>
          <p:cNvPr id="16" name="Rectangle 15">
            <a:extLst>
              <a:ext uri="{FF2B5EF4-FFF2-40B4-BE49-F238E27FC236}">
                <a16:creationId xmlns:a16="http://schemas.microsoft.com/office/drawing/2014/main" id="{5860297E-01D7-4FA5-A232-807851951506}"/>
              </a:ext>
            </a:extLst>
          </p:cNvPr>
          <p:cNvSpPr/>
          <p:nvPr/>
        </p:nvSpPr>
        <p:spPr>
          <a:xfrm>
            <a:off x="5749532" y="5347901"/>
            <a:ext cx="3340677" cy="600164"/>
          </a:xfrm>
          <a:prstGeom prst="rect">
            <a:avLst/>
          </a:prstGeom>
        </p:spPr>
        <p:txBody>
          <a:bodyPr wrap="square">
            <a:spAutoFit/>
          </a:bodyPr>
          <a:lstStyle/>
          <a:p>
            <a:pPr lvl="0" algn="ctr">
              <a:buClr>
                <a:prstClr val="black">
                  <a:shade val="95000"/>
                </a:prstClr>
              </a:buClr>
              <a:defRPr/>
            </a:pPr>
            <a:r>
              <a:rPr lang="en-US" sz="1100" dirty="0">
                <a:solidFill>
                  <a:prstClr val="black"/>
                </a:solidFill>
                <a:latin typeface="Tahoma" pitchFamily="34" charset="0"/>
              </a:rPr>
              <a:t>DANUBE DELTA National Institute for Research and Development, </a:t>
            </a:r>
            <a:r>
              <a:rPr lang="en-US" sz="1100" dirty="0" err="1">
                <a:solidFill>
                  <a:prstClr val="black"/>
                </a:solidFill>
                <a:latin typeface="Tahoma" pitchFamily="34" charset="0"/>
              </a:rPr>
              <a:t>Tulcea</a:t>
            </a:r>
            <a:r>
              <a:rPr lang="en-US" sz="1100" dirty="0">
                <a:solidFill>
                  <a:prstClr val="black"/>
                </a:solidFill>
                <a:latin typeface="Tahoma" pitchFamily="34" charset="0"/>
              </a:rPr>
              <a:t>; Iulian </a:t>
            </a:r>
            <a:r>
              <a:rPr lang="en-US" sz="1100" dirty="0" err="1">
                <a:solidFill>
                  <a:prstClr val="black"/>
                </a:solidFill>
                <a:latin typeface="Tahoma" pitchFamily="34" charset="0"/>
              </a:rPr>
              <a:t>Nichersu</a:t>
            </a:r>
            <a:r>
              <a:rPr lang="en-US" sz="1100" dirty="0">
                <a:solidFill>
                  <a:prstClr val="black"/>
                </a:solidFill>
                <a:latin typeface="Tahoma" pitchFamily="34" charset="0"/>
              </a:rPr>
              <a:t>, PROMARE, 2017</a:t>
            </a:r>
          </a:p>
        </p:txBody>
      </p:sp>
      <p:sp>
        <p:nvSpPr>
          <p:cNvPr id="17" name="Rectangle 16">
            <a:extLst>
              <a:ext uri="{FF2B5EF4-FFF2-40B4-BE49-F238E27FC236}">
                <a16:creationId xmlns:a16="http://schemas.microsoft.com/office/drawing/2014/main" id="{B6CCA118-5E1A-48AB-B3E4-D3BDB225436A}"/>
              </a:ext>
            </a:extLst>
          </p:cNvPr>
          <p:cNvSpPr/>
          <p:nvPr/>
        </p:nvSpPr>
        <p:spPr>
          <a:xfrm>
            <a:off x="5149200" y="4053391"/>
            <a:ext cx="1976888" cy="830997"/>
          </a:xfrm>
          <a:prstGeom prst="rect">
            <a:avLst/>
          </a:prstGeom>
        </p:spPr>
        <p:txBody>
          <a:bodyPr wrap="none">
            <a:spAutoFit/>
          </a:bodyPr>
          <a:lstStyle/>
          <a:p>
            <a:r>
              <a:rPr lang="en-GB" sz="2400" b="1" dirty="0">
                <a:solidFill>
                  <a:schemeClr val="accent1">
                    <a:lumMod val="75000"/>
                  </a:schemeClr>
                </a:solidFill>
              </a:rPr>
              <a:t>STUDY CASES</a:t>
            </a:r>
          </a:p>
          <a:p>
            <a:r>
              <a:rPr lang="en-GB" sz="2400" b="1" dirty="0">
                <a:solidFill>
                  <a:schemeClr val="accent1">
                    <a:lumMod val="75000"/>
                  </a:schemeClr>
                </a:solidFill>
              </a:rPr>
              <a:t> IMPORTANCE</a:t>
            </a:r>
          </a:p>
        </p:txBody>
      </p:sp>
      <p:pic>
        <p:nvPicPr>
          <p:cNvPr id="18" name="Picture 17" descr="D:\MAGDA\NIMRD\2012\SIGLA INCDM.jpg">
            <a:extLst>
              <a:ext uri="{FF2B5EF4-FFF2-40B4-BE49-F238E27FC236}">
                <a16:creationId xmlns:a16="http://schemas.microsoft.com/office/drawing/2014/main" id="{C96217F8-4B82-4F33-A0EA-F4FED641E2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57503" y="3954176"/>
            <a:ext cx="780993" cy="66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0">
            <a:extLst>
              <a:ext uri="{FF2B5EF4-FFF2-40B4-BE49-F238E27FC236}">
                <a16:creationId xmlns:a16="http://schemas.microsoft.com/office/drawing/2014/main" id="{46427E6A-5BC7-4C96-BD64-49A8D9E3EC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18286" y="4723255"/>
            <a:ext cx="820209" cy="66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3.jpg">
            <a:extLst>
              <a:ext uri="{FF2B5EF4-FFF2-40B4-BE49-F238E27FC236}">
                <a16:creationId xmlns:a16="http://schemas.microsoft.com/office/drawing/2014/main" id="{4BA4E2BA-888C-4930-8246-DAFFB33D273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84083" y="3966912"/>
            <a:ext cx="844408"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ild 4">
            <a:extLst>
              <a:ext uri="{FF2B5EF4-FFF2-40B4-BE49-F238E27FC236}">
                <a16:creationId xmlns:a16="http://schemas.microsoft.com/office/drawing/2014/main" id="{1240289A-9968-4C6E-AE7D-9B5FC6E23A52}"/>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32020" y="304800"/>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71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F7B316-F67C-451F-8D14-3679A6167EB3}"/>
              </a:ext>
            </a:extLst>
          </p:cNvPr>
          <p:cNvSpPr/>
          <p:nvPr/>
        </p:nvSpPr>
        <p:spPr>
          <a:xfrm>
            <a:off x="76200" y="685800"/>
            <a:ext cx="8534400" cy="1018740"/>
          </a:xfrm>
          <a:prstGeom prst="rect">
            <a:avLst/>
          </a:prstGeom>
        </p:spPr>
        <p:txBody>
          <a:bodyPr wrap="square">
            <a:spAutoFit/>
          </a:bodyPr>
          <a:lstStyle/>
          <a:p>
            <a:pPr marL="226695" marR="0" algn="just">
              <a:lnSpc>
                <a:spcPct val="115000"/>
              </a:lnSpc>
              <a:spcBef>
                <a:spcPts val="600"/>
              </a:spcBef>
              <a:spcAft>
                <a:spcPts val="0"/>
              </a:spcAft>
            </a:pPr>
            <a:r>
              <a:rPr lang="en-US" sz="2000" b="1" i="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Sea basin strategies </a:t>
            </a:r>
            <a:endParaRPr lang="en-GB"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600"/>
              </a:spcBef>
            </a:pPr>
            <a:r>
              <a:rPr lang="en-US" sz="1400" i="1" dirty="0">
                <a:latin typeface="Tahoma" panose="020B0604030504040204" pitchFamily="34" charset="0"/>
                <a:ea typeface="Tahoma" panose="020B0604030504040204" pitchFamily="34" charset="0"/>
                <a:cs typeface="Tahoma" panose="020B0604030504040204" pitchFamily="34" charset="0"/>
              </a:rPr>
              <a:t>“The Baltic Sea, Black Sea, Mediterranean Sea, North Sea, the Atlantic and the Arctic Ocean – each sea region is unique and merits a tailor-made strategy.“</a:t>
            </a:r>
            <a:endParaRPr lang="en-GB" sz="1400" i="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D:\MAGDA\NIMRD\2012\SIGLA INCDM.jpg">
            <a:extLst>
              <a:ext uri="{FF2B5EF4-FFF2-40B4-BE49-F238E27FC236}">
                <a16:creationId xmlns:a16="http://schemas.microsoft.com/office/drawing/2014/main" id="{961744D9-6BBE-4F17-8595-B43E657A8E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139" y="204137"/>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descr="EUlogo">
            <a:extLst>
              <a:ext uri="{FF2B5EF4-FFF2-40B4-BE49-F238E27FC236}">
                <a16:creationId xmlns:a16="http://schemas.microsoft.com/office/drawing/2014/main" id="{66DAAF82-F2FB-4A74-B636-74078C8D2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a:extLst>
              <a:ext uri="{FF2B5EF4-FFF2-40B4-BE49-F238E27FC236}">
                <a16:creationId xmlns:a16="http://schemas.microsoft.com/office/drawing/2014/main" id="{EF03CA5B-B183-45C0-AFB6-483717DF7E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4944" y="1789706"/>
            <a:ext cx="1867456" cy="12099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8">
            <a:extLst>
              <a:ext uri="{FF2B5EF4-FFF2-40B4-BE49-F238E27FC236}">
                <a16:creationId xmlns:a16="http://schemas.microsoft.com/office/drawing/2014/main" id="{F21B8C40-E9FF-4B4E-8E19-D5E1778E00A8}"/>
              </a:ext>
            </a:extLst>
          </p:cNvPr>
          <p:cNvSpPr>
            <a:spLocks noChangeArrowheads="1"/>
          </p:cNvSpPr>
          <p:nvPr/>
        </p:nvSpPr>
        <p:spPr bwMode="auto">
          <a:xfrm>
            <a:off x="2094944" y="2699780"/>
            <a:ext cx="11764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800">
                <a:solidFill>
                  <a:schemeClr val="tx1"/>
                </a:solidFill>
                <a:latin typeface="Arial" panose="020B0604020202020204" pitchFamily="34" charset="0"/>
                <a:cs typeface="Arial" panose="020B0604020202020204" pitchFamily="34" charset="0"/>
              </a:defRPr>
            </a:lvl1pPr>
            <a:lvl2pPr marL="742950" indent="-285750">
              <a:defRPr sz="5800">
                <a:solidFill>
                  <a:schemeClr val="tx1"/>
                </a:solidFill>
                <a:latin typeface="Arial" panose="020B0604020202020204" pitchFamily="34" charset="0"/>
                <a:cs typeface="Arial" panose="020B0604020202020204" pitchFamily="34" charset="0"/>
              </a:defRPr>
            </a:lvl2pPr>
            <a:lvl3pPr marL="1143000" indent="-228600">
              <a:defRPr sz="5800">
                <a:solidFill>
                  <a:schemeClr val="tx1"/>
                </a:solidFill>
                <a:latin typeface="Arial" panose="020B0604020202020204" pitchFamily="34" charset="0"/>
                <a:cs typeface="Arial" panose="020B0604020202020204" pitchFamily="34" charset="0"/>
              </a:defRPr>
            </a:lvl3pPr>
            <a:lvl4pPr marL="1600200" indent="-228600">
              <a:defRPr sz="5800">
                <a:solidFill>
                  <a:schemeClr val="tx1"/>
                </a:solidFill>
                <a:latin typeface="Arial" panose="020B0604020202020204" pitchFamily="34" charset="0"/>
                <a:cs typeface="Arial" panose="020B0604020202020204" pitchFamily="34" charset="0"/>
              </a:defRPr>
            </a:lvl4pPr>
            <a:lvl5pPr marL="2057400" indent="-228600">
              <a:defRPr sz="5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800">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latin typeface="+mn-lt"/>
                <a:cs typeface="Times New Roman" panose="02020603050405020304" pitchFamily="18" charset="0"/>
              </a:rPr>
              <a:t>Pelagic trawl</a:t>
            </a:r>
            <a:endParaRPr lang="en-US" altLang="en-US" sz="1200" dirty="0">
              <a:latin typeface="+mn-lt"/>
              <a:cs typeface="Times New Roman" panose="02020603050405020304" pitchFamily="18" charset="0"/>
            </a:endParaRPr>
          </a:p>
        </p:txBody>
      </p:sp>
      <p:pic>
        <p:nvPicPr>
          <p:cNvPr id="8" name="Picture 22" descr="Transport_GRID">
            <a:extLst>
              <a:ext uri="{FF2B5EF4-FFF2-40B4-BE49-F238E27FC236}">
                <a16:creationId xmlns:a16="http://schemas.microsoft.com/office/drawing/2014/main" id="{F4E94063-D28A-476A-88D6-BED4B03C39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801400"/>
            <a:ext cx="1813773" cy="12102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37">
            <a:extLst>
              <a:ext uri="{FF2B5EF4-FFF2-40B4-BE49-F238E27FC236}">
                <a16:creationId xmlns:a16="http://schemas.microsoft.com/office/drawing/2014/main" id="{1D49D6F1-4B66-4C96-BF23-2C69C31DE1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719" y="1747096"/>
            <a:ext cx="1906811" cy="12525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a:extLst>
              <a:ext uri="{FF2B5EF4-FFF2-40B4-BE49-F238E27FC236}">
                <a16:creationId xmlns:a16="http://schemas.microsoft.com/office/drawing/2014/main" id="{2AE20B9F-54C9-424B-92FA-CD609851AADD}"/>
              </a:ext>
            </a:extLst>
          </p:cNvPr>
          <p:cNvSpPr/>
          <p:nvPr/>
        </p:nvSpPr>
        <p:spPr>
          <a:xfrm>
            <a:off x="4048886" y="1789706"/>
            <a:ext cx="2580513" cy="1221977"/>
          </a:xfrm>
          <a:prstGeom prst="ellipse">
            <a:avLst/>
          </a:prstGeom>
          <a:solidFill>
            <a:srgbClr val="4F81BD">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pic>
        <p:nvPicPr>
          <p:cNvPr id="11" name="Picture 10">
            <a:extLst>
              <a:ext uri="{FF2B5EF4-FFF2-40B4-BE49-F238E27FC236}">
                <a16:creationId xmlns:a16="http://schemas.microsoft.com/office/drawing/2014/main" id="{6A221DC4-530F-4C29-AF5B-4C3C816624DF}"/>
              </a:ext>
            </a:extLst>
          </p:cNvPr>
          <p:cNvPicPr/>
          <p:nvPr/>
        </p:nvPicPr>
        <p:blipFill>
          <a:blip r:embed="rId7">
            <a:lum bright="-20000" contrast="40000"/>
          </a:blip>
          <a:srcRect/>
          <a:stretch>
            <a:fillRect/>
          </a:stretch>
        </p:blipFill>
        <p:spPr>
          <a:xfrm>
            <a:off x="4648200" y="1829560"/>
            <a:ext cx="1676400" cy="1071114"/>
          </a:xfrm>
          <a:prstGeom prst="rect">
            <a:avLst/>
          </a:prstGeom>
          <a:noFill/>
          <a:ln>
            <a:noFill/>
            <a:prstDash/>
          </a:ln>
        </p:spPr>
      </p:pic>
      <p:pic>
        <p:nvPicPr>
          <p:cNvPr id="12" name="Picture 2">
            <a:extLst>
              <a:ext uri="{FF2B5EF4-FFF2-40B4-BE49-F238E27FC236}">
                <a16:creationId xmlns:a16="http://schemas.microsoft.com/office/drawing/2014/main" id="{FEFC9BD0-CA8C-4CF9-BA49-7198846E8B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0" y="351571"/>
            <a:ext cx="1225402" cy="43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magine 3">
            <a:extLst>
              <a:ext uri="{FF2B5EF4-FFF2-40B4-BE49-F238E27FC236}">
                <a16:creationId xmlns:a16="http://schemas.microsoft.com/office/drawing/2014/main" id="{8537BA16-D39C-4AAA-9569-0C77B5B596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9000" y="351571"/>
            <a:ext cx="581407" cy="581407"/>
          </a:xfrm>
          <a:prstGeom prst="rect">
            <a:avLst/>
          </a:prstGeom>
        </p:spPr>
      </p:pic>
      <p:sp>
        <p:nvSpPr>
          <p:cNvPr id="17" name="Rectangle 3">
            <a:extLst>
              <a:ext uri="{FF2B5EF4-FFF2-40B4-BE49-F238E27FC236}">
                <a16:creationId xmlns:a16="http://schemas.microsoft.com/office/drawing/2014/main" id="{2A468AA7-8DFE-4A82-B07E-B6811674AA5F}"/>
              </a:ext>
            </a:extLst>
          </p:cNvPr>
          <p:cNvSpPr>
            <a:spLocks noChangeArrowheads="1"/>
          </p:cNvSpPr>
          <p:nvPr/>
        </p:nvSpPr>
        <p:spPr bwMode="auto">
          <a:xfrm>
            <a:off x="264795" y="284348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endParaRPr lang="en-GB"/>
          </a:p>
        </p:txBody>
      </p:sp>
      <p:pic>
        <p:nvPicPr>
          <p:cNvPr id="24" name="Imagine 1">
            <a:extLst>
              <a:ext uri="{FF2B5EF4-FFF2-40B4-BE49-F238E27FC236}">
                <a16:creationId xmlns:a16="http://schemas.microsoft.com/office/drawing/2014/main" id="{D7273DA6-28D3-40F9-8967-F135304AEFF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942" y="3244823"/>
            <a:ext cx="2400957" cy="15997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Imagine 3">
            <a:extLst>
              <a:ext uri="{FF2B5EF4-FFF2-40B4-BE49-F238E27FC236}">
                <a16:creationId xmlns:a16="http://schemas.microsoft.com/office/drawing/2014/main" id="{26CE6928-1908-4B83-A0A6-BB22390EA46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942" y="5153262"/>
            <a:ext cx="2386241" cy="1333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descr="C:\Users\alphalogic\Dropbox\planuri management\PM varianta biodiv de corectat si asezat\VAMA VECHE\Anexe harti Vama Veche\VamaVecheV1.tif">
            <a:extLst>
              <a:ext uri="{FF2B5EF4-FFF2-40B4-BE49-F238E27FC236}">
                <a16:creationId xmlns:a16="http://schemas.microsoft.com/office/drawing/2014/main" id="{105699E4-D91F-4347-A616-D59F54A7C149}"/>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3240" y="3137883"/>
            <a:ext cx="1583211" cy="1729066"/>
          </a:xfrm>
          <a:prstGeom prst="rect">
            <a:avLst/>
          </a:prstGeom>
          <a:noFill/>
          <a:ln>
            <a:noFill/>
          </a:ln>
        </p:spPr>
      </p:pic>
      <p:pic>
        <p:nvPicPr>
          <p:cNvPr id="27" name="Picture 26" descr="C:\Users\alphalogic\Dropbox\planuri management\PM varianta biodiv de corectat si asezat\MANGALIA\Anexe harti mangalia\Habitate MangaliaV1.tif">
            <a:extLst>
              <a:ext uri="{FF2B5EF4-FFF2-40B4-BE49-F238E27FC236}">
                <a16:creationId xmlns:a16="http://schemas.microsoft.com/office/drawing/2014/main" id="{E298D31A-0DE1-4DF9-AC8B-994FDD5CC87E}"/>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47455" y="4894367"/>
            <a:ext cx="1578996" cy="1628766"/>
          </a:xfrm>
          <a:prstGeom prst="rect">
            <a:avLst/>
          </a:prstGeom>
          <a:noFill/>
          <a:ln>
            <a:noFill/>
          </a:ln>
        </p:spPr>
      </p:pic>
      <p:pic>
        <p:nvPicPr>
          <p:cNvPr id="28" name="Picture 2" descr="potential solar ro (1)">
            <a:extLst>
              <a:ext uri="{FF2B5EF4-FFF2-40B4-BE49-F238E27FC236}">
                <a16:creationId xmlns:a16="http://schemas.microsoft.com/office/drawing/2014/main" id="{8A41881F-6FFB-4611-B8CD-950F4F6B569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83912" y="4039616"/>
            <a:ext cx="1651807" cy="244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potential eolian ro (1)">
            <a:extLst>
              <a:ext uri="{FF2B5EF4-FFF2-40B4-BE49-F238E27FC236}">
                <a16:creationId xmlns:a16="http://schemas.microsoft.com/office/drawing/2014/main" id="{F8AAE0B7-BC20-47C4-9273-63BE2A1D82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24023" y="4013561"/>
            <a:ext cx="1651807" cy="244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MAGDA\NIMRD\2012\SIGLA INCDM.jpg">
            <a:extLst>
              <a:ext uri="{FF2B5EF4-FFF2-40B4-BE49-F238E27FC236}">
                <a16:creationId xmlns:a16="http://schemas.microsoft.com/office/drawing/2014/main" id="{067CAB20-786C-42BC-8B04-487A2A119B3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94549" y="3324067"/>
            <a:ext cx="574394" cy="48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0">
            <a:extLst>
              <a:ext uri="{FF2B5EF4-FFF2-40B4-BE49-F238E27FC236}">
                <a16:creationId xmlns:a16="http://schemas.microsoft.com/office/drawing/2014/main" id="{45A22A95-4A5E-4BDF-921F-18346D404D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79852" y="3305017"/>
            <a:ext cx="688343" cy="50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3.jpg">
            <a:extLst>
              <a:ext uri="{FF2B5EF4-FFF2-40B4-BE49-F238E27FC236}">
                <a16:creationId xmlns:a16="http://schemas.microsoft.com/office/drawing/2014/main" id="{65B6DC3C-3BC0-49FB-B731-8BB61E9137F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23610" y="3324066"/>
            <a:ext cx="645936" cy="48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Bild 4">
            <a:extLst>
              <a:ext uri="{FF2B5EF4-FFF2-40B4-BE49-F238E27FC236}">
                <a16:creationId xmlns:a16="http://schemas.microsoft.com/office/drawing/2014/main" id="{A6B23FC7-06BD-4719-9F8E-902A683CA0D8}"/>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172331" y="375451"/>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8605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00EC9-C265-4D1E-91A1-DD7741EAC431}"/>
              </a:ext>
            </a:extLst>
          </p:cNvPr>
          <p:cNvPicPr>
            <a:picLocks noChangeAspect="1"/>
          </p:cNvPicPr>
          <p:nvPr/>
        </p:nvPicPr>
        <p:blipFill>
          <a:blip r:embed="rId2"/>
          <a:stretch>
            <a:fillRect/>
          </a:stretch>
        </p:blipFill>
        <p:spPr>
          <a:xfrm>
            <a:off x="-5715" y="4043847"/>
            <a:ext cx="9144000" cy="2200980"/>
          </a:xfrm>
          <a:prstGeom prst="rect">
            <a:avLst/>
          </a:prstGeom>
        </p:spPr>
      </p:pic>
      <p:pic>
        <p:nvPicPr>
          <p:cNvPr id="4" name="Picture 3">
            <a:extLst>
              <a:ext uri="{FF2B5EF4-FFF2-40B4-BE49-F238E27FC236}">
                <a16:creationId xmlns:a16="http://schemas.microsoft.com/office/drawing/2014/main" id="{23B9B9E8-7938-49CD-B1E5-09A2D5D6A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990600"/>
            <a:ext cx="3989388" cy="28924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1">
            <a:extLst>
              <a:ext uri="{FF2B5EF4-FFF2-40B4-BE49-F238E27FC236}">
                <a16:creationId xmlns:a16="http://schemas.microsoft.com/office/drawing/2014/main" id="{CCDBB2ED-453D-40E6-90B4-E671DF1F2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563" y="395281"/>
            <a:ext cx="511185" cy="4361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77A7A014-B584-482B-9CEA-65FAD7716611}"/>
              </a:ext>
            </a:extLst>
          </p:cNvPr>
          <p:cNvSpPr>
            <a:spLocks noChangeArrowheads="1"/>
          </p:cNvSpPr>
          <p:nvPr/>
        </p:nvSpPr>
        <p:spPr bwMode="auto">
          <a:xfrm>
            <a:off x="299560" y="2233966"/>
            <a:ext cx="4651534" cy="133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392"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400" b="1" i="1" u="none" strike="noStrike" cap="none" normalizeH="0" baseline="0" dirty="0">
                <a:ln>
                  <a:noFill/>
                </a:ln>
                <a:effectLst/>
                <a:latin typeface="Arial" panose="020B0604020202020204" pitchFamily="34" charset="0"/>
                <a:ea typeface="Times New Roman" panose="02020603050405020304" pitchFamily="18" charset="0"/>
              </a:rPr>
              <a:t>        </a:t>
            </a:r>
            <a:endParaRPr kumimoji="0" lang="es-ES" altLang="zh-CN" sz="2400" b="1" i="0" u="none" strike="noStrike" cap="none" normalizeH="0" baseline="0" dirty="0">
              <a:ln>
                <a:noFill/>
              </a:ln>
              <a:solidFill>
                <a:srgbClr val="0066FF"/>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effectLst/>
                <a:latin typeface="Calibri Light" panose="020F0302020204030204" pitchFamily="34" charset="0"/>
                <a:ea typeface="SimSun" panose="02010600030101010101" pitchFamily="2" charset="-122"/>
                <a:cs typeface="Times New Roman" panose="02020603050405020304" pitchFamily="18" charset="0"/>
              </a:rPr>
              <a:t>“</a:t>
            </a:r>
            <a:r>
              <a:rPr kumimoji="0" lang="en-GB" altLang="zh-CN" sz="12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MSP as a tool to support Blue Growth” Technical Study Factsheet.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2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GB" altLang="zh-CN" sz="12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Introduction:</a:t>
            </a:r>
          </a:p>
          <a:p>
            <a:pPr marR="0" lvl="0" algn="l" defTabSz="914400" rtl="0" eaLnBrk="0" fontAlgn="base" latinLnBrk="0" hangingPunct="0">
              <a:lnSpc>
                <a:spcPct val="100000"/>
              </a:lnSpc>
              <a:spcBef>
                <a:spcPct val="0"/>
              </a:spcBef>
              <a:spcAft>
                <a:spcPct val="0"/>
              </a:spcAft>
              <a:buClrTx/>
              <a:buSzTx/>
              <a:tabLst/>
            </a:pPr>
            <a:endParaRPr kumimoji="0" lang="es-ES" altLang="zh-CN" sz="12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zh-CN" sz="1200" i="1"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Overall size of the sector and industry structure:</a:t>
            </a:r>
            <a:endParaRPr kumimoji="0" lang="es-ES" altLang="zh-CN" sz="12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5">
            <a:extLst>
              <a:ext uri="{FF2B5EF4-FFF2-40B4-BE49-F238E27FC236}">
                <a16:creationId xmlns:a16="http://schemas.microsoft.com/office/drawing/2014/main" id="{6930A5E3-2C7C-4781-842C-B6FB402B5BDD}"/>
              </a:ext>
            </a:extLst>
          </p:cNvPr>
          <p:cNvSpPr>
            <a:spLocks noChangeArrowheads="1"/>
          </p:cNvSpPr>
          <p:nvPr/>
        </p:nvSpPr>
        <p:spPr bwMode="auto">
          <a:xfrm>
            <a:off x="226695" y="3478989"/>
            <a:ext cx="4724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GB" sz="1400" i="1" dirty="0"/>
              <a:t>Temporal ad Spatial characteristics/needs</a:t>
            </a:r>
          </a:p>
        </p:txBody>
      </p:sp>
      <p:sp>
        <p:nvSpPr>
          <p:cNvPr id="8" name="Rectangle 7">
            <a:extLst>
              <a:ext uri="{FF2B5EF4-FFF2-40B4-BE49-F238E27FC236}">
                <a16:creationId xmlns:a16="http://schemas.microsoft.com/office/drawing/2014/main" id="{6132BFC0-597F-4783-949C-8C9FC336A1BB}"/>
              </a:ext>
            </a:extLst>
          </p:cNvPr>
          <p:cNvSpPr/>
          <p:nvPr/>
        </p:nvSpPr>
        <p:spPr>
          <a:xfrm>
            <a:off x="2941283" y="4043847"/>
            <a:ext cx="6400800" cy="246221"/>
          </a:xfrm>
          <a:prstGeom prst="rect">
            <a:avLst/>
          </a:prstGeom>
        </p:spPr>
        <p:txBody>
          <a:bodyPr wrap="square">
            <a:spAutoFit/>
          </a:bodyPr>
          <a:lstStyle/>
          <a:p>
            <a:pPr marL="720090" marR="0" indent="-720090">
              <a:lnSpc>
                <a:spcPts val="1200"/>
              </a:lnSpc>
              <a:spcBef>
                <a:spcPts val="0"/>
              </a:spcBef>
              <a:spcAft>
                <a:spcPts val="0"/>
              </a:spcAft>
              <a:tabLst>
                <a:tab pos="720090" algn="l"/>
                <a:tab pos="1080135" algn="l"/>
              </a:tabLst>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EU shipping industry geographical snapshot in 2012 (Source: </a:t>
            </a:r>
            <a:r>
              <a:rPr lang="en-US" sz="1200" u="sng"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6"/>
              </a:rPr>
              <a:t>European Atlas of the Seas</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12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3FBE6EB-29DC-446F-9DD4-E7B291041AF2}"/>
              </a:ext>
            </a:extLst>
          </p:cNvPr>
          <p:cNvSpPr/>
          <p:nvPr/>
        </p:nvSpPr>
        <p:spPr>
          <a:xfrm>
            <a:off x="152400" y="6348019"/>
            <a:ext cx="6096000" cy="307777"/>
          </a:xfrm>
          <a:prstGeom prst="rect">
            <a:avLst/>
          </a:prstGeom>
        </p:spPr>
        <p:txBody>
          <a:bodyPr wrap="square">
            <a:spAutoFit/>
          </a:bodyPr>
          <a:lstStyle/>
          <a:p>
            <a:pPr algn="just"/>
            <a:r>
              <a:rPr lang="en-US" sz="1400" dirty="0">
                <a:solidFill>
                  <a:srgbClr val="333333"/>
                </a:solidFill>
                <a:latin typeface="Calibri" panose="020F0502020204030204" pitchFamily="34" charset="0"/>
              </a:rPr>
              <a:t>(https://ec.europa.eu/maritimeaffairs/policy/blue_growth_en)</a:t>
            </a:r>
            <a:endParaRPr lang="en-US" sz="1400" dirty="0">
              <a:latin typeface="Calibri" panose="020F0502020204030204" pitchFamily="34" charset="0"/>
            </a:endParaRPr>
          </a:p>
        </p:txBody>
      </p:sp>
      <p:sp>
        <p:nvSpPr>
          <p:cNvPr id="10" name="Rectangle 9">
            <a:extLst>
              <a:ext uri="{FF2B5EF4-FFF2-40B4-BE49-F238E27FC236}">
                <a16:creationId xmlns:a16="http://schemas.microsoft.com/office/drawing/2014/main" id="{414714C3-D6E3-4AE5-B3AE-5F63A3C51ACA}"/>
              </a:ext>
            </a:extLst>
          </p:cNvPr>
          <p:cNvSpPr/>
          <p:nvPr/>
        </p:nvSpPr>
        <p:spPr>
          <a:xfrm>
            <a:off x="2286000" y="395281"/>
            <a:ext cx="1497526" cy="461665"/>
          </a:xfrm>
          <a:prstGeom prst="rect">
            <a:avLst/>
          </a:prstGeom>
        </p:spPr>
        <p:txBody>
          <a:bodyPr wrap="none">
            <a:spAutoFit/>
          </a:bodyPr>
          <a:lstStyle/>
          <a:p>
            <a:r>
              <a:rPr lang="en-GB" altLang="zh-CN" sz="2400" b="1" i="1" dirty="0">
                <a:solidFill>
                  <a:srgbClr val="0066FF"/>
                </a:solidFill>
                <a:latin typeface="Arial" panose="020B0604020202020204" pitchFamily="34" charset="0"/>
                <a:ea typeface="Times New Roman" panose="02020603050405020304" pitchFamily="18" charset="0"/>
              </a:rPr>
              <a:t>Shipping</a:t>
            </a:r>
            <a:endParaRPr lang="en-GB" sz="2400" dirty="0"/>
          </a:p>
        </p:txBody>
      </p:sp>
      <p:pic>
        <p:nvPicPr>
          <p:cNvPr id="11" name="Picture 10" descr="D:\MAGDA\NIMRD\2012\SIGLA INCDM.jpg">
            <a:extLst>
              <a:ext uri="{FF2B5EF4-FFF2-40B4-BE49-F238E27FC236}">
                <a16:creationId xmlns:a16="http://schemas.microsoft.com/office/drawing/2014/main" id="{8B43C24E-545A-4ADD-B864-C1D6B0557A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6139" y="204137"/>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EUlogo">
            <a:extLst>
              <a:ext uri="{FF2B5EF4-FFF2-40B4-BE49-F238E27FC236}">
                <a16:creationId xmlns:a16="http://schemas.microsoft.com/office/drawing/2014/main" id="{A322B001-2783-4DBC-8FFE-963EDB83F5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4">
            <a:extLst>
              <a:ext uri="{FF2B5EF4-FFF2-40B4-BE49-F238E27FC236}">
                <a16:creationId xmlns:a16="http://schemas.microsoft.com/office/drawing/2014/main" id="{EC2B168D-0D2D-4CCD-A348-98A44D94348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477000" y="313306"/>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0C0FAA4-A5D9-4F8B-AFC1-B77207D23BEC}"/>
              </a:ext>
            </a:extLst>
          </p:cNvPr>
          <p:cNvSpPr/>
          <p:nvPr/>
        </p:nvSpPr>
        <p:spPr>
          <a:xfrm>
            <a:off x="143827" y="1114027"/>
            <a:ext cx="4807267" cy="1384995"/>
          </a:xfrm>
          <a:prstGeom prst="rect">
            <a:avLst/>
          </a:prstGeom>
        </p:spPr>
        <p:txBody>
          <a:bodyPr wrap="square">
            <a:spAutoFit/>
          </a:bodyPr>
          <a:lstStyle/>
          <a:p>
            <a:pPr marL="285750" indent="-285750" algn="just">
              <a:buFont typeface="Arial" panose="020B0604020202020204" pitchFamily="34" charset="0"/>
              <a:buChar char="•"/>
            </a:pPr>
            <a:r>
              <a:rPr lang="en-US" sz="1400" dirty="0">
                <a:latin typeface="Calibri" panose="020F0502020204030204" pitchFamily="34" charset="0"/>
              </a:rPr>
              <a:t>One of the sector of blue economy crucial for values and jobs is </a:t>
            </a:r>
            <a:r>
              <a:rPr lang="en-US" sz="1400" b="1" i="1" dirty="0">
                <a:latin typeface="Calibri" panose="020F0502020204030204" pitchFamily="34" charset="0"/>
              </a:rPr>
              <a:t>marine</a:t>
            </a:r>
            <a:r>
              <a:rPr lang="en-US" sz="1400" dirty="0">
                <a:latin typeface="Calibri" panose="020F0502020204030204" pitchFamily="34" charset="0"/>
              </a:rPr>
              <a:t> </a:t>
            </a:r>
            <a:r>
              <a:rPr lang="en-US" sz="1400" b="1" i="1" dirty="0">
                <a:latin typeface="Calibri" panose="020F0502020204030204" pitchFamily="34" charset="0"/>
              </a:rPr>
              <a:t>transport and related activities </a:t>
            </a:r>
            <a:r>
              <a:rPr lang="en-US" sz="1400" dirty="0">
                <a:latin typeface="Calibri" panose="020F0502020204030204" pitchFamily="34" charset="0"/>
              </a:rPr>
              <a:t>(ports, shipbuilding and ship repair)</a:t>
            </a:r>
          </a:p>
          <a:p>
            <a:pPr marL="285750" indent="-285750" algn="just">
              <a:buFont typeface="Arial" panose="020B0604020202020204" pitchFamily="34" charset="0"/>
              <a:buChar char="•"/>
            </a:pPr>
            <a:r>
              <a:rPr lang="en-US" sz="1400" dirty="0">
                <a:solidFill>
                  <a:srgbClr val="333333"/>
                </a:solidFill>
                <a:latin typeface="Calibri" panose="020F0502020204030204" pitchFamily="34" charset="0"/>
              </a:rPr>
              <a:t>At European Union level it represents roughly 885.000 jobs and generates a gross added value of almost 85.000 million euro/year</a:t>
            </a:r>
            <a:endParaRPr lang="en-US" sz="1400" dirty="0">
              <a:latin typeface="Calibri" panose="020F0502020204030204" pitchFamily="34" charset="0"/>
            </a:endParaRPr>
          </a:p>
        </p:txBody>
      </p:sp>
      <p:sp>
        <p:nvSpPr>
          <p:cNvPr id="15" name="Rectangle 14">
            <a:extLst>
              <a:ext uri="{FF2B5EF4-FFF2-40B4-BE49-F238E27FC236}">
                <a16:creationId xmlns:a16="http://schemas.microsoft.com/office/drawing/2014/main" id="{D6DE95EE-9DB0-4C95-B252-C03974B096D5}"/>
              </a:ext>
            </a:extLst>
          </p:cNvPr>
          <p:cNvSpPr/>
          <p:nvPr/>
        </p:nvSpPr>
        <p:spPr>
          <a:xfrm>
            <a:off x="5410200" y="6553200"/>
            <a:ext cx="3728085" cy="276999"/>
          </a:xfrm>
          <a:prstGeom prst="rect">
            <a:avLst/>
          </a:prstGeom>
        </p:spPr>
        <p:txBody>
          <a:bodyPr wrap="square">
            <a:spAutoFit/>
          </a:bodyPr>
          <a:lstStyle/>
          <a:p>
            <a:r>
              <a:rPr lang="en-US" sz="1200" i="1" dirty="0">
                <a:latin typeface="Arial" panose="020B0604020202020204" pitchFamily="34" charset="0"/>
                <a:cs typeface="Arial" panose="020B0604020202020204" pitchFamily="34" charset="0"/>
              </a:rPr>
              <a:t>Source: Javier Fernandez, </a:t>
            </a:r>
            <a:r>
              <a:rPr lang="en-US" sz="1200" dirty="0"/>
              <a:t>ECORYS</a:t>
            </a:r>
            <a:r>
              <a:rPr lang="en-GB" sz="1200" dirty="0"/>
              <a:t>, Spain, 2017</a:t>
            </a:r>
          </a:p>
        </p:txBody>
      </p:sp>
    </p:spTree>
    <p:extLst>
      <p:ext uri="{BB962C8B-B14F-4D97-AF65-F5344CB8AC3E}">
        <p14:creationId xmlns:p14="http://schemas.microsoft.com/office/powerpoint/2010/main" val="305302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5C4259-C5B1-4FFB-8780-19A8D515D384}"/>
              </a:ext>
            </a:extLst>
          </p:cNvPr>
          <p:cNvSpPr txBox="1"/>
          <p:nvPr/>
        </p:nvSpPr>
        <p:spPr>
          <a:xfrm>
            <a:off x="228600" y="1219200"/>
            <a:ext cx="5473204"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i="1" dirty="0">
                <a:solidFill>
                  <a:srgbClr val="0066FF"/>
                </a:solidFill>
                <a:latin typeface="Calibri" panose="020F0502020204030204" pitchFamily="34" charset="0"/>
              </a:rPr>
              <a:t>Port activities and marine transport history on Romania</a:t>
            </a:r>
          </a:p>
        </p:txBody>
      </p:sp>
      <p:pic>
        <p:nvPicPr>
          <p:cNvPr id="4" name="Picture 3">
            <a:extLst>
              <a:ext uri="{FF2B5EF4-FFF2-40B4-BE49-F238E27FC236}">
                <a16:creationId xmlns:a16="http://schemas.microsoft.com/office/drawing/2014/main" id="{6F6339E0-C2AA-4580-9F28-3451F1408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0626" y="2648088"/>
            <a:ext cx="2773368" cy="3922415"/>
          </a:xfrm>
          <a:prstGeom prst="rect">
            <a:avLst/>
          </a:prstGeom>
        </p:spPr>
      </p:pic>
      <p:grpSp>
        <p:nvGrpSpPr>
          <p:cNvPr id="5" name="Group 4">
            <a:extLst>
              <a:ext uri="{FF2B5EF4-FFF2-40B4-BE49-F238E27FC236}">
                <a16:creationId xmlns:a16="http://schemas.microsoft.com/office/drawing/2014/main" id="{9BAA0B27-5221-400D-9A93-28832B172292}"/>
              </a:ext>
            </a:extLst>
          </p:cNvPr>
          <p:cNvGrpSpPr/>
          <p:nvPr/>
        </p:nvGrpSpPr>
        <p:grpSpPr>
          <a:xfrm>
            <a:off x="3215572" y="2653626"/>
            <a:ext cx="2653804" cy="3922415"/>
            <a:chOff x="1088836" y="2132856"/>
            <a:chExt cx="3186205" cy="4464496"/>
          </a:xfrm>
        </p:grpSpPr>
        <p:pic>
          <p:nvPicPr>
            <p:cNvPr id="6" name="Picture 5" descr="Harta porturi sud.jpg">
              <a:extLst>
                <a:ext uri="{FF2B5EF4-FFF2-40B4-BE49-F238E27FC236}">
                  <a16:creationId xmlns:a16="http://schemas.microsoft.com/office/drawing/2014/main" id="{25956607-3DC8-4F1C-914A-8B97920036BF}"/>
                </a:ext>
              </a:extLst>
            </p:cNvPr>
            <p:cNvPicPr/>
            <p:nvPr/>
          </p:nvPicPr>
          <p:blipFill>
            <a:blip r:embed="rId3" cstate="print"/>
            <a:stretch>
              <a:fillRect/>
            </a:stretch>
          </p:blipFill>
          <p:spPr>
            <a:xfrm>
              <a:off x="1088836" y="2132856"/>
              <a:ext cx="3186205" cy="4464496"/>
            </a:xfrm>
            <a:prstGeom prst="rect">
              <a:avLst/>
            </a:prstGeom>
          </p:spPr>
        </p:pic>
        <p:pic>
          <p:nvPicPr>
            <p:cNvPr id="7" name="Picture 6">
              <a:extLst>
                <a:ext uri="{FF2B5EF4-FFF2-40B4-BE49-F238E27FC236}">
                  <a16:creationId xmlns:a16="http://schemas.microsoft.com/office/drawing/2014/main" id="{384D8ABE-D9A9-4A66-A61A-19DB748FE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2276872"/>
              <a:ext cx="1152128" cy="814436"/>
            </a:xfrm>
            <a:prstGeom prst="rect">
              <a:avLst/>
            </a:prstGeom>
          </p:spPr>
        </p:pic>
      </p:grpSp>
      <p:sp>
        <p:nvSpPr>
          <p:cNvPr id="8" name="TextBox 7">
            <a:extLst>
              <a:ext uri="{FF2B5EF4-FFF2-40B4-BE49-F238E27FC236}">
                <a16:creationId xmlns:a16="http://schemas.microsoft.com/office/drawing/2014/main" id="{D0C21776-EAAF-46EB-914F-CA9AAF405E26}"/>
              </a:ext>
            </a:extLst>
          </p:cNvPr>
          <p:cNvSpPr txBox="1"/>
          <p:nvPr/>
        </p:nvSpPr>
        <p:spPr>
          <a:xfrm>
            <a:off x="236220" y="1676400"/>
            <a:ext cx="2136419"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b="1" i="1" dirty="0">
                <a:solidFill>
                  <a:srgbClr val="0066FF"/>
                </a:solidFill>
                <a:latin typeface="Calibri" panose="020F0502020204030204"/>
              </a:rPr>
              <a:t>Ports infrastructures</a:t>
            </a:r>
          </a:p>
        </p:txBody>
      </p:sp>
      <p:pic>
        <p:nvPicPr>
          <p:cNvPr id="9" name="Picture 8" descr="F:\MARSPLAN_BS\Studiu 1.1.1\Studiu 1.1.1- figuri\Cap 3.2.1\Port Constanta.jpg">
            <a:extLst>
              <a:ext uri="{FF2B5EF4-FFF2-40B4-BE49-F238E27FC236}">
                <a16:creationId xmlns:a16="http://schemas.microsoft.com/office/drawing/2014/main" id="{0E0D2951-C054-4704-BAFA-98193841A6C7}"/>
              </a:ext>
            </a:extLst>
          </p:cNvPr>
          <p:cNvPicPr/>
          <p:nvPr/>
        </p:nvPicPr>
        <p:blipFill>
          <a:blip r:embed="rId5" cstate="print"/>
          <a:srcRect/>
          <a:stretch>
            <a:fillRect/>
          </a:stretch>
        </p:blipFill>
        <p:spPr bwMode="auto">
          <a:xfrm>
            <a:off x="6620987" y="1233377"/>
            <a:ext cx="2058536" cy="1319046"/>
          </a:xfrm>
          <a:prstGeom prst="rect">
            <a:avLst/>
          </a:prstGeom>
          <a:noFill/>
          <a:ln w="9525">
            <a:noFill/>
            <a:miter lim="800000"/>
            <a:headEnd/>
            <a:tailEnd/>
          </a:ln>
        </p:spPr>
      </p:pic>
      <p:sp>
        <p:nvSpPr>
          <p:cNvPr id="10" name="Rectangle 9">
            <a:extLst>
              <a:ext uri="{FF2B5EF4-FFF2-40B4-BE49-F238E27FC236}">
                <a16:creationId xmlns:a16="http://schemas.microsoft.com/office/drawing/2014/main" id="{A5757E91-F8BC-4A30-BD49-F032A52580FE}"/>
              </a:ext>
            </a:extLst>
          </p:cNvPr>
          <p:cNvSpPr/>
          <p:nvPr/>
        </p:nvSpPr>
        <p:spPr>
          <a:xfrm>
            <a:off x="211411" y="2151663"/>
            <a:ext cx="5886400"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i="1" dirty="0">
                <a:solidFill>
                  <a:srgbClr val="0066FF"/>
                </a:solidFill>
                <a:latin typeface="Calibri" panose="020F0502020204030204" pitchFamily="34" charset="0"/>
                <a:ea typeface="Calibri" panose="020F0502020204030204" pitchFamily="34" charset="0"/>
                <a:cs typeface="Times New Roman" panose="02020603050405020304" pitchFamily="18" charset="0"/>
              </a:rPr>
              <a:t>Connections, shipping routes, port traffic and shipping flows</a:t>
            </a:r>
            <a:endParaRPr lang="en-US" b="1" i="1" dirty="0">
              <a:solidFill>
                <a:srgbClr val="0066FF"/>
              </a:solidFill>
            </a:endParaRPr>
          </a:p>
        </p:txBody>
      </p:sp>
      <p:pic>
        <p:nvPicPr>
          <p:cNvPr id="12" name="Picture 11">
            <a:extLst>
              <a:ext uri="{FF2B5EF4-FFF2-40B4-BE49-F238E27FC236}">
                <a16:creationId xmlns:a16="http://schemas.microsoft.com/office/drawing/2014/main" id="{64A4EFB3-DA42-4C0E-B309-2D3E4BE885D3}"/>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381001" y="2676663"/>
            <a:ext cx="2400605" cy="1855014"/>
          </a:xfrm>
          <a:prstGeom prst="rect">
            <a:avLst/>
          </a:prstGeom>
        </p:spPr>
      </p:pic>
      <p:pic>
        <p:nvPicPr>
          <p:cNvPr id="13" name="Picture 12" descr="transporturi.jpg">
            <a:extLst>
              <a:ext uri="{FF2B5EF4-FFF2-40B4-BE49-F238E27FC236}">
                <a16:creationId xmlns:a16="http://schemas.microsoft.com/office/drawing/2014/main" id="{23AFD570-6308-4BAB-84E1-B9220ADB118D}"/>
              </a:ext>
            </a:extLst>
          </p:cNvPr>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81000" y="4696193"/>
            <a:ext cx="2400605" cy="1879848"/>
          </a:xfrm>
          <a:prstGeom prst="rect">
            <a:avLst/>
          </a:prstGeom>
          <a:ln>
            <a:solidFill>
              <a:srgbClr val="0000FF"/>
            </a:solidFill>
          </a:ln>
        </p:spPr>
      </p:pic>
      <p:pic>
        <p:nvPicPr>
          <p:cNvPr id="15" name="Picture 19" descr="EUlogo">
            <a:extLst>
              <a:ext uri="{FF2B5EF4-FFF2-40B4-BE49-F238E27FC236}">
                <a16:creationId xmlns:a16="http://schemas.microsoft.com/office/drawing/2014/main" id="{1EB10B53-5419-44C8-9221-0E987774FE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MAGDA\NIMRD\2012\SIGLA INCDM.jpg">
            <a:extLst>
              <a:ext uri="{FF2B5EF4-FFF2-40B4-BE49-F238E27FC236}">
                <a16:creationId xmlns:a16="http://schemas.microsoft.com/office/drawing/2014/main" id="{FFE2B509-5DEB-4D95-A6E6-939A46D3603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2508" y="279157"/>
            <a:ext cx="750883"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0">
            <a:extLst>
              <a:ext uri="{FF2B5EF4-FFF2-40B4-BE49-F238E27FC236}">
                <a16:creationId xmlns:a16="http://schemas.microsoft.com/office/drawing/2014/main" id="{137886F7-FDEF-4E23-AC4C-3AEC5371EE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2800" y="260107"/>
            <a:ext cx="899844" cy="66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3.jpg">
            <a:extLst>
              <a:ext uri="{FF2B5EF4-FFF2-40B4-BE49-F238E27FC236}">
                <a16:creationId xmlns:a16="http://schemas.microsoft.com/office/drawing/2014/main" id="{51A1528A-6C1F-4CE8-BD76-9258CCCF8A3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19586" y="279156"/>
            <a:ext cx="844408"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9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313F93C-D7A1-4564-A196-ADABF4A9772B}"/>
              </a:ext>
            </a:extLst>
          </p:cNvPr>
          <p:cNvSpPr txBox="1">
            <a:spLocks noChangeArrowheads="1"/>
          </p:cNvSpPr>
          <p:nvPr/>
        </p:nvSpPr>
        <p:spPr bwMode="auto">
          <a:xfrm>
            <a:off x="228600" y="459285"/>
            <a:ext cx="8688254"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10300">
                <a:solidFill>
                  <a:schemeClr val="tx1"/>
                </a:solidFill>
                <a:latin typeface="Calibri" pitchFamily="34" charset="0"/>
              </a:defRPr>
            </a:lvl1pPr>
            <a:lvl2pPr marL="742950" indent="-285750" eaLnBrk="0" hangingPunct="0">
              <a:spcBef>
                <a:spcPct val="20000"/>
              </a:spcBef>
              <a:buFont typeface="Arial" charset="0"/>
              <a:buChar char="–"/>
              <a:defRPr sz="9000">
                <a:solidFill>
                  <a:schemeClr val="tx1"/>
                </a:solidFill>
                <a:latin typeface="Calibri" pitchFamily="34" charset="0"/>
              </a:defRPr>
            </a:lvl2pPr>
            <a:lvl3pPr marL="1143000" indent="-228600" eaLnBrk="0" hangingPunct="0">
              <a:spcBef>
                <a:spcPct val="20000"/>
              </a:spcBef>
              <a:buFont typeface="Arial" charset="0"/>
              <a:buChar char="•"/>
              <a:defRPr sz="7700">
                <a:solidFill>
                  <a:schemeClr val="tx1"/>
                </a:solidFill>
                <a:latin typeface="Calibri" pitchFamily="34" charset="0"/>
              </a:defRPr>
            </a:lvl3pPr>
            <a:lvl4pPr marL="1600200" indent="-228600" eaLnBrk="0" hangingPunct="0">
              <a:spcBef>
                <a:spcPct val="20000"/>
              </a:spcBef>
              <a:buFont typeface="Arial" charset="0"/>
              <a:buChar char="–"/>
              <a:defRPr sz="6500">
                <a:solidFill>
                  <a:schemeClr val="tx1"/>
                </a:solidFill>
                <a:latin typeface="Calibri" pitchFamily="34" charset="0"/>
              </a:defRPr>
            </a:lvl4pPr>
            <a:lvl5pPr marL="2057400" indent="-228600" eaLnBrk="0" hangingPunct="0">
              <a:spcBef>
                <a:spcPct val="20000"/>
              </a:spcBef>
              <a:buFont typeface="Arial" charset="0"/>
              <a:buChar char="»"/>
              <a:defRPr sz="6500">
                <a:solidFill>
                  <a:schemeClr val="tx1"/>
                </a:solidFill>
                <a:latin typeface="Calibri" pitchFamily="34" charset="0"/>
              </a:defRPr>
            </a:lvl5pPr>
            <a:lvl6pPr marL="25146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6pPr>
            <a:lvl7pPr marL="29718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7pPr>
            <a:lvl8pPr marL="34290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8pPr>
            <a:lvl9pPr marL="38862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9pPr>
          </a:lstStyle>
          <a:p>
            <a:pPr>
              <a:buNone/>
            </a:pPr>
            <a:r>
              <a:rPr lang="en-GB" sz="2400" b="1" dirty="0">
                <a:solidFill>
                  <a:srgbClr val="0070C0"/>
                </a:solidFill>
                <a:latin typeface="Tahoma" panose="020B0604030504040204" pitchFamily="34" charset="0"/>
                <a:ea typeface="Tahoma" panose="020B0604030504040204" pitchFamily="34" charset="0"/>
                <a:cs typeface="Tahoma" panose="020B0604030504040204" pitchFamily="34" charset="0"/>
              </a:rPr>
              <a:t>              The Integrated Maritime Policy of the EU</a:t>
            </a:r>
          </a:p>
          <a:p>
            <a:pPr>
              <a:buNone/>
            </a:pPr>
            <a:r>
              <a:rPr lang="en-GB"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GB" sz="1600" b="1" dirty="0">
                <a:solidFill>
                  <a:srgbClr val="0070C0"/>
                </a:solidFill>
                <a:latin typeface="Tahoma" panose="020B0604030504040204" pitchFamily="34" charset="0"/>
                <a:ea typeface="Tahoma" panose="020B0604030504040204" pitchFamily="34" charset="0"/>
                <a:cs typeface="Tahoma" panose="020B0604030504040204" pitchFamily="34" charset="0"/>
              </a:rPr>
              <a:t>Definition and scope </a:t>
            </a:r>
          </a:p>
          <a:p>
            <a:pPr>
              <a:buNone/>
            </a:pPr>
            <a:r>
              <a:rPr lang="en-US" sz="1400" b="1" dirty="0">
                <a:latin typeface="Tahoma" panose="020B0604030504040204" pitchFamily="34" charset="0"/>
                <a:ea typeface="Tahoma" panose="020B0604030504040204" pitchFamily="34" charset="0"/>
                <a:cs typeface="Tahoma" panose="020B0604030504040204" pitchFamily="34" charset="0"/>
              </a:rPr>
              <a:t>Economic growth based on different maritime sectors:</a:t>
            </a:r>
          </a:p>
          <a:p>
            <a:r>
              <a:rPr lang="en-GB" sz="1400" b="1" dirty="0">
                <a:latin typeface="Tahoma" panose="020B0604030504040204" pitchFamily="34" charset="0"/>
                <a:ea typeface="Tahoma" panose="020B0604030504040204" pitchFamily="34" charset="0"/>
                <a:cs typeface="Tahoma" panose="020B0604030504040204" pitchFamily="34" charset="0"/>
              </a:rPr>
              <a:t>Blue growth </a:t>
            </a:r>
          </a:p>
          <a:p>
            <a:r>
              <a:rPr lang="en-GB" sz="1400" b="1" dirty="0">
                <a:latin typeface="Tahoma" panose="020B0604030504040204" pitchFamily="34" charset="0"/>
                <a:ea typeface="Tahoma" panose="020B0604030504040204" pitchFamily="34" charset="0"/>
                <a:cs typeface="Tahoma" panose="020B0604030504040204" pitchFamily="34" charset="0"/>
              </a:rPr>
              <a:t>  Marine data and knowledge </a:t>
            </a:r>
          </a:p>
          <a:p>
            <a:r>
              <a:rPr lang="en-GB" sz="1400" b="1" dirty="0">
                <a:latin typeface="Tahoma" panose="020B0604030504040204" pitchFamily="34" charset="0"/>
                <a:ea typeface="Tahoma" panose="020B0604030504040204" pitchFamily="34" charset="0"/>
                <a:cs typeface="Tahoma" panose="020B0604030504040204" pitchFamily="34" charset="0"/>
              </a:rPr>
              <a:t>    Maritime spatial planning </a:t>
            </a:r>
          </a:p>
          <a:p>
            <a:r>
              <a:rPr lang="en-GB" sz="1400" b="1" dirty="0">
                <a:latin typeface="Tahoma" panose="020B0604030504040204" pitchFamily="34" charset="0"/>
                <a:ea typeface="Tahoma" panose="020B0604030504040204" pitchFamily="34" charset="0"/>
                <a:cs typeface="Tahoma" panose="020B0604030504040204" pitchFamily="34" charset="0"/>
              </a:rPr>
              <a:t>      Integrated maritime surveillance </a:t>
            </a:r>
          </a:p>
          <a:p>
            <a:r>
              <a:rPr lang="en-GB" sz="1400" b="1" dirty="0">
                <a:latin typeface="Tahoma" panose="020B0604030504040204" pitchFamily="34" charset="0"/>
                <a:ea typeface="Tahoma" panose="020B0604030504040204" pitchFamily="34" charset="0"/>
                <a:cs typeface="Tahoma" panose="020B0604030504040204" pitchFamily="34" charset="0"/>
              </a:rPr>
              <a:t>        Sea basin strategies</a:t>
            </a:r>
          </a:p>
        </p:txBody>
      </p:sp>
      <p:pic>
        <p:nvPicPr>
          <p:cNvPr id="3" name="Picture 2" descr="D:\MAGDA\NIMRD\2012\SIGLA INCDM.jpg">
            <a:extLst>
              <a:ext uri="{FF2B5EF4-FFF2-40B4-BE49-F238E27FC236}">
                <a16:creationId xmlns:a16="http://schemas.microsoft.com/office/drawing/2014/main" id="{AF878EA9-A084-4571-B40D-E865873F85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139" y="151870"/>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descr="EUlogo">
            <a:extLst>
              <a:ext uri="{FF2B5EF4-FFF2-40B4-BE49-F238E27FC236}">
                <a16:creationId xmlns:a16="http://schemas.microsoft.com/office/drawing/2014/main" id="{4143D875-08A1-44A1-9C69-8D389064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4537"/>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794F899D-4210-40D6-B59C-632EA270F5E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112260" y="3048000"/>
            <a:ext cx="5303580" cy="3580545"/>
          </a:xfrm>
          <a:prstGeom prst="rect">
            <a:avLst/>
          </a:prstGeom>
          <a:ln>
            <a:noFill/>
          </a:ln>
          <a:effectLst>
            <a:softEdge rad="112500"/>
          </a:effectLst>
          <a:extLst/>
        </p:spPr>
      </p:pic>
      <p:sp>
        <p:nvSpPr>
          <p:cNvPr id="7" name="Rectangle 6">
            <a:extLst>
              <a:ext uri="{FF2B5EF4-FFF2-40B4-BE49-F238E27FC236}">
                <a16:creationId xmlns:a16="http://schemas.microsoft.com/office/drawing/2014/main" id="{DBB5BB38-5A4B-4736-A176-CA185E6B92E8}"/>
              </a:ext>
            </a:extLst>
          </p:cNvPr>
          <p:cNvSpPr/>
          <p:nvPr/>
        </p:nvSpPr>
        <p:spPr>
          <a:xfrm>
            <a:off x="914400" y="6428490"/>
            <a:ext cx="2895600" cy="400110"/>
          </a:xfrm>
          <a:prstGeom prst="rect">
            <a:avLst/>
          </a:prstGeom>
          <a:noFill/>
        </p:spPr>
        <p:txBody>
          <a:bodyPr wrap="square" lIns="91440" tIns="45720" rIns="91440" bIns="45720">
            <a:spAutoFit/>
          </a:bodyPr>
          <a:lstStyle/>
          <a:p>
            <a:pPr algn="ctr"/>
            <a:r>
              <a:rPr lang="en-US" sz="2000" b="1" cap="none" spc="0" dirty="0">
                <a:ln w="12700">
                  <a:solidFill>
                    <a:schemeClr val="accent3">
                      <a:lumMod val="50000"/>
                    </a:schemeClr>
                  </a:solidFill>
                  <a:prstDash val="solid"/>
                </a:ln>
                <a:solidFill>
                  <a:srgbClr val="0000FF"/>
                </a:solidFill>
                <a:effectLst>
                  <a:innerShdw blurRad="177800">
                    <a:schemeClr val="accent3">
                      <a:lumMod val="50000"/>
                    </a:schemeClr>
                  </a:innerShdw>
                </a:effectLst>
              </a:rPr>
              <a:t>NIMRD G.ANTIPA</a:t>
            </a:r>
          </a:p>
        </p:txBody>
      </p:sp>
      <p:sp>
        <p:nvSpPr>
          <p:cNvPr id="5" name="Rectangle 4">
            <a:extLst>
              <a:ext uri="{FF2B5EF4-FFF2-40B4-BE49-F238E27FC236}">
                <a16:creationId xmlns:a16="http://schemas.microsoft.com/office/drawing/2014/main" id="{69D8B157-1397-4C66-A77C-C3157F8A7626}"/>
              </a:ext>
            </a:extLst>
          </p:cNvPr>
          <p:cNvSpPr/>
          <p:nvPr/>
        </p:nvSpPr>
        <p:spPr>
          <a:xfrm rot="21272164">
            <a:off x="4994105" y="906278"/>
            <a:ext cx="2363654" cy="5421997"/>
          </a:xfrm>
          <a:prstGeom prst="rect">
            <a:avLst/>
          </a:prstGeom>
          <a:solidFill>
            <a:srgbClr val="FFC000">
              <a:alpha val="14902"/>
            </a:srgbClr>
          </a:solidFill>
        </p:spPr>
        <p:txBody>
          <a:bodyPr wrap="square">
            <a:spAutoFit/>
          </a:bodyPr>
          <a:lstStyle/>
          <a:p>
            <a:pPr algn="ctr"/>
            <a:r>
              <a:rPr lang="en-GB" b="1" cap="all" dirty="0">
                <a:latin typeface="AvenirNextLTPro-Cn"/>
              </a:rPr>
              <a:t>BLACK SEA MSP PROJECTS</a:t>
            </a:r>
          </a:p>
          <a:p>
            <a:pPr algn="ctr">
              <a:spcBef>
                <a:spcPts val="450"/>
              </a:spcBef>
            </a:pPr>
            <a:r>
              <a:rPr lang="en-GB" b="1" dirty="0" err="1">
                <a:solidFill>
                  <a:srgbClr val="0070C0"/>
                </a:solidFill>
                <a:latin typeface="AvenirNextLTPro-Regular"/>
              </a:rPr>
              <a:t>PlanCoast</a:t>
            </a:r>
            <a:endParaRPr lang="en-GB" b="1" dirty="0">
              <a:solidFill>
                <a:srgbClr val="0070C0"/>
              </a:solidFill>
              <a:latin typeface="AvenirNextLTPro-Regular"/>
            </a:endParaRPr>
          </a:p>
          <a:p>
            <a:pPr algn="ctr">
              <a:spcBef>
                <a:spcPts val="450"/>
              </a:spcBef>
            </a:pPr>
            <a:r>
              <a:rPr lang="en-GB" b="1" dirty="0">
                <a:solidFill>
                  <a:srgbClr val="0070C0"/>
                </a:solidFill>
                <a:latin typeface="AvenirNextLTPro-Regular"/>
              </a:rPr>
              <a:t>PEGASO</a:t>
            </a:r>
          </a:p>
          <a:p>
            <a:pPr algn="ctr">
              <a:spcBef>
                <a:spcPts val="450"/>
              </a:spcBef>
            </a:pPr>
            <a:r>
              <a:rPr lang="en-US" b="1" dirty="0">
                <a:solidFill>
                  <a:srgbClr val="FF0000"/>
                </a:solidFill>
                <a:latin typeface="AvenirNextLTPro-Regular"/>
              </a:rPr>
              <a:t>E</a:t>
            </a:r>
            <a:r>
              <a:rPr lang="en-GB" b="1" dirty="0" err="1">
                <a:solidFill>
                  <a:srgbClr val="FF0000"/>
                </a:solidFill>
                <a:latin typeface="AvenirNextLTPro-Regular"/>
              </a:rPr>
              <a:t>SaTDOR</a:t>
            </a:r>
            <a:endParaRPr lang="en-GB" b="1" dirty="0">
              <a:solidFill>
                <a:srgbClr val="FF0000"/>
              </a:solidFill>
              <a:latin typeface="AvenirNextLTPro-Regular"/>
            </a:endParaRPr>
          </a:p>
          <a:p>
            <a:pPr algn="ctr">
              <a:spcBef>
                <a:spcPts val="450"/>
              </a:spcBef>
            </a:pPr>
            <a:r>
              <a:rPr lang="en-GB" b="1" dirty="0">
                <a:solidFill>
                  <a:srgbClr val="0070C0"/>
                </a:solidFill>
                <a:latin typeface="AvenirNextLTPro-Regular"/>
              </a:rPr>
              <a:t>COCONET</a:t>
            </a:r>
          </a:p>
          <a:p>
            <a:pPr algn="ctr">
              <a:spcBef>
                <a:spcPts val="450"/>
              </a:spcBef>
            </a:pPr>
            <a:r>
              <a:rPr lang="en-GB" b="1" dirty="0">
                <a:solidFill>
                  <a:srgbClr val="0070C0"/>
                </a:solidFill>
                <a:latin typeface="AvenirNextLTPro-Regular"/>
              </a:rPr>
              <a:t>PERSEUS</a:t>
            </a:r>
          </a:p>
          <a:p>
            <a:pPr algn="ctr">
              <a:spcBef>
                <a:spcPts val="450"/>
              </a:spcBef>
            </a:pPr>
            <a:r>
              <a:rPr lang="en-GB" b="1" dirty="0">
                <a:solidFill>
                  <a:srgbClr val="0070C0"/>
                </a:solidFill>
                <a:latin typeface="AvenirNextLTPro-Regular"/>
              </a:rPr>
              <a:t>MISIS</a:t>
            </a:r>
          </a:p>
          <a:p>
            <a:pPr algn="ctr">
              <a:spcBef>
                <a:spcPts val="450"/>
              </a:spcBef>
            </a:pPr>
            <a:r>
              <a:rPr lang="en-GB" b="1" dirty="0" err="1">
                <a:solidFill>
                  <a:srgbClr val="0070C0"/>
                </a:solidFill>
                <a:latin typeface="AvenirNextLTPro-Regular"/>
              </a:rPr>
              <a:t>SymNet</a:t>
            </a:r>
            <a:r>
              <a:rPr lang="en-GB" b="1" dirty="0">
                <a:solidFill>
                  <a:srgbClr val="0070C0"/>
                </a:solidFill>
                <a:latin typeface="AvenirNextLTPro-Regular"/>
              </a:rPr>
              <a:t>/CBC-Black Sea</a:t>
            </a:r>
          </a:p>
          <a:p>
            <a:pPr algn="ctr">
              <a:spcBef>
                <a:spcPts val="450"/>
              </a:spcBef>
            </a:pPr>
            <a:r>
              <a:rPr lang="en-GB" b="1" dirty="0">
                <a:solidFill>
                  <a:srgbClr val="0070C0"/>
                </a:solidFill>
                <a:latin typeface="AvenirNextLTPro-Regular"/>
              </a:rPr>
              <a:t>ICZM/CBC-Black Sea</a:t>
            </a:r>
          </a:p>
          <a:p>
            <a:pPr algn="ctr">
              <a:spcBef>
                <a:spcPts val="450"/>
              </a:spcBef>
            </a:pPr>
            <a:r>
              <a:rPr lang="en-GB" b="1" dirty="0">
                <a:solidFill>
                  <a:srgbClr val="0070C0"/>
                </a:solidFill>
                <a:latin typeface="AvenirNextLTPro-Regular"/>
              </a:rPr>
              <a:t>SRCSSMBSF</a:t>
            </a:r>
          </a:p>
          <a:p>
            <a:pPr algn="ctr">
              <a:spcBef>
                <a:spcPts val="450"/>
              </a:spcBef>
            </a:pPr>
            <a:r>
              <a:rPr lang="en-GB" b="1" dirty="0">
                <a:solidFill>
                  <a:srgbClr val="0070C0"/>
                </a:solidFill>
                <a:latin typeface="AvenirNextLTPro-Regular"/>
              </a:rPr>
              <a:t>CLEANSEA</a:t>
            </a:r>
          </a:p>
          <a:p>
            <a:pPr algn="ctr">
              <a:spcBef>
                <a:spcPts val="450"/>
              </a:spcBef>
            </a:pPr>
            <a:r>
              <a:rPr lang="en-GB" b="1" dirty="0">
                <a:solidFill>
                  <a:srgbClr val="0070C0"/>
                </a:solidFill>
                <a:latin typeface="AvenirNextLTPro-Regular"/>
              </a:rPr>
              <a:t>CREAM</a:t>
            </a:r>
          </a:p>
          <a:p>
            <a:pPr algn="ctr">
              <a:spcBef>
                <a:spcPts val="450"/>
              </a:spcBef>
            </a:pPr>
            <a:r>
              <a:rPr lang="en-GB" b="1" dirty="0">
                <a:solidFill>
                  <a:srgbClr val="FF0000"/>
                </a:solidFill>
                <a:latin typeface="AvenirNextLTPro-Regular"/>
              </a:rPr>
              <a:t>MARSEA</a:t>
            </a:r>
          </a:p>
          <a:p>
            <a:pPr algn="ctr">
              <a:spcBef>
                <a:spcPts val="450"/>
              </a:spcBef>
            </a:pPr>
            <a:r>
              <a:rPr lang="en-GB" b="1" dirty="0">
                <a:solidFill>
                  <a:srgbClr val="0070C0"/>
                </a:solidFill>
                <a:latin typeface="AvenirNextLTPro-Regular"/>
              </a:rPr>
              <a:t>MARSPLAN-BS</a:t>
            </a:r>
          </a:p>
          <a:p>
            <a:pPr algn="ctr">
              <a:spcBef>
                <a:spcPts val="450"/>
              </a:spcBef>
            </a:pPr>
            <a:r>
              <a:rPr lang="en-GB" b="1" dirty="0">
                <a:solidFill>
                  <a:srgbClr val="0070C0"/>
                </a:solidFill>
                <a:latin typeface="AvenirNextLTPro-Regular"/>
              </a:rPr>
              <a:t>ECOAST (COFASP)</a:t>
            </a:r>
            <a:endParaRPr lang="en-GB" b="1" dirty="0">
              <a:latin typeface="AvenirNextLTPro-Regular"/>
            </a:endParaRPr>
          </a:p>
        </p:txBody>
      </p:sp>
      <p:sp>
        <p:nvSpPr>
          <p:cNvPr id="8" name="Rectangle 7">
            <a:extLst>
              <a:ext uri="{FF2B5EF4-FFF2-40B4-BE49-F238E27FC236}">
                <a16:creationId xmlns:a16="http://schemas.microsoft.com/office/drawing/2014/main" id="{30DF8D5C-A82F-4C67-A395-53CB358B2FD7}"/>
              </a:ext>
            </a:extLst>
          </p:cNvPr>
          <p:cNvSpPr/>
          <p:nvPr/>
        </p:nvSpPr>
        <p:spPr>
          <a:xfrm rot="202905">
            <a:off x="7256977" y="1067583"/>
            <a:ext cx="1653952" cy="5416868"/>
          </a:xfrm>
          <a:prstGeom prst="rect">
            <a:avLst/>
          </a:prstGeom>
          <a:solidFill>
            <a:srgbClr val="FF0000">
              <a:alpha val="7843"/>
            </a:srgbClr>
          </a:solidFill>
        </p:spPr>
        <p:txBody>
          <a:bodyPr wrap="square">
            <a:spAutoFit/>
          </a:bodyPr>
          <a:lstStyle/>
          <a:p>
            <a:pPr algn="ctr">
              <a:spcBef>
                <a:spcPts val="900"/>
              </a:spcBef>
              <a:spcAft>
                <a:spcPct val="25000"/>
              </a:spcAft>
            </a:pPr>
            <a:r>
              <a:rPr lang="en-US" altLang="zh-CN" b="1" dirty="0">
                <a:ea typeface="宋体" pitchFamily="2" charset="-122"/>
              </a:rPr>
              <a:t>STUDY CASES</a:t>
            </a: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Sulina</a:t>
            </a:r>
            <a:endParaRPr lang="en-US" altLang="zh-CN" sz="1400" b="1" i="1" dirty="0">
              <a:ea typeface="宋体" pitchFamily="2" charset="-122"/>
            </a:endParaRP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Sf.Gheorghe</a:t>
            </a:r>
            <a:endParaRPr lang="en-US" altLang="zh-CN" sz="1400" b="1" i="1" dirty="0">
              <a:ea typeface="宋体" pitchFamily="2" charset="-122"/>
            </a:endParaRP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Sinoe</a:t>
            </a:r>
            <a:r>
              <a:rPr lang="en-US" altLang="zh-CN" sz="1400" b="1" i="1" dirty="0">
                <a:ea typeface="宋体" pitchFamily="2" charset="-122"/>
              </a:rPr>
              <a:t> lagoon</a:t>
            </a: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Tasaul</a:t>
            </a:r>
            <a:r>
              <a:rPr lang="en-US" altLang="zh-CN" sz="1400" b="1" i="1" dirty="0">
                <a:ea typeface="宋体" pitchFamily="2" charset="-122"/>
              </a:rPr>
              <a:t> Lake</a:t>
            </a: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Mamaia</a:t>
            </a:r>
            <a:r>
              <a:rPr lang="en-US" altLang="zh-CN" sz="1400" b="1" i="1" dirty="0">
                <a:ea typeface="宋体" pitchFamily="2" charset="-122"/>
              </a:rPr>
              <a:t> Bay</a:t>
            </a: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Siutghiol</a:t>
            </a:r>
            <a:r>
              <a:rPr lang="en-US" altLang="zh-CN" sz="1400" b="1" i="1" dirty="0">
                <a:ea typeface="宋体" pitchFamily="2" charset="-122"/>
              </a:rPr>
              <a:t> Lake</a:t>
            </a: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Eforie</a:t>
            </a:r>
            <a:endParaRPr lang="en-US" altLang="zh-CN" sz="1400" b="1" i="1" dirty="0">
              <a:ea typeface="宋体" pitchFamily="2" charset="-122"/>
            </a:endParaRP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Techirghiol</a:t>
            </a:r>
            <a:endParaRPr lang="en-US" altLang="zh-CN" sz="1400" b="1" i="1" dirty="0">
              <a:ea typeface="宋体" pitchFamily="2" charset="-122"/>
            </a:endParaRPr>
          </a:p>
          <a:p>
            <a:pPr marL="257175" indent="-257175">
              <a:spcBef>
                <a:spcPts val="900"/>
              </a:spcBef>
              <a:spcAft>
                <a:spcPct val="25000"/>
              </a:spcAft>
              <a:buFont typeface="Wingdings" pitchFamily="2" charset="2"/>
              <a:buChar char="q"/>
            </a:pPr>
            <a:r>
              <a:rPr lang="en-US" altLang="zh-CN" sz="1400" b="1" i="1" dirty="0">
                <a:ea typeface="宋体" pitchFamily="2" charset="-122"/>
              </a:rPr>
              <a:t>Mangalia – </a:t>
            </a:r>
            <a:r>
              <a:rPr lang="en-US" altLang="zh-CN" sz="1400" b="1" i="1" dirty="0" err="1">
                <a:ea typeface="宋体" pitchFamily="2" charset="-122"/>
              </a:rPr>
              <a:t>Limanu</a:t>
            </a:r>
            <a:endParaRPr lang="en-US" altLang="zh-CN" sz="1400" b="1" i="1" dirty="0">
              <a:ea typeface="宋体" pitchFamily="2" charset="-122"/>
            </a:endParaRPr>
          </a:p>
          <a:p>
            <a:pPr marL="257175" indent="-257175">
              <a:lnSpc>
                <a:spcPct val="150000"/>
              </a:lnSpc>
              <a:spcBef>
                <a:spcPts val="900"/>
              </a:spcBef>
              <a:spcAft>
                <a:spcPct val="25000"/>
              </a:spcAft>
              <a:buFont typeface="Wingdings" pitchFamily="2" charset="2"/>
              <a:buChar char="q"/>
            </a:pPr>
            <a:r>
              <a:rPr lang="en-US" altLang="zh-CN" sz="1400" b="1" i="1" dirty="0" err="1">
                <a:ea typeface="宋体" pitchFamily="2" charset="-122"/>
              </a:rPr>
              <a:t>Vama</a:t>
            </a:r>
            <a:r>
              <a:rPr lang="en-US" altLang="zh-CN" sz="1400" b="1" i="1" dirty="0">
                <a:ea typeface="宋体" pitchFamily="2" charset="-122"/>
              </a:rPr>
              <a:t> </a:t>
            </a:r>
            <a:r>
              <a:rPr lang="en-US" altLang="zh-CN" sz="1400" b="1" i="1" dirty="0" err="1">
                <a:ea typeface="宋体" pitchFamily="2" charset="-122"/>
              </a:rPr>
              <a:t>Vech</a:t>
            </a:r>
            <a:r>
              <a:rPr lang="en-US" altLang="zh-CN" sz="1400" dirty="0" err="1">
                <a:ea typeface="宋体" pitchFamily="2" charset="-122"/>
              </a:rPr>
              <a:t>e</a:t>
            </a:r>
            <a:endParaRPr lang="en-US" altLang="zh-CN" sz="1400" dirty="0">
              <a:ea typeface="宋体" pitchFamily="2" charset="-122"/>
            </a:endParaRPr>
          </a:p>
        </p:txBody>
      </p:sp>
    </p:spTree>
    <p:extLst>
      <p:ext uri="{BB962C8B-B14F-4D97-AF65-F5344CB8AC3E}">
        <p14:creationId xmlns:p14="http://schemas.microsoft.com/office/powerpoint/2010/main" val="3614477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2D4038-44BC-433D-95CE-DD113396EEF1}"/>
              </a:ext>
            </a:extLst>
          </p:cNvPr>
          <p:cNvSpPr txBox="1"/>
          <p:nvPr/>
        </p:nvSpPr>
        <p:spPr>
          <a:xfrm>
            <a:off x="1545334" y="391214"/>
            <a:ext cx="2505109" cy="523220"/>
          </a:xfrm>
          <a:prstGeom prst="rect">
            <a:avLst/>
          </a:prstGeom>
          <a:noFill/>
        </p:spPr>
        <p:txBody>
          <a:bodyPr wrap="none" rtlCol="0">
            <a:spAutoFit/>
          </a:bodyPr>
          <a:lstStyle/>
          <a:p>
            <a:r>
              <a:rPr lang="en-US" sz="2800" b="1" dirty="0">
                <a:solidFill>
                  <a:srgbClr val="0066FF"/>
                </a:solidFill>
                <a:latin typeface="Calibri" panose="020F0502020204030204"/>
              </a:rPr>
              <a:t>Shipping routes</a:t>
            </a:r>
          </a:p>
        </p:txBody>
      </p:sp>
      <p:graphicFrame>
        <p:nvGraphicFramePr>
          <p:cNvPr id="3" name="Table 2">
            <a:extLst>
              <a:ext uri="{FF2B5EF4-FFF2-40B4-BE49-F238E27FC236}">
                <a16:creationId xmlns:a16="http://schemas.microsoft.com/office/drawing/2014/main" id="{BEC200BC-247A-40B1-AA8D-E762BC7E56AE}"/>
              </a:ext>
            </a:extLst>
          </p:cNvPr>
          <p:cNvGraphicFramePr>
            <a:graphicFrameLocks noGrp="1"/>
          </p:cNvGraphicFramePr>
          <p:nvPr>
            <p:extLst>
              <p:ext uri="{D42A27DB-BD31-4B8C-83A1-F6EECF244321}">
                <p14:modId xmlns:p14="http://schemas.microsoft.com/office/powerpoint/2010/main" val="1455296053"/>
              </p:ext>
            </p:extLst>
          </p:nvPr>
        </p:nvGraphicFramePr>
        <p:xfrm>
          <a:off x="323914" y="1109699"/>
          <a:ext cx="4947947" cy="4213860"/>
        </p:xfrm>
        <a:graphic>
          <a:graphicData uri="http://schemas.openxmlformats.org/drawingml/2006/table">
            <a:tbl>
              <a:tblPr firstRow="1" firstCol="1" bandRow="1"/>
              <a:tblGrid>
                <a:gridCol w="360211">
                  <a:extLst>
                    <a:ext uri="{9D8B030D-6E8A-4147-A177-3AD203B41FA5}">
                      <a16:colId xmlns:a16="http://schemas.microsoft.com/office/drawing/2014/main" val="20000"/>
                    </a:ext>
                  </a:extLst>
                </a:gridCol>
                <a:gridCol w="1019277">
                  <a:extLst>
                    <a:ext uri="{9D8B030D-6E8A-4147-A177-3AD203B41FA5}">
                      <a16:colId xmlns:a16="http://schemas.microsoft.com/office/drawing/2014/main" val="20001"/>
                    </a:ext>
                  </a:extLst>
                </a:gridCol>
                <a:gridCol w="1761469">
                  <a:extLst>
                    <a:ext uri="{9D8B030D-6E8A-4147-A177-3AD203B41FA5}">
                      <a16:colId xmlns:a16="http://schemas.microsoft.com/office/drawing/2014/main" val="20002"/>
                    </a:ext>
                  </a:extLst>
                </a:gridCol>
                <a:gridCol w="1806990">
                  <a:extLst>
                    <a:ext uri="{9D8B030D-6E8A-4147-A177-3AD203B41FA5}">
                      <a16:colId xmlns:a16="http://schemas.microsoft.com/office/drawing/2014/main" val="20003"/>
                    </a:ext>
                  </a:extLst>
                </a:gridCol>
              </a:tblGrid>
              <a:tr h="120396">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ctr">
                        <a:lnSpc>
                          <a:spcPct val="107000"/>
                        </a:lnSpc>
                        <a:spcBef>
                          <a:spcPts val="0"/>
                        </a:spcBef>
                        <a:spcAft>
                          <a:spcPts val="0"/>
                        </a:spcAft>
                      </a:pPr>
                      <a:r>
                        <a:rPr lang="en-US" sz="700" dirty="0" err="1">
                          <a:effectLst/>
                        </a:rPr>
                        <a:t>Nr</a:t>
                      </a:r>
                      <a:r>
                        <a:rPr lang="en-US" sz="700" dirty="0">
                          <a:effectLst/>
                        </a:rPr>
                        <a:t>. </a:t>
                      </a:r>
                      <a:r>
                        <a:rPr lang="en-US" sz="700" dirty="0" err="1">
                          <a:effectLst/>
                        </a:rPr>
                        <a:t>Crt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ctr">
                        <a:lnSpc>
                          <a:spcPct val="107000"/>
                        </a:lnSpc>
                        <a:spcBef>
                          <a:spcPts val="0"/>
                        </a:spcBef>
                        <a:spcAft>
                          <a:spcPts val="0"/>
                        </a:spcAft>
                      </a:pPr>
                      <a:r>
                        <a:rPr lang="en-US" sz="700" u="sng" dirty="0">
                          <a:effectLst/>
                        </a:rPr>
                        <a:t>Regular lines name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ctr">
                        <a:lnSpc>
                          <a:spcPct val="107000"/>
                        </a:lnSpc>
                        <a:spcBef>
                          <a:spcPts val="0"/>
                        </a:spcBef>
                        <a:spcAft>
                          <a:spcPts val="0"/>
                        </a:spcAft>
                      </a:pPr>
                      <a:r>
                        <a:rPr lang="en-US" sz="700" u="sng">
                          <a:effectLst/>
                        </a:rPr>
                        <a:t>Regular lines route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ctr">
                        <a:lnSpc>
                          <a:spcPct val="107000"/>
                        </a:lnSpc>
                        <a:spcBef>
                          <a:spcPts val="0"/>
                        </a:spcBef>
                        <a:spcAft>
                          <a:spcPts val="0"/>
                        </a:spcAft>
                      </a:pPr>
                      <a:r>
                        <a:rPr lang="en-US" sz="700">
                          <a:effectLst/>
                        </a:rPr>
                        <a:t>Local agent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601980">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CMA CGM FRENCH LINE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Hamburg - Rotterdam - </a:t>
                      </a:r>
                      <a:r>
                        <a:rPr lang="en-US" sz="700" dirty="0" err="1">
                          <a:effectLst/>
                        </a:rPr>
                        <a:t>Antwerpen</a:t>
                      </a:r>
                      <a:r>
                        <a:rPr lang="en-US" sz="700" dirty="0">
                          <a:effectLst/>
                        </a:rPr>
                        <a:t> - </a:t>
                      </a:r>
                      <a:r>
                        <a:rPr lang="en-US" sz="700" dirty="0" err="1">
                          <a:effectLst/>
                        </a:rPr>
                        <a:t>Tanger</a:t>
                      </a:r>
                      <a:r>
                        <a:rPr lang="en-US" sz="700" dirty="0">
                          <a:effectLst/>
                        </a:rPr>
                        <a:t> Med - Malta - </a:t>
                      </a:r>
                      <a:r>
                        <a:rPr lang="en-US" sz="700" dirty="0" err="1">
                          <a:effectLst/>
                        </a:rPr>
                        <a:t>Gebze</a:t>
                      </a:r>
                      <a:r>
                        <a:rPr lang="en-US" sz="700" dirty="0">
                          <a:effectLst/>
                        </a:rPr>
                        <a:t> - </a:t>
                      </a:r>
                      <a:r>
                        <a:rPr lang="en-US" sz="700" dirty="0" err="1">
                          <a:effectLst/>
                        </a:rPr>
                        <a:t>Avcilar</a:t>
                      </a:r>
                      <a:r>
                        <a:rPr lang="en-US" sz="700" dirty="0">
                          <a:effectLst/>
                        </a:rPr>
                        <a:t> - </a:t>
                      </a:r>
                      <a:r>
                        <a:rPr lang="en-US" sz="700" dirty="0" err="1">
                          <a:effectLst/>
                        </a:rPr>
                        <a:t>Haydarpasa</a:t>
                      </a:r>
                      <a:r>
                        <a:rPr lang="en-US" sz="700" dirty="0">
                          <a:effectLst/>
                        </a:rPr>
                        <a:t> - </a:t>
                      </a:r>
                      <a:r>
                        <a:rPr lang="en-US" sz="700" dirty="0" err="1">
                          <a:effectLst/>
                        </a:rPr>
                        <a:t>Constantza</a:t>
                      </a:r>
                      <a:r>
                        <a:rPr lang="en-US" sz="700" dirty="0">
                          <a:effectLst/>
                        </a:rPr>
                        <a:t> - </a:t>
                      </a:r>
                      <a:r>
                        <a:rPr lang="en-US" sz="700" dirty="0" err="1">
                          <a:effectLst/>
                        </a:rPr>
                        <a:t>Gemlik</a:t>
                      </a:r>
                      <a:r>
                        <a:rPr lang="en-US" sz="700" dirty="0">
                          <a:effectLst/>
                        </a:rPr>
                        <a:t> - </a:t>
                      </a:r>
                      <a:r>
                        <a:rPr lang="en-US" sz="700" dirty="0" err="1">
                          <a:effectLst/>
                        </a:rPr>
                        <a:t>Avcilar</a:t>
                      </a:r>
                      <a:r>
                        <a:rPr lang="en-US" sz="700" dirty="0">
                          <a:effectLst/>
                        </a:rPr>
                        <a:t> - </a:t>
                      </a:r>
                      <a:r>
                        <a:rPr lang="en-US" sz="700" dirty="0" err="1">
                          <a:effectLst/>
                        </a:rPr>
                        <a:t>Gebze</a:t>
                      </a:r>
                      <a:r>
                        <a:rPr lang="en-US" sz="700" dirty="0">
                          <a:effectLst/>
                        </a:rPr>
                        <a:t> - </a:t>
                      </a:r>
                      <a:r>
                        <a:rPr lang="en-US" sz="700" dirty="0" err="1">
                          <a:effectLst/>
                        </a:rPr>
                        <a:t>Aliaga</a:t>
                      </a:r>
                      <a:r>
                        <a:rPr lang="en-US" sz="700" dirty="0">
                          <a:effectLst/>
                        </a:rPr>
                        <a:t> - Malta - </a:t>
                      </a:r>
                      <a:r>
                        <a:rPr lang="en-US" sz="700" dirty="0" err="1">
                          <a:effectLst/>
                        </a:rPr>
                        <a:t>Tanger</a:t>
                      </a:r>
                      <a:r>
                        <a:rPr lang="en-US" sz="700" dirty="0">
                          <a:effectLst/>
                        </a:rPr>
                        <a:t> - Casablanca - </a:t>
                      </a:r>
                      <a:r>
                        <a:rPr lang="en-US" sz="700" dirty="0" err="1">
                          <a:effectLst/>
                        </a:rPr>
                        <a:t>Zeebrugge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CMA CGM ROMANIA SA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361188">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CMA CGM FRENCH LINE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err="1">
                          <a:effectLst/>
                        </a:rPr>
                        <a:t>Constantza</a:t>
                      </a:r>
                      <a:r>
                        <a:rPr lang="en-US" sz="700" dirty="0">
                          <a:effectLst/>
                        </a:rPr>
                        <a:t> - Varna - </a:t>
                      </a:r>
                      <a:r>
                        <a:rPr lang="en-US" sz="700" dirty="0" err="1">
                          <a:effectLst/>
                        </a:rPr>
                        <a:t>Ilyicevsk</a:t>
                      </a:r>
                      <a:r>
                        <a:rPr lang="en-US" sz="700" dirty="0">
                          <a:effectLst/>
                        </a:rPr>
                        <a:t> - Samsun - </a:t>
                      </a:r>
                      <a:r>
                        <a:rPr lang="en-US" sz="700" dirty="0" err="1">
                          <a:effectLst/>
                        </a:rPr>
                        <a:t>Constantza</a:t>
                      </a:r>
                      <a:r>
                        <a:rPr lang="en-US" sz="700" dirty="0">
                          <a:effectLst/>
                        </a:rPr>
                        <a:t> - </a:t>
                      </a:r>
                      <a:r>
                        <a:rPr lang="en-US" sz="700" dirty="0" err="1">
                          <a:effectLst/>
                        </a:rPr>
                        <a:t>Ilyicevsk</a:t>
                      </a:r>
                      <a:r>
                        <a:rPr lang="en-US" sz="700" dirty="0">
                          <a:effectLst/>
                        </a:rPr>
                        <a:t> - Novorossiysk - Samsun - Constanta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CMA CGM ROMANIA SA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481584">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3</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EBS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Damietta - Port Said - Istanbul - Constanta - Odessa - </a:t>
                      </a:r>
                      <a:r>
                        <a:rPr lang="en-US" sz="700" dirty="0" err="1">
                          <a:effectLst/>
                        </a:rPr>
                        <a:t>Chornomorsk</a:t>
                      </a:r>
                      <a:r>
                        <a:rPr lang="en-US" sz="700" dirty="0">
                          <a:effectLst/>
                        </a:rPr>
                        <a:t> -Novorossiysk- Constanta -Istanbul - Port Said - Ashdod - Damietta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ROMAR SHIPPING AGENCY SRL, ORION SHIPPING SRL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361188">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4</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EMES FEEDERING SAM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Cagliari - Izmir - </a:t>
                      </a:r>
                      <a:r>
                        <a:rPr lang="en-US" sz="700" dirty="0" err="1">
                          <a:effectLst/>
                        </a:rPr>
                        <a:t>Marport</a:t>
                      </a:r>
                      <a:r>
                        <a:rPr lang="en-US" sz="700" dirty="0">
                          <a:effectLst/>
                        </a:rPr>
                        <a:t> - Constanta - Odessa - Varna - Constanta - </a:t>
                      </a:r>
                      <a:r>
                        <a:rPr lang="en-US" sz="700" dirty="0" err="1">
                          <a:effectLst/>
                        </a:rPr>
                        <a:t>Marport</a:t>
                      </a:r>
                      <a:r>
                        <a:rPr lang="en-US" sz="700" dirty="0">
                          <a:effectLst/>
                        </a:rPr>
                        <a:t> - Cagliari</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ROMAR SHIPPING AGENCY SRL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240792">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5</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EVERGREEN LINE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err="1">
                          <a:effectLst/>
                        </a:rPr>
                        <a:t>Pireu</a:t>
                      </a:r>
                      <a:r>
                        <a:rPr lang="en-US" sz="700" dirty="0">
                          <a:effectLst/>
                        </a:rPr>
                        <a:t> - Istanbul - Novorossiysk - Odessa -Constanta - Varna - </a:t>
                      </a:r>
                      <a:r>
                        <a:rPr lang="en-US" sz="700" dirty="0" err="1">
                          <a:effectLst/>
                        </a:rPr>
                        <a:t>Pireu</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BOSPHORUS SHIPPING AGENCY ROMANIA S.R.L.</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120396">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6</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ICS DANUBE LOGISTICS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Constantza - Giurgiulesti - Constanta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C. STEINWEG ROMANIA SRL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r h="722376">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7</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MSC</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Constanta - Tekidrdag - Istanbul - Gebze - Gemlik - Aliaga - Pireu - Gioia Tauro - Trieste - Koper - Ravenna - Venetia -Gioia Tauro -Trieste - Koper - Ravena - Venetia -Gioia Tauro - Pireu - Gemlik - Gebze - Tekidrdag - Istanbul - Novorossiysk</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MSC ROMANIA SHIPPING SRL BUC.</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7"/>
                  </a:ext>
                </a:extLst>
              </a:tr>
              <a:tr h="601980">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8</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OCEAN THREE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Dalian - Xingang - Kwangyang - Pusan - Shanghai - Ningbo - Chiwan - Port Kelang - Beirut - Izmit - Avcilar - Constanta - Odessa - Kavkaz - Avcilar - Pireu - Port Kelang - Dalian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TEAM LOGISTIC SPECIALISTS SRL, CMA CGM ROMANIA SA, CHINA SHIPPING (ROMANIA) AGENCY CO LTD, FORMAG SRL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8"/>
                  </a:ext>
                </a:extLst>
              </a:tr>
              <a:tr h="240792">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9</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TBX / IM 2</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Pireu - Istanbul - Novorossiysk - Constanta - Varna - Istanbul - Thessaloniki</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TEAM LOGISTIC SPECIALISTS SRL, COSCO ROMANIAN SHIPPING AND TRADING S.R.L.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9"/>
                  </a:ext>
                </a:extLst>
              </a:tr>
              <a:tr h="120396">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10</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TURKON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Kumport - Gemlik - Odessa -Constanta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DTS LOGISTIC SERVICES SRL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10"/>
                  </a:ext>
                </a:extLst>
              </a:tr>
              <a:tr h="240792">
                <a:tc>
                  <a:txBody>
                    <a:bodyPr/>
                    <a:lstStyle>
                      <a:lvl1pPr marL="0" algn="l" rtl="0" eaLnBrk="1" latinLnBrk="0" hangingPunct="1">
                        <a:defRPr kumimoji="0" b="1" kern="1200">
                          <a:solidFill>
                            <a:schemeClr val="lt1"/>
                          </a:solidFill>
                          <a:latin typeface="Calibri" panose="020F0502020204030204"/>
                        </a:defRPr>
                      </a:lvl1pPr>
                      <a:lvl2pPr marL="457200" algn="l" rtl="0" eaLnBrk="1" latinLnBrk="0" hangingPunct="1">
                        <a:defRPr kumimoji="0" b="1" kern="1200">
                          <a:solidFill>
                            <a:schemeClr val="lt1"/>
                          </a:solidFill>
                          <a:latin typeface="Calibri" panose="020F0502020204030204"/>
                        </a:defRPr>
                      </a:lvl2pPr>
                      <a:lvl3pPr marL="914400" algn="l" rtl="0" eaLnBrk="1" latinLnBrk="0" hangingPunct="1">
                        <a:defRPr kumimoji="0" b="1" kern="1200">
                          <a:solidFill>
                            <a:schemeClr val="lt1"/>
                          </a:solidFill>
                          <a:latin typeface="Calibri" panose="020F0502020204030204"/>
                        </a:defRPr>
                      </a:lvl3pPr>
                      <a:lvl4pPr marL="1371600" algn="l" rtl="0" eaLnBrk="1" latinLnBrk="0" hangingPunct="1">
                        <a:defRPr kumimoji="0" b="1" kern="1200">
                          <a:solidFill>
                            <a:schemeClr val="lt1"/>
                          </a:solidFill>
                          <a:latin typeface="Calibri" panose="020F0502020204030204"/>
                        </a:defRPr>
                      </a:lvl4pPr>
                      <a:lvl5pPr marL="1828800" algn="l" rtl="0" eaLnBrk="1" latinLnBrk="0" hangingPunct="1">
                        <a:defRPr kumimoji="0" b="1" kern="1200">
                          <a:solidFill>
                            <a:schemeClr val="lt1"/>
                          </a:solidFill>
                          <a:latin typeface="Calibri" panose="020F0502020204030204"/>
                        </a:defRPr>
                      </a:lvl5pPr>
                      <a:lvl6pPr marL="2286000" algn="l" rtl="0" eaLnBrk="1" latinLnBrk="0" hangingPunct="1">
                        <a:defRPr kumimoji="0" b="1" kern="1200">
                          <a:solidFill>
                            <a:schemeClr val="lt1"/>
                          </a:solidFill>
                          <a:latin typeface="Calibri" panose="020F0502020204030204"/>
                        </a:defRPr>
                      </a:lvl6pPr>
                      <a:lvl7pPr marL="2743200" algn="l" rtl="0" eaLnBrk="1" latinLnBrk="0" hangingPunct="1">
                        <a:defRPr kumimoji="0" b="1" kern="1200">
                          <a:solidFill>
                            <a:schemeClr val="lt1"/>
                          </a:solidFill>
                          <a:latin typeface="Calibri" panose="020F0502020204030204"/>
                        </a:defRPr>
                      </a:lvl7pPr>
                      <a:lvl8pPr marL="3200400" algn="l" rtl="0" eaLnBrk="1" latinLnBrk="0" hangingPunct="1">
                        <a:defRPr kumimoji="0" b="1" kern="1200">
                          <a:solidFill>
                            <a:schemeClr val="lt1"/>
                          </a:solidFill>
                          <a:latin typeface="Calibri" panose="020F0502020204030204"/>
                        </a:defRPr>
                      </a:lvl8pPr>
                      <a:lvl9pPr marL="3657600" algn="l" rtl="0" eaLnBrk="1" latinLnBrk="0" hangingPunct="1">
                        <a:defRPr kumimoji="0" b="1" kern="1200">
                          <a:solidFill>
                            <a:schemeClr val="lt1"/>
                          </a:solidFill>
                          <a:latin typeface="Calibri" panose="020F0502020204030204"/>
                        </a:defRPr>
                      </a:lvl9pPr>
                    </a:lstStyle>
                    <a:p>
                      <a:pPr marL="0" marR="0" algn="r">
                        <a:lnSpc>
                          <a:spcPct val="107000"/>
                        </a:lnSpc>
                        <a:spcBef>
                          <a:spcPts val="0"/>
                        </a:spcBef>
                        <a:spcAft>
                          <a:spcPts val="0"/>
                        </a:spcAft>
                      </a:pPr>
                      <a:r>
                        <a:rPr lang="en-US" sz="700">
                          <a:effectLst/>
                        </a:rPr>
                        <a:t>11</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UNITED FEEDER SERVICES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a:effectLst/>
                        </a:rPr>
                        <a:t>Pireu - Mardas - Novorossiysk - Odessa - Constanta - Varna - Marda - Pireu</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rtl="0" eaLnBrk="1" latinLnBrk="0" hangingPunct="1">
                        <a:defRPr kumimoji="0" kern="1200">
                          <a:solidFill>
                            <a:schemeClr val="dk1"/>
                          </a:solidFill>
                          <a:latin typeface="Calibri" panose="020F0502020204030204"/>
                        </a:defRPr>
                      </a:lvl1pPr>
                      <a:lvl2pPr marL="457200" algn="l" rtl="0" eaLnBrk="1" latinLnBrk="0" hangingPunct="1">
                        <a:defRPr kumimoji="0" kern="1200">
                          <a:solidFill>
                            <a:schemeClr val="dk1"/>
                          </a:solidFill>
                          <a:latin typeface="Calibri" panose="020F0502020204030204"/>
                        </a:defRPr>
                      </a:lvl2pPr>
                      <a:lvl3pPr marL="914400" algn="l" rtl="0" eaLnBrk="1" latinLnBrk="0" hangingPunct="1">
                        <a:defRPr kumimoji="0" kern="1200">
                          <a:solidFill>
                            <a:schemeClr val="dk1"/>
                          </a:solidFill>
                          <a:latin typeface="Calibri" panose="020F0502020204030204"/>
                        </a:defRPr>
                      </a:lvl3pPr>
                      <a:lvl4pPr marL="1371600" algn="l" rtl="0" eaLnBrk="1" latinLnBrk="0" hangingPunct="1">
                        <a:defRPr kumimoji="0" kern="1200">
                          <a:solidFill>
                            <a:schemeClr val="dk1"/>
                          </a:solidFill>
                          <a:latin typeface="Calibri" panose="020F0502020204030204"/>
                        </a:defRPr>
                      </a:lvl4pPr>
                      <a:lvl5pPr marL="1828800" algn="l" rtl="0" eaLnBrk="1" latinLnBrk="0" hangingPunct="1">
                        <a:defRPr kumimoji="0" kern="1200">
                          <a:solidFill>
                            <a:schemeClr val="dk1"/>
                          </a:solidFill>
                          <a:latin typeface="Calibri" panose="020F0502020204030204"/>
                        </a:defRPr>
                      </a:lvl5pPr>
                      <a:lvl6pPr marL="2286000" algn="l" rtl="0" eaLnBrk="1" latinLnBrk="0" hangingPunct="1">
                        <a:defRPr kumimoji="0" kern="1200">
                          <a:solidFill>
                            <a:schemeClr val="dk1"/>
                          </a:solidFill>
                          <a:latin typeface="Calibri" panose="020F0502020204030204"/>
                        </a:defRPr>
                      </a:lvl6pPr>
                      <a:lvl7pPr marL="2743200" algn="l" rtl="0" eaLnBrk="1" latinLnBrk="0" hangingPunct="1">
                        <a:defRPr kumimoji="0" kern="1200">
                          <a:solidFill>
                            <a:schemeClr val="dk1"/>
                          </a:solidFill>
                          <a:latin typeface="Calibri" panose="020F0502020204030204"/>
                        </a:defRPr>
                      </a:lvl7pPr>
                      <a:lvl8pPr marL="3200400" algn="l" rtl="0" eaLnBrk="1" latinLnBrk="0" hangingPunct="1">
                        <a:defRPr kumimoji="0" kern="1200">
                          <a:solidFill>
                            <a:schemeClr val="dk1"/>
                          </a:solidFill>
                          <a:latin typeface="Calibri" panose="020F0502020204030204"/>
                        </a:defRPr>
                      </a:lvl8pPr>
                      <a:lvl9pPr marL="3657600" algn="l" rtl="0" eaLnBrk="1" latinLnBrk="0" hangingPunct="1">
                        <a:defRPr kumimoji="0" kern="1200">
                          <a:solidFill>
                            <a:schemeClr val="dk1"/>
                          </a:solidFill>
                          <a:latin typeface="Calibri" panose="020F0502020204030204"/>
                        </a:defRPr>
                      </a:lvl9pPr>
                    </a:lstStyle>
                    <a:p>
                      <a:pPr marL="0" marR="0">
                        <a:lnSpc>
                          <a:spcPct val="107000"/>
                        </a:lnSpc>
                        <a:spcBef>
                          <a:spcPts val="0"/>
                        </a:spcBef>
                        <a:spcAft>
                          <a:spcPts val="0"/>
                        </a:spcAft>
                      </a:pPr>
                      <a:r>
                        <a:rPr lang="en-US" sz="700" dirty="0">
                          <a:effectLst/>
                        </a:rPr>
                        <a:t>ECONOMU INTERNATIONAL SHIPPING AGENCY S.R.L.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0556" marR="50556"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11"/>
                  </a:ext>
                </a:extLst>
              </a:tr>
            </a:tbl>
          </a:graphicData>
        </a:graphic>
      </p:graphicFrame>
      <p:pic>
        <p:nvPicPr>
          <p:cNvPr id="4" name="Picture 3" descr="F:\Copie laptop 05.03.2014\D\Studiu ICZM\Transport.jpg">
            <a:extLst>
              <a:ext uri="{FF2B5EF4-FFF2-40B4-BE49-F238E27FC236}">
                <a16:creationId xmlns:a16="http://schemas.microsoft.com/office/drawing/2014/main" id="{DE926622-A7E8-4D31-BFE3-F24094B10FAE}"/>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560572" y="1109699"/>
            <a:ext cx="3222950" cy="2162685"/>
          </a:xfrm>
          <a:prstGeom prst="rect">
            <a:avLst/>
          </a:prstGeom>
          <a:noFill/>
          <a:ln w="9525">
            <a:noFill/>
            <a:miter lim="800000"/>
            <a:headEnd/>
            <a:tailEnd/>
          </a:ln>
        </p:spPr>
      </p:pic>
      <p:pic>
        <p:nvPicPr>
          <p:cNvPr id="5" name="Picture 4">
            <a:extLst>
              <a:ext uri="{FF2B5EF4-FFF2-40B4-BE49-F238E27FC236}">
                <a16:creationId xmlns:a16="http://schemas.microsoft.com/office/drawing/2014/main" id="{1810D5C7-E565-4081-ABDE-B1CFFF05BE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548838" y="3433393"/>
            <a:ext cx="3234684" cy="2016139"/>
          </a:xfrm>
          <a:prstGeom prst="rect">
            <a:avLst/>
          </a:prstGeom>
          <a:ln>
            <a:solidFill>
              <a:srgbClr val="00B0F0"/>
            </a:solidFill>
          </a:ln>
        </p:spPr>
      </p:pic>
      <p:pic>
        <p:nvPicPr>
          <p:cNvPr id="6" name="Picture 5">
            <a:extLst>
              <a:ext uri="{FF2B5EF4-FFF2-40B4-BE49-F238E27FC236}">
                <a16:creationId xmlns:a16="http://schemas.microsoft.com/office/drawing/2014/main" id="{1489C6AD-C70C-4E22-92BD-D2FCACCBD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289" y="5526375"/>
            <a:ext cx="2477501" cy="495500"/>
          </a:xfrm>
          <a:prstGeom prst="rect">
            <a:avLst/>
          </a:prstGeom>
        </p:spPr>
      </p:pic>
      <p:sp>
        <p:nvSpPr>
          <p:cNvPr id="7" name="Rectangle 6">
            <a:extLst>
              <a:ext uri="{FF2B5EF4-FFF2-40B4-BE49-F238E27FC236}">
                <a16:creationId xmlns:a16="http://schemas.microsoft.com/office/drawing/2014/main" id="{21EC5DEA-1A0F-4205-8BA0-8E4A9C18F703}"/>
              </a:ext>
            </a:extLst>
          </p:cNvPr>
          <p:cNvSpPr/>
          <p:nvPr/>
        </p:nvSpPr>
        <p:spPr>
          <a:xfrm>
            <a:off x="5930263" y="6098718"/>
            <a:ext cx="2824684" cy="369332"/>
          </a:xfrm>
          <a:prstGeom prst="rect">
            <a:avLst/>
          </a:prstGeom>
        </p:spPr>
        <p:txBody>
          <a:bodyPr wrap="none">
            <a:spAutoFit/>
          </a:bodyPr>
          <a:lstStyle/>
          <a:p>
            <a:r>
              <a:rPr lang="en-US" b="1" dirty="0">
                <a:solidFill>
                  <a:prstClr val="black"/>
                </a:solidFill>
                <a:latin typeface="Calibri" panose="020F0502020204030204"/>
              </a:rPr>
              <a:t>Black Sea shipping intensity</a:t>
            </a:r>
          </a:p>
        </p:txBody>
      </p:sp>
      <p:sp>
        <p:nvSpPr>
          <p:cNvPr id="8" name="Rectangle 7">
            <a:extLst>
              <a:ext uri="{FF2B5EF4-FFF2-40B4-BE49-F238E27FC236}">
                <a16:creationId xmlns:a16="http://schemas.microsoft.com/office/drawing/2014/main" id="{744613EF-2FC2-4A67-9441-FFEDCEE51D65}"/>
              </a:ext>
            </a:extLst>
          </p:cNvPr>
          <p:cNvSpPr/>
          <p:nvPr/>
        </p:nvSpPr>
        <p:spPr>
          <a:xfrm>
            <a:off x="239369" y="5323559"/>
            <a:ext cx="2345386" cy="307777"/>
          </a:xfrm>
          <a:prstGeom prst="rect">
            <a:avLst/>
          </a:prstGeom>
        </p:spPr>
        <p:txBody>
          <a:bodyPr wrap="none">
            <a:spAutoFit/>
          </a:bodyPr>
          <a:lstStyle/>
          <a:p>
            <a:r>
              <a:rPr lang="en-US" sz="1400" b="1" dirty="0">
                <a:solidFill>
                  <a:prstClr val="black"/>
                </a:solidFill>
                <a:latin typeface="Calibri" panose="020F0502020204030204"/>
              </a:rPr>
              <a:t>Port traffic and shipping flow</a:t>
            </a:r>
          </a:p>
        </p:txBody>
      </p:sp>
      <p:pic>
        <p:nvPicPr>
          <p:cNvPr id="9" name="Picture 8">
            <a:extLst>
              <a:ext uri="{FF2B5EF4-FFF2-40B4-BE49-F238E27FC236}">
                <a16:creationId xmlns:a16="http://schemas.microsoft.com/office/drawing/2014/main" id="{8726EF90-F448-4A37-8313-BD22C33A4317}"/>
              </a:ext>
            </a:extLst>
          </p:cNvPr>
          <p:cNvPicPr/>
          <p:nvPr/>
        </p:nvPicPr>
        <p:blipFill>
          <a:blip r:embed="rId7" cstate="print"/>
          <a:stretch>
            <a:fillRect/>
          </a:stretch>
        </p:blipFill>
        <p:spPr>
          <a:xfrm>
            <a:off x="2935609" y="5663721"/>
            <a:ext cx="2398392" cy="1160030"/>
          </a:xfrm>
          <a:prstGeom prst="rect">
            <a:avLst/>
          </a:prstGeom>
        </p:spPr>
      </p:pic>
      <p:pic>
        <p:nvPicPr>
          <p:cNvPr id="10" name="Picture 9">
            <a:extLst>
              <a:ext uri="{FF2B5EF4-FFF2-40B4-BE49-F238E27FC236}">
                <a16:creationId xmlns:a16="http://schemas.microsoft.com/office/drawing/2014/main" id="{9E7CA15C-00A5-41CC-B151-3C4DDD04AD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434" y="5663721"/>
            <a:ext cx="2525966" cy="1160030"/>
          </a:xfrm>
          <a:prstGeom prst="rect">
            <a:avLst/>
          </a:prstGeom>
        </p:spPr>
      </p:pic>
      <p:pic>
        <p:nvPicPr>
          <p:cNvPr id="12" name="Picture 19" descr="EUlogo">
            <a:extLst>
              <a:ext uri="{FF2B5EF4-FFF2-40B4-BE49-F238E27FC236}">
                <a16:creationId xmlns:a16="http://schemas.microsoft.com/office/drawing/2014/main" id="{DE8E2954-4314-4420-A792-A676D4AEB2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MAGDA\NIMRD\2012\SIGLA INCDM.jpg">
            <a:extLst>
              <a:ext uri="{FF2B5EF4-FFF2-40B4-BE49-F238E27FC236}">
                <a16:creationId xmlns:a16="http://schemas.microsoft.com/office/drawing/2014/main" id="{C49AE67A-FC5A-4454-81A2-0FE4BDA505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12508" y="279157"/>
            <a:ext cx="750883"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0">
            <a:extLst>
              <a:ext uri="{FF2B5EF4-FFF2-40B4-BE49-F238E27FC236}">
                <a16:creationId xmlns:a16="http://schemas.microsoft.com/office/drawing/2014/main" id="{4137575F-21E4-4573-9031-8E057946D6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260107"/>
            <a:ext cx="899844" cy="66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3.jpg">
            <a:extLst>
              <a:ext uri="{FF2B5EF4-FFF2-40B4-BE49-F238E27FC236}">
                <a16:creationId xmlns:a16="http://schemas.microsoft.com/office/drawing/2014/main" id="{265F3A5A-74D0-42DD-9551-F48F165D98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19586" y="279156"/>
            <a:ext cx="844408"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910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9705" y="127911"/>
            <a:ext cx="5320687" cy="523220"/>
          </a:xfrm>
          <a:prstGeom prst="rect">
            <a:avLst/>
          </a:prstGeom>
          <a:noFill/>
          <a:ln w="6350" cap="flat" cmpd="sng" algn="ctr">
            <a:noFill/>
            <a:prstDash val="solid"/>
            <a:miter lim="800000"/>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Times New Roman" panose="02020603050405020304" pitchFamily="18" charset="0"/>
                <a:cs typeface="+mn-cs"/>
              </a:rPr>
              <a:t>Pressures on marine environment </a:t>
            </a:r>
            <a:endParaRPr kumimoji="0" lang="en-US" sz="2800" b="1" i="0" u="none" strike="noStrike" kern="0" cap="none" spc="0" normalizeH="0" baseline="0" noProof="0" dirty="0">
              <a:ln>
                <a:noFill/>
              </a:ln>
              <a:solidFill>
                <a:srgbClr val="0066FF"/>
              </a:solidFill>
              <a:effectLst/>
              <a:uLnTx/>
              <a:uFillTx/>
              <a:latin typeface="Calibri" panose="020F0502020204030204" pitchFamily="34" charset="0"/>
              <a:cs typeface="+mn-cs"/>
            </a:endParaRPr>
          </a:p>
        </p:txBody>
      </p:sp>
      <p:sp>
        <p:nvSpPr>
          <p:cNvPr id="5" name="Rectangle 4"/>
          <p:cNvSpPr/>
          <p:nvPr/>
        </p:nvSpPr>
        <p:spPr>
          <a:xfrm>
            <a:off x="102154" y="1163468"/>
            <a:ext cx="4821134" cy="1015663"/>
          </a:xfrm>
          <a:prstGeom prst="rect">
            <a:avLst/>
          </a:prstGeom>
        </p:spPr>
        <p:txBody>
          <a:bodyPr wrap="square">
            <a:spAutoFit/>
          </a:bodyPr>
          <a:lstStyle/>
          <a:p>
            <a:pPr indent="228600"/>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Activities related with marine transport that can impact the marine environment are :</a:t>
            </a:r>
          </a:p>
          <a:p>
            <a:pPr marL="342900" indent="-342900">
              <a:buFont typeface="Calibri" panose="020F0502020204030204" pitchFamily="34" charset="0"/>
              <a:buChar char="-"/>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Port Construction: coastal and sea, including dikes/dams, channels, pipelines, oil terminals </a:t>
            </a:r>
          </a:p>
          <a:p>
            <a:pPr marL="342900" indent="-342900" algn="just">
              <a:buFont typeface="Calibri" panose="020F0502020204030204" pitchFamily="34" charset="0"/>
              <a:buChar char="-"/>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Marine transport, navigation activities , recreational boating</a:t>
            </a:r>
          </a:p>
        </p:txBody>
      </p:sp>
      <p:sp>
        <p:nvSpPr>
          <p:cNvPr id="6" name="Rectangle 5"/>
          <p:cNvSpPr/>
          <p:nvPr/>
        </p:nvSpPr>
        <p:spPr>
          <a:xfrm>
            <a:off x="118523" y="2218248"/>
            <a:ext cx="4965150" cy="3130088"/>
          </a:xfrm>
          <a:prstGeom prst="rect">
            <a:avLst/>
          </a:prstGeom>
        </p:spPr>
        <p:txBody>
          <a:bodyPr wrap="square">
            <a:spAutoFit/>
          </a:bodyPr>
          <a:lstStyle/>
          <a:p>
            <a:pPr indent="228600">
              <a:lnSpc>
                <a:spcPct val="115000"/>
              </a:lnSpc>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The effects of marine transport:</a:t>
            </a:r>
          </a:p>
          <a:p>
            <a:pPr marL="342900" indent="-342900">
              <a:lnSpc>
                <a:spcPct val="115000"/>
              </a:lnSpc>
              <a:buFont typeface="Symbol" panose="05050102010706020507" pitchFamily="18" charset="2"/>
              <a:buChar char=""/>
            </a:pPr>
            <a:r>
              <a:rPr lang="en-US" sz="1200" i="1" dirty="0">
                <a:solidFill>
                  <a:prstClr val="black"/>
                </a:solidFill>
                <a:latin typeface="Calibri" panose="020F0502020204030204"/>
                <a:ea typeface="Times New Roman" panose="02020603050405020304" pitchFamily="18" charset="0"/>
                <a:cs typeface="Times New Roman" panose="02020603050405020304" pitchFamily="18" charset="0"/>
              </a:rPr>
              <a:t>Physical effects:</a:t>
            </a:r>
          </a:p>
          <a:p>
            <a:pPr marL="800100" lvl="1" indent="-342900">
              <a:buFont typeface="Wingdings" panose="05000000000000000000" pitchFamily="2" charset="2"/>
              <a:buChar char="ü"/>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Disturbance in coastal hydrodynamics and sediments flow</a:t>
            </a:r>
          </a:p>
          <a:p>
            <a:pPr marL="800100" lvl="1" indent="-342900">
              <a:buFont typeface="Wingdings" panose="05000000000000000000" pitchFamily="2" charset="2"/>
              <a:buChar char="ü"/>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Removing and substrate modification, turbidity </a:t>
            </a:r>
            <a:r>
              <a:rPr lang="en-US" sz="1200" dirty="0" err="1">
                <a:solidFill>
                  <a:prstClr val="black"/>
                </a:solidFill>
                <a:latin typeface="Calibri" panose="020F0502020204030204"/>
                <a:ea typeface="Times New Roman" panose="02020603050405020304" pitchFamily="18" charset="0"/>
                <a:cs typeface="Times New Roman" panose="02020603050405020304" pitchFamily="18" charset="0"/>
              </a:rPr>
              <a:t>etc</a:t>
            </a: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a:t>
            </a:r>
          </a:p>
          <a:p>
            <a:pPr marL="800100" lvl="1" indent="-342900">
              <a:buFont typeface="Wingdings" panose="05000000000000000000" pitchFamily="2" charset="2"/>
              <a:buChar char="ü"/>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Destruction and fragmentation of habitats;</a:t>
            </a:r>
          </a:p>
          <a:p>
            <a:pPr marL="800100" lvl="1" indent="-342900">
              <a:buFont typeface="Wingdings" panose="05000000000000000000" pitchFamily="2" charset="2"/>
              <a:buChar char="ü"/>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Dredging and disposal of dredged material;</a:t>
            </a:r>
          </a:p>
          <a:p>
            <a:pPr marL="800100" lvl="1" indent="-342900">
              <a:buFont typeface="Wingdings" panose="05000000000000000000" pitchFamily="2" charset="2"/>
              <a:buChar char="ü"/>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Noise pollution/ Visual pollution;</a:t>
            </a:r>
          </a:p>
          <a:p>
            <a:pPr marL="342900" indent="-342900">
              <a:lnSpc>
                <a:spcPct val="115000"/>
              </a:lnSpc>
              <a:buFont typeface="Symbol" panose="05050102010706020507" pitchFamily="18" charset="2"/>
              <a:buChar char=""/>
            </a:pPr>
            <a:r>
              <a:rPr lang="en-US" sz="1200" i="1" dirty="0">
                <a:solidFill>
                  <a:prstClr val="black"/>
                </a:solidFill>
                <a:latin typeface="Calibri" panose="020F0502020204030204"/>
                <a:ea typeface="Times New Roman" panose="02020603050405020304" pitchFamily="18" charset="0"/>
                <a:cs typeface="Times New Roman" panose="02020603050405020304" pitchFamily="18" charset="0"/>
              </a:rPr>
              <a:t>Chemical / biological effects:</a:t>
            </a:r>
            <a:endParaRPr lang="en-US" sz="1200" dirty="0">
              <a:solidFill>
                <a:prstClr val="black"/>
              </a:solidFill>
              <a:latin typeface="Calibri" panose="020F0502020204030204"/>
              <a:ea typeface="Times New Roman" panose="02020603050405020304" pitchFamily="18" charset="0"/>
              <a:cs typeface="Times New Roman" panose="02020603050405020304" pitchFamily="18" charset="0"/>
            </a:endParaRPr>
          </a:p>
          <a:p>
            <a:pPr marL="628650" lvl="1" indent="-171450" algn="just">
              <a:buFont typeface="Wingdings" panose="05000000000000000000" pitchFamily="2" charset="2"/>
              <a:buChar char="ü"/>
            </a:pP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Contamination of sea water: </a:t>
            </a:r>
            <a:r>
              <a:rPr lang="en-US" sz="1200" dirty="0" err="1">
                <a:solidFill>
                  <a:prstClr val="black"/>
                </a:solidFill>
                <a:latin typeface="Calibri" panose="020F0502020204030204"/>
                <a:ea typeface="Times New Roman" panose="02020603050405020304" pitchFamily="18" charset="0"/>
                <a:cs typeface="Times New Roman" panose="02020603050405020304" pitchFamily="18" charset="0"/>
              </a:rPr>
              <a:t>eg</a:t>
            </a:r>
            <a:r>
              <a:rPr lang="en-US" sz="1200" dirty="0">
                <a:solidFill>
                  <a:prstClr val="black"/>
                </a:solidFill>
                <a:latin typeface="Calibri" panose="020F0502020204030204"/>
                <a:ea typeface="Times New Roman" panose="02020603050405020304" pitchFamily="18" charset="0"/>
                <a:cs typeface="Times New Roman" panose="02020603050405020304" pitchFamily="18" charset="0"/>
              </a:rPr>
              <a:t>. Nutrients, pesticides; heavy metals, chemical substances,  hydrocarbons in case of incidents </a:t>
            </a:r>
            <a:endParaRPr 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628650" lvl="1" indent="-171450" algn="just">
              <a:buFont typeface="Wingdings" panose="05000000000000000000" pitchFamily="2" charset="2"/>
              <a:buChar char="ü"/>
            </a:pPr>
            <a:r>
              <a:rPr lang="en-US" sz="1200" dirty="0">
                <a:latin typeface="Calibri" panose="020F0502020204030204" pitchFamily="34" charset="0"/>
              </a:rPr>
              <a:t>2007-2011 was recorded a total of 39 pollution incidents from both ashore and sea</a:t>
            </a:r>
            <a:r>
              <a:rPr lang="en-US" sz="1200" dirty="0">
                <a:solidFill>
                  <a:prstClr val="black"/>
                </a:solidFill>
                <a:latin typeface="Calibri" panose="020F0502020204030204" pitchFamily="34" charset="0"/>
                <a:cs typeface="Times New Roman" panose="02020603050405020304" pitchFamily="18" charset="0"/>
              </a:rPr>
              <a:t>: </a:t>
            </a:r>
            <a:r>
              <a:rPr lang="en-US" sz="1200" dirty="0">
                <a:latin typeface="Calibri" panose="020F0502020204030204" pitchFamily="34" charset="0"/>
              </a:rPr>
              <a:t>discharges from ships, deficiency at operation systems, accidents during the loading - unloading, sunken vessels – it consisted mainly oil products, </a:t>
            </a:r>
          </a:p>
          <a:p>
            <a:pPr marL="628650" lvl="1" indent="-171450" algn="just">
              <a:buFont typeface="Wingdings" panose="05000000000000000000" pitchFamily="2" charset="2"/>
              <a:buChar char="ü"/>
            </a:pPr>
            <a:r>
              <a:rPr lang="en-US" sz="1200" dirty="0">
                <a:latin typeface="Calibri" panose="020F0502020204030204" pitchFamily="34" charset="0"/>
              </a:rPr>
              <a:t>Oil and hydrocarbons products - although impact the entire marine ecosystem most affected are seabirds and marine mammals</a:t>
            </a:r>
          </a:p>
        </p:txBody>
      </p:sp>
      <p:grpSp>
        <p:nvGrpSpPr>
          <p:cNvPr id="9" name="Group 8"/>
          <p:cNvGrpSpPr/>
          <p:nvPr/>
        </p:nvGrpSpPr>
        <p:grpSpPr>
          <a:xfrm>
            <a:off x="5096498" y="3173803"/>
            <a:ext cx="3583790" cy="1957355"/>
            <a:chOff x="5303232" y="2779535"/>
            <a:chExt cx="3583790" cy="1957355"/>
          </a:xfrm>
        </p:grpSpPr>
        <p:graphicFrame>
          <p:nvGraphicFramePr>
            <p:cNvPr id="3" name="Object 2"/>
            <p:cNvGraphicFramePr>
              <a:graphicFrameLocks noChangeAspect="1"/>
            </p:cNvGraphicFramePr>
            <p:nvPr>
              <p:extLst/>
            </p:nvPr>
          </p:nvGraphicFramePr>
          <p:xfrm>
            <a:off x="5303232" y="2779535"/>
            <a:ext cx="3583790" cy="1957355"/>
          </p:xfrm>
          <a:graphic>
            <a:graphicData uri="http://schemas.openxmlformats.org/presentationml/2006/ole">
              <mc:AlternateContent xmlns:mc="http://schemas.openxmlformats.org/markup-compatibility/2006">
                <mc:Choice xmlns:v="urn:schemas-microsoft-com:vml" Requires="v">
                  <p:oleObj spid="_x0000_s9240" name="Chart" r:id="rId3" imgW="4848161" imgH="2648040" progId="MSGraph.Chart.8">
                    <p:embed/>
                  </p:oleObj>
                </mc:Choice>
                <mc:Fallback>
                  <p:oleObj name="Chart" r:id="rId3" imgW="4848161" imgH="2648040" progId="MSGraph.Chart.8">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232" y="2779535"/>
                          <a:ext cx="3583790" cy="1957355"/>
                        </a:xfrm>
                        <a:prstGeom prst="rect">
                          <a:avLst/>
                        </a:prstGeom>
                        <a:noFill/>
                      </p:spPr>
                    </p:pic>
                  </p:oleObj>
                </mc:Fallback>
              </mc:AlternateContent>
            </a:graphicData>
          </a:graphic>
        </p:graphicFrame>
        <p:sp>
          <p:nvSpPr>
            <p:cNvPr id="8" name="TextBox 7"/>
            <p:cNvSpPr txBox="1"/>
            <p:nvPr/>
          </p:nvSpPr>
          <p:spPr>
            <a:xfrm>
              <a:off x="6588224" y="4471215"/>
              <a:ext cx="1602298" cy="215444"/>
            </a:xfrm>
            <a:prstGeom prst="rect">
              <a:avLst/>
            </a:prstGeom>
            <a:solidFill>
              <a:schemeClr val="bg1"/>
            </a:solidFill>
          </p:spPr>
          <p:txBody>
            <a:bodyPr wrap="none" lIns="45720" rIns="9144" rtlCol="0">
              <a:spAutoFit/>
            </a:bodyPr>
            <a:lstStyle/>
            <a:p>
              <a:r>
                <a:rPr lang="en-US" sz="800" b="1" dirty="0"/>
                <a:t>Number of accidental pollution</a:t>
              </a:r>
            </a:p>
          </p:txBody>
        </p:sp>
      </p:grpSp>
      <p:sp>
        <p:nvSpPr>
          <p:cNvPr id="10" name="Rectangle 9"/>
          <p:cNvSpPr/>
          <p:nvPr/>
        </p:nvSpPr>
        <p:spPr>
          <a:xfrm>
            <a:off x="609600" y="5581652"/>
            <a:ext cx="8206680" cy="1384995"/>
          </a:xfrm>
          <a:prstGeom prst="rect">
            <a:avLst/>
          </a:prstGeom>
        </p:spPr>
        <p:txBody>
          <a:bodyPr wrap="square">
            <a:spAutoFit/>
          </a:bodyPr>
          <a:lstStyle/>
          <a:p>
            <a:pPr marL="171450" indent="-171450" algn="just">
              <a:buFont typeface="Arial" panose="020B0604020202020204" pitchFamily="34" charset="0"/>
              <a:buChar char="•"/>
            </a:pPr>
            <a:r>
              <a:rPr lang="en-US" sz="1200" dirty="0">
                <a:solidFill>
                  <a:srgbClr val="4E4E4E"/>
                </a:solidFill>
                <a:latin typeface="Calibri" panose="020F0502020204030204" pitchFamily="34" charset="0"/>
              </a:rPr>
              <a:t>Ships generate movements of water masses that changes the flow of nutrients into the water column amplifying eutrophication</a:t>
            </a:r>
          </a:p>
          <a:p>
            <a:pPr marL="171450" indent="-171450" algn="just">
              <a:buFont typeface="Arial" panose="020B0604020202020204" pitchFamily="34" charset="0"/>
              <a:buChar char="•"/>
            </a:pPr>
            <a:r>
              <a:rPr lang="en-US" sz="1200" dirty="0">
                <a:latin typeface="Calibri" panose="020F0502020204030204" pitchFamily="34" charset="0"/>
              </a:rPr>
              <a:t>structural changes and decreased of fish resources in coastal areas</a:t>
            </a:r>
          </a:p>
          <a:p>
            <a:pPr marL="171450" indent="-171450" algn="just">
              <a:buFont typeface="Arial" panose="020B0604020202020204" pitchFamily="34" charset="0"/>
              <a:buChar char="•"/>
            </a:pPr>
            <a:r>
              <a:rPr lang="en-US" sz="1200" dirty="0">
                <a:latin typeface="Calibri" panose="020F0502020204030204" pitchFamily="34" charset="0"/>
              </a:rPr>
              <a:t>Increase quantities of marine litter</a:t>
            </a:r>
          </a:p>
          <a:p>
            <a:pPr marL="171450" indent="-171450" algn="just">
              <a:buFont typeface="Arial" panose="020B0604020202020204" pitchFamily="34" charset="0"/>
              <a:buChar char="•"/>
            </a:pPr>
            <a:r>
              <a:rPr lang="en-US" sz="1200" dirty="0">
                <a:latin typeface="Calibri" panose="020F0502020204030204" pitchFamily="34" charset="0"/>
              </a:rPr>
              <a:t>Introduction of non-indigenous invasive species (fouling and ballast water and </a:t>
            </a:r>
            <a:r>
              <a:rPr lang="en-US" sz="1200" dirty="0" err="1">
                <a:latin typeface="Calibri" panose="020F0502020204030204" pitchFamily="34" charset="0"/>
              </a:rPr>
              <a:t>sedimenst</a:t>
            </a:r>
            <a:r>
              <a:rPr lang="en-US" sz="1200" dirty="0">
                <a:latin typeface="Calibri" panose="020F0502020204030204" pitchFamily="34" charset="0"/>
              </a:rPr>
              <a:t>) – ex. </a:t>
            </a:r>
            <a:r>
              <a:rPr lang="en-US" sz="1200" i="1" dirty="0" err="1">
                <a:latin typeface="Calibri" panose="020F0502020204030204" pitchFamily="34" charset="0"/>
              </a:rPr>
              <a:t>Rapana</a:t>
            </a:r>
            <a:r>
              <a:rPr lang="en-US" sz="1200" i="1" dirty="0">
                <a:latin typeface="Calibri" panose="020F0502020204030204" pitchFamily="34" charset="0"/>
              </a:rPr>
              <a:t> </a:t>
            </a:r>
            <a:r>
              <a:rPr lang="en-US" sz="1200" i="1" dirty="0" err="1">
                <a:latin typeface="Calibri" panose="020F0502020204030204" pitchFamily="34" charset="0"/>
              </a:rPr>
              <a:t>venosa</a:t>
            </a:r>
            <a:endParaRPr lang="en-US" sz="1200" i="1" dirty="0">
              <a:latin typeface="Calibri" panose="020F0502020204030204" pitchFamily="34" charset="0"/>
            </a:endParaRPr>
          </a:p>
          <a:p>
            <a:pPr marL="171450" indent="-171450" algn="just">
              <a:buFont typeface="Arial" panose="020B0604020202020204" pitchFamily="34" charset="0"/>
              <a:buChar char="•"/>
            </a:pPr>
            <a:r>
              <a:rPr 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Noise pollution – can affect the dolphin behavior, especially </a:t>
            </a:r>
            <a:r>
              <a:rPr lang="en-US" sz="1200" i="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Phocena</a:t>
            </a:r>
            <a:r>
              <a:rPr lang="en-US" sz="1200"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1200" i="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phocena</a:t>
            </a:r>
            <a:r>
              <a:rPr lang="en-US" sz="1200"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sz="1200" i="1" dirty="0">
              <a:latin typeface="Calibri" panose="020F0502020204030204" pitchFamily="34" charset="0"/>
            </a:endParaRPr>
          </a:p>
          <a:p>
            <a:pPr marL="171450" indent="-171450" algn="just">
              <a:buFont typeface="Arial" panose="020B0604020202020204" pitchFamily="34" charset="0"/>
              <a:buChar char="•"/>
            </a:pPr>
            <a:endParaRPr lang="en-US" sz="1200" dirty="0">
              <a:latin typeface="Calibri" panose="020F0502020204030204" pitchFamily="34" charset="0"/>
            </a:endParaRPr>
          </a:p>
        </p:txBody>
      </p:sp>
      <p:sp>
        <p:nvSpPr>
          <p:cNvPr id="11" name="TextBox 10"/>
          <p:cNvSpPr txBox="1"/>
          <p:nvPr/>
        </p:nvSpPr>
        <p:spPr>
          <a:xfrm>
            <a:off x="5230460" y="3028423"/>
            <a:ext cx="3499676" cy="230832"/>
          </a:xfrm>
          <a:prstGeom prst="rect">
            <a:avLst/>
          </a:prstGeom>
          <a:noFill/>
        </p:spPr>
        <p:txBody>
          <a:bodyPr wrap="none" rtlCol="0">
            <a:spAutoFit/>
          </a:bodyPr>
          <a:lstStyle/>
          <a:p>
            <a:r>
              <a:rPr lang="en-US" sz="900" dirty="0"/>
              <a:t>Marine transport activities versus environmental protection</a:t>
            </a:r>
          </a:p>
        </p:txBody>
      </p:sp>
      <p:pic>
        <p:nvPicPr>
          <p:cNvPr id="12" name="Picture 11">
            <a:extLst>
              <a:ext uri="{FF2B5EF4-FFF2-40B4-BE49-F238E27FC236}">
                <a16:creationId xmlns:a16="http://schemas.microsoft.com/office/drawing/2014/main" id="{6B42EE06-01A0-4BA6-ACEB-5DB4C126C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421" y="1053009"/>
            <a:ext cx="3169979" cy="2241355"/>
          </a:xfrm>
          <a:prstGeom prst="rect">
            <a:avLst/>
          </a:prstGeom>
        </p:spPr>
      </p:pic>
      <p:grpSp>
        <p:nvGrpSpPr>
          <p:cNvPr id="13" name="Group 12">
            <a:extLst>
              <a:ext uri="{FF2B5EF4-FFF2-40B4-BE49-F238E27FC236}">
                <a16:creationId xmlns:a16="http://schemas.microsoft.com/office/drawing/2014/main" id="{FFA8871C-7F58-4541-84F6-0A6E8A9E45F0}"/>
              </a:ext>
            </a:extLst>
          </p:cNvPr>
          <p:cNvGrpSpPr/>
          <p:nvPr/>
        </p:nvGrpSpPr>
        <p:grpSpPr>
          <a:xfrm>
            <a:off x="5096498" y="3709749"/>
            <a:ext cx="3583790" cy="1957355"/>
            <a:chOff x="5303232" y="2779535"/>
            <a:chExt cx="3583790" cy="1957355"/>
          </a:xfrm>
        </p:grpSpPr>
        <p:graphicFrame>
          <p:nvGraphicFramePr>
            <p:cNvPr id="14" name="Object 13">
              <a:extLst>
                <a:ext uri="{FF2B5EF4-FFF2-40B4-BE49-F238E27FC236}">
                  <a16:creationId xmlns:a16="http://schemas.microsoft.com/office/drawing/2014/main" id="{7351B9B6-846F-4CD8-AEF7-AED09C4FF580}"/>
                </a:ext>
              </a:extLst>
            </p:cNvPr>
            <p:cNvGraphicFramePr>
              <a:graphicFrameLocks noChangeAspect="1"/>
            </p:cNvGraphicFramePr>
            <p:nvPr>
              <p:extLst/>
            </p:nvPr>
          </p:nvGraphicFramePr>
          <p:xfrm>
            <a:off x="5303232" y="2779535"/>
            <a:ext cx="3583790" cy="1957355"/>
          </p:xfrm>
          <a:graphic>
            <a:graphicData uri="http://schemas.openxmlformats.org/presentationml/2006/ole">
              <mc:AlternateContent xmlns:mc="http://schemas.openxmlformats.org/markup-compatibility/2006">
                <mc:Choice xmlns:v="urn:schemas-microsoft-com:vml" Requires="v">
                  <p:oleObj spid="_x0000_s9241" name="Chart" r:id="rId3" imgW="4848161" imgH="2648040" progId="MSGraph.Chart.8">
                    <p:embed/>
                  </p:oleObj>
                </mc:Choice>
                <mc:Fallback>
                  <p:oleObj name="Chart" r:id="rId3" imgW="4848161" imgH="2648040" progId="MSGraph.Chart.8">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232" y="2779535"/>
                          <a:ext cx="3583790" cy="1957355"/>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40AFDF9C-6D8E-4CF4-A962-891CE2563209}"/>
                </a:ext>
              </a:extLst>
            </p:cNvPr>
            <p:cNvSpPr txBox="1"/>
            <p:nvPr/>
          </p:nvSpPr>
          <p:spPr>
            <a:xfrm>
              <a:off x="6588224" y="4471215"/>
              <a:ext cx="1602298" cy="215444"/>
            </a:xfrm>
            <a:prstGeom prst="rect">
              <a:avLst/>
            </a:prstGeom>
            <a:solidFill>
              <a:schemeClr val="bg1"/>
            </a:solidFill>
          </p:spPr>
          <p:txBody>
            <a:bodyPr wrap="none" lIns="45720" rIns="9144" rtlCol="0">
              <a:spAutoFit/>
            </a:bodyPr>
            <a:lstStyle/>
            <a:p>
              <a:r>
                <a:rPr lang="en-US" sz="800" b="1" dirty="0"/>
                <a:t>Number of accidental pollution</a:t>
              </a:r>
            </a:p>
          </p:txBody>
        </p:sp>
      </p:grpSp>
      <p:sp>
        <p:nvSpPr>
          <p:cNvPr id="16" name="TextBox 15">
            <a:extLst>
              <a:ext uri="{FF2B5EF4-FFF2-40B4-BE49-F238E27FC236}">
                <a16:creationId xmlns:a16="http://schemas.microsoft.com/office/drawing/2014/main" id="{937C9250-6BA2-46FD-8D50-B2E9DD68DE41}"/>
              </a:ext>
            </a:extLst>
          </p:cNvPr>
          <p:cNvSpPr txBox="1"/>
          <p:nvPr/>
        </p:nvSpPr>
        <p:spPr>
          <a:xfrm>
            <a:off x="5364422" y="3429500"/>
            <a:ext cx="3499676" cy="230832"/>
          </a:xfrm>
          <a:prstGeom prst="rect">
            <a:avLst/>
          </a:prstGeom>
          <a:noFill/>
        </p:spPr>
        <p:txBody>
          <a:bodyPr wrap="none" rtlCol="0">
            <a:spAutoFit/>
          </a:bodyPr>
          <a:lstStyle/>
          <a:p>
            <a:r>
              <a:rPr lang="en-US" sz="900" dirty="0"/>
              <a:t>Marine transport activities versus environmental protection</a:t>
            </a:r>
          </a:p>
        </p:txBody>
      </p:sp>
      <p:pic>
        <p:nvPicPr>
          <p:cNvPr id="18" name="Picture 19" descr="EUlogo">
            <a:extLst>
              <a:ext uri="{FF2B5EF4-FFF2-40B4-BE49-F238E27FC236}">
                <a16:creationId xmlns:a16="http://schemas.microsoft.com/office/drawing/2014/main" id="{4629B2C8-F94C-4E57-A910-FE9DDD373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D:\MAGDA\NIMRD\2012\SIGLA INCDM.jpg">
            <a:extLst>
              <a:ext uri="{FF2B5EF4-FFF2-40B4-BE49-F238E27FC236}">
                <a16:creationId xmlns:a16="http://schemas.microsoft.com/office/drawing/2014/main" id="{3B14BBB4-E8FD-4D38-A512-22C9376800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6255" y="266317"/>
            <a:ext cx="750883"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3.jpg">
            <a:extLst>
              <a:ext uri="{FF2B5EF4-FFF2-40B4-BE49-F238E27FC236}">
                <a16:creationId xmlns:a16="http://schemas.microsoft.com/office/drawing/2014/main" id="{C56AF6A9-DEE2-4A58-A730-EFCA9359DF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9586" y="279156"/>
            <a:ext cx="844408"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110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5869" y="1054054"/>
            <a:ext cx="5747266" cy="1569660"/>
          </a:xfrm>
          <a:prstGeom prst="rect">
            <a:avLst/>
          </a:prstGeom>
        </p:spPr>
        <p:txBody>
          <a:bodyPr wrap="square">
            <a:spAutoFit/>
          </a:bodyPr>
          <a:lstStyle/>
          <a:p>
            <a:pPr indent="449580" algn="just"/>
            <a:r>
              <a:rPr lang="en-US" sz="1200" dirty="0">
                <a:solidFill>
                  <a:srgbClr val="4E4E4E"/>
                </a:solidFill>
                <a:latin typeface="Calibri" panose="020F0502020204030204" pitchFamily="34" charset="0"/>
                <a:ea typeface="Times New Roman" panose="02020603050405020304" pitchFamily="18" charset="0"/>
              </a:rPr>
              <a:t> According to the initial project from 1856, these </a:t>
            </a:r>
            <a:r>
              <a:rPr lang="en-US" sz="1200" dirty="0" err="1">
                <a:solidFill>
                  <a:srgbClr val="4E4E4E"/>
                </a:solidFill>
                <a:latin typeface="Calibri" panose="020F0502020204030204" pitchFamily="34" charset="0"/>
                <a:ea typeface="Times New Roman" panose="02020603050405020304" pitchFamily="18" charset="0"/>
              </a:rPr>
              <a:t>Sulina</a:t>
            </a:r>
            <a:r>
              <a:rPr lang="en-US" sz="1200" dirty="0">
                <a:solidFill>
                  <a:srgbClr val="4E4E4E"/>
                </a:solidFill>
                <a:latin typeface="Calibri" panose="020F0502020204030204" pitchFamily="34" charset="0"/>
                <a:ea typeface="Times New Roman" panose="02020603050405020304" pitchFamily="18" charset="0"/>
              </a:rPr>
              <a:t> dams were designed to protect the waterway from clogging due to sediment transport on </a:t>
            </a:r>
            <a:r>
              <a:rPr lang="en-US" sz="1200" dirty="0" err="1">
                <a:solidFill>
                  <a:srgbClr val="4E4E4E"/>
                </a:solidFill>
                <a:latin typeface="Calibri" panose="020F0502020204030204" pitchFamily="34" charset="0"/>
                <a:ea typeface="Times New Roman" panose="02020603050405020304" pitchFamily="18" charset="0"/>
              </a:rPr>
              <a:t>Chilia</a:t>
            </a:r>
            <a:r>
              <a:rPr lang="en-US" sz="1200" dirty="0">
                <a:solidFill>
                  <a:srgbClr val="4E4E4E"/>
                </a:solidFill>
                <a:latin typeface="Calibri" panose="020F0502020204030204" pitchFamily="34" charset="0"/>
                <a:ea typeface="Times New Roman" panose="02020603050405020304" pitchFamily="18" charset="0"/>
              </a:rPr>
              <a:t>. Construction began in 1958, now reaching 8 km length. Dam has disrupted the littoral currents in the area, the sediment transport was diverted offshore with consequences in the distribution of sediments on the southern beaches.</a:t>
            </a:r>
          </a:p>
          <a:p>
            <a:pPr indent="449580" algn="just"/>
            <a:r>
              <a:rPr lang="en-US" sz="1200" dirty="0" err="1">
                <a:solidFill>
                  <a:prstClr val="black"/>
                </a:solidFill>
                <a:latin typeface="Calibri" panose="020F0502020204030204"/>
              </a:rPr>
              <a:t>Sulina</a:t>
            </a:r>
            <a:r>
              <a:rPr lang="en-US" sz="1200" dirty="0">
                <a:solidFill>
                  <a:prstClr val="black"/>
                </a:solidFill>
                <a:latin typeface="Calibri" panose="020F0502020204030204"/>
              </a:rPr>
              <a:t> sector is a complex beach barrier, supplied by circular current generated by the </a:t>
            </a:r>
            <a:r>
              <a:rPr lang="en-US" sz="1200" dirty="0" err="1">
                <a:solidFill>
                  <a:prstClr val="black"/>
                </a:solidFill>
                <a:latin typeface="Calibri" panose="020F0502020204030204"/>
              </a:rPr>
              <a:t>Sulina</a:t>
            </a:r>
            <a:r>
              <a:rPr lang="en-US" sz="1200" dirty="0">
                <a:solidFill>
                  <a:prstClr val="black"/>
                </a:solidFill>
                <a:latin typeface="Calibri" panose="020F0502020204030204"/>
              </a:rPr>
              <a:t> dikes/dams, the most important anthropogenic structures in the area, and the sand dredged form </a:t>
            </a:r>
            <a:r>
              <a:rPr lang="en-US" sz="1200" dirty="0" err="1">
                <a:solidFill>
                  <a:prstClr val="black"/>
                </a:solidFill>
                <a:latin typeface="Calibri" panose="020F0502020204030204"/>
              </a:rPr>
              <a:t>Sulina</a:t>
            </a:r>
            <a:r>
              <a:rPr lang="en-US" sz="1200" dirty="0">
                <a:solidFill>
                  <a:prstClr val="black"/>
                </a:solidFill>
                <a:latin typeface="Calibri" panose="020F0502020204030204"/>
              </a:rPr>
              <a:t> fairway.</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8" name="Rectangle 7"/>
          <p:cNvSpPr/>
          <p:nvPr/>
        </p:nvSpPr>
        <p:spPr>
          <a:xfrm>
            <a:off x="210615" y="2711624"/>
            <a:ext cx="5757775" cy="830997"/>
          </a:xfrm>
          <a:prstGeom prst="rect">
            <a:avLst/>
          </a:prstGeom>
        </p:spPr>
        <p:txBody>
          <a:bodyPr wrap="square">
            <a:spAutoFit/>
          </a:bodyPr>
          <a:lstStyle/>
          <a:p>
            <a:pPr indent="448310" algn="just"/>
            <a:r>
              <a:rPr lang="it-IT" sz="1200" dirty="0">
                <a:latin typeface="Calibri" panose="020F0502020204030204"/>
                <a:ea typeface="Times New Roman" panose="02020603050405020304" pitchFamily="18" charset="0"/>
              </a:rPr>
              <a:t>Construction of Midia port in the north sector of Mamaia bay in 1953 and Constanta Port disrupted sedimentary transport </a:t>
            </a:r>
            <a:r>
              <a:rPr lang="en-US" sz="1200" dirty="0">
                <a:latin typeface="Calibri" panose="020F0502020204030204"/>
                <a:ea typeface="Times New Roman" panose="02020603050405020304" pitchFamily="18" charset="0"/>
              </a:rPr>
              <a:t>by diverting current offshore.</a:t>
            </a:r>
            <a:r>
              <a:rPr lang="it-IT" sz="1200" dirty="0">
                <a:latin typeface="Calibri" panose="020F0502020204030204"/>
                <a:ea typeface="Times New Roman" panose="02020603050405020304" pitchFamily="18" charset="0"/>
              </a:rPr>
              <a:t> The sectors evolved into a “littoral cell” forming an “alluvionar trap” and stoping the sedimentary current to south. </a:t>
            </a:r>
            <a:endParaRPr lang="en-US" sz="1200" dirty="0">
              <a:latin typeface="Calibri" panose="020F0502020204030204"/>
              <a:ea typeface="Times New Roman" panose="02020603050405020304" pitchFamily="18" charset="0"/>
            </a:endParaRPr>
          </a:p>
        </p:txBody>
      </p:sp>
      <p:sp>
        <p:nvSpPr>
          <p:cNvPr id="9" name="Rectangle 8"/>
          <p:cNvSpPr/>
          <p:nvPr/>
        </p:nvSpPr>
        <p:spPr>
          <a:xfrm>
            <a:off x="178381" y="3450038"/>
            <a:ext cx="3774812" cy="1384995"/>
          </a:xfrm>
          <a:prstGeom prst="rect">
            <a:avLst/>
          </a:prstGeom>
        </p:spPr>
        <p:txBody>
          <a:bodyPr wrap="square">
            <a:spAutoFit/>
          </a:bodyPr>
          <a:lstStyle/>
          <a:p>
            <a:pPr algn="just"/>
            <a:r>
              <a:rPr lang="en-US" sz="1200" dirty="0">
                <a:solidFill>
                  <a:srgbClr val="000000"/>
                </a:solidFill>
                <a:latin typeface="Calibri" panose="020F0502020204030204"/>
                <a:ea typeface="Times New Roman" panose="02020603050405020304" pitchFamily="18" charset="0"/>
              </a:rPr>
              <a:t>            </a:t>
            </a:r>
            <a:r>
              <a:rPr lang="en-US" sz="1200" dirty="0" err="1">
                <a:solidFill>
                  <a:srgbClr val="000000"/>
                </a:solidFill>
                <a:latin typeface="Calibri" panose="020F0502020204030204"/>
                <a:ea typeface="Times New Roman" panose="02020603050405020304" pitchFamily="18" charset="0"/>
              </a:rPr>
              <a:t>Belona</a:t>
            </a:r>
            <a:r>
              <a:rPr lang="en-US" sz="1200" dirty="0">
                <a:solidFill>
                  <a:srgbClr val="000000"/>
                </a:solidFill>
                <a:latin typeface="Calibri" panose="020F0502020204030204"/>
                <a:ea typeface="Times New Roman" panose="02020603050405020304" pitchFamily="18" charset="0"/>
              </a:rPr>
              <a:t> Marina is in infrastructural conflict with the new extension of the soft protections works, now significantly supplied with more than 1mil.  cubic meter of sand, thus requiring each year dredging works of its entry channel each year for summer season preparation. Also, often the dredging it’s are not effective as a result of redistribution enforced by longshore sediment transport.</a:t>
            </a:r>
            <a:endParaRPr lang="en-US" sz="1200" dirty="0">
              <a:solidFill>
                <a:prstClr val="black"/>
              </a:solidFill>
              <a:latin typeface="Calibri" panose="020F0502020204030204"/>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7961" y="1069814"/>
            <a:ext cx="2980987" cy="2303490"/>
          </a:xfrm>
          <a:prstGeom prst="rect">
            <a:avLst/>
          </a:prstGeom>
        </p:spPr>
      </p:pic>
      <p:pic>
        <p:nvPicPr>
          <p:cNvPr id="11" name="Imagine 2"/>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37261" y="4604891"/>
            <a:ext cx="1728192" cy="2383362"/>
          </a:xfrm>
          <a:prstGeom prst="rect">
            <a:avLst/>
          </a:prstGeom>
          <a:noFill/>
          <a:ln>
            <a:solidFill>
              <a:srgbClr val="0000FF"/>
            </a:solidFill>
          </a:ln>
        </p:spPr>
      </p:pic>
      <p:sp>
        <p:nvSpPr>
          <p:cNvPr id="2" name="TextBox 1"/>
          <p:cNvSpPr txBox="1"/>
          <p:nvPr/>
        </p:nvSpPr>
        <p:spPr>
          <a:xfrm>
            <a:off x="1752600" y="307672"/>
            <a:ext cx="3363678" cy="461665"/>
          </a:xfrm>
          <a:prstGeom prst="rect">
            <a:avLst/>
          </a:prstGeom>
          <a:noFill/>
          <a:ln>
            <a:noFill/>
          </a:ln>
        </p:spPr>
        <p:txBody>
          <a:bodyPr wrap="none" rtlCol="0">
            <a:spAutoFit/>
          </a:bodyPr>
          <a:lstStyle/>
          <a:p>
            <a:r>
              <a:rPr lang="en-US" sz="2400" b="1" i="1" dirty="0">
                <a:solidFill>
                  <a:srgbClr val="0066FF"/>
                </a:solidFill>
                <a:latin typeface="Calibri" panose="020F0502020204030204"/>
                <a:ea typeface="Times New Roman" panose="02020603050405020304" pitchFamily="18" charset="0"/>
                <a:cs typeface="Times New Roman" panose="02020603050405020304" pitchFamily="18" charset="0"/>
              </a:rPr>
              <a:t>Physical effects on shore </a:t>
            </a:r>
            <a:endParaRPr lang="en-US" sz="2400" b="1" dirty="0">
              <a:solidFill>
                <a:srgbClr val="0066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8703" y="3737240"/>
            <a:ext cx="2329678" cy="301487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1" y="3675836"/>
            <a:ext cx="2377128" cy="3076282"/>
          </a:xfrm>
          <a:prstGeom prst="rect">
            <a:avLst/>
          </a:prstGeom>
        </p:spPr>
      </p:pic>
      <p:sp>
        <p:nvSpPr>
          <p:cNvPr id="6" name="Rectangle 5"/>
          <p:cNvSpPr/>
          <p:nvPr/>
        </p:nvSpPr>
        <p:spPr>
          <a:xfrm>
            <a:off x="1960299" y="4666762"/>
            <a:ext cx="957313" cy="246221"/>
          </a:xfrm>
          <a:prstGeom prst="rect">
            <a:avLst/>
          </a:prstGeom>
        </p:spPr>
        <p:txBody>
          <a:bodyPr wrap="none">
            <a:spAutoFit/>
          </a:bodyPr>
          <a:lstStyle/>
          <a:p>
            <a:r>
              <a:rPr lang="en-US" sz="1000" b="1" dirty="0" err="1">
                <a:solidFill>
                  <a:prstClr val="black"/>
                </a:solidFill>
                <a:latin typeface="Calibri" panose="020F0502020204030204"/>
              </a:rPr>
              <a:t>Belona</a:t>
            </a:r>
            <a:r>
              <a:rPr lang="en-US" sz="1000" b="1" dirty="0">
                <a:solidFill>
                  <a:prstClr val="black"/>
                </a:solidFill>
                <a:latin typeface="Calibri" panose="020F0502020204030204"/>
              </a:rPr>
              <a:t> marina</a:t>
            </a:r>
          </a:p>
        </p:txBody>
      </p:sp>
      <p:pic>
        <p:nvPicPr>
          <p:cNvPr id="13" name="Picture 19" descr="EUlogo">
            <a:extLst>
              <a:ext uri="{FF2B5EF4-FFF2-40B4-BE49-F238E27FC236}">
                <a16:creationId xmlns:a16="http://schemas.microsoft.com/office/drawing/2014/main" id="{B48DB0B2-FFF9-4A5A-8936-2C06A9328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MAGDA\NIMRD\2012\SIGLA INCDM.jpg">
            <a:extLst>
              <a:ext uri="{FF2B5EF4-FFF2-40B4-BE49-F238E27FC236}">
                <a16:creationId xmlns:a16="http://schemas.microsoft.com/office/drawing/2014/main" id="{87FEFD32-914E-488E-8E11-D1ABB513AB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2508" y="279157"/>
            <a:ext cx="750883"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a:extLst>
              <a:ext uri="{FF2B5EF4-FFF2-40B4-BE49-F238E27FC236}">
                <a16:creationId xmlns:a16="http://schemas.microsoft.com/office/drawing/2014/main" id="{E54C0C66-E01F-4809-B372-62CD75BE57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60107"/>
            <a:ext cx="899844" cy="66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3.jpg">
            <a:extLst>
              <a:ext uri="{FF2B5EF4-FFF2-40B4-BE49-F238E27FC236}">
                <a16:creationId xmlns:a16="http://schemas.microsoft.com/office/drawing/2014/main" id="{B88B78A6-9B6D-4A61-B095-E9D408B39B7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9586" y="279156"/>
            <a:ext cx="844408" cy="63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15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3010" y="1676400"/>
            <a:ext cx="8229600" cy="1143000"/>
          </a:xfrm>
        </p:spPr>
        <p:txBody>
          <a:bodyPr/>
          <a:lstStyle/>
          <a:p>
            <a:r>
              <a:rPr lang="en-US" i="1" dirty="0">
                <a:solidFill>
                  <a:srgbClr val="0066FF"/>
                </a:solidFill>
                <a:latin typeface="Arial Rounded MT Bold" panose="020F0704030504030204" pitchFamily="34" charset="0"/>
              </a:rPr>
              <a:t>Thank you!</a:t>
            </a:r>
            <a:endParaRPr lang="bg-BG" i="1" dirty="0">
              <a:solidFill>
                <a:srgbClr val="0066FF"/>
              </a:solidFill>
            </a:endParaRPr>
          </a:p>
        </p:txBody>
      </p:sp>
      <p:sp>
        <p:nvSpPr>
          <p:cNvPr id="5" name="Content Placeholder 4"/>
          <p:cNvSpPr>
            <a:spLocks noGrp="1"/>
          </p:cNvSpPr>
          <p:nvPr>
            <p:ph idx="1"/>
          </p:nvPr>
        </p:nvSpPr>
        <p:spPr>
          <a:xfrm>
            <a:off x="281940" y="1248830"/>
            <a:ext cx="8610600" cy="4953000"/>
          </a:xfrm>
        </p:spPr>
        <p:txBody>
          <a:bodyPr>
            <a:normAutofit/>
          </a:bodyPr>
          <a:lstStyle/>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r>
              <a:rPr lang="en-US" sz="2800" dirty="0"/>
              <a:t>For further information, please visit </a:t>
            </a:r>
            <a:br>
              <a:rPr lang="bg-BG" sz="2800" dirty="0"/>
            </a:br>
            <a:r>
              <a:rPr lang="en-US" sz="2800" dirty="0"/>
              <a:t>the MSP Platform at</a:t>
            </a:r>
          </a:p>
          <a:p>
            <a:pPr marL="0" indent="0" algn="ctr">
              <a:buNone/>
            </a:pPr>
            <a:r>
              <a:rPr lang="en-GB" sz="2800" i="1" dirty="0">
                <a:solidFill>
                  <a:schemeClr val="dk1"/>
                </a:solidFill>
                <a:hlinkClick r:id="rId2"/>
              </a:rPr>
              <a:t>http://www.msp-platform.eu/</a:t>
            </a:r>
            <a:r>
              <a:rPr lang="en-GB" sz="2800" i="1" dirty="0">
                <a:solidFill>
                  <a:schemeClr val="dk1"/>
                </a:solidFill>
              </a:rPr>
              <a:t> </a:t>
            </a:r>
          </a:p>
          <a:p>
            <a:pPr marL="0" indent="0">
              <a:buNone/>
            </a:pPr>
            <a:endParaRPr lang="en-GB" sz="2000" dirty="0">
              <a:solidFill>
                <a:schemeClr val="dk1"/>
              </a:solidFill>
            </a:endParaRPr>
          </a:p>
          <a:p>
            <a:pPr marL="0" indent="0">
              <a:buNone/>
            </a:pPr>
            <a:endParaRPr lang="bg-BG" sz="2000" dirty="0">
              <a:solidFill>
                <a:schemeClr val="dk1"/>
              </a:solidFill>
            </a:endParaRPr>
          </a:p>
          <a:p>
            <a:endParaRPr lang="bg-BG"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0" y="107718"/>
            <a:ext cx="7696915" cy="1407812"/>
          </a:xfrm>
          <a:prstGeom prst="rect">
            <a:avLst/>
          </a:prstGeom>
        </p:spPr>
      </p:pic>
      <p:pic>
        <p:nvPicPr>
          <p:cNvPr id="6" name="Picture 2">
            <a:extLst>
              <a:ext uri="{FF2B5EF4-FFF2-40B4-BE49-F238E27FC236}">
                <a16:creationId xmlns:a16="http://schemas.microsoft.com/office/drawing/2014/main" id="{F25A6EBB-35A8-4888-99F5-A5E444B32B94}"/>
              </a:ext>
            </a:extLst>
          </p:cNvPr>
          <p:cNvPicPr>
            <a:picLocks noChangeAspect="1" noChangeArrowheads="1"/>
          </p:cNvPicPr>
          <p:nvPr/>
        </p:nvPicPr>
        <p:blipFill>
          <a:blip r:embed="rId5"/>
          <a:srcRect/>
          <a:stretch>
            <a:fillRect/>
          </a:stretch>
        </p:blipFill>
        <p:spPr bwMode="auto">
          <a:xfrm>
            <a:off x="2077693" y="4241633"/>
            <a:ext cx="5082385" cy="2076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descr="D:\MAGDA\NIMRD\2012\SIGLA INCDM.jpg">
            <a:extLst>
              <a:ext uri="{FF2B5EF4-FFF2-40B4-BE49-F238E27FC236}">
                <a16:creationId xmlns:a16="http://schemas.microsoft.com/office/drawing/2014/main" id="{4BA402AE-6BEA-46E5-81A0-87529B2711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5160" y="442119"/>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1DF3B8-BCF4-4431-B715-A2AEC005AE6B}"/>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 y="5029200"/>
            <a:ext cx="1752600" cy="1254549"/>
          </a:xfrm>
          <a:prstGeom prst="rect">
            <a:avLst/>
          </a:prstGeom>
          <a:ln>
            <a:solidFill>
              <a:srgbClr val="0070C0"/>
            </a:solidFill>
          </a:ln>
        </p:spPr>
      </p:pic>
      <p:pic>
        <p:nvPicPr>
          <p:cNvPr id="9" name="Picture 8">
            <a:extLst>
              <a:ext uri="{FF2B5EF4-FFF2-40B4-BE49-F238E27FC236}">
                <a16:creationId xmlns:a16="http://schemas.microsoft.com/office/drawing/2014/main" id="{00D9B70D-C92C-4F89-A985-4844EA33F086}"/>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7332772" y="4953000"/>
            <a:ext cx="1788214" cy="1257918"/>
          </a:xfrm>
          <a:prstGeom prst="rect">
            <a:avLst/>
          </a:prstGeom>
        </p:spPr>
      </p:pic>
    </p:spTree>
    <p:extLst>
      <p:ext uri="{BB962C8B-B14F-4D97-AF65-F5344CB8AC3E}">
        <p14:creationId xmlns:p14="http://schemas.microsoft.com/office/powerpoint/2010/main" val="284981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MAGDA\NIMRD\2012\SIGLA INCDM.jpg">
            <a:extLst>
              <a:ext uri="{FF2B5EF4-FFF2-40B4-BE49-F238E27FC236}">
                <a16:creationId xmlns:a16="http://schemas.microsoft.com/office/drawing/2014/main" id="{AF878EA9-A084-4571-B40D-E865873F85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7254" y="130340"/>
            <a:ext cx="1016862" cy="86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descr="EUlogo">
            <a:extLst>
              <a:ext uri="{FF2B5EF4-FFF2-40B4-BE49-F238E27FC236}">
                <a16:creationId xmlns:a16="http://schemas.microsoft.com/office/drawing/2014/main" id="{4143D875-08A1-44A1-9C69-8D389064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7480"/>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BB5BB38-5A4B-4736-A176-CA185E6B92E8}"/>
              </a:ext>
            </a:extLst>
          </p:cNvPr>
          <p:cNvSpPr/>
          <p:nvPr/>
        </p:nvSpPr>
        <p:spPr>
          <a:xfrm>
            <a:off x="-381000" y="6435030"/>
            <a:ext cx="2895600" cy="400110"/>
          </a:xfrm>
          <a:prstGeom prst="rect">
            <a:avLst/>
          </a:prstGeom>
          <a:noFill/>
        </p:spPr>
        <p:txBody>
          <a:bodyPr wrap="square" lIns="91440" tIns="45720" rIns="91440" bIns="45720">
            <a:spAutoFit/>
          </a:bodyPr>
          <a:lstStyle/>
          <a:p>
            <a:pPr algn="ctr"/>
            <a:r>
              <a:rPr lang="en-US" sz="2000" b="1" cap="none" spc="0" dirty="0">
                <a:ln w="12700">
                  <a:solidFill>
                    <a:schemeClr val="accent3">
                      <a:lumMod val="50000"/>
                    </a:schemeClr>
                  </a:solidFill>
                  <a:prstDash val="solid"/>
                </a:ln>
                <a:solidFill>
                  <a:srgbClr val="0000FF"/>
                </a:solidFill>
                <a:effectLst>
                  <a:innerShdw blurRad="177800">
                    <a:schemeClr val="accent3">
                      <a:lumMod val="50000"/>
                    </a:schemeClr>
                  </a:innerShdw>
                </a:effectLst>
              </a:rPr>
              <a:t>NIMRD G.ANTIPA</a:t>
            </a:r>
          </a:p>
        </p:txBody>
      </p:sp>
      <p:pic>
        <p:nvPicPr>
          <p:cNvPr id="8" name="Picture 2" descr="D:\Harti INCDM\Harta activit-umane Nucleu.jpg">
            <a:extLst>
              <a:ext uri="{FF2B5EF4-FFF2-40B4-BE49-F238E27FC236}">
                <a16:creationId xmlns:a16="http://schemas.microsoft.com/office/drawing/2014/main" id="{320CC33D-5EC4-47AF-9B7B-1CF39FB146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1015477">
            <a:off x="6557217" y="536504"/>
            <a:ext cx="1607328" cy="208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D:\Harti INCDM\Harta platf-transp-port Nucleu.jpg">
            <a:extLst>
              <a:ext uri="{FF2B5EF4-FFF2-40B4-BE49-F238E27FC236}">
                <a16:creationId xmlns:a16="http://schemas.microsoft.com/office/drawing/2014/main" id="{B13209E5-31F7-483E-8678-8A364F94785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1061037">
            <a:off x="6884001" y="4532326"/>
            <a:ext cx="1607328" cy="208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Harti INCDM\Harta pescarii-moluste Bena.jpg">
            <a:extLst>
              <a:ext uri="{FF2B5EF4-FFF2-40B4-BE49-F238E27FC236}">
                <a16:creationId xmlns:a16="http://schemas.microsoft.com/office/drawing/2014/main" id="{48836F62-EF59-4132-A52D-8CC55209DC2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348358">
            <a:off x="7304486" y="2481614"/>
            <a:ext cx="1584415" cy="208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3">
            <a:extLst>
              <a:ext uri="{FF2B5EF4-FFF2-40B4-BE49-F238E27FC236}">
                <a16:creationId xmlns:a16="http://schemas.microsoft.com/office/drawing/2014/main" id="{67B9BB75-946E-49DE-A425-CD8482AC58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704" y="1524000"/>
            <a:ext cx="5438721" cy="428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a:extLst>
              <a:ext uri="{FF2B5EF4-FFF2-40B4-BE49-F238E27FC236}">
                <a16:creationId xmlns:a16="http://schemas.microsoft.com/office/drawing/2014/main" id="{4995A5A4-9C9C-4DD4-9C63-92C1954EB664}"/>
              </a:ext>
            </a:extLst>
          </p:cNvPr>
          <p:cNvSpPr txBox="1">
            <a:spLocks noChangeArrowheads="1"/>
          </p:cNvSpPr>
          <p:nvPr/>
        </p:nvSpPr>
        <p:spPr bwMode="auto">
          <a:xfrm>
            <a:off x="1126598" y="2401533"/>
            <a:ext cx="6100961" cy="2677656"/>
          </a:xfrm>
          <a:prstGeom prst="rect">
            <a:avLst/>
          </a:prstGeom>
          <a:noFill/>
          <a:ln>
            <a:noFill/>
          </a:ln>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50000"/>
              </a:spcBef>
              <a:buClrTx/>
              <a:buFont typeface="Wingdings" pitchFamily="2" charset="2"/>
              <a:buNone/>
              <a:defRPr/>
            </a:pPr>
            <a:r>
              <a:rPr lang="en-US" altLang="en-US" sz="1050" b="1" dirty="0"/>
              <a:t>                                                                                 	Sulina-Musura</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a:t>
            </a:r>
            <a:r>
              <a:rPr lang="en-US" altLang="en-US" sz="1050" b="1" dirty="0" err="1">
                <a:latin typeface="Berlin Sans FB Demi" pitchFamily="34" charset="0"/>
                <a:cs typeface="Aharoni" pitchFamily="2" charset="-79"/>
              </a:rPr>
              <a:t>Razelm-Sinoe</a:t>
            </a:r>
            <a:r>
              <a:rPr lang="en-US" altLang="en-US" sz="1050" b="1" dirty="0">
                <a:latin typeface="Berlin Sans FB Demi" pitchFamily="34" charset="0"/>
                <a:cs typeface="Aharoni" pitchFamily="2" charset="-79"/>
              </a:rPr>
              <a:t> Complex /</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 ecological rehabilitation</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Coastal belt - vulnerability</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*Tasaul Lake – fishery, catchments impact</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Mamaia Bay – defenses</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Siutghiol Lake - pollution</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a:t>
            </a:r>
            <a:r>
              <a:rPr lang="en-US" altLang="en-US" sz="1050" b="1" dirty="0" err="1">
                <a:latin typeface="Berlin Sans FB Demi" pitchFamily="34" charset="0"/>
                <a:cs typeface="Aharoni" pitchFamily="2" charset="-79"/>
              </a:rPr>
              <a:t>Eforie</a:t>
            </a:r>
            <a:r>
              <a:rPr lang="en-US" altLang="en-US" sz="1050" b="1" dirty="0">
                <a:latin typeface="Berlin Sans FB Demi" pitchFamily="34" charset="0"/>
                <a:cs typeface="Aharoni" pitchFamily="2" charset="-79"/>
              </a:rPr>
              <a:t> – coastal erosion</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Tekirghiol Lake – salty water</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Hagieni-Limanu-Mangalia   - dam link</a:t>
            </a:r>
          </a:p>
          <a:p>
            <a:pPr>
              <a:spcBef>
                <a:spcPct val="50000"/>
              </a:spcBef>
              <a:buClrTx/>
              <a:buFont typeface="Wingdings" pitchFamily="2" charset="2"/>
              <a:buNone/>
              <a:defRPr/>
            </a:pPr>
            <a:r>
              <a:rPr lang="en-US" altLang="en-US" sz="1050" b="1" dirty="0">
                <a:latin typeface="Berlin Sans FB Demi" pitchFamily="34" charset="0"/>
                <a:cs typeface="Aharoni" pitchFamily="2" charset="-79"/>
              </a:rPr>
              <a:t>   Vama Veche – marine protected area </a:t>
            </a:r>
            <a:endParaRPr lang="en-US" altLang="en-US" sz="1350" b="1" dirty="0">
              <a:latin typeface="Berlin Sans FB Demi" pitchFamily="34" charset="0"/>
              <a:cs typeface="Aharoni" pitchFamily="2" charset="-79"/>
            </a:endParaRPr>
          </a:p>
        </p:txBody>
      </p:sp>
      <p:sp>
        <p:nvSpPr>
          <p:cNvPr id="13" name="Rectangle 12">
            <a:extLst>
              <a:ext uri="{FF2B5EF4-FFF2-40B4-BE49-F238E27FC236}">
                <a16:creationId xmlns:a16="http://schemas.microsoft.com/office/drawing/2014/main" id="{59ED8848-A3F2-44FC-B0A1-FF4D697B72E9}"/>
              </a:ext>
            </a:extLst>
          </p:cNvPr>
          <p:cNvSpPr/>
          <p:nvPr/>
        </p:nvSpPr>
        <p:spPr>
          <a:xfrm>
            <a:off x="1471762" y="667434"/>
            <a:ext cx="4929037" cy="369332"/>
          </a:xfrm>
          <a:prstGeom prst="rect">
            <a:avLst/>
          </a:prstGeom>
        </p:spPr>
        <p:txBody>
          <a:bodyPr wrap="square">
            <a:spAutoFit/>
          </a:bodyPr>
          <a:lstStyle/>
          <a:p>
            <a:r>
              <a:rPr lang="en-GB" b="1" dirty="0">
                <a:solidFill>
                  <a:srgbClr val="0070C0"/>
                </a:solidFill>
                <a:latin typeface="Tahoma" panose="020B0604030504040204" pitchFamily="34" charset="0"/>
                <a:ea typeface="Tahoma" panose="020B0604030504040204" pitchFamily="34" charset="0"/>
                <a:cs typeface="Tahoma" panose="020B0604030504040204" pitchFamily="34" charset="0"/>
              </a:rPr>
              <a:t>The Integrated maritime policy of the EU</a:t>
            </a:r>
            <a:endParaRPr lang="en-GB" dirty="0"/>
          </a:p>
        </p:txBody>
      </p:sp>
      <p:pic>
        <p:nvPicPr>
          <p:cNvPr id="14" name="Picture 19">
            <a:extLst>
              <a:ext uri="{FF2B5EF4-FFF2-40B4-BE49-F238E27FC236}">
                <a16:creationId xmlns:a16="http://schemas.microsoft.com/office/drawing/2014/main" id="{BB096CAD-9EF4-41B8-B807-A6666D8C6C7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5006" y="5372024"/>
            <a:ext cx="1256800" cy="8511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1">
            <a:extLst>
              <a:ext uri="{FF2B5EF4-FFF2-40B4-BE49-F238E27FC236}">
                <a16:creationId xmlns:a16="http://schemas.microsoft.com/office/drawing/2014/main" id="{F8ACBAE1-ADDE-488C-A354-D6594736665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74871" y="5556711"/>
            <a:ext cx="1303947" cy="87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3">
            <a:extLst>
              <a:ext uri="{FF2B5EF4-FFF2-40B4-BE49-F238E27FC236}">
                <a16:creationId xmlns:a16="http://schemas.microsoft.com/office/drawing/2014/main" id="{B3E11E6D-D640-45E1-A8C1-E96004127CE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999" y="5372024"/>
            <a:ext cx="1242766" cy="88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2">
            <a:extLst>
              <a:ext uri="{FF2B5EF4-FFF2-40B4-BE49-F238E27FC236}">
                <a16:creationId xmlns:a16="http://schemas.microsoft.com/office/drawing/2014/main" id="{E63CE9A3-08A8-4477-9EFF-6C336FBF4E0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18747" y="5572337"/>
            <a:ext cx="1324463" cy="88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476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MAGDA\NIMRD\2012\SIGLA INCDM.jpg">
            <a:extLst>
              <a:ext uri="{FF2B5EF4-FFF2-40B4-BE49-F238E27FC236}">
                <a16:creationId xmlns:a16="http://schemas.microsoft.com/office/drawing/2014/main" id="{AF878EA9-A084-4571-B40D-E865873F85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4240" y="254165"/>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descr="EUlogo">
            <a:extLst>
              <a:ext uri="{FF2B5EF4-FFF2-40B4-BE49-F238E27FC236}">
                <a16:creationId xmlns:a16="http://schemas.microsoft.com/office/drawing/2014/main" id="{4143D875-08A1-44A1-9C69-8D3890647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1" y="76200"/>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95C4931-5A6E-41E1-AE16-06926ADB7080}"/>
              </a:ext>
            </a:extLst>
          </p:cNvPr>
          <p:cNvSpPr txBox="1"/>
          <p:nvPr/>
        </p:nvSpPr>
        <p:spPr>
          <a:xfrm>
            <a:off x="4191000" y="6488668"/>
            <a:ext cx="5183054" cy="369332"/>
          </a:xfrm>
          <a:prstGeom prst="rect">
            <a:avLst/>
          </a:prstGeom>
          <a:noFill/>
        </p:spPr>
        <p:txBody>
          <a:bodyPr wrap="square" rtlCol="0">
            <a:spAutoFit/>
          </a:bodyPr>
          <a:lstStyle/>
          <a:p>
            <a:r>
              <a:rPr lang="en-GB" i="1" dirty="0"/>
              <a:t>Source: Gilliland &amp; </a:t>
            </a:r>
            <a:r>
              <a:rPr lang="en-GB" i="1" dirty="0" err="1"/>
              <a:t>Laffoley</a:t>
            </a:r>
            <a:r>
              <a:rPr lang="en-GB" i="1" dirty="0"/>
              <a:t> 200842, DEFRA 2006</a:t>
            </a:r>
          </a:p>
        </p:txBody>
      </p:sp>
      <p:pic>
        <p:nvPicPr>
          <p:cNvPr id="5" name="Picture 4">
            <a:extLst>
              <a:ext uri="{FF2B5EF4-FFF2-40B4-BE49-F238E27FC236}">
                <a16:creationId xmlns:a16="http://schemas.microsoft.com/office/drawing/2014/main" id="{B619E913-9E20-4E59-8158-2B69BE5D5C63}"/>
              </a:ext>
            </a:extLst>
          </p:cNvPr>
          <p:cNvPicPr>
            <a:picLocks noChangeAspect="1"/>
          </p:cNvPicPr>
          <p:nvPr/>
        </p:nvPicPr>
        <p:blipFill>
          <a:blip r:embed="rId4"/>
          <a:stretch>
            <a:fillRect/>
          </a:stretch>
        </p:blipFill>
        <p:spPr>
          <a:xfrm>
            <a:off x="3691107" y="1219200"/>
            <a:ext cx="5263847" cy="5029201"/>
          </a:xfrm>
          <a:prstGeom prst="rect">
            <a:avLst/>
          </a:prstGeom>
        </p:spPr>
      </p:pic>
      <p:sp>
        <p:nvSpPr>
          <p:cNvPr id="10" name="TextBox 4">
            <a:extLst>
              <a:ext uri="{FF2B5EF4-FFF2-40B4-BE49-F238E27FC236}">
                <a16:creationId xmlns:a16="http://schemas.microsoft.com/office/drawing/2014/main" id="{28F5AF7B-0DE7-483E-948C-650D7FB9D0CD}"/>
              </a:ext>
            </a:extLst>
          </p:cNvPr>
          <p:cNvSpPr txBox="1">
            <a:spLocks noChangeArrowheads="1"/>
          </p:cNvSpPr>
          <p:nvPr/>
        </p:nvSpPr>
        <p:spPr bwMode="auto">
          <a:xfrm>
            <a:off x="228600" y="685800"/>
            <a:ext cx="8662035" cy="499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10300">
                <a:solidFill>
                  <a:schemeClr val="tx1"/>
                </a:solidFill>
                <a:latin typeface="Calibri" pitchFamily="34" charset="0"/>
              </a:defRPr>
            </a:lvl1pPr>
            <a:lvl2pPr marL="742950" indent="-285750" eaLnBrk="0" hangingPunct="0">
              <a:spcBef>
                <a:spcPct val="20000"/>
              </a:spcBef>
              <a:buFont typeface="Arial" charset="0"/>
              <a:buChar char="–"/>
              <a:defRPr sz="9000">
                <a:solidFill>
                  <a:schemeClr val="tx1"/>
                </a:solidFill>
                <a:latin typeface="Calibri" pitchFamily="34" charset="0"/>
              </a:defRPr>
            </a:lvl2pPr>
            <a:lvl3pPr marL="1143000" indent="-228600" eaLnBrk="0" hangingPunct="0">
              <a:spcBef>
                <a:spcPct val="20000"/>
              </a:spcBef>
              <a:buFont typeface="Arial" charset="0"/>
              <a:buChar char="•"/>
              <a:defRPr sz="7700">
                <a:solidFill>
                  <a:schemeClr val="tx1"/>
                </a:solidFill>
                <a:latin typeface="Calibri" pitchFamily="34" charset="0"/>
              </a:defRPr>
            </a:lvl3pPr>
            <a:lvl4pPr marL="1600200" indent="-228600" eaLnBrk="0" hangingPunct="0">
              <a:spcBef>
                <a:spcPct val="20000"/>
              </a:spcBef>
              <a:buFont typeface="Arial" charset="0"/>
              <a:buChar char="–"/>
              <a:defRPr sz="6500">
                <a:solidFill>
                  <a:schemeClr val="tx1"/>
                </a:solidFill>
                <a:latin typeface="Calibri" pitchFamily="34" charset="0"/>
              </a:defRPr>
            </a:lvl4pPr>
            <a:lvl5pPr marL="2057400" indent="-228600" eaLnBrk="0" hangingPunct="0">
              <a:spcBef>
                <a:spcPct val="20000"/>
              </a:spcBef>
              <a:buFont typeface="Arial" charset="0"/>
              <a:buChar char="»"/>
              <a:defRPr sz="6500">
                <a:solidFill>
                  <a:schemeClr val="tx1"/>
                </a:solidFill>
                <a:latin typeface="Calibri" pitchFamily="34" charset="0"/>
              </a:defRPr>
            </a:lvl5pPr>
            <a:lvl6pPr marL="25146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6pPr>
            <a:lvl7pPr marL="29718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7pPr>
            <a:lvl8pPr marL="34290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8pPr>
            <a:lvl9pPr marL="38862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9pPr>
          </a:lstStyle>
          <a:p>
            <a:pPr>
              <a:buNone/>
            </a:pPr>
            <a:r>
              <a:rPr lang="en-GB" sz="2400" b="1" dirty="0">
                <a:solidFill>
                  <a:srgbClr val="0070C0"/>
                </a:solidFill>
                <a:latin typeface="Tahoma" panose="020B0604030504040204" pitchFamily="34" charset="0"/>
                <a:ea typeface="Tahoma" panose="020B0604030504040204" pitchFamily="34" charset="0"/>
                <a:cs typeface="Tahoma" panose="020B0604030504040204" pitchFamily="34" charset="0"/>
              </a:rPr>
              <a:t>	    The Integrated Maritime Policy of the EU</a:t>
            </a:r>
          </a:p>
          <a:p>
            <a:pPr>
              <a:buNone/>
            </a:pPr>
            <a:r>
              <a:rPr lang="en-GB"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a:buNone/>
            </a:pPr>
            <a:r>
              <a:rPr lang="en-GB" sz="2000" b="1" dirty="0">
                <a:solidFill>
                  <a:srgbClr val="0070C0"/>
                </a:solidFill>
                <a:latin typeface="Tahoma" panose="020B0604030504040204" pitchFamily="34" charset="0"/>
                <a:ea typeface="Tahoma" panose="020B0604030504040204" pitchFamily="34" charset="0"/>
                <a:cs typeface="Tahoma" panose="020B0604030504040204" pitchFamily="34" charset="0"/>
              </a:rPr>
              <a:t>Definition and scope </a:t>
            </a:r>
          </a:p>
          <a:p>
            <a:endParaRPr lang="en-US" sz="1400" b="1" dirty="0">
              <a:latin typeface="Tahoma" panose="020B0604030504040204" pitchFamily="34" charset="0"/>
              <a:ea typeface="Tahoma" panose="020B0604030504040204" pitchFamily="34" charset="0"/>
              <a:cs typeface="Tahoma" panose="020B0604030504040204" pitchFamily="34" charset="0"/>
            </a:endParaRPr>
          </a:p>
          <a:p>
            <a:endParaRPr lang="en-US" sz="1400" b="1" dirty="0">
              <a:latin typeface="Tahoma" panose="020B0604030504040204" pitchFamily="34" charset="0"/>
              <a:ea typeface="Tahoma" panose="020B0604030504040204" pitchFamily="34" charset="0"/>
              <a:cs typeface="Tahoma" panose="020B0604030504040204" pitchFamily="34" charset="0"/>
            </a:endParaRPr>
          </a:p>
          <a:p>
            <a:endParaRPr lang="en-US" sz="1400" b="1" dirty="0">
              <a:latin typeface="Tahoma" panose="020B0604030504040204" pitchFamily="34" charset="0"/>
              <a:ea typeface="Tahoma" panose="020B0604030504040204" pitchFamily="34" charset="0"/>
              <a:cs typeface="Tahoma" panose="020B0604030504040204" pitchFamily="34" charset="0"/>
            </a:endParaRPr>
          </a:p>
          <a:p>
            <a:endParaRPr lang="en-US" sz="1400" b="1" dirty="0">
              <a:latin typeface="Tahoma" panose="020B0604030504040204" pitchFamily="34" charset="0"/>
              <a:ea typeface="Tahoma" panose="020B0604030504040204" pitchFamily="34" charset="0"/>
              <a:cs typeface="Tahoma" panose="020B0604030504040204" pitchFamily="34" charset="0"/>
            </a:endParaRPr>
          </a:p>
          <a:p>
            <a:pPr>
              <a:buNone/>
            </a:pPr>
            <a:endParaRPr lang="en-US" sz="1400" b="1"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1200"/>
              </a:spcAft>
            </a:pPr>
            <a:r>
              <a:rPr lang="en-GB" sz="1800" b="1" dirty="0">
                <a:latin typeface="Tahoma" panose="020B0604030504040204" pitchFamily="34" charset="0"/>
                <a:ea typeface="Tahoma" panose="020B0604030504040204" pitchFamily="34" charset="0"/>
                <a:cs typeface="Tahoma" panose="020B0604030504040204" pitchFamily="34" charset="0"/>
              </a:rPr>
              <a:t>Blue growth </a:t>
            </a:r>
          </a:p>
          <a:p>
            <a:pPr>
              <a:spcBef>
                <a:spcPts val="0"/>
              </a:spcBef>
              <a:spcAft>
                <a:spcPts val="1200"/>
              </a:spcAft>
            </a:pPr>
            <a:r>
              <a:rPr lang="en-GB" sz="1800" b="1" dirty="0">
                <a:latin typeface="Tahoma" panose="020B0604030504040204" pitchFamily="34" charset="0"/>
                <a:ea typeface="Tahoma" panose="020B0604030504040204" pitchFamily="34" charset="0"/>
                <a:cs typeface="Tahoma" panose="020B0604030504040204" pitchFamily="34" charset="0"/>
              </a:rPr>
              <a:t>Marine data and knowledge </a:t>
            </a:r>
          </a:p>
          <a:p>
            <a:pPr>
              <a:spcBef>
                <a:spcPts val="0"/>
              </a:spcBef>
              <a:spcAft>
                <a:spcPts val="1200"/>
              </a:spcAft>
            </a:pPr>
            <a:r>
              <a:rPr lang="en-GB" sz="1800" b="1" dirty="0">
                <a:latin typeface="Tahoma" panose="020B0604030504040204" pitchFamily="34" charset="0"/>
                <a:ea typeface="Tahoma" panose="020B0604030504040204" pitchFamily="34" charset="0"/>
                <a:cs typeface="Tahoma" panose="020B0604030504040204" pitchFamily="34" charset="0"/>
              </a:rPr>
              <a:t>Maritime Spatial Planning </a:t>
            </a:r>
          </a:p>
          <a:p>
            <a:pPr>
              <a:spcBef>
                <a:spcPts val="0"/>
              </a:spcBef>
              <a:spcAft>
                <a:spcPts val="1200"/>
              </a:spcAft>
            </a:pPr>
            <a:r>
              <a:rPr lang="en-GB" sz="1800" b="1" dirty="0">
                <a:latin typeface="Tahoma" panose="020B0604030504040204" pitchFamily="34" charset="0"/>
                <a:ea typeface="Tahoma" panose="020B0604030504040204" pitchFamily="34" charset="0"/>
                <a:cs typeface="Tahoma" panose="020B0604030504040204" pitchFamily="34" charset="0"/>
              </a:rPr>
              <a:t>Sea basin strategies</a:t>
            </a:r>
          </a:p>
          <a:p>
            <a:pPr>
              <a:spcBef>
                <a:spcPts val="0"/>
              </a:spcBef>
              <a:spcAft>
                <a:spcPts val="1200"/>
              </a:spcAft>
            </a:pPr>
            <a:r>
              <a:rPr lang="en-GB" sz="1800" b="1" dirty="0">
                <a:latin typeface="Tahoma" panose="020B0604030504040204" pitchFamily="34" charset="0"/>
                <a:ea typeface="Tahoma" panose="020B0604030504040204" pitchFamily="34" charset="0"/>
                <a:cs typeface="Tahoma" panose="020B0604030504040204" pitchFamily="34" charset="0"/>
              </a:rPr>
              <a:t>Integrated maritime surveillance </a:t>
            </a:r>
          </a:p>
          <a:p>
            <a:pPr>
              <a:spcBef>
                <a:spcPts val="0"/>
              </a:spcBef>
              <a:spcAft>
                <a:spcPts val="600"/>
              </a:spcAft>
              <a:buNone/>
            </a:pPr>
            <a:endParaRPr lang="en-GB"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137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29044-7A1B-4C04-A833-9688F25F3BEC}"/>
              </a:ext>
            </a:extLst>
          </p:cNvPr>
          <p:cNvSpPr/>
          <p:nvPr/>
        </p:nvSpPr>
        <p:spPr>
          <a:xfrm>
            <a:off x="1400769" y="566027"/>
            <a:ext cx="6808274" cy="400110"/>
          </a:xfrm>
          <a:prstGeom prst="rect">
            <a:avLst/>
          </a:prstGeom>
        </p:spPr>
        <p:txBody>
          <a:bodyPr wrap="none">
            <a:spAutoFit/>
          </a:bodyPr>
          <a:lstStyle/>
          <a:p>
            <a:r>
              <a:rPr lang="en-GB" sz="2000" b="1" dirty="0">
                <a:solidFill>
                  <a:srgbClr val="2969B5"/>
                </a:solidFill>
                <a:latin typeface="Tahoma" panose="020B0604030504040204" pitchFamily="34" charset="0"/>
                <a:ea typeface="Tahoma" panose="020B0604030504040204" pitchFamily="34" charset="0"/>
                <a:cs typeface="Tahoma" panose="020B0604030504040204" pitchFamily="34" charset="0"/>
              </a:rPr>
              <a:t>Why do we need it</a:t>
            </a:r>
            <a:r>
              <a:rPr lang="en-GB" sz="2000" b="1" dirty="0">
                <a:solidFill>
                  <a:srgbClr val="0070C0"/>
                </a:solidFill>
                <a:latin typeface="Tahoma" panose="020B0604030504040204" pitchFamily="34" charset="0"/>
                <a:ea typeface="Tahoma" panose="020B0604030504040204" pitchFamily="34" charset="0"/>
                <a:cs typeface="Tahoma" panose="020B0604030504040204" pitchFamily="34" charset="0"/>
              </a:rPr>
              <a:t> The Integrated maritime policy?</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D:\MAGDA\NIMRD\2012\SIGLA INCDM.jpg">
            <a:extLst>
              <a:ext uri="{FF2B5EF4-FFF2-40B4-BE49-F238E27FC236}">
                <a16:creationId xmlns:a16="http://schemas.microsoft.com/office/drawing/2014/main" id="{FD0DEB4B-64E3-416B-9D55-F3E9E04968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176188"/>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EUlogo">
            <a:extLst>
              <a:ext uri="{FF2B5EF4-FFF2-40B4-BE49-F238E27FC236}">
                <a16:creationId xmlns:a16="http://schemas.microsoft.com/office/drawing/2014/main" id="{9AC3EF9A-9DBC-4FF3-B2FC-A8056B7A2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4B8730B-3172-4B4F-8048-4F47D8857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130" y="2586931"/>
            <a:ext cx="2834741" cy="1680269"/>
          </a:xfrm>
          <a:prstGeom prst="rect">
            <a:avLst/>
          </a:prstGeom>
          <a:ln>
            <a:noFill/>
          </a:ln>
          <a:effectLst>
            <a:softEdge rad="112500"/>
          </a:effectLst>
        </p:spPr>
      </p:pic>
      <p:sp>
        <p:nvSpPr>
          <p:cNvPr id="3" name="Rectangle 2">
            <a:extLst>
              <a:ext uri="{FF2B5EF4-FFF2-40B4-BE49-F238E27FC236}">
                <a16:creationId xmlns:a16="http://schemas.microsoft.com/office/drawing/2014/main" id="{0CA34323-6FD1-4D94-BF2A-B091299C133D}"/>
              </a:ext>
            </a:extLst>
          </p:cNvPr>
          <p:cNvSpPr/>
          <p:nvPr/>
        </p:nvSpPr>
        <p:spPr>
          <a:xfrm>
            <a:off x="76200" y="1109127"/>
            <a:ext cx="8915400" cy="584775"/>
          </a:xfrm>
          <a:prstGeom prst="rect">
            <a:avLst/>
          </a:prstGeom>
        </p:spPr>
        <p:txBody>
          <a:bodyPr wrap="square">
            <a:spAutoFit/>
          </a:bodyPr>
          <a:lstStyle/>
          <a:p>
            <a:pPr marL="342900" marR="0" lvl="0" indent="-342900" algn="just">
              <a:buFont typeface="Symbol" panose="05050102010706020507" pitchFamily="18" charset="2"/>
              <a:buChar char=""/>
            </a:pPr>
            <a:r>
              <a:rPr lang="en-US" i="1" dirty="0">
                <a:latin typeface="Tahoma" panose="020B0604030504040204" pitchFamily="34" charset="0"/>
                <a:ea typeface="Tahoma" panose="020B0604030504040204" pitchFamily="34" charset="0"/>
                <a:cs typeface="Tahoma" panose="020B0604030504040204" pitchFamily="34" charset="0"/>
              </a:rPr>
              <a:t>“</a:t>
            </a:r>
            <a:r>
              <a:rPr lang="en-US" sz="1400" i="1" dirty="0">
                <a:latin typeface="Tahoma" panose="020B0604030504040204" pitchFamily="34" charset="0"/>
                <a:ea typeface="Tahoma" panose="020B0604030504040204" pitchFamily="34" charset="0"/>
                <a:cs typeface="Tahoma" panose="020B0604030504040204" pitchFamily="34" charset="0"/>
              </a:rPr>
              <a:t>To take account of the </a:t>
            </a:r>
            <a:r>
              <a:rPr lang="en-US" sz="1400" b="1" i="1" dirty="0">
                <a:latin typeface="Tahoma" panose="020B0604030504040204" pitchFamily="34" charset="0"/>
                <a:ea typeface="Tahoma" panose="020B0604030504040204" pitchFamily="34" charset="0"/>
                <a:cs typeface="Tahoma" panose="020B0604030504040204" pitchFamily="34" charset="0"/>
              </a:rPr>
              <a:t>inter-connectedness of industries and human activities</a:t>
            </a:r>
            <a:r>
              <a:rPr lang="en-US" sz="1400" i="1" dirty="0">
                <a:latin typeface="Tahoma" panose="020B0604030504040204" pitchFamily="34" charset="0"/>
                <a:ea typeface="Tahoma" panose="020B0604030504040204" pitchFamily="34" charset="0"/>
                <a:cs typeface="Tahoma" panose="020B0604030504040204" pitchFamily="34" charset="0"/>
              </a:rPr>
              <a:t> </a:t>
            </a:r>
            <a:r>
              <a:rPr lang="en-US" sz="1400" i="1" dirty="0" err="1">
                <a:latin typeface="Tahoma" panose="020B0604030504040204" pitchFamily="34" charset="0"/>
                <a:ea typeface="Tahoma" panose="020B0604030504040204" pitchFamily="34" charset="0"/>
                <a:cs typeface="Tahoma" panose="020B0604030504040204" pitchFamily="34" charset="0"/>
              </a:rPr>
              <a:t>centred</a:t>
            </a:r>
            <a:r>
              <a:rPr lang="en-US" sz="1400" i="1" dirty="0">
                <a:latin typeface="Tahoma" panose="020B0604030504040204" pitchFamily="34" charset="0"/>
                <a:ea typeface="Tahoma" panose="020B0604030504040204" pitchFamily="34" charset="0"/>
                <a:cs typeface="Tahoma" panose="020B0604030504040204" pitchFamily="34" charset="0"/>
              </a:rPr>
              <a:t> on the sea.”</a:t>
            </a:r>
          </a:p>
        </p:txBody>
      </p:sp>
      <p:graphicFrame>
        <p:nvGraphicFramePr>
          <p:cNvPr id="15" name="Diagram 14">
            <a:extLst>
              <a:ext uri="{FF2B5EF4-FFF2-40B4-BE49-F238E27FC236}">
                <a16:creationId xmlns:a16="http://schemas.microsoft.com/office/drawing/2014/main" id="{E1585530-F34D-4833-A6B4-208238C67B0C}"/>
              </a:ext>
            </a:extLst>
          </p:cNvPr>
          <p:cNvGraphicFramePr/>
          <p:nvPr>
            <p:extLst>
              <p:ext uri="{D42A27DB-BD31-4B8C-83A1-F6EECF244321}">
                <p14:modId xmlns:p14="http://schemas.microsoft.com/office/powerpoint/2010/main" val="3611144084"/>
              </p:ext>
            </p:extLst>
          </p:nvPr>
        </p:nvGraphicFramePr>
        <p:xfrm>
          <a:off x="609600" y="2743200"/>
          <a:ext cx="4572000" cy="14773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0" name="Diagram 19">
            <a:extLst>
              <a:ext uri="{FF2B5EF4-FFF2-40B4-BE49-F238E27FC236}">
                <a16:creationId xmlns:a16="http://schemas.microsoft.com/office/drawing/2014/main" id="{4FF293C8-9615-4750-8E5A-EAEEF8138675}"/>
              </a:ext>
            </a:extLst>
          </p:cNvPr>
          <p:cNvGraphicFramePr/>
          <p:nvPr>
            <p:extLst>
              <p:ext uri="{D42A27DB-BD31-4B8C-83A1-F6EECF244321}">
                <p14:modId xmlns:p14="http://schemas.microsoft.com/office/powerpoint/2010/main" val="974753943"/>
              </p:ext>
            </p:extLst>
          </p:nvPr>
        </p:nvGraphicFramePr>
        <p:xfrm>
          <a:off x="863276" y="3154878"/>
          <a:ext cx="4572000" cy="14773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1" name="Diagram 20">
            <a:extLst>
              <a:ext uri="{FF2B5EF4-FFF2-40B4-BE49-F238E27FC236}">
                <a16:creationId xmlns:a16="http://schemas.microsoft.com/office/drawing/2014/main" id="{7CBA8FDA-DB82-4258-A152-51850D7E6BF5}"/>
              </a:ext>
            </a:extLst>
          </p:cNvPr>
          <p:cNvGraphicFramePr/>
          <p:nvPr>
            <p:extLst>
              <p:ext uri="{D42A27DB-BD31-4B8C-83A1-F6EECF244321}">
                <p14:modId xmlns:p14="http://schemas.microsoft.com/office/powerpoint/2010/main" val="3109153643"/>
              </p:ext>
            </p:extLst>
          </p:nvPr>
        </p:nvGraphicFramePr>
        <p:xfrm>
          <a:off x="1015676" y="3307278"/>
          <a:ext cx="4572000" cy="147732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3" name="Diagram 22">
            <a:extLst>
              <a:ext uri="{FF2B5EF4-FFF2-40B4-BE49-F238E27FC236}">
                <a16:creationId xmlns:a16="http://schemas.microsoft.com/office/drawing/2014/main" id="{DFF31BC1-4ABA-4BE8-A6D7-F01C26997C1C}"/>
              </a:ext>
            </a:extLst>
          </p:cNvPr>
          <p:cNvGraphicFramePr/>
          <p:nvPr>
            <p:extLst>
              <p:ext uri="{D42A27DB-BD31-4B8C-83A1-F6EECF244321}">
                <p14:modId xmlns:p14="http://schemas.microsoft.com/office/powerpoint/2010/main" val="287766089"/>
              </p:ext>
            </p:extLst>
          </p:nvPr>
        </p:nvGraphicFramePr>
        <p:xfrm>
          <a:off x="487680" y="5123041"/>
          <a:ext cx="8429174" cy="147732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6" name="Rectangle 25">
            <a:extLst>
              <a:ext uri="{FF2B5EF4-FFF2-40B4-BE49-F238E27FC236}">
                <a16:creationId xmlns:a16="http://schemas.microsoft.com/office/drawing/2014/main" id="{82FD5B60-C9A3-4F98-9E8B-AA31797B18EE}"/>
              </a:ext>
            </a:extLst>
          </p:cNvPr>
          <p:cNvSpPr/>
          <p:nvPr/>
        </p:nvSpPr>
        <p:spPr>
          <a:xfrm>
            <a:off x="-39262" y="1722615"/>
            <a:ext cx="5357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a:t>
            </a:r>
          </a:p>
        </p:txBody>
      </p:sp>
      <p:sp>
        <p:nvSpPr>
          <p:cNvPr id="27" name="Rectangle 26">
            <a:extLst>
              <a:ext uri="{FF2B5EF4-FFF2-40B4-BE49-F238E27FC236}">
                <a16:creationId xmlns:a16="http://schemas.microsoft.com/office/drawing/2014/main" id="{E29D728A-F15F-4FDD-92E8-DBF293258C00}"/>
              </a:ext>
            </a:extLst>
          </p:cNvPr>
          <p:cNvSpPr/>
          <p:nvPr/>
        </p:nvSpPr>
        <p:spPr>
          <a:xfrm>
            <a:off x="-22117" y="3122612"/>
            <a:ext cx="5357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p>
        </p:txBody>
      </p:sp>
      <p:sp>
        <p:nvSpPr>
          <p:cNvPr id="28" name="Rectangle 27">
            <a:extLst>
              <a:ext uri="{FF2B5EF4-FFF2-40B4-BE49-F238E27FC236}">
                <a16:creationId xmlns:a16="http://schemas.microsoft.com/office/drawing/2014/main" id="{5D99891E-4DB0-4CE2-9256-705289C4CA03}"/>
              </a:ext>
            </a:extLst>
          </p:cNvPr>
          <p:cNvSpPr/>
          <p:nvPr/>
        </p:nvSpPr>
        <p:spPr>
          <a:xfrm>
            <a:off x="0" y="5029200"/>
            <a:ext cx="53572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p>
        </p:txBody>
      </p:sp>
      <p:pic>
        <p:nvPicPr>
          <p:cNvPr id="29" name="Picture 28">
            <a:extLst>
              <a:ext uri="{FF2B5EF4-FFF2-40B4-BE49-F238E27FC236}">
                <a16:creationId xmlns:a16="http://schemas.microsoft.com/office/drawing/2014/main" id="{1AB6B139-E7E9-4901-A112-C9885D9FA306}"/>
              </a:ext>
            </a:extLst>
          </p:cNvPr>
          <p:cNvPicPr>
            <a:picLocks noChangeAspect="1"/>
          </p:cNvPicPr>
          <p:nvPr/>
        </p:nvPicPr>
        <p:blipFill>
          <a:blip r:embed="rId25"/>
          <a:stretch>
            <a:fillRect/>
          </a:stretch>
        </p:blipFill>
        <p:spPr>
          <a:xfrm>
            <a:off x="5675347" y="4429328"/>
            <a:ext cx="1600200" cy="1287327"/>
          </a:xfrm>
          <a:prstGeom prst="rect">
            <a:avLst/>
          </a:prstGeom>
        </p:spPr>
      </p:pic>
      <p:graphicFrame>
        <p:nvGraphicFramePr>
          <p:cNvPr id="31" name="Diagram 30">
            <a:extLst>
              <a:ext uri="{FF2B5EF4-FFF2-40B4-BE49-F238E27FC236}">
                <a16:creationId xmlns:a16="http://schemas.microsoft.com/office/drawing/2014/main" id="{AB229352-F4BE-49EE-AC4E-F410D6084CBA}"/>
              </a:ext>
            </a:extLst>
          </p:cNvPr>
          <p:cNvGraphicFramePr/>
          <p:nvPr>
            <p:extLst>
              <p:ext uri="{D42A27DB-BD31-4B8C-83A1-F6EECF244321}">
                <p14:modId xmlns:p14="http://schemas.microsoft.com/office/powerpoint/2010/main" val="374933120"/>
              </p:ext>
            </p:extLst>
          </p:nvPr>
        </p:nvGraphicFramePr>
        <p:xfrm>
          <a:off x="553124" y="1640050"/>
          <a:ext cx="8429174" cy="1186973"/>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
        <p:nvSpPr>
          <p:cNvPr id="32" name="Rectangle 31">
            <a:extLst>
              <a:ext uri="{FF2B5EF4-FFF2-40B4-BE49-F238E27FC236}">
                <a16:creationId xmlns:a16="http://schemas.microsoft.com/office/drawing/2014/main" id="{588EE4D6-2849-43CC-91D9-DB6B8E2DF24C}"/>
              </a:ext>
            </a:extLst>
          </p:cNvPr>
          <p:cNvSpPr/>
          <p:nvPr/>
        </p:nvSpPr>
        <p:spPr>
          <a:xfrm>
            <a:off x="6695887" y="5689247"/>
            <a:ext cx="1678665" cy="224036"/>
          </a:xfrm>
          <a:prstGeom prst="rect">
            <a:avLst/>
          </a:prstGeom>
        </p:spPr>
        <p:txBody>
          <a:bodyPr wrap="none">
            <a:spAutoFit/>
          </a:bodyPr>
          <a:lstStyle/>
          <a:p>
            <a:pPr>
              <a:lnSpc>
                <a:spcPct val="107000"/>
              </a:lnSpc>
              <a:spcAft>
                <a:spcPts val="800"/>
              </a:spcAft>
            </a:pPr>
            <a:r>
              <a:rPr lang="en-US" sz="800" dirty="0">
                <a:latin typeface="Calibri" panose="020F0502020204030204" pitchFamily="34" charset="0"/>
                <a:ea typeface="Calibri" panose="020F0502020204030204" pitchFamily="34" charset="0"/>
                <a:cs typeface="Times New Roman" panose="02020603050405020304" pitchFamily="18" charset="0"/>
              </a:rPr>
              <a:t>Charles </a:t>
            </a:r>
            <a:r>
              <a:rPr lang="en-US" sz="800" dirty="0" err="1">
                <a:latin typeface="Calibri" panose="020F0502020204030204" pitchFamily="34" charset="0"/>
                <a:ea typeface="Calibri" panose="020F0502020204030204" pitchFamily="34" charset="0"/>
                <a:cs typeface="Times New Roman" panose="02020603050405020304" pitchFamily="18" charset="0"/>
              </a:rPr>
              <a:t>Ehler</a:t>
            </a:r>
            <a:r>
              <a:rPr lang="en-US" sz="800" dirty="0">
                <a:latin typeface="Calibri" panose="020F0502020204030204" pitchFamily="34" charset="0"/>
                <a:ea typeface="Calibri" panose="020F0502020204030204" pitchFamily="34" charset="0"/>
                <a:cs typeface="Times New Roman" panose="02020603050405020304" pitchFamily="18" charset="0"/>
              </a:rPr>
              <a:t>, Paris, March 15, 2017</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11C7C8C7-C126-4789-A0E9-25234BD4691C}"/>
              </a:ext>
            </a:extLst>
          </p:cNvPr>
          <p:cNvPicPr>
            <a:picLocks noChangeAspect="1"/>
          </p:cNvPicPr>
          <p:nvPr/>
        </p:nvPicPr>
        <p:blipFill>
          <a:blip r:embed="rId31">
            <a:lum bright="-20000" contrast="40000"/>
          </a:blip>
          <a:stretch>
            <a:fillRect/>
          </a:stretch>
        </p:blipFill>
        <p:spPr>
          <a:xfrm>
            <a:off x="7363218" y="4424830"/>
            <a:ext cx="1706036" cy="1294431"/>
          </a:xfrm>
          <a:prstGeom prst="rect">
            <a:avLst/>
          </a:prstGeom>
        </p:spPr>
      </p:pic>
    </p:spTree>
    <p:extLst>
      <p:ext uri="{BB962C8B-B14F-4D97-AF65-F5344CB8AC3E}">
        <p14:creationId xmlns:p14="http://schemas.microsoft.com/office/powerpoint/2010/main" val="3186547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8FF13-5D82-4906-A088-3465D8E8442B}"/>
              </a:ext>
            </a:extLst>
          </p:cNvPr>
          <p:cNvSpPr>
            <a:spLocks noGrp="1"/>
          </p:cNvSpPr>
          <p:nvPr>
            <p:ph type="body" sz="half" idx="2"/>
          </p:nvPr>
        </p:nvSpPr>
        <p:spPr>
          <a:xfrm>
            <a:off x="504000" y="685800"/>
            <a:ext cx="8305800" cy="943324"/>
          </a:xfrm>
        </p:spPr>
        <p:txBody>
          <a:bodyPr>
            <a:noAutofit/>
          </a:bodyPr>
          <a:lstStyle/>
          <a:p>
            <a:r>
              <a:rPr lang="en-GB" sz="1600" i="1" dirty="0">
                <a:latin typeface="Tahoma" panose="020B0604030504040204" pitchFamily="34" charset="0"/>
                <a:ea typeface="Tahoma" panose="020B0604030504040204" pitchFamily="34" charset="0"/>
                <a:cs typeface="Tahoma" panose="020B0604030504040204" pitchFamily="34" charset="0"/>
              </a:rPr>
              <a:t>              “</a:t>
            </a:r>
            <a:r>
              <a:rPr lang="en-GB" sz="1800" b="1" dirty="0">
                <a:solidFill>
                  <a:srgbClr val="0000FF"/>
                </a:solidFill>
                <a:latin typeface="Tahoma" panose="020B0604030504040204" pitchFamily="34" charset="0"/>
                <a:ea typeface="Tahoma" panose="020B0604030504040204" pitchFamily="34" charset="0"/>
                <a:cs typeface="Tahoma" panose="020B0604030504040204" pitchFamily="34" charset="0"/>
              </a:rPr>
              <a:t>Marine and maritime agenda</a:t>
            </a:r>
            <a:r>
              <a:rPr lang="bg-BG" sz="1800" b="1" dirty="0">
                <a:solidFill>
                  <a:srgbClr val="0000FF"/>
                </a:solidFill>
                <a:latin typeface="Tahoma" panose="020B0604030504040204" pitchFamily="34" charset="0"/>
                <a:ea typeface="Tahoma" panose="020B0604030504040204" pitchFamily="34" charset="0"/>
                <a:cs typeface="Tahoma" panose="020B0604030504040204" pitchFamily="34" charset="0"/>
              </a:rPr>
              <a:t> - </a:t>
            </a:r>
            <a:r>
              <a:rPr lang="en-GB" sz="1800" b="1" dirty="0">
                <a:solidFill>
                  <a:srgbClr val="0000FF"/>
                </a:solidFill>
                <a:latin typeface="Tahoma" panose="020B0604030504040204" pitchFamily="34" charset="0"/>
                <a:ea typeface="Tahoma" panose="020B0604030504040204" pitchFamily="34" charset="0"/>
                <a:cs typeface="Tahoma" panose="020B0604030504040204" pitchFamily="34" charset="0"/>
              </a:rPr>
              <a:t>The Limassol Declaration </a:t>
            </a:r>
            <a:endParaRPr lang="en-GB" sz="18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r>
              <a:rPr lang="en-GB" sz="1600" i="1" dirty="0">
                <a:latin typeface="Tahoma" panose="020B0604030504040204" pitchFamily="34" charset="0"/>
                <a:ea typeface="Tahoma" panose="020B0604030504040204" pitchFamily="34" charset="0"/>
                <a:cs typeface="Tahoma" panose="020B0604030504040204" pitchFamily="34" charset="0"/>
              </a:rPr>
              <a:t>IMP seeks to coordinate, not to replace </a:t>
            </a:r>
            <a:r>
              <a:rPr lang="en-GB" sz="1600" i="1" dirty="0">
                <a:latin typeface="Tahoma" panose="020B0604030504040204" pitchFamily="34" charset="0"/>
                <a:ea typeface="Tahoma" panose="020B0604030504040204" pitchFamily="34" charset="0"/>
                <a:cs typeface="Tahoma" panose="020B0604030504040204" pitchFamily="34" charset="0"/>
                <a:hlinkClick r:id="rId2" tooltip="policies on specific maritime sectors"/>
              </a:rPr>
              <a:t>policies on specific maritime sectors</a:t>
            </a:r>
            <a:r>
              <a:rPr lang="en-GB" sz="1600" i="1" dirty="0">
                <a:latin typeface="Tahoma" panose="020B0604030504040204" pitchFamily="34" charset="0"/>
                <a:ea typeface="Tahoma" panose="020B0604030504040204" pitchFamily="34" charset="0"/>
                <a:cs typeface="Tahoma" panose="020B0604030504040204" pitchFamily="34" charset="0"/>
              </a:rPr>
              <a:t>.” </a:t>
            </a:r>
            <a:endParaRPr lang="en-US" sz="1600" i="1"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D:\MAGDA\NIMRD\2012\SIGLA INCDM.jpg">
            <a:extLst>
              <a:ext uri="{FF2B5EF4-FFF2-40B4-BE49-F238E27FC236}">
                <a16:creationId xmlns:a16="http://schemas.microsoft.com/office/drawing/2014/main" id="{86850A2C-E59D-47B7-B170-9219A983F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6139" y="204137"/>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EUlogo">
            <a:extLst>
              <a:ext uri="{FF2B5EF4-FFF2-40B4-BE49-F238E27FC236}">
                <a16:creationId xmlns:a16="http://schemas.microsoft.com/office/drawing/2014/main" id="{CC12B6E8-9CB2-4409-86E5-26496514A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5BC2F8EB-075D-4A59-88FA-669C4821424F}"/>
              </a:ext>
            </a:extLst>
          </p:cNvPr>
          <p:cNvGraphicFramePr/>
          <p:nvPr>
            <p:extLst>
              <p:ext uri="{D42A27DB-BD31-4B8C-83A1-F6EECF244321}">
                <p14:modId xmlns:p14="http://schemas.microsoft.com/office/powerpoint/2010/main" val="985165784"/>
              </p:ext>
            </p:extLst>
          </p:nvPr>
        </p:nvGraphicFramePr>
        <p:xfrm>
          <a:off x="228600" y="1624012"/>
          <a:ext cx="8534400" cy="4597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5">
            <a:extLst>
              <a:ext uri="{FF2B5EF4-FFF2-40B4-BE49-F238E27FC236}">
                <a16:creationId xmlns:a16="http://schemas.microsoft.com/office/drawing/2014/main" id="{8EE27F73-CCA3-4E00-ABE8-6080BA157C1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340874">
            <a:off x="6871130" y="5039908"/>
            <a:ext cx="2018187" cy="1449389"/>
          </a:xfrm>
          <a:prstGeom prst="rect">
            <a:avLst/>
          </a:prstGeom>
          <a:noFill/>
          <a:ln w="9525">
            <a:solidFill>
              <a:srgbClr val="000000"/>
            </a:solidFill>
            <a:miter lim="800000"/>
            <a:headEnd/>
            <a:tailEnd/>
          </a:ln>
          <a:scene3d>
            <a:camera prst="orthographicFront"/>
            <a:lightRig rig="threePt" dir="t"/>
          </a:scene3d>
          <a:sp3d>
            <a:bevelB prst="slope"/>
          </a:sp3d>
          <a:extLst>
            <a:ext uri="{909E8E84-426E-40DD-AFC4-6F175D3DCCD1}">
              <a14:hiddenFill xmlns:a14="http://schemas.microsoft.com/office/drawing/2010/main">
                <a:solidFill>
                  <a:srgbClr val="FFFFFF"/>
                </a:solidFill>
              </a14:hiddenFill>
            </a:ext>
          </a:extLst>
        </p:spPr>
      </p:pic>
      <p:pic>
        <p:nvPicPr>
          <p:cNvPr id="9" name="Picture 10" descr="Image result for europe map">
            <a:extLst>
              <a:ext uri="{FF2B5EF4-FFF2-40B4-BE49-F238E27FC236}">
                <a16:creationId xmlns:a16="http://schemas.microsoft.com/office/drawing/2014/main" id="{930E17BE-4AD7-4B45-9059-FA97D1248C7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997690">
            <a:off x="4631367" y="4959850"/>
            <a:ext cx="1800548" cy="1541646"/>
          </a:xfrm>
          <a:prstGeom prst="rect">
            <a:avLst/>
          </a:prstGeom>
          <a:noFill/>
          <a:ln>
            <a:solidFill>
              <a:schemeClr val="tx2">
                <a:lumMod val="40000"/>
                <a:lumOff val="60000"/>
              </a:schemeClr>
            </a:solidFill>
          </a:ln>
          <a:scene3d>
            <a:camera prst="orthographicFront"/>
            <a:lightRig rig="threePt" dir="t"/>
          </a:scene3d>
          <a:sp3d>
            <a:bevelB w="139700" h="139700" prst="divot"/>
          </a:sp3d>
          <a:extLst>
            <a:ext uri="{909E8E84-426E-40DD-AFC4-6F175D3DCCD1}">
              <a14:hiddenFill xmlns:a14="http://schemas.microsoft.com/office/drawing/2010/main">
                <a:solidFill>
                  <a:srgbClr val="FFFFFF"/>
                </a:solidFill>
              </a14:hiddenFill>
            </a:ext>
          </a:extLst>
        </p:spPr>
      </p:pic>
      <p:sp>
        <p:nvSpPr>
          <p:cNvPr id="3" name="Arrow: Curved Up 2">
            <a:extLst>
              <a:ext uri="{FF2B5EF4-FFF2-40B4-BE49-F238E27FC236}">
                <a16:creationId xmlns:a16="http://schemas.microsoft.com/office/drawing/2014/main" id="{98E69291-9F6C-4B70-804D-2EA379465FAF}"/>
              </a:ext>
            </a:extLst>
          </p:cNvPr>
          <p:cNvSpPr/>
          <p:nvPr/>
        </p:nvSpPr>
        <p:spPr>
          <a:xfrm>
            <a:off x="5943600" y="6548539"/>
            <a:ext cx="1524000" cy="196168"/>
          </a:xfrm>
          <a:prstGeom prst="curvedUpArrow">
            <a:avLst/>
          </a:prstGeom>
          <a:solidFill>
            <a:srgbClr val="FFC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95024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gonal liegende Ecken des Rechtecks schneiden 5"/>
          <p:cNvSpPr/>
          <p:nvPr/>
        </p:nvSpPr>
        <p:spPr>
          <a:xfrm>
            <a:off x="6629203" y="1940121"/>
            <a:ext cx="2362200" cy="4572000"/>
          </a:xfrm>
          <a:prstGeom prst="snip2Diag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Bild 1"/>
          <p:cNvPicPr>
            <a:picLocks noChangeAspect="1"/>
          </p:cNvPicPr>
          <p:nvPr/>
        </p:nvPicPr>
        <p:blipFill>
          <a:blip r:embed="rId3"/>
          <a:stretch>
            <a:fillRect/>
          </a:stretch>
        </p:blipFill>
        <p:spPr>
          <a:xfrm>
            <a:off x="269701" y="1940121"/>
            <a:ext cx="6199482" cy="4483362"/>
          </a:xfrm>
          <a:prstGeom prst="rect">
            <a:avLst/>
          </a:prstGeom>
          <a:effectLst>
            <a:outerShdw blurRad="50800" dist="38100" dir="8100000" algn="tr" rotWithShape="0">
              <a:prstClr val="black">
                <a:alpha val="40000"/>
              </a:prstClr>
            </a:outerShdw>
          </a:effectLst>
        </p:spPr>
      </p:pic>
      <p:sp>
        <p:nvSpPr>
          <p:cNvPr id="3" name="TextBox 4"/>
          <p:cNvSpPr txBox="1">
            <a:spLocks noChangeArrowheads="1"/>
          </p:cNvSpPr>
          <p:nvPr/>
        </p:nvSpPr>
        <p:spPr bwMode="auto">
          <a:xfrm>
            <a:off x="-3600" y="279070"/>
            <a:ext cx="533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10300">
                <a:solidFill>
                  <a:schemeClr val="tx1"/>
                </a:solidFill>
                <a:latin typeface="Calibri" pitchFamily="34" charset="0"/>
              </a:defRPr>
            </a:lvl1pPr>
            <a:lvl2pPr marL="742950" indent="-285750" eaLnBrk="0" hangingPunct="0">
              <a:spcBef>
                <a:spcPct val="20000"/>
              </a:spcBef>
              <a:buFont typeface="Arial" charset="0"/>
              <a:buChar char="–"/>
              <a:defRPr sz="9000">
                <a:solidFill>
                  <a:schemeClr val="tx1"/>
                </a:solidFill>
                <a:latin typeface="Calibri" pitchFamily="34" charset="0"/>
              </a:defRPr>
            </a:lvl2pPr>
            <a:lvl3pPr marL="1143000" indent="-228600" eaLnBrk="0" hangingPunct="0">
              <a:spcBef>
                <a:spcPct val="20000"/>
              </a:spcBef>
              <a:buFont typeface="Arial" charset="0"/>
              <a:buChar char="•"/>
              <a:defRPr sz="7700">
                <a:solidFill>
                  <a:schemeClr val="tx1"/>
                </a:solidFill>
                <a:latin typeface="Calibri" pitchFamily="34" charset="0"/>
              </a:defRPr>
            </a:lvl3pPr>
            <a:lvl4pPr marL="1600200" indent="-228600" eaLnBrk="0" hangingPunct="0">
              <a:spcBef>
                <a:spcPct val="20000"/>
              </a:spcBef>
              <a:buFont typeface="Arial" charset="0"/>
              <a:buChar char="–"/>
              <a:defRPr sz="6500">
                <a:solidFill>
                  <a:schemeClr val="tx1"/>
                </a:solidFill>
                <a:latin typeface="Calibri" pitchFamily="34" charset="0"/>
              </a:defRPr>
            </a:lvl4pPr>
            <a:lvl5pPr marL="2057400" indent="-228600" eaLnBrk="0" hangingPunct="0">
              <a:spcBef>
                <a:spcPct val="20000"/>
              </a:spcBef>
              <a:buFont typeface="Arial" charset="0"/>
              <a:buChar char="»"/>
              <a:defRPr sz="6500">
                <a:solidFill>
                  <a:schemeClr val="tx1"/>
                </a:solidFill>
                <a:latin typeface="Calibri" pitchFamily="34" charset="0"/>
              </a:defRPr>
            </a:lvl5pPr>
            <a:lvl6pPr marL="25146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6pPr>
            <a:lvl7pPr marL="29718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7pPr>
            <a:lvl8pPr marL="34290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8pPr>
            <a:lvl9pPr marL="3886200" indent="-228600" defTabSz="2951163" eaLnBrk="0" fontAlgn="base" hangingPunct="0">
              <a:spcBef>
                <a:spcPct val="20000"/>
              </a:spcBef>
              <a:spcAft>
                <a:spcPct val="0"/>
              </a:spcAft>
              <a:buFont typeface="Arial" charset="0"/>
              <a:buChar char="»"/>
              <a:defRPr sz="6500">
                <a:solidFill>
                  <a:schemeClr val="tx1"/>
                </a:solidFill>
                <a:latin typeface="Calibri" pitchFamily="34" charset="0"/>
              </a:defRPr>
            </a:lvl9pPr>
          </a:lstStyle>
          <a:p>
            <a:pPr algn="ctr" eaLnBrk="1" hangingPunct="1">
              <a:spcBef>
                <a:spcPct val="0"/>
              </a:spcBef>
              <a:buFontTx/>
              <a:buNone/>
            </a:pPr>
            <a:r>
              <a:rPr lang="en-GB" sz="4000" b="1" dirty="0">
                <a:solidFill>
                  <a:srgbClr val="597586"/>
                </a:solidFill>
                <a:latin typeface="Avenir Next Condensed Regular"/>
                <a:cs typeface="Avenir Next Condensed Regular"/>
              </a:rPr>
              <a:t>EU MSP Platform</a:t>
            </a:r>
            <a:br>
              <a:rPr lang="en-GB" sz="4000" b="1" dirty="0">
                <a:solidFill>
                  <a:srgbClr val="597586"/>
                </a:solidFill>
                <a:latin typeface="Avenir Next Condensed Regular"/>
                <a:cs typeface="Avenir Next Condensed Regular"/>
              </a:rPr>
            </a:br>
            <a:r>
              <a:rPr lang="en-GB" sz="2800" dirty="0">
                <a:solidFill>
                  <a:srgbClr val="597586"/>
                </a:solidFill>
                <a:latin typeface="Avenir Next Regular"/>
                <a:cs typeface="Avenir Next Regular"/>
                <a:hlinkClick r:id="rId4"/>
              </a:rPr>
              <a:t>www.msp-platform.eu</a:t>
            </a:r>
            <a:r>
              <a:rPr lang="en-GB" sz="2800" dirty="0">
                <a:solidFill>
                  <a:srgbClr val="597586"/>
                </a:solidFill>
                <a:latin typeface="Avenir Next Regular"/>
                <a:cs typeface="Avenir Next Regular"/>
              </a:rPr>
              <a:t> </a:t>
            </a:r>
            <a:endParaRPr lang="en-US" altLang="en-US" sz="2800" dirty="0">
              <a:solidFill>
                <a:srgbClr val="0070C0"/>
              </a:solidFill>
              <a:latin typeface="Trebuchet MS" panose="020B0603020202020204" pitchFamily="34" charset="0"/>
            </a:endParaRPr>
          </a:p>
        </p:txBody>
      </p:sp>
      <p:sp>
        <p:nvSpPr>
          <p:cNvPr id="5" name="Rechteck 4"/>
          <p:cNvSpPr/>
          <p:nvPr/>
        </p:nvSpPr>
        <p:spPr>
          <a:xfrm>
            <a:off x="6781800" y="1981200"/>
            <a:ext cx="2209800" cy="4278094"/>
          </a:xfrm>
          <a:prstGeom prst="rect">
            <a:avLst/>
          </a:prstGeom>
        </p:spPr>
        <p:txBody>
          <a:bodyPr wrap="square">
            <a:spAutoFit/>
          </a:bodyPr>
          <a:lstStyle/>
          <a:p>
            <a:pPr>
              <a:spcAft>
                <a:spcPts val="1200"/>
              </a:spcAft>
              <a:defRPr/>
            </a:pPr>
            <a:r>
              <a:rPr lang="en-US" sz="2400" b="1" dirty="0">
                <a:solidFill>
                  <a:srgbClr val="FFFFFF"/>
                </a:solidFill>
                <a:latin typeface="Avenir condensed"/>
                <a:cs typeface="Avenir condensed"/>
              </a:rPr>
              <a:t>Services</a:t>
            </a:r>
          </a:p>
          <a:p>
            <a:pPr marL="285750" indent="-285750">
              <a:spcAft>
                <a:spcPts val="1200"/>
              </a:spcAft>
              <a:buFont typeface="Arial" panose="020B0604020202020204" pitchFamily="34" charset="0"/>
              <a:buChar char="•"/>
              <a:defRPr/>
            </a:pPr>
            <a:r>
              <a:rPr lang="en-US" b="1" dirty="0">
                <a:solidFill>
                  <a:srgbClr val="FFFFFF"/>
                </a:solidFill>
                <a:latin typeface="Avenir condensed"/>
                <a:cs typeface="Avenir condensed"/>
              </a:rPr>
              <a:t>Interactive information gateway</a:t>
            </a:r>
          </a:p>
          <a:p>
            <a:pPr>
              <a:spcAft>
                <a:spcPts val="1200"/>
              </a:spcAft>
              <a:defRPr/>
            </a:pPr>
            <a:endParaRPr lang="en-US" b="1" dirty="0">
              <a:solidFill>
                <a:srgbClr val="FFFFFF"/>
              </a:solidFill>
              <a:latin typeface="Avenir condensed"/>
              <a:cs typeface="Avenir condensed"/>
            </a:endParaRPr>
          </a:p>
          <a:p>
            <a:pPr marL="285750" indent="-285750">
              <a:spcAft>
                <a:spcPts val="1200"/>
              </a:spcAft>
              <a:buFont typeface="Arial" panose="020B0604020202020204" pitchFamily="34" charset="0"/>
              <a:buChar char="•"/>
              <a:defRPr/>
            </a:pPr>
            <a:r>
              <a:rPr lang="en-US" b="1" dirty="0">
                <a:solidFill>
                  <a:srgbClr val="FFFFFF"/>
                </a:solidFill>
                <a:latin typeface="Avenir condensed"/>
                <a:cs typeface="Avenir condensed"/>
              </a:rPr>
              <a:t>Team of experts (Sea Basin Focal Points)</a:t>
            </a:r>
          </a:p>
          <a:p>
            <a:pPr>
              <a:spcAft>
                <a:spcPts val="1200"/>
              </a:spcAft>
              <a:defRPr/>
            </a:pPr>
            <a:endParaRPr lang="en-US" b="1" dirty="0">
              <a:solidFill>
                <a:srgbClr val="FFFFFF"/>
              </a:solidFill>
              <a:latin typeface="Avenir condensed"/>
              <a:cs typeface="Avenir condensed"/>
            </a:endParaRPr>
          </a:p>
          <a:p>
            <a:pPr marL="285750" indent="-285750">
              <a:spcAft>
                <a:spcPts val="1200"/>
              </a:spcAft>
              <a:buFont typeface="Arial" panose="020B0604020202020204" pitchFamily="34" charset="0"/>
              <a:buChar char="•"/>
              <a:defRPr/>
            </a:pPr>
            <a:r>
              <a:rPr lang="en-US" b="1" dirty="0">
                <a:solidFill>
                  <a:srgbClr val="FFFFFF"/>
                </a:solidFill>
                <a:latin typeface="Avenir condensed"/>
                <a:cs typeface="Avenir condensed"/>
              </a:rPr>
              <a:t>Technical studies – filling identified knowledge gaps</a:t>
            </a:r>
            <a:endParaRPr lang="en-GB" b="1" dirty="0">
              <a:solidFill>
                <a:srgbClr val="FFFFFF"/>
              </a:solidFill>
              <a:latin typeface="Avenir condensed"/>
              <a:cs typeface="Avenir condensed"/>
            </a:endParaRPr>
          </a:p>
        </p:txBody>
      </p:sp>
      <p:pic>
        <p:nvPicPr>
          <p:cNvPr id="7" name="Bild 5"/>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05600" y="152400"/>
            <a:ext cx="2323291"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4648200" y="76200"/>
            <a:ext cx="2032000" cy="930687"/>
          </a:xfrm>
          <a:prstGeom prst="rect">
            <a:avLst/>
          </a:prstGeom>
          <a:ln>
            <a:noFill/>
          </a:ln>
          <a:effectLst>
            <a:softEdge rad="112500"/>
          </a:effectLst>
        </p:spPr>
      </p:pic>
      <p:sp>
        <p:nvSpPr>
          <p:cNvPr id="8" name="Rectangle 7">
            <a:extLst>
              <a:ext uri="{FF2B5EF4-FFF2-40B4-BE49-F238E27FC236}">
                <a16:creationId xmlns:a16="http://schemas.microsoft.com/office/drawing/2014/main" id="{38B33CD5-BB7F-4EAA-A0E2-3C3C43812E6F}"/>
              </a:ext>
            </a:extLst>
          </p:cNvPr>
          <p:cNvSpPr/>
          <p:nvPr/>
        </p:nvSpPr>
        <p:spPr>
          <a:xfrm>
            <a:off x="269701" y="1394159"/>
            <a:ext cx="8763000" cy="369332"/>
          </a:xfrm>
          <a:prstGeom prst="rect">
            <a:avLst/>
          </a:prstGeom>
        </p:spPr>
        <p:txBody>
          <a:bodyPr wrap="square">
            <a:spAutoFit/>
          </a:bodyPr>
          <a:lstStyle/>
          <a:p>
            <a:pPr algn="just"/>
            <a:r>
              <a:rPr lang="en-US" i="1" dirty="0">
                <a:latin typeface="Tahoma" panose="020B0604030504040204" pitchFamily="34" charset="0"/>
                <a:ea typeface="Tahoma" panose="020B0604030504040204" pitchFamily="34" charset="0"/>
                <a:cs typeface="Tahoma" panose="020B0604030504040204" pitchFamily="34" charset="0"/>
              </a:rPr>
              <a:t>“</a:t>
            </a:r>
            <a:r>
              <a:rPr lang="en-US" sz="1200" i="1" dirty="0">
                <a:latin typeface="Tahoma" panose="020B0604030504040204" pitchFamily="34" charset="0"/>
                <a:ea typeface="Tahoma" panose="020B0604030504040204" pitchFamily="34" charset="0"/>
                <a:cs typeface="Tahoma" panose="020B0604030504040204" pitchFamily="34" charset="0"/>
              </a:rPr>
              <a:t>Blue Growth is the long term strategy to support sustainable growth in the marine and maritime sectors as a whole.”</a:t>
            </a:r>
            <a:endParaRPr lang="en-US" sz="1200" i="1" dirty="0">
              <a:solidFill>
                <a:srgbClr val="36363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5908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gonal liegende Ecken des Rechtecks schneiden 6"/>
          <p:cNvSpPr/>
          <p:nvPr/>
        </p:nvSpPr>
        <p:spPr>
          <a:xfrm>
            <a:off x="4571978" y="1558733"/>
            <a:ext cx="4267243" cy="3210580"/>
          </a:xfrm>
          <a:prstGeom prst="snip2Diag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Diagonal liegende Ecken des Rechtecks schneiden 5"/>
          <p:cNvSpPr/>
          <p:nvPr/>
        </p:nvSpPr>
        <p:spPr>
          <a:xfrm>
            <a:off x="76200" y="838200"/>
            <a:ext cx="4419600" cy="3429000"/>
          </a:xfrm>
          <a:prstGeom prst="snip2Diag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charset="2"/>
              <a:buChar char="Ø"/>
            </a:pPr>
            <a:r>
              <a:rPr lang="en-GB" b="1" dirty="0">
                <a:solidFill>
                  <a:srgbClr val="FFFF00"/>
                </a:solidFill>
                <a:latin typeface="Avenir Next Regular"/>
                <a:cs typeface="Avenir Next Regular"/>
              </a:rPr>
              <a:t>MSP Practices database (349)</a:t>
            </a:r>
          </a:p>
          <a:p>
            <a:pPr marL="285750" indent="-285750">
              <a:buFont typeface="Wingdings" charset="2"/>
              <a:buChar char="Ø"/>
            </a:pPr>
            <a:r>
              <a:rPr lang="en-GB" b="1" dirty="0">
                <a:solidFill>
                  <a:srgbClr val="FFFF00"/>
                </a:solidFill>
                <a:latin typeface="Avenir Next Regular"/>
                <a:cs typeface="Avenir Next Regular"/>
              </a:rPr>
              <a:t>MSP Projects database (117)</a:t>
            </a:r>
          </a:p>
          <a:p>
            <a:pPr marL="285750" indent="-285750">
              <a:buFont typeface="Wingdings" charset="2"/>
              <a:buChar char="Ø"/>
            </a:pPr>
            <a:r>
              <a:rPr lang="en-GB" b="1" dirty="0">
                <a:solidFill>
                  <a:srgbClr val="FFFF00"/>
                </a:solidFill>
                <a:latin typeface="Avenir Next Regular"/>
                <a:cs typeface="Avenir Next Regular"/>
              </a:rPr>
              <a:t>Country and sea basin profiles</a:t>
            </a:r>
          </a:p>
          <a:p>
            <a:pPr marL="285750" indent="-285750">
              <a:buFont typeface="Wingdings" charset="2"/>
              <a:buChar char="Ø"/>
            </a:pPr>
            <a:r>
              <a:rPr lang="en-GB" b="1" dirty="0">
                <a:solidFill>
                  <a:schemeClr val="bg1"/>
                </a:solidFill>
                <a:latin typeface="Avenir Next Regular"/>
                <a:cs typeface="Avenir Next Regular"/>
              </a:rPr>
              <a:t>FAQs </a:t>
            </a:r>
          </a:p>
          <a:p>
            <a:pPr marL="285750" indent="-285750">
              <a:buFont typeface="Wingdings" charset="2"/>
              <a:buChar char="Ø"/>
            </a:pPr>
            <a:r>
              <a:rPr lang="en-GB" b="1" dirty="0">
                <a:solidFill>
                  <a:schemeClr val="bg1"/>
                </a:solidFill>
                <a:latin typeface="Avenir Next Regular"/>
                <a:cs typeface="Avenir Next Regular"/>
              </a:rPr>
              <a:t>List of funding opportunities </a:t>
            </a:r>
          </a:p>
          <a:p>
            <a:pPr marL="285750" indent="-285750">
              <a:buFont typeface="Wingdings" charset="2"/>
              <a:buChar char="Ø"/>
            </a:pPr>
            <a:r>
              <a:rPr lang="en-GB" b="1" dirty="0">
                <a:solidFill>
                  <a:schemeClr val="bg1"/>
                </a:solidFill>
                <a:latin typeface="Avenir Next Regular"/>
                <a:cs typeface="Avenir Next Regular"/>
              </a:rPr>
              <a:t>Events list &amp; News services</a:t>
            </a:r>
          </a:p>
          <a:p>
            <a:pPr marL="285750" indent="-285750">
              <a:buFont typeface="Wingdings" charset="2"/>
              <a:buChar char="Ø"/>
            </a:pPr>
            <a:r>
              <a:rPr lang="en-GB" b="1" dirty="0">
                <a:solidFill>
                  <a:schemeClr val="bg1"/>
                </a:solidFill>
                <a:latin typeface="Avenir Next Regular"/>
                <a:cs typeface="Avenir Next Regular"/>
              </a:rPr>
              <a:t>Member States expert group on MSP (EU COM)</a:t>
            </a:r>
          </a:p>
          <a:p>
            <a:pPr marL="285750" indent="-285750">
              <a:buFont typeface="Wingdings" charset="2"/>
              <a:buChar char="Ø"/>
            </a:pPr>
            <a:r>
              <a:rPr lang="en-GB" b="1" dirty="0">
                <a:solidFill>
                  <a:schemeClr val="bg1"/>
                </a:solidFill>
                <a:latin typeface="Avenir Next Regular"/>
                <a:cs typeface="Avenir Next Regular"/>
              </a:rPr>
              <a:t>Q&amp;A service</a:t>
            </a:r>
          </a:p>
          <a:p>
            <a:pPr marL="285750" indent="-285750">
              <a:buFont typeface="Wingdings" charset="2"/>
              <a:buChar char="Ø"/>
            </a:pPr>
            <a:r>
              <a:rPr lang="en-GB" b="1" dirty="0">
                <a:solidFill>
                  <a:srgbClr val="FFFF00"/>
                </a:solidFill>
                <a:latin typeface="Avenir Next Regular"/>
                <a:cs typeface="Avenir Next Regular"/>
              </a:rPr>
              <a:t>Workshops and conferences</a:t>
            </a:r>
          </a:p>
        </p:txBody>
      </p:sp>
      <p:pic>
        <p:nvPicPr>
          <p:cNvPr id="2" name="Bild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05600" y="152400"/>
            <a:ext cx="2323291"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838200" y="228600"/>
            <a:ext cx="2398285" cy="523220"/>
          </a:xfrm>
          <a:prstGeom prst="rect">
            <a:avLst/>
          </a:prstGeom>
        </p:spPr>
        <p:txBody>
          <a:bodyPr wrap="none">
            <a:spAutoFit/>
          </a:bodyPr>
          <a:lstStyle/>
          <a:p>
            <a:r>
              <a:rPr lang="en-US" sz="2800" b="1" dirty="0">
                <a:solidFill>
                  <a:srgbClr val="476173"/>
                </a:solidFill>
                <a:latin typeface="Avenir condensed"/>
                <a:cs typeface="Avenir condensed"/>
              </a:rPr>
              <a:t>What is doing?</a:t>
            </a:r>
            <a:endParaRPr lang="en-GB" sz="2800" dirty="0">
              <a:solidFill>
                <a:srgbClr val="476173"/>
              </a:solidFill>
            </a:endParaRPr>
          </a:p>
        </p:txBody>
      </p:sp>
      <p:sp>
        <p:nvSpPr>
          <p:cNvPr id="9" name="Rechteck 8"/>
          <p:cNvSpPr/>
          <p:nvPr/>
        </p:nvSpPr>
        <p:spPr>
          <a:xfrm>
            <a:off x="4826862" y="1066800"/>
            <a:ext cx="3232231" cy="523220"/>
          </a:xfrm>
          <a:prstGeom prst="rect">
            <a:avLst/>
          </a:prstGeom>
        </p:spPr>
        <p:txBody>
          <a:bodyPr wrap="none">
            <a:spAutoFit/>
          </a:bodyPr>
          <a:lstStyle/>
          <a:p>
            <a:r>
              <a:rPr lang="en-US" sz="2800" b="1" dirty="0">
                <a:solidFill>
                  <a:srgbClr val="476173"/>
                </a:solidFill>
                <a:latin typeface="Avenir condensed"/>
                <a:cs typeface="Avenir condensed"/>
              </a:rPr>
              <a:t>What can be offered</a:t>
            </a:r>
            <a:endParaRPr lang="en-GB" sz="2800" dirty="0">
              <a:solidFill>
                <a:srgbClr val="476173"/>
              </a:solidFill>
            </a:endParaRPr>
          </a:p>
        </p:txBody>
      </p:sp>
      <p:pic>
        <p:nvPicPr>
          <p:cNvPr id="10" name="Picture 15">
            <a:extLst>
              <a:ext uri="{FF2B5EF4-FFF2-40B4-BE49-F238E27FC236}">
                <a16:creationId xmlns:a16="http://schemas.microsoft.com/office/drawing/2014/main" id="{E9A29E34-C986-4891-A6E3-4E3A869C273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4572000"/>
            <a:ext cx="2710408" cy="209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1357C315-70B3-4C25-AB6E-5E94AA5CF9A1}"/>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65149" y="4572000"/>
            <a:ext cx="2918415" cy="2079457"/>
          </a:xfrm>
          <a:prstGeom prst="rect">
            <a:avLst/>
          </a:prstGeom>
        </p:spPr>
      </p:pic>
      <p:sp>
        <p:nvSpPr>
          <p:cNvPr id="13" name="Rechteck 2">
            <a:extLst>
              <a:ext uri="{FF2B5EF4-FFF2-40B4-BE49-F238E27FC236}">
                <a16:creationId xmlns:a16="http://schemas.microsoft.com/office/drawing/2014/main" id="{BD50C7D1-69A3-4B2E-ADB8-6FBB9A0685EC}"/>
              </a:ext>
            </a:extLst>
          </p:cNvPr>
          <p:cNvSpPr/>
          <p:nvPr/>
        </p:nvSpPr>
        <p:spPr>
          <a:xfrm>
            <a:off x="4571978" y="1752600"/>
            <a:ext cx="4419600" cy="3139321"/>
          </a:xfrm>
          <a:prstGeom prst="rect">
            <a:avLst/>
          </a:prstGeom>
        </p:spPr>
        <p:txBody>
          <a:bodyPr wrap="square">
            <a:spAutoFit/>
          </a:bodyPr>
          <a:lstStyle/>
          <a:p>
            <a:pPr marL="285750" indent="-285750">
              <a:buFont typeface="Wingdings" charset="2"/>
              <a:buChar char="Ø"/>
            </a:pPr>
            <a:r>
              <a:rPr lang="en-GB" b="1" dirty="0">
                <a:solidFill>
                  <a:srgbClr val="476173"/>
                </a:solidFill>
                <a:latin typeface="Avenir Next Regular"/>
                <a:cs typeface="Avenir Next Regular"/>
              </a:rPr>
              <a:t>Promote your project, event, </a:t>
            </a:r>
          </a:p>
          <a:p>
            <a:r>
              <a:rPr lang="en-GB" b="1" dirty="0">
                <a:solidFill>
                  <a:srgbClr val="476173"/>
                </a:solidFill>
                <a:latin typeface="Avenir Next Regular"/>
                <a:cs typeface="Avenir Next Regular"/>
              </a:rPr>
              <a:t>     or news </a:t>
            </a:r>
          </a:p>
          <a:p>
            <a:pPr marL="285750" indent="-285750">
              <a:buFont typeface="Wingdings" charset="2"/>
              <a:buChar char="Ø"/>
            </a:pPr>
            <a:r>
              <a:rPr lang="en-GB" b="1" dirty="0">
                <a:solidFill>
                  <a:srgbClr val="476173"/>
                </a:solidFill>
                <a:latin typeface="Avenir Next Regular"/>
                <a:cs typeface="Avenir Next Regular"/>
              </a:rPr>
              <a:t>Ask a question via Q&amp;A Service</a:t>
            </a:r>
          </a:p>
          <a:p>
            <a:pPr marL="285750" indent="-285750">
              <a:buFont typeface="Wingdings" charset="2"/>
              <a:buChar char="Ø"/>
            </a:pPr>
            <a:r>
              <a:rPr lang="en-GB" b="1" dirty="0">
                <a:solidFill>
                  <a:srgbClr val="008000"/>
                </a:solidFill>
                <a:latin typeface="Avenir Next Regular"/>
                <a:cs typeface="Avenir Next Regular"/>
              </a:rPr>
              <a:t>Organise a workshop with our help</a:t>
            </a:r>
          </a:p>
          <a:p>
            <a:pPr marL="285750" indent="-285750">
              <a:buFont typeface="Wingdings" charset="2"/>
              <a:buChar char="Ø"/>
            </a:pPr>
            <a:r>
              <a:rPr lang="en-GB" b="1" dirty="0">
                <a:solidFill>
                  <a:srgbClr val="476173"/>
                </a:solidFill>
                <a:latin typeface="Avenir Next Regular"/>
                <a:cs typeface="Avenir Next Regular"/>
              </a:rPr>
              <a:t>Contact us via</a:t>
            </a:r>
            <a:br>
              <a:rPr lang="en-GB" b="1" dirty="0">
                <a:solidFill>
                  <a:srgbClr val="476173"/>
                </a:solidFill>
                <a:latin typeface="Avenir Next Regular"/>
                <a:cs typeface="Avenir Next Regular"/>
              </a:rPr>
            </a:br>
            <a:r>
              <a:rPr lang="en-GB" b="1" dirty="0">
                <a:solidFill>
                  <a:srgbClr val="476173"/>
                </a:solidFill>
                <a:latin typeface="Avenir Next Regular"/>
                <a:cs typeface="Avenir Next Regular"/>
                <a:hlinkClick r:id="rId7"/>
              </a:rPr>
              <a:t>info@msp-platform.eu</a:t>
            </a:r>
            <a:endParaRPr lang="en-GB" b="1" dirty="0">
              <a:solidFill>
                <a:srgbClr val="476173"/>
              </a:solidFill>
              <a:latin typeface="Avenir Next Regular"/>
              <a:cs typeface="Avenir Next Regular"/>
            </a:endParaRPr>
          </a:p>
          <a:p>
            <a:pPr marL="285750" indent="-285750">
              <a:buFont typeface="Wingdings" charset="2"/>
              <a:buChar char="Ø"/>
            </a:pPr>
            <a:r>
              <a:rPr lang="en-GB" b="1" dirty="0">
                <a:solidFill>
                  <a:srgbClr val="476173"/>
                </a:solidFill>
                <a:latin typeface="Avenir Next Regular"/>
                <a:cs typeface="Avenir Next Regular"/>
              </a:rPr>
              <a:t>Follow us on Twitter</a:t>
            </a:r>
            <a:br>
              <a:rPr lang="en-GB" b="1" dirty="0">
                <a:solidFill>
                  <a:srgbClr val="476173"/>
                </a:solidFill>
                <a:latin typeface="Avenir Next Regular"/>
                <a:cs typeface="Avenir Next Regular"/>
              </a:rPr>
            </a:br>
            <a:r>
              <a:rPr lang="en-GB" b="1" dirty="0">
                <a:solidFill>
                  <a:srgbClr val="476173"/>
                </a:solidFill>
                <a:latin typeface="Avenir Next Regular"/>
                <a:cs typeface="Avenir Next Regular"/>
                <a:hlinkClick r:id="rId8"/>
              </a:rPr>
              <a:t>@EU_MSP_Platform  </a:t>
            </a:r>
            <a:endParaRPr lang="en-GB" b="1" dirty="0">
              <a:solidFill>
                <a:srgbClr val="476173"/>
              </a:solidFill>
              <a:latin typeface="Avenir Next Regular"/>
              <a:cs typeface="Avenir Next Regular"/>
            </a:endParaRPr>
          </a:p>
          <a:p>
            <a:pPr marL="285750" indent="-285750">
              <a:buFont typeface="Wingdings" charset="2"/>
              <a:buChar char="Ø"/>
            </a:pPr>
            <a:r>
              <a:rPr lang="en-GB" b="1" u="sng" dirty="0">
                <a:solidFill>
                  <a:srgbClr val="008000"/>
                </a:solidFill>
                <a:effectLst>
                  <a:outerShdw blurRad="38100" dist="38100" dir="2700000" algn="tl">
                    <a:srgbClr val="000000">
                      <a:alpha val="43137"/>
                    </a:srgbClr>
                  </a:outerShdw>
                </a:effectLst>
                <a:latin typeface="Avenir Next Regular"/>
                <a:cs typeface="Avenir Next Regular"/>
              </a:rPr>
              <a:t>Attend ‘MSP for Blue Growth’ conference 11-12 October in Brussels</a:t>
            </a:r>
          </a:p>
          <a:p>
            <a:pPr marL="285750" indent="-285750">
              <a:buFont typeface="Wingdings" charset="2"/>
              <a:buChar char="Ø"/>
            </a:pPr>
            <a:endParaRPr lang="en-GB" b="1" dirty="0">
              <a:solidFill>
                <a:srgbClr val="476173"/>
              </a:solidFill>
              <a:latin typeface="Avenir Next Regular"/>
              <a:cs typeface="Avenir Next Regular"/>
            </a:endParaRPr>
          </a:p>
        </p:txBody>
      </p:sp>
      <p:sp>
        <p:nvSpPr>
          <p:cNvPr id="14" name="Rectangle 13">
            <a:extLst>
              <a:ext uri="{FF2B5EF4-FFF2-40B4-BE49-F238E27FC236}">
                <a16:creationId xmlns:a16="http://schemas.microsoft.com/office/drawing/2014/main" id="{62904E8C-FA21-4566-8CD6-B23C1033D1D1}"/>
              </a:ext>
            </a:extLst>
          </p:cNvPr>
          <p:cNvSpPr/>
          <p:nvPr/>
        </p:nvSpPr>
        <p:spPr>
          <a:xfrm>
            <a:off x="5999686" y="5433640"/>
            <a:ext cx="3074688" cy="584775"/>
          </a:xfrm>
          <a:prstGeom prst="rect">
            <a:avLst/>
          </a:prstGeom>
          <a:noFill/>
        </p:spPr>
        <p:txBody>
          <a:bodyPr wrap="none" lIns="91440" tIns="45720" rIns="91440" bIns="45720">
            <a:spAutoFit/>
          </a:bodyPr>
          <a:lstStyle/>
          <a:p>
            <a:pPr algn="ctr"/>
            <a:r>
              <a:rPr lang="en-US" sz="3200" b="1" cap="none" spc="0" dirty="0">
                <a:ln w="12700">
                  <a:solidFill>
                    <a:schemeClr val="accent1"/>
                  </a:solidFill>
                  <a:prstDash val="solid"/>
                </a:ln>
                <a:solidFill>
                  <a:srgbClr val="0000FF"/>
                </a:solidFill>
                <a:effectLst>
                  <a:outerShdw dist="38100" dir="2640000" algn="bl" rotWithShape="0">
                    <a:schemeClr val="accent1"/>
                  </a:outerShdw>
                </a:effectLst>
              </a:rPr>
              <a:t>MSP Focal Points</a:t>
            </a:r>
          </a:p>
        </p:txBody>
      </p:sp>
      <p:sp>
        <p:nvSpPr>
          <p:cNvPr id="3" name="Oval 2">
            <a:extLst>
              <a:ext uri="{FF2B5EF4-FFF2-40B4-BE49-F238E27FC236}">
                <a16:creationId xmlns:a16="http://schemas.microsoft.com/office/drawing/2014/main" id="{9D61B252-24FB-43A1-AEEA-B8EB957A4C6B}"/>
              </a:ext>
            </a:extLst>
          </p:cNvPr>
          <p:cNvSpPr/>
          <p:nvPr/>
        </p:nvSpPr>
        <p:spPr>
          <a:xfrm>
            <a:off x="1524000" y="5638800"/>
            <a:ext cx="76200"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81D4C50-1C28-477B-BD31-5B4559509122}"/>
              </a:ext>
            </a:extLst>
          </p:cNvPr>
          <p:cNvSpPr/>
          <p:nvPr/>
        </p:nvSpPr>
        <p:spPr>
          <a:xfrm flipH="1">
            <a:off x="990600" y="5943599"/>
            <a:ext cx="76200" cy="748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49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C69A5A-0952-489D-B8CF-EFFA45772ECF}"/>
              </a:ext>
            </a:extLst>
          </p:cNvPr>
          <p:cNvSpPr/>
          <p:nvPr/>
        </p:nvSpPr>
        <p:spPr>
          <a:xfrm>
            <a:off x="146054" y="381000"/>
            <a:ext cx="8763000" cy="2516073"/>
          </a:xfrm>
          <a:prstGeom prst="rect">
            <a:avLst/>
          </a:prstGeom>
          <a:ln>
            <a:noFill/>
          </a:ln>
        </p:spPr>
        <p:txBody>
          <a:bodyPr wrap="square">
            <a:spAutoFit/>
          </a:bodyPr>
          <a:lstStyle/>
          <a:p>
            <a:pPr marL="226695" marR="0" algn="just">
              <a:lnSpc>
                <a:spcPct val="115000"/>
              </a:lnSpc>
              <a:spcBef>
                <a:spcPts val="600"/>
              </a:spcBef>
              <a:spcAft>
                <a:spcPts val="0"/>
              </a:spcAft>
            </a:pPr>
            <a:r>
              <a:rPr lang="en-US" sz="20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BLUE GROWTH</a:t>
            </a:r>
            <a:endParaRPr lang="en-GB"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Bef>
                <a:spcPts val="600"/>
              </a:spcBef>
            </a:pPr>
            <a:r>
              <a:rPr lang="en-US" sz="1400" i="1"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16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171450" indent="-171450" algn="just">
              <a:spcAft>
                <a:spcPts val="600"/>
              </a:spcAft>
              <a:buFontTx/>
              <a:buChar char="-"/>
            </a:pPr>
            <a:r>
              <a:rPr lang="en-US" sz="1400" b="1" dirty="0" err="1">
                <a:effectLst/>
                <a:latin typeface="Tahoma" panose="020B0604030504040204" pitchFamily="34" charset="0"/>
                <a:ea typeface="Tahoma" panose="020B0604030504040204" pitchFamily="34" charset="0"/>
                <a:cs typeface="Tahoma" panose="020B0604030504040204" pitchFamily="34" charset="0"/>
              </a:rPr>
              <a:t>Wich</a:t>
            </a:r>
            <a:r>
              <a:rPr lang="en-US" sz="1400" b="1" dirty="0">
                <a:effectLst/>
                <a:latin typeface="Tahoma" panose="020B0604030504040204" pitchFamily="34" charset="0"/>
                <a:ea typeface="Tahoma" panose="020B0604030504040204" pitchFamily="34" charset="0"/>
                <a:cs typeface="Tahoma" panose="020B0604030504040204" pitchFamily="34" charset="0"/>
              </a:rPr>
              <a:t> is the aim?</a:t>
            </a:r>
            <a:r>
              <a:rPr lang="en-US" sz="1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400" b="1" i="1" dirty="0">
                <a:solidFill>
                  <a:srgbClr val="0000FF"/>
                </a:solidFill>
                <a:effectLst/>
                <a:latin typeface="Tahoma" panose="020B0604030504040204" pitchFamily="34" charset="0"/>
                <a:ea typeface="Tahoma" panose="020B0604030504040204" pitchFamily="34" charset="0"/>
                <a:cs typeface="Tahoma" panose="020B0604030504040204" pitchFamily="34" charset="0"/>
              </a:rPr>
              <a:t>LONG TERMS STRATEGIES</a:t>
            </a:r>
          </a:p>
          <a:p>
            <a:pPr marL="171450" indent="-171450" algn="just">
              <a:spcAft>
                <a:spcPts val="600"/>
              </a:spcAft>
              <a:buFontTx/>
              <a:buChar char="-"/>
            </a:pPr>
            <a:r>
              <a:rPr lang="en-US" sz="1400" b="1" dirty="0">
                <a:effectLst/>
                <a:latin typeface="Tahoma" panose="020B0604030504040204" pitchFamily="34" charset="0"/>
                <a:ea typeface="Tahoma" panose="020B0604030504040204" pitchFamily="34" charset="0"/>
                <a:cs typeface="Tahoma" panose="020B0604030504040204" pitchFamily="34" charset="0"/>
              </a:rPr>
              <a:t>How to proceed in the conflicts </a:t>
            </a:r>
            <a:r>
              <a:rPr lang="en-US" sz="1400" b="1" dirty="0">
                <a:latin typeface="Tahoma" panose="020B0604030504040204" pitchFamily="34" charset="0"/>
                <a:ea typeface="Tahoma" panose="020B0604030504040204" pitchFamily="34" charset="0"/>
                <a:cs typeface="Tahoma" panose="020B0604030504040204" pitchFamily="34" charset="0"/>
              </a:rPr>
              <a:t>identification </a:t>
            </a:r>
            <a:r>
              <a:rPr lang="en-US" sz="1400" b="1" dirty="0">
                <a:effectLst/>
                <a:latin typeface="Tahoma" panose="020B0604030504040204" pitchFamily="34" charset="0"/>
                <a:ea typeface="Tahoma" panose="020B0604030504040204" pitchFamily="34" charset="0"/>
                <a:cs typeface="Tahoma" panose="020B0604030504040204" pitchFamily="34" charset="0"/>
              </a:rPr>
              <a:t>and to avoid them for a sustainable economic development?                </a:t>
            </a:r>
            <a:r>
              <a:rPr lang="en-US" sz="1400" b="1" i="1" dirty="0">
                <a:solidFill>
                  <a:srgbClr val="0000FF"/>
                </a:solidFill>
                <a:effectLst/>
                <a:latin typeface="Tahoma" panose="020B0604030504040204" pitchFamily="34" charset="0"/>
                <a:ea typeface="Tahoma" panose="020B0604030504040204" pitchFamily="34" charset="0"/>
                <a:cs typeface="Tahoma" panose="020B0604030504040204" pitchFamily="34" charset="0"/>
              </a:rPr>
              <a:t>USING IMPORTANT – SPECIFICAL METHODS</a:t>
            </a:r>
          </a:p>
          <a:p>
            <a:pPr marL="171450" indent="-171450" algn="just">
              <a:spcAft>
                <a:spcPts val="600"/>
              </a:spcAft>
              <a:buFontTx/>
              <a:buChar char="-"/>
            </a:pPr>
            <a:r>
              <a:rPr lang="en-US" sz="1400" b="1"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a:effectLst/>
                <a:latin typeface="Tahoma" panose="020B0604030504040204" pitchFamily="34" charset="0"/>
                <a:ea typeface="Tahoma" panose="020B0604030504040204" pitchFamily="34" charset="0"/>
                <a:cs typeface="Tahoma" panose="020B0604030504040204" pitchFamily="34" charset="0"/>
              </a:rPr>
              <a:t>Why to establish Short and Long terms for strategies elaboration? </a:t>
            </a:r>
          </a:p>
          <a:p>
            <a:pPr algn="just">
              <a:spcAft>
                <a:spcPts val="600"/>
              </a:spcAft>
            </a:pPr>
            <a:r>
              <a:rPr lang="en-US" sz="14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400" b="1" i="1" dirty="0">
                <a:solidFill>
                  <a:srgbClr val="0000FF"/>
                </a:solidFill>
                <a:latin typeface="Tahoma" panose="020B0604030504040204" pitchFamily="34" charset="0"/>
                <a:ea typeface="Tahoma" panose="020B0604030504040204" pitchFamily="34" charset="0"/>
                <a:cs typeface="Tahoma" panose="020B0604030504040204" pitchFamily="34" charset="0"/>
              </a:rPr>
              <a:t>FOR SMART, SUSTAINABLE AND INCLUSIVE GROWTH</a:t>
            </a:r>
            <a:endParaRPr lang="en-US" sz="1400" b="1" i="1"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a:p>
            <a:pPr marL="628650" lvl="1" indent="-171450" algn="just">
              <a:lnSpc>
                <a:spcPct val="115000"/>
              </a:lnSpc>
              <a:spcBef>
                <a:spcPts val="600"/>
              </a:spcBef>
              <a:buFontTx/>
              <a:buChar char="-"/>
            </a:pPr>
            <a:endParaRPr lang="en-GB" sz="1200" b="1" dirty="0">
              <a:solidFill>
                <a:srgbClr val="0000FF"/>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D:\MAGDA\NIMRD\2012\SIGLA INCDM.jpg">
            <a:extLst>
              <a:ext uri="{FF2B5EF4-FFF2-40B4-BE49-F238E27FC236}">
                <a16:creationId xmlns:a16="http://schemas.microsoft.com/office/drawing/2014/main" id="{4C8D6BFB-5893-42AF-AAD1-F3D0F282F9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139" y="204137"/>
            <a:ext cx="9007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descr="EUlogo">
            <a:extLst>
              <a:ext uri="{FF2B5EF4-FFF2-40B4-BE49-F238E27FC236}">
                <a16:creationId xmlns:a16="http://schemas.microsoft.com/office/drawing/2014/main" id="{B4148678-C5AC-497C-8214-C1A213BB7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804"/>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a:extLst>
              <a:ext uri="{FF2B5EF4-FFF2-40B4-BE49-F238E27FC236}">
                <a16:creationId xmlns:a16="http://schemas.microsoft.com/office/drawing/2014/main" id="{08373D7D-0690-4C92-B62F-8DB887F1842C}"/>
              </a:ext>
            </a:extLst>
          </p:cNvPr>
          <p:cNvSpPr>
            <a:spLocks noChangeArrowheads="1"/>
          </p:cNvSpPr>
          <p:nvPr/>
        </p:nvSpPr>
        <p:spPr bwMode="auto">
          <a:xfrm>
            <a:off x="-1291" y="2365862"/>
            <a:ext cx="9358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00" b="1">
                <a:latin typeface="Arial" panose="020B0604020202020204" pitchFamily="34" charset="0"/>
              </a:rPr>
              <a:t>DG MARE/2014/22</a:t>
            </a:r>
          </a:p>
        </p:txBody>
      </p:sp>
      <p:pic>
        <p:nvPicPr>
          <p:cNvPr id="7" name="Picture 7">
            <a:extLst>
              <a:ext uri="{FF2B5EF4-FFF2-40B4-BE49-F238E27FC236}">
                <a16:creationId xmlns:a16="http://schemas.microsoft.com/office/drawing/2014/main" id="{6E9343D2-8928-4B4E-906D-4040060CA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33264">
            <a:off x="5083494" y="2942425"/>
            <a:ext cx="1737625" cy="2614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7A3E6494-A1D2-4939-B727-D1A1BB91EB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4191">
            <a:off x="2940874" y="2968429"/>
            <a:ext cx="1737607" cy="25591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F9655607-B759-49D5-BFE3-AD2A7578084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54352">
            <a:off x="7183531" y="2976348"/>
            <a:ext cx="1741043" cy="25762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6D5FDBA-F789-41F9-BA6E-5337686368E8}"/>
              </a:ext>
            </a:extLst>
          </p:cNvPr>
          <p:cNvSpPr/>
          <p:nvPr/>
        </p:nvSpPr>
        <p:spPr>
          <a:xfrm>
            <a:off x="2678429" y="2532227"/>
            <a:ext cx="2215543" cy="359715"/>
          </a:xfrm>
          <a:prstGeom prst="rect">
            <a:avLst/>
          </a:prstGeom>
          <a:solidFill>
            <a:srgbClr val="FFC000"/>
          </a:solidFill>
          <a:ln>
            <a:solidFill>
              <a:srgbClr val="0000FF"/>
            </a:solidFill>
          </a:ln>
        </p:spPr>
        <p:txBody>
          <a:bodyPr wrap="none" lIns="51435" tIns="25718" rIns="51435" bIns="25718">
            <a:spAutoFit/>
          </a:bodyPr>
          <a:lstStyle/>
          <a:p>
            <a:pPr algn="ctr" eaLnBrk="1" hangingPunct="1">
              <a:defRPr/>
            </a:pPr>
            <a:r>
              <a:rPr lang="en-US" sz="2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EU MSP PLATFORM </a:t>
            </a:r>
          </a:p>
        </p:txBody>
      </p:sp>
      <p:sp>
        <p:nvSpPr>
          <p:cNvPr id="11" name="Rectangle 10">
            <a:extLst>
              <a:ext uri="{FF2B5EF4-FFF2-40B4-BE49-F238E27FC236}">
                <a16:creationId xmlns:a16="http://schemas.microsoft.com/office/drawing/2014/main" id="{4224C4CE-B980-46C1-B5BA-66FCF780F22F}"/>
              </a:ext>
            </a:extLst>
          </p:cNvPr>
          <p:cNvSpPr/>
          <p:nvPr/>
        </p:nvSpPr>
        <p:spPr>
          <a:xfrm>
            <a:off x="5553894" y="2551716"/>
            <a:ext cx="930576" cy="359715"/>
          </a:xfrm>
          <a:prstGeom prst="rect">
            <a:avLst/>
          </a:prstGeom>
          <a:solidFill>
            <a:srgbClr val="FFC000"/>
          </a:solidFill>
          <a:ln>
            <a:solidFill>
              <a:srgbClr val="0000FF"/>
            </a:solidFill>
          </a:ln>
        </p:spPr>
        <p:txBody>
          <a:bodyPr wrap="none" lIns="51435" tIns="25718" rIns="51435" bIns="25718">
            <a:spAutoFit/>
          </a:bodyPr>
          <a:lstStyle/>
          <a:p>
            <a:pPr algn="ctr" eaLnBrk="1" hangingPunct="1">
              <a:defRPr/>
            </a:pPr>
            <a:r>
              <a:rPr lang="en-US" sz="2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ECOAST</a:t>
            </a:r>
          </a:p>
        </p:txBody>
      </p:sp>
      <p:sp>
        <p:nvSpPr>
          <p:cNvPr id="12" name="Rectangle 11">
            <a:extLst>
              <a:ext uri="{FF2B5EF4-FFF2-40B4-BE49-F238E27FC236}">
                <a16:creationId xmlns:a16="http://schemas.microsoft.com/office/drawing/2014/main" id="{3F7FCCF2-CD4A-45BA-B2F6-78CE8A2DD540}"/>
              </a:ext>
            </a:extLst>
          </p:cNvPr>
          <p:cNvSpPr/>
          <p:nvPr/>
        </p:nvSpPr>
        <p:spPr>
          <a:xfrm>
            <a:off x="7251293" y="2571205"/>
            <a:ext cx="1697965" cy="359715"/>
          </a:xfrm>
          <a:prstGeom prst="rect">
            <a:avLst/>
          </a:prstGeom>
          <a:solidFill>
            <a:srgbClr val="FFC000"/>
          </a:solidFill>
          <a:ln>
            <a:solidFill>
              <a:srgbClr val="0000FF"/>
            </a:solidFill>
          </a:ln>
        </p:spPr>
        <p:txBody>
          <a:bodyPr wrap="none" lIns="51435" tIns="25718" rIns="51435" bIns="25718">
            <a:spAutoFit/>
          </a:bodyPr>
          <a:lstStyle/>
          <a:p>
            <a:pPr algn="ctr" eaLnBrk="1" hangingPunct="1">
              <a:defRPr/>
            </a:pPr>
            <a:r>
              <a:rPr lang="en-US" sz="2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MARSPLAN BS </a:t>
            </a:r>
          </a:p>
        </p:txBody>
      </p:sp>
      <p:sp>
        <p:nvSpPr>
          <p:cNvPr id="13" name="Rectangle 12">
            <a:extLst>
              <a:ext uri="{FF2B5EF4-FFF2-40B4-BE49-F238E27FC236}">
                <a16:creationId xmlns:a16="http://schemas.microsoft.com/office/drawing/2014/main" id="{A4BC3392-D462-4873-9326-0C508DE1315E}"/>
              </a:ext>
            </a:extLst>
          </p:cNvPr>
          <p:cNvSpPr/>
          <p:nvPr/>
        </p:nvSpPr>
        <p:spPr>
          <a:xfrm>
            <a:off x="7321055" y="6019800"/>
            <a:ext cx="1558440" cy="369332"/>
          </a:xfrm>
          <a:prstGeom prst="rect">
            <a:avLst/>
          </a:prstGeom>
        </p:spPr>
        <p:txBody>
          <a:bodyPr wrap="none">
            <a:spAutoFit/>
          </a:bodyPr>
          <a:lstStyle/>
          <a:p>
            <a:r>
              <a:rPr lang="en-US" b="1" dirty="0">
                <a:solidFill>
                  <a:schemeClr val="accent2">
                    <a:lumMod val="75000"/>
                  </a:schemeClr>
                </a:solidFill>
                <a:ea typeface="Calibri" panose="020F0502020204030204" pitchFamily="34" charset="0"/>
              </a:rPr>
              <a:t>2015 -2019</a:t>
            </a:r>
            <a:endParaRPr lang="en-GB" dirty="0">
              <a:solidFill>
                <a:schemeClr val="accent2">
                  <a:lumMod val="75000"/>
                </a:schemeClr>
              </a:solidFill>
            </a:endParaRPr>
          </a:p>
        </p:txBody>
      </p:sp>
      <p:sp>
        <p:nvSpPr>
          <p:cNvPr id="14" name="Rectangle 13">
            <a:extLst>
              <a:ext uri="{FF2B5EF4-FFF2-40B4-BE49-F238E27FC236}">
                <a16:creationId xmlns:a16="http://schemas.microsoft.com/office/drawing/2014/main" id="{094BE94A-5FFE-4272-9CFB-9AD72616B1C0}"/>
              </a:ext>
            </a:extLst>
          </p:cNvPr>
          <p:cNvSpPr/>
          <p:nvPr/>
        </p:nvSpPr>
        <p:spPr>
          <a:xfrm>
            <a:off x="155671" y="6548918"/>
            <a:ext cx="5094664" cy="300082"/>
          </a:xfrm>
          <a:prstGeom prst="rect">
            <a:avLst/>
          </a:prstGeom>
        </p:spPr>
        <p:txBody>
          <a:bodyPr wrap="none">
            <a:spAutoFit/>
          </a:bodyPr>
          <a:lstStyle/>
          <a:p>
            <a:r>
              <a:rPr lang="en-GB" sz="1350" dirty="0"/>
              <a:t>http://www.msp-platform.eu/msp-practice/msp-projects</a:t>
            </a:r>
          </a:p>
        </p:txBody>
      </p:sp>
      <p:pic>
        <p:nvPicPr>
          <p:cNvPr id="15" name="Bild 3" descr="Bildschirmfoto 2016-11-17 um 15.22.25.png">
            <a:extLst>
              <a:ext uri="{FF2B5EF4-FFF2-40B4-BE49-F238E27FC236}">
                <a16:creationId xmlns:a16="http://schemas.microsoft.com/office/drawing/2014/main" id="{50C77A78-D304-4B99-A062-E6F2A1AB77A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193752">
            <a:off x="238702" y="2897696"/>
            <a:ext cx="2075871" cy="2976396"/>
          </a:xfrm>
          <a:prstGeom prst="rect">
            <a:avLst/>
          </a:prstGeom>
          <a:ln>
            <a:solidFill>
              <a:srgbClr val="0000FF"/>
            </a:solidFill>
          </a:ln>
        </p:spPr>
      </p:pic>
      <p:sp>
        <p:nvSpPr>
          <p:cNvPr id="16" name="Rectangle 15">
            <a:extLst>
              <a:ext uri="{FF2B5EF4-FFF2-40B4-BE49-F238E27FC236}">
                <a16:creationId xmlns:a16="http://schemas.microsoft.com/office/drawing/2014/main" id="{1B03D800-47DD-4118-B7DB-1F0CF19A870F}"/>
              </a:ext>
            </a:extLst>
          </p:cNvPr>
          <p:cNvSpPr/>
          <p:nvPr/>
        </p:nvSpPr>
        <p:spPr>
          <a:xfrm>
            <a:off x="289492" y="2506707"/>
            <a:ext cx="1492909" cy="359715"/>
          </a:xfrm>
          <a:prstGeom prst="rect">
            <a:avLst/>
          </a:prstGeom>
          <a:solidFill>
            <a:srgbClr val="FFC000"/>
          </a:solidFill>
          <a:ln>
            <a:solidFill>
              <a:srgbClr val="0000FF"/>
            </a:solidFill>
          </a:ln>
        </p:spPr>
        <p:txBody>
          <a:bodyPr wrap="none" lIns="51435" tIns="25718" rIns="51435" bIns="25718">
            <a:spAutoFit/>
          </a:bodyPr>
          <a:lstStyle/>
          <a:p>
            <a:pPr algn="ctr" eaLnBrk="1" hangingPunct="1">
              <a:defRPr/>
            </a:pPr>
            <a:r>
              <a:rPr lang="en-US" sz="2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EU PROJECTS</a:t>
            </a:r>
          </a:p>
        </p:txBody>
      </p:sp>
      <p:pic>
        <p:nvPicPr>
          <p:cNvPr id="18" name="Bild 4">
            <a:extLst>
              <a:ext uri="{FF2B5EF4-FFF2-40B4-BE49-F238E27FC236}">
                <a16:creationId xmlns:a16="http://schemas.microsoft.com/office/drawing/2014/main" id="{B390AB61-C084-4356-B184-0A41B60EBD3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413733" y="317778"/>
            <a:ext cx="1396471" cy="46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13CF6B5-E929-4936-B0F4-83D8D1F7FAE5}"/>
              </a:ext>
            </a:extLst>
          </p:cNvPr>
          <p:cNvPicPr>
            <a:picLocks noChangeAspect="1"/>
          </p:cNvPicPr>
          <p:nvPr/>
        </p:nvPicPr>
        <p:blipFill>
          <a:blip r:embed="rId11"/>
          <a:stretch>
            <a:fillRect/>
          </a:stretch>
        </p:blipFill>
        <p:spPr>
          <a:xfrm>
            <a:off x="2743634" y="5667950"/>
            <a:ext cx="1313656" cy="880968"/>
          </a:xfrm>
          <a:prstGeom prst="rect">
            <a:avLst/>
          </a:prstGeom>
        </p:spPr>
      </p:pic>
      <p:pic>
        <p:nvPicPr>
          <p:cNvPr id="20" name="Picture 1">
            <a:extLst>
              <a:ext uri="{FF2B5EF4-FFF2-40B4-BE49-F238E27FC236}">
                <a16:creationId xmlns:a16="http://schemas.microsoft.com/office/drawing/2014/main" id="{288A15F1-64BA-4524-B543-01E9C73041D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87650" y="5667950"/>
            <a:ext cx="1346966" cy="8989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112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2046</TotalTime>
  <Words>2345</Words>
  <Application>Microsoft Office PowerPoint</Application>
  <PresentationFormat>On-screen Show (4:3)</PresentationFormat>
  <Paragraphs>351</Paragraphs>
  <Slides>23</Slides>
  <Notes>1</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47" baseType="lpstr">
      <vt:lpstr>SimSun</vt:lpstr>
      <vt:lpstr>SimSun</vt:lpstr>
      <vt:lpstr>Aharoni</vt:lpstr>
      <vt:lpstr>Arial</vt:lpstr>
      <vt:lpstr>Arial Rounded MT Bold</vt:lpstr>
      <vt:lpstr>Avenir condensed</vt:lpstr>
      <vt:lpstr>Avenir Next Condensed</vt:lpstr>
      <vt:lpstr>Avenir Next Condensed Bold</vt:lpstr>
      <vt:lpstr>Avenir Next Condensed Regular</vt:lpstr>
      <vt:lpstr>Avenir Next Regular</vt:lpstr>
      <vt:lpstr>AvenirNextLTPro-Cn</vt:lpstr>
      <vt:lpstr>AvenirNextLTPro-Regular</vt:lpstr>
      <vt:lpstr>Berlin Sans FB Demi</vt:lpstr>
      <vt:lpstr>Calibri</vt:lpstr>
      <vt:lpstr>Calibri Light</vt:lpstr>
      <vt:lpstr>Mangal</vt:lpstr>
      <vt:lpstr>Symbol</vt:lpstr>
      <vt:lpstr>Tahoma</vt:lpstr>
      <vt:lpstr>Times New Roman</vt:lpstr>
      <vt:lpstr>Trebuchet MS</vt:lpstr>
      <vt:lpstr>Wingdings</vt:lpstr>
      <vt:lpstr>Office Theme</vt:lpstr>
      <vt:lpstr>Visio</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mnenciu</dc:creator>
  <cp:lastModifiedBy>Laura Alexandrov</cp:lastModifiedBy>
  <cp:revision>161</cp:revision>
  <dcterms:created xsi:type="dcterms:W3CDTF">2015-08-31T10:24:33Z</dcterms:created>
  <dcterms:modified xsi:type="dcterms:W3CDTF">2017-09-15T09:14:42Z</dcterms:modified>
</cp:coreProperties>
</file>