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8" r:id="rId9"/>
    <p:sldId id="263" r:id="rId10"/>
    <p:sldId id="265" r:id="rId11"/>
    <p:sldId id="267" r:id="rId12"/>
    <p:sldId id="266" r:id="rId13"/>
    <p:sldId id="269" r:id="rId14"/>
    <p:sldId id="270" r:id="rId15"/>
    <p:sldId id="271" r:id="rId16"/>
    <p:sldId id="283" r:id="rId17"/>
    <p:sldId id="282" r:id="rId18"/>
    <p:sldId id="284" r:id="rId19"/>
    <p:sldId id="285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79B80-F173-48EC-B7AF-5926227A57D9}" type="datetimeFigureOut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C0CE1-822B-42EA-8B95-70DD7C0471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大気からの沈着については、点線源としての投入なので、実際にはより早く到達する。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しかし実際の海洋の濃度は計算よりも低くなるので、最高濃度の見積もりとしては保守側である。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C0CE1-822B-42EA-8B95-70DD7C04711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63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1711-F411-409D-82BA-CFDBCB526D76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40D5-BA55-42D5-BA28-60D7F2C28A5A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10B3-C991-4E19-ADE8-A78AF4E9FA01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F67D-B5C6-45AF-8EF6-A4837103A342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6742" y="6475691"/>
            <a:ext cx="1161826" cy="365125"/>
          </a:xfrm>
        </p:spPr>
        <p:txBody>
          <a:bodyPr/>
          <a:lstStyle>
            <a:lvl1pPr algn="r">
              <a:defRPr/>
            </a:lvl1pPr>
          </a:lstStyle>
          <a:p>
            <a:fld id="{DFA672C0-CACC-47A7-9829-E32DA5DA7C3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0FDF-6BC1-40D9-A64A-CD2E1EFC72AD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114E-5461-4CDD-8229-3B8CA208F567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D208-A01C-471D-BDB0-CEC6F72E431E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1508-318B-49C6-A449-AFBCFE88E4F3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E13F-204B-45ED-B2CA-242074F67938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1AE0-1F10-412A-8557-BDF237D918B7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9DDA-772D-41E3-9B80-0D2FF2DFE84B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6D4A99-A0D9-44D3-9FAD-12F012EB7636}" type="datetime1">
              <a:rPr kumimoji="1" lang="ja-JP" altLang="en-US" smtClean="0"/>
              <a:t>2011/9/29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A672C0-CACC-47A7-9829-E32DA5DA7C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26" Type="http://schemas.openxmlformats.org/officeDocument/2006/relationships/image" Target="../media/image30.gif"/><Relationship Id="rId3" Type="http://schemas.openxmlformats.org/officeDocument/2006/relationships/image" Target="../media/image7.gif"/><Relationship Id="rId21" Type="http://schemas.openxmlformats.org/officeDocument/2006/relationships/image" Target="../media/image25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5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29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24" Type="http://schemas.openxmlformats.org/officeDocument/2006/relationships/image" Target="../media/image28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23" Type="http://schemas.openxmlformats.org/officeDocument/2006/relationships/image" Target="../media/image27.gif"/><Relationship Id="rId28" Type="http://schemas.openxmlformats.org/officeDocument/2006/relationships/image" Target="../media/image32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Relationship Id="rId22" Type="http://schemas.openxmlformats.org/officeDocument/2006/relationships/image" Target="../media/image26.gif"/><Relationship Id="rId27" Type="http://schemas.openxmlformats.org/officeDocument/2006/relationships/image" Target="../media/image31.gif"/><Relationship Id="rId30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11560" y="2492896"/>
            <a:ext cx="7848872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12968" cy="2952327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 </a:t>
            </a:r>
            <a:r>
              <a:rPr lang="en-US" altLang="ja-JP" dirty="0"/>
              <a:t>Progress in Understanding </a:t>
            </a:r>
            <a:br>
              <a:rPr lang="en-US" altLang="ja-JP" dirty="0"/>
            </a:br>
            <a:r>
              <a:rPr lang="en-US" altLang="ja-JP" sz="3200" dirty="0" smtClean="0"/>
              <a:t>c.  Calculations of Ocean Circulation</a:t>
            </a:r>
            <a:br>
              <a:rPr lang="en-US" altLang="ja-JP" sz="3200" dirty="0" smtClean="0"/>
            </a:br>
            <a:r>
              <a:rPr lang="en-US" altLang="ja-JP" sz="4000" b="1" dirty="0"/>
              <a:t/>
            </a:r>
            <a:br>
              <a:rPr lang="en-US" altLang="ja-JP" sz="4000" b="1" dirty="0"/>
            </a:br>
            <a:r>
              <a:rPr lang="en-US" altLang="ja-JP" sz="4000" b="1" dirty="0" smtClean="0">
                <a:solidFill>
                  <a:schemeClr val="tx1"/>
                </a:solidFill>
              </a:rPr>
              <a:t>Japanese Simulations </a:t>
            </a:r>
            <a:r>
              <a:rPr lang="en-US" altLang="ja-JP" sz="4000" b="1" dirty="0">
                <a:solidFill>
                  <a:schemeClr val="tx1"/>
                </a:solidFill>
              </a:rPr>
              <a:t>of Radioactivity Concentrations in the Sea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Area</a:t>
            </a:r>
            <a:endParaRPr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3, Oct., 2011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Masanao NAKANO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Japan </a:t>
            </a:r>
            <a:r>
              <a:rPr lang="en-US" altLang="ja-JP" sz="2800" dirty="0" smtClean="0">
                <a:solidFill>
                  <a:schemeClr val="tx1"/>
                </a:solidFill>
              </a:rPr>
              <a:t>Atomic </a:t>
            </a:r>
            <a:r>
              <a:rPr lang="en-US" altLang="ja-JP" sz="2800" dirty="0">
                <a:solidFill>
                  <a:schemeClr val="tx1"/>
                </a:solidFill>
              </a:rPr>
              <a:t>Energy </a:t>
            </a:r>
            <a:r>
              <a:rPr lang="en-US" altLang="ja-JP" sz="2800" dirty="0" smtClean="0">
                <a:solidFill>
                  <a:schemeClr val="tx1"/>
                </a:solidFill>
              </a:rPr>
              <a:t>Agency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982174" y="6453336"/>
            <a:ext cx="1161826" cy="365125"/>
          </a:xfrm>
        </p:spPr>
        <p:txBody>
          <a:bodyPr/>
          <a:lstStyle/>
          <a:p>
            <a:pPr algn="r"/>
            <a:fld id="{DFA672C0-CACC-47A7-9829-E32DA5DA7C37}" type="slidenum">
              <a:rPr kumimoji="1" lang="ja-JP" altLang="en-US" smtClean="0"/>
              <a:pPr algn="r"/>
              <a:t>1</a:t>
            </a:fld>
            <a:endParaRPr kumimoji="1" lang="ja-JP" altLang="en-US" dirty="0"/>
          </a:p>
        </p:txBody>
      </p:sp>
      <p:pic>
        <p:nvPicPr>
          <p:cNvPr id="6" name="図 5" descr="jae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32656"/>
            <a:ext cx="1221432" cy="5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Change of </a:t>
            </a:r>
            <a:r>
              <a:rPr kumimoji="1" lang="en-US" altLang="ja-JP" sz="3600" baseline="30000" dirty="0" smtClean="0"/>
              <a:t>137</a:t>
            </a:r>
            <a:r>
              <a:rPr kumimoji="1" lang="en-US" altLang="ja-JP" sz="3600" dirty="0" smtClean="0"/>
              <a:t>Cs concentration in seawater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56792"/>
            <a:ext cx="6953250" cy="3076575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591319" y="4577060"/>
            <a:ext cx="8229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As the deposition from atmosphere was assumed as a point source, the spread and concentration of Cs are underestimated and overestimated, respectively.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96336" y="3611116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(dotted line)</a:t>
            </a:r>
            <a:endParaRPr kumimoji="1" lang="ja-JP" altLang="en-US" sz="1200" dirty="0"/>
          </a:p>
        </p:txBody>
      </p:sp>
      <p:sp>
        <p:nvSpPr>
          <p:cNvPr id="37" name="正方形/長方形 36"/>
          <p:cNvSpPr/>
          <p:nvPr/>
        </p:nvSpPr>
        <p:spPr>
          <a:xfrm>
            <a:off x="611560" y="5253007"/>
            <a:ext cx="798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It is expected that water mass containing Cs-137 moves to eastward in the Pacific Ocean by 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</a:rPr>
              <a:t>Kuroshio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 current, its extension and north pacific current, then the center of the water mass would reach at the east of the north Pacific in 3 years.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11560" y="5253007"/>
            <a:ext cx="7920880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The water mass of about 0.0002 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</a:rPr>
              <a:t>Bq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/L (one tenth of the present background) would arrive at the west coast of US in 5 years. 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11560" y="5253007"/>
            <a:ext cx="800721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The radioactive concentration in all part of the Pacific Ocean would be less than 0.002 </a:t>
            </a:r>
            <a:r>
              <a:rPr lang="en-US" altLang="ja-JP" dirty="0" err="1">
                <a:solidFill>
                  <a:schemeClr val="accent2">
                    <a:lumMod val="50000"/>
                  </a:schemeClr>
                </a:solidFill>
              </a:rPr>
              <a:t>Bq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/L in 7 years, and diluted into low level that we cannot discriminate from the present background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Change of </a:t>
            </a:r>
            <a:r>
              <a:rPr lang="en-US" altLang="ja-JP" sz="3200" baseline="30000" dirty="0" smtClean="0"/>
              <a:t>137</a:t>
            </a:r>
            <a:r>
              <a:rPr lang="en-US" altLang="ja-JP" sz="3200" dirty="0" smtClean="0"/>
              <a:t>Cs </a:t>
            </a:r>
            <a:r>
              <a:rPr lang="en-US" altLang="ja-JP" sz="3200" dirty="0"/>
              <a:t>concentration in seawater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– concentration in several depth –</a:t>
            </a:r>
            <a:endParaRPr kumimoji="1" lang="ja-JP" alt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760640" cy="350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971600" y="55172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Although the surface concentration will gradually decrease, the concentrations at middle and deep layers will be increasing from zero up to the surface level in 10 and 30 years, respectively. </a:t>
            </a:r>
            <a:endParaRPr lang="ja-JP" altLang="ja-JP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Change of </a:t>
            </a:r>
            <a:r>
              <a:rPr lang="en-US" altLang="ja-JP" sz="3200" baseline="30000" dirty="0" smtClean="0"/>
              <a:t>137</a:t>
            </a:r>
            <a:r>
              <a:rPr lang="en-US" altLang="ja-JP" sz="3200" dirty="0" smtClean="0"/>
              <a:t>Cs </a:t>
            </a:r>
            <a:r>
              <a:rPr lang="en-US" altLang="ja-JP" sz="3200" dirty="0"/>
              <a:t>concentration in seawater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– comparison of past concentration </a:t>
            </a:r>
            <a:r>
              <a:rPr lang="en-US" altLang="ja-JP" sz="3200" dirty="0"/>
              <a:t>–</a:t>
            </a:r>
            <a:endParaRPr kumimoji="1" lang="ja-JP" altLang="en-US" sz="32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95736" y="1484784"/>
            <a:ext cx="4752528" cy="3491772"/>
            <a:chOff x="2195736" y="1665346"/>
            <a:chExt cx="4752528" cy="349177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665346"/>
              <a:ext cx="4752528" cy="3491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203801" y="3233400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2023</a:t>
              </a:r>
              <a:endParaRPr kumimoji="1" lang="ja-JP" altLang="en-US" sz="1600" dirty="0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 flipH="1">
              <a:off x="5796136" y="3501008"/>
              <a:ext cx="504056" cy="2000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72208"/>
          </a:xfrm>
        </p:spPr>
        <p:txBody>
          <a:bodyPr>
            <a:noAutofit/>
          </a:bodyPr>
          <a:lstStyle/>
          <a:p>
            <a:r>
              <a:rPr lang="en-US" altLang="ja-JP" sz="1800" dirty="0"/>
              <a:t>The radioactive material from the nuclear tests has already dispersed in the world, so will not dilute more.</a:t>
            </a:r>
          </a:p>
          <a:p>
            <a:r>
              <a:rPr lang="en-US" altLang="ja-JP" sz="1800" dirty="0" smtClean="0"/>
              <a:t>The </a:t>
            </a:r>
            <a:r>
              <a:rPr lang="en-US" altLang="ja-JP" sz="1800" dirty="0"/>
              <a:t>radioactive material from Fukushima </a:t>
            </a:r>
            <a:r>
              <a:rPr lang="en-US" altLang="ja-JP" sz="1800" dirty="0" err="1"/>
              <a:t>Dai-ichi</a:t>
            </a:r>
            <a:r>
              <a:rPr lang="en-US" altLang="ja-JP" sz="1800" dirty="0"/>
              <a:t> NPP is diluting rapidly. </a:t>
            </a:r>
            <a:endParaRPr lang="en-US" altLang="ja-JP" sz="1800" dirty="0" smtClean="0"/>
          </a:p>
          <a:p>
            <a:r>
              <a:rPr lang="en-US" altLang="ja-JP" sz="1800" dirty="0" smtClean="0"/>
              <a:t>It </a:t>
            </a:r>
            <a:r>
              <a:rPr lang="en-US" altLang="ja-JP" sz="1800" dirty="0"/>
              <a:t>is predicted that </a:t>
            </a:r>
            <a:r>
              <a:rPr lang="en-US" altLang="ja-JP" sz="1800" dirty="0" smtClean="0"/>
              <a:t>the maximum </a:t>
            </a:r>
            <a:r>
              <a:rPr lang="en-US" altLang="ja-JP" sz="1800" dirty="0"/>
              <a:t>concentration in </a:t>
            </a:r>
            <a:r>
              <a:rPr lang="en-US" altLang="ja-JP" sz="1800" dirty="0" smtClean="0"/>
              <a:t>October </a:t>
            </a:r>
            <a:r>
              <a:rPr lang="en-US" altLang="ja-JP" sz="1800" dirty="0"/>
              <a:t>2011 would be the same level with that in 1957, and that the </a:t>
            </a:r>
            <a:r>
              <a:rPr lang="en-US" altLang="ja-JP" sz="1800" dirty="0" smtClean="0"/>
              <a:t>maximum concentration </a:t>
            </a:r>
            <a:r>
              <a:rPr lang="en-US" altLang="ja-JP" sz="1800" dirty="0"/>
              <a:t>in 2023 would be </a:t>
            </a:r>
            <a:r>
              <a:rPr lang="en-US" altLang="ja-JP" sz="1800" dirty="0" smtClean="0"/>
              <a:t>the same with </a:t>
            </a:r>
            <a:r>
              <a:rPr lang="en-US" altLang="ja-JP" sz="1800" dirty="0"/>
              <a:t>the background level.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960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982174" y="6492875"/>
            <a:ext cx="1161826" cy="365125"/>
          </a:xfrm>
        </p:spPr>
        <p:txBody>
          <a:bodyPr/>
          <a:lstStyle/>
          <a:p>
            <a:fld id="{DFA672C0-CACC-47A7-9829-E32DA5DA7C3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Trial calculation for Japanese internal </a:t>
            </a:r>
            <a:r>
              <a:rPr lang="en-US" altLang="ja-JP" sz="3600" dirty="0"/>
              <a:t>exposure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from </a:t>
            </a:r>
            <a:r>
              <a:rPr lang="en-US" altLang="ja-JP" sz="3600" dirty="0"/>
              <a:t>marine products</a:t>
            </a:r>
            <a:endParaRPr kumimoji="1" lang="ja-JP" altLang="en-US" sz="3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355440"/>
              </p:ext>
            </p:extLst>
          </p:nvPr>
        </p:nvGraphicFramePr>
        <p:xfrm>
          <a:off x="1358886" y="1628800"/>
          <a:ext cx="642622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数式" r:id="rId3" imgW="2438400" imgH="355600" progId="Equation.3">
                  <p:embed/>
                </p:oleObj>
              </mc:Choice>
              <mc:Fallback>
                <p:oleObj name="数式" r:id="rId3" imgW="2438400" imgH="355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886" y="1628800"/>
                        <a:ext cx="6426227" cy="9361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539552" y="2671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S       : effective dose from </a:t>
            </a:r>
            <a:r>
              <a:rPr lang="en-US" altLang="ja-JP" dirty="0"/>
              <a:t>marine products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Sv</a:t>
            </a:r>
            <a:r>
              <a:rPr lang="en-US" altLang="ja-JP" dirty="0" smtClean="0"/>
              <a:t>/a)</a:t>
            </a:r>
          </a:p>
          <a:p>
            <a:r>
              <a:rPr lang="en-US" altLang="ja-JP" dirty="0"/>
              <a:t>(DC)</a:t>
            </a:r>
            <a:r>
              <a:rPr lang="en-US" altLang="ja-JP" baseline="-25000" dirty="0"/>
              <a:t>j </a:t>
            </a:r>
            <a:r>
              <a:rPr lang="en-US" altLang="ja-JP" baseline="-25000" dirty="0" smtClean="0"/>
              <a:t>  </a:t>
            </a:r>
            <a:r>
              <a:rPr lang="en-US" altLang="ja-JP" dirty="0" smtClean="0"/>
              <a:t>: the </a:t>
            </a:r>
            <a:r>
              <a:rPr lang="en-US" altLang="ja-JP" dirty="0"/>
              <a:t>dose coefficient </a:t>
            </a:r>
            <a:r>
              <a:rPr lang="en-US" altLang="ja-JP" dirty="0" smtClean="0"/>
              <a:t>of nuclide j (</a:t>
            </a:r>
            <a:r>
              <a:rPr lang="en-US" altLang="ja-JP" dirty="0" err="1" smtClean="0"/>
              <a:t>Sv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(intake)</a:t>
            </a:r>
            <a:r>
              <a:rPr lang="en-US" altLang="ja-JP" baseline="-25000" dirty="0"/>
              <a:t>k</a:t>
            </a:r>
            <a:r>
              <a:rPr lang="en-US" altLang="ja-JP" dirty="0"/>
              <a:t> :the </a:t>
            </a:r>
            <a:r>
              <a:rPr lang="en-US" altLang="ja-JP" dirty="0" smtClean="0"/>
              <a:t>annual intake amount of biota k (kg/a)</a:t>
            </a:r>
            <a:endParaRPr lang="en-US" altLang="ja-JP" dirty="0"/>
          </a:p>
          <a:p>
            <a:r>
              <a:rPr lang="en-US" altLang="ja-JP" dirty="0"/>
              <a:t>(CF)</a:t>
            </a:r>
            <a:r>
              <a:rPr lang="en-US" altLang="ja-JP" baseline="-25000" dirty="0" err="1"/>
              <a:t>j,k</a:t>
            </a:r>
            <a:r>
              <a:rPr lang="en-US" altLang="ja-JP" dirty="0"/>
              <a:t>: concentration </a:t>
            </a:r>
            <a:r>
              <a:rPr lang="en-US" altLang="ja-JP" dirty="0" smtClean="0"/>
              <a:t>factor of </a:t>
            </a:r>
            <a:r>
              <a:rPr lang="en-US" altLang="ja-JP" dirty="0"/>
              <a:t>nuclide </a:t>
            </a:r>
            <a:r>
              <a:rPr lang="en-US" altLang="ja-JP" dirty="0" smtClean="0"/>
              <a:t>j, </a:t>
            </a:r>
            <a:r>
              <a:rPr lang="en-US" altLang="ja-JP" dirty="0"/>
              <a:t>biota </a:t>
            </a:r>
            <a:r>
              <a:rPr lang="en-US" altLang="ja-JP" dirty="0" smtClean="0"/>
              <a:t>k (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/kg per </a:t>
            </a:r>
            <a:r>
              <a:rPr lang="en-US" altLang="ja-JP" dirty="0" err="1" smtClean="0"/>
              <a:t>Bq</a:t>
            </a:r>
            <a:r>
              <a:rPr lang="en-US" altLang="ja-JP" dirty="0" smtClean="0"/>
              <a:t>/L)</a:t>
            </a:r>
            <a:endParaRPr lang="en-US" altLang="ja-JP" dirty="0"/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Cw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j</a:t>
            </a:r>
            <a:r>
              <a:rPr lang="en-US" altLang="ja-JP" dirty="0" smtClean="0"/>
              <a:t> : the </a:t>
            </a:r>
            <a:r>
              <a:rPr lang="en-US" altLang="ja-JP" dirty="0"/>
              <a:t>highest estimated concentrations </a:t>
            </a:r>
            <a:r>
              <a:rPr lang="en-US" altLang="ja-JP" dirty="0" smtClean="0"/>
              <a:t>of </a:t>
            </a:r>
            <a:r>
              <a:rPr lang="en-US" altLang="ja-JP" dirty="0"/>
              <a:t>nuclide </a:t>
            </a:r>
            <a:r>
              <a:rPr lang="en-US" altLang="ja-JP" dirty="0" smtClean="0"/>
              <a:t>j in the Pacific ocean (</a:t>
            </a:r>
            <a:r>
              <a:rPr lang="en-US" altLang="ja-JP" dirty="0" err="1"/>
              <a:t>Bq</a:t>
            </a:r>
            <a:r>
              <a:rPr lang="en-US" altLang="ja-JP" dirty="0"/>
              <a:t>/L</a:t>
            </a:r>
            <a:r>
              <a:rPr lang="en-US" altLang="ja-JP" dirty="0" smtClean="0"/>
              <a:t>)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219688"/>
              </p:ext>
            </p:extLst>
          </p:nvPr>
        </p:nvGraphicFramePr>
        <p:xfrm>
          <a:off x="1389880" y="4365104"/>
          <a:ext cx="6134448" cy="2194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27982"/>
                <a:gridCol w="1136254"/>
                <a:gridCol w="1223404"/>
                <a:gridCol w="1223404"/>
                <a:gridCol w="1223404"/>
              </a:tblGrid>
              <a:tr h="18795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Species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Intake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(g/d)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>
                          <a:effectLst/>
                        </a:rPr>
                        <a:t>Concentration </a:t>
                      </a:r>
                      <a:r>
                        <a:rPr lang="en-US" sz="1600" kern="100" dirty="0" smtClean="0">
                          <a:effectLst/>
                        </a:rPr>
                        <a:t>factors </a:t>
                      </a:r>
                      <a:r>
                        <a:rPr lang="en-US" altLang="ja-JP" sz="1600" dirty="0" smtClean="0"/>
                        <a:t>(</a:t>
                      </a:r>
                      <a:r>
                        <a:rPr lang="en-US" altLang="ja-JP" sz="1600" dirty="0" err="1" smtClean="0"/>
                        <a:t>Bq</a:t>
                      </a:r>
                      <a:r>
                        <a:rPr lang="en-US" altLang="ja-JP" sz="1600" dirty="0" smtClean="0"/>
                        <a:t>/kg per </a:t>
                      </a:r>
                      <a:r>
                        <a:rPr lang="en-US" altLang="ja-JP" sz="1600" dirty="0" err="1" smtClean="0"/>
                        <a:t>Bq</a:t>
                      </a:r>
                      <a:r>
                        <a:rPr lang="en-US" altLang="ja-JP" sz="1600" dirty="0" smtClean="0"/>
                        <a:t>/L)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-457200" algn="ctr">
                        <a:spcAft>
                          <a:spcPts val="0"/>
                        </a:spcAft>
                      </a:pPr>
                      <a:r>
                        <a:rPr kumimoji="1" lang="en-US" altLang="ja-JP" sz="1600" b="1" kern="1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r>
                        <a:rPr kumimoji="1" lang="en-US" altLang="ja-JP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1" lang="ja-JP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457200" algn="ctr">
                        <a:spcAft>
                          <a:spcPts val="0"/>
                        </a:spcAft>
                      </a:pPr>
                      <a:r>
                        <a:rPr kumimoji="1" lang="en-US" sz="1600" b="1" kern="1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  <a:r>
                        <a:rPr kumimoji="1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endParaRPr kumimoji="1" lang="ja-JP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457200" algn="ctr">
                        <a:spcAft>
                          <a:spcPts val="0"/>
                        </a:spcAft>
                      </a:pPr>
                      <a:r>
                        <a:rPr kumimoji="1" lang="en-US" sz="1600" b="1" kern="1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r>
                        <a:rPr kumimoji="1"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endParaRPr kumimoji="1" lang="ja-JP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Fish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64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9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100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Crustaceans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5.4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3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50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</a:tr>
              <a:tr h="84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Cephalopods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5.5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-(3)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9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</a:tr>
              <a:tr h="121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Shellfish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3.5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10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60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</a:tr>
              <a:tr h="51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Seaweed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10000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Dose </a:t>
                      </a:r>
                      <a:r>
                        <a:rPr lang="en-US" sz="1600" kern="100" dirty="0" smtClean="0">
                          <a:effectLst/>
                        </a:rPr>
                        <a:t>Coefficient </a:t>
                      </a:r>
                      <a:r>
                        <a:rPr lang="en-US" sz="1600" kern="100" dirty="0">
                          <a:effectLst/>
                        </a:rPr>
                        <a:t>(</a:t>
                      </a:r>
                      <a:r>
                        <a:rPr lang="en-US" sz="1600" kern="100" dirty="0" err="1">
                          <a:effectLst/>
                        </a:rPr>
                        <a:t>Sv</a:t>
                      </a:r>
                      <a:r>
                        <a:rPr lang="en-US" sz="1600" kern="100" dirty="0">
                          <a:effectLst/>
                        </a:rPr>
                        <a:t>/</a:t>
                      </a:r>
                      <a:r>
                        <a:rPr lang="en-US" sz="1600" kern="100" dirty="0" err="1">
                          <a:effectLst/>
                        </a:rPr>
                        <a:t>Bq</a:t>
                      </a:r>
                      <a:r>
                        <a:rPr lang="en-US" sz="1600" kern="100" dirty="0">
                          <a:effectLst/>
                        </a:rPr>
                        <a:t>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2.2E-8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1.9E-8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1.3E-8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600" dirty="0" smtClean="0"/>
                        <a:t>Concentrations (</a:t>
                      </a:r>
                      <a:r>
                        <a:rPr lang="en-US" altLang="ja-JP" sz="1600" dirty="0" err="1" smtClean="0"/>
                        <a:t>Bq</a:t>
                      </a:r>
                      <a:r>
                        <a:rPr lang="en-US" altLang="ja-JP" sz="1600" dirty="0" smtClean="0"/>
                        <a:t>/L)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4.7e-15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0.020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+mn-lt"/>
                          <a:ea typeface="ＭＳ 明朝"/>
                          <a:cs typeface="Century"/>
                        </a:rPr>
                        <a:t>0.023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9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6950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Result of trial calculation</a:t>
            </a: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09600" y="4149080"/>
            <a:ext cx="8229600" cy="2540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The trial calculation shows that the internal exposure by the intake of the marine products would be 1.8 micro </a:t>
            </a:r>
            <a:r>
              <a:rPr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Sv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 per year , when adopting the maximum concentration and the averaged Japanese diet. </a:t>
            </a:r>
          </a:p>
          <a:p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Additionally, the internal exposure in 1960’s was estimated about 1.7 micro </a:t>
            </a:r>
            <a:r>
              <a:rPr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Sv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/a by the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same 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procedure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Because the dose is proportional to the consumption amount of sea food, most public in the world will get lower doses than the Japanese population.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807"/>
              </p:ext>
            </p:extLst>
          </p:nvPr>
        </p:nvGraphicFramePr>
        <p:xfrm>
          <a:off x="971600" y="2060848"/>
          <a:ext cx="7056784" cy="19507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22415"/>
                <a:gridCol w="1383836"/>
                <a:gridCol w="1383836"/>
                <a:gridCol w="1383836"/>
                <a:gridCol w="1382861"/>
              </a:tblGrid>
              <a:tr h="20447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Species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Internal dose (</a:t>
                      </a:r>
                      <a:r>
                        <a:rPr lang="en-US" sz="1600" kern="100" dirty="0" err="1">
                          <a:effectLst/>
                        </a:rPr>
                        <a:t>μSv</a:t>
                      </a:r>
                      <a:r>
                        <a:rPr lang="en-US" sz="1600" kern="100" dirty="0">
                          <a:effectLst/>
                        </a:rPr>
                        <a:t>/a)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22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baseline="30000" dirty="0" smtClean="0">
                          <a:effectLst/>
                        </a:rPr>
                        <a:t>131</a:t>
                      </a:r>
                      <a:r>
                        <a:rPr lang="en-US" altLang="ja-JP" sz="1600" kern="100" dirty="0" smtClean="0">
                          <a:effectLst/>
                        </a:rPr>
                        <a:t>I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</a:rPr>
                        <a:t>134</a:t>
                      </a:r>
                      <a:r>
                        <a:rPr lang="en-US" sz="1600" kern="100" dirty="0">
                          <a:effectLst/>
                        </a:rPr>
                        <a:t>Cs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baseline="30000" dirty="0">
                          <a:effectLst/>
                        </a:rPr>
                        <a:t>137</a:t>
                      </a:r>
                      <a:r>
                        <a:rPr lang="en-US" sz="1600" kern="100" dirty="0">
                          <a:effectLst/>
                        </a:rPr>
                        <a:t>Cs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Total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Fish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2.1e-14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0.89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0.70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1.6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Crustaceans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6.1e-16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0.037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0.030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0.067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</a:tr>
              <a:tr h="84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Cephalopods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6.2e-16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0.0069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0.0054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0.012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</a:tr>
              <a:tr h="121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Shellfish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1.3e-15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0.029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0.023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0.052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/>
                </a:tc>
              </a:tr>
              <a:tr h="51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Seaweed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3.7e-12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0.069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0.055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0.12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Total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3.8e-12</a:t>
                      </a:r>
                      <a:endParaRPr lang="ja-JP" sz="1600" kern="100" dirty="0">
                        <a:effectLst/>
                        <a:latin typeface="+mn-lt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1.0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0.82</a:t>
                      </a:r>
                      <a:endParaRPr lang="ja-JP" sz="1600" kern="100"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1.8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Century"/>
                        <a:ea typeface="ＭＳ 明朝"/>
                        <a:cs typeface="Century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6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r>
              <a:rPr lang="en-US" altLang="ja-JP" dirty="0" smtClean="0"/>
              <a:t>Contribution from other nuclides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r="21406"/>
          <a:stretch/>
        </p:blipFill>
        <p:spPr bwMode="auto">
          <a:xfrm>
            <a:off x="6293668" y="3663608"/>
            <a:ext cx="2373292" cy="2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03954" y="1916832"/>
            <a:ext cx="5680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Using the atmospheric release rates for 30 nuclides published by 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NISA, 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the internal dose from these radionuclides was also roughly estimated. </a:t>
            </a:r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As the contribution from </a:t>
            </a:r>
            <a:r>
              <a:rPr lang="en-US" altLang="ja-JP" sz="2000" baseline="30000" dirty="0">
                <a:solidFill>
                  <a:schemeClr val="accent2">
                    <a:lumMod val="50000"/>
                  </a:schemeClr>
                </a:solidFill>
              </a:rPr>
              <a:t>134,137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</a:rPr>
              <a:t>Cs to the total dose delivered by 30 radionuclides represents 98%, it has been confirmed that the Cs isotopes are of main interest for the dose assessment. </a:t>
            </a:r>
            <a:endParaRPr lang="en-US" altLang="ja-JP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2411760" y="4581128"/>
            <a:ext cx="54006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" name="正方形/長方形 2"/>
          <p:cNvSpPr/>
          <p:nvPr/>
        </p:nvSpPr>
        <p:spPr>
          <a:xfrm>
            <a:off x="773578" y="2924944"/>
            <a:ext cx="444649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altLang="ja-JP" dirty="0" smtClean="0"/>
              <a:t>Cs-134, Cs-137, Sr-89, Sr-90, Ba-140, Te-127m, Te-129m, Te-131m, Te-132, Ru-103, Ru-106, </a:t>
            </a:r>
          </a:p>
          <a:p>
            <a:r>
              <a:rPr lang="fr-FR" altLang="ja-JP" dirty="0" smtClean="0"/>
              <a:t>Zr-95, Ce-141, Ce-144, Np-239, Pu-238, Pu-239, </a:t>
            </a:r>
          </a:p>
          <a:p>
            <a:r>
              <a:rPr lang="fr-FR" altLang="ja-JP" dirty="0" smtClean="0"/>
              <a:t>Pu-240, Pu-241, Y-91, Pr-143, Nd-147, Cm-242, I-131, I-132, I-133, I-135, Sb-127, Sb-129, Mo-99</a:t>
            </a:r>
            <a:endParaRPr lang="fr-FR" altLang="ja-JP" dirty="0"/>
          </a:p>
        </p:txBody>
      </p:sp>
    </p:spTree>
    <p:extLst>
      <p:ext uri="{BB962C8B-B14F-4D97-AF65-F5344CB8AC3E}">
        <p14:creationId xmlns:p14="http://schemas.microsoft.com/office/powerpoint/2010/main" val="22092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600" dirty="0" smtClean="0"/>
              <a:t>The </a:t>
            </a:r>
            <a:r>
              <a:rPr lang="en-US" altLang="ja-JP" sz="2600" dirty="0"/>
              <a:t>main results obtained in the present study could be summarized as follows:</a:t>
            </a:r>
            <a:endParaRPr lang="ja-JP" altLang="ja-JP" sz="2600" dirty="0"/>
          </a:p>
          <a:p>
            <a:pPr marL="0" indent="0">
              <a:buNone/>
            </a:pPr>
            <a:endParaRPr lang="ja-JP" altLang="ja-JP" dirty="0"/>
          </a:p>
          <a:p>
            <a:pPr lvl="0"/>
            <a:r>
              <a:rPr lang="en-US" altLang="ja-JP" dirty="0" smtClean="0"/>
              <a:t>After 1 year, the </a:t>
            </a:r>
            <a:r>
              <a:rPr lang="en-US" altLang="ja-JP" dirty="0"/>
              <a:t>maximum </a:t>
            </a:r>
            <a:r>
              <a:rPr lang="en-US" altLang="ja-JP" baseline="30000" dirty="0"/>
              <a:t>137</a:t>
            </a:r>
            <a:r>
              <a:rPr lang="en-US" altLang="ja-JP" dirty="0"/>
              <a:t>Cs concentrations in surface waters of the open Pacific Ocean (~23 </a:t>
            </a:r>
            <a:r>
              <a:rPr lang="en-US" altLang="ja-JP" dirty="0" err="1"/>
              <a:t>Bq</a:t>
            </a:r>
            <a:r>
              <a:rPr lang="en-US" altLang="ja-JP" dirty="0"/>
              <a:t>/m</a:t>
            </a:r>
            <a:r>
              <a:rPr lang="en-US" altLang="ja-JP" baseline="30000" dirty="0"/>
              <a:t>3</a:t>
            </a:r>
            <a:r>
              <a:rPr lang="en-US" altLang="ja-JP" dirty="0"/>
              <a:t> in 2012 at </a:t>
            </a:r>
            <a:r>
              <a:rPr lang="en-US" altLang="ja-JP" dirty="0" smtClean="0"/>
              <a:t>38N</a:t>
            </a:r>
            <a:r>
              <a:rPr lang="en-US" altLang="ja-JP" dirty="0"/>
              <a:t>, </a:t>
            </a:r>
            <a:r>
              <a:rPr lang="en-US" altLang="ja-JP" dirty="0" smtClean="0"/>
              <a:t>164E</a:t>
            </a:r>
            <a:r>
              <a:rPr lang="en-US" altLang="ja-JP" dirty="0"/>
              <a:t>) will be comparable to that observed during the 1960´s after atmospheric nuclear weapons tests. </a:t>
            </a:r>
            <a:endParaRPr lang="ja-JP" altLang="ja-JP" dirty="0"/>
          </a:p>
          <a:p>
            <a:pPr lvl="0"/>
            <a:r>
              <a:rPr lang="en-US" altLang="ja-JP" dirty="0" smtClean="0"/>
              <a:t>The </a:t>
            </a:r>
            <a:r>
              <a:rPr lang="en-US" altLang="ja-JP" baseline="30000" dirty="0"/>
              <a:t>137</a:t>
            </a:r>
            <a:r>
              <a:rPr lang="en-US" altLang="ja-JP" dirty="0"/>
              <a:t>Cs concentrations at middle (300-400 m) and deep (900-1000 m) water layers will be increasing from zero up to the surface levels in 10 and 30 years, respectively. </a:t>
            </a:r>
            <a:endParaRPr lang="ja-JP" altLang="ja-JP" dirty="0"/>
          </a:p>
          <a:p>
            <a:pPr lvl="0"/>
            <a:r>
              <a:rPr lang="en-US" altLang="ja-JP" dirty="0"/>
              <a:t>The total internal dose from the intake of marine biota found in the open Pacific Ocean was calculated to be 1.8 </a:t>
            </a:r>
            <a:r>
              <a:rPr lang="en-US" altLang="ja-JP" dirty="0" err="1"/>
              <a:t>μSv</a:t>
            </a:r>
            <a:r>
              <a:rPr lang="en-US" altLang="ja-JP" dirty="0"/>
              <a:t>/a, which was mostly delivered by </a:t>
            </a:r>
            <a:r>
              <a:rPr lang="en-US" altLang="ja-JP" baseline="30000" dirty="0"/>
              <a:t>134,137</a:t>
            </a:r>
            <a:r>
              <a:rPr lang="en-US" altLang="ja-JP" dirty="0"/>
              <a:t>Cs. The estimated dose is by about a factor of 500 lower than the present dose limit for the public</a:t>
            </a:r>
            <a:r>
              <a:rPr lang="en-US" altLang="ja-JP" dirty="0" smtClean="0"/>
              <a:t>.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82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タイトル 1"/>
          <p:cNvSpPr>
            <a:spLocks noGrp="1"/>
          </p:cNvSpPr>
          <p:nvPr/>
        </p:nvSpPr>
        <p:spPr>
          <a:xfrm>
            <a:off x="228600" y="154441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chemeClr val="bg1"/>
                </a:solidFill>
              </a:rPr>
              <a:t>3. a) Ongoing </a:t>
            </a:r>
            <a:r>
              <a:rPr lang="en-US" altLang="ja-JP" sz="3600" b="1" dirty="0">
                <a:solidFill>
                  <a:schemeClr val="bg1"/>
                </a:solidFill>
              </a:rPr>
              <a:t>simulation project in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JAEA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/>
          <p:cNvSpPr>
            <a:spLocks noGrp="1"/>
          </p:cNvSpPr>
          <p:nvPr/>
        </p:nvSpPr>
        <p:spPr>
          <a:xfrm>
            <a:off x="251520" y="1988839"/>
            <a:ext cx="8229600" cy="4718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Radionuclides </a:t>
            </a:r>
            <a:r>
              <a:rPr lang="en-US" altLang="ja-JP" dirty="0"/>
              <a:t>migration </a:t>
            </a:r>
            <a:r>
              <a:rPr lang="en-US" altLang="ja-JP" dirty="0" smtClean="0"/>
              <a:t>model with data </a:t>
            </a:r>
            <a:r>
              <a:rPr lang="en-US" altLang="ja-JP" dirty="0"/>
              <a:t>assimilation system using 4D-VAR (</a:t>
            </a:r>
            <a:r>
              <a:rPr lang="en-US" altLang="ja-JP" dirty="0" err="1"/>
              <a:t>adjoint</a:t>
            </a:r>
            <a:r>
              <a:rPr lang="en-US" altLang="ja-JP" dirty="0"/>
              <a:t> method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/>
              <a:t>Data assimilation system has been developed by Data Research Center for Marine-Earth Sciences (</a:t>
            </a:r>
            <a:r>
              <a:rPr lang="en-US" altLang="ja-JP" dirty="0" err="1"/>
              <a:t>DrC</a:t>
            </a:r>
            <a:r>
              <a:rPr lang="en-US" altLang="ja-JP" dirty="0"/>
              <a:t>) 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of </a:t>
            </a:r>
            <a:r>
              <a:rPr lang="en-US" altLang="ja-JP" dirty="0"/>
              <a:t>JAMSTEC and Kyoto University (K7 group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Atmospheric </a:t>
            </a:r>
            <a:r>
              <a:rPr lang="en-US" altLang="ja-JP" dirty="0" smtClean="0"/>
              <a:t>deposition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Dry/wet deposition by WSPEEDI</a:t>
            </a:r>
          </a:p>
          <a:p>
            <a:r>
              <a:rPr kumimoji="1" lang="en-US" altLang="ja-JP" dirty="0" err="1" smtClean="0"/>
              <a:t>Modelling</a:t>
            </a:r>
            <a:r>
              <a:rPr kumimoji="1" lang="en-US" altLang="ja-JP" dirty="0" smtClean="0"/>
              <a:t> objects and area</a:t>
            </a:r>
            <a:endParaRPr lang="en-US" altLang="ja-JP" dirty="0"/>
          </a:p>
          <a:p>
            <a:pPr marL="514350" indent="-514350">
              <a:buAutoNum type="alphaLcParenR"/>
            </a:pPr>
            <a:r>
              <a:rPr kumimoji="1" lang="en-US" altLang="ja-JP" dirty="0" smtClean="0"/>
              <a:t>Sediment </a:t>
            </a:r>
            <a:r>
              <a:rPr kumimoji="1" lang="en-US" altLang="ja-JP" dirty="0" err="1" smtClean="0"/>
              <a:t>modelling</a:t>
            </a:r>
            <a:r>
              <a:rPr kumimoji="1" lang="en-US" altLang="ja-JP" dirty="0" smtClean="0"/>
              <a:t> near NPP</a:t>
            </a:r>
          </a:p>
          <a:p>
            <a:pPr marL="857250" lvl="1" indent="-457200"/>
            <a:r>
              <a:rPr lang="en-US" altLang="ja-JP" dirty="0" smtClean="0"/>
              <a:t>High resolution grids (2 km)</a:t>
            </a:r>
            <a:endParaRPr kumimoji="1" lang="en-US" altLang="ja-JP" dirty="0" smtClean="0"/>
          </a:p>
          <a:p>
            <a:pPr marL="514350" indent="-514350">
              <a:buAutoNum type="alphaLcParenR"/>
            </a:pPr>
            <a:r>
              <a:rPr lang="en-US" altLang="ja-JP" dirty="0" smtClean="0"/>
              <a:t>Seawater </a:t>
            </a:r>
            <a:r>
              <a:rPr lang="en-US" altLang="ja-JP" dirty="0" err="1" smtClean="0"/>
              <a:t>modelling</a:t>
            </a:r>
            <a:r>
              <a:rPr lang="en-US" altLang="ja-JP" dirty="0" smtClean="0"/>
              <a:t> in the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Pacific Ocean</a:t>
            </a:r>
          </a:p>
          <a:p>
            <a:pPr lvl="1"/>
            <a:r>
              <a:rPr lang="en-US" altLang="ja-JP" dirty="0" smtClean="0"/>
              <a:t>Coarse resolution grids (1 degree) </a:t>
            </a:r>
          </a:p>
        </p:txBody>
      </p:sp>
      <p:pic>
        <p:nvPicPr>
          <p:cNvPr id="16" name="Picture 10" descr="fukushi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64" y="2996952"/>
            <a:ext cx="1176337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acif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8476"/>
            <a:ext cx="295433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6"/>
          <p:cNvSpPr txBox="1"/>
          <p:nvPr/>
        </p:nvSpPr>
        <p:spPr>
          <a:xfrm>
            <a:off x="7403232" y="4532939"/>
            <a:ext cx="36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9" name="テキスト ボックス 8"/>
          <p:cNvSpPr txBox="1"/>
          <p:nvPr/>
        </p:nvSpPr>
        <p:spPr>
          <a:xfrm>
            <a:off x="8051304" y="626113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609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32656"/>
            <a:ext cx="820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</a:rPr>
              <a:t>3.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b) </a:t>
            </a:r>
            <a:r>
              <a:rPr lang="en-US" altLang="ja-JP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Dispersion </a:t>
            </a:r>
            <a:r>
              <a:rPr lang="en-US" altLang="ja-JP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simulation using a new JCOPE2 (JAMSTEC) </a:t>
            </a:r>
            <a:endParaRPr lang="ja-JP" altLang="en-U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2111996"/>
            <a:ext cx="681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 new version of the radionuclide dispersion model for JCOPE2 is being developed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8844" y="3181032"/>
            <a:ext cx="7435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l"/>
            </a:pPr>
            <a:r>
              <a:rPr lang="en-US" altLang="ja-JP" sz="2400" dirty="0" smtClean="0"/>
              <a:t> The same physical component as in the previous version; i.e. the data-assimilative ocean forecasting system</a:t>
            </a:r>
          </a:p>
          <a:p>
            <a:endParaRPr lang="en-US" altLang="ja-JP" sz="2400" dirty="0" smtClean="0"/>
          </a:p>
          <a:p>
            <a:pPr>
              <a:buFont typeface="Wingdings" charset="2"/>
              <a:buChar char="l"/>
            </a:pPr>
            <a:r>
              <a:rPr lang="en-US" altLang="ja-JP" sz="2400" dirty="0" smtClean="0"/>
              <a:t> 3-dimensional advection-diffusion scheme, without scavenging processes</a:t>
            </a:r>
          </a:p>
          <a:p>
            <a:endParaRPr lang="en-US" altLang="ja-JP" sz="2400" dirty="0" smtClean="0"/>
          </a:p>
          <a:p>
            <a:pPr>
              <a:buFont typeface="Wingdings" charset="2"/>
              <a:buChar char="l"/>
            </a:pPr>
            <a:r>
              <a:rPr lang="en-US" altLang="ja-JP" sz="2400" dirty="0" smtClean="0"/>
              <a:t> Atmospheric deposition will be included, with inputs from the JAMSTEC Air Quality Forecasting System</a:t>
            </a:r>
          </a:p>
          <a:p>
            <a:pPr>
              <a:buFont typeface="Wingdings" charset="2"/>
              <a:buChar char="l"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03235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/>
        </p:nvSpPr>
        <p:spPr>
          <a:xfrm>
            <a:off x="228600" y="154441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solidFill>
                  <a:schemeClr val="bg1"/>
                </a:solidFill>
              </a:rPr>
              <a:t>3. c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) </a:t>
            </a:r>
            <a:r>
              <a:rPr lang="en-US" altLang="ja-JP" sz="3600" b="1" dirty="0">
                <a:solidFill>
                  <a:schemeClr val="bg1"/>
                </a:solidFill>
              </a:rPr>
              <a:t>Ongoing simulation project in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CRIEPI</a:t>
            </a:r>
            <a:endParaRPr kumimoji="1" lang="ja-JP" altLang="en-US" sz="22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/>
        </p:nvSpPr>
        <p:spPr>
          <a:xfrm>
            <a:off x="418456" y="2060848"/>
            <a:ext cx="6385792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Regional Ocean Modeling System (ROMS) simulation</a:t>
            </a:r>
          </a:p>
          <a:p>
            <a:pPr lvl="1"/>
            <a:r>
              <a:rPr lang="en-US" altLang="ja-JP" dirty="0" smtClean="0"/>
              <a:t>Horizontal resolution (1km×1km) </a:t>
            </a:r>
          </a:p>
          <a:p>
            <a:pPr lvl="1"/>
            <a:r>
              <a:rPr lang="en-US" altLang="ja-JP" dirty="0" smtClean="0"/>
              <a:t>Realistic wind forcing</a:t>
            </a:r>
          </a:p>
          <a:p>
            <a:pPr lvl="1"/>
            <a:r>
              <a:rPr lang="en-US" altLang="ja-JP" dirty="0" smtClean="0"/>
              <a:t>Estimation of direct release rate in comparison between monitoring data and ROMS simulation</a:t>
            </a:r>
          </a:p>
          <a:p>
            <a:r>
              <a:rPr lang="en-US" altLang="ja-JP" dirty="0" smtClean="0"/>
              <a:t>Atmospheric deposition to the ocean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Dry/wet deposition by </a:t>
            </a:r>
            <a:r>
              <a:rPr lang="en-US" altLang="ja-JP" dirty="0" smtClean="0"/>
              <a:t>WRF-</a:t>
            </a:r>
            <a:r>
              <a:rPr lang="en-US" altLang="ja-JP" dirty="0" err="1" smtClean="0"/>
              <a:t>Chem</a:t>
            </a:r>
            <a:endParaRPr kumimoji="1" lang="en-US" altLang="ja-JP" dirty="0" smtClean="0"/>
          </a:p>
          <a:p>
            <a:r>
              <a:rPr lang="en-US" altLang="ja-JP" dirty="0" smtClean="0"/>
              <a:t>Long-term </a:t>
            </a:r>
            <a:r>
              <a:rPr lang="en-US" altLang="ja-JP" dirty="0"/>
              <a:t>s</a:t>
            </a:r>
            <a:r>
              <a:rPr lang="en-US" altLang="ja-JP" dirty="0" smtClean="0"/>
              <a:t>eawater modeling in the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North Pacific</a:t>
            </a:r>
          </a:p>
          <a:p>
            <a:pPr lvl="1"/>
            <a:r>
              <a:rPr lang="en-US" altLang="ja-JP" dirty="0" smtClean="0"/>
              <a:t>Eddy resolving grids (1/10 degree) </a:t>
            </a:r>
          </a:p>
        </p:txBody>
      </p:sp>
      <p:pic>
        <p:nvPicPr>
          <p:cNvPr id="7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320" y="1519909"/>
            <a:ext cx="2376264" cy="29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gdep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6175" r="2386" b="10253"/>
          <a:stretch/>
        </p:blipFill>
        <p:spPr bwMode="auto">
          <a:xfrm>
            <a:off x="5778130" y="4633950"/>
            <a:ext cx="3137270" cy="213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33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392288"/>
            <a:ext cx="8435280" cy="24048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1. Necessity of numerical simulation</a:t>
            </a:r>
          </a:p>
          <a:p>
            <a:pPr marL="0" indent="0">
              <a:buNone/>
            </a:pPr>
            <a:r>
              <a:rPr lang="en-US" altLang="ja-JP" dirty="0" smtClean="0"/>
              <a:t>2. Simulations by Japanese government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a) </a:t>
            </a:r>
            <a:r>
              <a:rPr lang="en-US" altLang="ja-JP" dirty="0"/>
              <a:t>JCOPE2 (JAMSTEC)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b) LAMER (JAEA)</a:t>
            </a:r>
          </a:p>
          <a:p>
            <a:pPr marL="0" indent="0">
              <a:buNone/>
            </a:pPr>
            <a:r>
              <a:rPr lang="en-US" altLang="ja-JP" dirty="0" smtClean="0"/>
              <a:t>3. Ongoing simulation project in Japan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6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536304"/>
            <a:ext cx="8435280" cy="3052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Why is numerical simulation useful?</a:t>
            </a:r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o understand overview of radioactive dispersion</a:t>
            </a:r>
          </a:p>
          <a:p>
            <a:r>
              <a:rPr lang="en-US" altLang="ja-JP" sz="2800" dirty="0" smtClean="0"/>
              <a:t>to make future monitoring plan </a:t>
            </a:r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o estimate the effect (the internal dose for public) of dispersion</a:t>
            </a:r>
          </a:p>
          <a:p>
            <a:r>
              <a:rPr lang="en-US" altLang="ja-JP" sz="2800" dirty="0" smtClean="0"/>
              <a:t>To research and  develop the dispersion modeling 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7544" y="476672"/>
            <a:ext cx="708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1. Necessity of numerical simulation</a:t>
            </a:r>
          </a:p>
        </p:txBody>
      </p:sp>
    </p:spTree>
    <p:extLst>
      <p:ext uri="{BB962C8B-B14F-4D97-AF65-F5344CB8AC3E}">
        <p14:creationId xmlns:p14="http://schemas.microsoft.com/office/powerpoint/2010/main" val="32387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a) JCOPE2 (JAMSTEC)</a:t>
            </a:r>
          </a:p>
          <a:p>
            <a:r>
              <a:rPr lang="en-US" altLang="ja-JP" dirty="0" smtClean="0"/>
              <a:t> Published 5 times from 12 April to 24 May</a:t>
            </a:r>
          </a:p>
          <a:p>
            <a:r>
              <a:rPr lang="en-US" altLang="ja-JP" dirty="0"/>
              <a:t> Covering the northwestern Pacific Ocean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High resolution grids</a:t>
            </a:r>
            <a:r>
              <a:rPr lang="ja-JP" altLang="en-US" dirty="0"/>
              <a:t> </a:t>
            </a:r>
            <a:r>
              <a:rPr lang="en-US" altLang="ja-JP" dirty="0" smtClean="0"/>
              <a:t>(8km) with forecast current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Only horizontal advection and diffusion on surface without scavenging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b) LAMER (JAEA)</a:t>
            </a:r>
            <a:endParaRPr kumimoji="1" lang="en-US" altLang="ja-JP" dirty="0" smtClean="0"/>
          </a:p>
          <a:p>
            <a:r>
              <a:rPr lang="en-US" altLang="ja-JP" dirty="0" smtClean="0"/>
              <a:t>Published at 24 June</a:t>
            </a:r>
          </a:p>
          <a:p>
            <a:r>
              <a:rPr lang="en-US" altLang="ja-JP" dirty="0" smtClean="0"/>
              <a:t>Covering whole</a:t>
            </a:r>
            <a:r>
              <a:rPr lang="ja-JP" altLang="en-US" dirty="0"/>
              <a:t> </a:t>
            </a:r>
            <a:r>
              <a:rPr lang="en-US" altLang="ja-JP" dirty="0" smtClean="0"/>
              <a:t>global</a:t>
            </a:r>
            <a:r>
              <a:rPr kumimoji="1" lang="en-US" altLang="ja-JP" dirty="0" smtClean="0"/>
              <a:t> ocean without marginal seas</a:t>
            </a:r>
          </a:p>
          <a:p>
            <a:r>
              <a:rPr lang="en-US" altLang="ja-JP" dirty="0" smtClean="0"/>
              <a:t>Coarse resolution grids with annual averaged current</a:t>
            </a:r>
          </a:p>
          <a:p>
            <a:r>
              <a:rPr lang="en-US" altLang="ja-JP" dirty="0" smtClean="0"/>
              <a:t>Both horizontal and vertical advection and diffusion without  scavenging</a:t>
            </a:r>
          </a:p>
          <a:p>
            <a:r>
              <a:rPr lang="en-US" altLang="ja-JP" dirty="0" smtClean="0"/>
              <a:t>Estimation the internal exposure from marine products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2. Simulations by Japanese government</a:t>
            </a:r>
            <a:br>
              <a:rPr lang="en-US" altLang="ja-JP" dirty="0" smtClean="0"/>
            </a:br>
            <a:r>
              <a:rPr lang="en-US" altLang="ja-JP" sz="2200" dirty="0" smtClean="0"/>
              <a:t>http://radioactivity.mext.go.jp/en/distribution_map_sea_area_simulation/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670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57606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Input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a) </a:t>
            </a:r>
            <a:r>
              <a:rPr lang="en-US" altLang="ja-JP" dirty="0"/>
              <a:t>JCOPE2 (JAMSTEC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337374"/>
            <a:ext cx="6400800" cy="20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0800" y="1724148"/>
            <a:ext cx="2590800" cy="359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211960" y="5725705"/>
            <a:ext cx="4775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The current velocity pattern simulated by JCOPE2 incorporates the on-site observation data and satellite observation data up to May 19. The</a:t>
            </a:r>
          </a:p>
          <a:p>
            <a:r>
              <a:rPr lang="en-US" altLang="ja-JP" sz="1200" dirty="0"/>
              <a:t>half-lives of radioactive substances (cesium-134: approx. 2 years, cesium-137: approx. 30 years) are taken into consideration in the</a:t>
            </a:r>
          </a:p>
          <a:p>
            <a:r>
              <a:rPr lang="en-US" altLang="ja-JP" sz="1200" dirty="0"/>
              <a:t>simulation.</a:t>
            </a:r>
            <a:endParaRPr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94959" y="4338970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/>
              <a:t>[Figure 1] Scenario of Radioactivity Concentrations in the Effluent Discharged from the Fukushima </a:t>
            </a:r>
            <a:r>
              <a:rPr lang="en-US" altLang="ja-JP" sz="1200" b="1" dirty="0" err="1"/>
              <a:t>Dai-ichi</a:t>
            </a:r>
            <a:r>
              <a:rPr lang="en-US" altLang="ja-JP" sz="1200" b="1" dirty="0"/>
              <a:t> </a:t>
            </a:r>
            <a:r>
              <a:rPr lang="en-US" altLang="ja-JP" sz="1200" b="1" dirty="0" smtClean="0"/>
              <a:t>NPP  </a:t>
            </a:r>
            <a:r>
              <a:rPr lang="en-US" altLang="ja-JP" sz="1200" dirty="0" smtClean="0"/>
              <a:t>The </a:t>
            </a:r>
            <a:r>
              <a:rPr lang="en-US" altLang="ja-JP" sz="1200" dirty="0"/>
              <a:t>scenario assumes that radioactive substances diffuse on the sea surface of 8 × 8 km at 1/100 of the concentrations observed at the </a:t>
            </a:r>
            <a:r>
              <a:rPr lang="en-US" altLang="ja-JP" sz="1200" dirty="0" smtClean="0"/>
              <a:t>coast based </a:t>
            </a:r>
            <a:r>
              <a:rPr lang="en-US" altLang="ja-JP" sz="1200" dirty="0"/>
              <a:t>on “Results of Nuclide Analysis of Seawater” (March 21-May 20) released by TEPCO, and the same level of discharge as that as </a:t>
            </a:r>
            <a:r>
              <a:rPr lang="en-US" altLang="ja-JP" sz="1200" dirty="0" smtClean="0"/>
              <a:t>of May </a:t>
            </a:r>
            <a:r>
              <a:rPr lang="en-US" altLang="ja-JP" sz="1200" dirty="0"/>
              <a:t>20 continues until May 22. The vertical axis indicates the assumed radioactivity concentration as an index showing how many times </a:t>
            </a:r>
            <a:r>
              <a:rPr lang="en-US" altLang="ja-JP" sz="1200" dirty="0" smtClean="0"/>
              <a:t>it is </a:t>
            </a:r>
            <a:r>
              <a:rPr lang="en-US" altLang="ja-JP" sz="1200" dirty="0"/>
              <a:t>higher than the effluent concentration limit for nuclear facilities.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531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64807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Output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8426" r="4153" b="11885"/>
          <a:stretch/>
        </p:blipFill>
        <p:spPr bwMode="auto">
          <a:xfrm>
            <a:off x="28485" y="817105"/>
            <a:ext cx="9115516" cy="578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2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5292080" y="3521327"/>
            <a:ext cx="3528392" cy="325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447" y="2060848"/>
            <a:ext cx="8676456" cy="2016224"/>
          </a:xfrm>
        </p:spPr>
        <p:txBody>
          <a:bodyPr>
            <a:noAutofit/>
          </a:bodyPr>
          <a:lstStyle/>
          <a:p>
            <a:r>
              <a:rPr lang="en-US" altLang="ja-JP" sz="2000" dirty="0"/>
              <a:t>LAMER: </a:t>
            </a:r>
            <a:r>
              <a:rPr lang="en-US" altLang="ja-JP" sz="2000" dirty="0">
                <a:solidFill>
                  <a:srgbClr val="FF0000"/>
                </a:solidFill>
              </a:rPr>
              <a:t>L</a:t>
            </a:r>
            <a:r>
              <a:rPr lang="en-US" altLang="ja-JP" sz="2000" dirty="0"/>
              <a:t>ong-term </a:t>
            </a:r>
            <a:r>
              <a:rPr lang="en-US" altLang="ja-JP" sz="2000" dirty="0">
                <a:solidFill>
                  <a:srgbClr val="FF0000"/>
                </a:solidFill>
              </a:rPr>
              <a:t>A</a:t>
            </a:r>
            <a:r>
              <a:rPr lang="en-US" altLang="ja-JP" sz="2000" dirty="0"/>
              <a:t>ssessment </a:t>
            </a:r>
            <a:r>
              <a:rPr lang="en-US" altLang="ja-JP" sz="2000" dirty="0">
                <a:solidFill>
                  <a:srgbClr val="FF0000"/>
                </a:solidFill>
              </a:rPr>
              <a:t>M</a:t>
            </a:r>
            <a:r>
              <a:rPr lang="en-US" altLang="ja-JP" sz="2000" dirty="0"/>
              <a:t>od</a:t>
            </a:r>
            <a:r>
              <a:rPr lang="en-US" altLang="ja-JP" sz="2000" dirty="0">
                <a:solidFill>
                  <a:srgbClr val="FF0000"/>
                </a:solidFill>
              </a:rPr>
              <a:t>e</a:t>
            </a:r>
            <a:r>
              <a:rPr lang="en-US" altLang="ja-JP" sz="2000" dirty="0"/>
              <a:t>l of </a:t>
            </a:r>
            <a:r>
              <a:rPr lang="en-US" altLang="ja-JP" sz="2000" dirty="0">
                <a:solidFill>
                  <a:srgbClr val="FF0000"/>
                </a:solidFill>
              </a:rPr>
              <a:t>R</a:t>
            </a:r>
            <a:r>
              <a:rPr lang="en-US" altLang="ja-JP" sz="2000" dirty="0"/>
              <a:t>adionuclides in the Oceans, developed by JAEA to predict the radioactive </a:t>
            </a:r>
            <a:r>
              <a:rPr lang="en-US" altLang="ja-JP" sz="2000" dirty="0" smtClean="0"/>
              <a:t>dispersion in </a:t>
            </a:r>
            <a:r>
              <a:rPr lang="en-US" altLang="ja-JP" sz="2000" dirty="0"/>
              <a:t>global scale with the annual mean three dimensional velocity fields. </a:t>
            </a:r>
            <a:endParaRPr lang="en-US" altLang="ja-JP" sz="2000" dirty="0" smtClean="0"/>
          </a:p>
          <a:p>
            <a:r>
              <a:rPr lang="en-US" altLang="ja-JP" sz="2000" dirty="0" smtClean="0"/>
              <a:t>The </a:t>
            </a:r>
            <a:r>
              <a:rPr lang="en-US" altLang="ja-JP" sz="2000" dirty="0"/>
              <a:t>grid size of the velocity field is 2 </a:t>
            </a:r>
            <a:r>
              <a:rPr lang="en-US" altLang="ja-JP" sz="2000" dirty="0" smtClean="0"/>
              <a:t>degrees (200km*200km</a:t>
            </a:r>
            <a:r>
              <a:rPr lang="en-US" altLang="ja-JP" sz="2000" dirty="0"/>
              <a:t>) horizontally and 15 layers vertically</a:t>
            </a:r>
            <a:r>
              <a:rPr lang="en-US" altLang="ja-JP" sz="2000" dirty="0" smtClean="0"/>
              <a:t>.)</a:t>
            </a:r>
          </a:p>
          <a:p>
            <a:r>
              <a:rPr lang="en-US" altLang="ja-JP" sz="2000" dirty="0"/>
              <a:t>The surface mixed layer was considered.</a:t>
            </a:r>
          </a:p>
          <a:p>
            <a:pPr marL="0" indent="0">
              <a:buNone/>
            </a:pPr>
            <a:endParaRPr lang="en-US" altLang="ja-JP" sz="20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101297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b) LAMER (JAEA)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64096" y="4494019"/>
            <a:ext cx="4499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dirty="0">
                <a:solidFill>
                  <a:schemeClr val="tx2"/>
                </a:solidFill>
              </a:rPr>
              <a:t>Concerning the validation of used model, evaluation of </a:t>
            </a:r>
            <a:r>
              <a:rPr lang="en-US" altLang="ja-JP" baseline="30000" dirty="0">
                <a:solidFill>
                  <a:schemeClr val="tx2"/>
                </a:solidFill>
              </a:rPr>
              <a:t>137</a:t>
            </a:r>
            <a:r>
              <a:rPr lang="en-US" altLang="ja-JP" dirty="0">
                <a:solidFill>
                  <a:schemeClr val="tx2"/>
                </a:solidFill>
              </a:rPr>
              <a:t>Cs concentration in the seawater which was released from the past atmospheric nuclear tests was carried out by using LAMER code, and the obtained results were compared with the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6419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Assumption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(Input amount) 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59831"/>
              </p:ext>
            </p:extLst>
          </p:nvPr>
        </p:nvGraphicFramePr>
        <p:xfrm>
          <a:off x="683568" y="4317072"/>
          <a:ext cx="784887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50"/>
                <a:gridCol w="2130407"/>
                <a:gridCol w="1375011"/>
                <a:gridCol w="1316031"/>
                <a:gridCol w="1420272"/>
              </a:tblGrid>
              <a:tr h="59890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Deposited from atmosphere </a:t>
                      </a:r>
                      <a:endParaRPr kumimoji="1" lang="ja-JP" alt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1800" dirty="0" smtClean="0"/>
                        <a:t>Direct release to sea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1800" dirty="0" smtClean="0"/>
                        <a:t>Total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/>
                        <a:t>In Bq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11-16 March</a:t>
                      </a:r>
                      <a:endParaRPr kumimoji="1" lang="ja-JP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1-6 April</a:t>
                      </a:r>
                      <a:endParaRPr kumimoji="1" lang="ja-JP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10-11 May</a:t>
                      </a:r>
                      <a:endParaRPr kumimoji="1" lang="ja-JP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/>
                        <a:t>131</a:t>
                      </a:r>
                      <a:r>
                        <a:rPr kumimoji="1" lang="en-US" altLang="ja-JP" dirty="0" smtClean="0"/>
                        <a:t>I</a:t>
                      </a:r>
                      <a:endParaRPr kumimoji="1" lang="ja-JP" alt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/>
                        <a:t>134</a:t>
                      </a:r>
                      <a:r>
                        <a:rPr kumimoji="1" lang="en-US" altLang="ja-JP" dirty="0" smtClean="0"/>
                        <a:t>Cs</a:t>
                      </a:r>
                      <a:endParaRPr kumimoji="1" lang="ja-JP" alt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/>
                        <a:t>137</a:t>
                      </a:r>
                      <a:r>
                        <a:rPr kumimoji="1" lang="en-US" altLang="ja-JP" dirty="0" smtClean="0"/>
                        <a:t>Cs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1.6e17*0.5=8.0e16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1.8e16*0.5=9.0e15</a:t>
                      </a:r>
                      <a:endParaRPr kumimoji="1" lang="ja-JP" alt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1.5e16*0.5=7.5e15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2.8e15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9.4e14</a:t>
                      </a:r>
                      <a:endParaRPr kumimoji="1" lang="ja-JP" alt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9.4e14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8.5e11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9.3e12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9.8e12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8.28e16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9.95e15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8.45e15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339752" y="6258798"/>
            <a:ext cx="4011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/>
              <a:t>*0.5: assuming as half of atmospheric release </a:t>
            </a:r>
            <a:endParaRPr lang="ja-JP" altLang="en-US" sz="1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518864" y="198884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altLang="ja-JP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Input amount to the model was adopted from the press release 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information.</a:t>
            </a:r>
            <a:endParaRPr lang="ja-JP" alt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ja-JP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Considering the deposition of the radioactive substances from the atmosphere in a simplified manner.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ja-JP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Because no deposition data  was available, the radioactivity 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 a point source was </a:t>
            </a:r>
            <a:r>
              <a:rPr lang="en-US" altLang="ja-JP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released off shore the power plant at 1</a:t>
            </a:r>
            <a:r>
              <a:rPr lang="en-US" altLang="ja-JP" sz="2000" baseline="30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altLang="ja-JP" sz="2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April 2011, then no release occurred after that date.</a:t>
            </a:r>
          </a:p>
        </p:txBody>
      </p:sp>
    </p:spTree>
    <p:extLst>
      <p:ext uri="{BB962C8B-B14F-4D97-AF65-F5344CB8AC3E}">
        <p14:creationId xmlns:p14="http://schemas.microsoft.com/office/powerpoint/2010/main" val="42415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Because the </a:t>
            </a:r>
            <a:r>
              <a:rPr lang="en-US" altLang="ja-JP" sz="2000" dirty="0"/>
              <a:t>purpose of the simulation was the </a:t>
            </a:r>
            <a:r>
              <a:rPr lang="en-US" altLang="ja-JP" sz="2000" dirty="0" smtClean="0"/>
              <a:t>conservative and simple estimation </a:t>
            </a:r>
            <a:r>
              <a:rPr lang="en-US" altLang="ja-JP" sz="2000" dirty="0"/>
              <a:t>of seawater concentration in the open </a:t>
            </a:r>
            <a:r>
              <a:rPr lang="en-US" altLang="ja-JP" sz="2000" dirty="0" smtClean="0"/>
              <a:t>ocean,  the following assumptions were adopted.</a:t>
            </a:r>
            <a:endParaRPr lang="en-US" altLang="ja-JP" sz="2000" dirty="0"/>
          </a:p>
          <a:p>
            <a:r>
              <a:rPr lang="en-US" altLang="ja-JP" sz="2000" dirty="0" smtClean="0"/>
              <a:t>The </a:t>
            </a:r>
            <a:r>
              <a:rPr lang="en-US" altLang="ja-JP" sz="2000" dirty="0"/>
              <a:t>sedimentation to the seafloor, the </a:t>
            </a:r>
            <a:r>
              <a:rPr lang="en-US" altLang="ja-JP" sz="2000" dirty="0" err="1"/>
              <a:t>resuspension</a:t>
            </a:r>
            <a:r>
              <a:rPr lang="en-US" altLang="ja-JP" sz="2000" dirty="0"/>
              <a:t> from the seafloor, the adsorption and the </a:t>
            </a:r>
            <a:r>
              <a:rPr lang="en-US" altLang="ja-JP" sz="2000" dirty="0" smtClean="0"/>
              <a:t>desorption with </a:t>
            </a:r>
            <a:r>
              <a:rPr lang="en-US" altLang="ja-JP" sz="2000" dirty="0"/>
              <a:t>the </a:t>
            </a:r>
            <a:r>
              <a:rPr lang="en-US" altLang="ja-JP" sz="2000" dirty="0" smtClean="0"/>
              <a:t>particulate</a:t>
            </a:r>
            <a:r>
              <a:rPr lang="en-US" altLang="ja-JP" sz="2000" dirty="0"/>
              <a:t> were not </a:t>
            </a:r>
            <a:r>
              <a:rPr lang="en-US" altLang="ja-JP" sz="2000" dirty="0" smtClean="0"/>
              <a:t>considered.</a:t>
            </a:r>
          </a:p>
          <a:p>
            <a:r>
              <a:rPr lang="en-US" altLang="ja-JP" sz="2000" dirty="0" smtClean="0"/>
              <a:t>The </a:t>
            </a:r>
            <a:r>
              <a:rPr lang="en-US" altLang="ja-JP" sz="2000" dirty="0"/>
              <a:t>inflow from rivers were not considered </a:t>
            </a:r>
            <a:r>
              <a:rPr lang="en-US" altLang="ja-JP" sz="2000" dirty="0" smtClean="0"/>
              <a:t>.</a:t>
            </a:r>
            <a:endParaRPr lang="en-US" altLang="ja-JP" sz="2000" dirty="0" smtClean="0"/>
          </a:p>
          <a:p>
            <a:r>
              <a:rPr lang="en-US" altLang="ja-JP" sz="2000" dirty="0" smtClean="0"/>
              <a:t>Because of the coarse grid system, this estimation of the concentration in seawater and the internal exposure from marine products is valid not in coastal sea but in open ocean.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72C0-CACC-47A7-9829-E32DA5DA7C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r>
              <a:rPr lang="en-US" altLang="ja-JP" dirty="0" smtClean="0"/>
              <a:t>Assumption (Others)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2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396</TotalTime>
  <Words>1676</Words>
  <Application>Microsoft Office PowerPoint</Application>
  <PresentationFormat>画面に合わせる (4:3)</PresentationFormat>
  <Paragraphs>244</Paragraphs>
  <Slides>19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ウェーブ</vt:lpstr>
      <vt:lpstr>数式</vt:lpstr>
      <vt:lpstr>1. Progress in Understanding  c.  Calculations of Ocean Circulation  Japanese Simulations of Radioactivity Concentrations in the Sea Area</vt:lpstr>
      <vt:lpstr>Contents</vt:lpstr>
      <vt:lpstr>PowerPoint プレゼンテーション</vt:lpstr>
      <vt:lpstr>2. Simulations by Japanese government http://radioactivity.mext.go.jp/en/distribution_map_sea_area_simulation/</vt:lpstr>
      <vt:lpstr>a) JCOPE2 (JAMSTEC)</vt:lpstr>
      <vt:lpstr>PowerPoint プレゼンテーション</vt:lpstr>
      <vt:lpstr>b) LAMER (JAEA)</vt:lpstr>
      <vt:lpstr>Assumption　(Input amount) </vt:lpstr>
      <vt:lpstr>Assumption (Others)</vt:lpstr>
      <vt:lpstr>Change of 137Cs concentration in seawater</vt:lpstr>
      <vt:lpstr>Change of 137Cs concentration in seawater  – concentration in several depth –</vt:lpstr>
      <vt:lpstr>Change of 137Cs concentration in seawater  – comparison of past concentration –</vt:lpstr>
      <vt:lpstr>Trial calculation for Japanese internal exposure  from marine products</vt:lpstr>
      <vt:lpstr>Result of trial calculation</vt:lpstr>
      <vt:lpstr>Contribution from other nuclides</vt:lpstr>
      <vt:lpstr>Conclusions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Progress in Understanding  c.  Calculations of Ocean Circulation</dc:title>
  <dc:creator>nakano</dc:creator>
  <cp:lastModifiedBy>nakano</cp:lastModifiedBy>
  <cp:revision>50</cp:revision>
  <dcterms:created xsi:type="dcterms:W3CDTF">2011-09-19T08:11:26Z</dcterms:created>
  <dcterms:modified xsi:type="dcterms:W3CDTF">2011-09-29T00:50:02Z</dcterms:modified>
</cp:coreProperties>
</file>