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sldIdLst>
    <p:sldId id="257" r:id="rId5"/>
    <p:sldId id="310" r:id="rId6"/>
    <p:sldId id="330" r:id="rId7"/>
    <p:sldId id="331" r:id="rId8"/>
    <p:sldId id="311" r:id="rId9"/>
    <p:sldId id="317" r:id="rId10"/>
    <p:sldId id="326" r:id="rId11"/>
    <p:sldId id="333" r:id="rId12"/>
    <p:sldId id="334" r:id="rId13"/>
    <p:sldId id="335" r:id="rId14"/>
    <p:sldId id="321" r:id="rId15"/>
    <p:sldId id="328" r:id="rId16"/>
    <p:sldId id="319" r:id="rId17"/>
    <p:sldId id="320" r:id="rId18"/>
    <p:sldId id="332" r:id="rId19"/>
    <p:sldId id="314" r:id="rId20"/>
    <p:sldId id="315" r:id="rId21"/>
    <p:sldId id="322" r:id="rId2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D5D2"/>
    <a:srgbClr val="29211A"/>
    <a:srgbClr val="CF4D33"/>
    <a:srgbClr val="F5A7A0"/>
    <a:srgbClr val="0070BC"/>
    <a:srgbClr val="5A5746"/>
    <a:srgbClr val="88C1E9"/>
    <a:srgbClr val="E1005A"/>
    <a:srgbClr val="C4C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F15DA14-78CC-41F5-9166-D1CFC317B97B}" type="datetimeFigureOut">
              <a:rPr lang="cs-CZ" smtClean="0"/>
              <a:t>21/06/17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575F235-E373-4005-8240-27D5975AFE17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52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2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5F235-E373-4005-8240-27D5975AFE1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1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0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79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4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81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30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06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40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8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Google Drive\GENERAL\2 - Current projects\Wi-Shoe\Website\Partner Logos\1. LOGO_CYRIC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311" y="6381328"/>
            <a:ext cx="545284" cy="4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_AC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63" y="6389387"/>
            <a:ext cx="392620" cy="4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mart Bay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919" y="6525344"/>
            <a:ext cx="871888" cy="2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111" y="6480001"/>
            <a:ext cx="596884" cy="333375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</p:pic>
      <p:pic>
        <p:nvPicPr>
          <p:cNvPr id="1031" name="Picture 1" descr="Description: http://contrail-project.eu/image/image_gallery?uuid=90e381c9-efa7-4698-8629-69c66a450957&amp;groupId=18553&amp;t=1318756084155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478" y="6414488"/>
            <a:ext cx="471761" cy="42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Logo_unina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247" y="6396440"/>
            <a:ext cx="424716" cy="4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IVA - Norsk institutt for vannforskni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367" y="6474924"/>
            <a:ext cx="633775" cy="26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user\Google Drive\GENERAL\2 - Current projects\Wi-Shoe\Website\Partner Logos\9. ATEKNEA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415" y="6502128"/>
            <a:ext cx="664419" cy="2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Imagen 2" descr="Description: D:\esther\Desktop\logoICM_CSIC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26" y="6389387"/>
            <a:ext cx="382811" cy="3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SignalGeneriX Ltd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67" y="6483522"/>
            <a:ext cx="791295" cy="2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culogo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647" y="6355732"/>
            <a:ext cx="647596" cy="3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719" y="6449172"/>
            <a:ext cx="384753" cy="31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346" y="6537721"/>
            <a:ext cx="747667" cy="2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europa.eu/about-eu/basic-information/symbols/images/flag_yellow_high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048" y="6437563"/>
            <a:ext cx="511563" cy="3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6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1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7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La Rochelle , 8th October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TRIBUTE  Kick-off meeting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FC67-FDFF-4B83-ACC2-E8A7570ECA5D}" type="slidenum">
              <a:rPr lang="cs-CZ" smtClean="0"/>
              <a:t>‹n.›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package" Target="../embeddings/Documento_di_Microsoft_Word1.docx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9.jpeg"/><Relationship Id="rId6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17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087208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"/>
          <p:cNvSpPr>
            <a:spLocks/>
          </p:cNvSpPr>
          <p:nvPr/>
        </p:nvSpPr>
        <p:spPr bwMode="auto">
          <a:xfrm>
            <a:off x="3225800" y="1816134"/>
            <a:ext cx="2871788" cy="705893"/>
          </a:xfrm>
          <a:custGeom>
            <a:avLst/>
            <a:gdLst>
              <a:gd name="T0" fmla="*/ 2147483647 w 21600"/>
              <a:gd name="T1" fmla="*/ 1852546373 h 21600"/>
              <a:gd name="T2" fmla="*/ 2147483647 w 21600"/>
              <a:gd name="T3" fmla="*/ 1852546373 h 21600"/>
              <a:gd name="T4" fmla="*/ 2147483647 w 21600"/>
              <a:gd name="T5" fmla="*/ 1852546373 h 21600"/>
              <a:gd name="T6" fmla="*/ 2147483647 w 21600"/>
              <a:gd name="T7" fmla="*/ 18525463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 eaLnBrk="1">
              <a:buClrTx/>
              <a:buSzTx/>
              <a:buFontTx/>
              <a:buNone/>
            </a:pPr>
            <a:r>
              <a:rPr lang="en-US" sz="4400" b="1" dirty="0" smtClean="0">
                <a:solidFill>
                  <a:srgbClr val="003366"/>
                </a:solidFill>
                <a:latin typeface="Arial" pitchFamily="34" charset="0"/>
                <a:cs typeface="Helvetica" charset="0"/>
                <a:sym typeface="Arial" pitchFamily="34" charset="0"/>
              </a:rPr>
              <a:t>MariaBox</a:t>
            </a:r>
            <a:endParaRPr lang="en-US" sz="4400" b="1" dirty="0">
              <a:solidFill>
                <a:srgbClr val="003366"/>
              </a:solidFill>
              <a:latin typeface="Arial" pitchFamily="34" charset="0"/>
              <a:cs typeface="Helvetica" charset="0"/>
              <a:sym typeface="Arial" pitchFamily="34" charset="0"/>
            </a:endParaRP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827584" y="2636912"/>
            <a:ext cx="7672388" cy="1440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MariaBox: first prototype of a novel instrument to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observe natural and chemical pollutants in seawater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5220072" y="4797152"/>
            <a:ext cx="3724520" cy="11477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>
              <a:buClrTx/>
              <a:buSzTx/>
              <a:buFontTx/>
              <a:buNone/>
              <a:defRPr/>
            </a:pPr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Matteo Bonasso, K46</a:t>
            </a:r>
          </a:p>
          <a:p>
            <a:pPr algn="r" eaLnBrk="1">
              <a:buClrTx/>
              <a:buSzTx/>
              <a:buFontTx/>
              <a:buNone/>
              <a:defRPr/>
            </a:pPr>
            <a:endParaRPr lang="en-US" sz="20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>
              <a:defRPr/>
            </a:pPr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matteo.bonasso@kontor46.eu</a:t>
            </a:r>
            <a:endParaRPr lang="en-US" sz="2000" b="1" dirty="0">
              <a:solidFill>
                <a:srgbClr val="00336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9" name="Picture 2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643" y="247833"/>
            <a:ext cx="720080" cy="4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12160" y="763733"/>
            <a:ext cx="304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MariaBox project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received funding from the European Union’s Seventh Framework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research, technological development and demonstration under grant agreement no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614088</a:t>
            </a:r>
            <a:endParaRPr lang="el-GR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51520" y="5157192"/>
            <a:ext cx="322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it-IT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OCEANS ‘17 MTS/IEEE ABERDEEN</a:t>
            </a:r>
          </a:p>
          <a:p>
            <a:pPr defTabSz="914400" eaLnBrk="1" hangingPunct="1">
              <a:defRPr/>
            </a:pPr>
            <a:r>
              <a:rPr lang="it-IT" sz="12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19th to 22th JUNE 2017</a:t>
            </a:r>
            <a:endParaRPr lang="en-GB" sz="1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0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The Disc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icture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176464" cy="4277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355976" y="198884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l-GR" dirty="0">
                <a:solidFill>
                  <a:srgbClr val="002060"/>
                </a:solidFill>
                <a:cs typeface="Arial Unicode MS" charset="0"/>
              </a:rPr>
              <a:t>The selective antibody or unique receptor is located in region 2: here the water sample mixes with the receptor before progressing to the test reservoir. </a:t>
            </a:r>
          </a:p>
          <a:p>
            <a:r>
              <a:rPr lang="en-US" altLang="el-GR" dirty="0">
                <a:solidFill>
                  <a:srgbClr val="002060"/>
                </a:solidFill>
                <a:cs typeface="Arial Unicode MS" charset="0"/>
              </a:rPr>
              <a:t>Optical detection takes place in reservoir 3 with a control in reservoir 4. </a:t>
            </a:r>
          </a:p>
          <a:p>
            <a:r>
              <a:rPr lang="en-US" altLang="el-GR" dirty="0">
                <a:solidFill>
                  <a:srgbClr val="002060"/>
                </a:solidFill>
                <a:cs typeface="Arial Unicode MS" charset="0"/>
              </a:rPr>
              <a:t>Sample progresses from each zone by spinning the disc at a designated speed </a:t>
            </a:r>
            <a:r>
              <a:rPr lang="en-US" altLang="el-GR" b="1" dirty="0">
                <a:solidFill>
                  <a:srgbClr val="002060"/>
                </a:solidFill>
                <a:cs typeface="Arial Unicode MS" charset="0"/>
              </a:rPr>
              <a:t>creating the force required to rupture a valve to facilitate progression.</a:t>
            </a:r>
          </a:p>
          <a:p>
            <a:r>
              <a:rPr lang="en-US" altLang="el-GR" dirty="0">
                <a:solidFill>
                  <a:srgbClr val="002060"/>
                </a:solidFill>
                <a:cs typeface="Arial Unicode MS" charset="0"/>
              </a:rPr>
              <a:t> Careful control and management of spin speed and time can control how the fluid progresses through the </a:t>
            </a:r>
          </a:p>
          <a:p>
            <a:r>
              <a:rPr lang="en-US" altLang="el-GR" dirty="0">
                <a:solidFill>
                  <a:srgbClr val="002060"/>
                </a:solidFill>
                <a:cs typeface="Arial Unicode MS" charset="0"/>
              </a:rPr>
              <a:t>disc for measurement of each analyte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19675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The 3-day 8 analyte MariaBox centrifugal microfluidic disc. Red demonstrates a single day portion of the disc which can assess 8 target analytes present in 2 separately injected.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1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target Analytes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0897"/>
              </p:ext>
            </p:extLst>
          </p:nvPr>
        </p:nvGraphicFramePr>
        <p:xfrm>
          <a:off x="1187623" y="1916186"/>
          <a:ext cx="6656215" cy="431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Document" r:id="rId6" imgW="6551888" imgH="4247461" progId="Word.Document.12">
                  <p:embed/>
                </p:oleObj>
              </mc:Choice>
              <mc:Fallback>
                <p:oleObj name="Document" r:id="rId6" imgW="6551888" imgH="4247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7623" y="1916186"/>
                        <a:ext cx="6656215" cy="4314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57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target analytes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Rechteck 8"/>
          <p:cNvSpPr/>
          <p:nvPr/>
        </p:nvSpPr>
        <p:spPr>
          <a:xfrm>
            <a:off x="251520" y="1340768"/>
            <a:ext cx="8640006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In addition to the –CHE and –BIO Data, MariaBox collects also the Routine Data: 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49580" algn="l"/>
              </a:tabLst>
            </a:pPr>
            <a:endParaRPr lang="it-IT">
              <a:ea typeface="Droid Sans Fallback"/>
              <a:cs typeface="Calibri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9580" algn="l"/>
              </a:tabLst>
            </a:pPr>
            <a:r>
              <a:rPr lang="en-GB">
                <a:ea typeface="Droid Sans Fallback"/>
                <a:cs typeface="Calibri"/>
              </a:rPr>
              <a:t>Water Temperature [°C]</a:t>
            </a:r>
            <a:endParaRPr lang="it-IT">
              <a:ea typeface="Droid Sans Fallback"/>
              <a:cs typeface="Calibri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9580" algn="l"/>
              </a:tabLst>
            </a:pPr>
            <a:r>
              <a:rPr lang="en-GB">
                <a:ea typeface="Droid Sans Fallback"/>
                <a:cs typeface="Calibri"/>
              </a:rPr>
              <a:t>pH [</a:t>
            </a:r>
            <a:r>
              <a:rPr lang="en-GB" i="1">
                <a:ea typeface="Droid Sans Fallback"/>
                <a:cs typeface="Calibri"/>
              </a:rPr>
              <a:t>no units</a:t>
            </a:r>
            <a:r>
              <a:rPr lang="en-GB">
                <a:ea typeface="Droid Sans Fallback"/>
                <a:cs typeface="Calibri"/>
              </a:rPr>
              <a:t>]</a:t>
            </a:r>
            <a:endParaRPr lang="it-IT">
              <a:ea typeface="Droid Sans Fallback"/>
              <a:cs typeface="Calibri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9580" algn="l"/>
              </a:tabLst>
            </a:pPr>
            <a:r>
              <a:rPr lang="en-GB">
                <a:ea typeface="Droid Sans Fallback"/>
                <a:cs typeface="Calibri"/>
              </a:rPr>
              <a:t>Salinity [</a:t>
            </a:r>
            <a:r>
              <a:rPr lang="en-US" i="1">
                <a:ea typeface="Droid Sans Fallback"/>
                <a:cs typeface="Calibri"/>
              </a:rPr>
              <a:t>measured using PSS-78 do not have units</a:t>
            </a:r>
            <a:r>
              <a:rPr lang="en-GB">
                <a:ea typeface="Droid Sans Fallback"/>
                <a:cs typeface="Calibri"/>
              </a:rPr>
              <a:t>]</a:t>
            </a:r>
            <a:endParaRPr lang="it-IT">
              <a:ea typeface="Droid Sans Fallback"/>
              <a:cs typeface="Calibri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9580" algn="l"/>
              </a:tabLst>
            </a:pPr>
            <a:r>
              <a:rPr lang="en-GB">
                <a:ea typeface="Droid Sans Fallback"/>
                <a:cs typeface="Calibri"/>
              </a:rPr>
              <a:t>Dixolved oxygen [mg/L]</a:t>
            </a:r>
            <a:endParaRPr lang="it-IT">
              <a:ea typeface="Droid Sans Fallback"/>
              <a:cs typeface="Calibri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software platform developments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40152" y="2277392"/>
            <a:ext cx="3168352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lvl="0" indent="-285750" defTabSz="9144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Interface between the MariaBox and possible data users</a:t>
            </a:r>
          </a:p>
          <a:p>
            <a:pPr marL="285750" lvl="0" indent="-285750" defTabSz="9144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Compliance with EU Inspire directive</a:t>
            </a:r>
          </a:p>
          <a:p>
            <a:pPr marL="285750" lvl="0" indent="-285750" defTabSz="9144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cs typeface="Arial Unicode MS" charset="0"/>
              </a:rPr>
              <a:t>Availability to Copernicus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l-GR" sz="1600" dirty="0">
                <a:solidFill>
                  <a:srgbClr val="002060"/>
                </a:solidFill>
                <a:latin typeface="Arial" charset="0"/>
                <a:cs typeface="Arial Unicode MS" charset="0"/>
              </a:rPr>
              <a:t>Compatibility to: OGC Sensor Observation Service (SOS), </a:t>
            </a:r>
            <a:r>
              <a:rPr lang="en-US" altLang="el-GR" sz="1600" dirty="0" err="1">
                <a:solidFill>
                  <a:srgbClr val="002060"/>
                </a:solidFill>
                <a:latin typeface="Arial" charset="0"/>
                <a:cs typeface="Arial Unicode MS" charset="0"/>
              </a:rPr>
              <a:t>SeaDataNet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cs typeface="Arial Unicode MS" charset="0"/>
              </a:rPr>
              <a:t>, GOOS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5685338" cy="32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mobile App developments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23928" y="1139840"/>
            <a:ext cx="49675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lvl="0" indent="-285750" defTabSz="9144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An interface to program and control MariaBox in proximity i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cs typeface="Arial Unicode MS" charset="0"/>
              </a:rPr>
              <a:t>n the event there are no comms between the buoy and MariaBox </a:t>
            </a:r>
            <a:endParaRPr lang="en-US" altLang="el-GR" sz="1600" dirty="0" smtClean="0">
              <a:solidFill>
                <a:srgbClr val="002060"/>
              </a:solidFill>
              <a:latin typeface="Arial" charset="0"/>
              <a:ea typeface="+mn-ea"/>
              <a:cs typeface="Arial Unicode MS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Android App, 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cs typeface="Arial Unicode MS" charset="0"/>
              </a:rPr>
              <a:t>Wi-Fi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l-GR" sz="1600" dirty="0">
                <a:solidFill>
                  <a:srgbClr val="002060"/>
                </a:solidFill>
                <a:latin typeface="Arial" charset="0"/>
                <a:cs typeface="Arial Unicode MS" charset="0"/>
              </a:rPr>
              <a:t>Dedicated list of functionalities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el-GR" sz="1600" dirty="0">
              <a:solidFill>
                <a:srgbClr val="00206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" name="Immagine 9" descr="Macintosh HD:Users:matteobonasso:Desktop:Screenshots:Screenshot_20160802-15493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069590" cy="409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90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mobile App developments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1484784"/>
            <a:ext cx="316835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Macintosh HD:Users:matteobonasso:Desktop:Screenshots:Screenshot_20160802-15490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480" y="1484784"/>
            <a:ext cx="3180080" cy="4338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58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The demos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1307560"/>
            <a:ext cx="434340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lang="en-US" altLang="el-GR" sz="1600" dirty="0" err="1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Alfacs</a:t>
            </a: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 Bay pilot site (CSIC, Spain)</a:t>
            </a:r>
            <a:endParaRPr lang="el-GR" altLang="el-GR" sz="1600" dirty="0">
              <a:solidFill>
                <a:srgbClr val="002060"/>
              </a:solidFill>
              <a:latin typeface="Arial" charset="0"/>
              <a:ea typeface="+mn-ea"/>
              <a:cs typeface="Arial Unicode M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el-GR" altLang="el-G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 descr="Alfacs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720721"/>
            <a:ext cx="2520279" cy="15642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16677"/>
              </p:ext>
            </p:extLst>
          </p:nvPr>
        </p:nvGraphicFramePr>
        <p:xfrm>
          <a:off x="438921" y="3429000"/>
          <a:ext cx="3701031" cy="1486272"/>
        </p:xfrm>
        <a:graphic>
          <a:graphicData uri="http://schemas.openxmlformats.org/drawingml/2006/table">
            <a:tbl>
              <a:tblPr firstRow="1" firstCol="1" bandRow="1"/>
              <a:tblGrid>
                <a:gridCol w="1324767"/>
                <a:gridCol w="2376264"/>
              </a:tblGrid>
              <a:tr h="3810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depth: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Average and maximum depths of </a:t>
                      </a:r>
                      <a:r>
                        <a:rPr lang="en-GB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3.13 m</a:t>
                      </a:r>
                      <a:r>
                        <a:rPr lang="en-GB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and </a:t>
                      </a:r>
                      <a:r>
                        <a:rPr lang="en-GB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6.5 m</a:t>
                      </a:r>
                      <a:r>
                        <a:rPr lang="en-GB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. 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 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5-28 ºC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Ambient </a:t>
                      </a:r>
                      <a:r>
                        <a:rPr lang="en-GB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3 to 35 ºC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MariaBox to be placed in buoy or boat?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en-GB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MariaBox will be placed in </a:t>
                      </a:r>
                      <a:r>
                        <a:rPr lang="en-GB" sz="1100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a SGX </a:t>
                      </a:r>
                      <a:r>
                        <a:rPr lang="en-GB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buoy 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35115" marR="35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04048" y="130756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>
                <a:solidFill>
                  <a:srgbClr val="002060"/>
                </a:solidFill>
                <a:latin typeface="Arial" charset="0"/>
                <a:cs typeface="Arial Unicode MS" charset="0"/>
              </a:rPr>
              <a:t>Galway Bay pilot site (SMI, Ireland)</a:t>
            </a:r>
            <a:endParaRPr lang="el-GR" dirty="0"/>
          </a:p>
        </p:txBody>
      </p:sp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20721"/>
            <a:ext cx="2520279" cy="1564263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01650"/>
              </p:ext>
            </p:extLst>
          </p:nvPr>
        </p:nvGraphicFramePr>
        <p:xfrm>
          <a:off x="5220072" y="3429000"/>
          <a:ext cx="3744416" cy="1148220"/>
        </p:xfrm>
        <a:graphic>
          <a:graphicData uri="http://schemas.openxmlformats.org/drawingml/2006/table">
            <a:tbl>
              <a:tblPr firstRow="1" firstCol="1" bandRow="1"/>
              <a:tblGrid>
                <a:gridCol w="1523668"/>
                <a:gridCol w="2220748"/>
              </a:tblGrid>
              <a:tr h="22964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depth: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20 – 25 m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6 – 15 deg C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Ambient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-5 – 30 deg C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8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MariaBox to be placed in buoy or boat?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Buoy (potentially underwater cabled observatory)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0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The demos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9512" y="1300885"/>
            <a:ext cx="46805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 eaLnBrk="1" hangingPunct="1">
              <a:buClrTx/>
              <a:buSzTx/>
            </a:pPr>
            <a:r>
              <a:rPr lang="en-US" altLang="el-GR" sz="1600" dirty="0" err="1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Vassilikos</a:t>
            </a: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 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Bay and Port pilot </a:t>
            </a: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site (DFMR, Cyprus)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16" descr="Limanaki dipla sto Vasiliko - Zyg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11447"/>
            <a:ext cx="2520280" cy="17175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77347"/>
              </p:ext>
            </p:extLst>
          </p:nvPr>
        </p:nvGraphicFramePr>
        <p:xfrm>
          <a:off x="323528" y="3645024"/>
          <a:ext cx="3780285" cy="1088154"/>
        </p:xfrm>
        <a:graphic>
          <a:graphicData uri="http://schemas.openxmlformats.org/drawingml/2006/table">
            <a:tbl>
              <a:tblPr firstRow="1" firstCol="1" bandRow="1"/>
              <a:tblGrid>
                <a:gridCol w="1538264"/>
                <a:gridCol w="2242021"/>
              </a:tblGrid>
              <a:tr h="214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depth: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50-200m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21,6-27,3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Ambient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l-GR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-1 </a:t>
                      </a:r>
                      <a:r>
                        <a:rPr lang="en-US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to</a:t>
                      </a:r>
                      <a:r>
                        <a:rPr lang="el-GR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40 </a:t>
                      </a:r>
                      <a:r>
                        <a:rPr lang="en-US" sz="1100" dirty="0" err="1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deg</a:t>
                      </a:r>
                      <a:r>
                        <a:rPr lang="en-US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Celcius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MariaBox to be placed in buoy or boat?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SGX Buoy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004048" y="1300885"/>
            <a:ext cx="42484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 eaLnBrk="1" hangingPunct="1">
              <a:buClrTx/>
              <a:buSzTx/>
            </a:pPr>
            <a:r>
              <a:rPr lang="en-US" altLang="el-GR" sz="1600" dirty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Skagerrak/Kattegat </a:t>
            </a: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pilot site (NIVA, Norway) 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11447"/>
            <a:ext cx="2520280" cy="1717553"/>
          </a:xfrm>
          <a:prstGeom prst="rect">
            <a:avLst/>
          </a:prstGeom>
          <a:noFill/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16695"/>
              </p:ext>
            </p:extLst>
          </p:nvPr>
        </p:nvGraphicFramePr>
        <p:xfrm>
          <a:off x="4888641" y="3573016"/>
          <a:ext cx="4104456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1670175"/>
                <a:gridCol w="2434281"/>
              </a:tblGrid>
              <a:tr h="292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depth: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intake 4 meters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Water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-1.5 to 25 Deg C.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Ambient </a:t>
                      </a:r>
                      <a:r>
                        <a:rPr lang="en-US" sz="1100" b="1" dirty="0" smtClean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temperature: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l-GR" sz="110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In machine room: 20-30 DegC</a:t>
                      </a:r>
                      <a:endParaRPr lang="el-GR" sz="110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MariaBox to be placed in buoy or boat?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ea typeface="Droid Sans Fallback"/>
                          <a:cs typeface="Calibri"/>
                        </a:rPr>
                        <a:t>Ferry boat</a:t>
                      </a:r>
                      <a:endParaRPr lang="el-GR" sz="1100" dirty="0">
                        <a:effectLst/>
                        <a:latin typeface="Cambria"/>
                        <a:ea typeface="Droid Sans Fallback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40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2780928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Thank you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" name="Picture 2" descr="http://europa.eu/about-eu/basic-information/symbols/images/flag_yellow_hig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612" y="247833"/>
            <a:ext cx="1107111" cy="7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>
                <a:solidFill>
                  <a:srgbClr val="29211A"/>
                </a:solidFill>
              </a:rPr>
              <a:t>Our project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1560" y="1484784"/>
            <a:ext cx="44644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pPr marL="285750" indent="-285750">
              <a:buFont typeface="Arial"/>
              <a:buChar char="•"/>
            </a:pPr>
            <a:r>
              <a:rPr lang="it-IT"/>
              <a:t>Duration : 48 months</a:t>
            </a:r>
          </a:p>
          <a:p>
            <a:pPr marL="285750" indent="-285750">
              <a:buFont typeface="Arial"/>
              <a:buChar char="•"/>
            </a:pPr>
            <a:r>
              <a:rPr lang="it-IT"/>
              <a:t>Project Start Date : 1</a:t>
            </a:r>
            <a:r>
              <a:rPr lang="it-IT" baseline="30000"/>
              <a:t>st</a:t>
            </a:r>
            <a:r>
              <a:rPr lang="it-IT"/>
              <a:t> of February 2014</a:t>
            </a:r>
          </a:p>
          <a:p>
            <a:pPr marL="285750" indent="-285750">
              <a:buFont typeface="Arial"/>
              <a:buChar char="•"/>
            </a:pPr>
            <a:r>
              <a:rPr lang="it-IT"/>
              <a:t>13 partners from 6 EU countries</a:t>
            </a:r>
          </a:p>
          <a:p>
            <a:pPr marL="285750" indent="-285750">
              <a:buFont typeface="Arial"/>
              <a:buChar char="•"/>
            </a:pPr>
            <a:r>
              <a:rPr lang="it-IT"/>
              <a:t>Coordinator : CyRIC Cyprus Research and Innovation Center</a:t>
            </a:r>
          </a:p>
          <a:p>
            <a:pPr marL="285750" indent="-285750">
              <a:buFont typeface="Arial"/>
              <a:buChar char="•"/>
            </a:pPr>
            <a:endParaRPr lang="it-IT"/>
          </a:p>
          <a:p>
            <a:pPr marL="285750" indent="-285750">
              <a:buFont typeface="Arial"/>
              <a:buChar char="•"/>
            </a:pPr>
            <a:endParaRPr lang="it-IT"/>
          </a:p>
          <a:p>
            <a:endParaRPr lang="it-IT"/>
          </a:p>
          <a:p>
            <a:endParaRPr lang="it-IT"/>
          </a:p>
          <a:p>
            <a:endParaRPr lang="it-IT" baseline="30000"/>
          </a:p>
          <a:p>
            <a:r>
              <a:rPr lang="it-IT" baseline="30000"/>
              <a:t> </a:t>
            </a:r>
            <a:endParaRPr lang="it-IT" baseline="300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060848"/>
            <a:ext cx="2911292" cy="31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>
                <a:solidFill>
                  <a:srgbClr val="29211A"/>
                </a:solidFill>
              </a:rPr>
              <a:t>Main </a:t>
            </a:r>
            <a:r>
              <a:rPr lang="en-US" sz="2800" dirty="0" smtClean="0">
                <a:solidFill>
                  <a:srgbClr val="29211A"/>
                </a:solidFill>
              </a:rPr>
              <a:t>objectives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8"/>
          <p:cNvSpPr/>
          <p:nvPr/>
        </p:nvSpPr>
        <p:spPr>
          <a:xfrm>
            <a:off x="503071" y="134076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>
                <a:solidFill>
                  <a:srgbClr val="002060"/>
                </a:solidFill>
              </a:rPr>
              <a:t>produce </a:t>
            </a:r>
            <a:r>
              <a:rPr lang="en-US" sz="2000" b="1" dirty="0" smtClean="0">
                <a:solidFill>
                  <a:srgbClr val="002060"/>
                </a:solidFill>
              </a:rPr>
              <a:t>an autonomous marine </a:t>
            </a:r>
            <a:r>
              <a:rPr lang="en-US" sz="2000" b="1" dirty="0">
                <a:solidFill>
                  <a:srgbClr val="002060"/>
                </a:solidFill>
              </a:rPr>
              <a:t>pollution-monitoring device</a:t>
            </a:r>
            <a:r>
              <a:rPr lang="en-US" sz="2000" dirty="0">
                <a:solidFill>
                  <a:srgbClr val="002060"/>
                </a:solidFill>
              </a:rPr>
              <a:t>, based on new biosensors, implemented as a set of compact</a:t>
            </a:r>
            <a:r>
              <a:rPr lang="en-US" sz="2000" dirty="0" smtClean="0">
                <a:solidFill>
                  <a:srgbClr val="002060"/>
                </a:solidFill>
              </a:rPr>
              <a:t>, multifunctional, </a:t>
            </a:r>
            <a:r>
              <a:rPr lang="en-US" sz="2000" dirty="0">
                <a:solidFill>
                  <a:srgbClr val="002060"/>
                </a:solidFill>
              </a:rPr>
              <a:t>integrated modules for the analysis of marine pollutants and the assessment of marine water quality. The system will be suitable for free floating devices, buoys, </a:t>
            </a:r>
            <a:r>
              <a:rPr lang="en-US" sz="2000" dirty="0" smtClean="0">
                <a:solidFill>
                  <a:srgbClr val="002060"/>
                </a:solidFill>
              </a:rPr>
              <a:t>platforms or </a:t>
            </a:r>
            <a:r>
              <a:rPr lang="en-US" sz="2000" dirty="0">
                <a:solidFill>
                  <a:srgbClr val="002060"/>
                </a:solidFill>
              </a:rPr>
              <a:t>ships, or as a portable system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>
                <a:solidFill>
                  <a:srgbClr val="002060"/>
                </a:solidFill>
              </a:rPr>
              <a:t>develop new </a:t>
            </a:r>
            <a:r>
              <a:rPr lang="en-US" sz="2000" b="1" dirty="0">
                <a:solidFill>
                  <a:srgbClr val="002060"/>
                </a:solidFill>
              </a:rPr>
              <a:t>biosensors</a:t>
            </a:r>
            <a:r>
              <a:rPr lang="en-US" sz="2000" dirty="0">
                <a:solidFill>
                  <a:srgbClr val="002060"/>
                </a:solidFill>
              </a:rPr>
              <a:t> to monitor selected chemicals and toxins. Biosensors will be developed for </a:t>
            </a:r>
            <a:r>
              <a:rPr lang="en-US" sz="2000" dirty="0" smtClean="0">
                <a:solidFill>
                  <a:srgbClr val="002060"/>
                </a:solidFill>
              </a:rPr>
              <a:t>4 </a:t>
            </a:r>
            <a:r>
              <a:rPr lang="en-US" sz="2000" dirty="0">
                <a:solidFill>
                  <a:srgbClr val="002060"/>
                </a:solidFill>
              </a:rPr>
              <a:t>man-made chemicals and for 4 categories of microalga toxins relevant to shell fish and fish </a:t>
            </a:r>
            <a:r>
              <a:rPr lang="en-US" sz="2000" dirty="0" smtClean="0">
                <a:solidFill>
                  <a:srgbClr val="002060"/>
                </a:solidFill>
              </a:rPr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408465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>
                <a:solidFill>
                  <a:srgbClr val="29211A"/>
                </a:solidFill>
              </a:rPr>
              <a:t>Main </a:t>
            </a:r>
            <a:r>
              <a:rPr lang="en-US" sz="2800" dirty="0" smtClean="0">
                <a:solidFill>
                  <a:srgbClr val="29211A"/>
                </a:solidFill>
              </a:rPr>
              <a:t>objectives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8"/>
          <p:cNvSpPr/>
          <p:nvPr/>
        </p:nvSpPr>
        <p:spPr>
          <a:xfrm>
            <a:off x="503071" y="134076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To </a:t>
            </a:r>
            <a:r>
              <a:rPr lang="en-US" sz="2000" dirty="0">
                <a:solidFill>
                  <a:srgbClr val="002060"/>
                </a:solidFill>
              </a:rPr>
              <a:t>develop a </a:t>
            </a:r>
            <a:r>
              <a:rPr lang="en-US" sz="2000" b="1" dirty="0">
                <a:solidFill>
                  <a:srgbClr val="002060"/>
                </a:solidFill>
              </a:rPr>
              <a:t>software</a:t>
            </a:r>
            <a:r>
              <a:rPr lang="en-US" sz="2000" dirty="0">
                <a:solidFill>
                  <a:srgbClr val="002060"/>
                </a:solidFill>
              </a:rPr>
              <a:t> application and a software platform for the marine monitoring and distribution so to be almost real-time available. Data collection is compatible with the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INPSIRE directive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 Copernicus European Earth observation programme,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 GOOS observing system,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the SeaDataNet,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and follows the SOS standard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To validate the system in </a:t>
            </a:r>
            <a:r>
              <a:rPr lang="en-US" sz="2000" b="1" dirty="0" smtClean="0">
                <a:solidFill>
                  <a:srgbClr val="002060"/>
                </a:solidFill>
              </a:rPr>
              <a:t>four real-world scenarios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Spain, Cyprus, Norway, Ireland.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Conceptual overview 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27" y="1704628"/>
            <a:ext cx="3639714" cy="3096344"/>
          </a:xfrm>
          <a:prstGeom prst="rect">
            <a:avLst/>
          </a:prstGeom>
          <a:ln w="127000">
            <a:noFill/>
          </a:ln>
        </p:spPr>
      </p:pic>
      <p:sp>
        <p:nvSpPr>
          <p:cNvPr id="10" name="Text Box 462"/>
          <p:cNvSpPr txBox="1">
            <a:spLocks noChangeArrowheads="1"/>
          </p:cNvSpPr>
          <p:nvPr/>
        </p:nvSpPr>
        <p:spPr bwMode="auto">
          <a:xfrm>
            <a:off x="4283014" y="1700808"/>
            <a:ext cx="486098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5825" indent="-363538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36688" indent="-3429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defTabSz="914400" eaLnBrk="1" hangingPunct="1"/>
            <a:r>
              <a:rPr lang="en-US" sz="1800" dirty="0" smtClean="0">
                <a:solidFill>
                  <a:srgbClr val="002060"/>
                </a:solidFill>
                <a:latin typeface="+mn-lt"/>
                <a:cs typeface="+mn-cs"/>
              </a:rPr>
              <a:t>The </a:t>
            </a:r>
            <a:r>
              <a:rPr lang="en-US" sz="1800" dirty="0">
                <a:solidFill>
                  <a:srgbClr val="002060"/>
                </a:solidFill>
                <a:latin typeface="+mn-lt"/>
                <a:cs typeface="+mn-cs"/>
              </a:rPr>
              <a:t>MariaBox approach includes:</a:t>
            </a:r>
          </a:p>
          <a:p>
            <a:pPr marL="571500" indent="-571500" defTabSz="914400" eaLnBrk="1" hangingPunct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+mn-cs"/>
              </a:rPr>
              <a:t>a sensing and analysis device</a:t>
            </a:r>
          </a:p>
          <a:p>
            <a:pPr marL="571500" indent="-571500" defTabSz="914400" eaLnBrk="1" hangingPunct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+mn-cs"/>
              </a:rPr>
              <a:t>a modular communication system</a:t>
            </a:r>
          </a:p>
          <a:p>
            <a:pPr marL="571500" indent="-571500" defTabSz="914400" eaLnBrk="1" hangingPunct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+mn-cs"/>
              </a:rPr>
              <a:t>a flexible power module </a:t>
            </a:r>
          </a:p>
          <a:p>
            <a:pPr marL="571500" indent="-571500" defTabSz="914400" eaLnBrk="1" hangingPunct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+mn-cs"/>
              </a:rPr>
              <a:t>a software platform with open data services</a:t>
            </a:r>
          </a:p>
          <a:p>
            <a:pPr marL="571500" indent="-571500" defTabSz="914400" eaLnBrk="1" hangingPunct="1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rgbClr val="002060"/>
                </a:solidFill>
                <a:latin typeface="+mn-lt"/>
                <a:cs typeface="+mn-cs"/>
              </a:rPr>
              <a:t>a cell phone application. </a:t>
            </a:r>
          </a:p>
          <a:p>
            <a:pPr marL="0" indent="0" defTabSz="914400" eaLnBrk="1" hangingPunct="1"/>
            <a:endParaRPr lang="en-GB" sz="1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684" y="4365104"/>
            <a:ext cx="7668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The main device includes: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the pre-analytical module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the analysis module, which contains four sub-modules</a:t>
            </a:r>
          </a:p>
          <a:p>
            <a:pPr marL="1665288" lvl="2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the man-made pollutants analysis module (Chemical-POD)</a:t>
            </a:r>
          </a:p>
          <a:p>
            <a:pPr marL="1665288" lvl="2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the algal toxins analysis module (Biological-POD)</a:t>
            </a:r>
          </a:p>
          <a:p>
            <a:pPr marL="1665288" lvl="2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the routine environmental parameters analysis module (Routine-POD)</a:t>
            </a:r>
          </a:p>
          <a:p>
            <a:pPr marL="1665288" lvl="2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a custom module (Taylor-POD), which offers additional inputs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6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instrument developments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64088" y="1433682"/>
            <a:ext cx="3779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4400" eaLnBrk="1" hangingPunct="1">
              <a:buClrTx/>
              <a:buSzTx/>
            </a:pPr>
            <a:r>
              <a:rPr lang="en-US" altLang="el-GR" sz="1600" b="1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Preliminary design of the main MariaBox mechanisms</a:t>
            </a:r>
          </a:p>
          <a:p>
            <a:pPr lvl="0" defTabSz="914400" eaLnBrk="1" hangingPunct="1">
              <a:buClrTx/>
              <a:buSzTx/>
            </a:pPr>
            <a:endParaRPr lang="en-US" altLang="el-GR" sz="1600" b="1" dirty="0" smtClean="0">
              <a:solidFill>
                <a:srgbClr val="002060"/>
              </a:solidFill>
              <a:latin typeface="Arial" charset="0"/>
              <a:ea typeface="+mn-ea"/>
              <a:cs typeface="Arial Unicode MS" charset="0"/>
            </a:endParaRPr>
          </a:p>
          <a:p>
            <a:pPr marL="285750" lvl="0" indent="-285750" defTabSz="914400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Pre-analytical 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and analysis </a:t>
            </a: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modules</a:t>
            </a:r>
          </a:p>
          <a:p>
            <a:pPr marL="285750" lvl="0" indent="-285750" defTabSz="914400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Biosensors 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storage </a:t>
            </a:r>
            <a:endParaRPr lang="en-US" altLang="el-GR" sz="1600" dirty="0" smtClean="0">
              <a:solidFill>
                <a:srgbClr val="002060"/>
              </a:solidFill>
              <a:latin typeface="Arial" charset="0"/>
              <a:ea typeface="+mn-ea"/>
              <a:cs typeface="Arial Unicode MS" charset="0"/>
            </a:endParaRPr>
          </a:p>
          <a:p>
            <a:pPr marL="285750" lvl="0" indent="-285750" defTabSz="914400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Biosensors </a:t>
            </a:r>
            <a:r>
              <a:rPr lang="en-US" altLang="el-GR" sz="1600" dirty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replacement </a:t>
            </a: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module</a:t>
            </a:r>
          </a:p>
          <a:p>
            <a:pPr marL="285750" lvl="0" indent="-285750" defTabSz="914400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latin typeface="Arial" charset="0"/>
                <a:ea typeface="+mn-ea"/>
                <a:cs typeface="Arial Unicode MS" charset="0"/>
              </a:rPr>
              <a:t>Conditioning</a:t>
            </a:r>
          </a:p>
          <a:p>
            <a:pPr marL="285750" lvl="0" indent="-285750" defTabSz="914400"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 Unicode MS" charset="0"/>
              </a:rPr>
              <a:t>Processing</a:t>
            </a:r>
            <a:r>
              <a:rPr kumimoji="0" lang="en-US" altLang="el-GR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 Unicode MS" charset="0"/>
              </a:rPr>
              <a:t> module (CORE electronics)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99592" y="4725144"/>
            <a:ext cx="41340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it-IT" sz="1600"/>
              <a:t>3D rendering of the first MariaBox prototype</a:t>
            </a:r>
            <a:endParaRPr kumimoji="0" lang="el-GR" alt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Immagine 1" descr="Capture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84784"/>
            <a:ext cx="3124040" cy="302433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3568" y="515719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/>
              <a:t>The prototype is about 1m high, 1m long and 0.5m wide</a:t>
            </a:r>
          </a:p>
          <a:p>
            <a:pPr marL="285750" indent="-285750">
              <a:buFont typeface="Arial"/>
              <a:buChar char="•"/>
            </a:pPr>
            <a:r>
              <a:rPr lang="it-IT"/>
              <a:t>The device is currently being validated in the lab.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81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instrument developments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1340768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600" dirty="0" smtClean="0">
                <a:solidFill>
                  <a:srgbClr val="002060"/>
                </a:solidFill>
                <a:cs typeface="Arial Unicode MS" charset="0"/>
              </a:rPr>
              <a:t>Some of the most critical and important challenges for MariaBox includes:</a:t>
            </a:r>
            <a:endParaRPr lang="el-GR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solidFill>
                  <a:srgbClr val="002060"/>
                </a:solidFill>
                <a:cs typeface="Arial Unicode MS" charset="0"/>
              </a:rPr>
              <a:t>Filtering </a:t>
            </a:r>
          </a:p>
          <a:p>
            <a:pPr>
              <a:spcAft>
                <a:spcPts val="600"/>
              </a:spcAft>
            </a:pPr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smart, automatic filter replacement module that automatically replaces all device filters, before each measurement</a:t>
            </a:r>
          </a:p>
          <a:p>
            <a:pPr>
              <a:spcAft>
                <a:spcPts val="600"/>
              </a:spcAft>
            </a:pPr>
            <a:endParaRPr lang="en-US" altLang="el-GR" sz="1600" b="1" dirty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cs typeface="Arial Unicode MS" charset="0"/>
              </a:rPr>
              <a:t>Sample contamination (wash/cleaning of internal pipes)</a:t>
            </a:r>
          </a:p>
          <a:p>
            <a:pPr>
              <a:spcAft>
                <a:spcPts val="600"/>
              </a:spcAft>
            </a:pPr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washing all device pipes with deionised water before each measurement, in order to avoid cross-contamination</a:t>
            </a:r>
          </a:p>
          <a:p>
            <a:pPr>
              <a:spcAft>
                <a:spcPts val="600"/>
              </a:spcAft>
            </a:pPr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cs typeface="Arial Unicode MS" charset="0"/>
              </a:rPr>
              <a:t>Power consumption </a:t>
            </a:r>
          </a:p>
          <a:p>
            <a:pPr>
              <a:spcAft>
                <a:spcPts val="600"/>
              </a:spcAft>
            </a:pPr>
            <a:r>
              <a:rPr lang="en-US" altLang="el-GR" sz="1600" b="1" dirty="0" smtClean="0">
                <a:solidFill>
                  <a:srgbClr val="002060"/>
                </a:solidFill>
                <a:cs typeface="Arial Unicode MS" charset="0"/>
              </a:rPr>
              <a:t>Solar and wind energy are used. Data are transmitted only when necessary</a:t>
            </a:r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MariaBox instrument developments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1340768"/>
            <a:ext cx="849694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600" dirty="0" smtClean="0">
                <a:solidFill>
                  <a:srgbClr val="002060"/>
                </a:solidFill>
                <a:cs typeface="Arial Unicode MS" charset="0"/>
              </a:rPr>
              <a:t>Some of the most critical and important components for MariaBox includes:</a:t>
            </a:r>
            <a:endParaRPr lang="el-GR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solidFill>
                  <a:srgbClr val="002060"/>
                </a:solidFill>
                <a:cs typeface="Arial Unicode MS" charset="0"/>
              </a:rPr>
              <a:t>Biosensors Disc</a:t>
            </a:r>
          </a:p>
          <a:p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The  modules includes a mechanism for transferring the biosensor discs to the analysis module, whenever an analysis needs to take place.</a:t>
            </a:r>
          </a:p>
          <a:p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When a biosensor disc is fully used, then it is positioned in a dedicated position inside the storage chamber and a new disc is automatically loaded.</a:t>
            </a:r>
          </a:p>
          <a:p>
            <a:endParaRPr lang="en-US" altLang="el-GR" sz="1600" dirty="0">
              <a:solidFill>
                <a:srgbClr val="002060"/>
              </a:solidFill>
              <a:cs typeface="Arial Unicode MS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altLang="el-GR" sz="1600" dirty="0">
                <a:solidFill>
                  <a:srgbClr val="002060"/>
                </a:solidFill>
                <a:cs typeface="Arial Unicode MS" charset="0"/>
              </a:rPr>
              <a:t>The analysis module</a:t>
            </a:r>
          </a:p>
          <a:p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 Is the responsible for reading the biosensors. </a:t>
            </a:r>
          </a:p>
          <a:p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The discs containing the biosensors have to be spun following a specific protocol that allows the necessary binding to take place.   Afterwards, optical analysis of the disc is performed using an LED and a photodetector, working at predefined wavelengths, using also the appropriate optical filters. </a:t>
            </a:r>
          </a:p>
          <a:p>
            <a:endParaRPr lang="en-US" altLang="el-GR" sz="1600" b="1" dirty="0">
              <a:solidFill>
                <a:srgbClr val="002060"/>
              </a:solidFill>
              <a:cs typeface="Arial Unicode MS" charset="0"/>
            </a:endParaRPr>
          </a:p>
          <a:p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The output of this module are the concentrations of the four man-made chemicals and the four categories of micro-algae toxins targeted by MariaBox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l-GR" sz="1600" dirty="0" smtClean="0">
              <a:solidFill>
                <a:srgbClr val="002060"/>
              </a:solidFill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21"/>
          <p:cNvSpPr/>
          <p:nvPr/>
        </p:nvSpPr>
        <p:spPr>
          <a:xfrm>
            <a:off x="1961523" y="151629"/>
            <a:ext cx="5220000" cy="90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dirty="0" smtClean="0">
                <a:solidFill>
                  <a:srgbClr val="29211A"/>
                </a:solidFill>
              </a:rPr>
              <a:t>The Disc</a:t>
            </a:r>
            <a:endParaRPr lang="cs-CZ" sz="2800" b="1" dirty="0">
              <a:solidFill>
                <a:srgbClr val="29211A"/>
              </a:solidFill>
            </a:endParaRPr>
          </a:p>
        </p:txBody>
      </p:sp>
      <p:pic>
        <p:nvPicPr>
          <p:cNvPr id="11" name="Picture 2" descr="C:\Users\user\Google Drive\GENERAL\2 - Current projects\MARIABOX\Logo\Logo MariaBox 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2736"/>
            <a:ext cx="1487920" cy="9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ssting-project.eu/wp-content/uploads/2013/07/Seventh_Framework_Programm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224" y="50921"/>
            <a:ext cx="1355302" cy="1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11760" y="2924944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1600" dirty="0">
                <a:solidFill>
                  <a:srgbClr val="002060"/>
                </a:solidFill>
                <a:cs typeface="Arial Unicode MS" charset="0"/>
              </a:rPr>
              <a:t>The disc is built in </a:t>
            </a:r>
            <a:r>
              <a:rPr lang="en-US" altLang="el-GR" sz="1600" b="1" dirty="0">
                <a:solidFill>
                  <a:srgbClr val="002060"/>
                </a:solidFill>
                <a:cs typeface="Arial Unicode MS" charset="0"/>
              </a:rPr>
              <a:t>a layered format </a:t>
            </a:r>
            <a:r>
              <a:rPr lang="en-US" altLang="el-GR" sz="1600" dirty="0">
                <a:solidFill>
                  <a:srgbClr val="002060"/>
                </a:solidFill>
                <a:cs typeface="Arial Unicode MS" charset="0"/>
              </a:rPr>
              <a:t>with each layer contributing elements to the platform e.g. valves,micro channels, sample and control reservoirs and air vents. </a:t>
            </a:r>
          </a:p>
          <a:p>
            <a:endParaRPr lang="en-US" altLang="el-GR" sz="1600" dirty="0">
              <a:solidFill>
                <a:srgbClr val="002060"/>
              </a:solidFill>
              <a:cs typeface="Arial Unicode MS" charset="0"/>
            </a:endParaRPr>
          </a:p>
          <a:p>
            <a:endParaRPr lang="en-US" altLang="el-GR" sz="1600" dirty="0">
              <a:solidFill>
                <a:srgbClr val="002060"/>
              </a:solidFill>
              <a:cs typeface="Arial Unicode MS" charset="0"/>
            </a:endParaRPr>
          </a:p>
        </p:txBody>
      </p:sp>
      <p:pic>
        <p:nvPicPr>
          <p:cNvPr id="6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556792"/>
            <a:ext cx="1729740" cy="38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EF25B86329D439C3E6994E6757153" ma:contentTypeVersion="3" ma:contentTypeDescription="Create a new document." ma:contentTypeScope="" ma:versionID="06b0ddc7956a46e9dc62341532d52f63">
  <xsd:schema xmlns:xsd="http://www.w3.org/2001/XMLSchema" xmlns:xs="http://www.w3.org/2001/XMLSchema" xmlns:p="http://schemas.microsoft.com/office/2006/metadata/properties" xmlns:ns2="c9da2f81-d3c7-415d-a525-b94061e2039c" targetNamespace="http://schemas.microsoft.com/office/2006/metadata/properties" ma:root="true" ma:fieldsID="f2d3e1d54e5d44abcd1c2d1b3419b828" ns2:_="">
    <xsd:import namespace="c9da2f81-d3c7-415d-a525-b94061e203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a2f81-d3c7-415d-a525-b94061e203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842084-860B-4301-9DDB-2A21C6860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EE09-3E27-45C8-8065-FA0944D87B8F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c9da2f81-d3c7-415d-a525-b94061e2039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5DA5D8-68DF-42D5-8EDA-44AE090A7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a2f81-d3c7-415d-a525-b94061e20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1154</Words>
  <Application>Microsoft Macintosh PowerPoint</Application>
  <PresentationFormat>Presentazione su schermo (4:3)</PresentationFormat>
  <Paragraphs>172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Motiv systému Office</vt:lpstr>
      <vt:lpstr>Document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Packages  presentation</dc:title>
  <dc:creator>Smetí</dc:creator>
  <cp:lastModifiedBy>Matteo Bonasso</cp:lastModifiedBy>
  <cp:revision>112</cp:revision>
  <cp:lastPrinted>2014-11-25T22:15:03Z</cp:lastPrinted>
  <dcterms:created xsi:type="dcterms:W3CDTF">2013-09-04T09:01:12Z</dcterms:created>
  <dcterms:modified xsi:type="dcterms:W3CDTF">2017-06-21T15:21:06Z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0x010100187EF25B86329D439C3E6994E6757153</vt:lpwstr>
  </property>
</Properties>
</file>