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8" r:id="rId2"/>
    <p:sldId id="299" r:id="rId3"/>
    <p:sldId id="310" r:id="rId4"/>
    <p:sldId id="319" r:id="rId5"/>
    <p:sldId id="315" r:id="rId6"/>
    <p:sldId id="318" r:id="rId7"/>
    <p:sldId id="303" r:id="rId8"/>
    <p:sldId id="317" r:id="rId9"/>
    <p:sldId id="313" r:id="rId10"/>
    <p:sldId id="316" r:id="rId11"/>
    <p:sldId id="306" r:id="rId12"/>
    <p:sldId id="320" r:id="rId13"/>
    <p:sldId id="321" r:id="rId14"/>
    <p:sldId id="31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56B1"/>
    <a:srgbClr val="024EA2"/>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72326" autoAdjust="0"/>
  </p:normalViewPr>
  <p:slideViewPr>
    <p:cSldViewPr snapToGrid="0">
      <p:cViewPr varScale="1">
        <p:scale>
          <a:sx n="79" d="100"/>
          <a:sy n="79" d="100"/>
        </p:scale>
        <p:origin x="1026" y="96"/>
      </p:cViewPr>
      <p:guideLst>
        <p:guide orient="horz" pos="2092"/>
        <p:guide pos="3840"/>
      </p:guideLst>
    </p:cSldViewPr>
  </p:slideViewPr>
  <p:notesTextViewPr>
    <p:cViewPr>
      <p:scale>
        <a:sx n="3" d="2"/>
        <a:sy n="3" d="2"/>
      </p:scale>
      <p:origin x="0" y="-42"/>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2800" b="1" dirty="0" smtClean="0">
                <a:solidFill>
                  <a:schemeClr val="tx2"/>
                </a:solidFill>
              </a:rPr>
              <a:t>Number</a:t>
            </a:r>
            <a:r>
              <a:rPr lang="en-US" sz="2800" b="1" baseline="0" dirty="0" smtClean="0">
                <a:solidFill>
                  <a:schemeClr val="tx2"/>
                </a:solidFill>
              </a:rPr>
              <a:t> </a:t>
            </a:r>
            <a:r>
              <a:rPr lang="en-US" sz="2800" b="1" dirty="0" smtClean="0">
                <a:solidFill>
                  <a:schemeClr val="tx2"/>
                </a:solidFill>
              </a:rPr>
              <a:t>Projects</a:t>
            </a:r>
            <a:endParaRPr lang="en-US" sz="2800" b="1" dirty="0">
              <a:solidFill>
                <a:schemeClr val="tx2"/>
              </a:solidFill>
            </a:endParaRPr>
          </a:p>
        </c:rich>
      </c:tx>
      <c:layout>
        <c:manualLayout>
          <c:xMode val="edge"/>
          <c:yMode val="edge"/>
          <c:x val="0.28536037929785968"/>
          <c:y val="6.4962108609663227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0"/>
      <c:rotY val="210"/>
      <c:depthPercent val="100"/>
      <c:rAngAx val="0"/>
      <c:perspective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08775861837882E-2"/>
          <c:y val="0.28655693919317349"/>
          <c:w val="0.87898355078150769"/>
          <c:h val="0.59762079850150884"/>
        </c:manualLayout>
      </c:layout>
      <c:pie3DChart>
        <c:varyColors val="1"/>
        <c:ser>
          <c:idx val="0"/>
          <c:order val="0"/>
          <c:tx>
            <c:strRef>
              <c:f>Sheet1!$B$1</c:f>
              <c:strCache>
                <c:ptCount val="1"/>
                <c:pt idx="0">
                  <c:v>Projects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D44-4FF5-976D-1B899098B62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D44-4FF5-976D-1B899098B62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3-E1C4-4B51-93ED-552096FB7CF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2-E1C4-4B51-93ED-552096FB7CF4}"/>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1-E1C4-4B51-93ED-552096FB7CF4}"/>
              </c:ext>
            </c:extLst>
          </c:dPt>
          <c:dLbls>
            <c:dLbl>
              <c:idx val="2"/>
              <c:layout>
                <c:manualLayout>
                  <c:x val="-5.6858043423361766E-2"/>
                  <c:y val="-7.9812206572769995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E1C4-4B51-93ED-552096FB7CF4}"/>
                </c:ext>
              </c:extLst>
            </c:dLbl>
            <c:dLbl>
              <c:idx val="3"/>
              <c:layout>
                <c:manualLayout>
                  <c:x val="-3.1587801901867558E-2"/>
                  <c:y val="4.6948356807510879E-3"/>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E1C4-4B51-93ED-552096FB7CF4}"/>
                </c:ext>
              </c:extLst>
            </c:dLbl>
            <c:spPr>
              <a:solidFill>
                <a:srgbClr val="FFFFFF"/>
              </a:solidFill>
              <a:ln>
                <a:solidFill>
                  <a:srgbClr val="4D4D4D">
                    <a:lumMod val="25000"/>
                    <a:lumOff val="75000"/>
                  </a:srgb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Sheet1!$A$2:$A$6</c:f>
              <c:strCache>
                <c:ptCount val="5"/>
                <c:pt idx="0">
                  <c:v>Wind</c:v>
                </c:pt>
                <c:pt idx="1">
                  <c:v>Tide</c:v>
                </c:pt>
                <c:pt idx="2">
                  <c:v>Wave</c:v>
                </c:pt>
                <c:pt idx="3">
                  <c:v>Key enablers and others</c:v>
                </c:pt>
                <c:pt idx="4">
                  <c:v>Regulatory and multi use</c:v>
                </c:pt>
              </c:strCache>
            </c:strRef>
          </c:cat>
          <c:val>
            <c:numRef>
              <c:f>Sheet1!$B$2:$B$6</c:f>
              <c:numCache>
                <c:formatCode>0%</c:formatCode>
                <c:ptCount val="5"/>
                <c:pt idx="0">
                  <c:v>0.41237113402061853</c:v>
                </c:pt>
                <c:pt idx="1">
                  <c:v>0.12371134020618557</c:v>
                </c:pt>
                <c:pt idx="2">
                  <c:v>0.15463917525773196</c:v>
                </c:pt>
                <c:pt idx="3">
                  <c:v>0.15463917525773196</c:v>
                </c:pt>
                <c:pt idx="4">
                  <c:v>0.15463917525773196</c:v>
                </c:pt>
              </c:numCache>
            </c:numRef>
          </c:val>
          <c:extLst>
            <c:ext xmlns:c16="http://schemas.microsoft.com/office/drawing/2014/chart" uri="{C3380CC4-5D6E-409C-BE32-E72D297353CC}">
              <c16:uniqueId val="{00000000-E1C4-4B51-93ED-552096FB7CF4}"/>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fif"/><Relationship Id="rId5" Type="http://schemas.openxmlformats.org/officeDocument/2006/relationships/image" Target="../media/image16.jfif"/><Relationship Id="rId4" Type="http://schemas.openxmlformats.org/officeDocument/2006/relationships/image" Target="../media/image1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fif"/><Relationship Id="rId5" Type="http://schemas.openxmlformats.org/officeDocument/2006/relationships/image" Target="../media/image16.jfif"/><Relationship Id="rId4"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297A0B-C432-4DD5-88FC-B1F8BBDEE43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1B45738-83FA-43D3-9CB0-89B1BE0BABE1}">
      <dgm:prSet phldrT="[Text]"/>
      <dgm:spPr>
        <a:solidFill>
          <a:schemeClr val="tx1">
            <a:alpha val="75000"/>
          </a:schemeClr>
        </a:solidFill>
        <a:scene3d>
          <a:camera prst="orthographicFront"/>
          <a:lightRig rig="threePt" dir="t"/>
        </a:scene3d>
        <a:sp3d>
          <a:bevelB w="101600" prst="riblet"/>
        </a:sp3d>
      </dgm:spPr>
      <dgm:t>
        <a:bodyPr/>
        <a:lstStyle/>
        <a:p>
          <a:r>
            <a:rPr lang="en-US" dirty="0" smtClean="0">
              <a:effectLst>
                <a:outerShdw blurRad="50800" dist="38100" dir="16200000" rotWithShape="0">
                  <a:prstClr val="black">
                    <a:alpha val="40000"/>
                  </a:prstClr>
                </a:outerShdw>
              </a:effectLst>
            </a:rPr>
            <a:t>CEF</a:t>
          </a:r>
          <a:endParaRPr lang="en-US" dirty="0">
            <a:effectLst>
              <a:outerShdw blurRad="50800" dist="38100" dir="16200000" rotWithShape="0">
                <a:prstClr val="black">
                  <a:alpha val="40000"/>
                </a:prstClr>
              </a:outerShdw>
            </a:effectLst>
          </a:endParaRPr>
        </a:p>
      </dgm:t>
    </dgm:pt>
    <dgm:pt modelId="{A72FB45F-8CDB-4A67-8EF3-3C6501371B80}" type="parTrans" cxnId="{2D2AE0F6-D057-4891-969E-AB39A7B94CBF}">
      <dgm:prSet/>
      <dgm:spPr/>
      <dgm:t>
        <a:bodyPr/>
        <a:lstStyle/>
        <a:p>
          <a:endParaRPr lang="en-US"/>
        </a:p>
      </dgm:t>
    </dgm:pt>
    <dgm:pt modelId="{9E8A69D4-3993-4277-8E2D-8CE2E831BEEE}" type="sibTrans" cxnId="{2D2AE0F6-D057-4891-969E-AB39A7B94CBF}">
      <dgm:prSet/>
      <dgm:spPr/>
      <dgm:t>
        <a:bodyPr/>
        <a:lstStyle/>
        <a:p>
          <a:endParaRPr lang="en-US"/>
        </a:p>
      </dgm:t>
    </dgm:pt>
    <dgm:pt modelId="{BD373BD3-64C1-4BD7-A007-3F2EF2ADDC32}">
      <dgm:prSet phldrT="[Text]"/>
      <dgm:spPr>
        <a:scene3d>
          <a:camera prst="orthographicFront"/>
          <a:lightRig rig="threePt" dir="t"/>
        </a:scene3d>
        <a:sp3d>
          <a:bevelB w="139700" h="139700" prst="divot"/>
        </a:sp3d>
      </dgm:spPr>
      <dgm:t>
        <a:bodyPr/>
        <a:lstStyle/>
        <a:p>
          <a:r>
            <a:rPr lang="en-US" dirty="0">
              <a:effectLst>
                <a:outerShdw blurRad="50800" dist="38100" dir="16200000" rotWithShape="0">
                  <a:prstClr val="black">
                    <a:alpha val="40000"/>
                  </a:prstClr>
                </a:outerShdw>
              </a:effectLst>
            </a:rPr>
            <a:t>H2020/HE</a:t>
          </a:r>
        </a:p>
      </dgm:t>
    </dgm:pt>
    <dgm:pt modelId="{A5652745-BE76-482C-BACC-EE46450EFD71}" type="parTrans" cxnId="{F9C0D77D-2723-4626-8DB1-E7F008DCD1E3}">
      <dgm:prSet/>
      <dgm:spPr/>
      <dgm:t>
        <a:bodyPr/>
        <a:lstStyle/>
        <a:p>
          <a:endParaRPr lang="en-US"/>
        </a:p>
      </dgm:t>
    </dgm:pt>
    <dgm:pt modelId="{03ED9EA1-5394-45D4-B06F-B1F77697AEEA}" type="sibTrans" cxnId="{F9C0D77D-2723-4626-8DB1-E7F008DCD1E3}">
      <dgm:prSet/>
      <dgm:spPr/>
      <dgm:t>
        <a:bodyPr/>
        <a:lstStyle/>
        <a:p>
          <a:endParaRPr lang="en-US"/>
        </a:p>
      </dgm:t>
    </dgm:pt>
    <dgm:pt modelId="{79F6FD4C-20CD-4917-A9D0-246D63E59829}">
      <dgm:prSet phldrT="[Text]"/>
      <dgm:spPr>
        <a:solidFill>
          <a:srgbClr val="0070C0"/>
        </a:solidFill>
        <a:scene3d>
          <a:camera prst="orthographicFront"/>
          <a:lightRig rig="harsh" dir="t"/>
        </a:scene3d>
        <a:sp3d prstMaterial="dkEdge">
          <a:bevelB w="114300" prst="hardEdge"/>
        </a:sp3d>
      </dgm:spPr>
      <dgm:t>
        <a:bodyPr/>
        <a:lstStyle/>
        <a:p>
          <a:r>
            <a:rPr lang="en-US" dirty="0">
              <a:effectLst>
                <a:outerShdw blurRad="50800" dist="38100" dir="16200000" rotWithShape="0">
                  <a:prstClr val="black">
                    <a:alpha val="40000"/>
                  </a:prstClr>
                </a:outerShdw>
              </a:effectLst>
            </a:rPr>
            <a:t>EMFF/EMFAF</a:t>
          </a:r>
        </a:p>
      </dgm:t>
    </dgm:pt>
    <dgm:pt modelId="{CAA36AAF-DB2A-4595-B173-A2039D472BBD}" type="parTrans" cxnId="{B8C736B5-807C-447E-9523-6A83B4795221}">
      <dgm:prSet/>
      <dgm:spPr/>
      <dgm:t>
        <a:bodyPr/>
        <a:lstStyle/>
        <a:p>
          <a:endParaRPr lang="en-US"/>
        </a:p>
      </dgm:t>
    </dgm:pt>
    <dgm:pt modelId="{D68B384B-E97A-4687-955E-5BD7BEE17CED}" type="sibTrans" cxnId="{B8C736B5-807C-447E-9523-6A83B4795221}">
      <dgm:prSet/>
      <dgm:spPr/>
      <dgm:t>
        <a:bodyPr/>
        <a:lstStyle/>
        <a:p>
          <a:endParaRPr lang="en-US"/>
        </a:p>
      </dgm:t>
    </dgm:pt>
    <dgm:pt modelId="{E4D5B0A3-2984-4EFA-995F-4D421D0D3E95}">
      <dgm:prSet phldrT="[Text]"/>
      <dgm:spPr>
        <a:solidFill>
          <a:srgbClr val="92D050"/>
        </a:solidFill>
        <a:ln>
          <a:solidFill>
            <a:srgbClr val="92D050"/>
          </a:solidFill>
        </a:ln>
        <a:scene3d>
          <a:camera prst="orthographicFront"/>
          <a:lightRig rig="sunset" dir="t"/>
        </a:scene3d>
      </dgm:spPr>
      <dgm:t>
        <a:bodyPr/>
        <a:lstStyle/>
        <a:p>
          <a:r>
            <a:rPr lang="en-US" dirty="0">
              <a:effectLst>
                <a:outerShdw blurRad="50800" dist="38100" dir="16200000" rotWithShape="0">
                  <a:prstClr val="black">
                    <a:alpha val="40000"/>
                  </a:prstClr>
                </a:outerShdw>
              </a:effectLst>
            </a:rPr>
            <a:t>LIFE</a:t>
          </a:r>
        </a:p>
      </dgm:t>
    </dgm:pt>
    <dgm:pt modelId="{82239102-E2EF-482C-BF2E-F6F9D894EFD1}" type="parTrans" cxnId="{7D2F01E4-6684-4BF5-89F1-5BF6567A29A9}">
      <dgm:prSet/>
      <dgm:spPr/>
      <dgm:t>
        <a:bodyPr/>
        <a:lstStyle/>
        <a:p>
          <a:endParaRPr lang="en-US"/>
        </a:p>
      </dgm:t>
    </dgm:pt>
    <dgm:pt modelId="{6C27E918-8D67-4FA4-995B-12031588AE2B}" type="sibTrans" cxnId="{7D2F01E4-6684-4BF5-89F1-5BF6567A29A9}">
      <dgm:prSet/>
      <dgm:spPr/>
      <dgm:t>
        <a:bodyPr/>
        <a:lstStyle/>
        <a:p>
          <a:endParaRPr lang="en-US"/>
        </a:p>
      </dgm:t>
    </dgm:pt>
    <dgm:pt modelId="{0189C0E3-4847-41B2-9479-8D6CE2B8FECD}">
      <dgm:prSet phldrT="[Text]"/>
      <dgm:spPr>
        <a:solidFill>
          <a:srgbClr val="FFC000"/>
        </a:solidFill>
      </dgm:spPr>
      <dgm:t>
        <a:bodyPr/>
        <a:lstStyle/>
        <a:p>
          <a:r>
            <a:rPr lang="en-US" dirty="0" smtClean="0"/>
            <a:t>Innovation Fund</a:t>
          </a:r>
          <a:endParaRPr lang="en-US" dirty="0">
            <a:effectLst>
              <a:outerShdw blurRad="50800" dist="38100" dir="16200000" rotWithShape="0">
                <a:prstClr val="black">
                  <a:alpha val="40000"/>
                </a:prstClr>
              </a:outerShdw>
            </a:effectLst>
          </a:endParaRPr>
        </a:p>
      </dgm:t>
    </dgm:pt>
    <dgm:pt modelId="{59124F29-D41B-4E82-94A5-15C127CE4476}" type="parTrans" cxnId="{81DB2644-A62F-40A4-9BE4-964C415E5E82}">
      <dgm:prSet/>
      <dgm:spPr/>
      <dgm:t>
        <a:bodyPr/>
        <a:lstStyle/>
        <a:p>
          <a:endParaRPr lang="en-US"/>
        </a:p>
      </dgm:t>
    </dgm:pt>
    <dgm:pt modelId="{AC937D18-148A-4E68-B63A-CE503BDDB541}" type="sibTrans" cxnId="{81DB2644-A62F-40A4-9BE4-964C415E5E82}">
      <dgm:prSet/>
      <dgm:spPr/>
      <dgm:t>
        <a:bodyPr/>
        <a:lstStyle/>
        <a:p>
          <a:endParaRPr lang="en-US"/>
        </a:p>
      </dgm:t>
    </dgm:pt>
    <dgm:pt modelId="{47211197-9B24-40FE-8A03-79D22A09030F}">
      <dgm:prSet phldrT="[Text]"/>
      <dgm:spPr>
        <a:pattFill prst="pct50">
          <a:fgClr>
            <a:schemeClr val="bg2">
              <a:lumMod val="75000"/>
            </a:schemeClr>
          </a:fgClr>
          <a:bgClr>
            <a:schemeClr val="bg1"/>
          </a:bgClr>
        </a:pattFill>
      </dgm:spPr>
      <dgm:t>
        <a:bodyPr/>
        <a:lstStyle/>
        <a:p>
          <a:r>
            <a:rPr lang="en-US" dirty="0" smtClean="0">
              <a:solidFill>
                <a:srgbClr val="002060"/>
              </a:solidFill>
              <a:effectLst>
                <a:outerShdw blurRad="50800" dist="38100" dir="16200000" rotWithShape="0">
                  <a:prstClr val="black">
                    <a:alpha val="40000"/>
                  </a:prstClr>
                </a:outerShdw>
              </a:effectLst>
            </a:rPr>
            <a:t>JTM</a:t>
          </a:r>
          <a:endParaRPr lang="en-US" dirty="0">
            <a:solidFill>
              <a:srgbClr val="002060"/>
            </a:solidFill>
            <a:effectLst>
              <a:outerShdw blurRad="50800" dist="38100" dir="16200000" rotWithShape="0">
                <a:prstClr val="black">
                  <a:alpha val="40000"/>
                </a:prstClr>
              </a:outerShdw>
            </a:effectLst>
          </a:endParaRPr>
        </a:p>
      </dgm:t>
    </dgm:pt>
    <dgm:pt modelId="{0DF7B2D8-1053-4A24-97F5-C44E95DC09CA}" type="parTrans" cxnId="{A0BCF51C-E24D-4223-B644-112FA9EEBEF6}">
      <dgm:prSet/>
      <dgm:spPr/>
      <dgm:t>
        <a:bodyPr/>
        <a:lstStyle/>
        <a:p>
          <a:endParaRPr lang="en-US"/>
        </a:p>
      </dgm:t>
    </dgm:pt>
    <dgm:pt modelId="{E06AEB63-538D-4E23-928F-24616C3143FE}" type="sibTrans" cxnId="{A0BCF51C-E24D-4223-B644-112FA9EEBEF6}">
      <dgm:prSet/>
      <dgm:spPr/>
      <dgm:t>
        <a:bodyPr/>
        <a:lstStyle/>
        <a:p>
          <a:endParaRPr lang="en-US"/>
        </a:p>
      </dgm:t>
    </dgm:pt>
    <dgm:pt modelId="{9C3EF1EA-6195-4C72-BDEF-189C8303AFED}">
      <dgm:prSet phldrT="[Text]"/>
      <dgm:spPr>
        <a:pattFill prst="pct50">
          <a:fgClr>
            <a:schemeClr val="bg2">
              <a:lumMod val="75000"/>
            </a:schemeClr>
          </a:fgClr>
          <a:bgClr>
            <a:schemeClr val="bg1"/>
          </a:bgClr>
        </a:pattFill>
      </dgm:spPr>
      <dgm:t>
        <a:bodyPr/>
        <a:lstStyle/>
        <a:p>
          <a:r>
            <a:rPr lang="en-US" dirty="0" smtClean="0">
              <a:solidFill>
                <a:srgbClr val="002060"/>
              </a:solidFill>
              <a:effectLst>
                <a:outerShdw blurRad="50800" dist="38100" dir="16200000" rotWithShape="0">
                  <a:prstClr val="black">
                    <a:alpha val="40000"/>
                  </a:prstClr>
                </a:outerShdw>
              </a:effectLst>
            </a:rPr>
            <a:t>RENEWFM</a:t>
          </a:r>
          <a:endParaRPr lang="en-US" dirty="0">
            <a:solidFill>
              <a:srgbClr val="002060"/>
            </a:solidFill>
            <a:effectLst>
              <a:outerShdw blurRad="50800" dist="38100" dir="16200000" rotWithShape="0">
                <a:prstClr val="black">
                  <a:alpha val="40000"/>
                </a:prstClr>
              </a:outerShdw>
            </a:effectLst>
          </a:endParaRPr>
        </a:p>
      </dgm:t>
    </dgm:pt>
    <dgm:pt modelId="{B70F44F3-1F40-4303-8A52-7FDBF12DFAD6}" type="parTrans" cxnId="{514F0828-456A-43B6-9E8C-FBAD0B14A84F}">
      <dgm:prSet/>
      <dgm:spPr/>
      <dgm:t>
        <a:bodyPr/>
        <a:lstStyle/>
        <a:p>
          <a:endParaRPr lang="en-US"/>
        </a:p>
      </dgm:t>
    </dgm:pt>
    <dgm:pt modelId="{5D12FA59-1B0F-4944-A7F5-11028F089B27}" type="sibTrans" cxnId="{514F0828-456A-43B6-9E8C-FBAD0B14A84F}">
      <dgm:prSet/>
      <dgm:spPr/>
      <dgm:t>
        <a:bodyPr/>
        <a:lstStyle/>
        <a:p>
          <a:endParaRPr lang="en-US"/>
        </a:p>
      </dgm:t>
    </dgm:pt>
    <dgm:pt modelId="{5CF6A3D2-3DDA-4210-B82D-E968D802B067}" type="pres">
      <dgm:prSet presAssocID="{45297A0B-C432-4DD5-88FC-B1F8BBDEE432}" presName="Name0" presStyleCnt="0">
        <dgm:presLayoutVars>
          <dgm:chMax val="7"/>
          <dgm:chPref val="7"/>
          <dgm:dir/>
        </dgm:presLayoutVars>
      </dgm:prSet>
      <dgm:spPr/>
      <dgm:t>
        <a:bodyPr/>
        <a:lstStyle/>
        <a:p>
          <a:endParaRPr lang="en-US"/>
        </a:p>
      </dgm:t>
    </dgm:pt>
    <dgm:pt modelId="{345FB977-EA80-49F9-9CE2-500D7CBC2BF3}" type="pres">
      <dgm:prSet presAssocID="{45297A0B-C432-4DD5-88FC-B1F8BBDEE432}" presName="Name1" presStyleCnt="0"/>
      <dgm:spPr/>
    </dgm:pt>
    <dgm:pt modelId="{24053A62-421D-4DEC-9DF0-3C301BB300CA}" type="pres">
      <dgm:prSet presAssocID="{45297A0B-C432-4DD5-88FC-B1F8BBDEE432}" presName="cycle" presStyleCnt="0"/>
      <dgm:spPr/>
    </dgm:pt>
    <dgm:pt modelId="{73A3C645-9704-4680-955D-1E80F9473039}" type="pres">
      <dgm:prSet presAssocID="{45297A0B-C432-4DD5-88FC-B1F8BBDEE432}" presName="srcNode" presStyleLbl="node1" presStyleIdx="0" presStyleCnt="7"/>
      <dgm:spPr/>
    </dgm:pt>
    <dgm:pt modelId="{A44A9B8A-6D6B-49E9-AF64-0B58FBEE01AE}" type="pres">
      <dgm:prSet presAssocID="{45297A0B-C432-4DD5-88FC-B1F8BBDEE432}" presName="conn" presStyleLbl="parChTrans1D2" presStyleIdx="0" presStyleCnt="1"/>
      <dgm:spPr/>
      <dgm:t>
        <a:bodyPr/>
        <a:lstStyle/>
        <a:p>
          <a:endParaRPr lang="en-US"/>
        </a:p>
      </dgm:t>
    </dgm:pt>
    <dgm:pt modelId="{221C0703-3A85-4F15-A72B-2D7D580D19A5}" type="pres">
      <dgm:prSet presAssocID="{45297A0B-C432-4DD5-88FC-B1F8BBDEE432}" presName="extraNode" presStyleLbl="node1" presStyleIdx="0" presStyleCnt="7"/>
      <dgm:spPr/>
    </dgm:pt>
    <dgm:pt modelId="{CA77F78C-7130-4B82-A084-F932F71EBDB3}" type="pres">
      <dgm:prSet presAssocID="{45297A0B-C432-4DD5-88FC-B1F8BBDEE432}" presName="dstNode" presStyleLbl="node1" presStyleIdx="0" presStyleCnt="7"/>
      <dgm:spPr/>
    </dgm:pt>
    <dgm:pt modelId="{89B10623-E913-47B8-8A58-186A230801D1}" type="pres">
      <dgm:prSet presAssocID="{E1B45738-83FA-43D3-9CB0-89B1BE0BABE1}" presName="text_1" presStyleLbl="node1" presStyleIdx="0" presStyleCnt="7">
        <dgm:presLayoutVars>
          <dgm:bulletEnabled val="1"/>
        </dgm:presLayoutVars>
      </dgm:prSet>
      <dgm:spPr/>
      <dgm:t>
        <a:bodyPr/>
        <a:lstStyle/>
        <a:p>
          <a:endParaRPr lang="en-US"/>
        </a:p>
      </dgm:t>
    </dgm:pt>
    <dgm:pt modelId="{EE9951B7-9760-4429-95EB-79D00A7C9ECC}" type="pres">
      <dgm:prSet presAssocID="{E1B45738-83FA-43D3-9CB0-89B1BE0BABE1}" presName="accent_1" presStyleCnt="0"/>
      <dgm:spPr/>
    </dgm:pt>
    <dgm:pt modelId="{4379C628-127D-4548-B01D-779B40321B4B}" type="pres">
      <dgm:prSet presAssocID="{E1B45738-83FA-43D3-9CB0-89B1BE0BABE1}" presName="accentRepeatNode" presStyleLbl="solidFgAcc1" presStyleIdx="0" presStyleCnt="7"/>
      <dgm:spPr/>
    </dgm:pt>
    <dgm:pt modelId="{CA73D0B2-9843-45F5-9CF0-E344B51DE4F6}" type="pres">
      <dgm:prSet presAssocID="{BD373BD3-64C1-4BD7-A007-3F2EF2ADDC32}" presName="text_2" presStyleLbl="node1" presStyleIdx="1" presStyleCnt="7">
        <dgm:presLayoutVars>
          <dgm:bulletEnabled val="1"/>
        </dgm:presLayoutVars>
      </dgm:prSet>
      <dgm:spPr/>
      <dgm:t>
        <a:bodyPr/>
        <a:lstStyle/>
        <a:p>
          <a:endParaRPr lang="en-US"/>
        </a:p>
      </dgm:t>
    </dgm:pt>
    <dgm:pt modelId="{F531E803-AE31-4E4F-B0F5-30907E849F07}" type="pres">
      <dgm:prSet presAssocID="{BD373BD3-64C1-4BD7-A007-3F2EF2ADDC32}" presName="accent_2" presStyleCnt="0"/>
      <dgm:spPr/>
    </dgm:pt>
    <dgm:pt modelId="{732F724B-3661-4DA4-B821-49F09D8F06B0}" type="pres">
      <dgm:prSet presAssocID="{BD373BD3-64C1-4BD7-A007-3F2EF2ADDC32}" presName="accentRepeatNode" presStyleLbl="solidFgAcc1" presStyleIdx="1" presStyleCnt="7"/>
      <dgm:spPr/>
    </dgm:pt>
    <dgm:pt modelId="{904C14E3-C149-44D9-9EFC-5A7A827807E2}" type="pres">
      <dgm:prSet presAssocID="{79F6FD4C-20CD-4917-A9D0-246D63E59829}" presName="text_3" presStyleLbl="node1" presStyleIdx="2" presStyleCnt="7">
        <dgm:presLayoutVars>
          <dgm:bulletEnabled val="1"/>
        </dgm:presLayoutVars>
      </dgm:prSet>
      <dgm:spPr/>
      <dgm:t>
        <a:bodyPr/>
        <a:lstStyle/>
        <a:p>
          <a:endParaRPr lang="en-US"/>
        </a:p>
      </dgm:t>
    </dgm:pt>
    <dgm:pt modelId="{A670F539-1660-4C16-A337-9CA04C5271E6}" type="pres">
      <dgm:prSet presAssocID="{79F6FD4C-20CD-4917-A9D0-246D63E59829}" presName="accent_3" presStyleCnt="0"/>
      <dgm:spPr/>
    </dgm:pt>
    <dgm:pt modelId="{4D5F9C47-8514-4C06-802B-D317AE1DC8B6}" type="pres">
      <dgm:prSet presAssocID="{79F6FD4C-20CD-4917-A9D0-246D63E59829}" presName="accentRepeatNode" presStyleLbl="solidFgAcc1" presStyleIdx="2" presStyleCnt="7"/>
      <dgm:spPr/>
    </dgm:pt>
    <dgm:pt modelId="{93E50686-3E62-42FB-8841-D1B459CEF2DA}" type="pres">
      <dgm:prSet presAssocID="{E4D5B0A3-2984-4EFA-995F-4D421D0D3E95}" presName="text_4" presStyleLbl="node1" presStyleIdx="3" presStyleCnt="7">
        <dgm:presLayoutVars>
          <dgm:bulletEnabled val="1"/>
        </dgm:presLayoutVars>
      </dgm:prSet>
      <dgm:spPr/>
      <dgm:t>
        <a:bodyPr/>
        <a:lstStyle/>
        <a:p>
          <a:endParaRPr lang="en-US"/>
        </a:p>
      </dgm:t>
    </dgm:pt>
    <dgm:pt modelId="{BDB0622A-3937-4F6F-8132-2F6EBF49D180}" type="pres">
      <dgm:prSet presAssocID="{E4D5B0A3-2984-4EFA-995F-4D421D0D3E95}" presName="accent_4" presStyleCnt="0"/>
      <dgm:spPr/>
    </dgm:pt>
    <dgm:pt modelId="{D7F8CF19-E8D2-465C-9DFD-EEB16805199F}" type="pres">
      <dgm:prSet presAssocID="{E4D5B0A3-2984-4EFA-995F-4D421D0D3E95}" presName="accentRepeatNode" presStyleLbl="solidFgAcc1" presStyleIdx="3" presStyleCnt="7"/>
      <dgm:spPr/>
    </dgm:pt>
    <dgm:pt modelId="{AD9DF7A3-B46C-46D1-8BAA-E7E64F8A03E9}" type="pres">
      <dgm:prSet presAssocID="{0189C0E3-4847-41B2-9479-8D6CE2B8FECD}" presName="text_5" presStyleLbl="node1" presStyleIdx="4" presStyleCnt="7">
        <dgm:presLayoutVars>
          <dgm:bulletEnabled val="1"/>
        </dgm:presLayoutVars>
      </dgm:prSet>
      <dgm:spPr/>
      <dgm:t>
        <a:bodyPr/>
        <a:lstStyle/>
        <a:p>
          <a:endParaRPr lang="en-US"/>
        </a:p>
      </dgm:t>
    </dgm:pt>
    <dgm:pt modelId="{5E560D2B-5C97-497B-8072-4F1B4553ECBF}" type="pres">
      <dgm:prSet presAssocID="{0189C0E3-4847-41B2-9479-8D6CE2B8FECD}" presName="accent_5" presStyleCnt="0"/>
      <dgm:spPr/>
    </dgm:pt>
    <dgm:pt modelId="{0381B991-62FD-4D5E-8C1C-ECA6A6617101}" type="pres">
      <dgm:prSet presAssocID="{0189C0E3-4847-41B2-9479-8D6CE2B8FECD}" presName="accentRepeatNode" presStyleLbl="solidFgAcc1" presStyleIdx="4" presStyleCnt="7"/>
      <dgm:spPr/>
    </dgm:pt>
    <dgm:pt modelId="{20C1CF95-21B2-4787-B443-3C6B78F4D431}" type="pres">
      <dgm:prSet presAssocID="{9C3EF1EA-6195-4C72-BDEF-189C8303AFED}" presName="text_6" presStyleLbl="node1" presStyleIdx="5" presStyleCnt="7">
        <dgm:presLayoutVars>
          <dgm:bulletEnabled val="1"/>
        </dgm:presLayoutVars>
      </dgm:prSet>
      <dgm:spPr/>
      <dgm:t>
        <a:bodyPr/>
        <a:lstStyle/>
        <a:p>
          <a:endParaRPr lang="en-US"/>
        </a:p>
      </dgm:t>
    </dgm:pt>
    <dgm:pt modelId="{9B3A403A-7682-4A25-BB2F-3D1E9A0D3F5B}" type="pres">
      <dgm:prSet presAssocID="{9C3EF1EA-6195-4C72-BDEF-189C8303AFED}" presName="accent_6" presStyleCnt="0"/>
      <dgm:spPr/>
    </dgm:pt>
    <dgm:pt modelId="{040146A3-1167-4066-B22B-C1045E8C719A}" type="pres">
      <dgm:prSet presAssocID="{9C3EF1EA-6195-4C72-BDEF-189C8303AFED}" presName="accentRepeatNode" presStyleLbl="solidFgAcc1" presStyleIdx="5" presStyleCnt="7"/>
      <dgm:spPr/>
    </dgm:pt>
    <dgm:pt modelId="{20151E38-C4E7-4014-939D-37C08B880456}" type="pres">
      <dgm:prSet presAssocID="{47211197-9B24-40FE-8A03-79D22A09030F}" presName="text_7" presStyleLbl="node1" presStyleIdx="6" presStyleCnt="7">
        <dgm:presLayoutVars>
          <dgm:bulletEnabled val="1"/>
        </dgm:presLayoutVars>
      </dgm:prSet>
      <dgm:spPr/>
      <dgm:t>
        <a:bodyPr/>
        <a:lstStyle/>
        <a:p>
          <a:endParaRPr lang="en-US"/>
        </a:p>
      </dgm:t>
    </dgm:pt>
    <dgm:pt modelId="{F7726F96-096F-41D9-85FB-88576C6D2916}" type="pres">
      <dgm:prSet presAssocID="{47211197-9B24-40FE-8A03-79D22A09030F}" presName="accent_7" presStyleCnt="0"/>
      <dgm:spPr/>
    </dgm:pt>
    <dgm:pt modelId="{AF4EB4E6-669A-4C9B-B0AD-9EF6C30E2D10}" type="pres">
      <dgm:prSet presAssocID="{47211197-9B24-40FE-8A03-79D22A09030F}" presName="accentRepeatNode" presStyleLbl="solidFgAcc1" presStyleIdx="6" presStyleCnt="7"/>
      <dgm:spPr/>
    </dgm:pt>
  </dgm:ptLst>
  <dgm:cxnLst>
    <dgm:cxn modelId="{647923DC-D8C4-44C4-9100-3AEAAFD3CF33}" type="presOf" srcId="{9E8A69D4-3993-4277-8E2D-8CE2E831BEEE}" destId="{A44A9B8A-6D6B-49E9-AF64-0B58FBEE01AE}" srcOrd="0" destOrd="0" presId="urn:microsoft.com/office/officeart/2008/layout/VerticalCurvedList"/>
    <dgm:cxn modelId="{81DB2644-A62F-40A4-9BE4-964C415E5E82}" srcId="{45297A0B-C432-4DD5-88FC-B1F8BBDEE432}" destId="{0189C0E3-4847-41B2-9479-8D6CE2B8FECD}" srcOrd="4" destOrd="0" parTransId="{59124F29-D41B-4E82-94A5-15C127CE4476}" sibTransId="{AC937D18-148A-4E68-B63A-CE503BDDB541}"/>
    <dgm:cxn modelId="{4F0E86FE-770F-476A-9BFF-11BC9CC3734F}" type="presOf" srcId="{79F6FD4C-20CD-4917-A9D0-246D63E59829}" destId="{904C14E3-C149-44D9-9EFC-5A7A827807E2}" srcOrd="0" destOrd="0" presId="urn:microsoft.com/office/officeart/2008/layout/VerticalCurvedList"/>
    <dgm:cxn modelId="{DFDFCF1D-63BD-4D39-B49A-75D1FA73DEEE}" type="presOf" srcId="{E4D5B0A3-2984-4EFA-995F-4D421D0D3E95}" destId="{93E50686-3E62-42FB-8841-D1B459CEF2DA}" srcOrd="0" destOrd="0" presId="urn:microsoft.com/office/officeart/2008/layout/VerticalCurvedList"/>
    <dgm:cxn modelId="{119EBE9B-1096-43E6-9D36-D2B2D81628CB}" type="presOf" srcId="{45297A0B-C432-4DD5-88FC-B1F8BBDEE432}" destId="{5CF6A3D2-3DDA-4210-B82D-E968D802B067}" srcOrd="0" destOrd="0" presId="urn:microsoft.com/office/officeart/2008/layout/VerticalCurvedList"/>
    <dgm:cxn modelId="{7D2F01E4-6684-4BF5-89F1-5BF6567A29A9}" srcId="{45297A0B-C432-4DD5-88FC-B1F8BBDEE432}" destId="{E4D5B0A3-2984-4EFA-995F-4D421D0D3E95}" srcOrd="3" destOrd="0" parTransId="{82239102-E2EF-482C-BF2E-F6F9D894EFD1}" sibTransId="{6C27E918-8D67-4FA4-995B-12031588AE2B}"/>
    <dgm:cxn modelId="{F9C0D77D-2723-4626-8DB1-E7F008DCD1E3}" srcId="{45297A0B-C432-4DD5-88FC-B1F8BBDEE432}" destId="{BD373BD3-64C1-4BD7-A007-3F2EF2ADDC32}" srcOrd="1" destOrd="0" parTransId="{A5652745-BE76-482C-BACC-EE46450EFD71}" sibTransId="{03ED9EA1-5394-45D4-B06F-B1F77697AEEA}"/>
    <dgm:cxn modelId="{8DA6550B-B855-471E-9D8F-1C1DEDCC167C}" type="presOf" srcId="{0189C0E3-4847-41B2-9479-8D6CE2B8FECD}" destId="{AD9DF7A3-B46C-46D1-8BAA-E7E64F8A03E9}" srcOrd="0" destOrd="0" presId="urn:microsoft.com/office/officeart/2008/layout/VerticalCurvedList"/>
    <dgm:cxn modelId="{D962AC22-4632-4FF6-951A-E3AFF36C6565}" type="presOf" srcId="{BD373BD3-64C1-4BD7-A007-3F2EF2ADDC32}" destId="{CA73D0B2-9843-45F5-9CF0-E344B51DE4F6}" srcOrd="0" destOrd="0" presId="urn:microsoft.com/office/officeart/2008/layout/VerticalCurvedList"/>
    <dgm:cxn modelId="{1F2FA850-CD19-4D7D-BD16-758210C0EA39}" type="presOf" srcId="{E1B45738-83FA-43D3-9CB0-89B1BE0BABE1}" destId="{89B10623-E913-47B8-8A58-186A230801D1}" srcOrd="0" destOrd="0" presId="urn:microsoft.com/office/officeart/2008/layout/VerticalCurvedList"/>
    <dgm:cxn modelId="{BF2440D0-999B-43F7-BC62-CB24999C8BC6}" type="presOf" srcId="{47211197-9B24-40FE-8A03-79D22A09030F}" destId="{20151E38-C4E7-4014-939D-37C08B880456}" srcOrd="0" destOrd="0" presId="urn:microsoft.com/office/officeart/2008/layout/VerticalCurvedList"/>
    <dgm:cxn modelId="{2D2AE0F6-D057-4891-969E-AB39A7B94CBF}" srcId="{45297A0B-C432-4DD5-88FC-B1F8BBDEE432}" destId="{E1B45738-83FA-43D3-9CB0-89B1BE0BABE1}" srcOrd="0" destOrd="0" parTransId="{A72FB45F-8CDB-4A67-8EF3-3C6501371B80}" sibTransId="{9E8A69D4-3993-4277-8E2D-8CE2E831BEEE}"/>
    <dgm:cxn modelId="{514F0828-456A-43B6-9E8C-FBAD0B14A84F}" srcId="{45297A0B-C432-4DD5-88FC-B1F8BBDEE432}" destId="{9C3EF1EA-6195-4C72-BDEF-189C8303AFED}" srcOrd="5" destOrd="0" parTransId="{B70F44F3-1F40-4303-8A52-7FDBF12DFAD6}" sibTransId="{5D12FA59-1B0F-4944-A7F5-11028F089B27}"/>
    <dgm:cxn modelId="{D93F13B8-CB24-4CC7-A119-2D7A021F7E92}" type="presOf" srcId="{9C3EF1EA-6195-4C72-BDEF-189C8303AFED}" destId="{20C1CF95-21B2-4787-B443-3C6B78F4D431}" srcOrd="0" destOrd="0" presId="urn:microsoft.com/office/officeart/2008/layout/VerticalCurvedList"/>
    <dgm:cxn modelId="{A0BCF51C-E24D-4223-B644-112FA9EEBEF6}" srcId="{45297A0B-C432-4DD5-88FC-B1F8BBDEE432}" destId="{47211197-9B24-40FE-8A03-79D22A09030F}" srcOrd="6" destOrd="0" parTransId="{0DF7B2D8-1053-4A24-97F5-C44E95DC09CA}" sibTransId="{E06AEB63-538D-4E23-928F-24616C3143FE}"/>
    <dgm:cxn modelId="{B8C736B5-807C-447E-9523-6A83B4795221}" srcId="{45297A0B-C432-4DD5-88FC-B1F8BBDEE432}" destId="{79F6FD4C-20CD-4917-A9D0-246D63E59829}" srcOrd="2" destOrd="0" parTransId="{CAA36AAF-DB2A-4595-B173-A2039D472BBD}" sibTransId="{D68B384B-E97A-4687-955E-5BD7BEE17CED}"/>
    <dgm:cxn modelId="{956562AA-0712-4D3F-A3C6-78433074E898}" type="presParOf" srcId="{5CF6A3D2-3DDA-4210-B82D-E968D802B067}" destId="{345FB977-EA80-49F9-9CE2-500D7CBC2BF3}" srcOrd="0" destOrd="0" presId="urn:microsoft.com/office/officeart/2008/layout/VerticalCurvedList"/>
    <dgm:cxn modelId="{86F47615-2C15-45AD-BF70-CCA71159329E}" type="presParOf" srcId="{345FB977-EA80-49F9-9CE2-500D7CBC2BF3}" destId="{24053A62-421D-4DEC-9DF0-3C301BB300CA}" srcOrd="0" destOrd="0" presId="urn:microsoft.com/office/officeart/2008/layout/VerticalCurvedList"/>
    <dgm:cxn modelId="{6068134D-022B-4F50-A45D-4F97A8258EF9}" type="presParOf" srcId="{24053A62-421D-4DEC-9DF0-3C301BB300CA}" destId="{73A3C645-9704-4680-955D-1E80F9473039}" srcOrd="0" destOrd="0" presId="urn:microsoft.com/office/officeart/2008/layout/VerticalCurvedList"/>
    <dgm:cxn modelId="{A0EC8D0A-CC7E-404D-B28F-55528E46F49D}" type="presParOf" srcId="{24053A62-421D-4DEC-9DF0-3C301BB300CA}" destId="{A44A9B8A-6D6B-49E9-AF64-0B58FBEE01AE}" srcOrd="1" destOrd="0" presId="urn:microsoft.com/office/officeart/2008/layout/VerticalCurvedList"/>
    <dgm:cxn modelId="{6893BCCF-D3E4-4B5D-9C86-8CA7E64EC5A1}" type="presParOf" srcId="{24053A62-421D-4DEC-9DF0-3C301BB300CA}" destId="{221C0703-3A85-4F15-A72B-2D7D580D19A5}" srcOrd="2" destOrd="0" presId="urn:microsoft.com/office/officeart/2008/layout/VerticalCurvedList"/>
    <dgm:cxn modelId="{83D09203-90F8-49FC-94F8-75EF6FD3C04A}" type="presParOf" srcId="{24053A62-421D-4DEC-9DF0-3C301BB300CA}" destId="{CA77F78C-7130-4B82-A084-F932F71EBDB3}" srcOrd="3" destOrd="0" presId="urn:microsoft.com/office/officeart/2008/layout/VerticalCurvedList"/>
    <dgm:cxn modelId="{E8246198-54B6-4F24-936B-42F43219B930}" type="presParOf" srcId="{345FB977-EA80-49F9-9CE2-500D7CBC2BF3}" destId="{89B10623-E913-47B8-8A58-186A230801D1}" srcOrd="1" destOrd="0" presId="urn:microsoft.com/office/officeart/2008/layout/VerticalCurvedList"/>
    <dgm:cxn modelId="{97577018-093A-44D8-B732-3552E5D2137E}" type="presParOf" srcId="{345FB977-EA80-49F9-9CE2-500D7CBC2BF3}" destId="{EE9951B7-9760-4429-95EB-79D00A7C9ECC}" srcOrd="2" destOrd="0" presId="urn:microsoft.com/office/officeart/2008/layout/VerticalCurvedList"/>
    <dgm:cxn modelId="{45C6E0E2-3DC8-428A-9119-5635ABCE3AD5}" type="presParOf" srcId="{EE9951B7-9760-4429-95EB-79D00A7C9ECC}" destId="{4379C628-127D-4548-B01D-779B40321B4B}" srcOrd="0" destOrd="0" presId="urn:microsoft.com/office/officeart/2008/layout/VerticalCurvedList"/>
    <dgm:cxn modelId="{F1DA57C2-C7AE-4120-B725-909893285538}" type="presParOf" srcId="{345FB977-EA80-49F9-9CE2-500D7CBC2BF3}" destId="{CA73D0B2-9843-45F5-9CF0-E344B51DE4F6}" srcOrd="3" destOrd="0" presId="urn:microsoft.com/office/officeart/2008/layout/VerticalCurvedList"/>
    <dgm:cxn modelId="{26FD6753-4FA8-46F9-B523-90E12462A717}" type="presParOf" srcId="{345FB977-EA80-49F9-9CE2-500D7CBC2BF3}" destId="{F531E803-AE31-4E4F-B0F5-30907E849F07}" srcOrd="4" destOrd="0" presId="urn:microsoft.com/office/officeart/2008/layout/VerticalCurvedList"/>
    <dgm:cxn modelId="{5119704C-09C8-4FE4-9971-FAE611049C78}" type="presParOf" srcId="{F531E803-AE31-4E4F-B0F5-30907E849F07}" destId="{732F724B-3661-4DA4-B821-49F09D8F06B0}" srcOrd="0" destOrd="0" presId="urn:microsoft.com/office/officeart/2008/layout/VerticalCurvedList"/>
    <dgm:cxn modelId="{BAAD1F4C-7625-4E97-A2FB-8827793369C7}" type="presParOf" srcId="{345FB977-EA80-49F9-9CE2-500D7CBC2BF3}" destId="{904C14E3-C149-44D9-9EFC-5A7A827807E2}" srcOrd="5" destOrd="0" presId="urn:microsoft.com/office/officeart/2008/layout/VerticalCurvedList"/>
    <dgm:cxn modelId="{2F1D07D3-01BB-498D-8FA0-315FC0B29E74}" type="presParOf" srcId="{345FB977-EA80-49F9-9CE2-500D7CBC2BF3}" destId="{A670F539-1660-4C16-A337-9CA04C5271E6}" srcOrd="6" destOrd="0" presId="urn:microsoft.com/office/officeart/2008/layout/VerticalCurvedList"/>
    <dgm:cxn modelId="{CEECDC99-AF96-455E-80A9-33A07A357285}" type="presParOf" srcId="{A670F539-1660-4C16-A337-9CA04C5271E6}" destId="{4D5F9C47-8514-4C06-802B-D317AE1DC8B6}" srcOrd="0" destOrd="0" presId="urn:microsoft.com/office/officeart/2008/layout/VerticalCurvedList"/>
    <dgm:cxn modelId="{A533B84C-E04A-4A82-B521-55DB519153E3}" type="presParOf" srcId="{345FB977-EA80-49F9-9CE2-500D7CBC2BF3}" destId="{93E50686-3E62-42FB-8841-D1B459CEF2DA}" srcOrd="7" destOrd="0" presId="urn:microsoft.com/office/officeart/2008/layout/VerticalCurvedList"/>
    <dgm:cxn modelId="{58D5EA61-83B8-44E3-A034-BC21ECDA2C06}" type="presParOf" srcId="{345FB977-EA80-49F9-9CE2-500D7CBC2BF3}" destId="{BDB0622A-3937-4F6F-8132-2F6EBF49D180}" srcOrd="8" destOrd="0" presId="urn:microsoft.com/office/officeart/2008/layout/VerticalCurvedList"/>
    <dgm:cxn modelId="{6EE2E9AA-F82C-4613-8494-5B6AF5C668F9}" type="presParOf" srcId="{BDB0622A-3937-4F6F-8132-2F6EBF49D180}" destId="{D7F8CF19-E8D2-465C-9DFD-EEB16805199F}" srcOrd="0" destOrd="0" presId="urn:microsoft.com/office/officeart/2008/layout/VerticalCurvedList"/>
    <dgm:cxn modelId="{0C2F9640-5469-4916-B4FD-2F4AEE20D10B}" type="presParOf" srcId="{345FB977-EA80-49F9-9CE2-500D7CBC2BF3}" destId="{AD9DF7A3-B46C-46D1-8BAA-E7E64F8A03E9}" srcOrd="9" destOrd="0" presId="urn:microsoft.com/office/officeart/2008/layout/VerticalCurvedList"/>
    <dgm:cxn modelId="{44BE356F-D302-40C3-BF9B-D4A5EFE0F2A4}" type="presParOf" srcId="{345FB977-EA80-49F9-9CE2-500D7CBC2BF3}" destId="{5E560D2B-5C97-497B-8072-4F1B4553ECBF}" srcOrd="10" destOrd="0" presId="urn:microsoft.com/office/officeart/2008/layout/VerticalCurvedList"/>
    <dgm:cxn modelId="{0F38F402-9E29-47CB-8EB9-A11F56EAB07F}" type="presParOf" srcId="{5E560D2B-5C97-497B-8072-4F1B4553ECBF}" destId="{0381B991-62FD-4D5E-8C1C-ECA6A6617101}" srcOrd="0" destOrd="0" presId="urn:microsoft.com/office/officeart/2008/layout/VerticalCurvedList"/>
    <dgm:cxn modelId="{BDE28996-0D6D-4B2D-ACFB-4EF3EF5A7951}" type="presParOf" srcId="{345FB977-EA80-49F9-9CE2-500D7CBC2BF3}" destId="{20C1CF95-21B2-4787-B443-3C6B78F4D431}" srcOrd="11" destOrd="0" presId="urn:microsoft.com/office/officeart/2008/layout/VerticalCurvedList"/>
    <dgm:cxn modelId="{3FBE2832-7F62-4C8E-B966-4E47D2538535}" type="presParOf" srcId="{345FB977-EA80-49F9-9CE2-500D7CBC2BF3}" destId="{9B3A403A-7682-4A25-BB2F-3D1E9A0D3F5B}" srcOrd="12" destOrd="0" presId="urn:microsoft.com/office/officeart/2008/layout/VerticalCurvedList"/>
    <dgm:cxn modelId="{3D20A8AB-D6CF-436D-80C8-86F3A702D16D}" type="presParOf" srcId="{9B3A403A-7682-4A25-BB2F-3D1E9A0D3F5B}" destId="{040146A3-1167-4066-B22B-C1045E8C719A}" srcOrd="0" destOrd="0" presId="urn:microsoft.com/office/officeart/2008/layout/VerticalCurvedList"/>
    <dgm:cxn modelId="{17987D57-4F3D-4699-8F38-DE9A923C9AEA}" type="presParOf" srcId="{345FB977-EA80-49F9-9CE2-500D7CBC2BF3}" destId="{20151E38-C4E7-4014-939D-37C08B880456}" srcOrd="13" destOrd="0" presId="urn:microsoft.com/office/officeart/2008/layout/VerticalCurvedList"/>
    <dgm:cxn modelId="{CB1328EF-0055-49ED-BAE9-0F4F83019C37}" type="presParOf" srcId="{345FB977-EA80-49F9-9CE2-500D7CBC2BF3}" destId="{F7726F96-096F-41D9-85FB-88576C6D2916}" srcOrd="14" destOrd="0" presId="urn:microsoft.com/office/officeart/2008/layout/VerticalCurvedList"/>
    <dgm:cxn modelId="{DFC8CB8D-5BF8-42C5-89D4-578E2A0DECF0}" type="presParOf" srcId="{F7726F96-096F-41D9-85FB-88576C6D2916}" destId="{AF4EB4E6-669A-4C9B-B0AD-9EF6C30E2D10}"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2FB7E3-086E-4207-8507-E3823A841841}" type="doc">
      <dgm:prSet loTypeId="urn:microsoft.com/office/officeart/2005/8/layout/pList2" loCatId="list" qsTypeId="urn:microsoft.com/office/officeart/2005/8/quickstyle/simple1" qsCatId="simple" csTypeId="urn:microsoft.com/office/officeart/2005/8/colors/accent1_2" csCatId="accent1" phldr="1"/>
      <dgm:spPr/>
    </dgm:pt>
    <dgm:pt modelId="{FA36897C-D55D-4A29-94D1-8AFED7153371}">
      <dgm:prSet phldrT="[Text]">
        <dgm:style>
          <a:lnRef idx="2">
            <a:schemeClr val="accent2"/>
          </a:lnRef>
          <a:fillRef idx="1">
            <a:schemeClr val="lt1"/>
          </a:fillRef>
          <a:effectRef idx="0">
            <a:schemeClr val="accent2"/>
          </a:effectRef>
          <a:fontRef idx="minor">
            <a:schemeClr val="dk1"/>
          </a:fontRef>
        </dgm:style>
      </dgm:prSet>
      <dgm:spPr>
        <a:ln>
          <a:noFill/>
        </a:ln>
      </dgm:spPr>
      <dgm:t>
        <a:bodyPr/>
        <a:lstStyle/>
        <a:p>
          <a:r>
            <a:rPr lang="en-GB" dirty="0" smtClean="0"/>
            <a:t>T</a:t>
          </a:r>
          <a:r>
            <a:rPr lang="en-IE" dirty="0" smtClean="0"/>
            <a:t>hematic reports/notes on crosscutting areas </a:t>
          </a:r>
          <a:endParaRPr lang="en-US" dirty="0"/>
        </a:p>
      </dgm:t>
    </dgm:pt>
    <dgm:pt modelId="{261953EE-3DD1-448D-83F2-C59A3FFF16DC}" type="parTrans" cxnId="{6113555A-7E7E-488C-A74F-D1063AD147E5}">
      <dgm:prSet/>
      <dgm:spPr/>
      <dgm:t>
        <a:bodyPr/>
        <a:lstStyle/>
        <a:p>
          <a:endParaRPr lang="en-US"/>
        </a:p>
      </dgm:t>
    </dgm:pt>
    <dgm:pt modelId="{1981E918-F60D-4DF4-A2A7-B61E601C786E}" type="sibTrans" cxnId="{6113555A-7E7E-488C-A74F-D1063AD147E5}">
      <dgm:prSet/>
      <dgm:spPr/>
      <dgm:t>
        <a:bodyPr/>
        <a:lstStyle/>
        <a:p>
          <a:endParaRPr lang="en-US"/>
        </a:p>
      </dgm:t>
    </dgm:pt>
    <dgm:pt modelId="{960BE29E-5F7B-4F1E-8E6B-B1FC9CDAAC67}">
      <dgm:prSet phldrT="[Text]">
        <dgm:style>
          <a:lnRef idx="2">
            <a:schemeClr val="accent2"/>
          </a:lnRef>
          <a:fillRef idx="1">
            <a:schemeClr val="lt1"/>
          </a:fillRef>
          <a:effectRef idx="0">
            <a:schemeClr val="accent2"/>
          </a:effectRef>
          <a:fontRef idx="minor">
            <a:schemeClr val="dk1"/>
          </a:fontRef>
        </dgm:style>
      </dgm:prSet>
      <dgm:spPr>
        <a:ln>
          <a:noFill/>
        </a:ln>
      </dgm:spPr>
      <dgm:t>
        <a:bodyPr/>
        <a:lstStyle/>
        <a:p>
          <a:r>
            <a:rPr lang="en-IE" dirty="0" smtClean="0"/>
            <a:t>Mapping of projects/project pipelines</a:t>
          </a:r>
          <a:endParaRPr lang="en-US" dirty="0"/>
        </a:p>
      </dgm:t>
    </dgm:pt>
    <dgm:pt modelId="{B5BC783F-1620-44EE-A6B9-D23F87F077D0}" type="parTrans" cxnId="{39936CD6-2227-4C43-844C-F016BD451652}">
      <dgm:prSet/>
      <dgm:spPr/>
      <dgm:t>
        <a:bodyPr/>
        <a:lstStyle/>
        <a:p>
          <a:endParaRPr lang="en-US"/>
        </a:p>
      </dgm:t>
    </dgm:pt>
    <dgm:pt modelId="{28147B7C-35D4-4E8B-8BA4-7C4D1ED92CF3}" type="sibTrans" cxnId="{39936CD6-2227-4C43-844C-F016BD451652}">
      <dgm:prSet/>
      <dgm:spPr/>
      <dgm:t>
        <a:bodyPr/>
        <a:lstStyle/>
        <a:p>
          <a:endParaRPr lang="en-US"/>
        </a:p>
      </dgm:t>
    </dgm:pt>
    <dgm:pt modelId="{F5B0AC41-71A7-4EC6-8763-E7764639264B}">
      <dgm:prSet>
        <dgm:style>
          <a:lnRef idx="2">
            <a:schemeClr val="accent2"/>
          </a:lnRef>
          <a:fillRef idx="1">
            <a:schemeClr val="lt1"/>
          </a:fillRef>
          <a:effectRef idx="0">
            <a:schemeClr val="accent2"/>
          </a:effectRef>
          <a:fontRef idx="minor">
            <a:schemeClr val="dk1"/>
          </a:fontRef>
        </dgm:style>
      </dgm:prSet>
      <dgm:spPr>
        <a:ln>
          <a:noFill/>
        </a:ln>
      </dgm:spPr>
      <dgm:t>
        <a:bodyPr/>
        <a:lstStyle/>
        <a:p>
          <a:r>
            <a:rPr lang="en-IE" dirty="0" smtClean="0"/>
            <a:t>Thematic workshops </a:t>
          </a:r>
          <a:endParaRPr lang="en-GB" dirty="0"/>
        </a:p>
      </dgm:t>
    </dgm:pt>
    <dgm:pt modelId="{E30067EF-0AD0-493C-9F56-EF80F8F7B46B}" type="parTrans" cxnId="{8F78C11A-D799-474E-A17E-06EDB338A964}">
      <dgm:prSet/>
      <dgm:spPr/>
      <dgm:t>
        <a:bodyPr/>
        <a:lstStyle/>
        <a:p>
          <a:endParaRPr lang="en-US"/>
        </a:p>
      </dgm:t>
    </dgm:pt>
    <dgm:pt modelId="{6B1DC77F-8A11-47E8-9293-C819F44C6F21}" type="sibTrans" cxnId="{8F78C11A-D799-474E-A17E-06EDB338A964}">
      <dgm:prSet/>
      <dgm:spPr/>
      <dgm:t>
        <a:bodyPr/>
        <a:lstStyle/>
        <a:p>
          <a:endParaRPr lang="en-US"/>
        </a:p>
      </dgm:t>
    </dgm:pt>
    <dgm:pt modelId="{2785EBED-4D35-4F24-8146-DE25F02F4CA7}">
      <dgm:prSet>
        <dgm:style>
          <a:lnRef idx="2">
            <a:schemeClr val="accent2"/>
          </a:lnRef>
          <a:fillRef idx="1">
            <a:schemeClr val="lt1"/>
          </a:fillRef>
          <a:effectRef idx="0">
            <a:schemeClr val="accent2"/>
          </a:effectRef>
          <a:fontRef idx="minor">
            <a:schemeClr val="dk1"/>
          </a:fontRef>
        </dgm:style>
      </dgm:prSet>
      <dgm:spPr>
        <a:ln>
          <a:noFill/>
        </a:ln>
      </dgm:spPr>
      <dgm:t>
        <a:bodyPr/>
        <a:lstStyle/>
        <a:p>
          <a:r>
            <a:rPr lang="en-IE" dirty="0" smtClean="0"/>
            <a:t>Cross-programme database  of projects</a:t>
          </a:r>
          <a:endParaRPr lang="en-GB" dirty="0"/>
        </a:p>
      </dgm:t>
    </dgm:pt>
    <dgm:pt modelId="{BBFDB131-869C-47FD-96B0-6597AFA4345E}" type="parTrans" cxnId="{58DE6895-A31C-4167-A671-9F8B9E248BA3}">
      <dgm:prSet/>
      <dgm:spPr/>
      <dgm:t>
        <a:bodyPr/>
        <a:lstStyle/>
        <a:p>
          <a:endParaRPr lang="en-US"/>
        </a:p>
      </dgm:t>
    </dgm:pt>
    <dgm:pt modelId="{236C28FF-432A-4C37-A46F-F99F94FA5A2C}" type="sibTrans" cxnId="{58DE6895-A31C-4167-A671-9F8B9E248BA3}">
      <dgm:prSet/>
      <dgm:spPr/>
      <dgm:t>
        <a:bodyPr/>
        <a:lstStyle/>
        <a:p>
          <a:endParaRPr lang="en-US"/>
        </a:p>
      </dgm:t>
    </dgm:pt>
    <dgm:pt modelId="{CD540B85-0AA1-4B4C-8F13-4566C7EB3037}">
      <dgm:prSet>
        <dgm:style>
          <a:lnRef idx="2">
            <a:schemeClr val="accent2"/>
          </a:lnRef>
          <a:fillRef idx="1">
            <a:schemeClr val="lt1"/>
          </a:fillRef>
          <a:effectRef idx="0">
            <a:schemeClr val="accent2"/>
          </a:effectRef>
          <a:fontRef idx="minor">
            <a:schemeClr val="dk1"/>
          </a:fontRef>
        </dgm:style>
      </dgm:prSet>
      <dgm:spPr>
        <a:ln>
          <a:noFill/>
        </a:ln>
      </dgm:spPr>
      <dgm:t>
        <a:bodyPr/>
        <a:lstStyle/>
        <a:p>
          <a:r>
            <a:rPr lang="en-IE" dirty="0" smtClean="0"/>
            <a:t>Advanced knowledge sharing</a:t>
          </a:r>
          <a:endParaRPr lang="en-GB" dirty="0"/>
        </a:p>
      </dgm:t>
    </dgm:pt>
    <dgm:pt modelId="{3F8C687F-4BC2-4B70-8E35-50854625516C}" type="parTrans" cxnId="{EB2D446E-6C72-4885-A543-BE6993268FC7}">
      <dgm:prSet/>
      <dgm:spPr/>
      <dgm:t>
        <a:bodyPr/>
        <a:lstStyle/>
        <a:p>
          <a:endParaRPr lang="en-US"/>
        </a:p>
      </dgm:t>
    </dgm:pt>
    <dgm:pt modelId="{E884BBA9-1BEB-4829-93C0-61E5B0C626F1}" type="sibTrans" cxnId="{EB2D446E-6C72-4885-A543-BE6993268FC7}">
      <dgm:prSet/>
      <dgm:spPr/>
      <dgm:t>
        <a:bodyPr/>
        <a:lstStyle/>
        <a:p>
          <a:endParaRPr lang="en-US"/>
        </a:p>
      </dgm:t>
    </dgm:pt>
    <dgm:pt modelId="{25032691-FEC5-4CFE-91B1-A99AA649BB91}" type="pres">
      <dgm:prSet presAssocID="{3F2FB7E3-086E-4207-8507-E3823A841841}" presName="Name0" presStyleCnt="0">
        <dgm:presLayoutVars>
          <dgm:dir/>
          <dgm:resizeHandles val="exact"/>
        </dgm:presLayoutVars>
      </dgm:prSet>
      <dgm:spPr/>
    </dgm:pt>
    <dgm:pt modelId="{648715BB-9949-4143-AD68-F4A99F071DF1}" type="pres">
      <dgm:prSet presAssocID="{3F2FB7E3-086E-4207-8507-E3823A841841}" presName="bkgdShp" presStyleLbl="alignAccFollowNode1" presStyleIdx="0" presStyleCnt="1" custLinFactNeighborX="-106"/>
      <dgm:spPr>
        <a:solidFill>
          <a:schemeClr val="bg2">
            <a:lumMod val="50000"/>
            <a:alpha val="90000"/>
          </a:schemeClr>
        </a:solidFill>
        <a:ln>
          <a:noFill/>
        </a:ln>
      </dgm:spPr>
    </dgm:pt>
    <dgm:pt modelId="{6F86FC83-0F6E-4AE6-A29B-421ED7943FAB}" type="pres">
      <dgm:prSet presAssocID="{3F2FB7E3-086E-4207-8507-E3823A841841}" presName="linComp" presStyleCnt="0"/>
      <dgm:spPr/>
    </dgm:pt>
    <dgm:pt modelId="{83598555-0681-4371-A3D9-74623585E292}" type="pres">
      <dgm:prSet presAssocID="{FA36897C-D55D-4A29-94D1-8AFED7153371}" presName="compNode" presStyleCnt="0"/>
      <dgm:spPr/>
    </dgm:pt>
    <dgm:pt modelId="{23F9BFF4-D1B1-4E10-A717-509106A78E24}" type="pres">
      <dgm:prSet presAssocID="{FA36897C-D55D-4A29-94D1-8AFED7153371}" presName="node" presStyleLbl="node1" presStyleIdx="0" presStyleCnt="5">
        <dgm:presLayoutVars>
          <dgm:bulletEnabled val="1"/>
        </dgm:presLayoutVars>
      </dgm:prSet>
      <dgm:spPr/>
      <dgm:t>
        <a:bodyPr/>
        <a:lstStyle/>
        <a:p>
          <a:endParaRPr lang="en-US"/>
        </a:p>
      </dgm:t>
    </dgm:pt>
    <dgm:pt modelId="{EBFBEF9A-0C57-41FF-A0D8-65DD2F40023F}" type="pres">
      <dgm:prSet presAssocID="{FA36897C-D55D-4A29-94D1-8AFED7153371}" presName="invisiNode" presStyleLbl="node1" presStyleIdx="0" presStyleCnt="5"/>
      <dgm:spPr/>
    </dgm:pt>
    <dgm:pt modelId="{A89462C8-3744-4588-A9D9-8F62C4B8D98D}" type="pres">
      <dgm:prSet presAssocID="{FA36897C-D55D-4A29-94D1-8AFED7153371}"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28000" b="-28000"/>
          </a:stretch>
        </a:blipFill>
      </dgm:spPr>
    </dgm:pt>
    <dgm:pt modelId="{5DB4306F-0580-4CB0-AC8C-09C79B516E93}" type="pres">
      <dgm:prSet presAssocID="{1981E918-F60D-4DF4-A2A7-B61E601C786E}" presName="sibTrans" presStyleLbl="sibTrans2D1" presStyleIdx="0" presStyleCnt="0"/>
      <dgm:spPr/>
      <dgm:t>
        <a:bodyPr/>
        <a:lstStyle/>
        <a:p>
          <a:endParaRPr lang="en-US"/>
        </a:p>
      </dgm:t>
    </dgm:pt>
    <dgm:pt modelId="{A6A5A993-C907-4DAA-81D8-BB66463C0FB7}" type="pres">
      <dgm:prSet presAssocID="{960BE29E-5F7B-4F1E-8E6B-B1FC9CDAAC67}" presName="compNode" presStyleCnt="0"/>
      <dgm:spPr/>
    </dgm:pt>
    <dgm:pt modelId="{0EF196E9-23AD-4452-81D2-1EB3176B0A56}" type="pres">
      <dgm:prSet presAssocID="{960BE29E-5F7B-4F1E-8E6B-B1FC9CDAAC67}" presName="node" presStyleLbl="node1" presStyleIdx="1" presStyleCnt="5" custLinFactNeighborY="5980">
        <dgm:presLayoutVars>
          <dgm:bulletEnabled val="1"/>
        </dgm:presLayoutVars>
      </dgm:prSet>
      <dgm:spPr/>
      <dgm:t>
        <a:bodyPr/>
        <a:lstStyle/>
        <a:p>
          <a:endParaRPr lang="en-US"/>
        </a:p>
      </dgm:t>
    </dgm:pt>
    <dgm:pt modelId="{DCB42F58-F97E-4E1F-B9AB-8E177F274CB2}" type="pres">
      <dgm:prSet presAssocID="{960BE29E-5F7B-4F1E-8E6B-B1FC9CDAAC67}" presName="invisiNode" presStyleLbl="node1" presStyleIdx="1" presStyleCnt="5"/>
      <dgm:spPr/>
    </dgm:pt>
    <dgm:pt modelId="{69DB7DF5-EE8B-4AA0-9CE1-19100270BDC7}" type="pres">
      <dgm:prSet presAssocID="{960BE29E-5F7B-4F1E-8E6B-B1FC9CDAAC67}" presName="imagNode" presStyleLbl="fgImgPlace1" presStyleIdx="1" presStyleCnt="5" custLinFactNeighborX="2878" custLinFactNeighborY="-939"/>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8000" r="-38000"/>
          </a:stretch>
        </a:blipFill>
      </dgm:spPr>
    </dgm:pt>
    <dgm:pt modelId="{0704B80E-3817-4E9F-BCF1-6537CAED226D}" type="pres">
      <dgm:prSet presAssocID="{28147B7C-35D4-4E8B-8BA4-7C4D1ED92CF3}" presName="sibTrans" presStyleLbl="sibTrans2D1" presStyleIdx="0" presStyleCnt="0"/>
      <dgm:spPr/>
      <dgm:t>
        <a:bodyPr/>
        <a:lstStyle/>
        <a:p>
          <a:endParaRPr lang="en-US"/>
        </a:p>
      </dgm:t>
    </dgm:pt>
    <dgm:pt modelId="{83BBEF65-7B17-4F35-85B7-156A6EB8B3B2}" type="pres">
      <dgm:prSet presAssocID="{2785EBED-4D35-4F24-8146-DE25F02F4CA7}" presName="compNode" presStyleCnt="0"/>
      <dgm:spPr/>
    </dgm:pt>
    <dgm:pt modelId="{C38F4DBF-AEFB-49EB-BC6D-FEA2385FCD03}" type="pres">
      <dgm:prSet presAssocID="{2785EBED-4D35-4F24-8146-DE25F02F4CA7}" presName="node" presStyleLbl="node1" presStyleIdx="2" presStyleCnt="5">
        <dgm:presLayoutVars>
          <dgm:bulletEnabled val="1"/>
        </dgm:presLayoutVars>
      </dgm:prSet>
      <dgm:spPr/>
      <dgm:t>
        <a:bodyPr/>
        <a:lstStyle/>
        <a:p>
          <a:endParaRPr lang="en-US"/>
        </a:p>
      </dgm:t>
    </dgm:pt>
    <dgm:pt modelId="{EBC13DA8-12F4-45E0-ADEC-557338A5636E}" type="pres">
      <dgm:prSet presAssocID="{2785EBED-4D35-4F24-8146-DE25F02F4CA7}" presName="invisiNode" presStyleLbl="node1" presStyleIdx="2" presStyleCnt="5"/>
      <dgm:spPr/>
    </dgm:pt>
    <dgm:pt modelId="{82ECA8F7-B66C-48C3-A65C-F8A3C0322707}" type="pres">
      <dgm:prSet presAssocID="{2785EBED-4D35-4F24-8146-DE25F02F4CA7}" presName="imagNode"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2000" b="-12000"/>
          </a:stretch>
        </a:blipFill>
      </dgm:spPr>
    </dgm:pt>
    <dgm:pt modelId="{FE9675FB-B1F5-4B66-B51B-C7AB679C392E}" type="pres">
      <dgm:prSet presAssocID="{236C28FF-432A-4C37-A46F-F99F94FA5A2C}" presName="sibTrans" presStyleLbl="sibTrans2D1" presStyleIdx="0" presStyleCnt="0"/>
      <dgm:spPr/>
      <dgm:t>
        <a:bodyPr/>
        <a:lstStyle/>
        <a:p>
          <a:endParaRPr lang="en-US"/>
        </a:p>
      </dgm:t>
    </dgm:pt>
    <dgm:pt modelId="{FAAFC6CB-21C7-465A-9EE0-F4CE9435B7B8}" type="pres">
      <dgm:prSet presAssocID="{F5B0AC41-71A7-4EC6-8763-E7764639264B}" presName="compNode" presStyleCnt="0"/>
      <dgm:spPr/>
    </dgm:pt>
    <dgm:pt modelId="{A651DB5F-6A2B-47C0-916D-DD191CDD868D}" type="pres">
      <dgm:prSet presAssocID="{F5B0AC41-71A7-4EC6-8763-E7764639264B}" presName="node" presStyleLbl="node1" presStyleIdx="3" presStyleCnt="5">
        <dgm:presLayoutVars>
          <dgm:bulletEnabled val="1"/>
        </dgm:presLayoutVars>
      </dgm:prSet>
      <dgm:spPr/>
      <dgm:t>
        <a:bodyPr/>
        <a:lstStyle/>
        <a:p>
          <a:endParaRPr lang="en-US"/>
        </a:p>
      </dgm:t>
    </dgm:pt>
    <dgm:pt modelId="{A4D59850-1B28-420D-BAF2-604A47EE0FBF}" type="pres">
      <dgm:prSet presAssocID="{F5B0AC41-71A7-4EC6-8763-E7764639264B}" presName="invisiNode" presStyleLbl="node1" presStyleIdx="3" presStyleCnt="5"/>
      <dgm:spPr/>
    </dgm:pt>
    <dgm:pt modelId="{006688DC-0BEB-4795-A36D-3428AEE21E39}" type="pres">
      <dgm:prSet presAssocID="{F5B0AC41-71A7-4EC6-8763-E7764639264B}" presName="imagNode"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8000" r="-28000"/>
          </a:stretch>
        </a:blipFill>
      </dgm:spPr>
    </dgm:pt>
    <dgm:pt modelId="{80658CC5-1916-4FE7-B0A0-B6F81ED3142B}" type="pres">
      <dgm:prSet presAssocID="{6B1DC77F-8A11-47E8-9293-C819F44C6F21}" presName="sibTrans" presStyleLbl="sibTrans2D1" presStyleIdx="0" presStyleCnt="0"/>
      <dgm:spPr/>
      <dgm:t>
        <a:bodyPr/>
        <a:lstStyle/>
        <a:p>
          <a:endParaRPr lang="en-US"/>
        </a:p>
      </dgm:t>
    </dgm:pt>
    <dgm:pt modelId="{CC8CD06F-EAFB-497B-B616-B78FCFCDEA03}" type="pres">
      <dgm:prSet presAssocID="{CD540B85-0AA1-4B4C-8F13-4566C7EB3037}" presName="compNode" presStyleCnt="0"/>
      <dgm:spPr/>
    </dgm:pt>
    <dgm:pt modelId="{71963BBE-98CE-4186-82E9-368A6320495E}" type="pres">
      <dgm:prSet presAssocID="{CD540B85-0AA1-4B4C-8F13-4566C7EB3037}" presName="node" presStyleLbl="node1" presStyleIdx="4" presStyleCnt="5">
        <dgm:presLayoutVars>
          <dgm:bulletEnabled val="1"/>
        </dgm:presLayoutVars>
      </dgm:prSet>
      <dgm:spPr/>
      <dgm:t>
        <a:bodyPr/>
        <a:lstStyle/>
        <a:p>
          <a:endParaRPr lang="en-US"/>
        </a:p>
      </dgm:t>
    </dgm:pt>
    <dgm:pt modelId="{607FBBEB-AD15-4FE3-8A40-5C7D2705360B}" type="pres">
      <dgm:prSet presAssocID="{CD540B85-0AA1-4B4C-8F13-4566C7EB3037}" presName="invisiNode" presStyleLbl="node1" presStyleIdx="4" presStyleCnt="5"/>
      <dgm:spPr/>
    </dgm:pt>
    <dgm:pt modelId="{CB8A9B53-93FC-4B20-A4ED-E276243DCAA3}" type="pres">
      <dgm:prSet presAssocID="{CD540B85-0AA1-4B4C-8F13-4566C7EB3037}"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7000" r="-7000"/>
          </a:stretch>
        </a:blipFill>
      </dgm:spPr>
    </dgm:pt>
  </dgm:ptLst>
  <dgm:cxnLst>
    <dgm:cxn modelId="{39936CD6-2227-4C43-844C-F016BD451652}" srcId="{3F2FB7E3-086E-4207-8507-E3823A841841}" destId="{960BE29E-5F7B-4F1E-8E6B-B1FC9CDAAC67}" srcOrd="1" destOrd="0" parTransId="{B5BC783F-1620-44EE-A6B9-D23F87F077D0}" sibTransId="{28147B7C-35D4-4E8B-8BA4-7C4D1ED92CF3}"/>
    <dgm:cxn modelId="{017E1FB0-D98C-4EB0-A9B3-FD3C72B538F2}" type="presOf" srcId="{236C28FF-432A-4C37-A46F-F99F94FA5A2C}" destId="{FE9675FB-B1F5-4B66-B51B-C7AB679C392E}" srcOrd="0" destOrd="0" presId="urn:microsoft.com/office/officeart/2005/8/layout/pList2"/>
    <dgm:cxn modelId="{372FD3FC-6B3D-4795-9965-D92D6BFA811D}" type="presOf" srcId="{3F2FB7E3-086E-4207-8507-E3823A841841}" destId="{25032691-FEC5-4CFE-91B1-A99AA649BB91}" srcOrd="0" destOrd="0" presId="urn:microsoft.com/office/officeart/2005/8/layout/pList2"/>
    <dgm:cxn modelId="{8F78C11A-D799-474E-A17E-06EDB338A964}" srcId="{3F2FB7E3-086E-4207-8507-E3823A841841}" destId="{F5B0AC41-71A7-4EC6-8763-E7764639264B}" srcOrd="3" destOrd="0" parTransId="{E30067EF-0AD0-493C-9F56-EF80F8F7B46B}" sibTransId="{6B1DC77F-8A11-47E8-9293-C819F44C6F21}"/>
    <dgm:cxn modelId="{807F4B27-CB75-4B82-BF7F-D3C1529DA2B5}" type="presOf" srcId="{960BE29E-5F7B-4F1E-8E6B-B1FC9CDAAC67}" destId="{0EF196E9-23AD-4452-81D2-1EB3176B0A56}" srcOrd="0" destOrd="0" presId="urn:microsoft.com/office/officeart/2005/8/layout/pList2"/>
    <dgm:cxn modelId="{3A61CD76-0CBA-4D81-9F57-3195D275F030}" type="presOf" srcId="{F5B0AC41-71A7-4EC6-8763-E7764639264B}" destId="{A651DB5F-6A2B-47C0-916D-DD191CDD868D}" srcOrd="0" destOrd="0" presId="urn:microsoft.com/office/officeart/2005/8/layout/pList2"/>
    <dgm:cxn modelId="{505D817A-FC25-4D37-BC82-DD623A993DFF}" type="presOf" srcId="{2785EBED-4D35-4F24-8146-DE25F02F4CA7}" destId="{C38F4DBF-AEFB-49EB-BC6D-FEA2385FCD03}" srcOrd="0" destOrd="0" presId="urn:microsoft.com/office/officeart/2005/8/layout/pList2"/>
    <dgm:cxn modelId="{9C9BFDDB-33AE-4C7D-A9CC-DF32CC3B26FD}" type="presOf" srcId="{CD540B85-0AA1-4B4C-8F13-4566C7EB3037}" destId="{71963BBE-98CE-4186-82E9-368A6320495E}" srcOrd="0" destOrd="0" presId="urn:microsoft.com/office/officeart/2005/8/layout/pList2"/>
    <dgm:cxn modelId="{2FB887F6-5CFA-478E-B94C-0A7DFA1660E9}" type="presOf" srcId="{6B1DC77F-8A11-47E8-9293-C819F44C6F21}" destId="{80658CC5-1916-4FE7-B0A0-B6F81ED3142B}" srcOrd="0" destOrd="0" presId="urn:microsoft.com/office/officeart/2005/8/layout/pList2"/>
    <dgm:cxn modelId="{6113555A-7E7E-488C-A74F-D1063AD147E5}" srcId="{3F2FB7E3-086E-4207-8507-E3823A841841}" destId="{FA36897C-D55D-4A29-94D1-8AFED7153371}" srcOrd="0" destOrd="0" parTransId="{261953EE-3DD1-448D-83F2-C59A3FFF16DC}" sibTransId="{1981E918-F60D-4DF4-A2A7-B61E601C786E}"/>
    <dgm:cxn modelId="{EB2D446E-6C72-4885-A543-BE6993268FC7}" srcId="{3F2FB7E3-086E-4207-8507-E3823A841841}" destId="{CD540B85-0AA1-4B4C-8F13-4566C7EB3037}" srcOrd="4" destOrd="0" parTransId="{3F8C687F-4BC2-4B70-8E35-50854625516C}" sibTransId="{E884BBA9-1BEB-4829-93C0-61E5B0C626F1}"/>
    <dgm:cxn modelId="{5392F55D-D863-442E-9778-65B5AC6CB98F}" type="presOf" srcId="{1981E918-F60D-4DF4-A2A7-B61E601C786E}" destId="{5DB4306F-0580-4CB0-AC8C-09C79B516E93}" srcOrd="0" destOrd="0" presId="urn:microsoft.com/office/officeart/2005/8/layout/pList2"/>
    <dgm:cxn modelId="{58DE6895-A31C-4167-A671-9F8B9E248BA3}" srcId="{3F2FB7E3-086E-4207-8507-E3823A841841}" destId="{2785EBED-4D35-4F24-8146-DE25F02F4CA7}" srcOrd="2" destOrd="0" parTransId="{BBFDB131-869C-47FD-96B0-6597AFA4345E}" sibTransId="{236C28FF-432A-4C37-A46F-F99F94FA5A2C}"/>
    <dgm:cxn modelId="{B0FE8765-39B9-4770-AA77-F0CA270326D6}" type="presOf" srcId="{FA36897C-D55D-4A29-94D1-8AFED7153371}" destId="{23F9BFF4-D1B1-4E10-A717-509106A78E24}" srcOrd="0" destOrd="0" presId="urn:microsoft.com/office/officeart/2005/8/layout/pList2"/>
    <dgm:cxn modelId="{E3FADA5A-339E-42EB-9840-B923F89C4BDB}" type="presOf" srcId="{28147B7C-35D4-4E8B-8BA4-7C4D1ED92CF3}" destId="{0704B80E-3817-4E9F-BCF1-6537CAED226D}" srcOrd="0" destOrd="0" presId="urn:microsoft.com/office/officeart/2005/8/layout/pList2"/>
    <dgm:cxn modelId="{2237F3A0-C662-45D3-AA9A-1830A6D94129}" type="presParOf" srcId="{25032691-FEC5-4CFE-91B1-A99AA649BB91}" destId="{648715BB-9949-4143-AD68-F4A99F071DF1}" srcOrd="0" destOrd="0" presId="urn:microsoft.com/office/officeart/2005/8/layout/pList2"/>
    <dgm:cxn modelId="{F36E9427-577D-4286-92B1-5FA0ED69A097}" type="presParOf" srcId="{25032691-FEC5-4CFE-91B1-A99AA649BB91}" destId="{6F86FC83-0F6E-4AE6-A29B-421ED7943FAB}" srcOrd="1" destOrd="0" presId="urn:microsoft.com/office/officeart/2005/8/layout/pList2"/>
    <dgm:cxn modelId="{1F1ACEF4-F611-473E-AADF-1A4677041FC1}" type="presParOf" srcId="{6F86FC83-0F6E-4AE6-A29B-421ED7943FAB}" destId="{83598555-0681-4371-A3D9-74623585E292}" srcOrd="0" destOrd="0" presId="urn:microsoft.com/office/officeart/2005/8/layout/pList2"/>
    <dgm:cxn modelId="{9D748587-AB02-49DA-98C0-CC48B9979941}" type="presParOf" srcId="{83598555-0681-4371-A3D9-74623585E292}" destId="{23F9BFF4-D1B1-4E10-A717-509106A78E24}" srcOrd="0" destOrd="0" presId="urn:microsoft.com/office/officeart/2005/8/layout/pList2"/>
    <dgm:cxn modelId="{4A7E95BF-017B-4399-B709-0FDCF09A4521}" type="presParOf" srcId="{83598555-0681-4371-A3D9-74623585E292}" destId="{EBFBEF9A-0C57-41FF-A0D8-65DD2F40023F}" srcOrd="1" destOrd="0" presId="urn:microsoft.com/office/officeart/2005/8/layout/pList2"/>
    <dgm:cxn modelId="{A77550FB-3EC3-41B5-90A3-7F39B7034201}" type="presParOf" srcId="{83598555-0681-4371-A3D9-74623585E292}" destId="{A89462C8-3744-4588-A9D9-8F62C4B8D98D}" srcOrd="2" destOrd="0" presId="urn:microsoft.com/office/officeart/2005/8/layout/pList2"/>
    <dgm:cxn modelId="{567501C4-4275-4A62-8460-B630494DFBF8}" type="presParOf" srcId="{6F86FC83-0F6E-4AE6-A29B-421ED7943FAB}" destId="{5DB4306F-0580-4CB0-AC8C-09C79B516E93}" srcOrd="1" destOrd="0" presId="urn:microsoft.com/office/officeart/2005/8/layout/pList2"/>
    <dgm:cxn modelId="{EF399410-1945-46F2-AA02-72EC518490CD}" type="presParOf" srcId="{6F86FC83-0F6E-4AE6-A29B-421ED7943FAB}" destId="{A6A5A993-C907-4DAA-81D8-BB66463C0FB7}" srcOrd="2" destOrd="0" presId="urn:microsoft.com/office/officeart/2005/8/layout/pList2"/>
    <dgm:cxn modelId="{393323CC-94AA-4EED-B7C9-DFB22BF0613B}" type="presParOf" srcId="{A6A5A993-C907-4DAA-81D8-BB66463C0FB7}" destId="{0EF196E9-23AD-4452-81D2-1EB3176B0A56}" srcOrd="0" destOrd="0" presId="urn:microsoft.com/office/officeart/2005/8/layout/pList2"/>
    <dgm:cxn modelId="{195B50AC-6D74-49BB-96E4-4FC384159E1E}" type="presParOf" srcId="{A6A5A993-C907-4DAA-81D8-BB66463C0FB7}" destId="{DCB42F58-F97E-4E1F-B9AB-8E177F274CB2}" srcOrd="1" destOrd="0" presId="urn:microsoft.com/office/officeart/2005/8/layout/pList2"/>
    <dgm:cxn modelId="{D930F69C-44A1-479D-9BBB-262D39C09A4B}" type="presParOf" srcId="{A6A5A993-C907-4DAA-81D8-BB66463C0FB7}" destId="{69DB7DF5-EE8B-4AA0-9CE1-19100270BDC7}" srcOrd="2" destOrd="0" presId="urn:microsoft.com/office/officeart/2005/8/layout/pList2"/>
    <dgm:cxn modelId="{811B33E3-6C28-4A29-A332-3696D3E4F133}" type="presParOf" srcId="{6F86FC83-0F6E-4AE6-A29B-421ED7943FAB}" destId="{0704B80E-3817-4E9F-BCF1-6537CAED226D}" srcOrd="3" destOrd="0" presId="urn:microsoft.com/office/officeart/2005/8/layout/pList2"/>
    <dgm:cxn modelId="{9F6623A8-C39E-434C-A8B0-8EF45E163E76}" type="presParOf" srcId="{6F86FC83-0F6E-4AE6-A29B-421ED7943FAB}" destId="{83BBEF65-7B17-4F35-85B7-156A6EB8B3B2}" srcOrd="4" destOrd="0" presId="urn:microsoft.com/office/officeart/2005/8/layout/pList2"/>
    <dgm:cxn modelId="{CC0E8838-3B6D-4809-A3A9-CE4E16CA0E97}" type="presParOf" srcId="{83BBEF65-7B17-4F35-85B7-156A6EB8B3B2}" destId="{C38F4DBF-AEFB-49EB-BC6D-FEA2385FCD03}" srcOrd="0" destOrd="0" presId="urn:microsoft.com/office/officeart/2005/8/layout/pList2"/>
    <dgm:cxn modelId="{68817D20-C9F6-4883-88B8-8C742AA24617}" type="presParOf" srcId="{83BBEF65-7B17-4F35-85B7-156A6EB8B3B2}" destId="{EBC13DA8-12F4-45E0-ADEC-557338A5636E}" srcOrd="1" destOrd="0" presId="urn:microsoft.com/office/officeart/2005/8/layout/pList2"/>
    <dgm:cxn modelId="{787C5B65-4335-4059-B096-E94346A2AC66}" type="presParOf" srcId="{83BBEF65-7B17-4F35-85B7-156A6EB8B3B2}" destId="{82ECA8F7-B66C-48C3-A65C-F8A3C0322707}" srcOrd="2" destOrd="0" presId="urn:microsoft.com/office/officeart/2005/8/layout/pList2"/>
    <dgm:cxn modelId="{2A244981-3279-44BF-9B2F-85DA5F0C1039}" type="presParOf" srcId="{6F86FC83-0F6E-4AE6-A29B-421ED7943FAB}" destId="{FE9675FB-B1F5-4B66-B51B-C7AB679C392E}" srcOrd="5" destOrd="0" presId="urn:microsoft.com/office/officeart/2005/8/layout/pList2"/>
    <dgm:cxn modelId="{B30B6FCE-AFC8-4A22-B859-498B70E74CC0}" type="presParOf" srcId="{6F86FC83-0F6E-4AE6-A29B-421ED7943FAB}" destId="{FAAFC6CB-21C7-465A-9EE0-F4CE9435B7B8}" srcOrd="6" destOrd="0" presId="urn:microsoft.com/office/officeart/2005/8/layout/pList2"/>
    <dgm:cxn modelId="{A1D67239-22CC-454A-9D6D-5972D706AE9A}" type="presParOf" srcId="{FAAFC6CB-21C7-465A-9EE0-F4CE9435B7B8}" destId="{A651DB5F-6A2B-47C0-916D-DD191CDD868D}" srcOrd="0" destOrd="0" presId="urn:microsoft.com/office/officeart/2005/8/layout/pList2"/>
    <dgm:cxn modelId="{2191C89E-50B6-4704-B5C0-1E8BD25A4176}" type="presParOf" srcId="{FAAFC6CB-21C7-465A-9EE0-F4CE9435B7B8}" destId="{A4D59850-1B28-420D-BAF2-604A47EE0FBF}" srcOrd="1" destOrd="0" presId="urn:microsoft.com/office/officeart/2005/8/layout/pList2"/>
    <dgm:cxn modelId="{BBAF448B-003A-46EA-95F6-FFB1105D39B8}" type="presParOf" srcId="{FAAFC6CB-21C7-465A-9EE0-F4CE9435B7B8}" destId="{006688DC-0BEB-4795-A36D-3428AEE21E39}" srcOrd="2" destOrd="0" presId="urn:microsoft.com/office/officeart/2005/8/layout/pList2"/>
    <dgm:cxn modelId="{03F40FA9-13FB-449B-B968-AC693C43DF82}" type="presParOf" srcId="{6F86FC83-0F6E-4AE6-A29B-421ED7943FAB}" destId="{80658CC5-1916-4FE7-B0A0-B6F81ED3142B}" srcOrd="7" destOrd="0" presId="urn:microsoft.com/office/officeart/2005/8/layout/pList2"/>
    <dgm:cxn modelId="{4535B520-F304-409F-8CCA-AC806BF30D6F}" type="presParOf" srcId="{6F86FC83-0F6E-4AE6-A29B-421ED7943FAB}" destId="{CC8CD06F-EAFB-497B-B616-B78FCFCDEA03}" srcOrd="8" destOrd="0" presId="urn:microsoft.com/office/officeart/2005/8/layout/pList2"/>
    <dgm:cxn modelId="{7E606020-B89C-4E70-9EF6-FF402D98985C}" type="presParOf" srcId="{CC8CD06F-EAFB-497B-B616-B78FCFCDEA03}" destId="{71963BBE-98CE-4186-82E9-368A6320495E}" srcOrd="0" destOrd="0" presId="urn:microsoft.com/office/officeart/2005/8/layout/pList2"/>
    <dgm:cxn modelId="{95DFB480-5F7D-4705-92C0-3669F91EF6A7}" type="presParOf" srcId="{CC8CD06F-EAFB-497B-B616-B78FCFCDEA03}" destId="{607FBBEB-AD15-4FE3-8A40-5C7D2705360B}" srcOrd="1" destOrd="0" presId="urn:microsoft.com/office/officeart/2005/8/layout/pList2"/>
    <dgm:cxn modelId="{F2F50A4C-3AC8-45B4-8B95-B72356EB6B13}" type="presParOf" srcId="{CC8CD06F-EAFB-497B-B616-B78FCFCDEA03}" destId="{CB8A9B53-93FC-4B20-A4ED-E276243DCAA3}" srcOrd="2" destOrd="0" presId="urn:microsoft.com/office/officeart/2005/8/layout/pList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A9B8A-6D6B-49E9-AF64-0B58FBEE01AE}">
      <dsp:nvSpPr>
        <dsp:cNvPr id="0" name=""/>
        <dsp:cNvSpPr/>
      </dsp:nvSpPr>
      <dsp:spPr>
        <a:xfrm>
          <a:off x="-5166903" y="-791784"/>
          <a:ext cx="6155568" cy="6155568"/>
        </a:xfrm>
        <a:prstGeom prst="blockArc">
          <a:avLst>
            <a:gd name="adj1" fmla="val 18900000"/>
            <a:gd name="adj2" fmla="val 2700000"/>
            <a:gd name="adj3" fmla="val 35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B10623-E913-47B8-8A58-186A230801D1}">
      <dsp:nvSpPr>
        <dsp:cNvPr id="0" name=""/>
        <dsp:cNvSpPr/>
      </dsp:nvSpPr>
      <dsp:spPr>
        <a:xfrm>
          <a:off x="320725" y="207843"/>
          <a:ext cx="4498903" cy="415503"/>
        </a:xfrm>
        <a:prstGeom prst="rect">
          <a:avLst/>
        </a:prstGeom>
        <a:solidFill>
          <a:schemeClr val="tx1">
            <a:alpha val="75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B w="101600" prst="riblet"/>
        </a:sp3d>
      </dsp:spPr>
      <dsp:style>
        <a:lnRef idx="2">
          <a:scrgbClr r="0" g="0" b="0"/>
        </a:lnRef>
        <a:fillRef idx="1">
          <a:scrgbClr r="0" g="0" b="0"/>
        </a:fillRef>
        <a:effectRef idx="0">
          <a:scrgbClr r="0" g="0" b="0"/>
        </a:effectRef>
        <a:fontRef idx="minor">
          <a:schemeClr val="lt1"/>
        </a:fontRef>
      </dsp:style>
      <dsp:txBody>
        <a:bodyPr spcFirstLastPara="0" vert="horz" wrap="square" lIns="329806"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effectLst>
                <a:outerShdw blurRad="50800" dist="38100" dir="16200000" rotWithShape="0">
                  <a:prstClr val="black">
                    <a:alpha val="40000"/>
                  </a:prstClr>
                </a:outerShdw>
              </a:effectLst>
            </a:rPr>
            <a:t>CEF</a:t>
          </a:r>
          <a:endParaRPr lang="en-US" sz="2200" kern="1200" dirty="0">
            <a:effectLst>
              <a:outerShdw blurRad="50800" dist="38100" dir="16200000" rotWithShape="0">
                <a:prstClr val="black">
                  <a:alpha val="40000"/>
                </a:prstClr>
              </a:outerShdw>
            </a:effectLst>
          </a:endParaRPr>
        </a:p>
      </dsp:txBody>
      <dsp:txXfrm>
        <a:off x="320725" y="207843"/>
        <a:ext cx="4498903" cy="415503"/>
      </dsp:txXfrm>
    </dsp:sp>
    <dsp:sp modelId="{4379C628-127D-4548-B01D-779B40321B4B}">
      <dsp:nvSpPr>
        <dsp:cNvPr id="0" name=""/>
        <dsp:cNvSpPr/>
      </dsp:nvSpPr>
      <dsp:spPr>
        <a:xfrm>
          <a:off x="61036" y="155905"/>
          <a:ext cx="519379" cy="51937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73D0B2-9843-45F5-9CF0-E344B51DE4F6}">
      <dsp:nvSpPr>
        <dsp:cNvPr id="0" name=""/>
        <dsp:cNvSpPr/>
      </dsp:nvSpPr>
      <dsp:spPr>
        <a:xfrm>
          <a:off x="697001" y="831463"/>
          <a:ext cx="4122627" cy="4155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B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329806" tIns="55880" rIns="55880" bIns="55880" numCol="1" spcCol="1270" anchor="ctr" anchorCtr="0">
          <a:noAutofit/>
        </a:bodyPr>
        <a:lstStyle/>
        <a:p>
          <a:pPr lvl="0" algn="l" defTabSz="977900">
            <a:lnSpc>
              <a:spcPct val="90000"/>
            </a:lnSpc>
            <a:spcBef>
              <a:spcPct val="0"/>
            </a:spcBef>
            <a:spcAft>
              <a:spcPct val="35000"/>
            </a:spcAft>
          </a:pPr>
          <a:r>
            <a:rPr lang="en-US" sz="2200" kern="1200" dirty="0">
              <a:effectLst>
                <a:outerShdw blurRad="50800" dist="38100" dir="16200000" rotWithShape="0">
                  <a:prstClr val="black">
                    <a:alpha val="40000"/>
                  </a:prstClr>
                </a:outerShdw>
              </a:effectLst>
            </a:rPr>
            <a:t>H2020/HE</a:t>
          </a:r>
        </a:p>
      </dsp:txBody>
      <dsp:txXfrm>
        <a:off x="697001" y="831463"/>
        <a:ext cx="4122627" cy="415503"/>
      </dsp:txXfrm>
    </dsp:sp>
    <dsp:sp modelId="{732F724B-3661-4DA4-B821-49F09D8F06B0}">
      <dsp:nvSpPr>
        <dsp:cNvPr id="0" name=""/>
        <dsp:cNvSpPr/>
      </dsp:nvSpPr>
      <dsp:spPr>
        <a:xfrm>
          <a:off x="437311" y="779526"/>
          <a:ext cx="519379" cy="51937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4C14E3-C149-44D9-9EFC-5A7A827807E2}">
      <dsp:nvSpPr>
        <dsp:cNvPr id="0" name=""/>
        <dsp:cNvSpPr/>
      </dsp:nvSpPr>
      <dsp:spPr>
        <a:xfrm>
          <a:off x="903198" y="1454627"/>
          <a:ext cx="3916430" cy="415503"/>
        </a:xfrm>
        <a:prstGeom prst="rect">
          <a:avLst/>
        </a:prstGeom>
        <a:solidFill>
          <a:srgbClr val="0070C0"/>
        </a:solidFill>
        <a:ln w="12700" cap="flat" cmpd="sng" algn="ctr">
          <a:solidFill>
            <a:schemeClr val="lt1">
              <a:hueOff val="0"/>
              <a:satOff val="0"/>
              <a:lumOff val="0"/>
              <a:alphaOff val="0"/>
            </a:schemeClr>
          </a:solidFill>
          <a:prstDash val="solid"/>
          <a:miter lim="800000"/>
        </a:ln>
        <a:effectLst/>
        <a:scene3d>
          <a:camera prst="orthographicFront"/>
          <a:lightRig rig="harsh" dir="t"/>
        </a:scene3d>
        <a:sp3d prstMaterial="dkEdge">
          <a:bevelB w="114300" prst="hardEdge"/>
        </a:sp3d>
      </dsp:spPr>
      <dsp:style>
        <a:lnRef idx="2">
          <a:scrgbClr r="0" g="0" b="0"/>
        </a:lnRef>
        <a:fillRef idx="1">
          <a:scrgbClr r="0" g="0" b="0"/>
        </a:fillRef>
        <a:effectRef idx="0">
          <a:scrgbClr r="0" g="0" b="0"/>
        </a:effectRef>
        <a:fontRef idx="minor">
          <a:schemeClr val="lt1"/>
        </a:fontRef>
      </dsp:style>
      <dsp:txBody>
        <a:bodyPr spcFirstLastPara="0" vert="horz" wrap="square" lIns="329806" tIns="55880" rIns="55880" bIns="55880" numCol="1" spcCol="1270" anchor="ctr" anchorCtr="0">
          <a:noAutofit/>
        </a:bodyPr>
        <a:lstStyle/>
        <a:p>
          <a:pPr lvl="0" algn="l" defTabSz="977900">
            <a:lnSpc>
              <a:spcPct val="90000"/>
            </a:lnSpc>
            <a:spcBef>
              <a:spcPct val="0"/>
            </a:spcBef>
            <a:spcAft>
              <a:spcPct val="35000"/>
            </a:spcAft>
          </a:pPr>
          <a:r>
            <a:rPr lang="en-US" sz="2200" kern="1200" dirty="0">
              <a:effectLst>
                <a:outerShdw blurRad="50800" dist="38100" dir="16200000" rotWithShape="0">
                  <a:prstClr val="black">
                    <a:alpha val="40000"/>
                  </a:prstClr>
                </a:outerShdw>
              </a:effectLst>
            </a:rPr>
            <a:t>EMFF/EMFAF</a:t>
          </a:r>
        </a:p>
      </dsp:txBody>
      <dsp:txXfrm>
        <a:off x="903198" y="1454627"/>
        <a:ext cx="3916430" cy="415503"/>
      </dsp:txXfrm>
    </dsp:sp>
    <dsp:sp modelId="{4D5F9C47-8514-4C06-802B-D317AE1DC8B6}">
      <dsp:nvSpPr>
        <dsp:cNvPr id="0" name=""/>
        <dsp:cNvSpPr/>
      </dsp:nvSpPr>
      <dsp:spPr>
        <a:xfrm>
          <a:off x="643508" y="1402689"/>
          <a:ext cx="519379" cy="51937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E50686-3E62-42FB-8841-D1B459CEF2DA}">
      <dsp:nvSpPr>
        <dsp:cNvPr id="0" name=""/>
        <dsp:cNvSpPr/>
      </dsp:nvSpPr>
      <dsp:spPr>
        <a:xfrm>
          <a:off x="969035" y="2078248"/>
          <a:ext cx="3850593" cy="415503"/>
        </a:xfrm>
        <a:prstGeom prst="rect">
          <a:avLst/>
        </a:prstGeom>
        <a:solidFill>
          <a:srgbClr val="92D050"/>
        </a:solidFill>
        <a:ln w="12700" cap="flat" cmpd="sng" algn="ctr">
          <a:solidFill>
            <a:srgbClr val="92D050"/>
          </a:solidFill>
          <a:prstDash val="solid"/>
          <a:miter lim="800000"/>
        </a:ln>
        <a:effectLst/>
        <a:scene3d>
          <a:camera prst="orthographicFront"/>
          <a:lightRig rig="sunset" dir="t"/>
        </a:scene3d>
      </dsp:spPr>
      <dsp:style>
        <a:lnRef idx="2">
          <a:scrgbClr r="0" g="0" b="0"/>
        </a:lnRef>
        <a:fillRef idx="1">
          <a:scrgbClr r="0" g="0" b="0"/>
        </a:fillRef>
        <a:effectRef idx="0">
          <a:scrgbClr r="0" g="0" b="0"/>
        </a:effectRef>
        <a:fontRef idx="minor">
          <a:schemeClr val="lt1"/>
        </a:fontRef>
      </dsp:style>
      <dsp:txBody>
        <a:bodyPr spcFirstLastPara="0" vert="horz" wrap="square" lIns="329806" tIns="55880" rIns="55880" bIns="55880" numCol="1" spcCol="1270" anchor="ctr" anchorCtr="0">
          <a:noAutofit/>
        </a:bodyPr>
        <a:lstStyle/>
        <a:p>
          <a:pPr lvl="0" algn="l" defTabSz="977900">
            <a:lnSpc>
              <a:spcPct val="90000"/>
            </a:lnSpc>
            <a:spcBef>
              <a:spcPct val="0"/>
            </a:spcBef>
            <a:spcAft>
              <a:spcPct val="35000"/>
            </a:spcAft>
          </a:pPr>
          <a:r>
            <a:rPr lang="en-US" sz="2200" kern="1200" dirty="0">
              <a:effectLst>
                <a:outerShdw blurRad="50800" dist="38100" dir="16200000" rotWithShape="0">
                  <a:prstClr val="black">
                    <a:alpha val="40000"/>
                  </a:prstClr>
                </a:outerShdw>
              </a:effectLst>
            </a:rPr>
            <a:t>LIFE</a:t>
          </a:r>
        </a:p>
      </dsp:txBody>
      <dsp:txXfrm>
        <a:off x="969035" y="2078248"/>
        <a:ext cx="3850593" cy="415503"/>
      </dsp:txXfrm>
    </dsp:sp>
    <dsp:sp modelId="{D7F8CF19-E8D2-465C-9DFD-EEB16805199F}">
      <dsp:nvSpPr>
        <dsp:cNvPr id="0" name=""/>
        <dsp:cNvSpPr/>
      </dsp:nvSpPr>
      <dsp:spPr>
        <a:xfrm>
          <a:off x="709345" y="2026310"/>
          <a:ext cx="519379" cy="51937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9DF7A3-B46C-46D1-8BAA-E7E64F8A03E9}">
      <dsp:nvSpPr>
        <dsp:cNvPr id="0" name=""/>
        <dsp:cNvSpPr/>
      </dsp:nvSpPr>
      <dsp:spPr>
        <a:xfrm>
          <a:off x="903198" y="2701869"/>
          <a:ext cx="3916430" cy="415503"/>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9806"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Innovation Fund</a:t>
          </a:r>
          <a:endParaRPr lang="en-US" sz="2200" kern="1200" dirty="0">
            <a:effectLst>
              <a:outerShdw blurRad="50800" dist="38100" dir="16200000" rotWithShape="0">
                <a:prstClr val="black">
                  <a:alpha val="40000"/>
                </a:prstClr>
              </a:outerShdw>
            </a:effectLst>
          </a:endParaRPr>
        </a:p>
      </dsp:txBody>
      <dsp:txXfrm>
        <a:off x="903198" y="2701869"/>
        <a:ext cx="3916430" cy="415503"/>
      </dsp:txXfrm>
    </dsp:sp>
    <dsp:sp modelId="{0381B991-62FD-4D5E-8C1C-ECA6A6617101}">
      <dsp:nvSpPr>
        <dsp:cNvPr id="0" name=""/>
        <dsp:cNvSpPr/>
      </dsp:nvSpPr>
      <dsp:spPr>
        <a:xfrm>
          <a:off x="643508" y="2649931"/>
          <a:ext cx="519379" cy="51937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C1CF95-21B2-4787-B443-3C6B78F4D431}">
      <dsp:nvSpPr>
        <dsp:cNvPr id="0" name=""/>
        <dsp:cNvSpPr/>
      </dsp:nvSpPr>
      <dsp:spPr>
        <a:xfrm>
          <a:off x="697001" y="3325032"/>
          <a:ext cx="4122627" cy="415503"/>
        </a:xfrm>
        <a:prstGeom prst="rect">
          <a:avLst/>
        </a:prstGeom>
        <a:pattFill prst="pct50">
          <a:fgClr>
            <a:schemeClr val="bg2">
              <a:lumMod val="75000"/>
            </a:schemeClr>
          </a:fgClr>
          <a:bgClr>
            <a:schemeClr val="bg1"/>
          </a:bgClr>
        </a:patt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9806"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solidFill>
                <a:srgbClr val="002060"/>
              </a:solidFill>
              <a:effectLst>
                <a:outerShdw blurRad="50800" dist="38100" dir="16200000" rotWithShape="0">
                  <a:prstClr val="black">
                    <a:alpha val="40000"/>
                  </a:prstClr>
                </a:outerShdw>
              </a:effectLst>
            </a:rPr>
            <a:t>RENEWFM</a:t>
          </a:r>
          <a:endParaRPr lang="en-US" sz="2200" kern="1200" dirty="0">
            <a:solidFill>
              <a:srgbClr val="002060"/>
            </a:solidFill>
            <a:effectLst>
              <a:outerShdw blurRad="50800" dist="38100" dir="16200000" rotWithShape="0">
                <a:prstClr val="black">
                  <a:alpha val="40000"/>
                </a:prstClr>
              </a:outerShdw>
            </a:effectLst>
          </a:endParaRPr>
        </a:p>
      </dsp:txBody>
      <dsp:txXfrm>
        <a:off x="697001" y="3325032"/>
        <a:ext cx="4122627" cy="415503"/>
      </dsp:txXfrm>
    </dsp:sp>
    <dsp:sp modelId="{040146A3-1167-4066-B22B-C1045E8C719A}">
      <dsp:nvSpPr>
        <dsp:cNvPr id="0" name=""/>
        <dsp:cNvSpPr/>
      </dsp:nvSpPr>
      <dsp:spPr>
        <a:xfrm>
          <a:off x="437311" y="3273094"/>
          <a:ext cx="519379" cy="51937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151E38-C4E7-4014-939D-37C08B880456}">
      <dsp:nvSpPr>
        <dsp:cNvPr id="0" name=""/>
        <dsp:cNvSpPr/>
      </dsp:nvSpPr>
      <dsp:spPr>
        <a:xfrm>
          <a:off x="320725" y="3948653"/>
          <a:ext cx="4498903" cy="415503"/>
        </a:xfrm>
        <a:prstGeom prst="rect">
          <a:avLst/>
        </a:prstGeom>
        <a:pattFill prst="pct50">
          <a:fgClr>
            <a:schemeClr val="bg2">
              <a:lumMod val="75000"/>
            </a:schemeClr>
          </a:fgClr>
          <a:bgClr>
            <a:schemeClr val="bg1"/>
          </a:bgClr>
        </a:patt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9806"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solidFill>
                <a:srgbClr val="002060"/>
              </a:solidFill>
              <a:effectLst>
                <a:outerShdw blurRad="50800" dist="38100" dir="16200000" rotWithShape="0">
                  <a:prstClr val="black">
                    <a:alpha val="40000"/>
                  </a:prstClr>
                </a:outerShdw>
              </a:effectLst>
            </a:rPr>
            <a:t>JTM</a:t>
          </a:r>
          <a:endParaRPr lang="en-US" sz="2200" kern="1200" dirty="0">
            <a:solidFill>
              <a:srgbClr val="002060"/>
            </a:solidFill>
            <a:effectLst>
              <a:outerShdw blurRad="50800" dist="38100" dir="16200000" rotWithShape="0">
                <a:prstClr val="black">
                  <a:alpha val="40000"/>
                </a:prstClr>
              </a:outerShdw>
            </a:effectLst>
          </a:endParaRPr>
        </a:p>
      </dsp:txBody>
      <dsp:txXfrm>
        <a:off x="320725" y="3948653"/>
        <a:ext cx="4498903" cy="415503"/>
      </dsp:txXfrm>
    </dsp:sp>
    <dsp:sp modelId="{AF4EB4E6-669A-4C9B-B0AD-9EF6C30E2D10}">
      <dsp:nvSpPr>
        <dsp:cNvPr id="0" name=""/>
        <dsp:cNvSpPr/>
      </dsp:nvSpPr>
      <dsp:spPr>
        <a:xfrm>
          <a:off x="61036" y="3896715"/>
          <a:ext cx="519379" cy="51937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715BB-9949-4143-AD68-F4A99F071DF1}">
      <dsp:nvSpPr>
        <dsp:cNvPr id="0" name=""/>
        <dsp:cNvSpPr/>
      </dsp:nvSpPr>
      <dsp:spPr>
        <a:xfrm>
          <a:off x="0" y="0"/>
          <a:ext cx="11353800" cy="1327308"/>
        </a:xfrm>
        <a:prstGeom prst="roundRect">
          <a:avLst>
            <a:gd name="adj" fmla="val 10000"/>
          </a:avLst>
        </a:prstGeom>
        <a:solidFill>
          <a:schemeClr val="bg2">
            <a:lumMod val="5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89462C8-3744-4588-A9D9-8F62C4B8D98D}">
      <dsp:nvSpPr>
        <dsp:cNvPr id="0" name=""/>
        <dsp:cNvSpPr/>
      </dsp:nvSpPr>
      <dsp:spPr>
        <a:xfrm>
          <a:off x="344261" y="176974"/>
          <a:ext cx="1975051" cy="97335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8000" b="-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F9BFF4-D1B1-4E10-A717-509106A78E24}">
      <dsp:nvSpPr>
        <dsp:cNvPr id="0" name=""/>
        <dsp:cNvSpPr/>
      </dsp:nvSpPr>
      <dsp:spPr>
        <a:xfrm rot="10800000">
          <a:off x="344261" y="1327308"/>
          <a:ext cx="1975051" cy="1622266"/>
        </a:xfrm>
        <a:prstGeom prst="round2SameRect">
          <a:avLst>
            <a:gd name="adj1" fmla="val 10500"/>
            <a:gd name="adj2" fmla="val 0"/>
          </a:avLst>
        </a:prstGeom>
        <a:solidFill>
          <a:schemeClr val="lt1"/>
        </a:solidFill>
        <a:ln w="12700" cap="flat" cmpd="sng" algn="ctr">
          <a:no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GB" sz="1800" kern="1200" dirty="0" smtClean="0"/>
            <a:t>T</a:t>
          </a:r>
          <a:r>
            <a:rPr lang="en-IE" sz="1800" kern="1200" dirty="0" smtClean="0"/>
            <a:t>hematic reports/notes on crosscutting areas </a:t>
          </a:r>
          <a:endParaRPr lang="en-US" sz="1800" kern="1200" dirty="0"/>
        </a:p>
      </dsp:txBody>
      <dsp:txXfrm rot="10800000">
        <a:off x="394151" y="1327308"/>
        <a:ext cx="1875271" cy="1572376"/>
      </dsp:txXfrm>
    </dsp:sp>
    <dsp:sp modelId="{69DB7DF5-EE8B-4AA0-9CE1-19100270BDC7}">
      <dsp:nvSpPr>
        <dsp:cNvPr id="0" name=""/>
        <dsp:cNvSpPr/>
      </dsp:nvSpPr>
      <dsp:spPr>
        <a:xfrm>
          <a:off x="2573660" y="167834"/>
          <a:ext cx="1975051" cy="973359"/>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8000" r="-3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F196E9-23AD-4452-81D2-1EB3176B0A56}">
      <dsp:nvSpPr>
        <dsp:cNvPr id="0" name=""/>
        <dsp:cNvSpPr/>
      </dsp:nvSpPr>
      <dsp:spPr>
        <a:xfrm rot="10800000">
          <a:off x="2516818" y="1327308"/>
          <a:ext cx="1975051" cy="1622266"/>
        </a:xfrm>
        <a:prstGeom prst="round2SameRect">
          <a:avLst>
            <a:gd name="adj1" fmla="val 10500"/>
            <a:gd name="adj2" fmla="val 0"/>
          </a:avLst>
        </a:prstGeom>
        <a:solidFill>
          <a:schemeClr val="lt1"/>
        </a:solidFill>
        <a:ln w="12700" cap="flat" cmpd="sng" algn="ctr">
          <a:no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IE" sz="1800" kern="1200" dirty="0" smtClean="0"/>
            <a:t>Mapping of projects/project pipelines</a:t>
          </a:r>
          <a:endParaRPr lang="en-US" sz="1800" kern="1200" dirty="0"/>
        </a:p>
      </dsp:txBody>
      <dsp:txXfrm rot="10800000">
        <a:off x="2566708" y="1327308"/>
        <a:ext cx="1875271" cy="1572376"/>
      </dsp:txXfrm>
    </dsp:sp>
    <dsp:sp modelId="{82ECA8F7-B66C-48C3-A65C-F8A3C0322707}">
      <dsp:nvSpPr>
        <dsp:cNvPr id="0" name=""/>
        <dsp:cNvSpPr/>
      </dsp:nvSpPr>
      <dsp:spPr>
        <a:xfrm>
          <a:off x="4689374" y="176974"/>
          <a:ext cx="1975051" cy="973359"/>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8F4DBF-AEFB-49EB-BC6D-FEA2385FCD03}">
      <dsp:nvSpPr>
        <dsp:cNvPr id="0" name=""/>
        <dsp:cNvSpPr/>
      </dsp:nvSpPr>
      <dsp:spPr>
        <a:xfrm rot="10800000">
          <a:off x="4689374" y="1327308"/>
          <a:ext cx="1975051" cy="1622266"/>
        </a:xfrm>
        <a:prstGeom prst="round2SameRect">
          <a:avLst>
            <a:gd name="adj1" fmla="val 10500"/>
            <a:gd name="adj2" fmla="val 0"/>
          </a:avLst>
        </a:prstGeom>
        <a:solidFill>
          <a:schemeClr val="lt1"/>
        </a:solidFill>
        <a:ln w="12700" cap="flat" cmpd="sng" algn="ctr">
          <a:no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IE" sz="1800" kern="1200" dirty="0" smtClean="0"/>
            <a:t>Cross-programme database  of projects</a:t>
          </a:r>
          <a:endParaRPr lang="en-GB" sz="1800" kern="1200" dirty="0"/>
        </a:p>
      </dsp:txBody>
      <dsp:txXfrm rot="10800000">
        <a:off x="4739264" y="1327308"/>
        <a:ext cx="1875271" cy="1572376"/>
      </dsp:txXfrm>
    </dsp:sp>
    <dsp:sp modelId="{006688DC-0BEB-4795-A36D-3428AEE21E39}">
      <dsp:nvSpPr>
        <dsp:cNvPr id="0" name=""/>
        <dsp:cNvSpPr/>
      </dsp:nvSpPr>
      <dsp:spPr>
        <a:xfrm>
          <a:off x="6861930" y="176974"/>
          <a:ext cx="1975051" cy="973359"/>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51DB5F-6A2B-47C0-916D-DD191CDD868D}">
      <dsp:nvSpPr>
        <dsp:cNvPr id="0" name=""/>
        <dsp:cNvSpPr/>
      </dsp:nvSpPr>
      <dsp:spPr>
        <a:xfrm rot="10800000">
          <a:off x="6861930" y="1327308"/>
          <a:ext cx="1975051" cy="1622266"/>
        </a:xfrm>
        <a:prstGeom prst="round2SameRect">
          <a:avLst>
            <a:gd name="adj1" fmla="val 10500"/>
            <a:gd name="adj2" fmla="val 0"/>
          </a:avLst>
        </a:prstGeom>
        <a:solidFill>
          <a:schemeClr val="lt1"/>
        </a:solidFill>
        <a:ln w="12700" cap="flat" cmpd="sng" algn="ctr">
          <a:no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IE" sz="1800" kern="1200" dirty="0" smtClean="0"/>
            <a:t>Thematic workshops </a:t>
          </a:r>
          <a:endParaRPr lang="en-GB" sz="1800" kern="1200" dirty="0"/>
        </a:p>
      </dsp:txBody>
      <dsp:txXfrm rot="10800000">
        <a:off x="6911820" y="1327308"/>
        <a:ext cx="1875271" cy="1572376"/>
      </dsp:txXfrm>
    </dsp:sp>
    <dsp:sp modelId="{CB8A9B53-93FC-4B20-A4ED-E276243DCAA3}">
      <dsp:nvSpPr>
        <dsp:cNvPr id="0" name=""/>
        <dsp:cNvSpPr/>
      </dsp:nvSpPr>
      <dsp:spPr>
        <a:xfrm>
          <a:off x="9034486" y="176974"/>
          <a:ext cx="1975051" cy="973359"/>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963BBE-98CE-4186-82E9-368A6320495E}">
      <dsp:nvSpPr>
        <dsp:cNvPr id="0" name=""/>
        <dsp:cNvSpPr/>
      </dsp:nvSpPr>
      <dsp:spPr>
        <a:xfrm rot="10800000">
          <a:off x="9034486" y="1327308"/>
          <a:ext cx="1975051" cy="1622266"/>
        </a:xfrm>
        <a:prstGeom prst="round2SameRect">
          <a:avLst>
            <a:gd name="adj1" fmla="val 10500"/>
            <a:gd name="adj2" fmla="val 0"/>
          </a:avLst>
        </a:prstGeom>
        <a:solidFill>
          <a:schemeClr val="lt1"/>
        </a:solidFill>
        <a:ln w="12700" cap="flat" cmpd="sng" algn="ctr">
          <a:no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IE" sz="1800" kern="1200" dirty="0" smtClean="0"/>
            <a:t>Advanced knowledge sharing</a:t>
          </a:r>
          <a:endParaRPr lang="en-GB" sz="1800" kern="1200" dirty="0"/>
        </a:p>
      </dsp:txBody>
      <dsp:txXfrm rot="10800000">
        <a:off x="9084376" y="1327308"/>
        <a:ext cx="1875271" cy="157237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04/10/2022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04/10/2022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3964972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two prototypes, each one scaled at 25 kW, were manufactured, installed and tested to demonstrate their socio-economic viability, as well as transferability potential, based on their robust design and systems efficiency (e.g. survival capacity under extreme weather conditions). </a:t>
            </a:r>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3480740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in all, 6 300 MWh of renewable energy will be used every year, therefore reducing significantly (GHG) emissions associated with the port activities thanks to the Onshore Power Supply (OPS)</a:t>
            </a:r>
          </a:p>
          <a:p>
            <a:r>
              <a:rPr lang="en-US" dirty="0" smtClean="0"/>
              <a:t>deployed in the framework of the project</a:t>
            </a:r>
          </a:p>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3561323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4223330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307936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u="none" dirty="0" smtClean="0"/>
              <a:t>As</a:t>
            </a:r>
            <a:r>
              <a:rPr lang="en-IE" u="none" baseline="0" dirty="0" smtClean="0"/>
              <a:t> you note, ORE sector development already enjoys a considerable EU support; a number of new calls for proposals will be published by CINEA still this year, contributing to the uptake of the innovative solutions for the offshore renewable energy generation, increasing market uptake, enabling the development of energy infrastructure that connects ORES to land energy grids and involves citizens.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u="none" baseline="0" dirty="0" smtClean="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u="sng" dirty="0" smtClean="0"/>
              <a:t>CEF PCIs (cover transmission part):</a:t>
            </a:r>
            <a:r>
              <a:rPr lang="en-IE" dirty="0" smtClean="0"/>
              <a:t> </a:t>
            </a:r>
            <a:r>
              <a:rPr lang="en-GB" sz="1200" kern="1200" dirty="0" smtClean="0">
                <a:solidFill>
                  <a:schemeClr val="tx1"/>
                </a:solidFill>
                <a:effectLst/>
                <a:latin typeface="+mn-lt"/>
                <a:ea typeface="+mn-ea"/>
                <a:cs typeface="+mn-cs"/>
              </a:rPr>
              <a:t>Following the revision of the TEN-E Regulation this summer, 4 offshore priority corridors around Europe's sea basins were defined with offshore development targets within each sea basin by 2050 and the intermediate steps in 2030 and 2040.  Those ORE projects that obtain status of Projects of Common Interest that can demonstrate the potential</a:t>
            </a:r>
            <a:r>
              <a:rPr lang="en-GB" sz="1200" kern="1200" baseline="0" dirty="0" smtClean="0">
                <a:solidFill>
                  <a:schemeClr val="tx1"/>
                </a:solidFill>
                <a:effectLst/>
                <a:latin typeface="+mn-lt"/>
                <a:ea typeface="+mn-ea"/>
                <a:cs typeface="+mn-cs"/>
              </a:rPr>
              <a:t> for cross-border impact and high EU value, yet are commercially not viable, </a:t>
            </a:r>
            <a:r>
              <a:rPr lang="en-GB" sz="1200" kern="1200" dirty="0" smtClean="0">
                <a:solidFill>
                  <a:schemeClr val="tx1"/>
                </a:solidFill>
                <a:effectLst/>
                <a:latin typeface="+mn-lt"/>
                <a:ea typeface="+mn-ea"/>
                <a:cs typeface="+mn-cs"/>
              </a:rPr>
              <a:t>will be able to receive support from CEF-E. The selection for the PCI status under new TEN-E will be launched this autumn and first calls for proposals relevant for the offshore RES are expected by 2024. </a:t>
            </a:r>
            <a:r>
              <a:rPr lang="en-GB" sz="1200" b="1" kern="1200" dirty="0" smtClean="0">
                <a:solidFill>
                  <a:schemeClr val="tx1"/>
                </a:solidFill>
                <a:effectLst/>
                <a:latin typeface="+mn-lt"/>
                <a:ea typeface="+mn-ea"/>
                <a:cs typeface="+mn-cs"/>
              </a:rPr>
              <a:t>Hybrid projects </a:t>
            </a:r>
            <a:r>
              <a:rPr lang="en-GB" sz="1200" kern="1200" dirty="0" smtClean="0">
                <a:solidFill>
                  <a:schemeClr val="tx1"/>
                </a:solidFill>
                <a:effectLst/>
                <a:latin typeface="+mn-lt"/>
                <a:ea typeface="+mn-ea"/>
                <a:cs typeface="+mn-cs"/>
              </a:rPr>
              <a:t>(connecting ORES with </a:t>
            </a:r>
            <a:r>
              <a:rPr lang="en-GB" sz="1200" b="1" kern="1200" dirty="0" smtClean="0">
                <a:solidFill>
                  <a:schemeClr val="tx1"/>
                </a:solidFill>
                <a:effectLst/>
                <a:latin typeface="+mn-lt"/>
                <a:ea typeface="+mn-ea"/>
                <a:cs typeface="+mn-cs"/>
              </a:rPr>
              <a:t>transmission grids </a:t>
            </a:r>
            <a:r>
              <a:rPr lang="en-GB" sz="1200" kern="1200" dirty="0" smtClean="0">
                <a:solidFill>
                  <a:schemeClr val="tx1"/>
                </a:solidFill>
                <a:effectLst/>
                <a:latin typeface="+mn-lt"/>
                <a:ea typeface="+mn-ea"/>
                <a:cs typeface="+mn-cs"/>
              </a:rPr>
              <a:t>of several MSs) are the main candidates</a:t>
            </a:r>
            <a:r>
              <a:rPr lang="en-GB" sz="1200" kern="1200" baseline="0" dirty="0" smtClean="0">
                <a:solidFill>
                  <a:schemeClr val="tx1"/>
                </a:solidFill>
                <a:effectLst/>
                <a:latin typeface="+mn-lt"/>
                <a:ea typeface="+mn-ea"/>
                <a:cs typeface="+mn-cs"/>
              </a:rPr>
              <a:t> for such calls, given their </a:t>
            </a:r>
            <a:r>
              <a:rPr lang="en-GB" sz="1200" kern="1200" dirty="0" smtClean="0">
                <a:solidFill>
                  <a:schemeClr val="tx1"/>
                </a:solidFill>
                <a:effectLst/>
                <a:latin typeface="+mn-lt"/>
                <a:ea typeface="+mn-ea"/>
                <a:cs typeface="+mn-cs"/>
              </a:rPr>
              <a:t>risky and atypical nature requiring extensive collaboration between multiple parties. Typically, calls are</a:t>
            </a:r>
            <a:r>
              <a:rPr lang="en-GB" sz="1200" kern="1200" baseline="0" dirty="0" smtClean="0">
                <a:solidFill>
                  <a:schemeClr val="tx1"/>
                </a:solidFill>
                <a:effectLst/>
                <a:latin typeface="+mn-lt"/>
                <a:ea typeface="+mn-ea"/>
                <a:cs typeface="+mn-cs"/>
              </a:rPr>
              <a:t> expected to be</a:t>
            </a:r>
            <a:r>
              <a:rPr lang="en-GB" sz="1200" kern="1200" dirty="0" smtClean="0">
                <a:solidFill>
                  <a:schemeClr val="tx1"/>
                </a:solidFill>
                <a:effectLst/>
                <a:latin typeface="+mn-lt"/>
                <a:ea typeface="+mn-ea"/>
                <a:cs typeface="+mn-cs"/>
              </a:rPr>
              <a:t> launched on an annual basis.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smtClean="0">
              <a:solidFill>
                <a:schemeClr val="tx1"/>
              </a:solidFill>
              <a:effectLst/>
              <a:latin typeface="+mn-l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u="sng" kern="1200" dirty="0" smtClean="0">
                <a:solidFill>
                  <a:schemeClr val="tx1"/>
                </a:solidFill>
                <a:effectLst/>
                <a:latin typeface="+mn-lt"/>
                <a:ea typeface="+mn-ea"/>
                <a:cs typeface="+mn-cs"/>
              </a:rPr>
              <a:t>CB RES (can cover generation part): </a:t>
            </a:r>
            <a:r>
              <a:rPr lang="en-IE" sz="1200" kern="1200" dirty="0" smtClean="0">
                <a:solidFill>
                  <a:schemeClr val="tx1"/>
                </a:solidFill>
                <a:effectLst/>
                <a:latin typeface="+mn-lt"/>
                <a:ea typeface="+mn-ea"/>
                <a:cs typeface="+mn-cs"/>
              </a:rPr>
              <a:t>Furthermore, </a:t>
            </a:r>
            <a:r>
              <a:rPr lang="en-GB" sz="1200" kern="1200" dirty="0" smtClean="0">
                <a:solidFill>
                  <a:schemeClr val="tx1"/>
                </a:solidFill>
                <a:effectLst/>
                <a:latin typeface="+mn-lt"/>
                <a:ea typeface="+mn-ea"/>
                <a:cs typeface="+mn-cs"/>
              </a:rPr>
              <a:t>EUR 900 million was</a:t>
            </a:r>
            <a:r>
              <a:rPr lang="en-GB" sz="1200" kern="1200" baseline="0" dirty="0" smtClean="0">
                <a:solidFill>
                  <a:schemeClr val="tx1"/>
                </a:solidFill>
                <a:effectLst/>
                <a:latin typeface="+mn-lt"/>
                <a:ea typeface="+mn-ea"/>
                <a:cs typeface="+mn-cs"/>
              </a:rPr>
              <a:t> earmarked particularly for the</a:t>
            </a:r>
            <a:r>
              <a:rPr lang="en-GB" sz="1200" kern="1200" dirty="0" smtClean="0">
                <a:solidFill>
                  <a:schemeClr val="tx1"/>
                </a:solidFill>
                <a:effectLst/>
                <a:latin typeface="+mn-lt"/>
                <a:ea typeface="+mn-ea"/>
                <a:cs typeface="+mn-cs"/>
              </a:rPr>
              <a:t> early-stage co-investments for renewable cross-border projects until</a:t>
            </a:r>
            <a:r>
              <a:rPr lang="en-GB" sz="1200" kern="1200" baseline="0" dirty="0" smtClean="0">
                <a:solidFill>
                  <a:schemeClr val="tx1"/>
                </a:solidFill>
                <a:effectLst/>
                <a:latin typeface="+mn-lt"/>
                <a:ea typeface="+mn-ea"/>
                <a:cs typeface="+mn-cs"/>
              </a:rPr>
              <a:t> 2027</a:t>
            </a:r>
            <a:r>
              <a:rPr lang="en-GB" sz="1200" kern="1200" dirty="0" smtClean="0">
                <a:solidFill>
                  <a:schemeClr val="tx1"/>
                </a:solidFill>
                <a:effectLst/>
                <a:latin typeface="+mn-lt"/>
                <a:ea typeface="+mn-ea"/>
                <a:cs typeface="+mn-cs"/>
              </a:rPr>
              <a:t>.</a:t>
            </a:r>
            <a:r>
              <a:rPr lang="en-GB" sz="1200" kern="1200" baseline="0" dirty="0" smtClean="0">
                <a:solidFill>
                  <a:schemeClr val="tx1"/>
                </a:solidFill>
                <a:effectLst/>
                <a:latin typeface="+mn-lt"/>
                <a:ea typeface="+mn-ea"/>
                <a:cs typeface="+mn-cs"/>
              </a:rPr>
              <a:t> For preliminary studies, a new call has been launched on 20/9 and remains open till early next year with an aim to </a:t>
            </a:r>
            <a:r>
              <a:rPr lang="en-US" sz="1200" b="0" i="0" kern="1200" dirty="0" smtClean="0">
                <a:solidFill>
                  <a:schemeClr val="tx1"/>
                </a:solidFill>
                <a:effectLst/>
                <a:latin typeface="+mn-lt"/>
                <a:ea typeface="+mn-ea"/>
                <a:cs typeface="+mn-cs"/>
              </a:rPr>
              <a:t>select best project concepts and setting up the cooperation agreement</a:t>
            </a:r>
            <a:r>
              <a:rPr lang="en-GB" sz="1200" kern="1200" baseline="0" dirty="0" smtClean="0">
                <a:solidFill>
                  <a:schemeClr val="tx1"/>
                </a:solidFill>
                <a:effectLst/>
                <a:latin typeface="+mn-lt"/>
                <a:ea typeface="+mn-ea"/>
                <a:cs typeface="+mn-cs"/>
              </a:rPr>
              <a:t>. I</a:t>
            </a:r>
            <a:r>
              <a:rPr lang="en-GB" sz="1200" kern="1200" dirty="0" smtClean="0">
                <a:solidFill>
                  <a:schemeClr val="tx1"/>
                </a:solidFill>
                <a:effectLst/>
                <a:latin typeface="+mn-lt"/>
                <a:ea typeface="+mn-ea"/>
                <a:cs typeface="+mn-cs"/>
              </a:rPr>
              <a:t>n order to be eligible for CEF Energy c-b works, projects need to first receive status of Cross-Border Project in the field of RES</a:t>
            </a:r>
            <a:r>
              <a:rPr lang="en-IE" sz="1200" kern="1200" dirty="0" smtClean="0">
                <a:solidFill>
                  <a:schemeClr val="tx1"/>
                </a:solidFill>
                <a:effectLst/>
                <a:latin typeface="+mn-lt"/>
                <a:ea typeface="+mn-ea"/>
                <a:cs typeface="+mn-cs"/>
              </a:rPr>
              <a:t>.</a:t>
            </a:r>
            <a:r>
              <a:rPr lang="en-IE" sz="1200" kern="1200" baseline="0" dirty="0" smtClean="0">
                <a:solidFill>
                  <a:schemeClr val="tx1"/>
                </a:solidFill>
                <a:effectLst/>
                <a:latin typeface="+mn-lt"/>
                <a:ea typeface="+mn-ea"/>
                <a:cs typeface="+mn-cs"/>
              </a:rPr>
              <a:t> A recent selection</a:t>
            </a:r>
            <a:r>
              <a:rPr lang="en-GB" sz="1200" kern="1200" dirty="0" smtClean="0">
                <a:solidFill>
                  <a:schemeClr val="tx1"/>
                </a:solidFill>
                <a:effectLst/>
                <a:latin typeface="+mn-lt"/>
                <a:ea typeface="+mn-ea"/>
                <a:cs typeface="+mn-cs"/>
              </a:rPr>
              <a:t> identified</a:t>
            </a:r>
            <a:r>
              <a:rPr lang="en-GB" sz="1200" kern="1200" baseline="0" dirty="0" smtClean="0">
                <a:solidFill>
                  <a:schemeClr val="tx1"/>
                </a:solidFill>
                <a:effectLst/>
                <a:latin typeface="+mn-lt"/>
                <a:ea typeface="+mn-ea"/>
                <a:cs typeface="+mn-cs"/>
              </a:rPr>
              <a:t> one</a:t>
            </a:r>
            <a:r>
              <a:rPr lang="en-GB" sz="1200" kern="1200" dirty="0" smtClean="0">
                <a:solidFill>
                  <a:schemeClr val="tx1"/>
                </a:solidFill>
                <a:effectLst/>
                <a:latin typeface="+mn-lt"/>
                <a:ea typeface="+mn-ea"/>
                <a:cs typeface="+mn-cs"/>
              </a:rPr>
              <a:t> such important ORE project:</a:t>
            </a:r>
            <a:r>
              <a:rPr lang="en-GB" sz="1200" b="1" kern="1200" dirty="0" smtClean="0">
                <a:solidFill>
                  <a:schemeClr val="tx1"/>
                </a:solidFill>
                <a:effectLst/>
                <a:latin typeface="+mn-lt"/>
                <a:ea typeface="+mn-ea"/>
                <a:cs typeface="+mn-cs"/>
              </a:rPr>
              <a:t> between LV and EE,</a:t>
            </a:r>
            <a:r>
              <a:rPr lang="en-GB" sz="1200" b="0" kern="1200" dirty="0" smtClean="0">
                <a:solidFill>
                  <a:schemeClr val="tx1"/>
                </a:solidFill>
                <a:effectLst/>
                <a:latin typeface="+mn-lt"/>
                <a:ea typeface="+mn-ea"/>
                <a:cs typeface="+mn-cs"/>
              </a:rPr>
              <a:t> promoted</a:t>
            </a:r>
            <a:r>
              <a:rPr lang="en-IE" sz="1200" b="0" kern="1200" baseline="0" dirty="0" smtClean="0">
                <a:solidFill>
                  <a:schemeClr val="tx1"/>
                </a:solidFill>
                <a:effectLst/>
                <a:latin typeface="+mn-lt"/>
                <a:ea typeface="+mn-ea"/>
                <a:cs typeface="+mn-cs"/>
              </a:rPr>
              <a:t> </a:t>
            </a:r>
            <a:r>
              <a:rPr lang="en-IE" sz="1200" kern="1200" baseline="0" dirty="0" smtClean="0">
                <a:solidFill>
                  <a:schemeClr val="tx1"/>
                </a:solidFill>
                <a:effectLst/>
                <a:latin typeface="+mn-lt"/>
                <a:ea typeface="+mn-ea"/>
                <a:cs typeface="+mn-cs"/>
              </a:rPr>
              <a:t>by the</a:t>
            </a:r>
            <a:r>
              <a:rPr lang="en-IE" sz="1200" kern="1200" dirty="0" smtClean="0">
                <a:solidFill>
                  <a:schemeClr val="tx1"/>
                </a:solidFill>
                <a:effectLst/>
                <a:latin typeface="+mn-lt"/>
                <a:ea typeface="+mn-ea"/>
                <a:cs typeface="+mn-cs"/>
              </a:rPr>
              <a:t> ministries [Ministry of Economic Affairs and Communications of Estonia</a:t>
            </a:r>
            <a:r>
              <a:rPr lang="en-IE" sz="1200" kern="1200" baseline="0" dirty="0" smtClean="0">
                <a:solidFill>
                  <a:schemeClr val="tx1"/>
                </a:solidFill>
                <a:effectLst/>
                <a:latin typeface="+mn-lt"/>
                <a:ea typeface="+mn-ea"/>
                <a:cs typeface="+mn-cs"/>
              </a:rPr>
              <a:t> and t</a:t>
            </a:r>
            <a:r>
              <a:rPr lang="en-IE" sz="1200" kern="1200" dirty="0" smtClean="0">
                <a:solidFill>
                  <a:schemeClr val="tx1"/>
                </a:solidFill>
                <a:effectLst/>
                <a:latin typeface="+mn-lt"/>
                <a:ea typeface="+mn-ea"/>
                <a:cs typeface="+mn-cs"/>
              </a:rPr>
              <a:t>he Ministry of Economics of Latvia].</a:t>
            </a:r>
            <a:r>
              <a:rPr lang="en-IE" sz="1200" kern="1200" baseline="0" dirty="0" smtClean="0">
                <a:solidFill>
                  <a:schemeClr val="tx1"/>
                </a:solidFill>
                <a:effectLst/>
                <a:latin typeface="+mn-lt"/>
                <a:ea typeface="+mn-ea"/>
                <a:cs typeface="+mn-cs"/>
              </a:rPr>
              <a:t> A</a:t>
            </a:r>
            <a:r>
              <a:rPr lang="en-IE" sz="1200" kern="1200" dirty="0" smtClean="0">
                <a:solidFill>
                  <a:schemeClr val="tx1"/>
                </a:solidFill>
                <a:effectLst/>
                <a:latin typeface="+mn-lt"/>
                <a:ea typeface="+mn-ea"/>
                <a:cs typeface="+mn-cs"/>
              </a:rPr>
              <a:t>nnual electricity output of about 3,5 </a:t>
            </a:r>
            <a:r>
              <a:rPr lang="en-IE" sz="1200" kern="1200" dirty="0" err="1" smtClean="0">
                <a:solidFill>
                  <a:schemeClr val="tx1"/>
                </a:solidFill>
                <a:effectLst/>
                <a:latin typeface="+mn-lt"/>
                <a:ea typeface="+mn-ea"/>
                <a:cs typeface="+mn-cs"/>
              </a:rPr>
              <a:t>TWh</a:t>
            </a:r>
            <a:r>
              <a:rPr lang="en-IE" sz="1200" kern="1200" dirty="0" smtClean="0">
                <a:solidFill>
                  <a:schemeClr val="tx1"/>
                </a:solidFill>
                <a:effectLst/>
                <a:latin typeface="+mn-lt"/>
                <a:ea typeface="+mn-ea"/>
                <a:cs typeface="+mn-cs"/>
              </a:rPr>
              <a:t>. The project is being </a:t>
            </a:r>
            <a:r>
              <a:rPr lang="en-GB" sz="1200" b="1" kern="1200" dirty="0" smtClean="0">
                <a:solidFill>
                  <a:schemeClr val="tx1"/>
                </a:solidFill>
                <a:effectLst/>
                <a:latin typeface="+mn-lt"/>
                <a:ea typeface="+mn-ea"/>
                <a:cs typeface="+mn-cs"/>
              </a:rPr>
              <a:t>developed</a:t>
            </a:r>
            <a:r>
              <a:rPr lang="en-GB" sz="1200" b="1" kern="1200" baseline="0" dirty="0" smtClean="0">
                <a:solidFill>
                  <a:schemeClr val="tx1"/>
                </a:solidFill>
                <a:effectLst/>
                <a:latin typeface="+mn-lt"/>
                <a:ea typeface="+mn-ea"/>
                <a:cs typeface="+mn-cs"/>
              </a:rPr>
              <a:t> by ELWIND company,</a:t>
            </a:r>
            <a:r>
              <a:rPr lang="en-GB" sz="1200" b="1" kern="1200" dirty="0" smtClean="0">
                <a:solidFill>
                  <a:schemeClr val="tx1"/>
                </a:solidFill>
                <a:effectLst/>
                <a:latin typeface="+mn-lt"/>
                <a:ea typeface="+mn-ea"/>
                <a:cs typeface="+mn-cs"/>
              </a:rPr>
              <a:t> who</a:t>
            </a:r>
            <a:r>
              <a:rPr lang="en-GB" sz="1200" b="1" kern="1200" baseline="0" dirty="0" smtClean="0">
                <a:solidFill>
                  <a:schemeClr val="tx1"/>
                </a:solidFill>
                <a:effectLst/>
                <a:latin typeface="+mn-lt"/>
                <a:ea typeface="+mn-ea"/>
                <a:cs typeface="+mn-cs"/>
              </a:rPr>
              <a:t> will present their concept at a later session today.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200" b="1" kern="1200" baseline="0" dirty="0" smtClean="0">
              <a:solidFill>
                <a:schemeClr val="tx1"/>
              </a:solidFill>
              <a:effectLst/>
              <a:latin typeface="+mn-l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b="0" kern="1200" baseline="0" dirty="0" smtClean="0">
                <a:solidFill>
                  <a:schemeClr val="tx1"/>
                </a:solidFill>
                <a:effectLst/>
                <a:latin typeface="+mn-lt"/>
                <a:ea typeface="+mn-ea"/>
                <a:cs typeface="+mn-cs"/>
              </a:rPr>
              <a:t>F</a:t>
            </a:r>
            <a:r>
              <a:rPr lang="en-IE" sz="1200" kern="1200" dirty="0" smtClean="0">
                <a:solidFill>
                  <a:schemeClr val="tx1"/>
                </a:solidFill>
                <a:effectLst/>
                <a:latin typeface="+mn-lt"/>
                <a:ea typeface="+mn-ea"/>
                <a:cs typeface="+mn-cs"/>
              </a:rPr>
              <a:t>or the c-b RES status projects, the call for proposals under CEF will be launched in Q4 2022, while a new edition of calls for c-b RES preparatory studies, not requiring special status, is planned for 9/2022 (date tbc)</a:t>
            </a:r>
            <a:r>
              <a:rPr lang="en-GB" sz="1200" kern="1200" dirty="0" smtClean="0">
                <a:solidFill>
                  <a:schemeClr val="tx1"/>
                </a:solidFill>
                <a:effectLst/>
                <a:latin typeface="+mn-lt"/>
                <a:ea typeface="+mn-ea"/>
                <a:cs typeface="+mn-cs"/>
              </a:rPr>
              <a:t> with the closure date in 11/2022.</a:t>
            </a:r>
            <a:r>
              <a:rPr lang="en-GB" sz="120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Third countries can also promote projects of mutual interest (PMI) that ensure the interoperability of networks in the Union’s neighborhood and will also be eligible for CEF</a:t>
            </a:r>
            <a:r>
              <a:rPr lang="en-US" sz="1200" b="0" i="0" kern="1200" baseline="0" dirty="0" smtClean="0">
                <a:solidFill>
                  <a:schemeClr val="tx1"/>
                </a:solidFill>
                <a:effectLst/>
                <a:latin typeface="+mn-lt"/>
                <a:ea typeface="+mn-ea"/>
                <a:cs typeface="+mn-cs"/>
              </a:rPr>
              <a:t> funding.</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kern="1200" baseline="0" dirty="0" smtClean="0">
              <a:solidFill>
                <a:schemeClr val="tx1"/>
              </a:solidFill>
              <a:effectLst/>
              <a:latin typeface="+mn-l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2"/>
                </a:solidFill>
              </a:rPr>
              <a:t>CEF is not limited to grants – it  brings added value: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smtClean="0">
                <a:solidFill>
                  <a:schemeClr val="tx2"/>
                </a:solidFill>
              </a:rPr>
              <a:t>Creates synergies between different sectors (CEF Transport &amp; CEF Digital)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smtClean="0">
                <a:solidFill>
                  <a:schemeClr val="tx2"/>
                </a:solidFill>
              </a:rPr>
              <a:t>CEF-2 allows combing of different EU funding sources (Innovation fund, Recovery and Resilience Facility - RRF) and different financial forms (EIB loans, Invest EU guarantees)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2"/>
              </a:solidFill>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smtClean="0"/>
              <a:t>---------------------------------------------</a:t>
            </a:r>
          </a:p>
          <a:p>
            <a:pPr marL="171450" indent="-171450" algn="just">
              <a:buFont typeface="Arial" panose="020B0604020202020204" pitchFamily="34" charset="0"/>
              <a:buChar char="•"/>
            </a:pPr>
            <a:endParaRPr lang="en-GB" sz="1200" kern="1200" dirty="0" smtClean="0">
              <a:solidFill>
                <a:schemeClr val="tx1"/>
              </a:solidFill>
              <a:effectLst/>
              <a:latin typeface="+mn-lt"/>
              <a:ea typeface="+mn-ea"/>
              <a:cs typeface="+mn-cs"/>
            </a:endParaRPr>
          </a:p>
          <a:p>
            <a:pPr marL="0" indent="0" algn="just">
              <a:buFont typeface="Arial" panose="020B0604020202020204" pitchFamily="34" charset="0"/>
              <a:buNone/>
            </a:pPr>
            <a:r>
              <a:rPr lang="en-IE" b="1" dirty="0" smtClean="0"/>
              <a:t>BACKGROUND: </a:t>
            </a:r>
            <a:r>
              <a:rPr lang="en-IE" sz="1200" b="1" kern="1200" dirty="0" smtClean="0">
                <a:solidFill>
                  <a:schemeClr val="tx1"/>
                </a:solidFill>
                <a:effectLst/>
                <a:latin typeface="+mn-lt"/>
                <a:ea typeface="+mn-ea"/>
                <a:cs typeface="+mn-cs"/>
              </a:rPr>
              <a:t>Calls</a:t>
            </a:r>
            <a:r>
              <a:rPr lang="en-IE" sz="1200" b="1" kern="1200" baseline="0" dirty="0" smtClean="0">
                <a:solidFill>
                  <a:schemeClr val="tx1"/>
                </a:solidFill>
                <a:effectLst/>
                <a:latin typeface="+mn-lt"/>
                <a:ea typeface="+mn-ea"/>
                <a:cs typeface="+mn-cs"/>
              </a:rPr>
              <a:t> launched under other programmes this year</a:t>
            </a:r>
          </a:p>
          <a:p>
            <a:pPr algn="just"/>
            <a:endParaRPr lang="en-IE" sz="1200" kern="1200" dirty="0" smtClean="0">
              <a:solidFill>
                <a:schemeClr val="tx1"/>
              </a:solidFill>
              <a:effectLst/>
              <a:latin typeface="+mn-lt"/>
              <a:ea typeface="+mn-ea"/>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a:t>
            </a:r>
            <a:r>
              <a:rPr lang="en-GB" sz="1200" u="sng" kern="1200" dirty="0" smtClean="0">
                <a:solidFill>
                  <a:schemeClr val="tx1"/>
                </a:solidFill>
                <a:effectLst/>
                <a:latin typeface="+mn-lt"/>
                <a:ea typeface="+mn-ea"/>
                <a:cs typeface="+mn-cs"/>
              </a:rPr>
              <a:t>EF transport part,</a:t>
            </a:r>
            <a:r>
              <a:rPr lang="en-GB" sz="1200" kern="1200" dirty="0" smtClean="0">
                <a:solidFill>
                  <a:schemeClr val="tx1"/>
                </a:solidFill>
                <a:effectLst/>
                <a:latin typeface="+mn-lt"/>
                <a:ea typeface="+mn-ea"/>
                <a:cs typeface="+mn-cs"/>
              </a:rPr>
              <a:t> studies and works for maritime ports, among other aiming at development of ports´ capacities and facilities in relation with offshore wind farms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eligible activities: transportation arranged for the offshore wind farms) are eligible</a:t>
            </a:r>
            <a:r>
              <a:rPr lang="en-GB" sz="1200" kern="1200" baseline="0" dirty="0" smtClean="0">
                <a:solidFill>
                  <a:schemeClr val="tx1"/>
                </a:solidFill>
                <a:effectLst/>
                <a:latin typeface="+mn-lt"/>
                <a:ea typeface="+mn-ea"/>
                <a:cs typeface="+mn-cs"/>
              </a:rPr>
              <a:t> elements for funding. </a:t>
            </a:r>
            <a:r>
              <a:rPr lang="en-GB" sz="1200" kern="1200" dirty="0" smtClean="0">
                <a:solidFill>
                  <a:schemeClr val="tx1"/>
                </a:solidFill>
                <a:effectLst/>
                <a:latin typeface="+mn-lt"/>
                <a:ea typeface="+mn-ea"/>
                <a:cs typeface="+mn-cs"/>
              </a:rPr>
              <a:t>To date, 5 maritime ports projects have been preselected, all in GAP. A new call l</a:t>
            </a:r>
            <a:r>
              <a:rPr lang="en-IE" dirty="0" smtClean="0"/>
              <a:t>launched </a:t>
            </a:r>
            <a:r>
              <a:rPr lang="en-GB" dirty="0" smtClean="0"/>
              <a:t>13/9/2022 with the end date in January 2023.</a:t>
            </a:r>
          </a:p>
          <a:p>
            <a:pPr marL="0" marR="0" lvl="0" indent="0" algn="just" defTabSz="914400" rtl="0" eaLnBrk="1" fontAlgn="base" latinLnBrk="0" hangingPunct="1">
              <a:lnSpc>
                <a:spcPct val="100000"/>
              </a:lnSpc>
              <a:spcBef>
                <a:spcPts val="0"/>
              </a:spcBef>
              <a:spcAft>
                <a:spcPts val="0"/>
              </a:spcAft>
              <a:buClrTx/>
              <a:buSzTx/>
              <a:buFontTx/>
              <a:buNone/>
              <a:tabLst/>
              <a:defRPr/>
            </a:pPr>
            <a:endParaRPr lang="en-GB" dirty="0" smtClean="0"/>
          </a:p>
          <a:p>
            <a:pPr marL="0" marR="0" lvl="0" indent="0" algn="just" defTabSz="914400" rtl="0" eaLnBrk="1" fontAlgn="base"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rPr>
              <a:t>LIFE: LIFE:</a:t>
            </a:r>
            <a:r>
              <a:rPr lang="en-GB" sz="1200" u="sng"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a:t>
            </a:r>
            <a:r>
              <a:rPr lang="en-GB" sz="1200" b="1" kern="1200" dirty="0" smtClean="0">
                <a:solidFill>
                  <a:schemeClr val="tx1"/>
                </a:solidFill>
                <a:effectLst/>
                <a:latin typeface="+mn-lt"/>
                <a:ea typeface="+mn-ea"/>
                <a:cs typeface="+mn-cs"/>
              </a:rPr>
              <a:t>Clean Energy Transition sub-programme (CET) </a:t>
            </a:r>
            <a:r>
              <a:rPr lang="en-GB" sz="1200" kern="1200" dirty="0" smtClean="0">
                <a:solidFill>
                  <a:schemeClr val="tx1"/>
                </a:solidFill>
                <a:effectLst/>
                <a:latin typeface="+mn-lt"/>
                <a:ea typeface="+mn-ea"/>
                <a:cs typeface="+mn-cs"/>
              </a:rPr>
              <a:t>of LIFE, previously funded under H2020. The clean energy transition sub-programme supports the objectives of EU policies and regulation in the transition towards a decarbonised energy system. It includes capacity building and dissemination of knowledge, new skills, and innovative techniques in RES. LIFE CET can support the </a:t>
            </a:r>
            <a:r>
              <a:rPr lang="en-GB" sz="1200" b="1" kern="1200" dirty="0" smtClean="0">
                <a:solidFill>
                  <a:schemeClr val="tx1"/>
                </a:solidFill>
                <a:effectLst/>
                <a:latin typeface="+mn-lt"/>
                <a:ea typeface="+mn-ea"/>
                <a:cs typeface="+mn-cs"/>
              </a:rPr>
              <a:t>local offshore renewable investments </a:t>
            </a:r>
            <a:r>
              <a:rPr lang="en-GB" sz="1200" kern="1200" dirty="0" smtClean="0">
                <a:solidFill>
                  <a:schemeClr val="tx1"/>
                </a:solidFill>
                <a:effectLst/>
                <a:latin typeface="+mn-lt"/>
                <a:ea typeface="+mn-ea"/>
                <a:cs typeface="+mn-cs"/>
              </a:rPr>
              <a:t>through development of local renewable energy communities, strategies and plans in municipalities, and with its project development assistance for local sustainable energy investments. An indicative amount of EUR 527 million is allocated to CET for the period of 2021-2024</a:t>
            </a:r>
            <a:r>
              <a:rPr lang="en-GB" sz="1200" u="none" kern="1200" dirty="0" smtClean="0">
                <a:solidFill>
                  <a:schemeClr val="tx1"/>
                </a:solidFill>
                <a:effectLst/>
                <a:latin typeface="+mn-lt"/>
                <a:ea typeface="+mn-ea"/>
                <a:cs typeface="+mn-cs"/>
              </a:rPr>
              <a:t>. Deadline for Submission: November 16/2022.</a:t>
            </a:r>
            <a:r>
              <a:rPr lang="en-GB" sz="1200" u="none" kern="1200" baseline="0" dirty="0" smtClean="0">
                <a:solidFill>
                  <a:schemeClr val="tx1"/>
                </a:solidFill>
                <a:effectLst/>
                <a:latin typeface="+mn-lt"/>
                <a:ea typeface="+mn-ea"/>
                <a:cs typeface="+mn-cs"/>
              </a:rPr>
              <a:t> </a:t>
            </a:r>
            <a:r>
              <a:rPr lang="en-GB" sz="1200" b="1" u="none" kern="1200" baseline="0" dirty="0" smtClean="0">
                <a:solidFill>
                  <a:schemeClr val="tx1"/>
                </a:solidFill>
                <a:effectLst/>
                <a:latin typeface="+mn-lt"/>
                <a:ea typeface="+mn-ea"/>
                <a:cs typeface="+mn-cs"/>
              </a:rPr>
              <a:t>Another</a:t>
            </a:r>
            <a:r>
              <a:rPr lang="en-GB" sz="1200" u="none" kern="1200" baseline="0" dirty="0" smtClean="0">
                <a:solidFill>
                  <a:schemeClr val="tx1"/>
                </a:solidFill>
                <a:effectLst/>
                <a:latin typeface="+mn-lt"/>
                <a:ea typeface="+mn-ea"/>
                <a:cs typeface="+mn-cs"/>
              </a:rPr>
              <a:t> call is upcoming under </a:t>
            </a:r>
            <a:r>
              <a:rPr lang="en-GB" sz="1200" b="1" u="none" kern="1200" dirty="0" smtClean="0">
                <a:solidFill>
                  <a:schemeClr val="tx1"/>
                </a:solidFill>
                <a:effectLst/>
                <a:latin typeface="+mn-lt"/>
                <a:ea typeface="+mn-ea"/>
                <a:cs typeface="+mn-cs"/>
              </a:rPr>
              <a:t>LIFE Climate sub-programme</a:t>
            </a:r>
            <a:r>
              <a:rPr lang="en-GB" sz="1200" b="1" u="none" kern="1200" baseline="0" dirty="0" smtClean="0">
                <a:solidFill>
                  <a:schemeClr val="tx1"/>
                </a:solidFill>
                <a:effectLst/>
                <a:latin typeface="+mn-lt"/>
                <a:ea typeface="+mn-ea"/>
                <a:cs typeface="+mn-cs"/>
              </a:rPr>
              <a:t> </a:t>
            </a:r>
            <a:r>
              <a:rPr lang="en-GB" sz="1200" b="0" u="none" kern="1200" baseline="0" dirty="0" smtClean="0">
                <a:solidFill>
                  <a:schemeClr val="tx1"/>
                </a:solidFill>
                <a:effectLst/>
                <a:latin typeface="+mn-lt"/>
                <a:ea typeface="+mn-ea"/>
                <a:cs typeface="+mn-cs"/>
              </a:rPr>
              <a:t>with a </a:t>
            </a:r>
            <a:r>
              <a:rPr lang="en-GB" sz="1200" b="0" u="none" kern="1200" dirty="0" smtClean="0">
                <a:solidFill>
                  <a:schemeClr val="tx1"/>
                </a:solidFill>
                <a:effectLst/>
                <a:latin typeface="+mn-lt"/>
                <a:ea typeface="+mn-ea"/>
                <a:cs typeface="+mn-cs"/>
              </a:rPr>
              <a:t>priority climate mitigation and ORE sector investments</a:t>
            </a:r>
            <a:r>
              <a:rPr lang="en-GB" sz="1200" b="0" u="none" kern="1200" baseline="0" dirty="0" smtClean="0">
                <a:solidFill>
                  <a:schemeClr val="tx1"/>
                </a:solidFill>
                <a:effectLst/>
                <a:latin typeface="+mn-lt"/>
                <a:ea typeface="+mn-ea"/>
                <a:cs typeface="+mn-cs"/>
              </a:rPr>
              <a:t> are eligible.</a:t>
            </a:r>
            <a:endParaRPr lang="en-GB" sz="1200" b="0" u="none" kern="1200" dirty="0" smtClean="0">
              <a:solidFill>
                <a:schemeClr val="tx1"/>
              </a:solidFill>
              <a:effectLst/>
              <a:latin typeface="+mn-lt"/>
              <a:ea typeface="+mn-ea"/>
              <a:cs typeface="+mn-cs"/>
            </a:endParaRPr>
          </a:p>
          <a:p>
            <a:pPr marR="0" lvl="0" algn="just" defTabSz="914400" rtl="0" eaLnBrk="1" fontAlgn="base" latinLnBrk="0" hangingPunct="1">
              <a:lnSpc>
                <a:spcPct val="100000"/>
              </a:lnSpc>
              <a:spcBef>
                <a:spcPts val="0"/>
              </a:spcBef>
              <a:spcAft>
                <a:spcPts val="0"/>
              </a:spcAft>
              <a:buClrTx/>
              <a:buSzTx/>
              <a:tabLst/>
              <a:defRPr/>
            </a:pPr>
            <a:endParaRPr lang="en-GB" sz="1200" u="sng" kern="1200" dirty="0" smtClean="0">
              <a:solidFill>
                <a:schemeClr val="tx1"/>
              </a:solidFill>
              <a:effectLst/>
              <a:latin typeface="+mn-lt"/>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lang="en-GB" sz="1200" u="none" kern="1200" baseline="0" dirty="0" smtClean="0">
                <a:solidFill>
                  <a:schemeClr val="tx1"/>
                </a:solidFill>
                <a:effectLst/>
                <a:latin typeface="+mn-lt"/>
                <a:ea typeface="+mn-ea"/>
                <a:cs typeface="+mn-cs"/>
              </a:rPr>
              <a:t>H</a:t>
            </a:r>
            <a:r>
              <a:rPr lang="en-IE" sz="1200" u="sng" kern="1200" dirty="0" smtClean="0">
                <a:solidFill>
                  <a:schemeClr val="tx1"/>
                </a:solidFill>
                <a:effectLst/>
                <a:latin typeface="+mn-lt"/>
                <a:ea typeface="+mn-ea"/>
                <a:cs typeface="+mn-cs"/>
              </a:rPr>
              <a:t>E:</a:t>
            </a:r>
            <a:r>
              <a:rPr lang="en-GB" sz="1200" u="sng"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Its investments are intended to help deliver on the different dimensions of the European Green Deal, the European Union’s new growth strategy. CINEA runs two of the sub-programmes (HEU cluster 5 on Climate, Energy and Mobility). The sub-programmes on climate science, energy supply, energy use and </a:t>
            </a:r>
            <a:r>
              <a:rPr lang="en-GB" sz="1200" kern="1200" dirty="0" err="1" smtClean="0">
                <a:solidFill>
                  <a:schemeClr val="tx1"/>
                </a:solidFill>
                <a:effectLst/>
                <a:latin typeface="+mn-lt"/>
                <a:ea typeface="+mn-ea"/>
                <a:cs typeface="+mn-cs"/>
              </a:rPr>
              <a:t>transport&amp;mobility</a:t>
            </a:r>
            <a:r>
              <a:rPr lang="en-GB" sz="1200" kern="1200" dirty="0" smtClean="0">
                <a:solidFill>
                  <a:schemeClr val="tx1"/>
                </a:solidFill>
                <a:effectLst/>
                <a:latin typeface="+mn-lt"/>
                <a:ea typeface="+mn-ea"/>
                <a:cs typeface="+mn-cs"/>
              </a:rPr>
              <a:t> research. A work programme for two years is established with several topics in the field of a) Energy supply, b) Energy systems and grids, c) Energy storage, and d) Climate science and solutions.</a:t>
            </a:r>
            <a:r>
              <a:rPr lang="en-US" sz="1200" dirty="0" smtClean="0"/>
              <a:t> 6/9/2022 -10/1/2023</a:t>
            </a:r>
          </a:p>
          <a:p>
            <a:pPr marL="171450" indent="-171450" algn="just">
              <a:buFont typeface="Arial" panose="020B0604020202020204" pitchFamily="34" charset="0"/>
              <a:buChar char="•"/>
            </a:pPr>
            <a:endParaRPr lang="en-GB" sz="1200" kern="1200" dirty="0" smtClean="0">
              <a:solidFill>
                <a:schemeClr val="tx1"/>
              </a:solidFill>
              <a:effectLst/>
              <a:latin typeface="+mn-lt"/>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lang="en-GB" sz="1200" u="sng" kern="1200" dirty="0" smtClean="0">
                <a:solidFill>
                  <a:schemeClr val="tx1"/>
                </a:solidFill>
                <a:effectLst/>
                <a:latin typeface="+mn-lt"/>
                <a:ea typeface="+mn-ea"/>
                <a:cs typeface="+mn-cs"/>
              </a:rPr>
              <a:t>IF </a:t>
            </a:r>
            <a:r>
              <a:rPr lang="en-GB" sz="1200" kern="1200" dirty="0" smtClean="0">
                <a:solidFill>
                  <a:schemeClr val="tx1"/>
                </a:solidFill>
                <a:effectLst/>
                <a:latin typeface="+mn-lt"/>
                <a:ea typeface="+mn-ea"/>
                <a:cs typeface="+mn-cs"/>
              </a:rPr>
              <a:t>was designed to scale up innovative clean tech and to finance the demonstration of first-of-a-kind highly innovative projects.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Depends on the carbon price for the commercial demonstration of innovative low-carbon technologies, aims to bring to the market industrial solutions to decarbonise the European Union and support its transition to climate neutrality. The call is focused on large scale technology demonstration</a:t>
            </a:r>
            <a:r>
              <a:rPr lang="en-GB" sz="1200" kern="1200" baseline="0" dirty="0" smtClean="0">
                <a:solidFill>
                  <a:schemeClr val="tx1"/>
                </a:solidFill>
                <a:effectLst/>
                <a:latin typeface="+mn-lt"/>
                <a:ea typeface="+mn-ea"/>
                <a:cs typeface="+mn-cs"/>
              </a:rPr>
              <a:t> as well as 3 </a:t>
            </a:r>
            <a:r>
              <a:rPr lang="en-GB" sz="1200" kern="1200" baseline="0" dirty="0" err="1" smtClean="0">
                <a:solidFill>
                  <a:schemeClr val="tx1"/>
                </a:solidFill>
                <a:effectLst/>
                <a:latin typeface="+mn-lt"/>
                <a:ea typeface="+mn-ea"/>
                <a:cs typeface="+mn-cs"/>
              </a:rPr>
              <a:t>RePower</a:t>
            </a:r>
            <a:r>
              <a:rPr lang="en-GB" sz="1200" kern="1200" baseline="0" dirty="0" smtClean="0">
                <a:solidFill>
                  <a:schemeClr val="tx1"/>
                </a:solidFill>
                <a:effectLst/>
                <a:latin typeface="+mn-lt"/>
                <a:ea typeface="+mn-ea"/>
                <a:cs typeface="+mn-cs"/>
              </a:rPr>
              <a:t> EU topics</a:t>
            </a:r>
            <a:r>
              <a:rPr lang="en-GB" sz="1200" kern="1200" dirty="0" smtClean="0">
                <a:solidFill>
                  <a:schemeClr val="tx1"/>
                </a:solidFill>
                <a:effectLst/>
                <a:latin typeface="+mn-lt"/>
                <a:ea typeface="+mn-ea"/>
                <a:cs typeface="+mn-cs"/>
              </a:rPr>
              <a:t>,</a:t>
            </a:r>
            <a:r>
              <a:rPr lang="en-GB" sz="1200" kern="1200" baseline="0" dirty="0" smtClean="0">
                <a:solidFill>
                  <a:schemeClr val="tx1"/>
                </a:solidFill>
                <a:effectLst/>
                <a:latin typeface="+mn-lt"/>
                <a:ea typeface="+mn-ea"/>
                <a:cs typeface="+mn-cs"/>
              </a:rPr>
              <a:t> i.a., at </a:t>
            </a:r>
            <a:r>
              <a:rPr lang="en-GB" sz="1200" kern="1200" dirty="0" smtClean="0">
                <a:solidFill>
                  <a:schemeClr val="tx1"/>
                </a:solidFill>
                <a:effectLst/>
                <a:latin typeface="+mn-lt"/>
                <a:ea typeface="+mn-ea"/>
                <a:cs typeface="+mn-cs"/>
              </a:rPr>
              <a:t>innovative electrification and hydrogen applications in industry, mid-sized pilot projects for validating</a:t>
            </a:r>
            <a:r>
              <a:rPr lang="en-GB" sz="1200" kern="1200" baseline="0" dirty="0" smtClean="0">
                <a:solidFill>
                  <a:schemeClr val="tx1"/>
                </a:solidFill>
                <a:effectLst/>
                <a:latin typeface="+mn-lt"/>
                <a:ea typeface="+mn-ea"/>
                <a:cs typeface="+mn-cs"/>
              </a:rPr>
              <a:t> and </a:t>
            </a:r>
            <a:r>
              <a:rPr lang="en-GB" sz="1200" kern="1200" dirty="0" smtClean="0">
                <a:solidFill>
                  <a:schemeClr val="tx1"/>
                </a:solidFill>
                <a:effectLst/>
                <a:latin typeface="+mn-lt"/>
                <a:ea typeface="+mn-ea"/>
                <a:cs typeface="+mn-cs"/>
              </a:rPr>
              <a:t>testing highly innovative solutions. </a:t>
            </a:r>
            <a:r>
              <a:rPr lang="en-US" sz="1200" kern="1200" dirty="0" smtClean="0">
                <a:solidFill>
                  <a:schemeClr val="tx1"/>
                </a:solidFill>
                <a:effectLst/>
                <a:latin typeface="+mn-lt"/>
                <a:ea typeface="+mn-ea"/>
                <a:cs typeface="+mn-cs"/>
              </a:rPr>
              <a:t>11/</a:t>
            </a:r>
            <a:r>
              <a:rPr lang="en-US" sz="1200" dirty="0" smtClean="0"/>
              <a:t>2022- Q1 2023</a:t>
            </a:r>
          </a:p>
          <a:p>
            <a:pPr marR="0" lvl="0" algn="just" defTabSz="914400" rtl="0" eaLnBrk="1" fontAlgn="auto" latinLnBrk="0" hangingPunct="1">
              <a:lnSpc>
                <a:spcPct val="100000"/>
              </a:lnSpc>
              <a:spcBef>
                <a:spcPts val="0"/>
              </a:spcBef>
              <a:spcAft>
                <a:spcPts val="0"/>
              </a:spcAft>
              <a:buClrTx/>
              <a:buSzTx/>
              <a:tabLst/>
              <a:defRPr/>
            </a:pPr>
            <a:endParaRPr lang="en-US" sz="1200" dirty="0" smtClean="0"/>
          </a:p>
          <a:p>
            <a:pPr marR="0" lvl="0" algn="just" defTabSz="914400" rtl="0" eaLnBrk="1" fontAlgn="auto" latinLnBrk="0" hangingPunct="1">
              <a:lnSpc>
                <a:spcPct val="100000"/>
              </a:lnSpc>
              <a:spcBef>
                <a:spcPts val="0"/>
              </a:spcBef>
              <a:spcAft>
                <a:spcPts val="0"/>
              </a:spcAft>
              <a:buClrTx/>
              <a:buSzTx/>
              <a:tabLst/>
              <a:defRPr/>
            </a:pPr>
            <a:r>
              <a:rPr lang="en-US" sz="1200" u="sng" dirty="0" smtClean="0"/>
              <a:t>EMFAF: (under consideration) </a:t>
            </a:r>
            <a:r>
              <a:rPr lang="en-GB" sz="1200" kern="1200" dirty="0" smtClean="0">
                <a:solidFill>
                  <a:schemeClr val="tx1"/>
                </a:solidFill>
                <a:effectLst/>
                <a:latin typeface="+mn-lt"/>
                <a:ea typeface="+mn-ea"/>
                <a:cs typeface="+mn-cs"/>
              </a:rPr>
              <a:t>EMFAF-2023-PIA-FLAGSHIP call to be published on 13 October. </a:t>
            </a:r>
            <a:endParaRPr lang="en-GB" dirty="0" smtClean="0"/>
          </a:p>
          <a:p>
            <a:pPr algn="just"/>
            <a:endParaRPr lang="en-GB" dirty="0"/>
          </a:p>
        </p:txBody>
      </p:sp>
      <p:sp>
        <p:nvSpPr>
          <p:cNvPr id="4" name="Slide Number Placeholder 3"/>
          <p:cNvSpPr>
            <a:spLocks noGrp="1"/>
          </p:cNvSpPr>
          <p:nvPr>
            <p:ph type="sldNum" sz="quarter" idx="10"/>
          </p:nvPr>
        </p:nvSpPr>
        <p:spPr/>
        <p:txBody>
          <a:bodyPr/>
          <a:lstStyle/>
          <a:p>
            <a:pPr algn="just"/>
            <a:fld id="{A69C6B90-EE86-42EB-B078-38538740EB75}" type="slidenum">
              <a:rPr lang="en-GB" smtClean="0"/>
              <a:pPr algn="just"/>
              <a:t>14</a:t>
            </a:fld>
            <a:endParaRPr lang="en-GB"/>
          </a:p>
        </p:txBody>
      </p:sp>
    </p:spTree>
    <p:extLst>
      <p:ext uri="{BB962C8B-B14F-4D97-AF65-F5344CB8AC3E}">
        <p14:creationId xmlns:p14="http://schemas.microsoft.com/office/powerpoint/2010/main" val="278367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chemeClr val="dk1"/>
              </a:buClr>
              <a:buSzPts val="1200"/>
              <a:buFont typeface="Calibri"/>
              <a:buNone/>
            </a:pPr>
            <a:r>
              <a:rPr lang="en-US" sz="1200" dirty="0">
                <a:latin typeface="Times New Roman" panose="02020603050405020304" pitchFamily="18" charset="0"/>
                <a:ea typeface="Calibri"/>
                <a:cs typeface="Times New Roman" panose="02020603050405020304" pitchFamily="18" charset="0"/>
                <a:sym typeface="Calibri"/>
              </a:rPr>
              <a:t>CINEA  is so called </a:t>
            </a:r>
            <a:r>
              <a:rPr lang="en-US" sz="1200" b="1" dirty="0">
                <a:latin typeface="Times New Roman" panose="02020603050405020304" pitchFamily="18" charset="0"/>
                <a:ea typeface="Calibri"/>
                <a:cs typeface="Times New Roman" panose="02020603050405020304" pitchFamily="18" charset="0"/>
                <a:sym typeface="Calibri"/>
              </a:rPr>
              <a:t>the EU Green Deal Executive Agency</a:t>
            </a:r>
            <a:r>
              <a:rPr lang="en-US" sz="1200" dirty="0">
                <a:latin typeface="Times New Roman" panose="02020603050405020304" pitchFamily="18" charset="0"/>
                <a:ea typeface="Calibri"/>
                <a:cs typeface="Times New Roman" panose="02020603050405020304" pitchFamily="18" charset="0"/>
                <a:sym typeface="Calibri"/>
              </a:rPr>
              <a:t> and plays </a:t>
            </a:r>
            <a:r>
              <a:rPr lang="en-US" sz="1200" b="1" dirty="0">
                <a:latin typeface="Times New Roman" panose="02020603050405020304" pitchFamily="18" charset="0"/>
                <a:ea typeface="Calibri"/>
                <a:cs typeface="Times New Roman" panose="02020603050405020304" pitchFamily="18" charset="0"/>
                <a:sym typeface="Calibri"/>
              </a:rPr>
              <a:t>a key role in the transformation of the EU into a modern, resource-efficient and competitive economy. </a:t>
            </a:r>
            <a:endParaRPr dirty="0">
              <a:latin typeface="Times New Roman" panose="02020603050405020304" pitchFamily="18" charset="0"/>
              <a:cs typeface="Times New Roman" panose="02020603050405020304" pitchFamily="18" charset="0"/>
            </a:endParaRPr>
          </a:p>
          <a:p>
            <a:pPr marL="0" marR="0" lvl="0" indent="0" algn="just" rtl="0">
              <a:lnSpc>
                <a:spcPct val="115000"/>
              </a:lnSpc>
              <a:spcBef>
                <a:spcPts val="1000"/>
              </a:spcBef>
              <a:spcAft>
                <a:spcPts val="0"/>
              </a:spcAft>
              <a:buClr>
                <a:schemeClr val="dk1"/>
              </a:buClr>
              <a:buSzPts val="1200"/>
              <a:buFont typeface="Calibri"/>
              <a:buNone/>
            </a:pP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We can do this by turning climate and environmental challenges into opportunities, and making the transition fair and inclusive for all.</a:t>
            </a:r>
            <a:endParaRPr sz="1200" dirty="0">
              <a:solidFill>
                <a:schemeClr val="dk1"/>
              </a:solidFill>
              <a:latin typeface="Times New Roman" panose="02020603050405020304" pitchFamily="18" charset="0"/>
              <a:ea typeface="Calibri"/>
              <a:cs typeface="Times New Roman" panose="02020603050405020304" pitchFamily="18" charset="0"/>
              <a:sym typeface="Calibri"/>
            </a:endParaRPr>
          </a:p>
          <a:p>
            <a:pPr marL="0" marR="0" lvl="0" indent="0" algn="just" rtl="0">
              <a:lnSpc>
                <a:spcPct val="115000"/>
              </a:lnSpc>
              <a:spcBef>
                <a:spcPts val="1000"/>
              </a:spcBef>
              <a:spcAft>
                <a:spcPts val="0"/>
              </a:spcAft>
              <a:buClr>
                <a:schemeClr val="dk1"/>
              </a:buClr>
              <a:buSzPts val="1200"/>
              <a:buFont typeface="Calibri"/>
              <a:buNone/>
            </a:pP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CINEA </a:t>
            </a:r>
            <a:r>
              <a:rPr lang="en-US" sz="1200" dirty="0" smtClean="0">
                <a:solidFill>
                  <a:schemeClr val="dk1"/>
                </a:solidFill>
                <a:latin typeface="Times New Roman" panose="02020603050405020304" pitchFamily="18" charset="0"/>
                <a:ea typeface="Calibri"/>
                <a:cs typeface="Times New Roman" panose="02020603050405020304" pitchFamily="18" charset="0"/>
                <a:sym typeface="Calibri"/>
              </a:rPr>
              <a:t>is implementing </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for the next </a:t>
            </a:r>
            <a:r>
              <a:rPr lang="en-US" sz="1200" dirty="0" smtClean="0">
                <a:solidFill>
                  <a:schemeClr val="dk1"/>
                </a:solidFill>
                <a:latin typeface="Times New Roman" panose="02020603050405020304" pitchFamily="18" charset="0"/>
                <a:ea typeface="Calibri"/>
                <a:cs typeface="Times New Roman" panose="02020603050405020304" pitchFamily="18" charset="0"/>
                <a:sym typeface="Calibri"/>
              </a:rPr>
              <a:t> now 6 </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years several EU funded </a:t>
            </a:r>
            <a:r>
              <a:rPr lang="en-US" sz="1200" dirty="0" err="1">
                <a:solidFill>
                  <a:schemeClr val="dk1"/>
                </a:solidFill>
                <a:latin typeface="Times New Roman" panose="02020603050405020304" pitchFamily="18" charset="0"/>
                <a:ea typeface="Calibri"/>
                <a:cs typeface="Times New Roman" panose="02020603050405020304" pitchFamily="18" charset="0"/>
                <a:sym typeface="Calibri"/>
              </a:rPr>
              <a:t>programmes</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 for transport, energy, climate action, environment, maritime fisheries and aquaculture. You can see on this slide all </a:t>
            </a:r>
            <a:r>
              <a:rPr lang="en-US" sz="1200" dirty="0" err="1">
                <a:solidFill>
                  <a:schemeClr val="dk1"/>
                </a:solidFill>
                <a:latin typeface="Times New Roman" panose="02020603050405020304" pitchFamily="18" charset="0"/>
                <a:ea typeface="Calibri"/>
                <a:cs typeface="Times New Roman" panose="02020603050405020304" pitchFamily="18" charset="0"/>
                <a:sym typeface="Calibri"/>
              </a:rPr>
              <a:t>programmes</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 and our budget that we currently manage. (which will be around </a:t>
            </a:r>
            <a:r>
              <a:rPr lang="en-US" sz="1200" b="1" i="0" u="none" strike="noStrike" cap="none" dirty="0">
                <a:solidFill>
                  <a:srgbClr val="4D4D4D"/>
                </a:solidFill>
                <a:latin typeface="Times New Roman" panose="02020603050405020304" pitchFamily="18" charset="0"/>
                <a:ea typeface="Arial"/>
                <a:cs typeface="Times New Roman" panose="02020603050405020304" pitchFamily="18" charset="0"/>
                <a:sym typeface="Arial"/>
              </a:rPr>
              <a:t>55 billion euro).</a:t>
            </a:r>
            <a:endParaRPr sz="1200" dirty="0">
              <a:solidFill>
                <a:schemeClr val="dk1"/>
              </a:solidFill>
              <a:latin typeface="Times New Roman" panose="02020603050405020304" pitchFamily="18" charset="0"/>
              <a:ea typeface="Calibri"/>
              <a:cs typeface="Times New Roman" panose="02020603050405020304" pitchFamily="18" charset="0"/>
              <a:sym typeface="Calibri"/>
            </a:endParaRPr>
          </a:p>
          <a:p>
            <a:pPr marL="0" marR="0" lvl="0" indent="0" algn="just" rtl="0">
              <a:lnSpc>
                <a:spcPct val="115000"/>
              </a:lnSpc>
              <a:spcBef>
                <a:spcPts val="1000"/>
              </a:spcBef>
              <a:spcAft>
                <a:spcPts val="0"/>
              </a:spcAft>
              <a:buClr>
                <a:schemeClr val="dk1"/>
              </a:buClr>
              <a:buSzPts val="1200"/>
              <a:buFont typeface="Calibri"/>
              <a:buNone/>
            </a:pP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Thanks to the EU Green Deal and the projects implemented in CINEA, we aim at boosting the efficient use of resources by moving to a clean circular economy, restoring biodiversity, cutting pollution, and achieving climate neutrality by 2050.</a:t>
            </a:r>
            <a:endParaRPr dirty="0">
              <a:latin typeface="Times New Roman" panose="02020603050405020304" pitchFamily="18" charset="0"/>
              <a:cs typeface="Times New Roman" panose="02020603050405020304" pitchFamily="18" charset="0"/>
            </a:endParaRPr>
          </a:p>
          <a:p>
            <a:pPr marL="0" marR="0" lvl="0" indent="0" algn="just" rtl="0">
              <a:lnSpc>
                <a:spcPct val="115000"/>
              </a:lnSpc>
              <a:spcBef>
                <a:spcPts val="1000"/>
              </a:spcBef>
              <a:spcAft>
                <a:spcPts val="0"/>
              </a:spcAft>
              <a:buClr>
                <a:schemeClr val="dk1"/>
              </a:buClr>
              <a:buSzPts val="1200"/>
              <a:buFont typeface="Calibri"/>
              <a:buNone/>
            </a:pPr>
            <a:r>
              <a:rPr lang="en-US" sz="1200" dirty="0" smtClean="0">
                <a:solidFill>
                  <a:schemeClr val="dk1"/>
                </a:solidFill>
                <a:latin typeface="Times New Roman" panose="02020603050405020304" pitchFamily="18" charset="0"/>
                <a:ea typeface="Calibri"/>
                <a:cs typeface="Times New Roman" panose="02020603050405020304" pitchFamily="18" charset="0"/>
                <a:sym typeface="Calibri"/>
              </a:rPr>
              <a:t>Your </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project  is therefore very timely as it is illustrates the opportunities and challenges to be addressed in order to exploit the potential offered by </a:t>
            </a:r>
            <a:r>
              <a:rPr lang="en-US" sz="1200" dirty="0" smtClean="0">
                <a:solidFill>
                  <a:schemeClr val="dk1"/>
                </a:solidFill>
                <a:latin typeface="Times New Roman" panose="02020603050405020304" pitchFamily="18" charset="0"/>
                <a:ea typeface="Calibri"/>
                <a:cs typeface="Times New Roman" panose="02020603050405020304" pitchFamily="18" charset="0"/>
                <a:sym typeface="Calibri"/>
              </a:rPr>
              <a:t>sustainable transport.</a:t>
            </a:r>
            <a:endParaRPr dirty="0">
              <a:latin typeface="Times New Roman" panose="02020603050405020304" pitchFamily="18" charset="0"/>
              <a:cs typeface="Times New Roman" panose="02020603050405020304" pitchFamily="18" charset="0"/>
            </a:endParaRPr>
          </a:p>
        </p:txBody>
      </p:sp>
      <p:sp>
        <p:nvSpPr>
          <p:cNvPr id="111" name="Google Shape;11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75273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dirty="0" smtClean="0"/>
              <a:t>At present,</a:t>
            </a:r>
            <a:r>
              <a:rPr lang="en-IE" baseline="0" dirty="0" smtClean="0"/>
              <a:t> </a:t>
            </a:r>
            <a:r>
              <a:rPr lang="en-IE" dirty="0" smtClean="0"/>
              <a:t>5 EU programmes managed by CINEA support offshore sector development. In</a:t>
            </a:r>
            <a:r>
              <a:rPr lang="en-IE" baseline="0" dirty="0" smtClean="0"/>
              <a:t> total, CINEA manages &gt; than 100 EU-funded projects (including legacy and counting horizontal: 145). Great part of these are funded by the H2020 and EMFF programmes (predecessors of current HE and EMFAF programmes) in the sector of wind, whereas a number of grants were provided from LIFE, CEF and IF programmes. </a:t>
            </a:r>
          </a:p>
          <a:p>
            <a:pPr marR="0" lvl="0" algn="just" defTabSz="914400" rtl="0" eaLnBrk="1" fontAlgn="auto" latinLnBrk="0" hangingPunct="1">
              <a:lnSpc>
                <a:spcPct val="100000"/>
              </a:lnSpc>
              <a:spcBef>
                <a:spcPts val="0"/>
              </a:spcBef>
              <a:spcAft>
                <a:spcPts val="0"/>
              </a:spcAft>
              <a:buClrTx/>
              <a:buSzTx/>
              <a:tabLst/>
              <a:defRPr/>
            </a:pPr>
            <a:endParaRPr lang="en-IE" u="sng" dirty="0" smtClean="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u="sng" dirty="0" smtClean="0"/>
              <a:t>CEF</a:t>
            </a:r>
            <a:r>
              <a:rPr lang="en-IE" dirty="0" smtClean="0"/>
              <a:t>: since 2014 supported a number of </a:t>
            </a:r>
            <a:r>
              <a:rPr lang="en-IE" dirty="0"/>
              <a:t>detailed </a:t>
            </a:r>
            <a:r>
              <a:rPr lang="en-US" dirty="0"/>
              <a:t>marine surveys, conceptual &amp; feasibility studies for the </a:t>
            </a:r>
            <a:r>
              <a:rPr lang="en-GB" dirty="0"/>
              <a:t>offshore &amp; hybrid infrastructure for the PCIs. As </a:t>
            </a:r>
            <a:r>
              <a:rPr lang="en-GB" sz="1200" kern="1200" baseline="0" dirty="0" smtClean="0">
                <a:solidFill>
                  <a:schemeClr val="tx1"/>
                </a:solidFill>
                <a:effectLst/>
                <a:latin typeface="+mn-lt"/>
                <a:ea typeface="+mn-ea"/>
                <a:cs typeface="+mn-cs"/>
              </a:rPr>
              <a:t>of 2021, </a:t>
            </a:r>
            <a:r>
              <a:rPr lang="en-GB" sz="1200" kern="1200" dirty="0" smtClean="0">
                <a:solidFill>
                  <a:schemeClr val="tx1"/>
                </a:solidFill>
                <a:effectLst/>
                <a:latin typeface="+mn-lt"/>
                <a:ea typeface="+mn-ea"/>
                <a:cs typeface="+mn-cs"/>
              </a:rPr>
              <a:t>a new area of funding was open in view of facilitating c-b cooperation between Member States in the field of planning, development and cost-effective exploitation of RES</a:t>
            </a:r>
            <a:r>
              <a:rPr lang="en-GB" sz="1200" kern="1200" baseline="0" dirty="0" smtClean="0">
                <a:solidFill>
                  <a:schemeClr val="tx1"/>
                </a:solidFill>
                <a:effectLst/>
                <a:latin typeface="+mn-lt"/>
                <a:ea typeface="+mn-ea"/>
                <a:cs typeface="+mn-cs"/>
              </a:rPr>
              <a:t>. The first call for proposal brought first ORE project </a:t>
            </a:r>
            <a:r>
              <a:rPr lang="en-GB" sz="1200" u="none" kern="1200" dirty="0" smtClean="0">
                <a:solidFill>
                  <a:schemeClr val="tx1"/>
                </a:solidFill>
                <a:effectLst/>
                <a:latin typeface="+mn-lt"/>
                <a:ea typeface="+mn-ea"/>
                <a:cs typeface="+mn-cs"/>
              </a:rPr>
              <a:t>covering c</a:t>
            </a:r>
            <a:r>
              <a:rPr lang="en-GB" dirty="0" smtClean="0">
                <a:effectLst/>
              </a:rPr>
              <a:t>onceptual design for hybrid grid connection of a </a:t>
            </a:r>
            <a:r>
              <a:rPr lang="en-GB" sz="1200" u="none" kern="1200" dirty="0" smtClean="0">
                <a:solidFill>
                  <a:schemeClr val="tx1"/>
                </a:solidFill>
                <a:effectLst/>
                <a:latin typeface="+mn-lt"/>
                <a:ea typeface="+mn-ea"/>
                <a:cs typeface="+mn-cs"/>
              </a:rPr>
              <a:t>wind farm s</a:t>
            </a:r>
            <a:r>
              <a:rPr lang="en-GB" dirty="0" smtClean="0">
                <a:effectLst/>
              </a:rPr>
              <a:t>ite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200" kern="1200" dirty="0" smtClean="0">
              <a:solidFill>
                <a:schemeClr val="tx1"/>
              </a:solidFill>
              <a:effectLst/>
              <a:latin typeface="+mn-l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u="sng" kern="1200" dirty="0" smtClean="0">
                <a:solidFill>
                  <a:schemeClr val="tx1"/>
                </a:solidFill>
                <a:effectLst/>
                <a:latin typeface="+mn-lt"/>
                <a:ea typeface="+mn-ea"/>
                <a:cs typeface="+mn-cs"/>
              </a:rPr>
              <a:t>H2020: </a:t>
            </a:r>
            <a:r>
              <a:rPr lang="en-IE" sz="1200" u="none" kern="1200" dirty="0" smtClean="0">
                <a:solidFill>
                  <a:schemeClr val="tx1"/>
                </a:solidFill>
                <a:effectLst/>
                <a:latin typeface="+mn-lt"/>
                <a:ea typeface="+mn-ea"/>
                <a:cs typeface="+mn-cs"/>
              </a:rPr>
              <a:t>(by far largest support</a:t>
            </a:r>
            <a:r>
              <a:rPr lang="en-IE" sz="1200" u="none" kern="1200" baseline="0" dirty="0" smtClean="0">
                <a:solidFill>
                  <a:schemeClr val="tx1"/>
                </a:solidFill>
                <a:effectLst/>
                <a:latin typeface="+mn-lt"/>
                <a:ea typeface="+mn-ea"/>
                <a:cs typeface="+mn-cs"/>
              </a:rPr>
              <a:t> allocated) </a:t>
            </a:r>
            <a:r>
              <a:rPr lang="en-IE" sz="1200" u="none" kern="1200" dirty="0" smtClean="0">
                <a:solidFill>
                  <a:schemeClr val="tx1"/>
                </a:solidFill>
                <a:effectLst/>
                <a:latin typeface="+mn-lt"/>
                <a:ea typeface="+mn-ea"/>
                <a:cs typeface="+mn-cs"/>
              </a:rPr>
              <a:t>invested into RES technology generation upscaling</a:t>
            </a:r>
            <a:r>
              <a:rPr lang="en-IE" sz="1200" u="none" kern="1200" baseline="0" dirty="0" smtClean="0">
                <a:solidFill>
                  <a:schemeClr val="tx1"/>
                </a:solidFill>
                <a:effectLst/>
                <a:latin typeface="+mn-lt"/>
                <a:ea typeface="+mn-ea"/>
                <a:cs typeface="+mn-cs"/>
              </a:rPr>
              <a:t> in view of</a:t>
            </a:r>
            <a:r>
              <a:rPr lang="en-IE" sz="1200" u="none" kern="1200" dirty="0" smtClean="0">
                <a:solidFill>
                  <a:schemeClr val="tx1"/>
                </a:solidFill>
                <a:effectLst/>
                <a:latin typeface="+mn-lt"/>
                <a:ea typeface="+mn-ea"/>
                <a:cs typeface="+mn-cs"/>
              </a:rPr>
              <a:t> CAPEX</a:t>
            </a:r>
            <a:r>
              <a:rPr lang="en-IE" sz="1200" u="none" kern="1200" baseline="0" dirty="0" smtClean="0">
                <a:solidFill>
                  <a:schemeClr val="tx1"/>
                </a:solidFill>
                <a:effectLst/>
                <a:latin typeface="+mn-lt"/>
                <a:ea typeface="+mn-ea"/>
                <a:cs typeface="+mn-cs"/>
              </a:rPr>
              <a:t> reduction (mostly offshore bottom fixed wind), demonstration of emerging technologies (such as floating RES) up to commercial uptake and various breakthrough O&amp;M technologies. Also recyclables. In addition, a number of supported projects aim to address co-existence in </a:t>
            </a:r>
            <a:r>
              <a:rPr lang="en-US" dirty="0" smtClean="0"/>
              <a:t>marine space (offshore and near-shore ORE generation</a:t>
            </a:r>
            <a:r>
              <a:rPr lang="en-US" baseline="0" dirty="0" smtClean="0"/>
              <a:t> +</a:t>
            </a:r>
            <a:r>
              <a:rPr lang="en-US" dirty="0" smtClean="0"/>
              <a:t> fisheries, aquaculture or tourism development).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200" u="none" kern="1200" baseline="0" dirty="0" smtClean="0">
              <a:solidFill>
                <a:schemeClr val="tx1"/>
              </a:solidFill>
              <a:effectLst/>
              <a:latin typeface="+mn-l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sng" kern="1200" dirty="0" smtClean="0">
                <a:solidFill>
                  <a:schemeClr val="tx1"/>
                </a:solidFill>
                <a:effectLst/>
                <a:latin typeface="+mn-lt"/>
                <a:ea typeface="+mn-ea"/>
                <a:cs typeface="+mn-cs"/>
              </a:rPr>
              <a:t>EMFF</a:t>
            </a:r>
            <a:r>
              <a:rPr lang="en-GB" sz="1200" kern="1200" dirty="0" smtClean="0">
                <a:solidFill>
                  <a:schemeClr val="tx1"/>
                </a:solidFill>
                <a:effectLst/>
                <a:latin typeface="+mn-lt"/>
                <a:ea typeface="+mn-ea"/>
                <a:cs typeface="+mn-cs"/>
              </a:rPr>
              <a:t>: projects mostly relate to high-tech materials against the corrosion of offshore infrastructure elements, sensing</a:t>
            </a:r>
            <a:r>
              <a:rPr lang="en-GB" sz="1200" kern="1200" baseline="0" dirty="0" smtClean="0">
                <a:solidFill>
                  <a:schemeClr val="tx1"/>
                </a:solidFill>
                <a:effectLst/>
                <a:latin typeface="+mn-lt"/>
                <a:ea typeface="+mn-ea"/>
                <a:cs typeface="+mn-cs"/>
              </a:rPr>
              <a:t> and oceanographic equipment, digitalisation and robotics. In addition, EMFF covered environmental impact assessment and development of inclusive maritime spatial plans.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baseline="0" dirty="0" smtClean="0">
              <a:solidFill>
                <a:schemeClr val="tx1"/>
              </a:solidFill>
              <a:effectLst/>
              <a:latin typeface="+mn-l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baseline="0" dirty="0" smtClean="0">
                <a:solidFill>
                  <a:schemeClr val="tx1"/>
                </a:solidFill>
                <a:effectLst/>
                <a:latin typeface="+mn-lt"/>
                <a:ea typeface="+mn-ea"/>
                <a:cs typeface="+mn-cs"/>
              </a:rPr>
              <a:t>LIFE</a:t>
            </a:r>
            <a:r>
              <a:rPr lang="en-US" sz="1200" kern="1200" baseline="0" dirty="0" smtClean="0">
                <a:solidFill>
                  <a:schemeClr val="tx1"/>
                </a:solidFill>
                <a:effectLst/>
                <a:latin typeface="+mn-lt"/>
                <a:ea typeface="+mn-ea"/>
                <a:cs typeface="+mn-cs"/>
              </a:rPr>
              <a:t>: few projects in demonstration of the efficiency &amp; environmental impact of wave and tide energy installations. In addition, several initiatives are supported through operational grants</a:t>
            </a:r>
            <a:endParaRPr lang="en-IE" dirty="0" smtClean="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200" u="sng" kern="1200" baseline="0" dirty="0" smtClean="0">
              <a:effectLst/>
              <a:latin typeface="+mn-l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u="sng" kern="1200" baseline="0" dirty="0" smtClean="0">
                <a:effectLst/>
                <a:latin typeface="+mn-lt"/>
                <a:ea typeface="+mn-ea"/>
                <a:cs typeface="+mn-cs"/>
              </a:rPr>
              <a:t>IF</a:t>
            </a:r>
            <a:r>
              <a:rPr lang="en-IE" sz="1200" u="sng" kern="1200" baseline="0" dirty="0" smtClean="0">
                <a:effectLst/>
                <a:latin typeface="+mn-lt"/>
                <a:ea typeface="+mn-ea"/>
                <a:cs typeface="+mn-cs"/>
              </a:rPr>
              <a:t>: (</a:t>
            </a:r>
            <a:r>
              <a:rPr lang="en-IE" sz="1200" b="0" u="sng" kern="1200" baseline="0" dirty="0" smtClean="0">
                <a:effectLst/>
                <a:latin typeface="+mn-lt"/>
                <a:ea typeface="+mn-ea"/>
                <a:cs typeface="+mn-cs"/>
              </a:rPr>
              <a:t>only two</a:t>
            </a:r>
            <a:r>
              <a:rPr lang="en-IE" sz="1200" b="0" u="none" kern="1200" baseline="0" dirty="0" smtClean="0">
                <a:effectLst/>
                <a:latin typeface="+mn-lt"/>
                <a:ea typeface="+mn-ea"/>
                <a:cs typeface="+mn-cs"/>
              </a:rPr>
              <a:t> projects </a:t>
            </a:r>
            <a:r>
              <a:rPr lang="en-IE" sz="1200" u="none" kern="1200" baseline="0" dirty="0" smtClean="0">
                <a:effectLst/>
                <a:latin typeface="+mn-lt"/>
                <a:ea typeface="+mn-ea"/>
                <a:cs typeface="+mn-cs"/>
              </a:rPr>
              <a:t>pre-selected for funding are invited to sign GAs) and relate to </a:t>
            </a:r>
            <a:r>
              <a:rPr lang="en-US" sz="1200" u="none" kern="1200" baseline="0" dirty="0" smtClean="0">
                <a:effectLst/>
                <a:latin typeface="+mn-lt"/>
                <a:ea typeface="+mn-ea"/>
                <a:cs typeface="+mn-cs"/>
              </a:rPr>
              <a:t>green hydrogen and </a:t>
            </a:r>
            <a:r>
              <a:rPr lang="en-GB" sz="1200" u="none" kern="1200" baseline="0" dirty="0" smtClean="0">
                <a:solidFill>
                  <a:schemeClr val="tx1"/>
                </a:solidFill>
                <a:effectLst/>
                <a:latin typeface="+mn-lt"/>
                <a:ea typeface="+mn-ea"/>
                <a:cs typeface="+mn-cs"/>
              </a:rPr>
              <a:t>of</a:t>
            </a:r>
            <a:r>
              <a:rPr lang="en-GB" dirty="0" smtClean="0">
                <a:effectLst/>
              </a:rPr>
              <a:t>fshore windfarm innovation. </a:t>
            </a:r>
            <a:r>
              <a:rPr lang="en-US" sz="1200" b="0" i="0" kern="1200" dirty="0" smtClean="0">
                <a:solidFill>
                  <a:schemeClr val="tx1"/>
                </a:solidFill>
                <a:effectLst/>
                <a:latin typeface="+mn-lt"/>
                <a:ea typeface="+mn-ea"/>
                <a:cs typeface="+mn-cs"/>
              </a:rPr>
              <a:t>One project will pro</a:t>
            </a:r>
            <a:r>
              <a:rPr lang="en-US" sz="1200" kern="1200" dirty="0" smtClean="0">
                <a:solidFill>
                  <a:schemeClr val="tx1"/>
                </a:solidFill>
                <a:effectLst/>
                <a:latin typeface="+mn-lt"/>
                <a:ea typeface="+mn-ea"/>
                <a:cs typeface="+mn-cs"/>
              </a:rPr>
              <a:t>duce, distribute and use green hydrogen through an </a:t>
            </a:r>
            <a:r>
              <a:rPr lang="en-US" sz="1200" kern="1200" dirty="0" err="1" smtClean="0">
                <a:solidFill>
                  <a:schemeClr val="tx1"/>
                </a:solidFill>
                <a:effectLst/>
                <a:latin typeface="+mn-lt"/>
                <a:ea typeface="+mn-ea"/>
                <a:cs typeface="+mn-cs"/>
              </a:rPr>
              <a:t>electrolyser</a:t>
            </a:r>
            <a:r>
              <a:rPr lang="en-US" sz="1200" kern="1200" dirty="0" smtClean="0">
                <a:solidFill>
                  <a:schemeClr val="tx1"/>
                </a:solidFill>
                <a:effectLst/>
                <a:latin typeface="+mn-lt"/>
                <a:ea typeface="+mn-ea"/>
                <a:cs typeface="+mn-cs"/>
              </a:rPr>
              <a:t> supplied by offshore wind electricity at</a:t>
            </a:r>
            <a:r>
              <a:rPr lang="en-US" sz="1200" kern="1200" baseline="0" dirty="0" smtClean="0">
                <a:solidFill>
                  <a:schemeClr val="tx1"/>
                </a:solidFill>
                <a:effectLst/>
                <a:latin typeface="+mn-lt"/>
                <a:ea typeface="+mn-ea"/>
                <a:cs typeface="+mn-cs"/>
              </a:rPr>
              <a:t> sea i</a:t>
            </a:r>
            <a:r>
              <a:rPr lang="en-US" sz="1200" kern="1200" dirty="0" smtClean="0">
                <a:solidFill>
                  <a:schemeClr val="tx1"/>
                </a:solidFill>
                <a:effectLst/>
                <a:latin typeface="+mn-lt"/>
                <a:ea typeface="+mn-ea"/>
                <a:cs typeface="+mn-cs"/>
              </a:rPr>
              <a:t>n the Netherlands</a:t>
            </a:r>
            <a:r>
              <a:rPr lang="en-US" sz="1200" kern="1200" baseline="0" dirty="0" smtClean="0">
                <a:solidFill>
                  <a:schemeClr val="tx1"/>
                </a:solidFill>
                <a:effectLst/>
                <a:latin typeface="+mn-lt"/>
                <a:ea typeface="+mn-ea"/>
                <a:cs typeface="+mn-cs"/>
              </a:rPr>
              <a:t> and another </a:t>
            </a:r>
            <a:r>
              <a:rPr lang="en-GB" dirty="0" smtClean="0">
                <a:effectLst/>
              </a:rPr>
              <a:t>Offshore Windfarm Innovation + electrolyser project</a:t>
            </a:r>
            <a:r>
              <a:rPr lang="en-GB" baseline="0" dirty="0" smtClean="0">
                <a:effectLst/>
              </a:rPr>
              <a:t> in Germany</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dirty="0" smtClean="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Last but not least, </a:t>
            </a:r>
            <a:r>
              <a:rPr lang="en-IE" sz="1200" b="0" i="0" kern="1200" dirty="0" smtClean="0">
                <a:solidFill>
                  <a:schemeClr val="tx1"/>
                </a:solidFill>
                <a:effectLst/>
                <a:latin typeface="+mn-lt"/>
                <a:ea typeface="+mn-ea"/>
                <a:cs typeface="+mn-cs"/>
              </a:rPr>
              <a:t>p</a:t>
            </a:r>
            <a:r>
              <a:rPr lang="en-IE" dirty="0" smtClean="0"/>
              <a:t>otential for RENEWFM</a:t>
            </a:r>
            <a:r>
              <a:rPr lang="en-IE" baseline="0" dirty="0" smtClean="0"/>
              <a:t> and JTM programmes.</a:t>
            </a:r>
            <a:r>
              <a:rPr lang="en-IE" dirty="0" smtClean="0"/>
              <a:t> </a:t>
            </a:r>
            <a:r>
              <a:rPr lang="en-IE" sz="1200" u="sng" kern="1200" baseline="0" dirty="0" smtClean="0">
                <a:solidFill>
                  <a:schemeClr val="tx1"/>
                </a:solidFill>
                <a:effectLst/>
                <a:latin typeface="+mn-lt"/>
                <a:ea typeface="+mn-ea"/>
                <a:cs typeface="+mn-cs"/>
              </a:rPr>
              <a:t>RENEWFM</a:t>
            </a:r>
            <a:r>
              <a:rPr lang="en-IE" sz="1200" kern="1200" baseline="0" dirty="0" smtClean="0">
                <a:solidFill>
                  <a:schemeClr val="tx1"/>
                </a:solidFill>
                <a:effectLst/>
                <a:latin typeface="+mn-lt"/>
                <a:ea typeface="+mn-ea"/>
                <a:cs typeface="+mn-cs"/>
              </a:rPr>
              <a:t>: facilitates </a:t>
            </a:r>
            <a:r>
              <a:rPr lang="en-US" sz="1200" b="0" i="0" kern="1200" dirty="0" smtClean="0">
                <a:solidFill>
                  <a:schemeClr val="tx1"/>
                </a:solidFill>
                <a:effectLst/>
                <a:latin typeface="+mn-lt"/>
                <a:ea typeface="+mn-ea"/>
                <a:cs typeface="+mn-cs"/>
              </a:rPr>
              <a:t>Member States collaboration in achieving individual</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RES targets through EU wide open tenders;</a:t>
            </a:r>
            <a:r>
              <a:rPr lang="en-US" sz="1200" b="0" i="0" kern="1200" baseline="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rPr>
              <a:t>JTM:</a:t>
            </a:r>
            <a:r>
              <a:rPr lang="en-GB" sz="1200" kern="1200" dirty="0" smtClean="0">
                <a:solidFill>
                  <a:schemeClr val="tx1"/>
                </a:solidFill>
                <a:effectLst/>
                <a:latin typeface="+mn-lt"/>
                <a:ea typeface="+mn-ea"/>
                <a:cs typeface="+mn-cs"/>
              </a:rPr>
              <a:t> is a key NEW tool to ensure the transition towards a climate-neutral economy happens in a fair way, leaving no one behind</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smtClean="0">
              <a:solidFill>
                <a:schemeClr val="tx1"/>
              </a:solidFill>
              <a:effectLst/>
              <a:latin typeface="+mn-lt"/>
              <a:ea typeface="+mn-ea"/>
              <a:cs typeface="+mn-cs"/>
            </a:endParaRPr>
          </a:p>
          <a:p>
            <a:pPr marL="171450" indent="-171450" algn="just">
              <a:buFont typeface="Arial" panose="020B0604020202020204" pitchFamily="34" charset="0"/>
              <a:buChar char="•"/>
            </a:pPr>
            <a:r>
              <a:rPr lang="en-US" b="1" dirty="0" smtClean="0"/>
              <a:t>Being</a:t>
            </a:r>
            <a:r>
              <a:rPr lang="en-US" b="1" baseline="0" dirty="0" smtClean="0"/>
              <a:t> in charge of all these EU funding programmers’ implementation, w</a:t>
            </a:r>
            <a:r>
              <a:rPr lang="en-US" b="1" dirty="0" smtClean="0"/>
              <a:t>e support synergies across programs, sectors and projects and we transform complementarities into an added-value!</a:t>
            </a:r>
            <a:endParaRPr lang="en-GB" b="1" dirty="0" smtClean="0"/>
          </a:p>
          <a:p>
            <a:pPr algn="just"/>
            <a:endParaRPr lang="en-GB" dirty="0"/>
          </a:p>
        </p:txBody>
      </p:sp>
      <p:sp>
        <p:nvSpPr>
          <p:cNvPr id="4" name="Slide Number Placeholder 3"/>
          <p:cNvSpPr>
            <a:spLocks noGrp="1"/>
          </p:cNvSpPr>
          <p:nvPr>
            <p:ph type="sldNum" sz="quarter" idx="10"/>
          </p:nvPr>
        </p:nvSpPr>
        <p:spPr/>
        <p:txBody>
          <a:bodyPr/>
          <a:lstStyle/>
          <a:p>
            <a:fld id="{A69C6B90-EE86-42EB-B078-38538740EB75}" type="slidenum">
              <a:rPr lang="en-GB" smtClean="0"/>
              <a:t>3</a:t>
            </a:fld>
            <a:endParaRPr lang="en-GB"/>
          </a:p>
        </p:txBody>
      </p:sp>
    </p:spTree>
    <p:extLst>
      <p:ext uri="{BB962C8B-B14F-4D97-AF65-F5344CB8AC3E}">
        <p14:creationId xmlns:p14="http://schemas.microsoft.com/office/powerpoint/2010/main" val="2294979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On</a:t>
            </a:r>
            <a:r>
              <a:rPr lang="en-IE" baseline="0" dirty="0" smtClean="0"/>
              <a:t> the screen you can see some examples of possible activities that CINEA can undertake to support its parent DGs in enhancing synergies. For instance such activities may be:</a:t>
            </a:r>
          </a:p>
          <a:p>
            <a:pPr marL="171450" indent="-171450">
              <a:buFont typeface="Arial" panose="020B0604020202020204" pitchFamily="34" charset="0"/>
              <a:buChar char="•"/>
            </a:pPr>
            <a:r>
              <a:rPr lang="en-IE" baseline="0" dirty="0" smtClean="0"/>
              <a:t>Thematic reports: </a:t>
            </a:r>
            <a:r>
              <a:rPr lang="en-IE" sz="1200" kern="1200" dirty="0" smtClean="0">
                <a:solidFill>
                  <a:schemeClr val="tx1"/>
                </a:solidFill>
                <a:effectLst/>
                <a:latin typeface="+mn-lt"/>
                <a:ea typeface="+mn-ea"/>
                <a:cs typeface="+mn-cs"/>
              </a:rPr>
              <a:t>These reports encompass a particular thematic priority or technology, product, process and/or service as agreed upfront with the parent DGs. They are based on data from different programmes and projects about relevant developments, implementation challenges and results, including any relevant recommendations for future policy decisions </a:t>
            </a:r>
          </a:p>
          <a:p>
            <a:pPr marL="171450" indent="-171450">
              <a:buFont typeface="Arial" panose="020B0604020202020204" pitchFamily="34" charset="0"/>
              <a:buChar char="•"/>
            </a:pPr>
            <a:r>
              <a:rPr lang="en-IE" sz="1200" kern="1200" dirty="0" smtClean="0">
                <a:solidFill>
                  <a:schemeClr val="tx1"/>
                </a:solidFill>
                <a:effectLst/>
                <a:latin typeface="+mn-lt"/>
                <a:ea typeface="+mn-ea"/>
                <a:cs typeface="+mn-cs"/>
              </a:rPr>
              <a:t>Mapping of projects - A list of technologies from research to deployment, including mature technologies,  and other solutions  (non technological innovation)  that can be included in the next phase of deployment or market uptake, as to detect actions with synergy potential at an early stage </a:t>
            </a:r>
          </a:p>
          <a:p>
            <a:pPr marL="171450" indent="-171450">
              <a:buFont typeface="Arial" panose="020B0604020202020204" pitchFamily="34" charset="0"/>
              <a:buChar char="•"/>
            </a:pPr>
            <a:r>
              <a:rPr lang="en-IE" sz="1200" kern="1200" dirty="0" smtClean="0">
                <a:solidFill>
                  <a:schemeClr val="tx1"/>
                </a:solidFill>
                <a:effectLst/>
                <a:latin typeface="+mn-lt"/>
                <a:ea typeface="+mn-ea"/>
                <a:cs typeface="+mn-cs"/>
              </a:rPr>
              <a:t>Cross-programme database on CINEA projects -Development of a dashboard to which parent DGs (and public) have direct access (e.g. </a:t>
            </a:r>
            <a:r>
              <a:rPr lang="en-IE" sz="1200" kern="1200" dirty="0" err="1" smtClean="0">
                <a:solidFill>
                  <a:schemeClr val="tx1"/>
                </a:solidFill>
                <a:effectLst/>
                <a:latin typeface="+mn-lt"/>
                <a:ea typeface="+mn-ea"/>
                <a:cs typeface="+mn-cs"/>
              </a:rPr>
              <a:t>Qliksense</a:t>
            </a:r>
            <a:r>
              <a:rPr lang="en-IE" sz="1200" kern="1200" dirty="0" smtClean="0">
                <a:solidFill>
                  <a:schemeClr val="tx1"/>
                </a:solidFill>
                <a:effectLst/>
                <a:latin typeface="+mn-lt"/>
                <a:ea typeface="+mn-ea"/>
                <a:cs typeface="+mn-cs"/>
              </a:rPr>
              <a:t>) which includes all CINEA programmes and which allows for search of structured information (e.g. geographical representation) around thematic areas. Such database would also reduce the requests for statistical information towards the Agency’s project managers. The information provided can potentially incorporate the </a:t>
            </a:r>
            <a:r>
              <a:rPr lang="en-IE" sz="1200" kern="1200" dirty="0" err="1" smtClean="0">
                <a:solidFill>
                  <a:schemeClr val="tx1"/>
                </a:solidFill>
                <a:effectLst/>
                <a:latin typeface="+mn-lt"/>
                <a:ea typeface="+mn-ea"/>
                <a:cs typeface="+mn-cs"/>
              </a:rPr>
              <a:t>cross-cutting</a:t>
            </a:r>
            <a:r>
              <a:rPr lang="en-IE" sz="1200" kern="1200" dirty="0" smtClean="0">
                <a:solidFill>
                  <a:schemeClr val="tx1"/>
                </a:solidFill>
                <a:effectLst/>
                <a:latin typeface="+mn-lt"/>
                <a:ea typeface="+mn-ea"/>
                <a:cs typeface="+mn-cs"/>
              </a:rPr>
              <a:t> and programme-specific KPIs</a:t>
            </a:r>
          </a:p>
          <a:p>
            <a:pPr marL="171450" indent="-171450">
              <a:buFont typeface="Arial" panose="020B0604020202020204" pitchFamily="34" charset="0"/>
              <a:buChar char="•"/>
            </a:pPr>
            <a:r>
              <a:rPr lang="en-IE" sz="1200" kern="1200" baseline="0" dirty="0" smtClean="0">
                <a:solidFill>
                  <a:schemeClr val="tx1"/>
                </a:solidFill>
                <a:effectLst/>
                <a:latin typeface="+mn-lt"/>
                <a:ea typeface="+mn-ea"/>
                <a:cs typeface="+mn-cs"/>
              </a:rPr>
              <a:t>Thematic workshops with participation of all relevant CINEA’s programmes </a:t>
            </a:r>
          </a:p>
          <a:p>
            <a:pPr marL="171450" indent="-171450">
              <a:buFont typeface="Arial" panose="020B0604020202020204" pitchFamily="34" charset="0"/>
              <a:buChar char="•"/>
            </a:pPr>
            <a:r>
              <a:rPr lang="en-IE" sz="1200" kern="1200" dirty="0" smtClean="0">
                <a:solidFill>
                  <a:schemeClr val="tx1"/>
                </a:solidFill>
                <a:effectLst/>
                <a:latin typeface="+mn-lt"/>
                <a:ea typeface="+mn-ea"/>
                <a:cs typeface="+mn-cs"/>
              </a:rPr>
              <a:t>Enhanced cooperation among the programmes managed by CINEA, including advanced knowledge sharing -Organisation of lunchtime sessions/targeted meetings on horizontal thematic areas and also with parent DGs participation  to allow for colleagues to share information, discuss and come up with common conclusions and/or recommendations.  </a:t>
            </a:r>
            <a:endParaRPr lang="en-IE" baseline="0" dirty="0" smtClean="0"/>
          </a:p>
          <a:p>
            <a:endParaRPr lang="en-IE" baseline="0" dirty="0" smtClean="0"/>
          </a:p>
          <a:p>
            <a:r>
              <a:rPr lang="en-IE" baseline="0" dirty="0" smtClean="0"/>
              <a:t>However, as already mentioned concrete actions should be agreed in advance for each year taking into account the 3 considerations mentioned earlier:</a:t>
            </a:r>
          </a:p>
          <a:p>
            <a:pPr marL="342900" indent="-342900">
              <a:buFont typeface="Wingdings" panose="05000000000000000000" pitchFamily="2" charset="2"/>
              <a:buChar char="Ø"/>
            </a:pPr>
            <a:r>
              <a:rPr lang="en-IE" sz="1200" b="1" dirty="0" smtClean="0"/>
              <a:t>The policy needs of the parent DGs</a:t>
            </a:r>
          </a:p>
          <a:p>
            <a:pPr marL="342900" indent="-342900">
              <a:buFont typeface="Wingdings" panose="05000000000000000000" pitchFamily="2" charset="2"/>
              <a:buChar char="Ø"/>
            </a:pPr>
            <a:r>
              <a:rPr lang="en-IE" sz="1200" b="1" dirty="0" smtClean="0"/>
              <a:t>The most efficient use of the Agency’s resources</a:t>
            </a:r>
          </a:p>
          <a:p>
            <a:pPr marL="342900" indent="-342900">
              <a:buFont typeface="Wingdings" panose="05000000000000000000" pitchFamily="2" charset="2"/>
              <a:buChar char="Ø"/>
            </a:pPr>
            <a:r>
              <a:rPr lang="en-IE" sz="1200" b="1" dirty="0" smtClean="0"/>
              <a:t>The most effective outcome</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4088840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Wind: </a:t>
            </a:r>
            <a:r>
              <a:rPr lang="fr-BE" dirty="0" err="1" smtClean="0"/>
              <a:t>bottom-fixed</a:t>
            </a:r>
            <a:r>
              <a:rPr lang="fr-BE" dirty="0" smtClean="0"/>
              <a:t>, </a:t>
            </a:r>
            <a:r>
              <a:rPr lang="fr-BE" dirty="0" err="1" smtClean="0"/>
              <a:t>floating</a:t>
            </a:r>
            <a:r>
              <a:rPr lang="fr-BE" dirty="0" smtClean="0"/>
              <a:t>: 40</a:t>
            </a:r>
          </a:p>
          <a:p>
            <a:r>
              <a:rPr lang="fr-BE" dirty="0" smtClean="0"/>
              <a:t>Tide: 12 </a:t>
            </a:r>
          </a:p>
          <a:p>
            <a:r>
              <a:rPr lang="fr-BE" dirty="0" err="1" smtClean="0"/>
              <a:t>Wave</a:t>
            </a:r>
            <a:r>
              <a:rPr lang="fr-BE" dirty="0" smtClean="0"/>
              <a:t>: 15 </a:t>
            </a:r>
          </a:p>
          <a:p>
            <a:r>
              <a:rPr lang="fr-BE" dirty="0" smtClean="0"/>
              <a:t>Key </a:t>
            </a:r>
            <a:r>
              <a:rPr lang="fr-BE" dirty="0" err="1" smtClean="0"/>
              <a:t>Enablers</a:t>
            </a:r>
            <a:r>
              <a:rPr lang="fr-BE" dirty="0" smtClean="0"/>
              <a:t> and </a:t>
            </a:r>
            <a:r>
              <a:rPr lang="fr-BE" dirty="0" err="1" smtClean="0"/>
              <a:t>servicing</a:t>
            </a:r>
            <a:r>
              <a:rPr lang="fr-BE" dirty="0" smtClean="0"/>
              <a:t> the </a:t>
            </a:r>
            <a:r>
              <a:rPr lang="fr-BE" dirty="0" err="1" smtClean="0"/>
              <a:t>industry</a:t>
            </a:r>
            <a:r>
              <a:rPr lang="fr-BE" dirty="0" smtClean="0"/>
              <a:t>: 15</a:t>
            </a:r>
          </a:p>
          <a:p>
            <a:r>
              <a:rPr lang="fr-BE" dirty="0" err="1" smtClean="0"/>
              <a:t>Regulatory</a:t>
            </a:r>
            <a:r>
              <a:rPr lang="fr-BE" dirty="0" smtClean="0"/>
              <a:t>, multi-use: 15</a:t>
            </a:r>
          </a:p>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5</a:t>
            </a:fld>
            <a:endParaRPr lang="en-GB"/>
          </a:p>
        </p:txBody>
      </p:sp>
    </p:spTree>
    <p:extLst>
      <p:ext uri="{BB962C8B-B14F-4D97-AF65-F5344CB8AC3E}">
        <p14:creationId xmlns:p14="http://schemas.microsoft.com/office/powerpoint/2010/main" val="405696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711773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baseline="0" dirty="0" smtClean="0">
                <a:solidFill>
                  <a:schemeClr val="tx1"/>
                </a:solidFill>
              </a:rPr>
              <a:t>Coordinator: </a:t>
            </a:r>
            <a:r>
              <a:rPr lang="en-IE" sz="1200" b="0" baseline="0" dirty="0" err="1" smtClean="0">
                <a:solidFill>
                  <a:schemeClr val="tx1"/>
                </a:solidFill>
              </a:rPr>
              <a:t>TenneT</a:t>
            </a:r>
            <a:r>
              <a:rPr lang="en-IE" sz="1200" b="0" baseline="0" dirty="0" smtClean="0">
                <a:solidFill>
                  <a:schemeClr val="tx1"/>
                </a:solidFill>
              </a:rPr>
              <a:t> TSO B.V.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baseline="0" dirty="0" smtClean="0">
                <a:solidFill>
                  <a:schemeClr val="tx1"/>
                </a:solidFill>
              </a:rPr>
              <a:t>(Netherlands), </a:t>
            </a:r>
            <a:r>
              <a:rPr lang="en-IE" sz="1200" b="0" baseline="0" dirty="0" err="1" smtClean="0">
                <a:solidFill>
                  <a:schemeClr val="tx1"/>
                </a:solidFill>
              </a:rPr>
              <a:t>TenneT</a:t>
            </a:r>
            <a:r>
              <a:rPr lang="en-IE" sz="1200" b="0" baseline="0" dirty="0" smtClean="0">
                <a:solidFill>
                  <a:schemeClr val="tx1"/>
                </a:solidFill>
              </a:rPr>
              <a:t> TSO GmbH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baseline="0" dirty="0" smtClean="0">
                <a:solidFill>
                  <a:schemeClr val="tx1"/>
                </a:solidFill>
              </a:rPr>
              <a:t>(Germany), </a:t>
            </a:r>
            <a:r>
              <a:rPr lang="en-IE" sz="1200" b="0" baseline="0" dirty="0" err="1" smtClean="0">
                <a:solidFill>
                  <a:schemeClr val="tx1"/>
                </a:solidFill>
              </a:rPr>
              <a:t>Energinet</a:t>
            </a:r>
            <a:r>
              <a:rPr lang="en-IE" sz="1200" b="0" baseline="0" dirty="0" smtClean="0">
                <a:solidFill>
                  <a:schemeClr val="tx1"/>
                </a:solidFill>
              </a:rPr>
              <a:t> (Denmark)</a:t>
            </a:r>
            <a:endParaRPr lang="en-IE" sz="1200" b="0" u="none" baseline="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652226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339598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dirty="0"/>
          </a:p>
        </p:txBody>
      </p:sp>
      <p:sp>
        <p:nvSpPr>
          <p:cNvPr id="4" name="Slide Number Placeholder 3"/>
          <p:cNvSpPr>
            <a:spLocks noGrp="1"/>
          </p:cNvSpPr>
          <p:nvPr>
            <p:ph type="sldNum" sz="quarter" idx="10"/>
          </p:nvPr>
        </p:nvSpPr>
        <p:spPr/>
        <p:txBody>
          <a:bodyPr/>
          <a:lstStyle/>
          <a:p>
            <a:fld id="{A69C6B90-EE86-42EB-B078-38538740EB75}" type="slidenum">
              <a:rPr lang="en-GB" smtClean="0"/>
              <a:t>9</a:t>
            </a:fld>
            <a:endParaRPr lang="en-GB"/>
          </a:p>
        </p:txBody>
      </p:sp>
    </p:spTree>
    <p:extLst>
      <p:ext uri="{BB962C8B-B14F-4D97-AF65-F5344CB8AC3E}">
        <p14:creationId xmlns:p14="http://schemas.microsoft.com/office/powerpoint/2010/main" val="679532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smtClean="0"/>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smtClean="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smtClean="0"/>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smtClean="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smtClean="0"/>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 y="0"/>
            <a:ext cx="12191748" cy="6858000"/>
          </a:xfrm>
          <a:prstGeom prst="rect">
            <a:avLst/>
          </a:prstGeom>
        </p:spPr>
      </p:pic>
      <p:sp>
        <p:nvSpPr>
          <p:cNvPr id="9" name="Title 1"/>
          <p:cNvSpPr>
            <a:spLocks noGrp="1"/>
          </p:cNvSpPr>
          <p:nvPr>
            <p:ph type="title"/>
          </p:nvPr>
        </p:nvSpPr>
        <p:spPr>
          <a:xfrm>
            <a:off x="402779" y="1266817"/>
            <a:ext cx="11045707" cy="1325563"/>
          </a:xfrm>
          <a:prstGeom prst="rect">
            <a:avLst/>
          </a:prstGeom>
        </p:spPr>
        <p:txBody>
          <a:bodyPr>
            <a:normAutofit/>
          </a:bodyPr>
          <a:lstStyle>
            <a:lvl1pPr>
              <a:defRPr sz="3500"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0" name="Content Placeholder 2"/>
          <p:cNvSpPr>
            <a:spLocks noGrp="1"/>
          </p:cNvSpPr>
          <p:nvPr>
            <p:ph idx="1"/>
          </p:nvPr>
        </p:nvSpPr>
        <p:spPr>
          <a:xfrm>
            <a:off x="402776" y="2059658"/>
            <a:ext cx="11045709" cy="4311206"/>
          </a:xfrm>
          <a:prstGeom prst="rect">
            <a:avLst/>
          </a:prstGeom>
        </p:spPr>
        <p:txBody>
          <a:bodyPr/>
          <a:lstStyle>
            <a:lvl1pPr>
              <a:buClr>
                <a:schemeClr val="tx2"/>
              </a:buClr>
              <a:defRPr>
                <a:latin typeface="Arial" panose="020B0604020202020204" pitchFamily="34" charset="0"/>
                <a:cs typeface="Arial" panose="020B0604020202020204" pitchFamily="34" charset="0"/>
              </a:defRPr>
            </a:lvl1pPr>
            <a:lvl2pPr marL="536575" indent="-274638">
              <a:buFont typeface="Segoe UI" panose="020B0502040204020203" pitchFamily="34" charset="0"/>
              <a:buChar char="-"/>
              <a:defRPr>
                <a:latin typeface="Arial" panose="020B0604020202020204" pitchFamily="34" charset="0"/>
                <a:cs typeface="Arial" panose="020B0604020202020204" pitchFamily="34" charset="0"/>
              </a:defRPr>
            </a:lvl2pPr>
            <a:lvl3pPr marL="536575" indent="-274638">
              <a:defRPr>
                <a:latin typeface="Segoe UI" panose="020B0502040204020203" pitchFamily="34" charset="0"/>
                <a:cs typeface="Segoe UI" panose="020B0502040204020203" pitchFamily="34" charset="0"/>
              </a:defRPr>
            </a:lvl3pPr>
            <a:lvl4pPr marL="536575" indent="-274638">
              <a:defRPr>
                <a:latin typeface="Segoe UI" panose="020B0502040204020203" pitchFamily="34" charset="0"/>
                <a:cs typeface="Segoe UI" panose="020B0502040204020203" pitchFamily="34" charset="0"/>
              </a:defRPr>
            </a:lvl4pPr>
            <a:lvl5pPr marL="536575" indent="-274638">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p:txBody>
      </p:sp>
      <p:sp>
        <p:nvSpPr>
          <p:cNvPr id="8"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a:p>
        </p:txBody>
      </p:sp>
    </p:spTree>
    <p:extLst>
      <p:ext uri="{BB962C8B-B14F-4D97-AF65-F5344CB8AC3E}">
        <p14:creationId xmlns:p14="http://schemas.microsoft.com/office/powerpoint/2010/main" val="2435639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945931"/>
            <a:ext cx="10515600" cy="744757"/>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4AB5869F-0FBE-4343-B02F-A4785BDF0D41}" type="datetimeFigureOut">
              <a:rPr lang="fr-FR" smtClean="0"/>
              <a:t>04/10/2022</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FFC8E08F-DE7E-4CB5-A132-08D934291216}" type="slidenum">
              <a:rPr lang="fr-FR" smtClean="0"/>
              <a:t>‹#›</a:t>
            </a:fld>
            <a:endParaRPr lang="fr-FR"/>
          </a:p>
        </p:txBody>
      </p:sp>
    </p:spTree>
    <p:extLst>
      <p:ext uri="{BB962C8B-B14F-4D97-AF65-F5344CB8AC3E}">
        <p14:creationId xmlns:p14="http://schemas.microsoft.com/office/powerpoint/2010/main" val="3228707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 colonnes">
    <p:spTree>
      <p:nvGrpSpPr>
        <p:cNvPr id="1" name=""/>
        <p:cNvGrpSpPr/>
        <p:nvPr/>
      </p:nvGrpSpPr>
      <p:grpSpPr>
        <a:xfrm>
          <a:off x="0" y="0"/>
          <a:ext cx="0" cy="0"/>
          <a:chOff x="0" y="0"/>
          <a:chExt cx="0" cy="0"/>
        </a:xfrm>
      </p:grpSpPr>
      <p:sp>
        <p:nvSpPr>
          <p:cNvPr id="6" name="Espace réservé du texte 10">
            <a:extLst>
              <a:ext uri="{FF2B5EF4-FFF2-40B4-BE49-F238E27FC236}">
                <a16:creationId xmlns:a16="http://schemas.microsoft.com/office/drawing/2014/main" id="{2980F293-9879-C442-8F1A-FE4D2D1036F3}"/>
              </a:ext>
            </a:extLst>
          </p:cNvPr>
          <p:cNvSpPr>
            <a:spLocks noGrp="1"/>
          </p:cNvSpPr>
          <p:nvPr>
            <p:ph type="body" sz="quarter" idx="11" hasCustomPrompt="1"/>
          </p:nvPr>
        </p:nvSpPr>
        <p:spPr>
          <a:xfrm>
            <a:off x="2340000" y="1620000"/>
            <a:ext cx="10314000" cy="3988948"/>
          </a:xfrm>
          <a:prstGeom prst="rect">
            <a:avLst/>
          </a:prstGeom>
        </p:spPr>
        <p:txBody>
          <a:bodyPr lIns="0" tIns="0" rIns="720000" bIns="0" numCol="2" spcCol="360000"/>
          <a:lstStyle>
            <a:lvl1pPr marL="457200" indent="-457200" algn="l">
              <a:buClr>
                <a:srgbClr val="0033BE"/>
              </a:buClr>
              <a:buFont typeface="Arial" panose="020B0604020202020204" pitchFamily="34" charset="0"/>
              <a:buChar char="•"/>
              <a:defRPr sz="3000" cap="none" baseline="0">
                <a:solidFill>
                  <a:srgbClr val="06B564"/>
                </a:solidFill>
                <a:latin typeface="Verdana" panose="020B0604030504040204" pitchFamily="34" charset="0"/>
              </a:defRPr>
            </a:lvl1pPr>
          </a:lstStyle>
          <a:p>
            <a:r>
              <a:rPr lang="en-GB" noProof="0" dirty="0"/>
              <a:t>Body 2 columns</a:t>
            </a:r>
          </a:p>
        </p:txBody>
      </p:sp>
      <p:sp>
        <p:nvSpPr>
          <p:cNvPr id="7" name="Espace réservé du texte 7">
            <a:extLst>
              <a:ext uri="{FF2B5EF4-FFF2-40B4-BE49-F238E27FC236}">
                <a16:creationId xmlns:a16="http://schemas.microsoft.com/office/drawing/2014/main" id="{A99CA308-A0F1-C847-975C-B9DA71050C17}"/>
              </a:ext>
            </a:extLst>
          </p:cNvPr>
          <p:cNvSpPr>
            <a:spLocks noGrp="1"/>
          </p:cNvSpPr>
          <p:nvPr>
            <p:ph type="body" sz="quarter" idx="10" hasCustomPrompt="1"/>
          </p:nvPr>
        </p:nvSpPr>
        <p:spPr>
          <a:xfrm>
            <a:off x="2340000" y="0"/>
            <a:ext cx="10312400" cy="1440000"/>
          </a:xfrm>
          <a:prstGeom prst="rect">
            <a:avLst/>
          </a:prstGeom>
        </p:spPr>
        <p:txBody>
          <a:bodyPr lIns="0" tIns="0" rIns="720000" bIns="0" anchor="b" anchorCtr="0"/>
          <a:lstStyle>
            <a:lvl1pPr marL="0" indent="0" algn="l">
              <a:buNone/>
              <a:defRPr sz="4000" b="0" cap="all" baseline="0">
                <a:solidFill>
                  <a:srgbClr val="0033BE"/>
                </a:solidFill>
                <a:latin typeface="Verdana" panose="020B0604030504040204" pitchFamily="34" charset="0"/>
                <a:ea typeface="Verdana" panose="020B0604030504040204" pitchFamily="34" charset="0"/>
                <a:cs typeface="Verdana" panose="020B0604030504040204" pitchFamily="34" charset="0"/>
              </a:defRPr>
            </a:lvl1pPr>
          </a:lstStyle>
          <a:p>
            <a:r>
              <a:rPr lang="en-GB" noProof="0" dirty="0"/>
              <a:t>Title</a:t>
            </a:r>
          </a:p>
        </p:txBody>
      </p:sp>
    </p:spTree>
    <p:extLst>
      <p:ext uri="{BB962C8B-B14F-4D97-AF65-F5344CB8AC3E}">
        <p14:creationId xmlns:p14="http://schemas.microsoft.com/office/powerpoint/2010/main" val="290996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smtClean="0"/>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 id="2147483671" r:id="rId20"/>
    <p:sldLayoutId id="2147483672" r:id="rId21"/>
    <p:sldLayoutId id="2147483673" r:id="rId22"/>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hyperlink" Target="http://www.life-demowave.eu/en/" TargetMode="Externa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hyperlink" Target="https://climate.ec.europa.eu/system/files/2022-07/if_pf_2021_greenmotril_en.pdf"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hyperlink" Target="https://twitter.com/LIFEprogramme" TargetMode="External"/><Relationship Id="rId18" Type="http://schemas.openxmlformats.org/officeDocument/2006/relationships/hyperlink" Target="https://www.youtube.com/channel/UC-htisi9TeqdRkTTpNtznrg" TargetMode="External"/><Relationship Id="rId3" Type="http://schemas.openxmlformats.org/officeDocument/2006/relationships/image" Target="../media/image27.png"/><Relationship Id="rId21" Type="http://schemas.openxmlformats.org/officeDocument/2006/relationships/hyperlink" Target="https://www.facebook.com/euenergyweek" TargetMode="External"/><Relationship Id="rId7" Type="http://schemas.openxmlformats.org/officeDocument/2006/relationships/hyperlink" Target="https://twitter.com/eu_commission" TargetMode="External"/><Relationship Id="rId12" Type="http://schemas.openxmlformats.org/officeDocument/2006/relationships/hyperlink" Target="https://www.linkedin.com/company/european-commission/" TargetMode="External"/><Relationship Id="rId17" Type="http://schemas.openxmlformats.org/officeDocument/2006/relationships/hyperlink" Target="https://www.linkedin.com/in/dirk-beckers/" TargetMode="External"/><Relationship Id="rId2" Type="http://schemas.openxmlformats.org/officeDocument/2006/relationships/notesSlide" Target="../notesSlides/notesSlide12.xml"/><Relationship Id="rId16" Type="http://schemas.openxmlformats.org/officeDocument/2006/relationships/hyperlink" Target="https://www.linkedin.com/company/lifeprogramme" TargetMode="External"/><Relationship Id="rId20" Type="http://schemas.openxmlformats.org/officeDocument/2006/relationships/hyperlink" Target="https://twitter.com/euenergy" TargetMode="External"/><Relationship Id="rId1" Type="http://schemas.openxmlformats.org/officeDocument/2006/relationships/slideLayout" Target="../slideLayouts/slideLayout8.xml"/><Relationship Id="rId6" Type="http://schemas.openxmlformats.org/officeDocument/2006/relationships/hyperlink" Target="https://twitter.com/cinea_eu" TargetMode="External"/><Relationship Id="rId11" Type="http://schemas.openxmlformats.org/officeDocument/2006/relationships/hyperlink" Target="https://www.linkedin.com/company/3034908" TargetMode="External"/><Relationship Id="rId5" Type="http://schemas.openxmlformats.org/officeDocument/2006/relationships/image" Target="../media/image28.png"/><Relationship Id="rId15" Type="http://schemas.openxmlformats.org/officeDocument/2006/relationships/hyperlink" Target="https://twitter.com/CleanEnergy_EU" TargetMode="External"/><Relationship Id="rId23" Type="http://schemas.openxmlformats.org/officeDocument/2006/relationships/hyperlink" Target="https://twitter.com/DirkBeckersEU" TargetMode="External"/><Relationship Id="rId10" Type="http://schemas.openxmlformats.org/officeDocument/2006/relationships/image" Target="../media/image30.png"/><Relationship Id="rId19" Type="http://schemas.openxmlformats.org/officeDocument/2006/relationships/hyperlink" Target="https://www.youtube.com/user/euenergyweek" TargetMode="External"/><Relationship Id="rId4" Type="http://schemas.openxmlformats.org/officeDocument/2006/relationships/hyperlink" Target="https://cinea.ec.europa.eu/index_en" TargetMode="External"/><Relationship Id="rId9" Type="http://schemas.openxmlformats.org/officeDocument/2006/relationships/hyperlink" Target="https://www.youtube.com/channel/UCDic9AVxO1PP1SqoKbHMwrA/featured" TargetMode="External"/><Relationship Id="rId14" Type="http://schemas.openxmlformats.org/officeDocument/2006/relationships/image" Target="../media/image31.png"/><Relationship Id="rId22" Type="http://schemas.openxmlformats.org/officeDocument/2006/relationships/hyperlink" Target="https://www.facebook.com/life.programm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cinea.ec.europa.eu/publications/ocean-energy-cordis-result-pack-brochure_en"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s://ec.europa.eu/info/funding-tenders/opportunities/portal/screen/home" TargetMode="External"/><Relationship Id="rId4" Type="http://schemas.openxmlformats.org/officeDocument/2006/relationships/hyperlink" Target="https://energy.ec.europa.eu/topics/renewable-energy/financing/eu-funding-offshore-renewables_e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floatech-project.com/"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hyperlink" Target="https://fresher-project.eu/"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GB" dirty="0" smtClean="0"/>
              <a:t>Workshop on offshore </a:t>
            </a:r>
            <a:br>
              <a:rPr lang="en-GB" dirty="0" smtClean="0"/>
            </a:br>
            <a:r>
              <a:rPr lang="en-GB" dirty="0" smtClean="0"/>
              <a:t>renewable energies </a:t>
            </a:r>
            <a:br>
              <a:rPr lang="en-GB" dirty="0" smtClean="0"/>
            </a:br>
            <a:r>
              <a:rPr lang="en-GB" dirty="0" smtClean="0"/>
              <a:t>2022</a:t>
            </a:r>
            <a:endParaRPr lang="en-GB" dirty="0"/>
          </a:p>
        </p:txBody>
      </p:sp>
      <p:sp>
        <p:nvSpPr>
          <p:cNvPr id="7" name="Subtitle 6"/>
          <p:cNvSpPr>
            <a:spLocks noGrp="1"/>
          </p:cNvSpPr>
          <p:nvPr>
            <p:ph type="subTitle" idx="1"/>
          </p:nvPr>
        </p:nvSpPr>
        <p:spPr>
          <a:xfrm>
            <a:off x="1071351" y="4418049"/>
            <a:ext cx="10065224" cy="1743358"/>
          </a:xfrm>
        </p:spPr>
        <p:txBody>
          <a:bodyPr/>
          <a:lstStyle/>
          <a:p>
            <a:endParaRPr lang="en-IE" dirty="0"/>
          </a:p>
          <a:p>
            <a:r>
              <a:rPr lang="en-IE" sz="2400" dirty="0" smtClean="0"/>
              <a:t>Vincenzo </a:t>
            </a:r>
            <a:r>
              <a:rPr lang="en-IE" sz="2400" dirty="0" err="1" smtClean="0"/>
              <a:t>Gente</a:t>
            </a:r>
            <a:r>
              <a:rPr lang="en-IE" sz="2400" dirty="0" smtClean="0"/>
              <a:t>, Charlotte </a:t>
            </a:r>
            <a:r>
              <a:rPr lang="en-IE" sz="2400" dirty="0" err="1" smtClean="0"/>
              <a:t>Jagot</a:t>
            </a:r>
            <a:r>
              <a:rPr lang="en-IE" sz="2400" dirty="0" smtClean="0"/>
              <a:t/>
            </a:r>
            <a:br>
              <a:rPr lang="en-IE" sz="2400" dirty="0" smtClean="0"/>
            </a:br>
            <a:r>
              <a:rPr lang="en-IE" sz="2400" dirty="0" smtClean="0"/>
              <a:t>Senior Project Adviser, CINEA, Sustainable Blue Economy Unit</a:t>
            </a:r>
            <a:endParaRPr lang="en-GB" sz="2400" dirty="0"/>
          </a:p>
        </p:txBody>
      </p:sp>
      <p:sp>
        <p:nvSpPr>
          <p:cNvPr id="8" name="Text Placeholder 7"/>
          <p:cNvSpPr>
            <a:spLocks noGrp="1"/>
          </p:cNvSpPr>
          <p:nvPr>
            <p:ph type="body" sz="quarter" idx="13"/>
          </p:nvPr>
        </p:nvSpPr>
        <p:spPr>
          <a:xfrm>
            <a:off x="6891528" y="6161407"/>
            <a:ext cx="5040313" cy="528998"/>
          </a:xfrm>
        </p:spPr>
        <p:txBody>
          <a:bodyPr/>
          <a:lstStyle/>
          <a:p>
            <a:r>
              <a:rPr lang="en-GB" dirty="0" smtClean="0"/>
              <a:t>Online, 04/10/2022</a:t>
            </a:r>
            <a:endParaRPr lang="en-GB" dirty="0"/>
          </a:p>
        </p:txBody>
      </p:sp>
    </p:spTree>
    <p:extLst>
      <p:ext uri="{BB962C8B-B14F-4D97-AF65-F5344CB8AC3E}">
        <p14:creationId xmlns:p14="http://schemas.microsoft.com/office/powerpoint/2010/main" val="1121371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stretch>
            <a:fillRect/>
          </a:stretch>
        </p:blipFill>
        <p:spPr>
          <a:xfrm>
            <a:off x="7066722" y="352043"/>
            <a:ext cx="4010025" cy="1043989"/>
          </a:xfrm>
          <a:prstGeom prst="rect">
            <a:avLst/>
          </a:prstGeom>
        </p:spPr>
      </p:pic>
      <p:sp>
        <p:nvSpPr>
          <p:cNvPr id="3" name="Title 2"/>
          <p:cNvSpPr>
            <a:spLocks noGrp="1"/>
          </p:cNvSpPr>
          <p:nvPr>
            <p:ph type="title"/>
          </p:nvPr>
        </p:nvSpPr>
        <p:spPr/>
        <p:txBody>
          <a:bodyPr/>
          <a:lstStyle/>
          <a:p>
            <a:r>
              <a:rPr lang="fr-BE" dirty="0" smtClean="0"/>
              <a:t>LIFE – Life </a:t>
            </a:r>
            <a:r>
              <a:rPr lang="fr-BE" dirty="0" err="1" smtClean="0"/>
              <a:t>DemoWave</a:t>
            </a:r>
            <a:endParaRPr lang="en-US" dirty="0"/>
          </a:p>
        </p:txBody>
      </p:sp>
      <p:pic>
        <p:nvPicPr>
          <p:cNvPr id="5" name="Picture 4"/>
          <p:cNvPicPr>
            <a:picLocks noChangeAspect="1"/>
          </p:cNvPicPr>
          <p:nvPr/>
        </p:nvPicPr>
        <p:blipFill rotWithShape="1">
          <a:blip r:embed="rId4"/>
          <a:srcRect b="6119"/>
          <a:stretch/>
        </p:blipFill>
        <p:spPr>
          <a:xfrm>
            <a:off x="7066722" y="1396032"/>
            <a:ext cx="4010025" cy="4828748"/>
          </a:xfrm>
          <a:prstGeom prst="rect">
            <a:avLst/>
          </a:prstGeom>
        </p:spPr>
      </p:pic>
      <p:sp>
        <p:nvSpPr>
          <p:cNvPr id="6" name="TextBox 5"/>
          <p:cNvSpPr txBox="1"/>
          <p:nvPr/>
        </p:nvSpPr>
        <p:spPr>
          <a:xfrm>
            <a:off x="842066" y="1533465"/>
            <a:ext cx="5863534" cy="4524315"/>
          </a:xfrm>
          <a:prstGeom prst="rect">
            <a:avLst/>
          </a:prstGeom>
          <a:noFill/>
        </p:spPr>
        <p:txBody>
          <a:bodyPr wrap="square" rtlCol="0">
            <a:spAutoFit/>
          </a:bodyPr>
          <a:lstStyle/>
          <a:p>
            <a:pPr fontAlgn="base"/>
            <a:r>
              <a:rPr lang="en-US" b="1" dirty="0" smtClean="0"/>
              <a:t>Scope: </a:t>
            </a:r>
          </a:p>
          <a:p>
            <a:pPr fontAlgn="base"/>
            <a:r>
              <a:rPr lang="en-US" dirty="0"/>
              <a:t>D</a:t>
            </a:r>
            <a:r>
              <a:rPr lang="en-US" dirty="0" smtClean="0"/>
              <a:t>emonstrate </a:t>
            </a:r>
            <a:r>
              <a:rPr lang="en-US" dirty="0"/>
              <a:t>the viability of two wave energy converter (WEC) </a:t>
            </a:r>
            <a:r>
              <a:rPr lang="en-US" dirty="0" smtClean="0"/>
              <a:t>devices.</a:t>
            </a:r>
          </a:p>
          <a:p>
            <a:pPr fontAlgn="base"/>
            <a:r>
              <a:rPr lang="en-US" dirty="0"/>
              <a:t>H</a:t>
            </a:r>
            <a:r>
              <a:rPr lang="en-US" dirty="0" smtClean="0"/>
              <a:t>ighlight </a:t>
            </a:r>
            <a:r>
              <a:rPr lang="en-US" dirty="0"/>
              <a:t>the environmental benefits of the system, by quantifying the reduction of carbon footprint and other pollutants along the entire cycle, </a:t>
            </a:r>
            <a:r>
              <a:rPr lang="en-US" dirty="0" smtClean="0"/>
              <a:t>in comparison </a:t>
            </a:r>
            <a:r>
              <a:rPr lang="en-US" dirty="0"/>
              <a:t>with other technologies, and identifying and </a:t>
            </a:r>
            <a:r>
              <a:rPr lang="en-US" dirty="0" err="1"/>
              <a:t>minimising</a:t>
            </a:r>
            <a:r>
              <a:rPr lang="en-US" dirty="0"/>
              <a:t> its impact on biodiversity</a:t>
            </a:r>
            <a:r>
              <a:rPr lang="en-US" dirty="0" smtClean="0"/>
              <a:t>.</a:t>
            </a:r>
          </a:p>
          <a:p>
            <a:pPr fontAlgn="base"/>
            <a:endParaRPr lang="en-US" dirty="0" smtClean="0"/>
          </a:p>
          <a:p>
            <a:pPr fontAlgn="base"/>
            <a:r>
              <a:rPr lang="en-US" b="1" dirty="0"/>
              <a:t>Coordinator: </a:t>
            </a:r>
            <a:r>
              <a:rPr lang="en-US" dirty="0"/>
              <a:t>QUANTUM INNOVATIVE SL (ES)</a:t>
            </a:r>
          </a:p>
          <a:p>
            <a:pPr fontAlgn="base"/>
            <a:r>
              <a:rPr lang="fr-BE" b="1" dirty="0"/>
              <a:t>EU contribution: </a:t>
            </a:r>
            <a:r>
              <a:rPr lang="fr-BE" dirty="0" smtClean="0"/>
              <a:t>€</a:t>
            </a:r>
            <a:r>
              <a:rPr lang="fr-BE" b="1" dirty="0" smtClean="0"/>
              <a:t> </a:t>
            </a:r>
            <a:r>
              <a:rPr lang="fr-BE" dirty="0" smtClean="0"/>
              <a:t>1 034 119 </a:t>
            </a:r>
            <a:endParaRPr lang="fr-BE" dirty="0"/>
          </a:p>
          <a:p>
            <a:pPr fontAlgn="base"/>
            <a:r>
              <a:rPr lang="en-US" b="1" dirty="0" smtClean="0"/>
              <a:t>Start Date</a:t>
            </a:r>
            <a:r>
              <a:rPr lang="en-US" b="1" dirty="0"/>
              <a:t> - End Date </a:t>
            </a:r>
            <a:r>
              <a:rPr lang="en-US" b="1" dirty="0" smtClean="0"/>
              <a:t>: </a:t>
            </a:r>
            <a:r>
              <a:rPr lang="en-US" dirty="0" smtClean="0"/>
              <a:t>10/2015-06/2019</a:t>
            </a:r>
          </a:p>
          <a:p>
            <a:pPr fontAlgn="base"/>
            <a:endParaRPr lang="fr-BE" dirty="0" smtClean="0"/>
          </a:p>
          <a:p>
            <a:pPr fontAlgn="base"/>
            <a:r>
              <a:rPr lang="fr-BE" b="1" dirty="0" err="1" smtClean="0"/>
              <a:t>Website</a:t>
            </a:r>
            <a:r>
              <a:rPr lang="fr-BE" b="1" dirty="0"/>
              <a:t>: </a:t>
            </a:r>
            <a:r>
              <a:rPr lang="fr-BE" dirty="0">
                <a:hlinkClick r:id="rId5"/>
              </a:rPr>
              <a:t>http://www.life-demowave.eu/en</a:t>
            </a:r>
            <a:r>
              <a:rPr lang="fr-BE" dirty="0" smtClean="0">
                <a:hlinkClick r:id="rId5"/>
              </a:rPr>
              <a:t>/</a:t>
            </a:r>
            <a:r>
              <a:rPr lang="fr-BE" dirty="0" smtClean="0"/>
              <a:t> </a:t>
            </a:r>
            <a:endParaRPr lang="en-US" dirty="0"/>
          </a:p>
          <a:p>
            <a:r>
              <a:rPr lang="en-US" dirty="0"/>
              <a:t/>
            </a:r>
            <a:br>
              <a:rPr lang="en-US" dirty="0"/>
            </a:br>
            <a:endParaRPr lang="en-US" dirty="0"/>
          </a:p>
        </p:txBody>
      </p:sp>
    </p:spTree>
    <p:extLst>
      <p:ext uri="{BB962C8B-B14F-4D97-AF65-F5344CB8AC3E}">
        <p14:creationId xmlns:p14="http://schemas.microsoft.com/office/powerpoint/2010/main" val="1432346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smtClean="0"/>
              <a:t>Innovation </a:t>
            </a:r>
            <a:r>
              <a:rPr lang="fr-FR" b="1" dirty="0" err="1" smtClean="0"/>
              <a:t>Fund</a:t>
            </a:r>
            <a:r>
              <a:rPr lang="fr-FR" b="1" dirty="0" smtClean="0"/>
              <a:t> </a:t>
            </a:r>
            <a:r>
              <a:rPr lang="fr-FR" b="1" dirty="0" smtClean="0"/>
              <a:t>- GREENMOTRIL</a:t>
            </a:r>
            <a:endParaRPr lang="fr-BE" dirty="0"/>
          </a:p>
        </p:txBody>
      </p:sp>
      <p:sp>
        <p:nvSpPr>
          <p:cNvPr id="7" name="TextBox 6"/>
          <p:cNvSpPr txBox="1"/>
          <p:nvPr/>
        </p:nvSpPr>
        <p:spPr>
          <a:xfrm>
            <a:off x="970722" y="1779687"/>
            <a:ext cx="5709478" cy="4524315"/>
          </a:xfrm>
          <a:prstGeom prst="rect">
            <a:avLst/>
          </a:prstGeom>
          <a:noFill/>
        </p:spPr>
        <p:txBody>
          <a:bodyPr wrap="square" rtlCol="0">
            <a:spAutoFit/>
          </a:bodyPr>
          <a:lstStyle/>
          <a:p>
            <a:r>
              <a:rPr lang="en-US" b="1" dirty="0" smtClean="0"/>
              <a:t>Scope: </a:t>
            </a:r>
          </a:p>
          <a:p>
            <a:r>
              <a:rPr lang="en-US" dirty="0" smtClean="0"/>
              <a:t>The </a:t>
            </a:r>
            <a:r>
              <a:rPr lang="en-US" dirty="0"/>
              <a:t>GREENMOTRIL project will </a:t>
            </a:r>
            <a:r>
              <a:rPr lang="en-US" dirty="0" smtClean="0"/>
              <a:t>transform the </a:t>
            </a:r>
            <a:r>
              <a:rPr lang="en-US" dirty="0"/>
              <a:t>seaport of </a:t>
            </a:r>
            <a:r>
              <a:rPr lang="en-US" dirty="0" err="1"/>
              <a:t>Motril</a:t>
            </a:r>
            <a:r>
              <a:rPr lang="en-US" dirty="0"/>
              <a:t> </a:t>
            </a:r>
            <a:r>
              <a:rPr lang="en-US" dirty="0" smtClean="0"/>
              <a:t>(Spain) into </a:t>
            </a:r>
            <a:r>
              <a:rPr lang="en-US" dirty="0"/>
              <a:t>the </a:t>
            </a:r>
            <a:r>
              <a:rPr lang="en-US" dirty="0" smtClean="0"/>
              <a:t>first European port </a:t>
            </a:r>
            <a:r>
              <a:rPr lang="en-US" dirty="0"/>
              <a:t>able to operate off-grid </a:t>
            </a:r>
            <a:r>
              <a:rPr lang="en-US" dirty="0" smtClean="0"/>
              <a:t>while maintaining </a:t>
            </a:r>
            <a:r>
              <a:rPr lang="en-US" dirty="0"/>
              <a:t>its </a:t>
            </a:r>
            <a:r>
              <a:rPr lang="en-US" dirty="0" smtClean="0"/>
              <a:t>basics services</a:t>
            </a:r>
            <a:r>
              <a:rPr lang="en-US" dirty="0"/>
              <a:t>, </a:t>
            </a:r>
            <a:r>
              <a:rPr lang="en-US" dirty="0" smtClean="0"/>
              <a:t>based on </a:t>
            </a:r>
            <a:r>
              <a:rPr lang="en-US" dirty="0"/>
              <a:t>a self-managed energy </a:t>
            </a:r>
            <a:r>
              <a:rPr lang="en-US" dirty="0" smtClean="0"/>
              <a:t>community which </a:t>
            </a:r>
            <a:r>
              <a:rPr lang="en-US" dirty="0"/>
              <a:t>uses renewable energy </a:t>
            </a:r>
            <a:r>
              <a:rPr lang="en-US" dirty="0" smtClean="0"/>
              <a:t>and storage technologies and can intelligently manage power </a:t>
            </a:r>
            <a:r>
              <a:rPr lang="en-US" dirty="0"/>
              <a:t>demand using advanced </a:t>
            </a:r>
            <a:r>
              <a:rPr lang="en-US" dirty="0" smtClean="0"/>
              <a:t>technologies. </a:t>
            </a:r>
          </a:p>
          <a:p>
            <a:endParaRPr lang="en-US" dirty="0" smtClean="0"/>
          </a:p>
          <a:p>
            <a:r>
              <a:rPr lang="fr-BE" b="1" dirty="0" smtClean="0"/>
              <a:t>Coordinator: </a:t>
            </a:r>
            <a:r>
              <a:rPr lang="fr-BE" dirty="0" err="1" smtClean="0"/>
              <a:t>Montajes</a:t>
            </a:r>
            <a:r>
              <a:rPr lang="fr-BE" dirty="0" smtClean="0"/>
              <a:t> </a:t>
            </a:r>
            <a:r>
              <a:rPr lang="fr-BE" dirty="0" err="1" smtClean="0"/>
              <a:t>Electricos</a:t>
            </a:r>
            <a:r>
              <a:rPr lang="fr-BE" dirty="0" smtClean="0"/>
              <a:t> </a:t>
            </a:r>
            <a:r>
              <a:rPr lang="fr-BE" dirty="0" err="1" smtClean="0"/>
              <a:t>Cuerva</a:t>
            </a:r>
            <a:r>
              <a:rPr lang="fr-BE" dirty="0" smtClean="0"/>
              <a:t> (SL) </a:t>
            </a:r>
          </a:p>
          <a:p>
            <a:r>
              <a:rPr lang="fr-BE" b="1" dirty="0"/>
              <a:t>EU contribution: </a:t>
            </a:r>
            <a:r>
              <a:rPr lang="fr-BE" dirty="0"/>
              <a:t>€ 4 347 </a:t>
            </a:r>
            <a:r>
              <a:rPr lang="fr-BE" dirty="0" smtClean="0"/>
              <a:t>980</a:t>
            </a:r>
          </a:p>
          <a:p>
            <a:r>
              <a:rPr lang="fr-BE" b="1" dirty="0" smtClean="0"/>
              <a:t>Start date – End date: </a:t>
            </a:r>
            <a:r>
              <a:rPr lang="fr-BE" dirty="0" smtClean="0"/>
              <a:t>01/2022-06/2027</a:t>
            </a:r>
          </a:p>
          <a:p>
            <a:endParaRPr lang="fr-BE" dirty="0"/>
          </a:p>
          <a:p>
            <a:r>
              <a:rPr lang="fr-BE" b="1" dirty="0" err="1" smtClean="0"/>
              <a:t>Website</a:t>
            </a:r>
            <a:r>
              <a:rPr lang="fr-BE" b="1" dirty="0" smtClean="0"/>
              <a:t>: </a:t>
            </a:r>
            <a:r>
              <a:rPr lang="fr-BE" dirty="0" smtClean="0">
                <a:hlinkClick r:id="rId3"/>
              </a:rPr>
              <a:t>https</a:t>
            </a:r>
            <a:r>
              <a:rPr lang="fr-BE" dirty="0">
                <a:hlinkClick r:id="rId3"/>
              </a:rPr>
              <a:t>://</a:t>
            </a:r>
            <a:r>
              <a:rPr lang="fr-BE" dirty="0" smtClean="0">
                <a:hlinkClick r:id="rId3"/>
              </a:rPr>
              <a:t>climate.ec.europa.eu/system/files/2022-07/if_pf_2021_greenmotril_en.pdf</a:t>
            </a:r>
            <a:r>
              <a:rPr lang="fr-BE" dirty="0" smtClean="0"/>
              <a:t> </a:t>
            </a:r>
            <a:endParaRPr lang="en-US" dirty="0"/>
          </a:p>
        </p:txBody>
      </p:sp>
      <p:pic>
        <p:nvPicPr>
          <p:cNvPr id="8" name="Picture 7"/>
          <p:cNvPicPr>
            <a:picLocks noChangeAspect="1"/>
          </p:cNvPicPr>
          <p:nvPr/>
        </p:nvPicPr>
        <p:blipFill>
          <a:blip r:embed="rId4"/>
          <a:stretch>
            <a:fillRect/>
          </a:stretch>
        </p:blipFill>
        <p:spPr>
          <a:xfrm>
            <a:off x="6844472" y="1944787"/>
            <a:ext cx="5162550" cy="3838575"/>
          </a:xfrm>
          <a:prstGeom prst="rect">
            <a:avLst/>
          </a:prstGeom>
        </p:spPr>
      </p:pic>
    </p:spTree>
    <p:extLst>
      <p:ext uri="{BB962C8B-B14F-4D97-AF65-F5344CB8AC3E}">
        <p14:creationId xmlns:p14="http://schemas.microsoft.com/office/powerpoint/2010/main" val="1597244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Follow us</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103" y="1780345"/>
            <a:ext cx="492528" cy="540000"/>
          </a:xfrm>
          <a:prstGeom prst="rect">
            <a:avLst/>
          </a:prstGeom>
        </p:spPr>
      </p:pic>
      <p:sp>
        <p:nvSpPr>
          <p:cNvPr id="2" name="Rectangle 1"/>
          <p:cNvSpPr/>
          <p:nvPr/>
        </p:nvSpPr>
        <p:spPr>
          <a:xfrm>
            <a:off x="1546270" y="1881068"/>
            <a:ext cx="1643399" cy="338554"/>
          </a:xfrm>
          <a:prstGeom prst="rect">
            <a:avLst/>
          </a:prstGeom>
        </p:spPr>
        <p:txBody>
          <a:bodyPr wrap="none">
            <a:spAutoFit/>
          </a:bodyPr>
          <a:lstStyle/>
          <a:p>
            <a:r>
              <a:rPr lang="en-GB" sz="1600" dirty="0" smtClean="0">
                <a:hlinkClick r:id="rId4"/>
              </a:rPr>
              <a:t>cinea.ec.europa</a:t>
            </a:r>
            <a:endParaRPr lang="en-IE" sz="1200"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999" y="2415366"/>
            <a:ext cx="492632" cy="540000"/>
          </a:xfrm>
          <a:prstGeom prst="rect">
            <a:avLst/>
          </a:prstGeom>
        </p:spPr>
      </p:pic>
      <p:sp>
        <p:nvSpPr>
          <p:cNvPr id="9" name="Rectangle 8"/>
          <p:cNvSpPr/>
          <p:nvPr/>
        </p:nvSpPr>
        <p:spPr>
          <a:xfrm>
            <a:off x="1546270" y="2499357"/>
            <a:ext cx="1415772" cy="338554"/>
          </a:xfrm>
          <a:prstGeom prst="rect">
            <a:avLst/>
          </a:prstGeom>
        </p:spPr>
        <p:txBody>
          <a:bodyPr wrap="none">
            <a:spAutoFit/>
          </a:bodyPr>
          <a:lstStyle/>
          <a:p>
            <a:pPr lvl="0"/>
            <a:r>
              <a:rPr lang="en-IE" sz="1600" dirty="0">
                <a:solidFill>
                  <a:srgbClr val="4D4D4D"/>
                </a:solidFill>
                <a:hlinkClick r:id="rId6"/>
              </a:rPr>
              <a:t>@CINEA_EU</a:t>
            </a:r>
            <a:endParaRPr lang="en-IE" sz="1600" dirty="0">
              <a:solidFill>
                <a:srgbClr val="4D4D4D"/>
              </a:solidFill>
              <a:hlinkClick r:id="rId7"/>
            </a:endParaRPr>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1183" y="3162496"/>
            <a:ext cx="491448" cy="540000"/>
          </a:xfrm>
          <a:prstGeom prst="rect">
            <a:avLst/>
          </a:prstGeom>
        </p:spPr>
      </p:pic>
      <p:sp>
        <p:nvSpPr>
          <p:cNvPr id="18" name="Rectangle 17"/>
          <p:cNvSpPr/>
          <p:nvPr/>
        </p:nvSpPr>
        <p:spPr>
          <a:xfrm>
            <a:off x="1546270" y="3913354"/>
            <a:ext cx="1253420" cy="338554"/>
          </a:xfrm>
          <a:prstGeom prst="rect">
            <a:avLst/>
          </a:prstGeom>
        </p:spPr>
        <p:txBody>
          <a:bodyPr wrap="none">
            <a:spAutoFit/>
          </a:bodyPr>
          <a:lstStyle/>
          <a:p>
            <a:pPr lvl="0"/>
            <a:r>
              <a:rPr lang="en-IE" sz="1600" dirty="0">
                <a:solidFill>
                  <a:srgbClr val="4D4D4D"/>
                </a:solidFill>
                <a:hlinkClick r:id="rId9"/>
              </a:rPr>
              <a:t>CINEATube</a:t>
            </a:r>
            <a:endParaRPr lang="en-IE" sz="1200" dirty="0">
              <a:solidFill>
                <a:srgbClr val="4D4D4D"/>
              </a:solidFill>
            </a:endParaRPr>
          </a:p>
        </p:txBody>
      </p:sp>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5580" y="3812631"/>
            <a:ext cx="491449" cy="540000"/>
          </a:xfrm>
          <a:prstGeom prst="rect">
            <a:avLst/>
          </a:prstGeom>
        </p:spPr>
      </p:pic>
      <p:sp>
        <p:nvSpPr>
          <p:cNvPr id="22" name="Rectangle 21"/>
          <p:cNvSpPr/>
          <p:nvPr/>
        </p:nvSpPr>
        <p:spPr>
          <a:xfrm>
            <a:off x="1546270" y="3117721"/>
            <a:ext cx="4098175" cy="584775"/>
          </a:xfrm>
          <a:prstGeom prst="rect">
            <a:avLst/>
          </a:prstGeom>
        </p:spPr>
        <p:txBody>
          <a:bodyPr wrap="square">
            <a:spAutoFit/>
          </a:bodyPr>
          <a:lstStyle/>
          <a:p>
            <a:r>
              <a:rPr lang="en-US" sz="1600" dirty="0">
                <a:hlinkClick r:id="rId11"/>
              </a:rPr>
              <a:t>CINEA - European Climate, Infrastructure and Environment Executive Agency</a:t>
            </a:r>
            <a:endParaRPr lang="en-GB" sz="1200" dirty="0">
              <a:hlinkClick r:id="rId12"/>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8084" y="2415366"/>
            <a:ext cx="492632" cy="540000"/>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09268" y="3162496"/>
            <a:ext cx="491448" cy="540000"/>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93665" y="3812631"/>
            <a:ext cx="491449" cy="54000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38420" y="2415366"/>
            <a:ext cx="492632" cy="540000"/>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38420" y="3162496"/>
            <a:ext cx="491449" cy="540000"/>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5580" y="4971673"/>
            <a:ext cx="491448" cy="540000"/>
          </a:xfrm>
          <a:prstGeom prst="rect">
            <a:avLst/>
          </a:prstGeom>
        </p:spPr>
      </p:pic>
      <p:sp>
        <p:nvSpPr>
          <p:cNvPr id="24" name="Rectangle 23"/>
          <p:cNvSpPr/>
          <p:nvPr/>
        </p:nvSpPr>
        <p:spPr>
          <a:xfrm>
            <a:off x="6586758" y="2482025"/>
            <a:ext cx="1875835" cy="338554"/>
          </a:xfrm>
          <a:prstGeom prst="rect">
            <a:avLst/>
          </a:prstGeom>
        </p:spPr>
        <p:txBody>
          <a:bodyPr wrap="none">
            <a:spAutoFit/>
          </a:bodyPr>
          <a:lstStyle/>
          <a:p>
            <a:pPr lvl="0"/>
            <a:r>
              <a:rPr lang="en-IE" sz="1600" dirty="0" smtClean="0">
                <a:solidFill>
                  <a:srgbClr val="4D4D4D"/>
                </a:solidFill>
                <a:hlinkClick r:id="rId13"/>
              </a:rPr>
              <a:t>@</a:t>
            </a:r>
            <a:r>
              <a:rPr lang="en-IE" sz="1600" dirty="0" err="1" smtClean="0">
                <a:solidFill>
                  <a:srgbClr val="4D4D4D"/>
                </a:solidFill>
                <a:hlinkClick r:id="rId13"/>
              </a:rPr>
              <a:t>LIFEprogramme</a:t>
            </a:r>
            <a:endParaRPr lang="en-IE" sz="1600" dirty="0">
              <a:solidFill>
                <a:srgbClr val="4D4D4D"/>
              </a:solidFill>
              <a:hlinkClick r:id="rId7"/>
            </a:endParaRPr>
          </a:p>
        </p:txBody>
      </p:sp>
      <p:pic>
        <p:nvPicPr>
          <p:cNvPr id="25" name="Picture 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92482" y="1711024"/>
            <a:ext cx="492632" cy="492632"/>
          </a:xfrm>
          <a:prstGeom prst="rect">
            <a:avLst/>
          </a:prstGeom>
        </p:spPr>
      </p:pic>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738420" y="1706044"/>
            <a:ext cx="492632" cy="492632"/>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9754" y="4969900"/>
            <a:ext cx="492632" cy="540000"/>
          </a:xfrm>
          <a:prstGeom prst="rect">
            <a:avLst/>
          </a:prstGeom>
        </p:spPr>
      </p:pic>
      <p:sp>
        <p:nvSpPr>
          <p:cNvPr id="28" name="Rectangle 27"/>
          <p:cNvSpPr/>
          <p:nvPr/>
        </p:nvSpPr>
        <p:spPr>
          <a:xfrm>
            <a:off x="6586758" y="5140950"/>
            <a:ext cx="1973617" cy="338554"/>
          </a:xfrm>
          <a:prstGeom prst="rect">
            <a:avLst/>
          </a:prstGeom>
        </p:spPr>
        <p:txBody>
          <a:bodyPr wrap="none">
            <a:spAutoFit/>
          </a:bodyPr>
          <a:lstStyle/>
          <a:p>
            <a:pPr lvl="0"/>
            <a:r>
              <a:rPr lang="en-IE" sz="1600" dirty="0" smtClean="0">
                <a:solidFill>
                  <a:srgbClr val="4D4D4D"/>
                </a:solidFill>
                <a:hlinkClick r:id="rId15"/>
              </a:rPr>
              <a:t>@</a:t>
            </a:r>
            <a:r>
              <a:rPr lang="en-IE" sz="1600" dirty="0" err="1" smtClean="0">
                <a:solidFill>
                  <a:srgbClr val="4D4D4D"/>
                </a:solidFill>
                <a:hlinkClick r:id="rId15"/>
              </a:rPr>
              <a:t>CleanEnergy_EU</a:t>
            </a:r>
            <a:endParaRPr lang="en-IE" sz="1600" dirty="0">
              <a:solidFill>
                <a:srgbClr val="4D4D4D"/>
              </a:solidFill>
              <a:hlinkClick r:id="rId7"/>
            </a:endParaRPr>
          </a:p>
        </p:txBody>
      </p:sp>
      <p:sp>
        <p:nvSpPr>
          <p:cNvPr id="29" name="Rectangle 28"/>
          <p:cNvSpPr/>
          <p:nvPr/>
        </p:nvSpPr>
        <p:spPr>
          <a:xfrm>
            <a:off x="6586758" y="3263219"/>
            <a:ext cx="1803822" cy="338554"/>
          </a:xfrm>
          <a:prstGeom prst="rect">
            <a:avLst/>
          </a:prstGeom>
        </p:spPr>
        <p:txBody>
          <a:bodyPr wrap="square">
            <a:spAutoFit/>
          </a:bodyPr>
          <a:lstStyle/>
          <a:p>
            <a:r>
              <a:rPr lang="en-US" sz="1600" dirty="0" smtClean="0">
                <a:hlinkClick r:id="rId16"/>
              </a:rPr>
              <a:t>LIFE </a:t>
            </a:r>
            <a:r>
              <a:rPr lang="en-US" sz="1600" dirty="0" err="1" smtClean="0">
                <a:hlinkClick r:id="rId16"/>
              </a:rPr>
              <a:t>Programme</a:t>
            </a:r>
            <a:endParaRPr lang="en-GB" sz="1200" dirty="0">
              <a:hlinkClick r:id="rId12"/>
            </a:endParaRPr>
          </a:p>
        </p:txBody>
      </p:sp>
      <p:sp>
        <p:nvSpPr>
          <p:cNvPr id="31" name="Rectangle 30"/>
          <p:cNvSpPr/>
          <p:nvPr/>
        </p:nvSpPr>
        <p:spPr>
          <a:xfrm>
            <a:off x="1546270" y="5140950"/>
            <a:ext cx="1393844" cy="338554"/>
          </a:xfrm>
          <a:prstGeom prst="rect">
            <a:avLst/>
          </a:prstGeom>
        </p:spPr>
        <p:txBody>
          <a:bodyPr wrap="square">
            <a:spAutoFit/>
          </a:bodyPr>
          <a:lstStyle/>
          <a:p>
            <a:r>
              <a:rPr lang="en-US" sz="1600" dirty="0" smtClean="0">
                <a:hlinkClick r:id="rId17"/>
              </a:rPr>
              <a:t>Dirk </a:t>
            </a:r>
            <a:r>
              <a:rPr lang="en-US" sz="1600" dirty="0" err="1" smtClean="0">
                <a:hlinkClick r:id="rId17"/>
              </a:rPr>
              <a:t>Beckers</a:t>
            </a:r>
            <a:endParaRPr lang="en-GB" sz="1200" dirty="0">
              <a:hlinkClick r:id="rId12"/>
            </a:endParaRPr>
          </a:p>
        </p:txBody>
      </p:sp>
      <p:sp>
        <p:nvSpPr>
          <p:cNvPr id="32" name="Rectangle 31"/>
          <p:cNvSpPr/>
          <p:nvPr/>
        </p:nvSpPr>
        <p:spPr>
          <a:xfrm>
            <a:off x="6586758" y="3913354"/>
            <a:ext cx="1747594" cy="338554"/>
          </a:xfrm>
          <a:prstGeom prst="rect">
            <a:avLst/>
          </a:prstGeom>
        </p:spPr>
        <p:txBody>
          <a:bodyPr wrap="none">
            <a:spAutoFit/>
          </a:bodyPr>
          <a:lstStyle/>
          <a:p>
            <a:pPr lvl="0"/>
            <a:r>
              <a:rPr lang="en-IE" sz="1600" dirty="0" smtClean="0">
                <a:solidFill>
                  <a:srgbClr val="4D4D4D"/>
                </a:solidFill>
                <a:hlinkClick r:id="rId18"/>
              </a:rPr>
              <a:t>LIFE Programme</a:t>
            </a:r>
            <a:endParaRPr lang="en-IE" sz="1200" dirty="0">
              <a:solidFill>
                <a:srgbClr val="4D4D4D"/>
              </a:solidFill>
            </a:endParaRPr>
          </a:p>
        </p:txBody>
      </p:sp>
      <p:sp>
        <p:nvSpPr>
          <p:cNvPr id="33" name="Rectangle 32"/>
          <p:cNvSpPr/>
          <p:nvPr/>
        </p:nvSpPr>
        <p:spPr>
          <a:xfrm>
            <a:off x="9474864" y="3262452"/>
            <a:ext cx="1516762" cy="338554"/>
          </a:xfrm>
          <a:prstGeom prst="rect">
            <a:avLst/>
          </a:prstGeom>
        </p:spPr>
        <p:txBody>
          <a:bodyPr wrap="none">
            <a:spAutoFit/>
          </a:bodyPr>
          <a:lstStyle/>
          <a:p>
            <a:pPr lvl="0"/>
            <a:r>
              <a:rPr lang="en-IE" sz="1600" dirty="0" err="1" smtClean="0">
                <a:solidFill>
                  <a:srgbClr val="4D4D4D"/>
                </a:solidFill>
                <a:hlinkClick r:id="rId19"/>
              </a:rPr>
              <a:t>euenergyweek</a:t>
            </a:r>
            <a:endParaRPr lang="en-IE" sz="1200" dirty="0">
              <a:solidFill>
                <a:srgbClr val="4D4D4D"/>
              </a:solidFill>
            </a:endParaRPr>
          </a:p>
        </p:txBody>
      </p:sp>
      <p:sp>
        <p:nvSpPr>
          <p:cNvPr id="34" name="Rectangle 33"/>
          <p:cNvSpPr/>
          <p:nvPr/>
        </p:nvSpPr>
        <p:spPr>
          <a:xfrm>
            <a:off x="9429865" y="2482025"/>
            <a:ext cx="1712328" cy="338554"/>
          </a:xfrm>
          <a:prstGeom prst="rect">
            <a:avLst/>
          </a:prstGeom>
        </p:spPr>
        <p:txBody>
          <a:bodyPr wrap="none">
            <a:spAutoFit/>
          </a:bodyPr>
          <a:lstStyle/>
          <a:p>
            <a:pPr lvl="0"/>
            <a:r>
              <a:rPr lang="en-IE" sz="1600" dirty="0" smtClean="0">
                <a:solidFill>
                  <a:srgbClr val="4D4D4D"/>
                </a:solidFill>
                <a:hlinkClick r:id="rId20"/>
              </a:rPr>
              <a:t>@#EUSEW2021</a:t>
            </a:r>
            <a:endParaRPr lang="en-IE" sz="1600" dirty="0">
              <a:solidFill>
                <a:srgbClr val="4D4D4D"/>
              </a:solidFill>
              <a:hlinkClick r:id="rId7"/>
            </a:endParaRPr>
          </a:p>
        </p:txBody>
      </p:sp>
      <p:sp>
        <p:nvSpPr>
          <p:cNvPr id="35" name="Rectangle 34"/>
          <p:cNvSpPr/>
          <p:nvPr/>
        </p:nvSpPr>
        <p:spPr>
          <a:xfrm>
            <a:off x="9494691" y="1704134"/>
            <a:ext cx="2446046" cy="584775"/>
          </a:xfrm>
          <a:prstGeom prst="rect">
            <a:avLst/>
          </a:prstGeom>
        </p:spPr>
        <p:txBody>
          <a:bodyPr wrap="square">
            <a:spAutoFit/>
          </a:bodyPr>
          <a:lstStyle/>
          <a:p>
            <a:r>
              <a:rPr lang="en-US" sz="1600" dirty="0" smtClean="0">
                <a:hlinkClick r:id="rId21"/>
              </a:rPr>
              <a:t>EU Sustainable Energy Week</a:t>
            </a:r>
            <a:endParaRPr lang="en-GB" sz="1200" dirty="0">
              <a:hlinkClick r:id="rId12"/>
            </a:endParaRPr>
          </a:p>
        </p:txBody>
      </p:sp>
      <p:sp>
        <p:nvSpPr>
          <p:cNvPr id="36" name="Rectangle 35"/>
          <p:cNvSpPr/>
          <p:nvPr/>
        </p:nvSpPr>
        <p:spPr>
          <a:xfrm>
            <a:off x="6538098" y="1788701"/>
            <a:ext cx="2446046" cy="338554"/>
          </a:xfrm>
          <a:prstGeom prst="rect">
            <a:avLst/>
          </a:prstGeom>
        </p:spPr>
        <p:txBody>
          <a:bodyPr wrap="square">
            <a:spAutoFit/>
          </a:bodyPr>
          <a:lstStyle/>
          <a:p>
            <a:r>
              <a:rPr lang="en-US" sz="1600" dirty="0" smtClean="0">
                <a:hlinkClick r:id="rId22"/>
              </a:rPr>
              <a:t>LIFE </a:t>
            </a:r>
            <a:r>
              <a:rPr lang="en-US" sz="1600" dirty="0" err="1" smtClean="0">
                <a:hlinkClick r:id="rId22"/>
              </a:rPr>
              <a:t>Programme</a:t>
            </a:r>
            <a:endParaRPr lang="en-GB" sz="1200" dirty="0">
              <a:hlinkClick r:id="rId12"/>
            </a:endParaRP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999" y="5806079"/>
            <a:ext cx="492632" cy="540000"/>
          </a:xfrm>
          <a:prstGeom prst="rect">
            <a:avLst/>
          </a:prstGeom>
        </p:spPr>
      </p:pic>
      <p:sp>
        <p:nvSpPr>
          <p:cNvPr id="37" name="Rectangle 36"/>
          <p:cNvSpPr/>
          <p:nvPr/>
        </p:nvSpPr>
        <p:spPr>
          <a:xfrm>
            <a:off x="1546270" y="5806079"/>
            <a:ext cx="2036382" cy="338554"/>
          </a:xfrm>
          <a:prstGeom prst="rect">
            <a:avLst/>
          </a:prstGeom>
        </p:spPr>
        <p:txBody>
          <a:bodyPr wrap="square">
            <a:spAutoFit/>
          </a:bodyPr>
          <a:lstStyle/>
          <a:p>
            <a:r>
              <a:rPr lang="fr-BE" sz="1600" dirty="0">
                <a:hlinkClick r:id="rId23"/>
              </a:rPr>
              <a:t>@</a:t>
            </a:r>
            <a:r>
              <a:rPr lang="fr-BE" sz="1600" dirty="0" err="1">
                <a:hlinkClick r:id="rId23"/>
              </a:rPr>
              <a:t>DirkBeckersEU</a:t>
            </a:r>
            <a:endParaRPr lang="en-GB" sz="1600" dirty="0">
              <a:hlinkClick r:id="rId12"/>
            </a:endParaRPr>
          </a:p>
        </p:txBody>
      </p:sp>
    </p:spTree>
    <p:extLst>
      <p:ext uri="{BB962C8B-B14F-4D97-AF65-F5344CB8AC3E}">
        <p14:creationId xmlns:p14="http://schemas.microsoft.com/office/powerpoint/2010/main" val="229838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Thank you</a:t>
            </a:r>
            <a:endParaRPr lang="en-GB" dirty="0"/>
          </a:p>
        </p:txBody>
      </p:sp>
    </p:spTree>
    <p:extLst>
      <p:ext uri="{BB962C8B-B14F-4D97-AF65-F5344CB8AC3E}">
        <p14:creationId xmlns:p14="http://schemas.microsoft.com/office/powerpoint/2010/main" val="215123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1043268"/>
            <a:ext cx="10515600" cy="782357"/>
          </a:xfrm>
        </p:spPr>
        <p:txBody>
          <a:bodyPr/>
          <a:lstStyle/>
          <a:p>
            <a:r>
              <a:rPr lang="en-IE" dirty="0"/>
              <a:t>FUTURE </a:t>
            </a:r>
            <a:r>
              <a:rPr lang="en-IE" dirty="0" smtClean="0"/>
              <a:t>outlook</a:t>
            </a:r>
            <a:br>
              <a:rPr lang="en-IE" dirty="0" smtClean="0"/>
            </a:br>
            <a:r>
              <a:rPr lang="en-IE" dirty="0"/>
              <a:t>CEF- Energy - 5.8 billion EUR for 2021-2027 </a:t>
            </a:r>
            <a:br>
              <a:rPr lang="en-IE" dirty="0"/>
            </a:br>
            <a:endParaRPr lang="en-US" dirty="0"/>
          </a:p>
        </p:txBody>
      </p:sp>
      <p:sp>
        <p:nvSpPr>
          <p:cNvPr id="4" name="Content Placeholder 2"/>
          <p:cNvSpPr txBox="1">
            <a:spLocks/>
          </p:cNvSpPr>
          <p:nvPr/>
        </p:nvSpPr>
        <p:spPr>
          <a:xfrm>
            <a:off x="259120" y="1650082"/>
            <a:ext cx="11515258" cy="51063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IE" sz="1100" dirty="0" smtClean="0">
              <a:solidFill>
                <a:srgbClr val="002060"/>
              </a:solidFill>
            </a:endParaRPr>
          </a:p>
          <a:p>
            <a:pPr lvl="1">
              <a:lnSpc>
                <a:spcPct val="100000"/>
              </a:lnSpc>
              <a:spcAft>
                <a:spcPts val="600"/>
              </a:spcAft>
            </a:pPr>
            <a:r>
              <a:rPr lang="en-IE" sz="2000" dirty="0" smtClean="0">
                <a:solidFill>
                  <a:schemeClr val="tx2"/>
                </a:solidFill>
              </a:rPr>
              <a:t>s</a:t>
            </a:r>
            <a:r>
              <a:rPr lang="pl-PL" sz="2000" dirty="0" err="1" smtClean="0">
                <a:solidFill>
                  <a:schemeClr val="tx2"/>
                </a:solidFill>
              </a:rPr>
              <a:t>upporting</a:t>
            </a:r>
            <a:r>
              <a:rPr lang="pl-PL" sz="2000" dirty="0" smtClean="0">
                <a:solidFill>
                  <a:schemeClr val="tx2"/>
                </a:solidFill>
              </a:rPr>
              <a:t> </a:t>
            </a:r>
            <a:r>
              <a:rPr lang="en-IE" sz="2000" dirty="0">
                <a:solidFill>
                  <a:schemeClr val="tx2"/>
                </a:solidFill>
              </a:rPr>
              <a:t>new priorities under revised TEN-E:  offshore grids, hydrogen, RES</a:t>
            </a:r>
          </a:p>
          <a:p>
            <a:pPr lvl="1">
              <a:lnSpc>
                <a:spcPct val="100000"/>
              </a:lnSpc>
              <a:spcAft>
                <a:spcPts val="600"/>
              </a:spcAft>
            </a:pPr>
            <a:r>
              <a:rPr lang="en-IE" sz="2000" dirty="0">
                <a:solidFill>
                  <a:schemeClr val="tx2"/>
                </a:solidFill>
              </a:rPr>
              <a:t>funding to commercially not viable ORE projects</a:t>
            </a:r>
          </a:p>
          <a:p>
            <a:pPr lvl="1">
              <a:lnSpc>
                <a:spcPct val="100000"/>
              </a:lnSpc>
              <a:spcAft>
                <a:spcPts val="600"/>
              </a:spcAft>
            </a:pPr>
            <a:r>
              <a:rPr lang="en-IE" sz="2000" dirty="0" smtClean="0">
                <a:solidFill>
                  <a:schemeClr val="tx2"/>
                </a:solidFill>
              </a:rPr>
              <a:t>Exploiting  </a:t>
            </a:r>
            <a:r>
              <a:rPr lang="en-IE" sz="2000" dirty="0">
                <a:solidFill>
                  <a:schemeClr val="tx2"/>
                </a:solidFill>
              </a:rPr>
              <a:t>synergies between PCIs and CB RES (e.g. off-shore projects</a:t>
            </a:r>
            <a:r>
              <a:rPr lang="en-IE" sz="2000" dirty="0" smtClean="0">
                <a:solidFill>
                  <a:schemeClr val="tx2"/>
                </a:solidFill>
              </a:rPr>
              <a:t>), other </a:t>
            </a:r>
            <a:r>
              <a:rPr lang="pl-PL" sz="2000" dirty="0">
                <a:solidFill>
                  <a:schemeClr val="tx2"/>
                </a:solidFill>
              </a:rPr>
              <a:t>CEF </a:t>
            </a:r>
            <a:r>
              <a:rPr lang="en-IE" sz="2000" dirty="0">
                <a:solidFill>
                  <a:schemeClr val="tx2"/>
                </a:solidFill>
              </a:rPr>
              <a:t>sectors (digital, transport</a:t>
            </a:r>
            <a:r>
              <a:rPr lang="en-IE" sz="2000" dirty="0" smtClean="0">
                <a:solidFill>
                  <a:schemeClr val="tx2"/>
                </a:solidFill>
              </a:rPr>
              <a:t>)</a:t>
            </a:r>
          </a:p>
          <a:p>
            <a:pPr lvl="1">
              <a:lnSpc>
                <a:spcPct val="100000"/>
              </a:lnSpc>
              <a:spcAft>
                <a:spcPts val="600"/>
              </a:spcAft>
            </a:pPr>
            <a:r>
              <a:rPr lang="en-IE" sz="2000" dirty="0" smtClean="0">
                <a:solidFill>
                  <a:schemeClr val="tx2"/>
                </a:solidFill>
              </a:rPr>
              <a:t>supporting the potential of complementarities with other funding programmes (RRF, IF) </a:t>
            </a:r>
          </a:p>
          <a:p>
            <a:pPr lvl="1">
              <a:lnSpc>
                <a:spcPct val="100000"/>
              </a:lnSpc>
              <a:spcAft>
                <a:spcPts val="600"/>
              </a:spcAft>
            </a:pPr>
            <a:r>
              <a:rPr lang="en-US" sz="2000" dirty="0" smtClean="0">
                <a:solidFill>
                  <a:schemeClr val="tx2"/>
                </a:solidFill>
              </a:rPr>
              <a:t>building on best </a:t>
            </a:r>
            <a:r>
              <a:rPr lang="en-US" sz="2000" dirty="0">
                <a:solidFill>
                  <a:schemeClr val="tx2"/>
                </a:solidFill>
              </a:rPr>
              <a:t>practices on sustainability, environment and coordinated planning (LIFE, EMFAF)</a:t>
            </a:r>
          </a:p>
          <a:p>
            <a:pPr marL="457200" lvl="1" indent="0" algn="ctr">
              <a:lnSpc>
                <a:spcPct val="110000"/>
              </a:lnSpc>
              <a:spcAft>
                <a:spcPts val="600"/>
              </a:spcAft>
              <a:buNone/>
            </a:pPr>
            <a:r>
              <a:rPr lang="en-GB" dirty="0" smtClean="0">
                <a:solidFill>
                  <a:schemeClr val="tx2"/>
                </a:solidFill>
              </a:rPr>
              <a:t>2022 </a:t>
            </a:r>
            <a:r>
              <a:rPr lang="en-GB" dirty="0">
                <a:solidFill>
                  <a:schemeClr val="tx2"/>
                </a:solidFill>
              </a:rPr>
              <a:t>C</a:t>
            </a:r>
            <a:r>
              <a:rPr lang="en-GB" dirty="0" smtClean="0">
                <a:solidFill>
                  <a:schemeClr val="tx2"/>
                </a:solidFill>
              </a:rPr>
              <a:t>ALLS </a:t>
            </a:r>
            <a:r>
              <a:rPr lang="en-GB" dirty="0">
                <a:solidFill>
                  <a:schemeClr val="tx2"/>
                </a:solidFill>
              </a:rPr>
              <a:t>for PROPOSALS: </a:t>
            </a:r>
            <a:endParaRPr lang="en-GB" dirty="0" smtClean="0">
              <a:solidFill>
                <a:schemeClr val="tx2"/>
              </a:solidFill>
            </a:endParaRPr>
          </a:p>
          <a:p>
            <a:pPr marL="457200" lvl="1" indent="0">
              <a:lnSpc>
                <a:spcPct val="110000"/>
              </a:lnSpc>
              <a:spcAft>
                <a:spcPts val="600"/>
              </a:spcAft>
              <a:buNone/>
            </a:pPr>
            <a:r>
              <a:rPr lang="en-GB" sz="2000" u="sng" dirty="0" smtClean="0">
                <a:solidFill>
                  <a:schemeClr val="accent1">
                    <a:lumMod val="75000"/>
                  </a:schemeClr>
                </a:solidFill>
              </a:rPr>
              <a:t>Projects of Common Interest (PCIs):  </a:t>
            </a:r>
            <a:r>
              <a:rPr lang="en-GB" sz="2000" dirty="0" smtClean="0">
                <a:solidFill>
                  <a:srgbClr val="FF0000"/>
                </a:solidFill>
              </a:rPr>
              <a:t>as of 2024</a:t>
            </a:r>
            <a:r>
              <a:rPr lang="en-GB" sz="2000" dirty="0" smtClean="0"/>
              <a:t>, 1</a:t>
            </a:r>
            <a:r>
              <a:rPr lang="en-GB" sz="2000" baseline="30000" dirty="0" smtClean="0"/>
              <a:t>st</a:t>
            </a:r>
            <a:r>
              <a:rPr lang="en-GB" sz="2000" dirty="0" smtClean="0"/>
              <a:t> PCI under selection 	</a:t>
            </a:r>
            <a:endParaRPr lang="en-GB" sz="2000" dirty="0"/>
          </a:p>
          <a:p>
            <a:pPr marL="457200" lvl="1" indent="0">
              <a:lnSpc>
                <a:spcPct val="110000"/>
              </a:lnSpc>
              <a:spcAft>
                <a:spcPts val="600"/>
              </a:spcAft>
              <a:buNone/>
            </a:pPr>
            <a:r>
              <a:rPr lang="en-GB" sz="2000" dirty="0" smtClean="0"/>
              <a:t> </a:t>
            </a:r>
            <a:r>
              <a:rPr lang="en-IE" sz="2000" u="sng" dirty="0" smtClean="0">
                <a:solidFill>
                  <a:schemeClr val="accent1">
                    <a:lumMod val="75000"/>
                  </a:schemeClr>
                </a:solidFill>
              </a:rPr>
              <a:t>Two Cross-Border RES calls:</a:t>
            </a:r>
            <a:r>
              <a:rPr lang="en-IE" sz="2000" u="sng" dirty="0" smtClean="0">
                <a:solidFill>
                  <a:srgbClr val="FF0000"/>
                </a:solidFill>
              </a:rPr>
              <a:t> </a:t>
            </a:r>
            <a:r>
              <a:rPr lang="en-GB" sz="2000" dirty="0" smtClean="0"/>
              <a:t>early-stage studies </a:t>
            </a:r>
            <a:r>
              <a:rPr lang="en-GB" sz="2000" dirty="0" smtClean="0">
                <a:solidFill>
                  <a:srgbClr val="FF0000"/>
                </a:solidFill>
              </a:rPr>
              <a:t>(open) </a:t>
            </a:r>
            <a:r>
              <a:rPr lang="en-GB" sz="2000" dirty="0" smtClean="0"/>
              <a:t>and works</a:t>
            </a:r>
            <a:endParaRPr lang="en-GB" sz="2000" u="sng" dirty="0" smtClean="0">
              <a:solidFill>
                <a:srgbClr val="FF0000"/>
              </a:solidFill>
            </a:endParaRPr>
          </a:p>
          <a:p>
            <a:pPr marL="0" indent="0">
              <a:buNone/>
            </a:pPr>
            <a:r>
              <a:rPr lang="en-IE" sz="600" dirty="0" smtClean="0">
                <a:solidFill>
                  <a:srgbClr val="FF0000"/>
                </a:solidFill>
              </a:rPr>
              <a:t>		</a:t>
            </a:r>
            <a:endParaRPr lang="en-IE" sz="2200" dirty="0" smtClean="0">
              <a:solidFill>
                <a:srgbClr val="FF0000"/>
              </a:solidFill>
            </a:endParaRPr>
          </a:p>
        </p:txBody>
      </p:sp>
    </p:spTree>
    <p:extLst>
      <p:ext uri="{BB962C8B-B14F-4D97-AF65-F5344CB8AC3E}">
        <p14:creationId xmlns:p14="http://schemas.microsoft.com/office/powerpoint/2010/main" val="310748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38" name="Google Shape;138;p16"/>
          <p:cNvPicPr preferRelativeResize="0"/>
          <p:nvPr/>
        </p:nvPicPr>
        <p:blipFill rotWithShape="1">
          <a:blip r:embed="rId3">
            <a:alphaModFix/>
          </a:blip>
          <a:srcRect/>
          <a:stretch/>
        </p:blipFill>
        <p:spPr>
          <a:xfrm>
            <a:off x="236094" y="5326764"/>
            <a:ext cx="808416" cy="729134"/>
          </a:xfrm>
          <a:prstGeom prst="rect">
            <a:avLst/>
          </a:prstGeom>
          <a:noFill/>
          <a:ln>
            <a:noFill/>
          </a:ln>
        </p:spPr>
      </p:pic>
      <p:pic>
        <p:nvPicPr>
          <p:cNvPr id="139" name="Google Shape;139;p16"/>
          <p:cNvPicPr preferRelativeResize="0"/>
          <p:nvPr/>
        </p:nvPicPr>
        <p:blipFill rotWithShape="1">
          <a:blip r:embed="rId4">
            <a:alphaModFix/>
          </a:blip>
          <a:srcRect/>
          <a:stretch/>
        </p:blipFill>
        <p:spPr>
          <a:xfrm>
            <a:off x="190868" y="6101329"/>
            <a:ext cx="944198" cy="756671"/>
          </a:xfrm>
          <a:prstGeom prst="rect">
            <a:avLst/>
          </a:prstGeom>
          <a:noFill/>
          <a:ln>
            <a:noFill/>
          </a:ln>
        </p:spPr>
      </p:pic>
      <p:sp>
        <p:nvSpPr>
          <p:cNvPr id="140" name="Google Shape;140;p16"/>
          <p:cNvSpPr txBox="1"/>
          <p:nvPr/>
        </p:nvSpPr>
        <p:spPr>
          <a:xfrm>
            <a:off x="1135066" y="5544692"/>
            <a:ext cx="2024555"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D4D4D"/>
              </a:buClr>
              <a:buSzPts val="2000"/>
              <a:buFont typeface="Arial"/>
              <a:buNone/>
            </a:pPr>
            <a:r>
              <a:rPr lang="en-US" sz="2000" b="1" i="0" u="none" strike="noStrike" cap="none" dirty="0" smtClean="0">
                <a:solidFill>
                  <a:srgbClr val="4D4D4D"/>
                </a:solidFill>
                <a:latin typeface="Arial"/>
                <a:ea typeface="Arial"/>
                <a:cs typeface="Arial"/>
                <a:sym typeface="Arial"/>
              </a:rPr>
              <a:t>&gt; </a:t>
            </a:r>
            <a:r>
              <a:rPr lang="en-US" sz="2000" b="1" i="0" u="none" strike="noStrike" cap="none" dirty="0">
                <a:solidFill>
                  <a:srgbClr val="4D4D4D"/>
                </a:solidFill>
                <a:latin typeface="Arial"/>
                <a:ea typeface="Arial"/>
                <a:cs typeface="Arial"/>
                <a:sym typeface="Arial"/>
              </a:rPr>
              <a:t>55 billion </a:t>
            </a:r>
            <a:endParaRPr sz="2000" b="1" i="0" u="none" strike="noStrike" cap="none" dirty="0">
              <a:solidFill>
                <a:srgbClr val="4D4D4D"/>
              </a:solidFill>
              <a:latin typeface="Arial"/>
              <a:ea typeface="Arial"/>
              <a:cs typeface="Arial"/>
              <a:sym typeface="Arial"/>
            </a:endParaRPr>
          </a:p>
        </p:txBody>
      </p:sp>
      <p:sp>
        <p:nvSpPr>
          <p:cNvPr id="141" name="Google Shape;141;p16"/>
          <p:cNvSpPr txBox="1"/>
          <p:nvPr/>
        </p:nvSpPr>
        <p:spPr>
          <a:xfrm>
            <a:off x="1135066" y="6101329"/>
            <a:ext cx="2103131"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D4D4D"/>
              </a:buClr>
              <a:buSzPts val="2000"/>
              <a:buFont typeface="Arial"/>
              <a:buNone/>
            </a:pPr>
            <a:r>
              <a:rPr lang="en-US" sz="2000" b="1" i="0" u="none" strike="noStrike" cap="none" dirty="0" smtClean="0">
                <a:solidFill>
                  <a:srgbClr val="4D4D4D"/>
                </a:solidFill>
                <a:latin typeface="Arial"/>
                <a:ea typeface="Arial"/>
                <a:cs typeface="Arial"/>
                <a:sym typeface="Arial"/>
              </a:rPr>
              <a:t> around 500</a:t>
            </a:r>
            <a:endParaRPr sz="2000" b="1" i="0" u="none" strike="noStrike" cap="none" dirty="0">
              <a:solidFill>
                <a:srgbClr val="4D4D4D"/>
              </a:solidFill>
              <a:latin typeface="Arial"/>
              <a:ea typeface="Arial"/>
              <a:cs typeface="Arial"/>
              <a:sym typeface="Arial"/>
            </a:endParaRPr>
          </a:p>
        </p:txBody>
      </p:sp>
      <p:cxnSp>
        <p:nvCxnSpPr>
          <p:cNvPr id="113" name="Google Shape;113;p16"/>
          <p:cNvCxnSpPr/>
          <p:nvPr/>
        </p:nvCxnSpPr>
        <p:spPr>
          <a:xfrm rot="10800000">
            <a:off x="4808327" y="2131061"/>
            <a:ext cx="677817" cy="396438"/>
          </a:xfrm>
          <a:prstGeom prst="straightConnector1">
            <a:avLst/>
          </a:prstGeom>
          <a:noFill/>
          <a:ln w="50800" cap="flat" cmpd="sng">
            <a:solidFill>
              <a:srgbClr val="BFBFBF"/>
            </a:solidFill>
            <a:prstDash val="solid"/>
            <a:miter lim="800000"/>
            <a:headEnd type="none" w="sm" len="sm"/>
            <a:tailEnd type="none" w="sm" len="sm"/>
          </a:ln>
        </p:spPr>
      </p:cxnSp>
      <p:cxnSp>
        <p:nvCxnSpPr>
          <p:cNvPr id="114" name="Google Shape;114;p16"/>
          <p:cNvCxnSpPr/>
          <p:nvPr/>
        </p:nvCxnSpPr>
        <p:spPr>
          <a:xfrm flipH="1">
            <a:off x="4440432" y="4278415"/>
            <a:ext cx="900029" cy="242201"/>
          </a:xfrm>
          <a:prstGeom prst="straightConnector1">
            <a:avLst/>
          </a:prstGeom>
          <a:noFill/>
          <a:ln w="50800" cap="flat" cmpd="sng">
            <a:solidFill>
              <a:srgbClr val="BFBFBF"/>
            </a:solidFill>
            <a:prstDash val="solid"/>
            <a:miter lim="800000"/>
            <a:headEnd type="none" w="sm" len="sm"/>
            <a:tailEnd type="none" w="sm" len="sm"/>
          </a:ln>
        </p:spPr>
      </p:cxnSp>
      <p:cxnSp>
        <p:nvCxnSpPr>
          <p:cNvPr id="115" name="Google Shape;115;p16"/>
          <p:cNvCxnSpPr/>
          <p:nvPr/>
        </p:nvCxnSpPr>
        <p:spPr>
          <a:xfrm>
            <a:off x="6648013" y="4594321"/>
            <a:ext cx="200771" cy="864487"/>
          </a:xfrm>
          <a:prstGeom prst="straightConnector1">
            <a:avLst/>
          </a:prstGeom>
          <a:noFill/>
          <a:ln w="50800" cap="flat" cmpd="sng">
            <a:solidFill>
              <a:srgbClr val="BFBFBF"/>
            </a:solidFill>
            <a:prstDash val="solid"/>
            <a:miter lim="800000"/>
            <a:headEnd type="none" w="sm" len="sm"/>
            <a:tailEnd type="none" w="sm" len="sm"/>
          </a:ln>
        </p:spPr>
      </p:cxnSp>
      <p:cxnSp>
        <p:nvCxnSpPr>
          <p:cNvPr id="116" name="Google Shape;116;p16"/>
          <p:cNvCxnSpPr/>
          <p:nvPr/>
        </p:nvCxnSpPr>
        <p:spPr>
          <a:xfrm>
            <a:off x="6648013" y="3848108"/>
            <a:ext cx="1217868" cy="978755"/>
          </a:xfrm>
          <a:prstGeom prst="straightConnector1">
            <a:avLst/>
          </a:prstGeom>
          <a:noFill/>
          <a:ln w="50800" cap="flat" cmpd="sng">
            <a:solidFill>
              <a:srgbClr val="BFBFBF"/>
            </a:solidFill>
            <a:prstDash val="solid"/>
            <a:miter lim="800000"/>
            <a:headEnd type="none" w="sm" len="sm"/>
            <a:tailEnd type="none" w="sm" len="sm"/>
          </a:ln>
        </p:spPr>
      </p:cxnSp>
      <p:cxnSp>
        <p:nvCxnSpPr>
          <p:cNvPr id="117" name="Google Shape;117;p16"/>
          <p:cNvCxnSpPr/>
          <p:nvPr/>
        </p:nvCxnSpPr>
        <p:spPr>
          <a:xfrm>
            <a:off x="7256947" y="3241315"/>
            <a:ext cx="817326" cy="32606"/>
          </a:xfrm>
          <a:prstGeom prst="straightConnector1">
            <a:avLst/>
          </a:prstGeom>
          <a:noFill/>
          <a:ln w="50800" cap="flat" cmpd="sng">
            <a:solidFill>
              <a:srgbClr val="BFBFBF"/>
            </a:solidFill>
            <a:prstDash val="solid"/>
            <a:miter lim="800000"/>
            <a:headEnd type="none" w="sm" len="sm"/>
            <a:tailEnd type="none" w="sm" len="sm"/>
          </a:ln>
        </p:spPr>
      </p:cxnSp>
      <p:cxnSp>
        <p:nvCxnSpPr>
          <p:cNvPr id="118" name="Google Shape;118;p16"/>
          <p:cNvCxnSpPr/>
          <p:nvPr/>
        </p:nvCxnSpPr>
        <p:spPr>
          <a:xfrm rot="10800000" flipH="1">
            <a:off x="6972458" y="1964054"/>
            <a:ext cx="1173981" cy="689863"/>
          </a:xfrm>
          <a:prstGeom prst="straightConnector1">
            <a:avLst/>
          </a:prstGeom>
          <a:noFill/>
          <a:ln w="50800" cap="flat" cmpd="sng">
            <a:solidFill>
              <a:srgbClr val="BFBFBF"/>
            </a:solidFill>
            <a:prstDash val="solid"/>
            <a:miter lim="800000"/>
            <a:headEnd type="none" w="sm" len="sm"/>
            <a:tailEnd type="none" w="sm" len="sm"/>
          </a:ln>
        </p:spPr>
      </p:cxnSp>
      <p:cxnSp>
        <p:nvCxnSpPr>
          <p:cNvPr id="119" name="Google Shape;119;p16"/>
          <p:cNvCxnSpPr/>
          <p:nvPr/>
        </p:nvCxnSpPr>
        <p:spPr>
          <a:xfrm>
            <a:off x="4573806" y="3241315"/>
            <a:ext cx="766654" cy="183372"/>
          </a:xfrm>
          <a:prstGeom prst="straightConnector1">
            <a:avLst/>
          </a:prstGeom>
          <a:noFill/>
          <a:ln w="50800" cap="flat" cmpd="sng">
            <a:solidFill>
              <a:srgbClr val="BFBFBF"/>
            </a:solidFill>
            <a:prstDash val="solid"/>
            <a:miter lim="800000"/>
            <a:headEnd type="none" w="sm" len="sm"/>
            <a:tailEnd type="none" w="sm" len="sm"/>
          </a:ln>
        </p:spPr>
      </p:cxnSp>
      <p:sp>
        <p:nvSpPr>
          <p:cNvPr id="120" name="Google Shape;120;p16"/>
          <p:cNvSpPr/>
          <p:nvPr/>
        </p:nvSpPr>
        <p:spPr>
          <a:xfrm>
            <a:off x="1454412" y="4253576"/>
            <a:ext cx="3024349" cy="851015"/>
          </a:xfrm>
          <a:custGeom>
            <a:avLst/>
            <a:gdLst/>
            <a:ahLst/>
            <a:cxnLst/>
            <a:rect l="l" t="t" r="r" b="b"/>
            <a:pathLst>
              <a:path w="8205165" h="2722372" extrusionOk="0">
                <a:moveTo>
                  <a:pt x="6843979" y="0"/>
                </a:moveTo>
                <a:lnTo>
                  <a:pt x="6843953" y="0"/>
                </a:lnTo>
                <a:lnTo>
                  <a:pt x="1361198" y="0"/>
                </a:lnTo>
                <a:cubicBezTo>
                  <a:pt x="609434" y="0"/>
                  <a:pt x="0" y="609422"/>
                  <a:pt x="0" y="1361198"/>
                </a:cubicBezTo>
                <a:cubicBezTo>
                  <a:pt x="0" y="2112937"/>
                  <a:pt x="609434" y="2722372"/>
                  <a:pt x="1361198" y="2722372"/>
                </a:cubicBezTo>
                <a:lnTo>
                  <a:pt x="6843953" y="2722372"/>
                </a:lnTo>
                <a:lnTo>
                  <a:pt x="6843979" y="2722372"/>
                </a:lnTo>
                <a:cubicBezTo>
                  <a:pt x="7595717" y="2722372"/>
                  <a:pt x="8205165" y="2112937"/>
                  <a:pt x="8205165" y="1361198"/>
                </a:cubicBezTo>
                <a:cubicBezTo>
                  <a:pt x="8205165" y="609422"/>
                  <a:pt x="7595717" y="0"/>
                  <a:pt x="6843979" y="0"/>
                </a:cubicBezTo>
                <a:close/>
              </a:path>
            </a:pathLst>
          </a:custGeom>
          <a:solidFill>
            <a:srgbClr val="AAD536">
              <a:alpha val="69803"/>
            </a:srgbClr>
          </a:solidFill>
          <a:ln>
            <a:noFill/>
          </a:ln>
        </p:spPr>
        <p:txBody>
          <a:bodyPr spcFirstLastPara="1" wrap="square" lIns="60925" tIns="30450" rIns="60925" bIns="30450" anchor="ctr" anchorCtr="0">
            <a:noAutofit/>
          </a:bodyPr>
          <a:lstStyle/>
          <a:p>
            <a:pPr marL="0" marR="0" lvl="0" indent="0" algn="ctr" rtl="0">
              <a:lnSpc>
                <a:spcPct val="100000"/>
              </a:lnSpc>
              <a:spcBef>
                <a:spcPts val="0"/>
              </a:spcBef>
              <a:spcAft>
                <a:spcPts val="0"/>
              </a:spcAft>
              <a:buClr>
                <a:schemeClr val="dk1"/>
              </a:buClr>
              <a:buSzPts val="1200"/>
              <a:buFont typeface="Calibri"/>
              <a:buNone/>
            </a:pPr>
            <a:endParaRPr sz="1200" b="0" i="0" u="none" strike="noStrike" cap="none">
              <a:solidFill>
                <a:srgbClr val="4D4D4D"/>
              </a:solidFill>
              <a:latin typeface="Arial"/>
              <a:ea typeface="Arial"/>
              <a:cs typeface="Arial"/>
              <a:sym typeface="Arial"/>
            </a:endParaRPr>
          </a:p>
        </p:txBody>
      </p:sp>
      <p:sp>
        <p:nvSpPr>
          <p:cNvPr id="121" name="Google Shape;121;p16"/>
          <p:cNvSpPr/>
          <p:nvPr/>
        </p:nvSpPr>
        <p:spPr>
          <a:xfrm>
            <a:off x="1135066" y="2806519"/>
            <a:ext cx="3455188" cy="840960"/>
          </a:xfrm>
          <a:custGeom>
            <a:avLst/>
            <a:gdLst/>
            <a:ahLst/>
            <a:cxnLst/>
            <a:rect l="l" t="t" r="r" b="b"/>
            <a:pathLst>
              <a:path w="8205165" h="2722372" extrusionOk="0">
                <a:moveTo>
                  <a:pt x="6843979" y="0"/>
                </a:moveTo>
                <a:lnTo>
                  <a:pt x="6843953" y="0"/>
                </a:lnTo>
                <a:lnTo>
                  <a:pt x="1361198" y="0"/>
                </a:lnTo>
                <a:cubicBezTo>
                  <a:pt x="609434" y="0"/>
                  <a:pt x="0" y="609422"/>
                  <a:pt x="0" y="1361198"/>
                </a:cubicBezTo>
                <a:cubicBezTo>
                  <a:pt x="0" y="2112937"/>
                  <a:pt x="609434" y="2722372"/>
                  <a:pt x="1361198" y="2722372"/>
                </a:cubicBezTo>
                <a:lnTo>
                  <a:pt x="6843953" y="2722372"/>
                </a:lnTo>
                <a:lnTo>
                  <a:pt x="6843979" y="2722372"/>
                </a:lnTo>
                <a:cubicBezTo>
                  <a:pt x="7595717" y="2722372"/>
                  <a:pt x="8205165" y="2112937"/>
                  <a:pt x="8205165" y="1361198"/>
                </a:cubicBezTo>
                <a:cubicBezTo>
                  <a:pt x="8205165" y="609422"/>
                  <a:pt x="7595717" y="0"/>
                  <a:pt x="6843979" y="0"/>
                </a:cubicBezTo>
                <a:close/>
              </a:path>
            </a:pathLst>
          </a:custGeom>
          <a:solidFill>
            <a:srgbClr val="FAD128">
              <a:alpha val="69803"/>
            </a:srgbClr>
          </a:solidFill>
          <a:ln>
            <a:noFill/>
          </a:ln>
        </p:spPr>
        <p:txBody>
          <a:bodyPr spcFirstLastPara="1" wrap="square" lIns="60925" tIns="30450" rIns="60925" bIns="30450" anchor="ctr" anchorCtr="0">
            <a:noAutofit/>
          </a:bodyPr>
          <a:lstStyle/>
          <a:p>
            <a:pPr marL="0" marR="0" lvl="0" indent="0" algn="ctr" rtl="0">
              <a:lnSpc>
                <a:spcPct val="100000"/>
              </a:lnSpc>
              <a:spcBef>
                <a:spcPts val="0"/>
              </a:spcBef>
              <a:spcAft>
                <a:spcPts val="0"/>
              </a:spcAft>
              <a:buClr>
                <a:schemeClr val="dk1"/>
              </a:buClr>
              <a:buSzPts val="1200"/>
              <a:buFont typeface="Calibri"/>
              <a:buNone/>
            </a:pPr>
            <a:endParaRPr sz="1200" b="0" i="0" u="none" strike="noStrike" cap="none">
              <a:solidFill>
                <a:srgbClr val="4D4D4D"/>
              </a:solidFill>
              <a:latin typeface="Arial"/>
              <a:ea typeface="Arial"/>
              <a:cs typeface="Arial"/>
              <a:sym typeface="Arial"/>
            </a:endParaRPr>
          </a:p>
        </p:txBody>
      </p:sp>
      <p:sp>
        <p:nvSpPr>
          <p:cNvPr id="122" name="Google Shape;122;p16"/>
          <p:cNvSpPr/>
          <p:nvPr/>
        </p:nvSpPr>
        <p:spPr>
          <a:xfrm>
            <a:off x="4741049" y="5453854"/>
            <a:ext cx="3333224" cy="1001418"/>
          </a:xfrm>
          <a:custGeom>
            <a:avLst/>
            <a:gdLst/>
            <a:ahLst/>
            <a:cxnLst/>
            <a:rect l="l" t="t" r="r" b="b"/>
            <a:pathLst>
              <a:path w="8205165" h="2722372" extrusionOk="0">
                <a:moveTo>
                  <a:pt x="6843979" y="0"/>
                </a:moveTo>
                <a:lnTo>
                  <a:pt x="6843953" y="0"/>
                </a:lnTo>
                <a:lnTo>
                  <a:pt x="1361198" y="0"/>
                </a:lnTo>
                <a:cubicBezTo>
                  <a:pt x="609434" y="0"/>
                  <a:pt x="0" y="609422"/>
                  <a:pt x="0" y="1361185"/>
                </a:cubicBezTo>
                <a:cubicBezTo>
                  <a:pt x="0" y="2112937"/>
                  <a:pt x="609434" y="2722372"/>
                  <a:pt x="1361198" y="2722372"/>
                </a:cubicBezTo>
                <a:lnTo>
                  <a:pt x="6843953" y="2722372"/>
                </a:lnTo>
                <a:lnTo>
                  <a:pt x="6843979" y="2722372"/>
                </a:lnTo>
                <a:cubicBezTo>
                  <a:pt x="7595717" y="2722372"/>
                  <a:pt x="8205165" y="2112937"/>
                  <a:pt x="8205165" y="1361185"/>
                </a:cubicBezTo>
                <a:cubicBezTo>
                  <a:pt x="8205165" y="609422"/>
                  <a:pt x="7595717" y="0"/>
                  <a:pt x="6843979" y="0"/>
                </a:cubicBezTo>
                <a:close/>
              </a:path>
            </a:pathLst>
          </a:custGeom>
          <a:solidFill>
            <a:srgbClr val="3AC3D2">
              <a:alpha val="69803"/>
            </a:srgbClr>
          </a:solidFill>
          <a:ln>
            <a:noFill/>
          </a:ln>
        </p:spPr>
        <p:txBody>
          <a:bodyPr spcFirstLastPara="1" wrap="square" lIns="60925" tIns="30450" rIns="60925" bIns="30450" anchor="ctr" anchorCtr="0">
            <a:noAutofit/>
          </a:bodyPr>
          <a:lstStyle/>
          <a:p>
            <a:pPr marL="0" marR="0" lvl="0" indent="0" algn="ctr" rtl="0">
              <a:lnSpc>
                <a:spcPct val="100000"/>
              </a:lnSpc>
              <a:spcBef>
                <a:spcPts val="0"/>
              </a:spcBef>
              <a:spcAft>
                <a:spcPts val="0"/>
              </a:spcAft>
              <a:buClr>
                <a:schemeClr val="dk1"/>
              </a:buClr>
              <a:buSzPts val="1200"/>
              <a:buFont typeface="Calibri"/>
              <a:buNone/>
            </a:pPr>
            <a:endParaRPr sz="1200" b="0" i="0" u="none" strike="noStrike" cap="none">
              <a:solidFill>
                <a:srgbClr val="4D4D4D"/>
              </a:solidFill>
              <a:latin typeface="Arial"/>
              <a:ea typeface="Arial"/>
              <a:cs typeface="Arial"/>
              <a:sym typeface="Arial"/>
            </a:endParaRPr>
          </a:p>
        </p:txBody>
      </p:sp>
      <p:sp>
        <p:nvSpPr>
          <p:cNvPr id="123" name="Google Shape;123;p16"/>
          <p:cNvSpPr txBox="1"/>
          <p:nvPr/>
        </p:nvSpPr>
        <p:spPr>
          <a:xfrm>
            <a:off x="1253244" y="4520616"/>
            <a:ext cx="3225517" cy="3326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4494"/>
              </a:buClr>
              <a:buSzPts val="1800"/>
              <a:buFont typeface="Arial"/>
              <a:buNone/>
            </a:pPr>
            <a:r>
              <a:rPr lang="en-US" sz="1800" b="1" i="0" u="none" strike="noStrike" cap="none">
                <a:solidFill>
                  <a:srgbClr val="004494"/>
                </a:solidFill>
                <a:latin typeface="Arial"/>
                <a:ea typeface="Arial"/>
                <a:cs typeface="Arial"/>
                <a:sym typeface="Arial"/>
              </a:rPr>
              <a:t>INNOVATION FUND</a:t>
            </a:r>
            <a:endParaRPr sz="1800" b="1" i="0" u="none" strike="noStrike" cap="none">
              <a:solidFill>
                <a:srgbClr val="004494"/>
              </a:solidFill>
              <a:latin typeface="Arial"/>
              <a:ea typeface="Arial"/>
              <a:cs typeface="Arial"/>
              <a:sym typeface="Arial"/>
            </a:endParaRPr>
          </a:p>
        </p:txBody>
      </p:sp>
      <p:sp>
        <p:nvSpPr>
          <p:cNvPr id="124" name="Google Shape;124;p16"/>
          <p:cNvSpPr/>
          <p:nvPr/>
        </p:nvSpPr>
        <p:spPr>
          <a:xfrm>
            <a:off x="1492924" y="3042389"/>
            <a:ext cx="4298457" cy="3326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A1E52"/>
              </a:buClr>
              <a:buSzPts val="1800"/>
              <a:buFont typeface="Arial"/>
              <a:buNone/>
            </a:pPr>
            <a:r>
              <a:rPr lang="en-US" sz="1800" b="1" i="0" u="none" strike="noStrike" cap="none">
                <a:solidFill>
                  <a:srgbClr val="0A1E52"/>
                </a:solidFill>
                <a:latin typeface="Arial"/>
                <a:ea typeface="Arial"/>
                <a:cs typeface="Arial"/>
                <a:sym typeface="Arial"/>
              </a:rPr>
              <a:t>LIFE PROGRAMME</a:t>
            </a:r>
            <a:endParaRPr sz="1800" b="0" i="1" u="none" strike="noStrike" cap="none">
              <a:solidFill>
                <a:srgbClr val="0A1E52"/>
              </a:solidFill>
              <a:latin typeface="Arial"/>
              <a:ea typeface="Arial"/>
              <a:cs typeface="Arial"/>
              <a:sym typeface="Arial"/>
            </a:endParaRPr>
          </a:p>
        </p:txBody>
      </p:sp>
      <p:sp>
        <p:nvSpPr>
          <p:cNvPr id="125" name="Google Shape;125;p16"/>
          <p:cNvSpPr/>
          <p:nvPr/>
        </p:nvSpPr>
        <p:spPr>
          <a:xfrm>
            <a:off x="8096088" y="1408346"/>
            <a:ext cx="3194025" cy="900640"/>
          </a:xfrm>
          <a:custGeom>
            <a:avLst/>
            <a:gdLst/>
            <a:ahLst/>
            <a:cxnLst/>
            <a:rect l="l" t="t" r="r" b="b"/>
            <a:pathLst>
              <a:path w="8205165" h="2722359" extrusionOk="0">
                <a:moveTo>
                  <a:pt x="6843979" y="0"/>
                </a:moveTo>
                <a:lnTo>
                  <a:pt x="6843953" y="0"/>
                </a:lnTo>
                <a:lnTo>
                  <a:pt x="1361198" y="0"/>
                </a:lnTo>
                <a:cubicBezTo>
                  <a:pt x="609434" y="0"/>
                  <a:pt x="0" y="609422"/>
                  <a:pt x="0" y="1361186"/>
                </a:cubicBezTo>
                <a:cubicBezTo>
                  <a:pt x="0" y="2112937"/>
                  <a:pt x="609434" y="2722359"/>
                  <a:pt x="1361198" y="2722359"/>
                </a:cubicBezTo>
                <a:lnTo>
                  <a:pt x="6843953" y="2722359"/>
                </a:lnTo>
                <a:lnTo>
                  <a:pt x="6843979" y="2722359"/>
                </a:lnTo>
                <a:cubicBezTo>
                  <a:pt x="7595717" y="2722359"/>
                  <a:pt x="8205165" y="2112937"/>
                  <a:pt x="8205165" y="1361186"/>
                </a:cubicBezTo>
                <a:cubicBezTo>
                  <a:pt x="8205165" y="609422"/>
                  <a:pt x="7595717" y="0"/>
                  <a:pt x="6843979" y="0"/>
                </a:cubicBezTo>
                <a:close/>
              </a:path>
            </a:pathLst>
          </a:custGeom>
          <a:solidFill>
            <a:schemeClr val="dk2">
              <a:alpha val="69803"/>
            </a:schemeClr>
          </a:solidFill>
          <a:ln>
            <a:noFill/>
          </a:ln>
        </p:spPr>
        <p:txBody>
          <a:bodyPr spcFirstLastPara="1" wrap="square" lIns="60925" tIns="30450" rIns="60925" bIns="30450" anchor="ctr" anchorCtr="0">
            <a:noAutofit/>
          </a:bodyPr>
          <a:lstStyle/>
          <a:p>
            <a:pPr marL="0" marR="0" lvl="0" indent="0" algn="ctr" rtl="0">
              <a:lnSpc>
                <a:spcPct val="100000"/>
              </a:lnSpc>
              <a:spcBef>
                <a:spcPts val="0"/>
              </a:spcBef>
              <a:spcAft>
                <a:spcPts val="0"/>
              </a:spcAft>
              <a:buClr>
                <a:schemeClr val="dk1"/>
              </a:buClr>
              <a:buSzPts val="1200"/>
              <a:buFont typeface="Calibri"/>
              <a:buNone/>
            </a:pPr>
            <a:endParaRPr sz="1200" b="0" i="0" u="none" strike="noStrike" cap="none">
              <a:solidFill>
                <a:srgbClr val="4D4D4D"/>
              </a:solidFill>
              <a:latin typeface="Arial"/>
              <a:ea typeface="Arial"/>
              <a:cs typeface="Arial"/>
              <a:sym typeface="Arial"/>
            </a:endParaRPr>
          </a:p>
        </p:txBody>
      </p:sp>
      <p:sp>
        <p:nvSpPr>
          <p:cNvPr id="126" name="Google Shape;126;p16"/>
          <p:cNvSpPr/>
          <p:nvPr/>
        </p:nvSpPr>
        <p:spPr>
          <a:xfrm>
            <a:off x="7810518" y="4527046"/>
            <a:ext cx="3121744" cy="944920"/>
          </a:xfrm>
          <a:custGeom>
            <a:avLst/>
            <a:gdLst/>
            <a:ahLst/>
            <a:cxnLst/>
            <a:rect l="l" t="t" r="r" b="b"/>
            <a:pathLst>
              <a:path w="8205165" h="2722359" extrusionOk="0">
                <a:moveTo>
                  <a:pt x="6843979" y="0"/>
                </a:moveTo>
                <a:lnTo>
                  <a:pt x="6843953" y="0"/>
                </a:lnTo>
                <a:lnTo>
                  <a:pt x="1361198" y="0"/>
                </a:lnTo>
                <a:cubicBezTo>
                  <a:pt x="609434" y="0"/>
                  <a:pt x="0" y="609422"/>
                  <a:pt x="0" y="1361186"/>
                </a:cubicBezTo>
                <a:cubicBezTo>
                  <a:pt x="0" y="2112937"/>
                  <a:pt x="609434" y="2722359"/>
                  <a:pt x="1361198" y="2722359"/>
                </a:cubicBezTo>
                <a:lnTo>
                  <a:pt x="6843953" y="2722359"/>
                </a:lnTo>
                <a:lnTo>
                  <a:pt x="6843979" y="2722359"/>
                </a:lnTo>
                <a:cubicBezTo>
                  <a:pt x="7595717" y="2722359"/>
                  <a:pt x="8205165" y="2112937"/>
                  <a:pt x="8205165" y="1361186"/>
                </a:cubicBezTo>
                <a:cubicBezTo>
                  <a:pt x="8205165" y="609422"/>
                  <a:pt x="7595717" y="0"/>
                  <a:pt x="6843979" y="0"/>
                </a:cubicBezTo>
                <a:close/>
              </a:path>
            </a:pathLst>
          </a:custGeom>
          <a:solidFill>
            <a:srgbClr val="757070">
              <a:alpha val="69803"/>
            </a:srgbClr>
          </a:solidFill>
          <a:ln>
            <a:noFill/>
          </a:ln>
        </p:spPr>
        <p:txBody>
          <a:bodyPr spcFirstLastPara="1" wrap="square" lIns="60925" tIns="30450" rIns="60925" bIns="30450" anchor="ctr" anchorCtr="0">
            <a:noAutofit/>
          </a:bodyPr>
          <a:lstStyle/>
          <a:p>
            <a:pPr marL="0" marR="0" lvl="0" indent="0" algn="ctr" rtl="0">
              <a:lnSpc>
                <a:spcPct val="100000"/>
              </a:lnSpc>
              <a:spcBef>
                <a:spcPts val="0"/>
              </a:spcBef>
              <a:spcAft>
                <a:spcPts val="0"/>
              </a:spcAft>
              <a:buClr>
                <a:schemeClr val="dk1"/>
              </a:buClr>
              <a:buSzPts val="1200"/>
              <a:buFont typeface="Calibri"/>
              <a:buNone/>
            </a:pPr>
            <a:endParaRPr sz="1200" b="0" i="0" u="none" strike="noStrike" cap="none">
              <a:solidFill>
                <a:srgbClr val="4D4D4D"/>
              </a:solidFill>
              <a:latin typeface="Arial"/>
              <a:ea typeface="Arial"/>
              <a:cs typeface="Arial"/>
              <a:sym typeface="Arial"/>
            </a:endParaRPr>
          </a:p>
        </p:txBody>
      </p:sp>
      <p:sp>
        <p:nvSpPr>
          <p:cNvPr id="127" name="Google Shape;127;p16"/>
          <p:cNvSpPr txBox="1"/>
          <p:nvPr/>
        </p:nvSpPr>
        <p:spPr>
          <a:xfrm>
            <a:off x="7638237" y="4467610"/>
            <a:ext cx="3512972" cy="108104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US" sz="1600" b="1" i="0" u="none" strike="noStrike" cap="none" dirty="0">
                <a:solidFill>
                  <a:srgbClr val="FFFFFF"/>
                </a:solidFill>
                <a:latin typeface="Arial"/>
                <a:ea typeface="Arial"/>
                <a:cs typeface="Arial"/>
                <a:sym typeface="Arial"/>
              </a:rPr>
              <a:t>JUST TRANSITION </a:t>
            </a:r>
            <a:endParaRPr sz="1600" b="1" i="0" u="none" strike="noStrike" cap="none" dirty="0">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800"/>
              <a:buFont typeface="Arial"/>
              <a:buNone/>
            </a:pPr>
            <a:r>
              <a:rPr lang="en-US" sz="1600" b="1" i="0" u="none" strike="noStrike" cap="none" dirty="0">
                <a:solidFill>
                  <a:srgbClr val="FFFFFF"/>
                </a:solidFill>
                <a:latin typeface="Arial"/>
                <a:ea typeface="Arial"/>
                <a:cs typeface="Arial"/>
                <a:sym typeface="Arial"/>
              </a:rPr>
              <a:t>MECHANISM</a:t>
            </a:r>
            <a:endParaRPr sz="1600" b="1" i="0" u="none" strike="noStrike" cap="none" dirty="0">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800"/>
              <a:buFont typeface="Arial"/>
              <a:buNone/>
            </a:pPr>
            <a:r>
              <a:rPr lang="en-US" sz="1600" b="1" i="1" u="none" strike="noStrike" cap="none" dirty="0">
                <a:solidFill>
                  <a:srgbClr val="FFFFFF"/>
                </a:solidFill>
                <a:latin typeface="Arial"/>
                <a:ea typeface="Arial"/>
                <a:cs typeface="Arial"/>
                <a:sym typeface="Arial"/>
              </a:rPr>
              <a:t>Public Sector Loan </a:t>
            </a:r>
            <a:endParaRPr sz="1600" b="1" i="1" u="none" strike="noStrike" cap="none" dirty="0">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800"/>
              <a:buFont typeface="Arial"/>
              <a:buNone/>
            </a:pPr>
            <a:r>
              <a:rPr lang="en-US" sz="1600" b="1" i="1" u="none" strike="noStrike" cap="none" dirty="0">
                <a:solidFill>
                  <a:srgbClr val="FFFFFF"/>
                </a:solidFill>
                <a:latin typeface="Arial"/>
                <a:ea typeface="Arial"/>
                <a:cs typeface="Arial"/>
                <a:sym typeface="Arial"/>
              </a:rPr>
              <a:t>Facility pillar</a:t>
            </a:r>
            <a:endParaRPr sz="1600" b="1" i="1" u="none" strike="noStrike" cap="none" dirty="0">
              <a:solidFill>
                <a:srgbClr val="FFFFFF"/>
              </a:solidFill>
              <a:latin typeface="Arial"/>
              <a:ea typeface="Arial"/>
              <a:cs typeface="Arial"/>
              <a:sym typeface="Arial"/>
            </a:endParaRPr>
          </a:p>
        </p:txBody>
      </p:sp>
      <p:sp>
        <p:nvSpPr>
          <p:cNvPr id="128" name="Google Shape;128;p16"/>
          <p:cNvSpPr txBox="1"/>
          <p:nvPr/>
        </p:nvSpPr>
        <p:spPr>
          <a:xfrm>
            <a:off x="8007111" y="1390516"/>
            <a:ext cx="3306141" cy="8315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dirty="0">
                <a:solidFill>
                  <a:srgbClr val="FFFFFF"/>
                </a:solidFill>
                <a:latin typeface="Arial"/>
                <a:ea typeface="Arial"/>
                <a:cs typeface="Arial"/>
                <a:sym typeface="Arial"/>
              </a:rPr>
              <a:t>CONNECTING EUROPE FACILITY 2 </a:t>
            </a:r>
            <a:endParaRPr sz="1800" b="1" i="0" u="none" strike="noStrike" cap="none" dirty="0">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dirty="0">
                <a:solidFill>
                  <a:srgbClr val="FFFFFF"/>
                </a:solidFill>
                <a:latin typeface="Arial"/>
                <a:ea typeface="Arial"/>
                <a:cs typeface="Arial"/>
                <a:sym typeface="Arial"/>
              </a:rPr>
              <a:t>Transport and Energy</a:t>
            </a:r>
            <a:endParaRPr sz="1800" b="1" i="0" u="none" strike="noStrike" cap="none" dirty="0">
              <a:solidFill>
                <a:srgbClr val="FFFFFF"/>
              </a:solidFill>
              <a:latin typeface="Arial"/>
              <a:ea typeface="Arial"/>
              <a:cs typeface="Arial"/>
              <a:sym typeface="Arial"/>
            </a:endParaRPr>
          </a:p>
        </p:txBody>
      </p:sp>
      <p:sp>
        <p:nvSpPr>
          <p:cNvPr id="129" name="Google Shape;129;p16"/>
          <p:cNvSpPr/>
          <p:nvPr/>
        </p:nvSpPr>
        <p:spPr>
          <a:xfrm>
            <a:off x="1380042" y="1548736"/>
            <a:ext cx="3428284" cy="1050216"/>
          </a:xfrm>
          <a:custGeom>
            <a:avLst/>
            <a:gdLst/>
            <a:ahLst/>
            <a:cxnLst/>
            <a:rect l="l" t="t" r="r" b="b"/>
            <a:pathLst>
              <a:path w="8205165" h="2722359" extrusionOk="0">
                <a:moveTo>
                  <a:pt x="6843979" y="0"/>
                </a:moveTo>
                <a:lnTo>
                  <a:pt x="6843953" y="0"/>
                </a:lnTo>
                <a:lnTo>
                  <a:pt x="1361198" y="0"/>
                </a:lnTo>
                <a:cubicBezTo>
                  <a:pt x="609434" y="0"/>
                  <a:pt x="0" y="609422"/>
                  <a:pt x="0" y="1361186"/>
                </a:cubicBezTo>
                <a:cubicBezTo>
                  <a:pt x="0" y="2112937"/>
                  <a:pt x="609434" y="2722359"/>
                  <a:pt x="1361198" y="2722359"/>
                </a:cubicBezTo>
                <a:lnTo>
                  <a:pt x="6843953" y="2722359"/>
                </a:lnTo>
                <a:lnTo>
                  <a:pt x="6843979" y="2722359"/>
                </a:lnTo>
                <a:cubicBezTo>
                  <a:pt x="7595717" y="2722359"/>
                  <a:pt x="8205165" y="2112937"/>
                  <a:pt x="8205165" y="1361186"/>
                </a:cubicBezTo>
                <a:cubicBezTo>
                  <a:pt x="8205165" y="609422"/>
                  <a:pt x="7595717" y="0"/>
                  <a:pt x="6843979" y="0"/>
                </a:cubicBezTo>
                <a:close/>
              </a:path>
            </a:pathLst>
          </a:custGeom>
          <a:solidFill>
            <a:srgbClr val="222A35">
              <a:alpha val="69803"/>
            </a:srgbClr>
          </a:solidFill>
          <a:ln>
            <a:noFill/>
          </a:ln>
        </p:spPr>
        <p:txBody>
          <a:bodyPr spcFirstLastPara="1" wrap="square" lIns="60925" tIns="30450" rIns="60925" bIns="30450" anchor="ctr" anchorCtr="0">
            <a:noAutofit/>
          </a:bodyPr>
          <a:lstStyle/>
          <a:p>
            <a:pPr marL="0" marR="0" lvl="0" indent="0" algn="ctr" rtl="0">
              <a:lnSpc>
                <a:spcPct val="100000"/>
              </a:lnSpc>
              <a:spcBef>
                <a:spcPts val="0"/>
              </a:spcBef>
              <a:spcAft>
                <a:spcPts val="0"/>
              </a:spcAft>
              <a:buClr>
                <a:schemeClr val="dk1"/>
              </a:buClr>
              <a:buSzPts val="1200"/>
              <a:buFont typeface="Calibri"/>
              <a:buNone/>
            </a:pPr>
            <a:endParaRPr sz="1200" b="0" i="0" u="none" strike="noStrike" cap="none">
              <a:solidFill>
                <a:srgbClr val="0A1E52"/>
              </a:solidFill>
              <a:latin typeface="Arial"/>
              <a:ea typeface="Arial"/>
              <a:cs typeface="Arial"/>
              <a:sym typeface="Arial"/>
            </a:endParaRPr>
          </a:p>
        </p:txBody>
      </p:sp>
      <p:sp>
        <p:nvSpPr>
          <p:cNvPr id="130" name="Google Shape;130;p16"/>
          <p:cNvSpPr txBox="1"/>
          <p:nvPr/>
        </p:nvSpPr>
        <p:spPr>
          <a:xfrm>
            <a:off x="1384586" y="1621218"/>
            <a:ext cx="3440888" cy="8315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dirty="0">
                <a:solidFill>
                  <a:srgbClr val="FFFFFF"/>
                </a:solidFill>
                <a:latin typeface="Arial"/>
                <a:ea typeface="Arial"/>
                <a:cs typeface="Arial"/>
                <a:sym typeface="Arial"/>
              </a:rPr>
              <a:t>EUROPEAN MARITIME FISHERIES </a:t>
            </a:r>
            <a:endParaRPr dirty="0"/>
          </a:p>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dirty="0">
                <a:solidFill>
                  <a:srgbClr val="FFFFFF"/>
                </a:solidFill>
                <a:latin typeface="Arial"/>
                <a:ea typeface="Arial"/>
                <a:cs typeface="Arial"/>
                <a:sym typeface="Arial"/>
              </a:rPr>
              <a:t>AND AQUACULTURE FUND</a:t>
            </a:r>
            <a:endParaRPr sz="1800" b="1" i="0" u="none" strike="noStrike" cap="none" dirty="0">
              <a:solidFill>
                <a:srgbClr val="FFFFFF"/>
              </a:solidFill>
              <a:latin typeface="Arial"/>
              <a:ea typeface="Arial"/>
              <a:cs typeface="Arial"/>
              <a:sym typeface="Arial"/>
            </a:endParaRPr>
          </a:p>
        </p:txBody>
      </p:sp>
      <p:pic>
        <p:nvPicPr>
          <p:cNvPr id="131" name="Google Shape;131;p16"/>
          <p:cNvPicPr preferRelativeResize="0"/>
          <p:nvPr/>
        </p:nvPicPr>
        <p:blipFill rotWithShape="1">
          <a:blip r:embed="rId5">
            <a:alphaModFix/>
          </a:blip>
          <a:srcRect/>
          <a:stretch/>
        </p:blipFill>
        <p:spPr>
          <a:xfrm>
            <a:off x="4913715" y="2170515"/>
            <a:ext cx="3115278" cy="3168302"/>
          </a:xfrm>
          <a:prstGeom prst="rect">
            <a:avLst/>
          </a:prstGeom>
          <a:noFill/>
          <a:ln>
            <a:noFill/>
          </a:ln>
        </p:spPr>
      </p:pic>
      <p:sp>
        <p:nvSpPr>
          <p:cNvPr id="132" name="Google Shape;132;p16"/>
          <p:cNvSpPr txBox="1"/>
          <p:nvPr/>
        </p:nvSpPr>
        <p:spPr>
          <a:xfrm>
            <a:off x="4590254" y="5475526"/>
            <a:ext cx="3606751" cy="8315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dirty="0">
                <a:solidFill>
                  <a:srgbClr val="FFFFFF"/>
                </a:solidFill>
                <a:latin typeface="Arial"/>
                <a:ea typeface="Arial"/>
                <a:cs typeface="Arial"/>
                <a:sym typeface="Arial"/>
              </a:rPr>
              <a:t>HORIZON EUROPE </a:t>
            </a:r>
            <a:endParaRPr dirty="0"/>
          </a:p>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dirty="0">
                <a:solidFill>
                  <a:srgbClr val="FFFFFF"/>
                </a:solidFill>
                <a:latin typeface="Arial"/>
                <a:ea typeface="Arial"/>
                <a:cs typeface="Arial"/>
                <a:sym typeface="Arial"/>
              </a:rPr>
              <a:t>Climate</a:t>
            </a:r>
            <a:r>
              <a:rPr lang="en-US" sz="1800" b="0" i="0" u="none" strike="noStrike" cap="none" dirty="0">
                <a:solidFill>
                  <a:srgbClr val="FFFFFF"/>
                </a:solidFill>
                <a:latin typeface="Arial"/>
                <a:ea typeface="Arial"/>
                <a:cs typeface="Arial"/>
                <a:sym typeface="Arial"/>
              </a:rPr>
              <a:t>, </a:t>
            </a:r>
            <a:r>
              <a:rPr lang="en-US" sz="1800" b="1" i="0" u="none" strike="noStrike" cap="none" dirty="0">
                <a:solidFill>
                  <a:srgbClr val="FFFFFF"/>
                </a:solidFill>
                <a:latin typeface="Arial"/>
                <a:ea typeface="Arial"/>
                <a:cs typeface="Arial"/>
                <a:sym typeface="Arial"/>
              </a:rPr>
              <a:t>Energy</a:t>
            </a:r>
            <a:r>
              <a:rPr lang="en-US" sz="1800" b="0" i="0" u="none" strike="noStrike" cap="none" dirty="0">
                <a:solidFill>
                  <a:srgbClr val="FFFFFF"/>
                </a:solidFill>
                <a:latin typeface="Arial"/>
                <a:ea typeface="Arial"/>
                <a:cs typeface="Arial"/>
                <a:sym typeface="Arial"/>
              </a:rPr>
              <a:t> </a:t>
            </a:r>
            <a:r>
              <a:rPr lang="en-US" sz="1800" b="1" i="0" u="none" strike="noStrike" cap="none" dirty="0">
                <a:solidFill>
                  <a:srgbClr val="FFFFFF"/>
                </a:solidFill>
                <a:latin typeface="Arial"/>
                <a:ea typeface="Arial"/>
                <a:cs typeface="Arial"/>
                <a:sym typeface="Arial"/>
              </a:rPr>
              <a:t>and</a:t>
            </a:r>
            <a:r>
              <a:rPr lang="en-US" sz="1800" b="0" i="0" u="none" strike="noStrike" cap="none" dirty="0">
                <a:solidFill>
                  <a:srgbClr val="FFFFFF"/>
                </a:solidFill>
                <a:latin typeface="Arial"/>
                <a:ea typeface="Arial"/>
                <a:cs typeface="Arial"/>
                <a:sym typeface="Arial"/>
              </a:rPr>
              <a:t> </a:t>
            </a:r>
            <a:r>
              <a:rPr lang="en-US" sz="1800" b="1" i="0" u="none" strike="noStrike" cap="none" dirty="0" smtClean="0">
                <a:solidFill>
                  <a:srgbClr val="FFFFFF"/>
                </a:solidFill>
                <a:latin typeface="Arial"/>
                <a:ea typeface="Arial"/>
                <a:cs typeface="Arial"/>
                <a:sym typeface="Arial"/>
              </a:rPr>
              <a:t>Mobility</a:t>
            </a:r>
          </a:p>
          <a:p>
            <a:pPr marL="0" marR="0" lvl="0" indent="0" algn="ctr" rtl="0">
              <a:lnSpc>
                <a:spcPct val="100000"/>
              </a:lnSpc>
              <a:spcBef>
                <a:spcPts val="0"/>
              </a:spcBef>
              <a:spcAft>
                <a:spcPts val="0"/>
              </a:spcAft>
              <a:buClr>
                <a:srgbClr val="FFFFFF"/>
              </a:buClr>
              <a:buSzPts val="1800"/>
              <a:buFont typeface="Arial"/>
              <a:buNone/>
            </a:pPr>
            <a:r>
              <a:rPr lang="fr-BE" b="1" dirty="0" smtClean="0">
                <a:solidFill>
                  <a:srgbClr val="FFFFFF"/>
                </a:solidFill>
                <a:latin typeface="Arial"/>
                <a:ea typeface="Arial"/>
                <a:cs typeface="Arial"/>
                <a:sym typeface="Arial"/>
              </a:rPr>
              <a:t>Mission Restore </a:t>
            </a:r>
            <a:r>
              <a:rPr lang="fr-BE" b="1" dirty="0">
                <a:solidFill>
                  <a:srgbClr val="FFFFFF"/>
                </a:solidFill>
                <a:latin typeface="Arial"/>
                <a:ea typeface="Arial"/>
                <a:cs typeface="Arial"/>
                <a:sym typeface="Arial"/>
              </a:rPr>
              <a:t>O</a:t>
            </a:r>
            <a:r>
              <a:rPr lang="fr-BE" b="1" dirty="0" smtClean="0">
                <a:solidFill>
                  <a:srgbClr val="FFFFFF"/>
                </a:solidFill>
                <a:latin typeface="Arial"/>
                <a:ea typeface="Arial"/>
                <a:cs typeface="Arial"/>
                <a:sym typeface="Arial"/>
              </a:rPr>
              <a:t>ur </a:t>
            </a:r>
            <a:r>
              <a:rPr lang="fr-BE" b="1" dirty="0" err="1">
                <a:solidFill>
                  <a:srgbClr val="FFFFFF"/>
                </a:solidFill>
                <a:latin typeface="Arial"/>
                <a:ea typeface="Arial"/>
                <a:cs typeface="Arial"/>
                <a:sym typeface="Arial"/>
              </a:rPr>
              <a:t>O</a:t>
            </a:r>
            <a:r>
              <a:rPr lang="fr-BE" b="1" dirty="0" err="1" smtClean="0">
                <a:solidFill>
                  <a:srgbClr val="FFFFFF"/>
                </a:solidFill>
                <a:latin typeface="Arial"/>
                <a:ea typeface="Arial"/>
                <a:cs typeface="Arial"/>
                <a:sym typeface="Arial"/>
              </a:rPr>
              <a:t>cean</a:t>
            </a:r>
            <a:endParaRPr sz="1800" b="0" i="0" u="none" strike="noStrike" cap="none" dirty="0">
              <a:solidFill>
                <a:srgbClr val="FFFFFF"/>
              </a:solidFill>
              <a:latin typeface="Arial"/>
              <a:ea typeface="Arial"/>
              <a:cs typeface="Arial"/>
              <a:sym typeface="Arial"/>
            </a:endParaRPr>
          </a:p>
        </p:txBody>
      </p:sp>
      <p:sp>
        <p:nvSpPr>
          <p:cNvPr id="133" name="Google Shape;133;p16"/>
          <p:cNvSpPr/>
          <p:nvPr/>
        </p:nvSpPr>
        <p:spPr>
          <a:xfrm>
            <a:off x="8059733" y="2796996"/>
            <a:ext cx="3197247" cy="921242"/>
          </a:xfrm>
          <a:custGeom>
            <a:avLst/>
            <a:gdLst/>
            <a:ahLst/>
            <a:cxnLst/>
            <a:rect l="l" t="t" r="r" b="b"/>
            <a:pathLst>
              <a:path w="8205165" h="2722359" extrusionOk="0">
                <a:moveTo>
                  <a:pt x="6843979" y="0"/>
                </a:moveTo>
                <a:lnTo>
                  <a:pt x="6843953" y="0"/>
                </a:lnTo>
                <a:lnTo>
                  <a:pt x="1361198" y="0"/>
                </a:lnTo>
                <a:cubicBezTo>
                  <a:pt x="609434" y="0"/>
                  <a:pt x="0" y="609422"/>
                  <a:pt x="0" y="1361186"/>
                </a:cubicBezTo>
                <a:cubicBezTo>
                  <a:pt x="0" y="2112937"/>
                  <a:pt x="609434" y="2722359"/>
                  <a:pt x="1361198" y="2722359"/>
                </a:cubicBezTo>
                <a:lnTo>
                  <a:pt x="6843953" y="2722359"/>
                </a:lnTo>
                <a:lnTo>
                  <a:pt x="6843979" y="2722359"/>
                </a:lnTo>
                <a:cubicBezTo>
                  <a:pt x="7595717" y="2722359"/>
                  <a:pt x="8205165" y="2112937"/>
                  <a:pt x="8205165" y="1361186"/>
                </a:cubicBezTo>
                <a:cubicBezTo>
                  <a:pt x="8205165" y="609422"/>
                  <a:pt x="7595717" y="0"/>
                  <a:pt x="6843979" y="0"/>
                </a:cubicBezTo>
                <a:close/>
              </a:path>
            </a:pathLst>
          </a:custGeom>
          <a:solidFill>
            <a:srgbClr val="8296B0">
              <a:alpha val="69803"/>
            </a:srgbClr>
          </a:solidFill>
          <a:ln>
            <a:noFill/>
          </a:ln>
        </p:spPr>
        <p:txBody>
          <a:bodyPr spcFirstLastPara="1" wrap="square" lIns="60925" tIns="30450" rIns="60925" bIns="30450" anchor="ctr" anchorCtr="0">
            <a:noAutofit/>
          </a:bodyPr>
          <a:lstStyle/>
          <a:p>
            <a:pPr marL="0" marR="0" lvl="0" indent="0" algn="ctr" rtl="0">
              <a:lnSpc>
                <a:spcPct val="100000"/>
              </a:lnSpc>
              <a:spcBef>
                <a:spcPts val="0"/>
              </a:spcBef>
              <a:spcAft>
                <a:spcPts val="0"/>
              </a:spcAft>
              <a:buClr>
                <a:schemeClr val="dk1"/>
              </a:buClr>
              <a:buSzPts val="1200"/>
              <a:buFont typeface="Calibri"/>
              <a:buNone/>
            </a:pPr>
            <a:endParaRPr sz="1200" b="0" i="0" u="none" strike="noStrike" cap="none">
              <a:solidFill>
                <a:srgbClr val="4D4D4D"/>
              </a:solidFill>
              <a:latin typeface="Arial"/>
              <a:ea typeface="Arial"/>
              <a:cs typeface="Arial"/>
              <a:sym typeface="Arial"/>
            </a:endParaRPr>
          </a:p>
        </p:txBody>
      </p:sp>
      <p:sp>
        <p:nvSpPr>
          <p:cNvPr id="134" name="Google Shape;134;p16"/>
          <p:cNvSpPr txBox="1"/>
          <p:nvPr/>
        </p:nvSpPr>
        <p:spPr>
          <a:xfrm>
            <a:off x="7950839" y="2982862"/>
            <a:ext cx="3440888" cy="5821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a:solidFill>
                  <a:srgbClr val="FFFFFF"/>
                </a:solidFill>
                <a:latin typeface="Arial"/>
                <a:ea typeface="Arial"/>
                <a:cs typeface="Arial"/>
                <a:sym typeface="Arial"/>
              </a:rPr>
              <a:t>RENEWABLE ENERGY FINANCING MECHANISM </a:t>
            </a:r>
            <a:endParaRPr sz="1800" b="1" i="0" u="none" strike="noStrike" cap="none">
              <a:solidFill>
                <a:srgbClr val="FFFFFF"/>
              </a:solidFill>
              <a:latin typeface="Arial"/>
              <a:ea typeface="Arial"/>
              <a:cs typeface="Arial"/>
              <a:sym typeface="Arial"/>
            </a:endParaRPr>
          </a:p>
        </p:txBody>
      </p:sp>
      <p:sp>
        <p:nvSpPr>
          <p:cNvPr id="11" name="Title 10"/>
          <p:cNvSpPr>
            <a:spLocks noGrp="1"/>
          </p:cNvSpPr>
          <p:nvPr>
            <p:ph type="title"/>
          </p:nvPr>
        </p:nvSpPr>
        <p:spPr/>
        <p:txBody>
          <a:bodyPr/>
          <a:lstStyle/>
          <a:p>
            <a:r>
              <a:rPr lang="en-US" sz="3900" b="1" i="1" dirty="0" smtClean="0">
                <a:solidFill>
                  <a:srgbClr val="034EA2"/>
                </a:solidFill>
                <a:ea typeface="Arial"/>
                <a:cs typeface="Arial"/>
                <a:sym typeface="Arial"/>
              </a:rPr>
              <a:t>CINEA AND THE EUROPEAN GREEN DEAL</a:t>
            </a:r>
            <a:endParaRPr lang="en-GB" sz="3900" dirty="0"/>
          </a:p>
        </p:txBody>
      </p:sp>
    </p:spTree>
    <p:extLst>
      <p:ext uri="{BB962C8B-B14F-4D97-AF65-F5344CB8AC3E}">
        <p14:creationId xmlns:p14="http://schemas.microsoft.com/office/powerpoint/2010/main" val="421864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b="1" dirty="0"/>
              <a:t>CINEA </a:t>
            </a:r>
            <a:r>
              <a:rPr lang="en-IE" b="1" dirty="0" smtClean="0"/>
              <a:t>SUPPORT TO ORE</a:t>
            </a:r>
            <a:endParaRPr lang="en-US" b="1" dirty="0"/>
          </a:p>
        </p:txBody>
      </p:sp>
      <p:sp>
        <p:nvSpPr>
          <p:cNvPr id="10" name="Content Placeholder 2"/>
          <p:cNvSpPr txBox="1">
            <a:spLocks/>
          </p:cNvSpPr>
          <p:nvPr/>
        </p:nvSpPr>
        <p:spPr>
          <a:xfrm>
            <a:off x="6548200" y="1702682"/>
            <a:ext cx="5473042" cy="68275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defRPr/>
            </a:pPr>
            <a:r>
              <a:rPr lang="en-GB" sz="1600" b="1" dirty="0" smtClean="0"/>
              <a:t>Cross border cooperation, marine </a:t>
            </a:r>
            <a:r>
              <a:rPr lang="en-US" sz="1600" b="1" dirty="0" smtClean="0"/>
              <a:t>surveys, studies for </a:t>
            </a:r>
            <a:r>
              <a:rPr lang="en-GB" sz="1600" b="1" dirty="0" smtClean="0"/>
              <a:t>transmission infrastructure, grids &amp; </a:t>
            </a:r>
            <a:r>
              <a:rPr lang="en-GB" sz="1600" b="1" dirty="0" smtClean="0"/>
              <a:t>cross border-RES </a:t>
            </a:r>
            <a:r>
              <a:rPr lang="en-GB" sz="1600" b="1" dirty="0" smtClean="0"/>
              <a:t>generation, ports </a:t>
            </a:r>
            <a:r>
              <a:rPr lang="en-GB" sz="1600" b="1" dirty="0"/>
              <a:t>improvements </a:t>
            </a:r>
          </a:p>
        </p:txBody>
      </p:sp>
      <p:sp>
        <p:nvSpPr>
          <p:cNvPr id="11" name="Rectangle 10"/>
          <p:cNvSpPr/>
          <p:nvPr/>
        </p:nvSpPr>
        <p:spPr>
          <a:xfrm>
            <a:off x="6548200" y="2319551"/>
            <a:ext cx="5473042" cy="584775"/>
          </a:xfrm>
          <a:prstGeom prst="rect">
            <a:avLst/>
          </a:prstGeom>
        </p:spPr>
        <p:txBody>
          <a:bodyPr wrap="square">
            <a:spAutoFit/>
          </a:bodyPr>
          <a:lstStyle/>
          <a:p>
            <a:r>
              <a:rPr lang="en-IE" sz="1600" b="1" dirty="0">
                <a:solidFill>
                  <a:schemeClr val="accent1"/>
                </a:solidFill>
              </a:rPr>
              <a:t>T</a:t>
            </a:r>
            <a:r>
              <a:rPr lang="en-IE" sz="1600" b="1" dirty="0" smtClean="0">
                <a:solidFill>
                  <a:schemeClr val="accent1"/>
                </a:solidFill>
              </a:rPr>
              <a:t>echnology, upscaling, cost reduction, demonstration </a:t>
            </a:r>
            <a:r>
              <a:rPr lang="en-IE" sz="1600" b="1" dirty="0">
                <a:solidFill>
                  <a:schemeClr val="accent1"/>
                </a:solidFill>
              </a:rPr>
              <a:t>of </a:t>
            </a:r>
            <a:r>
              <a:rPr lang="en-IE" sz="1600" b="1" dirty="0" smtClean="0">
                <a:solidFill>
                  <a:schemeClr val="accent1"/>
                </a:solidFill>
              </a:rPr>
              <a:t>emerging technologies, soft skills </a:t>
            </a:r>
            <a:endParaRPr lang="en-GB" sz="1600" b="1" dirty="0">
              <a:solidFill>
                <a:schemeClr val="accent1"/>
              </a:solidFill>
            </a:endParaRPr>
          </a:p>
        </p:txBody>
      </p:sp>
      <p:sp>
        <p:nvSpPr>
          <p:cNvPr id="15" name="Rectangle 14"/>
          <p:cNvSpPr/>
          <p:nvPr/>
        </p:nvSpPr>
        <p:spPr>
          <a:xfrm>
            <a:off x="6548200" y="2883259"/>
            <a:ext cx="5473042" cy="584775"/>
          </a:xfrm>
          <a:prstGeom prst="rect">
            <a:avLst/>
          </a:prstGeom>
        </p:spPr>
        <p:txBody>
          <a:bodyPr wrap="square">
            <a:spAutoFit/>
          </a:bodyPr>
          <a:lstStyle/>
          <a:p>
            <a:r>
              <a:rPr lang="en-GB" sz="1600" b="1" dirty="0" smtClean="0">
                <a:solidFill>
                  <a:schemeClr val="tx2"/>
                </a:solidFill>
              </a:rPr>
              <a:t>Operational </a:t>
            </a:r>
            <a:r>
              <a:rPr lang="en-GB" sz="1600" b="1" dirty="0">
                <a:solidFill>
                  <a:schemeClr val="tx2"/>
                </a:solidFill>
              </a:rPr>
              <a:t>c</a:t>
            </a:r>
            <a:r>
              <a:rPr lang="en-GB" sz="1600" b="1" dirty="0" smtClean="0">
                <a:solidFill>
                  <a:schemeClr val="tx2"/>
                </a:solidFill>
              </a:rPr>
              <a:t>osts reduction, digitalisation &amp; robotics, maritime spatial planning, multi-use</a:t>
            </a:r>
            <a:endParaRPr lang="en-GB" sz="1600" b="1" dirty="0">
              <a:solidFill>
                <a:schemeClr val="tx2"/>
              </a:solidFill>
            </a:endParaRPr>
          </a:p>
        </p:txBody>
      </p:sp>
      <p:sp>
        <p:nvSpPr>
          <p:cNvPr id="16" name="Rectangle 15"/>
          <p:cNvSpPr/>
          <p:nvPr/>
        </p:nvSpPr>
        <p:spPr>
          <a:xfrm>
            <a:off x="6548200" y="4156878"/>
            <a:ext cx="5427399" cy="584775"/>
          </a:xfrm>
          <a:prstGeom prst="rect">
            <a:avLst/>
          </a:prstGeom>
        </p:spPr>
        <p:txBody>
          <a:bodyPr wrap="square">
            <a:spAutoFit/>
          </a:bodyPr>
          <a:lstStyle/>
          <a:p>
            <a:r>
              <a:rPr lang="en-US" sz="1600" b="1" dirty="0" smtClean="0">
                <a:solidFill>
                  <a:srgbClr val="FFC000"/>
                </a:solidFill>
              </a:rPr>
              <a:t>Demonstration </a:t>
            </a:r>
            <a:r>
              <a:rPr lang="en-US" sz="1600" b="1" dirty="0">
                <a:solidFill>
                  <a:srgbClr val="FFC000"/>
                </a:solidFill>
              </a:rPr>
              <a:t>of </a:t>
            </a:r>
            <a:r>
              <a:rPr lang="en-US" sz="1600" b="1" dirty="0" smtClean="0">
                <a:solidFill>
                  <a:srgbClr val="FFC000"/>
                </a:solidFill>
              </a:rPr>
              <a:t>innovative low-carbon technologies (ETS funds)</a:t>
            </a:r>
            <a:endParaRPr lang="en-GB" sz="1600" b="1" dirty="0">
              <a:solidFill>
                <a:srgbClr val="FFC000"/>
              </a:solidFill>
            </a:endParaRPr>
          </a:p>
        </p:txBody>
      </p:sp>
      <p:sp>
        <p:nvSpPr>
          <p:cNvPr id="17" name="Rectangle 16"/>
          <p:cNvSpPr/>
          <p:nvPr/>
        </p:nvSpPr>
        <p:spPr>
          <a:xfrm>
            <a:off x="6548200" y="3633099"/>
            <a:ext cx="5319525" cy="338554"/>
          </a:xfrm>
          <a:prstGeom prst="rect">
            <a:avLst/>
          </a:prstGeom>
        </p:spPr>
        <p:txBody>
          <a:bodyPr wrap="square">
            <a:spAutoFit/>
          </a:bodyPr>
          <a:lstStyle/>
          <a:p>
            <a:r>
              <a:rPr lang="en-US" sz="1600" b="1" dirty="0">
                <a:solidFill>
                  <a:srgbClr val="92D050"/>
                </a:solidFill>
              </a:rPr>
              <a:t>E</a:t>
            </a:r>
            <a:r>
              <a:rPr lang="en-US" sz="1600" b="1" dirty="0" smtClean="0">
                <a:solidFill>
                  <a:srgbClr val="92D050"/>
                </a:solidFill>
              </a:rPr>
              <a:t>fficiency </a:t>
            </a:r>
            <a:r>
              <a:rPr lang="en-US" sz="1600" b="1" dirty="0">
                <a:solidFill>
                  <a:srgbClr val="92D050"/>
                </a:solidFill>
              </a:rPr>
              <a:t>&amp; </a:t>
            </a:r>
            <a:r>
              <a:rPr lang="en-US" sz="1600" b="1" dirty="0" smtClean="0">
                <a:solidFill>
                  <a:srgbClr val="92D050"/>
                </a:solidFill>
              </a:rPr>
              <a:t>environmental impact of ORE solutions</a:t>
            </a:r>
            <a:endParaRPr lang="en-GB" sz="1600" b="1" dirty="0">
              <a:solidFill>
                <a:srgbClr val="92D050"/>
              </a:solidFill>
            </a:endParaRPr>
          </a:p>
        </p:txBody>
      </p:sp>
      <p:sp>
        <p:nvSpPr>
          <p:cNvPr id="20" name="Rectangle 19"/>
          <p:cNvSpPr/>
          <p:nvPr/>
        </p:nvSpPr>
        <p:spPr>
          <a:xfrm>
            <a:off x="209678" y="6410080"/>
            <a:ext cx="4663980" cy="246221"/>
          </a:xfrm>
          <a:prstGeom prst="rect">
            <a:avLst/>
          </a:prstGeom>
        </p:spPr>
        <p:txBody>
          <a:bodyPr wrap="square">
            <a:spAutoFit/>
          </a:bodyPr>
          <a:lstStyle/>
          <a:p>
            <a:r>
              <a:rPr lang="en-IE" sz="1000" i="1" dirty="0" smtClean="0"/>
              <a:t>*covers funded as of 2014 completed </a:t>
            </a:r>
            <a:r>
              <a:rPr lang="en-IE" sz="1000" i="1" dirty="0"/>
              <a:t>and </a:t>
            </a:r>
            <a:r>
              <a:rPr lang="en-IE" sz="1000" i="1" dirty="0" smtClean="0"/>
              <a:t>on-going projects, including legacy</a:t>
            </a:r>
            <a:endParaRPr lang="en-GB" sz="1000" i="1" dirty="0"/>
          </a:p>
        </p:txBody>
      </p:sp>
      <p:graphicFrame>
        <p:nvGraphicFramePr>
          <p:cNvPr id="18" name="Diagram 17"/>
          <p:cNvGraphicFramePr/>
          <p:nvPr>
            <p:extLst>
              <p:ext uri="{D42A27DB-BD31-4B8C-83A1-F6EECF244321}">
                <p14:modId xmlns:p14="http://schemas.microsoft.com/office/powerpoint/2010/main" val="1030857610"/>
              </p:ext>
            </p:extLst>
          </p:nvPr>
        </p:nvGraphicFramePr>
        <p:xfrm>
          <a:off x="1688868" y="1516376"/>
          <a:ext cx="4880665"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227900" y="2552134"/>
            <a:ext cx="2142378" cy="1938992"/>
          </a:xfrm>
          <a:prstGeom prst="rect">
            <a:avLst/>
          </a:prstGeom>
        </p:spPr>
        <p:txBody>
          <a:bodyPr wrap="square">
            <a:spAutoFit/>
          </a:bodyPr>
          <a:lstStyle/>
          <a:p>
            <a:r>
              <a:rPr lang="en-IE" sz="2400" b="1" dirty="0" smtClean="0">
                <a:solidFill>
                  <a:schemeClr val="tx2"/>
                </a:solidFill>
              </a:rPr>
              <a:t>5  EU programmes</a:t>
            </a:r>
          </a:p>
          <a:p>
            <a:endParaRPr lang="en-IE" sz="2400" b="1" dirty="0" smtClean="0">
              <a:solidFill>
                <a:schemeClr val="tx2"/>
              </a:solidFill>
            </a:endParaRPr>
          </a:p>
          <a:p>
            <a:r>
              <a:rPr lang="en-IE" sz="2400" b="1" dirty="0" smtClean="0">
                <a:solidFill>
                  <a:schemeClr val="tx2"/>
                </a:solidFill>
              </a:rPr>
              <a:t>Approx. 100 projects*</a:t>
            </a:r>
            <a:endParaRPr lang="en-GB" sz="2400" b="1" dirty="0">
              <a:solidFill>
                <a:schemeClr val="tx2"/>
              </a:solidFill>
            </a:endParaRPr>
          </a:p>
        </p:txBody>
      </p:sp>
    </p:spTree>
    <p:extLst>
      <p:ext uri="{BB962C8B-B14F-4D97-AF65-F5344CB8AC3E}">
        <p14:creationId xmlns:p14="http://schemas.microsoft.com/office/powerpoint/2010/main" val="2163501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b="1" dirty="0" smtClean="0"/>
              <a:t>PROMOTING SYNERGIES</a:t>
            </a:r>
            <a:endParaRPr lang="en-GB" b="1"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611408016"/>
              </p:ext>
            </p:extLst>
          </p:nvPr>
        </p:nvGraphicFramePr>
        <p:xfrm>
          <a:off x="551622" y="2992688"/>
          <a:ext cx="11353800" cy="2949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970722" y="1775009"/>
            <a:ext cx="10700578" cy="707886"/>
          </a:xfrm>
          <a:prstGeom prst="rect">
            <a:avLst/>
          </a:prstGeom>
        </p:spPr>
        <p:txBody>
          <a:bodyPr wrap="square">
            <a:spAutoFit/>
          </a:bodyPr>
          <a:lstStyle/>
          <a:p>
            <a:pPr algn="just"/>
            <a:r>
              <a:rPr lang="en-US" sz="2000" dirty="0" smtClean="0"/>
              <a:t>CINEA can support </a:t>
            </a:r>
            <a:r>
              <a:rPr lang="en-US" sz="2000" dirty="0"/>
              <a:t>synergies across programs, sectors and projects and we transform complementarities into an added-value!</a:t>
            </a:r>
            <a:endParaRPr lang="en-GB" sz="2000" dirty="0"/>
          </a:p>
        </p:txBody>
      </p:sp>
    </p:spTree>
    <p:extLst>
      <p:ext uri="{BB962C8B-B14F-4D97-AF65-F5344CB8AC3E}">
        <p14:creationId xmlns:p14="http://schemas.microsoft.com/office/powerpoint/2010/main" val="1085507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b="1" dirty="0" smtClean="0"/>
              <a:t>CURRENT PORTFOLIO OF PROJECTS</a:t>
            </a:r>
            <a:endParaRPr lang="en-US" b="1"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10523" y="1653955"/>
            <a:ext cx="8516178" cy="2219545"/>
          </a:xfrm>
          <a:prstGeom prst="rect">
            <a:avLst/>
          </a:prstGeom>
        </p:spPr>
      </p:pic>
      <p:graphicFrame>
        <p:nvGraphicFramePr>
          <p:cNvPr id="7" name="Chart 6"/>
          <p:cNvGraphicFramePr/>
          <p:nvPr>
            <p:extLst>
              <p:ext uri="{D42A27DB-BD31-4B8C-83A1-F6EECF244321}">
                <p14:modId xmlns:p14="http://schemas.microsoft.com/office/powerpoint/2010/main" val="2819705501"/>
              </p:ext>
            </p:extLst>
          </p:nvPr>
        </p:nvGraphicFramePr>
        <p:xfrm>
          <a:off x="3303690" y="3873500"/>
          <a:ext cx="6030809" cy="27051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9281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rot="1267910">
            <a:off x="8078423" y="3313282"/>
            <a:ext cx="2100858" cy="3139744"/>
          </a:xfrm>
          <a:prstGeom prst="rect">
            <a:avLst/>
          </a:prstGeom>
        </p:spPr>
      </p:pic>
      <p:sp>
        <p:nvSpPr>
          <p:cNvPr id="3" name="Title 2"/>
          <p:cNvSpPr>
            <a:spLocks noGrp="1"/>
          </p:cNvSpPr>
          <p:nvPr>
            <p:ph type="title"/>
          </p:nvPr>
        </p:nvSpPr>
        <p:spPr/>
        <p:txBody>
          <a:bodyPr/>
          <a:lstStyle/>
          <a:p>
            <a:r>
              <a:rPr lang="fr-BE" dirty="0" smtClean="0"/>
              <a:t>ONGOING FUNDING AND FUTURE OPPORTUNITIES</a:t>
            </a:r>
            <a:endParaRPr lang="en-US" dirty="0"/>
          </a:p>
        </p:txBody>
      </p:sp>
      <p:sp>
        <p:nvSpPr>
          <p:cNvPr id="2" name="Content Placeholder 1"/>
          <p:cNvSpPr>
            <a:spLocks noGrp="1"/>
          </p:cNvSpPr>
          <p:nvPr>
            <p:ph idx="4294967295"/>
          </p:nvPr>
        </p:nvSpPr>
        <p:spPr>
          <a:xfrm>
            <a:off x="889503" y="1722868"/>
            <a:ext cx="11221278" cy="2254250"/>
          </a:xfrm>
        </p:spPr>
        <p:txBody>
          <a:bodyPr/>
          <a:lstStyle/>
          <a:p>
            <a:r>
              <a:rPr lang="en-GB" sz="2000" b="1" dirty="0" smtClean="0"/>
              <a:t>EU funding for offshore renewables</a:t>
            </a:r>
            <a:r>
              <a:rPr lang="en-GB" sz="2000" dirty="0" smtClean="0"/>
              <a:t> </a:t>
            </a:r>
            <a:r>
              <a:rPr lang="en-GB" sz="2000" dirty="0" smtClean="0">
                <a:hlinkClick r:id="rId4"/>
              </a:rPr>
              <a:t>https://energy.ec.europa.eu/topics/renewable-energy/financing/eu-funding-offshore-renewables_en</a:t>
            </a:r>
            <a:endParaRPr lang="en-GB" sz="2000" dirty="0" smtClean="0"/>
          </a:p>
          <a:p>
            <a:r>
              <a:rPr lang="en-GB" sz="2000" b="1" dirty="0" smtClean="0"/>
              <a:t>Funding and tender opportunity portal</a:t>
            </a:r>
            <a:br>
              <a:rPr lang="en-GB" sz="2000" b="1" dirty="0" smtClean="0"/>
            </a:br>
            <a:r>
              <a:rPr lang="en-GB" sz="2000" dirty="0" smtClean="0">
                <a:hlinkClick r:id="rId5"/>
              </a:rPr>
              <a:t>https://ec.europa.eu/info/funding-tenders/opportunities/portal/screen/home</a:t>
            </a:r>
            <a:r>
              <a:rPr lang="en-GB" sz="2000" dirty="0" smtClean="0"/>
              <a:t>   </a:t>
            </a:r>
          </a:p>
        </p:txBody>
      </p:sp>
      <p:pic>
        <p:nvPicPr>
          <p:cNvPr id="6" name="Picture 5"/>
          <p:cNvPicPr>
            <a:picLocks noChangeAspect="1"/>
          </p:cNvPicPr>
          <p:nvPr/>
        </p:nvPicPr>
        <p:blipFill>
          <a:blip r:embed="rId6"/>
          <a:stretch>
            <a:fillRect/>
          </a:stretch>
        </p:blipFill>
        <p:spPr>
          <a:xfrm>
            <a:off x="1155700" y="3618559"/>
            <a:ext cx="6108824" cy="2807916"/>
          </a:xfrm>
          <a:prstGeom prst="rect">
            <a:avLst/>
          </a:prstGeom>
        </p:spPr>
      </p:pic>
      <p:sp>
        <p:nvSpPr>
          <p:cNvPr id="7" name="TextBox 6"/>
          <p:cNvSpPr txBox="1"/>
          <p:nvPr/>
        </p:nvSpPr>
        <p:spPr>
          <a:xfrm>
            <a:off x="10438027" y="4624931"/>
            <a:ext cx="1672754" cy="923330"/>
          </a:xfrm>
          <a:prstGeom prst="rect">
            <a:avLst/>
          </a:prstGeom>
          <a:noFill/>
        </p:spPr>
        <p:txBody>
          <a:bodyPr wrap="square" rtlCol="0">
            <a:spAutoFit/>
          </a:bodyPr>
          <a:lstStyle/>
          <a:p>
            <a:r>
              <a:rPr lang="fr-BE" b="1" dirty="0" err="1" smtClean="0">
                <a:hlinkClick r:id="rId7"/>
              </a:rPr>
              <a:t>Ocean</a:t>
            </a:r>
            <a:r>
              <a:rPr lang="fr-BE" b="1" dirty="0" smtClean="0">
                <a:hlinkClick r:id="rId7"/>
              </a:rPr>
              <a:t> </a:t>
            </a:r>
            <a:r>
              <a:rPr lang="fr-BE" b="1" dirty="0" err="1" smtClean="0">
                <a:hlinkClick r:id="rId7"/>
              </a:rPr>
              <a:t>energy</a:t>
            </a:r>
            <a:r>
              <a:rPr lang="fr-BE" b="1" dirty="0" smtClean="0">
                <a:hlinkClick r:id="rId7"/>
              </a:rPr>
              <a:t> CORDIS Pack</a:t>
            </a:r>
            <a:endParaRPr lang="en-US" b="1" dirty="0"/>
          </a:p>
        </p:txBody>
      </p:sp>
      <p:sp>
        <p:nvSpPr>
          <p:cNvPr id="9" name="Oval 8"/>
          <p:cNvSpPr/>
          <p:nvPr/>
        </p:nvSpPr>
        <p:spPr>
          <a:xfrm>
            <a:off x="4055096" y="3968755"/>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flipH="1" flipV="1">
            <a:off x="4215962" y="3692238"/>
            <a:ext cx="1168399" cy="431799"/>
          </a:xfrm>
          <a:prstGeom prst="ellipse">
            <a:avLst/>
          </a:prstGeom>
          <a:noFill/>
          <a:ln w="28575">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flipH="1" flipV="1">
            <a:off x="4210112" y="4845319"/>
            <a:ext cx="1261622" cy="482554"/>
          </a:xfrm>
          <a:prstGeom prst="ellipse">
            <a:avLst/>
          </a:prstGeom>
          <a:noFill/>
          <a:ln w="28575" cmpd="sng">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Oval 13"/>
          <p:cNvSpPr/>
          <p:nvPr/>
        </p:nvSpPr>
        <p:spPr>
          <a:xfrm flipH="1" flipV="1">
            <a:off x="5315057" y="6030654"/>
            <a:ext cx="1168399" cy="431799"/>
          </a:xfrm>
          <a:prstGeom prst="ellipse">
            <a:avLst/>
          </a:prstGeom>
          <a:noFill/>
          <a:ln w="28575">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Oval 15"/>
          <p:cNvSpPr/>
          <p:nvPr/>
        </p:nvSpPr>
        <p:spPr>
          <a:xfrm flipH="1" flipV="1">
            <a:off x="5315056" y="5473175"/>
            <a:ext cx="1168399" cy="431799"/>
          </a:xfrm>
          <a:prstGeom prst="ellipse">
            <a:avLst/>
          </a:prstGeom>
          <a:noFill/>
          <a:ln w="28575">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flipH="1" flipV="1">
            <a:off x="3248070" y="5447797"/>
            <a:ext cx="1261622" cy="482554"/>
          </a:xfrm>
          <a:prstGeom prst="ellipse">
            <a:avLst/>
          </a:prstGeom>
          <a:noFill/>
          <a:ln w="28575" cmpd="sng">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5974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7" y="1825625"/>
            <a:ext cx="5486807" cy="3906435"/>
          </a:xfrm>
        </p:spPr>
        <p:txBody>
          <a:bodyPr/>
          <a:lstStyle/>
          <a:p>
            <a:pPr marL="0" lvl="0" indent="0" algn="just">
              <a:spcAft>
                <a:spcPts val="0"/>
              </a:spcAft>
              <a:buClrTx/>
              <a:buNone/>
              <a:defRPr/>
            </a:pPr>
            <a:r>
              <a:rPr lang="en-IE" sz="1800" b="1" dirty="0" smtClean="0"/>
              <a:t>Scope</a:t>
            </a:r>
            <a:r>
              <a:rPr lang="en-IE" sz="1800" dirty="0" smtClean="0"/>
              <a:t>:</a:t>
            </a:r>
          </a:p>
          <a:p>
            <a:pPr marL="0" lvl="0" indent="0" algn="just">
              <a:spcAft>
                <a:spcPts val="0"/>
              </a:spcAft>
              <a:buClrTx/>
              <a:buNone/>
              <a:defRPr/>
            </a:pPr>
            <a:r>
              <a:rPr lang="en-IE" sz="1800" dirty="0" smtClean="0"/>
              <a:t>It </a:t>
            </a:r>
            <a:r>
              <a:rPr lang="en-US" sz="1800" dirty="0"/>
              <a:t>is a first building block in the hub concept connecting up to 12 GW future offshore wind parks to the energy systems of DK, NE and DE.  </a:t>
            </a:r>
            <a:r>
              <a:rPr lang="en-US" sz="1800" dirty="0" smtClean="0"/>
              <a:t>It covers </a:t>
            </a:r>
            <a:r>
              <a:rPr lang="en-US" sz="1800" dirty="0"/>
              <a:t>pre-feasibility, pre-FEED, CBA, alternatives study, grid, market analysis, environmental </a:t>
            </a:r>
            <a:r>
              <a:rPr lang="en-US" sz="1800" dirty="0" smtClean="0"/>
              <a:t>Studies.</a:t>
            </a:r>
            <a:endParaRPr lang="en-IE" sz="1800" u="sng" dirty="0"/>
          </a:p>
          <a:p>
            <a:pPr marL="0" lvl="0" indent="0">
              <a:spcAft>
                <a:spcPts val="0"/>
              </a:spcAft>
              <a:buClrTx/>
              <a:buNone/>
              <a:defRPr/>
            </a:pPr>
            <a:endParaRPr lang="en-IE" sz="1800" b="1" dirty="0" smtClean="0"/>
          </a:p>
          <a:p>
            <a:pPr marL="0" lvl="0" indent="0">
              <a:spcAft>
                <a:spcPts val="0"/>
              </a:spcAft>
              <a:buClrTx/>
              <a:buNone/>
              <a:defRPr/>
            </a:pPr>
            <a:r>
              <a:rPr lang="en-IE" sz="1800" b="1" dirty="0" smtClean="0"/>
              <a:t>Coordinator</a:t>
            </a:r>
            <a:r>
              <a:rPr lang="en-IE" sz="1800" b="1" dirty="0"/>
              <a:t>: </a:t>
            </a:r>
            <a:r>
              <a:rPr lang="en-IE" sz="1800" dirty="0" err="1"/>
              <a:t>TenneT</a:t>
            </a:r>
            <a:r>
              <a:rPr lang="en-IE" sz="1800" dirty="0"/>
              <a:t> TSO B.V. (NL)</a:t>
            </a:r>
          </a:p>
          <a:p>
            <a:pPr marL="0" lvl="0" indent="0">
              <a:spcAft>
                <a:spcPts val="0"/>
              </a:spcAft>
              <a:buClrTx/>
              <a:buNone/>
              <a:defRPr/>
            </a:pPr>
            <a:r>
              <a:rPr lang="en-US" sz="1800" b="1" dirty="0"/>
              <a:t>EU contribution: </a:t>
            </a:r>
            <a:r>
              <a:rPr lang="en-US" sz="1800" dirty="0" smtClean="0"/>
              <a:t>€ 14M </a:t>
            </a:r>
            <a:endParaRPr lang="en-US" sz="1800" dirty="0"/>
          </a:p>
          <a:p>
            <a:pPr marL="0" lvl="0" indent="0">
              <a:spcAft>
                <a:spcPts val="0"/>
              </a:spcAft>
              <a:buClrTx/>
              <a:buNone/>
              <a:defRPr/>
            </a:pPr>
            <a:r>
              <a:rPr lang="en-US" sz="1800" b="1" dirty="0" smtClean="0"/>
              <a:t>Start-End date </a:t>
            </a:r>
            <a:r>
              <a:rPr lang="en-US" sz="1800" dirty="0" smtClean="0"/>
              <a:t>6/2020-9/2023</a:t>
            </a:r>
            <a:endParaRPr lang="en-US" sz="1800" b="1" u="sng" dirty="0" smtClean="0"/>
          </a:p>
          <a:p>
            <a:pPr marL="0" indent="0">
              <a:buNone/>
            </a:pPr>
            <a:endParaRPr lang="en-US" sz="1800" b="1" dirty="0" smtClean="0"/>
          </a:p>
          <a:p>
            <a:pPr marL="0" indent="0">
              <a:buNone/>
            </a:pPr>
            <a:r>
              <a:rPr lang="en-US" sz="1800" b="1" dirty="0" smtClean="0"/>
              <a:t>Website: </a:t>
            </a:r>
            <a:r>
              <a:rPr lang="en-US" sz="1800" b="1" u="sng" dirty="0" smtClean="0">
                <a:solidFill>
                  <a:srgbClr val="00B0F0"/>
                </a:solidFill>
              </a:rPr>
              <a:t>https</a:t>
            </a:r>
            <a:r>
              <a:rPr lang="en-US" sz="1800" b="1" u="sng" dirty="0">
                <a:solidFill>
                  <a:srgbClr val="00B0F0"/>
                </a:solidFill>
              </a:rPr>
              <a:t>://northseawindpowerhub.eu/</a:t>
            </a:r>
            <a:endParaRPr lang="en-IE" sz="1800" dirty="0"/>
          </a:p>
        </p:txBody>
      </p:sp>
      <p:sp>
        <p:nvSpPr>
          <p:cNvPr id="2" name="Title 1"/>
          <p:cNvSpPr>
            <a:spLocks noGrp="1"/>
          </p:cNvSpPr>
          <p:nvPr>
            <p:ph type="title"/>
          </p:nvPr>
        </p:nvSpPr>
        <p:spPr/>
        <p:txBody>
          <a:bodyPr/>
          <a:lstStyle/>
          <a:p>
            <a:r>
              <a:rPr lang="en-IE" b="1" dirty="0" smtClean="0"/>
              <a:t>CEF – North Sea Wind Power Hub</a:t>
            </a:r>
            <a:endParaRPr lang="en-GB" b="1" dirty="0"/>
          </a:p>
        </p:txBody>
      </p:sp>
      <p:pic>
        <p:nvPicPr>
          <p:cNvPr id="6" name="Picture 5"/>
          <p:cNvPicPr>
            <a:picLocks noChangeAspect="1"/>
          </p:cNvPicPr>
          <p:nvPr/>
        </p:nvPicPr>
        <p:blipFill>
          <a:blip r:embed="rId3"/>
          <a:stretch>
            <a:fillRect/>
          </a:stretch>
        </p:blipFill>
        <p:spPr>
          <a:xfrm>
            <a:off x="6740090" y="1825625"/>
            <a:ext cx="4989115" cy="3909242"/>
          </a:xfrm>
          <a:prstGeom prst="rect">
            <a:avLst/>
          </a:prstGeom>
        </p:spPr>
      </p:pic>
    </p:spTree>
    <p:extLst>
      <p:ext uri="{BB962C8B-B14F-4D97-AF65-F5344CB8AC3E}">
        <p14:creationId xmlns:p14="http://schemas.microsoft.com/office/powerpoint/2010/main" val="3804920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198" y="1825625"/>
            <a:ext cx="5328000" cy="4473575"/>
          </a:xfrm>
        </p:spPr>
        <p:txBody>
          <a:bodyPr/>
          <a:lstStyle/>
          <a:p>
            <a:pPr marL="0" indent="0">
              <a:spcAft>
                <a:spcPts val="0"/>
              </a:spcAft>
              <a:buNone/>
            </a:pPr>
            <a:r>
              <a:rPr lang="en-US" sz="1800" b="1" dirty="0" smtClean="0"/>
              <a:t>Scope</a:t>
            </a:r>
          </a:p>
          <a:p>
            <a:pPr marL="0" indent="0" algn="just">
              <a:spcAft>
                <a:spcPts val="0"/>
              </a:spcAft>
              <a:buNone/>
            </a:pPr>
            <a:r>
              <a:rPr lang="en-US" sz="1800" dirty="0"/>
              <a:t>D</a:t>
            </a:r>
            <a:r>
              <a:rPr lang="en-US" sz="1800" dirty="0" smtClean="0"/>
              <a:t>evelop </a:t>
            </a:r>
            <a:r>
              <a:rPr lang="en-US" sz="1800" dirty="0"/>
              <a:t>a set of innovative production and monitoring tools to reduce the uncertainties in the design process of floating wind turbines. FLOATECH aims to provide more advanced, trustworthy and cost-effective floating wind turbines, leading to an increase of the actual energy yield of floating wind farms</a:t>
            </a:r>
            <a:r>
              <a:rPr lang="en-US" sz="1800" dirty="0" smtClean="0"/>
              <a:t>.</a:t>
            </a:r>
          </a:p>
          <a:p>
            <a:pPr marL="0" indent="0">
              <a:spcAft>
                <a:spcPts val="0"/>
              </a:spcAft>
              <a:buNone/>
            </a:pPr>
            <a:endParaRPr lang="en-US" sz="1800" b="1" dirty="0" smtClean="0"/>
          </a:p>
          <a:p>
            <a:pPr marL="0" indent="0">
              <a:spcAft>
                <a:spcPts val="0"/>
              </a:spcAft>
              <a:buNone/>
            </a:pPr>
            <a:r>
              <a:rPr lang="en-US" sz="1800" b="1" dirty="0" smtClean="0"/>
              <a:t>Coordinator: </a:t>
            </a:r>
            <a:r>
              <a:rPr lang="en-US" sz="1800" dirty="0" smtClean="0"/>
              <a:t>TU Berlin (DE)</a:t>
            </a:r>
          </a:p>
          <a:p>
            <a:pPr marL="0" indent="0">
              <a:spcAft>
                <a:spcPts val="0"/>
              </a:spcAft>
              <a:buNone/>
            </a:pPr>
            <a:r>
              <a:rPr lang="en-US" sz="1800" b="1" dirty="0" smtClean="0"/>
              <a:t>EU </a:t>
            </a:r>
            <a:r>
              <a:rPr lang="en-US" sz="1800" b="1" dirty="0"/>
              <a:t>contribution : </a:t>
            </a:r>
            <a:r>
              <a:rPr lang="en-US" sz="1800" dirty="0"/>
              <a:t>€ 4 096 355</a:t>
            </a:r>
          </a:p>
          <a:p>
            <a:pPr marL="0" indent="0">
              <a:spcAft>
                <a:spcPts val="0"/>
              </a:spcAft>
              <a:buNone/>
            </a:pPr>
            <a:r>
              <a:rPr lang="fr-BE" sz="1800" b="1" dirty="0" smtClean="0"/>
              <a:t>Start Date-End Date:  </a:t>
            </a:r>
            <a:r>
              <a:rPr lang="fr-BE" sz="1800" dirty="0" smtClean="0"/>
              <a:t>01/2021-12/ 2023</a:t>
            </a:r>
          </a:p>
          <a:p>
            <a:pPr marL="0" indent="0">
              <a:spcAft>
                <a:spcPts val="0"/>
              </a:spcAft>
              <a:buNone/>
            </a:pPr>
            <a:endParaRPr lang="en-US" sz="1800" dirty="0" smtClean="0"/>
          </a:p>
          <a:p>
            <a:pPr marL="0" indent="0">
              <a:spcAft>
                <a:spcPts val="0"/>
              </a:spcAft>
              <a:buNone/>
            </a:pPr>
            <a:r>
              <a:rPr lang="en-US" sz="1800" b="1" dirty="0" smtClean="0"/>
              <a:t>Website: </a:t>
            </a:r>
            <a:r>
              <a:rPr lang="en-US" sz="1800" dirty="0" smtClean="0">
                <a:hlinkClick r:id="rId3"/>
              </a:rPr>
              <a:t>https</a:t>
            </a:r>
            <a:r>
              <a:rPr lang="en-US" sz="1800" dirty="0">
                <a:hlinkClick r:id="rId3"/>
              </a:rPr>
              <a:t>://</a:t>
            </a:r>
            <a:r>
              <a:rPr lang="en-US" sz="1800" dirty="0" smtClean="0">
                <a:hlinkClick r:id="rId3"/>
              </a:rPr>
              <a:t>www.floatech-project.com</a:t>
            </a:r>
            <a:r>
              <a:rPr lang="en-US" sz="2000" dirty="0" smtClean="0">
                <a:hlinkClick r:id="rId3"/>
              </a:rPr>
              <a:t>/</a:t>
            </a:r>
            <a:r>
              <a:rPr lang="en-US" sz="2000" dirty="0" smtClean="0"/>
              <a:t> </a:t>
            </a:r>
            <a:endParaRPr lang="en-US" sz="2000" dirty="0"/>
          </a:p>
          <a:p>
            <a:pPr marL="0" indent="0">
              <a:buNone/>
            </a:pPr>
            <a:endParaRPr lang="en-US" sz="2000" b="1" dirty="0"/>
          </a:p>
        </p:txBody>
      </p:sp>
      <p:sp>
        <p:nvSpPr>
          <p:cNvPr id="3" name="Title 2"/>
          <p:cNvSpPr>
            <a:spLocks noGrp="1"/>
          </p:cNvSpPr>
          <p:nvPr>
            <p:ph type="title"/>
          </p:nvPr>
        </p:nvSpPr>
        <p:spPr/>
        <p:txBody>
          <a:bodyPr/>
          <a:lstStyle/>
          <a:p>
            <a:r>
              <a:rPr lang="fr-BE" b="1" dirty="0" smtClean="0"/>
              <a:t>Horizon 2020/Europe</a:t>
            </a:r>
            <a:endParaRPr lang="en-US" b="1" dirty="0"/>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t="33389" b="15675"/>
          <a:stretch/>
        </p:blipFill>
        <p:spPr>
          <a:xfrm>
            <a:off x="6453716" y="212725"/>
            <a:ext cx="4919435" cy="1612900"/>
          </a:xfrm>
          <a:prstGeom prst="rect">
            <a:avLst/>
          </a:prstGeom>
        </p:spPr>
      </p:pic>
      <p:pic>
        <p:nvPicPr>
          <p:cNvPr id="6" name="Picture 5"/>
          <p:cNvPicPr>
            <a:picLocks noChangeAspect="1"/>
          </p:cNvPicPr>
          <p:nvPr/>
        </p:nvPicPr>
        <p:blipFill>
          <a:blip r:embed="rId5"/>
          <a:stretch>
            <a:fillRect/>
          </a:stretch>
        </p:blipFill>
        <p:spPr>
          <a:xfrm>
            <a:off x="6589237" y="2095760"/>
            <a:ext cx="5018563" cy="3502465"/>
          </a:xfrm>
          <a:prstGeom prst="rect">
            <a:avLst/>
          </a:prstGeom>
        </p:spPr>
      </p:pic>
    </p:spTree>
    <p:extLst>
      <p:ext uri="{BB962C8B-B14F-4D97-AF65-F5344CB8AC3E}">
        <p14:creationId xmlns:p14="http://schemas.microsoft.com/office/powerpoint/2010/main" val="13857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half" idx="1"/>
          </p:nvPr>
        </p:nvSpPr>
        <p:spPr>
          <a:xfrm>
            <a:off x="900522" y="1936496"/>
            <a:ext cx="5328000" cy="3906435"/>
          </a:xfrm>
        </p:spPr>
        <p:txBody>
          <a:bodyPr/>
          <a:lstStyle/>
          <a:p>
            <a:pPr marL="0" indent="0">
              <a:spcAft>
                <a:spcPts val="0"/>
              </a:spcAft>
              <a:buNone/>
            </a:pPr>
            <a:r>
              <a:rPr lang="en-US" sz="1800" b="1" dirty="0" smtClean="0"/>
              <a:t>Scope </a:t>
            </a:r>
          </a:p>
          <a:p>
            <a:pPr marL="0" indent="0">
              <a:spcAft>
                <a:spcPts val="0"/>
              </a:spcAft>
              <a:buNone/>
            </a:pPr>
            <a:r>
              <a:rPr lang="en-US" sz="1800" dirty="0" smtClean="0"/>
              <a:t>Demonstrating </a:t>
            </a:r>
            <a:r>
              <a:rPr lang="en-US" sz="1800" dirty="0"/>
              <a:t>an innovative mooring solution in a full-scale floating PV park, that is 50% more cost efficient compared to standard solutions, making the floating solar parks more sustainable with eased manufacturing and installation, as well as lower the transport and maintenance needs</a:t>
            </a:r>
            <a:r>
              <a:rPr lang="en-US" sz="1800" dirty="0" smtClean="0"/>
              <a:t>.</a:t>
            </a:r>
          </a:p>
          <a:p>
            <a:pPr marL="0" indent="0">
              <a:spcAft>
                <a:spcPts val="0"/>
              </a:spcAft>
              <a:buNone/>
            </a:pPr>
            <a:endParaRPr lang="en-US" sz="1800" dirty="0" smtClean="0"/>
          </a:p>
          <a:p>
            <a:pPr marL="0" indent="0">
              <a:spcAft>
                <a:spcPts val="0"/>
              </a:spcAft>
              <a:buNone/>
            </a:pPr>
            <a:r>
              <a:rPr lang="en-US" sz="1800" b="1" dirty="0" smtClean="0"/>
              <a:t>Coordinator: </a:t>
            </a:r>
            <a:r>
              <a:rPr lang="en-US" sz="1800" dirty="0" smtClean="0"/>
              <a:t>SEAFLEX AB (ES)</a:t>
            </a:r>
          </a:p>
          <a:p>
            <a:pPr marL="0" indent="0">
              <a:spcAft>
                <a:spcPts val="0"/>
              </a:spcAft>
              <a:buNone/>
            </a:pPr>
            <a:r>
              <a:rPr lang="en-US" sz="1800" b="1" dirty="0" smtClean="0"/>
              <a:t>EU </a:t>
            </a:r>
            <a:r>
              <a:rPr lang="en-US" sz="1800" b="1" dirty="0"/>
              <a:t>contribution : </a:t>
            </a:r>
            <a:r>
              <a:rPr lang="en-US" sz="1800" dirty="0" smtClean="0"/>
              <a:t>€ </a:t>
            </a:r>
            <a:r>
              <a:rPr lang="en-IE" sz="1800" dirty="0" smtClean="0"/>
              <a:t>709 409 </a:t>
            </a:r>
            <a:endParaRPr lang="en-US" sz="1800" dirty="0"/>
          </a:p>
          <a:p>
            <a:pPr marL="0" indent="0">
              <a:spcAft>
                <a:spcPts val="0"/>
              </a:spcAft>
              <a:buNone/>
            </a:pPr>
            <a:r>
              <a:rPr lang="fr-BE" sz="1800" b="1" dirty="0" smtClean="0"/>
              <a:t>Start Date-End Date: </a:t>
            </a:r>
            <a:r>
              <a:rPr lang="fr-BE" sz="1800" dirty="0" smtClean="0"/>
              <a:t>11/2019-09/2022</a:t>
            </a:r>
          </a:p>
          <a:p>
            <a:pPr marL="0" indent="0">
              <a:spcAft>
                <a:spcPts val="0"/>
              </a:spcAft>
              <a:buNone/>
            </a:pPr>
            <a:endParaRPr lang="en-US" sz="1800" b="1" dirty="0" smtClean="0"/>
          </a:p>
          <a:p>
            <a:pPr marL="0" indent="0">
              <a:spcAft>
                <a:spcPts val="0"/>
              </a:spcAft>
              <a:buNone/>
            </a:pPr>
            <a:r>
              <a:rPr lang="en-US" sz="1800" b="1" dirty="0" smtClean="0"/>
              <a:t>Website: </a:t>
            </a:r>
            <a:r>
              <a:rPr lang="en-US" sz="1800" dirty="0" smtClean="0">
                <a:hlinkClick r:id="rId3"/>
              </a:rPr>
              <a:t>https</a:t>
            </a:r>
            <a:r>
              <a:rPr lang="en-US" sz="1800" dirty="0">
                <a:hlinkClick r:id="rId3"/>
              </a:rPr>
              <a:t>://fresher-project.eu</a:t>
            </a:r>
            <a:r>
              <a:rPr lang="en-US" sz="1800" dirty="0" smtClean="0">
                <a:hlinkClick r:id="rId3"/>
              </a:rPr>
              <a:t>/</a:t>
            </a:r>
            <a:r>
              <a:rPr lang="en-US" sz="1800" dirty="0" smtClean="0"/>
              <a:t> </a:t>
            </a:r>
            <a:endParaRPr lang="en-US" sz="1800" dirty="0"/>
          </a:p>
        </p:txBody>
      </p:sp>
      <p:sp>
        <p:nvSpPr>
          <p:cNvPr id="8" name="Title 7"/>
          <p:cNvSpPr>
            <a:spLocks noGrp="1"/>
          </p:cNvSpPr>
          <p:nvPr>
            <p:ph type="title"/>
          </p:nvPr>
        </p:nvSpPr>
        <p:spPr/>
        <p:txBody>
          <a:bodyPr/>
          <a:lstStyle/>
          <a:p>
            <a:r>
              <a:rPr lang="fr-BE" b="1" dirty="0" smtClean="0"/>
              <a:t>EMFF - </a:t>
            </a:r>
            <a:r>
              <a:rPr lang="fr-BE" b="1" dirty="0" err="1" smtClean="0"/>
              <a:t>FreShER</a:t>
            </a:r>
            <a:endParaRPr lang="en-US" b="1" dirty="0"/>
          </a:p>
        </p:txBody>
      </p:sp>
      <p:sp>
        <p:nvSpPr>
          <p:cNvPr id="11" name="Rectangle 10"/>
          <p:cNvSpPr/>
          <p:nvPr/>
        </p:nvSpPr>
        <p:spPr>
          <a:xfrm>
            <a:off x="7059763" y="1766450"/>
            <a:ext cx="3941136" cy="340093"/>
          </a:xfrm>
          <a:prstGeom prst="rect">
            <a:avLst/>
          </a:prstGeom>
        </p:spPr>
        <p:txBody>
          <a:bodyPr wrap="square">
            <a:spAutoFit/>
          </a:bodyPr>
          <a:lstStyle/>
          <a:p>
            <a:pPr algn="r">
              <a:lnSpc>
                <a:spcPct val="115000"/>
              </a:lnSpc>
              <a:spcAft>
                <a:spcPts val="0"/>
              </a:spcAft>
            </a:pPr>
            <a:r>
              <a:rPr lang="en-GB" sz="1400" dirty="0" smtClean="0"/>
              <a:t> </a:t>
            </a:r>
            <a:endParaRPr lang="en-GB" sz="1400" dirty="0"/>
          </a:p>
        </p:txBody>
      </p:sp>
      <p:pic>
        <p:nvPicPr>
          <p:cNvPr id="2" name="Picture 1"/>
          <p:cNvPicPr>
            <a:picLocks noChangeAspect="1"/>
          </p:cNvPicPr>
          <p:nvPr/>
        </p:nvPicPr>
        <p:blipFill>
          <a:blip r:embed="rId4"/>
          <a:stretch>
            <a:fillRect/>
          </a:stretch>
        </p:blipFill>
        <p:spPr>
          <a:xfrm>
            <a:off x="6686359" y="2019592"/>
            <a:ext cx="4687944" cy="3518500"/>
          </a:xfrm>
          <a:prstGeom prst="rect">
            <a:avLst/>
          </a:prstGeom>
        </p:spPr>
      </p:pic>
    </p:spTree>
    <p:extLst>
      <p:ext uri="{BB962C8B-B14F-4D97-AF65-F5344CB8AC3E}">
        <p14:creationId xmlns:p14="http://schemas.microsoft.com/office/powerpoint/2010/main" val="173593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potx" id="{4E874F3A-6BB1-4334-AA3C-CB69D53C2FB0}" vid="{CFDAC62F-BBD6-4674-995E-7A3058955A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552</TotalTime>
  <Words>2856</Words>
  <Application>Microsoft Office PowerPoint</Application>
  <PresentationFormat>Widescreen</PresentationFormat>
  <Paragraphs>209</Paragraphs>
  <Slides>14</Slides>
  <Notes>14</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Segoe UI</vt:lpstr>
      <vt:lpstr>Times New Roman</vt:lpstr>
      <vt:lpstr>Verdana</vt:lpstr>
      <vt:lpstr>Wingdings</vt:lpstr>
      <vt:lpstr>Office Theme</vt:lpstr>
      <vt:lpstr>Workshop on offshore  renewable energies  2022</vt:lpstr>
      <vt:lpstr>CINEA AND THE EUROPEAN GREEN DEAL</vt:lpstr>
      <vt:lpstr>CINEA SUPPORT TO ORE</vt:lpstr>
      <vt:lpstr>PROMOTING SYNERGIES</vt:lpstr>
      <vt:lpstr>CURRENT PORTFOLIO OF PROJECTS</vt:lpstr>
      <vt:lpstr>ONGOING FUNDING AND FUTURE OPPORTUNITIES</vt:lpstr>
      <vt:lpstr>CEF – North Sea Wind Power Hub</vt:lpstr>
      <vt:lpstr>Horizon 2020/Europe</vt:lpstr>
      <vt:lpstr>EMFF - FreShER</vt:lpstr>
      <vt:lpstr>LIFE – Life DemoWave</vt:lpstr>
      <vt:lpstr>Innovation Fund - GREENMOTRIL</vt:lpstr>
      <vt:lpstr>Follow us</vt:lpstr>
      <vt:lpstr>Thank you</vt:lpstr>
      <vt:lpstr>FUTURE outlook CEF- Energy - 5.8 billion EUR for 2021-2027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JAGOT Charlotte (CINEA)</dc:creator>
  <cp:lastModifiedBy>GENTE Vincenzo (CINEA)</cp:lastModifiedBy>
  <cp:revision>67</cp:revision>
  <dcterms:created xsi:type="dcterms:W3CDTF">2022-09-29T17:12:28Z</dcterms:created>
  <dcterms:modified xsi:type="dcterms:W3CDTF">2022-10-04T07:58:43Z</dcterms:modified>
</cp:coreProperties>
</file>