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2" r:id="rId1"/>
  </p:sldMasterIdLst>
  <p:notesMasterIdLst>
    <p:notesMasterId r:id="rId23"/>
  </p:notesMasterIdLst>
  <p:handoutMasterIdLst>
    <p:handoutMasterId r:id="rId24"/>
  </p:handoutMasterIdLst>
  <p:sldIdLst>
    <p:sldId id="390" r:id="rId2"/>
    <p:sldId id="463" r:id="rId3"/>
    <p:sldId id="467" r:id="rId4"/>
    <p:sldId id="489" r:id="rId5"/>
    <p:sldId id="482" r:id="rId6"/>
    <p:sldId id="483" r:id="rId7"/>
    <p:sldId id="501" r:id="rId8"/>
    <p:sldId id="502" r:id="rId9"/>
    <p:sldId id="490" r:id="rId10"/>
    <p:sldId id="494" r:id="rId11"/>
    <p:sldId id="491" r:id="rId12"/>
    <p:sldId id="492" r:id="rId13"/>
    <p:sldId id="493" r:id="rId14"/>
    <p:sldId id="497" r:id="rId15"/>
    <p:sldId id="495" r:id="rId16"/>
    <p:sldId id="496" r:id="rId17"/>
    <p:sldId id="498" r:id="rId18"/>
    <p:sldId id="499" r:id="rId19"/>
    <p:sldId id="500" r:id="rId20"/>
    <p:sldId id="485" r:id="rId21"/>
    <p:sldId id="477" r:id="rId22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1pPr>
    <a:lvl2pPr marL="457156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2pPr>
    <a:lvl3pPr marL="914312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3pPr>
    <a:lvl4pPr marL="1371468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4pPr>
    <a:lvl5pPr marL="1828624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5pPr>
    <a:lvl6pPr marL="2285780" algn="l" defTabSz="914312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6pPr>
    <a:lvl7pPr marL="2742936" algn="l" defTabSz="914312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7pPr>
    <a:lvl8pPr marL="3200092" algn="l" defTabSz="914312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8pPr>
    <a:lvl9pPr marL="3657249" algn="l" defTabSz="914312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UD'HON Xavier (MARE)" initials="XP" lastIdx="6" clrIdx="0"/>
  <p:cmAuthor id="1" name="STRASSER Thomas (MARE)" initials="ST(" lastIdx="1" clrIdx="1"/>
  <p:cmAuthor id="2" name="STRASSER Thomas (MARE)" initials="S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FF3300"/>
    <a:srgbClr val="006BC4"/>
    <a:srgbClr val="065FF0"/>
    <a:srgbClr val="C1483F"/>
    <a:srgbClr val="FFCC66"/>
    <a:srgbClr val="FFFF99"/>
    <a:srgbClr val="19D156"/>
    <a:srgbClr val="ED571B"/>
    <a:srgbClr val="1DA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090" autoAdjust="0"/>
  </p:normalViewPr>
  <p:slideViewPr>
    <p:cSldViewPr snapToGrid="0">
      <p:cViewPr>
        <p:scale>
          <a:sx n="66" d="100"/>
          <a:sy n="66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4002" y="-102"/>
      </p:cViewPr>
      <p:guideLst>
        <p:guide orient="horz" pos="3104"/>
        <p:guide orient="horz" pos="3132"/>
        <p:guide pos="2116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4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2FA0ED9-CF7A-46E5-96FB-C342BAD53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952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4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F7426AD-F365-4334-961F-8B2DDD081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442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1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3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4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6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780" algn="l" defTabSz="457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6" algn="l" defTabSz="457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2" algn="l" defTabSz="457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9" algn="l" defTabSz="457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24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38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5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71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67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42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7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48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42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21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78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78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1" indent="-171431">
              <a:buFontTx/>
              <a:buChar char="-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1pPr>
            <a:lvl2pPr marL="750665" indent="-288717" eaLnBrk="0" hangingPunct="0"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2pPr>
            <a:lvl3pPr marL="1154867" indent="-230973" eaLnBrk="0" hangingPunct="0"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3pPr>
            <a:lvl4pPr marL="1616815" indent="-230973" eaLnBrk="0" hangingPunct="0"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4pPr>
            <a:lvl5pPr marL="2078762" indent="-230973" eaLnBrk="0" hangingPunct="0"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5pPr>
            <a:lvl6pPr marL="2540710" indent="-23097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6pPr>
            <a:lvl7pPr marL="3002656" indent="-23097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7pPr>
            <a:lvl8pPr marL="3464603" indent="-23097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8pPr>
            <a:lvl9pPr marL="3926550" indent="-23097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A93C78E3-5A43-4392-9D98-7591BA6F2C15}" type="slidenum">
              <a:rPr lang="en-GB" alt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en-GB" alt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73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7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78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205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1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4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5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92476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6461126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957263"/>
          </a:xfrm>
          <a:prstGeom prst="rect">
            <a:avLst/>
          </a:prstGeom>
          <a:solidFill>
            <a:srgbClr val="20B1B4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4571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4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4" y="3328988"/>
            <a:ext cx="2847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4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399"/>
              </a:lnSpc>
              <a:defRPr/>
            </a:pPr>
            <a:r>
              <a:rPr lang="en-US" sz="1800" b="0" i="1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399"/>
              </a:lnSpc>
              <a:defRPr/>
            </a:pPr>
            <a:r>
              <a:rPr lang="en-US" sz="1800" b="0" i="1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399"/>
              </a:lnSpc>
              <a:defRPr/>
            </a:pPr>
            <a:r>
              <a:rPr lang="en-US" sz="1800" b="0" i="1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6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6"/>
            <a:ext cx="7869600" cy="307626"/>
          </a:xfrm>
        </p:spPr>
        <p:txBody>
          <a:bodyPr/>
          <a:lstStyle>
            <a:lvl1pPr algn="r">
              <a:defRPr/>
            </a:lvl1pPr>
            <a:lvl2pPr marL="228578" indent="-228578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156" indent="-228578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734" indent="-228578">
              <a:lnSpc>
                <a:spcPts val="2399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312" indent="-228578">
              <a:lnSpc>
                <a:spcPts val="2399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1988-8798-420D-A968-C72FB47B9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4997E-EB53-4096-A26C-7E3B19E943B5}" type="datetime3">
              <a:rPr lang="en-US"/>
              <a:pPr>
                <a:defRPr/>
              </a:pPr>
              <a:t>10 February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5027" y="1339850"/>
            <a:ext cx="861774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3831" y="1339850"/>
            <a:ext cx="1538883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F1C6-BA60-4957-9643-1039B4BFD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18773-50AD-4EBD-B1D4-2D361A19EE26}" type="datetime3">
              <a:rPr lang="en-US"/>
              <a:pPr>
                <a:defRPr/>
              </a:pPr>
              <a:t>10 February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2"/>
            <a:ext cx="8229600" cy="4342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230503"/>
          </a:xfrm>
        </p:spPr>
        <p:txBody>
          <a:bodyPr/>
          <a:lstStyle>
            <a:lvl1pPr marL="0" indent="-342867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244358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244358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3133D81F-DF56-49AF-976B-9B4E5ACDC5D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4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578" indent="-228578">
              <a:buFont typeface="Verdana"/>
              <a:buChar char="•"/>
              <a:defRPr sz="1800" b="0" i="0" baseline="0">
                <a:latin typeface="Verdana"/>
              </a:defRPr>
            </a:lvl2pPr>
            <a:lvl3pPr marL="457156" indent="-228578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734" indent="-228578">
              <a:lnSpc>
                <a:spcPts val="2399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312" indent="-228578">
              <a:lnSpc>
                <a:spcPts val="2399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EECA-EADA-48ED-BB11-63F73CF9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8C4C-F407-4C20-9395-A26D37BA3126}" type="datetime3">
              <a:rPr lang="en-US"/>
              <a:pPr>
                <a:defRPr/>
              </a:pPr>
              <a:t>10 February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0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275"/>
            <a:ext cx="7772400" cy="307626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156" indent="0">
              <a:buNone/>
              <a:defRPr sz="1800"/>
            </a:lvl2pPr>
            <a:lvl3pPr marL="914312" indent="0">
              <a:buNone/>
              <a:defRPr sz="1600"/>
            </a:lvl3pPr>
            <a:lvl4pPr marL="1371468" indent="0">
              <a:buNone/>
              <a:defRPr sz="1400"/>
            </a:lvl4pPr>
            <a:lvl5pPr marL="1828624" indent="0">
              <a:buNone/>
              <a:defRPr sz="1400"/>
            </a:lvl5pPr>
            <a:lvl6pPr marL="2285780" indent="0">
              <a:buNone/>
              <a:defRPr sz="1400"/>
            </a:lvl6pPr>
            <a:lvl7pPr marL="2742936" indent="0">
              <a:buNone/>
              <a:defRPr sz="1400"/>
            </a:lvl7pPr>
            <a:lvl8pPr marL="3200092" indent="0">
              <a:buNone/>
              <a:defRPr sz="1400"/>
            </a:lvl8pPr>
            <a:lvl9pPr marL="365724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E0409-9397-4F51-BCA6-107D173FC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2AEC-EB35-485C-9F89-57C2A0DB4B3B}" type="datetime3">
              <a:rPr lang="en-US"/>
              <a:pPr>
                <a:defRPr/>
              </a:pPr>
              <a:t>10 February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7869600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578" indent="-228578">
              <a:buFont typeface="Verdana"/>
              <a:buChar char="•"/>
              <a:defRPr sz="1800" baseline="0"/>
            </a:lvl2pPr>
            <a:lvl3pPr marL="457156" indent="-228578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312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578" indent="-228578">
              <a:buFont typeface="Verdana"/>
              <a:buChar char="•"/>
              <a:defRPr sz="1800"/>
            </a:lvl2pPr>
            <a:lvl3pPr marL="457156" indent="-228578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0D96-BD0A-4792-8BAE-A46E79EED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16F6-04CD-44FC-9DD5-4A074E92F830}" type="datetime3">
              <a:rPr lang="en-US"/>
              <a:pPr>
                <a:defRPr/>
              </a:pPr>
              <a:t>10 February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2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A718-D43B-46E8-A563-FF586DB37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8852-DBC7-49A3-AC8B-B3D54EC80B0B}" type="datetime3">
              <a:rPr lang="en-US"/>
              <a:pPr>
                <a:defRPr/>
              </a:pPr>
              <a:t>10 February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2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E60F-8A47-4A97-8A11-B91D737CC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E62A4-6850-4C02-82F4-DCB865CB9852}" type="datetime3">
              <a:rPr lang="en-US"/>
              <a:pPr>
                <a:defRPr/>
              </a:pPr>
              <a:t>10 February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1845755"/>
          </a:xfrm>
        </p:spPr>
        <p:txBody>
          <a:bodyPr/>
          <a:lstStyle>
            <a:lvl1pPr>
              <a:defRPr sz="1800"/>
            </a:lvl1pPr>
            <a:lvl2pPr marL="228578" indent="-228578">
              <a:buFont typeface="Verdana"/>
              <a:buChar char="•"/>
              <a:defRPr sz="1800" baseline="0"/>
            </a:lvl2pPr>
            <a:lvl3pPr marL="457156" indent="-228578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312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1538129"/>
          </a:xfrm>
        </p:spPr>
        <p:txBody>
          <a:bodyPr/>
          <a:lstStyle>
            <a:lvl1pPr>
              <a:defRPr sz="1800"/>
            </a:lvl1pPr>
            <a:lvl2pPr marL="228578" indent="-228578">
              <a:buFont typeface="Verdana"/>
              <a:buChar char="•"/>
              <a:defRPr sz="1800"/>
            </a:lvl2pPr>
            <a:lvl3pPr marL="457156" indent="-228578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FA17-80D4-42DD-BF9C-6127703F7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B3C6-B3AB-4DDF-90B1-38F8BE7B2AD0}" type="datetime3">
              <a:rPr lang="en-US"/>
              <a:pPr>
                <a:defRPr/>
              </a:pPr>
              <a:t>10 February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59561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07626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2" indent="0">
              <a:buNone/>
              <a:defRPr sz="2400"/>
            </a:lvl3pPr>
            <a:lvl4pPr marL="1371468" indent="0">
              <a:buNone/>
              <a:defRPr sz="2000"/>
            </a:lvl4pPr>
            <a:lvl5pPr marL="1828624" indent="0">
              <a:buNone/>
              <a:defRPr sz="2000"/>
            </a:lvl5pPr>
            <a:lvl6pPr marL="2285780" indent="0">
              <a:buNone/>
              <a:defRPr sz="2000"/>
            </a:lvl6pPr>
            <a:lvl7pPr marL="2742936" indent="0">
              <a:buNone/>
              <a:defRPr sz="2000"/>
            </a:lvl7pPr>
            <a:lvl8pPr marL="3200092" indent="0">
              <a:buNone/>
              <a:defRPr sz="2000"/>
            </a:lvl8pPr>
            <a:lvl9pPr marL="365724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23524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156" indent="0">
              <a:buNone/>
              <a:defRPr sz="1200"/>
            </a:lvl2pPr>
            <a:lvl3pPr marL="914312" indent="0">
              <a:buNone/>
              <a:defRPr sz="1000"/>
            </a:lvl3pPr>
            <a:lvl4pPr marL="1371468" indent="0">
              <a:buNone/>
              <a:defRPr sz="900"/>
            </a:lvl4pPr>
            <a:lvl5pPr marL="1828624" indent="0">
              <a:buNone/>
              <a:defRPr sz="900"/>
            </a:lvl5pPr>
            <a:lvl6pPr marL="2285780" indent="0">
              <a:buNone/>
              <a:defRPr sz="900"/>
            </a:lvl6pPr>
            <a:lvl7pPr marL="2742936" indent="0">
              <a:buNone/>
              <a:defRPr sz="900"/>
            </a:lvl7pPr>
            <a:lvl8pPr marL="3200092" indent="0">
              <a:buNone/>
              <a:defRPr sz="900"/>
            </a:lvl8pPr>
            <a:lvl9pPr marL="36572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BE4F-17F2-4820-835A-1C7ED973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C229-BD09-4B39-8EE3-D1DE8646B209}" type="datetime3">
              <a:rPr lang="en-US"/>
              <a:pPr>
                <a:defRPr/>
              </a:pPr>
              <a:t>10 February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7425" y="2416175"/>
            <a:ext cx="2769989" cy="18457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BC69-87CC-404C-9B20-77776AC98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D6E3-A510-4BE9-A011-CB1879F671B6}" type="datetime3">
              <a:rPr lang="en-US"/>
              <a:pPr>
                <a:defRPr/>
              </a:pPr>
              <a:t>10 February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9" y="1612901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9" y="2416175"/>
            <a:ext cx="7870825" cy="18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AB27D22-B93F-429E-BCDC-FC2FF205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957263"/>
          </a:xfrm>
          <a:prstGeom prst="rect">
            <a:avLst/>
          </a:prstGeom>
          <a:solidFill>
            <a:srgbClr val="20B1B4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4571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6461126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4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D58C8BE-8A4F-4C2F-8040-9B54B7B16689}" type="datetime3">
              <a:rPr lang="en-US"/>
              <a:pPr>
                <a:defRPr/>
              </a:pPr>
              <a:t>10 February 2017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4261302" y="6464808"/>
            <a:ext cx="612648" cy="393192"/>
          </a:xfrm>
          <a:prstGeom prst="rect">
            <a:avLst/>
          </a:prstGeom>
          <a:solidFill>
            <a:srgbClr val="20B1B4"/>
          </a:solidFill>
          <a:ln>
            <a:noFill/>
          </a:ln>
          <a:effectLst/>
          <a:ex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US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ＭＳ Ｐゴシック" pitchFamily="34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5pPr>
      <a:lvl6pPr marL="815897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05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209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36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867" indent="-342867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ＭＳ Ｐゴシック" pitchFamily="34" charset="-128"/>
          <a:cs typeface="ＭＳ Ｐゴシック" charset="0"/>
        </a:defRPr>
      </a:lvl1pPr>
      <a:lvl2pPr marL="228578" indent="-228578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ＭＳ Ｐゴシック" pitchFamily="34" charset="-128"/>
        </a:defRPr>
      </a:lvl2pPr>
      <a:lvl3pPr marL="457156" indent="-228578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ＭＳ Ｐゴシック" pitchFamily="34" charset="-128"/>
        </a:defRPr>
      </a:lvl3pPr>
      <a:lvl4pPr marL="685734" indent="-228578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sz="1600">
          <a:solidFill>
            <a:srgbClr val="004494"/>
          </a:solidFill>
          <a:latin typeface="Verdana"/>
          <a:ea typeface="ＭＳ Ｐゴシック" pitchFamily="34" charset="-128"/>
        </a:defRPr>
      </a:lvl4pPr>
      <a:lvl5pPr marL="914312" indent="-228578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ＭＳ Ｐゴシック" pitchFamily="34" charset="-128"/>
        </a:defRPr>
      </a:lvl5pPr>
      <a:lvl6pPr marL="2514358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514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8670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5826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4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2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9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4868" y="4341"/>
            <a:ext cx="9177743" cy="6862812"/>
          </a:xfrm>
          <a:prstGeom prst="rect">
            <a:avLst/>
          </a:prstGeom>
          <a:solidFill>
            <a:srgbClr val="20B1B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63" tIns="32231" rIns="64463" bIns="32231" spcCol="0" rtlCol="0" anchor="ctr"/>
          <a:lstStyle/>
          <a:p>
            <a:pPr algn="ctr" defTabSz="456943" fontAlgn="auto">
              <a:spcBef>
                <a:spcPts val="0"/>
              </a:spcBef>
              <a:spcAft>
                <a:spcPts val="0"/>
              </a:spcAft>
            </a:pPr>
            <a:r>
              <a:rPr lang="ca-ES" sz="1800" b="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 descr="logo_comisso_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28" y="-39201"/>
            <a:ext cx="1925524" cy="1442610"/>
          </a:xfrm>
          <a:prstGeom prst="rect">
            <a:avLst/>
          </a:prstGeom>
        </p:spPr>
      </p:pic>
      <p:pic>
        <p:nvPicPr>
          <p:cNvPr id="4" name="Picture 3" descr="fig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60" y="2321607"/>
            <a:ext cx="4017034" cy="4244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4023" y="2303842"/>
            <a:ext cx="2754891" cy="540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69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spc="-28" dirty="0">
                <a:solidFill>
                  <a:prstClr val="white"/>
                </a:solidFill>
                <a:latin typeface="PFSquareSansPro-Medium"/>
                <a:cs typeface="PFSquareSansPro-Medium"/>
              </a:rPr>
              <a:t>Enhancing maritime domain awareness and responsiveness in Europe</a:t>
            </a:r>
            <a:endParaRPr lang="ca-ES" sz="1300" b="0" spc="-28" dirty="0">
              <a:solidFill>
                <a:prstClr val="white"/>
              </a:solidFill>
              <a:latin typeface="PFSquareSansPro-Medium"/>
              <a:cs typeface="PFSquareSansPro-Medium"/>
            </a:endParaRPr>
          </a:p>
        </p:txBody>
      </p:sp>
      <p:pic>
        <p:nvPicPr>
          <p:cNvPr id="2" name="Picture 1" descr="marca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4" y="1470845"/>
            <a:ext cx="1280697" cy="698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3020" y="6731005"/>
            <a:ext cx="685446" cy="126997"/>
          </a:xfrm>
          <a:prstGeom prst="rect">
            <a:avLst/>
          </a:prstGeom>
          <a:solidFill>
            <a:srgbClr val="1435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81" tIns="32240" rIns="64481" bIns="32240" rtlCol="0" anchor="ctr"/>
          <a:lstStyle/>
          <a:p>
            <a:pPr algn="ctr" defTabSz="456943" fontAlgn="auto">
              <a:spcBef>
                <a:spcPts val="0"/>
              </a:spcBef>
              <a:spcAft>
                <a:spcPts val="0"/>
              </a:spcAft>
            </a:pPr>
            <a:endParaRPr lang="ca-ES" sz="1800" b="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8590" y="2004164"/>
            <a:ext cx="3795817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4569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-28" dirty="0">
                <a:solidFill>
                  <a:prstClr val="white"/>
                </a:solidFill>
                <a:latin typeface="PFSquareSansPro-Medium"/>
                <a:cs typeface="PFSquareSansPro-Medium"/>
              </a:rPr>
              <a:t>Common Information Sharing Environment</a:t>
            </a:r>
            <a:endParaRPr lang="ca-ES" sz="1400" spc="-28" dirty="0">
              <a:solidFill>
                <a:prstClr val="white"/>
              </a:solidFill>
              <a:latin typeface="PFSquareSansPro-Medium"/>
              <a:cs typeface="PFSquareSansPro-Medium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7740" y="2239096"/>
            <a:ext cx="81567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7994" y="4322483"/>
            <a:ext cx="5311036" cy="479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694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CISE STAKEHOLDER SURVEY</a:t>
            </a:r>
            <a:endParaRPr lang="ca-ES" sz="2400" spc="-2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PFSquareSansPro-Medium"/>
            </a:endParaRPr>
          </a:p>
        </p:txBody>
      </p:sp>
    </p:spTree>
    <p:extLst>
      <p:ext uri="{BB962C8B-B14F-4D97-AF65-F5344CB8AC3E}">
        <p14:creationId xmlns:p14="http://schemas.microsoft.com/office/powerpoint/2010/main" val="115137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386" y="1061756"/>
            <a:ext cx="7870825" cy="430213"/>
          </a:xfrm>
        </p:spPr>
        <p:txBody>
          <a:bodyPr/>
          <a:lstStyle/>
          <a:p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Data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Provisioning</a:t>
            </a:r>
            <a:r>
              <a:rPr lang="en-US" dirty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and</a:t>
            </a:r>
            <a:r>
              <a:rPr lang="en-US" dirty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Consumption</a:t>
            </a:r>
            <a:endParaRPr lang="en-GB" sz="240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01" y="3571908"/>
            <a:ext cx="6963508" cy="32860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7672" y="1842447"/>
            <a:ext cx="876186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Authorities who consume information are also very likely to provide information (62.18%),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Clear demand to consume more information are related to the Crew List and Cargo Information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Less than 3% of Authorities could be solely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657" y="1024179"/>
            <a:ext cx="8347757" cy="430213"/>
          </a:xfrm>
        </p:spPr>
        <p:txBody>
          <a:bodyPr/>
          <a:lstStyle/>
          <a:p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Criticality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for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operational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purposes</a:t>
            </a:r>
            <a:endParaRPr lang="en-GB" sz="240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3345493"/>
            <a:ext cx="6541477" cy="35213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82137" y="1528549"/>
            <a:ext cx="8761863" cy="14742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4494"/>
                </a:solidFill>
              </a:rPr>
              <a:t>All the 12 identified services are considered valuable by the authorities.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4494"/>
                </a:solidFill>
              </a:rPr>
              <a:t>The Vessel services (Location, Voyage, Details) and the Crew list service are considered essential or highly valuable by 90% of the authorities.</a:t>
            </a:r>
          </a:p>
          <a:p>
            <a:pPr marL="285750" lvl="0" indent="-2857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0" dirty="0" smtClean="0">
                <a:solidFill>
                  <a:srgbClr val="004494"/>
                </a:solidFill>
              </a:rPr>
              <a:t>A </a:t>
            </a:r>
            <a:r>
              <a:rPr lang="en-US" sz="1600" b="0" dirty="0">
                <a:solidFill>
                  <a:srgbClr val="004494"/>
                </a:solidFill>
              </a:rPr>
              <a:t>registry of Authorities, Incident History and </a:t>
            </a:r>
            <a:r>
              <a:rPr lang="en-US" sz="1600" b="0" dirty="0" smtClean="0">
                <a:solidFill>
                  <a:srgbClr val="004494"/>
                </a:solidFill>
              </a:rPr>
              <a:t>Collaboration, less </a:t>
            </a:r>
            <a:r>
              <a:rPr lang="en-US" sz="1600" b="0" dirty="0">
                <a:solidFill>
                  <a:srgbClr val="004494"/>
                </a:solidFill>
              </a:rPr>
              <a:t>mission </a:t>
            </a:r>
            <a:r>
              <a:rPr lang="en-US" sz="1600" b="0" dirty="0" smtClean="0">
                <a:solidFill>
                  <a:srgbClr val="004494"/>
                </a:solidFill>
              </a:rPr>
              <a:t>critical, but they </a:t>
            </a:r>
            <a:r>
              <a:rPr lang="en-US" sz="1600" b="0" dirty="0">
                <a:solidFill>
                  <a:srgbClr val="004494"/>
                </a:solidFill>
              </a:rPr>
              <a:t>could provide a </a:t>
            </a:r>
            <a:r>
              <a:rPr lang="en-US" sz="1600" b="0" dirty="0" smtClean="0">
                <a:solidFill>
                  <a:srgbClr val="004494"/>
                </a:solidFill>
              </a:rPr>
              <a:t>significant </a:t>
            </a:r>
            <a:r>
              <a:rPr lang="en-US" sz="1600" b="0" dirty="0">
                <a:solidFill>
                  <a:srgbClr val="004494"/>
                </a:solidFill>
              </a:rPr>
              <a:t>improvement of </a:t>
            </a:r>
            <a:r>
              <a:rPr lang="en-US" sz="1600" b="0" dirty="0" smtClean="0">
                <a:solidFill>
                  <a:srgbClr val="004494"/>
                </a:solidFill>
              </a:rPr>
              <a:t>operations efficiency.</a:t>
            </a:r>
            <a:endParaRPr lang="en-US" sz="1600" b="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971" y="1011653"/>
            <a:ext cx="7870825" cy="430213"/>
          </a:xfrm>
        </p:spPr>
        <p:txBody>
          <a:bodyPr/>
          <a:lstStyle/>
          <a:p>
            <a:r>
              <a:rPr lang="en-US" sz="2400" kern="1200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Value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added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to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operational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purposes</a:t>
            </a:r>
            <a:endParaRPr lang="en-GB" sz="240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8" y="2590800"/>
            <a:ext cx="7894727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2137" y="1528549"/>
            <a:ext cx="876186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For all the different information services, the main added value is equally split between </a:t>
            </a:r>
            <a:r>
              <a:rPr lang="en-US" sz="1600" b="0" i="1" u="sng" dirty="0">
                <a:solidFill>
                  <a:srgbClr val="004494"/>
                </a:solidFill>
              </a:rPr>
              <a:t>reducing the time to obtain the needed information </a:t>
            </a:r>
            <a:r>
              <a:rPr lang="en-US" sz="1600" b="0" dirty="0">
                <a:solidFill>
                  <a:srgbClr val="004494"/>
                </a:solidFill>
              </a:rPr>
              <a:t>and </a:t>
            </a:r>
            <a:r>
              <a:rPr lang="en-US" sz="1600" b="0" i="1" u="sng" dirty="0">
                <a:solidFill>
                  <a:srgbClr val="004494"/>
                </a:solidFill>
              </a:rPr>
              <a:t>obtaining </a:t>
            </a:r>
            <a:r>
              <a:rPr lang="en-US" sz="1600" b="0" i="1" u="sng" dirty="0" smtClean="0">
                <a:solidFill>
                  <a:srgbClr val="004494"/>
                </a:solidFill>
              </a:rPr>
              <a:t>needed information </a:t>
            </a:r>
            <a:r>
              <a:rPr lang="en-US" sz="1600" b="0" i="1" u="sng" dirty="0">
                <a:solidFill>
                  <a:srgbClr val="004494"/>
                </a:solidFill>
              </a:rPr>
              <a:t>from partners across the </a:t>
            </a:r>
            <a:r>
              <a:rPr lang="en-US" sz="1600" b="0" i="1" u="sng" dirty="0" smtClean="0">
                <a:solidFill>
                  <a:srgbClr val="004494"/>
                </a:solidFill>
              </a:rPr>
              <a:t>EU</a:t>
            </a:r>
            <a:endParaRPr lang="en-US" sz="1600" b="0" i="1" u="sng" dirty="0">
              <a:solidFill>
                <a:srgbClr val="004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75282"/>
            <a:ext cx="8940800" cy="430213"/>
          </a:xfrm>
        </p:spPr>
        <p:txBody>
          <a:bodyPr/>
          <a:lstStyle/>
          <a:p>
            <a:r>
              <a:rPr lang="en-US" sz="2400" kern="1200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 Implementation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Barriers</a:t>
            </a:r>
            <a:endParaRPr lang="en-GB" sz="240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56" y="3803650"/>
            <a:ext cx="6998677" cy="30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" y="1673689"/>
            <a:ext cx="9144000" cy="18004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4494"/>
                </a:solidFill>
              </a:rPr>
              <a:t>1 </a:t>
            </a:r>
            <a:r>
              <a:rPr lang="en-US" sz="1600" b="0" dirty="0">
                <a:solidFill>
                  <a:srgbClr val="004494"/>
                </a:solidFill>
              </a:rPr>
              <a:t>to 6 authorities claimed to have no identified barriers to exchange the </a:t>
            </a:r>
            <a:r>
              <a:rPr lang="en-US" sz="1600" b="0" dirty="0" smtClean="0">
                <a:solidFill>
                  <a:srgbClr val="004494"/>
                </a:solidFill>
              </a:rPr>
              <a:t>information: very </a:t>
            </a:r>
            <a:r>
              <a:rPr lang="en-US" sz="1600" b="0" dirty="0">
                <a:solidFill>
                  <a:srgbClr val="004494"/>
                </a:solidFill>
              </a:rPr>
              <a:t>positive </a:t>
            </a:r>
            <a:r>
              <a:rPr lang="en-US" sz="1600" b="0" dirty="0" smtClean="0">
                <a:solidFill>
                  <a:srgbClr val="004494"/>
                </a:solidFill>
              </a:rPr>
              <a:t>for implementing services</a:t>
            </a:r>
            <a:endParaRPr lang="en-US" sz="1600" b="0" dirty="0">
              <a:solidFill>
                <a:srgbClr val="004494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4494"/>
                </a:solidFill>
              </a:rPr>
              <a:t>The </a:t>
            </a:r>
            <a:r>
              <a:rPr lang="en-US" sz="1600" b="0" dirty="0">
                <a:solidFill>
                  <a:srgbClr val="004494"/>
                </a:solidFill>
              </a:rPr>
              <a:t>sensitivity of the information is the most identified barrier (22%).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4494"/>
                </a:solidFill>
              </a:rPr>
              <a:t>Other important barriers: technical </a:t>
            </a:r>
            <a:r>
              <a:rPr lang="en-US" sz="1600" b="0" dirty="0">
                <a:solidFill>
                  <a:srgbClr val="004494"/>
                </a:solidFill>
              </a:rPr>
              <a:t>complexity, the fact that multiple platform need to be supported, the cost and the need to streamline the operational process </a:t>
            </a:r>
            <a:endParaRPr lang="en-US" sz="1600" b="0" dirty="0" smtClean="0">
              <a:solidFill>
                <a:srgbClr val="004494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4494"/>
                </a:solidFill>
              </a:rPr>
              <a:t>The change </a:t>
            </a:r>
            <a:r>
              <a:rPr lang="en-US" sz="1600" b="0" dirty="0">
                <a:solidFill>
                  <a:srgbClr val="004494"/>
                </a:solidFill>
              </a:rPr>
              <a:t>of legislation has been identified as a barrier in only 5% of the cases</a:t>
            </a:r>
            <a:r>
              <a:rPr lang="en-US" sz="1600" b="0" dirty="0" smtClean="0">
                <a:solidFill>
                  <a:srgbClr val="004494"/>
                </a:solidFill>
              </a:rPr>
              <a:t>.</a:t>
            </a:r>
            <a:endParaRPr lang="en-US" sz="1600" b="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809" y="995151"/>
            <a:ext cx="8650962" cy="369332"/>
          </a:xfrm>
        </p:spPr>
        <p:txBody>
          <a:bodyPr/>
          <a:lstStyle/>
          <a:p>
            <a:r>
              <a:rPr lang="en-US" sz="2400" kern="1200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Confidentiality</a:t>
            </a:r>
            <a:endParaRPr lang="en-GB" sz="240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455979"/>
            <a:ext cx="9144000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The services considered as sensitive by the largest number of authorities are the risk, the cargo , the incident and the crew list services.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The services considered as the less sensitive </a:t>
            </a:r>
            <a:r>
              <a:rPr lang="en-US" sz="1600" b="0" dirty="0" smtClean="0">
                <a:solidFill>
                  <a:srgbClr val="004494"/>
                </a:solidFill>
              </a:rPr>
              <a:t>are </a:t>
            </a:r>
            <a:r>
              <a:rPr lang="en-US" sz="1600" b="0" dirty="0">
                <a:solidFill>
                  <a:srgbClr val="004494"/>
                </a:solidFill>
              </a:rPr>
              <a:t>the collaboration service, the vessel voyage and location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47" y="2779076"/>
            <a:ext cx="7317603" cy="40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808" y="999125"/>
            <a:ext cx="7870825" cy="369332"/>
          </a:xfrm>
        </p:spPr>
        <p:txBody>
          <a:bodyPr/>
          <a:lstStyle/>
          <a:p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Usage</a:t>
            </a:r>
            <a:endParaRPr lang="en-GB" sz="240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8" y="3455005"/>
            <a:ext cx="6576646" cy="3402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" y="1433015"/>
            <a:ext cx="9144000" cy="20467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4494"/>
                </a:solidFill>
              </a:rPr>
              <a:t>Two </a:t>
            </a:r>
            <a:r>
              <a:rPr lang="en-US" sz="1600" b="0" dirty="0">
                <a:solidFill>
                  <a:srgbClr val="004494"/>
                </a:solidFill>
              </a:rPr>
              <a:t>distinct frequencies of </a:t>
            </a:r>
            <a:r>
              <a:rPr lang="en-US" sz="1600" b="0" dirty="0" smtClean="0">
                <a:solidFill>
                  <a:srgbClr val="004494"/>
                </a:solidFill>
              </a:rPr>
              <a:t>use for CISE Services: </a:t>
            </a:r>
            <a:r>
              <a:rPr lang="en-US" sz="1600" b="0" dirty="0">
                <a:solidFill>
                  <a:srgbClr val="004494"/>
                </a:solidFill>
              </a:rPr>
              <a:t>‘</a:t>
            </a:r>
            <a:r>
              <a:rPr lang="en-US" sz="1600" b="0" u="sng" dirty="0">
                <a:solidFill>
                  <a:srgbClr val="004494"/>
                </a:solidFill>
              </a:rPr>
              <a:t>Constantly</a:t>
            </a:r>
            <a:r>
              <a:rPr lang="en-US" sz="1600" b="0" dirty="0">
                <a:solidFill>
                  <a:srgbClr val="004494"/>
                </a:solidFill>
              </a:rPr>
              <a:t>’ (35%) in the context of monitoring activities </a:t>
            </a:r>
            <a:r>
              <a:rPr lang="en-US" sz="1600" b="0" dirty="0" smtClean="0">
                <a:solidFill>
                  <a:srgbClr val="004494"/>
                </a:solidFill>
              </a:rPr>
              <a:t>or ‘</a:t>
            </a:r>
            <a:r>
              <a:rPr lang="en-US" sz="1600" b="0" u="sng" dirty="0" smtClean="0">
                <a:solidFill>
                  <a:srgbClr val="004494"/>
                </a:solidFill>
              </a:rPr>
              <a:t>On </a:t>
            </a:r>
            <a:r>
              <a:rPr lang="en-US" sz="1600" b="0" u="sng" dirty="0">
                <a:solidFill>
                  <a:srgbClr val="004494"/>
                </a:solidFill>
              </a:rPr>
              <a:t>Demand</a:t>
            </a:r>
            <a:r>
              <a:rPr lang="en-US" sz="1600" b="0" dirty="0">
                <a:solidFill>
                  <a:srgbClr val="004494"/>
                </a:solidFill>
              </a:rPr>
              <a:t>’ (41%) in the context of interventions.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Clear differences </a:t>
            </a:r>
            <a:r>
              <a:rPr lang="en-US" sz="1600" b="0" dirty="0" smtClean="0">
                <a:solidFill>
                  <a:srgbClr val="004494"/>
                </a:solidFill>
              </a:rPr>
              <a:t>in </a:t>
            </a:r>
            <a:r>
              <a:rPr lang="en-US" sz="1600" b="0" dirty="0">
                <a:solidFill>
                  <a:srgbClr val="004494"/>
                </a:solidFill>
              </a:rPr>
              <a:t>terms of expected usage patterns for different services:</a:t>
            </a:r>
          </a:p>
          <a:p>
            <a:pPr marL="74290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Continuous Services: Vessel Location, Risk, Incident Notification, Crew List and Vessel Voyage Services</a:t>
            </a:r>
          </a:p>
          <a:p>
            <a:pPr marL="742906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On Demand Services: Registry of Authorities, Distributed Search, Incident History, Cargo, Intervention Asset, Vessel Details and Collaboration </a:t>
            </a:r>
            <a:r>
              <a:rPr lang="en-US" sz="1600" b="0" dirty="0" smtClean="0">
                <a:solidFill>
                  <a:srgbClr val="004494"/>
                </a:solidFill>
              </a:rPr>
              <a:t>Services</a:t>
            </a:r>
            <a:endParaRPr lang="en-US" sz="1600" b="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4178"/>
            <a:ext cx="7870825" cy="430213"/>
          </a:xfrm>
        </p:spPr>
        <p:txBody>
          <a:bodyPr/>
          <a:lstStyle/>
          <a:p>
            <a:r>
              <a:rPr lang="en-US" sz="2400" kern="1200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 Current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IT</a:t>
            </a:r>
            <a:r>
              <a:rPr lang="en-US" dirty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Solutions</a:t>
            </a:r>
            <a:endParaRPr lang="en-GB" sz="240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7" y="3015309"/>
            <a:ext cx="6573293" cy="33887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2137" y="1478371"/>
            <a:ext cx="8761863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For the large majority of the case (80%) the authority has already a system ready to be interfaced with the service </a:t>
            </a:r>
            <a:r>
              <a:rPr lang="en-US" sz="1600" b="0" dirty="0" smtClean="0">
                <a:solidFill>
                  <a:srgbClr val="004494"/>
                </a:solidFill>
              </a:rPr>
              <a:t>of interest.</a:t>
            </a:r>
            <a:endParaRPr lang="en-US" sz="1600" b="0" dirty="0">
              <a:solidFill>
                <a:srgbClr val="004494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4494"/>
                </a:solidFill>
              </a:rPr>
              <a:t>30</a:t>
            </a:r>
            <a:r>
              <a:rPr lang="en-US" sz="1600" b="0" dirty="0">
                <a:solidFill>
                  <a:srgbClr val="004494"/>
                </a:solidFill>
              </a:rPr>
              <a:t>% of these legacy applications are currently exchanging information using web services with other systems.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Collaboration, Registry of Authorities and Cargo are three services for which a majority Authorities have not yet IT Solutions in place</a:t>
            </a:r>
            <a:r>
              <a:rPr lang="en-US" sz="1600" b="0" dirty="0" smtClean="0">
                <a:solidFill>
                  <a:srgbClr val="004494"/>
                </a:solidFill>
              </a:rPr>
              <a:t>.</a:t>
            </a:r>
            <a:endParaRPr lang="en-US" sz="1600" b="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704" y="1086807"/>
            <a:ext cx="7870825" cy="369332"/>
          </a:xfrm>
        </p:spPr>
        <p:txBody>
          <a:bodyPr/>
          <a:lstStyle/>
          <a:p>
            <a:r>
              <a:rPr lang="en-US" sz="2400" kern="1200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Ongoing developments </a:t>
            </a:r>
            <a:endParaRPr lang="en-GB" sz="240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3" y="3275463"/>
            <a:ext cx="7631445" cy="35825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6603" y="1570440"/>
            <a:ext cx="8761863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For the services ranked as </a:t>
            </a:r>
            <a:r>
              <a:rPr lang="en-US" sz="1600" b="0" dirty="0" smtClean="0">
                <a:solidFill>
                  <a:srgbClr val="004494"/>
                </a:solidFill>
              </a:rPr>
              <a:t>essential, </a:t>
            </a:r>
            <a:r>
              <a:rPr lang="en-US" sz="1600" b="0" dirty="0">
                <a:solidFill>
                  <a:srgbClr val="004494"/>
                </a:solidFill>
              </a:rPr>
              <a:t>the wide majority of the authorities are already working on it or plan to work on it </a:t>
            </a:r>
            <a:r>
              <a:rPr lang="en-US" sz="1600" b="0" dirty="0" smtClean="0">
                <a:solidFill>
                  <a:srgbClr val="004494"/>
                </a:solidFill>
              </a:rPr>
              <a:t>(through CISE projects).</a:t>
            </a:r>
            <a:endParaRPr lang="en-US" sz="1600" b="0" dirty="0">
              <a:solidFill>
                <a:srgbClr val="004494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For all the services (except the collaboration service and the registry of authorities), </a:t>
            </a:r>
            <a:r>
              <a:rPr lang="en-US" sz="1600" b="0" dirty="0" smtClean="0">
                <a:solidFill>
                  <a:srgbClr val="004494"/>
                </a:solidFill>
              </a:rPr>
              <a:t>half </a:t>
            </a:r>
            <a:r>
              <a:rPr lang="en-US" sz="1600" b="0" dirty="0">
                <a:solidFill>
                  <a:srgbClr val="004494"/>
                </a:solidFill>
              </a:rPr>
              <a:t>of the authorities </a:t>
            </a:r>
            <a:r>
              <a:rPr lang="en-US" sz="1600" b="0" dirty="0" smtClean="0">
                <a:solidFill>
                  <a:srgbClr val="004494"/>
                </a:solidFill>
              </a:rPr>
              <a:t>plan </a:t>
            </a:r>
            <a:r>
              <a:rPr lang="en-US" sz="1600" b="0" dirty="0">
                <a:solidFill>
                  <a:srgbClr val="004494"/>
                </a:solidFill>
              </a:rPr>
              <a:t>to develop it </a:t>
            </a:r>
            <a:r>
              <a:rPr lang="en-US" sz="1600" b="0" dirty="0" smtClean="0">
                <a:solidFill>
                  <a:srgbClr val="004494"/>
                </a:solidFill>
              </a:rPr>
              <a:t>the </a:t>
            </a:r>
            <a:r>
              <a:rPr lang="en-US" sz="1600" b="0" dirty="0">
                <a:solidFill>
                  <a:srgbClr val="004494"/>
                </a:solidFill>
              </a:rPr>
              <a:t>next 2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11652"/>
            <a:ext cx="8505371" cy="430887"/>
          </a:xfrm>
        </p:spPr>
        <p:txBody>
          <a:bodyPr/>
          <a:lstStyle/>
          <a:p>
            <a:r>
              <a:rPr lang="en-US" sz="2400" kern="1200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 Participation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in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implementation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projects</a:t>
            </a:r>
            <a:endParaRPr lang="en-GB" sz="240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3" y="2762138"/>
            <a:ext cx="6790745" cy="39724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2137" y="1601290"/>
            <a:ext cx="876186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4494"/>
                </a:solidFill>
              </a:rPr>
              <a:t>For each service identified, </a:t>
            </a:r>
            <a:r>
              <a:rPr lang="en-US" sz="1600" b="0" dirty="0" smtClean="0">
                <a:solidFill>
                  <a:srgbClr val="004494"/>
                </a:solidFill>
              </a:rPr>
              <a:t>80</a:t>
            </a:r>
            <a:r>
              <a:rPr lang="en-US" sz="1600" b="0" dirty="0">
                <a:solidFill>
                  <a:srgbClr val="004494"/>
                </a:solidFill>
              </a:rPr>
              <a:t>% of the authorities </a:t>
            </a:r>
            <a:r>
              <a:rPr lang="en-US" sz="1600" b="0" dirty="0" smtClean="0">
                <a:solidFill>
                  <a:srgbClr val="004494"/>
                </a:solidFill>
              </a:rPr>
              <a:t>showed clear interest </a:t>
            </a:r>
            <a:r>
              <a:rPr lang="en-US" sz="1600" b="0" dirty="0">
                <a:solidFill>
                  <a:srgbClr val="004494"/>
                </a:solidFill>
              </a:rPr>
              <a:t>to participate in a </a:t>
            </a:r>
            <a:r>
              <a:rPr lang="en-US" sz="1600" b="0" dirty="0" smtClean="0">
                <a:solidFill>
                  <a:srgbClr val="004494"/>
                </a:solidFill>
              </a:rPr>
              <a:t>CISE development project in </a:t>
            </a:r>
            <a:r>
              <a:rPr lang="en-US" sz="1600" b="0" dirty="0">
                <a:solidFill>
                  <a:srgbClr val="004494"/>
                </a:solidFill>
              </a:rPr>
              <a:t>the next 3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500" y="1162158"/>
            <a:ext cx="7870825" cy="430213"/>
          </a:xfrm>
        </p:spPr>
        <p:txBody>
          <a:bodyPr/>
          <a:lstStyle/>
          <a:p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Future</a:t>
            </a:r>
            <a:r>
              <a:rPr lang="en-US" dirty="0" smtClean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Collaboration</a:t>
            </a:r>
            <a:r>
              <a:rPr lang="en-US" dirty="0"/>
              <a:t> </a:t>
            </a:r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Partnerships</a:t>
            </a:r>
            <a:endParaRPr lang="en-GB" sz="240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8" y="3440644"/>
            <a:ext cx="8857397" cy="31706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6603" y="1817178"/>
            <a:ext cx="8761863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4494"/>
                </a:solidFill>
              </a:rPr>
              <a:t>70% of authorities are interested in applying to a call to develop CISE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4494"/>
                </a:solidFill>
              </a:rPr>
              <a:t>Only 3% of the authorities has decided not to participate to a future call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4494"/>
                </a:solidFill>
              </a:rPr>
              <a:t>1 </a:t>
            </a:r>
            <a:r>
              <a:rPr lang="en-US" sz="1600" b="0" dirty="0">
                <a:solidFill>
                  <a:srgbClr val="004494"/>
                </a:solidFill>
              </a:rPr>
              <a:t>out of 3 Authorities </a:t>
            </a:r>
            <a:r>
              <a:rPr lang="en-US" sz="1600" b="0" dirty="0" smtClean="0">
                <a:solidFill>
                  <a:srgbClr val="004494"/>
                </a:solidFill>
              </a:rPr>
              <a:t>intend to collaborate </a:t>
            </a:r>
            <a:r>
              <a:rPr lang="en-US" sz="1600" b="0" dirty="0">
                <a:solidFill>
                  <a:srgbClr val="004494"/>
                </a:solidFill>
              </a:rPr>
              <a:t>with </a:t>
            </a:r>
            <a:r>
              <a:rPr lang="en-US" sz="1600" b="0" dirty="0" smtClean="0">
                <a:solidFill>
                  <a:srgbClr val="004494"/>
                </a:solidFill>
              </a:rPr>
              <a:t>cross border authorities or European Agencies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4494"/>
                </a:solidFill>
              </a:rPr>
              <a:t>1 </a:t>
            </a:r>
            <a:r>
              <a:rPr lang="en-US" sz="1600" b="0" dirty="0">
                <a:solidFill>
                  <a:srgbClr val="004494"/>
                </a:solidFill>
              </a:rPr>
              <a:t>out 6 Authorities </a:t>
            </a:r>
            <a:r>
              <a:rPr lang="en-US" sz="1600" b="0" dirty="0" smtClean="0">
                <a:solidFill>
                  <a:srgbClr val="004494"/>
                </a:solidFill>
              </a:rPr>
              <a:t>prefer a </a:t>
            </a:r>
            <a:r>
              <a:rPr lang="en-US" sz="1600" b="0" dirty="0">
                <a:solidFill>
                  <a:srgbClr val="004494"/>
                </a:solidFill>
              </a:rPr>
              <a:t>collaboration with other Authorities in the same country or in the same or adjacent sea </a:t>
            </a:r>
            <a:r>
              <a:rPr lang="en-US" sz="1600" b="0" dirty="0" smtClean="0">
                <a:solidFill>
                  <a:srgbClr val="004494"/>
                </a:solidFill>
              </a:rPr>
              <a:t>basin.</a:t>
            </a:r>
            <a:endParaRPr lang="en-GB" sz="1600" b="0" dirty="0">
              <a:solidFill>
                <a:srgbClr val="004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1706" y="1323045"/>
            <a:ext cx="7870825" cy="38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i="0" dirty="0">
                <a:solidFill>
                  <a:srgbClr val="002060"/>
                </a:solidFill>
              </a:rPr>
              <a:t>Outline</a:t>
            </a:r>
            <a:endParaRPr lang="en-US" altLang="en-US" i="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468" y="2044830"/>
            <a:ext cx="86222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Objectives of the consultant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49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Workshops with national maritime authorities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49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Survey </a:t>
            </a:r>
            <a:endParaRPr lang="en-GB" sz="2000" dirty="0" smtClean="0">
              <a:solidFill>
                <a:srgbClr val="004494"/>
              </a:solidFill>
              <a:latin typeface="+mn-lt"/>
            </a:endParaRPr>
          </a:p>
          <a:p>
            <a:pPr marL="800056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C</a:t>
            </a:r>
            <a:r>
              <a:rPr lang="en-GB" sz="2000" dirty="0" smtClean="0">
                <a:solidFill>
                  <a:srgbClr val="004494"/>
                </a:solidFill>
                <a:latin typeface="+mn-lt"/>
              </a:rPr>
              <a:t>riteria</a:t>
            </a:r>
            <a:endParaRPr lang="en-GB" sz="2000" dirty="0">
              <a:solidFill>
                <a:srgbClr val="004494"/>
              </a:solidFill>
              <a:latin typeface="+mn-lt"/>
            </a:endParaRPr>
          </a:p>
          <a:p>
            <a:pPr marL="800056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4494"/>
                </a:solidFill>
                <a:latin typeface="+mn-lt"/>
              </a:rPr>
              <a:t>Evaluation</a:t>
            </a:r>
            <a:endParaRPr lang="en-GB" sz="2000" dirty="0">
              <a:solidFill>
                <a:srgbClr val="00449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49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Conclusions</a:t>
            </a: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0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1706" y="1323045"/>
            <a:ext cx="7870825" cy="38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i="0" dirty="0">
                <a:solidFill>
                  <a:srgbClr val="002060"/>
                </a:solidFill>
              </a:rPr>
              <a:t>Conclusions</a:t>
            </a:r>
            <a:endParaRPr lang="en-US" altLang="en-US" i="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969674"/>
            <a:ext cx="9143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Strong support from MS authorities </a:t>
            </a:r>
            <a:r>
              <a:rPr lang="en-GB" sz="2000" dirty="0" smtClean="0">
                <a:solidFill>
                  <a:srgbClr val="004494"/>
                </a:solidFill>
                <a:latin typeface="+mn-lt"/>
              </a:rPr>
              <a:t>to CISE development</a:t>
            </a:r>
            <a:endParaRPr lang="en-GB" sz="2000" dirty="0">
              <a:solidFill>
                <a:srgbClr val="00449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49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The 12 services identified in workshops have been confirmed as priority services for the future development of 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49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Obvious interest in </a:t>
            </a:r>
            <a:r>
              <a:rPr lang="en-GB" sz="2000" dirty="0" smtClean="0">
                <a:solidFill>
                  <a:srgbClr val="004494"/>
                </a:solidFill>
                <a:latin typeface="+mn-lt"/>
              </a:rPr>
              <a:t>services implementation </a:t>
            </a:r>
            <a:r>
              <a:rPr lang="en-GB" sz="2000" dirty="0">
                <a:solidFill>
                  <a:srgbClr val="004494"/>
                </a:solidFill>
                <a:latin typeface="+mn-lt"/>
              </a:rPr>
              <a:t>- MS authorities are interested to participate in future projects to implement these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4494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4494"/>
                </a:solidFill>
                <a:latin typeface="+mn-lt"/>
              </a:rPr>
              <a:t>Necessity and willingness </a:t>
            </a:r>
            <a:r>
              <a:rPr lang="en-GB" sz="2000" dirty="0">
                <a:solidFill>
                  <a:srgbClr val="004494"/>
                </a:solidFill>
                <a:latin typeface="+mn-lt"/>
              </a:rPr>
              <a:t>to involve the EU agencies in the CISE </a:t>
            </a:r>
            <a:r>
              <a:rPr lang="en-GB" sz="2000" dirty="0" smtClean="0">
                <a:solidFill>
                  <a:srgbClr val="004494"/>
                </a:solidFill>
                <a:latin typeface="+mn-lt"/>
              </a:rPr>
              <a:t>services and overall implementation</a:t>
            </a:r>
            <a:endParaRPr lang="en-GB" sz="2000" dirty="0">
              <a:solidFill>
                <a:srgbClr val="004494"/>
              </a:solidFill>
              <a:latin typeface="+mn-lt"/>
            </a:endParaRP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2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4AEECA-EADA-48ED-BB11-63F73CF9084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518C4C-F407-4C20-9395-A26D37BA3126}" type="datetime3">
              <a:rPr lang="en-US" smtClean="0"/>
              <a:pPr>
                <a:defRPr/>
              </a:pPr>
              <a:t>10 February 2017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87929"/>
            <a:ext cx="9144000" cy="5470071"/>
          </a:xfrm>
          <a:prstGeom prst="rect">
            <a:avLst/>
          </a:prstGeom>
          <a:solidFill>
            <a:srgbClr val="20B1B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63" tIns="32231" rIns="64463" bIns="32231" spcCol="0" rtlCol="0" anchor="ctr"/>
          <a:lstStyle/>
          <a:p>
            <a:pPr algn="ctr" defTabSz="456943" fontAlgn="auto">
              <a:spcBef>
                <a:spcPts val="0"/>
              </a:spcBef>
              <a:spcAft>
                <a:spcPts val="0"/>
              </a:spcAft>
            </a:pPr>
            <a:r>
              <a:rPr lang="ca-ES" sz="1800" b="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7" name="Picture 6" descr="fig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31" y="2870804"/>
            <a:ext cx="3792539" cy="3987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764" y="1914496"/>
            <a:ext cx="5622898" cy="637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69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spc="-28" dirty="0">
                <a:solidFill>
                  <a:prstClr val="white"/>
                </a:solidFill>
                <a:latin typeface="PFSquareSansPro-Medium"/>
                <a:cs typeface="PFSquareSansPro-Medium"/>
              </a:rPr>
              <a:t>Thank you for your attention</a:t>
            </a:r>
            <a:endParaRPr lang="ca-ES" sz="1800" b="0" spc="-28" dirty="0">
              <a:solidFill>
                <a:prstClr val="white"/>
              </a:solidFill>
              <a:latin typeface="PFSquareSansPro-Medium"/>
              <a:cs typeface="PFSquareSansPro-Medium"/>
            </a:endParaRPr>
          </a:p>
          <a:p>
            <a:pPr defTabSz="4569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ca-ES" sz="1400" spc="-28" dirty="0">
              <a:solidFill>
                <a:prstClr val="white"/>
              </a:solidFill>
              <a:latin typeface="PFSquareSansPro-Medium"/>
              <a:cs typeface="PFSquareSansPro-Medium"/>
            </a:endParaRPr>
          </a:p>
        </p:txBody>
      </p:sp>
    </p:spTree>
    <p:extLst>
      <p:ext uri="{BB962C8B-B14F-4D97-AF65-F5344CB8AC3E}">
        <p14:creationId xmlns:p14="http://schemas.microsoft.com/office/powerpoint/2010/main" val="19506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680" y="2432957"/>
            <a:ext cx="8196942" cy="88638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342900" indent="-342900" eaLnBrk="0" hangingPunct="0">
              <a:spcBef>
                <a:spcPct val="15000"/>
              </a:spcBef>
              <a:buClr>
                <a:srgbClr val="0F5494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F3277"/>
              </a:solidFill>
              <a:latin typeface="Arial"/>
              <a:cs typeface="Arial" charset="0"/>
            </a:endParaRPr>
          </a:p>
          <a:p>
            <a:pPr marL="342900" indent="-342900" eaLnBrk="0" hangingPunct="0">
              <a:spcBef>
                <a:spcPct val="15000"/>
              </a:spcBef>
              <a:buClr>
                <a:srgbClr val="0F5494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F3277"/>
              </a:solidFill>
              <a:latin typeface="Arial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596" y="1806623"/>
            <a:ext cx="8817429" cy="3077766"/>
          </a:xfrm>
        </p:spPr>
        <p:txBody>
          <a:bodyPr/>
          <a:lstStyle/>
          <a:p>
            <a:pPr indent="0" algn="just">
              <a:buNone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>
                <a:latin typeface="+mn-lt"/>
                <a:cs typeface="Arial" panose="020B0604020202020204" pitchFamily="34" charset="0"/>
              </a:rPr>
              <a:t>Identify and prioritize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suitable CISE information services </a:t>
            </a:r>
          </a:p>
          <a:p>
            <a:pPr lvl="0"/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r>
              <a:rPr lang="en-US" sz="2000" dirty="0">
                <a:latin typeface="+mn-lt"/>
                <a:cs typeface="Arial" panose="020B0604020202020204" pitchFamily="34" charset="0"/>
              </a:rPr>
              <a:t>Re-assess user needs for information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exchange</a:t>
            </a:r>
          </a:p>
          <a:p>
            <a:endParaRPr lang="en-GB" sz="2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sz="2000" dirty="0" smtClean="0">
                <a:latin typeface="+mn-lt"/>
                <a:cs typeface="Arial" panose="020B0604020202020204" pitchFamily="34" charset="0"/>
              </a:rPr>
              <a:t>Benchmark CISE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interoperability solutions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(i.e. CISE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data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model)</a:t>
            </a:r>
          </a:p>
          <a:p>
            <a:pPr lvl="0"/>
            <a:endParaRPr lang="en-GB" sz="2000" dirty="0">
              <a:latin typeface="+mn-lt"/>
              <a:cs typeface="Arial" panose="020B0604020202020204" pitchFamily="34" charset="0"/>
            </a:endParaRPr>
          </a:p>
          <a:p>
            <a:pPr marL="342900" lvl="0" indent="-342900"/>
            <a:r>
              <a:rPr lang="en-US" sz="2000" dirty="0" smtClean="0">
                <a:latin typeface="+mn-lt"/>
                <a:cs typeface="Arial" panose="020B0604020202020204" pitchFamily="34" charset="0"/>
              </a:rPr>
              <a:t>Consolidate the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added-value of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CISE</a:t>
            </a:r>
          </a:p>
          <a:p>
            <a:pPr marL="342900" lvl="0" indent="-342900"/>
            <a:endParaRPr lang="en-GB" sz="2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lvl="0"/>
            <a:r>
              <a:rPr lang="en-US" sz="2000" dirty="0" smtClean="0">
                <a:latin typeface="+mn-lt"/>
                <a:cs typeface="Arial" panose="020B0604020202020204" pitchFamily="34" charset="0"/>
              </a:rPr>
              <a:t>Identify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cornerstones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for implementing CISE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644" y="1224782"/>
            <a:ext cx="7683335" cy="46165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Objectives of the </a:t>
            </a:r>
            <a:r>
              <a:rPr lang="en-GB" sz="2400" dirty="0" smtClean="0">
                <a:solidFill>
                  <a:srgbClr val="002060"/>
                </a:solidFill>
              </a:rPr>
              <a:t>consultant engagement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20884" y="2359253"/>
            <a:ext cx="66469" cy="422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en-GB" sz="7016" dirty="0">
              <a:solidFill>
                <a:srgbClr val="004494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gray">
          <a:xfrm>
            <a:off x="837601" y="2926471"/>
            <a:ext cx="192191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gray">
          <a:xfrm>
            <a:off x="3288847" y="2926471"/>
            <a:ext cx="540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98" y="1028622"/>
            <a:ext cx="9037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2400" dirty="0">
                <a:solidFill>
                  <a:srgbClr val="002060"/>
                </a:solidFill>
              </a:rPr>
              <a:t>Workshops with </a:t>
            </a:r>
            <a:r>
              <a:rPr lang="en-GB" sz="2400" dirty="0" smtClean="0">
                <a:solidFill>
                  <a:srgbClr val="002060"/>
                </a:solidFill>
              </a:rPr>
              <a:t>national authorities</a:t>
            </a:r>
            <a:endParaRPr lang="en-GB" sz="2400" dirty="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8241" y="1640021"/>
            <a:ext cx="8350606" cy="4873261"/>
            <a:chOff x="338241" y="1451339"/>
            <a:chExt cx="8350606" cy="4873261"/>
          </a:xfrm>
        </p:grpSpPr>
        <p:sp>
          <p:nvSpPr>
            <p:cNvPr id="6" name="Freeform 151"/>
            <p:cNvSpPr>
              <a:spLocks noChangeAspect="1" noEditPoints="1"/>
            </p:cNvSpPr>
            <p:nvPr/>
          </p:nvSpPr>
          <p:spPr bwMode="auto">
            <a:xfrm>
              <a:off x="4340155" y="1588780"/>
              <a:ext cx="332308" cy="352090"/>
            </a:xfrm>
            <a:custGeom>
              <a:avLst/>
              <a:gdLst>
                <a:gd name="T0" fmla="*/ 1075 w 1241"/>
                <a:gd name="T1" fmla="*/ 865 h 1289"/>
                <a:gd name="T2" fmla="*/ 1075 w 1241"/>
                <a:gd name="T3" fmla="*/ 865 h 1289"/>
                <a:gd name="T4" fmla="*/ 836 w 1241"/>
                <a:gd name="T5" fmla="*/ 569 h 1289"/>
                <a:gd name="T6" fmla="*/ 781 w 1241"/>
                <a:gd name="T7" fmla="*/ 180 h 1289"/>
                <a:gd name="T8" fmla="*/ 1017 w 1241"/>
                <a:gd name="T9" fmla="*/ 498 h 1289"/>
                <a:gd name="T10" fmla="*/ 1075 w 1241"/>
                <a:gd name="T11" fmla="*/ 865 h 1289"/>
                <a:gd name="T12" fmla="*/ 1075 w 1241"/>
                <a:gd name="T13" fmla="*/ 865 h 1289"/>
                <a:gd name="T14" fmla="*/ 1113 w 1241"/>
                <a:gd name="T15" fmla="*/ 450 h 1289"/>
                <a:gd name="T16" fmla="*/ 1113 w 1241"/>
                <a:gd name="T17" fmla="*/ 450 h 1289"/>
                <a:gd name="T18" fmla="*/ 737 w 1241"/>
                <a:gd name="T19" fmla="*/ 36 h 1289"/>
                <a:gd name="T20" fmla="*/ 81 w 1241"/>
                <a:gd name="T21" fmla="*/ 698 h 1289"/>
                <a:gd name="T22" fmla="*/ 27 w 1241"/>
                <a:gd name="T23" fmla="*/ 892 h 1289"/>
                <a:gd name="T24" fmla="*/ 206 w 1241"/>
                <a:gd name="T25" fmla="*/ 991 h 1289"/>
                <a:gd name="T26" fmla="*/ 259 w 1241"/>
                <a:gd name="T27" fmla="*/ 973 h 1289"/>
                <a:gd name="T28" fmla="*/ 370 w 1241"/>
                <a:gd name="T29" fmla="*/ 1037 h 1289"/>
                <a:gd name="T30" fmla="*/ 450 w 1241"/>
                <a:gd name="T31" fmla="*/ 1222 h 1289"/>
                <a:gd name="T32" fmla="*/ 525 w 1241"/>
                <a:gd name="T33" fmla="*/ 1280 h 1289"/>
                <a:gd name="T34" fmla="*/ 667 w 1241"/>
                <a:gd name="T35" fmla="*/ 1226 h 1289"/>
                <a:gd name="T36" fmla="*/ 698 w 1241"/>
                <a:gd name="T37" fmla="*/ 1161 h 1289"/>
                <a:gd name="T38" fmla="*/ 631 w 1241"/>
                <a:gd name="T39" fmla="*/ 1101 h 1289"/>
                <a:gd name="T40" fmla="*/ 566 w 1241"/>
                <a:gd name="T41" fmla="*/ 951 h 1289"/>
                <a:gd name="T42" fmla="*/ 633 w 1241"/>
                <a:gd name="T43" fmla="*/ 875 h 1289"/>
                <a:gd name="T44" fmla="*/ 1152 w 1241"/>
                <a:gd name="T45" fmla="*/ 1002 h 1289"/>
                <a:gd name="T46" fmla="*/ 1113 w 1241"/>
                <a:gd name="T47" fmla="*/ 450 h 1289"/>
                <a:gd name="T48" fmla="*/ 1113 w 1241"/>
                <a:gd name="T49" fmla="*/ 45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1" h="1289">
                  <a:moveTo>
                    <a:pt x="1075" y="865"/>
                  </a:moveTo>
                  <a:lnTo>
                    <a:pt x="1075" y="865"/>
                  </a:lnTo>
                  <a:cubicBezTo>
                    <a:pt x="1055" y="873"/>
                    <a:pt x="921" y="768"/>
                    <a:pt x="836" y="569"/>
                  </a:cubicBezTo>
                  <a:cubicBezTo>
                    <a:pt x="750" y="370"/>
                    <a:pt x="761" y="188"/>
                    <a:pt x="781" y="180"/>
                  </a:cubicBezTo>
                  <a:cubicBezTo>
                    <a:pt x="801" y="172"/>
                    <a:pt x="931" y="299"/>
                    <a:pt x="1017" y="498"/>
                  </a:cubicBezTo>
                  <a:cubicBezTo>
                    <a:pt x="1102" y="697"/>
                    <a:pt x="1095" y="857"/>
                    <a:pt x="1075" y="865"/>
                  </a:cubicBezTo>
                  <a:lnTo>
                    <a:pt x="1075" y="865"/>
                  </a:lnTo>
                  <a:close/>
                  <a:moveTo>
                    <a:pt x="1113" y="450"/>
                  </a:moveTo>
                  <a:lnTo>
                    <a:pt x="1113" y="450"/>
                  </a:lnTo>
                  <a:cubicBezTo>
                    <a:pt x="1003" y="194"/>
                    <a:pt x="826" y="0"/>
                    <a:pt x="737" y="36"/>
                  </a:cubicBezTo>
                  <a:cubicBezTo>
                    <a:pt x="585" y="98"/>
                    <a:pt x="827" y="395"/>
                    <a:pt x="81" y="698"/>
                  </a:cubicBezTo>
                  <a:cubicBezTo>
                    <a:pt x="16" y="724"/>
                    <a:pt x="0" y="829"/>
                    <a:pt x="27" y="892"/>
                  </a:cubicBezTo>
                  <a:cubicBezTo>
                    <a:pt x="54" y="955"/>
                    <a:pt x="142" y="1017"/>
                    <a:pt x="206" y="991"/>
                  </a:cubicBezTo>
                  <a:cubicBezTo>
                    <a:pt x="218" y="986"/>
                    <a:pt x="259" y="973"/>
                    <a:pt x="259" y="973"/>
                  </a:cubicBezTo>
                  <a:cubicBezTo>
                    <a:pt x="305" y="1035"/>
                    <a:pt x="353" y="998"/>
                    <a:pt x="370" y="1037"/>
                  </a:cubicBezTo>
                  <a:cubicBezTo>
                    <a:pt x="391" y="1085"/>
                    <a:pt x="435" y="1187"/>
                    <a:pt x="450" y="1222"/>
                  </a:cubicBezTo>
                  <a:cubicBezTo>
                    <a:pt x="466" y="1257"/>
                    <a:pt x="500" y="1289"/>
                    <a:pt x="525" y="1280"/>
                  </a:cubicBezTo>
                  <a:cubicBezTo>
                    <a:pt x="550" y="1270"/>
                    <a:pt x="635" y="1238"/>
                    <a:pt x="667" y="1226"/>
                  </a:cubicBezTo>
                  <a:cubicBezTo>
                    <a:pt x="700" y="1213"/>
                    <a:pt x="708" y="1184"/>
                    <a:pt x="698" y="1161"/>
                  </a:cubicBezTo>
                  <a:cubicBezTo>
                    <a:pt x="687" y="1137"/>
                    <a:pt x="643" y="1130"/>
                    <a:pt x="631" y="1101"/>
                  </a:cubicBezTo>
                  <a:cubicBezTo>
                    <a:pt x="618" y="1072"/>
                    <a:pt x="577" y="980"/>
                    <a:pt x="566" y="951"/>
                  </a:cubicBezTo>
                  <a:cubicBezTo>
                    <a:pt x="549" y="912"/>
                    <a:pt x="583" y="880"/>
                    <a:pt x="633" y="875"/>
                  </a:cubicBezTo>
                  <a:cubicBezTo>
                    <a:pt x="973" y="839"/>
                    <a:pt x="1036" y="1049"/>
                    <a:pt x="1152" y="1002"/>
                  </a:cubicBezTo>
                  <a:cubicBezTo>
                    <a:pt x="1241" y="966"/>
                    <a:pt x="1223" y="706"/>
                    <a:pt x="1113" y="450"/>
                  </a:cubicBezTo>
                  <a:lnTo>
                    <a:pt x="1113" y="45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7016" dirty="0">
                <a:solidFill>
                  <a:srgbClr val="004494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0843" y="1588780"/>
              <a:ext cx="1836001" cy="2897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sv-SE" sz="2000" dirty="0">
                  <a:solidFill>
                    <a:srgbClr val="004494"/>
                  </a:solidFill>
                </a:rPr>
                <a:t>Intervention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806918" y="1588780"/>
              <a:ext cx="1833127" cy="336215"/>
              <a:chOff x="549086" y="5008983"/>
              <a:chExt cx="1985887" cy="364233"/>
            </a:xfrm>
          </p:grpSpPr>
          <p:sp>
            <p:nvSpPr>
              <p:cNvPr id="7" name="Freeform 236"/>
              <p:cNvSpPr>
                <a:spLocks noChangeAspect="1" noEditPoints="1"/>
              </p:cNvSpPr>
              <p:nvPr/>
            </p:nvSpPr>
            <p:spPr bwMode="auto">
              <a:xfrm>
                <a:off x="549086" y="5008983"/>
                <a:ext cx="360000" cy="364233"/>
              </a:xfrm>
              <a:custGeom>
                <a:avLst/>
                <a:gdLst>
                  <a:gd name="T0" fmla="*/ 1056 w 1250"/>
                  <a:gd name="T1" fmla="*/ 387 h 1254"/>
                  <a:gd name="T2" fmla="*/ 1056 w 1250"/>
                  <a:gd name="T3" fmla="*/ 387 h 1254"/>
                  <a:gd name="T4" fmla="*/ 778 w 1250"/>
                  <a:gd name="T5" fmla="*/ 498 h 1254"/>
                  <a:gd name="T6" fmla="*/ 778 w 1250"/>
                  <a:gd name="T7" fmla="*/ 592 h 1254"/>
                  <a:gd name="T8" fmla="*/ 1056 w 1250"/>
                  <a:gd name="T9" fmla="*/ 481 h 1254"/>
                  <a:gd name="T10" fmla="*/ 1056 w 1250"/>
                  <a:gd name="T11" fmla="*/ 387 h 1254"/>
                  <a:gd name="T12" fmla="*/ 1056 w 1250"/>
                  <a:gd name="T13" fmla="*/ 387 h 1254"/>
                  <a:gd name="T14" fmla="*/ 1056 w 1250"/>
                  <a:gd name="T15" fmla="*/ 675 h 1254"/>
                  <a:gd name="T16" fmla="*/ 1056 w 1250"/>
                  <a:gd name="T17" fmla="*/ 675 h 1254"/>
                  <a:gd name="T18" fmla="*/ 778 w 1250"/>
                  <a:gd name="T19" fmla="*/ 786 h 1254"/>
                  <a:gd name="T20" fmla="*/ 778 w 1250"/>
                  <a:gd name="T21" fmla="*/ 880 h 1254"/>
                  <a:gd name="T22" fmla="*/ 1056 w 1250"/>
                  <a:gd name="T23" fmla="*/ 769 h 1254"/>
                  <a:gd name="T24" fmla="*/ 1056 w 1250"/>
                  <a:gd name="T25" fmla="*/ 675 h 1254"/>
                  <a:gd name="T26" fmla="*/ 1056 w 1250"/>
                  <a:gd name="T27" fmla="*/ 675 h 1254"/>
                  <a:gd name="T28" fmla="*/ 1139 w 1250"/>
                  <a:gd name="T29" fmla="*/ 934 h 1254"/>
                  <a:gd name="T30" fmla="*/ 1139 w 1250"/>
                  <a:gd name="T31" fmla="*/ 934 h 1254"/>
                  <a:gd name="T32" fmla="*/ 695 w 1250"/>
                  <a:gd name="T33" fmla="*/ 1112 h 1254"/>
                  <a:gd name="T34" fmla="*/ 695 w 1250"/>
                  <a:gd name="T35" fmla="*/ 333 h 1254"/>
                  <a:gd name="T36" fmla="*/ 1139 w 1250"/>
                  <a:gd name="T37" fmla="*/ 155 h 1254"/>
                  <a:gd name="T38" fmla="*/ 1139 w 1250"/>
                  <a:gd name="T39" fmla="*/ 934 h 1254"/>
                  <a:gd name="T40" fmla="*/ 1139 w 1250"/>
                  <a:gd name="T41" fmla="*/ 934 h 1254"/>
                  <a:gd name="T42" fmla="*/ 556 w 1250"/>
                  <a:gd name="T43" fmla="*/ 1112 h 1254"/>
                  <a:gd name="T44" fmla="*/ 556 w 1250"/>
                  <a:gd name="T45" fmla="*/ 1112 h 1254"/>
                  <a:gd name="T46" fmla="*/ 111 w 1250"/>
                  <a:gd name="T47" fmla="*/ 934 h 1254"/>
                  <a:gd name="T48" fmla="*/ 111 w 1250"/>
                  <a:gd name="T49" fmla="*/ 155 h 1254"/>
                  <a:gd name="T50" fmla="*/ 556 w 1250"/>
                  <a:gd name="T51" fmla="*/ 333 h 1254"/>
                  <a:gd name="T52" fmla="*/ 556 w 1250"/>
                  <a:gd name="T53" fmla="*/ 1112 h 1254"/>
                  <a:gd name="T54" fmla="*/ 556 w 1250"/>
                  <a:gd name="T55" fmla="*/ 1112 h 1254"/>
                  <a:gd name="T56" fmla="*/ 1220 w 1250"/>
                  <a:gd name="T57" fmla="*/ 16 h 1254"/>
                  <a:gd name="T58" fmla="*/ 1220 w 1250"/>
                  <a:gd name="T59" fmla="*/ 16 h 1254"/>
                  <a:gd name="T60" fmla="*/ 1155 w 1250"/>
                  <a:gd name="T61" fmla="*/ 9 h 1254"/>
                  <a:gd name="T62" fmla="*/ 625 w 1250"/>
                  <a:gd name="T63" fmla="*/ 220 h 1254"/>
                  <a:gd name="T64" fmla="*/ 96 w 1250"/>
                  <a:gd name="T65" fmla="*/ 9 h 1254"/>
                  <a:gd name="T66" fmla="*/ 31 w 1250"/>
                  <a:gd name="T67" fmla="*/ 16 h 1254"/>
                  <a:gd name="T68" fmla="*/ 0 w 1250"/>
                  <a:gd name="T69" fmla="*/ 73 h 1254"/>
                  <a:gd name="T70" fmla="*/ 0 w 1250"/>
                  <a:gd name="T71" fmla="*/ 962 h 1254"/>
                  <a:gd name="T72" fmla="*/ 44 w 1250"/>
                  <a:gd name="T73" fmla="*/ 1026 h 1254"/>
                  <a:gd name="T74" fmla="*/ 598 w 1250"/>
                  <a:gd name="T75" fmla="*/ 1248 h 1254"/>
                  <a:gd name="T76" fmla="*/ 612 w 1250"/>
                  <a:gd name="T77" fmla="*/ 1252 h 1254"/>
                  <a:gd name="T78" fmla="*/ 625 w 1250"/>
                  <a:gd name="T79" fmla="*/ 1254 h 1254"/>
                  <a:gd name="T80" fmla="*/ 639 w 1250"/>
                  <a:gd name="T81" fmla="*/ 1252 h 1254"/>
                  <a:gd name="T82" fmla="*/ 652 w 1250"/>
                  <a:gd name="T83" fmla="*/ 1248 h 1254"/>
                  <a:gd name="T84" fmla="*/ 1207 w 1250"/>
                  <a:gd name="T85" fmla="*/ 1026 h 1254"/>
                  <a:gd name="T86" fmla="*/ 1250 w 1250"/>
                  <a:gd name="T87" fmla="*/ 962 h 1254"/>
                  <a:gd name="T88" fmla="*/ 1250 w 1250"/>
                  <a:gd name="T89" fmla="*/ 73 h 1254"/>
                  <a:gd name="T90" fmla="*/ 1220 w 1250"/>
                  <a:gd name="T91" fmla="*/ 16 h 1254"/>
                  <a:gd name="T92" fmla="*/ 1220 w 1250"/>
                  <a:gd name="T93" fmla="*/ 16 h 1254"/>
                  <a:gd name="T94" fmla="*/ 473 w 1250"/>
                  <a:gd name="T95" fmla="*/ 498 h 1254"/>
                  <a:gd name="T96" fmla="*/ 473 w 1250"/>
                  <a:gd name="T97" fmla="*/ 498 h 1254"/>
                  <a:gd name="T98" fmla="*/ 195 w 1250"/>
                  <a:gd name="T99" fmla="*/ 387 h 1254"/>
                  <a:gd name="T100" fmla="*/ 195 w 1250"/>
                  <a:gd name="T101" fmla="*/ 481 h 1254"/>
                  <a:gd name="T102" fmla="*/ 473 w 1250"/>
                  <a:gd name="T103" fmla="*/ 592 h 1254"/>
                  <a:gd name="T104" fmla="*/ 473 w 1250"/>
                  <a:gd name="T105" fmla="*/ 498 h 1254"/>
                  <a:gd name="T106" fmla="*/ 473 w 1250"/>
                  <a:gd name="T107" fmla="*/ 498 h 1254"/>
                  <a:gd name="T108" fmla="*/ 473 w 1250"/>
                  <a:gd name="T109" fmla="*/ 786 h 1254"/>
                  <a:gd name="T110" fmla="*/ 473 w 1250"/>
                  <a:gd name="T111" fmla="*/ 786 h 1254"/>
                  <a:gd name="T112" fmla="*/ 195 w 1250"/>
                  <a:gd name="T113" fmla="*/ 675 h 1254"/>
                  <a:gd name="T114" fmla="*/ 195 w 1250"/>
                  <a:gd name="T115" fmla="*/ 769 h 1254"/>
                  <a:gd name="T116" fmla="*/ 473 w 1250"/>
                  <a:gd name="T117" fmla="*/ 880 h 1254"/>
                  <a:gd name="T118" fmla="*/ 473 w 1250"/>
                  <a:gd name="T119" fmla="*/ 786 h 1254"/>
                  <a:gd name="T120" fmla="*/ 473 w 1250"/>
                  <a:gd name="T121" fmla="*/ 786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0" h="1254">
                    <a:moveTo>
                      <a:pt x="1056" y="387"/>
                    </a:moveTo>
                    <a:lnTo>
                      <a:pt x="1056" y="387"/>
                    </a:lnTo>
                    <a:lnTo>
                      <a:pt x="778" y="498"/>
                    </a:lnTo>
                    <a:lnTo>
                      <a:pt x="778" y="592"/>
                    </a:lnTo>
                    <a:lnTo>
                      <a:pt x="1056" y="481"/>
                    </a:lnTo>
                    <a:lnTo>
                      <a:pt x="1056" y="387"/>
                    </a:lnTo>
                    <a:lnTo>
                      <a:pt x="1056" y="387"/>
                    </a:lnTo>
                    <a:close/>
                    <a:moveTo>
                      <a:pt x="1056" y="675"/>
                    </a:moveTo>
                    <a:lnTo>
                      <a:pt x="1056" y="675"/>
                    </a:lnTo>
                    <a:lnTo>
                      <a:pt x="778" y="786"/>
                    </a:lnTo>
                    <a:lnTo>
                      <a:pt x="778" y="880"/>
                    </a:lnTo>
                    <a:lnTo>
                      <a:pt x="1056" y="769"/>
                    </a:lnTo>
                    <a:lnTo>
                      <a:pt x="1056" y="675"/>
                    </a:lnTo>
                    <a:lnTo>
                      <a:pt x="1056" y="675"/>
                    </a:lnTo>
                    <a:close/>
                    <a:moveTo>
                      <a:pt x="1139" y="934"/>
                    </a:moveTo>
                    <a:lnTo>
                      <a:pt x="1139" y="934"/>
                    </a:lnTo>
                    <a:lnTo>
                      <a:pt x="695" y="1112"/>
                    </a:lnTo>
                    <a:lnTo>
                      <a:pt x="695" y="333"/>
                    </a:lnTo>
                    <a:lnTo>
                      <a:pt x="1139" y="155"/>
                    </a:lnTo>
                    <a:lnTo>
                      <a:pt x="1139" y="934"/>
                    </a:lnTo>
                    <a:lnTo>
                      <a:pt x="1139" y="934"/>
                    </a:lnTo>
                    <a:close/>
                    <a:moveTo>
                      <a:pt x="556" y="1112"/>
                    </a:moveTo>
                    <a:lnTo>
                      <a:pt x="556" y="1112"/>
                    </a:lnTo>
                    <a:lnTo>
                      <a:pt x="111" y="934"/>
                    </a:lnTo>
                    <a:lnTo>
                      <a:pt x="111" y="155"/>
                    </a:lnTo>
                    <a:lnTo>
                      <a:pt x="556" y="333"/>
                    </a:lnTo>
                    <a:lnTo>
                      <a:pt x="556" y="1112"/>
                    </a:lnTo>
                    <a:lnTo>
                      <a:pt x="556" y="1112"/>
                    </a:lnTo>
                    <a:close/>
                    <a:moveTo>
                      <a:pt x="1220" y="16"/>
                    </a:moveTo>
                    <a:lnTo>
                      <a:pt x="1220" y="16"/>
                    </a:lnTo>
                    <a:cubicBezTo>
                      <a:pt x="1201" y="3"/>
                      <a:pt x="1176" y="0"/>
                      <a:pt x="1155" y="9"/>
                    </a:cubicBezTo>
                    <a:lnTo>
                      <a:pt x="625" y="220"/>
                    </a:lnTo>
                    <a:lnTo>
                      <a:pt x="96" y="9"/>
                    </a:lnTo>
                    <a:cubicBezTo>
                      <a:pt x="74" y="0"/>
                      <a:pt x="50" y="3"/>
                      <a:pt x="31" y="16"/>
                    </a:cubicBezTo>
                    <a:cubicBezTo>
                      <a:pt x="12" y="28"/>
                      <a:pt x="0" y="50"/>
                      <a:pt x="0" y="73"/>
                    </a:cubicBezTo>
                    <a:lnTo>
                      <a:pt x="0" y="962"/>
                    </a:lnTo>
                    <a:cubicBezTo>
                      <a:pt x="0" y="990"/>
                      <a:pt x="18" y="1016"/>
                      <a:pt x="44" y="1026"/>
                    </a:cubicBezTo>
                    <a:lnTo>
                      <a:pt x="598" y="1248"/>
                    </a:lnTo>
                    <a:cubicBezTo>
                      <a:pt x="598" y="1248"/>
                      <a:pt x="610" y="1252"/>
                      <a:pt x="612" y="1252"/>
                    </a:cubicBezTo>
                    <a:cubicBezTo>
                      <a:pt x="616" y="1253"/>
                      <a:pt x="621" y="1254"/>
                      <a:pt x="625" y="1254"/>
                    </a:cubicBezTo>
                    <a:cubicBezTo>
                      <a:pt x="630" y="1254"/>
                      <a:pt x="634" y="1253"/>
                      <a:pt x="639" y="1252"/>
                    </a:cubicBezTo>
                    <a:cubicBezTo>
                      <a:pt x="641" y="1252"/>
                      <a:pt x="652" y="1248"/>
                      <a:pt x="652" y="1248"/>
                    </a:cubicBezTo>
                    <a:lnTo>
                      <a:pt x="1207" y="1026"/>
                    </a:lnTo>
                    <a:cubicBezTo>
                      <a:pt x="1233" y="1016"/>
                      <a:pt x="1250" y="990"/>
                      <a:pt x="1250" y="962"/>
                    </a:cubicBezTo>
                    <a:lnTo>
                      <a:pt x="1250" y="73"/>
                    </a:lnTo>
                    <a:cubicBezTo>
                      <a:pt x="1250" y="50"/>
                      <a:pt x="1239" y="28"/>
                      <a:pt x="1220" y="16"/>
                    </a:cubicBezTo>
                    <a:lnTo>
                      <a:pt x="1220" y="16"/>
                    </a:lnTo>
                    <a:close/>
                    <a:moveTo>
                      <a:pt x="473" y="498"/>
                    </a:moveTo>
                    <a:lnTo>
                      <a:pt x="473" y="498"/>
                    </a:lnTo>
                    <a:lnTo>
                      <a:pt x="195" y="387"/>
                    </a:lnTo>
                    <a:lnTo>
                      <a:pt x="195" y="481"/>
                    </a:lnTo>
                    <a:lnTo>
                      <a:pt x="473" y="592"/>
                    </a:lnTo>
                    <a:lnTo>
                      <a:pt x="473" y="498"/>
                    </a:lnTo>
                    <a:lnTo>
                      <a:pt x="473" y="498"/>
                    </a:lnTo>
                    <a:close/>
                    <a:moveTo>
                      <a:pt x="473" y="786"/>
                    </a:moveTo>
                    <a:lnTo>
                      <a:pt x="473" y="786"/>
                    </a:lnTo>
                    <a:lnTo>
                      <a:pt x="195" y="675"/>
                    </a:lnTo>
                    <a:lnTo>
                      <a:pt x="195" y="769"/>
                    </a:lnTo>
                    <a:lnTo>
                      <a:pt x="473" y="880"/>
                    </a:lnTo>
                    <a:lnTo>
                      <a:pt x="473" y="786"/>
                    </a:lnTo>
                    <a:lnTo>
                      <a:pt x="473" y="786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16" dirty="0">
                  <a:solidFill>
                    <a:srgbClr val="004494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74975" y="5051885"/>
                <a:ext cx="1559998" cy="31393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r>
                  <a:rPr lang="sv-SE" sz="2000" dirty="0">
                    <a:solidFill>
                      <a:srgbClr val="004494"/>
                    </a:solidFill>
                  </a:rPr>
                  <a:t>Reporting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283157" y="2380516"/>
              <a:ext cx="3600000" cy="2897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GB" sz="2000" dirty="0">
                  <a:solidFill>
                    <a:srgbClr val="004494"/>
                  </a:solidFill>
                </a:rPr>
                <a:t>Description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1946" y="2860303"/>
              <a:ext cx="5400000" cy="86409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400" b="0" dirty="0" smtClean="0">
                  <a:solidFill>
                    <a:srgbClr val="004494"/>
                  </a:solidFill>
                </a:rPr>
                <a:t>A </a:t>
              </a:r>
              <a:r>
                <a:rPr lang="en-US" sz="1400" b="0" dirty="0">
                  <a:solidFill>
                    <a:srgbClr val="004494"/>
                  </a:solidFill>
                </a:rPr>
                <a:t>vessel is suspected of polluting in the EEZ (exclusive economic zone). You identify that it is a Chinese tanker. </a:t>
              </a:r>
              <a:r>
                <a:rPr lang="en-GB" sz="1400" b="0" dirty="0" smtClean="0">
                  <a:solidFill>
                    <a:srgbClr val="004494"/>
                  </a:solidFill>
                </a:rPr>
                <a:t> </a:t>
              </a:r>
              <a:endParaRPr lang="en-GB" sz="1400" b="0" dirty="0">
                <a:solidFill>
                  <a:srgbClr val="004494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143045" y="1588780"/>
              <a:ext cx="2482169" cy="312966"/>
              <a:chOff x="854707" y="2027589"/>
              <a:chExt cx="2180884" cy="339047"/>
            </a:xfrm>
          </p:grpSpPr>
          <p:sp>
            <p:nvSpPr>
              <p:cNvPr id="5" name="Freeform 131"/>
              <p:cNvSpPr>
                <a:spLocks noChangeAspect="1" noEditPoints="1"/>
              </p:cNvSpPr>
              <p:nvPr/>
            </p:nvSpPr>
            <p:spPr bwMode="auto">
              <a:xfrm>
                <a:off x="854707" y="2027589"/>
                <a:ext cx="360000" cy="321291"/>
              </a:xfrm>
              <a:custGeom>
                <a:avLst/>
                <a:gdLst>
                  <a:gd name="T0" fmla="*/ 1250 w 1389"/>
                  <a:gd name="T1" fmla="*/ 896 h 1222"/>
                  <a:gd name="T2" fmla="*/ 1250 w 1389"/>
                  <a:gd name="T3" fmla="*/ 896 h 1222"/>
                  <a:gd name="T4" fmla="*/ 139 w 1389"/>
                  <a:gd name="T5" fmla="*/ 896 h 1222"/>
                  <a:gd name="T6" fmla="*/ 139 w 1389"/>
                  <a:gd name="T7" fmla="*/ 125 h 1222"/>
                  <a:gd name="T8" fmla="*/ 1250 w 1389"/>
                  <a:gd name="T9" fmla="*/ 125 h 1222"/>
                  <a:gd name="T10" fmla="*/ 1250 w 1389"/>
                  <a:gd name="T11" fmla="*/ 896 h 1222"/>
                  <a:gd name="T12" fmla="*/ 1250 w 1389"/>
                  <a:gd name="T13" fmla="*/ 896 h 1222"/>
                  <a:gd name="T14" fmla="*/ 1250 w 1389"/>
                  <a:gd name="T15" fmla="*/ 0 h 1222"/>
                  <a:gd name="T16" fmla="*/ 1250 w 1389"/>
                  <a:gd name="T17" fmla="*/ 0 h 1222"/>
                  <a:gd name="T18" fmla="*/ 139 w 1389"/>
                  <a:gd name="T19" fmla="*/ 0 h 1222"/>
                  <a:gd name="T20" fmla="*/ 0 w 1389"/>
                  <a:gd name="T21" fmla="*/ 139 h 1222"/>
                  <a:gd name="T22" fmla="*/ 0 w 1389"/>
                  <a:gd name="T23" fmla="*/ 903 h 1222"/>
                  <a:gd name="T24" fmla="*/ 137 w 1389"/>
                  <a:gd name="T25" fmla="*/ 1069 h 1222"/>
                  <a:gd name="T26" fmla="*/ 440 w 1389"/>
                  <a:gd name="T27" fmla="*/ 1129 h 1222"/>
                  <a:gd name="T28" fmla="*/ 348 w 1389"/>
                  <a:gd name="T29" fmla="*/ 1222 h 1222"/>
                  <a:gd name="T30" fmla="*/ 1042 w 1389"/>
                  <a:gd name="T31" fmla="*/ 1222 h 1222"/>
                  <a:gd name="T32" fmla="*/ 949 w 1389"/>
                  <a:gd name="T33" fmla="*/ 1129 h 1222"/>
                  <a:gd name="T34" fmla="*/ 1253 w 1389"/>
                  <a:gd name="T35" fmla="*/ 1069 h 1222"/>
                  <a:gd name="T36" fmla="*/ 1389 w 1389"/>
                  <a:gd name="T37" fmla="*/ 903 h 1222"/>
                  <a:gd name="T38" fmla="*/ 1389 w 1389"/>
                  <a:gd name="T39" fmla="*/ 139 h 1222"/>
                  <a:gd name="T40" fmla="*/ 1250 w 1389"/>
                  <a:gd name="T41" fmla="*/ 0 h 1222"/>
                  <a:gd name="T42" fmla="*/ 1250 w 1389"/>
                  <a:gd name="T43" fmla="*/ 0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89" h="1222">
                    <a:moveTo>
                      <a:pt x="1250" y="896"/>
                    </a:moveTo>
                    <a:lnTo>
                      <a:pt x="1250" y="896"/>
                    </a:lnTo>
                    <a:lnTo>
                      <a:pt x="139" y="896"/>
                    </a:lnTo>
                    <a:lnTo>
                      <a:pt x="139" y="125"/>
                    </a:lnTo>
                    <a:lnTo>
                      <a:pt x="1250" y="125"/>
                    </a:lnTo>
                    <a:lnTo>
                      <a:pt x="1250" y="896"/>
                    </a:lnTo>
                    <a:lnTo>
                      <a:pt x="1250" y="896"/>
                    </a:lnTo>
                    <a:close/>
                    <a:moveTo>
                      <a:pt x="1250" y="0"/>
                    </a:moveTo>
                    <a:lnTo>
                      <a:pt x="1250" y="0"/>
                    </a:lnTo>
                    <a:lnTo>
                      <a:pt x="139" y="0"/>
                    </a:lnTo>
                    <a:cubicBezTo>
                      <a:pt x="63" y="0"/>
                      <a:pt x="0" y="62"/>
                      <a:pt x="0" y="139"/>
                    </a:cubicBezTo>
                    <a:lnTo>
                      <a:pt x="0" y="903"/>
                    </a:lnTo>
                    <a:cubicBezTo>
                      <a:pt x="0" y="979"/>
                      <a:pt x="62" y="1054"/>
                      <a:pt x="137" y="1069"/>
                    </a:cubicBezTo>
                    <a:lnTo>
                      <a:pt x="440" y="1129"/>
                    </a:lnTo>
                    <a:cubicBezTo>
                      <a:pt x="440" y="1129"/>
                      <a:pt x="179" y="1222"/>
                      <a:pt x="348" y="1222"/>
                    </a:cubicBezTo>
                    <a:lnTo>
                      <a:pt x="1042" y="1222"/>
                    </a:lnTo>
                    <a:cubicBezTo>
                      <a:pt x="1211" y="1222"/>
                      <a:pt x="949" y="1129"/>
                      <a:pt x="949" y="1129"/>
                    </a:cubicBezTo>
                    <a:lnTo>
                      <a:pt x="1253" y="1069"/>
                    </a:lnTo>
                    <a:cubicBezTo>
                      <a:pt x="1328" y="1054"/>
                      <a:pt x="1389" y="979"/>
                      <a:pt x="1389" y="903"/>
                    </a:cubicBezTo>
                    <a:lnTo>
                      <a:pt x="1389" y="139"/>
                    </a:lnTo>
                    <a:cubicBezTo>
                      <a:pt x="1389" y="62"/>
                      <a:pt x="1327" y="0"/>
                      <a:pt x="1250" y="0"/>
                    </a:cubicBezTo>
                    <a:lnTo>
                      <a:pt x="12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16" dirty="0">
                  <a:solidFill>
                    <a:srgbClr val="004494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80591" y="2052697"/>
                <a:ext cx="1755000" cy="31393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r>
                  <a:rPr lang="sv-SE" sz="1800" dirty="0" smtClean="0">
                    <a:solidFill>
                      <a:srgbClr val="004494"/>
                    </a:solidFill>
                  </a:rPr>
                  <a:t>Monitoring</a:t>
                </a:r>
                <a:endParaRPr lang="sv-SE" sz="1800" dirty="0">
                  <a:solidFill>
                    <a:srgbClr val="004494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72040" y="3728652"/>
              <a:ext cx="2193474" cy="86409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400" b="1" dirty="0" smtClean="0">
                  <a:solidFill>
                    <a:srgbClr val="004494"/>
                  </a:solidFill>
                </a:rPr>
                <a:t>Search and Rescue operation</a:t>
              </a:r>
              <a:endParaRPr lang="en-GB" sz="1400" b="1" dirty="0">
                <a:solidFill>
                  <a:srgbClr val="004494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3159" y="4554376"/>
              <a:ext cx="5400000" cy="86409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400" b="0" dirty="0" smtClean="0">
                  <a:solidFill>
                    <a:srgbClr val="004494"/>
                  </a:solidFill>
                </a:rPr>
                <a:t>You </a:t>
              </a:r>
              <a:r>
                <a:rPr lang="en-US" sz="1400" b="0" dirty="0">
                  <a:solidFill>
                    <a:srgbClr val="004494"/>
                  </a:solidFill>
                </a:rPr>
                <a:t>get </a:t>
              </a:r>
              <a:r>
                <a:rPr lang="en-US" sz="1400" b="0" dirty="0" smtClean="0">
                  <a:solidFill>
                    <a:srgbClr val="004494"/>
                  </a:solidFill>
                </a:rPr>
                <a:t>a notification of </a:t>
              </a:r>
              <a:r>
                <a:rPr lang="en-US" sz="1400" b="0" dirty="0">
                  <a:solidFill>
                    <a:srgbClr val="004494"/>
                  </a:solidFill>
                </a:rPr>
                <a:t>a vessel suspected of transporting </a:t>
              </a:r>
              <a:r>
                <a:rPr lang="en-US" sz="1400" b="0" dirty="0" smtClean="0">
                  <a:solidFill>
                    <a:srgbClr val="004494"/>
                  </a:solidFill>
                </a:rPr>
                <a:t>immigrants/drugs </a:t>
              </a:r>
              <a:r>
                <a:rPr lang="en-US" sz="1400" b="0" dirty="0">
                  <a:solidFill>
                    <a:srgbClr val="004494"/>
                  </a:solidFill>
                </a:rPr>
                <a:t>in the EEZ. You identify that it is a leisure ship under a </a:t>
              </a:r>
              <a:r>
                <a:rPr lang="en-US" sz="1400" b="0" dirty="0" smtClean="0">
                  <a:solidFill>
                    <a:srgbClr val="004494"/>
                  </a:solidFill>
                </a:rPr>
                <a:t>foreign flag.</a:t>
              </a:r>
              <a:endParaRPr lang="en-US" sz="1400" b="0" dirty="0">
                <a:solidFill>
                  <a:srgbClr val="004494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88847" y="3716126"/>
              <a:ext cx="5400000" cy="86409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400" b="0" dirty="0" smtClean="0">
                  <a:solidFill>
                    <a:srgbClr val="004494"/>
                  </a:solidFill>
                </a:rPr>
                <a:t>A </a:t>
              </a:r>
              <a:r>
                <a:rPr lang="en-US" sz="1400" b="0" dirty="0">
                  <a:solidFill>
                    <a:srgbClr val="004494"/>
                  </a:solidFill>
                </a:rPr>
                <a:t>SOS signal is received in the TW (territorial waters) close to the neighbor's waters. You identify that it is a cruise ship with over 400 passengers on board.</a:t>
              </a:r>
              <a:endParaRPr lang="en-GB" sz="1400" b="0" dirty="0">
                <a:solidFill>
                  <a:srgbClr val="004494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2039" y="2837443"/>
              <a:ext cx="2352159" cy="86409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GB" sz="1400" b="1" dirty="0" smtClean="0">
                  <a:solidFill>
                    <a:srgbClr val="004494"/>
                  </a:solidFill>
                </a:rPr>
                <a:t>Remote Intervention </a:t>
              </a:r>
              <a:r>
                <a:rPr lang="en-GB" sz="1400" b="1" dirty="0">
                  <a:solidFill>
                    <a:srgbClr val="004494"/>
                  </a:solidFill>
                </a:rPr>
                <a:t>for an oil spill</a:t>
              </a:r>
              <a:r>
                <a:rPr lang="en-GB" sz="1400" b="1" dirty="0" smtClean="0">
                  <a:solidFill>
                    <a:srgbClr val="004494"/>
                  </a:solidFill>
                </a:rPr>
                <a:t>/ pollution </a:t>
              </a:r>
              <a:r>
                <a:rPr lang="en-GB" sz="1400" b="1" dirty="0">
                  <a:solidFill>
                    <a:srgbClr val="004494"/>
                  </a:solidFill>
                </a:rPr>
                <a:t>situation</a:t>
              </a:r>
              <a:endParaRPr lang="en-GB" sz="1200" b="1" dirty="0">
                <a:solidFill>
                  <a:srgbClr val="00449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6798" y="4542946"/>
              <a:ext cx="2193474" cy="3323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GB" sz="1400" b="1" dirty="0" smtClean="0">
                  <a:solidFill>
                    <a:srgbClr val="004494"/>
                  </a:solidFill>
                </a:rPr>
                <a:t>Countering illegal </a:t>
              </a:r>
              <a:r>
                <a:rPr lang="en-GB" sz="1400" b="1" dirty="0">
                  <a:solidFill>
                    <a:srgbClr val="004494"/>
                  </a:solidFill>
                </a:rPr>
                <a:t>trafficking </a:t>
              </a:r>
              <a:r>
                <a:rPr lang="en-GB" sz="1400" b="1" dirty="0" smtClean="0">
                  <a:solidFill>
                    <a:srgbClr val="004494"/>
                  </a:solidFill>
                </a:rPr>
                <a:t>operation</a:t>
              </a:r>
              <a:endParaRPr lang="en-GB" sz="1400" b="1" dirty="0">
                <a:solidFill>
                  <a:srgbClr val="00449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1812" y="2380516"/>
              <a:ext cx="3600000" cy="2897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GB" sz="2000" dirty="0" smtClean="0">
                  <a:solidFill>
                    <a:srgbClr val="004494"/>
                  </a:solidFill>
                </a:rPr>
                <a:t>Scenario</a:t>
              </a:r>
              <a:endParaRPr lang="en-GB" sz="2000" dirty="0">
                <a:solidFill>
                  <a:srgbClr val="00449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41946" y="5460504"/>
              <a:ext cx="5400000" cy="86409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400" b="0" dirty="0" smtClean="0">
                  <a:solidFill>
                    <a:srgbClr val="004494"/>
                  </a:solidFill>
                </a:rPr>
                <a:t>You notice </a:t>
              </a:r>
              <a:r>
                <a:rPr lang="en-US" sz="1400" b="0" dirty="0">
                  <a:solidFill>
                    <a:srgbClr val="004494"/>
                  </a:solidFill>
                </a:rPr>
                <a:t>suspicious (IUU) behavior of a </a:t>
              </a:r>
              <a:r>
                <a:rPr lang="en-US" sz="1400" b="0" dirty="0" smtClean="0">
                  <a:solidFill>
                    <a:srgbClr val="004494"/>
                  </a:solidFill>
                </a:rPr>
                <a:t>vessel </a:t>
              </a:r>
              <a:r>
                <a:rPr lang="en-US" sz="1400" b="0" dirty="0">
                  <a:solidFill>
                    <a:srgbClr val="004494"/>
                  </a:solidFill>
                </a:rPr>
                <a:t>in a fishing area in the EEZ. You identify that it is a fishing boat from a neighboring country. </a:t>
              </a:r>
              <a:endParaRPr lang="en-GB" sz="1400" b="0" dirty="0">
                <a:solidFill>
                  <a:srgbClr val="004494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3472" y="5523625"/>
              <a:ext cx="2380727" cy="33234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GB" sz="1400" b="1" dirty="0" smtClean="0">
                  <a:solidFill>
                    <a:srgbClr val="004494"/>
                  </a:solidFill>
                </a:rPr>
                <a:t>Fisheries control </a:t>
              </a:r>
              <a:r>
                <a:rPr lang="en-GB" sz="1400" b="1" dirty="0">
                  <a:solidFill>
                    <a:srgbClr val="004494"/>
                  </a:solidFill>
                </a:rPr>
                <a:t>operation</a:t>
              </a: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338241" y="2904249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charset="0"/>
                  <a:ea typeface="ＭＳ Ｐゴシック" charset="0"/>
                </a:rPr>
                <a:t>1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38241" y="3724399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2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38241" y="4591732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3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38241" y="5464680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4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7204" y="1586508"/>
              <a:ext cx="1155378" cy="2897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2000" dirty="0" smtClean="0">
                  <a:solidFill>
                    <a:srgbClr val="004494"/>
                  </a:solidFill>
                </a:rPr>
                <a:t>Phases</a:t>
              </a:r>
              <a:endParaRPr lang="en-GB" sz="2000" dirty="0">
                <a:solidFill>
                  <a:srgbClr val="004494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 bwMode="auto">
            <a:xfrm rot="5400000">
              <a:off x="3824248" y="1701181"/>
              <a:ext cx="648000" cy="14831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sp>
        <p:nvSpPr>
          <p:cNvPr id="39" name="Isosceles Triangle 38"/>
          <p:cNvSpPr/>
          <p:nvPr/>
        </p:nvSpPr>
        <p:spPr bwMode="auto">
          <a:xfrm rot="5400000">
            <a:off x="6318716" y="1904377"/>
            <a:ext cx="648000" cy="148316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1706" y="1323045"/>
            <a:ext cx="7870825" cy="38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i="0" dirty="0">
                <a:solidFill>
                  <a:srgbClr val="002060"/>
                </a:solidFill>
              </a:rPr>
              <a:t>Workshops with </a:t>
            </a:r>
            <a:r>
              <a:rPr lang="en-GB" i="0" dirty="0" smtClean="0">
                <a:solidFill>
                  <a:srgbClr val="002060"/>
                </a:solidFill>
              </a:rPr>
              <a:t>national authorities</a:t>
            </a:r>
            <a:endParaRPr lang="en-GB" i="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203" y="2267211"/>
            <a:ext cx="8542749" cy="3898639"/>
          </a:xfrm>
          <a:prstGeom prst="rect">
            <a:avLst/>
          </a:prstGeom>
        </p:spPr>
        <p:txBody>
          <a:bodyPr vert="horz" wrap="square" lIns="0" tIns="0" rIns="0" bIns="0" numCol="2" rtlCol="0">
            <a:noAutofit/>
          </a:bodyPr>
          <a:lstStyle/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Crew list service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Cargo service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Incident / event </a:t>
            </a:r>
            <a:r>
              <a:rPr lang="en-GB" sz="2000" dirty="0" smtClean="0">
                <a:solidFill>
                  <a:srgbClr val="004494"/>
                </a:solidFill>
                <a:latin typeface="+mn-lt"/>
              </a:rPr>
              <a:t>notification </a:t>
            </a:r>
            <a:r>
              <a:rPr lang="en-GB" sz="2000" dirty="0">
                <a:solidFill>
                  <a:srgbClr val="004494"/>
                </a:solidFill>
                <a:latin typeface="+mn-lt"/>
              </a:rPr>
              <a:t>service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Distributed search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Collaboration services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Risk information service</a:t>
            </a:r>
          </a:p>
          <a:p>
            <a:pPr marL="342900" indent="-342900" fontAlgn="ctr">
              <a:buFont typeface="+mj-lt"/>
              <a:buAutoNum type="arabicPeriod"/>
            </a:pPr>
            <a:endParaRPr lang="en-GB" sz="2000" dirty="0">
              <a:solidFill>
                <a:srgbClr val="004494"/>
              </a:solidFill>
              <a:latin typeface="+mn-lt"/>
            </a:endParaRPr>
          </a:p>
          <a:p>
            <a:pPr marL="342900" indent="-342900" fontAlgn="ctr">
              <a:buFont typeface="+mj-lt"/>
              <a:buAutoNum type="arabicPeriod"/>
            </a:pPr>
            <a:endParaRPr lang="en-GB" sz="2000" dirty="0" smtClean="0">
              <a:solidFill>
                <a:srgbClr val="004494"/>
              </a:solidFill>
              <a:latin typeface="+mn-lt"/>
            </a:endParaRPr>
          </a:p>
          <a:p>
            <a:pPr marL="342900" indent="-342900" fontAlgn="ctr">
              <a:buFont typeface="+mj-lt"/>
              <a:buAutoNum type="arabicPeriod"/>
            </a:pPr>
            <a:endParaRPr lang="en-GB" sz="2000" dirty="0">
              <a:solidFill>
                <a:srgbClr val="004494"/>
              </a:solidFill>
              <a:latin typeface="+mn-lt"/>
            </a:endParaRP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solidFill>
                  <a:srgbClr val="004494"/>
                </a:solidFill>
                <a:latin typeface="+mn-lt"/>
              </a:rPr>
              <a:t>Vessel </a:t>
            </a:r>
            <a:r>
              <a:rPr lang="en-GB" sz="2000" dirty="0">
                <a:solidFill>
                  <a:srgbClr val="004494"/>
                </a:solidFill>
                <a:latin typeface="+mn-lt"/>
              </a:rPr>
              <a:t>voyage service</a:t>
            </a:r>
            <a:endParaRPr lang="en-US" sz="2000" dirty="0">
              <a:solidFill>
                <a:srgbClr val="004494"/>
              </a:solidFill>
              <a:latin typeface="+mn-lt"/>
            </a:endParaRP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Vessel location service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Incident history service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Registry of Authorities (Query)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Intervention asset service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004494"/>
                </a:solidFill>
                <a:latin typeface="+mn-lt"/>
              </a:rPr>
              <a:t>Vessel details service</a:t>
            </a:r>
          </a:p>
          <a:p>
            <a:pPr marL="342900" indent="-342900" fontAlgn="ctr">
              <a:buFont typeface="+mj-lt"/>
              <a:buAutoNum type="arabicPeriod"/>
            </a:pP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91706" y="1221447"/>
            <a:ext cx="7870825" cy="38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3" rIns="91308" bIns="45653" anchor="ctr"/>
          <a:lstStyle>
            <a:lvl1pPr marL="357188"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i="0" dirty="0">
                <a:solidFill>
                  <a:srgbClr val="002060"/>
                </a:solidFill>
              </a:rPr>
              <a:t>Survey criteria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382385" y="1709619"/>
            <a:ext cx="876161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4494"/>
                </a:solidFill>
                <a:latin typeface="+mn-lt"/>
              </a:rPr>
              <a:t>Implementation priority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+mn-lt"/>
              </a:rPr>
              <a:t>Provider </a:t>
            </a:r>
            <a:r>
              <a:rPr lang="en-GB" sz="2000" b="0" dirty="0">
                <a:solidFill>
                  <a:srgbClr val="004494"/>
                </a:solidFill>
                <a:latin typeface="+mn-lt"/>
              </a:rPr>
              <a:t>– consumer role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+mn-lt"/>
              </a:rPr>
              <a:t>Criticality </a:t>
            </a:r>
            <a:r>
              <a:rPr lang="en-GB" sz="2000" b="0" dirty="0">
                <a:solidFill>
                  <a:srgbClr val="004494"/>
                </a:solidFill>
                <a:latin typeface="+mn-lt"/>
              </a:rPr>
              <a:t>for </a:t>
            </a:r>
            <a:r>
              <a:rPr lang="en-GB" sz="2000" b="0" dirty="0" smtClean="0">
                <a:solidFill>
                  <a:srgbClr val="004494"/>
                </a:solidFill>
                <a:latin typeface="+mn-lt"/>
              </a:rPr>
              <a:t>operational </a:t>
            </a:r>
            <a:r>
              <a:rPr lang="en-GB" sz="2000" b="0" dirty="0">
                <a:solidFill>
                  <a:srgbClr val="004494"/>
                </a:solidFill>
                <a:latin typeface="+mn-lt"/>
              </a:rPr>
              <a:t>purposes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+mn-lt"/>
              </a:rPr>
              <a:t>Value </a:t>
            </a:r>
            <a:r>
              <a:rPr lang="en-GB" sz="2000" b="0" dirty="0">
                <a:solidFill>
                  <a:srgbClr val="004494"/>
                </a:solidFill>
                <a:latin typeface="+mn-lt"/>
              </a:rPr>
              <a:t>added to </a:t>
            </a:r>
            <a:r>
              <a:rPr lang="en-GB" sz="2000" b="0" dirty="0" smtClean="0">
                <a:solidFill>
                  <a:srgbClr val="004494"/>
                </a:solidFill>
                <a:latin typeface="+mn-lt"/>
              </a:rPr>
              <a:t>operations</a:t>
            </a:r>
            <a:endParaRPr lang="en-GB" sz="2000" b="0" dirty="0">
              <a:solidFill>
                <a:srgbClr val="004494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4494"/>
                </a:solidFill>
                <a:latin typeface="+mn-lt"/>
              </a:rPr>
              <a:t>B</a:t>
            </a:r>
            <a:r>
              <a:rPr lang="en-GB" sz="2000" b="0" dirty="0" smtClean="0">
                <a:solidFill>
                  <a:srgbClr val="004494"/>
                </a:solidFill>
                <a:latin typeface="+mn-lt"/>
              </a:rPr>
              <a:t>arriers </a:t>
            </a:r>
            <a:r>
              <a:rPr lang="en-GB" sz="2000" b="0" dirty="0">
                <a:solidFill>
                  <a:srgbClr val="004494"/>
                </a:solidFill>
                <a:latin typeface="+mn-lt"/>
              </a:rPr>
              <a:t>to implementation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+mn-lt"/>
              </a:rPr>
              <a:t>Confidentiality of </a:t>
            </a:r>
            <a:r>
              <a:rPr lang="en-GB" sz="2000" b="0" dirty="0">
                <a:solidFill>
                  <a:srgbClr val="004494"/>
                </a:solidFill>
                <a:latin typeface="+mn-lt"/>
              </a:rPr>
              <a:t>information exchange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+mn-lt"/>
              </a:rPr>
              <a:t>Rate </a:t>
            </a:r>
            <a:r>
              <a:rPr lang="en-GB" sz="2000" b="0" dirty="0">
                <a:solidFill>
                  <a:srgbClr val="004494"/>
                </a:solidFill>
                <a:latin typeface="+mn-lt"/>
              </a:rPr>
              <a:t>of exchange </a:t>
            </a:r>
            <a:r>
              <a:rPr lang="en-GB" sz="2000" b="0" dirty="0" smtClean="0">
                <a:solidFill>
                  <a:srgbClr val="004494"/>
                </a:solidFill>
                <a:latin typeface="+mn-lt"/>
              </a:rPr>
              <a:t>(usage)</a:t>
            </a:r>
            <a:endParaRPr lang="en-GB" sz="2000" b="0" dirty="0">
              <a:solidFill>
                <a:srgbClr val="004494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+mn-lt"/>
              </a:rPr>
              <a:t>Existence of </a:t>
            </a:r>
            <a:r>
              <a:rPr lang="en-GB" sz="2000" b="0" dirty="0">
                <a:solidFill>
                  <a:srgbClr val="004494"/>
                </a:solidFill>
                <a:latin typeface="+mn-lt"/>
              </a:rPr>
              <a:t>IT </a:t>
            </a:r>
            <a:r>
              <a:rPr lang="en-GB" sz="2000" b="0" dirty="0" smtClean="0">
                <a:solidFill>
                  <a:srgbClr val="004494"/>
                </a:solidFill>
                <a:latin typeface="+mn-lt"/>
              </a:rPr>
              <a:t>solutions </a:t>
            </a:r>
            <a:endParaRPr lang="en-GB" sz="2000" b="0" dirty="0">
              <a:solidFill>
                <a:srgbClr val="004494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4494"/>
                </a:solidFill>
                <a:latin typeface="+mn-lt"/>
              </a:rPr>
              <a:t>Ongoing </a:t>
            </a:r>
            <a:r>
              <a:rPr lang="en-GB" sz="2000" b="0" dirty="0">
                <a:solidFill>
                  <a:srgbClr val="004494"/>
                </a:solidFill>
                <a:latin typeface="+mn-lt"/>
              </a:rPr>
              <a:t>developments </a:t>
            </a:r>
            <a:endParaRPr lang="en-GB" sz="2000" b="0" dirty="0" smtClean="0">
              <a:solidFill>
                <a:srgbClr val="004494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4494"/>
                </a:solidFill>
                <a:latin typeface="+mn-lt"/>
              </a:rPr>
              <a:t>Participation</a:t>
            </a:r>
            <a:r>
              <a:rPr lang="en-US" sz="2000" dirty="0"/>
              <a:t> </a:t>
            </a:r>
            <a:r>
              <a:rPr lang="en-US" sz="2000" b="0" dirty="0">
                <a:solidFill>
                  <a:srgbClr val="004494"/>
                </a:solidFill>
                <a:latin typeface="+mn-lt"/>
              </a:rPr>
              <a:t>in</a:t>
            </a:r>
            <a:r>
              <a:rPr lang="en-US" sz="2000" dirty="0"/>
              <a:t> </a:t>
            </a:r>
            <a:r>
              <a:rPr lang="en-US" sz="2000" b="0" dirty="0">
                <a:solidFill>
                  <a:srgbClr val="004494"/>
                </a:solidFill>
                <a:latin typeface="+mn-lt"/>
              </a:rPr>
              <a:t>implementation</a:t>
            </a:r>
            <a:r>
              <a:rPr lang="en-US" sz="2000" dirty="0"/>
              <a:t> </a:t>
            </a:r>
            <a:r>
              <a:rPr lang="en-US" sz="2000" b="0" dirty="0" smtClean="0">
                <a:solidFill>
                  <a:srgbClr val="004494"/>
                </a:solidFill>
                <a:latin typeface="+mn-lt"/>
              </a:rPr>
              <a:t>projects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4494"/>
                </a:solidFill>
                <a:latin typeface="+mn-lt"/>
              </a:rPr>
              <a:t>Collaboration</a:t>
            </a:r>
            <a:r>
              <a:rPr lang="en-US" sz="2000" dirty="0"/>
              <a:t> </a:t>
            </a:r>
            <a:r>
              <a:rPr lang="en-US" sz="2000" b="0" dirty="0">
                <a:solidFill>
                  <a:srgbClr val="004494"/>
                </a:solidFill>
                <a:latin typeface="+mn-lt"/>
              </a:rPr>
              <a:t>p</a:t>
            </a:r>
            <a:r>
              <a:rPr lang="en-US" sz="2000" b="0" dirty="0" smtClean="0">
                <a:solidFill>
                  <a:srgbClr val="004494"/>
                </a:solidFill>
                <a:latin typeface="+mn-lt"/>
              </a:rPr>
              <a:t>artnerships</a:t>
            </a:r>
            <a:endParaRPr lang="en-GB" sz="2000" b="0" dirty="0">
              <a:solidFill>
                <a:srgbClr val="004494"/>
              </a:solidFill>
              <a:latin typeface="+mn-lt"/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2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174172" y="1843315"/>
            <a:ext cx="8585780" cy="42526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latin typeface="+mn-lt"/>
                <a:cs typeface="Arial" pitchFamily="34" charset="0"/>
              </a:rPr>
              <a:t>Replies from 32 authorities from 12 countries, representing all seven maritime user communities and EU </a:t>
            </a:r>
            <a:r>
              <a:rPr lang="en-US" sz="2000" kern="1200" dirty="0" smtClean="0">
                <a:latin typeface="+mn-lt"/>
                <a:cs typeface="Arial" pitchFamily="34" charset="0"/>
              </a:rPr>
              <a:t>bodies (Europol</a:t>
            </a:r>
            <a:r>
              <a:rPr lang="en-US" sz="2000" kern="1200" dirty="0">
                <a:latin typeface="+mn-lt"/>
                <a:cs typeface="Arial" pitchFamily="34" charset="0"/>
              </a:rPr>
              <a:t>, European Defense Agency)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 smtClean="0">
                <a:latin typeface="+mn-lt"/>
                <a:cs typeface="Arial" pitchFamily="34" charset="0"/>
              </a:rPr>
              <a:t>Three prioritized </a:t>
            </a:r>
            <a:r>
              <a:rPr lang="en-US" sz="2000" kern="1200" dirty="0">
                <a:latin typeface="+mn-lt"/>
                <a:cs typeface="Arial" pitchFamily="34" charset="0"/>
              </a:rPr>
              <a:t>CISE </a:t>
            </a:r>
            <a:r>
              <a:rPr lang="en-US" sz="2000" kern="1200" dirty="0" smtClean="0">
                <a:latin typeface="+mn-lt"/>
                <a:cs typeface="Arial" pitchFamily="34" charset="0"/>
              </a:rPr>
              <a:t>Services: </a:t>
            </a:r>
            <a:r>
              <a:rPr lang="en-US" sz="2000" kern="1200" dirty="0">
                <a:latin typeface="+mn-lt"/>
                <a:cs typeface="Arial" pitchFamily="34" charset="0"/>
              </a:rPr>
              <a:t>Incident Notification, Vessel Tracking (Voyage, Location and Details), Risk Information Exchange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latin typeface="+mn-lt"/>
                <a:cs typeface="Arial" pitchFamily="34" charset="0"/>
              </a:rPr>
              <a:t>Confirmation and prioritization of the CISE services identified from Workshops - 12 CISE services </a:t>
            </a:r>
            <a:r>
              <a:rPr lang="en-US" sz="2000" kern="1200" dirty="0" smtClean="0">
                <a:latin typeface="+mn-lt"/>
                <a:cs typeface="Arial" pitchFamily="34" charset="0"/>
              </a:rPr>
              <a:t>are a </a:t>
            </a:r>
            <a:r>
              <a:rPr lang="en-US" sz="2000" kern="1200" dirty="0">
                <a:latin typeface="+mn-lt"/>
                <a:cs typeface="Arial" pitchFamily="34" charset="0"/>
              </a:rPr>
              <a:t>commonly accepted foundational baseline for implementation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7266"/>
            <a:ext cx="8897257" cy="800219"/>
          </a:xfrm>
        </p:spPr>
        <p:txBody>
          <a:bodyPr/>
          <a:lstStyle/>
          <a:p>
            <a:pPr algn="ctr"/>
            <a:r>
              <a:rPr lang="en-GB" sz="2400" dirty="0" smtClean="0"/>
              <a:t> </a:t>
            </a:r>
            <a:r>
              <a:rPr lang="en-US" sz="2400" kern="1200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General conclusions (evaluation)</a:t>
            </a:r>
            <a:r>
              <a:rPr lang="en-US" dirty="0"/>
              <a:t/>
            </a:r>
            <a:br>
              <a:rPr lang="en-US" dirty="0"/>
            </a:br>
            <a:endParaRPr lang="en-GB" b="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67590"/>
            <a:ext cx="8229600" cy="434295"/>
          </a:xfrm>
        </p:spPr>
        <p:txBody>
          <a:bodyPr/>
          <a:lstStyle/>
          <a:p>
            <a:r>
              <a:rPr lang="fr-FR" sz="2400" kern="1200" dirty="0" err="1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Coverage</a:t>
            </a:r>
            <a:r>
              <a:rPr lang="fr-FR" dirty="0" smtClean="0"/>
              <a:t> </a:t>
            </a:r>
            <a:r>
              <a:rPr lang="fr-FR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of</a:t>
            </a:r>
            <a:r>
              <a:rPr lang="fr-FR" dirty="0" smtClean="0"/>
              <a:t> </a:t>
            </a:r>
            <a:r>
              <a:rPr lang="fr-FR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the</a:t>
            </a:r>
            <a:r>
              <a:rPr lang="fr-FR" dirty="0" smtClean="0"/>
              <a:t> </a:t>
            </a:r>
            <a:r>
              <a:rPr lang="fr-FR" sz="2400" kern="1200" dirty="0" err="1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survey</a:t>
            </a:r>
            <a:endParaRPr lang="fr-FR" sz="240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3D81F-DF56-49AF-976B-9B4E5ACDC5DC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3" y="1915886"/>
            <a:ext cx="7518400" cy="46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6589" y="1249647"/>
            <a:ext cx="7870825" cy="369332"/>
          </a:xfrm>
        </p:spPr>
        <p:txBody>
          <a:bodyPr/>
          <a:lstStyle/>
          <a:p>
            <a:r>
              <a:rPr lang="en-US" sz="2400" kern="1200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Priority for implementation</a:t>
            </a:r>
            <a:endParaRPr lang="en-GB" sz="2400" kern="1200" dirty="0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37200" y="1827452"/>
            <a:ext cx="7869600" cy="184267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Aft>
                <a:spcPct val="0"/>
              </a:spcAft>
              <a:buNone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kern="1200" dirty="0" smtClean="0">
                <a:latin typeface="+mn-lt"/>
                <a:cs typeface="Arial" pitchFamily="34" charset="0"/>
              </a:rPr>
              <a:t>Incident </a:t>
            </a:r>
            <a:r>
              <a:rPr lang="en-US" sz="2000" kern="1200" dirty="0">
                <a:latin typeface="+mn-lt"/>
                <a:cs typeface="Arial" pitchFamily="34" charset="0"/>
              </a:rPr>
              <a:t>Notification</a:t>
            </a: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kern="1200" dirty="0">
                <a:latin typeface="+mn-lt"/>
                <a:cs typeface="Arial" pitchFamily="34" charset="0"/>
              </a:rPr>
              <a:t>Vessel Tracking (Voyage, Location and Details)</a:t>
            </a: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kern="1200" dirty="0">
                <a:latin typeface="+mn-lt"/>
                <a:cs typeface="Arial" pitchFamily="34" charset="0"/>
              </a:rPr>
              <a:t>Risk Information</a:t>
            </a:r>
          </a:p>
          <a:p>
            <a:pPr>
              <a:lnSpc>
                <a:spcPct val="80000"/>
              </a:lnSpc>
              <a:spcAft>
                <a:spcPct val="0"/>
              </a:spcAft>
            </a:pPr>
            <a:endParaRPr lang="en-GB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99335"/>
            <a:ext cx="7561547" cy="31635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165075" y="3179929"/>
            <a:ext cx="450377" cy="218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JRC_Slide_Template_EN</Template>
  <TotalTime>10323</TotalTime>
  <Words>1085</Words>
  <Application>Microsoft Office PowerPoint</Application>
  <PresentationFormat>On-screen Show (4:3)</PresentationFormat>
  <Paragraphs>157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1_JRC_Slide_Template_EN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General conclusions (evaluation) </vt:lpstr>
      <vt:lpstr>Coverage of the survey</vt:lpstr>
      <vt:lpstr>Priority for implementation</vt:lpstr>
      <vt:lpstr>Data Provisioning and Consumption</vt:lpstr>
      <vt:lpstr>Criticality for operational purposes</vt:lpstr>
      <vt:lpstr> Value added to operational purposes</vt:lpstr>
      <vt:lpstr>  Implementation Barriers</vt:lpstr>
      <vt:lpstr> Confidentiality</vt:lpstr>
      <vt:lpstr>Usage</vt:lpstr>
      <vt:lpstr>  Current IT Solutions</vt:lpstr>
      <vt:lpstr>Ongoing developments </vt:lpstr>
      <vt:lpstr>  Participation in implementation projects</vt:lpstr>
      <vt:lpstr>Future Collaboration Partnerships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Research Centre</dc:title>
  <dc:creator>Grainne Mulhern</dc:creator>
  <cp:lastModifiedBy>CHIRIC Alexandru (MARE)</cp:lastModifiedBy>
  <cp:revision>962</cp:revision>
  <cp:lastPrinted>2017-02-10T08:29:39Z</cp:lastPrinted>
  <dcterms:created xsi:type="dcterms:W3CDTF">2012-03-21T15:19:35Z</dcterms:created>
  <dcterms:modified xsi:type="dcterms:W3CDTF">2017-02-10T08:58:25Z</dcterms:modified>
</cp:coreProperties>
</file>