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19"/>
  </p:notesMasterIdLst>
  <p:handoutMasterIdLst>
    <p:handoutMasterId r:id="rId20"/>
  </p:handoutMasterIdLst>
  <p:sldIdLst>
    <p:sldId id="274" r:id="rId2"/>
    <p:sldId id="301" r:id="rId3"/>
    <p:sldId id="308" r:id="rId4"/>
    <p:sldId id="307" r:id="rId5"/>
    <p:sldId id="298" r:id="rId6"/>
    <p:sldId id="289" r:id="rId7"/>
    <p:sldId id="292" r:id="rId8"/>
    <p:sldId id="305" r:id="rId9"/>
    <p:sldId id="293" r:id="rId10"/>
    <p:sldId id="312" r:id="rId11"/>
    <p:sldId id="306" r:id="rId12"/>
    <p:sldId id="296" r:id="rId13"/>
    <p:sldId id="309" r:id="rId14"/>
    <p:sldId id="299" r:id="rId15"/>
    <p:sldId id="313" r:id="rId16"/>
    <p:sldId id="311" r:id="rId17"/>
    <p:sldId id="310" r:id="rId18"/>
  </p:sldIdLst>
  <p:sldSz cx="9144000" cy="6858000" type="screen4x3"/>
  <p:notesSz cx="6858000" cy="9144000"/>
  <p:defaultTextStyle>
    <a:defPPr>
      <a:defRPr lang="de-DE"/>
    </a:defPPr>
    <a:lvl1pPr algn="l" rtl="0" eaLnBrk="0" fontAlgn="base" hangingPunct="0">
      <a:spcBef>
        <a:spcPct val="0"/>
      </a:spcBef>
      <a:spcAft>
        <a:spcPct val="0"/>
      </a:spcAft>
      <a:defRPr sz="2400" b="1" kern="1200">
        <a:solidFill>
          <a:schemeClr val="tx1"/>
        </a:solidFill>
        <a:latin typeface="Arial Narrow Bold" charset="0"/>
        <a:ea typeface="+mn-ea"/>
        <a:cs typeface="+mn-cs"/>
      </a:defRPr>
    </a:lvl1pPr>
    <a:lvl2pPr marL="457200" algn="l" rtl="0" eaLnBrk="0" fontAlgn="base" hangingPunct="0">
      <a:spcBef>
        <a:spcPct val="0"/>
      </a:spcBef>
      <a:spcAft>
        <a:spcPct val="0"/>
      </a:spcAft>
      <a:defRPr sz="2400" b="1" kern="1200">
        <a:solidFill>
          <a:schemeClr val="tx1"/>
        </a:solidFill>
        <a:latin typeface="Arial Narrow Bold" charset="0"/>
        <a:ea typeface="+mn-ea"/>
        <a:cs typeface="+mn-cs"/>
      </a:defRPr>
    </a:lvl2pPr>
    <a:lvl3pPr marL="914400" algn="l" rtl="0" eaLnBrk="0" fontAlgn="base" hangingPunct="0">
      <a:spcBef>
        <a:spcPct val="0"/>
      </a:spcBef>
      <a:spcAft>
        <a:spcPct val="0"/>
      </a:spcAft>
      <a:defRPr sz="2400" b="1" kern="1200">
        <a:solidFill>
          <a:schemeClr val="tx1"/>
        </a:solidFill>
        <a:latin typeface="Arial Narrow Bold" charset="0"/>
        <a:ea typeface="+mn-ea"/>
        <a:cs typeface="+mn-cs"/>
      </a:defRPr>
    </a:lvl3pPr>
    <a:lvl4pPr marL="1371600" algn="l" rtl="0" eaLnBrk="0" fontAlgn="base" hangingPunct="0">
      <a:spcBef>
        <a:spcPct val="0"/>
      </a:spcBef>
      <a:spcAft>
        <a:spcPct val="0"/>
      </a:spcAft>
      <a:defRPr sz="2400" b="1" kern="1200">
        <a:solidFill>
          <a:schemeClr val="tx1"/>
        </a:solidFill>
        <a:latin typeface="Arial Narrow Bold" charset="0"/>
        <a:ea typeface="+mn-ea"/>
        <a:cs typeface="+mn-cs"/>
      </a:defRPr>
    </a:lvl4pPr>
    <a:lvl5pPr marL="1828800" algn="l" rtl="0" eaLnBrk="0" fontAlgn="base" hangingPunct="0">
      <a:spcBef>
        <a:spcPct val="0"/>
      </a:spcBef>
      <a:spcAft>
        <a:spcPct val="0"/>
      </a:spcAft>
      <a:defRPr sz="2400" b="1" kern="1200">
        <a:solidFill>
          <a:schemeClr val="tx1"/>
        </a:solidFill>
        <a:latin typeface="Arial Narrow Bold" charset="0"/>
        <a:ea typeface="+mn-ea"/>
        <a:cs typeface="+mn-cs"/>
      </a:defRPr>
    </a:lvl5pPr>
    <a:lvl6pPr marL="2286000" algn="l" defTabSz="914400" rtl="0" eaLnBrk="1" latinLnBrk="0" hangingPunct="1">
      <a:defRPr sz="2400" b="1" kern="1200">
        <a:solidFill>
          <a:schemeClr val="tx1"/>
        </a:solidFill>
        <a:latin typeface="Arial Narrow Bold" charset="0"/>
        <a:ea typeface="+mn-ea"/>
        <a:cs typeface="+mn-cs"/>
      </a:defRPr>
    </a:lvl6pPr>
    <a:lvl7pPr marL="2743200" algn="l" defTabSz="914400" rtl="0" eaLnBrk="1" latinLnBrk="0" hangingPunct="1">
      <a:defRPr sz="2400" b="1" kern="1200">
        <a:solidFill>
          <a:schemeClr val="tx1"/>
        </a:solidFill>
        <a:latin typeface="Arial Narrow Bold" charset="0"/>
        <a:ea typeface="+mn-ea"/>
        <a:cs typeface="+mn-cs"/>
      </a:defRPr>
    </a:lvl7pPr>
    <a:lvl8pPr marL="3200400" algn="l" defTabSz="914400" rtl="0" eaLnBrk="1" latinLnBrk="0" hangingPunct="1">
      <a:defRPr sz="2400" b="1" kern="1200">
        <a:solidFill>
          <a:schemeClr val="tx1"/>
        </a:solidFill>
        <a:latin typeface="Arial Narrow Bold" charset="0"/>
        <a:ea typeface="+mn-ea"/>
        <a:cs typeface="+mn-cs"/>
      </a:defRPr>
    </a:lvl8pPr>
    <a:lvl9pPr marL="3657600" algn="l" defTabSz="914400" rtl="0" eaLnBrk="1" latinLnBrk="0" hangingPunct="1">
      <a:defRPr sz="2400" b="1" kern="1200">
        <a:solidFill>
          <a:schemeClr val="tx1"/>
        </a:solidFill>
        <a:latin typeface="Arial Narrow Bold"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87CC"/>
    <a:srgbClr val="FF022A"/>
    <a:srgbClr val="FEFF13"/>
    <a:srgbClr val="09F7DB"/>
    <a:srgbClr val="FF9933"/>
    <a:srgbClr val="000000"/>
    <a:srgbClr val="A6F4C9"/>
    <a:srgbClr val="B2E2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96959" autoAdjust="0"/>
  </p:normalViewPr>
  <p:slideViewPr>
    <p:cSldViewPr showGuides="1">
      <p:cViewPr varScale="1">
        <p:scale>
          <a:sx n="60" d="100"/>
          <a:sy n="60" d="100"/>
        </p:scale>
        <p:origin x="129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42"/>
    </p:cViewPr>
  </p:sorterViewPr>
  <p:notesViewPr>
    <p:cSldViewPr showGuides="1">
      <p:cViewPr varScale="1">
        <p:scale>
          <a:sx n="50" d="100"/>
          <a:sy n="50" d="100"/>
        </p:scale>
        <p:origin x="-1908"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8CC0C4D-2664-4773-861F-1AC0C640256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200" b="0">
                <a:effectLst/>
                <a:latin typeface="Times" pitchFamily="18" charset="0"/>
              </a:defRPr>
            </a:lvl1pPr>
          </a:lstStyle>
          <a:p>
            <a:pPr>
              <a:defRPr/>
            </a:pPr>
            <a:endParaRPr lang="fr-FR"/>
          </a:p>
        </p:txBody>
      </p:sp>
      <p:sp>
        <p:nvSpPr>
          <p:cNvPr id="41987" name="Rectangle 3">
            <a:extLst>
              <a:ext uri="{FF2B5EF4-FFF2-40B4-BE49-F238E27FC236}">
                <a16:creationId xmlns:a16="http://schemas.microsoft.com/office/drawing/2014/main" id="{10A65913-B562-4FFA-8010-70F0DAB512B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200" b="0">
                <a:effectLst/>
                <a:latin typeface="Times" pitchFamily="18" charset="0"/>
              </a:defRPr>
            </a:lvl1pPr>
          </a:lstStyle>
          <a:p>
            <a:pPr>
              <a:defRPr/>
            </a:pPr>
            <a:endParaRPr lang="fr-FR"/>
          </a:p>
        </p:txBody>
      </p:sp>
      <p:sp>
        <p:nvSpPr>
          <p:cNvPr id="41988" name="Rectangle 4">
            <a:extLst>
              <a:ext uri="{FF2B5EF4-FFF2-40B4-BE49-F238E27FC236}">
                <a16:creationId xmlns:a16="http://schemas.microsoft.com/office/drawing/2014/main" id="{BB45CF24-1CD8-4C20-8C20-684FD6E2F82A}"/>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FontTx/>
              <a:buNone/>
              <a:defRPr sz="1200" b="0">
                <a:effectLst/>
                <a:latin typeface="Times" pitchFamily="18" charset="0"/>
              </a:defRPr>
            </a:lvl1pPr>
          </a:lstStyle>
          <a:p>
            <a:pPr>
              <a:defRPr/>
            </a:pPr>
            <a:endParaRPr lang="fr-FR"/>
          </a:p>
        </p:txBody>
      </p:sp>
      <p:sp>
        <p:nvSpPr>
          <p:cNvPr id="41989" name="Rectangle 5">
            <a:extLst>
              <a:ext uri="{FF2B5EF4-FFF2-40B4-BE49-F238E27FC236}">
                <a16:creationId xmlns:a16="http://schemas.microsoft.com/office/drawing/2014/main" id="{3BCE6905-76F0-4B05-A899-B8537C0BBE62}"/>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b="0">
                <a:latin typeface="Times" panose="02020603050405020304" pitchFamily="18" charset="0"/>
              </a:defRPr>
            </a:lvl1pPr>
          </a:lstStyle>
          <a:p>
            <a:pPr>
              <a:defRPr/>
            </a:pPr>
            <a:fld id="{553D7605-B7CD-4711-ACF8-1CA3220A7063}" type="slidenum">
              <a:rPr lang="fr-FR" altLang="de-DE"/>
              <a:pPr>
                <a:defRPr/>
              </a:pPr>
              <a:t>‹Nr.›</a:t>
            </a:fld>
            <a:endParaRPr lang="fr-FR"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A62DA19-3CE1-4A78-A260-9E8FE29F828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200" b="0">
                <a:effectLst/>
                <a:latin typeface="Times" pitchFamily="18" charset="0"/>
              </a:defRPr>
            </a:lvl1pPr>
          </a:lstStyle>
          <a:p>
            <a:pPr>
              <a:defRPr/>
            </a:pPr>
            <a:endParaRPr lang="fr-FR"/>
          </a:p>
        </p:txBody>
      </p:sp>
      <p:sp>
        <p:nvSpPr>
          <p:cNvPr id="15363" name="Rectangle 3">
            <a:extLst>
              <a:ext uri="{FF2B5EF4-FFF2-40B4-BE49-F238E27FC236}">
                <a16:creationId xmlns:a16="http://schemas.microsoft.com/office/drawing/2014/main" id="{EBCF32A7-6343-4BD6-B7DA-B9C9B61D2F28}"/>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200" b="0">
                <a:effectLst/>
                <a:latin typeface="Times" pitchFamily="18" charset="0"/>
              </a:defRPr>
            </a:lvl1pPr>
          </a:lstStyle>
          <a:p>
            <a:pPr>
              <a:defRPr/>
            </a:pPr>
            <a:endParaRPr lang="fr-FR"/>
          </a:p>
        </p:txBody>
      </p:sp>
      <p:sp>
        <p:nvSpPr>
          <p:cNvPr id="2052" name="Rectangle 4">
            <a:extLst>
              <a:ext uri="{FF2B5EF4-FFF2-40B4-BE49-F238E27FC236}">
                <a16:creationId xmlns:a16="http://schemas.microsoft.com/office/drawing/2014/main" id="{FFA8D7E3-95C4-4070-A10F-21753EFD858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a:extLst>
              <a:ext uri="{FF2B5EF4-FFF2-40B4-BE49-F238E27FC236}">
                <a16:creationId xmlns:a16="http://schemas.microsoft.com/office/drawing/2014/main" id="{2CDE5090-3E18-4DF7-9068-658128A6620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Click to edit Master text styles</a:t>
            </a:r>
          </a:p>
          <a:p>
            <a:pPr lvl="1"/>
            <a:r>
              <a:rPr lang="fr-FR" noProof="0"/>
              <a:t>Second level</a:t>
            </a:r>
          </a:p>
          <a:p>
            <a:pPr lvl="2"/>
            <a:r>
              <a:rPr lang="fr-FR" noProof="0"/>
              <a:t>Third level</a:t>
            </a:r>
          </a:p>
          <a:p>
            <a:pPr lvl="3"/>
            <a:r>
              <a:rPr lang="fr-FR" noProof="0"/>
              <a:t>Fourth level</a:t>
            </a:r>
          </a:p>
          <a:p>
            <a:pPr lvl="4"/>
            <a:r>
              <a:rPr lang="fr-FR" noProof="0"/>
              <a:t>Fifth level</a:t>
            </a:r>
          </a:p>
        </p:txBody>
      </p:sp>
      <p:sp>
        <p:nvSpPr>
          <p:cNvPr id="15366" name="Rectangle 6">
            <a:extLst>
              <a:ext uri="{FF2B5EF4-FFF2-40B4-BE49-F238E27FC236}">
                <a16:creationId xmlns:a16="http://schemas.microsoft.com/office/drawing/2014/main" id="{0872FAEB-C867-4498-95C5-B1C8BE7C7EF3}"/>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FontTx/>
              <a:buNone/>
              <a:defRPr sz="1200" b="0">
                <a:effectLst/>
                <a:latin typeface="Times" pitchFamily="18" charset="0"/>
              </a:defRPr>
            </a:lvl1pPr>
          </a:lstStyle>
          <a:p>
            <a:pPr>
              <a:defRPr/>
            </a:pPr>
            <a:endParaRPr lang="fr-FR"/>
          </a:p>
        </p:txBody>
      </p:sp>
      <p:sp>
        <p:nvSpPr>
          <p:cNvPr id="15367" name="Rectangle 7">
            <a:extLst>
              <a:ext uri="{FF2B5EF4-FFF2-40B4-BE49-F238E27FC236}">
                <a16:creationId xmlns:a16="http://schemas.microsoft.com/office/drawing/2014/main" id="{D3043E1A-FAFE-4064-90D0-AA0D377BE48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b="0">
                <a:latin typeface="Times" panose="02020603050405020304" pitchFamily="18" charset="0"/>
              </a:defRPr>
            </a:lvl1pPr>
          </a:lstStyle>
          <a:p>
            <a:pPr>
              <a:defRPr/>
            </a:pPr>
            <a:fld id="{74F86612-1318-4C82-885A-BAAC5BA74F4E}" type="slidenum">
              <a:rPr lang="fr-FR" altLang="de-DE"/>
              <a:pPr>
                <a:defRPr/>
              </a:pPr>
              <a:t>‹Nr.›</a:t>
            </a:fld>
            <a:endParaRPr lang="fr-FR"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a:extLst>
              <a:ext uri="{FF2B5EF4-FFF2-40B4-BE49-F238E27FC236}">
                <a16:creationId xmlns:a16="http://schemas.microsoft.com/office/drawing/2014/main" id="{58F91A17-E553-47DD-AF30-2283049BB2D6}"/>
              </a:ext>
            </a:extLst>
          </p:cNvPr>
          <p:cNvSpPr>
            <a:spLocks noGrp="1" noRot="1" noChangeAspect="1" noTextEdit="1"/>
          </p:cNvSpPr>
          <p:nvPr>
            <p:ph type="sldImg"/>
          </p:nvPr>
        </p:nvSpPr>
        <p:spPr>
          <a:ln/>
        </p:spPr>
      </p:sp>
      <p:sp>
        <p:nvSpPr>
          <p:cNvPr id="3" name="Notizenplatzhalter 2">
            <a:extLst>
              <a:ext uri="{FF2B5EF4-FFF2-40B4-BE49-F238E27FC236}">
                <a16:creationId xmlns:a16="http://schemas.microsoft.com/office/drawing/2014/main" id="{F39027BC-4073-4C87-893C-7AE078F396A7}"/>
              </a:ext>
            </a:extLst>
          </p:cNvPr>
          <p:cNvSpPr>
            <a:spLocks noGrp="1"/>
          </p:cNvSpPr>
          <p:nvPr>
            <p:ph type="body" idx="1"/>
          </p:nvPr>
        </p:nvSpPr>
        <p:spPr/>
        <p:txBody>
          <a:bodyPr/>
          <a:lstStyle/>
          <a:p>
            <a:pPr>
              <a:defRPr/>
            </a:pPr>
            <a:r>
              <a:rPr lang="en-GB" dirty="0"/>
              <a:t>Replace business with technologies</a:t>
            </a:r>
          </a:p>
          <a:p>
            <a:pPr marL="171450" indent="-171450">
              <a:buFontTx/>
              <a:buChar char="-"/>
              <a:defRPr/>
            </a:pPr>
            <a:r>
              <a:rPr lang="en-GB" dirty="0"/>
              <a:t>We want all communities to work together – business, education, research and, of course, government. </a:t>
            </a:r>
          </a:p>
          <a:p>
            <a:pPr marL="171450" indent="-171450">
              <a:buFontTx/>
              <a:buChar char="-"/>
              <a:defRPr/>
            </a:pPr>
            <a:endParaRPr lang="en-GB" dirty="0"/>
          </a:p>
        </p:txBody>
      </p:sp>
      <p:sp>
        <p:nvSpPr>
          <p:cNvPr id="5124" name="Foliennummernplatzhalter 3">
            <a:extLst>
              <a:ext uri="{FF2B5EF4-FFF2-40B4-BE49-F238E27FC236}">
                <a16:creationId xmlns:a16="http://schemas.microsoft.com/office/drawing/2014/main" id="{117AB313-A131-4371-95BF-FB402B5036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Narrow Bold" charset="0"/>
              </a:defRPr>
            </a:lvl1pPr>
            <a:lvl2pPr marL="742950" indent="-285750">
              <a:defRPr sz="2400" b="1">
                <a:solidFill>
                  <a:schemeClr val="tx1"/>
                </a:solidFill>
                <a:latin typeface="Arial Narrow Bold" charset="0"/>
              </a:defRPr>
            </a:lvl2pPr>
            <a:lvl3pPr marL="1143000" indent="-228600">
              <a:defRPr sz="2400" b="1">
                <a:solidFill>
                  <a:schemeClr val="tx1"/>
                </a:solidFill>
                <a:latin typeface="Arial Narrow Bold" charset="0"/>
              </a:defRPr>
            </a:lvl3pPr>
            <a:lvl4pPr marL="1600200" indent="-228600">
              <a:defRPr sz="2400" b="1">
                <a:solidFill>
                  <a:schemeClr val="tx1"/>
                </a:solidFill>
                <a:latin typeface="Arial Narrow Bold" charset="0"/>
              </a:defRPr>
            </a:lvl4pPr>
            <a:lvl5pPr marL="2057400" indent="-228600">
              <a:defRPr sz="2400" b="1">
                <a:solidFill>
                  <a:schemeClr val="tx1"/>
                </a:solidFill>
                <a:latin typeface="Arial Narrow Bold" charset="0"/>
              </a:defRPr>
            </a:lvl5pPr>
            <a:lvl6pPr marL="2514600" indent="-228600" eaLnBrk="0" fontAlgn="base" hangingPunct="0">
              <a:spcBef>
                <a:spcPct val="0"/>
              </a:spcBef>
              <a:spcAft>
                <a:spcPct val="0"/>
              </a:spcAft>
              <a:defRPr sz="2400" b="1">
                <a:solidFill>
                  <a:schemeClr val="tx1"/>
                </a:solidFill>
                <a:latin typeface="Arial Narrow Bold" charset="0"/>
              </a:defRPr>
            </a:lvl6pPr>
            <a:lvl7pPr marL="2971800" indent="-228600" eaLnBrk="0" fontAlgn="base" hangingPunct="0">
              <a:spcBef>
                <a:spcPct val="0"/>
              </a:spcBef>
              <a:spcAft>
                <a:spcPct val="0"/>
              </a:spcAft>
              <a:defRPr sz="2400" b="1">
                <a:solidFill>
                  <a:schemeClr val="tx1"/>
                </a:solidFill>
                <a:latin typeface="Arial Narrow Bold" charset="0"/>
              </a:defRPr>
            </a:lvl7pPr>
            <a:lvl8pPr marL="3429000" indent="-228600" eaLnBrk="0" fontAlgn="base" hangingPunct="0">
              <a:spcBef>
                <a:spcPct val="0"/>
              </a:spcBef>
              <a:spcAft>
                <a:spcPct val="0"/>
              </a:spcAft>
              <a:defRPr sz="2400" b="1">
                <a:solidFill>
                  <a:schemeClr val="tx1"/>
                </a:solidFill>
                <a:latin typeface="Arial Narrow Bold" charset="0"/>
              </a:defRPr>
            </a:lvl8pPr>
            <a:lvl9pPr marL="3886200" indent="-228600" eaLnBrk="0" fontAlgn="base" hangingPunct="0">
              <a:spcBef>
                <a:spcPct val="0"/>
              </a:spcBef>
              <a:spcAft>
                <a:spcPct val="0"/>
              </a:spcAft>
              <a:defRPr sz="2400" b="1">
                <a:solidFill>
                  <a:schemeClr val="tx1"/>
                </a:solidFill>
                <a:latin typeface="Arial Narrow Bold" charset="0"/>
              </a:defRPr>
            </a:lvl9pPr>
          </a:lstStyle>
          <a:p>
            <a:fld id="{ACEB1DDD-7429-4677-819A-B1340BD456C8}" type="slidenum">
              <a:rPr lang="fr-FR" altLang="de-DE" sz="1200" b="0" smtClean="0">
                <a:latin typeface="Times" panose="02020603050405020304" pitchFamily="18" charset="0"/>
              </a:rPr>
              <a:pPr/>
              <a:t>1</a:t>
            </a:fld>
            <a:endParaRPr lang="fr-FR" altLang="de-DE" sz="1200" b="0">
              <a:latin typeface="Times"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a:p>
        </p:txBody>
      </p:sp>
      <p:sp>
        <p:nvSpPr>
          <p:cNvPr id="133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Aft>
                <a:spcPct val="0"/>
              </a:spcAft>
            </a:pPr>
            <a:fld id="{3574CE64-82FF-4CD5-A17F-1D8DDF190F7C}" type="slidenum">
              <a:rPr lang="fr-FR" altLang="de-DE" smtClean="0">
                <a:latin typeface="Times" panose="02020603050405020304" pitchFamily="18" charset="0"/>
              </a:rPr>
              <a:pPr fontAlgn="base">
                <a:spcAft>
                  <a:spcPct val="0"/>
                </a:spcAft>
              </a:pPr>
              <a:t>2</a:t>
            </a:fld>
            <a:endParaRPr lang="fr-FR" altLang="de-DE">
              <a:latin typeface="Times" panose="02020603050405020304" pitchFamily="18" charset="0"/>
            </a:endParaRPr>
          </a:p>
        </p:txBody>
      </p:sp>
    </p:spTree>
    <p:extLst>
      <p:ext uri="{BB962C8B-B14F-4D97-AF65-F5344CB8AC3E}">
        <p14:creationId xmlns:p14="http://schemas.microsoft.com/office/powerpoint/2010/main" val="4193680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r>
              <a:rPr lang="en-GB" dirty="0"/>
              <a:t>For our office, we have decided to focus on: </a:t>
            </a:r>
          </a:p>
          <a:p>
            <a:pPr marL="158265" indent="-158265">
              <a:buFontTx/>
              <a:buChar char="-"/>
              <a:defRPr/>
            </a:pPr>
            <a:r>
              <a:rPr lang="en-GB" dirty="0"/>
              <a:t>Meetings</a:t>
            </a:r>
          </a:p>
          <a:p>
            <a:pPr marL="158265" indent="-158265">
              <a:buFontTx/>
              <a:buChar char="-"/>
              <a:defRPr/>
            </a:pPr>
            <a:r>
              <a:rPr lang="en-GB" dirty="0"/>
              <a:t>Scientific briefings </a:t>
            </a:r>
          </a:p>
          <a:p>
            <a:pPr marL="158265" indent="-158265">
              <a:buFontTx/>
              <a:buChar char="-"/>
              <a:defRPr/>
            </a:pPr>
            <a:r>
              <a:rPr lang="en-GB" dirty="0"/>
              <a:t>Exhibits </a:t>
            </a:r>
          </a:p>
          <a:p>
            <a:pPr>
              <a:defRPr/>
            </a:pPr>
            <a:endParaRPr lang="en-GB" dirty="0"/>
          </a:p>
          <a:p>
            <a:pPr>
              <a:defRPr/>
            </a:pPr>
            <a:r>
              <a:rPr lang="en-GB" dirty="0"/>
              <a:t>Very few papers and brochures – we decided that given the diversity of the marine scientific community in Germany we won’t give broad wish lists of priorities to anyone, but focus on letting the scientists communicate their own individual or group priorities. </a:t>
            </a:r>
          </a:p>
          <a:p>
            <a:pPr>
              <a:defRPr/>
            </a:pPr>
            <a:endParaRPr lang="en-GB" dirty="0"/>
          </a:p>
          <a:p>
            <a:pPr>
              <a:defRPr/>
            </a:pPr>
            <a:r>
              <a:rPr lang="en-GB" dirty="0"/>
              <a:t>Why we have decided to go down this direction reflects my views on science-policy relations. </a:t>
            </a:r>
          </a:p>
        </p:txBody>
      </p:sp>
      <p:sp>
        <p:nvSpPr>
          <p:cNvPr id="2662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Narrow Bold" charset="0"/>
              </a:defRPr>
            </a:lvl1pPr>
            <a:lvl2pPr marL="742950" indent="-285750">
              <a:defRPr sz="2400" b="1">
                <a:solidFill>
                  <a:schemeClr val="tx1"/>
                </a:solidFill>
                <a:latin typeface="Arial Narrow Bold" charset="0"/>
              </a:defRPr>
            </a:lvl2pPr>
            <a:lvl3pPr marL="1143000" indent="-228600">
              <a:defRPr sz="2400" b="1">
                <a:solidFill>
                  <a:schemeClr val="tx1"/>
                </a:solidFill>
                <a:latin typeface="Arial Narrow Bold" charset="0"/>
              </a:defRPr>
            </a:lvl3pPr>
            <a:lvl4pPr marL="1600200" indent="-228600">
              <a:defRPr sz="2400" b="1">
                <a:solidFill>
                  <a:schemeClr val="tx1"/>
                </a:solidFill>
                <a:latin typeface="Arial Narrow Bold" charset="0"/>
              </a:defRPr>
            </a:lvl4pPr>
            <a:lvl5pPr marL="2057400" indent="-228600">
              <a:defRPr sz="2400" b="1">
                <a:solidFill>
                  <a:schemeClr val="tx1"/>
                </a:solidFill>
                <a:latin typeface="Arial Narrow Bold" charset="0"/>
              </a:defRPr>
            </a:lvl5pPr>
            <a:lvl6pPr marL="25146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6pPr>
            <a:lvl7pPr marL="29718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7pPr>
            <a:lvl8pPr marL="34290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8pPr>
            <a:lvl9pPr marL="38862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9pPr>
          </a:lstStyle>
          <a:p>
            <a:fld id="{1487BBE8-125A-408C-B563-D89A969CC444}" type="slidenum">
              <a:rPr lang="fr-FR" altLang="de-DE" sz="1200" b="0">
                <a:latin typeface="Times" panose="02020603050405020304" pitchFamily="18" charset="0"/>
              </a:rPr>
              <a:pPr/>
              <a:t>3</a:t>
            </a:fld>
            <a:endParaRPr lang="fr-FR" altLang="de-DE" sz="1200" b="0">
              <a:latin typeface="Times" panose="02020603050405020304" pitchFamily="18" charset="0"/>
            </a:endParaRPr>
          </a:p>
        </p:txBody>
      </p:sp>
    </p:spTree>
    <p:extLst>
      <p:ext uri="{BB962C8B-B14F-4D97-AF65-F5344CB8AC3E}">
        <p14:creationId xmlns:p14="http://schemas.microsoft.com/office/powerpoint/2010/main" val="4147788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23AC2D57-3E3E-4A5F-BD31-DA409505E6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Narrow Bold" charset="0"/>
              </a:defRPr>
            </a:lvl1pPr>
            <a:lvl2pPr marL="804863" indent="-309563">
              <a:defRPr sz="2400" b="1">
                <a:solidFill>
                  <a:schemeClr val="tx1"/>
                </a:solidFill>
                <a:latin typeface="Arial Narrow Bold" charset="0"/>
              </a:defRPr>
            </a:lvl2pPr>
            <a:lvl3pPr marL="1238250" indent="-247650">
              <a:defRPr sz="2400" b="1">
                <a:solidFill>
                  <a:schemeClr val="tx1"/>
                </a:solidFill>
                <a:latin typeface="Arial Narrow Bold" charset="0"/>
              </a:defRPr>
            </a:lvl3pPr>
            <a:lvl4pPr marL="1733550" indent="-247650">
              <a:defRPr sz="2400" b="1">
                <a:solidFill>
                  <a:schemeClr val="tx1"/>
                </a:solidFill>
                <a:latin typeface="Arial Narrow Bold" charset="0"/>
              </a:defRPr>
            </a:lvl4pPr>
            <a:lvl5pPr marL="2228850" indent="-247650">
              <a:defRPr sz="2400" b="1">
                <a:solidFill>
                  <a:schemeClr val="tx1"/>
                </a:solidFill>
                <a:latin typeface="Arial Narrow Bold" charset="0"/>
              </a:defRPr>
            </a:lvl5pPr>
            <a:lvl6pPr marL="2686050" indent="-247650" eaLnBrk="0" fontAlgn="base" hangingPunct="0">
              <a:spcBef>
                <a:spcPct val="0"/>
              </a:spcBef>
              <a:spcAft>
                <a:spcPct val="0"/>
              </a:spcAft>
              <a:defRPr sz="2400" b="1">
                <a:solidFill>
                  <a:schemeClr val="tx1"/>
                </a:solidFill>
                <a:latin typeface="Arial Narrow Bold" charset="0"/>
              </a:defRPr>
            </a:lvl6pPr>
            <a:lvl7pPr marL="3143250" indent="-247650" eaLnBrk="0" fontAlgn="base" hangingPunct="0">
              <a:spcBef>
                <a:spcPct val="0"/>
              </a:spcBef>
              <a:spcAft>
                <a:spcPct val="0"/>
              </a:spcAft>
              <a:defRPr sz="2400" b="1">
                <a:solidFill>
                  <a:schemeClr val="tx1"/>
                </a:solidFill>
                <a:latin typeface="Arial Narrow Bold" charset="0"/>
              </a:defRPr>
            </a:lvl7pPr>
            <a:lvl8pPr marL="3600450" indent="-247650" eaLnBrk="0" fontAlgn="base" hangingPunct="0">
              <a:spcBef>
                <a:spcPct val="0"/>
              </a:spcBef>
              <a:spcAft>
                <a:spcPct val="0"/>
              </a:spcAft>
              <a:defRPr sz="2400" b="1">
                <a:solidFill>
                  <a:schemeClr val="tx1"/>
                </a:solidFill>
                <a:latin typeface="Arial Narrow Bold" charset="0"/>
              </a:defRPr>
            </a:lvl8pPr>
            <a:lvl9pPr marL="4057650" indent="-247650" eaLnBrk="0" fontAlgn="base" hangingPunct="0">
              <a:spcBef>
                <a:spcPct val="0"/>
              </a:spcBef>
              <a:spcAft>
                <a:spcPct val="0"/>
              </a:spcAft>
              <a:defRPr sz="2400" b="1">
                <a:solidFill>
                  <a:schemeClr val="tx1"/>
                </a:solidFill>
                <a:latin typeface="Arial Narrow Bold" charset="0"/>
              </a:defRPr>
            </a:lvl9pPr>
          </a:lstStyle>
          <a:p>
            <a:fld id="{7764EA3B-8003-44B1-A05F-28EC15830F12}" type="slidenum">
              <a:rPr lang="fr-FR" altLang="de-DE" sz="1300" b="0" smtClean="0">
                <a:latin typeface="Times" panose="02020603050405020304" pitchFamily="18" charset="0"/>
              </a:rPr>
              <a:pPr/>
              <a:t>17</a:t>
            </a:fld>
            <a:endParaRPr lang="fr-FR" altLang="de-DE" sz="1300" b="0">
              <a:latin typeface="Times" panose="02020603050405020304" pitchFamily="18" charset="0"/>
            </a:endParaRPr>
          </a:p>
        </p:txBody>
      </p:sp>
      <p:sp>
        <p:nvSpPr>
          <p:cNvPr id="12291" name="Rectangle 2">
            <a:extLst>
              <a:ext uri="{FF2B5EF4-FFF2-40B4-BE49-F238E27FC236}">
                <a16:creationId xmlns:a16="http://schemas.microsoft.com/office/drawing/2014/main" id="{1F573537-EA86-4DAC-B180-6B6A22C1145D}"/>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D386776C-838D-4333-928F-67E8594341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e-DE"/>
          </a:p>
        </p:txBody>
      </p:sp>
    </p:spTree>
    <p:extLst>
      <p:ext uri="{BB962C8B-B14F-4D97-AF65-F5344CB8AC3E}">
        <p14:creationId xmlns:p14="http://schemas.microsoft.com/office/powerpoint/2010/main" val="3422880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916832"/>
            <a:ext cx="7772400" cy="1470025"/>
          </a:xfrm>
          <a:prstGeom prst="rect">
            <a:avLst/>
          </a:prstGeom>
        </p:spPr>
        <p:txBody>
          <a:bodyPr/>
          <a:lstStyle>
            <a:lvl1pPr>
              <a:defRPr>
                <a:solidFill>
                  <a:srgbClr val="002060"/>
                </a:solidFill>
              </a:defRPr>
            </a:lvl1pPr>
          </a:lstStyle>
          <a:p>
            <a:r>
              <a:rPr lang="de-DE" dirty="0"/>
              <a:t>Titelmasterformat durch Klicken bearbeiten</a:t>
            </a:r>
            <a:endParaRPr lang="en-GB"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sz="2400" b="0">
                <a:solidFill>
                  <a:srgbClr val="002060"/>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a:t>Formatvorlage des Untertitelmasters durch Klicken bearbeiten</a:t>
            </a:r>
            <a:endParaRPr lang="en-GB" dirty="0"/>
          </a:p>
        </p:txBody>
      </p:sp>
    </p:spTree>
    <p:extLst>
      <p:ext uri="{BB962C8B-B14F-4D97-AF65-F5344CB8AC3E}">
        <p14:creationId xmlns:p14="http://schemas.microsoft.com/office/powerpoint/2010/main" val="18351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8620"/>
            <a:ext cx="8229600" cy="900100"/>
          </a:xfrm>
          <a:prstGeom prst="rect">
            <a:avLst/>
          </a:prstGeom>
        </p:spPr>
        <p:txBody>
          <a:bodyPr/>
          <a:lstStyle>
            <a:lvl1pPr>
              <a:defRPr sz="4000">
                <a:solidFill>
                  <a:srgbClr val="002060"/>
                </a:solidFill>
              </a:defRPr>
            </a:lvl1pPr>
          </a:lstStyle>
          <a:p>
            <a:r>
              <a:rPr lang="de-DE" dirty="0"/>
              <a:t>Titelmasterformat durch Klicken bearbeiten</a:t>
            </a:r>
            <a:endParaRPr lang="en-GB" dirty="0"/>
          </a:p>
        </p:txBody>
      </p:sp>
      <p:sp>
        <p:nvSpPr>
          <p:cNvPr id="3" name="Inhaltsplatzhalter 2"/>
          <p:cNvSpPr>
            <a:spLocks noGrp="1"/>
          </p:cNvSpPr>
          <p:nvPr>
            <p:ph idx="1"/>
          </p:nvPr>
        </p:nvSpPr>
        <p:spPr>
          <a:xfrm>
            <a:off x="457200" y="1135285"/>
            <a:ext cx="8229600" cy="4525963"/>
          </a:xfrm>
          <a:prstGeom prst="rect">
            <a:avLst/>
          </a:prstGeom>
        </p:spPr>
        <p:txBody>
          <a:bodyPr/>
          <a:lstStyle>
            <a:lvl1pPr>
              <a:defRPr sz="2800" b="0">
                <a:solidFill>
                  <a:srgbClr val="002060"/>
                </a:solidFill>
              </a:defRPr>
            </a:lvl1pPr>
            <a:lvl2pPr marL="536575" indent="-536575">
              <a:buFont typeface="Wingdings" pitchFamily="2" charset="2"/>
              <a:buChar char="F"/>
              <a:defRPr sz="2800">
                <a:solidFill>
                  <a:srgbClr val="002060"/>
                </a:solidFill>
                <a:latin typeface="+mn-lt"/>
              </a:defRPr>
            </a:lvl2pPr>
            <a:lvl3pPr marL="900113" indent="-363538">
              <a:defRPr sz="2800">
                <a:solidFill>
                  <a:srgbClr val="002060"/>
                </a:solidFill>
                <a:latin typeface="+mn-lt"/>
              </a:defRPr>
            </a:lvl3pPr>
            <a:lvl4pPr marL="1262063" indent="-361950">
              <a:defRPr sz="2800">
                <a:solidFill>
                  <a:srgbClr val="002060"/>
                </a:solidFill>
                <a:latin typeface="+mn-lt"/>
              </a:defRPr>
            </a:lvl4pPr>
            <a:lvl5pPr marL="1611313" indent="-349250">
              <a:defRPr sz="2800">
                <a:solidFill>
                  <a:srgbClr val="002060"/>
                </a:solidFill>
                <a:latin typeface="+mn-l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995576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5394156-31BE-4260-A949-92BBF5F55E82}"/>
              </a:ext>
            </a:extLst>
          </p:cNvPr>
          <p:cNvPicPr>
            <a:picLocks noChangeAspect="1"/>
          </p:cNvPicPr>
          <p:nvPr userDrawn="1"/>
        </p:nvPicPr>
        <p:blipFill rotWithShape="1">
          <a:blip r:embed="rId4"/>
          <a:srcRect t="8304" b="31844"/>
          <a:stretch/>
        </p:blipFill>
        <p:spPr>
          <a:xfrm>
            <a:off x="107950" y="6200775"/>
            <a:ext cx="8964613" cy="582613"/>
          </a:xfrm>
          <a:prstGeom prst="rect">
            <a:avLst/>
          </a:prstGeom>
          <a:solidFill>
            <a:schemeClr val="bg1">
              <a:lumMod val="95000"/>
            </a:schemeClr>
          </a:solidFill>
        </p:spPr>
      </p:pic>
      <p:sp>
        <p:nvSpPr>
          <p:cNvPr id="6" name="Fußzeilenplatzhalter 4">
            <a:extLst>
              <a:ext uri="{FF2B5EF4-FFF2-40B4-BE49-F238E27FC236}">
                <a16:creationId xmlns:a16="http://schemas.microsoft.com/office/drawing/2014/main" id="{A32531E5-CF60-4557-A9B7-8589CBE64753}"/>
              </a:ext>
            </a:extLst>
          </p:cNvPr>
          <p:cNvSpPr txBox="1">
            <a:spLocks/>
          </p:cNvSpPr>
          <p:nvPr userDrawn="1"/>
        </p:nvSpPr>
        <p:spPr>
          <a:xfrm>
            <a:off x="1079500" y="6273800"/>
            <a:ext cx="6985000" cy="404813"/>
          </a:xfrm>
          <a:prstGeom prst="rect">
            <a:avLst/>
          </a:prstGeom>
        </p:spPr>
        <p:txBody>
          <a:bodyPr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buClr>
                <a:srgbClr val="003399"/>
              </a:buClr>
              <a:buFont typeface="Wingdings" panose="05000000000000000000" pitchFamily="2" charset="2"/>
              <a:buNone/>
              <a:defRPr/>
            </a:pPr>
            <a:r>
              <a:rPr lang="de-DE" sz="1600" spc="300" dirty="0">
                <a:solidFill>
                  <a:schemeClr val="bg1"/>
                </a:solidFill>
                <a:latin typeface="Arial" panose="020B0604020202020204" pitchFamily="34" charset="0"/>
                <a:cs typeface="Arial" panose="020B0604020202020204" pitchFamily="34" charset="0"/>
              </a:rPr>
              <a:t>www.deutsche-meeresforschung.de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Light" panose="020F0302020204030204" pitchFamily="34" charset="0"/>
        </a:defRPr>
      </a:lvl2pPr>
      <a:lvl3pPr algn="ctr" rtl="0" eaLnBrk="0" fontAlgn="base" hangingPunct="0">
        <a:spcBef>
          <a:spcPct val="0"/>
        </a:spcBef>
        <a:spcAft>
          <a:spcPct val="0"/>
        </a:spcAft>
        <a:defRPr sz="4400">
          <a:solidFill>
            <a:schemeClr val="tx1"/>
          </a:solidFill>
          <a:latin typeface="Calibri Light" panose="020F0302020204030204" pitchFamily="34" charset="0"/>
        </a:defRPr>
      </a:lvl3pPr>
      <a:lvl4pPr algn="ctr" rtl="0" eaLnBrk="0" fontAlgn="base" hangingPunct="0">
        <a:spcBef>
          <a:spcPct val="0"/>
        </a:spcBef>
        <a:spcAft>
          <a:spcPct val="0"/>
        </a:spcAft>
        <a:defRPr sz="4400">
          <a:solidFill>
            <a:schemeClr val="tx1"/>
          </a:solidFill>
          <a:latin typeface="Calibri Light" panose="020F0302020204030204" pitchFamily="34" charset="0"/>
        </a:defRPr>
      </a:lvl4pPr>
      <a:lvl5pPr algn="ctr" rtl="0" eaLnBrk="0" fontAlgn="base" hangingPunct="0">
        <a:spcBef>
          <a:spcPct val="0"/>
        </a:spcBef>
        <a:spcAft>
          <a:spcPct val="0"/>
        </a:spcAft>
        <a:defRPr sz="4400">
          <a:solidFill>
            <a:schemeClr val="tx1"/>
          </a:solidFill>
          <a:latin typeface="Calibri Light" panose="020F0302020204030204" pitchFamily="34" charset="0"/>
        </a:defRPr>
      </a:lvl5pPr>
      <a:lvl6pPr marL="457200" algn="ctr" rtl="0" fontAlgn="base">
        <a:spcBef>
          <a:spcPct val="0"/>
        </a:spcBef>
        <a:spcAft>
          <a:spcPct val="0"/>
        </a:spcAft>
        <a:defRPr sz="4400">
          <a:solidFill>
            <a:schemeClr val="tx1"/>
          </a:solidFill>
          <a:latin typeface="Arial Narrow" pitchFamily="34" charset="0"/>
        </a:defRPr>
      </a:lvl6pPr>
      <a:lvl7pPr marL="914400" algn="ctr" rtl="0" fontAlgn="base">
        <a:spcBef>
          <a:spcPct val="0"/>
        </a:spcBef>
        <a:spcAft>
          <a:spcPct val="0"/>
        </a:spcAft>
        <a:defRPr sz="4400">
          <a:solidFill>
            <a:schemeClr val="tx1"/>
          </a:solidFill>
          <a:latin typeface="Arial Narrow" pitchFamily="34" charset="0"/>
        </a:defRPr>
      </a:lvl7pPr>
      <a:lvl8pPr marL="1371600" algn="ctr" rtl="0" fontAlgn="base">
        <a:spcBef>
          <a:spcPct val="0"/>
        </a:spcBef>
        <a:spcAft>
          <a:spcPct val="0"/>
        </a:spcAft>
        <a:defRPr sz="4400">
          <a:solidFill>
            <a:schemeClr val="tx1"/>
          </a:solidFill>
          <a:latin typeface="Arial Narrow" pitchFamily="34" charset="0"/>
        </a:defRPr>
      </a:lvl8pPr>
      <a:lvl9pPr marL="1828800" algn="ctr" rtl="0" fontAlgn="base">
        <a:spcBef>
          <a:spcPct val="0"/>
        </a:spcBef>
        <a:spcAft>
          <a:spcPct val="0"/>
        </a:spcAft>
        <a:defRPr sz="4400">
          <a:solidFill>
            <a:schemeClr val="tx1"/>
          </a:solidFill>
          <a:latin typeface="Arial Narrow" pitchFamily="34" charset="0"/>
        </a:defRPr>
      </a:lvl9pPr>
    </p:titleStyle>
    <p:bodyStyle>
      <a:lvl1pPr marL="342900" indent="-342900" algn="l" rtl="0" eaLnBrk="0" fontAlgn="base" hangingPunct="0">
        <a:spcBef>
          <a:spcPct val="20000"/>
        </a:spcBef>
        <a:spcAft>
          <a:spcPct val="0"/>
        </a:spcAft>
        <a:defRPr sz="4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pitchFamily="18" charset="0"/>
        </a:defRPr>
      </a:lvl2pPr>
      <a:lvl3pPr marL="1143000" indent="-228600" algn="l" rtl="0" eaLnBrk="0" fontAlgn="base" hangingPunct="0">
        <a:spcBef>
          <a:spcPct val="20000"/>
        </a:spcBef>
        <a:spcAft>
          <a:spcPct val="0"/>
        </a:spcAft>
        <a:buChar char="•"/>
        <a:defRPr sz="2400">
          <a:solidFill>
            <a:schemeClr val="tx1"/>
          </a:solidFill>
          <a:latin typeface="Times" pitchFamily="18" charset="0"/>
        </a:defRPr>
      </a:lvl3pPr>
      <a:lvl4pPr marL="1600200" indent="-228600" algn="l" rtl="0" eaLnBrk="0" fontAlgn="base" hangingPunct="0">
        <a:spcBef>
          <a:spcPct val="20000"/>
        </a:spcBef>
        <a:spcAft>
          <a:spcPct val="0"/>
        </a:spcAft>
        <a:buChar char="–"/>
        <a:defRPr sz="2000">
          <a:solidFill>
            <a:schemeClr val="tx1"/>
          </a:solidFill>
          <a:latin typeface="Times" pitchFamily="18" charset="0"/>
        </a:defRPr>
      </a:lvl4pPr>
      <a:lvl5pPr marL="2057400" indent="-228600" algn="l" rtl="0" eaLnBrk="0" fontAlgn="base" hangingPunct="0">
        <a:spcBef>
          <a:spcPct val="20000"/>
        </a:spcBef>
        <a:spcAft>
          <a:spcPct val="0"/>
        </a:spcAft>
        <a:buChar char="»"/>
        <a:defRPr sz="2000">
          <a:solidFill>
            <a:schemeClr val="tx1"/>
          </a:solidFill>
          <a:latin typeface="Times" pitchFamily="18" charset="0"/>
        </a:defRPr>
      </a:lvl5pPr>
      <a:lvl6pPr marL="2514600" indent="-228600" algn="l" rtl="0" fontAlgn="base">
        <a:spcBef>
          <a:spcPct val="20000"/>
        </a:spcBef>
        <a:spcAft>
          <a:spcPct val="0"/>
        </a:spcAft>
        <a:buChar char="»"/>
        <a:defRPr sz="2000">
          <a:solidFill>
            <a:schemeClr val="tx1"/>
          </a:solidFill>
          <a:latin typeface="Times" pitchFamily="18" charset="0"/>
        </a:defRPr>
      </a:lvl6pPr>
      <a:lvl7pPr marL="2971800" indent="-228600" algn="l" rtl="0" fontAlgn="base">
        <a:spcBef>
          <a:spcPct val="20000"/>
        </a:spcBef>
        <a:spcAft>
          <a:spcPct val="0"/>
        </a:spcAft>
        <a:buChar char="»"/>
        <a:defRPr sz="2000">
          <a:solidFill>
            <a:schemeClr val="tx1"/>
          </a:solidFill>
          <a:latin typeface="Times" pitchFamily="18" charset="0"/>
        </a:defRPr>
      </a:lvl7pPr>
      <a:lvl8pPr marL="3429000" indent="-228600" algn="l" rtl="0" fontAlgn="base">
        <a:spcBef>
          <a:spcPct val="20000"/>
        </a:spcBef>
        <a:spcAft>
          <a:spcPct val="0"/>
        </a:spcAft>
        <a:buChar char="»"/>
        <a:defRPr sz="2000">
          <a:solidFill>
            <a:schemeClr val="tx1"/>
          </a:solidFill>
          <a:latin typeface="Times" pitchFamily="18" charset="0"/>
        </a:defRPr>
      </a:lvl8pPr>
      <a:lvl9pPr marL="3886200" indent="-228600" algn="l" rtl="0" fontAlgn="base">
        <a:spcBef>
          <a:spcPct val="20000"/>
        </a:spcBef>
        <a:spcAft>
          <a:spcPct val="0"/>
        </a:spcAft>
        <a:buChar char="»"/>
        <a:defRPr sz="2000">
          <a:solidFill>
            <a:schemeClr val="tx1"/>
          </a:solidFill>
          <a:latin typeface="Times" pitchFamily="18"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jpeg"/><Relationship Id="rId19" Type="http://schemas.openxmlformats.org/officeDocument/2006/relationships/image" Target="../media/image19.pn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g"/><Relationship Id="rId4" Type="http://schemas.openxmlformats.org/officeDocument/2006/relationships/image" Target="../media/image23.jpeg"/><Relationship Id="rId9"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2EC5E133-ED27-4569-80E4-E0F950CBDCAA}"/>
              </a:ext>
            </a:extLst>
          </p:cNvPr>
          <p:cNvSpPr/>
          <p:nvPr/>
        </p:nvSpPr>
        <p:spPr bwMode="auto">
          <a:xfrm>
            <a:off x="0" y="6192838"/>
            <a:ext cx="9144000" cy="692150"/>
          </a:xfrm>
          <a:prstGeom prst="rect">
            <a:avLst/>
          </a:prstGeom>
          <a:solidFill>
            <a:schemeClr val="bg1"/>
          </a:solidFill>
          <a:ln w="9525" cap="flat" cmpd="sng" algn="ctr">
            <a:noFill/>
            <a:prstDash val="solid"/>
            <a:round/>
            <a:headEnd type="none" w="med" len="med"/>
            <a:tailEnd type="none" w="med" len="med"/>
          </a:ln>
          <a:effectLst/>
        </p:spPr>
        <p:txBody>
          <a:bodyPr lIns="180000" tIns="180000" rIns="180000" bIns="180000">
            <a:spAutoFit/>
          </a:bodyPr>
          <a:lstStyle/>
          <a:p>
            <a:pPr algn="ctr">
              <a:spcBef>
                <a:spcPct val="50000"/>
              </a:spcBef>
              <a:buClr>
                <a:srgbClr val="003399"/>
              </a:buClr>
              <a:buFont typeface="Wingdings" panose="05000000000000000000" pitchFamily="2" charset="2"/>
              <a:buNone/>
              <a:defRPr/>
            </a:pPr>
            <a:endParaRPr lang="en-GB">
              <a:effectLst>
                <a:outerShdw blurRad="38100" dist="38100" dir="2700000" algn="tl">
                  <a:srgbClr val="000000">
                    <a:alpha val="43137"/>
                  </a:srgbClr>
                </a:outerShdw>
              </a:effectLst>
            </a:endParaRPr>
          </a:p>
        </p:txBody>
      </p:sp>
      <p:sp>
        <p:nvSpPr>
          <p:cNvPr id="4099" name="Inhaltsplatzhalter 2">
            <a:extLst>
              <a:ext uri="{FF2B5EF4-FFF2-40B4-BE49-F238E27FC236}">
                <a16:creationId xmlns:a16="http://schemas.microsoft.com/office/drawing/2014/main" id="{4F82C49E-A0CB-4E68-8DD1-D82521B20376}"/>
              </a:ext>
            </a:extLst>
          </p:cNvPr>
          <p:cNvSpPr>
            <a:spLocks noGrp="1"/>
          </p:cNvSpPr>
          <p:nvPr>
            <p:ph idx="1"/>
          </p:nvPr>
        </p:nvSpPr>
        <p:spPr bwMode="auto">
          <a:xfrm>
            <a:off x="457200" y="1135063"/>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de-DE"/>
          </a:p>
        </p:txBody>
      </p:sp>
      <p:pic>
        <p:nvPicPr>
          <p:cNvPr id="4" name="Grafik 3">
            <a:extLst>
              <a:ext uri="{FF2B5EF4-FFF2-40B4-BE49-F238E27FC236}">
                <a16:creationId xmlns:a16="http://schemas.microsoft.com/office/drawing/2014/main" id="{E3BE33C2-D718-413B-9273-3C3E76256366}"/>
              </a:ext>
            </a:extLst>
          </p:cNvPr>
          <p:cNvPicPr>
            <a:picLocks noChangeAspect="1"/>
          </p:cNvPicPr>
          <p:nvPr/>
        </p:nvPicPr>
        <p:blipFill>
          <a:blip r:embed="rId3"/>
          <a:stretch>
            <a:fillRect/>
          </a:stretch>
        </p:blipFill>
        <p:spPr>
          <a:xfrm>
            <a:off x="268288" y="446088"/>
            <a:ext cx="8499475" cy="5935662"/>
          </a:xfrm>
          <a:prstGeom prst="rect">
            <a:avLst/>
          </a:prstGeom>
          <a:solidFill>
            <a:schemeClr val="bg1">
              <a:lumMod val="95000"/>
            </a:schemeClr>
          </a:solidFill>
        </p:spPr>
      </p:pic>
      <p:pic>
        <p:nvPicPr>
          <p:cNvPr id="4101" name="Grafik 4">
            <a:extLst>
              <a:ext uri="{FF2B5EF4-FFF2-40B4-BE49-F238E27FC236}">
                <a16:creationId xmlns:a16="http://schemas.microsoft.com/office/drawing/2014/main" id="{7F3322E7-AF11-4D61-B9A2-068DC6704C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5524500"/>
            <a:ext cx="60071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feld 1">
            <a:extLst>
              <a:ext uri="{FF2B5EF4-FFF2-40B4-BE49-F238E27FC236}">
                <a16:creationId xmlns:a16="http://schemas.microsoft.com/office/drawing/2014/main" id="{83844B24-699B-4BA1-8B00-D3349F256423}"/>
              </a:ext>
            </a:extLst>
          </p:cNvPr>
          <p:cNvSpPr txBox="1">
            <a:spLocks noChangeArrowheads="1"/>
          </p:cNvSpPr>
          <p:nvPr/>
        </p:nvSpPr>
        <p:spPr bwMode="auto">
          <a:xfrm>
            <a:off x="503238" y="2349500"/>
            <a:ext cx="72723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Narrow Bold" charset="0"/>
              </a:defRPr>
            </a:lvl1pPr>
            <a:lvl2pPr marL="742950" indent="-285750">
              <a:defRPr sz="2400" b="1">
                <a:solidFill>
                  <a:schemeClr val="tx1"/>
                </a:solidFill>
                <a:latin typeface="Arial Narrow Bold" charset="0"/>
              </a:defRPr>
            </a:lvl2pPr>
            <a:lvl3pPr marL="1143000" indent="-228600">
              <a:defRPr sz="2400" b="1">
                <a:solidFill>
                  <a:schemeClr val="tx1"/>
                </a:solidFill>
                <a:latin typeface="Arial Narrow Bold" charset="0"/>
              </a:defRPr>
            </a:lvl3pPr>
            <a:lvl4pPr marL="1600200" indent="-228600">
              <a:defRPr sz="2400" b="1">
                <a:solidFill>
                  <a:schemeClr val="tx1"/>
                </a:solidFill>
                <a:latin typeface="Arial Narrow Bold" charset="0"/>
              </a:defRPr>
            </a:lvl4pPr>
            <a:lvl5pPr marL="2057400" indent="-228600">
              <a:defRPr sz="2400" b="1">
                <a:solidFill>
                  <a:schemeClr val="tx1"/>
                </a:solidFill>
                <a:latin typeface="Arial Narrow Bold" charset="0"/>
              </a:defRPr>
            </a:lvl5pPr>
            <a:lvl6pPr marL="2514600" indent="-228600" eaLnBrk="0" fontAlgn="base" hangingPunct="0">
              <a:spcBef>
                <a:spcPct val="0"/>
              </a:spcBef>
              <a:spcAft>
                <a:spcPct val="0"/>
              </a:spcAft>
              <a:defRPr sz="2400" b="1">
                <a:solidFill>
                  <a:schemeClr val="tx1"/>
                </a:solidFill>
                <a:latin typeface="Arial Narrow Bold" charset="0"/>
              </a:defRPr>
            </a:lvl6pPr>
            <a:lvl7pPr marL="2971800" indent="-228600" eaLnBrk="0" fontAlgn="base" hangingPunct="0">
              <a:spcBef>
                <a:spcPct val="0"/>
              </a:spcBef>
              <a:spcAft>
                <a:spcPct val="0"/>
              </a:spcAft>
              <a:defRPr sz="2400" b="1">
                <a:solidFill>
                  <a:schemeClr val="tx1"/>
                </a:solidFill>
                <a:latin typeface="Arial Narrow Bold" charset="0"/>
              </a:defRPr>
            </a:lvl7pPr>
            <a:lvl8pPr marL="3429000" indent="-228600" eaLnBrk="0" fontAlgn="base" hangingPunct="0">
              <a:spcBef>
                <a:spcPct val="0"/>
              </a:spcBef>
              <a:spcAft>
                <a:spcPct val="0"/>
              </a:spcAft>
              <a:defRPr sz="2400" b="1">
                <a:solidFill>
                  <a:schemeClr val="tx1"/>
                </a:solidFill>
                <a:latin typeface="Arial Narrow Bold" charset="0"/>
              </a:defRPr>
            </a:lvl8pPr>
            <a:lvl9pPr marL="3886200" indent="-228600" eaLnBrk="0" fontAlgn="base" hangingPunct="0">
              <a:spcBef>
                <a:spcPct val="0"/>
              </a:spcBef>
              <a:spcAft>
                <a:spcPct val="0"/>
              </a:spcAft>
              <a:defRPr sz="2400" b="1">
                <a:solidFill>
                  <a:schemeClr val="tx1"/>
                </a:solidFill>
                <a:latin typeface="Arial Narrow Bold" charset="0"/>
              </a:defRPr>
            </a:lvl9pPr>
          </a:lstStyle>
          <a:p>
            <a:pPr>
              <a:spcBef>
                <a:spcPct val="50000"/>
              </a:spcBef>
              <a:buClr>
                <a:srgbClr val="003399"/>
              </a:buClr>
              <a:buFont typeface="Wingdings" panose="05000000000000000000" pitchFamily="2" charset="2"/>
              <a:buNone/>
            </a:pPr>
            <a:r>
              <a:rPr lang="en-US" altLang="de-DE" sz="4000" b="0" i="1" dirty="0">
                <a:solidFill>
                  <a:schemeClr val="bg1"/>
                </a:solidFill>
                <a:latin typeface="Trebuchet MS" panose="020B0603020202020204" pitchFamily="34" charset="0"/>
              </a:rPr>
              <a:t>German marine science </a:t>
            </a:r>
            <a:br>
              <a:rPr lang="en-US" altLang="de-DE" sz="4000" b="0" i="1" dirty="0">
                <a:solidFill>
                  <a:schemeClr val="bg1"/>
                </a:solidFill>
                <a:latin typeface="Trebuchet MS" panose="020B0603020202020204" pitchFamily="34" charset="0"/>
              </a:rPr>
            </a:br>
            <a:r>
              <a:rPr lang="en-US" altLang="de-DE" sz="4000" b="0" i="1" dirty="0">
                <a:solidFill>
                  <a:schemeClr val="bg1"/>
                </a:solidFill>
                <a:latin typeface="Trebuchet MS" panose="020B0603020202020204" pitchFamily="34" charset="0"/>
              </a:rPr>
              <a:t>and the Black Sea</a:t>
            </a:r>
          </a:p>
        </p:txBody>
      </p:sp>
      <p:sp>
        <p:nvSpPr>
          <p:cNvPr id="4103" name="Textfeld 2">
            <a:extLst>
              <a:ext uri="{FF2B5EF4-FFF2-40B4-BE49-F238E27FC236}">
                <a16:creationId xmlns:a16="http://schemas.microsoft.com/office/drawing/2014/main" id="{8BF5BFB1-4626-4339-87E6-605F7F2D3F74}"/>
              </a:ext>
            </a:extLst>
          </p:cNvPr>
          <p:cNvSpPr txBox="1">
            <a:spLocks noChangeArrowheads="1"/>
          </p:cNvSpPr>
          <p:nvPr/>
        </p:nvSpPr>
        <p:spPr bwMode="auto">
          <a:xfrm>
            <a:off x="514350" y="4676775"/>
            <a:ext cx="22637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Narrow Bold" charset="0"/>
              </a:defRPr>
            </a:lvl1pPr>
            <a:lvl2pPr marL="742950" indent="-285750">
              <a:defRPr sz="2400" b="1">
                <a:solidFill>
                  <a:schemeClr val="tx1"/>
                </a:solidFill>
                <a:latin typeface="Arial Narrow Bold" charset="0"/>
              </a:defRPr>
            </a:lvl2pPr>
            <a:lvl3pPr marL="1143000" indent="-228600">
              <a:defRPr sz="2400" b="1">
                <a:solidFill>
                  <a:schemeClr val="tx1"/>
                </a:solidFill>
                <a:latin typeface="Arial Narrow Bold" charset="0"/>
              </a:defRPr>
            </a:lvl3pPr>
            <a:lvl4pPr marL="1600200" indent="-228600">
              <a:defRPr sz="2400" b="1">
                <a:solidFill>
                  <a:schemeClr val="tx1"/>
                </a:solidFill>
                <a:latin typeface="Arial Narrow Bold" charset="0"/>
              </a:defRPr>
            </a:lvl4pPr>
            <a:lvl5pPr marL="2057400" indent="-228600">
              <a:defRPr sz="2400" b="1">
                <a:solidFill>
                  <a:schemeClr val="tx1"/>
                </a:solidFill>
                <a:latin typeface="Arial Narrow Bold" charset="0"/>
              </a:defRPr>
            </a:lvl5pPr>
            <a:lvl6pPr marL="2514600" indent="-228600" eaLnBrk="0" fontAlgn="base" hangingPunct="0">
              <a:spcBef>
                <a:spcPct val="0"/>
              </a:spcBef>
              <a:spcAft>
                <a:spcPct val="0"/>
              </a:spcAft>
              <a:defRPr sz="2400" b="1">
                <a:solidFill>
                  <a:schemeClr val="tx1"/>
                </a:solidFill>
                <a:latin typeface="Arial Narrow Bold" charset="0"/>
              </a:defRPr>
            </a:lvl6pPr>
            <a:lvl7pPr marL="2971800" indent="-228600" eaLnBrk="0" fontAlgn="base" hangingPunct="0">
              <a:spcBef>
                <a:spcPct val="0"/>
              </a:spcBef>
              <a:spcAft>
                <a:spcPct val="0"/>
              </a:spcAft>
              <a:defRPr sz="2400" b="1">
                <a:solidFill>
                  <a:schemeClr val="tx1"/>
                </a:solidFill>
                <a:latin typeface="Arial Narrow Bold" charset="0"/>
              </a:defRPr>
            </a:lvl7pPr>
            <a:lvl8pPr marL="3429000" indent="-228600" eaLnBrk="0" fontAlgn="base" hangingPunct="0">
              <a:spcBef>
                <a:spcPct val="0"/>
              </a:spcBef>
              <a:spcAft>
                <a:spcPct val="0"/>
              </a:spcAft>
              <a:defRPr sz="2400" b="1">
                <a:solidFill>
                  <a:schemeClr val="tx1"/>
                </a:solidFill>
                <a:latin typeface="Arial Narrow Bold" charset="0"/>
              </a:defRPr>
            </a:lvl8pPr>
            <a:lvl9pPr marL="3886200" indent="-228600" eaLnBrk="0" fontAlgn="base" hangingPunct="0">
              <a:spcBef>
                <a:spcPct val="0"/>
              </a:spcBef>
              <a:spcAft>
                <a:spcPct val="0"/>
              </a:spcAft>
              <a:defRPr sz="2400" b="1">
                <a:solidFill>
                  <a:schemeClr val="tx1"/>
                </a:solidFill>
                <a:latin typeface="Arial Narrow Bold" charset="0"/>
              </a:defRPr>
            </a:lvl9pPr>
          </a:lstStyle>
          <a:p>
            <a:pPr>
              <a:spcBef>
                <a:spcPct val="50000"/>
              </a:spcBef>
              <a:buClr>
                <a:srgbClr val="003399"/>
              </a:buClr>
              <a:buFont typeface="Wingdings" panose="05000000000000000000" pitchFamily="2" charset="2"/>
              <a:buNone/>
            </a:pPr>
            <a:r>
              <a:rPr lang="en-GB" altLang="de-DE" sz="1700" b="0">
                <a:solidFill>
                  <a:schemeClr val="bg1"/>
                </a:solidFill>
                <a:latin typeface="Trebuchet MS" panose="020B0603020202020204" pitchFamily="34" charset="0"/>
              </a:rPr>
              <a:t>Jan-Stefan Fritz</a:t>
            </a:r>
            <a:br>
              <a:rPr lang="en-GB" altLang="de-DE" sz="1700" b="0">
                <a:solidFill>
                  <a:schemeClr val="bg1"/>
                </a:solidFill>
                <a:latin typeface="Trebuchet MS" panose="020B0603020202020204" pitchFamily="34" charset="0"/>
              </a:rPr>
            </a:br>
            <a:r>
              <a:rPr lang="en-GB" altLang="de-DE" sz="1700" b="0">
                <a:solidFill>
                  <a:schemeClr val="bg1"/>
                </a:solidFill>
                <a:latin typeface="Trebuchet MS" panose="020B0603020202020204" pitchFamily="34" charset="0"/>
              </a:rPr>
              <a:t>Head, Brussels Office</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62295-3334-4585-9605-8FA0DC8C7228}"/>
              </a:ext>
            </a:extLst>
          </p:cNvPr>
          <p:cNvSpPr>
            <a:spLocks noGrp="1"/>
          </p:cNvSpPr>
          <p:nvPr>
            <p:ph type="title"/>
          </p:nvPr>
        </p:nvSpPr>
        <p:spPr>
          <a:xfrm>
            <a:off x="0" y="116632"/>
            <a:ext cx="9144000" cy="900100"/>
          </a:xfrm>
        </p:spPr>
        <p:txBody>
          <a:bodyPr/>
          <a:lstStyle/>
          <a:p>
            <a:r>
              <a:rPr lang="en-US" sz="3600" b="1" dirty="0"/>
              <a:t>Harmful Algae Blooms – Biogeochemical ARGO</a:t>
            </a:r>
          </a:p>
        </p:txBody>
      </p:sp>
      <p:sp>
        <p:nvSpPr>
          <p:cNvPr id="3" name="Inhaltsplatzhalter 2">
            <a:extLst>
              <a:ext uri="{FF2B5EF4-FFF2-40B4-BE49-F238E27FC236}">
                <a16:creationId xmlns:a16="http://schemas.microsoft.com/office/drawing/2014/main" id="{69437C79-5330-4BED-9F41-0F8E4475BAF4}"/>
              </a:ext>
            </a:extLst>
          </p:cNvPr>
          <p:cNvSpPr>
            <a:spLocks noGrp="1"/>
          </p:cNvSpPr>
          <p:nvPr>
            <p:ph idx="1"/>
          </p:nvPr>
        </p:nvSpPr>
        <p:spPr>
          <a:xfrm>
            <a:off x="4427984" y="1249996"/>
            <a:ext cx="4582852" cy="4525963"/>
          </a:xfrm>
        </p:spPr>
        <p:txBody>
          <a:bodyPr/>
          <a:lstStyle/>
          <a:p>
            <a:pPr marL="457200" indent="-457200">
              <a:buFont typeface="Wingdings" panose="05000000000000000000" pitchFamily="2" charset="2"/>
              <a:buChar char="F"/>
            </a:pPr>
            <a:r>
              <a:rPr lang="de-DE" dirty="0" err="1">
                <a:latin typeface="+mj-lt"/>
              </a:rPr>
              <a:t>Contacts</a:t>
            </a:r>
            <a:r>
              <a:rPr lang="de-DE" dirty="0">
                <a:latin typeface="+mj-lt"/>
              </a:rPr>
              <a:t>: Bernd </a:t>
            </a:r>
            <a:r>
              <a:rPr lang="de-DE" dirty="0" err="1">
                <a:latin typeface="+mj-lt"/>
              </a:rPr>
              <a:t>Krock</a:t>
            </a:r>
            <a:r>
              <a:rPr lang="de-DE" dirty="0">
                <a:latin typeface="+mj-lt"/>
              </a:rPr>
              <a:t> (AWI), Oliver Zielinski (</a:t>
            </a:r>
            <a:r>
              <a:rPr lang="de-DE" dirty="0" err="1">
                <a:latin typeface="+mj-lt"/>
              </a:rPr>
              <a:t>UniOldenburg</a:t>
            </a:r>
            <a:r>
              <a:rPr lang="de-DE" dirty="0">
                <a:latin typeface="+mj-lt"/>
              </a:rPr>
              <a:t>).</a:t>
            </a:r>
          </a:p>
          <a:p>
            <a:pPr marL="457200" indent="-457200">
              <a:buFont typeface="Wingdings" panose="05000000000000000000" pitchFamily="2" charset="2"/>
              <a:buChar char="F"/>
            </a:pPr>
            <a:r>
              <a:rPr lang="de-DE" dirty="0">
                <a:latin typeface="+mj-lt"/>
              </a:rPr>
              <a:t>New </a:t>
            </a:r>
            <a:r>
              <a:rPr lang="de-DE" dirty="0" err="1">
                <a:latin typeface="+mj-lt"/>
              </a:rPr>
              <a:t>technologies</a:t>
            </a:r>
            <a:r>
              <a:rPr lang="de-DE" dirty="0">
                <a:latin typeface="+mj-lt"/>
              </a:rPr>
              <a:t>, </a:t>
            </a:r>
            <a:r>
              <a:rPr lang="de-DE" dirty="0" err="1">
                <a:latin typeface="+mj-lt"/>
              </a:rPr>
              <a:t>esp</a:t>
            </a:r>
            <a:r>
              <a:rPr lang="de-DE" dirty="0">
                <a:latin typeface="+mj-lt"/>
              </a:rPr>
              <a:t>. </a:t>
            </a:r>
            <a:r>
              <a:rPr lang="de-DE" dirty="0" err="1">
                <a:latin typeface="+mj-lt"/>
              </a:rPr>
              <a:t>biogeochemical</a:t>
            </a:r>
            <a:r>
              <a:rPr lang="de-DE" dirty="0">
                <a:latin typeface="+mj-lt"/>
              </a:rPr>
              <a:t> ARGO </a:t>
            </a:r>
            <a:r>
              <a:rPr lang="de-DE" dirty="0" err="1">
                <a:latin typeface="+mj-lt"/>
              </a:rPr>
              <a:t>floats</a:t>
            </a:r>
            <a:r>
              <a:rPr lang="de-DE" dirty="0">
                <a:latin typeface="+mj-lt"/>
              </a:rPr>
              <a:t>, Contact: Oliver Zielinski</a:t>
            </a:r>
          </a:p>
          <a:p>
            <a:endParaRPr lang="en-US" dirty="0">
              <a:latin typeface="+mj-lt"/>
            </a:endParaRPr>
          </a:p>
        </p:txBody>
      </p:sp>
      <p:pic>
        <p:nvPicPr>
          <p:cNvPr id="5" name="Grafik 4">
            <a:extLst>
              <a:ext uri="{FF2B5EF4-FFF2-40B4-BE49-F238E27FC236}">
                <a16:creationId xmlns:a16="http://schemas.microsoft.com/office/drawing/2014/main" id="{BD0A4314-925E-4840-A09F-30C08E491B0F}"/>
              </a:ext>
            </a:extLst>
          </p:cNvPr>
          <p:cNvPicPr>
            <a:picLocks noChangeAspect="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8400" t="7601" r="8651"/>
          <a:stretch/>
        </p:blipFill>
        <p:spPr>
          <a:xfrm>
            <a:off x="403557" y="998427"/>
            <a:ext cx="4142839" cy="4861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0530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6777D-ABDC-4C59-99E4-3F285A67F99D}"/>
              </a:ext>
            </a:extLst>
          </p:cNvPr>
          <p:cNvSpPr>
            <a:spLocks noGrp="1"/>
          </p:cNvSpPr>
          <p:nvPr>
            <p:ph type="title"/>
          </p:nvPr>
        </p:nvSpPr>
        <p:spPr/>
        <p:txBody>
          <a:bodyPr/>
          <a:lstStyle/>
          <a:p>
            <a:r>
              <a:rPr lang="en-US" b="1" dirty="0"/>
              <a:t>Oxygen in the Black Sea</a:t>
            </a:r>
          </a:p>
        </p:txBody>
      </p:sp>
      <p:pic>
        <p:nvPicPr>
          <p:cNvPr id="8" name="Grafik 7">
            <a:extLst>
              <a:ext uri="{FF2B5EF4-FFF2-40B4-BE49-F238E27FC236}">
                <a16:creationId xmlns:a16="http://schemas.microsoft.com/office/drawing/2014/main" id="{F64DBC34-16A7-4544-96AE-B7F35F596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728234"/>
            <a:ext cx="5724636" cy="4614057"/>
          </a:xfrm>
          <a:prstGeom prst="rect">
            <a:avLst/>
          </a:prstGeom>
        </p:spPr>
      </p:pic>
      <p:pic>
        <p:nvPicPr>
          <p:cNvPr id="9" name="Grafik 8">
            <a:extLst>
              <a:ext uri="{FF2B5EF4-FFF2-40B4-BE49-F238E27FC236}">
                <a16:creationId xmlns:a16="http://schemas.microsoft.com/office/drawing/2014/main" id="{47AF11E1-2478-4576-A894-A9CAAAC751BB}"/>
              </a:ext>
            </a:extLst>
          </p:cNvPr>
          <p:cNvPicPr>
            <a:picLocks noChangeAspect="1"/>
          </p:cNvPicPr>
          <p:nvPr/>
        </p:nvPicPr>
        <p:blipFill rotWithShape="1">
          <a:blip r:embed="rId3"/>
          <a:srcRect l="8657" t="14711" r="11020" b="16400"/>
          <a:stretch/>
        </p:blipFill>
        <p:spPr>
          <a:xfrm>
            <a:off x="575556" y="1291937"/>
            <a:ext cx="6876764" cy="3317539"/>
          </a:xfrm>
          <a:prstGeom prst="rect">
            <a:avLst/>
          </a:prstGeom>
          <a:ln>
            <a:noFill/>
          </a:ln>
          <a:effectLst>
            <a:outerShdw blurRad="292100" dist="139700" dir="2700000" algn="tl" rotWithShape="0">
              <a:srgbClr val="333333">
                <a:alpha val="65000"/>
              </a:srgbClr>
            </a:outerShdw>
          </a:effectLst>
        </p:spPr>
      </p:pic>
      <p:pic>
        <p:nvPicPr>
          <p:cNvPr id="4" name="Grafik 3">
            <a:extLst>
              <a:ext uri="{FF2B5EF4-FFF2-40B4-BE49-F238E27FC236}">
                <a16:creationId xmlns:a16="http://schemas.microsoft.com/office/drawing/2014/main" id="{2582C5B6-169F-4E3E-9FB6-172C7A815DE3}"/>
              </a:ext>
            </a:extLst>
          </p:cNvPr>
          <p:cNvPicPr>
            <a:picLocks noChangeAspect="1"/>
          </p:cNvPicPr>
          <p:nvPr/>
        </p:nvPicPr>
        <p:blipFill rotWithShape="1">
          <a:blip r:embed="rId4"/>
          <a:srcRect t="16490" r="2357" b="20600"/>
          <a:stretch/>
        </p:blipFill>
        <p:spPr>
          <a:xfrm>
            <a:off x="1007604" y="2192303"/>
            <a:ext cx="7322026" cy="2653547"/>
          </a:xfrm>
          <a:prstGeom prst="rect">
            <a:avLst/>
          </a:prstGeom>
          <a:ln>
            <a:noFill/>
          </a:ln>
          <a:effectLst>
            <a:outerShdw blurRad="292100" dist="139700" dir="2700000" algn="tl" rotWithShape="0">
              <a:srgbClr val="333333">
                <a:alpha val="65000"/>
              </a:srgbClr>
            </a:outerShdw>
          </a:effectLst>
        </p:spPr>
      </p:pic>
      <p:sp>
        <p:nvSpPr>
          <p:cNvPr id="10" name="Textfeld 9">
            <a:extLst>
              <a:ext uri="{FF2B5EF4-FFF2-40B4-BE49-F238E27FC236}">
                <a16:creationId xmlns:a16="http://schemas.microsoft.com/office/drawing/2014/main" id="{77265378-2034-4BCF-82AC-EE58D8994234}"/>
              </a:ext>
            </a:extLst>
          </p:cNvPr>
          <p:cNvSpPr txBox="1"/>
          <p:nvPr/>
        </p:nvSpPr>
        <p:spPr>
          <a:xfrm>
            <a:off x="143508" y="5430780"/>
            <a:ext cx="8938535" cy="769441"/>
          </a:xfrm>
          <a:prstGeom prst="rect">
            <a:avLst/>
          </a:prstGeom>
          <a:noFill/>
        </p:spPr>
        <p:txBody>
          <a:bodyPr wrap="square" rtlCol="0">
            <a:spAutoFit/>
          </a:bodyPr>
          <a:lstStyle/>
          <a:p>
            <a:r>
              <a:rPr lang="en-US" sz="2200" b="0" dirty="0">
                <a:solidFill>
                  <a:srgbClr val="002060"/>
                </a:solidFill>
                <a:latin typeface="+mn-lt"/>
              </a:rPr>
              <a:t>Contacts: E. </a:t>
            </a:r>
            <a:r>
              <a:rPr lang="en-US" sz="2200" b="0" dirty="0" err="1">
                <a:solidFill>
                  <a:srgbClr val="002060"/>
                </a:solidFill>
                <a:latin typeface="+mn-lt"/>
              </a:rPr>
              <a:t>Stanev</a:t>
            </a:r>
            <a:r>
              <a:rPr lang="en-US" sz="2200" b="0" dirty="0">
                <a:solidFill>
                  <a:srgbClr val="002060"/>
                </a:solidFill>
                <a:latin typeface="+mn-lt"/>
              </a:rPr>
              <a:t> (HZG), J. </a:t>
            </a:r>
            <a:r>
              <a:rPr lang="en-US" sz="2200" b="0" dirty="0" err="1">
                <a:solidFill>
                  <a:srgbClr val="002060"/>
                </a:solidFill>
                <a:latin typeface="+mn-lt"/>
              </a:rPr>
              <a:t>Staneva</a:t>
            </a:r>
            <a:r>
              <a:rPr lang="en-US" sz="2200" b="0" dirty="0">
                <a:solidFill>
                  <a:srgbClr val="002060"/>
                </a:solidFill>
                <a:latin typeface="+mn-lt"/>
              </a:rPr>
              <a:t> (HZG), </a:t>
            </a:r>
            <a:r>
              <a:rPr lang="en-US" sz="2200" b="0" dirty="0" err="1">
                <a:solidFill>
                  <a:srgbClr val="002060"/>
                </a:solidFill>
                <a:latin typeface="+mn-lt"/>
              </a:rPr>
              <a:t>Gerdhard</a:t>
            </a:r>
            <a:r>
              <a:rPr lang="en-US" sz="2200" b="0" dirty="0">
                <a:solidFill>
                  <a:srgbClr val="002060"/>
                </a:solidFill>
                <a:latin typeface="+mn-lt"/>
              </a:rPr>
              <a:t> Jessen (MPI Bremen), Antje </a:t>
            </a:r>
            <a:r>
              <a:rPr lang="en-US" sz="2200" b="0" dirty="0" err="1">
                <a:solidFill>
                  <a:srgbClr val="002060"/>
                </a:solidFill>
                <a:latin typeface="+mn-lt"/>
              </a:rPr>
              <a:t>Boetius</a:t>
            </a:r>
            <a:r>
              <a:rPr lang="en-US" sz="2200" b="0" dirty="0">
                <a:solidFill>
                  <a:srgbClr val="002060"/>
                </a:solidFill>
                <a:latin typeface="+mn-lt"/>
              </a:rPr>
              <a:t> (AWI)</a:t>
            </a:r>
          </a:p>
        </p:txBody>
      </p:sp>
      <p:pic>
        <p:nvPicPr>
          <p:cNvPr id="11" name="Grafik 10">
            <a:extLst>
              <a:ext uri="{FF2B5EF4-FFF2-40B4-BE49-F238E27FC236}">
                <a16:creationId xmlns:a16="http://schemas.microsoft.com/office/drawing/2014/main" id="{EDAE0919-1CC7-4440-95FF-309DC3AEED74}"/>
              </a:ext>
            </a:extLst>
          </p:cNvPr>
          <p:cNvPicPr>
            <a:picLocks noChangeAspect="1"/>
          </p:cNvPicPr>
          <p:nvPr/>
        </p:nvPicPr>
        <p:blipFill rotWithShape="1">
          <a:blip r:embed="rId5"/>
          <a:srcRect l="12988" t="21301" r="14357" b="40522"/>
          <a:stretch/>
        </p:blipFill>
        <p:spPr>
          <a:xfrm>
            <a:off x="1449473" y="3068960"/>
            <a:ext cx="7554332" cy="22328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112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par>
                          <p:cTn id="8" fill="hold">
                            <p:stCondLst>
                              <p:cond delay="5250"/>
                            </p:stCondLst>
                            <p:childTnLst>
                              <p:par>
                                <p:cTn id="9" presetID="10" presetClass="entr" presetSubtype="0" fill="hold" nodeType="afterEffect">
                                  <p:stCondLst>
                                    <p:cond delay="2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childTnLst>
                          </p:cTn>
                        </p:par>
                        <p:par>
                          <p:cTn id="12" fill="hold">
                            <p:stCondLst>
                              <p:cond delay="9000"/>
                            </p:stCondLst>
                            <p:childTnLst>
                              <p:par>
                                <p:cTn id="13" presetID="10" presetClass="entr" presetSubtype="0" fill="hold" nodeType="afterEffect">
                                  <p:stCondLst>
                                    <p:cond delay="2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1EE26-F0AD-4766-ACCA-8BCD322C89AF}"/>
              </a:ext>
            </a:extLst>
          </p:cNvPr>
          <p:cNvSpPr>
            <a:spLocks noGrp="1"/>
          </p:cNvSpPr>
          <p:nvPr>
            <p:ph type="title"/>
          </p:nvPr>
        </p:nvSpPr>
        <p:spPr>
          <a:xfrm>
            <a:off x="0" y="116632"/>
            <a:ext cx="9144000" cy="792088"/>
          </a:xfrm>
        </p:spPr>
        <p:txBody>
          <a:bodyPr/>
          <a:lstStyle/>
          <a:p>
            <a:r>
              <a:rPr lang="en-US" sz="3600" b="1" dirty="0"/>
              <a:t>Gas Hydrates and seafloor Geology </a:t>
            </a:r>
          </a:p>
        </p:txBody>
      </p:sp>
      <p:pic>
        <p:nvPicPr>
          <p:cNvPr id="10" name="Inhaltsplatzhalter 9">
            <a:extLst>
              <a:ext uri="{FF2B5EF4-FFF2-40B4-BE49-F238E27FC236}">
                <a16:creationId xmlns:a16="http://schemas.microsoft.com/office/drawing/2014/main" id="{5FD29178-52D4-41DE-973B-8298FE1960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422" y="980728"/>
            <a:ext cx="5688632" cy="4132178"/>
          </a:xfrm>
          <a:prstGeom prst="rect">
            <a:avLst/>
          </a:prstGeom>
          <a:ln>
            <a:noFill/>
          </a:ln>
          <a:effectLst>
            <a:outerShdw blurRad="292100" dist="139700" dir="2700000" algn="tl" rotWithShape="0">
              <a:srgbClr val="333333">
                <a:alpha val="65000"/>
              </a:srgbClr>
            </a:outerShdw>
          </a:effectLst>
        </p:spPr>
      </p:pic>
      <p:pic>
        <p:nvPicPr>
          <p:cNvPr id="8" name="Grafik 7">
            <a:extLst>
              <a:ext uri="{FF2B5EF4-FFF2-40B4-BE49-F238E27FC236}">
                <a16:creationId xmlns:a16="http://schemas.microsoft.com/office/drawing/2014/main" id="{83BBE7E7-B631-4346-8F58-FE0F508B4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472" y="822194"/>
            <a:ext cx="1976235" cy="1533558"/>
          </a:xfrm>
          <a:prstGeom prst="rect">
            <a:avLst/>
          </a:prstGeom>
        </p:spPr>
      </p:pic>
      <p:pic>
        <p:nvPicPr>
          <p:cNvPr id="11" name="Grafik 10">
            <a:extLst>
              <a:ext uri="{FF2B5EF4-FFF2-40B4-BE49-F238E27FC236}">
                <a16:creationId xmlns:a16="http://schemas.microsoft.com/office/drawing/2014/main" id="{83B0437B-12A3-496D-9CE9-C93017411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189" y="2956996"/>
            <a:ext cx="1994070" cy="1296145"/>
          </a:xfrm>
          <a:prstGeom prst="rect">
            <a:avLst/>
          </a:prstGeom>
        </p:spPr>
      </p:pic>
      <p:sp>
        <p:nvSpPr>
          <p:cNvPr id="12" name="Inhaltsplatzhalter 2">
            <a:extLst>
              <a:ext uri="{FF2B5EF4-FFF2-40B4-BE49-F238E27FC236}">
                <a16:creationId xmlns:a16="http://schemas.microsoft.com/office/drawing/2014/main" id="{95B44494-236B-401A-AED5-1DBBA3716089}"/>
              </a:ext>
            </a:extLst>
          </p:cNvPr>
          <p:cNvSpPr txBox="1">
            <a:spLocks/>
          </p:cNvSpPr>
          <p:nvPr/>
        </p:nvSpPr>
        <p:spPr>
          <a:xfrm>
            <a:off x="6192180" y="4361153"/>
            <a:ext cx="2951820" cy="1588127"/>
          </a:xfrm>
          <a:prstGeom prst="rect">
            <a:avLst/>
          </a:prstGeom>
        </p:spPr>
        <p:txBody>
          <a:bodyPr wrap="square">
            <a:spAutoFit/>
          </a:bodyPr>
          <a:lstStyle>
            <a:lvl1pPr marL="342900" indent="-342900" algn="l" rtl="0" eaLnBrk="0" fontAlgn="base" hangingPunct="0">
              <a:spcBef>
                <a:spcPct val="20000"/>
              </a:spcBef>
              <a:spcAft>
                <a:spcPct val="0"/>
              </a:spcAft>
              <a:defRPr sz="2800" b="0">
                <a:solidFill>
                  <a:srgbClr val="002060"/>
                </a:solidFill>
                <a:latin typeface="+mn-lt"/>
                <a:ea typeface="+mn-ea"/>
                <a:cs typeface="+mn-cs"/>
              </a:defRPr>
            </a:lvl1pPr>
            <a:lvl2pPr marL="536575" indent="-536575" algn="l" rtl="0" eaLnBrk="0" fontAlgn="base" hangingPunct="0">
              <a:spcBef>
                <a:spcPct val="20000"/>
              </a:spcBef>
              <a:spcAft>
                <a:spcPct val="0"/>
              </a:spcAft>
              <a:buFont typeface="Wingdings" pitchFamily="2" charset="2"/>
              <a:buChar char="F"/>
              <a:defRPr sz="2800">
                <a:solidFill>
                  <a:srgbClr val="002060"/>
                </a:solidFill>
                <a:latin typeface="+mn-lt"/>
              </a:defRPr>
            </a:lvl2pPr>
            <a:lvl3pPr marL="900113" indent="-363538" algn="l" rtl="0" eaLnBrk="0" fontAlgn="base" hangingPunct="0">
              <a:spcBef>
                <a:spcPct val="20000"/>
              </a:spcBef>
              <a:spcAft>
                <a:spcPct val="0"/>
              </a:spcAft>
              <a:buChar char="•"/>
              <a:defRPr sz="2800">
                <a:solidFill>
                  <a:srgbClr val="002060"/>
                </a:solidFill>
                <a:latin typeface="+mn-lt"/>
              </a:defRPr>
            </a:lvl3pPr>
            <a:lvl4pPr marL="1262063" indent="-361950" algn="l" rtl="0" eaLnBrk="0" fontAlgn="base" hangingPunct="0">
              <a:spcBef>
                <a:spcPct val="20000"/>
              </a:spcBef>
              <a:spcAft>
                <a:spcPct val="0"/>
              </a:spcAft>
              <a:buChar char="–"/>
              <a:defRPr sz="2800">
                <a:solidFill>
                  <a:srgbClr val="002060"/>
                </a:solidFill>
                <a:latin typeface="+mn-lt"/>
              </a:defRPr>
            </a:lvl4pPr>
            <a:lvl5pPr marL="1611313" indent="-349250" algn="l" rtl="0" eaLnBrk="0" fontAlgn="base" hangingPunct="0">
              <a:spcBef>
                <a:spcPct val="20000"/>
              </a:spcBef>
              <a:spcAft>
                <a:spcPct val="0"/>
              </a:spcAft>
              <a:buChar char="»"/>
              <a:defRPr sz="2800">
                <a:solidFill>
                  <a:srgbClr val="002060"/>
                </a:solidFill>
                <a:latin typeface="+mn-lt"/>
              </a:defRPr>
            </a:lvl5pPr>
            <a:lvl6pPr marL="2514600" indent="-228600" algn="l" rtl="0" fontAlgn="base">
              <a:spcBef>
                <a:spcPct val="20000"/>
              </a:spcBef>
              <a:spcAft>
                <a:spcPct val="0"/>
              </a:spcAft>
              <a:buChar char="»"/>
              <a:defRPr sz="2000">
                <a:solidFill>
                  <a:schemeClr val="tx1"/>
                </a:solidFill>
                <a:latin typeface="Times" pitchFamily="18" charset="0"/>
              </a:defRPr>
            </a:lvl6pPr>
            <a:lvl7pPr marL="2971800" indent="-228600" algn="l" rtl="0" fontAlgn="base">
              <a:spcBef>
                <a:spcPct val="20000"/>
              </a:spcBef>
              <a:spcAft>
                <a:spcPct val="0"/>
              </a:spcAft>
              <a:buChar char="»"/>
              <a:defRPr sz="2000">
                <a:solidFill>
                  <a:schemeClr val="tx1"/>
                </a:solidFill>
                <a:latin typeface="Times" pitchFamily="18" charset="0"/>
              </a:defRPr>
            </a:lvl7pPr>
            <a:lvl8pPr marL="3429000" indent="-228600" algn="l" rtl="0" fontAlgn="base">
              <a:spcBef>
                <a:spcPct val="20000"/>
              </a:spcBef>
              <a:spcAft>
                <a:spcPct val="0"/>
              </a:spcAft>
              <a:buChar char="»"/>
              <a:defRPr sz="2000">
                <a:solidFill>
                  <a:schemeClr val="tx1"/>
                </a:solidFill>
                <a:latin typeface="Times" pitchFamily="18" charset="0"/>
              </a:defRPr>
            </a:lvl8pPr>
            <a:lvl9pPr marL="3886200" indent="-228600" algn="l" rtl="0" fontAlgn="base">
              <a:spcBef>
                <a:spcPct val="20000"/>
              </a:spcBef>
              <a:spcAft>
                <a:spcPct val="0"/>
              </a:spcAft>
              <a:buChar char="»"/>
              <a:defRPr sz="2000">
                <a:solidFill>
                  <a:schemeClr val="tx1"/>
                </a:solidFill>
                <a:latin typeface="Times" pitchFamily="18" charset="0"/>
              </a:defRPr>
            </a:lvl9pPr>
          </a:lstStyle>
          <a:p>
            <a:pPr marL="0" indent="0">
              <a:lnSpc>
                <a:spcPct val="80000"/>
              </a:lnSpc>
              <a:spcBef>
                <a:spcPts val="0"/>
              </a:spcBef>
              <a:spcAft>
                <a:spcPts val="0"/>
              </a:spcAft>
            </a:pPr>
            <a:r>
              <a:rPr lang="en-US" sz="1800" kern="0" dirty="0"/>
              <a:t>SUGAR</a:t>
            </a:r>
            <a:br>
              <a:rPr lang="en-US" sz="1800" kern="0" dirty="0"/>
            </a:br>
            <a:r>
              <a:rPr lang="en-US" sz="1800" kern="0" dirty="0"/>
              <a:t>Submarine Gas Hydrate </a:t>
            </a:r>
            <a:br>
              <a:rPr lang="en-US" sz="1800" kern="0" dirty="0"/>
            </a:br>
            <a:r>
              <a:rPr lang="en-US" sz="1800" kern="0" dirty="0"/>
              <a:t>Reservoirs project (Germany)</a:t>
            </a:r>
          </a:p>
          <a:p>
            <a:pPr marL="0" indent="0">
              <a:spcBef>
                <a:spcPts val="0"/>
              </a:spcBef>
              <a:spcAft>
                <a:spcPts val="0"/>
              </a:spcAft>
            </a:pPr>
            <a:r>
              <a:rPr lang="en-US" sz="1800" kern="0" dirty="0"/>
              <a:t>Phase I:  2008 –2011</a:t>
            </a:r>
          </a:p>
          <a:p>
            <a:pPr marL="0" indent="0">
              <a:spcBef>
                <a:spcPts val="0"/>
              </a:spcBef>
              <a:spcAft>
                <a:spcPts val="0"/>
              </a:spcAft>
            </a:pPr>
            <a:r>
              <a:rPr lang="en-US" sz="1800" kern="0" dirty="0"/>
              <a:t>Phase II:  2011 –2014</a:t>
            </a:r>
          </a:p>
          <a:p>
            <a:pPr marL="0" indent="0">
              <a:spcBef>
                <a:spcPts val="0"/>
              </a:spcBef>
              <a:spcAft>
                <a:spcPts val="0"/>
              </a:spcAft>
            </a:pPr>
            <a:r>
              <a:rPr lang="en-US" sz="1800" kern="0" dirty="0"/>
              <a:t>Phase III:  2014 – March 2018</a:t>
            </a:r>
          </a:p>
        </p:txBody>
      </p:sp>
      <p:sp>
        <p:nvSpPr>
          <p:cNvPr id="13" name="Textfeld 12">
            <a:extLst>
              <a:ext uri="{FF2B5EF4-FFF2-40B4-BE49-F238E27FC236}">
                <a16:creationId xmlns:a16="http://schemas.microsoft.com/office/drawing/2014/main" id="{B405F1F3-A650-416D-BBC3-E23E68C7E136}"/>
              </a:ext>
            </a:extLst>
          </p:cNvPr>
          <p:cNvSpPr txBox="1"/>
          <p:nvPr/>
        </p:nvSpPr>
        <p:spPr>
          <a:xfrm>
            <a:off x="6192180" y="2298358"/>
            <a:ext cx="2687723" cy="338554"/>
          </a:xfrm>
          <a:prstGeom prst="rect">
            <a:avLst/>
          </a:prstGeom>
          <a:noFill/>
        </p:spPr>
        <p:txBody>
          <a:bodyPr wrap="none" rtlCol="0">
            <a:spAutoFit/>
          </a:bodyPr>
          <a:lstStyle/>
          <a:p>
            <a:r>
              <a:rPr lang="en-US" sz="1600" b="0" dirty="0">
                <a:solidFill>
                  <a:srgbClr val="002060"/>
                </a:solidFill>
                <a:latin typeface="+mn-lt"/>
              </a:rPr>
              <a:t>https://www.migrate-cost.eu/</a:t>
            </a:r>
          </a:p>
        </p:txBody>
      </p:sp>
      <p:sp>
        <p:nvSpPr>
          <p:cNvPr id="14" name="Textfeld 13">
            <a:extLst>
              <a:ext uri="{FF2B5EF4-FFF2-40B4-BE49-F238E27FC236}">
                <a16:creationId xmlns:a16="http://schemas.microsoft.com/office/drawing/2014/main" id="{ABD5248E-34F9-460F-A350-FE7DC91C40F1}"/>
              </a:ext>
            </a:extLst>
          </p:cNvPr>
          <p:cNvSpPr txBox="1"/>
          <p:nvPr/>
        </p:nvSpPr>
        <p:spPr>
          <a:xfrm>
            <a:off x="107504" y="5193196"/>
            <a:ext cx="5264839" cy="923330"/>
          </a:xfrm>
          <a:prstGeom prst="rect">
            <a:avLst/>
          </a:prstGeom>
          <a:noFill/>
        </p:spPr>
        <p:txBody>
          <a:bodyPr wrap="none" rtlCol="0">
            <a:spAutoFit/>
          </a:bodyPr>
          <a:lstStyle/>
          <a:p>
            <a:r>
              <a:rPr lang="en-US" sz="1800" b="0" dirty="0">
                <a:solidFill>
                  <a:srgbClr val="002060"/>
                </a:solidFill>
                <a:latin typeface="+mn-lt"/>
              </a:rPr>
              <a:t>Contacts: Klaus </a:t>
            </a:r>
            <a:r>
              <a:rPr lang="en-US" sz="1800" b="0" dirty="0" err="1">
                <a:solidFill>
                  <a:srgbClr val="002060"/>
                </a:solidFill>
                <a:latin typeface="+mn-lt"/>
              </a:rPr>
              <a:t>Wallmann</a:t>
            </a:r>
            <a:r>
              <a:rPr lang="en-US" sz="1800" b="0" dirty="0">
                <a:solidFill>
                  <a:srgbClr val="002060"/>
                </a:solidFill>
                <a:latin typeface="+mn-lt"/>
              </a:rPr>
              <a:t> (GEOMAR) </a:t>
            </a:r>
            <a:br>
              <a:rPr lang="en-US" sz="1800" b="0" dirty="0">
                <a:solidFill>
                  <a:srgbClr val="002060"/>
                </a:solidFill>
                <a:latin typeface="+mn-lt"/>
              </a:rPr>
            </a:br>
            <a:r>
              <a:rPr lang="en-US" sz="1800" b="0" dirty="0">
                <a:solidFill>
                  <a:srgbClr val="002060"/>
                </a:solidFill>
                <a:latin typeface="+mn-lt"/>
              </a:rPr>
              <a:t>	Matthias Haeckel (GEOMAR)</a:t>
            </a:r>
          </a:p>
          <a:p>
            <a:r>
              <a:rPr lang="en-US" sz="1800" b="0" dirty="0">
                <a:solidFill>
                  <a:srgbClr val="002060"/>
                </a:solidFill>
                <a:latin typeface="+mn-lt"/>
              </a:rPr>
              <a:t>	Gerhard </a:t>
            </a:r>
            <a:r>
              <a:rPr lang="en-US" sz="1800" b="0" dirty="0" err="1">
                <a:solidFill>
                  <a:srgbClr val="002060"/>
                </a:solidFill>
                <a:latin typeface="+mn-lt"/>
              </a:rPr>
              <a:t>Bohrmann</a:t>
            </a:r>
            <a:r>
              <a:rPr lang="en-US" sz="1800" b="0" dirty="0">
                <a:solidFill>
                  <a:srgbClr val="002060"/>
                </a:solidFill>
                <a:latin typeface="+mn-lt"/>
              </a:rPr>
              <a:t> (</a:t>
            </a:r>
            <a:r>
              <a:rPr lang="en-US" sz="1800" b="0" dirty="0" err="1">
                <a:solidFill>
                  <a:srgbClr val="002060"/>
                </a:solidFill>
                <a:latin typeface="+mn-lt"/>
              </a:rPr>
              <a:t>UniBremen</a:t>
            </a:r>
            <a:r>
              <a:rPr lang="en-US" sz="1800" b="0" dirty="0">
                <a:solidFill>
                  <a:srgbClr val="002060"/>
                </a:solidFill>
                <a:latin typeface="+mn-lt"/>
              </a:rPr>
              <a:t>/MARUM)</a:t>
            </a:r>
          </a:p>
        </p:txBody>
      </p:sp>
    </p:spTree>
    <p:extLst>
      <p:ext uri="{BB962C8B-B14F-4D97-AF65-F5344CB8AC3E}">
        <p14:creationId xmlns:p14="http://schemas.microsoft.com/office/powerpoint/2010/main" val="2072645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6E5157C-334D-43C2-8F69-0C449E676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54" y="512676"/>
            <a:ext cx="8830092" cy="5298055"/>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6FEA8328-3482-42AD-A786-DA6A16C62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816932"/>
            <a:ext cx="3258739" cy="3258739"/>
          </a:xfrm>
          <a:prstGeom prst="rect">
            <a:avLst/>
          </a:prstGeom>
          <a:ln>
            <a:noFill/>
          </a:ln>
          <a:effectLst>
            <a:outerShdw blurRad="292100" dist="139700" dir="2700000" algn="tl" rotWithShape="0">
              <a:srgbClr val="333333">
                <a:alpha val="65000"/>
              </a:srgbClr>
            </a:outerShdw>
          </a:effectLst>
        </p:spPr>
      </p:pic>
      <p:sp>
        <p:nvSpPr>
          <p:cNvPr id="6" name="Rechteck 5">
            <a:extLst>
              <a:ext uri="{FF2B5EF4-FFF2-40B4-BE49-F238E27FC236}">
                <a16:creationId xmlns:a16="http://schemas.microsoft.com/office/drawing/2014/main" id="{9DE186AB-0100-4F69-A05B-1405DFD3D077}"/>
              </a:ext>
            </a:extLst>
          </p:cNvPr>
          <p:cNvSpPr/>
          <p:nvPr/>
        </p:nvSpPr>
        <p:spPr>
          <a:xfrm>
            <a:off x="107504" y="908720"/>
            <a:ext cx="5976664" cy="769441"/>
          </a:xfrm>
          <a:prstGeom prst="rect">
            <a:avLst/>
          </a:prstGeom>
          <a:effectLst>
            <a:glow rad="63500">
              <a:schemeClr val="bg1">
                <a:alpha val="40000"/>
              </a:schemeClr>
            </a:glow>
          </a:effectLst>
        </p:spPr>
        <p:txBody>
          <a:bodyPr wrap="square">
            <a:spAutoFit/>
          </a:bodyPr>
          <a:lstStyle/>
          <a:p>
            <a:r>
              <a:rPr lang="de-DE" dirty="0">
                <a:solidFill>
                  <a:srgbClr val="C00000"/>
                </a:solidFill>
                <a:latin typeface="+mn-lt"/>
              </a:rPr>
              <a:t>Website </a:t>
            </a:r>
            <a:r>
              <a:rPr lang="de-DE" dirty="0" err="1">
                <a:solidFill>
                  <a:srgbClr val="C00000"/>
                </a:solidFill>
                <a:latin typeface="+mn-lt"/>
              </a:rPr>
              <a:t>of</a:t>
            </a:r>
            <a:r>
              <a:rPr lang="de-DE" dirty="0">
                <a:solidFill>
                  <a:srgbClr val="C00000"/>
                </a:solidFill>
                <a:latin typeface="+mn-lt"/>
              </a:rPr>
              <a:t> </a:t>
            </a:r>
            <a:r>
              <a:rPr lang="de-DE" dirty="0" err="1">
                <a:solidFill>
                  <a:srgbClr val="C00000"/>
                </a:solidFill>
                <a:latin typeface="+mn-lt"/>
              </a:rPr>
              <a:t>the</a:t>
            </a:r>
            <a:r>
              <a:rPr lang="de-DE" dirty="0">
                <a:solidFill>
                  <a:srgbClr val="C00000"/>
                </a:solidFill>
                <a:latin typeface="+mn-lt"/>
              </a:rPr>
              <a:t> </a:t>
            </a:r>
            <a:r>
              <a:rPr lang="de-DE" dirty="0" err="1">
                <a:solidFill>
                  <a:srgbClr val="C00000"/>
                </a:solidFill>
                <a:latin typeface="+mn-lt"/>
              </a:rPr>
              <a:t>current</a:t>
            </a:r>
            <a:r>
              <a:rPr lang="de-DE" dirty="0">
                <a:solidFill>
                  <a:srgbClr val="C00000"/>
                </a:solidFill>
                <a:latin typeface="+mn-lt"/>
              </a:rPr>
              <a:t> cruise: </a:t>
            </a:r>
          </a:p>
          <a:p>
            <a:r>
              <a:rPr lang="de-DE" sz="1800" b="0" dirty="0">
                <a:solidFill>
                  <a:srgbClr val="C00000"/>
                </a:solidFill>
                <a:latin typeface="+mn-lt"/>
              </a:rPr>
              <a:t>h</a:t>
            </a:r>
            <a:r>
              <a:rPr lang="de-DE" sz="2000" b="0" dirty="0">
                <a:solidFill>
                  <a:srgbClr val="C00000"/>
                </a:solidFill>
                <a:latin typeface="+mn-lt"/>
              </a:rPr>
              <a:t>ttps://www.marum.de/Forschung/Page6076.html)</a:t>
            </a:r>
            <a:endParaRPr lang="en-US" b="0" dirty="0">
              <a:solidFill>
                <a:srgbClr val="C00000"/>
              </a:solidFill>
              <a:latin typeface="+mn-lt"/>
            </a:endParaRPr>
          </a:p>
        </p:txBody>
      </p:sp>
    </p:spTree>
    <p:extLst>
      <p:ext uri="{BB962C8B-B14F-4D97-AF65-F5344CB8AC3E}">
        <p14:creationId xmlns:p14="http://schemas.microsoft.com/office/powerpoint/2010/main" val="1771291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82725-2EFD-4F1C-A57B-116C68982E0A}"/>
              </a:ext>
            </a:extLst>
          </p:cNvPr>
          <p:cNvSpPr>
            <a:spLocks noGrp="1"/>
          </p:cNvSpPr>
          <p:nvPr>
            <p:ph type="title"/>
          </p:nvPr>
        </p:nvSpPr>
        <p:spPr>
          <a:xfrm>
            <a:off x="457200" y="152636"/>
            <a:ext cx="8229600" cy="900100"/>
          </a:xfrm>
        </p:spPr>
        <p:txBody>
          <a:bodyPr/>
          <a:lstStyle/>
          <a:p>
            <a:r>
              <a:rPr lang="en-US" sz="3800" b="1" dirty="0"/>
              <a:t>Additional areas of scientific interest</a:t>
            </a:r>
          </a:p>
        </p:txBody>
      </p:sp>
      <p:sp>
        <p:nvSpPr>
          <p:cNvPr id="3" name="Inhaltsplatzhalter 2">
            <a:extLst>
              <a:ext uri="{FF2B5EF4-FFF2-40B4-BE49-F238E27FC236}">
                <a16:creationId xmlns:a16="http://schemas.microsoft.com/office/drawing/2014/main" id="{FBCCC73C-6771-4432-92D2-3D7C0E12D397}"/>
              </a:ext>
            </a:extLst>
          </p:cNvPr>
          <p:cNvSpPr>
            <a:spLocks noGrp="1"/>
          </p:cNvSpPr>
          <p:nvPr>
            <p:ph idx="1"/>
          </p:nvPr>
        </p:nvSpPr>
        <p:spPr>
          <a:xfrm>
            <a:off x="323528" y="1243297"/>
            <a:ext cx="8517632" cy="4525963"/>
          </a:xfrm>
        </p:spPr>
        <p:txBody>
          <a:bodyPr/>
          <a:lstStyle/>
          <a:p>
            <a:pPr marL="457200" indent="-457200">
              <a:buFont typeface="Wingdings" panose="05000000000000000000" pitchFamily="2" charset="2"/>
              <a:buChar char="F"/>
            </a:pPr>
            <a:r>
              <a:rPr lang="de-DE" dirty="0" err="1">
                <a:latin typeface="+mj-lt"/>
              </a:rPr>
              <a:t>Ship-based</a:t>
            </a:r>
            <a:r>
              <a:rPr lang="de-DE" dirty="0">
                <a:latin typeface="+mj-lt"/>
              </a:rPr>
              <a:t> </a:t>
            </a:r>
            <a:r>
              <a:rPr lang="de-DE" dirty="0" err="1">
                <a:latin typeface="+mj-lt"/>
              </a:rPr>
              <a:t>cooperation</a:t>
            </a:r>
            <a:r>
              <a:rPr lang="de-DE" dirty="0">
                <a:latin typeface="+mj-lt"/>
              </a:rPr>
              <a:t>: Summer Schools, Workshops, etc. (e.g. </a:t>
            </a:r>
            <a:r>
              <a:rPr lang="de-DE" dirty="0" err="1">
                <a:latin typeface="+mj-lt"/>
              </a:rPr>
              <a:t>GeoEcoMar</a:t>
            </a:r>
            <a:r>
              <a:rPr lang="de-DE" dirty="0">
                <a:latin typeface="+mj-lt"/>
              </a:rPr>
              <a:t> </a:t>
            </a:r>
            <a:r>
              <a:rPr lang="de-DE" i="1" dirty="0">
                <a:latin typeface="+mj-lt"/>
              </a:rPr>
              <a:t>Mare </a:t>
            </a:r>
            <a:r>
              <a:rPr lang="de-DE" i="1" dirty="0" err="1">
                <a:latin typeface="+mj-lt"/>
              </a:rPr>
              <a:t>Nigrum</a:t>
            </a:r>
            <a:r>
              <a:rPr lang="de-DE" dirty="0">
                <a:latin typeface="+mj-lt"/>
              </a:rPr>
              <a:t>)</a:t>
            </a:r>
          </a:p>
          <a:p>
            <a:pPr marL="457200" indent="-457200">
              <a:buFont typeface="Wingdings" panose="05000000000000000000" pitchFamily="2" charset="2"/>
              <a:buChar char="F"/>
            </a:pPr>
            <a:r>
              <a:rPr lang="de-DE" dirty="0">
                <a:latin typeface="+mj-lt"/>
              </a:rPr>
              <a:t>German Maritime Museum (Bremerhaven) – maritime </a:t>
            </a:r>
            <a:r>
              <a:rPr lang="de-DE" dirty="0" err="1">
                <a:latin typeface="+mj-lt"/>
              </a:rPr>
              <a:t>Archaeology</a:t>
            </a:r>
            <a:r>
              <a:rPr lang="de-DE" dirty="0">
                <a:latin typeface="+mj-lt"/>
              </a:rPr>
              <a:t>. Contact: Prof. S. </a:t>
            </a:r>
            <a:r>
              <a:rPr lang="de-DE" dirty="0" err="1">
                <a:latin typeface="+mj-lt"/>
              </a:rPr>
              <a:t>Kleingaertner</a:t>
            </a:r>
            <a:r>
              <a:rPr lang="de-DE" dirty="0">
                <a:latin typeface="+mj-lt"/>
              </a:rPr>
              <a:t> </a:t>
            </a:r>
            <a:endParaRPr lang="en-US" dirty="0">
              <a:latin typeface="+mj-lt"/>
            </a:endParaRPr>
          </a:p>
        </p:txBody>
      </p:sp>
      <p:pic>
        <p:nvPicPr>
          <p:cNvPr id="9" name="Grafik 8">
            <a:extLst>
              <a:ext uri="{FF2B5EF4-FFF2-40B4-BE49-F238E27FC236}">
                <a16:creationId xmlns:a16="http://schemas.microsoft.com/office/drawing/2014/main" id="{50DAD321-26C7-4DF7-BDC0-6A74EDEE4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133" y="3356992"/>
            <a:ext cx="4370111" cy="25439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1076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B1FA482-3882-4354-894E-A72F8A843522}"/>
              </a:ext>
            </a:extLst>
          </p:cNvPr>
          <p:cNvSpPr>
            <a:spLocks noGrp="1"/>
          </p:cNvSpPr>
          <p:nvPr>
            <p:ph idx="1"/>
          </p:nvPr>
        </p:nvSpPr>
        <p:spPr>
          <a:xfrm>
            <a:off x="107504" y="343197"/>
            <a:ext cx="8928992" cy="4525963"/>
          </a:xfrm>
        </p:spPr>
        <p:txBody>
          <a:bodyPr/>
          <a:lstStyle/>
          <a:p>
            <a:pPr marL="0" indent="0"/>
            <a:r>
              <a:rPr lang="de-DE" sz="2000" b="1" dirty="0" err="1"/>
              <a:t>MyOcean</a:t>
            </a:r>
            <a:r>
              <a:rPr lang="de-DE" sz="2000" b="1" dirty="0"/>
              <a:t> Follow On </a:t>
            </a:r>
            <a:r>
              <a:rPr lang="de-DE" sz="2000" b="1" dirty="0" err="1"/>
              <a:t>project</a:t>
            </a:r>
            <a:r>
              <a:rPr lang="de-DE" sz="2000" b="1" dirty="0"/>
              <a:t> </a:t>
            </a:r>
            <a:r>
              <a:rPr lang="de-DE" sz="2000" dirty="0"/>
              <a:t>(</a:t>
            </a:r>
            <a:r>
              <a:rPr lang="de-DE" sz="2000" dirty="0" err="1"/>
              <a:t>MyOcean</a:t>
            </a:r>
            <a:r>
              <a:rPr lang="de-DE" sz="2000" dirty="0"/>
              <a:t>-FO); Contact: Prof. Emil Stanev (emil.stanev@hzg.de); </a:t>
            </a:r>
            <a:r>
              <a:rPr lang="de-DE" sz="2000" dirty="0" err="1"/>
              <a:t>Contribution</a:t>
            </a:r>
            <a:r>
              <a:rPr lang="de-DE" sz="2000" dirty="0"/>
              <a:t> </a:t>
            </a:r>
            <a:r>
              <a:rPr lang="de-DE" sz="2000" dirty="0" err="1"/>
              <a:t>to</a:t>
            </a:r>
            <a:r>
              <a:rPr lang="de-DE" sz="2000" dirty="0"/>
              <a:t> Ocean Monitoring and </a:t>
            </a:r>
            <a:r>
              <a:rPr lang="de-DE" sz="2000" dirty="0" err="1"/>
              <a:t>Forecasting</a:t>
            </a:r>
            <a:r>
              <a:rPr lang="de-DE" sz="2000" dirty="0"/>
              <a:t> </a:t>
            </a:r>
            <a:r>
              <a:rPr lang="de-DE" sz="2000" dirty="0" err="1"/>
              <a:t>of</a:t>
            </a:r>
            <a:r>
              <a:rPr lang="de-DE" sz="2000" dirty="0"/>
              <a:t> </a:t>
            </a:r>
            <a:r>
              <a:rPr lang="de-DE" sz="2000" dirty="0" err="1"/>
              <a:t>pre</a:t>
            </a:r>
            <a:r>
              <a:rPr lang="de-DE" sz="2000" dirty="0"/>
              <a:t>-operational Copernicus Marine Service</a:t>
            </a:r>
          </a:p>
          <a:p>
            <a:pPr marL="0" indent="0"/>
            <a:r>
              <a:rPr lang="de-DE" sz="2000" b="1" dirty="0"/>
              <a:t>ERANET-Programm</a:t>
            </a:r>
            <a:r>
              <a:rPr lang="de-DE" sz="2000" dirty="0"/>
              <a:t> "European Research Area </a:t>
            </a:r>
            <a:r>
              <a:rPr lang="de-DE" sz="2000" dirty="0" err="1"/>
              <a:t>for</a:t>
            </a:r>
            <a:r>
              <a:rPr lang="de-DE" sz="2000" dirty="0"/>
              <a:t> Climate Services (ERA4CS):</a:t>
            </a:r>
            <a:br>
              <a:rPr lang="de-DE" sz="2000" dirty="0"/>
            </a:br>
            <a:r>
              <a:rPr lang="de-DE" sz="2000" dirty="0"/>
              <a:t>Climate Services </a:t>
            </a:r>
            <a:r>
              <a:rPr lang="de-DE" sz="2000" dirty="0" err="1"/>
              <a:t>for</a:t>
            </a:r>
            <a:r>
              <a:rPr lang="de-DE" sz="2000" dirty="0"/>
              <a:t> </a:t>
            </a:r>
            <a:r>
              <a:rPr lang="de-DE" sz="2000" dirty="0" err="1"/>
              <a:t>the</a:t>
            </a:r>
            <a:r>
              <a:rPr lang="de-DE" sz="2000" dirty="0"/>
              <a:t> </a:t>
            </a:r>
            <a:r>
              <a:rPr lang="de-DE" sz="2000" dirty="0" err="1"/>
              <a:t>Water</a:t>
            </a:r>
            <a:r>
              <a:rPr lang="de-DE" sz="2000" dirty="0"/>
              <a:t>-Energy-Land Nexus" (CLISWELN); koordiniert durch HZG, Ansprechpartner:  Dr. Roger </a:t>
            </a:r>
            <a:r>
              <a:rPr lang="de-DE" sz="2000" dirty="0" err="1"/>
              <a:t>Cremades</a:t>
            </a:r>
            <a:r>
              <a:rPr lang="de-DE" sz="2000" dirty="0"/>
              <a:t> (roger.cremades@hzg.de); HZG </a:t>
            </a:r>
            <a:r>
              <a:rPr lang="de-DE" sz="2000" dirty="0" err="1"/>
              <a:t>contributes</a:t>
            </a:r>
            <a:r>
              <a:rPr lang="de-DE" sz="2000" dirty="0"/>
              <a:t> </a:t>
            </a:r>
            <a:r>
              <a:rPr lang="de-DE" sz="2000" dirty="0" err="1"/>
              <a:t>to</a:t>
            </a:r>
            <a:r>
              <a:rPr lang="de-DE" sz="2000" dirty="0"/>
              <a:t> </a:t>
            </a:r>
            <a:r>
              <a:rPr lang="de-DE" sz="2000" dirty="0" err="1"/>
              <a:t>developing</a:t>
            </a:r>
            <a:r>
              <a:rPr lang="de-DE" sz="2000" dirty="0"/>
              <a:t> a regional </a:t>
            </a:r>
            <a:r>
              <a:rPr lang="de-DE" sz="2000" dirty="0" err="1"/>
              <a:t>framework</a:t>
            </a:r>
            <a:r>
              <a:rPr lang="de-DE" sz="2000" dirty="0"/>
              <a:t> </a:t>
            </a:r>
            <a:r>
              <a:rPr lang="de-DE" sz="2000" dirty="0" err="1"/>
              <a:t>for</a:t>
            </a:r>
            <a:r>
              <a:rPr lang="de-DE" sz="2000" dirty="0"/>
              <a:t> </a:t>
            </a:r>
            <a:r>
              <a:rPr lang="de-DE" sz="2000" dirty="0" err="1"/>
              <a:t>climate</a:t>
            </a:r>
            <a:r>
              <a:rPr lang="de-DE" sz="2000" dirty="0"/>
              <a:t> </a:t>
            </a:r>
            <a:r>
              <a:rPr lang="de-DE" sz="2000" dirty="0" err="1"/>
              <a:t>data</a:t>
            </a:r>
            <a:r>
              <a:rPr lang="de-DE" sz="2000" dirty="0"/>
              <a:t> </a:t>
            </a:r>
            <a:r>
              <a:rPr lang="de-DE" sz="2000" dirty="0" err="1"/>
              <a:t>to</a:t>
            </a:r>
            <a:r>
              <a:rPr lang="de-DE" sz="2000" dirty="0"/>
              <a:t> support </a:t>
            </a:r>
            <a:r>
              <a:rPr lang="de-DE" sz="2000" dirty="0" err="1"/>
              <a:t>policy</a:t>
            </a:r>
            <a:r>
              <a:rPr lang="de-DE" sz="2000" dirty="0"/>
              <a:t> </a:t>
            </a:r>
            <a:r>
              <a:rPr lang="de-DE" sz="2000" dirty="0" err="1"/>
              <a:t>makers</a:t>
            </a:r>
            <a:r>
              <a:rPr lang="de-DE" sz="2000" dirty="0"/>
              <a:t>;  </a:t>
            </a:r>
            <a:r>
              <a:rPr lang="de-DE" sz="2000" dirty="0" err="1"/>
              <a:t>to</a:t>
            </a:r>
            <a:r>
              <a:rPr lang="de-DE" sz="2000" dirty="0"/>
              <a:t> September 2020.</a:t>
            </a:r>
            <a:br>
              <a:rPr lang="de-DE" sz="2000" dirty="0"/>
            </a:br>
            <a:br>
              <a:rPr lang="de-DE" sz="2000" dirty="0"/>
            </a:br>
            <a:r>
              <a:rPr lang="de-DE" sz="2000" b="1" dirty="0"/>
              <a:t>Research and Innovation Action "Nature Insurance Value: Assessment and Demonstration" (NAIAD)</a:t>
            </a:r>
            <a:r>
              <a:rPr lang="de-DE" sz="2000" dirty="0"/>
              <a:t>; Contact: Maria </a:t>
            </a:r>
            <a:r>
              <a:rPr lang="de-DE" sz="2000" dirty="0" err="1"/>
              <a:t>Manez</a:t>
            </a:r>
            <a:r>
              <a:rPr lang="de-DE" sz="2000" dirty="0"/>
              <a:t> (maria.manez@hzg.de); </a:t>
            </a:r>
            <a:br>
              <a:rPr lang="de-DE" sz="2000" dirty="0"/>
            </a:br>
            <a:r>
              <a:rPr lang="de-DE" sz="2000" dirty="0"/>
              <a:t>HZG </a:t>
            </a:r>
            <a:r>
              <a:rPr lang="de-DE" sz="2000" dirty="0" err="1"/>
              <a:t>coordinates</a:t>
            </a:r>
            <a:r>
              <a:rPr lang="de-DE" sz="2000" dirty="0"/>
              <a:t> </a:t>
            </a:r>
            <a:r>
              <a:rPr lang="de-DE" sz="2000" dirty="0" err="1"/>
              <a:t>Workpackage</a:t>
            </a:r>
            <a:r>
              <a:rPr lang="de-DE" sz="2000" dirty="0"/>
              <a:t> on </a:t>
            </a:r>
            <a:r>
              <a:rPr lang="de-DE" sz="2000" dirty="0" err="1"/>
              <a:t>integration</a:t>
            </a:r>
            <a:r>
              <a:rPr lang="de-DE" sz="2000" dirty="0"/>
              <a:t> </a:t>
            </a:r>
            <a:r>
              <a:rPr lang="de-DE" sz="2000" dirty="0" err="1"/>
              <a:t>of</a:t>
            </a:r>
            <a:r>
              <a:rPr lang="de-DE" sz="2000" dirty="0"/>
              <a:t> </a:t>
            </a:r>
            <a:r>
              <a:rPr lang="de-DE" sz="2000" dirty="0" err="1"/>
              <a:t>results</a:t>
            </a:r>
            <a:r>
              <a:rPr lang="de-DE" sz="2000" dirty="0"/>
              <a:t> and </a:t>
            </a:r>
            <a:r>
              <a:rPr lang="de-DE" sz="2000" dirty="0" err="1"/>
              <a:t>transfer</a:t>
            </a:r>
            <a:r>
              <a:rPr lang="de-DE" sz="2000" dirty="0"/>
              <a:t> </a:t>
            </a:r>
            <a:r>
              <a:rPr lang="de-DE" sz="2000" dirty="0" err="1"/>
              <a:t>of</a:t>
            </a:r>
            <a:r>
              <a:rPr lang="de-DE" sz="2000" dirty="0"/>
              <a:t> </a:t>
            </a:r>
            <a:r>
              <a:rPr lang="de-DE" sz="2000" dirty="0" err="1"/>
              <a:t>reduce</a:t>
            </a:r>
            <a:r>
              <a:rPr lang="de-DE" sz="2000" dirty="0"/>
              <a:t> </a:t>
            </a:r>
            <a:r>
              <a:rPr lang="de-DE" sz="2000" dirty="0" err="1"/>
              <a:t>risk</a:t>
            </a:r>
            <a:r>
              <a:rPr lang="de-DE" sz="2000" dirty="0"/>
              <a:t> and promote </a:t>
            </a:r>
            <a:r>
              <a:rPr lang="de-DE" sz="2000" dirty="0" err="1"/>
              <a:t>adaptation</a:t>
            </a:r>
            <a:r>
              <a:rPr lang="de-DE" sz="2000" dirty="0"/>
              <a:t> </a:t>
            </a:r>
            <a:r>
              <a:rPr lang="de-DE" sz="2000" dirty="0" err="1"/>
              <a:t>strategies</a:t>
            </a:r>
            <a:r>
              <a:rPr lang="de-DE" sz="2000" dirty="0"/>
              <a:t>. </a:t>
            </a:r>
            <a:br>
              <a:rPr lang="de-DE" sz="2000" dirty="0"/>
            </a:br>
            <a:br>
              <a:rPr lang="de-DE" sz="2000" dirty="0"/>
            </a:br>
            <a:r>
              <a:rPr lang="de-DE" sz="2000" b="1" dirty="0"/>
              <a:t>ERANET ERA-PLANET </a:t>
            </a:r>
            <a:r>
              <a:rPr lang="de-DE" sz="2000" b="1" dirty="0" err="1"/>
              <a:t>project</a:t>
            </a:r>
            <a:r>
              <a:rPr lang="de-DE" sz="2000" b="1" dirty="0"/>
              <a:t> "Smart urban </a:t>
            </a:r>
            <a:r>
              <a:rPr lang="de-DE" sz="2000" b="1" dirty="0" err="1"/>
              <a:t>solutions</a:t>
            </a:r>
            <a:r>
              <a:rPr lang="de-DE" sz="2000" b="1" dirty="0"/>
              <a:t> </a:t>
            </a:r>
            <a:r>
              <a:rPr lang="de-DE" sz="2000" b="1" dirty="0" err="1"/>
              <a:t>for</a:t>
            </a:r>
            <a:r>
              <a:rPr lang="de-DE" sz="2000" b="1" dirty="0"/>
              <a:t> </a:t>
            </a:r>
            <a:r>
              <a:rPr lang="de-DE" sz="2000" b="1" dirty="0" err="1"/>
              <a:t>air</a:t>
            </a:r>
            <a:r>
              <a:rPr lang="de-DE" sz="2000" b="1" dirty="0"/>
              <a:t> </a:t>
            </a:r>
            <a:r>
              <a:rPr lang="de-DE" sz="2000" b="1" dirty="0" err="1"/>
              <a:t>quality</a:t>
            </a:r>
            <a:r>
              <a:rPr lang="de-DE" sz="2000" b="1" dirty="0"/>
              <a:t>, </a:t>
            </a:r>
            <a:r>
              <a:rPr lang="de-DE" sz="2000" b="1" dirty="0" err="1"/>
              <a:t>disasters</a:t>
            </a:r>
            <a:r>
              <a:rPr lang="de-DE" sz="2000" b="1" dirty="0"/>
              <a:t> and </a:t>
            </a:r>
            <a:r>
              <a:rPr lang="de-DE" sz="2000" b="1" dirty="0" err="1"/>
              <a:t>city</a:t>
            </a:r>
            <a:r>
              <a:rPr lang="de-DE" sz="2000" b="1" dirty="0"/>
              <a:t> </a:t>
            </a:r>
            <a:r>
              <a:rPr lang="de-DE" sz="2000" b="1" dirty="0" err="1"/>
              <a:t>growth</a:t>
            </a:r>
            <a:r>
              <a:rPr lang="de-DE" sz="2000" b="1" dirty="0"/>
              <a:t>" (SMURBS)</a:t>
            </a:r>
            <a:r>
              <a:rPr lang="de-DE" sz="2000" dirty="0"/>
              <a:t>; Contact: Dr. Volker Matthias (volker.matthias@hzg.de); HZG </a:t>
            </a:r>
            <a:r>
              <a:rPr lang="de-DE" sz="2000" dirty="0" err="1"/>
              <a:t>coordinates</a:t>
            </a:r>
            <a:r>
              <a:rPr lang="de-DE" sz="2000" dirty="0"/>
              <a:t> </a:t>
            </a:r>
            <a:r>
              <a:rPr lang="de-DE" sz="2000" dirty="0" err="1"/>
              <a:t>Workpackage</a:t>
            </a:r>
            <a:r>
              <a:rPr lang="de-DE" sz="2000" dirty="0"/>
              <a:t> “User </a:t>
            </a:r>
            <a:r>
              <a:rPr lang="de-DE" sz="2000" dirty="0" err="1"/>
              <a:t>requirements</a:t>
            </a:r>
            <a:r>
              <a:rPr lang="de-DE" sz="2000" dirty="0"/>
              <a:t> and </a:t>
            </a:r>
            <a:r>
              <a:rPr lang="de-DE" sz="2000" dirty="0" err="1"/>
              <a:t>gap</a:t>
            </a:r>
            <a:r>
              <a:rPr lang="de-DE" sz="2000" dirty="0"/>
              <a:t> </a:t>
            </a:r>
            <a:r>
              <a:rPr lang="de-DE" sz="2000" dirty="0" err="1"/>
              <a:t>analysis</a:t>
            </a:r>
            <a:r>
              <a:rPr lang="de-DE" sz="2000" dirty="0"/>
              <a:t>”; Laufzeitende: August 2020.</a:t>
            </a:r>
            <a:br>
              <a:rPr lang="de-DE" sz="2000" dirty="0"/>
            </a:br>
            <a:endParaRPr lang="en-US" sz="2000" dirty="0"/>
          </a:p>
        </p:txBody>
      </p:sp>
    </p:spTree>
    <p:extLst>
      <p:ext uri="{BB962C8B-B14F-4D97-AF65-F5344CB8AC3E}">
        <p14:creationId xmlns:p14="http://schemas.microsoft.com/office/powerpoint/2010/main" val="343883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7B58642-97B3-4279-9642-6DA6B65E4F3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2026"/>
          <a:stretch/>
        </p:blipFill>
        <p:spPr>
          <a:xfrm>
            <a:off x="103671" y="692696"/>
            <a:ext cx="8960284" cy="5445224"/>
          </a:xfrm>
          <a:prstGeom prst="rect">
            <a:avLst/>
          </a:prstGeom>
        </p:spPr>
      </p:pic>
      <p:sp>
        <p:nvSpPr>
          <p:cNvPr id="2" name="Titel 1">
            <a:extLst>
              <a:ext uri="{FF2B5EF4-FFF2-40B4-BE49-F238E27FC236}">
                <a16:creationId xmlns:a16="http://schemas.microsoft.com/office/drawing/2014/main" id="{17906630-5C11-4896-8B5D-132EE49502C4}"/>
              </a:ext>
            </a:extLst>
          </p:cNvPr>
          <p:cNvSpPr>
            <a:spLocks noGrp="1"/>
          </p:cNvSpPr>
          <p:nvPr>
            <p:ph type="title"/>
          </p:nvPr>
        </p:nvSpPr>
        <p:spPr/>
        <p:txBody>
          <a:bodyPr/>
          <a:lstStyle/>
          <a:p>
            <a:r>
              <a:rPr lang="en-US" sz="3800" b="1" dirty="0"/>
              <a:t>Ocean Plastics Lab</a:t>
            </a:r>
          </a:p>
        </p:txBody>
      </p:sp>
      <p:sp>
        <p:nvSpPr>
          <p:cNvPr id="3" name="Inhaltsplatzhalter 2">
            <a:extLst>
              <a:ext uri="{FF2B5EF4-FFF2-40B4-BE49-F238E27FC236}">
                <a16:creationId xmlns:a16="http://schemas.microsoft.com/office/drawing/2014/main" id="{A904A1D5-A20B-4298-BC90-4F6F4AE6B38C}"/>
              </a:ext>
            </a:extLst>
          </p:cNvPr>
          <p:cNvSpPr>
            <a:spLocks noGrp="1"/>
          </p:cNvSpPr>
          <p:nvPr>
            <p:ph idx="1"/>
          </p:nvPr>
        </p:nvSpPr>
        <p:spPr>
          <a:xfrm>
            <a:off x="161764" y="3573016"/>
            <a:ext cx="7596844" cy="4525963"/>
          </a:xfrm>
        </p:spPr>
        <p:txBody>
          <a:bodyPr/>
          <a:lstStyle/>
          <a:p>
            <a:pPr marL="0" indent="0"/>
            <a:r>
              <a:rPr lang="en-US" sz="2400" b="1" dirty="0">
                <a:solidFill>
                  <a:schemeClr val="bg1"/>
                </a:solidFill>
              </a:rPr>
              <a:t>If you are doing scientific work to understand </a:t>
            </a:r>
            <a:br>
              <a:rPr lang="en-US" sz="2400" b="1" dirty="0">
                <a:solidFill>
                  <a:schemeClr val="bg1"/>
                </a:solidFill>
              </a:rPr>
            </a:br>
            <a:r>
              <a:rPr lang="en-US" sz="2400" b="1" dirty="0">
                <a:solidFill>
                  <a:schemeClr val="bg1"/>
                </a:solidFill>
              </a:rPr>
              <a:t>or tackle plastics in the ocean, please contact: </a:t>
            </a:r>
          </a:p>
          <a:p>
            <a:pPr marL="0" indent="0"/>
            <a:r>
              <a:rPr lang="en-US" sz="2400" b="1" dirty="0">
                <a:solidFill>
                  <a:schemeClr val="bg1"/>
                </a:solidFill>
              </a:rPr>
              <a:t>Dr. Julia </a:t>
            </a:r>
            <a:r>
              <a:rPr lang="en-US" sz="2400" b="1" dirty="0" err="1">
                <a:solidFill>
                  <a:schemeClr val="bg1"/>
                </a:solidFill>
              </a:rPr>
              <a:t>Schnetzer</a:t>
            </a:r>
            <a:r>
              <a:rPr lang="en-US" sz="2400" b="1" dirty="0">
                <a:solidFill>
                  <a:schemeClr val="bg1"/>
                </a:solidFill>
              </a:rPr>
              <a:t> </a:t>
            </a:r>
            <a:br>
              <a:rPr lang="en-US" sz="2400" b="1" dirty="0">
                <a:solidFill>
                  <a:schemeClr val="bg1"/>
                </a:solidFill>
              </a:rPr>
            </a:br>
            <a:r>
              <a:rPr lang="en-US" sz="2000" b="1" dirty="0">
                <a:solidFill>
                  <a:schemeClr val="bg1"/>
                </a:solidFill>
              </a:rPr>
              <a:t>schnetzer@deutsche-meeresforschung.de</a:t>
            </a:r>
          </a:p>
          <a:p>
            <a:pPr marL="0" indent="0"/>
            <a:endParaRPr lang="en-US" sz="2400" b="1" dirty="0">
              <a:solidFill>
                <a:schemeClr val="bg1"/>
              </a:solidFill>
            </a:endParaRPr>
          </a:p>
          <a:p>
            <a:pPr marL="0" indent="0"/>
            <a:r>
              <a:rPr lang="en-US" sz="2400" b="1" dirty="0">
                <a:solidFill>
                  <a:schemeClr val="bg1"/>
                </a:solidFill>
              </a:rPr>
              <a:t>Next Stops: Brussels, Washington, Ottawa, etc.</a:t>
            </a:r>
            <a:endParaRPr lang="en-US" b="1" dirty="0">
              <a:solidFill>
                <a:schemeClr val="bg1"/>
              </a:solidFill>
            </a:endParaRPr>
          </a:p>
        </p:txBody>
      </p:sp>
      <p:pic>
        <p:nvPicPr>
          <p:cNvPr id="5" name="Grafik 4">
            <a:extLst>
              <a:ext uri="{FF2B5EF4-FFF2-40B4-BE49-F238E27FC236}">
                <a16:creationId xmlns:a16="http://schemas.microsoft.com/office/drawing/2014/main" id="{EB0A348E-7570-4822-A07E-F003248F2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598" y="1592796"/>
            <a:ext cx="2092202" cy="2988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0242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3218011-2B7A-444A-8E51-8024ED1F3C02}"/>
              </a:ext>
            </a:extLst>
          </p:cNvPr>
          <p:cNvSpPr/>
          <p:nvPr/>
        </p:nvSpPr>
        <p:spPr bwMode="auto">
          <a:xfrm>
            <a:off x="0" y="5927725"/>
            <a:ext cx="9144000" cy="930275"/>
          </a:xfrm>
          <a:prstGeom prst="rect">
            <a:avLst/>
          </a:prstGeom>
          <a:solidFill>
            <a:schemeClr val="bg1"/>
          </a:solidFill>
          <a:ln w="9525" cap="flat" cmpd="sng" algn="ctr">
            <a:noFill/>
            <a:prstDash val="solid"/>
            <a:round/>
            <a:headEnd type="none" w="med" len="med"/>
            <a:tailEnd type="none" w="med" len="med"/>
          </a:ln>
          <a:effectLst/>
        </p:spPr>
        <p:txBody>
          <a:bodyPr lIns="180000" tIns="180000" rIns="180000" bIns="180000">
            <a:spAutoFit/>
          </a:bodyPr>
          <a:lstStyle/>
          <a:p>
            <a:pPr algn="ctr">
              <a:spcBef>
                <a:spcPct val="50000"/>
              </a:spcBef>
              <a:buClr>
                <a:srgbClr val="003399"/>
              </a:buClr>
              <a:buFont typeface="Wingdings" pitchFamily="2" charset="2"/>
              <a:buNone/>
              <a:defRPr/>
            </a:pPr>
            <a:endParaRPr lang="en-GB">
              <a:effectLst>
                <a:outerShdw blurRad="38100" dist="38100" dir="2700000" algn="tl">
                  <a:srgbClr val="000000">
                    <a:alpha val="43137"/>
                  </a:srgbClr>
                </a:outerShdw>
              </a:effectLst>
            </a:endParaRPr>
          </a:p>
        </p:txBody>
      </p:sp>
      <p:pic>
        <p:nvPicPr>
          <p:cNvPr id="4" name="Grafik 3">
            <a:extLst>
              <a:ext uri="{FF2B5EF4-FFF2-40B4-BE49-F238E27FC236}">
                <a16:creationId xmlns:a16="http://schemas.microsoft.com/office/drawing/2014/main" id="{6E45ACBC-A8C4-496E-BD41-F2A12C79E323}"/>
              </a:ext>
            </a:extLst>
          </p:cNvPr>
          <p:cNvPicPr>
            <a:picLocks noChangeAspect="1"/>
          </p:cNvPicPr>
          <p:nvPr/>
        </p:nvPicPr>
        <p:blipFill>
          <a:blip r:embed="rId3"/>
          <a:stretch>
            <a:fillRect/>
          </a:stretch>
        </p:blipFill>
        <p:spPr>
          <a:xfrm>
            <a:off x="179388" y="152400"/>
            <a:ext cx="8774112" cy="6480175"/>
          </a:xfrm>
          <a:prstGeom prst="rect">
            <a:avLst/>
          </a:prstGeom>
          <a:solidFill>
            <a:schemeClr val="bg1">
              <a:lumMod val="95000"/>
            </a:schemeClr>
          </a:solidFill>
        </p:spPr>
      </p:pic>
      <p:pic>
        <p:nvPicPr>
          <p:cNvPr id="11268" name="Grafik 4">
            <a:extLst>
              <a:ext uri="{FF2B5EF4-FFF2-40B4-BE49-F238E27FC236}">
                <a16:creationId xmlns:a16="http://schemas.microsoft.com/office/drawing/2014/main" id="{62A9ABC7-6583-4DDD-A8D0-B8C9C2FB5C0D}"/>
              </a:ext>
            </a:extLst>
          </p:cNvPr>
          <p:cNvPicPr>
            <a:picLocks noChangeAspect="1"/>
          </p:cNvPicPr>
          <p:nvPr/>
        </p:nvPicPr>
        <p:blipFill>
          <a:blip r:embed="rId4">
            <a:extLst>
              <a:ext uri="{28A0092B-C50C-407E-A947-70E740481C1C}">
                <a14:useLocalDpi xmlns:a14="http://schemas.microsoft.com/office/drawing/2010/main" val="0"/>
              </a:ext>
            </a:extLst>
          </a:blip>
          <a:srcRect t="-2" r="54449" b="-11630"/>
          <a:stretch>
            <a:fillRect/>
          </a:stretch>
        </p:blipFill>
        <p:spPr bwMode="auto">
          <a:xfrm>
            <a:off x="1414463" y="476250"/>
            <a:ext cx="2941637"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4C8C59A-9632-4B38-A30E-ADBCABE57612}"/>
              </a:ext>
            </a:extLst>
          </p:cNvPr>
          <p:cNvSpPr txBox="1">
            <a:spLocks noChangeArrowheads="1"/>
          </p:cNvSpPr>
          <p:nvPr/>
        </p:nvSpPr>
        <p:spPr bwMode="auto">
          <a:xfrm>
            <a:off x="935038" y="4184650"/>
            <a:ext cx="3306762" cy="1935163"/>
          </a:xfrm>
          <a:prstGeom prst="rect">
            <a:avLst/>
          </a:prstGeom>
          <a:noFill/>
          <a:ln>
            <a:miter lim="800000"/>
            <a:headEnd/>
            <a:tailEnd/>
          </a:ln>
        </p:spPr>
        <p:txBody>
          <a:bodyPr rIns="36000"/>
          <a:lstStyle/>
          <a:p>
            <a:pPr marL="360000" indent="-342900" algn="r">
              <a:spcBef>
                <a:spcPts val="0"/>
              </a:spcBef>
              <a:buFont typeface="Wingdings" panose="05000000000000000000" pitchFamily="2" charset="2"/>
              <a:buNone/>
              <a:defRPr/>
            </a:pPr>
            <a:r>
              <a:rPr lang="de-DE" sz="1600" kern="0" dirty="0">
                <a:solidFill>
                  <a:schemeClr val="bg1"/>
                </a:solidFill>
                <a:latin typeface="Calibri" panose="020F0502020204030204" pitchFamily="34" charset="0"/>
                <a:ea typeface="Tahoma" pitchFamily="34" charset="0"/>
                <a:cs typeface="Tahoma" pitchFamily="34" charset="0"/>
              </a:rPr>
              <a:t>Dr. Jan-Stefan Fritz</a:t>
            </a:r>
          </a:p>
          <a:p>
            <a:pPr marL="360000" indent="-342900" algn="r">
              <a:spcBef>
                <a:spcPts val="0"/>
              </a:spcBef>
              <a:defRPr/>
            </a:pPr>
            <a:r>
              <a:rPr lang="de-DE" sz="1400" b="0" kern="0" dirty="0">
                <a:solidFill>
                  <a:schemeClr val="bg1"/>
                </a:solidFill>
                <a:latin typeface="Calibri" panose="020F0502020204030204" pitchFamily="34" charset="0"/>
                <a:ea typeface="Tahoma" pitchFamily="34" charset="0"/>
                <a:cs typeface="Tahoma" pitchFamily="34" charset="0"/>
              </a:rPr>
              <a:t>fritz@deutsche-meeresforschung.de</a:t>
            </a:r>
          </a:p>
          <a:p>
            <a:pPr marL="360000" indent="-342900" algn="r">
              <a:spcBef>
                <a:spcPts val="0"/>
              </a:spcBef>
              <a:defRPr/>
            </a:pPr>
            <a:endParaRPr lang="de-DE" sz="1400" b="0" kern="0" dirty="0">
              <a:solidFill>
                <a:schemeClr val="bg1"/>
              </a:solidFill>
              <a:latin typeface="Calibri" panose="020F0502020204030204" pitchFamily="34" charset="0"/>
              <a:ea typeface="Tahoma" pitchFamily="34" charset="0"/>
              <a:cs typeface="Tahoma" pitchFamily="34" charset="0"/>
            </a:endParaRPr>
          </a:p>
          <a:p>
            <a:pPr marL="360000" indent="-342900" algn="r">
              <a:spcBef>
                <a:spcPts val="0"/>
              </a:spcBef>
              <a:defRPr/>
            </a:pPr>
            <a:r>
              <a:rPr lang="de-DE" sz="1400" kern="0" dirty="0">
                <a:solidFill>
                  <a:schemeClr val="bg1"/>
                </a:solidFill>
                <a:latin typeface="Calibri" panose="020F0502020204030204" pitchFamily="34" charset="0"/>
                <a:ea typeface="Tahoma" pitchFamily="34" charset="0"/>
                <a:cs typeface="Tahoma" pitchFamily="34" charset="0"/>
              </a:rPr>
              <a:t>John </a:t>
            </a:r>
            <a:r>
              <a:rPr lang="de-DE" sz="1400" kern="0" dirty="0" err="1">
                <a:solidFill>
                  <a:schemeClr val="bg1"/>
                </a:solidFill>
                <a:latin typeface="Calibri" panose="020F0502020204030204" pitchFamily="34" charset="0"/>
                <a:ea typeface="Tahoma" pitchFamily="34" charset="0"/>
                <a:cs typeface="Tahoma" pitchFamily="34" charset="0"/>
              </a:rPr>
              <a:t>Hanus</a:t>
            </a:r>
            <a:r>
              <a:rPr lang="de-DE" sz="1400" kern="0" dirty="0">
                <a:solidFill>
                  <a:schemeClr val="bg1"/>
                </a:solidFill>
                <a:latin typeface="Calibri" panose="020F0502020204030204" pitchFamily="34" charset="0"/>
                <a:ea typeface="Tahoma" pitchFamily="34" charset="0"/>
                <a:cs typeface="Tahoma" pitchFamily="34" charset="0"/>
              </a:rPr>
              <a:t>, M.A.</a:t>
            </a:r>
          </a:p>
          <a:p>
            <a:pPr marL="360000" indent="-342900" algn="r">
              <a:spcBef>
                <a:spcPts val="0"/>
              </a:spcBef>
              <a:defRPr/>
            </a:pPr>
            <a:r>
              <a:rPr lang="de-DE" sz="1400" b="0" kern="0" dirty="0">
                <a:solidFill>
                  <a:schemeClr val="bg1"/>
                </a:solidFill>
                <a:latin typeface="Calibri" panose="020F0502020204030204" pitchFamily="34" charset="0"/>
                <a:ea typeface="Tahoma" pitchFamily="34" charset="0"/>
                <a:cs typeface="Tahoma" pitchFamily="34" charset="0"/>
              </a:rPr>
              <a:t>hanus@deutsche-meeresforschung.de</a:t>
            </a:r>
          </a:p>
          <a:p>
            <a:pPr marL="360000" indent="-342900" algn="r">
              <a:spcBef>
                <a:spcPts val="0"/>
              </a:spcBef>
              <a:defRPr/>
            </a:pPr>
            <a:endParaRPr lang="de-DE" sz="1400" b="0" kern="0" dirty="0">
              <a:solidFill>
                <a:schemeClr val="bg1"/>
              </a:solidFill>
              <a:latin typeface="Calibri" panose="020F0502020204030204" pitchFamily="34" charset="0"/>
              <a:ea typeface="Tahoma" pitchFamily="34" charset="0"/>
              <a:cs typeface="Tahoma" pitchFamily="34" charset="0"/>
            </a:endParaRPr>
          </a:p>
          <a:p>
            <a:pPr marL="360000" indent="-342900" algn="r">
              <a:spcBef>
                <a:spcPts val="0"/>
              </a:spcBef>
              <a:defRPr/>
            </a:pPr>
            <a:r>
              <a:rPr lang="de-DE" sz="1400" b="0" kern="0" dirty="0">
                <a:solidFill>
                  <a:schemeClr val="bg1"/>
                </a:solidFill>
                <a:latin typeface="Calibri" panose="020F0502020204030204" pitchFamily="34" charset="0"/>
                <a:ea typeface="Tahoma" pitchFamily="34" charset="0"/>
                <a:cs typeface="Tahoma" pitchFamily="34" charset="0"/>
              </a:rPr>
              <a:t>Boulevard St. Michel 80</a:t>
            </a:r>
          </a:p>
          <a:p>
            <a:pPr marL="360000" indent="-342900" algn="r">
              <a:spcBef>
                <a:spcPts val="0"/>
              </a:spcBef>
              <a:defRPr/>
            </a:pPr>
            <a:r>
              <a:rPr lang="de-DE" sz="1400" b="0" kern="0" dirty="0">
                <a:solidFill>
                  <a:schemeClr val="bg1"/>
                </a:solidFill>
                <a:latin typeface="Calibri" panose="020F0502020204030204" pitchFamily="34" charset="0"/>
                <a:ea typeface="Tahoma" pitchFamily="34" charset="0"/>
                <a:cs typeface="Tahoma" pitchFamily="34" charset="0"/>
              </a:rPr>
              <a:t>1040 </a:t>
            </a:r>
            <a:r>
              <a:rPr lang="de-DE" sz="1400" b="0" kern="0" dirty="0" err="1">
                <a:solidFill>
                  <a:schemeClr val="bg1"/>
                </a:solidFill>
                <a:latin typeface="Calibri" panose="020F0502020204030204" pitchFamily="34" charset="0"/>
                <a:ea typeface="Tahoma" pitchFamily="34" charset="0"/>
                <a:cs typeface="Tahoma" pitchFamily="34" charset="0"/>
              </a:rPr>
              <a:t>Brussels</a:t>
            </a:r>
            <a:endParaRPr lang="de-DE" sz="1400" b="0" kern="0" dirty="0">
              <a:solidFill>
                <a:schemeClr val="bg1"/>
              </a:solidFill>
              <a:latin typeface="Calibri" panose="020F0502020204030204" pitchFamily="34" charset="0"/>
              <a:ea typeface="Tahoma" pitchFamily="34" charset="0"/>
              <a:cs typeface="Tahoma" pitchFamily="34" charset="0"/>
            </a:endParaRPr>
          </a:p>
          <a:p>
            <a:pPr marL="360000" indent="-342900" algn="r">
              <a:spcBef>
                <a:spcPts val="0"/>
              </a:spcBef>
              <a:defRPr/>
            </a:pPr>
            <a:r>
              <a:rPr lang="de-DE" sz="1400" b="0" kern="0" dirty="0" err="1">
                <a:solidFill>
                  <a:schemeClr val="bg1"/>
                </a:solidFill>
                <a:latin typeface="Calibri" panose="020F0502020204030204" pitchFamily="34" charset="0"/>
                <a:ea typeface="Tahoma" pitchFamily="34" charset="0"/>
                <a:cs typeface="Tahoma" pitchFamily="34" charset="0"/>
              </a:rPr>
              <a:t>Belgium</a:t>
            </a:r>
            <a:endParaRPr lang="de-DE" sz="1400" b="0" kern="0" dirty="0">
              <a:solidFill>
                <a:schemeClr val="bg1"/>
              </a:solidFill>
              <a:latin typeface="Calibri" panose="020F0502020204030204" pitchFamily="34" charset="0"/>
              <a:ea typeface="Tahoma" pitchFamily="34" charset="0"/>
              <a:cs typeface="Tahoma" pitchFamily="34" charset="0"/>
            </a:endParaRPr>
          </a:p>
          <a:p>
            <a:pPr marL="360000" indent="-342900" algn="r">
              <a:spcBef>
                <a:spcPts val="0"/>
              </a:spcBef>
              <a:defRPr/>
            </a:pPr>
            <a:r>
              <a:rPr lang="de-DE" sz="1400" b="0" kern="0" dirty="0">
                <a:solidFill>
                  <a:schemeClr val="bg1"/>
                </a:solidFill>
                <a:latin typeface="Calibri" panose="020F0502020204030204" pitchFamily="34" charset="0"/>
                <a:ea typeface="Tahoma" pitchFamily="34" charset="0"/>
                <a:cs typeface="Tahoma" pitchFamily="34" charset="0"/>
              </a:rPr>
              <a:t>Tel: +32 2 733 8948</a:t>
            </a:r>
          </a:p>
        </p:txBody>
      </p:sp>
      <p:graphicFrame>
        <p:nvGraphicFramePr>
          <p:cNvPr id="3" name="Tabelle 2">
            <a:extLst>
              <a:ext uri="{FF2B5EF4-FFF2-40B4-BE49-F238E27FC236}">
                <a16:creationId xmlns:a16="http://schemas.microsoft.com/office/drawing/2014/main" id="{A53A629B-3940-4C28-96BF-DCF3C73B0EB7}"/>
              </a:ext>
            </a:extLst>
          </p:cNvPr>
          <p:cNvGraphicFramePr>
            <a:graphicFrameLocks noGrp="1"/>
          </p:cNvGraphicFramePr>
          <p:nvPr>
            <p:extLst>
              <p:ext uri="{D42A27DB-BD31-4B8C-83A1-F6EECF244321}">
                <p14:modId xmlns:p14="http://schemas.microsoft.com/office/powerpoint/2010/main" val="2138353821"/>
              </p:ext>
            </p:extLst>
          </p:nvPr>
        </p:nvGraphicFramePr>
        <p:xfrm>
          <a:off x="4463988" y="428625"/>
          <a:ext cx="4419600" cy="5988050"/>
        </p:xfrm>
        <a:graphic>
          <a:graphicData uri="http://schemas.openxmlformats.org/drawingml/2006/table">
            <a:tbl>
              <a:tblPr>
                <a:effectLst/>
                <a:tableStyleId>{5C22544A-7EE6-4342-B048-85BDC9FD1C3A}</a:tableStyleId>
              </a:tblPr>
              <a:tblGrid>
                <a:gridCol w="4419600">
                  <a:extLst>
                    <a:ext uri="{9D8B030D-6E8A-4147-A177-3AD203B41FA5}">
                      <a16:colId xmlns:a16="http://schemas.microsoft.com/office/drawing/2014/main" val="1833527487"/>
                    </a:ext>
                  </a:extLst>
                </a:gridCol>
              </a:tblGrid>
              <a:tr h="5988050">
                <a:tc>
                  <a:txBody>
                    <a:bodyPr/>
                    <a:lstStyle/>
                    <a:p>
                      <a:pPr marL="90170" algn="l">
                        <a:spcBef>
                          <a:spcPts val="0"/>
                        </a:spcBef>
                        <a:spcAft>
                          <a:spcPts val="600"/>
                        </a:spcAft>
                      </a:pPr>
                      <a:r>
                        <a:rPr lang="de-DE" sz="1300" dirty="0">
                          <a:solidFill>
                            <a:schemeClr val="bg1"/>
                          </a:solidFill>
                          <a:effectLst/>
                        </a:rPr>
                        <a:t>Alfred</a:t>
                      </a:r>
                      <a:r>
                        <a:rPr lang="de-DE" sz="1300" baseline="0" dirty="0">
                          <a:solidFill>
                            <a:schemeClr val="bg1"/>
                          </a:solidFill>
                          <a:effectLst/>
                        </a:rPr>
                        <a:t> </a:t>
                      </a:r>
                      <a:r>
                        <a:rPr lang="de-DE" sz="1300" dirty="0">
                          <a:solidFill>
                            <a:schemeClr val="bg1"/>
                          </a:solidFill>
                          <a:effectLst/>
                        </a:rPr>
                        <a:t>Wegener</a:t>
                      </a:r>
                      <a:r>
                        <a:rPr lang="de-DE" sz="1300" baseline="0" dirty="0">
                          <a:solidFill>
                            <a:schemeClr val="bg1"/>
                          </a:solidFill>
                          <a:effectLst/>
                        </a:rPr>
                        <a:t> </a:t>
                      </a:r>
                      <a:r>
                        <a:rPr lang="de-DE" sz="1300" dirty="0">
                          <a:solidFill>
                            <a:schemeClr val="bg1"/>
                          </a:solidFill>
                          <a:effectLst/>
                        </a:rPr>
                        <a:t>Institute,</a:t>
                      </a:r>
                      <a:r>
                        <a:rPr lang="de-DE" sz="1300" baseline="0" dirty="0">
                          <a:solidFill>
                            <a:schemeClr val="bg1"/>
                          </a:solidFill>
                          <a:effectLst/>
                        </a:rPr>
                        <a:t> </a:t>
                      </a:r>
                      <a:r>
                        <a:rPr lang="de-DE" sz="1300" dirty="0">
                          <a:solidFill>
                            <a:schemeClr val="bg1"/>
                          </a:solidFill>
                          <a:effectLst/>
                        </a:rPr>
                        <a:t>Helmholtz </a:t>
                      </a:r>
                      <a:r>
                        <a:rPr lang="de-DE" sz="1300" dirty="0" err="1">
                          <a:solidFill>
                            <a:schemeClr val="bg1"/>
                          </a:solidFill>
                          <a:effectLst/>
                        </a:rPr>
                        <a:t>Centre</a:t>
                      </a:r>
                      <a:r>
                        <a:rPr lang="de-DE" sz="1300" dirty="0">
                          <a:solidFill>
                            <a:schemeClr val="bg1"/>
                          </a:solidFill>
                          <a:effectLst/>
                        </a:rPr>
                        <a:t> </a:t>
                      </a:r>
                      <a:r>
                        <a:rPr lang="de-DE" sz="1300" dirty="0" err="1">
                          <a:solidFill>
                            <a:schemeClr val="bg1"/>
                          </a:solidFill>
                          <a:effectLst/>
                        </a:rPr>
                        <a:t>for</a:t>
                      </a:r>
                      <a:r>
                        <a:rPr lang="de-DE" sz="1300" dirty="0">
                          <a:solidFill>
                            <a:schemeClr val="bg1"/>
                          </a:solidFill>
                          <a:effectLst/>
                        </a:rPr>
                        <a:t> Polar </a:t>
                      </a:r>
                      <a:r>
                        <a:rPr lang="de-DE" sz="1300" dirty="0" err="1">
                          <a:solidFill>
                            <a:schemeClr val="bg1"/>
                          </a:solidFill>
                          <a:effectLst/>
                        </a:rPr>
                        <a:t>and</a:t>
                      </a:r>
                      <a:r>
                        <a:rPr lang="de-DE" sz="1300" dirty="0">
                          <a:solidFill>
                            <a:schemeClr val="bg1"/>
                          </a:solidFill>
                          <a:effectLst/>
                        </a:rPr>
                        <a:t> Marine</a:t>
                      </a:r>
                      <a:r>
                        <a:rPr lang="de-DE" sz="1300" baseline="0" dirty="0">
                          <a:solidFill>
                            <a:schemeClr val="bg1"/>
                          </a:solidFill>
                          <a:effectLst/>
                        </a:rPr>
                        <a:t> Research</a:t>
                      </a:r>
                      <a:r>
                        <a:rPr lang="de-DE" sz="1300" dirty="0">
                          <a:solidFill>
                            <a:schemeClr val="bg1"/>
                          </a:solidFill>
                          <a:effectLst/>
                        </a:rPr>
                        <a:t>, Bremerhaven</a:t>
                      </a:r>
                    </a:p>
                    <a:p>
                      <a:pPr marL="90170" algn="l">
                        <a:spcBef>
                          <a:spcPts val="0"/>
                        </a:spcBef>
                        <a:spcAft>
                          <a:spcPts val="600"/>
                        </a:spcAft>
                      </a:pPr>
                      <a:r>
                        <a:rPr lang="de-DE" sz="1300" dirty="0" err="1">
                          <a:solidFill>
                            <a:schemeClr val="bg1"/>
                          </a:solidFill>
                          <a:effectLst/>
                        </a:rPr>
                        <a:t>Centre</a:t>
                      </a:r>
                      <a:r>
                        <a:rPr lang="de-DE" sz="1300" dirty="0">
                          <a:solidFill>
                            <a:schemeClr val="bg1"/>
                          </a:solidFill>
                          <a:effectLst/>
                        </a:rPr>
                        <a:t> </a:t>
                      </a:r>
                      <a:r>
                        <a:rPr lang="de-DE" sz="1300" dirty="0" err="1">
                          <a:solidFill>
                            <a:schemeClr val="bg1"/>
                          </a:solidFill>
                          <a:effectLst/>
                        </a:rPr>
                        <a:t>for</a:t>
                      </a:r>
                      <a:r>
                        <a:rPr lang="de-DE" sz="1300" dirty="0">
                          <a:solidFill>
                            <a:schemeClr val="bg1"/>
                          </a:solidFill>
                          <a:effectLst/>
                        </a:rPr>
                        <a:t> Earth</a:t>
                      </a:r>
                      <a:r>
                        <a:rPr lang="de-DE" sz="1300" baseline="0" dirty="0">
                          <a:solidFill>
                            <a:schemeClr val="bg1"/>
                          </a:solidFill>
                          <a:effectLst/>
                        </a:rPr>
                        <a:t> Systems Research &amp; </a:t>
                      </a:r>
                      <a:r>
                        <a:rPr lang="de-DE" sz="1300" baseline="0" dirty="0" err="1">
                          <a:solidFill>
                            <a:schemeClr val="bg1"/>
                          </a:solidFill>
                          <a:effectLst/>
                        </a:rPr>
                        <a:t>Sustainability</a:t>
                      </a:r>
                      <a:r>
                        <a:rPr lang="de-DE" sz="1300" dirty="0">
                          <a:solidFill>
                            <a:schemeClr val="bg1"/>
                          </a:solidFill>
                          <a:effectLst/>
                        </a:rPr>
                        <a:t>, Univ.</a:t>
                      </a:r>
                      <a:r>
                        <a:rPr lang="de-DE" sz="1300" baseline="0" dirty="0">
                          <a:solidFill>
                            <a:schemeClr val="bg1"/>
                          </a:solidFill>
                          <a:effectLst/>
                        </a:rPr>
                        <a:t> </a:t>
                      </a:r>
                      <a:r>
                        <a:rPr lang="de-DE" sz="1300" baseline="0" dirty="0" err="1">
                          <a:solidFill>
                            <a:schemeClr val="bg1"/>
                          </a:solidFill>
                          <a:effectLst/>
                        </a:rPr>
                        <a:t>of</a:t>
                      </a:r>
                      <a:r>
                        <a:rPr lang="de-DE" sz="1300" baseline="0" dirty="0">
                          <a:solidFill>
                            <a:schemeClr val="bg1"/>
                          </a:solidFill>
                          <a:effectLst/>
                        </a:rPr>
                        <a:t> </a:t>
                      </a:r>
                      <a:r>
                        <a:rPr lang="de-DE" sz="1300" dirty="0">
                          <a:solidFill>
                            <a:schemeClr val="bg1"/>
                          </a:solidFill>
                          <a:effectLst/>
                        </a:rPr>
                        <a:t>Hamburg</a:t>
                      </a:r>
                    </a:p>
                    <a:p>
                      <a:pPr marL="90170" algn="l">
                        <a:spcBef>
                          <a:spcPts val="0"/>
                        </a:spcBef>
                        <a:spcAft>
                          <a:spcPts val="600"/>
                        </a:spcAft>
                      </a:pPr>
                      <a:r>
                        <a:rPr lang="de-DE" sz="1300" dirty="0">
                          <a:solidFill>
                            <a:schemeClr val="bg1"/>
                          </a:solidFill>
                          <a:effectLst/>
                        </a:rPr>
                        <a:t>Department </a:t>
                      </a:r>
                      <a:r>
                        <a:rPr lang="de-DE" sz="1300" dirty="0" err="1">
                          <a:solidFill>
                            <a:schemeClr val="bg1"/>
                          </a:solidFill>
                          <a:effectLst/>
                        </a:rPr>
                        <a:t>of</a:t>
                      </a:r>
                      <a:r>
                        <a:rPr lang="de-DE" sz="1300" dirty="0">
                          <a:solidFill>
                            <a:schemeClr val="bg1"/>
                          </a:solidFill>
                          <a:effectLst/>
                        </a:rPr>
                        <a:t> Maritime Systems,</a:t>
                      </a:r>
                      <a:r>
                        <a:rPr lang="de-DE" sz="1300" baseline="0" dirty="0">
                          <a:solidFill>
                            <a:schemeClr val="bg1"/>
                          </a:solidFill>
                          <a:effectLst/>
                        </a:rPr>
                        <a:t> </a:t>
                      </a:r>
                      <a:r>
                        <a:rPr lang="de-DE" sz="1300" dirty="0">
                          <a:solidFill>
                            <a:schemeClr val="bg1"/>
                          </a:solidFill>
                          <a:effectLst/>
                        </a:rPr>
                        <a:t>University</a:t>
                      </a:r>
                      <a:r>
                        <a:rPr lang="de-DE" sz="1300" baseline="0" dirty="0">
                          <a:solidFill>
                            <a:schemeClr val="bg1"/>
                          </a:solidFill>
                          <a:effectLst/>
                        </a:rPr>
                        <a:t> </a:t>
                      </a:r>
                      <a:r>
                        <a:rPr lang="de-DE" sz="1300" baseline="0" dirty="0" err="1">
                          <a:solidFill>
                            <a:schemeClr val="bg1"/>
                          </a:solidFill>
                          <a:effectLst/>
                        </a:rPr>
                        <a:t>of</a:t>
                      </a:r>
                      <a:r>
                        <a:rPr lang="de-DE" sz="1300" dirty="0">
                          <a:solidFill>
                            <a:schemeClr val="bg1"/>
                          </a:solidFill>
                          <a:effectLst/>
                        </a:rPr>
                        <a:t> Rostock</a:t>
                      </a:r>
                    </a:p>
                    <a:p>
                      <a:pPr marL="90170" algn="l">
                        <a:spcBef>
                          <a:spcPts val="0"/>
                        </a:spcBef>
                        <a:spcAft>
                          <a:spcPts val="600"/>
                        </a:spcAft>
                      </a:pPr>
                      <a:r>
                        <a:rPr lang="en-US" sz="1300" b="0" i="0" kern="1200" dirty="0">
                          <a:solidFill>
                            <a:schemeClr val="dk1"/>
                          </a:solidFill>
                          <a:effectLst/>
                          <a:latin typeface="+mn-lt"/>
                          <a:ea typeface="+mn-ea"/>
                          <a:cs typeface="+mn-cs"/>
                        </a:rPr>
                        <a:t>Federal Institute for Geosciences and Natural Resources</a:t>
                      </a:r>
                    </a:p>
                    <a:p>
                      <a:pPr marL="90170" algn="l">
                        <a:spcBef>
                          <a:spcPts val="0"/>
                        </a:spcBef>
                        <a:spcAft>
                          <a:spcPts val="600"/>
                        </a:spcAft>
                      </a:pPr>
                      <a:r>
                        <a:rPr lang="en-US" sz="1300" kern="1200" dirty="0">
                          <a:solidFill>
                            <a:schemeClr val="dk1"/>
                          </a:solidFill>
                          <a:latin typeface="+mn-lt"/>
                          <a:ea typeface="+mn-ea"/>
                          <a:cs typeface="+mn-cs"/>
                        </a:rPr>
                        <a:t>Federal Maritime and Hydrographic Agency of Germany</a:t>
                      </a:r>
                      <a:endParaRPr lang="de-DE" sz="1300" dirty="0">
                        <a:solidFill>
                          <a:schemeClr val="bg1"/>
                        </a:solidFill>
                        <a:effectLst/>
                      </a:endParaRPr>
                    </a:p>
                    <a:p>
                      <a:pPr marL="90170" algn="l">
                        <a:spcBef>
                          <a:spcPts val="0"/>
                        </a:spcBef>
                        <a:spcAft>
                          <a:spcPts val="600"/>
                        </a:spcAft>
                      </a:pPr>
                      <a:r>
                        <a:rPr lang="de-DE" sz="1300" dirty="0">
                          <a:solidFill>
                            <a:schemeClr val="bg1"/>
                          </a:solidFill>
                          <a:effectLst/>
                        </a:rPr>
                        <a:t>German </a:t>
                      </a:r>
                      <a:r>
                        <a:rPr lang="de-DE" sz="1300" dirty="0" err="1">
                          <a:solidFill>
                            <a:schemeClr val="bg1"/>
                          </a:solidFill>
                          <a:effectLst/>
                        </a:rPr>
                        <a:t>Oceanographic</a:t>
                      </a:r>
                      <a:r>
                        <a:rPr lang="de-DE" sz="1300" dirty="0">
                          <a:solidFill>
                            <a:schemeClr val="bg1"/>
                          </a:solidFill>
                          <a:effectLst/>
                        </a:rPr>
                        <a:t> Museum</a:t>
                      </a:r>
                      <a:r>
                        <a:rPr lang="de-DE" sz="1300" baseline="0" dirty="0">
                          <a:solidFill>
                            <a:schemeClr val="bg1"/>
                          </a:solidFill>
                          <a:effectLst/>
                        </a:rPr>
                        <a:t> </a:t>
                      </a:r>
                      <a:r>
                        <a:rPr lang="de-DE" sz="1300" dirty="0">
                          <a:solidFill>
                            <a:schemeClr val="bg1"/>
                          </a:solidFill>
                          <a:effectLst/>
                        </a:rPr>
                        <a:t>Stralsund</a:t>
                      </a:r>
                    </a:p>
                    <a:p>
                      <a:pPr marL="90170" algn="l">
                        <a:spcBef>
                          <a:spcPts val="0"/>
                        </a:spcBef>
                        <a:spcAft>
                          <a:spcPts val="600"/>
                        </a:spcAft>
                      </a:pPr>
                      <a:r>
                        <a:rPr lang="de-DE" sz="1300" dirty="0">
                          <a:solidFill>
                            <a:schemeClr val="bg1"/>
                          </a:solidFill>
                          <a:effectLst/>
                        </a:rPr>
                        <a:t>German Maritime Museum Bremerhaven</a:t>
                      </a:r>
                    </a:p>
                    <a:p>
                      <a:pPr marL="90170" algn="l">
                        <a:spcBef>
                          <a:spcPts val="0"/>
                        </a:spcBef>
                        <a:spcAft>
                          <a:spcPts val="600"/>
                        </a:spcAft>
                      </a:pPr>
                      <a:r>
                        <a:rPr lang="de-DE" sz="1300" dirty="0">
                          <a:solidFill>
                            <a:schemeClr val="bg1"/>
                          </a:solidFill>
                          <a:effectLst/>
                        </a:rPr>
                        <a:t>GEOMAR Helmholtz </a:t>
                      </a:r>
                      <a:r>
                        <a:rPr lang="de-DE" sz="1300" dirty="0" err="1">
                          <a:solidFill>
                            <a:schemeClr val="bg1"/>
                          </a:solidFill>
                          <a:effectLst/>
                        </a:rPr>
                        <a:t>Centre</a:t>
                      </a:r>
                      <a:r>
                        <a:rPr lang="de-DE" sz="1300" dirty="0">
                          <a:solidFill>
                            <a:schemeClr val="bg1"/>
                          </a:solidFill>
                          <a:effectLst/>
                        </a:rPr>
                        <a:t> </a:t>
                      </a:r>
                      <a:r>
                        <a:rPr lang="de-DE" sz="1300" dirty="0" err="1">
                          <a:solidFill>
                            <a:schemeClr val="bg1"/>
                          </a:solidFill>
                          <a:effectLst/>
                        </a:rPr>
                        <a:t>for</a:t>
                      </a:r>
                      <a:r>
                        <a:rPr lang="de-DE" sz="1300" dirty="0">
                          <a:solidFill>
                            <a:schemeClr val="bg1"/>
                          </a:solidFill>
                          <a:effectLst/>
                        </a:rPr>
                        <a:t> </a:t>
                      </a:r>
                      <a:r>
                        <a:rPr lang="de-DE" sz="1300" dirty="0" err="1">
                          <a:solidFill>
                            <a:schemeClr val="bg1"/>
                          </a:solidFill>
                          <a:effectLst/>
                        </a:rPr>
                        <a:t>Ocean</a:t>
                      </a:r>
                      <a:r>
                        <a:rPr lang="de-DE" sz="1300" dirty="0">
                          <a:solidFill>
                            <a:schemeClr val="bg1"/>
                          </a:solidFill>
                          <a:effectLst/>
                        </a:rPr>
                        <a:t> Research Kiel</a:t>
                      </a:r>
                    </a:p>
                    <a:p>
                      <a:pPr marL="90170" algn="l">
                        <a:spcBef>
                          <a:spcPts val="0"/>
                        </a:spcBef>
                        <a:spcAft>
                          <a:spcPts val="600"/>
                        </a:spcAft>
                      </a:pPr>
                      <a:r>
                        <a:rPr lang="de-DE" sz="1300" dirty="0">
                          <a:solidFill>
                            <a:schemeClr val="bg1"/>
                          </a:solidFill>
                          <a:effectLst/>
                        </a:rPr>
                        <a:t>Helmholtz </a:t>
                      </a:r>
                      <a:r>
                        <a:rPr lang="de-DE" sz="1300" dirty="0" err="1">
                          <a:solidFill>
                            <a:schemeClr val="bg1"/>
                          </a:solidFill>
                          <a:effectLst/>
                        </a:rPr>
                        <a:t>Centre</a:t>
                      </a:r>
                      <a:r>
                        <a:rPr lang="de-DE" sz="1300" baseline="0" dirty="0">
                          <a:solidFill>
                            <a:schemeClr val="bg1"/>
                          </a:solidFill>
                          <a:effectLst/>
                        </a:rPr>
                        <a:t> </a:t>
                      </a:r>
                      <a:r>
                        <a:rPr lang="de-DE" sz="1300" dirty="0">
                          <a:solidFill>
                            <a:schemeClr val="bg1"/>
                          </a:solidFill>
                          <a:effectLst/>
                        </a:rPr>
                        <a:t>Geesthacht, Institute</a:t>
                      </a:r>
                      <a:r>
                        <a:rPr lang="de-DE" sz="1300" baseline="0" dirty="0">
                          <a:solidFill>
                            <a:schemeClr val="bg1"/>
                          </a:solidFill>
                          <a:effectLst/>
                        </a:rPr>
                        <a:t> </a:t>
                      </a:r>
                      <a:r>
                        <a:rPr lang="de-DE" sz="1300" baseline="0" dirty="0" err="1">
                          <a:solidFill>
                            <a:schemeClr val="bg1"/>
                          </a:solidFill>
                          <a:effectLst/>
                        </a:rPr>
                        <a:t>for</a:t>
                      </a:r>
                      <a:r>
                        <a:rPr lang="de-DE" sz="1300" baseline="0" dirty="0">
                          <a:solidFill>
                            <a:schemeClr val="bg1"/>
                          </a:solidFill>
                          <a:effectLst/>
                        </a:rPr>
                        <a:t> </a:t>
                      </a:r>
                      <a:r>
                        <a:rPr lang="de-DE" sz="1300" baseline="0" dirty="0" err="1">
                          <a:solidFill>
                            <a:schemeClr val="bg1"/>
                          </a:solidFill>
                          <a:effectLst/>
                        </a:rPr>
                        <a:t>Coastal</a:t>
                      </a:r>
                      <a:r>
                        <a:rPr lang="de-DE" sz="1300" baseline="0" dirty="0">
                          <a:solidFill>
                            <a:schemeClr val="bg1"/>
                          </a:solidFill>
                          <a:effectLst/>
                        </a:rPr>
                        <a:t> Research</a:t>
                      </a:r>
                      <a:endParaRPr lang="de-DE" sz="1300" dirty="0">
                        <a:solidFill>
                          <a:schemeClr val="bg1"/>
                        </a:solidFill>
                        <a:effectLst/>
                      </a:endParaRPr>
                    </a:p>
                    <a:p>
                      <a:pPr marL="90170" algn="l">
                        <a:spcBef>
                          <a:spcPts val="0"/>
                        </a:spcBef>
                        <a:spcAft>
                          <a:spcPts val="600"/>
                        </a:spcAft>
                      </a:pPr>
                      <a:r>
                        <a:rPr lang="de-DE" sz="1300" dirty="0">
                          <a:solidFill>
                            <a:schemeClr val="bg1"/>
                          </a:solidFill>
                          <a:effectLst/>
                        </a:rPr>
                        <a:t>Institute </a:t>
                      </a:r>
                      <a:r>
                        <a:rPr lang="de-DE" sz="1300" dirty="0" err="1">
                          <a:solidFill>
                            <a:schemeClr val="bg1"/>
                          </a:solidFill>
                          <a:effectLst/>
                        </a:rPr>
                        <a:t>for</a:t>
                      </a:r>
                      <a:r>
                        <a:rPr lang="de-DE" sz="1300" dirty="0">
                          <a:solidFill>
                            <a:schemeClr val="bg1"/>
                          </a:solidFill>
                          <a:effectLst/>
                        </a:rPr>
                        <a:t> </a:t>
                      </a:r>
                      <a:r>
                        <a:rPr lang="de-DE" sz="1300" dirty="0" err="1">
                          <a:solidFill>
                            <a:schemeClr val="bg1"/>
                          </a:solidFill>
                          <a:effectLst/>
                        </a:rPr>
                        <a:t>the</a:t>
                      </a:r>
                      <a:r>
                        <a:rPr lang="de-DE" sz="1300" dirty="0">
                          <a:solidFill>
                            <a:schemeClr val="bg1"/>
                          </a:solidFill>
                          <a:effectLst/>
                        </a:rPr>
                        <a:t> Chemistry</a:t>
                      </a:r>
                      <a:r>
                        <a:rPr lang="de-DE" sz="1300" baseline="0" dirty="0">
                          <a:solidFill>
                            <a:schemeClr val="bg1"/>
                          </a:solidFill>
                          <a:effectLst/>
                        </a:rPr>
                        <a:t> </a:t>
                      </a:r>
                      <a:r>
                        <a:rPr lang="de-DE" sz="1300" baseline="0" dirty="0" err="1">
                          <a:solidFill>
                            <a:schemeClr val="bg1"/>
                          </a:solidFill>
                          <a:effectLst/>
                        </a:rPr>
                        <a:t>and</a:t>
                      </a:r>
                      <a:r>
                        <a:rPr lang="de-DE" sz="1300" baseline="0" dirty="0">
                          <a:solidFill>
                            <a:schemeClr val="bg1"/>
                          </a:solidFill>
                          <a:effectLst/>
                        </a:rPr>
                        <a:t> </a:t>
                      </a:r>
                      <a:r>
                        <a:rPr lang="de-DE" sz="1300" baseline="0" dirty="0" err="1">
                          <a:solidFill>
                            <a:schemeClr val="bg1"/>
                          </a:solidFill>
                          <a:effectLst/>
                        </a:rPr>
                        <a:t>Biology</a:t>
                      </a:r>
                      <a:r>
                        <a:rPr lang="de-DE" sz="1300" baseline="0" dirty="0">
                          <a:solidFill>
                            <a:schemeClr val="bg1"/>
                          </a:solidFill>
                          <a:effectLst/>
                        </a:rPr>
                        <a:t> </a:t>
                      </a:r>
                      <a:r>
                        <a:rPr lang="de-DE" sz="1300" baseline="0" dirty="0" err="1">
                          <a:solidFill>
                            <a:schemeClr val="bg1"/>
                          </a:solidFill>
                          <a:effectLst/>
                        </a:rPr>
                        <a:t>of</a:t>
                      </a:r>
                      <a:r>
                        <a:rPr lang="de-DE" sz="1300" baseline="0" dirty="0">
                          <a:solidFill>
                            <a:schemeClr val="bg1"/>
                          </a:solidFill>
                          <a:effectLst/>
                        </a:rPr>
                        <a:t> </a:t>
                      </a:r>
                      <a:r>
                        <a:rPr lang="de-DE" sz="1300" baseline="0" dirty="0" err="1">
                          <a:solidFill>
                            <a:schemeClr val="bg1"/>
                          </a:solidFill>
                          <a:effectLst/>
                        </a:rPr>
                        <a:t>the</a:t>
                      </a:r>
                      <a:r>
                        <a:rPr lang="de-DE" sz="1300" baseline="0" dirty="0">
                          <a:solidFill>
                            <a:schemeClr val="bg1"/>
                          </a:solidFill>
                          <a:effectLst/>
                        </a:rPr>
                        <a:t> </a:t>
                      </a:r>
                      <a:r>
                        <a:rPr lang="de-DE" sz="1300" baseline="0" dirty="0" err="1">
                          <a:solidFill>
                            <a:schemeClr val="bg1"/>
                          </a:solidFill>
                          <a:effectLst/>
                        </a:rPr>
                        <a:t>Sea</a:t>
                      </a:r>
                      <a:r>
                        <a:rPr lang="de-DE" sz="1300" baseline="0" dirty="0">
                          <a:solidFill>
                            <a:schemeClr val="bg1"/>
                          </a:solidFill>
                          <a:effectLst/>
                        </a:rPr>
                        <a:t>, </a:t>
                      </a:r>
                      <a:r>
                        <a:rPr lang="de-DE" sz="1300" dirty="0">
                          <a:solidFill>
                            <a:schemeClr val="bg1"/>
                          </a:solidFill>
                          <a:effectLst/>
                        </a:rPr>
                        <a:t>Univ.</a:t>
                      </a:r>
                      <a:r>
                        <a:rPr lang="de-DE" sz="1300" baseline="0" dirty="0">
                          <a:solidFill>
                            <a:schemeClr val="bg1"/>
                          </a:solidFill>
                          <a:effectLst/>
                        </a:rPr>
                        <a:t> </a:t>
                      </a:r>
                      <a:r>
                        <a:rPr lang="de-DE" sz="1300" baseline="0" dirty="0" err="1">
                          <a:solidFill>
                            <a:schemeClr val="bg1"/>
                          </a:solidFill>
                          <a:effectLst/>
                        </a:rPr>
                        <a:t>of</a:t>
                      </a:r>
                      <a:r>
                        <a:rPr lang="de-DE" sz="1300" dirty="0">
                          <a:solidFill>
                            <a:schemeClr val="bg1"/>
                          </a:solidFill>
                          <a:effectLst/>
                        </a:rPr>
                        <a:t> Oldenburg</a:t>
                      </a:r>
                    </a:p>
                    <a:p>
                      <a:pPr marL="90170" algn="l">
                        <a:spcBef>
                          <a:spcPts val="0"/>
                        </a:spcBef>
                        <a:spcAft>
                          <a:spcPts val="600"/>
                        </a:spcAft>
                      </a:pPr>
                      <a:r>
                        <a:rPr lang="de-DE" sz="1300" dirty="0">
                          <a:solidFill>
                            <a:schemeClr val="bg1"/>
                          </a:solidFill>
                          <a:effectLst/>
                        </a:rPr>
                        <a:t>Jacobs University, Bremen</a:t>
                      </a:r>
                    </a:p>
                    <a:p>
                      <a:pPr marL="90170" algn="l">
                        <a:spcBef>
                          <a:spcPts val="0"/>
                        </a:spcBef>
                        <a:spcAft>
                          <a:spcPts val="600"/>
                        </a:spcAft>
                      </a:pPr>
                      <a:r>
                        <a:rPr lang="de-DE" sz="1300" dirty="0">
                          <a:solidFill>
                            <a:schemeClr val="bg1"/>
                          </a:solidFill>
                          <a:effectLst/>
                        </a:rPr>
                        <a:t>J.H. von </a:t>
                      </a:r>
                      <a:r>
                        <a:rPr lang="de-DE" sz="1300" dirty="0" err="1">
                          <a:solidFill>
                            <a:schemeClr val="bg1"/>
                          </a:solidFill>
                          <a:effectLst/>
                        </a:rPr>
                        <a:t>Thünen</a:t>
                      </a:r>
                      <a:r>
                        <a:rPr lang="de-DE" sz="1300" baseline="0" dirty="0">
                          <a:solidFill>
                            <a:schemeClr val="bg1"/>
                          </a:solidFill>
                          <a:effectLst/>
                        </a:rPr>
                        <a:t> </a:t>
                      </a:r>
                      <a:r>
                        <a:rPr lang="de-DE" sz="1300" dirty="0">
                          <a:solidFill>
                            <a:schemeClr val="bg1"/>
                          </a:solidFill>
                          <a:effectLst/>
                        </a:rPr>
                        <a:t>Institute </a:t>
                      </a:r>
                      <a:r>
                        <a:rPr lang="de-DE" sz="1300" dirty="0" err="1">
                          <a:solidFill>
                            <a:schemeClr val="bg1"/>
                          </a:solidFill>
                          <a:effectLst/>
                        </a:rPr>
                        <a:t>Aquatic</a:t>
                      </a:r>
                      <a:r>
                        <a:rPr lang="de-DE" sz="1300" baseline="0" dirty="0">
                          <a:solidFill>
                            <a:schemeClr val="bg1"/>
                          </a:solidFill>
                          <a:effectLst/>
                        </a:rPr>
                        <a:t> Resources, </a:t>
                      </a:r>
                      <a:r>
                        <a:rPr lang="de-DE" sz="1300" dirty="0">
                          <a:solidFill>
                            <a:schemeClr val="bg1"/>
                          </a:solidFill>
                          <a:effectLst/>
                        </a:rPr>
                        <a:t>Hamburg, Rostock </a:t>
                      </a:r>
                    </a:p>
                    <a:p>
                      <a:pPr marL="90170" algn="l">
                        <a:spcBef>
                          <a:spcPts val="0"/>
                        </a:spcBef>
                        <a:spcAft>
                          <a:spcPts val="600"/>
                        </a:spcAft>
                      </a:pPr>
                      <a:r>
                        <a:rPr lang="de-DE" sz="1300" dirty="0">
                          <a:solidFill>
                            <a:schemeClr val="bg1"/>
                          </a:solidFill>
                          <a:effectLst/>
                        </a:rPr>
                        <a:t>Kiel Marine Science – </a:t>
                      </a:r>
                      <a:r>
                        <a:rPr lang="de-DE" sz="1300" dirty="0" err="1">
                          <a:solidFill>
                            <a:schemeClr val="bg1"/>
                          </a:solidFill>
                          <a:effectLst/>
                        </a:rPr>
                        <a:t>Centre</a:t>
                      </a:r>
                      <a:r>
                        <a:rPr lang="de-DE" sz="1300" dirty="0">
                          <a:solidFill>
                            <a:schemeClr val="bg1"/>
                          </a:solidFill>
                          <a:effectLst/>
                        </a:rPr>
                        <a:t> </a:t>
                      </a:r>
                      <a:r>
                        <a:rPr lang="de-DE" sz="1300" dirty="0" err="1">
                          <a:solidFill>
                            <a:schemeClr val="bg1"/>
                          </a:solidFill>
                          <a:effectLst/>
                        </a:rPr>
                        <a:t>for</a:t>
                      </a:r>
                      <a:r>
                        <a:rPr lang="de-DE" sz="1300" dirty="0">
                          <a:solidFill>
                            <a:schemeClr val="bg1"/>
                          </a:solidFill>
                          <a:effectLst/>
                        </a:rPr>
                        <a:t> </a:t>
                      </a:r>
                      <a:r>
                        <a:rPr lang="de-DE" sz="1300" dirty="0" err="1">
                          <a:solidFill>
                            <a:schemeClr val="bg1"/>
                          </a:solidFill>
                          <a:effectLst/>
                        </a:rPr>
                        <a:t>Interdiscinplinary</a:t>
                      </a:r>
                      <a:r>
                        <a:rPr lang="de-DE" sz="1300" dirty="0">
                          <a:solidFill>
                            <a:schemeClr val="bg1"/>
                          </a:solidFill>
                          <a:effectLst/>
                        </a:rPr>
                        <a:t> Marine Science, Christian</a:t>
                      </a:r>
                      <a:r>
                        <a:rPr lang="de-DE" sz="1300" baseline="0" dirty="0">
                          <a:solidFill>
                            <a:schemeClr val="bg1"/>
                          </a:solidFill>
                          <a:effectLst/>
                        </a:rPr>
                        <a:t> </a:t>
                      </a:r>
                      <a:r>
                        <a:rPr lang="de-DE" sz="1300" dirty="0">
                          <a:solidFill>
                            <a:schemeClr val="bg1"/>
                          </a:solidFill>
                          <a:effectLst/>
                        </a:rPr>
                        <a:t>Albrechts University Kiel</a:t>
                      </a:r>
                    </a:p>
                    <a:p>
                      <a:pPr marL="90170" algn="l">
                        <a:spcBef>
                          <a:spcPts val="0"/>
                        </a:spcBef>
                        <a:spcAft>
                          <a:spcPts val="600"/>
                        </a:spcAft>
                      </a:pPr>
                      <a:r>
                        <a:rPr lang="de-DE" sz="1300" dirty="0">
                          <a:solidFill>
                            <a:schemeClr val="bg1"/>
                          </a:solidFill>
                          <a:effectLst/>
                        </a:rPr>
                        <a:t>Leibniz</a:t>
                      </a:r>
                      <a:r>
                        <a:rPr lang="de-DE" sz="1300" baseline="0" dirty="0">
                          <a:solidFill>
                            <a:schemeClr val="bg1"/>
                          </a:solidFill>
                          <a:effectLst/>
                        </a:rPr>
                        <a:t> </a:t>
                      </a:r>
                      <a:r>
                        <a:rPr lang="de-DE" sz="1300" dirty="0">
                          <a:solidFill>
                            <a:schemeClr val="bg1"/>
                          </a:solidFill>
                          <a:effectLst/>
                        </a:rPr>
                        <a:t>Institute </a:t>
                      </a:r>
                      <a:r>
                        <a:rPr lang="de-DE" sz="1300" dirty="0" err="1">
                          <a:solidFill>
                            <a:schemeClr val="bg1"/>
                          </a:solidFill>
                          <a:effectLst/>
                        </a:rPr>
                        <a:t>for</a:t>
                      </a:r>
                      <a:r>
                        <a:rPr lang="de-DE" sz="1300" dirty="0">
                          <a:solidFill>
                            <a:schemeClr val="bg1"/>
                          </a:solidFill>
                          <a:effectLst/>
                        </a:rPr>
                        <a:t> Baltic</a:t>
                      </a:r>
                      <a:r>
                        <a:rPr lang="de-DE" sz="1300" baseline="0" dirty="0">
                          <a:solidFill>
                            <a:schemeClr val="bg1"/>
                          </a:solidFill>
                          <a:effectLst/>
                        </a:rPr>
                        <a:t> </a:t>
                      </a:r>
                      <a:r>
                        <a:rPr lang="de-DE" sz="1300" baseline="0" dirty="0" err="1">
                          <a:solidFill>
                            <a:schemeClr val="bg1"/>
                          </a:solidFill>
                          <a:effectLst/>
                        </a:rPr>
                        <a:t>Sea</a:t>
                      </a:r>
                      <a:r>
                        <a:rPr lang="de-DE" sz="1300" baseline="0" dirty="0">
                          <a:solidFill>
                            <a:schemeClr val="bg1"/>
                          </a:solidFill>
                          <a:effectLst/>
                        </a:rPr>
                        <a:t> Research,  </a:t>
                      </a:r>
                      <a:r>
                        <a:rPr lang="de-DE" sz="1300" dirty="0">
                          <a:solidFill>
                            <a:schemeClr val="bg1"/>
                          </a:solidFill>
                          <a:effectLst/>
                        </a:rPr>
                        <a:t>Warnemünde</a:t>
                      </a:r>
                    </a:p>
                    <a:p>
                      <a:pPr marL="90170" algn="l">
                        <a:spcBef>
                          <a:spcPts val="0"/>
                        </a:spcBef>
                        <a:spcAft>
                          <a:spcPts val="600"/>
                        </a:spcAft>
                      </a:pPr>
                      <a:r>
                        <a:rPr lang="de-DE" sz="1300" dirty="0">
                          <a:solidFill>
                            <a:schemeClr val="bg1"/>
                          </a:solidFill>
                          <a:effectLst/>
                        </a:rPr>
                        <a:t>Leibniz Center </a:t>
                      </a:r>
                      <a:r>
                        <a:rPr lang="de-DE" sz="1300" dirty="0" err="1">
                          <a:solidFill>
                            <a:schemeClr val="bg1"/>
                          </a:solidFill>
                          <a:effectLst/>
                        </a:rPr>
                        <a:t>for</a:t>
                      </a:r>
                      <a:r>
                        <a:rPr lang="de-DE" sz="1300" dirty="0">
                          <a:solidFill>
                            <a:schemeClr val="bg1"/>
                          </a:solidFill>
                          <a:effectLst/>
                        </a:rPr>
                        <a:t> Marine Tropical Ecology, Bremen</a:t>
                      </a:r>
                    </a:p>
                    <a:p>
                      <a:pPr marL="90170" algn="l">
                        <a:spcBef>
                          <a:spcPts val="0"/>
                        </a:spcBef>
                        <a:spcAft>
                          <a:spcPts val="600"/>
                        </a:spcAft>
                      </a:pPr>
                      <a:r>
                        <a:rPr lang="de-DE" sz="1300" dirty="0">
                          <a:solidFill>
                            <a:schemeClr val="bg1"/>
                          </a:solidFill>
                          <a:effectLst/>
                        </a:rPr>
                        <a:t>MARUM </a:t>
                      </a:r>
                      <a:r>
                        <a:rPr lang="de-DE" sz="1300" dirty="0" err="1">
                          <a:solidFill>
                            <a:schemeClr val="bg1"/>
                          </a:solidFill>
                          <a:effectLst/>
                        </a:rPr>
                        <a:t>Centre</a:t>
                      </a:r>
                      <a:r>
                        <a:rPr lang="de-DE" sz="1300" dirty="0">
                          <a:solidFill>
                            <a:schemeClr val="bg1"/>
                          </a:solidFill>
                          <a:effectLst/>
                        </a:rPr>
                        <a:t> </a:t>
                      </a:r>
                      <a:r>
                        <a:rPr lang="de-DE" sz="1300" dirty="0" err="1">
                          <a:solidFill>
                            <a:schemeClr val="bg1"/>
                          </a:solidFill>
                          <a:effectLst/>
                        </a:rPr>
                        <a:t>for</a:t>
                      </a:r>
                      <a:r>
                        <a:rPr lang="de-DE" sz="1300" dirty="0">
                          <a:solidFill>
                            <a:schemeClr val="bg1"/>
                          </a:solidFill>
                          <a:effectLst/>
                        </a:rPr>
                        <a:t> Marine Environmental Science, Bremen</a:t>
                      </a:r>
                    </a:p>
                    <a:p>
                      <a:pPr marL="90170" algn="l">
                        <a:spcBef>
                          <a:spcPts val="0"/>
                        </a:spcBef>
                        <a:spcAft>
                          <a:spcPts val="600"/>
                        </a:spcAft>
                      </a:pPr>
                      <a:r>
                        <a:rPr lang="de-DE" sz="1300" dirty="0">
                          <a:solidFill>
                            <a:schemeClr val="bg1"/>
                          </a:solidFill>
                          <a:effectLst/>
                        </a:rPr>
                        <a:t>Max</a:t>
                      </a:r>
                      <a:r>
                        <a:rPr lang="de-DE" sz="1300" baseline="0" dirty="0">
                          <a:solidFill>
                            <a:schemeClr val="bg1"/>
                          </a:solidFill>
                          <a:effectLst/>
                        </a:rPr>
                        <a:t> </a:t>
                      </a:r>
                      <a:r>
                        <a:rPr lang="de-DE" sz="1300" dirty="0">
                          <a:solidFill>
                            <a:schemeClr val="bg1"/>
                          </a:solidFill>
                          <a:effectLst/>
                        </a:rPr>
                        <a:t>Planck</a:t>
                      </a:r>
                      <a:r>
                        <a:rPr lang="de-DE" sz="1300" baseline="0" dirty="0">
                          <a:solidFill>
                            <a:schemeClr val="bg1"/>
                          </a:solidFill>
                          <a:effectLst/>
                        </a:rPr>
                        <a:t> </a:t>
                      </a:r>
                      <a:r>
                        <a:rPr lang="de-DE" sz="1300" dirty="0">
                          <a:solidFill>
                            <a:schemeClr val="bg1"/>
                          </a:solidFill>
                          <a:effectLst/>
                        </a:rPr>
                        <a:t>Institute </a:t>
                      </a:r>
                      <a:r>
                        <a:rPr lang="de-DE" sz="1300" dirty="0" err="1">
                          <a:solidFill>
                            <a:schemeClr val="bg1"/>
                          </a:solidFill>
                          <a:effectLst/>
                        </a:rPr>
                        <a:t>for</a:t>
                      </a:r>
                      <a:r>
                        <a:rPr lang="de-DE" sz="1300" dirty="0">
                          <a:solidFill>
                            <a:schemeClr val="bg1"/>
                          </a:solidFill>
                          <a:effectLst/>
                        </a:rPr>
                        <a:t> Marine </a:t>
                      </a:r>
                      <a:r>
                        <a:rPr lang="de-DE" sz="1300" dirty="0" err="1">
                          <a:solidFill>
                            <a:schemeClr val="bg1"/>
                          </a:solidFill>
                          <a:effectLst/>
                        </a:rPr>
                        <a:t>Microbiology</a:t>
                      </a:r>
                      <a:r>
                        <a:rPr lang="de-DE" sz="1300" dirty="0">
                          <a:solidFill>
                            <a:schemeClr val="bg1"/>
                          </a:solidFill>
                          <a:effectLst/>
                        </a:rPr>
                        <a:t>, Bremen</a:t>
                      </a:r>
                    </a:p>
                    <a:p>
                      <a:pPr marL="90170" algn="l">
                        <a:spcBef>
                          <a:spcPts val="0"/>
                        </a:spcBef>
                        <a:spcAft>
                          <a:spcPts val="600"/>
                        </a:spcAft>
                      </a:pPr>
                      <a:r>
                        <a:rPr lang="de-DE" sz="1300" dirty="0">
                          <a:solidFill>
                            <a:schemeClr val="bg1"/>
                          </a:solidFill>
                          <a:effectLst/>
                        </a:rPr>
                        <a:t>Max</a:t>
                      </a:r>
                      <a:r>
                        <a:rPr lang="de-DE" sz="1300" baseline="0" dirty="0">
                          <a:solidFill>
                            <a:schemeClr val="bg1"/>
                          </a:solidFill>
                          <a:effectLst/>
                        </a:rPr>
                        <a:t> </a:t>
                      </a:r>
                      <a:r>
                        <a:rPr lang="de-DE" sz="1300" dirty="0">
                          <a:solidFill>
                            <a:schemeClr val="bg1"/>
                          </a:solidFill>
                          <a:effectLst/>
                        </a:rPr>
                        <a:t>Planck</a:t>
                      </a:r>
                      <a:r>
                        <a:rPr lang="de-DE" sz="1300" baseline="0" dirty="0">
                          <a:solidFill>
                            <a:schemeClr val="bg1"/>
                          </a:solidFill>
                          <a:effectLst/>
                        </a:rPr>
                        <a:t> </a:t>
                      </a:r>
                      <a:r>
                        <a:rPr lang="de-DE" sz="1300" dirty="0">
                          <a:solidFill>
                            <a:schemeClr val="bg1"/>
                          </a:solidFill>
                          <a:effectLst/>
                        </a:rPr>
                        <a:t>Institut </a:t>
                      </a:r>
                      <a:r>
                        <a:rPr lang="de-DE" sz="1300" dirty="0" err="1">
                          <a:solidFill>
                            <a:schemeClr val="bg1"/>
                          </a:solidFill>
                          <a:effectLst/>
                        </a:rPr>
                        <a:t>for</a:t>
                      </a:r>
                      <a:r>
                        <a:rPr lang="de-DE" sz="1300" dirty="0">
                          <a:solidFill>
                            <a:schemeClr val="bg1"/>
                          </a:solidFill>
                          <a:effectLst/>
                        </a:rPr>
                        <a:t> </a:t>
                      </a:r>
                      <a:r>
                        <a:rPr lang="de-DE" sz="1300" dirty="0" err="1">
                          <a:solidFill>
                            <a:schemeClr val="bg1"/>
                          </a:solidFill>
                          <a:effectLst/>
                        </a:rPr>
                        <a:t>Meteorology</a:t>
                      </a:r>
                      <a:r>
                        <a:rPr lang="de-DE" sz="1300" dirty="0">
                          <a:solidFill>
                            <a:schemeClr val="bg1"/>
                          </a:solidFill>
                          <a:effectLst/>
                        </a:rPr>
                        <a:t>,</a:t>
                      </a:r>
                      <a:r>
                        <a:rPr lang="de-DE" sz="1300" baseline="0" dirty="0">
                          <a:solidFill>
                            <a:schemeClr val="bg1"/>
                          </a:solidFill>
                          <a:effectLst/>
                        </a:rPr>
                        <a:t> </a:t>
                      </a:r>
                      <a:r>
                        <a:rPr lang="de-DE" sz="1300" dirty="0">
                          <a:solidFill>
                            <a:schemeClr val="bg1"/>
                          </a:solidFill>
                          <a:effectLst/>
                        </a:rPr>
                        <a:t>Hamburg</a:t>
                      </a:r>
                    </a:p>
                    <a:p>
                      <a:pPr marL="90170" algn="l">
                        <a:spcBef>
                          <a:spcPts val="0"/>
                        </a:spcBef>
                        <a:spcAft>
                          <a:spcPts val="600"/>
                        </a:spcAft>
                      </a:pPr>
                      <a:r>
                        <a:rPr lang="de-DE" sz="1300" dirty="0">
                          <a:solidFill>
                            <a:schemeClr val="bg1"/>
                          </a:solidFill>
                          <a:effectLst/>
                        </a:rPr>
                        <a:t>Senckenberg Society </a:t>
                      </a:r>
                      <a:r>
                        <a:rPr lang="de-DE" sz="1300" dirty="0" err="1">
                          <a:solidFill>
                            <a:schemeClr val="bg1"/>
                          </a:solidFill>
                          <a:effectLst/>
                        </a:rPr>
                        <a:t>for</a:t>
                      </a:r>
                      <a:r>
                        <a:rPr lang="de-DE" sz="1300" dirty="0">
                          <a:solidFill>
                            <a:schemeClr val="bg1"/>
                          </a:solidFill>
                          <a:effectLst/>
                        </a:rPr>
                        <a:t> Nature Research,</a:t>
                      </a:r>
                      <a:r>
                        <a:rPr lang="de-DE" sz="1300" baseline="0" dirty="0">
                          <a:solidFill>
                            <a:schemeClr val="bg1"/>
                          </a:solidFill>
                          <a:effectLst/>
                        </a:rPr>
                        <a:t> </a:t>
                      </a:r>
                      <a:r>
                        <a:rPr lang="de-DE" sz="1300" dirty="0">
                          <a:solidFill>
                            <a:schemeClr val="bg1"/>
                          </a:solidFill>
                          <a:effectLst/>
                        </a:rPr>
                        <a:t>Wilhelmshaven</a:t>
                      </a:r>
                      <a:endParaRPr lang="de-DE" sz="1300" dirty="0">
                        <a:solidFill>
                          <a:schemeClr val="bg1"/>
                        </a:solidFill>
                        <a:effectLst/>
                        <a:latin typeface="Times" panose="02020603050405020304" pitchFamily="18" charset="0"/>
                        <a:ea typeface="Times" panose="02020603050405020304" pitchFamily="18"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2649085"/>
                  </a:ext>
                </a:extLst>
              </a:tr>
            </a:tbl>
          </a:graphicData>
        </a:graphic>
      </p:graphicFrame>
      <p:pic>
        <p:nvPicPr>
          <p:cNvPr id="11272" name="Grafik 4">
            <a:extLst>
              <a:ext uri="{FF2B5EF4-FFF2-40B4-BE49-F238E27FC236}">
                <a16:creationId xmlns:a16="http://schemas.microsoft.com/office/drawing/2014/main" id="{0529C1C2-9F11-49B0-A64E-437A2C40267B}"/>
              </a:ext>
            </a:extLst>
          </p:cNvPr>
          <p:cNvPicPr>
            <a:picLocks noChangeAspect="1"/>
          </p:cNvPicPr>
          <p:nvPr/>
        </p:nvPicPr>
        <p:blipFill>
          <a:blip r:embed="rId4">
            <a:extLst>
              <a:ext uri="{28A0092B-C50C-407E-A947-70E740481C1C}">
                <a14:useLocalDpi xmlns:a14="http://schemas.microsoft.com/office/drawing/2010/main" val="0"/>
              </a:ext>
            </a:extLst>
          </a:blip>
          <a:srcRect l="50427" t="-22948" r="-5487" b="-15434"/>
          <a:stretch>
            <a:fillRect/>
          </a:stretch>
        </p:blipFill>
        <p:spPr bwMode="auto">
          <a:xfrm>
            <a:off x="1295400" y="1166813"/>
            <a:ext cx="323532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5794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4"/>
          <p:cNvPicPr>
            <a:picLocks noChangeAspect="1" noChangeArrowheads="1"/>
          </p:cNvPicPr>
          <p:nvPr/>
        </p:nvPicPr>
        <p:blipFill>
          <a:blip r:embed="rId3">
            <a:extLst>
              <a:ext uri="{28A0092B-C50C-407E-A947-70E740481C1C}">
                <a14:useLocalDpi xmlns:a14="http://schemas.microsoft.com/office/drawing/2010/main" val="0"/>
              </a:ext>
            </a:extLst>
          </a:blip>
          <a:srcRect l="7851" t="8583" r="5898" b="15707"/>
          <a:stretch>
            <a:fillRect/>
          </a:stretch>
        </p:blipFill>
        <p:spPr bwMode="auto">
          <a:xfrm>
            <a:off x="-36513" y="-3175"/>
            <a:ext cx="9180513"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Rechteck 4"/>
          <p:cNvSpPr/>
          <p:nvPr/>
        </p:nvSpPr>
        <p:spPr bwMode="auto">
          <a:xfrm>
            <a:off x="2560638" y="5084763"/>
            <a:ext cx="6583362" cy="590550"/>
          </a:xfrm>
          <a:prstGeom prst="rect">
            <a:avLst/>
          </a:prstGeom>
          <a:solidFill>
            <a:srgbClr val="92D050">
              <a:alpha val="80000"/>
            </a:srgbClr>
          </a:solidFill>
          <a:ln w="9525" cap="flat" cmpd="sng" algn="ctr">
            <a:noFill/>
            <a:prstDash val="solid"/>
            <a:round/>
            <a:headEnd type="none" w="med" len="med"/>
            <a:tailEnd type="none" w="med" len="med"/>
          </a:ln>
          <a:effectLst/>
        </p:spPr>
        <p:txBody>
          <a:bodyPr lIns="0" tIns="0" rIns="0" bIns="0"/>
          <a:lstStyle/>
          <a:p>
            <a:pPr eaLnBrk="1" fontAlgn="auto" hangingPunct="1">
              <a:spcBef>
                <a:spcPts val="0"/>
              </a:spcBef>
              <a:spcAft>
                <a:spcPts val="0"/>
              </a:spcAft>
              <a:defRPr/>
            </a:pPr>
            <a:endParaRPr lang="de-DE" dirty="0">
              <a:effectLst>
                <a:outerShdw blurRad="38100" dist="38100" dir="2700000" algn="tl">
                  <a:srgbClr val="000000">
                    <a:alpha val="43137"/>
                  </a:srgbClr>
                </a:outerShdw>
              </a:effectLst>
              <a:latin typeface="+mn-lt"/>
            </a:endParaRPr>
          </a:p>
        </p:txBody>
      </p:sp>
      <p:sp>
        <p:nvSpPr>
          <p:cNvPr id="12293" name="Textfeld 6"/>
          <p:cNvSpPr txBox="1">
            <a:spLocks noChangeArrowheads="1"/>
          </p:cNvSpPr>
          <p:nvPr/>
        </p:nvSpPr>
        <p:spPr bwMode="auto">
          <a:xfrm>
            <a:off x="34925" y="5276850"/>
            <a:ext cx="1509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de-DE" altLang="de-DE" sz="2000" dirty="0" err="1">
                <a:solidFill>
                  <a:schemeClr val="bg1"/>
                </a:solidFill>
                <a:latin typeface="Arial Narrow Bold" charset="0"/>
              </a:rPr>
              <a:t>Brussels</a:t>
            </a:r>
            <a:endParaRPr lang="de-DE" altLang="de-DE" sz="2000" dirty="0">
              <a:solidFill>
                <a:schemeClr val="bg1"/>
              </a:solidFill>
              <a:latin typeface="Arial Narrow Bold" charset="0"/>
            </a:endParaRPr>
          </a:p>
        </p:txBody>
      </p:sp>
      <p:sp>
        <p:nvSpPr>
          <p:cNvPr id="9" name="Textfeld 8"/>
          <p:cNvSpPr txBox="1"/>
          <p:nvPr/>
        </p:nvSpPr>
        <p:spPr>
          <a:xfrm>
            <a:off x="6842460" y="4321955"/>
            <a:ext cx="1508125" cy="431800"/>
          </a:xfrm>
          <a:prstGeom prst="rect">
            <a:avLst/>
          </a:prstGeom>
          <a:noFill/>
        </p:spPr>
        <p:txBody>
          <a:bodyPr>
            <a:spAutoFit/>
          </a:bodyPr>
          <a:lstStyle/>
          <a:p>
            <a:pPr eaLnBrk="1" fontAlgn="auto" hangingPunct="1">
              <a:spcBef>
                <a:spcPts val="0"/>
              </a:spcBef>
              <a:spcAft>
                <a:spcPts val="0"/>
              </a:spcAft>
              <a:defRPr/>
            </a:pPr>
            <a:r>
              <a:rPr lang="de-DE" sz="2100" kern="0" dirty="0">
                <a:solidFill>
                  <a:schemeClr val="bg1"/>
                </a:solidFill>
                <a:latin typeface="+mn-lt"/>
              </a:rPr>
              <a:t>Berlin</a:t>
            </a:r>
          </a:p>
        </p:txBody>
      </p:sp>
      <p:sp>
        <p:nvSpPr>
          <p:cNvPr id="12296" name="AutoShape 2" descr="data:image/jpeg;base64,/9j/4AAQSkZJRgABAQAAAQABAAD/2wCEAAkGBxQSDxUUExQWFhUSGCEZGRgXGR0fIBwgHSAhIB8hHyYiHSwjJCQlHSAcIjMoKiksLi4wICE0ODc4OCgtLisBCgoKDgwOGRAQGzcmHyU3Ljc3Nzc0Lzc4NzQuNywsNDQ2NDg4NCsvNCs3MTQ0KzQsNyw3Nzc3NzM0LDAsMDc3Nf/AABEIAEgAeAMBIgACEQEDEQH/xAAbAAABBQEBAAAAAAAAAAAAAAAAAwQFBgcCAf/EADYQAAEDAgQEBAILAAMBAAAAAAECAxEABAUSITEGE0FRByJhcRQyFiMkM0JygZGhscFiouEV/8QAGAEBAQEBAQAAAAAAAAAAAAAAAAQDBQL/xAAiEQEAAwACAQMFAAAAAAAAAAAAAQIDBBESITFBExRh8PH/2gAMAwEAAhEDEQA/ANxphi2LN26ZXmJOyUiSfanriiASBJ6CmisjDa3XCNBmcWRvA/rsK9V6+Xm0z16IZGK3jq5QyllkGSp6QYjXT39o31phacUOc9aHH7cBs6kJJQQZygKCvKdgZnce1d8Q461c2p5Km1t5SXQpRSUpBAOZMSd9j/lZ7i+COWpSoklDicwWkKy/lJIGv91XnnW3pMdOdvtbOYms9x8tttHytAJTE9iCDPYjcUvWceFuMAKct1qVmUc7YPyxGoHboYn/AGdEbkaHp1qbXPwtMLcNY1pFndFFFZthRRRQFFFFAUUUUBRRRQQ3EOIFgsKmG+Z9Yo9E5TH/AGKaaq+EukrSp5LiXnEghKyJ08qTrMGCfWvOPrTPZlU/dHNtM6Efpv0/2snLymnQpJSCIMaEbaSNpAP6Gq8covXuJ6lzuTyJyv1MdxP8WVC237l+2UWmLRlZU4UpyFYQqAg67Tp+k9aX8QOJ2nbdFvbGW5lSgCBCflSJGuuum0DvVFKR+1PrCzW+lSA5AbSVIQTMqPRIJiTG/t3qv6VYmLTPs5/3F7VmkR7/AL0tfBfDrynGrlRRy1qKigdvNBgaAEz1rSn/AJ0H1I/cf+CoXAmVtNhx1KWW0MJBbzTly5iSdNIB/eak8PeU4orn6taUlCFJIWk6zPodI7a1Brab27dfj5xnSKx8onxA4mVh1kbhLYdIWlOUqy/MY3g/1XjHEynsSVa27YW3bj7Q8VQEKOzaRHmV310qI8abV1zCiGULWsOtkBtJUrRUzAHSm3Dlg7hGIfCgOvWV550OZVLU07oFBwgbL0MmNfY1gqT2E8UqevcQty2AMPyQrN8+dKlaiNIiOtQ3DPF2JXrLT7dgyGXT8xuNQJgmMnvXnDNk4nFsbWptYS6GciikgLhtYOUxBg9qpvh83b2rNuX7PFPiWzJytv8ALmdPLOWI9KDUU8Rq/wDrmx5Yyi353MzGZzRER/M1YqzXHb9VpxCbhVtcutG0CMzLKljNmmJAjpV7wPFBdMB0NuthRIyvIKFCDGoOtA/ooooCiiig4dbCklKhIUIIrIeIcCXbOLQogJWQUuEABe+ZSt4yg67DX2rYaTuGEuJKVpCknQg1rlrOcp+Rx42j8wwN1rWQISVADeDPqe8GrjwLgS+X8QGll0K+qzKyoiI8w3MGenaKt6eE2UOZ2gEbHJlBTImDG+k96nmwY8xBPUgR/prfTk916qlw4PjbysqDNjiBcUl99CUK0ztiSo7wlJEA769ulWu0ZyJAJkgRPU++tKJRHr711U1r+S6mcUVjxC4jXh9om4QjPDqEqR1UlRggevb1ptjniHas4am8bVzecDyWx8y1AagjcZfxdq78TMFeu7FLbCQpYebXBMaJVJpnjXh8wBfP2zf2m7aUkAkBIUoHMU6aFZiT6e8+Gh+5xOWcETeuwXCwlcARmWoDKkD1UQIrvAeIlXGEm5jK822sOJI+V1sEKBH5htVfxHha9fZw22SpDLdohLrq1AOAuoACE5cwkAyd427UpgvDV9bP36FrQ+1fNqcC0JDYS8UlJGTMYzCJM9BQQZ4xxO3wxjE3nbZ1lwpzMBsoWQox5VZoJG+1XW+xx5OOW9oCnku263FCNcySQNao+H+Ga7VrD7lq3bXdWx+0MqIIcBPzJJMBadx7+lXa+wV5WPW90Ejkt2y21GRIUokgRQR/B/iCm4vH7O4HLebfdQyrZLyULUIH/NIAkdd+4ET9N7v6Mqv8yPiAspnJ5YDuTae1PsO4B51teNXacinL124YcQfO3mIKVpI2Omo9KZXHBF0nhtywGVx/mKIOaAoF3Nm12lOsUE7wleXbr45mI2dwgIlTbCAFa7GQs6A15SfCFrcNXAzYVb2qSnKp1p1JVpsIDYmSO9e0F4ooooCsfwq9UjEinEb28tbk3BLaVKAt3W83lSiQUQQQJ3177a+oSI2nqKzXF+Cb67Y+EuMQadtFOA51NfXGFSEzOWfwz/HSgWvy/ieLXFom5dtrawSjPyDlccW5JHm3CQB0/wB0fO4NcWOH303rz6OUpTPM+8bhJmXAZVrtoIilce4Sf+O+NsLhDDy0ZHUOIzIcA+UmCCCP1nTbr5a8OXamLtN3eh127bKEoSnK01oRKROY76nSgqnF2KOJwHClquH2+a8yHnW1q5hQpKs+o1JjXrJAqweHPw61vrt7y/uMqUpUm7K4TmkgpzITroZijF+D3XcNsLdq4aS9YuNuhagSlRaBiBMxOv6VN8PMX4cV8Xc2zqCjyhlspMzvqoyImgoPBniA8rD+RfSh123Wq1uJ+9ypIIJ6OJMddZ6GJWax26dssHs2nlIdxBsqduCcy0pQATE7qVO86R6yLJhfAjIwZOH3akOhE+dOmVRJIKZ2UJpK74Dmws2kXPLucO0ZuAnrsQUk7KESJ/fqD7A+D3rS5QtvELl1mCHGrlXNzH8JSoxl6zoZrNGsTZXdXwvMRxNpaLx1DabdThSEA+XZCgDMiOwFaRheDYkbpt28vm+W1MNW6CkOE6ecqPTsKjMP4WxK1duvhbu1Si5uFvlK2lKUkudPm7AUF/tmsiEpkqypCcyjJMCJJ7mlaRswsNoDhClhIzFIgFUakDtNLUBRRRQFFFFAldM521IJIzpKZGhEiJHrUM9w9mQAVNCEqTAZATCgkSE59FDLoZ2MRXtFAorh9JKpWqFkkj1KkqkGZB8gEj0O+6f0fPmlzNnQEkqQCSQoqkwQCDMERqJ70UUCl5gIdbKSUAltxuUtgAc2NQJO0d9ZrpvBYeS4VJ8oGyIPlzbHMYBzajrG9FFA3+jQClKDglbgc8yJ2KzGhGnn/j1gLDAyF5gtMc3mhOTTUEH8UyZmdtNqKKBvc8MZwsKeUQtwuQUpgEpUkj8pBSO+m+ujsYNqfMACvPKUQv5s0FWbXtsKKKB3hVlyGG2pzctITMRMU7oooCiiig//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de-DE" altLang="de-DE" sz="2400" b="1">
              <a:latin typeface="Arial Narrow Bold" charset="0"/>
            </a:endParaRPr>
          </a:p>
        </p:txBody>
      </p:sp>
      <p:pic>
        <p:nvPicPr>
          <p:cNvPr id="12297" name="Grafik 3" descr="AWI 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3284538"/>
            <a:ext cx="720725" cy="2762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2298" name="Grafik 4" descr="fis-neu.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284538"/>
            <a:ext cx="720725" cy="296862"/>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2299" name="Grafik 6" descr="ICB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741738"/>
            <a:ext cx="719137" cy="7508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300" name="Grafik 8" descr="Iow.jpg"/>
          <p:cNvPicPr>
            <a:picLocks noChangeAspect="1"/>
          </p:cNvPicPr>
          <p:nvPr/>
        </p:nvPicPr>
        <p:blipFill>
          <a:blip r:embed="rId7">
            <a:extLst>
              <a:ext uri="{28A0092B-C50C-407E-A947-70E740481C1C}">
                <a14:useLocalDpi xmlns:a14="http://schemas.microsoft.com/office/drawing/2010/main" val="0"/>
              </a:ext>
            </a:extLst>
          </a:blip>
          <a:srcRect b="28821"/>
          <a:stretch>
            <a:fillRect/>
          </a:stretch>
        </p:blipFill>
        <p:spPr bwMode="auto">
          <a:xfrm>
            <a:off x="5868988" y="2816225"/>
            <a:ext cx="719137" cy="350838"/>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2301" name="Grafik 9" descr="JacobsUn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60638" y="3948113"/>
            <a:ext cx="720725" cy="31115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302" name="Grafik 10" descr="marum.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60638" y="3033713"/>
            <a:ext cx="720725" cy="22542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303" name="Grafik 11" descr="Meeresmuseum Log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29438" y="3424238"/>
            <a:ext cx="720725" cy="4222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2304" name="Grafik 12" descr="mp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55875" y="4389438"/>
            <a:ext cx="719138" cy="587375"/>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2305" name="Grafik 14" descr="uni rostock.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849938" y="3321050"/>
            <a:ext cx="720725" cy="70961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306" name="Grafik 16" descr="zmt.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555875" y="3429000"/>
            <a:ext cx="719138" cy="350838"/>
          </a:xfrm>
          <a:prstGeom prst="rect">
            <a:avLst/>
          </a:prstGeom>
          <a:noFill/>
          <a:ln w="38100">
            <a:solidFill>
              <a:srgbClr val="00CC00"/>
            </a:solidFill>
            <a:miter lim="800000"/>
            <a:headEnd/>
            <a:tailEnd/>
          </a:ln>
          <a:extLst>
            <a:ext uri="{909E8E84-426E-40DD-AFC4-6F175D3DCCD1}">
              <a14:hiddenFill xmlns:a14="http://schemas.microsoft.com/office/drawing/2010/main">
                <a:solidFill>
                  <a:srgbClr val="FFFFFF"/>
                </a:solidFill>
              </a14:hiddenFill>
            </a:ext>
          </a:extLst>
        </p:spPr>
      </p:pic>
      <p:pic>
        <p:nvPicPr>
          <p:cNvPr id="12307" name="Grafik 12" descr="mp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527425" y="3933825"/>
            <a:ext cx="719138" cy="585788"/>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2" name="Rechteck 21"/>
          <p:cNvSpPr/>
          <p:nvPr/>
        </p:nvSpPr>
        <p:spPr bwMode="auto">
          <a:xfrm>
            <a:off x="2663825" y="5157788"/>
            <a:ext cx="211138" cy="179387"/>
          </a:xfrm>
          <a:prstGeom prst="rect">
            <a:avLst/>
          </a:prstGeom>
          <a:noFill/>
          <a:ln w="38100" cap="flat" cmpd="sng" algn="ctr">
            <a:solidFill>
              <a:srgbClr val="FFFF00"/>
            </a:solidFill>
            <a:prstDash val="solid"/>
            <a:round/>
            <a:headEnd type="none" w="med" len="med"/>
            <a:tailEnd type="none" w="med" len="med"/>
          </a:ln>
          <a:effectLst/>
        </p:spPr>
        <p:txBody>
          <a:bodyPr lIns="180000" tIns="180000" rIns="180000" bIns="180000">
            <a:spAutoFit/>
          </a:bodyPr>
          <a:lstStyle/>
          <a:p>
            <a:pPr eaLnBrk="1" fontAlgn="auto" hangingPunct="1">
              <a:spcBef>
                <a:spcPts val="0"/>
              </a:spcBef>
              <a:spcAft>
                <a:spcPts val="0"/>
              </a:spcAft>
              <a:defRPr/>
            </a:pPr>
            <a:endParaRPr lang="en-GB">
              <a:effectLst>
                <a:outerShdw blurRad="38100" dist="38100" dir="2700000" algn="tl">
                  <a:srgbClr val="000000">
                    <a:alpha val="43137"/>
                  </a:srgbClr>
                </a:outerShdw>
              </a:effectLst>
              <a:latin typeface="+mn-lt"/>
            </a:endParaRPr>
          </a:p>
        </p:txBody>
      </p:sp>
      <p:sp>
        <p:nvSpPr>
          <p:cNvPr id="12309" name="Textfeld 22"/>
          <p:cNvSpPr txBox="1">
            <a:spLocks noChangeArrowheads="1"/>
          </p:cNvSpPr>
          <p:nvPr/>
        </p:nvSpPr>
        <p:spPr bwMode="auto">
          <a:xfrm>
            <a:off x="2879725" y="5075238"/>
            <a:ext cx="2159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de-DE" sz="1600" dirty="0">
                <a:solidFill>
                  <a:schemeClr val="bg1"/>
                </a:solidFill>
                <a:cs typeface="Arial" panose="020B0604020202020204" pitchFamily="34" charset="0"/>
              </a:rPr>
              <a:t>University institutes</a:t>
            </a:r>
          </a:p>
        </p:txBody>
      </p:sp>
      <p:pic>
        <p:nvPicPr>
          <p:cNvPr id="12310" name="Picture 2" descr="https://encrypted-tbn2.google.com/images?q=tbn:ANd9GcTcnBacx6MPcZhWorwFYxlf6KHNwBu-Bz18l_SH2g0gZzotncg4"/>
          <p:cNvPicPr>
            <a:picLocks noChangeAspect="1" noChangeArrowheads="1"/>
          </p:cNvPicPr>
          <p:nvPr/>
        </p:nvPicPr>
        <p:blipFill>
          <a:blip r:embed="rId14">
            <a:extLst>
              <a:ext uri="{28A0092B-C50C-407E-A947-70E740481C1C}">
                <a14:useLocalDpi xmlns:a14="http://schemas.microsoft.com/office/drawing/2010/main" val="0"/>
              </a:ext>
            </a:extLst>
          </a:blip>
          <a:srcRect t="26349" b="22963"/>
          <a:stretch>
            <a:fillRect/>
          </a:stretch>
        </p:blipFill>
        <p:spPr bwMode="auto">
          <a:xfrm>
            <a:off x="4394200" y="2992438"/>
            <a:ext cx="720725" cy="3651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5" name="Rechteck 24"/>
          <p:cNvSpPr/>
          <p:nvPr/>
        </p:nvSpPr>
        <p:spPr bwMode="auto">
          <a:xfrm>
            <a:off x="2663825" y="5445125"/>
            <a:ext cx="211138" cy="179388"/>
          </a:xfrm>
          <a:prstGeom prst="rect">
            <a:avLst/>
          </a:prstGeom>
          <a:noFill/>
          <a:ln w="38100" cap="flat" cmpd="sng" algn="ctr">
            <a:solidFill>
              <a:srgbClr val="00B050"/>
            </a:solidFill>
            <a:prstDash val="solid"/>
            <a:round/>
            <a:headEnd type="none" w="med" len="med"/>
            <a:tailEnd type="none" w="med" len="med"/>
          </a:ln>
          <a:effectLst/>
        </p:spPr>
        <p:txBody>
          <a:bodyPr lIns="180000" tIns="180000" rIns="180000" bIns="180000">
            <a:spAutoFit/>
          </a:bodyPr>
          <a:lstStyle/>
          <a:p>
            <a:pPr eaLnBrk="1" fontAlgn="auto" hangingPunct="1">
              <a:spcBef>
                <a:spcPts val="0"/>
              </a:spcBef>
              <a:spcAft>
                <a:spcPts val="0"/>
              </a:spcAft>
              <a:defRPr/>
            </a:pPr>
            <a:endParaRPr lang="en-GB">
              <a:effectLst>
                <a:outerShdw blurRad="38100" dist="38100" dir="2700000" algn="tl">
                  <a:srgbClr val="000000">
                    <a:alpha val="43137"/>
                  </a:srgbClr>
                </a:outerShdw>
              </a:effectLst>
              <a:latin typeface="+mn-lt"/>
            </a:endParaRPr>
          </a:p>
        </p:txBody>
      </p:sp>
      <p:sp>
        <p:nvSpPr>
          <p:cNvPr id="12312" name="Textfeld 25"/>
          <p:cNvSpPr txBox="1">
            <a:spLocks noChangeArrowheads="1"/>
          </p:cNvSpPr>
          <p:nvPr/>
        </p:nvSpPr>
        <p:spPr bwMode="auto">
          <a:xfrm>
            <a:off x="4932996" y="5364163"/>
            <a:ext cx="1995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de-DE" sz="1600">
                <a:solidFill>
                  <a:schemeClr val="bg1"/>
                </a:solidFill>
                <a:cs typeface="Arial" panose="020B0604020202020204" pitchFamily="34" charset="0"/>
              </a:rPr>
              <a:t>Helmholtz centres</a:t>
            </a:r>
          </a:p>
        </p:txBody>
      </p:sp>
      <p:sp>
        <p:nvSpPr>
          <p:cNvPr id="27" name="Rechteck 26"/>
          <p:cNvSpPr/>
          <p:nvPr/>
        </p:nvSpPr>
        <p:spPr bwMode="auto">
          <a:xfrm>
            <a:off x="4752020" y="5445125"/>
            <a:ext cx="180975" cy="179388"/>
          </a:xfrm>
          <a:prstGeom prst="rect">
            <a:avLst/>
          </a:prstGeom>
          <a:noFill/>
          <a:ln w="38100" cap="flat" cmpd="sng" algn="ctr">
            <a:solidFill>
              <a:srgbClr val="0000FF"/>
            </a:solidFill>
            <a:prstDash val="solid"/>
            <a:round/>
            <a:headEnd type="none" w="med" len="med"/>
            <a:tailEnd type="none" w="med" len="med"/>
          </a:ln>
          <a:effectLst/>
        </p:spPr>
        <p:txBody>
          <a:bodyPr lIns="180000" tIns="180000" rIns="180000" bIns="180000">
            <a:spAutoFit/>
          </a:bodyPr>
          <a:lstStyle/>
          <a:p>
            <a:pPr eaLnBrk="1" fontAlgn="auto" hangingPunct="1">
              <a:spcBef>
                <a:spcPts val="0"/>
              </a:spcBef>
              <a:spcAft>
                <a:spcPts val="0"/>
              </a:spcAft>
              <a:defRPr/>
            </a:pPr>
            <a:endParaRPr lang="en-GB">
              <a:effectLst>
                <a:outerShdw blurRad="38100" dist="38100" dir="2700000" algn="tl">
                  <a:srgbClr val="000000">
                    <a:alpha val="43137"/>
                  </a:srgbClr>
                </a:outerShdw>
              </a:effectLst>
              <a:latin typeface="+mn-lt"/>
            </a:endParaRPr>
          </a:p>
        </p:txBody>
      </p:sp>
      <p:sp>
        <p:nvSpPr>
          <p:cNvPr id="12314" name="Textfeld 27"/>
          <p:cNvSpPr txBox="1">
            <a:spLocks noChangeArrowheads="1"/>
          </p:cNvSpPr>
          <p:nvPr/>
        </p:nvSpPr>
        <p:spPr bwMode="auto">
          <a:xfrm>
            <a:off x="2879725" y="5337175"/>
            <a:ext cx="2159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de-DE" sz="1600">
                <a:solidFill>
                  <a:schemeClr val="bg1"/>
                </a:solidFill>
                <a:cs typeface="Arial" panose="020B0604020202020204" pitchFamily="34" charset="0"/>
              </a:rPr>
              <a:t>Leibniz institutes</a:t>
            </a:r>
          </a:p>
        </p:txBody>
      </p:sp>
      <p:sp>
        <p:nvSpPr>
          <p:cNvPr id="29" name="Rechteck 28"/>
          <p:cNvSpPr/>
          <p:nvPr/>
        </p:nvSpPr>
        <p:spPr bwMode="auto">
          <a:xfrm>
            <a:off x="6913847" y="5445125"/>
            <a:ext cx="179388" cy="179388"/>
          </a:xfrm>
          <a:prstGeom prst="rect">
            <a:avLst/>
          </a:prstGeom>
          <a:noFill/>
          <a:ln w="38100" cap="flat" cmpd="sng" algn="ctr">
            <a:solidFill>
              <a:srgbClr val="CC3300"/>
            </a:solidFill>
            <a:prstDash val="solid"/>
            <a:round/>
            <a:headEnd type="none" w="med" len="med"/>
            <a:tailEnd type="none" w="med" len="med"/>
          </a:ln>
          <a:effectLst/>
        </p:spPr>
        <p:txBody>
          <a:bodyPr lIns="180000" tIns="180000" rIns="180000" bIns="180000">
            <a:spAutoFit/>
          </a:bodyPr>
          <a:lstStyle/>
          <a:p>
            <a:pPr eaLnBrk="1" fontAlgn="auto" hangingPunct="1">
              <a:spcBef>
                <a:spcPts val="0"/>
              </a:spcBef>
              <a:spcAft>
                <a:spcPts val="0"/>
              </a:spcAft>
              <a:defRPr/>
            </a:pPr>
            <a:endParaRPr lang="en-GB">
              <a:effectLst>
                <a:outerShdw blurRad="38100" dist="38100" dir="2700000" algn="tl">
                  <a:srgbClr val="000000">
                    <a:alpha val="43137"/>
                  </a:srgbClr>
                </a:outerShdw>
              </a:effectLst>
              <a:latin typeface="+mn-lt"/>
            </a:endParaRPr>
          </a:p>
        </p:txBody>
      </p:sp>
      <p:sp>
        <p:nvSpPr>
          <p:cNvPr id="12316" name="Textfeld 29"/>
          <p:cNvSpPr txBox="1">
            <a:spLocks noChangeArrowheads="1"/>
          </p:cNvSpPr>
          <p:nvPr/>
        </p:nvSpPr>
        <p:spPr bwMode="auto">
          <a:xfrm>
            <a:off x="7092280" y="5364163"/>
            <a:ext cx="20866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36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de-DE" sz="1600" dirty="0">
                <a:solidFill>
                  <a:schemeClr val="bg1"/>
                </a:solidFill>
                <a:cs typeface="Arial" panose="020B0604020202020204" pitchFamily="34" charset="0"/>
              </a:rPr>
              <a:t>Government institutes</a:t>
            </a:r>
          </a:p>
        </p:txBody>
      </p:sp>
      <p:sp>
        <p:nvSpPr>
          <p:cNvPr id="31" name="Rechteck 30"/>
          <p:cNvSpPr/>
          <p:nvPr/>
        </p:nvSpPr>
        <p:spPr bwMode="auto">
          <a:xfrm>
            <a:off x="6912260" y="5192713"/>
            <a:ext cx="180975" cy="180975"/>
          </a:xfrm>
          <a:prstGeom prst="rect">
            <a:avLst/>
          </a:prstGeom>
          <a:noFill/>
          <a:ln w="38100" cap="flat" cmpd="sng" algn="ctr">
            <a:solidFill>
              <a:srgbClr val="FF9900"/>
            </a:solidFill>
            <a:prstDash val="solid"/>
            <a:round/>
            <a:headEnd type="none" w="med" len="med"/>
            <a:tailEnd type="none" w="med" len="med"/>
          </a:ln>
          <a:effectLst/>
        </p:spPr>
        <p:txBody>
          <a:bodyPr lIns="180000" tIns="180000" rIns="180000" bIns="180000">
            <a:spAutoFit/>
          </a:bodyPr>
          <a:lstStyle/>
          <a:p>
            <a:pPr eaLnBrk="1" fontAlgn="auto" hangingPunct="1">
              <a:spcBef>
                <a:spcPts val="0"/>
              </a:spcBef>
              <a:spcAft>
                <a:spcPts val="0"/>
              </a:spcAft>
              <a:defRPr/>
            </a:pPr>
            <a:endParaRPr lang="en-GB">
              <a:effectLst>
                <a:outerShdw blurRad="38100" dist="38100" dir="2700000" algn="tl">
                  <a:srgbClr val="000000">
                    <a:alpha val="43137"/>
                  </a:srgbClr>
                </a:outerShdw>
              </a:effectLst>
              <a:latin typeface="+mn-lt"/>
            </a:endParaRPr>
          </a:p>
        </p:txBody>
      </p:sp>
      <p:sp>
        <p:nvSpPr>
          <p:cNvPr id="12318" name="Textfeld 31"/>
          <p:cNvSpPr txBox="1">
            <a:spLocks noChangeArrowheads="1"/>
          </p:cNvSpPr>
          <p:nvPr/>
        </p:nvSpPr>
        <p:spPr bwMode="auto">
          <a:xfrm>
            <a:off x="7092280" y="5076825"/>
            <a:ext cx="16557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de-DE" sz="1600" dirty="0">
                <a:solidFill>
                  <a:schemeClr val="bg1"/>
                </a:solidFill>
                <a:cs typeface="Arial" panose="020B0604020202020204" pitchFamily="34" charset="0"/>
              </a:rPr>
              <a:t>Museums</a:t>
            </a:r>
          </a:p>
        </p:txBody>
      </p:sp>
      <p:sp>
        <p:nvSpPr>
          <p:cNvPr id="33" name="Rechteck 32"/>
          <p:cNvSpPr/>
          <p:nvPr/>
        </p:nvSpPr>
        <p:spPr bwMode="auto">
          <a:xfrm>
            <a:off x="4752020" y="5192713"/>
            <a:ext cx="180975" cy="180975"/>
          </a:xfrm>
          <a:prstGeom prst="rect">
            <a:avLst/>
          </a:prstGeom>
          <a:noFill/>
          <a:ln w="38100" cap="flat" cmpd="sng" algn="ctr">
            <a:solidFill>
              <a:srgbClr val="002060"/>
            </a:solidFill>
            <a:prstDash val="solid"/>
            <a:round/>
            <a:headEnd type="none" w="med" len="med"/>
            <a:tailEnd type="none" w="med" len="med"/>
          </a:ln>
          <a:effectLst/>
        </p:spPr>
        <p:txBody>
          <a:bodyPr lIns="180000" tIns="180000" rIns="180000" bIns="180000">
            <a:spAutoFit/>
          </a:bodyPr>
          <a:lstStyle/>
          <a:p>
            <a:pPr eaLnBrk="1" fontAlgn="auto" hangingPunct="1">
              <a:spcBef>
                <a:spcPts val="0"/>
              </a:spcBef>
              <a:spcAft>
                <a:spcPts val="0"/>
              </a:spcAft>
              <a:defRPr/>
            </a:pPr>
            <a:endParaRPr lang="en-GB">
              <a:effectLst>
                <a:outerShdw blurRad="38100" dist="38100" dir="2700000" algn="tl">
                  <a:srgbClr val="000000">
                    <a:alpha val="43137"/>
                  </a:srgbClr>
                </a:outerShdw>
              </a:effectLst>
              <a:latin typeface="+mn-lt"/>
            </a:endParaRPr>
          </a:p>
        </p:txBody>
      </p:sp>
      <p:sp>
        <p:nvSpPr>
          <p:cNvPr id="12320" name="Textfeld 33"/>
          <p:cNvSpPr txBox="1">
            <a:spLocks noChangeArrowheads="1"/>
          </p:cNvSpPr>
          <p:nvPr/>
        </p:nvSpPr>
        <p:spPr bwMode="auto">
          <a:xfrm>
            <a:off x="4947282" y="5084763"/>
            <a:ext cx="19821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de-DE" sz="1600" dirty="0">
                <a:solidFill>
                  <a:schemeClr val="bg1"/>
                </a:solidFill>
                <a:cs typeface="Arial" panose="020B0604020202020204" pitchFamily="34" charset="0"/>
              </a:rPr>
              <a:t>Max Planck institutes</a:t>
            </a:r>
          </a:p>
        </p:txBody>
      </p:sp>
      <p:sp>
        <p:nvSpPr>
          <p:cNvPr id="35" name="Rectangle 2"/>
          <p:cNvSpPr txBox="1">
            <a:spLocks noChangeArrowheads="1"/>
          </p:cNvSpPr>
          <p:nvPr/>
        </p:nvSpPr>
        <p:spPr bwMode="auto">
          <a:xfrm>
            <a:off x="0" y="323850"/>
            <a:ext cx="9144000" cy="873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Narrow" pitchFamily="34" charset="0"/>
              </a:defRPr>
            </a:lvl2pPr>
            <a:lvl3pPr algn="ctr" rtl="0" eaLnBrk="0" fontAlgn="base" hangingPunct="0">
              <a:spcBef>
                <a:spcPct val="0"/>
              </a:spcBef>
              <a:spcAft>
                <a:spcPct val="0"/>
              </a:spcAft>
              <a:defRPr sz="4400">
                <a:solidFill>
                  <a:schemeClr val="tx1"/>
                </a:solidFill>
                <a:latin typeface="Arial Narrow" pitchFamily="34" charset="0"/>
              </a:defRPr>
            </a:lvl3pPr>
            <a:lvl4pPr algn="ctr" rtl="0" eaLnBrk="0" fontAlgn="base" hangingPunct="0">
              <a:spcBef>
                <a:spcPct val="0"/>
              </a:spcBef>
              <a:spcAft>
                <a:spcPct val="0"/>
              </a:spcAft>
              <a:defRPr sz="4400">
                <a:solidFill>
                  <a:schemeClr val="tx1"/>
                </a:solidFill>
                <a:latin typeface="Arial Narrow" pitchFamily="34" charset="0"/>
              </a:defRPr>
            </a:lvl4pPr>
            <a:lvl5pPr algn="ctr" rtl="0" eaLnBrk="0" fontAlgn="base" hangingPunct="0">
              <a:spcBef>
                <a:spcPct val="0"/>
              </a:spcBef>
              <a:spcAft>
                <a:spcPct val="0"/>
              </a:spcAft>
              <a:defRPr sz="4400">
                <a:solidFill>
                  <a:schemeClr val="tx1"/>
                </a:solidFill>
                <a:latin typeface="Arial Narrow" pitchFamily="34" charset="0"/>
              </a:defRPr>
            </a:lvl5pPr>
            <a:lvl6pPr marL="457200" algn="ctr" rtl="0" fontAlgn="base">
              <a:spcBef>
                <a:spcPct val="0"/>
              </a:spcBef>
              <a:spcAft>
                <a:spcPct val="0"/>
              </a:spcAft>
              <a:defRPr sz="4400">
                <a:solidFill>
                  <a:schemeClr val="tx1"/>
                </a:solidFill>
                <a:latin typeface="Arial Narrow" pitchFamily="34" charset="0"/>
              </a:defRPr>
            </a:lvl6pPr>
            <a:lvl7pPr marL="914400" algn="ctr" rtl="0" fontAlgn="base">
              <a:spcBef>
                <a:spcPct val="0"/>
              </a:spcBef>
              <a:spcAft>
                <a:spcPct val="0"/>
              </a:spcAft>
              <a:defRPr sz="4400">
                <a:solidFill>
                  <a:schemeClr val="tx1"/>
                </a:solidFill>
                <a:latin typeface="Arial Narrow" pitchFamily="34" charset="0"/>
              </a:defRPr>
            </a:lvl7pPr>
            <a:lvl8pPr marL="1371600" algn="ctr" rtl="0" fontAlgn="base">
              <a:spcBef>
                <a:spcPct val="0"/>
              </a:spcBef>
              <a:spcAft>
                <a:spcPct val="0"/>
              </a:spcAft>
              <a:defRPr sz="4400">
                <a:solidFill>
                  <a:schemeClr val="tx1"/>
                </a:solidFill>
                <a:latin typeface="Arial Narrow" pitchFamily="34" charset="0"/>
              </a:defRPr>
            </a:lvl8pPr>
            <a:lvl9pPr marL="1828800" algn="ctr" rtl="0" fontAlgn="base">
              <a:spcBef>
                <a:spcPct val="0"/>
              </a:spcBef>
              <a:spcAft>
                <a:spcPct val="0"/>
              </a:spcAft>
              <a:defRPr sz="4400">
                <a:solidFill>
                  <a:schemeClr val="tx1"/>
                </a:solidFill>
                <a:latin typeface="Arial Narrow" pitchFamily="34" charset="0"/>
              </a:defRPr>
            </a:lvl9pPr>
          </a:lstStyle>
          <a:p>
            <a:pPr eaLnBrk="1" hangingPunct="1">
              <a:defRPr/>
            </a:pPr>
            <a:r>
              <a:rPr lang="en-GB" sz="3800" kern="0" dirty="0">
                <a:solidFill>
                  <a:schemeClr val="bg1"/>
                </a:solidFill>
                <a:latin typeface="Trebuchet MS" pitchFamily="34" charset="0"/>
              </a:rPr>
              <a:t>German Marine Research Consortium</a:t>
            </a:r>
          </a:p>
          <a:p>
            <a:pPr eaLnBrk="1" hangingPunct="1">
              <a:defRPr/>
            </a:pPr>
            <a:r>
              <a:rPr lang="en-GB" sz="2200" kern="0" dirty="0">
                <a:solidFill>
                  <a:schemeClr val="bg1"/>
                </a:solidFill>
                <a:latin typeface="Trebuchet MS" pitchFamily="34" charset="0"/>
              </a:rPr>
              <a:t>The national association of German marine research institutions</a:t>
            </a:r>
          </a:p>
        </p:txBody>
      </p:sp>
      <p:pic>
        <p:nvPicPr>
          <p:cNvPr id="12322" name="Picture 2" descr="http://www.cen.uni-hamburg.de/de/bilder-startseite/logo-cen.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7425" y="4633913"/>
            <a:ext cx="719138" cy="342900"/>
          </a:xfrm>
          <a:prstGeom prst="rect">
            <a:avLst/>
          </a:prstGeom>
          <a:solidFill>
            <a:schemeClr val="bg1"/>
          </a:solidFill>
          <a:ln w="25400">
            <a:solidFill>
              <a:srgbClr val="FFFF00"/>
            </a:solidFill>
            <a:miter lim="800000"/>
            <a:headEnd/>
            <a:tailEnd/>
          </a:ln>
        </p:spPr>
      </p:pic>
      <p:sp>
        <p:nvSpPr>
          <p:cNvPr id="37" name="Rechteck 36"/>
          <p:cNvSpPr/>
          <p:nvPr/>
        </p:nvSpPr>
        <p:spPr bwMode="auto">
          <a:xfrm>
            <a:off x="0" y="5819775"/>
            <a:ext cx="9144000" cy="1030288"/>
          </a:xfrm>
          <a:prstGeom prst="rect">
            <a:avLst/>
          </a:prstGeom>
          <a:solidFill>
            <a:schemeClr val="bg1"/>
          </a:solidFill>
          <a:ln w="9525" cap="flat" cmpd="sng" algn="ctr">
            <a:noFill/>
            <a:prstDash val="solid"/>
            <a:round/>
            <a:headEnd type="none" w="med" len="med"/>
            <a:tailEnd type="none" w="med" len="med"/>
          </a:ln>
          <a:effectLst/>
        </p:spPr>
        <p:txBody>
          <a:bodyPr lIns="180000" tIns="180000" rIns="180000" bIns="180000"/>
          <a:lstStyle/>
          <a:p>
            <a:pPr eaLnBrk="1" fontAlgn="auto" hangingPunct="1">
              <a:spcBef>
                <a:spcPts val="0"/>
              </a:spcBef>
              <a:spcAft>
                <a:spcPts val="0"/>
              </a:spcAft>
              <a:defRPr/>
            </a:pPr>
            <a:endParaRPr lang="en-GB">
              <a:solidFill>
                <a:srgbClr val="002060"/>
              </a:solidFill>
              <a:effectLst>
                <a:outerShdw blurRad="38100" dist="38100" dir="2700000" algn="tl">
                  <a:srgbClr val="000000">
                    <a:alpha val="43137"/>
                  </a:srgbClr>
                </a:outerShdw>
              </a:effectLst>
              <a:latin typeface="+mn-lt"/>
            </a:endParaRPr>
          </a:p>
        </p:txBody>
      </p:sp>
      <p:sp>
        <p:nvSpPr>
          <p:cNvPr id="12324" name="Rechteck 37"/>
          <p:cNvSpPr>
            <a:spLocks noChangeArrowheads="1"/>
          </p:cNvSpPr>
          <p:nvPr/>
        </p:nvSpPr>
        <p:spPr bwMode="auto">
          <a:xfrm>
            <a:off x="34925" y="5966410"/>
            <a:ext cx="9109075"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Aft>
                <a:spcPts val="600"/>
              </a:spcAft>
              <a:buClr>
                <a:srgbClr val="002060"/>
              </a:buClr>
              <a:buFont typeface="Wingdings" panose="05000000000000000000" pitchFamily="2" charset="2"/>
              <a:buChar char="F"/>
            </a:pPr>
            <a:r>
              <a:rPr lang="en-US" altLang="de-DE" sz="1800" b="0" dirty="0">
                <a:solidFill>
                  <a:srgbClr val="002060"/>
                </a:solidFill>
                <a:latin typeface="+mn-lt"/>
              </a:rPr>
              <a:t>A not-for-profit association of 19 marine, coastal and polar science institutions</a:t>
            </a:r>
          </a:p>
          <a:p>
            <a:pPr eaLnBrk="1" hangingPunct="1">
              <a:spcAft>
                <a:spcPts val="600"/>
              </a:spcAft>
              <a:buClr>
                <a:srgbClr val="002060"/>
              </a:buClr>
              <a:buFont typeface="Wingdings" panose="05000000000000000000" pitchFamily="2" charset="2"/>
              <a:buChar char="F"/>
            </a:pPr>
            <a:r>
              <a:rPr lang="en-US" altLang="de-DE" sz="1800" b="0" dirty="0">
                <a:solidFill>
                  <a:srgbClr val="002060"/>
                </a:solidFill>
                <a:latin typeface="+mn-lt"/>
              </a:rPr>
              <a:t>Permanent Exhibits: </a:t>
            </a:r>
            <a:r>
              <a:rPr lang="en-US" altLang="de-DE" sz="1800" b="0" dirty="0" err="1">
                <a:solidFill>
                  <a:srgbClr val="002060"/>
                </a:solidFill>
                <a:latin typeface="+mn-lt"/>
              </a:rPr>
              <a:t>Ozeaneum</a:t>
            </a:r>
            <a:r>
              <a:rPr lang="en-US" altLang="de-DE" sz="1800" b="0" dirty="0">
                <a:solidFill>
                  <a:srgbClr val="002060"/>
                </a:solidFill>
                <a:latin typeface="+mn-lt"/>
              </a:rPr>
              <a:t> Stralsund and International Maritime Museum Hamburg</a:t>
            </a:r>
          </a:p>
        </p:txBody>
      </p:sp>
      <p:pic>
        <p:nvPicPr>
          <p:cNvPr id="12325" name="Picture 2" descr="C:\Users\JSFritz\AppData\Local\Temp\fz3temp-1\GKSS NEUES HZG Logo_rgb_mitzusatz_150mm_300dpi.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24363" y="3808413"/>
            <a:ext cx="1227137" cy="331787"/>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2326" name="Picture 3" descr="C:\Users\JSFritz\AppData\Local\Temp\fz3temp-1\THUENEN_Office_RGB.bmp"/>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27425" y="3498850"/>
            <a:ext cx="719138" cy="288925"/>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2327" name="Picture 3" descr="C:\Users\JSFritz\AppData\Local\Temp\fz3temp-1\THUENEN_Office_RGB.bmp"/>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49938" y="4184650"/>
            <a:ext cx="720725" cy="288925"/>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2328" name="Picture 5" descr="http://www.deutsche-meeresforschung.de/images/Media/kms-logo_1305_vrz_4c.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92613" y="2447925"/>
            <a:ext cx="720725" cy="40322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329" name="Picture 4" descr="http://www.spp-haefen.de/uploads/pics/DSM.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92275" y="3719513"/>
            <a:ext cx="722313" cy="366712"/>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2330" name="Picture 6" descr="http://www.bmwi.de/BMWi/Redaktion/Bilder/Logos/logo-bgr,property=bild,bereich=bmwi2012,sprache=de,width=280,height=210.jpg"/>
          <p:cNvPicPr>
            <a:picLocks noChangeAspect="1" noChangeArrowheads="1"/>
          </p:cNvPicPr>
          <p:nvPr/>
        </p:nvPicPr>
        <p:blipFill>
          <a:blip r:embed="rId20">
            <a:extLst>
              <a:ext uri="{28A0092B-C50C-407E-A947-70E740481C1C}">
                <a14:useLocalDpi xmlns:a14="http://schemas.microsoft.com/office/drawing/2010/main" val="0"/>
              </a:ext>
            </a:extLst>
          </a:blip>
          <a:srcRect t="13809" b="26982"/>
          <a:stretch>
            <a:fillRect/>
          </a:stretch>
        </p:blipFill>
        <p:spPr bwMode="auto">
          <a:xfrm>
            <a:off x="5832475" y="4624388"/>
            <a:ext cx="719138" cy="319087"/>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2331" name="Picture 8" descr="http://www.windkraft-journal.de/wp-content/uploads/2012/11/BSH-neu.jpg"/>
          <p:cNvPicPr>
            <a:picLocks noChangeAspect="1" noChangeArrowheads="1"/>
          </p:cNvPicPr>
          <p:nvPr/>
        </p:nvPicPr>
        <p:blipFill>
          <a:blip r:embed="rId21">
            <a:extLst>
              <a:ext uri="{28A0092B-C50C-407E-A947-70E740481C1C}">
                <a14:useLocalDpi xmlns:a14="http://schemas.microsoft.com/office/drawing/2010/main" val="0"/>
              </a:ext>
            </a:extLst>
          </a:blip>
          <a:srcRect l="34016" t="6917" r="37611" b="12750"/>
          <a:stretch>
            <a:fillRect/>
          </a:stretch>
        </p:blipFill>
        <p:spPr bwMode="auto">
          <a:xfrm>
            <a:off x="3527425" y="1998663"/>
            <a:ext cx="720725" cy="13589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7E7D9744-8975-42A5-BDF1-8015AEFE2F68}"/>
              </a:ext>
            </a:extLst>
          </p:cNvPr>
          <p:cNvSpPr/>
          <p:nvPr/>
        </p:nvSpPr>
        <p:spPr bwMode="auto">
          <a:xfrm>
            <a:off x="137500" y="4926492"/>
            <a:ext cx="360000" cy="360000"/>
          </a:xfrm>
          <a:prstGeom prst="ellipse">
            <a:avLst/>
          </a:prstGeom>
          <a:solidFill>
            <a:srgbClr val="09F7DB"/>
          </a:solidFill>
          <a:ln w="22225" cap="flat" cmpd="sng" algn="ctr">
            <a:solidFill>
              <a:srgbClr val="FFC000"/>
            </a:solidFill>
            <a:prstDash val="solid"/>
            <a:round/>
            <a:headEnd type="none" w="med" len="med"/>
            <a:tailEnd type="none" w="med" len="med"/>
          </a:ln>
          <a:effectLst/>
        </p:spPr>
        <p:txBody>
          <a:bodyPr vert="horz" wrap="square" lIns="180000" tIns="180000" rIns="180000" bIns="180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
                <a:srgbClr val="003399"/>
              </a:buClr>
              <a:buSzTx/>
              <a:buFont typeface="Wingdings" pitchFamily="2" charset="2"/>
              <a:buNone/>
              <a:tabLst/>
            </a:pPr>
            <a:endPara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Arial Narrow Bold" charset="0"/>
            </a:endParaRPr>
          </a:p>
        </p:txBody>
      </p:sp>
      <p:sp>
        <p:nvSpPr>
          <p:cNvPr id="45" name="Ellipse 44">
            <a:extLst>
              <a:ext uri="{FF2B5EF4-FFF2-40B4-BE49-F238E27FC236}">
                <a16:creationId xmlns:a16="http://schemas.microsoft.com/office/drawing/2014/main" id="{D0C452BE-8DE8-4998-991A-BE599D42ECFF}"/>
              </a:ext>
            </a:extLst>
          </p:cNvPr>
          <p:cNvSpPr/>
          <p:nvPr/>
        </p:nvSpPr>
        <p:spPr bwMode="auto">
          <a:xfrm>
            <a:off x="6732280" y="4673963"/>
            <a:ext cx="360000" cy="360000"/>
          </a:xfrm>
          <a:prstGeom prst="ellipse">
            <a:avLst/>
          </a:prstGeom>
          <a:solidFill>
            <a:srgbClr val="09F7DB"/>
          </a:solidFill>
          <a:ln w="22225" cap="flat" cmpd="sng" algn="ctr">
            <a:solidFill>
              <a:srgbClr val="FFC000"/>
            </a:solidFill>
            <a:prstDash val="solid"/>
            <a:round/>
            <a:headEnd type="none" w="med" len="med"/>
            <a:tailEnd type="none" w="med" len="med"/>
          </a:ln>
          <a:effectLst/>
        </p:spPr>
        <p:txBody>
          <a:bodyPr vert="horz" wrap="square" lIns="180000" tIns="180000" rIns="180000" bIns="180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
                <a:srgbClr val="003399"/>
              </a:buClr>
              <a:buSzTx/>
              <a:buFont typeface="Wingdings" pitchFamily="2" charset="2"/>
              <a:buNone/>
              <a:tabLst/>
            </a:pPr>
            <a:endPara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Arial Narrow Bold" charset="0"/>
            </a:endParaRPr>
          </a:p>
        </p:txBody>
      </p:sp>
    </p:spTree>
    <p:extLst>
      <p:ext uri="{BB962C8B-B14F-4D97-AF65-F5344CB8AC3E}">
        <p14:creationId xmlns:p14="http://schemas.microsoft.com/office/powerpoint/2010/main" val="162099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Fritz\AppData\Local\Temp\DSCN35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920" y="908720"/>
            <a:ext cx="596741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feld 11"/>
          <p:cNvSpPr txBox="1">
            <a:spLocks noChangeArrowheads="1"/>
          </p:cNvSpPr>
          <p:nvPr/>
        </p:nvSpPr>
        <p:spPr bwMode="auto">
          <a:xfrm>
            <a:off x="0" y="-27384"/>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1">
                <a:solidFill>
                  <a:schemeClr val="tx1"/>
                </a:solidFill>
                <a:latin typeface="Arial Narrow Bold" charset="0"/>
              </a:defRPr>
            </a:lvl1pPr>
            <a:lvl2pPr marL="742950" indent="-285750">
              <a:defRPr sz="2400" b="1">
                <a:solidFill>
                  <a:schemeClr val="tx1"/>
                </a:solidFill>
                <a:latin typeface="Arial Narrow Bold" charset="0"/>
              </a:defRPr>
            </a:lvl2pPr>
            <a:lvl3pPr marL="1143000" indent="-228600">
              <a:defRPr sz="2400" b="1">
                <a:solidFill>
                  <a:schemeClr val="tx1"/>
                </a:solidFill>
                <a:latin typeface="Arial Narrow Bold" charset="0"/>
              </a:defRPr>
            </a:lvl3pPr>
            <a:lvl4pPr marL="1600200" indent="-228600">
              <a:defRPr sz="2400" b="1">
                <a:solidFill>
                  <a:schemeClr val="tx1"/>
                </a:solidFill>
                <a:latin typeface="Arial Narrow Bold" charset="0"/>
              </a:defRPr>
            </a:lvl4pPr>
            <a:lvl5pPr marL="2057400" indent="-228600">
              <a:defRPr sz="2400" b="1">
                <a:solidFill>
                  <a:schemeClr val="tx1"/>
                </a:solidFill>
                <a:latin typeface="Arial Narrow Bold" charset="0"/>
              </a:defRPr>
            </a:lvl5pPr>
            <a:lvl6pPr marL="25146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6pPr>
            <a:lvl7pPr marL="29718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7pPr>
            <a:lvl8pPr marL="34290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8pPr>
            <a:lvl9pPr marL="38862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9pPr>
          </a:lstStyle>
          <a:p>
            <a:pPr algn="ctr"/>
            <a:r>
              <a:rPr lang="en-GB" altLang="de-DE" sz="4000" dirty="0">
                <a:solidFill>
                  <a:srgbClr val="002060"/>
                </a:solidFill>
                <a:latin typeface="+mj-lt"/>
              </a:rPr>
              <a:t>What do we do?</a:t>
            </a:r>
          </a:p>
        </p:txBody>
      </p:sp>
      <p:pic>
        <p:nvPicPr>
          <p:cNvPr id="6" name="Grafik 5"/>
          <p:cNvPicPr>
            <a:picLocks noChangeAspect="1"/>
          </p:cNvPicPr>
          <p:nvPr/>
        </p:nvPicPr>
        <p:blipFill>
          <a:blip r:embed="rId4"/>
          <a:stretch>
            <a:fillRect/>
          </a:stretch>
        </p:blipFill>
        <p:spPr>
          <a:xfrm>
            <a:off x="1439652" y="855441"/>
            <a:ext cx="6224588" cy="4005263"/>
          </a:xfrm>
          <a:prstGeom prst="rect">
            <a:avLst/>
          </a:prstGeom>
          <a:ln>
            <a:noFill/>
          </a:ln>
          <a:effectLst>
            <a:outerShdw blurRad="190500" algn="tl" rotWithShape="0">
              <a:srgbClr val="000000">
                <a:alpha val="70000"/>
              </a:srgbClr>
            </a:outerShdw>
          </a:effectLst>
        </p:spPr>
      </p:pic>
      <p:pic>
        <p:nvPicPr>
          <p:cNvPr id="7" name="Grafik 6"/>
          <p:cNvPicPr>
            <a:picLocks noChangeAspect="1"/>
          </p:cNvPicPr>
          <p:nvPr/>
        </p:nvPicPr>
        <p:blipFill>
          <a:blip r:embed="rId5"/>
          <a:stretch>
            <a:fillRect/>
          </a:stretch>
        </p:blipFill>
        <p:spPr>
          <a:xfrm>
            <a:off x="1399369" y="836712"/>
            <a:ext cx="6376987" cy="4243388"/>
          </a:xfrm>
          <a:prstGeom prst="rect">
            <a:avLst/>
          </a:prstGeom>
          <a:ln>
            <a:noFill/>
          </a:ln>
          <a:effectLst>
            <a:outerShdw blurRad="190500" algn="tl" rotWithShape="0">
              <a:srgbClr val="000000">
                <a:alpha val="70000"/>
              </a:srgbClr>
            </a:outerShdw>
          </a:effectLst>
        </p:spPr>
      </p:pic>
      <p:pic>
        <p:nvPicPr>
          <p:cNvPr id="8" name="Grafik 7"/>
          <p:cNvPicPr>
            <a:picLocks noChangeAspect="1"/>
          </p:cNvPicPr>
          <p:nvPr/>
        </p:nvPicPr>
        <p:blipFill>
          <a:blip r:embed="rId6"/>
          <a:stretch>
            <a:fillRect/>
          </a:stretch>
        </p:blipFill>
        <p:spPr>
          <a:xfrm>
            <a:off x="1224806" y="764704"/>
            <a:ext cx="6659562" cy="4994275"/>
          </a:xfrm>
          <a:prstGeom prst="rect">
            <a:avLst/>
          </a:prstGeom>
          <a:ln>
            <a:noFill/>
          </a:ln>
          <a:effectLst>
            <a:outerShdw blurRad="190500" algn="tl" rotWithShape="0">
              <a:srgbClr val="000000">
                <a:alpha val="70000"/>
              </a:srgbClr>
            </a:outerShdw>
          </a:effectLst>
        </p:spPr>
      </p:pic>
      <p:pic>
        <p:nvPicPr>
          <p:cNvPr id="9" name="Grafik 8"/>
          <p:cNvPicPr>
            <a:picLocks noChangeAspect="1"/>
          </p:cNvPicPr>
          <p:nvPr/>
        </p:nvPicPr>
        <p:blipFill>
          <a:blip r:embed="rId7"/>
          <a:stretch>
            <a:fillRect/>
          </a:stretch>
        </p:blipFill>
        <p:spPr>
          <a:xfrm>
            <a:off x="1043608" y="728700"/>
            <a:ext cx="7092950" cy="3994150"/>
          </a:xfrm>
          <a:prstGeom prst="rect">
            <a:avLst/>
          </a:prstGeom>
          <a:ln>
            <a:noFill/>
          </a:ln>
          <a:effectLst>
            <a:outerShdw blurRad="190500" algn="tl" rotWithShape="0">
              <a:srgbClr val="000000">
                <a:alpha val="70000"/>
              </a:srgbClr>
            </a:outerShdw>
          </a:effectLst>
        </p:spPr>
      </p:pic>
      <p:pic>
        <p:nvPicPr>
          <p:cNvPr id="10" name="Grafik 9"/>
          <p:cNvPicPr>
            <a:picLocks noChangeAspect="1"/>
          </p:cNvPicPr>
          <p:nvPr/>
        </p:nvPicPr>
        <p:blipFill>
          <a:blip r:embed="rId8"/>
          <a:stretch>
            <a:fillRect/>
          </a:stretch>
        </p:blipFill>
        <p:spPr>
          <a:xfrm>
            <a:off x="935558" y="737579"/>
            <a:ext cx="7308850" cy="5319713"/>
          </a:xfrm>
          <a:prstGeom prst="rect">
            <a:avLst/>
          </a:prstGeom>
          <a:ln>
            <a:noFill/>
          </a:ln>
          <a:effectLst>
            <a:outerShdw blurRad="190500" algn="tl" rotWithShape="0">
              <a:srgbClr val="000000">
                <a:alpha val="70000"/>
              </a:srgbClr>
            </a:outerShdw>
          </a:effectLst>
        </p:spPr>
      </p:pic>
      <p:pic>
        <p:nvPicPr>
          <p:cNvPr id="5" name="Grafik 4"/>
          <p:cNvPicPr>
            <a:picLocks noChangeAspect="1"/>
          </p:cNvPicPr>
          <p:nvPr/>
        </p:nvPicPr>
        <p:blipFill>
          <a:blip r:embed="rId9"/>
          <a:stretch>
            <a:fillRect/>
          </a:stretch>
        </p:blipFill>
        <p:spPr>
          <a:xfrm>
            <a:off x="22733" y="728700"/>
            <a:ext cx="9121775" cy="4186238"/>
          </a:xfrm>
          <a:prstGeom prst="rect">
            <a:avLst/>
          </a:prstGeom>
          <a:ln>
            <a:noFill/>
          </a:ln>
          <a:effectLst>
            <a:outerShdw blurRad="190500" algn="tl" rotWithShape="0">
              <a:srgbClr val="000000">
                <a:alpha val="70000"/>
              </a:srgbClr>
            </a:outerShdw>
          </a:effectLst>
        </p:spPr>
      </p:pic>
      <p:pic>
        <p:nvPicPr>
          <p:cNvPr id="11" name="Grafik 10">
            <a:extLst>
              <a:ext uri="{FF2B5EF4-FFF2-40B4-BE49-F238E27FC236}">
                <a16:creationId xmlns:a16="http://schemas.microsoft.com/office/drawing/2014/main" id="{128A2F85-67C4-455F-9E5F-07670245D92E}"/>
              </a:ext>
            </a:extLst>
          </p:cNvPr>
          <p:cNvPicPr>
            <a:picLocks noChangeAspect="1"/>
          </p:cNvPicPr>
          <p:nvPr/>
        </p:nvPicPr>
        <p:blipFill rotWithShape="1">
          <a:blip r:embed="rId10">
            <a:extLst>
              <a:ext uri="{28A0092B-C50C-407E-A947-70E740481C1C}">
                <a14:useLocalDpi xmlns:a14="http://schemas.microsoft.com/office/drawing/2010/main" val="0"/>
              </a:ext>
            </a:extLst>
          </a:blip>
          <a:srcRect t="11059" b="16743"/>
          <a:stretch/>
        </p:blipFill>
        <p:spPr>
          <a:xfrm>
            <a:off x="-508" y="690280"/>
            <a:ext cx="9144000" cy="4071302"/>
          </a:xfrm>
          <a:prstGeom prst="rect">
            <a:avLst/>
          </a:prstGeom>
          <a:ln>
            <a:noFill/>
          </a:ln>
          <a:effectLst>
            <a:outerShdw blurRad="292100" dist="139700" dir="2700000" algn="tl" rotWithShape="0">
              <a:srgbClr val="333333">
                <a:alpha val="65000"/>
              </a:srgbClr>
            </a:outerShdw>
          </a:effectLst>
        </p:spPr>
      </p:pic>
      <p:sp>
        <p:nvSpPr>
          <p:cNvPr id="5130" name="Textfeld 10"/>
          <p:cNvSpPr txBox="1">
            <a:spLocks noChangeArrowheads="1"/>
          </p:cNvSpPr>
          <p:nvPr/>
        </p:nvSpPr>
        <p:spPr bwMode="auto">
          <a:xfrm>
            <a:off x="0" y="4725144"/>
            <a:ext cx="9144000" cy="21804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tIns="0" rIns="108000" bIns="0" anchor="ctr" anchorCtr="0"/>
          <a:lstStyle>
            <a:lvl1pPr marL="342900" indent="-342900">
              <a:defRPr sz="2400" b="1">
                <a:solidFill>
                  <a:schemeClr val="tx1"/>
                </a:solidFill>
                <a:latin typeface="Arial Narrow Bold" charset="0"/>
              </a:defRPr>
            </a:lvl1pPr>
            <a:lvl2pPr marL="742950" indent="-285750">
              <a:defRPr sz="2400" b="1">
                <a:solidFill>
                  <a:schemeClr val="tx1"/>
                </a:solidFill>
                <a:latin typeface="Arial Narrow Bold" charset="0"/>
              </a:defRPr>
            </a:lvl2pPr>
            <a:lvl3pPr marL="1143000" indent="-228600">
              <a:defRPr sz="2400" b="1">
                <a:solidFill>
                  <a:schemeClr val="tx1"/>
                </a:solidFill>
                <a:latin typeface="Arial Narrow Bold" charset="0"/>
              </a:defRPr>
            </a:lvl3pPr>
            <a:lvl4pPr marL="1600200" indent="-228600">
              <a:defRPr sz="2400" b="1">
                <a:solidFill>
                  <a:schemeClr val="tx1"/>
                </a:solidFill>
                <a:latin typeface="Arial Narrow Bold" charset="0"/>
              </a:defRPr>
            </a:lvl4pPr>
            <a:lvl5pPr marL="2057400" indent="-228600">
              <a:defRPr sz="2400" b="1">
                <a:solidFill>
                  <a:schemeClr val="tx1"/>
                </a:solidFill>
                <a:latin typeface="Arial Narrow Bold" charset="0"/>
              </a:defRPr>
            </a:lvl5pPr>
            <a:lvl6pPr marL="25146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6pPr>
            <a:lvl7pPr marL="29718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7pPr>
            <a:lvl8pPr marL="34290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8pPr>
            <a:lvl9pPr marL="3886200" indent="-228600" algn="ctr" eaLnBrk="0" fontAlgn="base" hangingPunct="0">
              <a:spcBef>
                <a:spcPct val="50000"/>
              </a:spcBef>
              <a:spcAft>
                <a:spcPct val="0"/>
              </a:spcAft>
              <a:buClr>
                <a:srgbClr val="003399"/>
              </a:buClr>
              <a:buFont typeface="Wingdings" panose="05000000000000000000" pitchFamily="2" charset="2"/>
              <a:defRPr sz="2400" b="1">
                <a:solidFill>
                  <a:schemeClr val="tx1"/>
                </a:solidFill>
                <a:latin typeface="Arial Narrow Bold" charset="0"/>
              </a:defRPr>
            </a:lvl9pPr>
          </a:lstStyle>
          <a:p>
            <a:pPr algn="l">
              <a:spcBef>
                <a:spcPct val="0"/>
              </a:spcBef>
              <a:spcAft>
                <a:spcPts val="600"/>
              </a:spcAft>
              <a:buClr>
                <a:srgbClr val="002060"/>
              </a:buClr>
              <a:buFont typeface="Wingdings" panose="05000000000000000000" pitchFamily="2" charset="2"/>
              <a:buChar char="F"/>
            </a:pPr>
            <a:r>
              <a:rPr lang="en-GB" altLang="de-DE" sz="2000" dirty="0">
                <a:solidFill>
                  <a:srgbClr val="002060"/>
                </a:solidFill>
                <a:latin typeface="+mj-lt"/>
              </a:rPr>
              <a:t>Member</a:t>
            </a:r>
            <a:r>
              <a:rPr lang="en-GB" altLang="de-DE" sz="2000" b="0" dirty="0">
                <a:solidFill>
                  <a:srgbClr val="002060"/>
                </a:solidFill>
                <a:latin typeface="+mj-lt"/>
              </a:rPr>
              <a:t> of European and international networks, including in European Marine Board, JPI Oceans and Atlantic Ocean Research Alliance</a:t>
            </a:r>
          </a:p>
          <a:p>
            <a:pPr algn="l">
              <a:spcBef>
                <a:spcPct val="0"/>
              </a:spcBef>
              <a:spcAft>
                <a:spcPts val="600"/>
              </a:spcAft>
              <a:buClr>
                <a:srgbClr val="002060"/>
              </a:buClr>
              <a:buFont typeface="Wingdings" panose="05000000000000000000" pitchFamily="2" charset="2"/>
              <a:buChar char="F"/>
            </a:pPr>
            <a:r>
              <a:rPr lang="en-GB" altLang="de-DE" sz="2000" dirty="0">
                <a:solidFill>
                  <a:srgbClr val="002060"/>
                </a:solidFill>
                <a:latin typeface="+mj-lt"/>
              </a:rPr>
              <a:t>Promote cooperation </a:t>
            </a:r>
            <a:r>
              <a:rPr lang="en-GB" altLang="de-DE" sz="2000" b="0" dirty="0">
                <a:solidFill>
                  <a:srgbClr val="002060"/>
                </a:solidFill>
                <a:latin typeface="+mj-lt"/>
              </a:rPr>
              <a:t>with research partners, EU-Institutions, NGOs, industry and international organisations</a:t>
            </a:r>
          </a:p>
          <a:p>
            <a:pPr algn="l">
              <a:spcBef>
                <a:spcPct val="0"/>
              </a:spcBef>
              <a:spcAft>
                <a:spcPts val="600"/>
              </a:spcAft>
              <a:buClr>
                <a:srgbClr val="002060"/>
              </a:buClr>
              <a:buFont typeface="Wingdings" panose="05000000000000000000" pitchFamily="2" charset="2"/>
              <a:buChar char="F"/>
            </a:pPr>
            <a:r>
              <a:rPr lang="en-GB" altLang="de-DE" sz="2000" dirty="0">
                <a:solidFill>
                  <a:srgbClr val="002060"/>
                </a:solidFill>
                <a:latin typeface="+mj-lt"/>
              </a:rPr>
              <a:t>Strategic support</a:t>
            </a:r>
            <a:r>
              <a:rPr lang="en-GB" altLang="de-DE" sz="2000" b="0" dirty="0">
                <a:solidFill>
                  <a:srgbClr val="002060"/>
                </a:solidFill>
                <a:latin typeface="+mj-lt"/>
              </a:rPr>
              <a:t> to German, European and int’l marine science community </a:t>
            </a:r>
          </a:p>
        </p:txBody>
      </p:sp>
    </p:spTree>
    <p:extLst>
      <p:ext uri="{BB962C8B-B14F-4D97-AF65-F5344CB8AC3E}">
        <p14:creationId xmlns:p14="http://schemas.microsoft.com/office/powerpoint/2010/main" val="660522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par>
                          <p:cTn id="8" fill="hold">
                            <p:stCondLst>
                              <p:cond delay="4000"/>
                            </p:stCondLst>
                            <p:childTnLst>
                              <p:par>
                                <p:cTn id="9" presetID="10" presetClass="entr" presetSubtype="0" fill="hold" nodeType="afterEffect">
                                  <p:stCondLst>
                                    <p:cond delay="2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par>
                          <p:cTn id="12" fill="hold">
                            <p:stCondLst>
                              <p:cond delay="8000"/>
                            </p:stCondLst>
                            <p:childTnLst>
                              <p:par>
                                <p:cTn id="13" presetID="10" presetClass="entr" presetSubtype="0" fill="hold" nodeType="afterEffect">
                                  <p:stCondLst>
                                    <p:cond delay="2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12000"/>
                            </p:stCondLst>
                            <p:childTnLst>
                              <p:par>
                                <p:cTn id="17" presetID="10" presetClass="entr" presetSubtype="0" fill="hold" nodeType="afterEffect">
                                  <p:stCondLst>
                                    <p:cond delay="2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500"/>
                                        <p:tgtEl>
                                          <p:spTgt spid="9"/>
                                        </p:tgtEl>
                                      </p:cBhvr>
                                    </p:animEffect>
                                  </p:childTnLst>
                                </p:cTn>
                              </p:par>
                            </p:childTnLst>
                          </p:cTn>
                        </p:par>
                        <p:par>
                          <p:cTn id="20" fill="hold">
                            <p:stCondLst>
                              <p:cond delay="16000"/>
                            </p:stCondLst>
                            <p:childTnLst>
                              <p:par>
                                <p:cTn id="21" presetID="10" presetClass="entr" presetSubtype="0" fill="hold" nodeType="afterEffect">
                                  <p:stCondLst>
                                    <p:cond delay="2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500"/>
                                        <p:tgtEl>
                                          <p:spTgt spid="10"/>
                                        </p:tgtEl>
                                      </p:cBhvr>
                                    </p:animEffect>
                                  </p:childTnLst>
                                </p:cTn>
                              </p:par>
                            </p:childTnLst>
                          </p:cTn>
                        </p:par>
                        <p:par>
                          <p:cTn id="24" fill="hold">
                            <p:stCondLst>
                              <p:cond delay="20000"/>
                            </p:stCondLst>
                            <p:childTnLst>
                              <p:par>
                                <p:cTn id="25" presetID="10" presetClass="entr" presetSubtype="0" fill="hold" nodeType="afterEffect">
                                  <p:stCondLst>
                                    <p:cond delay="25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500"/>
                                        <p:tgtEl>
                                          <p:spTgt spid="5"/>
                                        </p:tgtEl>
                                      </p:cBhvr>
                                    </p:animEffect>
                                  </p:childTnLst>
                                </p:cTn>
                              </p:par>
                            </p:childTnLst>
                          </p:cTn>
                        </p:par>
                        <p:par>
                          <p:cTn id="28" fill="hold">
                            <p:stCondLst>
                              <p:cond delay="24000"/>
                            </p:stCondLst>
                            <p:childTnLst>
                              <p:par>
                                <p:cTn id="29" presetID="10" presetClass="entr" presetSubtype="0" fill="hold" nodeType="afterEffect">
                                  <p:stCondLst>
                                    <p:cond delay="2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007A3-DE69-4AD3-94BF-ED33C3C8C53D}"/>
              </a:ext>
            </a:extLst>
          </p:cNvPr>
          <p:cNvSpPr>
            <a:spLocks noGrp="1"/>
          </p:cNvSpPr>
          <p:nvPr>
            <p:ph type="title"/>
          </p:nvPr>
        </p:nvSpPr>
        <p:spPr>
          <a:xfrm>
            <a:off x="457200" y="116632"/>
            <a:ext cx="8229600" cy="900100"/>
          </a:xfrm>
        </p:spPr>
        <p:txBody>
          <a:bodyPr/>
          <a:lstStyle/>
          <a:p>
            <a:r>
              <a:rPr lang="en-US" b="1" dirty="0"/>
              <a:t>FS Meteor</a:t>
            </a:r>
          </a:p>
        </p:txBody>
      </p:sp>
      <p:pic>
        <p:nvPicPr>
          <p:cNvPr id="5" name="Grafik 4">
            <a:extLst>
              <a:ext uri="{FF2B5EF4-FFF2-40B4-BE49-F238E27FC236}">
                <a16:creationId xmlns:a16="http://schemas.microsoft.com/office/drawing/2014/main" id="{6BE1E3FA-B88F-4D2B-8DF5-4CCF47937E8E}"/>
              </a:ext>
            </a:extLst>
          </p:cNvPr>
          <p:cNvPicPr>
            <a:picLocks noChangeAspect="1"/>
          </p:cNvPicPr>
          <p:nvPr/>
        </p:nvPicPr>
        <p:blipFill rotWithShape="1">
          <a:blip r:embed="rId2"/>
          <a:srcRect t="15001" b="8000"/>
          <a:stretch/>
        </p:blipFill>
        <p:spPr>
          <a:xfrm>
            <a:off x="141878" y="1232756"/>
            <a:ext cx="8894618" cy="3852428"/>
          </a:xfrm>
          <a:prstGeom prst="rect">
            <a:avLst/>
          </a:prstGeom>
          <a:ln>
            <a:noFill/>
          </a:ln>
          <a:effectLst>
            <a:outerShdw blurRad="292100" dist="139700" dir="2700000" algn="tl" rotWithShape="0">
              <a:srgbClr val="333333">
                <a:alpha val="65000"/>
              </a:srgbClr>
            </a:outerShdw>
          </a:effectLst>
        </p:spPr>
      </p:pic>
      <p:sp>
        <p:nvSpPr>
          <p:cNvPr id="6" name="Textfeld 5">
            <a:extLst>
              <a:ext uri="{FF2B5EF4-FFF2-40B4-BE49-F238E27FC236}">
                <a16:creationId xmlns:a16="http://schemas.microsoft.com/office/drawing/2014/main" id="{F0956A75-7F1F-440C-9ADB-7E95F6F6B4CE}"/>
              </a:ext>
            </a:extLst>
          </p:cNvPr>
          <p:cNvSpPr txBox="1"/>
          <p:nvPr/>
        </p:nvSpPr>
        <p:spPr>
          <a:xfrm>
            <a:off x="141878" y="5209165"/>
            <a:ext cx="5566139" cy="400110"/>
          </a:xfrm>
          <a:prstGeom prst="rect">
            <a:avLst/>
          </a:prstGeom>
          <a:noFill/>
        </p:spPr>
        <p:txBody>
          <a:bodyPr wrap="none" rtlCol="0">
            <a:spAutoFit/>
          </a:bodyPr>
          <a:lstStyle/>
          <a:p>
            <a:r>
              <a:rPr lang="en-US" sz="2000" b="0" dirty="0">
                <a:solidFill>
                  <a:srgbClr val="002060"/>
                </a:solidFill>
                <a:latin typeface="+mn-lt"/>
              </a:rPr>
              <a:t>Location 10 December 2017: Port of Varna, Bulgaria</a:t>
            </a:r>
          </a:p>
        </p:txBody>
      </p:sp>
    </p:spTree>
    <p:extLst>
      <p:ext uri="{BB962C8B-B14F-4D97-AF65-F5344CB8AC3E}">
        <p14:creationId xmlns:p14="http://schemas.microsoft.com/office/powerpoint/2010/main" val="505868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C4915D7-D203-4C6C-8881-229F0AA1A348}"/>
              </a:ext>
            </a:extLst>
          </p:cNvPr>
          <p:cNvPicPr>
            <a:picLocks noChangeAspect="1"/>
          </p:cNvPicPr>
          <p:nvPr/>
        </p:nvPicPr>
        <p:blipFill rotWithShape="1">
          <a:blip r:embed="rId2"/>
          <a:srcRect l="17713" t="10101" r="6688" b="18500"/>
          <a:stretch/>
        </p:blipFill>
        <p:spPr>
          <a:xfrm>
            <a:off x="203568" y="1196752"/>
            <a:ext cx="8820735" cy="4686015"/>
          </a:xfrm>
          <a:prstGeom prst="rect">
            <a:avLst/>
          </a:prstGeom>
        </p:spPr>
      </p:pic>
      <p:sp>
        <p:nvSpPr>
          <p:cNvPr id="5" name="Textfeld 4">
            <a:extLst>
              <a:ext uri="{FF2B5EF4-FFF2-40B4-BE49-F238E27FC236}">
                <a16:creationId xmlns:a16="http://schemas.microsoft.com/office/drawing/2014/main" id="{8D88EB22-1A85-4BC9-8CCF-51E7E62A88E3}"/>
              </a:ext>
            </a:extLst>
          </p:cNvPr>
          <p:cNvSpPr txBox="1"/>
          <p:nvPr/>
        </p:nvSpPr>
        <p:spPr>
          <a:xfrm>
            <a:off x="3071737" y="2087560"/>
            <a:ext cx="2664296" cy="830997"/>
          </a:xfrm>
          <a:prstGeom prst="rect">
            <a:avLst/>
          </a:prstGeom>
          <a:noFill/>
          <a:effectLst>
            <a:outerShdw blurRad="63500" dist="101600" dir="2700000" algn="tl" rotWithShape="0">
              <a:srgbClr val="002060">
                <a:alpha val="40000"/>
              </a:srgbClr>
            </a:outerShdw>
          </a:effectLst>
        </p:spPr>
        <p:txBody>
          <a:bodyPr wrap="square" rtlCol="0">
            <a:spAutoFit/>
          </a:bodyPr>
          <a:lstStyle/>
          <a:p>
            <a:r>
              <a:rPr lang="en-US" dirty="0"/>
              <a:t>Coastal and ocean observations</a:t>
            </a:r>
          </a:p>
        </p:txBody>
      </p:sp>
      <p:sp>
        <p:nvSpPr>
          <p:cNvPr id="6" name="Textfeld 5">
            <a:extLst>
              <a:ext uri="{FF2B5EF4-FFF2-40B4-BE49-F238E27FC236}">
                <a16:creationId xmlns:a16="http://schemas.microsoft.com/office/drawing/2014/main" id="{857B9D47-CB26-436B-A00D-817F8C0FD9CD}"/>
              </a:ext>
            </a:extLst>
          </p:cNvPr>
          <p:cNvSpPr txBox="1"/>
          <p:nvPr/>
        </p:nvSpPr>
        <p:spPr>
          <a:xfrm>
            <a:off x="4139952" y="4833156"/>
            <a:ext cx="1944216" cy="461665"/>
          </a:xfrm>
          <a:prstGeom prst="rect">
            <a:avLst/>
          </a:prstGeom>
          <a:noFill/>
          <a:effectLst>
            <a:outerShdw blurRad="63500" dist="101600" dir="2700000" algn="tl" rotWithShape="0">
              <a:srgbClr val="002060">
                <a:alpha val="40000"/>
              </a:srgbClr>
            </a:outerShdw>
          </a:effectLst>
        </p:spPr>
        <p:txBody>
          <a:bodyPr wrap="square" rtlCol="0">
            <a:spAutoFit/>
          </a:bodyPr>
          <a:lstStyle/>
          <a:p>
            <a:r>
              <a:rPr lang="en-US" dirty="0"/>
              <a:t>Geology</a:t>
            </a:r>
          </a:p>
        </p:txBody>
      </p:sp>
      <p:sp>
        <p:nvSpPr>
          <p:cNvPr id="7" name="Textfeld 6">
            <a:extLst>
              <a:ext uri="{FF2B5EF4-FFF2-40B4-BE49-F238E27FC236}">
                <a16:creationId xmlns:a16="http://schemas.microsoft.com/office/drawing/2014/main" id="{DF937F23-62C5-4E10-8679-D13E888F0637}"/>
              </a:ext>
            </a:extLst>
          </p:cNvPr>
          <p:cNvSpPr txBox="1"/>
          <p:nvPr/>
        </p:nvSpPr>
        <p:spPr>
          <a:xfrm>
            <a:off x="503548" y="2918557"/>
            <a:ext cx="1944216" cy="830997"/>
          </a:xfrm>
          <a:prstGeom prst="rect">
            <a:avLst/>
          </a:prstGeom>
          <a:noFill/>
          <a:effectLst>
            <a:outerShdw blurRad="63500" dist="101600" dir="2700000" algn="tl" rotWithShape="0">
              <a:srgbClr val="002060">
                <a:alpha val="40000"/>
              </a:srgbClr>
            </a:outerShdw>
          </a:effectLst>
        </p:spPr>
        <p:txBody>
          <a:bodyPr wrap="square" rtlCol="0">
            <a:spAutoFit/>
          </a:bodyPr>
          <a:lstStyle/>
          <a:p>
            <a:r>
              <a:rPr lang="en-US" dirty="0"/>
              <a:t>Infrastructure development</a:t>
            </a:r>
          </a:p>
        </p:txBody>
      </p:sp>
      <p:sp>
        <p:nvSpPr>
          <p:cNvPr id="8" name="Textfeld 7">
            <a:extLst>
              <a:ext uri="{FF2B5EF4-FFF2-40B4-BE49-F238E27FC236}">
                <a16:creationId xmlns:a16="http://schemas.microsoft.com/office/drawing/2014/main" id="{0BAC0E2A-C51B-47CF-8CF8-C65777F6B86A}"/>
              </a:ext>
            </a:extLst>
          </p:cNvPr>
          <p:cNvSpPr txBox="1"/>
          <p:nvPr/>
        </p:nvSpPr>
        <p:spPr>
          <a:xfrm>
            <a:off x="6480564" y="2456892"/>
            <a:ext cx="2534453" cy="461665"/>
          </a:xfrm>
          <a:prstGeom prst="rect">
            <a:avLst/>
          </a:prstGeom>
          <a:noFill/>
          <a:effectLst>
            <a:outerShdw blurRad="63500" dist="101600" dir="2700000" algn="tl" rotWithShape="0">
              <a:srgbClr val="002060">
                <a:alpha val="40000"/>
              </a:srgbClr>
            </a:outerShdw>
          </a:effectLst>
        </p:spPr>
        <p:txBody>
          <a:bodyPr wrap="square" rtlCol="0">
            <a:spAutoFit/>
          </a:bodyPr>
          <a:lstStyle/>
          <a:p>
            <a:r>
              <a:rPr lang="en-US" dirty="0"/>
              <a:t>Biogeochemistry</a:t>
            </a:r>
          </a:p>
        </p:txBody>
      </p:sp>
      <p:sp>
        <p:nvSpPr>
          <p:cNvPr id="2" name="Titel 1">
            <a:extLst>
              <a:ext uri="{FF2B5EF4-FFF2-40B4-BE49-F238E27FC236}">
                <a16:creationId xmlns:a16="http://schemas.microsoft.com/office/drawing/2014/main" id="{319D0BF4-AFA1-4E5D-ABF2-DCD802A6270A}"/>
              </a:ext>
            </a:extLst>
          </p:cNvPr>
          <p:cNvSpPr>
            <a:spLocks noGrp="1"/>
          </p:cNvSpPr>
          <p:nvPr>
            <p:ph type="title"/>
          </p:nvPr>
        </p:nvSpPr>
        <p:spPr>
          <a:xfrm>
            <a:off x="0" y="116632"/>
            <a:ext cx="9144000" cy="900100"/>
          </a:xfrm>
        </p:spPr>
        <p:txBody>
          <a:bodyPr/>
          <a:lstStyle/>
          <a:p>
            <a:r>
              <a:rPr lang="en-US" sz="3800" b="1" dirty="0"/>
              <a:t>German science interests in the Black Sea</a:t>
            </a:r>
          </a:p>
        </p:txBody>
      </p:sp>
    </p:spTree>
    <p:extLst>
      <p:ext uri="{BB962C8B-B14F-4D97-AF65-F5344CB8AC3E}">
        <p14:creationId xmlns:p14="http://schemas.microsoft.com/office/powerpoint/2010/main" val="983857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426455B3-17C8-4A1C-A4A2-BF0483D3A531}"/>
              </a:ext>
            </a:extLst>
          </p:cNvPr>
          <p:cNvSpPr>
            <a:spLocks noGrp="1"/>
          </p:cNvSpPr>
          <p:nvPr>
            <p:ph type="title"/>
          </p:nvPr>
        </p:nvSpPr>
        <p:spPr bwMode="auto">
          <a:xfrm>
            <a:off x="0" y="7938"/>
            <a:ext cx="9144000" cy="9001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defRPr/>
            </a:pPr>
            <a:r>
              <a:rPr lang="de-DE" altLang="de-DE" b="1" dirty="0" err="1"/>
              <a:t>Danubius</a:t>
            </a:r>
            <a:r>
              <a:rPr lang="de-DE" altLang="de-DE" b="1" dirty="0"/>
              <a:t> Research Infrastructure</a:t>
            </a:r>
          </a:p>
        </p:txBody>
      </p:sp>
      <p:sp>
        <p:nvSpPr>
          <p:cNvPr id="6147" name="Inhaltsplatzhalter 2">
            <a:extLst>
              <a:ext uri="{FF2B5EF4-FFF2-40B4-BE49-F238E27FC236}">
                <a16:creationId xmlns:a16="http://schemas.microsoft.com/office/drawing/2014/main" id="{09CCE28D-1FE3-4E43-8B6E-615BC55BAAD2}"/>
              </a:ext>
            </a:extLst>
          </p:cNvPr>
          <p:cNvSpPr>
            <a:spLocks noGrp="1"/>
          </p:cNvSpPr>
          <p:nvPr>
            <p:ph idx="1"/>
          </p:nvPr>
        </p:nvSpPr>
        <p:spPr bwMode="auto">
          <a:xfrm>
            <a:off x="395536" y="1063278"/>
            <a:ext cx="8460940" cy="4813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de-DE" sz="2200" dirty="0"/>
              <a:t>Germany </a:t>
            </a:r>
            <a:r>
              <a:rPr lang="de-DE" sz="2200" dirty="0" err="1"/>
              <a:t>involved</a:t>
            </a:r>
            <a:r>
              <a:rPr lang="de-DE" sz="2200" dirty="0"/>
              <a:t> in PP-Project and </a:t>
            </a:r>
            <a:r>
              <a:rPr lang="de-DE" sz="2200" dirty="0" err="1"/>
              <a:t>hosts</a:t>
            </a:r>
            <a:r>
              <a:rPr lang="de-DE" sz="2200" dirty="0"/>
              <a:t> a </a:t>
            </a:r>
            <a:r>
              <a:rPr lang="de-DE" sz="2200" dirty="0" err="1"/>
              <a:t>supersite</a:t>
            </a:r>
            <a:r>
              <a:rPr lang="de-DE" sz="2200" dirty="0"/>
              <a:t> in </a:t>
            </a:r>
            <a:r>
              <a:rPr lang="de-DE" sz="2200" dirty="0" err="1"/>
              <a:t>the</a:t>
            </a:r>
            <a:r>
              <a:rPr lang="de-DE" sz="2200" dirty="0"/>
              <a:t> Elbe </a:t>
            </a:r>
            <a:r>
              <a:rPr lang="de-DE" sz="2200" dirty="0" err="1"/>
              <a:t>Estuary</a:t>
            </a:r>
            <a:endParaRPr lang="de-DE" sz="2200" dirty="0"/>
          </a:p>
          <a:p>
            <a:pPr marL="0" indent="0"/>
            <a:r>
              <a:rPr lang="de-DE" sz="2200" dirty="0"/>
              <a:t>German Partners:</a:t>
            </a:r>
          </a:p>
          <a:p>
            <a:pPr>
              <a:buFont typeface="Arial" panose="020B0604020202020204" pitchFamily="34" charset="0"/>
              <a:buChar char="•"/>
            </a:pPr>
            <a:r>
              <a:rPr lang="de-DE" sz="2200" dirty="0" err="1"/>
              <a:t>Terrestrial</a:t>
            </a:r>
            <a:r>
              <a:rPr lang="de-DE" sz="2200" dirty="0"/>
              <a:t> Environmental </a:t>
            </a:r>
            <a:r>
              <a:rPr lang="de-DE" sz="2200" dirty="0" err="1"/>
              <a:t>Observatories</a:t>
            </a:r>
            <a:r>
              <a:rPr lang="de-DE" sz="2200" dirty="0"/>
              <a:t> (TERENO)</a:t>
            </a:r>
          </a:p>
          <a:p>
            <a:pPr>
              <a:buFont typeface="Arial" panose="020B0604020202020204" pitchFamily="34" charset="0"/>
              <a:buChar char="•"/>
            </a:pPr>
            <a:r>
              <a:rPr lang="de-DE" sz="2200" dirty="0"/>
              <a:t>Federal Institute </a:t>
            </a:r>
            <a:r>
              <a:rPr lang="de-DE" sz="2200" dirty="0" err="1"/>
              <a:t>of</a:t>
            </a:r>
            <a:r>
              <a:rPr lang="de-DE" sz="2200" dirty="0"/>
              <a:t> </a:t>
            </a:r>
            <a:r>
              <a:rPr lang="de-DE" sz="2200" dirty="0" err="1"/>
              <a:t>Hydrology</a:t>
            </a:r>
            <a:r>
              <a:rPr lang="de-DE" sz="2200" dirty="0"/>
              <a:t> (BfG)</a:t>
            </a:r>
          </a:p>
          <a:p>
            <a:pPr>
              <a:buFont typeface="Arial" panose="020B0604020202020204" pitchFamily="34" charset="0"/>
              <a:buChar char="•"/>
            </a:pPr>
            <a:r>
              <a:rPr lang="de-DE" sz="2200" dirty="0"/>
              <a:t>Institute </a:t>
            </a:r>
            <a:r>
              <a:rPr lang="de-DE" sz="2200" dirty="0" err="1"/>
              <a:t>of</a:t>
            </a:r>
            <a:r>
              <a:rPr lang="de-DE" sz="2200" dirty="0"/>
              <a:t> </a:t>
            </a:r>
            <a:r>
              <a:rPr lang="de-DE" sz="2200" dirty="0" err="1"/>
              <a:t>Coastal</a:t>
            </a:r>
            <a:r>
              <a:rPr lang="de-DE" sz="2200" dirty="0"/>
              <a:t> Research, Geestacht </a:t>
            </a:r>
            <a:r>
              <a:rPr lang="de-DE" sz="2200" dirty="0" err="1"/>
              <a:t>Centre</a:t>
            </a:r>
            <a:r>
              <a:rPr lang="de-DE" sz="2200" dirty="0"/>
              <a:t> </a:t>
            </a:r>
            <a:r>
              <a:rPr lang="de-DE" sz="2200" dirty="0" err="1"/>
              <a:t>for</a:t>
            </a:r>
            <a:r>
              <a:rPr lang="de-DE" sz="2200" dirty="0"/>
              <a:t> Materials and </a:t>
            </a:r>
            <a:r>
              <a:rPr lang="de-DE" sz="2200" dirty="0" err="1"/>
              <a:t>Coastal</a:t>
            </a:r>
            <a:r>
              <a:rPr lang="de-DE" sz="2200" dirty="0"/>
              <a:t> Research (HZG)</a:t>
            </a:r>
          </a:p>
          <a:p>
            <a:pPr marL="0" indent="0"/>
            <a:r>
              <a:rPr lang="de-DE" sz="2200" dirty="0"/>
              <a:t>Contact: Jana Friedrich (jana.friedrich@hzg.de)</a:t>
            </a:r>
            <a:endParaRPr lang="de-DE" altLang="de-DE" sz="2200" dirty="0"/>
          </a:p>
        </p:txBody>
      </p:sp>
      <p:pic>
        <p:nvPicPr>
          <p:cNvPr id="9" name="Grafik 8">
            <a:extLst>
              <a:ext uri="{FF2B5EF4-FFF2-40B4-BE49-F238E27FC236}">
                <a16:creationId xmlns:a16="http://schemas.microsoft.com/office/drawing/2014/main" id="{C1311869-1760-418E-914B-67932016D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213087"/>
            <a:ext cx="8208912" cy="173619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719E0-B351-4B7D-9781-1617FF99A83A}"/>
              </a:ext>
            </a:extLst>
          </p:cNvPr>
          <p:cNvSpPr>
            <a:spLocks noGrp="1"/>
          </p:cNvSpPr>
          <p:nvPr>
            <p:ph type="title"/>
          </p:nvPr>
        </p:nvSpPr>
        <p:spPr>
          <a:xfrm>
            <a:off x="457200" y="152636"/>
            <a:ext cx="8229600" cy="756084"/>
          </a:xfrm>
        </p:spPr>
        <p:txBody>
          <a:bodyPr/>
          <a:lstStyle/>
          <a:p>
            <a:r>
              <a:rPr lang="en-US" sz="3800" b="1" dirty="0"/>
              <a:t>BLACK SEA Marine Forecasting System</a:t>
            </a:r>
          </a:p>
        </p:txBody>
      </p:sp>
      <p:sp>
        <p:nvSpPr>
          <p:cNvPr id="3" name="Inhaltsplatzhalter 2">
            <a:extLst>
              <a:ext uri="{FF2B5EF4-FFF2-40B4-BE49-F238E27FC236}">
                <a16:creationId xmlns:a16="http://schemas.microsoft.com/office/drawing/2014/main" id="{D3720073-AA99-41D0-BF8E-FC593FFE6E81}"/>
              </a:ext>
            </a:extLst>
          </p:cNvPr>
          <p:cNvSpPr>
            <a:spLocks noGrp="1"/>
          </p:cNvSpPr>
          <p:nvPr>
            <p:ph idx="1"/>
          </p:nvPr>
        </p:nvSpPr>
        <p:spPr>
          <a:xfrm>
            <a:off x="457200" y="1135285"/>
            <a:ext cx="4546848" cy="4633975"/>
          </a:xfrm>
        </p:spPr>
        <p:txBody>
          <a:bodyPr/>
          <a:lstStyle/>
          <a:p>
            <a:pPr>
              <a:spcBef>
                <a:spcPts val="0"/>
              </a:spcBef>
              <a:spcAft>
                <a:spcPts val="1200"/>
              </a:spcAft>
              <a:buFont typeface="Arial" panose="020B0604020202020204" pitchFamily="34" charset="0"/>
              <a:buChar char="•"/>
            </a:pPr>
            <a:r>
              <a:rPr lang="en-US" sz="2500" dirty="0"/>
              <a:t>BS MFC provides marine data about the Black Sea such as: daily analysis, 10 days forecasts and reanalysis, describing waves, currents, temperature, salinity, sea level and biogeochemistry.</a:t>
            </a:r>
            <a:endParaRPr lang="de-DE" sz="2500" dirty="0"/>
          </a:p>
          <a:p>
            <a:pPr>
              <a:spcBef>
                <a:spcPts val="0"/>
              </a:spcBef>
              <a:spcAft>
                <a:spcPts val="1200"/>
              </a:spcAft>
              <a:buFont typeface="Arial" panose="020B0604020202020204" pitchFamily="34" charset="0"/>
              <a:buChar char="•"/>
            </a:pPr>
            <a:r>
              <a:rPr lang="de-DE" sz="2500" dirty="0"/>
              <a:t>German </a:t>
            </a:r>
            <a:r>
              <a:rPr lang="de-DE" sz="2500" dirty="0" err="1"/>
              <a:t>contribution</a:t>
            </a:r>
            <a:r>
              <a:rPr lang="de-DE" sz="2500" dirty="0"/>
              <a:t>: </a:t>
            </a:r>
            <a:r>
              <a:rPr lang="de-DE" sz="2500" dirty="0" err="1"/>
              <a:t>Waves</a:t>
            </a:r>
            <a:r>
              <a:rPr lang="de-DE" sz="2500" dirty="0"/>
              <a:t> Physics </a:t>
            </a:r>
            <a:r>
              <a:rPr lang="de-DE" sz="2500" dirty="0" err="1"/>
              <a:t>Production</a:t>
            </a:r>
            <a:r>
              <a:rPr lang="de-DE" sz="2500" dirty="0"/>
              <a:t> Unit</a:t>
            </a:r>
            <a:endParaRPr lang="en-US" sz="2500" dirty="0"/>
          </a:p>
          <a:p>
            <a:pPr>
              <a:spcBef>
                <a:spcPts val="0"/>
              </a:spcBef>
              <a:spcAft>
                <a:spcPts val="1200"/>
              </a:spcAft>
              <a:buFont typeface="Arial" panose="020B0604020202020204" pitchFamily="34" charset="0"/>
              <a:buChar char="•"/>
            </a:pPr>
            <a:r>
              <a:rPr lang="en-US" sz="2500" dirty="0"/>
              <a:t>Contact: </a:t>
            </a:r>
            <a:r>
              <a:rPr lang="de-DE" sz="2500" dirty="0"/>
              <a:t>Dr. Joanna </a:t>
            </a:r>
            <a:r>
              <a:rPr lang="de-DE" sz="2500" dirty="0" err="1"/>
              <a:t>Staneva</a:t>
            </a:r>
            <a:r>
              <a:rPr lang="de-DE" sz="2500" dirty="0"/>
              <a:t> (joanna.staneva@hzg.de)</a:t>
            </a:r>
            <a:endParaRPr lang="en-US" sz="2500" dirty="0"/>
          </a:p>
        </p:txBody>
      </p:sp>
      <p:pic>
        <p:nvPicPr>
          <p:cNvPr id="4" name="Grafik 3">
            <a:extLst>
              <a:ext uri="{FF2B5EF4-FFF2-40B4-BE49-F238E27FC236}">
                <a16:creationId xmlns:a16="http://schemas.microsoft.com/office/drawing/2014/main" id="{2D45D824-6F03-4DD8-BB85-F248095DB5C4}"/>
              </a:ext>
            </a:extLst>
          </p:cNvPr>
          <p:cNvPicPr>
            <a:picLocks noChangeAspect="1"/>
          </p:cNvPicPr>
          <p:nvPr/>
        </p:nvPicPr>
        <p:blipFill rotWithShape="1">
          <a:blip r:embed="rId2"/>
          <a:srcRect l="25194" r="22831"/>
          <a:stretch/>
        </p:blipFill>
        <p:spPr>
          <a:xfrm>
            <a:off x="5184068" y="1268760"/>
            <a:ext cx="3640419" cy="3939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5852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E8956-01C7-4085-9B8B-81F1F8EF599A}"/>
              </a:ext>
            </a:extLst>
          </p:cNvPr>
          <p:cNvSpPr>
            <a:spLocks noGrp="1"/>
          </p:cNvSpPr>
          <p:nvPr>
            <p:ph type="title"/>
          </p:nvPr>
        </p:nvSpPr>
        <p:spPr>
          <a:xfrm>
            <a:off x="0" y="224644"/>
            <a:ext cx="9144000" cy="684076"/>
          </a:xfrm>
        </p:spPr>
        <p:txBody>
          <a:bodyPr/>
          <a:lstStyle/>
          <a:p>
            <a:r>
              <a:rPr lang="en-US" sz="3200" b="1" dirty="0"/>
              <a:t>Euro-ARGO – observing and modelling the Black Sea</a:t>
            </a:r>
          </a:p>
        </p:txBody>
      </p:sp>
      <p:pic>
        <p:nvPicPr>
          <p:cNvPr id="4" name="Grafik 3">
            <a:extLst>
              <a:ext uri="{FF2B5EF4-FFF2-40B4-BE49-F238E27FC236}">
                <a16:creationId xmlns:a16="http://schemas.microsoft.com/office/drawing/2014/main" id="{F1FF88EF-0C35-44B1-8746-EC8BBA5AD63A}"/>
              </a:ext>
            </a:extLst>
          </p:cNvPr>
          <p:cNvPicPr>
            <a:picLocks noChangeAspect="1"/>
          </p:cNvPicPr>
          <p:nvPr/>
        </p:nvPicPr>
        <p:blipFill rotWithShape="1">
          <a:blip r:embed="rId2"/>
          <a:srcRect l="8657" t="19900" r="29919" b="21301"/>
          <a:stretch/>
        </p:blipFill>
        <p:spPr>
          <a:xfrm>
            <a:off x="611560" y="922982"/>
            <a:ext cx="7956884" cy="4284476"/>
          </a:xfrm>
          <a:prstGeom prst="rect">
            <a:avLst/>
          </a:prstGeom>
          <a:ln>
            <a:noFill/>
          </a:ln>
          <a:effectLst>
            <a:outerShdw blurRad="292100" dist="139700" dir="2700000" algn="tl" rotWithShape="0">
              <a:srgbClr val="333333">
                <a:alpha val="65000"/>
              </a:srgbClr>
            </a:outerShdw>
          </a:effectLst>
        </p:spPr>
      </p:pic>
      <p:sp>
        <p:nvSpPr>
          <p:cNvPr id="8" name="Inhaltsplatzhalter 7">
            <a:extLst>
              <a:ext uri="{FF2B5EF4-FFF2-40B4-BE49-F238E27FC236}">
                <a16:creationId xmlns:a16="http://schemas.microsoft.com/office/drawing/2014/main" id="{8908A74C-CB53-4980-9216-94D68ED4FDFC}"/>
              </a:ext>
            </a:extLst>
          </p:cNvPr>
          <p:cNvSpPr>
            <a:spLocks noGrp="1"/>
          </p:cNvSpPr>
          <p:nvPr>
            <p:ph idx="1"/>
          </p:nvPr>
        </p:nvSpPr>
        <p:spPr>
          <a:xfrm>
            <a:off x="251520" y="5369227"/>
            <a:ext cx="8784976" cy="804836"/>
          </a:xfrm>
        </p:spPr>
        <p:txBody>
          <a:bodyPr wrap="square">
            <a:spAutoFit/>
          </a:bodyPr>
          <a:lstStyle/>
          <a:p>
            <a:pPr marL="0" indent="0"/>
            <a:r>
              <a:rPr lang="en-US" sz="1750" dirty="0"/>
              <a:t>http://www.euro-argo.eu/News-Meetings/News/Latest-News/Argo-activities-in-the-Black-Sea</a:t>
            </a:r>
          </a:p>
          <a:p>
            <a:pPr marL="0" indent="0"/>
            <a:r>
              <a:rPr lang="en-US" sz="2400" dirty="0"/>
              <a:t>German contact: Prof. Emil V. </a:t>
            </a:r>
            <a:r>
              <a:rPr lang="en-US" sz="2400" dirty="0" err="1"/>
              <a:t>Stanev</a:t>
            </a:r>
            <a:r>
              <a:rPr lang="en-US" sz="2400" dirty="0"/>
              <a:t>, HZG</a:t>
            </a:r>
          </a:p>
        </p:txBody>
      </p:sp>
    </p:spTree>
    <p:extLst>
      <p:ext uri="{BB962C8B-B14F-4D97-AF65-F5344CB8AC3E}">
        <p14:creationId xmlns:p14="http://schemas.microsoft.com/office/powerpoint/2010/main" val="1073821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DD3C03-F5E6-40A7-9F96-5539C75CC453}"/>
              </a:ext>
            </a:extLst>
          </p:cNvPr>
          <p:cNvSpPr>
            <a:spLocks noGrp="1"/>
          </p:cNvSpPr>
          <p:nvPr>
            <p:ph type="title"/>
          </p:nvPr>
        </p:nvSpPr>
        <p:spPr>
          <a:xfrm>
            <a:off x="457200" y="116632"/>
            <a:ext cx="8229600" cy="900100"/>
          </a:xfrm>
        </p:spPr>
        <p:txBody>
          <a:bodyPr/>
          <a:lstStyle/>
          <a:p>
            <a:r>
              <a:rPr lang="en-US" sz="3200" b="1" dirty="0"/>
              <a:t>Joint European Research Infrastructure Network for Coastal Observatory (JERICO-NEXT)</a:t>
            </a:r>
          </a:p>
        </p:txBody>
      </p:sp>
      <p:sp>
        <p:nvSpPr>
          <p:cNvPr id="3" name="Inhaltsplatzhalter 2">
            <a:extLst>
              <a:ext uri="{FF2B5EF4-FFF2-40B4-BE49-F238E27FC236}">
                <a16:creationId xmlns:a16="http://schemas.microsoft.com/office/drawing/2014/main" id="{A6F72026-4482-4F29-9D41-5B0C5E02DED8}"/>
              </a:ext>
            </a:extLst>
          </p:cNvPr>
          <p:cNvSpPr>
            <a:spLocks noGrp="1"/>
          </p:cNvSpPr>
          <p:nvPr>
            <p:ph idx="1"/>
          </p:nvPr>
        </p:nvSpPr>
        <p:spPr>
          <a:xfrm>
            <a:off x="323528" y="1484784"/>
            <a:ext cx="4010161" cy="4007251"/>
          </a:xfrm>
        </p:spPr>
        <p:txBody>
          <a:bodyPr>
            <a:spAutoFit/>
          </a:bodyPr>
          <a:lstStyle/>
          <a:p>
            <a:pPr marL="0" indent="0"/>
            <a:r>
              <a:rPr lang="en-US" sz="2400" dirty="0"/>
              <a:t>The vision is to improve and innovate the cooperation in coastal observatories in Europe by implementing the coastal part of a European Ocean Observing System</a:t>
            </a:r>
            <a:endParaRPr lang="de-DE" sz="2400" dirty="0"/>
          </a:p>
          <a:p>
            <a:pPr marL="0" indent="0"/>
            <a:endParaRPr lang="de-DE" sz="2400" dirty="0"/>
          </a:p>
          <a:p>
            <a:pPr marL="0" indent="0"/>
            <a:r>
              <a:rPr lang="de-DE" sz="2400" dirty="0"/>
              <a:t>Contact: </a:t>
            </a:r>
          </a:p>
          <a:p>
            <a:pPr marL="0" indent="0"/>
            <a:r>
              <a:rPr lang="de-DE" sz="2400" dirty="0"/>
              <a:t>Prof. Wilhelm Petersen wilhelm.petersen@hzg.de</a:t>
            </a:r>
            <a:endParaRPr lang="en-US" sz="2400" dirty="0"/>
          </a:p>
        </p:txBody>
      </p:sp>
      <p:pic>
        <p:nvPicPr>
          <p:cNvPr id="8" name="Grafik 7">
            <a:extLst>
              <a:ext uri="{FF2B5EF4-FFF2-40B4-BE49-F238E27FC236}">
                <a16:creationId xmlns:a16="http://schemas.microsoft.com/office/drawing/2014/main" id="{DFA3DCB4-9281-4A90-B43C-586279ACDE4D}"/>
              </a:ext>
            </a:extLst>
          </p:cNvPr>
          <p:cNvPicPr>
            <a:picLocks noChangeAspect="1"/>
          </p:cNvPicPr>
          <p:nvPr/>
        </p:nvPicPr>
        <p:blipFill rotWithShape="1">
          <a:blip r:embed="rId2"/>
          <a:srcRect l="30582" t="19590" r="39615" b="31167"/>
          <a:stretch/>
        </p:blipFill>
        <p:spPr>
          <a:xfrm>
            <a:off x="4463988" y="1592796"/>
            <a:ext cx="4356484" cy="4048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1204475"/>
      </p:ext>
    </p:extLst>
  </p:cSld>
  <p:clrMapOvr>
    <a:masterClrMapping/>
  </p:clrMapOvr>
</p:sld>
</file>

<file path=ppt/theme/theme1.xml><?xml version="1.0" encoding="utf-8"?>
<a:theme xmlns:a="http://schemas.openxmlformats.org/drawingml/2006/main" name="PräsentationKDM">
  <a:themeElements>
    <a:clrScheme name="PräsentationKDM 1">
      <a:dk1>
        <a:srgbClr val="FFFFFF"/>
      </a:dk1>
      <a:lt1>
        <a:srgbClr val="FFFFFF"/>
      </a:lt1>
      <a:dk2>
        <a:srgbClr val="17355C"/>
      </a:dk2>
      <a:lt2>
        <a:srgbClr val="808080"/>
      </a:lt2>
      <a:accent1>
        <a:srgbClr val="17355C"/>
      </a:accent1>
      <a:accent2>
        <a:srgbClr val="7397C7"/>
      </a:accent2>
      <a:accent3>
        <a:srgbClr val="FFFFFF"/>
      </a:accent3>
      <a:accent4>
        <a:srgbClr val="DADADA"/>
      </a:accent4>
      <a:accent5>
        <a:srgbClr val="ABAEB5"/>
      </a:accent5>
      <a:accent6>
        <a:srgbClr val="6888B4"/>
      </a:accent6>
      <a:hlink>
        <a:srgbClr val="850000"/>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80"/>
          </a:solidFill>
          <a:prstDash val="solid"/>
          <a:round/>
          <a:headEnd type="none" w="med" len="med"/>
          <a:tailEnd type="none" w="med" len="med"/>
        </a:ln>
        <a:effectLst/>
      </a:spPr>
      <a:bodyPr vert="horz" wrap="square" lIns="180000" tIns="180000" rIns="180000" bIns="180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
            <a:srgbClr val="003399"/>
          </a:buClr>
          <a:buSzTx/>
          <a:buFont typeface="Wingdings" pitchFamily="2" charset="2"/>
          <a:buNone/>
          <a:tabLst/>
          <a:defRPr kumimoji="0" lang="de-DE"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Narrow Bold" charset="0"/>
          </a:defRPr>
        </a:defPPr>
      </a:lstStyle>
    </a:spDef>
    <a:lnDef>
      <a:spPr bwMode="auto">
        <a:xfrm>
          <a:off x="0" y="0"/>
          <a:ext cx="1" cy="1"/>
        </a:xfrm>
        <a:custGeom>
          <a:avLst/>
          <a:gdLst/>
          <a:ahLst/>
          <a:cxnLst/>
          <a:rect l="0" t="0" r="0" b="0"/>
          <a:pathLst/>
        </a:custGeom>
        <a:noFill/>
        <a:ln w="9525" cap="flat" cmpd="sng" algn="ctr">
          <a:solidFill>
            <a:srgbClr val="000080"/>
          </a:solidFill>
          <a:prstDash val="solid"/>
          <a:round/>
          <a:headEnd type="none" w="med" len="med"/>
          <a:tailEnd type="none" w="med" len="med"/>
        </a:ln>
        <a:effectLst/>
      </a:spPr>
      <a:bodyPr vert="horz" wrap="square" lIns="180000" tIns="180000" rIns="180000" bIns="180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
            <a:srgbClr val="003399"/>
          </a:buClr>
          <a:buSzTx/>
          <a:buFont typeface="Wingdings" pitchFamily="2" charset="2"/>
          <a:buNone/>
          <a:tabLst/>
          <a:defRPr kumimoji="0" lang="de-DE"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Narrow Bold" charset="0"/>
          </a:defRPr>
        </a:defPPr>
      </a:lstStyle>
    </a:lnDef>
  </a:objectDefaults>
  <a:extraClrSchemeLst>
    <a:extraClrScheme>
      <a:clrScheme name="PräsentationKDM 1">
        <a:dk1>
          <a:srgbClr val="FFFFFF"/>
        </a:dk1>
        <a:lt1>
          <a:srgbClr val="FFFFFF"/>
        </a:lt1>
        <a:dk2>
          <a:srgbClr val="17355C"/>
        </a:dk2>
        <a:lt2>
          <a:srgbClr val="808080"/>
        </a:lt2>
        <a:accent1>
          <a:srgbClr val="17355C"/>
        </a:accent1>
        <a:accent2>
          <a:srgbClr val="7397C7"/>
        </a:accent2>
        <a:accent3>
          <a:srgbClr val="FFFFFF"/>
        </a:accent3>
        <a:accent4>
          <a:srgbClr val="DADADA"/>
        </a:accent4>
        <a:accent5>
          <a:srgbClr val="ABAEB5"/>
        </a:accent5>
        <a:accent6>
          <a:srgbClr val="6888B4"/>
        </a:accent6>
        <a:hlink>
          <a:srgbClr val="85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Arbeit:03 Programme:Microsoft Office 2001:Vorlagen:Eigene Vorlagen:PräsentationKDM.pot</Template>
  <TotalTime>0</TotalTime>
  <Words>832</Words>
  <Application>Microsoft Office PowerPoint</Application>
  <PresentationFormat>Bildschirmpräsentation (4:3)</PresentationFormat>
  <Paragraphs>112</Paragraphs>
  <Slides>17</Slides>
  <Notes>4</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17</vt:i4>
      </vt:variant>
    </vt:vector>
  </HeadingPairs>
  <TitlesOfParts>
    <vt:vector size="28" baseType="lpstr">
      <vt:lpstr>Arial</vt:lpstr>
      <vt:lpstr>Arial Narrow</vt:lpstr>
      <vt:lpstr>Arial Narrow Bold</vt:lpstr>
      <vt:lpstr>Calibri</vt:lpstr>
      <vt:lpstr>Calibri Light</vt:lpstr>
      <vt:lpstr>Tahoma</vt:lpstr>
      <vt:lpstr>Times</vt:lpstr>
      <vt:lpstr>Times New Roman</vt:lpstr>
      <vt:lpstr>Trebuchet MS</vt:lpstr>
      <vt:lpstr>Wingdings</vt:lpstr>
      <vt:lpstr>PräsentationKDM</vt:lpstr>
      <vt:lpstr>PowerPoint-Präsentation</vt:lpstr>
      <vt:lpstr>PowerPoint-Präsentation</vt:lpstr>
      <vt:lpstr>PowerPoint-Präsentation</vt:lpstr>
      <vt:lpstr>FS Meteor</vt:lpstr>
      <vt:lpstr>German science interests in the Black Sea</vt:lpstr>
      <vt:lpstr>Danubius Research Infrastructure</vt:lpstr>
      <vt:lpstr>BLACK SEA Marine Forecasting System</vt:lpstr>
      <vt:lpstr>Euro-ARGO – observing and modelling the Black Sea</vt:lpstr>
      <vt:lpstr>Joint European Research Infrastructure Network for Coastal Observatory (JERICO-NEXT)</vt:lpstr>
      <vt:lpstr>Harmful Algae Blooms – Biogeochemical ARGO</vt:lpstr>
      <vt:lpstr>Oxygen in the Black Sea</vt:lpstr>
      <vt:lpstr>Gas Hydrates and seafloor Geology </vt:lpstr>
      <vt:lpstr>PowerPoint-Präsentation</vt:lpstr>
      <vt:lpstr>Additional areas of scientific interest</vt:lpstr>
      <vt:lpstr>PowerPoint-Präsentation</vt:lpstr>
      <vt:lpstr>Ocean Plastics Lab</vt:lpstr>
      <vt:lpstr>PowerPoint-Präsentation</vt:lpstr>
    </vt:vector>
  </TitlesOfParts>
  <Company>Hd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Haagen</dc:creator>
  <cp:lastModifiedBy>JSFritz/KDM</cp:lastModifiedBy>
  <cp:revision>558</cp:revision>
  <cp:lastPrinted>2015-01-19T13:13:56Z</cp:lastPrinted>
  <dcterms:created xsi:type="dcterms:W3CDTF">2005-10-04T14:01:59Z</dcterms:created>
  <dcterms:modified xsi:type="dcterms:W3CDTF">2017-12-11T10:49:21Z</dcterms:modified>
</cp:coreProperties>
</file>