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76" r:id="rId3"/>
    <p:sldId id="333" r:id="rId4"/>
    <p:sldId id="378" r:id="rId5"/>
    <p:sldId id="374" r:id="rId6"/>
    <p:sldId id="345" r:id="rId7"/>
    <p:sldId id="335" r:id="rId8"/>
    <p:sldId id="336" r:id="rId9"/>
    <p:sldId id="337" r:id="rId10"/>
    <p:sldId id="338" r:id="rId11"/>
    <p:sldId id="322" r:id="rId12"/>
    <p:sldId id="316" r:id="rId13"/>
    <p:sldId id="324" r:id="rId14"/>
    <p:sldId id="370" r:id="rId15"/>
    <p:sldId id="371" r:id="rId16"/>
    <p:sldId id="31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82" r:id="rId29"/>
    <p:sldId id="383" r:id="rId30"/>
    <p:sldId id="384" r:id="rId31"/>
    <p:sldId id="385" r:id="rId32"/>
    <p:sldId id="372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7" autoAdjust="0"/>
    <p:restoredTop sz="93595" autoAdjust="0"/>
  </p:normalViewPr>
  <p:slideViewPr>
    <p:cSldViewPr>
      <p:cViewPr varScale="1">
        <p:scale>
          <a:sx n="61" d="100"/>
          <a:sy n="61" d="100"/>
        </p:scale>
        <p:origin x="12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95C7C-6826-4C0F-945C-50E6B56255B2}" type="datetimeFigureOut">
              <a:rPr lang="fr-CH" smtClean="0"/>
              <a:t>21.06.2017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07508-0695-4CE9-9BE3-AB5B9A264012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094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035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first step we had to face was to define the communication protocols for data exchange between the network controller and the land station. The information that should be exchanged are: information about the probes, the data acquired by the sensors, error or warning e and configuration changes that should occur during the </a:t>
            </a:r>
            <a:r>
              <a:rPr lang="en-US" baseline="0" dirty="0" err="1" smtClean="0"/>
              <a:t>sperimentation</a:t>
            </a:r>
            <a:r>
              <a:rPr lang="en-US" baseline="0" dirty="0" smtClean="0"/>
              <a:t>. All of these are different from one sensor to another both in form, time resolution and so on so it is important to use a common communication standard that can take into account every single aspect.</a:t>
            </a:r>
          </a:p>
          <a:p>
            <a:r>
              <a:rPr lang="en-US" baseline="0" dirty="0" smtClean="0"/>
              <a:t>Since one of the main goal of the ocean of tomorrow project is to promote interoperability at every level we don’t create a </a:t>
            </a:r>
            <a:r>
              <a:rPr lang="en-US" baseline="0" dirty="0" err="1" smtClean="0"/>
              <a:t>custrom</a:t>
            </a:r>
            <a:r>
              <a:rPr lang="en-US" baseline="0" dirty="0" smtClean="0"/>
              <a:t> standard for communication but used an existing and emerging standard:</a:t>
            </a:r>
          </a:p>
          <a:p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OGC-SWE enables the discovery, exchange, and processing of sensor observations and tasking of sensor systems by means of 3 standards XML encodings (</a:t>
            </a:r>
            <a:r>
              <a:rPr lang="en-US" sz="1200" dirty="0" err="1" smtClean="0"/>
              <a:t>SensorML</a:t>
            </a:r>
            <a:r>
              <a:rPr lang="en-US" sz="1200" dirty="0" smtClean="0"/>
              <a:t>, O&amp;M, TML) and 4 standards web service interfaces (SOS, SAS, SPS, WNS)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954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simple</a:t>
            </a:r>
            <a:r>
              <a:rPr lang="it-IT" dirty="0" smtClean="0"/>
              <a:t> schema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illustrates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communication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between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sensors</a:t>
            </a:r>
            <a:r>
              <a:rPr lang="it-IT" baseline="0" dirty="0" smtClean="0"/>
              <a:t> and the SOS </a:t>
            </a:r>
            <a:r>
              <a:rPr lang="it-IT" baseline="0" dirty="0" err="1" smtClean="0"/>
              <a:t>interface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4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modules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ctd</a:t>
            </a:r>
            <a:r>
              <a:rPr lang="it-IT" baseline="0" dirty="0" smtClean="0"/>
              <a:t>, trace metal, </a:t>
            </a:r>
            <a:r>
              <a:rPr lang="it-IT" baseline="0" dirty="0" err="1" smtClean="0"/>
              <a:t>nutrients</a:t>
            </a:r>
            <a:r>
              <a:rPr lang="it-IT" baseline="0" dirty="0" smtClean="0"/>
              <a:t> and carbonate, </a:t>
            </a:r>
            <a:r>
              <a:rPr lang="it-IT" baseline="0" dirty="0" err="1" smtClean="0"/>
              <a:t>vocs</a:t>
            </a:r>
            <a:r>
              <a:rPr lang="it-IT" baseline="0" dirty="0" smtClean="0"/>
              <a:t>)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communicate</a:t>
            </a:r>
            <a:r>
              <a:rPr lang="it-IT" baseline="0" dirty="0" smtClean="0"/>
              <a:t> with the probe network controller </a:t>
            </a:r>
            <a:r>
              <a:rPr lang="it-IT" baseline="0" dirty="0" err="1" smtClean="0"/>
              <a:t>who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charge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managing</a:t>
            </a:r>
            <a:r>
              <a:rPr lang="it-IT" baseline="0" dirty="0" smtClean="0"/>
              <a:t> the «intelligence» of the probe.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gets</a:t>
            </a:r>
            <a:r>
              <a:rPr lang="it-IT" baseline="0" dirty="0" smtClean="0"/>
              <a:t> the data from the </a:t>
            </a:r>
            <a:r>
              <a:rPr lang="it-IT" baseline="0" dirty="0" err="1" smtClean="0"/>
              <a:t>module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then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charge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establishing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communication</a:t>
            </a:r>
            <a:r>
              <a:rPr lang="it-IT" baseline="0" dirty="0" smtClean="0"/>
              <a:t> with the SOS </a:t>
            </a:r>
            <a:r>
              <a:rPr lang="it-IT" baseline="0" dirty="0" err="1" smtClean="0"/>
              <a:t>interface</a:t>
            </a:r>
            <a:r>
              <a:rPr lang="it-IT" baseline="0" dirty="0" smtClean="0"/>
              <a:t> of the schema web server.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32A1A-0357-4365-BA7D-43B277F22B7A}" type="slidenum">
              <a:rPr lang="fr-CH" smtClean="0"/>
              <a:pPr/>
              <a:t>12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03165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32A1A-0357-4365-BA7D-43B277F22B7A}" type="slidenum">
              <a:rPr lang="fr-CH" smtClean="0"/>
              <a:pPr/>
              <a:t>13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26751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3812-8D78-4444-BBAB-91D2B8BC1E47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5266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3812-8D78-4444-BBAB-91D2B8BC1E47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8826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32A1A-0357-4365-BA7D-43B277F22B7A}" type="slidenum">
              <a:rPr lang="fr-CH" smtClean="0"/>
              <a:pPr/>
              <a:t>16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67722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928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624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216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30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The main</a:t>
            </a:r>
            <a:r>
              <a:rPr lang="en-US" b="0" baseline="0" dirty="0" smtClean="0"/>
              <a:t> objective of the schema project Is </a:t>
            </a:r>
            <a:r>
              <a:rPr lang="en-GB" b="0" baseline="0" dirty="0" smtClean="0"/>
              <a:t>t</a:t>
            </a:r>
            <a:r>
              <a:rPr lang="en-GB" b="0" dirty="0" smtClean="0"/>
              <a:t>o provide an open and modular sensing solution for </a:t>
            </a:r>
            <a:r>
              <a:rPr lang="en-GB" b="0" i="1" dirty="0" smtClean="0"/>
              <a:t>in situ</a:t>
            </a:r>
            <a:r>
              <a:rPr lang="en-GB" b="0" dirty="0" smtClean="0"/>
              <a:t> high resolution mapping of a range of anthropogenic and natural chemical compounds coupled to master bio-physicochemical parameters.  The target are chemicals that affects marine ecosystem, living resources and of course human being having interactions</a:t>
            </a:r>
            <a:r>
              <a:rPr lang="en-GB" b="0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baseline="0" dirty="0" smtClean="0"/>
              <a:t>All of this should be done by implementing new specific sensors, an adaptive probe network, and an ad hoc networking solutions connecting the remote sensors to a land station and a web server for data management and access.</a:t>
            </a:r>
            <a:endParaRPr lang="en-GB" sz="1100" b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919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958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181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796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272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351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091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702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302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CNSM: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millimolar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concentrations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milligram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ppm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6772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TMSM was applied to in situ simultaneous monitoring of the bioavailable fraction of As(III), Cd(II), </a:t>
            </a:r>
            <a:r>
              <a:rPr lang="en-US" dirty="0" err="1" smtClean="0"/>
              <a:t>Pb</a:t>
            </a:r>
            <a:r>
              <a:rPr lang="en-US" dirty="0" smtClean="0"/>
              <a:t>(II), Zn(II), Cu(II) – </a:t>
            </a:r>
            <a:r>
              <a:rPr lang="en-US" b="1" dirty="0" smtClean="0"/>
              <a:t>copper</a:t>
            </a:r>
            <a:r>
              <a:rPr lang="en-US" dirty="0" smtClean="0"/>
              <a:t> - at various stations.</a:t>
            </a:r>
          </a:p>
          <a:p>
            <a:r>
              <a:rPr lang="en-US" dirty="0" smtClean="0"/>
              <a:t>Examples of As(III), Cd(II) and </a:t>
            </a:r>
            <a:r>
              <a:rPr lang="en-US" dirty="0" err="1" smtClean="0"/>
              <a:t>Pb</a:t>
            </a:r>
            <a:r>
              <a:rPr lang="en-US" dirty="0" smtClean="0"/>
              <a:t>(II) concentrations monitored at 1 hour interval during a 25 hour cycle at the station identified by the red star.</a:t>
            </a:r>
          </a:p>
          <a:p>
            <a:r>
              <a:rPr lang="en-US" dirty="0" smtClean="0"/>
              <a:t>These results suggest that the main carrier of As(III) in the </a:t>
            </a:r>
            <a:r>
              <a:rPr lang="en-US" dirty="0" err="1" smtClean="0"/>
              <a:t>Arcachon</a:t>
            </a:r>
            <a:r>
              <a:rPr lang="en-US" dirty="0" smtClean="0"/>
              <a:t> bay is seawater, while Cd(II) and </a:t>
            </a:r>
            <a:r>
              <a:rPr lang="en-US" dirty="0" err="1" smtClean="0"/>
              <a:t>Pb</a:t>
            </a:r>
            <a:r>
              <a:rPr lang="en-US" dirty="0" smtClean="0"/>
              <a:t>(II) are carried by freshwaters.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TMSM: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nanomolar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(III) and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(Pb –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cadmium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=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picomolar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concentrations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nanogram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i.e. the TMSM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capability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trace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concentration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monitor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variation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concentrations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583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4810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95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88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FF0000"/>
              </a:solidFill>
            </a:endParaRP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07508-0695-4CE9-9BE3-AB5B9A264012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44850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325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All solid state ISEs:</a:t>
            </a:r>
            <a:r>
              <a:rPr lang="en-US" sz="12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CG electrode –</a:t>
            </a:r>
            <a:r>
              <a:rPr lang="en-US" sz="12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functionalized carbon nanotube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ion-to-electron transducing layers</a:t>
            </a:r>
          </a:p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2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ISM  - polymeric membrane incorporated selective</a:t>
            </a:r>
            <a:r>
              <a:rPr lang="en-US" sz="12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onophores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Flow-through cells  incorporating  three ISE and one mini-ref. electrode</a:t>
            </a:r>
          </a:p>
          <a:p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Desalinator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desalination based on an electrochemical process</a:t>
            </a:r>
          </a:p>
          <a:p>
            <a:r>
              <a:rPr lang="en-US" sz="12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Acidific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ation module: based on the flow of proton </a:t>
            </a:r>
            <a:r>
              <a:rPr lang="en-US" sz="12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a cation exchanger membrane from an acidic solution reservoir to the sample </a:t>
            </a:r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778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565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Prototype based on: 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FT-IR spectrometer</a:t>
            </a:r>
          </a:p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Stirling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-cooled MCT-detector    (MCT: Mercury-cadmium- telluride)</a:t>
            </a:r>
          </a:p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</a:t>
            </a:r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planar silver halide (</a:t>
            </a:r>
            <a:r>
              <a:rPr lang="en-GB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AgX</a:t>
            </a:r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 sensing element</a:t>
            </a:r>
          </a:p>
          <a:p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coated with a micro-thin hydrophobic enrichment</a:t>
            </a:r>
          </a:p>
          <a:p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polymer membrane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31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8EB4-32BC-4004-BA27-D85CACF6C3BA}" type="datetimeFigureOut">
              <a:rPr lang="fr-CH" smtClean="0"/>
              <a:t>21.06.2017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C8FF-1AAD-4893-AAD4-28AD8BA74653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957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8EB4-32BC-4004-BA27-D85CACF6C3BA}" type="datetimeFigureOut">
              <a:rPr lang="fr-CH" smtClean="0"/>
              <a:t>21.06.2017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C8FF-1AAD-4893-AAD4-28AD8BA74653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8982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8EB4-32BC-4004-BA27-D85CACF6C3BA}" type="datetimeFigureOut">
              <a:rPr lang="fr-CH" smtClean="0"/>
              <a:t>21.06.2017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C8FF-1AAD-4893-AAD4-28AD8BA74653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3970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9144000" cy="367616"/>
          </a:xfrm>
          <a:prstGeom prst="rect">
            <a:avLst/>
          </a:prstGeom>
        </p:spPr>
      </p:pic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776808" y="1268760"/>
            <a:ext cx="7467600" cy="4873752"/>
          </a:xfrm>
        </p:spPr>
        <p:txBody>
          <a:bodyPr/>
          <a:lstStyle>
            <a:lvl1pPr>
              <a:buClr>
                <a:srgbClr val="0070C0"/>
              </a:buClr>
              <a:defRPr>
                <a:latin typeface="+mj-lt"/>
              </a:defRPr>
            </a:lvl1pPr>
            <a:lvl2pPr>
              <a:buClr>
                <a:srgbClr val="0070C0"/>
              </a:buClr>
              <a:defRPr>
                <a:latin typeface="+mj-lt"/>
              </a:defRPr>
            </a:lvl2pPr>
            <a:lvl3pPr>
              <a:buClr>
                <a:srgbClr val="0070C0"/>
              </a:buClr>
              <a:defRPr>
                <a:latin typeface="+mj-lt"/>
              </a:defRPr>
            </a:lvl3pPr>
            <a:lvl4pPr>
              <a:buClr>
                <a:srgbClr val="0070C0"/>
              </a:buClr>
              <a:defRPr>
                <a:latin typeface="+mj-lt"/>
              </a:defRPr>
            </a:lvl4pPr>
            <a:lvl5pPr>
              <a:buClr>
                <a:srgbClr val="0070C0"/>
              </a:buClr>
              <a:defRPr>
                <a:latin typeface="+mj-lt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6877719" y="6503628"/>
            <a:ext cx="2230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>
                <a:solidFill>
                  <a:schemeClr val="bg1"/>
                </a:solidFill>
              </a:rPr>
              <a:t>www.schema-ocean.eu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1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0" y="0"/>
            <a:ext cx="9144000" cy="1052736"/>
          </a:xfrm>
          <a:prstGeom prst="rect">
            <a:avLst/>
          </a:prstGeom>
        </p:spPr>
      </p:pic>
      <p:sp>
        <p:nvSpPr>
          <p:cNvPr id="10" name="Titolo 10"/>
          <p:cNvSpPr>
            <a:spLocks noGrp="1"/>
          </p:cNvSpPr>
          <p:nvPr>
            <p:ph type="title"/>
          </p:nvPr>
        </p:nvSpPr>
        <p:spPr>
          <a:xfrm>
            <a:off x="2699792" y="235893"/>
            <a:ext cx="6336704" cy="580950"/>
          </a:xfrm>
        </p:spPr>
        <p:txBody>
          <a:bodyPr anchor="ctr">
            <a:normAutofit/>
          </a:bodyPr>
          <a:lstStyle>
            <a:lvl1pPr algn="r">
              <a:defRPr lang="it-IT" sz="32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3948"/>
            <a:ext cx="1573297" cy="7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9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8EB4-32BC-4004-BA27-D85CACF6C3BA}" type="datetimeFigureOut">
              <a:rPr lang="fr-CH" smtClean="0"/>
              <a:t>21.06.2017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C8FF-1AAD-4893-AAD4-28AD8BA74653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2643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8EB4-32BC-4004-BA27-D85CACF6C3BA}" type="datetimeFigureOut">
              <a:rPr lang="fr-CH" smtClean="0"/>
              <a:t>21.06.2017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C8FF-1AAD-4893-AAD4-28AD8BA74653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0631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8EB4-32BC-4004-BA27-D85CACF6C3BA}" type="datetimeFigureOut">
              <a:rPr lang="fr-CH" smtClean="0"/>
              <a:t>21.06.2017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C8FF-1AAD-4893-AAD4-28AD8BA74653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1203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8EB4-32BC-4004-BA27-D85CACF6C3BA}" type="datetimeFigureOut">
              <a:rPr lang="fr-CH" smtClean="0"/>
              <a:t>21.06.2017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C8FF-1AAD-4893-AAD4-28AD8BA74653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376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8EB4-32BC-4004-BA27-D85CACF6C3BA}" type="datetimeFigureOut">
              <a:rPr lang="fr-CH" smtClean="0"/>
              <a:t>21.06.2017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C8FF-1AAD-4893-AAD4-28AD8BA74653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0615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8EB4-32BC-4004-BA27-D85CACF6C3BA}" type="datetimeFigureOut">
              <a:rPr lang="fr-CH" smtClean="0"/>
              <a:t>21.06.2017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C8FF-1AAD-4893-AAD4-28AD8BA74653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906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8EB4-32BC-4004-BA27-D85CACF6C3BA}" type="datetimeFigureOut">
              <a:rPr lang="fr-CH" smtClean="0"/>
              <a:t>21.06.2017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C8FF-1AAD-4893-AAD4-28AD8BA74653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5565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8EB4-32BC-4004-BA27-D85CACF6C3BA}" type="datetimeFigureOut">
              <a:rPr lang="fr-CH" smtClean="0"/>
              <a:t>21.06.2017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C8FF-1AAD-4893-AAD4-28AD8BA74653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2234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98EB4-32BC-4004-BA27-D85CACF6C3BA}" type="datetimeFigureOut">
              <a:rPr lang="fr-CH" smtClean="0"/>
              <a:t>21.06.2017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4C8FF-1AAD-4893-AAD4-28AD8BA74653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665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emf"/><Relationship Id="rId3" Type="http://schemas.openxmlformats.org/officeDocument/2006/relationships/image" Target="../media/image4.gif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3.jpeg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1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portal.schema-ocean.e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emf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151.1.25.219:8181/geoserver/emodnet/wms?service=WMS&amp;version=1.1.0&amp;request=GetMap&amp;layers=emodnet:SCHEMA_Platforms&amp;styles=&amp;bbox=-180.0,-90.0,180.0,90.0&amp;width=660&amp;height=330&amp;srs=EPSG:4326&amp;format=image/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portal.schema-ocean.eu/service/wssos.asmx/SOS?service=SOS&amp;request=GetCapabilities&amp;version=1.0.0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dataportal.schema-ocean.eu/service/wssos.asmx/SOS?service=SOS&amp;request=GetObservation&amp;version=1.0.0&amp;observedProperty=sea_water_temperature&amp;offering=exp-14&amp;responseFormat=text/xml&amp;procedure=urn:ogc:def:procedure:schema::S1_TMSM-2" TargetMode="External"/><Relationship Id="rId4" Type="http://schemas.openxmlformats.org/officeDocument/2006/relationships/hyperlink" Target="http://dataportal.schema-ocean.eu/service/wssos.asmx/SOS?service=SOS&amp;request=DescribeSensor&amp;version=1.0.0&amp;outputFormat=text/xml&amp;procedure=urn:ogc:def:procedure:schema::S1_TMSM-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emf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jpe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5" Type="http://schemas.openxmlformats.org/officeDocument/2006/relationships/image" Target="../media/image59.emf"/><Relationship Id="rId4" Type="http://schemas.openxmlformats.org/officeDocument/2006/relationships/image" Target="../media/image107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21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png"/><Relationship Id="rId14" Type="http://schemas.openxmlformats.org/officeDocument/2006/relationships/image" Target="../media/image3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www.schema-ocean.eu/" TargetMode="External"/><Relationship Id="rId3" Type="http://schemas.openxmlformats.org/officeDocument/2006/relationships/image" Target="../media/image113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hyperlink" Target="mailto:Marie-Louise.Tercier@unige.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50.png"/><Relationship Id="rId3" Type="http://schemas.openxmlformats.org/officeDocument/2006/relationships/image" Target="../media/image1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16.emf"/><Relationship Id="rId10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5.jpeg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jpeg"/><Relationship Id="rId9" Type="http://schemas.openxmlformats.org/officeDocument/2006/relationships/image" Target="../media/image5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65" y="5229200"/>
            <a:ext cx="7500516" cy="50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469037"/>
            <a:ext cx="731566" cy="496114"/>
          </a:xfrm>
          <a:prstGeom prst="rect">
            <a:avLst/>
          </a:prstGeom>
        </p:spPr>
      </p:pic>
      <p:pic>
        <p:nvPicPr>
          <p:cNvPr id="17" name="Imag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00588"/>
            <a:ext cx="539551" cy="364563"/>
          </a:xfrm>
          <a:prstGeom prst="rect">
            <a:avLst/>
          </a:prstGeom>
        </p:spPr>
      </p:pic>
      <p:sp>
        <p:nvSpPr>
          <p:cNvPr id="19" name="Rectangle 28"/>
          <p:cNvSpPr/>
          <p:nvPr/>
        </p:nvSpPr>
        <p:spPr>
          <a:xfrm>
            <a:off x="2156315" y="5621591"/>
            <a:ext cx="6088093" cy="530785"/>
          </a:xfrm>
          <a:prstGeom prst="rect">
            <a:avLst/>
          </a:prstGeom>
        </p:spPr>
        <p:txBody>
          <a:bodyPr wrap="square" lIns="281813" tIns="140906" rIns="281813" bIns="140906">
            <a:spAutoFit/>
          </a:bodyPr>
          <a:lstStyle/>
          <a:p>
            <a:r>
              <a:rPr lang="en-US" sz="1600" b="1" i="1" dirty="0" err="1">
                <a:cs typeface="Arial" panose="020B0604020202020204" pitchFamily="34" charset="0"/>
              </a:rPr>
              <a:t>SCHeMA</a:t>
            </a:r>
            <a:r>
              <a:rPr lang="en-US" sz="1600" b="1" i="1" dirty="0">
                <a:cs typeface="Arial" panose="020B0604020202020204" pitchFamily="34" charset="0"/>
              </a:rPr>
              <a:t>: FP7-OCEAN 2013.2-Grant Agreement 614002</a:t>
            </a:r>
            <a:endParaRPr lang="fr-CH" sz="1600" b="1" i="1" dirty="0">
              <a:cs typeface="Arial" panose="020B0604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88" y="-22312"/>
            <a:ext cx="9173185" cy="6204237"/>
          </a:xfrm>
          <a:prstGeom prst="rect">
            <a:avLst/>
          </a:prstGeom>
        </p:spPr>
      </p:pic>
      <p:pic>
        <p:nvPicPr>
          <p:cNvPr id="14" name="Picture 4" descr="\\w-vett2\Produzione\Sviluppo\DGRTD.FP7SCHEMA\Grafica\template_html\images\schema_project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82"/>
            <a:ext cx="1061654" cy="5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295601"/>
            <a:ext cx="1143438" cy="54851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394300"/>
            <a:ext cx="926799" cy="35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mag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27" y="6384418"/>
            <a:ext cx="768813" cy="370879"/>
          </a:xfrm>
          <a:prstGeom prst="rect">
            <a:avLst/>
          </a:prstGeom>
        </p:spPr>
      </p:pic>
      <p:pic>
        <p:nvPicPr>
          <p:cNvPr id="22" name="Imag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40" y="6264322"/>
            <a:ext cx="864120" cy="611070"/>
          </a:xfrm>
          <a:prstGeom prst="rect">
            <a:avLst/>
          </a:prstGeom>
        </p:spPr>
      </p:pic>
      <p:pic>
        <p:nvPicPr>
          <p:cNvPr id="24" name="Imag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20" y="6409837"/>
            <a:ext cx="874776" cy="320040"/>
          </a:xfrm>
          <a:prstGeom prst="rect">
            <a:avLst/>
          </a:prstGeom>
        </p:spPr>
      </p:pic>
      <p:pic>
        <p:nvPicPr>
          <p:cNvPr id="25" name="Imag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287907"/>
            <a:ext cx="562672" cy="563900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947" y="6237312"/>
            <a:ext cx="520429" cy="63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64" y="6311103"/>
            <a:ext cx="1187340" cy="51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50" y="6276687"/>
            <a:ext cx="623742" cy="586341"/>
          </a:xfrm>
          <a:prstGeom prst="rect">
            <a:avLst/>
          </a:prstGeom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55" y="12382"/>
            <a:ext cx="1237957" cy="73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ttangolo 29"/>
          <p:cNvSpPr/>
          <p:nvPr/>
        </p:nvSpPr>
        <p:spPr>
          <a:xfrm>
            <a:off x="304662" y="2586949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SCHeMA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integrated </a:t>
            </a:r>
            <a:r>
              <a:rPr lang="en-US" sz="2800" dirty="0">
                <a:solidFill>
                  <a:schemeClr val="bg1"/>
                </a:solidFill>
              </a:rPr>
              <a:t>in Situ Chemical </a:t>
            </a:r>
            <a:r>
              <a:rPr lang="en-US" sz="2800" dirty="0" err="1">
                <a:solidFill>
                  <a:schemeClr val="bg1"/>
                </a:solidFill>
              </a:rPr>
              <a:t>MApping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Probes: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open </a:t>
            </a:r>
            <a:r>
              <a:rPr lang="en-US" sz="2800" dirty="0">
                <a:solidFill>
                  <a:schemeClr val="bg1"/>
                </a:solidFill>
              </a:rPr>
              <a:t>and modular in situ sensing solution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Objectives</a:t>
            </a:r>
            <a:endParaRPr lang="en-US" b="1" i="1" cap="none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sp>
        <p:nvSpPr>
          <p:cNvPr id="6" name="Rectangle 36"/>
          <p:cNvSpPr/>
          <p:nvPr/>
        </p:nvSpPr>
        <p:spPr>
          <a:xfrm>
            <a:off x="7779587" y="1894731"/>
            <a:ext cx="9422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VOCs</a:t>
            </a:r>
            <a:endParaRPr lang="fr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19"/>
          <p:cNvSpPr txBox="1"/>
          <p:nvPr/>
        </p:nvSpPr>
        <p:spPr>
          <a:xfrm>
            <a:off x="179512" y="1298003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OPTOCHEMICAL MID- INFRARED SENSORS PROBE</a:t>
            </a:r>
            <a:endParaRPr lang="fr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www.revue-rms.fr/photo/art/grande/8412702-13201261.jpg?v=14453598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87" y="1151161"/>
            <a:ext cx="1073657" cy="64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22" y="2867078"/>
            <a:ext cx="4085498" cy="24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06" y="3328922"/>
            <a:ext cx="1998285" cy="153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"/>
          <p:cNvSpPr/>
          <p:nvPr/>
        </p:nvSpPr>
        <p:spPr>
          <a:xfrm>
            <a:off x="251520" y="2128414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Sensing module</a:t>
            </a:r>
          </a:p>
          <a:p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- Flow-through cell  </a:t>
            </a:r>
          </a:p>
          <a:p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lanar silver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halide (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AgX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) coated with a </a:t>
            </a:r>
            <a:endParaRPr lang="en-GB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micro-thin enrichment polymer membrane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droit avec flèche 4"/>
          <p:cNvCxnSpPr/>
          <p:nvPr/>
        </p:nvCxnSpPr>
        <p:spPr>
          <a:xfrm>
            <a:off x="3095836" y="3712590"/>
            <a:ext cx="936104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5"/>
          <p:cNvSpPr/>
          <p:nvPr/>
        </p:nvSpPr>
        <p:spPr>
          <a:xfrm>
            <a:off x="5719388" y="2128414"/>
            <a:ext cx="3391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 module </a:t>
            </a:r>
          </a:p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- FT-IR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spectrometer</a:t>
            </a: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Stirling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-cooled MCT-detector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8"/>
          <p:cNvSpPr/>
          <p:nvPr/>
        </p:nvSpPr>
        <p:spPr>
          <a:xfrm>
            <a:off x="652287" y="5642858"/>
            <a:ext cx="3438762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Lab optimization for detection of: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PAHs</a:t>
            </a:r>
            <a:endParaRPr lang="en-US" sz="15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benzene, xylene, and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toluene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CH" sz="100" b="1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ICT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Solution</a:t>
            </a:r>
            <a:endParaRPr lang="en-US" b="1" i="1" cap="none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1196752"/>
            <a:ext cx="46805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>
                <a:solidFill>
                  <a:srgbClr val="06069C"/>
                </a:solidFill>
              </a:rPr>
              <a:t>Communication protocols for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Information about the probes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Data acquired (temperature, salinity, etc…)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Errors or warnings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Configurations</a:t>
            </a:r>
            <a:endParaRPr lang="en-US" dirty="0" smtClean="0"/>
          </a:p>
          <a:p>
            <a:pPr algn="just"/>
            <a:r>
              <a:rPr lang="en-US" b="1" i="1" dirty="0" smtClean="0">
                <a:solidFill>
                  <a:srgbClr val="06069C"/>
                </a:solidFill>
              </a:rPr>
              <a:t>Since </a:t>
            </a:r>
            <a:r>
              <a:rPr lang="en-US" b="1" i="1" dirty="0">
                <a:solidFill>
                  <a:srgbClr val="06069C"/>
                </a:solidFill>
              </a:rPr>
              <a:t>there are: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Different probe/sensor type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Different data acquired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Different error type that should be monitored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Different configuration mechanism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508104" y="1916832"/>
            <a:ext cx="3376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COMMON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COMMUNICATION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STANDARD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Freccia in giù 13"/>
          <p:cNvSpPr/>
          <p:nvPr/>
        </p:nvSpPr>
        <p:spPr>
          <a:xfrm rot="16200000">
            <a:off x="4747665" y="2204864"/>
            <a:ext cx="720080" cy="78337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4077072"/>
            <a:ext cx="46805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>
                <a:solidFill>
                  <a:srgbClr val="06069C"/>
                </a:solidFill>
              </a:rPr>
              <a:t>Data download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Easy access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Probes and Observation Metadata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Different data Format (xml, csv, </a:t>
            </a:r>
            <a:r>
              <a:rPr lang="en-US" sz="1600" dirty="0" err="1" smtClean="0"/>
              <a:t>json</a:t>
            </a:r>
            <a:r>
              <a:rPr lang="en-US" sz="1600" dirty="0" smtClean="0"/>
              <a:t>, etc..)</a:t>
            </a:r>
          </a:p>
          <a:p>
            <a:pPr algn="just"/>
            <a:endParaRPr lang="en-US" b="1" i="1" dirty="0" smtClean="0">
              <a:solidFill>
                <a:srgbClr val="06069C"/>
              </a:solidFill>
            </a:endParaRPr>
          </a:p>
          <a:p>
            <a:pPr algn="just"/>
            <a:r>
              <a:rPr lang="en-US" b="1" i="1" dirty="0" smtClean="0">
                <a:solidFill>
                  <a:srgbClr val="06069C"/>
                </a:solidFill>
              </a:rPr>
              <a:t>Since </a:t>
            </a:r>
            <a:r>
              <a:rPr lang="en-US" b="1" i="1" dirty="0">
                <a:solidFill>
                  <a:srgbClr val="06069C"/>
                </a:solidFill>
              </a:rPr>
              <a:t>there are: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Different client needs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Different type of probes and data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515719" y="4417964"/>
            <a:ext cx="3376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COMMON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INTERROGATION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STANDARD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Freccia in giù 7"/>
          <p:cNvSpPr/>
          <p:nvPr/>
        </p:nvSpPr>
        <p:spPr>
          <a:xfrm rot="16200000">
            <a:off x="4755280" y="4705996"/>
            <a:ext cx="720080" cy="78337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6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Sensor Web Enablement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254" y="1289791"/>
            <a:ext cx="6388053" cy="2378018"/>
          </a:xfrm>
          <a:prstGeom prst="rect">
            <a:avLst/>
          </a:prstGeom>
        </p:spPr>
      </p:pic>
      <p:pic>
        <p:nvPicPr>
          <p:cNvPr id="8" name="Picture 2" descr="E:\SCHeMA Genoa Harbor 2017\Photos\DSCN20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3" y="1379960"/>
            <a:ext cx="1454789" cy="193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508" y="2725572"/>
            <a:ext cx="1247388" cy="938726"/>
          </a:xfrm>
          <a:prstGeom prst="rect">
            <a:avLst/>
          </a:prstGeom>
        </p:spPr>
      </p:pic>
      <p:pic>
        <p:nvPicPr>
          <p:cNvPr id="10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42" y="1629257"/>
            <a:ext cx="752858" cy="114300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58975" y="3935849"/>
            <a:ext cx="86659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b="1" dirty="0" smtClean="0">
                <a:solidFill>
                  <a:srgbClr val="06069C"/>
                </a:solidFill>
              </a:rPr>
              <a:t>OGC </a:t>
            </a:r>
            <a:r>
              <a:rPr lang="en-US" b="1" dirty="0">
                <a:solidFill>
                  <a:srgbClr val="06069C"/>
                </a:solidFill>
              </a:rPr>
              <a:t>Sensor Web Enablement (OGC-SWE) </a:t>
            </a:r>
            <a:r>
              <a:rPr lang="en-US" dirty="0" smtClean="0"/>
              <a:t>enables </a:t>
            </a:r>
            <a:r>
              <a:rPr lang="en-US" dirty="0"/>
              <a:t>the discovery, exchange, and processing of sensor observations and tasking of sensor systems by means </a:t>
            </a:r>
            <a:r>
              <a:rPr lang="en-US" dirty="0" smtClean="0"/>
              <a:t>of 3 </a:t>
            </a:r>
            <a:r>
              <a:rPr lang="en-US" dirty="0"/>
              <a:t>standards XML encodings (SensorML, O&amp;M, TML</a:t>
            </a:r>
            <a:r>
              <a:rPr lang="en-US" dirty="0" smtClean="0"/>
              <a:t>) and 4 </a:t>
            </a:r>
            <a:r>
              <a:rPr lang="en-US" dirty="0"/>
              <a:t>standards web service interfaces (SOS, SAS, SPS, WNS)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069C"/>
                </a:solidFill>
              </a:rPr>
              <a:t>Sensor Observation Service (SOS)</a:t>
            </a:r>
            <a:r>
              <a:rPr lang="en-US" dirty="0"/>
              <a:t>: data and metadata on sensors and observations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069C"/>
                </a:solidFill>
              </a:rPr>
              <a:t>Sensor Planning Service (SPS)</a:t>
            </a:r>
            <a:r>
              <a:rPr lang="en-US" dirty="0"/>
              <a:t>: data and metadata on sensor configuration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6069C"/>
                </a:solidFill>
              </a:rPr>
              <a:t>Sensors </a:t>
            </a:r>
            <a:r>
              <a:rPr lang="en-US" b="1" dirty="0">
                <a:solidFill>
                  <a:srgbClr val="06069C"/>
                </a:solidFill>
              </a:rPr>
              <a:t>Alert Service (SAS)</a:t>
            </a:r>
            <a:r>
              <a:rPr lang="en-US" dirty="0"/>
              <a:t>: data and metadata on alerts and errors from the sensors and </a:t>
            </a:r>
            <a:r>
              <a:rPr lang="en-US" dirty="0" smtClean="0"/>
              <a:t>probes </a:t>
            </a:r>
          </a:p>
        </p:txBody>
      </p:sp>
    </p:spTree>
    <p:extLst>
      <p:ext uri="{BB962C8B-B14F-4D97-AF65-F5344CB8AC3E}">
        <p14:creationId xmlns:p14="http://schemas.microsoft.com/office/powerpoint/2010/main" val="14256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640960" cy="4464496"/>
          </a:xfrm>
        </p:spPr>
        <p:txBody>
          <a:bodyPr>
            <a:noAutofit/>
          </a:bodyPr>
          <a:lstStyle/>
          <a:p>
            <a:r>
              <a:rPr lang="it-IT" sz="2000" b="1" dirty="0">
                <a:solidFill>
                  <a:srgbClr val="06069C"/>
                </a:solidFill>
                <a:latin typeface="+mn-lt"/>
              </a:rPr>
              <a:t>SOS 1.0 </a:t>
            </a:r>
            <a:r>
              <a:rPr lang="it-IT" sz="2000" dirty="0">
                <a:latin typeface="+mn-lt"/>
                <a:cs typeface="Times New Roman" pitchFamily="18" charset="0"/>
              </a:rPr>
              <a:t>(</a:t>
            </a:r>
            <a:r>
              <a:rPr lang="it-IT" sz="2000" dirty="0" err="1">
                <a:latin typeface="+mn-lt"/>
                <a:cs typeface="Times New Roman" pitchFamily="18" charset="0"/>
              </a:rPr>
              <a:t>stable</a:t>
            </a:r>
            <a:r>
              <a:rPr lang="it-IT" sz="2000" dirty="0">
                <a:latin typeface="+mn-lt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version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in 2014,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lots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of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example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– ISTSOS, IOOS, etc..)</a:t>
            </a:r>
            <a:endParaRPr lang="it-IT" sz="2000" dirty="0">
              <a:latin typeface="+mn-lt"/>
              <a:cs typeface="Times New Roman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000" dirty="0" smtClean="0">
                <a:latin typeface="+mn-lt"/>
                <a:cs typeface="Times New Roman" pitchFamily="18" charset="0"/>
              </a:rPr>
              <a:t>Core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profile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(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GetCapabilities</a:t>
            </a:r>
            <a:r>
              <a:rPr lang="it-IT" sz="2000" dirty="0" smtClean="0">
                <a:latin typeface="+mn-lt"/>
                <a:cs typeface="Times New Roman" pitchFamily="18" charset="0"/>
              </a:rPr>
              <a:t>,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DescribeSensor</a:t>
            </a:r>
            <a:r>
              <a:rPr lang="it-IT" sz="2000" dirty="0" smtClean="0">
                <a:latin typeface="+mn-lt"/>
                <a:cs typeface="Times New Roman" pitchFamily="18" charset="0"/>
              </a:rPr>
              <a:t>,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GetObservation</a:t>
            </a:r>
            <a:r>
              <a:rPr lang="it-IT" sz="2000" dirty="0" smtClean="0">
                <a:latin typeface="+mn-lt"/>
                <a:cs typeface="Times New Roman" pitchFamily="18" charset="0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000" dirty="0" err="1">
                <a:latin typeface="+mn-lt"/>
                <a:cs typeface="Times New Roman" pitchFamily="18" charset="0"/>
              </a:rPr>
              <a:t>Transactional</a:t>
            </a:r>
            <a:r>
              <a:rPr lang="it-IT" sz="2000" dirty="0">
                <a:latin typeface="+mn-lt"/>
                <a:cs typeface="Times New Roman" pitchFamily="18" charset="0"/>
              </a:rPr>
              <a:t> </a:t>
            </a:r>
            <a:r>
              <a:rPr lang="it-IT" sz="2000" dirty="0" err="1">
                <a:latin typeface="+mn-lt"/>
                <a:cs typeface="Times New Roman" pitchFamily="18" charset="0"/>
              </a:rPr>
              <a:t>profile</a:t>
            </a:r>
            <a:r>
              <a:rPr lang="it-IT" sz="2000" dirty="0">
                <a:latin typeface="+mn-lt"/>
                <a:cs typeface="Times New Roman" pitchFamily="18" charset="0"/>
              </a:rPr>
              <a:t> (</a:t>
            </a:r>
            <a:r>
              <a:rPr lang="it-IT" sz="2000" dirty="0" err="1">
                <a:latin typeface="+mn-lt"/>
                <a:cs typeface="Times New Roman" pitchFamily="18" charset="0"/>
              </a:rPr>
              <a:t>RegisterSensor</a:t>
            </a:r>
            <a:r>
              <a:rPr lang="it-IT" sz="2000" dirty="0">
                <a:latin typeface="+mn-lt"/>
                <a:cs typeface="Times New Roman" pitchFamily="18" charset="0"/>
              </a:rPr>
              <a:t>, </a:t>
            </a:r>
            <a:r>
              <a:rPr lang="it-IT" sz="2000" dirty="0" err="1">
                <a:latin typeface="+mn-lt"/>
                <a:cs typeface="Times New Roman" pitchFamily="18" charset="0"/>
              </a:rPr>
              <a:t>InsertObservation</a:t>
            </a:r>
            <a:r>
              <a:rPr lang="it-IT" sz="2000" dirty="0">
                <a:latin typeface="+mn-lt"/>
                <a:cs typeface="Times New Roman" pitchFamily="18" charset="0"/>
              </a:rPr>
              <a:t>)</a:t>
            </a:r>
          </a:p>
          <a:p>
            <a:endParaRPr lang="it-IT" sz="2000" dirty="0" smtClean="0">
              <a:latin typeface="+mn-lt"/>
              <a:cs typeface="Times New Roman" pitchFamily="18" charset="0"/>
            </a:endParaRPr>
          </a:p>
          <a:p>
            <a:r>
              <a:rPr lang="it-IT" sz="2000" b="1" dirty="0">
                <a:solidFill>
                  <a:srgbClr val="06069C"/>
                </a:solidFill>
                <a:latin typeface="+mn-lt"/>
              </a:rPr>
              <a:t>Custom </a:t>
            </a:r>
            <a:r>
              <a:rPr lang="it-IT" sz="2000" b="1" dirty="0" err="1">
                <a:solidFill>
                  <a:srgbClr val="06069C"/>
                </a:solidFill>
                <a:latin typeface="+mn-lt"/>
              </a:rPr>
              <a:t>methods</a:t>
            </a:r>
            <a:r>
              <a:rPr lang="it-IT" sz="2000" b="1" dirty="0">
                <a:solidFill>
                  <a:srgbClr val="06069C"/>
                </a:solidFill>
                <a:latin typeface="+mn-lt"/>
              </a:rPr>
              <a:t> </a:t>
            </a:r>
            <a:r>
              <a:rPr lang="it-IT" sz="2000" dirty="0" smtClean="0">
                <a:latin typeface="+mn-lt"/>
                <a:cs typeface="Times New Roman" pitchFamily="18" charset="0"/>
              </a:rPr>
              <a:t>for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registering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error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and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changing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sensor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configuration</a:t>
            </a:r>
            <a:endParaRPr lang="it-IT" sz="2000" dirty="0" smtClean="0">
              <a:latin typeface="+mn-lt"/>
              <a:cs typeface="Times New Roman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000" dirty="0" err="1">
                <a:latin typeface="+mn-lt"/>
                <a:cs typeface="Times New Roman" pitchFamily="18" charset="0"/>
              </a:rPr>
              <a:t>RequestSP</a:t>
            </a:r>
            <a:endParaRPr lang="it-IT" sz="2000" dirty="0">
              <a:latin typeface="+mn-lt"/>
              <a:cs typeface="Times New Roman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000" dirty="0" err="1">
                <a:latin typeface="+mn-lt"/>
                <a:cs typeface="Times New Roman" pitchFamily="18" charset="0"/>
              </a:rPr>
              <a:t>InsertError</a:t>
            </a:r>
            <a:endParaRPr lang="it-IT" sz="2000" dirty="0">
              <a:latin typeface="+mn-lt"/>
              <a:cs typeface="Times New Roman" pitchFamily="18" charset="0"/>
            </a:endParaRPr>
          </a:p>
          <a:p>
            <a:pPr marL="357188" indent="0">
              <a:buNone/>
            </a:pPr>
            <a:r>
              <a:rPr lang="it-IT" sz="2000" dirty="0" err="1" smtClean="0">
                <a:latin typeface="+mn-lt"/>
                <a:cs typeface="Times New Roman" pitchFamily="18" charset="0"/>
              </a:rPr>
              <a:t>Easier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and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faster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to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implement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in the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framework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of the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project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instead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of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using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full SAS (Sensor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Alert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Service) and SPS (Sensor Planning Service)</a:t>
            </a:r>
            <a:endParaRPr lang="it-IT" sz="2000" dirty="0">
              <a:latin typeface="+mn-lt"/>
              <a:cs typeface="Times New Roman" pitchFamily="18" charset="0"/>
            </a:endParaRPr>
          </a:p>
          <a:p>
            <a:endParaRPr lang="it-IT" sz="2000" b="1" dirty="0" smtClean="0">
              <a:latin typeface="+mn-lt"/>
              <a:cs typeface="Times New Roman" pitchFamily="18" charset="0"/>
            </a:endParaRPr>
          </a:p>
          <a:p>
            <a:r>
              <a:rPr lang="it-IT" sz="2000" dirty="0">
                <a:latin typeface="+mn-lt"/>
                <a:cs typeface="Times New Roman" pitchFamily="18" charset="0"/>
              </a:rPr>
              <a:t>Development of a </a:t>
            </a:r>
            <a:r>
              <a:rPr lang="it-IT" sz="2000" b="1" dirty="0" smtClean="0">
                <a:solidFill>
                  <a:srgbClr val="06069C"/>
                </a:solidFill>
                <a:latin typeface="+mn-lt"/>
              </a:rPr>
              <a:t>light SOS </a:t>
            </a:r>
            <a:r>
              <a:rPr lang="it-IT" sz="2000" b="1" dirty="0" err="1" smtClean="0">
                <a:solidFill>
                  <a:srgbClr val="06069C"/>
                </a:solidFill>
                <a:latin typeface="+mn-lt"/>
              </a:rPr>
              <a:t>interface</a:t>
            </a:r>
            <a:r>
              <a:rPr lang="it-IT" sz="2000" b="1" dirty="0" smtClean="0">
                <a:solidFill>
                  <a:srgbClr val="06069C"/>
                </a:solidFill>
                <a:latin typeface="+mn-lt"/>
              </a:rPr>
              <a:t>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fully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integrated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with ETT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observing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system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(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used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also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for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EMODnet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Physics</a:t>
            </a:r>
            <a:r>
              <a:rPr lang="it-IT" sz="2000" dirty="0" smtClean="0">
                <a:latin typeface="+mn-lt"/>
                <a:cs typeface="Times New Roman" pitchFamily="18" charset="0"/>
              </a:rPr>
              <a:t>),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easier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to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mantain</a:t>
            </a:r>
            <a:r>
              <a:rPr lang="it-IT" sz="2000" dirty="0" smtClean="0">
                <a:latin typeface="+mn-lt"/>
                <a:cs typeface="Times New Roman" pitchFamily="18" charset="0"/>
              </a:rPr>
              <a:t>,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manage</a:t>
            </a:r>
            <a:r>
              <a:rPr lang="it-IT" sz="2000" dirty="0" smtClean="0">
                <a:latin typeface="+mn-lt"/>
                <a:cs typeface="Times New Roman" pitchFamily="18" charset="0"/>
              </a:rPr>
              <a:t> and </a:t>
            </a:r>
            <a:r>
              <a:rPr lang="it-IT" sz="2000" dirty="0" err="1" smtClean="0">
                <a:latin typeface="+mn-lt"/>
                <a:cs typeface="Times New Roman" pitchFamily="18" charset="0"/>
              </a:rPr>
              <a:t>deployed</a:t>
            </a:r>
            <a:r>
              <a:rPr lang="it-IT" sz="2000" dirty="0" smtClean="0">
                <a:latin typeface="+mn-lt"/>
                <a:cs typeface="Times New Roman" pitchFamily="18" charset="0"/>
              </a:rPr>
              <a:t>.</a:t>
            </a:r>
            <a:endParaRPr lang="it-IT" sz="2000" dirty="0">
              <a:latin typeface="+mn-lt"/>
              <a:cs typeface="Times New Roman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SCHeMA</a:t>
            </a:r>
            <a:r>
              <a:rPr lang="en-US" dirty="0"/>
              <a:t> </a:t>
            </a:r>
            <a:r>
              <a:rPr lang="en-US" dirty="0" smtClean="0"/>
              <a:t>SOS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5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1481775"/>
            <a:ext cx="4087684" cy="519817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481775"/>
            <a:ext cx="4389269" cy="504356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547664" y="103871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RegisterSensor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940152" y="103871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InsertObservation</a:t>
            </a:r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SOS - </a:t>
            </a:r>
            <a:r>
              <a:rPr lang="it-IT" dirty="0" err="1" smtClean="0"/>
              <a:t>transactional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59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511660" y="103871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InsertError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480212" y="103871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RequestSP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48" y="1412776"/>
            <a:ext cx="3600400" cy="9347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518602"/>
            <a:ext cx="3600400" cy="80303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043608" y="27294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RegisterSensor</a:t>
            </a:r>
            <a:r>
              <a:rPr lang="en-US" dirty="0" smtClean="0"/>
              <a:t> response</a:t>
            </a:r>
            <a:endParaRPr lang="en-US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150049"/>
            <a:ext cx="3960440" cy="120897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081728"/>
            <a:ext cx="3960440" cy="1110762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863588" y="463685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InsertObservation</a:t>
            </a:r>
            <a:r>
              <a:rPr lang="en-US" dirty="0" smtClean="0"/>
              <a:t> response</a:t>
            </a:r>
            <a:endParaRPr lang="en-US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048164" y="27294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InsertError</a:t>
            </a:r>
            <a:r>
              <a:rPr lang="en-US" dirty="0" smtClean="0"/>
              <a:t> response</a:t>
            </a:r>
            <a:endParaRPr lang="en-US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009" y="3211281"/>
            <a:ext cx="3188543" cy="767921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6048164" y="42117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RequestSP</a:t>
            </a:r>
            <a:r>
              <a:rPr lang="en-US" dirty="0" smtClean="0"/>
              <a:t> response</a:t>
            </a:r>
            <a:endParaRPr lang="en-US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666950"/>
            <a:ext cx="3312369" cy="1762908"/>
          </a:xfrm>
          <a:prstGeom prst="rect">
            <a:avLst/>
          </a:prstGeom>
        </p:spPr>
      </p:pic>
      <p:cxnSp>
        <p:nvCxnSpPr>
          <p:cNvPr id="25" name="Connettore 1 24"/>
          <p:cNvCxnSpPr/>
          <p:nvPr/>
        </p:nvCxnSpPr>
        <p:spPr>
          <a:xfrm>
            <a:off x="179512" y="2636912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 - SPS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04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Web Interface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97543" y="6093296"/>
            <a:ext cx="374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hlinkClick r:id="rId3"/>
              </a:rPr>
              <a:t>http://dataportal.schema-ocean.eu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7" name="Segnaposto contenuto 1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496944" cy="1224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/>
              <a:t>The</a:t>
            </a:r>
            <a:r>
              <a:rPr lang="en-US" sz="2000" b="1" dirty="0" smtClean="0"/>
              <a:t> </a:t>
            </a:r>
            <a:r>
              <a:rPr lang="en-US" sz="2000" b="1" dirty="0" err="1">
                <a:solidFill>
                  <a:srgbClr val="06069C"/>
                </a:solidFill>
              </a:rPr>
              <a:t>SCHeMA</a:t>
            </a:r>
            <a:r>
              <a:rPr lang="en-US" sz="2000" b="1" dirty="0">
                <a:solidFill>
                  <a:srgbClr val="06069C"/>
                </a:solidFill>
              </a:rPr>
              <a:t> Web Front-end </a:t>
            </a:r>
            <a:r>
              <a:rPr lang="en-US" sz="2000" dirty="0" smtClean="0"/>
              <a:t>allows </a:t>
            </a:r>
            <a:r>
              <a:rPr lang="en-US" sz="2000" dirty="0"/>
              <a:t>the user </a:t>
            </a:r>
            <a:r>
              <a:rPr lang="en-US" sz="2000" dirty="0" smtClean="0"/>
              <a:t>to:</a:t>
            </a:r>
          </a:p>
          <a:p>
            <a:pPr marL="285750" algn="just"/>
            <a:r>
              <a:rPr lang="en-US" sz="2000" dirty="0" smtClean="0"/>
              <a:t>manage probes and experiments</a:t>
            </a:r>
          </a:p>
          <a:p>
            <a:pPr marL="285750" algn="just"/>
            <a:r>
              <a:rPr lang="en-US" sz="2000" dirty="0"/>
              <a:t>handle alarms and sensor configurations</a:t>
            </a:r>
            <a:endParaRPr lang="it-IT" sz="2000" dirty="0"/>
          </a:p>
          <a:p>
            <a:pPr marL="285750" algn="just"/>
            <a:r>
              <a:rPr lang="en-US" sz="2000" dirty="0" smtClean="0"/>
              <a:t>view and retrieve stored </a:t>
            </a:r>
            <a:r>
              <a:rPr lang="en-US" sz="2000" dirty="0"/>
              <a:t>observations and </a:t>
            </a:r>
            <a:r>
              <a:rPr lang="en-US" sz="2000" dirty="0" smtClean="0"/>
              <a:t>metadata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79" y="3103568"/>
            <a:ext cx="6911697" cy="298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7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Web Interface</a:t>
            </a:r>
            <a:endParaRPr lang="en-US" b="1" i="1" cap="none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sp>
        <p:nvSpPr>
          <p:cNvPr id="4" name="Segnaposto contenuto 1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2808312" cy="4977844"/>
          </a:xfrm>
          <a:noFill/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1800" b="1" dirty="0">
                <a:solidFill>
                  <a:srgbClr val="06069C"/>
                </a:solidFill>
                <a:latin typeface="+mn-lt"/>
              </a:rPr>
              <a:t>Data </a:t>
            </a:r>
            <a:r>
              <a:rPr lang="en-US" sz="1800" b="1" dirty="0" smtClean="0">
                <a:solidFill>
                  <a:srgbClr val="06069C"/>
                </a:solidFill>
                <a:latin typeface="+mn-lt"/>
              </a:rPr>
              <a:t>Visualization</a:t>
            </a:r>
          </a:p>
          <a:p>
            <a:pPr algn="just"/>
            <a:endParaRPr lang="en-US" sz="1800" b="1" dirty="0">
              <a:solidFill>
                <a:srgbClr val="06069C"/>
              </a:solidFill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Sensor Management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Alarm Management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User Management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Dashboard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</a:t>
            </a:r>
            <a:r>
              <a:rPr lang="en-US" sz="1800" dirty="0" smtClean="0">
                <a:latin typeface="+mn-lt"/>
              </a:rPr>
              <a:t>Submission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QC </a:t>
            </a:r>
            <a:r>
              <a:rPr lang="en-US" sz="1800" dirty="0" smtClean="0">
                <a:latin typeface="+mn-lt"/>
              </a:rPr>
              <a:t>Editor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</a:t>
            </a:r>
            <a:r>
              <a:rPr lang="en-US" sz="1800" dirty="0" smtClean="0">
                <a:latin typeface="+mn-lt"/>
              </a:rPr>
              <a:t>– WMS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</a:t>
            </a:r>
            <a:r>
              <a:rPr lang="en-US" sz="1800" dirty="0" smtClean="0">
                <a:latin typeface="+mn-lt"/>
              </a:rPr>
              <a:t>– SOS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- Download</a:t>
            </a:r>
            <a:endParaRPr lang="it-IT" sz="1800" dirty="0">
              <a:latin typeface="+mn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271" y="1268760"/>
            <a:ext cx="4608512" cy="26577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1" y="4142084"/>
            <a:ext cx="4687233" cy="223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Web Interface</a:t>
            </a:r>
            <a:endParaRPr lang="en-US" b="1" i="1" cap="none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037" y="1475492"/>
            <a:ext cx="5504443" cy="317764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870" y="3717032"/>
            <a:ext cx="2197840" cy="2232248"/>
          </a:xfrm>
          <a:prstGeom prst="rect">
            <a:avLst/>
          </a:prstGeom>
        </p:spPr>
      </p:pic>
      <p:sp>
        <p:nvSpPr>
          <p:cNvPr id="10" name="Segnaposto contenuto 1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2808312" cy="49778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1800" dirty="0">
                <a:latin typeface="+mn-lt"/>
              </a:rPr>
              <a:t>Data Visualization</a:t>
            </a:r>
          </a:p>
          <a:p>
            <a:pPr algn="just"/>
            <a:endParaRPr lang="en-US" sz="1800" b="1" dirty="0">
              <a:solidFill>
                <a:srgbClr val="06069C"/>
              </a:solidFill>
              <a:latin typeface="+mn-lt"/>
            </a:endParaRPr>
          </a:p>
          <a:p>
            <a:pPr algn="just"/>
            <a:r>
              <a:rPr lang="en-US" sz="1800" b="1" dirty="0">
                <a:solidFill>
                  <a:srgbClr val="06069C"/>
                </a:solidFill>
                <a:latin typeface="+mn-lt"/>
              </a:rPr>
              <a:t>Sensor Management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Alarm Management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User Management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Dashboard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</a:t>
            </a:r>
            <a:r>
              <a:rPr lang="en-US" sz="1800" dirty="0" smtClean="0">
                <a:latin typeface="+mn-lt"/>
              </a:rPr>
              <a:t>Submission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QC </a:t>
            </a:r>
            <a:r>
              <a:rPr lang="en-US" sz="1800" dirty="0" smtClean="0">
                <a:latin typeface="+mn-lt"/>
              </a:rPr>
              <a:t>Editor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</a:t>
            </a:r>
            <a:r>
              <a:rPr lang="en-US" sz="1800" dirty="0" smtClean="0">
                <a:latin typeface="+mn-lt"/>
              </a:rPr>
              <a:t>– WMS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</a:t>
            </a:r>
            <a:r>
              <a:rPr lang="en-US" sz="1800" dirty="0" smtClean="0">
                <a:latin typeface="+mn-lt"/>
              </a:rPr>
              <a:t>– SOS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- Download</a:t>
            </a:r>
            <a:endParaRPr lang="it-IT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34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Web Interface</a:t>
            </a:r>
            <a:endParaRPr lang="en-US" b="1" i="1" cap="none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330" y="1484784"/>
            <a:ext cx="5597166" cy="2520280"/>
          </a:xfrm>
          <a:prstGeom prst="rect">
            <a:avLst/>
          </a:prstGeom>
        </p:spPr>
      </p:pic>
      <p:sp>
        <p:nvSpPr>
          <p:cNvPr id="4" name="Segnaposto contenuto 1"/>
          <p:cNvSpPr txBox="1">
            <a:spLocks/>
          </p:cNvSpPr>
          <p:nvPr/>
        </p:nvSpPr>
        <p:spPr>
          <a:xfrm>
            <a:off x="323528" y="1340768"/>
            <a:ext cx="2808312" cy="4977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 smtClean="0">
                <a:latin typeface="+mn-lt"/>
              </a:rPr>
              <a:t>Data Visualization</a:t>
            </a:r>
          </a:p>
          <a:p>
            <a:pPr algn="just"/>
            <a:endParaRPr lang="en-US" sz="1800" b="1" dirty="0" smtClean="0">
              <a:solidFill>
                <a:srgbClr val="06069C"/>
              </a:solidFill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Sensor Management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r>
              <a:rPr lang="en-US" sz="1800" b="1" dirty="0">
                <a:solidFill>
                  <a:srgbClr val="06069C"/>
                </a:solidFill>
                <a:latin typeface="+mn-lt"/>
              </a:rPr>
              <a:t>Alarm Management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User Management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Dashboard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Data Submission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QC Editor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Data Access – WMS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Data Access – SOS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Data Access - Download</a:t>
            </a:r>
            <a:endParaRPr lang="it-IT" sz="1800" dirty="0"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527550" y="4365104"/>
            <a:ext cx="5364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ea typeface="Times New Roman" panose="02020603050405020304" pitchFamily="18" charset="0"/>
              </a:rPr>
              <a:t>Alarm list with different colors showing different severity and action performed by the system (</a:t>
            </a:r>
            <a:r>
              <a:rPr lang="en-US" i="1" dirty="0" smtClean="0">
                <a:ea typeface="Times New Roman" panose="02020603050405020304" pitchFamily="18" charset="0"/>
              </a:rPr>
              <a:t>high</a:t>
            </a:r>
            <a:r>
              <a:rPr lang="en-US" dirty="0" smtClean="0">
                <a:ea typeface="Times New Roman" panose="02020603050405020304" pitchFamily="18" charset="0"/>
              </a:rPr>
              <a:t>: SMS to the probe owner; </a:t>
            </a:r>
            <a:r>
              <a:rPr lang="en-US" i="1" dirty="0" smtClean="0">
                <a:ea typeface="Times New Roman" panose="02020603050405020304" pitchFamily="18" charset="0"/>
              </a:rPr>
              <a:t>medium</a:t>
            </a:r>
            <a:r>
              <a:rPr lang="en-US" dirty="0" smtClean="0">
                <a:ea typeface="Times New Roman" panose="02020603050405020304" pitchFamily="18" charset="0"/>
              </a:rPr>
              <a:t>: email to the probe owner; </a:t>
            </a:r>
            <a:r>
              <a:rPr lang="en-US" i="1" dirty="0" smtClean="0">
                <a:ea typeface="Times New Roman" panose="02020603050405020304" pitchFamily="18" charset="0"/>
              </a:rPr>
              <a:t>low</a:t>
            </a:r>
            <a:r>
              <a:rPr lang="en-US" dirty="0" smtClean="0">
                <a:ea typeface="Times New Roman" panose="02020603050405020304" pitchFamily="18" charset="0"/>
              </a:rPr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83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Intro</a:t>
            </a:r>
            <a:endParaRPr lang="en-US" b="1" i="1" cap="none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grpSp>
        <p:nvGrpSpPr>
          <p:cNvPr id="4" name="Groupe 2"/>
          <p:cNvGrpSpPr/>
          <p:nvPr/>
        </p:nvGrpSpPr>
        <p:grpSpPr>
          <a:xfrm>
            <a:off x="317311" y="2019138"/>
            <a:ext cx="6082430" cy="4517259"/>
            <a:chOff x="1428751" y="1463675"/>
            <a:chExt cx="5905501" cy="478154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28751" y="1468437"/>
              <a:ext cx="5870575" cy="4776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451" y="1906587"/>
              <a:ext cx="8270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585914" y="1468437"/>
              <a:ext cx="1047750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Partners</a:t>
              </a:r>
              <a:r>
                <a:rPr kumimoji="0" lang="fr-FR" altLang="fr-FR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.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087689" y="1468437"/>
              <a:ext cx="2913063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Partners</a:t>
              </a:r>
              <a:r>
                <a:rPr kumimoji="0" lang="fr-FR" altLang="fr-FR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altLang="fr-FR" sz="1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organization</a:t>
              </a:r>
              <a:r>
                <a:rPr kumimoji="0" lang="fr-FR" altLang="fr-FR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altLang="fr-FR" sz="1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name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6402389" y="1468437"/>
              <a:ext cx="931863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Country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530351" y="1463675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530351" y="1463675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535114" y="1463675"/>
              <a:ext cx="1495425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030539" y="1463675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35301" y="1463675"/>
              <a:ext cx="331311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6348414" y="1463675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6353176" y="1463675"/>
              <a:ext cx="955675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530351" y="1468437"/>
              <a:ext cx="4763" cy="3746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030539" y="1468437"/>
              <a:ext cx="4763" cy="3746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348414" y="1468437"/>
              <a:ext cx="4763" cy="3746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1585914" y="2009775"/>
              <a:ext cx="17303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3087689" y="1990725"/>
              <a:ext cx="7905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Université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3779839" y="1990725"/>
              <a:ext cx="140335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 Genève (UNIGE)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6402389" y="1990725"/>
              <a:ext cx="8969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Switzerland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530351" y="1843087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535114" y="1843087"/>
              <a:ext cx="1495425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3030539" y="1843087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3035301" y="1843087"/>
              <a:ext cx="331311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6348414" y="1843087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6353176" y="1843087"/>
              <a:ext cx="955675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1530351" y="1847850"/>
              <a:ext cx="4763" cy="406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3030539" y="1847850"/>
              <a:ext cx="4763" cy="406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6348414" y="1847850"/>
              <a:ext cx="4763" cy="406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1585914" y="2462212"/>
              <a:ext cx="1730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3087689" y="2462212"/>
              <a:ext cx="8794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IDRONAUT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3827464" y="2462212"/>
              <a:ext cx="3540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S.r.l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4064001" y="2462212"/>
              <a:ext cx="62706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. (IDRO)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6402389" y="2462212"/>
              <a:ext cx="4286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Italy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1530351" y="2365375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1535114" y="2365375"/>
              <a:ext cx="1495425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3030539" y="2365375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43" name="Rectangle 45"/>
            <p:cNvSpPr>
              <a:spLocks noChangeArrowheads="1"/>
            </p:cNvSpPr>
            <p:nvPr/>
          </p:nvSpPr>
          <p:spPr bwMode="auto">
            <a:xfrm>
              <a:off x="3035301" y="2365375"/>
              <a:ext cx="331311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6348414" y="2365375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6353176" y="2365375"/>
              <a:ext cx="955675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46" name="Rectangle 49"/>
            <p:cNvSpPr>
              <a:spLocks noChangeArrowheads="1"/>
            </p:cNvSpPr>
            <p:nvPr/>
          </p:nvSpPr>
          <p:spPr bwMode="auto">
            <a:xfrm>
              <a:off x="1530351" y="2370137"/>
              <a:ext cx="4763" cy="406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47" name="Rectangle 50"/>
            <p:cNvSpPr>
              <a:spLocks noChangeArrowheads="1"/>
            </p:cNvSpPr>
            <p:nvPr/>
          </p:nvSpPr>
          <p:spPr bwMode="auto">
            <a:xfrm>
              <a:off x="3030539" y="2370137"/>
              <a:ext cx="4763" cy="406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48" name="Rectangle 51"/>
            <p:cNvSpPr>
              <a:spLocks noChangeArrowheads="1"/>
            </p:cNvSpPr>
            <p:nvPr/>
          </p:nvSpPr>
          <p:spPr bwMode="auto">
            <a:xfrm>
              <a:off x="6348414" y="2370137"/>
              <a:ext cx="4763" cy="406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49" name="Rectangle 53"/>
            <p:cNvSpPr>
              <a:spLocks noChangeArrowheads="1"/>
            </p:cNvSpPr>
            <p:nvPr/>
          </p:nvSpPr>
          <p:spPr bwMode="auto">
            <a:xfrm>
              <a:off x="1585914" y="2949575"/>
              <a:ext cx="1730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54"/>
            <p:cNvSpPr>
              <a:spLocks noChangeArrowheads="1"/>
            </p:cNvSpPr>
            <p:nvPr/>
          </p:nvSpPr>
          <p:spPr bwMode="auto">
            <a:xfrm>
              <a:off x="3087689" y="2949575"/>
              <a:ext cx="92868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Universitaet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55"/>
            <p:cNvSpPr>
              <a:spLocks noChangeArrowheads="1"/>
            </p:cNvSpPr>
            <p:nvPr/>
          </p:nvSpPr>
          <p:spPr bwMode="auto">
            <a:xfrm>
              <a:off x="3908426" y="2949575"/>
              <a:ext cx="94138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Ulm (UULM)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6"/>
            <p:cNvSpPr>
              <a:spLocks noChangeArrowheads="1"/>
            </p:cNvSpPr>
            <p:nvPr/>
          </p:nvSpPr>
          <p:spPr bwMode="auto">
            <a:xfrm>
              <a:off x="6402389" y="2949575"/>
              <a:ext cx="71755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Germany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7"/>
            <p:cNvSpPr>
              <a:spLocks noChangeArrowheads="1"/>
            </p:cNvSpPr>
            <p:nvPr/>
          </p:nvSpPr>
          <p:spPr bwMode="auto">
            <a:xfrm>
              <a:off x="1530351" y="2833687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54" name="Rectangle 58"/>
            <p:cNvSpPr>
              <a:spLocks noChangeArrowheads="1"/>
            </p:cNvSpPr>
            <p:nvPr/>
          </p:nvSpPr>
          <p:spPr bwMode="auto">
            <a:xfrm>
              <a:off x="1535114" y="2833687"/>
              <a:ext cx="1495425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55" name="Rectangle 59"/>
            <p:cNvSpPr>
              <a:spLocks noChangeArrowheads="1"/>
            </p:cNvSpPr>
            <p:nvPr/>
          </p:nvSpPr>
          <p:spPr bwMode="auto">
            <a:xfrm>
              <a:off x="3030539" y="2833687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56" name="Rectangle 60"/>
            <p:cNvSpPr>
              <a:spLocks noChangeArrowheads="1"/>
            </p:cNvSpPr>
            <p:nvPr/>
          </p:nvSpPr>
          <p:spPr bwMode="auto">
            <a:xfrm>
              <a:off x="3035301" y="2833687"/>
              <a:ext cx="331311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57" name="Rectangle 61"/>
            <p:cNvSpPr>
              <a:spLocks noChangeArrowheads="1"/>
            </p:cNvSpPr>
            <p:nvPr/>
          </p:nvSpPr>
          <p:spPr bwMode="auto">
            <a:xfrm>
              <a:off x="6348414" y="2833687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58" name="Rectangle 62"/>
            <p:cNvSpPr>
              <a:spLocks noChangeArrowheads="1"/>
            </p:cNvSpPr>
            <p:nvPr/>
          </p:nvSpPr>
          <p:spPr bwMode="auto">
            <a:xfrm>
              <a:off x="6353176" y="2833687"/>
              <a:ext cx="955675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59" name="Rectangle 64"/>
            <p:cNvSpPr>
              <a:spLocks noChangeArrowheads="1"/>
            </p:cNvSpPr>
            <p:nvPr/>
          </p:nvSpPr>
          <p:spPr bwMode="auto">
            <a:xfrm>
              <a:off x="1530351" y="2838450"/>
              <a:ext cx="4763" cy="406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60" name="Rectangle 65"/>
            <p:cNvSpPr>
              <a:spLocks noChangeArrowheads="1"/>
            </p:cNvSpPr>
            <p:nvPr/>
          </p:nvSpPr>
          <p:spPr bwMode="auto">
            <a:xfrm>
              <a:off x="3030539" y="2838450"/>
              <a:ext cx="4763" cy="406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61" name="Rectangle 66"/>
            <p:cNvSpPr>
              <a:spLocks noChangeArrowheads="1"/>
            </p:cNvSpPr>
            <p:nvPr/>
          </p:nvSpPr>
          <p:spPr bwMode="auto">
            <a:xfrm>
              <a:off x="6348414" y="2838450"/>
              <a:ext cx="4763" cy="406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62" name="Rectangle 68"/>
            <p:cNvSpPr>
              <a:spLocks noChangeArrowheads="1"/>
            </p:cNvSpPr>
            <p:nvPr/>
          </p:nvSpPr>
          <p:spPr bwMode="auto">
            <a:xfrm>
              <a:off x="1585914" y="3387725"/>
              <a:ext cx="1730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69"/>
            <p:cNvSpPr>
              <a:spLocks noChangeArrowheads="1"/>
            </p:cNvSpPr>
            <p:nvPr/>
          </p:nvSpPr>
          <p:spPr bwMode="auto">
            <a:xfrm>
              <a:off x="3087689" y="3387725"/>
              <a:ext cx="8477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Technische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70"/>
            <p:cNvSpPr>
              <a:spLocks noChangeArrowheads="1"/>
            </p:cNvSpPr>
            <p:nvPr/>
          </p:nvSpPr>
          <p:spPr bwMode="auto">
            <a:xfrm>
              <a:off x="3836989" y="3387725"/>
              <a:ext cx="92868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Universitaet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71"/>
            <p:cNvSpPr>
              <a:spLocks noChangeArrowheads="1"/>
            </p:cNvSpPr>
            <p:nvPr/>
          </p:nvSpPr>
          <p:spPr bwMode="auto">
            <a:xfrm>
              <a:off x="4657726" y="3387725"/>
              <a:ext cx="11049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Graz (TUGRAZ)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72"/>
            <p:cNvSpPr>
              <a:spLocks noChangeArrowheads="1"/>
            </p:cNvSpPr>
            <p:nvPr/>
          </p:nvSpPr>
          <p:spPr bwMode="auto">
            <a:xfrm>
              <a:off x="6402389" y="3387725"/>
              <a:ext cx="5810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Austria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73"/>
            <p:cNvSpPr>
              <a:spLocks noChangeArrowheads="1"/>
            </p:cNvSpPr>
            <p:nvPr/>
          </p:nvSpPr>
          <p:spPr bwMode="auto">
            <a:xfrm>
              <a:off x="1530351" y="3298825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68" name="Rectangle 74"/>
            <p:cNvSpPr>
              <a:spLocks noChangeArrowheads="1"/>
            </p:cNvSpPr>
            <p:nvPr/>
          </p:nvSpPr>
          <p:spPr bwMode="auto">
            <a:xfrm>
              <a:off x="1535114" y="3298825"/>
              <a:ext cx="1495425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69" name="Rectangle 75"/>
            <p:cNvSpPr>
              <a:spLocks noChangeArrowheads="1"/>
            </p:cNvSpPr>
            <p:nvPr/>
          </p:nvSpPr>
          <p:spPr bwMode="auto">
            <a:xfrm>
              <a:off x="3030539" y="3298825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70" name="Rectangle 76"/>
            <p:cNvSpPr>
              <a:spLocks noChangeArrowheads="1"/>
            </p:cNvSpPr>
            <p:nvPr/>
          </p:nvSpPr>
          <p:spPr bwMode="auto">
            <a:xfrm>
              <a:off x="3035301" y="3298825"/>
              <a:ext cx="331311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71" name="Rectangle 77"/>
            <p:cNvSpPr>
              <a:spLocks noChangeArrowheads="1"/>
            </p:cNvSpPr>
            <p:nvPr/>
          </p:nvSpPr>
          <p:spPr bwMode="auto">
            <a:xfrm>
              <a:off x="6348414" y="3298825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72" name="Rectangle 78"/>
            <p:cNvSpPr>
              <a:spLocks noChangeArrowheads="1"/>
            </p:cNvSpPr>
            <p:nvPr/>
          </p:nvSpPr>
          <p:spPr bwMode="auto">
            <a:xfrm>
              <a:off x="6353176" y="3298825"/>
              <a:ext cx="955675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73" name="Rectangle 80"/>
            <p:cNvSpPr>
              <a:spLocks noChangeArrowheads="1"/>
            </p:cNvSpPr>
            <p:nvPr/>
          </p:nvSpPr>
          <p:spPr bwMode="auto">
            <a:xfrm>
              <a:off x="1530351" y="3303587"/>
              <a:ext cx="4763" cy="4079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74" name="Rectangle 81"/>
            <p:cNvSpPr>
              <a:spLocks noChangeArrowheads="1"/>
            </p:cNvSpPr>
            <p:nvPr/>
          </p:nvSpPr>
          <p:spPr bwMode="auto">
            <a:xfrm>
              <a:off x="3030539" y="3303587"/>
              <a:ext cx="4763" cy="4079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75" name="Rectangle 82"/>
            <p:cNvSpPr>
              <a:spLocks noChangeArrowheads="1"/>
            </p:cNvSpPr>
            <p:nvPr/>
          </p:nvSpPr>
          <p:spPr bwMode="auto">
            <a:xfrm>
              <a:off x="6348414" y="3303587"/>
              <a:ext cx="4763" cy="4079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76" name="Rectangle 84"/>
            <p:cNvSpPr>
              <a:spLocks noChangeArrowheads="1"/>
            </p:cNvSpPr>
            <p:nvPr/>
          </p:nvSpPr>
          <p:spPr bwMode="auto">
            <a:xfrm>
              <a:off x="1585914" y="3883174"/>
              <a:ext cx="17303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85"/>
            <p:cNvSpPr>
              <a:spLocks noChangeArrowheads="1"/>
            </p:cNvSpPr>
            <p:nvPr/>
          </p:nvSpPr>
          <p:spPr bwMode="auto">
            <a:xfrm>
              <a:off x="3087689" y="3883174"/>
              <a:ext cx="4508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Ecole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86"/>
            <p:cNvSpPr>
              <a:spLocks noChangeArrowheads="1"/>
            </p:cNvSpPr>
            <p:nvPr/>
          </p:nvSpPr>
          <p:spPr bwMode="auto">
            <a:xfrm>
              <a:off x="3460751" y="3883174"/>
              <a:ext cx="8128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Polytechni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87"/>
            <p:cNvSpPr>
              <a:spLocks noChangeArrowheads="1"/>
            </p:cNvSpPr>
            <p:nvPr/>
          </p:nvSpPr>
          <p:spPr bwMode="auto">
            <a:xfrm>
              <a:off x="4144964" y="3883968"/>
              <a:ext cx="34925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que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88"/>
            <p:cNvSpPr>
              <a:spLocks noChangeArrowheads="1"/>
            </p:cNvSpPr>
            <p:nvPr/>
          </p:nvSpPr>
          <p:spPr bwMode="auto">
            <a:xfrm>
              <a:off x="4425951" y="3883968"/>
              <a:ext cx="6826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Fédérale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89"/>
            <p:cNvSpPr>
              <a:spLocks noChangeArrowheads="1"/>
            </p:cNvSpPr>
            <p:nvPr/>
          </p:nvSpPr>
          <p:spPr bwMode="auto">
            <a:xfrm>
              <a:off x="5014914" y="3883968"/>
              <a:ext cx="94456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 Lausanne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90"/>
            <p:cNvSpPr>
              <a:spLocks noChangeArrowheads="1"/>
            </p:cNvSpPr>
            <p:nvPr/>
          </p:nvSpPr>
          <p:spPr bwMode="auto">
            <a:xfrm>
              <a:off x="5900739" y="3883968"/>
              <a:ext cx="5048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(EPFL)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91"/>
            <p:cNvSpPr>
              <a:spLocks noChangeArrowheads="1"/>
            </p:cNvSpPr>
            <p:nvPr/>
          </p:nvSpPr>
          <p:spPr bwMode="auto">
            <a:xfrm>
              <a:off x="6402389" y="3883174"/>
              <a:ext cx="89693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Switzerland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92"/>
            <p:cNvSpPr>
              <a:spLocks noChangeArrowheads="1"/>
            </p:cNvSpPr>
            <p:nvPr/>
          </p:nvSpPr>
          <p:spPr bwMode="auto">
            <a:xfrm>
              <a:off x="1530351" y="3765550"/>
              <a:ext cx="4763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85" name="Rectangle 93"/>
            <p:cNvSpPr>
              <a:spLocks noChangeArrowheads="1"/>
            </p:cNvSpPr>
            <p:nvPr/>
          </p:nvSpPr>
          <p:spPr bwMode="auto">
            <a:xfrm>
              <a:off x="1535114" y="3765550"/>
              <a:ext cx="1495425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86" name="Rectangle 94"/>
            <p:cNvSpPr>
              <a:spLocks noChangeArrowheads="1"/>
            </p:cNvSpPr>
            <p:nvPr/>
          </p:nvSpPr>
          <p:spPr bwMode="auto">
            <a:xfrm>
              <a:off x="3030539" y="3765550"/>
              <a:ext cx="4763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87" name="Rectangle 95"/>
            <p:cNvSpPr>
              <a:spLocks noChangeArrowheads="1"/>
            </p:cNvSpPr>
            <p:nvPr/>
          </p:nvSpPr>
          <p:spPr bwMode="auto">
            <a:xfrm>
              <a:off x="3035301" y="3765550"/>
              <a:ext cx="3313113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88" name="Rectangle 96"/>
            <p:cNvSpPr>
              <a:spLocks noChangeArrowheads="1"/>
            </p:cNvSpPr>
            <p:nvPr/>
          </p:nvSpPr>
          <p:spPr bwMode="auto">
            <a:xfrm>
              <a:off x="6348414" y="3765550"/>
              <a:ext cx="4763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89" name="Rectangle 97"/>
            <p:cNvSpPr>
              <a:spLocks noChangeArrowheads="1"/>
            </p:cNvSpPr>
            <p:nvPr/>
          </p:nvSpPr>
          <p:spPr bwMode="auto">
            <a:xfrm>
              <a:off x="6353176" y="3765550"/>
              <a:ext cx="955675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90" name="Rectangle 99"/>
            <p:cNvSpPr>
              <a:spLocks noChangeArrowheads="1"/>
            </p:cNvSpPr>
            <p:nvPr/>
          </p:nvSpPr>
          <p:spPr bwMode="auto">
            <a:xfrm>
              <a:off x="1530351" y="3771900"/>
              <a:ext cx="4763" cy="4048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91" name="Rectangle 100"/>
            <p:cNvSpPr>
              <a:spLocks noChangeArrowheads="1"/>
            </p:cNvSpPr>
            <p:nvPr/>
          </p:nvSpPr>
          <p:spPr bwMode="auto">
            <a:xfrm>
              <a:off x="3030539" y="3771900"/>
              <a:ext cx="4763" cy="4048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92" name="Rectangle 101"/>
            <p:cNvSpPr>
              <a:spLocks noChangeArrowheads="1"/>
            </p:cNvSpPr>
            <p:nvPr/>
          </p:nvSpPr>
          <p:spPr bwMode="auto">
            <a:xfrm>
              <a:off x="6348414" y="3771900"/>
              <a:ext cx="4763" cy="4048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93" name="Rectangle 103"/>
            <p:cNvSpPr>
              <a:spLocks noChangeArrowheads="1"/>
            </p:cNvSpPr>
            <p:nvPr/>
          </p:nvSpPr>
          <p:spPr bwMode="auto">
            <a:xfrm>
              <a:off x="1585914" y="4329112"/>
              <a:ext cx="1730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104"/>
            <p:cNvSpPr>
              <a:spLocks noChangeArrowheads="1"/>
            </p:cNvSpPr>
            <p:nvPr/>
          </p:nvSpPr>
          <p:spPr bwMode="auto">
            <a:xfrm>
              <a:off x="3087689" y="4329112"/>
              <a:ext cx="118268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Nanomateriales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105"/>
            <p:cNvSpPr>
              <a:spLocks noChangeArrowheads="1"/>
            </p:cNvSpPr>
            <p:nvPr/>
          </p:nvSpPr>
          <p:spPr bwMode="auto">
            <a:xfrm>
              <a:off x="4148139" y="4329112"/>
              <a:ext cx="2032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y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106"/>
            <p:cNvSpPr>
              <a:spLocks noChangeArrowheads="1"/>
            </p:cNvSpPr>
            <p:nvPr/>
          </p:nvSpPr>
          <p:spPr bwMode="auto">
            <a:xfrm>
              <a:off x="4257676" y="4329112"/>
              <a:ext cx="77628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Polímeros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107"/>
            <p:cNvSpPr>
              <a:spLocks noChangeArrowheads="1"/>
            </p:cNvSpPr>
            <p:nvPr/>
          </p:nvSpPr>
          <p:spPr bwMode="auto">
            <a:xfrm>
              <a:off x="4937126" y="4329112"/>
              <a:ext cx="3254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S.L.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108"/>
            <p:cNvSpPr>
              <a:spLocks noChangeArrowheads="1"/>
            </p:cNvSpPr>
            <p:nvPr/>
          </p:nvSpPr>
          <p:spPr bwMode="auto">
            <a:xfrm>
              <a:off x="5205414" y="4329112"/>
              <a:ext cx="1381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(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109"/>
            <p:cNvSpPr>
              <a:spLocks noChangeArrowheads="1"/>
            </p:cNvSpPr>
            <p:nvPr/>
          </p:nvSpPr>
          <p:spPr bwMode="auto">
            <a:xfrm>
              <a:off x="5253039" y="4329112"/>
              <a:ext cx="7461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nanoMyP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110"/>
            <p:cNvSpPr>
              <a:spLocks noChangeArrowheads="1"/>
            </p:cNvSpPr>
            <p:nvPr/>
          </p:nvSpPr>
          <p:spPr bwMode="auto">
            <a:xfrm>
              <a:off x="5872164" y="4329112"/>
              <a:ext cx="1397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111"/>
            <p:cNvSpPr>
              <a:spLocks noChangeArrowheads="1"/>
            </p:cNvSpPr>
            <p:nvPr/>
          </p:nvSpPr>
          <p:spPr bwMode="auto">
            <a:xfrm>
              <a:off x="6402389" y="4329112"/>
              <a:ext cx="4683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Spain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112"/>
            <p:cNvSpPr>
              <a:spLocks noChangeArrowheads="1"/>
            </p:cNvSpPr>
            <p:nvPr/>
          </p:nvSpPr>
          <p:spPr bwMode="auto">
            <a:xfrm>
              <a:off x="1530351" y="4449762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03" name="Rectangle 113"/>
            <p:cNvSpPr>
              <a:spLocks noChangeArrowheads="1"/>
            </p:cNvSpPr>
            <p:nvPr/>
          </p:nvSpPr>
          <p:spPr bwMode="auto">
            <a:xfrm>
              <a:off x="1535114" y="4233862"/>
              <a:ext cx="1495425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04" name="Rectangle 114"/>
            <p:cNvSpPr>
              <a:spLocks noChangeArrowheads="1"/>
            </p:cNvSpPr>
            <p:nvPr/>
          </p:nvSpPr>
          <p:spPr bwMode="auto">
            <a:xfrm>
              <a:off x="3030539" y="4449762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05" name="Rectangle 115"/>
            <p:cNvSpPr>
              <a:spLocks noChangeArrowheads="1"/>
            </p:cNvSpPr>
            <p:nvPr/>
          </p:nvSpPr>
          <p:spPr bwMode="auto">
            <a:xfrm>
              <a:off x="3035301" y="4233862"/>
              <a:ext cx="331311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06" name="Rectangle 116"/>
            <p:cNvSpPr>
              <a:spLocks noChangeArrowheads="1"/>
            </p:cNvSpPr>
            <p:nvPr/>
          </p:nvSpPr>
          <p:spPr bwMode="auto">
            <a:xfrm>
              <a:off x="6348414" y="4449762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07" name="Rectangle 117"/>
            <p:cNvSpPr>
              <a:spLocks noChangeArrowheads="1"/>
            </p:cNvSpPr>
            <p:nvPr/>
          </p:nvSpPr>
          <p:spPr bwMode="auto">
            <a:xfrm>
              <a:off x="6353176" y="4233862"/>
              <a:ext cx="955675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08" name="Rectangle 119"/>
            <p:cNvSpPr>
              <a:spLocks noChangeArrowheads="1"/>
            </p:cNvSpPr>
            <p:nvPr/>
          </p:nvSpPr>
          <p:spPr bwMode="auto">
            <a:xfrm>
              <a:off x="1530351" y="4238624"/>
              <a:ext cx="4763" cy="406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09" name="Rectangle 120"/>
            <p:cNvSpPr>
              <a:spLocks noChangeArrowheads="1"/>
            </p:cNvSpPr>
            <p:nvPr/>
          </p:nvSpPr>
          <p:spPr bwMode="auto">
            <a:xfrm>
              <a:off x="3030539" y="4238624"/>
              <a:ext cx="4763" cy="406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10" name="Rectangle 121"/>
            <p:cNvSpPr>
              <a:spLocks noChangeArrowheads="1"/>
            </p:cNvSpPr>
            <p:nvPr/>
          </p:nvSpPr>
          <p:spPr bwMode="auto">
            <a:xfrm>
              <a:off x="6348414" y="4248943"/>
              <a:ext cx="4763" cy="406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11" name="Rectangle 123"/>
            <p:cNvSpPr>
              <a:spLocks noChangeArrowheads="1"/>
            </p:cNvSpPr>
            <p:nvPr/>
          </p:nvSpPr>
          <p:spPr bwMode="auto">
            <a:xfrm>
              <a:off x="1585914" y="4813299"/>
              <a:ext cx="1730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124"/>
            <p:cNvSpPr>
              <a:spLocks noChangeArrowheads="1"/>
            </p:cNvSpPr>
            <p:nvPr/>
          </p:nvSpPr>
          <p:spPr bwMode="auto">
            <a:xfrm>
              <a:off x="3087689" y="4813299"/>
              <a:ext cx="7905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Université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125"/>
            <p:cNvSpPr>
              <a:spLocks noChangeArrowheads="1"/>
            </p:cNvSpPr>
            <p:nvPr/>
          </p:nvSpPr>
          <p:spPr bwMode="auto">
            <a:xfrm>
              <a:off x="3779839" y="4813299"/>
              <a:ext cx="14700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 Bordeaux (UBX1)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126"/>
            <p:cNvSpPr>
              <a:spLocks noChangeArrowheads="1"/>
            </p:cNvSpPr>
            <p:nvPr/>
          </p:nvSpPr>
          <p:spPr bwMode="auto">
            <a:xfrm>
              <a:off x="6402389" y="4813299"/>
              <a:ext cx="5461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France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Rectangle 127"/>
            <p:cNvSpPr>
              <a:spLocks noChangeArrowheads="1"/>
            </p:cNvSpPr>
            <p:nvPr/>
          </p:nvSpPr>
          <p:spPr bwMode="auto">
            <a:xfrm>
              <a:off x="1530351" y="4700587"/>
              <a:ext cx="4763" cy="31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16" name="Rectangle 128"/>
            <p:cNvSpPr>
              <a:spLocks noChangeArrowheads="1"/>
            </p:cNvSpPr>
            <p:nvPr/>
          </p:nvSpPr>
          <p:spPr bwMode="auto">
            <a:xfrm>
              <a:off x="1535114" y="4700587"/>
              <a:ext cx="1495425" cy="31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17" name="Rectangle 129"/>
            <p:cNvSpPr>
              <a:spLocks noChangeArrowheads="1"/>
            </p:cNvSpPr>
            <p:nvPr/>
          </p:nvSpPr>
          <p:spPr bwMode="auto">
            <a:xfrm>
              <a:off x="3030539" y="4700587"/>
              <a:ext cx="4763" cy="31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18" name="Rectangle 130"/>
            <p:cNvSpPr>
              <a:spLocks noChangeArrowheads="1"/>
            </p:cNvSpPr>
            <p:nvPr/>
          </p:nvSpPr>
          <p:spPr bwMode="auto">
            <a:xfrm>
              <a:off x="3035301" y="4700587"/>
              <a:ext cx="3313113" cy="31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19" name="Rectangle 131"/>
            <p:cNvSpPr>
              <a:spLocks noChangeArrowheads="1"/>
            </p:cNvSpPr>
            <p:nvPr/>
          </p:nvSpPr>
          <p:spPr bwMode="auto">
            <a:xfrm>
              <a:off x="6348414" y="4700587"/>
              <a:ext cx="4763" cy="31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20" name="Rectangle 132"/>
            <p:cNvSpPr>
              <a:spLocks noChangeArrowheads="1"/>
            </p:cNvSpPr>
            <p:nvPr/>
          </p:nvSpPr>
          <p:spPr bwMode="auto">
            <a:xfrm>
              <a:off x="6353176" y="4700587"/>
              <a:ext cx="955675" cy="31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21" name="Rectangle 134"/>
            <p:cNvSpPr>
              <a:spLocks noChangeArrowheads="1"/>
            </p:cNvSpPr>
            <p:nvPr/>
          </p:nvSpPr>
          <p:spPr bwMode="auto">
            <a:xfrm>
              <a:off x="1530351" y="4703762"/>
              <a:ext cx="4763" cy="4079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22" name="Rectangle 135"/>
            <p:cNvSpPr>
              <a:spLocks noChangeArrowheads="1"/>
            </p:cNvSpPr>
            <p:nvPr/>
          </p:nvSpPr>
          <p:spPr bwMode="auto">
            <a:xfrm>
              <a:off x="3030539" y="4703762"/>
              <a:ext cx="4763" cy="4079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23" name="Rectangle 136"/>
            <p:cNvSpPr>
              <a:spLocks noChangeArrowheads="1"/>
            </p:cNvSpPr>
            <p:nvPr/>
          </p:nvSpPr>
          <p:spPr bwMode="auto">
            <a:xfrm>
              <a:off x="6348414" y="4703762"/>
              <a:ext cx="4763" cy="4079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24" name="Rectangle 138"/>
            <p:cNvSpPr>
              <a:spLocks noChangeArrowheads="1"/>
            </p:cNvSpPr>
            <p:nvPr/>
          </p:nvSpPr>
          <p:spPr bwMode="auto">
            <a:xfrm>
              <a:off x="1585914" y="5279230"/>
              <a:ext cx="1730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Rectangle 139"/>
            <p:cNvSpPr>
              <a:spLocks noChangeArrowheads="1"/>
            </p:cNvSpPr>
            <p:nvPr/>
          </p:nvSpPr>
          <p:spPr bwMode="auto">
            <a:xfrm>
              <a:off x="3087689" y="5279230"/>
              <a:ext cx="7905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Università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Rectangle 140"/>
            <p:cNvSpPr>
              <a:spLocks noChangeArrowheads="1"/>
            </p:cNvSpPr>
            <p:nvPr/>
          </p:nvSpPr>
          <p:spPr bwMode="auto">
            <a:xfrm>
              <a:off x="3779839" y="5279230"/>
              <a:ext cx="4191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degli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Rectangle 141"/>
            <p:cNvSpPr>
              <a:spLocks noChangeArrowheads="1"/>
            </p:cNvSpPr>
            <p:nvPr/>
          </p:nvSpPr>
          <p:spPr bwMode="auto">
            <a:xfrm>
              <a:off x="4125914" y="5279230"/>
              <a:ext cx="4413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Studi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ectangle 142"/>
            <p:cNvSpPr>
              <a:spLocks noChangeArrowheads="1"/>
            </p:cNvSpPr>
            <p:nvPr/>
          </p:nvSpPr>
          <p:spPr bwMode="auto">
            <a:xfrm>
              <a:off x="4494214" y="5279230"/>
              <a:ext cx="25558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di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Rectangle 143"/>
            <p:cNvSpPr>
              <a:spLocks noChangeArrowheads="1"/>
            </p:cNvSpPr>
            <p:nvPr/>
          </p:nvSpPr>
          <p:spPr bwMode="auto">
            <a:xfrm>
              <a:off x="4651376" y="5279230"/>
              <a:ext cx="6127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Genova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Rectangle 144"/>
            <p:cNvSpPr>
              <a:spLocks noChangeArrowheads="1"/>
            </p:cNvSpPr>
            <p:nvPr/>
          </p:nvSpPr>
          <p:spPr bwMode="auto">
            <a:xfrm>
              <a:off x="5180014" y="5279230"/>
              <a:ext cx="1381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(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Rectangle 145"/>
            <p:cNvSpPr>
              <a:spLocks noChangeArrowheads="1"/>
            </p:cNvSpPr>
            <p:nvPr/>
          </p:nvSpPr>
          <p:spPr bwMode="auto">
            <a:xfrm>
              <a:off x="5233989" y="5279230"/>
              <a:ext cx="53816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UNIGe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Rectangle 146"/>
            <p:cNvSpPr>
              <a:spLocks noChangeArrowheads="1"/>
            </p:cNvSpPr>
            <p:nvPr/>
          </p:nvSpPr>
          <p:spPr bwMode="auto">
            <a:xfrm>
              <a:off x="5657851" y="5278436"/>
              <a:ext cx="1397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Rectangle 147"/>
            <p:cNvSpPr>
              <a:spLocks noChangeArrowheads="1"/>
            </p:cNvSpPr>
            <p:nvPr/>
          </p:nvSpPr>
          <p:spPr bwMode="auto">
            <a:xfrm>
              <a:off x="5705476" y="5278436"/>
              <a:ext cx="2159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IT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Rectangle 148"/>
            <p:cNvSpPr>
              <a:spLocks noChangeArrowheads="1"/>
            </p:cNvSpPr>
            <p:nvPr/>
          </p:nvSpPr>
          <p:spPr bwMode="auto">
            <a:xfrm>
              <a:off x="5824539" y="5278436"/>
              <a:ext cx="1397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Rectangle 149"/>
            <p:cNvSpPr>
              <a:spLocks noChangeArrowheads="1"/>
            </p:cNvSpPr>
            <p:nvPr/>
          </p:nvSpPr>
          <p:spPr bwMode="auto">
            <a:xfrm>
              <a:off x="6402389" y="5279230"/>
              <a:ext cx="3905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Italy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Rectangle 150"/>
            <p:cNvSpPr>
              <a:spLocks noChangeArrowheads="1"/>
            </p:cNvSpPr>
            <p:nvPr/>
          </p:nvSpPr>
          <p:spPr bwMode="auto">
            <a:xfrm>
              <a:off x="1530351" y="5399880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37" name="Rectangle 151"/>
            <p:cNvSpPr>
              <a:spLocks noChangeArrowheads="1"/>
            </p:cNvSpPr>
            <p:nvPr/>
          </p:nvSpPr>
          <p:spPr bwMode="auto">
            <a:xfrm>
              <a:off x="1535114" y="5165724"/>
              <a:ext cx="1495425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38" name="Rectangle 152"/>
            <p:cNvSpPr>
              <a:spLocks noChangeArrowheads="1"/>
            </p:cNvSpPr>
            <p:nvPr/>
          </p:nvSpPr>
          <p:spPr bwMode="auto">
            <a:xfrm>
              <a:off x="3030539" y="5399880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39" name="Rectangle 153"/>
            <p:cNvSpPr>
              <a:spLocks noChangeArrowheads="1"/>
            </p:cNvSpPr>
            <p:nvPr/>
          </p:nvSpPr>
          <p:spPr bwMode="auto">
            <a:xfrm>
              <a:off x="3035301" y="5165724"/>
              <a:ext cx="331311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40" name="Rectangle 154"/>
            <p:cNvSpPr>
              <a:spLocks noChangeArrowheads="1"/>
            </p:cNvSpPr>
            <p:nvPr/>
          </p:nvSpPr>
          <p:spPr bwMode="auto">
            <a:xfrm>
              <a:off x="6348414" y="5399880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41" name="Rectangle 155"/>
            <p:cNvSpPr>
              <a:spLocks noChangeArrowheads="1"/>
            </p:cNvSpPr>
            <p:nvPr/>
          </p:nvSpPr>
          <p:spPr bwMode="auto">
            <a:xfrm>
              <a:off x="6353176" y="5165724"/>
              <a:ext cx="955675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42" name="Rectangle 157"/>
            <p:cNvSpPr>
              <a:spLocks noChangeArrowheads="1"/>
            </p:cNvSpPr>
            <p:nvPr/>
          </p:nvSpPr>
          <p:spPr bwMode="auto">
            <a:xfrm>
              <a:off x="1530351" y="5170487"/>
              <a:ext cx="4763" cy="406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43" name="Rectangle 158"/>
            <p:cNvSpPr>
              <a:spLocks noChangeArrowheads="1"/>
            </p:cNvSpPr>
            <p:nvPr/>
          </p:nvSpPr>
          <p:spPr bwMode="auto">
            <a:xfrm>
              <a:off x="3030539" y="5170487"/>
              <a:ext cx="4763" cy="406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44" name="Rectangle 159"/>
            <p:cNvSpPr>
              <a:spLocks noChangeArrowheads="1"/>
            </p:cNvSpPr>
            <p:nvPr/>
          </p:nvSpPr>
          <p:spPr bwMode="auto">
            <a:xfrm>
              <a:off x="6348414" y="5199061"/>
              <a:ext cx="4763" cy="406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45" name="Rectangle 161"/>
            <p:cNvSpPr>
              <a:spLocks noChangeArrowheads="1"/>
            </p:cNvSpPr>
            <p:nvPr/>
          </p:nvSpPr>
          <p:spPr bwMode="auto">
            <a:xfrm>
              <a:off x="1585914" y="5737224"/>
              <a:ext cx="1730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Rectangle 162"/>
            <p:cNvSpPr>
              <a:spLocks noChangeArrowheads="1"/>
            </p:cNvSpPr>
            <p:nvPr/>
          </p:nvSpPr>
          <p:spPr bwMode="auto">
            <a:xfrm>
              <a:off x="3087689" y="5737224"/>
              <a:ext cx="3714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ETT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Rectangle 163"/>
            <p:cNvSpPr>
              <a:spLocks noChangeArrowheads="1"/>
            </p:cNvSpPr>
            <p:nvPr/>
          </p:nvSpPr>
          <p:spPr bwMode="auto">
            <a:xfrm>
              <a:off x="3352801" y="5737224"/>
              <a:ext cx="3540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S.r.l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Rectangle 164"/>
            <p:cNvSpPr>
              <a:spLocks noChangeArrowheads="1"/>
            </p:cNvSpPr>
            <p:nvPr/>
          </p:nvSpPr>
          <p:spPr bwMode="auto">
            <a:xfrm>
              <a:off x="3625851" y="5737224"/>
              <a:ext cx="43656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(ETT)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165"/>
            <p:cNvSpPr>
              <a:spLocks noChangeArrowheads="1"/>
            </p:cNvSpPr>
            <p:nvPr/>
          </p:nvSpPr>
          <p:spPr bwMode="auto">
            <a:xfrm>
              <a:off x="6402389" y="5737224"/>
              <a:ext cx="3905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Italy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166"/>
            <p:cNvSpPr>
              <a:spLocks noChangeArrowheads="1"/>
            </p:cNvSpPr>
            <p:nvPr/>
          </p:nvSpPr>
          <p:spPr bwMode="auto">
            <a:xfrm>
              <a:off x="1530351" y="5399880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51" name="Rectangle 167"/>
            <p:cNvSpPr>
              <a:spLocks noChangeArrowheads="1"/>
            </p:cNvSpPr>
            <p:nvPr/>
          </p:nvSpPr>
          <p:spPr bwMode="auto">
            <a:xfrm>
              <a:off x="1535114" y="5634037"/>
              <a:ext cx="1495425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52" name="Rectangle 168"/>
            <p:cNvSpPr>
              <a:spLocks noChangeArrowheads="1"/>
            </p:cNvSpPr>
            <p:nvPr/>
          </p:nvSpPr>
          <p:spPr bwMode="auto">
            <a:xfrm>
              <a:off x="3030539" y="5399880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53" name="Rectangle 169"/>
            <p:cNvSpPr>
              <a:spLocks noChangeArrowheads="1"/>
            </p:cNvSpPr>
            <p:nvPr/>
          </p:nvSpPr>
          <p:spPr bwMode="auto">
            <a:xfrm>
              <a:off x="3035301" y="5634037"/>
              <a:ext cx="331311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54" name="Rectangle 170"/>
            <p:cNvSpPr>
              <a:spLocks noChangeArrowheads="1"/>
            </p:cNvSpPr>
            <p:nvPr/>
          </p:nvSpPr>
          <p:spPr bwMode="auto">
            <a:xfrm>
              <a:off x="6348414" y="5399880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55" name="Rectangle 171"/>
            <p:cNvSpPr>
              <a:spLocks noChangeArrowheads="1"/>
            </p:cNvSpPr>
            <p:nvPr/>
          </p:nvSpPr>
          <p:spPr bwMode="auto">
            <a:xfrm>
              <a:off x="6353176" y="5634037"/>
              <a:ext cx="955675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56" name="Rectangle 173"/>
            <p:cNvSpPr>
              <a:spLocks noChangeArrowheads="1"/>
            </p:cNvSpPr>
            <p:nvPr/>
          </p:nvSpPr>
          <p:spPr bwMode="auto">
            <a:xfrm>
              <a:off x="1530351" y="5638799"/>
              <a:ext cx="4763" cy="406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57" name="Rectangle 174"/>
            <p:cNvSpPr>
              <a:spLocks noChangeArrowheads="1"/>
            </p:cNvSpPr>
            <p:nvPr/>
          </p:nvSpPr>
          <p:spPr bwMode="auto">
            <a:xfrm>
              <a:off x="1530351" y="6045199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58" name="Rectangle 175"/>
            <p:cNvSpPr>
              <a:spLocks noChangeArrowheads="1"/>
            </p:cNvSpPr>
            <p:nvPr/>
          </p:nvSpPr>
          <p:spPr bwMode="auto">
            <a:xfrm>
              <a:off x="1530351" y="6045199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59" name="Rectangle 176"/>
            <p:cNvSpPr>
              <a:spLocks noChangeArrowheads="1"/>
            </p:cNvSpPr>
            <p:nvPr/>
          </p:nvSpPr>
          <p:spPr bwMode="auto">
            <a:xfrm>
              <a:off x="1535114" y="6045199"/>
              <a:ext cx="1495425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60" name="Rectangle 177"/>
            <p:cNvSpPr>
              <a:spLocks noChangeArrowheads="1"/>
            </p:cNvSpPr>
            <p:nvPr/>
          </p:nvSpPr>
          <p:spPr bwMode="auto">
            <a:xfrm>
              <a:off x="3030539" y="5638799"/>
              <a:ext cx="4763" cy="406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61" name="Rectangle 178"/>
            <p:cNvSpPr>
              <a:spLocks noChangeArrowheads="1"/>
            </p:cNvSpPr>
            <p:nvPr/>
          </p:nvSpPr>
          <p:spPr bwMode="auto">
            <a:xfrm>
              <a:off x="3030539" y="6045199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62" name="Rectangle 179"/>
            <p:cNvSpPr>
              <a:spLocks noChangeArrowheads="1"/>
            </p:cNvSpPr>
            <p:nvPr/>
          </p:nvSpPr>
          <p:spPr bwMode="auto">
            <a:xfrm>
              <a:off x="3035301" y="6045199"/>
              <a:ext cx="331311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63" name="Rectangle 180"/>
            <p:cNvSpPr>
              <a:spLocks noChangeArrowheads="1"/>
            </p:cNvSpPr>
            <p:nvPr/>
          </p:nvSpPr>
          <p:spPr bwMode="auto">
            <a:xfrm>
              <a:off x="6348414" y="5638799"/>
              <a:ext cx="4763" cy="406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64" name="Rectangle 181"/>
            <p:cNvSpPr>
              <a:spLocks noChangeArrowheads="1"/>
            </p:cNvSpPr>
            <p:nvPr/>
          </p:nvSpPr>
          <p:spPr bwMode="auto">
            <a:xfrm>
              <a:off x="6348414" y="6045199"/>
              <a:ext cx="4763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65" name="Rectangle 182"/>
            <p:cNvSpPr>
              <a:spLocks noChangeArrowheads="1"/>
            </p:cNvSpPr>
            <p:nvPr/>
          </p:nvSpPr>
          <p:spPr bwMode="auto">
            <a:xfrm>
              <a:off x="6353176" y="6045199"/>
              <a:ext cx="955675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pic>
          <p:nvPicPr>
            <p:cNvPr id="166" name="Picture 18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701" y="2386012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Picture 18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701" y="2386012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" name="Picture 18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176" y="2862262"/>
              <a:ext cx="401638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Picture 18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189" y="3367087"/>
              <a:ext cx="709613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" name="Picture 19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189" y="3367087"/>
              <a:ext cx="709613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" name="Picture 19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514" y="3864918"/>
              <a:ext cx="588963" cy="28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" name="Picture 19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101" y="4244975"/>
              <a:ext cx="585788" cy="41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19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051" y="4745037"/>
              <a:ext cx="3683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" name="Group 201"/>
            <p:cNvGrpSpPr>
              <a:grpSpLocks/>
            </p:cNvGrpSpPr>
            <p:nvPr/>
          </p:nvGrpSpPr>
          <p:grpSpPr bwMode="auto">
            <a:xfrm>
              <a:off x="2174876" y="5176836"/>
              <a:ext cx="374650" cy="450850"/>
              <a:chOff x="1453" y="3308"/>
              <a:chExt cx="236" cy="284"/>
            </a:xfrm>
          </p:grpSpPr>
          <p:pic>
            <p:nvPicPr>
              <p:cNvPr id="187" name="Picture 194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3" y="3319"/>
                <a:ext cx="236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8" name="Rectangle 195"/>
              <p:cNvSpPr>
                <a:spLocks noChangeArrowheads="1"/>
              </p:cNvSpPr>
              <p:nvPr/>
            </p:nvSpPr>
            <p:spPr bwMode="auto">
              <a:xfrm>
                <a:off x="1467" y="3308"/>
                <a:ext cx="207" cy="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89" name="Rectangle 196"/>
              <p:cNvSpPr>
                <a:spLocks noChangeArrowheads="1"/>
              </p:cNvSpPr>
              <p:nvPr/>
            </p:nvSpPr>
            <p:spPr bwMode="auto">
              <a:xfrm>
                <a:off x="1467" y="3308"/>
                <a:ext cx="207" cy="54"/>
              </a:xfrm>
              <a:prstGeom prst="rect">
                <a:avLst/>
              </a:prstGeom>
              <a:noFill/>
              <a:ln w="7938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90" name="Rectangle 197"/>
              <p:cNvSpPr>
                <a:spLocks noChangeArrowheads="1"/>
              </p:cNvSpPr>
              <p:nvPr/>
            </p:nvSpPr>
            <p:spPr bwMode="auto">
              <a:xfrm>
                <a:off x="1481" y="3329"/>
                <a:ext cx="9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Università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1" name="Rectangle 198"/>
              <p:cNvSpPr>
                <a:spLocks noChangeArrowheads="1"/>
              </p:cNvSpPr>
              <p:nvPr/>
            </p:nvSpPr>
            <p:spPr bwMode="auto">
              <a:xfrm>
                <a:off x="1574" y="3329"/>
                <a:ext cx="51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degli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2" name="Rectangle 199"/>
              <p:cNvSpPr>
                <a:spLocks noChangeArrowheads="1"/>
              </p:cNvSpPr>
              <p:nvPr/>
            </p:nvSpPr>
            <p:spPr bwMode="auto">
              <a:xfrm>
                <a:off x="1622" y="3329"/>
                <a:ext cx="53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Studi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3" name="Rectangle 200"/>
              <p:cNvSpPr>
                <a:spLocks noChangeArrowheads="1"/>
              </p:cNvSpPr>
              <p:nvPr/>
            </p:nvSpPr>
            <p:spPr bwMode="auto">
              <a:xfrm>
                <a:off x="1531" y="3348"/>
                <a:ext cx="9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 Genova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75" name="Picture 20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239" y="5729287"/>
              <a:ext cx="6699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6" name="Rectangle 203"/>
            <p:cNvSpPr>
              <a:spLocks noChangeArrowheads="1"/>
            </p:cNvSpPr>
            <p:nvPr/>
          </p:nvSpPr>
          <p:spPr bwMode="auto">
            <a:xfrm>
              <a:off x="1530351" y="1465262"/>
              <a:ext cx="5772150" cy="4579937"/>
            </a:xfrm>
            <a:prstGeom prst="rect">
              <a:avLst/>
            </a:pr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77" name="Line 204"/>
            <p:cNvSpPr>
              <a:spLocks noChangeShapeType="1"/>
            </p:cNvSpPr>
            <p:nvPr/>
          </p:nvSpPr>
          <p:spPr bwMode="auto">
            <a:xfrm>
              <a:off x="3030539" y="1463675"/>
              <a:ext cx="0" cy="4581524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78" name="Line 205"/>
            <p:cNvSpPr>
              <a:spLocks noChangeShapeType="1"/>
            </p:cNvSpPr>
            <p:nvPr/>
          </p:nvSpPr>
          <p:spPr bwMode="auto">
            <a:xfrm>
              <a:off x="6348414" y="1476375"/>
              <a:ext cx="0" cy="457993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cxnSp>
          <p:nvCxnSpPr>
            <p:cNvPr id="179" name="Connecteur droit 175"/>
            <p:cNvCxnSpPr/>
            <p:nvPr/>
          </p:nvCxnSpPr>
          <p:spPr>
            <a:xfrm>
              <a:off x="1530351" y="2370137"/>
              <a:ext cx="5772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6"/>
            <p:cNvCxnSpPr/>
            <p:nvPr/>
          </p:nvCxnSpPr>
          <p:spPr>
            <a:xfrm>
              <a:off x="1547664" y="2838078"/>
              <a:ext cx="5772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cteur droit 177"/>
            <p:cNvCxnSpPr/>
            <p:nvPr/>
          </p:nvCxnSpPr>
          <p:spPr>
            <a:xfrm>
              <a:off x="1538910" y="3306019"/>
              <a:ext cx="5772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cteur droit 178"/>
            <p:cNvCxnSpPr/>
            <p:nvPr/>
          </p:nvCxnSpPr>
          <p:spPr>
            <a:xfrm>
              <a:off x="1536154" y="3773960"/>
              <a:ext cx="5772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cteur droit 179"/>
            <p:cNvCxnSpPr/>
            <p:nvPr/>
          </p:nvCxnSpPr>
          <p:spPr>
            <a:xfrm>
              <a:off x="1536154" y="4241901"/>
              <a:ext cx="5772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cteur droit 180"/>
            <p:cNvCxnSpPr/>
            <p:nvPr/>
          </p:nvCxnSpPr>
          <p:spPr>
            <a:xfrm>
              <a:off x="1518841" y="4709842"/>
              <a:ext cx="5772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cteur droit 181"/>
            <p:cNvCxnSpPr/>
            <p:nvPr/>
          </p:nvCxnSpPr>
          <p:spPr>
            <a:xfrm>
              <a:off x="1536154" y="5177783"/>
              <a:ext cx="5772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182"/>
            <p:cNvCxnSpPr/>
            <p:nvPr/>
          </p:nvCxnSpPr>
          <p:spPr>
            <a:xfrm>
              <a:off x="1536154" y="5637434"/>
              <a:ext cx="5772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" name="Rectangle 6"/>
          <p:cNvSpPr/>
          <p:nvPr/>
        </p:nvSpPr>
        <p:spPr>
          <a:xfrm>
            <a:off x="6545141" y="1628800"/>
            <a:ext cx="225159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6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Starting date: 1</a:t>
            </a:r>
            <a:r>
              <a:rPr lang="en-US" sz="2000" baseline="30000" dirty="0"/>
              <a:t>st</a:t>
            </a:r>
            <a:r>
              <a:rPr lang="en-US" sz="2000" dirty="0"/>
              <a:t> October 2013 (48 months</a:t>
            </a:r>
            <a:r>
              <a:rPr lang="en-US" sz="20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Total budget:  € 6.74 Million 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EC contribution</a:t>
            </a:r>
            <a:r>
              <a:rPr lang="en-US" sz="2000" dirty="0"/>
              <a:t>: € </a:t>
            </a:r>
            <a:r>
              <a:rPr lang="en-US" sz="2000" dirty="0" smtClean="0"/>
              <a:t>5.20 </a:t>
            </a:r>
            <a:r>
              <a:rPr lang="en-US" sz="2000" dirty="0"/>
              <a:t>Million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195" name="Rectangle 30"/>
          <p:cNvSpPr/>
          <p:nvPr/>
        </p:nvSpPr>
        <p:spPr>
          <a:xfrm>
            <a:off x="1447139" y="1277920"/>
            <a:ext cx="6670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SCHeMA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: FP7-OCEAN 2013.2-Grant Agreement 614002</a:t>
            </a:r>
            <a:endParaRPr lang="fr-CH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Web Interface</a:t>
            </a:r>
            <a:endParaRPr lang="en-US" b="1" i="1" cap="none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368" y="1485329"/>
            <a:ext cx="5652120" cy="19436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368" y="3645024"/>
            <a:ext cx="5636971" cy="117335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504" y="3892406"/>
            <a:ext cx="3027879" cy="2332285"/>
          </a:xfrm>
          <a:prstGeom prst="rect">
            <a:avLst/>
          </a:prstGeom>
        </p:spPr>
      </p:pic>
      <p:sp>
        <p:nvSpPr>
          <p:cNvPr id="10" name="Segnaposto contenuto 1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2808312" cy="49778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1800" dirty="0">
                <a:latin typeface="+mn-lt"/>
              </a:rPr>
              <a:t>Data Visualization</a:t>
            </a:r>
          </a:p>
          <a:p>
            <a:pPr algn="just"/>
            <a:endParaRPr lang="en-US" sz="1800" b="1" dirty="0">
              <a:solidFill>
                <a:srgbClr val="06069C"/>
              </a:solidFill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Sensor Management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Alarm Management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r>
              <a:rPr lang="en-US" sz="1800" b="1" dirty="0">
                <a:solidFill>
                  <a:srgbClr val="06069C"/>
                </a:solidFill>
                <a:latin typeface="+mn-lt"/>
              </a:rPr>
              <a:t>User Management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Dashboard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</a:t>
            </a:r>
            <a:r>
              <a:rPr lang="en-US" sz="1800" dirty="0" smtClean="0">
                <a:latin typeface="+mn-lt"/>
              </a:rPr>
              <a:t>Submission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QC </a:t>
            </a:r>
            <a:r>
              <a:rPr lang="en-US" sz="1800" dirty="0" smtClean="0">
                <a:latin typeface="+mn-lt"/>
              </a:rPr>
              <a:t>Editor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</a:t>
            </a:r>
            <a:r>
              <a:rPr lang="en-US" sz="1800" dirty="0" smtClean="0">
                <a:latin typeface="+mn-lt"/>
              </a:rPr>
              <a:t>– WMS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</a:t>
            </a:r>
            <a:r>
              <a:rPr lang="en-US" sz="1800" dirty="0" smtClean="0">
                <a:latin typeface="+mn-lt"/>
              </a:rPr>
              <a:t>– SOS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- Download</a:t>
            </a:r>
            <a:endParaRPr lang="it-IT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47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Web Interface</a:t>
            </a:r>
            <a:endParaRPr lang="en-US" b="1" i="1" cap="none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948" y="1187460"/>
            <a:ext cx="4104456" cy="2750174"/>
          </a:xfrm>
          <a:prstGeom prst="rect">
            <a:avLst/>
          </a:prstGeom>
        </p:spPr>
      </p:pic>
      <p:sp>
        <p:nvSpPr>
          <p:cNvPr id="4" name="Segnaposto contenuto 1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2808312" cy="49778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1800" dirty="0">
                <a:latin typeface="+mn-lt"/>
              </a:rPr>
              <a:t>Data Visualization</a:t>
            </a:r>
          </a:p>
          <a:p>
            <a:pPr algn="just"/>
            <a:endParaRPr lang="en-US" sz="1800" b="1" dirty="0">
              <a:solidFill>
                <a:srgbClr val="06069C"/>
              </a:solidFill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Sensor Management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Alarm Management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User Management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b="1" dirty="0">
                <a:solidFill>
                  <a:srgbClr val="06069C"/>
                </a:solidFill>
                <a:latin typeface="+mn-lt"/>
              </a:rPr>
              <a:t>Dashboard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</a:t>
            </a:r>
            <a:r>
              <a:rPr lang="en-US" sz="1800" dirty="0" smtClean="0">
                <a:latin typeface="+mn-lt"/>
              </a:rPr>
              <a:t>Submission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QC </a:t>
            </a:r>
            <a:r>
              <a:rPr lang="en-US" sz="1800" dirty="0" smtClean="0">
                <a:latin typeface="+mn-lt"/>
              </a:rPr>
              <a:t>Editor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</a:t>
            </a:r>
            <a:r>
              <a:rPr lang="en-US" sz="1800" dirty="0" smtClean="0">
                <a:latin typeface="+mn-lt"/>
              </a:rPr>
              <a:t>– WMS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</a:t>
            </a:r>
            <a:r>
              <a:rPr lang="en-US" sz="1800" dirty="0" smtClean="0">
                <a:latin typeface="+mn-lt"/>
              </a:rPr>
              <a:t>– SOS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- Download</a:t>
            </a:r>
            <a:endParaRPr lang="it-IT" sz="1800" dirty="0">
              <a:latin typeface="+mn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462" y="4005064"/>
            <a:ext cx="4105428" cy="24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Web Interface</a:t>
            </a:r>
            <a:endParaRPr lang="en-US" b="1" i="1" cap="none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sp>
        <p:nvSpPr>
          <p:cNvPr id="3" name="Segnaposto contenuto 1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2808312" cy="49778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1800" dirty="0">
                <a:latin typeface="+mn-lt"/>
              </a:rPr>
              <a:t>Data Visualization</a:t>
            </a:r>
          </a:p>
          <a:p>
            <a:pPr algn="just"/>
            <a:endParaRPr lang="en-US" sz="1800" b="1" dirty="0">
              <a:solidFill>
                <a:srgbClr val="06069C"/>
              </a:solidFill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Sensor Management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Alarm Management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User Management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Dashboard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b="1" dirty="0">
                <a:solidFill>
                  <a:srgbClr val="06069C"/>
                </a:solidFill>
                <a:latin typeface="+mn-lt"/>
              </a:rPr>
              <a:t>Data Submission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QC </a:t>
            </a:r>
            <a:r>
              <a:rPr lang="en-US" sz="1800" dirty="0" smtClean="0">
                <a:latin typeface="+mn-lt"/>
              </a:rPr>
              <a:t>Editor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</a:t>
            </a:r>
            <a:r>
              <a:rPr lang="en-US" sz="1800" dirty="0" smtClean="0">
                <a:latin typeface="+mn-lt"/>
              </a:rPr>
              <a:t>– WMS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</a:t>
            </a:r>
            <a:r>
              <a:rPr lang="en-US" sz="1800" dirty="0" smtClean="0">
                <a:latin typeface="+mn-lt"/>
              </a:rPr>
              <a:t>– SOS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- Download</a:t>
            </a:r>
            <a:endParaRPr lang="it-IT" sz="1800" dirty="0">
              <a:latin typeface="+mn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18678" t="19173" r="190" b="-1"/>
          <a:stretch/>
        </p:blipFill>
        <p:spPr>
          <a:xfrm>
            <a:off x="3563888" y="1549969"/>
            <a:ext cx="5276675" cy="195103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779912" y="4221088"/>
            <a:ext cx="4896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It is possible to upload a csv file (the template is available for download in the same page) with metadata and data and make it available to the </a:t>
            </a:r>
            <a:r>
              <a:rPr lang="en-US" dirty="0" err="1" smtClean="0"/>
              <a:t>SCHeMA</a:t>
            </a:r>
            <a:r>
              <a:rPr lang="en-US" dirty="0" smtClean="0"/>
              <a:t> system (only for registered users)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68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Web Interface</a:t>
            </a:r>
            <a:endParaRPr lang="en-US" b="1" i="1" cap="none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sp>
        <p:nvSpPr>
          <p:cNvPr id="3" name="Segnaposto contenuto 1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2808312" cy="49778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1800" dirty="0">
                <a:latin typeface="+mn-lt"/>
              </a:rPr>
              <a:t>Data Visualization</a:t>
            </a:r>
          </a:p>
          <a:p>
            <a:pPr algn="just"/>
            <a:endParaRPr lang="en-US" sz="1800" b="1" dirty="0">
              <a:solidFill>
                <a:srgbClr val="06069C"/>
              </a:solidFill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Sensor Management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Alarm Management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User Management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Dashboard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</a:t>
            </a:r>
            <a:r>
              <a:rPr lang="en-US" sz="1800" dirty="0" smtClean="0">
                <a:latin typeface="+mn-lt"/>
              </a:rPr>
              <a:t>Submission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b="1" dirty="0">
                <a:solidFill>
                  <a:srgbClr val="06069C"/>
                </a:solidFill>
                <a:latin typeface="+mn-lt"/>
              </a:rPr>
              <a:t>QC Editor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</a:t>
            </a:r>
            <a:r>
              <a:rPr lang="en-US" sz="1800" dirty="0" smtClean="0">
                <a:latin typeface="+mn-lt"/>
              </a:rPr>
              <a:t>– WMS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</a:t>
            </a:r>
            <a:r>
              <a:rPr lang="en-US" sz="1800" dirty="0" smtClean="0">
                <a:latin typeface="+mn-lt"/>
              </a:rPr>
              <a:t>– SOS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- Download</a:t>
            </a:r>
            <a:endParaRPr lang="it-IT" sz="1800" dirty="0">
              <a:latin typeface="+mn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889" y="1484784"/>
            <a:ext cx="5302317" cy="316835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515389" y="5025950"/>
            <a:ext cx="5205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QC Editor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manually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QC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flag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SeaDataNet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Flag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0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Web Interface</a:t>
            </a:r>
            <a:endParaRPr lang="en-US" b="1" i="1" cap="none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sp>
        <p:nvSpPr>
          <p:cNvPr id="3" name="Segnaposto contenuto 1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2808312" cy="49778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1800" dirty="0">
                <a:latin typeface="+mn-lt"/>
              </a:rPr>
              <a:t>Data Visualization</a:t>
            </a:r>
          </a:p>
          <a:p>
            <a:pPr algn="just"/>
            <a:endParaRPr lang="en-US" sz="1800" b="1" dirty="0">
              <a:solidFill>
                <a:srgbClr val="06069C"/>
              </a:solidFill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Sensor Management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Alarm Management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User Management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Dashboard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</a:t>
            </a:r>
            <a:r>
              <a:rPr lang="en-US" sz="1800" dirty="0" smtClean="0">
                <a:latin typeface="+mn-lt"/>
              </a:rPr>
              <a:t>Submission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QC </a:t>
            </a:r>
            <a:r>
              <a:rPr lang="en-US" sz="1800" dirty="0" smtClean="0">
                <a:latin typeface="+mn-lt"/>
              </a:rPr>
              <a:t>Editor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b="1" dirty="0">
                <a:solidFill>
                  <a:srgbClr val="06069C"/>
                </a:solidFill>
                <a:latin typeface="+mn-lt"/>
              </a:rPr>
              <a:t>Data Access – WMS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</a:t>
            </a:r>
            <a:r>
              <a:rPr lang="en-US" sz="1800" dirty="0" smtClean="0">
                <a:latin typeface="+mn-lt"/>
              </a:rPr>
              <a:t>– SOS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- Download</a:t>
            </a:r>
            <a:endParaRPr lang="it-IT" sz="1800" dirty="0">
              <a:latin typeface="+mn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9" y="1484784"/>
            <a:ext cx="5256584" cy="238846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707904" y="4293096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http://151.1.25.219:8181/geoserver/emodnet/wms?service=WMS&amp;version=1.1.0&amp;request=GetMap&amp;layers=emodnet:SCHEMA_Platforms&amp;styles=&amp;bbox=-180.0,-</a:t>
            </a:r>
            <a:r>
              <a:rPr lang="it-IT" dirty="0" smtClean="0">
                <a:hlinkClick r:id="rId4"/>
              </a:rPr>
              <a:t>90.0,180.0,90.0&amp;width=660&amp;height=330&amp;srs=EPSG:4326&amp;format=image/png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02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Web Interface</a:t>
            </a:r>
            <a:endParaRPr lang="en-US" b="1" i="1" cap="none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sp>
        <p:nvSpPr>
          <p:cNvPr id="3" name="Segnaposto contenuto 1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2808312" cy="49778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1800" dirty="0">
                <a:latin typeface="+mn-lt"/>
              </a:rPr>
              <a:t>Data Visualization</a:t>
            </a:r>
          </a:p>
          <a:p>
            <a:pPr algn="just"/>
            <a:endParaRPr lang="en-US" sz="1800" b="1" dirty="0">
              <a:solidFill>
                <a:srgbClr val="06069C"/>
              </a:solidFill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Sensor Management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Alarm Management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User Management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Dashboard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</a:t>
            </a:r>
            <a:r>
              <a:rPr lang="en-US" sz="1800" dirty="0" smtClean="0">
                <a:latin typeface="+mn-lt"/>
              </a:rPr>
              <a:t>Submission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QC </a:t>
            </a:r>
            <a:r>
              <a:rPr lang="en-US" sz="1800" dirty="0" smtClean="0">
                <a:latin typeface="+mn-lt"/>
              </a:rPr>
              <a:t>Editor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</a:t>
            </a:r>
            <a:r>
              <a:rPr lang="en-US" sz="1800" dirty="0" smtClean="0">
                <a:latin typeface="+mn-lt"/>
              </a:rPr>
              <a:t>– WMS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b="1" dirty="0">
                <a:solidFill>
                  <a:srgbClr val="06069C"/>
                </a:solidFill>
                <a:latin typeface="+mn-lt"/>
              </a:rPr>
              <a:t>Data Access </a:t>
            </a:r>
            <a:r>
              <a:rPr lang="en-US" sz="1800" b="1" dirty="0" smtClean="0">
                <a:solidFill>
                  <a:srgbClr val="06069C"/>
                </a:solidFill>
                <a:latin typeface="+mn-lt"/>
              </a:rPr>
              <a:t>– SOS</a:t>
            </a:r>
            <a:endParaRPr lang="en-US" sz="1800" b="1" dirty="0">
              <a:solidFill>
                <a:srgbClr val="06069C"/>
              </a:solidFill>
              <a:latin typeface="+mn-lt"/>
            </a:endParaRP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- Download</a:t>
            </a:r>
            <a:endParaRPr lang="it-IT" sz="1800" dirty="0">
              <a:latin typeface="+mn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85" y="1235321"/>
            <a:ext cx="4480054" cy="521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Web Interface</a:t>
            </a:r>
            <a:endParaRPr lang="en-US" b="1" i="1" cap="none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sp>
        <p:nvSpPr>
          <p:cNvPr id="3" name="Segnaposto contenuto 1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2808312" cy="49778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1800" dirty="0">
                <a:latin typeface="+mn-lt"/>
              </a:rPr>
              <a:t>Data Visualization</a:t>
            </a:r>
          </a:p>
          <a:p>
            <a:pPr algn="just"/>
            <a:endParaRPr lang="en-US" sz="1800" b="1" dirty="0">
              <a:solidFill>
                <a:srgbClr val="06069C"/>
              </a:solidFill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Sensor Management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Alarm Management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User Management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Dashboard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</a:t>
            </a:r>
            <a:r>
              <a:rPr lang="en-US" sz="1800" dirty="0" smtClean="0">
                <a:latin typeface="+mn-lt"/>
              </a:rPr>
              <a:t>Submission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QC </a:t>
            </a:r>
            <a:r>
              <a:rPr lang="en-US" sz="1800" dirty="0" smtClean="0">
                <a:latin typeface="+mn-lt"/>
              </a:rPr>
              <a:t>Editor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</a:t>
            </a:r>
            <a:r>
              <a:rPr lang="en-US" sz="1800" dirty="0" smtClean="0">
                <a:latin typeface="+mn-lt"/>
              </a:rPr>
              <a:t>– WMS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b="1" dirty="0">
                <a:solidFill>
                  <a:srgbClr val="06069C"/>
                </a:solidFill>
                <a:latin typeface="+mn-lt"/>
              </a:rPr>
              <a:t>Data Access </a:t>
            </a:r>
            <a:r>
              <a:rPr lang="en-US" sz="1800" b="1" dirty="0" smtClean="0">
                <a:solidFill>
                  <a:srgbClr val="06069C"/>
                </a:solidFill>
                <a:latin typeface="+mn-lt"/>
              </a:rPr>
              <a:t>– SOS</a:t>
            </a:r>
            <a:endParaRPr lang="en-US" sz="1800" b="1" dirty="0">
              <a:solidFill>
                <a:srgbClr val="06069C"/>
              </a:solidFill>
              <a:latin typeface="+mn-lt"/>
            </a:endParaRP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- Download</a:t>
            </a:r>
            <a:endParaRPr lang="it-IT" sz="1800" dirty="0">
              <a:latin typeface="+mn-lt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7978941" y="1340768"/>
            <a:ext cx="841531" cy="25202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bg1">
                      <a:alpha val="40000"/>
                    </a:schemeClr>
                  </a:outerShdw>
                </a:effectLst>
              </a:rPr>
              <a:t>Client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3561197" y="1340768"/>
            <a:ext cx="794779" cy="25202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Land Stat</a:t>
            </a:r>
            <a:endParaRPr lang="en-US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4399484" y="2060848"/>
            <a:ext cx="341287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399484" y="1772816"/>
            <a:ext cx="3412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b="1" i="1" dirty="0" smtClean="0">
                <a:solidFill>
                  <a:srgbClr val="00B050"/>
                </a:solidFill>
              </a:rPr>
              <a:t>Response: </a:t>
            </a:r>
            <a:r>
              <a:rPr lang="en-US" sz="1000" dirty="0" smtClean="0">
                <a:solidFill>
                  <a:srgbClr val="00B050"/>
                </a:solidFill>
              </a:rPr>
              <a:t>service metadata (Capabilities)</a:t>
            </a:r>
            <a:endParaRPr lang="en-US" sz="1000" dirty="0">
              <a:solidFill>
                <a:srgbClr val="00B050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4399484" y="1700808"/>
            <a:ext cx="3412876" cy="3542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4399484" y="1412776"/>
            <a:ext cx="341287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200" b="1" i="1" dirty="0" err="1" smtClean="0">
                <a:solidFill>
                  <a:srgbClr val="FF0000"/>
                </a:solidFill>
              </a:rPr>
              <a:t>GetCapabilities</a:t>
            </a:r>
            <a:r>
              <a:rPr lang="en-US" sz="1200" i="1" dirty="0" smtClean="0">
                <a:solidFill>
                  <a:srgbClr val="FF0000"/>
                </a:solidFill>
              </a:rPr>
              <a:t>: </a:t>
            </a:r>
            <a:r>
              <a:rPr lang="en-US" sz="1000" i="1" dirty="0" smtClean="0">
                <a:solidFill>
                  <a:srgbClr val="FF0000"/>
                </a:solidFill>
              </a:rPr>
              <a:t>What service do you provide?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4471492" y="2420888"/>
            <a:ext cx="341287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8"/>
          <p:cNvSpPr txBox="1"/>
          <p:nvPr/>
        </p:nvSpPr>
        <p:spPr>
          <a:xfrm>
            <a:off x="4471492" y="2132856"/>
            <a:ext cx="3412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1" dirty="0" err="1">
                <a:solidFill>
                  <a:srgbClr val="FF0000"/>
                </a:solidFill>
              </a:rPr>
              <a:t>DescribeSensor</a:t>
            </a:r>
            <a:r>
              <a:rPr lang="en-US" sz="1200" i="1" dirty="0">
                <a:solidFill>
                  <a:srgbClr val="FF0000"/>
                </a:solidFill>
              </a:rPr>
              <a:t>: </a:t>
            </a:r>
            <a:r>
              <a:rPr lang="en-US" sz="1000" i="1" dirty="0" smtClean="0">
                <a:solidFill>
                  <a:srgbClr val="FF0000"/>
                </a:solidFill>
              </a:rPr>
              <a:t>what are the characteristics of sensor YYZ?</a:t>
            </a:r>
            <a:endParaRPr lang="en-US" sz="1000" i="1" dirty="0">
              <a:solidFill>
                <a:srgbClr val="FF0000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4471492" y="2780928"/>
            <a:ext cx="3412876" cy="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4399484" y="2492896"/>
            <a:ext cx="341287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Response</a:t>
            </a:r>
            <a:r>
              <a:rPr lang="en-US" sz="1200" dirty="0" smtClean="0">
                <a:solidFill>
                  <a:srgbClr val="00B050"/>
                </a:solidFill>
              </a:rPr>
              <a:t>: </a:t>
            </a:r>
            <a:r>
              <a:rPr lang="en-US" sz="1000" dirty="0" smtClean="0">
                <a:solidFill>
                  <a:srgbClr val="00B050"/>
                </a:solidFill>
              </a:rPr>
              <a:t>sensor metadata (</a:t>
            </a:r>
            <a:r>
              <a:rPr lang="en-US" sz="1000" dirty="0" err="1" smtClean="0">
                <a:solidFill>
                  <a:srgbClr val="00B050"/>
                </a:solidFill>
              </a:rPr>
              <a:t>SensorML</a:t>
            </a:r>
            <a:r>
              <a:rPr lang="en-US" sz="1000" dirty="0" smtClean="0">
                <a:solidFill>
                  <a:srgbClr val="00B050"/>
                </a:solidFill>
              </a:rPr>
              <a:t>) </a:t>
            </a:r>
            <a:endParaRPr lang="en-US" sz="1000" dirty="0">
              <a:solidFill>
                <a:srgbClr val="00B050"/>
              </a:solidFill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4399484" y="3284984"/>
            <a:ext cx="341287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26"/>
          <p:cNvSpPr txBox="1"/>
          <p:nvPr/>
        </p:nvSpPr>
        <p:spPr>
          <a:xfrm>
            <a:off x="4399484" y="2996952"/>
            <a:ext cx="3412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1" dirty="0" err="1" smtClean="0">
                <a:solidFill>
                  <a:srgbClr val="FF0000"/>
                </a:solidFill>
              </a:rPr>
              <a:t>GetObservation</a:t>
            </a:r>
            <a:r>
              <a:rPr lang="en-US" sz="1200" i="1" dirty="0" smtClean="0">
                <a:solidFill>
                  <a:srgbClr val="FF0000"/>
                </a:solidFill>
              </a:rPr>
              <a:t>: </a:t>
            </a:r>
            <a:r>
              <a:rPr lang="en-US" sz="1000" i="1" dirty="0" smtClean="0">
                <a:solidFill>
                  <a:srgbClr val="FF0000"/>
                </a:solidFill>
              </a:rPr>
              <a:t>give me data recorded by sensor YYZ  </a:t>
            </a:r>
            <a:endParaRPr lang="en-US" sz="1000" i="1" dirty="0">
              <a:solidFill>
                <a:srgbClr val="FF0000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>
            <a:off x="4399484" y="3645024"/>
            <a:ext cx="3412876" cy="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4399484" y="3356992"/>
            <a:ext cx="341287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1" dirty="0" smtClean="0">
                <a:solidFill>
                  <a:srgbClr val="00B050"/>
                </a:solidFill>
              </a:rPr>
              <a:t>Response</a:t>
            </a:r>
            <a:r>
              <a:rPr lang="en-US" sz="1000" dirty="0" smtClean="0">
                <a:solidFill>
                  <a:srgbClr val="00B050"/>
                </a:solidFill>
              </a:rPr>
              <a:t>: observed data (O&amp;M)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440269" y="4077072"/>
            <a:ext cx="5380203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hlinkClick r:id="rId3"/>
              </a:rPr>
              <a:t>http://</a:t>
            </a:r>
            <a:r>
              <a:rPr lang="it-IT" sz="1200" dirty="0" smtClean="0">
                <a:hlinkClick r:id="rId3"/>
              </a:rPr>
              <a:t>dataportal.schema-ocean.eu/service/wssos.asmx/SOS?service=SOS&amp;request=GetCapabilities&amp;version=1.0.0</a:t>
            </a:r>
            <a:endParaRPr lang="it-IT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cs typeface="Times New Roman" pitchFamily="18" charset="0"/>
                <a:hlinkClick r:id="rId4"/>
              </a:rPr>
              <a:t>http://dataportal.schema-ocean.eu/service/wssos.asmx/SOS?service=SOS&amp;request=DescribeSensor&amp;version=1.0.0&amp;outputFormat=text/xml&amp;procedure=urn:ogc:def:procedure:schema::</a:t>
            </a:r>
            <a:r>
              <a:rPr lang="it-IT" sz="1200" dirty="0" smtClean="0">
                <a:cs typeface="Times New Roman" pitchFamily="18" charset="0"/>
                <a:hlinkClick r:id="rId4"/>
              </a:rPr>
              <a:t>S1_TMSM-2</a:t>
            </a:r>
            <a:endParaRPr lang="it-IT" sz="1200" dirty="0" smtClean="0"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cs typeface="Times New Roman" pitchFamily="18" charset="0"/>
                <a:hlinkClick r:id="rId5"/>
              </a:rPr>
              <a:t>http://dataportal.schema-ocean.eu/service/wssos.asmx/SOS?service=SOS&amp;request=GetObservation&amp;version=1.0.0&amp;observedProperty=sea_water_temperature&amp;offering=exp-14&amp;responseFormat=text/xml&amp;procedure=urn:ogc:def:procedure:schema::</a:t>
            </a:r>
            <a:r>
              <a:rPr lang="it-IT" sz="1200" dirty="0" smtClean="0">
                <a:cs typeface="Times New Roman" pitchFamily="18" charset="0"/>
                <a:hlinkClick r:id="rId5"/>
              </a:rPr>
              <a:t>S1_TMSM-2</a:t>
            </a:r>
            <a:r>
              <a:rPr lang="it-IT" sz="1200" dirty="0" smtClean="0">
                <a:cs typeface="Times New Roman" pitchFamily="18" charset="0"/>
              </a:rPr>
              <a:t> </a:t>
            </a:r>
            <a:endParaRPr lang="it-IT" sz="1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Web Interface</a:t>
            </a:r>
            <a:endParaRPr lang="en-US" b="1" i="1" cap="none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sp>
        <p:nvSpPr>
          <p:cNvPr id="3" name="Segnaposto contenuto 1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2808312" cy="49778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1800" dirty="0">
                <a:latin typeface="+mn-lt"/>
              </a:rPr>
              <a:t>Data Visualization</a:t>
            </a:r>
          </a:p>
          <a:p>
            <a:pPr algn="just"/>
            <a:endParaRPr lang="en-US" sz="1800" b="1" dirty="0">
              <a:solidFill>
                <a:srgbClr val="06069C"/>
              </a:solidFill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Sensor Management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 smtClean="0">
                <a:latin typeface="+mn-lt"/>
              </a:rPr>
              <a:t>Alarm Management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User Management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Dashboard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</a:t>
            </a:r>
            <a:r>
              <a:rPr lang="en-US" sz="1800" dirty="0" smtClean="0">
                <a:latin typeface="+mn-lt"/>
              </a:rPr>
              <a:t>Submission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QC </a:t>
            </a:r>
            <a:r>
              <a:rPr lang="en-US" sz="1800" dirty="0" smtClean="0">
                <a:latin typeface="+mn-lt"/>
              </a:rPr>
              <a:t>Editor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</a:t>
            </a:r>
            <a:r>
              <a:rPr lang="en-US" sz="1800" dirty="0" smtClean="0">
                <a:latin typeface="+mn-lt"/>
              </a:rPr>
              <a:t>– WMS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dirty="0">
                <a:latin typeface="+mn-lt"/>
              </a:rPr>
              <a:t>Data Access – SOS</a:t>
            </a:r>
          </a:p>
          <a:p>
            <a:pPr algn="just"/>
            <a:endParaRPr lang="en-US" sz="1800" dirty="0">
              <a:latin typeface="+mn-lt"/>
            </a:endParaRPr>
          </a:p>
          <a:p>
            <a:pPr algn="just"/>
            <a:r>
              <a:rPr lang="en-US" sz="1800" b="1" dirty="0">
                <a:solidFill>
                  <a:srgbClr val="06069C"/>
                </a:solidFill>
                <a:latin typeface="+mn-lt"/>
              </a:rPr>
              <a:t>Data Access - Download</a:t>
            </a:r>
            <a:endParaRPr lang="it-IT" sz="1800" b="1" dirty="0">
              <a:solidFill>
                <a:srgbClr val="06069C"/>
              </a:solidFill>
              <a:latin typeface="+mn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358" y="1124744"/>
            <a:ext cx="3389653" cy="219520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391956"/>
            <a:ext cx="4176464" cy="30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Field tests</a:t>
            </a:r>
            <a:endParaRPr lang="en-US" b="1" i="1" cap="none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pic>
        <p:nvPicPr>
          <p:cNvPr id="31" name="Image 5" descr="C:\Users\mabdou\Documents\PhD Thesis\SCHeMA project\Deliverable\planulaIV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227"/>
            <a:ext cx="1893511" cy="142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3" t="7243" r="2367" b="16434"/>
          <a:stretch/>
        </p:blipFill>
        <p:spPr>
          <a:xfrm>
            <a:off x="212191" y="2708920"/>
            <a:ext cx="1893511" cy="1310156"/>
          </a:xfrm>
          <a:prstGeom prst="rect">
            <a:avLst/>
          </a:prstGeom>
        </p:spPr>
      </p:pic>
      <p:sp>
        <p:nvSpPr>
          <p:cNvPr id="33" name="ZoneTexte 7"/>
          <p:cNvSpPr txBox="1"/>
          <p:nvPr/>
        </p:nvSpPr>
        <p:spPr>
          <a:xfrm>
            <a:off x="-448332" y="5733256"/>
            <a:ext cx="307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Arcachon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bay monitoring and demonstration</a:t>
            </a:r>
          </a:p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R/V Planula IV 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4" y="2731304"/>
            <a:ext cx="2052228" cy="1315591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4405"/>
            <a:ext cx="8856984" cy="149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Imag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4293227"/>
            <a:ext cx="2052229" cy="1422773"/>
          </a:xfrm>
          <a:prstGeom prst="rect">
            <a:avLst/>
          </a:prstGeom>
        </p:spPr>
      </p:pic>
      <p:pic>
        <p:nvPicPr>
          <p:cNvPr id="37" name="Image 1" descr="C:\Users\mabdou\Documents\PhD Thesis\Photos\Mission MGTSII\P104085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0" t="18262" r="1" b="20183"/>
          <a:stretch/>
        </p:blipFill>
        <p:spPr bwMode="auto">
          <a:xfrm>
            <a:off x="6858253" y="2708920"/>
            <a:ext cx="2052229" cy="131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 2" descr="C:\Users\mabdou\Documents\PhD Thesis\SCHeMA project\Deliverable\Thali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74" y="4205678"/>
            <a:ext cx="2068805" cy="143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26"/>
          <p:cNvSpPr txBox="1"/>
          <p:nvPr/>
        </p:nvSpPr>
        <p:spPr>
          <a:xfrm>
            <a:off x="5203458" y="5749818"/>
            <a:ext cx="534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Gironde Estuary and</a:t>
            </a:r>
          </a:p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oastal area </a:t>
            </a:r>
          </a:p>
          <a:p>
            <a:pPr algn="ctr"/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the R/V Thalia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4" descr="geno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66" y="2740724"/>
            <a:ext cx="1933851" cy="128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6" y="4240366"/>
            <a:ext cx="1960312" cy="1432520"/>
          </a:xfrm>
          <a:prstGeom prst="rect">
            <a:avLst/>
          </a:prstGeom>
        </p:spPr>
      </p:pic>
      <p:sp>
        <p:nvSpPr>
          <p:cNvPr id="42" name="ZoneTexte 29"/>
          <p:cNvSpPr txBox="1"/>
          <p:nvPr/>
        </p:nvSpPr>
        <p:spPr>
          <a:xfrm>
            <a:off x="3043218" y="5733256"/>
            <a:ext cx="534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Genoa harbor long-term </a:t>
            </a:r>
          </a:p>
          <a:p>
            <a:pPr algn="ctr"/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field evaluation  - CNR-platform</a:t>
            </a:r>
          </a:p>
          <a:p>
            <a:pPr algn="ctr"/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coastal monitoring and </a:t>
            </a:r>
          </a:p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emonstration - R /V MASO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ZoneTexte 23"/>
          <p:cNvSpPr txBox="1"/>
          <p:nvPr/>
        </p:nvSpPr>
        <p:spPr>
          <a:xfrm>
            <a:off x="1783916" y="5775647"/>
            <a:ext cx="30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SCHeMA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summer school and</a:t>
            </a:r>
          </a:p>
          <a:p>
            <a:pPr algn="ctr"/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demonstration in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mesocosm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Field tests</a:t>
            </a:r>
            <a:endParaRPr lang="en-US" b="1" i="1" cap="none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pic>
        <p:nvPicPr>
          <p:cNvPr id="7" name="Picture 2" descr="E:\SCHeMA Genoa Harbor 2017\Photos\DSCN2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20" y="3073437"/>
            <a:ext cx="113406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26901" y="1517010"/>
            <a:ext cx="2891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SALINITY 37.93; DEPTH 4.2 m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10" y="1750583"/>
            <a:ext cx="3847550" cy="5053208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220394" y="1052736"/>
            <a:ext cx="8600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 relevant to Carbon cycle and Nutrient Sensing Module – CNSM 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Genoa CNR platform, Italy, February 2017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5740" y="340479"/>
            <a:ext cx="887297" cy="400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8620" y="3400753"/>
            <a:ext cx="1943100" cy="1076325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671339" y="5259445"/>
            <a:ext cx="4007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Detection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: </a:t>
            </a:r>
            <a:r>
              <a:rPr lang="it-IT" b="1" dirty="0" err="1" smtClean="0"/>
              <a:t>mM</a:t>
            </a:r>
            <a:r>
              <a:rPr lang="it-IT" dirty="0" smtClean="0"/>
              <a:t>, i.e. </a:t>
            </a:r>
            <a:r>
              <a:rPr lang="it-IT" dirty="0" err="1" smtClean="0"/>
              <a:t>concentrations</a:t>
            </a:r>
            <a:r>
              <a:rPr lang="it-IT" dirty="0" smtClean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level</a:t>
            </a:r>
            <a:r>
              <a:rPr lang="it-IT" dirty="0"/>
              <a:t> of </a:t>
            </a:r>
            <a:r>
              <a:rPr lang="it-IT" b="1" dirty="0" err="1"/>
              <a:t>milligram</a:t>
            </a:r>
            <a:r>
              <a:rPr lang="it-IT" b="1" dirty="0"/>
              <a:t> per </a:t>
            </a:r>
            <a:r>
              <a:rPr lang="it-IT" b="1" dirty="0" err="1"/>
              <a:t>liter</a:t>
            </a:r>
            <a:r>
              <a:rPr lang="it-IT" b="1" dirty="0"/>
              <a:t> (</a:t>
            </a:r>
            <a:r>
              <a:rPr lang="it-IT" b="1" dirty="0" err="1"/>
              <a:t>ppm</a:t>
            </a:r>
            <a:r>
              <a:rPr lang="it-IT" b="1" dirty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43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Objectives</a:t>
            </a:r>
            <a:endParaRPr lang="en-US" b="1" i="1" cap="none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126876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dirty="0"/>
              <a:t>A</a:t>
            </a:r>
            <a:r>
              <a:rPr lang="en-GB" dirty="0" smtClean="0"/>
              <a:t>n </a:t>
            </a:r>
            <a:r>
              <a:rPr lang="en-GB" dirty="0"/>
              <a:t>open and modular sensing solution for </a:t>
            </a:r>
            <a:r>
              <a:rPr lang="en-GB" i="1" dirty="0"/>
              <a:t>in situ</a:t>
            </a:r>
            <a:r>
              <a:rPr lang="en-GB" dirty="0"/>
              <a:t> high resolution mapping of a range of anthropogenic and natural chemical compounds coupled to master bio-physicochemical </a:t>
            </a:r>
            <a:r>
              <a:rPr lang="en-GB" dirty="0" smtClean="0"/>
              <a:t>parameters </a:t>
            </a:r>
          </a:p>
        </p:txBody>
      </p:sp>
      <p:pic>
        <p:nvPicPr>
          <p:cNvPr id="4" name="Picture 8" descr="http://le-grimoire-de-sorcellerie.fr/1527560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1844"/>
            <a:ext cx="1136421" cy="77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www.touteleurope.eu/fileadmin/_TLEv3/sante/produits_pharmaceutiques__iSto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1" y="3470768"/>
            <a:ext cx="1094002" cy="7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http://www.environnement-blog.com/wp-content/uploads/image/pulverisation-pestic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99" y="2304743"/>
            <a:ext cx="1056047" cy="83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19"/>
          <p:cNvSpPr txBox="1"/>
          <p:nvPr/>
        </p:nvSpPr>
        <p:spPr>
          <a:xfrm>
            <a:off x="251520" y="3121555"/>
            <a:ext cx="1460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METALS</a:t>
            </a:r>
            <a:endParaRPr lang="fr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0"/>
          <p:cNvSpPr/>
          <p:nvPr/>
        </p:nvSpPr>
        <p:spPr>
          <a:xfrm>
            <a:off x="1387941" y="3137108"/>
            <a:ext cx="10999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PESTICIDES</a:t>
            </a:r>
          </a:p>
        </p:txBody>
      </p:sp>
      <p:sp>
        <p:nvSpPr>
          <p:cNvPr id="10" name="ZoneTexte 21"/>
          <p:cNvSpPr txBox="1"/>
          <p:nvPr/>
        </p:nvSpPr>
        <p:spPr>
          <a:xfrm>
            <a:off x="247207" y="4246472"/>
            <a:ext cx="18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PHARMAS</a:t>
            </a:r>
            <a:endParaRPr lang="fr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6" descr="http://1.bp.blogspot.com/-5MGI_G_Pnws/T1xZ2fBnsaI/AAAAAAAAAQg/g1PbIZ92AYE/s1600/bacter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99" y="3469345"/>
            <a:ext cx="1061048" cy="69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25"/>
          <p:cNvSpPr txBox="1"/>
          <p:nvPr/>
        </p:nvSpPr>
        <p:spPr>
          <a:xfrm>
            <a:off x="1419637" y="4244707"/>
            <a:ext cx="1880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PATHOGENS</a:t>
            </a:r>
            <a:endParaRPr lang="fr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30"/>
              <p:cNvSpPr txBox="1"/>
              <p:nvPr/>
            </p:nvSpPr>
            <p:spPr>
              <a:xfrm flipH="1" flipV="1">
                <a:off x="2970839" y="2342337"/>
                <a:ext cx="288033" cy="2254015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CH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CH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CH" sz="4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CH" sz="4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CH" sz="4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CH" sz="4400" b="1" dirty="0"/>
              </a:p>
            </p:txBody>
          </p:sp>
        </mc:Choice>
        <mc:Fallback xmlns="">
          <p:sp>
            <p:nvSpPr>
              <p:cNvPr id="13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 flipV="1">
                <a:off x="2970839" y="2342337"/>
                <a:ext cx="288033" cy="2254015"/>
              </a:xfrm>
              <a:prstGeom prst="rect">
                <a:avLst/>
              </a:prstGeom>
              <a:blipFill rotWithShape="0">
                <a:blip r:embed="rId7"/>
                <a:stretch>
                  <a:fillRect l="-146939"/>
                </a:stretch>
              </a:blipFill>
              <a:ln w="31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e 2"/>
          <p:cNvGrpSpPr/>
          <p:nvPr/>
        </p:nvGrpSpPr>
        <p:grpSpPr>
          <a:xfrm>
            <a:off x="3411353" y="2348880"/>
            <a:ext cx="4106888" cy="1866090"/>
            <a:chOff x="7521896" y="559713"/>
            <a:chExt cx="4106888" cy="186609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2688" y="632519"/>
              <a:ext cx="3944444" cy="175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e 45"/>
            <p:cNvGrpSpPr/>
            <p:nvPr/>
          </p:nvGrpSpPr>
          <p:grpSpPr>
            <a:xfrm>
              <a:off x="10924577" y="941142"/>
              <a:ext cx="704207" cy="229798"/>
              <a:chOff x="2876777" y="5219551"/>
              <a:chExt cx="512936" cy="153665"/>
            </a:xfrm>
          </p:grpSpPr>
          <p:sp>
            <p:nvSpPr>
              <p:cNvPr id="19" name="Rectangle 47"/>
              <p:cNvSpPr/>
              <p:nvPr/>
            </p:nvSpPr>
            <p:spPr>
              <a:xfrm>
                <a:off x="2915816" y="5234716"/>
                <a:ext cx="216024" cy="138500"/>
              </a:xfrm>
              <a:prstGeom prst="rect">
                <a:avLst/>
              </a:prstGeom>
              <a:solidFill>
                <a:srgbClr val="B1A8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0" name="ZoneTexte 48"/>
              <p:cNvSpPr txBox="1"/>
              <p:nvPr/>
            </p:nvSpPr>
            <p:spPr>
              <a:xfrm>
                <a:off x="2876777" y="5219551"/>
                <a:ext cx="512936" cy="144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fr-CH" sz="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ZoneTexte 39"/>
            <p:cNvSpPr txBox="1"/>
            <p:nvPr/>
          </p:nvSpPr>
          <p:spPr>
            <a:xfrm>
              <a:off x="7521896" y="559713"/>
              <a:ext cx="3890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BIO-ACCUMULATION</a:t>
              </a:r>
              <a:endParaRPr lang="fr-CH" sz="1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ZoneTexte 49"/>
            <p:cNvSpPr txBox="1"/>
            <p:nvPr/>
          </p:nvSpPr>
          <p:spPr>
            <a:xfrm>
              <a:off x="7521896" y="2148804"/>
              <a:ext cx="3890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BIO-AMPLIFICATION</a:t>
              </a:r>
              <a:endParaRPr lang="fr-CH" sz="1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6" y="4634374"/>
            <a:ext cx="1124489" cy="69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://www.revue-rms.fr/photo/art/grande/8412702-13201261.jpg?v=144535985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6" y="5449581"/>
            <a:ext cx="1140735" cy="68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1428322" y="4756201"/>
            <a:ext cx="1880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NUTRIENTS</a:t>
            </a:r>
            <a:endParaRPr lang="fr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494399" y="5634781"/>
            <a:ext cx="912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CH" sz="1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fr-CH" sz="1200" b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42"/>
          <p:cNvSpPr txBox="1"/>
          <p:nvPr/>
        </p:nvSpPr>
        <p:spPr>
          <a:xfrm>
            <a:off x="156456" y="6272261"/>
            <a:ext cx="246297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OIL SPILLS, E-WASTE.....</a:t>
            </a:r>
          </a:p>
          <a:p>
            <a:endParaRPr lang="fr-CH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</a:p>
          <a:p>
            <a:endParaRPr lang="fr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5" descr="220px-Aguas_del_lago_de_Maracaibo_contaminadas_por_Lemna_0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14" y="4562852"/>
            <a:ext cx="1694568" cy="92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-389" r="35280" b="389"/>
          <a:stretch/>
        </p:blipFill>
        <p:spPr>
          <a:xfrm>
            <a:off x="5653279" y="4521706"/>
            <a:ext cx="1733309" cy="944207"/>
          </a:xfrm>
          <a:prstGeom prst="rect">
            <a:avLst/>
          </a:prstGeom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15" y="5527061"/>
            <a:ext cx="3305983" cy="12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36"/>
          <p:cNvSpPr/>
          <p:nvPr/>
        </p:nvSpPr>
        <p:spPr>
          <a:xfrm>
            <a:off x="7551799" y="4508031"/>
            <a:ext cx="1558247" cy="381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EUTROPHICATION</a:t>
            </a:r>
          </a:p>
          <a:p>
            <a:r>
              <a:rPr lang="fr-F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PHYCOTOXINS</a:t>
            </a:r>
          </a:p>
        </p:txBody>
      </p:sp>
      <p:cxnSp>
        <p:nvCxnSpPr>
          <p:cNvPr id="30" name="Connecteur droit avec flèche 37"/>
          <p:cNvCxnSpPr/>
          <p:nvPr/>
        </p:nvCxnSpPr>
        <p:spPr>
          <a:xfrm>
            <a:off x="5364088" y="4424406"/>
            <a:ext cx="0" cy="1041507"/>
          </a:xfrm>
          <a:prstGeom prst="straightConnector1">
            <a:avLst/>
          </a:prstGeom>
          <a:ln w="50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8"/>
          <p:cNvSpPr txBox="1"/>
          <p:nvPr/>
        </p:nvSpPr>
        <p:spPr>
          <a:xfrm>
            <a:off x="3111302" y="4297111"/>
            <a:ext cx="3890864" cy="330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HARMFUL) ALGAL BLOOM</a:t>
            </a:r>
            <a:endParaRPr lang="fr-CH" sz="1200" b="1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b="1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 41" descr="http://www.buschbaum.de/gallery/data/media/77/sealife_371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20644"/>
            <a:ext cx="1446425" cy="12232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Connecteur droit avec flèche 31"/>
          <p:cNvCxnSpPr/>
          <p:nvPr/>
        </p:nvCxnSpPr>
        <p:spPr>
          <a:xfrm flipV="1">
            <a:off x="1878980" y="5123287"/>
            <a:ext cx="1217884" cy="24403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32"/>
          <p:cNvCxnSpPr/>
          <p:nvPr/>
        </p:nvCxnSpPr>
        <p:spPr>
          <a:xfrm flipV="1">
            <a:off x="1902378" y="5230695"/>
            <a:ext cx="1194486" cy="560651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3"/>
          <p:cNvSpPr/>
          <p:nvPr/>
        </p:nvSpPr>
        <p:spPr>
          <a:xfrm>
            <a:off x="7569875" y="5105145"/>
            <a:ext cx="13032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DEPLETION</a:t>
            </a:r>
            <a:endParaRPr lang="fr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Connecteur droit avec flèche 34"/>
          <p:cNvCxnSpPr/>
          <p:nvPr/>
        </p:nvCxnSpPr>
        <p:spPr>
          <a:xfrm>
            <a:off x="1951604" y="5872151"/>
            <a:ext cx="1105976" cy="0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Content Placeholder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5110" y="2762150"/>
            <a:ext cx="784860" cy="1175821"/>
          </a:xfrm>
          <a:prstGeom prst="rect">
            <a:avLst/>
          </a:prstGeom>
        </p:spPr>
      </p:pic>
      <p:sp>
        <p:nvSpPr>
          <p:cNvPr id="47" name="Rectangle 35"/>
          <p:cNvSpPr/>
          <p:nvPr/>
        </p:nvSpPr>
        <p:spPr>
          <a:xfrm>
            <a:off x="7596336" y="3899726"/>
            <a:ext cx="1302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PHYCOTOXINS</a:t>
            </a:r>
          </a:p>
        </p:txBody>
      </p:sp>
    </p:spTree>
    <p:extLst>
      <p:ext uri="{BB962C8B-B14F-4D97-AF65-F5344CB8AC3E}">
        <p14:creationId xmlns:p14="http://schemas.microsoft.com/office/powerpoint/2010/main" val="361165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9" grpId="0"/>
      <p:bldP spid="31" grpId="0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6064063"/>
            <a:ext cx="9144000" cy="790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Field tests</a:t>
            </a:r>
            <a:endParaRPr lang="en-US" b="1" i="1" cap="none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-273291" y="1146230"/>
            <a:ext cx="9618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channel bioavailable Trace Metal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Sensing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Module - TMSM : </a:t>
            </a:r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Arcachon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bay, France, May 2017.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45" y="1647310"/>
            <a:ext cx="2537391" cy="260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5208775" y="1540789"/>
            <a:ext cx="3899729" cy="5206531"/>
            <a:chOff x="5004047" y="1006993"/>
            <a:chExt cx="4042833" cy="5696002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7" y="1130104"/>
              <a:ext cx="4042833" cy="5572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7"/>
            <p:cNvSpPr txBox="1"/>
            <p:nvPr/>
          </p:nvSpPr>
          <p:spPr>
            <a:xfrm>
              <a:off x="5497090" y="1006993"/>
              <a:ext cx="28913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DEPTH: 3 m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ttangolo 18"/>
          <p:cNvSpPr/>
          <p:nvPr/>
        </p:nvSpPr>
        <p:spPr>
          <a:xfrm>
            <a:off x="263970" y="1719271"/>
            <a:ext cx="2278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 situ simultaneous monitoring of the bioavailable fraction of As(III), Cd(II), </a:t>
            </a:r>
            <a:r>
              <a:rPr lang="en-US" sz="1600" dirty="0" err="1"/>
              <a:t>Pb</a:t>
            </a:r>
            <a:r>
              <a:rPr lang="en-US" sz="1600" dirty="0"/>
              <a:t>(II), Zn(II), Cu(II) at various </a:t>
            </a:r>
            <a:r>
              <a:rPr lang="en-US" sz="1600" dirty="0" smtClean="0"/>
              <a:t>stations (</a:t>
            </a:r>
            <a:r>
              <a:rPr lang="en-US" sz="1600" b="1" dirty="0"/>
              <a:t>1 hour interval during a 25 </a:t>
            </a:r>
            <a:r>
              <a:rPr lang="en-US" sz="1600" b="1" dirty="0" smtClean="0"/>
              <a:t>hour</a:t>
            </a:r>
            <a:r>
              <a:rPr lang="en-US" sz="1600" dirty="0" smtClean="0"/>
              <a:t>) - cycle </a:t>
            </a:r>
            <a:r>
              <a:rPr lang="en-US" sz="1600" dirty="0"/>
              <a:t>at the </a:t>
            </a:r>
            <a:r>
              <a:rPr lang="en-US" sz="1600" b="1" dirty="0"/>
              <a:t>station identified by the red sta</a:t>
            </a:r>
            <a:r>
              <a:rPr lang="en-US" sz="1600" dirty="0"/>
              <a:t>r</a:t>
            </a:r>
            <a:endParaRPr lang="it-IT" sz="1600" dirty="0"/>
          </a:p>
        </p:txBody>
      </p:sp>
      <p:sp>
        <p:nvSpPr>
          <p:cNvPr id="20" name="Rettangolo 19"/>
          <p:cNvSpPr/>
          <p:nvPr/>
        </p:nvSpPr>
        <p:spPr>
          <a:xfrm>
            <a:off x="329027" y="4509120"/>
            <a:ext cx="4603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Results </a:t>
            </a:r>
            <a:r>
              <a:rPr lang="en-US" sz="1600" dirty="0"/>
              <a:t>suggest that the </a:t>
            </a:r>
            <a:r>
              <a:rPr lang="en-US" sz="1600" b="1" dirty="0"/>
              <a:t>main carrier of As(III) in the </a:t>
            </a:r>
            <a:r>
              <a:rPr lang="en-US" sz="1600" b="1" dirty="0" err="1"/>
              <a:t>Arcachon</a:t>
            </a:r>
            <a:r>
              <a:rPr lang="en-US" sz="1600" b="1" dirty="0"/>
              <a:t> bay is seawater</a:t>
            </a:r>
            <a:r>
              <a:rPr lang="en-US" sz="1600" dirty="0"/>
              <a:t>, while </a:t>
            </a:r>
            <a:r>
              <a:rPr lang="en-US" sz="1600" b="1" dirty="0"/>
              <a:t>Cd(II) and </a:t>
            </a:r>
            <a:r>
              <a:rPr lang="en-US" sz="1600" b="1" dirty="0" err="1"/>
              <a:t>Pb</a:t>
            </a:r>
            <a:r>
              <a:rPr lang="en-US" sz="1600" b="1" dirty="0"/>
              <a:t>(II) are carried by freshwaters</a:t>
            </a:r>
            <a:r>
              <a:rPr lang="en-US" sz="1600" dirty="0"/>
              <a:t>.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320845" y="5402281"/>
            <a:ext cx="4578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 smtClean="0"/>
              <a:t>Detection</a:t>
            </a:r>
            <a:r>
              <a:rPr lang="it-IT" sz="1600" dirty="0" smtClean="0"/>
              <a:t> </a:t>
            </a:r>
            <a:r>
              <a:rPr lang="it-IT" sz="1600" dirty="0" err="1" smtClean="0"/>
              <a:t>level</a:t>
            </a:r>
            <a:r>
              <a:rPr lang="it-IT" sz="1600" dirty="0" smtClean="0"/>
              <a:t>: </a:t>
            </a:r>
            <a:r>
              <a:rPr lang="it-IT" sz="1600" dirty="0" err="1" smtClean="0"/>
              <a:t>nM</a:t>
            </a:r>
            <a:r>
              <a:rPr lang="it-IT" sz="1600" dirty="0" smtClean="0"/>
              <a:t> </a:t>
            </a:r>
            <a:r>
              <a:rPr lang="it-IT" sz="1600" dirty="0"/>
              <a:t>(</a:t>
            </a:r>
            <a:r>
              <a:rPr lang="it-IT" sz="1600" b="1" dirty="0" err="1" smtClean="0"/>
              <a:t>nanomolar</a:t>
            </a:r>
            <a:r>
              <a:rPr lang="it-IT" sz="1600" dirty="0" smtClean="0"/>
              <a:t>) - </a:t>
            </a:r>
            <a:r>
              <a:rPr lang="it-IT" sz="1600" dirty="0" err="1" smtClean="0"/>
              <a:t>As</a:t>
            </a:r>
            <a:r>
              <a:rPr lang="it-IT" sz="1600" dirty="0" smtClean="0"/>
              <a:t>(III</a:t>
            </a:r>
            <a:r>
              <a:rPr lang="it-IT" sz="1600" dirty="0"/>
              <a:t>) and </a:t>
            </a:r>
            <a:r>
              <a:rPr lang="it-IT" sz="1600" dirty="0" err="1" smtClean="0"/>
              <a:t>pM</a:t>
            </a:r>
            <a:r>
              <a:rPr lang="it-IT" sz="1600" dirty="0" smtClean="0"/>
              <a:t> (</a:t>
            </a:r>
            <a:r>
              <a:rPr lang="it-IT" sz="1600" b="1" dirty="0" err="1" smtClean="0"/>
              <a:t>picomolar</a:t>
            </a:r>
            <a:r>
              <a:rPr lang="it-IT" sz="1600" dirty="0" smtClean="0"/>
              <a:t>) - Pb </a:t>
            </a:r>
            <a:r>
              <a:rPr lang="it-IT" sz="1600" dirty="0"/>
              <a:t>and </a:t>
            </a:r>
            <a:r>
              <a:rPr lang="it-IT" sz="1600" dirty="0" err="1" smtClean="0"/>
              <a:t>Cd</a:t>
            </a:r>
            <a:r>
              <a:rPr lang="it-IT" sz="1600" dirty="0" smtClean="0"/>
              <a:t>, </a:t>
            </a:r>
            <a:endParaRPr lang="it-IT" sz="1600" dirty="0"/>
          </a:p>
        </p:txBody>
      </p:sp>
      <p:sp>
        <p:nvSpPr>
          <p:cNvPr id="22" name="Rettangolo 21"/>
          <p:cNvSpPr/>
          <p:nvPr/>
        </p:nvSpPr>
        <p:spPr>
          <a:xfrm>
            <a:off x="320845" y="60640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dirty="0"/>
              <a:t>TMSM </a:t>
            </a:r>
            <a:r>
              <a:rPr lang="it-IT" sz="1600" dirty="0" smtClean="0"/>
              <a:t>can </a:t>
            </a:r>
            <a:r>
              <a:rPr lang="it-IT" sz="1600" dirty="0" err="1"/>
              <a:t>detect</a:t>
            </a:r>
            <a:r>
              <a:rPr lang="it-IT" sz="1600" dirty="0"/>
              <a:t> </a:t>
            </a:r>
            <a:r>
              <a:rPr lang="it-IT" sz="1600" b="1" dirty="0"/>
              <a:t>trace </a:t>
            </a:r>
            <a:r>
              <a:rPr lang="it-IT" sz="1600" b="1" dirty="0" err="1"/>
              <a:t>metals</a:t>
            </a:r>
            <a:r>
              <a:rPr lang="it-IT" sz="1600" b="1" dirty="0"/>
              <a:t> </a:t>
            </a:r>
            <a:r>
              <a:rPr lang="it-IT" sz="1600" b="1" dirty="0" err="1"/>
              <a:t>concentration</a:t>
            </a:r>
            <a:r>
              <a:rPr lang="it-IT" sz="1600" b="1" dirty="0"/>
              <a:t> </a:t>
            </a:r>
            <a:r>
              <a:rPr lang="it-IT" sz="1600" dirty="0"/>
              <a:t>and monitor </a:t>
            </a:r>
            <a:r>
              <a:rPr lang="it-IT" sz="1600" dirty="0" err="1"/>
              <a:t>variation</a:t>
            </a:r>
            <a:r>
              <a:rPr lang="it-IT" sz="1600" dirty="0"/>
              <a:t> of </a:t>
            </a:r>
            <a:r>
              <a:rPr lang="it-IT" sz="1600" dirty="0" err="1"/>
              <a:t>concentrations</a:t>
            </a:r>
            <a:r>
              <a:rPr lang="it-IT" sz="1600" dirty="0"/>
              <a:t> </a:t>
            </a:r>
            <a:r>
              <a:rPr lang="it-IT" sz="1600" b="1" dirty="0" err="1"/>
              <a:t>at</a:t>
            </a:r>
            <a:r>
              <a:rPr lang="it-IT" sz="1600" b="1" dirty="0"/>
              <a:t> </a:t>
            </a:r>
            <a:r>
              <a:rPr lang="it-IT" sz="1600" b="1" dirty="0" err="1"/>
              <a:t>very</a:t>
            </a:r>
            <a:r>
              <a:rPr lang="it-IT" sz="1600" b="1" dirty="0"/>
              <a:t> </a:t>
            </a:r>
            <a:r>
              <a:rPr lang="it-IT" sz="1600" b="1" dirty="0" err="1"/>
              <a:t>low</a:t>
            </a:r>
            <a:r>
              <a:rPr lang="it-IT" sz="1600" b="1" dirty="0"/>
              <a:t> </a:t>
            </a:r>
            <a:r>
              <a:rPr lang="it-IT" sz="1600" b="1" dirty="0" err="1"/>
              <a:t>level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5394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Field </a:t>
            </a:r>
            <a:r>
              <a:rPr lang="it-IT" dirty="0" err="1" smtClean="0"/>
              <a:t>tests</a:t>
            </a:r>
            <a:endParaRPr lang="it-IT" dirty="0"/>
          </a:p>
        </p:txBody>
      </p:sp>
      <p:sp>
        <p:nvSpPr>
          <p:cNvPr id="4" name="TextBox 4"/>
          <p:cNvSpPr txBox="1"/>
          <p:nvPr/>
        </p:nvSpPr>
        <p:spPr>
          <a:xfrm>
            <a:off x="-252536" y="1196752"/>
            <a:ext cx="961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Multichannel Algae Sensing Module – MASM, </a:t>
            </a:r>
          </a:p>
          <a:p>
            <a:pPr algn="ctr"/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Arcachon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bay, France, May 2017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22332"/>
            <a:ext cx="1606998" cy="9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4"/>
          <p:cNvGrpSpPr/>
          <p:nvPr/>
        </p:nvGrpSpPr>
        <p:grpSpPr>
          <a:xfrm>
            <a:off x="461750" y="2099881"/>
            <a:ext cx="2605025" cy="2160240"/>
            <a:chOff x="0" y="0"/>
            <a:chExt cx="6189345" cy="3830175"/>
          </a:xfrm>
        </p:grpSpPr>
        <p:pic>
          <p:nvPicPr>
            <p:cNvPr id="8" name="Picture 19" descr="C:\Users\zieger\Desktop\conference_aberdeen_ALGAE_acrachon\02_result_whole rang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189345" cy="3213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 Box 23"/>
            <p:cNvSpPr txBox="1"/>
            <p:nvPr/>
          </p:nvSpPr>
          <p:spPr>
            <a:xfrm>
              <a:off x="0" y="3265170"/>
              <a:ext cx="6184900" cy="56500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900" i="1" dirty="0" smtClean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Histogram </a:t>
              </a:r>
              <a:r>
                <a:rPr lang="en-US" sz="900" i="1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with relative fluorescence intensity at different excitation wavelengths and final decision based on selection if mainly algae or cyanobacteria a present in the sample</a:t>
              </a:r>
              <a:endParaRPr lang="it-IT" sz="9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28"/>
          <p:cNvGrpSpPr/>
          <p:nvPr/>
        </p:nvGrpSpPr>
        <p:grpSpPr>
          <a:xfrm>
            <a:off x="490791" y="4663586"/>
            <a:ext cx="2832733" cy="1657350"/>
            <a:chOff x="0" y="0"/>
            <a:chExt cx="5086350" cy="3314700"/>
          </a:xfrm>
        </p:grpSpPr>
        <p:pic>
          <p:nvPicPr>
            <p:cNvPr id="11" name="Picture 26" descr="C:\Users\zieger\Desktop\conference_aberdeen_ALGAE_acrachon\03_LDA_results_sample_whole range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8" t="8054"/>
            <a:stretch/>
          </p:blipFill>
          <p:spPr bwMode="auto">
            <a:xfrm>
              <a:off x="0" y="0"/>
              <a:ext cx="5086350" cy="28467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 Box 27"/>
            <p:cNvSpPr txBox="1"/>
            <p:nvPr/>
          </p:nvSpPr>
          <p:spPr>
            <a:xfrm>
              <a:off x="0" y="2908935"/>
              <a:ext cx="5086350" cy="40576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900" i="1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Score plot of the multivariate data analysis (Linear Discriminant Analysis - LDA). The LDA mainly finds algae and dinoflagellates respectively.</a:t>
              </a:r>
              <a:endParaRPr lang="it-IT" sz="900" i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ttangolo 12"/>
          <p:cNvSpPr/>
          <p:nvPr/>
        </p:nvSpPr>
        <p:spPr>
          <a:xfrm>
            <a:off x="3455876" y="2099228"/>
            <a:ext cx="4824536" cy="2985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The superordinate results at phylum level are the following: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====  ===================  =================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  ..    Identified phylum    probability [%]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====  ===================  =================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0.00     </a:t>
            </a:r>
            <a:r>
              <a:rPr lang="en-US" sz="1100" dirty="0" err="1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Miozoa</a:t>
            </a:r>
            <a:r>
              <a:rPr lang="en-US" sz="1100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 / Dinoflagellate          	27.01 (8.46)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1.00     </a:t>
            </a:r>
            <a:r>
              <a:rPr lang="en-US" sz="1100" dirty="0" err="1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Bacillariophyta</a:t>
            </a:r>
            <a:r>
              <a:rPr lang="en-US" sz="1100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         	      	18.71 (5.86)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2.00     </a:t>
            </a:r>
            <a:r>
              <a:rPr lang="en-US" sz="1100" dirty="0" err="1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Haptophyta</a:t>
            </a:r>
            <a:r>
              <a:rPr lang="en-US" sz="1100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               		16.70 (5.23)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3.00     </a:t>
            </a:r>
            <a:r>
              <a:rPr lang="en-US" sz="1100" dirty="0" err="1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Cryptophyta</a:t>
            </a:r>
            <a:r>
              <a:rPr lang="en-US" sz="1100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               		13.25 (4.15)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4.00     </a:t>
            </a:r>
            <a:r>
              <a:rPr lang="en-US" sz="1100" dirty="0" err="1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Ochrophyta</a:t>
            </a:r>
            <a:r>
              <a:rPr lang="en-US" sz="1100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               		12.96 (4.06)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5.00     </a:t>
            </a:r>
            <a:r>
              <a:rPr lang="en-US" sz="1100" dirty="0" err="1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Chlorophyta</a:t>
            </a:r>
            <a:r>
              <a:rPr lang="en-US" sz="1100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              		  6.32 (1.98)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6.00     </a:t>
            </a:r>
            <a:r>
              <a:rPr lang="en-US" sz="1100" dirty="0" err="1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Euglenophyta</a:t>
            </a:r>
            <a:r>
              <a:rPr lang="en-US" sz="1100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               		  5.04 (1.58)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7.00     Cyanobacteria              	 	  0.00 (0.00)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====  ===================  =================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en-US" sz="1100" dirty="0">
                <a:solidFill>
                  <a:srgbClr val="ED7D31"/>
                </a:solidFill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The confidence interval of this analysis is 93.5% and the separation efficiency 96.0% respectively.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40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7" y="1312559"/>
            <a:ext cx="4066065" cy="419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8" y="5890218"/>
            <a:ext cx="1143438" cy="54851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256" y="5988917"/>
            <a:ext cx="926799" cy="35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59" y="5979035"/>
            <a:ext cx="768813" cy="370879"/>
          </a:xfrm>
          <a:prstGeom prst="rect">
            <a:avLst/>
          </a:prstGeom>
        </p:spPr>
      </p:pic>
      <p:pic>
        <p:nvPicPr>
          <p:cNvPr id="12" name="Imag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72" y="5858939"/>
            <a:ext cx="864120" cy="611070"/>
          </a:xfrm>
          <a:prstGeom prst="rect">
            <a:avLst/>
          </a:prstGeom>
        </p:spPr>
      </p:pic>
      <p:pic>
        <p:nvPicPr>
          <p:cNvPr id="13" name="Imag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152" y="6004454"/>
            <a:ext cx="874776" cy="320040"/>
          </a:xfrm>
          <a:prstGeom prst="rect">
            <a:avLst/>
          </a:prstGeom>
        </p:spPr>
      </p:pic>
      <p:pic>
        <p:nvPicPr>
          <p:cNvPr id="14" name="Imag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68" y="5882524"/>
            <a:ext cx="562672" cy="56390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379" y="5831929"/>
            <a:ext cx="520429" cy="63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396" y="5905720"/>
            <a:ext cx="1187340" cy="51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382" y="5871304"/>
            <a:ext cx="623742" cy="58634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292080" y="2204864"/>
            <a:ext cx="31375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Find</a:t>
            </a:r>
            <a:r>
              <a:rPr lang="it-IT" dirty="0" smtClean="0"/>
              <a:t> more on:</a:t>
            </a:r>
          </a:p>
          <a:p>
            <a:r>
              <a:rPr lang="it-IT" dirty="0" smtClean="0">
                <a:hlinkClick r:id="rId13"/>
              </a:rPr>
              <a:t>www.SCHEMA-OCEAN.eu</a:t>
            </a:r>
            <a:r>
              <a:rPr lang="it-IT" dirty="0" smtClean="0"/>
              <a:t> 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Coordinator:</a:t>
            </a:r>
          </a:p>
          <a:p>
            <a:r>
              <a:rPr lang="it-IT" dirty="0" smtClean="0"/>
              <a:t>Marie-Louise Tercier-Waeber</a:t>
            </a:r>
          </a:p>
          <a:p>
            <a:r>
              <a:rPr lang="it-IT" dirty="0" smtClean="0">
                <a:hlinkClick r:id="rId14"/>
              </a:rPr>
              <a:t>Marie-Louise.Tercier@unige.ch</a:t>
            </a:r>
            <a:r>
              <a:rPr lang="it-IT" dirty="0" smtClean="0"/>
              <a:t> 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57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/>
              <a:t>O</a:t>
            </a:r>
            <a:r>
              <a:rPr lang="en-US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bjectives</a:t>
            </a:r>
            <a:endParaRPr lang="en-US" b="1" i="1" cap="none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sp>
        <p:nvSpPr>
          <p:cNvPr id="195" name="ZoneTexte 6"/>
          <p:cNvSpPr txBox="1"/>
          <p:nvPr/>
        </p:nvSpPr>
        <p:spPr>
          <a:xfrm>
            <a:off x="832384" y="1157468"/>
            <a:ext cx="9212224" cy="471332"/>
          </a:xfrm>
          <a:prstGeom prst="rect">
            <a:avLst/>
          </a:prstGeom>
          <a:noFill/>
        </p:spPr>
        <p:txBody>
          <a:bodyPr wrap="square" lIns="101014" tIns="50507" rIns="101014" bIns="50507" rtlCol="0">
            <a:spAutoFit/>
          </a:bodyPr>
          <a:lstStyle/>
          <a:p>
            <a:r>
              <a:rPr lang="en-US" sz="2400" b="1" dirty="0" err="1" smtClean="0">
                <a:cs typeface="Arial" panose="020B0604020202020204" pitchFamily="34" charset="0"/>
              </a:rPr>
              <a:t>SCHeMA</a:t>
            </a:r>
            <a:r>
              <a:rPr lang="en-US" sz="2400" b="1" dirty="0" smtClean="0">
                <a:cs typeface="Arial" panose="020B0604020202020204" pitchFamily="34" charset="0"/>
              </a:rPr>
              <a:t> open and modular wireless sensing solution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96" name="Arc 7"/>
          <p:cNvSpPr/>
          <p:nvPr/>
        </p:nvSpPr>
        <p:spPr>
          <a:xfrm>
            <a:off x="1314226" y="2368626"/>
            <a:ext cx="5418013" cy="1353844"/>
          </a:xfrm>
          <a:prstGeom prst="arc">
            <a:avLst>
              <a:gd name="adj1" fmla="val 10852525"/>
              <a:gd name="adj2" fmla="val 37102"/>
            </a:avLst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97" name="Groupe 8"/>
          <p:cNvGrpSpPr/>
          <p:nvPr/>
        </p:nvGrpSpPr>
        <p:grpSpPr>
          <a:xfrm>
            <a:off x="522138" y="2716376"/>
            <a:ext cx="7380486" cy="3076483"/>
            <a:chOff x="1648868" y="3502423"/>
            <a:chExt cx="5251002" cy="2362200"/>
          </a:xfrm>
        </p:grpSpPr>
        <p:pic>
          <p:nvPicPr>
            <p:cNvPr id="198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789040"/>
              <a:ext cx="4056062" cy="156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9" name="Group 6"/>
            <p:cNvGrpSpPr>
              <a:grpSpLocks noChangeAspect="1"/>
            </p:cNvGrpSpPr>
            <p:nvPr/>
          </p:nvGrpSpPr>
          <p:grpSpPr bwMode="auto">
            <a:xfrm>
              <a:off x="1648868" y="3502423"/>
              <a:ext cx="2578100" cy="2362200"/>
              <a:chOff x="930" y="2091"/>
              <a:chExt cx="1624" cy="1488"/>
            </a:xfrm>
          </p:grpSpPr>
          <p:sp>
            <p:nvSpPr>
              <p:cNvPr id="200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930" y="2091"/>
                <a:ext cx="1624" cy="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pic>
            <p:nvPicPr>
              <p:cNvPr id="20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" y="2253"/>
                <a:ext cx="1618" cy="1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4" y="2127"/>
                <a:ext cx="307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3" name="Freeform 9"/>
              <p:cNvSpPr>
                <a:spLocks/>
              </p:cNvSpPr>
              <p:nvPr/>
            </p:nvSpPr>
            <p:spPr bwMode="auto">
              <a:xfrm>
                <a:off x="1541" y="2091"/>
                <a:ext cx="419" cy="404"/>
              </a:xfrm>
              <a:custGeom>
                <a:avLst/>
                <a:gdLst>
                  <a:gd name="T0" fmla="*/ 72 w 840"/>
                  <a:gd name="T1" fmla="*/ 270 h 807"/>
                  <a:gd name="T2" fmla="*/ 43 w 840"/>
                  <a:gd name="T3" fmla="*/ 258 h 807"/>
                  <a:gd name="T4" fmla="*/ 23 w 840"/>
                  <a:gd name="T5" fmla="*/ 234 h 807"/>
                  <a:gd name="T6" fmla="*/ 12 w 840"/>
                  <a:gd name="T7" fmla="*/ 204 h 807"/>
                  <a:gd name="T8" fmla="*/ 10 w 840"/>
                  <a:gd name="T9" fmla="*/ 87 h 807"/>
                  <a:gd name="T10" fmla="*/ 18 w 840"/>
                  <a:gd name="T11" fmla="*/ 55 h 807"/>
                  <a:gd name="T12" fmla="*/ 39 w 840"/>
                  <a:gd name="T13" fmla="*/ 30 h 807"/>
                  <a:gd name="T14" fmla="*/ 65 w 840"/>
                  <a:gd name="T15" fmla="*/ 15 h 807"/>
                  <a:gd name="T16" fmla="*/ 330 w 840"/>
                  <a:gd name="T17" fmla="*/ 12 h 807"/>
                  <a:gd name="T18" fmla="*/ 360 w 840"/>
                  <a:gd name="T19" fmla="*/ 18 h 807"/>
                  <a:gd name="T20" fmla="*/ 385 w 840"/>
                  <a:gd name="T21" fmla="*/ 38 h 807"/>
                  <a:gd name="T22" fmla="*/ 402 w 840"/>
                  <a:gd name="T23" fmla="*/ 64 h 807"/>
                  <a:gd name="T24" fmla="*/ 408 w 840"/>
                  <a:gd name="T25" fmla="*/ 96 h 807"/>
                  <a:gd name="T26" fmla="*/ 405 w 840"/>
                  <a:gd name="T27" fmla="*/ 211 h 807"/>
                  <a:gd name="T28" fmla="*/ 390 w 840"/>
                  <a:gd name="T29" fmla="*/ 241 h 807"/>
                  <a:gd name="T30" fmla="*/ 367 w 840"/>
                  <a:gd name="T31" fmla="*/ 261 h 807"/>
                  <a:gd name="T32" fmla="*/ 338 w 840"/>
                  <a:gd name="T33" fmla="*/ 271 h 807"/>
                  <a:gd name="T34" fmla="*/ 320 w 840"/>
                  <a:gd name="T35" fmla="*/ 294 h 807"/>
                  <a:gd name="T36" fmla="*/ 304 w 840"/>
                  <a:gd name="T37" fmla="*/ 334 h 807"/>
                  <a:gd name="T38" fmla="*/ 280 w 840"/>
                  <a:gd name="T39" fmla="*/ 367 h 807"/>
                  <a:gd name="T40" fmla="*/ 252 w 840"/>
                  <a:gd name="T41" fmla="*/ 389 h 807"/>
                  <a:gd name="T42" fmla="*/ 252 w 840"/>
                  <a:gd name="T43" fmla="*/ 367 h 807"/>
                  <a:gd name="T44" fmla="*/ 267 w 840"/>
                  <a:gd name="T45" fmla="*/ 319 h 807"/>
                  <a:gd name="T46" fmla="*/ 268 w 840"/>
                  <a:gd name="T47" fmla="*/ 286 h 807"/>
                  <a:gd name="T48" fmla="*/ 259 w 840"/>
                  <a:gd name="T49" fmla="*/ 287 h 807"/>
                  <a:gd name="T50" fmla="*/ 260 w 840"/>
                  <a:gd name="T51" fmla="*/ 309 h 807"/>
                  <a:gd name="T52" fmla="*/ 252 w 840"/>
                  <a:gd name="T53" fmla="*/ 343 h 807"/>
                  <a:gd name="T54" fmla="*/ 242 w 840"/>
                  <a:gd name="T55" fmla="*/ 368 h 807"/>
                  <a:gd name="T56" fmla="*/ 229 w 840"/>
                  <a:gd name="T57" fmla="*/ 397 h 807"/>
                  <a:gd name="T58" fmla="*/ 242 w 840"/>
                  <a:gd name="T59" fmla="*/ 400 h 807"/>
                  <a:gd name="T60" fmla="*/ 279 w 840"/>
                  <a:gd name="T61" fmla="*/ 380 h 807"/>
                  <a:gd name="T62" fmla="*/ 305 w 840"/>
                  <a:gd name="T63" fmla="*/ 350 h 807"/>
                  <a:gd name="T64" fmla="*/ 324 w 840"/>
                  <a:gd name="T65" fmla="*/ 315 h 807"/>
                  <a:gd name="T66" fmla="*/ 336 w 840"/>
                  <a:gd name="T67" fmla="*/ 283 h 807"/>
                  <a:gd name="T68" fmla="*/ 367 w 840"/>
                  <a:gd name="T69" fmla="*/ 277 h 807"/>
                  <a:gd name="T70" fmla="*/ 395 w 840"/>
                  <a:gd name="T71" fmla="*/ 258 h 807"/>
                  <a:gd name="T72" fmla="*/ 413 w 840"/>
                  <a:gd name="T73" fmla="*/ 228 h 807"/>
                  <a:gd name="T74" fmla="*/ 419 w 840"/>
                  <a:gd name="T75" fmla="*/ 194 h 807"/>
                  <a:gd name="T76" fmla="*/ 416 w 840"/>
                  <a:gd name="T77" fmla="*/ 64 h 807"/>
                  <a:gd name="T78" fmla="*/ 400 w 840"/>
                  <a:gd name="T79" fmla="*/ 34 h 807"/>
                  <a:gd name="T80" fmla="*/ 375 w 840"/>
                  <a:gd name="T81" fmla="*/ 10 h 807"/>
                  <a:gd name="T82" fmla="*/ 344 w 840"/>
                  <a:gd name="T83" fmla="*/ 1 h 807"/>
                  <a:gd name="T84" fmla="*/ 67 w 840"/>
                  <a:gd name="T85" fmla="*/ 2 h 807"/>
                  <a:gd name="T86" fmla="*/ 37 w 840"/>
                  <a:gd name="T87" fmla="*/ 15 h 807"/>
                  <a:gd name="T88" fmla="*/ 13 w 840"/>
                  <a:gd name="T89" fmla="*/ 40 h 807"/>
                  <a:gd name="T90" fmla="*/ 2 w 840"/>
                  <a:gd name="T91" fmla="*/ 71 h 807"/>
                  <a:gd name="T92" fmla="*/ 0 w 840"/>
                  <a:gd name="T93" fmla="*/ 203 h 807"/>
                  <a:gd name="T94" fmla="*/ 9 w 840"/>
                  <a:gd name="T95" fmla="*/ 236 h 807"/>
                  <a:gd name="T96" fmla="*/ 30 w 840"/>
                  <a:gd name="T97" fmla="*/ 264 h 807"/>
                  <a:gd name="T98" fmla="*/ 58 w 840"/>
                  <a:gd name="T99" fmla="*/ 280 h 807"/>
                  <a:gd name="T100" fmla="*/ 258 w 840"/>
                  <a:gd name="T101" fmla="*/ 283 h 80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40" h="807">
                    <a:moveTo>
                      <a:pt x="529" y="541"/>
                    </a:moveTo>
                    <a:lnTo>
                      <a:pt x="178" y="541"/>
                    </a:lnTo>
                    <a:lnTo>
                      <a:pt x="160" y="541"/>
                    </a:lnTo>
                    <a:lnTo>
                      <a:pt x="144" y="539"/>
                    </a:lnTo>
                    <a:lnTo>
                      <a:pt x="129" y="536"/>
                    </a:lnTo>
                    <a:lnTo>
                      <a:pt x="114" y="529"/>
                    </a:lnTo>
                    <a:lnTo>
                      <a:pt x="100" y="522"/>
                    </a:lnTo>
                    <a:lnTo>
                      <a:pt x="87" y="516"/>
                    </a:lnTo>
                    <a:lnTo>
                      <a:pt x="77" y="504"/>
                    </a:lnTo>
                    <a:lnTo>
                      <a:pt x="63" y="495"/>
                    </a:lnTo>
                    <a:lnTo>
                      <a:pt x="53" y="482"/>
                    </a:lnTo>
                    <a:lnTo>
                      <a:pt x="46" y="468"/>
                    </a:lnTo>
                    <a:lnTo>
                      <a:pt x="37" y="454"/>
                    </a:lnTo>
                    <a:lnTo>
                      <a:pt x="32" y="439"/>
                    </a:lnTo>
                    <a:lnTo>
                      <a:pt x="27" y="424"/>
                    </a:lnTo>
                    <a:lnTo>
                      <a:pt x="24" y="407"/>
                    </a:lnTo>
                    <a:lnTo>
                      <a:pt x="21" y="392"/>
                    </a:lnTo>
                    <a:lnTo>
                      <a:pt x="21" y="373"/>
                    </a:lnTo>
                    <a:lnTo>
                      <a:pt x="21" y="192"/>
                    </a:lnTo>
                    <a:lnTo>
                      <a:pt x="21" y="173"/>
                    </a:lnTo>
                    <a:lnTo>
                      <a:pt x="24" y="158"/>
                    </a:lnTo>
                    <a:lnTo>
                      <a:pt x="27" y="141"/>
                    </a:lnTo>
                    <a:lnTo>
                      <a:pt x="32" y="125"/>
                    </a:lnTo>
                    <a:lnTo>
                      <a:pt x="37" y="110"/>
                    </a:lnTo>
                    <a:lnTo>
                      <a:pt x="46" y="97"/>
                    </a:lnTo>
                    <a:lnTo>
                      <a:pt x="54" y="83"/>
                    </a:lnTo>
                    <a:lnTo>
                      <a:pt x="66" y="71"/>
                    </a:lnTo>
                    <a:lnTo>
                      <a:pt x="78" y="59"/>
                    </a:lnTo>
                    <a:lnTo>
                      <a:pt x="90" y="51"/>
                    </a:lnTo>
                    <a:lnTo>
                      <a:pt x="102" y="42"/>
                    </a:lnTo>
                    <a:lnTo>
                      <a:pt x="116" y="36"/>
                    </a:lnTo>
                    <a:lnTo>
                      <a:pt x="131" y="29"/>
                    </a:lnTo>
                    <a:lnTo>
                      <a:pt x="144" y="27"/>
                    </a:lnTo>
                    <a:lnTo>
                      <a:pt x="161" y="24"/>
                    </a:lnTo>
                    <a:lnTo>
                      <a:pt x="178" y="24"/>
                    </a:lnTo>
                    <a:lnTo>
                      <a:pt x="662" y="24"/>
                    </a:lnTo>
                    <a:lnTo>
                      <a:pt x="677" y="25"/>
                    </a:lnTo>
                    <a:lnTo>
                      <a:pt x="692" y="27"/>
                    </a:lnTo>
                    <a:lnTo>
                      <a:pt x="707" y="31"/>
                    </a:lnTo>
                    <a:lnTo>
                      <a:pt x="721" y="36"/>
                    </a:lnTo>
                    <a:lnTo>
                      <a:pt x="735" y="42"/>
                    </a:lnTo>
                    <a:lnTo>
                      <a:pt x="748" y="53"/>
                    </a:lnTo>
                    <a:lnTo>
                      <a:pt x="760" y="63"/>
                    </a:lnTo>
                    <a:lnTo>
                      <a:pt x="772" y="75"/>
                    </a:lnTo>
                    <a:lnTo>
                      <a:pt x="782" y="86"/>
                    </a:lnTo>
                    <a:lnTo>
                      <a:pt x="792" y="100"/>
                    </a:lnTo>
                    <a:lnTo>
                      <a:pt x="799" y="114"/>
                    </a:lnTo>
                    <a:lnTo>
                      <a:pt x="806" y="127"/>
                    </a:lnTo>
                    <a:lnTo>
                      <a:pt x="811" y="144"/>
                    </a:lnTo>
                    <a:lnTo>
                      <a:pt x="816" y="159"/>
                    </a:lnTo>
                    <a:lnTo>
                      <a:pt x="818" y="176"/>
                    </a:lnTo>
                    <a:lnTo>
                      <a:pt x="818" y="192"/>
                    </a:lnTo>
                    <a:lnTo>
                      <a:pt x="818" y="373"/>
                    </a:lnTo>
                    <a:lnTo>
                      <a:pt x="818" y="390"/>
                    </a:lnTo>
                    <a:lnTo>
                      <a:pt x="816" y="407"/>
                    </a:lnTo>
                    <a:lnTo>
                      <a:pt x="811" y="422"/>
                    </a:lnTo>
                    <a:lnTo>
                      <a:pt x="806" y="439"/>
                    </a:lnTo>
                    <a:lnTo>
                      <a:pt x="799" y="451"/>
                    </a:lnTo>
                    <a:lnTo>
                      <a:pt x="792" y="468"/>
                    </a:lnTo>
                    <a:lnTo>
                      <a:pt x="782" y="482"/>
                    </a:lnTo>
                    <a:lnTo>
                      <a:pt x="772" y="492"/>
                    </a:lnTo>
                    <a:lnTo>
                      <a:pt x="760" y="504"/>
                    </a:lnTo>
                    <a:lnTo>
                      <a:pt x="748" y="516"/>
                    </a:lnTo>
                    <a:lnTo>
                      <a:pt x="735" y="522"/>
                    </a:lnTo>
                    <a:lnTo>
                      <a:pt x="721" y="529"/>
                    </a:lnTo>
                    <a:lnTo>
                      <a:pt x="707" y="536"/>
                    </a:lnTo>
                    <a:lnTo>
                      <a:pt x="692" y="539"/>
                    </a:lnTo>
                    <a:lnTo>
                      <a:pt x="677" y="541"/>
                    </a:lnTo>
                    <a:lnTo>
                      <a:pt x="662" y="541"/>
                    </a:lnTo>
                    <a:lnTo>
                      <a:pt x="648" y="541"/>
                    </a:lnTo>
                    <a:lnTo>
                      <a:pt x="645" y="565"/>
                    </a:lnTo>
                    <a:lnTo>
                      <a:pt x="641" y="587"/>
                    </a:lnTo>
                    <a:lnTo>
                      <a:pt x="635" y="609"/>
                    </a:lnTo>
                    <a:lnTo>
                      <a:pt x="628" y="629"/>
                    </a:lnTo>
                    <a:lnTo>
                      <a:pt x="619" y="649"/>
                    </a:lnTo>
                    <a:lnTo>
                      <a:pt x="609" y="668"/>
                    </a:lnTo>
                    <a:lnTo>
                      <a:pt x="597" y="687"/>
                    </a:lnTo>
                    <a:lnTo>
                      <a:pt x="587" y="704"/>
                    </a:lnTo>
                    <a:lnTo>
                      <a:pt x="573" y="721"/>
                    </a:lnTo>
                    <a:lnTo>
                      <a:pt x="562" y="734"/>
                    </a:lnTo>
                    <a:lnTo>
                      <a:pt x="548" y="748"/>
                    </a:lnTo>
                    <a:lnTo>
                      <a:pt x="533" y="760"/>
                    </a:lnTo>
                    <a:lnTo>
                      <a:pt x="519" y="770"/>
                    </a:lnTo>
                    <a:lnTo>
                      <a:pt x="506" y="778"/>
                    </a:lnTo>
                    <a:lnTo>
                      <a:pt x="494" y="785"/>
                    </a:lnTo>
                    <a:lnTo>
                      <a:pt x="478" y="789"/>
                    </a:lnTo>
                    <a:lnTo>
                      <a:pt x="494" y="765"/>
                    </a:lnTo>
                    <a:lnTo>
                      <a:pt x="506" y="734"/>
                    </a:lnTo>
                    <a:lnTo>
                      <a:pt x="519" y="704"/>
                    </a:lnTo>
                    <a:lnTo>
                      <a:pt x="529" y="672"/>
                    </a:lnTo>
                    <a:lnTo>
                      <a:pt x="533" y="655"/>
                    </a:lnTo>
                    <a:lnTo>
                      <a:pt x="536" y="638"/>
                    </a:lnTo>
                    <a:lnTo>
                      <a:pt x="538" y="621"/>
                    </a:lnTo>
                    <a:lnTo>
                      <a:pt x="540" y="604"/>
                    </a:lnTo>
                    <a:lnTo>
                      <a:pt x="540" y="587"/>
                    </a:lnTo>
                    <a:lnTo>
                      <a:pt x="538" y="571"/>
                    </a:lnTo>
                    <a:lnTo>
                      <a:pt x="533" y="556"/>
                    </a:lnTo>
                    <a:lnTo>
                      <a:pt x="529" y="541"/>
                    </a:lnTo>
                    <a:lnTo>
                      <a:pt x="517" y="566"/>
                    </a:lnTo>
                    <a:lnTo>
                      <a:pt x="519" y="573"/>
                    </a:lnTo>
                    <a:lnTo>
                      <a:pt x="521" y="582"/>
                    </a:lnTo>
                    <a:lnTo>
                      <a:pt x="524" y="590"/>
                    </a:lnTo>
                    <a:lnTo>
                      <a:pt x="524" y="600"/>
                    </a:lnTo>
                    <a:lnTo>
                      <a:pt x="521" y="617"/>
                    </a:lnTo>
                    <a:lnTo>
                      <a:pt x="519" y="636"/>
                    </a:lnTo>
                    <a:lnTo>
                      <a:pt x="516" y="653"/>
                    </a:lnTo>
                    <a:lnTo>
                      <a:pt x="509" y="672"/>
                    </a:lnTo>
                    <a:lnTo>
                      <a:pt x="506" y="685"/>
                    </a:lnTo>
                    <a:lnTo>
                      <a:pt x="499" y="700"/>
                    </a:lnTo>
                    <a:lnTo>
                      <a:pt x="495" y="711"/>
                    </a:lnTo>
                    <a:lnTo>
                      <a:pt x="490" y="722"/>
                    </a:lnTo>
                    <a:lnTo>
                      <a:pt x="485" y="736"/>
                    </a:lnTo>
                    <a:lnTo>
                      <a:pt x="480" y="750"/>
                    </a:lnTo>
                    <a:lnTo>
                      <a:pt x="475" y="765"/>
                    </a:lnTo>
                    <a:lnTo>
                      <a:pt x="468" y="778"/>
                    </a:lnTo>
                    <a:lnTo>
                      <a:pt x="460" y="794"/>
                    </a:lnTo>
                    <a:lnTo>
                      <a:pt x="455" y="807"/>
                    </a:lnTo>
                    <a:lnTo>
                      <a:pt x="463" y="807"/>
                    </a:lnTo>
                    <a:lnTo>
                      <a:pt x="475" y="804"/>
                    </a:lnTo>
                    <a:lnTo>
                      <a:pt x="485" y="800"/>
                    </a:lnTo>
                    <a:lnTo>
                      <a:pt x="495" y="795"/>
                    </a:lnTo>
                    <a:lnTo>
                      <a:pt x="519" y="785"/>
                    </a:lnTo>
                    <a:lnTo>
                      <a:pt x="540" y="773"/>
                    </a:lnTo>
                    <a:lnTo>
                      <a:pt x="560" y="760"/>
                    </a:lnTo>
                    <a:lnTo>
                      <a:pt x="579" y="743"/>
                    </a:lnTo>
                    <a:lnTo>
                      <a:pt x="592" y="729"/>
                    </a:lnTo>
                    <a:lnTo>
                      <a:pt x="602" y="714"/>
                    </a:lnTo>
                    <a:lnTo>
                      <a:pt x="611" y="699"/>
                    </a:lnTo>
                    <a:lnTo>
                      <a:pt x="623" y="683"/>
                    </a:lnTo>
                    <a:lnTo>
                      <a:pt x="631" y="666"/>
                    </a:lnTo>
                    <a:lnTo>
                      <a:pt x="640" y="649"/>
                    </a:lnTo>
                    <a:lnTo>
                      <a:pt x="650" y="629"/>
                    </a:lnTo>
                    <a:lnTo>
                      <a:pt x="657" y="610"/>
                    </a:lnTo>
                    <a:lnTo>
                      <a:pt x="662" y="588"/>
                    </a:lnTo>
                    <a:lnTo>
                      <a:pt x="665" y="566"/>
                    </a:lnTo>
                    <a:lnTo>
                      <a:pt x="674" y="566"/>
                    </a:lnTo>
                    <a:lnTo>
                      <a:pt x="690" y="566"/>
                    </a:lnTo>
                    <a:lnTo>
                      <a:pt x="706" y="565"/>
                    </a:lnTo>
                    <a:lnTo>
                      <a:pt x="723" y="560"/>
                    </a:lnTo>
                    <a:lnTo>
                      <a:pt x="736" y="553"/>
                    </a:lnTo>
                    <a:lnTo>
                      <a:pt x="752" y="546"/>
                    </a:lnTo>
                    <a:lnTo>
                      <a:pt x="765" y="538"/>
                    </a:lnTo>
                    <a:lnTo>
                      <a:pt x="779" y="527"/>
                    </a:lnTo>
                    <a:lnTo>
                      <a:pt x="791" y="516"/>
                    </a:lnTo>
                    <a:lnTo>
                      <a:pt x="802" y="502"/>
                    </a:lnTo>
                    <a:lnTo>
                      <a:pt x="811" y="487"/>
                    </a:lnTo>
                    <a:lnTo>
                      <a:pt x="821" y="471"/>
                    </a:lnTo>
                    <a:lnTo>
                      <a:pt x="828" y="456"/>
                    </a:lnTo>
                    <a:lnTo>
                      <a:pt x="833" y="441"/>
                    </a:lnTo>
                    <a:lnTo>
                      <a:pt x="836" y="424"/>
                    </a:lnTo>
                    <a:lnTo>
                      <a:pt x="840" y="405"/>
                    </a:lnTo>
                    <a:lnTo>
                      <a:pt x="840" y="388"/>
                    </a:lnTo>
                    <a:lnTo>
                      <a:pt x="840" y="178"/>
                    </a:lnTo>
                    <a:lnTo>
                      <a:pt x="840" y="159"/>
                    </a:lnTo>
                    <a:lnTo>
                      <a:pt x="836" y="142"/>
                    </a:lnTo>
                    <a:lnTo>
                      <a:pt x="833" y="127"/>
                    </a:lnTo>
                    <a:lnTo>
                      <a:pt x="828" y="110"/>
                    </a:lnTo>
                    <a:lnTo>
                      <a:pt x="821" y="95"/>
                    </a:lnTo>
                    <a:lnTo>
                      <a:pt x="811" y="80"/>
                    </a:lnTo>
                    <a:lnTo>
                      <a:pt x="802" y="68"/>
                    </a:lnTo>
                    <a:lnTo>
                      <a:pt x="791" y="54"/>
                    </a:lnTo>
                    <a:lnTo>
                      <a:pt x="779" y="42"/>
                    </a:lnTo>
                    <a:lnTo>
                      <a:pt x="765" y="29"/>
                    </a:lnTo>
                    <a:lnTo>
                      <a:pt x="752" y="20"/>
                    </a:lnTo>
                    <a:lnTo>
                      <a:pt x="736" y="14"/>
                    </a:lnTo>
                    <a:lnTo>
                      <a:pt x="723" y="7"/>
                    </a:lnTo>
                    <a:lnTo>
                      <a:pt x="706" y="3"/>
                    </a:lnTo>
                    <a:lnTo>
                      <a:pt x="690" y="2"/>
                    </a:lnTo>
                    <a:lnTo>
                      <a:pt x="674" y="0"/>
                    </a:lnTo>
                    <a:lnTo>
                      <a:pt x="166" y="0"/>
                    </a:lnTo>
                    <a:lnTo>
                      <a:pt x="149" y="2"/>
                    </a:lnTo>
                    <a:lnTo>
                      <a:pt x="134" y="3"/>
                    </a:lnTo>
                    <a:lnTo>
                      <a:pt x="117" y="7"/>
                    </a:lnTo>
                    <a:lnTo>
                      <a:pt x="104" y="14"/>
                    </a:lnTo>
                    <a:lnTo>
                      <a:pt x="88" y="20"/>
                    </a:lnTo>
                    <a:lnTo>
                      <a:pt x="75" y="29"/>
                    </a:lnTo>
                    <a:lnTo>
                      <a:pt x="61" y="42"/>
                    </a:lnTo>
                    <a:lnTo>
                      <a:pt x="49" y="54"/>
                    </a:lnTo>
                    <a:lnTo>
                      <a:pt x="37" y="68"/>
                    </a:lnTo>
                    <a:lnTo>
                      <a:pt x="27" y="80"/>
                    </a:lnTo>
                    <a:lnTo>
                      <a:pt x="19" y="95"/>
                    </a:lnTo>
                    <a:lnTo>
                      <a:pt x="12" y="110"/>
                    </a:lnTo>
                    <a:lnTo>
                      <a:pt x="7" y="127"/>
                    </a:lnTo>
                    <a:lnTo>
                      <a:pt x="4" y="142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0" y="388"/>
                    </a:lnTo>
                    <a:lnTo>
                      <a:pt x="0" y="405"/>
                    </a:lnTo>
                    <a:lnTo>
                      <a:pt x="4" y="424"/>
                    </a:lnTo>
                    <a:lnTo>
                      <a:pt x="7" y="441"/>
                    </a:lnTo>
                    <a:lnTo>
                      <a:pt x="12" y="456"/>
                    </a:lnTo>
                    <a:lnTo>
                      <a:pt x="19" y="471"/>
                    </a:lnTo>
                    <a:lnTo>
                      <a:pt x="27" y="487"/>
                    </a:lnTo>
                    <a:lnTo>
                      <a:pt x="37" y="502"/>
                    </a:lnTo>
                    <a:lnTo>
                      <a:pt x="49" y="516"/>
                    </a:lnTo>
                    <a:lnTo>
                      <a:pt x="61" y="527"/>
                    </a:lnTo>
                    <a:lnTo>
                      <a:pt x="75" y="538"/>
                    </a:lnTo>
                    <a:lnTo>
                      <a:pt x="88" y="546"/>
                    </a:lnTo>
                    <a:lnTo>
                      <a:pt x="104" y="553"/>
                    </a:lnTo>
                    <a:lnTo>
                      <a:pt x="117" y="560"/>
                    </a:lnTo>
                    <a:lnTo>
                      <a:pt x="134" y="565"/>
                    </a:lnTo>
                    <a:lnTo>
                      <a:pt x="149" y="566"/>
                    </a:lnTo>
                    <a:lnTo>
                      <a:pt x="166" y="566"/>
                    </a:lnTo>
                    <a:lnTo>
                      <a:pt x="517" y="566"/>
                    </a:lnTo>
                    <a:lnTo>
                      <a:pt x="529" y="54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</p:grpSp>
      <p:sp>
        <p:nvSpPr>
          <p:cNvPr id="204" name="Rectangle 15"/>
          <p:cNvSpPr/>
          <p:nvPr/>
        </p:nvSpPr>
        <p:spPr>
          <a:xfrm>
            <a:off x="251520" y="5792859"/>
            <a:ext cx="4320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lug-and-play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adaptive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chemical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sensor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probes</a:t>
            </a:r>
          </a:p>
          <a:p>
            <a:pPr algn="ctr"/>
            <a:r>
              <a:rPr lang="en-GB" sz="1400" i="1" dirty="0" smtClean="0"/>
              <a:t>gathering detailed spatial and temporal information (second to hours)</a:t>
            </a:r>
            <a:endParaRPr lang="fr-CH" sz="1400" i="1" dirty="0"/>
          </a:p>
        </p:txBody>
      </p:sp>
      <p:sp>
        <p:nvSpPr>
          <p:cNvPr id="205" name="Rectangle 16"/>
          <p:cNvSpPr/>
          <p:nvPr/>
        </p:nvSpPr>
        <p:spPr>
          <a:xfrm>
            <a:off x="323528" y="1916832"/>
            <a:ext cx="784887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An ad-hoc ICT wireless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networking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solution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6" name="Rectangle 17"/>
          <p:cNvSpPr/>
          <p:nvPr/>
        </p:nvSpPr>
        <p:spPr>
          <a:xfrm>
            <a:off x="4499992" y="5115282"/>
            <a:ext cx="4752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eb-based front-end data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information system </a:t>
            </a:r>
          </a:p>
        </p:txBody>
      </p:sp>
      <p:sp>
        <p:nvSpPr>
          <p:cNvPr id="207" name="Rectangle 18"/>
          <p:cNvSpPr/>
          <p:nvPr/>
        </p:nvSpPr>
        <p:spPr>
          <a:xfrm>
            <a:off x="2314173" y="2185680"/>
            <a:ext cx="376999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i="1" dirty="0" smtClean="0"/>
              <a:t>   System localization, status &amp; (re)configuration</a:t>
            </a:r>
          </a:p>
          <a:p>
            <a:r>
              <a:rPr lang="en-US" sz="1400" i="1" dirty="0" smtClean="0"/>
              <a:t>                     Data transfer &amp; storage</a:t>
            </a:r>
            <a:endParaRPr lang="en-US" sz="1400" i="1" dirty="0"/>
          </a:p>
        </p:txBody>
      </p:sp>
      <p:sp>
        <p:nvSpPr>
          <p:cNvPr id="208" name="Rectangle 19"/>
          <p:cNvSpPr/>
          <p:nvPr/>
        </p:nvSpPr>
        <p:spPr>
          <a:xfrm>
            <a:off x="5507314" y="5301968"/>
            <a:ext cx="3396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d</a:t>
            </a:r>
            <a:r>
              <a:rPr lang="en-US" sz="1400" i="1" dirty="0" smtClean="0"/>
              <a:t>ata  validation, display, access &amp; download</a:t>
            </a:r>
            <a:endParaRPr lang="fr-CH" sz="1400" i="1" dirty="0"/>
          </a:p>
        </p:txBody>
      </p:sp>
    </p:spTree>
    <p:extLst>
      <p:ext uri="{BB962C8B-B14F-4D97-AF65-F5344CB8AC3E}">
        <p14:creationId xmlns:p14="http://schemas.microsoft.com/office/powerpoint/2010/main" val="35456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Objectives</a:t>
            </a:r>
            <a:endParaRPr lang="en-US" b="1" i="1" cap="none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323528" y="1772816"/>
            <a:ext cx="8375724" cy="40626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Development of an </a:t>
            </a:r>
            <a:r>
              <a:rPr lang="en-US" sz="2000" b="1" dirty="0" smtClean="0">
                <a:solidFill>
                  <a:srgbClr val="FF0000"/>
                </a:solidFill>
              </a:rPr>
              <a:t>array of novel chemical sensors</a:t>
            </a:r>
            <a:r>
              <a:rPr lang="en-US" sz="2000" dirty="0" smtClean="0"/>
              <a:t> taking advantage of various innovative analytical solutions.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Incorporation of the novel sensors into </a:t>
            </a:r>
            <a:r>
              <a:rPr lang="en-US" sz="2000" b="1" dirty="0">
                <a:solidFill>
                  <a:srgbClr val="FF0000"/>
                </a:solidFill>
              </a:rPr>
              <a:t>miniature, rugged, low power consumption, multichannel probes </a:t>
            </a:r>
            <a:r>
              <a:rPr lang="en-US" sz="2000" dirty="0"/>
              <a:t>based on Eco-Design-ISO/IEC standards, </a:t>
            </a:r>
            <a:r>
              <a:rPr lang="en-US" sz="2000" dirty="0" err="1"/>
              <a:t>EnOcean</a:t>
            </a:r>
            <a:r>
              <a:rPr lang="en-US" sz="2000" dirty="0"/>
              <a:t> technology as well as </a:t>
            </a:r>
            <a:r>
              <a:rPr lang="en-GB" sz="2000" dirty="0"/>
              <a:t>energy harvesting devices</a:t>
            </a:r>
            <a:r>
              <a:rPr lang="en-GB" sz="2000" dirty="0" smtClean="0"/>
              <a:t>.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Development of </a:t>
            </a:r>
            <a:r>
              <a:rPr lang="en-US" sz="2000" b="1" dirty="0">
                <a:solidFill>
                  <a:srgbClr val="FF0000"/>
                </a:solidFill>
              </a:rPr>
              <a:t>dedicated wired/wireless communication network </a:t>
            </a:r>
            <a:r>
              <a:rPr lang="en-US" sz="2000" dirty="0"/>
              <a:t>and</a:t>
            </a:r>
            <a:r>
              <a:rPr lang="en-US" sz="2000" b="1" dirty="0">
                <a:solidFill>
                  <a:srgbClr val="FF0000"/>
                </a:solidFill>
              </a:rPr>
              <a:t> web-based front-end </a:t>
            </a:r>
            <a:r>
              <a:rPr lang="en-US" sz="2000" dirty="0"/>
              <a:t>system compatible with EU standard requirements (OGC-SWE</a:t>
            </a:r>
            <a:r>
              <a:rPr lang="en-US" sz="2000" dirty="0" smtClean="0"/>
              <a:t>, SOS, </a:t>
            </a:r>
            <a:r>
              <a:rPr lang="en-US" sz="2000" dirty="0"/>
              <a:t>INSPIRE, </a:t>
            </a:r>
            <a:r>
              <a:rPr lang="en-US" sz="2000" dirty="0" err="1"/>
              <a:t>EMODnet</a:t>
            </a:r>
            <a:r>
              <a:rPr lang="en-US" sz="2000" dirty="0"/>
              <a:t>, GEOOS, SEIS</a:t>
            </a:r>
            <a:r>
              <a:rPr lang="en-US" sz="2000" dirty="0" smtClean="0"/>
              <a:t>).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Evaluation, validation and demonstration of the </a:t>
            </a:r>
            <a:r>
              <a:rPr lang="en-US" sz="2000" dirty="0" err="1"/>
              <a:t>SCHeMA</a:t>
            </a:r>
            <a:r>
              <a:rPr lang="en-US" sz="2000" dirty="0"/>
              <a:t> individual sensing tools and integrated system via </a:t>
            </a:r>
            <a:r>
              <a:rPr lang="en-US" sz="2000" b="1" dirty="0">
                <a:solidFill>
                  <a:srgbClr val="FF0000"/>
                </a:solidFill>
              </a:rPr>
              <a:t>short and long-term field applications </a:t>
            </a:r>
            <a:r>
              <a:rPr lang="en-US" sz="2000" dirty="0"/>
              <a:t>in Atlantic and Mediterranean coastal areas.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Exploitation &amp; </a:t>
            </a:r>
            <a:r>
              <a:rPr lang="en-US" sz="2000" dirty="0"/>
              <a:t>Dissemination</a:t>
            </a:r>
          </a:p>
        </p:txBody>
      </p:sp>
    </p:spTree>
    <p:extLst>
      <p:ext uri="{BB962C8B-B14F-4D97-AF65-F5344CB8AC3E}">
        <p14:creationId xmlns:p14="http://schemas.microsoft.com/office/powerpoint/2010/main" val="25191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4" y="-22381"/>
            <a:ext cx="9158724" cy="64306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606216" y="44624"/>
            <a:ext cx="6494176" cy="471332"/>
          </a:xfrm>
          <a:prstGeom prst="rect">
            <a:avLst/>
          </a:prstGeom>
          <a:noFill/>
        </p:spPr>
        <p:txBody>
          <a:bodyPr wrap="square" lIns="101014" tIns="50507" rIns="101014" bIns="50507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SCHeMA</a:t>
            </a:r>
            <a:r>
              <a:rPr lang="en-US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open and modular sensing solution</a:t>
            </a:r>
            <a:endParaRPr 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2" name="Picture 4" descr="\\w-vett2\Produzione\Sviluppo\DGRTD.FP7SCHEMA\Grafica\template_html\images\schema_project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509"/>
            <a:ext cx="932248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71" y="12383"/>
            <a:ext cx="1093941" cy="65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222448"/>
              </p:ext>
            </p:extLst>
          </p:nvPr>
        </p:nvGraphicFramePr>
        <p:xfrm>
          <a:off x="-18436" y="1180453"/>
          <a:ext cx="9163092" cy="96475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54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4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4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475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(Functionalized)</a:t>
                      </a:r>
                      <a:r>
                        <a:rPr lang="en-GB" sz="1600" b="1" baseline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GIME arrays based</a:t>
                      </a:r>
                      <a:r>
                        <a:rPr lang="en-GB" sz="1600" b="1" baseline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miniaturized multi-channel</a:t>
                      </a:r>
                      <a:r>
                        <a:rPr lang="en-GB" sz="1600" b="1" baseline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voltammetric</a:t>
                      </a:r>
                      <a:r>
                        <a:rPr lang="en-GB" sz="1600" b="1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probe</a:t>
                      </a:r>
                      <a:endParaRPr lang="it-IT" sz="1600" b="1" dirty="0" smtClean="0">
                        <a:solidFill>
                          <a:srgbClr val="1B0F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616" marR="102616" marT="50165" marB="50165" anchor="ctr"/>
                </a:tc>
                <a:tc>
                  <a:txBody>
                    <a:bodyPr/>
                    <a:lstStyle/>
                    <a:p>
                      <a:r>
                        <a:rPr lang="en-GB" sz="1600" b="1" i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Bioavailable fraction of:</a:t>
                      </a:r>
                      <a:r>
                        <a:rPr lang="en-GB" sz="1600" b="1" i="0" baseline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i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Hg(II),</a:t>
                      </a:r>
                      <a:r>
                        <a:rPr lang="en-GB" sz="1600" b="1" i="0" baseline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As(III), As(V), Cd(II), </a:t>
                      </a:r>
                      <a:r>
                        <a:rPr lang="en-GB" sz="1600" b="1" i="0" baseline="0" dirty="0" err="1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r>
                        <a:rPr lang="en-GB" sz="1600" b="1" i="0" baseline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(II), Cu(II), Zn(II) </a:t>
                      </a:r>
                      <a:endParaRPr lang="it-IT" sz="1600" b="1" i="0" dirty="0">
                        <a:solidFill>
                          <a:srgbClr val="1B0F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616" marR="102616" marT="50165" marB="50165" anchor="ctr"/>
                </a:tc>
                <a:tc>
                  <a:txBody>
                    <a:bodyPr/>
                    <a:lstStyle/>
                    <a:p>
                      <a:r>
                        <a:rPr lang="en-GB" sz="1600" b="1" i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UNIGE</a:t>
                      </a:r>
                      <a:r>
                        <a:rPr lang="en-GB" sz="1600" b="1" i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EPFL, </a:t>
                      </a:r>
                      <a:r>
                        <a:rPr lang="en-GB" sz="1600" b="1" i="0" dirty="0" err="1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Idronaut</a:t>
                      </a:r>
                      <a:r>
                        <a:rPr lang="en-GB" sz="1600" b="1" i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nanoMyP</a:t>
                      </a:r>
                      <a:endParaRPr lang="it-IT" sz="1600" i="0" dirty="0">
                        <a:solidFill>
                          <a:srgbClr val="1B0F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616" marR="102616" marT="50165" marB="5016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ella 10"/>
          <p:cNvGraphicFramePr>
            <a:graphicFrameLocks noGrp="1"/>
          </p:cNvGraphicFramePr>
          <p:nvPr>
            <p:extLst/>
          </p:nvPr>
        </p:nvGraphicFramePr>
        <p:xfrm>
          <a:off x="-35868" y="620688"/>
          <a:ext cx="9180612" cy="559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0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319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Sensors</a:t>
                      </a:r>
                      <a:r>
                        <a:rPr lang="it-IT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it-IT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probes</a:t>
                      </a:r>
                      <a:endParaRPr lang="it-I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</a:t>
                      </a:r>
                      <a:r>
                        <a:rPr lang="it-IT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6" name="Groupe 35"/>
          <p:cNvGrpSpPr/>
          <p:nvPr/>
        </p:nvGrpSpPr>
        <p:grpSpPr>
          <a:xfrm>
            <a:off x="4860032" y="4883208"/>
            <a:ext cx="1314996" cy="1711459"/>
            <a:chOff x="5057204" y="4993953"/>
            <a:chExt cx="1314996" cy="1711459"/>
          </a:xfrm>
        </p:grpSpPr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908" y="5883543"/>
              <a:ext cx="1301292" cy="821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204" y="4993953"/>
              <a:ext cx="1301292" cy="86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0" name="Tabella 12"/>
          <p:cNvGraphicFramePr>
            <a:graphicFrameLocks noGrp="1"/>
          </p:cNvGraphicFramePr>
          <p:nvPr>
            <p:extLst/>
          </p:nvPr>
        </p:nvGraphicFramePr>
        <p:xfrm>
          <a:off x="-15721" y="2161135"/>
          <a:ext cx="9160365" cy="8318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5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3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26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</a:t>
                      </a:r>
                      <a:r>
                        <a:rPr lang="en-GB" sz="1600" b="1" baseline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state ion-selective electrodes based integrated e</a:t>
                      </a:r>
                      <a:r>
                        <a:rPr lang="en-GB" sz="1600" b="1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lectrochemical probe</a:t>
                      </a:r>
                      <a:endParaRPr lang="it-IT" sz="1600" dirty="0" smtClean="0">
                        <a:solidFill>
                          <a:srgbClr val="1B0F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616" marR="102616" marT="50165" marB="50165" anchor="ctr"/>
                </a:tc>
                <a:tc>
                  <a:txBody>
                    <a:bodyPr/>
                    <a:lstStyle/>
                    <a:p>
                      <a:r>
                        <a:rPr lang="en-GB" sz="1600" b="1" i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n-GB" sz="1600" b="1" i="0" baseline="-2500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600" b="1" i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carbonate,</a:t>
                      </a:r>
                      <a:r>
                        <a:rPr lang="en-GB" sz="1600" b="1" i="0" baseline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alkalinity.</a:t>
                      </a:r>
                    </a:p>
                    <a:p>
                      <a:r>
                        <a:rPr lang="en-GB" sz="1600" b="1" i="0" baseline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Nitrate, nitrite, phosphate.</a:t>
                      </a:r>
                      <a:endParaRPr lang="it-IT" sz="1600" b="1" i="0" dirty="0">
                        <a:solidFill>
                          <a:srgbClr val="1B0F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616" marR="102616" marT="50165" marB="50165" anchor="ctr"/>
                </a:tc>
                <a:tc>
                  <a:txBody>
                    <a:bodyPr/>
                    <a:lstStyle/>
                    <a:p>
                      <a:r>
                        <a:rPr lang="en-GB" sz="1600" b="1" i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UNIGE, EPFL , </a:t>
                      </a:r>
                      <a:r>
                        <a:rPr lang="en-GB" sz="1600" b="1" i="0" dirty="0" err="1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Idronaut</a:t>
                      </a:r>
                      <a:endParaRPr lang="it-IT" sz="1600" i="0" dirty="0">
                        <a:solidFill>
                          <a:srgbClr val="1B0F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616" marR="102616" marT="50165" marB="5016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Tabella 27"/>
          <p:cNvGraphicFramePr>
            <a:graphicFrameLocks noGrp="1"/>
          </p:cNvGraphicFramePr>
          <p:nvPr>
            <p:extLst/>
          </p:nvPr>
        </p:nvGraphicFramePr>
        <p:xfrm>
          <a:off x="-15720" y="3889327"/>
          <a:ext cx="9160362" cy="6136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53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3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697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Optochemical</a:t>
                      </a:r>
                      <a:r>
                        <a:rPr lang="en-US" sz="1600" b="1" i="1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mid-infrared sensor probe </a:t>
                      </a:r>
                      <a:endParaRPr lang="it-IT" sz="1600" dirty="0">
                        <a:solidFill>
                          <a:srgbClr val="1B0F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616" marR="102616" marT="50165" marB="50165" anchor="ctr"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VOCs</a:t>
                      </a:r>
                      <a:endParaRPr lang="it-IT" sz="1600" b="1" dirty="0">
                        <a:solidFill>
                          <a:srgbClr val="1B0F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616" marR="102616" marT="50165" marB="50165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UULM, </a:t>
                      </a:r>
                      <a:r>
                        <a:rPr lang="en-US" sz="1600" b="1" dirty="0" err="1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nanoMyP</a:t>
                      </a:r>
                      <a:endParaRPr lang="it-IT" sz="1600" dirty="0">
                        <a:solidFill>
                          <a:srgbClr val="1B0F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616" marR="102616" marT="50165" marB="5016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57" y="4748587"/>
            <a:ext cx="2189027" cy="186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e 42"/>
          <p:cNvGrpSpPr/>
          <p:nvPr/>
        </p:nvGrpSpPr>
        <p:grpSpPr>
          <a:xfrm>
            <a:off x="683568" y="4797718"/>
            <a:ext cx="1785812" cy="1832905"/>
            <a:chOff x="913980" y="4849375"/>
            <a:chExt cx="2069866" cy="1891993"/>
          </a:xfrm>
        </p:grpSpPr>
        <p:pic>
          <p:nvPicPr>
            <p:cNvPr id="44" name="Grafik 10" descr="brushes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980" y="5679052"/>
              <a:ext cx="2069866" cy="1062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Immagine 235" descr="Schermata 2015-05-11 alle 11.35.15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51" y="4849375"/>
              <a:ext cx="1233401" cy="895343"/>
            </a:xfrm>
            <a:prstGeom prst="rect">
              <a:avLst/>
            </a:prstGeom>
          </p:spPr>
        </p:pic>
      </p:grpSp>
      <p:graphicFrame>
        <p:nvGraphicFramePr>
          <p:cNvPr id="46" name="Tabella 12"/>
          <p:cNvGraphicFramePr>
            <a:graphicFrameLocks noGrp="1"/>
          </p:cNvGraphicFramePr>
          <p:nvPr>
            <p:extLst/>
          </p:nvPr>
        </p:nvGraphicFramePr>
        <p:xfrm>
          <a:off x="1375" y="3025231"/>
          <a:ext cx="9143181" cy="8318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7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18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Multi-channel optical sensor probe</a:t>
                      </a:r>
                      <a:endParaRPr lang="it-IT" sz="1600" dirty="0" smtClean="0">
                        <a:solidFill>
                          <a:srgbClr val="1B0F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616" marR="102616" marT="50165" marB="50165" anchor="ctr"/>
                </a:tc>
                <a:tc>
                  <a:txBody>
                    <a:bodyPr/>
                    <a:lstStyle/>
                    <a:p>
                      <a:r>
                        <a:rPr lang="en-GB" sz="1600" b="1" i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GB" sz="1600" b="1" i="0" baseline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algae species producing toxins &amp; </a:t>
                      </a:r>
                      <a:r>
                        <a:rPr lang="en-GB" sz="1600" b="1" i="0" baseline="0" dirty="0" err="1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Biotoxins</a:t>
                      </a:r>
                      <a:r>
                        <a:rPr lang="en-GB" sz="1600" b="1" i="0" baseline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b="1" i="0" baseline="0" dirty="0" err="1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Saxitoxin</a:t>
                      </a:r>
                      <a:r>
                        <a:rPr lang="en-GB" sz="1600" b="1" i="0" baseline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600" b="1" i="0" baseline="0" dirty="0" err="1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Ovatoxin</a:t>
                      </a:r>
                      <a:r>
                        <a:rPr lang="en-GB" sz="1600" b="1" i="0" baseline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600" b="1" i="0" dirty="0">
                        <a:solidFill>
                          <a:srgbClr val="1B0F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616" marR="102616" marT="50165" marB="50165" anchor="ctr"/>
                </a:tc>
                <a:tc>
                  <a:txBody>
                    <a:bodyPr/>
                    <a:lstStyle/>
                    <a:p>
                      <a:r>
                        <a:rPr lang="en-GB" sz="1600" b="1" i="0" dirty="0" smtClean="0">
                          <a:solidFill>
                            <a:srgbClr val="1B0F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TUGRAZ, EPFL , UNIGE</a:t>
                      </a:r>
                      <a:endParaRPr lang="it-IT" sz="1600" i="0" dirty="0">
                        <a:solidFill>
                          <a:srgbClr val="1B0F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616" marR="102616" marT="50165" marB="5016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7" name="Group 4"/>
          <p:cNvGrpSpPr>
            <a:grpSpLocks noChangeAspect="1"/>
          </p:cNvGrpSpPr>
          <p:nvPr/>
        </p:nvGrpSpPr>
        <p:grpSpPr bwMode="auto">
          <a:xfrm>
            <a:off x="35496" y="4621562"/>
            <a:ext cx="504716" cy="2119806"/>
            <a:chOff x="191" y="835"/>
            <a:chExt cx="765" cy="3213"/>
          </a:xfrm>
        </p:grpSpPr>
        <p:sp>
          <p:nvSpPr>
            <p:cNvPr id="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1" y="835"/>
              <a:ext cx="764" cy="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>
              <a:off x="355" y="1102"/>
              <a:ext cx="0" cy="2842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335" y="1102"/>
              <a:ext cx="3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335" y="3945"/>
              <a:ext cx="3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331" y="2593"/>
              <a:ext cx="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" y="835"/>
              <a:ext cx="592" cy="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16" y="4867008"/>
            <a:ext cx="807250" cy="74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821927"/>
            <a:ext cx="1080120" cy="7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62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9"/>
          <p:cNvSpPr txBox="1"/>
          <p:nvPr/>
        </p:nvSpPr>
        <p:spPr>
          <a:xfrm>
            <a:off x="179512" y="129800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METALSENSORS</a:t>
            </a:r>
          </a:p>
          <a:p>
            <a:r>
              <a:rPr lang="fr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PROBE</a:t>
            </a:r>
            <a:endParaRPr lang="fr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96" y="0"/>
            <a:ext cx="2778898" cy="10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94"/>
          <p:cNvSpPr/>
          <p:nvPr/>
        </p:nvSpPr>
        <p:spPr>
          <a:xfrm>
            <a:off x="2699792" y="1311936"/>
            <a:ext cx="612068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 simultaneous in situ monitoring of :</a:t>
            </a:r>
          </a:p>
          <a:p>
            <a:endParaRPr lang="en-US" sz="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Cd(II),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(II), Cu(II), Zn(II) –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Channel 1</a:t>
            </a:r>
          </a:p>
          <a:p>
            <a:pPr marL="285750" indent="-285750">
              <a:buFontTx/>
              <a:buChar char="-"/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As(III) –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Channel 2</a:t>
            </a:r>
          </a:p>
          <a:p>
            <a:pPr marL="285750" indent="-285750">
              <a:buFontTx/>
              <a:buChar char="-"/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Hg(II) –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Channel 3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 at sub-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nanomolar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concentrations (ng/L level) 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3721"/>
            <a:ext cx="4399578" cy="417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26"/>
          <p:cNvSpPr txBox="1"/>
          <p:nvPr/>
        </p:nvSpPr>
        <p:spPr>
          <a:xfrm>
            <a:off x="3723516" y="3210888"/>
            <a:ext cx="32768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lphaLcPeriod"/>
            </a:pPr>
            <a:r>
              <a:rPr lang="fr-CH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Potentiostat</a:t>
            </a:r>
            <a:r>
              <a:rPr lang="fr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CH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preamplifier</a:t>
            </a:r>
            <a:endParaRPr lang="fr-CH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lphaLcPeriod"/>
            </a:pPr>
            <a:r>
              <a:rPr lang="fr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RS484 interfaces &amp; memory </a:t>
            </a:r>
            <a:r>
              <a:rPr lang="fr-CH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fr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indent="-228600">
              <a:buAutoNum type="alphaLcPeriod" startAt="3"/>
            </a:pPr>
            <a:r>
              <a:rPr lang="fr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Wireless module</a:t>
            </a:r>
            <a:r>
              <a:rPr lang="fr-CH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lphaLcPeriod" startAt="3"/>
            </a:pPr>
            <a:r>
              <a:rPr lang="fr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&amp; </a:t>
            </a:r>
            <a:r>
              <a:rPr lang="fr-CH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fr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module</a:t>
            </a:r>
          </a:p>
          <a:p>
            <a:pPr marL="228600" indent="-228600">
              <a:buAutoNum type="alphaLcPeriod" startAt="3"/>
            </a:pPr>
            <a:r>
              <a:rPr lang="fr-CH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3.6V power </a:t>
            </a:r>
            <a:r>
              <a:rPr lang="fr-CH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endParaRPr lang="fr-CH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lphaLcPeriod" startAt="3"/>
            </a:pPr>
            <a:endParaRPr lang="fr-CH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lphaLcPeriod" startAt="3"/>
            </a:pPr>
            <a:endParaRPr lang="fr-CH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lphaLcPeriod"/>
            </a:pPr>
            <a:endParaRPr lang="fr-CH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973" y="4858737"/>
            <a:ext cx="2073015" cy="1451110"/>
          </a:xfrm>
          <a:prstGeom prst="rect">
            <a:avLst/>
          </a:prstGeom>
        </p:spPr>
      </p:pic>
      <p:sp>
        <p:nvSpPr>
          <p:cNvPr id="304" name="Rectangle 14"/>
          <p:cNvSpPr/>
          <p:nvPr/>
        </p:nvSpPr>
        <p:spPr>
          <a:xfrm>
            <a:off x="5961953" y="5839242"/>
            <a:ext cx="2548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On-chip antifouling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ntegrated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MicroElectrode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arrays (</a:t>
            </a:r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GIME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Objectives</a:t>
            </a:r>
            <a:endParaRPr lang="en-US" b="1" i="1" cap="none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pic>
        <p:nvPicPr>
          <p:cNvPr id="3" name="Picture 5" descr="220px-Aguas_del_lago_de_Maracaibo_contaminadas_por_Lemna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17" y="1133649"/>
            <a:ext cx="1578334" cy="86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27" descr="http://www.buschbaum.de/gallery/data/media/77/sealife_37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51" y="1133649"/>
            <a:ext cx="1484557" cy="8748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6"/>
          <p:cNvSpPr/>
          <p:nvPr/>
        </p:nvSpPr>
        <p:spPr>
          <a:xfrm>
            <a:off x="5852117" y="1989117"/>
            <a:ext cx="3044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 BLOOM - EUTROPHICATION</a:t>
            </a:r>
          </a:p>
          <a:p>
            <a:r>
              <a:rPr lang="fr-F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PHYCOTOXINS -  </a:t>
            </a: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DEPLETION</a:t>
            </a:r>
            <a:endParaRPr lang="fr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19"/>
          <p:cNvSpPr txBox="1"/>
          <p:nvPr/>
        </p:nvSpPr>
        <p:spPr>
          <a:xfrm>
            <a:off x="179512" y="1298003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ELECTROCHEMICAL </a:t>
            </a:r>
          </a:p>
          <a:p>
            <a:r>
              <a:rPr lang="fr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PROBE</a:t>
            </a:r>
            <a:endParaRPr lang="fr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334" y="2933249"/>
            <a:ext cx="1106829" cy="102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2"/>
          <p:cNvSpPr/>
          <p:nvPr/>
        </p:nvSpPr>
        <p:spPr>
          <a:xfrm>
            <a:off x="1800453" y="416057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All-solid-state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ISEs</a:t>
            </a:r>
            <a:endParaRPr lang="fr-CH" sz="1200" i="1" dirty="0"/>
          </a:p>
        </p:txBody>
      </p:sp>
      <p:sp>
        <p:nvSpPr>
          <p:cNvPr id="11" name="Rectangle 23"/>
          <p:cNvSpPr/>
          <p:nvPr/>
        </p:nvSpPr>
        <p:spPr>
          <a:xfrm>
            <a:off x="7417077" y="4133673"/>
            <a:ext cx="1835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On-line acidification</a:t>
            </a:r>
          </a:p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module </a:t>
            </a:r>
            <a:endParaRPr lang="fr-CH" sz="1200" i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747" y="2881546"/>
            <a:ext cx="1680290" cy="112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66" y="2684063"/>
            <a:ext cx="1683870" cy="152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51" y="2703661"/>
            <a:ext cx="1420174" cy="148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1" y="1882778"/>
            <a:ext cx="1043941" cy="471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0"/>
          <p:cNvSpPr/>
          <p:nvPr/>
        </p:nvSpPr>
        <p:spPr>
          <a:xfrm>
            <a:off x="3602936" y="4160576"/>
            <a:ext cx="1835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Flow-through cells</a:t>
            </a:r>
            <a:endParaRPr lang="fr-CH" sz="1200" i="1" dirty="0"/>
          </a:p>
        </p:txBody>
      </p:sp>
      <p:sp>
        <p:nvSpPr>
          <p:cNvPr id="17" name="Rectangle 31"/>
          <p:cNvSpPr/>
          <p:nvPr/>
        </p:nvSpPr>
        <p:spPr>
          <a:xfrm>
            <a:off x="1800453" y="2345509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Fluidic system components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4"/>
          <p:cNvSpPr/>
          <p:nvPr/>
        </p:nvSpPr>
        <p:spPr>
          <a:xfrm>
            <a:off x="5688885" y="4160576"/>
            <a:ext cx="1835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Desalinator</a:t>
            </a:r>
            <a:endParaRPr lang="fr-CH" sz="1200" i="1" dirty="0"/>
          </a:p>
        </p:txBody>
      </p:sp>
      <p:sp>
        <p:nvSpPr>
          <p:cNvPr id="19" name="Rectangle 79"/>
          <p:cNvSpPr/>
          <p:nvPr/>
        </p:nvSpPr>
        <p:spPr>
          <a:xfrm>
            <a:off x="2661135" y="4738613"/>
            <a:ext cx="1835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FLOW CELL 1</a:t>
            </a:r>
            <a:endParaRPr lang="fr-CH" sz="1600" dirty="0"/>
          </a:p>
        </p:txBody>
      </p:sp>
      <p:pic>
        <p:nvPicPr>
          <p:cNvPr id="20" name="Picture 4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65" y="5084929"/>
            <a:ext cx="6429941" cy="1080120"/>
          </a:xfrm>
          <a:prstGeom prst="rect">
            <a:avLst/>
          </a:prstGeom>
        </p:spPr>
      </p:pic>
      <p:sp>
        <p:nvSpPr>
          <p:cNvPr id="21" name="Rectangle 2"/>
          <p:cNvSpPr/>
          <p:nvPr/>
        </p:nvSpPr>
        <p:spPr>
          <a:xfrm>
            <a:off x="4671391" y="5995772"/>
            <a:ext cx="2066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LOD: µM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to sub-µM</a:t>
            </a:r>
            <a:endParaRPr lang="fr-CH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32"/>
          <p:cNvSpPr/>
          <p:nvPr/>
        </p:nvSpPr>
        <p:spPr>
          <a:xfrm>
            <a:off x="7125631" y="4748177"/>
            <a:ext cx="1835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FLOW CELL 2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2550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Objectives</a:t>
            </a:r>
            <a:endParaRPr lang="en-US" b="1" i="1" cap="none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sp>
        <p:nvSpPr>
          <p:cNvPr id="6" name="Rectangle 36"/>
          <p:cNvSpPr/>
          <p:nvPr/>
        </p:nvSpPr>
        <p:spPr>
          <a:xfrm>
            <a:off x="5852117" y="1989117"/>
            <a:ext cx="30441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 ALGAE</a:t>
            </a:r>
            <a:endParaRPr lang="fr-CH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19"/>
          <p:cNvSpPr txBox="1"/>
          <p:nvPr/>
        </p:nvSpPr>
        <p:spPr>
          <a:xfrm>
            <a:off x="179512" y="1298003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OPTICAL SENSORS</a:t>
            </a:r>
          </a:p>
          <a:p>
            <a:r>
              <a:rPr lang="fr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PROBE</a:t>
            </a:r>
            <a:endParaRPr lang="fr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D:\conferences\032016_Europtrode_Graz\bilder\A.catenell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/>
          <a:stretch/>
        </p:blipFill>
        <p:spPr bwMode="auto">
          <a:xfrm>
            <a:off x="6902712" y="1144407"/>
            <a:ext cx="2031007" cy="824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1" descr="D:\conferences\032016_Europtrode_Graz\bilder\HA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74" y="1143966"/>
            <a:ext cx="1015503" cy="82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2" y="2610423"/>
            <a:ext cx="2336079" cy="143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89" y="4110655"/>
            <a:ext cx="2352807" cy="146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4"/>
          <p:cNvSpPr/>
          <p:nvPr/>
        </p:nvSpPr>
        <p:spPr>
          <a:xfrm>
            <a:off x="3017611" y="4350328"/>
            <a:ext cx="443159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8-channel sensing module based on low-cost: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LEDs</a:t>
            </a:r>
          </a:p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optical fibers </a:t>
            </a:r>
          </a:p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photodiodes</a:t>
            </a:r>
          </a:p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multi-wavelength fluorescence unit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8"/>
          <p:cNvSpPr/>
          <p:nvPr/>
        </p:nvSpPr>
        <p:spPr>
          <a:xfrm>
            <a:off x="2915816" y="2332858"/>
            <a:ext cx="61206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 of single 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en-GB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  <a:p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- quantification of average cell density </a:t>
            </a:r>
          </a:p>
          <a:p>
            <a:endParaRPr lang="en-GB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Multivariate Data </a:t>
            </a:r>
            <a:r>
              <a:rPr lang="en-GB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(Linear Discriminant An)</a:t>
            </a:r>
            <a:endParaRPr lang="en-GB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- identification/classification of 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algae classes</a:t>
            </a:r>
          </a:p>
          <a:p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- separation of common toxin producing cyanobacteria</a:t>
            </a:r>
          </a:p>
        </p:txBody>
      </p:sp>
    </p:spTree>
    <p:extLst>
      <p:ext uri="{BB962C8B-B14F-4D97-AF65-F5344CB8AC3E}">
        <p14:creationId xmlns:p14="http://schemas.microsoft.com/office/powerpoint/2010/main" val="39869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7239</TotalTime>
  <Words>2379</Words>
  <Application>Microsoft Office PowerPoint</Application>
  <PresentationFormat>Presentazione su schermo (4:3)</PresentationFormat>
  <Paragraphs>590</Paragraphs>
  <Slides>32</Slides>
  <Notes>30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0" baseType="lpstr">
      <vt:lpstr>Arial</vt:lpstr>
      <vt:lpstr>Arial Unicode MS</vt:lpstr>
      <vt:lpstr>Calibri</vt:lpstr>
      <vt:lpstr>Cambria Math</vt:lpstr>
      <vt:lpstr>Courier New</vt:lpstr>
      <vt:lpstr>Times New Roman</vt:lpstr>
      <vt:lpstr>Wingdings</vt:lpstr>
      <vt:lpstr>Thème Office</vt:lpstr>
      <vt:lpstr>Presentazione standard di PowerPoint</vt:lpstr>
      <vt:lpstr>Intro</vt:lpstr>
      <vt:lpstr>Objectives</vt:lpstr>
      <vt:lpstr>Objectives</vt:lpstr>
      <vt:lpstr>Objectives</vt:lpstr>
      <vt:lpstr>Presentazione standard di PowerPoint</vt:lpstr>
      <vt:lpstr>Presentazione standard di PowerPoint</vt:lpstr>
      <vt:lpstr>Objectives</vt:lpstr>
      <vt:lpstr>Objectives</vt:lpstr>
      <vt:lpstr>Objectives</vt:lpstr>
      <vt:lpstr>ICT Solution</vt:lpstr>
      <vt:lpstr>Sensor Web Enablement</vt:lpstr>
      <vt:lpstr>SCHeMA SOS</vt:lpstr>
      <vt:lpstr>SOS - transactional</vt:lpstr>
      <vt:lpstr>SAS - SPS</vt:lpstr>
      <vt:lpstr>Web Interface</vt:lpstr>
      <vt:lpstr>Web Interface</vt:lpstr>
      <vt:lpstr>Web Interface</vt:lpstr>
      <vt:lpstr>Web Interface</vt:lpstr>
      <vt:lpstr>Web Interface</vt:lpstr>
      <vt:lpstr>Web Interface</vt:lpstr>
      <vt:lpstr>Web Interface</vt:lpstr>
      <vt:lpstr>Web Interface</vt:lpstr>
      <vt:lpstr>Web Interface</vt:lpstr>
      <vt:lpstr>Web Interface</vt:lpstr>
      <vt:lpstr>Web Interface</vt:lpstr>
      <vt:lpstr>Web Interface</vt:lpstr>
      <vt:lpstr>Field tests</vt:lpstr>
      <vt:lpstr>Field tests</vt:lpstr>
      <vt:lpstr>Field tests</vt:lpstr>
      <vt:lpstr>Field tests</vt:lpstr>
      <vt:lpstr>Presentazione standard di PowerPoint</vt:lpstr>
    </vt:vector>
  </TitlesOfParts>
  <Company>UNIVERSITE DE GENEVE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chima</dc:creator>
  <cp:lastModifiedBy>Antonio Novellino</cp:lastModifiedBy>
  <cp:revision>133</cp:revision>
  <dcterms:created xsi:type="dcterms:W3CDTF">2016-02-25T14:49:00Z</dcterms:created>
  <dcterms:modified xsi:type="dcterms:W3CDTF">2017-06-21T20:49:19Z</dcterms:modified>
</cp:coreProperties>
</file>