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6" r:id="rId3"/>
    <p:sldId id="326" r:id="rId4"/>
    <p:sldId id="317" r:id="rId5"/>
    <p:sldId id="318" r:id="rId6"/>
    <p:sldId id="319" r:id="rId7"/>
    <p:sldId id="321" r:id="rId8"/>
    <p:sldId id="320" r:id="rId9"/>
    <p:sldId id="323" r:id="rId10"/>
    <p:sldId id="324" r:id="rId11"/>
    <p:sldId id="328" r:id="rId12"/>
    <p:sldId id="329" r:id="rId13"/>
    <p:sldId id="287" r:id="rId14"/>
    <p:sldId id="325" r:id="rId15"/>
    <p:sldId id="32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4283"/>
    <a:srgbClr val="71CCFF"/>
    <a:srgbClr val="A3E9FF"/>
    <a:srgbClr val="19ADFF"/>
    <a:srgbClr val="255073"/>
    <a:srgbClr val="007EC4"/>
    <a:srgbClr val="A3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60" autoAdjust="0"/>
    <p:restoredTop sz="94660"/>
  </p:normalViewPr>
  <p:slideViewPr>
    <p:cSldViewPr snapToGrid="0">
      <p:cViewPr>
        <p:scale>
          <a:sx n="60" d="100"/>
          <a:sy n="60" d="100"/>
        </p:scale>
        <p:origin x="-1166" y="-1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28B72-1ED3-48E0-BCA6-52D068853219}" type="datetimeFigureOut">
              <a:rPr lang="uk-UA" smtClean="0"/>
              <a:pPr/>
              <a:t>15.09.2017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D679A-88FA-4D26-9158-456ECA49F22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77851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69C90-877D-499D-82F3-81E3F651352F}" type="datetimeFigureOut">
              <a:rPr lang="en-GB" smtClean="0"/>
              <a:pPr/>
              <a:t>15/09/2017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B9FC3-DE0C-423E-AFFF-68554DAEFD3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011363"/>
            <a:ext cx="6858000" cy="76808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79445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A266-25A0-4A03-B01F-5926E31E2B68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16D2-89BF-43CE-BD67-4569D65BDD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95609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A266-25A0-4A03-B01F-5926E31E2B68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16D2-89BF-43CE-BD67-4569D65BDD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0824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945221"/>
            <a:ext cx="1971675" cy="52317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945223"/>
            <a:ext cx="5800725" cy="52317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A266-25A0-4A03-B01F-5926E31E2B68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16D2-89BF-43CE-BD67-4569D65BDD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85991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A266-25A0-4A03-B01F-5926E31E2B68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16D2-89BF-43CE-BD67-4569D65BDD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08597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A266-25A0-4A03-B01F-5926E31E2B68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16D2-89BF-43CE-BD67-4569D65BDD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638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883136"/>
            <a:ext cx="7886700" cy="9453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A266-25A0-4A03-B01F-5926E31E2B68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16D2-89BF-43CE-BD67-4569D65BDD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8884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367" y="1291294"/>
            <a:ext cx="7886700" cy="65913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175507"/>
            <a:ext cx="3868340" cy="49427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838289"/>
            <a:ext cx="3868340" cy="33513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A266-25A0-4A03-B01F-5926E31E2B68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16D2-89BF-43CE-BD67-4569D65BDDC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4582717" y="2175507"/>
            <a:ext cx="3967164" cy="49427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558903" y="2836467"/>
            <a:ext cx="3967164" cy="33513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042559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A266-25A0-4A03-B01F-5926E31E2B68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16D2-89BF-43CE-BD67-4569D65BDD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63516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A266-25A0-4A03-B01F-5926E31E2B68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16D2-89BF-43CE-BD67-4569D65BDD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49874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A266-25A0-4A03-B01F-5926E31E2B68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16D2-89BF-43CE-BD67-4569D65BDD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6366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A266-25A0-4A03-B01F-5926E31E2B68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116D2-89BF-43CE-BD67-4569D65BDD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93124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7000">
              <a:schemeClr val="bg1"/>
            </a:gs>
            <a:gs pos="0">
              <a:schemeClr val="accent1">
                <a:lumMod val="5000"/>
                <a:lumOff val="95000"/>
              </a:schemeClr>
            </a:gs>
            <a:gs pos="100000">
              <a:srgbClr val="71CCFF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3223" y="1228787"/>
            <a:ext cx="7886700" cy="772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223" y="2141091"/>
            <a:ext cx="7886700" cy="4069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38A6A266-25A0-4A03-B01F-5926E31E2B68}" type="datetimeFigureOut">
              <a:rPr lang="en-US" smtClean="0"/>
              <a:pPr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390116D2-89BF-43CE-BD67-4569D65BDDC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287" y="254143"/>
            <a:ext cx="1065007" cy="1012556"/>
          </a:xfrm>
          <a:prstGeom prst="rect">
            <a:avLst/>
          </a:prstGeom>
        </p:spPr>
      </p:pic>
      <p:pic>
        <p:nvPicPr>
          <p:cNvPr id="11" name="Picture 6" descr="http://emblasproject.org/wp-content/uploads/2013/12/undp_s2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185740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 userDrawn="1"/>
        </p:nvGrpSpPr>
        <p:grpSpPr>
          <a:xfrm>
            <a:off x="427201" y="243360"/>
            <a:ext cx="5395194" cy="1872249"/>
            <a:chOff x="427201" y="243358"/>
            <a:chExt cx="5395194" cy="1872249"/>
          </a:xfrm>
        </p:grpSpPr>
        <p:sp>
          <p:nvSpPr>
            <p:cNvPr id="15" name="Rectangle 14"/>
            <p:cNvSpPr/>
            <p:nvPr userDrawn="1"/>
          </p:nvSpPr>
          <p:spPr>
            <a:xfrm>
              <a:off x="3127656" y="268840"/>
              <a:ext cx="2694739" cy="5811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tr-TR" sz="2000" b="0" cap="none" spc="0" dirty="0">
                  <a:ln w="0"/>
                  <a:solidFill>
                    <a:schemeClr val="accent1">
                      <a:lumMod val="50000"/>
                    </a:schemeClr>
                  </a:solidFill>
                  <a:effectLst/>
                  <a:latin typeface="Arial Narrow" panose="020B0606020202030204" pitchFamily="34" charset="0"/>
                </a:rPr>
                <a:t>Environmental Monitoring</a:t>
              </a:r>
              <a:r>
                <a:rPr lang="en-US" sz="2000" b="0" cap="none" spc="0" dirty="0">
                  <a:ln w="0"/>
                  <a:solidFill>
                    <a:schemeClr val="accent1">
                      <a:lumMod val="50000"/>
                    </a:schemeClr>
                  </a:solidFill>
                  <a:effectLst/>
                  <a:latin typeface="Arial Narrow" panose="020B0606020202030204" pitchFamily="34" charset="0"/>
                </a:rPr>
                <a:t> in the Black Sea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201" y="243358"/>
              <a:ext cx="2700455" cy="1872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7870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hyperlink" Target="http://norman-data.eu/NORMAN-REACH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38225" y="2373313"/>
            <a:ext cx="7410450" cy="768082"/>
          </a:xfrm>
        </p:spPr>
        <p:txBody>
          <a:bodyPr>
            <a:no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/>
              <a:t>Blue economy in the Black Sea</a:t>
            </a:r>
            <a:br>
              <a:rPr lang="en-US" sz="4000" b="1" dirty="0" smtClean="0"/>
            </a:br>
            <a:r>
              <a:rPr lang="en-US" sz="4000" b="1" dirty="0" smtClean="0"/>
              <a:t>Panel</a:t>
            </a:r>
            <a:r>
              <a:rPr lang="en-GB" sz="4000" b="1" i="1" dirty="0" smtClean="0"/>
              <a:t> </a:t>
            </a:r>
            <a:r>
              <a:rPr lang="en-US" sz="4000" b="1" dirty="0" smtClean="0"/>
              <a:t>3b: Save the sea</a:t>
            </a:r>
            <a:endParaRPr lang="en-US" sz="4000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200150" y="3660507"/>
            <a:ext cx="6858000" cy="1655762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err="1"/>
              <a:t>Jaroslav</a:t>
            </a:r>
            <a:r>
              <a:rPr lang="en-US" sz="2000" dirty="0"/>
              <a:t> </a:t>
            </a:r>
            <a:r>
              <a:rPr lang="en-US" sz="2000" dirty="0" err="1" smtClean="0"/>
              <a:t>Slobodnik</a:t>
            </a:r>
            <a:endParaRPr lang="en-US" sz="2000" dirty="0" smtClean="0"/>
          </a:p>
          <a:p>
            <a:r>
              <a:rPr lang="en-US" sz="2000" dirty="0" smtClean="0"/>
              <a:t>EMBLAS-II Project Team </a:t>
            </a:r>
            <a:r>
              <a:rPr lang="en-US" sz="2000" dirty="0" smtClean="0"/>
              <a:t>Leader</a:t>
            </a:r>
          </a:p>
          <a:p>
            <a:r>
              <a:rPr lang="en-US" sz="2000" dirty="0" smtClean="0"/>
              <a:t>http://emblasproject.org/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15 September 2017</a:t>
            </a:r>
            <a:r>
              <a:rPr lang="en-US" sz="2000" dirty="0"/>
              <a:t>, </a:t>
            </a:r>
            <a:r>
              <a:rPr lang="en-US" sz="2000" dirty="0" smtClean="0"/>
              <a:t>Batumi, Georgia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910467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0985"/>
            <a:ext cx="618807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8996" y="4864974"/>
            <a:ext cx="3565003" cy="196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4905473"/>
            <a:ext cx="3275635" cy="19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273478" y="1880886"/>
            <a:ext cx="2575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EU WFD priority substances – chemical status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12916" y="5544273"/>
            <a:ext cx="2095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Black Sea Specific Pollutants in water and biota</a:t>
            </a:r>
            <a:endParaRPr lang="en-GB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0040" y="980728"/>
            <a:ext cx="8532440" cy="58625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1550" y="123190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Selection of </a:t>
            </a:r>
            <a:r>
              <a:rPr lang="pl-PL" b="1" dirty="0" smtClean="0">
                <a:solidFill>
                  <a:srgbClr val="FF0000"/>
                </a:solidFill>
              </a:rPr>
              <a:t>r</a:t>
            </a:r>
            <a:r>
              <a:rPr lang="en-US" b="1" dirty="0" err="1" smtClean="0">
                <a:solidFill>
                  <a:srgbClr val="FF0000"/>
                </a:solidFill>
              </a:rPr>
              <a:t>iver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water samples from JDS3 (68) and EMBLAS seawater samples (55)</a:t>
            </a:r>
          </a:p>
        </p:txBody>
      </p:sp>
    </p:spTree>
    <p:extLst>
      <p:ext uri="{BB962C8B-B14F-4D97-AF65-F5344CB8AC3E}">
        <p14:creationId xmlns="" xmlns:p14="http://schemas.microsoft.com/office/powerpoint/2010/main" val="32763416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EA29B5-BA7F-4DD5-9FF7-C094BC71A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0" y="3251201"/>
            <a:ext cx="3429000" cy="60136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Example of </a:t>
            </a:r>
            <a:r>
              <a:rPr lang="pl-PL" sz="3200" b="1" dirty="0" smtClean="0"/>
              <a:t>point</a:t>
            </a:r>
            <a:r>
              <a:rPr lang="en-US" sz="3200" b="1" dirty="0" smtClean="0"/>
              <a:t> </a:t>
            </a:r>
            <a:r>
              <a:rPr lang="en-US" sz="3200" b="1" dirty="0"/>
              <a:t>and </a:t>
            </a:r>
            <a:r>
              <a:rPr lang="pl-PL" sz="3200" b="1" dirty="0" smtClean="0"/>
              <a:t>widespread</a:t>
            </a:r>
            <a:r>
              <a:rPr lang="en-US" sz="3200" b="1" dirty="0" smtClean="0"/>
              <a:t> </a:t>
            </a:r>
            <a:r>
              <a:rPr lang="en-US" sz="3200" b="1" dirty="0"/>
              <a:t>detection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D645569-ED13-413D-846C-E8D17FD3D6E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18"/>
          <a:stretch/>
        </p:blipFill>
        <p:spPr bwMode="auto">
          <a:xfrm>
            <a:off x="0" y="0"/>
            <a:ext cx="5659395" cy="37155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958DE5B-679D-4EB4-9414-D1E4AC4A01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5977"/>
          <a:stretch/>
        </p:blipFill>
        <p:spPr>
          <a:xfrm>
            <a:off x="2780" y="3276601"/>
            <a:ext cx="5656615" cy="3581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72465AC-FEA8-4367-AD4D-BC626F7A1C16}"/>
              </a:ext>
            </a:extLst>
          </p:cNvPr>
          <p:cNvSpPr txBox="1"/>
          <p:nvPr/>
        </p:nvSpPr>
        <p:spPr>
          <a:xfrm>
            <a:off x="5725297" y="1746421"/>
            <a:ext cx="3352800" cy="873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DEET </a:t>
            </a:r>
            <a:r>
              <a:rPr lang="en-US" dirty="0" smtClean="0"/>
              <a:t>detected </a:t>
            </a:r>
            <a:r>
              <a:rPr lang="en-US" dirty="0"/>
              <a:t>in many seawater samples from </a:t>
            </a:r>
            <a:r>
              <a:rPr lang="pl-PL" dirty="0" smtClean="0"/>
              <a:t>the </a:t>
            </a:r>
            <a:r>
              <a:rPr lang="en-US" dirty="0" smtClean="0"/>
              <a:t>Black </a:t>
            </a:r>
            <a:r>
              <a:rPr lang="en-US" dirty="0"/>
              <a:t>Sea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CC026B0-0A03-4C55-B9FB-50C7EAF6DD89}"/>
              </a:ext>
            </a:extLst>
          </p:cNvPr>
          <p:cNvSpPr txBox="1"/>
          <p:nvPr/>
        </p:nvSpPr>
        <p:spPr>
          <a:xfrm>
            <a:off x="5725297" y="4963615"/>
            <a:ext cx="3352800" cy="613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Monensine</a:t>
            </a:r>
            <a:r>
              <a:rPr lang="en-US" dirty="0"/>
              <a:t> </a:t>
            </a:r>
            <a:r>
              <a:rPr lang="en-US" dirty="0" smtClean="0"/>
              <a:t>detected </a:t>
            </a:r>
            <a:r>
              <a:rPr lang="en-US" dirty="0"/>
              <a:t>only at 1 sampling station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900463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71956F7-5077-42FD-A861-E0182DE163D4}"/>
              </a:ext>
            </a:extLst>
          </p:cNvPr>
          <p:cNvSpPr/>
          <p:nvPr/>
        </p:nvSpPr>
        <p:spPr>
          <a:xfrm>
            <a:off x="0" y="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Screening of REACH compounds in samples from </a:t>
            </a:r>
            <a:r>
              <a:rPr lang="en-US" sz="1600" dirty="0" smtClean="0"/>
              <a:t>the Black </a:t>
            </a:r>
            <a:r>
              <a:rPr lang="en-US" sz="1600" dirty="0"/>
              <a:t>Sea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94DAFACA-B19B-4AF0-9785-5D510F553B9B}"/>
              </a:ext>
            </a:extLst>
          </p:cNvPr>
          <p:cNvGrpSpPr/>
          <p:nvPr/>
        </p:nvGrpSpPr>
        <p:grpSpPr>
          <a:xfrm>
            <a:off x="0" y="390148"/>
            <a:ext cx="9204960" cy="6046926"/>
            <a:chOff x="0" y="36875"/>
            <a:chExt cx="9144000" cy="6310467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33F3CC43-C0C5-49D1-98F0-513AD3DC61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t="4513"/>
            <a:stretch/>
          </p:blipFill>
          <p:spPr>
            <a:xfrm>
              <a:off x="0" y="36875"/>
              <a:ext cx="9144000" cy="546158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3B83E69D-C3CD-4050-A433-CA8B3FBC1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1445" t="2313" r="2697" b="14052"/>
            <a:stretch/>
          </p:blipFill>
          <p:spPr>
            <a:xfrm>
              <a:off x="1997869" y="5303196"/>
              <a:ext cx="6557962" cy="1044146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0709AA4-1406-4183-AA27-76C7D9D6AF62}"/>
              </a:ext>
            </a:extLst>
          </p:cNvPr>
          <p:cNvSpPr/>
          <p:nvPr/>
        </p:nvSpPr>
        <p:spPr>
          <a:xfrm>
            <a:off x="1071538" y="6488668"/>
            <a:ext cx="7152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Interactive heatmap available at </a:t>
            </a:r>
            <a:r>
              <a:rPr lang="en-US" dirty="0">
                <a:hlinkClick r:id="rId4"/>
              </a:rPr>
              <a:t>http://norman-data.eu/NORMAN-REACH</a:t>
            </a:r>
            <a:endParaRPr lang="en-US" dirty="0"/>
          </a:p>
        </p:txBody>
      </p:sp>
      <p:pic>
        <p:nvPicPr>
          <p:cNvPr id="7" name="Picture 2" descr="Výsledok vyhľadávania obrázkov pre dopyt fish icon">
            <a:extLst>
              <a:ext uri="{FF2B5EF4-FFF2-40B4-BE49-F238E27FC236}">
                <a16:creationId xmlns="" xmlns:a16="http://schemas.microsoft.com/office/drawing/2014/main" id="{44883CA2-B266-464D-A5DF-3A7EFCC82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805" y="6009474"/>
            <a:ext cx="511523" cy="5115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5856AF7C-62A5-4A3F-B88A-F6156720CDAB}"/>
              </a:ext>
            </a:extLst>
          </p:cNvPr>
          <p:cNvCxnSpPr>
            <a:cxnSpLocks/>
          </p:cNvCxnSpPr>
          <p:nvPr/>
        </p:nvCxnSpPr>
        <p:spPr>
          <a:xfrm>
            <a:off x="2984266" y="438150"/>
            <a:ext cx="0" cy="605051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56766FA-7626-42C2-B97A-B77898D976FF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42302" y="6076236"/>
            <a:ext cx="512064" cy="5120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40FD86D-2595-43EF-AF4D-B3D109990EA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19474" y="5961787"/>
            <a:ext cx="545239" cy="51206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AC4B1341-8887-4F00-867C-967D55242CC8}"/>
              </a:ext>
            </a:extLst>
          </p:cNvPr>
          <p:cNvCxnSpPr>
            <a:cxnSpLocks/>
          </p:cNvCxnSpPr>
          <p:nvPr/>
        </p:nvCxnSpPr>
        <p:spPr>
          <a:xfrm>
            <a:off x="7124466" y="423333"/>
            <a:ext cx="0" cy="6050518"/>
          </a:xfrm>
          <a:prstGeom prst="line">
            <a:avLst/>
          </a:prstGeom>
          <a:ln w="381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5046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Joint Black Sea Survey and National Pilot Monitoring Studies 2017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Harmonised </a:t>
            </a:r>
            <a:r>
              <a:rPr lang="en-GB" b="1" dirty="0" smtClean="0"/>
              <a:t>sampling and reporting methodologies </a:t>
            </a:r>
            <a:r>
              <a:rPr lang="en-GB" dirty="0" smtClean="0"/>
              <a:t>according to the MSFD and WFD</a:t>
            </a:r>
          </a:p>
          <a:p>
            <a:r>
              <a:rPr lang="en-GB" b="1" dirty="0" smtClean="0"/>
              <a:t>Delineation of coastal water bodies </a:t>
            </a:r>
            <a:r>
              <a:rPr lang="en-GB" dirty="0" smtClean="0"/>
              <a:t>(WFD) as a basis for establishment of the </a:t>
            </a:r>
            <a:r>
              <a:rPr lang="en-GB" b="1" dirty="0" smtClean="0"/>
              <a:t>national monitoring </a:t>
            </a:r>
            <a:r>
              <a:rPr lang="en-GB" b="1" dirty="0" smtClean="0"/>
              <a:t>schemes</a:t>
            </a:r>
          </a:p>
          <a:p>
            <a:r>
              <a:rPr lang="en-GB" b="1" dirty="0" smtClean="0"/>
              <a:t>What’s new?</a:t>
            </a:r>
          </a:p>
          <a:p>
            <a:pPr lvl="1"/>
            <a:r>
              <a:rPr lang="en-GB" dirty="0" smtClean="0"/>
              <a:t>Testing </a:t>
            </a:r>
            <a:r>
              <a:rPr lang="en-GB" dirty="0" smtClean="0"/>
              <a:t>of the environmental (MSFD), ecological and chemical (WFD)</a:t>
            </a:r>
            <a:r>
              <a:rPr lang="en-GB" b="1" dirty="0" smtClean="0"/>
              <a:t> status classification schemes</a:t>
            </a:r>
          </a:p>
          <a:p>
            <a:pPr lvl="1"/>
            <a:r>
              <a:rPr lang="en-GB" b="1" dirty="0" err="1" smtClean="0"/>
              <a:t>Microplastics</a:t>
            </a:r>
            <a:endParaRPr lang="en-GB" b="1" dirty="0" smtClean="0"/>
          </a:p>
          <a:p>
            <a:pPr lvl="1"/>
            <a:r>
              <a:rPr lang="en-GB" b="1" dirty="0" err="1" smtClean="0"/>
              <a:t>eDNA</a:t>
            </a:r>
            <a:r>
              <a:rPr lang="en-GB" dirty="0" smtClean="0"/>
              <a:t> </a:t>
            </a:r>
            <a:r>
              <a:rPr lang="en-GB" dirty="0" smtClean="0"/>
              <a:t>(phytoplankton, zooplankton, </a:t>
            </a:r>
            <a:r>
              <a:rPr lang="en-GB" dirty="0" err="1" smtClean="0"/>
              <a:t>macrozoobenthos</a:t>
            </a:r>
            <a:r>
              <a:rPr lang="en-GB" dirty="0" smtClean="0"/>
              <a:t>, fish, </a:t>
            </a:r>
            <a:r>
              <a:rPr lang="en-GB" dirty="0" err="1" smtClean="0"/>
              <a:t>macrophytes</a:t>
            </a:r>
            <a:r>
              <a:rPr lang="en-GB" dirty="0" smtClean="0"/>
              <a:t>)</a:t>
            </a:r>
          </a:p>
          <a:p>
            <a:pPr lvl="1"/>
            <a:r>
              <a:rPr lang="en-GB" b="1" dirty="0" smtClean="0"/>
              <a:t>Super Large Volume sampling </a:t>
            </a:r>
            <a:r>
              <a:rPr lang="en-GB" dirty="0" smtClean="0"/>
              <a:t>of chemical contaminants (EC JRC)</a:t>
            </a:r>
          </a:p>
          <a:p>
            <a:pPr lvl="1"/>
            <a:r>
              <a:rPr lang="en-GB" b="1" dirty="0" smtClean="0"/>
              <a:t>Hypoxia</a:t>
            </a:r>
            <a:endParaRPr lang="en-GB" b="1" dirty="0" smtClean="0"/>
          </a:p>
          <a:p>
            <a:endParaRPr lang="en-GB" b="1" dirty="0" smtClean="0"/>
          </a:p>
          <a:p>
            <a:endParaRPr lang="en-GB" b="1" dirty="0" smtClean="0"/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6229c0d8-26c6-4d26-b292-fc8ba1b9ac9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05550" y="1404018"/>
            <a:ext cx="2695788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03500" y="47961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NPMS UA </a:t>
            </a:r>
            <a:r>
              <a:rPr lang="en-GB" dirty="0" smtClean="0"/>
              <a:t>2017 - </a:t>
            </a:r>
            <a:r>
              <a:rPr lang="en-US" i="1" dirty="0" smtClean="0"/>
              <a:t>Alive </a:t>
            </a:r>
            <a:r>
              <a:rPr lang="la-Latn" i="1" dirty="0" smtClean="0"/>
              <a:t>Pectinidae</a:t>
            </a:r>
            <a:r>
              <a:rPr lang="en-US" i="1" dirty="0" smtClean="0"/>
              <a:t>s </a:t>
            </a:r>
            <a:r>
              <a:rPr lang="en-US" dirty="0" smtClean="0"/>
              <a:t>found in </a:t>
            </a:r>
            <a:r>
              <a:rPr lang="en-US" dirty="0" smtClean="0"/>
              <a:t>the depth 20-30 m </a:t>
            </a:r>
            <a:r>
              <a:rPr lang="en-GB" dirty="0" smtClean="0"/>
              <a:t>in the </a:t>
            </a:r>
            <a:r>
              <a:rPr lang="en-GB" dirty="0" err="1" smtClean="0"/>
              <a:t>Zernov’s</a:t>
            </a:r>
            <a:r>
              <a:rPr lang="en-GB" dirty="0" smtClean="0"/>
              <a:t> </a:t>
            </a:r>
            <a:r>
              <a:rPr lang="en-GB" dirty="0" err="1" smtClean="0"/>
              <a:t>phyllophora</a:t>
            </a:r>
            <a:r>
              <a:rPr lang="en-GB" dirty="0" smtClean="0"/>
              <a:t> </a:t>
            </a:r>
            <a:r>
              <a:rPr lang="en-GB" dirty="0" smtClean="0"/>
              <a:t>field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016000" y="1262910"/>
            <a:ext cx="7150338" cy="510103"/>
          </a:xfrm>
        </p:spPr>
        <p:txBody>
          <a:bodyPr>
            <a:normAutofit fontScale="90000"/>
          </a:bodyPr>
          <a:lstStyle/>
          <a:p>
            <a:r>
              <a:rPr lang="en-GB" altLang="en-US" b="1" dirty="0" smtClean="0"/>
              <a:t>Project objectives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endParaRPr lang="en-GB" dirty="0"/>
          </a:p>
          <a:p>
            <a:pPr marL="0" indent="0">
              <a:buNone/>
              <a:defRPr/>
            </a:pPr>
            <a:r>
              <a:rPr lang="en-GB" sz="2400" b="1" dirty="0"/>
              <a:t>Overall </a:t>
            </a:r>
            <a:r>
              <a:rPr lang="en-GB" sz="2400" b="1" dirty="0" smtClean="0"/>
              <a:t>objective</a:t>
            </a:r>
            <a:r>
              <a:rPr lang="en-GB" sz="2400" b="1" dirty="0"/>
              <a:t>:</a:t>
            </a:r>
          </a:p>
          <a:p>
            <a:pPr>
              <a:defRPr/>
            </a:pPr>
            <a:r>
              <a:rPr lang="en-GB" altLang="en-US" sz="2400" dirty="0"/>
              <a:t>To improve protection of the Black Sea </a:t>
            </a:r>
            <a:r>
              <a:rPr lang="en-GB" altLang="en-US" sz="2400" dirty="0" smtClean="0"/>
              <a:t>environment</a:t>
            </a:r>
          </a:p>
          <a:p>
            <a:pPr>
              <a:buNone/>
              <a:defRPr/>
            </a:pPr>
            <a:endParaRPr lang="en-GB" altLang="en-US" sz="2400" dirty="0"/>
          </a:p>
          <a:p>
            <a:pPr marL="0" indent="0">
              <a:buNone/>
            </a:pPr>
            <a:r>
              <a:rPr lang="en-GB" sz="2400" b="1" dirty="0"/>
              <a:t>Specific objectives: </a:t>
            </a:r>
          </a:p>
          <a:p>
            <a:r>
              <a:rPr lang="en-GB" altLang="en-US" sz="2400" dirty="0"/>
              <a:t>To improve </a:t>
            </a:r>
            <a:r>
              <a:rPr lang="en-GB" altLang="en-US" sz="2400" b="1" dirty="0">
                <a:solidFill>
                  <a:srgbClr val="FF0000"/>
                </a:solidFill>
              </a:rPr>
              <a:t>availability and quality of Black Sea environmental data </a:t>
            </a:r>
            <a:r>
              <a:rPr lang="en-GB" altLang="en-US" sz="2400" dirty="0"/>
              <a:t>in line with </a:t>
            </a:r>
            <a:r>
              <a:rPr lang="en-GB" altLang="en-US" sz="2400" dirty="0" smtClean="0"/>
              <a:t>the MSFD, WFD-coastal waters </a:t>
            </a:r>
            <a:r>
              <a:rPr lang="en-GB" altLang="en-US" sz="2400" dirty="0"/>
              <a:t>and Black Sea Strategic Action Plan (2009) needs</a:t>
            </a:r>
          </a:p>
          <a:p>
            <a:r>
              <a:rPr lang="en-GB" altLang="en-US" sz="2400" dirty="0"/>
              <a:t>To improve partner countries’ ability to perform </a:t>
            </a:r>
            <a:r>
              <a:rPr lang="en-GB" altLang="en-US" sz="2400" b="1" dirty="0">
                <a:solidFill>
                  <a:srgbClr val="FF0000"/>
                </a:solidFill>
              </a:rPr>
              <a:t>marine environmental monitoring along </a:t>
            </a:r>
            <a:r>
              <a:rPr lang="en-GB" altLang="en-US" sz="2400" b="1" dirty="0" smtClean="0">
                <a:solidFill>
                  <a:srgbClr val="FF0000"/>
                </a:solidFill>
              </a:rPr>
              <a:t>MSFD, WFD principles</a:t>
            </a:r>
            <a:r>
              <a:rPr lang="en-GB" altLang="en-US" sz="2400" dirty="0"/>
              <a:t>, taking into account the Black Sea Diagnostic Report II </a:t>
            </a:r>
          </a:p>
          <a:p>
            <a:pPr lvl="0"/>
            <a:endParaRPr lang="en-GB" dirty="0"/>
          </a:p>
          <a:p>
            <a:pPr lvl="0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2819794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5894" y="2100805"/>
            <a:ext cx="696795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MSFD – </a:t>
            </a:r>
          </a:p>
          <a:p>
            <a:pPr algn="ctr"/>
            <a:r>
              <a:rPr lang="en-GB" sz="4800" dirty="0" smtClean="0"/>
              <a:t>All EU marine waters to achieve 'good environmental status' by 2020</a:t>
            </a:r>
          </a:p>
          <a:p>
            <a:pPr algn="ctr"/>
            <a:r>
              <a:rPr lang="en-GB" sz="3200" b="1" dirty="0" smtClean="0">
                <a:solidFill>
                  <a:srgbClr val="FF0000"/>
                </a:solidFill>
              </a:rPr>
              <a:t>EMBLAS - 8 </a:t>
            </a:r>
            <a:r>
              <a:rPr lang="en-GB" sz="3200" b="1" dirty="0" smtClean="0">
                <a:solidFill>
                  <a:srgbClr val="FF0000"/>
                </a:solidFill>
              </a:rPr>
              <a:t>out of 11 descriptors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Sampling </a:t>
            </a:r>
            <a:r>
              <a:rPr lang="en-US" sz="2400" dirty="0" smtClean="0"/>
              <a:t>stations in the Joint Black Sea </a:t>
            </a:r>
            <a:r>
              <a:rPr lang="en-US" sz="2400" dirty="0" smtClean="0"/>
              <a:t>Survey 2016 </a:t>
            </a:r>
            <a:br>
              <a:rPr lang="en-US" sz="2400" dirty="0" smtClean="0"/>
            </a:br>
            <a:r>
              <a:rPr lang="en-US" sz="1600" dirty="0" smtClean="0"/>
              <a:t>including </a:t>
            </a:r>
            <a:r>
              <a:rPr lang="en-US" sz="1600" dirty="0" smtClean="0"/>
              <a:t>NPMS UA, NPMS GE, JOSS UA-GE and JOSS RF</a:t>
            </a:r>
            <a:endParaRPr lang="en-GB" sz="1600" dirty="0"/>
          </a:p>
        </p:txBody>
      </p:sp>
      <p:pic>
        <p:nvPicPr>
          <p:cNvPr id="3" name="Picture 2" descr="C:\Users\Jaroslav\OneDrive\Documents\BLACK SEA\REPORTS\SCIENTIFIC REPORT PUBLIC 2016\Map EMBLAS2_al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400" y="2025650"/>
            <a:ext cx="6794499" cy="473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Status classification schemes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4151" y="3078480"/>
          <a:ext cx="8756648" cy="2395220"/>
        </p:xfrm>
        <a:graphic>
          <a:graphicData uri="http://schemas.openxmlformats.org/drawingml/2006/table">
            <a:tbl>
              <a:tblPr/>
              <a:tblGrid>
                <a:gridCol w="3459712"/>
                <a:gridCol w="1047934"/>
                <a:gridCol w="1074658"/>
                <a:gridCol w="1078476"/>
                <a:gridCol w="1047934"/>
                <a:gridCol w="1047934"/>
              </a:tblGrid>
              <a:tr h="1197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WFD - ecological status </a:t>
                      </a:r>
                      <a:endParaRPr lang="en-GB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(coastal waters)</a:t>
                      </a:r>
                      <a:endParaRPr lang="en-GB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High</a:t>
                      </a:r>
                      <a:endParaRPr lang="en-GB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Good</a:t>
                      </a:r>
                      <a:endParaRPr lang="en-GB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Moderate</a:t>
                      </a:r>
                      <a:endParaRPr lang="en-GB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Poor</a:t>
                      </a:r>
                      <a:endParaRPr lang="en-GB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Bad</a:t>
                      </a:r>
                      <a:endParaRPr lang="en-GB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197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Calibri"/>
                          <a:ea typeface="Times New Roman"/>
                          <a:cs typeface="Calibri"/>
                        </a:rPr>
                        <a:t>MSFD - environmental status </a:t>
                      </a:r>
                      <a:endParaRPr lang="en-GB" sz="1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Calibri"/>
                          <a:ea typeface="Times New Roman"/>
                          <a:cs typeface="Calibri"/>
                        </a:rPr>
                        <a:t>(territorial waters)</a:t>
                      </a:r>
                      <a:endParaRPr lang="en-GB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Calibri"/>
                          <a:ea typeface="Times New Roman"/>
                          <a:cs typeface="Calibri"/>
                        </a:rPr>
                        <a:t>GES</a:t>
                      </a:r>
                      <a:endParaRPr lang="en-GB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Times New Roman"/>
                          <a:cs typeface="Calibri"/>
                        </a:rPr>
                        <a:t>Not </a:t>
                      </a:r>
                      <a:r>
                        <a:rPr lang="en-GB" sz="1800" b="1" dirty="0" smtClean="0">
                          <a:latin typeface="Calibri"/>
                          <a:ea typeface="Times New Roman"/>
                          <a:cs typeface="Calibri"/>
                        </a:rPr>
                        <a:t> GES</a:t>
                      </a:r>
                      <a:endParaRPr lang="en-GB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Indicative</a:t>
            </a:r>
            <a:r>
              <a:rPr lang="en-GB" dirty="0" smtClean="0"/>
              <a:t> status assessment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4001844" y="2176147"/>
            <a:ext cx="5142156" cy="3864606"/>
          </a:xfrm>
          <a:prstGeom prst="rect">
            <a:avLst/>
          </a:prstGeom>
          <a:noFill/>
        </p:spPr>
      </p:pic>
      <p:pic>
        <p:nvPicPr>
          <p:cNvPr id="7" name="Picture 6" descr="map_EQR_LW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0" y="2432050"/>
            <a:ext cx="372110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933950" y="6286500"/>
            <a:ext cx="358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Macrozoobenthos</a:t>
            </a:r>
            <a:r>
              <a:rPr lang="en-GB" dirty="0" smtClean="0"/>
              <a:t> - Georgia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93700" y="6330950"/>
            <a:ext cx="311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Macrophytobenthos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Indicative</a:t>
            </a:r>
            <a:r>
              <a:rPr lang="en-GB" dirty="0" smtClean="0"/>
              <a:t> status assessment</a:t>
            </a:r>
            <a:endParaRPr lang="en-GB" dirty="0"/>
          </a:p>
        </p:txBody>
      </p:sp>
      <p:pic>
        <p:nvPicPr>
          <p:cNvPr id="3" name="Рисунок 97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/>
              </a:ext>
            </a:extLst>
          </a:blip>
          <a:stretch>
            <a:fillRect/>
          </a:stretch>
        </p:blipFill>
        <p:spPr>
          <a:xfrm>
            <a:off x="4622800" y="3790951"/>
            <a:ext cx="4521200" cy="306705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/>
              </a:ext>
            </a:extLst>
          </a:blip>
          <a:stretch>
            <a:fillRect/>
          </a:stretch>
        </p:blipFill>
        <p:spPr>
          <a:xfrm>
            <a:off x="-44450" y="2109490"/>
            <a:ext cx="4679950" cy="2767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0750" y="5143500"/>
            <a:ext cx="311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Eutrophication</a:t>
            </a:r>
            <a:r>
              <a:rPr lang="en-GB" dirty="0" smtClean="0"/>
              <a:t> – BEAST index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603750" y="3219450"/>
            <a:ext cx="454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Composite satellite image of the chlorophyll-a concentration 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Marine mammals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2101850" y="2167704"/>
            <a:ext cx="5039833" cy="3563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4298950" y="5727700"/>
            <a:ext cx="4845050" cy="11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3837"/>
            <a:ext cx="4457700" cy="772291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+mn-lt"/>
              </a:rPr>
              <a:t>Floating Marine Macro Litter – JOSS GE-UA </a:t>
            </a:r>
            <a:r>
              <a:rPr lang="en-GB" sz="2000" dirty="0" smtClean="0">
                <a:latin typeface="+mn-lt"/>
              </a:rPr>
              <a:t>2016</a:t>
            </a:r>
            <a:endParaRPr lang="en-GB" sz="2000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63700"/>
            <a:ext cx="4660900" cy="2095500"/>
          </a:xfrm>
          <a:prstGeom prst="rect">
            <a:avLst/>
          </a:prstGeom>
          <a:noFill/>
        </p:spPr>
      </p:pic>
      <p:pic>
        <p:nvPicPr>
          <p:cNvPr id="4" name="Picture 3" descr="Europa_Rivers_EMBLAS export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4609464" y="1718944"/>
            <a:ext cx="4534535" cy="2014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15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/>
              </a:ext>
            </a:extLst>
          </a:blip>
          <a:srcRect/>
          <a:stretch>
            <a:fillRect/>
          </a:stretch>
        </p:blipFill>
        <p:spPr bwMode="auto">
          <a:xfrm>
            <a:off x="3054350" y="4172711"/>
            <a:ext cx="2667000" cy="186537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76873" y="6085709"/>
            <a:ext cx="4803377" cy="772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685800">
              <a:lnSpc>
                <a:spcPct val="90000"/>
              </a:lnSpc>
              <a:spcBef>
                <a:spcPct val="0"/>
              </a:spcBef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a typeface="+mj-ea"/>
                <a:cs typeface="+mj-cs"/>
              </a:rPr>
              <a:t>Composition of beach waste at Sarpi</a:t>
            </a:r>
            <a:endParaRPr lang="en-GB" sz="2000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03750" y="1235137"/>
            <a:ext cx="4457700" cy="473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Floating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Riverine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Macro Litter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359</Words>
  <Application>Microsoft Office PowerPoint</Application>
  <PresentationFormat>On-screen Show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3_Custom Design</vt:lpstr>
      <vt:lpstr> Blue economy in the Black Sea Panel 3b: Save the sea</vt:lpstr>
      <vt:lpstr>Project objectives</vt:lpstr>
      <vt:lpstr>Slide 3</vt:lpstr>
      <vt:lpstr>Sampling stations in the Joint Black Sea Survey 2016  including NPMS UA, NPMS GE, JOSS UA-GE and JOSS RF</vt:lpstr>
      <vt:lpstr>Status classification schemes</vt:lpstr>
      <vt:lpstr>Indicative status assessment</vt:lpstr>
      <vt:lpstr>Indicative status assessment</vt:lpstr>
      <vt:lpstr>Marine mammals</vt:lpstr>
      <vt:lpstr>Floating Marine Macro Litter – JOSS GE-UA 2016</vt:lpstr>
      <vt:lpstr>Slide 10</vt:lpstr>
      <vt:lpstr>Slide 11</vt:lpstr>
      <vt:lpstr>Example of point and widespread detection</vt:lpstr>
      <vt:lpstr>Slide 13</vt:lpstr>
      <vt:lpstr>Joint Black Sea Survey and National Pilot Monitoring Studies 2017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Kiril Iliev</dc:creator>
  <cp:lastModifiedBy>Jaroslav Slobodnik</cp:lastModifiedBy>
  <cp:revision>111</cp:revision>
  <dcterms:created xsi:type="dcterms:W3CDTF">2015-10-15T11:01:02Z</dcterms:created>
  <dcterms:modified xsi:type="dcterms:W3CDTF">2017-09-15T08:57:19Z</dcterms:modified>
</cp:coreProperties>
</file>