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1" r:id="rId1"/>
  </p:sldMasterIdLst>
  <p:notesMasterIdLst>
    <p:notesMasterId r:id="rId35"/>
  </p:notesMasterIdLst>
  <p:handoutMasterIdLst>
    <p:handoutMasterId r:id="rId36"/>
  </p:handoutMasterIdLst>
  <p:sldIdLst>
    <p:sldId id="470" r:id="rId2"/>
    <p:sldId id="276" r:id="rId3"/>
    <p:sldId id="429" r:id="rId4"/>
    <p:sldId id="390" r:id="rId5"/>
    <p:sldId id="469" r:id="rId6"/>
    <p:sldId id="471" r:id="rId7"/>
    <p:sldId id="472" r:id="rId8"/>
    <p:sldId id="394" r:id="rId9"/>
    <p:sldId id="399" r:id="rId10"/>
    <p:sldId id="401" r:id="rId11"/>
    <p:sldId id="468" r:id="rId12"/>
    <p:sldId id="395" r:id="rId13"/>
    <p:sldId id="466" r:id="rId14"/>
    <p:sldId id="458" r:id="rId15"/>
    <p:sldId id="454" r:id="rId16"/>
    <p:sldId id="459" r:id="rId17"/>
    <p:sldId id="456" r:id="rId18"/>
    <p:sldId id="457" r:id="rId19"/>
    <p:sldId id="455" r:id="rId20"/>
    <p:sldId id="397" r:id="rId21"/>
    <p:sldId id="461" r:id="rId22"/>
    <p:sldId id="462" r:id="rId23"/>
    <p:sldId id="464" r:id="rId24"/>
    <p:sldId id="463" r:id="rId25"/>
    <p:sldId id="465" r:id="rId26"/>
    <p:sldId id="460" r:id="rId27"/>
    <p:sldId id="467" r:id="rId28"/>
    <p:sldId id="473" r:id="rId29"/>
    <p:sldId id="474" r:id="rId30"/>
    <p:sldId id="475" r:id="rId31"/>
    <p:sldId id="476" r:id="rId32"/>
    <p:sldId id="434" r:id="rId33"/>
    <p:sldId id="426" r:id="rId34"/>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60"/>
    <a:srgbClr val="11037B"/>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13" autoAdjust="0"/>
    <p:restoredTop sz="62977" autoAdjust="0"/>
  </p:normalViewPr>
  <p:slideViewPr>
    <p:cSldViewPr showGuides="1">
      <p:cViewPr>
        <p:scale>
          <a:sx n="55" d="100"/>
          <a:sy n="55" d="100"/>
        </p:scale>
        <p:origin x="184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4723" tIns="47361" rIns="94723" bIns="47361" rtlCol="0"/>
          <a:lstStyle>
            <a:lvl1pPr algn="l">
              <a:defRPr sz="1200">
                <a:latin typeface="Arial" charset="0"/>
              </a:defRPr>
            </a:lvl1pPr>
          </a:lstStyle>
          <a:p>
            <a:pPr>
              <a:defRPr/>
            </a:pPr>
            <a:endParaRPr lang="de-DE"/>
          </a:p>
        </p:txBody>
      </p:sp>
      <p:sp>
        <p:nvSpPr>
          <p:cNvPr id="3" name="Datumsplatzhalter 2"/>
          <p:cNvSpPr>
            <a:spLocks noGrp="1"/>
          </p:cNvSpPr>
          <p:nvPr>
            <p:ph type="dt" sz="quarter" idx="1"/>
          </p:nvPr>
        </p:nvSpPr>
        <p:spPr>
          <a:xfrm>
            <a:off x="4021138" y="0"/>
            <a:ext cx="3076575" cy="511175"/>
          </a:xfrm>
          <a:prstGeom prst="rect">
            <a:avLst/>
          </a:prstGeom>
        </p:spPr>
        <p:txBody>
          <a:bodyPr vert="horz" lIns="94723" tIns="47361" rIns="94723" bIns="47361" rtlCol="0"/>
          <a:lstStyle>
            <a:lvl1pPr algn="r">
              <a:defRPr sz="1200">
                <a:latin typeface="Arial" charset="0"/>
              </a:defRPr>
            </a:lvl1pPr>
          </a:lstStyle>
          <a:p>
            <a:pPr>
              <a:defRPr/>
            </a:pPr>
            <a:fld id="{15FC284A-393C-4C07-9E48-42F55875D554}" type="datetimeFigureOut">
              <a:rPr lang="de-DE"/>
              <a:pPr>
                <a:defRPr/>
              </a:pPr>
              <a:t>22.06.2017</a:t>
            </a:fld>
            <a:endParaRPr lang="de-DE"/>
          </a:p>
        </p:txBody>
      </p:sp>
      <p:sp>
        <p:nvSpPr>
          <p:cNvPr id="4" name="Fußzeilenplatzhalter 3"/>
          <p:cNvSpPr>
            <a:spLocks noGrp="1"/>
          </p:cNvSpPr>
          <p:nvPr>
            <p:ph type="ftr" sz="quarter" idx="2"/>
          </p:nvPr>
        </p:nvSpPr>
        <p:spPr>
          <a:xfrm>
            <a:off x="0" y="9721850"/>
            <a:ext cx="3076575" cy="511175"/>
          </a:xfrm>
          <a:prstGeom prst="rect">
            <a:avLst/>
          </a:prstGeom>
        </p:spPr>
        <p:txBody>
          <a:bodyPr vert="horz" lIns="94723" tIns="47361" rIns="94723" bIns="47361" rtlCol="0" anchor="b"/>
          <a:lstStyle>
            <a:lvl1pPr algn="l">
              <a:defRPr sz="1200">
                <a:latin typeface="Arial" charset="0"/>
              </a:defRPr>
            </a:lvl1pPr>
          </a:lstStyle>
          <a:p>
            <a:pPr>
              <a:defRPr/>
            </a:pPr>
            <a:endParaRPr lang="de-DE"/>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lIns="94723" tIns="47361" rIns="94723" bIns="47361" rtlCol="0" anchor="b"/>
          <a:lstStyle>
            <a:lvl1pPr algn="r">
              <a:defRPr sz="1200">
                <a:latin typeface="Arial" charset="0"/>
              </a:defRPr>
            </a:lvl1pPr>
          </a:lstStyle>
          <a:p>
            <a:pPr>
              <a:defRPr/>
            </a:pPr>
            <a:fld id="{525E60B1-7870-4404-A315-D93EB90B4F0D}" type="slidenum">
              <a:rPr lang="de-DE"/>
              <a:pPr>
                <a:defRPr/>
              </a:pPr>
              <a:t>‹#›</a:t>
            </a:fld>
            <a:endParaRPr lang="de-DE"/>
          </a:p>
        </p:txBody>
      </p:sp>
    </p:spTree>
    <p:extLst>
      <p:ext uri="{BB962C8B-B14F-4D97-AF65-F5344CB8AC3E}">
        <p14:creationId xmlns:p14="http://schemas.microsoft.com/office/powerpoint/2010/main" val="3662734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4723" tIns="47361" rIns="94723" bIns="47361"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idx="1"/>
          </p:nvPr>
        </p:nvSpPr>
        <p:spPr>
          <a:xfrm>
            <a:off x="4021138" y="0"/>
            <a:ext cx="3076575" cy="511175"/>
          </a:xfrm>
          <a:prstGeom prst="rect">
            <a:avLst/>
          </a:prstGeom>
        </p:spPr>
        <p:txBody>
          <a:bodyPr vert="horz" lIns="94723" tIns="47361" rIns="94723" bIns="47361" rtlCol="0"/>
          <a:lstStyle>
            <a:lvl1pPr algn="r" fontAlgn="auto">
              <a:spcBef>
                <a:spcPts val="0"/>
              </a:spcBef>
              <a:spcAft>
                <a:spcPts val="0"/>
              </a:spcAft>
              <a:defRPr sz="1200">
                <a:latin typeface="+mn-lt"/>
              </a:defRPr>
            </a:lvl1pPr>
          </a:lstStyle>
          <a:p>
            <a:pPr>
              <a:defRPr/>
            </a:pPr>
            <a:fld id="{4092329A-F8EC-455A-BFC1-4348A85EE6F3}" type="datetimeFigureOut">
              <a:rPr lang="de-DE"/>
              <a:pPr>
                <a:defRPr/>
              </a:pPr>
              <a:t>22.06.2017</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23" tIns="47361" rIns="94723" bIns="47361" rtlCol="0" anchor="ctr"/>
          <a:lstStyle/>
          <a:p>
            <a:pPr lvl="0"/>
            <a:endParaRPr lang="de-DE" noProof="0"/>
          </a:p>
        </p:txBody>
      </p:sp>
      <p:sp>
        <p:nvSpPr>
          <p:cNvPr id="5" name="Notizenplatzhalter 4"/>
          <p:cNvSpPr>
            <a:spLocks noGrp="1"/>
          </p:cNvSpPr>
          <p:nvPr>
            <p:ph type="body" sz="quarter" idx="3"/>
          </p:nvPr>
        </p:nvSpPr>
        <p:spPr>
          <a:xfrm>
            <a:off x="709613" y="4860925"/>
            <a:ext cx="5680075" cy="4605338"/>
          </a:xfrm>
          <a:prstGeom prst="rect">
            <a:avLst/>
          </a:prstGeom>
        </p:spPr>
        <p:txBody>
          <a:bodyPr vert="horz" lIns="94723" tIns="47361" rIns="94723" bIns="47361"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721850"/>
            <a:ext cx="3076575" cy="511175"/>
          </a:xfrm>
          <a:prstGeom prst="rect">
            <a:avLst/>
          </a:prstGeom>
        </p:spPr>
        <p:txBody>
          <a:bodyPr vert="horz" lIns="94723" tIns="47361" rIns="94723" bIns="47361" rtlCol="0" anchor="b"/>
          <a:lstStyle>
            <a:lvl1pPr algn="l" fontAlgn="auto">
              <a:spcBef>
                <a:spcPts val="0"/>
              </a:spcBef>
              <a:spcAft>
                <a:spcPts val="0"/>
              </a:spcAft>
              <a:defRPr sz="1200">
                <a:latin typeface="+mn-lt"/>
              </a:defRPr>
            </a:lvl1pPr>
          </a:lstStyle>
          <a:p>
            <a:pPr>
              <a:defRPr/>
            </a:pPr>
            <a:endParaRPr lang="de-DE"/>
          </a:p>
        </p:txBody>
      </p:sp>
      <p:sp>
        <p:nvSpPr>
          <p:cNvPr id="7" name="Foliennummernplatzhalter 6"/>
          <p:cNvSpPr>
            <a:spLocks noGrp="1"/>
          </p:cNvSpPr>
          <p:nvPr>
            <p:ph type="sldNum" sz="quarter" idx="5"/>
          </p:nvPr>
        </p:nvSpPr>
        <p:spPr>
          <a:xfrm>
            <a:off x="4021138" y="9721850"/>
            <a:ext cx="3076575" cy="511175"/>
          </a:xfrm>
          <a:prstGeom prst="rect">
            <a:avLst/>
          </a:prstGeom>
        </p:spPr>
        <p:txBody>
          <a:bodyPr vert="horz" lIns="94723" tIns="47361" rIns="94723" bIns="47361" rtlCol="0" anchor="b"/>
          <a:lstStyle>
            <a:lvl1pPr algn="r" fontAlgn="auto">
              <a:spcBef>
                <a:spcPts val="0"/>
              </a:spcBef>
              <a:spcAft>
                <a:spcPts val="0"/>
              </a:spcAft>
              <a:defRPr sz="1200">
                <a:latin typeface="+mn-lt"/>
              </a:defRPr>
            </a:lvl1pPr>
          </a:lstStyle>
          <a:p>
            <a:pPr>
              <a:defRPr/>
            </a:pPr>
            <a:fld id="{558AA990-8470-4FE8-924A-19E593D11F8E}" type="slidenum">
              <a:rPr lang="de-DE"/>
              <a:pPr>
                <a:defRPr/>
              </a:pPr>
              <a:t>‹#›</a:t>
            </a:fld>
            <a:endParaRPr lang="de-DE"/>
          </a:p>
        </p:txBody>
      </p:sp>
    </p:spTree>
    <p:extLst>
      <p:ext uri="{BB962C8B-B14F-4D97-AF65-F5344CB8AC3E}">
        <p14:creationId xmlns:p14="http://schemas.microsoft.com/office/powerpoint/2010/main" val="12306826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en-GB" sz="1200" b="1" kern="1200" dirty="0">
                <a:solidFill>
                  <a:schemeClr val="tx1"/>
                </a:solidFill>
                <a:effectLst/>
                <a:latin typeface="+mn-lt"/>
                <a:ea typeface="+mn-ea"/>
                <a:cs typeface="+mn-cs"/>
              </a:rPr>
              <a:t>Highlights (max 5 sentences)</a:t>
            </a:r>
            <a:endParaRPr lang="de-DE" sz="1200" b="1"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Measurement of currently hard to measure pollutants/toxins and pathogens in sea water</a:t>
            </a:r>
            <a:endParaRPr lang="de-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Development of a novel, fully automated platform technology including new biosensors for detecting toxic microalgae, pathogens, toxins and PCBs</a:t>
            </a:r>
            <a:endParaRPr lang="de-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Three completely different approaches were used for the developments of the biosensors</a:t>
            </a:r>
            <a:endParaRPr lang="de-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Different species of toxic microalgae, Okadaic Acid and PCB 126 &amp; 169 can be successfully quantified within 60 – 120 min</a:t>
            </a:r>
            <a:endParaRPr lang="de-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degree of automation allows remote operation in the marine environment</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December 2013, the project EnviGuard picked up its work to provide the marine aquaculture industry with a highly specific and precise in situ measurement device for monitoring chemical contaminants and biohazards in seawater. The EnviGuard system combines technologies from the field of nanotechnologies, genomics, molecular science, bio-receptors as well as material science and data processing. It is made up of three different sensor modules one for detecting toxic microalgae, one for pathogens and one for toxins and PCBs. They are connected to the EnviGuard Port, a common interface device and platform, which is responsible for continuous sampling, filtration and sample preparation. It also records and sends the data to a server. Users can access their information online.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algae detection unit (ADU) and chemical detection unit (CDU) were completed in 2016 and used for the analysis of different water samples. The ADU is based upon the detection of nucleic acids via sandwich-</a:t>
            </a:r>
            <a:r>
              <a:rPr lang="en-US" sz="1200" kern="1200" dirty="0" err="1">
                <a:solidFill>
                  <a:schemeClr val="tx1"/>
                </a:solidFill>
                <a:effectLst/>
                <a:latin typeface="+mn-lt"/>
                <a:ea typeface="+mn-ea"/>
                <a:cs typeface="+mn-cs"/>
              </a:rPr>
              <a:t>hybridisation</a:t>
            </a:r>
            <a:r>
              <a:rPr lang="en-US" sz="1200" kern="1200" dirty="0">
                <a:solidFill>
                  <a:schemeClr val="tx1"/>
                </a:solidFill>
                <a:effectLst/>
                <a:latin typeface="+mn-lt"/>
                <a:ea typeface="+mn-ea"/>
                <a:cs typeface="+mn-cs"/>
              </a:rPr>
              <a:t>. A target specific capture probe is deposited on an electrode. If the target is bound, detection takes place via the hybridization of a second probe. Attached to the second probe are components, which allow for an electro-chemical signal to be measured. The biosensor is fully automated using the AUTOFIM (iSiTEC, Bremerhaven, Germany) filtration unit for sample preparation. Readings from real water samples were compared to the results from classic microscopy. The CDU is an optical immuno-sensor based on photonic nanostructured surfaces called </a:t>
            </a:r>
            <a:r>
              <a:rPr lang="en-US" sz="1200" kern="1200" dirty="0" err="1">
                <a:solidFill>
                  <a:schemeClr val="tx1"/>
                </a:solidFill>
                <a:effectLst/>
                <a:latin typeface="+mn-lt"/>
                <a:ea typeface="+mn-ea"/>
                <a:cs typeface="+mn-cs"/>
              </a:rPr>
              <a:t>Bicells</a:t>
            </a:r>
            <a:r>
              <a:rPr lang="en-US" sz="1200" kern="1200" dirty="0">
                <a:solidFill>
                  <a:schemeClr val="tx1"/>
                </a:solidFill>
                <a:effectLst/>
                <a:latin typeface="+mn-lt"/>
                <a:ea typeface="+mn-ea"/>
                <a:cs typeface="+mn-cs"/>
              </a:rPr>
              <a:t>. The </a:t>
            </a:r>
            <a:r>
              <a:rPr lang="en-US" sz="1200" kern="1200" dirty="0" err="1">
                <a:solidFill>
                  <a:schemeClr val="tx1"/>
                </a:solidFill>
                <a:effectLst/>
                <a:latin typeface="+mn-lt"/>
                <a:ea typeface="+mn-ea"/>
                <a:cs typeface="+mn-cs"/>
              </a:rPr>
              <a:t>Bicells</a:t>
            </a:r>
            <a:r>
              <a:rPr lang="en-US" sz="1200" kern="1200" dirty="0">
                <a:solidFill>
                  <a:schemeClr val="tx1"/>
                </a:solidFill>
                <a:effectLst/>
                <a:latin typeface="+mn-lt"/>
                <a:ea typeface="+mn-ea"/>
                <a:cs typeface="+mn-cs"/>
              </a:rPr>
              <a:t> are integrated in a reusable multiplexed chip within an autonomous fluidic system which allows simultaneous multi-analyte detection. Monoclonal antibodies and a competitive format have been applied for specific detection of toxins and PCBs. Solutions with increasing concentrations of target analytes were used to obtain calibration curves and assess system detectability. Spiked water samples were used to evaluate the system’s capacity.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ADU has been used to measure the occurrence of two different </a:t>
            </a:r>
            <a:r>
              <a:rPr lang="en-US" sz="1200" i="1" kern="1200" dirty="0">
                <a:solidFill>
                  <a:schemeClr val="tx1"/>
                </a:solidFill>
                <a:effectLst/>
                <a:latin typeface="+mn-lt"/>
                <a:ea typeface="+mn-ea"/>
                <a:cs typeface="+mn-cs"/>
              </a:rPr>
              <a:t>Dinophysis</a:t>
            </a:r>
            <a:r>
              <a:rPr lang="en-US" sz="1200" kern="1200" dirty="0">
                <a:solidFill>
                  <a:schemeClr val="tx1"/>
                </a:solidFill>
                <a:effectLst/>
                <a:latin typeface="+mn-lt"/>
                <a:ea typeface="+mn-ea"/>
                <a:cs typeface="+mn-cs"/>
              </a:rPr>
              <a:t> species in field samples. The biosensor gave positive results for their occurrence. The fully automated system needs two hours per sample. The results of the ADU were confirmed by microscope counting of the samples.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Regarding the CDU, successful protocols for label-free and real-time detection of PCB (126&amp;169) and Okadaic Acid (OA) have been developed and implemented in the integrated unit. Results show a detection limit close to 25 ng/ml for OA and 22 ng/ml for PCBs revealing the sensitivity of the novel sensor. The sensor is able to analyze one sample per hour.</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Monitoring of toxic microalgae is usually done by microscopy. This method is time consuming and requires trained personal. Molecular methods have a higher resolution and distinguish better between species. The ADU allows for both quantitative and qualitative measurements. The reaction only takes place when a certain species or group is occurring and the strength of the signal allows for measuring the amount of cells in the sample. This new method is faster - a single measurement takes about 2 hours after filtration - and the device can be used with little training. The main operation of the device can be done remotely, as well as the analysis of the results. Consumables such as different solutions and a new pair of bio-chips is needed once a week.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results of the CDU constitute the developed bio-sensing technology as a competitive analytical tool, since usually PCBs and OA are determined by more complex and expensive methodologies such as GC/MS or LC/MS, which require sample shipment to analysis laboratory.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Due to these advantages, the two new biosensors have the potential to replace standard procedures and diagnostic tests. The degree of automation allows remote operation in the marine environment. Only basic personal is needed for quantitative analysis. Thus, EnviGuard can serve as an early warning system for aquaculture enterprises as well as regional authorities. The modularity of the platform allows users to purchase a customized product according to their needs and the addition of new biosensor modules in the future.</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pPr>
              <a:defRPr/>
            </a:pPr>
            <a:fld id="{F82CEE1A-ED58-42BB-862D-A00BD887B337}" type="slidenum">
              <a:rPr lang="de-DE" smtClean="0"/>
              <a:pPr>
                <a:defRPr/>
              </a:pPr>
              <a:t>2</a:t>
            </a:fld>
            <a:endParaRPr lang="de-DE"/>
          </a:p>
        </p:txBody>
      </p:sp>
    </p:spTree>
    <p:extLst>
      <p:ext uri="{BB962C8B-B14F-4D97-AF65-F5344CB8AC3E}">
        <p14:creationId xmlns:p14="http://schemas.microsoft.com/office/powerpoint/2010/main" val="1667495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Our research aim is was to develop an automated observation system that allows monitoring and surveillance of toxic microalgae species in situ with high </a:t>
            </a:r>
            <a:r>
              <a:rPr lang="en-US" sz="1200" kern="1200" dirty="0" err="1">
                <a:solidFill>
                  <a:schemeClr val="tx1"/>
                </a:solidFill>
                <a:effectLst/>
                <a:latin typeface="+mn-lt"/>
                <a:ea typeface="+mn-ea"/>
                <a:cs typeface="+mn-cs"/>
              </a:rPr>
              <a:t>spatio</a:t>
            </a:r>
            <a:r>
              <a:rPr lang="en-US" sz="1200" kern="1200" dirty="0">
                <a:solidFill>
                  <a:schemeClr val="tx1"/>
                </a:solidFill>
                <a:effectLst/>
                <a:latin typeface="+mn-lt"/>
                <a:ea typeface="+mn-ea"/>
                <a:cs typeface="+mn-cs"/>
              </a:rPr>
              <a:t>-temporal resolution. The system includes an automated filtration module (</a:t>
            </a:r>
            <a:r>
              <a:rPr lang="en-US" sz="1200" kern="1200" dirty="0" err="1">
                <a:solidFill>
                  <a:schemeClr val="tx1"/>
                </a:solidFill>
                <a:effectLst/>
                <a:latin typeface="+mn-lt"/>
                <a:ea typeface="+mn-ea"/>
                <a:cs typeface="+mn-cs"/>
              </a:rPr>
              <a:t>AutoFiM</a:t>
            </a:r>
            <a:r>
              <a:rPr lang="en-US" sz="1200" kern="1200" dirty="0">
                <a:solidFill>
                  <a:schemeClr val="tx1"/>
                </a:solidFill>
                <a:effectLst/>
                <a:latin typeface="+mn-lt"/>
                <a:ea typeface="+mn-ea"/>
                <a:cs typeface="+mn-cs"/>
              </a:rPr>
              <a:t>) and a rRNA biosensor approach that allow rapid, precise and economically efficient high-resolution quantification and identification of microalgae in aquatic environments. Next generation sequencing and genetic fingerprints are used to get additional information on distributional patterns of the most common dinoflagellate species in the observation area.</a:t>
            </a:r>
          </a:p>
          <a:p>
            <a:endParaRPr lang="de-DE" dirty="0"/>
          </a:p>
        </p:txBody>
      </p:sp>
      <p:sp>
        <p:nvSpPr>
          <p:cNvPr id="4" name="Foliennummernplatzhalter 3"/>
          <p:cNvSpPr>
            <a:spLocks noGrp="1"/>
          </p:cNvSpPr>
          <p:nvPr>
            <p:ph type="sldNum" sz="quarter" idx="5"/>
          </p:nvPr>
        </p:nvSpPr>
        <p:spPr/>
        <p:txBody>
          <a:bodyPr/>
          <a:lstStyle/>
          <a:p>
            <a:pPr>
              <a:defRPr/>
            </a:pPr>
            <a:fld id="{1F5E6BD0-BC0D-4BF6-8BEF-59D31792C596}" type="slidenum">
              <a:rPr lang="de-DE" smtClean="0"/>
              <a:pPr>
                <a:defRPr/>
              </a:pPr>
              <a:t>13</a:t>
            </a:fld>
            <a:endParaRPr lang="de-DE"/>
          </a:p>
        </p:txBody>
      </p:sp>
    </p:spTree>
    <p:extLst>
      <p:ext uri="{BB962C8B-B14F-4D97-AF65-F5344CB8AC3E}">
        <p14:creationId xmlns:p14="http://schemas.microsoft.com/office/powerpoint/2010/main" val="3611421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We introduce a rRNA biosensor device. The detection and quantification of selected microalgae species is based on Sandwich Hybridization that involves two species-specific probes, that bind to a specific area in the ribosomal RNA of the target organism.  A sensor-chip is placed in the chamber. One of the probes is, immobilized on the chips surface, the other functions at the detection probe. If the RNA of the target species is present in the sample, it </a:t>
            </a:r>
            <a:r>
              <a:rPr lang="en-US" sz="1200" kern="1200" dirty="0" err="1">
                <a:solidFill>
                  <a:schemeClr val="tx1"/>
                </a:solidFill>
                <a:effectLst/>
                <a:latin typeface="+mn-lt"/>
                <a:ea typeface="+mn-ea"/>
                <a:cs typeface="+mn-cs"/>
              </a:rPr>
              <a:t>hybridisizes</a:t>
            </a:r>
            <a:r>
              <a:rPr lang="en-US" sz="1200" kern="1200" dirty="0">
                <a:solidFill>
                  <a:schemeClr val="tx1"/>
                </a:solidFill>
                <a:effectLst/>
                <a:latin typeface="+mn-lt"/>
                <a:ea typeface="+mn-ea"/>
                <a:cs typeface="+mn-cs"/>
              </a:rPr>
              <a:t> with the probes. The detection probe is labeled with </a:t>
            </a:r>
            <a:r>
              <a:rPr lang="en-US" sz="1200" kern="1200" dirty="0" err="1">
                <a:solidFill>
                  <a:schemeClr val="tx1"/>
                </a:solidFill>
                <a:effectLst/>
                <a:latin typeface="+mn-lt"/>
                <a:ea typeface="+mn-ea"/>
                <a:cs typeface="+mn-cs"/>
              </a:rPr>
              <a:t>digoxigenin</a:t>
            </a:r>
            <a:r>
              <a:rPr lang="en-US" sz="1200" kern="1200" dirty="0">
                <a:solidFill>
                  <a:schemeClr val="tx1"/>
                </a:solidFill>
                <a:effectLst/>
                <a:latin typeface="+mn-lt"/>
                <a:ea typeface="+mn-ea"/>
                <a:cs typeface="+mn-cs"/>
              </a:rPr>
              <a:t>, that binds to an antibody-</a:t>
            </a:r>
            <a:r>
              <a:rPr lang="en-US" sz="1200" kern="1200" dirty="0" err="1">
                <a:solidFill>
                  <a:schemeClr val="tx1"/>
                </a:solidFill>
                <a:effectLst/>
                <a:latin typeface="+mn-lt"/>
                <a:ea typeface="+mn-ea"/>
                <a:cs typeface="+mn-cs"/>
              </a:rPr>
              <a:t>enzym</a:t>
            </a:r>
            <a:r>
              <a:rPr lang="en-US" sz="1200" kern="1200" dirty="0">
                <a:solidFill>
                  <a:schemeClr val="tx1"/>
                </a:solidFill>
                <a:effectLst/>
                <a:latin typeface="+mn-lt"/>
                <a:ea typeface="+mn-ea"/>
                <a:cs typeface="+mn-cs"/>
              </a:rPr>
              <a:t> complex. This redox reaction can measured as an electrochemical signal. The signal could then be used for quantification of the target species based on calibration curves. </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pPr>
              <a:defRPr/>
            </a:pPr>
            <a:fld id="{1F5E6BD0-BC0D-4BF6-8BEF-59D31792C596}" type="slidenum">
              <a:rPr lang="de-DE" smtClean="0"/>
              <a:pPr>
                <a:defRPr/>
              </a:pPr>
              <a:t>14</a:t>
            </a:fld>
            <a:endParaRPr lang="de-DE"/>
          </a:p>
        </p:txBody>
      </p:sp>
    </p:spTree>
    <p:extLst>
      <p:ext uri="{BB962C8B-B14F-4D97-AF65-F5344CB8AC3E}">
        <p14:creationId xmlns:p14="http://schemas.microsoft.com/office/powerpoint/2010/main" val="2735145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Calibration was done using four different probe sets and cell estimates from </a:t>
            </a:r>
            <a:r>
              <a:rPr lang="en-US" sz="1200" i="1" kern="1200" dirty="0">
                <a:solidFill>
                  <a:schemeClr val="tx1"/>
                </a:solidFill>
                <a:effectLst/>
                <a:latin typeface="+mn-lt"/>
                <a:ea typeface="+mn-ea"/>
                <a:cs typeface="+mn-cs"/>
              </a:rPr>
              <a:t>Dinophysis sp.</a:t>
            </a:r>
            <a:r>
              <a:rPr lang="en-US" sz="1200" kern="1200" dirty="0">
                <a:solidFill>
                  <a:schemeClr val="tx1"/>
                </a:solidFill>
                <a:effectLst/>
                <a:latin typeface="+mn-lt"/>
                <a:ea typeface="+mn-ea"/>
                <a:cs typeface="+mn-cs"/>
              </a:rPr>
              <a:t> laboratory cultures (e.g. </a:t>
            </a:r>
            <a:r>
              <a:rPr lang="en-US" sz="1200" i="1" kern="1200" dirty="0" err="1">
                <a:solidFill>
                  <a:schemeClr val="tx1"/>
                </a:solidFill>
                <a:effectLst/>
                <a:latin typeface="+mn-lt"/>
                <a:ea typeface="+mn-ea"/>
                <a:cs typeface="+mn-cs"/>
              </a:rPr>
              <a:t>D.acuminata</a:t>
            </a:r>
            <a:r>
              <a:rPr lang="en-US" sz="1200" kern="1200" dirty="0">
                <a:solidFill>
                  <a:schemeClr val="tx1"/>
                </a:solidFill>
                <a:effectLst/>
                <a:latin typeface="+mn-lt"/>
                <a:ea typeface="+mn-ea"/>
                <a:cs typeface="+mn-cs"/>
              </a:rPr>
              <a:t>). Cell counts correlate with signal intensity enabling not only detection but quantification.</a:t>
            </a:r>
            <a:endParaRPr lang="de-DE" dirty="0"/>
          </a:p>
        </p:txBody>
      </p:sp>
      <p:sp>
        <p:nvSpPr>
          <p:cNvPr id="4" name="Foliennummernplatzhalter 3"/>
          <p:cNvSpPr>
            <a:spLocks noGrp="1"/>
          </p:cNvSpPr>
          <p:nvPr>
            <p:ph type="sldNum" sz="quarter" idx="5"/>
          </p:nvPr>
        </p:nvSpPr>
        <p:spPr/>
        <p:txBody>
          <a:bodyPr/>
          <a:lstStyle/>
          <a:p>
            <a:pPr>
              <a:defRPr/>
            </a:pPr>
            <a:fld id="{1F5E6BD0-BC0D-4BF6-8BEF-59D31792C596}" type="slidenum">
              <a:rPr lang="de-DE" smtClean="0"/>
              <a:pPr>
                <a:defRPr/>
              </a:pPr>
              <a:t>15</a:t>
            </a:fld>
            <a:endParaRPr lang="de-DE"/>
          </a:p>
        </p:txBody>
      </p:sp>
    </p:spTree>
    <p:extLst>
      <p:ext uri="{BB962C8B-B14F-4D97-AF65-F5344CB8AC3E}">
        <p14:creationId xmlns:p14="http://schemas.microsoft.com/office/powerpoint/2010/main" val="2669106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We detected </a:t>
            </a:r>
            <a:r>
              <a:rPr lang="en-US" sz="1200" i="1" kern="1200" dirty="0">
                <a:solidFill>
                  <a:schemeClr val="tx1"/>
                </a:solidFill>
                <a:effectLst/>
                <a:latin typeface="+mn-lt"/>
                <a:ea typeface="+mn-ea"/>
                <a:cs typeface="+mn-cs"/>
              </a:rPr>
              <a:t>Dinophysis sp.</a:t>
            </a:r>
            <a:r>
              <a:rPr lang="en-US" sz="1200" kern="1200" dirty="0">
                <a:solidFill>
                  <a:schemeClr val="tx1"/>
                </a:solidFill>
                <a:effectLst/>
                <a:latin typeface="+mn-lt"/>
                <a:ea typeface="+mn-ea"/>
                <a:cs typeface="+mn-cs"/>
              </a:rPr>
              <a:t> in field samples from the </a:t>
            </a:r>
            <a:r>
              <a:rPr lang="en-US" sz="1200" kern="1200" dirty="0" err="1">
                <a:solidFill>
                  <a:schemeClr val="tx1"/>
                </a:solidFill>
                <a:effectLst/>
                <a:latin typeface="+mn-lt"/>
                <a:ea typeface="+mn-ea"/>
                <a:cs typeface="+mn-cs"/>
              </a:rPr>
              <a:t>Sognefjord</a:t>
            </a:r>
            <a:r>
              <a:rPr lang="en-US" sz="1200" kern="1200" dirty="0">
                <a:solidFill>
                  <a:schemeClr val="tx1"/>
                </a:solidFill>
                <a:effectLst/>
                <a:latin typeface="+mn-lt"/>
                <a:ea typeface="+mn-ea"/>
                <a:cs typeface="+mn-cs"/>
              </a:rPr>
              <a:t>, Norway based on the nucleic acid biosensor device.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specificy</a:t>
            </a:r>
            <a:r>
              <a:rPr lang="en-US" sz="1200" kern="1200" dirty="0">
                <a:solidFill>
                  <a:schemeClr val="tx1"/>
                </a:solidFill>
                <a:effectLst/>
                <a:latin typeface="+mn-lt"/>
                <a:ea typeface="+mn-ea"/>
                <a:cs typeface="+mn-cs"/>
              </a:rPr>
              <a:t> of the designed probes is actually proven (especially to differentiate between different species and between potential toxic and non-toxic strains). </a:t>
            </a:r>
            <a:endParaRPr lang="de-DE" dirty="0"/>
          </a:p>
        </p:txBody>
      </p:sp>
      <p:sp>
        <p:nvSpPr>
          <p:cNvPr id="4" name="Foliennummernplatzhalter 3"/>
          <p:cNvSpPr>
            <a:spLocks noGrp="1"/>
          </p:cNvSpPr>
          <p:nvPr>
            <p:ph type="sldNum" sz="quarter" idx="5"/>
          </p:nvPr>
        </p:nvSpPr>
        <p:spPr/>
        <p:txBody>
          <a:bodyPr/>
          <a:lstStyle/>
          <a:p>
            <a:pPr>
              <a:defRPr/>
            </a:pPr>
            <a:fld id="{1F5E6BD0-BC0D-4BF6-8BEF-59D31792C596}" type="slidenum">
              <a:rPr lang="de-DE" smtClean="0"/>
              <a:pPr>
                <a:defRPr/>
              </a:pPr>
              <a:t>16</a:t>
            </a:fld>
            <a:endParaRPr lang="de-DE"/>
          </a:p>
        </p:txBody>
      </p:sp>
    </p:spTree>
    <p:extLst>
      <p:ext uri="{BB962C8B-B14F-4D97-AF65-F5344CB8AC3E}">
        <p14:creationId xmlns:p14="http://schemas.microsoft.com/office/powerpoint/2010/main" val="3878698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dirty="0"/>
          </a:p>
        </p:txBody>
      </p:sp>
      <p:sp>
        <p:nvSpPr>
          <p:cNvPr id="4" name="Foliennummernplatzhalter 3"/>
          <p:cNvSpPr>
            <a:spLocks noGrp="1"/>
          </p:cNvSpPr>
          <p:nvPr>
            <p:ph type="sldNum" sz="quarter" idx="5"/>
          </p:nvPr>
        </p:nvSpPr>
        <p:spPr/>
        <p:txBody>
          <a:bodyPr/>
          <a:lstStyle/>
          <a:p>
            <a:pPr>
              <a:defRPr/>
            </a:pPr>
            <a:fld id="{1F5E6BD0-BC0D-4BF6-8BEF-59D31792C596}" type="slidenum">
              <a:rPr lang="de-DE" smtClean="0"/>
              <a:pPr>
                <a:defRPr/>
              </a:pPr>
              <a:t>17</a:t>
            </a:fld>
            <a:endParaRPr lang="de-DE"/>
          </a:p>
        </p:txBody>
      </p:sp>
    </p:spTree>
    <p:extLst>
      <p:ext uri="{BB962C8B-B14F-4D97-AF65-F5344CB8AC3E}">
        <p14:creationId xmlns:p14="http://schemas.microsoft.com/office/powerpoint/2010/main" val="3890418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p>
        </p:txBody>
      </p:sp>
      <p:sp>
        <p:nvSpPr>
          <p:cNvPr id="4" name="Foliennummernplatzhalter 3"/>
          <p:cNvSpPr>
            <a:spLocks noGrp="1"/>
          </p:cNvSpPr>
          <p:nvPr>
            <p:ph type="sldNum" sz="quarter" idx="5"/>
          </p:nvPr>
        </p:nvSpPr>
        <p:spPr/>
        <p:txBody>
          <a:bodyPr/>
          <a:lstStyle/>
          <a:p>
            <a:pPr>
              <a:defRPr/>
            </a:pPr>
            <a:fld id="{1F5E6BD0-BC0D-4BF6-8BEF-59D31792C596}" type="slidenum">
              <a:rPr lang="de-DE" smtClean="0"/>
              <a:pPr>
                <a:defRPr/>
              </a:pPr>
              <a:t>18</a:t>
            </a:fld>
            <a:endParaRPr lang="de-DE"/>
          </a:p>
        </p:txBody>
      </p:sp>
    </p:spTree>
    <p:extLst>
      <p:ext uri="{BB962C8B-B14F-4D97-AF65-F5344CB8AC3E}">
        <p14:creationId xmlns:p14="http://schemas.microsoft.com/office/powerpoint/2010/main" val="2116758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p>
        </p:txBody>
      </p:sp>
      <p:sp>
        <p:nvSpPr>
          <p:cNvPr id="4" name="Foliennummernplatzhalter 3"/>
          <p:cNvSpPr>
            <a:spLocks noGrp="1"/>
          </p:cNvSpPr>
          <p:nvPr>
            <p:ph type="sldNum" sz="quarter" idx="5"/>
          </p:nvPr>
        </p:nvSpPr>
        <p:spPr/>
        <p:txBody>
          <a:bodyPr/>
          <a:lstStyle/>
          <a:p>
            <a:pPr>
              <a:defRPr/>
            </a:pPr>
            <a:fld id="{1F5E6BD0-BC0D-4BF6-8BEF-59D31792C596}" type="slidenum">
              <a:rPr lang="de-DE" smtClean="0"/>
              <a:pPr>
                <a:defRPr/>
              </a:pPr>
              <a:t>19</a:t>
            </a:fld>
            <a:endParaRPr lang="de-DE"/>
          </a:p>
        </p:txBody>
      </p:sp>
    </p:spTree>
    <p:extLst>
      <p:ext uri="{BB962C8B-B14F-4D97-AF65-F5344CB8AC3E}">
        <p14:creationId xmlns:p14="http://schemas.microsoft.com/office/powerpoint/2010/main" val="1744242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a:solidFill>
                  <a:schemeClr val="tx1"/>
                </a:solidFill>
                <a:effectLst/>
                <a:latin typeface="+mn-lt"/>
                <a:ea typeface="+mn-ea"/>
                <a:cs typeface="+mn-cs"/>
              </a:rPr>
              <a:t>PCB 126 and PCB 169</a:t>
            </a:r>
            <a:endParaRPr lang="de-DE" dirty="0"/>
          </a:p>
        </p:txBody>
      </p:sp>
      <p:sp>
        <p:nvSpPr>
          <p:cNvPr id="4" name="Foliennummernplatzhalter 3"/>
          <p:cNvSpPr>
            <a:spLocks noGrp="1"/>
          </p:cNvSpPr>
          <p:nvPr>
            <p:ph type="sldNum" sz="quarter" idx="5"/>
          </p:nvPr>
        </p:nvSpPr>
        <p:spPr/>
        <p:txBody>
          <a:bodyPr/>
          <a:lstStyle/>
          <a:p>
            <a:pPr>
              <a:defRPr/>
            </a:pPr>
            <a:fld id="{1F5E6BD0-BC0D-4BF6-8BEF-59D31792C596}" type="slidenum">
              <a:rPr lang="de-DE" smtClean="0"/>
              <a:pPr>
                <a:defRPr/>
              </a:pPr>
              <a:t>20</a:t>
            </a:fld>
            <a:endParaRPr lang="de-DE"/>
          </a:p>
        </p:txBody>
      </p:sp>
    </p:spTree>
    <p:extLst>
      <p:ext uri="{BB962C8B-B14F-4D97-AF65-F5344CB8AC3E}">
        <p14:creationId xmlns:p14="http://schemas.microsoft.com/office/powerpoint/2010/main" val="3635016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p>
        </p:txBody>
      </p:sp>
      <p:sp>
        <p:nvSpPr>
          <p:cNvPr id="4" name="Foliennummernplatzhalter 3"/>
          <p:cNvSpPr>
            <a:spLocks noGrp="1"/>
          </p:cNvSpPr>
          <p:nvPr>
            <p:ph type="sldNum" sz="quarter" idx="5"/>
          </p:nvPr>
        </p:nvSpPr>
        <p:spPr/>
        <p:txBody>
          <a:bodyPr/>
          <a:lstStyle/>
          <a:p>
            <a:pPr>
              <a:defRPr/>
            </a:pPr>
            <a:fld id="{1F5E6BD0-BC0D-4BF6-8BEF-59D31792C596}" type="slidenum">
              <a:rPr lang="de-DE" smtClean="0"/>
              <a:pPr>
                <a:defRPr/>
              </a:pPr>
              <a:t>21</a:t>
            </a:fld>
            <a:endParaRPr lang="de-DE"/>
          </a:p>
        </p:txBody>
      </p:sp>
    </p:spTree>
    <p:extLst>
      <p:ext uri="{BB962C8B-B14F-4D97-AF65-F5344CB8AC3E}">
        <p14:creationId xmlns:p14="http://schemas.microsoft.com/office/powerpoint/2010/main" val="742231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dirty="0" err="1"/>
              <a:t>Fluidic</a:t>
            </a:r>
            <a:r>
              <a:rPr lang="de-DE" dirty="0"/>
              <a:t> </a:t>
            </a:r>
            <a:r>
              <a:rPr lang="de-DE" dirty="0" err="1"/>
              <a:t>system</a:t>
            </a:r>
            <a:endParaRPr lang="de-DE" dirty="0"/>
          </a:p>
          <a:p>
            <a:endParaRPr lang="de-DE" dirty="0"/>
          </a:p>
        </p:txBody>
      </p:sp>
      <p:sp>
        <p:nvSpPr>
          <p:cNvPr id="4" name="Foliennummernplatzhalter 3"/>
          <p:cNvSpPr>
            <a:spLocks noGrp="1"/>
          </p:cNvSpPr>
          <p:nvPr>
            <p:ph type="sldNum" sz="quarter" idx="5"/>
          </p:nvPr>
        </p:nvSpPr>
        <p:spPr/>
        <p:txBody>
          <a:bodyPr/>
          <a:lstStyle/>
          <a:p>
            <a:pPr>
              <a:defRPr/>
            </a:pPr>
            <a:fld id="{1F5E6BD0-BC0D-4BF6-8BEF-59D31792C596}" type="slidenum">
              <a:rPr lang="de-DE" smtClean="0"/>
              <a:pPr>
                <a:defRPr/>
              </a:pPr>
              <a:t>22</a:t>
            </a:fld>
            <a:endParaRPr lang="de-DE"/>
          </a:p>
        </p:txBody>
      </p:sp>
    </p:spTree>
    <p:extLst>
      <p:ext uri="{BB962C8B-B14F-4D97-AF65-F5344CB8AC3E}">
        <p14:creationId xmlns:p14="http://schemas.microsoft.com/office/powerpoint/2010/main" val="3660546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dirty="0"/>
          </a:p>
        </p:txBody>
      </p:sp>
      <p:sp>
        <p:nvSpPr>
          <p:cNvPr id="4" name="Foliennummernplatzhalter 3"/>
          <p:cNvSpPr>
            <a:spLocks noGrp="1"/>
          </p:cNvSpPr>
          <p:nvPr>
            <p:ph type="sldNum" sz="quarter" idx="5"/>
          </p:nvPr>
        </p:nvSpPr>
        <p:spPr/>
        <p:txBody>
          <a:bodyPr/>
          <a:lstStyle/>
          <a:p>
            <a:pPr>
              <a:defRPr/>
            </a:pPr>
            <a:fld id="{F82CEE1A-ED58-42BB-862D-A00BD887B337}" type="slidenum">
              <a:rPr lang="de-DE" smtClean="0"/>
              <a:pPr>
                <a:defRPr/>
              </a:pPr>
              <a:t>3</a:t>
            </a:fld>
            <a:endParaRPr lang="de-DE"/>
          </a:p>
        </p:txBody>
      </p:sp>
    </p:spTree>
    <p:extLst>
      <p:ext uri="{BB962C8B-B14F-4D97-AF65-F5344CB8AC3E}">
        <p14:creationId xmlns:p14="http://schemas.microsoft.com/office/powerpoint/2010/main" val="1168574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dirty="0"/>
              <a:t>Optical </a:t>
            </a:r>
            <a:r>
              <a:rPr lang="de-DE" dirty="0" err="1"/>
              <a:t>system</a:t>
            </a:r>
            <a:endParaRPr lang="de-D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1200" dirty="0" err="1">
                <a:solidFill>
                  <a:schemeClr val="tx1"/>
                </a:solidFill>
                <a:effectLst/>
                <a:latin typeface="+mn-lt"/>
                <a:ea typeface="+mn-ea"/>
                <a:cs typeface="+mn-cs"/>
              </a:rPr>
              <a:t>optical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system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able</a:t>
            </a:r>
            <a:r>
              <a:rPr lang="de-DE" sz="1200" kern="1200" dirty="0">
                <a:solidFill>
                  <a:schemeClr val="tx1"/>
                </a:solidFill>
                <a:effectLst/>
                <a:latin typeface="+mn-lt"/>
                <a:ea typeface="+mn-ea"/>
                <a:cs typeface="+mn-cs"/>
              </a:rPr>
              <a:t> to </a:t>
            </a:r>
            <a:r>
              <a:rPr lang="de-DE" sz="1200" kern="1200" dirty="0" err="1">
                <a:solidFill>
                  <a:schemeClr val="tx1"/>
                </a:solidFill>
                <a:effectLst/>
                <a:latin typeface="+mn-lt"/>
                <a:ea typeface="+mn-ea"/>
                <a:cs typeface="+mn-cs"/>
              </a:rPr>
              <a:t>measure</a:t>
            </a:r>
            <a:r>
              <a:rPr lang="de-DE" sz="1200" kern="1200" dirty="0">
                <a:solidFill>
                  <a:schemeClr val="tx1"/>
                </a:solidFill>
                <a:effectLst/>
                <a:latin typeface="+mn-lt"/>
                <a:ea typeface="+mn-ea"/>
                <a:cs typeface="+mn-cs"/>
              </a:rPr>
              <a:t> 12 </a:t>
            </a:r>
            <a:r>
              <a:rPr lang="de-DE" sz="1200" kern="1200" dirty="0" err="1">
                <a:solidFill>
                  <a:schemeClr val="tx1"/>
                </a:solidFill>
                <a:effectLst/>
                <a:latin typeface="+mn-lt"/>
                <a:ea typeface="+mn-ea"/>
                <a:cs typeface="+mn-cs"/>
              </a:rPr>
              <a:t>bicells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simultaneously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allowing</a:t>
            </a:r>
            <a:r>
              <a:rPr lang="de-DE" sz="1200" kern="1200" dirty="0">
                <a:solidFill>
                  <a:schemeClr val="tx1"/>
                </a:solidFill>
                <a:effectLst/>
                <a:latin typeface="+mn-lt"/>
                <a:ea typeface="+mn-ea"/>
                <a:cs typeface="+mn-cs"/>
              </a:rPr>
              <a:t> the multianalyte </a:t>
            </a:r>
            <a:r>
              <a:rPr lang="de-DE" sz="1200" kern="1200" dirty="0" err="1">
                <a:solidFill>
                  <a:schemeClr val="tx1"/>
                </a:solidFill>
                <a:effectLst/>
                <a:latin typeface="+mn-lt"/>
                <a:ea typeface="+mn-ea"/>
                <a:cs typeface="+mn-cs"/>
              </a:rPr>
              <a:t>detection</a:t>
            </a:r>
            <a:r>
              <a:rPr lang="de-DE" sz="1200" kern="1200" dirty="0">
                <a:solidFill>
                  <a:schemeClr val="tx1"/>
                </a:solidFill>
                <a:effectLst/>
                <a:latin typeface="+mn-lt"/>
                <a:ea typeface="+mn-ea"/>
                <a:cs typeface="+mn-cs"/>
              </a:rPr>
              <a:t> in the same sample. The 12 </a:t>
            </a:r>
            <a:r>
              <a:rPr lang="de-DE" sz="1200" kern="1200" dirty="0" err="1">
                <a:solidFill>
                  <a:schemeClr val="tx1"/>
                </a:solidFill>
                <a:effectLst/>
                <a:latin typeface="+mn-lt"/>
                <a:ea typeface="+mn-ea"/>
                <a:cs typeface="+mn-cs"/>
              </a:rPr>
              <a:t>bicells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needed</a:t>
            </a:r>
            <a:r>
              <a:rPr lang="de-DE" sz="1200" kern="1200" dirty="0">
                <a:solidFill>
                  <a:schemeClr val="tx1"/>
                </a:solidFill>
                <a:effectLst/>
                <a:latin typeface="+mn-lt"/>
                <a:ea typeface="+mn-ea"/>
                <a:cs typeface="+mn-cs"/>
              </a:rPr>
              <a:t> for </a:t>
            </a:r>
            <a:r>
              <a:rPr lang="de-DE" sz="1200" kern="1200" dirty="0" err="1">
                <a:solidFill>
                  <a:schemeClr val="tx1"/>
                </a:solidFill>
                <a:effectLst/>
                <a:latin typeface="+mn-lt"/>
                <a:ea typeface="+mn-ea"/>
                <a:cs typeface="+mn-cs"/>
              </a:rPr>
              <a:t>taking</a:t>
            </a:r>
            <a:r>
              <a:rPr lang="de-DE" sz="1200" kern="1200" dirty="0">
                <a:solidFill>
                  <a:schemeClr val="tx1"/>
                </a:solidFill>
                <a:effectLst/>
                <a:latin typeface="+mn-lt"/>
                <a:ea typeface="+mn-ea"/>
                <a:cs typeface="+mn-cs"/>
              </a:rPr>
              <a:t> 3 </a:t>
            </a:r>
            <a:r>
              <a:rPr lang="de-DE" sz="1200" kern="1200" dirty="0" err="1">
                <a:solidFill>
                  <a:schemeClr val="tx1"/>
                </a:solidFill>
                <a:effectLst/>
                <a:latin typeface="+mn-lt"/>
                <a:ea typeface="+mn-ea"/>
                <a:cs typeface="+mn-cs"/>
              </a:rPr>
              <a:t>replicates</a:t>
            </a:r>
            <a:r>
              <a:rPr lang="de-DE" sz="1200" kern="1200" dirty="0">
                <a:solidFill>
                  <a:schemeClr val="tx1"/>
                </a:solidFill>
                <a:effectLst/>
                <a:latin typeface="+mn-lt"/>
                <a:ea typeface="+mn-ea"/>
                <a:cs typeface="+mn-cs"/>
              </a:rPr>
              <a:t> of </a:t>
            </a:r>
            <a:r>
              <a:rPr lang="de-DE" sz="1200" kern="1200" dirty="0" err="1">
                <a:solidFill>
                  <a:schemeClr val="tx1"/>
                </a:solidFill>
                <a:effectLst/>
                <a:latin typeface="+mn-lt"/>
                <a:ea typeface="+mn-ea"/>
                <a:cs typeface="+mn-cs"/>
              </a:rPr>
              <a:t>each</a:t>
            </a:r>
            <a:r>
              <a:rPr lang="de-DE" sz="1200" kern="1200" dirty="0">
                <a:solidFill>
                  <a:schemeClr val="tx1"/>
                </a:solidFill>
                <a:effectLst/>
                <a:latin typeface="+mn-lt"/>
                <a:ea typeface="+mn-ea"/>
                <a:cs typeface="+mn-cs"/>
              </a:rPr>
              <a:t> analyte plus 3 </a:t>
            </a:r>
            <a:r>
              <a:rPr lang="de-DE" sz="1200" kern="1200" dirty="0" err="1">
                <a:solidFill>
                  <a:schemeClr val="tx1"/>
                </a:solidFill>
                <a:effectLst/>
                <a:latin typeface="+mn-lt"/>
                <a:ea typeface="+mn-ea"/>
                <a:cs typeface="+mn-cs"/>
              </a:rPr>
              <a:t>replicates</a:t>
            </a:r>
            <a:r>
              <a:rPr lang="de-DE" sz="1200" kern="1200" dirty="0">
                <a:solidFill>
                  <a:schemeClr val="tx1"/>
                </a:solidFill>
                <a:effectLst/>
                <a:latin typeface="+mn-lt"/>
                <a:ea typeface="+mn-ea"/>
                <a:cs typeface="+mn-cs"/>
              </a:rPr>
              <a:t> of blank (</a:t>
            </a:r>
            <a:r>
              <a:rPr lang="de-DE" sz="1200" kern="1200" dirty="0" err="1">
                <a:solidFill>
                  <a:schemeClr val="tx1"/>
                </a:solidFill>
                <a:effectLst/>
                <a:latin typeface="+mn-lt"/>
                <a:ea typeface="+mn-ea"/>
                <a:cs typeface="+mn-cs"/>
              </a:rPr>
              <a:t>unspecific</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signal</a:t>
            </a:r>
            <a:r>
              <a:rPr lang="de-DE"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pPr>
              <a:defRPr/>
            </a:pPr>
            <a:fld id="{1F5E6BD0-BC0D-4BF6-8BEF-59D31792C596}" type="slidenum">
              <a:rPr lang="de-DE" smtClean="0"/>
              <a:pPr>
                <a:defRPr/>
              </a:pPr>
              <a:t>23</a:t>
            </a:fld>
            <a:endParaRPr lang="de-DE"/>
          </a:p>
        </p:txBody>
      </p:sp>
    </p:spTree>
    <p:extLst>
      <p:ext uri="{BB962C8B-B14F-4D97-AF65-F5344CB8AC3E}">
        <p14:creationId xmlns:p14="http://schemas.microsoft.com/office/powerpoint/2010/main" val="1898508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dirty="0" err="1"/>
              <a:t>Detection</a:t>
            </a:r>
            <a:endParaRPr lang="de-D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1200" dirty="0">
                <a:solidFill>
                  <a:schemeClr val="tx1"/>
                </a:solidFill>
                <a:effectLst/>
                <a:latin typeface="+mn-lt"/>
                <a:ea typeface="+mn-ea"/>
                <a:cs typeface="+mn-cs"/>
              </a:rPr>
              <a:t>The </a:t>
            </a:r>
            <a:r>
              <a:rPr lang="de-DE" sz="1200" kern="1200" dirty="0" err="1">
                <a:solidFill>
                  <a:schemeClr val="tx1"/>
                </a:solidFill>
                <a:effectLst/>
                <a:latin typeface="+mn-lt"/>
                <a:ea typeface="+mn-ea"/>
                <a:cs typeface="+mn-cs"/>
              </a:rPr>
              <a:t>chemical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detection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unit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an </a:t>
            </a:r>
            <a:r>
              <a:rPr lang="de-DE" sz="1200" kern="1200" dirty="0" err="1">
                <a:solidFill>
                  <a:schemeClr val="tx1"/>
                </a:solidFill>
                <a:effectLst/>
                <a:latin typeface="+mn-lt"/>
                <a:ea typeface="+mn-ea"/>
                <a:cs typeface="+mn-cs"/>
              </a:rPr>
              <a:t>optical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sensor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based</a:t>
            </a:r>
            <a:r>
              <a:rPr lang="de-DE" sz="1200" kern="1200" dirty="0">
                <a:solidFill>
                  <a:schemeClr val="tx1"/>
                </a:solidFill>
                <a:effectLst/>
                <a:latin typeface="+mn-lt"/>
                <a:ea typeface="+mn-ea"/>
                <a:cs typeface="+mn-cs"/>
              </a:rPr>
              <a:t> on resonant nanopillars </a:t>
            </a:r>
            <a:r>
              <a:rPr lang="de-DE" sz="1200" kern="1200" dirty="0" err="1">
                <a:solidFill>
                  <a:schemeClr val="tx1"/>
                </a:solidFill>
                <a:effectLst/>
                <a:latin typeface="+mn-lt"/>
                <a:ea typeface="+mn-ea"/>
                <a:cs typeface="+mn-cs"/>
              </a:rPr>
              <a:t>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transducer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monoclonal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antibodies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as</a:t>
            </a:r>
            <a:r>
              <a:rPr lang="de-DE" sz="1200" kern="1200" dirty="0">
                <a:solidFill>
                  <a:schemeClr val="tx1"/>
                </a:solidFill>
                <a:effectLst/>
                <a:latin typeface="+mn-lt"/>
                <a:ea typeface="+mn-ea"/>
                <a:cs typeface="+mn-cs"/>
              </a:rPr>
              <a:t> bioreceptors. Due to the </a:t>
            </a:r>
            <a:r>
              <a:rPr lang="de-DE" sz="1200" kern="1200" dirty="0" err="1">
                <a:solidFill>
                  <a:schemeClr val="tx1"/>
                </a:solidFill>
                <a:effectLst/>
                <a:latin typeface="+mn-lt"/>
                <a:ea typeface="+mn-ea"/>
                <a:cs typeface="+mn-cs"/>
              </a:rPr>
              <a:t>low</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molecular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weight</a:t>
            </a:r>
            <a:r>
              <a:rPr lang="de-DE" sz="1200" kern="1200" dirty="0">
                <a:solidFill>
                  <a:schemeClr val="tx1"/>
                </a:solidFill>
                <a:effectLst/>
                <a:latin typeface="+mn-lt"/>
                <a:ea typeface="+mn-ea"/>
                <a:cs typeface="+mn-cs"/>
              </a:rPr>
              <a:t> of </a:t>
            </a:r>
            <a:r>
              <a:rPr lang="de-DE" sz="1200" kern="1200" dirty="0" err="1">
                <a:solidFill>
                  <a:schemeClr val="tx1"/>
                </a:solidFill>
                <a:effectLst/>
                <a:latin typeface="+mn-lt"/>
                <a:ea typeface="+mn-ea"/>
                <a:cs typeface="+mn-cs"/>
              </a:rPr>
              <a:t>target</a:t>
            </a:r>
            <a:r>
              <a:rPr lang="de-DE" sz="1200" kern="1200" dirty="0">
                <a:solidFill>
                  <a:schemeClr val="tx1"/>
                </a:solidFill>
                <a:effectLst/>
                <a:latin typeface="+mn-lt"/>
                <a:ea typeface="+mn-ea"/>
                <a:cs typeface="+mn-cs"/>
              </a:rPr>
              <a:t> analytes, a </a:t>
            </a:r>
            <a:r>
              <a:rPr lang="de-DE" sz="1200" kern="1200" dirty="0" err="1">
                <a:solidFill>
                  <a:schemeClr val="tx1"/>
                </a:solidFill>
                <a:effectLst/>
                <a:latin typeface="+mn-lt"/>
                <a:ea typeface="+mn-ea"/>
                <a:cs typeface="+mn-cs"/>
              </a:rPr>
              <a:t>competitive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format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applied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where</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conjugate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immobilized</a:t>
            </a:r>
            <a:r>
              <a:rPr lang="de-DE" sz="1200" kern="1200" dirty="0">
                <a:solidFill>
                  <a:schemeClr val="tx1"/>
                </a:solidFill>
                <a:effectLst/>
                <a:latin typeface="+mn-lt"/>
                <a:ea typeface="+mn-ea"/>
                <a:cs typeface="+mn-cs"/>
              </a:rPr>
              <a:t> on </a:t>
            </a:r>
            <a:r>
              <a:rPr lang="de-DE" sz="1200" kern="1200" dirty="0" err="1">
                <a:solidFill>
                  <a:schemeClr val="tx1"/>
                </a:solidFill>
                <a:effectLst/>
                <a:latin typeface="+mn-lt"/>
                <a:ea typeface="+mn-ea"/>
                <a:cs typeface="+mn-cs"/>
              </a:rPr>
              <a:t>surface</a:t>
            </a:r>
            <a:r>
              <a:rPr lang="de-DE" sz="1200" kern="1200" dirty="0">
                <a:solidFill>
                  <a:schemeClr val="tx1"/>
                </a:solidFill>
                <a:effectLst/>
                <a:latin typeface="+mn-lt"/>
                <a:ea typeface="+mn-ea"/>
                <a:cs typeface="+mn-cs"/>
              </a:rPr>
              <a:t> of resonant nanopillars. </a:t>
            </a:r>
            <a:r>
              <a:rPr lang="de-DE" sz="1200" kern="1200" dirty="0" err="1">
                <a:solidFill>
                  <a:schemeClr val="tx1"/>
                </a:solidFill>
                <a:effectLst/>
                <a:latin typeface="+mn-lt"/>
                <a:ea typeface="+mn-ea"/>
                <a:cs typeface="+mn-cs"/>
              </a:rPr>
              <a:t>Antibody´s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binding</a:t>
            </a:r>
            <a:r>
              <a:rPr lang="de-DE" sz="1200" kern="1200" dirty="0">
                <a:solidFill>
                  <a:schemeClr val="tx1"/>
                </a:solidFill>
                <a:effectLst/>
                <a:latin typeface="+mn-lt"/>
                <a:ea typeface="+mn-ea"/>
                <a:cs typeface="+mn-cs"/>
              </a:rPr>
              <a:t> to </a:t>
            </a:r>
            <a:r>
              <a:rPr lang="de-DE" sz="1200" kern="1200" dirty="0" err="1">
                <a:solidFill>
                  <a:schemeClr val="tx1"/>
                </a:solidFill>
                <a:effectLst/>
                <a:latin typeface="+mn-lt"/>
                <a:ea typeface="+mn-ea"/>
                <a:cs typeface="+mn-cs"/>
              </a:rPr>
              <a:t>conjugate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causes</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shift</a:t>
            </a:r>
            <a:r>
              <a:rPr lang="de-DE" sz="1200" kern="1200" dirty="0">
                <a:solidFill>
                  <a:schemeClr val="tx1"/>
                </a:solidFill>
                <a:effectLst/>
                <a:latin typeface="+mn-lt"/>
                <a:ea typeface="+mn-ea"/>
                <a:cs typeface="+mn-cs"/>
              </a:rPr>
              <a:t> on </a:t>
            </a:r>
            <a:r>
              <a:rPr lang="de-DE" sz="1200" kern="1200" dirty="0" err="1">
                <a:solidFill>
                  <a:schemeClr val="tx1"/>
                </a:solidFill>
                <a:effectLst/>
                <a:latin typeface="+mn-lt"/>
                <a:ea typeface="+mn-ea"/>
                <a:cs typeface="+mn-cs"/>
              </a:rPr>
              <a:t>wavelength</a:t>
            </a:r>
            <a:r>
              <a:rPr lang="de-DE" sz="1200" kern="1200" dirty="0">
                <a:solidFill>
                  <a:schemeClr val="tx1"/>
                </a:solidFill>
                <a:effectLst/>
                <a:latin typeface="+mn-lt"/>
                <a:ea typeface="+mn-ea"/>
                <a:cs typeface="+mn-cs"/>
              </a:rPr>
              <a:t> of resonant nanopillars </a:t>
            </a:r>
            <a:r>
              <a:rPr lang="de-DE" sz="1200" kern="1200" dirty="0" err="1">
                <a:solidFill>
                  <a:schemeClr val="tx1"/>
                </a:solidFill>
                <a:effectLst/>
                <a:latin typeface="+mn-lt"/>
                <a:ea typeface="+mn-ea"/>
                <a:cs typeface="+mn-cs"/>
              </a:rPr>
              <a:t>reflectivity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spectra</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base</a:t>
            </a:r>
            <a:r>
              <a:rPr lang="de-DE" sz="1200" kern="1200" dirty="0">
                <a:solidFill>
                  <a:schemeClr val="tx1"/>
                </a:solidFill>
                <a:effectLst/>
                <a:latin typeface="+mn-lt"/>
                <a:ea typeface="+mn-ea"/>
                <a:cs typeface="+mn-cs"/>
              </a:rPr>
              <a:t> of the </a:t>
            </a:r>
            <a:r>
              <a:rPr lang="de-DE" sz="1200" kern="1200" dirty="0" err="1">
                <a:solidFill>
                  <a:schemeClr val="tx1"/>
                </a:solidFill>
                <a:effectLst/>
                <a:latin typeface="+mn-lt"/>
                <a:ea typeface="+mn-ea"/>
                <a:cs typeface="+mn-cs"/>
              </a:rPr>
              <a:t>measurement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label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free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real time). Sample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antibody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mixed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before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pumped</a:t>
            </a:r>
            <a:r>
              <a:rPr lang="de-DE" sz="1200" kern="1200" dirty="0">
                <a:solidFill>
                  <a:schemeClr val="tx1"/>
                </a:solidFill>
                <a:effectLst/>
                <a:latin typeface="+mn-lt"/>
                <a:ea typeface="+mn-ea"/>
                <a:cs typeface="+mn-cs"/>
              </a:rPr>
              <a:t> to the </a:t>
            </a:r>
            <a:r>
              <a:rPr lang="de-DE" sz="1200" kern="1200" dirty="0" err="1">
                <a:solidFill>
                  <a:schemeClr val="tx1"/>
                </a:solidFill>
                <a:effectLst/>
                <a:latin typeface="+mn-lt"/>
                <a:ea typeface="+mn-ea"/>
                <a:cs typeface="+mn-cs"/>
              </a:rPr>
              <a:t>sensor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chip</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Bicells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When</a:t>
            </a:r>
            <a:r>
              <a:rPr lang="de-DE" sz="1200" kern="1200" dirty="0">
                <a:solidFill>
                  <a:schemeClr val="tx1"/>
                </a:solidFill>
                <a:effectLst/>
                <a:latin typeface="+mn-lt"/>
                <a:ea typeface="+mn-ea"/>
                <a:cs typeface="+mn-cs"/>
              </a:rPr>
              <a:t> the analyte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present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binds</a:t>
            </a:r>
            <a:r>
              <a:rPr lang="de-DE" sz="1200" kern="1200" dirty="0">
                <a:solidFill>
                  <a:schemeClr val="tx1"/>
                </a:solidFill>
                <a:effectLst/>
                <a:latin typeface="+mn-lt"/>
                <a:ea typeface="+mn-ea"/>
                <a:cs typeface="+mn-cs"/>
              </a:rPr>
              <a:t> to </a:t>
            </a:r>
            <a:r>
              <a:rPr lang="de-DE" sz="1200" kern="1200" dirty="0" err="1">
                <a:solidFill>
                  <a:schemeClr val="tx1"/>
                </a:solidFill>
                <a:effectLst/>
                <a:latin typeface="+mn-lt"/>
                <a:ea typeface="+mn-ea"/>
                <a:cs typeface="+mn-cs"/>
              </a:rPr>
              <a:t>antibody</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solution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so, </a:t>
            </a:r>
            <a:r>
              <a:rPr lang="de-DE" sz="1200" kern="1200" dirty="0" err="1">
                <a:solidFill>
                  <a:schemeClr val="tx1"/>
                </a:solidFill>
                <a:effectLst/>
                <a:latin typeface="+mn-lt"/>
                <a:ea typeface="+mn-ea"/>
                <a:cs typeface="+mn-cs"/>
              </a:rPr>
              <a:t>inhibits</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binding</a:t>
            </a:r>
            <a:r>
              <a:rPr lang="de-DE" sz="1200" kern="1200" dirty="0">
                <a:solidFill>
                  <a:schemeClr val="tx1"/>
                </a:solidFill>
                <a:effectLst/>
                <a:latin typeface="+mn-lt"/>
                <a:ea typeface="+mn-ea"/>
                <a:cs typeface="+mn-cs"/>
              </a:rPr>
              <a:t> of </a:t>
            </a:r>
            <a:r>
              <a:rPr lang="de-DE" sz="1200" kern="1200" dirty="0" err="1">
                <a:solidFill>
                  <a:schemeClr val="tx1"/>
                </a:solidFill>
                <a:effectLst/>
                <a:latin typeface="+mn-lt"/>
                <a:ea typeface="+mn-ea"/>
                <a:cs typeface="+mn-cs"/>
              </a:rPr>
              <a:t>antibody</a:t>
            </a:r>
            <a:r>
              <a:rPr lang="de-DE" sz="1200" kern="1200" dirty="0">
                <a:solidFill>
                  <a:schemeClr val="tx1"/>
                </a:solidFill>
                <a:effectLst/>
                <a:latin typeface="+mn-lt"/>
                <a:ea typeface="+mn-ea"/>
                <a:cs typeface="+mn-cs"/>
              </a:rPr>
              <a:t> to </a:t>
            </a:r>
            <a:r>
              <a:rPr lang="de-DE" sz="1200" kern="1200" dirty="0" err="1">
                <a:solidFill>
                  <a:schemeClr val="tx1"/>
                </a:solidFill>
                <a:effectLst/>
                <a:latin typeface="+mn-lt"/>
                <a:ea typeface="+mn-ea"/>
                <a:cs typeface="+mn-cs"/>
              </a:rPr>
              <a:t>surface</a:t>
            </a:r>
            <a:r>
              <a:rPr lang="de-DE" sz="1200" kern="1200" dirty="0">
                <a:solidFill>
                  <a:schemeClr val="tx1"/>
                </a:solidFill>
                <a:effectLst/>
                <a:latin typeface="+mn-lt"/>
                <a:ea typeface="+mn-ea"/>
                <a:cs typeface="+mn-cs"/>
              </a:rPr>
              <a:t>. This </a:t>
            </a:r>
            <a:r>
              <a:rPr lang="de-DE" sz="1200" kern="1200" dirty="0" err="1">
                <a:solidFill>
                  <a:schemeClr val="tx1"/>
                </a:solidFill>
                <a:effectLst/>
                <a:latin typeface="+mn-lt"/>
                <a:ea typeface="+mn-ea"/>
                <a:cs typeface="+mn-cs"/>
              </a:rPr>
              <a:t>leads</a:t>
            </a:r>
            <a:r>
              <a:rPr lang="de-DE" sz="1200" kern="1200" dirty="0">
                <a:solidFill>
                  <a:schemeClr val="tx1"/>
                </a:solidFill>
                <a:effectLst/>
                <a:latin typeface="+mn-lt"/>
                <a:ea typeface="+mn-ea"/>
                <a:cs typeface="+mn-cs"/>
              </a:rPr>
              <a:t> to </a:t>
            </a:r>
            <a:r>
              <a:rPr lang="de-DE" sz="1200" kern="1200" dirty="0" err="1">
                <a:solidFill>
                  <a:schemeClr val="tx1"/>
                </a:solidFill>
                <a:effectLst/>
                <a:latin typeface="+mn-lt"/>
                <a:ea typeface="+mn-ea"/>
                <a:cs typeface="+mn-cs"/>
              </a:rPr>
              <a:t>lower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signal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shift</a:t>
            </a:r>
            <a:r>
              <a:rPr lang="de-DE" sz="1200" kern="1200" dirty="0">
                <a:solidFill>
                  <a:schemeClr val="tx1"/>
                </a:solidFill>
                <a:effectLst/>
                <a:latin typeface="+mn-lt"/>
                <a:ea typeface="+mn-ea"/>
                <a:cs typeface="+mn-cs"/>
              </a:rPr>
              <a:t> à the </a:t>
            </a:r>
            <a:r>
              <a:rPr lang="de-DE" sz="1200" kern="1200" dirty="0" err="1">
                <a:solidFill>
                  <a:schemeClr val="tx1"/>
                </a:solidFill>
                <a:effectLst/>
                <a:latin typeface="+mn-lt"/>
                <a:ea typeface="+mn-ea"/>
                <a:cs typeface="+mn-cs"/>
              </a:rPr>
              <a:t>more</a:t>
            </a:r>
            <a:r>
              <a:rPr lang="de-DE" sz="1200" kern="1200" dirty="0">
                <a:solidFill>
                  <a:schemeClr val="tx1"/>
                </a:solidFill>
                <a:effectLst/>
                <a:latin typeface="+mn-lt"/>
                <a:ea typeface="+mn-ea"/>
                <a:cs typeface="+mn-cs"/>
              </a:rPr>
              <a:t> analyte </a:t>
            </a:r>
            <a:r>
              <a:rPr lang="de-DE" sz="1200" kern="1200" dirty="0" err="1">
                <a:solidFill>
                  <a:schemeClr val="tx1"/>
                </a:solidFill>
                <a:effectLst/>
                <a:latin typeface="+mn-lt"/>
                <a:ea typeface="+mn-ea"/>
                <a:cs typeface="+mn-cs"/>
              </a:rPr>
              <a:t>present</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lower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signal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obtained</a:t>
            </a:r>
            <a:r>
              <a:rPr lang="de-DE" sz="1200" kern="1200" dirty="0">
                <a:solidFill>
                  <a:schemeClr val="tx1"/>
                </a:solidFill>
                <a:effectLst/>
                <a:latin typeface="+mn-lt"/>
                <a:ea typeface="+mn-ea"/>
                <a:cs typeface="+mn-cs"/>
              </a:rPr>
              <a:t>. </a:t>
            </a:r>
          </a:p>
          <a:p>
            <a:endParaRPr lang="de-DE" dirty="0"/>
          </a:p>
          <a:p>
            <a:endParaRPr lang="de-DE" dirty="0"/>
          </a:p>
        </p:txBody>
      </p:sp>
      <p:sp>
        <p:nvSpPr>
          <p:cNvPr id="4" name="Foliennummernplatzhalter 3"/>
          <p:cNvSpPr>
            <a:spLocks noGrp="1"/>
          </p:cNvSpPr>
          <p:nvPr>
            <p:ph type="sldNum" sz="quarter" idx="5"/>
          </p:nvPr>
        </p:nvSpPr>
        <p:spPr/>
        <p:txBody>
          <a:bodyPr/>
          <a:lstStyle/>
          <a:p>
            <a:pPr>
              <a:defRPr/>
            </a:pPr>
            <a:fld id="{1F5E6BD0-BC0D-4BF6-8BEF-59D31792C596}" type="slidenum">
              <a:rPr lang="de-DE" smtClean="0"/>
              <a:pPr>
                <a:defRPr/>
              </a:pPr>
              <a:t>24</a:t>
            </a:fld>
            <a:endParaRPr lang="de-DE"/>
          </a:p>
        </p:txBody>
      </p:sp>
    </p:spTree>
    <p:extLst>
      <p:ext uri="{BB962C8B-B14F-4D97-AF65-F5344CB8AC3E}">
        <p14:creationId xmlns:p14="http://schemas.microsoft.com/office/powerpoint/2010/main" val="1369421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de-DE" sz="1200" kern="1200" dirty="0" err="1">
                <a:solidFill>
                  <a:schemeClr val="tx1"/>
                </a:solidFill>
                <a:effectLst/>
                <a:latin typeface="+mn-lt"/>
                <a:ea typeface="+mn-ea"/>
                <a:cs typeface="+mn-cs"/>
              </a:rPr>
              <a:t>Two</a:t>
            </a:r>
            <a:r>
              <a:rPr lang="de-DE" sz="1200" kern="1200" dirty="0">
                <a:solidFill>
                  <a:schemeClr val="tx1"/>
                </a:solidFill>
                <a:effectLst/>
                <a:latin typeface="+mn-lt"/>
                <a:ea typeface="+mn-ea"/>
                <a:cs typeface="+mn-cs"/>
              </a:rPr>
              <a:t> CDU </a:t>
            </a:r>
            <a:r>
              <a:rPr lang="de-DE" sz="1200" kern="1200" dirty="0" err="1">
                <a:solidFill>
                  <a:schemeClr val="tx1"/>
                </a:solidFill>
                <a:effectLst/>
                <a:latin typeface="+mn-lt"/>
                <a:ea typeface="+mn-ea"/>
                <a:cs typeface="+mn-cs"/>
              </a:rPr>
              <a:t>prototypes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have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built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which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mainly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composed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by</a:t>
            </a:r>
            <a:r>
              <a:rPr lang="de-DE" sz="1200" kern="1200" dirty="0">
                <a:solidFill>
                  <a:schemeClr val="tx1"/>
                </a:solidFill>
                <a:effectLst/>
                <a:latin typeface="+mn-lt"/>
                <a:ea typeface="+mn-ea"/>
                <a:cs typeface="+mn-cs"/>
              </a:rPr>
              <a:t> an </a:t>
            </a:r>
            <a:r>
              <a:rPr lang="de-DE" sz="1200" kern="1200" dirty="0" err="1">
                <a:solidFill>
                  <a:schemeClr val="tx1"/>
                </a:solidFill>
                <a:effectLst/>
                <a:latin typeface="+mn-lt"/>
                <a:ea typeface="+mn-ea"/>
                <a:cs typeface="+mn-cs"/>
              </a:rPr>
              <a:t>autonomous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fluidic</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system</a:t>
            </a:r>
            <a:r>
              <a:rPr lang="de-DE" sz="1200" kern="1200" dirty="0">
                <a:solidFill>
                  <a:schemeClr val="tx1"/>
                </a:solidFill>
                <a:effectLst/>
                <a:latin typeface="+mn-lt"/>
                <a:ea typeface="+mn-ea"/>
                <a:cs typeface="+mn-cs"/>
              </a:rPr>
              <a:t> to manage the different </a:t>
            </a:r>
            <a:r>
              <a:rPr lang="de-DE" sz="1200" kern="1200" dirty="0" err="1">
                <a:solidFill>
                  <a:schemeClr val="tx1"/>
                </a:solidFill>
                <a:effectLst/>
                <a:latin typeface="+mn-lt"/>
                <a:ea typeface="+mn-ea"/>
                <a:cs typeface="+mn-cs"/>
              </a:rPr>
              <a:t>fluids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needed</a:t>
            </a:r>
            <a:r>
              <a:rPr lang="de-DE" sz="1200" kern="1200" dirty="0">
                <a:solidFill>
                  <a:schemeClr val="tx1"/>
                </a:solidFill>
                <a:effectLst/>
                <a:latin typeface="+mn-lt"/>
                <a:ea typeface="+mn-ea"/>
                <a:cs typeface="+mn-cs"/>
              </a:rPr>
              <a:t> for </a:t>
            </a:r>
            <a:r>
              <a:rPr lang="de-DE" sz="1200" kern="1200" dirty="0" err="1">
                <a:solidFill>
                  <a:schemeClr val="tx1"/>
                </a:solidFill>
                <a:effectLst/>
                <a:latin typeface="+mn-lt"/>
                <a:ea typeface="+mn-ea"/>
                <a:cs typeface="+mn-cs"/>
              </a:rPr>
              <a:t>measurement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protocols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including</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mixing</a:t>
            </a:r>
            <a:r>
              <a:rPr lang="de-DE" sz="1200" kern="1200" dirty="0">
                <a:solidFill>
                  <a:schemeClr val="tx1"/>
                </a:solidFill>
                <a:effectLst/>
                <a:latin typeface="+mn-lt"/>
                <a:ea typeface="+mn-ea"/>
                <a:cs typeface="+mn-cs"/>
              </a:rPr>
              <a:t> of </a:t>
            </a:r>
            <a:r>
              <a:rPr lang="de-DE" sz="1200" kern="1200" dirty="0" err="1">
                <a:solidFill>
                  <a:schemeClr val="tx1"/>
                </a:solidFill>
                <a:effectLst/>
                <a:latin typeface="+mn-lt"/>
                <a:ea typeface="+mn-ea"/>
                <a:cs typeface="+mn-cs"/>
              </a:rPr>
              <a:t>sample+antibody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an </a:t>
            </a:r>
            <a:r>
              <a:rPr lang="de-DE" sz="1200" kern="1200" dirty="0" err="1">
                <a:solidFill>
                  <a:schemeClr val="tx1"/>
                </a:solidFill>
                <a:effectLst/>
                <a:latin typeface="+mn-lt"/>
                <a:ea typeface="+mn-ea"/>
                <a:cs typeface="+mn-cs"/>
              </a:rPr>
              <a:t>optical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system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able</a:t>
            </a:r>
            <a:r>
              <a:rPr lang="de-DE" sz="1200" kern="1200" dirty="0">
                <a:solidFill>
                  <a:schemeClr val="tx1"/>
                </a:solidFill>
                <a:effectLst/>
                <a:latin typeface="+mn-lt"/>
                <a:ea typeface="+mn-ea"/>
                <a:cs typeface="+mn-cs"/>
              </a:rPr>
              <a:t> to </a:t>
            </a:r>
            <a:r>
              <a:rPr lang="de-DE" sz="1200" kern="1200" dirty="0" err="1">
                <a:solidFill>
                  <a:schemeClr val="tx1"/>
                </a:solidFill>
                <a:effectLst/>
                <a:latin typeface="+mn-lt"/>
                <a:ea typeface="+mn-ea"/>
                <a:cs typeface="+mn-cs"/>
              </a:rPr>
              <a:t>measure</a:t>
            </a:r>
            <a:r>
              <a:rPr lang="de-DE" sz="1200" kern="1200" dirty="0">
                <a:solidFill>
                  <a:schemeClr val="tx1"/>
                </a:solidFill>
                <a:effectLst/>
                <a:latin typeface="+mn-lt"/>
                <a:ea typeface="+mn-ea"/>
                <a:cs typeface="+mn-cs"/>
              </a:rPr>
              <a:t> 12 </a:t>
            </a:r>
            <a:r>
              <a:rPr lang="de-DE" sz="1200" kern="1200" dirty="0" err="1">
                <a:solidFill>
                  <a:schemeClr val="tx1"/>
                </a:solidFill>
                <a:effectLst/>
                <a:latin typeface="+mn-lt"/>
                <a:ea typeface="+mn-ea"/>
                <a:cs typeface="+mn-cs"/>
              </a:rPr>
              <a:t>bicells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simultaneously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allowing</a:t>
            </a:r>
            <a:r>
              <a:rPr lang="de-DE" sz="1200" kern="1200" dirty="0">
                <a:solidFill>
                  <a:schemeClr val="tx1"/>
                </a:solidFill>
                <a:effectLst/>
                <a:latin typeface="+mn-lt"/>
                <a:ea typeface="+mn-ea"/>
                <a:cs typeface="+mn-cs"/>
              </a:rPr>
              <a:t> the multianalyte </a:t>
            </a:r>
            <a:r>
              <a:rPr lang="de-DE" sz="1200" kern="1200" dirty="0" err="1">
                <a:solidFill>
                  <a:schemeClr val="tx1"/>
                </a:solidFill>
                <a:effectLst/>
                <a:latin typeface="+mn-lt"/>
                <a:ea typeface="+mn-ea"/>
                <a:cs typeface="+mn-cs"/>
              </a:rPr>
              <a:t>detection</a:t>
            </a:r>
            <a:r>
              <a:rPr lang="de-DE" sz="1200" kern="1200" dirty="0">
                <a:solidFill>
                  <a:schemeClr val="tx1"/>
                </a:solidFill>
                <a:effectLst/>
                <a:latin typeface="+mn-lt"/>
                <a:ea typeface="+mn-ea"/>
                <a:cs typeface="+mn-cs"/>
              </a:rPr>
              <a:t> in the same sample. The 12 </a:t>
            </a:r>
            <a:r>
              <a:rPr lang="de-DE" sz="1200" kern="1200" dirty="0" err="1">
                <a:solidFill>
                  <a:schemeClr val="tx1"/>
                </a:solidFill>
                <a:effectLst/>
                <a:latin typeface="+mn-lt"/>
                <a:ea typeface="+mn-ea"/>
                <a:cs typeface="+mn-cs"/>
              </a:rPr>
              <a:t>bicells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needed</a:t>
            </a:r>
            <a:r>
              <a:rPr lang="de-DE" sz="1200" kern="1200" dirty="0">
                <a:solidFill>
                  <a:schemeClr val="tx1"/>
                </a:solidFill>
                <a:effectLst/>
                <a:latin typeface="+mn-lt"/>
                <a:ea typeface="+mn-ea"/>
                <a:cs typeface="+mn-cs"/>
              </a:rPr>
              <a:t> for </a:t>
            </a:r>
            <a:r>
              <a:rPr lang="de-DE" sz="1200" kern="1200" dirty="0" err="1">
                <a:solidFill>
                  <a:schemeClr val="tx1"/>
                </a:solidFill>
                <a:effectLst/>
                <a:latin typeface="+mn-lt"/>
                <a:ea typeface="+mn-ea"/>
                <a:cs typeface="+mn-cs"/>
              </a:rPr>
              <a:t>taking</a:t>
            </a:r>
            <a:r>
              <a:rPr lang="de-DE" sz="1200" kern="1200" dirty="0">
                <a:solidFill>
                  <a:schemeClr val="tx1"/>
                </a:solidFill>
                <a:effectLst/>
                <a:latin typeface="+mn-lt"/>
                <a:ea typeface="+mn-ea"/>
                <a:cs typeface="+mn-cs"/>
              </a:rPr>
              <a:t> 3 </a:t>
            </a:r>
            <a:r>
              <a:rPr lang="de-DE" sz="1200" kern="1200" dirty="0" err="1">
                <a:solidFill>
                  <a:schemeClr val="tx1"/>
                </a:solidFill>
                <a:effectLst/>
                <a:latin typeface="+mn-lt"/>
                <a:ea typeface="+mn-ea"/>
                <a:cs typeface="+mn-cs"/>
              </a:rPr>
              <a:t>replicates</a:t>
            </a:r>
            <a:r>
              <a:rPr lang="de-DE" sz="1200" kern="1200" dirty="0">
                <a:solidFill>
                  <a:schemeClr val="tx1"/>
                </a:solidFill>
                <a:effectLst/>
                <a:latin typeface="+mn-lt"/>
                <a:ea typeface="+mn-ea"/>
                <a:cs typeface="+mn-cs"/>
              </a:rPr>
              <a:t> of </a:t>
            </a:r>
            <a:r>
              <a:rPr lang="de-DE" sz="1200" kern="1200" dirty="0" err="1">
                <a:solidFill>
                  <a:schemeClr val="tx1"/>
                </a:solidFill>
                <a:effectLst/>
                <a:latin typeface="+mn-lt"/>
                <a:ea typeface="+mn-ea"/>
                <a:cs typeface="+mn-cs"/>
              </a:rPr>
              <a:t>each</a:t>
            </a:r>
            <a:r>
              <a:rPr lang="de-DE" sz="1200" kern="1200" dirty="0">
                <a:solidFill>
                  <a:schemeClr val="tx1"/>
                </a:solidFill>
                <a:effectLst/>
                <a:latin typeface="+mn-lt"/>
                <a:ea typeface="+mn-ea"/>
                <a:cs typeface="+mn-cs"/>
              </a:rPr>
              <a:t> analyte plus 3 </a:t>
            </a:r>
            <a:r>
              <a:rPr lang="de-DE" sz="1200" kern="1200" dirty="0" err="1">
                <a:solidFill>
                  <a:schemeClr val="tx1"/>
                </a:solidFill>
                <a:effectLst/>
                <a:latin typeface="+mn-lt"/>
                <a:ea typeface="+mn-ea"/>
                <a:cs typeface="+mn-cs"/>
              </a:rPr>
              <a:t>replicates</a:t>
            </a:r>
            <a:r>
              <a:rPr lang="de-DE" sz="1200" kern="1200" dirty="0">
                <a:solidFill>
                  <a:schemeClr val="tx1"/>
                </a:solidFill>
                <a:effectLst/>
                <a:latin typeface="+mn-lt"/>
                <a:ea typeface="+mn-ea"/>
                <a:cs typeface="+mn-cs"/>
              </a:rPr>
              <a:t> of blank (</a:t>
            </a:r>
            <a:r>
              <a:rPr lang="de-DE" sz="1200" kern="1200" dirty="0" err="1">
                <a:solidFill>
                  <a:schemeClr val="tx1"/>
                </a:solidFill>
                <a:effectLst/>
                <a:latin typeface="+mn-lt"/>
                <a:ea typeface="+mn-ea"/>
                <a:cs typeface="+mn-cs"/>
              </a:rPr>
              <a:t>unspecific</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signal</a:t>
            </a:r>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  </a:t>
            </a:r>
          </a:p>
          <a:p>
            <a:pPr lvl="0"/>
            <a:r>
              <a:rPr lang="de-DE" sz="1200" kern="1200" dirty="0" err="1">
                <a:solidFill>
                  <a:schemeClr val="tx1"/>
                </a:solidFill>
                <a:effectLst/>
                <a:latin typeface="+mn-lt"/>
                <a:ea typeface="+mn-ea"/>
                <a:cs typeface="+mn-cs"/>
              </a:rPr>
              <a:t>Successful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measurement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protocols</a:t>
            </a:r>
            <a:r>
              <a:rPr lang="de-DE" sz="1200" kern="1200" dirty="0">
                <a:solidFill>
                  <a:schemeClr val="tx1"/>
                </a:solidFill>
                <a:effectLst/>
                <a:latin typeface="+mn-lt"/>
                <a:ea typeface="+mn-ea"/>
                <a:cs typeface="+mn-cs"/>
              </a:rPr>
              <a:t> for the </a:t>
            </a:r>
            <a:r>
              <a:rPr lang="de-DE" sz="1200" kern="1200" dirty="0" err="1">
                <a:solidFill>
                  <a:schemeClr val="tx1"/>
                </a:solidFill>
                <a:effectLst/>
                <a:latin typeface="+mn-lt"/>
                <a:ea typeface="+mn-ea"/>
                <a:cs typeface="+mn-cs"/>
              </a:rPr>
              <a:t>detection</a:t>
            </a:r>
            <a:r>
              <a:rPr lang="de-DE" sz="1200" kern="1200" dirty="0">
                <a:solidFill>
                  <a:schemeClr val="tx1"/>
                </a:solidFill>
                <a:effectLst/>
                <a:latin typeface="+mn-lt"/>
                <a:ea typeface="+mn-ea"/>
                <a:cs typeface="+mn-cs"/>
              </a:rPr>
              <a:t> of PCBs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okadaic </a:t>
            </a:r>
            <a:r>
              <a:rPr lang="de-DE" sz="1200" kern="1200" dirty="0" err="1">
                <a:solidFill>
                  <a:schemeClr val="tx1"/>
                </a:solidFill>
                <a:effectLst/>
                <a:latin typeface="+mn-lt"/>
                <a:ea typeface="+mn-ea"/>
                <a:cs typeface="+mn-cs"/>
              </a:rPr>
              <a:t>acid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already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implemented</a:t>
            </a:r>
            <a:r>
              <a:rPr lang="de-DE" sz="1200" kern="1200" dirty="0">
                <a:solidFill>
                  <a:schemeClr val="tx1"/>
                </a:solidFill>
                <a:effectLst/>
                <a:latin typeface="+mn-lt"/>
                <a:ea typeface="+mn-ea"/>
                <a:cs typeface="+mn-cs"/>
              </a:rPr>
              <a:t> to the CDU prototype, </a:t>
            </a:r>
            <a:r>
              <a:rPr lang="de-DE" sz="1200" kern="1200" dirty="0" err="1">
                <a:solidFill>
                  <a:schemeClr val="tx1"/>
                </a:solidFill>
                <a:effectLst/>
                <a:latin typeface="+mn-lt"/>
                <a:ea typeface="+mn-ea"/>
                <a:cs typeface="+mn-cs"/>
              </a:rPr>
              <a:t>showing</a:t>
            </a:r>
            <a:r>
              <a:rPr lang="de-DE" sz="1200" kern="1200" dirty="0">
                <a:solidFill>
                  <a:schemeClr val="tx1"/>
                </a:solidFill>
                <a:effectLst/>
                <a:latin typeface="+mn-lt"/>
                <a:ea typeface="+mn-ea"/>
                <a:cs typeface="+mn-cs"/>
              </a:rPr>
              <a:t> a LoD of 22 µg/L for PCBs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25 µg/L for OA in water </a:t>
            </a:r>
            <a:r>
              <a:rPr lang="de-DE" sz="1200" kern="1200" dirty="0" err="1">
                <a:solidFill>
                  <a:schemeClr val="tx1"/>
                </a:solidFill>
                <a:effectLst/>
                <a:latin typeface="+mn-lt"/>
                <a:ea typeface="+mn-ea"/>
                <a:cs typeface="+mn-cs"/>
              </a:rPr>
              <a:t>samples</a:t>
            </a:r>
            <a:r>
              <a:rPr lang="de-DE" sz="1200" kern="1200" dirty="0">
                <a:solidFill>
                  <a:schemeClr val="tx1"/>
                </a:solidFill>
                <a:effectLst/>
                <a:latin typeface="+mn-lt"/>
                <a:ea typeface="+mn-ea"/>
                <a:cs typeface="+mn-cs"/>
              </a:rPr>
              <a:t>. System </a:t>
            </a:r>
            <a:r>
              <a:rPr lang="de-DE" sz="1200" kern="1200" dirty="0" err="1">
                <a:solidFill>
                  <a:schemeClr val="tx1"/>
                </a:solidFill>
                <a:effectLst/>
                <a:latin typeface="+mn-lt"/>
                <a:ea typeface="+mn-ea"/>
                <a:cs typeface="+mn-cs"/>
              </a:rPr>
              <a:t>allows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measuring</a:t>
            </a:r>
            <a:r>
              <a:rPr lang="de-DE" sz="1200" kern="1200" dirty="0">
                <a:solidFill>
                  <a:schemeClr val="tx1"/>
                </a:solidFill>
                <a:effectLst/>
                <a:latin typeface="+mn-lt"/>
                <a:ea typeface="+mn-ea"/>
                <a:cs typeface="+mn-cs"/>
              </a:rPr>
              <a:t> 1 sample per </a:t>
            </a:r>
            <a:r>
              <a:rPr lang="de-DE" sz="1200" kern="1200" dirty="0" err="1">
                <a:solidFill>
                  <a:schemeClr val="tx1"/>
                </a:solidFill>
                <a:effectLst/>
                <a:latin typeface="+mn-lt"/>
                <a:ea typeface="+mn-ea"/>
                <a:cs typeface="+mn-cs"/>
              </a:rPr>
              <a:t>hour</a:t>
            </a:r>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  </a:t>
            </a:r>
          </a:p>
          <a:p>
            <a:pPr lvl="0"/>
            <a:r>
              <a:rPr lang="de-DE" sz="1200" kern="1200" dirty="0" err="1">
                <a:solidFill>
                  <a:schemeClr val="tx1"/>
                </a:solidFill>
                <a:effectLst/>
                <a:latin typeface="+mn-lt"/>
                <a:ea typeface="+mn-ea"/>
                <a:cs typeface="+mn-cs"/>
              </a:rPr>
              <a:t>Simultaneous</a:t>
            </a:r>
            <a:r>
              <a:rPr lang="de-DE" sz="1200" kern="1200" dirty="0">
                <a:solidFill>
                  <a:schemeClr val="tx1"/>
                </a:solidFill>
                <a:effectLst/>
                <a:latin typeface="+mn-lt"/>
                <a:ea typeface="+mn-ea"/>
                <a:cs typeface="+mn-cs"/>
              </a:rPr>
              <a:t> multianalyte </a:t>
            </a:r>
            <a:r>
              <a:rPr lang="de-DE" sz="1200" kern="1200" dirty="0" err="1">
                <a:solidFill>
                  <a:schemeClr val="tx1"/>
                </a:solidFill>
                <a:effectLst/>
                <a:latin typeface="+mn-lt"/>
                <a:ea typeface="+mn-ea"/>
                <a:cs typeface="+mn-cs"/>
              </a:rPr>
              <a:t>detection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currently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under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development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well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as</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evaluation</a:t>
            </a:r>
            <a:r>
              <a:rPr lang="de-DE" sz="1200" kern="1200" dirty="0">
                <a:solidFill>
                  <a:schemeClr val="tx1"/>
                </a:solidFill>
                <a:effectLst/>
                <a:latin typeface="+mn-lt"/>
                <a:ea typeface="+mn-ea"/>
                <a:cs typeface="+mn-cs"/>
              </a:rPr>
              <a:t> of the </a:t>
            </a:r>
            <a:r>
              <a:rPr lang="de-DE" sz="1200" kern="1200" dirty="0" err="1">
                <a:solidFill>
                  <a:schemeClr val="tx1"/>
                </a:solidFill>
                <a:effectLst/>
                <a:latin typeface="+mn-lt"/>
                <a:ea typeface="+mn-ea"/>
                <a:cs typeface="+mn-cs"/>
              </a:rPr>
              <a:t>matrix</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effect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blank </a:t>
            </a:r>
            <a:r>
              <a:rPr lang="de-DE" sz="1200" kern="1200" dirty="0" err="1">
                <a:solidFill>
                  <a:schemeClr val="tx1"/>
                </a:solidFill>
                <a:effectLst/>
                <a:latin typeface="+mn-lt"/>
                <a:ea typeface="+mn-ea"/>
                <a:cs typeface="+mn-cs"/>
              </a:rPr>
              <a:t>algae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culture</a:t>
            </a:r>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  </a:t>
            </a:r>
          </a:p>
          <a:p>
            <a:pPr lvl="0"/>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this</a:t>
            </a:r>
            <a:r>
              <a:rPr lang="de-DE" sz="1200" kern="1200" dirty="0">
                <a:solidFill>
                  <a:schemeClr val="tx1"/>
                </a:solidFill>
                <a:effectLst/>
                <a:latin typeface="+mn-lt"/>
                <a:ea typeface="+mn-ea"/>
                <a:cs typeface="+mn-cs"/>
              </a:rPr>
              <a:t> on-</a:t>
            </a:r>
            <a:r>
              <a:rPr lang="de-DE" sz="1200" kern="1200" dirty="0" err="1">
                <a:solidFill>
                  <a:schemeClr val="tx1"/>
                </a:solidFill>
                <a:effectLst/>
                <a:latin typeface="+mn-lt"/>
                <a:ea typeface="+mn-ea"/>
                <a:cs typeface="+mn-cs"/>
              </a:rPr>
              <a:t>going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work</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expected</a:t>
            </a:r>
            <a:r>
              <a:rPr lang="de-DE" sz="1200" kern="1200" dirty="0">
                <a:solidFill>
                  <a:schemeClr val="tx1"/>
                </a:solidFill>
                <a:effectLst/>
                <a:latin typeface="+mn-lt"/>
                <a:ea typeface="+mn-ea"/>
                <a:cs typeface="+mn-cs"/>
              </a:rPr>
              <a:t> to </a:t>
            </a:r>
            <a:r>
              <a:rPr lang="de-DE" sz="1200" kern="1200" dirty="0" err="1">
                <a:solidFill>
                  <a:schemeClr val="tx1"/>
                </a:solidFill>
                <a:effectLst/>
                <a:latin typeface="+mn-lt"/>
                <a:ea typeface="+mn-ea"/>
                <a:cs typeface="+mn-cs"/>
              </a:rPr>
              <a:t>have</a:t>
            </a:r>
            <a:r>
              <a:rPr lang="de-DE" sz="1200" kern="1200" dirty="0">
                <a:solidFill>
                  <a:schemeClr val="tx1"/>
                </a:solidFill>
                <a:effectLst/>
                <a:latin typeface="+mn-lt"/>
                <a:ea typeface="+mn-ea"/>
                <a:cs typeface="+mn-cs"/>
              </a:rPr>
              <a:t> real sample </a:t>
            </a:r>
            <a:r>
              <a:rPr lang="de-DE" sz="1200" kern="1200" dirty="0" err="1">
                <a:solidFill>
                  <a:schemeClr val="tx1"/>
                </a:solidFill>
                <a:effectLst/>
                <a:latin typeface="+mn-lt"/>
                <a:ea typeface="+mn-ea"/>
                <a:cs typeface="+mn-cs"/>
              </a:rPr>
              <a:t>measurements</a:t>
            </a:r>
            <a:r>
              <a:rPr lang="de-DE" sz="1200" kern="1200" dirty="0">
                <a:solidFill>
                  <a:schemeClr val="tx1"/>
                </a:solidFill>
                <a:effectLst/>
                <a:latin typeface="+mn-lt"/>
                <a:ea typeface="+mn-ea"/>
                <a:cs typeface="+mn-cs"/>
              </a:rPr>
              <a:t> after </a:t>
            </a:r>
            <a:r>
              <a:rPr lang="de-DE" sz="1200" kern="1200" dirty="0" err="1">
                <a:solidFill>
                  <a:schemeClr val="tx1"/>
                </a:solidFill>
                <a:effectLst/>
                <a:latin typeface="+mn-lt"/>
                <a:ea typeface="+mn-ea"/>
                <a:cs typeface="+mn-cs"/>
              </a:rPr>
              <a:t>next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summer</a:t>
            </a:r>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 </a:t>
            </a:r>
          </a:p>
        </p:txBody>
      </p:sp>
      <p:sp>
        <p:nvSpPr>
          <p:cNvPr id="4" name="Foliennummernplatzhalter 3"/>
          <p:cNvSpPr>
            <a:spLocks noGrp="1"/>
          </p:cNvSpPr>
          <p:nvPr>
            <p:ph type="sldNum" sz="quarter" idx="5"/>
          </p:nvPr>
        </p:nvSpPr>
        <p:spPr/>
        <p:txBody>
          <a:bodyPr/>
          <a:lstStyle/>
          <a:p>
            <a:pPr>
              <a:defRPr/>
            </a:pPr>
            <a:fld id="{1F5E6BD0-BC0D-4BF6-8BEF-59D31792C596}" type="slidenum">
              <a:rPr lang="de-DE" smtClean="0"/>
              <a:pPr>
                <a:defRPr/>
              </a:pPr>
              <a:t>25</a:t>
            </a:fld>
            <a:endParaRPr lang="de-DE"/>
          </a:p>
        </p:txBody>
      </p:sp>
    </p:spTree>
    <p:extLst>
      <p:ext uri="{BB962C8B-B14F-4D97-AF65-F5344CB8AC3E}">
        <p14:creationId xmlns:p14="http://schemas.microsoft.com/office/powerpoint/2010/main" val="2368327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r>
              <a:rPr lang="de-DE" sz="1200" kern="1200" dirty="0" err="1">
                <a:solidFill>
                  <a:schemeClr val="tx1"/>
                </a:solidFill>
                <a:effectLst/>
                <a:latin typeface="+mn-lt"/>
                <a:ea typeface="+mn-ea"/>
                <a:cs typeface="+mn-cs"/>
              </a:rPr>
              <a:t>We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added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some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comments</a:t>
            </a:r>
            <a:r>
              <a:rPr lang="de-DE" sz="1200" kern="1200" dirty="0">
                <a:solidFill>
                  <a:schemeClr val="tx1"/>
                </a:solidFill>
                <a:effectLst/>
                <a:latin typeface="+mn-lt"/>
                <a:ea typeface="+mn-ea"/>
                <a:cs typeface="+mn-cs"/>
              </a:rPr>
              <a:t> at </a:t>
            </a:r>
            <a:r>
              <a:rPr lang="de-DE" sz="1200" kern="1200" dirty="0" err="1">
                <a:solidFill>
                  <a:schemeClr val="tx1"/>
                </a:solidFill>
                <a:effectLst/>
                <a:latin typeface="+mn-lt"/>
                <a:ea typeface="+mn-ea"/>
                <a:cs typeface="+mn-cs"/>
              </a:rPr>
              <a:t>each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line</a:t>
            </a:r>
            <a:r>
              <a:rPr lang="de-DE" sz="1200" kern="1200" dirty="0">
                <a:solidFill>
                  <a:schemeClr val="tx1"/>
                </a:solidFill>
                <a:effectLst/>
                <a:latin typeface="+mn-lt"/>
                <a:ea typeface="+mn-ea"/>
                <a:cs typeface="+mn-cs"/>
              </a:rPr>
              <a:t> but </a:t>
            </a:r>
            <a:r>
              <a:rPr lang="de-DE" sz="1200" kern="1200" dirty="0" err="1">
                <a:solidFill>
                  <a:schemeClr val="tx1"/>
                </a:solidFill>
                <a:effectLst/>
                <a:latin typeface="+mn-lt"/>
                <a:ea typeface="+mn-ea"/>
                <a:cs typeface="+mn-cs"/>
              </a:rPr>
              <a:t>please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have</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mind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most</a:t>
            </a:r>
            <a:r>
              <a:rPr lang="de-DE" sz="1200" kern="1200" dirty="0">
                <a:solidFill>
                  <a:schemeClr val="tx1"/>
                </a:solidFill>
                <a:effectLst/>
                <a:latin typeface="+mn-lt"/>
                <a:ea typeface="+mn-ea"/>
                <a:cs typeface="+mn-cs"/>
              </a:rPr>
              <a:t> of the </a:t>
            </a:r>
            <a:r>
              <a:rPr lang="de-DE" sz="1200" kern="1200" dirty="0" err="1">
                <a:solidFill>
                  <a:schemeClr val="tx1"/>
                </a:solidFill>
                <a:effectLst/>
                <a:latin typeface="+mn-lt"/>
                <a:ea typeface="+mn-ea"/>
                <a:cs typeface="+mn-cs"/>
              </a:rPr>
              <a:t>parts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you</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mentioned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t>
            </a:r>
            <a:r>
              <a:rPr lang="de-DE" sz="1200" kern="1200" dirty="0">
                <a:solidFill>
                  <a:schemeClr val="tx1"/>
                </a:solidFill>
                <a:effectLst/>
                <a:latin typeface="+mn-lt"/>
                <a:ea typeface="+mn-ea"/>
                <a:cs typeface="+mn-cs"/>
              </a:rPr>
              <a:t> not </a:t>
            </a:r>
            <a:r>
              <a:rPr lang="de-DE" sz="1200" kern="1200" dirty="0" err="1">
                <a:solidFill>
                  <a:schemeClr val="tx1"/>
                </a:solidFill>
                <a:effectLst/>
                <a:latin typeface="+mn-lt"/>
                <a:ea typeface="+mn-ea"/>
                <a:cs typeface="+mn-cs"/>
              </a:rPr>
              <a:t>our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part</a:t>
            </a:r>
            <a:r>
              <a:rPr lang="de-DE" sz="1200" kern="1200" dirty="0">
                <a:solidFill>
                  <a:schemeClr val="tx1"/>
                </a:solidFill>
                <a:effectLst/>
                <a:latin typeface="+mn-lt"/>
                <a:ea typeface="+mn-ea"/>
                <a:cs typeface="+mn-cs"/>
              </a:rPr>
              <a:t> of </a:t>
            </a:r>
            <a:r>
              <a:rPr lang="de-DE" sz="1200" kern="1200" dirty="0" err="1">
                <a:solidFill>
                  <a:schemeClr val="tx1"/>
                </a:solidFill>
                <a:effectLst/>
                <a:latin typeface="+mn-lt"/>
                <a:ea typeface="+mn-ea"/>
                <a:cs typeface="+mn-cs"/>
              </a:rPr>
              <a:t>work</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addition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have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only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tested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them</a:t>
            </a:r>
            <a:r>
              <a:rPr lang="de-DE" sz="1200" kern="1200" dirty="0">
                <a:solidFill>
                  <a:schemeClr val="tx1"/>
                </a:solidFill>
                <a:effectLst/>
                <a:latin typeface="+mn-lt"/>
                <a:ea typeface="+mn-ea"/>
                <a:cs typeface="+mn-cs"/>
              </a:rPr>
              <a:t> at </a:t>
            </a:r>
            <a:r>
              <a:rPr lang="de-DE" sz="1200" kern="1200" dirty="0" err="1">
                <a:solidFill>
                  <a:schemeClr val="tx1"/>
                </a:solidFill>
                <a:effectLst/>
                <a:latin typeface="+mn-lt"/>
                <a:ea typeface="+mn-ea"/>
                <a:cs typeface="+mn-cs"/>
              </a:rPr>
              <a:t>laboratory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scale</a:t>
            </a:r>
            <a:r>
              <a:rPr lang="de-DE" sz="1200" kern="1200" dirty="0">
                <a:solidFill>
                  <a:schemeClr val="tx1"/>
                </a:solidFill>
                <a:effectLst/>
                <a:latin typeface="+mn-lt"/>
                <a:ea typeface="+mn-ea"/>
                <a:cs typeface="+mn-cs"/>
              </a:rPr>
              <a:t> (also at prototype </a:t>
            </a:r>
            <a:r>
              <a:rPr lang="de-DE" sz="1200" kern="1200" dirty="0" err="1">
                <a:solidFill>
                  <a:schemeClr val="tx1"/>
                </a:solidFill>
                <a:effectLst/>
                <a:latin typeface="+mn-lt"/>
                <a:ea typeface="+mn-ea"/>
                <a:cs typeface="+mn-cs"/>
              </a:rPr>
              <a:t>scale</a:t>
            </a:r>
            <a:r>
              <a:rPr lang="de-DE" sz="1200" kern="1200" dirty="0">
                <a:solidFill>
                  <a:schemeClr val="tx1"/>
                </a:solidFill>
                <a:effectLst/>
                <a:latin typeface="+mn-lt"/>
                <a:ea typeface="+mn-ea"/>
                <a:cs typeface="+mn-cs"/>
              </a:rPr>
              <a:t>, but not in a </a:t>
            </a:r>
            <a:r>
              <a:rPr lang="de-DE" sz="1200" kern="1200" dirty="0" err="1">
                <a:solidFill>
                  <a:schemeClr val="tx1"/>
                </a:solidFill>
                <a:effectLst/>
                <a:latin typeface="+mn-lt"/>
                <a:ea typeface="+mn-ea"/>
                <a:cs typeface="+mn-cs"/>
              </a:rPr>
              <a:t>industrially</a:t>
            </a:r>
            <a:r>
              <a:rPr lang="de-DE" sz="1200" kern="1200" dirty="0">
                <a:solidFill>
                  <a:schemeClr val="tx1"/>
                </a:solidFill>
                <a:effectLst/>
                <a:latin typeface="+mn-lt"/>
                <a:ea typeface="+mn-ea"/>
                <a:cs typeface="+mn-cs"/>
              </a:rPr>
              <a:t> relevant </a:t>
            </a:r>
            <a:r>
              <a:rPr lang="de-DE" sz="1200" kern="1200" dirty="0" err="1">
                <a:solidFill>
                  <a:schemeClr val="tx1"/>
                </a:solidFill>
                <a:effectLst/>
                <a:latin typeface="+mn-lt"/>
                <a:ea typeface="+mn-ea"/>
                <a:cs typeface="+mn-cs"/>
              </a:rPr>
              <a:t>environment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yet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did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our</a:t>
            </a:r>
            <a:r>
              <a:rPr lang="de-DE" sz="1200" kern="1200" dirty="0">
                <a:solidFill>
                  <a:schemeClr val="tx1"/>
                </a:solidFill>
                <a:effectLst/>
                <a:latin typeface="+mn-lt"/>
                <a:ea typeface="+mn-ea"/>
                <a:cs typeface="+mn-cs"/>
              </a:rPr>
              <a:t> best...</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Customizable</a:t>
            </a:r>
            <a:r>
              <a:rPr lang="de-DE" sz="1200" kern="1200" dirty="0">
                <a:solidFill>
                  <a:schemeClr val="tx1"/>
                </a:solidFill>
                <a:effectLst/>
                <a:latin typeface="+mn-lt"/>
                <a:ea typeface="+mn-ea"/>
                <a:cs typeface="+mn-cs"/>
              </a:rPr>
              <a:t> high-resolution </a:t>
            </a:r>
            <a:r>
              <a:rPr lang="de-DE" sz="1200" kern="1200" dirty="0" err="1">
                <a:solidFill>
                  <a:schemeClr val="tx1"/>
                </a:solidFill>
                <a:effectLst/>
                <a:latin typeface="+mn-lt"/>
                <a:ea typeface="+mn-ea"/>
                <a:cs typeface="+mn-cs"/>
              </a:rPr>
              <a:t>spectrometer</a:t>
            </a:r>
            <a:r>
              <a:rPr lang="de-DE" sz="1200" kern="1200" dirty="0">
                <a:solidFill>
                  <a:schemeClr val="tx1"/>
                </a:solidFill>
                <a:effectLst/>
                <a:latin typeface="+mn-lt"/>
                <a:ea typeface="+mn-ea"/>
                <a:cs typeface="+mn-cs"/>
              </a:rPr>
              <a:t> à TRL 8. </a:t>
            </a:r>
            <a:r>
              <a:rPr lang="de-DE" sz="1200" kern="1200" dirty="0" err="1">
                <a:solidFill>
                  <a:schemeClr val="tx1"/>
                </a:solidFill>
                <a:effectLst/>
                <a:latin typeface="+mn-lt"/>
                <a:ea typeface="+mn-ea"/>
                <a:cs typeface="+mn-cs"/>
              </a:rPr>
              <a:t>It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could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since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product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Multitel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already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planning</a:t>
            </a:r>
            <a:r>
              <a:rPr lang="de-DE" sz="1200" kern="1200" dirty="0">
                <a:solidFill>
                  <a:schemeClr val="tx1"/>
                </a:solidFill>
                <a:effectLst/>
                <a:latin typeface="+mn-lt"/>
                <a:ea typeface="+mn-ea"/>
                <a:cs typeface="+mn-cs"/>
              </a:rPr>
              <a:t> to </a:t>
            </a:r>
            <a:r>
              <a:rPr lang="de-DE" sz="1200" kern="1200" dirty="0" err="1">
                <a:solidFill>
                  <a:schemeClr val="tx1"/>
                </a:solidFill>
                <a:effectLst/>
                <a:latin typeface="+mn-lt"/>
                <a:ea typeface="+mn-ea"/>
                <a:cs typeface="+mn-cs"/>
              </a:rPr>
              <a:t>sell</a:t>
            </a:r>
            <a:r>
              <a:rPr lang="de-DE" sz="1200" kern="1200" dirty="0">
                <a:solidFill>
                  <a:schemeClr val="tx1"/>
                </a:solidFill>
                <a:effectLst/>
                <a:latin typeface="+mn-lt"/>
                <a:ea typeface="+mn-ea"/>
                <a:cs typeface="+mn-cs"/>
              </a:rPr>
              <a:t>, but </a:t>
            </a:r>
            <a:r>
              <a:rPr lang="de-DE" sz="1200" kern="1200" dirty="0" err="1">
                <a:solidFill>
                  <a:schemeClr val="tx1"/>
                </a:solidFill>
                <a:effectLst/>
                <a:latin typeface="+mn-lt"/>
                <a:ea typeface="+mn-ea"/>
                <a:cs typeface="+mn-cs"/>
              </a:rPr>
              <a:t>it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question</a:t>
            </a:r>
            <a:r>
              <a:rPr lang="de-DE" sz="1200" kern="1200" dirty="0">
                <a:solidFill>
                  <a:schemeClr val="tx1"/>
                </a:solidFill>
                <a:effectLst/>
                <a:latin typeface="+mn-lt"/>
                <a:ea typeface="+mn-ea"/>
                <a:cs typeface="+mn-cs"/>
              </a:rPr>
              <a:t> for Fabian.</a:t>
            </a:r>
          </a:p>
          <a:p>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Antibodies</a:t>
            </a:r>
            <a:r>
              <a:rPr lang="de-DE" sz="1200" kern="1200" dirty="0">
                <a:solidFill>
                  <a:schemeClr val="tx1"/>
                </a:solidFill>
                <a:effectLst/>
                <a:latin typeface="+mn-lt"/>
                <a:ea typeface="+mn-ea"/>
                <a:cs typeface="+mn-cs"/>
              </a:rPr>
              <a:t>/</a:t>
            </a:r>
            <a:r>
              <a:rPr lang="de-DE" sz="1200" kern="1200" dirty="0" err="1">
                <a:solidFill>
                  <a:schemeClr val="tx1"/>
                </a:solidFill>
                <a:effectLst/>
                <a:latin typeface="+mn-lt"/>
                <a:ea typeface="+mn-ea"/>
                <a:cs typeface="+mn-cs"/>
              </a:rPr>
              <a:t>conjugates</a:t>
            </a:r>
            <a:r>
              <a:rPr lang="de-DE" sz="1200" kern="1200" dirty="0">
                <a:solidFill>
                  <a:schemeClr val="tx1"/>
                </a:solidFill>
                <a:effectLst/>
                <a:latin typeface="+mn-lt"/>
                <a:ea typeface="+mn-ea"/>
                <a:cs typeface="+mn-cs"/>
              </a:rPr>
              <a:t> PCBs &amp; Okadaic Acid à TRL 9. </a:t>
            </a:r>
            <a:r>
              <a:rPr lang="de-DE" sz="1200" kern="1200" dirty="0" err="1">
                <a:solidFill>
                  <a:schemeClr val="tx1"/>
                </a:solidFill>
                <a:effectLst/>
                <a:latin typeface="+mn-lt"/>
                <a:ea typeface="+mn-ea"/>
                <a:cs typeface="+mn-cs"/>
              </a:rPr>
              <a:t>We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don´t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think</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specific</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bomolecules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have</a:t>
            </a:r>
            <a:r>
              <a:rPr lang="de-DE" sz="1200" kern="1200" dirty="0">
                <a:solidFill>
                  <a:schemeClr val="tx1"/>
                </a:solidFill>
                <a:effectLst/>
                <a:latin typeface="+mn-lt"/>
                <a:ea typeface="+mn-ea"/>
                <a:cs typeface="+mn-cs"/>
              </a:rPr>
              <a:t> TRL 9. </a:t>
            </a:r>
            <a:r>
              <a:rPr lang="de-DE" sz="1200" kern="1200" dirty="0" err="1">
                <a:solidFill>
                  <a:schemeClr val="tx1"/>
                </a:solidFill>
                <a:effectLst/>
                <a:latin typeface="+mn-lt"/>
                <a:ea typeface="+mn-ea"/>
                <a:cs typeface="+mn-cs"/>
              </a:rPr>
              <a:t>Biotem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used</a:t>
            </a:r>
            <a:r>
              <a:rPr lang="de-DE" sz="1200" kern="1200" dirty="0">
                <a:solidFill>
                  <a:schemeClr val="tx1"/>
                </a:solidFill>
                <a:effectLst/>
                <a:latin typeface="+mn-lt"/>
                <a:ea typeface="+mn-ea"/>
                <a:cs typeface="+mn-cs"/>
              </a:rPr>
              <a:t> to </a:t>
            </a:r>
            <a:r>
              <a:rPr lang="de-DE" sz="1200" kern="1200" dirty="0" err="1">
                <a:solidFill>
                  <a:schemeClr val="tx1"/>
                </a:solidFill>
                <a:effectLst/>
                <a:latin typeface="+mn-lt"/>
                <a:ea typeface="+mn-ea"/>
                <a:cs typeface="+mn-cs"/>
              </a:rPr>
              <a:t>selling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antibodies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those</a:t>
            </a:r>
            <a:r>
              <a:rPr lang="de-DE" sz="1200" kern="1200" dirty="0">
                <a:solidFill>
                  <a:schemeClr val="tx1"/>
                </a:solidFill>
                <a:effectLst/>
                <a:latin typeface="+mn-lt"/>
                <a:ea typeface="+mn-ea"/>
                <a:cs typeface="+mn-cs"/>
              </a:rPr>
              <a:t> for PCBs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OA </a:t>
            </a:r>
            <a:r>
              <a:rPr lang="de-DE" sz="1200" kern="1200" dirty="0" err="1">
                <a:solidFill>
                  <a:schemeClr val="tx1"/>
                </a:solidFill>
                <a:effectLst/>
                <a:latin typeface="+mn-lt"/>
                <a:ea typeface="+mn-ea"/>
                <a:cs typeface="+mn-cs"/>
              </a:rPr>
              <a:t>have</a:t>
            </a:r>
            <a:r>
              <a:rPr lang="de-DE" sz="1200" kern="1200" dirty="0">
                <a:solidFill>
                  <a:schemeClr val="tx1"/>
                </a:solidFill>
                <a:effectLst/>
                <a:latin typeface="+mn-lt"/>
                <a:ea typeface="+mn-ea"/>
                <a:cs typeface="+mn-cs"/>
              </a:rPr>
              <a:t> not </a:t>
            </a:r>
            <a:r>
              <a:rPr lang="de-DE" sz="1200" kern="1200" dirty="0" err="1">
                <a:solidFill>
                  <a:schemeClr val="tx1"/>
                </a:solidFill>
                <a:effectLst/>
                <a:latin typeface="+mn-lt"/>
                <a:ea typeface="+mn-ea"/>
                <a:cs typeface="+mn-cs"/>
              </a:rPr>
              <a:t>been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demonstrated</a:t>
            </a:r>
            <a:r>
              <a:rPr lang="de-DE" sz="1200" kern="1200" dirty="0">
                <a:solidFill>
                  <a:schemeClr val="tx1"/>
                </a:solidFill>
                <a:effectLst/>
                <a:latin typeface="+mn-lt"/>
                <a:ea typeface="+mn-ea"/>
                <a:cs typeface="+mn-cs"/>
              </a:rPr>
              <a:t> in operational </a:t>
            </a:r>
            <a:r>
              <a:rPr lang="de-DE" sz="1200" kern="1200" dirty="0" err="1">
                <a:solidFill>
                  <a:schemeClr val="tx1"/>
                </a:solidFill>
                <a:effectLst/>
                <a:latin typeface="+mn-lt"/>
                <a:ea typeface="+mn-ea"/>
                <a:cs typeface="+mn-cs"/>
              </a:rPr>
              <a:t>environment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yet</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addition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Cemitec</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produced</a:t>
            </a:r>
            <a:r>
              <a:rPr lang="de-DE" sz="1200" kern="1200" dirty="0">
                <a:solidFill>
                  <a:schemeClr val="tx1"/>
                </a:solidFill>
                <a:effectLst/>
                <a:latin typeface="+mn-lt"/>
                <a:ea typeface="+mn-ea"/>
                <a:cs typeface="+mn-cs"/>
              </a:rPr>
              <a:t> OA </a:t>
            </a:r>
            <a:r>
              <a:rPr lang="de-DE" sz="1200" kern="1200" dirty="0" err="1">
                <a:solidFill>
                  <a:schemeClr val="tx1"/>
                </a:solidFill>
                <a:effectLst/>
                <a:latin typeface="+mn-lt"/>
                <a:ea typeface="+mn-ea"/>
                <a:cs typeface="+mn-cs"/>
              </a:rPr>
              <a:t>conjugates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only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been</a:t>
            </a:r>
            <a:r>
              <a:rPr lang="de-DE" sz="1200" kern="1200" dirty="0">
                <a:solidFill>
                  <a:schemeClr val="tx1"/>
                </a:solidFill>
                <a:effectLst/>
                <a:latin typeface="+mn-lt"/>
                <a:ea typeface="+mn-ea"/>
                <a:cs typeface="+mn-cs"/>
              </a:rPr>
              <a:t> at lab </a:t>
            </a:r>
            <a:r>
              <a:rPr lang="de-DE" sz="1200" kern="1200" dirty="0" err="1">
                <a:solidFill>
                  <a:schemeClr val="tx1"/>
                </a:solidFill>
                <a:effectLst/>
                <a:latin typeface="+mn-lt"/>
                <a:ea typeface="+mn-ea"/>
                <a:cs typeface="+mn-cs"/>
              </a:rPr>
              <a:t>scale</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summary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Biotem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should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say</a:t>
            </a:r>
            <a:r>
              <a:rPr lang="de-DE" sz="1200" kern="1200" dirty="0">
                <a:solidFill>
                  <a:schemeClr val="tx1"/>
                </a:solidFill>
                <a:effectLst/>
                <a:latin typeface="+mn-lt"/>
                <a:ea typeface="+mn-ea"/>
                <a:cs typeface="+mn-cs"/>
              </a:rPr>
              <a:t> the TRL of </a:t>
            </a:r>
            <a:r>
              <a:rPr lang="de-DE" sz="1200" kern="1200" dirty="0" err="1">
                <a:solidFill>
                  <a:schemeClr val="tx1"/>
                </a:solidFill>
                <a:effectLst/>
                <a:latin typeface="+mn-lt"/>
                <a:ea typeface="+mn-ea"/>
                <a:cs typeface="+mn-cs"/>
              </a:rPr>
              <a:t>their</a:t>
            </a:r>
            <a:r>
              <a:rPr lang="de-DE" sz="1200" kern="1200" dirty="0">
                <a:solidFill>
                  <a:schemeClr val="tx1"/>
                </a:solidFill>
                <a:effectLst/>
                <a:latin typeface="+mn-lt"/>
                <a:ea typeface="+mn-ea"/>
                <a:cs typeface="+mn-cs"/>
              </a:rPr>
              <a:t> bioreagents but, </a:t>
            </a:r>
            <a:r>
              <a:rPr lang="de-DE" sz="1200" kern="1200" dirty="0" err="1">
                <a:solidFill>
                  <a:schemeClr val="tx1"/>
                </a:solidFill>
                <a:effectLst/>
                <a:latin typeface="+mn-lt"/>
                <a:ea typeface="+mn-ea"/>
                <a:cs typeface="+mn-cs"/>
              </a:rPr>
              <a:t>from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our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point</a:t>
            </a:r>
            <a:r>
              <a:rPr lang="de-DE" sz="1200" kern="1200" dirty="0">
                <a:solidFill>
                  <a:schemeClr val="tx1"/>
                </a:solidFill>
                <a:effectLst/>
                <a:latin typeface="+mn-lt"/>
                <a:ea typeface="+mn-ea"/>
                <a:cs typeface="+mn-cs"/>
              </a:rPr>
              <a:t> of </a:t>
            </a:r>
            <a:r>
              <a:rPr lang="de-DE" sz="1200" kern="1200" dirty="0" err="1">
                <a:solidFill>
                  <a:schemeClr val="tx1"/>
                </a:solidFill>
                <a:effectLst/>
                <a:latin typeface="+mn-lt"/>
                <a:ea typeface="+mn-ea"/>
                <a:cs typeface="+mn-cs"/>
              </a:rPr>
              <a:t>view</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wouldn´t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say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higher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than</a:t>
            </a:r>
            <a:r>
              <a:rPr lang="de-DE" sz="1200" kern="1200" dirty="0">
                <a:solidFill>
                  <a:schemeClr val="tx1"/>
                </a:solidFill>
                <a:effectLst/>
                <a:latin typeface="+mn-lt"/>
                <a:ea typeface="+mn-ea"/>
                <a:cs typeface="+mn-cs"/>
              </a:rPr>
              <a:t> </a:t>
            </a:r>
            <a:r>
              <a:rPr lang="de-DE" sz="1200" b="1" kern="1200" dirty="0">
                <a:solidFill>
                  <a:schemeClr val="tx1"/>
                </a:solidFill>
                <a:effectLst/>
                <a:latin typeface="+mn-lt"/>
                <a:ea typeface="+mn-ea"/>
                <a:cs typeface="+mn-cs"/>
              </a:rPr>
              <a:t>4-5. </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       Hybrid </a:t>
            </a:r>
            <a:r>
              <a:rPr lang="de-DE" sz="1200" kern="1200" dirty="0" err="1">
                <a:solidFill>
                  <a:schemeClr val="tx1"/>
                </a:solidFill>
                <a:effectLst/>
                <a:latin typeface="+mn-lt"/>
                <a:ea typeface="+mn-ea"/>
                <a:cs typeface="+mn-cs"/>
              </a:rPr>
              <a:t>nanoparticle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fabrication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method</a:t>
            </a:r>
            <a:r>
              <a:rPr lang="de-DE" sz="1200" kern="1200" dirty="0">
                <a:solidFill>
                  <a:schemeClr val="tx1"/>
                </a:solidFill>
                <a:effectLst/>
                <a:latin typeface="+mn-lt"/>
                <a:ea typeface="+mn-ea"/>
                <a:cs typeface="+mn-cs"/>
              </a:rPr>
              <a:t> à TRL 7. Do </a:t>
            </a:r>
            <a:r>
              <a:rPr lang="de-DE" sz="1200" kern="1200" dirty="0" err="1">
                <a:solidFill>
                  <a:schemeClr val="tx1"/>
                </a:solidFill>
                <a:effectLst/>
                <a:latin typeface="+mn-lt"/>
                <a:ea typeface="+mn-ea"/>
                <a:cs typeface="+mn-cs"/>
              </a:rPr>
              <a:t>you</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mean</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nanoparticles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used</a:t>
            </a:r>
            <a:r>
              <a:rPr lang="de-DE" sz="1200" kern="1200" dirty="0">
                <a:solidFill>
                  <a:schemeClr val="tx1"/>
                </a:solidFill>
                <a:effectLst/>
                <a:latin typeface="+mn-lt"/>
                <a:ea typeface="+mn-ea"/>
                <a:cs typeface="+mn-cs"/>
              </a:rPr>
              <a:t> in WP2 </a:t>
            </a:r>
            <a:r>
              <a:rPr lang="de-DE" sz="1200" kern="1200" dirty="0" err="1">
                <a:solidFill>
                  <a:schemeClr val="tx1"/>
                </a:solidFill>
                <a:effectLst/>
                <a:latin typeface="+mn-lt"/>
                <a:ea typeface="+mn-ea"/>
                <a:cs typeface="+mn-cs"/>
              </a:rPr>
              <a:t>by</a:t>
            </a:r>
            <a:r>
              <a:rPr lang="de-DE" sz="1200" kern="1200" dirty="0">
                <a:solidFill>
                  <a:schemeClr val="tx1"/>
                </a:solidFill>
                <a:effectLst/>
                <a:latin typeface="+mn-lt"/>
                <a:ea typeface="+mn-ea"/>
                <a:cs typeface="+mn-cs"/>
              </a:rPr>
              <a:t> Aaron to </a:t>
            </a:r>
            <a:r>
              <a:rPr lang="de-DE" sz="1200" kern="1200" dirty="0" err="1">
                <a:solidFill>
                  <a:schemeClr val="tx1"/>
                </a:solidFill>
                <a:effectLst/>
                <a:latin typeface="+mn-lt"/>
                <a:ea typeface="+mn-ea"/>
                <a:cs typeface="+mn-cs"/>
              </a:rPr>
              <a:t>help</a:t>
            </a:r>
            <a:r>
              <a:rPr lang="de-DE" sz="1200" kern="1200" dirty="0">
                <a:solidFill>
                  <a:schemeClr val="tx1"/>
                </a:solidFill>
                <a:effectLst/>
                <a:latin typeface="+mn-lt"/>
                <a:ea typeface="+mn-ea"/>
                <a:cs typeface="+mn-cs"/>
              </a:rPr>
              <a:t> Katja </a:t>
            </a:r>
            <a:r>
              <a:rPr lang="de-DE" sz="1200" kern="1200" dirty="0" err="1">
                <a:solidFill>
                  <a:schemeClr val="tx1"/>
                </a:solidFill>
                <a:effectLst/>
                <a:latin typeface="+mn-lt"/>
                <a:ea typeface="+mn-ea"/>
                <a:cs typeface="+mn-cs"/>
              </a:rPr>
              <a:t>or</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nanoparticles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taht</a:t>
            </a:r>
            <a:r>
              <a:rPr lang="de-DE" sz="1200" kern="1200" dirty="0">
                <a:solidFill>
                  <a:schemeClr val="tx1"/>
                </a:solidFill>
                <a:effectLst/>
                <a:latin typeface="+mn-lt"/>
                <a:ea typeface="+mn-ea"/>
                <a:cs typeface="+mn-cs"/>
              </a:rPr>
              <a:t> will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used</a:t>
            </a:r>
            <a:r>
              <a:rPr lang="de-DE" sz="1200" kern="1200" dirty="0">
                <a:solidFill>
                  <a:schemeClr val="tx1"/>
                </a:solidFill>
                <a:effectLst/>
                <a:latin typeface="+mn-lt"/>
                <a:ea typeface="+mn-ea"/>
                <a:cs typeface="+mn-cs"/>
              </a:rPr>
              <a:t> for </a:t>
            </a:r>
            <a:r>
              <a:rPr lang="de-DE" sz="1200" kern="1200" dirty="0" err="1">
                <a:solidFill>
                  <a:schemeClr val="tx1"/>
                </a:solidFill>
                <a:effectLst/>
                <a:latin typeface="+mn-lt"/>
                <a:ea typeface="+mn-ea"/>
                <a:cs typeface="+mn-cs"/>
              </a:rPr>
              <a:t>amplifying</a:t>
            </a:r>
            <a:r>
              <a:rPr lang="de-DE" sz="1200" kern="1200" dirty="0">
                <a:solidFill>
                  <a:schemeClr val="tx1"/>
                </a:solidFill>
                <a:effectLst/>
                <a:latin typeface="+mn-lt"/>
                <a:ea typeface="+mn-ea"/>
                <a:cs typeface="+mn-cs"/>
              </a:rPr>
              <a:t> the WP4 </a:t>
            </a:r>
            <a:r>
              <a:rPr lang="de-DE" sz="1200" kern="1200" dirty="0" err="1">
                <a:solidFill>
                  <a:schemeClr val="tx1"/>
                </a:solidFill>
                <a:effectLst/>
                <a:latin typeface="+mn-lt"/>
                <a:ea typeface="+mn-ea"/>
                <a:cs typeface="+mn-cs"/>
              </a:rPr>
              <a:t>sensor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signal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you</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mean</a:t>
            </a:r>
            <a:r>
              <a:rPr lang="de-DE" sz="1200" kern="1200" dirty="0">
                <a:solidFill>
                  <a:schemeClr val="tx1"/>
                </a:solidFill>
                <a:effectLst/>
                <a:latin typeface="+mn-lt"/>
                <a:ea typeface="+mn-ea"/>
                <a:cs typeface="+mn-cs"/>
              </a:rPr>
              <a:t> WP2 </a:t>
            </a:r>
            <a:r>
              <a:rPr lang="de-DE" sz="1200" kern="1200" dirty="0" err="1">
                <a:solidFill>
                  <a:schemeClr val="tx1"/>
                </a:solidFill>
                <a:effectLst/>
                <a:latin typeface="+mn-lt"/>
                <a:ea typeface="+mn-ea"/>
                <a:cs typeface="+mn-cs"/>
              </a:rPr>
              <a:t>nanoparticles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would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have</a:t>
            </a:r>
            <a:r>
              <a:rPr lang="de-DE" sz="1200" kern="1200" dirty="0">
                <a:solidFill>
                  <a:schemeClr val="tx1"/>
                </a:solidFill>
                <a:effectLst/>
                <a:latin typeface="+mn-lt"/>
                <a:ea typeface="+mn-ea"/>
                <a:cs typeface="+mn-cs"/>
              </a:rPr>
              <a:t> a </a:t>
            </a:r>
            <a:r>
              <a:rPr lang="de-DE" sz="1200" b="1" kern="1200" dirty="0">
                <a:solidFill>
                  <a:schemeClr val="tx1"/>
                </a:solidFill>
                <a:effectLst/>
                <a:latin typeface="+mn-lt"/>
                <a:ea typeface="+mn-ea"/>
                <a:cs typeface="+mn-cs"/>
              </a:rPr>
              <a:t>TRL 4</a:t>
            </a:r>
            <a:r>
              <a:rPr lang="de-DE" sz="1200" kern="1200" dirty="0">
                <a:solidFill>
                  <a:schemeClr val="tx1"/>
                </a:solidFill>
                <a:effectLst/>
                <a:latin typeface="+mn-lt"/>
                <a:ea typeface="+mn-ea"/>
                <a:cs typeface="+mn-cs"/>
              </a:rPr>
              <a:t>, but </a:t>
            </a:r>
            <a:r>
              <a:rPr lang="de-DE" sz="1200" kern="1200" dirty="0" err="1">
                <a:solidFill>
                  <a:schemeClr val="tx1"/>
                </a:solidFill>
                <a:effectLst/>
                <a:latin typeface="+mn-lt"/>
                <a:ea typeface="+mn-ea"/>
                <a:cs typeface="+mn-cs"/>
              </a:rPr>
              <a:t>we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ouldn´t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include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here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because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t>
            </a:r>
            <a:r>
              <a:rPr lang="de-DE" sz="1200" kern="1200" dirty="0">
                <a:solidFill>
                  <a:schemeClr val="tx1"/>
                </a:solidFill>
                <a:effectLst/>
                <a:latin typeface="+mn-lt"/>
                <a:ea typeface="+mn-ea"/>
                <a:cs typeface="+mn-cs"/>
              </a:rPr>
              <a:t> not </a:t>
            </a:r>
            <a:r>
              <a:rPr lang="de-DE" sz="1200" kern="1200" dirty="0" err="1">
                <a:solidFill>
                  <a:schemeClr val="tx1"/>
                </a:solidFill>
                <a:effectLst/>
                <a:latin typeface="+mn-lt"/>
                <a:ea typeface="+mn-ea"/>
                <a:cs typeface="+mn-cs"/>
              </a:rPr>
              <a:t>being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currently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used</a:t>
            </a:r>
            <a:r>
              <a:rPr lang="de-DE" sz="1200" kern="1200" dirty="0">
                <a:solidFill>
                  <a:schemeClr val="tx1"/>
                </a:solidFill>
                <a:effectLst/>
                <a:latin typeface="+mn-lt"/>
                <a:ea typeface="+mn-ea"/>
                <a:cs typeface="+mn-cs"/>
              </a:rPr>
              <a:t> in WP2 </a:t>
            </a:r>
            <a:r>
              <a:rPr lang="de-DE" sz="1200" kern="1200" dirty="0" err="1">
                <a:solidFill>
                  <a:schemeClr val="tx1"/>
                </a:solidFill>
                <a:effectLst/>
                <a:latin typeface="+mn-lt"/>
                <a:ea typeface="+mn-ea"/>
                <a:cs typeface="+mn-cs"/>
              </a:rPr>
              <a:t>measurement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protocols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you</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mean</a:t>
            </a:r>
            <a:r>
              <a:rPr lang="de-DE" sz="1200" kern="1200" dirty="0">
                <a:solidFill>
                  <a:schemeClr val="tx1"/>
                </a:solidFill>
                <a:effectLst/>
                <a:latin typeface="+mn-lt"/>
                <a:ea typeface="+mn-ea"/>
                <a:cs typeface="+mn-cs"/>
              </a:rPr>
              <a:t> WP4 </a:t>
            </a:r>
            <a:r>
              <a:rPr lang="de-DE" sz="1200" kern="1200" dirty="0" err="1">
                <a:solidFill>
                  <a:schemeClr val="tx1"/>
                </a:solidFill>
                <a:effectLst/>
                <a:latin typeface="+mn-lt"/>
                <a:ea typeface="+mn-ea"/>
                <a:cs typeface="+mn-cs"/>
              </a:rPr>
              <a:t>nanoparticles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didn´t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develope</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protocol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yet</a:t>
            </a:r>
            <a:r>
              <a:rPr lang="de-DE" sz="1200" kern="1200" dirty="0">
                <a:solidFill>
                  <a:schemeClr val="tx1"/>
                </a:solidFill>
                <a:effectLst/>
                <a:latin typeface="+mn-lt"/>
                <a:ea typeface="+mn-ea"/>
                <a:cs typeface="+mn-cs"/>
              </a:rPr>
              <a:t> so, </a:t>
            </a:r>
            <a:r>
              <a:rPr lang="de-DE" sz="1200" kern="1200" dirty="0" err="1">
                <a:solidFill>
                  <a:schemeClr val="tx1"/>
                </a:solidFill>
                <a:effectLst/>
                <a:latin typeface="+mn-lt"/>
                <a:ea typeface="+mn-ea"/>
                <a:cs typeface="+mn-cs"/>
              </a:rPr>
              <a:t>we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wouldn´t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include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either</a:t>
            </a:r>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Fabrication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process</a:t>
            </a:r>
            <a:r>
              <a:rPr lang="de-DE" sz="1200" kern="1200" dirty="0">
                <a:solidFill>
                  <a:schemeClr val="tx1"/>
                </a:solidFill>
                <a:effectLst/>
                <a:latin typeface="+mn-lt"/>
                <a:ea typeface="+mn-ea"/>
                <a:cs typeface="+mn-cs"/>
              </a:rPr>
              <a:t> of resonant nanopillars. </a:t>
            </a:r>
            <a:r>
              <a:rPr lang="de-DE" sz="1200" kern="1200" dirty="0" err="1">
                <a:solidFill>
                  <a:schemeClr val="tx1"/>
                </a:solidFill>
                <a:effectLst/>
                <a:latin typeface="+mn-lt"/>
                <a:ea typeface="+mn-ea"/>
                <a:cs typeface="+mn-cs"/>
              </a:rPr>
              <a:t>We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have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separated</a:t>
            </a:r>
            <a:r>
              <a:rPr lang="de-DE" sz="1200" kern="1200" dirty="0">
                <a:solidFill>
                  <a:schemeClr val="tx1"/>
                </a:solidFill>
                <a:effectLst/>
                <a:latin typeface="+mn-lt"/>
                <a:ea typeface="+mn-ea"/>
                <a:cs typeface="+mn-cs"/>
              </a:rPr>
              <a:t> the RNP </a:t>
            </a:r>
            <a:r>
              <a:rPr lang="de-DE" sz="1200" kern="1200" dirty="0" err="1">
                <a:solidFill>
                  <a:schemeClr val="tx1"/>
                </a:solidFill>
                <a:effectLst/>
                <a:latin typeface="+mn-lt"/>
                <a:ea typeface="+mn-ea"/>
                <a:cs typeface="+mn-cs"/>
              </a:rPr>
              <a:t>fabrication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their</a:t>
            </a:r>
            <a:r>
              <a:rPr lang="de-DE" sz="1200" kern="1200" dirty="0">
                <a:solidFill>
                  <a:schemeClr val="tx1"/>
                </a:solidFill>
                <a:effectLst/>
                <a:latin typeface="+mn-lt"/>
                <a:ea typeface="+mn-ea"/>
                <a:cs typeface="+mn-cs"/>
              </a:rPr>
              <a:t> biofunctionalization. RNP </a:t>
            </a:r>
            <a:r>
              <a:rPr lang="de-DE" sz="1200" kern="1200" dirty="0" err="1">
                <a:solidFill>
                  <a:schemeClr val="tx1"/>
                </a:solidFill>
                <a:effectLst/>
                <a:latin typeface="+mn-lt"/>
                <a:ea typeface="+mn-ea"/>
                <a:cs typeface="+mn-cs"/>
              </a:rPr>
              <a:t>have</a:t>
            </a:r>
            <a:r>
              <a:rPr lang="de-DE" sz="1200" kern="1200" dirty="0">
                <a:solidFill>
                  <a:schemeClr val="tx1"/>
                </a:solidFill>
                <a:effectLst/>
                <a:latin typeface="+mn-lt"/>
                <a:ea typeface="+mn-ea"/>
                <a:cs typeface="+mn-cs"/>
              </a:rPr>
              <a:t> not </a:t>
            </a:r>
            <a:r>
              <a:rPr lang="de-DE" sz="1200" kern="1200" dirty="0" err="1">
                <a:solidFill>
                  <a:schemeClr val="tx1"/>
                </a:solidFill>
                <a:effectLst/>
                <a:latin typeface="+mn-lt"/>
                <a:ea typeface="+mn-ea"/>
                <a:cs typeface="+mn-cs"/>
              </a:rPr>
              <a:t>been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validated</a:t>
            </a:r>
            <a:r>
              <a:rPr lang="de-DE" sz="1200" kern="1200" dirty="0">
                <a:solidFill>
                  <a:schemeClr val="tx1"/>
                </a:solidFill>
                <a:effectLst/>
                <a:latin typeface="+mn-lt"/>
                <a:ea typeface="+mn-ea"/>
                <a:cs typeface="+mn-cs"/>
              </a:rPr>
              <a:t> in relevant </a:t>
            </a:r>
            <a:r>
              <a:rPr lang="de-DE" sz="1200" kern="1200" dirty="0" err="1">
                <a:solidFill>
                  <a:schemeClr val="tx1"/>
                </a:solidFill>
                <a:effectLst/>
                <a:latin typeface="+mn-lt"/>
                <a:ea typeface="+mn-ea"/>
                <a:cs typeface="+mn-cs"/>
              </a:rPr>
              <a:t>environment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yet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would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say</a:t>
            </a:r>
            <a:r>
              <a:rPr lang="de-DE" sz="1200" kern="1200" dirty="0">
                <a:solidFill>
                  <a:schemeClr val="tx1"/>
                </a:solidFill>
                <a:effectLst/>
                <a:latin typeface="+mn-lt"/>
                <a:ea typeface="+mn-ea"/>
                <a:cs typeface="+mn-cs"/>
              </a:rPr>
              <a:t> </a:t>
            </a:r>
            <a:r>
              <a:rPr lang="de-DE" sz="1200" b="1" kern="1200" dirty="0">
                <a:solidFill>
                  <a:schemeClr val="tx1"/>
                </a:solidFill>
                <a:effectLst/>
                <a:latin typeface="+mn-lt"/>
                <a:ea typeface="+mn-ea"/>
                <a:cs typeface="+mn-cs"/>
              </a:rPr>
              <a:t>TRL 4</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perhaps</a:t>
            </a:r>
            <a:r>
              <a:rPr lang="de-DE" sz="1200" kern="1200" dirty="0">
                <a:solidFill>
                  <a:schemeClr val="tx1"/>
                </a:solidFill>
                <a:effectLst/>
                <a:latin typeface="+mn-lt"/>
                <a:ea typeface="+mn-ea"/>
                <a:cs typeface="+mn-cs"/>
              </a:rPr>
              <a:t>, after </a:t>
            </a:r>
            <a:r>
              <a:rPr lang="de-DE" sz="1200" kern="1200" dirty="0" err="1">
                <a:solidFill>
                  <a:schemeClr val="tx1"/>
                </a:solidFill>
                <a:effectLst/>
                <a:latin typeface="+mn-lt"/>
                <a:ea typeface="+mn-ea"/>
                <a:cs typeface="+mn-cs"/>
              </a:rPr>
              <a:t>their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real </a:t>
            </a:r>
            <a:r>
              <a:rPr lang="de-DE" sz="1200" kern="1200" dirty="0" err="1">
                <a:solidFill>
                  <a:schemeClr val="tx1"/>
                </a:solidFill>
                <a:effectLst/>
                <a:latin typeface="+mn-lt"/>
                <a:ea typeface="+mn-ea"/>
                <a:cs typeface="+mn-cs"/>
              </a:rPr>
              <a:t>samples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can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go</a:t>
            </a:r>
            <a:r>
              <a:rPr lang="de-DE" sz="1200" kern="1200" dirty="0">
                <a:solidFill>
                  <a:schemeClr val="tx1"/>
                </a:solidFill>
                <a:effectLst/>
                <a:latin typeface="+mn-lt"/>
                <a:ea typeface="+mn-ea"/>
                <a:cs typeface="+mn-cs"/>
              </a:rPr>
              <a:t> up to </a:t>
            </a:r>
            <a:r>
              <a:rPr lang="de-DE" sz="1200" b="1" kern="1200" dirty="0">
                <a:solidFill>
                  <a:schemeClr val="tx1"/>
                </a:solidFill>
                <a:effectLst/>
                <a:latin typeface="+mn-lt"/>
                <a:ea typeface="+mn-ea"/>
                <a:cs typeface="+mn-cs"/>
              </a:rPr>
              <a:t>TRL 5 </a:t>
            </a:r>
            <a:r>
              <a:rPr lang="de-DE" sz="1200" b="1" kern="1200" dirty="0" err="1">
                <a:solidFill>
                  <a:schemeClr val="tx1"/>
                </a:solidFill>
                <a:effectLst/>
                <a:latin typeface="+mn-lt"/>
                <a:ea typeface="+mn-ea"/>
                <a:cs typeface="+mn-cs"/>
              </a:rPr>
              <a:t>or</a:t>
            </a:r>
            <a:r>
              <a:rPr lang="de-DE" sz="1200" b="1" kern="1200" dirty="0">
                <a:solidFill>
                  <a:schemeClr val="tx1"/>
                </a:solidFill>
                <a:effectLst/>
                <a:latin typeface="+mn-lt"/>
                <a:ea typeface="+mn-ea"/>
                <a:cs typeface="+mn-cs"/>
              </a:rPr>
              <a:t> 6</a:t>
            </a:r>
            <a:r>
              <a:rPr lang="de-DE" sz="1200" kern="1200" dirty="0">
                <a:solidFill>
                  <a:schemeClr val="tx1"/>
                </a:solidFill>
                <a:effectLst/>
                <a:latin typeface="+mn-lt"/>
                <a:ea typeface="+mn-ea"/>
                <a:cs typeface="+mn-cs"/>
              </a:rPr>
              <a:t>...</a:t>
            </a:r>
          </a:p>
          <a:p>
            <a:r>
              <a:rPr lang="de-DE" sz="1200" kern="1200" dirty="0">
                <a:solidFill>
                  <a:schemeClr val="tx1"/>
                </a:solidFill>
                <a:effectLst/>
                <a:latin typeface="+mn-lt"/>
                <a:ea typeface="+mn-ea"/>
                <a:cs typeface="+mn-cs"/>
              </a:rPr>
              <a:t>•       RNP biofunctionalization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OA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PCBs </a:t>
            </a:r>
            <a:r>
              <a:rPr lang="de-DE" sz="1200" kern="1200" dirty="0" err="1">
                <a:solidFill>
                  <a:schemeClr val="tx1"/>
                </a:solidFill>
                <a:effectLst/>
                <a:latin typeface="+mn-lt"/>
                <a:ea typeface="+mn-ea"/>
                <a:cs typeface="+mn-cs"/>
              </a:rPr>
              <a:t>measurement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protocols</a:t>
            </a:r>
            <a:r>
              <a:rPr lang="de-DE" sz="1200" kern="1200" dirty="0">
                <a:solidFill>
                  <a:schemeClr val="tx1"/>
                </a:solidFill>
                <a:effectLst/>
                <a:latin typeface="+mn-lt"/>
                <a:ea typeface="+mn-ea"/>
                <a:cs typeface="+mn-cs"/>
              </a:rPr>
              <a:t> à </a:t>
            </a:r>
            <a:r>
              <a:rPr lang="de-DE" sz="1200" kern="1200" dirty="0" err="1">
                <a:solidFill>
                  <a:schemeClr val="tx1"/>
                </a:solidFill>
                <a:effectLst/>
                <a:latin typeface="+mn-lt"/>
                <a:ea typeface="+mn-ea"/>
                <a:cs typeface="+mn-cs"/>
              </a:rPr>
              <a:t>We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would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say</a:t>
            </a:r>
            <a:r>
              <a:rPr lang="de-DE" sz="1200" kern="1200" dirty="0">
                <a:solidFill>
                  <a:schemeClr val="tx1"/>
                </a:solidFill>
                <a:effectLst/>
                <a:latin typeface="+mn-lt"/>
                <a:ea typeface="+mn-ea"/>
                <a:cs typeface="+mn-cs"/>
              </a:rPr>
              <a:t> the </a:t>
            </a:r>
            <a:r>
              <a:rPr lang="de-DE" sz="1200" b="1" kern="1200" dirty="0">
                <a:solidFill>
                  <a:schemeClr val="tx1"/>
                </a:solidFill>
                <a:effectLst/>
                <a:latin typeface="+mn-lt"/>
                <a:ea typeface="+mn-ea"/>
                <a:cs typeface="+mn-cs"/>
              </a:rPr>
              <a:t>same </a:t>
            </a:r>
            <a:r>
              <a:rPr lang="de-DE" sz="1200" kern="1200" dirty="0" err="1">
                <a:solidFill>
                  <a:schemeClr val="tx1"/>
                </a:solidFill>
                <a:effectLst/>
                <a:latin typeface="+mn-lt"/>
                <a:ea typeface="+mn-ea"/>
                <a:cs typeface="+mn-cs"/>
              </a:rPr>
              <a:t>than</a:t>
            </a:r>
            <a:r>
              <a:rPr lang="de-DE" sz="1200" kern="1200" dirty="0">
                <a:solidFill>
                  <a:schemeClr val="tx1"/>
                </a:solidFill>
                <a:effectLst/>
                <a:latin typeface="+mn-lt"/>
                <a:ea typeface="+mn-ea"/>
                <a:cs typeface="+mn-cs"/>
              </a:rPr>
              <a:t> for the </a:t>
            </a:r>
            <a:r>
              <a:rPr lang="de-DE" sz="1200" kern="1200" dirty="0" err="1">
                <a:solidFill>
                  <a:schemeClr val="tx1"/>
                </a:solidFill>
                <a:effectLst/>
                <a:latin typeface="+mn-lt"/>
                <a:ea typeface="+mn-ea"/>
                <a:cs typeface="+mn-cs"/>
              </a:rPr>
              <a:t>fabrication</a:t>
            </a:r>
            <a:r>
              <a:rPr lang="de-DE" sz="1200" kern="1200" dirty="0">
                <a:solidFill>
                  <a:schemeClr val="tx1"/>
                </a:solidFill>
                <a:effectLst/>
                <a:latin typeface="+mn-lt"/>
                <a:ea typeface="+mn-ea"/>
                <a:cs typeface="+mn-cs"/>
              </a:rPr>
              <a:t>.</a:t>
            </a:r>
          </a:p>
          <a:p>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Automated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microfluidic</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system</a:t>
            </a:r>
            <a:r>
              <a:rPr lang="de-DE" sz="1200" kern="1200" dirty="0">
                <a:solidFill>
                  <a:schemeClr val="tx1"/>
                </a:solidFill>
                <a:effectLst/>
                <a:latin typeface="+mn-lt"/>
                <a:ea typeface="+mn-ea"/>
                <a:cs typeface="+mn-cs"/>
              </a:rPr>
              <a:t> for </a:t>
            </a:r>
            <a:r>
              <a:rPr lang="de-DE" sz="1200" kern="1200" dirty="0" err="1">
                <a:solidFill>
                  <a:schemeClr val="tx1"/>
                </a:solidFill>
                <a:effectLst/>
                <a:latin typeface="+mn-lt"/>
                <a:ea typeface="+mn-ea"/>
                <a:cs typeface="+mn-cs"/>
              </a:rPr>
              <a:t>implementation</a:t>
            </a:r>
            <a:r>
              <a:rPr lang="de-DE" sz="1200" kern="1200" dirty="0">
                <a:solidFill>
                  <a:schemeClr val="tx1"/>
                </a:solidFill>
                <a:effectLst/>
                <a:latin typeface="+mn-lt"/>
                <a:ea typeface="+mn-ea"/>
                <a:cs typeface="+mn-cs"/>
              </a:rPr>
              <a:t> of bio-</a:t>
            </a:r>
            <a:r>
              <a:rPr lang="de-DE" sz="1200" kern="1200" dirty="0" err="1">
                <a:solidFill>
                  <a:schemeClr val="tx1"/>
                </a:solidFill>
                <a:effectLst/>
                <a:latin typeface="+mn-lt"/>
                <a:ea typeface="+mn-ea"/>
                <a:cs typeface="+mn-cs"/>
              </a:rPr>
              <a:t>chemical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protocol</a:t>
            </a:r>
            <a:r>
              <a:rPr lang="de-DE" sz="1200" kern="1200" dirty="0">
                <a:solidFill>
                  <a:schemeClr val="tx1"/>
                </a:solidFill>
                <a:effectLst/>
                <a:latin typeface="+mn-lt"/>
                <a:ea typeface="+mn-ea"/>
                <a:cs typeface="+mn-cs"/>
              </a:rPr>
              <a:t> à TRL 5. </a:t>
            </a:r>
            <a:r>
              <a:rPr lang="de-DE" sz="1200" kern="1200" dirty="0" err="1">
                <a:solidFill>
                  <a:schemeClr val="tx1"/>
                </a:solidFill>
                <a:effectLst/>
                <a:latin typeface="+mn-lt"/>
                <a:ea typeface="+mn-ea"/>
                <a:cs typeface="+mn-cs"/>
              </a:rPr>
              <a:t>Again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question</a:t>
            </a:r>
            <a:r>
              <a:rPr lang="de-DE" sz="1200" kern="1200" dirty="0">
                <a:solidFill>
                  <a:schemeClr val="tx1"/>
                </a:solidFill>
                <a:effectLst/>
                <a:latin typeface="+mn-lt"/>
                <a:ea typeface="+mn-ea"/>
                <a:cs typeface="+mn-cs"/>
              </a:rPr>
              <a:t> for Theo. For </a:t>
            </a:r>
            <a:r>
              <a:rPr lang="de-DE" sz="1200" kern="1200" dirty="0" err="1">
                <a:solidFill>
                  <a:schemeClr val="tx1"/>
                </a:solidFill>
                <a:effectLst/>
                <a:latin typeface="+mn-lt"/>
                <a:ea typeface="+mn-ea"/>
                <a:cs typeface="+mn-cs"/>
              </a:rPr>
              <a:t>sure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has</a:t>
            </a:r>
            <a:r>
              <a:rPr lang="de-DE" sz="1200" kern="1200" dirty="0">
                <a:solidFill>
                  <a:schemeClr val="tx1"/>
                </a:solidFill>
                <a:effectLst/>
                <a:latin typeface="+mn-lt"/>
                <a:ea typeface="+mn-ea"/>
                <a:cs typeface="+mn-cs"/>
              </a:rPr>
              <a:t> a </a:t>
            </a:r>
            <a:r>
              <a:rPr lang="de-DE" sz="1200" b="1" kern="1200" dirty="0">
                <a:solidFill>
                  <a:schemeClr val="tx1"/>
                </a:solidFill>
                <a:effectLst/>
                <a:latin typeface="+mn-lt"/>
                <a:ea typeface="+mn-ea"/>
                <a:cs typeface="+mn-cs"/>
              </a:rPr>
              <a:t>TRL 4</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because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have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validated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it</a:t>
            </a:r>
            <a:r>
              <a:rPr lang="de-DE" sz="1200" kern="1200" dirty="0">
                <a:solidFill>
                  <a:schemeClr val="tx1"/>
                </a:solidFill>
                <a:effectLst/>
                <a:latin typeface="+mn-lt"/>
                <a:ea typeface="+mn-ea"/>
                <a:cs typeface="+mn-cs"/>
              </a:rPr>
              <a:t>, but </a:t>
            </a:r>
            <a:r>
              <a:rPr lang="de-DE" sz="1200" kern="1200" dirty="0" err="1">
                <a:solidFill>
                  <a:schemeClr val="tx1"/>
                </a:solidFill>
                <a:effectLst/>
                <a:latin typeface="+mn-lt"/>
                <a:ea typeface="+mn-ea"/>
                <a:cs typeface="+mn-cs"/>
              </a:rPr>
              <a:t>we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don´t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know</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validated</a:t>
            </a:r>
            <a:r>
              <a:rPr lang="de-DE" sz="1200" kern="1200" dirty="0">
                <a:solidFill>
                  <a:schemeClr val="tx1"/>
                </a:solidFill>
                <a:effectLst/>
                <a:latin typeface="+mn-lt"/>
                <a:ea typeface="+mn-ea"/>
                <a:cs typeface="+mn-cs"/>
              </a:rPr>
              <a:t>/</a:t>
            </a:r>
            <a:r>
              <a:rPr lang="de-DE" sz="1200" kern="1200" dirty="0" err="1">
                <a:solidFill>
                  <a:schemeClr val="tx1"/>
                </a:solidFill>
                <a:effectLst/>
                <a:latin typeface="+mn-lt"/>
                <a:ea typeface="+mn-ea"/>
                <a:cs typeface="+mn-cs"/>
              </a:rPr>
              <a:t>demonstrated</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other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environments</a:t>
            </a:r>
            <a:r>
              <a:rPr lang="de-DE" sz="1200" kern="1200" dirty="0">
                <a:solidFill>
                  <a:schemeClr val="tx1"/>
                </a:solidFill>
                <a:effectLst/>
                <a:latin typeface="+mn-lt"/>
                <a:ea typeface="+mn-ea"/>
                <a:cs typeface="+mn-cs"/>
              </a:rPr>
              <a:t>.</a:t>
            </a:r>
          </a:p>
          <a:p>
            <a:r>
              <a:rPr lang="de-DE" sz="1200" kern="1200" dirty="0">
                <a:solidFill>
                  <a:schemeClr val="tx1"/>
                </a:solidFill>
                <a:effectLst/>
                <a:latin typeface="+mn-lt"/>
                <a:ea typeface="+mn-ea"/>
                <a:cs typeface="+mn-cs"/>
              </a:rPr>
              <a:t>•       Sensor for </a:t>
            </a:r>
            <a:r>
              <a:rPr lang="de-DE" sz="1200" kern="1200" dirty="0" err="1">
                <a:solidFill>
                  <a:schemeClr val="tx1"/>
                </a:solidFill>
                <a:effectLst/>
                <a:latin typeface="+mn-lt"/>
                <a:ea typeface="+mn-ea"/>
                <a:cs typeface="+mn-cs"/>
              </a:rPr>
              <a:t>detection</a:t>
            </a:r>
            <a:r>
              <a:rPr lang="de-DE" sz="1200" kern="1200" dirty="0">
                <a:solidFill>
                  <a:schemeClr val="tx1"/>
                </a:solidFill>
                <a:effectLst/>
                <a:latin typeface="+mn-lt"/>
                <a:ea typeface="+mn-ea"/>
                <a:cs typeface="+mn-cs"/>
              </a:rPr>
              <a:t> PCBs &amp; Okadaic Acid à TRL 4-5. For </a:t>
            </a:r>
            <a:r>
              <a:rPr lang="de-DE" sz="1200" kern="1200" dirty="0" err="1">
                <a:solidFill>
                  <a:schemeClr val="tx1"/>
                </a:solidFill>
                <a:effectLst/>
                <a:latin typeface="+mn-lt"/>
                <a:ea typeface="+mn-ea"/>
                <a:cs typeface="+mn-cs"/>
              </a:rPr>
              <a:t>sure</a:t>
            </a:r>
            <a:r>
              <a:rPr lang="de-DE" sz="1200" kern="1200" dirty="0">
                <a:solidFill>
                  <a:schemeClr val="tx1"/>
                </a:solidFill>
                <a:effectLst/>
                <a:latin typeface="+mn-lt"/>
                <a:ea typeface="+mn-ea"/>
                <a:cs typeface="+mn-cs"/>
              </a:rPr>
              <a:t> </a:t>
            </a:r>
            <a:r>
              <a:rPr lang="de-DE" sz="1200" b="1" kern="1200" dirty="0">
                <a:solidFill>
                  <a:schemeClr val="tx1"/>
                </a:solidFill>
                <a:effectLst/>
                <a:latin typeface="+mn-lt"/>
                <a:ea typeface="+mn-ea"/>
                <a:cs typeface="+mn-cs"/>
              </a:rPr>
              <a:t>TRL 4</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perhaps</a:t>
            </a:r>
            <a:r>
              <a:rPr lang="de-DE" sz="1200" kern="1200" dirty="0">
                <a:solidFill>
                  <a:schemeClr val="tx1"/>
                </a:solidFill>
                <a:effectLst/>
                <a:latin typeface="+mn-lt"/>
                <a:ea typeface="+mn-ea"/>
                <a:cs typeface="+mn-cs"/>
              </a:rPr>
              <a:t> </a:t>
            </a:r>
            <a:r>
              <a:rPr lang="de-DE" sz="1200" b="1" kern="1200" dirty="0">
                <a:solidFill>
                  <a:schemeClr val="tx1"/>
                </a:solidFill>
                <a:effectLst/>
                <a:latin typeface="+mn-lt"/>
                <a:ea typeface="+mn-ea"/>
                <a:cs typeface="+mn-cs"/>
              </a:rPr>
              <a:t>5-6 </a:t>
            </a:r>
            <a:r>
              <a:rPr lang="de-DE" sz="1200" kern="1200" dirty="0">
                <a:solidFill>
                  <a:schemeClr val="tx1"/>
                </a:solidFill>
                <a:effectLst/>
                <a:latin typeface="+mn-lt"/>
                <a:ea typeface="+mn-ea"/>
                <a:cs typeface="+mn-cs"/>
              </a:rPr>
              <a:t>after </a:t>
            </a:r>
            <a:r>
              <a:rPr lang="de-DE" sz="1200" kern="1200" dirty="0" err="1">
                <a:solidFill>
                  <a:schemeClr val="tx1"/>
                </a:solidFill>
                <a:effectLst/>
                <a:latin typeface="+mn-lt"/>
                <a:ea typeface="+mn-ea"/>
                <a:cs typeface="+mn-cs"/>
              </a:rPr>
              <a:t>their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real </a:t>
            </a:r>
            <a:r>
              <a:rPr lang="de-DE" sz="1200" kern="1200" dirty="0" err="1">
                <a:solidFill>
                  <a:schemeClr val="tx1"/>
                </a:solidFill>
                <a:effectLst/>
                <a:latin typeface="+mn-lt"/>
                <a:ea typeface="+mn-ea"/>
                <a:cs typeface="+mn-cs"/>
              </a:rPr>
              <a:t>samples</a:t>
            </a:r>
            <a:r>
              <a:rPr lang="de-DE" sz="1200" kern="1200" dirty="0">
                <a:solidFill>
                  <a:schemeClr val="tx1"/>
                </a:solidFill>
                <a:effectLst/>
                <a:latin typeface="+mn-lt"/>
                <a:ea typeface="+mn-ea"/>
                <a:cs typeface="+mn-cs"/>
              </a:rPr>
              <a:t>...</a:t>
            </a:r>
          </a:p>
          <a:p>
            <a:endParaRPr lang="de-DE" dirty="0"/>
          </a:p>
        </p:txBody>
      </p:sp>
      <p:sp>
        <p:nvSpPr>
          <p:cNvPr id="4" name="Foliennummernplatzhalter 3"/>
          <p:cNvSpPr>
            <a:spLocks noGrp="1"/>
          </p:cNvSpPr>
          <p:nvPr>
            <p:ph type="sldNum" sz="quarter" idx="5"/>
          </p:nvPr>
        </p:nvSpPr>
        <p:spPr/>
        <p:txBody>
          <a:bodyPr/>
          <a:lstStyle/>
          <a:p>
            <a:pPr>
              <a:defRPr/>
            </a:pPr>
            <a:fld id="{1F5E6BD0-BC0D-4BF6-8BEF-59D31792C596}" type="slidenum">
              <a:rPr lang="de-DE" smtClean="0"/>
              <a:pPr>
                <a:defRPr/>
              </a:pPr>
              <a:t>26</a:t>
            </a:fld>
            <a:endParaRPr lang="de-DE"/>
          </a:p>
        </p:txBody>
      </p:sp>
    </p:spTree>
    <p:extLst>
      <p:ext uri="{BB962C8B-B14F-4D97-AF65-F5344CB8AC3E}">
        <p14:creationId xmlns:p14="http://schemas.microsoft.com/office/powerpoint/2010/main" val="3597084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p>
        </p:txBody>
      </p:sp>
      <p:sp>
        <p:nvSpPr>
          <p:cNvPr id="4" name="Foliennummernplatzhalter 3"/>
          <p:cNvSpPr>
            <a:spLocks noGrp="1"/>
          </p:cNvSpPr>
          <p:nvPr>
            <p:ph type="sldNum" sz="quarter" idx="5"/>
          </p:nvPr>
        </p:nvSpPr>
        <p:spPr/>
        <p:txBody>
          <a:bodyPr/>
          <a:lstStyle/>
          <a:p>
            <a:pPr>
              <a:defRPr/>
            </a:pPr>
            <a:fld id="{1F5E6BD0-BC0D-4BF6-8BEF-59D31792C596}" type="slidenum">
              <a:rPr lang="de-DE" smtClean="0"/>
              <a:pPr>
                <a:defRPr/>
              </a:pPr>
              <a:t>27</a:t>
            </a:fld>
            <a:endParaRPr lang="de-DE"/>
          </a:p>
        </p:txBody>
      </p:sp>
    </p:spTree>
    <p:extLst>
      <p:ext uri="{BB962C8B-B14F-4D97-AF65-F5344CB8AC3E}">
        <p14:creationId xmlns:p14="http://schemas.microsoft.com/office/powerpoint/2010/main" val="2122556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3A39C6-1B85-495C-AB02-0881054EFCF2}" type="slidenum">
              <a:rPr lang="en-GB" smtClean="0"/>
              <a:t>32</a:t>
            </a:fld>
            <a:endParaRPr lang="en-GB"/>
          </a:p>
        </p:txBody>
      </p:sp>
    </p:spTree>
    <p:extLst>
      <p:ext uri="{BB962C8B-B14F-4D97-AF65-F5344CB8AC3E}">
        <p14:creationId xmlns:p14="http://schemas.microsoft.com/office/powerpoint/2010/main" val="1846760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Foliennummernplatzhalter 3"/>
          <p:cNvSpPr>
            <a:spLocks noGrp="1"/>
          </p:cNvSpPr>
          <p:nvPr>
            <p:ph type="sldNum" sz="quarter" idx="5"/>
          </p:nvPr>
        </p:nvSpPr>
        <p:spPr/>
        <p:txBody>
          <a:bodyPr/>
          <a:lstStyle/>
          <a:p>
            <a:pPr>
              <a:defRPr/>
            </a:pPr>
            <a:fld id="{776DE737-B318-4975-A32E-B81A9948E4FA}" type="slidenum">
              <a:rPr lang="de-DE" smtClean="0"/>
              <a:pPr>
                <a:defRPr/>
              </a:pPr>
              <a:t>33</a:t>
            </a:fld>
            <a:endParaRPr lang="de-DE"/>
          </a:p>
        </p:txBody>
      </p:sp>
    </p:spTree>
    <p:extLst>
      <p:ext uri="{BB962C8B-B14F-4D97-AF65-F5344CB8AC3E}">
        <p14:creationId xmlns:p14="http://schemas.microsoft.com/office/powerpoint/2010/main" val="1414484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de-DE" sz="1200" dirty="0"/>
          </a:p>
        </p:txBody>
      </p:sp>
      <p:sp>
        <p:nvSpPr>
          <p:cNvPr id="4" name="Foliennummernplatzhalter 3"/>
          <p:cNvSpPr>
            <a:spLocks noGrp="1"/>
          </p:cNvSpPr>
          <p:nvPr>
            <p:ph type="sldNum" sz="quarter" idx="5"/>
          </p:nvPr>
        </p:nvSpPr>
        <p:spPr/>
        <p:txBody>
          <a:bodyPr/>
          <a:lstStyle/>
          <a:p>
            <a:pPr>
              <a:defRPr/>
            </a:pPr>
            <a:fld id="{1F5E6BD0-BC0D-4BF6-8BEF-59D31792C596}" type="slidenum">
              <a:rPr lang="de-DE" smtClean="0"/>
              <a:pPr>
                <a:defRPr/>
              </a:pPr>
              <a:t>4</a:t>
            </a:fld>
            <a:endParaRPr lang="de-DE"/>
          </a:p>
        </p:txBody>
      </p:sp>
    </p:spTree>
    <p:extLst>
      <p:ext uri="{BB962C8B-B14F-4D97-AF65-F5344CB8AC3E}">
        <p14:creationId xmlns:p14="http://schemas.microsoft.com/office/powerpoint/2010/main" val="1431100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58AA990-8470-4FE8-924A-19E593D11F8E}" type="slidenum">
              <a:rPr lang="de-DE" smtClean="0"/>
              <a:pPr>
                <a:defRPr/>
              </a:pPr>
              <a:t>5</a:t>
            </a:fld>
            <a:endParaRPr lang="de-DE"/>
          </a:p>
        </p:txBody>
      </p:sp>
    </p:spTree>
    <p:extLst>
      <p:ext uri="{BB962C8B-B14F-4D97-AF65-F5344CB8AC3E}">
        <p14:creationId xmlns:p14="http://schemas.microsoft.com/office/powerpoint/2010/main" val="448032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dirty="0"/>
          </a:p>
        </p:txBody>
      </p:sp>
      <p:sp>
        <p:nvSpPr>
          <p:cNvPr id="4" name="Foliennummernplatzhalter 3"/>
          <p:cNvSpPr>
            <a:spLocks noGrp="1"/>
          </p:cNvSpPr>
          <p:nvPr>
            <p:ph type="sldNum" sz="quarter" idx="5"/>
          </p:nvPr>
        </p:nvSpPr>
        <p:spPr/>
        <p:txBody>
          <a:bodyPr/>
          <a:lstStyle/>
          <a:p>
            <a:pPr>
              <a:defRPr/>
            </a:pPr>
            <a:fld id="{1F5E6BD0-BC0D-4BF6-8BEF-59D31792C596}" type="slidenum">
              <a:rPr lang="de-DE" smtClean="0"/>
              <a:pPr>
                <a:defRPr/>
              </a:pPr>
              <a:t>8</a:t>
            </a:fld>
            <a:endParaRPr lang="de-DE"/>
          </a:p>
        </p:txBody>
      </p:sp>
    </p:spTree>
    <p:extLst>
      <p:ext uri="{BB962C8B-B14F-4D97-AF65-F5344CB8AC3E}">
        <p14:creationId xmlns:p14="http://schemas.microsoft.com/office/powerpoint/2010/main" val="3150572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lgn="just">
              <a:spcBef>
                <a:spcPts val="1200"/>
              </a:spcBef>
              <a:spcAft>
                <a:spcPts val="1200"/>
              </a:spcAft>
              <a:buFont typeface="Arial" panose="020B0604020202020204" pitchFamily="34" charset="0"/>
              <a:buChar char="•"/>
            </a:pPr>
            <a:r>
              <a:rPr lang="en-US" sz="1200" b="1" dirty="0">
                <a:solidFill>
                  <a:schemeClr val="bg1">
                    <a:lumMod val="50000"/>
                  </a:schemeClr>
                </a:solidFill>
                <a:latin typeface="+mn-lt"/>
                <a:ea typeface="Calibri"/>
                <a:cs typeface="Times New Roman"/>
              </a:rPr>
              <a:t>Central unit for data processing, data transmission and power supply</a:t>
            </a:r>
          </a:p>
          <a:p>
            <a:pPr marL="342900" indent="-342900">
              <a:spcBef>
                <a:spcPts val="1200"/>
              </a:spcBef>
              <a:spcAft>
                <a:spcPts val="1200"/>
              </a:spcAft>
              <a:buFont typeface="Arial" panose="020B0604020202020204" pitchFamily="34" charset="0"/>
              <a:buChar char="•"/>
            </a:pPr>
            <a:r>
              <a:rPr lang="en-US" sz="1200" b="1" dirty="0">
                <a:solidFill>
                  <a:schemeClr val="bg1">
                    <a:lumMod val="50000"/>
                  </a:schemeClr>
                </a:solidFill>
                <a:latin typeface="+mn-lt"/>
                <a:ea typeface="Calibri"/>
                <a:cs typeface="Times New Roman"/>
              </a:rPr>
              <a:t>Sensor interface module for signal processing and data distribution</a:t>
            </a:r>
          </a:p>
          <a:p>
            <a:pPr marL="342900" indent="-342900" algn="just">
              <a:spcBef>
                <a:spcPts val="1200"/>
              </a:spcBef>
              <a:spcAft>
                <a:spcPts val="1200"/>
              </a:spcAft>
              <a:buFont typeface="Arial" panose="020B0604020202020204" pitchFamily="34" charset="0"/>
              <a:buChar char="•"/>
            </a:pPr>
            <a:r>
              <a:rPr lang="en-US" sz="1200" b="1" dirty="0">
                <a:solidFill>
                  <a:schemeClr val="bg1">
                    <a:lumMod val="50000"/>
                  </a:schemeClr>
                </a:solidFill>
                <a:latin typeface="+mn-lt"/>
                <a:ea typeface="Calibri"/>
                <a:cs typeface="Times New Roman"/>
              </a:rPr>
              <a:t>Development and set up of the </a:t>
            </a:r>
            <a:r>
              <a:rPr lang="en-US" sz="1200" b="1" dirty="0" err="1">
                <a:solidFill>
                  <a:schemeClr val="bg1">
                    <a:lumMod val="50000"/>
                  </a:schemeClr>
                </a:solidFill>
                <a:latin typeface="+mn-lt"/>
                <a:ea typeface="Calibri"/>
                <a:cs typeface="Times New Roman"/>
              </a:rPr>
              <a:t>EnviGuard.Net</a:t>
            </a:r>
            <a:r>
              <a:rPr lang="en-US" sz="1200" b="1" dirty="0">
                <a:solidFill>
                  <a:schemeClr val="bg1">
                    <a:lumMod val="50000"/>
                  </a:schemeClr>
                </a:solidFill>
                <a:latin typeface="+mn-lt"/>
                <a:ea typeface="Calibri"/>
                <a:cs typeface="Times New Roman"/>
              </a:rPr>
              <a:t> software and website.</a:t>
            </a:r>
          </a:p>
          <a:p>
            <a:endParaRPr lang="de-DE" dirty="0"/>
          </a:p>
        </p:txBody>
      </p:sp>
      <p:sp>
        <p:nvSpPr>
          <p:cNvPr id="4" name="Foliennummernplatzhalter 3"/>
          <p:cNvSpPr>
            <a:spLocks noGrp="1"/>
          </p:cNvSpPr>
          <p:nvPr>
            <p:ph type="sldNum" sz="quarter" idx="5"/>
          </p:nvPr>
        </p:nvSpPr>
        <p:spPr/>
        <p:txBody>
          <a:bodyPr/>
          <a:lstStyle/>
          <a:p>
            <a:pPr>
              <a:defRPr/>
            </a:pPr>
            <a:fld id="{1F5E6BD0-BC0D-4BF6-8BEF-59D31792C596}" type="slidenum">
              <a:rPr lang="de-DE" smtClean="0"/>
              <a:pPr>
                <a:defRPr/>
              </a:pPr>
              <a:t>9</a:t>
            </a:fld>
            <a:endParaRPr lang="de-DE"/>
          </a:p>
        </p:txBody>
      </p:sp>
    </p:spTree>
    <p:extLst>
      <p:ext uri="{BB962C8B-B14F-4D97-AF65-F5344CB8AC3E}">
        <p14:creationId xmlns:p14="http://schemas.microsoft.com/office/powerpoint/2010/main" val="1450572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pPr>
              <a:defRPr/>
            </a:pPr>
            <a:fld id="{1F5E6BD0-BC0D-4BF6-8BEF-59D31792C596}" type="slidenum">
              <a:rPr lang="de-DE" smtClean="0"/>
              <a:pPr>
                <a:defRPr/>
              </a:pPr>
              <a:t>10</a:t>
            </a:fld>
            <a:endParaRPr lang="de-DE"/>
          </a:p>
        </p:txBody>
      </p:sp>
    </p:spTree>
    <p:extLst>
      <p:ext uri="{BB962C8B-B14F-4D97-AF65-F5344CB8AC3E}">
        <p14:creationId xmlns:p14="http://schemas.microsoft.com/office/powerpoint/2010/main" val="3065584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Dinoflagellates are unicellular </a:t>
            </a:r>
            <a:r>
              <a:rPr lang="en-US" sz="1200" kern="1200" dirty="0" err="1">
                <a:solidFill>
                  <a:schemeClr val="tx1"/>
                </a:solidFill>
                <a:effectLst/>
                <a:latin typeface="+mn-lt"/>
                <a:ea typeface="+mn-ea"/>
                <a:cs typeface="+mn-cs"/>
              </a:rPr>
              <a:t>protists</a:t>
            </a:r>
            <a:r>
              <a:rPr lang="en-US" sz="1200" kern="1200" dirty="0">
                <a:solidFill>
                  <a:schemeClr val="tx1"/>
                </a:solidFill>
                <a:effectLst/>
                <a:latin typeface="+mn-lt"/>
                <a:ea typeface="+mn-ea"/>
                <a:cs typeface="+mn-cs"/>
              </a:rPr>
              <a:t> and one of the most important components in marine plankton with a diverse array of ecological properties,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Dinoflagellates species (e.g. </a:t>
            </a:r>
            <a:r>
              <a:rPr lang="en-US" sz="1200" i="1" kern="1200" dirty="0">
                <a:solidFill>
                  <a:schemeClr val="tx1"/>
                </a:solidFill>
                <a:effectLst/>
                <a:latin typeface="+mn-lt"/>
                <a:ea typeface="+mn-ea"/>
                <a:cs typeface="+mn-cs"/>
              </a:rPr>
              <a:t>Dinophysis sp. </a:t>
            </a:r>
            <a:r>
              <a:rPr lang="en-US" sz="1200" kern="1200" dirty="0">
                <a:solidFill>
                  <a:schemeClr val="tx1"/>
                </a:solidFill>
                <a:effectLst/>
                <a:latin typeface="+mn-lt"/>
                <a:ea typeface="+mn-ea"/>
                <a:cs typeface="+mn-cs"/>
              </a:rPr>
              <a:t>or</a:t>
            </a:r>
            <a:r>
              <a:rPr lang="en-US" sz="1200" i="1" kern="1200" dirty="0">
                <a:solidFill>
                  <a:schemeClr val="tx1"/>
                </a:solidFill>
                <a:effectLst/>
                <a:latin typeface="+mn-lt"/>
                <a:ea typeface="+mn-ea"/>
                <a:cs typeface="+mn-cs"/>
              </a:rPr>
              <a:t> Alexandrium sp)</a:t>
            </a:r>
            <a:r>
              <a:rPr lang="en-US" sz="1200" kern="1200" dirty="0">
                <a:solidFill>
                  <a:schemeClr val="tx1"/>
                </a:solidFill>
                <a:effectLst/>
                <a:latin typeface="+mn-lt"/>
                <a:ea typeface="+mn-ea"/>
                <a:cs typeface="+mn-cs"/>
              </a:rPr>
              <a:t> have become target organisms for monitoring of microalgae species as they may produce several potent shellfish toxins and therefore have negative impacts on marine ecosystem, human health and local economies and </a:t>
            </a:r>
            <a:r>
              <a:rPr lang="en-US" sz="1200" kern="1200" dirty="0" err="1">
                <a:solidFill>
                  <a:schemeClr val="tx1"/>
                </a:solidFill>
                <a:effectLst/>
                <a:latin typeface="+mn-lt"/>
                <a:ea typeface="+mn-ea"/>
                <a:cs typeface="+mn-cs"/>
              </a:rPr>
              <a:t>aqacultures</a:t>
            </a:r>
            <a:r>
              <a:rPr lang="en-US" sz="1200" kern="1200" dirty="0">
                <a:solidFill>
                  <a:schemeClr val="tx1"/>
                </a:solidFill>
                <a:effectLst/>
                <a:latin typeface="+mn-lt"/>
                <a:ea typeface="+mn-ea"/>
                <a:cs typeface="+mn-cs"/>
              </a:rPr>
              <a:t>/Shellfish farming.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Amongst other potential toxic dinoflagellate species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Several </a:t>
            </a:r>
            <a:r>
              <a:rPr lang="en-US" sz="1200" kern="1200" dirty="0" err="1">
                <a:solidFill>
                  <a:schemeClr val="tx1"/>
                </a:solidFill>
                <a:effectLst/>
                <a:latin typeface="+mn-lt"/>
                <a:ea typeface="+mn-ea"/>
                <a:cs typeface="+mn-cs"/>
              </a:rPr>
              <a:t>dinophysis</a:t>
            </a:r>
            <a:r>
              <a:rPr lang="en-US" sz="1200" kern="1200" dirty="0">
                <a:solidFill>
                  <a:schemeClr val="tx1"/>
                </a:solidFill>
                <a:effectLst/>
                <a:latin typeface="+mn-lt"/>
                <a:ea typeface="+mn-ea"/>
                <a:cs typeface="+mn-cs"/>
              </a:rPr>
              <a:t> species can produce shellfish toxins (</a:t>
            </a:r>
            <a:r>
              <a:rPr lang="en-US" sz="1200" kern="1200" dirty="0" err="1">
                <a:solidFill>
                  <a:schemeClr val="tx1"/>
                </a:solidFill>
                <a:effectLst/>
                <a:latin typeface="+mn-lt"/>
                <a:ea typeface="+mn-ea"/>
                <a:cs typeface="+mn-cs"/>
              </a:rPr>
              <a:t>Ocadaic</a:t>
            </a:r>
            <a:r>
              <a:rPr lang="en-US" sz="1200" kern="1200" dirty="0">
                <a:solidFill>
                  <a:schemeClr val="tx1"/>
                </a:solidFill>
                <a:effectLst/>
                <a:latin typeface="+mn-lt"/>
                <a:ea typeface="+mn-ea"/>
                <a:cs typeface="+mn-cs"/>
              </a:rPr>
              <a:t> acid, it´s </a:t>
            </a:r>
            <a:r>
              <a:rPr lang="en-US" sz="1200" kern="1200" dirty="0" err="1">
                <a:solidFill>
                  <a:schemeClr val="tx1"/>
                </a:solidFill>
                <a:effectLst/>
                <a:latin typeface="+mn-lt"/>
                <a:ea typeface="+mn-ea"/>
                <a:cs typeface="+mn-cs"/>
              </a:rPr>
              <a:t>derivates</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pectenotoxins</a:t>
            </a:r>
            <a:r>
              <a:rPr lang="en-US" sz="1200" kern="1200" dirty="0">
                <a:solidFill>
                  <a:schemeClr val="tx1"/>
                </a:solidFill>
                <a:effectLst/>
                <a:latin typeface="+mn-lt"/>
                <a:ea typeface="+mn-ea"/>
                <a:cs typeface="+mn-cs"/>
              </a:rPr>
              <a:t>) that cause </a:t>
            </a:r>
            <a:r>
              <a:rPr lang="en-US" sz="1200" kern="1200" dirty="0" err="1">
                <a:solidFill>
                  <a:schemeClr val="tx1"/>
                </a:solidFill>
                <a:effectLst/>
                <a:latin typeface="+mn-lt"/>
                <a:ea typeface="+mn-ea"/>
                <a:cs typeface="+mn-cs"/>
              </a:rPr>
              <a:t>gastrointenstinal</a:t>
            </a:r>
            <a:r>
              <a:rPr lang="en-US" sz="1200" kern="1200" dirty="0">
                <a:solidFill>
                  <a:schemeClr val="tx1"/>
                </a:solidFill>
                <a:effectLst/>
                <a:latin typeface="+mn-lt"/>
                <a:ea typeface="+mn-ea"/>
                <a:cs typeface="+mn-cs"/>
              </a:rPr>
              <a:t> illness (DSP), like e.g. </a:t>
            </a:r>
            <a:r>
              <a:rPr lang="en-US" sz="1200" kern="1200" dirty="0" err="1">
                <a:solidFill>
                  <a:schemeClr val="tx1"/>
                </a:solidFill>
                <a:effectLst/>
                <a:latin typeface="+mn-lt"/>
                <a:ea typeface="+mn-ea"/>
                <a:cs typeface="+mn-cs"/>
              </a:rPr>
              <a:t>dinophysis</a:t>
            </a:r>
            <a:r>
              <a:rPr lang="en-US" sz="1200" kern="1200" dirty="0">
                <a:solidFill>
                  <a:schemeClr val="tx1"/>
                </a:solidFill>
                <a:effectLst/>
                <a:latin typeface="+mn-lt"/>
                <a:ea typeface="+mn-ea"/>
                <a:cs typeface="+mn-cs"/>
              </a:rPr>
              <a:t> acuminate or acuta, that are the main agents of DSP events at European Atlantic coasts and northern Europe.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Therefore affected areas where DSP events occur require periodic field sampling. Species of the genus Dinophysis inhabit some challenges.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Standard quantification methods also might fail to detect and determine </a:t>
            </a:r>
            <a:r>
              <a:rPr lang="en-US" sz="1200" i="1" kern="1200" dirty="0">
                <a:solidFill>
                  <a:schemeClr val="tx1"/>
                </a:solidFill>
                <a:effectLst/>
                <a:latin typeface="+mn-lt"/>
                <a:ea typeface="+mn-ea"/>
                <a:cs typeface="+mn-cs"/>
              </a:rPr>
              <a:t>Dinophysis </a:t>
            </a:r>
            <a:r>
              <a:rPr lang="en-US" sz="1200" kern="1200" dirty="0">
                <a:solidFill>
                  <a:schemeClr val="tx1"/>
                </a:solidFill>
                <a:effectLst/>
                <a:latin typeface="+mn-lt"/>
                <a:ea typeface="+mn-ea"/>
                <a:cs typeface="+mn-cs"/>
              </a:rPr>
              <a:t>species due to their typically low cell densities and their spatial heterogeneity (=patchiness).Toxin content is highly variable (in a temporal, seasonal and spatial way) even between strains and there is some evidence that toxin content and cell counts are not mandatory coupled. The occurrence of toxic dinoflagellates is furthermore affected by climate changes due to complex environmental factor interactions. Therefore innovative technologies for environmental in-situ monitoring of toxic microalgae with a high </a:t>
            </a:r>
            <a:r>
              <a:rPr lang="en-US" sz="1200" kern="1200" dirty="0" err="1">
                <a:solidFill>
                  <a:schemeClr val="tx1"/>
                </a:solidFill>
                <a:effectLst/>
                <a:latin typeface="+mn-lt"/>
                <a:ea typeface="+mn-ea"/>
                <a:cs typeface="+mn-cs"/>
              </a:rPr>
              <a:t>spatio</a:t>
            </a:r>
            <a:r>
              <a:rPr lang="en-US" sz="1200" kern="1200" dirty="0">
                <a:solidFill>
                  <a:schemeClr val="tx1"/>
                </a:solidFill>
                <a:effectLst/>
                <a:latin typeface="+mn-lt"/>
                <a:ea typeface="+mn-ea"/>
                <a:cs typeface="+mn-cs"/>
              </a:rPr>
              <a:t>-temporal resolution are needed to prevent humans and aquatic environments from toxic threats and damage.</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pPr>
              <a:defRPr/>
            </a:pPr>
            <a:fld id="{1F5E6BD0-BC0D-4BF6-8BEF-59D31792C596}" type="slidenum">
              <a:rPr lang="de-DE" smtClean="0"/>
              <a:pPr>
                <a:defRPr/>
              </a:pPr>
              <a:t>11</a:t>
            </a:fld>
            <a:endParaRPr lang="de-DE"/>
          </a:p>
        </p:txBody>
      </p:sp>
    </p:spTree>
    <p:extLst>
      <p:ext uri="{BB962C8B-B14F-4D97-AF65-F5344CB8AC3E}">
        <p14:creationId xmlns:p14="http://schemas.microsoft.com/office/powerpoint/2010/main" val="3640842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Dinoflagellates are unicellular </a:t>
            </a:r>
            <a:r>
              <a:rPr lang="en-US" sz="1200" kern="1200" dirty="0" err="1">
                <a:solidFill>
                  <a:schemeClr val="tx1"/>
                </a:solidFill>
                <a:effectLst/>
                <a:latin typeface="+mn-lt"/>
                <a:ea typeface="+mn-ea"/>
                <a:cs typeface="+mn-cs"/>
              </a:rPr>
              <a:t>protists</a:t>
            </a:r>
            <a:r>
              <a:rPr lang="en-US" sz="1200" kern="1200" dirty="0">
                <a:solidFill>
                  <a:schemeClr val="tx1"/>
                </a:solidFill>
                <a:effectLst/>
                <a:latin typeface="+mn-lt"/>
                <a:ea typeface="+mn-ea"/>
                <a:cs typeface="+mn-cs"/>
              </a:rPr>
              <a:t> and one of the most important components in marine plankton with a diverse array of ecological properties,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Dinoflagellates species (e.g. </a:t>
            </a:r>
            <a:r>
              <a:rPr lang="en-US" sz="1200" i="1" kern="1200" dirty="0">
                <a:solidFill>
                  <a:schemeClr val="tx1"/>
                </a:solidFill>
                <a:effectLst/>
                <a:latin typeface="+mn-lt"/>
                <a:ea typeface="+mn-ea"/>
                <a:cs typeface="+mn-cs"/>
              </a:rPr>
              <a:t>Dinophysis sp. </a:t>
            </a:r>
            <a:r>
              <a:rPr lang="en-US" sz="1200" kern="1200" dirty="0">
                <a:solidFill>
                  <a:schemeClr val="tx1"/>
                </a:solidFill>
                <a:effectLst/>
                <a:latin typeface="+mn-lt"/>
                <a:ea typeface="+mn-ea"/>
                <a:cs typeface="+mn-cs"/>
              </a:rPr>
              <a:t>or</a:t>
            </a:r>
            <a:r>
              <a:rPr lang="en-US" sz="1200" i="1" kern="1200" dirty="0">
                <a:solidFill>
                  <a:schemeClr val="tx1"/>
                </a:solidFill>
                <a:effectLst/>
                <a:latin typeface="+mn-lt"/>
                <a:ea typeface="+mn-ea"/>
                <a:cs typeface="+mn-cs"/>
              </a:rPr>
              <a:t> Alexandrium sp)</a:t>
            </a:r>
            <a:r>
              <a:rPr lang="en-US" sz="1200" kern="1200" dirty="0">
                <a:solidFill>
                  <a:schemeClr val="tx1"/>
                </a:solidFill>
                <a:effectLst/>
                <a:latin typeface="+mn-lt"/>
                <a:ea typeface="+mn-ea"/>
                <a:cs typeface="+mn-cs"/>
              </a:rPr>
              <a:t> have become target organisms for monitoring of microalgae species as they may produce several potent shellfish toxins and therefore have negative impacts on marine ecosystem, human health and local economies and </a:t>
            </a:r>
            <a:r>
              <a:rPr lang="en-US" sz="1200" kern="1200" dirty="0" err="1">
                <a:solidFill>
                  <a:schemeClr val="tx1"/>
                </a:solidFill>
                <a:effectLst/>
                <a:latin typeface="+mn-lt"/>
                <a:ea typeface="+mn-ea"/>
                <a:cs typeface="+mn-cs"/>
              </a:rPr>
              <a:t>aqacultures</a:t>
            </a:r>
            <a:r>
              <a:rPr lang="en-US" sz="1200" kern="1200" dirty="0">
                <a:solidFill>
                  <a:schemeClr val="tx1"/>
                </a:solidFill>
                <a:effectLst/>
                <a:latin typeface="+mn-lt"/>
                <a:ea typeface="+mn-ea"/>
                <a:cs typeface="+mn-cs"/>
              </a:rPr>
              <a:t>/Shellfish farming.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Amongst other potential toxic dinoflagellate species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Several </a:t>
            </a:r>
            <a:r>
              <a:rPr lang="en-US" sz="1200" kern="1200" dirty="0" err="1">
                <a:solidFill>
                  <a:schemeClr val="tx1"/>
                </a:solidFill>
                <a:effectLst/>
                <a:latin typeface="+mn-lt"/>
                <a:ea typeface="+mn-ea"/>
                <a:cs typeface="+mn-cs"/>
              </a:rPr>
              <a:t>dinophysis</a:t>
            </a:r>
            <a:r>
              <a:rPr lang="en-US" sz="1200" kern="1200" dirty="0">
                <a:solidFill>
                  <a:schemeClr val="tx1"/>
                </a:solidFill>
                <a:effectLst/>
                <a:latin typeface="+mn-lt"/>
                <a:ea typeface="+mn-ea"/>
                <a:cs typeface="+mn-cs"/>
              </a:rPr>
              <a:t> species can produce shellfish toxins (</a:t>
            </a:r>
            <a:r>
              <a:rPr lang="en-US" sz="1200" kern="1200" dirty="0" err="1">
                <a:solidFill>
                  <a:schemeClr val="tx1"/>
                </a:solidFill>
                <a:effectLst/>
                <a:latin typeface="+mn-lt"/>
                <a:ea typeface="+mn-ea"/>
                <a:cs typeface="+mn-cs"/>
              </a:rPr>
              <a:t>Ocadaic</a:t>
            </a:r>
            <a:r>
              <a:rPr lang="en-US" sz="1200" kern="1200" dirty="0">
                <a:solidFill>
                  <a:schemeClr val="tx1"/>
                </a:solidFill>
                <a:effectLst/>
                <a:latin typeface="+mn-lt"/>
                <a:ea typeface="+mn-ea"/>
                <a:cs typeface="+mn-cs"/>
              </a:rPr>
              <a:t> acid, it´s </a:t>
            </a:r>
            <a:r>
              <a:rPr lang="en-US" sz="1200" kern="1200" dirty="0" err="1">
                <a:solidFill>
                  <a:schemeClr val="tx1"/>
                </a:solidFill>
                <a:effectLst/>
                <a:latin typeface="+mn-lt"/>
                <a:ea typeface="+mn-ea"/>
                <a:cs typeface="+mn-cs"/>
              </a:rPr>
              <a:t>derivates</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pectenotoxins</a:t>
            </a:r>
            <a:r>
              <a:rPr lang="en-US" sz="1200" kern="1200" dirty="0">
                <a:solidFill>
                  <a:schemeClr val="tx1"/>
                </a:solidFill>
                <a:effectLst/>
                <a:latin typeface="+mn-lt"/>
                <a:ea typeface="+mn-ea"/>
                <a:cs typeface="+mn-cs"/>
              </a:rPr>
              <a:t>) that cause </a:t>
            </a:r>
            <a:r>
              <a:rPr lang="en-US" sz="1200" kern="1200" dirty="0" err="1">
                <a:solidFill>
                  <a:schemeClr val="tx1"/>
                </a:solidFill>
                <a:effectLst/>
                <a:latin typeface="+mn-lt"/>
                <a:ea typeface="+mn-ea"/>
                <a:cs typeface="+mn-cs"/>
              </a:rPr>
              <a:t>gastrointenstinal</a:t>
            </a:r>
            <a:r>
              <a:rPr lang="en-US" sz="1200" kern="1200" dirty="0">
                <a:solidFill>
                  <a:schemeClr val="tx1"/>
                </a:solidFill>
                <a:effectLst/>
                <a:latin typeface="+mn-lt"/>
                <a:ea typeface="+mn-ea"/>
                <a:cs typeface="+mn-cs"/>
              </a:rPr>
              <a:t> illness (DSP), like e.g. </a:t>
            </a:r>
            <a:r>
              <a:rPr lang="en-US" sz="1200" kern="1200" dirty="0" err="1">
                <a:solidFill>
                  <a:schemeClr val="tx1"/>
                </a:solidFill>
                <a:effectLst/>
                <a:latin typeface="+mn-lt"/>
                <a:ea typeface="+mn-ea"/>
                <a:cs typeface="+mn-cs"/>
              </a:rPr>
              <a:t>dinophysis</a:t>
            </a:r>
            <a:r>
              <a:rPr lang="en-US" sz="1200" kern="1200" dirty="0">
                <a:solidFill>
                  <a:schemeClr val="tx1"/>
                </a:solidFill>
                <a:effectLst/>
                <a:latin typeface="+mn-lt"/>
                <a:ea typeface="+mn-ea"/>
                <a:cs typeface="+mn-cs"/>
              </a:rPr>
              <a:t> acuminate or acuta, that are the main agents of DSP events at European Atlantic coasts and northern Europe.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Therefore affected areas where DSP events occur require periodic field sampling. Species of the genus Dinophysis inhabit some challenges.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Standard quantification methods also might fail to detect and determine </a:t>
            </a:r>
            <a:r>
              <a:rPr lang="en-US" sz="1200" i="1" kern="1200" dirty="0">
                <a:solidFill>
                  <a:schemeClr val="tx1"/>
                </a:solidFill>
                <a:effectLst/>
                <a:latin typeface="+mn-lt"/>
                <a:ea typeface="+mn-ea"/>
                <a:cs typeface="+mn-cs"/>
              </a:rPr>
              <a:t>Dinophysis </a:t>
            </a:r>
            <a:r>
              <a:rPr lang="en-US" sz="1200" kern="1200" dirty="0">
                <a:solidFill>
                  <a:schemeClr val="tx1"/>
                </a:solidFill>
                <a:effectLst/>
                <a:latin typeface="+mn-lt"/>
                <a:ea typeface="+mn-ea"/>
                <a:cs typeface="+mn-cs"/>
              </a:rPr>
              <a:t>species due to their typically low cell densities and their spatial heterogeneity (=patchiness).Toxin content is highly variable (in a temporal, seasonal and spatial way) even between strains and there is some evidence that toxin content and cell counts are not mandatory coupled.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occurrence of toxic dinoflagellates is furthermore affected by climate changes due to complex environmental factor interactions. Therefore innovative technologies for environmental in-situ monitoring of toxic microalgae with a high </a:t>
            </a:r>
            <a:r>
              <a:rPr lang="en-US" sz="1200" kern="1200" dirty="0" err="1">
                <a:solidFill>
                  <a:schemeClr val="tx1"/>
                </a:solidFill>
                <a:effectLst/>
                <a:latin typeface="+mn-lt"/>
                <a:ea typeface="+mn-ea"/>
                <a:cs typeface="+mn-cs"/>
              </a:rPr>
              <a:t>spatio</a:t>
            </a:r>
            <a:r>
              <a:rPr lang="en-US" sz="1200" kern="1200" dirty="0">
                <a:solidFill>
                  <a:schemeClr val="tx1"/>
                </a:solidFill>
                <a:effectLst/>
                <a:latin typeface="+mn-lt"/>
                <a:ea typeface="+mn-ea"/>
                <a:cs typeface="+mn-cs"/>
              </a:rPr>
              <a:t>-temporal resolution are needed to prevent humans and aquatic environments from toxic threats and damage.</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pPr>
              <a:defRPr/>
            </a:pPr>
            <a:fld id="{1F5E6BD0-BC0D-4BF6-8BEF-59D31792C596}" type="slidenum">
              <a:rPr lang="de-DE" smtClean="0"/>
              <a:pPr>
                <a:defRPr/>
              </a:pPr>
              <a:t>12</a:t>
            </a:fld>
            <a:endParaRPr lang="de-DE"/>
          </a:p>
        </p:txBody>
      </p:sp>
    </p:spTree>
    <p:extLst>
      <p:ext uri="{BB962C8B-B14F-4D97-AF65-F5344CB8AC3E}">
        <p14:creationId xmlns:p14="http://schemas.microsoft.com/office/powerpoint/2010/main" val="238200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PowerPoint_Presentation.pptx"/></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4" name="Picture 3" descr="\\dc01\ttz allgemein\A_ttz Info\Außendarstellung\ttz Logos\ttz_Logo_kl.jp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214313" y="71438"/>
            <a:ext cx="85725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erade Verbindung 4"/>
          <p:cNvCxnSpPr/>
          <p:nvPr userDrawn="1"/>
        </p:nvCxnSpPr>
        <p:spPr>
          <a:xfrm>
            <a:off x="1142976" y="1000108"/>
            <a:ext cx="7858180" cy="1588"/>
          </a:xfrm>
          <a:prstGeom prst="line">
            <a:avLst/>
          </a:prstGeom>
          <a:ln w="25400" cap="rnd">
            <a:gradFill flip="none" rotWithShape="1">
              <a:gsLst>
                <a:gs pos="0">
                  <a:schemeClr val="tx2"/>
                </a:gs>
                <a:gs pos="50000">
                  <a:schemeClr val="accent1">
                    <a:tint val="44500"/>
                    <a:satMod val="160000"/>
                  </a:schemeClr>
                </a:gs>
                <a:gs pos="100000">
                  <a:schemeClr val="accent1">
                    <a:tint val="23500"/>
                    <a:satMod val="160000"/>
                  </a:schemeClr>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cxnSp>
      <p:pic>
        <p:nvPicPr>
          <p:cNvPr id="6" name="Picture 3" descr="\\dc01\ttz allgemein\A_ttz Info\Außendarstellung\ttz Logos\ttz_Logo_kl.jp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214313" y="71438"/>
            <a:ext cx="85725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Gerade Verbindung 6"/>
          <p:cNvCxnSpPr/>
          <p:nvPr userDrawn="1"/>
        </p:nvCxnSpPr>
        <p:spPr>
          <a:xfrm>
            <a:off x="1142976" y="1000108"/>
            <a:ext cx="7858180" cy="1588"/>
          </a:xfrm>
          <a:prstGeom prst="line">
            <a:avLst/>
          </a:prstGeom>
          <a:ln w="25400" cap="rnd">
            <a:gradFill flip="none" rotWithShape="1">
              <a:gsLst>
                <a:gs pos="0">
                  <a:schemeClr val="tx2"/>
                </a:gs>
                <a:gs pos="50000">
                  <a:schemeClr val="accent1">
                    <a:tint val="44500"/>
                    <a:satMod val="160000"/>
                  </a:schemeClr>
                </a:gs>
                <a:gs pos="100000">
                  <a:schemeClr val="accent1">
                    <a:tint val="23500"/>
                    <a:satMod val="160000"/>
                  </a:schemeClr>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cxn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1" name="Titel 10"/>
          <p:cNvSpPr>
            <a:spLocks noGrp="1"/>
          </p:cNvSpPr>
          <p:nvPr>
            <p:ph type="title"/>
          </p:nvPr>
        </p:nvSpPr>
        <p:spPr>
          <a:xfrm>
            <a:off x="500034" y="1571612"/>
            <a:ext cx="8229600" cy="1143000"/>
          </a:xfrm>
        </p:spPr>
        <p:txBody>
          <a:bodyPr/>
          <a:lstStyle/>
          <a:p>
            <a:r>
              <a:rPr lang="de-DE" dirty="0"/>
              <a:t>Titelmasterformat durch Klicken bearbeiten</a:t>
            </a:r>
          </a:p>
        </p:txBody>
      </p:sp>
      <p:sp>
        <p:nvSpPr>
          <p:cNvPr id="8" name="Foliennummernplatzhalter 12"/>
          <p:cNvSpPr>
            <a:spLocks noGrp="1"/>
          </p:cNvSpPr>
          <p:nvPr>
            <p:ph type="sldNum" sz="quarter" idx="10"/>
          </p:nvPr>
        </p:nvSpPr>
        <p:spPr/>
        <p:txBody>
          <a:bodyPr/>
          <a:lstStyle>
            <a:lvl1pPr>
              <a:defRPr/>
            </a:lvl1pPr>
          </a:lstStyle>
          <a:p>
            <a:pPr>
              <a:defRPr/>
            </a:pPr>
            <a:fld id="{D06620DE-045D-4A04-9F53-4EFEAB79FB33}" type="slidenum">
              <a:rPr lang="de-DE"/>
              <a:pPr>
                <a:defRPr/>
              </a:pPr>
              <a:t>‹#›</a:t>
            </a:fld>
            <a:endParaRPr lang="de-DE"/>
          </a:p>
        </p:txBody>
      </p:sp>
      <p:sp>
        <p:nvSpPr>
          <p:cNvPr id="9" name="Fußzeilenplatzhalter 13"/>
          <p:cNvSpPr>
            <a:spLocks noGrp="1"/>
          </p:cNvSpPr>
          <p:nvPr>
            <p:ph type="ftr" sz="quarter" idx="11"/>
          </p:nvPr>
        </p:nvSpPr>
        <p:spPr/>
        <p:txBody>
          <a:bodyPr/>
          <a:lstStyle>
            <a:lvl1pPr>
              <a:defRPr/>
            </a:lvl1pPr>
          </a:lstStyle>
          <a:p>
            <a:pPr>
              <a:defRPr/>
            </a:pPr>
            <a:r>
              <a:rPr lang="de-DE"/>
              <a:t>www.ttz-bremerhaven.de</a:t>
            </a:r>
            <a:endParaRPr lang="de-DE" dirty="0"/>
          </a:p>
        </p:txBody>
      </p:sp>
    </p:spTree>
    <p:extLst>
      <p:ext uri="{BB962C8B-B14F-4D97-AF65-F5344CB8AC3E}">
        <p14:creationId xmlns:p14="http://schemas.microsoft.com/office/powerpoint/2010/main" val="276405292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r>
              <a:rPr lang="de-DE"/>
              <a:t>www.ttz-bremerhaven.de</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D052FEA4-94B2-43AF-83D2-5DCEE5098B8F}" type="slidenum">
              <a:rPr lang="de-DE"/>
              <a:pPr>
                <a:defRPr/>
              </a:pPr>
              <a:t>‹#›</a:t>
            </a:fld>
            <a:endParaRPr lang="de-DE"/>
          </a:p>
        </p:txBody>
      </p:sp>
    </p:spTree>
    <p:extLst>
      <p:ext uri="{BB962C8B-B14F-4D97-AF65-F5344CB8AC3E}">
        <p14:creationId xmlns:p14="http://schemas.microsoft.com/office/powerpoint/2010/main" val="12317266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142984"/>
            <a:ext cx="2057400" cy="4983179"/>
          </a:xfrm>
        </p:spPr>
        <p:txBody>
          <a:bodyPr vert="eaVert"/>
          <a:lstStyle/>
          <a:p>
            <a:r>
              <a:rPr lang="de-DE" dirty="0"/>
              <a:t>Titelmasterformat durch Klicken bearbeiten</a:t>
            </a:r>
          </a:p>
        </p:txBody>
      </p:sp>
      <p:sp>
        <p:nvSpPr>
          <p:cNvPr id="3" name="Vertikaler Textplatzhalter 2"/>
          <p:cNvSpPr>
            <a:spLocks noGrp="1"/>
          </p:cNvSpPr>
          <p:nvPr>
            <p:ph type="body" orient="vert" idx="1"/>
          </p:nvPr>
        </p:nvSpPr>
        <p:spPr>
          <a:xfrm>
            <a:off x="457200" y="1142984"/>
            <a:ext cx="6019800" cy="4983179"/>
          </a:xfrm>
        </p:spPr>
        <p:txBody>
          <a:bodyPr vert="eaVert"/>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r>
              <a:rPr lang="de-DE"/>
              <a:t>www.ttz-bremerhaven.de</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E39359F8-4B5B-4C7B-AFB4-057ABE05D24A}" type="slidenum">
              <a:rPr lang="de-DE"/>
              <a:pPr>
                <a:defRPr/>
              </a:pPr>
              <a:t>‹#›</a:t>
            </a:fld>
            <a:endParaRPr lang="de-DE"/>
          </a:p>
        </p:txBody>
      </p:sp>
    </p:spTree>
    <p:extLst>
      <p:ext uri="{BB962C8B-B14F-4D97-AF65-F5344CB8AC3E}">
        <p14:creationId xmlns:p14="http://schemas.microsoft.com/office/powerpoint/2010/main" val="41310582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pPr>
              <a:defRPr/>
            </a:pPr>
            <a:endParaRPr lang="de-DE"/>
          </a:p>
        </p:txBody>
      </p:sp>
      <p:sp>
        <p:nvSpPr>
          <p:cNvPr id="4" name="Fußzeilenplatzhalter 4"/>
          <p:cNvSpPr>
            <a:spLocks noGrp="1"/>
          </p:cNvSpPr>
          <p:nvPr>
            <p:ph type="ftr" sz="quarter" idx="11"/>
          </p:nvPr>
        </p:nvSpPr>
        <p:spPr/>
        <p:txBody>
          <a:bodyPr/>
          <a:lstStyle>
            <a:lvl1pPr>
              <a:defRPr/>
            </a:lvl1pPr>
          </a:lstStyle>
          <a:p>
            <a:pPr>
              <a:defRPr/>
            </a:pPr>
            <a:r>
              <a:rPr lang="de-DE"/>
              <a:t>www.ttz-bremerhaven.de</a:t>
            </a:r>
            <a:endParaRPr lang="de-DE" dirty="0"/>
          </a:p>
        </p:txBody>
      </p:sp>
      <p:sp>
        <p:nvSpPr>
          <p:cNvPr id="5" name="Foliennummernplatzhalter 5"/>
          <p:cNvSpPr>
            <a:spLocks noGrp="1"/>
          </p:cNvSpPr>
          <p:nvPr>
            <p:ph type="sldNum" sz="quarter" idx="12"/>
          </p:nvPr>
        </p:nvSpPr>
        <p:spPr/>
        <p:txBody>
          <a:bodyPr/>
          <a:lstStyle>
            <a:lvl1pPr>
              <a:defRPr/>
            </a:lvl1pPr>
          </a:lstStyle>
          <a:p>
            <a:pPr>
              <a:defRPr/>
            </a:pPr>
            <a:fld id="{618A9D8E-2769-4D9A-BA91-5D9A2ACC3AC1}" type="slidenum">
              <a:rPr lang="de-DE"/>
              <a:pPr>
                <a:defRPr/>
              </a:pPr>
              <a:t>‹#›</a:t>
            </a:fld>
            <a:endParaRPr lang="de-DE"/>
          </a:p>
        </p:txBody>
      </p:sp>
    </p:spTree>
    <p:extLst>
      <p:ext uri="{BB962C8B-B14F-4D97-AF65-F5344CB8AC3E}">
        <p14:creationId xmlns:p14="http://schemas.microsoft.com/office/powerpoint/2010/main" val="89818196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elfolie">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1066800" y="1295400"/>
            <a:ext cx="22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atin typeface="Verdana" pitchFamily="34" charset="0"/>
            </a:endParaRPr>
          </a:p>
        </p:txBody>
      </p:sp>
    </p:spTree>
    <p:extLst>
      <p:ext uri="{BB962C8B-B14F-4D97-AF65-F5344CB8AC3E}">
        <p14:creationId xmlns:p14="http://schemas.microsoft.com/office/powerpoint/2010/main" val="123425593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pic>
        <p:nvPicPr>
          <p:cNvPr id="4" name="Picture 3" descr="\\dc01\ttz allgemein\A_ttz Info\Außendarstellung\ttz Logos\ttz_Logo_kl.jp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214313" y="71438"/>
            <a:ext cx="85725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dc01\ttz allgemein\A_ttz Info\Außendarstellung\ttz Logos\ttz_Logo_kl.jpg">
            <a:hlinkClick r:id="" action="ppaction://hlinkshowjump?jump=firstslide"/>
          </p:cNvP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214313" y="71438"/>
            <a:ext cx="85725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Users\bkuether\Desktop\leading-separator.gif"/>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1150938" y="981075"/>
            <a:ext cx="752475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lvl1pPr algn="l">
              <a:defRPr>
                <a:solidFill>
                  <a:srgbClr val="002F60"/>
                </a:solidFill>
              </a:defRPr>
            </a:lvl1pPr>
          </a:lstStyle>
          <a:p>
            <a:r>
              <a:rPr lang="de-DE" dirty="0"/>
              <a:t>Titelmasterformat durch Klicken bearbeiten</a:t>
            </a:r>
          </a:p>
        </p:txBody>
      </p:sp>
      <p:sp>
        <p:nvSpPr>
          <p:cNvPr id="3" name="Inhaltsplatzhalter 2"/>
          <p:cNvSpPr>
            <a:spLocks noGrp="1"/>
          </p:cNvSpPr>
          <p:nvPr>
            <p:ph idx="1"/>
          </p:nvPr>
        </p:nvSpPr>
        <p:spPr>
          <a:xfrm>
            <a:off x="500034" y="1643051"/>
            <a:ext cx="8229600" cy="3500462"/>
          </a:xfrm>
        </p:spPr>
        <p:txBody>
          <a:bodyPr/>
          <a:lstStyle>
            <a:lvl1pPr>
              <a:defRPr>
                <a:solidFill>
                  <a:srgbClr val="002F60"/>
                </a:solidFill>
              </a:defRPr>
            </a:lvl1pPr>
            <a:lvl2pPr>
              <a:defRPr>
                <a:solidFill>
                  <a:srgbClr val="002F60"/>
                </a:solidFill>
              </a:defRPr>
            </a:lvl2pPr>
            <a:lvl3pPr>
              <a:defRPr>
                <a:solidFill>
                  <a:srgbClr val="002F60"/>
                </a:solidFill>
              </a:defRPr>
            </a:lvl3pPr>
            <a:lvl4pPr>
              <a:defRPr>
                <a:solidFill>
                  <a:srgbClr val="002F60"/>
                </a:solidFill>
              </a:defRPr>
            </a:lvl4pPr>
            <a:lvl5pPr>
              <a:defRPr>
                <a:solidFill>
                  <a:srgbClr val="002F60"/>
                </a:solidFill>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3"/>
          <p:cNvSpPr>
            <a:spLocks noGrp="1"/>
          </p:cNvSpPr>
          <p:nvPr>
            <p:ph type="dt" sz="half" idx="10"/>
          </p:nvPr>
        </p:nvSpPr>
        <p:spPr/>
        <p:txBody>
          <a:bodyPr/>
          <a:lstStyle>
            <a:lvl1pPr>
              <a:defRPr/>
            </a:lvl1pPr>
          </a:lstStyle>
          <a:p>
            <a:pPr>
              <a:defRPr/>
            </a:pPr>
            <a:endParaRPr lang="de-DE"/>
          </a:p>
        </p:txBody>
      </p:sp>
      <p:sp>
        <p:nvSpPr>
          <p:cNvPr id="8" name="Fußzeilenplatzhalter 4"/>
          <p:cNvSpPr>
            <a:spLocks noGrp="1"/>
          </p:cNvSpPr>
          <p:nvPr>
            <p:ph type="ftr" sz="quarter" idx="11"/>
          </p:nvPr>
        </p:nvSpPr>
        <p:spPr/>
        <p:txBody>
          <a:bodyPr/>
          <a:lstStyle>
            <a:lvl1pPr>
              <a:defRPr/>
            </a:lvl1pPr>
          </a:lstStyle>
          <a:p>
            <a:pPr>
              <a:defRPr/>
            </a:pPr>
            <a:r>
              <a:rPr lang="de-DE"/>
              <a:t>www.ttz-bremerhaven.de</a:t>
            </a:r>
          </a:p>
        </p:txBody>
      </p:sp>
      <p:sp>
        <p:nvSpPr>
          <p:cNvPr id="9" name="Foliennummernplatzhalter 5"/>
          <p:cNvSpPr>
            <a:spLocks noGrp="1"/>
          </p:cNvSpPr>
          <p:nvPr>
            <p:ph type="sldNum" sz="quarter" idx="12"/>
          </p:nvPr>
        </p:nvSpPr>
        <p:spPr/>
        <p:txBody>
          <a:bodyPr/>
          <a:lstStyle>
            <a:lvl1pPr>
              <a:defRPr/>
            </a:lvl1pPr>
          </a:lstStyle>
          <a:p>
            <a:pPr>
              <a:defRPr/>
            </a:pPr>
            <a:fld id="{2CC3D73A-9DFC-432A-98FE-855557A456D5}" type="slidenum">
              <a:rPr lang="de-DE"/>
              <a:pPr>
                <a:defRPr/>
              </a:pPr>
              <a:t>‹#›</a:t>
            </a:fld>
            <a:endParaRPr lang="de-DE"/>
          </a:p>
        </p:txBody>
      </p:sp>
    </p:spTree>
    <p:extLst>
      <p:ext uri="{BB962C8B-B14F-4D97-AF65-F5344CB8AC3E}">
        <p14:creationId xmlns:p14="http://schemas.microsoft.com/office/powerpoint/2010/main" val="114056183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schnittsüberschrift">
    <p:spTree>
      <p:nvGrpSpPr>
        <p:cNvPr id="1" name=""/>
        <p:cNvGrpSpPr/>
        <p:nvPr/>
      </p:nvGrpSpPr>
      <p:grpSpPr>
        <a:xfrm>
          <a:off x="0" y="0"/>
          <a:ext cx="0" cy="0"/>
          <a:chOff x="0" y="0"/>
          <a:chExt cx="0" cy="0"/>
        </a:xfrm>
      </p:grpSpPr>
      <p:pic>
        <p:nvPicPr>
          <p:cNvPr id="4" name="Picture 3" descr="\\dc01\ttz allgemein\A_ttz Info\Außendarstellung\ttz Logos\ttz_Logo_kl.jp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214313" y="71438"/>
            <a:ext cx="85725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erade Verbindung 4"/>
          <p:cNvCxnSpPr/>
          <p:nvPr userDrawn="1"/>
        </p:nvCxnSpPr>
        <p:spPr>
          <a:xfrm>
            <a:off x="1142976" y="1000108"/>
            <a:ext cx="7858180" cy="1588"/>
          </a:xfrm>
          <a:prstGeom prst="line">
            <a:avLst/>
          </a:prstGeom>
          <a:ln w="25400" cap="rnd">
            <a:gradFill flip="none" rotWithShape="1">
              <a:gsLst>
                <a:gs pos="0">
                  <a:schemeClr val="tx2"/>
                </a:gs>
                <a:gs pos="50000">
                  <a:schemeClr val="accent1">
                    <a:tint val="44500"/>
                    <a:satMod val="160000"/>
                  </a:schemeClr>
                </a:gs>
                <a:gs pos="100000">
                  <a:schemeClr val="accent1">
                    <a:tint val="23500"/>
                    <a:satMod val="160000"/>
                  </a:schemeClr>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cxnSp>
      <p:sp>
        <p:nvSpPr>
          <p:cNvPr id="6" name="Datumsplatzhalter 11"/>
          <p:cNvSpPr txBox="1">
            <a:spLocks/>
          </p:cNvSpPr>
          <p:nvPr userDrawn="1"/>
        </p:nvSpPr>
        <p:spPr>
          <a:xfrm>
            <a:off x="3143250" y="6215063"/>
            <a:ext cx="3419475" cy="32385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a:lvl1pPr>
          </a:lstStyle>
          <a:p>
            <a:pPr>
              <a:defRPr/>
            </a:pPr>
            <a:r>
              <a:rPr lang="de-DE" dirty="0">
                <a:solidFill>
                  <a:srgbClr val="002F60"/>
                </a:solidFill>
                <a:latin typeface="Tahoma" pitchFamily="34" charset="0"/>
                <a:ea typeface="Tahoma" pitchFamily="34" charset="0"/>
                <a:cs typeface="Tahoma" pitchFamily="34" charset="0"/>
              </a:rPr>
              <a:t>Geschäftsführung</a:t>
            </a:r>
          </a:p>
          <a:p>
            <a:pPr>
              <a:defRPr/>
            </a:pPr>
            <a:endParaRPr lang="de-DE" dirty="0">
              <a:latin typeface="+mn-lt"/>
            </a:endParaRPr>
          </a:p>
        </p:txBody>
      </p:sp>
      <p:graphicFrame>
        <p:nvGraphicFramePr>
          <p:cNvPr id="7" name="Object 2"/>
          <p:cNvGraphicFramePr>
            <a:graphicFrameLocks noChangeAspect="1"/>
          </p:cNvGraphicFramePr>
          <p:nvPr userDrawn="1"/>
        </p:nvGraphicFramePr>
        <p:xfrm>
          <a:off x="2643188" y="6129338"/>
          <a:ext cx="484187" cy="442912"/>
        </p:xfrm>
        <a:graphic>
          <a:graphicData uri="http://schemas.openxmlformats.org/presentationml/2006/ole">
            <mc:AlternateContent xmlns:mc="http://schemas.openxmlformats.org/markup-compatibility/2006">
              <mc:Choice xmlns:v="urn:schemas-microsoft-com:vml" Requires="v">
                <p:oleObj spid="_x0000_s40048" name="Präsentation" r:id="rId4" imgW="580680" imgH="531720" progId="PowerPoint.Show.12">
                  <p:embed/>
                </p:oleObj>
              </mc:Choice>
              <mc:Fallback>
                <p:oleObj name="Präsentation" r:id="rId4" imgW="580680" imgH="531720" progId="PowerPoint.Show.12">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3188" y="6129338"/>
                        <a:ext cx="484187"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Tree>
    <p:extLst>
      <p:ext uri="{BB962C8B-B14F-4D97-AF65-F5344CB8AC3E}">
        <p14:creationId xmlns:p14="http://schemas.microsoft.com/office/powerpoint/2010/main" val="399284446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r>
              <a:rPr lang="de-DE"/>
              <a:t>www.ttz-bremerhaven.de</a:t>
            </a:r>
            <a:endParaRPr lang="de-DE" dirty="0"/>
          </a:p>
        </p:txBody>
      </p:sp>
      <p:sp>
        <p:nvSpPr>
          <p:cNvPr id="7" name="Foliennummernplatzhalter 5"/>
          <p:cNvSpPr>
            <a:spLocks noGrp="1"/>
          </p:cNvSpPr>
          <p:nvPr>
            <p:ph type="sldNum" sz="quarter" idx="12"/>
          </p:nvPr>
        </p:nvSpPr>
        <p:spPr/>
        <p:txBody>
          <a:bodyPr/>
          <a:lstStyle>
            <a:lvl1pPr>
              <a:defRPr/>
            </a:lvl1pPr>
          </a:lstStyle>
          <a:p>
            <a:pPr>
              <a:defRPr/>
            </a:pPr>
            <a:fld id="{91F1CB1E-D415-431D-96AA-67416A9FA292}" type="slidenum">
              <a:rPr lang="de-DE"/>
              <a:pPr>
                <a:defRPr/>
              </a:pPr>
              <a:t>‹#›</a:t>
            </a:fld>
            <a:endParaRPr lang="de-DE"/>
          </a:p>
        </p:txBody>
      </p:sp>
    </p:spTree>
    <p:extLst>
      <p:ext uri="{BB962C8B-B14F-4D97-AF65-F5344CB8AC3E}">
        <p14:creationId xmlns:p14="http://schemas.microsoft.com/office/powerpoint/2010/main" val="76292988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p:cNvSpPr>
            <a:spLocks noGrp="1"/>
          </p:cNvSpPr>
          <p:nvPr>
            <p:ph type="dt" sz="half" idx="10"/>
          </p:nvPr>
        </p:nvSpPr>
        <p:spPr/>
        <p:txBody>
          <a:bodyPr/>
          <a:lstStyle>
            <a:lvl1pPr>
              <a:defRPr/>
            </a:lvl1pPr>
          </a:lstStyle>
          <a:p>
            <a:pPr>
              <a:defRPr/>
            </a:pPr>
            <a:endParaRPr lang="de-DE"/>
          </a:p>
        </p:txBody>
      </p:sp>
      <p:sp>
        <p:nvSpPr>
          <p:cNvPr id="8" name="Fußzeilenplatzhalter 4"/>
          <p:cNvSpPr>
            <a:spLocks noGrp="1"/>
          </p:cNvSpPr>
          <p:nvPr>
            <p:ph type="ftr" sz="quarter" idx="11"/>
          </p:nvPr>
        </p:nvSpPr>
        <p:spPr/>
        <p:txBody>
          <a:bodyPr/>
          <a:lstStyle>
            <a:lvl1pPr>
              <a:defRPr/>
            </a:lvl1pPr>
          </a:lstStyle>
          <a:p>
            <a:pPr>
              <a:defRPr/>
            </a:pPr>
            <a:r>
              <a:rPr lang="de-DE"/>
              <a:t>www.ttz-bremerhaven.de</a:t>
            </a:r>
            <a:endParaRPr lang="de-DE" dirty="0"/>
          </a:p>
        </p:txBody>
      </p:sp>
      <p:sp>
        <p:nvSpPr>
          <p:cNvPr id="9" name="Foliennummernplatzhalter 5"/>
          <p:cNvSpPr>
            <a:spLocks noGrp="1"/>
          </p:cNvSpPr>
          <p:nvPr>
            <p:ph type="sldNum" sz="quarter" idx="12"/>
          </p:nvPr>
        </p:nvSpPr>
        <p:spPr/>
        <p:txBody>
          <a:bodyPr/>
          <a:lstStyle>
            <a:lvl1pPr>
              <a:defRPr/>
            </a:lvl1pPr>
          </a:lstStyle>
          <a:p>
            <a:pPr>
              <a:defRPr/>
            </a:pPr>
            <a:fld id="{87D20353-1E7F-432B-A8E8-108EB3AEC57F}" type="slidenum">
              <a:rPr lang="de-DE"/>
              <a:pPr>
                <a:defRPr/>
              </a:pPr>
              <a:t>‹#›</a:t>
            </a:fld>
            <a:endParaRPr lang="de-DE"/>
          </a:p>
        </p:txBody>
      </p:sp>
    </p:spTree>
    <p:extLst>
      <p:ext uri="{BB962C8B-B14F-4D97-AF65-F5344CB8AC3E}">
        <p14:creationId xmlns:p14="http://schemas.microsoft.com/office/powerpoint/2010/main" val="3712819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Datumsplatzhalter 3"/>
          <p:cNvSpPr>
            <a:spLocks noGrp="1"/>
          </p:cNvSpPr>
          <p:nvPr>
            <p:ph type="dt" sz="half" idx="10"/>
          </p:nvPr>
        </p:nvSpPr>
        <p:spPr/>
        <p:txBody>
          <a:bodyPr/>
          <a:lstStyle>
            <a:lvl1pPr>
              <a:defRPr/>
            </a:lvl1pPr>
          </a:lstStyle>
          <a:p>
            <a:pPr>
              <a:defRPr/>
            </a:pPr>
            <a:endParaRPr lang="de-DE"/>
          </a:p>
        </p:txBody>
      </p:sp>
      <p:sp>
        <p:nvSpPr>
          <p:cNvPr id="4" name="Fußzeilenplatzhalter 4"/>
          <p:cNvSpPr>
            <a:spLocks noGrp="1"/>
          </p:cNvSpPr>
          <p:nvPr>
            <p:ph type="ftr" sz="quarter" idx="11"/>
          </p:nvPr>
        </p:nvSpPr>
        <p:spPr/>
        <p:txBody>
          <a:bodyPr/>
          <a:lstStyle>
            <a:lvl1pPr>
              <a:defRPr/>
            </a:lvl1pPr>
          </a:lstStyle>
          <a:p>
            <a:pPr>
              <a:defRPr/>
            </a:pPr>
            <a:r>
              <a:rPr lang="de-DE"/>
              <a:t>www.ttz-bremerhaven.de</a:t>
            </a:r>
            <a:endParaRPr lang="de-DE" dirty="0"/>
          </a:p>
        </p:txBody>
      </p:sp>
      <p:sp>
        <p:nvSpPr>
          <p:cNvPr id="5" name="Foliennummernplatzhalter 5"/>
          <p:cNvSpPr>
            <a:spLocks noGrp="1"/>
          </p:cNvSpPr>
          <p:nvPr>
            <p:ph type="sldNum" sz="quarter" idx="12"/>
          </p:nvPr>
        </p:nvSpPr>
        <p:spPr/>
        <p:txBody>
          <a:bodyPr/>
          <a:lstStyle>
            <a:lvl1pPr>
              <a:defRPr/>
            </a:lvl1pPr>
          </a:lstStyle>
          <a:p>
            <a:pPr>
              <a:defRPr/>
            </a:pPr>
            <a:fld id="{C32315FC-B911-40F5-835A-9E17A1355BFC}" type="slidenum">
              <a:rPr lang="de-DE"/>
              <a:pPr>
                <a:defRPr/>
              </a:pPr>
              <a:t>‹#›</a:t>
            </a:fld>
            <a:endParaRPr lang="de-DE"/>
          </a:p>
        </p:txBody>
      </p:sp>
    </p:spTree>
    <p:extLst>
      <p:ext uri="{BB962C8B-B14F-4D97-AF65-F5344CB8AC3E}">
        <p14:creationId xmlns:p14="http://schemas.microsoft.com/office/powerpoint/2010/main" val="27737691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endParaRPr lang="de-DE"/>
          </a:p>
        </p:txBody>
      </p:sp>
      <p:sp>
        <p:nvSpPr>
          <p:cNvPr id="3" name="Fußzeilenplatzhalter 4"/>
          <p:cNvSpPr>
            <a:spLocks noGrp="1"/>
          </p:cNvSpPr>
          <p:nvPr>
            <p:ph type="ftr" sz="quarter" idx="11"/>
          </p:nvPr>
        </p:nvSpPr>
        <p:spPr/>
        <p:txBody>
          <a:bodyPr/>
          <a:lstStyle>
            <a:lvl1pPr>
              <a:defRPr/>
            </a:lvl1pPr>
          </a:lstStyle>
          <a:p>
            <a:pPr>
              <a:defRPr/>
            </a:pPr>
            <a:r>
              <a:rPr lang="de-DE"/>
              <a:t>www.ttz-bremerhaven.de</a:t>
            </a:r>
            <a:endParaRPr lang="de-DE" dirty="0"/>
          </a:p>
        </p:txBody>
      </p:sp>
      <p:sp>
        <p:nvSpPr>
          <p:cNvPr id="4" name="Foliennummernplatzhalter 5"/>
          <p:cNvSpPr>
            <a:spLocks noGrp="1"/>
          </p:cNvSpPr>
          <p:nvPr>
            <p:ph type="sldNum" sz="quarter" idx="12"/>
          </p:nvPr>
        </p:nvSpPr>
        <p:spPr/>
        <p:txBody>
          <a:bodyPr/>
          <a:lstStyle>
            <a:lvl1pPr>
              <a:defRPr/>
            </a:lvl1pPr>
          </a:lstStyle>
          <a:p>
            <a:pPr>
              <a:defRPr/>
            </a:pPr>
            <a:fld id="{DD902E45-1289-4EDC-8D20-5F5596BF7A46}" type="slidenum">
              <a:rPr lang="de-DE"/>
              <a:pPr>
                <a:defRPr/>
              </a:pPr>
              <a:t>‹#›</a:t>
            </a:fld>
            <a:endParaRPr lang="de-DE"/>
          </a:p>
        </p:txBody>
      </p:sp>
    </p:spTree>
    <p:extLst>
      <p:ext uri="{BB962C8B-B14F-4D97-AF65-F5344CB8AC3E}">
        <p14:creationId xmlns:p14="http://schemas.microsoft.com/office/powerpoint/2010/main" val="20402706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0830" y="1134554"/>
            <a:ext cx="2970000" cy="1080000"/>
          </a:xfrm>
        </p:spPr>
        <p:txBody>
          <a:bodyPr anchor="b"/>
          <a:lstStyle>
            <a:lvl1pPr algn="l">
              <a:defRPr sz="2000" b="1"/>
            </a:lvl1pPr>
          </a:lstStyle>
          <a:p>
            <a:r>
              <a:rPr lang="de-DE" dirty="0"/>
              <a:t>Titelmasterformat durch Klicken bearbeiten</a:t>
            </a:r>
          </a:p>
        </p:txBody>
      </p:sp>
      <p:sp>
        <p:nvSpPr>
          <p:cNvPr id="3" name="Inhaltsplatzhalter 2"/>
          <p:cNvSpPr>
            <a:spLocks noGrp="1"/>
          </p:cNvSpPr>
          <p:nvPr>
            <p:ph idx="1"/>
          </p:nvPr>
        </p:nvSpPr>
        <p:spPr>
          <a:xfrm>
            <a:off x="3575050" y="1142984"/>
            <a:ext cx="5111750" cy="4983179"/>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457200" y="2285992"/>
            <a:ext cx="3008313" cy="384017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r>
              <a:rPr lang="de-DE"/>
              <a:t>www.ttz-bremerhaven.de</a:t>
            </a:r>
            <a:endParaRPr lang="de-DE" dirty="0"/>
          </a:p>
        </p:txBody>
      </p:sp>
      <p:sp>
        <p:nvSpPr>
          <p:cNvPr id="7" name="Foliennummernplatzhalter 5"/>
          <p:cNvSpPr>
            <a:spLocks noGrp="1"/>
          </p:cNvSpPr>
          <p:nvPr>
            <p:ph type="sldNum" sz="quarter" idx="12"/>
          </p:nvPr>
        </p:nvSpPr>
        <p:spPr/>
        <p:txBody>
          <a:bodyPr/>
          <a:lstStyle>
            <a:lvl1pPr>
              <a:defRPr/>
            </a:lvl1pPr>
          </a:lstStyle>
          <a:p>
            <a:pPr>
              <a:defRPr/>
            </a:pPr>
            <a:fld id="{0FFC2082-B72C-46DF-89D6-0ECA227FAE79}" type="slidenum">
              <a:rPr lang="de-DE"/>
              <a:pPr>
                <a:defRPr/>
              </a:pPr>
              <a:t>‹#›</a:t>
            </a:fld>
            <a:endParaRPr lang="de-DE"/>
          </a:p>
        </p:txBody>
      </p:sp>
    </p:spTree>
    <p:extLst>
      <p:ext uri="{BB962C8B-B14F-4D97-AF65-F5344CB8AC3E}">
        <p14:creationId xmlns:p14="http://schemas.microsoft.com/office/powerpoint/2010/main" val="272302924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dirty="0"/>
              <a:t>Titelmasterformat durch Klicken bearbeiten</a:t>
            </a:r>
          </a:p>
        </p:txBody>
      </p:sp>
      <p:sp>
        <p:nvSpPr>
          <p:cNvPr id="3" name="Bildplatzhalter 2"/>
          <p:cNvSpPr>
            <a:spLocks noGrp="1"/>
          </p:cNvSpPr>
          <p:nvPr>
            <p:ph type="pic" idx="1"/>
          </p:nvPr>
        </p:nvSpPr>
        <p:spPr>
          <a:xfrm>
            <a:off x="1792288" y="1142983"/>
            <a:ext cx="5486400" cy="358459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r>
              <a:rPr lang="de-DE"/>
              <a:t>www.ttz-bremerhaven.de</a:t>
            </a:r>
            <a:endParaRPr lang="de-DE" dirty="0"/>
          </a:p>
        </p:txBody>
      </p:sp>
      <p:sp>
        <p:nvSpPr>
          <p:cNvPr id="7" name="Foliennummernplatzhalter 5"/>
          <p:cNvSpPr>
            <a:spLocks noGrp="1"/>
          </p:cNvSpPr>
          <p:nvPr>
            <p:ph type="sldNum" sz="quarter" idx="12"/>
          </p:nvPr>
        </p:nvSpPr>
        <p:spPr/>
        <p:txBody>
          <a:bodyPr/>
          <a:lstStyle>
            <a:lvl1pPr>
              <a:defRPr/>
            </a:lvl1pPr>
          </a:lstStyle>
          <a:p>
            <a:pPr>
              <a:defRPr/>
            </a:pPr>
            <a:fld id="{4E4CDDC6-4BA3-433E-A261-71EE691BF00E}" type="slidenum">
              <a:rPr lang="de-DE"/>
              <a:pPr>
                <a:defRPr/>
              </a:pPr>
              <a:t>‹#›</a:t>
            </a:fld>
            <a:endParaRPr lang="de-DE"/>
          </a:p>
        </p:txBody>
      </p:sp>
    </p:spTree>
    <p:extLst>
      <p:ext uri="{BB962C8B-B14F-4D97-AF65-F5344CB8AC3E}">
        <p14:creationId xmlns:p14="http://schemas.microsoft.com/office/powerpoint/2010/main" val="226464933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1143000" y="274638"/>
            <a:ext cx="75596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de-DE"/>
              <a:t>www.ttz-bremerhaven.de</a:t>
            </a:r>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0C02885-43AF-42F2-85F2-7766AE9A4FFD}" type="slidenum">
              <a:rPr lang="de-DE"/>
              <a:pPr>
                <a:defRPr/>
              </a:pPr>
              <a:t>‹#›</a:t>
            </a:fld>
            <a:endParaRPr lang="de-DE"/>
          </a:p>
        </p:txBody>
      </p:sp>
      <p:pic>
        <p:nvPicPr>
          <p:cNvPr id="1031" name="Picture 3" descr="\\dc01\ttz allgemein\A_ttz Info\Außendarstellung\ttz Logos\ttz_Logo_kl.jpg"/>
          <p:cNvPicPr>
            <a:picLocks noChangeAspect="1" noChangeArrowheads="1"/>
          </p:cNvPicPr>
          <p:nvPr userDrawn="1"/>
        </p:nvPicPr>
        <p:blipFill>
          <a:blip r:embed="rId15" cstate="screen">
            <a:extLst>
              <a:ext uri="{28A0092B-C50C-407E-A947-70E740481C1C}">
                <a14:useLocalDpi xmlns:a14="http://schemas.microsoft.com/office/drawing/2010/main" val="0"/>
              </a:ext>
            </a:extLst>
          </a:blip>
          <a:srcRect/>
          <a:stretch>
            <a:fillRect/>
          </a:stretch>
        </p:blipFill>
        <p:spPr bwMode="auto">
          <a:xfrm>
            <a:off x="214313" y="71438"/>
            <a:ext cx="85725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2" descr="C:\Users\bkuether\Desktop\leading-separator.gif"/>
          <p:cNvPicPr>
            <a:picLocks noChangeAspect="1" noChangeArrowheads="1"/>
          </p:cNvPicPr>
          <p:nvPr userDrawn="1"/>
        </p:nvPicPr>
        <p:blipFill>
          <a:blip r:embed="rId16" cstate="screen">
            <a:extLst>
              <a:ext uri="{28A0092B-C50C-407E-A947-70E740481C1C}">
                <a14:useLocalDpi xmlns:a14="http://schemas.microsoft.com/office/drawing/2010/main" val="0"/>
              </a:ext>
            </a:extLst>
          </a:blip>
          <a:srcRect/>
          <a:stretch>
            <a:fillRect/>
          </a:stretch>
        </p:blipFill>
        <p:spPr bwMode="auto">
          <a:xfrm>
            <a:off x="1187450" y="981075"/>
            <a:ext cx="763270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 id="2147484084" r:id="rId13"/>
  </p:sldLayoutIdLst>
  <p:transition/>
  <p:hf sldNum="0" hdr="0" dt="0"/>
  <p:txStyles>
    <p:titleStyle>
      <a:lvl1pPr algn="l" rtl="0" eaLnBrk="0" fontAlgn="base" hangingPunct="0">
        <a:spcBef>
          <a:spcPct val="0"/>
        </a:spcBef>
        <a:spcAft>
          <a:spcPct val="0"/>
        </a:spcAft>
        <a:defRPr sz="2800" kern="1200">
          <a:solidFill>
            <a:srgbClr val="002F60"/>
          </a:solidFill>
          <a:latin typeface="+mj-lt"/>
          <a:ea typeface="+mj-ea"/>
          <a:cs typeface="+mj-cs"/>
        </a:defRPr>
      </a:lvl1pPr>
      <a:lvl2pPr algn="l" rtl="0" eaLnBrk="0" fontAlgn="base" hangingPunct="0">
        <a:spcBef>
          <a:spcPct val="0"/>
        </a:spcBef>
        <a:spcAft>
          <a:spcPct val="0"/>
        </a:spcAft>
        <a:defRPr sz="2800">
          <a:solidFill>
            <a:srgbClr val="002F60"/>
          </a:solidFill>
          <a:latin typeface="Tahoma" pitchFamily="34" charset="0"/>
        </a:defRPr>
      </a:lvl2pPr>
      <a:lvl3pPr algn="l" rtl="0" eaLnBrk="0" fontAlgn="base" hangingPunct="0">
        <a:spcBef>
          <a:spcPct val="0"/>
        </a:spcBef>
        <a:spcAft>
          <a:spcPct val="0"/>
        </a:spcAft>
        <a:defRPr sz="2800">
          <a:solidFill>
            <a:srgbClr val="002F60"/>
          </a:solidFill>
          <a:latin typeface="Tahoma" pitchFamily="34" charset="0"/>
        </a:defRPr>
      </a:lvl3pPr>
      <a:lvl4pPr algn="l" rtl="0" eaLnBrk="0" fontAlgn="base" hangingPunct="0">
        <a:spcBef>
          <a:spcPct val="0"/>
        </a:spcBef>
        <a:spcAft>
          <a:spcPct val="0"/>
        </a:spcAft>
        <a:defRPr sz="2800">
          <a:solidFill>
            <a:srgbClr val="002F60"/>
          </a:solidFill>
          <a:latin typeface="Tahoma" pitchFamily="34" charset="0"/>
        </a:defRPr>
      </a:lvl4pPr>
      <a:lvl5pPr algn="l" rtl="0" eaLnBrk="0" fontAlgn="base" hangingPunct="0">
        <a:spcBef>
          <a:spcPct val="0"/>
        </a:spcBef>
        <a:spcAft>
          <a:spcPct val="0"/>
        </a:spcAft>
        <a:defRPr sz="2800">
          <a:solidFill>
            <a:srgbClr val="002F60"/>
          </a:solidFill>
          <a:latin typeface="Tahoma" pitchFamily="34" charset="0"/>
        </a:defRPr>
      </a:lvl5pPr>
      <a:lvl6pPr marL="457200" algn="l" rtl="0" fontAlgn="base">
        <a:spcBef>
          <a:spcPct val="0"/>
        </a:spcBef>
        <a:spcAft>
          <a:spcPct val="0"/>
        </a:spcAft>
        <a:defRPr sz="2800">
          <a:solidFill>
            <a:srgbClr val="002F60"/>
          </a:solidFill>
          <a:latin typeface="Tahoma" pitchFamily="34" charset="0"/>
        </a:defRPr>
      </a:lvl6pPr>
      <a:lvl7pPr marL="914400" algn="l" rtl="0" fontAlgn="base">
        <a:spcBef>
          <a:spcPct val="0"/>
        </a:spcBef>
        <a:spcAft>
          <a:spcPct val="0"/>
        </a:spcAft>
        <a:defRPr sz="2800">
          <a:solidFill>
            <a:srgbClr val="002F60"/>
          </a:solidFill>
          <a:latin typeface="Tahoma" pitchFamily="34" charset="0"/>
        </a:defRPr>
      </a:lvl7pPr>
      <a:lvl8pPr marL="1371600" algn="l" rtl="0" fontAlgn="base">
        <a:spcBef>
          <a:spcPct val="0"/>
        </a:spcBef>
        <a:spcAft>
          <a:spcPct val="0"/>
        </a:spcAft>
        <a:defRPr sz="2800">
          <a:solidFill>
            <a:srgbClr val="002F60"/>
          </a:solidFill>
          <a:latin typeface="Tahoma" pitchFamily="34" charset="0"/>
        </a:defRPr>
      </a:lvl8pPr>
      <a:lvl9pPr marL="1828800" algn="l" rtl="0" fontAlgn="base">
        <a:spcBef>
          <a:spcPct val="0"/>
        </a:spcBef>
        <a:spcAft>
          <a:spcPct val="0"/>
        </a:spcAft>
        <a:defRPr sz="2800">
          <a:solidFill>
            <a:srgbClr val="002F60"/>
          </a:solidFill>
          <a:latin typeface="Tahoma"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002F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rgbClr val="002F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ern="1200">
          <a:solidFill>
            <a:srgbClr val="002F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600" kern="1200">
          <a:solidFill>
            <a:srgbClr val="002F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400" kern="1200">
          <a:solidFill>
            <a:srgbClr val="002F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jpeg"/><Relationship Id="rId11" Type="http://schemas.openxmlformats.org/officeDocument/2006/relationships/image" Target="../media/image4.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9.png"/><Relationship Id="rId7"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www.enviguard.net/" TargetMode="External"/><Relationship Id="rId4" Type="http://schemas.openxmlformats.org/officeDocument/2006/relationships/image" Target="../media/image55.jpeg"/></Relationships>
</file>

<file path=ppt/slides/_rels/slide33.xml.rels><?xml version="1.0" encoding="UTF-8" standalone="yes"?>
<Relationships xmlns="http://schemas.openxmlformats.org/package/2006/relationships"><Relationship Id="rId8" Type="http://schemas.openxmlformats.org/officeDocument/2006/relationships/image" Target="../media/image59.jpeg"/><Relationship Id="rId13" Type="http://schemas.openxmlformats.org/officeDocument/2006/relationships/image" Target="../media/image11.jpeg"/><Relationship Id="rId3" Type="http://schemas.openxmlformats.org/officeDocument/2006/relationships/image" Target="../media/image10.jpeg"/><Relationship Id="rId7" Type="http://schemas.openxmlformats.org/officeDocument/2006/relationships/image" Target="../media/image58.jpeg"/><Relationship Id="rId12"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57.jpeg"/><Relationship Id="rId11" Type="http://schemas.openxmlformats.org/officeDocument/2006/relationships/hyperlink" Target="http://www.ttz-bremerhaven.de/" TargetMode="External"/><Relationship Id="rId5" Type="http://schemas.openxmlformats.org/officeDocument/2006/relationships/image" Target="../media/image6.jpeg"/><Relationship Id="rId10" Type="http://schemas.openxmlformats.org/officeDocument/2006/relationships/hyperlink" Target="mailto:aquaculture@ttz-bremerhaven.de" TargetMode="External"/><Relationship Id="rId4" Type="http://schemas.openxmlformats.org/officeDocument/2006/relationships/image" Target="../media/image56.jpeg"/><Relationship Id="rId9" Type="http://schemas.openxmlformats.org/officeDocument/2006/relationships/hyperlink" Target="mailto:bsuckow@ttz-bremerhaven.de" TargetMode="External"/><Relationship Id="rId1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LESERVER2\Umwelt\Projekte\1) Running\1.13.019   EnviGuard\Infos\Pictures\EnviGuard LOGOS\Logo 300dpi\EnviGuard__Logo.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103438" y="415786"/>
            <a:ext cx="4937125" cy="19145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11660" y="3105834"/>
            <a:ext cx="6120680" cy="1569660"/>
          </a:xfrm>
          <a:prstGeom prst="rect">
            <a:avLst/>
          </a:prstGeom>
        </p:spPr>
        <p:txBody>
          <a:bodyPr wrap="square">
            <a:spAutoFit/>
          </a:bodyPr>
          <a:lstStyle/>
          <a:p>
            <a:pPr algn="just"/>
            <a:r>
              <a:rPr lang="fr-BE" sz="3200" b="1" dirty="0"/>
              <a:t>ENVIGUARD: a real-time multi-</a:t>
            </a:r>
            <a:r>
              <a:rPr lang="fr-BE" sz="3200" b="1" dirty="0" err="1"/>
              <a:t>sensor</a:t>
            </a:r>
            <a:r>
              <a:rPr lang="fr-BE" sz="3200" b="1" dirty="0"/>
              <a:t> in a </a:t>
            </a:r>
            <a:r>
              <a:rPr lang="fr-BE" sz="3200" b="1" dirty="0" err="1"/>
              <a:t>small</a:t>
            </a:r>
            <a:r>
              <a:rPr lang="fr-BE" sz="3200" b="1" dirty="0"/>
              <a:t> package </a:t>
            </a:r>
            <a:r>
              <a:rPr lang="fr-BE" sz="3200" b="1" dirty="0" err="1"/>
              <a:t>with</a:t>
            </a:r>
            <a:r>
              <a:rPr lang="fr-BE" sz="3200" b="1" dirty="0"/>
              <a:t> a </a:t>
            </a:r>
            <a:r>
              <a:rPr lang="fr-BE" sz="3200" b="1" dirty="0" err="1"/>
              <a:t>big</a:t>
            </a:r>
            <a:r>
              <a:rPr lang="fr-BE" sz="3200" b="1" dirty="0"/>
              <a:t> future</a:t>
            </a:r>
            <a:endParaRPr lang="en-GB" sz="3200" dirty="0"/>
          </a:p>
        </p:txBody>
      </p:sp>
      <p:sp>
        <p:nvSpPr>
          <p:cNvPr id="4" name="TextBox 3">
            <a:extLst>
              <a:ext uri="{FF2B5EF4-FFF2-40B4-BE49-F238E27FC236}">
                <a16:creationId xmlns:a16="http://schemas.microsoft.com/office/drawing/2014/main" id="{7153CCEA-EA0A-436F-AF2A-7E230FF5336D}"/>
              </a:ext>
            </a:extLst>
          </p:cNvPr>
          <p:cNvSpPr txBox="1"/>
          <p:nvPr/>
        </p:nvSpPr>
        <p:spPr>
          <a:xfrm>
            <a:off x="1511660" y="4797152"/>
            <a:ext cx="6552728" cy="923330"/>
          </a:xfrm>
          <a:prstGeom prst="rect">
            <a:avLst/>
          </a:prstGeom>
          <a:noFill/>
        </p:spPr>
        <p:txBody>
          <a:bodyPr wrap="square" rtlCol="0">
            <a:spAutoFit/>
          </a:bodyPr>
          <a:lstStyle/>
          <a:p>
            <a:r>
              <a:rPr lang="en-GB" dirty="0"/>
              <a:t>Sensor &amp; System Innovations for the Oceans of Tomorrow</a:t>
            </a:r>
          </a:p>
          <a:p>
            <a:pPr algn="ctr"/>
            <a:r>
              <a:rPr lang="en-GB" dirty="0"/>
              <a:t>MTS/IEEE oceans 17, ABERDEEN</a:t>
            </a:r>
          </a:p>
          <a:p>
            <a:pPr algn="ctr"/>
            <a:r>
              <a:rPr lang="en-GB" dirty="0"/>
              <a:t>22</a:t>
            </a:r>
            <a:r>
              <a:rPr lang="en-GB" baseline="30000" dirty="0"/>
              <a:t>nd</a:t>
            </a:r>
            <a:r>
              <a:rPr lang="en-GB" dirty="0"/>
              <a:t> June 2017</a:t>
            </a:r>
          </a:p>
        </p:txBody>
      </p:sp>
    </p:spTree>
    <p:extLst>
      <p:ext uri="{BB962C8B-B14F-4D97-AF65-F5344CB8AC3E}">
        <p14:creationId xmlns:p14="http://schemas.microsoft.com/office/powerpoint/2010/main" val="288741920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eaLnBrk="1" hangingPunct="1">
              <a:defRPr/>
            </a:pPr>
            <a:r>
              <a:rPr lang="de-DE" sz="2400" kern="0" cap="small" dirty="0"/>
              <a:t>EnviGuard </a:t>
            </a:r>
            <a:r>
              <a:rPr lang="de-DE" sz="2400" kern="0" cap="small" dirty="0" err="1"/>
              <a:t>Overview</a:t>
            </a:r>
            <a:endParaRPr lang="de-DE" sz="2400" kern="0" cap="small" dirty="0"/>
          </a:p>
        </p:txBody>
      </p:sp>
      <p:sp>
        <p:nvSpPr>
          <p:cNvPr id="24" name="Fußzeilenplatzhalter 6"/>
          <p:cNvSpPr>
            <a:spLocks noGrp="1"/>
          </p:cNvSpPr>
          <p:nvPr>
            <p:ph type="ftr" sz="quarter" idx="11"/>
          </p:nvPr>
        </p:nvSpPr>
        <p:spPr>
          <a:xfrm>
            <a:off x="6213475" y="6356350"/>
            <a:ext cx="2895600" cy="365125"/>
          </a:xfrm>
        </p:spPr>
        <p:txBody>
          <a:bodyPr/>
          <a:lstStyle/>
          <a:p>
            <a:pPr>
              <a:defRPr/>
            </a:pPr>
            <a:r>
              <a:rPr lang="de-DE" dirty="0"/>
              <a:t>www.ttz-bremerhaven.de</a:t>
            </a:r>
          </a:p>
        </p:txBody>
      </p:sp>
      <p:sp>
        <p:nvSpPr>
          <p:cNvPr id="7" name="Rechteck 6"/>
          <p:cNvSpPr/>
          <p:nvPr/>
        </p:nvSpPr>
        <p:spPr>
          <a:xfrm>
            <a:off x="539552" y="4175209"/>
            <a:ext cx="8064896" cy="1569660"/>
          </a:xfrm>
          <a:prstGeom prst="rect">
            <a:avLst/>
          </a:prstGeom>
        </p:spPr>
        <p:txBody>
          <a:bodyPr wrap="square">
            <a:spAutoFit/>
          </a:bodyPr>
          <a:lstStyle/>
          <a:p>
            <a:pPr algn="ctr"/>
            <a:r>
              <a:rPr lang="en-US" sz="3200" b="1" dirty="0">
                <a:solidFill>
                  <a:schemeClr val="bg1">
                    <a:lumMod val="50000"/>
                  </a:schemeClr>
                </a:solidFill>
                <a:latin typeface="+mn-lt"/>
                <a:ea typeface="Calibri"/>
                <a:cs typeface="Times New Roman"/>
              </a:rPr>
              <a:t>will become an early warning system for the aquaculture industry and an environmental monitoring tool.</a:t>
            </a:r>
            <a:endParaRPr lang="de-DE" sz="3200" b="1" dirty="0">
              <a:latin typeface="+mn-lt"/>
            </a:endParaRPr>
          </a:p>
        </p:txBody>
      </p:sp>
      <p:pic>
        <p:nvPicPr>
          <p:cNvPr id="8" name="Picture 2" descr="\\FILESERVER2\Umwelt\Projekte\1) Running\1.13.019   EnviGuard\Infos\Pictures\EnviGuard LOGOS\Logo 300dpi\EnviGuard_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0741" y="1586482"/>
            <a:ext cx="6034330" cy="23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259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eaLnBrk="1" hangingPunct="1">
              <a:defRPr/>
            </a:pPr>
            <a:r>
              <a:rPr lang="de-DE" sz="2400" kern="0" cap="small" dirty="0"/>
              <a:t>EnviGuard - Background</a:t>
            </a:r>
          </a:p>
        </p:txBody>
      </p:sp>
      <p:sp>
        <p:nvSpPr>
          <p:cNvPr id="24" name="Fußzeilenplatzhalter 6"/>
          <p:cNvSpPr>
            <a:spLocks noGrp="1"/>
          </p:cNvSpPr>
          <p:nvPr>
            <p:ph type="ftr" sz="quarter" idx="11"/>
          </p:nvPr>
        </p:nvSpPr>
        <p:spPr>
          <a:xfrm>
            <a:off x="6213475" y="6356350"/>
            <a:ext cx="2895600" cy="365125"/>
          </a:xfrm>
        </p:spPr>
        <p:txBody>
          <a:bodyPr/>
          <a:lstStyle/>
          <a:p>
            <a:pPr>
              <a:defRPr/>
            </a:pPr>
            <a:r>
              <a:rPr lang="de-DE" dirty="0"/>
              <a:t>www.ttz-bremerhaven.de</a:t>
            </a:r>
          </a:p>
        </p:txBody>
      </p:sp>
      <p:sp>
        <p:nvSpPr>
          <p:cNvPr id="7" name="Textfeld 6"/>
          <p:cNvSpPr txBox="1"/>
          <p:nvPr/>
        </p:nvSpPr>
        <p:spPr>
          <a:xfrm>
            <a:off x="1" y="1177990"/>
            <a:ext cx="7017478" cy="621708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sz="2400" dirty="0" err="1">
                <a:solidFill>
                  <a:schemeClr val="bg1">
                    <a:lumMod val="50000"/>
                  </a:schemeClr>
                </a:solidFill>
                <a:sym typeface="Wingdings" panose="05000000000000000000" pitchFamily="2" charset="2"/>
              </a:rPr>
              <a:t>Dinoflagellates</a:t>
            </a:r>
            <a:r>
              <a:rPr lang="de-DE" sz="2400" dirty="0">
                <a:solidFill>
                  <a:schemeClr val="bg1">
                    <a:lumMod val="50000"/>
                  </a:schemeClr>
                </a:solidFill>
                <a:sym typeface="Wingdings" panose="05000000000000000000" pitchFamily="2" charset="2"/>
              </a:rPr>
              <a:t> </a:t>
            </a:r>
            <a:r>
              <a:rPr lang="de-DE" sz="2400" dirty="0" err="1">
                <a:solidFill>
                  <a:schemeClr val="bg1">
                    <a:lumMod val="50000"/>
                  </a:schemeClr>
                </a:solidFill>
                <a:sym typeface="Wingdings" panose="05000000000000000000" pitchFamily="2" charset="2"/>
              </a:rPr>
              <a:t>are</a:t>
            </a:r>
            <a:r>
              <a:rPr lang="de-DE" sz="2400" dirty="0">
                <a:solidFill>
                  <a:schemeClr val="bg1">
                    <a:lumMod val="50000"/>
                  </a:schemeClr>
                </a:solidFill>
                <a:sym typeface="Wingdings" panose="05000000000000000000" pitchFamily="2" charset="2"/>
              </a:rPr>
              <a:t> </a:t>
            </a:r>
            <a:r>
              <a:rPr lang="de-DE" sz="2400" dirty="0" err="1">
                <a:solidFill>
                  <a:schemeClr val="bg1">
                    <a:lumMod val="50000"/>
                  </a:schemeClr>
                </a:solidFill>
                <a:sym typeface="Wingdings" panose="05000000000000000000" pitchFamily="2" charset="2"/>
              </a:rPr>
              <a:t>unicellular</a:t>
            </a:r>
            <a:r>
              <a:rPr lang="de-DE" sz="2400" dirty="0">
                <a:solidFill>
                  <a:schemeClr val="bg1">
                    <a:lumMod val="50000"/>
                  </a:schemeClr>
                </a:solidFill>
                <a:sym typeface="Wingdings" panose="05000000000000000000" pitchFamily="2" charset="2"/>
              </a:rPr>
              <a:t> </a:t>
            </a:r>
            <a:r>
              <a:rPr lang="de-DE" sz="2400" dirty="0" err="1">
                <a:solidFill>
                  <a:schemeClr val="bg1">
                    <a:lumMod val="50000"/>
                  </a:schemeClr>
                </a:solidFill>
                <a:sym typeface="Wingdings" panose="05000000000000000000" pitchFamily="2" charset="2"/>
              </a:rPr>
              <a:t>protists</a:t>
            </a:r>
            <a:r>
              <a:rPr lang="de-DE" sz="2400" dirty="0">
                <a:solidFill>
                  <a:schemeClr val="bg1">
                    <a:lumMod val="50000"/>
                  </a:schemeClr>
                </a:solidFill>
                <a:sym typeface="Wingdings" panose="05000000000000000000" pitchFamily="2" charset="2"/>
              </a:rPr>
              <a:t> </a:t>
            </a:r>
          </a:p>
          <a:p>
            <a:pPr marL="285750" indent="-285750">
              <a:lnSpc>
                <a:spcPct val="150000"/>
              </a:lnSpc>
              <a:buFont typeface="Arial" panose="020B0604020202020204" pitchFamily="34" charset="0"/>
              <a:buChar char="•"/>
            </a:pPr>
            <a:r>
              <a:rPr lang="en-US" sz="2400" dirty="0">
                <a:solidFill>
                  <a:schemeClr val="bg1">
                    <a:lumMod val="50000"/>
                  </a:schemeClr>
                </a:solidFill>
                <a:latin typeface="+mn-lt"/>
              </a:rPr>
              <a:t>Several </a:t>
            </a:r>
            <a:r>
              <a:rPr lang="en-US" sz="2400" i="1" dirty="0">
                <a:solidFill>
                  <a:schemeClr val="bg1">
                    <a:lumMod val="50000"/>
                  </a:schemeClr>
                </a:solidFill>
                <a:latin typeface="+mn-lt"/>
              </a:rPr>
              <a:t>Dinophysis</a:t>
            </a:r>
            <a:r>
              <a:rPr lang="en-US" sz="2400" dirty="0">
                <a:solidFill>
                  <a:schemeClr val="bg1">
                    <a:lumMod val="50000"/>
                  </a:schemeClr>
                </a:solidFill>
                <a:latin typeface="+mn-lt"/>
              </a:rPr>
              <a:t> species can produce shellfish toxins (Okadaic acid, it´s </a:t>
            </a:r>
            <a:r>
              <a:rPr lang="en-US" sz="2400" dirty="0" err="1">
                <a:solidFill>
                  <a:schemeClr val="bg1">
                    <a:lumMod val="50000"/>
                  </a:schemeClr>
                </a:solidFill>
                <a:latin typeface="+mn-lt"/>
              </a:rPr>
              <a:t>derivates</a:t>
            </a:r>
            <a:r>
              <a:rPr lang="en-US" sz="2400" dirty="0">
                <a:solidFill>
                  <a:schemeClr val="bg1">
                    <a:lumMod val="50000"/>
                  </a:schemeClr>
                </a:solidFill>
                <a:latin typeface="+mn-lt"/>
              </a:rPr>
              <a:t> and </a:t>
            </a:r>
            <a:r>
              <a:rPr lang="en-US" sz="2400" dirty="0" err="1">
                <a:solidFill>
                  <a:schemeClr val="bg1">
                    <a:lumMod val="50000"/>
                  </a:schemeClr>
                </a:solidFill>
                <a:latin typeface="+mn-lt"/>
              </a:rPr>
              <a:t>pectenotoxins</a:t>
            </a:r>
            <a:r>
              <a:rPr lang="en-US" sz="2400" dirty="0">
                <a:solidFill>
                  <a:schemeClr val="bg1">
                    <a:lumMod val="50000"/>
                  </a:schemeClr>
                </a:solidFill>
                <a:latin typeface="+mn-lt"/>
              </a:rPr>
              <a:t>)</a:t>
            </a:r>
          </a:p>
          <a:p>
            <a:pPr>
              <a:lnSpc>
                <a:spcPct val="150000"/>
              </a:lnSpc>
            </a:pPr>
            <a:r>
              <a:rPr lang="en-US" sz="2400" dirty="0">
                <a:solidFill>
                  <a:schemeClr val="bg1">
                    <a:lumMod val="50000"/>
                  </a:schemeClr>
                </a:solidFill>
                <a:latin typeface="+mn-lt"/>
              </a:rPr>
              <a:t>  </a:t>
            </a:r>
            <a:r>
              <a:rPr lang="de-DE" sz="2400" dirty="0">
                <a:solidFill>
                  <a:schemeClr val="bg1">
                    <a:lumMod val="50000"/>
                  </a:schemeClr>
                </a:solidFill>
                <a:latin typeface="+mn-lt"/>
                <a:sym typeface="Wingdings" panose="05000000000000000000" pitchFamily="2" charset="2"/>
              </a:rPr>
              <a:t> </a:t>
            </a:r>
            <a:r>
              <a:rPr lang="de-DE" sz="2400" dirty="0" err="1">
                <a:solidFill>
                  <a:schemeClr val="bg1">
                    <a:lumMod val="50000"/>
                  </a:schemeClr>
                </a:solidFill>
                <a:latin typeface="+mn-lt"/>
                <a:sym typeface="Wingdings" panose="05000000000000000000" pitchFamily="2" charset="2"/>
              </a:rPr>
              <a:t>Diarrhetic</a:t>
            </a:r>
            <a:r>
              <a:rPr lang="de-DE" sz="2400" dirty="0">
                <a:solidFill>
                  <a:schemeClr val="bg1">
                    <a:lumMod val="50000"/>
                  </a:schemeClr>
                </a:solidFill>
                <a:latin typeface="+mn-lt"/>
                <a:sym typeface="Wingdings" panose="05000000000000000000" pitchFamily="2" charset="2"/>
              </a:rPr>
              <a:t> Shellfish </a:t>
            </a:r>
            <a:r>
              <a:rPr lang="de-DE" sz="2400" dirty="0" err="1">
                <a:solidFill>
                  <a:schemeClr val="bg1">
                    <a:lumMod val="50000"/>
                  </a:schemeClr>
                </a:solidFill>
                <a:latin typeface="+mn-lt"/>
                <a:sym typeface="Wingdings" panose="05000000000000000000" pitchFamily="2" charset="2"/>
              </a:rPr>
              <a:t>Poisoning</a:t>
            </a:r>
            <a:r>
              <a:rPr lang="de-DE" sz="2400" dirty="0">
                <a:solidFill>
                  <a:schemeClr val="bg1">
                    <a:lumMod val="50000"/>
                  </a:schemeClr>
                </a:solidFill>
                <a:latin typeface="+mn-lt"/>
                <a:sym typeface="Wingdings" panose="05000000000000000000" pitchFamily="2" charset="2"/>
              </a:rPr>
              <a:t> (DSP)</a:t>
            </a:r>
          </a:p>
          <a:p>
            <a:pPr marL="285750" indent="-285750">
              <a:lnSpc>
                <a:spcPct val="150000"/>
              </a:lnSpc>
              <a:buFont typeface="Arial" panose="020B0604020202020204" pitchFamily="34" charset="0"/>
              <a:buChar char="•"/>
            </a:pPr>
            <a:r>
              <a:rPr lang="en-US" sz="2400" dirty="0">
                <a:solidFill>
                  <a:schemeClr val="bg1">
                    <a:lumMod val="50000"/>
                  </a:schemeClr>
                </a:solidFill>
                <a:latin typeface="+mn-lt"/>
                <a:sym typeface="Wingdings" panose="05000000000000000000" pitchFamily="2" charset="2"/>
              </a:rPr>
              <a:t>Toxin content is highly variable (temporal, seasonal, spatial, between strains)</a:t>
            </a:r>
          </a:p>
          <a:p>
            <a:pPr marL="285750" indent="-285750">
              <a:lnSpc>
                <a:spcPct val="150000"/>
              </a:lnSpc>
              <a:buFont typeface="Arial" panose="020B0604020202020204" pitchFamily="34" charset="0"/>
              <a:buChar char="•"/>
            </a:pPr>
            <a:r>
              <a:rPr lang="en-US" sz="2400" dirty="0">
                <a:solidFill>
                  <a:schemeClr val="bg1">
                    <a:lumMod val="50000"/>
                  </a:schemeClr>
                </a:solidFill>
                <a:latin typeface="+mn-lt"/>
                <a:sym typeface="Wingdings" panose="05000000000000000000" pitchFamily="2" charset="2"/>
              </a:rPr>
              <a:t>Evidence exist that toxin content and cell counts are not mandatory coupled. </a:t>
            </a:r>
            <a:endParaRPr lang="de-DE" sz="2400" dirty="0">
              <a:solidFill>
                <a:schemeClr val="bg1">
                  <a:lumMod val="50000"/>
                </a:schemeClr>
              </a:solidFill>
              <a:latin typeface="+mn-lt"/>
              <a:sym typeface="Wingdings" panose="05000000000000000000" pitchFamily="2" charset="2"/>
            </a:endParaRPr>
          </a:p>
          <a:p>
            <a:pPr marL="285750" indent="-285750">
              <a:buFont typeface="Arial" panose="020B0604020202020204" pitchFamily="34" charset="0"/>
              <a:buChar char="•"/>
            </a:pPr>
            <a:endParaRPr lang="de-DE" sz="2000" dirty="0">
              <a:solidFill>
                <a:schemeClr val="bg1">
                  <a:lumMod val="50000"/>
                </a:schemeClr>
              </a:solidFill>
              <a:latin typeface="+mn-lt"/>
              <a:sym typeface="Wingdings" panose="05000000000000000000" pitchFamily="2" charset="2"/>
            </a:endParaRPr>
          </a:p>
          <a:p>
            <a:endParaRPr lang="de-DE" dirty="0">
              <a:solidFill>
                <a:schemeClr val="bg1">
                  <a:lumMod val="50000"/>
                </a:schemeClr>
              </a:solidFill>
              <a:latin typeface="+mn-lt"/>
              <a:sym typeface="Wingdings" panose="05000000000000000000" pitchFamily="2" charset="2"/>
            </a:endParaRPr>
          </a:p>
          <a:p>
            <a:endParaRPr lang="de-DE" dirty="0">
              <a:solidFill>
                <a:schemeClr val="bg1">
                  <a:lumMod val="50000"/>
                </a:schemeClr>
              </a:solidFill>
              <a:latin typeface="+mn-lt"/>
              <a:sym typeface="Wingdings" panose="05000000000000000000" pitchFamily="2" charset="2"/>
            </a:endParaRPr>
          </a:p>
          <a:p>
            <a:endParaRPr lang="de-DE" dirty="0">
              <a:solidFill>
                <a:schemeClr val="bg1">
                  <a:lumMod val="50000"/>
                </a:schemeClr>
              </a:solidFill>
              <a:latin typeface="+mn-lt"/>
            </a:endParaRPr>
          </a:p>
        </p:txBody>
      </p:sp>
      <p:grpSp>
        <p:nvGrpSpPr>
          <p:cNvPr id="9" name="Gruppieren 8"/>
          <p:cNvGrpSpPr/>
          <p:nvPr/>
        </p:nvGrpSpPr>
        <p:grpSpPr>
          <a:xfrm>
            <a:off x="7164289" y="1398827"/>
            <a:ext cx="1800199" cy="2318376"/>
            <a:chOff x="7012122" y="1605518"/>
            <a:chExt cx="1440762" cy="1770645"/>
          </a:xfrm>
        </p:grpSpPr>
        <p:pic>
          <p:nvPicPr>
            <p:cNvPr id="10" name="Picture 6" descr="http://planktonnet.awi.de/repository/rawdata-PlanktonNet2/viewable/alexandra_dinophysis_acuminata_x40_111011_20111013223900_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1571" y="1605518"/>
              <a:ext cx="1401313" cy="14013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p:cNvSpPr txBox="1"/>
            <p:nvPr/>
          </p:nvSpPr>
          <p:spPr>
            <a:xfrm>
              <a:off x="7012122" y="3006831"/>
              <a:ext cx="1430392" cy="369332"/>
            </a:xfrm>
            <a:prstGeom prst="rect">
              <a:avLst/>
            </a:prstGeom>
            <a:noFill/>
          </p:spPr>
          <p:txBody>
            <a:bodyPr wrap="none" rtlCol="0">
              <a:spAutoFit/>
            </a:bodyPr>
            <a:lstStyle/>
            <a:p>
              <a:r>
                <a:rPr lang="de-DE" i="1" dirty="0">
                  <a:latin typeface="Calibri" panose="020F0502020204030204" pitchFamily="34" charset="0"/>
                </a:rPr>
                <a:t>D. </a:t>
              </a:r>
              <a:r>
                <a:rPr lang="de-DE" i="1" dirty="0" err="1">
                  <a:latin typeface="Calibri" panose="020F0502020204030204" pitchFamily="34" charset="0"/>
                </a:rPr>
                <a:t>acuminata</a:t>
              </a:r>
              <a:endParaRPr lang="de-DE" i="1" dirty="0">
                <a:latin typeface="Calibri" panose="020F0502020204030204" pitchFamily="34" charset="0"/>
              </a:endParaRPr>
            </a:p>
          </p:txBody>
        </p:sp>
      </p:grpSp>
      <p:grpSp>
        <p:nvGrpSpPr>
          <p:cNvPr id="12" name="Gruppieren 11"/>
          <p:cNvGrpSpPr/>
          <p:nvPr/>
        </p:nvGrpSpPr>
        <p:grpSpPr>
          <a:xfrm>
            <a:off x="7213581" y="3702913"/>
            <a:ext cx="1750907" cy="2318375"/>
            <a:chOff x="7051573" y="3510150"/>
            <a:chExt cx="1401312" cy="1770644"/>
          </a:xfrm>
        </p:grpSpPr>
        <p:pic>
          <p:nvPicPr>
            <p:cNvPr id="13" name="Picture 4" descr="http://planktonnet.awi.de/repository/rawdata-PlanktonNet2/viewable/alexandra_dinophysis_acuta_220710_20110121195656_sm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1573" y="3510150"/>
              <a:ext cx="1401312" cy="1401312"/>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3"/>
            <p:cNvSpPr txBox="1"/>
            <p:nvPr/>
          </p:nvSpPr>
          <p:spPr>
            <a:xfrm>
              <a:off x="7273476" y="4911462"/>
              <a:ext cx="957506" cy="369332"/>
            </a:xfrm>
            <a:prstGeom prst="rect">
              <a:avLst/>
            </a:prstGeom>
            <a:noFill/>
          </p:spPr>
          <p:txBody>
            <a:bodyPr wrap="none" rtlCol="0">
              <a:spAutoFit/>
            </a:bodyPr>
            <a:lstStyle/>
            <a:p>
              <a:r>
                <a:rPr lang="de-DE" i="1" dirty="0">
                  <a:latin typeface="Calibri" panose="020F0502020204030204" pitchFamily="34" charset="0"/>
                </a:rPr>
                <a:t>D. </a:t>
              </a:r>
              <a:r>
                <a:rPr lang="de-DE" i="1" dirty="0" err="1">
                  <a:latin typeface="Calibri" panose="020F0502020204030204" pitchFamily="34" charset="0"/>
                </a:rPr>
                <a:t>acuta</a:t>
              </a:r>
              <a:endParaRPr lang="de-DE" i="1" dirty="0">
                <a:latin typeface="Calibri" panose="020F0502020204030204" pitchFamily="34" charset="0"/>
              </a:endParaRPr>
            </a:p>
          </p:txBody>
        </p:sp>
      </p:grpSp>
      <p:sp>
        <p:nvSpPr>
          <p:cNvPr id="18" name="Fußzeilenplatzhalter 6"/>
          <p:cNvSpPr txBox="1">
            <a:spLocks/>
          </p:cNvSpPr>
          <p:nvPr/>
        </p:nvSpPr>
        <p:spPr>
          <a:xfrm>
            <a:off x="6509437" y="5823694"/>
            <a:ext cx="2715072" cy="365125"/>
          </a:xfrm>
          <a:prstGeom prst="rect">
            <a:avLst/>
          </a:prstGeom>
        </p:spPr>
        <p:txBody>
          <a:bodyPr vert="horz" lIns="91440" tIns="45720" rIns="91440" bIns="45720" rtlCol="0" anchor="ctr"/>
          <a:lstStyle>
            <a:defPPr>
              <a:defRPr lang="de-DE"/>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de-DE" dirty="0" err="1"/>
              <a:t>Sources</a:t>
            </a:r>
            <a:r>
              <a:rPr lang="de-DE" dirty="0"/>
              <a:t>: Alfred-Wegener-Institute</a:t>
            </a:r>
          </a:p>
        </p:txBody>
      </p:sp>
    </p:spTree>
    <p:extLst>
      <p:ext uri="{BB962C8B-B14F-4D97-AF65-F5344CB8AC3E}">
        <p14:creationId xmlns:p14="http://schemas.microsoft.com/office/powerpoint/2010/main" val="129118697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eaLnBrk="1" hangingPunct="1">
              <a:defRPr/>
            </a:pPr>
            <a:r>
              <a:rPr lang="de-DE" sz="2400" kern="0" cap="small" dirty="0"/>
              <a:t>EnviGuard - Background</a:t>
            </a:r>
          </a:p>
        </p:txBody>
      </p:sp>
      <p:sp>
        <p:nvSpPr>
          <p:cNvPr id="24" name="Fußzeilenplatzhalter 6"/>
          <p:cNvSpPr>
            <a:spLocks noGrp="1"/>
          </p:cNvSpPr>
          <p:nvPr>
            <p:ph type="ftr" sz="quarter" idx="11"/>
          </p:nvPr>
        </p:nvSpPr>
        <p:spPr>
          <a:xfrm>
            <a:off x="6213475" y="6356350"/>
            <a:ext cx="2895600" cy="365125"/>
          </a:xfrm>
        </p:spPr>
        <p:txBody>
          <a:bodyPr/>
          <a:lstStyle/>
          <a:p>
            <a:pPr>
              <a:defRPr/>
            </a:pPr>
            <a:r>
              <a:rPr lang="de-DE" dirty="0"/>
              <a:t>www.ttz-bremerhaven.de</a:t>
            </a:r>
          </a:p>
        </p:txBody>
      </p:sp>
      <p:sp>
        <p:nvSpPr>
          <p:cNvPr id="7" name="Textfeld 6"/>
          <p:cNvSpPr txBox="1"/>
          <p:nvPr/>
        </p:nvSpPr>
        <p:spPr>
          <a:xfrm>
            <a:off x="1" y="1177990"/>
            <a:ext cx="7017478" cy="42473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sz="2400" dirty="0">
                <a:solidFill>
                  <a:schemeClr val="bg1">
                    <a:lumMod val="50000"/>
                  </a:schemeClr>
                </a:solidFill>
                <a:sym typeface="Wingdings" panose="05000000000000000000" pitchFamily="2" charset="2"/>
              </a:rPr>
              <a:t>HAB </a:t>
            </a:r>
            <a:r>
              <a:rPr lang="de-DE" sz="2400" dirty="0" err="1">
                <a:solidFill>
                  <a:schemeClr val="bg1">
                    <a:lumMod val="50000"/>
                  </a:schemeClr>
                </a:solidFill>
                <a:sym typeface="Wingdings" panose="05000000000000000000" pitchFamily="2" charset="2"/>
              </a:rPr>
              <a:t>cause</a:t>
            </a:r>
            <a:r>
              <a:rPr lang="de-DE" sz="2400" dirty="0">
                <a:solidFill>
                  <a:schemeClr val="bg1">
                    <a:lumMod val="50000"/>
                  </a:schemeClr>
                </a:solidFill>
                <a:sym typeface="Wingdings" panose="05000000000000000000" pitchFamily="2" charset="2"/>
              </a:rPr>
              <a:t> </a:t>
            </a:r>
            <a:r>
              <a:rPr lang="de-DE" sz="2400" dirty="0" err="1">
                <a:solidFill>
                  <a:schemeClr val="bg1">
                    <a:lumMod val="50000"/>
                  </a:schemeClr>
                </a:solidFill>
                <a:sym typeface="Wingdings" panose="05000000000000000000" pitchFamily="2" charset="2"/>
              </a:rPr>
              <a:t>by</a:t>
            </a:r>
            <a:r>
              <a:rPr lang="de-DE" sz="2400" dirty="0">
                <a:solidFill>
                  <a:schemeClr val="bg1">
                    <a:lumMod val="50000"/>
                  </a:schemeClr>
                </a:solidFill>
                <a:sym typeface="Wingdings" panose="05000000000000000000" pitchFamily="2" charset="2"/>
              </a:rPr>
              <a:t> </a:t>
            </a:r>
            <a:r>
              <a:rPr lang="de-DE" sz="2400" i="1" dirty="0">
                <a:solidFill>
                  <a:schemeClr val="bg1">
                    <a:lumMod val="50000"/>
                  </a:schemeClr>
                </a:solidFill>
              </a:rPr>
              <a:t>Dinophysis</a:t>
            </a:r>
            <a:r>
              <a:rPr lang="de-DE" sz="2400" dirty="0">
                <a:solidFill>
                  <a:schemeClr val="bg1">
                    <a:lumMod val="50000"/>
                  </a:schemeClr>
                </a:solidFill>
              </a:rPr>
              <a:t> </a:t>
            </a:r>
            <a:r>
              <a:rPr lang="de-DE" sz="2400" dirty="0" err="1">
                <a:solidFill>
                  <a:schemeClr val="bg1">
                    <a:lumMod val="50000"/>
                  </a:schemeClr>
                </a:solidFill>
              </a:rPr>
              <a:t>species</a:t>
            </a:r>
            <a:r>
              <a:rPr lang="de-DE" sz="2400" dirty="0">
                <a:solidFill>
                  <a:schemeClr val="bg1">
                    <a:lumMod val="50000"/>
                  </a:schemeClr>
                </a:solidFill>
              </a:rPr>
              <a:t> </a:t>
            </a:r>
            <a:r>
              <a:rPr lang="de-DE" sz="2400" dirty="0" err="1">
                <a:solidFill>
                  <a:schemeClr val="bg1">
                    <a:lumMod val="50000"/>
                  </a:schemeClr>
                </a:solidFill>
              </a:rPr>
              <a:t>are</a:t>
            </a:r>
            <a:r>
              <a:rPr lang="de-DE" sz="2400" dirty="0">
                <a:solidFill>
                  <a:schemeClr val="bg1">
                    <a:lumMod val="50000"/>
                  </a:schemeClr>
                </a:solidFill>
              </a:rPr>
              <a:t> </a:t>
            </a:r>
            <a:r>
              <a:rPr lang="de-DE" sz="2400" dirty="0" err="1">
                <a:solidFill>
                  <a:schemeClr val="bg1">
                    <a:lumMod val="50000"/>
                  </a:schemeClr>
                </a:solidFill>
              </a:rPr>
              <a:t>one</a:t>
            </a:r>
            <a:r>
              <a:rPr lang="de-DE" sz="2400" dirty="0">
                <a:solidFill>
                  <a:schemeClr val="bg1">
                    <a:lumMod val="50000"/>
                  </a:schemeClr>
                </a:solidFill>
              </a:rPr>
              <a:t> of the </a:t>
            </a:r>
            <a:r>
              <a:rPr lang="de-DE" sz="2400" dirty="0" err="1">
                <a:solidFill>
                  <a:schemeClr val="bg1">
                    <a:lumMod val="50000"/>
                  </a:schemeClr>
                </a:solidFill>
              </a:rPr>
              <a:t>m</a:t>
            </a:r>
            <a:r>
              <a:rPr lang="de-DE" sz="2400" dirty="0" err="1">
                <a:solidFill>
                  <a:schemeClr val="bg1">
                    <a:lumMod val="50000"/>
                  </a:schemeClr>
                </a:solidFill>
                <a:sym typeface="Wingdings" panose="05000000000000000000" pitchFamily="2" charset="2"/>
              </a:rPr>
              <a:t>ain</a:t>
            </a:r>
            <a:r>
              <a:rPr lang="de-DE" sz="2400" dirty="0">
                <a:solidFill>
                  <a:schemeClr val="bg1">
                    <a:lumMod val="50000"/>
                  </a:schemeClr>
                </a:solidFill>
                <a:sym typeface="Wingdings" panose="05000000000000000000" pitchFamily="2" charset="2"/>
              </a:rPr>
              <a:t> </a:t>
            </a:r>
            <a:r>
              <a:rPr lang="de-DE" sz="2400" dirty="0" err="1">
                <a:solidFill>
                  <a:schemeClr val="bg1">
                    <a:lumMod val="50000"/>
                  </a:schemeClr>
                </a:solidFill>
                <a:sym typeface="Wingdings" panose="05000000000000000000" pitchFamily="2" charset="2"/>
              </a:rPr>
              <a:t>threat</a:t>
            </a:r>
            <a:r>
              <a:rPr lang="de-DE" sz="2400" dirty="0">
                <a:solidFill>
                  <a:schemeClr val="bg1">
                    <a:lumMod val="50000"/>
                  </a:schemeClr>
                </a:solidFill>
                <a:sym typeface="Wingdings" panose="05000000000000000000" pitchFamily="2" charset="2"/>
              </a:rPr>
              <a:t> to </a:t>
            </a:r>
            <a:r>
              <a:rPr lang="de-DE" sz="2400" dirty="0" err="1">
                <a:solidFill>
                  <a:schemeClr val="bg1">
                    <a:lumMod val="50000"/>
                  </a:schemeClr>
                </a:solidFill>
                <a:sym typeface="Wingdings" panose="05000000000000000000" pitchFamily="2" charset="2"/>
              </a:rPr>
              <a:t>aquaculture</a:t>
            </a:r>
            <a:r>
              <a:rPr lang="de-DE" sz="2400" dirty="0">
                <a:solidFill>
                  <a:schemeClr val="bg1">
                    <a:lumMod val="50000"/>
                  </a:schemeClr>
                </a:solidFill>
                <a:sym typeface="Wingdings" panose="05000000000000000000" pitchFamily="2" charset="2"/>
              </a:rPr>
              <a:t> in Europe</a:t>
            </a:r>
          </a:p>
          <a:p>
            <a:pPr marL="285750" indent="-285750">
              <a:lnSpc>
                <a:spcPct val="200000"/>
              </a:lnSpc>
              <a:buFont typeface="Arial" panose="020B0604020202020204" pitchFamily="34" charset="0"/>
              <a:buChar char="•"/>
            </a:pPr>
            <a:r>
              <a:rPr lang="en-US" sz="2400" dirty="0">
                <a:solidFill>
                  <a:schemeClr val="bg1">
                    <a:lumMod val="50000"/>
                  </a:schemeClr>
                </a:solidFill>
                <a:latin typeface="+mn-lt"/>
                <a:sym typeface="Wingdings" panose="05000000000000000000" pitchFamily="2" charset="2"/>
              </a:rPr>
              <a:t>Standard quant. methods fail</a:t>
            </a:r>
          </a:p>
          <a:p>
            <a:pPr marL="800100" lvl="1" indent="-342900">
              <a:lnSpc>
                <a:spcPct val="200000"/>
              </a:lnSpc>
              <a:buFont typeface="Symbol" panose="05050102010706020507" pitchFamily="18" charset="2"/>
              <a:buChar char="-"/>
            </a:pPr>
            <a:r>
              <a:rPr lang="de-DE" sz="2400" dirty="0">
                <a:solidFill>
                  <a:schemeClr val="bg1">
                    <a:lumMod val="50000"/>
                  </a:schemeClr>
                </a:solidFill>
                <a:latin typeface="+mn-lt"/>
                <a:sym typeface="Wingdings" panose="05000000000000000000" pitchFamily="2" charset="2"/>
              </a:rPr>
              <a:t>Low </a:t>
            </a:r>
            <a:r>
              <a:rPr lang="de-DE" sz="2400" dirty="0" err="1">
                <a:solidFill>
                  <a:schemeClr val="bg1">
                    <a:lumMod val="50000"/>
                  </a:schemeClr>
                </a:solidFill>
                <a:latin typeface="+mn-lt"/>
                <a:sym typeface="Wingdings" panose="05000000000000000000" pitchFamily="2" charset="2"/>
              </a:rPr>
              <a:t>cell</a:t>
            </a:r>
            <a:r>
              <a:rPr lang="de-DE" sz="2400" dirty="0">
                <a:solidFill>
                  <a:schemeClr val="bg1">
                    <a:lumMod val="50000"/>
                  </a:schemeClr>
                </a:solidFill>
                <a:latin typeface="+mn-lt"/>
                <a:sym typeface="Wingdings" panose="05000000000000000000" pitchFamily="2" charset="2"/>
              </a:rPr>
              <a:t> </a:t>
            </a:r>
            <a:r>
              <a:rPr lang="de-DE" sz="2400" dirty="0" err="1">
                <a:solidFill>
                  <a:schemeClr val="bg1">
                    <a:lumMod val="50000"/>
                  </a:schemeClr>
                </a:solidFill>
                <a:latin typeface="+mn-lt"/>
                <a:sym typeface="Wingdings" panose="05000000000000000000" pitchFamily="2" charset="2"/>
              </a:rPr>
              <a:t>abundances</a:t>
            </a:r>
            <a:r>
              <a:rPr lang="de-DE" sz="2400" dirty="0">
                <a:solidFill>
                  <a:schemeClr val="bg1">
                    <a:lumMod val="50000"/>
                  </a:schemeClr>
                </a:solidFill>
                <a:latin typeface="+mn-lt"/>
                <a:sym typeface="Wingdings" panose="05000000000000000000" pitchFamily="2" charset="2"/>
              </a:rPr>
              <a:t> </a:t>
            </a:r>
          </a:p>
          <a:p>
            <a:pPr marL="800100" lvl="1" indent="-342900">
              <a:lnSpc>
                <a:spcPct val="200000"/>
              </a:lnSpc>
              <a:buFont typeface="Symbol" panose="05050102010706020507" pitchFamily="18" charset="2"/>
              <a:buChar char="-"/>
            </a:pPr>
            <a:r>
              <a:rPr lang="de-DE" sz="2400" dirty="0" err="1">
                <a:solidFill>
                  <a:schemeClr val="bg1">
                    <a:lumMod val="50000"/>
                  </a:schemeClr>
                </a:solidFill>
                <a:latin typeface="+mn-lt"/>
                <a:sym typeface="Wingdings" panose="05000000000000000000" pitchFamily="2" charset="2"/>
              </a:rPr>
              <a:t>Patchiness</a:t>
            </a:r>
            <a:endParaRPr lang="de-DE" sz="2400" dirty="0">
              <a:solidFill>
                <a:schemeClr val="bg1">
                  <a:lumMod val="50000"/>
                </a:schemeClr>
              </a:solidFill>
              <a:latin typeface="+mn-lt"/>
              <a:sym typeface="Wingdings" panose="05000000000000000000" pitchFamily="2" charset="2"/>
            </a:endParaRPr>
          </a:p>
          <a:p>
            <a:endParaRPr lang="de-DE" sz="2000" dirty="0">
              <a:solidFill>
                <a:schemeClr val="bg1">
                  <a:lumMod val="50000"/>
                </a:schemeClr>
              </a:solidFill>
              <a:latin typeface="+mn-lt"/>
              <a:sym typeface="Wingdings" panose="05000000000000000000" pitchFamily="2" charset="2"/>
            </a:endParaRPr>
          </a:p>
          <a:p>
            <a:endParaRPr lang="de-DE" dirty="0">
              <a:solidFill>
                <a:schemeClr val="bg1">
                  <a:lumMod val="50000"/>
                </a:schemeClr>
              </a:solidFill>
              <a:latin typeface="+mn-lt"/>
              <a:sym typeface="Wingdings" panose="05000000000000000000" pitchFamily="2" charset="2"/>
            </a:endParaRPr>
          </a:p>
          <a:p>
            <a:endParaRPr lang="de-DE" dirty="0">
              <a:solidFill>
                <a:schemeClr val="bg1">
                  <a:lumMod val="50000"/>
                </a:schemeClr>
              </a:solidFill>
              <a:latin typeface="+mn-lt"/>
            </a:endParaRPr>
          </a:p>
        </p:txBody>
      </p:sp>
      <p:sp>
        <p:nvSpPr>
          <p:cNvPr id="8" name="Textfeld 7"/>
          <p:cNvSpPr txBox="1"/>
          <p:nvPr/>
        </p:nvSpPr>
        <p:spPr>
          <a:xfrm>
            <a:off x="6300192" y="5819727"/>
            <a:ext cx="1956083" cy="338554"/>
          </a:xfrm>
          <a:prstGeom prst="rect">
            <a:avLst/>
          </a:prstGeom>
          <a:noFill/>
        </p:spPr>
        <p:txBody>
          <a:bodyPr wrap="square" rtlCol="0">
            <a:spAutoFit/>
          </a:bodyPr>
          <a:lstStyle/>
          <a:p>
            <a:r>
              <a:rPr lang="en-US" sz="1600" dirty="0" err="1">
                <a:solidFill>
                  <a:schemeClr val="bg1">
                    <a:lumMod val="50000"/>
                  </a:schemeClr>
                </a:solidFill>
                <a:latin typeface="+mj-lt"/>
              </a:rPr>
              <a:t>Reguera</a:t>
            </a:r>
            <a:r>
              <a:rPr lang="en-US" sz="1600" dirty="0">
                <a:solidFill>
                  <a:schemeClr val="bg1">
                    <a:lumMod val="50000"/>
                  </a:schemeClr>
                </a:solidFill>
                <a:latin typeface="+mj-lt"/>
              </a:rPr>
              <a:t> et al. 2014 </a:t>
            </a:r>
            <a:endParaRPr lang="de-DE" sz="1600" dirty="0">
              <a:solidFill>
                <a:schemeClr val="bg1">
                  <a:lumMod val="50000"/>
                </a:schemeClr>
              </a:solidFill>
              <a:latin typeface="+mj-lt"/>
            </a:endParaRPr>
          </a:p>
        </p:txBody>
      </p:sp>
      <p:cxnSp>
        <p:nvCxnSpPr>
          <p:cNvPr id="15" name="Gerade Verbindung mit Pfeil 14"/>
          <p:cNvCxnSpPr/>
          <p:nvPr/>
        </p:nvCxnSpPr>
        <p:spPr>
          <a:xfrm>
            <a:off x="2699792" y="4581128"/>
            <a:ext cx="0" cy="1296012"/>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Textfeld 15"/>
          <p:cNvSpPr txBox="1"/>
          <p:nvPr/>
        </p:nvSpPr>
        <p:spPr>
          <a:xfrm>
            <a:off x="17320" y="6077247"/>
            <a:ext cx="5912196" cy="461665"/>
          </a:xfrm>
          <a:prstGeom prst="rect">
            <a:avLst/>
          </a:prstGeom>
          <a:noFill/>
        </p:spPr>
        <p:txBody>
          <a:bodyPr wrap="none" rtlCol="0">
            <a:spAutoFit/>
          </a:bodyPr>
          <a:lstStyle/>
          <a:p>
            <a:r>
              <a:rPr lang="de-DE" sz="2400" b="1" dirty="0">
                <a:solidFill>
                  <a:schemeClr val="bg1">
                    <a:lumMod val="50000"/>
                  </a:schemeClr>
                </a:solidFill>
                <a:latin typeface="+mj-lt"/>
              </a:rPr>
              <a:t>Early </a:t>
            </a:r>
            <a:r>
              <a:rPr lang="de-DE" sz="2400" b="1" dirty="0" err="1">
                <a:solidFill>
                  <a:schemeClr val="bg1">
                    <a:lumMod val="50000"/>
                  </a:schemeClr>
                </a:solidFill>
                <a:latin typeface="+mj-lt"/>
              </a:rPr>
              <a:t>warning</a:t>
            </a:r>
            <a:r>
              <a:rPr lang="de-DE" sz="2400" b="1" dirty="0">
                <a:solidFill>
                  <a:schemeClr val="bg1">
                    <a:lumMod val="50000"/>
                  </a:schemeClr>
                </a:solidFill>
                <a:latin typeface="+mj-lt"/>
              </a:rPr>
              <a:t> </a:t>
            </a:r>
            <a:r>
              <a:rPr lang="de-DE" sz="2400" b="1" dirty="0" err="1">
                <a:solidFill>
                  <a:schemeClr val="bg1">
                    <a:lumMod val="50000"/>
                  </a:schemeClr>
                </a:solidFill>
                <a:latin typeface="+mj-lt"/>
              </a:rPr>
              <a:t>tool</a:t>
            </a:r>
            <a:r>
              <a:rPr lang="de-DE" sz="2400" b="1" dirty="0">
                <a:solidFill>
                  <a:schemeClr val="bg1">
                    <a:lumMod val="50000"/>
                  </a:schemeClr>
                </a:solidFill>
                <a:latin typeface="+mj-lt"/>
              </a:rPr>
              <a:t> </a:t>
            </a:r>
            <a:r>
              <a:rPr lang="de-DE" sz="2400" b="1" dirty="0" err="1">
                <a:solidFill>
                  <a:schemeClr val="bg1">
                    <a:lumMod val="50000"/>
                  </a:schemeClr>
                </a:solidFill>
                <a:latin typeface="+mj-lt"/>
              </a:rPr>
              <a:t>for</a:t>
            </a:r>
            <a:r>
              <a:rPr lang="de-DE" sz="2400" b="1" dirty="0">
                <a:solidFill>
                  <a:schemeClr val="bg1">
                    <a:lumMod val="50000"/>
                  </a:schemeClr>
                </a:solidFill>
                <a:latin typeface="+mj-lt"/>
              </a:rPr>
              <a:t> DSP </a:t>
            </a:r>
            <a:r>
              <a:rPr lang="de-DE" sz="2400" b="1" dirty="0" err="1">
                <a:solidFill>
                  <a:schemeClr val="bg1">
                    <a:lumMod val="50000"/>
                  </a:schemeClr>
                </a:solidFill>
                <a:latin typeface="+mj-lt"/>
              </a:rPr>
              <a:t>outbreaks</a:t>
            </a:r>
            <a:endParaRPr lang="de-DE" sz="2400" b="1" dirty="0">
              <a:solidFill>
                <a:schemeClr val="bg1">
                  <a:lumMod val="50000"/>
                </a:schemeClr>
              </a:solidFill>
              <a:latin typeface="+mj-lt"/>
            </a:endParaRPr>
          </a:p>
        </p:txBody>
      </p:sp>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033004" y="2420888"/>
            <a:ext cx="4109115" cy="3384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149886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eaLnBrk="1" hangingPunct="1">
              <a:defRPr/>
            </a:pPr>
            <a:r>
              <a:rPr lang="de-DE" sz="2400" kern="0" cap="small" dirty="0"/>
              <a:t>EnviGuard – </a:t>
            </a:r>
            <a:r>
              <a:rPr lang="de-DE" sz="2400" kern="0" cap="small" dirty="0" err="1"/>
              <a:t>Algae</a:t>
            </a:r>
            <a:r>
              <a:rPr lang="de-DE" sz="2400" kern="0" cap="small" dirty="0"/>
              <a:t> </a:t>
            </a:r>
            <a:r>
              <a:rPr lang="de-DE" sz="2400" kern="0" cap="small" dirty="0" err="1"/>
              <a:t>Detection</a:t>
            </a:r>
            <a:r>
              <a:rPr lang="de-DE" sz="2400" kern="0" cap="small" dirty="0"/>
              <a:t> Unit (ADU)</a:t>
            </a:r>
          </a:p>
        </p:txBody>
      </p:sp>
      <p:sp>
        <p:nvSpPr>
          <p:cNvPr id="24" name="Fußzeilenplatzhalter 6"/>
          <p:cNvSpPr>
            <a:spLocks noGrp="1"/>
          </p:cNvSpPr>
          <p:nvPr>
            <p:ph type="ftr" sz="quarter" idx="11"/>
          </p:nvPr>
        </p:nvSpPr>
        <p:spPr>
          <a:xfrm>
            <a:off x="6213475" y="6356350"/>
            <a:ext cx="2895600" cy="365125"/>
          </a:xfrm>
        </p:spPr>
        <p:txBody>
          <a:bodyPr/>
          <a:lstStyle/>
          <a:p>
            <a:pPr>
              <a:defRPr/>
            </a:pPr>
            <a:r>
              <a:rPr lang="de-DE" dirty="0"/>
              <a:t>www.ttz-bremerhaven.de</a:t>
            </a:r>
          </a:p>
        </p:txBody>
      </p:sp>
      <p:sp>
        <p:nvSpPr>
          <p:cNvPr id="4" name="Rechteck 3"/>
          <p:cNvSpPr/>
          <p:nvPr/>
        </p:nvSpPr>
        <p:spPr>
          <a:xfrm>
            <a:off x="323528" y="2492895"/>
            <a:ext cx="5328592" cy="4228579"/>
          </a:xfrm>
          <a:prstGeom prst="rect">
            <a:avLst/>
          </a:prstGeom>
        </p:spPr>
        <p:txBody>
          <a:bodyPr wrap="square">
            <a:noAutofit/>
          </a:bodyPr>
          <a:lstStyle/>
          <a:p>
            <a:pPr>
              <a:spcBef>
                <a:spcPts val="1200"/>
              </a:spcBef>
              <a:spcAft>
                <a:spcPts val="1200"/>
              </a:spcAft>
            </a:pPr>
            <a:r>
              <a:rPr lang="en-US" sz="2800" b="1" dirty="0">
                <a:solidFill>
                  <a:schemeClr val="bg1">
                    <a:lumMod val="50000"/>
                  </a:schemeClr>
                </a:solidFill>
                <a:latin typeface="+mn-lt"/>
                <a:ea typeface="Calibri"/>
                <a:cs typeface="Times New Roman"/>
              </a:rPr>
              <a:t>A  </a:t>
            </a:r>
            <a:r>
              <a:rPr lang="en-US" sz="2800" b="1" dirty="0">
                <a:solidFill>
                  <a:schemeClr val="bg1">
                    <a:lumMod val="50000"/>
                  </a:schemeClr>
                </a:solidFill>
                <a:latin typeface="+mn-lt"/>
                <a:ea typeface="Calibri"/>
                <a:cs typeface="Times New Roman"/>
                <a:sym typeface="Wingdings" pitchFamily="2" charset="2"/>
              </a:rPr>
              <a:t>q</a:t>
            </a:r>
            <a:r>
              <a:rPr lang="en-US" sz="2800" b="1" dirty="0">
                <a:solidFill>
                  <a:schemeClr val="bg1">
                    <a:lumMod val="50000"/>
                  </a:schemeClr>
                </a:solidFill>
                <a:latin typeface="+mn-lt"/>
                <a:ea typeface="Calibri"/>
                <a:cs typeface="Times New Roman"/>
              </a:rPr>
              <a:t>uantitative nucleic acid based detection sensor for relevant toxic algae in EU waters</a:t>
            </a:r>
          </a:p>
        </p:txBody>
      </p:sp>
      <p:pic>
        <p:nvPicPr>
          <p:cNvPr id="6" name="Picture 3" descr="\\FILESERVER2\Umwelt\Projekte\1) Running\1.13.019   EnviGuard\Infos\Pictures\EnviGuard LOGOS\Logo 300dpi\EnviGuard_Algae.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834063" y="2054225"/>
            <a:ext cx="3309937" cy="274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09851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eaLnBrk="1" hangingPunct="1">
              <a:defRPr/>
            </a:pPr>
            <a:r>
              <a:rPr lang="de-DE" sz="2400" kern="0" cap="small" dirty="0"/>
              <a:t>EnviGuard – </a:t>
            </a:r>
            <a:r>
              <a:rPr lang="de-DE" sz="2400" kern="0" cap="small" dirty="0" err="1"/>
              <a:t>Algae</a:t>
            </a:r>
            <a:r>
              <a:rPr lang="de-DE" sz="2400" kern="0" cap="small" dirty="0"/>
              <a:t> </a:t>
            </a:r>
            <a:r>
              <a:rPr lang="de-DE" sz="2400" kern="0" cap="small" dirty="0" err="1"/>
              <a:t>Detection</a:t>
            </a:r>
            <a:r>
              <a:rPr lang="de-DE" sz="2400" kern="0" cap="small" dirty="0"/>
              <a:t> Unit (ADU)</a:t>
            </a:r>
          </a:p>
        </p:txBody>
      </p:sp>
      <p:sp>
        <p:nvSpPr>
          <p:cNvPr id="24" name="Fußzeilenplatzhalter 6"/>
          <p:cNvSpPr>
            <a:spLocks noGrp="1"/>
          </p:cNvSpPr>
          <p:nvPr>
            <p:ph type="ftr" sz="quarter" idx="11"/>
          </p:nvPr>
        </p:nvSpPr>
        <p:spPr>
          <a:xfrm>
            <a:off x="6213475" y="6356350"/>
            <a:ext cx="2895600" cy="365125"/>
          </a:xfrm>
        </p:spPr>
        <p:txBody>
          <a:bodyPr/>
          <a:lstStyle/>
          <a:p>
            <a:pPr>
              <a:defRPr/>
            </a:pPr>
            <a:r>
              <a:rPr lang="de-DE" dirty="0"/>
              <a:t>www.ttz-bremerhaven.de</a:t>
            </a:r>
          </a:p>
        </p:txBody>
      </p:sp>
      <p:pic>
        <p:nvPicPr>
          <p:cNvPr id="6" name="Picture 3" descr="\\FILESERVER2\Umwelt\Projekte\1) Running\1.13.019   EnviGuard\Infos\Pictures\EnviGuard LOGOS\Logo 300dpi\EnviGuard_Alga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242491"/>
            <a:ext cx="1043608" cy="866921"/>
          </a:xfrm>
          <a:prstGeom prst="rect">
            <a:avLst/>
          </a:prstGeom>
          <a:solidFill>
            <a:schemeClr val="bg1"/>
          </a:solidFill>
          <a:extLst/>
        </p:spPr>
      </p:pic>
      <p:grpSp>
        <p:nvGrpSpPr>
          <p:cNvPr id="5" name="Gruppieren 4"/>
          <p:cNvGrpSpPr/>
          <p:nvPr/>
        </p:nvGrpSpPr>
        <p:grpSpPr>
          <a:xfrm rot="10800000">
            <a:off x="429266" y="4017431"/>
            <a:ext cx="3422652" cy="2376263"/>
            <a:chOff x="1187625" y="836713"/>
            <a:chExt cx="4176464" cy="3396970"/>
          </a:xfrm>
        </p:grpSpPr>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5" y="836713"/>
              <a:ext cx="4176464" cy="3396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p:cNvSpPr/>
            <p:nvPr/>
          </p:nvSpPr>
          <p:spPr>
            <a:xfrm>
              <a:off x="2251836" y="2083288"/>
              <a:ext cx="199194" cy="288032"/>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5058" y="2485190"/>
            <a:ext cx="4761378" cy="3064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descr="C:\Users\jhessel\Desktop\Sensor\DSC0238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9267" y="1206897"/>
            <a:ext cx="3422651" cy="27509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p:cNvSpPr txBox="1"/>
          <p:nvPr/>
        </p:nvSpPr>
        <p:spPr>
          <a:xfrm>
            <a:off x="4315058" y="1229805"/>
            <a:ext cx="4721438" cy="1200329"/>
          </a:xfrm>
          <a:prstGeom prst="rect">
            <a:avLst/>
          </a:prstGeom>
          <a:noFill/>
        </p:spPr>
        <p:txBody>
          <a:bodyPr wrap="square" rtlCol="0">
            <a:spAutoFit/>
          </a:bodyPr>
          <a:lstStyle/>
          <a:p>
            <a:pPr algn="ctr"/>
            <a:r>
              <a:rPr lang="de-DE" sz="2400" dirty="0">
                <a:solidFill>
                  <a:schemeClr val="bg1">
                    <a:lumMod val="50000"/>
                  </a:schemeClr>
                </a:solidFill>
                <a:latin typeface="+mj-lt"/>
                <a:cs typeface="Arial" panose="020B0604020202020204" pitchFamily="34" charset="0"/>
              </a:rPr>
              <a:t>The </a:t>
            </a:r>
            <a:r>
              <a:rPr lang="de-DE" sz="2400" dirty="0" err="1">
                <a:solidFill>
                  <a:schemeClr val="bg1">
                    <a:lumMod val="50000"/>
                  </a:schemeClr>
                </a:solidFill>
                <a:latin typeface="+mj-lt"/>
                <a:cs typeface="Arial" panose="020B0604020202020204" pitchFamily="34" charset="0"/>
              </a:rPr>
              <a:t>molecular</a:t>
            </a:r>
            <a:r>
              <a:rPr lang="de-DE" sz="2400" dirty="0">
                <a:solidFill>
                  <a:schemeClr val="bg1">
                    <a:lumMod val="50000"/>
                  </a:schemeClr>
                </a:solidFill>
                <a:latin typeface="+mj-lt"/>
                <a:cs typeface="Arial" panose="020B0604020202020204" pitchFamily="34" charset="0"/>
              </a:rPr>
              <a:t> </a:t>
            </a:r>
            <a:r>
              <a:rPr lang="de-DE" sz="2400" dirty="0" err="1">
                <a:solidFill>
                  <a:schemeClr val="bg1">
                    <a:lumMod val="50000"/>
                  </a:schemeClr>
                </a:solidFill>
                <a:latin typeface="+mj-lt"/>
                <a:cs typeface="Arial" panose="020B0604020202020204" pitchFamily="34" charset="0"/>
              </a:rPr>
              <a:t>detection</a:t>
            </a:r>
            <a:r>
              <a:rPr lang="de-DE" sz="2400" dirty="0">
                <a:solidFill>
                  <a:schemeClr val="bg1">
                    <a:lumMod val="50000"/>
                  </a:schemeClr>
                </a:solidFill>
                <a:latin typeface="+mj-lt"/>
                <a:cs typeface="Arial" panose="020B0604020202020204" pitchFamily="34" charset="0"/>
              </a:rPr>
              <a:t> </a:t>
            </a:r>
            <a:r>
              <a:rPr lang="de-DE" sz="2400" dirty="0" err="1">
                <a:solidFill>
                  <a:schemeClr val="bg1">
                    <a:lumMod val="50000"/>
                  </a:schemeClr>
                </a:solidFill>
                <a:latin typeface="+mj-lt"/>
                <a:cs typeface="Arial" panose="020B0604020202020204" pitchFamily="34" charset="0"/>
              </a:rPr>
              <a:t>and</a:t>
            </a:r>
            <a:r>
              <a:rPr lang="de-DE" sz="2400" dirty="0">
                <a:solidFill>
                  <a:schemeClr val="bg1">
                    <a:lumMod val="50000"/>
                  </a:schemeClr>
                </a:solidFill>
                <a:latin typeface="+mj-lt"/>
                <a:cs typeface="Arial" panose="020B0604020202020204" pitchFamily="34" charset="0"/>
              </a:rPr>
              <a:t> </a:t>
            </a:r>
            <a:r>
              <a:rPr lang="de-DE" sz="2400" dirty="0" err="1">
                <a:solidFill>
                  <a:schemeClr val="bg1">
                    <a:lumMod val="50000"/>
                  </a:schemeClr>
                </a:solidFill>
                <a:latin typeface="+mj-lt"/>
                <a:cs typeface="Arial" panose="020B0604020202020204" pitchFamily="34" charset="0"/>
              </a:rPr>
              <a:t>quantification</a:t>
            </a:r>
            <a:r>
              <a:rPr lang="de-DE" sz="2400" dirty="0">
                <a:solidFill>
                  <a:schemeClr val="bg1">
                    <a:lumMod val="50000"/>
                  </a:schemeClr>
                </a:solidFill>
                <a:latin typeface="+mj-lt"/>
                <a:cs typeface="Arial" panose="020B0604020202020204" pitchFamily="34" charset="0"/>
              </a:rPr>
              <a:t> </a:t>
            </a:r>
            <a:r>
              <a:rPr lang="de-DE" sz="2400" dirty="0" err="1">
                <a:solidFill>
                  <a:schemeClr val="bg1">
                    <a:lumMod val="50000"/>
                  </a:schemeClr>
                </a:solidFill>
                <a:latin typeface="+mj-lt"/>
                <a:cs typeface="Arial" panose="020B0604020202020204" pitchFamily="34" charset="0"/>
              </a:rPr>
              <a:t>uses</a:t>
            </a:r>
            <a:r>
              <a:rPr lang="de-DE" sz="2400" dirty="0">
                <a:solidFill>
                  <a:schemeClr val="bg1">
                    <a:lumMod val="50000"/>
                  </a:schemeClr>
                </a:solidFill>
                <a:latin typeface="+mj-lt"/>
                <a:cs typeface="Arial" panose="020B0604020202020204" pitchFamily="34" charset="0"/>
              </a:rPr>
              <a:t> a Sandwich Hybridisation Assay</a:t>
            </a:r>
          </a:p>
        </p:txBody>
      </p:sp>
      <p:sp>
        <p:nvSpPr>
          <p:cNvPr id="12" name="Fußzeilenplatzhalter 6"/>
          <p:cNvSpPr txBox="1">
            <a:spLocks/>
          </p:cNvSpPr>
          <p:nvPr/>
        </p:nvSpPr>
        <p:spPr>
          <a:xfrm>
            <a:off x="0" y="6356350"/>
            <a:ext cx="2715072" cy="365125"/>
          </a:xfrm>
          <a:prstGeom prst="rect">
            <a:avLst/>
          </a:prstGeom>
        </p:spPr>
        <p:txBody>
          <a:bodyPr vert="horz" lIns="91440" tIns="45720" rIns="91440" bIns="45720" rtlCol="0" anchor="ctr"/>
          <a:lstStyle>
            <a:defPPr>
              <a:defRPr lang="de-DE"/>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de-DE" dirty="0" err="1"/>
              <a:t>Sources</a:t>
            </a:r>
            <a:r>
              <a:rPr lang="de-DE" dirty="0"/>
              <a:t>: Alfred-Wegener-Institute</a:t>
            </a:r>
          </a:p>
        </p:txBody>
      </p:sp>
    </p:spTree>
    <p:extLst>
      <p:ext uri="{BB962C8B-B14F-4D97-AF65-F5344CB8AC3E}">
        <p14:creationId xmlns:p14="http://schemas.microsoft.com/office/powerpoint/2010/main" val="177251315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eaLnBrk="1" hangingPunct="1">
              <a:defRPr/>
            </a:pPr>
            <a:r>
              <a:rPr lang="de-DE" sz="2400" kern="0" cap="small" dirty="0"/>
              <a:t>EnviGuard – </a:t>
            </a:r>
            <a:r>
              <a:rPr lang="de-DE" sz="2400" kern="0" cap="small" dirty="0" err="1"/>
              <a:t>Algae</a:t>
            </a:r>
            <a:r>
              <a:rPr lang="de-DE" sz="2400" kern="0" cap="small" dirty="0"/>
              <a:t> </a:t>
            </a:r>
            <a:r>
              <a:rPr lang="de-DE" sz="2400" kern="0" cap="small" dirty="0" err="1"/>
              <a:t>Detection</a:t>
            </a:r>
            <a:r>
              <a:rPr lang="de-DE" sz="2400" kern="0" cap="small" dirty="0"/>
              <a:t> Unit (ADU)</a:t>
            </a:r>
          </a:p>
        </p:txBody>
      </p:sp>
      <p:sp>
        <p:nvSpPr>
          <p:cNvPr id="24" name="Fußzeilenplatzhalter 6"/>
          <p:cNvSpPr>
            <a:spLocks noGrp="1"/>
          </p:cNvSpPr>
          <p:nvPr>
            <p:ph type="ftr" sz="quarter" idx="11"/>
          </p:nvPr>
        </p:nvSpPr>
        <p:spPr>
          <a:xfrm>
            <a:off x="6213475" y="6356350"/>
            <a:ext cx="2895600" cy="365125"/>
          </a:xfrm>
        </p:spPr>
        <p:txBody>
          <a:bodyPr/>
          <a:lstStyle/>
          <a:p>
            <a:pPr>
              <a:defRPr/>
            </a:pPr>
            <a:r>
              <a:rPr lang="de-DE" dirty="0">
                <a:solidFill>
                  <a:schemeClr val="bg1">
                    <a:lumMod val="50000"/>
                  </a:schemeClr>
                </a:solidFill>
                <a:latin typeface="+mj-lt"/>
              </a:rPr>
              <a:t>www.ttz-bremerhaven.de</a:t>
            </a:r>
          </a:p>
        </p:txBody>
      </p:sp>
      <p:pic>
        <p:nvPicPr>
          <p:cNvPr id="6" name="Picture 3" descr="\\FILESERVER2\Umwelt\Projekte\1) Running\1.13.019   EnviGuard\Infos\Pictures\EnviGuard LOGOS\Logo 300dpi\EnviGuard_Alga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242491"/>
            <a:ext cx="1043608" cy="866921"/>
          </a:xfrm>
          <a:prstGeom prst="rect">
            <a:avLst/>
          </a:prstGeom>
          <a:solidFill>
            <a:schemeClr val="bg1"/>
          </a:solidFill>
          <a:extLst/>
        </p:spPr>
      </p:pic>
      <p:sp>
        <p:nvSpPr>
          <p:cNvPr id="10" name="Textfeld 9"/>
          <p:cNvSpPr txBox="1"/>
          <p:nvPr/>
        </p:nvSpPr>
        <p:spPr>
          <a:xfrm>
            <a:off x="84474" y="1028901"/>
            <a:ext cx="7532960" cy="400110"/>
          </a:xfrm>
          <a:prstGeom prst="rect">
            <a:avLst/>
          </a:prstGeom>
          <a:noFill/>
        </p:spPr>
        <p:txBody>
          <a:bodyPr wrap="none" rtlCol="0">
            <a:spAutoFit/>
          </a:bodyPr>
          <a:lstStyle/>
          <a:p>
            <a:r>
              <a:rPr lang="de-DE" sz="2000" dirty="0" err="1">
                <a:solidFill>
                  <a:schemeClr val="bg1">
                    <a:lumMod val="50000"/>
                  </a:schemeClr>
                </a:solidFill>
                <a:latin typeface="+mj-lt"/>
              </a:rPr>
              <a:t>Calibration</a:t>
            </a:r>
            <a:r>
              <a:rPr lang="de-DE" sz="2000" dirty="0">
                <a:solidFill>
                  <a:schemeClr val="bg1">
                    <a:lumMod val="50000"/>
                  </a:schemeClr>
                </a:solidFill>
                <a:latin typeface="+mj-lt"/>
              </a:rPr>
              <a:t> </a:t>
            </a:r>
            <a:r>
              <a:rPr lang="de-DE" sz="2000" dirty="0" err="1">
                <a:solidFill>
                  <a:schemeClr val="bg1">
                    <a:lumMod val="50000"/>
                  </a:schemeClr>
                </a:solidFill>
                <a:latin typeface="+mj-lt"/>
              </a:rPr>
              <a:t>based</a:t>
            </a:r>
            <a:r>
              <a:rPr lang="de-DE" sz="2000" dirty="0">
                <a:solidFill>
                  <a:schemeClr val="bg1">
                    <a:lumMod val="50000"/>
                  </a:schemeClr>
                </a:solidFill>
                <a:latin typeface="+mj-lt"/>
              </a:rPr>
              <a:t> on </a:t>
            </a:r>
            <a:r>
              <a:rPr lang="de-DE" sz="2000" dirty="0" err="1">
                <a:solidFill>
                  <a:schemeClr val="bg1">
                    <a:lumMod val="50000"/>
                  </a:schemeClr>
                </a:solidFill>
                <a:latin typeface="+mj-lt"/>
              </a:rPr>
              <a:t>nucleic</a:t>
            </a:r>
            <a:r>
              <a:rPr lang="de-DE" sz="2000" dirty="0">
                <a:solidFill>
                  <a:schemeClr val="bg1">
                    <a:lumMod val="50000"/>
                  </a:schemeClr>
                </a:solidFill>
                <a:latin typeface="+mj-lt"/>
              </a:rPr>
              <a:t> </a:t>
            </a:r>
            <a:r>
              <a:rPr lang="de-DE" sz="2000" dirty="0" err="1">
                <a:solidFill>
                  <a:schemeClr val="bg1">
                    <a:lumMod val="50000"/>
                  </a:schemeClr>
                </a:solidFill>
                <a:latin typeface="+mj-lt"/>
              </a:rPr>
              <a:t>acid</a:t>
            </a:r>
            <a:r>
              <a:rPr lang="de-DE" sz="2000" dirty="0">
                <a:solidFill>
                  <a:schemeClr val="bg1">
                    <a:lumMod val="50000"/>
                  </a:schemeClr>
                </a:solidFill>
                <a:latin typeface="+mj-lt"/>
              </a:rPr>
              <a:t> </a:t>
            </a:r>
            <a:r>
              <a:rPr lang="de-DE" sz="2000" dirty="0" err="1">
                <a:solidFill>
                  <a:schemeClr val="bg1">
                    <a:lumMod val="50000"/>
                  </a:schemeClr>
                </a:solidFill>
                <a:latin typeface="+mj-lt"/>
              </a:rPr>
              <a:t>biosensor</a:t>
            </a:r>
            <a:r>
              <a:rPr lang="de-DE" sz="2000" dirty="0">
                <a:solidFill>
                  <a:schemeClr val="bg1">
                    <a:lumMod val="50000"/>
                  </a:schemeClr>
                </a:solidFill>
                <a:latin typeface="+mj-lt"/>
              </a:rPr>
              <a:t> of </a:t>
            </a:r>
            <a:r>
              <a:rPr lang="de-DE" sz="2000" dirty="0" err="1">
                <a:solidFill>
                  <a:schemeClr val="bg1">
                    <a:lumMod val="50000"/>
                  </a:schemeClr>
                </a:solidFill>
                <a:latin typeface="+mj-lt"/>
              </a:rPr>
              <a:t>former</a:t>
            </a:r>
            <a:r>
              <a:rPr lang="de-DE" sz="2000" dirty="0">
                <a:solidFill>
                  <a:schemeClr val="bg1">
                    <a:lumMod val="50000"/>
                  </a:schemeClr>
                </a:solidFill>
                <a:latin typeface="+mj-lt"/>
              </a:rPr>
              <a:t> FP6 </a:t>
            </a:r>
            <a:r>
              <a:rPr lang="de-DE" sz="2000" dirty="0" err="1">
                <a:solidFill>
                  <a:schemeClr val="bg1">
                    <a:lumMod val="50000"/>
                  </a:schemeClr>
                </a:solidFill>
                <a:latin typeface="+mj-lt"/>
              </a:rPr>
              <a:t>project</a:t>
            </a:r>
            <a:endParaRPr lang="de-DE" sz="2000" dirty="0">
              <a:solidFill>
                <a:schemeClr val="bg1">
                  <a:lumMod val="50000"/>
                </a:schemeClr>
              </a:solidFill>
              <a:latin typeface="+mj-lt"/>
            </a:endParaRP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64" y="1519079"/>
            <a:ext cx="5129794" cy="3083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feld 12"/>
          <p:cNvSpPr txBox="1"/>
          <p:nvPr/>
        </p:nvSpPr>
        <p:spPr>
          <a:xfrm>
            <a:off x="5868144" y="2564904"/>
            <a:ext cx="2243371" cy="400110"/>
          </a:xfrm>
          <a:prstGeom prst="rect">
            <a:avLst/>
          </a:prstGeom>
          <a:noFill/>
        </p:spPr>
        <p:txBody>
          <a:bodyPr wrap="none" rtlCol="0">
            <a:spAutoFit/>
          </a:bodyPr>
          <a:lstStyle/>
          <a:p>
            <a:r>
              <a:rPr lang="de-DE" sz="2000" dirty="0" err="1">
                <a:solidFill>
                  <a:schemeClr val="bg1">
                    <a:lumMod val="50000"/>
                  </a:schemeClr>
                </a:solidFill>
                <a:latin typeface="+mj-lt"/>
              </a:rPr>
              <a:t>Signal:Noise</a:t>
            </a:r>
            <a:r>
              <a:rPr lang="de-DE" sz="2000" dirty="0">
                <a:solidFill>
                  <a:schemeClr val="bg1">
                    <a:lumMod val="50000"/>
                  </a:schemeClr>
                </a:solidFill>
                <a:latin typeface="+mj-lt"/>
              </a:rPr>
              <a:t> </a:t>
            </a:r>
            <a:r>
              <a:rPr lang="de-DE" sz="2000" dirty="0" err="1">
                <a:solidFill>
                  <a:schemeClr val="bg1">
                    <a:lumMod val="50000"/>
                  </a:schemeClr>
                </a:solidFill>
                <a:latin typeface="+mj-lt"/>
              </a:rPr>
              <a:t>ratio</a:t>
            </a:r>
            <a:endParaRPr lang="de-DE" sz="2000" dirty="0">
              <a:solidFill>
                <a:schemeClr val="bg1">
                  <a:lumMod val="50000"/>
                </a:schemeClr>
              </a:solidFill>
              <a:latin typeface="+mj-lt"/>
            </a:endParaRPr>
          </a:p>
        </p:txBody>
      </p:sp>
      <p:sp>
        <p:nvSpPr>
          <p:cNvPr id="14" name="Textfeld 13"/>
          <p:cNvSpPr txBox="1"/>
          <p:nvPr/>
        </p:nvSpPr>
        <p:spPr>
          <a:xfrm>
            <a:off x="1022844" y="4887697"/>
            <a:ext cx="2654442" cy="1323439"/>
          </a:xfrm>
          <a:prstGeom prst="rect">
            <a:avLst/>
          </a:prstGeom>
          <a:noFill/>
        </p:spPr>
        <p:txBody>
          <a:bodyPr wrap="square" rtlCol="0">
            <a:spAutoFit/>
          </a:bodyPr>
          <a:lstStyle/>
          <a:p>
            <a:r>
              <a:rPr lang="de-DE" sz="2000" dirty="0" err="1">
                <a:solidFill>
                  <a:schemeClr val="bg1">
                    <a:lumMod val="50000"/>
                  </a:schemeClr>
                </a:solidFill>
                <a:latin typeface="+mj-lt"/>
              </a:rPr>
              <a:t>Correlation</a:t>
            </a:r>
            <a:r>
              <a:rPr lang="de-DE" sz="2000" dirty="0">
                <a:solidFill>
                  <a:schemeClr val="bg1">
                    <a:lumMod val="50000"/>
                  </a:schemeClr>
                </a:solidFill>
                <a:latin typeface="+mj-lt"/>
              </a:rPr>
              <a:t> </a:t>
            </a:r>
            <a:r>
              <a:rPr lang="de-DE" sz="2000" dirty="0" err="1">
                <a:solidFill>
                  <a:schemeClr val="bg1">
                    <a:lumMod val="50000"/>
                  </a:schemeClr>
                </a:solidFill>
                <a:latin typeface="+mj-lt"/>
              </a:rPr>
              <a:t>between</a:t>
            </a:r>
            <a:r>
              <a:rPr lang="de-DE" sz="2000" dirty="0">
                <a:solidFill>
                  <a:schemeClr val="bg1">
                    <a:lumMod val="50000"/>
                  </a:schemeClr>
                </a:solidFill>
                <a:latin typeface="+mj-lt"/>
              </a:rPr>
              <a:t> </a:t>
            </a:r>
            <a:r>
              <a:rPr lang="de-DE" sz="2000" dirty="0" err="1">
                <a:solidFill>
                  <a:schemeClr val="bg1">
                    <a:lumMod val="50000"/>
                  </a:schemeClr>
                </a:solidFill>
                <a:latin typeface="+mj-lt"/>
              </a:rPr>
              <a:t>signal</a:t>
            </a:r>
            <a:r>
              <a:rPr lang="de-DE" sz="2000" dirty="0">
                <a:solidFill>
                  <a:schemeClr val="bg1">
                    <a:lumMod val="50000"/>
                  </a:schemeClr>
                </a:solidFill>
                <a:latin typeface="+mj-lt"/>
              </a:rPr>
              <a:t> </a:t>
            </a:r>
            <a:r>
              <a:rPr lang="de-DE" sz="2000" dirty="0" err="1">
                <a:solidFill>
                  <a:schemeClr val="bg1">
                    <a:lumMod val="50000"/>
                  </a:schemeClr>
                </a:solidFill>
                <a:latin typeface="+mj-lt"/>
              </a:rPr>
              <a:t>intensity</a:t>
            </a:r>
            <a:r>
              <a:rPr lang="de-DE" sz="2000" dirty="0">
                <a:solidFill>
                  <a:schemeClr val="bg1">
                    <a:lumMod val="50000"/>
                  </a:schemeClr>
                </a:solidFill>
                <a:latin typeface="+mj-lt"/>
              </a:rPr>
              <a:t> </a:t>
            </a:r>
            <a:r>
              <a:rPr lang="de-DE" sz="2000" dirty="0" err="1">
                <a:solidFill>
                  <a:schemeClr val="bg1">
                    <a:lumMod val="50000"/>
                  </a:schemeClr>
                </a:solidFill>
                <a:latin typeface="+mj-lt"/>
              </a:rPr>
              <a:t>and</a:t>
            </a:r>
            <a:r>
              <a:rPr lang="de-DE" sz="2000" dirty="0">
                <a:solidFill>
                  <a:schemeClr val="bg1">
                    <a:lumMod val="50000"/>
                  </a:schemeClr>
                </a:solidFill>
                <a:latin typeface="+mj-lt"/>
              </a:rPr>
              <a:t> </a:t>
            </a:r>
            <a:r>
              <a:rPr lang="de-DE" sz="2000" dirty="0" err="1">
                <a:solidFill>
                  <a:schemeClr val="bg1">
                    <a:lumMod val="50000"/>
                  </a:schemeClr>
                </a:solidFill>
                <a:latin typeface="+mj-lt"/>
              </a:rPr>
              <a:t>cell</a:t>
            </a:r>
            <a:r>
              <a:rPr lang="de-DE" sz="2000" dirty="0">
                <a:solidFill>
                  <a:schemeClr val="bg1">
                    <a:lumMod val="50000"/>
                  </a:schemeClr>
                </a:solidFill>
                <a:latin typeface="+mj-lt"/>
              </a:rPr>
              <a:t> </a:t>
            </a:r>
            <a:r>
              <a:rPr lang="de-DE" sz="2000" dirty="0" err="1">
                <a:solidFill>
                  <a:schemeClr val="bg1">
                    <a:lumMod val="50000"/>
                  </a:schemeClr>
                </a:solidFill>
                <a:latin typeface="+mj-lt"/>
              </a:rPr>
              <a:t>amounts</a:t>
            </a:r>
            <a:r>
              <a:rPr lang="de-DE" sz="2000" dirty="0">
                <a:solidFill>
                  <a:schemeClr val="bg1">
                    <a:lumMod val="50000"/>
                  </a:schemeClr>
                </a:solidFill>
                <a:latin typeface="+mj-lt"/>
              </a:rPr>
              <a:t> for </a:t>
            </a:r>
            <a:r>
              <a:rPr lang="de-DE" sz="2000" b="1" i="1" dirty="0">
                <a:solidFill>
                  <a:schemeClr val="bg1">
                    <a:lumMod val="50000"/>
                  </a:schemeClr>
                </a:solidFill>
                <a:cs typeface="Arial" panose="020B0604020202020204" pitchFamily="34" charset="0"/>
              </a:rPr>
              <a:t>Dinophysis sp.</a:t>
            </a:r>
            <a:endParaRPr lang="de-DE" sz="2000" dirty="0">
              <a:solidFill>
                <a:schemeClr val="bg1">
                  <a:lumMod val="50000"/>
                </a:schemeClr>
              </a:solidFill>
              <a:latin typeface="+mj-lt"/>
            </a:endParaRPr>
          </a:p>
        </p:txBody>
      </p:sp>
      <p:sp>
        <p:nvSpPr>
          <p:cNvPr id="15" name="Pfeil nach rechts 14"/>
          <p:cNvSpPr/>
          <p:nvPr/>
        </p:nvSpPr>
        <p:spPr>
          <a:xfrm>
            <a:off x="3420626" y="5401848"/>
            <a:ext cx="571822" cy="57606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6" name="Pfeil nach rechts 15"/>
          <p:cNvSpPr/>
          <p:nvPr/>
        </p:nvSpPr>
        <p:spPr>
          <a:xfrm rot="10800000">
            <a:off x="5266564" y="2461538"/>
            <a:ext cx="576064" cy="57606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pic>
        <p:nvPicPr>
          <p:cNvPr id="17"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22385" b="53513"/>
          <a:stretch/>
        </p:blipFill>
        <p:spPr bwMode="auto">
          <a:xfrm>
            <a:off x="4139952" y="3560961"/>
            <a:ext cx="4922051" cy="2905391"/>
          </a:xfrm>
          <a:prstGeom prst="rect">
            <a:avLst/>
          </a:prstGeom>
          <a:noFill/>
          <a:extLst>
            <a:ext uri="{909E8E84-426E-40DD-AFC4-6F175D3DCCD1}">
              <a14:hiddenFill xmlns:a14="http://schemas.microsoft.com/office/drawing/2010/main">
                <a:solidFill>
                  <a:srgbClr val="FFFFFF"/>
                </a:solidFill>
              </a14:hiddenFill>
            </a:ext>
          </a:extLst>
        </p:spPr>
      </p:pic>
      <p:sp>
        <p:nvSpPr>
          <p:cNvPr id="18" name="Fußzeilenplatzhalter 6"/>
          <p:cNvSpPr txBox="1">
            <a:spLocks/>
          </p:cNvSpPr>
          <p:nvPr/>
        </p:nvSpPr>
        <p:spPr>
          <a:xfrm>
            <a:off x="0" y="6356350"/>
            <a:ext cx="2715072" cy="365125"/>
          </a:xfrm>
          <a:prstGeom prst="rect">
            <a:avLst/>
          </a:prstGeom>
        </p:spPr>
        <p:txBody>
          <a:bodyPr vert="horz" lIns="91440" tIns="45720" rIns="91440" bIns="45720" rtlCol="0" anchor="ctr"/>
          <a:lstStyle>
            <a:defPPr>
              <a:defRPr lang="de-DE"/>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de-DE" dirty="0" err="1"/>
              <a:t>Sources</a:t>
            </a:r>
            <a:r>
              <a:rPr lang="de-DE" dirty="0"/>
              <a:t>: Alfred-Wegener-Institute</a:t>
            </a:r>
          </a:p>
        </p:txBody>
      </p:sp>
    </p:spTree>
    <p:extLst>
      <p:ext uri="{BB962C8B-B14F-4D97-AF65-F5344CB8AC3E}">
        <p14:creationId xmlns:p14="http://schemas.microsoft.com/office/powerpoint/2010/main" val="277431995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eaLnBrk="1" hangingPunct="1">
              <a:defRPr/>
            </a:pPr>
            <a:r>
              <a:rPr lang="de-DE" sz="2400" kern="0" cap="small" dirty="0"/>
              <a:t>EnviGuard – </a:t>
            </a:r>
            <a:r>
              <a:rPr lang="de-DE" sz="2400" kern="0" cap="small" dirty="0" err="1"/>
              <a:t>Algae</a:t>
            </a:r>
            <a:r>
              <a:rPr lang="de-DE" sz="2400" kern="0" cap="small" dirty="0"/>
              <a:t> </a:t>
            </a:r>
            <a:r>
              <a:rPr lang="de-DE" sz="2400" kern="0" cap="small" dirty="0" err="1"/>
              <a:t>Detection</a:t>
            </a:r>
            <a:r>
              <a:rPr lang="de-DE" sz="2400" kern="0" cap="small" dirty="0"/>
              <a:t> Unit (ADU)</a:t>
            </a:r>
          </a:p>
        </p:txBody>
      </p:sp>
      <p:sp>
        <p:nvSpPr>
          <p:cNvPr id="24" name="Fußzeilenplatzhalter 6"/>
          <p:cNvSpPr>
            <a:spLocks noGrp="1"/>
          </p:cNvSpPr>
          <p:nvPr>
            <p:ph type="ftr" sz="quarter" idx="11"/>
          </p:nvPr>
        </p:nvSpPr>
        <p:spPr>
          <a:xfrm>
            <a:off x="6213475" y="6356350"/>
            <a:ext cx="2895600" cy="365125"/>
          </a:xfrm>
        </p:spPr>
        <p:txBody>
          <a:bodyPr/>
          <a:lstStyle/>
          <a:p>
            <a:pPr>
              <a:defRPr/>
            </a:pPr>
            <a:r>
              <a:rPr lang="de-DE" dirty="0"/>
              <a:t>www.ttz-bremerhaven.de</a:t>
            </a:r>
          </a:p>
        </p:txBody>
      </p:sp>
      <p:pic>
        <p:nvPicPr>
          <p:cNvPr id="6" name="Picture 3" descr="\\FILESERVER2\Umwelt\Projekte\1) Running\1.13.019   EnviGuard\Infos\Pictures\EnviGuard LOGOS\Logo 300dpi\EnviGuard_Alga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242491"/>
            <a:ext cx="1043608" cy="866921"/>
          </a:xfrm>
          <a:prstGeom prst="rect">
            <a:avLst/>
          </a:prstGeom>
          <a:solidFill>
            <a:schemeClr val="bg1"/>
          </a:solidFill>
          <a:extLst/>
        </p:spPr>
      </p:pic>
      <p:sp>
        <p:nvSpPr>
          <p:cNvPr id="8" name="Textfeld 7"/>
          <p:cNvSpPr txBox="1"/>
          <p:nvPr/>
        </p:nvSpPr>
        <p:spPr>
          <a:xfrm>
            <a:off x="-324544" y="6030123"/>
            <a:ext cx="7382987" cy="769441"/>
          </a:xfrm>
          <a:prstGeom prst="rect">
            <a:avLst/>
          </a:prstGeom>
          <a:noFill/>
        </p:spPr>
        <p:txBody>
          <a:bodyPr wrap="square" rtlCol="0">
            <a:spAutoFit/>
          </a:bodyPr>
          <a:lstStyle/>
          <a:p>
            <a:pPr marL="342900" indent="-342900" algn="ctr">
              <a:buFont typeface="Wingdings" panose="05000000000000000000" pitchFamily="2" charset="2"/>
              <a:buChar char="à"/>
            </a:pPr>
            <a:r>
              <a:rPr lang="de-DE" sz="2200" b="1" dirty="0">
                <a:solidFill>
                  <a:schemeClr val="bg1">
                    <a:lumMod val="50000"/>
                  </a:schemeClr>
                </a:solidFill>
              </a:rPr>
              <a:t>The </a:t>
            </a:r>
            <a:r>
              <a:rPr lang="de-DE" sz="2200" b="1" dirty="0" err="1">
                <a:solidFill>
                  <a:schemeClr val="bg1">
                    <a:lumMod val="50000"/>
                  </a:schemeClr>
                </a:solidFill>
              </a:rPr>
              <a:t>automated</a:t>
            </a:r>
            <a:r>
              <a:rPr lang="de-DE" sz="2200" b="1" dirty="0">
                <a:solidFill>
                  <a:schemeClr val="bg1">
                    <a:lumMod val="50000"/>
                  </a:schemeClr>
                </a:solidFill>
              </a:rPr>
              <a:t> </a:t>
            </a:r>
            <a:r>
              <a:rPr lang="de-DE" sz="2200" b="1" dirty="0" err="1">
                <a:solidFill>
                  <a:schemeClr val="bg1">
                    <a:lumMod val="50000"/>
                  </a:schemeClr>
                </a:solidFill>
              </a:rPr>
              <a:t>biosensor</a:t>
            </a:r>
            <a:r>
              <a:rPr lang="de-DE" sz="2200" b="1" dirty="0">
                <a:solidFill>
                  <a:schemeClr val="bg1">
                    <a:lumMod val="50000"/>
                  </a:schemeClr>
                </a:solidFill>
              </a:rPr>
              <a:t> </a:t>
            </a:r>
            <a:r>
              <a:rPr lang="de-DE" sz="2200" b="1" dirty="0" err="1">
                <a:solidFill>
                  <a:schemeClr val="bg1">
                    <a:lumMod val="50000"/>
                  </a:schemeClr>
                </a:solidFill>
              </a:rPr>
              <a:t>system</a:t>
            </a:r>
            <a:r>
              <a:rPr lang="de-DE" sz="2200" b="1" dirty="0">
                <a:solidFill>
                  <a:schemeClr val="bg1">
                    <a:lumMod val="50000"/>
                  </a:schemeClr>
                </a:solidFill>
              </a:rPr>
              <a:t> </a:t>
            </a:r>
            <a:r>
              <a:rPr lang="de-DE" sz="2200" b="1" dirty="0" err="1">
                <a:solidFill>
                  <a:schemeClr val="bg1">
                    <a:lumMod val="50000"/>
                  </a:schemeClr>
                </a:solidFill>
              </a:rPr>
              <a:t>is</a:t>
            </a:r>
            <a:r>
              <a:rPr lang="de-DE" sz="2200" b="1" dirty="0">
                <a:solidFill>
                  <a:schemeClr val="bg1">
                    <a:lumMod val="50000"/>
                  </a:schemeClr>
                </a:solidFill>
              </a:rPr>
              <a:t> </a:t>
            </a:r>
            <a:r>
              <a:rPr lang="de-DE" sz="2200" b="1" dirty="0" err="1">
                <a:solidFill>
                  <a:schemeClr val="bg1">
                    <a:lumMod val="50000"/>
                  </a:schemeClr>
                </a:solidFill>
              </a:rPr>
              <a:t>suited</a:t>
            </a:r>
            <a:r>
              <a:rPr lang="de-DE" sz="2200" b="1" dirty="0">
                <a:solidFill>
                  <a:schemeClr val="bg1">
                    <a:lumMod val="50000"/>
                  </a:schemeClr>
                </a:solidFill>
              </a:rPr>
              <a:t> for </a:t>
            </a:r>
            <a:r>
              <a:rPr lang="de-DE" sz="2200" b="1" dirty="0" err="1">
                <a:solidFill>
                  <a:schemeClr val="bg1">
                    <a:lumMod val="50000"/>
                  </a:schemeClr>
                </a:solidFill>
              </a:rPr>
              <a:t>automated</a:t>
            </a:r>
            <a:r>
              <a:rPr lang="de-DE" sz="2200" b="1" dirty="0">
                <a:solidFill>
                  <a:schemeClr val="bg1">
                    <a:lumMod val="50000"/>
                  </a:schemeClr>
                </a:solidFill>
              </a:rPr>
              <a:t> </a:t>
            </a:r>
            <a:r>
              <a:rPr lang="de-DE" sz="2200" b="1" dirty="0" err="1">
                <a:solidFill>
                  <a:schemeClr val="bg1">
                    <a:lumMod val="50000"/>
                  </a:schemeClr>
                </a:solidFill>
              </a:rPr>
              <a:t>quantification</a:t>
            </a:r>
            <a:r>
              <a:rPr lang="de-DE" sz="2200" b="1" dirty="0">
                <a:solidFill>
                  <a:schemeClr val="bg1">
                    <a:lumMod val="50000"/>
                  </a:schemeClr>
                </a:solidFill>
              </a:rPr>
              <a:t> of marine </a:t>
            </a:r>
            <a:r>
              <a:rPr lang="de-DE" sz="2200" b="1" dirty="0" err="1">
                <a:solidFill>
                  <a:schemeClr val="bg1">
                    <a:lumMod val="50000"/>
                  </a:schemeClr>
                </a:solidFill>
              </a:rPr>
              <a:t>microbes</a:t>
            </a:r>
            <a:endParaRPr lang="de-DE" sz="2200" b="1" dirty="0">
              <a:solidFill>
                <a:schemeClr val="bg1">
                  <a:lumMod val="50000"/>
                </a:schemeClr>
              </a:solidFill>
            </a:endParaRPr>
          </a:p>
        </p:txBody>
      </p:sp>
      <p:sp>
        <p:nvSpPr>
          <p:cNvPr id="9" name="Textfeld 8"/>
          <p:cNvSpPr txBox="1"/>
          <p:nvPr/>
        </p:nvSpPr>
        <p:spPr>
          <a:xfrm>
            <a:off x="567782" y="1076653"/>
            <a:ext cx="7964658" cy="400110"/>
          </a:xfrm>
          <a:prstGeom prst="rect">
            <a:avLst/>
          </a:prstGeom>
          <a:noFill/>
        </p:spPr>
        <p:txBody>
          <a:bodyPr wrap="square" rtlCol="0">
            <a:spAutoFit/>
          </a:bodyPr>
          <a:lstStyle/>
          <a:p>
            <a:r>
              <a:rPr lang="en-GB" sz="2000" dirty="0">
                <a:solidFill>
                  <a:schemeClr val="bg1">
                    <a:lumMod val="50000"/>
                  </a:schemeClr>
                </a:solidFill>
                <a:latin typeface="+mj-lt"/>
                <a:cs typeface="Arial" panose="020B0604020202020204" pitchFamily="34" charset="0"/>
              </a:rPr>
              <a:t>More recent results from field samples (</a:t>
            </a:r>
            <a:r>
              <a:rPr lang="en-GB" sz="2000" dirty="0" err="1">
                <a:solidFill>
                  <a:schemeClr val="bg1">
                    <a:lumMod val="50000"/>
                  </a:schemeClr>
                </a:solidFill>
                <a:latin typeface="+mj-lt"/>
                <a:cs typeface="Arial" panose="020B0604020202020204" pitchFamily="34" charset="0"/>
              </a:rPr>
              <a:t>Sognefjord</a:t>
            </a:r>
            <a:r>
              <a:rPr lang="en-GB" sz="2000" dirty="0">
                <a:solidFill>
                  <a:schemeClr val="bg1">
                    <a:lumMod val="50000"/>
                  </a:schemeClr>
                </a:solidFill>
                <a:latin typeface="+mj-lt"/>
                <a:cs typeface="Arial" panose="020B0604020202020204" pitchFamily="34" charset="0"/>
              </a:rPr>
              <a:t>, Norway) </a:t>
            </a: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234" y="1510871"/>
            <a:ext cx="8413667" cy="4509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6449805" y="4664795"/>
            <a:ext cx="2252870" cy="1015663"/>
          </a:xfrm>
          <a:prstGeom prst="rect">
            <a:avLst/>
          </a:prstGeom>
          <a:noFill/>
        </p:spPr>
        <p:txBody>
          <a:bodyPr wrap="square" rtlCol="0">
            <a:spAutoFit/>
          </a:bodyPr>
          <a:lstStyle/>
          <a:p>
            <a:pPr algn="ctr"/>
            <a:r>
              <a:rPr lang="de-DE" sz="2000" dirty="0" err="1">
                <a:solidFill>
                  <a:schemeClr val="bg1">
                    <a:lumMod val="50000"/>
                  </a:schemeClr>
                </a:solidFill>
                <a:latin typeface="+mn-lt"/>
              </a:rPr>
              <a:t>differentiate</a:t>
            </a:r>
            <a:r>
              <a:rPr lang="de-DE" sz="2000" dirty="0">
                <a:solidFill>
                  <a:schemeClr val="bg1">
                    <a:lumMod val="50000"/>
                  </a:schemeClr>
                </a:solidFill>
                <a:latin typeface="+mn-lt"/>
              </a:rPr>
              <a:t> </a:t>
            </a:r>
            <a:r>
              <a:rPr lang="de-DE" sz="2000" dirty="0" err="1">
                <a:solidFill>
                  <a:schemeClr val="bg1">
                    <a:lumMod val="50000"/>
                  </a:schemeClr>
                </a:solidFill>
                <a:latin typeface="+mn-lt"/>
              </a:rPr>
              <a:t>between</a:t>
            </a:r>
            <a:r>
              <a:rPr lang="de-DE" sz="2000" dirty="0">
                <a:solidFill>
                  <a:schemeClr val="bg1">
                    <a:lumMod val="50000"/>
                  </a:schemeClr>
                </a:solidFill>
                <a:latin typeface="+mn-lt"/>
              </a:rPr>
              <a:t> different </a:t>
            </a:r>
            <a:r>
              <a:rPr lang="de-DE" sz="2000" dirty="0" err="1">
                <a:solidFill>
                  <a:schemeClr val="bg1">
                    <a:lumMod val="50000"/>
                  </a:schemeClr>
                </a:solidFill>
                <a:latin typeface="+mn-lt"/>
              </a:rPr>
              <a:t>species</a:t>
            </a:r>
            <a:r>
              <a:rPr lang="de-DE" sz="2000" dirty="0">
                <a:solidFill>
                  <a:schemeClr val="bg1">
                    <a:lumMod val="50000"/>
                  </a:schemeClr>
                </a:solidFill>
                <a:latin typeface="+mn-lt"/>
              </a:rPr>
              <a:t> </a:t>
            </a:r>
          </a:p>
        </p:txBody>
      </p:sp>
      <p:sp>
        <p:nvSpPr>
          <p:cNvPr id="11" name="Textfeld 10"/>
          <p:cNvSpPr txBox="1"/>
          <p:nvPr/>
        </p:nvSpPr>
        <p:spPr>
          <a:xfrm>
            <a:off x="6449805" y="1911427"/>
            <a:ext cx="2252870" cy="707886"/>
          </a:xfrm>
          <a:prstGeom prst="rect">
            <a:avLst/>
          </a:prstGeom>
          <a:noFill/>
        </p:spPr>
        <p:txBody>
          <a:bodyPr wrap="square" rtlCol="0">
            <a:spAutoFit/>
          </a:bodyPr>
          <a:lstStyle/>
          <a:p>
            <a:pPr algn="ctr"/>
            <a:r>
              <a:rPr lang="de-DE" sz="2000" dirty="0" err="1">
                <a:solidFill>
                  <a:schemeClr val="bg1">
                    <a:lumMod val="50000"/>
                  </a:schemeClr>
                </a:solidFill>
                <a:latin typeface="+mn-lt"/>
              </a:rPr>
              <a:t>designed</a:t>
            </a:r>
            <a:r>
              <a:rPr lang="de-DE" sz="2000" dirty="0">
                <a:solidFill>
                  <a:schemeClr val="bg1">
                    <a:lumMod val="50000"/>
                  </a:schemeClr>
                </a:solidFill>
                <a:latin typeface="+mn-lt"/>
              </a:rPr>
              <a:t> </a:t>
            </a:r>
            <a:r>
              <a:rPr lang="de-DE" sz="2000" dirty="0" err="1">
                <a:solidFill>
                  <a:schemeClr val="bg1">
                    <a:lumMod val="50000"/>
                  </a:schemeClr>
                </a:solidFill>
                <a:latin typeface="+mn-lt"/>
              </a:rPr>
              <a:t>probes</a:t>
            </a:r>
            <a:r>
              <a:rPr lang="de-DE" sz="2000" dirty="0">
                <a:solidFill>
                  <a:schemeClr val="bg1">
                    <a:lumMod val="50000"/>
                  </a:schemeClr>
                </a:solidFill>
                <a:latin typeface="+mn-lt"/>
              </a:rPr>
              <a:t> </a:t>
            </a:r>
            <a:r>
              <a:rPr lang="de-DE" sz="2000" dirty="0" err="1">
                <a:solidFill>
                  <a:schemeClr val="bg1">
                    <a:lumMod val="50000"/>
                  </a:schemeClr>
                </a:solidFill>
                <a:latin typeface="+mn-lt"/>
              </a:rPr>
              <a:t>work</a:t>
            </a:r>
            <a:endParaRPr lang="de-DE" sz="2000" dirty="0">
              <a:solidFill>
                <a:schemeClr val="bg1">
                  <a:lumMod val="50000"/>
                </a:schemeClr>
              </a:solidFill>
              <a:latin typeface="+mn-lt"/>
            </a:endParaRPr>
          </a:p>
        </p:txBody>
      </p:sp>
    </p:spTree>
    <p:extLst>
      <p:ext uri="{BB962C8B-B14F-4D97-AF65-F5344CB8AC3E}">
        <p14:creationId xmlns:p14="http://schemas.microsoft.com/office/powerpoint/2010/main" val="229708392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eaLnBrk="1" hangingPunct="1">
              <a:defRPr/>
            </a:pPr>
            <a:r>
              <a:rPr lang="de-DE" sz="2400" kern="0" cap="small" dirty="0"/>
              <a:t>EnviGuard – </a:t>
            </a:r>
            <a:r>
              <a:rPr lang="de-DE" sz="2400" kern="0" cap="small" dirty="0" err="1"/>
              <a:t>Algae</a:t>
            </a:r>
            <a:r>
              <a:rPr lang="de-DE" sz="2400" kern="0" cap="small" dirty="0"/>
              <a:t> </a:t>
            </a:r>
            <a:r>
              <a:rPr lang="de-DE" sz="2400" kern="0" cap="small" dirty="0" err="1"/>
              <a:t>Detection</a:t>
            </a:r>
            <a:r>
              <a:rPr lang="de-DE" sz="2400" kern="0" cap="small" dirty="0"/>
              <a:t> Unit (ADU)</a:t>
            </a:r>
          </a:p>
        </p:txBody>
      </p:sp>
      <p:sp>
        <p:nvSpPr>
          <p:cNvPr id="24" name="Fußzeilenplatzhalter 6"/>
          <p:cNvSpPr>
            <a:spLocks noGrp="1"/>
          </p:cNvSpPr>
          <p:nvPr>
            <p:ph type="ftr" sz="quarter" idx="11"/>
          </p:nvPr>
        </p:nvSpPr>
        <p:spPr>
          <a:xfrm>
            <a:off x="6213475" y="6356350"/>
            <a:ext cx="2895600" cy="365125"/>
          </a:xfrm>
        </p:spPr>
        <p:txBody>
          <a:bodyPr/>
          <a:lstStyle/>
          <a:p>
            <a:pPr>
              <a:defRPr/>
            </a:pPr>
            <a:r>
              <a:rPr lang="de-DE" dirty="0"/>
              <a:t>www.ttz-bremerhaven.de</a:t>
            </a:r>
          </a:p>
        </p:txBody>
      </p:sp>
      <p:pic>
        <p:nvPicPr>
          <p:cNvPr id="6" name="Picture 3" descr="\\FILESERVER2\Umwelt\Projekte\1) Running\1.13.019   EnviGuard\Infos\Pictures\EnviGuard LOGOS\Logo 300dpi\EnviGuard_Alga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242491"/>
            <a:ext cx="1043608" cy="866921"/>
          </a:xfrm>
          <a:prstGeom prst="rect">
            <a:avLst/>
          </a:prstGeom>
          <a:solidFill>
            <a:schemeClr val="bg1"/>
          </a:solidFill>
          <a:extLst/>
        </p:spPr>
      </p:pic>
      <p:pic>
        <p:nvPicPr>
          <p:cNvPr id="5" name="Grafik 4" descr="WP_20160831_10_46_54_Pro.jpg"/>
          <p:cNvPicPr>
            <a:picLocks noChangeAspect="1"/>
          </p:cNvPicPr>
          <p:nvPr/>
        </p:nvPicPr>
        <p:blipFill>
          <a:blip r:embed="rId4"/>
          <a:stretch>
            <a:fillRect/>
          </a:stretch>
        </p:blipFill>
        <p:spPr>
          <a:xfrm>
            <a:off x="2555776" y="1043500"/>
            <a:ext cx="4096611" cy="5750945"/>
          </a:xfrm>
          <a:prstGeom prst="rect">
            <a:avLst/>
          </a:prstGeom>
        </p:spPr>
      </p:pic>
      <p:sp>
        <p:nvSpPr>
          <p:cNvPr id="7" name="Textfeld 6"/>
          <p:cNvSpPr txBox="1"/>
          <p:nvPr/>
        </p:nvSpPr>
        <p:spPr>
          <a:xfrm>
            <a:off x="179512" y="3362525"/>
            <a:ext cx="2238883" cy="433196"/>
          </a:xfrm>
          <a:prstGeom prst="rect">
            <a:avLst/>
          </a:prstGeom>
          <a:noFill/>
        </p:spPr>
        <p:txBody>
          <a:bodyPr wrap="none" rtlCol="0">
            <a:spAutoFit/>
          </a:bodyPr>
          <a:lstStyle/>
          <a:p>
            <a:r>
              <a:rPr lang="de-DE" sz="2215" dirty="0">
                <a:solidFill>
                  <a:schemeClr val="bg1">
                    <a:lumMod val="50000"/>
                  </a:schemeClr>
                </a:solidFill>
                <a:latin typeface="+mj-lt"/>
              </a:rPr>
              <a:t>Filtration </a:t>
            </a:r>
            <a:r>
              <a:rPr lang="de-DE" sz="2215" dirty="0" err="1">
                <a:solidFill>
                  <a:schemeClr val="bg1">
                    <a:lumMod val="50000"/>
                  </a:schemeClr>
                </a:solidFill>
                <a:latin typeface="+mj-lt"/>
              </a:rPr>
              <a:t>system</a:t>
            </a:r>
            <a:endParaRPr lang="de-DE" sz="2215" dirty="0">
              <a:solidFill>
                <a:schemeClr val="bg1">
                  <a:lumMod val="50000"/>
                </a:schemeClr>
              </a:solidFill>
              <a:latin typeface="+mj-lt"/>
            </a:endParaRPr>
          </a:p>
        </p:txBody>
      </p:sp>
      <p:sp>
        <p:nvSpPr>
          <p:cNvPr id="8" name="Textfeld 7"/>
          <p:cNvSpPr txBox="1"/>
          <p:nvPr/>
        </p:nvSpPr>
        <p:spPr>
          <a:xfrm>
            <a:off x="179512" y="4899036"/>
            <a:ext cx="2353337" cy="433196"/>
          </a:xfrm>
          <a:prstGeom prst="rect">
            <a:avLst/>
          </a:prstGeom>
          <a:noFill/>
        </p:spPr>
        <p:txBody>
          <a:bodyPr wrap="none" rtlCol="0">
            <a:spAutoFit/>
          </a:bodyPr>
          <a:lstStyle/>
          <a:p>
            <a:r>
              <a:rPr lang="de-DE" sz="2215" dirty="0">
                <a:solidFill>
                  <a:schemeClr val="bg1">
                    <a:lumMod val="50000"/>
                  </a:schemeClr>
                </a:solidFill>
                <a:latin typeface="+mj-lt"/>
              </a:rPr>
              <a:t>Biosensor </a:t>
            </a:r>
            <a:r>
              <a:rPr lang="de-DE" sz="2215" dirty="0" err="1">
                <a:solidFill>
                  <a:schemeClr val="bg1">
                    <a:lumMod val="50000"/>
                  </a:schemeClr>
                </a:solidFill>
                <a:latin typeface="+mj-lt"/>
              </a:rPr>
              <a:t>system</a:t>
            </a:r>
            <a:endParaRPr lang="de-DE" sz="2215" dirty="0">
              <a:solidFill>
                <a:schemeClr val="bg1">
                  <a:lumMod val="50000"/>
                </a:schemeClr>
              </a:solidFill>
              <a:latin typeface="+mj-lt"/>
            </a:endParaRPr>
          </a:p>
        </p:txBody>
      </p:sp>
      <p:sp>
        <p:nvSpPr>
          <p:cNvPr id="9" name="Eingekerbter Richtungspfeil 4"/>
          <p:cNvSpPr/>
          <p:nvPr/>
        </p:nvSpPr>
        <p:spPr>
          <a:xfrm>
            <a:off x="1652325" y="3898856"/>
            <a:ext cx="817685" cy="905608"/>
          </a:xfrm>
          <a:prstGeom prst="chevron">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10" name="Eingekerbter Richtungspfeil 5"/>
          <p:cNvSpPr/>
          <p:nvPr/>
        </p:nvSpPr>
        <p:spPr>
          <a:xfrm rot="10800000">
            <a:off x="6744981" y="3897861"/>
            <a:ext cx="817685" cy="905608"/>
          </a:xfrm>
          <a:prstGeom prst="chevron">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11" name="Textfeld 10"/>
          <p:cNvSpPr txBox="1"/>
          <p:nvPr/>
        </p:nvSpPr>
        <p:spPr>
          <a:xfrm>
            <a:off x="6744982" y="2780928"/>
            <a:ext cx="2451270" cy="1114921"/>
          </a:xfrm>
          <a:prstGeom prst="rect">
            <a:avLst/>
          </a:prstGeom>
          <a:noFill/>
        </p:spPr>
        <p:txBody>
          <a:bodyPr wrap="square" rtlCol="0">
            <a:spAutoFit/>
          </a:bodyPr>
          <a:lstStyle/>
          <a:p>
            <a:r>
              <a:rPr lang="de-DE" sz="2215" dirty="0">
                <a:solidFill>
                  <a:schemeClr val="bg1">
                    <a:lumMod val="50000"/>
                  </a:schemeClr>
                </a:solidFill>
                <a:latin typeface="+mj-lt"/>
              </a:rPr>
              <a:t>Filtration </a:t>
            </a:r>
            <a:r>
              <a:rPr lang="de-DE" sz="2215" dirty="0" err="1">
                <a:solidFill>
                  <a:schemeClr val="bg1">
                    <a:lumMod val="50000"/>
                  </a:schemeClr>
                </a:solidFill>
                <a:latin typeface="+mj-lt"/>
              </a:rPr>
              <a:t>and</a:t>
            </a:r>
            <a:r>
              <a:rPr lang="de-DE" sz="2215" dirty="0">
                <a:solidFill>
                  <a:schemeClr val="bg1">
                    <a:lumMod val="50000"/>
                  </a:schemeClr>
                </a:solidFill>
                <a:latin typeface="+mj-lt"/>
              </a:rPr>
              <a:t> Sample </a:t>
            </a:r>
            <a:r>
              <a:rPr lang="de-DE" sz="2215" dirty="0" err="1">
                <a:solidFill>
                  <a:schemeClr val="bg1">
                    <a:lumMod val="50000"/>
                  </a:schemeClr>
                </a:solidFill>
                <a:latin typeface="+mj-lt"/>
              </a:rPr>
              <a:t>preparation</a:t>
            </a:r>
            <a:endParaRPr lang="de-DE" sz="2215" dirty="0">
              <a:solidFill>
                <a:schemeClr val="bg1">
                  <a:lumMod val="50000"/>
                </a:schemeClr>
              </a:solidFill>
              <a:latin typeface="+mj-lt"/>
            </a:endParaRPr>
          </a:p>
        </p:txBody>
      </p:sp>
      <p:sp>
        <p:nvSpPr>
          <p:cNvPr id="12" name="Textfeld 11"/>
          <p:cNvSpPr txBox="1"/>
          <p:nvPr/>
        </p:nvSpPr>
        <p:spPr>
          <a:xfrm>
            <a:off x="6744982" y="4908221"/>
            <a:ext cx="2451270" cy="774058"/>
          </a:xfrm>
          <a:prstGeom prst="rect">
            <a:avLst/>
          </a:prstGeom>
          <a:noFill/>
        </p:spPr>
        <p:txBody>
          <a:bodyPr wrap="square" rtlCol="0">
            <a:spAutoFit/>
          </a:bodyPr>
          <a:lstStyle/>
          <a:p>
            <a:r>
              <a:rPr lang="de-DE" sz="2215" dirty="0" err="1">
                <a:solidFill>
                  <a:schemeClr val="bg1">
                    <a:lumMod val="50000"/>
                  </a:schemeClr>
                </a:solidFill>
                <a:latin typeface="+mj-lt"/>
              </a:rPr>
              <a:t>Detection</a:t>
            </a:r>
            <a:r>
              <a:rPr lang="de-DE" sz="2215" dirty="0">
                <a:solidFill>
                  <a:schemeClr val="bg1">
                    <a:lumMod val="50000"/>
                  </a:schemeClr>
                </a:solidFill>
                <a:latin typeface="+mj-lt"/>
              </a:rPr>
              <a:t>/</a:t>
            </a:r>
          </a:p>
          <a:p>
            <a:r>
              <a:rPr lang="de-DE" sz="2215" dirty="0" err="1">
                <a:solidFill>
                  <a:schemeClr val="bg1">
                    <a:lumMod val="50000"/>
                  </a:schemeClr>
                </a:solidFill>
                <a:latin typeface="+mj-lt"/>
              </a:rPr>
              <a:t>Quantification</a:t>
            </a:r>
            <a:endParaRPr lang="de-DE" sz="2215" dirty="0">
              <a:solidFill>
                <a:schemeClr val="bg1">
                  <a:lumMod val="50000"/>
                </a:schemeClr>
              </a:solidFill>
              <a:latin typeface="+mj-lt"/>
            </a:endParaRPr>
          </a:p>
        </p:txBody>
      </p:sp>
      <p:pic>
        <p:nvPicPr>
          <p:cNvPr id="14"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53353" t="13631" r="26176" b="79420"/>
          <a:stretch/>
        </p:blipFill>
        <p:spPr bwMode="auto">
          <a:xfrm>
            <a:off x="0" y="1771636"/>
            <a:ext cx="2495774" cy="677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Bild 14" descr="AWI_WortBildmarke_Farbe_RGB.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105" y="5560781"/>
            <a:ext cx="1747564" cy="779851"/>
          </a:xfrm>
          <a:prstGeom prst="rect">
            <a:avLst/>
          </a:prstGeom>
        </p:spPr>
      </p:pic>
      <p:sp>
        <p:nvSpPr>
          <p:cNvPr id="16" name="Fußzeilenplatzhalter 6"/>
          <p:cNvSpPr txBox="1">
            <a:spLocks/>
          </p:cNvSpPr>
          <p:nvPr/>
        </p:nvSpPr>
        <p:spPr>
          <a:xfrm>
            <a:off x="0" y="6356350"/>
            <a:ext cx="2715072" cy="365125"/>
          </a:xfrm>
          <a:prstGeom prst="rect">
            <a:avLst/>
          </a:prstGeom>
        </p:spPr>
        <p:txBody>
          <a:bodyPr vert="horz" lIns="91440" tIns="45720" rIns="91440" bIns="45720" rtlCol="0" anchor="ctr"/>
          <a:lstStyle>
            <a:defPPr>
              <a:defRPr lang="de-DE"/>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de-DE" dirty="0"/>
              <a:t>Source: Alfred-Wegener-Institute</a:t>
            </a:r>
          </a:p>
        </p:txBody>
      </p:sp>
      <p:sp>
        <p:nvSpPr>
          <p:cNvPr id="2" name="Rechteck 1"/>
          <p:cNvSpPr/>
          <p:nvPr/>
        </p:nvSpPr>
        <p:spPr>
          <a:xfrm>
            <a:off x="59759" y="1313066"/>
            <a:ext cx="2358636" cy="410882"/>
          </a:xfrm>
          <a:prstGeom prst="rect">
            <a:avLst/>
          </a:prstGeom>
        </p:spPr>
        <p:txBody>
          <a:bodyPr wrap="square">
            <a:spAutoFit/>
          </a:bodyPr>
          <a:lstStyle/>
          <a:p>
            <a:pPr>
              <a:lnSpc>
                <a:spcPct val="115000"/>
              </a:lnSpc>
            </a:pPr>
            <a:r>
              <a:rPr lang="en-GB" sz="2000" b="1" dirty="0">
                <a:solidFill>
                  <a:schemeClr val="bg1">
                    <a:lumMod val="50000"/>
                  </a:schemeClr>
                </a:solidFill>
                <a:latin typeface="+mn-lt"/>
              </a:rPr>
              <a:t>Automation by</a:t>
            </a:r>
            <a:endParaRPr lang="de-DE" sz="2000" b="1" dirty="0">
              <a:solidFill>
                <a:schemeClr val="bg1">
                  <a:lumMod val="50000"/>
                </a:schemeClr>
              </a:solidFill>
              <a:latin typeface="+mn-lt"/>
              <a:ea typeface="Calibri"/>
              <a:cs typeface="Times New Roman"/>
            </a:endParaRPr>
          </a:p>
        </p:txBody>
      </p:sp>
    </p:spTree>
    <p:extLst>
      <p:ext uri="{BB962C8B-B14F-4D97-AF65-F5344CB8AC3E}">
        <p14:creationId xmlns:p14="http://schemas.microsoft.com/office/powerpoint/2010/main" val="76710138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eaLnBrk="1" hangingPunct="1">
              <a:defRPr/>
            </a:pPr>
            <a:r>
              <a:rPr lang="de-DE" sz="2400" kern="0" cap="small" dirty="0"/>
              <a:t>EnviGuard – </a:t>
            </a:r>
            <a:r>
              <a:rPr lang="de-DE" sz="2400" kern="0" cap="small" dirty="0" err="1"/>
              <a:t>Algae</a:t>
            </a:r>
            <a:r>
              <a:rPr lang="de-DE" sz="2400" kern="0" cap="small" dirty="0"/>
              <a:t> </a:t>
            </a:r>
            <a:r>
              <a:rPr lang="de-DE" sz="2400" kern="0" cap="small" dirty="0" err="1"/>
              <a:t>Detection</a:t>
            </a:r>
            <a:r>
              <a:rPr lang="de-DE" sz="2400" kern="0" cap="small" dirty="0"/>
              <a:t> Unit (ADU)</a:t>
            </a:r>
          </a:p>
        </p:txBody>
      </p:sp>
      <p:sp>
        <p:nvSpPr>
          <p:cNvPr id="24" name="Fußzeilenplatzhalter 6"/>
          <p:cNvSpPr>
            <a:spLocks noGrp="1"/>
          </p:cNvSpPr>
          <p:nvPr>
            <p:ph type="ftr" sz="quarter" idx="11"/>
          </p:nvPr>
        </p:nvSpPr>
        <p:spPr>
          <a:xfrm>
            <a:off x="6213475" y="6356350"/>
            <a:ext cx="2895600" cy="365125"/>
          </a:xfrm>
        </p:spPr>
        <p:txBody>
          <a:bodyPr/>
          <a:lstStyle/>
          <a:p>
            <a:pPr>
              <a:defRPr/>
            </a:pPr>
            <a:r>
              <a:rPr lang="de-DE" dirty="0"/>
              <a:t>www.ttz-bremerhaven.de</a:t>
            </a:r>
          </a:p>
        </p:txBody>
      </p:sp>
      <p:pic>
        <p:nvPicPr>
          <p:cNvPr id="6" name="Picture 3" descr="\\FILESERVER2\Umwelt\Projekte\1) Running\1.13.019   EnviGuard\Infos\Pictures\EnviGuard LOGOS\Logo 300dpi\EnviGuard_Alga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242491"/>
            <a:ext cx="1043608" cy="866921"/>
          </a:xfrm>
          <a:prstGeom prst="rect">
            <a:avLst/>
          </a:prstGeom>
          <a:solidFill>
            <a:schemeClr val="bg1"/>
          </a:solidFill>
          <a:extLst/>
        </p:spPr>
      </p:pic>
      <p:sp>
        <p:nvSpPr>
          <p:cNvPr id="5" name="Textfeld 4"/>
          <p:cNvSpPr txBox="1"/>
          <p:nvPr/>
        </p:nvSpPr>
        <p:spPr>
          <a:xfrm>
            <a:off x="107504" y="1215096"/>
            <a:ext cx="5832648" cy="5909310"/>
          </a:xfrm>
          <a:prstGeom prst="rect">
            <a:avLst/>
          </a:prstGeom>
          <a:noFill/>
        </p:spPr>
        <p:txBody>
          <a:bodyPr wrap="square" rtlCol="0">
            <a:spAutoFit/>
          </a:bodyPr>
          <a:lstStyle/>
          <a:p>
            <a:pPr marL="263776" indent="-263776">
              <a:buFont typeface="Arial" panose="020B0604020202020204" pitchFamily="34" charset="0"/>
              <a:buChar char="•"/>
            </a:pPr>
            <a:r>
              <a:rPr lang="en-US" sz="2200" dirty="0">
                <a:solidFill>
                  <a:schemeClr val="bg1">
                    <a:lumMod val="50000"/>
                  </a:schemeClr>
                </a:solidFill>
                <a:latin typeface="+mj-lt"/>
              </a:rPr>
              <a:t>Calibration of the biosensor ready for:</a:t>
            </a:r>
          </a:p>
          <a:p>
            <a:pPr marL="764941" lvl="1" indent="-342900">
              <a:buFont typeface="Symbol" panose="05050102010706020507" pitchFamily="18" charset="2"/>
              <a:buChar char="-"/>
            </a:pPr>
            <a:r>
              <a:rPr lang="en-US" sz="2000" i="1" dirty="0">
                <a:solidFill>
                  <a:schemeClr val="bg1">
                    <a:lumMod val="50000"/>
                  </a:schemeClr>
                </a:solidFill>
                <a:latin typeface="+mj-lt"/>
              </a:rPr>
              <a:t>Alexandrium minutum</a:t>
            </a:r>
          </a:p>
          <a:p>
            <a:pPr marL="764941" lvl="1" indent="-342900">
              <a:buFont typeface="Symbol" panose="05050102010706020507" pitchFamily="18" charset="2"/>
              <a:buChar char="-"/>
            </a:pPr>
            <a:r>
              <a:rPr lang="en-US" sz="2000" i="1" dirty="0">
                <a:solidFill>
                  <a:schemeClr val="bg1">
                    <a:lumMod val="50000"/>
                  </a:schemeClr>
                </a:solidFill>
                <a:latin typeface="+mj-lt"/>
              </a:rPr>
              <a:t>Alexandrium tamarense/fundyense</a:t>
            </a:r>
          </a:p>
          <a:p>
            <a:pPr marL="764941" lvl="1" indent="-342900">
              <a:buFont typeface="Symbol" panose="05050102010706020507" pitchFamily="18" charset="2"/>
              <a:buChar char="-"/>
            </a:pPr>
            <a:r>
              <a:rPr lang="en-US" sz="2000" i="1" dirty="0">
                <a:solidFill>
                  <a:schemeClr val="bg1">
                    <a:lumMod val="50000"/>
                  </a:schemeClr>
                </a:solidFill>
                <a:latin typeface="+mj-lt"/>
              </a:rPr>
              <a:t>Protoceratium reticulatum</a:t>
            </a:r>
          </a:p>
          <a:p>
            <a:pPr marL="764941" lvl="1" indent="-342900">
              <a:buFont typeface="Symbol" panose="05050102010706020507" pitchFamily="18" charset="2"/>
              <a:buChar char="-"/>
            </a:pPr>
            <a:r>
              <a:rPr lang="en-US" sz="2000" i="1" dirty="0">
                <a:solidFill>
                  <a:schemeClr val="bg1">
                    <a:lumMod val="50000"/>
                  </a:schemeClr>
                </a:solidFill>
                <a:latin typeface="+mj-lt"/>
              </a:rPr>
              <a:t>Dinophysis acuminata/acuta</a:t>
            </a:r>
            <a:endParaRPr lang="en-US" sz="2000" dirty="0">
              <a:solidFill>
                <a:schemeClr val="bg1">
                  <a:lumMod val="50000"/>
                </a:schemeClr>
              </a:solidFill>
              <a:latin typeface="+mj-lt"/>
            </a:endParaRPr>
          </a:p>
          <a:p>
            <a:pPr marL="764941" lvl="1" indent="-342900">
              <a:spcAft>
                <a:spcPts val="1200"/>
              </a:spcAft>
              <a:buFont typeface="Symbol" panose="05050102010706020507" pitchFamily="18" charset="2"/>
              <a:buChar char="-"/>
            </a:pPr>
            <a:r>
              <a:rPr lang="en-US" sz="2000" i="1" dirty="0">
                <a:solidFill>
                  <a:schemeClr val="bg1">
                    <a:lumMod val="50000"/>
                  </a:schemeClr>
                </a:solidFill>
              </a:rPr>
              <a:t>Pseudonitzschia sp.</a:t>
            </a:r>
            <a:endParaRPr lang="en-US" sz="2000" dirty="0">
              <a:solidFill>
                <a:schemeClr val="bg1">
                  <a:lumMod val="50000"/>
                </a:schemeClr>
              </a:solidFill>
              <a:latin typeface="+mj-lt"/>
            </a:endParaRPr>
          </a:p>
          <a:p>
            <a:pPr marL="285750" indent="-285750">
              <a:buFont typeface="Arial" panose="020B0604020202020204" pitchFamily="34" charset="0"/>
              <a:buChar char="•"/>
            </a:pPr>
            <a:r>
              <a:rPr lang="en-GB" sz="2200" dirty="0">
                <a:solidFill>
                  <a:schemeClr val="bg1">
                    <a:lumMod val="50000"/>
                  </a:schemeClr>
                </a:solidFill>
                <a:latin typeface="+mj-lt"/>
              </a:rPr>
              <a:t>1</a:t>
            </a:r>
            <a:r>
              <a:rPr lang="en-GB" sz="2200" baseline="30000" dirty="0">
                <a:solidFill>
                  <a:schemeClr val="bg1">
                    <a:lumMod val="50000"/>
                  </a:schemeClr>
                </a:solidFill>
                <a:latin typeface="+mj-lt"/>
              </a:rPr>
              <a:t>st</a:t>
            </a:r>
            <a:r>
              <a:rPr lang="en-GB" sz="2200" dirty="0">
                <a:solidFill>
                  <a:schemeClr val="bg1">
                    <a:lumMod val="50000"/>
                  </a:schemeClr>
                </a:solidFill>
                <a:latin typeface="+mj-lt"/>
              </a:rPr>
              <a:t> prototype of the fully automated ADU is available</a:t>
            </a:r>
          </a:p>
          <a:p>
            <a:pPr marL="764941" lvl="1" indent="-342900">
              <a:buFont typeface="Symbol" panose="05050102010706020507" pitchFamily="18" charset="2"/>
              <a:buChar char="-"/>
            </a:pPr>
            <a:r>
              <a:rPr lang="en-US" sz="2200" dirty="0">
                <a:solidFill>
                  <a:schemeClr val="bg1">
                    <a:lumMod val="50000"/>
                  </a:schemeClr>
                </a:solidFill>
                <a:latin typeface="+mj-lt"/>
              </a:rPr>
              <a:t>Field trials started 04/2017, will run until 10/2017 (Helgoland)</a:t>
            </a:r>
          </a:p>
          <a:p>
            <a:pPr marL="764941" lvl="1" indent="-342900">
              <a:buFont typeface="Symbol" panose="05050102010706020507" pitchFamily="18" charset="2"/>
              <a:buChar char="-"/>
            </a:pPr>
            <a:r>
              <a:rPr lang="en-US" sz="2200" dirty="0">
                <a:solidFill>
                  <a:schemeClr val="bg1">
                    <a:lumMod val="50000"/>
                  </a:schemeClr>
                </a:solidFill>
                <a:latin typeface="+mj-lt"/>
              </a:rPr>
              <a:t>Target species</a:t>
            </a:r>
          </a:p>
          <a:p>
            <a:pPr marL="1186982" lvl="2" indent="-342900">
              <a:buFont typeface="Courier New" panose="02070309020205020404" pitchFamily="49" charset="0"/>
              <a:buChar char="o"/>
            </a:pPr>
            <a:r>
              <a:rPr lang="en-US" sz="2000" i="1" dirty="0">
                <a:solidFill>
                  <a:schemeClr val="bg1">
                    <a:lumMod val="50000"/>
                  </a:schemeClr>
                </a:solidFill>
                <a:latin typeface="+mj-lt"/>
              </a:rPr>
              <a:t>Protoceratium reticulatum</a:t>
            </a:r>
          </a:p>
          <a:p>
            <a:pPr marL="1186982" lvl="2" indent="-342900">
              <a:buFont typeface="Courier New" panose="02070309020205020404" pitchFamily="49" charset="0"/>
              <a:buChar char="o"/>
            </a:pPr>
            <a:r>
              <a:rPr lang="en-US" sz="2000" i="1" dirty="0">
                <a:solidFill>
                  <a:schemeClr val="bg1">
                    <a:lumMod val="50000"/>
                  </a:schemeClr>
                </a:solidFill>
                <a:latin typeface="+mj-lt"/>
              </a:rPr>
              <a:t>Dinophysis sp.</a:t>
            </a:r>
          </a:p>
          <a:p>
            <a:pPr marL="1186982" lvl="2" indent="-342900">
              <a:spcAft>
                <a:spcPts val="1200"/>
              </a:spcAft>
              <a:buFont typeface="Courier New" panose="02070309020205020404" pitchFamily="49" charset="0"/>
              <a:buChar char="o"/>
            </a:pPr>
            <a:r>
              <a:rPr lang="en-US" sz="2000" i="1" dirty="0">
                <a:solidFill>
                  <a:schemeClr val="bg1">
                    <a:lumMod val="50000"/>
                  </a:schemeClr>
                </a:solidFill>
                <a:latin typeface="+mj-lt"/>
              </a:rPr>
              <a:t>Pseudonitzschia sp.</a:t>
            </a:r>
          </a:p>
          <a:p>
            <a:pPr marL="285750" indent="-285750">
              <a:buFont typeface="Arial" panose="020B0604020202020204" pitchFamily="34" charset="0"/>
              <a:buChar char="•"/>
            </a:pPr>
            <a:r>
              <a:rPr lang="en-GB" sz="2200" dirty="0">
                <a:solidFill>
                  <a:schemeClr val="bg1">
                    <a:lumMod val="50000"/>
                  </a:schemeClr>
                </a:solidFill>
                <a:latin typeface="+mj-lt"/>
              </a:rPr>
              <a:t>Sampling to test the sensitivity of the ADU on field samples</a:t>
            </a:r>
          </a:p>
          <a:p>
            <a:pPr marL="263776" indent="-263776">
              <a:buFontTx/>
              <a:buChar char="-"/>
            </a:pPr>
            <a:endParaRPr lang="en-GB" sz="2200" dirty="0">
              <a:solidFill>
                <a:schemeClr val="bg1">
                  <a:lumMod val="50000"/>
                </a:schemeClr>
              </a:solidFill>
              <a:latin typeface="+mj-lt"/>
            </a:endParaRPr>
          </a:p>
        </p:txBody>
      </p:sp>
      <p:grpSp>
        <p:nvGrpSpPr>
          <p:cNvPr id="2" name="Gruppieren 1"/>
          <p:cNvGrpSpPr/>
          <p:nvPr/>
        </p:nvGrpSpPr>
        <p:grpSpPr>
          <a:xfrm>
            <a:off x="6213475" y="2463800"/>
            <a:ext cx="2895600" cy="2603500"/>
            <a:chOff x="6346951" y="2519235"/>
            <a:chExt cx="2895600" cy="2603500"/>
          </a:xfrm>
        </p:grpSpPr>
        <p:pic>
          <p:nvPicPr>
            <p:cNvPr id="8" name="Bild 2" descr="http://pinkava.asu.edu/starcentral/microscope/msr/rawdata/viewable/dinophysisacuminata90_pn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3639" y="2519235"/>
              <a:ext cx="256222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ußzeilenplatzhalter 6"/>
            <p:cNvSpPr txBox="1">
              <a:spLocks/>
            </p:cNvSpPr>
            <p:nvPr/>
          </p:nvSpPr>
          <p:spPr>
            <a:xfrm>
              <a:off x="6346951" y="4757610"/>
              <a:ext cx="2895600" cy="365125"/>
            </a:xfrm>
            <a:prstGeom prst="rect">
              <a:avLst/>
            </a:prstGeom>
          </p:spPr>
          <p:txBody>
            <a:bodyPr vert="horz" lIns="91440" tIns="45720" rIns="91440" bIns="45720" rtlCol="0" anchor="ctr"/>
            <a:lstStyle>
              <a:defPPr>
                <a:defRPr lang="de-DE"/>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de-DE" dirty="0"/>
                <a:t>Source: Alfred-Wegener-Institute</a:t>
              </a:r>
            </a:p>
          </p:txBody>
        </p:sp>
      </p:grpSp>
    </p:spTree>
    <p:extLst>
      <p:ext uri="{BB962C8B-B14F-4D97-AF65-F5344CB8AC3E}">
        <p14:creationId xmlns:p14="http://schemas.microsoft.com/office/powerpoint/2010/main" val="82243871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eaLnBrk="1" hangingPunct="1">
              <a:defRPr/>
            </a:pPr>
            <a:r>
              <a:rPr lang="de-DE" sz="2400" kern="0" cap="small" dirty="0"/>
              <a:t>EnviGuard – </a:t>
            </a:r>
            <a:r>
              <a:rPr lang="de-DE" sz="2400" kern="0" cap="small" dirty="0" err="1"/>
              <a:t>Algae</a:t>
            </a:r>
            <a:r>
              <a:rPr lang="de-DE" sz="2400" kern="0" cap="small" dirty="0"/>
              <a:t> </a:t>
            </a:r>
            <a:r>
              <a:rPr lang="de-DE" sz="2400" kern="0" cap="small" dirty="0" err="1"/>
              <a:t>Detection</a:t>
            </a:r>
            <a:r>
              <a:rPr lang="de-DE" sz="2400" kern="0" cap="small" dirty="0"/>
              <a:t> Unit (ADU)</a:t>
            </a:r>
          </a:p>
        </p:txBody>
      </p:sp>
      <p:sp>
        <p:nvSpPr>
          <p:cNvPr id="24" name="Fußzeilenplatzhalter 6"/>
          <p:cNvSpPr>
            <a:spLocks noGrp="1"/>
          </p:cNvSpPr>
          <p:nvPr>
            <p:ph type="ftr" sz="quarter" idx="11"/>
          </p:nvPr>
        </p:nvSpPr>
        <p:spPr>
          <a:xfrm>
            <a:off x="6213475" y="6356350"/>
            <a:ext cx="2895600" cy="365125"/>
          </a:xfrm>
        </p:spPr>
        <p:txBody>
          <a:bodyPr/>
          <a:lstStyle/>
          <a:p>
            <a:pPr>
              <a:defRPr/>
            </a:pPr>
            <a:r>
              <a:rPr lang="de-DE" dirty="0"/>
              <a:t>www.ttz-bremerhaven.de</a:t>
            </a:r>
          </a:p>
        </p:txBody>
      </p:sp>
      <p:pic>
        <p:nvPicPr>
          <p:cNvPr id="6" name="Picture 3" descr="\\FILESERVER2\Umwelt\Projekte\1) Running\1.13.019   EnviGuard\Infos\Pictures\EnviGuard LOGOS\Logo 300dpi\EnviGuard_Alga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242491"/>
            <a:ext cx="1043608" cy="866921"/>
          </a:xfrm>
          <a:prstGeom prst="rect">
            <a:avLst/>
          </a:prstGeom>
          <a:solidFill>
            <a:schemeClr val="bg1"/>
          </a:solidFill>
          <a:extLst/>
        </p:spPr>
      </p:pic>
      <p:sp>
        <p:nvSpPr>
          <p:cNvPr id="5" name="Content Placeholder 2"/>
          <p:cNvSpPr>
            <a:spLocks noGrp="1"/>
          </p:cNvSpPr>
          <p:nvPr>
            <p:ph idx="1"/>
          </p:nvPr>
        </p:nvSpPr>
        <p:spPr>
          <a:xfrm>
            <a:off x="457200" y="1600201"/>
            <a:ext cx="8229600" cy="964704"/>
          </a:xfrm>
        </p:spPr>
        <p:txBody>
          <a:bodyPr>
            <a:normAutofit/>
          </a:bodyPr>
          <a:lstStyle/>
          <a:p>
            <a:pPr marL="0" indent="0">
              <a:buNone/>
            </a:pPr>
            <a:r>
              <a:rPr lang="en-GB" dirty="0" err="1">
                <a:solidFill>
                  <a:schemeClr val="bg1">
                    <a:lumMod val="50000"/>
                  </a:schemeClr>
                </a:solidFill>
                <a:latin typeface="+mj-lt"/>
              </a:rPr>
              <a:t>AutoFIM</a:t>
            </a:r>
            <a:r>
              <a:rPr lang="en-GB" dirty="0">
                <a:solidFill>
                  <a:schemeClr val="bg1">
                    <a:lumMod val="50000"/>
                  </a:schemeClr>
                </a:solidFill>
                <a:latin typeface="+mj-lt"/>
              </a:rPr>
              <a:t> + </a:t>
            </a:r>
            <a:r>
              <a:rPr lang="en-GB" dirty="0">
                <a:solidFill>
                  <a:srgbClr val="00B050"/>
                </a:solidFill>
                <a:latin typeface="+mj-lt"/>
              </a:rPr>
              <a:t>Algae Sensor</a:t>
            </a:r>
          </a:p>
        </p:txBody>
      </p:sp>
      <p:pic>
        <p:nvPicPr>
          <p:cNvPr id="7" name="Grafik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86745">
            <a:off x="5943260" y="2478911"/>
            <a:ext cx="3412721" cy="339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63" y="2417547"/>
            <a:ext cx="6253318" cy="380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53353" t="13631" r="26176" b="79420"/>
          <a:stretch/>
        </p:blipFill>
        <p:spPr bwMode="auto">
          <a:xfrm>
            <a:off x="6522206" y="1530957"/>
            <a:ext cx="2495774" cy="677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descr="\\FILESERVER2\Umwelt\Projekte\1) Running\1.13.019   EnviGuard\Infos\Pictures\EnviGuard LOGOS\Logo 300dpi\EnviGuard_Chemical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23510" y="248277"/>
            <a:ext cx="1044426" cy="86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58211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5" descr="P:\04_pics_graphics_movies\Fotos\10_architektur_gebaeude\Bionord\BN_01l_GebäudeDetail.jpg"/>
          <p:cNvPicPr>
            <a:picLocks noChangeAspect="1" noChangeArrowheads="1"/>
          </p:cNvPicPr>
          <p:nvPr/>
        </p:nvPicPr>
        <p:blipFill>
          <a:blip r:embed="rId3" cstate="print">
            <a:extLst>
              <a:ext uri="{28A0092B-C50C-407E-A947-70E740481C1C}">
                <a14:useLocalDpi xmlns:a14="http://schemas.microsoft.com/office/drawing/2010/main" val="0"/>
              </a:ext>
            </a:extLst>
          </a:blip>
          <a:srcRect r="3061"/>
          <a:stretch>
            <a:fillRect/>
          </a:stretch>
        </p:blipFill>
        <p:spPr bwMode="auto">
          <a:xfrm>
            <a:off x="3976688" y="1412875"/>
            <a:ext cx="11906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 descr="P:\04_pics_graphics_movies\Fotos\7_labor_arbeitsszenen\bakterien_nt_2414.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516688" y="1412875"/>
            <a:ext cx="12239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8" descr="U:\folie_technisch_nt.jp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07950" y="1412875"/>
            <a:ext cx="12239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3" descr="\\dc01\ttz allgemein\A_ttz Info\Außendarstellung\ttz Logos\ttz_Logo_gr.jp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611560" y="5229200"/>
            <a:ext cx="1192045" cy="134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feld 13"/>
          <p:cNvSpPr txBox="1"/>
          <p:nvPr/>
        </p:nvSpPr>
        <p:spPr>
          <a:xfrm>
            <a:off x="2046288" y="5301208"/>
            <a:ext cx="5060850" cy="1556792"/>
          </a:xfrm>
          <a:prstGeom prst="rect">
            <a:avLst/>
          </a:prstGeom>
          <a:noFill/>
        </p:spPr>
        <p:txBody>
          <a:bodyPr/>
          <a:lstStyle/>
          <a:p>
            <a:pPr algn="ctr" fontAlgn="auto">
              <a:spcBef>
                <a:spcPts val="0"/>
              </a:spcBef>
              <a:spcAft>
                <a:spcPts val="0"/>
              </a:spcAft>
              <a:defRPr/>
            </a:pPr>
            <a:r>
              <a:rPr lang="de-DE" sz="1200" b="1" kern="0" dirty="0">
                <a:solidFill>
                  <a:srgbClr val="808080">
                    <a:lumMod val="75000"/>
                  </a:srgbClr>
                </a:solidFill>
                <a:latin typeface="Tahoma"/>
                <a:ea typeface="Times New Roman"/>
                <a:cs typeface="Times New Roman"/>
              </a:rPr>
              <a:t>Björn Suckow</a:t>
            </a:r>
          </a:p>
          <a:p>
            <a:pPr algn="ctr" fontAlgn="auto">
              <a:spcBef>
                <a:spcPts val="0"/>
              </a:spcBef>
              <a:spcAft>
                <a:spcPts val="0"/>
              </a:spcAft>
              <a:defRPr/>
            </a:pPr>
            <a:r>
              <a:rPr lang="de-DE" sz="1200" kern="0" dirty="0">
                <a:solidFill>
                  <a:srgbClr val="808080">
                    <a:lumMod val="75000"/>
                  </a:srgbClr>
                </a:solidFill>
                <a:latin typeface="Tahoma"/>
                <a:ea typeface="Times New Roman"/>
                <a:cs typeface="Times New Roman"/>
              </a:rPr>
              <a:t>ttz Bremerhaven</a:t>
            </a:r>
          </a:p>
          <a:p>
            <a:pPr algn="ctr" fontAlgn="auto">
              <a:spcBef>
                <a:spcPts val="0"/>
              </a:spcBef>
              <a:spcAft>
                <a:spcPts val="0"/>
              </a:spcAft>
              <a:defRPr/>
            </a:pPr>
            <a:endParaRPr lang="de-DE" sz="1200" b="1" kern="0" dirty="0">
              <a:solidFill>
                <a:srgbClr val="808080">
                  <a:lumMod val="75000"/>
                </a:srgbClr>
              </a:solidFill>
              <a:latin typeface="Tahoma"/>
              <a:ea typeface="Times New Roman"/>
              <a:cs typeface="Times New Roman"/>
            </a:endParaRPr>
          </a:p>
          <a:p>
            <a:pPr algn="ctr" fontAlgn="auto">
              <a:spcBef>
                <a:spcPts val="0"/>
              </a:spcBef>
              <a:spcAft>
                <a:spcPts val="0"/>
              </a:spcAft>
              <a:defRPr/>
            </a:pPr>
            <a:r>
              <a:rPr lang="en-US" sz="1200" b="1" kern="0" dirty="0">
                <a:solidFill>
                  <a:srgbClr val="808080">
                    <a:lumMod val="75000"/>
                  </a:srgbClr>
                </a:solidFill>
                <a:latin typeface="Tahoma"/>
                <a:ea typeface="Times New Roman"/>
                <a:cs typeface="Times New Roman"/>
              </a:rPr>
              <a:t>SEA-on-a-CHIP Final Open Technical</a:t>
            </a:r>
          </a:p>
          <a:p>
            <a:pPr algn="ctr" fontAlgn="auto">
              <a:spcBef>
                <a:spcPts val="0"/>
              </a:spcBef>
              <a:spcAft>
                <a:spcPts val="0"/>
              </a:spcAft>
              <a:defRPr/>
            </a:pPr>
            <a:r>
              <a:rPr lang="en-US" sz="1200" b="1" kern="0" dirty="0">
                <a:solidFill>
                  <a:srgbClr val="808080">
                    <a:lumMod val="75000"/>
                  </a:srgbClr>
                </a:solidFill>
                <a:latin typeface="Tahoma"/>
                <a:ea typeface="Times New Roman"/>
                <a:cs typeface="Times New Roman"/>
              </a:rPr>
              <a:t>Meeting and Workshop</a:t>
            </a:r>
          </a:p>
          <a:p>
            <a:pPr algn="ctr" fontAlgn="auto">
              <a:spcBef>
                <a:spcPts val="0"/>
              </a:spcBef>
              <a:spcAft>
                <a:spcPts val="0"/>
              </a:spcAft>
              <a:defRPr/>
            </a:pPr>
            <a:endParaRPr lang="de-DE" sz="1200" b="1" kern="0" dirty="0">
              <a:solidFill>
                <a:srgbClr val="808080">
                  <a:lumMod val="75000"/>
                </a:srgbClr>
              </a:solidFill>
              <a:latin typeface="Tahoma"/>
              <a:ea typeface="Times New Roman"/>
              <a:cs typeface="Times New Roman"/>
            </a:endParaRPr>
          </a:p>
          <a:p>
            <a:pPr algn="ctr" fontAlgn="auto">
              <a:spcBef>
                <a:spcPts val="0"/>
              </a:spcBef>
              <a:spcAft>
                <a:spcPts val="0"/>
              </a:spcAft>
              <a:defRPr/>
            </a:pPr>
            <a:r>
              <a:rPr lang="de-DE" sz="1200" b="1" kern="0" dirty="0" err="1">
                <a:solidFill>
                  <a:srgbClr val="808080">
                    <a:lumMod val="75000"/>
                  </a:srgbClr>
                </a:solidFill>
                <a:latin typeface="Tahoma"/>
                <a:ea typeface="Times New Roman"/>
                <a:cs typeface="Times New Roman"/>
              </a:rPr>
              <a:t>Olhão</a:t>
            </a:r>
            <a:r>
              <a:rPr lang="de-DE" sz="1200" b="1" kern="0" dirty="0">
                <a:solidFill>
                  <a:srgbClr val="808080">
                    <a:lumMod val="75000"/>
                  </a:srgbClr>
                </a:solidFill>
                <a:latin typeface="Tahoma"/>
                <a:ea typeface="Times New Roman"/>
                <a:cs typeface="Times New Roman"/>
              </a:rPr>
              <a:t>, Portugal</a:t>
            </a:r>
          </a:p>
          <a:p>
            <a:pPr algn="ctr" fontAlgn="auto">
              <a:spcBef>
                <a:spcPts val="0"/>
              </a:spcBef>
              <a:spcAft>
                <a:spcPts val="0"/>
              </a:spcAft>
              <a:defRPr/>
            </a:pPr>
            <a:r>
              <a:rPr lang="de-DE" sz="1200" kern="0" dirty="0">
                <a:solidFill>
                  <a:srgbClr val="808080">
                    <a:lumMod val="75000"/>
                  </a:srgbClr>
                </a:solidFill>
                <a:latin typeface="Tahoma"/>
                <a:ea typeface="Times New Roman"/>
                <a:cs typeface="Times New Roman"/>
              </a:rPr>
              <a:t>16.05.2017</a:t>
            </a:r>
          </a:p>
          <a:p>
            <a:pPr algn="ctr" fontAlgn="auto">
              <a:spcBef>
                <a:spcPts val="0"/>
              </a:spcBef>
              <a:spcAft>
                <a:spcPts val="0"/>
              </a:spcAft>
              <a:defRPr/>
            </a:pPr>
            <a:endParaRPr lang="en-US" sz="1200" kern="0" dirty="0">
              <a:solidFill>
                <a:srgbClr val="808080">
                  <a:lumMod val="75000"/>
                </a:srgbClr>
              </a:solidFill>
              <a:latin typeface="Tahoma"/>
            </a:endParaRPr>
          </a:p>
        </p:txBody>
      </p:sp>
      <p:pic>
        <p:nvPicPr>
          <p:cNvPr id="6152" name="Picture 7" descr="U:\foodtrends_Kamut_Quelle_Kamut_Enterprises_of_Europe_Copyright.jpg"/>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7812088" y="1412875"/>
            <a:ext cx="12239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3" descr="U:\grüner Apfel.jp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2700338" y="1412875"/>
            <a:ext cx="12239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2" descr="P:\04_pics_graphics_movies\Fotos\_neue Homepage\Fotolia_3542181_M_Wassertropfen.jpg"/>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5219700" y="1412875"/>
            <a:ext cx="12239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4" descr="P:\04_pics_graphics_movies\Fotos\0_highlights\labor_glas_rosa.jpg"/>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1403350" y="1412875"/>
            <a:ext cx="12239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el 1"/>
          <p:cNvSpPr txBox="1">
            <a:spLocks/>
          </p:cNvSpPr>
          <p:nvPr/>
        </p:nvSpPr>
        <p:spPr>
          <a:xfrm>
            <a:off x="685800" y="449164"/>
            <a:ext cx="7772400" cy="963612"/>
          </a:xfrm>
          <a:prstGeom prst="rect">
            <a:avLst/>
          </a:prstGeom>
        </p:spPr>
        <p:txBody>
          <a:bodyPr>
            <a:normAutofit/>
          </a:bodyPr>
          <a:lstStyle/>
          <a:p>
            <a:pPr fontAlgn="auto">
              <a:spcAft>
                <a:spcPts val="0"/>
              </a:spcAft>
              <a:defRPr/>
            </a:pPr>
            <a:r>
              <a:rPr lang="de-DE" sz="3600" kern="0" cap="small" dirty="0">
                <a:solidFill>
                  <a:schemeClr val="bg1">
                    <a:lumMod val="65000"/>
                  </a:schemeClr>
                </a:solidFill>
                <a:latin typeface="+mj-lt"/>
                <a:ea typeface="+mj-ea"/>
                <a:cs typeface="+mj-cs"/>
              </a:rPr>
              <a:t>Research </a:t>
            </a:r>
            <a:r>
              <a:rPr lang="de-DE" sz="3600" kern="0" cap="small" dirty="0" err="1">
                <a:solidFill>
                  <a:schemeClr val="bg1">
                    <a:lumMod val="65000"/>
                  </a:schemeClr>
                </a:solidFill>
                <a:latin typeface="+mj-lt"/>
                <a:ea typeface="+mj-ea"/>
                <a:cs typeface="+mj-cs"/>
              </a:rPr>
              <a:t>for</a:t>
            </a:r>
            <a:r>
              <a:rPr lang="de-DE" sz="3600" kern="0" cap="small" dirty="0">
                <a:solidFill>
                  <a:schemeClr val="bg1">
                    <a:lumMod val="65000"/>
                  </a:schemeClr>
                </a:solidFill>
                <a:latin typeface="+mj-lt"/>
                <a:ea typeface="+mj-ea"/>
                <a:cs typeface="+mj-cs"/>
              </a:rPr>
              <a:t> </a:t>
            </a:r>
            <a:r>
              <a:rPr lang="de-DE" sz="3600" kern="0" cap="small" dirty="0" err="1">
                <a:solidFill>
                  <a:schemeClr val="bg1">
                    <a:lumMod val="65000"/>
                  </a:schemeClr>
                </a:solidFill>
                <a:latin typeface="+mj-lt"/>
                <a:ea typeface="+mj-ea"/>
                <a:cs typeface="+mj-cs"/>
              </a:rPr>
              <a:t>more</a:t>
            </a:r>
            <a:r>
              <a:rPr lang="de-DE" sz="3600" kern="0" cap="small" dirty="0">
                <a:solidFill>
                  <a:schemeClr val="bg1">
                    <a:lumMod val="65000"/>
                  </a:schemeClr>
                </a:solidFill>
                <a:latin typeface="+mj-lt"/>
                <a:ea typeface="+mj-ea"/>
                <a:cs typeface="+mj-cs"/>
              </a:rPr>
              <a:t> Quality </a:t>
            </a:r>
            <a:r>
              <a:rPr lang="de-DE" sz="3600" kern="0" cap="small" dirty="0" err="1">
                <a:solidFill>
                  <a:schemeClr val="bg1">
                    <a:lumMod val="65000"/>
                  </a:schemeClr>
                </a:solidFill>
                <a:latin typeface="+mj-lt"/>
                <a:ea typeface="+mj-ea"/>
                <a:cs typeface="+mj-cs"/>
              </a:rPr>
              <a:t>of</a:t>
            </a:r>
            <a:r>
              <a:rPr lang="de-DE" sz="3600" kern="0" cap="small" dirty="0">
                <a:solidFill>
                  <a:schemeClr val="bg1">
                    <a:lumMod val="65000"/>
                  </a:schemeClr>
                </a:solidFill>
                <a:latin typeface="+mj-lt"/>
                <a:ea typeface="+mj-ea"/>
                <a:cs typeface="+mj-cs"/>
              </a:rPr>
              <a:t> Life</a:t>
            </a:r>
          </a:p>
        </p:txBody>
      </p:sp>
      <p:pic>
        <p:nvPicPr>
          <p:cNvPr id="13" name="Picture 2" descr="\\FILESERVER2\Umwelt\Projekte\1) Running\1.13.019   EnviGuard\Infos\Pictures\EnviGuard LOGOS\Logo 300dpi\EnviGuard__Logo.png"/>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2103438" y="2348880"/>
            <a:ext cx="4937125" cy="1914525"/>
          </a:xfrm>
          <a:prstGeom prst="rect">
            <a:avLst/>
          </a:prstGeom>
          <a:noFill/>
          <a:extLst>
            <a:ext uri="{909E8E84-426E-40DD-AFC4-6F175D3DCCD1}">
              <a14:hiddenFill xmlns:a14="http://schemas.microsoft.com/office/drawing/2010/main">
                <a:solidFill>
                  <a:srgbClr val="FFFFFF"/>
                </a:solidFill>
              </a14:hiddenFill>
            </a:ext>
          </a:extLst>
        </p:spPr>
      </p:pic>
      <p:sp>
        <p:nvSpPr>
          <p:cNvPr id="71681" name="Rectangle 1"/>
          <p:cNvSpPr>
            <a:spLocks noChangeArrowheads="1"/>
          </p:cNvSpPr>
          <p:nvPr/>
        </p:nvSpPr>
        <p:spPr bwMode="auto">
          <a:xfrm>
            <a:off x="0" y="3933056"/>
            <a:ext cx="9144000" cy="15531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lvl="0" algn="ctr"/>
            <a:r>
              <a:rPr lang="en-GB" sz="2400" b="1" dirty="0">
                <a:solidFill>
                  <a:schemeClr val="bg1">
                    <a:lumMod val="50000"/>
                  </a:schemeClr>
                </a:solidFill>
                <a:latin typeface="+mj-lt"/>
                <a:ea typeface="Times New Roman" pitchFamily="18" charset="0"/>
                <a:cs typeface="Arial" pitchFamily="34" charset="0"/>
              </a:rPr>
              <a:t>Advances in biosensor technology for monitoring harmful algae, algae toxins &amp; PCB</a:t>
            </a:r>
            <a:endParaRPr kumimoji="0" lang="en-GB" sz="4000" b="1" i="0" u="none" strike="noStrike" cap="none" normalizeH="0" baseline="0" dirty="0">
              <a:ln>
                <a:noFill/>
              </a:ln>
              <a:solidFill>
                <a:schemeClr val="bg1">
                  <a:lumMod val="50000"/>
                </a:schemeClr>
              </a:solidFill>
              <a:effectLst/>
              <a:latin typeface="+mj-lt"/>
              <a:cs typeface="Arial" pitchFamily="34" charset="0"/>
            </a:endParaRPr>
          </a:p>
        </p:txBody>
      </p:sp>
      <p:pic>
        <p:nvPicPr>
          <p:cNvPr id="15" name="Grafik 1"/>
          <p:cNvPicPr>
            <a:picLocks noChangeAspect="1"/>
          </p:cNvPicPr>
          <p:nvPr/>
        </p:nvPicPr>
        <p:blipFill>
          <a:blip r:embed="rId12" cstate="screen"/>
          <a:srcRect/>
          <a:stretch>
            <a:fillRect/>
          </a:stretch>
        </p:blipFill>
        <p:spPr bwMode="auto">
          <a:xfrm>
            <a:off x="7596336" y="5589240"/>
            <a:ext cx="1146147" cy="823031"/>
          </a:xfrm>
          <a:prstGeom prst="rect">
            <a:avLst/>
          </a:prstGeom>
          <a:noFill/>
          <a:ln w="9525">
            <a:noFill/>
            <a:miter lim="800000"/>
            <a:headEnd/>
            <a:tailEnd/>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eaLnBrk="1" hangingPunct="1">
              <a:defRPr/>
            </a:pPr>
            <a:r>
              <a:rPr lang="de-DE" sz="2400" kern="0" cap="small" dirty="0"/>
              <a:t>EnviGuard – Chemical </a:t>
            </a:r>
            <a:r>
              <a:rPr lang="de-DE" sz="2400" kern="0" cap="small" dirty="0" err="1"/>
              <a:t>Detection</a:t>
            </a:r>
            <a:r>
              <a:rPr lang="de-DE" sz="2400" kern="0" cap="small" dirty="0"/>
              <a:t> Unit (CDU)</a:t>
            </a:r>
          </a:p>
        </p:txBody>
      </p:sp>
      <p:sp>
        <p:nvSpPr>
          <p:cNvPr id="24" name="Fußzeilenplatzhalter 6"/>
          <p:cNvSpPr>
            <a:spLocks noGrp="1"/>
          </p:cNvSpPr>
          <p:nvPr>
            <p:ph type="ftr" sz="quarter" idx="11"/>
          </p:nvPr>
        </p:nvSpPr>
        <p:spPr>
          <a:xfrm>
            <a:off x="6213475" y="6356350"/>
            <a:ext cx="2895600" cy="365125"/>
          </a:xfrm>
        </p:spPr>
        <p:txBody>
          <a:bodyPr/>
          <a:lstStyle/>
          <a:p>
            <a:pPr>
              <a:defRPr/>
            </a:pPr>
            <a:r>
              <a:rPr lang="de-DE" dirty="0"/>
              <a:t>www.ttz-bremerhaven.de</a:t>
            </a:r>
          </a:p>
        </p:txBody>
      </p:sp>
      <p:sp>
        <p:nvSpPr>
          <p:cNvPr id="4" name="Rechteck 3"/>
          <p:cNvSpPr/>
          <p:nvPr/>
        </p:nvSpPr>
        <p:spPr>
          <a:xfrm>
            <a:off x="539552" y="1412776"/>
            <a:ext cx="4608512" cy="4462760"/>
          </a:xfrm>
          <a:prstGeom prst="rect">
            <a:avLst/>
          </a:prstGeom>
        </p:spPr>
        <p:txBody>
          <a:bodyPr wrap="square">
            <a:spAutoFit/>
          </a:bodyPr>
          <a:lstStyle/>
          <a:p>
            <a:pPr>
              <a:spcBef>
                <a:spcPts val="1200"/>
              </a:spcBef>
              <a:spcAft>
                <a:spcPts val="1200"/>
              </a:spcAft>
            </a:pPr>
            <a:r>
              <a:rPr lang="en-US" sz="2800" b="1" dirty="0">
                <a:solidFill>
                  <a:schemeClr val="bg1">
                    <a:lumMod val="50000"/>
                  </a:schemeClr>
                </a:solidFill>
                <a:latin typeface="+mn-lt"/>
                <a:ea typeface="Calibri"/>
                <a:cs typeface="Times New Roman"/>
              </a:rPr>
              <a:t>An optical nano-biosensing unit making use </a:t>
            </a:r>
            <a:r>
              <a:rPr lang="en-US" sz="2800" b="1">
                <a:solidFill>
                  <a:schemeClr val="bg1">
                    <a:lumMod val="50000"/>
                  </a:schemeClr>
                </a:solidFill>
                <a:latin typeface="+mn-lt"/>
                <a:ea typeface="Calibri"/>
                <a:cs typeface="Times New Roman"/>
              </a:rPr>
              <a:t>of antibodies </a:t>
            </a:r>
            <a:r>
              <a:rPr lang="en-US" sz="2800" b="1" dirty="0">
                <a:solidFill>
                  <a:schemeClr val="bg1">
                    <a:lumMod val="50000"/>
                  </a:schemeClr>
                </a:solidFill>
                <a:latin typeface="+mn-lt"/>
                <a:ea typeface="Calibri"/>
                <a:cs typeface="Times New Roman"/>
              </a:rPr>
              <a:t>for the detection of chemicals &amp; toxins</a:t>
            </a:r>
          </a:p>
          <a:p>
            <a:pPr marL="457200" indent="-457200">
              <a:spcBef>
                <a:spcPts val="1200"/>
              </a:spcBef>
              <a:spcAft>
                <a:spcPts val="1200"/>
              </a:spcAft>
              <a:buFont typeface="Arial" panose="020B0604020202020204" pitchFamily="34" charset="0"/>
              <a:buChar char="•"/>
            </a:pPr>
            <a:r>
              <a:rPr lang="en-US" sz="2800" b="1" dirty="0">
                <a:solidFill>
                  <a:schemeClr val="bg1">
                    <a:lumMod val="50000"/>
                  </a:schemeClr>
                </a:solidFill>
                <a:latin typeface="+mn-lt"/>
                <a:ea typeface="Calibri"/>
                <a:cs typeface="Times New Roman"/>
              </a:rPr>
              <a:t>PCBs</a:t>
            </a:r>
          </a:p>
          <a:p>
            <a:pPr marL="457200" indent="-457200">
              <a:spcBef>
                <a:spcPts val="1200"/>
              </a:spcBef>
              <a:spcAft>
                <a:spcPts val="1200"/>
              </a:spcAft>
              <a:buFont typeface="Arial" panose="020B0604020202020204" pitchFamily="34" charset="0"/>
              <a:buChar char="•"/>
            </a:pPr>
            <a:r>
              <a:rPr lang="en-US" sz="2800" b="1" dirty="0">
                <a:solidFill>
                  <a:schemeClr val="bg1">
                    <a:lumMod val="50000"/>
                  </a:schemeClr>
                </a:solidFill>
                <a:latin typeface="+mn-lt"/>
                <a:ea typeface="Calibri"/>
                <a:cs typeface="Times New Roman"/>
              </a:rPr>
              <a:t>Okadaic Acid</a:t>
            </a:r>
          </a:p>
          <a:p>
            <a:pPr marL="457200" indent="-457200">
              <a:spcBef>
                <a:spcPts val="1200"/>
              </a:spcBef>
              <a:spcAft>
                <a:spcPts val="1200"/>
              </a:spcAft>
              <a:buFont typeface="Arial" panose="020B0604020202020204" pitchFamily="34" charset="0"/>
              <a:buChar char="•"/>
            </a:pPr>
            <a:r>
              <a:rPr lang="en-US" sz="2800" b="1" dirty="0">
                <a:solidFill>
                  <a:schemeClr val="bg1">
                    <a:lumMod val="50000"/>
                  </a:schemeClr>
                </a:solidFill>
                <a:latin typeface="+mn-lt"/>
                <a:ea typeface="Calibri"/>
                <a:cs typeface="Times New Roman"/>
              </a:rPr>
              <a:t>Saxitoxin (2018)</a:t>
            </a:r>
          </a:p>
        </p:txBody>
      </p:sp>
      <p:pic>
        <p:nvPicPr>
          <p:cNvPr id="5" name="Picture 4" descr="\\FILESERVER2\Umwelt\Projekte\1) Running\1.13.019   EnviGuard\Infos\Pictures\EnviGuard LOGOS\Logo 300dpi\EnviGuard_Chemicals.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834063" y="2054225"/>
            <a:ext cx="3309937" cy="274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21894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eaLnBrk="1" hangingPunct="1">
              <a:defRPr/>
            </a:pPr>
            <a:r>
              <a:rPr lang="de-DE" sz="2400" kern="0" cap="small" dirty="0"/>
              <a:t>EnviGuard – Chemical </a:t>
            </a:r>
            <a:r>
              <a:rPr lang="de-DE" sz="2400" kern="0" cap="small" dirty="0" err="1"/>
              <a:t>Detection</a:t>
            </a:r>
            <a:r>
              <a:rPr lang="de-DE" sz="2400" kern="0" cap="small" dirty="0"/>
              <a:t> Unit (CDU)</a:t>
            </a:r>
          </a:p>
        </p:txBody>
      </p:sp>
      <p:sp>
        <p:nvSpPr>
          <p:cNvPr id="24" name="Fußzeilenplatzhalter 6"/>
          <p:cNvSpPr>
            <a:spLocks noGrp="1"/>
          </p:cNvSpPr>
          <p:nvPr>
            <p:ph type="ftr" sz="quarter" idx="11"/>
          </p:nvPr>
        </p:nvSpPr>
        <p:spPr>
          <a:xfrm>
            <a:off x="6213475" y="6356350"/>
            <a:ext cx="2895600" cy="365125"/>
          </a:xfrm>
        </p:spPr>
        <p:txBody>
          <a:bodyPr/>
          <a:lstStyle/>
          <a:p>
            <a:pPr>
              <a:defRPr/>
            </a:pPr>
            <a:r>
              <a:rPr lang="de-DE" dirty="0"/>
              <a:t>www.ttz-bremerhaven.de</a:t>
            </a:r>
          </a:p>
        </p:txBody>
      </p:sp>
      <p:pic>
        <p:nvPicPr>
          <p:cNvPr id="10" name="Picture 4" descr="\\FILESERVER2\Umwelt\Projekte\1) Running\1.13.019   EnviGuard\Infos\Pictures\EnviGuard LOGOS\Logo 300dpi\EnviGuard_Chemical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3510" y="248277"/>
            <a:ext cx="1044426" cy="8676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pieren 2"/>
          <p:cNvGrpSpPr/>
          <p:nvPr/>
        </p:nvGrpSpPr>
        <p:grpSpPr>
          <a:xfrm>
            <a:off x="107504" y="1201111"/>
            <a:ext cx="7128792" cy="5400601"/>
            <a:chOff x="1043608" y="1196751"/>
            <a:chExt cx="7128792" cy="5400601"/>
          </a:xfrm>
        </p:grpSpPr>
        <p:pic>
          <p:nvPicPr>
            <p:cNvPr id="13" name="Picture 2" descr="V:\Proyectos\TecDeposicion\7036-UE-Enviguard\PROYECTO\OTRADOCDESARROLLO\04_WP4\20_Technical meetings\2016_05_03 Integration Madrid\Fotos\P517135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713" t="19910" r="18414" b="12867"/>
            <a:stretch/>
          </p:blipFill>
          <p:spPr bwMode="auto">
            <a:xfrm>
              <a:off x="1043608" y="1196751"/>
              <a:ext cx="4451115" cy="540060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5"/>
            <p:cNvSpPr txBox="1"/>
            <p:nvPr/>
          </p:nvSpPr>
          <p:spPr>
            <a:xfrm>
              <a:off x="5538490" y="1906797"/>
              <a:ext cx="2633910" cy="646331"/>
            </a:xfrm>
            <a:prstGeom prst="rect">
              <a:avLst/>
            </a:prstGeom>
            <a:noFill/>
            <a:ln w="38100">
              <a:solidFill>
                <a:srgbClr val="00B050"/>
              </a:solidFill>
            </a:ln>
          </p:spPr>
          <p:txBody>
            <a:bodyPr wrap="square" rIns="0" rtlCol="0">
              <a:spAutoFit/>
            </a:bodyPr>
            <a:lstStyle>
              <a:defPPr>
                <a:defRPr lang="es-ES"/>
              </a:defPPr>
              <a:lvl1pPr algn="r">
                <a:defRPr sz="1400"/>
              </a:lvl1pPr>
            </a:lstStyle>
            <a:p>
              <a:pPr algn="l"/>
              <a:r>
                <a:rPr lang="fr-BE" sz="1800" dirty="0" err="1"/>
                <a:t>Level</a:t>
              </a:r>
              <a:r>
                <a:rPr lang="fr-BE" sz="1800" dirty="0"/>
                <a:t> 2: OIU (Optical Interrogation Unit)</a:t>
              </a:r>
            </a:p>
          </p:txBody>
        </p:sp>
        <p:sp>
          <p:nvSpPr>
            <p:cNvPr id="15" name="TextBox 7"/>
            <p:cNvSpPr txBox="1"/>
            <p:nvPr/>
          </p:nvSpPr>
          <p:spPr>
            <a:xfrm>
              <a:off x="5553019" y="4118266"/>
              <a:ext cx="2619381" cy="923330"/>
            </a:xfrm>
            <a:prstGeom prst="rect">
              <a:avLst/>
            </a:prstGeom>
            <a:noFill/>
            <a:ln w="38100">
              <a:solidFill>
                <a:srgbClr val="FFC000"/>
              </a:solidFill>
            </a:ln>
          </p:spPr>
          <p:txBody>
            <a:bodyPr wrap="square" rIns="0" rtlCol="0">
              <a:spAutoFit/>
            </a:bodyPr>
            <a:lstStyle/>
            <a:p>
              <a:r>
                <a:rPr lang="fr-BE" dirty="0" err="1"/>
                <a:t>Level</a:t>
              </a:r>
              <a:r>
                <a:rPr lang="fr-BE" dirty="0"/>
                <a:t> 0: CFU (Chip and </a:t>
              </a:r>
              <a:r>
                <a:rPr lang="fr-BE" dirty="0" err="1"/>
                <a:t>Fluidic</a:t>
              </a:r>
              <a:r>
                <a:rPr lang="fr-BE" dirty="0"/>
                <a:t> Unit) + </a:t>
              </a:r>
              <a:r>
                <a:rPr lang="fr-BE" dirty="0" err="1"/>
                <a:t>fluidic</a:t>
              </a:r>
              <a:r>
                <a:rPr lang="fr-BE" dirty="0"/>
                <a:t> drivers </a:t>
              </a:r>
            </a:p>
          </p:txBody>
        </p:sp>
        <p:sp>
          <p:nvSpPr>
            <p:cNvPr id="16" name="TextBox 142"/>
            <p:cNvSpPr txBox="1"/>
            <p:nvPr/>
          </p:nvSpPr>
          <p:spPr>
            <a:xfrm>
              <a:off x="5552749" y="2612427"/>
              <a:ext cx="2619651" cy="923330"/>
            </a:xfrm>
            <a:prstGeom prst="rect">
              <a:avLst/>
            </a:prstGeom>
            <a:noFill/>
            <a:ln w="38100">
              <a:solidFill>
                <a:srgbClr val="9F6E25"/>
              </a:solidFill>
            </a:ln>
          </p:spPr>
          <p:txBody>
            <a:bodyPr wrap="square" rIns="0" rtlCol="0">
              <a:spAutoFit/>
            </a:bodyPr>
            <a:lstStyle/>
            <a:p>
              <a:r>
                <a:rPr lang="fr-BE" dirty="0" err="1"/>
                <a:t>Level</a:t>
              </a:r>
              <a:r>
                <a:rPr lang="fr-BE" dirty="0"/>
                <a:t> 1: PHOSDI (</a:t>
              </a:r>
              <a:r>
                <a:rPr lang="fr-BE" dirty="0" err="1"/>
                <a:t>Photonic</a:t>
              </a:r>
              <a:r>
                <a:rPr lang="fr-BE" dirty="0"/>
                <a:t> </a:t>
              </a:r>
              <a:r>
                <a:rPr lang="fr-BE" dirty="0" err="1"/>
                <a:t>Sensor</a:t>
              </a:r>
              <a:r>
                <a:rPr lang="fr-BE" dirty="0"/>
                <a:t> and </a:t>
              </a:r>
              <a:r>
                <a:rPr lang="fr-BE" dirty="0" err="1"/>
                <a:t>Device</a:t>
              </a:r>
              <a:r>
                <a:rPr lang="fr-BE" dirty="0"/>
                <a:t> Interface)</a:t>
              </a:r>
            </a:p>
          </p:txBody>
        </p:sp>
        <p:cxnSp>
          <p:nvCxnSpPr>
            <p:cNvPr id="17" name="137 Conector recto de flecha"/>
            <p:cNvCxnSpPr>
              <a:stCxn id="14" idx="1"/>
            </p:cNvCxnSpPr>
            <p:nvPr/>
          </p:nvCxnSpPr>
          <p:spPr>
            <a:xfrm flipH="1">
              <a:off x="3652226" y="2229963"/>
              <a:ext cx="1886264" cy="664168"/>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138 Conector recto de flecha"/>
            <p:cNvCxnSpPr>
              <a:stCxn id="16" idx="1"/>
            </p:cNvCxnSpPr>
            <p:nvPr/>
          </p:nvCxnSpPr>
          <p:spPr>
            <a:xfrm flipH="1">
              <a:off x="2959715" y="3074092"/>
              <a:ext cx="2593034" cy="507824"/>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139 Conector recto de flecha"/>
            <p:cNvCxnSpPr>
              <a:stCxn id="15" idx="1"/>
            </p:cNvCxnSpPr>
            <p:nvPr/>
          </p:nvCxnSpPr>
          <p:spPr>
            <a:xfrm flipH="1">
              <a:off x="3284021" y="4579931"/>
              <a:ext cx="2268998" cy="92334"/>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0" name="Rechteck 29"/>
          <p:cNvSpPr/>
          <p:nvPr/>
        </p:nvSpPr>
        <p:spPr>
          <a:xfrm>
            <a:off x="5504295" y="1357160"/>
            <a:ext cx="3168923" cy="523220"/>
          </a:xfrm>
          <a:prstGeom prst="rect">
            <a:avLst/>
          </a:prstGeom>
        </p:spPr>
        <p:txBody>
          <a:bodyPr wrap="square">
            <a:spAutoFit/>
          </a:bodyPr>
          <a:lstStyle/>
          <a:p>
            <a:pPr>
              <a:spcBef>
                <a:spcPts val="1200"/>
              </a:spcBef>
              <a:spcAft>
                <a:spcPts val="1200"/>
              </a:spcAft>
            </a:pPr>
            <a:r>
              <a:rPr lang="en-US" sz="2800" b="1" dirty="0">
                <a:solidFill>
                  <a:schemeClr val="bg1">
                    <a:lumMod val="50000"/>
                  </a:schemeClr>
                </a:solidFill>
                <a:latin typeface="+mn-lt"/>
                <a:ea typeface="Calibri"/>
                <a:cs typeface="Times New Roman"/>
              </a:rPr>
              <a:t>1</a:t>
            </a:r>
            <a:r>
              <a:rPr lang="en-US" sz="2800" b="1" baseline="30000" dirty="0">
                <a:solidFill>
                  <a:schemeClr val="bg1">
                    <a:lumMod val="50000"/>
                  </a:schemeClr>
                </a:solidFill>
                <a:latin typeface="+mn-lt"/>
                <a:ea typeface="Calibri"/>
                <a:cs typeface="Times New Roman"/>
              </a:rPr>
              <a:t>st</a:t>
            </a:r>
            <a:r>
              <a:rPr lang="en-US" sz="2800" b="1" dirty="0">
                <a:solidFill>
                  <a:schemeClr val="bg1">
                    <a:lumMod val="50000"/>
                  </a:schemeClr>
                </a:solidFill>
                <a:latin typeface="+mn-lt"/>
                <a:ea typeface="Calibri"/>
                <a:cs typeface="Times New Roman"/>
              </a:rPr>
              <a:t> Prototype</a:t>
            </a:r>
          </a:p>
        </p:txBody>
      </p:sp>
    </p:spTree>
    <p:extLst>
      <p:ext uri="{BB962C8B-B14F-4D97-AF65-F5344CB8AC3E}">
        <p14:creationId xmlns:p14="http://schemas.microsoft.com/office/powerpoint/2010/main" val="165402680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eaLnBrk="1" hangingPunct="1">
              <a:defRPr/>
            </a:pPr>
            <a:r>
              <a:rPr lang="de-DE" sz="2400" kern="0" cap="small" dirty="0"/>
              <a:t>EnviGuard – Chemical </a:t>
            </a:r>
            <a:r>
              <a:rPr lang="de-DE" sz="2400" kern="0" cap="small" dirty="0" err="1"/>
              <a:t>Detection</a:t>
            </a:r>
            <a:r>
              <a:rPr lang="de-DE" sz="2400" kern="0" cap="small" dirty="0"/>
              <a:t> Unit (CDU)</a:t>
            </a:r>
          </a:p>
        </p:txBody>
      </p:sp>
      <p:pic>
        <p:nvPicPr>
          <p:cNvPr id="10" name="Picture 4" descr="\\FILESERVER2\Umwelt\Projekte\1) Running\1.13.019   EnviGuard\Infos\Pictures\EnviGuard LOGOS\Logo 300dpi\EnviGuard_Chemical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3510" y="248277"/>
            <a:ext cx="1044426" cy="867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V:\Proyectos\TecDeposicion\7036-UE-Enviguard\PROYECTO\OTRADOCDESARROLLO\04_WP4\20_Technical meetings\2016_05_03 Integration Madrid\Fotos\P517135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713" t="17734" r="18414" b="11457"/>
          <a:stretch/>
        </p:blipFill>
        <p:spPr bwMode="auto">
          <a:xfrm>
            <a:off x="107504" y="1125734"/>
            <a:ext cx="2383316" cy="3045966"/>
          </a:xfrm>
          <a:prstGeom prst="rect">
            <a:avLst/>
          </a:prstGeom>
          <a:noFill/>
          <a:extLst>
            <a:ext uri="{909E8E84-426E-40DD-AFC4-6F175D3DCCD1}">
              <a14:hiddenFill xmlns:a14="http://schemas.microsoft.com/office/drawing/2010/main">
                <a:solidFill>
                  <a:srgbClr val="FFFFFF"/>
                </a:solidFill>
              </a14:hiddenFill>
            </a:ext>
          </a:extLst>
        </p:spPr>
      </p:pic>
      <p:sp>
        <p:nvSpPr>
          <p:cNvPr id="6" name="2 Elipse"/>
          <p:cNvSpPr/>
          <p:nvPr/>
        </p:nvSpPr>
        <p:spPr>
          <a:xfrm>
            <a:off x="688019" y="2611262"/>
            <a:ext cx="1512168" cy="832908"/>
          </a:xfrm>
          <a:prstGeom prst="ellipse">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6107" y="1408841"/>
            <a:ext cx="4037020" cy="3028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5"/>
          <p:cNvSpPr txBox="1"/>
          <p:nvPr/>
        </p:nvSpPr>
        <p:spPr>
          <a:xfrm>
            <a:off x="8041496" y="3130164"/>
            <a:ext cx="999933" cy="261610"/>
          </a:xfrm>
          <a:prstGeom prst="rect">
            <a:avLst/>
          </a:prstGeom>
          <a:noFill/>
          <a:ln w="38100">
            <a:noFill/>
          </a:ln>
        </p:spPr>
        <p:txBody>
          <a:bodyPr wrap="square" rIns="0" rtlCol="0">
            <a:spAutoFit/>
          </a:bodyPr>
          <a:lstStyle>
            <a:defPPr>
              <a:defRPr lang="es-ES"/>
            </a:defPPr>
            <a:lvl1pPr algn="r">
              <a:defRPr sz="1400"/>
            </a:lvl1pPr>
          </a:lstStyle>
          <a:p>
            <a:pPr algn="l"/>
            <a:r>
              <a:rPr lang="en-US" sz="1100" dirty="0">
                <a:solidFill>
                  <a:srgbClr val="004687"/>
                </a:solidFill>
                <a:latin typeface="Trebuchet MS" panose="020B0603020202020204" pitchFamily="34" charset="0"/>
                <a:cs typeface="Arial" charset="0"/>
              </a:rPr>
              <a:t>Chip-holder</a:t>
            </a:r>
          </a:p>
        </p:txBody>
      </p:sp>
      <p:cxnSp>
        <p:nvCxnSpPr>
          <p:cNvPr id="9" name="16 Conector recto de flecha"/>
          <p:cNvCxnSpPr>
            <a:stCxn id="8" idx="1"/>
          </p:cNvCxnSpPr>
          <p:nvPr/>
        </p:nvCxnSpPr>
        <p:spPr>
          <a:xfrm flipH="1" flipV="1">
            <a:off x="7744803" y="2915946"/>
            <a:ext cx="296693" cy="345023"/>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1" name="33 Grupo"/>
          <p:cNvGrpSpPr/>
          <p:nvPr/>
        </p:nvGrpSpPr>
        <p:grpSpPr>
          <a:xfrm>
            <a:off x="2776251" y="3582170"/>
            <a:ext cx="1755909" cy="389956"/>
            <a:chOff x="1115616" y="5347374"/>
            <a:chExt cx="1944217" cy="430887"/>
          </a:xfrm>
        </p:grpSpPr>
        <p:sp>
          <p:nvSpPr>
            <p:cNvPr id="12" name="TextBox 5"/>
            <p:cNvSpPr txBox="1"/>
            <p:nvPr/>
          </p:nvSpPr>
          <p:spPr>
            <a:xfrm>
              <a:off x="1115616" y="5347374"/>
              <a:ext cx="1095043" cy="430887"/>
            </a:xfrm>
            <a:prstGeom prst="rect">
              <a:avLst/>
            </a:prstGeom>
            <a:noFill/>
            <a:ln w="38100">
              <a:noFill/>
            </a:ln>
          </p:spPr>
          <p:txBody>
            <a:bodyPr wrap="square" rIns="0" rtlCol="0">
              <a:spAutoFit/>
            </a:bodyPr>
            <a:lstStyle>
              <a:defPPr>
                <a:defRPr lang="es-ES"/>
              </a:defPPr>
              <a:lvl1pPr algn="r">
                <a:defRPr sz="1400"/>
              </a:lvl1pPr>
            </a:lstStyle>
            <a:p>
              <a:pPr algn="ctr"/>
              <a:r>
                <a:rPr lang="en-US" sz="1100" dirty="0">
                  <a:solidFill>
                    <a:srgbClr val="004687"/>
                  </a:solidFill>
                  <a:latin typeface="Trebuchet MS" panose="020B0603020202020204" pitchFamily="34" charset="0"/>
                  <a:cs typeface="Arial" charset="0"/>
                </a:rPr>
                <a:t>4 peristaltic pumps</a:t>
              </a:r>
            </a:p>
          </p:txBody>
        </p:sp>
        <p:cxnSp>
          <p:nvCxnSpPr>
            <p:cNvPr id="13" name="21 Conector recto de flecha"/>
            <p:cNvCxnSpPr>
              <a:stCxn id="12" idx="3"/>
            </p:cNvCxnSpPr>
            <p:nvPr/>
          </p:nvCxnSpPr>
          <p:spPr>
            <a:xfrm>
              <a:off x="2210659" y="5562818"/>
              <a:ext cx="849174" cy="0"/>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4" name="35 Grupo"/>
          <p:cNvGrpSpPr/>
          <p:nvPr/>
        </p:nvGrpSpPr>
        <p:grpSpPr>
          <a:xfrm>
            <a:off x="3140004" y="1313265"/>
            <a:ext cx="1936050" cy="512681"/>
            <a:chOff x="6636312" y="2107739"/>
            <a:chExt cx="2143677" cy="566493"/>
          </a:xfrm>
        </p:grpSpPr>
        <p:sp>
          <p:nvSpPr>
            <p:cNvPr id="15" name="TextBox 5"/>
            <p:cNvSpPr txBox="1"/>
            <p:nvPr/>
          </p:nvSpPr>
          <p:spPr>
            <a:xfrm>
              <a:off x="6636312" y="2107739"/>
              <a:ext cx="10155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ES"/>
              </a:defPPr>
              <a:lvl1pPr>
                <a:defRPr sz="1100">
                  <a:solidFill>
                    <a:srgbClr val="004687"/>
                  </a:solidFill>
                  <a:latin typeface="Trebuchet MS" panose="020B0603020202020204" pitchFamily="34" charset="0"/>
                  <a:cs typeface="Arial" charset="0"/>
                </a:defRPr>
              </a:lvl1pPr>
              <a:lvl2pPr marL="742950" indent="-285750" eaLnBrk="0" hangingPunct="0">
                <a:defRPr sz="2400">
                  <a:latin typeface="Times New Roman" charset="0"/>
                </a:defRPr>
              </a:lvl2pPr>
              <a:lvl3pPr marL="1143000" indent="-228600" eaLnBrk="0" hangingPunct="0">
                <a:defRPr sz="2400">
                  <a:latin typeface="Times New Roman" charset="0"/>
                </a:defRPr>
              </a:lvl3pPr>
              <a:lvl4pPr marL="1600200" indent="-228600" eaLnBrk="0" hangingPunct="0">
                <a:defRPr sz="2400">
                  <a:latin typeface="Times New Roman" charset="0"/>
                </a:defRPr>
              </a:lvl4pPr>
              <a:lvl5pPr marL="2057400" indent="-228600" eaLnBrk="0" hangingPunct="0">
                <a:defRPr sz="2400">
                  <a:latin typeface="Times New Roman" charset="0"/>
                </a:defRPr>
              </a:lvl5pPr>
              <a:lvl6pPr marL="2514600" indent="-228600" eaLnBrk="0" fontAlgn="base" hangingPunct="0">
                <a:spcBef>
                  <a:spcPct val="0"/>
                </a:spcBef>
                <a:spcAft>
                  <a:spcPct val="0"/>
                </a:spcAft>
                <a:defRPr sz="2400">
                  <a:latin typeface="Times New Roman" charset="0"/>
                </a:defRPr>
              </a:lvl6pPr>
              <a:lvl7pPr marL="2971800" indent="-228600" eaLnBrk="0" fontAlgn="base" hangingPunct="0">
                <a:spcBef>
                  <a:spcPct val="0"/>
                </a:spcBef>
                <a:spcAft>
                  <a:spcPct val="0"/>
                </a:spcAft>
                <a:defRPr sz="2400">
                  <a:latin typeface="Times New Roman" charset="0"/>
                </a:defRPr>
              </a:lvl7pPr>
              <a:lvl8pPr marL="3429000" indent="-228600" eaLnBrk="0" fontAlgn="base" hangingPunct="0">
                <a:spcBef>
                  <a:spcPct val="0"/>
                </a:spcBef>
                <a:spcAft>
                  <a:spcPct val="0"/>
                </a:spcAft>
                <a:defRPr sz="2400">
                  <a:latin typeface="Times New Roman" charset="0"/>
                </a:defRPr>
              </a:lvl8pPr>
              <a:lvl9pPr marL="3886200" indent="-228600" eaLnBrk="0" fontAlgn="base" hangingPunct="0">
                <a:spcBef>
                  <a:spcPct val="0"/>
                </a:spcBef>
                <a:spcAft>
                  <a:spcPct val="0"/>
                </a:spcAft>
                <a:defRPr sz="2400">
                  <a:latin typeface="Times New Roman" charset="0"/>
                </a:defRPr>
              </a:lvl9pPr>
            </a:lstStyle>
            <a:p>
              <a:r>
                <a:rPr lang="en-US" dirty="0"/>
                <a:t>Rotary valve</a:t>
              </a:r>
            </a:p>
          </p:txBody>
        </p:sp>
        <p:cxnSp>
          <p:nvCxnSpPr>
            <p:cNvPr id="16" name="23 Conector recto de flecha"/>
            <p:cNvCxnSpPr/>
            <p:nvPr/>
          </p:nvCxnSpPr>
          <p:spPr>
            <a:xfrm>
              <a:off x="7214795" y="2456395"/>
              <a:ext cx="1565194" cy="217837"/>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17" name="Picture 2" descr="V:\Proyectos\TecDeposicion\7036-UE-Enviguard\PROYECTO\OTRADOCDESARROLLO\05_WP5\Technical meeting 2016_09_28\Fotos para presentación\20160926_123823.jpg"/>
          <p:cNvPicPr>
            <a:picLocks noChangeAspect="1" noChangeArrowheads="1"/>
          </p:cNvPicPr>
          <p:nvPr/>
        </p:nvPicPr>
        <p:blipFill rotWithShape="1">
          <a:blip r:embed="rId6">
            <a:extLst>
              <a:ext uri="{28A0092B-C50C-407E-A947-70E740481C1C}">
                <a14:useLocalDpi xmlns:a14="http://schemas.microsoft.com/office/drawing/2010/main" val="0"/>
              </a:ext>
            </a:extLst>
          </a:blip>
          <a:srcRect l="30982" t="35828" r="44777" b="24642"/>
          <a:stretch/>
        </p:blipFill>
        <p:spPr bwMode="auto">
          <a:xfrm rot="5400000">
            <a:off x="5966750" y="4464427"/>
            <a:ext cx="2039051" cy="2493799"/>
          </a:xfrm>
          <a:prstGeom prst="rect">
            <a:avLst/>
          </a:prstGeom>
          <a:noFill/>
          <a:extLst>
            <a:ext uri="{909E8E84-426E-40DD-AFC4-6F175D3DCCD1}">
              <a14:hiddenFill xmlns:a14="http://schemas.microsoft.com/office/drawing/2010/main">
                <a:solidFill>
                  <a:srgbClr val="FFFFFF"/>
                </a:solidFill>
              </a14:hiddenFill>
            </a:ext>
          </a:extLst>
        </p:spPr>
      </p:pic>
      <p:sp>
        <p:nvSpPr>
          <p:cNvPr id="18" name="10 CuadroTexto"/>
          <p:cNvSpPr txBox="1">
            <a:spLocks noChangeArrowheads="1"/>
          </p:cNvSpPr>
          <p:nvPr/>
        </p:nvSpPr>
        <p:spPr bwMode="auto">
          <a:xfrm>
            <a:off x="2062206" y="4296567"/>
            <a:ext cx="1852809" cy="301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s-ES" sz="1200" dirty="0">
                <a:solidFill>
                  <a:srgbClr val="004687"/>
                </a:solidFill>
                <a:latin typeface="Trebuchet MS" panose="020B0603020202020204" pitchFamily="34" charset="0"/>
                <a:cs typeface="Arial" charset="0"/>
              </a:rPr>
              <a:t>Resonant </a:t>
            </a:r>
            <a:r>
              <a:rPr lang="en-US" altLang="es-ES" sz="1200" dirty="0" err="1">
                <a:solidFill>
                  <a:srgbClr val="004687"/>
                </a:solidFill>
                <a:latin typeface="Trebuchet MS" panose="020B0603020202020204" pitchFamily="34" charset="0"/>
                <a:cs typeface="Arial" charset="0"/>
              </a:rPr>
              <a:t>NanoPillars</a:t>
            </a:r>
            <a:endParaRPr lang="en-US" altLang="es-ES" sz="1100" dirty="0">
              <a:solidFill>
                <a:srgbClr val="004687"/>
              </a:solidFill>
              <a:latin typeface="Trebuchet MS" panose="020B0603020202020204" pitchFamily="34" charset="0"/>
              <a:cs typeface="Arial" charset="0"/>
            </a:endParaRPr>
          </a:p>
        </p:txBody>
      </p:sp>
      <p:grpSp>
        <p:nvGrpSpPr>
          <p:cNvPr id="19" name="28 Grupo"/>
          <p:cNvGrpSpPr/>
          <p:nvPr/>
        </p:nvGrpSpPr>
        <p:grpSpPr>
          <a:xfrm>
            <a:off x="1130144" y="4580052"/>
            <a:ext cx="5643829" cy="2189366"/>
            <a:chOff x="5649793" y="908719"/>
            <a:chExt cx="5643829" cy="2189366"/>
          </a:xfrm>
        </p:grpSpPr>
        <p:cxnSp>
          <p:nvCxnSpPr>
            <p:cNvPr id="20" name="29 Conector recto"/>
            <p:cNvCxnSpPr/>
            <p:nvPr/>
          </p:nvCxnSpPr>
          <p:spPr>
            <a:xfrm flipH="1" flipV="1">
              <a:off x="9366728" y="908721"/>
              <a:ext cx="1793112" cy="929534"/>
            </a:xfrm>
            <a:prstGeom prst="lin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21" name="30 Conector recto"/>
            <p:cNvCxnSpPr/>
            <p:nvPr/>
          </p:nvCxnSpPr>
          <p:spPr>
            <a:xfrm flipV="1">
              <a:off x="9366728" y="1925887"/>
              <a:ext cx="1793112" cy="1172198"/>
            </a:xfrm>
            <a:prstGeom prst="lin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pic>
          <p:nvPicPr>
            <p:cNvPr id="2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49793" y="908719"/>
              <a:ext cx="3716935" cy="2189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32 Rectángulo"/>
            <p:cNvSpPr/>
            <p:nvPr/>
          </p:nvSpPr>
          <p:spPr>
            <a:xfrm>
              <a:off x="11159840" y="1838255"/>
              <a:ext cx="133782" cy="876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cxnSp>
        <p:nvCxnSpPr>
          <p:cNvPr id="25" name="36 Conector recto de flecha"/>
          <p:cNvCxnSpPr/>
          <p:nvPr/>
        </p:nvCxnSpPr>
        <p:spPr>
          <a:xfrm>
            <a:off x="2202902" y="3027716"/>
            <a:ext cx="2013509" cy="0"/>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37 Conector recto de flecha"/>
          <p:cNvCxnSpPr>
            <a:endCxn id="17" idx="1"/>
          </p:cNvCxnSpPr>
          <p:nvPr/>
        </p:nvCxnSpPr>
        <p:spPr>
          <a:xfrm flipH="1">
            <a:off x="6986275" y="2915946"/>
            <a:ext cx="398488" cy="1775855"/>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10 CuadroTexto"/>
          <p:cNvSpPr txBox="1">
            <a:spLocks noChangeArrowheads="1"/>
          </p:cNvSpPr>
          <p:nvPr/>
        </p:nvSpPr>
        <p:spPr bwMode="auto">
          <a:xfrm>
            <a:off x="7145975" y="4429311"/>
            <a:ext cx="1246900" cy="301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s-ES" sz="1200" dirty="0">
                <a:solidFill>
                  <a:srgbClr val="004687"/>
                </a:solidFill>
                <a:latin typeface="Trebuchet MS" panose="020B0603020202020204" pitchFamily="34" charset="0"/>
                <a:cs typeface="Arial" charset="0"/>
              </a:rPr>
              <a:t>Bicells chip</a:t>
            </a:r>
            <a:endParaRPr lang="en-US" altLang="es-ES" sz="1100" dirty="0">
              <a:solidFill>
                <a:srgbClr val="004687"/>
              </a:solidFill>
              <a:latin typeface="Trebuchet MS" panose="020B0603020202020204" pitchFamily="34" charset="0"/>
              <a:cs typeface="Arial" charset="0"/>
            </a:endParaRPr>
          </a:p>
        </p:txBody>
      </p:sp>
      <p:sp>
        <p:nvSpPr>
          <p:cNvPr id="28" name="TextBox 5"/>
          <p:cNvSpPr txBox="1"/>
          <p:nvPr/>
        </p:nvSpPr>
        <p:spPr>
          <a:xfrm>
            <a:off x="4216412" y="964105"/>
            <a:ext cx="3091892" cy="369332"/>
          </a:xfrm>
          <a:prstGeom prst="rect">
            <a:avLst/>
          </a:prstGeom>
          <a:noFill/>
          <a:ln w="38100">
            <a:noFill/>
          </a:ln>
        </p:spPr>
        <p:txBody>
          <a:bodyPr wrap="square" rIns="0" rtlCol="0">
            <a:spAutoFit/>
          </a:bodyPr>
          <a:lstStyle>
            <a:defPPr>
              <a:defRPr lang="es-ES"/>
            </a:defPPr>
            <a:lvl1pPr algn="r">
              <a:defRPr sz="1400"/>
            </a:lvl1pPr>
          </a:lstStyle>
          <a:p>
            <a:pPr algn="l"/>
            <a:r>
              <a:rPr lang="en-US" sz="1800" dirty="0">
                <a:solidFill>
                  <a:srgbClr val="C00000"/>
                </a:solidFill>
                <a:latin typeface="Trebuchet MS" panose="020B0603020202020204" pitchFamily="34" charset="0"/>
                <a:cs typeface="Arial" charset="0"/>
              </a:rPr>
              <a:t>Autonomous fluidic system</a:t>
            </a:r>
          </a:p>
        </p:txBody>
      </p:sp>
      <p:sp>
        <p:nvSpPr>
          <p:cNvPr id="29" name="10 CuadroTexto"/>
          <p:cNvSpPr txBox="1">
            <a:spLocks noChangeArrowheads="1"/>
          </p:cNvSpPr>
          <p:nvPr/>
        </p:nvSpPr>
        <p:spPr bwMode="auto">
          <a:xfrm>
            <a:off x="6456906" y="6338710"/>
            <a:ext cx="1246900" cy="301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s-ES" sz="1200" dirty="0">
                <a:solidFill>
                  <a:srgbClr val="004687"/>
                </a:solidFill>
                <a:latin typeface="Trebuchet MS" panose="020B0603020202020204" pitchFamily="34" charset="0"/>
                <a:cs typeface="Arial" charset="0"/>
              </a:rPr>
              <a:t>Reusable</a:t>
            </a:r>
            <a:endParaRPr lang="en-US" altLang="es-ES" sz="1100" dirty="0">
              <a:solidFill>
                <a:srgbClr val="004687"/>
              </a:solidFill>
              <a:latin typeface="Trebuchet MS" panose="020B0603020202020204" pitchFamily="34" charset="0"/>
              <a:cs typeface="Arial" charset="0"/>
            </a:endParaRPr>
          </a:p>
        </p:txBody>
      </p:sp>
      <p:sp>
        <p:nvSpPr>
          <p:cNvPr id="30" name="3 Rectángulo redondeado"/>
          <p:cNvSpPr/>
          <p:nvPr/>
        </p:nvSpPr>
        <p:spPr>
          <a:xfrm>
            <a:off x="4057223" y="980728"/>
            <a:ext cx="3327539" cy="311623"/>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319390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eaLnBrk="1" hangingPunct="1">
              <a:defRPr/>
            </a:pPr>
            <a:r>
              <a:rPr lang="de-DE" sz="2400" kern="0" cap="small" dirty="0"/>
              <a:t>EnviGuard – Chemical </a:t>
            </a:r>
            <a:r>
              <a:rPr lang="de-DE" sz="2400" kern="0" cap="small" dirty="0" err="1"/>
              <a:t>Detection</a:t>
            </a:r>
            <a:r>
              <a:rPr lang="de-DE" sz="2400" kern="0" cap="small" dirty="0"/>
              <a:t> Unit (CDU)</a:t>
            </a:r>
          </a:p>
        </p:txBody>
      </p:sp>
      <p:pic>
        <p:nvPicPr>
          <p:cNvPr id="10" name="Picture 4" descr="\\FILESERVER2\Umwelt\Projekte\1) Running\1.13.019   EnviGuard\Infos\Pictures\EnviGuard LOGOS\Logo 300dpi\EnviGuard_Chemical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3510" y="248277"/>
            <a:ext cx="1044426" cy="867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V:\Proyectos\TecDeposicion\7036-UE-Enviguard\PROYECTO\OTRADOCDESARROLLO\04_WP4\20_Technical meetings\2016_05_03 Integration Madrid\Fotos\P517135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713" t="17734" r="18414" b="11457"/>
          <a:stretch/>
        </p:blipFill>
        <p:spPr bwMode="auto">
          <a:xfrm>
            <a:off x="319077" y="935360"/>
            <a:ext cx="2383316" cy="304596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2069 Grupo"/>
          <p:cNvGrpSpPr/>
          <p:nvPr/>
        </p:nvGrpSpPr>
        <p:grpSpPr>
          <a:xfrm>
            <a:off x="221121" y="2524084"/>
            <a:ext cx="2997650" cy="4050295"/>
            <a:chOff x="221121" y="2524084"/>
            <a:chExt cx="2997650" cy="4050295"/>
          </a:xfrm>
        </p:grpSpPr>
        <p:pic>
          <p:nvPicPr>
            <p:cNvPr id="7" name="Picture 2" descr="V:\Proyectos\TecDeposicion\7036-UE-Enviguard\PROYECTO\OTRADOCDESARROLLO\04_WP4\20_Technical meetings\2016_05_03 Integration Madrid\Fotos\P517134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35" t="-298" r="14723" b="12668"/>
            <a:stretch/>
          </p:blipFill>
          <p:spPr bwMode="auto">
            <a:xfrm>
              <a:off x="221121" y="4518248"/>
              <a:ext cx="2579228" cy="20561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5"/>
            <p:cNvSpPr txBox="1"/>
            <p:nvPr/>
          </p:nvSpPr>
          <p:spPr>
            <a:xfrm>
              <a:off x="2123728" y="4044697"/>
              <a:ext cx="1095043" cy="261610"/>
            </a:xfrm>
            <a:prstGeom prst="rect">
              <a:avLst/>
            </a:prstGeom>
            <a:noFill/>
            <a:ln w="38100">
              <a:noFill/>
            </a:ln>
          </p:spPr>
          <p:txBody>
            <a:bodyPr wrap="square" rIns="0" rtlCol="0">
              <a:spAutoFit/>
            </a:bodyPr>
            <a:lstStyle>
              <a:defPPr>
                <a:defRPr lang="es-ES"/>
              </a:defPPr>
              <a:lvl1pPr algn="r">
                <a:defRPr sz="1400"/>
              </a:lvl1pPr>
            </a:lstStyle>
            <a:p>
              <a:pPr algn="l"/>
              <a:r>
                <a:rPr lang="en-US" sz="1100" dirty="0">
                  <a:solidFill>
                    <a:srgbClr val="004687"/>
                  </a:solidFill>
                  <a:latin typeface="Trebuchet MS" panose="020B0603020202020204" pitchFamily="34" charset="0"/>
                  <a:cs typeface="Arial" charset="0"/>
                </a:rPr>
                <a:t>Optical fibers</a:t>
              </a:r>
            </a:p>
          </p:txBody>
        </p:sp>
        <p:cxnSp>
          <p:nvCxnSpPr>
            <p:cNvPr id="9" name="21 Conector recto de flecha"/>
            <p:cNvCxnSpPr/>
            <p:nvPr/>
          </p:nvCxnSpPr>
          <p:spPr>
            <a:xfrm flipH="1">
              <a:off x="1796344" y="4306307"/>
              <a:ext cx="687424" cy="994901"/>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18 Conector recto de flecha"/>
            <p:cNvCxnSpPr>
              <a:stCxn id="12" idx="4"/>
            </p:cNvCxnSpPr>
            <p:nvPr/>
          </p:nvCxnSpPr>
          <p:spPr>
            <a:xfrm flipH="1">
              <a:off x="1510735" y="2866847"/>
              <a:ext cx="105589" cy="1570265"/>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19 Elipse"/>
            <p:cNvSpPr/>
            <p:nvPr/>
          </p:nvSpPr>
          <p:spPr>
            <a:xfrm>
              <a:off x="1436304" y="2524084"/>
              <a:ext cx="360040" cy="342763"/>
            </a:xfrm>
            <a:prstGeom prst="ellipse">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3" name="2070 Grupo"/>
          <p:cNvGrpSpPr/>
          <p:nvPr/>
        </p:nvGrpSpPr>
        <p:grpSpPr>
          <a:xfrm>
            <a:off x="683568" y="1086321"/>
            <a:ext cx="7611461" cy="2630711"/>
            <a:chOff x="683568" y="912344"/>
            <a:chExt cx="7611461" cy="2630711"/>
          </a:xfrm>
        </p:grpSpPr>
        <p:cxnSp>
          <p:nvCxnSpPr>
            <p:cNvPr id="14" name="137 Conector recto de flecha"/>
            <p:cNvCxnSpPr>
              <a:stCxn id="15" idx="6"/>
            </p:cNvCxnSpPr>
            <p:nvPr/>
          </p:nvCxnSpPr>
          <p:spPr>
            <a:xfrm>
              <a:off x="2483768" y="1916832"/>
              <a:ext cx="1368152" cy="122285"/>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2 Elipse"/>
            <p:cNvSpPr/>
            <p:nvPr/>
          </p:nvSpPr>
          <p:spPr>
            <a:xfrm>
              <a:off x="683568" y="1484784"/>
              <a:ext cx="1800200" cy="864096"/>
            </a:xfrm>
            <a:prstGeom prst="ellipse">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pic>
          <p:nvPicPr>
            <p:cNvPr id="16" name="Picture 2" descr="V:\Proyectos\TecDeposicion\7036-UE-Enviguard\PROYECTO\OTRADOCDESARROLLO\04_WP4\20_Technical meetings\2016_05_03 Integration Madrid\Fotos\P5171356.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884" t="7639" r="13981" b="54766"/>
            <a:stretch/>
          </p:blipFill>
          <p:spPr bwMode="auto">
            <a:xfrm>
              <a:off x="3851920" y="1526831"/>
              <a:ext cx="4443109" cy="201622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5"/>
            <p:cNvSpPr txBox="1"/>
            <p:nvPr/>
          </p:nvSpPr>
          <p:spPr>
            <a:xfrm>
              <a:off x="7020272" y="912344"/>
              <a:ext cx="1080120" cy="261610"/>
            </a:xfrm>
            <a:prstGeom prst="rect">
              <a:avLst/>
            </a:prstGeom>
            <a:noFill/>
            <a:ln w="38100">
              <a:noFill/>
            </a:ln>
          </p:spPr>
          <p:txBody>
            <a:bodyPr wrap="square" rIns="0" rtlCol="0">
              <a:spAutoFit/>
            </a:bodyPr>
            <a:lstStyle>
              <a:defPPr>
                <a:defRPr lang="es-ES"/>
              </a:defPPr>
              <a:lvl1pPr>
                <a:defRPr sz="1100">
                  <a:solidFill>
                    <a:srgbClr val="004687"/>
                  </a:solidFill>
                  <a:latin typeface="Trebuchet MS" panose="020B0603020202020204" pitchFamily="34" charset="0"/>
                  <a:cs typeface="Arial" charset="0"/>
                </a:defRPr>
              </a:lvl1pPr>
            </a:lstStyle>
            <a:p>
              <a:r>
                <a:rPr lang="fr-BE" dirty="0" err="1"/>
                <a:t>Spectrometer</a:t>
              </a:r>
              <a:endParaRPr lang="fr-BE" dirty="0"/>
            </a:p>
          </p:txBody>
        </p:sp>
        <p:cxnSp>
          <p:nvCxnSpPr>
            <p:cNvPr id="18" name="28 Conector recto de flecha"/>
            <p:cNvCxnSpPr>
              <a:stCxn id="17" idx="2"/>
            </p:cNvCxnSpPr>
            <p:nvPr/>
          </p:nvCxnSpPr>
          <p:spPr>
            <a:xfrm flipH="1">
              <a:off x="7552371" y="1173954"/>
              <a:ext cx="7961" cy="1046018"/>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5"/>
            <p:cNvSpPr txBox="1"/>
            <p:nvPr/>
          </p:nvSpPr>
          <p:spPr>
            <a:xfrm>
              <a:off x="5702419" y="912344"/>
              <a:ext cx="1080120" cy="261610"/>
            </a:xfrm>
            <a:prstGeom prst="rect">
              <a:avLst/>
            </a:prstGeom>
            <a:noFill/>
            <a:ln w="38100">
              <a:noFill/>
            </a:ln>
          </p:spPr>
          <p:txBody>
            <a:bodyPr wrap="square" rIns="0" rtlCol="0">
              <a:spAutoFit/>
            </a:bodyPr>
            <a:lstStyle>
              <a:defPPr>
                <a:defRPr lang="es-ES"/>
              </a:defPPr>
              <a:lvl1pPr>
                <a:defRPr sz="1100">
                  <a:solidFill>
                    <a:srgbClr val="004687"/>
                  </a:solidFill>
                  <a:latin typeface="Trebuchet MS" panose="020B0603020202020204" pitchFamily="34" charset="0"/>
                  <a:cs typeface="Arial" charset="0"/>
                </a:defRPr>
              </a:lvl1pPr>
            </a:lstStyle>
            <a:p>
              <a:r>
                <a:rPr lang="fr-BE" dirty="0"/>
                <a:t>Optical </a:t>
              </a:r>
              <a:r>
                <a:rPr lang="fr-BE" dirty="0" err="1"/>
                <a:t>fibers</a:t>
              </a:r>
              <a:endParaRPr lang="fr-BE" dirty="0"/>
            </a:p>
          </p:txBody>
        </p:sp>
        <p:cxnSp>
          <p:nvCxnSpPr>
            <p:cNvPr id="20" name="30 Conector recto de flecha"/>
            <p:cNvCxnSpPr>
              <a:stCxn id="19" idx="2"/>
            </p:cNvCxnSpPr>
            <p:nvPr/>
          </p:nvCxnSpPr>
          <p:spPr>
            <a:xfrm>
              <a:off x="6242479" y="1173954"/>
              <a:ext cx="0" cy="1360989"/>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5"/>
            <p:cNvSpPr txBox="1"/>
            <p:nvPr/>
          </p:nvSpPr>
          <p:spPr>
            <a:xfrm>
              <a:off x="4427984" y="912344"/>
              <a:ext cx="975982" cy="261610"/>
            </a:xfrm>
            <a:prstGeom prst="rect">
              <a:avLst/>
            </a:prstGeom>
            <a:noFill/>
            <a:ln w="38100">
              <a:noFill/>
            </a:ln>
          </p:spPr>
          <p:txBody>
            <a:bodyPr wrap="square" rIns="0" rtlCol="0">
              <a:spAutoFit/>
            </a:bodyPr>
            <a:lstStyle>
              <a:defPPr>
                <a:defRPr lang="es-ES"/>
              </a:defPPr>
              <a:lvl1pPr>
                <a:defRPr sz="1100">
                  <a:solidFill>
                    <a:srgbClr val="004687"/>
                  </a:solidFill>
                  <a:latin typeface="Trebuchet MS" panose="020B0603020202020204" pitchFamily="34" charset="0"/>
                  <a:cs typeface="Arial" charset="0"/>
                </a:defRPr>
              </a:lvl1pPr>
            </a:lstStyle>
            <a:p>
              <a:r>
                <a:rPr lang="fr-BE" dirty="0"/>
                <a:t>Light source</a:t>
              </a:r>
            </a:p>
          </p:txBody>
        </p:sp>
        <p:cxnSp>
          <p:nvCxnSpPr>
            <p:cNvPr id="22" name="32 Conector recto de flecha"/>
            <p:cNvCxnSpPr>
              <a:stCxn id="21" idx="2"/>
            </p:cNvCxnSpPr>
            <p:nvPr/>
          </p:nvCxnSpPr>
          <p:spPr>
            <a:xfrm>
              <a:off x="4915975" y="1173954"/>
              <a:ext cx="88073" cy="1360989"/>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23"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98693" y="4033278"/>
            <a:ext cx="4210546" cy="2710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3 Rectángulo redondeado"/>
          <p:cNvSpPr/>
          <p:nvPr/>
        </p:nvSpPr>
        <p:spPr>
          <a:xfrm>
            <a:off x="6346308" y="4911513"/>
            <a:ext cx="2690188" cy="1323439"/>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5"/>
          <p:cNvSpPr txBox="1"/>
          <p:nvPr/>
        </p:nvSpPr>
        <p:spPr>
          <a:xfrm>
            <a:off x="6372200" y="4911513"/>
            <a:ext cx="2591800" cy="1323439"/>
          </a:xfrm>
          <a:prstGeom prst="rect">
            <a:avLst/>
          </a:prstGeom>
          <a:noFill/>
          <a:ln w="38100">
            <a:noFill/>
          </a:ln>
        </p:spPr>
        <p:txBody>
          <a:bodyPr wrap="square" rIns="0" rtlCol="0">
            <a:spAutoFit/>
          </a:bodyPr>
          <a:lstStyle>
            <a:defPPr>
              <a:defRPr lang="es-ES"/>
            </a:defPPr>
            <a:lvl1pPr algn="r">
              <a:defRPr sz="1400"/>
            </a:lvl1pPr>
          </a:lstStyle>
          <a:p>
            <a:pPr algn="l"/>
            <a:r>
              <a:rPr lang="en-US" sz="1600" b="1" u="sng" dirty="0">
                <a:solidFill>
                  <a:srgbClr val="C00000"/>
                </a:solidFill>
                <a:latin typeface="Trebuchet MS" panose="020B0603020202020204" pitchFamily="34" charset="0"/>
                <a:cs typeface="Arial" charset="0"/>
              </a:rPr>
              <a:t>Optical system</a:t>
            </a:r>
            <a:r>
              <a:rPr lang="en-US" sz="1600" dirty="0">
                <a:solidFill>
                  <a:srgbClr val="C00000"/>
                </a:solidFill>
                <a:latin typeface="Trebuchet MS" panose="020B0603020202020204" pitchFamily="34" charset="0"/>
                <a:cs typeface="Arial" charset="0"/>
              </a:rPr>
              <a:t> allows measuring 12 Bicells simultaneously </a:t>
            </a:r>
            <a:r>
              <a:rPr lang="en-US" sz="1600" dirty="0">
                <a:solidFill>
                  <a:srgbClr val="C00000"/>
                </a:solidFill>
                <a:latin typeface="Trebuchet MS" panose="020B0603020202020204" pitchFamily="34" charset="0"/>
                <a:cs typeface="Arial" charset="0"/>
                <a:sym typeface="Wingdings" panose="05000000000000000000" pitchFamily="2" charset="2"/>
              </a:rPr>
              <a:t> </a:t>
            </a:r>
            <a:r>
              <a:rPr lang="en-US" sz="1600" dirty="0" err="1">
                <a:solidFill>
                  <a:srgbClr val="C00000"/>
                </a:solidFill>
                <a:latin typeface="Trebuchet MS" panose="020B0603020202020204" pitchFamily="34" charset="0"/>
                <a:cs typeface="Arial" charset="0"/>
                <a:sym typeface="Wingdings" panose="05000000000000000000" pitchFamily="2" charset="2"/>
              </a:rPr>
              <a:t>multianalyte</a:t>
            </a:r>
            <a:r>
              <a:rPr lang="en-US" sz="1600" dirty="0">
                <a:solidFill>
                  <a:srgbClr val="C00000"/>
                </a:solidFill>
                <a:latin typeface="Trebuchet MS" panose="020B0603020202020204" pitchFamily="34" charset="0"/>
                <a:cs typeface="Arial" charset="0"/>
                <a:sym typeface="Wingdings" panose="05000000000000000000" pitchFamily="2" charset="2"/>
              </a:rPr>
              <a:t> detection in same sample</a:t>
            </a:r>
            <a:endParaRPr lang="en-US" sz="1600" dirty="0">
              <a:solidFill>
                <a:srgbClr val="C00000"/>
              </a:solidFill>
              <a:latin typeface="Trebuchet MS" panose="020B0603020202020204" pitchFamily="34" charset="0"/>
              <a:cs typeface="Arial" charset="0"/>
            </a:endParaRPr>
          </a:p>
        </p:txBody>
      </p:sp>
    </p:spTree>
    <p:extLst>
      <p:ext uri="{BB962C8B-B14F-4D97-AF65-F5344CB8AC3E}">
        <p14:creationId xmlns:p14="http://schemas.microsoft.com/office/powerpoint/2010/main" val="54346216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eaLnBrk="1" hangingPunct="1">
              <a:defRPr/>
            </a:pPr>
            <a:r>
              <a:rPr lang="de-DE" sz="2400" kern="0" cap="small" dirty="0"/>
              <a:t>EnviGuard – Chemical </a:t>
            </a:r>
            <a:r>
              <a:rPr lang="de-DE" sz="2400" kern="0" cap="small" dirty="0" err="1"/>
              <a:t>Detection</a:t>
            </a:r>
            <a:r>
              <a:rPr lang="de-DE" sz="2400" kern="0" cap="small" dirty="0"/>
              <a:t> Unit (CDU)</a:t>
            </a:r>
          </a:p>
        </p:txBody>
      </p:sp>
      <p:sp>
        <p:nvSpPr>
          <p:cNvPr id="24" name="Fußzeilenplatzhalter 6"/>
          <p:cNvSpPr>
            <a:spLocks noGrp="1"/>
          </p:cNvSpPr>
          <p:nvPr>
            <p:ph type="ftr" sz="quarter" idx="11"/>
          </p:nvPr>
        </p:nvSpPr>
        <p:spPr>
          <a:xfrm>
            <a:off x="6213475" y="6356350"/>
            <a:ext cx="2895600" cy="365125"/>
          </a:xfrm>
        </p:spPr>
        <p:txBody>
          <a:bodyPr/>
          <a:lstStyle/>
          <a:p>
            <a:pPr>
              <a:defRPr/>
            </a:pPr>
            <a:r>
              <a:rPr lang="de-DE" dirty="0"/>
              <a:t>www.ttz-bremerhaven.de</a:t>
            </a:r>
          </a:p>
        </p:txBody>
      </p:sp>
      <p:pic>
        <p:nvPicPr>
          <p:cNvPr id="10" name="Picture 4" descr="\\FILESERVER2\Umwelt\Projekte\1) Running\1.13.019   EnviGuard\Infos\Pictures\EnviGuard LOGOS\Logo 300dpi\EnviGuard_Chemical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3510" y="248277"/>
            <a:ext cx="1044426" cy="867600"/>
          </a:xfrm>
          <a:prstGeom prst="rect">
            <a:avLst/>
          </a:prstGeom>
          <a:noFill/>
          <a:extLst>
            <a:ext uri="{909E8E84-426E-40DD-AFC4-6F175D3DCCD1}">
              <a14:hiddenFill xmlns:a14="http://schemas.microsoft.com/office/drawing/2010/main">
                <a:solidFill>
                  <a:srgbClr val="FFFFFF"/>
                </a:solidFill>
              </a14:hiddenFill>
            </a:ext>
          </a:extLst>
        </p:spPr>
      </p:pic>
      <p:sp>
        <p:nvSpPr>
          <p:cNvPr id="5" name="100 Rectángulo redondeado"/>
          <p:cNvSpPr/>
          <p:nvPr/>
        </p:nvSpPr>
        <p:spPr>
          <a:xfrm>
            <a:off x="4583138" y="3501008"/>
            <a:ext cx="4408293" cy="3186413"/>
          </a:xfrm>
          <a:prstGeom prst="roundRect">
            <a:avLst>
              <a:gd name="adj" fmla="val 7642"/>
            </a:avLst>
          </a:prstGeom>
          <a:gradFill flip="none" rotWithShape="1">
            <a:gsLst>
              <a:gs pos="0">
                <a:srgbClr val="EB97FF"/>
              </a:gs>
              <a:gs pos="17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101 Rectángulo redondeado"/>
          <p:cNvSpPr/>
          <p:nvPr/>
        </p:nvSpPr>
        <p:spPr>
          <a:xfrm>
            <a:off x="35497" y="3501008"/>
            <a:ext cx="4430518" cy="2720497"/>
          </a:xfrm>
          <a:prstGeom prst="roundRect">
            <a:avLst>
              <a:gd name="adj" fmla="val 7642"/>
            </a:avLst>
          </a:prstGeom>
          <a:gradFill flip="none" rotWithShape="1">
            <a:gsLst>
              <a:gs pos="7000">
                <a:schemeClr val="accent3">
                  <a:lumMod val="40000"/>
                  <a:lumOff val="60000"/>
                </a:schemeClr>
              </a:gs>
              <a:gs pos="0">
                <a:schemeClr val="accent3">
                  <a:lumMod val="60000"/>
                  <a:lumOff val="40000"/>
                </a:schemeClr>
              </a:gs>
              <a:gs pos="31000">
                <a:schemeClr val="bg1"/>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V:\Proyectos\TecDeposicion\7036-UE-Enviguard\PROYECTO\OTRADOCDESARROLLO\05_WP5\Technical meeting 2016_09_28\Fotos para presentación\20160926_123823.jpg"/>
          <p:cNvPicPr>
            <a:picLocks noChangeAspect="1" noChangeArrowheads="1"/>
          </p:cNvPicPr>
          <p:nvPr/>
        </p:nvPicPr>
        <p:blipFill rotWithShape="1">
          <a:blip r:embed="rId4">
            <a:extLst>
              <a:ext uri="{28A0092B-C50C-407E-A947-70E740481C1C}">
                <a14:useLocalDpi xmlns:a14="http://schemas.microsoft.com/office/drawing/2010/main" val="0"/>
              </a:ext>
            </a:extLst>
          </a:blip>
          <a:srcRect l="30982" t="35828" r="44777" b="24642"/>
          <a:stretch/>
        </p:blipFill>
        <p:spPr bwMode="auto">
          <a:xfrm rot="5400000">
            <a:off x="277273" y="1966508"/>
            <a:ext cx="876704" cy="107222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2 Grupo"/>
          <p:cNvGrpSpPr/>
          <p:nvPr/>
        </p:nvGrpSpPr>
        <p:grpSpPr>
          <a:xfrm>
            <a:off x="731650" y="2409007"/>
            <a:ext cx="752020" cy="58824"/>
            <a:chOff x="3656496" y="2022623"/>
            <a:chExt cx="1120317" cy="87632"/>
          </a:xfrm>
        </p:grpSpPr>
        <p:cxnSp>
          <p:nvCxnSpPr>
            <p:cNvPr id="9" name="3 Conector recto"/>
            <p:cNvCxnSpPr/>
            <p:nvPr/>
          </p:nvCxnSpPr>
          <p:spPr>
            <a:xfrm flipH="1" flipV="1">
              <a:off x="3797904" y="2056035"/>
              <a:ext cx="978909" cy="11392"/>
            </a:xfrm>
            <a:prstGeom prst="line">
              <a:avLst/>
            </a:prstGeom>
            <a:noFill/>
            <a:ln w="9525" cap="flat" cmpd="sng" algn="ctr">
              <a:solidFill>
                <a:srgbClr val="FF0000"/>
              </a:solidFill>
              <a:prstDash val="sysDot"/>
            </a:ln>
            <a:effectLst/>
          </p:spPr>
        </p:cxnSp>
        <p:sp>
          <p:nvSpPr>
            <p:cNvPr id="11" name="4 Rectángulo"/>
            <p:cNvSpPr/>
            <p:nvPr/>
          </p:nvSpPr>
          <p:spPr>
            <a:xfrm>
              <a:off x="3656496" y="2022623"/>
              <a:ext cx="133782" cy="87632"/>
            </a:xfrm>
            <a:prstGeom prst="rect">
              <a:avLst/>
            </a:prstGeom>
            <a:noFill/>
            <a:ln w="9525" cap="flat" cmpd="sng" algn="ctr">
              <a:solidFill>
                <a:srgbClr val="FF0000"/>
              </a:solidFill>
              <a:prstDash val="sysDot"/>
            </a:ln>
            <a:effectLst/>
          </p:spPr>
          <p:txBody>
            <a:bodyPr anchor="ctr"/>
            <a:lstStyle/>
            <a:p>
              <a:pPr algn="ctr"/>
              <a:endParaRPr lang="es-ES" kern="0">
                <a:solidFill>
                  <a:prstClr val="white"/>
                </a:solidFill>
                <a:latin typeface="Calibri"/>
              </a:endParaRPr>
            </a:p>
          </p:txBody>
        </p:sp>
      </p:grpSp>
      <p:grpSp>
        <p:nvGrpSpPr>
          <p:cNvPr id="12" name="230 Grupo"/>
          <p:cNvGrpSpPr>
            <a:grpSpLocks/>
          </p:cNvGrpSpPr>
          <p:nvPr/>
        </p:nvGrpSpPr>
        <p:grpSpPr bwMode="auto">
          <a:xfrm>
            <a:off x="1718816" y="1826825"/>
            <a:ext cx="914258" cy="922684"/>
            <a:chOff x="4462876" y="2276872"/>
            <a:chExt cx="744582" cy="809162"/>
          </a:xfrm>
        </p:grpSpPr>
        <p:sp>
          <p:nvSpPr>
            <p:cNvPr id="13" name="7 Rectángulo"/>
            <p:cNvSpPr/>
            <p:nvPr/>
          </p:nvSpPr>
          <p:spPr>
            <a:xfrm rot="21071576">
              <a:off x="4471366" y="2276872"/>
              <a:ext cx="702587" cy="809162"/>
            </a:xfrm>
            <a:prstGeom prst="rect">
              <a:avLst/>
            </a:prstGeom>
            <a:gradFill>
              <a:gsLst>
                <a:gs pos="0">
                  <a:sysClr val="windowText" lastClr="000000">
                    <a:lumMod val="50000"/>
                    <a:lumOff val="50000"/>
                  </a:sysClr>
                </a:gs>
                <a:gs pos="50000">
                  <a:srgbClr val="C0C0C0"/>
                </a:gs>
                <a:gs pos="100000">
                  <a:sysClr val="windowText" lastClr="000000">
                    <a:lumMod val="50000"/>
                    <a:lumOff val="50000"/>
                  </a:sysClr>
                </a:gs>
              </a:gsLst>
              <a:lin ang="16200000" scaled="0"/>
            </a:gradFill>
            <a:ln w="25400" cap="flat" cmpd="sng" algn="ctr">
              <a:noFill/>
              <a:prstDash val="solid"/>
            </a:ln>
            <a:effectLst/>
            <a:scene3d>
              <a:camera prst="isometricOffAxis2Top"/>
              <a:lightRig rig="threePt" dir="t"/>
            </a:scene3d>
            <a:sp3d prstMaterial="powder">
              <a:bevelT w="12700" h="88900"/>
              <a:contourClr>
                <a:sysClr val="windowText" lastClr="000000">
                  <a:lumMod val="75000"/>
                  <a:lumOff val="25000"/>
                </a:sysClr>
              </a:contourClr>
            </a:sp3d>
          </p:spPr>
          <p:txBody>
            <a:bodyPr anchor="ctr"/>
            <a:lstStyle/>
            <a:p>
              <a:pPr algn="ctr" fontAlgn="auto">
                <a:spcBef>
                  <a:spcPts val="0"/>
                </a:spcBef>
                <a:spcAft>
                  <a:spcPts val="0"/>
                </a:spcAft>
                <a:defRPr/>
              </a:pPr>
              <a:endParaRPr lang="en-US" sz="1800" b="1" kern="0">
                <a:solidFill>
                  <a:prstClr val="white"/>
                </a:solidFill>
                <a:latin typeface="Calibri"/>
              </a:endParaRPr>
            </a:p>
          </p:txBody>
        </p:sp>
        <p:sp>
          <p:nvSpPr>
            <p:cNvPr id="14" name="8 Cilindro"/>
            <p:cNvSpPr/>
            <p:nvPr/>
          </p:nvSpPr>
          <p:spPr>
            <a:xfrm>
              <a:off x="4727083" y="2462843"/>
              <a:ext cx="45750" cy="120697"/>
            </a:xfrm>
            <a:prstGeom prst="can">
              <a:avLst>
                <a:gd name="adj" fmla="val 36794"/>
              </a:avLst>
            </a:prstGeom>
            <a:gradFill>
              <a:gsLst>
                <a:gs pos="0">
                  <a:sysClr val="window" lastClr="FFFFFF">
                    <a:lumMod val="50000"/>
                  </a:sysClr>
                </a:gs>
                <a:gs pos="48000">
                  <a:sysClr val="window" lastClr="FFFFFF">
                    <a:lumMod val="85000"/>
                  </a:sysClr>
                </a:gs>
                <a:gs pos="100000">
                  <a:sysClr val="window" lastClr="FFFFFF">
                    <a:lumMod val="50000"/>
                  </a:sysClr>
                </a:gs>
              </a:gsLst>
              <a:lin ang="10800000" scaled="0"/>
            </a:gradFill>
            <a:ln w="25400" cap="flat" cmpd="sng" algn="ctr">
              <a:noFill/>
              <a:prstDash val="solid"/>
            </a:ln>
            <a:effectLst/>
          </p:spPr>
          <p:txBody>
            <a:bodyPr anchor="ctr"/>
            <a:lstStyle/>
            <a:p>
              <a:pPr algn="ctr" fontAlgn="auto">
                <a:spcBef>
                  <a:spcPts val="0"/>
                </a:spcBef>
                <a:spcAft>
                  <a:spcPts val="0"/>
                </a:spcAft>
                <a:defRPr/>
              </a:pPr>
              <a:endParaRPr lang="en-US" sz="1800" kern="0">
                <a:solidFill>
                  <a:prstClr val="white"/>
                </a:solidFill>
                <a:latin typeface="Calibri"/>
              </a:endParaRPr>
            </a:p>
          </p:txBody>
        </p:sp>
        <p:sp>
          <p:nvSpPr>
            <p:cNvPr id="15" name="9 Cilindro"/>
            <p:cNvSpPr/>
            <p:nvPr/>
          </p:nvSpPr>
          <p:spPr>
            <a:xfrm>
              <a:off x="4833451" y="2462843"/>
              <a:ext cx="45750" cy="121929"/>
            </a:xfrm>
            <a:prstGeom prst="can">
              <a:avLst>
                <a:gd name="adj" fmla="val 36794"/>
              </a:avLst>
            </a:prstGeom>
            <a:gradFill>
              <a:gsLst>
                <a:gs pos="0">
                  <a:sysClr val="window" lastClr="FFFFFF">
                    <a:lumMod val="50000"/>
                  </a:sysClr>
                </a:gs>
                <a:gs pos="48000">
                  <a:sysClr val="window" lastClr="FFFFFF">
                    <a:lumMod val="85000"/>
                  </a:sysClr>
                </a:gs>
                <a:gs pos="100000">
                  <a:sysClr val="window" lastClr="FFFFFF">
                    <a:lumMod val="50000"/>
                  </a:sysClr>
                </a:gs>
              </a:gsLst>
              <a:lin ang="10800000" scaled="0"/>
            </a:gradFill>
            <a:ln w="25400" cap="flat" cmpd="sng" algn="ctr">
              <a:noFill/>
              <a:prstDash val="solid"/>
            </a:ln>
            <a:effectLst/>
          </p:spPr>
          <p:txBody>
            <a:bodyPr anchor="ctr"/>
            <a:lstStyle/>
            <a:p>
              <a:pPr algn="ctr" fontAlgn="auto">
                <a:spcBef>
                  <a:spcPts val="0"/>
                </a:spcBef>
                <a:spcAft>
                  <a:spcPts val="0"/>
                </a:spcAft>
                <a:defRPr/>
              </a:pPr>
              <a:endParaRPr lang="en-US" sz="1800" kern="0">
                <a:solidFill>
                  <a:prstClr val="white"/>
                </a:solidFill>
                <a:latin typeface="Calibri"/>
              </a:endParaRPr>
            </a:p>
          </p:txBody>
        </p:sp>
        <p:sp>
          <p:nvSpPr>
            <p:cNvPr id="16" name="10 Cilindro"/>
            <p:cNvSpPr/>
            <p:nvPr/>
          </p:nvSpPr>
          <p:spPr>
            <a:xfrm>
              <a:off x="4936389" y="2464075"/>
              <a:ext cx="45750" cy="120697"/>
            </a:xfrm>
            <a:prstGeom prst="can">
              <a:avLst>
                <a:gd name="adj" fmla="val 36794"/>
              </a:avLst>
            </a:prstGeom>
            <a:gradFill>
              <a:gsLst>
                <a:gs pos="0">
                  <a:sysClr val="window" lastClr="FFFFFF">
                    <a:lumMod val="50000"/>
                  </a:sysClr>
                </a:gs>
                <a:gs pos="48000">
                  <a:sysClr val="window" lastClr="FFFFFF">
                    <a:lumMod val="85000"/>
                  </a:sysClr>
                </a:gs>
                <a:gs pos="100000">
                  <a:sysClr val="window" lastClr="FFFFFF">
                    <a:lumMod val="50000"/>
                  </a:sysClr>
                </a:gs>
              </a:gsLst>
              <a:lin ang="10800000" scaled="0"/>
            </a:gradFill>
            <a:ln w="25400" cap="flat" cmpd="sng" algn="ctr">
              <a:noFill/>
              <a:prstDash val="solid"/>
            </a:ln>
            <a:effectLst/>
          </p:spPr>
          <p:txBody>
            <a:bodyPr anchor="ctr"/>
            <a:lstStyle/>
            <a:p>
              <a:pPr algn="ctr" fontAlgn="auto">
                <a:spcBef>
                  <a:spcPts val="0"/>
                </a:spcBef>
                <a:spcAft>
                  <a:spcPts val="0"/>
                </a:spcAft>
                <a:defRPr/>
              </a:pPr>
              <a:endParaRPr lang="en-US" sz="1800" kern="0">
                <a:solidFill>
                  <a:prstClr val="white"/>
                </a:solidFill>
                <a:latin typeface="Calibri"/>
              </a:endParaRPr>
            </a:p>
          </p:txBody>
        </p:sp>
        <p:sp>
          <p:nvSpPr>
            <p:cNvPr id="17" name="11 Cilindro"/>
            <p:cNvSpPr/>
            <p:nvPr/>
          </p:nvSpPr>
          <p:spPr>
            <a:xfrm>
              <a:off x="5048476" y="2464075"/>
              <a:ext cx="45750" cy="120697"/>
            </a:xfrm>
            <a:prstGeom prst="can">
              <a:avLst>
                <a:gd name="adj" fmla="val 36794"/>
              </a:avLst>
            </a:prstGeom>
            <a:gradFill>
              <a:gsLst>
                <a:gs pos="0">
                  <a:sysClr val="window" lastClr="FFFFFF">
                    <a:lumMod val="50000"/>
                  </a:sysClr>
                </a:gs>
                <a:gs pos="48000">
                  <a:sysClr val="window" lastClr="FFFFFF">
                    <a:lumMod val="85000"/>
                  </a:sysClr>
                </a:gs>
                <a:gs pos="100000">
                  <a:sysClr val="window" lastClr="FFFFFF">
                    <a:lumMod val="50000"/>
                  </a:sysClr>
                </a:gs>
              </a:gsLst>
              <a:lin ang="10800000" scaled="0"/>
            </a:gradFill>
            <a:ln w="25400" cap="flat" cmpd="sng" algn="ctr">
              <a:noFill/>
              <a:prstDash val="solid"/>
            </a:ln>
            <a:effectLst/>
          </p:spPr>
          <p:txBody>
            <a:bodyPr anchor="ctr"/>
            <a:lstStyle/>
            <a:p>
              <a:pPr algn="ctr" fontAlgn="auto">
                <a:spcBef>
                  <a:spcPts val="0"/>
                </a:spcBef>
                <a:spcAft>
                  <a:spcPts val="0"/>
                </a:spcAft>
                <a:defRPr/>
              </a:pPr>
              <a:endParaRPr lang="en-US" sz="1800" kern="0">
                <a:solidFill>
                  <a:prstClr val="white"/>
                </a:solidFill>
                <a:latin typeface="Calibri"/>
              </a:endParaRPr>
            </a:p>
          </p:txBody>
        </p:sp>
        <p:sp>
          <p:nvSpPr>
            <p:cNvPr id="18" name="12 Cilindro"/>
            <p:cNvSpPr/>
            <p:nvPr/>
          </p:nvSpPr>
          <p:spPr>
            <a:xfrm>
              <a:off x="5161708" y="2464075"/>
              <a:ext cx="45750" cy="120697"/>
            </a:xfrm>
            <a:prstGeom prst="can">
              <a:avLst>
                <a:gd name="adj" fmla="val 36794"/>
              </a:avLst>
            </a:prstGeom>
            <a:gradFill>
              <a:gsLst>
                <a:gs pos="0">
                  <a:sysClr val="window" lastClr="FFFFFF">
                    <a:lumMod val="50000"/>
                  </a:sysClr>
                </a:gs>
                <a:gs pos="48000">
                  <a:sysClr val="window" lastClr="FFFFFF">
                    <a:lumMod val="85000"/>
                  </a:sysClr>
                </a:gs>
                <a:gs pos="100000">
                  <a:sysClr val="window" lastClr="FFFFFF">
                    <a:lumMod val="50000"/>
                  </a:sysClr>
                </a:gs>
              </a:gsLst>
              <a:lin ang="10800000" scaled="0"/>
            </a:gradFill>
            <a:ln w="25400" cap="flat" cmpd="sng" algn="ctr">
              <a:noFill/>
              <a:prstDash val="solid"/>
            </a:ln>
            <a:effectLst/>
          </p:spPr>
          <p:txBody>
            <a:bodyPr anchor="ctr"/>
            <a:lstStyle/>
            <a:p>
              <a:pPr algn="ctr" fontAlgn="auto">
                <a:spcBef>
                  <a:spcPts val="0"/>
                </a:spcBef>
                <a:spcAft>
                  <a:spcPts val="0"/>
                </a:spcAft>
                <a:defRPr/>
              </a:pPr>
              <a:endParaRPr lang="en-US" sz="1800" kern="0">
                <a:solidFill>
                  <a:prstClr val="white"/>
                </a:solidFill>
                <a:latin typeface="Calibri"/>
              </a:endParaRPr>
            </a:p>
          </p:txBody>
        </p:sp>
        <p:sp>
          <p:nvSpPr>
            <p:cNvPr id="19" name="13 Cilindro"/>
            <p:cNvSpPr/>
            <p:nvPr/>
          </p:nvSpPr>
          <p:spPr>
            <a:xfrm>
              <a:off x="4639014" y="2521960"/>
              <a:ext cx="45750" cy="121929"/>
            </a:xfrm>
            <a:prstGeom prst="can">
              <a:avLst>
                <a:gd name="adj" fmla="val 36794"/>
              </a:avLst>
            </a:prstGeom>
            <a:gradFill>
              <a:gsLst>
                <a:gs pos="0">
                  <a:sysClr val="window" lastClr="FFFFFF">
                    <a:lumMod val="50000"/>
                  </a:sysClr>
                </a:gs>
                <a:gs pos="48000">
                  <a:sysClr val="window" lastClr="FFFFFF">
                    <a:lumMod val="85000"/>
                  </a:sysClr>
                </a:gs>
                <a:gs pos="100000">
                  <a:sysClr val="window" lastClr="FFFFFF">
                    <a:lumMod val="50000"/>
                  </a:sysClr>
                </a:gs>
              </a:gsLst>
              <a:lin ang="10800000" scaled="0"/>
            </a:gradFill>
            <a:ln w="25400" cap="flat" cmpd="sng" algn="ctr">
              <a:noFill/>
              <a:prstDash val="solid"/>
            </a:ln>
            <a:effectLst/>
          </p:spPr>
          <p:txBody>
            <a:bodyPr anchor="ctr"/>
            <a:lstStyle/>
            <a:p>
              <a:pPr algn="ctr" fontAlgn="auto">
                <a:spcBef>
                  <a:spcPts val="0"/>
                </a:spcBef>
                <a:spcAft>
                  <a:spcPts val="0"/>
                </a:spcAft>
                <a:defRPr/>
              </a:pPr>
              <a:endParaRPr lang="en-US" sz="1800" kern="0">
                <a:solidFill>
                  <a:prstClr val="white"/>
                </a:solidFill>
                <a:latin typeface="Calibri"/>
              </a:endParaRPr>
            </a:p>
          </p:txBody>
        </p:sp>
        <p:sp>
          <p:nvSpPr>
            <p:cNvPr id="20" name="14 Cilindro"/>
            <p:cNvSpPr/>
            <p:nvPr/>
          </p:nvSpPr>
          <p:spPr>
            <a:xfrm>
              <a:off x="4745383" y="2523192"/>
              <a:ext cx="45750" cy="121928"/>
            </a:xfrm>
            <a:prstGeom prst="can">
              <a:avLst>
                <a:gd name="adj" fmla="val 36794"/>
              </a:avLst>
            </a:prstGeom>
            <a:gradFill>
              <a:gsLst>
                <a:gs pos="0">
                  <a:sysClr val="window" lastClr="FFFFFF">
                    <a:lumMod val="50000"/>
                  </a:sysClr>
                </a:gs>
                <a:gs pos="48000">
                  <a:sysClr val="window" lastClr="FFFFFF">
                    <a:lumMod val="85000"/>
                  </a:sysClr>
                </a:gs>
                <a:gs pos="100000">
                  <a:sysClr val="window" lastClr="FFFFFF">
                    <a:lumMod val="50000"/>
                  </a:sysClr>
                </a:gs>
              </a:gsLst>
              <a:lin ang="10800000" scaled="0"/>
            </a:gradFill>
            <a:ln w="25400" cap="flat" cmpd="sng" algn="ctr">
              <a:noFill/>
              <a:prstDash val="solid"/>
            </a:ln>
            <a:effectLst/>
          </p:spPr>
          <p:txBody>
            <a:bodyPr anchor="ctr"/>
            <a:lstStyle/>
            <a:p>
              <a:pPr algn="ctr" fontAlgn="auto">
                <a:spcBef>
                  <a:spcPts val="0"/>
                </a:spcBef>
                <a:spcAft>
                  <a:spcPts val="0"/>
                </a:spcAft>
                <a:defRPr/>
              </a:pPr>
              <a:endParaRPr lang="en-US" sz="1800" kern="0">
                <a:solidFill>
                  <a:prstClr val="white"/>
                </a:solidFill>
                <a:latin typeface="Calibri"/>
              </a:endParaRPr>
            </a:p>
          </p:txBody>
        </p:sp>
        <p:sp>
          <p:nvSpPr>
            <p:cNvPr id="21" name="15 Cilindro"/>
            <p:cNvSpPr/>
            <p:nvPr/>
          </p:nvSpPr>
          <p:spPr>
            <a:xfrm>
              <a:off x="4848320" y="2524424"/>
              <a:ext cx="45750" cy="120697"/>
            </a:xfrm>
            <a:prstGeom prst="can">
              <a:avLst>
                <a:gd name="adj" fmla="val 36794"/>
              </a:avLst>
            </a:prstGeom>
            <a:gradFill>
              <a:gsLst>
                <a:gs pos="0">
                  <a:sysClr val="window" lastClr="FFFFFF">
                    <a:lumMod val="50000"/>
                  </a:sysClr>
                </a:gs>
                <a:gs pos="48000">
                  <a:sysClr val="window" lastClr="FFFFFF">
                    <a:lumMod val="85000"/>
                  </a:sysClr>
                </a:gs>
                <a:gs pos="100000">
                  <a:sysClr val="window" lastClr="FFFFFF">
                    <a:lumMod val="50000"/>
                  </a:sysClr>
                </a:gs>
              </a:gsLst>
              <a:lin ang="10800000" scaled="0"/>
            </a:gradFill>
            <a:ln w="25400" cap="flat" cmpd="sng" algn="ctr">
              <a:noFill/>
              <a:prstDash val="solid"/>
            </a:ln>
            <a:effectLst/>
          </p:spPr>
          <p:txBody>
            <a:bodyPr anchor="ctr"/>
            <a:lstStyle/>
            <a:p>
              <a:pPr algn="ctr" fontAlgn="auto">
                <a:spcBef>
                  <a:spcPts val="0"/>
                </a:spcBef>
                <a:spcAft>
                  <a:spcPts val="0"/>
                </a:spcAft>
                <a:defRPr/>
              </a:pPr>
              <a:endParaRPr lang="en-US" sz="1800" kern="0">
                <a:solidFill>
                  <a:prstClr val="white"/>
                </a:solidFill>
                <a:latin typeface="Calibri"/>
              </a:endParaRPr>
            </a:p>
          </p:txBody>
        </p:sp>
        <p:sp>
          <p:nvSpPr>
            <p:cNvPr id="22" name="16 Cilindro"/>
            <p:cNvSpPr/>
            <p:nvPr/>
          </p:nvSpPr>
          <p:spPr>
            <a:xfrm>
              <a:off x="4961551" y="2524424"/>
              <a:ext cx="45750" cy="120697"/>
            </a:xfrm>
            <a:prstGeom prst="can">
              <a:avLst>
                <a:gd name="adj" fmla="val 36794"/>
              </a:avLst>
            </a:prstGeom>
            <a:gradFill>
              <a:gsLst>
                <a:gs pos="0">
                  <a:sysClr val="window" lastClr="FFFFFF">
                    <a:lumMod val="50000"/>
                  </a:sysClr>
                </a:gs>
                <a:gs pos="48000">
                  <a:sysClr val="window" lastClr="FFFFFF">
                    <a:lumMod val="85000"/>
                  </a:sysClr>
                </a:gs>
                <a:gs pos="100000">
                  <a:sysClr val="window" lastClr="FFFFFF">
                    <a:lumMod val="50000"/>
                  </a:sysClr>
                </a:gs>
              </a:gsLst>
              <a:lin ang="10800000" scaled="0"/>
            </a:gradFill>
            <a:ln w="25400" cap="flat" cmpd="sng" algn="ctr">
              <a:noFill/>
              <a:prstDash val="solid"/>
            </a:ln>
            <a:effectLst/>
          </p:spPr>
          <p:txBody>
            <a:bodyPr anchor="ctr"/>
            <a:lstStyle/>
            <a:p>
              <a:pPr algn="ctr" fontAlgn="auto">
                <a:spcBef>
                  <a:spcPts val="0"/>
                </a:spcBef>
                <a:spcAft>
                  <a:spcPts val="0"/>
                </a:spcAft>
                <a:defRPr/>
              </a:pPr>
              <a:endParaRPr lang="en-US" sz="1800" kern="0">
                <a:solidFill>
                  <a:prstClr val="white"/>
                </a:solidFill>
                <a:latin typeface="Calibri"/>
              </a:endParaRPr>
            </a:p>
          </p:txBody>
        </p:sp>
        <p:sp>
          <p:nvSpPr>
            <p:cNvPr id="23" name="17 Cilindro"/>
            <p:cNvSpPr/>
            <p:nvPr/>
          </p:nvSpPr>
          <p:spPr>
            <a:xfrm>
              <a:off x="5073639" y="2524424"/>
              <a:ext cx="45750" cy="120697"/>
            </a:xfrm>
            <a:prstGeom prst="can">
              <a:avLst>
                <a:gd name="adj" fmla="val 36794"/>
              </a:avLst>
            </a:prstGeom>
            <a:gradFill>
              <a:gsLst>
                <a:gs pos="0">
                  <a:sysClr val="window" lastClr="FFFFFF">
                    <a:lumMod val="50000"/>
                  </a:sysClr>
                </a:gs>
                <a:gs pos="48000">
                  <a:sysClr val="window" lastClr="FFFFFF">
                    <a:lumMod val="85000"/>
                  </a:sysClr>
                </a:gs>
                <a:gs pos="100000">
                  <a:sysClr val="window" lastClr="FFFFFF">
                    <a:lumMod val="50000"/>
                  </a:sysClr>
                </a:gs>
              </a:gsLst>
              <a:lin ang="10800000" scaled="0"/>
            </a:gradFill>
            <a:ln w="25400" cap="flat" cmpd="sng" algn="ctr">
              <a:noFill/>
              <a:prstDash val="solid"/>
            </a:ln>
            <a:effectLst/>
          </p:spPr>
          <p:txBody>
            <a:bodyPr anchor="ctr"/>
            <a:lstStyle/>
            <a:p>
              <a:pPr algn="ctr" fontAlgn="auto">
                <a:spcBef>
                  <a:spcPts val="0"/>
                </a:spcBef>
                <a:spcAft>
                  <a:spcPts val="0"/>
                </a:spcAft>
                <a:defRPr/>
              </a:pPr>
              <a:endParaRPr lang="en-US" sz="1800" kern="0">
                <a:solidFill>
                  <a:prstClr val="white"/>
                </a:solidFill>
                <a:latin typeface="Calibri"/>
              </a:endParaRPr>
            </a:p>
          </p:txBody>
        </p:sp>
        <p:sp>
          <p:nvSpPr>
            <p:cNvPr id="25" name="18 Cilindro"/>
            <p:cNvSpPr/>
            <p:nvPr/>
          </p:nvSpPr>
          <p:spPr>
            <a:xfrm>
              <a:off x="4545226" y="2600783"/>
              <a:ext cx="45750" cy="121929"/>
            </a:xfrm>
            <a:prstGeom prst="can">
              <a:avLst>
                <a:gd name="adj" fmla="val 36794"/>
              </a:avLst>
            </a:prstGeom>
            <a:gradFill>
              <a:gsLst>
                <a:gs pos="0">
                  <a:sysClr val="window" lastClr="FFFFFF">
                    <a:lumMod val="50000"/>
                  </a:sysClr>
                </a:gs>
                <a:gs pos="48000">
                  <a:sysClr val="window" lastClr="FFFFFF">
                    <a:lumMod val="85000"/>
                  </a:sysClr>
                </a:gs>
                <a:gs pos="100000">
                  <a:sysClr val="window" lastClr="FFFFFF">
                    <a:lumMod val="50000"/>
                  </a:sysClr>
                </a:gs>
              </a:gsLst>
              <a:lin ang="10800000" scaled="0"/>
            </a:gradFill>
            <a:ln w="25400" cap="flat" cmpd="sng" algn="ctr">
              <a:noFill/>
              <a:prstDash val="solid"/>
            </a:ln>
            <a:effectLst/>
          </p:spPr>
          <p:txBody>
            <a:bodyPr anchor="ctr"/>
            <a:lstStyle/>
            <a:p>
              <a:pPr algn="ctr" fontAlgn="auto">
                <a:spcBef>
                  <a:spcPts val="0"/>
                </a:spcBef>
                <a:spcAft>
                  <a:spcPts val="0"/>
                </a:spcAft>
                <a:defRPr/>
              </a:pPr>
              <a:endParaRPr lang="en-US" sz="1800" kern="0">
                <a:solidFill>
                  <a:prstClr val="white"/>
                </a:solidFill>
                <a:latin typeface="Calibri"/>
              </a:endParaRPr>
            </a:p>
          </p:txBody>
        </p:sp>
        <p:sp>
          <p:nvSpPr>
            <p:cNvPr id="26" name="19 Cilindro"/>
            <p:cNvSpPr/>
            <p:nvPr/>
          </p:nvSpPr>
          <p:spPr>
            <a:xfrm>
              <a:off x="4651595" y="2602015"/>
              <a:ext cx="45750" cy="121928"/>
            </a:xfrm>
            <a:prstGeom prst="can">
              <a:avLst>
                <a:gd name="adj" fmla="val 36794"/>
              </a:avLst>
            </a:prstGeom>
            <a:gradFill>
              <a:gsLst>
                <a:gs pos="0">
                  <a:sysClr val="window" lastClr="FFFFFF">
                    <a:lumMod val="50000"/>
                  </a:sysClr>
                </a:gs>
                <a:gs pos="48000">
                  <a:sysClr val="window" lastClr="FFFFFF">
                    <a:lumMod val="85000"/>
                  </a:sysClr>
                </a:gs>
                <a:gs pos="100000">
                  <a:sysClr val="window" lastClr="FFFFFF">
                    <a:lumMod val="50000"/>
                  </a:sysClr>
                </a:gs>
              </a:gsLst>
              <a:lin ang="10800000" scaled="0"/>
            </a:gradFill>
            <a:ln w="25400" cap="flat" cmpd="sng" algn="ctr">
              <a:noFill/>
              <a:prstDash val="solid"/>
            </a:ln>
            <a:effectLst/>
          </p:spPr>
          <p:txBody>
            <a:bodyPr anchor="ctr"/>
            <a:lstStyle/>
            <a:p>
              <a:pPr algn="ctr" fontAlgn="auto">
                <a:spcBef>
                  <a:spcPts val="0"/>
                </a:spcBef>
                <a:spcAft>
                  <a:spcPts val="0"/>
                </a:spcAft>
                <a:defRPr/>
              </a:pPr>
              <a:endParaRPr lang="en-US" sz="1800" kern="0">
                <a:solidFill>
                  <a:prstClr val="white"/>
                </a:solidFill>
                <a:latin typeface="Calibri"/>
              </a:endParaRPr>
            </a:p>
          </p:txBody>
        </p:sp>
        <p:sp>
          <p:nvSpPr>
            <p:cNvPr id="27" name="20 Cilindro"/>
            <p:cNvSpPr/>
            <p:nvPr/>
          </p:nvSpPr>
          <p:spPr>
            <a:xfrm>
              <a:off x="4754533" y="2602015"/>
              <a:ext cx="45750" cy="121928"/>
            </a:xfrm>
            <a:prstGeom prst="can">
              <a:avLst>
                <a:gd name="adj" fmla="val 36794"/>
              </a:avLst>
            </a:prstGeom>
            <a:gradFill>
              <a:gsLst>
                <a:gs pos="0">
                  <a:sysClr val="window" lastClr="FFFFFF">
                    <a:lumMod val="50000"/>
                  </a:sysClr>
                </a:gs>
                <a:gs pos="48000">
                  <a:sysClr val="window" lastClr="FFFFFF">
                    <a:lumMod val="85000"/>
                  </a:sysClr>
                </a:gs>
                <a:gs pos="100000">
                  <a:sysClr val="window" lastClr="FFFFFF">
                    <a:lumMod val="50000"/>
                  </a:sysClr>
                </a:gs>
              </a:gsLst>
              <a:lin ang="10800000" scaled="0"/>
            </a:gradFill>
            <a:ln w="25400" cap="flat" cmpd="sng" algn="ctr">
              <a:noFill/>
              <a:prstDash val="solid"/>
            </a:ln>
            <a:effectLst/>
          </p:spPr>
          <p:txBody>
            <a:bodyPr anchor="ctr"/>
            <a:lstStyle/>
            <a:p>
              <a:pPr algn="ctr" fontAlgn="auto">
                <a:spcBef>
                  <a:spcPts val="0"/>
                </a:spcBef>
                <a:spcAft>
                  <a:spcPts val="0"/>
                </a:spcAft>
                <a:defRPr/>
              </a:pPr>
              <a:endParaRPr lang="en-US" sz="1800" kern="0">
                <a:solidFill>
                  <a:prstClr val="white"/>
                </a:solidFill>
                <a:latin typeface="Calibri"/>
              </a:endParaRPr>
            </a:p>
          </p:txBody>
        </p:sp>
        <p:sp>
          <p:nvSpPr>
            <p:cNvPr id="28" name="21 Cilindro"/>
            <p:cNvSpPr/>
            <p:nvPr/>
          </p:nvSpPr>
          <p:spPr>
            <a:xfrm>
              <a:off x="4866620" y="2602015"/>
              <a:ext cx="45750" cy="121928"/>
            </a:xfrm>
            <a:prstGeom prst="can">
              <a:avLst>
                <a:gd name="adj" fmla="val 36794"/>
              </a:avLst>
            </a:prstGeom>
            <a:gradFill>
              <a:gsLst>
                <a:gs pos="0">
                  <a:sysClr val="window" lastClr="FFFFFF">
                    <a:lumMod val="50000"/>
                  </a:sysClr>
                </a:gs>
                <a:gs pos="48000">
                  <a:sysClr val="window" lastClr="FFFFFF">
                    <a:lumMod val="85000"/>
                  </a:sysClr>
                </a:gs>
                <a:gs pos="100000">
                  <a:sysClr val="window" lastClr="FFFFFF">
                    <a:lumMod val="50000"/>
                  </a:sysClr>
                </a:gs>
              </a:gsLst>
              <a:lin ang="10800000" scaled="0"/>
            </a:gradFill>
            <a:ln w="25400" cap="flat" cmpd="sng" algn="ctr">
              <a:noFill/>
              <a:prstDash val="solid"/>
            </a:ln>
            <a:effectLst/>
          </p:spPr>
          <p:txBody>
            <a:bodyPr anchor="ctr"/>
            <a:lstStyle/>
            <a:p>
              <a:pPr algn="ctr" fontAlgn="auto">
                <a:spcBef>
                  <a:spcPts val="0"/>
                </a:spcBef>
                <a:spcAft>
                  <a:spcPts val="0"/>
                </a:spcAft>
                <a:defRPr/>
              </a:pPr>
              <a:endParaRPr lang="en-US" sz="1800" kern="0">
                <a:solidFill>
                  <a:prstClr val="white"/>
                </a:solidFill>
                <a:latin typeface="Calibri"/>
              </a:endParaRPr>
            </a:p>
          </p:txBody>
        </p:sp>
        <p:sp>
          <p:nvSpPr>
            <p:cNvPr id="29" name="22 Cilindro"/>
            <p:cNvSpPr/>
            <p:nvPr/>
          </p:nvSpPr>
          <p:spPr>
            <a:xfrm>
              <a:off x="4979851" y="2602015"/>
              <a:ext cx="45750" cy="121928"/>
            </a:xfrm>
            <a:prstGeom prst="can">
              <a:avLst>
                <a:gd name="adj" fmla="val 36794"/>
              </a:avLst>
            </a:prstGeom>
            <a:gradFill>
              <a:gsLst>
                <a:gs pos="0">
                  <a:sysClr val="window" lastClr="FFFFFF">
                    <a:lumMod val="50000"/>
                  </a:sysClr>
                </a:gs>
                <a:gs pos="48000">
                  <a:sysClr val="window" lastClr="FFFFFF">
                    <a:lumMod val="85000"/>
                  </a:sysClr>
                </a:gs>
                <a:gs pos="100000">
                  <a:sysClr val="window" lastClr="FFFFFF">
                    <a:lumMod val="50000"/>
                  </a:sysClr>
                </a:gs>
              </a:gsLst>
              <a:lin ang="10800000" scaled="0"/>
            </a:gradFill>
            <a:ln w="25400" cap="flat" cmpd="sng" algn="ctr">
              <a:noFill/>
              <a:prstDash val="solid"/>
            </a:ln>
            <a:effectLst/>
          </p:spPr>
          <p:txBody>
            <a:bodyPr anchor="ctr"/>
            <a:lstStyle/>
            <a:p>
              <a:pPr algn="ctr" fontAlgn="auto">
                <a:spcBef>
                  <a:spcPts val="0"/>
                </a:spcBef>
                <a:spcAft>
                  <a:spcPts val="0"/>
                </a:spcAft>
                <a:defRPr/>
              </a:pPr>
              <a:endParaRPr lang="en-US" sz="1800" kern="0">
                <a:solidFill>
                  <a:prstClr val="white"/>
                </a:solidFill>
                <a:latin typeface="Calibri"/>
              </a:endParaRPr>
            </a:p>
          </p:txBody>
        </p:sp>
        <p:sp>
          <p:nvSpPr>
            <p:cNvPr id="30" name="23 Cilindro"/>
            <p:cNvSpPr/>
            <p:nvPr/>
          </p:nvSpPr>
          <p:spPr>
            <a:xfrm>
              <a:off x="4566958" y="2664826"/>
              <a:ext cx="45750" cy="120697"/>
            </a:xfrm>
            <a:prstGeom prst="can">
              <a:avLst>
                <a:gd name="adj" fmla="val 36794"/>
              </a:avLst>
            </a:prstGeom>
            <a:gradFill>
              <a:gsLst>
                <a:gs pos="0">
                  <a:sysClr val="window" lastClr="FFFFFF">
                    <a:lumMod val="50000"/>
                  </a:sysClr>
                </a:gs>
                <a:gs pos="48000">
                  <a:sysClr val="window" lastClr="FFFFFF">
                    <a:lumMod val="85000"/>
                  </a:sysClr>
                </a:gs>
                <a:gs pos="100000">
                  <a:sysClr val="window" lastClr="FFFFFF">
                    <a:lumMod val="50000"/>
                  </a:sysClr>
                </a:gs>
              </a:gsLst>
              <a:lin ang="10800000" scaled="0"/>
            </a:gradFill>
            <a:ln w="25400" cap="flat" cmpd="sng" algn="ctr">
              <a:noFill/>
              <a:prstDash val="solid"/>
            </a:ln>
            <a:effectLst/>
          </p:spPr>
          <p:txBody>
            <a:bodyPr anchor="ctr"/>
            <a:lstStyle/>
            <a:p>
              <a:pPr algn="ctr" fontAlgn="auto">
                <a:spcBef>
                  <a:spcPts val="0"/>
                </a:spcBef>
                <a:spcAft>
                  <a:spcPts val="0"/>
                </a:spcAft>
                <a:defRPr/>
              </a:pPr>
              <a:endParaRPr lang="en-US" sz="1800" kern="0">
                <a:solidFill>
                  <a:prstClr val="white"/>
                </a:solidFill>
                <a:latin typeface="Calibri"/>
              </a:endParaRPr>
            </a:p>
          </p:txBody>
        </p:sp>
        <p:sp>
          <p:nvSpPr>
            <p:cNvPr id="31" name="24 Cilindro"/>
            <p:cNvSpPr/>
            <p:nvPr/>
          </p:nvSpPr>
          <p:spPr>
            <a:xfrm>
              <a:off x="4673326" y="2666058"/>
              <a:ext cx="45750" cy="120697"/>
            </a:xfrm>
            <a:prstGeom prst="can">
              <a:avLst>
                <a:gd name="adj" fmla="val 36794"/>
              </a:avLst>
            </a:prstGeom>
            <a:gradFill>
              <a:gsLst>
                <a:gs pos="0">
                  <a:sysClr val="window" lastClr="FFFFFF">
                    <a:lumMod val="50000"/>
                  </a:sysClr>
                </a:gs>
                <a:gs pos="48000">
                  <a:sysClr val="window" lastClr="FFFFFF">
                    <a:lumMod val="85000"/>
                  </a:sysClr>
                </a:gs>
                <a:gs pos="100000">
                  <a:sysClr val="window" lastClr="FFFFFF">
                    <a:lumMod val="50000"/>
                  </a:sysClr>
                </a:gs>
              </a:gsLst>
              <a:lin ang="10800000" scaled="0"/>
            </a:gradFill>
            <a:ln w="25400" cap="flat" cmpd="sng" algn="ctr">
              <a:noFill/>
              <a:prstDash val="solid"/>
            </a:ln>
            <a:effectLst/>
          </p:spPr>
          <p:txBody>
            <a:bodyPr anchor="ctr"/>
            <a:lstStyle/>
            <a:p>
              <a:pPr algn="ctr" fontAlgn="auto">
                <a:spcBef>
                  <a:spcPts val="0"/>
                </a:spcBef>
                <a:spcAft>
                  <a:spcPts val="0"/>
                </a:spcAft>
                <a:defRPr/>
              </a:pPr>
              <a:endParaRPr lang="en-US" sz="1800" kern="0">
                <a:solidFill>
                  <a:prstClr val="white"/>
                </a:solidFill>
                <a:latin typeface="Calibri"/>
              </a:endParaRPr>
            </a:p>
          </p:txBody>
        </p:sp>
        <p:sp>
          <p:nvSpPr>
            <p:cNvPr id="32" name="25 Cilindro"/>
            <p:cNvSpPr/>
            <p:nvPr/>
          </p:nvSpPr>
          <p:spPr>
            <a:xfrm>
              <a:off x="4776264" y="2666058"/>
              <a:ext cx="45750" cy="121928"/>
            </a:xfrm>
            <a:prstGeom prst="can">
              <a:avLst>
                <a:gd name="adj" fmla="val 36794"/>
              </a:avLst>
            </a:prstGeom>
            <a:gradFill>
              <a:gsLst>
                <a:gs pos="0">
                  <a:sysClr val="window" lastClr="FFFFFF">
                    <a:lumMod val="50000"/>
                  </a:sysClr>
                </a:gs>
                <a:gs pos="48000">
                  <a:sysClr val="window" lastClr="FFFFFF">
                    <a:lumMod val="85000"/>
                  </a:sysClr>
                </a:gs>
                <a:gs pos="100000">
                  <a:sysClr val="window" lastClr="FFFFFF">
                    <a:lumMod val="50000"/>
                  </a:sysClr>
                </a:gs>
              </a:gsLst>
              <a:lin ang="10800000" scaled="0"/>
            </a:gradFill>
            <a:ln w="25400" cap="flat" cmpd="sng" algn="ctr">
              <a:noFill/>
              <a:prstDash val="solid"/>
            </a:ln>
            <a:effectLst/>
          </p:spPr>
          <p:txBody>
            <a:bodyPr anchor="ctr"/>
            <a:lstStyle/>
            <a:p>
              <a:pPr algn="ctr" fontAlgn="auto">
                <a:spcBef>
                  <a:spcPts val="0"/>
                </a:spcBef>
                <a:spcAft>
                  <a:spcPts val="0"/>
                </a:spcAft>
                <a:defRPr/>
              </a:pPr>
              <a:endParaRPr lang="en-US" sz="1800" kern="0">
                <a:solidFill>
                  <a:prstClr val="white"/>
                </a:solidFill>
                <a:latin typeface="Calibri"/>
              </a:endParaRPr>
            </a:p>
          </p:txBody>
        </p:sp>
        <p:sp>
          <p:nvSpPr>
            <p:cNvPr id="33" name="26 Cilindro"/>
            <p:cNvSpPr/>
            <p:nvPr/>
          </p:nvSpPr>
          <p:spPr>
            <a:xfrm>
              <a:off x="4462876" y="2666058"/>
              <a:ext cx="45750" cy="121928"/>
            </a:xfrm>
            <a:prstGeom prst="can">
              <a:avLst>
                <a:gd name="adj" fmla="val 36794"/>
              </a:avLst>
            </a:prstGeom>
            <a:gradFill>
              <a:gsLst>
                <a:gs pos="0">
                  <a:sysClr val="window" lastClr="FFFFFF">
                    <a:lumMod val="50000"/>
                  </a:sysClr>
                </a:gs>
                <a:gs pos="48000">
                  <a:sysClr val="window" lastClr="FFFFFF">
                    <a:lumMod val="85000"/>
                  </a:sysClr>
                </a:gs>
                <a:gs pos="100000">
                  <a:sysClr val="window" lastClr="FFFFFF">
                    <a:lumMod val="50000"/>
                  </a:sysClr>
                </a:gs>
              </a:gsLst>
              <a:lin ang="10800000" scaled="0"/>
            </a:gradFill>
            <a:ln w="25400" cap="flat" cmpd="sng" algn="ctr">
              <a:noFill/>
              <a:prstDash val="solid"/>
            </a:ln>
            <a:effectLst/>
          </p:spPr>
          <p:txBody>
            <a:bodyPr anchor="ctr"/>
            <a:lstStyle/>
            <a:p>
              <a:pPr algn="ctr" fontAlgn="auto">
                <a:spcBef>
                  <a:spcPts val="0"/>
                </a:spcBef>
                <a:spcAft>
                  <a:spcPts val="0"/>
                </a:spcAft>
                <a:defRPr/>
              </a:pPr>
              <a:endParaRPr lang="en-US" sz="1800" kern="0">
                <a:solidFill>
                  <a:prstClr val="white"/>
                </a:solidFill>
                <a:latin typeface="Calibri"/>
              </a:endParaRPr>
            </a:p>
          </p:txBody>
        </p:sp>
        <p:sp>
          <p:nvSpPr>
            <p:cNvPr id="34" name="27 Cilindro"/>
            <p:cNvSpPr/>
            <p:nvPr/>
          </p:nvSpPr>
          <p:spPr>
            <a:xfrm>
              <a:off x="4891783" y="2669753"/>
              <a:ext cx="45750" cy="121929"/>
            </a:xfrm>
            <a:prstGeom prst="can">
              <a:avLst>
                <a:gd name="adj" fmla="val 36794"/>
              </a:avLst>
            </a:prstGeom>
            <a:gradFill>
              <a:gsLst>
                <a:gs pos="0">
                  <a:sysClr val="window" lastClr="FFFFFF">
                    <a:lumMod val="50000"/>
                  </a:sysClr>
                </a:gs>
                <a:gs pos="48000">
                  <a:sysClr val="window" lastClr="FFFFFF">
                    <a:lumMod val="85000"/>
                  </a:sysClr>
                </a:gs>
                <a:gs pos="100000">
                  <a:sysClr val="window" lastClr="FFFFFF">
                    <a:lumMod val="50000"/>
                  </a:sysClr>
                </a:gs>
              </a:gsLst>
              <a:lin ang="10800000" scaled="0"/>
            </a:gradFill>
            <a:ln w="25400" cap="flat" cmpd="sng" algn="ctr">
              <a:noFill/>
              <a:prstDash val="solid"/>
            </a:ln>
            <a:effectLst/>
          </p:spPr>
          <p:txBody>
            <a:bodyPr anchor="ctr"/>
            <a:lstStyle/>
            <a:p>
              <a:pPr algn="ctr" fontAlgn="auto">
                <a:spcBef>
                  <a:spcPts val="0"/>
                </a:spcBef>
                <a:spcAft>
                  <a:spcPts val="0"/>
                </a:spcAft>
                <a:defRPr/>
              </a:pPr>
              <a:endParaRPr lang="en-US" sz="1800" kern="0">
                <a:solidFill>
                  <a:prstClr val="white"/>
                </a:solidFill>
                <a:latin typeface="Calibri"/>
              </a:endParaRPr>
            </a:p>
          </p:txBody>
        </p:sp>
      </p:grpSp>
      <p:cxnSp>
        <p:nvCxnSpPr>
          <p:cNvPr id="35" name="272 Conector recto"/>
          <p:cNvCxnSpPr>
            <a:cxnSpLocks noChangeShapeType="1"/>
            <a:stCxn id="36" idx="0"/>
          </p:cNvCxnSpPr>
          <p:nvPr/>
        </p:nvCxnSpPr>
        <p:spPr bwMode="auto">
          <a:xfrm flipV="1">
            <a:off x="2619030" y="1397998"/>
            <a:ext cx="463751" cy="591736"/>
          </a:xfrm>
          <a:prstGeom prst="line">
            <a:avLst/>
          </a:prstGeom>
          <a:noFill/>
          <a:ln w="9525" algn="ctr">
            <a:solidFill>
              <a:srgbClr val="595959"/>
            </a:solidFill>
            <a:prstDash val="sysDot"/>
            <a:round/>
            <a:headEnd/>
            <a:tailEnd/>
          </a:ln>
          <a:extLst>
            <a:ext uri="{909E8E84-426E-40DD-AFC4-6F175D3DCCD1}">
              <a14:hiddenFill xmlns:a14="http://schemas.microsoft.com/office/drawing/2010/main">
                <a:noFill/>
              </a14:hiddenFill>
            </a:ext>
          </a:extLst>
        </p:spPr>
      </p:cxnSp>
      <p:sp>
        <p:nvSpPr>
          <p:cNvPr id="36" name="29 Rectángulo redondeado"/>
          <p:cNvSpPr/>
          <p:nvPr/>
        </p:nvSpPr>
        <p:spPr>
          <a:xfrm>
            <a:off x="2555832" y="1989734"/>
            <a:ext cx="126395" cy="223298"/>
          </a:xfrm>
          <a:prstGeom prst="roundRect">
            <a:avLst/>
          </a:prstGeom>
          <a:noFill/>
          <a:ln w="9525" cap="flat" cmpd="sng" algn="ctr">
            <a:solidFill>
              <a:sysClr val="windowText" lastClr="000000">
                <a:lumMod val="65000"/>
                <a:lumOff val="35000"/>
              </a:sysClr>
            </a:solidFill>
            <a:prstDash val="sysDot"/>
          </a:ln>
          <a:effectLst/>
        </p:spPr>
        <p:txBody>
          <a:bodyPr anchor="ctr"/>
          <a:lstStyle/>
          <a:p>
            <a:pPr algn="ctr" fontAlgn="auto">
              <a:spcBef>
                <a:spcPts val="0"/>
              </a:spcBef>
              <a:spcAft>
                <a:spcPts val="0"/>
              </a:spcAft>
              <a:defRPr/>
            </a:pPr>
            <a:endParaRPr lang="es-ES" sz="1800" kern="0">
              <a:solidFill>
                <a:prstClr val="white"/>
              </a:solidFill>
              <a:latin typeface="Calibri"/>
            </a:endParaRPr>
          </a:p>
        </p:txBody>
      </p:sp>
      <p:cxnSp>
        <p:nvCxnSpPr>
          <p:cNvPr id="37" name="274 Conector recto"/>
          <p:cNvCxnSpPr>
            <a:cxnSpLocks noChangeShapeType="1"/>
          </p:cNvCxnSpPr>
          <p:nvPr/>
        </p:nvCxnSpPr>
        <p:spPr bwMode="auto">
          <a:xfrm>
            <a:off x="2593751" y="2214437"/>
            <a:ext cx="489030" cy="956080"/>
          </a:xfrm>
          <a:prstGeom prst="line">
            <a:avLst/>
          </a:prstGeom>
          <a:noFill/>
          <a:ln w="9525" algn="ctr">
            <a:solidFill>
              <a:srgbClr val="595959"/>
            </a:solidFill>
            <a:prstDash val="sysDot"/>
            <a:round/>
            <a:headEnd/>
            <a:tailEnd/>
          </a:ln>
          <a:extLst>
            <a:ext uri="{909E8E84-426E-40DD-AFC4-6F175D3DCCD1}">
              <a14:hiddenFill xmlns:a14="http://schemas.microsoft.com/office/drawing/2010/main">
                <a:noFill/>
              </a14:hiddenFill>
            </a:ext>
          </a:extLst>
        </p:spPr>
      </p:cxnSp>
      <p:sp>
        <p:nvSpPr>
          <p:cNvPr id="38" name="7 CuadroTexto"/>
          <p:cNvSpPr txBox="1">
            <a:spLocks noChangeArrowheads="1"/>
          </p:cNvSpPr>
          <p:nvPr/>
        </p:nvSpPr>
        <p:spPr bwMode="auto">
          <a:xfrm>
            <a:off x="6416030" y="2077041"/>
            <a:ext cx="1005943" cy="253916"/>
          </a:xfrm>
          <a:prstGeom prst="rect">
            <a:avLst/>
          </a:prstGeom>
          <a:noFill/>
          <a:ln>
            <a:noFill/>
          </a:ln>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r>
              <a:rPr lang="en-US" altLang="es-ES" sz="1050" b="1" dirty="0">
                <a:solidFill>
                  <a:schemeClr val="accent3">
                    <a:lumMod val="75000"/>
                  </a:schemeClr>
                </a:solidFill>
                <a:latin typeface="Arial" charset="0"/>
              </a:rPr>
              <a:t>Antibodies</a:t>
            </a:r>
          </a:p>
        </p:txBody>
      </p:sp>
      <p:sp>
        <p:nvSpPr>
          <p:cNvPr id="39" name="46 Forma libre"/>
          <p:cNvSpPr/>
          <p:nvPr/>
        </p:nvSpPr>
        <p:spPr bwMode="auto">
          <a:xfrm rot="877516">
            <a:off x="6761465" y="1662005"/>
            <a:ext cx="315072" cy="330838"/>
          </a:xfrm>
          <a:custGeom>
            <a:avLst/>
            <a:gdLst>
              <a:gd name="connsiteX0" fmla="*/ 10160 w 4470400"/>
              <a:gd name="connsiteY0" fmla="*/ 429260 h 4218940"/>
              <a:gd name="connsiteX1" fmla="*/ 2540 w 4470400"/>
              <a:gd name="connsiteY1" fmla="*/ 520700 h 4218940"/>
              <a:gd name="connsiteX2" fmla="*/ 17780 w 4470400"/>
              <a:gd name="connsiteY2" fmla="*/ 703580 h 4218940"/>
              <a:gd name="connsiteX3" fmla="*/ 40640 w 4470400"/>
              <a:gd name="connsiteY3" fmla="*/ 863600 h 4218940"/>
              <a:gd name="connsiteX4" fmla="*/ 101600 w 4470400"/>
              <a:gd name="connsiteY4" fmla="*/ 1031240 h 4218940"/>
              <a:gd name="connsiteX5" fmla="*/ 177800 w 4470400"/>
              <a:gd name="connsiteY5" fmla="*/ 1183640 h 4218940"/>
              <a:gd name="connsiteX6" fmla="*/ 292100 w 4470400"/>
              <a:gd name="connsiteY6" fmla="*/ 1320800 h 4218940"/>
              <a:gd name="connsiteX7" fmla="*/ 436880 w 4470400"/>
              <a:gd name="connsiteY7" fmla="*/ 1404620 h 4218940"/>
              <a:gd name="connsiteX8" fmla="*/ 627380 w 4470400"/>
              <a:gd name="connsiteY8" fmla="*/ 1473200 h 4218940"/>
              <a:gd name="connsiteX9" fmla="*/ 825500 w 4470400"/>
              <a:gd name="connsiteY9" fmla="*/ 1473200 h 4218940"/>
              <a:gd name="connsiteX10" fmla="*/ 1023620 w 4470400"/>
              <a:gd name="connsiteY10" fmla="*/ 1473200 h 4218940"/>
              <a:gd name="connsiteX11" fmla="*/ 1130300 w 4470400"/>
              <a:gd name="connsiteY11" fmla="*/ 1465580 h 4218940"/>
              <a:gd name="connsiteX12" fmla="*/ 1290320 w 4470400"/>
              <a:gd name="connsiteY12" fmla="*/ 1473200 h 4218940"/>
              <a:gd name="connsiteX13" fmla="*/ 1412240 w 4470400"/>
              <a:gd name="connsiteY13" fmla="*/ 1503680 h 4218940"/>
              <a:gd name="connsiteX14" fmla="*/ 1557020 w 4470400"/>
              <a:gd name="connsiteY14" fmla="*/ 1557020 h 4218940"/>
              <a:gd name="connsiteX15" fmla="*/ 1663700 w 4470400"/>
              <a:gd name="connsiteY15" fmla="*/ 1595120 h 4218940"/>
              <a:gd name="connsiteX16" fmla="*/ 1747520 w 4470400"/>
              <a:gd name="connsiteY16" fmla="*/ 1671320 h 4218940"/>
              <a:gd name="connsiteX17" fmla="*/ 1762760 w 4470400"/>
              <a:gd name="connsiteY17" fmla="*/ 1755140 h 4218940"/>
              <a:gd name="connsiteX18" fmla="*/ 1762760 w 4470400"/>
              <a:gd name="connsiteY18" fmla="*/ 1877060 h 4218940"/>
              <a:gd name="connsiteX19" fmla="*/ 1732280 w 4470400"/>
              <a:gd name="connsiteY19" fmla="*/ 1991360 h 4218940"/>
              <a:gd name="connsiteX20" fmla="*/ 1656080 w 4470400"/>
              <a:gd name="connsiteY20" fmla="*/ 2120900 h 4218940"/>
              <a:gd name="connsiteX21" fmla="*/ 1579880 w 4470400"/>
              <a:gd name="connsiteY21" fmla="*/ 2288540 h 4218940"/>
              <a:gd name="connsiteX22" fmla="*/ 1480820 w 4470400"/>
              <a:gd name="connsiteY22" fmla="*/ 2425700 h 4218940"/>
              <a:gd name="connsiteX23" fmla="*/ 1412240 w 4470400"/>
              <a:gd name="connsiteY23" fmla="*/ 2616200 h 4218940"/>
              <a:gd name="connsiteX24" fmla="*/ 1374140 w 4470400"/>
              <a:gd name="connsiteY24" fmla="*/ 2860040 h 4218940"/>
              <a:gd name="connsiteX25" fmla="*/ 1351280 w 4470400"/>
              <a:gd name="connsiteY25" fmla="*/ 3103880 h 4218940"/>
              <a:gd name="connsiteX26" fmla="*/ 1412240 w 4470400"/>
              <a:gd name="connsiteY26" fmla="*/ 3332480 h 4218940"/>
              <a:gd name="connsiteX27" fmla="*/ 1488440 w 4470400"/>
              <a:gd name="connsiteY27" fmla="*/ 3599180 h 4218940"/>
              <a:gd name="connsiteX28" fmla="*/ 1557020 w 4470400"/>
              <a:gd name="connsiteY28" fmla="*/ 3774440 h 4218940"/>
              <a:gd name="connsiteX29" fmla="*/ 1671320 w 4470400"/>
              <a:gd name="connsiteY29" fmla="*/ 3972560 h 4218940"/>
              <a:gd name="connsiteX30" fmla="*/ 1823720 w 4470400"/>
              <a:gd name="connsiteY30" fmla="*/ 4109720 h 4218940"/>
              <a:gd name="connsiteX31" fmla="*/ 1976120 w 4470400"/>
              <a:gd name="connsiteY31" fmla="*/ 4193540 h 4218940"/>
              <a:gd name="connsiteX32" fmla="*/ 2151380 w 4470400"/>
              <a:gd name="connsiteY32" fmla="*/ 4216400 h 4218940"/>
              <a:gd name="connsiteX33" fmla="*/ 2387600 w 4470400"/>
              <a:gd name="connsiteY33" fmla="*/ 4178300 h 4218940"/>
              <a:gd name="connsiteX34" fmla="*/ 2509520 w 4470400"/>
              <a:gd name="connsiteY34" fmla="*/ 4086860 h 4218940"/>
              <a:gd name="connsiteX35" fmla="*/ 2684780 w 4470400"/>
              <a:gd name="connsiteY35" fmla="*/ 3934460 h 4218940"/>
              <a:gd name="connsiteX36" fmla="*/ 2791460 w 4470400"/>
              <a:gd name="connsiteY36" fmla="*/ 3751580 h 4218940"/>
              <a:gd name="connsiteX37" fmla="*/ 2921000 w 4470400"/>
              <a:gd name="connsiteY37" fmla="*/ 3530600 h 4218940"/>
              <a:gd name="connsiteX38" fmla="*/ 2943860 w 4470400"/>
              <a:gd name="connsiteY38" fmla="*/ 3302000 h 4218940"/>
              <a:gd name="connsiteX39" fmla="*/ 2951480 w 4470400"/>
              <a:gd name="connsiteY39" fmla="*/ 3119120 h 4218940"/>
              <a:gd name="connsiteX40" fmla="*/ 2951480 w 4470400"/>
              <a:gd name="connsiteY40" fmla="*/ 2898140 h 4218940"/>
              <a:gd name="connsiteX41" fmla="*/ 2936240 w 4470400"/>
              <a:gd name="connsiteY41" fmla="*/ 2738120 h 4218940"/>
              <a:gd name="connsiteX42" fmla="*/ 2875280 w 4470400"/>
              <a:gd name="connsiteY42" fmla="*/ 2555240 h 4218940"/>
              <a:gd name="connsiteX43" fmla="*/ 2791460 w 4470400"/>
              <a:gd name="connsiteY43" fmla="*/ 2364740 h 4218940"/>
              <a:gd name="connsiteX44" fmla="*/ 2692400 w 4470400"/>
              <a:gd name="connsiteY44" fmla="*/ 2219960 h 4218940"/>
              <a:gd name="connsiteX45" fmla="*/ 2639060 w 4470400"/>
              <a:gd name="connsiteY45" fmla="*/ 2067560 h 4218940"/>
              <a:gd name="connsiteX46" fmla="*/ 2631440 w 4470400"/>
              <a:gd name="connsiteY46" fmla="*/ 1922780 h 4218940"/>
              <a:gd name="connsiteX47" fmla="*/ 2631440 w 4470400"/>
              <a:gd name="connsiteY47" fmla="*/ 1808480 h 4218940"/>
              <a:gd name="connsiteX48" fmla="*/ 2661920 w 4470400"/>
              <a:gd name="connsiteY48" fmla="*/ 1755140 h 4218940"/>
              <a:gd name="connsiteX49" fmla="*/ 2715260 w 4470400"/>
              <a:gd name="connsiteY49" fmla="*/ 1656080 h 4218940"/>
              <a:gd name="connsiteX50" fmla="*/ 2852420 w 4470400"/>
              <a:gd name="connsiteY50" fmla="*/ 1633220 h 4218940"/>
              <a:gd name="connsiteX51" fmla="*/ 2997200 w 4470400"/>
              <a:gd name="connsiteY51" fmla="*/ 1656080 h 4218940"/>
              <a:gd name="connsiteX52" fmla="*/ 3157220 w 4470400"/>
              <a:gd name="connsiteY52" fmla="*/ 1671320 h 4218940"/>
              <a:gd name="connsiteX53" fmla="*/ 3385820 w 4470400"/>
              <a:gd name="connsiteY53" fmla="*/ 1678940 h 4218940"/>
              <a:gd name="connsiteX54" fmla="*/ 3637280 w 4470400"/>
              <a:gd name="connsiteY54" fmla="*/ 1633220 h 4218940"/>
              <a:gd name="connsiteX55" fmla="*/ 3835400 w 4470400"/>
              <a:gd name="connsiteY55" fmla="*/ 1572260 h 4218940"/>
              <a:gd name="connsiteX56" fmla="*/ 4033520 w 4470400"/>
              <a:gd name="connsiteY56" fmla="*/ 1457960 h 4218940"/>
              <a:gd name="connsiteX57" fmla="*/ 4216400 w 4470400"/>
              <a:gd name="connsiteY57" fmla="*/ 1313180 h 4218940"/>
              <a:gd name="connsiteX58" fmla="*/ 4361180 w 4470400"/>
              <a:gd name="connsiteY58" fmla="*/ 1130300 h 4218940"/>
              <a:gd name="connsiteX59" fmla="*/ 4429760 w 4470400"/>
              <a:gd name="connsiteY59" fmla="*/ 932180 h 4218940"/>
              <a:gd name="connsiteX60" fmla="*/ 4467860 w 4470400"/>
              <a:gd name="connsiteY60" fmla="*/ 619760 h 4218940"/>
              <a:gd name="connsiteX61" fmla="*/ 4414520 w 4470400"/>
              <a:gd name="connsiteY61" fmla="*/ 436880 h 4218940"/>
              <a:gd name="connsiteX62" fmla="*/ 4330700 w 4470400"/>
              <a:gd name="connsiteY62" fmla="*/ 238760 h 4218940"/>
              <a:gd name="connsiteX63" fmla="*/ 4163060 w 4470400"/>
              <a:gd name="connsiteY63" fmla="*/ 63500 h 4218940"/>
              <a:gd name="connsiteX64" fmla="*/ 3972560 w 4470400"/>
              <a:gd name="connsiteY64" fmla="*/ 10160 h 4218940"/>
              <a:gd name="connsiteX65" fmla="*/ 3705860 w 4470400"/>
              <a:gd name="connsiteY65" fmla="*/ 10160 h 4218940"/>
              <a:gd name="connsiteX66" fmla="*/ 3302000 w 4470400"/>
              <a:gd name="connsiteY66" fmla="*/ 71120 h 4218940"/>
              <a:gd name="connsiteX67" fmla="*/ 3187700 w 4470400"/>
              <a:gd name="connsiteY67" fmla="*/ 132080 h 4218940"/>
              <a:gd name="connsiteX68" fmla="*/ 3035300 w 4470400"/>
              <a:gd name="connsiteY68" fmla="*/ 215900 h 4218940"/>
              <a:gd name="connsiteX69" fmla="*/ 2882900 w 4470400"/>
              <a:gd name="connsiteY69" fmla="*/ 345440 h 4218940"/>
              <a:gd name="connsiteX70" fmla="*/ 2700020 w 4470400"/>
              <a:gd name="connsiteY70" fmla="*/ 490220 h 4218940"/>
              <a:gd name="connsiteX71" fmla="*/ 2585720 w 4470400"/>
              <a:gd name="connsiteY71" fmla="*/ 650240 h 4218940"/>
              <a:gd name="connsiteX72" fmla="*/ 2509520 w 4470400"/>
              <a:gd name="connsiteY72" fmla="*/ 772160 h 4218940"/>
              <a:gd name="connsiteX73" fmla="*/ 2456180 w 4470400"/>
              <a:gd name="connsiteY73" fmla="*/ 878840 h 4218940"/>
              <a:gd name="connsiteX74" fmla="*/ 2387600 w 4470400"/>
              <a:gd name="connsiteY74" fmla="*/ 962660 h 4218940"/>
              <a:gd name="connsiteX75" fmla="*/ 2311400 w 4470400"/>
              <a:gd name="connsiteY75" fmla="*/ 985520 h 4218940"/>
              <a:gd name="connsiteX76" fmla="*/ 2181860 w 4470400"/>
              <a:gd name="connsiteY76" fmla="*/ 985520 h 4218940"/>
              <a:gd name="connsiteX77" fmla="*/ 2143760 w 4470400"/>
              <a:gd name="connsiteY77" fmla="*/ 939800 h 4218940"/>
              <a:gd name="connsiteX78" fmla="*/ 2075180 w 4470400"/>
              <a:gd name="connsiteY78" fmla="*/ 810260 h 4218940"/>
              <a:gd name="connsiteX79" fmla="*/ 1892300 w 4470400"/>
              <a:gd name="connsiteY79" fmla="*/ 619760 h 4218940"/>
              <a:gd name="connsiteX80" fmla="*/ 1793240 w 4470400"/>
              <a:gd name="connsiteY80" fmla="*/ 497840 h 4218940"/>
              <a:gd name="connsiteX81" fmla="*/ 1496060 w 4470400"/>
              <a:gd name="connsiteY81" fmla="*/ 337820 h 4218940"/>
              <a:gd name="connsiteX82" fmla="*/ 1244600 w 4470400"/>
              <a:gd name="connsiteY82" fmla="*/ 185420 h 4218940"/>
              <a:gd name="connsiteX83" fmla="*/ 939800 w 4470400"/>
              <a:gd name="connsiteY83" fmla="*/ 55880 h 4218940"/>
              <a:gd name="connsiteX84" fmla="*/ 695960 w 4470400"/>
              <a:gd name="connsiteY84" fmla="*/ 17780 h 4218940"/>
              <a:gd name="connsiteX85" fmla="*/ 383540 w 4470400"/>
              <a:gd name="connsiteY85" fmla="*/ 48260 h 4218940"/>
              <a:gd name="connsiteX86" fmla="*/ 238760 w 4470400"/>
              <a:gd name="connsiteY86" fmla="*/ 147320 h 4218940"/>
              <a:gd name="connsiteX87" fmla="*/ 63500 w 4470400"/>
              <a:gd name="connsiteY87" fmla="*/ 254000 h 4218940"/>
              <a:gd name="connsiteX88" fmla="*/ 10160 w 4470400"/>
              <a:gd name="connsiteY88" fmla="*/ 345440 h 4218940"/>
              <a:gd name="connsiteX89" fmla="*/ 2540 w 4470400"/>
              <a:gd name="connsiteY89" fmla="*/ 505460 h 421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470400" h="4218940">
                <a:moveTo>
                  <a:pt x="10160" y="429260"/>
                </a:moveTo>
                <a:cubicBezTo>
                  <a:pt x="5715" y="452120"/>
                  <a:pt x="1270" y="474980"/>
                  <a:pt x="2540" y="520700"/>
                </a:cubicBezTo>
                <a:cubicBezTo>
                  <a:pt x="3810" y="566420"/>
                  <a:pt x="11430" y="646430"/>
                  <a:pt x="17780" y="703580"/>
                </a:cubicBezTo>
                <a:cubicBezTo>
                  <a:pt x="24130" y="760730"/>
                  <a:pt x="26670" y="808990"/>
                  <a:pt x="40640" y="863600"/>
                </a:cubicBezTo>
                <a:cubicBezTo>
                  <a:pt x="54610" y="918210"/>
                  <a:pt x="78740" y="977900"/>
                  <a:pt x="101600" y="1031240"/>
                </a:cubicBezTo>
                <a:cubicBezTo>
                  <a:pt x="124460" y="1084580"/>
                  <a:pt x="146050" y="1135380"/>
                  <a:pt x="177800" y="1183640"/>
                </a:cubicBezTo>
                <a:cubicBezTo>
                  <a:pt x="209550" y="1231900"/>
                  <a:pt x="248920" y="1283970"/>
                  <a:pt x="292100" y="1320800"/>
                </a:cubicBezTo>
                <a:cubicBezTo>
                  <a:pt x="335280" y="1357630"/>
                  <a:pt x="381000" y="1379220"/>
                  <a:pt x="436880" y="1404620"/>
                </a:cubicBezTo>
                <a:cubicBezTo>
                  <a:pt x="492760" y="1430020"/>
                  <a:pt x="562610" y="1461770"/>
                  <a:pt x="627380" y="1473200"/>
                </a:cubicBezTo>
                <a:cubicBezTo>
                  <a:pt x="692150" y="1484630"/>
                  <a:pt x="825500" y="1473200"/>
                  <a:pt x="825500" y="1473200"/>
                </a:cubicBezTo>
                <a:lnTo>
                  <a:pt x="1023620" y="1473200"/>
                </a:lnTo>
                <a:cubicBezTo>
                  <a:pt x="1074420" y="1471930"/>
                  <a:pt x="1085850" y="1465580"/>
                  <a:pt x="1130300" y="1465580"/>
                </a:cubicBezTo>
                <a:cubicBezTo>
                  <a:pt x="1174750" y="1465580"/>
                  <a:pt x="1243330" y="1466850"/>
                  <a:pt x="1290320" y="1473200"/>
                </a:cubicBezTo>
                <a:cubicBezTo>
                  <a:pt x="1337310" y="1479550"/>
                  <a:pt x="1367790" y="1489710"/>
                  <a:pt x="1412240" y="1503680"/>
                </a:cubicBezTo>
                <a:cubicBezTo>
                  <a:pt x="1456690" y="1517650"/>
                  <a:pt x="1557020" y="1557020"/>
                  <a:pt x="1557020" y="1557020"/>
                </a:cubicBezTo>
                <a:cubicBezTo>
                  <a:pt x="1598930" y="1572260"/>
                  <a:pt x="1631950" y="1576070"/>
                  <a:pt x="1663700" y="1595120"/>
                </a:cubicBezTo>
                <a:cubicBezTo>
                  <a:pt x="1695450" y="1614170"/>
                  <a:pt x="1731010" y="1644650"/>
                  <a:pt x="1747520" y="1671320"/>
                </a:cubicBezTo>
                <a:cubicBezTo>
                  <a:pt x="1764030" y="1697990"/>
                  <a:pt x="1760220" y="1720850"/>
                  <a:pt x="1762760" y="1755140"/>
                </a:cubicBezTo>
                <a:cubicBezTo>
                  <a:pt x="1765300" y="1789430"/>
                  <a:pt x="1767840" y="1837690"/>
                  <a:pt x="1762760" y="1877060"/>
                </a:cubicBezTo>
                <a:cubicBezTo>
                  <a:pt x="1757680" y="1916430"/>
                  <a:pt x="1750060" y="1950720"/>
                  <a:pt x="1732280" y="1991360"/>
                </a:cubicBezTo>
                <a:cubicBezTo>
                  <a:pt x="1714500" y="2032000"/>
                  <a:pt x="1681480" y="2071370"/>
                  <a:pt x="1656080" y="2120900"/>
                </a:cubicBezTo>
                <a:cubicBezTo>
                  <a:pt x="1630680" y="2170430"/>
                  <a:pt x="1609090" y="2237740"/>
                  <a:pt x="1579880" y="2288540"/>
                </a:cubicBezTo>
                <a:cubicBezTo>
                  <a:pt x="1550670" y="2339340"/>
                  <a:pt x="1508760" y="2371090"/>
                  <a:pt x="1480820" y="2425700"/>
                </a:cubicBezTo>
                <a:cubicBezTo>
                  <a:pt x="1452880" y="2480310"/>
                  <a:pt x="1430020" y="2543810"/>
                  <a:pt x="1412240" y="2616200"/>
                </a:cubicBezTo>
                <a:cubicBezTo>
                  <a:pt x="1394460" y="2688590"/>
                  <a:pt x="1384300" y="2778760"/>
                  <a:pt x="1374140" y="2860040"/>
                </a:cubicBezTo>
                <a:cubicBezTo>
                  <a:pt x="1363980" y="2941320"/>
                  <a:pt x="1344930" y="3025140"/>
                  <a:pt x="1351280" y="3103880"/>
                </a:cubicBezTo>
                <a:cubicBezTo>
                  <a:pt x="1357630" y="3182620"/>
                  <a:pt x="1389380" y="3249930"/>
                  <a:pt x="1412240" y="3332480"/>
                </a:cubicBezTo>
                <a:cubicBezTo>
                  <a:pt x="1435100" y="3415030"/>
                  <a:pt x="1464310" y="3525520"/>
                  <a:pt x="1488440" y="3599180"/>
                </a:cubicBezTo>
                <a:cubicBezTo>
                  <a:pt x="1512570" y="3672840"/>
                  <a:pt x="1526540" y="3712210"/>
                  <a:pt x="1557020" y="3774440"/>
                </a:cubicBezTo>
                <a:cubicBezTo>
                  <a:pt x="1587500" y="3836670"/>
                  <a:pt x="1626870" y="3916680"/>
                  <a:pt x="1671320" y="3972560"/>
                </a:cubicBezTo>
                <a:cubicBezTo>
                  <a:pt x="1715770" y="4028440"/>
                  <a:pt x="1772920" y="4072890"/>
                  <a:pt x="1823720" y="4109720"/>
                </a:cubicBezTo>
                <a:cubicBezTo>
                  <a:pt x="1874520" y="4146550"/>
                  <a:pt x="1921510" y="4175760"/>
                  <a:pt x="1976120" y="4193540"/>
                </a:cubicBezTo>
                <a:cubicBezTo>
                  <a:pt x="2030730" y="4211320"/>
                  <a:pt x="2082800" y="4218940"/>
                  <a:pt x="2151380" y="4216400"/>
                </a:cubicBezTo>
                <a:cubicBezTo>
                  <a:pt x="2219960" y="4213860"/>
                  <a:pt x="2327910" y="4199890"/>
                  <a:pt x="2387600" y="4178300"/>
                </a:cubicBezTo>
                <a:cubicBezTo>
                  <a:pt x="2447290" y="4156710"/>
                  <a:pt x="2459990" y="4127500"/>
                  <a:pt x="2509520" y="4086860"/>
                </a:cubicBezTo>
                <a:cubicBezTo>
                  <a:pt x="2559050" y="4046220"/>
                  <a:pt x="2637790" y="3990340"/>
                  <a:pt x="2684780" y="3934460"/>
                </a:cubicBezTo>
                <a:cubicBezTo>
                  <a:pt x="2731770" y="3878580"/>
                  <a:pt x="2791460" y="3751580"/>
                  <a:pt x="2791460" y="3751580"/>
                </a:cubicBezTo>
                <a:cubicBezTo>
                  <a:pt x="2830830" y="3684270"/>
                  <a:pt x="2895600" y="3605530"/>
                  <a:pt x="2921000" y="3530600"/>
                </a:cubicBezTo>
                <a:cubicBezTo>
                  <a:pt x="2946400" y="3455670"/>
                  <a:pt x="2938780" y="3370580"/>
                  <a:pt x="2943860" y="3302000"/>
                </a:cubicBezTo>
                <a:cubicBezTo>
                  <a:pt x="2948940" y="3233420"/>
                  <a:pt x="2950210" y="3186430"/>
                  <a:pt x="2951480" y="3119120"/>
                </a:cubicBezTo>
                <a:cubicBezTo>
                  <a:pt x="2952750" y="3051810"/>
                  <a:pt x="2954020" y="2961640"/>
                  <a:pt x="2951480" y="2898140"/>
                </a:cubicBezTo>
                <a:cubicBezTo>
                  <a:pt x="2948940" y="2834640"/>
                  <a:pt x="2948940" y="2795270"/>
                  <a:pt x="2936240" y="2738120"/>
                </a:cubicBezTo>
                <a:cubicBezTo>
                  <a:pt x="2923540" y="2680970"/>
                  <a:pt x="2899410" y="2617470"/>
                  <a:pt x="2875280" y="2555240"/>
                </a:cubicBezTo>
                <a:cubicBezTo>
                  <a:pt x="2851150" y="2493010"/>
                  <a:pt x="2821940" y="2420620"/>
                  <a:pt x="2791460" y="2364740"/>
                </a:cubicBezTo>
                <a:cubicBezTo>
                  <a:pt x="2760980" y="2308860"/>
                  <a:pt x="2717800" y="2269490"/>
                  <a:pt x="2692400" y="2219960"/>
                </a:cubicBezTo>
                <a:cubicBezTo>
                  <a:pt x="2667000" y="2170430"/>
                  <a:pt x="2649220" y="2117090"/>
                  <a:pt x="2639060" y="2067560"/>
                </a:cubicBezTo>
                <a:cubicBezTo>
                  <a:pt x="2628900" y="2018030"/>
                  <a:pt x="2632710" y="1965960"/>
                  <a:pt x="2631440" y="1922780"/>
                </a:cubicBezTo>
                <a:cubicBezTo>
                  <a:pt x="2630170" y="1879600"/>
                  <a:pt x="2626360" y="1836420"/>
                  <a:pt x="2631440" y="1808480"/>
                </a:cubicBezTo>
                <a:cubicBezTo>
                  <a:pt x="2636520" y="1780540"/>
                  <a:pt x="2647950" y="1780540"/>
                  <a:pt x="2661920" y="1755140"/>
                </a:cubicBezTo>
                <a:cubicBezTo>
                  <a:pt x="2675890" y="1729740"/>
                  <a:pt x="2683510" y="1676400"/>
                  <a:pt x="2715260" y="1656080"/>
                </a:cubicBezTo>
                <a:cubicBezTo>
                  <a:pt x="2747010" y="1635760"/>
                  <a:pt x="2805430" y="1633220"/>
                  <a:pt x="2852420" y="1633220"/>
                </a:cubicBezTo>
                <a:cubicBezTo>
                  <a:pt x="2899410" y="1633220"/>
                  <a:pt x="2946400" y="1649730"/>
                  <a:pt x="2997200" y="1656080"/>
                </a:cubicBezTo>
                <a:cubicBezTo>
                  <a:pt x="3048000" y="1662430"/>
                  <a:pt x="3092450" y="1667510"/>
                  <a:pt x="3157220" y="1671320"/>
                </a:cubicBezTo>
                <a:cubicBezTo>
                  <a:pt x="3221990" y="1675130"/>
                  <a:pt x="3305810" y="1685290"/>
                  <a:pt x="3385820" y="1678940"/>
                </a:cubicBezTo>
                <a:cubicBezTo>
                  <a:pt x="3465830" y="1672590"/>
                  <a:pt x="3562350" y="1651000"/>
                  <a:pt x="3637280" y="1633220"/>
                </a:cubicBezTo>
                <a:cubicBezTo>
                  <a:pt x="3712210" y="1615440"/>
                  <a:pt x="3769360" y="1601470"/>
                  <a:pt x="3835400" y="1572260"/>
                </a:cubicBezTo>
                <a:cubicBezTo>
                  <a:pt x="3901440" y="1543050"/>
                  <a:pt x="3970020" y="1501140"/>
                  <a:pt x="4033520" y="1457960"/>
                </a:cubicBezTo>
                <a:cubicBezTo>
                  <a:pt x="4097020" y="1414780"/>
                  <a:pt x="4161790" y="1367790"/>
                  <a:pt x="4216400" y="1313180"/>
                </a:cubicBezTo>
                <a:cubicBezTo>
                  <a:pt x="4271010" y="1258570"/>
                  <a:pt x="4325620" y="1193800"/>
                  <a:pt x="4361180" y="1130300"/>
                </a:cubicBezTo>
                <a:cubicBezTo>
                  <a:pt x="4396740" y="1066800"/>
                  <a:pt x="4411980" y="1017270"/>
                  <a:pt x="4429760" y="932180"/>
                </a:cubicBezTo>
                <a:cubicBezTo>
                  <a:pt x="4447540" y="847090"/>
                  <a:pt x="4470400" y="702310"/>
                  <a:pt x="4467860" y="619760"/>
                </a:cubicBezTo>
                <a:cubicBezTo>
                  <a:pt x="4465320" y="537210"/>
                  <a:pt x="4437380" y="500380"/>
                  <a:pt x="4414520" y="436880"/>
                </a:cubicBezTo>
                <a:cubicBezTo>
                  <a:pt x="4391660" y="373380"/>
                  <a:pt x="4372610" y="300990"/>
                  <a:pt x="4330700" y="238760"/>
                </a:cubicBezTo>
                <a:cubicBezTo>
                  <a:pt x="4288790" y="176530"/>
                  <a:pt x="4222750" y="101600"/>
                  <a:pt x="4163060" y="63500"/>
                </a:cubicBezTo>
                <a:cubicBezTo>
                  <a:pt x="4103370" y="25400"/>
                  <a:pt x="4048760" y="19050"/>
                  <a:pt x="3972560" y="10160"/>
                </a:cubicBezTo>
                <a:cubicBezTo>
                  <a:pt x="3896360" y="1270"/>
                  <a:pt x="3817620" y="0"/>
                  <a:pt x="3705860" y="10160"/>
                </a:cubicBezTo>
                <a:cubicBezTo>
                  <a:pt x="3594100" y="20320"/>
                  <a:pt x="3388360" y="50800"/>
                  <a:pt x="3302000" y="71120"/>
                </a:cubicBezTo>
                <a:cubicBezTo>
                  <a:pt x="3215640" y="91440"/>
                  <a:pt x="3187700" y="132080"/>
                  <a:pt x="3187700" y="132080"/>
                </a:cubicBezTo>
                <a:cubicBezTo>
                  <a:pt x="3143250" y="156210"/>
                  <a:pt x="3086100" y="180340"/>
                  <a:pt x="3035300" y="215900"/>
                </a:cubicBezTo>
                <a:cubicBezTo>
                  <a:pt x="2984500" y="251460"/>
                  <a:pt x="2938780" y="299720"/>
                  <a:pt x="2882900" y="345440"/>
                </a:cubicBezTo>
                <a:cubicBezTo>
                  <a:pt x="2827020" y="391160"/>
                  <a:pt x="2749550" y="439420"/>
                  <a:pt x="2700020" y="490220"/>
                </a:cubicBezTo>
                <a:cubicBezTo>
                  <a:pt x="2650490" y="541020"/>
                  <a:pt x="2617470" y="603250"/>
                  <a:pt x="2585720" y="650240"/>
                </a:cubicBezTo>
                <a:cubicBezTo>
                  <a:pt x="2553970" y="697230"/>
                  <a:pt x="2531110" y="734060"/>
                  <a:pt x="2509520" y="772160"/>
                </a:cubicBezTo>
                <a:cubicBezTo>
                  <a:pt x="2487930" y="810260"/>
                  <a:pt x="2476500" y="847090"/>
                  <a:pt x="2456180" y="878840"/>
                </a:cubicBezTo>
                <a:cubicBezTo>
                  <a:pt x="2435860" y="910590"/>
                  <a:pt x="2411730" y="944880"/>
                  <a:pt x="2387600" y="962660"/>
                </a:cubicBezTo>
                <a:cubicBezTo>
                  <a:pt x="2363470" y="980440"/>
                  <a:pt x="2345690" y="981710"/>
                  <a:pt x="2311400" y="985520"/>
                </a:cubicBezTo>
                <a:cubicBezTo>
                  <a:pt x="2277110" y="989330"/>
                  <a:pt x="2209800" y="993140"/>
                  <a:pt x="2181860" y="985520"/>
                </a:cubicBezTo>
                <a:cubicBezTo>
                  <a:pt x="2153920" y="977900"/>
                  <a:pt x="2161540" y="969010"/>
                  <a:pt x="2143760" y="939800"/>
                </a:cubicBezTo>
                <a:cubicBezTo>
                  <a:pt x="2125980" y="910590"/>
                  <a:pt x="2117090" y="863600"/>
                  <a:pt x="2075180" y="810260"/>
                </a:cubicBezTo>
                <a:cubicBezTo>
                  <a:pt x="2033270" y="756920"/>
                  <a:pt x="1939290" y="671830"/>
                  <a:pt x="1892300" y="619760"/>
                </a:cubicBezTo>
                <a:cubicBezTo>
                  <a:pt x="1845310" y="567690"/>
                  <a:pt x="1859280" y="544830"/>
                  <a:pt x="1793240" y="497840"/>
                </a:cubicBezTo>
                <a:cubicBezTo>
                  <a:pt x="1727200" y="450850"/>
                  <a:pt x="1587500" y="389890"/>
                  <a:pt x="1496060" y="337820"/>
                </a:cubicBezTo>
                <a:cubicBezTo>
                  <a:pt x="1404620" y="285750"/>
                  <a:pt x="1337310" y="232410"/>
                  <a:pt x="1244600" y="185420"/>
                </a:cubicBezTo>
                <a:cubicBezTo>
                  <a:pt x="1151890" y="138430"/>
                  <a:pt x="1031240" y="83820"/>
                  <a:pt x="939800" y="55880"/>
                </a:cubicBezTo>
                <a:cubicBezTo>
                  <a:pt x="848360" y="27940"/>
                  <a:pt x="788670" y="19050"/>
                  <a:pt x="695960" y="17780"/>
                </a:cubicBezTo>
                <a:cubicBezTo>
                  <a:pt x="603250" y="16510"/>
                  <a:pt x="459740" y="26670"/>
                  <a:pt x="383540" y="48260"/>
                </a:cubicBezTo>
                <a:cubicBezTo>
                  <a:pt x="307340" y="69850"/>
                  <a:pt x="292100" y="113030"/>
                  <a:pt x="238760" y="147320"/>
                </a:cubicBezTo>
                <a:cubicBezTo>
                  <a:pt x="185420" y="181610"/>
                  <a:pt x="101600" y="220980"/>
                  <a:pt x="63500" y="254000"/>
                </a:cubicBezTo>
                <a:cubicBezTo>
                  <a:pt x="25400" y="287020"/>
                  <a:pt x="20320" y="303530"/>
                  <a:pt x="10160" y="345440"/>
                </a:cubicBezTo>
                <a:cubicBezTo>
                  <a:pt x="0" y="387350"/>
                  <a:pt x="1270" y="446405"/>
                  <a:pt x="2540" y="505460"/>
                </a:cubicBezTo>
              </a:path>
            </a:pathLst>
          </a:custGeom>
          <a:solidFill>
            <a:srgbClr val="92D050"/>
          </a:solidFill>
          <a:ln w="9525" cap="flat" cmpd="sng" algn="ctr">
            <a:noFill/>
            <a:prstDash val="solid"/>
          </a:ln>
          <a:effectLst/>
          <a:scene3d>
            <a:camera prst="orthographicFront"/>
            <a:lightRig rig="threePt" dir="t"/>
          </a:scene3d>
          <a:sp3d>
            <a:bevelT w="44450" h="44450"/>
          </a:sp3d>
        </p:spPr>
        <p:txBody>
          <a:bodyPr anchor="ctr"/>
          <a:lstStyle/>
          <a:p>
            <a:pPr algn="ctr" fontAlgn="auto">
              <a:spcBef>
                <a:spcPts val="0"/>
              </a:spcBef>
              <a:spcAft>
                <a:spcPts val="0"/>
              </a:spcAft>
              <a:defRPr/>
            </a:pPr>
            <a:endParaRPr lang="en-US" sz="1600" kern="0">
              <a:solidFill>
                <a:prstClr val="black"/>
              </a:solidFill>
              <a:latin typeface="Trebuchet MS" panose="020B0603020202020204" pitchFamily="34" charset="0"/>
            </a:endParaRPr>
          </a:p>
        </p:txBody>
      </p:sp>
      <p:sp>
        <p:nvSpPr>
          <p:cNvPr id="40" name="57 Rectángulo redondeado"/>
          <p:cNvSpPr/>
          <p:nvPr/>
        </p:nvSpPr>
        <p:spPr>
          <a:xfrm>
            <a:off x="6375600" y="963878"/>
            <a:ext cx="1148290" cy="2350656"/>
          </a:xfrm>
          <a:prstGeom prst="roundRect">
            <a:avLst>
              <a:gd name="adj" fmla="val 7857"/>
            </a:avLst>
          </a:prstGeom>
          <a:noFill/>
          <a:ln w="9525" cap="flat" cmpd="sng" algn="ctr">
            <a:solidFill>
              <a:srgbClr val="33CC33"/>
            </a:solidFill>
            <a:prstDash val="sysDot"/>
          </a:ln>
          <a:effectLst/>
        </p:spPr>
        <p:txBody>
          <a:bodyPr anchor="ctr"/>
          <a:lstStyle/>
          <a:p>
            <a:pPr algn="ctr"/>
            <a:endParaRPr lang="es-ES" kern="0">
              <a:solidFill>
                <a:prstClr val="white"/>
              </a:solidFill>
              <a:latin typeface="Calibri"/>
            </a:endParaRPr>
          </a:p>
        </p:txBody>
      </p:sp>
      <p:sp>
        <p:nvSpPr>
          <p:cNvPr id="41" name="34 Estrella de 7 puntas"/>
          <p:cNvSpPr/>
          <p:nvPr/>
        </p:nvSpPr>
        <p:spPr bwMode="auto">
          <a:xfrm>
            <a:off x="6796588" y="2291976"/>
            <a:ext cx="244826" cy="249877"/>
          </a:xfrm>
          <a:prstGeom prst="star7">
            <a:avLst/>
          </a:prstGeom>
          <a:solidFill>
            <a:srgbClr val="92D050"/>
          </a:solidFill>
          <a:ln w="9525" cap="flat" cmpd="sng" algn="ctr">
            <a:noFill/>
            <a:prstDash val="solid"/>
          </a:ln>
          <a:effectLst/>
          <a:scene3d>
            <a:camera prst="orthographicFront"/>
            <a:lightRig rig="threePt" dir="t"/>
          </a:scene3d>
          <a:sp3d>
            <a:bevelT w="44450" h="44450"/>
          </a:sp3d>
        </p:spPr>
        <p:txBody>
          <a:bodyPr anchor="ctr"/>
          <a:lstStyle/>
          <a:p>
            <a:pPr algn="ctr" fontAlgn="auto">
              <a:spcBef>
                <a:spcPts val="0"/>
              </a:spcBef>
              <a:spcAft>
                <a:spcPts val="0"/>
              </a:spcAft>
              <a:defRPr/>
            </a:pPr>
            <a:endParaRPr lang="es-ES" sz="1100" kern="0">
              <a:solidFill>
                <a:prstClr val="black"/>
              </a:solidFill>
              <a:latin typeface="Trebuchet MS" panose="020B0603020202020204" pitchFamily="34" charset="0"/>
            </a:endParaRPr>
          </a:p>
        </p:txBody>
      </p:sp>
      <p:sp>
        <p:nvSpPr>
          <p:cNvPr id="42" name="7 CuadroTexto"/>
          <p:cNvSpPr txBox="1">
            <a:spLocks noChangeArrowheads="1"/>
          </p:cNvSpPr>
          <p:nvPr/>
        </p:nvSpPr>
        <p:spPr bwMode="auto">
          <a:xfrm>
            <a:off x="6419535" y="2599020"/>
            <a:ext cx="998933" cy="253916"/>
          </a:xfrm>
          <a:prstGeom prst="rect">
            <a:avLst/>
          </a:prstGeom>
          <a:noFill/>
          <a:ln>
            <a:noFill/>
          </a:ln>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r>
              <a:rPr lang="en-US" altLang="es-ES" sz="1050" b="1" dirty="0">
                <a:solidFill>
                  <a:schemeClr val="accent3">
                    <a:lumMod val="75000"/>
                  </a:schemeClr>
                </a:solidFill>
                <a:latin typeface="Arial" charset="0"/>
              </a:rPr>
              <a:t>Competitors</a:t>
            </a:r>
          </a:p>
        </p:txBody>
      </p:sp>
      <p:cxnSp>
        <p:nvCxnSpPr>
          <p:cNvPr id="43" name="36 Conector recto"/>
          <p:cNvCxnSpPr/>
          <p:nvPr/>
        </p:nvCxnSpPr>
        <p:spPr>
          <a:xfrm flipH="1">
            <a:off x="1498765" y="1732173"/>
            <a:ext cx="620" cy="1247584"/>
          </a:xfrm>
          <a:prstGeom prst="line">
            <a:avLst/>
          </a:prstGeom>
          <a:noFill/>
          <a:ln w="9525" algn="ctr">
            <a:solidFill>
              <a:srgbClr val="FF0000"/>
            </a:solidFill>
            <a:prstDash val="sysDot"/>
            <a:round/>
            <a:headEnd/>
            <a:tailEnd/>
          </a:ln>
          <a:extLst>
            <a:ext uri="{909E8E84-426E-40DD-AFC4-6F175D3DCCD1}">
              <a14:hiddenFill xmlns:a14="http://schemas.microsoft.com/office/drawing/2010/main">
                <a:noFill/>
              </a14:hiddenFill>
            </a:ext>
          </a:extLst>
        </p:spPr>
      </p:cxnSp>
      <p:sp>
        <p:nvSpPr>
          <p:cNvPr id="44" name="5 CuadroTexto"/>
          <p:cNvSpPr txBox="1">
            <a:spLocks noChangeArrowheads="1"/>
          </p:cNvSpPr>
          <p:nvPr/>
        </p:nvSpPr>
        <p:spPr bwMode="auto">
          <a:xfrm>
            <a:off x="7623799" y="1571308"/>
            <a:ext cx="152020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r>
              <a:rPr lang="es-ES_tradnl" altLang="es-ES" sz="1600" b="1" u="sng" dirty="0" err="1">
                <a:solidFill>
                  <a:srgbClr val="C00000"/>
                </a:solidFill>
                <a:latin typeface="Trebuchet MS" panose="020B0603020202020204" pitchFamily="34" charset="0"/>
                <a:cs typeface="Arial" charset="0"/>
              </a:rPr>
              <a:t>Detection</a:t>
            </a:r>
            <a:r>
              <a:rPr lang="es-ES_tradnl" altLang="es-ES" sz="1600" b="1" u="sng" dirty="0">
                <a:solidFill>
                  <a:srgbClr val="C00000"/>
                </a:solidFill>
                <a:latin typeface="Trebuchet MS" panose="020B0603020202020204" pitchFamily="34" charset="0"/>
                <a:cs typeface="Arial" charset="0"/>
              </a:rPr>
              <a:t> </a:t>
            </a:r>
            <a:r>
              <a:rPr lang="es-ES_tradnl" altLang="es-ES" sz="1600" dirty="0">
                <a:solidFill>
                  <a:srgbClr val="C00000"/>
                </a:solidFill>
                <a:latin typeface="Trebuchet MS" panose="020B0603020202020204" pitchFamily="34" charset="0"/>
                <a:cs typeface="Arial" charset="0"/>
              </a:rPr>
              <a:t>causes </a:t>
            </a:r>
            <a:r>
              <a:rPr lang="es-ES_tradnl" altLang="es-ES" sz="1600" dirty="0" err="1">
                <a:solidFill>
                  <a:srgbClr val="C00000"/>
                </a:solidFill>
                <a:latin typeface="Trebuchet MS" panose="020B0603020202020204" pitchFamily="34" charset="0"/>
                <a:cs typeface="Arial" charset="0"/>
              </a:rPr>
              <a:t>optical</a:t>
            </a:r>
            <a:r>
              <a:rPr lang="es-ES_tradnl" altLang="es-ES" sz="1600" dirty="0">
                <a:solidFill>
                  <a:srgbClr val="C00000"/>
                </a:solidFill>
                <a:latin typeface="Trebuchet MS" panose="020B0603020202020204" pitchFamily="34" charset="0"/>
                <a:cs typeface="Arial" charset="0"/>
              </a:rPr>
              <a:t> </a:t>
            </a:r>
            <a:r>
              <a:rPr lang="es-ES_tradnl" altLang="es-ES" sz="1600" dirty="0" err="1">
                <a:solidFill>
                  <a:srgbClr val="C00000"/>
                </a:solidFill>
                <a:latin typeface="Trebuchet MS" panose="020B0603020202020204" pitchFamily="34" charset="0"/>
                <a:cs typeface="Arial" charset="0"/>
              </a:rPr>
              <a:t>changes</a:t>
            </a:r>
            <a:r>
              <a:rPr lang="es-ES_tradnl" altLang="es-ES" sz="1600" dirty="0">
                <a:solidFill>
                  <a:srgbClr val="C00000"/>
                </a:solidFill>
                <a:latin typeface="Trebuchet MS" panose="020B0603020202020204" pitchFamily="34" charset="0"/>
                <a:cs typeface="Arial" charset="0"/>
              </a:rPr>
              <a:t> </a:t>
            </a:r>
            <a:r>
              <a:rPr lang="es-ES_tradnl" altLang="es-ES" sz="1600" dirty="0" err="1">
                <a:solidFill>
                  <a:srgbClr val="C00000"/>
                </a:solidFill>
                <a:latin typeface="Trebuchet MS" panose="020B0603020202020204" pitchFamily="34" charset="0"/>
                <a:cs typeface="Arial" charset="0"/>
              </a:rPr>
              <a:t>proportional</a:t>
            </a:r>
            <a:r>
              <a:rPr lang="es-ES_tradnl" altLang="es-ES" sz="1600" dirty="0">
                <a:solidFill>
                  <a:srgbClr val="C00000"/>
                </a:solidFill>
                <a:latin typeface="Trebuchet MS" panose="020B0603020202020204" pitchFamily="34" charset="0"/>
                <a:cs typeface="Arial" charset="0"/>
              </a:rPr>
              <a:t> to analyte </a:t>
            </a:r>
            <a:r>
              <a:rPr lang="es-ES_tradnl" altLang="es-ES" sz="1600" dirty="0" err="1">
                <a:solidFill>
                  <a:srgbClr val="C00000"/>
                </a:solidFill>
                <a:latin typeface="Trebuchet MS" panose="020B0603020202020204" pitchFamily="34" charset="0"/>
                <a:cs typeface="Arial" charset="0"/>
              </a:rPr>
              <a:t>concentration</a:t>
            </a:r>
            <a:endParaRPr lang="es-ES" altLang="es-ES" sz="1600" dirty="0">
              <a:solidFill>
                <a:srgbClr val="C00000"/>
              </a:solidFill>
              <a:latin typeface="Trebuchet MS" panose="020B0603020202020204" pitchFamily="34" charset="0"/>
              <a:cs typeface="Arial" charset="0"/>
            </a:endParaRPr>
          </a:p>
        </p:txBody>
      </p:sp>
      <p:sp>
        <p:nvSpPr>
          <p:cNvPr id="45" name="39 Rectángulo redondeado"/>
          <p:cNvSpPr/>
          <p:nvPr/>
        </p:nvSpPr>
        <p:spPr>
          <a:xfrm>
            <a:off x="4795296" y="980728"/>
            <a:ext cx="1360880" cy="2333805"/>
          </a:xfrm>
          <a:prstGeom prst="roundRect">
            <a:avLst>
              <a:gd name="adj" fmla="val 9864"/>
            </a:avLst>
          </a:prstGeom>
          <a:solidFill>
            <a:schemeClr val="bg1"/>
          </a:solidFill>
          <a:ln w="9525" cap="flat" cmpd="sng" algn="ctr">
            <a:solidFill>
              <a:srgbClr val="00B0F0"/>
            </a:solidFill>
            <a:prstDash val="sysDot"/>
          </a:ln>
          <a:effectLst/>
        </p:spPr>
        <p:txBody>
          <a:bodyPr anchor="ctr"/>
          <a:lstStyle/>
          <a:p>
            <a:pPr algn="ctr" fontAlgn="auto">
              <a:spcBef>
                <a:spcPts val="0"/>
              </a:spcBef>
              <a:spcAft>
                <a:spcPts val="0"/>
              </a:spcAft>
              <a:defRPr/>
            </a:pPr>
            <a:endParaRPr lang="es-ES" sz="1800" kern="0">
              <a:solidFill>
                <a:prstClr val="white"/>
              </a:solidFill>
              <a:latin typeface="Calibri"/>
            </a:endParaRPr>
          </a:p>
        </p:txBody>
      </p:sp>
      <p:grpSp>
        <p:nvGrpSpPr>
          <p:cNvPr id="46" name="40 Grupo"/>
          <p:cNvGrpSpPr/>
          <p:nvPr/>
        </p:nvGrpSpPr>
        <p:grpSpPr>
          <a:xfrm>
            <a:off x="4893104" y="1124744"/>
            <a:ext cx="1142945" cy="802138"/>
            <a:chOff x="6056534" y="372851"/>
            <a:chExt cx="1521736" cy="1067979"/>
          </a:xfrm>
        </p:grpSpPr>
        <p:sp>
          <p:nvSpPr>
            <p:cNvPr id="47" name="66 Forma libre"/>
            <p:cNvSpPr/>
            <p:nvPr/>
          </p:nvSpPr>
          <p:spPr>
            <a:xfrm>
              <a:off x="6511081" y="764555"/>
              <a:ext cx="522288" cy="46037"/>
            </a:xfrm>
            <a:custGeom>
              <a:avLst/>
              <a:gdLst>
                <a:gd name="connsiteX0" fmla="*/ 0 w 3629025"/>
                <a:gd name="connsiteY0" fmla="*/ 142888 h 152428"/>
                <a:gd name="connsiteX1" fmla="*/ 295275 w 3629025"/>
                <a:gd name="connsiteY1" fmla="*/ 28588 h 152428"/>
                <a:gd name="connsiteX2" fmla="*/ 552450 w 3629025"/>
                <a:gd name="connsiteY2" fmla="*/ 152413 h 152428"/>
                <a:gd name="connsiteX3" fmla="*/ 781050 w 3629025"/>
                <a:gd name="connsiteY3" fmla="*/ 19063 h 152428"/>
                <a:gd name="connsiteX4" fmla="*/ 1009650 w 3629025"/>
                <a:gd name="connsiteY4" fmla="*/ 133363 h 152428"/>
                <a:gd name="connsiteX5" fmla="*/ 1266825 w 3629025"/>
                <a:gd name="connsiteY5" fmla="*/ 19063 h 152428"/>
                <a:gd name="connsiteX6" fmla="*/ 1457325 w 3629025"/>
                <a:gd name="connsiteY6" fmla="*/ 142888 h 152428"/>
                <a:gd name="connsiteX7" fmla="*/ 1714500 w 3629025"/>
                <a:gd name="connsiteY7" fmla="*/ 13 h 152428"/>
                <a:gd name="connsiteX8" fmla="*/ 1962150 w 3629025"/>
                <a:gd name="connsiteY8" fmla="*/ 152413 h 152428"/>
                <a:gd name="connsiteX9" fmla="*/ 2200275 w 3629025"/>
                <a:gd name="connsiteY9" fmla="*/ 9538 h 152428"/>
                <a:gd name="connsiteX10" fmla="*/ 2371725 w 3629025"/>
                <a:gd name="connsiteY10" fmla="*/ 152413 h 152428"/>
                <a:gd name="connsiteX11" fmla="*/ 2686050 w 3629025"/>
                <a:gd name="connsiteY11" fmla="*/ 19063 h 152428"/>
                <a:gd name="connsiteX12" fmla="*/ 2914650 w 3629025"/>
                <a:gd name="connsiteY12" fmla="*/ 152413 h 152428"/>
                <a:gd name="connsiteX13" fmla="*/ 3171825 w 3629025"/>
                <a:gd name="connsiteY13" fmla="*/ 19063 h 152428"/>
                <a:gd name="connsiteX14" fmla="*/ 3457575 w 3629025"/>
                <a:gd name="connsiteY14" fmla="*/ 133363 h 152428"/>
                <a:gd name="connsiteX15" fmla="*/ 3629025 w 3629025"/>
                <a:gd name="connsiteY15" fmla="*/ 19063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29025" h="152428">
                  <a:moveTo>
                    <a:pt x="0" y="142888"/>
                  </a:moveTo>
                  <a:cubicBezTo>
                    <a:pt x="101600" y="84944"/>
                    <a:pt x="203200" y="27000"/>
                    <a:pt x="295275" y="28588"/>
                  </a:cubicBezTo>
                  <a:cubicBezTo>
                    <a:pt x="387350" y="30175"/>
                    <a:pt x="471488" y="154000"/>
                    <a:pt x="552450" y="152413"/>
                  </a:cubicBezTo>
                  <a:cubicBezTo>
                    <a:pt x="633412" y="150826"/>
                    <a:pt x="704850" y="22238"/>
                    <a:pt x="781050" y="19063"/>
                  </a:cubicBezTo>
                  <a:cubicBezTo>
                    <a:pt x="857250" y="15888"/>
                    <a:pt x="928688" y="133363"/>
                    <a:pt x="1009650" y="133363"/>
                  </a:cubicBezTo>
                  <a:cubicBezTo>
                    <a:pt x="1090612" y="133363"/>
                    <a:pt x="1192213" y="17476"/>
                    <a:pt x="1266825" y="19063"/>
                  </a:cubicBezTo>
                  <a:cubicBezTo>
                    <a:pt x="1341437" y="20650"/>
                    <a:pt x="1382713" y="146063"/>
                    <a:pt x="1457325" y="142888"/>
                  </a:cubicBezTo>
                  <a:cubicBezTo>
                    <a:pt x="1531937" y="139713"/>
                    <a:pt x="1630363" y="-1575"/>
                    <a:pt x="1714500" y="13"/>
                  </a:cubicBezTo>
                  <a:cubicBezTo>
                    <a:pt x="1798638" y="1600"/>
                    <a:pt x="1881188" y="150826"/>
                    <a:pt x="1962150" y="152413"/>
                  </a:cubicBezTo>
                  <a:cubicBezTo>
                    <a:pt x="2043112" y="154000"/>
                    <a:pt x="2132013" y="9538"/>
                    <a:pt x="2200275" y="9538"/>
                  </a:cubicBezTo>
                  <a:cubicBezTo>
                    <a:pt x="2268537" y="9538"/>
                    <a:pt x="2290763" y="150826"/>
                    <a:pt x="2371725" y="152413"/>
                  </a:cubicBezTo>
                  <a:cubicBezTo>
                    <a:pt x="2452687" y="154000"/>
                    <a:pt x="2595563" y="19063"/>
                    <a:pt x="2686050" y="19063"/>
                  </a:cubicBezTo>
                  <a:cubicBezTo>
                    <a:pt x="2776537" y="19063"/>
                    <a:pt x="2833688" y="152413"/>
                    <a:pt x="2914650" y="152413"/>
                  </a:cubicBezTo>
                  <a:cubicBezTo>
                    <a:pt x="2995612" y="152413"/>
                    <a:pt x="3081338" y="22238"/>
                    <a:pt x="3171825" y="19063"/>
                  </a:cubicBezTo>
                  <a:cubicBezTo>
                    <a:pt x="3262312" y="15888"/>
                    <a:pt x="3381375" y="133363"/>
                    <a:pt x="3457575" y="133363"/>
                  </a:cubicBezTo>
                  <a:cubicBezTo>
                    <a:pt x="3533775" y="133363"/>
                    <a:pt x="3581400" y="76213"/>
                    <a:pt x="3629025" y="19063"/>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48" name="67 Estrella de 7 puntas"/>
            <p:cNvSpPr/>
            <p:nvPr/>
          </p:nvSpPr>
          <p:spPr bwMode="auto">
            <a:xfrm>
              <a:off x="7028007" y="725359"/>
              <a:ext cx="108000" cy="108000"/>
            </a:xfrm>
            <a:prstGeom prst="star7">
              <a:avLst/>
            </a:prstGeom>
            <a:gradFill flip="none" rotWithShape="1">
              <a:gsLst>
                <a:gs pos="0">
                  <a:srgbClr val="B0DD7F"/>
                </a:gs>
                <a:gs pos="82000">
                  <a:srgbClr val="009900"/>
                </a:gs>
              </a:gsLst>
              <a:path path="circle">
                <a:fillToRect l="100000" t="100000"/>
              </a:path>
              <a:tileRect r="-100000" b="-100000"/>
            </a:gradFill>
            <a:ln w="9525" cap="flat" cmpd="sng" algn="ctr">
              <a:solidFill>
                <a:srgbClr val="00B050"/>
              </a:solidFill>
              <a:prstDash val="solid"/>
            </a:ln>
            <a:effectLst/>
            <a:scene3d>
              <a:camera prst="orthographicFront"/>
              <a:lightRig rig="threePt" dir="t"/>
            </a:scene3d>
            <a:sp3d>
              <a:bevelT w="44450" h="44450"/>
            </a:sp3d>
          </p:spPr>
          <p:txBody>
            <a:bodyPr anchor="ctr"/>
            <a:lstStyle/>
            <a:p>
              <a:pPr algn="ctr" fontAlgn="auto">
                <a:spcBef>
                  <a:spcPts val="0"/>
                </a:spcBef>
                <a:spcAft>
                  <a:spcPts val="0"/>
                </a:spcAft>
                <a:defRPr/>
              </a:pPr>
              <a:endParaRPr lang="es-ES" kern="0">
                <a:solidFill>
                  <a:prstClr val="black"/>
                </a:solidFill>
                <a:latin typeface="Calibri"/>
              </a:endParaRPr>
            </a:p>
          </p:txBody>
        </p:sp>
        <p:sp>
          <p:nvSpPr>
            <p:cNvPr id="49" name="68 Estrella de 7 puntas"/>
            <p:cNvSpPr/>
            <p:nvPr/>
          </p:nvSpPr>
          <p:spPr bwMode="auto">
            <a:xfrm>
              <a:off x="6403834" y="748171"/>
              <a:ext cx="108000" cy="108000"/>
            </a:xfrm>
            <a:prstGeom prst="star7">
              <a:avLst/>
            </a:prstGeom>
            <a:gradFill flip="none" rotWithShape="1">
              <a:gsLst>
                <a:gs pos="0">
                  <a:srgbClr val="B0DD7F"/>
                </a:gs>
                <a:gs pos="82000">
                  <a:srgbClr val="009900"/>
                </a:gs>
              </a:gsLst>
              <a:path path="circle">
                <a:fillToRect l="100000" t="100000"/>
              </a:path>
              <a:tileRect r="-100000" b="-100000"/>
            </a:gradFill>
            <a:ln w="9525" cap="flat" cmpd="sng" algn="ctr">
              <a:solidFill>
                <a:srgbClr val="00B050"/>
              </a:solidFill>
              <a:prstDash val="solid"/>
            </a:ln>
            <a:effectLst/>
            <a:scene3d>
              <a:camera prst="orthographicFront"/>
              <a:lightRig rig="threePt" dir="t"/>
            </a:scene3d>
            <a:sp3d>
              <a:bevelT w="44450" h="44450"/>
            </a:sp3d>
          </p:spPr>
          <p:txBody>
            <a:bodyPr anchor="ctr"/>
            <a:lstStyle/>
            <a:p>
              <a:pPr algn="ctr" fontAlgn="auto">
                <a:spcBef>
                  <a:spcPts val="0"/>
                </a:spcBef>
                <a:spcAft>
                  <a:spcPts val="0"/>
                </a:spcAft>
                <a:defRPr/>
              </a:pPr>
              <a:endParaRPr lang="es-ES" kern="0">
                <a:solidFill>
                  <a:prstClr val="black"/>
                </a:solidFill>
                <a:latin typeface="Calibri"/>
              </a:endParaRPr>
            </a:p>
          </p:txBody>
        </p:sp>
        <p:sp>
          <p:nvSpPr>
            <p:cNvPr id="50" name="69 Forma libre"/>
            <p:cNvSpPr/>
            <p:nvPr/>
          </p:nvSpPr>
          <p:spPr bwMode="auto">
            <a:xfrm rot="3679128">
              <a:off x="6144752" y="966092"/>
              <a:ext cx="252000" cy="252000"/>
            </a:xfrm>
            <a:custGeom>
              <a:avLst/>
              <a:gdLst>
                <a:gd name="connsiteX0" fmla="*/ 10160 w 4470400"/>
                <a:gd name="connsiteY0" fmla="*/ 429260 h 4218940"/>
                <a:gd name="connsiteX1" fmla="*/ 2540 w 4470400"/>
                <a:gd name="connsiteY1" fmla="*/ 520700 h 4218940"/>
                <a:gd name="connsiteX2" fmla="*/ 17780 w 4470400"/>
                <a:gd name="connsiteY2" fmla="*/ 703580 h 4218940"/>
                <a:gd name="connsiteX3" fmla="*/ 40640 w 4470400"/>
                <a:gd name="connsiteY3" fmla="*/ 863600 h 4218940"/>
                <a:gd name="connsiteX4" fmla="*/ 101600 w 4470400"/>
                <a:gd name="connsiteY4" fmla="*/ 1031240 h 4218940"/>
                <a:gd name="connsiteX5" fmla="*/ 177800 w 4470400"/>
                <a:gd name="connsiteY5" fmla="*/ 1183640 h 4218940"/>
                <a:gd name="connsiteX6" fmla="*/ 292100 w 4470400"/>
                <a:gd name="connsiteY6" fmla="*/ 1320800 h 4218940"/>
                <a:gd name="connsiteX7" fmla="*/ 436880 w 4470400"/>
                <a:gd name="connsiteY7" fmla="*/ 1404620 h 4218940"/>
                <a:gd name="connsiteX8" fmla="*/ 627380 w 4470400"/>
                <a:gd name="connsiteY8" fmla="*/ 1473200 h 4218940"/>
                <a:gd name="connsiteX9" fmla="*/ 825500 w 4470400"/>
                <a:gd name="connsiteY9" fmla="*/ 1473200 h 4218940"/>
                <a:gd name="connsiteX10" fmla="*/ 1023620 w 4470400"/>
                <a:gd name="connsiteY10" fmla="*/ 1473200 h 4218940"/>
                <a:gd name="connsiteX11" fmla="*/ 1130300 w 4470400"/>
                <a:gd name="connsiteY11" fmla="*/ 1465580 h 4218940"/>
                <a:gd name="connsiteX12" fmla="*/ 1290320 w 4470400"/>
                <a:gd name="connsiteY12" fmla="*/ 1473200 h 4218940"/>
                <a:gd name="connsiteX13" fmla="*/ 1412240 w 4470400"/>
                <a:gd name="connsiteY13" fmla="*/ 1503680 h 4218940"/>
                <a:gd name="connsiteX14" fmla="*/ 1557020 w 4470400"/>
                <a:gd name="connsiteY14" fmla="*/ 1557020 h 4218940"/>
                <a:gd name="connsiteX15" fmla="*/ 1663700 w 4470400"/>
                <a:gd name="connsiteY15" fmla="*/ 1595120 h 4218940"/>
                <a:gd name="connsiteX16" fmla="*/ 1747520 w 4470400"/>
                <a:gd name="connsiteY16" fmla="*/ 1671320 h 4218940"/>
                <a:gd name="connsiteX17" fmla="*/ 1762760 w 4470400"/>
                <a:gd name="connsiteY17" fmla="*/ 1755140 h 4218940"/>
                <a:gd name="connsiteX18" fmla="*/ 1762760 w 4470400"/>
                <a:gd name="connsiteY18" fmla="*/ 1877060 h 4218940"/>
                <a:gd name="connsiteX19" fmla="*/ 1732280 w 4470400"/>
                <a:gd name="connsiteY19" fmla="*/ 1991360 h 4218940"/>
                <a:gd name="connsiteX20" fmla="*/ 1656080 w 4470400"/>
                <a:gd name="connsiteY20" fmla="*/ 2120900 h 4218940"/>
                <a:gd name="connsiteX21" fmla="*/ 1579880 w 4470400"/>
                <a:gd name="connsiteY21" fmla="*/ 2288540 h 4218940"/>
                <a:gd name="connsiteX22" fmla="*/ 1480820 w 4470400"/>
                <a:gd name="connsiteY22" fmla="*/ 2425700 h 4218940"/>
                <a:gd name="connsiteX23" fmla="*/ 1412240 w 4470400"/>
                <a:gd name="connsiteY23" fmla="*/ 2616200 h 4218940"/>
                <a:gd name="connsiteX24" fmla="*/ 1374140 w 4470400"/>
                <a:gd name="connsiteY24" fmla="*/ 2860040 h 4218940"/>
                <a:gd name="connsiteX25" fmla="*/ 1351280 w 4470400"/>
                <a:gd name="connsiteY25" fmla="*/ 3103880 h 4218940"/>
                <a:gd name="connsiteX26" fmla="*/ 1412240 w 4470400"/>
                <a:gd name="connsiteY26" fmla="*/ 3332480 h 4218940"/>
                <a:gd name="connsiteX27" fmla="*/ 1488440 w 4470400"/>
                <a:gd name="connsiteY27" fmla="*/ 3599180 h 4218940"/>
                <a:gd name="connsiteX28" fmla="*/ 1557020 w 4470400"/>
                <a:gd name="connsiteY28" fmla="*/ 3774440 h 4218940"/>
                <a:gd name="connsiteX29" fmla="*/ 1671320 w 4470400"/>
                <a:gd name="connsiteY29" fmla="*/ 3972560 h 4218940"/>
                <a:gd name="connsiteX30" fmla="*/ 1823720 w 4470400"/>
                <a:gd name="connsiteY30" fmla="*/ 4109720 h 4218940"/>
                <a:gd name="connsiteX31" fmla="*/ 1976120 w 4470400"/>
                <a:gd name="connsiteY31" fmla="*/ 4193540 h 4218940"/>
                <a:gd name="connsiteX32" fmla="*/ 2151380 w 4470400"/>
                <a:gd name="connsiteY32" fmla="*/ 4216400 h 4218940"/>
                <a:gd name="connsiteX33" fmla="*/ 2387600 w 4470400"/>
                <a:gd name="connsiteY33" fmla="*/ 4178300 h 4218940"/>
                <a:gd name="connsiteX34" fmla="*/ 2509520 w 4470400"/>
                <a:gd name="connsiteY34" fmla="*/ 4086860 h 4218940"/>
                <a:gd name="connsiteX35" fmla="*/ 2684780 w 4470400"/>
                <a:gd name="connsiteY35" fmla="*/ 3934460 h 4218940"/>
                <a:gd name="connsiteX36" fmla="*/ 2791460 w 4470400"/>
                <a:gd name="connsiteY36" fmla="*/ 3751580 h 4218940"/>
                <a:gd name="connsiteX37" fmla="*/ 2921000 w 4470400"/>
                <a:gd name="connsiteY37" fmla="*/ 3530600 h 4218940"/>
                <a:gd name="connsiteX38" fmla="*/ 2943860 w 4470400"/>
                <a:gd name="connsiteY38" fmla="*/ 3302000 h 4218940"/>
                <a:gd name="connsiteX39" fmla="*/ 2951480 w 4470400"/>
                <a:gd name="connsiteY39" fmla="*/ 3119120 h 4218940"/>
                <a:gd name="connsiteX40" fmla="*/ 2951480 w 4470400"/>
                <a:gd name="connsiteY40" fmla="*/ 2898140 h 4218940"/>
                <a:gd name="connsiteX41" fmla="*/ 2936240 w 4470400"/>
                <a:gd name="connsiteY41" fmla="*/ 2738120 h 4218940"/>
                <a:gd name="connsiteX42" fmla="*/ 2875280 w 4470400"/>
                <a:gd name="connsiteY42" fmla="*/ 2555240 h 4218940"/>
                <a:gd name="connsiteX43" fmla="*/ 2791460 w 4470400"/>
                <a:gd name="connsiteY43" fmla="*/ 2364740 h 4218940"/>
                <a:gd name="connsiteX44" fmla="*/ 2692400 w 4470400"/>
                <a:gd name="connsiteY44" fmla="*/ 2219960 h 4218940"/>
                <a:gd name="connsiteX45" fmla="*/ 2639060 w 4470400"/>
                <a:gd name="connsiteY45" fmla="*/ 2067560 h 4218940"/>
                <a:gd name="connsiteX46" fmla="*/ 2631440 w 4470400"/>
                <a:gd name="connsiteY46" fmla="*/ 1922780 h 4218940"/>
                <a:gd name="connsiteX47" fmla="*/ 2631440 w 4470400"/>
                <a:gd name="connsiteY47" fmla="*/ 1808480 h 4218940"/>
                <a:gd name="connsiteX48" fmla="*/ 2661920 w 4470400"/>
                <a:gd name="connsiteY48" fmla="*/ 1755140 h 4218940"/>
                <a:gd name="connsiteX49" fmla="*/ 2715260 w 4470400"/>
                <a:gd name="connsiteY49" fmla="*/ 1656080 h 4218940"/>
                <a:gd name="connsiteX50" fmla="*/ 2852420 w 4470400"/>
                <a:gd name="connsiteY50" fmla="*/ 1633220 h 4218940"/>
                <a:gd name="connsiteX51" fmla="*/ 2997200 w 4470400"/>
                <a:gd name="connsiteY51" fmla="*/ 1656080 h 4218940"/>
                <a:gd name="connsiteX52" fmla="*/ 3157220 w 4470400"/>
                <a:gd name="connsiteY52" fmla="*/ 1671320 h 4218940"/>
                <a:gd name="connsiteX53" fmla="*/ 3385820 w 4470400"/>
                <a:gd name="connsiteY53" fmla="*/ 1678940 h 4218940"/>
                <a:gd name="connsiteX54" fmla="*/ 3637280 w 4470400"/>
                <a:gd name="connsiteY54" fmla="*/ 1633220 h 4218940"/>
                <a:gd name="connsiteX55" fmla="*/ 3835400 w 4470400"/>
                <a:gd name="connsiteY55" fmla="*/ 1572260 h 4218940"/>
                <a:gd name="connsiteX56" fmla="*/ 4033520 w 4470400"/>
                <a:gd name="connsiteY56" fmla="*/ 1457960 h 4218940"/>
                <a:gd name="connsiteX57" fmla="*/ 4216400 w 4470400"/>
                <a:gd name="connsiteY57" fmla="*/ 1313180 h 4218940"/>
                <a:gd name="connsiteX58" fmla="*/ 4361180 w 4470400"/>
                <a:gd name="connsiteY58" fmla="*/ 1130300 h 4218940"/>
                <a:gd name="connsiteX59" fmla="*/ 4429760 w 4470400"/>
                <a:gd name="connsiteY59" fmla="*/ 932180 h 4218940"/>
                <a:gd name="connsiteX60" fmla="*/ 4467860 w 4470400"/>
                <a:gd name="connsiteY60" fmla="*/ 619760 h 4218940"/>
                <a:gd name="connsiteX61" fmla="*/ 4414520 w 4470400"/>
                <a:gd name="connsiteY61" fmla="*/ 436880 h 4218940"/>
                <a:gd name="connsiteX62" fmla="*/ 4330700 w 4470400"/>
                <a:gd name="connsiteY62" fmla="*/ 238760 h 4218940"/>
                <a:gd name="connsiteX63" fmla="*/ 4163060 w 4470400"/>
                <a:gd name="connsiteY63" fmla="*/ 63500 h 4218940"/>
                <a:gd name="connsiteX64" fmla="*/ 3972560 w 4470400"/>
                <a:gd name="connsiteY64" fmla="*/ 10160 h 4218940"/>
                <a:gd name="connsiteX65" fmla="*/ 3705860 w 4470400"/>
                <a:gd name="connsiteY65" fmla="*/ 10160 h 4218940"/>
                <a:gd name="connsiteX66" fmla="*/ 3302000 w 4470400"/>
                <a:gd name="connsiteY66" fmla="*/ 71120 h 4218940"/>
                <a:gd name="connsiteX67" fmla="*/ 3187700 w 4470400"/>
                <a:gd name="connsiteY67" fmla="*/ 132080 h 4218940"/>
                <a:gd name="connsiteX68" fmla="*/ 3035300 w 4470400"/>
                <a:gd name="connsiteY68" fmla="*/ 215900 h 4218940"/>
                <a:gd name="connsiteX69" fmla="*/ 2882900 w 4470400"/>
                <a:gd name="connsiteY69" fmla="*/ 345440 h 4218940"/>
                <a:gd name="connsiteX70" fmla="*/ 2700020 w 4470400"/>
                <a:gd name="connsiteY70" fmla="*/ 490220 h 4218940"/>
                <a:gd name="connsiteX71" fmla="*/ 2585720 w 4470400"/>
                <a:gd name="connsiteY71" fmla="*/ 650240 h 4218940"/>
                <a:gd name="connsiteX72" fmla="*/ 2509520 w 4470400"/>
                <a:gd name="connsiteY72" fmla="*/ 772160 h 4218940"/>
                <a:gd name="connsiteX73" fmla="*/ 2456180 w 4470400"/>
                <a:gd name="connsiteY73" fmla="*/ 878840 h 4218940"/>
                <a:gd name="connsiteX74" fmla="*/ 2387600 w 4470400"/>
                <a:gd name="connsiteY74" fmla="*/ 962660 h 4218940"/>
                <a:gd name="connsiteX75" fmla="*/ 2311400 w 4470400"/>
                <a:gd name="connsiteY75" fmla="*/ 985520 h 4218940"/>
                <a:gd name="connsiteX76" fmla="*/ 2181860 w 4470400"/>
                <a:gd name="connsiteY76" fmla="*/ 985520 h 4218940"/>
                <a:gd name="connsiteX77" fmla="*/ 2143760 w 4470400"/>
                <a:gd name="connsiteY77" fmla="*/ 939800 h 4218940"/>
                <a:gd name="connsiteX78" fmla="*/ 2075180 w 4470400"/>
                <a:gd name="connsiteY78" fmla="*/ 810260 h 4218940"/>
                <a:gd name="connsiteX79" fmla="*/ 1892300 w 4470400"/>
                <a:gd name="connsiteY79" fmla="*/ 619760 h 4218940"/>
                <a:gd name="connsiteX80" fmla="*/ 1793240 w 4470400"/>
                <a:gd name="connsiteY80" fmla="*/ 497840 h 4218940"/>
                <a:gd name="connsiteX81" fmla="*/ 1496060 w 4470400"/>
                <a:gd name="connsiteY81" fmla="*/ 337820 h 4218940"/>
                <a:gd name="connsiteX82" fmla="*/ 1244600 w 4470400"/>
                <a:gd name="connsiteY82" fmla="*/ 185420 h 4218940"/>
                <a:gd name="connsiteX83" fmla="*/ 939800 w 4470400"/>
                <a:gd name="connsiteY83" fmla="*/ 55880 h 4218940"/>
                <a:gd name="connsiteX84" fmla="*/ 695960 w 4470400"/>
                <a:gd name="connsiteY84" fmla="*/ 17780 h 4218940"/>
                <a:gd name="connsiteX85" fmla="*/ 383540 w 4470400"/>
                <a:gd name="connsiteY85" fmla="*/ 48260 h 4218940"/>
                <a:gd name="connsiteX86" fmla="*/ 238760 w 4470400"/>
                <a:gd name="connsiteY86" fmla="*/ 147320 h 4218940"/>
                <a:gd name="connsiteX87" fmla="*/ 63500 w 4470400"/>
                <a:gd name="connsiteY87" fmla="*/ 254000 h 4218940"/>
                <a:gd name="connsiteX88" fmla="*/ 10160 w 4470400"/>
                <a:gd name="connsiteY88" fmla="*/ 345440 h 4218940"/>
                <a:gd name="connsiteX89" fmla="*/ 2540 w 4470400"/>
                <a:gd name="connsiteY89" fmla="*/ 505460 h 421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470400" h="4218940">
                  <a:moveTo>
                    <a:pt x="10160" y="429260"/>
                  </a:moveTo>
                  <a:cubicBezTo>
                    <a:pt x="5715" y="452120"/>
                    <a:pt x="1270" y="474980"/>
                    <a:pt x="2540" y="520700"/>
                  </a:cubicBezTo>
                  <a:cubicBezTo>
                    <a:pt x="3810" y="566420"/>
                    <a:pt x="11430" y="646430"/>
                    <a:pt x="17780" y="703580"/>
                  </a:cubicBezTo>
                  <a:cubicBezTo>
                    <a:pt x="24130" y="760730"/>
                    <a:pt x="26670" y="808990"/>
                    <a:pt x="40640" y="863600"/>
                  </a:cubicBezTo>
                  <a:cubicBezTo>
                    <a:pt x="54610" y="918210"/>
                    <a:pt x="78740" y="977900"/>
                    <a:pt x="101600" y="1031240"/>
                  </a:cubicBezTo>
                  <a:cubicBezTo>
                    <a:pt x="124460" y="1084580"/>
                    <a:pt x="146050" y="1135380"/>
                    <a:pt x="177800" y="1183640"/>
                  </a:cubicBezTo>
                  <a:cubicBezTo>
                    <a:pt x="209550" y="1231900"/>
                    <a:pt x="248920" y="1283970"/>
                    <a:pt x="292100" y="1320800"/>
                  </a:cubicBezTo>
                  <a:cubicBezTo>
                    <a:pt x="335280" y="1357630"/>
                    <a:pt x="381000" y="1379220"/>
                    <a:pt x="436880" y="1404620"/>
                  </a:cubicBezTo>
                  <a:cubicBezTo>
                    <a:pt x="492760" y="1430020"/>
                    <a:pt x="562610" y="1461770"/>
                    <a:pt x="627380" y="1473200"/>
                  </a:cubicBezTo>
                  <a:cubicBezTo>
                    <a:pt x="692150" y="1484630"/>
                    <a:pt x="825500" y="1473200"/>
                    <a:pt x="825500" y="1473200"/>
                  </a:cubicBezTo>
                  <a:lnTo>
                    <a:pt x="1023620" y="1473200"/>
                  </a:lnTo>
                  <a:cubicBezTo>
                    <a:pt x="1074420" y="1471930"/>
                    <a:pt x="1085850" y="1465580"/>
                    <a:pt x="1130300" y="1465580"/>
                  </a:cubicBezTo>
                  <a:cubicBezTo>
                    <a:pt x="1174750" y="1465580"/>
                    <a:pt x="1243330" y="1466850"/>
                    <a:pt x="1290320" y="1473200"/>
                  </a:cubicBezTo>
                  <a:cubicBezTo>
                    <a:pt x="1337310" y="1479550"/>
                    <a:pt x="1367790" y="1489710"/>
                    <a:pt x="1412240" y="1503680"/>
                  </a:cubicBezTo>
                  <a:cubicBezTo>
                    <a:pt x="1456690" y="1517650"/>
                    <a:pt x="1557020" y="1557020"/>
                    <a:pt x="1557020" y="1557020"/>
                  </a:cubicBezTo>
                  <a:cubicBezTo>
                    <a:pt x="1598930" y="1572260"/>
                    <a:pt x="1631950" y="1576070"/>
                    <a:pt x="1663700" y="1595120"/>
                  </a:cubicBezTo>
                  <a:cubicBezTo>
                    <a:pt x="1695450" y="1614170"/>
                    <a:pt x="1731010" y="1644650"/>
                    <a:pt x="1747520" y="1671320"/>
                  </a:cubicBezTo>
                  <a:cubicBezTo>
                    <a:pt x="1764030" y="1697990"/>
                    <a:pt x="1760220" y="1720850"/>
                    <a:pt x="1762760" y="1755140"/>
                  </a:cubicBezTo>
                  <a:cubicBezTo>
                    <a:pt x="1765300" y="1789430"/>
                    <a:pt x="1767840" y="1837690"/>
                    <a:pt x="1762760" y="1877060"/>
                  </a:cubicBezTo>
                  <a:cubicBezTo>
                    <a:pt x="1757680" y="1916430"/>
                    <a:pt x="1750060" y="1950720"/>
                    <a:pt x="1732280" y="1991360"/>
                  </a:cubicBezTo>
                  <a:cubicBezTo>
                    <a:pt x="1714500" y="2032000"/>
                    <a:pt x="1681480" y="2071370"/>
                    <a:pt x="1656080" y="2120900"/>
                  </a:cubicBezTo>
                  <a:cubicBezTo>
                    <a:pt x="1630680" y="2170430"/>
                    <a:pt x="1609090" y="2237740"/>
                    <a:pt x="1579880" y="2288540"/>
                  </a:cubicBezTo>
                  <a:cubicBezTo>
                    <a:pt x="1550670" y="2339340"/>
                    <a:pt x="1508760" y="2371090"/>
                    <a:pt x="1480820" y="2425700"/>
                  </a:cubicBezTo>
                  <a:cubicBezTo>
                    <a:pt x="1452880" y="2480310"/>
                    <a:pt x="1430020" y="2543810"/>
                    <a:pt x="1412240" y="2616200"/>
                  </a:cubicBezTo>
                  <a:cubicBezTo>
                    <a:pt x="1394460" y="2688590"/>
                    <a:pt x="1384300" y="2778760"/>
                    <a:pt x="1374140" y="2860040"/>
                  </a:cubicBezTo>
                  <a:cubicBezTo>
                    <a:pt x="1363980" y="2941320"/>
                    <a:pt x="1344930" y="3025140"/>
                    <a:pt x="1351280" y="3103880"/>
                  </a:cubicBezTo>
                  <a:cubicBezTo>
                    <a:pt x="1357630" y="3182620"/>
                    <a:pt x="1389380" y="3249930"/>
                    <a:pt x="1412240" y="3332480"/>
                  </a:cubicBezTo>
                  <a:cubicBezTo>
                    <a:pt x="1435100" y="3415030"/>
                    <a:pt x="1464310" y="3525520"/>
                    <a:pt x="1488440" y="3599180"/>
                  </a:cubicBezTo>
                  <a:cubicBezTo>
                    <a:pt x="1512570" y="3672840"/>
                    <a:pt x="1526540" y="3712210"/>
                    <a:pt x="1557020" y="3774440"/>
                  </a:cubicBezTo>
                  <a:cubicBezTo>
                    <a:pt x="1587500" y="3836670"/>
                    <a:pt x="1626870" y="3916680"/>
                    <a:pt x="1671320" y="3972560"/>
                  </a:cubicBezTo>
                  <a:cubicBezTo>
                    <a:pt x="1715770" y="4028440"/>
                    <a:pt x="1772920" y="4072890"/>
                    <a:pt x="1823720" y="4109720"/>
                  </a:cubicBezTo>
                  <a:cubicBezTo>
                    <a:pt x="1874520" y="4146550"/>
                    <a:pt x="1921510" y="4175760"/>
                    <a:pt x="1976120" y="4193540"/>
                  </a:cubicBezTo>
                  <a:cubicBezTo>
                    <a:pt x="2030730" y="4211320"/>
                    <a:pt x="2082800" y="4218940"/>
                    <a:pt x="2151380" y="4216400"/>
                  </a:cubicBezTo>
                  <a:cubicBezTo>
                    <a:pt x="2219960" y="4213860"/>
                    <a:pt x="2327910" y="4199890"/>
                    <a:pt x="2387600" y="4178300"/>
                  </a:cubicBezTo>
                  <a:cubicBezTo>
                    <a:pt x="2447290" y="4156710"/>
                    <a:pt x="2459990" y="4127500"/>
                    <a:pt x="2509520" y="4086860"/>
                  </a:cubicBezTo>
                  <a:cubicBezTo>
                    <a:pt x="2559050" y="4046220"/>
                    <a:pt x="2637790" y="3990340"/>
                    <a:pt x="2684780" y="3934460"/>
                  </a:cubicBezTo>
                  <a:cubicBezTo>
                    <a:pt x="2731770" y="3878580"/>
                    <a:pt x="2791460" y="3751580"/>
                    <a:pt x="2791460" y="3751580"/>
                  </a:cubicBezTo>
                  <a:cubicBezTo>
                    <a:pt x="2830830" y="3684270"/>
                    <a:pt x="2895600" y="3605530"/>
                    <a:pt x="2921000" y="3530600"/>
                  </a:cubicBezTo>
                  <a:cubicBezTo>
                    <a:pt x="2946400" y="3455670"/>
                    <a:pt x="2938780" y="3370580"/>
                    <a:pt x="2943860" y="3302000"/>
                  </a:cubicBezTo>
                  <a:cubicBezTo>
                    <a:pt x="2948940" y="3233420"/>
                    <a:pt x="2950210" y="3186430"/>
                    <a:pt x="2951480" y="3119120"/>
                  </a:cubicBezTo>
                  <a:cubicBezTo>
                    <a:pt x="2952750" y="3051810"/>
                    <a:pt x="2954020" y="2961640"/>
                    <a:pt x="2951480" y="2898140"/>
                  </a:cubicBezTo>
                  <a:cubicBezTo>
                    <a:pt x="2948940" y="2834640"/>
                    <a:pt x="2948940" y="2795270"/>
                    <a:pt x="2936240" y="2738120"/>
                  </a:cubicBezTo>
                  <a:cubicBezTo>
                    <a:pt x="2923540" y="2680970"/>
                    <a:pt x="2899410" y="2617470"/>
                    <a:pt x="2875280" y="2555240"/>
                  </a:cubicBezTo>
                  <a:cubicBezTo>
                    <a:pt x="2851150" y="2493010"/>
                    <a:pt x="2821940" y="2420620"/>
                    <a:pt x="2791460" y="2364740"/>
                  </a:cubicBezTo>
                  <a:cubicBezTo>
                    <a:pt x="2760980" y="2308860"/>
                    <a:pt x="2717800" y="2269490"/>
                    <a:pt x="2692400" y="2219960"/>
                  </a:cubicBezTo>
                  <a:cubicBezTo>
                    <a:pt x="2667000" y="2170430"/>
                    <a:pt x="2649220" y="2117090"/>
                    <a:pt x="2639060" y="2067560"/>
                  </a:cubicBezTo>
                  <a:cubicBezTo>
                    <a:pt x="2628900" y="2018030"/>
                    <a:pt x="2632710" y="1965960"/>
                    <a:pt x="2631440" y="1922780"/>
                  </a:cubicBezTo>
                  <a:cubicBezTo>
                    <a:pt x="2630170" y="1879600"/>
                    <a:pt x="2626360" y="1836420"/>
                    <a:pt x="2631440" y="1808480"/>
                  </a:cubicBezTo>
                  <a:cubicBezTo>
                    <a:pt x="2636520" y="1780540"/>
                    <a:pt x="2647950" y="1780540"/>
                    <a:pt x="2661920" y="1755140"/>
                  </a:cubicBezTo>
                  <a:cubicBezTo>
                    <a:pt x="2675890" y="1729740"/>
                    <a:pt x="2683510" y="1676400"/>
                    <a:pt x="2715260" y="1656080"/>
                  </a:cubicBezTo>
                  <a:cubicBezTo>
                    <a:pt x="2747010" y="1635760"/>
                    <a:pt x="2805430" y="1633220"/>
                    <a:pt x="2852420" y="1633220"/>
                  </a:cubicBezTo>
                  <a:cubicBezTo>
                    <a:pt x="2899410" y="1633220"/>
                    <a:pt x="2946400" y="1649730"/>
                    <a:pt x="2997200" y="1656080"/>
                  </a:cubicBezTo>
                  <a:cubicBezTo>
                    <a:pt x="3048000" y="1662430"/>
                    <a:pt x="3092450" y="1667510"/>
                    <a:pt x="3157220" y="1671320"/>
                  </a:cubicBezTo>
                  <a:cubicBezTo>
                    <a:pt x="3221990" y="1675130"/>
                    <a:pt x="3305810" y="1685290"/>
                    <a:pt x="3385820" y="1678940"/>
                  </a:cubicBezTo>
                  <a:cubicBezTo>
                    <a:pt x="3465830" y="1672590"/>
                    <a:pt x="3562350" y="1651000"/>
                    <a:pt x="3637280" y="1633220"/>
                  </a:cubicBezTo>
                  <a:cubicBezTo>
                    <a:pt x="3712210" y="1615440"/>
                    <a:pt x="3769360" y="1601470"/>
                    <a:pt x="3835400" y="1572260"/>
                  </a:cubicBezTo>
                  <a:cubicBezTo>
                    <a:pt x="3901440" y="1543050"/>
                    <a:pt x="3970020" y="1501140"/>
                    <a:pt x="4033520" y="1457960"/>
                  </a:cubicBezTo>
                  <a:cubicBezTo>
                    <a:pt x="4097020" y="1414780"/>
                    <a:pt x="4161790" y="1367790"/>
                    <a:pt x="4216400" y="1313180"/>
                  </a:cubicBezTo>
                  <a:cubicBezTo>
                    <a:pt x="4271010" y="1258570"/>
                    <a:pt x="4325620" y="1193800"/>
                    <a:pt x="4361180" y="1130300"/>
                  </a:cubicBezTo>
                  <a:cubicBezTo>
                    <a:pt x="4396740" y="1066800"/>
                    <a:pt x="4411980" y="1017270"/>
                    <a:pt x="4429760" y="932180"/>
                  </a:cubicBezTo>
                  <a:cubicBezTo>
                    <a:pt x="4447540" y="847090"/>
                    <a:pt x="4470400" y="702310"/>
                    <a:pt x="4467860" y="619760"/>
                  </a:cubicBezTo>
                  <a:cubicBezTo>
                    <a:pt x="4465320" y="537210"/>
                    <a:pt x="4437380" y="500380"/>
                    <a:pt x="4414520" y="436880"/>
                  </a:cubicBezTo>
                  <a:cubicBezTo>
                    <a:pt x="4391660" y="373380"/>
                    <a:pt x="4372610" y="300990"/>
                    <a:pt x="4330700" y="238760"/>
                  </a:cubicBezTo>
                  <a:cubicBezTo>
                    <a:pt x="4288790" y="176530"/>
                    <a:pt x="4222750" y="101600"/>
                    <a:pt x="4163060" y="63500"/>
                  </a:cubicBezTo>
                  <a:cubicBezTo>
                    <a:pt x="4103370" y="25400"/>
                    <a:pt x="4048760" y="19050"/>
                    <a:pt x="3972560" y="10160"/>
                  </a:cubicBezTo>
                  <a:cubicBezTo>
                    <a:pt x="3896360" y="1270"/>
                    <a:pt x="3817620" y="0"/>
                    <a:pt x="3705860" y="10160"/>
                  </a:cubicBezTo>
                  <a:cubicBezTo>
                    <a:pt x="3594100" y="20320"/>
                    <a:pt x="3388360" y="50800"/>
                    <a:pt x="3302000" y="71120"/>
                  </a:cubicBezTo>
                  <a:cubicBezTo>
                    <a:pt x="3215640" y="91440"/>
                    <a:pt x="3187700" y="132080"/>
                    <a:pt x="3187700" y="132080"/>
                  </a:cubicBezTo>
                  <a:cubicBezTo>
                    <a:pt x="3143250" y="156210"/>
                    <a:pt x="3086100" y="180340"/>
                    <a:pt x="3035300" y="215900"/>
                  </a:cubicBezTo>
                  <a:cubicBezTo>
                    <a:pt x="2984500" y="251460"/>
                    <a:pt x="2938780" y="299720"/>
                    <a:pt x="2882900" y="345440"/>
                  </a:cubicBezTo>
                  <a:cubicBezTo>
                    <a:pt x="2827020" y="391160"/>
                    <a:pt x="2749550" y="439420"/>
                    <a:pt x="2700020" y="490220"/>
                  </a:cubicBezTo>
                  <a:cubicBezTo>
                    <a:pt x="2650490" y="541020"/>
                    <a:pt x="2617470" y="603250"/>
                    <a:pt x="2585720" y="650240"/>
                  </a:cubicBezTo>
                  <a:cubicBezTo>
                    <a:pt x="2553970" y="697230"/>
                    <a:pt x="2531110" y="734060"/>
                    <a:pt x="2509520" y="772160"/>
                  </a:cubicBezTo>
                  <a:cubicBezTo>
                    <a:pt x="2487930" y="810260"/>
                    <a:pt x="2476500" y="847090"/>
                    <a:pt x="2456180" y="878840"/>
                  </a:cubicBezTo>
                  <a:cubicBezTo>
                    <a:pt x="2435860" y="910590"/>
                    <a:pt x="2411730" y="944880"/>
                    <a:pt x="2387600" y="962660"/>
                  </a:cubicBezTo>
                  <a:cubicBezTo>
                    <a:pt x="2363470" y="980440"/>
                    <a:pt x="2345690" y="981710"/>
                    <a:pt x="2311400" y="985520"/>
                  </a:cubicBezTo>
                  <a:cubicBezTo>
                    <a:pt x="2277110" y="989330"/>
                    <a:pt x="2209800" y="993140"/>
                    <a:pt x="2181860" y="985520"/>
                  </a:cubicBezTo>
                  <a:cubicBezTo>
                    <a:pt x="2153920" y="977900"/>
                    <a:pt x="2161540" y="969010"/>
                    <a:pt x="2143760" y="939800"/>
                  </a:cubicBezTo>
                  <a:cubicBezTo>
                    <a:pt x="2125980" y="910590"/>
                    <a:pt x="2117090" y="863600"/>
                    <a:pt x="2075180" y="810260"/>
                  </a:cubicBezTo>
                  <a:cubicBezTo>
                    <a:pt x="2033270" y="756920"/>
                    <a:pt x="1939290" y="671830"/>
                    <a:pt x="1892300" y="619760"/>
                  </a:cubicBezTo>
                  <a:cubicBezTo>
                    <a:pt x="1845310" y="567690"/>
                    <a:pt x="1859280" y="544830"/>
                    <a:pt x="1793240" y="497840"/>
                  </a:cubicBezTo>
                  <a:cubicBezTo>
                    <a:pt x="1727200" y="450850"/>
                    <a:pt x="1587500" y="389890"/>
                    <a:pt x="1496060" y="337820"/>
                  </a:cubicBezTo>
                  <a:cubicBezTo>
                    <a:pt x="1404620" y="285750"/>
                    <a:pt x="1337310" y="232410"/>
                    <a:pt x="1244600" y="185420"/>
                  </a:cubicBezTo>
                  <a:cubicBezTo>
                    <a:pt x="1151890" y="138430"/>
                    <a:pt x="1031240" y="83820"/>
                    <a:pt x="939800" y="55880"/>
                  </a:cubicBezTo>
                  <a:cubicBezTo>
                    <a:pt x="848360" y="27940"/>
                    <a:pt x="788670" y="19050"/>
                    <a:pt x="695960" y="17780"/>
                  </a:cubicBezTo>
                  <a:cubicBezTo>
                    <a:pt x="603250" y="16510"/>
                    <a:pt x="459740" y="26670"/>
                    <a:pt x="383540" y="48260"/>
                  </a:cubicBezTo>
                  <a:cubicBezTo>
                    <a:pt x="307340" y="69850"/>
                    <a:pt x="292100" y="113030"/>
                    <a:pt x="238760" y="147320"/>
                  </a:cubicBezTo>
                  <a:cubicBezTo>
                    <a:pt x="185420" y="181610"/>
                    <a:pt x="101600" y="220980"/>
                    <a:pt x="63500" y="254000"/>
                  </a:cubicBezTo>
                  <a:cubicBezTo>
                    <a:pt x="25400" y="287020"/>
                    <a:pt x="20320" y="303530"/>
                    <a:pt x="10160" y="345440"/>
                  </a:cubicBezTo>
                  <a:cubicBezTo>
                    <a:pt x="0" y="387350"/>
                    <a:pt x="1270" y="446405"/>
                    <a:pt x="2540" y="505460"/>
                  </a:cubicBezTo>
                </a:path>
              </a:pathLst>
            </a:custGeom>
            <a:gradFill>
              <a:gsLst>
                <a:gs pos="0">
                  <a:srgbClr val="B0DD7F"/>
                </a:gs>
                <a:gs pos="82000">
                  <a:srgbClr val="009900"/>
                </a:gs>
              </a:gsLst>
              <a:lin ang="5400000" scaled="0"/>
            </a:gradFill>
            <a:ln w="9525" cap="flat" cmpd="sng" algn="ctr">
              <a:noFill/>
              <a:prstDash val="solid"/>
            </a:ln>
            <a:effectLst/>
            <a:scene3d>
              <a:camera prst="orthographicFront"/>
              <a:lightRig rig="threePt" dir="t"/>
            </a:scene3d>
            <a:sp3d>
              <a:bevelT w="44450" h="44450"/>
            </a:sp3d>
          </p:spPr>
          <p:txBody>
            <a:bodyPr anchor="ctr"/>
            <a:lstStyle/>
            <a:p>
              <a:pPr algn="ctr" fontAlgn="auto">
                <a:spcBef>
                  <a:spcPts val="0"/>
                </a:spcBef>
                <a:spcAft>
                  <a:spcPts val="0"/>
                </a:spcAft>
                <a:defRPr/>
              </a:pPr>
              <a:endParaRPr lang="en-US" kern="0">
                <a:solidFill>
                  <a:prstClr val="black"/>
                </a:solidFill>
                <a:latin typeface="Calibri"/>
              </a:endParaRPr>
            </a:p>
          </p:txBody>
        </p:sp>
        <p:sp>
          <p:nvSpPr>
            <p:cNvPr id="51" name="70 Forma libre"/>
            <p:cNvSpPr/>
            <p:nvPr/>
          </p:nvSpPr>
          <p:spPr bwMode="auto">
            <a:xfrm rot="15814160">
              <a:off x="7101494" y="526707"/>
              <a:ext cx="252000" cy="252000"/>
            </a:xfrm>
            <a:custGeom>
              <a:avLst/>
              <a:gdLst>
                <a:gd name="connsiteX0" fmla="*/ 10160 w 4470400"/>
                <a:gd name="connsiteY0" fmla="*/ 429260 h 4218940"/>
                <a:gd name="connsiteX1" fmla="*/ 2540 w 4470400"/>
                <a:gd name="connsiteY1" fmla="*/ 520700 h 4218940"/>
                <a:gd name="connsiteX2" fmla="*/ 17780 w 4470400"/>
                <a:gd name="connsiteY2" fmla="*/ 703580 h 4218940"/>
                <a:gd name="connsiteX3" fmla="*/ 40640 w 4470400"/>
                <a:gd name="connsiteY3" fmla="*/ 863600 h 4218940"/>
                <a:gd name="connsiteX4" fmla="*/ 101600 w 4470400"/>
                <a:gd name="connsiteY4" fmla="*/ 1031240 h 4218940"/>
                <a:gd name="connsiteX5" fmla="*/ 177800 w 4470400"/>
                <a:gd name="connsiteY5" fmla="*/ 1183640 h 4218940"/>
                <a:gd name="connsiteX6" fmla="*/ 292100 w 4470400"/>
                <a:gd name="connsiteY6" fmla="*/ 1320800 h 4218940"/>
                <a:gd name="connsiteX7" fmla="*/ 436880 w 4470400"/>
                <a:gd name="connsiteY7" fmla="*/ 1404620 h 4218940"/>
                <a:gd name="connsiteX8" fmla="*/ 627380 w 4470400"/>
                <a:gd name="connsiteY8" fmla="*/ 1473200 h 4218940"/>
                <a:gd name="connsiteX9" fmla="*/ 825500 w 4470400"/>
                <a:gd name="connsiteY9" fmla="*/ 1473200 h 4218940"/>
                <a:gd name="connsiteX10" fmla="*/ 1023620 w 4470400"/>
                <a:gd name="connsiteY10" fmla="*/ 1473200 h 4218940"/>
                <a:gd name="connsiteX11" fmla="*/ 1130300 w 4470400"/>
                <a:gd name="connsiteY11" fmla="*/ 1465580 h 4218940"/>
                <a:gd name="connsiteX12" fmla="*/ 1290320 w 4470400"/>
                <a:gd name="connsiteY12" fmla="*/ 1473200 h 4218940"/>
                <a:gd name="connsiteX13" fmla="*/ 1412240 w 4470400"/>
                <a:gd name="connsiteY13" fmla="*/ 1503680 h 4218940"/>
                <a:gd name="connsiteX14" fmla="*/ 1557020 w 4470400"/>
                <a:gd name="connsiteY14" fmla="*/ 1557020 h 4218940"/>
                <a:gd name="connsiteX15" fmla="*/ 1663700 w 4470400"/>
                <a:gd name="connsiteY15" fmla="*/ 1595120 h 4218940"/>
                <a:gd name="connsiteX16" fmla="*/ 1747520 w 4470400"/>
                <a:gd name="connsiteY16" fmla="*/ 1671320 h 4218940"/>
                <a:gd name="connsiteX17" fmla="*/ 1762760 w 4470400"/>
                <a:gd name="connsiteY17" fmla="*/ 1755140 h 4218940"/>
                <a:gd name="connsiteX18" fmla="*/ 1762760 w 4470400"/>
                <a:gd name="connsiteY18" fmla="*/ 1877060 h 4218940"/>
                <a:gd name="connsiteX19" fmla="*/ 1732280 w 4470400"/>
                <a:gd name="connsiteY19" fmla="*/ 1991360 h 4218940"/>
                <a:gd name="connsiteX20" fmla="*/ 1656080 w 4470400"/>
                <a:gd name="connsiteY20" fmla="*/ 2120900 h 4218940"/>
                <a:gd name="connsiteX21" fmla="*/ 1579880 w 4470400"/>
                <a:gd name="connsiteY21" fmla="*/ 2288540 h 4218940"/>
                <a:gd name="connsiteX22" fmla="*/ 1480820 w 4470400"/>
                <a:gd name="connsiteY22" fmla="*/ 2425700 h 4218940"/>
                <a:gd name="connsiteX23" fmla="*/ 1412240 w 4470400"/>
                <a:gd name="connsiteY23" fmla="*/ 2616200 h 4218940"/>
                <a:gd name="connsiteX24" fmla="*/ 1374140 w 4470400"/>
                <a:gd name="connsiteY24" fmla="*/ 2860040 h 4218940"/>
                <a:gd name="connsiteX25" fmla="*/ 1351280 w 4470400"/>
                <a:gd name="connsiteY25" fmla="*/ 3103880 h 4218940"/>
                <a:gd name="connsiteX26" fmla="*/ 1412240 w 4470400"/>
                <a:gd name="connsiteY26" fmla="*/ 3332480 h 4218940"/>
                <a:gd name="connsiteX27" fmla="*/ 1488440 w 4470400"/>
                <a:gd name="connsiteY27" fmla="*/ 3599180 h 4218940"/>
                <a:gd name="connsiteX28" fmla="*/ 1557020 w 4470400"/>
                <a:gd name="connsiteY28" fmla="*/ 3774440 h 4218940"/>
                <a:gd name="connsiteX29" fmla="*/ 1671320 w 4470400"/>
                <a:gd name="connsiteY29" fmla="*/ 3972560 h 4218940"/>
                <a:gd name="connsiteX30" fmla="*/ 1823720 w 4470400"/>
                <a:gd name="connsiteY30" fmla="*/ 4109720 h 4218940"/>
                <a:gd name="connsiteX31" fmla="*/ 1976120 w 4470400"/>
                <a:gd name="connsiteY31" fmla="*/ 4193540 h 4218940"/>
                <a:gd name="connsiteX32" fmla="*/ 2151380 w 4470400"/>
                <a:gd name="connsiteY32" fmla="*/ 4216400 h 4218940"/>
                <a:gd name="connsiteX33" fmla="*/ 2387600 w 4470400"/>
                <a:gd name="connsiteY33" fmla="*/ 4178300 h 4218940"/>
                <a:gd name="connsiteX34" fmla="*/ 2509520 w 4470400"/>
                <a:gd name="connsiteY34" fmla="*/ 4086860 h 4218940"/>
                <a:gd name="connsiteX35" fmla="*/ 2684780 w 4470400"/>
                <a:gd name="connsiteY35" fmla="*/ 3934460 h 4218940"/>
                <a:gd name="connsiteX36" fmla="*/ 2791460 w 4470400"/>
                <a:gd name="connsiteY36" fmla="*/ 3751580 h 4218940"/>
                <a:gd name="connsiteX37" fmla="*/ 2921000 w 4470400"/>
                <a:gd name="connsiteY37" fmla="*/ 3530600 h 4218940"/>
                <a:gd name="connsiteX38" fmla="*/ 2943860 w 4470400"/>
                <a:gd name="connsiteY38" fmla="*/ 3302000 h 4218940"/>
                <a:gd name="connsiteX39" fmla="*/ 2951480 w 4470400"/>
                <a:gd name="connsiteY39" fmla="*/ 3119120 h 4218940"/>
                <a:gd name="connsiteX40" fmla="*/ 2951480 w 4470400"/>
                <a:gd name="connsiteY40" fmla="*/ 2898140 h 4218940"/>
                <a:gd name="connsiteX41" fmla="*/ 2936240 w 4470400"/>
                <a:gd name="connsiteY41" fmla="*/ 2738120 h 4218940"/>
                <a:gd name="connsiteX42" fmla="*/ 2875280 w 4470400"/>
                <a:gd name="connsiteY42" fmla="*/ 2555240 h 4218940"/>
                <a:gd name="connsiteX43" fmla="*/ 2791460 w 4470400"/>
                <a:gd name="connsiteY43" fmla="*/ 2364740 h 4218940"/>
                <a:gd name="connsiteX44" fmla="*/ 2692400 w 4470400"/>
                <a:gd name="connsiteY44" fmla="*/ 2219960 h 4218940"/>
                <a:gd name="connsiteX45" fmla="*/ 2639060 w 4470400"/>
                <a:gd name="connsiteY45" fmla="*/ 2067560 h 4218940"/>
                <a:gd name="connsiteX46" fmla="*/ 2631440 w 4470400"/>
                <a:gd name="connsiteY46" fmla="*/ 1922780 h 4218940"/>
                <a:gd name="connsiteX47" fmla="*/ 2631440 w 4470400"/>
                <a:gd name="connsiteY47" fmla="*/ 1808480 h 4218940"/>
                <a:gd name="connsiteX48" fmla="*/ 2661920 w 4470400"/>
                <a:gd name="connsiteY48" fmla="*/ 1755140 h 4218940"/>
                <a:gd name="connsiteX49" fmla="*/ 2715260 w 4470400"/>
                <a:gd name="connsiteY49" fmla="*/ 1656080 h 4218940"/>
                <a:gd name="connsiteX50" fmla="*/ 2852420 w 4470400"/>
                <a:gd name="connsiteY50" fmla="*/ 1633220 h 4218940"/>
                <a:gd name="connsiteX51" fmla="*/ 2997200 w 4470400"/>
                <a:gd name="connsiteY51" fmla="*/ 1656080 h 4218940"/>
                <a:gd name="connsiteX52" fmla="*/ 3157220 w 4470400"/>
                <a:gd name="connsiteY52" fmla="*/ 1671320 h 4218940"/>
                <a:gd name="connsiteX53" fmla="*/ 3385820 w 4470400"/>
                <a:gd name="connsiteY53" fmla="*/ 1678940 h 4218940"/>
                <a:gd name="connsiteX54" fmla="*/ 3637280 w 4470400"/>
                <a:gd name="connsiteY54" fmla="*/ 1633220 h 4218940"/>
                <a:gd name="connsiteX55" fmla="*/ 3835400 w 4470400"/>
                <a:gd name="connsiteY55" fmla="*/ 1572260 h 4218940"/>
                <a:gd name="connsiteX56" fmla="*/ 4033520 w 4470400"/>
                <a:gd name="connsiteY56" fmla="*/ 1457960 h 4218940"/>
                <a:gd name="connsiteX57" fmla="*/ 4216400 w 4470400"/>
                <a:gd name="connsiteY57" fmla="*/ 1313180 h 4218940"/>
                <a:gd name="connsiteX58" fmla="*/ 4361180 w 4470400"/>
                <a:gd name="connsiteY58" fmla="*/ 1130300 h 4218940"/>
                <a:gd name="connsiteX59" fmla="*/ 4429760 w 4470400"/>
                <a:gd name="connsiteY59" fmla="*/ 932180 h 4218940"/>
                <a:gd name="connsiteX60" fmla="*/ 4467860 w 4470400"/>
                <a:gd name="connsiteY60" fmla="*/ 619760 h 4218940"/>
                <a:gd name="connsiteX61" fmla="*/ 4414520 w 4470400"/>
                <a:gd name="connsiteY61" fmla="*/ 436880 h 4218940"/>
                <a:gd name="connsiteX62" fmla="*/ 4330700 w 4470400"/>
                <a:gd name="connsiteY62" fmla="*/ 238760 h 4218940"/>
                <a:gd name="connsiteX63" fmla="*/ 4163060 w 4470400"/>
                <a:gd name="connsiteY63" fmla="*/ 63500 h 4218940"/>
                <a:gd name="connsiteX64" fmla="*/ 3972560 w 4470400"/>
                <a:gd name="connsiteY64" fmla="*/ 10160 h 4218940"/>
                <a:gd name="connsiteX65" fmla="*/ 3705860 w 4470400"/>
                <a:gd name="connsiteY65" fmla="*/ 10160 h 4218940"/>
                <a:gd name="connsiteX66" fmla="*/ 3302000 w 4470400"/>
                <a:gd name="connsiteY66" fmla="*/ 71120 h 4218940"/>
                <a:gd name="connsiteX67" fmla="*/ 3187700 w 4470400"/>
                <a:gd name="connsiteY67" fmla="*/ 132080 h 4218940"/>
                <a:gd name="connsiteX68" fmla="*/ 3035300 w 4470400"/>
                <a:gd name="connsiteY68" fmla="*/ 215900 h 4218940"/>
                <a:gd name="connsiteX69" fmla="*/ 2882900 w 4470400"/>
                <a:gd name="connsiteY69" fmla="*/ 345440 h 4218940"/>
                <a:gd name="connsiteX70" fmla="*/ 2700020 w 4470400"/>
                <a:gd name="connsiteY70" fmla="*/ 490220 h 4218940"/>
                <a:gd name="connsiteX71" fmla="*/ 2585720 w 4470400"/>
                <a:gd name="connsiteY71" fmla="*/ 650240 h 4218940"/>
                <a:gd name="connsiteX72" fmla="*/ 2509520 w 4470400"/>
                <a:gd name="connsiteY72" fmla="*/ 772160 h 4218940"/>
                <a:gd name="connsiteX73" fmla="*/ 2456180 w 4470400"/>
                <a:gd name="connsiteY73" fmla="*/ 878840 h 4218940"/>
                <a:gd name="connsiteX74" fmla="*/ 2387600 w 4470400"/>
                <a:gd name="connsiteY74" fmla="*/ 962660 h 4218940"/>
                <a:gd name="connsiteX75" fmla="*/ 2311400 w 4470400"/>
                <a:gd name="connsiteY75" fmla="*/ 985520 h 4218940"/>
                <a:gd name="connsiteX76" fmla="*/ 2181860 w 4470400"/>
                <a:gd name="connsiteY76" fmla="*/ 985520 h 4218940"/>
                <a:gd name="connsiteX77" fmla="*/ 2143760 w 4470400"/>
                <a:gd name="connsiteY77" fmla="*/ 939800 h 4218940"/>
                <a:gd name="connsiteX78" fmla="*/ 2075180 w 4470400"/>
                <a:gd name="connsiteY78" fmla="*/ 810260 h 4218940"/>
                <a:gd name="connsiteX79" fmla="*/ 1892300 w 4470400"/>
                <a:gd name="connsiteY79" fmla="*/ 619760 h 4218940"/>
                <a:gd name="connsiteX80" fmla="*/ 1793240 w 4470400"/>
                <a:gd name="connsiteY80" fmla="*/ 497840 h 4218940"/>
                <a:gd name="connsiteX81" fmla="*/ 1496060 w 4470400"/>
                <a:gd name="connsiteY81" fmla="*/ 337820 h 4218940"/>
                <a:gd name="connsiteX82" fmla="*/ 1244600 w 4470400"/>
                <a:gd name="connsiteY82" fmla="*/ 185420 h 4218940"/>
                <a:gd name="connsiteX83" fmla="*/ 939800 w 4470400"/>
                <a:gd name="connsiteY83" fmla="*/ 55880 h 4218940"/>
                <a:gd name="connsiteX84" fmla="*/ 695960 w 4470400"/>
                <a:gd name="connsiteY84" fmla="*/ 17780 h 4218940"/>
                <a:gd name="connsiteX85" fmla="*/ 383540 w 4470400"/>
                <a:gd name="connsiteY85" fmla="*/ 48260 h 4218940"/>
                <a:gd name="connsiteX86" fmla="*/ 238760 w 4470400"/>
                <a:gd name="connsiteY86" fmla="*/ 147320 h 4218940"/>
                <a:gd name="connsiteX87" fmla="*/ 63500 w 4470400"/>
                <a:gd name="connsiteY87" fmla="*/ 254000 h 4218940"/>
                <a:gd name="connsiteX88" fmla="*/ 10160 w 4470400"/>
                <a:gd name="connsiteY88" fmla="*/ 345440 h 4218940"/>
                <a:gd name="connsiteX89" fmla="*/ 2540 w 4470400"/>
                <a:gd name="connsiteY89" fmla="*/ 505460 h 421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470400" h="4218940">
                  <a:moveTo>
                    <a:pt x="10160" y="429260"/>
                  </a:moveTo>
                  <a:cubicBezTo>
                    <a:pt x="5715" y="452120"/>
                    <a:pt x="1270" y="474980"/>
                    <a:pt x="2540" y="520700"/>
                  </a:cubicBezTo>
                  <a:cubicBezTo>
                    <a:pt x="3810" y="566420"/>
                    <a:pt x="11430" y="646430"/>
                    <a:pt x="17780" y="703580"/>
                  </a:cubicBezTo>
                  <a:cubicBezTo>
                    <a:pt x="24130" y="760730"/>
                    <a:pt x="26670" y="808990"/>
                    <a:pt x="40640" y="863600"/>
                  </a:cubicBezTo>
                  <a:cubicBezTo>
                    <a:pt x="54610" y="918210"/>
                    <a:pt x="78740" y="977900"/>
                    <a:pt x="101600" y="1031240"/>
                  </a:cubicBezTo>
                  <a:cubicBezTo>
                    <a:pt x="124460" y="1084580"/>
                    <a:pt x="146050" y="1135380"/>
                    <a:pt x="177800" y="1183640"/>
                  </a:cubicBezTo>
                  <a:cubicBezTo>
                    <a:pt x="209550" y="1231900"/>
                    <a:pt x="248920" y="1283970"/>
                    <a:pt x="292100" y="1320800"/>
                  </a:cubicBezTo>
                  <a:cubicBezTo>
                    <a:pt x="335280" y="1357630"/>
                    <a:pt x="381000" y="1379220"/>
                    <a:pt x="436880" y="1404620"/>
                  </a:cubicBezTo>
                  <a:cubicBezTo>
                    <a:pt x="492760" y="1430020"/>
                    <a:pt x="562610" y="1461770"/>
                    <a:pt x="627380" y="1473200"/>
                  </a:cubicBezTo>
                  <a:cubicBezTo>
                    <a:pt x="692150" y="1484630"/>
                    <a:pt x="825500" y="1473200"/>
                    <a:pt x="825500" y="1473200"/>
                  </a:cubicBezTo>
                  <a:lnTo>
                    <a:pt x="1023620" y="1473200"/>
                  </a:lnTo>
                  <a:cubicBezTo>
                    <a:pt x="1074420" y="1471930"/>
                    <a:pt x="1085850" y="1465580"/>
                    <a:pt x="1130300" y="1465580"/>
                  </a:cubicBezTo>
                  <a:cubicBezTo>
                    <a:pt x="1174750" y="1465580"/>
                    <a:pt x="1243330" y="1466850"/>
                    <a:pt x="1290320" y="1473200"/>
                  </a:cubicBezTo>
                  <a:cubicBezTo>
                    <a:pt x="1337310" y="1479550"/>
                    <a:pt x="1367790" y="1489710"/>
                    <a:pt x="1412240" y="1503680"/>
                  </a:cubicBezTo>
                  <a:cubicBezTo>
                    <a:pt x="1456690" y="1517650"/>
                    <a:pt x="1557020" y="1557020"/>
                    <a:pt x="1557020" y="1557020"/>
                  </a:cubicBezTo>
                  <a:cubicBezTo>
                    <a:pt x="1598930" y="1572260"/>
                    <a:pt x="1631950" y="1576070"/>
                    <a:pt x="1663700" y="1595120"/>
                  </a:cubicBezTo>
                  <a:cubicBezTo>
                    <a:pt x="1695450" y="1614170"/>
                    <a:pt x="1731010" y="1644650"/>
                    <a:pt x="1747520" y="1671320"/>
                  </a:cubicBezTo>
                  <a:cubicBezTo>
                    <a:pt x="1764030" y="1697990"/>
                    <a:pt x="1760220" y="1720850"/>
                    <a:pt x="1762760" y="1755140"/>
                  </a:cubicBezTo>
                  <a:cubicBezTo>
                    <a:pt x="1765300" y="1789430"/>
                    <a:pt x="1767840" y="1837690"/>
                    <a:pt x="1762760" y="1877060"/>
                  </a:cubicBezTo>
                  <a:cubicBezTo>
                    <a:pt x="1757680" y="1916430"/>
                    <a:pt x="1750060" y="1950720"/>
                    <a:pt x="1732280" y="1991360"/>
                  </a:cubicBezTo>
                  <a:cubicBezTo>
                    <a:pt x="1714500" y="2032000"/>
                    <a:pt x="1681480" y="2071370"/>
                    <a:pt x="1656080" y="2120900"/>
                  </a:cubicBezTo>
                  <a:cubicBezTo>
                    <a:pt x="1630680" y="2170430"/>
                    <a:pt x="1609090" y="2237740"/>
                    <a:pt x="1579880" y="2288540"/>
                  </a:cubicBezTo>
                  <a:cubicBezTo>
                    <a:pt x="1550670" y="2339340"/>
                    <a:pt x="1508760" y="2371090"/>
                    <a:pt x="1480820" y="2425700"/>
                  </a:cubicBezTo>
                  <a:cubicBezTo>
                    <a:pt x="1452880" y="2480310"/>
                    <a:pt x="1430020" y="2543810"/>
                    <a:pt x="1412240" y="2616200"/>
                  </a:cubicBezTo>
                  <a:cubicBezTo>
                    <a:pt x="1394460" y="2688590"/>
                    <a:pt x="1384300" y="2778760"/>
                    <a:pt x="1374140" y="2860040"/>
                  </a:cubicBezTo>
                  <a:cubicBezTo>
                    <a:pt x="1363980" y="2941320"/>
                    <a:pt x="1344930" y="3025140"/>
                    <a:pt x="1351280" y="3103880"/>
                  </a:cubicBezTo>
                  <a:cubicBezTo>
                    <a:pt x="1357630" y="3182620"/>
                    <a:pt x="1389380" y="3249930"/>
                    <a:pt x="1412240" y="3332480"/>
                  </a:cubicBezTo>
                  <a:cubicBezTo>
                    <a:pt x="1435100" y="3415030"/>
                    <a:pt x="1464310" y="3525520"/>
                    <a:pt x="1488440" y="3599180"/>
                  </a:cubicBezTo>
                  <a:cubicBezTo>
                    <a:pt x="1512570" y="3672840"/>
                    <a:pt x="1526540" y="3712210"/>
                    <a:pt x="1557020" y="3774440"/>
                  </a:cubicBezTo>
                  <a:cubicBezTo>
                    <a:pt x="1587500" y="3836670"/>
                    <a:pt x="1626870" y="3916680"/>
                    <a:pt x="1671320" y="3972560"/>
                  </a:cubicBezTo>
                  <a:cubicBezTo>
                    <a:pt x="1715770" y="4028440"/>
                    <a:pt x="1772920" y="4072890"/>
                    <a:pt x="1823720" y="4109720"/>
                  </a:cubicBezTo>
                  <a:cubicBezTo>
                    <a:pt x="1874520" y="4146550"/>
                    <a:pt x="1921510" y="4175760"/>
                    <a:pt x="1976120" y="4193540"/>
                  </a:cubicBezTo>
                  <a:cubicBezTo>
                    <a:pt x="2030730" y="4211320"/>
                    <a:pt x="2082800" y="4218940"/>
                    <a:pt x="2151380" y="4216400"/>
                  </a:cubicBezTo>
                  <a:cubicBezTo>
                    <a:pt x="2219960" y="4213860"/>
                    <a:pt x="2327910" y="4199890"/>
                    <a:pt x="2387600" y="4178300"/>
                  </a:cubicBezTo>
                  <a:cubicBezTo>
                    <a:pt x="2447290" y="4156710"/>
                    <a:pt x="2459990" y="4127500"/>
                    <a:pt x="2509520" y="4086860"/>
                  </a:cubicBezTo>
                  <a:cubicBezTo>
                    <a:pt x="2559050" y="4046220"/>
                    <a:pt x="2637790" y="3990340"/>
                    <a:pt x="2684780" y="3934460"/>
                  </a:cubicBezTo>
                  <a:cubicBezTo>
                    <a:pt x="2731770" y="3878580"/>
                    <a:pt x="2791460" y="3751580"/>
                    <a:pt x="2791460" y="3751580"/>
                  </a:cubicBezTo>
                  <a:cubicBezTo>
                    <a:pt x="2830830" y="3684270"/>
                    <a:pt x="2895600" y="3605530"/>
                    <a:pt x="2921000" y="3530600"/>
                  </a:cubicBezTo>
                  <a:cubicBezTo>
                    <a:pt x="2946400" y="3455670"/>
                    <a:pt x="2938780" y="3370580"/>
                    <a:pt x="2943860" y="3302000"/>
                  </a:cubicBezTo>
                  <a:cubicBezTo>
                    <a:pt x="2948940" y="3233420"/>
                    <a:pt x="2950210" y="3186430"/>
                    <a:pt x="2951480" y="3119120"/>
                  </a:cubicBezTo>
                  <a:cubicBezTo>
                    <a:pt x="2952750" y="3051810"/>
                    <a:pt x="2954020" y="2961640"/>
                    <a:pt x="2951480" y="2898140"/>
                  </a:cubicBezTo>
                  <a:cubicBezTo>
                    <a:pt x="2948940" y="2834640"/>
                    <a:pt x="2948940" y="2795270"/>
                    <a:pt x="2936240" y="2738120"/>
                  </a:cubicBezTo>
                  <a:cubicBezTo>
                    <a:pt x="2923540" y="2680970"/>
                    <a:pt x="2899410" y="2617470"/>
                    <a:pt x="2875280" y="2555240"/>
                  </a:cubicBezTo>
                  <a:cubicBezTo>
                    <a:pt x="2851150" y="2493010"/>
                    <a:pt x="2821940" y="2420620"/>
                    <a:pt x="2791460" y="2364740"/>
                  </a:cubicBezTo>
                  <a:cubicBezTo>
                    <a:pt x="2760980" y="2308860"/>
                    <a:pt x="2717800" y="2269490"/>
                    <a:pt x="2692400" y="2219960"/>
                  </a:cubicBezTo>
                  <a:cubicBezTo>
                    <a:pt x="2667000" y="2170430"/>
                    <a:pt x="2649220" y="2117090"/>
                    <a:pt x="2639060" y="2067560"/>
                  </a:cubicBezTo>
                  <a:cubicBezTo>
                    <a:pt x="2628900" y="2018030"/>
                    <a:pt x="2632710" y="1965960"/>
                    <a:pt x="2631440" y="1922780"/>
                  </a:cubicBezTo>
                  <a:cubicBezTo>
                    <a:pt x="2630170" y="1879600"/>
                    <a:pt x="2626360" y="1836420"/>
                    <a:pt x="2631440" y="1808480"/>
                  </a:cubicBezTo>
                  <a:cubicBezTo>
                    <a:pt x="2636520" y="1780540"/>
                    <a:pt x="2647950" y="1780540"/>
                    <a:pt x="2661920" y="1755140"/>
                  </a:cubicBezTo>
                  <a:cubicBezTo>
                    <a:pt x="2675890" y="1729740"/>
                    <a:pt x="2683510" y="1676400"/>
                    <a:pt x="2715260" y="1656080"/>
                  </a:cubicBezTo>
                  <a:cubicBezTo>
                    <a:pt x="2747010" y="1635760"/>
                    <a:pt x="2805430" y="1633220"/>
                    <a:pt x="2852420" y="1633220"/>
                  </a:cubicBezTo>
                  <a:cubicBezTo>
                    <a:pt x="2899410" y="1633220"/>
                    <a:pt x="2946400" y="1649730"/>
                    <a:pt x="2997200" y="1656080"/>
                  </a:cubicBezTo>
                  <a:cubicBezTo>
                    <a:pt x="3048000" y="1662430"/>
                    <a:pt x="3092450" y="1667510"/>
                    <a:pt x="3157220" y="1671320"/>
                  </a:cubicBezTo>
                  <a:cubicBezTo>
                    <a:pt x="3221990" y="1675130"/>
                    <a:pt x="3305810" y="1685290"/>
                    <a:pt x="3385820" y="1678940"/>
                  </a:cubicBezTo>
                  <a:cubicBezTo>
                    <a:pt x="3465830" y="1672590"/>
                    <a:pt x="3562350" y="1651000"/>
                    <a:pt x="3637280" y="1633220"/>
                  </a:cubicBezTo>
                  <a:cubicBezTo>
                    <a:pt x="3712210" y="1615440"/>
                    <a:pt x="3769360" y="1601470"/>
                    <a:pt x="3835400" y="1572260"/>
                  </a:cubicBezTo>
                  <a:cubicBezTo>
                    <a:pt x="3901440" y="1543050"/>
                    <a:pt x="3970020" y="1501140"/>
                    <a:pt x="4033520" y="1457960"/>
                  </a:cubicBezTo>
                  <a:cubicBezTo>
                    <a:pt x="4097020" y="1414780"/>
                    <a:pt x="4161790" y="1367790"/>
                    <a:pt x="4216400" y="1313180"/>
                  </a:cubicBezTo>
                  <a:cubicBezTo>
                    <a:pt x="4271010" y="1258570"/>
                    <a:pt x="4325620" y="1193800"/>
                    <a:pt x="4361180" y="1130300"/>
                  </a:cubicBezTo>
                  <a:cubicBezTo>
                    <a:pt x="4396740" y="1066800"/>
                    <a:pt x="4411980" y="1017270"/>
                    <a:pt x="4429760" y="932180"/>
                  </a:cubicBezTo>
                  <a:cubicBezTo>
                    <a:pt x="4447540" y="847090"/>
                    <a:pt x="4470400" y="702310"/>
                    <a:pt x="4467860" y="619760"/>
                  </a:cubicBezTo>
                  <a:cubicBezTo>
                    <a:pt x="4465320" y="537210"/>
                    <a:pt x="4437380" y="500380"/>
                    <a:pt x="4414520" y="436880"/>
                  </a:cubicBezTo>
                  <a:cubicBezTo>
                    <a:pt x="4391660" y="373380"/>
                    <a:pt x="4372610" y="300990"/>
                    <a:pt x="4330700" y="238760"/>
                  </a:cubicBezTo>
                  <a:cubicBezTo>
                    <a:pt x="4288790" y="176530"/>
                    <a:pt x="4222750" y="101600"/>
                    <a:pt x="4163060" y="63500"/>
                  </a:cubicBezTo>
                  <a:cubicBezTo>
                    <a:pt x="4103370" y="25400"/>
                    <a:pt x="4048760" y="19050"/>
                    <a:pt x="3972560" y="10160"/>
                  </a:cubicBezTo>
                  <a:cubicBezTo>
                    <a:pt x="3896360" y="1270"/>
                    <a:pt x="3817620" y="0"/>
                    <a:pt x="3705860" y="10160"/>
                  </a:cubicBezTo>
                  <a:cubicBezTo>
                    <a:pt x="3594100" y="20320"/>
                    <a:pt x="3388360" y="50800"/>
                    <a:pt x="3302000" y="71120"/>
                  </a:cubicBezTo>
                  <a:cubicBezTo>
                    <a:pt x="3215640" y="91440"/>
                    <a:pt x="3187700" y="132080"/>
                    <a:pt x="3187700" y="132080"/>
                  </a:cubicBezTo>
                  <a:cubicBezTo>
                    <a:pt x="3143250" y="156210"/>
                    <a:pt x="3086100" y="180340"/>
                    <a:pt x="3035300" y="215900"/>
                  </a:cubicBezTo>
                  <a:cubicBezTo>
                    <a:pt x="2984500" y="251460"/>
                    <a:pt x="2938780" y="299720"/>
                    <a:pt x="2882900" y="345440"/>
                  </a:cubicBezTo>
                  <a:cubicBezTo>
                    <a:pt x="2827020" y="391160"/>
                    <a:pt x="2749550" y="439420"/>
                    <a:pt x="2700020" y="490220"/>
                  </a:cubicBezTo>
                  <a:cubicBezTo>
                    <a:pt x="2650490" y="541020"/>
                    <a:pt x="2617470" y="603250"/>
                    <a:pt x="2585720" y="650240"/>
                  </a:cubicBezTo>
                  <a:cubicBezTo>
                    <a:pt x="2553970" y="697230"/>
                    <a:pt x="2531110" y="734060"/>
                    <a:pt x="2509520" y="772160"/>
                  </a:cubicBezTo>
                  <a:cubicBezTo>
                    <a:pt x="2487930" y="810260"/>
                    <a:pt x="2476500" y="847090"/>
                    <a:pt x="2456180" y="878840"/>
                  </a:cubicBezTo>
                  <a:cubicBezTo>
                    <a:pt x="2435860" y="910590"/>
                    <a:pt x="2411730" y="944880"/>
                    <a:pt x="2387600" y="962660"/>
                  </a:cubicBezTo>
                  <a:cubicBezTo>
                    <a:pt x="2363470" y="980440"/>
                    <a:pt x="2345690" y="981710"/>
                    <a:pt x="2311400" y="985520"/>
                  </a:cubicBezTo>
                  <a:cubicBezTo>
                    <a:pt x="2277110" y="989330"/>
                    <a:pt x="2209800" y="993140"/>
                    <a:pt x="2181860" y="985520"/>
                  </a:cubicBezTo>
                  <a:cubicBezTo>
                    <a:pt x="2153920" y="977900"/>
                    <a:pt x="2161540" y="969010"/>
                    <a:pt x="2143760" y="939800"/>
                  </a:cubicBezTo>
                  <a:cubicBezTo>
                    <a:pt x="2125980" y="910590"/>
                    <a:pt x="2117090" y="863600"/>
                    <a:pt x="2075180" y="810260"/>
                  </a:cubicBezTo>
                  <a:cubicBezTo>
                    <a:pt x="2033270" y="756920"/>
                    <a:pt x="1939290" y="671830"/>
                    <a:pt x="1892300" y="619760"/>
                  </a:cubicBezTo>
                  <a:cubicBezTo>
                    <a:pt x="1845310" y="567690"/>
                    <a:pt x="1859280" y="544830"/>
                    <a:pt x="1793240" y="497840"/>
                  </a:cubicBezTo>
                  <a:cubicBezTo>
                    <a:pt x="1727200" y="450850"/>
                    <a:pt x="1587500" y="389890"/>
                    <a:pt x="1496060" y="337820"/>
                  </a:cubicBezTo>
                  <a:cubicBezTo>
                    <a:pt x="1404620" y="285750"/>
                    <a:pt x="1337310" y="232410"/>
                    <a:pt x="1244600" y="185420"/>
                  </a:cubicBezTo>
                  <a:cubicBezTo>
                    <a:pt x="1151890" y="138430"/>
                    <a:pt x="1031240" y="83820"/>
                    <a:pt x="939800" y="55880"/>
                  </a:cubicBezTo>
                  <a:cubicBezTo>
                    <a:pt x="848360" y="27940"/>
                    <a:pt x="788670" y="19050"/>
                    <a:pt x="695960" y="17780"/>
                  </a:cubicBezTo>
                  <a:cubicBezTo>
                    <a:pt x="603250" y="16510"/>
                    <a:pt x="459740" y="26670"/>
                    <a:pt x="383540" y="48260"/>
                  </a:cubicBezTo>
                  <a:cubicBezTo>
                    <a:pt x="307340" y="69850"/>
                    <a:pt x="292100" y="113030"/>
                    <a:pt x="238760" y="147320"/>
                  </a:cubicBezTo>
                  <a:cubicBezTo>
                    <a:pt x="185420" y="181610"/>
                    <a:pt x="101600" y="220980"/>
                    <a:pt x="63500" y="254000"/>
                  </a:cubicBezTo>
                  <a:cubicBezTo>
                    <a:pt x="25400" y="287020"/>
                    <a:pt x="20320" y="303530"/>
                    <a:pt x="10160" y="345440"/>
                  </a:cubicBezTo>
                  <a:cubicBezTo>
                    <a:pt x="0" y="387350"/>
                    <a:pt x="1270" y="446405"/>
                    <a:pt x="2540" y="505460"/>
                  </a:cubicBezTo>
                </a:path>
              </a:pathLst>
            </a:custGeom>
            <a:gradFill>
              <a:gsLst>
                <a:gs pos="0">
                  <a:srgbClr val="B0DD7F"/>
                </a:gs>
                <a:gs pos="82000">
                  <a:srgbClr val="009900"/>
                </a:gs>
              </a:gsLst>
              <a:lin ang="5400000" scaled="0"/>
            </a:gradFill>
            <a:ln w="9525" cap="flat" cmpd="sng" algn="ctr">
              <a:noFill/>
              <a:prstDash val="solid"/>
            </a:ln>
            <a:effectLst/>
            <a:scene3d>
              <a:camera prst="orthographicFront"/>
              <a:lightRig rig="threePt" dir="t"/>
            </a:scene3d>
            <a:sp3d>
              <a:bevelT w="44450" h="44450"/>
            </a:sp3d>
          </p:spPr>
          <p:txBody>
            <a:bodyPr anchor="ctr"/>
            <a:lstStyle/>
            <a:p>
              <a:pPr algn="ctr" fontAlgn="auto">
                <a:spcBef>
                  <a:spcPts val="0"/>
                </a:spcBef>
                <a:spcAft>
                  <a:spcPts val="0"/>
                </a:spcAft>
                <a:defRPr/>
              </a:pPr>
              <a:endParaRPr lang="en-US" kern="0">
                <a:solidFill>
                  <a:prstClr val="black"/>
                </a:solidFill>
                <a:latin typeface="Calibri"/>
              </a:endParaRPr>
            </a:p>
          </p:txBody>
        </p:sp>
        <p:sp>
          <p:nvSpPr>
            <p:cNvPr id="52" name="71 Forma libre"/>
            <p:cNvSpPr/>
            <p:nvPr/>
          </p:nvSpPr>
          <p:spPr>
            <a:xfrm>
              <a:off x="6514256" y="1064592"/>
              <a:ext cx="522288" cy="46038"/>
            </a:xfrm>
            <a:custGeom>
              <a:avLst/>
              <a:gdLst>
                <a:gd name="connsiteX0" fmla="*/ 0 w 3629025"/>
                <a:gd name="connsiteY0" fmla="*/ 142888 h 152428"/>
                <a:gd name="connsiteX1" fmla="*/ 295275 w 3629025"/>
                <a:gd name="connsiteY1" fmla="*/ 28588 h 152428"/>
                <a:gd name="connsiteX2" fmla="*/ 552450 w 3629025"/>
                <a:gd name="connsiteY2" fmla="*/ 152413 h 152428"/>
                <a:gd name="connsiteX3" fmla="*/ 781050 w 3629025"/>
                <a:gd name="connsiteY3" fmla="*/ 19063 h 152428"/>
                <a:gd name="connsiteX4" fmla="*/ 1009650 w 3629025"/>
                <a:gd name="connsiteY4" fmla="*/ 133363 h 152428"/>
                <a:gd name="connsiteX5" fmla="*/ 1266825 w 3629025"/>
                <a:gd name="connsiteY5" fmla="*/ 19063 h 152428"/>
                <a:gd name="connsiteX6" fmla="*/ 1457325 w 3629025"/>
                <a:gd name="connsiteY6" fmla="*/ 142888 h 152428"/>
                <a:gd name="connsiteX7" fmla="*/ 1714500 w 3629025"/>
                <a:gd name="connsiteY7" fmla="*/ 13 h 152428"/>
                <a:gd name="connsiteX8" fmla="*/ 1962150 w 3629025"/>
                <a:gd name="connsiteY8" fmla="*/ 152413 h 152428"/>
                <a:gd name="connsiteX9" fmla="*/ 2200275 w 3629025"/>
                <a:gd name="connsiteY9" fmla="*/ 9538 h 152428"/>
                <a:gd name="connsiteX10" fmla="*/ 2371725 w 3629025"/>
                <a:gd name="connsiteY10" fmla="*/ 152413 h 152428"/>
                <a:gd name="connsiteX11" fmla="*/ 2686050 w 3629025"/>
                <a:gd name="connsiteY11" fmla="*/ 19063 h 152428"/>
                <a:gd name="connsiteX12" fmla="*/ 2914650 w 3629025"/>
                <a:gd name="connsiteY12" fmla="*/ 152413 h 152428"/>
                <a:gd name="connsiteX13" fmla="*/ 3171825 w 3629025"/>
                <a:gd name="connsiteY13" fmla="*/ 19063 h 152428"/>
                <a:gd name="connsiteX14" fmla="*/ 3457575 w 3629025"/>
                <a:gd name="connsiteY14" fmla="*/ 133363 h 152428"/>
                <a:gd name="connsiteX15" fmla="*/ 3629025 w 3629025"/>
                <a:gd name="connsiteY15" fmla="*/ 19063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29025" h="152428">
                  <a:moveTo>
                    <a:pt x="0" y="142888"/>
                  </a:moveTo>
                  <a:cubicBezTo>
                    <a:pt x="101600" y="84944"/>
                    <a:pt x="203200" y="27000"/>
                    <a:pt x="295275" y="28588"/>
                  </a:cubicBezTo>
                  <a:cubicBezTo>
                    <a:pt x="387350" y="30175"/>
                    <a:pt x="471488" y="154000"/>
                    <a:pt x="552450" y="152413"/>
                  </a:cubicBezTo>
                  <a:cubicBezTo>
                    <a:pt x="633412" y="150826"/>
                    <a:pt x="704850" y="22238"/>
                    <a:pt x="781050" y="19063"/>
                  </a:cubicBezTo>
                  <a:cubicBezTo>
                    <a:pt x="857250" y="15888"/>
                    <a:pt x="928688" y="133363"/>
                    <a:pt x="1009650" y="133363"/>
                  </a:cubicBezTo>
                  <a:cubicBezTo>
                    <a:pt x="1090612" y="133363"/>
                    <a:pt x="1192213" y="17476"/>
                    <a:pt x="1266825" y="19063"/>
                  </a:cubicBezTo>
                  <a:cubicBezTo>
                    <a:pt x="1341437" y="20650"/>
                    <a:pt x="1382713" y="146063"/>
                    <a:pt x="1457325" y="142888"/>
                  </a:cubicBezTo>
                  <a:cubicBezTo>
                    <a:pt x="1531937" y="139713"/>
                    <a:pt x="1630363" y="-1575"/>
                    <a:pt x="1714500" y="13"/>
                  </a:cubicBezTo>
                  <a:cubicBezTo>
                    <a:pt x="1798638" y="1600"/>
                    <a:pt x="1881188" y="150826"/>
                    <a:pt x="1962150" y="152413"/>
                  </a:cubicBezTo>
                  <a:cubicBezTo>
                    <a:pt x="2043112" y="154000"/>
                    <a:pt x="2132013" y="9538"/>
                    <a:pt x="2200275" y="9538"/>
                  </a:cubicBezTo>
                  <a:cubicBezTo>
                    <a:pt x="2268537" y="9538"/>
                    <a:pt x="2290763" y="150826"/>
                    <a:pt x="2371725" y="152413"/>
                  </a:cubicBezTo>
                  <a:cubicBezTo>
                    <a:pt x="2452687" y="154000"/>
                    <a:pt x="2595563" y="19063"/>
                    <a:pt x="2686050" y="19063"/>
                  </a:cubicBezTo>
                  <a:cubicBezTo>
                    <a:pt x="2776537" y="19063"/>
                    <a:pt x="2833688" y="152413"/>
                    <a:pt x="2914650" y="152413"/>
                  </a:cubicBezTo>
                  <a:cubicBezTo>
                    <a:pt x="2995612" y="152413"/>
                    <a:pt x="3081338" y="22238"/>
                    <a:pt x="3171825" y="19063"/>
                  </a:cubicBezTo>
                  <a:cubicBezTo>
                    <a:pt x="3262312" y="15888"/>
                    <a:pt x="3381375" y="133363"/>
                    <a:pt x="3457575" y="133363"/>
                  </a:cubicBezTo>
                  <a:cubicBezTo>
                    <a:pt x="3533775" y="133363"/>
                    <a:pt x="3581400" y="76213"/>
                    <a:pt x="3629025" y="19063"/>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3" name="72 Estrella de 7 puntas"/>
            <p:cNvSpPr/>
            <p:nvPr/>
          </p:nvSpPr>
          <p:spPr bwMode="auto">
            <a:xfrm>
              <a:off x="7030519" y="1024840"/>
              <a:ext cx="108000" cy="108000"/>
            </a:xfrm>
            <a:prstGeom prst="star7">
              <a:avLst/>
            </a:prstGeom>
            <a:gradFill flip="none" rotWithShape="1">
              <a:gsLst>
                <a:gs pos="0">
                  <a:srgbClr val="B0DD7F"/>
                </a:gs>
                <a:gs pos="82000">
                  <a:srgbClr val="009900"/>
                </a:gs>
              </a:gsLst>
              <a:path path="circle">
                <a:fillToRect l="100000" t="100000"/>
              </a:path>
              <a:tileRect r="-100000" b="-100000"/>
            </a:gradFill>
            <a:ln w="9525" cap="flat" cmpd="sng" algn="ctr">
              <a:solidFill>
                <a:srgbClr val="00B050"/>
              </a:solidFill>
              <a:prstDash val="solid"/>
            </a:ln>
            <a:effectLst/>
            <a:scene3d>
              <a:camera prst="orthographicFront"/>
              <a:lightRig rig="threePt" dir="t"/>
            </a:scene3d>
            <a:sp3d>
              <a:bevelT w="44450" h="44450"/>
            </a:sp3d>
          </p:spPr>
          <p:txBody>
            <a:bodyPr anchor="ctr"/>
            <a:lstStyle/>
            <a:p>
              <a:pPr algn="ctr" fontAlgn="auto">
                <a:spcBef>
                  <a:spcPts val="0"/>
                </a:spcBef>
                <a:spcAft>
                  <a:spcPts val="0"/>
                </a:spcAft>
                <a:defRPr/>
              </a:pPr>
              <a:endParaRPr lang="es-ES" kern="0">
                <a:solidFill>
                  <a:prstClr val="black"/>
                </a:solidFill>
                <a:latin typeface="Calibri"/>
              </a:endParaRPr>
            </a:p>
          </p:txBody>
        </p:sp>
        <p:sp>
          <p:nvSpPr>
            <p:cNvPr id="54" name="73 Estrella de 7 puntas"/>
            <p:cNvSpPr/>
            <p:nvPr/>
          </p:nvSpPr>
          <p:spPr bwMode="auto">
            <a:xfrm>
              <a:off x="6406346" y="1047652"/>
              <a:ext cx="108000" cy="108000"/>
            </a:xfrm>
            <a:prstGeom prst="star7">
              <a:avLst/>
            </a:prstGeom>
            <a:gradFill flip="none" rotWithShape="1">
              <a:gsLst>
                <a:gs pos="0">
                  <a:srgbClr val="B0DD7F"/>
                </a:gs>
                <a:gs pos="82000">
                  <a:srgbClr val="009900"/>
                </a:gs>
              </a:gsLst>
              <a:path path="circle">
                <a:fillToRect l="100000" t="100000"/>
              </a:path>
              <a:tileRect r="-100000" b="-100000"/>
            </a:gradFill>
            <a:ln w="9525" cap="flat" cmpd="sng" algn="ctr">
              <a:solidFill>
                <a:srgbClr val="00B050"/>
              </a:solidFill>
              <a:prstDash val="solid"/>
            </a:ln>
            <a:effectLst/>
            <a:scene3d>
              <a:camera prst="orthographicFront"/>
              <a:lightRig rig="threePt" dir="t"/>
            </a:scene3d>
            <a:sp3d>
              <a:bevelT w="44450" h="44450"/>
            </a:sp3d>
          </p:spPr>
          <p:txBody>
            <a:bodyPr anchor="ctr"/>
            <a:lstStyle/>
            <a:p>
              <a:pPr algn="ctr" fontAlgn="auto">
                <a:spcBef>
                  <a:spcPts val="0"/>
                </a:spcBef>
                <a:spcAft>
                  <a:spcPts val="0"/>
                </a:spcAft>
                <a:defRPr/>
              </a:pPr>
              <a:endParaRPr lang="es-ES" kern="0">
                <a:solidFill>
                  <a:prstClr val="black"/>
                </a:solidFill>
                <a:latin typeface="Calibri"/>
              </a:endParaRPr>
            </a:p>
          </p:txBody>
        </p:sp>
        <p:grpSp>
          <p:nvGrpSpPr>
            <p:cNvPr id="55" name="435 Grupo"/>
            <p:cNvGrpSpPr>
              <a:grpSpLocks/>
            </p:cNvGrpSpPr>
            <p:nvPr/>
          </p:nvGrpSpPr>
          <p:grpSpPr bwMode="auto">
            <a:xfrm>
              <a:off x="6606331" y="435942"/>
              <a:ext cx="336550" cy="1004888"/>
              <a:chOff x="2959771" y="1276711"/>
              <a:chExt cx="337464" cy="1004361"/>
            </a:xfrm>
          </p:grpSpPr>
          <p:sp>
            <p:nvSpPr>
              <p:cNvPr id="62" name="81 Cilindro"/>
              <p:cNvSpPr/>
              <p:nvPr/>
            </p:nvSpPr>
            <p:spPr>
              <a:xfrm>
                <a:off x="2959771" y="2101778"/>
                <a:ext cx="334280" cy="179294"/>
              </a:xfrm>
              <a:prstGeom prst="can">
                <a:avLst>
                  <a:gd name="adj" fmla="val 50000"/>
                </a:avLst>
              </a:prstGeom>
              <a:gradFill>
                <a:gsLst>
                  <a:gs pos="0">
                    <a:srgbClr val="3333CC"/>
                  </a:gs>
                  <a:gs pos="50000">
                    <a:srgbClr val="7575DD"/>
                  </a:gs>
                  <a:gs pos="100000">
                    <a:srgbClr val="3333CC"/>
                  </a:gs>
                </a:gsLst>
                <a:lin ang="10800000" scaled="0"/>
              </a:gradFill>
              <a:ln w="25400" cap="flat" cmpd="sng" algn="ctr">
                <a:noFill/>
                <a:prstDash val="solid"/>
              </a:ln>
              <a:effectLst/>
            </p:spPr>
            <p:txBody>
              <a:bodyPr anchor="ctr"/>
              <a:lstStyle/>
              <a:p>
                <a:pPr algn="ctr" fontAlgn="auto">
                  <a:spcBef>
                    <a:spcPts val="0"/>
                  </a:spcBef>
                  <a:spcAft>
                    <a:spcPts val="0"/>
                  </a:spcAft>
                  <a:defRPr/>
                </a:pPr>
                <a:endParaRPr lang="en-US" sz="2800" kern="0">
                  <a:solidFill>
                    <a:prstClr val="white"/>
                  </a:solidFill>
                  <a:latin typeface="Calibri"/>
                </a:endParaRPr>
              </a:p>
            </p:txBody>
          </p:sp>
          <p:sp>
            <p:nvSpPr>
              <p:cNvPr id="63" name="82 Cilindro"/>
              <p:cNvSpPr/>
              <p:nvPr/>
            </p:nvSpPr>
            <p:spPr>
              <a:xfrm>
                <a:off x="2962955" y="1322725"/>
                <a:ext cx="334280" cy="882187"/>
              </a:xfrm>
              <a:prstGeom prst="can">
                <a:avLst>
                  <a:gd name="adj" fmla="val 36794"/>
                </a:avLst>
              </a:prstGeom>
              <a:gradFill>
                <a:gsLst>
                  <a:gs pos="0">
                    <a:sysClr val="window" lastClr="FFFFFF">
                      <a:lumMod val="50000"/>
                    </a:sysClr>
                  </a:gs>
                  <a:gs pos="48000">
                    <a:sysClr val="window" lastClr="FFFFFF">
                      <a:lumMod val="85000"/>
                    </a:sysClr>
                  </a:gs>
                  <a:gs pos="100000">
                    <a:sysClr val="window" lastClr="FFFFFF">
                      <a:lumMod val="50000"/>
                    </a:sysClr>
                  </a:gs>
                </a:gsLst>
                <a:lin ang="10800000" scaled="0"/>
              </a:gradFill>
              <a:ln w="25400" cap="flat" cmpd="sng" algn="ctr">
                <a:noFill/>
                <a:prstDash val="solid"/>
              </a:ln>
              <a:effectLst/>
            </p:spPr>
            <p:txBody>
              <a:bodyPr anchor="ctr"/>
              <a:lstStyle/>
              <a:p>
                <a:pPr algn="ctr" fontAlgn="auto">
                  <a:spcBef>
                    <a:spcPts val="0"/>
                  </a:spcBef>
                  <a:spcAft>
                    <a:spcPts val="0"/>
                  </a:spcAft>
                  <a:defRPr/>
                </a:pPr>
                <a:endParaRPr lang="en-US" sz="2800" kern="0">
                  <a:solidFill>
                    <a:prstClr val="white"/>
                  </a:solidFill>
                  <a:latin typeface="Calibri"/>
                </a:endParaRPr>
              </a:p>
            </p:txBody>
          </p:sp>
          <p:sp>
            <p:nvSpPr>
              <p:cNvPr id="64" name="83 Cilindro"/>
              <p:cNvSpPr/>
              <p:nvPr/>
            </p:nvSpPr>
            <p:spPr>
              <a:xfrm>
                <a:off x="2959771" y="1276711"/>
                <a:ext cx="334280" cy="179294"/>
              </a:xfrm>
              <a:prstGeom prst="can">
                <a:avLst>
                  <a:gd name="adj" fmla="val 50000"/>
                </a:avLst>
              </a:prstGeom>
              <a:gradFill>
                <a:gsLst>
                  <a:gs pos="0">
                    <a:srgbClr val="3333CC"/>
                  </a:gs>
                  <a:gs pos="50000">
                    <a:srgbClr val="7575DD"/>
                  </a:gs>
                  <a:gs pos="100000">
                    <a:srgbClr val="3333CC"/>
                  </a:gs>
                </a:gsLst>
                <a:lin ang="10800000" scaled="0"/>
              </a:gradFill>
              <a:ln w="25400" cap="flat" cmpd="sng" algn="ctr">
                <a:noFill/>
                <a:prstDash val="solid"/>
              </a:ln>
              <a:effectLst/>
            </p:spPr>
            <p:txBody>
              <a:bodyPr anchor="ctr"/>
              <a:lstStyle/>
              <a:p>
                <a:pPr algn="ctr" fontAlgn="auto">
                  <a:spcBef>
                    <a:spcPts val="0"/>
                  </a:spcBef>
                  <a:spcAft>
                    <a:spcPts val="0"/>
                  </a:spcAft>
                  <a:defRPr/>
                </a:pPr>
                <a:endParaRPr lang="en-US" sz="2800" kern="0">
                  <a:solidFill>
                    <a:prstClr val="white"/>
                  </a:solidFill>
                  <a:latin typeface="Calibri"/>
                </a:endParaRPr>
              </a:p>
            </p:txBody>
          </p:sp>
        </p:grpSp>
        <p:sp>
          <p:nvSpPr>
            <p:cNvPr id="56" name="75 Triángulo isósceles"/>
            <p:cNvSpPr/>
            <p:nvPr/>
          </p:nvSpPr>
          <p:spPr>
            <a:xfrm rot="2181614">
              <a:off x="7322859" y="948837"/>
              <a:ext cx="72000" cy="72000"/>
            </a:xfrm>
            <a:prstGeom prst="triangle">
              <a:avLst/>
            </a:prstGeom>
            <a:gradFill flip="none" rotWithShape="1">
              <a:gsLst>
                <a:gs pos="0">
                  <a:srgbClr val="B0DD7F"/>
                </a:gs>
                <a:gs pos="82000">
                  <a:srgbClr val="009900"/>
                </a:gs>
              </a:gsLst>
              <a:path path="circle">
                <a:fillToRect l="100000" t="100000"/>
              </a:path>
              <a:tileRect r="-100000" b="-100000"/>
            </a:gradFill>
            <a:ln w="9525" cap="flat" cmpd="sng" algn="ctr">
              <a:solidFill>
                <a:srgbClr val="00B050"/>
              </a:solidFill>
              <a:prstDash val="solid"/>
            </a:ln>
            <a:effectLst/>
            <a:scene3d>
              <a:camera prst="orthographicFront"/>
              <a:lightRig rig="threePt" dir="t"/>
            </a:scene3d>
            <a:sp3d>
              <a:bevelT w="44450" h="44450"/>
            </a:sp3d>
          </p:spPr>
          <p:txBody>
            <a:bodyPr anchor="ctr"/>
            <a:lstStyle/>
            <a:p>
              <a:pPr algn="ctr" fontAlgn="auto">
                <a:spcBef>
                  <a:spcPts val="0"/>
                </a:spcBef>
                <a:spcAft>
                  <a:spcPts val="0"/>
                </a:spcAft>
                <a:defRPr/>
              </a:pPr>
              <a:endParaRPr lang="es-ES" kern="0">
                <a:solidFill>
                  <a:prstClr val="black"/>
                </a:solidFill>
                <a:latin typeface="Calibri"/>
              </a:endParaRPr>
            </a:p>
          </p:txBody>
        </p:sp>
        <p:sp>
          <p:nvSpPr>
            <p:cNvPr id="57" name="76 Forma libre"/>
            <p:cNvSpPr/>
            <p:nvPr/>
          </p:nvSpPr>
          <p:spPr bwMode="auto">
            <a:xfrm rot="16658293">
              <a:off x="7326270" y="1015729"/>
              <a:ext cx="252000" cy="252000"/>
            </a:xfrm>
            <a:custGeom>
              <a:avLst/>
              <a:gdLst>
                <a:gd name="connsiteX0" fmla="*/ 10160 w 4470400"/>
                <a:gd name="connsiteY0" fmla="*/ 429260 h 4218940"/>
                <a:gd name="connsiteX1" fmla="*/ 2540 w 4470400"/>
                <a:gd name="connsiteY1" fmla="*/ 520700 h 4218940"/>
                <a:gd name="connsiteX2" fmla="*/ 17780 w 4470400"/>
                <a:gd name="connsiteY2" fmla="*/ 703580 h 4218940"/>
                <a:gd name="connsiteX3" fmla="*/ 40640 w 4470400"/>
                <a:gd name="connsiteY3" fmla="*/ 863600 h 4218940"/>
                <a:gd name="connsiteX4" fmla="*/ 101600 w 4470400"/>
                <a:gd name="connsiteY4" fmla="*/ 1031240 h 4218940"/>
                <a:gd name="connsiteX5" fmla="*/ 177800 w 4470400"/>
                <a:gd name="connsiteY5" fmla="*/ 1183640 h 4218940"/>
                <a:gd name="connsiteX6" fmla="*/ 292100 w 4470400"/>
                <a:gd name="connsiteY6" fmla="*/ 1320800 h 4218940"/>
                <a:gd name="connsiteX7" fmla="*/ 436880 w 4470400"/>
                <a:gd name="connsiteY7" fmla="*/ 1404620 h 4218940"/>
                <a:gd name="connsiteX8" fmla="*/ 627380 w 4470400"/>
                <a:gd name="connsiteY8" fmla="*/ 1473200 h 4218940"/>
                <a:gd name="connsiteX9" fmla="*/ 825500 w 4470400"/>
                <a:gd name="connsiteY9" fmla="*/ 1473200 h 4218940"/>
                <a:gd name="connsiteX10" fmla="*/ 1023620 w 4470400"/>
                <a:gd name="connsiteY10" fmla="*/ 1473200 h 4218940"/>
                <a:gd name="connsiteX11" fmla="*/ 1130300 w 4470400"/>
                <a:gd name="connsiteY11" fmla="*/ 1465580 h 4218940"/>
                <a:gd name="connsiteX12" fmla="*/ 1290320 w 4470400"/>
                <a:gd name="connsiteY12" fmla="*/ 1473200 h 4218940"/>
                <a:gd name="connsiteX13" fmla="*/ 1412240 w 4470400"/>
                <a:gd name="connsiteY13" fmla="*/ 1503680 h 4218940"/>
                <a:gd name="connsiteX14" fmla="*/ 1557020 w 4470400"/>
                <a:gd name="connsiteY14" fmla="*/ 1557020 h 4218940"/>
                <a:gd name="connsiteX15" fmla="*/ 1663700 w 4470400"/>
                <a:gd name="connsiteY15" fmla="*/ 1595120 h 4218940"/>
                <a:gd name="connsiteX16" fmla="*/ 1747520 w 4470400"/>
                <a:gd name="connsiteY16" fmla="*/ 1671320 h 4218940"/>
                <a:gd name="connsiteX17" fmla="*/ 1762760 w 4470400"/>
                <a:gd name="connsiteY17" fmla="*/ 1755140 h 4218940"/>
                <a:gd name="connsiteX18" fmla="*/ 1762760 w 4470400"/>
                <a:gd name="connsiteY18" fmla="*/ 1877060 h 4218940"/>
                <a:gd name="connsiteX19" fmla="*/ 1732280 w 4470400"/>
                <a:gd name="connsiteY19" fmla="*/ 1991360 h 4218940"/>
                <a:gd name="connsiteX20" fmla="*/ 1656080 w 4470400"/>
                <a:gd name="connsiteY20" fmla="*/ 2120900 h 4218940"/>
                <a:gd name="connsiteX21" fmla="*/ 1579880 w 4470400"/>
                <a:gd name="connsiteY21" fmla="*/ 2288540 h 4218940"/>
                <a:gd name="connsiteX22" fmla="*/ 1480820 w 4470400"/>
                <a:gd name="connsiteY22" fmla="*/ 2425700 h 4218940"/>
                <a:gd name="connsiteX23" fmla="*/ 1412240 w 4470400"/>
                <a:gd name="connsiteY23" fmla="*/ 2616200 h 4218940"/>
                <a:gd name="connsiteX24" fmla="*/ 1374140 w 4470400"/>
                <a:gd name="connsiteY24" fmla="*/ 2860040 h 4218940"/>
                <a:gd name="connsiteX25" fmla="*/ 1351280 w 4470400"/>
                <a:gd name="connsiteY25" fmla="*/ 3103880 h 4218940"/>
                <a:gd name="connsiteX26" fmla="*/ 1412240 w 4470400"/>
                <a:gd name="connsiteY26" fmla="*/ 3332480 h 4218940"/>
                <a:gd name="connsiteX27" fmla="*/ 1488440 w 4470400"/>
                <a:gd name="connsiteY27" fmla="*/ 3599180 h 4218940"/>
                <a:gd name="connsiteX28" fmla="*/ 1557020 w 4470400"/>
                <a:gd name="connsiteY28" fmla="*/ 3774440 h 4218940"/>
                <a:gd name="connsiteX29" fmla="*/ 1671320 w 4470400"/>
                <a:gd name="connsiteY29" fmla="*/ 3972560 h 4218940"/>
                <a:gd name="connsiteX30" fmla="*/ 1823720 w 4470400"/>
                <a:gd name="connsiteY30" fmla="*/ 4109720 h 4218940"/>
                <a:gd name="connsiteX31" fmla="*/ 1976120 w 4470400"/>
                <a:gd name="connsiteY31" fmla="*/ 4193540 h 4218940"/>
                <a:gd name="connsiteX32" fmla="*/ 2151380 w 4470400"/>
                <a:gd name="connsiteY32" fmla="*/ 4216400 h 4218940"/>
                <a:gd name="connsiteX33" fmla="*/ 2387600 w 4470400"/>
                <a:gd name="connsiteY33" fmla="*/ 4178300 h 4218940"/>
                <a:gd name="connsiteX34" fmla="*/ 2509520 w 4470400"/>
                <a:gd name="connsiteY34" fmla="*/ 4086860 h 4218940"/>
                <a:gd name="connsiteX35" fmla="*/ 2684780 w 4470400"/>
                <a:gd name="connsiteY35" fmla="*/ 3934460 h 4218940"/>
                <a:gd name="connsiteX36" fmla="*/ 2791460 w 4470400"/>
                <a:gd name="connsiteY36" fmla="*/ 3751580 h 4218940"/>
                <a:gd name="connsiteX37" fmla="*/ 2921000 w 4470400"/>
                <a:gd name="connsiteY37" fmla="*/ 3530600 h 4218940"/>
                <a:gd name="connsiteX38" fmla="*/ 2943860 w 4470400"/>
                <a:gd name="connsiteY38" fmla="*/ 3302000 h 4218940"/>
                <a:gd name="connsiteX39" fmla="*/ 2951480 w 4470400"/>
                <a:gd name="connsiteY39" fmla="*/ 3119120 h 4218940"/>
                <a:gd name="connsiteX40" fmla="*/ 2951480 w 4470400"/>
                <a:gd name="connsiteY40" fmla="*/ 2898140 h 4218940"/>
                <a:gd name="connsiteX41" fmla="*/ 2936240 w 4470400"/>
                <a:gd name="connsiteY41" fmla="*/ 2738120 h 4218940"/>
                <a:gd name="connsiteX42" fmla="*/ 2875280 w 4470400"/>
                <a:gd name="connsiteY42" fmla="*/ 2555240 h 4218940"/>
                <a:gd name="connsiteX43" fmla="*/ 2791460 w 4470400"/>
                <a:gd name="connsiteY43" fmla="*/ 2364740 h 4218940"/>
                <a:gd name="connsiteX44" fmla="*/ 2692400 w 4470400"/>
                <a:gd name="connsiteY44" fmla="*/ 2219960 h 4218940"/>
                <a:gd name="connsiteX45" fmla="*/ 2639060 w 4470400"/>
                <a:gd name="connsiteY45" fmla="*/ 2067560 h 4218940"/>
                <a:gd name="connsiteX46" fmla="*/ 2631440 w 4470400"/>
                <a:gd name="connsiteY46" fmla="*/ 1922780 h 4218940"/>
                <a:gd name="connsiteX47" fmla="*/ 2631440 w 4470400"/>
                <a:gd name="connsiteY47" fmla="*/ 1808480 h 4218940"/>
                <a:gd name="connsiteX48" fmla="*/ 2661920 w 4470400"/>
                <a:gd name="connsiteY48" fmla="*/ 1755140 h 4218940"/>
                <a:gd name="connsiteX49" fmla="*/ 2715260 w 4470400"/>
                <a:gd name="connsiteY49" fmla="*/ 1656080 h 4218940"/>
                <a:gd name="connsiteX50" fmla="*/ 2852420 w 4470400"/>
                <a:gd name="connsiteY50" fmla="*/ 1633220 h 4218940"/>
                <a:gd name="connsiteX51" fmla="*/ 2997200 w 4470400"/>
                <a:gd name="connsiteY51" fmla="*/ 1656080 h 4218940"/>
                <a:gd name="connsiteX52" fmla="*/ 3157220 w 4470400"/>
                <a:gd name="connsiteY52" fmla="*/ 1671320 h 4218940"/>
                <a:gd name="connsiteX53" fmla="*/ 3385820 w 4470400"/>
                <a:gd name="connsiteY53" fmla="*/ 1678940 h 4218940"/>
                <a:gd name="connsiteX54" fmla="*/ 3637280 w 4470400"/>
                <a:gd name="connsiteY54" fmla="*/ 1633220 h 4218940"/>
                <a:gd name="connsiteX55" fmla="*/ 3835400 w 4470400"/>
                <a:gd name="connsiteY55" fmla="*/ 1572260 h 4218940"/>
                <a:gd name="connsiteX56" fmla="*/ 4033520 w 4470400"/>
                <a:gd name="connsiteY56" fmla="*/ 1457960 h 4218940"/>
                <a:gd name="connsiteX57" fmla="*/ 4216400 w 4470400"/>
                <a:gd name="connsiteY57" fmla="*/ 1313180 h 4218940"/>
                <a:gd name="connsiteX58" fmla="*/ 4361180 w 4470400"/>
                <a:gd name="connsiteY58" fmla="*/ 1130300 h 4218940"/>
                <a:gd name="connsiteX59" fmla="*/ 4429760 w 4470400"/>
                <a:gd name="connsiteY59" fmla="*/ 932180 h 4218940"/>
                <a:gd name="connsiteX60" fmla="*/ 4467860 w 4470400"/>
                <a:gd name="connsiteY60" fmla="*/ 619760 h 4218940"/>
                <a:gd name="connsiteX61" fmla="*/ 4414520 w 4470400"/>
                <a:gd name="connsiteY61" fmla="*/ 436880 h 4218940"/>
                <a:gd name="connsiteX62" fmla="*/ 4330700 w 4470400"/>
                <a:gd name="connsiteY62" fmla="*/ 238760 h 4218940"/>
                <a:gd name="connsiteX63" fmla="*/ 4163060 w 4470400"/>
                <a:gd name="connsiteY63" fmla="*/ 63500 h 4218940"/>
                <a:gd name="connsiteX64" fmla="*/ 3972560 w 4470400"/>
                <a:gd name="connsiteY64" fmla="*/ 10160 h 4218940"/>
                <a:gd name="connsiteX65" fmla="*/ 3705860 w 4470400"/>
                <a:gd name="connsiteY65" fmla="*/ 10160 h 4218940"/>
                <a:gd name="connsiteX66" fmla="*/ 3302000 w 4470400"/>
                <a:gd name="connsiteY66" fmla="*/ 71120 h 4218940"/>
                <a:gd name="connsiteX67" fmla="*/ 3187700 w 4470400"/>
                <a:gd name="connsiteY67" fmla="*/ 132080 h 4218940"/>
                <a:gd name="connsiteX68" fmla="*/ 3035300 w 4470400"/>
                <a:gd name="connsiteY68" fmla="*/ 215900 h 4218940"/>
                <a:gd name="connsiteX69" fmla="*/ 2882900 w 4470400"/>
                <a:gd name="connsiteY69" fmla="*/ 345440 h 4218940"/>
                <a:gd name="connsiteX70" fmla="*/ 2700020 w 4470400"/>
                <a:gd name="connsiteY70" fmla="*/ 490220 h 4218940"/>
                <a:gd name="connsiteX71" fmla="*/ 2585720 w 4470400"/>
                <a:gd name="connsiteY71" fmla="*/ 650240 h 4218940"/>
                <a:gd name="connsiteX72" fmla="*/ 2509520 w 4470400"/>
                <a:gd name="connsiteY72" fmla="*/ 772160 h 4218940"/>
                <a:gd name="connsiteX73" fmla="*/ 2456180 w 4470400"/>
                <a:gd name="connsiteY73" fmla="*/ 878840 h 4218940"/>
                <a:gd name="connsiteX74" fmla="*/ 2387600 w 4470400"/>
                <a:gd name="connsiteY74" fmla="*/ 962660 h 4218940"/>
                <a:gd name="connsiteX75" fmla="*/ 2311400 w 4470400"/>
                <a:gd name="connsiteY75" fmla="*/ 985520 h 4218940"/>
                <a:gd name="connsiteX76" fmla="*/ 2181860 w 4470400"/>
                <a:gd name="connsiteY76" fmla="*/ 985520 h 4218940"/>
                <a:gd name="connsiteX77" fmla="*/ 2143760 w 4470400"/>
                <a:gd name="connsiteY77" fmla="*/ 939800 h 4218940"/>
                <a:gd name="connsiteX78" fmla="*/ 2075180 w 4470400"/>
                <a:gd name="connsiteY78" fmla="*/ 810260 h 4218940"/>
                <a:gd name="connsiteX79" fmla="*/ 1892300 w 4470400"/>
                <a:gd name="connsiteY79" fmla="*/ 619760 h 4218940"/>
                <a:gd name="connsiteX80" fmla="*/ 1793240 w 4470400"/>
                <a:gd name="connsiteY80" fmla="*/ 497840 h 4218940"/>
                <a:gd name="connsiteX81" fmla="*/ 1496060 w 4470400"/>
                <a:gd name="connsiteY81" fmla="*/ 337820 h 4218940"/>
                <a:gd name="connsiteX82" fmla="*/ 1244600 w 4470400"/>
                <a:gd name="connsiteY82" fmla="*/ 185420 h 4218940"/>
                <a:gd name="connsiteX83" fmla="*/ 939800 w 4470400"/>
                <a:gd name="connsiteY83" fmla="*/ 55880 h 4218940"/>
                <a:gd name="connsiteX84" fmla="*/ 695960 w 4470400"/>
                <a:gd name="connsiteY84" fmla="*/ 17780 h 4218940"/>
                <a:gd name="connsiteX85" fmla="*/ 383540 w 4470400"/>
                <a:gd name="connsiteY85" fmla="*/ 48260 h 4218940"/>
                <a:gd name="connsiteX86" fmla="*/ 238760 w 4470400"/>
                <a:gd name="connsiteY86" fmla="*/ 147320 h 4218940"/>
                <a:gd name="connsiteX87" fmla="*/ 63500 w 4470400"/>
                <a:gd name="connsiteY87" fmla="*/ 254000 h 4218940"/>
                <a:gd name="connsiteX88" fmla="*/ 10160 w 4470400"/>
                <a:gd name="connsiteY88" fmla="*/ 345440 h 4218940"/>
                <a:gd name="connsiteX89" fmla="*/ 2540 w 4470400"/>
                <a:gd name="connsiteY89" fmla="*/ 505460 h 421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470400" h="4218940">
                  <a:moveTo>
                    <a:pt x="10160" y="429260"/>
                  </a:moveTo>
                  <a:cubicBezTo>
                    <a:pt x="5715" y="452120"/>
                    <a:pt x="1270" y="474980"/>
                    <a:pt x="2540" y="520700"/>
                  </a:cubicBezTo>
                  <a:cubicBezTo>
                    <a:pt x="3810" y="566420"/>
                    <a:pt x="11430" y="646430"/>
                    <a:pt x="17780" y="703580"/>
                  </a:cubicBezTo>
                  <a:cubicBezTo>
                    <a:pt x="24130" y="760730"/>
                    <a:pt x="26670" y="808990"/>
                    <a:pt x="40640" y="863600"/>
                  </a:cubicBezTo>
                  <a:cubicBezTo>
                    <a:pt x="54610" y="918210"/>
                    <a:pt x="78740" y="977900"/>
                    <a:pt x="101600" y="1031240"/>
                  </a:cubicBezTo>
                  <a:cubicBezTo>
                    <a:pt x="124460" y="1084580"/>
                    <a:pt x="146050" y="1135380"/>
                    <a:pt x="177800" y="1183640"/>
                  </a:cubicBezTo>
                  <a:cubicBezTo>
                    <a:pt x="209550" y="1231900"/>
                    <a:pt x="248920" y="1283970"/>
                    <a:pt x="292100" y="1320800"/>
                  </a:cubicBezTo>
                  <a:cubicBezTo>
                    <a:pt x="335280" y="1357630"/>
                    <a:pt x="381000" y="1379220"/>
                    <a:pt x="436880" y="1404620"/>
                  </a:cubicBezTo>
                  <a:cubicBezTo>
                    <a:pt x="492760" y="1430020"/>
                    <a:pt x="562610" y="1461770"/>
                    <a:pt x="627380" y="1473200"/>
                  </a:cubicBezTo>
                  <a:cubicBezTo>
                    <a:pt x="692150" y="1484630"/>
                    <a:pt x="825500" y="1473200"/>
                    <a:pt x="825500" y="1473200"/>
                  </a:cubicBezTo>
                  <a:lnTo>
                    <a:pt x="1023620" y="1473200"/>
                  </a:lnTo>
                  <a:cubicBezTo>
                    <a:pt x="1074420" y="1471930"/>
                    <a:pt x="1085850" y="1465580"/>
                    <a:pt x="1130300" y="1465580"/>
                  </a:cubicBezTo>
                  <a:cubicBezTo>
                    <a:pt x="1174750" y="1465580"/>
                    <a:pt x="1243330" y="1466850"/>
                    <a:pt x="1290320" y="1473200"/>
                  </a:cubicBezTo>
                  <a:cubicBezTo>
                    <a:pt x="1337310" y="1479550"/>
                    <a:pt x="1367790" y="1489710"/>
                    <a:pt x="1412240" y="1503680"/>
                  </a:cubicBezTo>
                  <a:cubicBezTo>
                    <a:pt x="1456690" y="1517650"/>
                    <a:pt x="1557020" y="1557020"/>
                    <a:pt x="1557020" y="1557020"/>
                  </a:cubicBezTo>
                  <a:cubicBezTo>
                    <a:pt x="1598930" y="1572260"/>
                    <a:pt x="1631950" y="1576070"/>
                    <a:pt x="1663700" y="1595120"/>
                  </a:cubicBezTo>
                  <a:cubicBezTo>
                    <a:pt x="1695450" y="1614170"/>
                    <a:pt x="1731010" y="1644650"/>
                    <a:pt x="1747520" y="1671320"/>
                  </a:cubicBezTo>
                  <a:cubicBezTo>
                    <a:pt x="1764030" y="1697990"/>
                    <a:pt x="1760220" y="1720850"/>
                    <a:pt x="1762760" y="1755140"/>
                  </a:cubicBezTo>
                  <a:cubicBezTo>
                    <a:pt x="1765300" y="1789430"/>
                    <a:pt x="1767840" y="1837690"/>
                    <a:pt x="1762760" y="1877060"/>
                  </a:cubicBezTo>
                  <a:cubicBezTo>
                    <a:pt x="1757680" y="1916430"/>
                    <a:pt x="1750060" y="1950720"/>
                    <a:pt x="1732280" y="1991360"/>
                  </a:cubicBezTo>
                  <a:cubicBezTo>
                    <a:pt x="1714500" y="2032000"/>
                    <a:pt x="1681480" y="2071370"/>
                    <a:pt x="1656080" y="2120900"/>
                  </a:cubicBezTo>
                  <a:cubicBezTo>
                    <a:pt x="1630680" y="2170430"/>
                    <a:pt x="1609090" y="2237740"/>
                    <a:pt x="1579880" y="2288540"/>
                  </a:cubicBezTo>
                  <a:cubicBezTo>
                    <a:pt x="1550670" y="2339340"/>
                    <a:pt x="1508760" y="2371090"/>
                    <a:pt x="1480820" y="2425700"/>
                  </a:cubicBezTo>
                  <a:cubicBezTo>
                    <a:pt x="1452880" y="2480310"/>
                    <a:pt x="1430020" y="2543810"/>
                    <a:pt x="1412240" y="2616200"/>
                  </a:cubicBezTo>
                  <a:cubicBezTo>
                    <a:pt x="1394460" y="2688590"/>
                    <a:pt x="1384300" y="2778760"/>
                    <a:pt x="1374140" y="2860040"/>
                  </a:cubicBezTo>
                  <a:cubicBezTo>
                    <a:pt x="1363980" y="2941320"/>
                    <a:pt x="1344930" y="3025140"/>
                    <a:pt x="1351280" y="3103880"/>
                  </a:cubicBezTo>
                  <a:cubicBezTo>
                    <a:pt x="1357630" y="3182620"/>
                    <a:pt x="1389380" y="3249930"/>
                    <a:pt x="1412240" y="3332480"/>
                  </a:cubicBezTo>
                  <a:cubicBezTo>
                    <a:pt x="1435100" y="3415030"/>
                    <a:pt x="1464310" y="3525520"/>
                    <a:pt x="1488440" y="3599180"/>
                  </a:cubicBezTo>
                  <a:cubicBezTo>
                    <a:pt x="1512570" y="3672840"/>
                    <a:pt x="1526540" y="3712210"/>
                    <a:pt x="1557020" y="3774440"/>
                  </a:cubicBezTo>
                  <a:cubicBezTo>
                    <a:pt x="1587500" y="3836670"/>
                    <a:pt x="1626870" y="3916680"/>
                    <a:pt x="1671320" y="3972560"/>
                  </a:cubicBezTo>
                  <a:cubicBezTo>
                    <a:pt x="1715770" y="4028440"/>
                    <a:pt x="1772920" y="4072890"/>
                    <a:pt x="1823720" y="4109720"/>
                  </a:cubicBezTo>
                  <a:cubicBezTo>
                    <a:pt x="1874520" y="4146550"/>
                    <a:pt x="1921510" y="4175760"/>
                    <a:pt x="1976120" y="4193540"/>
                  </a:cubicBezTo>
                  <a:cubicBezTo>
                    <a:pt x="2030730" y="4211320"/>
                    <a:pt x="2082800" y="4218940"/>
                    <a:pt x="2151380" y="4216400"/>
                  </a:cubicBezTo>
                  <a:cubicBezTo>
                    <a:pt x="2219960" y="4213860"/>
                    <a:pt x="2327910" y="4199890"/>
                    <a:pt x="2387600" y="4178300"/>
                  </a:cubicBezTo>
                  <a:cubicBezTo>
                    <a:pt x="2447290" y="4156710"/>
                    <a:pt x="2459990" y="4127500"/>
                    <a:pt x="2509520" y="4086860"/>
                  </a:cubicBezTo>
                  <a:cubicBezTo>
                    <a:pt x="2559050" y="4046220"/>
                    <a:pt x="2637790" y="3990340"/>
                    <a:pt x="2684780" y="3934460"/>
                  </a:cubicBezTo>
                  <a:cubicBezTo>
                    <a:pt x="2731770" y="3878580"/>
                    <a:pt x="2791460" y="3751580"/>
                    <a:pt x="2791460" y="3751580"/>
                  </a:cubicBezTo>
                  <a:cubicBezTo>
                    <a:pt x="2830830" y="3684270"/>
                    <a:pt x="2895600" y="3605530"/>
                    <a:pt x="2921000" y="3530600"/>
                  </a:cubicBezTo>
                  <a:cubicBezTo>
                    <a:pt x="2946400" y="3455670"/>
                    <a:pt x="2938780" y="3370580"/>
                    <a:pt x="2943860" y="3302000"/>
                  </a:cubicBezTo>
                  <a:cubicBezTo>
                    <a:pt x="2948940" y="3233420"/>
                    <a:pt x="2950210" y="3186430"/>
                    <a:pt x="2951480" y="3119120"/>
                  </a:cubicBezTo>
                  <a:cubicBezTo>
                    <a:pt x="2952750" y="3051810"/>
                    <a:pt x="2954020" y="2961640"/>
                    <a:pt x="2951480" y="2898140"/>
                  </a:cubicBezTo>
                  <a:cubicBezTo>
                    <a:pt x="2948940" y="2834640"/>
                    <a:pt x="2948940" y="2795270"/>
                    <a:pt x="2936240" y="2738120"/>
                  </a:cubicBezTo>
                  <a:cubicBezTo>
                    <a:pt x="2923540" y="2680970"/>
                    <a:pt x="2899410" y="2617470"/>
                    <a:pt x="2875280" y="2555240"/>
                  </a:cubicBezTo>
                  <a:cubicBezTo>
                    <a:pt x="2851150" y="2493010"/>
                    <a:pt x="2821940" y="2420620"/>
                    <a:pt x="2791460" y="2364740"/>
                  </a:cubicBezTo>
                  <a:cubicBezTo>
                    <a:pt x="2760980" y="2308860"/>
                    <a:pt x="2717800" y="2269490"/>
                    <a:pt x="2692400" y="2219960"/>
                  </a:cubicBezTo>
                  <a:cubicBezTo>
                    <a:pt x="2667000" y="2170430"/>
                    <a:pt x="2649220" y="2117090"/>
                    <a:pt x="2639060" y="2067560"/>
                  </a:cubicBezTo>
                  <a:cubicBezTo>
                    <a:pt x="2628900" y="2018030"/>
                    <a:pt x="2632710" y="1965960"/>
                    <a:pt x="2631440" y="1922780"/>
                  </a:cubicBezTo>
                  <a:cubicBezTo>
                    <a:pt x="2630170" y="1879600"/>
                    <a:pt x="2626360" y="1836420"/>
                    <a:pt x="2631440" y="1808480"/>
                  </a:cubicBezTo>
                  <a:cubicBezTo>
                    <a:pt x="2636520" y="1780540"/>
                    <a:pt x="2647950" y="1780540"/>
                    <a:pt x="2661920" y="1755140"/>
                  </a:cubicBezTo>
                  <a:cubicBezTo>
                    <a:pt x="2675890" y="1729740"/>
                    <a:pt x="2683510" y="1676400"/>
                    <a:pt x="2715260" y="1656080"/>
                  </a:cubicBezTo>
                  <a:cubicBezTo>
                    <a:pt x="2747010" y="1635760"/>
                    <a:pt x="2805430" y="1633220"/>
                    <a:pt x="2852420" y="1633220"/>
                  </a:cubicBezTo>
                  <a:cubicBezTo>
                    <a:pt x="2899410" y="1633220"/>
                    <a:pt x="2946400" y="1649730"/>
                    <a:pt x="2997200" y="1656080"/>
                  </a:cubicBezTo>
                  <a:cubicBezTo>
                    <a:pt x="3048000" y="1662430"/>
                    <a:pt x="3092450" y="1667510"/>
                    <a:pt x="3157220" y="1671320"/>
                  </a:cubicBezTo>
                  <a:cubicBezTo>
                    <a:pt x="3221990" y="1675130"/>
                    <a:pt x="3305810" y="1685290"/>
                    <a:pt x="3385820" y="1678940"/>
                  </a:cubicBezTo>
                  <a:cubicBezTo>
                    <a:pt x="3465830" y="1672590"/>
                    <a:pt x="3562350" y="1651000"/>
                    <a:pt x="3637280" y="1633220"/>
                  </a:cubicBezTo>
                  <a:cubicBezTo>
                    <a:pt x="3712210" y="1615440"/>
                    <a:pt x="3769360" y="1601470"/>
                    <a:pt x="3835400" y="1572260"/>
                  </a:cubicBezTo>
                  <a:cubicBezTo>
                    <a:pt x="3901440" y="1543050"/>
                    <a:pt x="3970020" y="1501140"/>
                    <a:pt x="4033520" y="1457960"/>
                  </a:cubicBezTo>
                  <a:cubicBezTo>
                    <a:pt x="4097020" y="1414780"/>
                    <a:pt x="4161790" y="1367790"/>
                    <a:pt x="4216400" y="1313180"/>
                  </a:cubicBezTo>
                  <a:cubicBezTo>
                    <a:pt x="4271010" y="1258570"/>
                    <a:pt x="4325620" y="1193800"/>
                    <a:pt x="4361180" y="1130300"/>
                  </a:cubicBezTo>
                  <a:cubicBezTo>
                    <a:pt x="4396740" y="1066800"/>
                    <a:pt x="4411980" y="1017270"/>
                    <a:pt x="4429760" y="932180"/>
                  </a:cubicBezTo>
                  <a:cubicBezTo>
                    <a:pt x="4447540" y="847090"/>
                    <a:pt x="4470400" y="702310"/>
                    <a:pt x="4467860" y="619760"/>
                  </a:cubicBezTo>
                  <a:cubicBezTo>
                    <a:pt x="4465320" y="537210"/>
                    <a:pt x="4437380" y="500380"/>
                    <a:pt x="4414520" y="436880"/>
                  </a:cubicBezTo>
                  <a:cubicBezTo>
                    <a:pt x="4391660" y="373380"/>
                    <a:pt x="4372610" y="300990"/>
                    <a:pt x="4330700" y="238760"/>
                  </a:cubicBezTo>
                  <a:cubicBezTo>
                    <a:pt x="4288790" y="176530"/>
                    <a:pt x="4222750" y="101600"/>
                    <a:pt x="4163060" y="63500"/>
                  </a:cubicBezTo>
                  <a:cubicBezTo>
                    <a:pt x="4103370" y="25400"/>
                    <a:pt x="4048760" y="19050"/>
                    <a:pt x="3972560" y="10160"/>
                  </a:cubicBezTo>
                  <a:cubicBezTo>
                    <a:pt x="3896360" y="1270"/>
                    <a:pt x="3817620" y="0"/>
                    <a:pt x="3705860" y="10160"/>
                  </a:cubicBezTo>
                  <a:cubicBezTo>
                    <a:pt x="3594100" y="20320"/>
                    <a:pt x="3388360" y="50800"/>
                    <a:pt x="3302000" y="71120"/>
                  </a:cubicBezTo>
                  <a:cubicBezTo>
                    <a:pt x="3215640" y="91440"/>
                    <a:pt x="3187700" y="132080"/>
                    <a:pt x="3187700" y="132080"/>
                  </a:cubicBezTo>
                  <a:cubicBezTo>
                    <a:pt x="3143250" y="156210"/>
                    <a:pt x="3086100" y="180340"/>
                    <a:pt x="3035300" y="215900"/>
                  </a:cubicBezTo>
                  <a:cubicBezTo>
                    <a:pt x="2984500" y="251460"/>
                    <a:pt x="2938780" y="299720"/>
                    <a:pt x="2882900" y="345440"/>
                  </a:cubicBezTo>
                  <a:cubicBezTo>
                    <a:pt x="2827020" y="391160"/>
                    <a:pt x="2749550" y="439420"/>
                    <a:pt x="2700020" y="490220"/>
                  </a:cubicBezTo>
                  <a:cubicBezTo>
                    <a:pt x="2650490" y="541020"/>
                    <a:pt x="2617470" y="603250"/>
                    <a:pt x="2585720" y="650240"/>
                  </a:cubicBezTo>
                  <a:cubicBezTo>
                    <a:pt x="2553970" y="697230"/>
                    <a:pt x="2531110" y="734060"/>
                    <a:pt x="2509520" y="772160"/>
                  </a:cubicBezTo>
                  <a:cubicBezTo>
                    <a:pt x="2487930" y="810260"/>
                    <a:pt x="2476500" y="847090"/>
                    <a:pt x="2456180" y="878840"/>
                  </a:cubicBezTo>
                  <a:cubicBezTo>
                    <a:pt x="2435860" y="910590"/>
                    <a:pt x="2411730" y="944880"/>
                    <a:pt x="2387600" y="962660"/>
                  </a:cubicBezTo>
                  <a:cubicBezTo>
                    <a:pt x="2363470" y="980440"/>
                    <a:pt x="2345690" y="981710"/>
                    <a:pt x="2311400" y="985520"/>
                  </a:cubicBezTo>
                  <a:cubicBezTo>
                    <a:pt x="2277110" y="989330"/>
                    <a:pt x="2209800" y="993140"/>
                    <a:pt x="2181860" y="985520"/>
                  </a:cubicBezTo>
                  <a:cubicBezTo>
                    <a:pt x="2153920" y="977900"/>
                    <a:pt x="2161540" y="969010"/>
                    <a:pt x="2143760" y="939800"/>
                  </a:cubicBezTo>
                  <a:cubicBezTo>
                    <a:pt x="2125980" y="910590"/>
                    <a:pt x="2117090" y="863600"/>
                    <a:pt x="2075180" y="810260"/>
                  </a:cubicBezTo>
                  <a:cubicBezTo>
                    <a:pt x="2033270" y="756920"/>
                    <a:pt x="1939290" y="671830"/>
                    <a:pt x="1892300" y="619760"/>
                  </a:cubicBezTo>
                  <a:cubicBezTo>
                    <a:pt x="1845310" y="567690"/>
                    <a:pt x="1859280" y="544830"/>
                    <a:pt x="1793240" y="497840"/>
                  </a:cubicBezTo>
                  <a:cubicBezTo>
                    <a:pt x="1727200" y="450850"/>
                    <a:pt x="1587500" y="389890"/>
                    <a:pt x="1496060" y="337820"/>
                  </a:cubicBezTo>
                  <a:cubicBezTo>
                    <a:pt x="1404620" y="285750"/>
                    <a:pt x="1337310" y="232410"/>
                    <a:pt x="1244600" y="185420"/>
                  </a:cubicBezTo>
                  <a:cubicBezTo>
                    <a:pt x="1151890" y="138430"/>
                    <a:pt x="1031240" y="83820"/>
                    <a:pt x="939800" y="55880"/>
                  </a:cubicBezTo>
                  <a:cubicBezTo>
                    <a:pt x="848360" y="27940"/>
                    <a:pt x="788670" y="19050"/>
                    <a:pt x="695960" y="17780"/>
                  </a:cubicBezTo>
                  <a:cubicBezTo>
                    <a:pt x="603250" y="16510"/>
                    <a:pt x="459740" y="26670"/>
                    <a:pt x="383540" y="48260"/>
                  </a:cubicBezTo>
                  <a:cubicBezTo>
                    <a:pt x="307340" y="69850"/>
                    <a:pt x="292100" y="113030"/>
                    <a:pt x="238760" y="147320"/>
                  </a:cubicBezTo>
                  <a:cubicBezTo>
                    <a:pt x="185420" y="181610"/>
                    <a:pt x="101600" y="220980"/>
                    <a:pt x="63500" y="254000"/>
                  </a:cubicBezTo>
                  <a:cubicBezTo>
                    <a:pt x="25400" y="287020"/>
                    <a:pt x="20320" y="303530"/>
                    <a:pt x="10160" y="345440"/>
                  </a:cubicBezTo>
                  <a:cubicBezTo>
                    <a:pt x="0" y="387350"/>
                    <a:pt x="1270" y="446405"/>
                    <a:pt x="2540" y="505460"/>
                  </a:cubicBezTo>
                </a:path>
              </a:pathLst>
            </a:custGeom>
            <a:gradFill>
              <a:gsLst>
                <a:gs pos="0">
                  <a:srgbClr val="B0DD7F"/>
                </a:gs>
                <a:gs pos="82000">
                  <a:srgbClr val="009900"/>
                </a:gs>
              </a:gsLst>
              <a:lin ang="5400000" scaled="0"/>
            </a:gradFill>
            <a:ln w="9525" cap="flat" cmpd="sng" algn="ctr">
              <a:noFill/>
              <a:prstDash val="solid"/>
            </a:ln>
            <a:effectLst/>
            <a:scene3d>
              <a:camera prst="orthographicFront"/>
              <a:lightRig rig="threePt" dir="t"/>
            </a:scene3d>
            <a:sp3d>
              <a:bevelT w="44450" h="44450"/>
            </a:sp3d>
          </p:spPr>
          <p:txBody>
            <a:bodyPr anchor="ctr"/>
            <a:lstStyle/>
            <a:p>
              <a:pPr algn="ctr" fontAlgn="auto">
                <a:spcBef>
                  <a:spcPts val="0"/>
                </a:spcBef>
                <a:spcAft>
                  <a:spcPts val="0"/>
                </a:spcAft>
                <a:defRPr/>
              </a:pPr>
              <a:endParaRPr lang="en-US" kern="0">
                <a:solidFill>
                  <a:prstClr val="black"/>
                </a:solidFill>
                <a:latin typeface="Calibri"/>
              </a:endParaRPr>
            </a:p>
          </p:txBody>
        </p:sp>
        <p:sp>
          <p:nvSpPr>
            <p:cNvPr id="58" name="77 Triángulo isósceles"/>
            <p:cNvSpPr/>
            <p:nvPr/>
          </p:nvSpPr>
          <p:spPr>
            <a:xfrm>
              <a:off x="6275223" y="564232"/>
              <a:ext cx="72000" cy="72000"/>
            </a:xfrm>
            <a:prstGeom prst="triangle">
              <a:avLst/>
            </a:prstGeom>
            <a:gradFill flip="none" rotWithShape="1">
              <a:gsLst>
                <a:gs pos="0">
                  <a:srgbClr val="B0DD7F"/>
                </a:gs>
                <a:gs pos="82000">
                  <a:srgbClr val="009900"/>
                </a:gs>
              </a:gsLst>
              <a:path path="circle">
                <a:fillToRect l="100000" t="100000"/>
              </a:path>
              <a:tileRect r="-100000" b="-100000"/>
            </a:gradFill>
            <a:ln w="9525" cap="flat" cmpd="sng" algn="ctr">
              <a:solidFill>
                <a:srgbClr val="00B050"/>
              </a:solidFill>
              <a:prstDash val="solid"/>
            </a:ln>
            <a:effectLst/>
            <a:scene3d>
              <a:camera prst="orthographicFront"/>
              <a:lightRig rig="threePt" dir="t"/>
            </a:scene3d>
            <a:sp3d>
              <a:bevelT w="44450" h="44450"/>
            </a:sp3d>
          </p:spPr>
          <p:txBody>
            <a:bodyPr anchor="ctr"/>
            <a:lstStyle/>
            <a:p>
              <a:pPr algn="ctr" fontAlgn="auto">
                <a:spcBef>
                  <a:spcPts val="0"/>
                </a:spcBef>
                <a:spcAft>
                  <a:spcPts val="0"/>
                </a:spcAft>
                <a:defRPr/>
              </a:pPr>
              <a:endParaRPr lang="es-ES" kern="0">
                <a:solidFill>
                  <a:prstClr val="black"/>
                </a:solidFill>
                <a:latin typeface="Calibri"/>
              </a:endParaRPr>
            </a:p>
          </p:txBody>
        </p:sp>
        <p:sp>
          <p:nvSpPr>
            <p:cNvPr id="59" name="78 Forma libre"/>
            <p:cNvSpPr/>
            <p:nvPr/>
          </p:nvSpPr>
          <p:spPr bwMode="auto">
            <a:xfrm rot="9364983">
              <a:off x="6056534" y="372851"/>
              <a:ext cx="252000" cy="252000"/>
            </a:xfrm>
            <a:custGeom>
              <a:avLst/>
              <a:gdLst>
                <a:gd name="connsiteX0" fmla="*/ 10160 w 4470400"/>
                <a:gd name="connsiteY0" fmla="*/ 429260 h 4218940"/>
                <a:gd name="connsiteX1" fmla="*/ 2540 w 4470400"/>
                <a:gd name="connsiteY1" fmla="*/ 520700 h 4218940"/>
                <a:gd name="connsiteX2" fmla="*/ 17780 w 4470400"/>
                <a:gd name="connsiteY2" fmla="*/ 703580 h 4218940"/>
                <a:gd name="connsiteX3" fmla="*/ 40640 w 4470400"/>
                <a:gd name="connsiteY3" fmla="*/ 863600 h 4218940"/>
                <a:gd name="connsiteX4" fmla="*/ 101600 w 4470400"/>
                <a:gd name="connsiteY4" fmla="*/ 1031240 h 4218940"/>
                <a:gd name="connsiteX5" fmla="*/ 177800 w 4470400"/>
                <a:gd name="connsiteY5" fmla="*/ 1183640 h 4218940"/>
                <a:gd name="connsiteX6" fmla="*/ 292100 w 4470400"/>
                <a:gd name="connsiteY6" fmla="*/ 1320800 h 4218940"/>
                <a:gd name="connsiteX7" fmla="*/ 436880 w 4470400"/>
                <a:gd name="connsiteY7" fmla="*/ 1404620 h 4218940"/>
                <a:gd name="connsiteX8" fmla="*/ 627380 w 4470400"/>
                <a:gd name="connsiteY8" fmla="*/ 1473200 h 4218940"/>
                <a:gd name="connsiteX9" fmla="*/ 825500 w 4470400"/>
                <a:gd name="connsiteY9" fmla="*/ 1473200 h 4218940"/>
                <a:gd name="connsiteX10" fmla="*/ 1023620 w 4470400"/>
                <a:gd name="connsiteY10" fmla="*/ 1473200 h 4218940"/>
                <a:gd name="connsiteX11" fmla="*/ 1130300 w 4470400"/>
                <a:gd name="connsiteY11" fmla="*/ 1465580 h 4218940"/>
                <a:gd name="connsiteX12" fmla="*/ 1290320 w 4470400"/>
                <a:gd name="connsiteY12" fmla="*/ 1473200 h 4218940"/>
                <a:gd name="connsiteX13" fmla="*/ 1412240 w 4470400"/>
                <a:gd name="connsiteY13" fmla="*/ 1503680 h 4218940"/>
                <a:gd name="connsiteX14" fmla="*/ 1557020 w 4470400"/>
                <a:gd name="connsiteY14" fmla="*/ 1557020 h 4218940"/>
                <a:gd name="connsiteX15" fmla="*/ 1663700 w 4470400"/>
                <a:gd name="connsiteY15" fmla="*/ 1595120 h 4218940"/>
                <a:gd name="connsiteX16" fmla="*/ 1747520 w 4470400"/>
                <a:gd name="connsiteY16" fmla="*/ 1671320 h 4218940"/>
                <a:gd name="connsiteX17" fmla="*/ 1762760 w 4470400"/>
                <a:gd name="connsiteY17" fmla="*/ 1755140 h 4218940"/>
                <a:gd name="connsiteX18" fmla="*/ 1762760 w 4470400"/>
                <a:gd name="connsiteY18" fmla="*/ 1877060 h 4218940"/>
                <a:gd name="connsiteX19" fmla="*/ 1732280 w 4470400"/>
                <a:gd name="connsiteY19" fmla="*/ 1991360 h 4218940"/>
                <a:gd name="connsiteX20" fmla="*/ 1656080 w 4470400"/>
                <a:gd name="connsiteY20" fmla="*/ 2120900 h 4218940"/>
                <a:gd name="connsiteX21" fmla="*/ 1579880 w 4470400"/>
                <a:gd name="connsiteY21" fmla="*/ 2288540 h 4218940"/>
                <a:gd name="connsiteX22" fmla="*/ 1480820 w 4470400"/>
                <a:gd name="connsiteY22" fmla="*/ 2425700 h 4218940"/>
                <a:gd name="connsiteX23" fmla="*/ 1412240 w 4470400"/>
                <a:gd name="connsiteY23" fmla="*/ 2616200 h 4218940"/>
                <a:gd name="connsiteX24" fmla="*/ 1374140 w 4470400"/>
                <a:gd name="connsiteY24" fmla="*/ 2860040 h 4218940"/>
                <a:gd name="connsiteX25" fmla="*/ 1351280 w 4470400"/>
                <a:gd name="connsiteY25" fmla="*/ 3103880 h 4218940"/>
                <a:gd name="connsiteX26" fmla="*/ 1412240 w 4470400"/>
                <a:gd name="connsiteY26" fmla="*/ 3332480 h 4218940"/>
                <a:gd name="connsiteX27" fmla="*/ 1488440 w 4470400"/>
                <a:gd name="connsiteY27" fmla="*/ 3599180 h 4218940"/>
                <a:gd name="connsiteX28" fmla="*/ 1557020 w 4470400"/>
                <a:gd name="connsiteY28" fmla="*/ 3774440 h 4218940"/>
                <a:gd name="connsiteX29" fmla="*/ 1671320 w 4470400"/>
                <a:gd name="connsiteY29" fmla="*/ 3972560 h 4218940"/>
                <a:gd name="connsiteX30" fmla="*/ 1823720 w 4470400"/>
                <a:gd name="connsiteY30" fmla="*/ 4109720 h 4218940"/>
                <a:gd name="connsiteX31" fmla="*/ 1976120 w 4470400"/>
                <a:gd name="connsiteY31" fmla="*/ 4193540 h 4218940"/>
                <a:gd name="connsiteX32" fmla="*/ 2151380 w 4470400"/>
                <a:gd name="connsiteY32" fmla="*/ 4216400 h 4218940"/>
                <a:gd name="connsiteX33" fmla="*/ 2387600 w 4470400"/>
                <a:gd name="connsiteY33" fmla="*/ 4178300 h 4218940"/>
                <a:gd name="connsiteX34" fmla="*/ 2509520 w 4470400"/>
                <a:gd name="connsiteY34" fmla="*/ 4086860 h 4218940"/>
                <a:gd name="connsiteX35" fmla="*/ 2684780 w 4470400"/>
                <a:gd name="connsiteY35" fmla="*/ 3934460 h 4218940"/>
                <a:gd name="connsiteX36" fmla="*/ 2791460 w 4470400"/>
                <a:gd name="connsiteY36" fmla="*/ 3751580 h 4218940"/>
                <a:gd name="connsiteX37" fmla="*/ 2921000 w 4470400"/>
                <a:gd name="connsiteY37" fmla="*/ 3530600 h 4218940"/>
                <a:gd name="connsiteX38" fmla="*/ 2943860 w 4470400"/>
                <a:gd name="connsiteY38" fmla="*/ 3302000 h 4218940"/>
                <a:gd name="connsiteX39" fmla="*/ 2951480 w 4470400"/>
                <a:gd name="connsiteY39" fmla="*/ 3119120 h 4218940"/>
                <a:gd name="connsiteX40" fmla="*/ 2951480 w 4470400"/>
                <a:gd name="connsiteY40" fmla="*/ 2898140 h 4218940"/>
                <a:gd name="connsiteX41" fmla="*/ 2936240 w 4470400"/>
                <a:gd name="connsiteY41" fmla="*/ 2738120 h 4218940"/>
                <a:gd name="connsiteX42" fmla="*/ 2875280 w 4470400"/>
                <a:gd name="connsiteY42" fmla="*/ 2555240 h 4218940"/>
                <a:gd name="connsiteX43" fmla="*/ 2791460 w 4470400"/>
                <a:gd name="connsiteY43" fmla="*/ 2364740 h 4218940"/>
                <a:gd name="connsiteX44" fmla="*/ 2692400 w 4470400"/>
                <a:gd name="connsiteY44" fmla="*/ 2219960 h 4218940"/>
                <a:gd name="connsiteX45" fmla="*/ 2639060 w 4470400"/>
                <a:gd name="connsiteY45" fmla="*/ 2067560 h 4218940"/>
                <a:gd name="connsiteX46" fmla="*/ 2631440 w 4470400"/>
                <a:gd name="connsiteY46" fmla="*/ 1922780 h 4218940"/>
                <a:gd name="connsiteX47" fmla="*/ 2631440 w 4470400"/>
                <a:gd name="connsiteY47" fmla="*/ 1808480 h 4218940"/>
                <a:gd name="connsiteX48" fmla="*/ 2661920 w 4470400"/>
                <a:gd name="connsiteY48" fmla="*/ 1755140 h 4218940"/>
                <a:gd name="connsiteX49" fmla="*/ 2715260 w 4470400"/>
                <a:gd name="connsiteY49" fmla="*/ 1656080 h 4218940"/>
                <a:gd name="connsiteX50" fmla="*/ 2852420 w 4470400"/>
                <a:gd name="connsiteY50" fmla="*/ 1633220 h 4218940"/>
                <a:gd name="connsiteX51" fmla="*/ 2997200 w 4470400"/>
                <a:gd name="connsiteY51" fmla="*/ 1656080 h 4218940"/>
                <a:gd name="connsiteX52" fmla="*/ 3157220 w 4470400"/>
                <a:gd name="connsiteY52" fmla="*/ 1671320 h 4218940"/>
                <a:gd name="connsiteX53" fmla="*/ 3385820 w 4470400"/>
                <a:gd name="connsiteY53" fmla="*/ 1678940 h 4218940"/>
                <a:gd name="connsiteX54" fmla="*/ 3637280 w 4470400"/>
                <a:gd name="connsiteY54" fmla="*/ 1633220 h 4218940"/>
                <a:gd name="connsiteX55" fmla="*/ 3835400 w 4470400"/>
                <a:gd name="connsiteY55" fmla="*/ 1572260 h 4218940"/>
                <a:gd name="connsiteX56" fmla="*/ 4033520 w 4470400"/>
                <a:gd name="connsiteY56" fmla="*/ 1457960 h 4218940"/>
                <a:gd name="connsiteX57" fmla="*/ 4216400 w 4470400"/>
                <a:gd name="connsiteY57" fmla="*/ 1313180 h 4218940"/>
                <a:gd name="connsiteX58" fmla="*/ 4361180 w 4470400"/>
                <a:gd name="connsiteY58" fmla="*/ 1130300 h 4218940"/>
                <a:gd name="connsiteX59" fmla="*/ 4429760 w 4470400"/>
                <a:gd name="connsiteY59" fmla="*/ 932180 h 4218940"/>
                <a:gd name="connsiteX60" fmla="*/ 4467860 w 4470400"/>
                <a:gd name="connsiteY60" fmla="*/ 619760 h 4218940"/>
                <a:gd name="connsiteX61" fmla="*/ 4414520 w 4470400"/>
                <a:gd name="connsiteY61" fmla="*/ 436880 h 4218940"/>
                <a:gd name="connsiteX62" fmla="*/ 4330700 w 4470400"/>
                <a:gd name="connsiteY62" fmla="*/ 238760 h 4218940"/>
                <a:gd name="connsiteX63" fmla="*/ 4163060 w 4470400"/>
                <a:gd name="connsiteY63" fmla="*/ 63500 h 4218940"/>
                <a:gd name="connsiteX64" fmla="*/ 3972560 w 4470400"/>
                <a:gd name="connsiteY64" fmla="*/ 10160 h 4218940"/>
                <a:gd name="connsiteX65" fmla="*/ 3705860 w 4470400"/>
                <a:gd name="connsiteY65" fmla="*/ 10160 h 4218940"/>
                <a:gd name="connsiteX66" fmla="*/ 3302000 w 4470400"/>
                <a:gd name="connsiteY66" fmla="*/ 71120 h 4218940"/>
                <a:gd name="connsiteX67" fmla="*/ 3187700 w 4470400"/>
                <a:gd name="connsiteY67" fmla="*/ 132080 h 4218940"/>
                <a:gd name="connsiteX68" fmla="*/ 3035300 w 4470400"/>
                <a:gd name="connsiteY68" fmla="*/ 215900 h 4218940"/>
                <a:gd name="connsiteX69" fmla="*/ 2882900 w 4470400"/>
                <a:gd name="connsiteY69" fmla="*/ 345440 h 4218940"/>
                <a:gd name="connsiteX70" fmla="*/ 2700020 w 4470400"/>
                <a:gd name="connsiteY70" fmla="*/ 490220 h 4218940"/>
                <a:gd name="connsiteX71" fmla="*/ 2585720 w 4470400"/>
                <a:gd name="connsiteY71" fmla="*/ 650240 h 4218940"/>
                <a:gd name="connsiteX72" fmla="*/ 2509520 w 4470400"/>
                <a:gd name="connsiteY72" fmla="*/ 772160 h 4218940"/>
                <a:gd name="connsiteX73" fmla="*/ 2456180 w 4470400"/>
                <a:gd name="connsiteY73" fmla="*/ 878840 h 4218940"/>
                <a:gd name="connsiteX74" fmla="*/ 2387600 w 4470400"/>
                <a:gd name="connsiteY74" fmla="*/ 962660 h 4218940"/>
                <a:gd name="connsiteX75" fmla="*/ 2311400 w 4470400"/>
                <a:gd name="connsiteY75" fmla="*/ 985520 h 4218940"/>
                <a:gd name="connsiteX76" fmla="*/ 2181860 w 4470400"/>
                <a:gd name="connsiteY76" fmla="*/ 985520 h 4218940"/>
                <a:gd name="connsiteX77" fmla="*/ 2143760 w 4470400"/>
                <a:gd name="connsiteY77" fmla="*/ 939800 h 4218940"/>
                <a:gd name="connsiteX78" fmla="*/ 2075180 w 4470400"/>
                <a:gd name="connsiteY78" fmla="*/ 810260 h 4218940"/>
                <a:gd name="connsiteX79" fmla="*/ 1892300 w 4470400"/>
                <a:gd name="connsiteY79" fmla="*/ 619760 h 4218940"/>
                <a:gd name="connsiteX80" fmla="*/ 1793240 w 4470400"/>
                <a:gd name="connsiteY80" fmla="*/ 497840 h 4218940"/>
                <a:gd name="connsiteX81" fmla="*/ 1496060 w 4470400"/>
                <a:gd name="connsiteY81" fmla="*/ 337820 h 4218940"/>
                <a:gd name="connsiteX82" fmla="*/ 1244600 w 4470400"/>
                <a:gd name="connsiteY82" fmla="*/ 185420 h 4218940"/>
                <a:gd name="connsiteX83" fmla="*/ 939800 w 4470400"/>
                <a:gd name="connsiteY83" fmla="*/ 55880 h 4218940"/>
                <a:gd name="connsiteX84" fmla="*/ 695960 w 4470400"/>
                <a:gd name="connsiteY84" fmla="*/ 17780 h 4218940"/>
                <a:gd name="connsiteX85" fmla="*/ 383540 w 4470400"/>
                <a:gd name="connsiteY85" fmla="*/ 48260 h 4218940"/>
                <a:gd name="connsiteX86" fmla="*/ 238760 w 4470400"/>
                <a:gd name="connsiteY86" fmla="*/ 147320 h 4218940"/>
                <a:gd name="connsiteX87" fmla="*/ 63500 w 4470400"/>
                <a:gd name="connsiteY87" fmla="*/ 254000 h 4218940"/>
                <a:gd name="connsiteX88" fmla="*/ 10160 w 4470400"/>
                <a:gd name="connsiteY88" fmla="*/ 345440 h 4218940"/>
                <a:gd name="connsiteX89" fmla="*/ 2540 w 4470400"/>
                <a:gd name="connsiteY89" fmla="*/ 505460 h 421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470400" h="4218940">
                  <a:moveTo>
                    <a:pt x="10160" y="429260"/>
                  </a:moveTo>
                  <a:cubicBezTo>
                    <a:pt x="5715" y="452120"/>
                    <a:pt x="1270" y="474980"/>
                    <a:pt x="2540" y="520700"/>
                  </a:cubicBezTo>
                  <a:cubicBezTo>
                    <a:pt x="3810" y="566420"/>
                    <a:pt x="11430" y="646430"/>
                    <a:pt x="17780" y="703580"/>
                  </a:cubicBezTo>
                  <a:cubicBezTo>
                    <a:pt x="24130" y="760730"/>
                    <a:pt x="26670" y="808990"/>
                    <a:pt x="40640" y="863600"/>
                  </a:cubicBezTo>
                  <a:cubicBezTo>
                    <a:pt x="54610" y="918210"/>
                    <a:pt x="78740" y="977900"/>
                    <a:pt x="101600" y="1031240"/>
                  </a:cubicBezTo>
                  <a:cubicBezTo>
                    <a:pt x="124460" y="1084580"/>
                    <a:pt x="146050" y="1135380"/>
                    <a:pt x="177800" y="1183640"/>
                  </a:cubicBezTo>
                  <a:cubicBezTo>
                    <a:pt x="209550" y="1231900"/>
                    <a:pt x="248920" y="1283970"/>
                    <a:pt x="292100" y="1320800"/>
                  </a:cubicBezTo>
                  <a:cubicBezTo>
                    <a:pt x="335280" y="1357630"/>
                    <a:pt x="381000" y="1379220"/>
                    <a:pt x="436880" y="1404620"/>
                  </a:cubicBezTo>
                  <a:cubicBezTo>
                    <a:pt x="492760" y="1430020"/>
                    <a:pt x="562610" y="1461770"/>
                    <a:pt x="627380" y="1473200"/>
                  </a:cubicBezTo>
                  <a:cubicBezTo>
                    <a:pt x="692150" y="1484630"/>
                    <a:pt x="825500" y="1473200"/>
                    <a:pt x="825500" y="1473200"/>
                  </a:cubicBezTo>
                  <a:lnTo>
                    <a:pt x="1023620" y="1473200"/>
                  </a:lnTo>
                  <a:cubicBezTo>
                    <a:pt x="1074420" y="1471930"/>
                    <a:pt x="1085850" y="1465580"/>
                    <a:pt x="1130300" y="1465580"/>
                  </a:cubicBezTo>
                  <a:cubicBezTo>
                    <a:pt x="1174750" y="1465580"/>
                    <a:pt x="1243330" y="1466850"/>
                    <a:pt x="1290320" y="1473200"/>
                  </a:cubicBezTo>
                  <a:cubicBezTo>
                    <a:pt x="1337310" y="1479550"/>
                    <a:pt x="1367790" y="1489710"/>
                    <a:pt x="1412240" y="1503680"/>
                  </a:cubicBezTo>
                  <a:cubicBezTo>
                    <a:pt x="1456690" y="1517650"/>
                    <a:pt x="1557020" y="1557020"/>
                    <a:pt x="1557020" y="1557020"/>
                  </a:cubicBezTo>
                  <a:cubicBezTo>
                    <a:pt x="1598930" y="1572260"/>
                    <a:pt x="1631950" y="1576070"/>
                    <a:pt x="1663700" y="1595120"/>
                  </a:cubicBezTo>
                  <a:cubicBezTo>
                    <a:pt x="1695450" y="1614170"/>
                    <a:pt x="1731010" y="1644650"/>
                    <a:pt x="1747520" y="1671320"/>
                  </a:cubicBezTo>
                  <a:cubicBezTo>
                    <a:pt x="1764030" y="1697990"/>
                    <a:pt x="1760220" y="1720850"/>
                    <a:pt x="1762760" y="1755140"/>
                  </a:cubicBezTo>
                  <a:cubicBezTo>
                    <a:pt x="1765300" y="1789430"/>
                    <a:pt x="1767840" y="1837690"/>
                    <a:pt x="1762760" y="1877060"/>
                  </a:cubicBezTo>
                  <a:cubicBezTo>
                    <a:pt x="1757680" y="1916430"/>
                    <a:pt x="1750060" y="1950720"/>
                    <a:pt x="1732280" y="1991360"/>
                  </a:cubicBezTo>
                  <a:cubicBezTo>
                    <a:pt x="1714500" y="2032000"/>
                    <a:pt x="1681480" y="2071370"/>
                    <a:pt x="1656080" y="2120900"/>
                  </a:cubicBezTo>
                  <a:cubicBezTo>
                    <a:pt x="1630680" y="2170430"/>
                    <a:pt x="1609090" y="2237740"/>
                    <a:pt x="1579880" y="2288540"/>
                  </a:cubicBezTo>
                  <a:cubicBezTo>
                    <a:pt x="1550670" y="2339340"/>
                    <a:pt x="1508760" y="2371090"/>
                    <a:pt x="1480820" y="2425700"/>
                  </a:cubicBezTo>
                  <a:cubicBezTo>
                    <a:pt x="1452880" y="2480310"/>
                    <a:pt x="1430020" y="2543810"/>
                    <a:pt x="1412240" y="2616200"/>
                  </a:cubicBezTo>
                  <a:cubicBezTo>
                    <a:pt x="1394460" y="2688590"/>
                    <a:pt x="1384300" y="2778760"/>
                    <a:pt x="1374140" y="2860040"/>
                  </a:cubicBezTo>
                  <a:cubicBezTo>
                    <a:pt x="1363980" y="2941320"/>
                    <a:pt x="1344930" y="3025140"/>
                    <a:pt x="1351280" y="3103880"/>
                  </a:cubicBezTo>
                  <a:cubicBezTo>
                    <a:pt x="1357630" y="3182620"/>
                    <a:pt x="1389380" y="3249930"/>
                    <a:pt x="1412240" y="3332480"/>
                  </a:cubicBezTo>
                  <a:cubicBezTo>
                    <a:pt x="1435100" y="3415030"/>
                    <a:pt x="1464310" y="3525520"/>
                    <a:pt x="1488440" y="3599180"/>
                  </a:cubicBezTo>
                  <a:cubicBezTo>
                    <a:pt x="1512570" y="3672840"/>
                    <a:pt x="1526540" y="3712210"/>
                    <a:pt x="1557020" y="3774440"/>
                  </a:cubicBezTo>
                  <a:cubicBezTo>
                    <a:pt x="1587500" y="3836670"/>
                    <a:pt x="1626870" y="3916680"/>
                    <a:pt x="1671320" y="3972560"/>
                  </a:cubicBezTo>
                  <a:cubicBezTo>
                    <a:pt x="1715770" y="4028440"/>
                    <a:pt x="1772920" y="4072890"/>
                    <a:pt x="1823720" y="4109720"/>
                  </a:cubicBezTo>
                  <a:cubicBezTo>
                    <a:pt x="1874520" y="4146550"/>
                    <a:pt x="1921510" y="4175760"/>
                    <a:pt x="1976120" y="4193540"/>
                  </a:cubicBezTo>
                  <a:cubicBezTo>
                    <a:pt x="2030730" y="4211320"/>
                    <a:pt x="2082800" y="4218940"/>
                    <a:pt x="2151380" y="4216400"/>
                  </a:cubicBezTo>
                  <a:cubicBezTo>
                    <a:pt x="2219960" y="4213860"/>
                    <a:pt x="2327910" y="4199890"/>
                    <a:pt x="2387600" y="4178300"/>
                  </a:cubicBezTo>
                  <a:cubicBezTo>
                    <a:pt x="2447290" y="4156710"/>
                    <a:pt x="2459990" y="4127500"/>
                    <a:pt x="2509520" y="4086860"/>
                  </a:cubicBezTo>
                  <a:cubicBezTo>
                    <a:pt x="2559050" y="4046220"/>
                    <a:pt x="2637790" y="3990340"/>
                    <a:pt x="2684780" y="3934460"/>
                  </a:cubicBezTo>
                  <a:cubicBezTo>
                    <a:pt x="2731770" y="3878580"/>
                    <a:pt x="2791460" y="3751580"/>
                    <a:pt x="2791460" y="3751580"/>
                  </a:cubicBezTo>
                  <a:cubicBezTo>
                    <a:pt x="2830830" y="3684270"/>
                    <a:pt x="2895600" y="3605530"/>
                    <a:pt x="2921000" y="3530600"/>
                  </a:cubicBezTo>
                  <a:cubicBezTo>
                    <a:pt x="2946400" y="3455670"/>
                    <a:pt x="2938780" y="3370580"/>
                    <a:pt x="2943860" y="3302000"/>
                  </a:cubicBezTo>
                  <a:cubicBezTo>
                    <a:pt x="2948940" y="3233420"/>
                    <a:pt x="2950210" y="3186430"/>
                    <a:pt x="2951480" y="3119120"/>
                  </a:cubicBezTo>
                  <a:cubicBezTo>
                    <a:pt x="2952750" y="3051810"/>
                    <a:pt x="2954020" y="2961640"/>
                    <a:pt x="2951480" y="2898140"/>
                  </a:cubicBezTo>
                  <a:cubicBezTo>
                    <a:pt x="2948940" y="2834640"/>
                    <a:pt x="2948940" y="2795270"/>
                    <a:pt x="2936240" y="2738120"/>
                  </a:cubicBezTo>
                  <a:cubicBezTo>
                    <a:pt x="2923540" y="2680970"/>
                    <a:pt x="2899410" y="2617470"/>
                    <a:pt x="2875280" y="2555240"/>
                  </a:cubicBezTo>
                  <a:cubicBezTo>
                    <a:pt x="2851150" y="2493010"/>
                    <a:pt x="2821940" y="2420620"/>
                    <a:pt x="2791460" y="2364740"/>
                  </a:cubicBezTo>
                  <a:cubicBezTo>
                    <a:pt x="2760980" y="2308860"/>
                    <a:pt x="2717800" y="2269490"/>
                    <a:pt x="2692400" y="2219960"/>
                  </a:cubicBezTo>
                  <a:cubicBezTo>
                    <a:pt x="2667000" y="2170430"/>
                    <a:pt x="2649220" y="2117090"/>
                    <a:pt x="2639060" y="2067560"/>
                  </a:cubicBezTo>
                  <a:cubicBezTo>
                    <a:pt x="2628900" y="2018030"/>
                    <a:pt x="2632710" y="1965960"/>
                    <a:pt x="2631440" y="1922780"/>
                  </a:cubicBezTo>
                  <a:cubicBezTo>
                    <a:pt x="2630170" y="1879600"/>
                    <a:pt x="2626360" y="1836420"/>
                    <a:pt x="2631440" y="1808480"/>
                  </a:cubicBezTo>
                  <a:cubicBezTo>
                    <a:pt x="2636520" y="1780540"/>
                    <a:pt x="2647950" y="1780540"/>
                    <a:pt x="2661920" y="1755140"/>
                  </a:cubicBezTo>
                  <a:cubicBezTo>
                    <a:pt x="2675890" y="1729740"/>
                    <a:pt x="2683510" y="1676400"/>
                    <a:pt x="2715260" y="1656080"/>
                  </a:cubicBezTo>
                  <a:cubicBezTo>
                    <a:pt x="2747010" y="1635760"/>
                    <a:pt x="2805430" y="1633220"/>
                    <a:pt x="2852420" y="1633220"/>
                  </a:cubicBezTo>
                  <a:cubicBezTo>
                    <a:pt x="2899410" y="1633220"/>
                    <a:pt x="2946400" y="1649730"/>
                    <a:pt x="2997200" y="1656080"/>
                  </a:cubicBezTo>
                  <a:cubicBezTo>
                    <a:pt x="3048000" y="1662430"/>
                    <a:pt x="3092450" y="1667510"/>
                    <a:pt x="3157220" y="1671320"/>
                  </a:cubicBezTo>
                  <a:cubicBezTo>
                    <a:pt x="3221990" y="1675130"/>
                    <a:pt x="3305810" y="1685290"/>
                    <a:pt x="3385820" y="1678940"/>
                  </a:cubicBezTo>
                  <a:cubicBezTo>
                    <a:pt x="3465830" y="1672590"/>
                    <a:pt x="3562350" y="1651000"/>
                    <a:pt x="3637280" y="1633220"/>
                  </a:cubicBezTo>
                  <a:cubicBezTo>
                    <a:pt x="3712210" y="1615440"/>
                    <a:pt x="3769360" y="1601470"/>
                    <a:pt x="3835400" y="1572260"/>
                  </a:cubicBezTo>
                  <a:cubicBezTo>
                    <a:pt x="3901440" y="1543050"/>
                    <a:pt x="3970020" y="1501140"/>
                    <a:pt x="4033520" y="1457960"/>
                  </a:cubicBezTo>
                  <a:cubicBezTo>
                    <a:pt x="4097020" y="1414780"/>
                    <a:pt x="4161790" y="1367790"/>
                    <a:pt x="4216400" y="1313180"/>
                  </a:cubicBezTo>
                  <a:cubicBezTo>
                    <a:pt x="4271010" y="1258570"/>
                    <a:pt x="4325620" y="1193800"/>
                    <a:pt x="4361180" y="1130300"/>
                  </a:cubicBezTo>
                  <a:cubicBezTo>
                    <a:pt x="4396740" y="1066800"/>
                    <a:pt x="4411980" y="1017270"/>
                    <a:pt x="4429760" y="932180"/>
                  </a:cubicBezTo>
                  <a:cubicBezTo>
                    <a:pt x="4447540" y="847090"/>
                    <a:pt x="4470400" y="702310"/>
                    <a:pt x="4467860" y="619760"/>
                  </a:cubicBezTo>
                  <a:cubicBezTo>
                    <a:pt x="4465320" y="537210"/>
                    <a:pt x="4437380" y="500380"/>
                    <a:pt x="4414520" y="436880"/>
                  </a:cubicBezTo>
                  <a:cubicBezTo>
                    <a:pt x="4391660" y="373380"/>
                    <a:pt x="4372610" y="300990"/>
                    <a:pt x="4330700" y="238760"/>
                  </a:cubicBezTo>
                  <a:cubicBezTo>
                    <a:pt x="4288790" y="176530"/>
                    <a:pt x="4222750" y="101600"/>
                    <a:pt x="4163060" y="63500"/>
                  </a:cubicBezTo>
                  <a:cubicBezTo>
                    <a:pt x="4103370" y="25400"/>
                    <a:pt x="4048760" y="19050"/>
                    <a:pt x="3972560" y="10160"/>
                  </a:cubicBezTo>
                  <a:cubicBezTo>
                    <a:pt x="3896360" y="1270"/>
                    <a:pt x="3817620" y="0"/>
                    <a:pt x="3705860" y="10160"/>
                  </a:cubicBezTo>
                  <a:cubicBezTo>
                    <a:pt x="3594100" y="20320"/>
                    <a:pt x="3388360" y="50800"/>
                    <a:pt x="3302000" y="71120"/>
                  </a:cubicBezTo>
                  <a:cubicBezTo>
                    <a:pt x="3215640" y="91440"/>
                    <a:pt x="3187700" y="132080"/>
                    <a:pt x="3187700" y="132080"/>
                  </a:cubicBezTo>
                  <a:cubicBezTo>
                    <a:pt x="3143250" y="156210"/>
                    <a:pt x="3086100" y="180340"/>
                    <a:pt x="3035300" y="215900"/>
                  </a:cubicBezTo>
                  <a:cubicBezTo>
                    <a:pt x="2984500" y="251460"/>
                    <a:pt x="2938780" y="299720"/>
                    <a:pt x="2882900" y="345440"/>
                  </a:cubicBezTo>
                  <a:cubicBezTo>
                    <a:pt x="2827020" y="391160"/>
                    <a:pt x="2749550" y="439420"/>
                    <a:pt x="2700020" y="490220"/>
                  </a:cubicBezTo>
                  <a:cubicBezTo>
                    <a:pt x="2650490" y="541020"/>
                    <a:pt x="2617470" y="603250"/>
                    <a:pt x="2585720" y="650240"/>
                  </a:cubicBezTo>
                  <a:cubicBezTo>
                    <a:pt x="2553970" y="697230"/>
                    <a:pt x="2531110" y="734060"/>
                    <a:pt x="2509520" y="772160"/>
                  </a:cubicBezTo>
                  <a:cubicBezTo>
                    <a:pt x="2487930" y="810260"/>
                    <a:pt x="2476500" y="847090"/>
                    <a:pt x="2456180" y="878840"/>
                  </a:cubicBezTo>
                  <a:cubicBezTo>
                    <a:pt x="2435860" y="910590"/>
                    <a:pt x="2411730" y="944880"/>
                    <a:pt x="2387600" y="962660"/>
                  </a:cubicBezTo>
                  <a:cubicBezTo>
                    <a:pt x="2363470" y="980440"/>
                    <a:pt x="2345690" y="981710"/>
                    <a:pt x="2311400" y="985520"/>
                  </a:cubicBezTo>
                  <a:cubicBezTo>
                    <a:pt x="2277110" y="989330"/>
                    <a:pt x="2209800" y="993140"/>
                    <a:pt x="2181860" y="985520"/>
                  </a:cubicBezTo>
                  <a:cubicBezTo>
                    <a:pt x="2153920" y="977900"/>
                    <a:pt x="2161540" y="969010"/>
                    <a:pt x="2143760" y="939800"/>
                  </a:cubicBezTo>
                  <a:cubicBezTo>
                    <a:pt x="2125980" y="910590"/>
                    <a:pt x="2117090" y="863600"/>
                    <a:pt x="2075180" y="810260"/>
                  </a:cubicBezTo>
                  <a:cubicBezTo>
                    <a:pt x="2033270" y="756920"/>
                    <a:pt x="1939290" y="671830"/>
                    <a:pt x="1892300" y="619760"/>
                  </a:cubicBezTo>
                  <a:cubicBezTo>
                    <a:pt x="1845310" y="567690"/>
                    <a:pt x="1859280" y="544830"/>
                    <a:pt x="1793240" y="497840"/>
                  </a:cubicBezTo>
                  <a:cubicBezTo>
                    <a:pt x="1727200" y="450850"/>
                    <a:pt x="1587500" y="389890"/>
                    <a:pt x="1496060" y="337820"/>
                  </a:cubicBezTo>
                  <a:cubicBezTo>
                    <a:pt x="1404620" y="285750"/>
                    <a:pt x="1337310" y="232410"/>
                    <a:pt x="1244600" y="185420"/>
                  </a:cubicBezTo>
                  <a:cubicBezTo>
                    <a:pt x="1151890" y="138430"/>
                    <a:pt x="1031240" y="83820"/>
                    <a:pt x="939800" y="55880"/>
                  </a:cubicBezTo>
                  <a:cubicBezTo>
                    <a:pt x="848360" y="27940"/>
                    <a:pt x="788670" y="19050"/>
                    <a:pt x="695960" y="17780"/>
                  </a:cubicBezTo>
                  <a:cubicBezTo>
                    <a:pt x="603250" y="16510"/>
                    <a:pt x="459740" y="26670"/>
                    <a:pt x="383540" y="48260"/>
                  </a:cubicBezTo>
                  <a:cubicBezTo>
                    <a:pt x="307340" y="69850"/>
                    <a:pt x="292100" y="113030"/>
                    <a:pt x="238760" y="147320"/>
                  </a:cubicBezTo>
                  <a:cubicBezTo>
                    <a:pt x="185420" y="181610"/>
                    <a:pt x="101600" y="220980"/>
                    <a:pt x="63500" y="254000"/>
                  </a:cubicBezTo>
                  <a:cubicBezTo>
                    <a:pt x="25400" y="287020"/>
                    <a:pt x="20320" y="303530"/>
                    <a:pt x="10160" y="345440"/>
                  </a:cubicBezTo>
                  <a:cubicBezTo>
                    <a:pt x="0" y="387350"/>
                    <a:pt x="1270" y="446405"/>
                    <a:pt x="2540" y="505460"/>
                  </a:cubicBezTo>
                </a:path>
              </a:pathLst>
            </a:custGeom>
            <a:gradFill>
              <a:gsLst>
                <a:gs pos="0">
                  <a:srgbClr val="B0DD7F"/>
                </a:gs>
                <a:gs pos="82000">
                  <a:srgbClr val="009900"/>
                </a:gs>
              </a:gsLst>
              <a:lin ang="5400000" scaled="0"/>
            </a:gradFill>
            <a:ln w="9525" cap="flat" cmpd="sng" algn="ctr">
              <a:noFill/>
              <a:prstDash val="solid"/>
            </a:ln>
            <a:effectLst/>
            <a:scene3d>
              <a:camera prst="orthographicFront"/>
              <a:lightRig rig="threePt" dir="t"/>
            </a:scene3d>
            <a:sp3d>
              <a:bevelT w="44450" h="44450"/>
            </a:sp3d>
          </p:spPr>
          <p:txBody>
            <a:bodyPr anchor="ctr"/>
            <a:lstStyle/>
            <a:p>
              <a:pPr algn="ctr" fontAlgn="auto">
                <a:spcBef>
                  <a:spcPts val="0"/>
                </a:spcBef>
                <a:spcAft>
                  <a:spcPts val="0"/>
                </a:spcAft>
                <a:defRPr/>
              </a:pPr>
              <a:endParaRPr lang="en-US" kern="0">
                <a:solidFill>
                  <a:prstClr val="black"/>
                </a:solidFill>
                <a:latin typeface="Calibri"/>
              </a:endParaRPr>
            </a:p>
          </p:txBody>
        </p:sp>
        <p:sp>
          <p:nvSpPr>
            <p:cNvPr id="60" name="79 Triángulo isósceles"/>
            <p:cNvSpPr/>
            <p:nvPr/>
          </p:nvSpPr>
          <p:spPr>
            <a:xfrm>
              <a:off x="7340231" y="790314"/>
              <a:ext cx="72000" cy="72000"/>
            </a:xfrm>
            <a:prstGeom prst="triangle">
              <a:avLst/>
            </a:prstGeom>
            <a:gradFill flip="none" rotWithShape="1">
              <a:gsLst>
                <a:gs pos="0">
                  <a:srgbClr val="B0DD7F"/>
                </a:gs>
                <a:gs pos="82000">
                  <a:srgbClr val="009900"/>
                </a:gs>
              </a:gsLst>
              <a:path path="circle">
                <a:fillToRect l="100000" t="100000"/>
              </a:path>
              <a:tileRect r="-100000" b="-100000"/>
            </a:gradFill>
            <a:ln w="9525" cap="flat" cmpd="sng" algn="ctr">
              <a:solidFill>
                <a:srgbClr val="00B050"/>
              </a:solidFill>
              <a:prstDash val="solid"/>
            </a:ln>
            <a:effectLst/>
            <a:scene3d>
              <a:camera prst="orthographicFront"/>
              <a:lightRig rig="threePt" dir="t"/>
            </a:scene3d>
            <a:sp3d>
              <a:bevelT w="44450" h="44450"/>
            </a:sp3d>
          </p:spPr>
          <p:txBody>
            <a:bodyPr anchor="ctr"/>
            <a:lstStyle/>
            <a:p>
              <a:pPr algn="ctr" fontAlgn="auto">
                <a:spcBef>
                  <a:spcPts val="0"/>
                </a:spcBef>
                <a:spcAft>
                  <a:spcPts val="0"/>
                </a:spcAft>
                <a:defRPr/>
              </a:pPr>
              <a:endParaRPr lang="es-ES" kern="0">
                <a:solidFill>
                  <a:prstClr val="black"/>
                </a:solidFill>
                <a:latin typeface="Calibri"/>
              </a:endParaRPr>
            </a:p>
          </p:txBody>
        </p:sp>
        <p:sp>
          <p:nvSpPr>
            <p:cNvPr id="61" name="80 Triángulo isósceles"/>
            <p:cNvSpPr/>
            <p:nvPr/>
          </p:nvSpPr>
          <p:spPr>
            <a:xfrm rot="2181614">
              <a:off x="6156973" y="793646"/>
              <a:ext cx="72000" cy="72000"/>
            </a:xfrm>
            <a:prstGeom prst="triangle">
              <a:avLst/>
            </a:prstGeom>
            <a:gradFill flip="none" rotWithShape="1">
              <a:gsLst>
                <a:gs pos="0">
                  <a:srgbClr val="B0DD7F"/>
                </a:gs>
                <a:gs pos="82000">
                  <a:srgbClr val="009900"/>
                </a:gs>
              </a:gsLst>
              <a:path path="circle">
                <a:fillToRect l="100000" t="100000"/>
              </a:path>
              <a:tileRect r="-100000" b="-100000"/>
            </a:gradFill>
            <a:ln w="9525" cap="flat" cmpd="sng" algn="ctr">
              <a:solidFill>
                <a:srgbClr val="00B050"/>
              </a:solidFill>
              <a:prstDash val="solid"/>
            </a:ln>
            <a:effectLst/>
            <a:scene3d>
              <a:camera prst="orthographicFront"/>
              <a:lightRig rig="threePt" dir="t"/>
            </a:scene3d>
            <a:sp3d>
              <a:bevelT w="44450" h="44450"/>
            </a:sp3d>
          </p:spPr>
          <p:txBody>
            <a:bodyPr anchor="ctr"/>
            <a:lstStyle/>
            <a:p>
              <a:pPr algn="ctr" fontAlgn="auto">
                <a:spcBef>
                  <a:spcPts val="0"/>
                </a:spcBef>
                <a:spcAft>
                  <a:spcPts val="0"/>
                </a:spcAft>
                <a:defRPr/>
              </a:pPr>
              <a:endParaRPr lang="es-ES" kern="0">
                <a:solidFill>
                  <a:prstClr val="black"/>
                </a:solidFill>
                <a:latin typeface="Calibri"/>
              </a:endParaRPr>
            </a:p>
          </p:txBody>
        </p:sp>
      </p:grpSp>
      <p:grpSp>
        <p:nvGrpSpPr>
          <p:cNvPr id="65" name="41 Grupo"/>
          <p:cNvGrpSpPr/>
          <p:nvPr/>
        </p:nvGrpSpPr>
        <p:grpSpPr>
          <a:xfrm>
            <a:off x="4768067" y="1916832"/>
            <a:ext cx="1429187" cy="1368152"/>
            <a:chOff x="5796712" y="1596491"/>
            <a:chExt cx="1884208" cy="1803740"/>
          </a:xfrm>
        </p:grpSpPr>
        <p:grpSp>
          <p:nvGrpSpPr>
            <p:cNvPr id="66" name="55 Grupo"/>
            <p:cNvGrpSpPr/>
            <p:nvPr/>
          </p:nvGrpSpPr>
          <p:grpSpPr>
            <a:xfrm>
              <a:off x="5796712" y="1618615"/>
              <a:ext cx="1884208" cy="1781616"/>
              <a:chOff x="5796712" y="1618615"/>
              <a:chExt cx="1884208" cy="1781616"/>
            </a:xfrm>
          </p:grpSpPr>
          <p:grpSp>
            <p:nvGrpSpPr>
              <p:cNvPr id="68" name="176 Grupo"/>
              <p:cNvGrpSpPr>
                <a:grpSpLocks/>
              </p:cNvGrpSpPr>
              <p:nvPr/>
            </p:nvGrpSpPr>
            <p:grpSpPr bwMode="auto">
              <a:xfrm>
                <a:off x="5796712" y="1618615"/>
                <a:ext cx="1884208" cy="1781616"/>
                <a:chOff x="655537" y="4193241"/>
                <a:chExt cx="2782919" cy="2131265"/>
              </a:xfrm>
            </p:grpSpPr>
            <p:grpSp>
              <p:nvGrpSpPr>
                <p:cNvPr id="70" name="177 Grupo"/>
                <p:cNvGrpSpPr>
                  <a:grpSpLocks/>
                </p:cNvGrpSpPr>
                <p:nvPr/>
              </p:nvGrpSpPr>
              <p:grpSpPr bwMode="auto">
                <a:xfrm>
                  <a:off x="1157293" y="4674992"/>
                  <a:ext cx="2049878" cy="1141331"/>
                  <a:chOff x="6928910" y="5372276"/>
                  <a:chExt cx="2070498" cy="1146907"/>
                </a:xfrm>
              </p:grpSpPr>
              <p:sp>
                <p:nvSpPr>
                  <p:cNvPr id="75" name="64 Forma libre"/>
                  <p:cNvSpPr/>
                  <p:nvPr/>
                </p:nvSpPr>
                <p:spPr>
                  <a:xfrm>
                    <a:off x="6928910" y="5372276"/>
                    <a:ext cx="1743050" cy="1146907"/>
                  </a:xfrm>
                  <a:custGeom>
                    <a:avLst/>
                    <a:gdLst>
                      <a:gd name="connsiteX0" fmla="*/ 0 w 1743740"/>
                      <a:gd name="connsiteY0" fmla="*/ 200246 h 1146544"/>
                      <a:gd name="connsiteX1" fmla="*/ 212651 w 1743740"/>
                      <a:gd name="connsiteY1" fmla="*/ 1114646 h 1146544"/>
                      <a:gd name="connsiteX2" fmla="*/ 637954 w 1743740"/>
                      <a:gd name="connsiteY2" fmla="*/ 8860 h 1146544"/>
                      <a:gd name="connsiteX3" fmla="*/ 1063256 w 1743740"/>
                      <a:gd name="connsiteY3" fmla="*/ 1061483 h 1146544"/>
                      <a:gd name="connsiteX4" fmla="*/ 1743740 w 1743740"/>
                      <a:gd name="connsiteY4" fmla="*/ 391632 h 114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3740" h="1146544">
                        <a:moveTo>
                          <a:pt x="0" y="200246"/>
                        </a:moveTo>
                        <a:cubicBezTo>
                          <a:pt x="53162" y="673395"/>
                          <a:pt x="106325" y="1146544"/>
                          <a:pt x="212651" y="1114646"/>
                        </a:cubicBezTo>
                        <a:cubicBezTo>
                          <a:pt x="318977" y="1082748"/>
                          <a:pt x="496187" y="17720"/>
                          <a:pt x="637954" y="8860"/>
                        </a:cubicBezTo>
                        <a:cubicBezTo>
                          <a:pt x="779721" y="0"/>
                          <a:pt x="878958" y="997688"/>
                          <a:pt x="1063256" y="1061483"/>
                        </a:cubicBezTo>
                        <a:cubicBezTo>
                          <a:pt x="1247554" y="1125278"/>
                          <a:pt x="1495647" y="758455"/>
                          <a:pt x="1743740" y="391632"/>
                        </a:cubicBezTo>
                      </a:path>
                    </a:pathLst>
                  </a:custGeom>
                  <a:noFill/>
                  <a:ln w="19050" cap="flat" cmpd="sng" algn="ctr">
                    <a:solidFill>
                      <a:sysClr val="windowText" lastClr="000000"/>
                    </a:solidFill>
                    <a:prstDash val="sysDot"/>
                  </a:ln>
                  <a:effectLst/>
                </p:spPr>
                <p:txBody>
                  <a:bodyPr anchor="ctr"/>
                  <a:lstStyle/>
                  <a:p>
                    <a:pPr algn="ctr" fontAlgn="auto">
                      <a:spcBef>
                        <a:spcPts val="0"/>
                      </a:spcBef>
                      <a:spcAft>
                        <a:spcPts val="0"/>
                      </a:spcAft>
                      <a:defRPr/>
                    </a:pPr>
                    <a:endParaRPr lang="es-ES" sz="1800" kern="0">
                      <a:solidFill>
                        <a:prstClr val="black"/>
                      </a:solidFill>
                      <a:latin typeface="Calibri"/>
                    </a:endParaRPr>
                  </a:p>
                </p:txBody>
              </p:sp>
              <p:sp>
                <p:nvSpPr>
                  <p:cNvPr id="76" name="65 Forma libre"/>
                  <p:cNvSpPr/>
                  <p:nvPr/>
                </p:nvSpPr>
                <p:spPr>
                  <a:xfrm>
                    <a:off x="7256358" y="5372276"/>
                    <a:ext cx="1743050" cy="1146907"/>
                  </a:xfrm>
                  <a:custGeom>
                    <a:avLst/>
                    <a:gdLst>
                      <a:gd name="connsiteX0" fmla="*/ 0 w 1743740"/>
                      <a:gd name="connsiteY0" fmla="*/ 200246 h 1146544"/>
                      <a:gd name="connsiteX1" fmla="*/ 212651 w 1743740"/>
                      <a:gd name="connsiteY1" fmla="*/ 1114646 h 1146544"/>
                      <a:gd name="connsiteX2" fmla="*/ 637954 w 1743740"/>
                      <a:gd name="connsiteY2" fmla="*/ 8860 h 1146544"/>
                      <a:gd name="connsiteX3" fmla="*/ 1063256 w 1743740"/>
                      <a:gd name="connsiteY3" fmla="*/ 1061483 h 1146544"/>
                      <a:gd name="connsiteX4" fmla="*/ 1743740 w 1743740"/>
                      <a:gd name="connsiteY4" fmla="*/ 391632 h 114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3740" h="1146544">
                        <a:moveTo>
                          <a:pt x="0" y="200246"/>
                        </a:moveTo>
                        <a:cubicBezTo>
                          <a:pt x="53162" y="673395"/>
                          <a:pt x="106325" y="1146544"/>
                          <a:pt x="212651" y="1114646"/>
                        </a:cubicBezTo>
                        <a:cubicBezTo>
                          <a:pt x="318977" y="1082748"/>
                          <a:pt x="496187" y="17720"/>
                          <a:pt x="637954" y="8860"/>
                        </a:cubicBezTo>
                        <a:cubicBezTo>
                          <a:pt x="779721" y="0"/>
                          <a:pt x="878958" y="997688"/>
                          <a:pt x="1063256" y="1061483"/>
                        </a:cubicBezTo>
                        <a:cubicBezTo>
                          <a:pt x="1247554" y="1125278"/>
                          <a:pt x="1495647" y="758455"/>
                          <a:pt x="1743740" y="391632"/>
                        </a:cubicBezTo>
                      </a:path>
                    </a:pathLst>
                  </a:custGeom>
                  <a:noFill/>
                  <a:ln w="19050" cap="flat" cmpd="sng" algn="ctr">
                    <a:solidFill>
                      <a:srgbClr val="00B050"/>
                    </a:solidFill>
                    <a:prstDash val="solid"/>
                  </a:ln>
                  <a:effectLst/>
                </p:spPr>
                <p:txBody>
                  <a:bodyPr anchor="ctr"/>
                  <a:lstStyle/>
                  <a:p>
                    <a:pPr algn="ctr" fontAlgn="auto">
                      <a:spcBef>
                        <a:spcPts val="0"/>
                      </a:spcBef>
                      <a:spcAft>
                        <a:spcPts val="0"/>
                      </a:spcAft>
                      <a:defRPr/>
                    </a:pPr>
                    <a:endParaRPr lang="es-ES" sz="1800" kern="0">
                      <a:solidFill>
                        <a:prstClr val="black"/>
                      </a:solidFill>
                      <a:latin typeface="Calibri"/>
                    </a:endParaRPr>
                  </a:p>
                </p:txBody>
              </p:sp>
            </p:grpSp>
            <p:cxnSp>
              <p:nvCxnSpPr>
                <p:cNvPr id="71" name="178 Conector recto"/>
                <p:cNvCxnSpPr>
                  <a:cxnSpLocks noChangeShapeType="1"/>
                </p:cNvCxnSpPr>
                <p:nvPr/>
              </p:nvCxnSpPr>
              <p:spPr bwMode="auto">
                <a:xfrm>
                  <a:off x="1091202" y="4675929"/>
                  <a:ext cx="0" cy="1198660"/>
                </a:xfrm>
                <a:prstGeom prst="line">
                  <a:avLst/>
                </a:prstGeom>
                <a:noFill/>
                <a:ln w="19050" algn="ctr">
                  <a:solidFill>
                    <a:srgbClr val="7F7F7F"/>
                  </a:solidFill>
                  <a:round/>
                  <a:headEnd/>
                  <a:tailEnd/>
                </a:ln>
                <a:extLst>
                  <a:ext uri="{909E8E84-426E-40DD-AFC4-6F175D3DCCD1}">
                    <a14:hiddenFill xmlns:a14="http://schemas.microsoft.com/office/drawing/2010/main">
                      <a:noFill/>
                    </a14:hiddenFill>
                  </a:ext>
                </a:extLst>
              </p:spPr>
            </p:cxnSp>
            <p:cxnSp>
              <p:nvCxnSpPr>
                <p:cNvPr id="72" name="179 Conector recto"/>
                <p:cNvCxnSpPr>
                  <a:cxnSpLocks noChangeShapeType="1"/>
                </p:cNvCxnSpPr>
                <p:nvPr/>
              </p:nvCxnSpPr>
              <p:spPr bwMode="auto">
                <a:xfrm>
                  <a:off x="1091202" y="5874589"/>
                  <a:ext cx="2155209" cy="0"/>
                </a:xfrm>
                <a:prstGeom prst="line">
                  <a:avLst/>
                </a:prstGeom>
                <a:noFill/>
                <a:ln w="19050" algn="ctr">
                  <a:solidFill>
                    <a:srgbClr val="7F7F7F"/>
                  </a:solidFill>
                  <a:round/>
                  <a:headEnd/>
                  <a:tailEnd/>
                </a:ln>
                <a:extLst>
                  <a:ext uri="{909E8E84-426E-40DD-AFC4-6F175D3DCCD1}">
                    <a14:hiddenFill xmlns:a14="http://schemas.microsoft.com/office/drawing/2010/main">
                      <a:noFill/>
                    </a14:hiddenFill>
                  </a:ext>
                </a:extLst>
              </p:spPr>
            </p:cxnSp>
            <p:sp>
              <p:nvSpPr>
                <p:cNvPr id="73" name="62 CuadroTexto"/>
                <p:cNvSpPr txBox="1"/>
                <p:nvPr/>
              </p:nvSpPr>
              <p:spPr>
                <a:xfrm rot="16200000">
                  <a:off x="143256" y="4705522"/>
                  <a:ext cx="1609792" cy="585229"/>
                </a:xfrm>
                <a:prstGeom prst="rect">
                  <a:avLst/>
                </a:prstGeom>
                <a:noFill/>
              </p:spPr>
              <p:txBody>
                <a:bodyPr wrap="square">
                  <a:spAutoFit/>
                </a:bodyPr>
                <a:lstStyle/>
                <a:p>
                  <a:pPr fontAlgn="auto">
                    <a:spcBef>
                      <a:spcPts val="0"/>
                    </a:spcBef>
                    <a:spcAft>
                      <a:spcPts val="0"/>
                    </a:spcAft>
                    <a:defRPr/>
                  </a:pPr>
                  <a:r>
                    <a:rPr lang="es-ES" sz="1100" b="1" kern="0" dirty="0" err="1">
                      <a:solidFill>
                        <a:prstClr val="black">
                          <a:lumMod val="50000"/>
                          <a:lumOff val="50000"/>
                        </a:prstClr>
                      </a:solidFill>
                      <a:latin typeface="Calibri"/>
                    </a:rPr>
                    <a:t>Reflectivity</a:t>
                  </a:r>
                  <a:endParaRPr lang="es-ES" sz="1100" b="1" kern="0" dirty="0">
                    <a:solidFill>
                      <a:prstClr val="black">
                        <a:lumMod val="50000"/>
                        <a:lumOff val="50000"/>
                      </a:prstClr>
                    </a:solidFill>
                    <a:latin typeface="Calibri"/>
                  </a:endParaRPr>
                </a:p>
              </p:txBody>
            </p:sp>
            <p:sp>
              <p:nvSpPr>
                <p:cNvPr id="74" name="181 CuadroTexto"/>
                <p:cNvSpPr txBox="1">
                  <a:spLocks noChangeArrowheads="1"/>
                </p:cNvSpPr>
                <p:nvPr/>
              </p:nvSpPr>
              <p:spPr bwMode="auto">
                <a:xfrm>
                  <a:off x="1022350" y="5850507"/>
                  <a:ext cx="2416106" cy="47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s-ES_tradnl" altLang="es-ES" sz="1100" b="1" dirty="0" err="1">
                      <a:solidFill>
                        <a:srgbClr val="7F7F7F"/>
                      </a:solidFill>
                      <a:latin typeface="Calibri" pitchFamily="34" charset="0"/>
                      <a:ea typeface="Calibri" pitchFamily="34" charset="0"/>
                      <a:cs typeface="Calibri" pitchFamily="34" charset="0"/>
                    </a:rPr>
                    <a:t>Wavelenght</a:t>
                  </a:r>
                  <a:r>
                    <a:rPr lang="es-ES_tradnl" altLang="es-ES" sz="1100" b="1" dirty="0">
                      <a:solidFill>
                        <a:srgbClr val="7F7F7F"/>
                      </a:solidFill>
                      <a:latin typeface="Calibri" pitchFamily="34" charset="0"/>
                      <a:ea typeface="Calibri" pitchFamily="34" charset="0"/>
                      <a:cs typeface="Calibri" pitchFamily="34" charset="0"/>
                    </a:rPr>
                    <a:t> (</a:t>
                  </a:r>
                  <a:r>
                    <a:rPr lang="el-GR" altLang="es-ES" sz="1100" b="1" dirty="0">
                      <a:solidFill>
                        <a:srgbClr val="7F7F7F"/>
                      </a:solidFill>
                      <a:latin typeface="Calibri" pitchFamily="34" charset="0"/>
                      <a:ea typeface="Calibri" pitchFamily="34" charset="0"/>
                      <a:cs typeface="Calibri" pitchFamily="34" charset="0"/>
                    </a:rPr>
                    <a:t>λ</a:t>
                  </a:r>
                  <a:r>
                    <a:rPr lang="es-ES_tradnl" altLang="es-ES" sz="1100" b="1" dirty="0">
                      <a:solidFill>
                        <a:srgbClr val="7F7F7F"/>
                      </a:solidFill>
                      <a:latin typeface="Calibri" pitchFamily="34" charset="0"/>
                      <a:ea typeface="Calibri" pitchFamily="34" charset="0"/>
                      <a:cs typeface="Calibri" pitchFamily="34" charset="0"/>
                    </a:rPr>
                    <a:t>)</a:t>
                  </a:r>
                  <a:endParaRPr lang="es-ES" altLang="es-ES" sz="1050" b="1" dirty="0">
                    <a:solidFill>
                      <a:srgbClr val="7F7F7F"/>
                    </a:solidFill>
                    <a:latin typeface="Calibri" pitchFamily="34" charset="0"/>
                  </a:endParaRPr>
                </a:p>
              </p:txBody>
            </p:sp>
          </p:grpSp>
          <p:cxnSp>
            <p:nvCxnSpPr>
              <p:cNvPr id="69" name="58 Conector recto de flecha"/>
              <p:cNvCxnSpPr/>
              <p:nvPr/>
            </p:nvCxnSpPr>
            <p:spPr>
              <a:xfrm>
                <a:off x="6545618" y="1953830"/>
                <a:ext cx="335414" cy="0"/>
              </a:xfrm>
              <a:prstGeom prst="straightConnector1">
                <a:avLst/>
              </a:prstGeom>
              <a:ln w="190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67" name="56 CuadroTexto"/>
            <p:cNvSpPr txBox="1"/>
            <p:nvPr/>
          </p:nvSpPr>
          <p:spPr>
            <a:xfrm>
              <a:off x="6446713" y="1596491"/>
              <a:ext cx="553962" cy="276999"/>
            </a:xfrm>
            <a:prstGeom prst="rect">
              <a:avLst/>
            </a:prstGeom>
            <a:noFill/>
          </p:spPr>
          <p:txBody>
            <a:bodyPr wrap="square" rtlCol="0">
              <a:spAutoFit/>
            </a:bodyPr>
            <a:lstStyle/>
            <a:p>
              <a:r>
                <a:rPr lang="el-GR" sz="1200" b="1" dirty="0">
                  <a:solidFill>
                    <a:srgbClr val="00B050"/>
                  </a:solidFill>
                  <a:latin typeface="Calibri" panose="020F0502020204030204" pitchFamily="34" charset="0"/>
                </a:rPr>
                <a:t>Δλ</a:t>
              </a:r>
              <a:r>
                <a:rPr lang="es-ES" sz="1200" b="1" baseline="-25000" dirty="0">
                  <a:solidFill>
                    <a:srgbClr val="00B050"/>
                  </a:solidFill>
                  <a:latin typeface="Calibri" panose="020F0502020204030204" pitchFamily="34" charset="0"/>
                </a:rPr>
                <a:t>1</a:t>
              </a:r>
              <a:endParaRPr lang="en-US" sz="1200" b="1" baseline="-25000" dirty="0">
                <a:solidFill>
                  <a:srgbClr val="00B050"/>
                </a:solidFill>
                <a:latin typeface="Calibri" panose="020F0502020204030204" pitchFamily="34" charset="0"/>
              </a:endParaRPr>
            </a:p>
          </p:txBody>
        </p:sp>
      </p:grpSp>
      <p:sp>
        <p:nvSpPr>
          <p:cNvPr id="77" name="42 Rectángulo redondeado"/>
          <p:cNvSpPr/>
          <p:nvPr/>
        </p:nvSpPr>
        <p:spPr>
          <a:xfrm>
            <a:off x="3082780" y="1065459"/>
            <a:ext cx="1372897" cy="2249074"/>
          </a:xfrm>
          <a:prstGeom prst="roundRect">
            <a:avLst>
              <a:gd name="adj" fmla="val 9864"/>
            </a:avLst>
          </a:prstGeom>
          <a:noFill/>
          <a:ln w="9525" cap="flat" cmpd="sng" algn="ctr">
            <a:solidFill>
              <a:sysClr val="windowText" lastClr="000000">
                <a:lumMod val="65000"/>
                <a:lumOff val="35000"/>
              </a:sysClr>
            </a:solidFill>
            <a:prstDash val="sysDot"/>
          </a:ln>
          <a:effectLst/>
        </p:spPr>
        <p:txBody>
          <a:bodyPr anchor="ctr"/>
          <a:lstStyle/>
          <a:p>
            <a:pPr algn="ctr" fontAlgn="auto">
              <a:spcBef>
                <a:spcPts val="0"/>
              </a:spcBef>
              <a:spcAft>
                <a:spcPts val="0"/>
              </a:spcAft>
              <a:defRPr/>
            </a:pPr>
            <a:endParaRPr lang="es-ES" sz="1800" kern="0">
              <a:solidFill>
                <a:prstClr val="white"/>
              </a:solidFill>
              <a:latin typeface="Calibri"/>
            </a:endParaRPr>
          </a:p>
        </p:txBody>
      </p:sp>
      <p:grpSp>
        <p:nvGrpSpPr>
          <p:cNvPr id="78" name="268 Grupo"/>
          <p:cNvGrpSpPr>
            <a:grpSpLocks/>
          </p:cNvGrpSpPr>
          <p:nvPr/>
        </p:nvGrpSpPr>
        <p:grpSpPr bwMode="auto">
          <a:xfrm>
            <a:off x="3166398" y="1289967"/>
            <a:ext cx="243977" cy="725058"/>
            <a:chOff x="2954385" y="1276711"/>
            <a:chExt cx="339666" cy="1004361"/>
          </a:xfrm>
        </p:grpSpPr>
        <p:sp>
          <p:nvSpPr>
            <p:cNvPr id="79" name="52 Cilindro"/>
            <p:cNvSpPr/>
            <p:nvPr/>
          </p:nvSpPr>
          <p:spPr>
            <a:xfrm>
              <a:off x="2959169" y="2101778"/>
              <a:ext cx="334882" cy="179294"/>
            </a:xfrm>
            <a:prstGeom prst="can">
              <a:avLst>
                <a:gd name="adj" fmla="val 50000"/>
              </a:avLst>
            </a:prstGeom>
            <a:gradFill>
              <a:gsLst>
                <a:gs pos="0">
                  <a:srgbClr val="3333CC"/>
                </a:gs>
                <a:gs pos="50000">
                  <a:srgbClr val="7575DD"/>
                </a:gs>
                <a:gs pos="100000">
                  <a:srgbClr val="3333CC"/>
                </a:gs>
              </a:gsLst>
              <a:lin ang="10800000" scaled="0"/>
            </a:gradFill>
            <a:ln w="25400" cap="flat" cmpd="sng" algn="ctr">
              <a:noFill/>
              <a:prstDash val="solid"/>
            </a:ln>
            <a:effectLst/>
          </p:spPr>
          <p:txBody>
            <a:bodyPr anchor="ctr"/>
            <a:lstStyle/>
            <a:p>
              <a:pPr algn="ctr" fontAlgn="auto">
                <a:spcBef>
                  <a:spcPts val="0"/>
                </a:spcBef>
                <a:spcAft>
                  <a:spcPts val="0"/>
                </a:spcAft>
                <a:defRPr/>
              </a:pPr>
              <a:endParaRPr lang="en-US" sz="2800" kern="0">
                <a:solidFill>
                  <a:prstClr val="white"/>
                </a:solidFill>
                <a:latin typeface="Calibri"/>
              </a:endParaRPr>
            </a:p>
          </p:txBody>
        </p:sp>
        <p:sp>
          <p:nvSpPr>
            <p:cNvPr id="80" name="53 Cilindro"/>
            <p:cNvSpPr/>
            <p:nvPr/>
          </p:nvSpPr>
          <p:spPr>
            <a:xfrm>
              <a:off x="2954385" y="1322725"/>
              <a:ext cx="334882" cy="882187"/>
            </a:xfrm>
            <a:prstGeom prst="can">
              <a:avLst>
                <a:gd name="adj" fmla="val 36794"/>
              </a:avLst>
            </a:prstGeom>
            <a:gradFill>
              <a:gsLst>
                <a:gs pos="0">
                  <a:sysClr val="window" lastClr="FFFFFF">
                    <a:lumMod val="50000"/>
                  </a:sysClr>
                </a:gs>
                <a:gs pos="48000">
                  <a:sysClr val="window" lastClr="FFFFFF">
                    <a:lumMod val="85000"/>
                  </a:sysClr>
                </a:gs>
                <a:gs pos="100000">
                  <a:sysClr val="window" lastClr="FFFFFF">
                    <a:lumMod val="50000"/>
                  </a:sysClr>
                </a:gs>
              </a:gsLst>
              <a:lin ang="10800000" scaled="0"/>
            </a:gradFill>
            <a:ln w="25400" cap="flat" cmpd="sng" algn="ctr">
              <a:noFill/>
              <a:prstDash val="solid"/>
            </a:ln>
            <a:effectLst/>
          </p:spPr>
          <p:txBody>
            <a:bodyPr anchor="ctr"/>
            <a:lstStyle/>
            <a:p>
              <a:pPr algn="ctr" fontAlgn="auto">
                <a:spcBef>
                  <a:spcPts val="0"/>
                </a:spcBef>
                <a:spcAft>
                  <a:spcPts val="0"/>
                </a:spcAft>
                <a:defRPr/>
              </a:pPr>
              <a:endParaRPr lang="en-US" sz="2800" kern="0">
                <a:solidFill>
                  <a:prstClr val="white"/>
                </a:solidFill>
                <a:latin typeface="Calibri"/>
              </a:endParaRPr>
            </a:p>
          </p:txBody>
        </p:sp>
        <p:sp>
          <p:nvSpPr>
            <p:cNvPr id="81" name="54 Cilindro"/>
            <p:cNvSpPr/>
            <p:nvPr/>
          </p:nvSpPr>
          <p:spPr>
            <a:xfrm>
              <a:off x="2959169" y="1276711"/>
              <a:ext cx="334882" cy="179294"/>
            </a:xfrm>
            <a:prstGeom prst="can">
              <a:avLst>
                <a:gd name="adj" fmla="val 50000"/>
              </a:avLst>
            </a:prstGeom>
            <a:gradFill>
              <a:gsLst>
                <a:gs pos="0">
                  <a:srgbClr val="3333CC"/>
                </a:gs>
                <a:gs pos="50000">
                  <a:srgbClr val="7575DD"/>
                </a:gs>
                <a:gs pos="100000">
                  <a:srgbClr val="3333CC"/>
                </a:gs>
              </a:gsLst>
              <a:lin ang="10800000" scaled="0"/>
            </a:gradFill>
            <a:ln w="25400" cap="flat" cmpd="sng" algn="ctr">
              <a:noFill/>
              <a:prstDash val="solid"/>
            </a:ln>
            <a:effectLst/>
          </p:spPr>
          <p:txBody>
            <a:bodyPr anchor="ctr"/>
            <a:lstStyle/>
            <a:p>
              <a:pPr algn="ctr" fontAlgn="auto">
                <a:spcBef>
                  <a:spcPts val="0"/>
                </a:spcBef>
                <a:spcAft>
                  <a:spcPts val="0"/>
                </a:spcAft>
                <a:defRPr/>
              </a:pPr>
              <a:endParaRPr lang="en-US" sz="2800" kern="0">
                <a:solidFill>
                  <a:prstClr val="white"/>
                </a:solidFill>
                <a:latin typeface="Calibri"/>
              </a:endParaRPr>
            </a:p>
          </p:txBody>
        </p:sp>
      </p:grpSp>
      <p:sp>
        <p:nvSpPr>
          <p:cNvPr id="82" name="5 CuadroTexto"/>
          <p:cNvSpPr txBox="1">
            <a:spLocks noChangeArrowheads="1"/>
          </p:cNvSpPr>
          <p:nvPr/>
        </p:nvSpPr>
        <p:spPr bwMode="auto">
          <a:xfrm>
            <a:off x="3410376" y="1354930"/>
            <a:ext cx="115159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defRPr/>
            </a:pPr>
            <a:r>
              <a:rPr lang="es-ES_tradnl" altLang="es-ES" sz="1100" dirty="0" err="1">
                <a:solidFill>
                  <a:srgbClr val="004687"/>
                </a:solidFill>
                <a:latin typeface="Trebuchet MS" panose="020B0603020202020204" pitchFamily="34" charset="0"/>
                <a:cs typeface="Arial" charset="0"/>
              </a:rPr>
              <a:t>Resonant</a:t>
            </a:r>
            <a:r>
              <a:rPr lang="es-ES_tradnl" altLang="es-ES" sz="1100" dirty="0">
                <a:solidFill>
                  <a:srgbClr val="004687"/>
                </a:solidFill>
                <a:latin typeface="Trebuchet MS" panose="020B0603020202020204" pitchFamily="34" charset="0"/>
                <a:cs typeface="Arial" charset="0"/>
              </a:rPr>
              <a:t> </a:t>
            </a:r>
            <a:r>
              <a:rPr lang="es-ES_tradnl" altLang="es-ES" sz="1100" dirty="0" err="1">
                <a:solidFill>
                  <a:srgbClr val="004687"/>
                </a:solidFill>
                <a:latin typeface="Trebuchet MS" panose="020B0603020202020204" pitchFamily="34" charset="0"/>
                <a:cs typeface="Arial" charset="0"/>
              </a:rPr>
              <a:t>nanopillars</a:t>
            </a:r>
            <a:r>
              <a:rPr lang="es-ES_tradnl" altLang="es-ES" sz="1100" dirty="0">
                <a:solidFill>
                  <a:srgbClr val="004687"/>
                </a:solidFill>
                <a:latin typeface="Trebuchet MS" panose="020B0603020202020204" pitchFamily="34" charset="0"/>
                <a:cs typeface="Arial" charset="0"/>
              </a:rPr>
              <a:t>: </a:t>
            </a:r>
            <a:r>
              <a:rPr lang="es-ES_tradnl" altLang="es-ES" sz="1100" b="1" dirty="0" err="1">
                <a:solidFill>
                  <a:srgbClr val="004687"/>
                </a:solidFill>
                <a:latin typeface="Trebuchet MS" panose="020B0603020202020204" pitchFamily="34" charset="0"/>
                <a:cs typeface="Arial" charset="0"/>
              </a:rPr>
              <a:t>optical</a:t>
            </a:r>
            <a:r>
              <a:rPr lang="es-ES_tradnl" altLang="es-ES" sz="1100" b="1" dirty="0">
                <a:solidFill>
                  <a:srgbClr val="004687"/>
                </a:solidFill>
                <a:latin typeface="Trebuchet MS" panose="020B0603020202020204" pitchFamily="34" charset="0"/>
                <a:cs typeface="Arial" charset="0"/>
              </a:rPr>
              <a:t> sensor</a:t>
            </a:r>
            <a:endParaRPr lang="es-ES" altLang="es-ES" sz="1100" b="1" dirty="0">
              <a:solidFill>
                <a:srgbClr val="004687"/>
              </a:solidFill>
              <a:latin typeface="Trebuchet MS" panose="020B0603020202020204" pitchFamily="34" charset="0"/>
              <a:cs typeface="Arial" charset="0"/>
            </a:endParaRPr>
          </a:p>
        </p:txBody>
      </p:sp>
      <p:grpSp>
        <p:nvGrpSpPr>
          <p:cNvPr id="83" name="3 Grupo"/>
          <p:cNvGrpSpPr>
            <a:grpSpLocks/>
          </p:cNvGrpSpPr>
          <p:nvPr/>
        </p:nvGrpSpPr>
        <p:grpSpPr bwMode="auto">
          <a:xfrm>
            <a:off x="3081687" y="1852651"/>
            <a:ext cx="1634329" cy="1432333"/>
            <a:chOff x="576729" y="3966456"/>
            <a:chExt cx="3335457" cy="2368794"/>
          </a:xfrm>
        </p:grpSpPr>
        <p:sp>
          <p:nvSpPr>
            <p:cNvPr id="84" name="47 Forma libre"/>
            <p:cNvSpPr/>
            <p:nvPr/>
          </p:nvSpPr>
          <p:spPr bwMode="auto">
            <a:xfrm>
              <a:off x="1157099" y="4674992"/>
              <a:ext cx="1727178" cy="1141330"/>
            </a:xfrm>
            <a:custGeom>
              <a:avLst/>
              <a:gdLst>
                <a:gd name="connsiteX0" fmla="*/ 0 w 1743740"/>
                <a:gd name="connsiteY0" fmla="*/ 200246 h 1146544"/>
                <a:gd name="connsiteX1" fmla="*/ 212651 w 1743740"/>
                <a:gd name="connsiteY1" fmla="*/ 1114646 h 1146544"/>
                <a:gd name="connsiteX2" fmla="*/ 637954 w 1743740"/>
                <a:gd name="connsiteY2" fmla="*/ 8860 h 1146544"/>
                <a:gd name="connsiteX3" fmla="*/ 1063256 w 1743740"/>
                <a:gd name="connsiteY3" fmla="*/ 1061483 h 1146544"/>
                <a:gd name="connsiteX4" fmla="*/ 1743740 w 1743740"/>
                <a:gd name="connsiteY4" fmla="*/ 391632 h 114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3740" h="1146544">
                  <a:moveTo>
                    <a:pt x="0" y="200246"/>
                  </a:moveTo>
                  <a:cubicBezTo>
                    <a:pt x="53162" y="673395"/>
                    <a:pt x="106325" y="1146544"/>
                    <a:pt x="212651" y="1114646"/>
                  </a:cubicBezTo>
                  <a:cubicBezTo>
                    <a:pt x="318977" y="1082748"/>
                    <a:pt x="496187" y="17720"/>
                    <a:pt x="637954" y="8860"/>
                  </a:cubicBezTo>
                  <a:cubicBezTo>
                    <a:pt x="779721" y="0"/>
                    <a:pt x="878958" y="997688"/>
                    <a:pt x="1063256" y="1061483"/>
                  </a:cubicBezTo>
                  <a:cubicBezTo>
                    <a:pt x="1247554" y="1125278"/>
                    <a:pt x="1495647" y="758455"/>
                    <a:pt x="1743740" y="391632"/>
                  </a:cubicBezTo>
                </a:path>
              </a:pathLst>
            </a:custGeom>
            <a:noFill/>
            <a:ln w="19050" cap="flat" cmpd="sng" algn="ctr">
              <a:solidFill>
                <a:sysClr val="windowText" lastClr="000000"/>
              </a:solidFill>
              <a:prstDash val="sysDot"/>
            </a:ln>
            <a:effectLst/>
          </p:spPr>
          <p:txBody>
            <a:bodyPr anchor="ctr"/>
            <a:lstStyle/>
            <a:p>
              <a:pPr algn="ctr" fontAlgn="auto">
                <a:spcBef>
                  <a:spcPts val="0"/>
                </a:spcBef>
                <a:spcAft>
                  <a:spcPts val="0"/>
                </a:spcAft>
                <a:defRPr/>
              </a:pPr>
              <a:endParaRPr lang="en-US" sz="1800" kern="0" dirty="0">
                <a:solidFill>
                  <a:prstClr val="black"/>
                </a:solidFill>
                <a:latin typeface="Trebuchet MS" panose="020B0603020202020204" pitchFamily="34" charset="0"/>
              </a:endParaRPr>
            </a:p>
          </p:txBody>
        </p:sp>
        <p:cxnSp>
          <p:nvCxnSpPr>
            <p:cNvPr id="85" name="403 Conector recto"/>
            <p:cNvCxnSpPr>
              <a:cxnSpLocks noChangeShapeType="1"/>
            </p:cNvCxnSpPr>
            <p:nvPr/>
          </p:nvCxnSpPr>
          <p:spPr bwMode="auto">
            <a:xfrm>
              <a:off x="1091202" y="4675929"/>
              <a:ext cx="0" cy="1198660"/>
            </a:xfrm>
            <a:prstGeom prst="line">
              <a:avLst/>
            </a:prstGeom>
            <a:noFill/>
            <a:ln w="19050" algn="ctr">
              <a:solidFill>
                <a:srgbClr val="7F7F7F"/>
              </a:solidFill>
              <a:round/>
              <a:headEnd/>
              <a:tailEnd/>
            </a:ln>
            <a:extLst>
              <a:ext uri="{909E8E84-426E-40DD-AFC4-6F175D3DCCD1}">
                <a14:hiddenFill xmlns:a14="http://schemas.microsoft.com/office/drawing/2010/main">
                  <a:noFill/>
                </a14:hiddenFill>
              </a:ext>
            </a:extLst>
          </p:spPr>
        </p:cxnSp>
        <p:cxnSp>
          <p:nvCxnSpPr>
            <p:cNvPr id="86" name="404 Conector recto"/>
            <p:cNvCxnSpPr>
              <a:cxnSpLocks noChangeShapeType="1"/>
            </p:cNvCxnSpPr>
            <p:nvPr/>
          </p:nvCxnSpPr>
          <p:spPr bwMode="auto">
            <a:xfrm>
              <a:off x="1091202" y="5874589"/>
              <a:ext cx="2155209" cy="0"/>
            </a:xfrm>
            <a:prstGeom prst="line">
              <a:avLst/>
            </a:prstGeom>
            <a:noFill/>
            <a:ln w="19050" algn="ctr">
              <a:solidFill>
                <a:srgbClr val="7F7F7F"/>
              </a:solidFill>
              <a:round/>
              <a:headEnd/>
              <a:tailEnd/>
            </a:ln>
            <a:extLst>
              <a:ext uri="{909E8E84-426E-40DD-AFC4-6F175D3DCCD1}">
                <a14:hiddenFill xmlns:a14="http://schemas.microsoft.com/office/drawing/2010/main">
                  <a:noFill/>
                </a14:hiddenFill>
              </a:ext>
            </a:extLst>
          </p:spPr>
        </p:cxnSp>
        <p:sp>
          <p:nvSpPr>
            <p:cNvPr id="87" name="50 CuadroTexto"/>
            <p:cNvSpPr txBox="1"/>
            <p:nvPr/>
          </p:nvSpPr>
          <p:spPr>
            <a:xfrm rot="16200000">
              <a:off x="-152270" y="4695455"/>
              <a:ext cx="2056193" cy="598195"/>
            </a:xfrm>
            <a:prstGeom prst="rect">
              <a:avLst/>
            </a:prstGeom>
            <a:noFill/>
          </p:spPr>
          <p:txBody>
            <a:bodyPr wrap="square">
              <a:spAutoFit/>
            </a:bodyPr>
            <a:lstStyle/>
            <a:p>
              <a:pPr fontAlgn="auto">
                <a:spcBef>
                  <a:spcPts val="0"/>
                </a:spcBef>
                <a:spcAft>
                  <a:spcPts val="0"/>
                </a:spcAft>
                <a:defRPr/>
              </a:pPr>
              <a:r>
                <a:rPr lang="en-US" sz="1000" b="1" kern="0" dirty="0">
                  <a:solidFill>
                    <a:prstClr val="black">
                      <a:lumMod val="50000"/>
                      <a:lumOff val="50000"/>
                    </a:prstClr>
                  </a:solidFill>
                  <a:latin typeface="Trebuchet MS" panose="020B0603020202020204" pitchFamily="34" charset="0"/>
                  <a:cs typeface="Calibri"/>
                </a:rPr>
                <a:t>Reflectivity </a:t>
              </a:r>
              <a:endParaRPr lang="en-US" sz="900" b="1" kern="0" dirty="0">
                <a:solidFill>
                  <a:prstClr val="black">
                    <a:lumMod val="50000"/>
                    <a:lumOff val="50000"/>
                  </a:prstClr>
                </a:solidFill>
                <a:latin typeface="Trebuchet MS" panose="020B0603020202020204" pitchFamily="34" charset="0"/>
              </a:endParaRPr>
            </a:p>
          </p:txBody>
        </p:sp>
        <p:sp>
          <p:nvSpPr>
            <p:cNvPr id="88" name="406 CuadroTexto"/>
            <p:cNvSpPr txBox="1">
              <a:spLocks noChangeArrowheads="1"/>
            </p:cNvSpPr>
            <p:nvPr/>
          </p:nvSpPr>
          <p:spPr bwMode="auto">
            <a:xfrm>
              <a:off x="1157101" y="5850509"/>
              <a:ext cx="2755085" cy="48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s-ES" sz="1000" b="1" dirty="0" err="1">
                  <a:solidFill>
                    <a:srgbClr val="7F7F7F"/>
                  </a:solidFill>
                  <a:latin typeface="Trebuchet MS" panose="020B0603020202020204" pitchFamily="34" charset="0"/>
                  <a:ea typeface="Calibri" pitchFamily="34" charset="0"/>
                  <a:cs typeface="Calibri" pitchFamily="34" charset="0"/>
                </a:rPr>
                <a:t>Wavelenght</a:t>
              </a:r>
              <a:r>
                <a:rPr lang="en-US" altLang="es-ES" sz="1000" b="1" dirty="0">
                  <a:solidFill>
                    <a:srgbClr val="7F7F7F"/>
                  </a:solidFill>
                  <a:latin typeface="Trebuchet MS" panose="020B0603020202020204" pitchFamily="34" charset="0"/>
                  <a:ea typeface="Calibri" pitchFamily="34" charset="0"/>
                  <a:cs typeface="Calibri" pitchFamily="34" charset="0"/>
                </a:rPr>
                <a:t> (λ)</a:t>
              </a:r>
              <a:endParaRPr lang="en-US" altLang="es-ES" sz="900" b="1" dirty="0">
                <a:solidFill>
                  <a:srgbClr val="7F7F7F"/>
                </a:solidFill>
                <a:latin typeface="Trebuchet MS" panose="020B0603020202020204" pitchFamily="34" charset="0"/>
              </a:endParaRPr>
            </a:p>
          </p:txBody>
        </p:sp>
      </p:grpSp>
      <p:sp>
        <p:nvSpPr>
          <p:cNvPr id="89" name="46 Flecha derecha"/>
          <p:cNvSpPr/>
          <p:nvPr/>
        </p:nvSpPr>
        <p:spPr>
          <a:xfrm>
            <a:off x="4643815" y="1970692"/>
            <a:ext cx="117460" cy="27682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nvGrpSpPr>
          <p:cNvPr id="90" name="85 Grupo"/>
          <p:cNvGrpSpPr/>
          <p:nvPr/>
        </p:nvGrpSpPr>
        <p:grpSpPr>
          <a:xfrm>
            <a:off x="35496" y="3645867"/>
            <a:ext cx="3779837" cy="3311525"/>
            <a:chOff x="388327" y="3645024"/>
            <a:chExt cx="3779837" cy="3311525"/>
          </a:xfrm>
        </p:grpSpPr>
        <p:pic>
          <p:nvPicPr>
            <p:cNvPr id="9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327" y="3645024"/>
              <a:ext cx="3779837" cy="331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2" name="87 Conector recto"/>
            <p:cNvCxnSpPr/>
            <p:nvPr/>
          </p:nvCxnSpPr>
          <p:spPr>
            <a:xfrm>
              <a:off x="1018605" y="5455535"/>
              <a:ext cx="20520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93" name="88 CuadroTexto"/>
            <p:cNvSpPr txBox="1"/>
            <p:nvPr/>
          </p:nvSpPr>
          <p:spPr>
            <a:xfrm>
              <a:off x="2750596" y="5096588"/>
              <a:ext cx="576064" cy="253916"/>
            </a:xfrm>
            <a:prstGeom prst="rect">
              <a:avLst/>
            </a:prstGeom>
            <a:noFill/>
          </p:spPr>
          <p:txBody>
            <a:bodyPr wrap="square" rtlCol="0">
              <a:spAutoFit/>
            </a:bodyPr>
            <a:lstStyle/>
            <a:p>
              <a:r>
                <a:rPr lang="es-ES" sz="1050" b="1" dirty="0"/>
                <a:t>IC50</a:t>
              </a:r>
            </a:p>
          </p:txBody>
        </p:sp>
      </p:grpSp>
      <p:pic>
        <p:nvPicPr>
          <p:cNvPr id="94" name="Picture 9"/>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9119"/>
          <a:stretch/>
        </p:blipFill>
        <p:spPr bwMode="auto">
          <a:xfrm>
            <a:off x="4355976" y="3536427"/>
            <a:ext cx="3672408" cy="3367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 name="5 CuadroTexto"/>
          <p:cNvSpPr txBox="1">
            <a:spLocks noChangeArrowheads="1"/>
          </p:cNvSpPr>
          <p:nvPr/>
        </p:nvSpPr>
        <p:spPr bwMode="auto">
          <a:xfrm>
            <a:off x="6372200" y="973168"/>
            <a:ext cx="115159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defRPr/>
            </a:pPr>
            <a:r>
              <a:rPr lang="es-ES_tradnl" altLang="es-ES" sz="1100" dirty="0">
                <a:solidFill>
                  <a:srgbClr val="004687"/>
                </a:solidFill>
                <a:latin typeface="Trebuchet MS" panose="020B0603020202020204" pitchFamily="34" charset="0"/>
                <a:cs typeface="Arial" charset="0"/>
              </a:rPr>
              <a:t>Small analytes: </a:t>
            </a:r>
            <a:r>
              <a:rPr lang="es-ES_tradnl" altLang="es-ES" sz="1100" dirty="0" err="1">
                <a:solidFill>
                  <a:srgbClr val="004687"/>
                </a:solidFill>
                <a:latin typeface="Trebuchet MS" panose="020B0603020202020204" pitchFamily="34" charset="0"/>
                <a:cs typeface="Arial" charset="0"/>
              </a:rPr>
              <a:t>competitive</a:t>
            </a:r>
            <a:r>
              <a:rPr lang="es-ES_tradnl" altLang="es-ES" sz="1100" dirty="0">
                <a:solidFill>
                  <a:srgbClr val="004687"/>
                </a:solidFill>
                <a:latin typeface="Trebuchet MS" panose="020B0603020202020204" pitchFamily="34" charset="0"/>
                <a:cs typeface="Arial" charset="0"/>
              </a:rPr>
              <a:t> </a:t>
            </a:r>
            <a:r>
              <a:rPr lang="es-ES_tradnl" altLang="es-ES" sz="1100" dirty="0" err="1">
                <a:solidFill>
                  <a:srgbClr val="004687"/>
                </a:solidFill>
                <a:latin typeface="Trebuchet MS" panose="020B0603020202020204" pitchFamily="34" charset="0"/>
                <a:cs typeface="Arial" charset="0"/>
              </a:rPr>
              <a:t>format</a:t>
            </a:r>
            <a:endParaRPr lang="es-ES" altLang="es-ES" sz="1100" b="1" dirty="0">
              <a:solidFill>
                <a:srgbClr val="004687"/>
              </a:solidFill>
              <a:latin typeface="Trebuchet MS" panose="020B0603020202020204" pitchFamily="34" charset="0"/>
              <a:cs typeface="Arial" charset="0"/>
            </a:endParaRPr>
          </a:p>
        </p:txBody>
      </p:sp>
      <p:sp>
        <p:nvSpPr>
          <p:cNvPr id="96" name="95 Triángulo isósceles"/>
          <p:cNvSpPr/>
          <p:nvPr/>
        </p:nvSpPr>
        <p:spPr bwMode="auto">
          <a:xfrm>
            <a:off x="6847001" y="2912435"/>
            <a:ext cx="144000" cy="144000"/>
          </a:xfrm>
          <a:prstGeom prst="triangle">
            <a:avLst/>
          </a:prstGeom>
          <a:solidFill>
            <a:srgbClr val="92D050"/>
          </a:solidFill>
          <a:ln w="9525" cap="flat" cmpd="sng" algn="ctr">
            <a:noFill/>
            <a:prstDash val="solid"/>
          </a:ln>
          <a:effectLst/>
          <a:scene3d>
            <a:camera prst="orthographicFront"/>
            <a:lightRig rig="threePt" dir="t"/>
          </a:scene3d>
          <a:sp3d>
            <a:bevelT w="44450" h="44450"/>
          </a:sp3d>
        </p:spPr>
        <p:txBody>
          <a:bodyPr anchor="ctr"/>
          <a:lstStyle/>
          <a:p>
            <a:pPr algn="ctr" fontAlgn="auto">
              <a:spcBef>
                <a:spcPts val="0"/>
              </a:spcBef>
              <a:spcAft>
                <a:spcPts val="0"/>
              </a:spcAft>
              <a:defRPr/>
            </a:pPr>
            <a:endParaRPr lang="es-ES" sz="1600" kern="0">
              <a:solidFill>
                <a:prstClr val="black"/>
              </a:solidFill>
              <a:latin typeface="Trebuchet MS" panose="020B0603020202020204" pitchFamily="34" charset="0"/>
            </a:endParaRPr>
          </a:p>
        </p:txBody>
      </p:sp>
      <p:sp>
        <p:nvSpPr>
          <p:cNvPr id="97" name="7 CuadroTexto"/>
          <p:cNvSpPr txBox="1">
            <a:spLocks noChangeArrowheads="1"/>
          </p:cNvSpPr>
          <p:nvPr/>
        </p:nvSpPr>
        <p:spPr bwMode="auto">
          <a:xfrm>
            <a:off x="6529670" y="3043559"/>
            <a:ext cx="778663" cy="253916"/>
          </a:xfrm>
          <a:prstGeom prst="rect">
            <a:avLst/>
          </a:prstGeom>
          <a:noFill/>
          <a:ln>
            <a:noFill/>
          </a:ln>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r>
              <a:rPr lang="en-US" altLang="es-ES" sz="1050" b="1" dirty="0">
                <a:solidFill>
                  <a:schemeClr val="accent3">
                    <a:lumMod val="75000"/>
                  </a:schemeClr>
                </a:solidFill>
                <a:latin typeface="Arial" charset="0"/>
              </a:rPr>
              <a:t>Analyte</a:t>
            </a:r>
          </a:p>
        </p:txBody>
      </p:sp>
      <p:sp>
        <p:nvSpPr>
          <p:cNvPr id="98" name="99 Rectángulo redondeado"/>
          <p:cNvSpPr/>
          <p:nvPr/>
        </p:nvSpPr>
        <p:spPr>
          <a:xfrm>
            <a:off x="7564226" y="1421243"/>
            <a:ext cx="1544278" cy="1933214"/>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84 CuadroTexto"/>
          <p:cNvSpPr txBox="1"/>
          <p:nvPr/>
        </p:nvSpPr>
        <p:spPr>
          <a:xfrm>
            <a:off x="2207213" y="4247828"/>
            <a:ext cx="2165781" cy="846386"/>
          </a:xfrm>
          <a:prstGeom prst="rect">
            <a:avLst/>
          </a:prstGeom>
          <a:solidFill>
            <a:schemeClr val="accent3">
              <a:lumMod val="20000"/>
              <a:lumOff val="80000"/>
            </a:schemeClr>
          </a:solidFill>
          <a:effectLst>
            <a:outerShdw blurRad="63500" sx="102000" sy="102000" algn="ctr" rotWithShape="0">
              <a:prstClr val="black">
                <a:alpha val="40000"/>
              </a:prstClr>
            </a:outerShdw>
          </a:effectLst>
        </p:spPr>
        <p:txBody>
          <a:bodyPr wrap="square">
            <a:spAutoFit/>
          </a:bodyPr>
          <a:lstStyle/>
          <a:p>
            <a:pPr lvl="0" algn="r">
              <a:defRPr/>
            </a:pPr>
            <a:r>
              <a:rPr lang="en-US" sz="1600" b="1" kern="0" dirty="0">
                <a:solidFill>
                  <a:srgbClr val="00B050"/>
                </a:solidFill>
                <a:latin typeface="Trebuchet MS" panose="020B0603020202020204" pitchFamily="34" charset="0"/>
                <a:cs typeface="Arial" charset="0"/>
              </a:rPr>
              <a:t>PCB</a:t>
            </a:r>
            <a:r>
              <a:rPr lang="en-US" sz="1200" b="1" kern="0" dirty="0">
                <a:solidFill>
                  <a:srgbClr val="00B050"/>
                </a:solidFill>
                <a:latin typeface="Trebuchet MS" panose="020B0603020202020204" pitchFamily="34" charset="0"/>
                <a:cs typeface="Arial" charset="0"/>
              </a:rPr>
              <a:t> </a:t>
            </a:r>
            <a:r>
              <a:rPr lang="en-US" sz="1600" b="1" kern="0" dirty="0">
                <a:solidFill>
                  <a:srgbClr val="00B050"/>
                </a:solidFill>
                <a:latin typeface="Trebuchet MS" panose="020B0603020202020204" pitchFamily="34" charset="0"/>
                <a:cs typeface="Arial" charset="0"/>
              </a:rPr>
              <a:t>169</a:t>
            </a:r>
          </a:p>
          <a:p>
            <a:pPr>
              <a:defRPr/>
            </a:pPr>
            <a:r>
              <a:rPr lang="en-US" sz="1100" b="1" dirty="0">
                <a:solidFill>
                  <a:schemeClr val="tx1">
                    <a:lumMod val="50000"/>
                    <a:lumOff val="50000"/>
                  </a:schemeClr>
                </a:solidFill>
                <a:latin typeface="Trebuchet MS" panose="020B0603020202020204" pitchFamily="34" charset="0"/>
                <a:cs typeface="Arial" charset="0"/>
              </a:rPr>
              <a:t>IC50                   </a:t>
            </a:r>
            <a:r>
              <a:rPr lang="en-US" sz="1100" b="1" dirty="0">
                <a:solidFill>
                  <a:srgbClr val="336600"/>
                </a:solidFill>
                <a:latin typeface="Trebuchet MS" panose="020B0603020202020204" pitchFamily="34" charset="0"/>
                <a:cs typeface="Arial" charset="0"/>
              </a:rPr>
              <a:t>105 µg/L </a:t>
            </a:r>
            <a:r>
              <a:rPr lang="en-US" sz="1100" dirty="0">
                <a:solidFill>
                  <a:srgbClr val="336600"/>
                </a:solidFill>
                <a:latin typeface="Trebuchet MS" panose="020B0603020202020204" pitchFamily="34" charset="0"/>
                <a:cs typeface="Arial" charset="0"/>
              </a:rPr>
              <a:t>      </a:t>
            </a:r>
          </a:p>
          <a:p>
            <a:pPr>
              <a:defRPr/>
            </a:pPr>
            <a:r>
              <a:rPr lang="en-US" sz="1100" b="1" dirty="0">
                <a:solidFill>
                  <a:schemeClr val="bg1">
                    <a:lumMod val="50000"/>
                  </a:schemeClr>
                </a:solidFill>
                <a:latin typeface="Trebuchet MS" panose="020B0603020202020204" pitchFamily="34" charset="0"/>
                <a:cs typeface="Arial" charset="0"/>
              </a:rPr>
              <a:t>Dynamic range</a:t>
            </a:r>
            <a:r>
              <a:rPr lang="en-US" sz="1100" b="1" dirty="0">
                <a:solidFill>
                  <a:schemeClr val="accent3">
                    <a:lumMod val="50000"/>
                  </a:schemeClr>
                </a:solidFill>
                <a:latin typeface="Trebuchet MS" panose="020B0603020202020204" pitchFamily="34" charset="0"/>
                <a:cs typeface="Arial" charset="0"/>
                <a:sym typeface="Symbol"/>
              </a:rPr>
              <a:t> </a:t>
            </a:r>
            <a:r>
              <a:rPr lang="en-US" sz="1100" b="1" dirty="0">
                <a:solidFill>
                  <a:schemeClr val="accent3">
                    <a:lumMod val="50000"/>
                  </a:schemeClr>
                </a:solidFill>
                <a:latin typeface="Trebuchet MS" panose="020B0603020202020204" pitchFamily="34" charset="0"/>
                <a:cs typeface="Arial" charset="0"/>
              </a:rPr>
              <a:t> 30-300 </a:t>
            </a:r>
            <a:r>
              <a:rPr lang="en-US" sz="1100" b="1" dirty="0">
                <a:solidFill>
                  <a:srgbClr val="336600"/>
                </a:solidFill>
                <a:latin typeface="Trebuchet MS" panose="020B0603020202020204" pitchFamily="34" charset="0"/>
                <a:cs typeface="Arial" charset="0"/>
              </a:rPr>
              <a:t>µg/L</a:t>
            </a:r>
          </a:p>
          <a:p>
            <a:pPr>
              <a:defRPr/>
            </a:pPr>
            <a:r>
              <a:rPr lang="en-US" sz="1100" b="1" dirty="0">
                <a:solidFill>
                  <a:schemeClr val="bg1">
                    <a:lumMod val="50000"/>
                  </a:schemeClr>
                </a:solidFill>
                <a:latin typeface="Trebuchet MS" panose="020B0603020202020204" pitchFamily="34" charset="0"/>
                <a:cs typeface="Arial" charset="0"/>
              </a:rPr>
              <a:t>LOD</a:t>
            </a:r>
            <a:r>
              <a:rPr lang="en-US" sz="1100" b="1" kern="0" dirty="0">
                <a:solidFill>
                  <a:srgbClr val="336600"/>
                </a:solidFill>
                <a:latin typeface="Trebuchet MS" panose="020B0603020202020204" pitchFamily="34" charset="0"/>
                <a:cs typeface="Arial" charset="0"/>
              </a:rPr>
              <a:t>                    22 </a:t>
            </a:r>
            <a:r>
              <a:rPr lang="en-US" sz="1100" b="1" dirty="0">
                <a:solidFill>
                  <a:srgbClr val="336600"/>
                </a:solidFill>
                <a:latin typeface="Trebuchet MS" panose="020B0603020202020204" pitchFamily="34" charset="0"/>
                <a:cs typeface="Arial" charset="0"/>
              </a:rPr>
              <a:t>µg/L</a:t>
            </a:r>
          </a:p>
        </p:txBody>
      </p:sp>
      <p:sp>
        <p:nvSpPr>
          <p:cNvPr id="100" name="89 CuadroTexto"/>
          <p:cNvSpPr txBox="1"/>
          <p:nvPr/>
        </p:nvSpPr>
        <p:spPr>
          <a:xfrm>
            <a:off x="6787284" y="4282600"/>
            <a:ext cx="2233145" cy="1015663"/>
          </a:xfrm>
          <a:prstGeom prst="rect">
            <a:avLst/>
          </a:prstGeom>
          <a:solidFill>
            <a:schemeClr val="bg1">
              <a:lumMod val="95000"/>
            </a:schemeClr>
          </a:solidFill>
          <a:effectLst>
            <a:outerShdw blurRad="63500" sx="102000" sy="102000" algn="ctr" rotWithShape="0">
              <a:prstClr val="black">
                <a:alpha val="40000"/>
              </a:prstClr>
            </a:outerShdw>
          </a:effectLst>
        </p:spPr>
        <p:txBody>
          <a:bodyPr wrap="square">
            <a:spAutoFit/>
          </a:bodyPr>
          <a:lstStyle/>
          <a:p>
            <a:pPr algn="r">
              <a:defRPr/>
            </a:pPr>
            <a:r>
              <a:rPr lang="en-US" sz="1600" b="1" dirty="0">
                <a:solidFill>
                  <a:srgbClr val="CC00FF"/>
                </a:solidFill>
                <a:latin typeface="Trebuchet MS" panose="020B0603020202020204" pitchFamily="34" charset="0"/>
                <a:cs typeface="Arial" charset="0"/>
              </a:rPr>
              <a:t>OKADAIC ACID</a:t>
            </a:r>
          </a:p>
          <a:p>
            <a:pPr>
              <a:defRPr/>
            </a:pPr>
            <a:r>
              <a:rPr lang="en-US" sz="1100" b="1" dirty="0">
                <a:solidFill>
                  <a:schemeClr val="tx1">
                    <a:lumMod val="50000"/>
                    <a:lumOff val="50000"/>
                  </a:schemeClr>
                </a:solidFill>
                <a:latin typeface="Trebuchet MS" panose="020B0603020202020204" pitchFamily="34" charset="0"/>
                <a:cs typeface="Arial" charset="0"/>
              </a:rPr>
              <a:t>IC50                           </a:t>
            </a:r>
            <a:r>
              <a:rPr lang="en-US" sz="1100" b="1" dirty="0">
                <a:solidFill>
                  <a:srgbClr val="9900CC"/>
                </a:solidFill>
                <a:latin typeface="Trebuchet MS" panose="020B0603020202020204" pitchFamily="34" charset="0"/>
                <a:cs typeface="Arial" charset="0"/>
              </a:rPr>
              <a:t>90 µg/L  </a:t>
            </a:r>
            <a:r>
              <a:rPr lang="en-US" sz="1100" dirty="0">
                <a:solidFill>
                  <a:srgbClr val="9900CC"/>
                </a:solidFill>
                <a:latin typeface="Trebuchet MS" panose="020B0603020202020204" pitchFamily="34" charset="0"/>
                <a:cs typeface="Arial" charset="0"/>
              </a:rPr>
              <a:t>       </a:t>
            </a:r>
          </a:p>
          <a:p>
            <a:pPr>
              <a:lnSpc>
                <a:spcPct val="150000"/>
              </a:lnSpc>
              <a:defRPr/>
            </a:pPr>
            <a:r>
              <a:rPr lang="en-US" sz="1100" b="1" dirty="0">
                <a:solidFill>
                  <a:schemeClr val="tx1">
                    <a:lumMod val="50000"/>
                    <a:lumOff val="50000"/>
                  </a:schemeClr>
                </a:solidFill>
                <a:latin typeface="Trebuchet MS" panose="020B0603020202020204" pitchFamily="34" charset="0"/>
                <a:cs typeface="Arial" charset="0"/>
              </a:rPr>
              <a:t>Dynamic range</a:t>
            </a:r>
            <a:r>
              <a:rPr lang="en-US" sz="1100" b="1" dirty="0">
                <a:solidFill>
                  <a:srgbClr val="9900CC"/>
                </a:solidFill>
                <a:latin typeface="Trebuchet MS" panose="020B0603020202020204" pitchFamily="34" charset="0"/>
                <a:cs typeface="Arial" charset="0"/>
                <a:sym typeface="Symbol"/>
              </a:rPr>
              <a:t>  40</a:t>
            </a:r>
            <a:r>
              <a:rPr lang="en-US" sz="1100" b="1" dirty="0">
                <a:solidFill>
                  <a:srgbClr val="9900CC"/>
                </a:solidFill>
                <a:latin typeface="Trebuchet MS" panose="020B0603020202020204" pitchFamily="34" charset="0"/>
                <a:cs typeface="Arial" charset="0"/>
              </a:rPr>
              <a:t>-250 µg/L</a:t>
            </a:r>
          </a:p>
          <a:p>
            <a:pPr>
              <a:lnSpc>
                <a:spcPct val="150000"/>
              </a:lnSpc>
              <a:defRPr/>
            </a:pPr>
            <a:r>
              <a:rPr lang="en-US" sz="1100" b="1" dirty="0">
                <a:solidFill>
                  <a:schemeClr val="tx1">
                    <a:lumMod val="50000"/>
                    <a:lumOff val="50000"/>
                  </a:schemeClr>
                </a:solidFill>
                <a:latin typeface="Trebuchet MS" panose="020B0603020202020204" pitchFamily="34" charset="0"/>
                <a:cs typeface="Arial" charset="0"/>
              </a:rPr>
              <a:t>LOD</a:t>
            </a:r>
            <a:r>
              <a:rPr lang="en-US" sz="1100" b="1" dirty="0">
                <a:solidFill>
                  <a:srgbClr val="9900CC"/>
                </a:solidFill>
                <a:latin typeface="Trebuchet MS" panose="020B0603020202020204" pitchFamily="34" charset="0"/>
                <a:cs typeface="Arial" charset="0"/>
              </a:rPr>
              <a:t>                    25 µg/L</a:t>
            </a:r>
          </a:p>
        </p:txBody>
      </p:sp>
      <p:cxnSp>
        <p:nvCxnSpPr>
          <p:cNvPr id="101" name="102 Conector recto"/>
          <p:cNvCxnSpPr/>
          <p:nvPr/>
        </p:nvCxnSpPr>
        <p:spPr>
          <a:xfrm>
            <a:off x="5061833" y="5473375"/>
            <a:ext cx="20520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02" name="103 CuadroTexto"/>
          <p:cNvSpPr txBox="1"/>
          <p:nvPr/>
        </p:nvSpPr>
        <p:spPr>
          <a:xfrm>
            <a:off x="7146489" y="5373216"/>
            <a:ext cx="576064" cy="253916"/>
          </a:xfrm>
          <a:prstGeom prst="rect">
            <a:avLst/>
          </a:prstGeom>
          <a:noFill/>
        </p:spPr>
        <p:txBody>
          <a:bodyPr wrap="square" rtlCol="0">
            <a:spAutoFit/>
          </a:bodyPr>
          <a:lstStyle/>
          <a:p>
            <a:r>
              <a:rPr lang="es-ES" sz="1050" b="1" dirty="0"/>
              <a:t>IC50</a:t>
            </a:r>
          </a:p>
        </p:txBody>
      </p:sp>
      <p:pic>
        <p:nvPicPr>
          <p:cNvPr id="103" name="Picture 9" descr="http://media.cellsignal.com/products/images/27735207/28341825/5934_structure_jp.jpg"/>
          <p:cNvPicPr>
            <a:picLocks noChangeAspect="1" noChangeArrowheads="1"/>
          </p:cNvPicPr>
          <p:nvPr/>
        </p:nvPicPr>
        <p:blipFill>
          <a:blip r:embed="rId7" cstate="print">
            <a:clrChange>
              <a:clrFrom>
                <a:srgbClr val="FFFFFF"/>
              </a:clrFrom>
              <a:clrTo>
                <a:srgbClr val="FFFFFF">
                  <a:alpha val="0"/>
                </a:srgbClr>
              </a:clrTo>
            </a:clrChange>
            <a:duotone>
              <a:prstClr val="black"/>
              <a:srgbClr val="CC00CC">
                <a:tint val="45000"/>
                <a:satMod val="400000"/>
              </a:srgbClr>
            </a:duotone>
          </a:blip>
          <a:srcRect t="34485" b="30881"/>
          <a:stretch>
            <a:fillRect/>
          </a:stretch>
        </p:blipFill>
        <p:spPr bwMode="auto">
          <a:xfrm flipH="1">
            <a:off x="5187830" y="5910939"/>
            <a:ext cx="1817104" cy="423599"/>
          </a:xfrm>
          <a:prstGeom prst="rect">
            <a:avLst/>
          </a:prstGeom>
          <a:noFill/>
        </p:spPr>
      </p:pic>
      <p:pic>
        <p:nvPicPr>
          <p:cNvPr id="104" name="Picture 3"/>
          <p:cNvPicPr>
            <a:picLocks noChangeAspect="1" noChangeArrowheads="1"/>
          </p:cNvPicPr>
          <p:nvPr/>
        </p:nvPicPr>
        <p:blipFill rotWithShape="1">
          <a:blip r:embed="rId8" cstate="print">
            <a:clrChange>
              <a:clrFrom>
                <a:srgbClr val="FFFFFF"/>
              </a:clrFrom>
              <a:clrTo>
                <a:srgbClr val="FFFFFF">
                  <a:alpha val="0"/>
                </a:srgbClr>
              </a:clrTo>
            </a:clrChange>
            <a:duotone>
              <a:prstClr val="black"/>
              <a:schemeClr val="accent3">
                <a:tint val="45000"/>
                <a:satMod val="400000"/>
              </a:schemeClr>
            </a:duotone>
          </a:blip>
          <a:srcRect r="59796"/>
          <a:stretch/>
        </p:blipFill>
        <p:spPr bwMode="auto">
          <a:xfrm>
            <a:off x="945590" y="5545099"/>
            <a:ext cx="874342" cy="731679"/>
          </a:xfrm>
          <a:prstGeom prst="rect">
            <a:avLst/>
          </a:prstGeom>
          <a:ln>
            <a:noFill/>
          </a:ln>
          <a:effectLst/>
          <a:extLst/>
        </p:spPr>
      </p:pic>
    </p:spTree>
    <p:extLst>
      <p:ext uri="{BB962C8B-B14F-4D97-AF65-F5344CB8AC3E}">
        <p14:creationId xmlns:p14="http://schemas.microsoft.com/office/powerpoint/2010/main" val="211551005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eaLnBrk="1" hangingPunct="1">
              <a:defRPr/>
            </a:pPr>
            <a:r>
              <a:rPr lang="de-DE" sz="2400" kern="0" cap="small" dirty="0"/>
              <a:t>EnviGuard – Chemical </a:t>
            </a:r>
            <a:r>
              <a:rPr lang="de-DE" sz="2400" kern="0" cap="small" dirty="0" err="1"/>
              <a:t>Detection</a:t>
            </a:r>
            <a:r>
              <a:rPr lang="de-DE" sz="2400" kern="0" cap="small" dirty="0"/>
              <a:t> Unit (CDU)</a:t>
            </a:r>
          </a:p>
        </p:txBody>
      </p:sp>
      <p:sp>
        <p:nvSpPr>
          <p:cNvPr id="24" name="Fußzeilenplatzhalter 6"/>
          <p:cNvSpPr>
            <a:spLocks noGrp="1"/>
          </p:cNvSpPr>
          <p:nvPr>
            <p:ph type="ftr" sz="quarter" idx="11"/>
          </p:nvPr>
        </p:nvSpPr>
        <p:spPr>
          <a:xfrm>
            <a:off x="6213475" y="6356350"/>
            <a:ext cx="2895600" cy="365125"/>
          </a:xfrm>
        </p:spPr>
        <p:txBody>
          <a:bodyPr/>
          <a:lstStyle/>
          <a:p>
            <a:pPr>
              <a:defRPr/>
            </a:pPr>
            <a:r>
              <a:rPr lang="de-DE" dirty="0"/>
              <a:t>www.ttz-bremerhaven.de</a:t>
            </a:r>
          </a:p>
        </p:txBody>
      </p:sp>
      <p:pic>
        <p:nvPicPr>
          <p:cNvPr id="10" name="Picture 4" descr="\\FILESERVER2\Umwelt\Projekte\1) Running\1.13.019   EnviGuard\Infos\Pictures\EnviGuard LOGOS\Logo 300dpi\EnviGuard_Chemical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3510" y="248277"/>
            <a:ext cx="1044426" cy="867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107504" y="1215096"/>
            <a:ext cx="8712968" cy="560153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800" dirty="0">
                <a:solidFill>
                  <a:schemeClr val="bg1">
                    <a:lumMod val="50000"/>
                  </a:schemeClr>
                </a:solidFill>
                <a:latin typeface="+mj-lt"/>
              </a:rPr>
              <a:t>1</a:t>
            </a:r>
            <a:r>
              <a:rPr lang="en-GB" sz="2800" baseline="30000" dirty="0">
                <a:solidFill>
                  <a:schemeClr val="bg1">
                    <a:lumMod val="50000"/>
                  </a:schemeClr>
                </a:solidFill>
                <a:latin typeface="+mj-lt"/>
              </a:rPr>
              <a:t>st</a:t>
            </a:r>
            <a:r>
              <a:rPr lang="en-GB" sz="2800" dirty="0">
                <a:solidFill>
                  <a:schemeClr val="bg1">
                    <a:lumMod val="50000"/>
                  </a:schemeClr>
                </a:solidFill>
                <a:latin typeface="+mj-lt"/>
              </a:rPr>
              <a:t> prototype of the fully automated CDU is available</a:t>
            </a:r>
          </a:p>
          <a:p>
            <a:pPr marL="342900" indent="-342900">
              <a:spcAft>
                <a:spcPts val="1200"/>
              </a:spcAft>
              <a:buFont typeface="Arial" panose="020B0604020202020204" pitchFamily="34" charset="0"/>
              <a:buChar char="•"/>
            </a:pPr>
            <a:r>
              <a:rPr lang="en-US" sz="2800" dirty="0">
                <a:solidFill>
                  <a:schemeClr val="bg1">
                    <a:lumMod val="50000"/>
                  </a:schemeClr>
                </a:solidFill>
                <a:latin typeface="+mj-lt"/>
              </a:rPr>
              <a:t>Successful measurement protocols for PCBs &amp; okadaic acid detection implemented </a:t>
            </a:r>
          </a:p>
          <a:p>
            <a:pPr marL="342900" indent="-342900">
              <a:spcAft>
                <a:spcPts val="1200"/>
              </a:spcAft>
              <a:buFont typeface="Arial" panose="020B0604020202020204" pitchFamily="34" charset="0"/>
              <a:buChar char="•"/>
            </a:pPr>
            <a:r>
              <a:rPr lang="en-US" sz="2800" dirty="0">
                <a:solidFill>
                  <a:schemeClr val="bg1">
                    <a:lumMod val="50000"/>
                  </a:schemeClr>
                </a:solidFill>
                <a:latin typeface="+mj-lt"/>
              </a:rPr>
              <a:t>LoD of 22 µg/L for PCBs and 25 µg/L for OA in water samples.</a:t>
            </a:r>
          </a:p>
          <a:p>
            <a:pPr marL="342900" indent="-342900">
              <a:spcAft>
                <a:spcPts val="1200"/>
              </a:spcAft>
              <a:buFont typeface="Arial" panose="020B0604020202020204" pitchFamily="34" charset="0"/>
              <a:buChar char="•"/>
            </a:pPr>
            <a:r>
              <a:rPr lang="en-US" sz="2800" dirty="0">
                <a:solidFill>
                  <a:schemeClr val="bg1">
                    <a:lumMod val="50000"/>
                  </a:schemeClr>
                </a:solidFill>
                <a:latin typeface="+mj-lt"/>
              </a:rPr>
              <a:t>System allows measuring 1 sample per hour.</a:t>
            </a:r>
          </a:p>
          <a:p>
            <a:pPr marL="342900" indent="-342900">
              <a:spcAft>
                <a:spcPts val="1200"/>
              </a:spcAft>
              <a:buFont typeface="Arial" panose="020B0604020202020204" pitchFamily="34" charset="0"/>
              <a:buChar char="•"/>
            </a:pPr>
            <a:r>
              <a:rPr lang="en-US" sz="2800" dirty="0">
                <a:solidFill>
                  <a:schemeClr val="bg1">
                    <a:lumMod val="50000"/>
                  </a:schemeClr>
                </a:solidFill>
                <a:latin typeface="+mj-lt"/>
              </a:rPr>
              <a:t>currently under development</a:t>
            </a:r>
          </a:p>
          <a:p>
            <a:pPr marL="800100" lvl="1" indent="-342900">
              <a:spcAft>
                <a:spcPts val="1200"/>
              </a:spcAft>
              <a:buFont typeface="Symbol" panose="05050102010706020507" pitchFamily="18" charset="2"/>
              <a:buChar char="-"/>
            </a:pPr>
            <a:r>
              <a:rPr lang="en-US" sz="2400" dirty="0">
                <a:solidFill>
                  <a:schemeClr val="bg1">
                    <a:lumMod val="50000"/>
                  </a:schemeClr>
                </a:solidFill>
                <a:latin typeface="+mj-lt"/>
              </a:rPr>
              <a:t>Simultaneous multianalyte detection </a:t>
            </a:r>
          </a:p>
          <a:p>
            <a:pPr marL="800100" lvl="1" indent="-342900">
              <a:spcAft>
                <a:spcPts val="1200"/>
              </a:spcAft>
              <a:buFont typeface="Symbol" panose="05050102010706020507" pitchFamily="18" charset="2"/>
              <a:buChar char="-"/>
            </a:pPr>
            <a:r>
              <a:rPr lang="en-US" sz="2400" dirty="0">
                <a:solidFill>
                  <a:schemeClr val="bg1">
                    <a:lumMod val="50000"/>
                  </a:schemeClr>
                </a:solidFill>
                <a:latin typeface="+mj-lt"/>
              </a:rPr>
              <a:t>evaluation of the matrix effect with blank algae culture </a:t>
            </a:r>
          </a:p>
          <a:p>
            <a:pPr marL="342900" indent="-342900">
              <a:buFont typeface="Arial" panose="020B0604020202020204" pitchFamily="34" charset="0"/>
              <a:buChar char="•"/>
            </a:pPr>
            <a:endParaRPr lang="en-GB" sz="2200" dirty="0">
              <a:solidFill>
                <a:schemeClr val="bg1">
                  <a:lumMod val="50000"/>
                </a:schemeClr>
              </a:solidFill>
              <a:latin typeface="+mj-lt"/>
            </a:endParaRPr>
          </a:p>
          <a:p>
            <a:pPr marL="263776" indent="-263776">
              <a:buFontTx/>
              <a:buChar char="-"/>
            </a:pPr>
            <a:endParaRPr lang="en-GB" sz="2200" dirty="0">
              <a:solidFill>
                <a:schemeClr val="bg1">
                  <a:lumMod val="50000"/>
                </a:schemeClr>
              </a:solidFill>
              <a:latin typeface="+mj-lt"/>
            </a:endParaRPr>
          </a:p>
        </p:txBody>
      </p:sp>
    </p:spTree>
    <p:extLst>
      <p:ext uri="{BB962C8B-B14F-4D97-AF65-F5344CB8AC3E}">
        <p14:creationId xmlns:p14="http://schemas.microsoft.com/office/powerpoint/2010/main" val="50681073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eaLnBrk="1" hangingPunct="1">
              <a:defRPr/>
            </a:pPr>
            <a:r>
              <a:rPr lang="de-DE" sz="2400" kern="0" cap="small" dirty="0"/>
              <a:t>EnviGuard – Key </a:t>
            </a:r>
            <a:r>
              <a:rPr lang="de-DE" sz="2400" kern="0" cap="small" dirty="0" err="1"/>
              <a:t>Results</a:t>
            </a:r>
            <a:endParaRPr lang="de-DE" sz="2400" kern="0" cap="small" dirty="0"/>
          </a:p>
        </p:txBody>
      </p:sp>
      <p:sp>
        <p:nvSpPr>
          <p:cNvPr id="24" name="Fußzeilenplatzhalter 6"/>
          <p:cNvSpPr>
            <a:spLocks noGrp="1"/>
          </p:cNvSpPr>
          <p:nvPr>
            <p:ph type="ftr" sz="quarter" idx="11"/>
          </p:nvPr>
        </p:nvSpPr>
        <p:spPr>
          <a:xfrm>
            <a:off x="6213475" y="6356350"/>
            <a:ext cx="2895600" cy="365125"/>
          </a:xfrm>
        </p:spPr>
        <p:txBody>
          <a:bodyPr/>
          <a:lstStyle/>
          <a:p>
            <a:pPr>
              <a:defRPr/>
            </a:pPr>
            <a:r>
              <a:rPr lang="de-DE" dirty="0"/>
              <a:t>www.ttz-bremerhaven.de</a:t>
            </a:r>
          </a:p>
        </p:txBody>
      </p:sp>
      <p:pic>
        <p:nvPicPr>
          <p:cNvPr id="6" name="Picture 3" descr="\\FILESERVER2\Umwelt\Projekte\1) Running\1.13.019   EnviGuard\Infos\Pictures\EnviGuard LOGOS\Logo 300dpi\EnviGuard_Alga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242491"/>
            <a:ext cx="1043608" cy="866921"/>
          </a:xfrm>
          <a:prstGeom prst="rect">
            <a:avLst/>
          </a:prstGeom>
          <a:solidFill>
            <a:schemeClr val="bg1"/>
          </a:solidFill>
          <a:extLst/>
        </p:spPr>
      </p:pic>
      <p:sp>
        <p:nvSpPr>
          <p:cNvPr id="10" name="Content Placeholder 2"/>
          <p:cNvSpPr>
            <a:spLocks noGrp="1"/>
          </p:cNvSpPr>
          <p:nvPr>
            <p:ph idx="1"/>
          </p:nvPr>
        </p:nvSpPr>
        <p:spPr>
          <a:xfrm>
            <a:off x="179512" y="1600200"/>
            <a:ext cx="8507288" cy="4756150"/>
          </a:xfrm>
        </p:spPr>
        <p:txBody>
          <a:bodyPr>
            <a:normAutofit fontScale="92500" lnSpcReduction="10000"/>
          </a:bodyPr>
          <a:lstStyle/>
          <a:p>
            <a:pPr>
              <a:spcBef>
                <a:spcPts val="1200"/>
              </a:spcBef>
              <a:spcAft>
                <a:spcPts val="600"/>
              </a:spcAft>
            </a:pPr>
            <a:r>
              <a:rPr lang="en-GB" dirty="0">
                <a:solidFill>
                  <a:schemeClr val="bg1">
                    <a:lumMod val="50000"/>
                  </a:schemeClr>
                </a:solidFill>
              </a:rPr>
              <a:t>Filtration &amp; pre-treatment unit (</a:t>
            </a:r>
            <a:r>
              <a:rPr lang="en-GB" dirty="0" err="1">
                <a:solidFill>
                  <a:schemeClr val="bg1">
                    <a:lumMod val="50000"/>
                  </a:schemeClr>
                </a:solidFill>
              </a:rPr>
              <a:t>AutoFIM</a:t>
            </a:r>
            <a:r>
              <a:rPr lang="en-GB" dirty="0">
                <a:solidFill>
                  <a:schemeClr val="bg1">
                    <a:lumMod val="50000"/>
                  </a:schemeClr>
                </a:solidFill>
              </a:rPr>
              <a:t>)		</a:t>
            </a:r>
            <a:r>
              <a:rPr lang="en-GB" dirty="0">
                <a:solidFill>
                  <a:schemeClr val="bg1">
                    <a:lumMod val="50000"/>
                  </a:schemeClr>
                </a:solidFill>
                <a:sym typeface="Wingdings" panose="05000000000000000000" pitchFamily="2" charset="2"/>
              </a:rPr>
              <a:t> TRL 9</a:t>
            </a:r>
            <a:endParaRPr lang="en-GB" dirty="0">
              <a:solidFill>
                <a:schemeClr val="bg1">
                  <a:lumMod val="50000"/>
                </a:schemeClr>
              </a:solidFill>
            </a:endParaRPr>
          </a:p>
          <a:p>
            <a:pPr>
              <a:spcBef>
                <a:spcPts val="1200"/>
              </a:spcBef>
              <a:spcAft>
                <a:spcPts val="600"/>
              </a:spcAft>
            </a:pPr>
            <a:r>
              <a:rPr lang="en-GB" dirty="0">
                <a:solidFill>
                  <a:schemeClr val="bg1">
                    <a:lumMod val="50000"/>
                  </a:schemeClr>
                </a:solidFill>
              </a:rPr>
              <a:t>Sensor for detection of harmful algae		</a:t>
            </a:r>
            <a:r>
              <a:rPr lang="en-GB" dirty="0">
                <a:solidFill>
                  <a:schemeClr val="bg1">
                    <a:lumMod val="50000"/>
                  </a:schemeClr>
                </a:solidFill>
                <a:sym typeface="Wingdings" panose="05000000000000000000" pitchFamily="2" charset="2"/>
              </a:rPr>
              <a:t> TRL 6-7</a:t>
            </a:r>
            <a:endParaRPr lang="en-GB" dirty="0">
              <a:solidFill>
                <a:schemeClr val="bg1">
                  <a:lumMod val="50000"/>
                </a:schemeClr>
              </a:solidFill>
            </a:endParaRPr>
          </a:p>
          <a:p>
            <a:pPr>
              <a:spcBef>
                <a:spcPts val="1200"/>
              </a:spcBef>
              <a:spcAft>
                <a:spcPts val="600"/>
              </a:spcAft>
            </a:pPr>
            <a:r>
              <a:rPr lang="en-GB" dirty="0">
                <a:solidFill>
                  <a:schemeClr val="bg1">
                    <a:lumMod val="50000"/>
                  </a:schemeClr>
                </a:solidFill>
              </a:rPr>
              <a:t>Customizable high-resolution spectrometer	</a:t>
            </a:r>
            <a:r>
              <a:rPr lang="en-GB" dirty="0">
                <a:solidFill>
                  <a:schemeClr val="bg1">
                    <a:lumMod val="50000"/>
                  </a:schemeClr>
                </a:solidFill>
                <a:sym typeface="Wingdings" panose="05000000000000000000" pitchFamily="2" charset="2"/>
              </a:rPr>
              <a:t> TRL 8</a:t>
            </a:r>
            <a:endParaRPr lang="en-GB" dirty="0">
              <a:solidFill>
                <a:schemeClr val="bg1">
                  <a:lumMod val="50000"/>
                </a:schemeClr>
              </a:solidFill>
            </a:endParaRPr>
          </a:p>
          <a:p>
            <a:pPr>
              <a:spcBef>
                <a:spcPts val="1200"/>
              </a:spcBef>
              <a:spcAft>
                <a:spcPts val="600"/>
              </a:spcAft>
            </a:pPr>
            <a:r>
              <a:rPr lang="en-GB" dirty="0">
                <a:solidFill>
                  <a:schemeClr val="bg1">
                    <a:lumMod val="50000"/>
                  </a:schemeClr>
                </a:solidFill>
              </a:rPr>
              <a:t>Antibodies/conjugates PCBs &amp; Okadaic Acid	</a:t>
            </a:r>
            <a:r>
              <a:rPr lang="en-GB" dirty="0">
                <a:solidFill>
                  <a:schemeClr val="bg1">
                    <a:lumMod val="50000"/>
                  </a:schemeClr>
                </a:solidFill>
                <a:sym typeface="Wingdings" panose="05000000000000000000" pitchFamily="2" charset="2"/>
              </a:rPr>
              <a:t> TRL 6</a:t>
            </a:r>
            <a:endParaRPr lang="en-GB" dirty="0">
              <a:solidFill>
                <a:schemeClr val="bg1">
                  <a:lumMod val="50000"/>
                </a:schemeClr>
              </a:solidFill>
            </a:endParaRPr>
          </a:p>
          <a:p>
            <a:pPr>
              <a:spcBef>
                <a:spcPts val="1200"/>
              </a:spcBef>
              <a:spcAft>
                <a:spcPts val="600"/>
              </a:spcAft>
            </a:pPr>
            <a:r>
              <a:rPr lang="en-GB" dirty="0">
                <a:solidFill>
                  <a:schemeClr val="bg1">
                    <a:lumMod val="50000"/>
                  </a:schemeClr>
                </a:solidFill>
              </a:rPr>
              <a:t>Hybrid nanoparticle fabrication method		</a:t>
            </a:r>
            <a:r>
              <a:rPr lang="en-GB" dirty="0">
                <a:solidFill>
                  <a:schemeClr val="bg1">
                    <a:lumMod val="50000"/>
                  </a:schemeClr>
                </a:solidFill>
                <a:sym typeface="Wingdings" panose="05000000000000000000" pitchFamily="2" charset="2"/>
              </a:rPr>
              <a:t> TRL 7</a:t>
            </a:r>
            <a:endParaRPr lang="en-GB" dirty="0">
              <a:solidFill>
                <a:schemeClr val="bg1">
                  <a:lumMod val="50000"/>
                </a:schemeClr>
              </a:solidFill>
            </a:endParaRPr>
          </a:p>
          <a:p>
            <a:pPr>
              <a:spcBef>
                <a:spcPts val="1200"/>
              </a:spcBef>
              <a:spcAft>
                <a:spcPts val="600"/>
              </a:spcAft>
            </a:pPr>
            <a:r>
              <a:rPr lang="en-GB" dirty="0">
                <a:solidFill>
                  <a:schemeClr val="bg1">
                    <a:lumMod val="50000"/>
                  </a:schemeClr>
                </a:solidFill>
              </a:rPr>
              <a:t>Fabrication process of resonant nanopillars &amp; their biofunctionalization					</a:t>
            </a:r>
            <a:r>
              <a:rPr lang="en-GB" dirty="0">
                <a:solidFill>
                  <a:schemeClr val="bg1">
                    <a:lumMod val="50000"/>
                  </a:schemeClr>
                </a:solidFill>
                <a:sym typeface="Wingdings" panose="05000000000000000000" pitchFamily="2" charset="2"/>
              </a:rPr>
              <a:t> TRL 4</a:t>
            </a:r>
            <a:endParaRPr lang="en-GB" dirty="0">
              <a:solidFill>
                <a:schemeClr val="bg1">
                  <a:lumMod val="50000"/>
                </a:schemeClr>
              </a:solidFill>
            </a:endParaRPr>
          </a:p>
          <a:p>
            <a:pPr>
              <a:spcBef>
                <a:spcPts val="1200"/>
              </a:spcBef>
              <a:spcAft>
                <a:spcPts val="600"/>
              </a:spcAft>
            </a:pPr>
            <a:r>
              <a:rPr lang="en-GB" dirty="0">
                <a:solidFill>
                  <a:schemeClr val="bg1">
                    <a:lumMod val="50000"/>
                  </a:schemeClr>
                </a:solidFill>
              </a:rPr>
              <a:t>Automated microfluidic system for implementation of bio-chemical protocol					</a:t>
            </a:r>
            <a:r>
              <a:rPr lang="en-GB" dirty="0">
                <a:solidFill>
                  <a:schemeClr val="bg1">
                    <a:lumMod val="50000"/>
                  </a:schemeClr>
                </a:solidFill>
                <a:sym typeface="Wingdings" panose="05000000000000000000" pitchFamily="2" charset="2"/>
              </a:rPr>
              <a:t> TRL 4</a:t>
            </a:r>
            <a:endParaRPr lang="en-GB" dirty="0">
              <a:solidFill>
                <a:schemeClr val="bg1">
                  <a:lumMod val="50000"/>
                </a:schemeClr>
              </a:solidFill>
            </a:endParaRPr>
          </a:p>
          <a:p>
            <a:pPr>
              <a:spcBef>
                <a:spcPts val="1200"/>
              </a:spcBef>
              <a:spcAft>
                <a:spcPts val="600"/>
              </a:spcAft>
            </a:pPr>
            <a:r>
              <a:rPr lang="en-GB" dirty="0">
                <a:solidFill>
                  <a:schemeClr val="bg1">
                    <a:lumMod val="50000"/>
                  </a:schemeClr>
                </a:solidFill>
              </a:rPr>
              <a:t>Sensor for detection PCBs &amp; Okadaic Acid		</a:t>
            </a:r>
            <a:r>
              <a:rPr lang="en-GB" dirty="0">
                <a:solidFill>
                  <a:schemeClr val="bg1">
                    <a:lumMod val="50000"/>
                  </a:schemeClr>
                </a:solidFill>
                <a:sym typeface="Wingdings" panose="05000000000000000000" pitchFamily="2" charset="2"/>
              </a:rPr>
              <a:t> TRL 4</a:t>
            </a:r>
          </a:p>
        </p:txBody>
      </p:sp>
      <p:pic>
        <p:nvPicPr>
          <p:cNvPr id="11" name="Picture 4" descr="\\FILESERVER2\Umwelt\Projekte\1) Running\1.13.019   EnviGuard\Infos\Pictures\EnviGuard LOGOS\Logo 300dpi\EnviGuard_Chemical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248277"/>
            <a:ext cx="1044426" cy="86760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bwMode="auto">
          <a:xfrm>
            <a:off x="7614084" y="404664"/>
            <a:ext cx="36004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pitchFamily="34" charset="0"/>
              <a:buChar char="•"/>
              <a:defRPr sz="2400" kern="1200">
                <a:solidFill>
                  <a:srgbClr val="002F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rgbClr val="002F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ern="1200">
                <a:solidFill>
                  <a:srgbClr val="002F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600" kern="1200">
                <a:solidFill>
                  <a:srgbClr val="002F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400" kern="1200">
                <a:solidFill>
                  <a:srgbClr val="002F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spcAft>
                <a:spcPts val="600"/>
              </a:spcAft>
              <a:buNone/>
            </a:pPr>
            <a:r>
              <a:rPr lang="en-GB" dirty="0">
                <a:solidFill>
                  <a:schemeClr val="bg1">
                    <a:lumMod val="50000"/>
                  </a:schemeClr>
                </a:solidFill>
              </a:rPr>
              <a:t>&amp;</a:t>
            </a:r>
            <a:endParaRPr lang="en-GB" dirty="0">
              <a:solidFill>
                <a:schemeClr val="bg1">
                  <a:lumMod val="50000"/>
                </a:schemeClr>
              </a:solidFill>
              <a:sym typeface="Wingdings" panose="05000000000000000000" pitchFamily="2" charset="2"/>
            </a:endParaRPr>
          </a:p>
        </p:txBody>
      </p:sp>
    </p:spTree>
    <p:extLst>
      <p:ext uri="{BB962C8B-B14F-4D97-AF65-F5344CB8AC3E}">
        <p14:creationId xmlns:p14="http://schemas.microsoft.com/office/powerpoint/2010/main" val="203111941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eaLnBrk="1" hangingPunct="1">
              <a:defRPr/>
            </a:pPr>
            <a:r>
              <a:rPr lang="de-DE" sz="2400" kern="0" cap="small" dirty="0"/>
              <a:t>EnviGuard Port</a:t>
            </a:r>
          </a:p>
        </p:txBody>
      </p:sp>
      <p:sp>
        <p:nvSpPr>
          <p:cNvPr id="24" name="Fußzeilenplatzhalter 6"/>
          <p:cNvSpPr>
            <a:spLocks noGrp="1"/>
          </p:cNvSpPr>
          <p:nvPr>
            <p:ph type="ftr" sz="quarter" idx="11"/>
          </p:nvPr>
        </p:nvSpPr>
        <p:spPr>
          <a:xfrm>
            <a:off x="6213475" y="6356350"/>
            <a:ext cx="2895600" cy="365125"/>
          </a:xfrm>
        </p:spPr>
        <p:txBody>
          <a:bodyPr/>
          <a:lstStyle/>
          <a:p>
            <a:pPr>
              <a:defRPr/>
            </a:pPr>
            <a:r>
              <a:rPr lang="de-DE" dirty="0"/>
              <a:t>www.ttz-bremerhaven.de</a:t>
            </a:r>
          </a:p>
        </p:txBody>
      </p:sp>
      <p:pic>
        <p:nvPicPr>
          <p:cNvPr id="3" name="Grafik 2"/>
          <p:cNvPicPr>
            <a:picLocks noChangeAspect="1"/>
          </p:cNvPicPr>
          <p:nvPr/>
        </p:nvPicPr>
        <p:blipFill rotWithShape="1">
          <a:blip r:embed="rId3" cstate="print">
            <a:extLst>
              <a:ext uri="{28A0092B-C50C-407E-A947-70E740481C1C}">
                <a14:useLocalDpi xmlns:a14="http://schemas.microsoft.com/office/drawing/2010/main" val="0"/>
              </a:ext>
            </a:extLst>
          </a:blip>
          <a:srcRect l="14563" r="12988"/>
          <a:stretch/>
        </p:blipFill>
        <p:spPr>
          <a:xfrm>
            <a:off x="1430554" y="1240054"/>
            <a:ext cx="6624736" cy="5143500"/>
          </a:xfrm>
          <a:prstGeom prst="rect">
            <a:avLst/>
          </a:prstGeom>
        </p:spPr>
      </p:pic>
    </p:spTree>
    <p:extLst>
      <p:ext uri="{BB962C8B-B14F-4D97-AF65-F5344CB8AC3E}">
        <p14:creationId xmlns:p14="http://schemas.microsoft.com/office/powerpoint/2010/main" val="56968978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 Summarise…</a:t>
            </a:r>
          </a:p>
        </p:txBody>
      </p:sp>
      <p:sp>
        <p:nvSpPr>
          <p:cNvPr id="3" name="Content Placeholder 2"/>
          <p:cNvSpPr>
            <a:spLocks noGrp="1"/>
          </p:cNvSpPr>
          <p:nvPr>
            <p:ph idx="1"/>
          </p:nvPr>
        </p:nvSpPr>
        <p:spPr>
          <a:xfrm>
            <a:off x="500034" y="1196752"/>
            <a:ext cx="8229600" cy="4320480"/>
          </a:xfrm>
        </p:spPr>
        <p:txBody>
          <a:bodyPr/>
          <a:lstStyle/>
          <a:p>
            <a:pPr lvl="0"/>
            <a:r>
              <a:rPr lang="fr-BE" u="sng" dirty="0" err="1"/>
              <a:t>highly</a:t>
            </a:r>
            <a:r>
              <a:rPr lang="fr-BE" u="sng" dirty="0"/>
              <a:t> </a:t>
            </a:r>
            <a:r>
              <a:rPr lang="fr-BE" u="sng" dirty="0" err="1"/>
              <a:t>specific</a:t>
            </a:r>
            <a:r>
              <a:rPr lang="fr-BE" u="sng" dirty="0"/>
              <a:t>, </a:t>
            </a:r>
            <a:r>
              <a:rPr lang="fr-BE" u="sng" dirty="0" err="1"/>
              <a:t>precise</a:t>
            </a:r>
            <a:r>
              <a:rPr lang="fr-BE" u="sng" dirty="0"/>
              <a:t> and </a:t>
            </a:r>
            <a:r>
              <a:rPr lang="fr-BE" u="sng" dirty="0" err="1"/>
              <a:t>reliable</a:t>
            </a:r>
            <a:r>
              <a:rPr lang="fr-BE" u="sng" dirty="0"/>
              <a:t>, in situ, </a:t>
            </a:r>
            <a:r>
              <a:rPr lang="fr-BE" u="sng" dirty="0" err="1"/>
              <a:t>measurements</a:t>
            </a:r>
            <a:r>
              <a:rPr lang="fr-BE" u="sng" dirty="0"/>
              <a:t> of </a:t>
            </a:r>
            <a:r>
              <a:rPr lang="fr-BE" u="sng" dirty="0" err="1"/>
              <a:t>biohazards</a:t>
            </a:r>
            <a:r>
              <a:rPr lang="fr-BE" u="sng" dirty="0"/>
              <a:t> and </a:t>
            </a:r>
            <a:r>
              <a:rPr lang="fr-BE" u="sng" dirty="0" err="1"/>
              <a:t>chemical</a:t>
            </a:r>
            <a:r>
              <a:rPr lang="fr-BE" u="sng" dirty="0"/>
              <a:t> contaminants in </a:t>
            </a:r>
            <a:r>
              <a:rPr lang="fr-BE" u="sng" dirty="0" err="1"/>
              <a:t>seawater</a:t>
            </a:r>
            <a:endParaRPr lang="en-GB" dirty="0"/>
          </a:p>
          <a:p>
            <a:pPr lvl="0"/>
            <a:r>
              <a:rPr lang="fr-BE" dirty="0"/>
              <a:t>multi-class, multi-</a:t>
            </a:r>
            <a:r>
              <a:rPr lang="fr-BE" dirty="0" err="1"/>
              <a:t>analyte</a:t>
            </a:r>
            <a:r>
              <a:rPr lang="fr-BE" dirty="0"/>
              <a:t> </a:t>
            </a:r>
            <a:r>
              <a:rPr lang="fr-BE" dirty="0" err="1"/>
              <a:t>method</a:t>
            </a:r>
            <a:r>
              <a:rPr lang="fr-BE" dirty="0"/>
              <a:t> for the </a:t>
            </a:r>
            <a:r>
              <a:rPr lang="fr-BE" dirty="0" err="1"/>
              <a:t>simultaneous</a:t>
            </a:r>
            <a:r>
              <a:rPr lang="fr-BE" dirty="0"/>
              <a:t> </a:t>
            </a:r>
            <a:r>
              <a:rPr lang="fr-BE" dirty="0" err="1"/>
              <a:t>determination</a:t>
            </a:r>
            <a:r>
              <a:rPr lang="fr-BE" dirty="0"/>
              <a:t> of </a:t>
            </a:r>
            <a:r>
              <a:rPr lang="fr-BE" dirty="0" err="1"/>
              <a:t>harmful</a:t>
            </a:r>
            <a:r>
              <a:rPr lang="fr-BE" dirty="0"/>
              <a:t> </a:t>
            </a:r>
            <a:r>
              <a:rPr lang="fr-BE" dirty="0" err="1"/>
              <a:t>microalgae</a:t>
            </a:r>
            <a:r>
              <a:rPr lang="fr-BE" dirty="0"/>
              <a:t> </a:t>
            </a:r>
            <a:r>
              <a:rPr lang="fr-BE" dirty="0" err="1"/>
              <a:t>species</a:t>
            </a:r>
            <a:r>
              <a:rPr lang="fr-BE" dirty="0"/>
              <a:t>, </a:t>
            </a:r>
            <a:r>
              <a:rPr lang="fr-BE" i="1" dirty="0" err="1"/>
              <a:t>Betanodavirus</a:t>
            </a:r>
            <a:r>
              <a:rPr lang="fr-BE" dirty="0"/>
              <a:t>, </a:t>
            </a:r>
            <a:r>
              <a:rPr lang="fr-BE" i="1" dirty="0"/>
              <a:t>E</a:t>
            </a:r>
            <a:r>
              <a:rPr lang="fr-BE" dirty="0"/>
              <a:t>. </a:t>
            </a:r>
            <a:r>
              <a:rPr lang="fr-BE" i="1" dirty="0"/>
              <a:t>coli</a:t>
            </a:r>
            <a:r>
              <a:rPr lang="fr-BE" dirty="0"/>
              <a:t>, </a:t>
            </a:r>
            <a:r>
              <a:rPr lang="fr-BE" dirty="0" err="1"/>
              <a:t>okadaic</a:t>
            </a:r>
            <a:r>
              <a:rPr lang="fr-BE" dirty="0"/>
              <a:t> </a:t>
            </a:r>
            <a:r>
              <a:rPr lang="fr-BE" dirty="0" err="1"/>
              <a:t>acid</a:t>
            </a:r>
            <a:r>
              <a:rPr lang="fr-BE" dirty="0"/>
              <a:t>, and </a:t>
            </a:r>
            <a:r>
              <a:rPr lang="fr-BE" dirty="0" err="1"/>
              <a:t>saxitoxin</a:t>
            </a:r>
            <a:r>
              <a:rPr lang="fr-BE" dirty="0"/>
              <a:t>, PCB 128 and PCB 118</a:t>
            </a:r>
            <a:endParaRPr lang="en-GB" dirty="0"/>
          </a:p>
          <a:p>
            <a:pPr lvl="0"/>
            <a:r>
              <a:rPr lang="fr-BE" dirty="0" err="1"/>
              <a:t>their</a:t>
            </a:r>
            <a:r>
              <a:rPr lang="fr-BE" dirty="0"/>
              <a:t> quantitative and qualitative </a:t>
            </a:r>
            <a:r>
              <a:rPr lang="fr-BE" dirty="0" err="1"/>
              <a:t>analysis</a:t>
            </a:r>
            <a:r>
              <a:rPr lang="fr-BE" dirty="0"/>
              <a:t> </a:t>
            </a:r>
            <a:r>
              <a:rPr lang="fr-BE" dirty="0" err="1"/>
              <a:t>through</a:t>
            </a:r>
            <a:r>
              <a:rPr lang="fr-BE" dirty="0"/>
              <a:t> </a:t>
            </a:r>
            <a:r>
              <a:rPr lang="fr-BE" dirty="0" err="1"/>
              <a:t>combination</a:t>
            </a:r>
            <a:r>
              <a:rPr lang="fr-BE" dirty="0"/>
              <a:t> of nanotechnologies </a:t>
            </a:r>
            <a:r>
              <a:rPr lang="fr-BE" dirty="0" err="1"/>
              <a:t>with</a:t>
            </a:r>
            <a:r>
              <a:rPr lang="fr-BE" dirty="0"/>
              <a:t> bio-</a:t>
            </a:r>
            <a:r>
              <a:rPr lang="fr-BE" dirty="0" err="1"/>
              <a:t>receptors</a:t>
            </a:r>
            <a:endParaRPr lang="en-GB" dirty="0"/>
          </a:p>
          <a:p>
            <a:pPr lvl="0"/>
            <a:r>
              <a:rPr lang="fr-BE" dirty="0" err="1"/>
              <a:t>automatic</a:t>
            </a:r>
            <a:r>
              <a:rPr lang="fr-BE" dirty="0"/>
              <a:t> </a:t>
            </a:r>
            <a:r>
              <a:rPr lang="fr-BE" dirty="0" err="1"/>
              <a:t>sampling</a:t>
            </a:r>
            <a:r>
              <a:rPr lang="fr-BE" dirty="0"/>
              <a:t> for a </a:t>
            </a:r>
            <a:r>
              <a:rPr lang="fr-BE" dirty="0" err="1"/>
              <a:t>period</a:t>
            </a:r>
            <a:r>
              <a:rPr lang="fr-BE" dirty="0"/>
              <a:t> of at least one </a:t>
            </a:r>
            <a:r>
              <a:rPr lang="fr-BE" dirty="0" err="1"/>
              <a:t>week</a:t>
            </a:r>
            <a:r>
              <a:rPr lang="fr-BE" dirty="0"/>
              <a:t> in the marine </a:t>
            </a:r>
            <a:r>
              <a:rPr lang="fr-BE" dirty="0" err="1"/>
              <a:t>environment</a:t>
            </a:r>
            <a:endParaRPr lang="en-GB" dirty="0"/>
          </a:p>
          <a:p>
            <a:pPr lvl="0"/>
            <a:endParaRPr lang="fr-BE" dirty="0"/>
          </a:p>
        </p:txBody>
      </p:sp>
      <p:sp>
        <p:nvSpPr>
          <p:cNvPr id="4" name="Footer Placeholder 3"/>
          <p:cNvSpPr>
            <a:spLocks noGrp="1"/>
          </p:cNvSpPr>
          <p:nvPr>
            <p:ph type="ftr" sz="quarter" idx="11"/>
          </p:nvPr>
        </p:nvSpPr>
        <p:spPr/>
        <p:txBody>
          <a:bodyPr/>
          <a:lstStyle/>
          <a:p>
            <a:pPr>
              <a:defRPr/>
            </a:pPr>
            <a:r>
              <a:rPr lang="de-DE"/>
              <a:t>www.ttz-bremerhaven.de</a:t>
            </a:r>
          </a:p>
        </p:txBody>
      </p:sp>
    </p:spTree>
    <p:extLst>
      <p:ext uri="{BB962C8B-B14F-4D97-AF65-F5344CB8AC3E}">
        <p14:creationId xmlns:p14="http://schemas.microsoft.com/office/powerpoint/2010/main" val="2157635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39552" y="1628800"/>
            <a:ext cx="8229600" cy="3730737"/>
          </a:xfrm>
        </p:spPr>
        <p:txBody>
          <a:bodyPr/>
          <a:lstStyle/>
          <a:p>
            <a:pPr lvl="0"/>
            <a:r>
              <a:rPr lang="fr-BE" dirty="0"/>
              <a:t>real-time </a:t>
            </a:r>
            <a:r>
              <a:rPr lang="fr-BE" dirty="0" err="1"/>
              <a:t>results</a:t>
            </a:r>
            <a:r>
              <a:rPr lang="fr-BE" dirty="0"/>
              <a:t> </a:t>
            </a:r>
            <a:r>
              <a:rPr lang="fr-BE" dirty="0">
                <a:sym typeface="Wingdings"/>
              </a:rPr>
              <a:t></a:t>
            </a:r>
            <a:r>
              <a:rPr lang="fr-BE" dirty="0"/>
              <a:t> </a:t>
            </a:r>
            <a:r>
              <a:rPr lang="fr-BE" dirty="0" err="1"/>
              <a:t>early</a:t>
            </a:r>
            <a:r>
              <a:rPr lang="fr-BE" dirty="0"/>
              <a:t> warning system for aquaculture </a:t>
            </a:r>
            <a:r>
              <a:rPr lang="fr-BE" dirty="0" err="1"/>
              <a:t>industry</a:t>
            </a:r>
            <a:r>
              <a:rPr lang="fr-BE" dirty="0"/>
              <a:t>, </a:t>
            </a:r>
            <a:r>
              <a:rPr lang="fr-BE" dirty="0" err="1"/>
              <a:t>harbour</a:t>
            </a:r>
            <a:r>
              <a:rPr lang="fr-BE" dirty="0"/>
              <a:t> </a:t>
            </a:r>
            <a:r>
              <a:rPr lang="fr-BE" dirty="0" err="1"/>
              <a:t>authorities</a:t>
            </a:r>
            <a:r>
              <a:rPr lang="fr-BE" dirty="0"/>
              <a:t> and monitoring of </a:t>
            </a:r>
            <a:r>
              <a:rPr lang="fr-BE" dirty="0" err="1"/>
              <a:t>ballasting</a:t>
            </a:r>
            <a:r>
              <a:rPr lang="fr-BE" dirty="0"/>
              <a:t>/de-</a:t>
            </a:r>
            <a:r>
              <a:rPr lang="fr-BE" dirty="0" err="1"/>
              <a:t>ballasting</a:t>
            </a:r>
            <a:r>
              <a:rPr lang="fr-BE" dirty="0"/>
              <a:t> </a:t>
            </a:r>
            <a:r>
              <a:rPr lang="fr-BE" dirty="0" err="1"/>
              <a:t>operations</a:t>
            </a:r>
            <a:r>
              <a:rPr lang="fr-BE" dirty="0"/>
              <a:t> at </a:t>
            </a:r>
            <a:r>
              <a:rPr lang="fr-BE" dirty="0" err="1"/>
              <a:t>sea</a:t>
            </a:r>
            <a:r>
              <a:rPr lang="fr-BE" dirty="0"/>
              <a:t> and in port areas. </a:t>
            </a:r>
            <a:endParaRPr lang="en-GB" dirty="0"/>
          </a:p>
          <a:p>
            <a:pPr lvl="0"/>
            <a:r>
              <a:rPr lang="fr-BE" dirty="0" err="1"/>
              <a:t>easy</a:t>
            </a:r>
            <a:r>
              <a:rPr lang="fr-BE" dirty="0"/>
              <a:t> </a:t>
            </a:r>
            <a:r>
              <a:rPr lang="fr-BE" dirty="0" err="1"/>
              <a:t>access</a:t>
            </a:r>
            <a:r>
              <a:rPr lang="fr-BE" dirty="0"/>
              <a:t> to data </a:t>
            </a:r>
            <a:r>
              <a:rPr lang="fr-BE" dirty="0" err="1"/>
              <a:t>from</a:t>
            </a:r>
            <a:r>
              <a:rPr lang="fr-BE" dirty="0"/>
              <a:t> </a:t>
            </a:r>
            <a:r>
              <a:rPr lang="fr-BE" dirty="0" err="1"/>
              <a:t>everywhere</a:t>
            </a:r>
            <a:r>
              <a:rPr lang="fr-BE" dirty="0"/>
              <a:t> </a:t>
            </a:r>
            <a:r>
              <a:rPr lang="fr-BE" dirty="0" err="1"/>
              <a:t>through</a:t>
            </a:r>
            <a:r>
              <a:rPr lang="fr-BE" dirty="0"/>
              <a:t> internet </a:t>
            </a:r>
            <a:r>
              <a:rPr lang="fr-BE" dirty="0" err="1"/>
              <a:t>database</a:t>
            </a:r>
            <a:r>
              <a:rPr lang="fr-BE" dirty="0"/>
              <a:t> </a:t>
            </a:r>
            <a:r>
              <a:rPr lang="fr-BE" dirty="0" err="1"/>
              <a:t>allowing</a:t>
            </a:r>
            <a:r>
              <a:rPr lang="fr-BE" dirty="0"/>
              <a:t> </a:t>
            </a:r>
            <a:r>
              <a:rPr lang="fr-BE" dirty="0" err="1"/>
              <a:t>environmental</a:t>
            </a:r>
            <a:r>
              <a:rPr lang="fr-BE" dirty="0"/>
              <a:t> </a:t>
            </a:r>
            <a:r>
              <a:rPr lang="fr-BE" dirty="0" err="1"/>
              <a:t>status</a:t>
            </a:r>
            <a:r>
              <a:rPr lang="fr-BE" dirty="0"/>
              <a:t> /</a:t>
            </a:r>
            <a:r>
              <a:rPr lang="fr-BE" dirty="0" err="1"/>
              <a:t>risk</a:t>
            </a:r>
            <a:r>
              <a:rPr lang="fr-BE" dirty="0"/>
              <a:t> </a:t>
            </a:r>
            <a:r>
              <a:rPr lang="fr-BE" dirty="0" err="1"/>
              <a:t>assessment</a:t>
            </a:r>
            <a:r>
              <a:rPr lang="fr-BE" dirty="0"/>
              <a:t> online </a:t>
            </a:r>
            <a:endParaRPr lang="en-GB" dirty="0"/>
          </a:p>
          <a:p>
            <a:pPr lvl="0"/>
            <a:r>
              <a:rPr lang="fr-BE" dirty="0"/>
              <a:t>durable design for offshore use </a:t>
            </a:r>
            <a:r>
              <a:rPr lang="fr-BE" dirty="0" err="1"/>
              <a:t>under</a:t>
            </a:r>
            <a:r>
              <a:rPr lang="fr-BE" dirty="0"/>
              <a:t> multi-</a:t>
            </a:r>
            <a:r>
              <a:rPr lang="fr-BE" dirty="0" err="1"/>
              <a:t>stressor</a:t>
            </a:r>
            <a:r>
              <a:rPr lang="fr-BE" dirty="0"/>
              <a:t> conditions</a:t>
            </a:r>
            <a:endParaRPr lang="en-GB" dirty="0"/>
          </a:p>
          <a:p>
            <a:pPr lvl="0"/>
            <a:endParaRPr lang="en-GB" dirty="0"/>
          </a:p>
          <a:p>
            <a:endParaRPr lang="en-GB" dirty="0"/>
          </a:p>
        </p:txBody>
      </p:sp>
      <p:sp>
        <p:nvSpPr>
          <p:cNvPr id="4" name="Footer Placeholder 3"/>
          <p:cNvSpPr>
            <a:spLocks noGrp="1"/>
          </p:cNvSpPr>
          <p:nvPr>
            <p:ph type="ftr" sz="quarter" idx="11"/>
          </p:nvPr>
        </p:nvSpPr>
        <p:spPr/>
        <p:txBody>
          <a:bodyPr/>
          <a:lstStyle/>
          <a:p>
            <a:pPr>
              <a:defRPr/>
            </a:pPr>
            <a:r>
              <a:rPr lang="de-DE"/>
              <a:t>www.ttz-bremerhaven.de</a:t>
            </a:r>
          </a:p>
        </p:txBody>
      </p:sp>
    </p:spTree>
    <p:extLst>
      <p:ext uri="{BB962C8B-B14F-4D97-AF65-F5344CB8AC3E}">
        <p14:creationId xmlns:p14="http://schemas.microsoft.com/office/powerpoint/2010/main" val="296633818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p:cNvSpPr txBox="1"/>
          <p:nvPr/>
        </p:nvSpPr>
        <p:spPr>
          <a:xfrm>
            <a:off x="107504" y="2616466"/>
            <a:ext cx="9036496" cy="4365104"/>
          </a:xfrm>
          <a:prstGeom prst="rect">
            <a:avLst/>
          </a:prstGeom>
          <a:noFill/>
        </p:spPr>
        <p:txBody>
          <a:bodyPr/>
          <a:lstStyle/>
          <a:p>
            <a:r>
              <a:rPr lang="en-US" u="sng" dirty="0"/>
              <a:t>Björn B. Suckow</a:t>
            </a:r>
            <a:r>
              <a:rPr lang="en-US" baseline="30000" dirty="0"/>
              <a:t>1</a:t>
            </a:r>
            <a:r>
              <a:rPr lang="en-US" dirty="0"/>
              <a:t>, P. Ciaurriz</a:t>
            </a:r>
            <a:r>
              <a:rPr lang="en-US" baseline="30000" dirty="0"/>
              <a:t>2</a:t>
            </a:r>
            <a:r>
              <a:rPr lang="en-US" dirty="0"/>
              <a:t>, E. Teiletxea</a:t>
            </a:r>
            <a:r>
              <a:rPr lang="en-US" baseline="30000" dirty="0"/>
              <a:t>2</a:t>
            </a:r>
            <a:r>
              <a:rPr lang="en-US" dirty="0"/>
              <a:t>, F. Fernández</a:t>
            </a:r>
            <a:r>
              <a:rPr lang="en-US" baseline="30000" dirty="0"/>
              <a:t>2</a:t>
            </a:r>
            <a:r>
              <a:rPr lang="en-US" dirty="0"/>
              <a:t>, I. Cornago</a:t>
            </a:r>
            <a:r>
              <a:rPr lang="en-US" baseline="30000" dirty="0"/>
              <a:t>2</a:t>
            </a:r>
            <a:r>
              <a:rPr lang="en-US" dirty="0"/>
              <a:t>, A. Baron</a:t>
            </a:r>
            <a:r>
              <a:rPr lang="en-US" baseline="30000" dirty="0"/>
              <a:t>3</a:t>
            </a:r>
            <a:r>
              <a:rPr lang="en-US" dirty="0"/>
              <a:t>, C. Deffaud</a:t>
            </a:r>
            <a:r>
              <a:rPr lang="en-US" baseline="30000" dirty="0"/>
              <a:t> 3</a:t>
            </a:r>
            <a:r>
              <a:rPr lang="en-US" dirty="0"/>
              <a:t>, A. L. Hernandez</a:t>
            </a:r>
            <a:r>
              <a:rPr lang="en-US" baseline="30000" dirty="0"/>
              <a:t>4</a:t>
            </a:r>
            <a:r>
              <a:rPr lang="en-US" dirty="0"/>
              <a:t>, R. Casquel</a:t>
            </a:r>
            <a:r>
              <a:rPr lang="en-US" baseline="30000" dirty="0"/>
              <a:t>4</a:t>
            </a:r>
            <a:r>
              <a:rPr lang="en-US" dirty="0"/>
              <a:t>, M. Holgado</a:t>
            </a:r>
            <a:r>
              <a:rPr lang="en-US" baseline="30000" dirty="0"/>
              <a:t>4</a:t>
            </a:r>
            <a:r>
              <a:rPr lang="en-US" dirty="0"/>
              <a:t>, T. T. Veenstra</a:t>
            </a:r>
            <a:r>
              <a:rPr lang="en-US" baseline="30000" dirty="0"/>
              <a:t>5</a:t>
            </a:r>
            <a:r>
              <a:rPr lang="en-US" dirty="0"/>
              <a:t>, H. von Hörsten</a:t>
            </a:r>
            <a:r>
              <a:rPr lang="en-US" baseline="30000" dirty="0"/>
              <a:t>6</a:t>
            </a:r>
            <a:r>
              <a:rPr lang="en-US" dirty="0"/>
              <a:t>, F. Dortu</a:t>
            </a:r>
            <a:r>
              <a:rPr lang="en-US" baseline="30000" dirty="0"/>
              <a:t>6</a:t>
            </a:r>
            <a:r>
              <a:rPr lang="en-US" dirty="0"/>
              <a:t>, M. Maigler</a:t>
            </a:r>
            <a:r>
              <a:rPr lang="en-US" baseline="30000" dirty="0"/>
              <a:t>7</a:t>
            </a:r>
            <a:r>
              <a:rPr lang="en-US" dirty="0"/>
              <a:t>, K. Metfies</a:t>
            </a:r>
            <a:r>
              <a:rPr lang="en-US" baseline="30000" dirty="0"/>
              <a:t>8</a:t>
            </a:r>
            <a:r>
              <a:rPr lang="en-US" dirty="0"/>
              <a:t>, J. Hessel</a:t>
            </a:r>
            <a:r>
              <a:rPr lang="en-US" baseline="30000" dirty="0"/>
              <a:t>8</a:t>
            </a:r>
            <a:r>
              <a:rPr lang="en-US" dirty="0"/>
              <a:t>, P. Sprong</a:t>
            </a:r>
            <a:r>
              <a:rPr lang="en-US" baseline="30000" dirty="0"/>
              <a:t>8</a:t>
            </a:r>
            <a:r>
              <a:rPr lang="en-US" dirty="0"/>
              <a:t>, T. Hanken</a:t>
            </a:r>
            <a:r>
              <a:rPr lang="en-US" baseline="30000" dirty="0"/>
              <a:t>9</a:t>
            </a:r>
          </a:p>
          <a:p>
            <a:endParaRPr lang="de-DE" dirty="0"/>
          </a:p>
          <a:p>
            <a:pPr>
              <a:spcBef>
                <a:spcPts val="600"/>
              </a:spcBef>
            </a:pPr>
            <a:r>
              <a:rPr lang="de-DE" baseline="30000" dirty="0"/>
              <a:t>1 ttz Bremerhaven, Am Lunedeich 12, 27572 Bremerhaven, Germany</a:t>
            </a:r>
            <a:endParaRPr lang="de-DE" dirty="0"/>
          </a:p>
          <a:p>
            <a:pPr>
              <a:spcBef>
                <a:spcPts val="600"/>
              </a:spcBef>
            </a:pPr>
            <a:r>
              <a:rPr lang="en-GB" baseline="30000" dirty="0"/>
              <a:t>2 </a:t>
            </a:r>
            <a:r>
              <a:rPr lang="en-GB" baseline="30000" dirty="0" err="1"/>
              <a:t>Cemitec</a:t>
            </a:r>
            <a:r>
              <a:rPr lang="en-GB" baseline="30000" dirty="0"/>
              <a:t>, </a:t>
            </a:r>
            <a:r>
              <a:rPr lang="en-GB" baseline="30000" dirty="0" err="1"/>
              <a:t>ADItech</a:t>
            </a:r>
            <a:r>
              <a:rPr lang="en-GB" baseline="30000" dirty="0"/>
              <a:t>, </a:t>
            </a:r>
            <a:r>
              <a:rPr lang="en-GB" baseline="30000" dirty="0" err="1"/>
              <a:t>Polígono</a:t>
            </a:r>
            <a:r>
              <a:rPr lang="en-GB" baseline="30000" dirty="0"/>
              <a:t> </a:t>
            </a:r>
            <a:r>
              <a:rPr lang="en-GB" baseline="30000" dirty="0" err="1"/>
              <a:t>Mocholí</a:t>
            </a:r>
            <a:r>
              <a:rPr lang="en-GB" baseline="30000" dirty="0"/>
              <a:t>, Plaza </a:t>
            </a:r>
            <a:r>
              <a:rPr lang="en-GB" baseline="30000" dirty="0" err="1"/>
              <a:t>Cein</a:t>
            </a:r>
            <a:r>
              <a:rPr lang="en-GB" baseline="30000" dirty="0"/>
              <a:t> 4, 31110 </a:t>
            </a:r>
            <a:r>
              <a:rPr lang="en-GB" baseline="30000" dirty="0" err="1"/>
              <a:t>Noain</a:t>
            </a:r>
            <a:r>
              <a:rPr lang="en-GB" baseline="30000" dirty="0"/>
              <a:t>, Spain</a:t>
            </a:r>
            <a:endParaRPr lang="de-DE" dirty="0"/>
          </a:p>
          <a:p>
            <a:pPr>
              <a:spcBef>
                <a:spcPts val="600"/>
              </a:spcBef>
            </a:pPr>
            <a:r>
              <a:rPr lang="en-GB" baseline="30000" dirty="0"/>
              <a:t>3 </a:t>
            </a:r>
            <a:r>
              <a:rPr lang="en-GB" baseline="30000" dirty="0" err="1"/>
              <a:t>Biotem</a:t>
            </a:r>
            <a:r>
              <a:rPr lang="en-GB" baseline="30000" dirty="0"/>
              <a:t>, </a:t>
            </a:r>
            <a:r>
              <a:rPr lang="en-GB" baseline="30000" dirty="0" err="1"/>
              <a:t>Parc</a:t>
            </a:r>
            <a:r>
              <a:rPr lang="en-GB" baseline="30000" dirty="0"/>
              <a:t> </a:t>
            </a:r>
            <a:r>
              <a:rPr lang="en-GB" baseline="30000" dirty="0" err="1"/>
              <a:t>d’Activités</a:t>
            </a:r>
            <a:r>
              <a:rPr lang="en-GB" baseline="30000" dirty="0"/>
              <a:t> </a:t>
            </a:r>
            <a:r>
              <a:rPr lang="en-GB" baseline="30000" dirty="0" err="1"/>
              <a:t>Bièvre</a:t>
            </a:r>
            <a:r>
              <a:rPr lang="en-GB" baseline="30000" dirty="0"/>
              <a:t> Dauphine, Alphonse </a:t>
            </a:r>
            <a:r>
              <a:rPr lang="en-GB" baseline="30000" dirty="0" err="1"/>
              <a:t>Gourju</a:t>
            </a:r>
            <a:r>
              <a:rPr lang="en-GB" baseline="30000" dirty="0"/>
              <a:t> 885, </a:t>
            </a:r>
            <a:r>
              <a:rPr lang="en-GB" baseline="30000" dirty="0" err="1"/>
              <a:t>Apprieu</a:t>
            </a:r>
            <a:r>
              <a:rPr lang="en-GB" baseline="30000" dirty="0"/>
              <a:t>, France</a:t>
            </a:r>
            <a:endParaRPr lang="de-DE" dirty="0"/>
          </a:p>
          <a:p>
            <a:pPr>
              <a:spcBef>
                <a:spcPts val="600"/>
              </a:spcBef>
            </a:pPr>
            <a:r>
              <a:rPr lang="en-GB" baseline="30000" dirty="0"/>
              <a:t>4 </a:t>
            </a:r>
            <a:r>
              <a:rPr lang="en-GB" baseline="30000" dirty="0" err="1"/>
              <a:t>Center</a:t>
            </a:r>
            <a:r>
              <a:rPr lang="en-GB" baseline="30000" dirty="0"/>
              <a:t> for Biological Technology, Technical University of Madrid, 28223 </a:t>
            </a:r>
            <a:r>
              <a:rPr lang="en-GB" baseline="30000" dirty="0" err="1"/>
              <a:t>Pozuelo</a:t>
            </a:r>
            <a:r>
              <a:rPr lang="en-GB" baseline="30000" dirty="0"/>
              <a:t>, Spain</a:t>
            </a:r>
            <a:endParaRPr lang="de-DE" dirty="0"/>
          </a:p>
          <a:p>
            <a:pPr>
              <a:spcBef>
                <a:spcPts val="600"/>
              </a:spcBef>
            </a:pPr>
            <a:r>
              <a:rPr lang="en-GB" baseline="30000" dirty="0"/>
              <a:t>5 LioniX BV, PO Box 456, 7500 AL </a:t>
            </a:r>
            <a:r>
              <a:rPr lang="en-GB" baseline="30000" dirty="0" err="1"/>
              <a:t>Enschede</a:t>
            </a:r>
            <a:r>
              <a:rPr lang="en-GB" baseline="30000" dirty="0"/>
              <a:t>, The Netherlands</a:t>
            </a:r>
            <a:endParaRPr lang="de-DE" dirty="0"/>
          </a:p>
          <a:p>
            <a:pPr>
              <a:spcBef>
                <a:spcPts val="600"/>
              </a:spcBef>
            </a:pPr>
            <a:r>
              <a:rPr lang="en-GB" baseline="30000" dirty="0"/>
              <a:t>6 Multitel </a:t>
            </a:r>
            <a:r>
              <a:rPr lang="en-GB" baseline="30000" dirty="0" err="1"/>
              <a:t>a.s.b.l</a:t>
            </a:r>
            <a:r>
              <a:rPr lang="en-GB" baseline="30000" dirty="0"/>
              <a:t>., 2 Rue Pierre et Marie Curie, BE-7000 Mons, Belgium</a:t>
            </a:r>
            <a:endParaRPr lang="de-DE" dirty="0"/>
          </a:p>
          <a:p>
            <a:pPr>
              <a:spcBef>
                <a:spcPts val="600"/>
              </a:spcBef>
            </a:pPr>
            <a:r>
              <a:rPr lang="en-GB" baseline="30000" dirty="0"/>
              <a:t>7 Bio Optical Detection S.L., Technical University of Madrid, 28223 </a:t>
            </a:r>
            <a:r>
              <a:rPr lang="en-GB" baseline="30000" dirty="0" err="1"/>
              <a:t>Pozuelo</a:t>
            </a:r>
            <a:r>
              <a:rPr lang="en-GB" baseline="30000" dirty="0"/>
              <a:t>, Spain</a:t>
            </a:r>
            <a:endParaRPr lang="de-DE" dirty="0"/>
          </a:p>
          <a:p>
            <a:pPr>
              <a:spcBef>
                <a:spcPts val="600"/>
              </a:spcBef>
            </a:pPr>
            <a:r>
              <a:rPr lang="en-GB" baseline="30000" dirty="0"/>
              <a:t>8 Alfred Wegener Institute, Helmholtz Centre for Polar and Marine Research, Am </a:t>
            </a:r>
            <a:r>
              <a:rPr lang="en-GB" baseline="30000" dirty="0" err="1"/>
              <a:t>Handelshafen</a:t>
            </a:r>
            <a:r>
              <a:rPr lang="en-GB" baseline="30000" dirty="0"/>
              <a:t> 12, 27570 Bremerhaven, Germany</a:t>
            </a:r>
            <a:endParaRPr lang="de-DE" dirty="0"/>
          </a:p>
          <a:p>
            <a:pPr>
              <a:spcBef>
                <a:spcPts val="600"/>
              </a:spcBef>
            </a:pPr>
            <a:r>
              <a:rPr lang="en-GB" baseline="30000" dirty="0"/>
              <a:t>9 iSiTEC GmbH, </a:t>
            </a:r>
            <a:r>
              <a:rPr lang="en-GB" baseline="30000" dirty="0" err="1"/>
              <a:t>Bussestraße</a:t>
            </a:r>
            <a:r>
              <a:rPr lang="en-GB" baseline="30000" dirty="0"/>
              <a:t> 27, 27570 Bremerhaven, Germany</a:t>
            </a:r>
            <a:endParaRPr lang="en-US" sz="1200" kern="0" dirty="0">
              <a:solidFill>
                <a:srgbClr val="808080">
                  <a:lumMod val="75000"/>
                </a:srgbClr>
              </a:solidFill>
              <a:latin typeface="Tahoma"/>
            </a:endParaRPr>
          </a:p>
        </p:txBody>
      </p:sp>
      <p:pic>
        <p:nvPicPr>
          <p:cNvPr id="13" name="Picture 2" descr="\\FILESERVER2\Umwelt\Projekte\1) Running\1.13.019   EnviGuard\Infos\Pictures\EnviGuard LOGOS\Logo 300dpi\EnviGuard__Logo.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437618" y="0"/>
            <a:ext cx="4268763" cy="1655347"/>
          </a:xfrm>
          <a:prstGeom prst="rect">
            <a:avLst/>
          </a:prstGeom>
          <a:noFill/>
          <a:extLst>
            <a:ext uri="{909E8E84-426E-40DD-AFC4-6F175D3DCCD1}">
              <a14:hiddenFill xmlns:a14="http://schemas.microsoft.com/office/drawing/2010/main">
                <a:solidFill>
                  <a:srgbClr val="FFFFFF"/>
                </a:solidFill>
              </a14:hiddenFill>
            </a:ext>
          </a:extLst>
        </p:spPr>
      </p:pic>
      <p:sp>
        <p:nvSpPr>
          <p:cNvPr id="71681" name="Rectangle 1"/>
          <p:cNvSpPr>
            <a:spLocks noChangeArrowheads="1"/>
          </p:cNvSpPr>
          <p:nvPr/>
        </p:nvSpPr>
        <p:spPr bwMode="auto">
          <a:xfrm>
            <a:off x="0" y="1599110"/>
            <a:ext cx="9144000" cy="10378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lvl="0" algn="ctr"/>
            <a:r>
              <a:rPr lang="en-GB" sz="2400" b="1" dirty="0">
                <a:solidFill>
                  <a:schemeClr val="bg1">
                    <a:lumMod val="50000"/>
                  </a:schemeClr>
                </a:solidFill>
                <a:latin typeface="+mj-lt"/>
                <a:ea typeface="Times New Roman" pitchFamily="18" charset="0"/>
                <a:cs typeface="Arial" pitchFamily="34" charset="0"/>
              </a:rPr>
              <a:t>Advances in biosensor technology for monitoring harmful algae, algae toxins &amp; PCB</a:t>
            </a:r>
            <a:endParaRPr kumimoji="0" lang="en-GB" sz="4000" b="1" i="0" u="none" strike="noStrike" cap="none" normalizeH="0" baseline="0" dirty="0">
              <a:ln>
                <a:noFill/>
              </a:ln>
              <a:solidFill>
                <a:schemeClr val="bg1">
                  <a:lumMod val="50000"/>
                </a:schemeClr>
              </a:solidFill>
              <a:effectLst/>
              <a:latin typeface="+mj-lt"/>
              <a:cs typeface="Arial" pitchFamily="34" charset="0"/>
            </a:endParaRPr>
          </a:p>
        </p:txBody>
      </p:sp>
    </p:spTree>
    <p:extLst>
      <p:ext uri="{BB962C8B-B14F-4D97-AF65-F5344CB8AC3E}">
        <p14:creationId xmlns:p14="http://schemas.microsoft.com/office/powerpoint/2010/main" val="318239095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00034" y="1643051"/>
            <a:ext cx="8229600" cy="3154101"/>
          </a:xfrm>
        </p:spPr>
        <p:txBody>
          <a:bodyPr/>
          <a:lstStyle/>
          <a:p>
            <a:pPr lvl="0"/>
            <a:r>
              <a:rPr lang="fr-BE" dirty="0"/>
              <a:t>a </a:t>
            </a:r>
            <a:r>
              <a:rPr lang="fr-BE" dirty="0" err="1"/>
              <a:t>modular</a:t>
            </a:r>
            <a:r>
              <a:rPr lang="fr-BE" dirty="0"/>
              <a:t> system (of up to </a:t>
            </a:r>
            <a:r>
              <a:rPr lang="fr-BE" dirty="0" err="1"/>
              <a:t>three</a:t>
            </a:r>
            <a:r>
              <a:rPr lang="fr-BE" dirty="0"/>
              <a:t> </a:t>
            </a:r>
            <a:r>
              <a:rPr lang="fr-BE" dirty="0" err="1"/>
              <a:t>sensors</a:t>
            </a:r>
            <a:r>
              <a:rPr lang="fr-BE" dirty="0"/>
              <a:t>) </a:t>
            </a:r>
            <a:r>
              <a:rPr lang="fr-BE" dirty="0" err="1"/>
              <a:t>integrated</a:t>
            </a:r>
            <a:r>
              <a:rPr lang="fr-BE" dirty="0"/>
              <a:t> in a single, portable </a:t>
            </a:r>
            <a:r>
              <a:rPr lang="fr-BE" dirty="0" err="1"/>
              <a:t>device</a:t>
            </a:r>
            <a:endParaRPr lang="en-GB" dirty="0"/>
          </a:p>
          <a:p>
            <a:pPr lvl="0"/>
            <a:r>
              <a:rPr lang="fr-BE" dirty="0" err="1"/>
              <a:t>easily</a:t>
            </a:r>
            <a:r>
              <a:rPr lang="fr-BE" dirty="0"/>
              <a:t> </a:t>
            </a:r>
            <a:r>
              <a:rPr lang="fr-BE" dirty="0" err="1"/>
              <a:t>maintainable</a:t>
            </a:r>
            <a:r>
              <a:rPr lang="fr-BE" dirty="0"/>
              <a:t>, user </a:t>
            </a:r>
            <a:r>
              <a:rPr lang="fr-BE" dirty="0" err="1"/>
              <a:t>friendly</a:t>
            </a:r>
            <a:r>
              <a:rPr lang="fr-BE" dirty="0"/>
              <a:t> </a:t>
            </a:r>
            <a:r>
              <a:rPr lang="fr-BE" dirty="0" err="1"/>
              <a:t>device</a:t>
            </a:r>
            <a:endParaRPr lang="en-GB" dirty="0"/>
          </a:p>
          <a:p>
            <a:pPr lvl="0"/>
            <a:r>
              <a:rPr lang="fr-BE" dirty="0"/>
              <a:t>compatible </a:t>
            </a:r>
            <a:r>
              <a:rPr lang="fr-BE" dirty="0" err="1"/>
              <a:t>with</a:t>
            </a:r>
            <a:r>
              <a:rPr lang="fr-BE" dirty="0"/>
              <a:t> </a:t>
            </a:r>
            <a:r>
              <a:rPr lang="fr-BE" dirty="0" err="1"/>
              <a:t>existing</a:t>
            </a:r>
            <a:r>
              <a:rPr lang="fr-BE" dirty="0"/>
              <a:t> </a:t>
            </a:r>
            <a:r>
              <a:rPr lang="fr-BE" dirty="0" err="1"/>
              <a:t>integrated</a:t>
            </a:r>
            <a:r>
              <a:rPr lang="fr-BE" dirty="0"/>
              <a:t> </a:t>
            </a:r>
            <a:r>
              <a:rPr lang="fr-BE" dirty="0" err="1"/>
              <a:t>ship</a:t>
            </a:r>
            <a:r>
              <a:rPr lang="fr-BE" dirty="0"/>
              <a:t> and shore </a:t>
            </a:r>
            <a:r>
              <a:rPr lang="fr-BE" dirty="0" err="1"/>
              <a:t>based</a:t>
            </a:r>
            <a:r>
              <a:rPr lang="fr-BE" dirty="0"/>
              <a:t> monitoring </a:t>
            </a:r>
            <a:r>
              <a:rPr lang="fr-BE" dirty="0" err="1"/>
              <a:t>units</a:t>
            </a:r>
            <a:endParaRPr lang="en-GB" dirty="0"/>
          </a:p>
          <a:p>
            <a:pPr lvl="0"/>
            <a:r>
              <a:rPr lang="fr-BE" dirty="0"/>
              <a:t>more </a:t>
            </a:r>
            <a:r>
              <a:rPr lang="fr-BE" dirty="0" err="1"/>
              <a:t>cost</a:t>
            </a:r>
            <a:r>
              <a:rPr lang="fr-BE" dirty="0"/>
              <a:t>-efficient </a:t>
            </a:r>
            <a:r>
              <a:rPr lang="fr-BE" dirty="0" err="1"/>
              <a:t>than</a:t>
            </a:r>
            <a:r>
              <a:rPr lang="fr-BE" dirty="0"/>
              <a:t> </a:t>
            </a:r>
            <a:r>
              <a:rPr lang="fr-BE" dirty="0" err="1"/>
              <a:t>current</a:t>
            </a:r>
            <a:r>
              <a:rPr lang="fr-BE" dirty="0"/>
              <a:t> monitoring practices</a:t>
            </a:r>
            <a:endParaRPr lang="en-GB" dirty="0"/>
          </a:p>
          <a:p>
            <a:endParaRPr lang="en-GB" dirty="0"/>
          </a:p>
        </p:txBody>
      </p:sp>
      <p:sp>
        <p:nvSpPr>
          <p:cNvPr id="4" name="Footer Placeholder 3"/>
          <p:cNvSpPr>
            <a:spLocks noGrp="1"/>
          </p:cNvSpPr>
          <p:nvPr>
            <p:ph type="ftr" sz="quarter" idx="11"/>
          </p:nvPr>
        </p:nvSpPr>
        <p:spPr/>
        <p:txBody>
          <a:bodyPr/>
          <a:lstStyle/>
          <a:p>
            <a:pPr>
              <a:defRPr/>
            </a:pPr>
            <a:r>
              <a:rPr lang="de-DE"/>
              <a:t>www.ttz-bremerhaven.de</a:t>
            </a:r>
          </a:p>
        </p:txBody>
      </p:sp>
    </p:spTree>
    <p:extLst>
      <p:ext uri="{BB962C8B-B14F-4D97-AF65-F5344CB8AC3E}">
        <p14:creationId xmlns:p14="http://schemas.microsoft.com/office/powerpoint/2010/main" val="138954333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t>ENVIGUARD: a real-time multi-</a:t>
            </a:r>
            <a:r>
              <a:rPr lang="fr-BE" b="1" dirty="0" err="1"/>
              <a:t>sensor</a:t>
            </a:r>
            <a:r>
              <a:rPr lang="fr-BE" b="1" dirty="0"/>
              <a:t> in a </a:t>
            </a:r>
            <a:r>
              <a:rPr lang="fr-BE" b="1" dirty="0" err="1"/>
              <a:t>small</a:t>
            </a:r>
            <a:r>
              <a:rPr lang="fr-BE" b="1" dirty="0"/>
              <a:t> package </a:t>
            </a:r>
            <a:r>
              <a:rPr lang="fr-BE" b="1" dirty="0" err="1"/>
              <a:t>with</a:t>
            </a:r>
            <a:r>
              <a:rPr lang="fr-BE" b="1" dirty="0"/>
              <a:t> a </a:t>
            </a:r>
            <a:r>
              <a:rPr lang="fr-BE" b="1" dirty="0" err="1"/>
              <a:t>big</a:t>
            </a:r>
            <a:r>
              <a:rPr lang="fr-BE" b="1" dirty="0"/>
              <a:t> future</a:t>
            </a:r>
            <a:br>
              <a:rPr lang="en-GB" dirty="0"/>
            </a:br>
            <a:endParaRPr lang="en-GB" dirty="0"/>
          </a:p>
        </p:txBody>
      </p:sp>
      <p:sp>
        <p:nvSpPr>
          <p:cNvPr id="3" name="Content Placeholder 2"/>
          <p:cNvSpPr>
            <a:spLocks noGrp="1"/>
          </p:cNvSpPr>
          <p:nvPr>
            <p:ph idx="1"/>
          </p:nvPr>
        </p:nvSpPr>
        <p:spPr/>
        <p:txBody>
          <a:bodyPr/>
          <a:lstStyle/>
          <a:p>
            <a:r>
              <a:rPr lang="en-US" dirty="0"/>
              <a:t>Since the new sensor system comprises a complete new technology which defines its own standards which are missing for many pathogens and toxins in aquaculture nowadays, it should be of great interest for commercialization. </a:t>
            </a:r>
          </a:p>
          <a:p>
            <a:r>
              <a:rPr lang="en-US" dirty="0"/>
              <a:t>The technology could be of great interest and benefit to the aquaculture industry and beyond to harbor authorities and for monitoring of ballast water transfer- not only at a European but also at a global level. </a:t>
            </a:r>
            <a:endParaRPr lang="en-GB" dirty="0"/>
          </a:p>
          <a:p>
            <a:endParaRPr lang="en-GB" dirty="0"/>
          </a:p>
        </p:txBody>
      </p:sp>
      <p:sp>
        <p:nvSpPr>
          <p:cNvPr id="4" name="Footer Placeholder 3"/>
          <p:cNvSpPr>
            <a:spLocks noGrp="1"/>
          </p:cNvSpPr>
          <p:nvPr>
            <p:ph type="ftr" sz="quarter" idx="11"/>
          </p:nvPr>
        </p:nvSpPr>
        <p:spPr/>
        <p:txBody>
          <a:bodyPr/>
          <a:lstStyle/>
          <a:p>
            <a:pPr>
              <a:defRPr/>
            </a:pPr>
            <a:r>
              <a:rPr lang="de-DE"/>
              <a:t>www.ttz-bremerhaven.de</a:t>
            </a:r>
          </a:p>
        </p:txBody>
      </p:sp>
    </p:spTree>
    <p:extLst>
      <p:ext uri="{BB962C8B-B14F-4D97-AF65-F5344CB8AC3E}">
        <p14:creationId xmlns:p14="http://schemas.microsoft.com/office/powerpoint/2010/main" val="231438130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04"/>
            <a:ext cx="9153525" cy="3028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D:\EnviGuard travel\Pix &amp; Logos\_DSC0050.JPG"/>
          <p:cNvPicPr>
            <a:picLocks noChangeAspect="1" noChangeArrowheads="1"/>
          </p:cNvPicPr>
          <p:nvPr/>
        </p:nvPicPr>
        <p:blipFill rotWithShape="1">
          <a:blip r:embed="rId4" cstate="screen"/>
          <a:srcRect t="899" b="-2591"/>
          <a:stretch/>
        </p:blipFill>
        <p:spPr bwMode="auto">
          <a:xfrm>
            <a:off x="0" y="3206283"/>
            <a:ext cx="9140586" cy="3744416"/>
          </a:xfrm>
          <a:prstGeom prst="rect">
            <a:avLst/>
          </a:prstGeom>
          <a:noFill/>
        </p:spPr>
      </p:pic>
      <p:sp>
        <p:nvSpPr>
          <p:cNvPr id="6" name="Abgerundetes Rechteck 5"/>
          <p:cNvSpPr/>
          <p:nvPr/>
        </p:nvSpPr>
        <p:spPr>
          <a:xfrm>
            <a:off x="1698696" y="3042834"/>
            <a:ext cx="5760640" cy="864096"/>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4000" dirty="0">
                <a:latin typeface="Arial Black" panose="020B0A04020102020204" pitchFamily="34" charset="0"/>
                <a:hlinkClick r:id="rId5"/>
              </a:rPr>
              <a:t>www.EnviGuard.net</a:t>
            </a:r>
            <a:endParaRPr lang="de-DE" sz="4000" dirty="0">
              <a:latin typeface="Arial Black" panose="020B0A04020102020204" pitchFamily="34" charset="0"/>
            </a:endParaRPr>
          </a:p>
        </p:txBody>
      </p:sp>
    </p:spTree>
    <p:extLst>
      <p:ext uri="{BB962C8B-B14F-4D97-AF65-F5344CB8AC3E}">
        <p14:creationId xmlns:p14="http://schemas.microsoft.com/office/powerpoint/2010/main" val="246047730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539750" y="2589213"/>
            <a:ext cx="7916863" cy="963612"/>
          </a:xfrm>
          <a:prstGeom prst="rect">
            <a:avLst/>
          </a:prstGeom>
        </p:spPr>
        <p:txBody>
          <a:bodyPr>
            <a:normAutofit/>
          </a:bodyPr>
          <a:lstStyle/>
          <a:p>
            <a:pPr algn="ctr" fontAlgn="auto">
              <a:spcAft>
                <a:spcPts val="0"/>
              </a:spcAft>
              <a:defRPr/>
            </a:pPr>
            <a:r>
              <a:rPr lang="en-GB" sz="2400" kern="0" cap="small" dirty="0">
                <a:solidFill>
                  <a:schemeClr val="bg1">
                    <a:lumMod val="65000"/>
                  </a:schemeClr>
                </a:solidFill>
                <a:latin typeface="+mj-lt"/>
                <a:ea typeface="+mj-ea"/>
                <a:cs typeface="+mj-cs"/>
              </a:rPr>
              <a:t>Thank you for your attention!</a:t>
            </a:r>
          </a:p>
        </p:txBody>
      </p:sp>
      <p:pic>
        <p:nvPicPr>
          <p:cNvPr id="21507" name="Picture 3" descr="U:\grüner Apfel.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700338" y="1412875"/>
            <a:ext cx="12239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5" descr="P:\04_pics_graphics_movies\Fotos\10_architektur_gebaeude\Bionord\BN_01l_GebäudeDetail.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002088" y="1412875"/>
            <a:ext cx="11906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descr="P:\04_pics_graphics_movies\Fotos\7_labor_arbeitsszenen\bakterien_nt_2414.jp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542088" y="1412875"/>
            <a:ext cx="12239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7" descr="U:\foodtrends_Kamut_Quelle_Kamut_Enterprises_of_Europe_Copyright.jp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7824788" y="1412875"/>
            <a:ext cx="11525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8" descr="U:\folie_technisch_nt.jpg"/>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107950" y="1412875"/>
            <a:ext cx="12239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3" descr="\\dc01\ttz allgemein\A_ttz Info\Außendarstellung\ttz Logos\ttz_Logo_gr.jp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250825" y="0"/>
            <a:ext cx="1038225"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Textfeld 13"/>
          <p:cNvSpPr txBox="1">
            <a:spLocks noChangeArrowheads="1"/>
          </p:cNvSpPr>
          <p:nvPr/>
        </p:nvSpPr>
        <p:spPr bwMode="auto">
          <a:xfrm>
            <a:off x="6232525" y="3573463"/>
            <a:ext cx="2911475"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1400" b="1" dirty="0">
                <a:solidFill>
                  <a:srgbClr val="606060"/>
                </a:solidFill>
                <a:latin typeface="Tahoma" pitchFamily="34" charset="0"/>
                <a:cs typeface="Times New Roman" pitchFamily="18" charset="0"/>
              </a:rPr>
              <a:t>Contact</a:t>
            </a:r>
          </a:p>
          <a:p>
            <a:pPr eaLnBrk="1" hangingPunct="1"/>
            <a:br>
              <a:rPr lang="de-DE" sz="1400" dirty="0">
                <a:solidFill>
                  <a:srgbClr val="606060"/>
                </a:solidFill>
                <a:latin typeface="Tahoma" pitchFamily="34" charset="0"/>
                <a:cs typeface="Times New Roman" pitchFamily="18" charset="0"/>
              </a:rPr>
            </a:br>
            <a:r>
              <a:rPr lang="de-DE" sz="1400" dirty="0">
                <a:solidFill>
                  <a:srgbClr val="606060"/>
                </a:solidFill>
                <a:latin typeface="Tahoma" pitchFamily="34" charset="0"/>
                <a:cs typeface="Times New Roman" pitchFamily="18" charset="0"/>
              </a:rPr>
              <a:t>Björn Suckow</a:t>
            </a:r>
          </a:p>
          <a:p>
            <a:pPr eaLnBrk="1" hangingPunct="1"/>
            <a:r>
              <a:rPr lang="en-US" sz="1400" dirty="0">
                <a:solidFill>
                  <a:srgbClr val="606060"/>
                </a:solidFill>
                <a:latin typeface="Tahoma" pitchFamily="34" charset="0"/>
                <a:cs typeface="Times New Roman" pitchFamily="18" charset="0"/>
              </a:rPr>
              <a:t>Team Leader</a:t>
            </a:r>
          </a:p>
          <a:p>
            <a:pPr eaLnBrk="1" hangingPunct="1"/>
            <a:endParaRPr lang="de-DE" sz="1400" dirty="0">
              <a:solidFill>
                <a:srgbClr val="606060"/>
              </a:solidFill>
              <a:latin typeface="Tahoma" pitchFamily="34" charset="0"/>
              <a:cs typeface="Times New Roman" pitchFamily="18" charset="0"/>
            </a:endParaRPr>
          </a:p>
          <a:p>
            <a:pPr eaLnBrk="1" hangingPunct="1"/>
            <a:r>
              <a:rPr lang="de-DE" sz="1400" dirty="0">
                <a:solidFill>
                  <a:srgbClr val="606060"/>
                </a:solidFill>
                <a:latin typeface="Tahoma" pitchFamily="34" charset="0"/>
                <a:cs typeface="Times New Roman" pitchFamily="18" charset="0"/>
              </a:rPr>
              <a:t>Am Lunedeich 12</a:t>
            </a:r>
          </a:p>
          <a:p>
            <a:pPr eaLnBrk="1" hangingPunct="1"/>
            <a:r>
              <a:rPr lang="de-DE" sz="1400" dirty="0">
                <a:solidFill>
                  <a:srgbClr val="606060"/>
                </a:solidFill>
                <a:latin typeface="Tahoma" pitchFamily="34" charset="0"/>
                <a:cs typeface="Times New Roman" pitchFamily="18" charset="0"/>
              </a:rPr>
              <a:t>27572 Bremerhaven</a:t>
            </a:r>
          </a:p>
          <a:p>
            <a:pPr eaLnBrk="1" hangingPunct="1"/>
            <a:r>
              <a:rPr lang="de-DE" sz="1400" dirty="0">
                <a:solidFill>
                  <a:srgbClr val="606060"/>
                </a:solidFill>
                <a:latin typeface="Tahoma" pitchFamily="34" charset="0"/>
                <a:cs typeface="Times New Roman" pitchFamily="18" charset="0"/>
              </a:rPr>
              <a:t>Germany</a:t>
            </a:r>
            <a:br>
              <a:rPr lang="de-DE" sz="1400" dirty="0">
                <a:solidFill>
                  <a:srgbClr val="606060"/>
                </a:solidFill>
                <a:latin typeface="Tahoma" pitchFamily="34" charset="0"/>
                <a:cs typeface="Times New Roman" pitchFamily="18" charset="0"/>
              </a:rPr>
            </a:br>
            <a:r>
              <a:rPr lang="en-US" sz="1400" dirty="0" err="1">
                <a:solidFill>
                  <a:srgbClr val="606060"/>
                </a:solidFill>
                <a:latin typeface="Tahoma" pitchFamily="34" charset="0"/>
                <a:cs typeface="Times New Roman" pitchFamily="18" charset="0"/>
              </a:rPr>
              <a:t>fon</a:t>
            </a:r>
            <a:r>
              <a:rPr lang="en-US" sz="1400" dirty="0">
                <a:solidFill>
                  <a:srgbClr val="606060"/>
                </a:solidFill>
                <a:latin typeface="Tahoma" pitchFamily="34" charset="0"/>
                <a:cs typeface="Times New Roman" pitchFamily="18" charset="0"/>
              </a:rPr>
              <a:t>: +49 (0)471 80 934 200</a:t>
            </a:r>
            <a:br>
              <a:rPr lang="en-US" sz="1400" dirty="0">
                <a:solidFill>
                  <a:srgbClr val="606060"/>
                </a:solidFill>
                <a:latin typeface="Tahoma" pitchFamily="34" charset="0"/>
                <a:cs typeface="Times New Roman" pitchFamily="18" charset="0"/>
              </a:rPr>
            </a:br>
            <a:r>
              <a:rPr lang="en-US" sz="1400" dirty="0">
                <a:solidFill>
                  <a:srgbClr val="606060"/>
                </a:solidFill>
                <a:latin typeface="Tahoma" pitchFamily="34" charset="0"/>
                <a:cs typeface="Times New Roman" pitchFamily="18" charset="0"/>
              </a:rPr>
              <a:t>fax: +49 (0)471 80 934 199</a:t>
            </a:r>
            <a:br>
              <a:rPr lang="en-US" sz="1400" dirty="0">
                <a:solidFill>
                  <a:srgbClr val="606060"/>
                </a:solidFill>
                <a:latin typeface="Tahoma" pitchFamily="34" charset="0"/>
                <a:cs typeface="Times New Roman" pitchFamily="18" charset="0"/>
              </a:rPr>
            </a:br>
            <a:endParaRPr lang="en-US" sz="1400" dirty="0">
              <a:solidFill>
                <a:srgbClr val="606060"/>
              </a:solidFill>
              <a:latin typeface="Tahoma" pitchFamily="34" charset="0"/>
              <a:cs typeface="Times New Roman" pitchFamily="18" charset="0"/>
            </a:endParaRPr>
          </a:p>
          <a:p>
            <a:pPr eaLnBrk="1" hangingPunct="1"/>
            <a:r>
              <a:rPr lang="en-US" sz="1400" dirty="0">
                <a:solidFill>
                  <a:srgbClr val="606060"/>
                </a:solidFill>
                <a:latin typeface="Tahoma" pitchFamily="34" charset="0"/>
                <a:cs typeface="Times New Roman" pitchFamily="18" charset="0"/>
                <a:hlinkClick r:id="rId9"/>
              </a:rPr>
              <a:t>bsuckow@ttz-bremerhaven.de</a:t>
            </a:r>
            <a:endParaRPr lang="en-US" sz="1400" dirty="0">
              <a:solidFill>
                <a:srgbClr val="606060"/>
              </a:solidFill>
              <a:latin typeface="Tahoma" pitchFamily="34" charset="0"/>
              <a:cs typeface="Times New Roman" pitchFamily="18" charset="0"/>
            </a:endParaRPr>
          </a:p>
          <a:p>
            <a:pPr eaLnBrk="1" hangingPunct="1"/>
            <a:r>
              <a:rPr lang="en-US" sz="1400" dirty="0">
                <a:solidFill>
                  <a:srgbClr val="606060"/>
                </a:solidFill>
                <a:latin typeface="Tahoma" pitchFamily="34" charset="0"/>
                <a:cs typeface="Times New Roman" pitchFamily="18" charset="0"/>
                <a:hlinkClick r:id="rId10"/>
              </a:rPr>
              <a:t>aquaculture@ttz-bremerhaven.de</a:t>
            </a:r>
            <a:endParaRPr lang="en-US" sz="1400" dirty="0">
              <a:solidFill>
                <a:srgbClr val="606060"/>
              </a:solidFill>
              <a:latin typeface="Tahoma" pitchFamily="34" charset="0"/>
              <a:cs typeface="Times New Roman" pitchFamily="18" charset="0"/>
            </a:endParaRPr>
          </a:p>
          <a:p>
            <a:pPr eaLnBrk="1" hangingPunct="1"/>
            <a:endParaRPr lang="en-US" sz="1400" dirty="0">
              <a:solidFill>
                <a:srgbClr val="606060"/>
              </a:solidFill>
              <a:latin typeface="Tahoma" pitchFamily="34" charset="0"/>
              <a:cs typeface="Times New Roman" pitchFamily="18" charset="0"/>
            </a:endParaRPr>
          </a:p>
          <a:p>
            <a:pPr eaLnBrk="1" hangingPunct="1"/>
            <a:r>
              <a:rPr lang="de-DE" sz="1400" dirty="0">
                <a:solidFill>
                  <a:srgbClr val="606060"/>
                </a:solidFill>
                <a:latin typeface="Tahoma" pitchFamily="34" charset="0"/>
                <a:cs typeface="Times New Roman" pitchFamily="18" charset="0"/>
                <a:hlinkClick r:id="rId11"/>
              </a:rPr>
              <a:t>www.ttz-bremerhaven.de</a:t>
            </a:r>
            <a:r>
              <a:rPr lang="de-DE" sz="1400" dirty="0">
                <a:solidFill>
                  <a:srgbClr val="606060"/>
                </a:solidFill>
                <a:latin typeface="Tahoma" pitchFamily="34" charset="0"/>
                <a:cs typeface="Times New Roman" pitchFamily="18" charset="0"/>
              </a:rPr>
              <a:t> </a:t>
            </a:r>
            <a:endParaRPr lang="en-US" sz="1400" dirty="0">
              <a:solidFill>
                <a:srgbClr val="606060"/>
              </a:solidFill>
              <a:latin typeface="Tahoma" pitchFamily="34" charset="0"/>
              <a:cs typeface="Times New Roman" pitchFamily="18" charset="0"/>
            </a:endParaRPr>
          </a:p>
          <a:p>
            <a:pPr eaLnBrk="1" hangingPunct="1"/>
            <a:br>
              <a:rPr lang="en-US" sz="1400" dirty="0">
                <a:solidFill>
                  <a:srgbClr val="606060"/>
                </a:solidFill>
                <a:latin typeface="Tahoma" pitchFamily="34" charset="0"/>
                <a:cs typeface="Times New Roman" pitchFamily="18" charset="0"/>
              </a:rPr>
            </a:br>
            <a:endParaRPr lang="en-US" sz="1400" dirty="0">
              <a:solidFill>
                <a:srgbClr val="606060"/>
              </a:solidFill>
              <a:latin typeface="Tahoma" pitchFamily="34" charset="0"/>
              <a:cs typeface="Times New Roman" pitchFamily="18" charset="0"/>
            </a:endParaRPr>
          </a:p>
          <a:p>
            <a:pPr eaLnBrk="1" hangingPunct="1"/>
            <a:endParaRPr lang="de-DE" sz="1400" dirty="0">
              <a:solidFill>
                <a:srgbClr val="606060"/>
              </a:solidFill>
              <a:latin typeface="Tahoma" pitchFamily="34" charset="0"/>
              <a:cs typeface="Times New Roman" pitchFamily="18" charset="0"/>
            </a:endParaRPr>
          </a:p>
          <a:p>
            <a:pPr eaLnBrk="1" hangingPunct="1"/>
            <a:endParaRPr lang="en-US" sz="1400" dirty="0">
              <a:solidFill>
                <a:srgbClr val="606060"/>
              </a:solidFill>
              <a:latin typeface="Tahoma" pitchFamily="34" charset="0"/>
            </a:endParaRPr>
          </a:p>
        </p:txBody>
      </p:sp>
      <p:sp>
        <p:nvSpPr>
          <p:cNvPr id="21514" name="Titel 1"/>
          <p:cNvSpPr txBox="1">
            <a:spLocks/>
          </p:cNvSpPr>
          <p:nvPr/>
        </p:nvSpPr>
        <p:spPr bwMode="auto">
          <a:xfrm>
            <a:off x="1547813" y="404813"/>
            <a:ext cx="7772400"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sz="3200">
                <a:solidFill>
                  <a:srgbClr val="A6A6A6"/>
                </a:solidFill>
                <a:latin typeface="Tahoma" pitchFamily="34" charset="0"/>
              </a:rPr>
              <a:t>RESEARCH FOR MORE QUALITY OF LIFE</a:t>
            </a:r>
          </a:p>
        </p:txBody>
      </p:sp>
      <p:pic>
        <p:nvPicPr>
          <p:cNvPr id="21515" name="Picture 8" descr="U:\folie_technisch_nt.jpg"/>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107950" y="1412875"/>
            <a:ext cx="12239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P:\04_pics_graphics_movies\Fotos\_neue Homepage\Fotolia_3542181_M_Wassertropfen.jpg"/>
          <p:cNvPicPr>
            <a:picLocks noChangeAspect="1" noChangeArrowheads="1"/>
          </p:cNvPicPr>
          <p:nvPr/>
        </p:nvPicPr>
        <p:blipFill>
          <a:blip r:embed="rId13" cstate="screen">
            <a:extLst>
              <a:ext uri="{28A0092B-C50C-407E-A947-70E740481C1C}">
                <a14:useLocalDpi xmlns:a14="http://schemas.microsoft.com/office/drawing/2010/main" val="0"/>
              </a:ext>
            </a:extLst>
          </a:blip>
          <a:srcRect/>
          <a:stretch>
            <a:fillRect/>
          </a:stretch>
        </p:blipFill>
        <p:spPr bwMode="auto">
          <a:xfrm>
            <a:off x="5251450" y="1412875"/>
            <a:ext cx="12239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4" descr="P:\04_pics_graphics_movies\Fotos\0_highlights\labor_glas_rosa.jpg"/>
          <p:cNvPicPr>
            <a:picLocks noChangeAspect="1" noChangeArrowheads="1"/>
          </p:cNvPicPr>
          <p:nvPr/>
        </p:nvPicPr>
        <p:blipFill>
          <a:blip r:embed="rId14" cstate="screen">
            <a:extLst>
              <a:ext uri="{28A0092B-C50C-407E-A947-70E740481C1C}">
                <a14:useLocalDpi xmlns:a14="http://schemas.microsoft.com/office/drawing/2010/main" val="0"/>
              </a:ext>
            </a:extLst>
          </a:blip>
          <a:srcRect/>
          <a:stretch>
            <a:fillRect/>
          </a:stretch>
        </p:blipFill>
        <p:spPr bwMode="auto">
          <a:xfrm>
            <a:off x="1403350" y="1412875"/>
            <a:ext cx="12239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2"/>
          <p:cNvSpPr/>
          <p:nvPr/>
        </p:nvSpPr>
        <p:spPr>
          <a:xfrm>
            <a:off x="192088" y="3804394"/>
            <a:ext cx="5000625" cy="2308324"/>
          </a:xfrm>
          <a:prstGeom prst="rect">
            <a:avLst/>
          </a:prstGeom>
        </p:spPr>
        <p:txBody>
          <a:bodyPr wrap="square">
            <a:spAutoFit/>
          </a:bodyPr>
          <a:lstStyle/>
          <a:p>
            <a:pPr algn="ctr"/>
            <a:r>
              <a:rPr lang="en-US" sz="2400" dirty="0">
                <a:solidFill>
                  <a:schemeClr val="bg1">
                    <a:lumMod val="50000"/>
                  </a:schemeClr>
                </a:solidFill>
                <a:latin typeface="+mn-lt"/>
              </a:rPr>
              <a:t>This project has received funding from the European Union’s Seventh Framework </a:t>
            </a:r>
            <a:r>
              <a:rPr lang="en-US" sz="2400" dirty="0" err="1">
                <a:solidFill>
                  <a:schemeClr val="bg1">
                    <a:lumMod val="50000"/>
                  </a:schemeClr>
                </a:solidFill>
                <a:latin typeface="+mn-lt"/>
              </a:rPr>
              <a:t>Programme</a:t>
            </a:r>
            <a:r>
              <a:rPr lang="en-US" sz="2400" dirty="0">
                <a:solidFill>
                  <a:schemeClr val="bg1">
                    <a:lumMod val="50000"/>
                  </a:schemeClr>
                </a:solidFill>
                <a:latin typeface="+mn-lt"/>
              </a:rPr>
              <a:t> for research, technological development and demonstration under grant agreement no 614057 </a:t>
            </a:r>
          </a:p>
        </p:txBody>
      </p:sp>
    </p:spTree>
    <p:extLst>
      <p:ext uri="{BB962C8B-B14F-4D97-AF65-F5344CB8AC3E}">
        <p14:creationId xmlns:p14="http://schemas.microsoft.com/office/powerpoint/2010/main" val="200109656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eaLnBrk="1" hangingPunct="1">
              <a:defRPr/>
            </a:pPr>
            <a:r>
              <a:rPr lang="de-DE" sz="2400" kern="0" cap="small" dirty="0"/>
              <a:t>EnviGuard </a:t>
            </a:r>
            <a:r>
              <a:rPr lang="de-DE" sz="2400" kern="0" cap="small" dirty="0" err="1"/>
              <a:t>Overview</a:t>
            </a:r>
            <a:endParaRPr lang="de-DE" sz="2400" kern="0" cap="small" dirty="0"/>
          </a:p>
        </p:txBody>
      </p:sp>
      <p:sp>
        <p:nvSpPr>
          <p:cNvPr id="24" name="Fußzeilenplatzhalter 6"/>
          <p:cNvSpPr>
            <a:spLocks noGrp="1"/>
          </p:cNvSpPr>
          <p:nvPr>
            <p:ph type="ftr" sz="quarter" idx="11"/>
          </p:nvPr>
        </p:nvSpPr>
        <p:spPr>
          <a:xfrm>
            <a:off x="6213475" y="6356350"/>
            <a:ext cx="2895600" cy="365125"/>
          </a:xfrm>
        </p:spPr>
        <p:txBody>
          <a:bodyPr/>
          <a:lstStyle/>
          <a:p>
            <a:pPr>
              <a:defRPr/>
            </a:pPr>
            <a:r>
              <a:rPr lang="de-DE" dirty="0"/>
              <a:t>www.ttz-bremerhaven.de</a:t>
            </a:r>
          </a:p>
        </p:txBody>
      </p:sp>
      <p:pic>
        <p:nvPicPr>
          <p:cNvPr id="5" name="Grafik 4" descr="\\FILESERVER2\Umwelt\Projekte\1) Running\1.13.019   EnviGuard\Infos\Pictures\Proposal - Figure 2.3 a - Distribution of the consortium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2573" y="1114455"/>
            <a:ext cx="5601915" cy="5338881"/>
          </a:xfrm>
          <a:prstGeom prst="rect">
            <a:avLst/>
          </a:prstGeom>
          <a:noFill/>
          <a:ln>
            <a:noFill/>
          </a:ln>
        </p:spPr>
      </p:pic>
      <p:sp>
        <p:nvSpPr>
          <p:cNvPr id="8" name="Rechteck 7"/>
          <p:cNvSpPr/>
          <p:nvPr/>
        </p:nvSpPr>
        <p:spPr>
          <a:xfrm>
            <a:off x="107504" y="1268760"/>
            <a:ext cx="3110482" cy="5078313"/>
          </a:xfrm>
          <a:prstGeom prst="rect">
            <a:avLst/>
          </a:prstGeom>
        </p:spPr>
        <p:txBody>
          <a:bodyPr wrap="square">
            <a:spAutoFit/>
          </a:bodyPr>
          <a:lstStyle/>
          <a:p>
            <a:pPr marL="342900" indent="-342900">
              <a:spcBef>
                <a:spcPts val="1200"/>
              </a:spcBef>
              <a:spcAft>
                <a:spcPts val="1200"/>
              </a:spcAft>
              <a:buFont typeface="Arial" panose="020B0604020202020204" pitchFamily="34" charset="0"/>
              <a:buChar char="•"/>
            </a:pPr>
            <a:r>
              <a:rPr lang="en-US" sz="2800" b="1" dirty="0">
                <a:solidFill>
                  <a:schemeClr val="bg1">
                    <a:lumMod val="50000"/>
                  </a:schemeClr>
                </a:solidFill>
                <a:latin typeface="+mn-lt"/>
                <a:ea typeface="Calibri"/>
                <a:cs typeface="Times New Roman"/>
              </a:rPr>
              <a:t>18 partners</a:t>
            </a:r>
          </a:p>
          <a:p>
            <a:pPr marL="914400" lvl="1" indent="-457200">
              <a:spcBef>
                <a:spcPts val="1200"/>
              </a:spcBef>
              <a:spcAft>
                <a:spcPts val="1200"/>
              </a:spcAft>
              <a:buFont typeface="Symbol" panose="05050102010706020507" pitchFamily="18" charset="2"/>
              <a:buChar char="-"/>
            </a:pPr>
            <a:r>
              <a:rPr lang="en-US" sz="2800" b="1" dirty="0">
                <a:solidFill>
                  <a:schemeClr val="bg1">
                    <a:lumMod val="50000"/>
                  </a:schemeClr>
                </a:solidFill>
                <a:latin typeface="+mn-lt"/>
                <a:ea typeface="Calibri"/>
                <a:cs typeface="Times New Roman"/>
              </a:rPr>
              <a:t>9 countries</a:t>
            </a:r>
          </a:p>
          <a:p>
            <a:pPr marL="914400" lvl="1" indent="-457200">
              <a:spcBef>
                <a:spcPts val="1200"/>
              </a:spcBef>
              <a:spcAft>
                <a:spcPts val="1200"/>
              </a:spcAft>
              <a:buFont typeface="Symbol" panose="05050102010706020507" pitchFamily="18" charset="2"/>
              <a:buChar char="-"/>
            </a:pPr>
            <a:r>
              <a:rPr lang="en-US" sz="2800" b="1" dirty="0">
                <a:solidFill>
                  <a:schemeClr val="bg1">
                    <a:lumMod val="50000"/>
                  </a:schemeClr>
                </a:solidFill>
                <a:latin typeface="+mn-lt"/>
                <a:ea typeface="Calibri"/>
                <a:cs typeface="Times New Roman"/>
              </a:rPr>
              <a:t>11 SMEs</a:t>
            </a:r>
          </a:p>
          <a:p>
            <a:pPr marL="914400" lvl="1" indent="-457200">
              <a:spcBef>
                <a:spcPts val="1200"/>
              </a:spcBef>
              <a:spcAft>
                <a:spcPts val="1200"/>
              </a:spcAft>
              <a:buFont typeface="Symbol" panose="05050102010706020507" pitchFamily="18" charset="2"/>
              <a:buChar char="-"/>
            </a:pPr>
            <a:r>
              <a:rPr lang="en-US" sz="2800" b="1" dirty="0">
                <a:solidFill>
                  <a:schemeClr val="bg1">
                    <a:lumMod val="50000"/>
                  </a:schemeClr>
                </a:solidFill>
                <a:latin typeface="+mn-lt"/>
                <a:ea typeface="Calibri"/>
                <a:cs typeface="Times New Roman"/>
              </a:rPr>
              <a:t>7 RTDs</a:t>
            </a:r>
          </a:p>
          <a:p>
            <a:pPr lvl="1">
              <a:spcBef>
                <a:spcPts val="0"/>
              </a:spcBef>
              <a:spcAft>
                <a:spcPts val="0"/>
              </a:spcAft>
            </a:pPr>
            <a:endParaRPr lang="en-US" sz="2800" b="1" dirty="0">
              <a:solidFill>
                <a:schemeClr val="bg1">
                  <a:lumMod val="50000"/>
                </a:schemeClr>
              </a:solidFill>
              <a:latin typeface="+mn-lt"/>
              <a:ea typeface="Calibri"/>
              <a:cs typeface="Times New Roman"/>
            </a:endParaRPr>
          </a:p>
          <a:p>
            <a:pPr marL="342900" indent="-342900">
              <a:spcBef>
                <a:spcPts val="1200"/>
              </a:spcBef>
              <a:spcAft>
                <a:spcPts val="1200"/>
              </a:spcAft>
              <a:buFont typeface="Arial" panose="020B0604020202020204" pitchFamily="34" charset="0"/>
              <a:buChar char="•"/>
            </a:pPr>
            <a:r>
              <a:rPr lang="en-US" sz="2800" b="1" dirty="0">
                <a:solidFill>
                  <a:schemeClr val="bg1">
                    <a:lumMod val="50000"/>
                  </a:schemeClr>
                </a:solidFill>
                <a:latin typeface="+mn-lt"/>
                <a:ea typeface="Calibri"/>
                <a:cs typeface="Times New Roman"/>
              </a:rPr>
              <a:t>60 Month</a:t>
            </a:r>
          </a:p>
          <a:p>
            <a:pPr marL="342900" indent="-342900">
              <a:spcBef>
                <a:spcPts val="0"/>
              </a:spcBef>
              <a:spcAft>
                <a:spcPts val="0"/>
              </a:spcAft>
              <a:buFont typeface="Arial" panose="020B0604020202020204" pitchFamily="34" charset="0"/>
              <a:buChar char="•"/>
            </a:pPr>
            <a:endParaRPr lang="en-US" sz="2800" b="1" dirty="0">
              <a:solidFill>
                <a:schemeClr val="bg1">
                  <a:lumMod val="50000"/>
                </a:schemeClr>
              </a:solidFill>
              <a:latin typeface="+mn-lt"/>
              <a:ea typeface="Calibri"/>
              <a:cs typeface="Times New Roman"/>
            </a:endParaRPr>
          </a:p>
          <a:p>
            <a:pPr marL="342900" indent="-342900">
              <a:spcBef>
                <a:spcPts val="1200"/>
              </a:spcBef>
              <a:spcAft>
                <a:spcPts val="1200"/>
              </a:spcAft>
              <a:buFont typeface="Arial" panose="020B0604020202020204" pitchFamily="34" charset="0"/>
              <a:buChar char="•"/>
            </a:pPr>
            <a:r>
              <a:rPr lang="en-US" sz="2800" b="1" dirty="0">
                <a:solidFill>
                  <a:schemeClr val="bg1">
                    <a:lumMod val="50000"/>
                  </a:schemeClr>
                </a:solidFill>
                <a:latin typeface="+mn-lt"/>
                <a:ea typeface="Calibri"/>
                <a:cs typeface="Times New Roman"/>
              </a:rPr>
              <a:t>7.2 Mio € </a:t>
            </a:r>
          </a:p>
        </p:txBody>
      </p:sp>
    </p:spTree>
    <p:extLst>
      <p:ext uri="{BB962C8B-B14F-4D97-AF65-F5344CB8AC3E}">
        <p14:creationId xmlns:p14="http://schemas.microsoft.com/office/powerpoint/2010/main" val="249829024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enesther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178142"/>
            <a:ext cx="7560840" cy="134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259632" y="692696"/>
            <a:ext cx="6584198" cy="369332"/>
          </a:xfrm>
          <a:prstGeom prst="rect">
            <a:avLst/>
          </a:prstGeom>
          <a:noFill/>
        </p:spPr>
        <p:txBody>
          <a:bodyPr wrap="square" rtlCol="0">
            <a:spAutoFit/>
          </a:bodyPr>
          <a:lstStyle/>
          <a:p>
            <a:pPr algn="ctr"/>
            <a:r>
              <a:rPr lang="en-GB" b="1" dirty="0"/>
              <a:t>NORTHBAY SHELLFISH LTD</a:t>
            </a:r>
          </a:p>
        </p:txBody>
      </p:sp>
      <p:pic>
        <p:nvPicPr>
          <p:cNvPr id="41988" name="Picture 4" descr="Orkney Islands UK relief location ma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2605867"/>
            <a:ext cx="2952328" cy="37900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27585" y="3284984"/>
            <a:ext cx="4248472" cy="2031325"/>
          </a:xfrm>
          <a:prstGeom prst="rect">
            <a:avLst/>
          </a:prstGeom>
          <a:noFill/>
        </p:spPr>
        <p:txBody>
          <a:bodyPr wrap="square" rtlCol="0">
            <a:spAutoFit/>
          </a:bodyPr>
          <a:lstStyle/>
          <a:p>
            <a:pPr marL="285750" indent="-285750">
              <a:buFont typeface="Arial" panose="020B0604020202020204" pitchFamily="34" charset="0"/>
              <a:buChar char="•"/>
            </a:pPr>
            <a:r>
              <a:rPr lang="en-GB" dirty="0"/>
              <a:t>Established 1995</a:t>
            </a:r>
          </a:p>
          <a:p>
            <a:pPr marL="285750" indent="-285750">
              <a:buFont typeface="Arial" panose="020B0604020202020204" pitchFamily="34" charset="0"/>
              <a:buChar char="•"/>
            </a:pPr>
            <a:r>
              <a:rPr lang="en-GB" dirty="0"/>
              <a:t>Active in projects investigating shellfish toxins and disease</a:t>
            </a:r>
          </a:p>
          <a:p>
            <a:pPr marL="285750" indent="-285750">
              <a:buFont typeface="Arial" panose="020B0604020202020204" pitchFamily="34" charset="0"/>
              <a:buChar char="•"/>
            </a:pPr>
            <a:r>
              <a:rPr lang="en-GB" dirty="0"/>
              <a:t>Leader of 12 EU Research Projects</a:t>
            </a:r>
          </a:p>
          <a:p>
            <a:pPr marL="285750" indent="-285750">
              <a:buFont typeface="Arial" panose="020B0604020202020204" pitchFamily="34" charset="0"/>
              <a:buChar char="•"/>
            </a:pPr>
            <a:r>
              <a:rPr lang="en-GB" dirty="0"/>
              <a:t>Member (End-User) of ENVIGUARD</a:t>
            </a:r>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293510402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124744"/>
            <a:ext cx="6840760" cy="4154984"/>
          </a:xfrm>
          <a:prstGeom prst="rect">
            <a:avLst/>
          </a:prstGeom>
        </p:spPr>
        <p:txBody>
          <a:bodyPr wrap="square">
            <a:spAutoFit/>
          </a:bodyPr>
          <a:lstStyle/>
          <a:p>
            <a:r>
              <a:rPr lang="en-GB" sz="2400" dirty="0"/>
              <a:t>The objective of the </a:t>
            </a:r>
            <a:r>
              <a:rPr lang="en-GB" sz="2400" dirty="0" err="1"/>
              <a:t>EnviGuard</a:t>
            </a:r>
            <a:r>
              <a:rPr lang="en-GB" sz="2400" dirty="0"/>
              <a:t> project is to develop a highly specific and precise (i.e. quantitative and qualitative) in situ measurement device for currently hard to measure man-made chemical contaminants and biohazards (toxic microalgae, viruses &amp; bacteria, </a:t>
            </a:r>
            <a:r>
              <a:rPr lang="en-GB" sz="2400" dirty="0" err="1"/>
              <a:t>biotoxins</a:t>
            </a:r>
            <a:r>
              <a:rPr lang="en-GB" sz="2400" dirty="0"/>
              <a:t> &amp; PCBs) that can be used as an early warning system in aquaculture and as an environmental monitor to assess the good environmental status of the sea in compliance with the relevant marine framework directives.</a:t>
            </a:r>
          </a:p>
        </p:txBody>
      </p:sp>
      <p:sp>
        <p:nvSpPr>
          <p:cNvPr id="3" name="Titel 1"/>
          <p:cNvSpPr txBox="1">
            <a:spLocks/>
          </p:cNvSpPr>
          <p:nvPr/>
        </p:nvSpPr>
        <p:spPr>
          <a:xfrm>
            <a:off x="781092" y="224632"/>
            <a:ext cx="7559675" cy="900112"/>
          </a:xfrm>
          <a:prstGeom prst="rect">
            <a:avLst/>
          </a:prstGeom>
        </p:spPr>
        <p:txBody>
          <a:bodyPr/>
          <a:lstStyle>
            <a:lvl1pPr algn="l" rtl="0" eaLnBrk="0" fontAlgn="base" hangingPunct="0">
              <a:spcBef>
                <a:spcPct val="0"/>
              </a:spcBef>
              <a:spcAft>
                <a:spcPct val="0"/>
              </a:spcAft>
              <a:defRPr sz="2800" kern="1200">
                <a:solidFill>
                  <a:srgbClr val="002F60"/>
                </a:solidFill>
                <a:latin typeface="+mj-lt"/>
                <a:ea typeface="+mj-ea"/>
                <a:cs typeface="+mj-cs"/>
              </a:defRPr>
            </a:lvl1pPr>
            <a:lvl2pPr algn="l" rtl="0" eaLnBrk="0" fontAlgn="base" hangingPunct="0">
              <a:spcBef>
                <a:spcPct val="0"/>
              </a:spcBef>
              <a:spcAft>
                <a:spcPct val="0"/>
              </a:spcAft>
              <a:defRPr sz="2800">
                <a:solidFill>
                  <a:srgbClr val="002F60"/>
                </a:solidFill>
                <a:latin typeface="Tahoma" pitchFamily="34" charset="0"/>
              </a:defRPr>
            </a:lvl2pPr>
            <a:lvl3pPr algn="l" rtl="0" eaLnBrk="0" fontAlgn="base" hangingPunct="0">
              <a:spcBef>
                <a:spcPct val="0"/>
              </a:spcBef>
              <a:spcAft>
                <a:spcPct val="0"/>
              </a:spcAft>
              <a:defRPr sz="2800">
                <a:solidFill>
                  <a:srgbClr val="002F60"/>
                </a:solidFill>
                <a:latin typeface="Tahoma" pitchFamily="34" charset="0"/>
              </a:defRPr>
            </a:lvl3pPr>
            <a:lvl4pPr algn="l" rtl="0" eaLnBrk="0" fontAlgn="base" hangingPunct="0">
              <a:spcBef>
                <a:spcPct val="0"/>
              </a:spcBef>
              <a:spcAft>
                <a:spcPct val="0"/>
              </a:spcAft>
              <a:defRPr sz="2800">
                <a:solidFill>
                  <a:srgbClr val="002F60"/>
                </a:solidFill>
                <a:latin typeface="Tahoma" pitchFamily="34" charset="0"/>
              </a:defRPr>
            </a:lvl4pPr>
            <a:lvl5pPr algn="l" rtl="0" eaLnBrk="0" fontAlgn="base" hangingPunct="0">
              <a:spcBef>
                <a:spcPct val="0"/>
              </a:spcBef>
              <a:spcAft>
                <a:spcPct val="0"/>
              </a:spcAft>
              <a:defRPr sz="2800">
                <a:solidFill>
                  <a:srgbClr val="002F60"/>
                </a:solidFill>
                <a:latin typeface="Tahoma" pitchFamily="34" charset="0"/>
              </a:defRPr>
            </a:lvl5pPr>
            <a:lvl6pPr marL="457200" algn="l" rtl="0" fontAlgn="base">
              <a:spcBef>
                <a:spcPct val="0"/>
              </a:spcBef>
              <a:spcAft>
                <a:spcPct val="0"/>
              </a:spcAft>
              <a:defRPr sz="2800">
                <a:solidFill>
                  <a:srgbClr val="002F60"/>
                </a:solidFill>
                <a:latin typeface="Tahoma" pitchFamily="34" charset="0"/>
              </a:defRPr>
            </a:lvl6pPr>
            <a:lvl7pPr marL="914400" algn="l" rtl="0" fontAlgn="base">
              <a:spcBef>
                <a:spcPct val="0"/>
              </a:spcBef>
              <a:spcAft>
                <a:spcPct val="0"/>
              </a:spcAft>
              <a:defRPr sz="2800">
                <a:solidFill>
                  <a:srgbClr val="002F60"/>
                </a:solidFill>
                <a:latin typeface="Tahoma" pitchFamily="34" charset="0"/>
              </a:defRPr>
            </a:lvl7pPr>
            <a:lvl8pPr marL="1371600" algn="l" rtl="0" fontAlgn="base">
              <a:spcBef>
                <a:spcPct val="0"/>
              </a:spcBef>
              <a:spcAft>
                <a:spcPct val="0"/>
              </a:spcAft>
              <a:defRPr sz="2800">
                <a:solidFill>
                  <a:srgbClr val="002F60"/>
                </a:solidFill>
                <a:latin typeface="Tahoma" pitchFamily="34" charset="0"/>
              </a:defRPr>
            </a:lvl8pPr>
            <a:lvl9pPr marL="1828800" algn="l" rtl="0" fontAlgn="base">
              <a:spcBef>
                <a:spcPct val="0"/>
              </a:spcBef>
              <a:spcAft>
                <a:spcPct val="0"/>
              </a:spcAft>
              <a:defRPr sz="2800">
                <a:solidFill>
                  <a:srgbClr val="002F60"/>
                </a:solidFill>
                <a:latin typeface="Tahoma" pitchFamily="34" charset="0"/>
              </a:defRPr>
            </a:lvl9pPr>
          </a:lstStyle>
          <a:p>
            <a:pPr algn="ctr" eaLnBrk="1" hangingPunct="1">
              <a:defRPr/>
            </a:pPr>
            <a:r>
              <a:rPr lang="de-DE" sz="2400" kern="0" cap="small" dirty="0"/>
              <a:t>EnviGuard Overview</a:t>
            </a:r>
          </a:p>
        </p:txBody>
      </p:sp>
    </p:spTree>
    <p:extLst>
      <p:ext uri="{BB962C8B-B14F-4D97-AF65-F5344CB8AC3E}">
        <p14:creationId xmlns:p14="http://schemas.microsoft.com/office/powerpoint/2010/main" val="47707853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781092" y="224632"/>
            <a:ext cx="7559675" cy="900112"/>
          </a:xfrm>
          <a:prstGeom prst="rect">
            <a:avLst/>
          </a:prstGeom>
        </p:spPr>
        <p:txBody>
          <a:bodyPr/>
          <a:lstStyle>
            <a:lvl1pPr algn="l" rtl="0" eaLnBrk="0" fontAlgn="base" hangingPunct="0">
              <a:spcBef>
                <a:spcPct val="0"/>
              </a:spcBef>
              <a:spcAft>
                <a:spcPct val="0"/>
              </a:spcAft>
              <a:defRPr sz="2800" kern="1200">
                <a:solidFill>
                  <a:srgbClr val="002F60"/>
                </a:solidFill>
                <a:latin typeface="+mj-lt"/>
                <a:ea typeface="+mj-ea"/>
                <a:cs typeface="+mj-cs"/>
              </a:defRPr>
            </a:lvl1pPr>
            <a:lvl2pPr algn="l" rtl="0" eaLnBrk="0" fontAlgn="base" hangingPunct="0">
              <a:spcBef>
                <a:spcPct val="0"/>
              </a:spcBef>
              <a:spcAft>
                <a:spcPct val="0"/>
              </a:spcAft>
              <a:defRPr sz="2800">
                <a:solidFill>
                  <a:srgbClr val="002F60"/>
                </a:solidFill>
                <a:latin typeface="Tahoma" pitchFamily="34" charset="0"/>
              </a:defRPr>
            </a:lvl2pPr>
            <a:lvl3pPr algn="l" rtl="0" eaLnBrk="0" fontAlgn="base" hangingPunct="0">
              <a:spcBef>
                <a:spcPct val="0"/>
              </a:spcBef>
              <a:spcAft>
                <a:spcPct val="0"/>
              </a:spcAft>
              <a:defRPr sz="2800">
                <a:solidFill>
                  <a:srgbClr val="002F60"/>
                </a:solidFill>
                <a:latin typeface="Tahoma" pitchFamily="34" charset="0"/>
              </a:defRPr>
            </a:lvl3pPr>
            <a:lvl4pPr algn="l" rtl="0" eaLnBrk="0" fontAlgn="base" hangingPunct="0">
              <a:spcBef>
                <a:spcPct val="0"/>
              </a:spcBef>
              <a:spcAft>
                <a:spcPct val="0"/>
              </a:spcAft>
              <a:defRPr sz="2800">
                <a:solidFill>
                  <a:srgbClr val="002F60"/>
                </a:solidFill>
                <a:latin typeface="Tahoma" pitchFamily="34" charset="0"/>
              </a:defRPr>
            </a:lvl4pPr>
            <a:lvl5pPr algn="l" rtl="0" eaLnBrk="0" fontAlgn="base" hangingPunct="0">
              <a:spcBef>
                <a:spcPct val="0"/>
              </a:spcBef>
              <a:spcAft>
                <a:spcPct val="0"/>
              </a:spcAft>
              <a:defRPr sz="2800">
                <a:solidFill>
                  <a:srgbClr val="002F60"/>
                </a:solidFill>
                <a:latin typeface="Tahoma" pitchFamily="34" charset="0"/>
              </a:defRPr>
            </a:lvl5pPr>
            <a:lvl6pPr marL="457200" algn="l" rtl="0" fontAlgn="base">
              <a:spcBef>
                <a:spcPct val="0"/>
              </a:spcBef>
              <a:spcAft>
                <a:spcPct val="0"/>
              </a:spcAft>
              <a:defRPr sz="2800">
                <a:solidFill>
                  <a:srgbClr val="002F60"/>
                </a:solidFill>
                <a:latin typeface="Tahoma" pitchFamily="34" charset="0"/>
              </a:defRPr>
            </a:lvl6pPr>
            <a:lvl7pPr marL="914400" algn="l" rtl="0" fontAlgn="base">
              <a:spcBef>
                <a:spcPct val="0"/>
              </a:spcBef>
              <a:spcAft>
                <a:spcPct val="0"/>
              </a:spcAft>
              <a:defRPr sz="2800">
                <a:solidFill>
                  <a:srgbClr val="002F60"/>
                </a:solidFill>
                <a:latin typeface="Tahoma" pitchFamily="34" charset="0"/>
              </a:defRPr>
            </a:lvl7pPr>
            <a:lvl8pPr marL="1371600" algn="l" rtl="0" fontAlgn="base">
              <a:spcBef>
                <a:spcPct val="0"/>
              </a:spcBef>
              <a:spcAft>
                <a:spcPct val="0"/>
              </a:spcAft>
              <a:defRPr sz="2800">
                <a:solidFill>
                  <a:srgbClr val="002F60"/>
                </a:solidFill>
                <a:latin typeface="Tahoma" pitchFamily="34" charset="0"/>
              </a:defRPr>
            </a:lvl8pPr>
            <a:lvl9pPr marL="1828800" algn="l" rtl="0" fontAlgn="base">
              <a:spcBef>
                <a:spcPct val="0"/>
              </a:spcBef>
              <a:spcAft>
                <a:spcPct val="0"/>
              </a:spcAft>
              <a:defRPr sz="2800">
                <a:solidFill>
                  <a:srgbClr val="002F60"/>
                </a:solidFill>
                <a:latin typeface="Tahoma" pitchFamily="34" charset="0"/>
              </a:defRPr>
            </a:lvl9pPr>
          </a:lstStyle>
          <a:p>
            <a:pPr algn="ctr" eaLnBrk="1" hangingPunct="1">
              <a:defRPr/>
            </a:pPr>
            <a:r>
              <a:rPr lang="de-DE" sz="2400" kern="0" cap="small" dirty="0"/>
              <a:t>EnviGuard Overview</a:t>
            </a:r>
          </a:p>
        </p:txBody>
      </p:sp>
      <p:sp>
        <p:nvSpPr>
          <p:cNvPr id="3" name="Rectangle 2"/>
          <p:cNvSpPr/>
          <p:nvPr/>
        </p:nvSpPr>
        <p:spPr>
          <a:xfrm>
            <a:off x="781092" y="1859340"/>
            <a:ext cx="7679340" cy="3416320"/>
          </a:xfrm>
          <a:prstGeom prst="rect">
            <a:avLst/>
          </a:prstGeom>
        </p:spPr>
        <p:txBody>
          <a:bodyPr wrap="square">
            <a:spAutoFit/>
          </a:bodyPr>
          <a:lstStyle/>
          <a:p>
            <a:r>
              <a:rPr lang="fr-BE" sz="2400" dirty="0"/>
              <a:t>The </a:t>
            </a:r>
            <a:r>
              <a:rPr lang="fr-BE" sz="2400" dirty="0" err="1"/>
              <a:t>EnviGuard</a:t>
            </a:r>
            <a:r>
              <a:rPr lang="fr-BE" sz="2400" dirty="0"/>
              <a:t> system combines technologies </a:t>
            </a:r>
            <a:r>
              <a:rPr lang="fr-BE" sz="2400" dirty="0" err="1"/>
              <a:t>from</a:t>
            </a:r>
            <a:r>
              <a:rPr lang="fr-BE" sz="2400" dirty="0"/>
              <a:t> the </a:t>
            </a:r>
            <a:r>
              <a:rPr lang="fr-BE" sz="2400" dirty="0" err="1"/>
              <a:t>field</a:t>
            </a:r>
            <a:r>
              <a:rPr lang="fr-BE" sz="2400" dirty="0"/>
              <a:t> of nanotechnologies, </a:t>
            </a:r>
            <a:r>
              <a:rPr lang="fr-BE" sz="2400" dirty="0" err="1"/>
              <a:t>genomics</a:t>
            </a:r>
            <a:r>
              <a:rPr lang="fr-BE" sz="2400" dirty="0"/>
              <a:t>, </a:t>
            </a:r>
            <a:r>
              <a:rPr lang="fr-BE" sz="2400" dirty="0" err="1"/>
              <a:t>molecular</a:t>
            </a:r>
            <a:r>
              <a:rPr lang="fr-BE" sz="2400" dirty="0"/>
              <a:t> science, bio-</a:t>
            </a:r>
            <a:r>
              <a:rPr lang="fr-BE" sz="2400" dirty="0" err="1"/>
              <a:t>receptors</a:t>
            </a:r>
            <a:r>
              <a:rPr lang="fr-BE" sz="2400" dirty="0"/>
              <a:t> as </a:t>
            </a:r>
            <a:r>
              <a:rPr lang="fr-BE" sz="2400" dirty="0" err="1"/>
              <a:t>well</a:t>
            </a:r>
            <a:r>
              <a:rPr lang="fr-BE" sz="2400" dirty="0"/>
              <a:t> as </a:t>
            </a:r>
            <a:r>
              <a:rPr lang="fr-BE" sz="2400" dirty="0" err="1"/>
              <a:t>material</a:t>
            </a:r>
            <a:r>
              <a:rPr lang="fr-BE" sz="2400" dirty="0"/>
              <a:t> science and data </a:t>
            </a:r>
            <a:r>
              <a:rPr lang="fr-BE" sz="2400" dirty="0" err="1"/>
              <a:t>processing</a:t>
            </a:r>
            <a:r>
              <a:rPr lang="fr-BE" sz="2400" dirty="0"/>
              <a:t>. </a:t>
            </a:r>
          </a:p>
          <a:p>
            <a:r>
              <a:rPr lang="fr-BE" sz="2400" dirty="0" err="1"/>
              <a:t>Three</a:t>
            </a:r>
            <a:r>
              <a:rPr lang="fr-BE" sz="2400" dirty="0"/>
              <a:t> </a:t>
            </a:r>
            <a:r>
              <a:rPr lang="fr-BE" sz="2400" dirty="0" err="1"/>
              <a:t>different</a:t>
            </a:r>
            <a:r>
              <a:rPr lang="fr-BE" sz="2400" dirty="0"/>
              <a:t> </a:t>
            </a:r>
            <a:r>
              <a:rPr lang="fr-BE" sz="2400" dirty="0" err="1"/>
              <a:t>sensor</a:t>
            </a:r>
            <a:r>
              <a:rPr lang="fr-BE" sz="2400" dirty="0"/>
              <a:t> concepts are </a:t>
            </a:r>
            <a:r>
              <a:rPr lang="fr-BE" sz="2400" dirty="0" err="1"/>
              <a:t>being</a:t>
            </a:r>
            <a:r>
              <a:rPr lang="fr-BE" sz="2400" dirty="0"/>
              <a:t> </a:t>
            </a:r>
            <a:r>
              <a:rPr lang="fr-BE" sz="2400" dirty="0" err="1"/>
              <a:t>develop</a:t>
            </a:r>
            <a:r>
              <a:rPr lang="fr-BE" sz="2400" dirty="0"/>
              <a:t> in </a:t>
            </a:r>
            <a:r>
              <a:rPr lang="fr-BE" sz="2400" dirty="0" err="1"/>
              <a:t>parallel</a:t>
            </a:r>
            <a:r>
              <a:rPr lang="fr-BE" sz="2400" dirty="0"/>
              <a:t> and </a:t>
            </a:r>
            <a:r>
              <a:rPr lang="fr-BE" sz="2400" dirty="0" err="1"/>
              <a:t>will</a:t>
            </a:r>
            <a:r>
              <a:rPr lang="fr-BE" sz="2400" dirty="0"/>
              <a:t> </a:t>
            </a:r>
            <a:r>
              <a:rPr lang="fr-BE" sz="2400" dirty="0" err="1"/>
              <a:t>be</a:t>
            </a:r>
            <a:r>
              <a:rPr lang="fr-BE" sz="2400" dirty="0"/>
              <a:t> </a:t>
            </a:r>
            <a:r>
              <a:rPr lang="fr-BE" sz="2400" dirty="0" err="1"/>
              <a:t>combined</a:t>
            </a:r>
            <a:r>
              <a:rPr lang="fr-BE" sz="2400" dirty="0"/>
              <a:t> in one </a:t>
            </a:r>
            <a:r>
              <a:rPr lang="fr-BE" sz="2400" dirty="0" err="1"/>
              <a:t>common</a:t>
            </a:r>
            <a:r>
              <a:rPr lang="fr-BE" sz="2400" dirty="0"/>
              <a:t> </a:t>
            </a:r>
            <a:r>
              <a:rPr lang="fr-BE" sz="2400" dirty="0" err="1"/>
              <a:t>device</a:t>
            </a:r>
            <a:r>
              <a:rPr lang="fr-BE" sz="2400" dirty="0"/>
              <a:t> able to </a:t>
            </a:r>
            <a:r>
              <a:rPr lang="fr-BE" sz="2400" dirty="0" err="1"/>
              <a:t>collect</a:t>
            </a:r>
            <a:r>
              <a:rPr lang="fr-BE" sz="2400" dirty="0"/>
              <a:t>, </a:t>
            </a:r>
            <a:r>
              <a:rPr lang="fr-BE" sz="2400" dirty="0" err="1"/>
              <a:t>process</a:t>
            </a:r>
            <a:r>
              <a:rPr lang="fr-BE" sz="2400" dirty="0"/>
              <a:t> and </a:t>
            </a:r>
            <a:r>
              <a:rPr lang="fr-BE" sz="2400" dirty="0" err="1"/>
              <a:t>send</a:t>
            </a:r>
            <a:r>
              <a:rPr lang="fr-BE" sz="2400" dirty="0"/>
              <a:t> the data to the </a:t>
            </a:r>
            <a:r>
              <a:rPr lang="fr-BE" sz="2400" dirty="0" err="1"/>
              <a:t>users</a:t>
            </a:r>
            <a:r>
              <a:rPr lang="fr-BE" sz="2400" dirty="0"/>
              <a:t>.</a:t>
            </a:r>
          </a:p>
          <a:p>
            <a:r>
              <a:rPr lang="fr-BE" sz="2400" dirty="0"/>
              <a:t>In the </a:t>
            </a:r>
            <a:r>
              <a:rPr lang="fr-BE" sz="2400" dirty="0" err="1"/>
              <a:t>following</a:t>
            </a:r>
            <a:r>
              <a:rPr lang="fr-BE" sz="2400" dirty="0"/>
              <a:t>, the </a:t>
            </a:r>
            <a:r>
              <a:rPr lang="fr-BE" sz="2400" dirty="0" err="1"/>
              <a:t>technological</a:t>
            </a:r>
            <a:r>
              <a:rPr lang="fr-BE" sz="2400" dirty="0"/>
              <a:t> concept of all </a:t>
            </a:r>
            <a:r>
              <a:rPr lang="fr-BE" sz="2400" dirty="0" err="1"/>
              <a:t>EnviGuard</a:t>
            </a:r>
            <a:r>
              <a:rPr lang="fr-BE" sz="2400" dirty="0"/>
              <a:t> components </a:t>
            </a:r>
            <a:r>
              <a:rPr lang="fr-BE" sz="2400" dirty="0" err="1"/>
              <a:t>is</a:t>
            </a:r>
            <a:r>
              <a:rPr lang="fr-BE" sz="2400" dirty="0"/>
              <a:t> </a:t>
            </a:r>
            <a:r>
              <a:rPr lang="fr-BE" sz="2400" dirty="0" err="1"/>
              <a:t>described</a:t>
            </a:r>
            <a:r>
              <a:rPr lang="fr-BE" sz="2400" dirty="0"/>
              <a:t>.</a:t>
            </a:r>
            <a:endParaRPr lang="en-GB" sz="2400" dirty="0"/>
          </a:p>
        </p:txBody>
      </p:sp>
    </p:spTree>
    <p:extLst>
      <p:ext uri="{BB962C8B-B14F-4D97-AF65-F5344CB8AC3E}">
        <p14:creationId xmlns:p14="http://schemas.microsoft.com/office/powerpoint/2010/main" val="392627025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eaLnBrk="1" hangingPunct="1">
              <a:defRPr/>
            </a:pPr>
            <a:r>
              <a:rPr lang="de-DE" sz="2400" kern="0" cap="small" dirty="0" err="1"/>
              <a:t>EnviGuard</a:t>
            </a:r>
            <a:r>
              <a:rPr lang="de-DE" sz="2400" kern="0" cap="small" dirty="0"/>
              <a:t> </a:t>
            </a:r>
            <a:r>
              <a:rPr lang="de-DE" sz="2400" kern="0" cap="small" dirty="0" err="1"/>
              <a:t>Overview</a:t>
            </a:r>
            <a:endParaRPr lang="de-DE" sz="2400" kern="0" cap="small" dirty="0"/>
          </a:p>
        </p:txBody>
      </p:sp>
      <p:sp>
        <p:nvSpPr>
          <p:cNvPr id="24" name="Fußzeilenplatzhalter 6"/>
          <p:cNvSpPr>
            <a:spLocks noGrp="1"/>
          </p:cNvSpPr>
          <p:nvPr>
            <p:ph type="ftr" sz="quarter" idx="11"/>
          </p:nvPr>
        </p:nvSpPr>
        <p:spPr>
          <a:xfrm>
            <a:off x="6213475" y="6356350"/>
            <a:ext cx="2895600" cy="365125"/>
          </a:xfrm>
        </p:spPr>
        <p:txBody>
          <a:bodyPr/>
          <a:lstStyle/>
          <a:p>
            <a:pPr>
              <a:defRPr/>
            </a:pPr>
            <a:r>
              <a:rPr lang="de-DE" dirty="0"/>
              <a:t>www.ttz-bremerhaven.de</a:t>
            </a:r>
          </a:p>
        </p:txBody>
      </p:sp>
      <p:sp>
        <p:nvSpPr>
          <p:cNvPr id="4" name="Rechteck 3"/>
          <p:cNvSpPr/>
          <p:nvPr/>
        </p:nvSpPr>
        <p:spPr>
          <a:xfrm>
            <a:off x="0" y="1340766"/>
            <a:ext cx="9144000" cy="2677656"/>
          </a:xfrm>
          <a:prstGeom prst="rect">
            <a:avLst/>
          </a:prstGeom>
        </p:spPr>
        <p:txBody>
          <a:bodyPr wrap="square">
            <a:spAutoFit/>
          </a:bodyPr>
          <a:lstStyle/>
          <a:p>
            <a:pPr>
              <a:spcBef>
                <a:spcPts val="1200"/>
              </a:spcBef>
              <a:spcAft>
                <a:spcPts val="1200"/>
              </a:spcAft>
            </a:pPr>
            <a:r>
              <a:rPr lang="en-US" sz="3200" b="1" u="sng" dirty="0">
                <a:solidFill>
                  <a:schemeClr val="bg1">
                    <a:lumMod val="50000"/>
                  </a:schemeClr>
                </a:solidFill>
                <a:ea typeface="Calibri"/>
                <a:cs typeface="Times New Roman"/>
              </a:rPr>
              <a:t>The core of EnviGuard:</a:t>
            </a:r>
          </a:p>
          <a:p>
            <a:pPr marL="0" lvl="1">
              <a:spcBef>
                <a:spcPts val="1200"/>
              </a:spcBef>
              <a:spcAft>
                <a:spcPts val="1200"/>
              </a:spcAft>
              <a:buFont typeface="Arial" pitchFamily="34" charset="0"/>
              <a:buChar char="•"/>
            </a:pPr>
            <a:r>
              <a:rPr lang="en-US" sz="3200" b="1" dirty="0">
                <a:solidFill>
                  <a:schemeClr val="bg1">
                    <a:lumMod val="50000"/>
                  </a:schemeClr>
                </a:solidFill>
              </a:rPr>
              <a:t> 3 biosensors (</a:t>
            </a:r>
            <a:r>
              <a:rPr lang="en-US" sz="3200" b="1" dirty="0">
                <a:solidFill>
                  <a:schemeClr val="accent3">
                    <a:lumMod val="50000"/>
                  </a:schemeClr>
                </a:solidFill>
              </a:rPr>
              <a:t>algae</a:t>
            </a:r>
            <a:r>
              <a:rPr lang="en-US" sz="3200" b="1" dirty="0">
                <a:solidFill>
                  <a:schemeClr val="bg1">
                    <a:lumMod val="50000"/>
                  </a:schemeClr>
                </a:solidFill>
              </a:rPr>
              <a:t>/</a:t>
            </a:r>
            <a:r>
              <a:rPr lang="en-US" sz="3200" b="1" dirty="0">
                <a:solidFill>
                  <a:srgbClr val="C00000"/>
                </a:solidFill>
              </a:rPr>
              <a:t>chemicals/</a:t>
            </a:r>
            <a:r>
              <a:rPr lang="en-US" sz="3200" b="1" dirty="0">
                <a:solidFill>
                  <a:schemeClr val="tx2"/>
                </a:solidFill>
              </a:rPr>
              <a:t>pathogens</a:t>
            </a:r>
            <a:r>
              <a:rPr lang="en-US" sz="3200" b="1" dirty="0">
                <a:solidFill>
                  <a:schemeClr val="bg1">
                    <a:lumMod val="50000"/>
                  </a:schemeClr>
                </a:solidFill>
              </a:rPr>
              <a:t>)</a:t>
            </a:r>
          </a:p>
          <a:p>
            <a:pPr marL="457200" lvl="2">
              <a:spcBef>
                <a:spcPts val="0"/>
              </a:spcBef>
              <a:spcAft>
                <a:spcPts val="1200"/>
              </a:spcAft>
              <a:buFont typeface="Symbol" pitchFamily="18" charset="2"/>
              <a:buChar char="-"/>
            </a:pPr>
            <a:r>
              <a:rPr lang="en-US" sz="3200" b="1" dirty="0">
                <a:solidFill>
                  <a:schemeClr val="bg1">
                    <a:lumMod val="50000"/>
                  </a:schemeClr>
                </a:solidFill>
              </a:rPr>
              <a:t> each using a different detection technique</a:t>
            </a:r>
          </a:p>
          <a:p>
            <a:pPr marL="457200" lvl="2">
              <a:spcBef>
                <a:spcPts val="0"/>
              </a:spcBef>
              <a:spcAft>
                <a:spcPts val="1200"/>
              </a:spcAft>
              <a:buFont typeface="Symbol" pitchFamily="18" charset="2"/>
              <a:buChar char="-"/>
            </a:pPr>
            <a:r>
              <a:rPr lang="en-US" sz="3200" b="1" dirty="0">
                <a:solidFill>
                  <a:schemeClr val="bg1">
                    <a:lumMod val="50000"/>
                  </a:schemeClr>
                </a:solidFill>
              </a:rPr>
              <a:t> completely modular</a:t>
            </a:r>
          </a:p>
        </p:txBody>
      </p:sp>
      <p:pic>
        <p:nvPicPr>
          <p:cNvPr id="5" name="Picture 3" descr="\\FILESERVER2\Umwelt\Projekte\1) Running\1.13.019   EnviGuard\Infos\Pictures\EnviGuard LOGOS\Logo 300dpi\EnviGuard_Algae.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4365104"/>
            <a:ext cx="2383548" cy="198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FILESERVER2\Umwelt\Projekte\1) Running\1.13.019   EnviGuard\Infos\Pictures\EnviGuard LOGOS\Logo 300dpi\EnviGuard_Virus.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760452" y="4437112"/>
            <a:ext cx="2383548" cy="198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ILESERVER2\Umwelt\Projekte\1) Running\1.13.019   EnviGuard\Infos\Pictures\EnviGuard LOGOS\Logo 300dpi\EnviGuard_Chemicals.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377342" y="4797152"/>
            <a:ext cx="2383548" cy="1980000"/>
          </a:xfrm>
          <a:prstGeom prst="rect">
            <a:avLst/>
          </a:prstGeom>
          <a:noFill/>
          <a:extLst>
            <a:ext uri="{909E8E84-426E-40DD-AFC4-6F175D3DCCD1}">
              <a14:hiddenFill xmlns:a14="http://schemas.microsoft.com/office/drawing/2010/main">
                <a:solidFill>
                  <a:srgbClr val="FFFFFF"/>
                </a:solidFill>
              </a14:hiddenFill>
            </a:ext>
          </a:extLst>
        </p:spPr>
      </p:pic>
      <p:sp>
        <p:nvSpPr>
          <p:cNvPr id="3" name="Abgerundetes Rechteck 2"/>
          <p:cNvSpPr/>
          <p:nvPr/>
        </p:nvSpPr>
        <p:spPr>
          <a:xfrm>
            <a:off x="0" y="4293096"/>
            <a:ext cx="2383548" cy="2124016"/>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10" name="Abgerundetes Rechteck 9"/>
          <p:cNvSpPr/>
          <p:nvPr/>
        </p:nvSpPr>
        <p:spPr>
          <a:xfrm>
            <a:off x="3357696" y="4709024"/>
            <a:ext cx="2383548" cy="2124016"/>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34473733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eaLnBrk="1" hangingPunct="1">
              <a:defRPr/>
            </a:pPr>
            <a:r>
              <a:rPr lang="de-DE" sz="2400" kern="0" cap="small" dirty="0"/>
              <a:t>EnviGuard </a:t>
            </a:r>
            <a:r>
              <a:rPr lang="de-DE" sz="2400" kern="0" cap="small" dirty="0" err="1"/>
              <a:t>Overview</a:t>
            </a:r>
            <a:endParaRPr lang="de-DE" sz="2400" kern="0" cap="small" dirty="0"/>
          </a:p>
        </p:txBody>
      </p:sp>
      <p:sp>
        <p:nvSpPr>
          <p:cNvPr id="24" name="Fußzeilenplatzhalter 6"/>
          <p:cNvSpPr>
            <a:spLocks noGrp="1"/>
          </p:cNvSpPr>
          <p:nvPr>
            <p:ph type="ftr" sz="quarter" idx="11"/>
          </p:nvPr>
        </p:nvSpPr>
        <p:spPr>
          <a:xfrm>
            <a:off x="6213475" y="6356350"/>
            <a:ext cx="2895600" cy="365125"/>
          </a:xfrm>
        </p:spPr>
        <p:txBody>
          <a:bodyPr/>
          <a:lstStyle/>
          <a:p>
            <a:pPr>
              <a:defRPr/>
            </a:pPr>
            <a:r>
              <a:rPr lang="de-DE" dirty="0"/>
              <a:t>www.ttz-bremerhaven.de</a:t>
            </a:r>
          </a:p>
        </p:txBody>
      </p:sp>
      <p:sp>
        <p:nvSpPr>
          <p:cNvPr id="4" name="Rechteck 3"/>
          <p:cNvSpPr/>
          <p:nvPr/>
        </p:nvSpPr>
        <p:spPr>
          <a:xfrm>
            <a:off x="323528" y="1415673"/>
            <a:ext cx="8820472" cy="4124206"/>
          </a:xfrm>
          <a:prstGeom prst="rect">
            <a:avLst/>
          </a:prstGeom>
        </p:spPr>
        <p:txBody>
          <a:bodyPr wrap="square">
            <a:spAutoFit/>
          </a:bodyPr>
          <a:lstStyle/>
          <a:p>
            <a:pPr algn="just">
              <a:spcBef>
                <a:spcPts val="1200"/>
              </a:spcBef>
              <a:spcAft>
                <a:spcPts val="1200"/>
              </a:spcAft>
              <a:buFont typeface="Arial" pitchFamily="34" charset="0"/>
              <a:buChar char="•"/>
            </a:pPr>
            <a:r>
              <a:rPr lang="en-US" sz="2400" b="1" dirty="0">
                <a:solidFill>
                  <a:schemeClr val="bg1">
                    <a:lumMod val="50000"/>
                  </a:schemeClr>
                </a:solidFill>
                <a:latin typeface="+mn-lt"/>
              </a:rPr>
              <a:t> Connected to one common interface</a:t>
            </a:r>
          </a:p>
          <a:p>
            <a:pPr marL="457200" lvl="2" algn="just">
              <a:spcBef>
                <a:spcPts val="0"/>
              </a:spcBef>
              <a:spcAft>
                <a:spcPts val="1200"/>
              </a:spcAft>
              <a:buFont typeface="Symbol" pitchFamily="18" charset="2"/>
              <a:buChar char="-"/>
            </a:pPr>
            <a:r>
              <a:rPr lang="en-US" sz="2400" dirty="0">
                <a:solidFill>
                  <a:schemeClr val="bg1">
                    <a:lumMod val="50000"/>
                  </a:schemeClr>
                </a:solidFill>
                <a:latin typeface="+mn-lt"/>
              </a:rPr>
              <a:t> Provide the samples</a:t>
            </a:r>
          </a:p>
          <a:p>
            <a:pPr marL="457200" lvl="2" algn="just">
              <a:spcBef>
                <a:spcPts val="0"/>
              </a:spcBef>
              <a:spcAft>
                <a:spcPts val="1200"/>
              </a:spcAft>
              <a:buFont typeface="Symbol" pitchFamily="18" charset="2"/>
              <a:buChar char="-"/>
            </a:pPr>
            <a:r>
              <a:rPr lang="en-US" sz="2400" dirty="0">
                <a:solidFill>
                  <a:schemeClr val="bg1">
                    <a:lumMod val="50000"/>
                  </a:schemeClr>
                </a:solidFill>
                <a:latin typeface="+mn-lt"/>
              </a:rPr>
              <a:t> Pretreatment</a:t>
            </a:r>
          </a:p>
          <a:p>
            <a:pPr marL="457200" lvl="2" algn="just">
              <a:spcBef>
                <a:spcPts val="0"/>
              </a:spcBef>
              <a:spcAft>
                <a:spcPts val="1200"/>
              </a:spcAft>
              <a:buFont typeface="Symbol" pitchFamily="18" charset="2"/>
              <a:buChar char="-"/>
            </a:pPr>
            <a:r>
              <a:rPr lang="en-US" sz="2400" dirty="0">
                <a:solidFill>
                  <a:schemeClr val="bg1">
                    <a:lumMod val="50000"/>
                  </a:schemeClr>
                </a:solidFill>
                <a:latin typeface="+mn-lt"/>
              </a:rPr>
              <a:t> Power Source</a:t>
            </a:r>
          </a:p>
          <a:p>
            <a:pPr marL="457200" lvl="2" algn="just">
              <a:spcBef>
                <a:spcPts val="0"/>
              </a:spcBef>
              <a:spcAft>
                <a:spcPts val="1200"/>
              </a:spcAft>
              <a:buFont typeface="Symbol" pitchFamily="18" charset="2"/>
              <a:buChar char="-"/>
            </a:pPr>
            <a:r>
              <a:rPr lang="en-US" sz="2400" dirty="0">
                <a:solidFill>
                  <a:schemeClr val="bg1">
                    <a:lumMod val="50000"/>
                  </a:schemeClr>
                </a:solidFill>
                <a:latin typeface="+mn-lt"/>
              </a:rPr>
              <a:t> Collects &amp; sends data</a:t>
            </a:r>
          </a:p>
          <a:p>
            <a:pPr marL="457200" lvl="2" algn="just">
              <a:spcBef>
                <a:spcPts val="0"/>
              </a:spcBef>
              <a:spcAft>
                <a:spcPts val="1200"/>
              </a:spcAft>
              <a:buFont typeface="Symbol" pitchFamily="18" charset="2"/>
              <a:buChar char="-"/>
            </a:pPr>
            <a:endParaRPr lang="en-US" sz="2400" b="1" dirty="0">
              <a:solidFill>
                <a:schemeClr val="bg1">
                  <a:lumMod val="50000"/>
                </a:schemeClr>
              </a:solidFill>
              <a:latin typeface="+mn-lt"/>
              <a:sym typeface="Wingdings" panose="05000000000000000000" pitchFamily="2" charset="2"/>
            </a:endParaRPr>
          </a:p>
          <a:p>
            <a:pPr marL="800100" lvl="2" indent="-342900" algn="just">
              <a:spcBef>
                <a:spcPts val="0"/>
              </a:spcBef>
              <a:spcAft>
                <a:spcPts val="1200"/>
              </a:spcAft>
              <a:buFont typeface="Wingdings" panose="05000000000000000000" pitchFamily="2" charset="2"/>
              <a:buChar char="à"/>
            </a:pPr>
            <a:r>
              <a:rPr lang="en-US" sz="2400" b="1" dirty="0">
                <a:solidFill>
                  <a:schemeClr val="bg1">
                    <a:lumMod val="50000"/>
                  </a:schemeClr>
                </a:solidFill>
                <a:latin typeface="+mn-lt"/>
                <a:sym typeface="Wingdings" panose="05000000000000000000" pitchFamily="2" charset="2"/>
              </a:rPr>
              <a:t>Platform technology</a:t>
            </a:r>
          </a:p>
          <a:p>
            <a:pPr marL="457200" lvl="2" algn="just">
              <a:spcBef>
                <a:spcPts val="0"/>
              </a:spcBef>
              <a:spcAft>
                <a:spcPts val="1200"/>
              </a:spcAft>
            </a:pPr>
            <a:r>
              <a:rPr lang="en-US" sz="2400" b="1" dirty="0">
                <a:solidFill>
                  <a:schemeClr val="bg1">
                    <a:lumMod val="50000"/>
                  </a:schemeClr>
                </a:solidFill>
                <a:latin typeface="+mn-lt"/>
              </a:rPr>
              <a:t>   ( =EnviGuard Port)</a:t>
            </a:r>
          </a:p>
        </p:txBody>
      </p:sp>
      <p:pic>
        <p:nvPicPr>
          <p:cNvPr id="5" name="Picture 5" descr="\\FILESERVER2\Umwelt\Projekte\1) Running\1.13.019   EnviGuard\Infos\Pictures\EnviGuard LOGOS\Logo 300dpi\EnviGuard_port.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283968" y="1177528"/>
            <a:ext cx="4829473" cy="5376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652923"/>
      </p:ext>
    </p:extLst>
  </p:cSld>
  <p:clrMapOvr>
    <a:masterClrMapping/>
  </p:clrMapOvr>
  <p:transition/>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tz">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1101</TotalTime>
  <Words>2880</Words>
  <Application>Microsoft Office PowerPoint</Application>
  <PresentationFormat>On-screen Show (4:3)</PresentationFormat>
  <Paragraphs>337</Paragraphs>
  <Slides>33</Slides>
  <Notes>26</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5" baseType="lpstr">
      <vt:lpstr>Arial</vt:lpstr>
      <vt:lpstr>Arial Black</vt:lpstr>
      <vt:lpstr>Calibri</vt:lpstr>
      <vt:lpstr>Courier New</vt:lpstr>
      <vt:lpstr>Symbol</vt:lpstr>
      <vt:lpstr>Tahoma</vt:lpstr>
      <vt:lpstr>Times New Roman</vt:lpstr>
      <vt:lpstr>Trebuchet MS</vt:lpstr>
      <vt:lpstr>Verdana</vt:lpstr>
      <vt:lpstr>Wingdings</vt:lpstr>
      <vt:lpstr>Larissa-Design</vt:lpstr>
      <vt:lpstr>Präsentation</vt:lpstr>
      <vt:lpstr>PowerPoint Presentation</vt:lpstr>
      <vt:lpstr>PowerPoint Presentation</vt:lpstr>
      <vt:lpstr>PowerPoint Presentation</vt:lpstr>
      <vt:lpstr>EnviGuard Overview</vt:lpstr>
      <vt:lpstr>PowerPoint Presentation</vt:lpstr>
      <vt:lpstr>PowerPoint Presentation</vt:lpstr>
      <vt:lpstr>PowerPoint Presentation</vt:lpstr>
      <vt:lpstr>EnviGuard Overview</vt:lpstr>
      <vt:lpstr>EnviGuard Overview</vt:lpstr>
      <vt:lpstr>EnviGuard Overview</vt:lpstr>
      <vt:lpstr>EnviGuard - Background</vt:lpstr>
      <vt:lpstr>EnviGuard - Background</vt:lpstr>
      <vt:lpstr>EnviGuard – Algae Detection Unit (ADU)</vt:lpstr>
      <vt:lpstr>EnviGuard – Algae Detection Unit (ADU)</vt:lpstr>
      <vt:lpstr>EnviGuard – Algae Detection Unit (ADU)</vt:lpstr>
      <vt:lpstr>EnviGuard – Algae Detection Unit (ADU)</vt:lpstr>
      <vt:lpstr>EnviGuard – Algae Detection Unit (ADU)</vt:lpstr>
      <vt:lpstr>EnviGuard – Algae Detection Unit (ADU)</vt:lpstr>
      <vt:lpstr>EnviGuard – Algae Detection Unit (ADU)</vt:lpstr>
      <vt:lpstr>EnviGuard – Chemical Detection Unit (CDU)</vt:lpstr>
      <vt:lpstr>EnviGuard – Chemical Detection Unit (CDU)</vt:lpstr>
      <vt:lpstr>EnviGuard – Chemical Detection Unit (CDU)</vt:lpstr>
      <vt:lpstr>EnviGuard – Chemical Detection Unit (CDU)</vt:lpstr>
      <vt:lpstr>EnviGuard – Chemical Detection Unit (CDU)</vt:lpstr>
      <vt:lpstr>EnviGuard – Chemical Detection Unit (CDU)</vt:lpstr>
      <vt:lpstr>EnviGuard – Key Results</vt:lpstr>
      <vt:lpstr>EnviGuard Port</vt:lpstr>
      <vt:lpstr>To Summarise…</vt:lpstr>
      <vt:lpstr>PowerPoint Presentation</vt:lpstr>
      <vt:lpstr>PowerPoint Presentation</vt:lpstr>
      <vt:lpstr>ENVIGUARD: a real-time multi-sensor in a small package with a big future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Bjoern Suckow</dc:creator>
  <cp:lastModifiedBy>Gowland</cp:lastModifiedBy>
  <cp:revision>494</cp:revision>
  <dcterms:created xsi:type="dcterms:W3CDTF">2008-08-27T09:17:21Z</dcterms:created>
  <dcterms:modified xsi:type="dcterms:W3CDTF">2017-06-22T11:09:40Z</dcterms:modified>
</cp:coreProperties>
</file>