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8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9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05" r:id="rId3"/>
    <p:sldMasterId id="2147483729" r:id="rId4"/>
    <p:sldMasterId id="2147483742" r:id="rId5"/>
    <p:sldMasterId id="2147483755" r:id="rId6"/>
    <p:sldMasterId id="2147483767" r:id="rId7"/>
    <p:sldMasterId id="2147483779" r:id="rId8"/>
    <p:sldMasterId id="2147483784" r:id="rId9"/>
    <p:sldMasterId id="2147484008" r:id="rId10"/>
  </p:sldMasterIdLst>
  <p:notesMasterIdLst>
    <p:notesMasterId r:id="rId32"/>
  </p:notesMasterIdLst>
  <p:handoutMasterIdLst>
    <p:handoutMasterId r:id="rId33"/>
  </p:handoutMasterIdLst>
  <p:sldIdLst>
    <p:sldId id="263" r:id="rId11"/>
    <p:sldId id="273" r:id="rId12"/>
    <p:sldId id="276" r:id="rId13"/>
    <p:sldId id="299" r:id="rId14"/>
    <p:sldId id="303" r:id="rId15"/>
    <p:sldId id="305" r:id="rId16"/>
    <p:sldId id="278" r:id="rId17"/>
    <p:sldId id="307" r:id="rId18"/>
    <p:sldId id="309" r:id="rId19"/>
    <p:sldId id="310" r:id="rId20"/>
    <p:sldId id="311" r:id="rId21"/>
    <p:sldId id="312" r:id="rId22"/>
    <p:sldId id="313" r:id="rId23"/>
    <p:sldId id="314" r:id="rId24"/>
    <p:sldId id="315" r:id="rId25"/>
    <p:sldId id="316" r:id="rId26"/>
    <p:sldId id="321" r:id="rId27"/>
    <p:sldId id="320" r:id="rId28"/>
    <p:sldId id="317" r:id="rId29"/>
    <p:sldId id="318" r:id="rId30"/>
    <p:sldId id="319" r:id="rId31"/>
  </p:sldIdLst>
  <p:sldSz cx="9144000" cy="6858000" type="screen4x3"/>
  <p:notesSz cx="6797675" cy="9926638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CCFF"/>
    <a:srgbClr val="0F5494"/>
    <a:srgbClr val="3166CF"/>
    <a:srgbClr val="2D5EC1"/>
    <a:srgbClr val="FFD624"/>
    <a:srgbClr val="3E6FD2"/>
    <a:srgbClr val="BDDEFF"/>
    <a:srgbClr val="99CCFF"/>
    <a:srgbClr val="3333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245" autoAdjust="0"/>
  </p:normalViewPr>
  <p:slideViewPr>
    <p:cSldViewPr>
      <p:cViewPr varScale="1">
        <p:scale>
          <a:sx n="81" d="100"/>
          <a:sy n="81" d="100"/>
        </p:scale>
        <p:origin x="-78" y="-45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3" d="100"/>
          <a:sy n="73" d="100"/>
        </p:scale>
        <p:origin x="-2148" y="-108"/>
      </p:cViewPr>
      <p:guideLst>
        <p:guide orient="horz" pos="3126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CA1552D6-E4DA-49B1-B7AA-3153A6BAF8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11483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187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7575" y="744538"/>
            <a:ext cx="4964113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714875"/>
            <a:ext cx="5438775" cy="446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 smtClean="0"/>
              <a:t>Click to edit Master text styles</a:t>
            </a:r>
          </a:p>
          <a:p>
            <a:pPr lvl="1"/>
            <a:r>
              <a:rPr lang="en-GB" noProof="0" dirty="0" smtClean="0"/>
              <a:t>Second level</a:t>
            </a:r>
          </a:p>
          <a:p>
            <a:pPr lvl="2"/>
            <a:r>
              <a:rPr lang="en-GB" noProof="0" dirty="0" smtClean="0"/>
              <a:t>Third level</a:t>
            </a:r>
          </a:p>
          <a:p>
            <a:pPr lvl="3"/>
            <a:r>
              <a:rPr lang="en-GB" noProof="0" dirty="0" smtClean="0"/>
              <a:t>Fourth level</a:t>
            </a:r>
          </a:p>
          <a:p>
            <a:pPr lvl="4"/>
            <a:r>
              <a:rPr lang="en-GB" noProof="0" dirty="0" smtClean="0"/>
              <a:t>Fifth level</a:t>
            </a:r>
          </a:p>
        </p:txBody>
      </p:sp>
      <p:sp>
        <p:nvSpPr>
          <p:cNvPr id="368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83775FF4-A881-460E-8CD5-4C09C74FF0B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40423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nfiniteunknown.net/wp-content/uploads/2008/12/last-voyage.jpg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Relationship Id="rId4" Type="http://schemas.openxmlformats.org/officeDocument/2006/relationships/image" Target="../media/image28.jpeg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217E99FE-D8A8-4A90-8439-1DA8117961A5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422AB726-D102-46F0-82C8-008F1D989B11}" type="slidenum">
              <a:rPr lang="en-GB" sz="1200" b="0" smtClean="0">
                <a:solidFill>
                  <a:prstClr val="black"/>
                </a:solidFill>
                <a:latin typeface="Arial" pitchFamily="34" charset="0"/>
              </a:rPr>
              <a:pPr/>
              <a:t>13</a:t>
            </a:fld>
            <a:endParaRPr lang="en-GB" sz="1200" b="0" smtClean="0">
              <a:solidFill>
                <a:prstClr val="black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10D2C42D-574E-4A95-AA2B-F96190F3B51C}" type="slidenum">
              <a:rPr lang="en-GB" sz="1200" b="0" smtClean="0">
                <a:solidFill>
                  <a:srgbClr val="000000"/>
                </a:solidFill>
                <a:latin typeface="Arial" pitchFamily="34" charset="0"/>
              </a:rPr>
              <a:pPr/>
              <a:t>21</a:t>
            </a:fld>
            <a:endParaRPr lang="en-GB" sz="1200" b="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2338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11E92396-B6AB-48D9-A14A-801567FD0304}" type="slidenum">
              <a:rPr lang="en-GB" sz="1200" b="0">
                <a:solidFill>
                  <a:srgbClr val="000000"/>
                </a:solidFill>
                <a:latin typeface="Myriad Pro" pitchFamily="34" charset="0"/>
              </a:rPr>
              <a:pPr algn="r"/>
              <a:t>21</a:t>
            </a:fld>
            <a:endParaRPr lang="en-GB" sz="1200" b="0">
              <a:solidFill>
                <a:srgbClr val="000000"/>
              </a:solidFill>
              <a:latin typeface="Myriad Pro" pitchFamily="34" charset="0"/>
            </a:endParaRPr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</a:rPr>
              <a:t>Public consultation of professionals in field – public authotrities, industry, research</a:t>
            </a:r>
          </a:p>
          <a:p>
            <a:r>
              <a:rPr lang="en-US" smtClean="0">
                <a:latin typeface="Arial" pitchFamily="34" charset="0"/>
              </a:rPr>
              <a:t>300 replies</a:t>
            </a:r>
          </a:p>
          <a:p>
            <a:r>
              <a:rPr lang="en-US" smtClean="0">
                <a:latin typeface="Arial" pitchFamily="34" charset="0"/>
              </a:rPr>
              <a:t>Right  hand bar shows  very few are happy</a:t>
            </a:r>
          </a:p>
          <a:p>
            <a:r>
              <a:rPr lang="en-US" smtClean="0">
                <a:latin typeface="Arial" pitchFamily="34" charset="0"/>
              </a:rPr>
              <a:t>Access to data</a:t>
            </a:r>
          </a:p>
          <a:p>
            <a:r>
              <a:rPr lang="en-US" smtClean="0">
                <a:latin typeface="Arial" pitchFamily="34" charset="0"/>
              </a:rPr>
              <a:t>Coherence between different sources of data</a:t>
            </a:r>
          </a:p>
          <a:p>
            <a:r>
              <a:rPr lang="en-US" smtClean="0">
                <a:latin typeface="Arial" pitchFamily="34" charset="0"/>
              </a:rPr>
              <a:t>Cost of data</a:t>
            </a:r>
          </a:p>
          <a:p>
            <a:r>
              <a:rPr lang="en-US" smtClean="0">
                <a:latin typeface="Arial" pitchFamily="34" charset="0"/>
              </a:rPr>
              <a:t>Discovery (how easy is it to find data?)</a:t>
            </a:r>
          </a:p>
          <a:p>
            <a:r>
              <a:rPr lang="en-US" smtClean="0">
                <a:latin typeface="Arial" pitchFamily="34" charset="0"/>
              </a:rPr>
              <a:t>Quality of data</a:t>
            </a:r>
          </a:p>
          <a:p>
            <a:r>
              <a:rPr lang="en-US" smtClean="0">
                <a:latin typeface="Arial" pitchFamily="34" charset="0"/>
              </a:rPr>
              <a:t>Spatial resolution</a:t>
            </a:r>
          </a:p>
          <a:p>
            <a:r>
              <a:rPr lang="en-US" smtClean="0">
                <a:latin typeface="Arial" pitchFamily="34" charset="0"/>
              </a:rPr>
              <a:t>Temporal resolution</a:t>
            </a:r>
          </a:p>
          <a:p>
            <a:r>
              <a:rPr lang="en-US" smtClean="0">
                <a:latin typeface="Arial" pitchFamily="34" charset="0"/>
              </a:rPr>
              <a:t>Restrictions on use of data</a:t>
            </a:r>
            <a:endParaRPr lang="en-GB" smtClean="0">
              <a:latin typeface="Arial" pitchFamily="34" charset="0"/>
            </a:endParaRPr>
          </a:p>
        </p:txBody>
      </p:sp>
      <p:sp>
        <p:nvSpPr>
          <p:cNvPr id="123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449C92F1-327F-4652-A68B-A4DEB6DE326C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2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FD1903AC-9E43-4828-9548-0CB4E9DFA7BF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3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5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27063" y="4662488"/>
            <a:ext cx="5438775" cy="44672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306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  <p:sp>
        <p:nvSpPr>
          <p:cNvPr id="306180" name="Slide Number Placeholder 3"/>
          <p:cNvSpPr txBox="1">
            <a:spLocks noGrp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56F9A362-E114-4755-B658-00CBA594FA3D}" type="slidenum">
              <a:rPr lang="en-GB" sz="1200" b="0">
                <a:solidFill>
                  <a:schemeClr val="tx1"/>
                </a:solidFill>
                <a:latin typeface="Myriad Pro" pitchFamily="34" charset="0"/>
              </a:rPr>
              <a:pPr algn="r"/>
              <a:t>4</a:t>
            </a:fld>
            <a:endParaRPr lang="en-GB" sz="1200" b="0">
              <a:solidFill>
                <a:schemeClr val="tx1"/>
              </a:solidFill>
              <a:latin typeface="Myriad Pro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28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5E51E45D-91EA-4E33-ABB0-39AD3902A6FE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7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30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30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60E9C9C3-3DAE-47C4-9CB9-22FD0AC31BAD}" type="slidenum">
              <a:rPr lang="en-GB" sz="1200" b="0" smtClean="0">
                <a:solidFill>
                  <a:prstClr val="black"/>
                </a:solidFill>
                <a:latin typeface="Arial" pitchFamily="34" charset="0"/>
              </a:rPr>
              <a:pPr/>
              <a:t>9</a:t>
            </a:fld>
            <a:endParaRPr lang="en-GB" sz="1200" b="0" smtClean="0">
              <a:solidFill>
                <a:prstClr val="black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32098" name="Notes Placeholder 2"/>
          <p:cNvSpPr>
            <a:spLocks noGrp="1"/>
          </p:cNvSpPr>
          <p:nvPr>
            <p:ph type="body" idx="1"/>
          </p:nvPr>
        </p:nvSpPr>
        <p:spPr>
          <a:xfrm>
            <a:off x="661988" y="4891088"/>
            <a:ext cx="5438775" cy="57626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</a:rPr>
              <a:t>Sunk in 93 metres of water</a:t>
            </a:r>
          </a:p>
        </p:txBody>
      </p:sp>
      <p:sp>
        <p:nvSpPr>
          <p:cNvPr id="1320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B3AE0D73-9301-44AF-8120-CFC544DCD6FA}" type="slidenum">
              <a:rPr lang="en-GB" sz="1200" b="0" smtClean="0">
                <a:solidFill>
                  <a:prstClr val="black"/>
                </a:solidFill>
                <a:latin typeface="Arial" pitchFamily="34" charset="0"/>
              </a:rPr>
              <a:pPr/>
              <a:t>10</a:t>
            </a:fld>
            <a:endParaRPr lang="en-GB" sz="1200" b="0" smtClean="0">
              <a:solidFill>
                <a:prstClr val="black"/>
              </a:solidFill>
              <a:latin typeface="Arial" pitchFamily="34" charset="0"/>
            </a:endParaRPr>
          </a:p>
        </p:txBody>
      </p:sp>
      <p:pic>
        <p:nvPicPr>
          <p:cNvPr id="132100" name="Picture 2" descr="http://www.infiniteunknown.net/wp-content/uploads/2008/12/last-voyage.jpg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788" y="6043613"/>
            <a:ext cx="2751137" cy="359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smtClean="0">
                <a:latin typeface="Arial" pitchFamily="34" charset="0"/>
              </a:rPr>
              <a:t>This is the opening paragraph of the Green paper</a:t>
            </a:r>
          </a:p>
        </p:txBody>
      </p:sp>
      <p:sp>
        <p:nvSpPr>
          <p:cNvPr id="1341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D03D95BC-01E6-4AEB-85DC-185C5B099BDA}" type="slidenum">
              <a:rPr lang="en-GB" sz="1200" b="0" smtClean="0">
                <a:solidFill>
                  <a:srgbClr val="000000"/>
                </a:solidFill>
                <a:latin typeface="Arial" pitchFamily="34" charset="0"/>
              </a:rPr>
              <a:pPr/>
              <a:t>11</a:t>
            </a:fld>
            <a:endParaRPr lang="en-GB" sz="1200" b="0" smtClean="0">
              <a:solidFill>
                <a:srgbClr val="000000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877888" y="714375"/>
            <a:ext cx="4964112" cy="3722688"/>
          </a:xfrm>
          <a:ln/>
        </p:spPr>
      </p:sp>
      <p:sp>
        <p:nvSpPr>
          <p:cNvPr id="136194" name="Notes Placeholder 2"/>
          <p:cNvSpPr>
            <a:spLocks noGrp="1"/>
          </p:cNvSpPr>
          <p:nvPr>
            <p:ph type="body" idx="1"/>
          </p:nvPr>
        </p:nvSpPr>
        <p:spPr>
          <a:xfrm>
            <a:off x="661988" y="4675188"/>
            <a:ext cx="5438775" cy="44672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</a:rPr>
              <a:t>We are beginning a consultation as to what we should do from  2014 onwards.</a:t>
            </a:r>
          </a:p>
          <a:p>
            <a:r>
              <a:rPr lang="en-US" smtClean="0">
                <a:latin typeface="Arial" pitchFamily="34" charset="0"/>
              </a:rPr>
              <a:t>Move from project-based approach to continual process</a:t>
            </a:r>
          </a:p>
          <a:p>
            <a:r>
              <a:rPr lang="en-US" smtClean="0">
                <a:latin typeface="Arial" pitchFamily="34" charset="0"/>
              </a:rPr>
              <a:t>It asks 20 questions</a:t>
            </a:r>
          </a:p>
          <a:p>
            <a:endParaRPr lang="en-GB" smtClean="0">
              <a:latin typeface="Arial" pitchFamily="34" charset="0"/>
            </a:endParaRPr>
          </a:p>
        </p:txBody>
      </p:sp>
      <p:sp>
        <p:nvSpPr>
          <p:cNvPr id="1361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CEDBAA14-19E4-455C-B3F4-B6173DCC95AB}" type="slidenum">
              <a:rPr lang="en-GB" sz="1200" b="0" smtClean="0">
                <a:solidFill>
                  <a:srgbClr val="000000"/>
                </a:solidFill>
                <a:latin typeface="Arial" pitchFamily="34" charset="0"/>
              </a:rPr>
              <a:pPr/>
              <a:t>12</a:t>
            </a:fld>
            <a:endParaRPr lang="en-GB" sz="1200" b="0" smtClean="0">
              <a:solidFill>
                <a:srgbClr val="000000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41092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20563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05357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142068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034369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59832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71190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557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07905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35888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3766209-9905-4791-BF1D-E522882C143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8816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D312858-6B86-4827-8A94-5AF39EC5360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83014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AF518D0-1FF0-41E0-815A-84F5F24B017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784752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23DF5A1-501D-45A2-B319-EA7487E3CDB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03213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5437D16-7B4E-410D-A5A0-A597E5B8055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93275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A35D4F1-07F9-4A0D-9EF7-3A5FB19FCA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6329186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82E968F-23E3-4DD4-B428-E90680CBFCE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38433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797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EA9F744-3558-437E-B9D1-6FCA95F5A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016378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4CDCB8-47A6-4A04-A6E5-79D702F6BEB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422311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E78C18A-4FF5-49C2-9F68-68C70D3E77C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97320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324908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66644F-89D8-40FD-8299-9056F037280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298094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DAD22B9-C8A7-4720-99BC-E236086293C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08283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EA8868B-EB4A-46E5-AA3B-95A5B355D15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76134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6F31BAD-E4B7-47E2-95FA-CC8C7CF4C80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87664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0DB0B7-0D09-4A94-8FC8-AC650264242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112042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9513761-D1BB-41AD-BF6F-D9ACA0A1C62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15728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72824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6FB38E9-5F37-478E-9ECE-DCE623A7C2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726000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065EF1E-9945-4C3F-90DE-8586802C456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974152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CA03D0-47D6-4584-99EB-E46B2989D1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30333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8EB234E-A4EC-4858-9901-567E81111E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92758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004308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9F4AFEB-ABA8-4D52-A008-2E46A35B5ED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87886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4DFE1B0-03B6-4079-8F94-29BFE44A54E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11566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BECA6B-70DB-4179-8D40-7791B4E8339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4458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DB0F23A-2AA2-4516-9BD6-2D2C0A09082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2309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AA2CA6E-5E6B-43ED-9865-511E319B964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32846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552571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81C34A5-53CF-47D0-9682-900595C074C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76981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091FF5-115E-490B-9607-C60F282EE9B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244650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342221-5168-4BAD-A8D2-CAA4234E4E0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18668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1D2BF0A-C9EF-4490-8325-64030CEEB11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505973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6AAF26-861B-4C0E-AEB4-214566986D9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69333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 smtClean="0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39A5CF-6898-49CB-8AC7-5CBCACB1F97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87395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816163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BE42F424-81FB-4E0A-A770-2ADA9E4552C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511920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32FE6EE-3B75-407F-84E9-92A4300F2E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769735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561D67-0573-454A-AC2D-85C16E9820C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143952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83607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635F722-AF17-4D2F-93F9-1593AC4703E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482511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3CFA986-AF93-44C9-8915-C0A4FE916CC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7668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391490C-AFD4-4BD4-8E64-1E1D6055AF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7111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71C301-B7E8-4BB2-B757-28F0B0CB05D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6484128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E36F8EE-B7E5-4FB0-BC94-658BC97961A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163477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C710DF0-EB87-4A12-9B74-A1902F67222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405310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1C13C0-A0BF-4196-9581-C784071CAAF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906479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8A4F020-EF48-4EA3-873F-9FF16985E6D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60679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252147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1E6DFD9-7764-429C-98A1-D8A639240E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121540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1543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4146020-34F4-47A2-B4B8-4BE76D19ECA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837905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F58B2A-D71E-45EE-A5EC-1E6E66E6360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16427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60BFBA2-F75B-48CC-9288-5C18771DE19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48719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72CE4A-ED8D-4790-9184-D81F1CC8B66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025239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71A5E91-4CF4-4816-AE67-5A33321D983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993218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152BB9-C19B-44F6-AC3A-F60E5F87A55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582876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3BB3F94-ADB5-4781-A091-62B982AA37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955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1604B2C-1629-4FD2-8F75-3636065A5C4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752946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2AD73A2-4204-4135-B970-19BBF3F1003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970969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761076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8659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C548814-9F54-48BC-9F79-2BEB7CFE87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58674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0B0AF7-95A5-493C-A741-615578412A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150434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359CB6D-D5CA-4F15-B14F-4AE77E1B319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03771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3864D6-7616-4226-9EEE-9A1A8E40B8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51214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281434-C47A-4BA7-8D94-8146282A9DF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3413228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6A3F186-3B59-4BC5-839F-DDD0E0A359C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38229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F61020C-BE8D-413B-8D22-F38D9673A5E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79472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C4C20ED-9B73-4D68-A835-DFBAEAE0B6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60772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FB1186-3087-4B73-A4EE-E0F3CF44385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9480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AED0228-A7D6-491F-9554-01F10FA1FE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97226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2204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6F729078-F571-48B0-85F0-40A7D3F3FA32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683031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31913" y="0"/>
            <a:ext cx="7812087" cy="83661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288" y="1412875"/>
            <a:ext cx="8507412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0AD2F11A-D92B-404F-9C5D-70F37DD9A419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799954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B016D638-3D76-475B-AAE7-E49A7C9D7411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727003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31913" y="0"/>
            <a:ext cx="7812087" cy="83661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95288" y="1412875"/>
            <a:ext cx="8507412" cy="4525963"/>
          </a:xfrm>
        </p:spPr>
        <p:txBody>
          <a:bodyPr/>
          <a:lstStyle/>
          <a:p>
            <a:pPr lvl="0"/>
            <a:endParaRPr lang="en-GB" noProof="0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7D2B30A3-9CB1-485C-9D84-13D5E92DB0DC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922867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E07FFEA-B090-4C12-815E-72EA49A54DB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6763008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 i="0"/>
            </a:lvl1pPr>
            <a:lvl2pPr>
              <a:buClr>
                <a:srgbClr val="0F5494"/>
              </a:buClr>
              <a:defRPr b="0" i="0"/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3AD1184-AB99-49E5-8BF1-5E7716EBF892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0535429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490B61-4501-4A6D-BBFB-F974B5B2675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991468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651E1A-1803-4765-B1D2-7269CCABCA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754330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12EB5A-AEF0-4A56-A825-14692FF144A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005474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067E15-D107-440A-9EC3-B58FA721D1C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52330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230153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29D7F7-04D1-4479-A240-54A74105C4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739717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A7AD13-D903-4072-9B51-9DE563A4C2E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264221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F14883-68F5-44F4-938D-7B1AF05805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011173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E06A9D-F9D1-4626-8D09-5D392925AE1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103146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16D0B7-DC2E-49BB-8ECA-F5AB42E529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006371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135132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88860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827954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538868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184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image" Target="../media/image4.emf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image" Target="../media/image4.emf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2.xml"/><Relationship Id="rId7" Type="http://schemas.openxmlformats.org/officeDocument/2006/relationships/image" Target="../media/image7.jpeg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6.jpeg"/><Relationship Id="rId5" Type="http://schemas.openxmlformats.org/officeDocument/2006/relationships/theme" Target="../theme/theme8.xml"/><Relationship Id="rId4" Type="http://schemas.openxmlformats.org/officeDocument/2006/relationships/slideLayout" Target="../slideLayouts/slideLayout83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85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93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3" r:id="rId2"/>
    <p:sldLayoutId id="2147483904" r:id="rId3"/>
    <p:sldLayoutId id="2147483905" r:id="rId4"/>
    <p:sldLayoutId id="2147483906" r:id="rId5"/>
    <p:sldLayoutId id="2147483907" r:id="rId6"/>
    <p:sldLayoutId id="2147483908" r:id="rId7"/>
    <p:sldLayoutId id="2147483909" r:id="rId8"/>
    <p:sldLayoutId id="2147483910" r:id="rId9"/>
    <p:sldLayoutId id="2147483911" r:id="rId10"/>
    <p:sldLayoutId id="2147483912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0170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133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70298B68-D174-4A32-901F-7168792CB2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133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256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C2AA42CE-3733-4DE2-876C-6D0D80DE35B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256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4" r:id="rId1"/>
    <p:sldLayoutId id="2147483925" r:id="rId2"/>
    <p:sldLayoutId id="2147483926" r:id="rId3"/>
    <p:sldLayoutId id="2147483927" r:id="rId4"/>
    <p:sldLayoutId id="2147483928" r:id="rId5"/>
    <p:sldLayoutId id="2147483929" r:id="rId6"/>
    <p:sldLayoutId id="2147483930" r:id="rId7"/>
    <p:sldLayoutId id="2147483931" r:id="rId8"/>
    <p:sldLayoutId id="2147483932" r:id="rId9"/>
    <p:sldLayoutId id="2147483933" r:id="rId10"/>
    <p:sldLayoutId id="2147483934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37941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4DFC9E9-D82A-464F-B315-E6F844AD53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37896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897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  <p:sldLayoutId id="2147483946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12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1D35D203-1C14-4E83-82D0-7CC1B64A586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1208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7" r:id="rId1"/>
    <p:sldLayoutId id="2147483948" r:id="rId2"/>
    <p:sldLayoutId id="2147483949" r:id="rId3"/>
    <p:sldLayoutId id="2147483950" r:id="rId4"/>
    <p:sldLayoutId id="2147483951" r:id="rId5"/>
    <p:sldLayoutId id="2147483952" r:id="rId6"/>
    <p:sldLayoutId id="2147483953" r:id="rId7"/>
    <p:sldLayoutId id="2147483954" r:id="rId8"/>
    <p:sldLayoutId id="2147483955" r:id="rId9"/>
    <p:sldLayoutId id="2147483956" r:id="rId10"/>
    <p:sldLayoutId id="2147483957" r:id="rId11"/>
    <p:sldLayoutId id="2147483958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45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231480E-93DE-40C9-B737-227DEFE2F25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645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9" r:id="rId1"/>
    <p:sldLayoutId id="2147483960" r:id="rId2"/>
    <p:sldLayoutId id="2147483961" r:id="rId3"/>
    <p:sldLayoutId id="2147483962" r:id="rId4"/>
    <p:sldLayoutId id="2147483963" r:id="rId5"/>
    <p:sldLayoutId id="2147483964" r:id="rId6"/>
    <p:sldLayoutId id="2147483965" r:id="rId7"/>
    <p:sldLayoutId id="2147483966" r:id="rId8"/>
    <p:sldLayoutId id="2147483967" r:id="rId9"/>
    <p:sldLayoutId id="2147483968" r:id="rId10"/>
    <p:sldLayoutId id="2147483969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68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2E897610-A78C-4CE6-BE8F-85AFCFEDB1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768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0" r:id="rId1"/>
    <p:sldLayoutId id="2147483971" r:id="rId2"/>
    <p:sldLayoutId id="2147483972" r:id="rId3"/>
    <p:sldLayoutId id="2147483973" r:id="rId4"/>
    <p:sldLayoutId id="2147483974" r:id="rId5"/>
    <p:sldLayoutId id="2147483975" r:id="rId6"/>
    <p:sldLayoutId id="2147483976" r:id="rId7"/>
    <p:sldLayoutId id="2147483977" r:id="rId8"/>
    <p:sldLayoutId id="2147483978" r:id="rId9"/>
    <p:sldLayoutId id="2147483979" r:id="rId10"/>
    <p:sldLayoutId id="2147483980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331913" y="0"/>
            <a:ext cx="7812087" cy="836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95288" y="1412875"/>
            <a:ext cx="8507412" cy="4525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372225" y="6381750"/>
            <a:ext cx="27717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 smtClean="0">
                <a:solidFill>
                  <a:srgbClr val="FFFFFF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r>
              <a:rPr lang="nl-BE"/>
              <a:t>Expert Group 21 April 2009 </a:t>
            </a:r>
            <a:fld id="{2D7A4617-8426-4E6B-95E0-5FDF3AF20BE2}" type="slidenum">
              <a:rPr lang="nl-BE"/>
              <a:pPr>
                <a:defRPr/>
              </a:pPr>
              <a:t>‹#›</a:t>
            </a:fld>
            <a:r>
              <a:rPr lang="nl-BE"/>
              <a:t>/19</a:t>
            </a:r>
            <a:endParaRPr lang="en-US"/>
          </a:p>
        </p:txBody>
      </p:sp>
      <p:pic>
        <p:nvPicPr>
          <p:cNvPr id="89093" name="Picture 19" descr="EU-log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31913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81" r:id="rId1"/>
    <p:sldLayoutId id="2147483982" r:id="rId2"/>
    <p:sldLayoutId id="2147483983" r:id="rId3"/>
    <p:sldLayoutId id="2147483984" r:id="rId4"/>
  </p:sldLayoutIdLst>
  <p:timing>
    <p:tnLst>
      <p:par>
        <p:cTn id="1" dur="indefinite" restart="never" nodeType="tmRoot"/>
      </p:par>
    </p:tnLst>
  </p:timing>
  <p:hf sldNum="0" hdr="0" dt="0"/>
  <p:txStyles>
    <p:titleStyle>
      <a:lvl1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+mj-lt"/>
          <a:ea typeface="+mj-ea"/>
          <a:cs typeface="+mj-cs"/>
        </a:defRPr>
      </a:lvl1pPr>
      <a:lvl2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2pPr>
      <a:lvl3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3pPr>
      <a:lvl4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4pPr>
      <a:lvl5pPr algn="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5pPr>
      <a:lvl6pPr marL="4572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6pPr>
      <a:lvl7pPr marL="9144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7pPr>
      <a:lvl8pPr marL="13716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8pPr>
      <a:lvl9pPr marL="1828800" algn="r" rtl="0" fontAlgn="base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600">
          <a:solidFill>
            <a:srgbClr val="000066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0000FF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000066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000066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rgbClr val="000066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>
              <a:defRPr/>
            </a:pPr>
            <a:fld id="{8B877BBC-EBD8-4E26-8076-772CDB047524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 i="1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 b="1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9.xml"/><Relationship Id="rId6" Type="http://schemas.openxmlformats.org/officeDocument/2006/relationships/image" Target="../media/image27.jpeg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3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9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9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5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37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image" Target="../media/image9.png"/><Relationship Id="rId7" Type="http://schemas.openxmlformats.org/officeDocument/2006/relationships/hyperlink" Target="http://www.google.be/imgres?imgurl=http://4.bp.blogspot.com/_CNdgQc66SGg/SY_wR937v0I/AAAAAAAAD74/WJdJaZmvF5M/s400/Inspire_logo.jpg&amp;imgrefurl=http://terrimago.blogspot.com/2009/02/cest-fou-ce-que-leurope-nous-inspire.html&amp;usg=__pXH6vG5yU8NhZU-akdstXYbnBpc=&amp;h=390&amp;w=400&amp;sz=35&amp;hl=en&amp;start=2&amp;sig2=BTTulE4Vc-S3eyKQz0QpCg&amp;zoom=1&amp;um=1&amp;itbs=1&amp;tbnid=XbYVeYua_YA_1M:&amp;tbnh=121&amp;tbnw=124&amp;prev=/images?q=inspire+logo&amp;um=1&amp;hl=en&amp;sa=N&amp;rls=com.microsoft:*&amp;tbs=isch:1&amp;ei=LLmPTLKGB87MswaE_5HKCw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11.png"/><Relationship Id="rId5" Type="http://schemas.openxmlformats.org/officeDocument/2006/relationships/image" Target="../media/image10.jpeg"/><Relationship Id="rId4" Type="http://schemas.openxmlformats.org/officeDocument/2006/relationships/hyperlink" Target="http://ec.europa.eu/gmes/index_en.htm" TargetMode="Externa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>
          <a:xfrm>
            <a:off x="4284663" y="1700213"/>
            <a:ext cx="4535487" cy="2951162"/>
          </a:xfrm>
        </p:spPr>
        <p:txBody>
          <a:bodyPr/>
          <a:lstStyle/>
          <a:p>
            <a:r>
              <a:rPr lang="en-US" sz="3600" dirty="0"/>
              <a:t>m</a:t>
            </a:r>
            <a:r>
              <a:rPr lang="en-US" sz="3600" dirty="0" smtClean="0"/>
              <a:t>arine knowledge 2020</a:t>
            </a:r>
            <a:r>
              <a:rPr lang="en-US" sz="3600" dirty="0" smtClean="0"/>
              <a:t>:</a:t>
            </a:r>
            <a:r>
              <a:rPr lang="en-US" sz="3600" dirty="0" smtClean="0"/>
              <a:t/>
            </a:r>
            <a:br>
              <a:rPr lang="en-US" sz="3600" dirty="0" smtClean="0"/>
            </a:br>
            <a:r>
              <a:rPr lang="en-US" sz="3600" dirty="0" smtClean="0"/>
              <a:t>green paper</a:t>
            </a:r>
            <a:endParaRPr lang="en-US" sz="3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6350" y="2540000"/>
            <a:ext cx="4781550" cy="4316413"/>
            <a:chOff x="5822" y="2564903"/>
            <a:chExt cx="4782202" cy="4316797"/>
          </a:xfrm>
        </p:grpSpPr>
        <p:pic>
          <p:nvPicPr>
            <p:cNvPr id="131080" name="Picture 6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22" y="2564903"/>
              <a:ext cx="4782202" cy="4316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081" name="TextBox 7"/>
            <p:cNvSpPr txBox="1">
              <a:spLocks noChangeArrowheads="1"/>
            </p:cNvSpPr>
            <p:nvPr/>
          </p:nvSpPr>
          <p:spPr bwMode="auto">
            <a:xfrm>
              <a:off x="1979712" y="5581118"/>
              <a:ext cx="187220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1pPr>
              <a:lvl2pPr marL="742950" indent="-28575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2pPr>
              <a:lvl3pPr marL="1143000" indent="-22860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3pPr>
              <a:lvl4pPr marL="1600200" indent="-22860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4pPr>
              <a:lvl5pPr marL="2057400" indent="-22860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9pPr>
            </a:lstStyle>
            <a:p>
              <a:r>
                <a:rPr lang="en-US" sz="2400" b="0">
                  <a:solidFill>
                    <a:srgbClr val="FFFFFF"/>
                  </a:solidFill>
                </a:rPr>
                <a:t>3 metres</a:t>
              </a:r>
              <a:endParaRPr lang="en-GB" sz="2400" b="0">
                <a:solidFill>
                  <a:srgbClr val="FFFFFF"/>
                </a:solidFill>
              </a:endParaRPr>
            </a:p>
          </p:txBody>
        </p:sp>
      </p:grp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4427538" y="2546350"/>
            <a:ext cx="4816475" cy="4316413"/>
            <a:chOff x="4327887" y="2516187"/>
            <a:chExt cx="4816113" cy="4316710"/>
          </a:xfrm>
        </p:grpSpPr>
        <p:grpSp>
          <p:nvGrpSpPr>
            <p:cNvPr id="131076" name="Group 9"/>
            <p:cNvGrpSpPr>
              <a:grpSpLocks/>
            </p:cNvGrpSpPr>
            <p:nvPr/>
          </p:nvGrpSpPr>
          <p:grpSpPr bwMode="auto">
            <a:xfrm>
              <a:off x="4327887" y="2516187"/>
              <a:ext cx="4816113" cy="4293096"/>
              <a:chOff x="4327887" y="2516187"/>
              <a:chExt cx="4816113" cy="4293096"/>
            </a:xfrm>
          </p:grpSpPr>
          <p:pic>
            <p:nvPicPr>
              <p:cNvPr id="131078" name="Picture 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27887" y="2516187"/>
                <a:ext cx="4816113" cy="42930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079" name="TextBox 11"/>
              <p:cNvSpPr txBox="1">
                <a:spLocks noChangeArrowheads="1"/>
              </p:cNvSpPr>
              <p:nvPr/>
            </p:nvSpPr>
            <p:spPr bwMode="auto">
              <a:xfrm>
                <a:off x="5148063" y="3140968"/>
                <a:ext cx="264127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1pPr>
                <a:lvl2pPr marL="742950" indent="-28575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2pPr>
                <a:lvl3pPr marL="1143000" indent="-22860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3pPr>
                <a:lvl4pPr marL="1600200" indent="-22860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4pPr>
                <a:lvl5pPr marL="2057400" indent="-22860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9pPr>
              </a:lstStyle>
              <a:p>
                <a:r>
                  <a:rPr lang="en-US" sz="2400" b="0">
                    <a:solidFill>
                      <a:srgbClr val="FFFFFF"/>
                    </a:solidFill>
                  </a:rPr>
                  <a:t>50 centimetres</a:t>
                </a:r>
                <a:endParaRPr lang="en-GB" sz="2400" b="0">
                  <a:solidFill>
                    <a:srgbClr val="FFFFFF"/>
                  </a:solidFill>
                </a:endParaRPr>
              </a:p>
            </p:txBody>
          </p:sp>
        </p:grpSp>
        <p:pic>
          <p:nvPicPr>
            <p:cNvPr id="131077" name="Picture 7" descr="http://www.gsi.ie/NR/rdonlyres/764CFB07-D6B0-4205-9765-D36F233F5D38/0/logoBweb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943" y="6127446"/>
              <a:ext cx="2398532" cy="705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977193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Title 3"/>
          <p:cNvSpPr>
            <a:spLocks noGrp="1"/>
          </p:cNvSpPr>
          <p:nvPr>
            <p:ph type="title"/>
          </p:nvPr>
        </p:nvSpPr>
        <p:spPr>
          <a:xfrm>
            <a:off x="250825" y="-171450"/>
            <a:ext cx="8229600" cy="936625"/>
          </a:xfrm>
        </p:spPr>
        <p:txBody>
          <a:bodyPr/>
          <a:lstStyle/>
          <a:p>
            <a:r>
              <a:rPr lang="en-US" smtClean="0"/>
              <a:t>Vision for 2020</a:t>
            </a:r>
            <a:endParaRPr lang="en-GB" smtClean="0"/>
          </a:p>
        </p:txBody>
      </p:sp>
      <p:sp>
        <p:nvSpPr>
          <p:cNvPr id="133123" name="Text Box 2"/>
          <p:cNvSpPr>
            <a:spLocks noGrp="1" noChangeArrowheads="1"/>
          </p:cNvSpPr>
          <p:nvPr>
            <p:ph idx="1"/>
          </p:nvPr>
        </p:nvSpPr>
        <p:spPr>
          <a:xfrm>
            <a:off x="0" y="1052513"/>
            <a:ext cx="9109075" cy="4879975"/>
          </a:xfrm>
        </p:spPr>
        <p:txBody>
          <a:bodyPr>
            <a:spAutoFit/>
          </a:bodyPr>
          <a:lstStyle/>
          <a:p>
            <a:pPr>
              <a:lnSpc>
                <a:spcPts val="3000"/>
              </a:lnSpc>
              <a:spcBef>
                <a:spcPts val="1100"/>
              </a:spcBef>
              <a:buFontTx/>
              <a:buChar char="•"/>
            </a:pPr>
            <a:r>
              <a:rPr lang="en-GB" smtClean="0"/>
              <a:t>A seamless multi-resolution digital seabed map of European waters by 2020. 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highest resolution possible in areas that have been surveyed; 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free of restrictions on use;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topography, geology, habitats and ecosystems;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accompanied by timely information on</a:t>
            </a:r>
          </a:p>
          <a:p>
            <a:pPr lvl="2">
              <a:lnSpc>
                <a:spcPts val="3000"/>
              </a:lnSpc>
              <a:spcBef>
                <a:spcPts val="1100"/>
              </a:spcBef>
              <a:buFontTx/>
              <a:buChar char="•"/>
            </a:pPr>
            <a:r>
              <a:rPr lang="en-GB" smtClean="0"/>
              <a:t> physical, chemical and biological state of the overlying water column </a:t>
            </a:r>
          </a:p>
          <a:p>
            <a:pPr lvl="2">
              <a:lnSpc>
                <a:spcPts val="3000"/>
              </a:lnSpc>
              <a:spcBef>
                <a:spcPts val="1100"/>
              </a:spcBef>
              <a:buFontTx/>
              <a:buChar char="•"/>
            </a:pPr>
            <a:r>
              <a:rPr lang="en-GB" smtClean="0"/>
              <a:t>oceanographic forecasts;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together with a process that helps Member States maximise the potential of their marine observation programmes</a:t>
            </a:r>
          </a:p>
        </p:txBody>
      </p:sp>
    </p:spTree>
    <p:extLst>
      <p:ext uri="{BB962C8B-B14F-4D97-AF65-F5344CB8AC3E}">
        <p14:creationId xmlns:p14="http://schemas.microsoft.com/office/powerpoint/2010/main" val="235851916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>
          <a:xfrm>
            <a:off x="230188" y="219075"/>
            <a:ext cx="8356600" cy="582613"/>
          </a:xfrm>
        </p:spPr>
        <p:txBody>
          <a:bodyPr/>
          <a:lstStyle/>
          <a:p>
            <a:pPr eaLnBrk="1" hangingPunct="1"/>
            <a:r>
              <a:rPr lang="en-US" smtClean="0"/>
              <a:t>Consultation – start 29 August 2012</a:t>
            </a:r>
            <a:endParaRPr lang="en-GB" smtClean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79388" y="908050"/>
          <a:ext cx="8785224" cy="1519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</a:tblGrid>
              <a:tr h="504899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2009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2010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2011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2012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2013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2014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2015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2016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2017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2018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2019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2020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</a:tr>
              <a:tr h="339468">
                <a:tc gridSpan="5">
                  <a:txBody>
                    <a:bodyPr/>
                    <a:lstStyle/>
                    <a:p>
                      <a:r>
                        <a:rPr lang="en-US" sz="1600" dirty="0" smtClean="0"/>
                        <a:t>Phase 1 - prototype</a:t>
                      </a:r>
                      <a:endParaRPr lang="en-GB" sz="1600" dirty="0"/>
                    </a:p>
                  </a:txBody>
                  <a:tcPr marL="91433" marR="91433" marT="45737" marB="45737">
                    <a:solidFill>
                      <a:srgbClr val="FF7C8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</a:tr>
              <a:tr h="339468"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 gridSpan="4">
                  <a:txBody>
                    <a:bodyPr/>
                    <a:lstStyle/>
                    <a:p>
                      <a:r>
                        <a:rPr lang="en-US" sz="1600" dirty="0" smtClean="0"/>
                        <a:t>Phase</a:t>
                      </a:r>
                      <a:r>
                        <a:rPr lang="en-US" sz="1600" baseline="0" dirty="0" smtClean="0"/>
                        <a:t> 2  - low resolution</a:t>
                      </a:r>
                      <a:endParaRPr lang="en-GB" sz="1600" dirty="0"/>
                    </a:p>
                  </a:txBody>
                  <a:tcPr marL="91433" marR="91433" marT="45737" marB="45737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</a:tr>
              <a:tr h="335403"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 gridSpan="6">
                  <a:txBody>
                    <a:bodyPr/>
                    <a:lstStyle/>
                    <a:p>
                      <a:r>
                        <a:rPr lang="en-US" sz="1600" dirty="0" smtClean="0"/>
                        <a:t>Phase 3 - multi-resolution</a:t>
                      </a:r>
                      <a:endParaRPr lang="en-GB" sz="1600" dirty="0"/>
                    </a:p>
                  </a:txBody>
                  <a:tcPr marL="91433" marR="91433" marT="45737" marB="45737"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Rectangle 55"/>
          <p:cNvSpPr txBox="1">
            <a:spLocks noChangeArrowheads="1"/>
          </p:cNvSpPr>
          <p:nvPr/>
        </p:nvSpPr>
        <p:spPr bwMode="gray">
          <a:xfrm>
            <a:off x="5148263" y="2565400"/>
            <a:ext cx="3973512" cy="429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273050" indent="-273050">
              <a:lnSpc>
                <a:spcPct val="90000"/>
              </a:lnSpc>
              <a:spcBef>
                <a:spcPct val="25000"/>
              </a:spcBef>
              <a:buClr>
                <a:srgbClr val="9AC00A"/>
              </a:buClr>
              <a:defRPr/>
            </a:pPr>
            <a:endParaRPr lang="en-US" sz="2200" kern="0" dirty="0">
              <a:solidFill>
                <a:srgbClr val="005A8E"/>
              </a:solidFill>
              <a:latin typeface="Myriad Pro"/>
            </a:endParaRP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r>
              <a:rPr lang="en-US" sz="2400" kern="0" dirty="0">
                <a:solidFill>
                  <a:srgbClr val="FFFFFF"/>
                </a:solidFill>
                <a:latin typeface="Myriad Pro"/>
              </a:rPr>
              <a:t>priorities for new European Maritime and Fisheries Fund?</a:t>
            </a: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r>
              <a:rPr lang="en-US" sz="2400" kern="0" dirty="0">
                <a:solidFill>
                  <a:srgbClr val="FFFFFF"/>
                </a:solidFill>
                <a:latin typeface="Myriad Pro"/>
              </a:rPr>
              <a:t>role of private sector?</a:t>
            </a: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r>
              <a:rPr lang="en-US" sz="2400" kern="0" dirty="0">
                <a:solidFill>
                  <a:srgbClr val="FFFFFF"/>
                </a:solidFill>
                <a:latin typeface="Myriad Pro"/>
              </a:rPr>
              <a:t>priorities for observation systems?</a:t>
            </a:r>
          </a:p>
          <a:p>
            <a:pPr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defRPr/>
            </a:pPr>
            <a:endParaRPr lang="en-US" sz="2000" kern="0" dirty="0">
              <a:solidFill>
                <a:srgbClr val="FFFFFF"/>
              </a:solidFill>
              <a:latin typeface="Myriad Pro"/>
            </a:endParaRP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endParaRPr lang="en-US" sz="2000" kern="0" dirty="0">
              <a:solidFill>
                <a:srgbClr val="FFFFFF"/>
              </a:solidFill>
              <a:latin typeface="Myriad Pro"/>
            </a:endParaRP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endParaRPr lang="en-GB" sz="2000" kern="0" dirty="0">
              <a:solidFill>
                <a:srgbClr val="FFFFFF"/>
              </a:solidFill>
              <a:latin typeface="Myriad Pro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562225"/>
            <a:ext cx="5076825" cy="429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27387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TextBox 4"/>
          <p:cNvSpPr txBox="1">
            <a:spLocks noChangeArrowheads="1"/>
          </p:cNvSpPr>
          <p:nvPr/>
        </p:nvSpPr>
        <p:spPr bwMode="auto">
          <a:xfrm>
            <a:off x="250825" y="2276475"/>
            <a:ext cx="856932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r>
              <a:rPr lang="en-US" sz="3200" b="0">
                <a:solidFill>
                  <a:srgbClr val="FFFFFF"/>
                </a:solidFill>
              </a:rPr>
              <a:t>should holders of offshore licences be obliged to grant public access to data?</a:t>
            </a:r>
            <a:endParaRPr lang="en-GB" sz="3200" b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462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1520" y="764704"/>
            <a:ext cx="8301608" cy="5112568"/>
          </a:xfrm>
        </p:spPr>
        <p:txBody>
          <a:bodyPr/>
          <a:lstStyle/>
          <a:p>
            <a:pPr>
              <a:tabLst>
                <a:tab pos="1428750" algn="l"/>
              </a:tabLst>
            </a:pPr>
            <a:r>
              <a:rPr lang="en-GB" sz="3200" dirty="0">
                <a:solidFill>
                  <a:schemeClr val="bg1"/>
                </a:solidFill>
              </a:rPr>
              <a:t>Are the seven thematic groups of the European Marine Observation and </a:t>
            </a:r>
            <a:r>
              <a:rPr lang="en-GB" sz="3200" dirty="0" smtClean="0">
                <a:solidFill>
                  <a:schemeClr val="bg1"/>
                </a:solidFill>
              </a:rPr>
              <a:t>Data Network </a:t>
            </a:r>
            <a:r>
              <a:rPr lang="en-GB" sz="3200" dirty="0">
                <a:solidFill>
                  <a:schemeClr val="bg1"/>
                </a:solidFill>
              </a:rPr>
              <a:t>the most appropriate? </a:t>
            </a:r>
            <a:endParaRPr lang="en-GB" sz="3200" dirty="0" smtClean="0">
              <a:solidFill>
                <a:schemeClr val="bg1"/>
              </a:solidFill>
            </a:endParaRPr>
          </a:p>
          <a:p>
            <a:pPr lvl="1">
              <a:tabLst>
                <a:tab pos="1428750" algn="l"/>
              </a:tabLst>
            </a:pPr>
            <a:r>
              <a:rPr lang="en-GB" sz="2800" dirty="0">
                <a:solidFill>
                  <a:schemeClr val="bg1"/>
                </a:solidFill>
              </a:rPr>
              <a:t>s</a:t>
            </a:r>
            <a:r>
              <a:rPr lang="en-GB" sz="2800" dirty="0" smtClean="0">
                <a:solidFill>
                  <a:schemeClr val="bg1"/>
                </a:solidFill>
              </a:rPr>
              <a:t>hould </a:t>
            </a:r>
            <a:r>
              <a:rPr lang="en-GB" sz="2800" dirty="0">
                <a:solidFill>
                  <a:schemeClr val="bg1"/>
                </a:solidFill>
              </a:rPr>
              <a:t>some be combined? (e.g. geology </a:t>
            </a:r>
            <a:r>
              <a:rPr lang="en-GB" sz="2800" dirty="0" smtClean="0">
                <a:solidFill>
                  <a:schemeClr val="bg1"/>
                </a:solidFill>
              </a:rPr>
              <a:t>and hydrography</a:t>
            </a:r>
            <a:r>
              <a:rPr lang="en-GB" sz="2800" dirty="0">
                <a:solidFill>
                  <a:schemeClr val="bg1"/>
                </a:solidFill>
              </a:rPr>
              <a:t>) or should some be divided?</a:t>
            </a:r>
          </a:p>
          <a:p>
            <a:pPr>
              <a:tabLst>
                <a:tab pos="1428750" algn="l"/>
              </a:tabLst>
            </a:pPr>
            <a:r>
              <a:rPr lang="en-GB" sz="3200" dirty="0" smtClean="0">
                <a:solidFill>
                  <a:schemeClr val="bg1"/>
                </a:solidFill>
              </a:rPr>
              <a:t>What </a:t>
            </a:r>
            <a:r>
              <a:rPr lang="en-GB" sz="3200" dirty="0">
                <a:solidFill>
                  <a:schemeClr val="bg1"/>
                </a:solidFill>
              </a:rPr>
              <a:t>should be the balance in </a:t>
            </a:r>
            <a:r>
              <a:rPr lang="en-GB" sz="3200" dirty="0" err="1">
                <a:solidFill>
                  <a:schemeClr val="bg1"/>
                </a:solidFill>
              </a:rPr>
              <a:t>EMODnet</a:t>
            </a:r>
            <a:r>
              <a:rPr lang="en-GB" sz="3200" dirty="0">
                <a:solidFill>
                  <a:schemeClr val="bg1"/>
                </a:solidFill>
              </a:rPr>
              <a:t> between providing access to raw data </a:t>
            </a:r>
            <a:r>
              <a:rPr lang="en-GB" sz="3200" dirty="0" smtClean="0">
                <a:solidFill>
                  <a:schemeClr val="bg1"/>
                </a:solidFill>
              </a:rPr>
              <a:t>and developing </a:t>
            </a:r>
            <a:r>
              <a:rPr lang="en-GB" sz="3200" dirty="0">
                <a:solidFill>
                  <a:schemeClr val="bg1"/>
                </a:solidFill>
              </a:rPr>
              <a:t>digital map </a:t>
            </a:r>
            <a:r>
              <a:rPr lang="en-GB" sz="3200" dirty="0" smtClean="0">
                <a:solidFill>
                  <a:schemeClr val="bg1"/>
                </a:solidFill>
              </a:rPr>
              <a:t>layer?</a:t>
            </a:r>
            <a:endParaRPr lang="en-GB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815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8000" r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536" y="116632"/>
            <a:ext cx="8229600" cy="3633788"/>
          </a:xfrm>
        </p:spPr>
        <p:txBody>
          <a:bodyPr/>
          <a:lstStyle/>
          <a:p>
            <a:pPr>
              <a:tabLst>
                <a:tab pos="1428750" algn="l"/>
              </a:tabLst>
            </a:pPr>
            <a:r>
              <a:rPr lang="en-GB" sz="3200" dirty="0" smtClean="0">
                <a:solidFill>
                  <a:schemeClr val="bg1"/>
                </a:solidFill>
              </a:rPr>
              <a:t>how </a:t>
            </a:r>
            <a:r>
              <a:rPr lang="en-GB" sz="3200" dirty="0">
                <a:solidFill>
                  <a:schemeClr val="bg1"/>
                </a:solidFill>
              </a:rPr>
              <a:t>could the governance of </a:t>
            </a:r>
            <a:r>
              <a:rPr lang="en-GB" sz="3200" dirty="0" err="1">
                <a:solidFill>
                  <a:schemeClr val="bg1"/>
                </a:solidFill>
              </a:rPr>
              <a:t>EMODnet</a:t>
            </a:r>
            <a:r>
              <a:rPr lang="en-GB" sz="3200" dirty="0">
                <a:solidFill>
                  <a:schemeClr val="bg1"/>
                </a:solidFill>
              </a:rPr>
              <a:t> and GMES evolve to better </a:t>
            </a:r>
            <a:r>
              <a:rPr lang="en-GB" sz="3200" dirty="0" smtClean="0">
                <a:solidFill>
                  <a:schemeClr val="bg1"/>
                </a:solidFill>
              </a:rPr>
              <a:t>accommodate the </a:t>
            </a:r>
            <a:r>
              <a:rPr lang="en-GB" sz="3200" dirty="0">
                <a:solidFill>
                  <a:schemeClr val="bg1"/>
                </a:solidFill>
              </a:rPr>
              <a:t>need for long term sustainability?</a:t>
            </a:r>
          </a:p>
        </p:txBody>
      </p:sp>
    </p:spTree>
    <p:extLst>
      <p:ext uri="{BB962C8B-B14F-4D97-AF65-F5344CB8AC3E}">
        <p14:creationId xmlns:p14="http://schemas.microsoft.com/office/powerpoint/2010/main" val="2479430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79712" y="1124744"/>
            <a:ext cx="7067128" cy="3672408"/>
          </a:xfrm>
        </p:spPr>
        <p:txBody>
          <a:bodyPr/>
          <a:lstStyle/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en-GB" sz="2800" dirty="0">
                <a:solidFill>
                  <a:schemeClr val="bg1"/>
                </a:solidFill>
              </a:rPr>
              <a:t>w</a:t>
            </a:r>
            <a:r>
              <a:rPr lang="en-GB" sz="2800" dirty="0" smtClean="0">
                <a:solidFill>
                  <a:schemeClr val="bg1"/>
                </a:solidFill>
              </a:rPr>
              <a:t>hat criteria should be used to determine EU financial support of observation programmes?</a:t>
            </a:r>
          </a:p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en-GB" sz="2800" dirty="0">
                <a:solidFill>
                  <a:schemeClr val="bg1"/>
                </a:solidFill>
              </a:rPr>
              <a:t>c</a:t>
            </a:r>
            <a:r>
              <a:rPr lang="en-GB" sz="2800" dirty="0" smtClean="0">
                <a:solidFill>
                  <a:schemeClr val="bg1"/>
                </a:solidFill>
              </a:rPr>
              <a:t>an you provide examples?</a:t>
            </a:r>
          </a:p>
        </p:txBody>
      </p:sp>
    </p:spTree>
    <p:extLst>
      <p:ext uri="{BB962C8B-B14F-4D97-AF65-F5344CB8AC3E}">
        <p14:creationId xmlns:p14="http://schemas.microsoft.com/office/powerpoint/2010/main" val="836656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48064" y="260648"/>
            <a:ext cx="3995936" cy="3168352"/>
          </a:xfrm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W</a:t>
            </a:r>
            <a:r>
              <a:rPr lang="en-GB" sz="2800" dirty="0">
                <a:solidFill>
                  <a:schemeClr val="bg1"/>
                </a:solidFill>
              </a:rPr>
              <a:t>hat information on the behaviour of our seas and coasts can best help business </a:t>
            </a:r>
            <a:r>
              <a:rPr lang="en-GB" sz="2800" dirty="0" smtClean="0">
                <a:solidFill>
                  <a:schemeClr val="bg1"/>
                </a:solidFill>
              </a:rPr>
              <a:t>and public </a:t>
            </a:r>
            <a:r>
              <a:rPr lang="en-GB" sz="2800" dirty="0">
                <a:solidFill>
                  <a:schemeClr val="bg1"/>
                </a:solidFill>
              </a:rPr>
              <a:t>authorities adapt to climate change?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3861048"/>
            <a:ext cx="2195736" cy="1122615"/>
          </a:xfrm>
          <a:prstGeom prst="rect">
            <a:avLst/>
          </a:prstGeom>
          <a:solidFill>
            <a:srgbClr val="133176"/>
          </a:solidFill>
          <a:ln>
            <a:solidFill>
              <a:srgbClr val="1331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b="0" dirty="0" err="1" smtClean="0"/>
              <a:t>Skegness</a:t>
            </a:r>
            <a:r>
              <a:rPr lang="en-US" sz="2000" b="0" dirty="0" smtClean="0"/>
              <a:t> Beach</a:t>
            </a:r>
            <a:br>
              <a:rPr lang="en-US" sz="2000" b="0" dirty="0" smtClean="0"/>
            </a:br>
            <a:r>
              <a:rPr lang="en-US" sz="2000" b="0" dirty="0" smtClean="0"/>
              <a:t>2050</a:t>
            </a:r>
            <a:endParaRPr lang="en-GB" sz="2000" b="0" dirty="0"/>
          </a:p>
        </p:txBody>
      </p:sp>
    </p:spTree>
    <p:extLst>
      <p:ext uri="{BB962C8B-B14F-4D97-AF65-F5344CB8AC3E}">
        <p14:creationId xmlns:p14="http://schemas.microsoft.com/office/powerpoint/2010/main" val="2992421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0" y="0"/>
            <a:ext cx="9144000" cy="3429000"/>
          </a:xfrm>
          <a:solidFill>
            <a:schemeClr val="tx1"/>
          </a:solidFill>
        </p:spPr>
        <p:txBody>
          <a:bodyPr/>
          <a:lstStyle/>
          <a:p>
            <a:r>
              <a:rPr lang="en-GB" sz="2800" dirty="0">
                <a:solidFill>
                  <a:schemeClr val="bg1"/>
                </a:solidFill>
              </a:rPr>
              <a:t>Should the ‘push’ process whereby marine environment reports are delivered </a:t>
            </a:r>
            <a:r>
              <a:rPr lang="en-GB" sz="2800" dirty="0" smtClean="0">
                <a:solidFill>
                  <a:schemeClr val="bg1"/>
                </a:solidFill>
              </a:rPr>
              <a:t>be progressively </a:t>
            </a:r>
            <a:r>
              <a:rPr lang="en-GB" sz="2800" dirty="0">
                <a:solidFill>
                  <a:schemeClr val="bg1"/>
                </a:solidFill>
              </a:rPr>
              <a:t>replaced by a ‘pull’ process, whereby data are made available </a:t>
            </a:r>
            <a:r>
              <a:rPr lang="en-GB" sz="2800" dirty="0" smtClean="0">
                <a:solidFill>
                  <a:schemeClr val="bg1"/>
                </a:solidFill>
              </a:rPr>
              <a:t>through the </a:t>
            </a:r>
            <a:r>
              <a:rPr lang="en-GB" sz="2800" dirty="0">
                <a:solidFill>
                  <a:schemeClr val="bg1"/>
                </a:solidFill>
              </a:rPr>
              <a:t>internet and harvested by the competent authority using technology developed</a:t>
            </a:r>
          </a:p>
          <a:p>
            <a:r>
              <a:rPr lang="en-GB" sz="2800" dirty="0">
                <a:solidFill>
                  <a:schemeClr val="bg1"/>
                </a:solidFill>
              </a:rPr>
              <a:t>through </a:t>
            </a:r>
            <a:r>
              <a:rPr lang="en-GB" sz="2800" dirty="0" err="1">
                <a:solidFill>
                  <a:schemeClr val="bg1"/>
                </a:solidFill>
              </a:rPr>
              <a:t>EMODnet</a:t>
            </a:r>
            <a:r>
              <a:rPr lang="en-GB" sz="2800" dirty="0">
                <a:solidFill>
                  <a:schemeClr val="bg1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749166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itle 1"/>
          <p:cNvSpPr>
            <a:spLocks noGrp="1"/>
          </p:cNvSpPr>
          <p:nvPr>
            <p:ph type="title"/>
          </p:nvPr>
        </p:nvSpPr>
        <p:spPr>
          <a:xfrm>
            <a:off x="395288" y="404813"/>
            <a:ext cx="8229600" cy="936625"/>
          </a:xfrm>
        </p:spPr>
        <p:txBody>
          <a:bodyPr/>
          <a:lstStyle/>
          <a:p>
            <a:r>
              <a:rPr lang="en-US" sz="2400" smtClean="0"/>
              <a:t>Initial estimates of spending 2014-2020</a:t>
            </a:r>
            <a:endParaRPr lang="en-GB" sz="2400" smtClean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23850" y="1268413"/>
          <a:ext cx="8135937" cy="464824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679964"/>
                <a:gridCol w="1655987"/>
                <a:gridCol w="1799986"/>
              </a:tblGrid>
              <a:tr h="400022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task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2014-2017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2018-2020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</a:tr>
              <a:tr h="892981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aligning Member States information systems.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37%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24%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936039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creating digital map layers for complete sea basins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23%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30%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936039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search</a:t>
                      </a:r>
                      <a:r>
                        <a:rPr lang="en-GB" sz="2000" u="none" strike="noStrike" baseline="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 engines </a:t>
                      </a:r>
                      <a:r>
                        <a:rPr lang="en-GB" sz="2000" u="none" strike="noStrike" baseline="0" dirty="0" err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etc</a:t>
                      </a:r>
                      <a:r>
                        <a:rPr lang="en-GB" sz="2000" u="none" strike="noStrike" baseline="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 and </a:t>
                      </a:r>
                      <a:r>
                        <a:rPr lang="en-GB" sz="2000" u="none" strike="noStrike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maintenance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7%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7%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864036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evaluation of observation </a:t>
                      </a:r>
                      <a:r>
                        <a:rPr lang="en-GB" sz="2000" u="none" strike="noStrike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networks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6%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6%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619082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supporting observation programmes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>
                          <a:effectLst/>
                        </a:rPr>
                        <a:t>27%</a:t>
                      </a:r>
                      <a:endParaRPr lang="en-GB" sz="2000" b="0" i="0" u="none" strike="noStrike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33%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9270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itle 4"/>
          <p:cNvSpPr>
            <a:spLocks noGrp="1"/>
          </p:cNvSpPr>
          <p:nvPr>
            <p:ph type="title"/>
          </p:nvPr>
        </p:nvSpPr>
        <p:spPr>
          <a:xfrm>
            <a:off x="539750" y="-100013"/>
            <a:ext cx="8229600" cy="792163"/>
          </a:xfrm>
          <a:solidFill>
            <a:schemeClr val="bg1"/>
          </a:solidFill>
        </p:spPr>
        <p:txBody>
          <a:bodyPr/>
          <a:lstStyle/>
          <a:p>
            <a:r>
              <a:rPr lang="en-US" sz="2000" smtClean="0"/>
              <a:t>consultation reveals dissatisfaction with status quo</a:t>
            </a:r>
            <a:endParaRPr lang="en-GB" sz="2000" smtClean="0"/>
          </a:p>
        </p:txBody>
      </p:sp>
      <p:sp>
        <p:nvSpPr>
          <p:cNvPr id="6" name="Rectangle 5"/>
          <p:cNvSpPr/>
          <p:nvPr/>
        </p:nvSpPr>
        <p:spPr>
          <a:xfrm>
            <a:off x="8316913" y="765175"/>
            <a:ext cx="503237" cy="3168650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1800" b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Next Steps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16669" y="2420888"/>
            <a:ext cx="8517632" cy="2880320"/>
          </a:xfrm>
        </p:spPr>
        <p:txBody>
          <a:bodyPr/>
          <a:lstStyle/>
          <a:p>
            <a:r>
              <a:rPr lang="en-US" dirty="0" smtClean="0"/>
              <a:t>Council and Parliament decision on budget envelope for European Maritime and Fisheries Fund</a:t>
            </a:r>
          </a:p>
          <a:p>
            <a:r>
              <a:rPr lang="en-US" dirty="0" smtClean="0"/>
              <a:t>Marine Knowledge Impact Assessment to evaluate options for</a:t>
            </a:r>
          </a:p>
          <a:p>
            <a:pPr lvl="1"/>
            <a:r>
              <a:rPr lang="en-US" dirty="0"/>
              <a:t>g</a:t>
            </a:r>
            <a:r>
              <a:rPr lang="en-US" dirty="0" smtClean="0"/>
              <a:t>overnance</a:t>
            </a:r>
          </a:p>
          <a:p>
            <a:pPr lvl="1"/>
            <a:r>
              <a:rPr lang="en-US" dirty="0"/>
              <a:t>p</a:t>
            </a:r>
            <a:r>
              <a:rPr lang="en-US" dirty="0" smtClean="0"/>
              <a:t>rivate sector involvement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93311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bg>
      <p:bgPr>
        <a:blipFill dpi="0" rotWithShape="0">
          <a:blip r:embed="rId4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12"/>
          <p:cNvSpPr>
            <a:spLocks noGrp="1" noChangeArrowheads="1"/>
          </p:cNvSpPr>
          <p:nvPr>
            <p:ph type="title" idx="4294967295"/>
          </p:nvPr>
        </p:nvSpPr>
        <p:spPr>
          <a:xfrm>
            <a:off x="219075" y="219075"/>
            <a:ext cx="8367713" cy="546100"/>
          </a:xfrm>
        </p:spPr>
        <p:txBody>
          <a:bodyPr/>
          <a:lstStyle/>
          <a:p>
            <a:pPr eaLnBrk="1" hangingPunct="1"/>
            <a:r>
              <a:rPr lang="en-US" smtClean="0"/>
              <a:t>The consultation</a:t>
            </a:r>
            <a:endParaRPr lang="en-GB" smtClean="0"/>
          </a:p>
        </p:txBody>
      </p:sp>
      <p:sp>
        <p:nvSpPr>
          <p:cNvPr id="141315" name="Rectangle 1"/>
          <p:cNvSpPr>
            <a:spLocks noChangeArrowheads="1"/>
          </p:cNvSpPr>
          <p:nvPr/>
        </p:nvSpPr>
        <p:spPr bwMode="auto">
          <a:xfrm>
            <a:off x="107950" y="2205038"/>
            <a:ext cx="90360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1400" b="0" dirty="0">
                <a:solidFill>
                  <a:srgbClr val="005A8E"/>
                </a:solidFill>
              </a:rPr>
              <a:t>http://ec.europa.eu/dgs/maritimeaffairs_fisheries/consultations/marine-knowledge-2020/index_en.htm</a:t>
            </a:r>
          </a:p>
        </p:txBody>
      </p:sp>
    </p:spTree>
    <p:extLst>
      <p:ext uri="{BB962C8B-B14F-4D97-AF65-F5344CB8AC3E}">
        <p14:creationId xmlns:p14="http://schemas.microsoft.com/office/powerpoint/2010/main" val="27510832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11" name="Group 3"/>
          <p:cNvGrpSpPr>
            <a:grpSpLocks/>
          </p:cNvGrpSpPr>
          <p:nvPr/>
        </p:nvGrpSpPr>
        <p:grpSpPr bwMode="auto">
          <a:xfrm>
            <a:off x="4811713" y="0"/>
            <a:ext cx="3319462" cy="3433763"/>
            <a:chOff x="3031" y="0"/>
            <a:chExt cx="2091" cy="2163"/>
          </a:xfrm>
        </p:grpSpPr>
        <p:sp>
          <p:nvSpPr>
            <p:cNvPr id="124940" name="Puzzle3"/>
            <p:cNvSpPr>
              <a:spLocks noEditPoints="1" noChangeArrowheads="1"/>
            </p:cNvSpPr>
            <p:nvPr/>
          </p:nvSpPr>
          <p:spPr bwMode="auto">
            <a:xfrm>
              <a:off x="3031" y="0"/>
              <a:ext cx="2091" cy="2163"/>
            </a:xfrm>
            <a:custGeom>
              <a:avLst/>
              <a:gdLst>
                <a:gd name="T0" fmla="*/ 1006 w 21600"/>
                <a:gd name="T1" fmla="*/ 1583 h 21600"/>
                <a:gd name="T2" fmla="*/ 1989 w 21600"/>
                <a:gd name="T3" fmla="*/ 2112 h 21600"/>
                <a:gd name="T4" fmla="*/ 1276 w 21600"/>
                <a:gd name="T5" fmla="*/ 1382 h 21600"/>
                <a:gd name="T6" fmla="*/ 1989 w 21600"/>
                <a:gd name="T7" fmla="*/ 703 h 21600"/>
                <a:gd name="T8" fmla="*/ 1016 w 21600"/>
                <a:gd name="T9" fmla="*/ 5 h 21600"/>
                <a:gd name="T10" fmla="*/ 67 w 21600"/>
                <a:gd name="T11" fmla="*/ 681 h 21600"/>
                <a:gd name="T12" fmla="*/ 781 w 21600"/>
                <a:gd name="T13" fmla="*/ 1354 h 21600"/>
                <a:gd name="T14" fmla="*/ 67 w 21600"/>
                <a:gd name="T15" fmla="*/ 2112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2273 w 21600"/>
                <a:gd name="T25" fmla="*/ 7719 h 21600"/>
                <a:gd name="T26" fmla="*/ 19152 w 21600"/>
                <a:gd name="T27" fmla="*/ 20242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BE7D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rIns="0"/>
            <a:lstStyle/>
            <a:p>
              <a:r>
                <a:rPr lang="en-US" sz="1600">
                  <a:solidFill>
                    <a:schemeClr val="tx1"/>
                  </a:solidFill>
                </a:rPr>
                <a:t>European Marine and Observation Network</a:t>
              </a:r>
              <a:endParaRPr lang="en-GB" sz="1600">
                <a:solidFill>
                  <a:schemeClr val="tx1"/>
                </a:solidFill>
              </a:endParaRPr>
            </a:p>
          </p:txBody>
        </p:sp>
        <p:pic>
          <p:nvPicPr>
            <p:cNvPr id="124941" name="Picture 5" descr="EMODnet_coll_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59" y="1627"/>
              <a:ext cx="430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14" name="Group 6"/>
          <p:cNvGrpSpPr>
            <a:grpSpLocks/>
          </p:cNvGrpSpPr>
          <p:nvPr/>
        </p:nvGrpSpPr>
        <p:grpSpPr bwMode="auto">
          <a:xfrm>
            <a:off x="1797050" y="2463800"/>
            <a:ext cx="3194050" cy="3998913"/>
            <a:chOff x="1132" y="1552"/>
            <a:chExt cx="2012" cy="2519"/>
          </a:xfrm>
        </p:grpSpPr>
        <p:sp>
          <p:nvSpPr>
            <p:cNvPr id="124938" name="Puzzle4"/>
            <p:cNvSpPr>
              <a:spLocks noEditPoints="1" noChangeArrowheads="1"/>
            </p:cNvSpPr>
            <p:nvPr/>
          </p:nvSpPr>
          <p:spPr bwMode="auto">
            <a:xfrm>
              <a:off x="1132" y="1552"/>
              <a:ext cx="2012" cy="2519"/>
            </a:xfrm>
            <a:custGeom>
              <a:avLst/>
              <a:gdLst>
                <a:gd name="T0" fmla="*/ 774 w 21600"/>
                <a:gd name="T1" fmla="*/ 1352 h 21600"/>
                <a:gd name="T2" fmla="*/ 42 w 21600"/>
                <a:gd name="T3" fmla="*/ 1975 h 21600"/>
                <a:gd name="T4" fmla="*/ 1071 w 21600"/>
                <a:gd name="T5" fmla="*/ 2519 h 21600"/>
                <a:gd name="T6" fmla="*/ 1949 w 21600"/>
                <a:gd name="T7" fmla="*/ 1954 h 21600"/>
                <a:gd name="T8" fmla="*/ 1301 w 21600"/>
                <a:gd name="T9" fmla="*/ 1270 h 21600"/>
                <a:gd name="T10" fmla="*/ 1959 w 21600"/>
                <a:gd name="T11" fmla="*/ 550 h 21600"/>
                <a:gd name="T12" fmla="*/ 1034 w 21600"/>
                <a:gd name="T13" fmla="*/ 1 h 21600"/>
                <a:gd name="T14" fmla="*/ 42 w 21600"/>
                <a:gd name="T15" fmla="*/ 55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2072 w 21600"/>
                <a:gd name="T25" fmla="*/ 5668 h 21600"/>
                <a:gd name="T26" fmla="*/ 20204 w 21600"/>
                <a:gd name="T27" fmla="*/ 15983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D8EBB3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en-US" sz="1600">
                  <a:solidFill>
                    <a:schemeClr val="tx1"/>
                  </a:solidFill>
                </a:rPr>
                <a:t>Global Monitoring for Environment and Security</a:t>
              </a:r>
              <a:endParaRPr lang="en-GB" sz="1600">
                <a:solidFill>
                  <a:schemeClr val="tx1"/>
                </a:solidFill>
              </a:endParaRPr>
            </a:p>
          </p:txBody>
        </p:sp>
        <p:pic>
          <p:nvPicPr>
            <p:cNvPr id="124939" name="Picture 8" descr="Logo_GMES_saferworld">
              <a:hlinkClick r:id="rId4"/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0" y="3051"/>
              <a:ext cx="638" cy="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17" name="Group 9"/>
          <p:cNvGrpSpPr>
            <a:grpSpLocks/>
          </p:cNvGrpSpPr>
          <p:nvPr/>
        </p:nvGrpSpPr>
        <p:grpSpPr bwMode="auto">
          <a:xfrm>
            <a:off x="700088" y="1038225"/>
            <a:ext cx="5362575" cy="2384425"/>
            <a:chOff x="441" y="654"/>
            <a:chExt cx="3378" cy="1502"/>
          </a:xfrm>
        </p:grpSpPr>
        <p:sp>
          <p:nvSpPr>
            <p:cNvPr id="124936" name="Puzzle1"/>
            <p:cNvSpPr>
              <a:spLocks noEditPoints="1" noChangeArrowheads="1"/>
            </p:cNvSpPr>
            <p:nvPr/>
          </p:nvSpPr>
          <p:spPr bwMode="auto">
            <a:xfrm>
              <a:off x="441" y="654"/>
              <a:ext cx="3378" cy="1502"/>
            </a:xfrm>
            <a:custGeom>
              <a:avLst/>
              <a:gdLst>
                <a:gd name="T0" fmla="*/ 2618 w 21600"/>
                <a:gd name="T1" fmla="*/ 1466 h 21600"/>
                <a:gd name="T2" fmla="*/ 2655 w 21600"/>
                <a:gd name="T3" fmla="*/ 36 h 21600"/>
                <a:gd name="T4" fmla="*/ 739 w 21600"/>
                <a:gd name="T5" fmla="*/ 60 h 21600"/>
                <a:gd name="T6" fmla="*/ 788 w 21600"/>
                <a:gd name="T7" fmla="*/ 1461 h 21600"/>
                <a:gd name="T8" fmla="*/ 1691 w 21600"/>
                <a:gd name="T9" fmla="*/ 896 h 21600"/>
                <a:gd name="T10" fmla="*/ 1696 w 21600"/>
                <a:gd name="T11" fmla="*/ 606 h 21600"/>
                <a:gd name="T12" fmla="*/ 3378 w 21600"/>
                <a:gd name="T13" fmla="*/ 695 h 21600"/>
                <a:gd name="T14" fmla="*/ 9 w 21600"/>
                <a:gd name="T15" fmla="*/ 695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6087 w 21600"/>
                <a:gd name="T25" fmla="*/ 2574 h 21600"/>
                <a:gd name="T26" fmla="*/ 16133 w 21600"/>
                <a:gd name="T27" fmla="*/ 19558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CCCC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144000" rIns="0"/>
            <a:lstStyle/>
            <a:p>
              <a:endParaRPr lang="en-US" sz="1800">
                <a:solidFill>
                  <a:schemeClr val="tx1"/>
                </a:solidFill>
              </a:endParaRPr>
            </a:p>
            <a:p>
              <a:endParaRPr lang="en-US" sz="1800">
                <a:solidFill>
                  <a:schemeClr val="tx1"/>
                </a:solidFill>
              </a:endParaRPr>
            </a:p>
            <a:p>
              <a:r>
                <a:rPr lang="en-US" sz="1400">
                  <a:solidFill>
                    <a:schemeClr val="tx1"/>
                  </a:solidFill>
                </a:rPr>
                <a:t>Data Collection Framework in fisheries</a:t>
              </a:r>
              <a:endParaRPr lang="en-GB" sz="1400">
                <a:solidFill>
                  <a:schemeClr val="tx1"/>
                </a:solidFill>
              </a:endParaRPr>
            </a:p>
          </p:txBody>
        </p:sp>
        <p:pic>
          <p:nvPicPr>
            <p:cNvPr id="124937" name="Picture 1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2" y="1633"/>
              <a:ext cx="480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5420" name="Group 12"/>
          <p:cNvGrpSpPr>
            <a:grpSpLocks/>
          </p:cNvGrpSpPr>
          <p:nvPr/>
        </p:nvGrpSpPr>
        <p:grpSpPr bwMode="auto">
          <a:xfrm>
            <a:off x="3846513" y="2501900"/>
            <a:ext cx="5297487" cy="3128963"/>
            <a:chOff x="2423" y="1576"/>
            <a:chExt cx="3337" cy="1971"/>
          </a:xfrm>
        </p:grpSpPr>
        <p:sp>
          <p:nvSpPr>
            <p:cNvPr id="124934" name="Puzzle2"/>
            <p:cNvSpPr>
              <a:spLocks noEditPoints="1" noChangeArrowheads="1"/>
            </p:cNvSpPr>
            <p:nvPr/>
          </p:nvSpPr>
          <p:spPr bwMode="auto">
            <a:xfrm>
              <a:off x="2423" y="1576"/>
              <a:ext cx="3337" cy="1971"/>
            </a:xfrm>
            <a:custGeom>
              <a:avLst/>
              <a:gdLst>
                <a:gd name="T0" fmla="*/ 2 w 21600"/>
                <a:gd name="T1" fmla="*/ 1221 h 21600"/>
                <a:gd name="T2" fmla="*/ 649 w 21600"/>
                <a:gd name="T3" fmla="*/ 1931 h 21600"/>
                <a:gd name="T4" fmla="*/ 1607 w 21600"/>
                <a:gd name="T5" fmla="*/ 1269 h 21600"/>
                <a:gd name="T6" fmla="*/ 2599 w 21600"/>
                <a:gd name="T7" fmla="*/ 1934 h 21600"/>
                <a:gd name="T8" fmla="*/ 3337 w 21600"/>
                <a:gd name="T9" fmla="*/ 1376 h 21600"/>
                <a:gd name="T10" fmla="*/ 2609 w 21600"/>
                <a:gd name="T11" fmla="*/ 524 h 21600"/>
                <a:gd name="T12" fmla="*/ 1669 w 21600"/>
                <a:gd name="T13" fmla="*/ 3 h 21600"/>
                <a:gd name="T14" fmla="*/ 649 w 21600"/>
                <a:gd name="T15" fmla="*/ 538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5385 w 21600"/>
                <a:gd name="T25" fmla="*/ 6740 h 21600"/>
                <a:gd name="T26" fmla="*/ 16176 w 21600"/>
                <a:gd name="T27" fmla="*/ 20438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FFCC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/>
            <a:lstStyle/>
            <a:p>
              <a:r>
                <a:rPr lang="en-US" sz="1600">
                  <a:solidFill>
                    <a:schemeClr val="tx1"/>
                  </a:solidFill>
                </a:rPr>
                <a:t>INSPIRE Directive</a:t>
              </a:r>
            </a:p>
            <a:p>
              <a:r>
                <a:rPr lang="en-US" sz="1600">
                  <a:solidFill>
                    <a:schemeClr val="tx1"/>
                  </a:solidFill>
                </a:rPr>
                <a:t>Public Sector Information Directive</a:t>
              </a:r>
              <a:endParaRPr lang="en-GB" sz="1600">
                <a:solidFill>
                  <a:schemeClr val="tx1"/>
                </a:solidFill>
              </a:endParaRPr>
            </a:p>
          </p:txBody>
        </p:sp>
        <p:pic>
          <p:nvPicPr>
            <p:cNvPr id="124935" name="Picture 14" descr="Inspire_logo">
              <a:hlinkClick r:id="rId7"/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7" y="2807"/>
              <a:ext cx="624" cy="6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5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5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5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5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5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Slide Number Placeholder 4"/>
          <p:cNvSpPr txBox="1">
            <a:spLocks noGrp="1"/>
          </p:cNvSpPr>
          <p:nvPr/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878977F1-9B96-4196-990E-1A59993D71E6}" type="slidenum">
              <a:rPr lang="en-GB" sz="1300" b="0">
                <a:solidFill>
                  <a:schemeClr val="folHlink"/>
                </a:solidFill>
                <a:latin typeface="Myriad Pro" pitchFamily="34" charset="0"/>
              </a:rPr>
              <a:pPr/>
              <a:t>4</a:t>
            </a:fld>
            <a:endParaRPr lang="en-GB" sz="1300" b="0">
              <a:solidFill>
                <a:schemeClr val="folHlink"/>
              </a:solidFill>
              <a:latin typeface="Myriad Pro" pitchFamily="34" charset="0"/>
            </a:endParaRPr>
          </a:p>
        </p:txBody>
      </p:sp>
      <p:sp>
        <p:nvSpPr>
          <p:cNvPr id="30515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anchor="b"/>
          <a:lstStyle/>
          <a:p>
            <a:pPr eaLnBrk="1" hangingPunct="1"/>
            <a:r>
              <a:rPr lang="en-US" smtClean="0"/>
              <a:t>Preparatory Actions 2008-2010</a:t>
            </a:r>
            <a:endParaRPr lang="en-GB" smtClean="0"/>
          </a:p>
        </p:txBody>
      </p:sp>
      <p:sp>
        <p:nvSpPr>
          <p:cNvPr id="30515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95288" y="2527300"/>
            <a:ext cx="8507412" cy="3411538"/>
          </a:xfrm>
        </p:spPr>
        <p:txBody>
          <a:bodyPr/>
          <a:lstStyle/>
          <a:p>
            <a:pPr marL="273050" indent="-273050" eaLnBrk="1" hangingPunct="1"/>
            <a:r>
              <a:rPr lang="en-US" sz="5700" smtClean="0"/>
              <a:t>€6,450,000 spent</a:t>
            </a:r>
          </a:p>
          <a:p>
            <a:pPr marL="273050" indent="-273050" eaLnBrk="1" hangingPunct="1"/>
            <a:r>
              <a:rPr lang="en-US" sz="5700" smtClean="0"/>
              <a:t>six portals now operational</a:t>
            </a:r>
            <a:endParaRPr lang="en-GB" sz="5700" smtClean="0"/>
          </a:p>
        </p:txBody>
      </p:sp>
      <p:pic>
        <p:nvPicPr>
          <p:cNvPr id="66564" name="Picture 4" descr="hydrograph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456113" cy="278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5" name="Picture 5" descr="geology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6113" y="0"/>
            <a:ext cx="4687887" cy="3760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6" name="Picture 6" descr="physics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4838" y="3775075"/>
            <a:ext cx="4729162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70" name="Picture 10" descr="biolog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01875"/>
            <a:ext cx="4451350" cy="315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8" name="Picture 8" descr="chemistry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95725"/>
            <a:ext cx="4391025" cy="296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71" name="Picture 11" descr="habitats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0" y="2179638"/>
            <a:ext cx="3492500" cy="249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6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6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6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6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6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943165" y="1628800"/>
            <a:ext cx="8229600" cy="1944216"/>
          </a:xfrm>
        </p:spPr>
        <p:txBody>
          <a:bodyPr/>
          <a:lstStyle/>
          <a:p>
            <a:r>
              <a:rPr lang="en-GB" b="1" dirty="0">
                <a:solidFill>
                  <a:schemeClr val="bg1"/>
                </a:solidFill>
              </a:rPr>
              <a:t>8400 bathymetric survey datasets</a:t>
            </a:r>
          </a:p>
          <a:p>
            <a:r>
              <a:rPr lang="en-GB" b="1" dirty="0">
                <a:solidFill>
                  <a:schemeClr val="bg1"/>
                </a:solidFill>
              </a:rPr>
              <a:t>14 data centres </a:t>
            </a:r>
          </a:p>
          <a:p>
            <a:r>
              <a:rPr lang="en-GB" b="1" dirty="0">
                <a:solidFill>
                  <a:schemeClr val="bg1"/>
                </a:solidFill>
              </a:rPr>
              <a:t>9 countries</a:t>
            </a:r>
          </a:p>
          <a:p>
            <a:r>
              <a:rPr lang="en-GB" b="1" dirty="0">
                <a:solidFill>
                  <a:schemeClr val="bg1"/>
                </a:solidFill>
              </a:rPr>
              <a:t>118 institutes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91680" y="3940314"/>
            <a:ext cx="4896544" cy="1569660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en-US" sz="3200" b="0" dirty="0" smtClean="0">
                <a:solidFill>
                  <a:srgbClr val="0F5494"/>
                </a:solidFill>
              </a:rPr>
              <a:t>DTM resolution ⅛'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en-US" sz="3200" b="0" dirty="0">
                <a:solidFill>
                  <a:srgbClr val="0F5494"/>
                </a:solidFill>
              </a:rPr>
              <a:t>b</a:t>
            </a:r>
            <a:r>
              <a:rPr lang="en-US" sz="3200" b="0" dirty="0" smtClean="0">
                <a:solidFill>
                  <a:srgbClr val="0F5494"/>
                </a:solidFill>
              </a:rPr>
              <a:t>y end of 2014 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en-US" sz="3200" b="0" dirty="0" smtClean="0">
                <a:solidFill>
                  <a:srgbClr val="0F5494"/>
                </a:solidFill>
              </a:rPr>
              <a:t>all European waters</a:t>
            </a:r>
            <a:endParaRPr lang="en-GB" sz="3200" b="0" dirty="0" err="1" smtClean="0">
              <a:solidFill>
                <a:srgbClr val="0F549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839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58237" y="3140968"/>
            <a:ext cx="4716016" cy="792088"/>
          </a:xfrm>
        </p:spPr>
        <p:txBody>
          <a:bodyPr/>
          <a:lstStyle/>
          <a:p>
            <a:r>
              <a:rPr lang="en-US" dirty="0"/>
              <a:t>p</a:t>
            </a:r>
            <a:r>
              <a:rPr lang="en-US" dirty="0" smtClean="0"/>
              <a:t>hysical habitats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9833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179388" y="3675063"/>
          <a:ext cx="8785225" cy="316865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736381"/>
                <a:gridCol w="1368190"/>
                <a:gridCol w="1224170"/>
                <a:gridCol w="1584221"/>
                <a:gridCol w="1872263"/>
              </a:tblGrid>
              <a:tr h="59389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Budget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years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resolution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1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coverage</a:t>
                      </a:r>
                      <a:endParaRPr lang="en-GB" sz="11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100" b="1" kern="120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Participation</a:t>
                      </a:r>
                      <a:endParaRPr lang="en-GB" sz="1100" b="1" kern="12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/>
                </a:tc>
              </a:tr>
              <a:tr h="96196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Preparatory actions</a:t>
                      </a:r>
                      <a:endParaRPr lang="en-GB" sz="14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 smtClean="0">
                          <a:effectLst/>
                        </a:rPr>
                        <a:t>2008-2010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Very low resolution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Limited coverage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 </a:t>
                      </a:r>
                      <a:r>
                        <a:rPr lang="en-US" sz="1400" kern="1200" dirty="0" err="1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organisations</a:t>
                      </a:r>
                      <a:endParaRPr lang="en-US" sz="1400" kern="1200" dirty="0" smtClean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most coastal Member States</a:t>
                      </a:r>
                      <a:endParaRPr lang="en-GB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/>
                </a:tc>
              </a:tr>
              <a:tr h="111532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Integrated maritime policy financial regulation</a:t>
                      </a:r>
                      <a:endParaRPr lang="en-GB" sz="14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2012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Low resolution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All European sea basins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 marL="0" indent="-17145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  <a:buFont typeface="Wingdings" pitchFamily="2" charset="2"/>
                        <a:buChar char="Ø"/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 </a:t>
                      </a:r>
                      <a:r>
                        <a:rPr lang="en-US" sz="1400" kern="1200" dirty="0" err="1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organisations</a:t>
                      </a:r>
                      <a:endParaRPr lang="en-US" sz="1400" kern="1200" dirty="0" smtClean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1000"/>
                        </a:spcAft>
                        <a:buFont typeface="Wingdings" pitchFamily="2" charset="2"/>
                        <a:buNone/>
                      </a:pPr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all coastal Member States</a:t>
                      </a:r>
                      <a:endParaRPr lang="en-GB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2" marR="68582" marT="0" marB="0"/>
                </a:tc>
              </a:tr>
              <a:tr h="49747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European </a:t>
                      </a:r>
                      <a:r>
                        <a:rPr lang="en-GB" sz="140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Maritime </a:t>
                      </a:r>
                      <a:r>
                        <a:rPr lang="en-GB" sz="1400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and Fisheries Fund</a:t>
                      </a:r>
                      <a:endParaRPr lang="en-GB" sz="1400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2014-2020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High resolution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All European sea basins.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2" marR="68582" marT="0" marB="0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51520" y="2060848"/>
            <a:ext cx="8352928" cy="1440681"/>
          </a:xfrm>
          <a:solidFill>
            <a:srgbClr val="FFCCFF"/>
          </a:solidFill>
        </p:spPr>
        <p:txBody>
          <a:bodyPr/>
          <a:lstStyle/>
          <a:p>
            <a:r>
              <a:rPr lang="en-GB" dirty="0" smtClean="0"/>
              <a:t>http://ec.europa.eu/maritimeaffairs/policy/marine_knowledge_2020/</a:t>
            </a:r>
            <a:br>
              <a:rPr lang="en-GB" dirty="0" smtClean="0"/>
            </a:br>
            <a:r>
              <a:rPr lang="en-GB" dirty="0" smtClean="0"/>
              <a:t>index_en.htm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3823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itle 3"/>
          <p:cNvSpPr>
            <a:spLocks noGrp="1"/>
          </p:cNvSpPr>
          <p:nvPr>
            <p:ph type="title"/>
          </p:nvPr>
        </p:nvSpPr>
        <p:spPr>
          <a:xfrm>
            <a:off x="914400" y="115888"/>
            <a:ext cx="8229600" cy="936625"/>
          </a:xfrm>
        </p:spPr>
        <p:txBody>
          <a:bodyPr/>
          <a:lstStyle/>
          <a:p>
            <a:r>
              <a:rPr lang="en-US" smtClean="0">
                <a:solidFill>
                  <a:schemeClr val="bg1"/>
                </a:solidFill>
              </a:rPr>
              <a:t>why do we want higher resolution ??</a:t>
            </a:r>
            <a:endParaRPr lang="en-GB" smtClean="0">
              <a:solidFill>
                <a:schemeClr val="bg1"/>
              </a:solidFill>
            </a:endParaRPr>
          </a:p>
        </p:txBody>
      </p:sp>
      <p:sp>
        <p:nvSpPr>
          <p:cNvPr id="129027" name="TextBox 7"/>
          <p:cNvSpPr txBox="1">
            <a:spLocks noChangeArrowheads="1"/>
          </p:cNvSpPr>
          <p:nvPr/>
        </p:nvSpPr>
        <p:spPr bwMode="auto">
          <a:xfrm>
            <a:off x="1347788" y="5570538"/>
            <a:ext cx="77771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r>
              <a:rPr lang="en-GB" sz="1800" b="0">
                <a:solidFill>
                  <a:srgbClr val="FFFFFF"/>
                </a:solidFill>
              </a:rPr>
              <a:t>Hola, in 200 metres water depth off the coast of northern Norway</a:t>
            </a:r>
          </a:p>
        </p:txBody>
      </p:sp>
      <p:sp>
        <p:nvSpPr>
          <p:cNvPr id="129028" name="Rectangle 8"/>
          <p:cNvSpPr>
            <a:spLocks noChangeArrowheads="1"/>
          </p:cNvSpPr>
          <p:nvPr/>
        </p:nvSpPr>
        <p:spPr bwMode="auto">
          <a:xfrm>
            <a:off x="179388" y="2571750"/>
            <a:ext cx="27368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2800" b="0"/>
              <a:t>2500 metres</a:t>
            </a:r>
          </a:p>
        </p:txBody>
      </p:sp>
      <p:sp>
        <p:nvSpPr>
          <p:cNvPr id="129029" name="Rectangle 9"/>
          <p:cNvSpPr>
            <a:spLocks noChangeArrowheads="1"/>
          </p:cNvSpPr>
          <p:nvPr/>
        </p:nvSpPr>
        <p:spPr bwMode="auto">
          <a:xfrm>
            <a:off x="3132138" y="2571750"/>
            <a:ext cx="27352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2800" b="0"/>
              <a:t>50 metres</a:t>
            </a:r>
          </a:p>
        </p:txBody>
      </p:sp>
      <p:sp>
        <p:nvSpPr>
          <p:cNvPr id="129030" name="Rectangle 10"/>
          <p:cNvSpPr>
            <a:spLocks noChangeArrowheads="1"/>
          </p:cNvSpPr>
          <p:nvPr/>
        </p:nvSpPr>
        <p:spPr bwMode="auto">
          <a:xfrm>
            <a:off x="6732588" y="2571750"/>
            <a:ext cx="27352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2800" b="0"/>
              <a:t>5 metres</a:t>
            </a:r>
          </a:p>
        </p:txBody>
      </p:sp>
    </p:spTree>
    <p:extLst>
      <p:ext uri="{BB962C8B-B14F-4D97-AF65-F5344CB8AC3E}">
        <p14:creationId xmlns:p14="http://schemas.microsoft.com/office/powerpoint/2010/main" val="592104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3_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5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_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template_DGMARE_MARITIME-AFFAIRS 1">
    <a:dk1>
      <a:srgbClr val="005A8E"/>
    </a:dk1>
    <a:lt1>
      <a:srgbClr val="FFFFFF"/>
    </a:lt1>
    <a:dk2>
      <a:srgbClr val="000000"/>
    </a:dk2>
    <a:lt2>
      <a:srgbClr val="D7D7D7"/>
    </a:lt2>
    <a:accent1>
      <a:srgbClr val="013A68"/>
    </a:accent1>
    <a:accent2>
      <a:srgbClr val="1EB5C8"/>
    </a:accent2>
    <a:accent3>
      <a:srgbClr val="FFFFFF"/>
    </a:accent3>
    <a:accent4>
      <a:srgbClr val="004C78"/>
    </a:accent4>
    <a:accent5>
      <a:srgbClr val="AAAEB9"/>
    </a:accent5>
    <a:accent6>
      <a:srgbClr val="1AA4B5"/>
    </a:accent6>
    <a:hlink>
      <a:srgbClr val="A6CFD5"/>
    </a:hlink>
    <a:folHlink>
      <a:srgbClr val="9AC00A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imp-template</Template>
  <TotalTime>7247</TotalTime>
  <Words>644</Words>
  <Application>Microsoft Office PowerPoint</Application>
  <PresentationFormat>On-screen Show (4:3)</PresentationFormat>
  <Paragraphs>145</Paragraphs>
  <Slides>21</Slides>
  <Notes>11</Notes>
  <HiddenSlides>0</HiddenSlides>
  <MMClips>0</MMClips>
  <ScaleCrop>false</ScaleCrop>
  <HeadingPairs>
    <vt:vector size="4" baseType="variant">
      <vt:variant>
        <vt:lpstr>Theme</vt:lpstr>
      </vt:variant>
      <vt:variant>
        <vt:i4>10</vt:i4>
      </vt:variant>
      <vt:variant>
        <vt:lpstr>Slide Titles</vt:lpstr>
      </vt:variant>
      <vt:variant>
        <vt:i4>21</vt:i4>
      </vt:variant>
    </vt:vector>
  </HeadingPairs>
  <TitlesOfParts>
    <vt:vector size="31" baseType="lpstr">
      <vt:lpstr>imp-template</vt:lpstr>
      <vt:lpstr>template_DGMARE_MARITIME-AFFAIRS</vt:lpstr>
      <vt:lpstr>1_template_DGMARE_MARITIME-AFFAIRS</vt:lpstr>
      <vt:lpstr>2_template_DGMARE_MARITIME-AFFAIRS</vt:lpstr>
      <vt:lpstr>3_template_DGMARE_MARITIME-AFFAIRS</vt:lpstr>
      <vt:lpstr>4_template_DGMARE_MARITIME-AFFAIRS</vt:lpstr>
      <vt:lpstr>5_template_DGMARE_MARITIME-AFFAIRS</vt:lpstr>
      <vt:lpstr>Default Design</vt:lpstr>
      <vt:lpstr>1_imp-template</vt:lpstr>
      <vt:lpstr>3_imp-template</vt:lpstr>
      <vt:lpstr>marine knowledge 2020: green paper</vt:lpstr>
      <vt:lpstr>consultation reveals dissatisfaction with status quo</vt:lpstr>
      <vt:lpstr>PowerPoint Presentation</vt:lpstr>
      <vt:lpstr>Preparatory Actions 2008-2010</vt:lpstr>
      <vt:lpstr>PowerPoint Presentation</vt:lpstr>
      <vt:lpstr>physical habitats</vt:lpstr>
      <vt:lpstr>PowerPoint Presentation</vt:lpstr>
      <vt:lpstr>http://ec.europa.eu/maritimeaffairs/policy/marine_knowledge_2020/ index_en.htm</vt:lpstr>
      <vt:lpstr>why do we want higher resolution ??</vt:lpstr>
      <vt:lpstr>PowerPoint Presentation</vt:lpstr>
      <vt:lpstr>Vision for 2020</vt:lpstr>
      <vt:lpstr>Consultation – start 29 August 2012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Initial estimates of spending 2014-2020</vt:lpstr>
      <vt:lpstr>Next Steps</vt:lpstr>
      <vt:lpstr>The consultation</vt:lpstr>
    </vt:vector>
  </TitlesOfParts>
  <Company>European Commission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MARINE KNOWLEDGE 2020:  the next step</dc:title>
  <dc:creator>SHEPHERD Iain (MARE)</dc:creator>
  <cp:lastModifiedBy>SHEPHERD Iain (MARE)</cp:lastModifiedBy>
  <cp:revision>56</cp:revision>
  <dcterms:created xsi:type="dcterms:W3CDTF">2012-06-17T17:18:07Z</dcterms:created>
  <dcterms:modified xsi:type="dcterms:W3CDTF">2012-10-30T08:22:25Z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ublishingExpirationDate">
    <vt:lpwstr/>
  </property>
  <property fmtid="{D5CDD505-2E9C-101B-9397-08002B2CF9AE}" pid="3" name="PublishingStartDate">
    <vt:lpwstr/>
  </property>
</Properties>
</file>