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439" r:id="rId2"/>
    <p:sldId id="444" r:id="rId3"/>
    <p:sldId id="445" r:id="rId4"/>
    <p:sldId id="446" r:id="rId5"/>
    <p:sldId id="447" r:id="rId6"/>
    <p:sldId id="448" r:id="rId7"/>
    <p:sldId id="449" r:id="rId8"/>
    <p:sldId id="450" r:id="rId9"/>
  </p:sldIdLst>
  <p:sldSz cx="9144000" cy="6858000" type="screen4x3"/>
  <p:notesSz cx="6808788" cy="99409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TTEN Laura" initials="LL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FA0"/>
    <a:srgbClr val="9A3C9C"/>
    <a:srgbClr val="E7E9EF"/>
    <a:srgbClr val="CBD1DD"/>
    <a:srgbClr val="313C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5" autoAdjust="0"/>
    <p:restoredTop sz="90326" autoAdjust="0"/>
  </p:normalViewPr>
  <p:slideViewPr>
    <p:cSldViewPr>
      <p:cViewPr>
        <p:scale>
          <a:sx n="106" d="100"/>
          <a:sy n="106" d="100"/>
        </p:scale>
        <p:origin x="-186" y="-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982" y="0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32F0610D-C676-413C-9236-6A74867354E3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812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982" y="9441812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C3DF3375-D747-486E-8543-3F94FD665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870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5CB5F0A0-23AE-4F21-B07D-554C300FD67F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2497"/>
            <a:ext cx="5447666" cy="4472939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1812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981" y="9441812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538379D5-68FF-490A-AAB5-5C8ECFE25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98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379D5-68FF-490A-AAB5-5C8ECFE25AF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574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rgbClr val="015CAB"/>
                </a:solidFill>
                <a:latin typeface="Arial" charset="0"/>
              </a:defRPr>
            </a:lvl1pPr>
            <a:lvl2pPr marL="759292" indent="-292035" eaLnBrk="0" hangingPunct="0">
              <a:defRPr sz="1400">
                <a:solidFill>
                  <a:srgbClr val="015CAB"/>
                </a:solidFill>
                <a:latin typeface="Arial" charset="0"/>
              </a:defRPr>
            </a:lvl2pPr>
            <a:lvl3pPr marL="1168143" indent="-233629" eaLnBrk="0" hangingPunct="0">
              <a:defRPr sz="1400">
                <a:solidFill>
                  <a:srgbClr val="015CAB"/>
                </a:solidFill>
                <a:latin typeface="Arial" charset="0"/>
              </a:defRPr>
            </a:lvl3pPr>
            <a:lvl4pPr marL="1635399" indent="-233629" eaLnBrk="0" hangingPunct="0">
              <a:defRPr sz="1400">
                <a:solidFill>
                  <a:srgbClr val="015CAB"/>
                </a:solidFill>
                <a:latin typeface="Arial" charset="0"/>
              </a:defRPr>
            </a:lvl4pPr>
            <a:lvl5pPr marL="2102657" indent="-233629" eaLnBrk="0" hangingPunct="0">
              <a:defRPr sz="1400">
                <a:solidFill>
                  <a:srgbClr val="015CAB"/>
                </a:solidFill>
                <a:latin typeface="Arial" charset="0"/>
              </a:defRPr>
            </a:lvl5pPr>
            <a:lvl6pPr marL="2569914" indent="-233629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15CAB"/>
                </a:solidFill>
                <a:latin typeface="Arial" charset="0"/>
              </a:defRPr>
            </a:lvl6pPr>
            <a:lvl7pPr marL="3037171" indent="-233629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15CAB"/>
                </a:solidFill>
                <a:latin typeface="Arial" charset="0"/>
              </a:defRPr>
            </a:lvl7pPr>
            <a:lvl8pPr marL="3504427" indent="-233629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15CAB"/>
                </a:solidFill>
                <a:latin typeface="Arial" charset="0"/>
              </a:defRPr>
            </a:lvl8pPr>
            <a:lvl9pPr marL="3971685" indent="-233629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15CAB"/>
                </a:solidFill>
                <a:latin typeface="Arial" charset="0"/>
              </a:defRPr>
            </a:lvl9pPr>
          </a:lstStyle>
          <a:p>
            <a:pPr eaLnBrk="1" hangingPunct="1"/>
            <a:fld id="{7E74E3C6-33AF-4284-A966-740EA13B58C4}" type="slidenum">
              <a:rPr lang="en-US" sz="1200">
                <a:solidFill>
                  <a:schemeClr val="tx1"/>
                </a:solidFill>
              </a:rPr>
              <a:pPr eaLnBrk="1" hangingPunct="1"/>
              <a:t>4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4" y="4722499"/>
            <a:ext cx="5447666" cy="4472939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rgbClr val="015CAB"/>
                </a:solidFill>
                <a:latin typeface="Arial" charset="0"/>
              </a:defRPr>
            </a:lvl1pPr>
            <a:lvl2pPr marL="759292" indent="-292035" eaLnBrk="0" hangingPunct="0">
              <a:defRPr sz="1400">
                <a:solidFill>
                  <a:srgbClr val="015CAB"/>
                </a:solidFill>
                <a:latin typeface="Arial" charset="0"/>
              </a:defRPr>
            </a:lvl2pPr>
            <a:lvl3pPr marL="1168143" indent="-233629" eaLnBrk="0" hangingPunct="0">
              <a:defRPr sz="1400">
                <a:solidFill>
                  <a:srgbClr val="015CAB"/>
                </a:solidFill>
                <a:latin typeface="Arial" charset="0"/>
              </a:defRPr>
            </a:lvl3pPr>
            <a:lvl4pPr marL="1635399" indent="-233629" eaLnBrk="0" hangingPunct="0">
              <a:defRPr sz="1400">
                <a:solidFill>
                  <a:srgbClr val="015CAB"/>
                </a:solidFill>
                <a:latin typeface="Arial" charset="0"/>
              </a:defRPr>
            </a:lvl4pPr>
            <a:lvl5pPr marL="2102657" indent="-233629" eaLnBrk="0" hangingPunct="0">
              <a:defRPr sz="1400">
                <a:solidFill>
                  <a:srgbClr val="015CAB"/>
                </a:solidFill>
                <a:latin typeface="Arial" charset="0"/>
              </a:defRPr>
            </a:lvl5pPr>
            <a:lvl6pPr marL="2569914" indent="-233629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15CAB"/>
                </a:solidFill>
                <a:latin typeface="Arial" charset="0"/>
              </a:defRPr>
            </a:lvl6pPr>
            <a:lvl7pPr marL="3037171" indent="-233629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15CAB"/>
                </a:solidFill>
                <a:latin typeface="Arial" charset="0"/>
              </a:defRPr>
            </a:lvl7pPr>
            <a:lvl8pPr marL="3504427" indent="-233629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15CAB"/>
                </a:solidFill>
                <a:latin typeface="Arial" charset="0"/>
              </a:defRPr>
            </a:lvl8pPr>
            <a:lvl9pPr marL="3971685" indent="-233629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15CAB"/>
                </a:solidFill>
                <a:latin typeface="Arial" charset="0"/>
              </a:defRPr>
            </a:lvl9pPr>
          </a:lstStyle>
          <a:p>
            <a:pPr eaLnBrk="1" hangingPunct="1"/>
            <a:fld id="{7E74E3C6-33AF-4284-A966-740EA13B58C4}" type="slidenum">
              <a:rPr lang="en-US" sz="1200">
                <a:solidFill>
                  <a:schemeClr val="tx1"/>
                </a:solidFill>
              </a:rPr>
              <a:pPr eaLnBrk="1" hangingPunct="1"/>
              <a:t>7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4" y="4722499"/>
            <a:ext cx="5447666" cy="4472939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rgbClr val="015CAB"/>
                </a:solidFill>
                <a:latin typeface="Arial" charset="0"/>
              </a:defRPr>
            </a:lvl1pPr>
            <a:lvl2pPr marL="759292" indent="-292035" eaLnBrk="0" hangingPunct="0">
              <a:defRPr sz="1400">
                <a:solidFill>
                  <a:srgbClr val="015CAB"/>
                </a:solidFill>
                <a:latin typeface="Arial" charset="0"/>
              </a:defRPr>
            </a:lvl2pPr>
            <a:lvl3pPr marL="1168143" indent="-233629" eaLnBrk="0" hangingPunct="0">
              <a:defRPr sz="1400">
                <a:solidFill>
                  <a:srgbClr val="015CAB"/>
                </a:solidFill>
                <a:latin typeface="Arial" charset="0"/>
              </a:defRPr>
            </a:lvl3pPr>
            <a:lvl4pPr marL="1635399" indent="-233629" eaLnBrk="0" hangingPunct="0">
              <a:defRPr sz="1400">
                <a:solidFill>
                  <a:srgbClr val="015CAB"/>
                </a:solidFill>
                <a:latin typeface="Arial" charset="0"/>
              </a:defRPr>
            </a:lvl4pPr>
            <a:lvl5pPr marL="2102657" indent="-233629" eaLnBrk="0" hangingPunct="0">
              <a:defRPr sz="1400">
                <a:solidFill>
                  <a:srgbClr val="015CAB"/>
                </a:solidFill>
                <a:latin typeface="Arial" charset="0"/>
              </a:defRPr>
            </a:lvl5pPr>
            <a:lvl6pPr marL="2569914" indent="-233629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15CAB"/>
                </a:solidFill>
                <a:latin typeface="Arial" charset="0"/>
              </a:defRPr>
            </a:lvl6pPr>
            <a:lvl7pPr marL="3037171" indent="-233629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15CAB"/>
                </a:solidFill>
                <a:latin typeface="Arial" charset="0"/>
              </a:defRPr>
            </a:lvl7pPr>
            <a:lvl8pPr marL="3504427" indent="-233629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15CAB"/>
                </a:solidFill>
                <a:latin typeface="Arial" charset="0"/>
              </a:defRPr>
            </a:lvl8pPr>
            <a:lvl9pPr marL="3971685" indent="-233629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15CAB"/>
                </a:solidFill>
                <a:latin typeface="Arial" charset="0"/>
              </a:defRPr>
            </a:lvl9pPr>
          </a:lstStyle>
          <a:p>
            <a:pPr eaLnBrk="1" hangingPunct="1"/>
            <a:fld id="{7E74E3C6-33AF-4284-A966-740EA13B58C4}" type="slidenum">
              <a:rPr lang="en-US" sz="1200">
                <a:solidFill>
                  <a:schemeClr val="tx1"/>
                </a:solidFill>
              </a:rPr>
              <a:pPr eaLnBrk="1" hangingPunct="1"/>
              <a:t>8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4" y="4722499"/>
            <a:ext cx="5447666" cy="4472939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666046" y="3679189"/>
            <a:ext cx="8259762" cy="232886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800"/>
              </a:lnSpc>
              <a:buNone/>
              <a:defRPr sz="1900" b="0" i="0" baseline="0">
                <a:solidFill>
                  <a:srgbClr val="6F6F6F"/>
                </a:solidFill>
                <a:latin typeface="Myriad Pro"/>
                <a:cs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Bild 7" descr="logo_innovf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90" y="2157390"/>
            <a:ext cx="4136002" cy="83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_diagram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367140" y="1701348"/>
            <a:ext cx="8483473" cy="2815903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250954" y="858165"/>
            <a:ext cx="8264396" cy="7096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>
                <a:solidFill>
                  <a:srgbClr val="6F6F6F"/>
                </a:solidFill>
                <a:latin typeface="Myriad Pro"/>
                <a:cs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57526" y="6604215"/>
            <a:ext cx="1087530" cy="2044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fld id="{BAE000B2-EF29-FE46-A4B9-B5AECD53B15A}" type="datetime3">
              <a:rPr lang="de-CH" smtClean="0"/>
              <a:t>01/10/15</a:t>
            </a:fld>
            <a:endParaRPr lang="de-DE" dirty="0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191910" y="6604215"/>
            <a:ext cx="4766476" cy="30621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569855" y="6604215"/>
            <a:ext cx="478832" cy="2044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fld id="{23A5288A-7961-8B41-AFEB-3ED391D41FD6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507909" y="1813944"/>
            <a:ext cx="3941516" cy="254829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300"/>
              </a:lnSpc>
              <a:buFont typeface="Symbol" charset="2"/>
              <a:buNone/>
              <a:defRPr sz="1300" baseline="0">
                <a:solidFill>
                  <a:srgbClr val="6F6F6F"/>
                </a:solidFill>
                <a:latin typeface="Myriad Pro"/>
                <a:cs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550579" y="1819008"/>
            <a:ext cx="3941516" cy="254829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300"/>
              </a:lnSpc>
              <a:buFont typeface="Symbol" charset="2"/>
              <a:buNone/>
              <a:defRPr sz="1300" baseline="0">
                <a:solidFill>
                  <a:srgbClr val="6F6F6F"/>
                </a:solidFill>
                <a:latin typeface="Myriad Pro"/>
                <a:cs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440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250954" y="858165"/>
            <a:ext cx="8264396" cy="7096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>
                <a:solidFill>
                  <a:srgbClr val="6F6F6F"/>
                </a:solidFill>
                <a:latin typeface="Myriad Pro"/>
                <a:cs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959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_multi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6904"/>
            <a:ext cx="9144000" cy="561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hteck 13"/>
          <p:cNvSpPr/>
          <p:nvPr userDrawn="1"/>
        </p:nvSpPr>
        <p:spPr>
          <a:xfrm>
            <a:off x="2322816" y="2431530"/>
            <a:ext cx="5096827" cy="23061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18"/>
          </p:nvPr>
        </p:nvSpPr>
        <p:spPr>
          <a:xfrm>
            <a:off x="2550530" y="3837951"/>
            <a:ext cx="4643516" cy="71594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600"/>
              </a:lnSpc>
              <a:buNone/>
              <a:defRPr sz="1500" b="0" i="0" baseline="0">
                <a:solidFill>
                  <a:srgbClr val="6F6F6F"/>
                </a:solidFill>
                <a:latin typeface="Myriad Pro"/>
                <a:cs typeface="Myriad Pro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5" name="Bild 14" descr="logo_innovfi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65" y="2653402"/>
            <a:ext cx="3317017" cy="67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07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157526" y="6604215"/>
            <a:ext cx="1087530" cy="2044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191910" y="6604215"/>
            <a:ext cx="4766476" cy="30621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569855" y="6604215"/>
            <a:ext cx="478832" cy="2044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fld id="{D34F74A7-2FF8-4411-9D8E-CC98F34FA6D2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5035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250954" y="858165"/>
            <a:ext cx="8264396" cy="7096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>
                <a:solidFill>
                  <a:srgbClr val="6F6F6F"/>
                </a:solidFill>
                <a:latin typeface="Myriad Pro"/>
                <a:cs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569855" y="6604215"/>
            <a:ext cx="478832" cy="2044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fld id="{23A5288A-7961-8B41-AFEB-3ED391D41FD6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157526" y="6604215"/>
            <a:ext cx="1087530" cy="2044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191910" y="6604215"/>
            <a:ext cx="4766476" cy="30621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8690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157526" y="6604215"/>
            <a:ext cx="1087530" cy="2044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191910" y="6604215"/>
            <a:ext cx="4766476" cy="30621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569855" y="6604215"/>
            <a:ext cx="478832" cy="2044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fld id="{D34F74A7-2FF8-4411-9D8E-CC98F34FA6D2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9352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157526" y="6604215"/>
            <a:ext cx="1087530" cy="2044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191910" y="6604215"/>
            <a:ext cx="4766476" cy="30621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569855" y="6604215"/>
            <a:ext cx="478832" cy="2044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fld id="{D34F74A7-2FF8-4411-9D8E-CC98F34FA6D2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280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_multi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906713" y="903288"/>
            <a:ext cx="2906713" cy="2686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latin typeface="Myriad Pro"/>
                <a:cs typeface="Myriad Pro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194438" y="3589338"/>
            <a:ext cx="5022714" cy="29560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latin typeface="Myriad Pro"/>
                <a:cs typeface="Myriad Pro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5"/>
          </p:nvPr>
        </p:nvSpPr>
        <p:spPr>
          <a:xfrm>
            <a:off x="5813426" y="903288"/>
            <a:ext cx="3403726" cy="2686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latin typeface="Myriad Pro"/>
                <a:cs typeface="Myriad Pro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6"/>
          </p:nvPr>
        </p:nvSpPr>
        <p:spPr>
          <a:xfrm>
            <a:off x="0" y="3589338"/>
            <a:ext cx="4194438" cy="29560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latin typeface="Myriad Pro"/>
                <a:cs typeface="Myriad Pro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8" name="Bildplatzhalter 6"/>
          <p:cNvSpPr>
            <a:spLocks noGrp="1"/>
          </p:cNvSpPr>
          <p:nvPr>
            <p:ph type="pic" sz="quarter" idx="19"/>
          </p:nvPr>
        </p:nvSpPr>
        <p:spPr>
          <a:xfrm>
            <a:off x="0" y="903288"/>
            <a:ext cx="2906713" cy="2686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latin typeface="Myriad Pro"/>
                <a:cs typeface="Myriad Pro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2322816" y="2431530"/>
            <a:ext cx="5096827" cy="23061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18"/>
          </p:nvPr>
        </p:nvSpPr>
        <p:spPr>
          <a:xfrm>
            <a:off x="2550530" y="3837951"/>
            <a:ext cx="4643516" cy="71594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600"/>
              </a:lnSpc>
              <a:buNone/>
              <a:defRPr sz="1500" b="0" i="0" baseline="0">
                <a:solidFill>
                  <a:srgbClr val="6F6F6F"/>
                </a:solidFill>
                <a:latin typeface="Myriad Pro"/>
                <a:cs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Bild 14" descr="logo_innovf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65" y="2653402"/>
            <a:ext cx="3317017" cy="673543"/>
          </a:xfrm>
          <a:prstGeom prst="rect">
            <a:avLst/>
          </a:prstGeom>
        </p:spPr>
      </p:pic>
      <p:sp>
        <p:nvSpPr>
          <p:cNvPr id="12" name="Rechteck 13"/>
          <p:cNvSpPr/>
          <p:nvPr userDrawn="1"/>
        </p:nvSpPr>
        <p:spPr>
          <a:xfrm>
            <a:off x="2322816" y="2431530"/>
            <a:ext cx="5096827" cy="23061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Bild 14" descr="logo_innovf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65" y="2653402"/>
            <a:ext cx="3317017" cy="67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5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250954" y="858165"/>
            <a:ext cx="8264396" cy="7096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>
                <a:solidFill>
                  <a:srgbClr val="6F6F6F"/>
                </a:solidFill>
                <a:latin typeface="Myriad Pro"/>
                <a:cs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569855" y="6604215"/>
            <a:ext cx="478832" cy="2044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fld id="{23A5288A-7961-8B41-AFEB-3ED391D41FD6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57526" y="6604215"/>
            <a:ext cx="1087530" cy="2044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fld id="{BAE000B2-EF29-FE46-A4B9-B5AECD53B15A}" type="datetime3">
              <a:rPr lang="de-CH" smtClean="0"/>
              <a:t>01/10/15</a:t>
            </a:fld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191910" y="6604215"/>
            <a:ext cx="4766476" cy="30621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64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agram_text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57526" y="6604215"/>
            <a:ext cx="1087530" cy="2044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fld id="{BAE000B2-EF29-FE46-A4B9-B5AECD53B15A}" type="datetime3">
              <a:rPr lang="de-CH" smtClean="0"/>
              <a:t>01/10/15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363538" y="3585600"/>
            <a:ext cx="8483473" cy="2833920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26074" y="3732984"/>
            <a:ext cx="8126412" cy="2548296"/>
          </a:xfrm>
          <a:prstGeom prst="rect">
            <a:avLst/>
          </a:prstGeom>
        </p:spPr>
        <p:txBody>
          <a:bodyPr vert="horz"/>
          <a:lstStyle>
            <a:lvl1pPr marL="241300" indent="-241300">
              <a:buFont typeface="+mj-lt"/>
              <a:buAutoNum type="arabicPeriod"/>
              <a:defRPr sz="1600" baseline="0">
                <a:solidFill>
                  <a:srgbClr val="6F6F6F"/>
                </a:solidFill>
                <a:latin typeface="Myriad Pro"/>
                <a:cs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50954" y="858165"/>
            <a:ext cx="8264396" cy="7096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>
                <a:solidFill>
                  <a:srgbClr val="6F6F6F"/>
                </a:solidFill>
                <a:latin typeface="Myriad Pro"/>
                <a:cs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569855" y="6604215"/>
            <a:ext cx="478832" cy="2044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fld id="{23A5288A-7961-8B41-AFEB-3ED391D41FD6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191910" y="6604215"/>
            <a:ext cx="4766476" cy="30621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hteck 7"/>
          <p:cNvSpPr/>
          <p:nvPr userDrawn="1"/>
        </p:nvSpPr>
        <p:spPr>
          <a:xfrm>
            <a:off x="363538" y="3585600"/>
            <a:ext cx="8483473" cy="2833920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64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iagram_text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3221428" y="1675629"/>
            <a:ext cx="5616944" cy="4742603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250954" y="858165"/>
            <a:ext cx="8264396" cy="7096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>
                <a:solidFill>
                  <a:srgbClr val="6F6F6F"/>
                </a:solidFill>
                <a:latin typeface="Myriad Pro"/>
                <a:cs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57526" y="6604215"/>
            <a:ext cx="1087530" cy="2044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fld id="{BAE000B2-EF29-FE46-A4B9-B5AECD53B15A}" type="datetime3">
              <a:rPr lang="de-CH" smtClean="0"/>
              <a:t>01/10/15</a:t>
            </a:fld>
            <a:endParaRPr lang="de-DE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3356136" y="1804117"/>
            <a:ext cx="5159213" cy="4478280"/>
          </a:xfrm>
          <a:prstGeom prst="rect">
            <a:avLst/>
          </a:prstGeom>
        </p:spPr>
        <p:txBody>
          <a:bodyPr vert="horz"/>
          <a:lstStyle>
            <a:lvl1pPr marL="241300" indent="-241300">
              <a:buFont typeface="+mj-lt"/>
              <a:buAutoNum type="arabicPeriod"/>
              <a:defRPr sz="1600" baseline="0">
                <a:solidFill>
                  <a:srgbClr val="6F6F6F"/>
                </a:solidFill>
                <a:latin typeface="Myriad Pro"/>
                <a:cs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569855" y="6604215"/>
            <a:ext cx="478832" cy="2044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fld id="{23A5288A-7961-8B41-AFEB-3ED391D41FD6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191910" y="6604215"/>
            <a:ext cx="4766476" cy="30621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hteck 8"/>
          <p:cNvSpPr/>
          <p:nvPr userDrawn="1"/>
        </p:nvSpPr>
        <p:spPr>
          <a:xfrm>
            <a:off x="3221428" y="1675629"/>
            <a:ext cx="5616944" cy="4742603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77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xt_diagram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67140" y="1701348"/>
            <a:ext cx="8483473" cy="2815903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250954" y="858165"/>
            <a:ext cx="8264396" cy="7096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>
                <a:solidFill>
                  <a:srgbClr val="6F6F6F"/>
                </a:solidFill>
                <a:latin typeface="Myriad Pro"/>
                <a:cs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57526" y="6604215"/>
            <a:ext cx="1087530" cy="2044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fld id="{BAE000B2-EF29-FE46-A4B9-B5AECD53B15A}" type="datetime3">
              <a:rPr lang="de-CH" smtClean="0"/>
              <a:t>01/10/15</a:t>
            </a:fld>
            <a:endParaRPr lang="de-DE" dirty="0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191910" y="6604215"/>
            <a:ext cx="4766476" cy="30621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569855" y="6604215"/>
            <a:ext cx="478832" cy="2044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fld id="{23A5288A-7961-8B41-AFEB-3ED391D41FD6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507909" y="1813944"/>
            <a:ext cx="3941516" cy="254829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300"/>
              </a:lnSpc>
              <a:buFont typeface="Symbol" charset="2"/>
              <a:buNone/>
              <a:defRPr sz="1300" baseline="0">
                <a:solidFill>
                  <a:srgbClr val="6F6F6F"/>
                </a:solidFill>
                <a:latin typeface="Myriad Pro"/>
                <a:cs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550579" y="1819008"/>
            <a:ext cx="3941516" cy="254829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300"/>
              </a:lnSpc>
              <a:buFont typeface="Symbol" charset="2"/>
              <a:buNone/>
              <a:defRPr sz="1300" baseline="0">
                <a:solidFill>
                  <a:srgbClr val="6F6F6F"/>
                </a:solidFill>
                <a:latin typeface="Myriad Pro"/>
                <a:cs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hteck 7"/>
          <p:cNvSpPr/>
          <p:nvPr userDrawn="1"/>
        </p:nvSpPr>
        <p:spPr>
          <a:xfrm>
            <a:off x="367140" y="1701348"/>
            <a:ext cx="8483473" cy="2815903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440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_multi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906713" y="903288"/>
            <a:ext cx="2906713" cy="2686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latin typeface="Myriad Pro"/>
                <a:cs typeface="Myriad Pro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194438" y="3589338"/>
            <a:ext cx="5022714" cy="29560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latin typeface="Myriad Pro"/>
                <a:cs typeface="Myriad Pro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5"/>
          </p:nvPr>
        </p:nvSpPr>
        <p:spPr>
          <a:xfrm>
            <a:off x="5813426" y="903288"/>
            <a:ext cx="3403726" cy="2686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latin typeface="Myriad Pro"/>
                <a:cs typeface="Myriad Pro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6"/>
          </p:nvPr>
        </p:nvSpPr>
        <p:spPr>
          <a:xfrm>
            <a:off x="0" y="3589338"/>
            <a:ext cx="4194438" cy="29560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latin typeface="Myriad Pro"/>
                <a:cs typeface="Myriad Pro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8" name="Bildplatzhalter 6"/>
          <p:cNvSpPr>
            <a:spLocks noGrp="1"/>
          </p:cNvSpPr>
          <p:nvPr>
            <p:ph type="pic" sz="quarter" idx="19"/>
          </p:nvPr>
        </p:nvSpPr>
        <p:spPr>
          <a:xfrm>
            <a:off x="0" y="903288"/>
            <a:ext cx="2906713" cy="2686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latin typeface="Myriad Pro"/>
                <a:cs typeface="Myriad Pro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2322816" y="2431530"/>
            <a:ext cx="5096827" cy="23061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18"/>
          </p:nvPr>
        </p:nvSpPr>
        <p:spPr>
          <a:xfrm>
            <a:off x="2550530" y="3837951"/>
            <a:ext cx="4643516" cy="71594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600"/>
              </a:lnSpc>
              <a:buNone/>
              <a:defRPr sz="1500" b="0" i="0" baseline="0">
                <a:solidFill>
                  <a:srgbClr val="6F6F6F"/>
                </a:solidFill>
                <a:latin typeface="Myriad Pro"/>
                <a:cs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Bild 14" descr="logo_innovf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65" y="2653402"/>
            <a:ext cx="3317017" cy="67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5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gram_text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57526" y="6604215"/>
            <a:ext cx="1087530" cy="2044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fld id="{BAE000B2-EF29-FE46-A4B9-B5AECD53B15A}" type="datetime3">
              <a:rPr lang="de-CH" smtClean="0"/>
              <a:t>01/10/15</a:t>
            </a:fld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363538" y="3585600"/>
            <a:ext cx="8483473" cy="2833920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26074" y="3732984"/>
            <a:ext cx="8126412" cy="2548296"/>
          </a:xfrm>
          <a:prstGeom prst="rect">
            <a:avLst/>
          </a:prstGeom>
        </p:spPr>
        <p:txBody>
          <a:bodyPr vert="horz"/>
          <a:lstStyle>
            <a:lvl1pPr marL="241300" indent="-241300">
              <a:buFont typeface="+mj-lt"/>
              <a:buAutoNum type="arabicPeriod"/>
              <a:defRPr sz="1600" baseline="0">
                <a:solidFill>
                  <a:srgbClr val="6F6F6F"/>
                </a:solidFill>
                <a:latin typeface="Myriad Pro"/>
                <a:cs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50954" y="858165"/>
            <a:ext cx="8264396" cy="7096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>
                <a:solidFill>
                  <a:srgbClr val="6F6F6F"/>
                </a:solidFill>
                <a:latin typeface="Myriad Pro"/>
                <a:cs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569855" y="6604215"/>
            <a:ext cx="478832" cy="2044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fld id="{23A5288A-7961-8B41-AFEB-3ED391D41FD6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191910" y="6604215"/>
            <a:ext cx="4766476" cy="30621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64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gram_text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221428" y="1675629"/>
            <a:ext cx="5616944" cy="4742603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250954" y="858165"/>
            <a:ext cx="8264396" cy="7096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>
                <a:solidFill>
                  <a:srgbClr val="6F6F6F"/>
                </a:solidFill>
                <a:latin typeface="Myriad Pro"/>
                <a:cs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57526" y="6604215"/>
            <a:ext cx="1087530" cy="2044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fld id="{BAE000B2-EF29-FE46-A4B9-B5AECD53B15A}" type="datetime3">
              <a:rPr lang="de-CH" smtClean="0"/>
              <a:t>01/10/15</a:t>
            </a:fld>
            <a:endParaRPr lang="de-DE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3356136" y="1804117"/>
            <a:ext cx="5159213" cy="4478280"/>
          </a:xfrm>
          <a:prstGeom prst="rect">
            <a:avLst/>
          </a:prstGeom>
        </p:spPr>
        <p:txBody>
          <a:bodyPr vert="horz"/>
          <a:lstStyle>
            <a:lvl1pPr marL="241300" indent="-241300">
              <a:buFont typeface="+mj-lt"/>
              <a:buAutoNum type="arabicPeriod"/>
              <a:defRPr sz="1600" baseline="0">
                <a:solidFill>
                  <a:srgbClr val="6F6F6F"/>
                </a:solidFill>
                <a:latin typeface="Myriad Pro"/>
                <a:cs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569855" y="6604215"/>
            <a:ext cx="478832" cy="2044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fld id="{23A5288A-7961-8B41-AFEB-3ED391D41FD6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191910" y="6604215"/>
            <a:ext cx="4766476" cy="30621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77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8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69" r:id="rId7"/>
    <p:sldLayoutId id="2147483652" r:id="rId8"/>
    <p:sldLayoutId id="2147483653" r:id="rId9"/>
    <p:sldLayoutId id="2147483656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550530" y="3501008"/>
            <a:ext cx="4643516" cy="715946"/>
          </a:xfrm>
        </p:spPr>
        <p:txBody>
          <a:bodyPr/>
          <a:lstStyle/>
          <a:p>
            <a:pPr algn="ctr"/>
            <a:endParaRPr lang="en-GB" sz="1800" b="1" dirty="0"/>
          </a:p>
        </p:txBody>
      </p:sp>
      <p:sp>
        <p:nvSpPr>
          <p:cNvPr id="3" name="Text Placeholder 6"/>
          <p:cNvSpPr txBox="1">
            <a:spLocks/>
          </p:cNvSpPr>
          <p:nvPr/>
        </p:nvSpPr>
        <p:spPr>
          <a:xfrm>
            <a:off x="2267744" y="2420888"/>
            <a:ext cx="5184576" cy="2376264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marL="0" indent="0" algn="l" defTabSz="457200" rtl="0" eaLnBrk="1" latinLnBrk="0" hangingPunct="1">
              <a:lnSpc>
                <a:spcPts val="1600"/>
              </a:lnSpc>
              <a:spcBef>
                <a:spcPct val="20000"/>
              </a:spcBef>
              <a:buFont typeface="Arial"/>
              <a:buNone/>
              <a:defRPr sz="1500" b="0" i="0" kern="1200" baseline="0">
                <a:solidFill>
                  <a:srgbClr val="6F6F6F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400" b="1" dirty="0" smtClean="0"/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InnovFin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Presentation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Milena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Messori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Head of Unit</a:t>
            </a:r>
          </a:p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Product Development and </a:t>
            </a:r>
          </a:p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Special Transactions</a:t>
            </a:r>
          </a:p>
        </p:txBody>
      </p:sp>
    </p:spTree>
    <p:extLst>
      <p:ext uri="{BB962C8B-B14F-4D97-AF65-F5344CB8AC3E}">
        <p14:creationId xmlns:p14="http://schemas.microsoft.com/office/powerpoint/2010/main" val="26766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65070" y="980728"/>
            <a:ext cx="8264396" cy="709685"/>
          </a:xfrm>
        </p:spPr>
        <p:txBody>
          <a:bodyPr/>
          <a:lstStyle/>
          <a:p>
            <a:r>
              <a:rPr lang="de-DE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InnovFin </a:t>
            </a:r>
            <a:r>
              <a:rPr lang="de-DE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de-DE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roduct</a:t>
            </a:r>
            <a:r>
              <a:rPr lang="de-D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r>
              <a:rPr lang="de-DE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verview</a:t>
            </a:r>
            <a:endParaRPr lang="de-DE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platzhalter 6"/>
          <p:cNvSpPr txBox="1">
            <a:spLocks/>
          </p:cNvSpPr>
          <p:nvPr/>
        </p:nvSpPr>
        <p:spPr>
          <a:xfrm>
            <a:off x="8569855" y="6604215"/>
            <a:ext cx="478832" cy="204450"/>
          </a:xfrm>
          <a:prstGeom prst="rect">
            <a:avLst/>
          </a:prstGeom>
        </p:spPr>
        <p:txBody>
          <a:bodyPr vert="horz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900" kern="1200" baseline="0">
                <a:solidFill>
                  <a:srgbClr val="FFFFFF"/>
                </a:solidFill>
                <a:latin typeface="Myriad Pro Light"/>
                <a:ea typeface="+mn-ea"/>
                <a:cs typeface="Myriad Pro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1" name="Slide Number Placeholder 1"/>
          <p:cNvSpPr txBox="1">
            <a:spLocks/>
          </p:cNvSpPr>
          <p:nvPr/>
        </p:nvSpPr>
        <p:spPr>
          <a:xfrm>
            <a:off x="-22344" y="6484257"/>
            <a:ext cx="9166344" cy="365125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900" kern="1200" baseline="0">
                <a:solidFill>
                  <a:srgbClr val="FFFFFF"/>
                </a:solidFill>
                <a:latin typeface="Myriad Pro Light"/>
                <a:ea typeface="+mn-ea"/>
                <a:cs typeface="Myriad Pro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6E62FE8-37F4-47AA-9776-6891CC6072ED}" type="slidenum">
              <a:rPr lang="en-US" sz="1800">
                <a:solidFill>
                  <a:schemeClr val="bg1"/>
                </a:solidFill>
                <a:latin typeface="+mn-lt"/>
                <a:cs typeface="+mn-cs"/>
              </a:rPr>
              <a:pPr>
                <a:defRPr/>
              </a:pPr>
              <a:t>2</a:t>
            </a:fld>
            <a:endParaRPr lang="en-US" sz="1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40" name="Picture 2" descr="C:\Users\potten\Desktop\product_over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41" y="2015897"/>
            <a:ext cx="8234214" cy="395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20072" y="2974540"/>
            <a:ext cx="1512168" cy="55126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1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95537" y="1989000"/>
            <a:ext cx="2088232" cy="11178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400" dirty="0" smtClean="0"/>
              <a:t>EIF</a:t>
            </a:r>
            <a:endParaRPr lang="en-GB" sz="4400" dirty="0"/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1520" y="991123"/>
            <a:ext cx="8784976" cy="709685"/>
          </a:xfrm>
        </p:spPr>
        <p:txBody>
          <a:bodyPr vert="horz"/>
          <a:lstStyle/>
          <a:p>
            <a:pPr algn="l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does InnovFin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Energy Demo Projects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work?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528749" y="3628256"/>
            <a:ext cx="795857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8775" indent="-358775" algn="just">
              <a:spcBef>
                <a:spcPts val="1048"/>
              </a:spcBef>
              <a:spcAft>
                <a:spcPct val="30000"/>
              </a:spcAft>
              <a:buClr>
                <a:schemeClr val="tx2"/>
              </a:buClr>
              <a:buSzPct val="110000"/>
              <a:buFont typeface="Wingdings" panose="05000000000000000000" pitchFamily="2" charset="2"/>
              <a:buChar char=""/>
            </a:pPr>
            <a:r>
              <a:rPr lang="en-GB" dirty="0" smtClean="0">
                <a:latin typeface="Myriad Pro"/>
                <a:cs typeface="Myriad Pro"/>
              </a:rPr>
              <a:t>Broad  </a:t>
            </a:r>
            <a:r>
              <a:rPr lang="en-GB" dirty="0">
                <a:latin typeface="Myriad Pro"/>
                <a:cs typeface="Myriad Pro"/>
              </a:rPr>
              <a:t>range of instruments</a:t>
            </a:r>
          </a:p>
          <a:p>
            <a:pPr marL="358775" indent="-358775" algn="just">
              <a:spcBef>
                <a:spcPts val="1048"/>
              </a:spcBef>
              <a:spcAft>
                <a:spcPct val="30000"/>
              </a:spcAft>
              <a:buClr>
                <a:schemeClr val="tx2"/>
              </a:buClr>
              <a:buSzPct val="110000"/>
              <a:buFont typeface="Wingdings" panose="05000000000000000000" pitchFamily="2" charset="2"/>
              <a:buChar char=""/>
            </a:pPr>
            <a:r>
              <a:rPr lang="en-GB" dirty="0" smtClean="0">
                <a:latin typeface="Myriad Pro"/>
                <a:cs typeface="Myriad Pro"/>
              </a:rPr>
              <a:t>EIB </a:t>
            </a:r>
            <a:r>
              <a:rPr lang="en-GB" dirty="0">
                <a:latin typeface="Myriad Pro"/>
                <a:cs typeface="Myriad Pro"/>
              </a:rPr>
              <a:t>can only finance 50% of project costs</a:t>
            </a:r>
          </a:p>
          <a:p>
            <a:pPr marL="358775" indent="-358775" algn="just">
              <a:spcBef>
                <a:spcPts val="1048"/>
              </a:spcBef>
              <a:spcAft>
                <a:spcPct val="30000"/>
              </a:spcAft>
              <a:buClr>
                <a:schemeClr val="tx2"/>
              </a:buClr>
              <a:buSzPct val="110000"/>
              <a:buFont typeface="Wingdings" panose="05000000000000000000" pitchFamily="2" charset="2"/>
              <a:buChar char=""/>
            </a:pPr>
            <a:r>
              <a:rPr lang="en-GB" dirty="0" smtClean="0">
                <a:latin typeface="Myriad Pro"/>
                <a:cs typeface="Myriad Pro"/>
              </a:rPr>
              <a:t>Comprehensive </a:t>
            </a:r>
            <a:r>
              <a:rPr lang="en-GB" dirty="0">
                <a:latin typeface="Myriad Pro"/>
                <a:cs typeface="Myriad Pro"/>
              </a:rPr>
              <a:t>due diligence (legal, financial, technical, etc</a:t>
            </a:r>
            <a:r>
              <a:rPr lang="en-GB" dirty="0" smtClean="0">
                <a:latin typeface="Myriad Pro"/>
                <a:cs typeface="Myriad Pro"/>
              </a:rPr>
              <a:t>.)</a:t>
            </a:r>
            <a:r>
              <a:rPr lang="en-GB" dirty="0">
                <a:latin typeface="Myriad Pro"/>
                <a:cs typeface="Myriad Pro"/>
              </a:rPr>
              <a:t> </a:t>
            </a:r>
            <a:endParaRPr lang="en-GB" dirty="0" smtClean="0">
              <a:latin typeface="Myriad Pro"/>
              <a:cs typeface="Myriad Pro"/>
            </a:endParaRPr>
          </a:p>
          <a:p>
            <a:pPr marL="358775" indent="-358775" algn="just">
              <a:spcBef>
                <a:spcPts val="1048"/>
              </a:spcBef>
              <a:spcAft>
                <a:spcPct val="30000"/>
              </a:spcAft>
              <a:buClr>
                <a:schemeClr val="tx2"/>
              </a:buClr>
              <a:buSzPct val="110000"/>
              <a:buFont typeface="Wingdings" panose="05000000000000000000" pitchFamily="2" charset="2"/>
              <a:buChar char=""/>
            </a:pPr>
            <a:r>
              <a:rPr lang="en-GB" dirty="0" smtClean="0">
                <a:latin typeface="Myriad Pro"/>
                <a:cs typeface="Myriad Pro"/>
              </a:rPr>
              <a:t>EIB </a:t>
            </a:r>
            <a:r>
              <a:rPr lang="en-GB" dirty="0">
                <a:latin typeface="Myriad Pro"/>
                <a:cs typeface="Myriad Pro"/>
              </a:rPr>
              <a:t>standard documentation under English or Luxembourgish law</a:t>
            </a:r>
          </a:p>
          <a:p>
            <a:pPr algn="just">
              <a:spcBef>
                <a:spcPts val="1048"/>
              </a:spcBef>
              <a:spcAft>
                <a:spcPct val="30000"/>
              </a:spcAft>
              <a:buClr>
                <a:schemeClr val="tx2"/>
              </a:buClr>
              <a:buSzPct val="110000"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95256" y="1988840"/>
            <a:ext cx="2012032" cy="8768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6567264" y="2073548"/>
            <a:ext cx="2012032" cy="8768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6660232" y="2153816"/>
            <a:ext cx="2012032" cy="8768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736432" y="2230016"/>
            <a:ext cx="2012032" cy="876870"/>
          </a:xfrm>
          <a:prstGeom prst="rect">
            <a:avLst/>
          </a:prstGeom>
          <a:solidFill>
            <a:srgbClr val="F479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  <a:latin typeface="Myriad Pro"/>
              </a:rPr>
              <a:t>Projects</a:t>
            </a:r>
            <a:endParaRPr lang="de-CH" sz="2000" b="1" dirty="0">
              <a:solidFill>
                <a:schemeClr val="bg1"/>
              </a:solidFill>
              <a:latin typeface="Myriad Pro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483768" y="2314799"/>
            <a:ext cx="3888432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88653" y="2405082"/>
            <a:ext cx="1678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 err="1" smtClean="0">
                <a:latin typeface="Myriad Pro"/>
              </a:rPr>
              <a:t>Direct</a:t>
            </a:r>
            <a:r>
              <a:rPr lang="de-CH" sz="1600" b="1" dirty="0" smtClean="0">
                <a:latin typeface="Myriad Pro"/>
              </a:rPr>
              <a:t> </a:t>
            </a:r>
            <a:r>
              <a:rPr lang="de-CH" sz="1600" b="1" dirty="0" err="1" smtClean="0">
                <a:latin typeface="Myriad Pro"/>
              </a:rPr>
              <a:t>Lending</a:t>
            </a:r>
            <a:r>
              <a:rPr lang="de-CH" sz="1600" b="1" dirty="0" smtClean="0">
                <a:latin typeface="Myriad Pro"/>
              </a:rPr>
              <a:t> </a:t>
            </a:r>
          </a:p>
          <a:p>
            <a:pPr algn="ctr"/>
            <a:r>
              <a:rPr lang="de-CH" sz="1600" b="1" dirty="0" err="1" smtClean="0">
                <a:latin typeface="Myriad Pro"/>
              </a:rPr>
              <a:t>Up</a:t>
            </a:r>
            <a:r>
              <a:rPr lang="de-CH" sz="1600" b="1" dirty="0" smtClean="0">
                <a:latin typeface="Myriad Pro"/>
              </a:rPr>
              <a:t> </a:t>
            </a:r>
            <a:r>
              <a:rPr lang="de-CH" sz="1600" b="1" dirty="0" err="1" smtClean="0">
                <a:latin typeface="Myriad Pro"/>
              </a:rPr>
              <a:t>to</a:t>
            </a:r>
            <a:r>
              <a:rPr lang="de-CH" sz="1600" b="1" dirty="0" smtClean="0">
                <a:latin typeface="Myriad Pro"/>
              </a:rPr>
              <a:t> EUR 75m</a:t>
            </a:r>
            <a:endParaRPr lang="en-GB" sz="1600" b="1" dirty="0">
              <a:latin typeface="Myriad Pro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00" y="2251641"/>
            <a:ext cx="1687684" cy="66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1"/>
          <p:cNvSpPr txBox="1">
            <a:spLocks/>
          </p:cNvSpPr>
          <p:nvPr/>
        </p:nvSpPr>
        <p:spPr>
          <a:xfrm>
            <a:off x="-22344" y="6484257"/>
            <a:ext cx="9166344" cy="365125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900" kern="1200" baseline="0">
                <a:solidFill>
                  <a:srgbClr val="FFFFFF"/>
                </a:solidFill>
                <a:latin typeface="Myriad Pro Light"/>
                <a:ea typeface="+mn-ea"/>
                <a:cs typeface="Myriad Pro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6E62FE8-37F4-47AA-9776-6891CC6072ED}" type="slidenum">
              <a:rPr lang="en-US" sz="1800">
                <a:solidFill>
                  <a:schemeClr val="bg1"/>
                </a:solidFill>
                <a:latin typeface="+mn-lt"/>
                <a:cs typeface="+mn-cs"/>
              </a:rPr>
              <a:pPr>
                <a:defRPr/>
              </a:pPr>
              <a:t>3</a:t>
            </a:fld>
            <a:endParaRPr lang="en-US" sz="1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5" y="189457"/>
            <a:ext cx="2687669" cy="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36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80728"/>
            <a:ext cx="6978208" cy="545294"/>
          </a:xfrm>
          <a:extLst/>
        </p:spPr>
        <p:txBody>
          <a:bodyPr vert="horz"/>
          <a:lstStyle/>
          <a:p>
            <a:pPr algn="l">
              <a:spcBef>
                <a:spcPct val="20000"/>
              </a:spcBef>
              <a:buFont typeface="Arial"/>
            </a:pPr>
            <a:r>
              <a:rPr lang="en-US" sz="2800" b="1" dirty="0">
                <a:latin typeface="Myriad Pro"/>
                <a:ea typeface="+mn-ea"/>
                <a:cs typeface="Myriad Pro"/>
              </a:rPr>
              <a:t>Which projects </a:t>
            </a:r>
            <a:r>
              <a:rPr lang="en-US" sz="2800" b="1" dirty="0">
                <a:latin typeface="Myriad Pro Light"/>
                <a:ea typeface="+mn-ea"/>
                <a:cs typeface="Myriad Pro Light"/>
              </a:rPr>
              <a:t>can be supported?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01855" y="3501008"/>
            <a:ext cx="795857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8775" indent="-358775" algn="just">
              <a:spcBef>
                <a:spcPts val="1048"/>
              </a:spcBef>
              <a:spcAft>
                <a:spcPct val="30000"/>
              </a:spcAft>
              <a:buClr>
                <a:schemeClr val="tx2"/>
              </a:buClr>
              <a:buSzPct val="110000"/>
              <a:buFont typeface="Wingdings" pitchFamily="2" charset="2"/>
              <a:buChar char="n"/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"/>
              <a:cs typeface="Myriad Pro"/>
            </a:endParaRPr>
          </a:p>
          <a:p>
            <a:pPr marL="358775" indent="-358775" algn="just">
              <a:spcBef>
                <a:spcPts val="1048"/>
              </a:spcBef>
              <a:spcAft>
                <a:spcPct val="30000"/>
              </a:spcAft>
              <a:buClr>
                <a:schemeClr val="tx2"/>
              </a:buClr>
              <a:buSzPct val="110000"/>
              <a:buFont typeface="Wingdings" panose="05000000000000000000" pitchFamily="2" charset="2"/>
              <a:buChar char=""/>
            </a:pPr>
            <a:r>
              <a:rPr lang="en-US" dirty="0">
                <a:latin typeface="Myriad Pro"/>
                <a:cs typeface="Myriad Pro"/>
              </a:rPr>
              <a:t>Pre-commercial stage</a:t>
            </a:r>
          </a:p>
          <a:p>
            <a:pPr marL="358775" indent="-358775" algn="just">
              <a:spcBef>
                <a:spcPts val="1048"/>
              </a:spcBef>
              <a:spcAft>
                <a:spcPct val="30000"/>
              </a:spcAft>
              <a:buClr>
                <a:schemeClr val="tx2"/>
              </a:buClr>
              <a:buSzPct val="110000"/>
              <a:buFont typeface="Wingdings" panose="05000000000000000000" pitchFamily="2" charset="2"/>
              <a:buChar char=""/>
            </a:pPr>
            <a:r>
              <a:rPr lang="en-US" dirty="0">
                <a:latin typeface="Myriad Pro"/>
                <a:cs typeface="Myriad Pro"/>
              </a:rPr>
              <a:t>Loan amount: </a:t>
            </a:r>
            <a:r>
              <a:rPr lang="en-US" b="1" dirty="0">
                <a:latin typeface="Myriad Pro"/>
                <a:cs typeface="Myriad Pro"/>
              </a:rPr>
              <a:t>min EUR 7.5m, max EUR 75m</a:t>
            </a:r>
          </a:p>
          <a:p>
            <a:pPr marL="358775" indent="-358775" algn="just">
              <a:spcBef>
                <a:spcPts val="1048"/>
              </a:spcBef>
              <a:spcAft>
                <a:spcPct val="30000"/>
              </a:spcAft>
              <a:buClr>
                <a:schemeClr val="tx2"/>
              </a:buClr>
              <a:buSzPct val="110000"/>
              <a:buFont typeface="Wingdings" panose="05000000000000000000" pitchFamily="2" charset="2"/>
              <a:buChar char=""/>
            </a:pPr>
            <a:r>
              <a:rPr lang="en-US" dirty="0">
                <a:latin typeface="Myriad Pro"/>
                <a:cs typeface="Myriad Pro"/>
              </a:rPr>
              <a:t>Loan maturity: </a:t>
            </a:r>
            <a:r>
              <a:rPr lang="en-US" b="1" dirty="0">
                <a:latin typeface="Myriad Pro"/>
                <a:cs typeface="Myriad Pro"/>
              </a:rPr>
              <a:t>max 15 years</a:t>
            </a:r>
          </a:p>
          <a:p>
            <a:pPr marL="358775" indent="-358775" algn="just">
              <a:spcBef>
                <a:spcPts val="1048"/>
              </a:spcBef>
              <a:spcAft>
                <a:spcPct val="30000"/>
              </a:spcAft>
              <a:buClr>
                <a:schemeClr val="tx2"/>
              </a:buClr>
              <a:buSzPct val="110000"/>
              <a:buFont typeface="Wingdings" panose="05000000000000000000" pitchFamily="2" charset="2"/>
              <a:buChar char=""/>
            </a:pPr>
            <a:r>
              <a:rPr lang="en-US" dirty="0">
                <a:latin typeface="Myriad Pro"/>
                <a:cs typeface="Myriad Pro"/>
              </a:rPr>
              <a:t>Currency: </a:t>
            </a:r>
            <a:r>
              <a:rPr lang="en-US" b="1" dirty="0">
                <a:latin typeface="Myriad Pro"/>
                <a:cs typeface="Myriad Pro"/>
              </a:rPr>
              <a:t>EUR and local currency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2836" y="1778774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Myriad Pro"/>
              </a:rPr>
              <a:t>Eligible Projects</a:t>
            </a:r>
            <a:endParaRPr lang="en-US" b="1" dirty="0">
              <a:latin typeface="Myriad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7704" y="2514098"/>
            <a:ext cx="2520280" cy="1008112"/>
          </a:xfrm>
          <a:prstGeom prst="rect">
            <a:avLst/>
          </a:prstGeom>
          <a:solidFill>
            <a:srgbClr val="F4792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Myriad Pro"/>
              </a:rPr>
              <a:t>Renewable energy</a:t>
            </a:r>
            <a:endParaRPr lang="en-US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6016" y="2514098"/>
            <a:ext cx="2520280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Myriad Pro"/>
              </a:rPr>
              <a:t>Fuel Cells, Hydrogen</a:t>
            </a:r>
            <a:endParaRPr lang="en-US" b="1" dirty="0">
              <a:solidFill>
                <a:schemeClr val="tx1"/>
              </a:solidFill>
              <a:latin typeface="Myriad Pro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-22344" y="6484257"/>
            <a:ext cx="9166344" cy="365125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900" kern="1200" baseline="0">
                <a:solidFill>
                  <a:srgbClr val="FFFFFF"/>
                </a:solidFill>
                <a:latin typeface="Myriad Pro Light"/>
                <a:ea typeface="+mn-ea"/>
                <a:cs typeface="Myriad Pro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6E62FE8-37F4-47AA-9776-6891CC6072ED}" type="slidenum">
              <a:rPr lang="en-US" sz="1800">
                <a:solidFill>
                  <a:schemeClr val="bg1"/>
                </a:solidFill>
                <a:latin typeface="+mn-lt"/>
                <a:cs typeface="+mn-cs"/>
              </a:rPr>
              <a:pPr>
                <a:defRPr/>
              </a:pPr>
              <a:t>4</a:t>
            </a:fld>
            <a:endParaRPr lang="en-US" sz="1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5" y="189457"/>
            <a:ext cx="2687669" cy="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5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51520" y="991123"/>
            <a:ext cx="8264396" cy="709685"/>
          </a:xfrm>
        </p:spPr>
        <p:txBody>
          <a:bodyPr/>
          <a:lstStyle/>
          <a:p>
            <a:r>
              <a:rPr lang="de-DE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yriad Pro Light"/>
                <a:cs typeface="Myriad Pro Light"/>
              </a:rPr>
              <a:t>Risk</a:t>
            </a:r>
            <a:r>
              <a:rPr 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 Light"/>
                <a:cs typeface="Myriad Pro Light"/>
              </a:rPr>
              <a:t> </a:t>
            </a:r>
            <a:r>
              <a:rPr lang="de-DE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yriad Pro Light"/>
                <a:cs typeface="Myriad Pro Light"/>
              </a:rPr>
              <a:t>and</a:t>
            </a:r>
            <a:r>
              <a:rPr 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 Light"/>
                <a:cs typeface="Myriad Pro Light"/>
              </a:rPr>
              <a:t> </a:t>
            </a:r>
            <a:r>
              <a:rPr lang="de-DE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yriad Pro Light"/>
                <a:cs typeface="Myriad Pro Light"/>
              </a:rPr>
              <a:t>pricing</a:t>
            </a:r>
            <a:endParaRPr lang="de-DE" sz="2800" b="1" dirty="0">
              <a:solidFill>
                <a:schemeClr val="tx1">
                  <a:lumMod val="95000"/>
                  <a:lumOff val="5000"/>
                </a:schemeClr>
              </a:solidFill>
              <a:latin typeface="Myriad Pro Light"/>
              <a:cs typeface="Myriad Pro Light"/>
            </a:endParaRPr>
          </a:p>
          <a:p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1833" y="1620487"/>
            <a:ext cx="8356334" cy="5348876"/>
            <a:chOff x="692353" y="1459789"/>
            <a:chExt cx="8356334" cy="5348876"/>
          </a:xfrm>
        </p:grpSpPr>
        <p:sp>
          <p:nvSpPr>
            <p:cNvPr id="11" name="Chevron 10"/>
            <p:cNvSpPr/>
            <p:nvPr/>
          </p:nvSpPr>
          <p:spPr>
            <a:xfrm>
              <a:off x="2844013" y="5111840"/>
              <a:ext cx="5149976" cy="604734"/>
            </a:xfrm>
            <a:prstGeom prst="chevron">
              <a:avLst/>
            </a:prstGeom>
            <a:solidFill>
              <a:schemeClr val="accent1"/>
            </a:solidFill>
            <a:ln w="9525" algn="ctr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914400"/>
              <a:r>
                <a:rPr lang="en-GB" sz="1600" b="1" dirty="0" smtClean="0">
                  <a:solidFill>
                    <a:schemeClr val="bg1"/>
                  </a:solidFill>
                  <a:latin typeface="Myriad Pro"/>
                  <a:cs typeface="Myriad Pro"/>
                </a:rPr>
                <a:t>EIB 100% risk</a:t>
              </a:r>
              <a:endParaRPr lang="en-GB" sz="1600" b="1" dirty="0">
                <a:solidFill>
                  <a:schemeClr val="bg1"/>
                </a:solidFill>
                <a:latin typeface="Myriad Pro"/>
                <a:cs typeface="Myriad Pro"/>
              </a:endParaRPr>
            </a:p>
          </p:txBody>
        </p:sp>
        <p:sp>
          <p:nvSpPr>
            <p:cNvPr id="22" name="Textplatzhalter 6"/>
            <p:cNvSpPr txBox="1">
              <a:spLocks/>
            </p:cNvSpPr>
            <p:nvPr/>
          </p:nvSpPr>
          <p:spPr>
            <a:xfrm>
              <a:off x="8569855" y="6604215"/>
              <a:ext cx="478832" cy="204450"/>
            </a:xfrm>
            <a:prstGeom prst="rect">
              <a:avLst/>
            </a:prstGeom>
          </p:spPr>
          <p:txBody>
            <a:bodyPr vert="horz"/>
            <a:lstStyle>
              <a:lvl1pPr marL="0" indent="0" algn="r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 baseline="0">
                  <a:solidFill>
                    <a:srgbClr val="FFFFFF"/>
                  </a:solidFill>
                  <a:latin typeface="Myriad Pro Light"/>
                  <a:ea typeface="+mn-ea"/>
                  <a:cs typeface="Myriad Pro Light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87624" y="2982268"/>
              <a:ext cx="1800200" cy="1406807"/>
            </a:xfrm>
            <a:prstGeom prst="rect">
              <a:avLst/>
            </a:prstGeom>
            <a:solidFill>
              <a:srgbClr val="F4792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b="1" dirty="0" err="1" smtClean="0">
                  <a:solidFill>
                    <a:schemeClr val="bg1"/>
                  </a:solidFill>
                  <a:latin typeface="Myriad Pro"/>
                </a:rPr>
                <a:t>Implementation</a:t>
              </a:r>
              <a:r>
                <a:rPr lang="fr-CH" sz="1600" b="1" dirty="0" smtClean="0">
                  <a:solidFill>
                    <a:schemeClr val="bg1"/>
                  </a:solidFill>
                  <a:latin typeface="Myriad Pro"/>
                </a:rPr>
                <a:t> and Performance </a:t>
              </a:r>
              <a:r>
                <a:rPr lang="fr-CH" sz="1600" b="1" dirty="0" err="1" smtClean="0">
                  <a:solidFill>
                    <a:schemeClr val="bg1"/>
                  </a:solidFill>
                  <a:latin typeface="Myriad Pro"/>
                </a:rPr>
                <a:t>Risk</a:t>
              </a:r>
              <a:endParaRPr lang="en-GB" sz="1600" b="1" dirty="0">
                <a:solidFill>
                  <a:schemeClr val="bg1"/>
                </a:solidFill>
                <a:latin typeface="Myriad Pro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46241" y="1684126"/>
              <a:ext cx="2431541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" rIns="3600" rtlCol="0" anchor="ctr"/>
            <a:lstStyle/>
            <a:p>
              <a:pPr algn="ctr"/>
              <a:r>
                <a:rPr lang="fr-CH" sz="1600" b="1" dirty="0" smtClean="0">
                  <a:solidFill>
                    <a:schemeClr val="tx1"/>
                  </a:solidFill>
                  <a:latin typeface="Myriad Pro"/>
                </a:rPr>
                <a:t>Design, Construction and </a:t>
              </a:r>
              <a:r>
                <a:rPr lang="fr-CH" sz="1600" b="1" dirty="0" err="1" smtClean="0">
                  <a:solidFill>
                    <a:schemeClr val="tx1"/>
                  </a:solidFill>
                  <a:latin typeface="Myriad Pro"/>
                </a:rPr>
                <a:t>Early</a:t>
              </a:r>
              <a:r>
                <a:rPr lang="fr-CH" sz="1600" b="1" dirty="0">
                  <a:solidFill>
                    <a:schemeClr val="tx1"/>
                  </a:solidFill>
                  <a:latin typeface="Myriad Pro"/>
                </a:rPr>
                <a:t> </a:t>
              </a:r>
              <a:r>
                <a:rPr lang="fr-CH" sz="1600" b="1" dirty="0" err="1" smtClean="0">
                  <a:solidFill>
                    <a:schemeClr val="tx1"/>
                  </a:solidFill>
                  <a:latin typeface="Myriad Pro"/>
                </a:rPr>
                <a:t>Operational</a:t>
              </a:r>
              <a:r>
                <a:rPr lang="fr-CH" sz="1600" b="1" dirty="0" smtClean="0">
                  <a:solidFill>
                    <a:schemeClr val="tx1"/>
                  </a:solidFill>
                  <a:latin typeface="Myriad Pro"/>
                </a:rPr>
                <a:t> Phase</a:t>
              </a:r>
              <a:endParaRPr lang="en-GB" sz="1600" b="1" dirty="0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26580" y="3724454"/>
              <a:ext cx="4968552" cy="66462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b="1" dirty="0" smtClean="0">
                  <a:latin typeface="Myriad Pro"/>
                </a:rPr>
                <a:t>Operating </a:t>
              </a:r>
              <a:r>
                <a:rPr lang="fr-CH" sz="1600" b="1" dirty="0" err="1" smtClean="0">
                  <a:latin typeface="Myriad Pro"/>
                </a:rPr>
                <a:t>Risks</a:t>
              </a:r>
              <a:r>
                <a:rPr lang="fr-CH" sz="1600" b="1" dirty="0" smtClean="0">
                  <a:latin typeface="Myriad Pro"/>
                </a:rPr>
                <a:t> and </a:t>
              </a:r>
              <a:r>
                <a:rPr lang="fr-CH" sz="1600" b="1" dirty="0" err="1" smtClean="0">
                  <a:latin typeface="Myriad Pro"/>
                </a:rPr>
                <a:t>Market</a:t>
              </a:r>
              <a:r>
                <a:rPr lang="fr-CH" sz="1600" b="1" dirty="0" smtClean="0">
                  <a:latin typeface="Myriad Pro"/>
                </a:rPr>
                <a:t> </a:t>
              </a:r>
              <a:r>
                <a:rPr lang="fr-CH" sz="1600" b="1" dirty="0" err="1" smtClean="0">
                  <a:latin typeface="Myriad Pro"/>
                </a:rPr>
                <a:t>Risks</a:t>
              </a:r>
              <a:endParaRPr lang="en-GB" sz="1600" b="1" dirty="0">
                <a:latin typeface="Myriad Pro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12762" y="1459789"/>
              <a:ext cx="4982369" cy="728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" rIns="3600" rtlCol="0" anchor="ctr"/>
            <a:lstStyle/>
            <a:p>
              <a:pPr algn="ctr"/>
              <a:r>
                <a:rPr lang="fr-CH" sz="1600" b="1" dirty="0">
                  <a:solidFill>
                    <a:schemeClr val="tx1"/>
                  </a:solidFill>
                  <a:latin typeface="Myriad Pro"/>
                </a:rPr>
                <a:t>Operating Phase</a:t>
              </a:r>
              <a:endParaRPr lang="en-GB" sz="1600" b="1" dirty="0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31" name="Curved Left Arrow 30"/>
            <p:cNvSpPr/>
            <p:nvPr/>
          </p:nvSpPr>
          <p:spPr>
            <a:xfrm rot="19723318">
              <a:off x="3169770" y="3062004"/>
              <a:ext cx="216024" cy="612068"/>
            </a:xfrm>
            <a:prstGeom prst="curvedLef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Myriad Pro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1043608" y="2662716"/>
              <a:ext cx="0" cy="1853828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1030908" y="4513264"/>
              <a:ext cx="6963081" cy="1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16200000">
              <a:off x="-241794" y="3223907"/>
              <a:ext cx="21760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Myriad Pro"/>
                </a:rPr>
                <a:t>Level of risk</a:t>
              </a:r>
              <a:endParaRPr lang="en-GB" sz="1400" dirty="0">
                <a:latin typeface="Myriad Pro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43608" y="4528098"/>
              <a:ext cx="6950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Myriad Pro"/>
                </a:rPr>
                <a:t>Time</a:t>
              </a:r>
              <a:endParaRPr lang="en-GB" sz="1600" dirty="0">
                <a:latin typeface="Myriad Pro"/>
              </a:endParaRPr>
            </a:p>
          </p:txBody>
        </p:sp>
        <p:sp>
          <p:nvSpPr>
            <p:cNvPr id="7" name="Left Brace 6"/>
            <p:cNvSpPr/>
            <p:nvPr/>
          </p:nvSpPr>
          <p:spPr>
            <a:xfrm rot="5400000">
              <a:off x="2014766" y="1655968"/>
              <a:ext cx="144019" cy="1784512"/>
            </a:xfrm>
            <a:prstGeom prst="leftBrac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Myriad Pro"/>
              </a:endParaRPr>
            </a:p>
          </p:txBody>
        </p:sp>
        <p:sp>
          <p:nvSpPr>
            <p:cNvPr id="32" name="Left Brace 31"/>
            <p:cNvSpPr/>
            <p:nvPr/>
          </p:nvSpPr>
          <p:spPr>
            <a:xfrm rot="5400000">
              <a:off x="5437980" y="64224"/>
              <a:ext cx="144019" cy="4968000"/>
            </a:xfrm>
            <a:prstGeom prst="leftBrac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Myriad Pro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186481" y="5111839"/>
              <a:ext cx="1800000" cy="604735"/>
            </a:xfrm>
            <a:prstGeom prst="homePlate">
              <a:avLst/>
            </a:prstGeom>
            <a:solidFill>
              <a:schemeClr val="accent1"/>
            </a:solidFill>
            <a:ln w="9525" algn="ctr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914400"/>
              <a:r>
                <a:rPr lang="en-GB" sz="1400" b="1" dirty="0" smtClean="0">
                  <a:solidFill>
                    <a:schemeClr val="bg1"/>
                  </a:solidFill>
                  <a:latin typeface="Myriad Pro"/>
                  <a:cs typeface="Myriad Pro"/>
                </a:rPr>
                <a:t>EU 95% FLP risk </a:t>
              </a:r>
            </a:p>
            <a:p>
              <a:pPr algn="ctr" defTabSz="914400"/>
              <a:r>
                <a:rPr lang="en-GB" sz="1400" b="1" dirty="0" smtClean="0">
                  <a:solidFill>
                    <a:schemeClr val="bg1"/>
                  </a:solidFill>
                  <a:latin typeface="Myriad Pro"/>
                  <a:cs typeface="Myriad Pro"/>
                </a:rPr>
                <a:t>EIB 5% RRT risk</a:t>
              </a:r>
              <a:endParaRPr lang="en-GB" sz="1400" b="1" dirty="0">
                <a:solidFill>
                  <a:schemeClr val="bg1"/>
                </a:solidFill>
                <a:latin typeface="Myriad Pro"/>
                <a:cs typeface="Myriad Pro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flipV="1">
              <a:off x="2897814" y="2917751"/>
              <a:ext cx="216024" cy="133070"/>
            </a:xfrm>
            <a:prstGeom prst="triangle">
              <a:avLst/>
            </a:prstGeom>
            <a:solidFill>
              <a:srgbClr val="0E4194"/>
            </a:solidFill>
            <a:ln>
              <a:solidFill>
                <a:srgbClr val="0E419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988224" y="2530305"/>
              <a:ext cx="2647870" cy="4499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" rIns="3600" rtlCol="0" anchor="ctr"/>
            <a:lstStyle/>
            <a:p>
              <a:pPr algn="ctr"/>
              <a:r>
                <a:rPr lang="en-US" b="1" dirty="0" smtClean="0">
                  <a:solidFill>
                    <a:srgbClr val="313C98"/>
                  </a:solidFill>
                  <a:latin typeface="Myriad Pro"/>
                </a:rPr>
                <a:t>Guarantee release</a:t>
              </a:r>
              <a:endParaRPr lang="en-US" b="1" dirty="0">
                <a:solidFill>
                  <a:srgbClr val="313C98"/>
                </a:solidFill>
                <a:latin typeface="Myriad Pro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463921" y="5991671"/>
            <a:ext cx="2572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Myriad Pro"/>
              </a:rPr>
              <a:t>FLP – First loss piece</a:t>
            </a:r>
          </a:p>
          <a:p>
            <a:r>
              <a:rPr lang="en-US" sz="1200" b="1" dirty="0">
                <a:latin typeface="Myriad Pro"/>
              </a:rPr>
              <a:t>RRT – Residual risk tranche</a:t>
            </a:r>
            <a:endParaRPr lang="en-GB" sz="1200" b="1" dirty="0">
              <a:latin typeface="Myriad Pro"/>
            </a:endParaRPr>
          </a:p>
        </p:txBody>
      </p:sp>
      <p:sp>
        <p:nvSpPr>
          <p:cNvPr id="29" name="Slide Number Placeholder 1"/>
          <p:cNvSpPr txBox="1">
            <a:spLocks/>
          </p:cNvSpPr>
          <p:nvPr/>
        </p:nvSpPr>
        <p:spPr>
          <a:xfrm>
            <a:off x="-22344" y="6484257"/>
            <a:ext cx="9166344" cy="365125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900" kern="1200" baseline="0">
                <a:solidFill>
                  <a:srgbClr val="FFFFFF"/>
                </a:solidFill>
                <a:latin typeface="Myriad Pro Light"/>
                <a:ea typeface="+mn-ea"/>
                <a:cs typeface="Myriad Pro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6E62FE8-37F4-47AA-9776-6891CC6072ED}" type="slidenum">
              <a:rPr lang="en-US" sz="1800">
                <a:solidFill>
                  <a:schemeClr val="bg1"/>
                </a:solidFill>
                <a:latin typeface="+mn-lt"/>
                <a:cs typeface="+mn-cs"/>
              </a:rPr>
              <a:pPr>
                <a:defRPr/>
              </a:pPr>
              <a:t>5</a:t>
            </a:fld>
            <a:endParaRPr lang="en-US" sz="1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5" y="189457"/>
            <a:ext cx="2687669" cy="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31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"/>
          <p:cNvSpPr txBox="1">
            <a:spLocks/>
          </p:cNvSpPr>
          <p:nvPr/>
        </p:nvSpPr>
        <p:spPr>
          <a:xfrm>
            <a:off x="243148" y="991123"/>
            <a:ext cx="8264396" cy="7096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 Light"/>
                <a:cs typeface="Myriad Pro Light"/>
              </a:rPr>
              <a:t>Eligibility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 Light"/>
                <a:cs typeface="Myriad Pro Light"/>
              </a:rPr>
              <a:t>criteria (1/2)</a:t>
            </a:r>
            <a:endParaRPr lang="de-DE" sz="2800" b="1" dirty="0">
              <a:solidFill>
                <a:schemeClr val="tx1">
                  <a:lumMod val="95000"/>
                  <a:lumOff val="5000"/>
                </a:schemeClr>
              </a:solidFill>
              <a:latin typeface="Myriad Pro Light"/>
              <a:cs typeface="Myriad Pro Ligh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02827" y="1844824"/>
            <a:ext cx="7601620" cy="4536504"/>
            <a:chOff x="961486" y="1844824"/>
            <a:chExt cx="7601620" cy="4536504"/>
          </a:xfrm>
        </p:grpSpPr>
        <p:sp>
          <p:nvSpPr>
            <p:cNvPr id="9" name="Rectangle 8"/>
            <p:cNvSpPr/>
            <p:nvPr/>
          </p:nvSpPr>
          <p:spPr>
            <a:xfrm>
              <a:off x="1043608" y="1916832"/>
              <a:ext cx="1888982" cy="1152128"/>
            </a:xfrm>
            <a:prstGeom prst="rect">
              <a:avLst/>
            </a:prstGeom>
            <a:solidFill>
              <a:srgbClr val="002776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Myriad Pro"/>
                </a:rPr>
                <a:t>Innovativeness</a:t>
              </a:r>
              <a:endParaRPr lang="en-US" sz="1200" b="1" dirty="0">
                <a:solidFill>
                  <a:schemeClr val="bg1"/>
                </a:solidFill>
                <a:latin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43608" y="3425178"/>
              <a:ext cx="1888982" cy="1152128"/>
            </a:xfrm>
            <a:prstGeom prst="rect">
              <a:avLst/>
            </a:prstGeom>
            <a:solidFill>
              <a:srgbClr val="002776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Myriad Pro"/>
                </a:rPr>
                <a:t>Replicability</a:t>
              </a:r>
              <a:endParaRPr lang="en-US" sz="1200" b="1" dirty="0">
                <a:solidFill>
                  <a:schemeClr val="bg1"/>
                </a:solidFill>
                <a:latin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43608" y="5013176"/>
              <a:ext cx="1888982" cy="1152128"/>
            </a:xfrm>
            <a:prstGeom prst="rect">
              <a:avLst/>
            </a:prstGeom>
            <a:solidFill>
              <a:srgbClr val="002776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Myriad Pro"/>
                </a:rPr>
                <a:t>Readiness for </a:t>
              </a:r>
              <a:r>
                <a:rPr lang="en-GB" sz="1400" b="1" dirty="0" smtClean="0">
                  <a:solidFill>
                    <a:schemeClr val="bg1"/>
                  </a:solidFill>
                  <a:latin typeface="Myriad Pro"/>
                </a:rPr>
                <a:t>demonstration at </a:t>
              </a:r>
              <a:r>
                <a:rPr lang="en-GB" sz="1400" b="1" dirty="0">
                  <a:solidFill>
                    <a:schemeClr val="bg1"/>
                  </a:solidFill>
                  <a:latin typeface="Myriad Pro"/>
                </a:rPr>
                <a:t>scale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961486" y="1844824"/>
              <a:ext cx="216000" cy="21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E419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</a:rPr>
                <a:t>1</a:t>
              </a:r>
              <a:endPara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61486" y="3338769"/>
              <a:ext cx="216000" cy="21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E419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</a:rPr>
                <a:t>2</a:t>
              </a:r>
              <a:endPara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971624" y="4869184"/>
              <a:ext cx="216000" cy="21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E419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</a:rPr>
                <a:t>3</a:t>
              </a:r>
              <a:endPara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59831" y="4919389"/>
              <a:ext cx="5503275" cy="14619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1" indent="-171450" algn="just">
                <a:spcBef>
                  <a:spcPts val="600"/>
                </a:spcBef>
                <a:buFont typeface="Wingdings" panose="05000000000000000000" pitchFamily="2" charset="2"/>
                <a:buChar char="ü"/>
              </a:pPr>
              <a:r>
                <a:rPr lang="en-GB" sz="1400" dirty="0">
                  <a:latin typeface="Myriad Pro"/>
                </a:rPr>
                <a:t>The project shall be sufficiently mature for demonstration at the proposed scale (technologies validated and demonstrated through previous testing) with reasonable prospects of success</a:t>
              </a:r>
            </a:p>
            <a:p>
              <a:pPr marL="171450" lvl="1" indent="-171450" algn="just">
                <a:spcBef>
                  <a:spcPts val="600"/>
                </a:spcBef>
                <a:buFont typeface="Wingdings" panose="05000000000000000000" pitchFamily="2" charset="2"/>
                <a:buChar char="ü"/>
              </a:pPr>
              <a:r>
                <a:rPr lang="en-GB" sz="1400" dirty="0">
                  <a:latin typeface="Myriad Pro"/>
                </a:rPr>
                <a:t>The proposed scale of demonstration should be equal to that of future commercial applications or be such that no significant additional problems are to be expected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59831" y="1965676"/>
              <a:ext cx="5503275" cy="1031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1" indent="-171450" algn="just">
                <a:spcBef>
                  <a:spcPts val="600"/>
                </a:spcBef>
                <a:buFont typeface="Wingdings" panose="05000000000000000000" pitchFamily="2" charset="2"/>
                <a:buChar char="ü"/>
              </a:pPr>
              <a:r>
                <a:rPr lang="en-GB" sz="1400" dirty="0">
                  <a:latin typeface="Myriad Pro"/>
                </a:rPr>
                <a:t>Projects shall demonstrate for the first time the commercial viability of pre-commercial technologies</a:t>
              </a:r>
            </a:p>
            <a:p>
              <a:pPr marL="171450" lvl="1" indent="-171450" algn="just">
                <a:spcBef>
                  <a:spcPts val="600"/>
                </a:spcBef>
                <a:buFont typeface="Wingdings" panose="05000000000000000000" pitchFamily="2" charset="2"/>
                <a:buChar char="ü"/>
              </a:pPr>
              <a:r>
                <a:rPr lang="en-GB" sz="1400" dirty="0">
                  <a:latin typeface="Myriad Pro"/>
                </a:rPr>
                <a:t>Technologies shall be innovative and not be commercially available yet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59832" y="3446769"/>
              <a:ext cx="5503274" cy="1031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1" indent="-171450" algn="just">
                <a:spcBef>
                  <a:spcPts val="600"/>
                </a:spcBef>
                <a:buFont typeface="Wingdings" panose="05000000000000000000" pitchFamily="2" charset="2"/>
                <a:buChar char="ü"/>
              </a:pPr>
              <a:r>
                <a:rPr lang="en-GB" sz="1400" dirty="0">
                  <a:latin typeface="Myriad Pro"/>
                </a:rPr>
                <a:t>The project has the potential to be replicated elsewhere with convincing market opportunities</a:t>
              </a:r>
            </a:p>
            <a:p>
              <a:pPr marL="171450" lvl="1" indent="-171450" algn="just">
                <a:spcBef>
                  <a:spcPts val="600"/>
                </a:spcBef>
                <a:buFont typeface="Wingdings" panose="05000000000000000000" pitchFamily="2" charset="2"/>
                <a:buChar char="ü"/>
              </a:pPr>
              <a:r>
                <a:rPr lang="en-GB" sz="1400" dirty="0">
                  <a:latin typeface="Myriad Pro"/>
                </a:rPr>
                <a:t>The project should offer prospects for cost-efficient CO2 reduction both in the EU and globally</a:t>
              </a:r>
            </a:p>
          </p:txBody>
        </p:sp>
      </p:grpSp>
      <p:sp>
        <p:nvSpPr>
          <p:cNvPr id="18" name="Slide Number Placeholder 1"/>
          <p:cNvSpPr txBox="1">
            <a:spLocks/>
          </p:cNvSpPr>
          <p:nvPr/>
        </p:nvSpPr>
        <p:spPr>
          <a:xfrm>
            <a:off x="-22344" y="6484257"/>
            <a:ext cx="9166344" cy="365125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900" kern="1200" baseline="0">
                <a:solidFill>
                  <a:srgbClr val="FFFFFF"/>
                </a:solidFill>
                <a:latin typeface="Myriad Pro Light"/>
                <a:ea typeface="+mn-ea"/>
                <a:cs typeface="Myriad Pro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6E62FE8-37F4-47AA-9776-6891CC6072ED}" type="slidenum">
              <a:rPr lang="en-US" sz="1800">
                <a:solidFill>
                  <a:schemeClr val="bg1"/>
                </a:solidFill>
                <a:latin typeface="+mn-lt"/>
                <a:cs typeface="+mn-cs"/>
              </a:rPr>
              <a:pPr>
                <a:defRPr/>
              </a:pPr>
              <a:t>6</a:t>
            </a:fld>
            <a:endParaRPr lang="en-US" sz="1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5" y="189457"/>
            <a:ext cx="2687669" cy="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2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80728"/>
            <a:ext cx="6978208" cy="545294"/>
          </a:xfrm>
          <a:extLst/>
        </p:spPr>
        <p:txBody>
          <a:bodyPr vert="horz"/>
          <a:lstStyle/>
          <a:p>
            <a:pPr algn="l">
              <a:spcBef>
                <a:spcPct val="20000"/>
              </a:spcBef>
              <a:buFont typeface="Arial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 Light"/>
                <a:ea typeface="+mn-ea"/>
                <a:cs typeface="Myriad Pro Light"/>
              </a:rPr>
              <a:t>Eligibility criteria (2/2)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02827" y="1883554"/>
            <a:ext cx="7529612" cy="4153253"/>
            <a:chOff x="961486" y="1883554"/>
            <a:chExt cx="7529612" cy="4153253"/>
          </a:xfrm>
        </p:grpSpPr>
        <p:sp>
          <p:nvSpPr>
            <p:cNvPr id="20" name="Rectangle 19"/>
            <p:cNvSpPr/>
            <p:nvPr/>
          </p:nvSpPr>
          <p:spPr>
            <a:xfrm>
              <a:off x="3059831" y="1965676"/>
              <a:ext cx="5431267" cy="1000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1" indent="-171450" algn="just">
                <a:spcBef>
                  <a:spcPts val="600"/>
                </a:spcBef>
                <a:buFont typeface="Wingdings" panose="05000000000000000000" pitchFamily="2" charset="2"/>
                <a:buChar char="ü"/>
              </a:pPr>
              <a:r>
                <a:rPr lang="en-GB" sz="1400" dirty="0">
                  <a:latin typeface="Myriad Pro"/>
                </a:rPr>
                <a:t>At the time the project is included under the facility, the projected start of commercial operation of the whole plant is expected to happen within a period of maximum 4 years</a:t>
              </a:r>
            </a:p>
            <a:p>
              <a:pPr marL="171450" lvl="1" indent="-171450" algn="just">
                <a:spcBef>
                  <a:spcPts val="600"/>
                </a:spcBef>
                <a:buFont typeface="Wingdings" panose="05000000000000000000" pitchFamily="2" charset="2"/>
                <a:buChar char="ü"/>
              </a:pPr>
              <a:endParaRPr lang="en-GB" sz="1200" dirty="0">
                <a:solidFill>
                  <a:srgbClr val="404040"/>
                </a:solidFill>
                <a:latin typeface="Myriad Pro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43608" y="1965676"/>
              <a:ext cx="1888982" cy="1152128"/>
            </a:xfrm>
            <a:prstGeom prst="rect">
              <a:avLst/>
            </a:prstGeom>
            <a:solidFill>
              <a:srgbClr val="002776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Myriad Pro"/>
                </a:rPr>
                <a:t>Timeline</a:t>
              </a:r>
              <a:endParaRPr lang="en-US" sz="1200" b="1" dirty="0">
                <a:solidFill>
                  <a:schemeClr val="bg1"/>
                </a:solidFill>
                <a:latin typeface="Myriad Pro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43608" y="3425178"/>
              <a:ext cx="1888982" cy="1152128"/>
            </a:xfrm>
            <a:prstGeom prst="rect">
              <a:avLst/>
            </a:prstGeom>
            <a:solidFill>
              <a:srgbClr val="002776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Myriad Pro"/>
                </a:rPr>
                <a:t>Prospects of bankability</a:t>
              </a:r>
              <a:endParaRPr lang="en-US" sz="1400" b="1" dirty="0">
                <a:solidFill>
                  <a:schemeClr val="bg1"/>
                </a:solidFill>
                <a:latin typeface="Myriad Pro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43608" y="4884679"/>
              <a:ext cx="1888982" cy="1152128"/>
            </a:xfrm>
            <a:prstGeom prst="rect">
              <a:avLst/>
            </a:prstGeom>
            <a:solidFill>
              <a:srgbClr val="002776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  <a:latin typeface="Myriad Pro"/>
                </a:rPr>
                <a:t>Commitment</a:t>
              </a:r>
              <a:endParaRPr lang="en-GB" sz="1400" b="1" dirty="0">
                <a:solidFill>
                  <a:schemeClr val="bg1"/>
                </a:solidFill>
                <a:latin typeface="Myriad Pro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961486" y="1883554"/>
              <a:ext cx="216000" cy="21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E419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rgbClr val="0E4194"/>
                  </a:solidFill>
                  <a:latin typeface="Myriad Pro"/>
                </a:rPr>
                <a:t>4</a:t>
              </a:r>
              <a:endParaRPr lang="en-GB" sz="1200" dirty="0">
                <a:solidFill>
                  <a:srgbClr val="0E4194"/>
                </a:solidFill>
                <a:latin typeface="Myriad Pro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961486" y="3338769"/>
              <a:ext cx="216000" cy="21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E419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rgbClr val="0E4194"/>
                  </a:solidFill>
                  <a:latin typeface="Myriad Pro"/>
                </a:rPr>
                <a:t>5</a:t>
              </a:r>
              <a:endParaRPr lang="en-GB" sz="1200" dirty="0">
                <a:solidFill>
                  <a:srgbClr val="0E4194"/>
                </a:solidFill>
                <a:latin typeface="Myriad Pro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971624" y="4786986"/>
              <a:ext cx="216000" cy="21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E419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rgbClr val="0E4194"/>
                  </a:solidFill>
                  <a:latin typeface="Myriad Pro"/>
                </a:rPr>
                <a:t>6</a:t>
              </a:r>
              <a:endParaRPr lang="en-GB" sz="1200" dirty="0">
                <a:solidFill>
                  <a:srgbClr val="0E4194"/>
                </a:solidFill>
                <a:latin typeface="Myriad Pro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59831" y="4994012"/>
              <a:ext cx="543126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1" indent="-171450" algn="just">
                <a:spcBef>
                  <a:spcPts val="600"/>
                </a:spcBef>
                <a:buFont typeface="Wingdings" panose="05000000000000000000" pitchFamily="2" charset="2"/>
                <a:buChar char="ü"/>
              </a:pPr>
              <a:r>
                <a:rPr lang="en-GB" sz="1400" dirty="0">
                  <a:latin typeface="Myriad Pro"/>
                </a:rPr>
                <a:t>Promoters, sponsors and/or operators must be willing to substantially co-fund the project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59832" y="3478069"/>
              <a:ext cx="5431266" cy="1031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1" indent="-171450" algn="just">
                <a:spcBef>
                  <a:spcPts val="600"/>
                </a:spcBef>
                <a:buFont typeface="Wingdings" panose="05000000000000000000" pitchFamily="2" charset="2"/>
                <a:buChar char="ü"/>
              </a:pPr>
              <a:r>
                <a:rPr lang="en-GB" sz="1400" dirty="0">
                  <a:latin typeface="Myriad Pro"/>
                </a:rPr>
                <a:t>The project shall have the potential to be or to become bankable by the guarantee release date</a:t>
              </a:r>
            </a:p>
            <a:p>
              <a:pPr marL="171450" lvl="1" indent="-171450" algn="just">
                <a:spcBef>
                  <a:spcPts val="600"/>
                </a:spcBef>
                <a:buFont typeface="Wingdings" panose="05000000000000000000" pitchFamily="2" charset="2"/>
                <a:buChar char="ü"/>
              </a:pPr>
              <a:r>
                <a:rPr lang="en-GB" sz="1400" dirty="0">
                  <a:latin typeface="Myriad Pro"/>
                </a:rPr>
                <a:t>This requirement relates to all aspects of the project that are relevant for future project performance and debt service</a:t>
              </a:r>
            </a:p>
          </p:txBody>
        </p:sp>
      </p:grpSp>
      <p:sp>
        <p:nvSpPr>
          <p:cNvPr id="17" name="Slide Number Placeholder 1"/>
          <p:cNvSpPr txBox="1">
            <a:spLocks/>
          </p:cNvSpPr>
          <p:nvPr/>
        </p:nvSpPr>
        <p:spPr>
          <a:xfrm>
            <a:off x="-22344" y="6484257"/>
            <a:ext cx="9166344" cy="365125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900" kern="1200" baseline="0">
                <a:solidFill>
                  <a:srgbClr val="FFFFFF"/>
                </a:solidFill>
                <a:latin typeface="Myriad Pro Light"/>
                <a:ea typeface="+mn-ea"/>
                <a:cs typeface="Myriad Pro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6E62FE8-37F4-47AA-9776-6891CC6072ED}" type="slidenum">
              <a:rPr lang="en-US" sz="1800">
                <a:solidFill>
                  <a:schemeClr val="bg1"/>
                </a:solidFill>
                <a:latin typeface="+mn-lt"/>
                <a:cs typeface="+mn-cs"/>
              </a:rPr>
              <a:pPr>
                <a:defRPr/>
              </a:pPr>
              <a:t>7</a:t>
            </a:fld>
            <a:endParaRPr lang="en-US" sz="1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5" y="189457"/>
            <a:ext cx="2687669" cy="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57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80728"/>
            <a:ext cx="6978208" cy="545294"/>
          </a:xfrm>
          <a:extLst/>
        </p:spPr>
        <p:txBody>
          <a:bodyPr vert="horz"/>
          <a:lstStyle/>
          <a:p>
            <a:pPr algn="l">
              <a:spcBef>
                <a:spcPct val="20000"/>
              </a:spcBef>
              <a:buFont typeface="Arial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 Light"/>
                <a:ea typeface="+mn-ea"/>
                <a:cs typeface="Myriad Pro Light"/>
              </a:rPr>
              <a:t>Contact details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Myriad Pro Light"/>
              <a:ea typeface="+mn-ea"/>
              <a:cs typeface="Myriad Pro Light"/>
            </a:endParaRPr>
          </a:p>
        </p:txBody>
      </p:sp>
      <p:sp>
        <p:nvSpPr>
          <p:cNvPr id="17" name="Slide Number Placeholder 1"/>
          <p:cNvSpPr txBox="1">
            <a:spLocks/>
          </p:cNvSpPr>
          <p:nvPr/>
        </p:nvSpPr>
        <p:spPr>
          <a:xfrm>
            <a:off x="-22344" y="6484257"/>
            <a:ext cx="9166344" cy="365125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900" kern="1200" baseline="0">
                <a:solidFill>
                  <a:srgbClr val="FFFFFF"/>
                </a:solidFill>
                <a:latin typeface="Myriad Pro Light"/>
                <a:ea typeface="+mn-ea"/>
                <a:cs typeface="Myriad Pro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6E62FE8-37F4-47AA-9776-6891CC6072ED}" type="slidenum">
              <a:rPr lang="en-US" sz="1800">
                <a:solidFill>
                  <a:schemeClr val="bg1"/>
                </a:solidFill>
                <a:latin typeface="+mn-lt"/>
                <a:cs typeface="+mn-cs"/>
              </a:rPr>
              <a:pPr>
                <a:defRPr/>
              </a:pPr>
              <a:t>8</a:t>
            </a:fld>
            <a:endParaRPr lang="en-US" sz="1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5" y="189457"/>
            <a:ext cx="2687669" cy="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28288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Milena </a:t>
            </a:r>
            <a:r>
              <a:rPr lang="en-US" dirty="0" err="1"/>
              <a:t>Messori</a:t>
            </a:r>
            <a:endParaRPr lang="en-US" dirty="0"/>
          </a:p>
          <a:p>
            <a:r>
              <a:rPr lang="en-US" dirty="0"/>
              <a:t>New Products &amp; Special Transactions</a:t>
            </a:r>
          </a:p>
          <a:p>
            <a:endParaRPr lang="en-US" dirty="0" smtClean="0"/>
          </a:p>
          <a:p>
            <a:r>
              <a:rPr lang="en-US" b="1" smtClean="0"/>
              <a:t>innovfinFDP@eib.org</a:t>
            </a:r>
            <a:endParaRPr lang="en-US" b="1" dirty="0"/>
          </a:p>
          <a:p>
            <a:r>
              <a:rPr lang="en-US" dirty="0" smtClean="0"/>
              <a:t>www.eib.org/innovfin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092014 master slide innovf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4581</TotalTime>
  <Words>367</Words>
  <Application>Microsoft Office PowerPoint</Application>
  <PresentationFormat>On-screen Show (4:3)</PresentationFormat>
  <Paragraphs>79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22092014 master slide innovfin</vt:lpstr>
      <vt:lpstr>PowerPoint Presentation</vt:lpstr>
      <vt:lpstr>PowerPoint Presentation</vt:lpstr>
      <vt:lpstr>PowerPoint Presentation</vt:lpstr>
      <vt:lpstr>Which projects can be supported?</vt:lpstr>
      <vt:lpstr>PowerPoint Presentation</vt:lpstr>
      <vt:lpstr>PowerPoint Presentation</vt:lpstr>
      <vt:lpstr>Eligibility criteria (2/2)</vt:lpstr>
      <vt:lpstr>Contact details</vt:lpstr>
    </vt:vector>
  </TitlesOfParts>
  <Company>European Investment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POTTEN Laura</dc:creator>
  <cp:lastModifiedBy>MESSORI Milena</cp:lastModifiedBy>
  <cp:revision>391</cp:revision>
  <cp:lastPrinted>2015-03-25T10:28:11Z</cp:lastPrinted>
  <dcterms:created xsi:type="dcterms:W3CDTF">2014-09-25T09:04:30Z</dcterms:created>
  <dcterms:modified xsi:type="dcterms:W3CDTF">2015-10-01T15:07:22Z</dcterms:modified>
</cp:coreProperties>
</file>