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5"/>
  </p:notesMasterIdLst>
  <p:sldIdLst>
    <p:sldId id="256" r:id="rId2"/>
    <p:sldId id="342" r:id="rId3"/>
    <p:sldId id="338" r:id="rId4"/>
    <p:sldId id="309" r:id="rId5"/>
    <p:sldId id="349" r:id="rId6"/>
    <p:sldId id="339" r:id="rId7"/>
    <p:sldId id="330" r:id="rId8"/>
    <p:sldId id="343" r:id="rId9"/>
    <p:sldId id="347" r:id="rId10"/>
    <p:sldId id="344" r:id="rId11"/>
    <p:sldId id="345" r:id="rId12"/>
    <p:sldId id="346" r:id="rId13"/>
    <p:sldId id="348" r:id="rId14"/>
  </p:sldIdLst>
  <p:sldSz cx="9144000" cy="6858000" type="screen4x3"/>
  <p:notesSz cx="7102475" cy="9388475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110" d="100"/>
          <a:sy n="110" d="100"/>
        </p:scale>
        <p:origin x="-1644" y="-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7739" cy="46942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023092" y="0"/>
            <a:ext cx="3077739" cy="46942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r">
              <a:defRPr sz="1200"/>
            </a:lvl1pPr>
          </a:lstStyle>
          <a:p>
            <a:fld id="{229BC64B-9B74-4353-A16D-C258E77E941E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204913" y="704850"/>
            <a:ext cx="4692650" cy="35194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4229" tIns="47114" rIns="94229" bIns="47114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10248" y="4459526"/>
            <a:ext cx="5681980" cy="4224814"/>
          </a:xfrm>
          <a:prstGeom prst="rect">
            <a:avLst/>
          </a:prstGeom>
        </p:spPr>
        <p:txBody>
          <a:bodyPr vert="horz" lIns="94229" tIns="47114" rIns="94229" bIns="47114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917422"/>
            <a:ext cx="3077739" cy="469424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023092" y="8917422"/>
            <a:ext cx="3077739" cy="469424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r">
              <a:defRPr sz="1200"/>
            </a:lvl1pPr>
          </a:lstStyle>
          <a:p>
            <a:fld id="{798EFD5C-6D98-4E08-9BFB-D1AE6BCA7BB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395021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21501EE-18F2-4D36-9A9B-BA4C15765748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6588273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21501EE-18F2-4D36-9A9B-BA4C1576574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375313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73795" y="5052545"/>
            <a:ext cx="5637010" cy="882119"/>
          </a:xfrm>
        </p:spPr>
        <p:txBody>
          <a:bodyPr>
            <a:normAutofit/>
          </a:bodyPr>
          <a:lstStyle>
            <a:lvl1pPr marL="0" indent="0" algn="l">
              <a:buNone/>
              <a:defRPr sz="220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17581" y="3132290"/>
            <a:ext cx="7175351" cy="1793167"/>
          </a:xfrm>
          <a:effectLst/>
        </p:spPr>
        <p:txBody>
          <a:bodyPr>
            <a:noAutofit/>
          </a:bodyPr>
          <a:lstStyle>
            <a:lvl1pPr marL="640080" indent="-457200" algn="l"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13"/>
          </p:nvPr>
        </p:nvSpPr>
        <p:spPr>
          <a:xfrm>
            <a:off x="1143000" y="731520"/>
            <a:ext cx="6400800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3195" y="2172648"/>
            <a:ext cx="5966666" cy="2423346"/>
          </a:xfrm>
          <a:effectLst/>
        </p:spPr>
        <p:txBody>
          <a:bodyPr anchor="b"/>
          <a:lstStyle>
            <a:lvl1pPr algn="r">
              <a:defRPr sz="4600" b="1" cap="none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22438" y="4607511"/>
            <a:ext cx="5970494" cy="835460"/>
          </a:xfrm>
        </p:spPr>
        <p:txBody>
          <a:bodyPr anchor="t"/>
          <a:lstStyle>
            <a:lvl1pPr marL="0" indent="0" algn="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142999" y="731519"/>
            <a:ext cx="3346704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731520"/>
            <a:ext cx="3346704" cy="347472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56447" y="1400327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7302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ctr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399032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095" y="2209800"/>
            <a:ext cx="3636085" cy="1258493"/>
          </a:xfrm>
          <a:effectLst/>
        </p:spPr>
        <p:txBody>
          <a:bodyPr anchor="b">
            <a:noAutofit/>
          </a:bodyPr>
          <a:lstStyle>
            <a:lvl1pPr marL="228600" indent="-228600" algn="l">
              <a:defRPr sz="2800" b="1">
                <a:effectLst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93515" y="731520"/>
            <a:ext cx="4017085" cy="4894730"/>
          </a:xfrm>
        </p:spPr>
        <p:txBody>
          <a:bodyPr anchor="ctr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75765" y="3497802"/>
            <a:ext cx="3388660" cy="213951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475175" y="1143000"/>
            <a:ext cx="4114800" cy="3127806"/>
          </a:xfrm>
          <a:prstGeom prst="roundRect">
            <a:avLst>
              <a:gd name="adj" fmla="val 4230"/>
            </a:avLst>
          </a:prstGeom>
          <a:solidFill>
            <a:schemeClr val="bg2">
              <a:lumMod val="90000"/>
            </a:schemeClr>
          </a:solidFill>
          <a:effectLst>
            <a:reflection blurRad="4350" stA="23000" endA="300" endPos="28000" dir="5400000" sy="-100000" algn="bl" rotWithShape="0"/>
          </a:effectLst>
          <a:scene3d>
            <a:camera prst="perspectiveContrastingLeftFacing" fov="1800000">
              <a:rot lat="300000" lon="2100000" rev="0"/>
            </a:camera>
            <a:lightRig rig="balanced" dir="t"/>
          </a:scene3d>
          <a:sp3d>
            <a:bevelT w="50800" h="50800"/>
          </a:sp3d>
        </p:spPr>
        <p:txBody>
          <a:bodyPr>
            <a:normAutofit/>
            <a:flatTx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77887" y="1010486"/>
            <a:ext cx="3694114" cy="2163020"/>
          </a:xfrm>
        </p:spPr>
        <p:txBody>
          <a:bodyPr anchor="b"/>
          <a:lstStyle>
            <a:lvl1pPr marL="182880" indent="-182880">
              <a:buFont typeface="Georgia" pitchFamily="18" charset="0"/>
              <a:buChar char="*"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7268" y="4464421"/>
            <a:ext cx="6383538" cy="1143000"/>
          </a:xfrm>
        </p:spPr>
        <p:txBody>
          <a:bodyPr anchor="b">
            <a:noAutofit/>
          </a:bodyPr>
          <a:lstStyle>
            <a:lvl1pPr algn="l">
              <a:defRPr sz="46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05000" y="731519"/>
            <a:ext cx="6400800" cy="347472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153758" y="376517"/>
            <a:ext cx="2057400" cy="5238339"/>
          </a:xfrm>
          <a:effectLst/>
        </p:spPr>
        <p:txBody>
          <a:bodyPr vert="eaVert"/>
          <a:lstStyle>
            <a:lvl1pPr algn="l"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324113" y="731519"/>
            <a:ext cx="4829287" cy="4894729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5105400"/>
            <a:ext cx="9144000" cy="175260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51054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3768304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6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793289" y="4372168"/>
            <a:ext cx="6512511" cy="1143000"/>
          </a:xfrm>
          <a:prstGeom prst="rect">
            <a:avLst/>
          </a:prstGeom>
          <a:effectLst/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2260"/>
            <a:ext cx="6400800" cy="34747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8FED11B4-5A4A-49B5-BB69-14B21BE29E62}" type="datetimeFigureOut">
              <a:rPr lang="en-US" smtClean="0"/>
              <a:t>21-Jan-19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199" y="6172200"/>
            <a:ext cx="335280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D5952180-7404-4011-B45A-DF2B49084B2B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iming>
    <p:tnLst>
      <p:par>
        <p:cTn id="1" dur="indefinite" restart="never" nodeType="tmRoot"/>
      </p:par>
    </p:tnLst>
  </p:timing>
  <p:txStyles>
    <p:titleStyle>
      <a:lvl1pPr marL="320040" indent="-320040" algn="r" defTabSz="914400" rtl="0" eaLnBrk="1" latinLnBrk="0" hangingPunct="1">
        <a:spcBef>
          <a:spcPct val="0"/>
        </a:spcBef>
        <a:buClr>
          <a:schemeClr val="accent6">
            <a:lumMod val="75000"/>
          </a:schemeClr>
        </a:buClr>
        <a:buSzPct val="128000"/>
        <a:buFont typeface="Georgia" pitchFamily="18" charset="0"/>
        <a:buChar char="*"/>
        <a:defRPr sz="4600" b="1" i="0" kern="1200">
          <a:gradFill>
            <a:gsLst>
              <a:gs pos="0">
                <a:schemeClr val="tx1"/>
              </a:gs>
              <a:gs pos="40000">
                <a:schemeClr val="tx1">
                  <a:lumMod val="75000"/>
                  <a:lumOff val="25000"/>
                </a:schemeClr>
              </a:gs>
              <a:gs pos="100000">
                <a:schemeClr val="tx2">
                  <a:alpha val="65000"/>
                </a:schemeClr>
              </a:gs>
            </a:gsLst>
            <a:lin ang="5400000" scaled="0"/>
          </a:gradFill>
          <a:effectLst>
            <a:reflection blurRad="6350" stA="55000" endA="300" endPos="45500" dir="5400000" sy="-100000" algn="bl" rotWithShape="0"/>
          </a:effectLst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286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4864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22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09728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38988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66420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965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2860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587752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3" Type="http://schemas.openxmlformats.org/officeDocument/2006/relationships/image" Target="../media/image4.png"/><Relationship Id="rId7" Type="http://schemas.openxmlformats.org/officeDocument/2006/relationships/image" Target="../media/image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.png"/><Relationship Id="rId5" Type="http://schemas.openxmlformats.org/officeDocument/2006/relationships/image" Target="../media/image6.jpeg"/><Relationship Id="rId4" Type="http://schemas.openxmlformats.org/officeDocument/2006/relationships/image" Target="../media/image5.jpeg"/><Relationship Id="rId9" Type="http://schemas.openxmlformats.org/officeDocument/2006/relationships/image" Target="../media/image10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7" Type="http://schemas.openxmlformats.org/officeDocument/2006/relationships/image" Target="../media/image15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.png"/><Relationship Id="rId5" Type="http://schemas.openxmlformats.org/officeDocument/2006/relationships/image" Target="../media/image13.jpeg"/><Relationship Id="rId4" Type="http://schemas.openxmlformats.org/officeDocument/2006/relationships/image" Target="../media/image12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7.png"/><Relationship Id="rId13" Type="http://schemas.openxmlformats.org/officeDocument/2006/relationships/hyperlink" Target="https://gr.pinterest.com/costanostrum/" TargetMode="External"/><Relationship Id="rId3" Type="http://schemas.openxmlformats.org/officeDocument/2006/relationships/image" Target="../media/image24.png"/><Relationship Id="rId7" Type="http://schemas.openxmlformats.org/officeDocument/2006/relationships/image" Target="../media/image26.png"/><Relationship Id="rId12" Type="http://schemas.openxmlformats.org/officeDocument/2006/relationships/image" Target="../media/image30.png"/><Relationship Id="rId17" Type="http://schemas.openxmlformats.org/officeDocument/2006/relationships/image" Target="../media/image33.png"/><Relationship Id="rId2" Type="http://schemas.openxmlformats.org/officeDocument/2006/relationships/notesSlide" Target="../notesSlides/notesSlide1.xml"/><Relationship Id="rId16" Type="http://schemas.openxmlformats.org/officeDocument/2006/relationships/image" Target="../media/image32.png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www.facebook.com/CostaNostrum/" TargetMode="External"/><Relationship Id="rId11" Type="http://schemas.openxmlformats.org/officeDocument/2006/relationships/image" Target="../media/image29.png"/><Relationship Id="rId5" Type="http://schemas.openxmlformats.org/officeDocument/2006/relationships/image" Target="../media/image25.png"/><Relationship Id="rId15" Type="http://schemas.openxmlformats.org/officeDocument/2006/relationships/hyperlink" Target="https://www.instagram.com/costanostrum/" TargetMode="External"/><Relationship Id="rId10" Type="http://schemas.openxmlformats.org/officeDocument/2006/relationships/image" Target="../media/image28.png"/><Relationship Id="rId4" Type="http://schemas.openxmlformats.org/officeDocument/2006/relationships/hyperlink" Target="http://www.costanostrum.org/" TargetMode="External"/><Relationship Id="rId9" Type="http://schemas.openxmlformats.org/officeDocument/2006/relationships/hyperlink" Target="https://www.youtube.com/channel/UCZC8rgayCGhFAtLhWwXJk_w" TargetMode="External"/><Relationship Id="rId14" Type="http://schemas.openxmlformats.org/officeDocument/2006/relationships/image" Target="../media/image3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wmf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6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wmf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7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5.wmf"/><Relationship Id="rId4" Type="http://schemas.openxmlformats.org/officeDocument/2006/relationships/image" Target="../media/image38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4" Type="http://schemas.openxmlformats.org/officeDocument/2006/relationships/hyperlink" Target="https://isbs2018.wordpress.com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3" descr="C:\Users\USER\Dropbox\DESKTOP-LAPTOP\VECTORS\COSTA NOSTRUM\DAY 1ST\shutterstock_185612858.jp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2" descr="C:\Users\USER\Dropbox\DESKTOP-LAPTOP\COSTA NOSTRUM\ADMINISTRATION\LOGOS COSTA NOSTRUM\Costa-Nostrum-logotype-single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575" y="38100"/>
            <a:ext cx="4702967" cy="3009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ectangle 5"/>
          <p:cNvSpPr/>
          <p:nvPr/>
        </p:nvSpPr>
        <p:spPr>
          <a:xfrm>
            <a:off x="495300" y="5181600"/>
            <a:ext cx="8153400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800" b="1" i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Rounded MT Bold" panose="020F0704030504030204" pitchFamily="34" charset="0"/>
                <a:ea typeface="Arial Unicode MS" panose="020B0604020202020204" pitchFamily="34" charset="-128"/>
                <a:cs typeface="Times New Roman" panose="02020603050405020304" pitchFamily="18" charset="0"/>
              </a:rPr>
              <a:t>Certification Standard for the </a:t>
            </a:r>
          </a:p>
          <a:p>
            <a:pPr algn="ctr"/>
            <a:r>
              <a:rPr lang="en-US" sz="2800" b="1" i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Rounded MT Bold" panose="020F0704030504030204" pitchFamily="34" charset="0"/>
                <a:ea typeface="Arial Unicode MS" panose="020B0604020202020204" pitchFamily="34" charset="-128"/>
                <a:cs typeface="Times New Roman" panose="02020603050405020304" pitchFamily="18" charset="0"/>
              </a:rPr>
              <a:t>Sustainable Management &amp; Development </a:t>
            </a:r>
          </a:p>
          <a:p>
            <a:pPr algn="ctr"/>
            <a:r>
              <a:rPr lang="en-US" sz="2800" b="1" i="1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Rounded MT Bold" panose="020F0704030504030204" pitchFamily="34" charset="0"/>
                <a:ea typeface="Arial Unicode MS" panose="020B0604020202020204" pitchFamily="34" charset="-128"/>
                <a:cs typeface="Times New Roman" panose="02020603050405020304" pitchFamily="18" charset="0"/>
              </a:rPr>
              <a:t>of Mediterranean Beaches</a:t>
            </a:r>
            <a:endParaRPr lang="el-GR" sz="2800" b="1" i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anose="02020603050405020304" pitchFamily="18" charset="0"/>
              <a:ea typeface="Arial Unicode MS" panose="020B0604020202020204" pitchFamily="34" charset="-128"/>
              <a:cs typeface="Times New Roman" panose="02020603050405020304" pitchFamily="18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5181600" y="457200"/>
            <a:ext cx="381000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i="1" u="sng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Rounded MT Bold" panose="020F0704030504030204" pitchFamily="34" charset="0"/>
                <a:ea typeface="Arial Unicode MS" panose="020B0604020202020204" pitchFamily="34" charset="-128"/>
                <a:cs typeface="Times New Roman" panose="02020603050405020304" pitchFamily="18" charset="0"/>
              </a:rPr>
              <a:t>Blue Invest in Mediterranean </a:t>
            </a:r>
          </a:p>
          <a:p>
            <a:pPr algn="ctr"/>
            <a:r>
              <a:rPr lang="en-US" sz="2000" b="1" i="1" u="sng" dirty="0" smtClean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Rounded MT Bold" panose="020F0704030504030204" pitchFamily="34" charset="0"/>
                <a:ea typeface="Arial Unicode MS" panose="020B0604020202020204" pitchFamily="34" charset="-128"/>
                <a:cs typeface="Times New Roman" panose="02020603050405020304" pitchFamily="18" charset="0"/>
              </a:rPr>
              <a:t>24/01/2019 Malta</a:t>
            </a:r>
            <a:endParaRPr lang="el-GR" sz="2000" b="1" i="1" u="sng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 Rounded MT Bold" panose="020F0704030504030204" pitchFamily="34" charset="0"/>
              <a:ea typeface="Arial Unicode MS" panose="020B0604020202020204" pitchFamily="34" charset="-128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158992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2"/>
          <p:cNvSpPr txBox="1">
            <a:spLocks/>
          </p:cNvSpPr>
          <p:nvPr/>
        </p:nvSpPr>
        <p:spPr>
          <a:xfrm>
            <a:off x="457200" y="304800"/>
            <a:ext cx="8229600" cy="6248400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8988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66420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965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2860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587752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>
              <a:buFont typeface="Georgia" pitchFamily="18" charset="0"/>
              <a:buNone/>
            </a:pPr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Our Team…</a:t>
            </a:r>
          </a:p>
          <a:p>
            <a:pPr marL="45720" indent="0">
              <a:buFont typeface="Georgia" pitchFamily="18" charset="0"/>
              <a:buNone/>
            </a:pPr>
            <a:endParaRPr lang="en-US" dirty="0">
              <a:solidFill>
                <a:schemeClr val="tx1"/>
              </a:solidFill>
            </a:endParaRPr>
          </a:p>
          <a:p>
            <a:pPr marL="45720" indent="0">
              <a:buFont typeface="Georgia" pitchFamily="18" charset="0"/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marL="45720" indent="0">
              <a:buFont typeface="Georgia" pitchFamily="18" charset="0"/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marL="45720" indent="0">
              <a:buFont typeface="Georgia" pitchFamily="18" charset="0"/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algn="ctr">
              <a:buFont typeface="Wingdings" panose="05000000000000000000" pitchFamily="2" charset="2"/>
              <a:buChar char="Ø"/>
            </a:pPr>
            <a:endParaRPr lang="en-US" dirty="0" smtClean="0">
              <a:solidFill>
                <a:schemeClr val="tx1"/>
              </a:solidFill>
            </a:endParaRPr>
          </a:p>
          <a:p>
            <a:endParaRPr lang="en-US" dirty="0">
              <a:solidFill>
                <a:srgbClr val="595959"/>
              </a:solidFill>
            </a:endParaRPr>
          </a:p>
        </p:txBody>
      </p:sp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21647" y="762000"/>
            <a:ext cx="1723136" cy="13922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7" name="Straight Arrow Connector 6"/>
          <p:cNvCxnSpPr/>
          <p:nvPr/>
        </p:nvCxnSpPr>
        <p:spPr>
          <a:xfrm flipH="1" flipV="1">
            <a:off x="1480044" y="1514093"/>
            <a:ext cx="1332456" cy="1"/>
          </a:xfrm>
          <a:prstGeom prst="straightConnector1">
            <a:avLst/>
          </a:prstGeom>
          <a:ln w="254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Arrow Connector 9"/>
          <p:cNvCxnSpPr/>
          <p:nvPr/>
        </p:nvCxnSpPr>
        <p:spPr>
          <a:xfrm>
            <a:off x="5057390" y="1600200"/>
            <a:ext cx="1419610" cy="381000"/>
          </a:xfrm>
          <a:prstGeom prst="straightConnector1">
            <a:avLst/>
          </a:prstGeom>
          <a:ln w="254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>
            <a:off x="4665617" y="2281288"/>
            <a:ext cx="2116183" cy="1604912"/>
          </a:xfrm>
          <a:prstGeom prst="straightConnector1">
            <a:avLst/>
          </a:prstGeom>
          <a:ln w="254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/>
        </p:nvCxnSpPr>
        <p:spPr>
          <a:xfrm flipH="1">
            <a:off x="2286000" y="2319119"/>
            <a:ext cx="1353046" cy="1319312"/>
          </a:xfrm>
          <a:prstGeom prst="straightConnector1">
            <a:avLst/>
          </a:prstGeom>
          <a:ln w="254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7" name="Picture 3" descr="C:\Users\USER\Desktop\speechhhhhhhhhhhhhhhhhhhhhhhhhhhhhhhhhhhhhhhhhhhhhhhhhhhhhhhhhhhhh\dimitris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93151" y="3707049"/>
            <a:ext cx="1040837" cy="10408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C:\Users\USER\Desktop\speechhhhhhhhhhhhhhhhhhhhhhhhhhhhhhhhhhhhhhhhhhhhhhhhhhhhhhhhhhhhh\elli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73829" y="3657334"/>
            <a:ext cx="859087" cy="8590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1062088"/>
            <a:ext cx="814242" cy="1219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2" name="Picture 8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81800" y="1184805"/>
            <a:ext cx="887319" cy="113431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6" name="TextBox 25"/>
          <p:cNvSpPr txBox="1"/>
          <p:nvPr/>
        </p:nvSpPr>
        <p:spPr>
          <a:xfrm>
            <a:off x="191693" y="2374432"/>
            <a:ext cx="2438400" cy="800219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Vasilis </a:t>
            </a:r>
            <a:r>
              <a:rPr lang="en-US" b="1" i="1" dirty="0" err="1" smtClean="0">
                <a:solidFill>
                  <a:srgbClr val="0070C0"/>
                </a:solidFill>
              </a:rPr>
              <a:t>Zisimopoulos</a:t>
            </a:r>
            <a:endParaRPr lang="en-US" b="1" i="1" dirty="0" smtClean="0">
              <a:solidFill>
                <a:srgbClr val="0070C0"/>
              </a:solidFill>
            </a:endParaRPr>
          </a:p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CEO – Founder</a:t>
            </a:r>
          </a:p>
          <a:p>
            <a:pPr algn="ctr"/>
            <a:r>
              <a:rPr lang="en-US" sz="1000" b="1" i="1" dirty="0" err="1" smtClean="0">
                <a:solidFill>
                  <a:srgbClr val="0070C0"/>
                </a:solidFill>
              </a:rPr>
              <a:t>Beng</a:t>
            </a:r>
            <a:r>
              <a:rPr lang="en-US" sz="1000" b="1" i="1" dirty="0" smtClean="0">
                <a:solidFill>
                  <a:srgbClr val="0070C0"/>
                </a:solidFill>
              </a:rPr>
              <a:t> Mechanical Engineer, MSc</a:t>
            </a:r>
            <a:endParaRPr lang="en-US" sz="1000" b="1" i="1" dirty="0">
              <a:solidFill>
                <a:srgbClr val="0070C0"/>
              </a:solidFill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6084445" y="2370352"/>
            <a:ext cx="2309109" cy="800219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 err="1" smtClean="0">
                <a:solidFill>
                  <a:srgbClr val="0070C0"/>
                </a:solidFill>
              </a:rPr>
              <a:t>Athina</a:t>
            </a:r>
            <a:r>
              <a:rPr lang="en-US" b="1" i="1" dirty="0" smtClean="0">
                <a:solidFill>
                  <a:srgbClr val="0070C0"/>
                </a:solidFill>
              </a:rPr>
              <a:t> </a:t>
            </a:r>
            <a:r>
              <a:rPr lang="en-US" b="1" i="1" dirty="0" err="1" smtClean="0">
                <a:solidFill>
                  <a:srgbClr val="0070C0"/>
                </a:solidFill>
              </a:rPr>
              <a:t>Kypriotaki</a:t>
            </a:r>
            <a:endParaRPr lang="en-US" b="1" i="1" dirty="0" smtClean="0">
              <a:solidFill>
                <a:srgbClr val="0070C0"/>
              </a:solidFill>
            </a:endParaRPr>
          </a:p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PR Manager</a:t>
            </a:r>
            <a:endParaRPr lang="en-US" sz="1000" b="1" i="1" dirty="0" smtClean="0">
              <a:solidFill>
                <a:srgbClr val="0070C0"/>
              </a:solidFill>
            </a:endParaRPr>
          </a:p>
          <a:p>
            <a:pPr algn="ctr"/>
            <a:r>
              <a:rPr lang="en-US" sz="1000" b="1" i="1" dirty="0" smtClean="0">
                <a:solidFill>
                  <a:srgbClr val="0070C0"/>
                </a:solidFill>
              </a:rPr>
              <a:t>BSc </a:t>
            </a:r>
            <a:r>
              <a:rPr lang="en-US" sz="1000" b="1" i="1" dirty="0" err="1" smtClean="0">
                <a:solidFill>
                  <a:srgbClr val="0070C0"/>
                </a:solidFill>
              </a:rPr>
              <a:t>Psycology</a:t>
            </a:r>
            <a:r>
              <a:rPr lang="en-US" sz="1000" b="1" i="1" dirty="0" smtClean="0">
                <a:solidFill>
                  <a:srgbClr val="0070C0"/>
                </a:solidFill>
              </a:rPr>
              <a:t>, MSc</a:t>
            </a:r>
            <a:endParaRPr lang="en-US" b="1" i="1" dirty="0">
              <a:solidFill>
                <a:srgbClr val="0070C0"/>
              </a:solidFill>
            </a:endParaRPr>
          </a:p>
        </p:txBody>
      </p:sp>
      <p:sp>
        <p:nvSpPr>
          <p:cNvPr id="28" name="TextBox 27"/>
          <p:cNvSpPr txBox="1"/>
          <p:nvPr/>
        </p:nvSpPr>
        <p:spPr>
          <a:xfrm>
            <a:off x="191693" y="4885309"/>
            <a:ext cx="2576700" cy="800219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Dimitris </a:t>
            </a:r>
            <a:r>
              <a:rPr lang="en-US" b="1" i="1" dirty="0" err="1" smtClean="0">
                <a:solidFill>
                  <a:srgbClr val="0070C0"/>
                </a:solidFill>
              </a:rPr>
              <a:t>Poursanidis</a:t>
            </a:r>
            <a:endParaRPr lang="en-US" b="1" i="1" dirty="0" smtClean="0">
              <a:solidFill>
                <a:srgbClr val="0070C0"/>
              </a:solidFill>
            </a:endParaRPr>
          </a:p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Scientific Consultant</a:t>
            </a:r>
          </a:p>
          <a:p>
            <a:pPr algn="ctr"/>
            <a:r>
              <a:rPr lang="en-US" sz="1000" b="1" i="1" dirty="0" smtClean="0">
                <a:solidFill>
                  <a:srgbClr val="0070C0"/>
                </a:solidFill>
              </a:rPr>
              <a:t>PhD </a:t>
            </a:r>
            <a:r>
              <a:rPr lang="en-US" sz="1000" b="1" i="1" dirty="0">
                <a:solidFill>
                  <a:srgbClr val="0070C0"/>
                </a:solidFill>
              </a:rPr>
              <a:t>Marine Ecology</a:t>
            </a:r>
          </a:p>
        </p:txBody>
      </p:sp>
      <p:sp>
        <p:nvSpPr>
          <p:cNvPr id="29" name="TextBox 28"/>
          <p:cNvSpPr txBox="1"/>
          <p:nvPr/>
        </p:nvSpPr>
        <p:spPr>
          <a:xfrm>
            <a:off x="5581862" y="4615791"/>
            <a:ext cx="3505200" cy="800219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Elli </a:t>
            </a:r>
            <a:r>
              <a:rPr lang="en-US" b="1" i="1" dirty="0" err="1" smtClean="0">
                <a:solidFill>
                  <a:srgbClr val="0070C0"/>
                </a:solidFill>
              </a:rPr>
              <a:t>Syfaki</a:t>
            </a:r>
            <a:endParaRPr lang="en-US" b="1" i="1" dirty="0" smtClean="0">
              <a:solidFill>
                <a:srgbClr val="0070C0"/>
              </a:solidFill>
            </a:endParaRPr>
          </a:p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Economic Analysis Consultant</a:t>
            </a:r>
            <a:endParaRPr lang="en-US" sz="1000" b="1" i="1" dirty="0" smtClean="0">
              <a:solidFill>
                <a:srgbClr val="0070C0"/>
              </a:solidFill>
            </a:endParaRPr>
          </a:p>
          <a:p>
            <a:pPr algn="ctr"/>
            <a:r>
              <a:rPr lang="en-US" sz="1000" b="1" i="1" dirty="0" smtClean="0">
                <a:solidFill>
                  <a:srgbClr val="0070C0"/>
                </a:solidFill>
              </a:rPr>
              <a:t>BSc in Economics, MSc</a:t>
            </a:r>
            <a:endParaRPr lang="en-US" b="1" i="1" dirty="0">
              <a:solidFill>
                <a:srgbClr val="0070C0"/>
              </a:solidFill>
            </a:endParaRPr>
          </a:p>
        </p:txBody>
      </p:sp>
      <p:pic>
        <p:nvPicPr>
          <p:cNvPr id="30" name="Picture 29" descr="C:\Users\USER\Dropbox\DESKTOP-LAPTOP\VECTORS\ΑΕΛΙΑ\DAY 4TH\shutterstock_208885120.jpg"/>
          <p:cNvPicPr/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67600" y="1"/>
            <a:ext cx="1676399" cy="1219199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Picture 19" descr="C:\Users\USER\Dropbox\DESKTOP-LAPTOP\COSTA NOSTRUM\MARKETING &amp; BUSSINESS DEVELOPMENT\EGG\ΧΡΗΜΑΤΟΔΟΤΗΣΗ\stivaktakis.jpg"/>
          <p:cNvPicPr/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05401" y="4343400"/>
            <a:ext cx="920433" cy="1345003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Rectangle 4"/>
          <p:cNvSpPr/>
          <p:nvPr/>
        </p:nvSpPr>
        <p:spPr>
          <a:xfrm>
            <a:off x="2884442" y="5791200"/>
            <a:ext cx="4120682" cy="800219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Nikos </a:t>
            </a:r>
            <a:r>
              <a:rPr lang="en-US" b="1" i="1" dirty="0" err="1" smtClean="0">
                <a:solidFill>
                  <a:srgbClr val="0070C0"/>
                </a:solidFill>
              </a:rPr>
              <a:t>Stivaktakis</a:t>
            </a:r>
            <a:endParaRPr lang="en-US" b="1" i="1" dirty="0">
              <a:solidFill>
                <a:srgbClr val="0070C0"/>
              </a:solidFill>
            </a:endParaRPr>
          </a:p>
          <a:p>
            <a:pPr algn="ctr"/>
            <a:r>
              <a:rPr lang="en-US" b="1" i="1" dirty="0" smtClean="0">
                <a:solidFill>
                  <a:srgbClr val="0070C0"/>
                </a:solidFill>
              </a:rPr>
              <a:t>IT &amp; New Technologies Department</a:t>
            </a:r>
          </a:p>
          <a:p>
            <a:pPr algn="ctr"/>
            <a:r>
              <a:rPr lang="en-US" sz="1000" b="1" i="1" dirty="0">
                <a:solidFill>
                  <a:srgbClr val="0070C0"/>
                </a:solidFill>
              </a:rPr>
              <a:t>BSc in Computer </a:t>
            </a:r>
            <a:r>
              <a:rPr lang="en-US" sz="1000" b="1" i="1" dirty="0" smtClean="0">
                <a:solidFill>
                  <a:srgbClr val="0070C0"/>
                </a:solidFill>
              </a:rPr>
              <a:t>Science, MSc </a:t>
            </a:r>
            <a:endParaRPr lang="en-US" sz="1000" b="1" i="1" dirty="0">
              <a:solidFill>
                <a:srgbClr val="0070C0"/>
              </a:solidFill>
            </a:endParaRPr>
          </a:p>
        </p:txBody>
      </p:sp>
      <p:cxnSp>
        <p:nvCxnSpPr>
          <p:cNvPr id="24" name="Straight Arrow Connector 23"/>
          <p:cNvCxnSpPr/>
          <p:nvPr/>
        </p:nvCxnSpPr>
        <p:spPr>
          <a:xfrm>
            <a:off x="4205401" y="2226342"/>
            <a:ext cx="366599" cy="1888458"/>
          </a:xfrm>
          <a:prstGeom prst="straightConnector1">
            <a:avLst/>
          </a:prstGeom>
          <a:ln w="254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626259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Content Placeholder 2"/>
          <p:cNvSpPr txBox="1">
            <a:spLocks/>
          </p:cNvSpPr>
          <p:nvPr/>
        </p:nvSpPr>
        <p:spPr>
          <a:xfrm>
            <a:off x="76200" y="76200"/>
            <a:ext cx="8915400" cy="6705600"/>
          </a:xfrm>
          <a:prstGeom prst="rect">
            <a:avLst/>
          </a:prstGeom>
        </p:spPr>
        <p:txBody>
          <a:bodyPr/>
          <a:lstStyle>
            <a:lvl1pPr marL="2286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8988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66420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965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2860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587752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>
              <a:buNone/>
            </a:pPr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The Problem…</a:t>
            </a:r>
            <a:endParaRPr lang="en-US" dirty="0">
              <a:solidFill>
                <a:schemeClr val="tx1"/>
              </a:solidFill>
            </a:endParaRPr>
          </a:p>
          <a:p>
            <a:pPr>
              <a:buFont typeface="Wingdings" panose="05000000000000000000" pitchFamily="2" charset="2"/>
              <a:buChar char="Ø"/>
            </a:pPr>
            <a:r>
              <a:rPr lang="en-US" dirty="0" smtClean="0">
                <a:solidFill>
                  <a:schemeClr val="tx1"/>
                </a:solidFill>
              </a:rPr>
              <a:t> </a:t>
            </a:r>
            <a:r>
              <a:rPr lang="en-US" sz="2000" dirty="0" smtClean="0">
                <a:solidFill>
                  <a:schemeClr val="tx1"/>
                </a:solidFill>
              </a:rPr>
              <a:t>Habitat destruction and biodiversity loss.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2000" dirty="0" smtClean="0">
                <a:solidFill>
                  <a:schemeClr val="tx1"/>
                </a:solidFill>
              </a:rPr>
              <a:t> Substandard beach waste management.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2000" dirty="0" smtClean="0">
                <a:solidFill>
                  <a:schemeClr val="tx1"/>
                </a:solidFill>
              </a:rPr>
              <a:t> Pollution of seawaters close to the shore.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2000" dirty="0" smtClean="0">
                <a:solidFill>
                  <a:schemeClr val="tx1"/>
                </a:solidFill>
              </a:rPr>
              <a:t> Overpricing &amp; Poor services provided</a:t>
            </a:r>
            <a:r>
              <a:rPr lang="el-GR" sz="2000" dirty="0" smtClean="0">
                <a:solidFill>
                  <a:schemeClr val="tx1"/>
                </a:solidFill>
              </a:rPr>
              <a:t>.</a:t>
            </a:r>
            <a:endParaRPr lang="en-US" sz="2000" dirty="0" smtClean="0">
              <a:solidFill>
                <a:schemeClr val="tx1"/>
              </a:solidFill>
            </a:endParaRPr>
          </a:p>
          <a:p>
            <a:pPr>
              <a:buFont typeface="Wingdings" panose="05000000000000000000" pitchFamily="2" charset="2"/>
              <a:buChar char="Ø"/>
            </a:pPr>
            <a:r>
              <a:rPr lang="en-US" sz="2000" dirty="0">
                <a:solidFill>
                  <a:schemeClr val="tx1"/>
                </a:solidFill>
              </a:rPr>
              <a:t> </a:t>
            </a:r>
            <a:r>
              <a:rPr lang="en-US" sz="2000" dirty="0" smtClean="0">
                <a:solidFill>
                  <a:schemeClr val="tx1"/>
                </a:solidFill>
              </a:rPr>
              <a:t>No </a:t>
            </a:r>
            <a:r>
              <a:rPr lang="en-US" sz="2000" dirty="0">
                <a:solidFill>
                  <a:schemeClr val="tx1"/>
                </a:solidFill>
              </a:rPr>
              <a:t>beach access to people with special needs</a:t>
            </a:r>
            <a:r>
              <a:rPr lang="en-US" sz="2000" dirty="0" smtClean="0">
                <a:solidFill>
                  <a:schemeClr val="tx1"/>
                </a:solidFill>
              </a:rPr>
              <a:t>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2000" dirty="0">
                <a:solidFill>
                  <a:schemeClr val="tx1"/>
                </a:solidFill>
              </a:rPr>
              <a:t> Bathers may exceeds carrying capacity.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2000" dirty="0">
                <a:solidFill>
                  <a:schemeClr val="tx1"/>
                </a:solidFill>
              </a:rPr>
              <a:t> Not well maintained </a:t>
            </a:r>
            <a:r>
              <a:rPr lang="en-US" sz="2000" dirty="0" smtClean="0">
                <a:solidFill>
                  <a:schemeClr val="tx1"/>
                </a:solidFill>
              </a:rPr>
              <a:t>beach facilities.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2000" dirty="0">
                <a:solidFill>
                  <a:schemeClr val="tx1"/>
                </a:solidFill>
              </a:rPr>
              <a:t> No proper beach signage for the </a:t>
            </a:r>
            <a:r>
              <a:rPr lang="en-US" sz="2000" dirty="0" smtClean="0">
                <a:solidFill>
                  <a:schemeClr val="tx1"/>
                </a:solidFill>
              </a:rPr>
              <a:t>potential </a:t>
            </a:r>
            <a:r>
              <a:rPr lang="en-US" sz="2000" dirty="0">
                <a:solidFill>
                  <a:schemeClr val="tx1"/>
                </a:solidFill>
              </a:rPr>
              <a:t>dangers, resulting in </a:t>
            </a:r>
            <a:r>
              <a:rPr lang="en-US" sz="2000" dirty="0" smtClean="0">
                <a:solidFill>
                  <a:schemeClr val="tx1"/>
                </a:solidFill>
              </a:rPr>
              <a:t>several drownings </a:t>
            </a:r>
            <a:r>
              <a:rPr lang="en-US" sz="2000" dirty="0">
                <a:solidFill>
                  <a:schemeClr val="tx1"/>
                </a:solidFill>
              </a:rPr>
              <a:t>every summer</a:t>
            </a:r>
            <a:r>
              <a:rPr lang="en-US" sz="2000" dirty="0" smtClean="0">
                <a:solidFill>
                  <a:schemeClr val="tx1"/>
                </a:solidFill>
              </a:rPr>
              <a:t>.</a:t>
            </a:r>
          </a:p>
          <a:p>
            <a:pPr algn="ctr">
              <a:buFont typeface="Wingdings" panose="05000000000000000000" pitchFamily="2" charset="2"/>
              <a:buChar char="Ø"/>
            </a:pPr>
            <a:r>
              <a:rPr lang="en-US" sz="2000" dirty="0">
                <a:solidFill>
                  <a:schemeClr val="tx1"/>
                </a:solidFill>
              </a:rPr>
              <a:t> </a:t>
            </a:r>
            <a:r>
              <a:rPr lang="en-US" sz="2000" b="1" u="sng" dirty="0">
                <a:solidFill>
                  <a:schemeClr val="tx1"/>
                </a:solidFill>
              </a:rPr>
              <a:t>Every summer 200 millions tourists are visiting Mediterranean </a:t>
            </a:r>
            <a:r>
              <a:rPr lang="en-US" sz="2000" b="1" u="sng" dirty="0" smtClean="0">
                <a:solidFill>
                  <a:schemeClr val="tx1"/>
                </a:solidFill>
              </a:rPr>
              <a:t>Sea. Until </a:t>
            </a:r>
            <a:r>
              <a:rPr lang="en-US" sz="2000" b="1" u="sng" dirty="0">
                <a:solidFill>
                  <a:schemeClr val="tx1"/>
                </a:solidFill>
              </a:rPr>
              <a:t>2025 =&gt; 355 millions every summer.</a:t>
            </a:r>
          </a:p>
          <a:p>
            <a:pPr>
              <a:buFont typeface="Wingdings" panose="05000000000000000000" pitchFamily="2" charset="2"/>
              <a:buChar char="Ø"/>
            </a:pPr>
            <a:endParaRPr lang="en-US" dirty="0">
              <a:solidFill>
                <a:schemeClr val="tx1"/>
              </a:solidFill>
            </a:endParaRPr>
          </a:p>
          <a:p>
            <a:pPr marL="45720" indent="0">
              <a:buNone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endParaRPr lang="en-US" dirty="0"/>
          </a:p>
          <a:p>
            <a:pPr>
              <a:buFont typeface="Wingdings" panose="05000000000000000000" pitchFamily="2" charset="2"/>
              <a:buChar char="Ø"/>
            </a:pPr>
            <a:endParaRPr lang="en-US" dirty="0" smtClean="0"/>
          </a:p>
          <a:p>
            <a:pPr marL="45720" indent="0">
              <a:buNone/>
            </a:pPr>
            <a:endParaRPr lang="en-US" dirty="0">
              <a:solidFill>
                <a:srgbClr val="595959"/>
              </a:solidFill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81800" y="69079"/>
            <a:ext cx="2325880" cy="180013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9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05200" y="5029200"/>
            <a:ext cx="3124200" cy="1752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1" name="Picture 2" descr="C:\Users\USER\Dropbox\DESKTOP-LAPTOP\ΔΙΑΓΩΝΙΣΜΟΙ COSTA NOSTRUM\8. BLUE GROWTH\Picture1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00134" y="1895093"/>
            <a:ext cx="2289212" cy="15239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" y="4993729"/>
            <a:ext cx="3270496" cy="17255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20266" y="4877612"/>
            <a:ext cx="2264410" cy="195777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848358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Subtitle 5"/>
          <p:cNvSpPr>
            <a:spLocks noGrp="1"/>
          </p:cNvSpPr>
          <p:nvPr>
            <p:ph type="subTitle" idx="1"/>
          </p:nvPr>
        </p:nvSpPr>
        <p:spPr>
          <a:xfrm>
            <a:off x="138761" y="228600"/>
            <a:ext cx="5637010" cy="609601"/>
          </a:xfrm>
        </p:spPr>
        <p:txBody>
          <a:bodyPr>
            <a:normAutofit/>
          </a:bodyPr>
          <a:lstStyle/>
          <a:p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The Solution???…</a:t>
            </a:r>
            <a:endParaRPr lang="en-US" sz="2800" b="1" u="sng" dirty="0">
              <a:solidFill>
                <a:schemeClr val="tx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5" name="Footer Placeholder 1"/>
          <p:cNvSpPr>
            <a:spLocks noGrp="1"/>
          </p:cNvSpPr>
          <p:nvPr>
            <p:ph type="ftr" sz="quarter" idx="11"/>
          </p:nvPr>
        </p:nvSpPr>
        <p:spPr>
          <a:xfrm>
            <a:off x="3124199" y="6400800"/>
            <a:ext cx="3352801" cy="365125"/>
          </a:xfrm>
        </p:spPr>
        <p:txBody>
          <a:bodyPr/>
          <a:lstStyle/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+mj-lt"/>
              </a:rPr>
              <a:t>www.costanostrum.org</a:t>
            </a:r>
            <a:endParaRPr lang="en-US" sz="1400" b="1" dirty="0">
              <a:solidFill>
                <a:srgbClr val="FF0000"/>
              </a:solidFill>
              <a:latin typeface="+mj-lt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62800" y="1"/>
            <a:ext cx="1981199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9" name="Oval 8"/>
          <p:cNvSpPr/>
          <p:nvPr/>
        </p:nvSpPr>
        <p:spPr>
          <a:xfrm>
            <a:off x="1181220" y="4370260"/>
            <a:ext cx="3625131" cy="2022312"/>
          </a:xfrm>
          <a:prstGeom prst="ellipse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 smtClean="0">
                <a:solidFill>
                  <a:schemeClr val="tx1"/>
                </a:solidFill>
              </a:rPr>
              <a:t>Similar protocol for the sustainable management, development, certification and promotion of beaches does </a:t>
            </a:r>
            <a:r>
              <a:rPr lang="en-US" sz="1600" b="1" u="sng" dirty="0" smtClean="0">
                <a:solidFill>
                  <a:schemeClr val="tx1"/>
                </a:solidFill>
              </a:rPr>
              <a:t>NOT</a:t>
            </a:r>
            <a:r>
              <a:rPr lang="en-US" sz="1600" dirty="0" smtClean="0">
                <a:solidFill>
                  <a:schemeClr val="tx1"/>
                </a:solidFill>
              </a:rPr>
              <a:t> exist globally.</a:t>
            </a:r>
            <a:endParaRPr lang="en-US" sz="1600" dirty="0">
              <a:solidFill>
                <a:schemeClr val="tx1"/>
              </a:solidFill>
            </a:endParaRPr>
          </a:p>
        </p:txBody>
      </p:sp>
      <p:pic>
        <p:nvPicPr>
          <p:cNvPr id="15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0600" y="1229881"/>
            <a:ext cx="4064394" cy="234083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Oval 3"/>
          <p:cNvSpPr/>
          <p:nvPr/>
        </p:nvSpPr>
        <p:spPr>
          <a:xfrm>
            <a:off x="117894" y="1371600"/>
            <a:ext cx="3581400" cy="2199116"/>
          </a:xfrm>
          <a:prstGeom prst="ellipse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u="sng" dirty="0">
                <a:solidFill>
                  <a:schemeClr val="tx1"/>
                </a:solidFill>
              </a:rPr>
              <a:t>The adoption and implementation </a:t>
            </a:r>
          </a:p>
          <a:p>
            <a:pPr algn="ctr"/>
            <a:r>
              <a:rPr lang="en-US" b="1" u="sng" dirty="0" smtClean="0">
                <a:solidFill>
                  <a:schemeClr val="tx1"/>
                </a:solidFill>
              </a:rPr>
              <a:t>of </a:t>
            </a:r>
            <a:r>
              <a:rPr lang="en-US" b="1" u="sng" dirty="0">
                <a:solidFill>
                  <a:schemeClr val="tx1"/>
                </a:solidFill>
              </a:rPr>
              <a:t>the certification standard </a:t>
            </a:r>
          </a:p>
          <a:p>
            <a:pPr algn="ctr"/>
            <a:r>
              <a:rPr lang="en-US" b="1" u="sng" dirty="0" smtClean="0">
                <a:solidFill>
                  <a:schemeClr val="tx1"/>
                </a:solidFill>
              </a:rPr>
              <a:t>Costa </a:t>
            </a:r>
            <a:r>
              <a:rPr lang="en-US" b="1" u="sng" dirty="0">
                <a:solidFill>
                  <a:schemeClr val="tx1"/>
                </a:solidFill>
              </a:rPr>
              <a:t>Nostrum – Sustainable Beaches!</a:t>
            </a:r>
          </a:p>
        </p:txBody>
      </p:sp>
      <p:cxnSp>
        <p:nvCxnSpPr>
          <p:cNvPr id="8" name="Straight Arrow Connector 7"/>
          <p:cNvCxnSpPr/>
          <p:nvPr/>
        </p:nvCxnSpPr>
        <p:spPr>
          <a:xfrm>
            <a:off x="3810000" y="2400299"/>
            <a:ext cx="914400" cy="1"/>
          </a:xfrm>
          <a:prstGeom prst="straightConnector1">
            <a:avLst/>
          </a:prstGeom>
          <a:ln w="127000">
            <a:solidFill>
              <a:srgbClr val="00B05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Oval 18"/>
          <p:cNvSpPr/>
          <p:nvPr/>
        </p:nvSpPr>
        <p:spPr>
          <a:xfrm>
            <a:off x="5562600" y="4343401"/>
            <a:ext cx="3302394" cy="2076030"/>
          </a:xfrm>
          <a:prstGeom prst="ellipse">
            <a:avLst/>
          </a:prstGeo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</a:rPr>
              <a:t>A very powerful </a:t>
            </a:r>
            <a:r>
              <a:rPr lang="en-US" sz="1600" b="1" u="sng" dirty="0">
                <a:solidFill>
                  <a:schemeClr val="tx1"/>
                </a:solidFill>
              </a:rPr>
              <a:t>“two-way bond”</a:t>
            </a:r>
            <a:r>
              <a:rPr lang="en-US" sz="1600" dirty="0">
                <a:solidFill>
                  <a:schemeClr val="tx1"/>
                </a:solidFill>
              </a:rPr>
              <a:t>; bather – beach and a very personalized tourist experience could be achieved.</a:t>
            </a:r>
          </a:p>
        </p:txBody>
      </p:sp>
      <p:cxnSp>
        <p:nvCxnSpPr>
          <p:cNvPr id="18" name="Straight Arrow Connector 17"/>
          <p:cNvCxnSpPr/>
          <p:nvPr/>
        </p:nvCxnSpPr>
        <p:spPr>
          <a:xfrm flipH="1">
            <a:off x="4158651" y="3608260"/>
            <a:ext cx="1295400" cy="762000"/>
          </a:xfrm>
          <a:prstGeom prst="straightConnector1">
            <a:avLst/>
          </a:prstGeom>
          <a:ln w="254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/>
          <p:cNvCxnSpPr/>
          <p:nvPr/>
        </p:nvCxnSpPr>
        <p:spPr>
          <a:xfrm flipH="1">
            <a:off x="7315200" y="3642503"/>
            <a:ext cx="228600" cy="562155"/>
          </a:xfrm>
          <a:prstGeom prst="straightConnector1">
            <a:avLst/>
          </a:prstGeom>
          <a:ln w="254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689939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Content Placeholder 2"/>
          <p:cNvSpPr txBox="1">
            <a:spLocks/>
          </p:cNvSpPr>
          <p:nvPr/>
        </p:nvSpPr>
        <p:spPr>
          <a:xfrm>
            <a:off x="1" y="76200"/>
            <a:ext cx="9067799" cy="6629400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8988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66420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965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2860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587752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>
              <a:buFont typeface="Georgia" pitchFamily="18" charset="0"/>
              <a:buNone/>
            </a:pPr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Why a Beach to Certified as Costa Nostrum –</a:t>
            </a:r>
          </a:p>
          <a:p>
            <a:pPr marL="45720" indent="0">
              <a:buFont typeface="Georgia" pitchFamily="18" charset="0"/>
              <a:buNone/>
            </a:pPr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Sustainable Beach???</a:t>
            </a:r>
          </a:p>
          <a:p>
            <a:pPr marL="45720" indent="0">
              <a:buFont typeface="Georgia" pitchFamily="18" charset="0"/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marL="45720" indent="0">
              <a:buNone/>
            </a:pPr>
            <a:endParaRPr lang="en-US" dirty="0" smtClean="0">
              <a:solidFill>
                <a:srgbClr val="595959"/>
              </a:solidFill>
            </a:endParaRPr>
          </a:p>
          <a:p>
            <a:pPr marL="45720" indent="0">
              <a:buNone/>
            </a:pPr>
            <a:endParaRPr lang="en-US" dirty="0">
              <a:solidFill>
                <a:srgbClr val="595959"/>
              </a:solidFill>
            </a:endParaRPr>
          </a:p>
          <a:p>
            <a:pPr marL="45720" indent="0">
              <a:buNone/>
            </a:pPr>
            <a:endParaRPr lang="en-US" dirty="0" smtClean="0">
              <a:solidFill>
                <a:srgbClr val="595959"/>
              </a:solidFill>
            </a:endParaRPr>
          </a:p>
          <a:p>
            <a:pPr marL="45720" indent="0">
              <a:buNone/>
            </a:pPr>
            <a:endParaRPr lang="en-US" dirty="0">
              <a:solidFill>
                <a:srgbClr val="595959"/>
              </a:solidFill>
            </a:endParaRPr>
          </a:p>
          <a:p>
            <a:pPr marL="45720" indent="0">
              <a:buNone/>
            </a:pPr>
            <a:endParaRPr lang="en-US" dirty="0" smtClean="0">
              <a:solidFill>
                <a:srgbClr val="595959"/>
              </a:solidFill>
            </a:endParaRPr>
          </a:p>
          <a:p>
            <a:pPr marL="45720" indent="0">
              <a:buNone/>
            </a:pPr>
            <a:endParaRPr lang="en-US" dirty="0">
              <a:solidFill>
                <a:srgbClr val="595959"/>
              </a:solidFill>
            </a:endParaRPr>
          </a:p>
          <a:p>
            <a:pPr marL="45720" indent="0"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marL="45720" indent="0">
              <a:buNone/>
            </a:pPr>
            <a:endParaRPr lang="en-US" sz="1000" dirty="0" smtClean="0">
              <a:solidFill>
                <a:schemeClr val="tx1"/>
              </a:solidFill>
            </a:endParaRPr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72400" y="1"/>
            <a:ext cx="1371599" cy="14731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0800" y="4021480"/>
            <a:ext cx="6042273" cy="26841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26561" y="736600"/>
            <a:ext cx="3703637" cy="322903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631" y="1143000"/>
            <a:ext cx="4692770" cy="29275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5129717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Content Placeholder 2"/>
          <p:cNvSpPr txBox="1">
            <a:spLocks/>
          </p:cNvSpPr>
          <p:nvPr/>
        </p:nvSpPr>
        <p:spPr>
          <a:xfrm>
            <a:off x="152400" y="76200"/>
            <a:ext cx="8763000" cy="6477000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8988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66420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965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2860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587752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>
              <a:buFont typeface="Georgia" pitchFamily="18" charset="0"/>
              <a:buNone/>
            </a:pPr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Our Business Plan…?</a:t>
            </a:r>
          </a:p>
          <a:p>
            <a:pPr marL="45720" indent="0">
              <a:buFont typeface="Georgia" pitchFamily="18" charset="0"/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 marL="45720" indent="0" algn="ctr"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endParaRPr lang="en-US" dirty="0">
              <a:solidFill>
                <a:srgbClr val="595959"/>
              </a:solidFill>
            </a:endParaRPr>
          </a:p>
        </p:txBody>
      </p:sp>
      <p:sp>
        <p:nvSpPr>
          <p:cNvPr id="5" name="Footer Placeholder 1"/>
          <p:cNvSpPr>
            <a:spLocks noGrp="1"/>
          </p:cNvSpPr>
          <p:nvPr>
            <p:ph type="ftr" sz="quarter" idx="11"/>
          </p:nvPr>
        </p:nvSpPr>
        <p:spPr>
          <a:xfrm>
            <a:off x="3124199" y="6400800"/>
            <a:ext cx="3352801" cy="365125"/>
          </a:xfrm>
        </p:spPr>
        <p:txBody>
          <a:bodyPr/>
          <a:lstStyle/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+mj-lt"/>
              </a:rPr>
              <a:t>www.costanostrum.org</a:t>
            </a:r>
            <a:endParaRPr lang="en-US" sz="1400" b="1" dirty="0">
              <a:solidFill>
                <a:srgbClr val="FF0000"/>
              </a:solidFill>
              <a:latin typeface="+mj-lt"/>
            </a:endParaRPr>
          </a:p>
        </p:txBody>
      </p:sp>
      <p:pic>
        <p:nvPicPr>
          <p:cNvPr id="11" name="Picture 10" descr="C:\Users\USER\Dropbox\DESKTOP-LAPTOP\VECTORS\COSTA NOSTRUM\DAY 2ND\GREEN ECONOMY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09604" y="-3594"/>
            <a:ext cx="2034396" cy="143629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95600" y="1515648"/>
            <a:ext cx="6192208" cy="35981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8" name="Straight Arrow Connector 7"/>
          <p:cNvCxnSpPr/>
          <p:nvPr/>
        </p:nvCxnSpPr>
        <p:spPr>
          <a:xfrm flipV="1">
            <a:off x="4775379" y="3124200"/>
            <a:ext cx="1219200" cy="1066800"/>
          </a:xfrm>
          <a:prstGeom prst="straightConnector1">
            <a:avLst/>
          </a:prstGeom>
          <a:ln w="44450">
            <a:solidFill>
              <a:srgbClr val="00B05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Rounded Rectangular Callout 8"/>
          <p:cNvSpPr/>
          <p:nvPr/>
        </p:nvSpPr>
        <p:spPr>
          <a:xfrm>
            <a:off x="418382" y="1392140"/>
            <a:ext cx="1905000" cy="1456152"/>
          </a:xfrm>
          <a:prstGeom prst="wedgeRoundRectCallout">
            <a:avLst>
              <a:gd name="adj1" fmla="val 184827"/>
              <a:gd name="adj2" fmla="val 120354"/>
              <a:gd name="adj3" fmla="val 16667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 smtClean="0">
                <a:solidFill>
                  <a:schemeClr val="tx1"/>
                </a:solidFill>
              </a:rPr>
              <a:t>Extra Funding is Needed </a:t>
            </a:r>
          </a:p>
          <a:p>
            <a:pPr algn="ctr"/>
            <a:r>
              <a:rPr lang="en-US" sz="2000" b="1" dirty="0" smtClean="0">
                <a:solidFill>
                  <a:schemeClr val="tx1"/>
                </a:solidFill>
              </a:rPr>
              <a:t>≈350,000€</a:t>
            </a:r>
            <a:endParaRPr lang="en-US" sz="2000" b="1" dirty="0">
              <a:solidFill>
                <a:schemeClr val="tx1"/>
              </a:solidFill>
            </a:endParaRPr>
          </a:p>
        </p:txBody>
      </p:sp>
      <p:sp>
        <p:nvSpPr>
          <p:cNvPr id="15" name="32-Point Star 14"/>
          <p:cNvSpPr/>
          <p:nvPr/>
        </p:nvSpPr>
        <p:spPr>
          <a:xfrm>
            <a:off x="152400" y="3657600"/>
            <a:ext cx="3429000" cy="2514600"/>
          </a:xfrm>
          <a:prstGeom prst="star32">
            <a:avLst/>
          </a:prstGeom>
          <a:solidFill>
            <a:schemeClr val="accent6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 smtClean="0">
                <a:solidFill>
                  <a:schemeClr val="tx1"/>
                </a:solidFill>
              </a:rPr>
              <a:t>Total Number of Mediterranean Beaches – Customers &gt; 8,000</a:t>
            </a:r>
            <a:endParaRPr lang="en-US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464595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oter Placeholder 1"/>
          <p:cNvSpPr>
            <a:spLocks noGrp="1"/>
          </p:cNvSpPr>
          <p:nvPr>
            <p:ph type="ftr" sz="quarter" idx="11"/>
          </p:nvPr>
        </p:nvSpPr>
        <p:spPr>
          <a:xfrm>
            <a:off x="3124199" y="6400800"/>
            <a:ext cx="3352801" cy="365125"/>
          </a:xfrm>
        </p:spPr>
        <p:txBody>
          <a:bodyPr/>
          <a:lstStyle/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+mj-lt"/>
              </a:rPr>
              <a:t>www.costanostrum.org</a:t>
            </a:r>
            <a:endParaRPr lang="en-US" sz="1400" b="1" dirty="0">
              <a:solidFill>
                <a:srgbClr val="FF0000"/>
              </a:solidFill>
              <a:latin typeface="+mj-lt"/>
            </a:endParaRPr>
          </a:p>
        </p:txBody>
      </p:sp>
      <p:pic>
        <p:nvPicPr>
          <p:cNvPr id="10" name="Picture 2"/>
          <p:cNvPicPr>
            <a:picLocks noGrp="1" noChangeAspect="1" noChangeArrowheads="1"/>
          </p:cNvPicPr>
          <p:nvPr>
            <p:ph sz="quarter" idx="1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0400" y="638866"/>
            <a:ext cx="5784077" cy="385907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1" name="TextBox 10"/>
          <p:cNvSpPr txBox="1"/>
          <p:nvPr/>
        </p:nvSpPr>
        <p:spPr>
          <a:xfrm rot="19157920">
            <a:off x="-188577" y="2405986"/>
            <a:ext cx="391615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i="1" u="sng" dirty="0" smtClean="0">
                <a:solidFill>
                  <a:srgbClr val="00B0F0"/>
                </a:solidFill>
              </a:rPr>
              <a:t>We Make Beaches Sustainable … </a:t>
            </a:r>
          </a:p>
          <a:p>
            <a:r>
              <a:rPr lang="en-US" sz="1600" b="1" i="1" u="sng" dirty="0" smtClean="0">
                <a:solidFill>
                  <a:srgbClr val="00B0F0"/>
                </a:solidFill>
              </a:rPr>
              <a:t>You Enjoy Sustainable Beaches!!!</a:t>
            </a:r>
            <a:endParaRPr lang="en-US" sz="1600" b="1" i="1" u="sng" dirty="0">
              <a:solidFill>
                <a:srgbClr val="00B0F0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3390900" y="4671700"/>
            <a:ext cx="23622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/>
              <a:t>Thank you</a:t>
            </a:r>
            <a:r>
              <a:rPr lang="el-GR" sz="2800" b="1" dirty="0" smtClean="0"/>
              <a:t> </a:t>
            </a:r>
            <a:r>
              <a:rPr lang="en-US" sz="2800" b="1" dirty="0" smtClean="0"/>
              <a:t>!</a:t>
            </a:r>
            <a:endParaRPr lang="en-US" sz="2800" b="1" dirty="0"/>
          </a:p>
        </p:txBody>
      </p:sp>
      <p:pic>
        <p:nvPicPr>
          <p:cNvPr id="3075" name="Picture 3">
            <a:hlinkClick r:id="rId4"/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8875" y="5363519"/>
            <a:ext cx="1158875" cy="639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6" name="Picture 4">
            <a:hlinkClick r:id="rId6"/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5000" y="5435048"/>
            <a:ext cx="448068" cy="44469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31100" y="5442558"/>
            <a:ext cx="1283700" cy="47294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8" name="Picture 6">
            <a:hlinkClick r:id="rId9"/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5378281"/>
            <a:ext cx="533400" cy="53721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9" name="Picture 7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5371054"/>
            <a:ext cx="544446" cy="54444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80" name="Picture 8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0" y="5406806"/>
            <a:ext cx="472942" cy="47294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81" name="Picture 9">
            <a:hlinkClick r:id="rId13"/>
          </p:cNvPr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36561" y="5406806"/>
            <a:ext cx="439737" cy="4397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82" name="Picture 10">
            <a:hlinkClick r:id="rId15"/>
          </p:cNvPr>
          <p:cNvPicPr>
            <a:picLocks noChangeAspect="1" noChangeArrowheads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5800" y="5383319"/>
            <a:ext cx="491985" cy="48670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5" name="Picture 2" descr="C:\Users\USER\Dropbox\DESKTOP-LAPTOP\COSTA NOSTRUM\ADMINISTRATION\LOGOS COSTA NOSTRUM\Costa-Nostrum-logotype-single.png"/>
          <p:cNvPicPr>
            <a:picLocks noChangeAspect="1" noChangeArrowheads="1"/>
          </p:cNvPicPr>
          <p:nvPr/>
        </p:nvPicPr>
        <p:blipFill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9203672">
            <a:off x="74742" y="1668719"/>
            <a:ext cx="1780283" cy="11393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361597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Content Placeholder 2"/>
          <p:cNvSpPr txBox="1">
            <a:spLocks/>
          </p:cNvSpPr>
          <p:nvPr/>
        </p:nvSpPr>
        <p:spPr>
          <a:xfrm>
            <a:off x="76200" y="304800"/>
            <a:ext cx="8991600" cy="6477000"/>
          </a:xfrm>
          <a:prstGeom prst="rect">
            <a:avLst/>
          </a:prstGeom>
        </p:spPr>
        <p:txBody>
          <a:bodyPr>
            <a:noAutofit/>
          </a:bodyPr>
          <a:lstStyle>
            <a:lvl1pPr marL="2286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8988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66420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965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2860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587752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>
              <a:buNone/>
            </a:pPr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Costa Nostrum Vs Blue Flag…</a:t>
            </a:r>
          </a:p>
          <a:p>
            <a:pPr marL="45720" indent="0">
              <a:buNone/>
            </a:pPr>
            <a:endParaRPr lang="en-US" dirty="0" smtClean="0">
              <a:solidFill>
                <a:schemeClr val="tx1"/>
              </a:solidFill>
            </a:endParaRPr>
          </a:p>
          <a:p>
            <a:pPr>
              <a:buFont typeface="Wingdings" panose="05000000000000000000" pitchFamily="2" charset="2"/>
              <a:buChar char="Ø"/>
            </a:pPr>
            <a:r>
              <a:rPr lang="en-US" sz="1800" dirty="0" smtClean="0">
                <a:solidFill>
                  <a:schemeClr val="tx1"/>
                </a:solidFill>
              </a:rPr>
              <a:t>Costa Nostrum considers Blue Flag award </a:t>
            </a:r>
            <a:r>
              <a:rPr lang="en-US" sz="1800" b="1" u="sng" dirty="0" smtClean="0">
                <a:solidFill>
                  <a:schemeClr val="tx1"/>
                </a:solidFill>
              </a:rPr>
              <a:t>as indicator</a:t>
            </a:r>
            <a:r>
              <a:rPr lang="en-US" sz="1800" dirty="0" smtClean="0">
                <a:solidFill>
                  <a:schemeClr val="tx1"/>
                </a:solidFill>
              </a:rPr>
              <a:t>, while simultaneously </a:t>
            </a:r>
            <a:r>
              <a:rPr lang="en-US" sz="1800" b="1" u="sng" dirty="0" smtClean="0">
                <a:solidFill>
                  <a:schemeClr val="tx1"/>
                </a:solidFill>
              </a:rPr>
              <a:t>attempting to achieve </a:t>
            </a:r>
            <a:r>
              <a:rPr lang="en-US" sz="1800" dirty="0" smtClean="0">
                <a:solidFill>
                  <a:schemeClr val="tx1"/>
                </a:solidFill>
              </a:rPr>
              <a:t>– including other indicators– </a:t>
            </a:r>
            <a:r>
              <a:rPr lang="en-US" sz="1800" b="1" u="sng" dirty="0" smtClean="0">
                <a:solidFill>
                  <a:schemeClr val="tx1"/>
                </a:solidFill>
              </a:rPr>
              <a:t>the sustainable development </a:t>
            </a:r>
            <a:r>
              <a:rPr lang="en-US" sz="1800" dirty="0" smtClean="0">
                <a:solidFill>
                  <a:schemeClr val="tx1"/>
                </a:solidFill>
              </a:rPr>
              <a:t>of both beaches and wider region.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1800" dirty="0" smtClean="0">
                <a:solidFill>
                  <a:schemeClr val="tx1"/>
                </a:solidFill>
              </a:rPr>
              <a:t>It </a:t>
            </a:r>
            <a:r>
              <a:rPr lang="en-US" sz="1800" b="1" u="sng" dirty="0" smtClean="0">
                <a:solidFill>
                  <a:schemeClr val="tx1"/>
                </a:solidFill>
              </a:rPr>
              <a:t>doesn't only focus</a:t>
            </a:r>
            <a:r>
              <a:rPr lang="en-US" sz="1800" dirty="0" smtClean="0">
                <a:solidFill>
                  <a:schemeClr val="tx1"/>
                </a:solidFill>
              </a:rPr>
              <a:t> on the environmental protection of the beaches.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1800" dirty="0" smtClean="0">
                <a:solidFill>
                  <a:schemeClr val="tx1"/>
                </a:solidFill>
              </a:rPr>
              <a:t>Is addressed to </a:t>
            </a:r>
            <a:r>
              <a:rPr lang="en-US" sz="1800" b="1" u="sng" dirty="0" smtClean="0">
                <a:solidFill>
                  <a:schemeClr val="tx1"/>
                </a:solidFill>
              </a:rPr>
              <a:t>all</a:t>
            </a:r>
            <a:r>
              <a:rPr lang="en-US" sz="1800" dirty="0" smtClean="0">
                <a:solidFill>
                  <a:schemeClr val="tx1"/>
                </a:solidFill>
              </a:rPr>
              <a:t> beaches, by objectively classifying them.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1800" dirty="0" smtClean="0">
                <a:solidFill>
                  <a:schemeClr val="tx1"/>
                </a:solidFill>
              </a:rPr>
              <a:t>Visitors could take part to </a:t>
            </a:r>
            <a:r>
              <a:rPr lang="en-US" sz="1800" b="1" u="sng" dirty="0" smtClean="0">
                <a:solidFill>
                  <a:schemeClr val="tx1"/>
                </a:solidFill>
              </a:rPr>
              <a:t>beach evaluation </a:t>
            </a:r>
            <a:r>
              <a:rPr lang="en-US" sz="1800" dirty="0" smtClean="0">
                <a:solidFill>
                  <a:schemeClr val="tx1"/>
                </a:solidFill>
              </a:rPr>
              <a:t>through questionnaire.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1800" dirty="0" smtClean="0">
                <a:solidFill>
                  <a:schemeClr val="tx1"/>
                </a:solidFill>
              </a:rPr>
              <a:t>Takes into account the </a:t>
            </a:r>
            <a:r>
              <a:rPr lang="en-US" sz="1800" b="1" u="sng" dirty="0" smtClean="0">
                <a:solidFill>
                  <a:schemeClr val="tx1"/>
                </a:solidFill>
              </a:rPr>
              <a:t>carrying capacity </a:t>
            </a:r>
            <a:r>
              <a:rPr lang="en-US" sz="1800" dirty="0" smtClean="0">
                <a:solidFill>
                  <a:schemeClr val="tx1"/>
                </a:solidFill>
              </a:rPr>
              <a:t>of each beaches.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1800" dirty="0" smtClean="0">
                <a:solidFill>
                  <a:schemeClr val="tx1"/>
                </a:solidFill>
              </a:rPr>
              <a:t>Enables the </a:t>
            </a:r>
            <a:r>
              <a:rPr lang="en-US" sz="1800" b="1" u="sng" dirty="0" smtClean="0">
                <a:solidFill>
                  <a:schemeClr val="tx1"/>
                </a:solidFill>
              </a:rPr>
              <a:t>annually</a:t>
            </a:r>
            <a:r>
              <a:rPr lang="en-US" sz="1800" dirty="0" smtClean="0">
                <a:solidFill>
                  <a:schemeClr val="tx1"/>
                </a:solidFill>
              </a:rPr>
              <a:t> beach improvement and contributes to an increase in rank of the beach management body.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1800" dirty="0">
                <a:solidFill>
                  <a:schemeClr val="tx1"/>
                </a:solidFill>
              </a:rPr>
              <a:t> We can “work</a:t>
            </a:r>
            <a:r>
              <a:rPr lang="en-US" sz="1800" dirty="0" smtClean="0">
                <a:solidFill>
                  <a:schemeClr val="tx1"/>
                </a:solidFill>
              </a:rPr>
              <a:t>”</a:t>
            </a:r>
            <a:r>
              <a:rPr lang="en-US" sz="1800" b="1" dirty="0" smtClean="0">
                <a:solidFill>
                  <a:schemeClr val="tx1"/>
                </a:solidFill>
              </a:rPr>
              <a:t> </a:t>
            </a:r>
            <a:r>
              <a:rPr lang="en-US" sz="1800" b="1" dirty="0">
                <a:solidFill>
                  <a:schemeClr val="tx1"/>
                </a:solidFill>
              </a:rPr>
              <a:t>in cooperation </a:t>
            </a:r>
            <a:r>
              <a:rPr lang="en-US" sz="1800" b="1" dirty="0" smtClean="0">
                <a:solidFill>
                  <a:schemeClr val="tx1"/>
                </a:solidFill>
              </a:rPr>
              <a:t>or independently </a:t>
            </a:r>
            <a:r>
              <a:rPr lang="en-US" sz="1800" dirty="0" smtClean="0">
                <a:solidFill>
                  <a:schemeClr val="tx1"/>
                </a:solidFill>
              </a:rPr>
              <a:t>with </a:t>
            </a:r>
            <a:r>
              <a:rPr lang="en-US" sz="1800" dirty="0">
                <a:solidFill>
                  <a:schemeClr val="tx1"/>
                </a:solidFill>
              </a:rPr>
              <a:t>Blue </a:t>
            </a:r>
            <a:r>
              <a:rPr lang="en-US" sz="1800" dirty="0" smtClean="0">
                <a:solidFill>
                  <a:schemeClr val="tx1"/>
                </a:solidFill>
              </a:rPr>
              <a:t>Flag.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1800" dirty="0">
                <a:solidFill>
                  <a:schemeClr val="tx1"/>
                </a:solidFill>
              </a:rPr>
              <a:t> We can certify beaches </a:t>
            </a:r>
            <a:r>
              <a:rPr lang="en-US" sz="1800" b="1" dirty="0">
                <a:solidFill>
                  <a:schemeClr val="tx1"/>
                </a:solidFill>
              </a:rPr>
              <a:t>which can not be </a:t>
            </a:r>
            <a:r>
              <a:rPr lang="en-US" sz="1800" b="1" dirty="0" smtClean="0">
                <a:solidFill>
                  <a:schemeClr val="tx1"/>
                </a:solidFill>
              </a:rPr>
              <a:t>certified </a:t>
            </a:r>
            <a:r>
              <a:rPr lang="en-US" sz="1800" dirty="0" smtClean="0">
                <a:solidFill>
                  <a:schemeClr val="tx1"/>
                </a:solidFill>
              </a:rPr>
              <a:t>by Blue Flag Program.</a:t>
            </a:r>
            <a:r>
              <a:rPr lang="en-US" sz="1800" b="1" dirty="0" smtClean="0">
                <a:solidFill>
                  <a:schemeClr val="tx1"/>
                </a:solidFill>
              </a:rPr>
              <a:t>                                                    </a:t>
            </a:r>
            <a:endParaRPr lang="en-US" sz="2000" dirty="0" smtClean="0">
              <a:solidFill>
                <a:schemeClr val="tx1"/>
              </a:solidFill>
            </a:endParaRPr>
          </a:p>
        </p:txBody>
      </p:sp>
      <p:pic>
        <p:nvPicPr>
          <p:cNvPr id="4" name="Picture 3" descr="C:\Users\USER\Dropbox\DESKTOP-LAPTOP\VECTORS\COSTA NOSTRUM\DAY 1ST\shutterstock_205589797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39000" y="0"/>
            <a:ext cx="1892181" cy="1295400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Footer Placeholder 1"/>
          <p:cNvSpPr>
            <a:spLocks noGrp="1"/>
          </p:cNvSpPr>
          <p:nvPr>
            <p:ph type="ftr" sz="quarter" idx="11"/>
          </p:nvPr>
        </p:nvSpPr>
        <p:spPr>
          <a:xfrm>
            <a:off x="3124199" y="6400800"/>
            <a:ext cx="3352801" cy="365125"/>
          </a:xfrm>
        </p:spPr>
        <p:txBody>
          <a:bodyPr/>
          <a:lstStyle/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+mj-lt"/>
              </a:rPr>
              <a:t>www.costanostrum.org</a:t>
            </a:r>
            <a:endParaRPr lang="en-US" sz="1400" b="1" dirty="0">
              <a:solidFill>
                <a:srgbClr val="FF0000"/>
              </a:solidFill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33851637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aphicFrame>
        <p:nvGraphicFramePr>
          <p:cNvPr id="3" name="Content Placeholder 4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174361021"/>
              </p:ext>
            </p:extLst>
          </p:nvPr>
        </p:nvGraphicFramePr>
        <p:xfrm>
          <a:off x="76200" y="838200"/>
          <a:ext cx="8991600" cy="51257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997200"/>
                <a:gridCol w="2997200"/>
                <a:gridCol w="29972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Environmental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Social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Economic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Protection &amp; Conservation of the environment, the natural resources &amp; of protected species.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Sustainable waste management.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Use of Renewable Energy Resources.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Reduction of urban sprawl &amp;</a:t>
                      </a:r>
                      <a:r>
                        <a:rPr lang="en-US" baseline="0" dirty="0" smtClean="0"/>
                        <a:t> </a:t>
                      </a:r>
                      <a:r>
                        <a:rPr lang="en-US" dirty="0" smtClean="0"/>
                        <a:t>encroachment of the coastal zone.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Raises of environmental awareness.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Better management of wastes such as nappies and cigarette</a:t>
                      </a:r>
                      <a:r>
                        <a:rPr lang="en-US" baseline="0" dirty="0" smtClean="0"/>
                        <a:t> butts. </a:t>
                      </a:r>
                      <a:endParaRPr lang="en-US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Increased satisfaction of bathers.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Better service quality.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Conservation &amp; promotion of local culture.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Better control of the businesses operating within the coastal area and the employees.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Increased security, resulting from the information provided.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Increased social cohesion since specific social groups will have equal access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Increased income for the beach “owner”.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Creation of new jobs.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Increase in other types of tourism -</a:t>
                      </a:r>
                      <a:r>
                        <a:rPr lang="en-US" baseline="0" dirty="0" smtClean="0"/>
                        <a:t> </a:t>
                      </a:r>
                      <a:r>
                        <a:rPr lang="en-US" dirty="0" smtClean="0"/>
                        <a:t>ecotourism.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Increased added value for the awarded beach.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Connecting bathers with the mainland &amp; its cultural/quality identity</a:t>
                      </a:r>
                      <a:r>
                        <a:rPr lang="en-US" baseline="0" dirty="0" smtClean="0"/>
                        <a:t> - direct economic effect of the region.</a:t>
                      </a:r>
                      <a:endParaRPr lang="en-US" dirty="0" smtClean="0"/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Promotion of local business worldwide.</a:t>
                      </a:r>
                    </a:p>
                    <a:p>
                      <a:pPr marL="285750" indent="-285750">
                        <a:buFont typeface="Wingdings" panose="05000000000000000000" pitchFamily="2" charset="2"/>
                        <a:buChar char="v"/>
                      </a:pPr>
                      <a:r>
                        <a:rPr lang="en-US" dirty="0" smtClean="0"/>
                        <a:t>Surplus value on land adjacent to less popular beaches.</a:t>
                      </a:r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6" name="Subtitle 5"/>
          <p:cNvSpPr>
            <a:spLocks noGrp="1"/>
          </p:cNvSpPr>
          <p:nvPr>
            <p:ph type="subTitle" idx="1"/>
          </p:nvPr>
        </p:nvSpPr>
        <p:spPr>
          <a:xfrm>
            <a:off x="152400" y="228599"/>
            <a:ext cx="5637010" cy="609601"/>
          </a:xfrm>
        </p:spPr>
        <p:txBody>
          <a:bodyPr>
            <a:normAutofit/>
          </a:bodyPr>
          <a:lstStyle/>
          <a:p>
            <a:r>
              <a:rPr lang="en-US" sz="2800" b="1" u="sng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Impacts – Benefits…</a:t>
            </a:r>
            <a:endParaRPr lang="en-US" sz="2800" b="1" u="sng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5" name="Footer Placeholder 1"/>
          <p:cNvSpPr>
            <a:spLocks noGrp="1"/>
          </p:cNvSpPr>
          <p:nvPr>
            <p:ph type="ftr" sz="quarter" idx="11"/>
          </p:nvPr>
        </p:nvSpPr>
        <p:spPr>
          <a:xfrm>
            <a:off x="3124199" y="6400800"/>
            <a:ext cx="3352801" cy="365125"/>
          </a:xfrm>
        </p:spPr>
        <p:txBody>
          <a:bodyPr/>
          <a:lstStyle/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+mj-lt"/>
              </a:rPr>
              <a:t>www.costanostrum.org</a:t>
            </a:r>
            <a:endParaRPr lang="en-US" sz="1400" b="1" dirty="0">
              <a:solidFill>
                <a:srgbClr val="FF0000"/>
              </a:solidFill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6691809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Subtitle 6"/>
          <p:cNvSpPr>
            <a:spLocks noGrp="1"/>
          </p:cNvSpPr>
          <p:nvPr>
            <p:ph type="subTitle" idx="1"/>
          </p:nvPr>
        </p:nvSpPr>
        <p:spPr>
          <a:xfrm>
            <a:off x="76200" y="304800"/>
            <a:ext cx="8991600" cy="882119"/>
          </a:xfrm>
        </p:spPr>
        <p:txBody>
          <a:bodyPr>
            <a:normAutofit/>
          </a:bodyPr>
          <a:lstStyle/>
          <a:p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Our Products…</a:t>
            </a:r>
            <a:endParaRPr lang="en-US" sz="2800" b="1" u="sng" dirty="0">
              <a:solidFill>
                <a:schemeClr val="tx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8" name="Content Placeholder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3375" y="3962400"/>
            <a:ext cx="1554163" cy="1258439"/>
          </a:xfrm>
          <a:prstGeom prst="rect">
            <a:avLst/>
          </a:prstGeom>
        </p:spPr>
      </p:pic>
      <p:pic>
        <p:nvPicPr>
          <p:cNvPr id="23" name="Picture 22" descr="C:\Users\USER\Dropbox\DESKTOP-LAPTOP\VECTORS\COSTA NOSTRUM\DAY 2ND\shutterstock_223575859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38900" y="17781"/>
            <a:ext cx="2705100" cy="1881940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7-Point Star 4"/>
          <p:cNvSpPr/>
          <p:nvPr/>
        </p:nvSpPr>
        <p:spPr>
          <a:xfrm>
            <a:off x="1676400" y="457200"/>
            <a:ext cx="4572000" cy="3505199"/>
          </a:xfrm>
          <a:prstGeom prst="star7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A</a:t>
            </a:r>
            <a:r>
              <a:rPr lang="en-US" dirty="0" smtClean="0">
                <a:solidFill>
                  <a:schemeClr val="tx1"/>
                </a:solidFill>
              </a:rPr>
              <a:t>n </a:t>
            </a:r>
            <a:r>
              <a:rPr lang="en-US" b="1" u="sng" dirty="0">
                <a:solidFill>
                  <a:schemeClr val="tx1"/>
                </a:solidFill>
              </a:rPr>
              <a:t>innovative certification standard </a:t>
            </a:r>
            <a:r>
              <a:rPr lang="en-US" dirty="0">
                <a:solidFill>
                  <a:schemeClr val="tx1"/>
                </a:solidFill>
              </a:rPr>
              <a:t>allowing the sustainability classification and assessment of each </a:t>
            </a:r>
            <a:r>
              <a:rPr lang="en-US" dirty="0" smtClean="0">
                <a:solidFill>
                  <a:schemeClr val="tx1"/>
                </a:solidFill>
              </a:rPr>
              <a:t>beach.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24" name="7-Point Star 23"/>
          <p:cNvSpPr/>
          <p:nvPr/>
        </p:nvSpPr>
        <p:spPr>
          <a:xfrm>
            <a:off x="4038600" y="3505200"/>
            <a:ext cx="4933950" cy="3160742"/>
          </a:xfrm>
          <a:prstGeom prst="star7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</a:rPr>
              <a:t>Promotion of local crafts around the certified beaches through our free online information portal (website &amp; mobile application) for tourists visiting the Mediterranean </a:t>
            </a:r>
          </a:p>
        </p:txBody>
      </p:sp>
      <p:cxnSp>
        <p:nvCxnSpPr>
          <p:cNvPr id="9" name="Straight Arrow Connector 8"/>
          <p:cNvCxnSpPr/>
          <p:nvPr/>
        </p:nvCxnSpPr>
        <p:spPr>
          <a:xfrm flipV="1">
            <a:off x="1110456" y="3124200"/>
            <a:ext cx="1251743" cy="990600"/>
          </a:xfrm>
          <a:prstGeom prst="straightConnector1">
            <a:avLst/>
          </a:prstGeom>
          <a:ln w="31750">
            <a:solidFill>
              <a:srgbClr val="7030A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Arrow Connector 24"/>
          <p:cNvCxnSpPr/>
          <p:nvPr/>
        </p:nvCxnSpPr>
        <p:spPr>
          <a:xfrm>
            <a:off x="2133600" y="4953001"/>
            <a:ext cx="2209800" cy="132570"/>
          </a:xfrm>
          <a:prstGeom prst="straightConnector1">
            <a:avLst/>
          </a:prstGeom>
          <a:ln w="31750">
            <a:solidFill>
              <a:srgbClr val="7030A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387457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Subtitle 6"/>
          <p:cNvSpPr>
            <a:spLocks noGrp="1"/>
          </p:cNvSpPr>
          <p:nvPr>
            <p:ph type="subTitle" idx="1"/>
          </p:nvPr>
        </p:nvSpPr>
        <p:spPr>
          <a:xfrm>
            <a:off x="76200" y="304800"/>
            <a:ext cx="8991600" cy="882119"/>
          </a:xfrm>
        </p:spPr>
        <p:txBody>
          <a:bodyPr>
            <a:normAutofit/>
          </a:bodyPr>
          <a:lstStyle/>
          <a:p>
            <a:r>
              <a:rPr lang="en-US" sz="20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What Costa Nostrum – Sustainable Beaches </a:t>
            </a:r>
          </a:p>
          <a:p>
            <a:r>
              <a:rPr lang="en-US" sz="2000" b="1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	</a:t>
            </a:r>
            <a:r>
              <a:rPr lang="en-US" sz="20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Certification Standard is…?</a:t>
            </a:r>
            <a:endParaRPr lang="en-US" sz="2000" b="1" u="sng" dirty="0">
              <a:solidFill>
                <a:schemeClr val="tx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8" name="Content Placeholder 8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5290" y="1123950"/>
            <a:ext cx="1554163" cy="1258439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>
          <a:xfrm>
            <a:off x="5257800" y="2666999"/>
            <a:ext cx="3664812" cy="1828801"/>
          </a:xfrm>
          <a:prstGeom prst="rect">
            <a:avLst/>
          </a:prstGeom>
          <a:ln w="28575">
            <a:solidFill>
              <a:schemeClr val="accent6"/>
            </a:solidFill>
          </a:ln>
        </p:spPr>
        <p:txBody>
          <a:bodyPr vert="horz" lIns="0" rIns="18288">
            <a:normAutofit lnSpcReduction="10000"/>
          </a:bodyPr>
          <a:lstStyle>
            <a:lvl1pPr marL="0" marR="45720" indent="0" algn="r" rtl="0" eaLnBrk="1" latinLnBrk="0" hangingPunct="1">
              <a:spcBef>
                <a:spcPct val="20000"/>
              </a:spcBef>
              <a:buClr>
                <a:schemeClr val="accent3"/>
              </a:buClr>
              <a:buSzPct val="95000"/>
              <a:buFont typeface="Wingdings 2"/>
              <a:buNone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rtl="0" eaLnBrk="1" latinLnBrk="0" hangingPunct="1">
              <a:spcBef>
                <a:spcPct val="20000"/>
              </a:spcBef>
              <a:buClr>
                <a:schemeClr val="accent1"/>
              </a:buClr>
              <a:buSzPct val="85000"/>
              <a:buFont typeface="Wingdings 2"/>
              <a:buNone/>
              <a:defRPr kumimoji="0"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rtl="0" eaLnBrk="1" latinLnBrk="0" hangingPunct="1">
              <a:spcBef>
                <a:spcPct val="20000"/>
              </a:spcBef>
              <a:buClr>
                <a:schemeClr val="accent2"/>
              </a:buClr>
              <a:buSzPct val="70000"/>
              <a:buFont typeface="Wingdings 2"/>
              <a:buNone/>
              <a:defRPr kumimoji="0"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rtl="0" eaLnBrk="1" latinLnBrk="0" hangingPunct="1">
              <a:spcBef>
                <a:spcPct val="20000"/>
              </a:spcBef>
              <a:buClr>
                <a:schemeClr val="accent3"/>
              </a:buClr>
              <a:buSzPct val="65000"/>
              <a:buFont typeface="Wingdings 2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rtl="0" eaLnBrk="1" latinLnBrk="0" hangingPunct="1">
              <a:spcBef>
                <a:spcPct val="20000"/>
              </a:spcBef>
              <a:buClr>
                <a:schemeClr val="accent4"/>
              </a:buClr>
              <a:buSzPct val="65000"/>
              <a:buFont typeface="Wingdings 2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rtl="0" eaLnBrk="1" latinLnBrk="0" hangingPunct="1">
              <a:spcBef>
                <a:spcPct val="20000"/>
              </a:spcBef>
              <a:buClr>
                <a:schemeClr val="accent5"/>
              </a:buClr>
              <a:buSzPct val="80000"/>
              <a:buFont typeface="Wingdings 2"/>
              <a:buNone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rtl="0" eaLnBrk="1" latinLnBrk="0" hangingPunct="1">
              <a:spcBef>
                <a:spcPct val="20000"/>
              </a:spcBef>
              <a:buClr>
                <a:schemeClr val="accent6"/>
              </a:buClr>
              <a:buSzPct val="80000"/>
              <a:buFont typeface="Wingdings 2"/>
              <a:buNone/>
              <a:defRPr kumimoji="0" sz="16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rtl="0" eaLnBrk="1" latinLnBrk="0" hangingPunct="1">
              <a:spcBef>
                <a:spcPct val="20000"/>
              </a:spcBef>
              <a:buClr>
                <a:schemeClr val="tx2"/>
              </a:buClr>
              <a:buNone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rtl="0" eaLnBrk="1" latinLnBrk="0" hangingPunct="1">
              <a:spcBef>
                <a:spcPct val="20000"/>
              </a:spcBef>
              <a:buClr>
                <a:schemeClr val="tx2"/>
              </a:buClr>
              <a:buFontTx/>
              <a:buNone/>
              <a:defRPr kumimoji="0" sz="1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ClrTx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certification standard for measuring the </a:t>
            </a:r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</a:t>
            </a:r>
            <a:r>
              <a:rPr lang="en-US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egree </a:t>
            </a:r>
            <a:r>
              <a:rPr lang="en-US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of Sustainability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which achieved at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each certified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beach.</a:t>
            </a:r>
          </a:p>
          <a:p>
            <a:pPr algn="ctr">
              <a:buClrTx/>
            </a:pP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Tx/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Tx/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Tx/>
            </a:pPr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>
                <a:schemeClr val="tx1"/>
              </a:buClr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>
                <a:schemeClr val="tx1"/>
              </a:buClr>
            </a:pPr>
            <a:endParaRPr lang="en-US" dirty="0"/>
          </a:p>
        </p:txBody>
      </p:sp>
      <p:sp>
        <p:nvSpPr>
          <p:cNvPr id="12" name="Subtitle 2"/>
          <p:cNvSpPr txBox="1">
            <a:spLocks/>
          </p:cNvSpPr>
          <p:nvPr/>
        </p:nvSpPr>
        <p:spPr>
          <a:xfrm>
            <a:off x="152400" y="2667000"/>
            <a:ext cx="3360012" cy="1752600"/>
          </a:xfrm>
          <a:prstGeom prst="rect">
            <a:avLst/>
          </a:prstGeom>
          <a:ln w="28575">
            <a:solidFill>
              <a:schemeClr val="accent6"/>
            </a:solidFill>
          </a:ln>
        </p:spPr>
        <p:txBody>
          <a:bodyPr vert="horz" lIns="0" rIns="18288">
            <a:normAutofit/>
          </a:bodyPr>
          <a:lstStyle>
            <a:lvl1pPr marL="0" marR="45720" indent="0" algn="r" rtl="0" eaLnBrk="1" latinLnBrk="0" hangingPunct="1">
              <a:spcBef>
                <a:spcPct val="20000"/>
              </a:spcBef>
              <a:buClr>
                <a:schemeClr val="accent3"/>
              </a:buClr>
              <a:buSzPct val="95000"/>
              <a:buFont typeface="Wingdings 2"/>
              <a:buNone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rtl="0" eaLnBrk="1" latinLnBrk="0" hangingPunct="1">
              <a:spcBef>
                <a:spcPct val="20000"/>
              </a:spcBef>
              <a:buClr>
                <a:schemeClr val="accent1"/>
              </a:buClr>
              <a:buSzPct val="85000"/>
              <a:buFont typeface="Wingdings 2"/>
              <a:buNone/>
              <a:defRPr kumimoji="0"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rtl="0" eaLnBrk="1" latinLnBrk="0" hangingPunct="1">
              <a:spcBef>
                <a:spcPct val="20000"/>
              </a:spcBef>
              <a:buClr>
                <a:schemeClr val="accent2"/>
              </a:buClr>
              <a:buSzPct val="70000"/>
              <a:buFont typeface="Wingdings 2"/>
              <a:buNone/>
              <a:defRPr kumimoji="0"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rtl="0" eaLnBrk="1" latinLnBrk="0" hangingPunct="1">
              <a:spcBef>
                <a:spcPct val="20000"/>
              </a:spcBef>
              <a:buClr>
                <a:schemeClr val="accent3"/>
              </a:buClr>
              <a:buSzPct val="65000"/>
              <a:buFont typeface="Wingdings 2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rtl="0" eaLnBrk="1" latinLnBrk="0" hangingPunct="1">
              <a:spcBef>
                <a:spcPct val="20000"/>
              </a:spcBef>
              <a:buClr>
                <a:schemeClr val="accent4"/>
              </a:buClr>
              <a:buSzPct val="65000"/>
              <a:buFont typeface="Wingdings 2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rtl="0" eaLnBrk="1" latinLnBrk="0" hangingPunct="1">
              <a:spcBef>
                <a:spcPct val="20000"/>
              </a:spcBef>
              <a:buClr>
                <a:schemeClr val="accent5"/>
              </a:buClr>
              <a:buSzPct val="80000"/>
              <a:buFont typeface="Wingdings 2"/>
              <a:buNone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rtl="0" eaLnBrk="1" latinLnBrk="0" hangingPunct="1">
              <a:spcBef>
                <a:spcPct val="20000"/>
              </a:spcBef>
              <a:buClr>
                <a:schemeClr val="accent6"/>
              </a:buClr>
              <a:buSzPct val="80000"/>
              <a:buFont typeface="Wingdings 2"/>
              <a:buNone/>
              <a:defRPr kumimoji="0" sz="16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rtl="0" eaLnBrk="1" latinLnBrk="0" hangingPunct="1">
              <a:spcBef>
                <a:spcPct val="20000"/>
              </a:spcBef>
              <a:buClr>
                <a:schemeClr val="tx2"/>
              </a:buClr>
              <a:buNone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rtl="0" eaLnBrk="1" latinLnBrk="0" hangingPunct="1">
              <a:spcBef>
                <a:spcPct val="20000"/>
              </a:spcBef>
              <a:buClr>
                <a:schemeClr val="tx2"/>
              </a:buClr>
              <a:buFontTx/>
              <a:buNone/>
              <a:defRPr kumimoji="0" sz="1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ClrTx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 original and innovative "Tool“, a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study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the establishment of a beach as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sustainable.</a:t>
            </a: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buClrTx/>
            </a:pP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514350" indent="-514350" algn="l">
              <a:buClrTx/>
              <a:buFont typeface="Wingdings" panose="05000000000000000000" pitchFamily="2" charset="2"/>
              <a:buChar char="Ø"/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Tx/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Tx/>
            </a:pPr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>
                <a:schemeClr val="tx1"/>
              </a:buClr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>
                <a:schemeClr val="tx1"/>
              </a:buClr>
            </a:pPr>
            <a:endParaRPr lang="en-US" dirty="0"/>
          </a:p>
        </p:txBody>
      </p:sp>
      <p:sp>
        <p:nvSpPr>
          <p:cNvPr id="14" name="Subtitle 2"/>
          <p:cNvSpPr txBox="1">
            <a:spLocks/>
          </p:cNvSpPr>
          <p:nvPr/>
        </p:nvSpPr>
        <p:spPr>
          <a:xfrm>
            <a:off x="2272240" y="5105400"/>
            <a:ext cx="4572000" cy="1583422"/>
          </a:xfrm>
          <a:prstGeom prst="rect">
            <a:avLst/>
          </a:prstGeom>
          <a:ln w="28575">
            <a:solidFill>
              <a:schemeClr val="accent6"/>
            </a:solidFill>
          </a:ln>
        </p:spPr>
        <p:txBody>
          <a:bodyPr vert="horz" lIns="0" rIns="18288">
            <a:normAutofit/>
          </a:bodyPr>
          <a:lstStyle>
            <a:lvl1pPr marL="0" marR="45720" indent="0" algn="r" rtl="0" eaLnBrk="1" latinLnBrk="0" hangingPunct="1">
              <a:spcBef>
                <a:spcPct val="20000"/>
              </a:spcBef>
              <a:buClr>
                <a:schemeClr val="accent3"/>
              </a:buClr>
              <a:buSzPct val="95000"/>
              <a:buFont typeface="Wingdings 2"/>
              <a:buNone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rtl="0" eaLnBrk="1" latinLnBrk="0" hangingPunct="1">
              <a:spcBef>
                <a:spcPct val="20000"/>
              </a:spcBef>
              <a:buClr>
                <a:schemeClr val="accent1"/>
              </a:buClr>
              <a:buSzPct val="85000"/>
              <a:buFont typeface="Wingdings 2"/>
              <a:buNone/>
              <a:defRPr kumimoji="0"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rtl="0" eaLnBrk="1" latinLnBrk="0" hangingPunct="1">
              <a:spcBef>
                <a:spcPct val="20000"/>
              </a:spcBef>
              <a:buClr>
                <a:schemeClr val="accent2"/>
              </a:buClr>
              <a:buSzPct val="70000"/>
              <a:buFont typeface="Wingdings 2"/>
              <a:buNone/>
              <a:defRPr kumimoji="0"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rtl="0" eaLnBrk="1" latinLnBrk="0" hangingPunct="1">
              <a:spcBef>
                <a:spcPct val="20000"/>
              </a:spcBef>
              <a:buClr>
                <a:schemeClr val="accent3"/>
              </a:buClr>
              <a:buSzPct val="65000"/>
              <a:buFont typeface="Wingdings 2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rtl="0" eaLnBrk="1" latinLnBrk="0" hangingPunct="1">
              <a:spcBef>
                <a:spcPct val="20000"/>
              </a:spcBef>
              <a:buClr>
                <a:schemeClr val="accent4"/>
              </a:buClr>
              <a:buSzPct val="65000"/>
              <a:buFont typeface="Wingdings 2"/>
              <a:buNone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rtl="0" eaLnBrk="1" latinLnBrk="0" hangingPunct="1">
              <a:spcBef>
                <a:spcPct val="20000"/>
              </a:spcBef>
              <a:buClr>
                <a:schemeClr val="accent5"/>
              </a:buClr>
              <a:buSzPct val="80000"/>
              <a:buFont typeface="Wingdings 2"/>
              <a:buNone/>
              <a:defRPr kumimoji="0"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rtl="0" eaLnBrk="1" latinLnBrk="0" hangingPunct="1">
              <a:spcBef>
                <a:spcPct val="20000"/>
              </a:spcBef>
              <a:buClr>
                <a:schemeClr val="accent6"/>
              </a:buClr>
              <a:buSzPct val="80000"/>
              <a:buFont typeface="Wingdings 2"/>
              <a:buNone/>
              <a:defRPr kumimoji="0" sz="16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rtl="0" eaLnBrk="1" latinLnBrk="0" hangingPunct="1">
              <a:spcBef>
                <a:spcPct val="20000"/>
              </a:spcBef>
              <a:buClr>
                <a:schemeClr val="tx2"/>
              </a:buClr>
              <a:buNone/>
              <a:defRPr kumimoji="0"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rtl="0" eaLnBrk="1" latinLnBrk="0" hangingPunct="1">
              <a:spcBef>
                <a:spcPct val="20000"/>
              </a:spcBef>
              <a:buClr>
                <a:schemeClr val="tx2"/>
              </a:buClr>
              <a:buFontTx/>
              <a:buNone/>
              <a:defRPr kumimoji="0" sz="1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buClrTx/>
            </a:pP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portal (site &amp; mobile application), which are informing the tourists about the characteristics of each Costa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Nostrum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Sustainable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Beach.</a:t>
            </a: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>
              <a:buClrTx/>
            </a:pP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514350" indent="-514350" algn="l">
              <a:buClrTx/>
              <a:buFont typeface="Wingdings" panose="05000000000000000000" pitchFamily="2" charset="2"/>
              <a:buChar char="Ø"/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Tx/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Tx/>
            </a:pPr>
            <a:endParaRPr lang="en-US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>
                <a:schemeClr val="tx1"/>
              </a:buClr>
            </a:pPr>
            <a:endParaRPr lang="el-GR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l">
              <a:buClr>
                <a:schemeClr val="tx1"/>
              </a:buClr>
            </a:pPr>
            <a:endParaRPr lang="en-US" dirty="0"/>
          </a:p>
        </p:txBody>
      </p:sp>
      <p:cxnSp>
        <p:nvCxnSpPr>
          <p:cNvPr id="15" name="Straight Arrow Connector 14"/>
          <p:cNvCxnSpPr/>
          <p:nvPr/>
        </p:nvCxnSpPr>
        <p:spPr>
          <a:xfrm flipH="1">
            <a:off x="1832406" y="1676400"/>
            <a:ext cx="1901394" cy="914400"/>
          </a:xfrm>
          <a:prstGeom prst="straightConnector1">
            <a:avLst/>
          </a:prstGeom>
          <a:ln w="50800">
            <a:solidFill>
              <a:schemeClr val="accent2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/>
          <p:nvPr/>
        </p:nvCxnSpPr>
        <p:spPr>
          <a:xfrm>
            <a:off x="5562600" y="1759762"/>
            <a:ext cx="1752600" cy="831038"/>
          </a:xfrm>
          <a:prstGeom prst="straightConnector1">
            <a:avLst/>
          </a:prstGeom>
          <a:ln w="50800">
            <a:solidFill>
              <a:schemeClr val="accent2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/>
          <p:nvPr/>
        </p:nvCxnSpPr>
        <p:spPr>
          <a:xfrm>
            <a:off x="4558240" y="2623213"/>
            <a:ext cx="28841" cy="1999569"/>
          </a:xfrm>
          <a:prstGeom prst="straightConnector1">
            <a:avLst/>
          </a:prstGeom>
          <a:ln w="50800">
            <a:solidFill>
              <a:schemeClr val="accent2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/>
          <p:cNvSpPr txBox="1"/>
          <p:nvPr/>
        </p:nvSpPr>
        <p:spPr>
          <a:xfrm>
            <a:off x="1524000" y="1715054"/>
            <a:ext cx="188955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 smtClean="0">
                <a:solidFill>
                  <a:srgbClr val="7030A0"/>
                </a:solidFill>
              </a:rPr>
              <a:t>Initial Study</a:t>
            </a:r>
            <a:endParaRPr lang="en-US" b="1" i="1" dirty="0">
              <a:solidFill>
                <a:srgbClr val="7030A0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2660102" y="4622782"/>
            <a:ext cx="3733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i="1" dirty="0" smtClean="0">
                <a:solidFill>
                  <a:srgbClr val="7030A0"/>
                </a:solidFill>
              </a:rPr>
              <a:t>Promotion of the awarded </a:t>
            </a:r>
            <a:r>
              <a:rPr lang="en-US" b="1" i="1" dirty="0">
                <a:solidFill>
                  <a:srgbClr val="7030A0"/>
                </a:solidFill>
              </a:rPr>
              <a:t>b</a:t>
            </a:r>
            <a:r>
              <a:rPr lang="en-US" b="1" i="1" dirty="0" smtClean="0">
                <a:solidFill>
                  <a:srgbClr val="7030A0"/>
                </a:solidFill>
              </a:rPr>
              <a:t>each</a:t>
            </a:r>
            <a:endParaRPr lang="en-US" b="1" i="1" dirty="0">
              <a:solidFill>
                <a:srgbClr val="7030A0"/>
              </a:solidFill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6624848" y="1603671"/>
            <a:ext cx="2236379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i="1" dirty="0" smtClean="0">
                <a:solidFill>
                  <a:srgbClr val="7030A0"/>
                </a:solidFill>
              </a:rPr>
              <a:t>Classification of each awarded beach</a:t>
            </a:r>
            <a:endParaRPr lang="en-US" b="1" i="1" dirty="0">
              <a:solidFill>
                <a:srgbClr val="7030A0"/>
              </a:solidFill>
            </a:endParaRPr>
          </a:p>
        </p:txBody>
      </p:sp>
      <p:pic>
        <p:nvPicPr>
          <p:cNvPr id="20" name="Picture 19" descr="C:\Users\USER\Dropbox\DESKTOP-LAPTOP\VECTORS\COSTA NOSTRUM\DAY 1ST\shutterstock_185612858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44240" y="0"/>
            <a:ext cx="2299760" cy="1603671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414832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Content Placeholder 2"/>
          <p:cNvSpPr txBox="1">
            <a:spLocks/>
          </p:cNvSpPr>
          <p:nvPr/>
        </p:nvSpPr>
        <p:spPr>
          <a:xfrm>
            <a:off x="1" y="152400"/>
            <a:ext cx="9143999" cy="5828462"/>
          </a:xfrm>
          <a:prstGeom prst="rect">
            <a:avLst/>
          </a:prstGeom>
        </p:spPr>
        <p:txBody>
          <a:bodyPr>
            <a:normAutofit/>
          </a:bodyPr>
          <a:lstStyle>
            <a:lvl1pPr marL="2286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4864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8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38988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664208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96596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286000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587752" indent="-182880" algn="l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Char char="*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" indent="0">
              <a:buNone/>
            </a:pPr>
            <a:r>
              <a:rPr lang="en-US" sz="2800" b="1" u="sng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Our Innovation…</a:t>
            </a:r>
          </a:p>
          <a:p>
            <a:pPr marL="45720" indent="0">
              <a:buNone/>
            </a:pPr>
            <a:endParaRPr lang="en-US" sz="2800" b="1" u="sng" dirty="0" smtClean="0">
              <a:solidFill>
                <a:schemeClr val="tx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marL="45720" indent="0">
              <a:buNone/>
            </a:pPr>
            <a:endParaRPr lang="en-US" dirty="0">
              <a:solidFill>
                <a:schemeClr val="tx1"/>
              </a:solidFill>
            </a:endParaRPr>
          </a:p>
          <a:p>
            <a:pPr marL="45720" indent="0">
              <a:buNone/>
            </a:pPr>
            <a:endParaRPr lang="en-US" sz="2400" dirty="0" smtClean="0">
              <a:solidFill>
                <a:srgbClr val="4A452A"/>
              </a:solidFill>
            </a:endParaRPr>
          </a:p>
        </p:txBody>
      </p:sp>
      <p:sp>
        <p:nvSpPr>
          <p:cNvPr id="6" name="Footer Placeholder 1"/>
          <p:cNvSpPr>
            <a:spLocks noGrp="1"/>
          </p:cNvSpPr>
          <p:nvPr>
            <p:ph type="ftr" sz="quarter" idx="11"/>
          </p:nvPr>
        </p:nvSpPr>
        <p:spPr>
          <a:xfrm>
            <a:off x="3124199" y="6400800"/>
            <a:ext cx="3352801" cy="365125"/>
          </a:xfrm>
        </p:spPr>
        <p:txBody>
          <a:bodyPr/>
          <a:lstStyle/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+mj-lt"/>
              </a:rPr>
              <a:t>www.costanostrum.org</a:t>
            </a:r>
            <a:endParaRPr lang="en-US" sz="1400" b="1" dirty="0">
              <a:solidFill>
                <a:srgbClr val="FF0000"/>
              </a:solidFill>
              <a:latin typeface="+mj-lt"/>
            </a:endParaRPr>
          </a:p>
        </p:txBody>
      </p:sp>
      <p:pic>
        <p:nvPicPr>
          <p:cNvPr id="5" name="Picture 4" descr="C:\Users\USER\Dropbox\DESKTOP-LAPTOP\VECTORS\COSTA NOSTRUM\DAY 1ST\shutterstock_207601888.jpg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0400" y="0"/>
            <a:ext cx="2125766" cy="1295400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Content Placeholder 8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37295" y="3132850"/>
            <a:ext cx="2059659" cy="1667750"/>
          </a:xfrm>
          <a:prstGeom prst="rect">
            <a:avLst/>
          </a:prstGeom>
        </p:spPr>
      </p:pic>
      <p:sp>
        <p:nvSpPr>
          <p:cNvPr id="9" name="Rounded Rectangle 8"/>
          <p:cNvSpPr/>
          <p:nvPr/>
        </p:nvSpPr>
        <p:spPr>
          <a:xfrm>
            <a:off x="383011" y="3276600"/>
            <a:ext cx="2688114" cy="16002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</a:rPr>
              <a:t>Specific proposals - studies are made with respect to sustainable development, management and promotion of beach.</a:t>
            </a:r>
          </a:p>
        </p:txBody>
      </p:sp>
      <p:sp>
        <p:nvSpPr>
          <p:cNvPr id="10" name="Oval 9"/>
          <p:cNvSpPr/>
          <p:nvPr/>
        </p:nvSpPr>
        <p:spPr>
          <a:xfrm>
            <a:off x="6257560" y="3429000"/>
            <a:ext cx="2726792" cy="155462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</a:rPr>
              <a:t>It’s allowing the annual improvement and beach classification.</a:t>
            </a:r>
          </a:p>
        </p:txBody>
      </p:sp>
      <p:sp>
        <p:nvSpPr>
          <p:cNvPr id="11" name="Oval Callout 10"/>
          <p:cNvSpPr/>
          <p:nvPr/>
        </p:nvSpPr>
        <p:spPr>
          <a:xfrm rot="1771385">
            <a:off x="6416066" y="1523820"/>
            <a:ext cx="2605882" cy="1676400"/>
          </a:xfrm>
          <a:prstGeom prst="wedgeEllipseCallo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</a:rPr>
              <a:t>It can be applied to all beaches, with same highly positive results.</a:t>
            </a:r>
          </a:p>
        </p:txBody>
      </p:sp>
      <p:sp>
        <p:nvSpPr>
          <p:cNvPr id="12" name="Cloud Callout 11"/>
          <p:cNvSpPr/>
          <p:nvPr/>
        </p:nvSpPr>
        <p:spPr>
          <a:xfrm>
            <a:off x="3429000" y="801880"/>
            <a:ext cx="2956718" cy="1788920"/>
          </a:xfrm>
          <a:prstGeom prst="cloudCallo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</a:rPr>
              <a:t>Prevention of the main causes of the environmental impacts.</a:t>
            </a:r>
          </a:p>
        </p:txBody>
      </p:sp>
      <p:sp>
        <p:nvSpPr>
          <p:cNvPr id="13" name="Rectangular Callout 12"/>
          <p:cNvSpPr/>
          <p:nvPr/>
        </p:nvSpPr>
        <p:spPr>
          <a:xfrm rot="19208961">
            <a:off x="736468" y="1296715"/>
            <a:ext cx="1981200" cy="1351981"/>
          </a:xfrm>
          <a:prstGeom prst="wedgeRectCallou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horz" rtlCol="0" anchor="ctr"/>
          <a:lstStyle/>
          <a:p>
            <a:pPr algn="ctr"/>
            <a:r>
              <a:rPr lang="en-US" sz="1600" dirty="0" smtClean="0">
                <a:solidFill>
                  <a:schemeClr val="tx1"/>
                </a:solidFill>
              </a:rPr>
              <a:t>It has </a:t>
            </a:r>
            <a:r>
              <a:rPr lang="en-US" sz="1600" dirty="0">
                <a:solidFill>
                  <a:schemeClr val="tx1"/>
                </a:solidFill>
              </a:rPr>
              <a:t>an objective system of evaluation and ranking of each beach.</a:t>
            </a:r>
          </a:p>
        </p:txBody>
      </p:sp>
      <p:sp>
        <p:nvSpPr>
          <p:cNvPr id="14" name="Rounded Rectangle 13"/>
          <p:cNvSpPr/>
          <p:nvPr/>
        </p:nvSpPr>
        <p:spPr>
          <a:xfrm>
            <a:off x="4565591" y="5125019"/>
            <a:ext cx="2597209" cy="1047181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</a:rPr>
              <a:t>Bather can select a beach which meets his </a:t>
            </a:r>
            <a:r>
              <a:rPr lang="en-US" sz="1600" dirty="0" smtClean="0">
                <a:solidFill>
                  <a:schemeClr val="tx1"/>
                </a:solidFill>
              </a:rPr>
              <a:t>requirements, avoiding unnecessary wanderings.</a:t>
            </a:r>
            <a:endParaRPr lang="en-US" sz="1600" dirty="0">
              <a:solidFill>
                <a:schemeClr val="tx1"/>
              </a:solidFill>
            </a:endParaRPr>
          </a:p>
        </p:txBody>
      </p:sp>
      <p:sp>
        <p:nvSpPr>
          <p:cNvPr id="15" name="Oval 14"/>
          <p:cNvSpPr/>
          <p:nvPr/>
        </p:nvSpPr>
        <p:spPr>
          <a:xfrm>
            <a:off x="1204245" y="4983622"/>
            <a:ext cx="2971800" cy="1827963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>
                <a:solidFill>
                  <a:schemeClr val="tx1"/>
                </a:solidFill>
              </a:rPr>
              <a:t>Non stop evaluation </a:t>
            </a:r>
            <a:r>
              <a:rPr lang="en-US" sz="1400" dirty="0">
                <a:solidFill>
                  <a:schemeClr val="tx1"/>
                </a:solidFill>
              </a:rPr>
              <a:t>of the standard, its implementation and of the beaches by the bathers </a:t>
            </a:r>
            <a:r>
              <a:rPr lang="en-US" sz="1400" dirty="0" smtClean="0">
                <a:solidFill>
                  <a:schemeClr val="tx1"/>
                </a:solidFill>
              </a:rPr>
              <a:t>through online &amp; app </a:t>
            </a:r>
            <a:r>
              <a:rPr lang="en-US" sz="1400" dirty="0">
                <a:solidFill>
                  <a:schemeClr val="tx1"/>
                </a:solidFill>
              </a:rPr>
              <a:t>questionnaires.</a:t>
            </a:r>
          </a:p>
        </p:txBody>
      </p:sp>
    </p:spTree>
    <p:extLst>
      <p:ext uri="{BB962C8B-B14F-4D97-AF65-F5344CB8AC3E}">
        <p14:creationId xmlns:p14="http://schemas.microsoft.com/office/powerpoint/2010/main" val="22309821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5980862"/>
            <a:ext cx="1219199" cy="8771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Subtitle 5"/>
          <p:cNvSpPr>
            <a:spLocks noGrp="1"/>
          </p:cNvSpPr>
          <p:nvPr>
            <p:ph type="subTitle" idx="1"/>
          </p:nvPr>
        </p:nvSpPr>
        <p:spPr>
          <a:xfrm>
            <a:off x="152400" y="245879"/>
            <a:ext cx="5637010" cy="609601"/>
          </a:xfrm>
        </p:spPr>
        <p:txBody>
          <a:bodyPr>
            <a:normAutofit/>
          </a:bodyPr>
          <a:lstStyle/>
          <a:p>
            <a:r>
              <a:rPr lang="en-US" sz="2800" b="1" u="sng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Channels – Go To Market…</a:t>
            </a:r>
            <a:endParaRPr lang="en-US" sz="2800" b="1" u="sng" dirty="0">
              <a:solidFill>
                <a:schemeClr val="tx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5" name="Footer Placeholder 1"/>
          <p:cNvSpPr>
            <a:spLocks noGrp="1"/>
          </p:cNvSpPr>
          <p:nvPr>
            <p:ph type="ftr" sz="quarter" idx="11"/>
          </p:nvPr>
        </p:nvSpPr>
        <p:spPr>
          <a:xfrm>
            <a:off x="3124199" y="6400800"/>
            <a:ext cx="3352801" cy="365125"/>
          </a:xfrm>
        </p:spPr>
        <p:txBody>
          <a:bodyPr/>
          <a:lstStyle/>
          <a:p>
            <a:pPr algn="ctr"/>
            <a:r>
              <a:rPr lang="en-US" sz="1400" b="1" dirty="0" smtClean="0">
                <a:solidFill>
                  <a:srgbClr val="FF0000"/>
                </a:solidFill>
                <a:latin typeface="+mj-lt"/>
              </a:rPr>
              <a:t>www.costanostrum.org</a:t>
            </a:r>
            <a:endParaRPr lang="en-US" sz="1400" b="1" dirty="0">
              <a:solidFill>
                <a:srgbClr val="FF0000"/>
              </a:solidFill>
              <a:latin typeface="+mj-lt"/>
            </a:endParaRPr>
          </a:p>
        </p:txBody>
      </p:sp>
      <p:pic>
        <p:nvPicPr>
          <p:cNvPr id="5122" name="Picture 2" descr="C:\Users\USER\Dropbox\DESKTOP-LAPTOP\ΔΙΑΓΩΝΙΣΜΟΙ COSTA NOSTRUM\12. ΤΕΕ\business-plan2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13382" y="0"/>
            <a:ext cx="2730618" cy="16793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7-Point Star 3"/>
          <p:cNvSpPr/>
          <p:nvPr/>
        </p:nvSpPr>
        <p:spPr>
          <a:xfrm>
            <a:off x="0" y="839665"/>
            <a:ext cx="2514599" cy="2158525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l-GR" sz="1600" b="1" dirty="0">
                <a:solidFill>
                  <a:schemeClr val="tx1"/>
                </a:solidFill>
              </a:rPr>
              <a:t>Β2Β </a:t>
            </a:r>
            <a:r>
              <a:rPr lang="en-US" sz="1600" b="1" dirty="0" smtClean="0">
                <a:solidFill>
                  <a:schemeClr val="tx1"/>
                </a:solidFill>
              </a:rPr>
              <a:t>Meetings with municipalities &amp; hotels owners</a:t>
            </a:r>
            <a:r>
              <a:rPr lang="el-GR" sz="1600" b="1" dirty="0" smtClean="0">
                <a:solidFill>
                  <a:schemeClr val="tx1"/>
                </a:solidFill>
              </a:rPr>
              <a:t> 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0" name="7-Point Star 9"/>
          <p:cNvSpPr/>
          <p:nvPr/>
        </p:nvSpPr>
        <p:spPr>
          <a:xfrm>
            <a:off x="2438400" y="857872"/>
            <a:ext cx="2171700" cy="1752600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>
                <a:solidFill>
                  <a:schemeClr val="tx1"/>
                </a:solidFill>
              </a:rPr>
              <a:t>Meetings - Conferences - Exhibitions - Articles</a:t>
            </a:r>
          </a:p>
        </p:txBody>
      </p:sp>
      <p:sp>
        <p:nvSpPr>
          <p:cNvPr id="11" name="7-Point Star 10"/>
          <p:cNvSpPr/>
          <p:nvPr/>
        </p:nvSpPr>
        <p:spPr>
          <a:xfrm>
            <a:off x="6248400" y="1686519"/>
            <a:ext cx="2851209" cy="2419350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Cooperation with Tour Operators, Travel Agencies, like TUI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2" name="7-Point Star 11"/>
          <p:cNvSpPr/>
          <p:nvPr/>
        </p:nvSpPr>
        <p:spPr>
          <a:xfrm>
            <a:off x="76200" y="2907696"/>
            <a:ext cx="2964679" cy="2133600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Website, app, social media, e-mails, promotion videos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3" name="7-Point Star 12"/>
          <p:cNvSpPr/>
          <p:nvPr/>
        </p:nvSpPr>
        <p:spPr>
          <a:xfrm>
            <a:off x="1169172" y="5041296"/>
            <a:ext cx="2355078" cy="1618830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Our positive results of our work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4" name="7-Point Star 13"/>
          <p:cNvSpPr/>
          <p:nvPr/>
        </p:nvSpPr>
        <p:spPr>
          <a:xfrm>
            <a:off x="6248400" y="3977012"/>
            <a:ext cx="2971800" cy="2533650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Cooperation with international organizations like Green Destinations &amp; We Do Local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5" name="7-Point Star 14"/>
          <p:cNvSpPr/>
          <p:nvPr/>
        </p:nvSpPr>
        <p:spPr>
          <a:xfrm>
            <a:off x="4514850" y="813275"/>
            <a:ext cx="1828800" cy="1409700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Word of Mouth</a:t>
            </a:r>
            <a:endParaRPr lang="en-US" sz="1600" b="1" dirty="0">
              <a:solidFill>
                <a:schemeClr val="tx1"/>
              </a:solidFill>
            </a:endParaRPr>
          </a:p>
        </p:txBody>
      </p:sp>
      <p:sp>
        <p:nvSpPr>
          <p:cNvPr id="16" name="7-Point Star 15"/>
          <p:cNvSpPr/>
          <p:nvPr/>
        </p:nvSpPr>
        <p:spPr>
          <a:xfrm>
            <a:off x="2939812" y="2362200"/>
            <a:ext cx="3505200" cy="1866532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chemeClr val="tx1"/>
                </a:solidFill>
              </a:rPr>
              <a:t>Information Boards, </a:t>
            </a:r>
            <a:r>
              <a:rPr lang="en-US" sz="1600" b="1" dirty="0">
                <a:solidFill>
                  <a:schemeClr val="tx1"/>
                </a:solidFill>
              </a:rPr>
              <a:t>Flags, </a:t>
            </a:r>
            <a:r>
              <a:rPr lang="en-US" sz="1600" b="1" dirty="0" smtClean="0">
                <a:solidFill>
                  <a:schemeClr val="tx1"/>
                </a:solidFill>
              </a:rPr>
              <a:t>Questionnaires Surveys, </a:t>
            </a:r>
            <a:r>
              <a:rPr lang="en-US" sz="1600" b="1" dirty="0">
                <a:solidFill>
                  <a:schemeClr val="tx1"/>
                </a:solidFill>
              </a:rPr>
              <a:t>Brochures</a:t>
            </a:r>
          </a:p>
        </p:txBody>
      </p:sp>
      <p:sp>
        <p:nvSpPr>
          <p:cNvPr id="17" name="7-Point Star 16"/>
          <p:cNvSpPr/>
          <p:nvPr/>
        </p:nvSpPr>
        <p:spPr>
          <a:xfrm>
            <a:off x="3200400" y="3977012"/>
            <a:ext cx="3581400" cy="2683114"/>
          </a:xfrm>
          <a:prstGeom prst="star7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n-US" sz="1600" b="1" dirty="0" smtClean="0">
                <a:solidFill>
                  <a:srgbClr val="00B050"/>
                </a:solidFill>
                <a:hlinkClick r:id="rId4"/>
              </a:rPr>
              <a:t>Co-organizing </a:t>
            </a:r>
            <a:r>
              <a:rPr lang="en-US" sz="1600" b="1" dirty="0">
                <a:solidFill>
                  <a:srgbClr val="00B050"/>
                </a:solidFill>
                <a:hlinkClick r:id="rId4"/>
              </a:rPr>
              <a:t>the </a:t>
            </a:r>
            <a:r>
              <a:rPr lang="en-US" sz="1600" b="1" dirty="0" smtClean="0">
                <a:solidFill>
                  <a:srgbClr val="00B050"/>
                </a:solidFill>
                <a:hlinkClick r:id="rId4"/>
              </a:rPr>
              <a:t>8th </a:t>
            </a:r>
            <a:r>
              <a:rPr lang="en-US" sz="1600" b="1" dirty="0">
                <a:solidFill>
                  <a:srgbClr val="00B050"/>
                </a:solidFill>
                <a:hlinkClick r:id="rId4"/>
              </a:rPr>
              <a:t>International Sandy Beach Symposium; 1st time on Mediterranean </a:t>
            </a:r>
            <a:r>
              <a:rPr lang="en-US" sz="1600" b="1" dirty="0" smtClean="0">
                <a:solidFill>
                  <a:srgbClr val="00B050"/>
                </a:solidFill>
                <a:hlinkClick r:id="rId4"/>
              </a:rPr>
              <a:t>shores in </a:t>
            </a:r>
            <a:r>
              <a:rPr lang="en-US" sz="1600" b="1" dirty="0">
                <a:solidFill>
                  <a:srgbClr val="00B050"/>
                </a:solidFill>
                <a:hlinkClick r:id="rId4"/>
              </a:rPr>
              <a:t>Crete</a:t>
            </a:r>
            <a:endParaRPr lang="en-US" sz="16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693063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Slipstream">
  <a:themeElements>
    <a:clrScheme name="Slipstream">
      <a:dk1>
        <a:sysClr val="windowText" lastClr="000000"/>
      </a:dk1>
      <a:lt1>
        <a:sysClr val="window" lastClr="FFFFFF"/>
      </a:lt1>
      <a:dk2>
        <a:srgbClr val="212745"/>
      </a:dk2>
      <a:lt2>
        <a:srgbClr val="B4DCFA"/>
      </a:lt2>
      <a:accent1>
        <a:srgbClr val="4E67C8"/>
      </a:accent1>
      <a:accent2>
        <a:srgbClr val="5ECCF3"/>
      </a:accent2>
      <a:accent3>
        <a:srgbClr val="A7EA52"/>
      </a:accent3>
      <a:accent4>
        <a:srgbClr val="5DCEAF"/>
      </a:accent4>
      <a:accent5>
        <a:srgbClr val="FF8021"/>
      </a:accent5>
      <a:accent6>
        <a:srgbClr val="F14124"/>
      </a:accent6>
      <a:hlink>
        <a:srgbClr val="56C7AA"/>
      </a:hlink>
      <a:folHlink>
        <a:srgbClr val="59A8D1"/>
      </a:folHlink>
    </a:clrScheme>
    <a:fontScheme name="Slipstream">
      <a:majorFont>
        <a:latin typeface="Trebuchet MS"/>
        <a:ea typeface=""/>
        <a:cs typeface=""/>
        <a:font script="Jpan" typeface="HGｺﾞｼｯｸM"/>
        <a:font script="Hang" typeface="HY그래픽B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HGｺﾞｼｯｸM"/>
        <a:font script="Hang" typeface="HY그래픽M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Slipstream">
      <a:fillStyleLst>
        <a:solidFill>
          <a:schemeClr val="phClr"/>
        </a:solidFill>
        <a:gradFill rotWithShape="1">
          <a:gsLst>
            <a:gs pos="28000">
              <a:schemeClr val="phClr">
                <a:tint val="18000"/>
                <a:satMod val="120000"/>
                <a:lumMod val="88000"/>
              </a:schemeClr>
            </a:gs>
            <a:gs pos="100000">
              <a:schemeClr val="phClr">
                <a:tint val="40000"/>
                <a:satMod val="100000"/>
                <a:lumMod val="7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lumMod val="95000"/>
              </a:schemeClr>
            </a:gs>
            <a:gs pos="100000">
              <a:schemeClr val="phClr">
                <a:shade val="82000"/>
                <a:satMod val="125000"/>
                <a:lumMod val="74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satMod val="125000"/>
              <a:lumMod val="7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50800" dir="5400000" sx="98000" sy="98000" rotWithShape="0">
              <a:srgbClr val="000000">
                <a:alpha val="20000"/>
              </a:srgbClr>
            </a:outerShdw>
          </a:effectLst>
        </a:effectStyle>
        <a:effectStyle>
          <a:effectLst>
            <a:outerShdw blurRad="40005" dist="22984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alanced" dir="tr"/>
          </a:scene3d>
          <a:sp3d prstMaterial="matte">
            <a:bevelT w="19050" h="38100"/>
          </a:sp3d>
        </a:effectStyle>
        <a:effectStyle>
          <a:effectLst>
            <a:reflection blurRad="38100" stA="26000" endPos="23000" dist="25400" dir="5400000" sy="-100000" rotWithShape="0"/>
          </a:effectLst>
          <a:scene3d>
            <a:camera prst="orthographicFront">
              <a:rot lat="0" lon="0" rev="0"/>
            </a:camera>
            <a:lightRig rig="balanced" dir="tr"/>
          </a:scene3d>
          <a:sp3d contourW="14605" prstMaterial="plastic">
            <a:bevelT w="50800"/>
            <a:contourClr>
              <a:schemeClr val="phClr">
                <a:shade val="30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shade val="90000"/>
                <a:satMod val="160000"/>
                <a:lumMod val="100000"/>
              </a:schemeClr>
            </a:gs>
            <a:gs pos="60000">
              <a:schemeClr val="phClr">
                <a:tint val="95000"/>
                <a:shade val="100000"/>
                <a:satMod val="130000"/>
                <a:lumMod val="130000"/>
              </a:schemeClr>
            </a:gs>
            <a:gs pos="100000">
              <a:schemeClr val="phClr">
                <a:tint val="97000"/>
                <a:shade val="100000"/>
                <a:hueMod val="100000"/>
                <a:satMod val="140000"/>
                <a:lumMod val="80000"/>
              </a:schemeClr>
            </a:gs>
          </a:gsLst>
          <a:path path="circle">
            <a:fillToRect l="20000" t="10000" r="20000" b="60000"/>
          </a:path>
        </a:gradFill>
        <a:gradFill rotWithShape="1">
          <a:gsLst>
            <a:gs pos="0">
              <a:schemeClr val="phClr">
                <a:tint val="94000"/>
                <a:satMod val="160000"/>
                <a:lumMod val="160000"/>
              </a:schemeClr>
            </a:gs>
            <a:gs pos="42000">
              <a:schemeClr val="phClr">
                <a:tint val="94000"/>
                <a:shade val="94000"/>
                <a:satMod val="160000"/>
                <a:lumMod val="130000"/>
              </a:schemeClr>
            </a:gs>
            <a:gs pos="100000">
              <a:schemeClr val="phClr">
                <a:tint val="97000"/>
                <a:shade val="94000"/>
                <a:satMod val="180000"/>
                <a:lumMod val="84000"/>
              </a:schemeClr>
            </a:gs>
          </a:gsLst>
          <a:path path="circle">
            <a:fillToRect l="24000" t="44000" r="24000" b="12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Slipstream</Template>
  <TotalTime>904</TotalTime>
  <Words>872</Words>
  <Application>Microsoft Office PowerPoint</Application>
  <PresentationFormat>On-screen Show (4:3)</PresentationFormat>
  <Paragraphs>145</Paragraphs>
  <Slides>13</Slides>
  <Notes>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4" baseType="lpstr">
      <vt:lpstr>Slipstream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USER</dc:creator>
  <cp:lastModifiedBy>USER</cp:lastModifiedBy>
  <cp:revision>106</cp:revision>
  <cp:lastPrinted>2019-01-20T15:13:16Z</cp:lastPrinted>
  <dcterms:created xsi:type="dcterms:W3CDTF">2017-01-12T10:01:16Z</dcterms:created>
  <dcterms:modified xsi:type="dcterms:W3CDTF">2019-01-21T08:37:07Z</dcterms:modified>
</cp:coreProperties>
</file>