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0" r:id="rId2"/>
    <p:sldId id="354" r:id="rId3"/>
    <p:sldId id="362" r:id="rId4"/>
    <p:sldId id="353" r:id="rId5"/>
    <p:sldId id="309" r:id="rId6"/>
    <p:sldId id="371" r:id="rId7"/>
    <p:sldId id="372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74" r:id="rId17"/>
  </p:sldIdLst>
  <p:sldSz cx="9144000" cy="6858000" type="screen4x3"/>
  <p:notesSz cx="6884988" cy="10018713"/>
  <p:custShowLst>
    <p:custShow name="Apresentação personalizada 1" id="0">
      <p:sldLst/>
    </p:custShow>
  </p:custShow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76471" autoAdjust="0"/>
  </p:normalViewPr>
  <p:slideViewPr>
    <p:cSldViewPr>
      <p:cViewPr varScale="1">
        <p:scale>
          <a:sx n="80" d="100"/>
          <a:sy n="80" d="100"/>
        </p:scale>
        <p:origin x="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512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AA88D-3EF0-413C-882B-126573302DA5}" type="datetimeFigureOut">
              <a:rPr lang="pt-PT" smtClean="0"/>
              <a:t>15/01/2018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8B01-26EB-48BC-AF8F-8CCB6D3451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3872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C2C4B-36CD-4BC8-8B04-B9CB352311B4}" type="datetimeFigureOut">
              <a:rPr lang="pt-PT" smtClean="0"/>
              <a:t>15/01/2018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386D-F3DF-46E0-8AC7-775FB48014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42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45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1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725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674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700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32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0468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901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334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901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66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</a:t>
            </a:r>
            <a:r>
              <a:rPr lang="pt-PT" baseline="0" dirty="0"/>
              <a:t> Associados da OCEANO XXI cobrem as seguintes fileiras da Economia do Mar: (Ver slides)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82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961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734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619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386D-F3DF-46E0-8AC7-775FB480146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67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_PrimeiraPagin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9B6-5A24-48D1-99E2-8F7362307A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643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_PaginaGeral_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268760"/>
            <a:ext cx="7128792" cy="482453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483768" y="188720"/>
            <a:ext cx="4207960" cy="720000"/>
          </a:xfrm>
          <a:solidFill>
            <a:srgbClr val="0F3063">
              <a:alpha val="80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defRPr sz="32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18" name="Título 1"/>
          <p:cNvSpPr txBox="1">
            <a:spLocks/>
          </p:cNvSpPr>
          <p:nvPr userDrawn="1"/>
        </p:nvSpPr>
        <p:spPr>
          <a:xfrm>
            <a:off x="-15766" y="6309320"/>
            <a:ext cx="9268286" cy="502002"/>
          </a:xfrm>
          <a:prstGeom prst="rect">
            <a:avLst/>
          </a:prstGeom>
          <a:solidFill>
            <a:srgbClr val="0F306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</a:pPr>
            <a:endParaRPr lang="pt-PT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6516216" y="6437211"/>
            <a:ext cx="24757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r"/>
            <a:fld id="{5F5487B3-7512-49EB-B239-6F58E07B7229}" type="slidenum">
              <a:rPr lang="pt-PT" sz="1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indent="177800" algn="r"/>
              <a:t>‹nº›</a:t>
            </a:fld>
            <a:r>
              <a:rPr lang="pt-PT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5" y="158180"/>
            <a:ext cx="222666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_PaginaGeral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268760"/>
            <a:ext cx="7128792" cy="482453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2555776" y="158180"/>
            <a:ext cx="4135952" cy="720000"/>
          </a:xfrm>
          <a:solidFill>
            <a:srgbClr val="0A8CCC">
              <a:alpha val="80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-15766" y="6309320"/>
            <a:ext cx="9268286" cy="502002"/>
          </a:xfrm>
          <a:prstGeom prst="rect">
            <a:avLst/>
          </a:prstGeom>
          <a:solidFill>
            <a:srgbClr val="0F306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</a:pPr>
            <a:r>
              <a:rPr lang="pt-PT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&lt;Titulo da Apresentação&gt;,</a:t>
            </a:r>
          </a:p>
          <a:p>
            <a:pPr marL="0" indent="0" algn="l">
              <a:lnSpc>
                <a:spcPct val="100000"/>
              </a:lnSpc>
            </a:pPr>
            <a:r>
              <a:rPr lang="pt-PT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data &gt;, &lt; Local &gt;</a:t>
            </a:r>
          </a:p>
          <a:p>
            <a:pPr marL="0" indent="0" algn="l">
              <a:lnSpc>
                <a:spcPct val="100000"/>
              </a:lnSpc>
            </a:pPr>
            <a:r>
              <a:rPr lang="pt-PT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&lt;Nome&gt;, Fórum Oceano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6516216" y="6437211"/>
            <a:ext cx="24757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r"/>
            <a:fld id="{5F5487B3-7512-49EB-B239-6F58E07B7229}" type="slidenum">
              <a:rPr lang="pt-PT" sz="1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indent="177800" algn="r"/>
              <a:t>‹nº›</a:t>
            </a:fld>
            <a:r>
              <a:rPr lang="pt-PT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5" y="158180"/>
            <a:ext cx="222666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_UltimaPagin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6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_Primeira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9B6-5A24-48D1-99E2-8F7362307A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26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AC8B-ED48-4F48-99AF-2085B42860A6}" type="datetimeFigureOut">
              <a:rPr lang="pt-PT" smtClean="0"/>
              <a:t>15/01/2018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99B6-5A24-48D1-99E2-8F7362307A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5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6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ral@forumoceano.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-1" b="7253"/>
          <a:stretch/>
        </p:blipFill>
        <p:spPr>
          <a:xfrm>
            <a:off x="-108520" y="-27384"/>
            <a:ext cx="9311431" cy="698477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924280" y="4149080"/>
            <a:ext cx="8256233" cy="14927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4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SKILLS EXPERT GROUP MEETING</a:t>
            </a:r>
          </a:p>
          <a:p>
            <a:pPr algn="ctr">
              <a:spcAft>
                <a:spcPts val="600"/>
              </a:spcAft>
            </a:pPr>
            <a:r>
              <a:rPr lang="pt-PT" sz="20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 Oceano </a:t>
            </a:r>
            <a:r>
              <a:rPr lang="pt-PT" sz="2000" b="1" dirty="0" err="1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pt-PT" sz="20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PT" sz="1600" b="1" dirty="0">
              <a:solidFill>
                <a:srgbClr val="0F3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pt-PT" sz="16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 Azevedo</a:t>
            </a:r>
            <a:endParaRPr lang="en-US" sz="1600" b="1" dirty="0">
              <a:solidFill>
                <a:srgbClr val="0F30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6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Brussels, 16</a:t>
            </a:r>
            <a:r>
              <a:rPr lang="en-GB" sz="1600" b="1" baseline="30000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600" b="1" dirty="0">
                <a:solidFill>
                  <a:srgbClr val="0F30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 2018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81294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HOW TO IMPROVE PARTICIPATION OF STAKEHOLDERS</a:t>
            </a:r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Lessons from our experience: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- Dissemination of information about the project;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Open and participatory methods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Workshops with the participation of stakeholders to 	do the diagnosis of the situation, to set the base line 	and to formulate the strategy of the project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Interviews with relevant players;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Surveys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Seminars to present and debate the interim results 	of the project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Participation in the monitoring process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WHEN IS THE PARTICIPATION OF STAKEHOLDERS RELEVANT</a:t>
            </a:r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1763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Lessons from our experience: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All over the phases of the project cycle, from the diagnosis, strategy formulation until the implementation and evaluation of the project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334973-71B5-46D4-B151-A0058022A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437817"/>
            <a:ext cx="4762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 </a:t>
            </a:r>
            <a:r>
              <a:rPr lang="en-GB" sz="2200" b="1" dirty="0"/>
              <a:t>PARTICIPATION OF STAKEHOLDERS AND INDUSTRY MOBILIZATION IN MATES</a:t>
            </a:r>
            <a:endParaRPr lang="pt-PT" sz="2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All over the cycle of the project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WP1 – Mobilization of stakeholders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	- Identification of stakeholders – Directory (Who is who?)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Mobilization workshops by country – To present the project, to identify good practices; to share experiences; to have the commitment of stakeholders;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2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 </a:t>
            </a:r>
            <a:r>
              <a:rPr lang="en-GB" sz="2200" b="1" dirty="0"/>
              <a:t>PARTICIPATION OF STAKEHOLDERS AND INDUSTRY MOBILIZATION IN MATES</a:t>
            </a:r>
            <a:endParaRPr lang="pt-PT" sz="2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228397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All over the cycle of the project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WP2 – Strategy baseline: skill needs </a:t>
            </a:r>
            <a:r>
              <a:rPr lang="en-US" sz="2800" dirty="0">
                <a:solidFill>
                  <a:schemeClr val="tx2"/>
                </a:solidFill>
              </a:rPr>
              <a:t>(digital skills; green skills)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Interviews with relevant players;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Surveys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Local and thematic workshops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 3 – Priorities and lines of action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- Electronical vote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Web seminars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 </a:t>
            </a:r>
            <a:r>
              <a:rPr lang="en-GB" sz="2200" b="1" dirty="0"/>
              <a:t>PARTICIPATION OF STAKEHOLDERS AND INDUSTRY MOBILIZATION IN MATES</a:t>
            </a:r>
            <a:endParaRPr lang="pt-PT" sz="2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228397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All over the cycle of the project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WP4 – Pilot Experiences </a:t>
            </a:r>
            <a:r>
              <a:rPr lang="en-US" sz="2800" dirty="0">
                <a:solidFill>
                  <a:schemeClr val="tx2"/>
                </a:solidFill>
              </a:rPr>
              <a:t>(enlarge the participation to other target public – professionals; trade unions; teachers; business associations, …)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Follow up of pilot experiences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Validation of conclusions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 5 – Long Term Action Plan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- Validation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	- Commitment to implement actions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 </a:t>
            </a:r>
            <a:r>
              <a:rPr lang="en-GB" sz="2200" b="1" dirty="0"/>
              <a:t>PARTICIPATION OF STAKEHOLDERS AND INDUSTRY MOBILIZATION IN MATES</a:t>
            </a:r>
            <a:endParaRPr lang="pt-PT" sz="2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228397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All over the cycle of the project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WP 6, 7 and 8 ( Dissemination; Management; Evaluation)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Dissemination of information all over the project is fundamental to allow the participation of stakeholders;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Participation in the monitoring process is a criteria of the quality of the project .</a:t>
            </a:r>
          </a:p>
        </p:txBody>
      </p:sp>
    </p:spTree>
    <p:extLst>
      <p:ext uri="{BB962C8B-B14F-4D97-AF65-F5344CB8AC3E}">
        <p14:creationId xmlns:p14="http://schemas.microsoft.com/office/powerpoint/2010/main" val="373583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1"/>
          <p:cNvSpPr>
            <a:spLocks noGrp="1"/>
          </p:cNvSpPr>
          <p:nvPr>
            <p:ph idx="4294967295"/>
          </p:nvPr>
        </p:nvSpPr>
        <p:spPr>
          <a:xfrm>
            <a:off x="899592" y="1268760"/>
            <a:ext cx="7992888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geral@forumoceano.pt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1800" b="1" dirty="0">
                <a:solidFill>
                  <a:srgbClr val="C00000"/>
                </a:solidFill>
              </a:rPr>
              <a:t> 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b="1" dirty="0">
                <a:solidFill>
                  <a:srgbClr val="0F3063"/>
                </a:solidFill>
              </a:rPr>
              <a:t>www.forumoceano.pt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3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pt-PT" sz="20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</a:rPr>
              <a:t>Portuguese Maritime Cluster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2"/>
                </a:solidFill>
              </a:rPr>
              <a:t>Recognized by the Portuguese Government as a </a:t>
            </a:r>
            <a:r>
              <a:rPr lang="en-US" sz="2000" b="1" dirty="0">
                <a:solidFill>
                  <a:schemeClr val="tx2"/>
                </a:solidFill>
              </a:rPr>
              <a:t>Competitiveness Cluster  </a:t>
            </a:r>
            <a:r>
              <a:rPr lang="en-US" sz="2000" dirty="0">
                <a:solidFill>
                  <a:schemeClr val="tx2"/>
                </a:solidFill>
              </a:rPr>
              <a:t>(2009 and 2017) 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GB" sz="2000" dirty="0">
                <a:solidFill>
                  <a:schemeClr val="tx2"/>
                </a:solidFill>
              </a:rPr>
              <a:t>To develop a set of </a:t>
            </a:r>
            <a:r>
              <a:rPr lang="en-GB" sz="2000" b="1" dirty="0">
                <a:solidFill>
                  <a:schemeClr val="tx2"/>
                </a:solidFill>
              </a:rPr>
              <a:t>cooperation initiatives </a:t>
            </a:r>
            <a:r>
              <a:rPr lang="en-GB" sz="2000" dirty="0">
                <a:solidFill>
                  <a:schemeClr val="tx2"/>
                </a:solidFill>
              </a:rPr>
              <a:t>involving companies and respective associations, public institutions and other relevant support entities namely Universities, R&amp;D centres, training and educational institutions aiming to </a:t>
            </a:r>
            <a:r>
              <a:rPr lang="en-GB" sz="2000" b="1" dirty="0">
                <a:solidFill>
                  <a:schemeClr val="tx2"/>
                </a:solidFill>
              </a:rPr>
              <a:t>promote innovation</a:t>
            </a:r>
            <a:r>
              <a:rPr lang="en-GB" sz="2000" dirty="0">
                <a:solidFill>
                  <a:schemeClr val="tx2"/>
                </a:solidFill>
              </a:rPr>
              <a:t>, enhance </a:t>
            </a:r>
            <a:r>
              <a:rPr lang="en-GB" sz="2000" b="1" dirty="0">
                <a:solidFill>
                  <a:schemeClr val="tx2"/>
                </a:solidFill>
              </a:rPr>
              <a:t>entrepreneurship</a:t>
            </a:r>
            <a:r>
              <a:rPr lang="en-GB" sz="2000" dirty="0">
                <a:solidFill>
                  <a:schemeClr val="tx2"/>
                </a:solidFill>
              </a:rPr>
              <a:t> and support </a:t>
            </a:r>
            <a:r>
              <a:rPr lang="en-GB" sz="2000" b="1" dirty="0">
                <a:solidFill>
                  <a:schemeClr val="tx2"/>
                </a:solidFill>
              </a:rPr>
              <a:t>internationalization</a:t>
            </a:r>
            <a:r>
              <a:rPr lang="en-GB" sz="2000" dirty="0">
                <a:solidFill>
                  <a:schemeClr val="tx2"/>
                </a:solidFill>
              </a:rPr>
              <a:t> in one or various sectors of activity and to  promote </a:t>
            </a:r>
            <a:r>
              <a:rPr lang="en-GB" sz="2000" b="1" dirty="0">
                <a:solidFill>
                  <a:schemeClr val="tx2"/>
                </a:solidFill>
              </a:rPr>
              <a:t>ocean literacy</a:t>
            </a:r>
          </a:p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8296" y="158180"/>
            <a:ext cx="6368200" cy="720000"/>
          </a:xfrm>
          <a:solidFill>
            <a:schemeClr val="tx2">
              <a:alpha val="80000"/>
            </a:schemeClr>
          </a:solidFill>
        </p:spPr>
        <p:txBody>
          <a:bodyPr/>
          <a:lstStyle/>
          <a:p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6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88720"/>
            <a:ext cx="6264696" cy="720000"/>
          </a:xfrm>
        </p:spPr>
        <p:txBody>
          <a:bodyPr/>
          <a:lstStyle/>
          <a:p>
            <a:r>
              <a:rPr lang="pt-PT" b="1" dirty="0"/>
              <a:t>ABOUT US</a:t>
            </a:r>
            <a:endParaRPr lang="pt-PT" dirty="0"/>
          </a:p>
        </p:txBody>
      </p:sp>
      <p:sp>
        <p:nvSpPr>
          <p:cNvPr id="4" name="Marcador de Posição de Conteúdo 1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756084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dirty="0">
                <a:solidFill>
                  <a:schemeClr val="tx2"/>
                </a:solidFill>
              </a:rPr>
              <a:t>STRATEGIC AXIS</a:t>
            </a:r>
          </a:p>
          <a:p>
            <a:pPr marL="0" indent="0">
              <a:buNone/>
            </a:pPr>
            <a:endParaRPr lang="pt-PT" sz="1000" dirty="0">
              <a:solidFill>
                <a:schemeClr val="tx2"/>
              </a:solidFill>
            </a:endParaRP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Entrepreneurship and business development;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Innovation and modernisation;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Internationalisation;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Improvement of qualifications and skills;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Promotion of oceans literacy and maritime culture;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2"/>
                </a:solidFill>
              </a:rPr>
              <a:t>Strategic information and monitoring.</a:t>
            </a:r>
          </a:p>
        </p:txBody>
      </p:sp>
    </p:spTree>
    <p:extLst>
      <p:ext uri="{BB962C8B-B14F-4D97-AF65-F5344CB8AC3E}">
        <p14:creationId xmlns:p14="http://schemas.microsoft.com/office/powerpoint/2010/main" val="10468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7" y="1124744"/>
            <a:ext cx="4173590" cy="5087946"/>
          </a:xfrm>
          <a:prstGeom prst="rect">
            <a:avLst/>
          </a:prstGeom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628800"/>
            <a:ext cx="3516464" cy="42930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264696" cy="750540"/>
          </a:xfrm>
        </p:spPr>
        <p:txBody>
          <a:bodyPr>
            <a:normAutofit/>
          </a:bodyPr>
          <a:lstStyle/>
          <a:p>
            <a:r>
              <a:rPr lang="pt-PT" b="1" dirty="0"/>
              <a:t>ABOUT US 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155679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729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ângulo 10"/>
          <p:cNvSpPr/>
          <p:nvPr/>
        </p:nvSpPr>
        <p:spPr>
          <a:xfrm>
            <a:off x="2915816" y="1412776"/>
            <a:ext cx="4256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Shipbuilding, ship repair and maintenance</a:t>
            </a:r>
          </a:p>
        </p:txBody>
      </p:sp>
      <p:sp>
        <p:nvSpPr>
          <p:cNvPr id="30" name="Rectângulo 11"/>
          <p:cNvSpPr/>
          <p:nvPr/>
        </p:nvSpPr>
        <p:spPr>
          <a:xfrm>
            <a:off x="1211817" y="3563652"/>
            <a:ext cx="596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Fishing and  Aquaculture</a:t>
            </a:r>
          </a:p>
        </p:txBody>
      </p:sp>
      <p:sp>
        <p:nvSpPr>
          <p:cNvPr id="31" name="Rectângulo 12"/>
          <p:cNvSpPr/>
          <p:nvPr/>
        </p:nvSpPr>
        <p:spPr>
          <a:xfrm>
            <a:off x="1934676" y="2771564"/>
            <a:ext cx="523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Nautical tourism and Recreational sailing</a:t>
            </a:r>
          </a:p>
        </p:txBody>
      </p:sp>
      <p:sp>
        <p:nvSpPr>
          <p:cNvPr id="32" name="Rectângulo 13"/>
          <p:cNvSpPr/>
          <p:nvPr/>
        </p:nvSpPr>
        <p:spPr>
          <a:xfrm>
            <a:off x="1741194" y="2082339"/>
            <a:ext cx="5431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Maritime transport and Port infrastructures</a:t>
            </a:r>
          </a:p>
        </p:txBody>
      </p:sp>
      <p:sp>
        <p:nvSpPr>
          <p:cNvPr id="33" name="Rectângulo 14"/>
          <p:cNvSpPr/>
          <p:nvPr/>
        </p:nvSpPr>
        <p:spPr>
          <a:xfrm>
            <a:off x="1292924" y="5017052"/>
            <a:ext cx="587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Marine technology; New products and materials</a:t>
            </a:r>
          </a:p>
        </p:txBody>
      </p:sp>
      <p:sp>
        <p:nvSpPr>
          <p:cNvPr id="34" name="Rectângulo 15"/>
          <p:cNvSpPr/>
          <p:nvPr/>
        </p:nvSpPr>
        <p:spPr>
          <a:xfrm>
            <a:off x="3203848" y="5750370"/>
            <a:ext cx="396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Marine renewable energy; Oil and gas</a:t>
            </a:r>
          </a:p>
        </p:txBody>
      </p:sp>
      <p:pic>
        <p:nvPicPr>
          <p:cNvPr id="35" name="Picture 2" descr="http://www.interjornal.com.br/fotos/8471562m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24" y="1183514"/>
            <a:ext cx="10908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fisheries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24" y="3356992"/>
            <a:ext cx="10908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greece-yachtcharter.com/images/nautical-tourism-yachting-guid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24" y="2564904"/>
            <a:ext cx="10908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http://t2.gstatic.com/images?q=tbn:ANd9GcSVhGo0wEr4y0smWmawxIwoY9BWBRjw5D0C92lqFdypd6mNha4&amp;t=1&amp;usg=__89ojdjSG6Vu79HkpFYFGIThhydI=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24" y="1844824"/>
            <a:ext cx="10908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ttp://www.innovamar.org/descargas/h2652_a-2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94" y="4077072"/>
            <a:ext cx="10908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ângulo 23"/>
          <p:cNvSpPr/>
          <p:nvPr/>
        </p:nvSpPr>
        <p:spPr>
          <a:xfrm>
            <a:off x="1211817" y="4283732"/>
            <a:ext cx="596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Fish processing and Canning industry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94" y="4810390"/>
            <a:ext cx="1090800" cy="63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 descr="http://t3.gstatic.com/images?q=tbn:ANd9GcSNz72HREyHxQaz6v-WBNf2lqjQiZjp4Ur6hviXcSX6EmvHrKcsw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85" y="5543710"/>
            <a:ext cx="109690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8296" y="53132"/>
            <a:ext cx="6368200" cy="720000"/>
          </a:xfrm>
        </p:spPr>
        <p:txBody>
          <a:bodyPr/>
          <a:lstStyle/>
          <a:p>
            <a:r>
              <a:rPr lang="pt-PT" b="1" dirty="0"/>
              <a:t>ABOUT 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366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336704" cy="750540"/>
          </a:xfrm>
        </p:spPr>
        <p:txBody>
          <a:bodyPr>
            <a:noAutofit/>
          </a:bodyPr>
          <a:lstStyle/>
          <a:p>
            <a:r>
              <a:rPr lang="en-GB" sz="3000" b="1" dirty="0"/>
              <a:t>INTERNATIONAL NETWORKS</a:t>
            </a:r>
            <a:endParaRPr lang="pt-PT" sz="3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38690" y="1772816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F3063"/>
                </a:solidFill>
              </a:rPr>
              <a:t>ENMC – European Network of Maritime Clusters</a:t>
            </a:r>
          </a:p>
          <a:p>
            <a:pPr algn="just"/>
            <a:r>
              <a:rPr lang="en-US" sz="1600" dirty="0">
                <a:solidFill>
                  <a:srgbClr val="0F3063"/>
                </a:solidFill>
              </a:rPr>
              <a:t>A confederation of Maritime Clusters, whose objectives are, among others, the sharing of best practices and to promote and reinforce the European maritime sector and the maritime economy as a whole </a:t>
            </a:r>
            <a:endParaRPr lang="pt-PT" sz="1600" dirty="0">
              <a:solidFill>
                <a:srgbClr val="0F3063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36" y="2961854"/>
            <a:ext cx="1800000" cy="634407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2267744" y="3070121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F3063"/>
                </a:solidFill>
              </a:rPr>
              <a:t>ECCP – European Cluster Collaboration Platform</a:t>
            </a:r>
          </a:p>
          <a:p>
            <a:r>
              <a:rPr lang="en-US" sz="1600" dirty="0">
                <a:solidFill>
                  <a:srgbClr val="0F3063"/>
                </a:solidFill>
              </a:rPr>
              <a:t>An Online platform, developed by DG Enterprise &amp; Industry, which integrates clusters and other European organizations, allowing the fostering of networking and international cooperation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267744" y="4510281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F3063"/>
                </a:solidFill>
              </a:rPr>
              <a:t>BTCA – </a:t>
            </a:r>
            <a:r>
              <a:rPr lang="en-US" sz="2200" b="1" dirty="0" err="1">
                <a:solidFill>
                  <a:srgbClr val="0F3063"/>
                </a:solidFill>
              </a:rPr>
              <a:t>BlueTech</a:t>
            </a:r>
            <a:r>
              <a:rPr lang="en-US" sz="2200" b="1" dirty="0">
                <a:solidFill>
                  <a:srgbClr val="0F3063"/>
                </a:solidFill>
              </a:rPr>
              <a:t> Cluster Alliance</a:t>
            </a:r>
          </a:p>
          <a:p>
            <a:r>
              <a:rPr lang="en-US" sz="1600" dirty="0">
                <a:solidFill>
                  <a:srgbClr val="0F3063"/>
                </a:solidFill>
              </a:rPr>
              <a:t>A informal network of 9 </a:t>
            </a:r>
            <a:r>
              <a:rPr lang="en-US" sz="1600" dirty="0" err="1">
                <a:solidFill>
                  <a:srgbClr val="0F3063"/>
                </a:solidFill>
              </a:rPr>
              <a:t>BlueTech</a:t>
            </a:r>
            <a:r>
              <a:rPr lang="en-US" sz="1600" dirty="0">
                <a:solidFill>
                  <a:srgbClr val="0F3063"/>
                </a:solidFill>
              </a:rPr>
              <a:t> clusters in 7 countries - Canada, France, Ireland, Portugal, Spain, UK and U.S. - to foster innovation and economic development in the Blue Economy</a:t>
            </a:r>
          </a:p>
        </p:txBody>
      </p:sp>
      <p:pic>
        <p:nvPicPr>
          <p:cNvPr id="35" name="Imagem 34" descr="C:\Users\Elisabete\Desktop\website_FO\1_Associacao\Parcerias\logo_ENM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6" y="1484784"/>
            <a:ext cx="1800000" cy="102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5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7200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ROLE IN THE PROJECT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65155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Fórum Oceano </a:t>
            </a:r>
            <a:r>
              <a:rPr lang="en-US" sz="2800" b="1" dirty="0">
                <a:solidFill>
                  <a:schemeClr val="tx2"/>
                </a:solidFill>
              </a:rPr>
              <a:t>main role in the MATES </a:t>
            </a:r>
            <a:r>
              <a:rPr lang="en-US" sz="2800" dirty="0">
                <a:solidFill>
                  <a:schemeClr val="tx2"/>
                </a:solidFill>
              </a:rPr>
              <a:t>project will be the following: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b="1" dirty="0">
                <a:solidFill>
                  <a:schemeClr val="tx2"/>
                </a:solidFill>
              </a:rPr>
              <a:t>Mobilization</a:t>
            </a:r>
            <a:r>
              <a:rPr lang="en-US" sz="2400" dirty="0">
                <a:solidFill>
                  <a:schemeClr val="tx2"/>
                </a:solidFill>
              </a:rPr>
              <a:t> of Portuguese stakeholders to participate in the project (contribution to the state of the art; validation of the skill needs; validation of the priorities lines of action and long term action plan);</a:t>
            </a:r>
          </a:p>
          <a:p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b="1" dirty="0">
                <a:solidFill>
                  <a:schemeClr val="tx2"/>
                </a:solidFill>
              </a:rPr>
              <a:t>Organization of workshops and seminars to debate and validate</a:t>
            </a:r>
            <a:r>
              <a:rPr lang="en-US" sz="2400" dirty="0">
                <a:solidFill>
                  <a:schemeClr val="tx2"/>
                </a:solidFill>
              </a:rPr>
              <a:t>, with Portuguese stakeholders, the main results of the project (preliminary strategy; lines of action, pilot experiences, long term action plan,)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- </a:t>
            </a:r>
            <a:r>
              <a:rPr lang="en-US" sz="2400" b="1" dirty="0">
                <a:solidFill>
                  <a:schemeClr val="tx2"/>
                </a:solidFill>
              </a:rPr>
              <a:t>Dissemination</a:t>
            </a:r>
            <a:r>
              <a:rPr lang="en-US" sz="2400" dirty="0">
                <a:solidFill>
                  <a:schemeClr val="tx2"/>
                </a:solidFill>
              </a:rPr>
              <a:t> of the results of the project near relevant public  targets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699792" y="158180"/>
            <a:ext cx="6444208" cy="892552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PARTICIPATION AND INDUSTRY MOBILIZATION</a:t>
            </a:r>
            <a:endParaRPr lang="pt-PT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Lessons from our experience: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PARTICIPATION AND INDUSTRY MOBILIZATION IS CRUTIAL FOR THE SUCCESS OF THE PROJECTS (all over the cycle of the project)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Stakeholders need to appropriate themselves the objectives and guide lines of the project to play an active role in its development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2555776" y="158180"/>
            <a:ext cx="6588224" cy="1110580"/>
          </a:xfrm>
        </p:spPr>
        <p:txBody>
          <a:bodyPr>
            <a:noAutofit/>
          </a:bodyPr>
          <a:lstStyle/>
          <a:p>
            <a:pPr lvl="0"/>
            <a:r>
              <a:rPr lang="en-GB" sz="2400" b="1" dirty="0"/>
              <a:t>WHY IS STAKEHOLDERS PARTCIPATION AND INDUSTRY MOBILIZATION IMPORTANT</a:t>
            </a: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Lessons from our experience: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- To identify the real needs of end users;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To share experiences and perspectives between 	stakeholders and to learn with each other;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To ensure the relevance of the objectives and of the 	Action Plan;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To play an important role on the monitoring of the 	project;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 To implement the results of the project.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77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96D2EBFE-2FC0-4DEB-8973-BA462D679F35}"/>
</file>

<file path=customXml/itemProps2.xml><?xml version="1.0" encoding="utf-8"?>
<ds:datastoreItem xmlns:ds="http://schemas.openxmlformats.org/officeDocument/2006/customXml" ds:itemID="{484E131C-8193-479F-AF05-5F0D31CB2020}"/>
</file>

<file path=customXml/itemProps3.xml><?xml version="1.0" encoding="utf-8"?>
<ds:datastoreItem xmlns:ds="http://schemas.openxmlformats.org/officeDocument/2006/customXml" ds:itemID="{D55BADA4-7839-4DEB-8646-5BCB1A55ED3A}"/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696</Words>
  <Application>Microsoft Office PowerPoint</Application>
  <PresentationFormat>Apresentação no Ecrã (4:3)</PresentationFormat>
  <Paragraphs>135</Paragraphs>
  <Slides>16</Slides>
  <Notes>16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  <vt:variant>
        <vt:lpstr>Apresentações personalizadas</vt:lpstr>
      </vt:variant>
      <vt:variant>
        <vt:i4>1</vt:i4>
      </vt:variant>
    </vt:vector>
  </HeadingPairs>
  <TitlesOfParts>
    <vt:vector size="21" baseType="lpstr">
      <vt:lpstr>Arial</vt:lpstr>
      <vt:lpstr>Calibri</vt:lpstr>
      <vt:lpstr>Times New Roman</vt:lpstr>
      <vt:lpstr>Tema do Office</vt:lpstr>
      <vt:lpstr>Apresentação do PowerPoint</vt:lpstr>
      <vt:lpstr>ABOUT US</vt:lpstr>
      <vt:lpstr>ABOUT US</vt:lpstr>
      <vt:lpstr>ABOUT US </vt:lpstr>
      <vt:lpstr>ABOUT US</vt:lpstr>
      <vt:lpstr>INTERNATIONAL NETWORKS</vt:lpstr>
      <vt:lpstr>ROLE IN THE PROJECT</vt:lpstr>
      <vt:lpstr>PARTICIPATION AND INDUSTRY MOBILIZATION</vt:lpstr>
      <vt:lpstr>WHY IS STAKEHOLDERS PARTCIPATION AND INDUSTRY MOBILIZATION IMPORTANT</vt:lpstr>
      <vt:lpstr>HOW TO IMPROVE PARTICIPATION OF STAKEHOLDERS</vt:lpstr>
      <vt:lpstr>WHEN IS THE PARTICIPATION OF STAKEHOLDERS RELEVANT</vt:lpstr>
      <vt:lpstr> PARTICIPATION OF STAKEHOLDERS AND INDUSTRY MOBILIZATION IN MATES</vt:lpstr>
      <vt:lpstr> PARTICIPATION OF STAKEHOLDERS AND INDUSTRY MOBILIZATION IN MATES</vt:lpstr>
      <vt:lpstr> PARTICIPATION OF STAKEHOLDERS AND INDUSTRY MOBILIZATION IN MATES</vt:lpstr>
      <vt:lpstr> PARTICIPATION OF STAKEHOLDERS AND INDUSTRY MOBILIZATION IN MATES</vt:lpstr>
      <vt:lpstr>Apresentação do PowerPoint</vt:lpstr>
      <vt:lpstr>Apresentação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</dc:creator>
  <cp:lastModifiedBy>Fórum Oceano NIF 509072763</cp:lastModifiedBy>
  <cp:revision>390</cp:revision>
  <cp:lastPrinted>2013-11-21T12:45:07Z</cp:lastPrinted>
  <dcterms:created xsi:type="dcterms:W3CDTF">2011-01-27T10:06:17Z</dcterms:created>
  <dcterms:modified xsi:type="dcterms:W3CDTF">2018-01-15T21:09:07Z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