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501" r:id="rId2"/>
    <p:sldId id="471" r:id="rId3"/>
    <p:sldId id="256" r:id="rId4"/>
    <p:sldId id="492" r:id="rId5"/>
    <p:sldId id="503" r:id="rId6"/>
    <p:sldId id="484" r:id="rId7"/>
    <p:sldId id="505" r:id="rId8"/>
    <p:sldId id="506" r:id="rId9"/>
    <p:sldId id="507" r:id="rId10"/>
    <p:sldId id="476" r:id="rId11"/>
    <p:sldId id="473" r:id="rId12"/>
    <p:sldId id="499" r:id="rId13"/>
    <p:sldId id="496" r:id="rId14"/>
    <p:sldId id="504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ilisateur inconnu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010"/>
    <a:srgbClr val="EEECF2"/>
    <a:srgbClr val="CACACA"/>
    <a:srgbClr val="C5C5C5"/>
    <a:srgbClr val="A3A3A3"/>
    <a:srgbClr val="0E80C9"/>
    <a:srgbClr val="8CADC9"/>
    <a:srgbClr val="00FFFF"/>
    <a:srgbClr val="000000"/>
    <a:srgbClr val="0090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2321" autoAdjust="0"/>
  </p:normalViewPr>
  <p:slideViewPr>
    <p:cSldViewPr snapToGrid="0">
      <p:cViewPr varScale="1">
        <p:scale>
          <a:sx n="67" d="100"/>
          <a:sy n="67" d="100"/>
        </p:scale>
        <p:origin x="165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14T23:53:18.095" idx="1">
    <p:pos x="7698" y="-52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5F150-B30F-481F-B056-E9D48B2D633B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5B8E2-FF2D-43C8-82AD-220D182F98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5620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5B8E2-FF2D-43C8-82AD-220D182F989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259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5B8E2-FF2D-43C8-82AD-220D182F989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277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5B8E2-FF2D-43C8-82AD-220D182F989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8338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5B8E2-FF2D-43C8-82AD-220D182F989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120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5B8E2-FF2D-43C8-82AD-220D182F989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629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5B8E2-FF2D-43C8-82AD-220D182F989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727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5B8E2-FF2D-43C8-82AD-220D182F989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8629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3285E3-18FD-4846-8EC8-C68FC2DED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5A079B2-215A-4FDB-80B0-D89457B71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7D1AE8-B8CB-4256-BB24-0A0C9173D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0221-9DD8-4E6F-AE26-66A48D736722}" type="datetime1">
              <a:rPr lang="fr-FR" smtClean="0"/>
              <a:t>23/01/2019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E9B49A-AB5A-489A-9BB8-B82A30E47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1476F7-BEFD-4496-BD2B-61286C50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2AAE-97BD-4942-B9F8-717BE6FE44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675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B757A2-D454-4943-AB11-386A6BB15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6872866-9013-410A-ABAE-503249E98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79D81C-D770-4882-8EFA-FDB9AC027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99D9F-2462-42F9-A675-125CEA4BEAF0}" type="datetime1">
              <a:rPr lang="fr-FR" smtClean="0"/>
              <a:t>23/01/2019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48E5BD-896E-4985-8008-B2378966E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331C7B-1135-4ADA-87DE-E6D8B31F7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2AAE-97BD-4942-B9F8-717BE6FE44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57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3097225-BF39-4EFB-814E-2ED9DB3113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2EAF0AE-F5E6-4299-9C5D-710271C2D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78E6D8-E04C-4196-B8C9-4B633065E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7B7D-6405-4BCE-BBA6-4B8BB1EE12CA}" type="datetime1">
              <a:rPr lang="fr-FR" smtClean="0"/>
              <a:t>23/01/2019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8AEF45-E699-448D-9DAA-261EE6AA6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8D7A8E-8DD7-4BB8-943E-44EAA8DD4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2AAE-97BD-4942-B9F8-717BE6FE44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535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BBBAC2-3533-48CE-8559-0CAD5F264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FA71D0-706A-497C-974F-489D7973A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D5785F-212C-4242-995E-0E56F406F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4F9C-933B-4BA2-961D-70B9B4EE4E7A}" type="datetime1">
              <a:rPr lang="fr-FR" smtClean="0"/>
              <a:t>23/01/2019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8E7B4A-BDE3-4B8D-8D9E-D06F03230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13C996-B65F-4CFC-BD71-913F42584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2AAE-97BD-4942-B9F8-717BE6FE44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82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05BB16-8E81-4C5B-A670-0D7565899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054676-2558-41B1-B77E-17F80DC07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C5553C-CB70-4EAE-88BE-154428022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1D3E-C0E8-4F91-A12C-7F374E089FD6}" type="datetime1">
              <a:rPr lang="fr-FR" smtClean="0"/>
              <a:t>23/01/2019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44A7C4-A1D3-4822-AC0B-9A4628101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DDB45D-3D29-41CC-AEBF-4D8BE06E2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2AAE-97BD-4942-B9F8-717BE6FE44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18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185F51-7EE9-4B69-BB73-015B9D61C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554232-479F-4707-971C-94902EC72C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29921A3-9243-4E33-935D-3A933E8D7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2E7580-A286-473B-B9FA-6894A43D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D3B4-B8D0-48BC-B1C6-CE06B4CF57E8}" type="datetime1">
              <a:rPr lang="fr-FR" smtClean="0"/>
              <a:t>23/01/2019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7EFF572-584D-462C-AD47-100FC52CD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7BCD3A-A38D-4E48-A79D-2AF40EAF4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2AAE-97BD-4942-B9F8-717BE6FE44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39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D9FCBC-E565-4F51-B237-734DFCEC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111464-B65C-4A9D-B820-F57354BB2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6CF56EF-AD5C-4BA6-B42E-5A1EB6ECB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1733C54-5119-4DE3-B87A-4E11E67EE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E73DA3E-9231-40FA-9B59-04581E0352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A25B0FD-A09E-4B7C-BC87-DE48D460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EA27-F505-48E9-A598-0DD4A9D2D369}" type="datetime1">
              <a:rPr lang="fr-FR" smtClean="0"/>
              <a:t>23/01/2019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5846B4B-E372-450D-9857-4B1458277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056B439-FD86-44AA-A69F-58C7463F9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2AAE-97BD-4942-B9F8-717BE6FE44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241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4C08F0-00CA-4FCA-A91E-481610618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90AAC14-5B38-49E3-B13C-7A9104ACA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377F-F003-4E94-BB43-1CBE4769FD35}" type="datetime1">
              <a:rPr lang="fr-FR" smtClean="0"/>
              <a:t>23/01/2019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915AC76-4981-4339-827F-E06584185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5C54B23-975A-4216-8408-CFF080B5D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2AAE-97BD-4942-B9F8-717BE6FE44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585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05E0FEC-6EA8-4EEB-80E0-C1051AD3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9BF3-AD93-4C55-BD5A-97B7606F57DB}" type="datetime1">
              <a:rPr lang="fr-FR" smtClean="0"/>
              <a:t>23/01/2019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8FC2D63-6783-49F7-ABF0-2AD99BCC7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17B75D-B6DA-4287-8637-0B4D81AA7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2AAE-97BD-4942-B9F8-717BE6FE44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3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653C34-42A7-48AF-B18F-1EC5DE63C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8C499F-8779-4A47-BE44-D461664FD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230696-F928-4D18-AE2C-79448D88B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F167B2A-AC8F-4D25-9906-2DDE8A3E5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552C-5285-4869-8ECC-ED361F4A1200}" type="datetime1">
              <a:rPr lang="fr-FR" smtClean="0"/>
              <a:t>23/01/2019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0904F68-3ED8-457B-9E8C-313699B52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116B56E-7E19-44F7-A958-5701B0364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2AAE-97BD-4942-B9F8-717BE6FE44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396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A631C4-5B44-440D-A816-8F8F8E03B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FF39C57-5959-4508-9B2D-D387A99FD0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D903AC6-7CA2-4CF1-922D-965C356EE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E7E018-46CD-4ED8-B3D0-2716D635C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ACFD-7195-43DD-80C1-F5DF7A3B530D}" type="datetime1">
              <a:rPr lang="fr-FR" smtClean="0"/>
              <a:t>23/01/2019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4D7323-7148-4ACD-8442-9C393CEB3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E46741E-2A28-441F-A246-9DDD76A3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2AAE-97BD-4942-B9F8-717BE6FE44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599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E1D7B02-CF5A-4C86-8F97-DD388ADED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3089FE-EBD3-4C8C-82B8-50366B4C6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DFC818-864D-4A7A-84D6-1236503C05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081C6-1760-4532-A755-7567D8D9FC53}" type="datetime1">
              <a:rPr lang="fr-FR" smtClean="0"/>
              <a:t>23/01/2019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8E957F-C740-4319-9F9F-F5156ABF8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B54802-3240-45A6-8AFE-80DF3032F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82AAE-97BD-4942-B9F8-717BE6FE44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71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17.wdp"/><Relationship Id="rId3" Type="http://schemas.openxmlformats.org/officeDocument/2006/relationships/image" Target="../media/image2.png"/><Relationship Id="rId7" Type="http://schemas.microsoft.com/office/2007/relationships/hdphoto" Target="../media/hdphoto15.wdp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6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microsoft.com/office/2007/relationships/hdphoto" Target="../media/hdphoto16.wdp"/><Relationship Id="rId5" Type="http://schemas.openxmlformats.org/officeDocument/2006/relationships/image" Target="../media/image52.png"/><Relationship Id="rId15" Type="http://schemas.openxmlformats.org/officeDocument/2006/relationships/image" Target="../media/image57.png"/><Relationship Id="rId10" Type="http://schemas.openxmlformats.org/officeDocument/2006/relationships/image" Target="../media/image54.png"/><Relationship Id="rId4" Type="http://schemas.openxmlformats.org/officeDocument/2006/relationships/image" Target="../media/image51.png"/><Relationship Id="rId9" Type="http://schemas.microsoft.com/office/2007/relationships/hdphoto" Target="../media/hdphoto1.wdp"/><Relationship Id="rId14" Type="http://schemas.openxmlformats.org/officeDocument/2006/relationships/image" Target="../media/image5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microsoft.com/office/2007/relationships/hdphoto" Target="../media/hdphoto1.wdp"/><Relationship Id="rId10" Type="http://schemas.microsoft.com/office/2007/relationships/hdphoto" Target="../media/hdphoto6.wdp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9.wdp"/><Relationship Id="rId3" Type="http://schemas.openxmlformats.org/officeDocument/2006/relationships/image" Target="../media/image21.jpeg"/><Relationship Id="rId7" Type="http://schemas.openxmlformats.org/officeDocument/2006/relationships/image" Target="../media/image8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5.png"/><Relationship Id="rId5" Type="http://schemas.microsoft.com/office/2007/relationships/hdphoto" Target="../media/hdphoto7.wdp"/><Relationship Id="rId10" Type="http://schemas.microsoft.com/office/2007/relationships/hdphoto" Target="../media/hdphoto8.wdp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18" Type="http://schemas.openxmlformats.org/officeDocument/2006/relationships/image" Target="../media/image20.png"/><Relationship Id="rId26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microsoft.com/office/2007/relationships/hdphoto" Target="../media/hdphoto10.wdp"/><Relationship Id="rId12" Type="http://schemas.openxmlformats.org/officeDocument/2006/relationships/image" Target="../media/image32.png"/><Relationship Id="rId17" Type="http://schemas.microsoft.com/office/2007/relationships/hdphoto" Target="../media/hdphoto6.wdp"/><Relationship Id="rId25" Type="http://schemas.microsoft.com/office/2007/relationships/hdphoto" Target="../media/hdphoto12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24" Type="http://schemas.openxmlformats.org/officeDocument/2006/relationships/image" Target="../media/image36.png"/><Relationship Id="rId5" Type="http://schemas.microsoft.com/office/2007/relationships/hdphoto" Target="../media/hdphoto1.wdp"/><Relationship Id="rId15" Type="http://schemas.microsoft.com/office/2007/relationships/hdphoto" Target="../media/hdphoto5.wdp"/><Relationship Id="rId23" Type="http://schemas.openxmlformats.org/officeDocument/2006/relationships/image" Target="../media/image35.png"/><Relationship Id="rId28" Type="http://schemas.microsoft.com/office/2007/relationships/hdphoto" Target="../media/hdphoto13.wdp"/><Relationship Id="rId10" Type="http://schemas.microsoft.com/office/2007/relationships/hdphoto" Target="../media/hdphoto11.wdp"/><Relationship Id="rId19" Type="http://schemas.openxmlformats.org/officeDocument/2006/relationships/image" Target="../media/image34.png"/><Relationship Id="rId4" Type="http://schemas.openxmlformats.org/officeDocument/2006/relationships/image" Target="../media/image3.png"/><Relationship Id="rId9" Type="http://schemas.openxmlformats.org/officeDocument/2006/relationships/image" Target="../media/image30.png"/><Relationship Id="rId14" Type="http://schemas.openxmlformats.org/officeDocument/2006/relationships/image" Target="../media/image17.png"/><Relationship Id="rId22" Type="http://schemas.openxmlformats.org/officeDocument/2006/relationships/image" Target="NULL"/><Relationship Id="rId27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png"/><Relationship Id="rId18" Type="http://schemas.openxmlformats.org/officeDocument/2006/relationships/image" Target="../media/image50.png"/><Relationship Id="rId3" Type="http://schemas.openxmlformats.org/officeDocument/2006/relationships/image" Target="../media/image2.png"/><Relationship Id="rId7" Type="http://schemas.openxmlformats.org/officeDocument/2006/relationships/image" Target="NULL"/><Relationship Id="rId12" Type="http://schemas.openxmlformats.org/officeDocument/2006/relationships/image" Target="../media/image45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6" Type="http://schemas.microsoft.com/office/2007/relationships/hdphoto" Target="../media/hdphoto14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4.jpg"/><Relationship Id="rId5" Type="http://schemas.microsoft.com/office/2007/relationships/hdphoto" Target="../media/hdphoto1.wdp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42.jpg"/><Relationship Id="rId1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" y="502869"/>
            <a:ext cx="12192000" cy="609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14BB2C-E5EC-4D54-9FA0-1A96F715E9AB}"/>
              </a:ext>
            </a:extLst>
          </p:cNvPr>
          <p:cNvSpPr/>
          <p:nvPr/>
        </p:nvSpPr>
        <p:spPr>
          <a:xfrm rot="16200000">
            <a:off x="5726727" y="389552"/>
            <a:ext cx="738549" cy="121920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4B2A9E-46B1-44F2-AC1B-E5F54FDCFB47}"/>
              </a:ext>
            </a:extLst>
          </p:cNvPr>
          <p:cNvSpPr/>
          <p:nvPr/>
        </p:nvSpPr>
        <p:spPr>
          <a:xfrm rot="16200000">
            <a:off x="5383062" y="-446240"/>
            <a:ext cx="1425877" cy="12192002"/>
          </a:xfrm>
          <a:prstGeom prst="rect">
            <a:avLst/>
          </a:prstGeom>
          <a:solidFill>
            <a:srgbClr val="FF101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382B40-6023-45A5-AAF5-A42ED9882E87}"/>
              </a:ext>
            </a:extLst>
          </p:cNvPr>
          <p:cNvSpPr/>
          <p:nvPr/>
        </p:nvSpPr>
        <p:spPr>
          <a:xfrm>
            <a:off x="-1638256" y="859681"/>
            <a:ext cx="1038926" cy="646114"/>
          </a:xfrm>
          <a:prstGeom prst="rect">
            <a:avLst/>
          </a:prstGeom>
          <a:solidFill>
            <a:srgbClr val="FF10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9ECE52-4E0A-4EDC-BC0A-BBB0D1B1E9FA}"/>
              </a:ext>
            </a:extLst>
          </p:cNvPr>
          <p:cNvSpPr/>
          <p:nvPr/>
        </p:nvSpPr>
        <p:spPr>
          <a:xfrm>
            <a:off x="-1638256" y="1699418"/>
            <a:ext cx="1038926" cy="646114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TextBox 91">
            <a:extLst>
              <a:ext uri="{FF2B5EF4-FFF2-40B4-BE49-F238E27FC236}">
                <a16:creationId xmlns:a16="http://schemas.microsoft.com/office/drawing/2014/main" id="{706DC6E0-7D41-47A0-BF62-701847548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78486" y="4146138"/>
            <a:ext cx="7790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marL="0" marR="0" lvl="0" indent="0" defTabSz="18272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119CF4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Deck</a:t>
            </a:r>
            <a:endParaRPr kumimoji="0" lang="id-ID" altLang="fr-FR" sz="2800" b="1" i="0" u="none" strike="noStrike" kern="0" cap="none" spc="0" normalizeH="0" baseline="0" noProof="0" dirty="0">
              <a:ln>
                <a:noFill/>
              </a:ln>
              <a:solidFill>
                <a:srgbClr val="119CF4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ource Sans Pro" panose="020B0503030403020204" pitchFamily="34" charset="0"/>
            </a:endParaRPr>
          </a:p>
        </p:txBody>
      </p:sp>
      <p:sp>
        <p:nvSpPr>
          <p:cNvPr id="8" name="TextBox 90">
            <a:extLst>
              <a:ext uri="{FF2B5EF4-FFF2-40B4-BE49-F238E27FC236}">
                <a16:creationId xmlns:a16="http://schemas.microsoft.com/office/drawing/2014/main" id="{F7B580D2-AA30-4210-B250-06BE43E80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63171" y="3745655"/>
            <a:ext cx="1010177" cy="52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marL="0" marR="0" lvl="0" indent="0" defTabSz="18272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E80C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Pitch</a:t>
            </a:r>
            <a:endParaRPr kumimoji="0" lang="id-ID" altLang="fr-FR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ource Sans Pro" panose="020B0503030403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8DF200C-15B5-4649-B60D-4BCD285AEF06}"/>
              </a:ext>
            </a:extLst>
          </p:cNvPr>
          <p:cNvSpPr txBox="1"/>
          <p:nvPr/>
        </p:nvSpPr>
        <p:spPr>
          <a:xfrm>
            <a:off x="-5168830" y="4762006"/>
            <a:ext cx="4569500" cy="8317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70000"/>
              </a:lnSpc>
            </a:pPr>
            <a:r>
              <a:rPr lang="de-DE" sz="6000" dirty="0" err="1">
                <a:solidFill>
                  <a:schemeClr val="bg1"/>
                </a:solidFill>
                <a:latin typeface="Arial Black" panose="020B0A04020102020204" pitchFamily="34" charset="0"/>
              </a:rPr>
              <a:t>Titre</a:t>
            </a:r>
            <a:r>
              <a:rPr lang="de-DE" sz="6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de-DE" sz="6000" dirty="0" err="1">
                <a:solidFill>
                  <a:schemeClr val="bg1"/>
                </a:solidFill>
                <a:latin typeface="Arial Black" panose="020B0A04020102020204" pitchFamily="34" charset="0"/>
              </a:rPr>
              <a:t>slide</a:t>
            </a:r>
            <a:endParaRPr lang="de-DE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C2849A6-8D24-4D38-BC01-B7D9F3230E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997" y="2960128"/>
            <a:ext cx="1104023" cy="5376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963FDBC-28A6-48C2-A9AA-29290EA6C618}"/>
              </a:ext>
            </a:extLst>
          </p:cNvPr>
          <p:cNvSpPr/>
          <p:nvPr/>
        </p:nvSpPr>
        <p:spPr>
          <a:xfrm>
            <a:off x="-1667004" y="93830"/>
            <a:ext cx="1038926" cy="640587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8CFD4E4-7437-4DD9-AB39-2D478146D868}"/>
              </a:ext>
            </a:extLst>
          </p:cNvPr>
          <p:cNvSpPr txBox="1"/>
          <p:nvPr/>
        </p:nvSpPr>
        <p:spPr>
          <a:xfrm>
            <a:off x="-2265681" y="5723533"/>
            <a:ext cx="1740275" cy="3634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>
              <a:lnSpc>
                <a:spcPct val="70000"/>
              </a:lnSpc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Corps du texte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C5DB07F-D182-4CB0-B812-B7946FE628F1}"/>
              </a:ext>
            </a:extLst>
          </p:cNvPr>
          <p:cNvSpPr txBox="1"/>
          <p:nvPr/>
        </p:nvSpPr>
        <p:spPr>
          <a:xfrm>
            <a:off x="-2280275" y="6118647"/>
            <a:ext cx="1740275" cy="3634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>
              <a:lnSpc>
                <a:spcPct val="70000"/>
              </a:lnSpc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Corps du texte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B3F52D7-3FEE-4AF4-8824-40836C085061}"/>
              </a:ext>
            </a:extLst>
          </p:cNvPr>
          <p:cNvSpPr txBox="1"/>
          <p:nvPr/>
        </p:nvSpPr>
        <p:spPr>
          <a:xfrm>
            <a:off x="2207245" y="6514476"/>
            <a:ext cx="9994108" cy="29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fr-FR" dirty="0">
                <a:solidFill>
                  <a:srgbClr val="119CF4"/>
                </a:solidFill>
                <a:latin typeface="Arial Black" panose="020B0A04020102020204" pitchFamily="34" charset="0"/>
              </a:rPr>
              <a:t>BLUE INVEST IN THE MEDITERRANEAN 2019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9B53CA-3F4D-4F55-8B1F-C3583CB2798A}"/>
              </a:ext>
            </a:extLst>
          </p:cNvPr>
          <p:cNvSpPr/>
          <p:nvPr/>
        </p:nvSpPr>
        <p:spPr>
          <a:xfrm rot="16200000">
            <a:off x="5848350" y="-5848353"/>
            <a:ext cx="495302" cy="121920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45AE6E3-24A6-48DD-89C4-193DD52CDDFA}"/>
              </a:ext>
            </a:extLst>
          </p:cNvPr>
          <p:cNvSpPr txBox="1"/>
          <p:nvPr/>
        </p:nvSpPr>
        <p:spPr>
          <a:xfrm>
            <a:off x="3915174" y="4568710"/>
            <a:ext cx="8254930" cy="8317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>
              <a:lnSpc>
                <a:spcPct val="70000"/>
              </a:lnSpc>
            </a:pP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>
              <a:lnSpc>
                <a:spcPct val="70000"/>
              </a:lnSpc>
            </a:pP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Make Of Seaweeds</a:t>
            </a:r>
          </a:p>
          <a:p>
            <a:pPr algn="r">
              <a:lnSpc>
                <a:spcPct val="70000"/>
              </a:lnSpc>
            </a:pP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An Exploitation</a:t>
            </a:r>
          </a:p>
          <a:p>
            <a:pPr algn="r">
              <a:lnSpc>
                <a:spcPct val="70000"/>
              </a:lnSpc>
            </a:pP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Of Future</a:t>
            </a:r>
            <a:endParaRPr lang="de-DE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5A616633-475A-430C-B24D-450B791F4A3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42" y="5000516"/>
            <a:ext cx="2264671" cy="1102965"/>
          </a:xfrm>
          <a:prstGeom prst="rect">
            <a:avLst/>
          </a:prstGeom>
        </p:spPr>
      </p:pic>
      <p:sp>
        <p:nvSpPr>
          <p:cNvPr id="16" name="TextBox 91">
            <a:extLst>
              <a:ext uri="{FF2B5EF4-FFF2-40B4-BE49-F238E27FC236}">
                <a16:creationId xmlns:a16="http://schemas.microsoft.com/office/drawing/2014/main" id="{2B29E85D-D672-4DF9-9C8B-94518F1AD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4728" y="-45998"/>
            <a:ext cx="10002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marL="0" marR="0" lvl="0" indent="0" defTabSz="18272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fr-FR" b="1" i="0" u="none" strike="noStrike" kern="0" cap="none" spc="0" normalizeH="0" baseline="0" noProof="0" dirty="0">
                <a:ln>
                  <a:solidFill>
                    <a:srgbClr val="119CF4"/>
                  </a:solidFill>
                  <a:prstDash val="solid"/>
                </a:ln>
                <a:noFill/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Deck</a:t>
            </a:r>
            <a:endParaRPr kumimoji="0" lang="id-ID" altLang="fr-FR" b="1" i="0" u="none" strike="noStrike" kern="0" cap="none" spc="0" normalizeH="0" baseline="0" noProof="0" dirty="0">
              <a:ln>
                <a:solidFill>
                  <a:srgbClr val="119CF4"/>
                </a:solidFill>
                <a:prstDash val="solid"/>
              </a:ln>
              <a:noFill/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ource Sans Pro" panose="020B0503030403020204" pitchFamily="34" charset="0"/>
            </a:endParaRPr>
          </a:p>
        </p:txBody>
      </p:sp>
      <p:sp>
        <p:nvSpPr>
          <p:cNvPr id="17" name="TextBox 90">
            <a:extLst>
              <a:ext uri="{FF2B5EF4-FFF2-40B4-BE49-F238E27FC236}">
                <a16:creationId xmlns:a16="http://schemas.microsoft.com/office/drawing/2014/main" id="{665E8A6B-9C8C-456D-BB85-681E095C8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0455" y="-79811"/>
            <a:ext cx="1241009" cy="6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marL="0" marR="0" lvl="0" indent="0" defTabSz="18272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fr-FR" b="1" i="0" u="none" strike="noStrike" kern="0" cap="none" spc="0" normalizeH="0" baseline="0" noProof="0" dirty="0">
                <a:ln>
                  <a:solidFill>
                    <a:srgbClr val="119CF4"/>
                  </a:solidFill>
                  <a:prstDash val="solid"/>
                </a:ln>
                <a:noFill/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Pitch</a:t>
            </a:r>
            <a:endParaRPr kumimoji="0" lang="id-ID" altLang="fr-FR" b="1" i="0" u="none" strike="noStrike" kern="0" cap="none" spc="0" normalizeH="0" baseline="0" noProof="0" dirty="0">
              <a:ln>
                <a:solidFill>
                  <a:srgbClr val="119CF4"/>
                </a:solidFill>
                <a:prstDash val="solid"/>
              </a:ln>
              <a:noFill/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ource Sans Pro" panose="020B050303040302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5598F85-D85C-41AC-B12F-CDC767C27EA9}"/>
              </a:ext>
            </a:extLst>
          </p:cNvPr>
          <p:cNvSpPr txBox="1"/>
          <p:nvPr/>
        </p:nvSpPr>
        <p:spPr>
          <a:xfrm>
            <a:off x="775194" y="59001"/>
            <a:ext cx="2005591" cy="49530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70000"/>
              </a:lnSpc>
            </a:pPr>
            <a:r>
              <a:rPr lang="de-DE" sz="4000" dirty="0">
                <a:ln>
                  <a:solidFill>
                    <a:srgbClr val="119CF4"/>
                  </a:solidFill>
                </a:ln>
                <a:noFill/>
                <a:latin typeface="Arial Black" panose="020B0A04020102020204" pitchFamily="34" charset="0"/>
              </a:rPr>
              <a:t>Malte</a:t>
            </a:r>
          </a:p>
        </p:txBody>
      </p:sp>
      <p:pic>
        <p:nvPicPr>
          <p:cNvPr id="39" name="Picture 4" descr="Image associÃ©e">
            <a:extLst>
              <a:ext uri="{FF2B5EF4-FFF2-40B4-BE49-F238E27FC236}">
                <a16:creationId xmlns:a16="http://schemas.microsoft.com/office/drawing/2014/main" id="{ED7BADBB-C82B-4D2A-967A-D5F9C81C1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9287" r="7916" b="14507"/>
          <a:stretch/>
        </p:blipFill>
        <p:spPr bwMode="auto">
          <a:xfrm>
            <a:off x="19047" y="7566"/>
            <a:ext cx="724392" cy="49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59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B0B21667-7804-4921-A457-1FBD406CF393}"/>
              </a:ext>
            </a:extLst>
          </p:cNvPr>
          <p:cNvSpPr/>
          <p:nvPr/>
        </p:nvSpPr>
        <p:spPr>
          <a:xfrm>
            <a:off x="-11906" y="-118849"/>
            <a:ext cx="12220749" cy="6858000"/>
          </a:xfrm>
          <a:prstGeom prst="rect">
            <a:avLst/>
          </a:prstGeom>
          <a:solidFill>
            <a:srgbClr val="F5F5F5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14BB2C-E5EC-4D54-9FA0-1A96F715E9AB}"/>
              </a:ext>
            </a:extLst>
          </p:cNvPr>
          <p:cNvSpPr/>
          <p:nvPr/>
        </p:nvSpPr>
        <p:spPr>
          <a:xfrm rot="16200000">
            <a:off x="5726727" y="409007"/>
            <a:ext cx="738549" cy="121920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4B2A9E-46B1-44F2-AC1B-E5F54FDCFB47}"/>
              </a:ext>
            </a:extLst>
          </p:cNvPr>
          <p:cNvSpPr/>
          <p:nvPr/>
        </p:nvSpPr>
        <p:spPr>
          <a:xfrm rot="16200000">
            <a:off x="5072551" y="-671751"/>
            <a:ext cx="1993900" cy="12192002"/>
          </a:xfrm>
          <a:prstGeom prst="rect">
            <a:avLst/>
          </a:prstGeom>
          <a:solidFill>
            <a:srgbClr val="FF101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382B40-6023-45A5-AAF5-A42ED9882E87}"/>
              </a:ext>
            </a:extLst>
          </p:cNvPr>
          <p:cNvSpPr/>
          <p:nvPr/>
        </p:nvSpPr>
        <p:spPr>
          <a:xfrm>
            <a:off x="-1638256" y="859681"/>
            <a:ext cx="1038926" cy="646114"/>
          </a:xfrm>
          <a:prstGeom prst="rect">
            <a:avLst/>
          </a:prstGeom>
          <a:solidFill>
            <a:srgbClr val="FF10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9ECE52-4E0A-4EDC-BC0A-BBB0D1B1E9FA}"/>
              </a:ext>
            </a:extLst>
          </p:cNvPr>
          <p:cNvSpPr/>
          <p:nvPr/>
        </p:nvSpPr>
        <p:spPr>
          <a:xfrm>
            <a:off x="-1638256" y="1699418"/>
            <a:ext cx="1038926" cy="646114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91">
            <a:extLst>
              <a:ext uri="{FF2B5EF4-FFF2-40B4-BE49-F238E27FC236}">
                <a16:creationId xmlns:a16="http://schemas.microsoft.com/office/drawing/2014/main" id="{706DC6E0-7D41-47A0-BF62-701847548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78486" y="4146138"/>
            <a:ext cx="7790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marL="0" marR="0" lvl="0" indent="0" defTabSz="18272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119CF4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Deck</a:t>
            </a:r>
            <a:endParaRPr kumimoji="0" lang="id-ID" altLang="fr-FR" sz="2800" b="1" i="0" u="none" strike="noStrike" kern="0" cap="none" spc="0" normalizeH="0" baseline="0" noProof="0" dirty="0">
              <a:ln>
                <a:noFill/>
              </a:ln>
              <a:solidFill>
                <a:srgbClr val="119CF4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ource Sans Pro" panose="020B0503030403020204" pitchFamily="34" charset="0"/>
            </a:endParaRPr>
          </a:p>
        </p:txBody>
      </p:sp>
      <p:sp>
        <p:nvSpPr>
          <p:cNvPr id="8" name="TextBox 90">
            <a:extLst>
              <a:ext uri="{FF2B5EF4-FFF2-40B4-BE49-F238E27FC236}">
                <a16:creationId xmlns:a16="http://schemas.microsoft.com/office/drawing/2014/main" id="{F7B580D2-AA30-4210-B250-06BE43E80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63171" y="3745655"/>
            <a:ext cx="1010177" cy="52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marL="0" marR="0" lvl="0" indent="0" defTabSz="18272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E80C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Pitch</a:t>
            </a:r>
            <a:endParaRPr kumimoji="0" lang="id-ID" altLang="fr-FR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ource Sans Pro" panose="020B0503030403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8DF200C-15B5-4649-B60D-4BCD285AEF06}"/>
              </a:ext>
            </a:extLst>
          </p:cNvPr>
          <p:cNvSpPr txBox="1"/>
          <p:nvPr/>
        </p:nvSpPr>
        <p:spPr>
          <a:xfrm>
            <a:off x="-5168830" y="4762006"/>
            <a:ext cx="4569500" cy="8317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70000"/>
              </a:lnSpc>
            </a:pPr>
            <a:r>
              <a:rPr lang="de-DE" sz="6000" dirty="0" err="1">
                <a:solidFill>
                  <a:schemeClr val="bg1"/>
                </a:solidFill>
                <a:latin typeface="Arial Black" panose="020B0A04020102020204" pitchFamily="34" charset="0"/>
              </a:rPr>
              <a:t>Titre</a:t>
            </a:r>
            <a:r>
              <a:rPr lang="de-DE" sz="6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de-DE" sz="6000" dirty="0" err="1">
                <a:solidFill>
                  <a:schemeClr val="bg1"/>
                </a:solidFill>
                <a:latin typeface="Arial Black" panose="020B0A04020102020204" pitchFamily="34" charset="0"/>
              </a:rPr>
              <a:t>slide</a:t>
            </a:r>
            <a:endParaRPr lang="de-DE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C2849A6-8D24-4D38-BC01-B7D9F3230E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997" y="2960128"/>
            <a:ext cx="1104023" cy="5376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963FDBC-28A6-48C2-A9AA-29290EA6C618}"/>
              </a:ext>
            </a:extLst>
          </p:cNvPr>
          <p:cNvSpPr/>
          <p:nvPr/>
        </p:nvSpPr>
        <p:spPr>
          <a:xfrm>
            <a:off x="-1667004" y="93830"/>
            <a:ext cx="1038926" cy="640587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8CFD4E4-7437-4DD9-AB39-2D478146D868}"/>
              </a:ext>
            </a:extLst>
          </p:cNvPr>
          <p:cNvSpPr txBox="1"/>
          <p:nvPr/>
        </p:nvSpPr>
        <p:spPr>
          <a:xfrm>
            <a:off x="-2265681" y="5723533"/>
            <a:ext cx="1740275" cy="3634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>
              <a:lnSpc>
                <a:spcPct val="70000"/>
              </a:lnSpc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Corps du texte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C5DB07F-D182-4CB0-B812-B7946FE628F1}"/>
              </a:ext>
            </a:extLst>
          </p:cNvPr>
          <p:cNvSpPr txBox="1"/>
          <p:nvPr/>
        </p:nvSpPr>
        <p:spPr>
          <a:xfrm>
            <a:off x="-2280275" y="6118647"/>
            <a:ext cx="1740275" cy="3634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>
              <a:lnSpc>
                <a:spcPct val="70000"/>
              </a:lnSpc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Corps du texte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B3F52D7-3FEE-4AF4-8824-40836C085061}"/>
              </a:ext>
            </a:extLst>
          </p:cNvPr>
          <p:cNvSpPr txBox="1"/>
          <p:nvPr/>
        </p:nvSpPr>
        <p:spPr>
          <a:xfrm>
            <a:off x="2207245" y="6514476"/>
            <a:ext cx="9994108" cy="29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fr-FR" dirty="0">
                <a:solidFill>
                  <a:srgbClr val="119CF4"/>
                </a:solidFill>
                <a:latin typeface="Arial Black" panose="020B0A04020102020204" pitchFamily="34" charset="0"/>
              </a:rPr>
              <a:t>BLUE INVEST IN THE MEDITERRANEAN 2019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EFE4FDC3-A14A-453C-B795-49E93BEBFC0F}"/>
              </a:ext>
            </a:extLst>
          </p:cNvPr>
          <p:cNvGrpSpPr/>
          <p:nvPr/>
        </p:nvGrpSpPr>
        <p:grpSpPr>
          <a:xfrm>
            <a:off x="11504907" y="-88410"/>
            <a:ext cx="771329" cy="583710"/>
            <a:chOff x="7697353" y="658529"/>
            <a:chExt cx="771329" cy="583710"/>
          </a:xfrm>
        </p:grpSpPr>
        <p:sp>
          <p:nvSpPr>
            <p:cNvPr id="16" name="TextBox 91">
              <a:extLst>
                <a:ext uri="{FF2B5EF4-FFF2-40B4-BE49-F238E27FC236}">
                  <a16:creationId xmlns:a16="http://schemas.microsoft.com/office/drawing/2014/main" id="{2B29E85D-D672-4DF9-9C8B-94518F1AD7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4096" y="934462"/>
              <a:ext cx="55784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9pPr>
            </a:lstStyle>
            <a:p>
              <a:pPr marL="0" marR="0" lvl="0" indent="0" defTabSz="18272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fr-FR" sz="2000" b="1" i="0" u="none" strike="noStrike" kern="0" cap="none" spc="0" normalizeH="0" baseline="0" noProof="0" dirty="0">
                  <a:ln>
                    <a:solidFill>
                      <a:srgbClr val="119CF4"/>
                    </a:solidFill>
                    <a:prstDash val="solid"/>
                  </a:ln>
                  <a:noFill/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Source Sans Pro" panose="020B0503030403020204" pitchFamily="34" charset="0"/>
                </a:rPr>
                <a:t>Deck</a:t>
              </a:r>
              <a:endParaRPr kumimoji="0" lang="id-ID" altLang="fr-FR" sz="2000" b="1" i="0" u="none" strike="noStrike" kern="0" cap="none" spc="0" normalizeH="0" baseline="0" noProof="0" dirty="0">
                <a:ln>
                  <a:solidFill>
                    <a:srgbClr val="119CF4"/>
                  </a:solidFill>
                  <a:prstDash val="solid"/>
                </a:ln>
                <a:noFill/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endParaRPr>
            </a:p>
          </p:txBody>
        </p:sp>
        <p:sp>
          <p:nvSpPr>
            <p:cNvPr id="17" name="TextBox 90">
              <a:extLst>
                <a:ext uri="{FF2B5EF4-FFF2-40B4-BE49-F238E27FC236}">
                  <a16:creationId xmlns:a16="http://schemas.microsoft.com/office/drawing/2014/main" id="{665E8A6B-9C8C-456D-BB85-681E095C81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7353" y="658529"/>
              <a:ext cx="771329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2" tIns="45711" rIns="91422" bIns="45711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9pPr>
            </a:lstStyle>
            <a:p>
              <a:pPr marL="0" marR="0" lvl="0" indent="0" defTabSz="18272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fr-FR" sz="2000" b="1" i="0" u="none" strike="noStrike" kern="0" cap="none" spc="0" normalizeH="0" baseline="0" noProof="0" dirty="0">
                  <a:ln>
                    <a:solidFill>
                      <a:srgbClr val="119CF4"/>
                    </a:solidFill>
                    <a:prstDash val="solid"/>
                  </a:ln>
                  <a:noFill/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Source Sans Pro" panose="020B0503030403020204" pitchFamily="34" charset="0"/>
                </a:rPr>
                <a:t>Pitch</a:t>
              </a:r>
              <a:endParaRPr kumimoji="0" lang="id-ID" altLang="fr-FR" sz="2000" b="1" i="0" u="none" strike="noStrike" kern="0" cap="none" spc="0" normalizeH="0" baseline="0" noProof="0" dirty="0">
                <a:ln>
                  <a:solidFill>
                    <a:srgbClr val="119CF4"/>
                  </a:solidFill>
                  <a:prstDash val="solid"/>
                </a:ln>
                <a:noFill/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endParaRPr>
            </a:p>
          </p:txBody>
        </p: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25598F85-D85C-41AC-B12F-CDC767C27EA9}"/>
              </a:ext>
            </a:extLst>
          </p:cNvPr>
          <p:cNvSpPr txBox="1"/>
          <p:nvPr/>
        </p:nvSpPr>
        <p:spPr>
          <a:xfrm>
            <a:off x="775194" y="97101"/>
            <a:ext cx="2005591" cy="49530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70000"/>
              </a:lnSpc>
            </a:pPr>
            <a:r>
              <a:rPr lang="de-DE" sz="2400" dirty="0">
                <a:ln>
                  <a:solidFill>
                    <a:srgbClr val="119CF4"/>
                  </a:solidFill>
                </a:ln>
                <a:noFill/>
                <a:latin typeface="Arial Black" panose="020B0A04020102020204" pitchFamily="34" charset="0"/>
              </a:rPr>
              <a:t>Malte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023A262F-B165-458A-A49A-2E7D5053EDA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418" y="33696"/>
            <a:ext cx="821489" cy="400091"/>
          </a:xfrm>
          <a:prstGeom prst="rect">
            <a:avLst/>
          </a:prstGeom>
        </p:spPr>
      </p:pic>
      <p:sp>
        <p:nvSpPr>
          <p:cNvPr id="25" name="Espace réservé du numéro de diapositive 1">
            <a:extLst>
              <a:ext uri="{FF2B5EF4-FFF2-40B4-BE49-F238E27FC236}">
                <a16:creationId xmlns:a16="http://schemas.microsoft.com/office/drawing/2014/main" id="{158A4D88-C55B-424A-9881-766291247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490393" y="6482054"/>
            <a:ext cx="2743200" cy="365125"/>
          </a:xfrm>
        </p:spPr>
        <p:txBody>
          <a:bodyPr/>
          <a:lstStyle/>
          <a:p>
            <a:fld id="{D7182AAE-97BD-4942-B9F8-717BE6FE4489}" type="slidenum">
              <a:rPr lang="fr-FR" b="1" smtClean="0">
                <a:solidFill>
                  <a:srgbClr val="119C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fr-FR" b="1" dirty="0">
              <a:solidFill>
                <a:srgbClr val="119CF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9F33E0E-AE55-4E9D-BA35-7927DF53C618}"/>
              </a:ext>
            </a:extLst>
          </p:cNvPr>
          <p:cNvSpPr txBox="1"/>
          <p:nvPr/>
        </p:nvSpPr>
        <p:spPr>
          <a:xfrm>
            <a:off x="4687803" y="4526654"/>
            <a:ext cx="7481693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GOT CONVINCED BY OUR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COMMITMENT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STRONG BUSINESS POTENTIAL OF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STARTUP!</a:t>
            </a:r>
            <a:endParaRPr lang="fr-F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EE01B46-6B98-409E-BBEA-81B16C711442}"/>
              </a:ext>
            </a:extLst>
          </p:cNvPr>
          <p:cNvSpPr txBox="1"/>
          <p:nvPr/>
        </p:nvSpPr>
        <p:spPr>
          <a:xfrm>
            <a:off x="0" y="4777800"/>
            <a:ext cx="2226159" cy="16415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70000"/>
              </a:lnSpc>
            </a:pPr>
            <a:r>
              <a:rPr lang="de-DE" sz="6000" dirty="0" err="1">
                <a:solidFill>
                  <a:schemeClr val="bg1"/>
                </a:solidFill>
                <a:latin typeface="Arial Black" panose="020B0A04020102020204" pitchFamily="34" charset="0"/>
              </a:rPr>
              <a:t>Our</a:t>
            </a:r>
            <a:endParaRPr lang="de-DE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lnSpc>
                <a:spcPct val="70000"/>
              </a:lnSpc>
            </a:pPr>
            <a:r>
              <a:rPr lang="de-DE" sz="6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Partners</a:t>
            </a:r>
            <a:endParaRPr lang="de-DE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82DC7198-30AF-4680-A39F-01DC750649DF}"/>
              </a:ext>
            </a:extLst>
          </p:cNvPr>
          <p:cNvCxnSpPr>
            <a:cxnSpLocks/>
          </p:cNvCxnSpPr>
          <p:nvPr/>
        </p:nvCxnSpPr>
        <p:spPr>
          <a:xfrm>
            <a:off x="4451103" y="4643515"/>
            <a:ext cx="0" cy="1391667"/>
          </a:xfrm>
          <a:prstGeom prst="line">
            <a:avLst/>
          </a:prstGeom>
          <a:ln w="571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RÃ©sultat de recherche d'images pour &quot;universitÃ© mostaganem&quot;">
            <a:extLst>
              <a:ext uri="{FF2B5EF4-FFF2-40B4-BE49-F238E27FC236}">
                <a16:creationId xmlns:a16="http://schemas.microsoft.com/office/drawing/2014/main" id="{482E727E-972F-44DB-885A-2958D5A45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648" y="791813"/>
            <a:ext cx="1362496" cy="118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Ã©sultat de recherche d'images pour &quot;cnrdpa logo png&quot;">
            <a:extLst>
              <a:ext uri="{FF2B5EF4-FFF2-40B4-BE49-F238E27FC236}">
                <a16:creationId xmlns:a16="http://schemas.microsoft.com/office/drawing/2014/main" id="{D254B43E-3E7E-4BFC-B11F-67F3BB25FE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0" t="19661" r="13310" b="18884"/>
          <a:stretch/>
        </p:blipFill>
        <p:spPr bwMode="auto">
          <a:xfrm>
            <a:off x="781933" y="2129861"/>
            <a:ext cx="923182" cy="1109354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A8642DBA-0DE4-4905-9184-CD951D5630D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3256" y1="6639" x2="9650" y2="87552"/>
                        <a14:foregroundMark x1="318" y1="39004" x2="38494" y2="49378"/>
                        <a14:foregroundMark x1="93531" y1="36100" x2="26829" y2="50207"/>
                        <a14:foregroundMark x1="96394" y1="62241" x2="93743" y2="94191"/>
                        <a14:foregroundMark x1="92047" y1="95436" x2="39767" y2="85477"/>
                        <a14:foregroundMark x1="99258" y1="22407" x2="97773" y2="42324"/>
                        <a14:foregroundMark x1="91729" y1="50622" x2="48674" y2="51867"/>
                        <a14:foregroundMark x1="98515" y1="14108" x2="99894" y2="174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53" y="982984"/>
            <a:ext cx="2481984" cy="634314"/>
          </a:xfrm>
          <a:prstGeom prst="rect">
            <a:avLst/>
          </a:prstGeom>
        </p:spPr>
      </p:pic>
      <p:pic>
        <p:nvPicPr>
          <p:cNvPr id="34" name="Picture 4" descr="Image associÃ©e">
            <a:extLst>
              <a:ext uri="{FF2B5EF4-FFF2-40B4-BE49-F238E27FC236}">
                <a16:creationId xmlns:a16="http://schemas.microsoft.com/office/drawing/2014/main" id="{AAD80557-3C1D-455F-B8D7-20F92782C6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17" b="86771" l="13594" r="92813">
                        <a14:foregroundMark x1="50313" y1="13229" x2="43750" y2="40807"/>
                        <a14:foregroundMark x1="51719" y1="10538" x2="49844" y2="40583"/>
                        <a14:foregroundMark x1="69844" y1="16592" x2="71250" y2="57623"/>
                        <a14:foregroundMark x1="70156" y1="61883" x2="90938" y2="63453"/>
                        <a14:foregroundMark x1="90625" y1="59865" x2="85781" y2="34305"/>
                        <a14:foregroundMark x1="90469" y1="36771" x2="89844" y2="50224"/>
                        <a14:foregroundMark x1="91406" y1="39686" x2="91875" y2="62780"/>
                        <a14:foregroundMark x1="20000" y1="52242" x2="30625" y2="515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9287" r="7916" b="14507"/>
          <a:stretch/>
        </p:blipFill>
        <p:spPr bwMode="auto">
          <a:xfrm>
            <a:off x="19047" y="7566"/>
            <a:ext cx="724392" cy="49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66194BFE-1AF8-431A-99DB-DA863BDD638E}"/>
              </a:ext>
            </a:extLst>
          </p:cNvPr>
          <p:cNvSpPr txBox="1"/>
          <p:nvPr/>
        </p:nvSpPr>
        <p:spPr>
          <a:xfrm>
            <a:off x="9506856" y="1458782"/>
            <a:ext cx="257486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F05522"/>
                </a:solidFill>
                <a:latin typeface="Arial Back"/>
              </a:rPr>
              <a:t>C</a:t>
            </a:r>
            <a:r>
              <a:rPr lang="fr-FR" sz="4000" b="1" dirty="0">
                <a:solidFill>
                  <a:srgbClr val="203864"/>
                </a:solidFill>
                <a:latin typeface="Arial Back"/>
              </a:rPr>
              <a:t>lub</a:t>
            </a:r>
          </a:p>
          <a:p>
            <a:r>
              <a:rPr lang="fr-FR" sz="3600" b="1" dirty="0">
                <a:solidFill>
                  <a:srgbClr val="96BD0D"/>
                </a:solidFill>
                <a:latin typeface="Arial Back"/>
              </a:rPr>
              <a:t>G</a:t>
            </a:r>
            <a:r>
              <a:rPr lang="fr-FR" sz="3600" b="1" dirty="0">
                <a:solidFill>
                  <a:srgbClr val="203864"/>
                </a:solidFill>
                <a:latin typeface="Arial Back"/>
              </a:rPr>
              <a:t>reenwich 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A7145EA-C8CE-472F-B22B-01261C8F86A8}"/>
              </a:ext>
            </a:extLst>
          </p:cNvPr>
          <p:cNvCxnSpPr/>
          <p:nvPr/>
        </p:nvCxnSpPr>
        <p:spPr>
          <a:xfrm>
            <a:off x="4535403" y="1184950"/>
            <a:ext cx="0" cy="1942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6EE50456-0DDD-4DC7-8DFB-4D4C0DD7A0D4}"/>
              </a:ext>
            </a:extLst>
          </p:cNvPr>
          <p:cNvCxnSpPr/>
          <p:nvPr/>
        </p:nvCxnSpPr>
        <p:spPr>
          <a:xfrm>
            <a:off x="9272799" y="1180175"/>
            <a:ext cx="0" cy="1942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>
            <a:extLst>
              <a:ext uri="{FF2B5EF4-FFF2-40B4-BE49-F238E27FC236}">
                <a16:creationId xmlns:a16="http://schemas.microsoft.com/office/drawing/2014/main" id="{4345AA31-3701-4136-AE67-3D9F01430D10}"/>
              </a:ext>
            </a:extLst>
          </p:cNvPr>
          <p:cNvSpPr txBox="1"/>
          <p:nvPr/>
        </p:nvSpPr>
        <p:spPr>
          <a:xfrm>
            <a:off x="9924148" y="3641803"/>
            <a:ext cx="1740275" cy="3634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70000"/>
              </a:lnSpc>
            </a:pPr>
            <a:r>
              <a:rPr lang="de-DE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No-Gov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de-D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174" y="2104680"/>
            <a:ext cx="1235677" cy="1109353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7" name="Picture 2" descr="C:\Documents and Settings\610PC\Desktop\logo logiciel dernier.PNG"/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980842" y="2183269"/>
            <a:ext cx="1740269" cy="11230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3E58AC09-E461-4F43-BC68-15E466B5E3FD}"/>
              </a:ext>
            </a:extLst>
          </p:cNvPr>
          <p:cNvSpPr txBox="1"/>
          <p:nvPr/>
        </p:nvSpPr>
        <p:spPr>
          <a:xfrm>
            <a:off x="1356021" y="3641803"/>
            <a:ext cx="1740275" cy="3634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Corporation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5AF64E11-90FE-4D9F-97B6-C62C323F36D1}"/>
              </a:ext>
            </a:extLst>
          </p:cNvPr>
          <p:cNvSpPr txBox="1"/>
          <p:nvPr/>
        </p:nvSpPr>
        <p:spPr>
          <a:xfrm>
            <a:off x="6025227" y="3650714"/>
            <a:ext cx="1740275" cy="3634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70000"/>
              </a:lnSpc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Institution</a:t>
            </a:r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938" y="2176378"/>
            <a:ext cx="1162634" cy="11626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8" r="2132" b="17820"/>
          <a:stretch/>
        </p:blipFill>
        <p:spPr>
          <a:xfrm>
            <a:off x="5220836" y="812493"/>
            <a:ext cx="1041735" cy="11209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7026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0E2129-400A-4564-B2C4-F89BF42CD73B}"/>
              </a:ext>
            </a:extLst>
          </p:cNvPr>
          <p:cNvSpPr/>
          <p:nvPr/>
        </p:nvSpPr>
        <p:spPr>
          <a:xfrm>
            <a:off x="4927600" y="0"/>
            <a:ext cx="7264400" cy="6858000"/>
          </a:xfrm>
          <a:prstGeom prst="rect">
            <a:avLst/>
          </a:prstGeom>
          <a:solidFill>
            <a:srgbClr val="F5F5F5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31588EA-D720-4F84-B4CC-80B81A3D9D80}"/>
              </a:ext>
            </a:extLst>
          </p:cNvPr>
          <p:cNvSpPr/>
          <p:nvPr/>
        </p:nvSpPr>
        <p:spPr>
          <a:xfrm>
            <a:off x="5104426" y="0"/>
            <a:ext cx="362263" cy="6858000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09D855-FE8C-4E62-8D76-98FBBDE98CBD}"/>
              </a:ext>
            </a:extLst>
          </p:cNvPr>
          <p:cNvSpPr/>
          <p:nvPr/>
        </p:nvSpPr>
        <p:spPr>
          <a:xfrm>
            <a:off x="4927600" y="0"/>
            <a:ext cx="430882" cy="6858000"/>
          </a:xfrm>
          <a:prstGeom prst="rect">
            <a:avLst/>
          </a:prstGeom>
          <a:solidFill>
            <a:srgbClr val="FF101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F258C65D-DCB6-44DA-8A0A-6D41BC7E54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8" t="12348" r="19957"/>
          <a:stretch/>
        </p:blipFill>
        <p:spPr bwMode="auto">
          <a:xfrm>
            <a:off x="0" y="-20610"/>
            <a:ext cx="5097224" cy="689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6BEC7AA-A735-43DB-A90E-5BC6ECD30371}"/>
              </a:ext>
            </a:extLst>
          </p:cNvPr>
          <p:cNvSpPr/>
          <p:nvPr/>
        </p:nvSpPr>
        <p:spPr>
          <a:xfrm>
            <a:off x="0" y="5455495"/>
            <a:ext cx="5104426" cy="1402505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570A9FB2-9CE5-4D41-935C-49DD405A2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55495"/>
            <a:ext cx="1882200" cy="132630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A589702-308E-4B61-8DD9-0C19089BB6CC}"/>
              </a:ext>
            </a:extLst>
          </p:cNvPr>
          <p:cNvSpPr/>
          <p:nvPr/>
        </p:nvSpPr>
        <p:spPr>
          <a:xfrm>
            <a:off x="-1638256" y="859681"/>
            <a:ext cx="1038926" cy="646114"/>
          </a:xfrm>
          <a:prstGeom prst="rect">
            <a:avLst/>
          </a:prstGeom>
          <a:solidFill>
            <a:srgbClr val="FF10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F7F82B0-FAC5-471B-8FE0-FB7F20D5D7B8}"/>
              </a:ext>
            </a:extLst>
          </p:cNvPr>
          <p:cNvSpPr/>
          <p:nvPr/>
        </p:nvSpPr>
        <p:spPr>
          <a:xfrm>
            <a:off x="-1638256" y="1699418"/>
            <a:ext cx="1038926" cy="646114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TextBox 91">
            <a:extLst>
              <a:ext uri="{FF2B5EF4-FFF2-40B4-BE49-F238E27FC236}">
                <a16:creationId xmlns:a16="http://schemas.microsoft.com/office/drawing/2014/main" id="{0AE942B1-AD80-4A70-927A-527BA92D3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78486" y="4146138"/>
            <a:ext cx="7790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marL="0" marR="0" lvl="0" indent="0" defTabSz="18272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119CF4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Deck</a:t>
            </a:r>
            <a:endParaRPr kumimoji="0" lang="id-ID" altLang="fr-FR" sz="2800" b="1" i="0" u="none" strike="noStrike" kern="0" cap="none" spc="0" normalizeH="0" baseline="0" noProof="0" dirty="0">
              <a:ln>
                <a:noFill/>
              </a:ln>
              <a:solidFill>
                <a:srgbClr val="119CF4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ource Sans Pro" panose="020B0503030403020204" pitchFamily="34" charset="0"/>
            </a:endParaRPr>
          </a:p>
        </p:txBody>
      </p:sp>
      <p:sp>
        <p:nvSpPr>
          <p:cNvPr id="40" name="TextBox 90">
            <a:extLst>
              <a:ext uri="{FF2B5EF4-FFF2-40B4-BE49-F238E27FC236}">
                <a16:creationId xmlns:a16="http://schemas.microsoft.com/office/drawing/2014/main" id="{D8F81FEB-C753-4064-AE14-9B1E22AFE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63171" y="3745655"/>
            <a:ext cx="1010177" cy="52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marL="0" marR="0" lvl="0" indent="0" defTabSz="18272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E80C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Pitch</a:t>
            </a:r>
            <a:endParaRPr kumimoji="0" lang="id-ID" altLang="fr-FR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ource Sans Pro" panose="020B0503030403020204" pitchFamily="34" charset="0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2E8984B5-8E73-4CA0-842D-CEC3AEF03A08}"/>
              </a:ext>
            </a:extLst>
          </p:cNvPr>
          <p:cNvSpPr txBox="1"/>
          <p:nvPr/>
        </p:nvSpPr>
        <p:spPr>
          <a:xfrm>
            <a:off x="-5168830" y="4762006"/>
            <a:ext cx="4569500" cy="8317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70000"/>
              </a:lnSpc>
            </a:pPr>
            <a:r>
              <a:rPr lang="de-DE" sz="6000" dirty="0" err="1">
                <a:solidFill>
                  <a:schemeClr val="bg1"/>
                </a:solidFill>
                <a:latin typeface="Arial Black" panose="020B0A04020102020204" pitchFamily="34" charset="0"/>
              </a:rPr>
              <a:t>Titre</a:t>
            </a:r>
            <a:r>
              <a:rPr lang="de-DE" sz="6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de-DE" sz="6000" dirty="0" err="1">
                <a:solidFill>
                  <a:schemeClr val="bg1"/>
                </a:solidFill>
                <a:latin typeface="Arial Black" panose="020B0A04020102020204" pitchFamily="34" charset="0"/>
              </a:rPr>
              <a:t>slide</a:t>
            </a:r>
            <a:endParaRPr lang="de-DE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D197FDEA-7080-4025-A30D-21E2236582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997" y="2960128"/>
            <a:ext cx="1104023" cy="537694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358B81B3-1EB3-4ED1-8707-64F493779453}"/>
              </a:ext>
            </a:extLst>
          </p:cNvPr>
          <p:cNvSpPr/>
          <p:nvPr/>
        </p:nvSpPr>
        <p:spPr>
          <a:xfrm>
            <a:off x="-1667004" y="93830"/>
            <a:ext cx="1038926" cy="640587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81EDD9D7-AAC8-40B3-A9E4-E7A79BD49BD5}"/>
              </a:ext>
            </a:extLst>
          </p:cNvPr>
          <p:cNvSpPr txBox="1"/>
          <p:nvPr/>
        </p:nvSpPr>
        <p:spPr>
          <a:xfrm>
            <a:off x="-2265681" y="5723533"/>
            <a:ext cx="1740275" cy="3634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>
              <a:lnSpc>
                <a:spcPct val="70000"/>
              </a:lnSpc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Corps du texte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99C1BADF-C465-4460-9F78-3BE6FD2D1668}"/>
              </a:ext>
            </a:extLst>
          </p:cNvPr>
          <p:cNvSpPr txBox="1"/>
          <p:nvPr/>
        </p:nvSpPr>
        <p:spPr>
          <a:xfrm>
            <a:off x="-2280275" y="6118647"/>
            <a:ext cx="1740275" cy="3634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>
              <a:lnSpc>
                <a:spcPct val="70000"/>
              </a:lnSpc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Corps du texte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617DA0B-EC2C-4808-93DA-40A2096049D2}"/>
              </a:ext>
            </a:extLst>
          </p:cNvPr>
          <p:cNvSpPr txBox="1"/>
          <p:nvPr/>
        </p:nvSpPr>
        <p:spPr>
          <a:xfrm>
            <a:off x="1989404" y="5611353"/>
            <a:ext cx="3735898" cy="1142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</a:rPr>
              <a:t>BLUE INVEST </a:t>
            </a:r>
          </a:p>
          <a:p>
            <a:pPr>
              <a:lnSpc>
                <a:spcPct val="70000"/>
              </a:lnSpc>
            </a:pPr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</a:rPr>
              <a:t>IN THE MEDITERRANEAN 2019</a:t>
            </a:r>
          </a:p>
        </p:txBody>
      </p:sp>
      <p:sp>
        <p:nvSpPr>
          <p:cNvPr id="32" name="Rectangle 159">
            <a:extLst>
              <a:ext uri="{FF2B5EF4-FFF2-40B4-BE49-F238E27FC236}">
                <a16:creationId xmlns:a16="http://schemas.microsoft.com/office/drawing/2014/main" id="{5B6B3EBC-CAB9-4115-9281-ECBD133B8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254" y="1264339"/>
            <a:ext cx="5627417" cy="10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no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>
              <a:lnSpc>
                <a:spcPct val="70000"/>
              </a:lnSpc>
            </a:pPr>
            <a:r>
              <a:rPr lang="en-US" altLang="fr-FR" sz="6000" dirty="0">
                <a:solidFill>
                  <a:srgbClr val="203864"/>
                </a:solidFill>
                <a:latin typeface="Arial Black" panose="020B0A04020102020204" pitchFamily="34" charset="0"/>
              </a:rPr>
              <a:t>THANK YOU</a:t>
            </a:r>
          </a:p>
          <a:p>
            <a:pPr>
              <a:lnSpc>
                <a:spcPct val="70000"/>
              </a:lnSpc>
            </a:pPr>
            <a:r>
              <a:rPr lang="en-US" altLang="fr-FR" dirty="0">
                <a:solidFill>
                  <a:srgbClr val="203864"/>
                </a:solidFill>
                <a:latin typeface="Arial Black" panose="020B0A04020102020204" pitchFamily="34" charset="0"/>
              </a:rPr>
              <a:t>See You Next Time</a:t>
            </a:r>
          </a:p>
        </p:txBody>
      </p:sp>
      <p:cxnSp>
        <p:nvCxnSpPr>
          <p:cNvPr id="33" name="Straight Connector 11">
            <a:extLst>
              <a:ext uri="{FF2B5EF4-FFF2-40B4-BE49-F238E27FC236}">
                <a16:creationId xmlns:a16="http://schemas.microsoft.com/office/drawing/2014/main" id="{D717790D-5329-4CFE-8582-7F8A5ADCAFA1}"/>
              </a:ext>
            </a:extLst>
          </p:cNvPr>
          <p:cNvCxnSpPr>
            <a:cxnSpLocks/>
          </p:cNvCxnSpPr>
          <p:nvPr/>
        </p:nvCxnSpPr>
        <p:spPr>
          <a:xfrm flipH="1">
            <a:off x="6107425" y="2776545"/>
            <a:ext cx="4910038" cy="0"/>
          </a:xfrm>
          <a:prstGeom prst="line">
            <a:avLst/>
          </a:prstGeom>
          <a:ln w="28575">
            <a:solidFill>
              <a:srgbClr val="FF101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72">
            <a:extLst>
              <a:ext uri="{FF2B5EF4-FFF2-40B4-BE49-F238E27FC236}">
                <a16:creationId xmlns:a16="http://schemas.microsoft.com/office/drawing/2014/main" id="{86B13FA6-CCC0-4CEE-A99B-3EC307141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6535" y="5226235"/>
            <a:ext cx="3647707" cy="64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43797" tIns="121899" rIns="243797" bIns="121899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fr-FR" sz="2400" dirty="0">
                <a:latin typeface="Arial Back"/>
                <a:ea typeface="Open Sans"/>
                <a:cs typeface="Lato Light"/>
              </a:rPr>
              <a:t>contact@algoagar.com</a:t>
            </a:r>
          </a:p>
        </p:txBody>
      </p:sp>
      <p:sp>
        <p:nvSpPr>
          <p:cNvPr id="36" name="Rectangle 71">
            <a:extLst>
              <a:ext uri="{FF2B5EF4-FFF2-40B4-BE49-F238E27FC236}">
                <a16:creationId xmlns:a16="http://schemas.microsoft.com/office/drawing/2014/main" id="{FDE4DADB-CE8E-41AB-90DE-129C621B9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5126" y="4979371"/>
            <a:ext cx="11416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en-US" altLang="fr-FR" sz="2400" b="1" dirty="0">
                <a:solidFill>
                  <a:srgbClr val="119CF4"/>
                </a:solidFill>
                <a:latin typeface="Arial Back"/>
                <a:ea typeface="Lato Regular"/>
                <a:cs typeface="Lato Regular"/>
              </a:rPr>
              <a:t>EMAIL</a:t>
            </a:r>
          </a:p>
        </p:txBody>
      </p:sp>
      <p:sp>
        <p:nvSpPr>
          <p:cNvPr id="46" name="Rectangle 73">
            <a:extLst>
              <a:ext uri="{FF2B5EF4-FFF2-40B4-BE49-F238E27FC236}">
                <a16:creationId xmlns:a16="http://schemas.microsoft.com/office/drawing/2014/main" id="{E36E1253-853F-4AA9-8176-A5F4B7304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7349" y="5805004"/>
            <a:ext cx="20649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en-US" altLang="fr-FR" sz="2400" b="1" dirty="0">
                <a:solidFill>
                  <a:srgbClr val="119CF4"/>
                </a:solidFill>
                <a:latin typeface="Arial Back"/>
                <a:ea typeface="Lato Regular"/>
                <a:cs typeface="Lato Regular"/>
              </a:rPr>
              <a:t>TELEPHONE</a:t>
            </a:r>
          </a:p>
        </p:txBody>
      </p:sp>
      <p:sp>
        <p:nvSpPr>
          <p:cNvPr id="47" name="TextBox 74">
            <a:extLst>
              <a:ext uri="{FF2B5EF4-FFF2-40B4-BE49-F238E27FC236}">
                <a16:creationId xmlns:a16="http://schemas.microsoft.com/office/drawing/2014/main" id="{FA80D675-6109-443C-9EA9-A11DE7757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3797" y="6168623"/>
            <a:ext cx="6057982" cy="68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43797" tIns="121899" rIns="243797" bIns="121899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fr-FR" sz="2400" dirty="0">
                <a:latin typeface="Arial Back"/>
                <a:ea typeface="Open Sans"/>
                <a:cs typeface="Lato Light"/>
              </a:rPr>
              <a:t>(+213) 555 829 691/ (+213) 799 004 690</a:t>
            </a:r>
          </a:p>
        </p:txBody>
      </p:sp>
      <p:sp>
        <p:nvSpPr>
          <p:cNvPr id="49" name="Rectangle 77">
            <a:extLst>
              <a:ext uri="{FF2B5EF4-FFF2-40B4-BE49-F238E27FC236}">
                <a16:creationId xmlns:a16="http://schemas.microsoft.com/office/drawing/2014/main" id="{D4639846-2884-4BDA-BE82-E2CC5B29A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5727" y="2942848"/>
            <a:ext cx="2226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en-US" altLang="fr-FR" sz="2400" b="1" dirty="0">
                <a:solidFill>
                  <a:srgbClr val="119CF4"/>
                </a:solidFill>
                <a:latin typeface="Arial Back"/>
                <a:ea typeface="Lato Regular"/>
                <a:cs typeface="Lato Regular"/>
              </a:rPr>
              <a:t>HQ ADDRESS</a:t>
            </a:r>
          </a:p>
        </p:txBody>
      </p:sp>
      <p:sp>
        <p:nvSpPr>
          <p:cNvPr id="50" name="TextBox 78">
            <a:extLst>
              <a:ext uri="{FF2B5EF4-FFF2-40B4-BE49-F238E27FC236}">
                <a16:creationId xmlns:a16="http://schemas.microsoft.com/office/drawing/2014/main" id="{8A49C2B2-D80B-4114-B8A4-201339A2D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743" y="3224109"/>
            <a:ext cx="6357257" cy="84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797" tIns="121899" rIns="243797" bIns="121899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>
              <a:lnSpc>
                <a:spcPct val="80000"/>
              </a:lnSpc>
            </a:pPr>
            <a:r>
              <a:rPr lang="fr-FR" sz="2400" dirty="0">
                <a:latin typeface="Arial Back"/>
              </a:rPr>
              <a:t>Université de Mostaganem - Site 5 - Haï El </a:t>
            </a:r>
            <a:r>
              <a:rPr lang="fr-FR" sz="2400" dirty="0" err="1">
                <a:latin typeface="Arial Back"/>
              </a:rPr>
              <a:t>Houria</a:t>
            </a:r>
            <a:r>
              <a:rPr lang="fr-FR" sz="2400" dirty="0">
                <a:latin typeface="Arial Back"/>
              </a:rPr>
              <a:t>, N90, 27000, </a:t>
            </a:r>
            <a:r>
              <a:rPr lang="fr-FR" sz="2400" dirty="0" err="1">
                <a:latin typeface="Arial Back"/>
              </a:rPr>
              <a:t>Algeria</a:t>
            </a:r>
            <a:endParaRPr lang="en-US" altLang="fr-FR" sz="2400" dirty="0">
              <a:latin typeface="Arial Back"/>
              <a:ea typeface="Open Sans"/>
              <a:cs typeface="Lato Light"/>
            </a:endParaRPr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3F5575FE-CBED-49D3-B2D3-C9908E77F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429" y="29983"/>
            <a:ext cx="1523614" cy="742048"/>
          </a:xfrm>
          <a:prstGeom prst="rect">
            <a:avLst/>
          </a:prstGeom>
        </p:spPr>
      </p:pic>
      <p:sp>
        <p:nvSpPr>
          <p:cNvPr id="56" name="ZoneTexte 55">
            <a:extLst>
              <a:ext uri="{FF2B5EF4-FFF2-40B4-BE49-F238E27FC236}">
                <a16:creationId xmlns:a16="http://schemas.microsoft.com/office/drawing/2014/main" id="{6FF6C702-71EF-4729-8C71-6B47D06966D9}"/>
              </a:ext>
            </a:extLst>
          </p:cNvPr>
          <p:cNvSpPr txBox="1"/>
          <p:nvPr/>
        </p:nvSpPr>
        <p:spPr>
          <a:xfrm>
            <a:off x="5448031" y="14399"/>
            <a:ext cx="4104531" cy="8317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70000"/>
              </a:lnSpc>
            </a:pPr>
            <a:r>
              <a:rPr lang="en-US" sz="2400" dirty="0">
                <a:solidFill>
                  <a:srgbClr val="119CF4"/>
                </a:solidFill>
                <a:latin typeface="Arial Black" panose="020B0A04020102020204" pitchFamily="34" charset="0"/>
              </a:rPr>
              <a:t>Make Of Seaweeds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solidFill>
                  <a:srgbClr val="119CF4"/>
                </a:solidFill>
                <a:latin typeface="Arial Black" panose="020B0A04020102020204" pitchFamily="34" charset="0"/>
              </a:rPr>
              <a:t>An Exploitation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solidFill>
                  <a:srgbClr val="119CF4"/>
                </a:solidFill>
                <a:latin typeface="Arial Black" panose="020B0A04020102020204" pitchFamily="34" charset="0"/>
              </a:rPr>
              <a:t>Of Future</a:t>
            </a:r>
            <a:endParaRPr lang="de-DE" sz="2400" dirty="0">
              <a:solidFill>
                <a:srgbClr val="119CF4"/>
              </a:solidFill>
              <a:latin typeface="Arial Black" panose="020B0A04020102020204" pitchFamily="34" charset="0"/>
            </a:endParaRPr>
          </a:p>
        </p:txBody>
      </p:sp>
      <p:sp>
        <p:nvSpPr>
          <p:cNvPr id="59" name="TextBox 72">
            <a:extLst>
              <a:ext uri="{FF2B5EF4-FFF2-40B4-BE49-F238E27FC236}">
                <a16:creationId xmlns:a16="http://schemas.microsoft.com/office/drawing/2014/main" id="{95F3DF26-291F-4424-8DFC-178F76231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9889" y="4437306"/>
            <a:ext cx="4668820" cy="64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43797" tIns="121899" rIns="243797" bIns="121899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fr-FR" sz="2400" dirty="0">
                <a:latin typeface="Arial Back"/>
                <a:ea typeface="Open Sans"/>
                <a:cs typeface="Lato Light"/>
              </a:rPr>
              <a:t>www.facebook.com/AlgoAgar</a:t>
            </a:r>
          </a:p>
        </p:txBody>
      </p:sp>
      <p:sp>
        <p:nvSpPr>
          <p:cNvPr id="57" name="Rectangle 71">
            <a:extLst>
              <a:ext uri="{FF2B5EF4-FFF2-40B4-BE49-F238E27FC236}">
                <a16:creationId xmlns:a16="http://schemas.microsoft.com/office/drawing/2014/main" id="{EADD2FB7-3BE1-467E-8E64-58E0668FB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6079" y="4160461"/>
            <a:ext cx="19293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en-US" altLang="fr-FR" sz="2400" b="1" dirty="0">
                <a:solidFill>
                  <a:srgbClr val="119CF4"/>
                </a:solidFill>
                <a:latin typeface="Arial Back"/>
                <a:ea typeface="Lato Regular"/>
                <a:cs typeface="Lato Regular"/>
              </a:rPr>
              <a:t>FACEBOOK</a:t>
            </a:r>
          </a:p>
        </p:txBody>
      </p:sp>
    </p:spTree>
    <p:extLst>
      <p:ext uri="{BB962C8B-B14F-4D97-AF65-F5344CB8AC3E}">
        <p14:creationId xmlns:p14="http://schemas.microsoft.com/office/powerpoint/2010/main" val="222161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/>
          <a:stretch/>
        </p:blipFill>
        <p:spPr>
          <a:xfrm>
            <a:off x="0" y="57816"/>
            <a:ext cx="12188622" cy="50953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14BB2C-E5EC-4D54-9FA0-1A96F715E9AB}"/>
              </a:ext>
            </a:extLst>
          </p:cNvPr>
          <p:cNvSpPr/>
          <p:nvPr/>
        </p:nvSpPr>
        <p:spPr>
          <a:xfrm rot="16200000">
            <a:off x="5726727" y="389552"/>
            <a:ext cx="738549" cy="121920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4B2A9E-46B1-44F2-AC1B-E5F54FDCFB47}"/>
              </a:ext>
            </a:extLst>
          </p:cNvPr>
          <p:cNvSpPr/>
          <p:nvPr/>
        </p:nvSpPr>
        <p:spPr>
          <a:xfrm rot="16200000">
            <a:off x="5383062" y="-446240"/>
            <a:ext cx="1425877" cy="12192002"/>
          </a:xfrm>
          <a:prstGeom prst="rect">
            <a:avLst/>
          </a:prstGeom>
          <a:solidFill>
            <a:srgbClr val="FF101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382B40-6023-45A5-AAF5-A42ED9882E87}"/>
              </a:ext>
            </a:extLst>
          </p:cNvPr>
          <p:cNvSpPr/>
          <p:nvPr/>
        </p:nvSpPr>
        <p:spPr>
          <a:xfrm>
            <a:off x="-1638256" y="859681"/>
            <a:ext cx="1038926" cy="646114"/>
          </a:xfrm>
          <a:prstGeom prst="rect">
            <a:avLst/>
          </a:prstGeom>
          <a:solidFill>
            <a:srgbClr val="FF10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9ECE52-4E0A-4EDC-BC0A-BBB0D1B1E9FA}"/>
              </a:ext>
            </a:extLst>
          </p:cNvPr>
          <p:cNvSpPr/>
          <p:nvPr/>
        </p:nvSpPr>
        <p:spPr>
          <a:xfrm>
            <a:off x="-1638256" y="1699418"/>
            <a:ext cx="1038926" cy="646114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TextBox 91">
            <a:extLst>
              <a:ext uri="{FF2B5EF4-FFF2-40B4-BE49-F238E27FC236}">
                <a16:creationId xmlns:a16="http://schemas.microsoft.com/office/drawing/2014/main" id="{706DC6E0-7D41-47A0-BF62-701847548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78486" y="4146138"/>
            <a:ext cx="7790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marL="0" marR="0" lvl="0" indent="0" defTabSz="18272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119CF4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Deck</a:t>
            </a:r>
            <a:endParaRPr kumimoji="0" lang="id-ID" altLang="fr-FR" sz="2800" b="1" i="0" u="none" strike="noStrike" kern="0" cap="none" spc="0" normalizeH="0" baseline="0" noProof="0" dirty="0">
              <a:ln>
                <a:noFill/>
              </a:ln>
              <a:solidFill>
                <a:srgbClr val="119CF4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ource Sans Pro" panose="020B0503030403020204" pitchFamily="34" charset="0"/>
            </a:endParaRPr>
          </a:p>
        </p:txBody>
      </p:sp>
      <p:sp>
        <p:nvSpPr>
          <p:cNvPr id="8" name="TextBox 90">
            <a:extLst>
              <a:ext uri="{FF2B5EF4-FFF2-40B4-BE49-F238E27FC236}">
                <a16:creationId xmlns:a16="http://schemas.microsoft.com/office/drawing/2014/main" id="{F7B580D2-AA30-4210-B250-06BE43E80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63171" y="3745655"/>
            <a:ext cx="1010177" cy="52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marL="0" marR="0" lvl="0" indent="0" defTabSz="18272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E80C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Pitch</a:t>
            </a:r>
            <a:endParaRPr kumimoji="0" lang="id-ID" altLang="fr-FR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ource Sans Pro" panose="020B0503030403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8DF200C-15B5-4649-B60D-4BCD285AEF06}"/>
              </a:ext>
            </a:extLst>
          </p:cNvPr>
          <p:cNvSpPr txBox="1"/>
          <p:nvPr/>
        </p:nvSpPr>
        <p:spPr>
          <a:xfrm>
            <a:off x="-5168830" y="4762006"/>
            <a:ext cx="4569500" cy="8317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70000"/>
              </a:lnSpc>
            </a:pPr>
            <a:r>
              <a:rPr lang="de-DE" sz="6000" dirty="0" err="1">
                <a:solidFill>
                  <a:schemeClr val="bg1"/>
                </a:solidFill>
                <a:latin typeface="Arial Black" panose="020B0A04020102020204" pitchFamily="34" charset="0"/>
              </a:rPr>
              <a:t>Titre</a:t>
            </a:r>
            <a:r>
              <a:rPr lang="de-DE" sz="6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de-DE" sz="6000" dirty="0" err="1">
                <a:solidFill>
                  <a:schemeClr val="bg1"/>
                </a:solidFill>
                <a:latin typeface="Arial Black" panose="020B0A04020102020204" pitchFamily="34" charset="0"/>
              </a:rPr>
              <a:t>slide</a:t>
            </a:r>
            <a:endParaRPr lang="de-DE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C2849A6-8D24-4D38-BC01-B7D9F3230E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997" y="2960128"/>
            <a:ext cx="1104023" cy="5376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963FDBC-28A6-48C2-A9AA-29290EA6C618}"/>
              </a:ext>
            </a:extLst>
          </p:cNvPr>
          <p:cNvSpPr/>
          <p:nvPr/>
        </p:nvSpPr>
        <p:spPr>
          <a:xfrm>
            <a:off x="-1667004" y="93830"/>
            <a:ext cx="1038926" cy="640587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8CFD4E4-7437-4DD9-AB39-2D478146D868}"/>
              </a:ext>
            </a:extLst>
          </p:cNvPr>
          <p:cNvSpPr txBox="1"/>
          <p:nvPr/>
        </p:nvSpPr>
        <p:spPr>
          <a:xfrm>
            <a:off x="-2265681" y="5723533"/>
            <a:ext cx="1740275" cy="3634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>
              <a:lnSpc>
                <a:spcPct val="70000"/>
              </a:lnSpc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Corps du texte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C5DB07F-D182-4CB0-B812-B7946FE628F1}"/>
              </a:ext>
            </a:extLst>
          </p:cNvPr>
          <p:cNvSpPr txBox="1"/>
          <p:nvPr/>
        </p:nvSpPr>
        <p:spPr>
          <a:xfrm>
            <a:off x="-2280275" y="6118647"/>
            <a:ext cx="1740275" cy="3634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>
              <a:lnSpc>
                <a:spcPct val="70000"/>
              </a:lnSpc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Corps du texte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B3F52D7-3FEE-4AF4-8824-40836C085061}"/>
              </a:ext>
            </a:extLst>
          </p:cNvPr>
          <p:cNvSpPr txBox="1"/>
          <p:nvPr/>
        </p:nvSpPr>
        <p:spPr>
          <a:xfrm>
            <a:off x="2207245" y="6514476"/>
            <a:ext cx="9994108" cy="29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fr-FR" dirty="0">
                <a:solidFill>
                  <a:srgbClr val="119CF4"/>
                </a:solidFill>
                <a:latin typeface="Arial Black" panose="020B0A04020102020204" pitchFamily="34" charset="0"/>
              </a:rPr>
              <a:t>BLUE INVEST IN THE MEDITERRANEAN 2019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9B53CA-3F4D-4F55-8B1F-C3583CB2798A}"/>
              </a:ext>
            </a:extLst>
          </p:cNvPr>
          <p:cNvSpPr/>
          <p:nvPr/>
        </p:nvSpPr>
        <p:spPr>
          <a:xfrm rot="16200000">
            <a:off x="5848350" y="-5848353"/>
            <a:ext cx="495302" cy="121920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45AE6E3-24A6-48DD-89C4-193DD52CDDFA}"/>
              </a:ext>
            </a:extLst>
          </p:cNvPr>
          <p:cNvSpPr txBox="1"/>
          <p:nvPr/>
        </p:nvSpPr>
        <p:spPr>
          <a:xfrm>
            <a:off x="1119874" y="4715049"/>
            <a:ext cx="8254930" cy="201696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>
              <a:lnSpc>
                <a:spcPct val="70000"/>
              </a:lnSpc>
            </a:pP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>
              <a:lnSpc>
                <a:spcPct val="70000"/>
              </a:lnSpc>
            </a:pP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Make Of Seaweeds</a:t>
            </a:r>
          </a:p>
          <a:p>
            <a:pPr algn="r">
              <a:lnSpc>
                <a:spcPct val="70000"/>
              </a:lnSpc>
            </a:pP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An Exploitation</a:t>
            </a:r>
          </a:p>
          <a:p>
            <a:pPr algn="r">
              <a:lnSpc>
                <a:spcPct val="70000"/>
              </a:lnSpc>
            </a:pP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Of Future</a:t>
            </a:r>
            <a:endParaRPr lang="de-DE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5A616633-475A-430C-B24D-450B791F4A3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377" y="5081172"/>
            <a:ext cx="2264671" cy="1102965"/>
          </a:xfrm>
          <a:prstGeom prst="rect">
            <a:avLst/>
          </a:prstGeom>
        </p:spPr>
      </p:pic>
      <p:sp>
        <p:nvSpPr>
          <p:cNvPr id="16" name="TextBox 91">
            <a:extLst>
              <a:ext uri="{FF2B5EF4-FFF2-40B4-BE49-F238E27FC236}">
                <a16:creationId xmlns:a16="http://schemas.microsoft.com/office/drawing/2014/main" id="{2B29E85D-D672-4DF9-9C8B-94518F1AD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4728" y="-45998"/>
            <a:ext cx="10002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marL="0" marR="0" lvl="0" indent="0" defTabSz="18272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fr-FR" b="1" i="0" u="none" strike="noStrike" kern="0" cap="none" spc="0" normalizeH="0" baseline="0" noProof="0" dirty="0">
                <a:ln>
                  <a:solidFill>
                    <a:srgbClr val="119CF4"/>
                  </a:solidFill>
                  <a:prstDash val="solid"/>
                </a:ln>
                <a:noFill/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Deck</a:t>
            </a:r>
            <a:endParaRPr kumimoji="0" lang="id-ID" altLang="fr-FR" b="1" i="0" u="none" strike="noStrike" kern="0" cap="none" spc="0" normalizeH="0" baseline="0" noProof="0" dirty="0">
              <a:ln>
                <a:solidFill>
                  <a:srgbClr val="119CF4"/>
                </a:solidFill>
                <a:prstDash val="solid"/>
              </a:ln>
              <a:noFill/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ource Sans Pro" panose="020B0503030403020204" pitchFamily="34" charset="0"/>
            </a:endParaRPr>
          </a:p>
        </p:txBody>
      </p:sp>
      <p:sp>
        <p:nvSpPr>
          <p:cNvPr id="17" name="TextBox 90">
            <a:extLst>
              <a:ext uri="{FF2B5EF4-FFF2-40B4-BE49-F238E27FC236}">
                <a16:creationId xmlns:a16="http://schemas.microsoft.com/office/drawing/2014/main" id="{665E8A6B-9C8C-456D-BB85-681E095C8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0455" y="-79811"/>
            <a:ext cx="1241009" cy="6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marL="0" marR="0" lvl="0" indent="0" defTabSz="18272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fr-FR" b="1" i="0" u="none" strike="noStrike" kern="0" cap="none" spc="0" normalizeH="0" baseline="0" noProof="0" dirty="0">
                <a:ln>
                  <a:solidFill>
                    <a:srgbClr val="119CF4"/>
                  </a:solidFill>
                  <a:prstDash val="solid"/>
                </a:ln>
                <a:noFill/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Pitch</a:t>
            </a:r>
            <a:endParaRPr kumimoji="0" lang="id-ID" altLang="fr-FR" b="1" i="0" u="none" strike="noStrike" kern="0" cap="none" spc="0" normalizeH="0" baseline="0" noProof="0" dirty="0">
              <a:ln>
                <a:solidFill>
                  <a:srgbClr val="119CF4"/>
                </a:solidFill>
                <a:prstDash val="solid"/>
              </a:ln>
              <a:noFill/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ource Sans Pro" panose="020B050303040302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5598F85-D85C-41AC-B12F-CDC767C27EA9}"/>
              </a:ext>
            </a:extLst>
          </p:cNvPr>
          <p:cNvSpPr txBox="1"/>
          <p:nvPr/>
        </p:nvSpPr>
        <p:spPr>
          <a:xfrm>
            <a:off x="775194" y="59001"/>
            <a:ext cx="2005591" cy="49530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70000"/>
              </a:lnSpc>
            </a:pPr>
            <a:r>
              <a:rPr lang="de-DE" sz="4000" dirty="0">
                <a:ln>
                  <a:solidFill>
                    <a:srgbClr val="119CF4"/>
                  </a:solidFill>
                </a:ln>
                <a:noFill/>
                <a:latin typeface="Arial Black" panose="020B0A04020102020204" pitchFamily="34" charset="0"/>
              </a:rPr>
              <a:t>Malte</a:t>
            </a:r>
          </a:p>
        </p:txBody>
      </p:sp>
      <p:pic>
        <p:nvPicPr>
          <p:cNvPr id="39" name="Picture 4" descr="Image associÃ©e">
            <a:extLst>
              <a:ext uri="{FF2B5EF4-FFF2-40B4-BE49-F238E27FC236}">
                <a16:creationId xmlns:a16="http://schemas.microsoft.com/office/drawing/2014/main" id="{ED7BADBB-C82B-4D2A-967A-D5F9C81C1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17" b="86771" l="13594" r="92813">
                        <a14:foregroundMark x1="50313" y1="13229" x2="43750" y2="40807"/>
                        <a14:foregroundMark x1="51719" y1="10538" x2="49844" y2="40583"/>
                        <a14:foregroundMark x1="69844" y1="16592" x2="71250" y2="57623"/>
                        <a14:foregroundMark x1="70156" y1="61883" x2="90938" y2="63453"/>
                        <a14:foregroundMark x1="90625" y1="59865" x2="85781" y2="34305"/>
                        <a14:foregroundMark x1="90469" y1="36771" x2="89844" y2="50224"/>
                        <a14:foregroundMark x1="91406" y1="39686" x2="91875" y2="62780"/>
                        <a14:foregroundMark x1="20000" y1="52242" x2="30625" y2="515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9287" r="7916" b="14507"/>
          <a:stretch/>
        </p:blipFill>
        <p:spPr bwMode="auto">
          <a:xfrm>
            <a:off x="19047" y="7566"/>
            <a:ext cx="724392" cy="49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EEC9B3C-7D11-4DEC-A193-09DD6C96996C}"/>
              </a:ext>
            </a:extLst>
          </p:cNvPr>
          <p:cNvSpPr txBox="1"/>
          <p:nvPr/>
        </p:nvSpPr>
        <p:spPr>
          <a:xfrm>
            <a:off x="73923" y="4662766"/>
            <a:ext cx="346120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b="1" dirty="0">
                <a:solidFill>
                  <a:schemeClr val="bg1"/>
                </a:solidFill>
                <a:latin typeface="Arial Back"/>
              </a:rPr>
              <a:t>Q&amp;A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556352DE-3FE9-4F2F-8412-1E86DD90E1CC}"/>
              </a:ext>
            </a:extLst>
          </p:cNvPr>
          <p:cNvCxnSpPr>
            <a:cxnSpLocks/>
          </p:cNvCxnSpPr>
          <p:nvPr/>
        </p:nvCxnSpPr>
        <p:spPr>
          <a:xfrm>
            <a:off x="3752603" y="4936822"/>
            <a:ext cx="0" cy="1391667"/>
          </a:xfrm>
          <a:prstGeom prst="line">
            <a:avLst/>
          </a:prstGeom>
          <a:ln w="571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21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B0B21667-7804-4921-A457-1FBD406CF393}"/>
              </a:ext>
            </a:extLst>
          </p:cNvPr>
          <p:cNvSpPr/>
          <p:nvPr/>
        </p:nvSpPr>
        <p:spPr>
          <a:xfrm>
            <a:off x="-41595" y="16282"/>
            <a:ext cx="12220749" cy="6858000"/>
          </a:xfrm>
          <a:prstGeom prst="rect">
            <a:avLst/>
          </a:prstGeom>
          <a:solidFill>
            <a:srgbClr val="F5F5F5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2F528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14BB2C-E5EC-4D54-9FA0-1A96F715E9AB}"/>
              </a:ext>
            </a:extLst>
          </p:cNvPr>
          <p:cNvSpPr/>
          <p:nvPr/>
        </p:nvSpPr>
        <p:spPr>
          <a:xfrm rot="16200000">
            <a:off x="5726727" y="409007"/>
            <a:ext cx="738549" cy="121920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4B2A9E-46B1-44F2-AC1B-E5F54FDCFB47}"/>
              </a:ext>
            </a:extLst>
          </p:cNvPr>
          <p:cNvSpPr/>
          <p:nvPr/>
        </p:nvSpPr>
        <p:spPr>
          <a:xfrm rot="16200000">
            <a:off x="5099051" y="-730251"/>
            <a:ext cx="1993900" cy="12192002"/>
          </a:xfrm>
          <a:prstGeom prst="rect">
            <a:avLst/>
          </a:prstGeom>
          <a:solidFill>
            <a:srgbClr val="FF101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382B40-6023-45A5-AAF5-A42ED9882E87}"/>
              </a:ext>
            </a:extLst>
          </p:cNvPr>
          <p:cNvSpPr/>
          <p:nvPr/>
        </p:nvSpPr>
        <p:spPr>
          <a:xfrm>
            <a:off x="-1638256" y="859681"/>
            <a:ext cx="1038926" cy="646114"/>
          </a:xfrm>
          <a:prstGeom prst="rect">
            <a:avLst/>
          </a:prstGeom>
          <a:solidFill>
            <a:srgbClr val="FF10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9ECE52-4E0A-4EDC-BC0A-BBB0D1B1E9FA}"/>
              </a:ext>
            </a:extLst>
          </p:cNvPr>
          <p:cNvSpPr/>
          <p:nvPr/>
        </p:nvSpPr>
        <p:spPr>
          <a:xfrm>
            <a:off x="-1638256" y="1699418"/>
            <a:ext cx="1038926" cy="646114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91">
            <a:extLst>
              <a:ext uri="{FF2B5EF4-FFF2-40B4-BE49-F238E27FC236}">
                <a16:creationId xmlns:a16="http://schemas.microsoft.com/office/drawing/2014/main" id="{706DC6E0-7D41-47A0-BF62-701847548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78486" y="4146138"/>
            <a:ext cx="7790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marL="0" marR="0" lvl="0" indent="0" defTabSz="18272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119CF4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Deck</a:t>
            </a:r>
            <a:endParaRPr kumimoji="0" lang="id-ID" altLang="fr-FR" sz="2800" b="1" i="0" u="none" strike="noStrike" kern="0" cap="none" spc="0" normalizeH="0" baseline="0" noProof="0" dirty="0">
              <a:ln>
                <a:noFill/>
              </a:ln>
              <a:solidFill>
                <a:srgbClr val="119CF4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ource Sans Pro" panose="020B0503030403020204" pitchFamily="34" charset="0"/>
            </a:endParaRPr>
          </a:p>
        </p:txBody>
      </p:sp>
      <p:sp>
        <p:nvSpPr>
          <p:cNvPr id="8" name="TextBox 90">
            <a:extLst>
              <a:ext uri="{FF2B5EF4-FFF2-40B4-BE49-F238E27FC236}">
                <a16:creationId xmlns:a16="http://schemas.microsoft.com/office/drawing/2014/main" id="{F7B580D2-AA30-4210-B250-06BE43E80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63171" y="3745655"/>
            <a:ext cx="1010177" cy="52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marL="0" marR="0" lvl="0" indent="0" defTabSz="18272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E80C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Pitch</a:t>
            </a:r>
            <a:endParaRPr kumimoji="0" lang="id-ID" altLang="fr-FR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ource Sans Pro" panose="020B0503030403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8DF200C-15B5-4649-B60D-4BCD285AEF06}"/>
              </a:ext>
            </a:extLst>
          </p:cNvPr>
          <p:cNvSpPr txBox="1"/>
          <p:nvPr/>
        </p:nvSpPr>
        <p:spPr>
          <a:xfrm>
            <a:off x="-5168830" y="4762006"/>
            <a:ext cx="4569500" cy="8317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70000"/>
              </a:lnSpc>
            </a:pPr>
            <a:r>
              <a:rPr lang="de-DE" sz="6000" dirty="0" err="1">
                <a:solidFill>
                  <a:schemeClr val="bg1"/>
                </a:solidFill>
                <a:latin typeface="Arial Black" panose="020B0A04020102020204" pitchFamily="34" charset="0"/>
              </a:rPr>
              <a:t>Titre</a:t>
            </a:r>
            <a:r>
              <a:rPr lang="de-DE" sz="6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de-DE" sz="6000" dirty="0" err="1">
                <a:solidFill>
                  <a:schemeClr val="bg1"/>
                </a:solidFill>
                <a:latin typeface="Arial Black" panose="020B0A04020102020204" pitchFamily="34" charset="0"/>
              </a:rPr>
              <a:t>slide</a:t>
            </a:r>
            <a:endParaRPr lang="de-DE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C2849A6-8D24-4D38-BC01-B7D9F3230E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997" y="2960128"/>
            <a:ext cx="1104023" cy="5376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963FDBC-28A6-48C2-A9AA-29290EA6C618}"/>
              </a:ext>
            </a:extLst>
          </p:cNvPr>
          <p:cNvSpPr/>
          <p:nvPr/>
        </p:nvSpPr>
        <p:spPr>
          <a:xfrm>
            <a:off x="-1667004" y="93830"/>
            <a:ext cx="1038926" cy="640587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8CFD4E4-7437-4DD9-AB39-2D478146D868}"/>
              </a:ext>
            </a:extLst>
          </p:cNvPr>
          <p:cNvSpPr txBox="1"/>
          <p:nvPr/>
        </p:nvSpPr>
        <p:spPr>
          <a:xfrm>
            <a:off x="-2265681" y="5723533"/>
            <a:ext cx="1740275" cy="3634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>
              <a:lnSpc>
                <a:spcPct val="70000"/>
              </a:lnSpc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Corps du texte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C5DB07F-D182-4CB0-B812-B7946FE628F1}"/>
              </a:ext>
            </a:extLst>
          </p:cNvPr>
          <p:cNvSpPr txBox="1"/>
          <p:nvPr/>
        </p:nvSpPr>
        <p:spPr>
          <a:xfrm>
            <a:off x="-2280275" y="6118647"/>
            <a:ext cx="1740275" cy="3634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>
              <a:lnSpc>
                <a:spcPct val="70000"/>
              </a:lnSpc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Corps du texte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B3F52D7-3FEE-4AF4-8824-40836C085061}"/>
              </a:ext>
            </a:extLst>
          </p:cNvPr>
          <p:cNvSpPr txBox="1"/>
          <p:nvPr/>
        </p:nvSpPr>
        <p:spPr>
          <a:xfrm>
            <a:off x="1699245" y="6514476"/>
            <a:ext cx="9994108" cy="29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fr-FR" dirty="0">
                <a:solidFill>
                  <a:srgbClr val="119CF4"/>
                </a:solidFill>
                <a:latin typeface="Arial Black" panose="020B0A04020102020204" pitchFamily="34" charset="0"/>
              </a:rPr>
              <a:t>BLUE INVEST IN THE MEDITERRANEAN 2019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EFE4FDC3-A14A-453C-B795-49E93BEBFC0F}"/>
              </a:ext>
            </a:extLst>
          </p:cNvPr>
          <p:cNvGrpSpPr/>
          <p:nvPr/>
        </p:nvGrpSpPr>
        <p:grpSpPr>
          <a:xfrm>
            <a:off x="11504907" y="-88410"/>
            <a:ext cx="771329" cy="583710"/>
            <a:chOff x="7697353" y="658529"/>
            <a:chExt cx="771329" cy="583710"/>
          </a:xfrm>
        </p:grpSpPr>
        <p:sp>
          <p:nvSpPr>
            <p:cNvPr id="16" name="TextBox 91">
              <a:extLst>
                <a:ext uri="{FF2B5EF4-FFF2-40B4-BE49-F238E27FC236}">
                  <a16:creationId xmlns:a16="http://schemas.microsoft.com/office/drawing/2014/main" id="{2B29E85D-D672-4DF9-9C8B-94518F1AD7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4096" y="934462"/>
              <a:ext cx="55784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9pPr>
            </a:lstStyle>
            <a:p>
              <a:pPr marL="0" marR="0" lvl="0" indent="0" defTabSz="18272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fr-FR" sz="2000" b="1" i="0" u="none" strike="noStrike" kern="0" cap="none" spc="0" normalizeH="0" baseline="0" noProof="0" dirty="0">
                  <a:ln>
                    <a:solidFill>
                      <a:srgbClr val="119CF4"/>
                    </a:solidFill>
                    <a:prstDash val="solid"/>
                  </a:ln>
                  <a:noFill/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Source Sans Pro" panose="020B0503030403020204" pitchFamily="34" charset="0"/>
                </a:rPr>
                <a:t>Deck</a:t>
              </a:r>
              <a:endParaRPr kumimoji="0" lang="id-ID" altLang="fr-FR" sz="2000" b="1" i="0" u="none" strike="noStrike" kern="0" cap="none" spc="0" normalizeH="0" baseline="0" noProof="0" dirty="0">
                <a:ln>
                  <a:solidFill>
                    <a:srgbClr val="119CF4"/>
                  </a:solidFill>
                  <a:prstDash val="solid"/>
                </a:ln>
                <a:noFill/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endParaRPr>
            </a:p>
          </p:txBody>
        </p:sp>
        <p:sp>
          <p:nvSpPr>
            <p:cNvPr id="17" name="TextBox 90">
              <a:extLst>
                <a:ext uri="{FF2B5EF4-FFF2-40B4-BE49-F238E27FC236}">
                  <a16:creationId xmlns:a16="http://schemas.microsoft.com/office/drawing/2014/main" id="{665E8A6B-9C8C-456D-BB85-681E095C81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7353" y="658529"/>
              <a:ext cx="771329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2" tIns="45711" rIns="91422" bIns="45711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9pPr>
            </a:lstStyle>
            <a:p>
              <a:pPr marL="0" marR="0" lvl="0" indent="0" defTabSz="18272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fr-FR" sz="2000" b="1" i="0" u="none" strike="noStrike" kern="0" cap="none" spc="0" normalizeH="0" baseline="0" noProof="0" dirty="0">
                  <a:ln>
                    <a:solidFill>
                      <a:srgbClr val="119CF4"/>
                    </a:solidFill>
                    <a:prstDash val="solid"/>
                  </a:ln>
                  <a:noFill/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Source Sans Pro" panose="020B0503030403020204" pitchFamily="34" charset="0"/>
                </a:rPr>
                <a:t>Pitch</a:t>
              </a:r>
              <a:endParaRPr kumimoji="0" lang="id-ID" altLang="fr-FR" sz="2000" b="1" i="0" u="none" strike="noStrike" kern="0" cap="none" spc="0" normalizeH="0" baseline="0" noProof="0" dirty="0">
                <a:ln>
                  <a:solidFill>
                    <a:srgbClr val="119CF4"/>
                  </a:solidFill>
                  <a:prstDash val="solid"/>
                </a:ln>
                <a:noFill/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endParaRPr>
            </a:p>
          </p:txBody>
        </p: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25598F85-D85C-41AC-B12F-CDC767C27EA9}"/>
              </a:ext>
            </a:extLst>
          </p:cNvPr>
          <p:cNvSpPr txBox="1"/>
          <p:nvPr/>
        </p:nvSpPr>
        <p:spPr>
          <a:xfrm>
            <a:off x="775194" y="97101"/>
            <a:ext cx="2005591" cy="49530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70000"/>
              </a:lnSpc>
            </a:pPr>
            <a:r>
              <a:rPr lang="de-DE" sz="2400" dirty="0">
                <a:ln>
                  <a:solidFill>
                    <a:srgbClr val="119CF4"/>
                  </a:solidFill>
                </a:ln>
                <a:noFill/>
                <a:latin typeface="Arial Black" panose="020B0A04020102020204" pitchFamily="34" charset="0"/>
              </a:rPr>
              <a:t>Malte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023A262F-B165-458A-A49A-2E7D5053EDA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418" y="33696"/>
            <a:ext cx="821489" cy="400091"/>
          </a:xfrm>
          <a:prstGeom prst="rect">
            <a:avLst/>
          </a:prstGeom>
        </p:spPr>
      </p:pic>
      <p:sp>
        <p:nvSpPr>
          <p:cNvPr id="25" name="Espace réservé du numéro de diapositive 1">
            <a:extLst>
              <a:ext uri="{FF2B5EF4-FFF2-40B4-BE49-F238E27FC236}">
                <a16:creationId xmlns:a16="http://schemas.microsoft.com/office/drawing/2014/main" id="{158A4D88-C55B-424A-9881-766291247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2AAE-97BD-4942-B9F8-717BE6FE4489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EE01B46-6B98-409E-BBEA-81B16C711442}"/>
              </a:ext>
            </a:extLst>
          </p:cNvPr>
          <p:cNvSpPr txBox="1"/>
          <p:nvPr/>
        </p:nvSpPr>
        <p:spPr>
          <a:xfrm>
            <a:off x="-14595" y="4877696"/>
            <a:ext cx="4974053" cy="125671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70000"/>
              </a:lnSpc>
            </a:pPr>
            <a:r>
              <a:rPr lang="de-DE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Business Model</a:t>
            </a:r>
            <a:r>
              <a:rPr lang="de-DE" sz="32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de-DE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&amp;</a:t>
            </a:r>
            <a:endParaRPr lang="de-DE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lnSpc>
                <a:spcPct val="70000"/>
              </a:lnSpc>
            </a:pPr>
            <a:r>
              <a:rPr lang="de-DE" sz="3200" dirty="0">
                <a:solidFill>
                  <a:schemeClr val="bg1"/>
                </a:solidFill>
                <a:latin typeface="Arial Black" panose="020B0A04020102020204" pitchFamily="34" charset="0"/>
              </a:rPr>
              <a:t>Revenue Stream</a:t>
            </a:r>
          </a:p>
          <a:p>
            <a:pPr>
              <a:lnSpc>
                <a:spcPct val="70000"/>
              </a:lnSpc>
            </a:pPr>
            <a:endParaRPr lang="de-DE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lnSpc>
                <a:spcPct val="70000"/>
              </a:lnSpc>
            </a:pPr>
            <a:r>
              <a:rPr lang="de-DE" sz="36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ct val="70000"/>
              </a:lnSpc>
            </a:pPr>
            <a:endParaRPr lang="de-DE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8" name="Picture 4" descr="Image associÃ©e">
            <a:extLst>
              <a:ext uri="{FF2B5EF4-FFF2-40B4-BE49-F238E27FC236}">
                <a16:creationId xmlns:a16="http://schemas.microsoft.com/office/drawing/2014/main" id="{C2F6EB0B-0898-4A32-BE9F-9B9FFDAAFE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17" b="86771" l="13594" r="92813">
                        <a14:foregroundMark x1="50313" y1="13229" x2="43750" y2="40807"/>
                        <a14:foregroundMark x1="51719" y1="10538" x2="49844" y2="40583"/>
                        <a14:foregroundMark x1="69844" y1="16592" x2="71250" y2="57623"/>
                        <a14:foregroundMark x1="70156" y1="61883" x2="90938" y2="63453"/>
                        <a14:foregroundMark x1="90625" y1="59865" x2="85781" y2="34305"/>
                        <a14:foregroundMark x1="90469" y1="36771" x2="89844" y2="50224"/>
                        <a14:foregroundMark x1="91406" y1="39686" x2="91875" y2="62780"/>
                        <a14:foregroundMark x1="20000" y1="52242" x2="30625" y2="515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9287" r="7916" b="14507"/>
          <a:stretch/>
        </p:blipFill>
        <p:spPr bwMode="auto">
          <a:xfrm>
            <a:off x="19047" y="7566"/>
            <a:ext cx="724392" cy="49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9D8A176-2532-4570-A870-ED1826D0B329}"/>
              </a:ext>
            </a:extLst>
          </p:cNvPr>
          <p:cNvCxnSpPr>
            <a:cxnSpLocks/>
          </p:cNvCxnSpPr>
          <p:nvPr/>
        </p:nvCxnSpPr>
        <p:spPr>
          <a:xfrm flipV="1">
            <a:off x="4025900" y="1503160"/>
            <a:ext cx="0" cy="2432995"/>
          </a:xfrm>
          <a:prstGeom prst="line">
            <a:avLst/>
          </a:prstGeom>
          <a:ln w="76200">
            <a:solidFill>
              <a:srgbClr val="119C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BC96FC52-DBBE-4BA0-9E04-ED2E5A6E09B0}"/>
              </a:ext>
            </a:extLst>
          </p:cNvPr>
          <p:cNvSpPr txBox="1"/>
          <p:nvPr/>
        </p:nvSpPr>
        <p:spPr>
          <a:xfrm>
            <a:off x="-1" y="122599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119CF4"/>
                </a:solidFill>
                <a:latin typeface="Arial Back"/>
              </a:rPr>
              <a:t>2019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4496879-88BE-463A-BD9C-C650A16EFBA2}"/>
              </a:ext>
            </a:extLst>
          </p:cNvPr>
          <p:cNvSpPr txBox="1"/>
          <p:nvPr/>
        </p:nvSpPr>
        <p:spPr>
          <a:xfrm>
            <a:off x="8261786" y="112528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119CF4"/>
                </a:solidFill>
                <a:latin typeface="Arial Back"/>
              </a:rPr>
              <a:t>2021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38B96E20-CEBA-4772-9524-DCC3BBA4F7BC}"/>
              </a:ext>
            </a:extLst>
          </p:cNvPr>
          <p:cNvCxnSpPr>
            <a:cxnSpLocks/>
          </p:cNvCxnSpPr>
          <p:nvPr/>
        </p:nvCxnSpPr>
        <p:spPr>
          <a:xfrm flipV="1">
            <a:off x="8191500" y="1492333"/>
            <a:ext cx="0" cy="2432995"/>
          </a:xfrm>
          <a:prstGeom prst="line">
            <a:avLst/>
          </a:prstGeom>
          <a:ln w="76200">
            <a:solidFill>
              <a:srgbClr val="119C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AB118C17-C134-42AD-94D6-F5A52A0A3363}"/>
              </a:ext>
            </a:extLst>
          </p:cNvPr>
          <p:cNvSpPr txBox="1"/>
          <p:nvPr/>
        </p:nvSpPr>
        <p:spPr>
          <a:xfrm>
            <a:off x="4024836" y="116671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119CF4"/>
                </a:solidFill>
                <a:latin typeface="Arial Back"/>
              </a:rPr>
              <a:t>2020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48066B23-2C2D-4BF6-BE8E-1D2BF8C6D76D}"/>
              </a:ext>
            </a:extLst>
          </p:cNvPr>
          <p:cNvCxnSpPr>
            <a:cxnSpLocks/>
          </p:cNvCxnSpPr>
          <p:nvPr/>
        </p:nvCxnSpPr>
        <p:spPr>
          <a:xfrm flipV="1">
            <a:off x="19047" y="1557135"/>
            <a:ext cx="0" cy="2432995"/>
          </a:xfrm>
          <a:prstGeom prst="line">
            <a:avLst/>
          </a:prstGeom>
          <a:ln w="76200">
            <a:solidFill>
              <a:srgbClr val="119C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8465562A-B63F-4262-A011-EB39CF792F69}"/>
              </a:ext>
            </a:extLst>
          </p:cNvPr>
          <p:cNvSpPr txBox="1"/>
          <p:nvPr/>
        </p:nvSpPr>
        <p:spPr>
          <a:xfrm>
            <a:off x="38844" y="2768391"/>
            <a:ext cx="2943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FF1010"/>
                </a:solidFill>
                <a:latin typeface="Arial Back"/>
              </a:rPr>
              <a:t>PRODUCTION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9D9250C0-E85C-4408-8A37-5AEBAB4BDD44}"/>
              </a:ext>
            </a:extLst>
          </p:cNvPr>
          <p:cNvSpPr txBox="1"/>
          <p:nvPr/>
        </p:nvSpPr>
        <p:spPr>
          <a:xfrm>
            <a:off x="73203" y="1822378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latin typeface="Arial Back"/>
              </a:rPr>
              <a:t>SALES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3C7DFDEB-A0D0-4940-9491-DDD1F373F82E}"/>
              </a:ext>
            </a:extLst>
          </p:cNvPr>
          <p:cNvSpPr txBox="1"/>
          <p:nvPr/>
        </p:nvSpPr>
        <p:spPr>
          <a:xfrm>
            <a:off x="62559" y="3592400"/>
            <a:ext cx="2038315" cy="832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5000"/>
              </a:lnSpc>
            </a:pPr>
            <a:r>
              <a:rPr lang="fr-FR" sz="3200" b="1" dirty="0">
                <a:solidFill>
                  <a:srgbClr val="119CF4"/>
                </a:solidFill>
                <a:latin typeface="Arial Back"/>
              </a:rPr>
              <a:t>CAPITAL </a:t>
            </a:r>
          </a:p>
          <a:p>
            <a:pPr>
              <a:lnSpc>
                <a:spcPct val="75000"/>
              </a:lnSpc>
            </a:pPr>
            <a:r>
              <a:rPr lang="fr-FR" sz="3200" b="1" dirty="0">
                <a:solidFill>
                  <a:srgbClr val="119CF4"/>
                </a:solidFill>
                <a:latin typeface="Arial Back"/>
              </a:rPr>
              <a:t>NEEDS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A462A9C8-0801-423C-9ADA-322CD80AE72D}"/>
              </a:ext>
            </a:extLst>
          </p:cNvPr>
          <p:cNvSpPr txBox="1"/>
          <p:nvPr/>
        </p:nvSpPr>
        <p:spPr>
          <a:xfrm>
            <a:off x="3174205" y="3511145"/>
            <a:ext cx="8130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b="1" dirty="0">
                <a:solidFill>
                  <a:srgbClr val="119CF4"/>
                </a:solidFill>
                <a:latin typeface="Arial Back"/>
              </a:rPr>
              <a:t> K€</a:t>
            </a:r>
          </a:p>
          <a:p>
            <a:pPr algn="r"/>
            <a:r>
              <a:rPr lang="fr-FR" sz="4400" b="1" dirty="0" smtClean="0">
                <a:solidFill>
                  <a:srgbClr val="119CF4"/>
                </a:solidFill>
                <a:latin typeface="Arial Back"/>
              </a:rPr>
              <a:t>45</a:t>
            </a:r>
            <a:endParaRPr lang="fr-FR" sz="4400" b="1" dirty="0">
              <a:solidFill>
                <a:srgbClr val="119CF4"/>
              </a:solidFill>
              <a:latin typeface="Arial Back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1406F180-CE89-408F-9129-DDB8BFAC8298}"/>
              </a:ext>
            </a:extLst>
          </p:cNvPr>
          <p:cNvSpPr txBox="1"/>
          <p:nvPr/>
        </p:nvSpPr>
        <p:spPr>
          <a:xfrm>
            <a:off x="3001608" y="2392974"/>
            <a:ext cx="9701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b="1" dirty="0">
                <a:solidFill>
                  <a:srgbClr val="FF1010"/>
                </a:solidFill>
                <a:latin typeface="Arial Back"/>
              </a:rPr>
              <a:t> </a:t>
            </a:r>
            <a:r>
              <a:rPr lang="fr-FR" sz="1600" b="1" dirty="0" err="1">
                <a:solidFill>
                  <a:srgbClr val="FF1010"/>
                </a:solidFill>
                <a:latin typeface="Arial Back"/>
              </a:rPr>
              <a:t>Tns</a:t>
            </a:r>
            <a:endParaRPr lang="fr-FR" sz="1600" b="1" dirty="0">
              <a:solidFill>
                <a:srgbClr val="FF1010"/>
              </a:solidFill>
              <a:latin typeface="Arial Back"/>
            </a:endParaRPr>
          </a:p>
          <a:p>
            <a:pPr algn="r"/>
            <a:r>
              <a:rPr lang="fr-FR" sz="4400" b="1" dirty="0">
                <a:solidFill>
                  <a:srgbClr val="FF1010"/>
                </a:solidFill>
                <a:latin typeface="Arial Back"/>
              </a:rPr>
              <a:t>4,9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0190F643-653B-4FC8-A97A-535108C13D38}"/>
              </a:ext>
            </a:extLst>
          </p:cNvPr>
          <p:cNvSpPr txBox="1"/>
          <p:nvPr/>
        </p:nvSpPr>
        <p:spPr>
          <a:xfrm>
            <a:off x="2780785" y="1459131"/>
            <a:ext cx="11272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b="1" dirty="0">
                <a:latin typeface="Arial Back"/>
              </a:rPr>
              <a:t> K€</a:t>
            </a:r>
          </a:p>
          <a:p>
            <a:pPr algn="r"/>
            <a:r>
              <a:rPr lang="fr-FR" sz="4400" b="1" dirty="0">
                <a:latin typeface="Arial Back"/>
              </a:rPr>
              <a:t>100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F36ADBE8-0633-4E2F-9714-A348921D491F}"/>
              </a:ext>
            </a:extLst>
          </p:cNvPr>
          <p:cNvGrpSpPr/>
          <p:nvPr/>
        </p:nvGrpSpPr>
        <p:grpSpPr>
          <a:xfrm>
            <a:off x="4065297" y="1420105"/>
            <a:ext cx="4100804" cy="3067677"/>
            <a:chOff x="38844" y="1611531"/>
            <a:chExt cx="4100804" cy="3067677"/>
          </a:xfrm>
        </p:grpSpPr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C3A85CE9-89A5-4166-A1F8-2C995868FB95}"/>
                </a:ext>
              </a:extLst>
            </p:cNvPr>
            <p:cNvSpPr txBox="1"/>
            <p:nvPr/>
          </p:nvSpPr>
          <p:spPr>
            <a:xfrm>
              <a:off x="38844" y="2920791"/>
              <a:ext cx="29434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b="1" dirty="0">
                  <a:solidFill>
                    <a:srgbClr val="FF1010"/>
                  </a:solidFill>
                  <a:latin typeface="Arial Back"/>
                </a:rPr>
                <a:t>PRODUCTION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F4C554B4-1A5C-48F8-9C1E-DDF306344A2D}"/>
                </a:ext>
              </a:extLst>
            </p:cNvPr>
            <p:cNvSpPr txBox="1"/>
            <p:nvPr/>
          </p:nvSpPr>
          <p:spPr>
            <a:xfrm>
              <a:off x="85903" y="1974778"/>
              <a:ext cx="17235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600" b="1" dirty="0">
                  <a:latin typeface="Arial Back"/>
                </a:rPr>
                <a:t>SALES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D2CF51BC-A74C-4236-9AB8-86F13E392973}"/>
                </a:ext>
              </a:extLst>
            </p:cNvPr>
            <p:cNvSpPr txBox="1"/>
            <p:nvPr/>
          </p:nvSpPr>
          <p:spPr>
            <a:xfrm>
              <a:off x="49859" y="3744800"/>
              <a:ext cx="2038315" cy="832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fr-FR" sz="3200" b="1" dirty="0">
                  <a:solidFill>
                    <a:srgbClr val="119CF4"/>
                  </a:solidFill>
                  <a:latin typeface="Arial Back"/>
                </a:rPr>
                <a:t>CAPITAL </a:t>
              </a:r>
            </a:p>
            <a:p>
              <a:pPr>
                <a:lnSpc>
                  <a:spcPct val="75000"/>
                </a:lnSpc>
              </a:pPr>
              <a:r>
                <a:rPr lang="fr-FR" sz="3200" b="1" dirty="0">
                  <a:solidFill>
                    <a:srgbClr val="119CF4"/>
                  </a:solidFill>
                  <a:latin typeface="Arial Back"/>
                </a:rPr>
                <a:t>NEEDS</a:t>
              </a: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91F451B0-1E1E-4A1D-A58A-8A1DCEBA9F83}"/>
                </a:ext>
              </a:extLst>
            </p:cNvPr>
            <p:cNvSpPr txBox="1"/>
            <p:nvPr/>
          </p:nvSpPr>
          <p:spPr>
            <a:xfrm>
              <a:off x="3326605" y="3663545"/>
              <a:ext cx="81304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b="1" dirty="0">
                  <a:solidFill>
                    <a:srgbClr val="119CF4"/>
                  </a:solidFill>
                  <a:latin typeface="Arial Back"/>
                </a:rPr>
                <a:t> K€</a:t>
              </a:r>
            </a:p>
            <a:p>
              <a:pPr algn="r"/>
              <a:r>
                <a:rPr lang="fr-FR" sz="4400" b="1" dirty="0">
                  <a:solidFill>
                    <a:srgbClr val="119CF4"/>
                  </a:solidFill>
                  <a:latin typeface="Arial Back"/>
                </a:rPr>
                <a:t>45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9DF4A3AF-6655-49E5-917F-2BD37444682F}"/>
                </a:ext>
              </a:extLst>
            </p:cNvPr>
            <p:cNvSpPr txBox="1"/>
            <p:nvPr/>
          </p:nvSpPr>
          <p:spPr>
            <a:xfrm>
              <a:off x="2839818" y="2545374"/>
              <a:ext cx="12843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b="1" dirty="0">
                  <a:solidFill>
                    <a:srgbClr val="FF1010"/>
                  </a:solidFill>
                  <a:latin typeface="Arial Back"/>
                </a:rPr>
                <a:t> </a:t>
              </a:r>
              <a:r>
                <a:rPr lang="fr-FR" sz="1600" b="1" dirty="0" err="1">
                  <a:solidFill>
                    <a:srgbClr val="FF1010"/>
                  </a:solidFill>
                  <a:latin typeface="Arial Back"/>
                </a:rPr>
                <a:t>Tns</a:t>
              </a:r>
              <a:endParaRPr lang="fr-FR" sz="1600" b="1" dirty="0">
                <a:solidFill>
                  <a:srgbClr val="FF1010"/>
                </a:solidFill>
                <a:latin typeface="Arial Back"/>
              </a:endParaRPr>
            </a:p>
            <a:p>
              <a:pPr algn="r"/>
              <a:r>
                <a:rPr lang="fr-FR" sz="4400" b="1" dirty="0">
                  <a:solidFill>
                    <a:srgbClr val="FF1010"/>
                  </a:solidFill>
                  <a:latin typeface="Arial Back"/>
                </a:rPr>
                <a:t>19,6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567DBBC1-DBFA-4C4E-98D2-3E12A088C964}"/>
                </a:ext>
              </a:extLst>
            </p:cNvPr>
            <p:cNvSpPr txBox="1"/>
            <p:nvPr/>
          </p:nvSpPr>
          <p:spPr>
            <a:xfrm>
              <a:off x="2933185" y="1611531"/>
              <a:ext cx="112723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b="1" dirty="0">
                  <a:latin typeface="Arial Back"/>
                </a:rPr>
                <a:t> K€</a:t>
              </a:r>
            </a:p>
            <a:p>
              <a:pPr algn="r"/>
              <a:r>
                <a:rPr lang="fr-FR" sz="4400" b="1" dirty="0">
                  <a:latin typeface="Arial Back"/>
                </a:rPr>
                <a:t>490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142A0F5E-46D3-49CB-A8F5-53C52AE3206B}"/>
              </a:ext>
            </a:extLst>
          </p:cNvPr>
          <p:cNvGrpSpPr/>
          <p:nvPr/>
        </p:nvGrpSpPr>
        <p:grpSpPr>
          <a:xfrm>
            <a:off x="8231248" y="1407210"/>
            <a:ext cx="4062704" cy="3067677"/>
            <a:chOff x="76944" y="1611531"/>
            <a:chExt cx="4062704" cy="3067677"/>
          </a:xfrm>
        </p:grpSpPr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4A0983BF-7837-42C8-BB30-02362C49EAA3}"/>
                </a:ext>
              </a:extLst>
            </p:cNvPr>
            <p:cNvSpPr txBox="1"/>
            <p:nvPr/>
          </p:nvSpPr>
          <p:spPr>
            <a:xfrm>
              <a:off x="76944" y="2920791"/>
              <a:ext cx="29434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b="1" dirty="0">
                  <a:solidFill>
                    <a:srgbClr val="FF1010"/>
                  </a:solidFill>
                  <a:latin typeface="Arial Back"/>
                </a:rPr>
                <a:t>PRODUCTION</a:t>
              </a: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50B3AB5F-6F87-4FDE-985A-CDDCF11B59FC}"/>
                </a:ext>
              </a:extLst>
            </p:cNvPr>
            <p:cNvSpPr txBox="1"/>
            <p:nvPr/>
          </p:nvSpPr>
          <p:spPr>
            <a:xfrm>
              <a:off x="111303" y="1974778"/>
              <a:ext cx="17235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600" b="1" dirty="0">
                  <a:latin typeface="Arial Back"/>
                </a:rPr>
                <a:t>SALES</a:t>
              </a: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EED37BC0-47CC-4483-9B7B-C3B4457509F7}"/>
                </a:ext>
              </a:extLst>
            </p:cNvPr>
            <p:cNvSpPr txBox="1"/>
            <p:nvPr/>
          </p:nvSpPr>
          <p:spPr>
            <a:xfrm>
              <a:off x="87959" y="3744800"/>
              <a:ext cx="2038315" cy="832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fr-FR" sz="3200" b="1" dirty="0">
                  <a:solidFill>
                    <a:srgbClr val="119CF4"/>
                  </a:solidFill>
                  <a:latin typeface="Arial Back"/>
                </a:rPr>
                <a:t>CAPITAL </a:t>
              </a:r>
            </a:p>
            <a:p>
              <a:pPr>
                <a:lnSpc>
                  <a:spcPct val="75000"/>
                </a:lnSpc>
              </a:pPr>
              <a:r>
                <a:rPr lang="fr-FR" sz="3200" b="1" dirty="0">
                  <a:solidFill>
                    <a:srgbClr val="119CF4"/>
                  </a:solidFill>
                  <a:latin typeface="Arial Back"/>
                </a:rPr>
                <a:t>NEEDS</a:t>
              </a: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B037BDA2-F1FE-412F-834D-8DB5264E2014}"/>
                </a:ext>
              </a:extLst>
            </p:cNvPr>
            <p:cNvSpPr txBox="1"/>
            <p:nvPr/>
          </p:nvSpPr>
          <p:spPr>
            <a:xfrm>
              <a:off x="3012416" y="3663545"/>
              <a:ext cx="112723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b="1" dirty="0">
                  <a:solidFill>
                    <a:srgbClr val="119CF4"/>
                  </a:solidFill>
                  <a:latin typeface="Arial Back"/>
                </a:rPr>
                <a:t> K€</a:t>
              </a:r>
            </a:p>
            <a:p>
              <a:pPr algn="r"/>
              <a:r>
                <a:rPr lang="fr-FR" sz="4400" b="1" dirty="0">
                  <a:solidFill>
                    <a:srgbClr val="119CF4"/>
                  </a:solidFill>
                  <a:latin typeface="Arial Back"/>
                </a:rPr>
                <a:t>230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237E10D7-7938-457F-B161-899640BB4416}"/>
                </a:ext>
              </a:extLst>
            </p:cNvPr>
            <p:cNvSpPr txBox="1"/>
            <p:nvPr/>
          </p:nvSpPr>
          <p:spPr>
            <a:xfrm>
              <a:off x="2839818" y="2545374"/>
              <a:ext cx="12843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b="1" dirty="0">
                  <a:solidFill>
                    <a:srgbClr val="FF1010"/>
                  </a:solidFill>
                  <a:latin typeface="Arial Back"/>
                </a:rPr>
                <a:t> </a:t>
              </a:r>
              <a:r>
                <a:rPr lang="fr-FR" sz="1600" b="1" dirty="0" err="1">
                  <a:solidFill>
                    <a:srgbClr val="FF1010"/>
                  </a:solidFill>
                  <a:latin typeface="Arial Back"/>
                </a:rPr>
                <a:t>Tns</a:t>
              </a:r>
              <a:endParaRPr lang="fr-FR" sz="1600" b="1" dirty="0">
                <a:solidFill>
                  <a:srgbClr val="FF1010"/>
                </a:solidFill>
                <a:latin typeface="Arial Back"/>
              </a:endParaRPr>
            </a:p>
            <a:p>
              <a:pPr algn="r"/>
              <a:r>
                <a:rPr lang="fr-FR" sz="4400" b="1" dirty="0">
                  <a:solidFill>
                    <a:srgbClr val="FF1010"/>
                  </a:solidFill>
                  <a:latin typeface="Arial Back"/>
                </a:rPr>
                <a:t>62,7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EB670524-B197-41B7-8E0A-792EB8037943}"/>
                </a:ext>
              </a:extLst>
            </p:cNvPr>
            <p:cNvSpPr txBox="1"/>
            <p:nvPr/>
          </p:nvSpPr>
          <p:spPr>
            <a:xfrm>
              <a:off x="2461902" y="1611531"/>
              <a:ext cx="159851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b="1" dirty="0">
                  <a:latin typeface="Arial Back"/>
                </a:rPr>
                <a:t> K€</a:t>
              </a:r>
            </a:p>
            <a:p>
              <a:pPr algn="r"/>
              <a:r>
                <a:rPr lang="fr-FR" sz="4400" b="1" dirty="0">
                  <a:latin typeface="Arial Back"/>
                </a:rPr>
                <a:t>2 371</a:t>
              </a:r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71A02B93-55F0-4F90-9674-66D1877CBD86}"/>
              </a:ext>
            </a:extLst>
          </p:cNvPr>
          <p:cNvSpPr txBox="1"/>
          <p:nvPr/>
        </p:nvSpPr>
        <p:spPr>
          <a:xfrm>
            <a:off x="10994122" y="7277100"/>
            <a:ext cx="1186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4,5 DA / gr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B381D24F-377E-4A55-8210-73FDCA68C4C3}"/>
              </a:ext>
            </a:extLst>
          </p:cNvPr>
          <p:cNvSpPr txBox="1"/>
          <p:nvPr/>
        </p:nvSpPr>
        <p:spPr>
          <a:xfrm>
            <a:off x="5762252" y="7122260"/>
            <a:ext cx="1011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 DA / gr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F12D6C16-CADC-42E4-B3F0-BCD777DABD82}"/>
              </a:ext>
            </a:extLst>
          </p:cNvPr>
          <p:cNvSpPr txBox="1"/>
          <p:nvPr/>
        </p:nvSpPr>
        <p:spPr>
          <a:xfrm>
            <a:off x="1725249" y="7133087"/>
            <a:ext cx="1011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 DA / gr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3F5B40E-04AC-4458-9570-732B8B92F27E}"/>
              </a:ext>
            </a:extLst>
          </p:cNvPr>
          <p:cNvSpPr txBox="1"/>
          <p:nvPr/>
        </p:nvSpPr>
        <p:spPr>
          <a:xfrm>
            <a:off x="2402279" y="1265754"/>
            <a:ext cx="1601721" cy="3007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75000"/>
              </a:lnSpc>
            </a:pPr>
            <a:r>
              <a:rPr lang="fr-FR" b="1" dirty="0">
                <a:solidFill>
                  <a:srgbClr val="FF1010"/>
                </a:solidFill>
                <a:latin typeface="Arial Back"/>
              </a:rPr>
              <a:t>Margin +15%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DBBA60B6-26B4-4C60-A7D3-050E794D3FB7}"/>
              </a:ext>
            </a:extLst>
          </p:cNvPr>
          <p:cNvSpPr txBox="1"/>
          <p:nvPr/>
        </p:nvSpPr>
        <p:spPr>
          <a:xfrm>
            <a:off x="6592475" y="1216345"/>
            <a:ext cx="1601721" cy="3007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75000"/>
              </a:lnSpc>
            </a:pPr>
            <a:r>
              <a:rPr lang="fr-FR" b="1" dirty="0">
                <a:solidFill>
                  <a:srgbClr val="FF1010"/>
                </a:solidFill>
                <a:latin typeface="Arial Back"/>
              </a:rPr>
              <a:t>Margin +25%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9DC9056E-E6F0-417E-8D23-D133E859C93F}"/>
              </a:ext>
            </a:extLst>
          </p:cNvPr>
          <p:cNvSpPr txBox="1"/>
          <p:nvPr/>
        </p:nvSpPr>
        <p:spPr>
          <a:xfrm>
            <a:off x="10659518" y="1229028"/>
            <a:ext cx="16017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75000"/>
              </a:lnSpc>
            </a:pPr>
            <a:r>
              <a:rPr lang="fr-FR" b="1" dirty="0" err="1">
                <a:solidFill>
                  <a:srgbClr val="FF1010"/>
                </a:solidFill>
                <a:latin typeface="Arial Back"/>
              </a:rPr>
              <a:t>Margin</a:t>
            </a:r>
            <a:r>
              <a:rPr lang="fr-FR" b="1" dirty="0">
                <a:solidFill>
                  <a:srgbClr val="FF1010"/>
                </a:solidFill>
                <a:latin typeface="Arial Back"/>
              </a:rPr>
              <a:t> +25%</a:t>
            </a:r>
          </a:p>
        </p:txBody>
      </p:sp>
    </p:spTree>
    <p:extLst>
      <p:ext uri="{BB962C8B-B14F-4D97-AF65-F5344CB8AC3E}">
        <p14:creationId xmlns:p14="http://schemas.microsoft.com/office/powerpoint/2010/main" val="161594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E14BB2C-E5EC-4D54-9FA0-1A96F715E9AB}"/>
              </a:ext>
            </a:extLst>
          </p:cNvPr>
          <p:cNvSpPr/>
          <p:nvPr/>
        </p:nvSpPr>
        <p:spPr>
          <a:xfrm rot="16200000">
            <a:off x="5726727" y="389552"/>
            <a:ext cx="738549" cy="121920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4B2A9E-46B1-44F2-AC1B-E5F54FDCFB47}"/>
              </a:ext>
            </a:extLst>
          </p:cNvPr>
          <p:cNvSpPr/>
          <p:nvPr/>
        </p:nvSpPr>
        <p:spPr>
          <a:xfrm rot="16200000">
            <a:off x="5383062" y="-446240"/>
            <a:ext cx="1425877" cy="12192002"/>
          </a:xfrm>
          <a:prstGeom prst="rect">
            <a:avLst/>
          </a:prstGeom>
          <a:solidFill>
            <a:srgbClr val="FF101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382B40-6023-45A5-AAF5-A42ED9882E87}"/>
              </a:ext>
            </a:extLst>
          </p:cNvPr>
          <p:cNvSpPr/>
          <p:nvPr/>
        </p:nvSpPr>
        <p:spPr>
          <a:xfrm>
            <a:off x="-1638256" y="859681"/>
            <a:ext cx="1038926" cy="646114"/>
          </a:xfrm>
          <a:prstGeom prst="rect">
            <a:avLst/>
          </a:prstGeom>
          <a:solidFill>
            <a:srgbClr val="FF10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9ECE52-4E0A-4EDC-BC0A-BBB0D1B1E9FA}"/>
              </a:ext>
            </a:extLst>
          </p:cNvPr>
          <p:cNvSpPr/>
          <p:nvPr/>
        </p:nvSpPr>
        <p:spPr>
          <a:xfrm>
            <a:off x="-1638256" y="1699418"/>
            <a:ext cx="1038926" cy="646114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TextBox 91">
            <a:extLst>
              <a:ext uri="{FF2B5EF4-FFF2-40B4-BE49-F238E27FC236}">
                <a16:creationId xmlns:a16="http://schemas.microsoft.com/office/drawing/2014/main" id="{706DC6E0-7D41-47A0-BF62-701847548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78486" y="4146138"/>
            <a:ext cx="7790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marL="0" marR="0" lvl="0" indent="0" defTabSz="18272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119CF4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Deck</a:t>
            </a:r>
            <a:endParaRPr kumimoji="0" lang="id-ID" altLang="fr-FR" sz="2800" b="1" i="0" u="none" strike="noStrike" kern="0" cap="none" spc="0" normalizeH="0" baseline="0" noProof="0" dirty="0">
              <a:ln>
                <a:noFill/>
              </a:ln>
              <a:solidFill>
                <a:srgbClr val="119CF4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ource Sans Pro" panose="020B0503030403020204" pitchFamily="34" charset="0"/>
            </a:endParaRPr>
          </a:p>
        </p:txBody>
      </p:sp>
      <p:sp>
        <p:nvSpPr>
          <p:cNvPr id="8" name="TextBox 90">
            <a:extLst>
              <a:ext uri="{FF2B5EF4-FFF2-40B4-BE49-F238E27FC236}">
                <a16:creationId xmlns:a16="http://schemas.microsoft.com/office/drawing/2014/main" id="{F7B580D2-AA30-4210-B250-06BE43E80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63171" y="3745655"/>
            <a:ext cx="1010177" cy="52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marL="0" marR="0" lvl="0" indent="0" defTabSz="18272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E80C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Pitch</a:t>
            </a:r>
            <a:endParaRPr kumimoji="0" lang="id-ID" altLang="fr-FR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ource Sans Pro" panose="020B0503030403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8DF200C-15B5-4649-B60D-4BCD285AEF06}"/>
              </a:ext>
            </a:extLst>
          </p:cNvPr>
          <p:cNvSpPr txBox="1"/>
          <p:nvPr/>
        </p:nvSpPr>
        <p:spPr>
          <a:xfrm>
            <a:off x="-5168830" y="4762006"/>
            <a:ext cx="4569500" cy="8317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70000"/>
              </a:lnSpc>
            </a:pPr>
            <a:r>
              <a:rPr lang="de-DE" sz="6000" dirty="0" err="1">
                <a:solidFill>
                  <a:schemeClr val="bg1"/>
                </a:solidFill>
                <a:latin typeface="Arial Black" panose="020B0A04020102020204" pitchFamily="34" charset="0"/>
              </a:rPr>
              <a:t>Titre</a:t>
            </a:r>
            <a:r>
              <a:rPr lang="de-DE" sz="6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de-DE" sz="6000" dirty="0" err="1">
                <a:solidFill>
                  <a:schemeClr val="bg1"/>
                </a:solidFill>
                <a:latin typeface="Arial Black" panose="020B0A04020102020204" pitchFamily="34" charset="0"/>
              </a:rPr>
              <a:t>slide</a:t>
            </a:r>
            <a:endParaRPr lang="de-DE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C2849A6-8D24-4D38-BC01-B7D9F3230E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997" y="2960128"/>
            <a:ext cx="1104023" cy="5376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963FDBC-28A6-48C2-A9AA-29290EA6C618}"/>
              </a:ext>
            </a:extLst>
          </p:cNvPr>
          <p:cNvSpPr/>
          <p:nvPr/>
        </p:nvSpPr>
        <p:spPr>
          <a:xfrm>
            <a:off x="-1667004" y="93830"/>
            <a:ext cx="1038926" cy="640587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8CFD4E4-7437-4DD9-AB39-2D478146D868}"/>
              </a:ext>
            </a:extLst>
          </p:cNvPr>
          <p:cNvSpPr txBox="1"/>
          <p:nvPr/>
        </p:nvSpPr>
        <p:spPr>
          <a:xfrm>
            <a:off x="-2265681" y="5723533"/>
            <a:ext cx="1740275" cy="3634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>
              <a:lnSpc>
                <a:spcPct val="70000"/>
              </a:lnSpc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Corps du texte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C5DB07F-D182-4CB0-B812-B7946FE628F1}"/>
              </a:ext>
            </a:extLst>
          </p:cNvPr>
          <p:cNvSpPr txBox="1"/>
          <p:nvPr/>
        </p:nvSpPr>
        <p:spPr>
          <a:xfrm>
            <a:off x="-2280275" y="6118647"/>
            <a:ext cx="1740275" cy="3634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>
              <a:lnSpc>
                <a:spcPct val="70000"/>
              </a:lnSpc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Corps du texte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B3F52D7-3FEE-4AF4-8824-40836C085061}"/>
              </a:ext>
            </a:extLst>
          </p:cNvPr>
          <p:cNvSpPr txBox="1"/>
          <p:nvPr/>
        </p:nvSpPr>
        <p:spPr>
          <a:xfrm>
            <a:off x="2207245" y="6514476"/>
            <a:ext cx="9994108" cy="29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fr-FR" dirty="0">
                <a:solidFill>
                  <a:srgbClr val="119CF4"/>
                </a:solidFill>
                <a:latin typeface="Arial Black" panose="020B0A04020102020204" pitchFamily="34" charset="0"/>
              </a:rPr>
              <a:t>BLUE INVEST IN THE MEDITERRANEAN 2019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9B53CA-3F4D-4F55-8B1F-C3583CB2798A}"/>
              </a:ext>
            </a:extLst>
          </p:cNvPr>
          <p:cNvSpPr/>
          <p:nvPr/>
        </p:nvSpPr>
        <p:spPr>
          <a:xfrm rot="16200000">
            <a:off x="5848350" y="-5848353"/>
            <a:ext cx="495302" cy="121920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45AE6E3-24A6-48DD-89C4-193DD52CDDFA}"/>
              </a:ext>
            </a:extLst>
          </p:cNvPr>
          <p:cNvSpPr txBox="1"/>
          <p:nvPr/>
        </p:nvSpPr>
        <p:spPr>
          <a:xfrm>
            <a:off x="1119874" y="4715049"/>
            <a:ext cx="8254930" cy="201696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>
              <a:lnSpc>
                <a:spcPct val="70000"/>
              </a:lnSpc>
            </a:pP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>
              <a:lnSpc>
                <a:spcPct val="70000"/>
              </a:lnSpc>
            </a:pP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Make Of Seaweeds</a:t>
            </a:r>
          </a:p>
          <a:p>
            <a:pPr algn="r">
              <a:lnSpc>
                <a:spcPct val="70000"/>
              </a:lnSpc>
            </a:pP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An Exploitation</a:t>
            </a:r>
          </a:p>
          <a:p>
            <a:pPr algn="r">
              <a:lnSpc>
                <a:spcPct val="70000"/>
              </a:lnSpc>
            </a:pP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Of Future</a:t>
            </a:r>
            <a:endParaRPr lang="de-DE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5A616633-475A-430C-B24D-450B791F4A3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377" y="5081172"/>
            <a:ext cx="2264671" cy="1102965"/>
          </a:xfrm>
          <a:prstGeom prst="rect">
            <a:avLst/>
          </a:prstGeom>
        </p:spPr>
      </p:pic>
      <p:sp>
        <p:nvSpPr>
          <p:cNvPr id="16" name="TextBox 91">
            <a:extLst>
              <a:ext uri="{FF2B5EF4-FFF2-40B4-BE49-F238E27FC236}">
                <a16:creationId xmlns:a16="http://schemas.microsoft.com/office/drawing/2014/main" id="{2B29E85D-D672-4DF9-9C8B-94518F1AD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4728" y="-45998"/>
            <a:ext cx="10002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marL="0" marR="0" lvl="0" indent="0" defTabSz="18272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fr-FR" b="1" i="0" u="none" strike="noStrike" kern="0" cap="none" spc="0" normalizeH="0" baseline="0" noProof="0" dirty="0">
                <a:ln>
                  <a:solidFill>
                    <a:srgbClr val="119CF4"/>
                  </a:solidFill>
                  <a:prstDash val="solid"/>
                </a:ln>
                <a:noFill/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Deck</a:t>
            </a:r>
            <a:endParaRPr kumimoji="0" lang="id-ID" altLang="fr-FR" b="1" i="0" u="none" strike="noStrike" kern="0" cap="none" spc="0" normalizeH="0" baseline="0" noProof="0" dirty="0">
              <a:ln>
                <a:solidFill>
                  <a:srgbClr val="119CF4"/>
                </a:solidFill>
                <a:prstDash val="solid"/>
              </a:ln>
              <a:noFill/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ource Sans Pro" panose="020B0503030403020204" pitchFamily="34" charset="0"/>
            </a:endParaRPr>
          </a:p>
        </p:txBody>
      </p:sp>
      <p:sp>
        <p:nvSpPr>
          <p:cNvPr id="17" name="TextBox 90">
            <a:extLst>
              <a:ext uri="{FF2B5EF4-FFF2-40B4-BE49-F238E27FC236}">
                <a16:creationId xmlns:a16="http://schemas.microsoft.com/office/drawing/2014/main" id="{665E8A6B-9C8C-456D-BB85-681E095C8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0455" y="-79811"/>
            <a:ext cx="1241009" cy="6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marL="0" marR="0" lvl="0" indent="0" defTabSz="18272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fr-FR" b="1" i="0" u="none" strike="noStrike" kern="0" cap="none" spc="0" normalizeH="0" baseline="0" noProof="0" dirty="0">
                <a:ln>
                  <a:solidFill>
                    <a:srgbClr val="119CF4"/>
                  </a:solidFill>
                  <a:prstDash val="solid"/>
                </a:ln>
                <a:noFill/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Pitch</a:t>
            </a:r>
            <a:endParaRPr kumimoji="0" lang="id-ID" altLang="fr-FR" b="1" i="0" u="none" strike="noStrike" kern="0" cap="none" spc="0" normalizeH="0" baseline="0" noProof="0" dirty="0">
              <a:ln>
                <a:solidFill>
                  <a:srgbClr val="119CF4"/>
                </a:solidFill>
                <a:prstDash val="solid"/>
              </a:ln>
              <a:noFill/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ource Sans Pro" panose="020B050303040302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5598F85-D85C-41AC-B12F-CDC767C27EA9}"/>
              </a:ext>
            </a:extLst>
          </p:cNvPr>
          <p:cNvSpPr txBox="1"/>
          <p:nvPr/>
        </p:nvSpPr>
        <p:spPr>
          <a:xfrm>
            <a:off x="775194" y="59001"/>
            <a:ext cx="2005591" cy="49530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70000"/>
              </a:lnSpc>
            </a:pPr>
            <a:r>
              <a:rPr lang="de-DE" sz="4000" dirty="0">
                <a:ln>
                  <a:solidFill>
                    <a:srgbClr val="119CF4"/>
                  </a:solidFill>
                </a:ln>
                <a:noFill/>
                <a:latin typeface="Arial Black" panose="020B0A04020102020204" pitchFamily="34" charset="0"/>
              </a:rPr>
              <a:t>Malte</a:t>
            </a:r>
          </a:p>
        </p:txBody>
      </p:sp>
      <p:pic>
        <p:nvPicPr>
          <p:cNvPr id="39" name="Picture 4" descr="Image associÃ©e">
            <a:extLst>
              <a:ext uri="{FF2B5EF4-FFF2-40B4-BE49-F238E27FC236}">
                <a16:creationId xmlns:a16="http://schemas.microsoft.com/office/drawing/2014/main" id="{ED7BADBB-C82B-4D2A-967A-D5F9C81C1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17" b="86771" l="13594" r="92813">
                        <a14:foregroundMark x1="50313" y1="13229" x2="43750" y2="40807"/>
                        <a14:foregroundMark x1="51719" y1="10538" x2="49844" y2="40583"/>
                        <a14:foregroundMark x1="69844" y1="16592" x2="71250" y2="57623"/>
                        <a14:foregroundMark x1="70156" y1="61883" x2="90938" y2="63453"/>
                        <a14:foregroundMark x1="90625" y1="59865" x2="85781" y2="34305"/>
                        <a14:foregroundMark x1="90469" y1="36771" x2="89844" y2="50224"/>
                        <a14:foregroundMark x1="91406" y1="39686" x2="91875" y2="62780"/>
                        <a14:foregroundMark x1="20000" y1="52242" x2="30625" y2="515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9287" r="7916" b="14507"/>
          <a:stretch/>
        </p:blipFill>
        <p:spPr bwMode="auto">
          <a:xfrm>
            <a:off x="19047" y="7566"/>
            <a:ext cx="724392" cy="49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EEC9B3C-7D11-4DEC-A193-09DD6C96996C}"/>
              </a:ext>
            </a:extLst>
          </p:cNvPr>
          <p:cNvSpPr txBox="1"/>
          <p:nvPr/>
        </p:nvSpPr>
        <p:spPr>
          <a:xfrm>
            <a:off x="73923" y="4662766"/>
            <a:ext cx="346120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b="1" dirty="0">
                <a:solidFill>
                  <a:schemeClr val="bg1"/>
                </a:solidFill>
                <a:latin typeface="Arial Back"/>
              </a:rPr>
              <a:t>Q&amp;A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556352DE-3FE9-4F2F-8412-1E86DD90E1CC}"/>
              </a:ext>
            </a:extLst>
          </p:cNvPr>
          <p:cNvCxnSpPr>
            <a:cxnSpLocks/>
          </p:cNvCxnSpPr>
          <p:nvPr/>
        </p:nvCxnSpPr>
        <p:spPr>
          <a:xfrm>
            <a:off x="3752603" y="4936822"/>
            <a:ext cx="0" cy="1391667"/>
          </a:xfrm>
          <a:prstGeom prst="line">
            <a:avLst/>
          </a:prstGeom>
          <a:ln w="571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Graphique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1259552"/>
              </p:ext>
            </p:extLst>
          </p:nvPr>
        </p:nvGraphicFramePr>
        <p:xfrm>
          <a:off x="60480" y="343640"/>
          <a:ext cx="6062077" cy="3909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Graphique" r:id="rId6" imgW="6376969" imgH="4212701" progId="Excel.Chart.8">
                  <p:embed/>
                </p:oleObj>
              </mc:Choice>
              <mc:Fallback>
                <p:oleObj name="Graphique" r:id="rId6" imgW="6376969" imgH="4212701" progId="Excel.Chart.8">
                  <p:embed/>
                  <p:pic>
                    <p:nvPicPr>
                      <p:cNvPr id="13343" name="Graphique 37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0" y="343640"/>
                        <a:ext cx="6062077" cy="3909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19047" y="3863591"/>
            <a:ext cx="55890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20700">
              <a:defRPr sz="1400">
                <a:solidFill>
                  <a:schemeClr val="tx1"/>
                </a:solidFill>
                <a:latin typeface="PF DinText Pro" pitchFamily="2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PF DinText Pro" pitchFamily="2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PF DinText Pro" pitchFamily="2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PF DinText Pro" pitchFamily="2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PF DinText Pr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PF DinText Pr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PF DinText Pr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PF DinText Pr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PF DinText Pro" pitchFamily="2" charset="0"/>
              </a:defRPr>
            </a:lvl9pPr>
          </a:lstStyle>
          <a:p>
            <a:pPr algn="ctr">
              <a:spcBef>
                <a:spcPts val="150"/>
              </a:spcBef>
            </a:pPr>
            <a:r>
              <a:rPr lang="en-US" altLang="fr-FR" sz="18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Distribution of species </a:t>
            </a:r>
            <a:r>
              <a:rPr lang="en-US" altLang="fr-FR" sz="1800" b="1" dirty="0" smtClean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of seaweeds in </a:t>
            </a:r>
            <a:r>
              <a:rPr lang="en-US" altLang="fr-FR" sz="18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five major classes </a:t>
            </a:r>
            <a:r>
              <a:rPr lang="en-US" altLang="fr-FR" sz="1800" b="1" dirty="0" smtClean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in Algeria (</a:t>
            </a:r>
            <a:r>
              <a:rPr lang="en-US" altLang="fr-FR" sz="1800" b="1" dirty="0" err="1" smtClean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Seridi</a:t>
            </a:r>
            <a:r>
              <a:rPr lang="en-US" altLang="fr-FR" sz="18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2003)</a:t>
            </a:r>
            <a:r>
              <a:rPr lang="en-US" altLang="fr-FR" sz="1800" dirty="0" smtClean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fr-FR" altLang="fr-FR" sz="18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54097" y="3629605"/>
            <a:ext cx="47118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latin typeface="Garamond" panose="02020404030301010803" pitchFamily="18" charset="0"/>
              </a:rPr>
              <a:t/>
            </a:r>
            <a:br>
              <a:rPr lang="en-US" b="1" dirty="0">
                <a:latin typeface="Garamond" panose="02020404030301010803" pitchFamily="18" charset="0"/>
              </a:rPr>
            </a:br>
            <a:r>
              <a:rPr lang="en-US" b="1" dirty="0"/>
              <a:t>Distribution of </a:t>
            </a:r>
            <a:r>
              <a:rPr lang="en-US" b="1" dirty="0" smtClean="0"/>
              <a:t>species seaweeds </a:t>
            </a:r>
            <a:r>
              <a:rPr lang="en-US" b="1" dirty="0"/>
              <a:t> in 5 major classes coast of </a:t>
            </a:r>
            <a:r>
              <a:rPr lang="en-US" b="1" dirty="0" err="1" smtClean="0"/>
              <a:t>Mostaganem</a:t>
            </a:r>
            <a:r>
              <a:rPr lang="en-US" b="1" dirty="0" smtClean="0"/>
              <a:t> </a:t>
            </a:r>
            <a:r>
              <a:rPr lang="fr-FR" sz="1800" b="1" dirty="0" smtClean="0">
                <a:ea typeface="Times New Roman" panose="02020603050405020304" pitchFamily="18" charset="0"/>
              </a:rPr>
              <a:t>(</a:t>
            </a:r>
            <a:r>
              <a:rPr lang="fr-FR" sz="1800" b="1" dirty="0" err="1" smtClean="0">
                <a:ea typeface="Times New Roman" panose="02020603050405020304" pitchFamily="18" charset="0"/>
              </a:rPr>
              <a:t>Bouijra</a:t>
            </a:r>
            <a:r>
              <a:rPr lang="fr-FR" sz="1800" b="1" dirty="0">
                <a:ea typeface="Times New Roman" panose="02020603050405020304" pitchFamily="18" charset="0"/>
              </a:rPr>
              <a:t>, 2012)</a:t>
            </a:r>
            <a:endParaRPr lang="fr-FR" sz="1800" b="1" dirty="0"/>
          </a:p>
        </p:txBody>
      </p:sp>
      <p:graphicFrame>
        <p:nvGraphicFramePr>
          <p:cNvPr id="28" name="Graphique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2429896"/>
              </p:ext>
            </p:extLst>
          </p:nvPr>
        </p:nvGraphicFramePr>
        <p:xfrm>
          <a:off x="7141058" y="970621"/>
          <a:ext cx="4224866" cy="288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Graphique" r:id="rId8" imgW="5005250" imgH="3487214" progId="Excel.Chart.8">
                  <p:embed/>
                </p:oleObj>
              </mc:Choice>
              <mc:Fallback>
                <p:oleObj name="Graphique" r:id="rId8" imgW="5005250" imgH="3487214" progId="Excel.Chart.8">
                  <p:embed/>
                  <p:pic>
                    <p:nvPicPr>
                      <p:cNvPr id="18459" name="Graphique 3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1058" y="970621"/>
                        <a:ext cx="4224866" cy="288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346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B0B21667-7804-4921-A457-1FBD406CF393}"/>
              </a:ext>
            </a:extLst>
          </p:cNvPr>
          <p:cNvSpPr/>
          <p:nvPr/>
        </p:nvSpPr>
        <p:spPr>
          <a:xfrm>
            <a:off x="-28749" y="0"/>
            <a:ext cx="12220749" cy="6858000"/>
          </a:xfrm>
          <a:prstGeom prst="rect">
            <a:avLst/>
          </a:prstGeom>
          <a:solidFill>
            <a:srgbClr val="F5F5F5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14BB2C-E5EC-4D54-9FA0-1A96F715E9AB}"/>
              </a:ext>
            </a:extLst>
          </p:cNvPr>
          <p:cNvSpPr/>
          <p:nvPr/>
        </p:nvSpPr>
        <p:spPr>
          <a:xfrm rot="16200000">
            <a:off x="5726727" y="409007"/>
            <a:ext cx="738549" cy="121920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4B2A9E-46B1-44F2-AC1B-E5F54FDCFB47}"/>
              </a:ext>
            </a:extLst>
          </p:cNvPr>
          <p:cNvSpPr/>
          <p:nvPr/>
        </p:nvSpPr>
        <p:spPr>
          <a:xfrm rot="16200000">
            <a:off x="5099051" y="-730251"/>
            <a:ext cx="1993900" cy="12192002"/>
          </a:xfrm>
          <a:prstGeom prst="rect">
            <a:avLst/>
          </a:prstGeom>
          <a:solidFill>
            <a:srgbClr val="FF101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382B40-6023-45A5-AAF5-A42ED9882E87}"/>
              </a:ext>
            </a:extLst>
          </p:cNvPr>
          <p:cNvSpPr/>
          <p:nvPr/>
        </p:nvSpPr>
        <p:spPr>
          <a:xfrm>
            <a:off x="-1638256" y="859681"/>
            <a:ext cx="1038926" cy="646114"/>
          </a:xfrm>
          <a:prstGeom prst="rect">
            <a:avLst/>
          </a:prstGeom>
          <a:solidFill>
            <a:srgbClr val="FF10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9ECE52-4E0A-4EDC-BC0A-BBB0D1B1E9FA}"/>
              </a:ext>
            </a:extLst>
          </p:cNvPr>
          <p:cNvSpPr/>
          <p:nvPr/>
        </p:nvSpPr>
        <p:spPr>
          <a:xfrm>
            <a:off x="-1638256" y="1699418"/>
            <a:ext cx="1038926" cy="646114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91">
            <a:extLst>
              <a:ext uri="{FF2B5EF4-FFF2-40B4-BE49-F238E27FC236}">
                <a16:creationId xmlns:a16="http://schemas.microsoft.com/office/drawing/2014/main" id="{706DC6E0-7D41-47A0-BF62-701847548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78486" y="4146138"/>
            <a:ext cx="7790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marL="0" marR="0" lvl="0" indent="0" defTabSz="18272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119CF4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Deck</a:t>
            </a:r>
            <a:endParaRPr kumimoji="0" lang="id-ID" altLang="fr-FR" sz="2800" b="1" i="0" u="none" strike="noStrike" kern="0" cap="none" spc="0" normalizeH="0" baseline="0" noProof="0" dirty="0">
              <a:ln>
                <a:noFill/>
              </a:ln>
              <a:solidFill>
                <a:srgbClr val="119CF4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ource Sans Pro" panose="020B0503030403020204" pitchFamily="34" charset="0"/>
            </a:endParaRPr>
          </a:p>
        </p:txBody>
      </p:sp>
      <p:sp>
        <p:nvSpPr>
          <p:cNvPr id="8" name="TextBox 90">
            <a:extLst>
              <a:ext uri="{FF2B5EF4-FFF2-40B4-BE49-F238E27FC236}">
                <a16:creationId xmlns:a16="http://schemas.microsoft.com/office/drawing/2014/main" id="{F7B580D2-AA30-4210-B250-06BE43E80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63171" y="3745655"/>
            <a:ext cx="1010177" cy="52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marL="0" marR="0" lvl="0" indent="0" defTabSz="18272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E80C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Pitch</a:t>
            </a:r>
            <a:endParaRPr kumimoji="0" lang="id-ID" altLang="fr-FR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ource Sans Pro" panose="020B0503030403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8DF200C-15B5-4649-B60D-4BCD285AEF06}"/>
              </a:ext>
            </a:extLst>
          </p:cNvPr>
          <p:cNvSpPr txBox="1"/>
          <p:nvPr/>
        </p:nvSpPr>
        <p:spPr>
          <a:xfrm>
            <a:off x="-5168830" y="4762006"/>
            <a:ext cx="4569500" cy="8317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70000"/>
              </a:lnSpc>
            </a:pPr>
            <a:r>
              <a:rPr lang="de-DE" sz="6000" dirty="0" err="1">
                <a:solidFill>
                  <a:schemeClr val="bg1"/>
                </a:solidFill>
                <a:latin typeface="Arial Black" panose="020B0A04020102020204" pitchFamily="34" charset="0"/>
              </a:rPr>
              <a:t>Titre</a:t>
            </a:r>
            <a:r>
              <a:rPr lang="de-DE" sz="6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de-DE" sz="6000" dirty="0" err="1">
                <a:solidFill>
                  <a:schemeClr val="bg1"/>
                </a:solidFill>
                <a:latin typeface="Arial Black" panose="020B0A04020102020204" pitchFamily="34" charset="0"/>
              </a:rPr>
              <a:t>slide</a:t>
            </a:r>
            <a:endParaRPr lang="de-DE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C2849A6-8D24-4D38-BC01-B7D9F3230E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997" y="2960128"/>
            <a:ext cx="1104023" cy="5376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963FDBC-28A6-48C2-A9AA-29290EA6C618}"/>
              </a:ext>
            </a:extLst>
          </p:cNvPr>
          <p:cNvSpPr/>
          <p:nvPr/>
        </p:nvSpPr>
        <p:spPr>
          <a:xfrm>
            <a:off x="-1667004" y="93830"/>
            <a:ext cx="1038926" cy="640587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8CFD4E4-7437-4DD9-AB39-2D478146D868}"/>
              </a:ext>
            </a:extLst>
          </p:cNvPr>
          <p:cNvSpPr txBox="1"/>
          <p:nvPr/>
        </p:nvSpPr>
        <p:spPr>
          <a:xfrm>
            <a:off x="-2265681" y="5723533"/>
            <a:ext cx="1740275" cy="3634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>
              <a:lnSpc>
                <a:spcPct val="70000"/>
              </a:lnSpc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Corps du texte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C5DB07F-D182-4CB0-B812-B7946FE628F1}"/>
              </a:ext>
            </a:extLst>
          </p:cNvPr>
          <p:cNvSpPr txBox="1"/>
          <p:nvPr/>
        </p:nvSpPr>
        <p:spPr>
          <a:xfrm>
            <a:off x="-2280275" y="6118647"/>
            <a:ext cx="1740275" cy="3634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>
              <a:lnSpc>
                <a:spcPct val="70000"/>
              </a:lnSpc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Corps du texte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B3F52D7-3FEE-4AF4-8824-40836C085061}"/>
              </a:ext>
            </a:extLst>
          </p:cNvPr>
          <p:cNvSpPr txBox="1"/>
          <p:nvPr/>
        </p:nvSpPr>
        <p:spPr>
          <a:xfrm>
            <a:off x="2207245" y="6514476"/>
            <a:ext cx="9994108" cy="29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fr-FR" dirty="0">
                <a:solidFill>
                  <a:srgbClr val="119CF4"/>
                </a:solidFill>
                <a:latin typeface="Arial Black" panose="020B0A04020102020204" pitchFamily="34" charset="0"/>
              </a:rPr>
              <a:t>BLUE INVEST IN THE MEDITERRANEAN 2019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EFE4FDC3-A14A-453C-B795-49E93BEBFC0F}"/>
              </a:ext>
            </a:extLst>
          </p:cNvPr>
          <p:cNvGrpSpPr/>
          <p:nvPr/>
        </p:nvGrpSpPr>
        <p:grpSpPr>
          <a:xfrm>
            <a:off x="11504907" y="-88410"/>
            <a:ext cx="771329" cy="583710"/>
            <a:chOff x="7697353" y="658529"/>
            <a:chExt cx="771329" cy="583710"/>
          </a:xfrm>
        </p:grpSpPr>
        <p:sp>
          <p:nvSpPr>
            <p:cNvPr id="16" name="TextBox 91">
              <a:extLst>
                <a:ext uri="{FF2B5EF4-FFF2-40B4-BE49-F238E27FC236}">
                  <a16:creationId xmlns:a16="http://schemas.microsoft.com/office/drawing/2014/main" id="{2B29E85D-D672-4DF9-9C8B-94518F1AD7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4096" y="934462"/>
              <a:ext cx="55784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9pPr>
            </a:lstStyle>
            <a:p>
              <a:pPr marL="0" marR="0" lvl="0" indent="0" defTabSz="18272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fr-FR" sz="2000" b="1" i="0" u="none" strike="noStrike" kern="0" cap="none" spc="0" normalizeH="0" baseline="0" noProof="0" dirty="0">
                  <a:ln>
                    <a:solidFill>
                      <a:srgbClr val="119CF4"/>
                    </a:solidFill>
                    <a:prstDash val="solid"/>
                  </a:ln>
                  <a:noFill/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Source Sans Pro" panose="020B0503030403020204" pitchFamily="34" charset="0"/>
                </a:rPr>
                <a:t>Deck</a:t>
              </a:r>
              <a:endParaRPr kumimoji="0" lang="id-ID" altLang="fr-FR" sz="2000" b="1" i="0" u="none" strike="noStrike" kern="0" cap="none" spc="0" normalizeH="0" baseline="0" noProof="0" dirty="0">
                <a:ln>
                  <a:solidFill>
                    <a:srgbClr val="119CF4"/>
                  </a:solidFill>
                  <a:prstDash val="solid"/>
                </a:ln>
                <a:noFill/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endParaRPr>
            </a:p>
          </p:txBody>
        </p:sp>
        <p:sp>
          <p:nvSpPr>
            <p:cNvPr id="17" name="TextBox 90">
              <a:extLst>
                <a:ext uri="{FF2B5EF4-FFF2-40B4-BE49-F238E27FC236}">
                  <a16:creationId xmlns:a16="http://schemas.microsoft.com/office/drawing/2014/main" id="{665E8A6B-9C8C-456D-BB85-681E095C81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7353" y="658529"/>
              <a:ext cx="771329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2" tIns="45711" rIns="91422" bIns="45711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9pPr>
            </a:lstStyle>
            <a:p>
              <a:pPr marL="0" marR="0" lvl="0" indent="0" defTabSz="18272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fr-FR" sz="2000" b="1" i="0" u="none" strike="noStrike" kern="0" cap="none" spc="0" normalizeH="0" baseline="0" noProof="0" dirty="0">
                  <a:ln>
                    <a:solidFill>
                      <a:srgbClr val="119CF4"/>
                    </a:solidFill>
                    <a:prstDash val="solid"/>
                  </a:ln>
                  <a:noFill/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Source Sans Pro" panose="020B0503030403020204" pitchFamily="34" charset="0"/>
                </a:rPr>
                <a:t>Pitch</a:t>
              </a:r>
              <a:endParaRPr kumimoji="0" lang="id-ID" altLang="fr-FR" sz="2000" b="1" i="0" u="none" strike="noStrike" kern="0" cap="none" spc="0" normalizeH="0" baseline="0" noProof="0" dirty="0">
                <a:ln>
                  <a:solidFill>
                    <a:srgbClr val="119CF4"/>
                  </a:solidFill>
                  <a:prstDash val="solid"/>
                </a:ln>
                <a:noFill/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endParaRPr>
            </a:p>
          </p:txBody>
        </p: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25598F85-D85C-41AC-B12F-CDC767C27EA9}"/>
              </a:ext>
            </a:extLst>
          </p:cNvPr>
          <p:cNvSpPr txBox="1"/>
          <p:nvPr/>
        </p:nvSpPr>
        <p:spPr>
          <a:xfrm>
            <a:off x="775194" y="97101"/>
            <a:ext cx="2005591" cy="49530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70000"/>
              </a:lnSpc>
            </a:pPr>
            <a:r>
              <a:rPr lang="de-DE" sz="2400" dirty="0">
                <a:ln>
                  <a:solidFill>
                    <a:srgbClr val="119CF4"/>
                  </a:solidFill>
                </a:ln>
                <a:noFill/>
                <a:latin typeface="Arial Black" panose="020B0A04020102020204" pitchFamily="34" charset="0"/>
              </a:rPr>
              <a:t>Malte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023A262F-B165-458A-A49A-2E7D5053EDA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418" y="33696"/>
            <a:ext cx="821489" cy="400091"/>
          </a:xfrm>
          <a:prstGeom prst="rect">
            <a:avLst/>
          </a:prstGeom>
        </p:spPr>
      </p:pic>
      <p:sp>
        <p:nvSpPr>
          <p:cNvPr id="25" name="Espace réservé du numéro de diapositive 1">
            <a:extLst>
              <a:ext uri="{FF2B5EF4-FFF2-40B4-BE49-F238E27FC236}">
                <a16:creationId xmlns:a16="http://schemas.microsoft.com/office/drawing/2014/main" id="{158A4D88-C55B-424A-9881-766291247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490393" y="6482054"/>
            <a:ext cx="2743200" cy="365125"/>
          </a:xfrm>
        </p:spPr>
        <p:txBody>
          <a:bodyPr/>
          <a:lstStyle/>
          <a:p>
            <a:fld id="{D7182AAE-97BD-4942-B9F8-717BE6FE4489}" type="slidenum">
              <a:rPr lang="fr-FR" b="1" smtClean="0">
                <a:solidFill>
                  <a:srgbClr val="119C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fr-FR" b="1" dirty="0">
              <a:solidFill>
                <a:srgbClr val="119CF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9F33E0E-AE55-4E9D-BA35-7927DF53C618}"/>
              </a:ext>
            </a:extLst>
          </p:cNvPr>
          <p:cNvSpPr txBox="1"/>
          <p:nvPr/>
        </p:nvSpPr>
        <p:spPr>
          <a:xfrm>
            <a:off x="2940625" y="4473216"/>
            <a:ext cx="94715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endParaRPr lang="de-DE" sz="3200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de-DE" sz="4800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de-DE" sz="48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800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  <a:r>
              <a:rPr lang="de-DE" sz="48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800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48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800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AlgoAgar</a:t>
            </a:r>
            <a:r>
              <a:rPr lang="de-DE" sz="48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800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48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800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48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800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de-DE" sz="48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powerful </a:t>
            </a:r>
            <a:r>
              <a:rPr lang="de-DE" sz="4800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</a:t>
            </a:r>
            <a:r>
              <a:rPr lang="de-DE" sz="36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>
              <a:lnSpc>
                <a:spcPct val="70000"/>
              </a:lnSpc>
            </a:pPr>
            <a:endParaRPr lang="de-DE" sz="3200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EE01B46-6B98-409E-BBEA-81B16C711442}"/>
              </a:ext>
            </a:extLst>
          </p:cNvPr>
          <p:cNvSpPr txBox="1"/>
          <p:nvPr/>
        </p:nvSpPr>
        <p:spPr>
          <a:xfrm>
            <a:off x="0" y="4777800"/>
            <a:ext cx="2226159" cy="16415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70000"/>
              </a:lnSpc>
            </a:pPr>
            <a:r>
              <a:rPr lang="de-DE" sz="6000" dirty="0" err="1">
                <a:solidFill>
                  <a:schemeClr val="bg1"/>
                </a:solidFill>
                <a:latin typeface="Arial Black" panose="020B0A04020102020204" pitchFamily="34" charset="0"/>
              </a:rPr>
              <a:t>Our</a:t>
            </a:r>
            <a:r>
              <a:rPr lang="de-DE" sz="6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de-DE" sz="6000" dirty="0">
                <a:solidFill>
                  <a:schemeClr val="bg1"/>
                </a:solidFill>
                <a:latin typeface="Arial Black" panose="020B0A04020102020204" pitchFamily="34" charset="0"/>
              </a:rPr>
              <a:t>Team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82DC7198-30AF-4680-A39F-01DC750649DF}"/>
              </a:ext>
            </a:extLst>
          </p:cNvPr>
          <p:cNvCxnSpPr>
            <a:cxnSpLocks/>
          </p:cNvCxnSpPr>
          <p:nvPr/>
        </p:nvCxnSpPr>
        <p:spPr>
          <a:xfrm>
            <a:off x="2583392" y="4643515"/>
            <a:ext cx="0" cy="1391667"/>
          </a:xfrm>
          <a:prstGeom prst="line">
            <a:avLst/>
          </a:prstGeom>
          <a:ln w="571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C5CDA70D-DCE1-463D-99B5-FA21C07AE879}"/>
              </a:ext>
            </a:extLst>
          </p:cNvPr>
          <p:cNvGrpSpPr/>
          <p:nvPr/>
        </p:nvGrpSpPr>
        <p:grpSpPr>
          <a:xfrm>
            <a:off x="855043" y="908574"/>
            <a:ext cx="10907000" cy="3128313"/>
            <a:chOff x="855043" y="1025304"/>
            <a:chExt cx="10907000" cy="3128313"/>
          </a:xfrm>
        </p:grpSpPr>
        <p:grpSp>
          <p:nvGrpSpPr>
            <p:cNvPr id="45" name="Groupe 44">
              <a:extLst>
                <a:ext uri="{FF2B5EF4-FFF2-40B4-BE49-F238E27FC236}">
                  <a16:creationId xmlns:a16="http://schemas.microsoft.com/office/drawing/2014/main" id="{65ACA042-E3F5-47A7-9C7F-37C7BA2A587A}"/>
                </a:ext>
              </a:extLst>
            </p:cNvPr>
            <p:cNvGrpSpPr/>
            <p:nvPr/>
          </p:nvGrpSpPr>
          <p:grpSpPr>
            <a:xfrm>
              <a:off x="855043" y="1025304"/>
              <a:ext cx="10907000" cy="2786339"/>
              <a:chOff x="855043" y="1375501"/>
              <a:chExt cx="10907000" cy="2786339"/>
            </a:xfrm>
          </p:grpSpPr>
          <p:pic>
            <p:nvPicPr>
              <p:cNvPr id="39" name="Image 38">
                <a:extLst>
                  <a:ext uri="{FF2B5EF4-FFF2-40B4-BE49-F238E27FC236}">
                    <a16:creationId xmlns:a16="http://schemas.microsoft.com/office/drawing/2014/main" id="{8E60CD35-B7C3-4E98-9DA8-69EA302A40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784" t="12463" r="43376" b="25408"/>
              <a:stretch/>
            </p:blipFill>
            <p:spPr>
              <a:xfrm>
                <a:off x="5228928" y="1375502"/>
                <a:ext cx="1884923" cy="1777410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4E36DFBD-5615-4813-865F-32A35286E4FD}"/>
                  </a:ext>
                </a:extLst>
              </p:cNvPr>
              <p:cNvSpPr txBox="1"/>
              <p:nvPr/>
            </p:nvSpPr>
            <p:spPr>
              <a:xfrm>
                <a:off x="974416" y="3233635"/>
                <a:ext cx="1415772" cy="4842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de-DE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Khadjidja</a:t>
                </a:r>
                <a:r>
                  <a:rPr lang="de-DE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70000"/>
                  </a:lnSpc>
                </a:pPr>
                <a:r>
                  <a:rPr lang="de-DE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Bensmaine</a:t>
                </a:r>
                <a:endParaRPr lang="fr-FR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1CFB36D5-D836-4F99-ACCB-6CC08E16A3AC}"/>
                  </a:ext>
                </a:extLst>
              </p:cNvPr>
              <p:cNvSpPr txBox="1"/>
              <p:nvPr/>
            </p:nvSpPr>
            <p:spPr>
              <a:xfrm>
                <a:off x="9785952" y="3233635"/>
                <a:ext cx="1261884" cy="4842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de-DE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Mustapha</a:t>
                </a:r>
              </a:p>
              <a:p>
                <a:pPr>
                  <a:lnSpc>
                    <a:spcPct val="70000"/>
                  </a:lnSpc>
                </a:pPr>
                <a:r>
                  <a:rPr lang="de-DE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Beldjilali</a:t>
                </a:r>
                <a:endParaRPr lang="de-DE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29D97E11-BAE7-4BF8-82FB-EBB5AE925299}"/>
                  </a:ext>
                </a:extLst>
              </p:cNvPr>
              <p:cNvSpPr txBox="1"/>
              <p:nvPr/>
            </p:nvSpPr>
            <p:spPr>
              <a:xfrm>
                <a:off x="5655085" y="3214174"/>
                <a:ext cx="1402948" cy="4842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de-DE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Karima</a:t>
                </a:r>
              </a:p>
              <a:p>
                <a:pPr>
                  <a:lnSpc>
                    <a:spcPct val="70000"/>
                  </a:lnSpc>
                </a:pPr>
                <a:r>
                  <a:rPr lang="de-DE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Bougeroua</a:t>
                </a:r>
                <a:endParaRPr lang="fr-FR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2" name="Picture 9" descr="IMG_20181218_102158686">
                <a:extLst>
                  <a:ext uri="{FF2B5EF4-FFF2-40B4-BE49-F238E27FC236}">
                    <a16:creationId xmlns:a16="http://schemas.microsoft.com/office/drawing/2014/main" id="{455A655B-9857-4358-8544-54ADA7DFBA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l="22854" t="15120" r="65559" b="61303"/>
              <a:stretch/>
            </p:blipFill>
            <p:spPr bwMode="auto">
              <a:xfrm>
                <a:off x="974416" y="1420045"/>
                <a:ext cx="1509059" cy="1720708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4" name="Picture 9" descr="IMG_20181218_102158686">
                <a:extLst>
                  <a:ext uri="{FF2B5EF4-FFF2-40B4-BE49-F238E27FC236}">
                    <a16:creationId xmlns:a16="http://schemas.microsoft.com/office/drawing/2014/main" id="{DE528AA9-9424-4102-9DE6-12E5622F1B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l="34660" t="13627" r="52920" b="60864"/>
              <a:stretch/>
            </p:blipFill>
            <p:spPr bwMode="auto">
              <a:xfrm>
                <a:off x="9785952" y="1375501"/>
                <a:ext cx="1520075" cy="1749425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5" name="Image 34">
                <a:extLst>
                  <a:ext uri="{FF2B5EF4-FFF2-40B4-BE49-F238E27FC236}">
                    <a16:creationId xmlns:a16="http://schemas.microsoft.com/office/drawing/2014/main" id="{2F742BC6-B8EB-4302-9DE9-593AF0CB0A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3" r="27829"/>
              <a:stretch/>
            </p:blipFill>
            <p:spPr>
              <a:xfrm>
                <a:off x="9579041" y="1375501"/>
                <a:ext cx="1757916" cy="1709840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6" name="Image 35">
                <a:extLst>
                  <a:ext uri="{FF2B5EF4-FFF2-40B4-BE49-F238E27FC236}">
                    <a16:creationId xmlns:a16="http://schemas.microsoft.com/office/drawing/2014/main" id="{D934F94F-A096-483F-BAC6-7DE677C2B1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344" t="-472" r="-257" b="15642"/>
              <a:stretch/>
            </p:blipFill>
            <p:spPr>
              <a:xfrm>
                <a:off x="855043" y="1375501"/>
                <a:ext cx="1747804" cy="1777731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6864B25D-38E2-412F-9301-4B6682A0E3E2}"/>
                  </a:ext>
                </a:extLst>
              </p:cNvPr>
              <p:cNvSpPr txBox="1"/>
              <p:nvPr/>
            </p:nvSpPr>
            <p:spPr>
              <a:xfrm>
                <a:off x="1790073" y="3712843"/>
                <a:ext cx="958917" cy="440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>
                  <a:lnSpc>
                    <a:spcPct val="70000"/>
                  </a:lnSpc>
                  <a:defRPr b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US" sz="1600" dirty="0">
                    <a:solidFill>
                      <a:srgbClr val="119CF4"/>
                    </a:solidFill>
                  </a:rPr>
                  <a:t>Food </a:t>
                </a:r>
              </a:p>
              <a:p>
                <a:r>
                  <a:rPr lang="en-US" sz="1600" dirty="0">
                    <a:solidFill>
                      <a:srgbClr val="119CF4"/>
                    </a:solidFill>
                  </a:rPr>
                  <a:t>Science</a:t>
                </a:r>
                <a:endParaRPr lang="fr-FR" sz="1600" dirty="0">
                  <a:solidFill>
                    <a:srgbClr val="119CF4"/>
                  </a:solidFill>
                </a:endParaRPr>
              </a:p>
            </p:txBody>
          </p:sp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D5AFC4A9-B38E-4B99-84E1-AD3EABE2E345}"/>
                  </a:ext>
                </a:extLst>
              </p:cNvPr>
              <p:cNvSpPr txBox="1"/>
              <p:nvPr/>
            </p:nvSpPr>
            <p:spPr>
              <a:xfrm>
                <a:off x="1011146" y="3704769"/>
                <a:ext cx="936475" cy="440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>
                  <a:lnSpc>
                    <a:spcPct val="70000"/>
                  </a:lnSpc>
                  <a:defRPr b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US" sz="1600" dirty="0">
                    <a:solidFill>
                      <a:srgbClr val="119CF4"/>
                    </a:solidFill>
                  </a:rPr>
                  <a:t>Master </a:t>
                </a:r>
              </a:p>
              <a:p>
                <a:r>
                  <a:rPr lang="en-US" sz="1600" dirty="0">
                    <a:solidFill>
                      <a:srgbClr val="119CF4"/>
                    </a:solidFill>
                  </a:rPr>
                  <a:t>Degree </a:t>
                </a:r>
              </a:p>
            </p:txBody>
          </p:sp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88C41780-8580-4FB5-A0A9-BB2F11956B36}"/>
                  </a:ext>
                </a:extLst>
              </p:cNvPr>
              <p:cNvSpPr txBox="1"/>
              <p:nvPr/>
            </p:nvSpPr>
            <p:spPr>
              <a:xfrm>
                <a:off x="6437833" y="3721207"/>
                <a:ext cx="958917" cy="440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>
                  <a:lnSpc>
                    <a:spcPct val="70000"/>
                  </a:lnSpc>
                  <a:defRPr b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US" sz="1600" dirty="0">
                    <a:solidFill>
                      <a:srgbClr val="119CF4"/>
                    </a:solidFill>
                  </a:rPr>
                  <a:t>Food </a:t>
                </a:r>
              </a:p>
              <a:p>
                <a:r>
                  <a:rPr lang="en-US" sz="1600" dirty="0">
                    <a:solidFill>
                      <a:srgbClr val="119CF4"/>
                    </a:solidFill>
                  </a:rPr>
                  <a:t>Science</a:t>
                </a:r>
                <a:endParaRPr lang="fr-FR" sz="1600" dirty="0">
                  <a:solidFill>
                    <a:srgbClr val="119CF4"/>
                  </a:solidFill>
                </a:endParaRPr>
              </a:p>
            </p:txBody>
          </p:sp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D5186FB7-3607-430B-A12A-99CF93716D14}"/>
                  </a:ext>
                </a:extLst>
              </p:cNvPr>
              <p:cNvSpPr txBox="1"/>
              <p:nvPr/>
            </p:nvSpPr>
            <p:spPr>
              <a:xfrm>
                <a:off x="5658906" y="3713133"/>
                <a:ext cx="936475" cy="440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>
                  <a:lnSpc>
                    <a:spcPct val="70000"/>
                  </a:lnSpc>
                  <a:defRPr b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US" sz="1600" dirty="0">
                    <a:solidFill>
                      <a:srgbClr val="119CF4"/>
                    </a:solidFill>
                  </a:rPr>
                  <a:t>Master </a:t>
                </a:r>
              </a:p>
              <a:p>
                <a:r>
                  <a:rPr lang="en-US" sz="1600" dirty="0">
                    <a:solidFill>
                      <a:srgbClr val="119CF4"/>
                    </a:solidFill>
                  </a:rPr>
                  <a:t>Degree </a:t>
                </a:r>
              </a:p>
            </p:txBody>
          </p:sp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9254F7D6-5AB3-4873-8FE8-3DA66247DD21}"/>
                  </a:ext>
                </a:extLst>
              </p:cNvPr>
              <p:cNvSpPr txBox="1"/>
              <p:nvPr/>
            </p:nvSpPr>
            <p:spPr>
              <a:xfrm>
                <a:off x="9806422" y="3711582"/>
                <a:ext cx="1061509" cy="440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>
                  <a:lnSpc>
                    <a:spcPct val="70000"/>
                  </a:lnSpc>
                  <a:defRPr b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US" sz="1600" dirty="0">
                    <a:solidFill>
                      <a:srgbClr val="119CF4"/>
                    </a:solidFill>
                  </a:rPr>
                  <a:t> </a:t>
                </a:r>
              </a:p>
              <a:p>
                <a:r>
                  <a:rPr lang="en-US" sz="1600" dirty="0">
                    <a:solidFill>
                      <a:srgbClr val="119CF4"/>
                    </a:solidFill>
                  </a:rPr>
                  <a:t>Engineer</a:t>
                </a:r>
                <a:endParaRPr lang="fr-FR" sz="1600" dirty="0">
                  <a:solidFill>
                    <a:srgbClr val="119CF4"/>
                  </a:solidFill>
                </a:endParaRPr>
              </a:p>
            </p:txBody>
          </p:sp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2D29E0CD-B148-4F63-8077-673130C865C0}"/>
                  </a:ext>
                </a:extLst>
              </p:cNvPr>
              <p:cNvSpPr txBox="1"/>
              <p:nvPr/>
            </p:nvSpPr>
            <p:spPr>
              <a:xfrm>
                <a:off x="9783232" y="3702036"/>
                <a:ext cx="1978811" cy="268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>
                  <a:lnSpc>
                    <a:spcPct val="70000"/>
                  </a:lnSpc>
                  <a:defRPr b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US" sz="1600" dirty="0">
                    <a:solidFill>
                      <a:srgbClr val="119CF4"/>
                    </a:solidFill>
                  </a:rPr>
                  <a:t>Sea - </a:t>
                </a:r>
                <a:r>
                  <a:rPr lang="en-US" sz="1600" dirty="0" err="1">
                    <a:solidFill>
                      <a:srgbClr val="119CF4"/>
                    </a:solidFill>
                  </a:rPr>
                  <a:t>Aquacultural</a:t>
                </a:r>
                <a:endParaRPr lang="en-US" sz="1600" dirty="0">
                  <a:solidFill>
                    <a:srgbClr val="119CF4"/>
                  </a:solidFill>
                </a:endParaRPr>
              </a:p>
            </p:txBody>
          </p:sp>
        </p:grp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FD2F8BF2-873D-46D5-A888-12C500FF0C48}"/>
                </a:ext>
              </a:extLst>
            </p:cNvPr>
            <p:cNvSpPr txBox="1"/>
            <p:nvPr/>
          </p:nvSpPr>
          <p:spPr>
            <a:xfrm>
              <a:off x="1538528" y="3849036"/>
              <a:ext cx="667812" cy="29033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fr-FR"/>
              </a:defPPr>
              <a:lvl1pPr algn="r">
                <a:lnSpc>
                  <a:spcPct val="70000"/>
                </a:lnSpc>
                <a:defRPr sz="4000" b="1">
                  <a:solidFill>
                    <a:srgbClr val="0E80C9"/>
                  </a:solidFill>
                  <a:latin typeface="Arial Back"/>
                  <a:cs typeface="Arial" panose="020B0604020202020204" pitchFamily="34" charset="0"/>
                </a:defRPr>
              </a:lvl1pPr>
            </a:lstStyle>
            <a:p>
              <a:r>
                <a:rPr lang="fr-FR" dirty="0">
                  <a:solidFill>
                    <a:srgbClr val="203864"/>
                  </a:solidFill>
                </a:rPr>
                <a:t>CTO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B1FFFBEE-A00C-4AE6-BC5E-C9E00081C131}"/>
                </a:ext>
              </a:extLst>
            </p:cNvPr>
            <p:cNvSpPr txBox="1"/>
            <p:nvPr/>
          </p:nvSpPr>
          <p:spPr>
            <a:xfrm>
              <a:off x="6249479" y="3849036"/>
              <a:ext cx="667812" cy="29033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fr-FR"/>
              </a:defPPr>
              <a:lvl1pPr algn="r">
                <a:lnSpc>
                  <a:spcPct val="70000"/>
                </a:lnSpc>
                <a:defRPr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fr-FR" sz="4000" b="1" dirty="0">
                  <a:solidFill>
                    <a:srgbClr val="203864"/>
                  </a:solidFill>
                  <a:latin typeface="Arial Back"/>
                </a:rPr>
                <a:t>CEO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160CBCE5-8ACB-49E8-BA51-DB4EF9193A56}"/>
                </a:ext>
              </a:extLst>
            </p:cNvPr>
            <p:cNvSpPr txBox="1"/>
            <p:nvPr/>
          </p:nvSpPr>
          <p:spPr>
            <a:xfrm>
              <a:off x="10416894" y="3863281"/>
              <a:ext cx="667812" cy="29033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fr-FR"/>
              </a:defPPr>
              <a:lvl1pPr algn="r">
                <a:lnSpc>
                  <a:spcPct val="70000"/>
                </a:lnSpc>
                <a:defRPr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fr-FR" sz="4000" b="1" dirty="0">
                  <a:solidFill>
                    <a:srgbClr val="203864"/>
                  </a:solidFill>
                  <a:latin typeface="Arial Back"/>
                </a:rPr>
                <a:t>COO</a:t>
              </a:r>
            </a:p>
          </p:txBody>
        </p:sp>
      </p:grpSp>
      <p:pic>
        <p:nvPicPr>
          <p:cNvPr id="58" name="Picture 4" descr="Image associÃ©e">
            <a:extLst>
              <a:ext uri="{FF2B5EF4-FFF2-40B4-BE49-F238E27FC236}">
                <a16:creationId xmlns:a16="http://schemas.microsoft.com/office/drawing/2014/main" id="{C2F6EB0B-0898-4A32-BE9F-9B9FFDAAFE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17" b="86771" l="13594" r="92813">
                        <a14:foregroundMark x1="50313" y1="13229" x2="43750" y2="40807"/>
                        <a14:foregroundMark x1="51719" y1="10538" x2="49844" y2="40583"/>
                        <a14:foregroundMark x1="69844" y1="16592" x2="71250" y2="57623"/>
                        <a14:foregroundMark x1="70156" y1="61883" x2="90938" y2="63453"/>
                        <a14:foregroundMark x1="90625" y1="59865" x2="85781" y2="34305"/>
                        <a14:foregroundMark x1="90469" y1="36771" x2="89844" y2="50224"/>
                        <a14:foregroundMark x1="91406" y1="39686" x2="91875" y2="62780"/>
                        <a14:foregroundMark x1="20000" y1="52242" x2="30625" y2="515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9287" r="7916" b="14507"/>
          <a:stretch/>
        </p:blipFill>
        <p:spPr bwMode="auto">
          <a:xfrm>
            <a:off x="19047" y="7566"/>
            <a:ext cx="724392" cy="49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22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>
            <a:extLst>
              <a:ext uri="{FF2B5EF4-FFF2-40B4-BE49-F238E27FC236}">
                <a16:creationId xmlns:a16="http://schemas.microsoft.com/office/drawing/2014/main" id="{A6EAE49E-98FB-4AB3-ADD6-7FFE5F354E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5" t="849" r="22617"/>
          <a:stretch/>
        </p:blipFill>
        <p:spPr>
          <a:xfrm>
            <a:off x="5441430" y="0"/>
            <a:ext cx="6750570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31588EA-D720-4F84-B4CC-80B81A3D9D80}"/>
              </a:ext>
            </a:extLst>
          </p:cNvPr>
          <p:cNvSpPr/>
          <p:nvPr/>
        </p:nvSpPr>
        <p:spPr>
          <a:xfrm>
            <a:off x="5104426" y="0"/>
            <a:ext cx="362263" cy="6858000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09D855-FE8C-4E62-8D76-98FBBDE98CBD}"/>
              </a:ext>
            </a:extLst>
          </p:cNvPr>
          <p:cNvSpPr/>
          <p:nvPr/>
        </p:nvSpPr>
        <p:spPr>
          <a:xfrm>
            <a:off x="4927600" y="0"/>
            <a:ext cx="430882" cy="6858000"/>
          </a:xfrm>
          <a:prstGeom prst="rect">
            <a:avLst/>
          </a:prstGeom>
          <a:solidFill>
            <a:srgbClr val="FF101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8AFA49F-E63A-49A1-8582-0059031CFC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6" y="93830"/>
            <a:ext cx="1172713" cy="57114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A589702-308E-4B61-8DD9-0C19089BB6CC}"/>
              </a:ext>
            </a:extLst>
          </p:cNvPr>
          <p:cNvSpPr/>
          <p:nvPr/>
        </p:nvSpPr>
        <p:spPr>
          <a:xfrm>
            <a:off x="-1638256" y="859681"/>
            <a:ext cx="1038926" cy="646114"/>
          </a:xfrm>
          <a:prstGeom prst="rect">
            <a:avLst/>
          </a:prstGeom>
          <a:solidFill>
            <a:srgbClr val="FF10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F7F82B0-FAC5-471B-8FE0-FB7F20D5D7B8}"/>
              </a:ext>
            </a:extLst>
          </p:cNvPr>
          <p:cNvSpPr/>
          <p:nvPr/>
        </p:nvSpPr>
        <p:spPr>
          <a:xfrm>
            <a:off x="-1638256" y="1699418"/>
            <a:ext cx="1038926" cy="646114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TextBox 91">
            <a:extLst>
              <a:ext uri="{FF2B5EF4-FFF2-40B4-BE49-F238E27FC236}">
                <a16:creationId xmlns:a16="http://schemas.microsoft.com/office/drawing/2014/main" id="{0AE942B1-AD80-4A70-927A-527BA92D3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78486" y="4146138"/>
            <a:ext cx="7790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marL="0" marR="0" lvl="0" indent="0" defTabSz="18272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119CF4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Deck</a:t>
            </a:r>
            <a:endParaRPr kumimoji="0" lang="id-ID" altLang="fr-FR" sz="2800" b="1" i="0" u="none" strike="noStrike" kern="0" cap="none" spc="0" normalizeH="0" baseline="0" noProof="0" dirty="0">
              <a:ln>
                <a:noFill/>
              </a:ln>
              <a:solidFill>
                <a:srgbClr val="119CF4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ource Sans Pro" panose="020B0503030403020204" pitchFamily="34" charset="0"/>
            </a:endParaRPr>
          </a:p>
        </p:txBody>
      </p:sp>
      <p:sp>
        <p:nvSpPr>
          <p:cNvPr id="40" name="TextBox 90">
            <a:extLst>
              <a:ext uri="{FF2B5EF4-FFF2-40B4-BE49-F238E27FC236}">
                <a16:creationId xmlns:a16="http://schemas.microsoft.com/office/drawing/2014/main" id="{D8F81FEB-C753-4064-AE14-9B1E22AFE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63171" y="3745655"/>
            <a:ext cx="1010177" cy="52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marL="0" marR="0" lvl="0" indent="0" defTabSz="18272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E80C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Pitch</a:t>
            </a:r>
            <a:endParaRPr kumimoji="0" lang="id-ID" altLang="fr-FR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ource Sans Pro" panose="020B0503030403020204" pitchFamily="34" charset="0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2E8984B5-8E73-4CA0-842D-CEC3AEF03A08}"/>
              </a:ext>
            </a:extLst>
          </p:cNvPr>
          <p:cNvSpPr txBox="1"/>
          <p:nvPr/>
        </p:nvSpPr>
        <p:spPr>
          <a:xfrm>
            <a:off x="-5168830" y="4762006"/>
            <a:ext cx="4569500" cy="8317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70000"/>
              </a:lnSpc>
            </a:pPr>
            <a:r>
              <a:rPr lang="de-DE" sz="6000" dirty="0" err="1">
                <a:solidFill>
                  <a:schemeClr val="bg1"/>
                </a:solidFill>
                <a:latin typeface="Arial Black" panose="020B0A04020102020204" pitchFamily="34" charset="0"/>
              </a:rPr>
              <a:t>Titre</a:t>
            </a:r>
            <a:r>
              <a:rPr lang="de-DE" sz="6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de-DE" sz="6000" dirty="0" err="1">
                <a:solidFill>
                  <a:schemeClr val="bg1"/>
                </a:solidFill>
                <a:latin typeface="Arial Black" panose="020B0A04020102020204" pitchFamily="34" charset="0"/>
              </a:rPr>
              <a:t>slide</a:t>
            </a:r>
            <a:endParaRPr lang="de-DE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D197FDEA-7080-4025-A30D-21E2236582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997" y="2960128"/>
            <a:ext cx="1104023" cy="537694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358B81B3-1EB3-4ED1-8707-64F493779453}"/>
              </a:ext>
            </a:extLst>
          </p:cNvPr>
          <p:cNvSpPr/>
          <p:nvPr/>
        </p:nvSpPr>
        <p:spPr>
          <a:xfrm>
            <a:off x="-1667004" y="93830"/>
            <a:ext cx="1038926" cy="640587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81EDD9D7-AAC8-40B3-A9E4-E7A79BD49BD5}"/>
              </a:ext>
            </a:extLst>
          </p:cNvPr>
          <p:cNvSpPr txBox="1"/>
          <p:nvPr/>
        </p:nvSpPr>
        <p:spPr>
          <a:xfrm>
            <a:off x="-2265681" y="5723533"/>
            <a:ext cx="1740275" cy="3634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>
              <a:lnSpc>
                <a:spcPct val="70000"/>
              </a:lnSpc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Corps du texte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99C1BADF-C465-4460-9F78-3BE6FD2D1668}"/>
              </a:ext>
            </a:extLst>
          </p:cNvPr>
          <p:cNvSpPr txBox="1"/>
          <p:nvPr/>
        </p:nvSpPr>
        <p:spPr>
          <a:xfrm>
            <a:off x="-2280275" y="6118647"/>
            <a:ext cx="1740275" cy="3634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>
              <a:lnSpc>
                <a:spcPct val="70000"/>
              </a:lnSpc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Corps du texte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D4D459A-44F3-4BDA-B641-4F094C3A1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12300" y="6599237"/>
            <a:ext cx="2743200" cy="365125"/>
          </a:xfrm>
        </p:spPr>
        <p:txBody>
          <a:bodyPr/>
          <a:lstStyle/>
          <a:p>
            <a:fld id="{D7182AAE-97BD-4942-B9F8-717BE6FE4489}" type="slidenum">
              <a:rPr lang="fr-FR" smtClean="0">
                <a:solidFill>
                  <a:srgbClr val="989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fr-FR" dirty="0">
              <a:solidFill>
                <a:srgbClr val="9898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6BEC7AA-A735-43DB-A90E-5BC6ECD30371}"/>
              </a:ext>
            </a:extLst>
          </p:cNvPr>
          <p:cNvSpPr/>
          <p:nvPr/>
        </p:nvSpPr>
        <p:spPr>
          <a:xfrm>
            <a:off x="5471410" y="5455495"/>
            <a:ext cx="6720589" cy="1402505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D9E2E5E-1C0B-4FB2-8D9A-A8F6DBF16BCB}"/>
              </a:ext>
            </a:extLst>
          </p:cNvPr>
          <p:cNvSpPr txBox="1"/>
          <p:nvPr/>
        </p:nvSpPr>
        <p:spPr>
          <a:xfrm>
            <a:off x="7995086" y="5607895"/>
            <a:ext cx="3267535" cy="125010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70000"/>
              </a:lnSpc>
            </a:pPr>
            <a:r>
              <a:rPr lang="de-DE" sz="5600" dirty="0" err="1">
                <a:solidFill>
                  <a:schemeClr val="bg1"/>
                </a:solidFill>
                <a:latin typeface="Arial Black" panose="020B0A04020102020204" pitchFamily="34" charset="0"/>
              </a:rPr>
              <a:t>Matters</a:t>
            </a:r>
            <a:endParaRPr lang="de-DE" sz="5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lnSpc>
                <a:spcPct val="70000"/>
              </a:lnSpc>
            </a:pPr>
            <a:r>
              <a:rPr lang="de-DE" sz="5600" dirty="0">
                <a:solidFill>
                  <a:schemeClr val="bg1"/>
                </a:solidFill>
                <a:latin typeface="Arial Black" panose="020B0A04020102020204" pitchFamily="34" charset="0"/>
              </a:rPr>
              <a:t>Most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570A9FB2-9CE5-4D41-935C-49DD405A2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6560" y="5426764"/>
            <a:ext cx="2469901" cy="1326305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9617DA0B-EC2C-4808-93DA-40A2096049D2}"/>
              </a:ext>
            </a:extLst>
          </p:cNvPr>
          <p:cNvSpPr txBox="1"/>
          <p:nvPr/>
        </p:nvSpPr>
        <p:spPr>
          <a:xfrm>
            <a:off x="5409862" y="5128123"/>
            <a:ext cx="5526194" cy="40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fr-FR" sz="1400" dirty="0">
                <a:solidFill>
                  <a:srgbClr val="119CF4"/>
                </a:solidFill>
                <a:latin typeface="Arial Black" panose="020B0A04020102020204" pitchFamily="34" charset="0"/>
              </a:rPr>
              <a:t>BLUE INVEST IN </a:t>
            </a:r>
          </a:p>
          <a:p>
            <a:pPr>
              <a:lnSpc>
                <a:spcPct val="70000"/>
              </a:lnSpc>
            </a:pPr>
            <a:r>
              <a:rPr lang="fr-FR" sz="1400" dirty="0">
                <a:solidFill>
                  <a:srgbClr val="119CF4"/>
                </a:solidFill>
                <a:latin typeface="Arial Black" panose="020B0A04020102020204" pitchFamily="34" charset="0"/>
              </a:rPr>
              <a:t>THE MEDITERRANEAN 2019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68774" y="6581234"/>
            <a:ext cx="4548467" cy="246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1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Colonies of bacteria in culture medium plate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47347" y="938687"/>
            <a:ext cx="4482985" cy="2725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r">
              <a:lnSpc>
                <a:spcPct val="70000"/>
              </a:lnSpc>
              <a:defRPr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4000" b="1" dirty="0">
                <a:solidFill>
                  <a:srgbClr val="119CF4"/>
                </a:solidFill>
              </a:rPr>
              <a:t>AGAR</a:t>
            </a:r>
            <a:r>
              <a:rPr lang="fr-FR" sz="4000" b="1" dirty="0"/>
              <a:t> </a:t>
            </a:r>
            <a:endParaRPr lang="fr-FR" sz="4000" b="1" dirty="0" smtClean="0"/>
          </a:p>
          <a:p>
            <a:pPr algn="l">
              <a:lnSpc>
                <a:spcPct val="80000"/>
              </a:lnSpc>
            </a:pPr>
            <a:r>
              <a:rPr lang="fr-FR" b="1" dirty="0" smtClean="0"/>
              <a:t>IS </a:t>
            </a:r>
            <a:r>
              <a:rPr lang="fr-FR" b="1" dirty="0"/>
              <a:t>A PHYCOCOLLOID </a:t>
            </a:r>
            <a:r>
              <a:rPr lang="fr-FR" b="1" dirty="0">
                <a:solidFill>
                  <a:srgbClr val="FF1010"/>
                </a:solidFill>
              </a:rPr>
              <a:t>EXTRACTED</a:t>
            </a:r>
            <a:r>
              <a:rPr lang="fr-FR" b="1" dirty="0"/>
              <a:t> FROM A GROUP OF </a:t>
            </a:r>
            <a:r>
              <a:rPr lang="fr-FR" b="1" dirty="0" smtClean="0"/>
              <a:t>RED </a:t>
            </a:r>
            <a:r>
              <a:rPr lang="fr-FR" b="1" dirty="0" smtClean="0">
                <a:solidFill>
                  <a:srgbClr val="2F528F"/>
                </a:solidFill>
              </a:rPr>
              <a:t>SEAWEEDS . </a:t>
            </a:r>
          </a:p>
          <a:p>
            <a:pPr algn="l">
              <a:lnSpc>
                <a:spcPct val="80000"/>
              </a:lnSpc>
            </a:pPr>
            <a:endParaRPr lang="fr-FR" b="1" dirty="0"/>
          </a:p>
          <a:p>
            <a:pPr algn="l">
              <a:lnSpc>
                <a:spcPct val="80000"/>
              </a:lnSpc>
            </a:pPr>
            <a:r>
              <a:rPr lang="en-US" b="1" dirty="0"/>
              <a:t>TYPICALLY USED IN A FINAL CONCENTRATION FOR SOLIDIFYING </a:t>
            </a:r>
            <a:r>
              <a:rPr lang="en-US" b="1" dirty="0">
                <a:solidFill>
                  <a:srgbClr val="FF1010"/>
                </a:solidFill>
              </a:rPr>
              <a:t>CULTURE MEDIA</a:t>
            </a:r>
            <a:r>
              <a:rPr lang="en-US" b="1" dirty="0"/>
              <a:t>. </a:t>
            </a:r>
            <a:endParaRPr lang="fr-FR" b="1" dirty="0"/>
          </a:p>
          <a:p>
            <a:pPr algn="l">
              <a:lnSpc>
                <a:spcPct val="80000"/>
              </a:lnSpc>
            </a:pPr>
            <a:endParaRPr lang="fr-FR" b="1" dirty="0"/>
          </a:p>
          <a:p>
            <a:pPr algn="l">
              <a:lnSpc>
                <a:spcPct val="80000"/>
              </a:lnSpc>
            </a:pPr>
            <a:r>
              <a:rPr lang="en-US" b="1" dirty="0" smtClean="0"/>
              <a:t>WIDELY EMPLOYED </a:t>
            </a:r>
            <a:r>
              <a:rPr lang="en-US" b="1" dirty="0"/>
              <a:t>IN THE </a:t>
            </a:r>
            <a:r>
              <a:rPr lang="en-US" b="1" dirty="0">
                <a:solidFill>
                  <a:srgbClr val="FF1010"/>
                </a:solidFill>
              </a:rPr>
              <a:t>FOOD INDUSTRY </a:t>
            </a:r>
            <a:r>
              <a:rPr lang="en-US" b="1" dirty="0"/>
              <a:t>FOR ITS GELLING POWER.</a:t>
            </a:r>
            <a:endParaRPr lang="fr-FR" b="1" dirty="0"/>
          </a:p>
          <a:p>
            <a:pPr algn="l"/>
            <a:endParaRPr lang="fr-FR" b="1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DF6C0309-04F2-48BD-8E0F-11D6EBACDDF4}"/>
              </a:ext>
            </a:extLst>
          </p:cNvPr>
          <p:cNvGrpSpPr/>
          <p:nvPr/>
        </p:nvGrpSpPr>
        <p:grpSpPr>
          <a:xfrm>
            <a:off x="214452" y="3497822"/>
            <a:ext cx="4518126" cy="2984232"/>
            <a:chOff x="214452" y="3497822"/>
            <a:chExt cx="4518126" cy="2984232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452" y="3497822"/>
              <a:ext cx="2995822" cy="2975850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F9CE6A2D-642D-4C64-833F-6A03A5BB7F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850"/>
            <a:stretch/>
          </p:blipFill>
          <p:spPr>
            <a:xfrm>
              <a:off x="3230162" y="3506204"/>
              <a:ext cx="1502416" cy="2975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959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id="{F2FAB0A5-8036-41B5-8858-5F87C1D9EC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4" r="23396"/>
          <a:stretch/>
        </p:blipFill>
        <p:spPr>
          <a:xfrm>
            <a:off x="5492875" y="0"/>
            <a:ext cx="6699126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31588EA-D720-4F84-B4CC-80B81A3D9D80}"/>
              </a:ext>
            </a:extLst>
          </p:cNvPr>
          <p:cNvSpPr/>
          <p:nvPr/>
        </p:nvSpPr>
        <p:spPr>
          <a:xfrm>
            <a:off x="5104426" y="0"/>
            <a:ext cx="362263" cy="6858000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09D855-FE8C-4E62-8D76-98FBBDE98CBD}"/>
              </a:ext>
            </a:extLst>
          </p:cNvPr>
          <p:cNvSpPr/>
          <p:nvPr/>
        </p:nvSpPr>
        <p:spPr>
          <a:xfrm>
            <a:off x="4927600" y="0"/>
            <a:ext cx="430882" cy="6858000"/>
          </a:xfrm>
          <a:prstGeom prst="rect">
            <a:avLst/>
          </a:prstGeom>
          <a:solidFill>
            <a:srgbClr val="FF101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8AFA49F-E63A-49A1-8582-0059031CFC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6" y="93830"/>
            <a:ext cx="1172713" cy="57114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A589702-308E-4B61-8DD9-0C19089BB6CC}"/>
              </a:ext>
            </a:extLst>
          </p:cNvPr>
          <p:cNvSpPr/>
          <p:nvPr/>
        </p:nvSpPr>
        <p:spPr>
          <a:xfrm>
            <a:off x="-1638256" y="859681"/>
            <a:ext cx="1038926" cy="646114"/>
          </a:xfrm>
          <a:prstGeom prst="rect">
            <a:avLst/>
          </a:prstGeom>
          <a:solidFill>
            <a:srgbClr val="FF10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F7F82B0-FAC5-471B-8FE0-FB7F20D5D7B8}"/>
              </a:ext>
            </a:extLst>
          </p:cNvPr>
          <p:cNvSpPr/>
          <p:nvPr/>
        </p:nvSpPr>
        <p:spPr>
          <a:xfrm>
            <a:off x="-1638256" y="1699418"/>
            <a:ext cx="1038926" cy="646114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TextBox 91">
            <a:extLst>
              <a:ext uri="{FF2B5EF4-FFF2-40B4-BE49-F238E27FC236}">
                <a16:creationId xmlns:a16="http://schemas.microsoft.com/office/drawing/2014/main" id="{0AE942B1-AD80-4A70-927A-527BA92D3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78486" y="4146138"/>
            <a:ext cx="7790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marL="0" marR="0" lvl="0" indent="0" defTabSz="18272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119CF4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Deck</a:t>
            </a:r>
            <a:endParaRPr kumimoji="0" lang="id-ID" altLang="fr-FR" sz="2800" b="1" i="0" u="none" strike="noStrike" kern="0" cap="none" spc="0" normalizeH="0" baseline="0" noProof="0" dirty="0">
              <a:ln>
                <a:noFill/>
              </a:ln>
              <a:solidFill>
                <a:srgbClr val="119CF4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ource Sans Pro" panose="020B0503030403020204" pitchFamily="34" charset="0"/>
            </a:endParaRPr>
          </a:p>
        </p:txBody>
      </p:sp>
      <p:sp>
        <p:nvSpPr>
          <p:cNvPr id="40" name="TextBox 90">
            <a:extLst>
              <a:ext uri="{FF2B5EF4-FFF2-40B4-BE49-F238E27FC236}">
                <a16:creationId xmlns:a16="http://schemas.microsoft.com/office/drawing/2014/main" id="{D8F81FEB-C753-4064-AE14-9B1E22AFE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63171" y="3745655"/>
            <a:ext cx="1010177" cy="52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marL="0" marR="0" lvl="0" indent="0" defTabSz="18272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E80C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Pitch</a:t>
            </a:r>
            <a:endParaRPr kumimoji="0" lang="id-ID" altLang="fr-FR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ource Sans Pro" panose="020B0503030403020204" pitchFamily="34" charset="0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2E8984B5-8E73-4CA0-842D-CEC3AEF03A08}"/>
              </a:ext>
            </a:extLst>
          </p:cNvPr>
          <p:cNvSpPr txBox="1"/>
          <p:nvPr/>
        </p:nvSpPr>
        <p:spPr>
          <a:xfrm>
            <a:off x="-5168830" y="4762006"/>
            <a:ext cx="4569500" cy="8317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70000"/>
              </a:lnSpc>
            </a:pPr>
            <a:r>
              <a:rPr lang="de-DE" sz="6000" dirty="0" err="1">
                <a:solidFill>
                  <a:schemeClr val="bg1"/>
                </a:solidFill>
                <a:latin typeface="Arial Black" panose="020B0A04020102020204" pitchFamily="34" charset="0"/>
              </a:rPr>
              <a:t>Titre</a:t>
            </a:r>
            <a:r>
              <a:rPr lang="de-DE" sz="6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de-DE" sz="6000" dirty="0" err="1">
                <a:solidFill>
                  <a:schemeClr val="bg1"/>
                </a:solidFill>
                <a:latin typeface="Arial Black" panose="020B0A04020102020204" pitchFamily="34" charset="0"/>
              </a:rPr>
              <a:t>slide</a:t>
            </a:r>
            <a:endParaRPr lang="de-DE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D197FDEA-7080-4025-A30D-21E2236582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997" y="2960128"/>
            <a:ext cx="1104023" cy="537694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358B81B3-1EB3-4ED1-8707-64F493779453}"/>
              </a:ext>
            </a:extLst>
          </p:cNvPr>
          <p:cNvSpPr/>
          <p:nvPr/>
        </p:nvSpPr>
        <p:spPr>
          <a:xfrm>
            <a:off x="-1667004" y="93830"/>
            <a:ext cx="1038926" cy="640587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81EDD9D7-AAC8-40B3-A9E4-E7A79BD49BD5}"/>
              </a:ext>
            </a:extLst>
          </p:cNvPr>
          <p:cNvSpPr txBox="1"/>
          <p:nvPr/>
        </p:nvSpPr>
        <p:spPr>
          <a:xfrm>
            <a:off x="-2265681" y="5723533"/>
            <a:ext cx="1740275" cy="3634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>
              <a:lnSpc>
                <a:spcPct val="70000"/>
              </a:lnSpc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Corps du texte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99C1BADF-C465-4460-9F78-3BE6FD2D1668}"/>
              </a:ext>
            </a:extLst>
          </p:cNvPr>
          <p:cNvSpPr txBox="1"/>
          <p:nvPr/>
        </p:nvSpPr>
        <p:spPr>
          <a:xfrm>
            <a:off x="-2280275" y="6118647"/>
            <a:ext cx="1740275" cy="3634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>
              <a:lnSpc>
                <a:spcPct val="70000"/>
              </a:lnSpc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Corps du texte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D4D459A-44F3-4BDA-B641-4F094C3A1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12300" y="6599237"/>
            <a:ext cx="2743200" cy="365125"/>
          </a:xfrm>
        </p:spPr>
        <p:txBody>
          <a:bodyPr/>
          <a:lstStyle/>
          <a:p>
            <a:fld id="{D7182AAE-97BD-4942-B9F8-717BE6FE4489}" type="slidenum">
              <a:rPr lang="fr-FR" smtClean="0">
                <a:solidFill>
                  <a:srgbClr val="989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fr-FR" dirty="0">
              <a:solidFill>
                <a:srgbClr val="9898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6BEC7AA-A735-43DB-A90E-5BC6ECD30371}"/>
              </a:ext>
            </a:extLst>
          </p:cNvPr>
          <p:cNvSpPr/>
          <p:nvPr/>
        </p:nvSpPr>
        <p:spPr>
          <a:xfrm>
            <a:off x="5471410" y="5455495"/>
            <a:ext cx="6720589" cy="1402505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D9E2E5E-1C0B-4FB2-8D9A-A8F6DBF16BCB}"/>
              </a:ext>
            </a:extLst>
          </p:cNvPr>
          <p:cNvSpPr txBox="1"/>
          <p:nvPr/>
        </p:nvSpPr>
        <p:spPr>
          <a:xfrm>
            <a:off x="7995086" y="5607895"/>
            <a:ext cx="3267535" cy="125010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70000"/>
              </a:lnSpc>
            </a:pPr>
            <a:r>
              <a:rPr lang="de-DE" sz="5600" dirty="0" err="1">
                <a:solidFill>
                  <a:schemeClr val="bg1"/>
                </a:solidFill>
                <a:latin typeface="Arial Black" panose="020B0A04020102020204" pitchFamily="34" charset="0"/>
              </a:rPr>
              <a:t>Matters</a:t>
            </a:r>
            <a:endParaRPr lang="de-DE" sz="5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lnSpc>
                <a:spcPct val="70000"/>
              </a:lnSpc>
            </a:pPr>
            <a:r>
              <a:rPr lang="de-DE" sz="5600" dirty="0">
                <a:solidFill>
                  <a:schemeClr val="bg1"/>
                </a:solidFill>
                <a:latin typeface="Arial Black" panose="020B0A04020102020204" pitchFamily="34" charset="0"/>
              </a:rPr>
              <a:t>Most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570A9FB2-9CE5-4D41-935C-49DD405A2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6560" y="5426764"/>
            <a:ext cx="2469901" cy="1326305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9617DA0B-EC2C-4808-93DA-40A2096049D2}"/>
              </a:ext>
            </a:extLst>
          </p:cNvPr>
          <p:cNvSpPr txBox="1"/>
          <p:nvPr/>
        </p:nvSpPr>
        <p:spPr>
          <a:xfrm>
            <a:off x="6665807" y="5079388"/>
            <a:ext cx="5526194" cy="40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fr-FR" sz="1400" dirty="0">
                <a:solidFill>
                  <a:srgbClr val="119CF4"/>
                </a:solidFill>
                <a:latin typeface="Arial Black" panose="020B0A04020102020204" pitchFamily="34" charset="0"/>
              </a:rPr>
              <a:t>BLUE INVEST IN </a:t>
            </a:r>
          </a:p>
          <a:p>
            <a:pPr algn="r">
              <a:lnSpc>
                <a:spcPct val="70000"/>
              </a:lnSpc>
            </a:pPr>
            <a:r>
              <a:rPr lang="fr-FR" sz="1400" dirty="0">
                <a:solidFill>
                  <a:srgbClr val="119CF4"/>
                </a:solidFill>
                <a:latin typeface="Arial Black" panose="020B0A04020102020204" pitchFamily="34" charset="0"/>
              </a:rPr>
              <a:t>THE MEDITERRANEAN 2019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65EEC6A-BDC6-4B77-B545-A732016BEFF1}"/>
              </a:ext>
            </a:extLst>
          </p:cNvPr>
          <p:cNvSpPr txBox="1"/>
          <p:nvPr/>
        </p:nvSpPr>
        <p:spPr>
          <a:xfrm>
            <a:off x="1120606" y="2145029"/>
            <a:ext cx="3416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B7A5"/>
                </a:solidFill>
                <a:latin typeface="Arial Back"/>
              </a:rPr>
              <a:t>IMPORTED PRODUCT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2984331-582D-423D-ACA0-5E4F5AAEA68E}"/>
              </a:ext>
            </a:extLst>
          </p:cNvPr>
          <p:cNvSpPr txBox="1"/>
          <p:nvPr/>
        </p:nvSpPr>
        <p:spPr>
          <a:xfrm>
            <a:off x="1334582" y="4497823"/>
            <a:ext cx="23727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314A5E"/>
                </a:solidFill>
                <a:latin typeface="Arial Back"/>
              </a:rPr>
              <a:t>NONEXISTENT</a:t>
            </a:r>
          </a:p>
          <a:p>
            <a:r>
              <a:rPr lang="fr-FR" sz="2400" b="1" dirty="0">
                <a:solidFill>
                  <a:srgbClr val="314A5E"/>
                </a:solidFill>
                <a:latin typeface="Arial Back"/>
              </a:rPr>
              <a:t>LAWS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59608C-FEBC-43CB-A806-607CBB2EAB9F}"/>
              </a:ext>
            </a:extLst>
          </p:cNvPr>
          <p:cNvSpPr/>
          <p:nvPr/>
        </p:nvSpPr>
        <p:spPr>
          <a:xfrm>
            <a:off x="1343009" y="5817448"/>
            <a:ext cx="29262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EBA00"/>
                </a:solidFill>
                <a:latin typeface="Arial Back"/>
              </a:rPr>
              <a:t>ENVIRONMENTAL </a:t>
            </a:r>
          </a:p>
          <a:p>
            <a:r>
              <a:rPr lang="fr-FR" sz="2400" b="1" dirty="0">
                <a:solidFill>
                  <a:srgbClr val="FEBA00"/>
                </a:solidFill>
                <a:latin typeface="Arial Back"/>
              </a:rPr>
              <a:t>RISK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2A67A3-B30F-4D8C-AF49-E0EF7EA7A856}"/>
              </a:ext>
            </a:extLst>
          </p:cNvPr>
          <p:cNvSpPr/>
          <p:nvPr/>
        </p:nvSpPr>
        <p:spPr>
          <a:xfrm>
            <a:off x="1146212" y="1002901"/>
            <a:ext cx="39504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300" b="1" dirty="0">
                <a:solidFill>
                  <a:srgbClr val="BE1931"/>
                </a:solidFill>
                <a:latin typeface="Arial Back"/>
              </a:rPr>
              <a:t>UNAVAILABLE  </a:t>
            </a:r>
            <a:r>
              <a:rPr lang="fr-FR" sz="2300" b="1" dirty="0" smtClean="0">
                <a:solidFill>
                  <a:srgbClr val="BE1931"/>
                </a:solidFill>
                <a:latin typeface="Arial Back"/>
              </a:rPr>
              <a:t>ON </a:t>
            </a:r>
            <a:r>
              <a:rPr lang="fr-FR" sz="2300" b="1" dirty="0">
                <a:solidFill>
                  <a:srgbClr val="BE1931"/>
                </a:solidFill>
                <a:latin typeface="Arial Back"/>
              </a:rPr>
              <a:t>THE </a:t>
            </a:r>
            <a:r>
              <a:rPr lang="fr-FR" sz="2300" b="1" dirty="0" smtClean="0">
                <a:solidFill>
                  <a:srgbClr val="BE1931"/>
                </a:solidFill>
                <a:latin typeface="Arial Back"/>
              </a:rPr>
              <a:t>ALGERIAN MARKET</a:t>
            </a:r>
            <a:endParaRPr lang="fr-FR" sz="2300" b="1" dirty="0">
              <a:solidFill>
                <a:srgbClr val="BE1931"/>
              </a:solidFill>
              <a:latin typeface="Arial Back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9B6055-4B86-4C5F-99D6-EE3F9B643193}"/>
              </a:ext>
            </a:extLst>
          </p:cNvPr>
          <p:cNvSpPr/>
          <p:nvPr/>
        </p:nvSpPr>
        <p:spPr>
          <a:xfrm>
            <a:off x="1271423" y="3343923"/>
            <a:ext cx="1980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99B7FF"/>
                </a:solidFill>
                <a:latin typeface="Arial Back"/>
              </a:rPr>
              <a:t>HIGH PRICE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67E78F-C781-4F2A-A6B2-0990A313219D}"/>
              </a:ext>
            </a:extLst>
          </p:cNvPr>
          <p:cNvSpPr/>
          <p:nvPr/>
        </p:nvSpPr>
        <p:spPr>
          <a:xfrm>
            <a:off x="1146792" y="2490737"/>
            <a:ext cx="3587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3BA7F6"/>
                </a:solidFill>
                <a:latin typeface="Arial Back"/>
              </a:rPr>
              <a:t>INTERNATIONAL PRODUCERS</a:t>
            </a:r>
          </a:p>
        </p:txBody>
      </p:sp>
      <p:pic>
        <p:nvPicPr>
          <p:cNvPr id="1034" name="Picture 10" descr="RÃ©sultat de recherche d'images pour &quot;icone sens interdit png&quot;">
            <a:extLst>
              <a:ext uri="{FF2B5EF4-FFF2-40B4-BE49-F238E27FC236}">
                <a16:creationId xmlns:a16="http://schemas.microsoft.com/office/drawing/2014/main" id="{708D67B5-A043-449B-895E-61E0CB434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02" y="929331"/>
            <a:ext cx="854184" cy="85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0F26114E-3304-4C17-8D9E-35A6A380F2DD}"/>
              </a:ext>
            </a:extLst>
          </p:cNvPr>
          <p:cNvSpPr/>
          <p:nvPr/>
        </p:nvSpPr>
        <p:spPr>
          <a:xfrm rot="20917347">
            <a:off x="-14998" y="944428"/>
            <a:ext cx="1038926" cy="246213"/>
          </a:xfrm>
          <a:prstGeom prst="roundRect">
            <a:avLst>
              <a:gd name="adj" fmla="val 4245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err="1">
                <a:latin typeface="Arial Back"/>
              </a:rPr>
              <a:t>Unavailable</a:t>
            </a:r>
            <a:endParaRPr lang="fr-FR" sz="1100" b="1" dirty="0">
              <a:latin typeface="Arial Back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2B743A8F-AA53-4517-B2B9-1BA5DC7E765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33" b="97446" l="10000" r="90000">
                        <a14:foregroundMark x1="29405" y1="88212" x2="29405" y2="882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454" y="1898247"/>
            <a:ext cx="1618753" cy="980888"/>
          </a:xfrm>
          <a:prstGeom prst="rect">
            <a:avLst/>
          </a:prstGeom>
        </p:spPr>
      </p:pic>
      <p:pic>
        <p:nvPicPr>
          <p:cNvPr id="1038" name="Picture 14" descr="Image associÃ©e">
            <a:extLst>
              <a:ext uri="{FF2B5EF4-FFF2-40B4-BE49-F238E27FC236}">
                <a16:creationId xmlns:a16="http://schemas.microsoft.com/office/drawing/2014/main" id="{7ED7A149-1BCC-4FD7-8622-9343C0CC4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7" y="3108600"/>
            <a:ext cx="1025875" cy="102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associÃ©e">
            <a:extLst>
              <a:ext uri="{FF2B5EF4-FFF2-40B4-BE49-F238E27FC236}">
                <a16:creationId xmlns:a16="http://schemas.microsoft.com/office/drawing/2014/main" id="{6044F32F-DF31-4903-BFA4-302819FDE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950" y="4400385"/>
            <a:ext cx="1775552" cy="102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Ã©sultat de recherche d'images pour &quot;environment risk icon png&quot;">
            <a:extLst>
              <a:ext uri="{FF2B5EF4-FFF2-40B4-BE49-F238E27FC236}">
                <a16:creationId xmlns:a16="http://schemas.microsoft.com/office/drawing/2014/main" id="{0980CABB-D3F7-47A8-9563-FEEB04C5D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55" b="98633" l="781" r="100000">
                        <a14:foregroundMark x1="49609" y1="13086" x2="5078" y2="87500"/>
                        <a14:foregroundMark x1="4297" y1="89648" x2="95508" y2="90625"/>
                        <a14:foregroundMark x1="95703" y1="88477" x2="50391" y2="10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92" y="5604589"/>
            <a:ext cx="1064304" cy="106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1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E14BB2C-E5EC-4D54-9FA0-1A96F715E9AB}"/>
              </a:ext>
            </a:extLst>
          </p:cNvPr>
          <p:cNvSpPr/>
          <p:nvPr/>
        </p:nvSpPr>
        <p:spPr>
          <a:xfrm rot="16200000">
            <a:off x="5726727" y="409007"/>
            <a:ext cx="738549" cy="121920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4B2A9E-46B1-44F2-AC1B-E5F54FDCFB47}"/>
              </a:ext>
            </a:extLst>
          </p:cNvPr>
          <p:cNvSpPr/>
          <p:nvPr/>
        </p:nvSpPr>
        <p:spPr>
          <a:xfrm rot="16200000">
            <a:off x="5099051" y="-730251"/>
            <a:ext cx="1993900" cy="12192002"/>
          </a:xfrm>
          <a:prstGeom prst="rect">
            <a:avLst/>
          </a:prstGeom>
          <a:solidFill>
            <a:srgbClr val="FF101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382B40-6023-45A5-AAF5-A42ED9882E87}"/>
              </a:ext>
            </a:extLst>
          </p:cNvPr>
          <p:cNvSpPr/>
          <p:nvPr/>
        </p:nvSpPr>
        <p:spPr>
          <a:xfrm>
            <a:off x="-1638256" y="859681"/>
            <a:ext cx="1038926" cy="646114"/>
          </a:xfrm>
          <a:prstGeom prst="rect">
            <a:avLst/>
          </a:prstGeom>
          <a:solidFill>
            <a:srgbClr val="FF10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9ECE52-4E0A-4EDC-BC0A-BBB0D1B1E9FA}"/>
              </a:ext>
            </a:extLst>
          </p:cNvPr>
          <p:cNvSpPr/>
          <p:nvPr/>
        </p:nvSpPr>
        <p:spPr>
          <a:xfrm>
            <a:off x="-1638256" y="1699418"/>
            <a:ext cx="1038926" cy="646114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91">
            <a:extLst>
              <a:ext uri="{FF2B5EF4-FFF2-40B4-BE49-F238E27FC236}">
                <a16:creationId xmlns:a16="http://schemas.microsoft.com/office/drawing/2014/main" id="{706DC6E0-7D41-47A0-BF62-701847548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78486" y="4146138"/>
            <a:ext cx="7790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marL="0" marR="0" lvl="0" indent="0" defTabSz="18272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119CF4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Deck</a:t>
            </a:r>
            <a:endParaRPr kumimoji="0" lang="id-ID" altLang="fr-FR" sz="2800" b="1" i="0" u="none" strike="noStrike" kern="0" cap="none" spc="0" normalizeH="0" baseline="0" noProof="0" dirty="0">
              <a:ln>
                <a:noFill/>
              </a:ln>
              <a:solidFill>
                <a:srgbClr val="119CF4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ource Sans Pro" panose="020B0503030403020204" pitchFamily="34" charset="0"/>
            </a:endParaRPr>
          </a:p>
        </p:txBody>
      </p:sp>
      <p:sp>
        <p:nvSpPr>
          <p:cNvPr id="8" name="TextBox 90">
            <a:extLst>
              <a:ext uri="{FF2B5EF4-FFF2-40B4-BE49-F238E27FC236}">
                <a16:creationId xmlns:a16="http://schemas.microsoft.com/office/drawing/2014/main" id="{F7B580D2-AA30-4210-B250-06BE43E80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63171" y="3745655"/>
            <a:ext cx="1010177" cy="52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marL="0" marR="0" lvl="0" indent="0" defTabSz="18272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E80C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Pitch</a:t>
            </a:r>
            <a:endParaRPr kumimoji="0" lang="id-ID" altLang="fr-FR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ource Sans Pro" panose="020B0503030403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8DF200C-15B5-4649-B60D-4BCD285AEF06}"/>
              </a:ext>
            </a:extLst>
          </p:cNvPr>
          <p:cNvSpPr txBox="1"/>
          <p:nvPr/>
        </p:nvSpPr>
        <p:spPr>
          <a:xfrm>
            <a:off x="-5168830" y="4762006"/>
            <a:ext cx="4569500" cy="8317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70000"/>
              </a:lnSpc>
            </a:pPr>
            <a:r>
              <a:rPr lang="de-DE" sz="6000" dirty="0" err="1">
                <a:solidFill>
                  <a:schemeClr val="bg1"/>
                </a:solidFill>
                <a:latin typeface="Arial Black" panose="020B0A04020102020204" pitchFamily="34" charset="0"/>
              </a:rPr>
              <a:t>Titre</a:t>
            </a:r>
            <a:r>
              <a:rPr lang="de-DE" sz="6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de-DE" sz="6000" dirty="0" err="1">
                <a:solidFill>
                  <a:schemeClr val="bg1"/>
                </a:solidFill>
                <a:latin typeface="Arial Black" panose="020B0A04020102020204" pitchFamily="34" charset="0"/>
              </a:rPr>
              <a:t>slide</a:t>
            </a:r>
            <a:endParaRPr lang="de-DE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C2849A6-8D24-4D38-BC01-B7D9F3230E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997" y="2960128"/>
            <a:ext cx="1104023" cy="5376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963FDBC-28A6-48C2-A9AA-29290EA6C618}"/>
              </a:ext>
            </a:extLst>
          </p:cNvPr>
          <p:cNvSpPr/>
          <p:nvPr/>
        </p:nvSpPr>
        <p:spPr>
          <a:xfrm>
            <a:off x="-1667004" y="93830"/>
            <a:ext cx="1038926" cy="640587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8CFD4E4-7437-4DD9-AB39-2D478146D868}"/>
              </a:ext>
            </a:extLst>
          </p:cNvPr>
          <p:cNvSpPr txBox="1"/>
          <p:nvPr/>
        </p:nvSpPr>
        <p:spPr>
          <a:xfrm>
            <a:off x="-2265681" y="5723533"/>
            <a:ext cx="1740275" cy="3634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>
              <a:lnSpc>
                <a:spcPct val="70000"/>
              </a:lnSpc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Corps du texte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C5DB07F-D182-4CB0-B812-B7946FE628F1}"/>
              </a:ext>
            </a:extLst>
          </p:cNvPr>
          <p:cNvSpPr txBox="1"/>
          <p:nvPr/>
        </p:nvSpPr>
        <p:spPr>
          <a:xfrm>
            <a:off x="-2280275" y="6118647"/>
            <a:ext cx="1740275" cy="3634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>
              <a:lnSpc>
                <a:spcPct val="70000"/>
              </a:lnSpc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Corps du texte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B3F52D7-3FEE-4AF4-8824-40836C085061}"/>
              </a:ext>
            </a:extLst>
          </p:cNvPr>
          <p:cNvSpPr txBox="1"/>
          <p:nvPr/>
        </p:nvSpPr>
        <p:spPr>
          <a:xfrm>
            <a:off x="1699245" y="6514476"/>
            <a:ext cx="9994108" cy="29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fr-FR" dirty="0">
                <a:solidFill>
                  <a:srgbClr val="119CF4"/>
                </a:solidFill>
                <a:latin typeface="Arial Black" panose="020B0A04020102020204" pitchFamily="34" charset="0"/>
              </a:rPr>
              <a:t>BLUE INVEST IN THE MEDITERRANEAN 2019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EFE4FDC3-A14A-453C-B795-49E93BEBFC0F}"/>
              </a:ext>
            </a:extLst>
          </p:cNvPr>
          <p:cNvGrpSpPr/>
          <p:nvPr/>
        </p:nvGrpSpPr>
        <p:grpSpPr>
          <a:xfrm>
            <a:off x="11504907" y="-88410"/>
            <a:ext cx="771329" cy="583710"/>
            <a:chOff x="7697353" y="658529"/>
            <a:chExt cx="771329" cy="583710"/>
          </a:xfrm>
        </p:grpSpPr>
        <p:sp>
          <p:nvSpPr>
            <p:cNvPr id="16" name="TextBox 91">
              <a:extLst>
                <a:ext uri="{FF2B5EF4-FFF2-40B4-BE49-F238E27FC236}">
                  <a16:creationId xmlns:a16="http://schemas.microsoft.com/office/drawing/2014/main" id="{2B29E85D-D672-4DF9-9C8B-94518F1AD7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4096" y="934462"/>
              <a:ext cx="55784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9pPr>
            </a:lstStyle>
            <a:p>
              <a:pPr marL="0" marR="0" lvl="0" indent="0" defTabSz="18272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fr-FR" sz="2000" b="1" i="0" u="none" strike="noStrike" kern="0" cap="none" spc="0" normalizeH="0" baseline="0" noProof="0" dirty="0">
                  <a:ln>
                    <a:solidFill>
                      <a:srgbClr val="119CF4"/>
                    </a:solidFill>
                    <a:prstDash val="solid"/>
                  </a:ln>
                  <a:noFill/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Source Sans Pro" panose="020B0503030403020204" pitchFamily="34" charset="0"/>
                </a:rPr>
                <a:t>Deck</a:t>
              </a:r>
              <a:endParaRPr kumimoji="0" lang="id-ID" altLang="fr-FR" sz="2000" b="1" i="0" u="none" strike="noStrike" kern="0" cap="none" spc="0" normalizeH="0" baseline="0" noProof="0" dirty="0">
                <a:ln>
                  <a:solidFill>
                    <a:srgbClr val="119CF4"/>
                  </a:solidFill>
                  <a:prstDash val="solid"/>
                </a:ln>
                <a:noFill/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endParaRPr>
            </a:p>
          </p:txBody>
        </p:sp>
        <p:sp>
          <p:nvSpPr>
            <p:cNvPr id="17" name="TextBox 90">
              <a:extLst>
                <a:ext uri="{FF2B5EF4-FFF2-40B4-BE49-F238E27FC236}">
                  <a16:creationId xmlns:a16="http://schemas.microsoft.com/office/drawing/2014/main" id="{665E8A6B-9C8C-456D-BB85-681E095C81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7353" y="658529"/>
              <a:ext cx="771329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2" tIns="45711" rIns="91422" bIns="45711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9pPr>
            </a:lstStyle>
            <a:p>
              <a:pPr marL="0" marR="0" lvl="0" indent="0" defTabSz="18272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fr-FR" sz="2000" b="1" i="0" u="none" strike="noStrike" kern="0" cap="none" spc="0" normalizeH="0" baseline="0" noProof="0" dirty="0">
                  <a:ln>
                    <a:solidFill>
                      <a:srgbClr val="119CF4"/>
                    </a:solidFill>
                    <a:prstDash val="solid"/>
                  </a:ln>
                  <a:noFill/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Source Sans Pro" panose="020B0503030403020204" pitchFamily="34" charset="0"/>
                </a:rPr>
                <a:t>Pitch</a:t>
              </a:r>
              <a:endParaRPr kumimoji="0" lang="id-ID" altLang="fr-FR" sz="2000" b="1" i="0" u="none" strike="noStrike" kern="0" cap="none" spc="0" normalizeH="0" baseline="0" noProof="0" dirty="0">
                <a:ln>
                  <a:solidFill>
                    <a:srgbClr val="119CF4"/>
                  </a:solidFill>
                  <a:prstDash val="solid"/>
                </a:ln>
                <a:noFill/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endParaRPr>
            </a:p>
          </p:txBody>
        </p: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25598F85-D85C-41AC-B12F-CDC767C27EA9}"/>
              </a:ext>
            </a:extLst>
          </p:cNvPr>
          <p:cNvSpPr txBox="1"/>
          <p:nvPr/>
        </p:nvSpPr>
        <p:spPr>
          <a:xfrm>
            <a:off x="775194" y="97101"/>
            <a:ext cx="2005591" cy="49530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70000"/>
              </a:lnSpc>
            </a:pPr>
            <a:r>
              <a:rPr lang="de-DE" sz="2400" dirty="0">
                <a:ln>
                  <a:solidFill>
                    <a:srgbClr val="119CF4"/>
                  </a:solidFill>
                </a:ln>
                <a:noFill/>
                <a:latin typeface="Arial Black" panose="020B0A04020102020204" pitchFamily="34" charset="0"/>
              </a:rPr>
              <a:t>Malte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023A262F-B165-458A-A49A-2E7D5053EDA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418" y="33696"/>
            <a:ext cx="821489" cy="400091"/>
          </a:xfrm>
          <a:prstGeom prst="rect">
            <a:avLst/>
          </a:prstGeom>
        </p:spPr>
      </p:pic>
      <p:sp>
        <p:nvSpPr>
          <p:cNvPr id="25" name="Espace réservé du numéro de diapositive 1">
            <a:extLst>
              <a:ext uri="{FF2B5EF4-FFF2-40B4-BE49-F238E27FC236}">
                <a16:creationId xmlns:a16="http://schemas.microsoft.com/office/drawing/2014/main" id="{158A4D88-C55B-424A-9881-766291247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490393" y="6482054"/>
            <a:ext cx="2743200" cy="365125"/>
          </a:xfrm>
        </p:spPr>
        <p:txBody>
          <a:bodyPr/>
          <a:lstStyle/>
          <a:p>
            <a:fld id="{D7182AAE-97BD-4942-B9F8-717BE6FE4489}" type="slidenum">
              <a:rPr lang="fr-FR" b="1" smtClean="0">
                <a:solidFill>
                  <a:srgbClr val="119C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fr-FR" b="1" dirty="0">
              <a:solidFill>
                <a:srgbClr val="119CF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EE01B46-6B98-409E-BBEA-81B16C711442}"/>
              </a:ext>
            </a:extLst>
          </p:cNvPr>
          <p:cNvSpPr txBox="1"/>
          <p:nvPr/>
        </p:nvSpPr>
        <p:spPr>
          <a:xfrm>
            <a:off x="0" y="4777800"/>
            <a:ext cx="2226159" cy="16415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70000"/>
              </a:lnSpc>
            </a:pPr>
            <a:r>
              <a:rPr lang="de-DE" sz="6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The </a:t>
            </a:r>
            <a:r>
              <a:rPr lang="de-DE" sz="60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big</a:t>
            </a:r>
            <a:r>
              <a:rPr lang="de-DE" sz="6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de-DE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lnSpc>
                <a:spcPct val="70000"/>
              </a:lnSpc>
            </a:pPr>
            <a:r>
              <a:rPr lang="de-DE" sz="6000" dirty="0">
                <a:solidFill>
                  <a:schemeClr val="bg1"/>
                </a:solidFill>
                <a:latin typeface="Arial Black" panose="020B0A04020102020204" pitchFamily="34" charset="0"/>
              </a:rPr>
              <a:t>Market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82DC7198-30AF-4680-A39F-01DC750649DF}"/>
              </a:ext>
            </a:extLst>
          </p:cNvPr>
          <p:cNvCxnSpPr>
            <a:cxnSpLocks/>
          </p:cNvCxnSpPr>
          <p:nvPr/>
        </p:nvCxnSpPr>
        <p:spPr>
          <a:xfrm>
            <a:off x="3256825" y="4643515"/>
            <a:ext cx="0" cy="1391667"/>
          </a:xfrm>
          <a:prstGeom prst="line">
            <a:avLst/>
          </a:prstGeom>
          <a:ln w="571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4" descr="Image associÃ©e">
            <a:extLst>
              <a:ext uri="{FF2B5EF4-FFF2-40B4-BE49-F238E27FC236}">
                <a16:creationId xmlns:a16="http://schemas.microsoft.com/office/drawing/2014/main" id="{C2F6EB0B-0898-4A32-BE9F-9B9FFDAAFE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17" b="86771" l="13594" r="92813">
                        <a14:foregroundMark x1="50313" y1="13229" x2="43750" y2="40807"/>
                        <a14:foregroundMark x1="51719" y1="10538" x2="49844" y2="40583"/>
                        <a14:foregroundMark x1="69844" y1="16592" x2="71250" y2="57623"/>
                        <a14:foregroundMark x1="70156" y1="61883" x2="90938" y2="63453"/>
                        <a14:foregroundMark x1="90625" y1="59865" x2="85781" y2="34305"/>
                        <a14:foregroundMark x1="90469" y1="36771" x2="89844" y2="50224"/>
                        <a14:foregroundMark x1="91406" y1="39686" x2="91875" y2="62780"/>
                        <a14:foregroundMark x1="20000" y1="52242" x2="30625" y2="515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9287" r="7916" b="14507"/>
          <a:stretch/>
        </p:blipFill>
        <p:spPr bwMode="auto">
          <a:xfrm>
            <a:off x="19047" y="7566"/>
            <a:ext cx="724392" cy="49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949A1479-D1C4-414F-AF13-633AF34D19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779" r="3101" b="18964"/>
          <a:stretch/>
        </p:blipFill>
        <p:spPr>
          <a:xfrm>
            <a:off x="5583367" y="801681"/>
            <a:ext cx="6608633" cy="3492836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1282" y1="13100" x2="51282" y2="13100"/>
                        <a14:foregroundMark x1="54701" y1="13100" x2="54701" y2="13100"/>
                        <a14:foregroundMark x1="64103" y1="11790" x2="64103" y2="11790"/>
                        <a14:foregroundMark x1="79060" y1="36245" x2="79060" y2="36245"/>
                        <a14:foregroundMark x1="88462" y1="36245" x2="88462" y2="36245"/>
                        <a14:foregroundMark x1="88462" y1="36245" x2="88462" y2="36245"/>
                        <a14:foregroundMark x1="59829" y1="41048" x2="59829" y2="41048"/>
                        <a14:foregroundMark x1="52137" y1="38865" x2="52137" y2="38865"/>
                        <a14:foregroundMark x1="38889" y1="38865" x2="38889" y2="38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603" y="4638496"/>
            <a:ext cx="763863" cy="749314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48" b="96859" l="9790" r="95455">
                        <a14:foregroundMark x1="59441" y1="70157" x2="59441" y2="70157"/>
                        <a14:foregroundMark x1="73427" y1="67016" x2="73427" y2="67016"/>
                        <a14:foregroundMark x1="80070" y1="65969" x2="80070" y2="65969"/>
                        <a14:foregroundMark x1="42657" y1="64398" x2="42657" y2="64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080" y="5460313"/>
            <a:ext cx="1334768" cy="88984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A3F85399-8A48-4EEC-BC2F-B9B941E130FB}"/>
              </a:ext>
            </a:extLst>
          </p:cNvPr>
          <p:cNvSpPr/>
          <p:nvPr/>
        </p:nvSpPr>
        <p:spPr>
          <a:xfrm>
            <a:off x="3285068" y="4483814"/>
            <a:ext cx="7462880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70000"/>
              </a:lnSpc>
            </a:pPr>
            <a:endParaRPr lang="de-DE" sz="3200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70000"/>
              </a:lnSpc>
            </a:pPr>
            <a:r>
              <a:rPr lang="en-US" sz="48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million people did not choose animal gelatin</a:t>
            </a:r>
            <a:endParaRPr lang="de-DE" sz="3600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646"/>
            <a:ext cx="4362138" cy="3786579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381243" y="4070653"/>
            <a:ext cx="4347148" cy="246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fr-FR" sz="1400" b="1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Tarde </a:t>
            </a:r>
            <a:r>
              <a:rPr lang="fr-FR" sz="1400" b="1" dirty="0" err="1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r>
              <a:rPr lang="fr-FR" sz="1400" b="1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-Frost &amp; Sullivan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540" y="5148669"/>
            <a:ext cx="791460" cy="76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1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agar agar powder png&quot;">
            <a:extLst>
              <a:ext uri="{FF2B5EF4-FFF2-40B4-BE49-F238E27FC236}">
                <a16:creationId xmlns:a16="http://schemas.microsoft.com/office/drawing/2014/main" id="{3663EC66-93B3-4A2F-AB4C-446691E3B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772" y="3117262"/>
            <a:ext cx="3716477" cy="370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31588EA-D720-4F84-B4CC-80B81A3D9D80}"/>
              </a:ext>
            </a:extLst>
          </p:cNvPr>
          <p:cNvSpPr/>
          <p:nvPr/>
        </p:nvSpPr>
        <p:spPr>
          <a:xfrm>
            <a:off x="5104426" y="0"/>
            <a:ext cx="362263" cy="6858000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09D855-FE8C-4E62-8D76-98FBBDE98CBD}"/>
              </a:ext>
            </a:extLst>
          </p:cNvPr>
          <p:cNvSpPr/>
          <p:nvPr/>
        </p:nvSpPr>
        <p:spPr>
          <a:xfrm>
            <a:off x="4927600" y="0"/>
            <a:ext cx="430882" cy="6858000"/>
          </a:xfrm>
          <a:prstGeom prst="rect">
            <a:avLst/>
          </a:prstGeom>
          <a:solidFill>
            <a:srgbClr val="FF101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A042A1A-80A9-4851-AACB-6D1610A51D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72" r="37969"/>
          <a:stretch/>
        </p:blipFill>
        <p:spPr>
          <a:xfrm>
            <a:off x="-1021" y="-15319"/>
            <a:ext cx="5186436" cy="688863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6BEC7AA-A735-43DB-A90E-5BC6ECD30371}"/>
              </a:ext>
            </a:extLst>
          </p:cNvPr>
          <p:cNvSpPr/>
          <p:nvPr/>
        </p:nvSpPr>
        <p:spPr>
          <a:xfrm>
            <a:off x="0" y="5455495"/>
            <a:ext cx="5104426" cy="1402505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8AFA49F-E63A-49A1-8582-0059031CFC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6" y="93830"/>
            <a:ext cx="1172713" cy="571148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D9E2E5E-1C0B-4FB2-8D9A-A8F6DBF16BCB}"/>
              </a:ext>
            </a:extLst>
          </p:cNvPr>
          <p:cNvSpPr txBox="1"/>
          <p:nvPr/>
        </p:nvSpPr>
        <p:spPr>
          <a:xfrm>
            <a:off x="1895164" y="5528988"/>
            <a:ext cx="2490041" cy="125010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70000"/>
              </a:lnSpc>
            </a:pPr>
            <a:r>
              <a:rPr lang="de-DE" sz="5400" dirty="0" err="1">
                <a:solidFill>
                  <a:schemeClr val="bg1"/>
                </a:solidFill>
                <a:latin typeface="Arial Black" panose="020B0A04020102020204" pitchFamily="34" charset="0"/>
              </a:rPr>
              <a:t>Our</a:t>
            </a:r>
            <a:r>
              <a:rPr lang="de-DE" sz="5400" dirty="0">
                <a:solidFill>
                  <a:schemeClr val="bg1"/>
                </a:solidFill>
                <a:latin typeface="Arial Black" panose="020B0A04020102020204" pitchFamily="34" charset="0"/>
              </a:rPr>
              <a:t>  </a:t>
            </a:r>
          </a:p>
          <a:p>
            <a:pPr>
              <a:lnSpc>
                <a:spcPct val="70000"/>
              </a:lnSpc>
            </a:pPr>
            <a:r>
              <a:rPr lang="de-DE" sz="5400" dirty="0" err="1">
                <a:solidFill>
                  <a:schemeClr val="bg1"/>
                </a:solidFill>
                <a:latin typeface="Arial Black" panose="020B0A04020102020204" pitchFamily="34" charset="0"/>
              </a:rPr>
              <a:t>solution</a:t>
            </a:r>
            <a:r>
              <a:rPr lang="de-DE" sz="54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570A9FB2-9CE5-4D41-935C-49DD405A24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5642" y="5416585"/>
            <a:ext cx="1882200" cy="132630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A589702-308E-4B61-8DD9-0C19089BB6CC}"/>
              </a:ext>
            </a:extLst>
          </p:cNvPr>
          <p:cNvSpPr/>
          <p:nvPr/>
        </p:nvSpPr>
        <p:spPr>
          <a:xfrm>
            <a:off x="-1638256" y="859681"/>
            <a:ext cx="1038926" cy="646114"/>
          </a:xfrm>
          <a:prstGeom prst="rect">
            <a:avLst/>
          </a:prstGeom>
          <a:solidFill>
            <a:srgbClr val="FF10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F7F82B0-FAC5-471B-8FE0-FB7F20D5D7B8}"/>
              </a:ext>
            </a:extLst>
          </p:cNvPr>
          <p:cNvSpPr/>
          <p:nvPr/>
        </p:nvSpPr>
        <p:spPr>
          <a:xfrm>
            <a:off x="-1638256" y="1699418"/>
            <a:ext cx="1038926" cy="646114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TextBox 91">
            <a:extLst>
              <a:ext uri="{FF2B5EF4-FFF2-40B4-BE49-F238E27FC236}">
                <a16:creationId xmlns:a16="http://schemas.microsoft.com/office/drawing/2014/main" id="{0AE942B1-AD80-4A70-927A-527BA92D3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78486" y="4146138"/>
            <a:ext cx="7790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marL="0" marR="0" lvl="0" indent="0" defTabSz="18272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119CF4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Deck</a:t>
            </a:r>
            <a:endParaRPr kumimoji="0" lang="id-ID" altLang="fr-FR" sz="2800" b="1" i="0" u="none" strike="noStrike" kern="0" cap="none" spc="0" normalizeH="0" baseline="0" noProof="0" dirty="0">
              <a:ln>
                <a:noFill/>
              </a:ln>
              <a:solidFill>
                <a:srgbClr val="119CF4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ource Sans Pro" panose="020B0503030403020204" pitchFamily="34" charset="0"/>
            </a:endParaRPr>
          </a:p>
        </p:txBody>
      </p:sp>
      <p:sp>
        <p:nvSpPr>
          <p:cNvPr id="40" name="TextBox 90">
            <a:extLst>
              <a:ext uri="{FF2B5EF4-FFF2-40B4-BE49-F238E27FC236}">
                <a16:creationId xmlns:a16="http://schemas.microsoft.com/office/drawing/2014/main" id="{D8F81FEB-C753-4064-AE14-9B1E22AFE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63171" y="3745655"/>
            <a:ext cx="1010177" cy="52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marL="0" marR="0" lvl="0" indent="0" defTabSz="18272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E80C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Pitch</a:t>
            </a:r>
            <a:endParaRPr kumimoji="0" lang="id-ID" altLang="fr-FR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ource Sans Pro" panose="020B0503030403020204" pitchFamily="34" charset="0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2E8984B5-8E73-4CA0-842D-CEC3AEF03A08}"/>
              </a:ext>
            </a:extLst>
          </p:cNvPr>
          <p:cNvSpPr txBox="1"/>
          <p:nvPr/>
        </p:nvSpPr>
        <p:spPr>
          <a:xfrm>
            <a:off x="-5168830" y="4762006"/>
            <a:ext cx="4569500" cy="8317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70000"/>
              </a:lnSpc>
            </a:pPr>
            <a:r>
              <a:rPr lang="de-DE" sz="6000" dirty="0" err="1">
                <a:solidFill>
                  <a:schemeClr val="bg1"/>
                </a:solidFill>
                <a:latin typeface="Arial Black" panose="020B0A04020102020204" pitchFamily="34" charset="0"/>
              </a:rPr>
              <a:t>Titre</a:t>
            </a:r>
            <a:r>
              <a:rPr lang="de-DE" sz="6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de-DE" sz="6000" dirty="0" err="1">
                <a:solidFill>
                  <a:schemeClr val="bg1"/>
                </a:solidFill>
                <a:latin typeface="Arial Black" panose="020B0A04020102020204" pitchFamily="34" charset="0"/>
              </a:rPr>
              <a:t>slide</a:t>
            </a:r>
            <a:endParaRPr lang="de-DE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D197FDEA-7080-4025-A30D-21E2236582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997" y="2960128"/>
            <a:ext cx="1104023" cy="537694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358B81B3-1EB3-4ED1-8707-64F493779453}"/>
              </a:ext>
            </a:extLst>
          </p:cNvPr>
          <p:cNvSpPr/>
          <p:nvPr/>
        </p:nvSpPr>
        <p:spPr>
          <a:xfrm>
            <a:off x="-1667004" y="93830"/>
            <a:ext cx="1038926" cy="640587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81EDD9D7-AAC8-40B3-A9E4-E7A79BD49BD5}"/>
              </a:ext>
            </a:extLst>
          </p:cNvPr>
          <p:cNvSpPr txBox="1"/>
          <p:nvPr/>
        </p:nvSpPr>
        <p:spPr>
          <a:xfrm>
            <a:off x="-2265681" y="5723533"/>
            <a:ext cx="1740275" cy="3634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>
              <a:lnSpc>
                <a:spcPct val="70000"/>
              </a:lnSpc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Corps du texte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99C1BADF-C465-4460-9F78-3BE6FD2D1668}"/>
              </a:ext>
            </a:extLst>
          </p:cNvPr>
          <p:cNvSpPr txBox="1"/>
          <p:nvPr/>
        </p:nvSpPr>
        <p:spPr>
          <a:xfrm>
            <a:off x="-2280275" y="6118647"/>
            <a:ext cx="1740275" cy="3634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>
              <a:lnSpc>
                <a:spcPct val="70000"/>
              </a:lnSpc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Corps du texte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D4D459A-44F3-4BDA-B641-4F094C3A1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12300" y="6599237"/>
            <a:ext cx="2743200" cy="365125"/>
          </a:xfrm>
        </p:spPr>
        <p:txBody>
          <a:bodyPr/>
          <a:lstStyle/>
          <a:p>
            <a:fld id="{D7182AAE-97BD-4942-B9F8-717BE6FE4489}" type="slidenum">
              <a:rPr lang="fr-FR" smtClean="0">
                <a:solidFill>
                  <a:srgbClr val="989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fr-FR" dirty="0">
              <a:solidFill>
                <a:srgbClr val="9898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617DA0B-EC2C-4808-93DA-40A2096049D2}"/>
              </a:ext>
            </a:extLst>
          </p:cNvPr>
          <p:cNvSpPr txBox="1"/>
          <p:nvPr/>
        </p:nvSpPr>
        <p:spPr>
          <a:xfrm>
            <a:off x="947266" y="5079388"/>
            <a:ext cx="4211263" cy="40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fr-FR" sz="1400" dirty="0">
                <a:solidFill>
                  <a:srgbClr val="119CF4"/>
                </a:solidFill>
                <a:latin typeface="Arial Black" panose="020B0A04020102020204" pitchFamily="34" charset="0"/>
              </a:rPr>
              <a:t>BLUE INVEST IN </a:t>
            </a:r>
          </a:p>
          <a:p>
            <a:pPr algn="r">
              <a:lnSpc>
                <a:spcPct val="70000"/>
              </a:lnSpc>
            </a:pPr>
            <a:r>
              <a:rPr lang="fr-FR" sz="1400" dirty="0">
                <a:solidFill>
                  <a:srgbClr val="119CF4"/>
                </a:solidFill>
                <a:latin typeface="Arial Black" panose="020B0A04020102020204" pitchFamily="34" charset="0"/>
              </a:rPr>
              <a:t>THE MEDITERRANEAN 2019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E36DFBD-5615-4813-865F-32A35286E4FD}"/>
              </a:ext>
            </a:extLst>
          </p:cNvPr>
          <p:cNvSpPr txBox="1"/>
          <p:nvPr/>
        </p:nvSpPr>
        <p:spPr>
          <a:xfrm>
            <a:off x="5823676" y="1721399"/>
            <a:ext cx="1659429" cy="484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</a:t>
            </a:r>
          </a:p>
          <a:p>
            <a:pPr algn="ctr">
              <a:lnSpc>
                <a:spcPct val="70000"/>
              </a:lnSpc>
            </a:pP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Friendly</a:t>
            </a:r>
            <a:endParaRPr lang="fr-FR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1CFB36D5-D836-4F99-ACCB-6CC08E16A3AC}"/>
              </a:ext>
            </a:extLst>
          </p:cNvPr>
          <p:cNvSpPr txBox="1"/>
          <p:nvPr/>
        </p:nvSpPr>
        <p:spPr>
          <a:xfrm>
            <a:off x="5630660" y="6325726"/>
            <a:ext cx="2045460" cy="484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fr-FR" b="1" dirty="0" err="1">
                <a:solidFill>
                  <a:srgbClr val="0090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lang="fr-FR" b="1" dirty="0">
                <a:solidFill>
                  <a:srgbClr val="0090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b="1" dirty="0" err="1">
                <a:solidFill>
                  <a:srgbClr val="0090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Country’s</a:t>
            </a:r>
            <a:r>
              <a:rPr lang="fr-FR" b="1" dirty="0">
                <a:solidFill>
                  <a:srgbClr val="0090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Import</a:t>
            </a:r>
            <a:endParaRPr lang="de-DE" b="1" dirty="0">
              <a:solidFill>
                <a:srgbClr val="0090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29D97E11-BAE7-4BF8-82FB-EBB5AE925299}"/>
              </a:ext>
            </a:extLst>
          </p:cNvPr>
          <p:cNvSpPr txBox="1"/>
          <p:nvPr/>
        </p:nvSpPr>
        <p:spPr>
          <a:xfrm>
            <a:off x="6261973" y="4062005"/>
            <a:ext cx="800284" cy="484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de-DE" b="1" dirty="0">
                <a:solidFill>
                  <a:srgbClr val="50B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 </a:t>
            </a:r>
          </a:p>
          <a:p>
            <a:pPr algn="ctr">
              <a:lnSpc>
                <a:spcPct val="70000"/>
              </a:lnSpc>
            </a:pPr>
            <a:r>
              <a:rPr lang="de-DE" b="1" dirty="0">
                <a:solidFill>
                  <a:srgbClr val="50B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</a:t>
            </a:r>
            <a:endParaRPr lang="fr-FR" b="1" dirty="0">
              <a:solidFill>
                <a:srgbClr val="50B7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" descr="RÃ©sultat de recherche d'images pour &quot;environment friendly icon png&quot;">
            <a:extLst>
              <a:ext uri="{FF2B5EF4-FFF2-40B4-BE49-F238E27FC236}">
                <a16:creationId xmlns:a16="http://schemas.microsoft.com/office/drawing/2014/main" id="{9F14B22F-84DE-4D6A-BF30-98031073F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14" y="2474628"/>
            <a:ext cx="1492743" cy="149274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RÃ©sultat de recherche d'images pour &quot;fair trade icon png&quot;">
            <a:extLst>
              <a:ext uri="{FF2B5EF4-FFF2-40B4-BE49-F238E27FC236}">
                <a16:creationId xmlns:a16="http://schemas.microsoft.com/office/drawing/2014/main" id="{A08B0968-C0E6-414F-9AA6-A58ED73873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207" b="89893" l="6356" r="94915">
                        <a14:foregroundMark x1="54237" y1="45176" x2="45127" y2="45329"/>
                        <a14:foregroundMark x1="56568" y1="51302" x2="41737" y2="49770"/>
                        <a14:foregroundMark x1="41949" y1="45329" x2="35169" y2="46554"/>
                        <a14:foregroundMark x1="56992" y1="45482" x2="65042" y2="47933"/>
                        <a14:foregroundMark x1="83686" y1="50230" x2="72034" y2="60031"/>
                        <a14:foregroundMark x1="54449" y1="48545" x2="70127" y2="511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056"/>
          <a:stretch/>
        </p:blipFill>
        <p:spPr bwMode="auto">
          <a:xfrm>
            <a:off x="5678666" y="-32378"/>
            <a:ext cx="1804837" cy="174645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RÃ©sultat de recherche d'images pour &quot;local factory icon png&quot;">
            <a:extLst>
              <a:ext uri="{FF2B5EF4-FFF2-40B4-BE49-F238E27FC236}">
                <a16:creationId xmlns:a16="http://schemas.microsoft.com/office/drawing/2014/main" id="{E7E7073A-1842-4696-8A87-91ABA1976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482" y="4640875"/>
            <a:ext cx="1665266" cy="166526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153FCE4B-3A1B-4529-A581-DC915B81E20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0977" b="89990" l="9983" r="89931">
                        <a14:foregroundMark x1="67622" y1="72852" x2="67448" y2="81348"/>
                        <a14:foregroundMark x1="64236" y1="84570" x2="49132" y2="86670"/>
                        <a14:foregroundMark x1="68056" y1="82813" x2="65538" y2="84814"/>
                        <a14:foregroundMark x1="68750" y1="82568" x2="68403" y2="84570"/>
                        <a14:foregroundMark x1="69444" y1="82471" x2="70747" y2="84814"/>
                        <a14:backgroundMark x1="37240" y1="84668" x2="47135" y2="88379"/>
                        <a14:backgroundMark x1="69618" y1="82227" x2="65885" y2="85547"/>
                        <a14:backgroundMark x1="71094" y1="85938" x2="68576" y2="83838"/>
                        <a14:backgroundMark x1="69965" y1="83105" x2="64931" y2="883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25" t="53273" r="29636" b="14456"/>
          <a:stretch/>
        </p:blipFill>
        <p:spPr>
          <a:xfrm>
            <a:off x="8804398" y="264836"/>
            <a:ext cx="2136318" cy="2852426"/>
          </a:xfrm>
          <a:prstGeom prst="roundRect">
            <a:avLst>
              <a:gd name="adj" fmla="val 33111"/>
            </a:avLst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913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B0B21667-7804-4921-A457-1FBD406CF393}"/>
              </a:ext>
            </a:extLst>
          </p:cNvPr>
          <p:cNvSpPr/>
          <p:nvPr/>
        </p:nvSpPr>
        <p:spPr>
          <a:xfrm>
            <a:off x="0" y="0"/>
            <a:ext cx="12220749" cy="6858000"/>
          </a:xfrm>
          <a:prstGeom prst="rect">
            <a:avLst/>
          </a:prstGeom>
          <a:solidFill>
            <a:srgbClr val="F5F5F5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14BB2C-E5EC-4D54-9FA0-1A96F715E9AB}"/>
              </a:ext>
            </a:extLst>
          </p:cNvPr>
          <p:cNvSpPr/>
          <p:nvPr/>
        </p:nvSpPr>
        <p:spPr>
          <a:xfrm rot="16200000">
            <a:off x="5726727" y="409007"/>
            <a:ext cx="738549" cy="121920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4B2A9E-46B1-44F2-AC1B-E5F54FDCFB47}"/>
              </a:ext>
            </a:extLst>
          </p:cNvPr>
          <p:cNvSpPr/>
          <p:nvPr/>
        </p:nvSpPr>
        <p:spPr>
          <a:xfrm rot="16200000">
            <a:off x="5099051" y="-730251"/>
            <a:ext cx="1993900" cy="12192002"/>
          </a:xfrm>
          <a:prstGeom prst="rect">
            <a:avLst/>
          </a:prstGeom>
          <a:solidFill>
            <a:srgbClr val="FF101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382B40-6023-45A5-AAF5-A42ED9882E87}"/>
              </a:ext>
            </a:extLst>
          </p:cNvPr>
          <p:cNvSpPr/>
          <p:nvPr/>
        </p:nvSpPr>
        <p:spPr>
          <a:xfrm>
            <a:off x="-1638256" y="859681"/>
            <a:ext cx="1038926" cy="646114"/>
          </a:xfrm>
          <a:prstGeom prst="rect">
            <a:avLst/>
          </a:prstGeom>
          <a:solidFill>
            <a:srgbClr val="FF10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9ECE52-4E0A-4EDC-BC0A-BBB0D1B1E9FA}"/>
              </a:ext>
            </a:extLst>
          </p:cNvPr>
          <p:cNvSpPr/>
          <p:nvPr/>
        </p:nvSpPr>
        <p:spPr>
          <a:xfrm>
            <a:off x="-1638256" y="1699418"/>
            <a:ext cx="1038926" cy="646114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91">
            <a:extLst>
              <a:ext uri="{FF2B5EF4-FFF2-40B4-BE49-F238E27FC236}">
                <a16:creationId xmlns:a16="http://schemas.microsoft.com/office/drawing/2014/main" id="{706DC6E0-7D41-47A0-BF62-701847548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78486" y="4146138"/>
            <a:ext cx="7790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marL="0" marR="0" lvl="0" indent="0" algn="l" defTabSz="1827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119CF4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Deck</a:t>
            </a:r>
            <a:endParaRPr kumimoji="0" lang="id-ID" altLang="fr-FR" sz="2800" b="1" i="0" u="none" strike="noStrike" kern="0" cap="none" spc="0" normalizeH="0" baseline="0" noProof="0" dirty="0">
              <a:ln>
                <a:noFill/>
              </a:ln>
              <a:solidFill>
                <a:srgbClr val="119CF4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ource Sans Pro" panose="020B0503030403020204" pitchFamily="34" charset="0"/>
            </a:endParaRPr>
          </a:p>
        </p:txBody>
      </p:sp>
      <p:sp>
        <p:nvSpPr>
          <p:cNvPr id="8" name="TextBox 90">
            <a:extLst>
              <a:ext uri="{FF2B5EF4-FFF2-40B4-BE49-F238E27FC236}">
                <a16:creationId xmlns:a16="http://schemas.microsoft.com/office/drawing/2014/main" id="{F7B580D2-AA30-4210-B250-06BE43E80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63171" y="3745655"/>
            <a:ext cx="1010177" cy="52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marL="0" marR="0" lvl="0" indent="0" algn="l" defTabSz="1827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E80C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Pitch</a:t>
            </a:r>
            <a:endParaRPr kumimoji="0" lang="id-ID" altLang="fr-FR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ource Sans Pro" panose="020B0503030403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8DF200C-15B5-4649-B60D-4BCD285AEF06}"/>
              </a:ext>
            </a:extLst>
          </p:cNvPr>
          <p:cNvSpPr txBox="1"/>
          <p:nvPr/>
        </p:nvSpPr>
        <p:spPr>
          <a:xfrm>
            <a:off x="-5168830" y="4762006"/>
            <a:ext cx="4569500" cy="8317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Titre</a:t>
            </a:r>
            <a:r>
              <a:rPr kumimoji="0" lang="de-DE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de-DE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slide</a:t>
            </a:r>
            <a:endParaRPr kumimoji="0" lang="de-DE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C2849A6-8D24-4D38-BC01-B7D9F3230E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997" y="2960128"/>
            <a:ext cx="1104023" cy="5376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963FDBC-28A6-48C2-A9AA-29290EA6C618}"/>
              </a:ext>
            </a:extLst>
          </p:cNvPr>
          <p:cNvSpPr/>
          <p:nvPr/>
        </p:nvSpPr>
        <p:spPr>
          <a:xfrm>
            <a:off x="-1667004" y="93830"/>
            <a:ext cx="1038926" cy="640587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8CFD4E4-7437-4DD9-AB39-2D478146D868}"/>
              </a:ext>
            </a:extLst>
          </p:cNvPr>
          <p:cNvSpPr txBox="1"/>
          <p:nvPr/>
        </p:nvSpPr>
        <p:spPr>
          <a:xfrm>
            <a:off x="-2265681" y="5723533"/>
            <a:ext cx="1740275" cy="3634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Corps du texte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C5DB07F-D182-4CB0-B812-B7946FE628F1}"/>
              </a:ext>
            </a:extLst>
          </p:cNvPr>
          <p:cNvSpPr txBox="1"/>
          <p:nvPr/>
        </p:nvSpPr>
        <p:spPr>
          <a:xfrm>
            <a:off x="-2280275" y="6118647"/>
            <a:ext cx="1740275" cy="3634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Corps du texte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B3F52D7-3FEE-4AF4-8824-40836C085061}"/>
              </a:ext>
            </a:extLst>
          </p:cNvPr>
          <p:cNvSpPr txBox="1"/>
          <p:nvPr/>
        </p:nvSpPr>
        <p:spPr>
          <a:xfrm>
            <a:off x="2207245" y="6514476"/>
            <a:ext cx="9994108" cy="29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19CF4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BLUE INVEST IN THE MEDITERRANEAN 2019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EFE4FDC3-A14A-453C-B795-49E93BEBFC0F}"/>
              </a:ext>
            </a:extLst>
          </p:cNvPr>
          <p:cNvGrpSpPr/>
          <p:nvPr/>
        </p:nvGrpSpPr>
        <p:grpSpPr>
          <a:xfrm>
            <a:off x="11504907" y="-88410"/>
            <a:ext cx="771329" cy="583710"/>
            <a:chOff x="7697353" y="658529"/>
            <a:chExt cx="771329" cy="583710"/>
          </a:xfrm>
        </p:grpSpPr>
        <p:sp>
          <p:nvSpPr>
            <p:cNvPr id="16" name="TextBox 91">
              <a:extLst>
                <a:ext uri="{FF2B5EF4-FFF2-40B4-BE49-F238E27FC236}">
                  <a16:creationId xmlns:a16="http://schemas.microsoft.com/office/drawing/2014/main" id="{2B29E85D-D672-4DF9-9C8B-94518F1AD7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4096" y="934462"/>
              <a:ext cx="55784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9pPr>
            </a:lstStyle>
            <a:p>
              <a:pPr marL="0" marR="0" lvl="0" indent="0" algn="l" defTabSz="1827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fr-FR" sz="2000" b="1" i="0" u="none" strike="noStrike" kern="0" cap="none" spc="0" normalizeH="0" baseline="0" noProof="0" dirty="0">
                  <a:ln>
                    <a:solidFill>
                      <a:srgbClr val="119CF4"/>
                    </a:solidFill>
                    <a:prstDash val="solid"/>
                  </a:ln>
                  <a:noFill/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Source Sans Pro" panose="020B0503030403020204" pitchFamily="34" charset="0"/>
                </a:rPr>
                <a:t>Deck</a:t>
              </a:r>
              <a:endParaRPr kumimoji="0" lang="id-ID" altLang="fr-FR" sz="2000" b="1" i="0" u="none" strike="noStrike" kern="0" cap="none" spc="0" normalizeH="0" baseline="0" noProof="0" dirty="0">
                <a:ln>
                  <a:solidFill>
                    <a:srgbClr val="119CF4"/>
                  </a:solidFill>
                  <a:prstDash val="solid"/>
                </a:ln>
                <a:noFill/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endParaRPr>
            </a:p>
          </p:txBody>
        </p:sp>
        <p:sp>
          <p:nvSpPr>
            <p:cNvPr id="17" name="TextBox 90">
              <a:extLst>
                <a:ext uri="{FF2B5EF4-FFF2-40B4-BE49-F238E27FC236}">
                  <a16:creationId xmlns:a16="http://schemas.microsoft.com/office/drawing/2014/main" id="{665E8A6B-9C8C-456D-BB85-681E095C81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7353" y="658529"/>
              <a:ext cx="771329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2" tIns="45711" rIns="91422" bIns="45711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9pPr>
            </a:lstStyle>
            <a:p>
              <a:pPr marL="0" marR="0" lvl="0" indent="0" algn="l" defTabSz="1827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fr-FR" sz="2000" b="1" i="0" u="none" strike="noStrike" kern="0" cap="none" spc="0" normalizeH="0" baseline="0" noProof="0" dirty="0">
                  <a:ln>
                    <a:solidFill>
                      <a:srgbClr val="119CF4"/>
                    </a:solidFill>
                    <a:prstDash val="solid"/>
                  </a:ln>
                  <a:noFill/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Source Sans Pro" panose="020B0503030403020204" pitchFamily="34" charset="0"/>
                </a:rPr>
                <a:t>Pitch</a:t>
              </a:r>
              <a:endParaRPr kumimoji="0" lang="id-ID" altLang="fr-FR" sz="2000" b="1" i="0" u="none" strike="noStrike" kern="0" cap="none" spc="0" normalizeH="0" baseline="0" noProof="0" dirty="0">
                <a:ln>
                  <a:solidFill>
                    <a:srgbClr val="119CF4"/>
                  </a:solidFill>
                  <a:prstDash val="solid"/>
                </a:ln>
                <a:noFill/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endParaRPr>
            </a:p>
          </p:txBody>
        </p:sp>
      </p:grpSp>
      <p:pic>
        <p:nvPicPr>
          <p:cNvPr id="1028" name="Picture 4" descr="Image associÃ©e">
            <a:extLst>
              <a:ext uri="{FF2B5EF4-FFF2-40B4-BE49-F238E27FC236}">
                <a16:creationId xmlns:a16="http://schemas.microsoft.com/office/drawing/2014/main" id="{717E771C-767C-40D9-92F1-78110F83DE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17" b="86771" l="13594" r="92813">
                        <a14:foregroundMark x1="50313" y1="13229" x2="43750" y2="40807"/>
                        <a14:foregroundMark x1="51719" y1="10538" x2="49844" y2="40583"/>
                        <a14:foregroundMark x1="69844" y1="16592" x2="71250" y2="57623"/>
                        <a14:foregroundMark x1="70156" y1="61883" x2="90938" y2="63453"/>
                        <a14:foregroundMark x1="90625" y1="59865" x2="85781" y2="34305"/>
                        <a14:foregroundMark x1="90469" y1="36771" x2="89844" y2="50224"/>
                        <a14:foregroundMark x1="91406" y1="39686" x2="91875" y2="62780"/>
                        <a14:foregroundMark x1="20000" y1="52242" x2="30625" y2="515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9287" r="7916" b="14507"/>
          <a:stretch/>
        </p:blipFill>
        <p:spPr bwMode="auto">
          <a:xfrm>
            <a:off x="19047" y="7566"/>
            <a:ext cx="724392" cy="49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25598F85-D85C-41AC-B12F-CDC767C27EA9}"/>
              </a:ext>
            </a:extLst>
          </p:cNvPr>
          <p:cNvSpPr txBox="1"/>
          <p:nvPr/>
        </p:nvSpPr>
        <p:spPr>
          <a:xfrm>
            <a:off x="775194" y="97101"/>
            <a:ext cx="2005591" cy="49530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solidFill>
                    <a:srgbClr val="119CF4"/>
                  </a:solidFill>
                </a:ln>
                <a:noFill/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Malte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023A262F-B165-458A-A49A-2E7D5053EDA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418" y="33696"/>
            <a:ext cx="821489" cy="400091"/>
          </a:xfrm>
          <a:prstGeom prst="rect">
            <a:avLst/>
          </a:prstGeom>
        </p:spPr>
      </p:pic>
      <p:sp>
        <p:nvSpPr>
          <p:cNvPr id="25" name="Espace réservé du numéro de diapositive 1">
            <a:extLst>
              <a:ext uri="{FF2B5EF4-FFF2-40B4-BE49-F238E27FC236}">
                <a16:creationId xmlns:a16="http://schemas.microsoft.com/office/drawing/2014/main" id="{158A4D88-C55B-424A-9881-766291247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490393" y="648205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182AAE-97BD-4942-B9F8-717BE6FE4489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119CF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119CF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9F33E0E-AE55-4E9D-BA35-7927DF53C618}"/>
              </a:ext>
            </a:extLst>
          </p:cNvPr>
          <p:cNvSpPr txBox="1"/>
          <p:nvPr/>
        </p:nvSpPr>
        <p:spPr>
          <a:xfrm>
            <a:off x="3988341" y="4628254"/>
            <a:ext cx="8122789" cy="144621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EE01B46-6B98-409E-BBEA-81B16C711442}"/>
              </a:ext>
            </a:extLst>
          </p:cNvPr>
          <p:cNvSpPr txBox="1"/>
          <p:nvPr/>
        </p:nvSpPr>
        <p:spPr>
          <a:xfrm>
            <a:off x="0" y="4777800"/>
            <a:ext cx="2226159" cy="16415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Road 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Map</a:t>
            </a:r>
            <a:endParaRPr kumimoji="0" lang="de-DE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82DC7198-30AF-4680-A39F-01DC750649DF}"/>
              </a:ext>
            </a:extLst>
          </p:cNvPr>
          <p:cNvCxnSpPr>
            <a:cxnSpLocks/>
          </p:cNvCxnSpPr>
          <p:nvPr/>
        </p:nvCxnSpPr>
        <p:spPr>
          <a:xfrm>
            <a:off x="2583392" y="4643515"/>
            <a:ext cx="0" cy="1391667"/>
          </a:xfrm>
          <a:prstGeom prst="line">
            <a:avLst/>
          </a:prstGeom>
          <a:ln w="571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>
            <a:extLst>
              <a:ext uri="{FF2B5EF4-FFF2-40B4-BE49-F238E27FC236}">
                <a16:creationId xmlns:a16="http://schemas.microsoft.com/office/drawing/2014/main" id="{DC84FDC5-F01A-4079-BE62-44123BAD6240}"/>
              </a:ext>
            </a:extLst>
          </p:cNvPr>
          <p:cNvSpPr txBox="1"/>
          <p:nvPr/>
        </p:nvSpPr>
        <p:spPr>
          <a:xfrm>
            <a:off x="2714451" y="4552054"/>
            <a:ext cx="9455045" cy="1878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70000"/>
              </a:lnSpc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Today we need to raise funds to move to our </a:t>
            </a:r>
            <a:r>
              <a:rPr lang="en-US" sz="5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 </a:t>
            </a:r>
            <a:r>
              <a:rPr lang="en-US" sz="5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large</a:t>
            </a:r>
            <a:r>
              <a:rPr lang="en-US" sz="5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-scale and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market!</a:t>
            </a:r>
            <a:endParaRPr kumimoji="0" lang="fr-FR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040C0847-42C8-4788-B5B7-C24C6BF67A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854"/>
          <a:stretch/>
        </p:blipFill>
        <p:spPr>
          <a:xfrm>
            <a:off x="850182" y="313008"/>
            <a:ext cx="10844282" cy="409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2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B0B21667-7804-4921-A457-1FBD406CF393}"/>
              </a:ext>
            </a:extLst>
          </p:cNvPr>
          <p:cNvSpPr/>
          <p:nvPr/>
        </p:nvSpPr>
        <p:spPr>
          <a:xfrm>
            <a:off x="-7028" y="-5819"/>
            <a:ext cx="12220749" cy="6858000"/>
          </a:xfrm>
          <a:prstGeom prst="rect">
            <a:avLst/>
          </a:prstGeom>
          <a:solidFill>
            <a:srgbClr val="F5F5F5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2F528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14BB2C-E5EC-4D54-9FA0-1A96F715E9AB}"/>
              </a:ext>
            </a:extLst>
          </p:cNvPr>
          <p:cNvSpPr/>
          <p:nvPr/>
        </p:nvSpPr>
        <p:spPr>
          <a:xfrm rot="16200000">
            <a:off x="5726727" y="409007"/>
            <a:ext cx="738549" cy="121920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4B2A9E-46B1-44F2-AC1B-E5F54FDCFB47}"/>
              </a:ext>
            </a:extLst>
          </p:cNvPr>
          <p:cNvSpPr/>
          <p:nvPr/>
        </p:nvSpPr>
        <p:spPr>
          <a:xfrm rot="16200000">
            <a:off x="5099051" y="-730251"/>
            <a:ext cx="1993900" cy="12192002"/>
          </a:xfrm>
          <a:prstGeom prst="rect">
            <a:avLst/>
          </a:prstGeom>
          <a:solidFill>
            <a:srgbClr val="FF101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382B40-6023-45A5-AAF5-A42ED9882E87}"/>
              </a:ext>
            </a:extLst>
          </p:cNvPr>
          <p:cNvSpPr/>
          <p:nvPr/>
        </p:nvSpPr>
        <p:spPr>
          <a:xfrm>
            <a:off x="-1638256" y="859681"/>
            <a:ext cx="1038926" cy="646114"/>
          </a:xfrm>
          <a:prstGeom prst="rect">
            <a:avLst/>
          </a:prstGeom>
          <a:solidFill>
            <a:srgbClr val="FF10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9ECE52-4E0A-4EDC-BC0A-BBB0D1B1E9FA}"/>
              </a:ext>
            </a:extLst>
          </p:cNvPr>
          <p:cNvSpPr/>
          <p:nvPr/>
        </p:nvSpPr>
        <p:spPr>
          <a:xfrm>
            <a:off x="-1638256" y="1699418"/>
            <a:ext cx="1038926" cy="646114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91">
            <a:extLst>
              <a:ext uri="{FF2B5EF4-FFF2-40B4-BE49-F238E27FC236}">
                <a16:creationId xmlns:a16="http://schemas.microsoft.com/office/drawing/2014/main" id="{706DC6E0-7D41-47A0-BF62-701847548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78486" y="4146138"/>
            <a:ext cx="7790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marL="0" marR="0" lvl="0" indent="0" algn="l" defTabSz="1827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119CF4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Deck</a:t>
            </a:r>
            <a:endParaRPr kumimoji="0" lang="id-ID" altLang="fr-FR" sz="2800" b="1" i="0" u="none" strike="noStrike" kern="0" cap="none" spc="0" normalizeH="0" baseline="0" noProof="0" dirty="0">
              <a:ln>
                <a:noFill/>
              </a:ln>
              <a:solidFill>
                <a:srgbClr val="119CF4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ource Sans Pro" panose="020B0503030403020204" pitchFamily="34" charset="0"/>
            </a:endParaRPr>
          </a:p>
        </p:txBody>
      </p:sp>
      <p:sp>
        <p:nvSpPr>
          <p:cNvPr id="8" name="TextBox 90">
            <a:extLst>
              <a:ext uri="{FF2B5EF4-FFF2-40B4-BE49-F238E27FC236}">
                <a16:creationId xmlns:a16="http://schemas.microsoft.com/office/drawing/2014/main" id="{F7B580D2-AA30-4210-B250-06BE43E80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63171" y="3745655"/>
            <a:ext cx="1010177" cy="52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marL="0" marR="0" lvl="0" indent="0" algn="l" defTabSz="1827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E80C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Pitch</a:t>
            </a:r>
            <a:endParaRPr kumimoji="0" lang="id-ID" altLang="fr-FR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ource Sans Pro" panose="020B0503030403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8DF200C-15B5-4649-B60D-4BCD285AEF06}"/>
              </a:ext>
            </a:extLst>
          </p:cNvPr>
          <p:cNvSpPr txBox="1"/>
          <p:nvPr/>
        </p:nvSpPr>
        <p:spPr>
          <a:xfrm>
            <a:off x="-5168830" y="4762006"/>
            <a:ext cx="4569500" cy="8317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Titre</a:t>
            </a:r>
            <a:r>
              <a:rPr kumimoji="0" lang="de-DE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de-DE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slide</a:t>
            </a:r>
            <a:endParaRPr kumimoji="0" lang="de-DE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C2849A6-8D24-4D38-BC01-B7D9F3230E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997" y="2960128"/>
            <a:ext cx="1104023" cy="5376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963FDBC-28A6-48C2-A9AA-29290EA6C618}"/>
              </a:ext>
            </a:extLst>
          </p:cNvPr>
          <p:cNvSpPr/>
          <p:nvPr/>
        </p:nvSpPr>
        <p:spPr>
          <a:xfrm>
            <a:off x="-1667004" y="93830"/>
            <a:ext cx="1038926" cy="640587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8CFD4E4-7437-4DD9-AB39-2D478146D868}"/>
              </a:ext>
            </a:extLst>
          </p:cNvPr>
          <p:cNvSpPr txBox="1"/>
          <p:nvPr/>
        </p:nvSpPr>
        <p:spPr>
          <a:xfrm>
            <a:off x="-2265681" y="5723533"/>
            <a:ext cx="1740275" cy="3634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Corps du texte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C5DB07F-D182-4CB0-B812-B7946FE628F1}"/>
              </a:ext>
            </a:extLst>
          </p:cNvPr>
          <p:cNvSpPr txBox="1"/>
          <p:nvPr/>
        </p:nvSpPr>
        <p:spPr>
          <a:xfrm>
            <a:off x="-2280275" y="6118647"/>
            <a:ext cx="1740275" cy="3634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Corps du texte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B3F52D7-3FEE-4AF4-8824-40836C085061}"/>
              </a:ext>
            </a:extLst>
          </p:cNvPr>
          <p:cNvSpPr txBox="1"/>
          <p:nvPr/>
        </p:nvSpPr>
        <p:spPr>
          <a:xfrm>
            <a:off x="1699245" y="6514476"/>
            <a:ext cx="9994108" cy="29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19CF4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BLUE INVEST IN THE MEDITERRANEAN 2019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EFE4FDC3-A14A-453C-B795-49E93BEBFC0F}"/>
              </a:ext>
            </a:extLst>
          </p:cNvPr>
          <p:cNvGrpSpPr/>
          <p:nvPr/>
        </p:nvGrpSpPr>
        <p:grpSpPr>
          <a:xfrm>
            <a:off x="11504907" y="-88410"/>
            <a:ext cx="771329" cy="583710"/>
            <a:chOff x="7697353" y="658529"/>
            <a:chExt cx="771329" cy="583710"/>
          </a:xfrm>
        </p:grpSpPr>
        <p:sp>
          <p:nvSpPr>
            <p:cNvPr id="16" name="TextBox 91">
              <a:extLst>
                <a:ext uri="{FF2B5EF4-FFF2-40B4-BE49-F238E27FC236}">
                  <a16:creationId xmlns:a16="http://schemas.microsoft.com/office/drawing/2014/main" id="{2B29E85D-D672-4DF9-9C8B-94518F1AD7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4096" y="934462"/>
              <a:ext cx="55784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9pPr>
            </a:lstStyle>
            <a:p>
              <a:pPr marL="0" marR="0" lvl="0" indent="0" algn="l" defTabSz="1827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fr-FR" sz="2000" b="1" i="0" u="none" strike="noStrike" kern="0" cap="none" spc="0" normalizeH="0" baseline="0" noProof="0" dirty="0">
                  <a:ln>
                    <a:solidFill>
                      <a:srgbClr val="119CF4"/>
                    </a:solidFill>
                    <a:prstDash val="solid"/>
                  </a:ln>
                  <a:noFill/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Source Sans Pro" panose="020B0503030403020204" pitchFamily="34" charset="0"/>
                </a:rPr>
                <a:t>Deck</a:t>
              </a:r>
              <a:endParaRPr kumimoji="0" lang="id-ID" altLang="fr-FR" sz="2000" b="1" i="0" u="none" strike="noStrike" kern="0" cap="none" spc="0" normalizeH="0" baseline="0" noProof="0" dirty="0">
                <a:ln>
                  <a:solidFill>
                    <a:srgbClr val="119CF4"/>
                  </a:solidFill>
                  <a:prstDash val="solid"/>
                </a:ln>
                <a:noFill/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endParaRPr>
            </a:p>
          </p:txBody>
        </p:sp>
        <p:sp>
          <p:nvSpPr>
            <p:cNvPr id="17" name="TextBox 90">
              <a:extLst>
                <a:ext uri="{FF2B5EF4-FFF2-40B4-BE49-F238E27FC236}">
                  <a16:creationId xmlns:a16="http://schemas.microsoft.com/office/drawing/2014/main" id="{665E8A6B-9C8C-456D-BB85-681E095C81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7353" y="658529"/>
              <a:ext cx="771329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2" tIns="45711" rIns="91422" bIns="45711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9pPr>
            </a:lstStyle>
            <a:p>
              <a:pPr marL="0" marR="0" lvl="0" indent="0" algn="l" defTabSz="1827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fr-FR" sz="2000" b="1" i="0" u="none" strike="noStrike" kern="0" cap="none" spc="0" normalizeH="0" baseline="0" noProof="0" dirty="0">
                  <a:ln>
                    <a:solidFill>
                      <a:srgbClr val="119CF4"/>
                    </a:solidFill>
                    <a:prstDash val="solid"/>
                  </a:ln>
                  <a:noFill/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Source Sans Pro" panose="020B0503030403020204" pitchFamily="34" charset="0"/>
                </a:rPr>
                <a:t>Pitch</a:t>
              </a:r>
              <a:endParaRPr kumimoji="0" lang="id-ID" altLang="fr-FR" sz="2000" b="1" i="0" u="none" strike="noStrike" kern="0" cap="none" spc="0" normalizeH="0" baseline="0" noProof="0" dirty="0">
                <a:ln>
                  <a:solidFill>
                    <a:srgbClr val="119CF4"/>
                  </a:solidFill>
                  <a:prstDash val="solid"/>
                </a:ln>
                <a:noFill/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endParaRPr>
            </a:p>
          </p:txBody>
        </p: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25598F85-D85C-41AC-B12F-CDC767C27EA9}"/>
              </a:ext>
            </a:extLst>
          </p:cNvPr>
          <p:cNvSpPr txBox="1"/>
          <p:nvPr/>
        </p:nvSpPr>
        <p:spPr>
          <a:xfrm>
            <a:off x="775194" y="97101"/>
            <a:ext cx="2005591" cy="49530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solidFill>
                    <a:srgbClr val="119CF4"/>
                  </a:solidFill>
                </a:ln>
                <a:noFill/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Malte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023A262F-B165-458A-A49A-2E7D5053EDA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418" y="33696"/>
            <a:ext cx="821489" cy="400091"/>
          </a:xfrm>
          <a:prstGeom prst="rect">
            <a:avLst/>
          </a:prstGeom>
        </p:spPr>
      </p:pic>
      <p:sp>
        <p:nvSpPr>
          <p:cNvPr id="25" name="Espace réservé du numéro de diapositive 1">
            <a:extLst>
              <a:ext uri="{FF2B5EF4-FFF2-40B4-BE49-F238E27FC236}">
                <a16:creationId xmlns:a16="http://schemas.microsoft.com/office/drawing/2014/main" id="{158A4D88-C55B-424A-9881-766291247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182AAE-97BD-4942-B9F8-717BE6FE448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EE01B46-6B98-409E-BBEA-81B16C711442}"/>
              </a:ext>
            </a:extLst>
          </p:cNvPr>
          <p:cNvSpPr txBox="1"/>
          <p:nvPr/>
        </p:nvSpPr>
        <p:spPr>
          <a:xfrm>
            <a:off x="3348" y="5012517"/>
            <a:ext cx="2226159" cy="86656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Business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Model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82DC7198-30AF-4680-A39F-01DC750649DF}"/>
              </a:ext>
            </a:extLst>
          </p:cNvPr>
          <p:cNvCxnSpPr>
            <a:cxnSpLocks/>
          </p:cNvCxnSpPr>
          <p:nvPr/>
        </p:nvCxnSpPr>
        <p:spPr>
          <a:xfrm>
            <a:off x="2229507" y="4744065"/>
            <a:ext cx="0" cy="1391667"/>
          </a:xfrm>
          <a:prstGeom prst="line">
            <a:avLst/>
          </a:prstGeom>
          <a:ln w="571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4" descr="Image associÃ©e">
            <a:extLst>
              <a:ext uri="{FF2B5EF4-FFF2-40B4-BE49-F238E27FC236}">
                <a16:creationId xmlns:a16="http://schemas.microsoft.com/office/drawing/2014/main" id="{C2F6EB0B-0898-4A32-BE9F-9B9FFDAAFE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17" b="86771" l="13594" r="92813">
                        <a14:foregroundMark x1="50313" y1="13229" x2="43750" y2="40807"/>
                        <a14:foregroundMark x1="51719" y1="10538" x2="49844" y2="40583"/>
                        <a14:foregroundMark x1="69844" y1="16592" x2="71250" y2="57623"/>
                        <a14:foregroundMark x1="70156" y1="61883" x2="90938" y2="63453"/>
                        <a14:foregroundMark x1="90625" y1="59865" x2="85781" y2="34305"/>
                        <a14:foregroundMark x1="90469" y1="36771" x2="89844" y2="50224"/>
                        <a14:foregroundMark x1="91406" y1="39686" x2="91875" y2="62780"/>
                        <a14:foregroundMark x1="20000" y1="52242" x2="30625" y2="515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9287" r="7916" b="14507"/>
          <a:stretch/>
        </p:blipFill>
        <p:spPr bwMode="auto">
          <a:xfrm>
            <a:off x="19047" y="7566"/>
            <a:ext cx="724392" cy="49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e 21">
            <a:extLst>
              <a:ext uri="{FF2B5EF4-FFF2-40B4-BE49-F238E27FC236}">
                <a16:creationId xmlns:a16="http://schemas.microsoft.com/office/drawing/2014/main" id="{5362324B-474D-4048-B2EC-5174217BB394}"/>
              </a:ext>
            </a:extLst>
          </p:cNvPr>
          <p:cNvGrpSpPr/>
          <p:nvPr/>
        </p:nvGrpSpPr>
        <p:grpSpPr>
          <a:xfrm>
            <a:off x="6343250" y="1121301"/>
            <a:ext cx="2425566" cy="2448461"/>
            <a:chOff x="1395663" y="1297194"/>
            <a:chExt cx="2425566" cy="2448461"/>
          </a:xfrm>
          <a:effectLst/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1B4E9AB4-6007-4036-AEA9-D6CB062AC343}"/>
                </a:ext>
              </a:extLst>
            </p:cNvPr>
            <p:cNvGrpSpPr/>
            <p:nvPr/>
          </p:nvGrpSpPr>
          <p:grpSpPr>
            <a:xfrm>
              <a:off x="1395663" y="1297194"/>
              <a:ext cx="2425566" cy="2448461"/>
              <a:chOff x="1395663" y="1297194"/>
              <a:chExt cx="2425566" cy="2448461"/>
            </a:xfrm>
          </p:grpSpPr>
          <p:pic>
            <p:nvPicPr>
              <p:cNvPr id="2050" name="Picture 2" descr="RÃ©sultat de recherche d'images pour &quot;sachet de sucre en poudre png&quot;">
                <a:extLst>
                  <a:ext uri="{FF2B5EF4-FFF2-40B4-BE49-F238E27FC236}">
                    <a16:creationId xmlns:a16="http://schemas.microsoft.com/office/drawing/2014/main" id="{C2445D16-3716-4B78-8750-E3DD283308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65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600" t="12209" r="24570" b="12341"/>
              <a:stretch/>
            </p:blipFill>
            <p:spPr bwMode="auto">
              <a:xfrm>
                <a:off x="1395663" y="1297194"/>
                <a:ext cx="2425566" cy="24484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ctangle : coins arrondis 1">
                <a:extLst>
                  <a:ext uri="{FF2B5EF4-FFF2-40B4-BE49-F238E27FC236}">
                    <a16:creationId xmlns:a16="http://schemas.microsoft.com/office/drawing/2014/main" id="{2210F249-F31B-4968-8AE0-734161C7051B}"/>
                  </a:ext>
                </a:extLst>
              </p:cNvPr>
              <p:cNvSpPr/>
              <p:nvPr/>
            </p:nvSpPr>
            <p:spPr>
              <a:xfrm rot="21170167">
                <a:off x="2082285" y="2409038"/>
                <a:ext cx="1244600" cy="358463"/>
              </a:xfrm>
              <a:prstGeom prst="roundRect">
                <a:avLst>
                  <a:gd name="adj" fmla="val 50000"/>
                </a:avLst>
              </a:prstGeom>
              <a:solidFill>
                <a:srgbClr val="CACA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8BD56BF4-F581-40D8-B2DD-F8DF6DE631A5}"/>
                </a:ext>
              </a:extLst>
            </p:cNvPr>
            <p:cNvSpPr txBox="1"/>
            <p:nvPr/>
          </p:nvSpPr>
          <p:spPr>
            <a:xfrm rot="20966563">
              <a:off x="1629882" y="3132670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ack"/>
                  <a:ea typeface="+mn-ea"/>
                  <a:cs typeface="+mn-cs"/>
                </a:rPr>
                <a:t>5gr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77F319AC-00A9-43B9-8B07-F49B29804BE6}"/>
                </a:ext>
              </a:extLst>
            </p:cNvPr>
            <p:cNvSpPr txBox="1"/>
            <p:nvPr/>
          </p:nvSpPr>
          <p:spPr>
            <a:xfrm rot="20966563">
              <a:off x="1673197" y="3317180"/>
              <a:ext cx="128753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ack"/>
                  <a:ea typeface="+mn-ea"/>
                  <a:cs typeface="+mn-cs"/>
                </a:rPr>
                <a:t>de pure Méditerranée</a:t>
              </a:r>
            </a:p>
          </p:txBody>
        </p:sp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24941856-9EEE-42AD-9DE5-AE8B79690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33691">
              <a:off x="2081143" y="2102786"/>
              <a:ext cx="1228426" cy="598282"/>
            </a:xfrm>
            <a:prstGeom prst="rect">
              <a:avLst/>
            </a:prstGeom>
          </p:spPr>
        </p:pic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BF5BD7D7-FC46-4923-AC24-FD717E1C2C80}"/>
              </a:ext>
            </a:extLst>
          </p:cNvPr>
          <p:cNvGrpSpPr/>
          <p:nvPr/>
        </p:nvGrpSpPr>
        <p:grpSpPr>
          <a:xfrm>
            <a:off x="8944445" y="1381256"/>
            <a:ext cx="2425566" cy="2448461"/>
            <a:chOff x="1395663" y="1297194"/>
            <a:chExt cx="2425566" cy="2448461"/>
          </a:xfrm>
          <a:effectLst/>
        </p:grpSpPr>
        <p:grpSp>
          <p:nvGrpSpPr>
            <p:cNvPr id="56" name="Groupe 55">
              <a:extLst>
                <a:ext uri="{FF2B5EF4-FFF2-40B4-BE49-F238E27FC236}">
                  <a16:creationId xmlns:a16="http://schemas.microsoft.com/office/drawing/2014/main" id="{C34D2FF2-6B1B-4039-8BAC-44F41D5E2CF6}"/>
                </a:ext>
              </a:extLst>
            </p:cNvPr>
            <p:cNvGrpSpPr/>
            <p:nvPr/>
          </p:nvGrpSpPr>
          <p:grpSpPr>
            <a:xfrm>
              <a:off x="1395663" y="1297194"/>
              <a:ext cx="2425566" cy="2448461"/>
              <a:chOff x="1395663" y="1297194"/>
              <a:chExt cx="2425566" cy="2448461"/>
            </a:xfrm>
          </p:grpSpPr>
          <p:pic>
            <p:nvPicPr>
              <p:cNvPr id="62" name="Picture 2" descr="RÃ©sultat de recherche d'images pour &quot;sachet de sucre en poudre png&quot;">
                <a:extLst>
                  <a:ext uri="{FF2B5EF4-FFF2-40B4-BE49-F238E27FC236}">
                    <a16:creationId xmlns:a16="http://schemas.microsoft.com/office/drawing/2014/main" id="{9A3F44B8-266D-4C22-B68E-0E5969D844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65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600" t="12209" r="24570" b="12341"/>
              <a:stretch/>
            </p:blipFill>
            <p:spPr bwMode="auto">
              <a:xfrm>
                <a:off x="1395663" y="1297194"/>
                <a:ext cx="2425566" cy="24484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3" name="Rectangle : coins arrondis 62">
                <a:extLst>
                  <a:ext uri="{FF2B5EF4-FFF2-40B4-BE49-F238E27FC236}">
                    <a16:creationId xmlns:a16="http://schemas.microsoft.com/office/drawing/2014/main" id="{ED78FA35-6D79-48C5-A355-4B922A42B648}"/>
                  </a:ext>
                </a:extLst>
              </p:cNvPr>
              <p:cNvSpPr/>
              <p:nvPr/>
            </p:nvSpPr>
            <p:spPr>
              <a:xfrm rot="21170167">
                <a:off x="2082285" y="2409038"/>
                <a:ext cx="1244600" cy="358463"/>
              </a:xfrm>
              <a:prstGeom prst="roundRect">
                <a:avLst>
                  <a:gd name="adj" fmla="val 50000"/>
                </a:avLst>
              </a:prstGeom>
              <a:solidFill>
                <a:srgbClr val="CACA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75DA70EB-5F13-409F-A8E6-0D6C35E7E822}"/>
                </a:ext>
              </a:extLst>
            </p:cNvPr>
            <p:cNvSpPr txBox="1"/>
            <p:nvPr/>
          </p:nvSpPr>
          <p:spPr>
            <a:xfrm rot="20966563">
              <a:off x="1604262" y="311342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ack"/>
                  <a:ea typeface="+mn-ea"/>
                  <a:cs typeface="+mn-cs"/>
                </a:rPr>
                <a:t>10gr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D1BFD9F5-398D-4677-9536-9A26733391BB}"/>
                </a:ext>
              </a:extLst>
            </p:cNvPr>
            <p:cNvSpPr txBox="1"/>
            <p:nvPr/>
          </p:nvSpPr>
          <p:spPr>
            <a:xfrm rot="20966563">
              <a:off x="1673197" y="3317180"/>
              <a:ext cx="128753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ack"/>
                  <a:ea typeface="+mn-ea"/>
                  <a:cs typeface="+mn-cs"/>
                </a:rPr>
                <a:t>de pure Méditerranée</a:t>
              </a:r>
            </a:p>
          </p:txBody>
        </p:sp>
        <p:pic>
          <p:nvPicPr>
            <p:cNvPr id="61" name="Image 60">
              <a:extLst>
                <a:ext uri="{FF2B5EF4-FFF2-40B4-BE49-F238E27FC236}">
                  <a16:creationId xmlns:a16="http://schemas.microsoft.com/office/drawing/2014/main" id="{0FEA18CE-5498-4EED-80B0-AEBAC335C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33691">
              <a:off x="2081143" y="2102786"/>
              <a:ext cx="1228426" cy="598282"/>
            </a:xfrm>
            <a:prstGeom prst="rect">
              <a:avLst/>
            </a:prstGeom>
          </p:spPr>
        </p:pic>
      </p:grpSp>
      <p:pic>
        <p:nvPicPr>
          <p:cNvPr id="45" name="Image 44">
            <a:extLst>
              <a:ext uri="{FF2B5EF4-FFF2-40B4-BE49-F238E27FC236}">
                <a16:creationId xmlns:a16="http://schemas.microsoft.com/office/drawing/2014/main" id="{250C21CC-F893-4F29-948A-F5E01D9198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163" y="664872"/>
            <a:ext cx="5196902" cy="4099902"/>
          </a:xfrm>
          <a:prstGeom prst="rect">
            <a:avLst/>
          </a:prstGeom>
        </p:spPr>
      </p:pic>
      <p:pic>
        <p:nvPicPr>
          <p:cNvPr id="1026" name="Picture 2" descr="RÃ©sultat de recherche d'images pour &quot;amazon png&quot;">
            <a:extLst>
              <a:ext uri="{FF2B5EF4-FFF2-40B4-BE49-F238E27FC236}">
                <a16:creationId xmlns:a16="http://schemas.microsoft.com/office/drawing/2014/main" id="{9C450D51-E9B7-4C2A-94C3-F878AE349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382" y="5743362"/>
            <a:ext cx="1073401" cy="32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Ã©sultat de recherche d'images pour &quot;aliexpress png&quot;">
            <a:extLst>
              <a:ext uri="{FF2B5EF4-FFF2-40B4-BE49-F238E27FC236}">
                <a16:creationId xmlns:a16="http://schemas.microsoft.com/office/drawing/2014/main" id="{2860C923-5796-43EA-81C0-73B76D082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938" y="5373495"/>
            <a:ext cx="1229263" cy="28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Ã©sultat de recherche d'images pour &quot;website icon png&quot;">
            <a:extLst>
              <a:ext uri="{FF2B5EF4-FFF2-40B4-BE49-F238E27FC236}">
                <a16:creationId xmlns:a16="http://schemas.microsoft.com/office/drawing/2014/main" id="{7B7DBD6A-19FD-433C-9396-9C81731B4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921" y="4924879"/>
            <a:ext cx="1118745" cy="111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Ã©sultat de recherche d'images pour &quot;one to one sales icon png&quot;">
            <a:extLst>
              <a:ext uri="{FF2B5EF4-FFF2-40B4-BE49-F238E27FC236}">
                <a16:creationId xmlns:a16="http://schemas.microsoft.com/office/drawing/2014/main" id="{2A6DD1A7-D28A-45BF-A2BA-D6BD8A1A6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120" y="4877623"/>
            <a:ext cx="1334132" cy="133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1B463421-0423-42B7-81AB-04CDEA32E2F5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51282" y1="13100" x2="51282" y2="13100"/>
                        <a14:foregroundMark x1="54701" y1="13100" x2="54701" y2="13100"/>
                        <a14:foregroundMark x1="64103" y1="11790" x2="64103" y2="11790"/>
                        <a14:foregroundMark x1="79060" y1="36245" x2="79060" y2="36245"/>
                        <a14:foregroundMark x1="88462" y1="36245" x2="88462" y2="36245"/>
                        <a14:foregroundMark x1="88462" y1="36245" x2="88462" y2="36245"/>
                        <a14:foregroundMark x1="59829" y1="41048" x2="59829" y2="41048"/>
                        <a14:foregroundMark x1="52137" y1="38865" x2="52137" y2="38865"/>
                        <a14:foregroundMark x1="38889" y1="38865" x2="38889" y2="38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102" y="5844072"/>
            <a:ext cx="402212" cy="394551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16FB8FC1-D214-45B9-9079-B3E8DE5FA5BA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48" b="96859" l="9790" r="95455">
                        <a14:foregroundMark x1="59441" y1="70157" x2="59441" y2="70157"/>
                        <a14:foregroundMark x1="73427" y1="67016" x2="73427" y2="67016"/>
                        <a14:foregroundMark x1="80070" y1="65969" x2="80070" y2="65969"/>
                        <a14:foregroundMark x1="42657" y1="64398" x2="42657" y2="64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20" y="5831632"/>
            <a:ext cx="702822" cy="468548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D6F19F61-0596-4853-A5F5-D66F567E3E8F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479" y="5836632"/>
            <a:ext cx="416743" cy="402933"/>
          </a:xfrm>
          <a:prstGeom prst="rect">
            <a:avLst/>
          </a:prstGeom>
        </p:spPr>
      </p:pic>
      <p:pic>
        <p:nvPicPr>
          <p:cNvPr id="65" name="Graphique 64">
            <a:extLst>
              <a:ext uri="{FF2B5EF4-FFF2-40B4-BE49-F238E27FC236}">
                <a16:creationId xmlns:a16="http://schemas.microsoft.com/office/drawing/2014/main" id="{BCC535EF-F21B-427E-A19D-4A0065D482AC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629241" y="4639303"/>
            <a:ext cx="815826" cy="815826"/>
          </a:xfrm>
          <a:prstGeom prst="rect">
            <a:avLst/>
          </a:prstGeom>
        </p:spPr>
      </p:pic>
      <p:pic>
        <p:nvPicPr>
          <p:cNvPr id="1046" name="Picture 22" descr="RÃ©sultat de recherche d'images pour &quot;laboratory icon png&quot;">
            <a:extLst>
              <a:ext uri="{FF2B5EF4-FFF2-40B4-BE49-F238E27FC236}">
                <a16:creationId xmlns:a16="http://schemas.microsoft.com/office/drawing/2014/main" id="{3D80FF8C-8C4D-47C5-A19F-6600C4301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44" y="4777377"/>
            <a:ext cx="690652" cy="64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45FBFCCA-E44F-42CF-BB85-C9B443CE793C}"/>
              </a:ext>
            </a:extLst>
          </p:cNvPr>
          <p:cNvCxnSpPr>
            <a:cxnSpLocks/>
          </p:cNvCxnSpPr>
          <p:nvPr/>
        </p:nvCxnSpPr>
        <p:spPr>
          <a:xfrm>
            <a:off x="4810147" y="5039501"/>
            <a:ext cx="0" cy="92432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A2BEBE15-F720-4F4E-B165-770C64422C63}"/>
              </a:ext>
            </a:extLst>
          </p:cNvPr>
          <p:cNvCxnSpPr>
            <a:cxnSpLocks/>
          </p:cNvCxnSpPr>
          <p:nvPr/>
        </p:nvCxnSpPr>
        <p:spPr>
          <a:xfrm>
            <a:off x="8497460" y="4977733"/>
            <a:ext cx="0" cy="92432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70A85B1E-D6F3-41E4-9779-1594C3F3CE89}"/>
              </a:ext>
            </a:extLst>
          </p:cNvPr>
          <p:cNvSpPr txBox="1"/>
          <p:nvPr/>
        </p:nvSpPr>
        <p:spPr>
          <a:xfrm>
            <a:off x="2377128" y="4319588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Customer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Segment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50AA0D82-4D5A-490D-A53E-956154D0D2DF}"/>
              </a:ext>
            </a:extLst>
          </p:cNvPr>
          <p:cNvSpPr txBox="1"/>
          <p:nvPr/>
        </p:nvSpPr>
        <p:spPr>
          <a:xfrm>
            <a:off x="5351216" y="4329637"/>
            <a:ext cx="2519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Customer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Relationship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056FB770-9161-4D96-BC4F-8C04CEE41FFE}"/>
              </a:ext>
            </a:extLst>
          </p:cNvPr>
          <p:cNvSpPr txBox="1"/>
          <p:nvPr/>
        </p:nvSpPr>
        <p:spPr>
          <a:xfrm>
            <a:off x="9746680" y="4295815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Channels</a:t>
            </a:r>
          </a:p>
        </p:txBody>
      </p:sp>
      <p:pic>
        <p:nvPicPr>
          <p:cNvPr id="70" name="Picture 6" descr="RÃ©sultat de recherche d'images pour &quot;ardis logo png&quot;">
            <a:extLst>
              <a:ext uri="{FF2B5EF4-FFF2-40B4-BE49-F238E27FC236}">
                <a16:creationId xmlns:a16="http://schemas.microsoft.com/office/drawing/2014/main" id="{3EB25818-6CB1-42B5-9913-0E8BDF7635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biLevel thresh="25000"/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9778" b="89778" l="0" r="95111">
                        <a14:foregroundMark x1="19111" y1="45778" x2="19556" y2="54222"/>
                        <a14:foregroundMark x1="29333" y1="54222" x2="29333" y2="58667"/>
                        <a14:foregroundMark x1="41333" y1="42667" x2="43556" y2="44444"/>
                        <a14:foregroundMark x1="32889" y1="44889" x2="37333" y2="46667"/>
                        <a14:foregroundMark x1="72889" y1="45778" x2="73333" y2="52000"/>
                        <a14:foregroundMark x1="84000" y1="46222" x2="86667" y2="49778"/>
                        <a14:foregroundMark x1="95111" y1="42667" x2="94667" y2="43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580" b="37196"/>
          <a:stretch/>
        </p:blipFill>
        <p:spPr bwMode="auto">
          <a:xfrm>
            <a:off x="9532116" y="5004692"/>
            <a:ext cx="1159292" cy="30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0" descr="RÃ©sultat de recherche d'images pour &quot;carrefour png&quot;">
            <a:extLst>
              <a:ext uri="{FF2B5EF4-FFF2-40B4-BE49-F238E27FC236}">
                <a16:creationId xmlns:a16="http://schemas.microsoft.com/office/drawing/2014/main" id="{C5C204EE-3E24-4EA2-930C-3D6FDD64E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006" y="5065759"/>
            <a:ext cx="940986" cy="75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75F4495D-3570-4D12-84BB-63E2DB2C8F03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>
                        <a14:foregroundMark x1="31696" y1="49333" x2="31696" y2="53333"/>
                        <a14:foregroundMark x1="39286" y1="48444" x2="39286" y2="51556"/>
                        <a14:foregroundMark x1="82589" y1="43556" x2="80357" y2="44000"/>
                        <a14:foregroundMark x1="32143" y1="37333" x2="32143" y2="37778"/>
                        <a14:foregroundMark x1="20982" y1="40444" x2="19643" y2="40889"/>
                        <a14:foregroundMark x1="27679" y1="35556" x2="28125" y2="35556"/>
                        <a14:foregroundMark x1="32143" y1="33778" x2="32589" y2="33333"/>
                        <a14:foregroundMark x1="24554" y1="66667" x2="60714" y2="66222"/>
                        <a14:foregroundMark x1="70536" y1="67111" x2="86607" y2="66667"/>
                        <a14:backgroundMark x1="25000" y1="47111" x2="25000" y2="50667"/>
                        <a14:backgroundMark x1="49554" y1="54667" x2="50000" y2="58222"/>
                        <a14:backgroundMark x1="36161" y1="46667" x2="36161" y2="57778"/>
                        <a14:backgroundMark x1="71429" y1="50667" x2="75446" y2="53333"/>
                      </a14:backgroundRemoval>
                    </a14:imgEffect>
                  </a14:imgLayer>
                </a14:imgProps>
              </a:ext>
            </a:extLst>
          </a:blip>
          <a:srcRect t="29835" b="31393"/>
          <a:stretch/>
        </p:blipFill>
        <p:spPr>
          <a:xfrm>
            <a:off x="9506387" y="5308992"/>
            <a:ext cx="1362750" cy="589283"/>
          </a:xfrm>
          <a:prstGeom prst="rect">
            <a:avLst/>
          </a:prstGeom>
        </p:spPr>
      </p:pic>
      <p:pic>
        <p:nvPicPr>
          <p:cNvPr id="1048" name="Picture 24" descr="RÃ©sultat de recherche d'images pour &quot;jumia png&quot;">
            <a:extLst>
              <a:ext uri="{FF2B5EF4-FFF2-40B4-BE49-F238E27FC236}">
                <a16:creationId xmlns:a16="http://schemas.microsoft.com/office/drawing/2014/main" id="{2DD1E16E-0E1E-4B56-A5F4-6B168BF5F7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95" b="41653"/>
          <a:stretch/>
        </p:blipFill>
        <p:spPr bwMode="auto">
          <a:xfrm>
            <a:off x="10774137" y="5028318"/>
            <a:ext cx="1417863" cy="25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ZoneTexte 72">
            <a:extLst>
              <a:ext uri="{FF2B5EF4-FFF2-40B4-BE49-F238E27FC236}">
                <a16:creationId xmlns:a16="http://schemas.microsoft.com/office/drawing/2014/main" id="{7027F3BE-269B-4390-9CE8-990D92E331AD}"/>
              </a:ext>
            </a:extLst>
          </p:cNvPr>
          <p:cNvSpPr txBox="1"/>
          <p:nvPr/>
        </p:nvSpPr>
        <p:spPr>
          <a:xfrm>
            <a:off x="2623960" y="5445535"/>
            <a:ext cx="66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7027F3BE-269B-4390-9CE8-990D92E331AD}"/>
              </a:ext>
            </a:extLst>
          </p:cNvPr>
          <p:cNvSpPr txBox="1"/>
          <p:nvPr/>
        </p:nvSpPr>
        <p:spPr>
          <a:xfrm>
            <a:off x="3561311" y="5423751"/>
            <a:ext cx="99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B2B2C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92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B0B21667-7804-4921-A457-1FBD406CF393}"/>
              </a:ext>
            </a:extLst>
          </p:cNvPr>
          <p:cNvSpPr/>
          <p:nvPr/>
        </p:nvSpPr>
        <p:spPr>
          <a:xfrm>
            <a:off x="13799" y="0"/>
            <a:ext cx="12220749" cy="6858000"/>
          </a:xfrm>
          <a:prstGeom prst="rect">
            <a:avLst/>
          </a:prstGeom>
          <a:solidFill>
            <a:srgbClr val="F5F5F5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2F528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14BB2C-E5EC-4D54-9FA0-1A96F715E9AB}"/>
              </a:ext>
            </a:extLst>
          </p:cNvPr>
          <p:cNvSpPr/>
          <p:nvPr/>
        </p:nvSpPr>
        <p:spPr>
          <a:xfrm rot="16200000">
            <a:off x="5726727" y="409007"/>
            <a:ext cx="738549" cy="121920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4B2A9E-46B1-44F2-AC1B-E5F54FDCFB47}"/>
              </a:ext>
            </a:extLst>
          </p:cNvPr>
          <p:cNvSpPr/>
          <p:nvPr/>
        </p:nvSpPr>
        <p:spPr>
          <a:xfrm rot="16200000">
            <a:off x="5099051" y="-730251"/>
            <a:ext cx="1993900" cy="12192002"/>
          </a:xfrm>
          <a:prstGeom prst="rect">
            <a:avLst/>
          </a:prstGeom>
          <a:solidFill>
            <a:srgbClr val="FF101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382B40-6023-45A5-AAF5-A42ED9882E87}"/>
              </a:ext>
            </a:extLst>
          </p:cNvPr>
          <p:cNvSpPr/>
          <p:nvPr/>
        </p:nvSpPr>
        <p:spPr>
          <a:xfrm>
            <a:off x="-1638256" y="859681"/>
            <a:ext cx="1038926" cy="646114"/>
          </a:xfrm>
          <a:prstGeom prst="rect">
            <a:avLst/>
          </a:prstGeom>
          <a:solidFill>
            <a:srgbClr val="FF10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9ECE52-4E0A-4EDC-BC0A-BBB0D1B1E9FA}"/>
              </a:ext>
            </a:extLst>
          </p:cNvPr>
          <p:cNvSpPr/>
          <p:nvPr/>
        </p:nvSpPr>
        <p:spPr>
          <a:xfrm>
            <a:off x="-1638256" y="1699418"/>
            <a:ext cx="1038926" cy="646114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91">
            <a:extLst>
              <a:ext uri="{FF2B5EF4-FFF2-40B4-BE49-F238E27FC236}">
                <a16:creationId xmlns:a16="http://schemas.microsoft.com/office/drawing/2014/main" id="{706DC6E0-7D41-47A0-BF62-701847548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78486" y="4146138"/>
            <a:ext cx="7790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marL="0" marR="0" lvl="0" indent="0" defTabSz="18272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119CF4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Deck</a:t>
            </a:r>
            <a:endParaRPr kumimoji="0" lang="id-ID" altLang="fr-FR" sz="2800" b="1" i="0" u="none" strike="noStrike" kern="0" cap="none" spc="0" normalizeH="0" baseline="0" noProof="0" dirty="0">
              <a:ln>
                <a:noFill/>
              </a:ln>
              <a:solidFill>
                <a:srgbClr val="119CF4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ource Sans Pro" panose="020B0503030403020204" pitchFamily="34" charset="0"/>
            </a:endParaRPr>
          </a:p>
        </p:txBody>
      </p:sp>
      <p:sp>
        <p:nvSpPr>
          <p:cNvPr id="8" name="TextBox 90">
            <a:extLst>
              <a:ext uri="{FF2B5EF4-FFF2-40B4-BE49-F238E27FC236}">
                <a16:creationId xmlns:a16="http://schemas.microsoft.com/office/drawing/2014/main" id="{F7B580D2-AA30-4210-B250-06BE43E80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63171" y="3745655"/>
            <a:ext cx="1010177" cy="52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marL="0" marR="0" lvl="0" indent="0" defTabSz="18272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E80C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Pitch</a:t>
            </a:r>
            <a:endParaRPr kumimoji="0" lang="id-ID" altLang="fr-FR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ource Sans Pro" panose="020B0503030403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8DF200C-15B5-4649-B60D-4BCD285AEF06}"/>
              </a:ext>
            </a:extLst>
          </p:cNvPr>
          <p:cNvSpPr txBox="1"/>
          <p:nvPr/>
        </p:nvSpPr>
        <p:spPr>
          <a:xfrm>
            <a:off x="-5168830" y="4762006"/>
            <a:ext cx="4569500" cy="8317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70000"/>
              </a:lnSpc>
            </a:pPr>
            <a:r>
              <a:rPr lang="de-DE" sz="6000" dirty="0" err="1">
                <a:solidFill>
                  <a:schemeClr val="bg1"/>
                </a:solidFill>
                <a:latin typeface="Arial Black" panose="020B0A04020102020204" pitchFamily="34" charset="0"/>
              </a:rPr>
              <a:t>Titre</a:t>
            </a:r>
            <a:r>
              <a:rPr lang="de-DE" sz="6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de-DE" sz="6000" dirty="0" err="1">
                <a:solidFill>
                  <a:schemeClr val="bg1"/>
                </a:solidFill>
                <a:latin typeface="Arial Black" panose="020B0A04020102020204" pitchFamily="34" charset="0"/>
              </a:rPr>
              <a:t>slide</a:t>
            </a:r>
            <a:endParaRPr lang="de-DE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C2849A6-8D24-4D38-BC01-B7D9F3230E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5440" y="2980284"/>
            <a:ext cx="1104023" cy="5376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963FDBC-28A6-48C2-A9AA-29290EA6C618}"/>
              </a:ext>
            </a:extLst>
          </p:cNvPr>
          <p:cNvSpPr/>
          <p:nvPr/>
        </p:nvSpPr>
        <p:spPr>
          <a:xfrm>
            <a:off x="-1667004" y="93830"/>
            <a:ext cx="1038926" cy="640587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8CFD4E4-7437-4DD9-AB39-2D478146D868}"/>
              </a:ext>
            </a:extLst>
          </p:cNvPr>
          <p:cNvSpPr txBox="1"/>
          <p:nvPr/>
        </p:nvSpPr>
        <p:spPr>
          <a:xfrm>
            <a:off x="-2265681" y="5723533"/>
            <a:ext cx="1740275" cy="3634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>
              <a:lnSpc>
                <a:spcPct val="70000"/>
              </a:lnSpc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Corps du texte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C5DB07F-D182-4CB0-B812-B7946FE628F1}"/>
              </a:ext>
            </a:extLst>
          </p:cNvPr>
          <p:cNvSpPr txBox="1"/>
          <p:nvPr/>
        </p:nvSpPr>
        <p:spPr>
          <a:xfrm>
            <a:off x="-2280275" y="6118647"/>
            <a:ext cx="1740275" cy="3634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>
              <a:lnSpc>
                <a:spcPct val="70000"/>
              </a:lnSpc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Corps du texte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B3F52D7-3FEE-4AF4-8824-40836C085061}"/>
              </a:ext>
            </a:extLst>
          </p:cNvPr>
          <p:cNvSpPr txBox="1"/>
          <p:nvPr/>
        </p:nvSpPr>
        <p:spPr>
          <a:xfrm>
            <a:off x="1699245" y="6514476"/>
            <a:ext cx="9994108" cy="29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fr-FR" dirty="0">
                <a:solidFill>
                  <a:srgbClr val="119CF4"/>
                </a:solidFill>
                <a:latin typeface="Arial Black" panose="020B0A04020102020204" pitchFamily="34" charset="0"/>
              </a:rPr>
              <a:t>BLUE INVEST IN THE MEDITERRANEAN 2019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EFE4FDC3-A14A-453C-B795-49E93BEBFC0F}"/>
              </a:ext>
            </a:extLst>
          </p:cNvPr>
          <p:cNvGrpSpPr/>
          <p:nvPr/>
        </p:nvGrpSpPr>
        <p:grpSpPr>
          <a:xfrm>
            <a:off x="11504907" y="-88410"/>
            <a:ext cx="771329" cy="583710"/>
            <a:chOff x="7697353" y="658529"/>
            <a:chExt cx="771329" cy="583710"/>
          </a:xfrm>
        </p:grpSpPr>
        <p:sp>
          <p:nvSpPr>
            <p:cNvPr id="16" name="TextBox 91">
              <a:extLst>
                <a:ext uri="{FF2B5EF4-FFF2-40B4-BE49-F238E27FC236}">
                  <a16:creationId xmlns:a16="http://schemas.microsoft.com/office/drawing/2014/main" id="{2B29E85D-D672-4DF9-9C8B-94518F1AD7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4096" y="934462"/>
              <a:ext cx="55784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9pPr>
            </a:lstStyle>
            <a:p>
              <a:pPr marL="0" marR="0" lvl="0" indent="0" defTabSz="18272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fr-FR" sz="2000" b="1" i="0" u="none" strike="noStrike" kern="0" cap="none" spc="0" normalizeH="0" baseline="0" noProof="0" dirty="0">
                  <a:ln>
                    <a:solidFill>
                      <a:srgbClr val="119CF4"/>
                    </a:solidFill>
                    <a:prstDash val="solid"/>
                  </a:ln>
                  <a:noFill/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Source Sans Pro" panose="020B0503030403020204" pitchFamily="34" charset="0"/>
                </a:rPr>
                <a:t>Deck</a:t>
              </a:r>
              <a:endParaRPr kumimoji="0" lang="id-ID" altLang="fr-FR" sz="2000" b="1" i="0" u="none" strike="noStrike" kern="0" cap="none" spc="0" normalizeH="0" baseline="0" noProof="0" dirty="0">
                <a:ln>
                  <a:solidFill>
                    <a:srgbClr val="119CF4"/>
                  </a:solidFill>
                  <a:prstDash val="solid"/>
                </a:ln>
                <a:noFill/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endParaRPr>
            </a:p>
          </p:txBody>
        </p:sp>
        <p:sp>
          <p:nvSpPr>
            <p:cNvPr id="17" name="TextBox 90">
              <a:extLst>
                <a:ext uri="{FF2B5EF4-FFF2-40B4-BE49-F238E27FC236}">
                  <a16:creationId xmlns:a16="http://schemas.microsoft.com/office/drawing/2014/main" id="{665E8A6B-9C8C-456D-BB85-681E095C81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7353" y="658529"/>
              <a:ext cx="771329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2" tIns="45711" rIns="91422" bIns="45711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9pPr>
            </a:lstStyle>
            <a:p>
              <a:pPr marL="0" marR="0" lvl="0" indent="0" defTabSz="18272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fr-FR" sz="2000" b="1" i="0" u="none" strike="noStrike" kern="0" cap="none" spc="0" normalizeH="0" baseline="0" noProof="0" dirty="0">
                  <a:ln>
                    <a:solidFill>
                      <a:srgbClr val="119CF4"/>
                    </a:solidFill>
                    <a:prstDash val="solid"/>
                  </a:ln>
                  <a:noFill/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Source Sans Pro" panose="020B0503030403020204" pitchFamily="34" charset="0"/>
                </a:rPr>
                <a:t>Pitch</a:t>
              </a:r>
              <a:endParaRPr kumimoji="0" lang="id-ID" altLang="fr-FR" sz="2000" b="1" i="0" u="none" strike="noStrike" kern="0" cap="none" spc="0" normalizeH="0" baseline="0" noProof="0" dirty="0">
                <a:ln>
                  <a:solidFill>
                    <a:srgbClr val="119CF4"/>
                  </a:solidFill>
                  <a:prstDash val="solid"/>
                </a:ln>
                <a:noFill/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endParaRPr>
            </a:p>
          </p:txBody>
        </p: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25598F85-D85C-41AC-B12F-CDC767C27EA9}"/>
              </a:ext>
            </a:extLst>
          </p:cNvPr>
          <p:cNvSpPr txBox="1"/>
          <p:nvPr/>
        </p:nvSpPr>
        <p:spPr>
          <a:xfrm>
            <a:off x="775194" y="97101"/>
            <a:ext cx="2005591" cy="49530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70000"/>
              </a:lnSpc>
            </a:pPr>
            <a:r>
              <a:rPr lang="de-DE" sz="2400" dirty="0">
                <a:ln>
                  <a:solidFill>
                    <a:srgbClr val="119CF4"/>
                  </a:solidFill>
                </a:ln>
                <a:noFill/>
                <a:latin typeface="Arial Black" panose="020B0A04020102020204" pitchFamily="34" charset="0"/>
              </a:rPr>
              <a:t>Malte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023A262F-B165-458A-A49A-2E7D5053EDA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418" y="33696"/>
            <a:ext cx="821489" cy="400091"/>
          </a:xfrm>
          <a:prstGeom prst="rect">
            <a:avLst/>
          </a:prstGeom>
        </p:spPr>
      </p:pic>
      <p:sp>
        <p:nvSpPr>
          <p:cNvPr id="25" name="Espace réservé du numéro de diapositive 1">
            <a:extLst>
              <a:ext uri="{FF2B5EF4-FFF2-40B4-BE49-F238E27FC236}">
                <a16:creationId xmlns:a16="http://schemas.microsoft.com/office/drawing/2014/main" id="{158A4D88-C55B-424A-9881-766291247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2AAE-97BD-4942-B9F8-717BE6FE4489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EE01B46-6B98-409E-BBEA-81B16C711442}"/>
              </a:ext>
            </a:extLst>
          </p:cNvPr>
          <p:cNvSpPr txBox="1"/>
          <p:nvPr/>
        </p:nvSpPr>
        <p:spPr>
          <a:xfrm>
            <a:off x="3348" y="5012517"/>
            <a:ext cx="2226159" cy="86656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70000"/>
              </a:lnSpc>
            </a:pPr>
            <a:r>
              <a:rPr lang="de-DE" sz="3200" dirty="0">
                <a:solidFill>
                  <a:schemeClr val="bg1"/>
                </a:solidFill>
                <a:latin typeface="Arial Black" panose="020B0A04020102020204" pitchFamily="34" charset="0"/>
              </a:rPr>
              <a:t>Business</a:t>
            </a:r>
          </a:p>
          <a:p>
            <a:pPr>
              <a:lnSpc>
                <a:spcPct val="70000"/>
              </a:lnSpc>
            </a:pPr>
            <a:r>
              <a:rPr lang="de-DE" sz="3200" dirty="0">
                <a:solidFill>
                  <a:schemeClr val="bg1"/>
                </a:solidFill>
                <a:latin typeface="Arial Black" panose="020B0A04020102020204" pitchFamily="34" charset="0"/>
              </a:rPr>
              <a:t>Model</a:t>
            </a:r>
          </a:p>
          <a:p>
            <a:pPr>
              <a:lnSpc>
                <a:spcPct val="70000"/>
              </a:lnSpc>
            </a:pPr>
            <a:r>
              <a:rPr lang="de-DE" sz="36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ct val="70000"/>
              </a:lnSpc>
            </a:pPr>
            <a:endParaRPr lang="de-DE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82DC7198-30AF-4680-A39F-01DC750649DF}"/>
              </a:ext>
            </a:extLst>
          </p:cNvPr>
          <p:cNvCxnSpPr>
            <a:cxnSpLocks/>
          </p:cNvCxnSpPr>
          <p:nvPr/>
        </p:nvCxnSpPr>
        <p:spPr>
          <a:xfrm>
            <a:off x="2229507" y="4744065"/>
            <a:ext cx="0" cy="1391667"/>
          </a:xfrm>
          <a:prstGeom prst="line">
            <a:avLst/>
          </a:prstGeom>
          <a:ln w="571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4" descr="Image associÃ©e">
            <a:extLst>
              <a:ext uri="{FF2B5EF4-FFF2-40B4-BE49-F238E27FC236}">
                <a16:creationId xmlns:a16="http://schemas.microsoft.com/office/drawing/2014/main" id="{C2F6EB0B-0898-4A32-BE9F-9B9FFDAAFE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17" b="86771" l="13594" r="92813">
                        <a14:foregroundMark x1="50313" y1="13229" x2="43750" y2="40807"/>
                        <a14:foregroundMark x1="51719" y1="10538" x2="49844" y2="40583"/>
                        <a14:foregroundMark x1="69844" y1="16592" x2="71250" y2="57623"/>
                        <a14:foregroundMark x1="70156" y1="61883" x2="90938" y2="63453"/>
                        <a14:foregroundMark x1="90625" y1="59865" x2="85781" y2="34305"/>
                        <a14:foregroundMark x1="90469" y1="36771" x2="89844" y2="50224"/>
                        <a14:foregroundMark x1="91406" y1="39686" x2="91875" y2="62780"/>
                        <a14:foregroundMark x1="20000" y1="52242" x2="30625" y2="515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9287" r="7916" b="14507"/>
          <a:stretch/>
        </p:blipFill>
        <p:spPr bwMode="auto">
          <a:xfrm>
            <a:off x="19047" y="7566"/>
            <a:ext cx="724392" cy="49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Graphique 64">
            <a:extLst>
              <a:ext uri="{FF2B5EF4-FFF2-40B4-BE49-F238E27FC236}">
                <a16:creationId xmlns:a16="http://schemas.microsoft.com/office/drawing/2014/main" id="{BCC535EF-F21B-427E-A19D-4A0065D482A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61322" y="4892302"/>
            <a:ext cx="1123134" cy="1123134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70A85B1E-D6F3-41E4-9779-1594C3F3CE89}"/>
              </a:ext>
            </a:extLst>
          </p:cNvPr>
          <p:cNvSpPr txBox="1"/>
          <p:nvPr/>
        </p:nvSpPr>
        <p:spPr>
          <a:xfrm>
            <a:off x="2377128" y="4319588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fr-F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6146C17-6E9A-4E74-AB94-CE8A6A6ACA61}"/>
              </a:ext>
            </a:extLst>
          </p:cNvPr>
          <p:cNvGrpSpPr/>
          <p:nvPr/>
        </p:nvGrpSpPr>
        <p:grpSpPr>
          <a:xfrm>
            <a:off x="374114" y="874490"/>
            <a:ext cx="11651214" cy="3028047"/>
            <a:chOff x="360235" y="604750"/>
            <a:chExt cx="11651214" cy="2773567"/>
          </a:xfrm>
        </p:grpSpPr>
        <p:grpSp>
          <p:nvGrpSpPr>
            <p:cNvPr id="74" name="Groupe 73">
              <a:extLst>
                <a:ext uri="{FF2B5EF4-FFF2-40B4-BE49-F238E27FC236}">
                  <a16:creationId xmlns:a16="http://schemas.microsoft.com/office/drawing/2014/main" id="{215FA20A-B08D-4EFE-9306-66EACA1D04F5}"/>
                </a:ext>
              </a:extLst>
            </p:cNvPr>
            <p:cNvGrpSpPr/>
            <p:nvPr/>
          </p:nvGrpSpPr>
          <p:grpSpPr>
            <a:xfrm>
              <a:off x="360235" y="609647"/>
              <a:ext cx="8559672" cy="2768670"/>
              <a:chOff x="1133120" y="1076574"/>
              <a:chExt cx="8559672" cy="2768670"/>
            </a:xfrm>
          </p:grpSpPr>
          <p:pic>
            <p:nvPicPr>
              <p:cNvPr id="78" name="Image 77">
                <a:extLst>
                  <a:ext uri="{FF2B5EF4-FFF2-40B4-BE49-F238E27FC236}">
                    <a16:creationId xmlns:a16="http://schemas.microsoft.com/office/drawing/2014/main" id="{737614E1-8945-476E-9629-C2763AB350B1}"/>
                  </a:ext>
                </a:extLst>
              </p:cNvPr>
              <p:cNvPicPr>
                <a:picLocks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72771" y="1076574"/>
                <a:ext cx="2160000" cy="1978471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79" name="ZoneTexte 78">
                <a:extLst>
                  <a:ext uri="{FF2B5EF4-FFF2-40B4-BE49-F238E27FC236}">
                    <a16:creationId xmlns:a16="http://schemas.microsoft.com/office/drawing/2014/main" id="{C080CE98-67F2-431B-887C-B013B3C108E6}"/>
                  </a:ext>
                </a:extLst>
              </p:cNvPr>
              <p:cNvSpPr txBox="1"/>
              <p:nvPr/>
            </p:nvSpPr>
            <p:spPr>
              <a:xfrm>
                <a:off x="1599077" y="3252090"/>
                <a:ext cx="1339053" cy="452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de-DE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SEAWEED </a:t>
                </a:r>
              </a:p>
              <a:p>
                <a:pPr>
                  <a:lnSpc>
                    <a:spcPct val="70000"/>
                  </a:lnSpc>
                </a:pPr>
                <a:r>
                  <a:rPr lang="de-DE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FARMING</a:t>
                </a:r>
              </a:p>
            </p:txBody>
          </p:sp>
          <p:sp>
            <p:nvSpPr>
              <p:cNvPr id="80" name="ZoneTexte 79">
                <a:extLst>
                  <a:ext uri="{FF2B5EF4-FFF2-40B4-BE49-F238E27FC236}">
                    <a16:creationId xmlns:a16="http://schemas.microsoft.com/office/drawing/2014/main" id="{32E56272-971E-4B9F-9B35-F0B900B621D6}"/>
                  </a:ext>
                </a:extLst>
              </p:cNvPr>
              <p:cNvSpPr txBox="1"/>
              <p:nvPr/>
            </p:nvSpPr>
            <p:spPr>
              <a:xfrm>
                <a:off x="7332576" y="3215173"/>
                <a:ext cx="2360216" cy="630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TRANSFORMATION 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en-US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OF 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WASTE  </a:t>
                </a:r>
                <a:r>
                  <a:rPr lang="en-US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INTO 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en-US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 PRODUCT</a:t>
                </a:r>
                <a:endParaRPr lang="en-US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ZoneTexte 80">
                <a:extLst>
                  <a:ext uri="{FF2B5EF4-FFF2-40B4-BE49-F238E27FC236}">
                    <a16:creationId xmlns:a16="http://schemas.microsoft.com/office/drawing/2014/main" id="{27537DFC-2949-4A18-9220-9C1B88156233}"/>
                  </a:ext>
                </a:extLst>
              </p:cNvPr>
              <p:cNvSpPr txBox="1"/>
              <p:nvPr/>
            </p:nvSpPr>
            <p:spPr>
              <a:xfrm>
                <a:off x="3561301" y="3184937"/>
                <a:ext cx="3371217" cy="452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PRODUCE FOOD </a:t>
                </a:r>
                <a:r>
                  <a:rPr lang="en-US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BACTERIOLOGICAL 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AGAR</a:t>
                </a:r>
                <a:r>
                  <a:rPr lang="de-DE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pic>
            <p:nvPicPr>
              <p:cNvPr id="84" name="Image 83">
                <a:extLst>
                  <a:ext uri="{FF2B5EF4-FFF2-40B4-BE49-F238E27FC236}">
                    <a16:creationId xmlns:a16="http://schemas.microsoft.com/office/drawing/2014/main" id="{2FCFE83B-68A4-4CC9-A07A-B4A8F4436D18}"/>
                  </a:ext>
                </a:extLst>
              </p:cNvPr>
              <p:cNvPicPr>
                <a:picLocks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2412" y="1107512"/>
                <a:ext cx="2160000" cy="1978471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85" name="Image 84">
                <a:extLst>
                  <a:ext uri="{FF2B5EF4-FFF2-40B4-BE49-F238E27FC236}">
                    <a16:creationId xmlns:a16="http://schemas.microsoft.com/office/drawing/2014/main" id="{4501C68E-8D28-4047-A959-08FF9D7DF27B}"/>
                  </a:ext>
                </a:extLst>
              </p:cNvPr>
              <p:cNvPicPr>
                <a:picLocks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3120" y="1084811"/>
                <a:ext cx="2160000" cy="1978471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3769B915-43D1-46DD-B922-10E8E4D4A398}"/>
                </a:ext>
              </a:extLst>
            </p:cNvPr>
            <p:cNvSpPr txBox="1"/>
            <p:nvPr/>
          </p:nvSpPr>
          <p:spPr>
            <a:xfrm>
              <a:off x="9483969" y="2768404"/>
              <a:ext cx="2527480" cy="452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MARKETING AND </a:t>
              </a:r>
            </a:p>
            <a:p>
              <a:pPr algn="ctr">
                <a:lnSpc>
                  <a:spcPct val="70000"/>
                </a:lnSpc>
              </a:pP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SALES OPERATIONS</a:t>
              </a:r>
            </a:p>
          </p:txBody>
        </p:sp>
        <p:pic>
          <p:nvPicPr>
            <p:cNvPr id="93" name="Image 92">
              <a:extLst>
                <a:ext uri="{FF2B5EF4-FFF2-40B4-BE49-F238E27FC236}">
                  <a16:creationId xmlns:a16="http://schemas.microsoft.com/office/drawing/2014/main" id="{AF89FCB2-2184-4127-BE9D-37DF33966AAB}"/>
                </a:ext>
              </a:extLst>
            </p:cNvPr>
            <p:cNvPicPr>
              <a:picLocks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2314" y="604750"/>
              <a:ext cx="2137317" cy="1978471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94" name="Image 93">
            <a:extLst>
              <a:ext uri="{FF2B5EF4-FFF2-40B4-BE49-F238E27FC236}">
                <a16:creationId xmlns:a16="http://schemas.microsoft.com/office/drawing/2014/main" id="{54EC94FC-8559-425C-B037-548DF5D01800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891" y="5345537"/>
            <a:ext cx="1023306" cy="498382"/>
          </a:xfrm>
          <a:prstGeom prst="rect">
            <a:avLst/>
          </a:prstGeom>
        </p:spPr>
      </p:pic>
      <p:pic>
        <p:nvPicPr>
          <p:cNvPr id="95" name="Picture 22" descr="RÃ©sultat de recherche d'images pour &quot;laboratory icon png&quot;">
            <a:extLst>
              <a:ext uri="{FF2B5EF4-FFF2-40B4-BE49-F238E27FC236}">
                <a16:creationId xmlns:a16="http://schemas.microsoft.com/office/drawing/2014/main" id="{FAE43658-01A8-495D-BDCF-938247C3B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265" y="5074716"/>
            <a:ext cx="997894" cy="93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RÃ©sultat de recherche d'images pour &quot;seaweed icon png&quot;">
            <a:extLst>
              <a:ext uri="{FF2B5EF4-FFF2-40B4-BE49-F238E27FC236}">
                <a16:creationId xmlns:a16="http://schemas.microsoft.com/office/drawing/2014/main" id="{6DF81995-288A-43EB-A98B-28585FC0F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824" y="4676568"/>
            <a:ext cx="1649666" cy="164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Ã©sultat de recherche d'images pour &quot;diving icon png&quot;">
            <a:extLst>
              <a:ext uri="{FF2B5EF4-FFF2-40B4-BE49-F238E27FC236}">
                <a16:creationId xmlns:a16="http://schemas.microsoft.com/office/drawing/2014/main" id="{43C57497-AD05-49BB-B9B4-DBFD56680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834" y="5101155"/>
            <a:ext cx="1320504" cy="132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ZoneTexte 95">
            <a:extLst>
              <a:ext uri="{FF2B5EF4-FFF2-40B4-BE49-F238E27FC236}">
                <a16:creationId xmlns:a16="http://schemas.microsoft.com/office/drawing/2014/main" id="{7027F3BE-269B-4390-9CE8-990D92E331AD}"/>
              </a:ext>
            </a:extLst>
          </p:cNvPr>
          <p:cNvSpPr txBox="1"/>
          <p:nvPr/>
        </p:nvSpPr>
        <p:spPr>
          <a:xfrm>
            <a:off x="2757869" y="5962505"/>
            <a:ext cx="1003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seaweed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F8B7B836-99C0-4375-A229-E7BA420215B0}"/>
              </a:ext>
            </a:extLst>
          </p:cNvPr>
          <p:cNvSpPr txBox="1"/>
          <p:nvPr/>
        </p:nvSpPr>
        <p:spPr>
          <a:xfrm>
            <a:off x="4184435" y="5974483"/>
            <a:ext cx="801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factory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D05140A9-0320-4615-8D87-7F6C06EB6D5E}"/>
              </a:ext>
            </a:extLst>
          </p:cNvPr>
          <p:cNvSpPr txBox="1"/>
          <p:nvPr/>
        </p:nvSpPr>
        <p:spPr>
          <a:xfrm>
            <a:off x="5435594" y="5987680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4DACFB67-DBFC-44A0-980D-0FD02CA6354A}"/>
              </a:ext>
            </a:extLst>
          </p:cNvPr>
          <p:cNvSpPr txBox="1"/>
          <p:nvPr/>
        </p:nvSpPr>
        <p:spPr>
          <a:xfrm>
            <a:off x="6885212" y="5974483"/>
            <a:ext cx="1382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divers &amp; boat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C2D75ADD-51F8-4BE4-B197-0E8CB3EC93BA}"/>
              </a:ext>
            </a:extLst>
          </p:cNvPr>
          <p:cNvSpPr txBox="1"/>
          <p:nvPr/>
        </p:nvSpPr>
        <p:spPr>
          <a:xfrm>
            <a:off x="11028696" y="5995695"/>
            <a:ext cx="833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Brands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RÃ©sultat de recherche d'images pour &quot;boat icon png&quot;">
            <a:extLst>
              <a:ext uri="{FF2B5EF4-FFF2-40B4-BE49-F238E27FC236}">
                <a16:creationId xmlns:a16="http://schemas.microsoft.com/office/drawing/2014/main" id="{FA36C09A-4E57-41B4-8624-5BAE7C38C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758" y="4451435"/>
            <a:ext cx="1461713" cy="146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Ã©sultat de recherche d'images pour &quot;HR icon png&quot;">
            <a:extLst>
              <a:ext uri="{FF2B5EF4-FFF2-40B4-BE49-F238E27FC236}">
                <a16:creationId xmlns:a16="http://schemas.microsoft.com/office/drawing/2014/main" id="{AB8D9EA5-898A-4AF5-89EA-238A09792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066" y="4999632"/>
            <a:ext cx="1026611" cy="102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ZoneTexte 100">
            <a:extLst>
              <a:ext uri="{FF2B5EF4-FFF2-40B4-BE49-F238E27FC236}">
                <a16:creationId xmlns:a16="http://schemas.microsoft.com/office/drawing/2014/main" id="{CC6F03B6-0168-43D5-8873-A1D1CBF0FC04}"/>
              </a:ext>
            </a:extLst>
          </p:cNvPr>
          <p:cNvSpPr txBox="1"/>
          <p:nvPr/>
        </p:nvSpPr>
        <p:spPr>
          <a:xfrm>
            <a:off x="8362895" y="6009211"/>
            <a:ext cx="1382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sales team</a:t>
            </a:r>
          </a:p>
        </p:txBody>
      </p:sp>
      <p:pic>
        <p:nvPicPr>
          <p:cNvPr id="2058" name="Picture 10" descr="RÃ©sultat de recherche d'images pour &quot;resaler icon png&quot;">
            <a:extLst>
              <a:ext uri="{FF2B5EF4-FFF2-40B4-BE49-F238E27FC236}">
                <a16:creationId xmlns:a16="http://schemas.microsoft.com/office/drawing/2014/main" id="{F679BC22-7717-47C1-902F-CB1C91D35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808" y="5115432"/>
            <a:ext cx="914199" cy="91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ZoneTexte 101">
            <a:extLst>
              <a:ext uri="{FF2B5EF4-FFF2-40B4-BE49-F238E27FC236}">
                <a16:creationId xmlns:a16="http://schemas.microsoft.com/office/drawing/2014/main" id="{88F83ED6-D669-4C55-88DB-C666219968E8}"/>
              </a:ext>
            </a:extLst>
          </p:cNvPr>
          <p:cNvSpPr txBox="1"/>
          <p:nvPr/>
        </p:nvSpPr>
        <p:spPr>
          <a:xfrm>
            <a:off x="9757057" y="6031312"/>
            <a:ext cx="1382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resellers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27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goAgar_Pitch-Deck_2019" id="{014ADE98-D8D9-4611-972D-0D39C58A01DC}" vid="{A9B2F0B0-4E80-4B2E-93CA-8619752437F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AlgoAgar_Pitch-Deck_2019</Template>
  <TotalTime>2444</TotalTime>
  <Words>658</Words>
  <Application>Microsoft Office PowerPoint</Application>
  <PresentationFormat>Grand écran</PresentationFormat>
  <Paragraphs>306</Paragraphs>
  <Slides>14</Slides>
  <Notes>7</Notes>
  <HiddenSlides>0</HiddenSlides>
  <MMClips>0</MMClips>
  <ScaleCrop>false</ScaleCrop>
  <HeadingPairs>
    <vt:vector size="8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7" baseType="lpstr">
      <vt:lpstr>Arial</vt:lpstr>
      <vt:lpstr>Arial Back</vt:lpstr>
      <vt:lpstr>Arial Black</vt:lpstr>
      <vt:lpstr>Calibri</vt:lpstr>
      <vt:lpstr>Calibri Light</vt:lpstr>
      <vt:lpstr>Garamond</vt:lpstr>
      <vt:lpstr>Lato Light</vt:lpstr>
      <vt:lpstr>Lato Regular</vt:lpstr>
      <vt:lpstr>Open Sans</vt:lpstr>
      <vt:lpstr>Source Sans Pro</vt:lpstr>
      <vt:lpstr>Times New Roman</vt:lpstr>
      <vt:lpstr>Thème Office</vt:lpstr>
      <vt:lpstr>Graphique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kbrouri</dc:creator>
  <cp:lastModifiedBy>JiJa</cp:lastModifiedBy>
  <cp:revision>224</cp:revision>
  <dcterms:created xsi:type="dcterms:W3CDTF">2019-01-10T12:08:00Z</dcterms:created>
  <dcterms:modified xsi:type="dcterms:W3CDTF">2019-01-23T10:39:31Z</dcterms:modified>
</cp:coreProperties>
</file>