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57" r:id="rId4"/>
    <p:sldId id="283" r:id="rId5"/>
    <p:sldId id="284" r:id="rId6"/>
    <p:sldId id="285" r:id="rId7"/>
    <p:sldId id="290" r:id="rId8"/>
    <p:sldId id="292" r:id="rId9"/>
    <p:sldId id="293" r:id="rId10"/>
    <p:sldId id="278" r:id="rId11"/>
    <p:sldId id="281" r:id="rId12"/>
    <p:sldId id="277" r:id="rId13"/>
    <p:sldId id="276" r:id="rId14"/>
    <p:sldId id="280" r:id="rId15"/>
    <p:sldId id="297" r:id="rId16"/>
    <p:sldId id="286" r:id="rId17"/>
    <p:sldId id="287" r:id="rId18"/>
    <p:sldId id="288" r:id="rId19"/>
    <p:sldId id="289" r:id="rId20"/>
    <p:sldId id="291" r:id="rId21"/>
    <p:sldId id="294" r:id="rId22"/>
    <p:sldId id="295" r:id="rId2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24" y="-84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B39058E-B6DA-4632-8E16-76388C8D279E}" type="datetimeFigureOut">
              <a:rPr lang="fr-FR"/>
              <a:pPr>
                <a:defRPr/>
              </a:pPr>
              <a:t>31/10/2012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EB35E63-432E-4A6C-AC61-BA4109DEAE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2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60B44FC-0351-4A69-BC5E-778213CE9235}" type="datetimeFigureOut">
              <a:rPr lang="fr-FR"/>
              <a:pPr>
                <a:defRPr/>
              </a:pPr>
              <a:t>31/10/2012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05BFA2F-592C-452F-8901-DFD1F40177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45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477000"/>
            <a:ext cx="3352800" cy="24447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3A90-3EF3-4BBC-AEDA-8E0CD17A9DC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1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AB79B-E5EE-40CB-BFF0-AEBE3E2C902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8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73D7-2C94-4866-9C91-1784204910B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0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477000"/>
            <a:ext cx="3200400" cy="24447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83D6-FA17-4B5E-AC97-215DA350DFD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5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5ACC-B8CE-4570-AA59-5A21396EA4F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8BD19-2BE8-4942-8046-951699D1A37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2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8CD2-C854-48A4-9F5B-AC3E1B5F1B4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3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477000"/>
            <a:ext cx="3352800" cy="24447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522D-4C68-421D-A13E-0527D666F5E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9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77BA-4B12-4E48-98DD-3CDC327C0BA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6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383F1-1EB8-43DF-9FBF-3FE37AC010F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93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2C16-91DB-4FA9-9840-4F1A81A1E49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0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/>
            </a:lvl1pPr>
          </a:lstStyle>
          <a:p>
            <a:pPr>
              <a:defRPr/>
            </a:pPr>
            <a:r>
              <a:rPr lang="en-GB"/>
              <a:t>31 October 2012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77000"/>
            <a:ext cx="320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/>
            </a:lvl1pPr>
          </a:lstStyle>
          <a:p>
            <a:pPr>
              <a:defRPr/>
            </a:pPr>
            <a:r>
              <a:rPr lang="en-GB"/>
              <a:t>Marine Observations and Data Expert Group meeting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61FE88D-9FA3-4800-9E40-21A3BF8A8F6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anim_part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anim_PHY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rmaid@acri.f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OSS2015_POSTER_PPT_dec11_v1.0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anim_PHY.gif" TargetMode="External"/><Relationship Id="rId4" Type="http://schemas.openxmlformats.org/officeDocument/2006/relationships/hyperlink" Target="anim_part.g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31 October 2012</a:t>
            </a:r>
          </a:p>
        </p:txBody>
      </p:sp>
      <p:sp>
        <p:nvSpPr>
          <p:cNvPr id="819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Observations and Data Expert Group meeting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3295650"/>
          </a:xfrm>
        </p:spPr>
        <p:txBody>
          <a:bodyPr/>
          <a:lstStyle/>
          <a:p>
            <a:pPr eaLnBrk="1" hangingPunct="1"/>
            <a:r>
              <a:rPr lang="en-GB" sz="4800" smtClean="0"/>
              <a:t>282-723 – OSS2015</a:t>
            </a:r>
            <a:r>
              <a:rPr lang="en-GB" smtClean="0"/>
              <a:t> </a:t>
            </a:r>
            <a:r>
              <a:rPr lang="en-GB" sz="3200" smtClean="0"/>
              <a:t/>
            </a:r>
            <a:br>
              <a:rPr lang="en-GB" sz="3200" smtClean="0"/>
            </a:br>
            <a:r>
              <a:rPr lang="en-US" sz="3200" smtClean="0">
                <a:solidFill>
                  <a:schemeClr val="tx1"/>
                </a:solidFill>
              </a:rPr>
              <a:t>Ocean Strategic Services beyond 2015</a:t>
            </a:r>
            <a:endParaRPr lang="en-GB" sz="2000" smtClean="0">
              <a:solidFill>
                <a:schemeClr val="tx1"/>
              </a:solidFill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762000"/>
          </a:xfrm>
        </p:spPr>
        <p:txBody>
          <a:bodyPr/>
          <a:lstStyle/>
          <a:p>
            <a:pPr eaLnBrk="1" hangingPunct="1"/>
            <a:r>
              <a:rPr lang="en-GB" sz="2000" dirty="0" smtClean="0"/>
              <a:t>Antoine Mangin</a:t>
            </a:r>
          </a:p>
          <a:p>
            <a:pPr eaLnBrk="1" hangingPunct="1"/>
            <a:r>
              <a:rPr lang="en-GB" sz="2000" dirty="0" smtClean="0"/>
              <a:t>ACRI-ST</a:t>
            </a:r>
          </a:p>
        </p:txBody>
      </p:sp>
      <p:pic>
        <p:nvPicPr>
          <p:cNvPr id="8198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7589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24 May 2012</a:t>
            </a:r>
          </a:p>
        </p:txBody>
      </p:sp>
      <p:sp>
        <p:nvSpPr>
          <p:cNvPr id="1741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GMES projects coordination meeting</a:t>
            </a:r>
          </a:p>
        </p:txBody>
      </p:sp>
      <p:pic>
        <p:nvPicPr>
          <p:cNvPr id="1741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9163"/>
            <a:ext cx="80010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</a:rPr>
              <a:t>OSS2015 – Examples of Research in-progress (1/4) Integration of </a:t>
            </a:r>
            <a:r>
              <a:rPr lang="en-GB" sz="2000" i="1" dirty="0" smtClean="0">
                <a:solidFill>
                  <a:schemeClr val="accent1">
                    <a:lumMod val="25000"/>
                  </a:schemeClr>
                </a:solidFill>
              </a:rPr>
              <a:t>in situ</a:t>
            </a:r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</a:rPr>
              <a:t>, satellite &amp; models </a:t>
            </a:r>
            <a:br>
              <a:rPr lang="en-GB" sz="2000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GB" sz="2000" i="1" dirty="0" smtClean="0">
                <a:solidFill>
                  <a:schemeClr val="accent1">
                    <a:lumMod val="25000"/>
                  </a:schemeClr>
                </a:solidFill>
              </a:rPr>
              <a:t>Limiting factors of phytoplankton growth</a:t>
            </a:r>
            <a:endParaRPr lang="en-GB" sz="2000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685800" y="56642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/>
              <a:t>Diagram of the chain model of primary production, illustrating the roles of </a:t>
            </a:r>
            <a:r>
              <a:rPr lang="en-GB" sz="1400"/>
              <a:t>P (nitrogen assimilation)</a:t>
            </a:r>
            <a:r>
              <a:rPr lang="en-GB" sz="1600"/>
              <a:t> and N </a:t>
            </a:r>
            <a:r>
              <a:rPr lang="en-GB" sz="1400"/>
              <a:t>(nutrient acquisition and photosynthesis) </a:t>
            </a:r>
            <a:r>
              <a:rPr lang="en-GB" sz="1600"/>
              <a:t>in a phytoplankton cell</a:t>
            </a:r>
          </a:p>
          <a:p>
            <a:r>
              <a:rPr lang="en-GB" sz="1600" i="1"/>
              <a:t>The primary production model of Pahlow &amp; Oschlies (2009) has been implemented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8" name="Groupe 11"/>
          <p:cNvGrpSpPr>
            <a:grpSpLocks/>
          </p:cNvGrpSpPr>
          <p:nvPr/>
        </p:nvGrpSpPr>
        <p:grpSpPr bwMode="auto">
          <a:xfrm>
            <a:off x="457200" y="976313"/>
            <a:ext cx="8153400" cy="4433887"/>
            <a:chOff x="457200" y="519394"/>
            <a:chExt cx="8153400" cy="4433606"/>
          </a:xfrm>
        </p:grpSpPr>
        <p:pic>
          <p:nvPicPr>
            <p:cNvPr id="18442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85800"/>
              <a:ext cx="81534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ZoneTexte 6"/>
            <p:cNvSpPr txBox="1">
              <a:spLocks noChangeArrowheads="1"/>
            </p:cNvSpPr>
            <p:nvPr/>
          </p:nvSpPr>
          <p:spPr bwMode="auto">
            <a:xfrm>
              <a:off x="1600200" y="526397"/>
              <a:ext cx="5934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/>
                <a:t>winter</a:t>
              </a:r>
            </a:p>
          </p:txBody>
        </p:sp>
        <p:sp>
          <p:nvSpPr>
            <p:cNvPr id="18444" name="ZoneTexte 7"/>
            <p:cNvSpPr txBox="1">
              <a:spLocks noChangeArrowheads="1"/>
            </p:cNvSpPr>
            <p:nvPr/>
          </p:nvSpPr>
          <p:spPr bwMode="auto">
            <a:xfrm>
              <a:off x="6553200" y="519394"/>
              <a:ext cx="6014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/>
                <a:t>spring</a:t>
              </a:r>
            </a:p>
          </p:txBody>
        </p:sp>
        <p:sp>
          <p:nvSpPr>
            <p:cNvPr id="18445" name="ZoneTexte 8"/>
            <p:cNvSpPr txBox="1">
              <a:spLocks noChangeArrowheads="1"/>
            </p:cNvSpPr>
            <p:nvPr/>
          </p:nvSpPr>
          <p:spPr bwMode="auto">
            <a:xfrm>
              <a:off x="1752600" y="2817062"/>
              <a:ext cx="7393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/>
                <a:t>summer</a:t>
              </a:r>
            </a:p>
          </p:txBody>
        </p:sp>
        <p:sp>
          <p:nvSpPr>
            <p:cNvPr id="18446" name="ZoneTexte 9"/>
            <p:cNvSpPr txBox="1">
              <a:spLocks noChangeArrowheads="1"/>
            </p:cNvSpPr>
            <p:nvPr/>
          </p:nvSpPr>
          <p:spPr bwMode="auto">
            <a:xfrm>
              <a:off x="6443965" y="2817061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/>
                <a:t>fall</a:t>
              </a:r>
            </a:p>
          </p:txBody>
        </p:sp>
      </p:grpSp>
      <p:sp>
        <p:nvSpPr>
          <p:cNvPr id="18434" name="Espace réservé de la dat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24 May 2012</a:t>
            </a:r>
          </a:p>
        </p:txBody>
      </p:sp>
      <p:sp>
        <p:nvSpPr>
          <p:cNvPr id="18435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GMES projects coordination meeting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438400" y="152400"/>
            <a:ext cx="4787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1">
                    <a:lumMod val="25000"/>
                  </a:schemeClr>
                </a:solidFill>
              </a:rPr>
              <a:t>(2/4) Integration of 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in situ</a:t>
            </a:r>
            <a:r>
              <a:rPr lang="en-GB" dirty="0">
                <a:solidFill>
                  <a:schemeClr val="accent1">
                    <a:lumMod val="25000"/>
                  </a:schemeClr>
                </a:solidFill>
              </a:rPr>
              <a:t>, satellite &amp; models </a:t>
            </a:r>
          </a:p>
          <a:p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Light saturation</a:t>
            </a:r>
          </a:p>
          <a:p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First simulation results on temporal variability</a:t>
            </a:r>
            <a:endParaRPr lang="fr-FR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8437" name="ZoneTexte 5"/>
          <p:cNvSpPr txBox="1">
            <a:spLocks noChangeArrowheads="1"/>
          </p:cNvSpPr>
          <p:nvPr/>
        </p:nvSpPr>
        <p:spPr bwMode="auto">
          <a:xfrm>
            <a:off x="457200" y="5389563"/>
            <a:ext cx="8407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600"/>
              <a:t>Light saturation of photosynthesis / season </a:t>
            </a:r>
            <a:r>
              <a:rPr lang="en-GB" sz="1200"/>
              <a:t>(value between 0 and 1)</a:t>
            </a:r>
          </a:p>
          <a:p>
            <a:pPr algn="ctr" eaLnBrk="1" hangingPunct="1"/>
            <a:r>
              <a:rPr lang="en-GB" sz="1400"/>
              <a:t>-primary production model using mixed layer light availability, mixed layer depth and EO irradiance data-</a:t>
            </a:r>
          </a:p>
        </p:txBody>
      </p:sp>
      <p:sp>
        <p:nvSpPr>
          <p:cNvPr id="18439" name="ZoneTexte 10"/>
          <p:cNvSpPr txBox="1">
            <a:spLocks noChangeArrowheads="1"/>
          </p:cNvSpPr>
          <p:nvPr/>
        </p:nvSpPr>
        <p:spPr bwMode="auto">
          <a:xfrm rot="-2431057">
            <a:off x="-128588" y="433388"/>
            <a:ext cx="18399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i="1"/>
              <a:t>from the cell scale</a:t>
            </a:r>
          </a:p>
          <a:p>
            <a:pPr eaLnBrk="1" hangingPunct="1"/>
            <a:r>
              <a:rPr lang="fr-FR" sz="1600" i="1"/>
              <a:t>to the ocean scale</a:t>
            </a:r>
          </a:p>
        </p:txBody>
      </p:sp>
      <p:pic>
        <p:nvPicPr>
          <p:cNvPr id="18440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-1588"/>
            <a:ext cx="1377950" cy="110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681013" y="1676400"/>
            <a:ext cx="4289576" cy="2589214"/>
            <a:chOff x="1681013" y="1676400"/>
            <a:chExt cx="4289576" cy="2589214"/>
          </a:xfrm>
        </p:grpSpPr>
        <p:sp>
          <p:nvSpPr>
            <p:cNvPr id="2" name="Rectangle 1"/>
            <p:cNvSpPr/>
            <p:nvPr/>
          </p:nvSpPr>
          <p:spPr>
            <a:xfrm>
              <a:off x="1681013" y="1676400"/>
              <a:ext cx="4289576" cy="25892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248" y="1780753"/>
              <a:ext cx="3989388" cy="2380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24 May 2012</a:t>
            </a:r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GMES projects coordination meeting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OSS2015 – Achievements and remaining challenges (1/x)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Main activities</a:t>
            </a:r>
            <a:r>
              <a:rPr lang="en-GB" dirty="0"/>
              <a:t> </a:t>
            </a:r>
            <a:r>
              <a:rPr lang="en-GB" dirty="0" smtClean="0"/>
              <a:t>– 1. R&amp;D</a:t>
            </a:r>
          </a:p>
          <a:p>
            <a:pPr marL="0" indent="0" eaLnBrk="1" hangingPunct="1">
              <a:buFontTx/>
              <a:buNone/>
              <a:defRPr/>
            </a:pPr>
            <a:endParaRPr lang="en-GB" sz="2400" dirty="0" smtClean="0">
              <a:solidFill>
                <a:srgbClr val="FF66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GB" dirty="0"/>
          </a:p>
          <a:p>
            <a:pPr marL="0" indent="0" eaLnBrk="1" hangingPunct="1">
              <a:buFontTx/>
              <a:buNone/>
              <a:defRPr/>
            </a:pPr>
            <a:endParaRPr lang="en-GB" dirty="0" smtClean="0"/>
          </a:p>
        </p:txBody>
      </p:sp>
      <p:pic>
        <p:nvPicPr>
          <p:cNvPr id="19462" name="Imag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7730"/>
            <a:ext cx="73152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1985963" y="66675"/>
            <a:ext cx="4795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/>
              <a:t>(3/4) Integration of </a:t>
            </a:r>
            <a:r>
              <a:rPr lang="en-GB" i="1"/>
              <a:t>in situ</a:t>
            </a:r>
            <a:r>
              <a:rPr lang="en-GB"/>
              <a:t>, satellite &amp; models</a:t>
            </a:r>
          </a:p>
          <a:p>
            <a:pPr algn="ctr"/>
            <a:r>
              <a:rPr lang="en-GB" i="1"/>
              <a:t>Floats deployment optimisation</a:t>
            </a:r>
          </a:p>
          <a:p>
            <a:pPr algn="ctr"/>
            <a:endParaRPr lang="fr-FR" i="1"/>
          </a:p>
          <a:p>
            <a:pPr algn="ctr"/>
            <a:endParaRPr lang="fr-FR"/>
          </a:p>
        </p:txBody>
      </p:sp>
      <p:sp>
        <p:nvSpPr>
          <p:cNvPr id="19464" name="ZoneTexte 2"/>
          <p:cNvSpPr txBox="1">
            <a:spLocks noChangeArrowheads="1"/>
          </p:cNvSpPr>
          <p:nvPr/>
        </p:nvSpPr>
        <p:spPr bwMode="auto">
          <a:xfrm>
            <a:off x="1371600" y="5486400"/>
            <a:ext cx="60848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/>
              <a:t>Numerical float cluster dispersion with respect to float age</a:t>
            </a:r>
          </a:p>
          <a:p>
            <a:pPr algn="ctr" eaLnBrk="1" hangingPunct="1"/>
            <a:r>
              <a:rPr lang="en-GB" sz="1600"/>
              <a:t>-simulation of the release of a group of bio-optics drifting floats-</a:t>
            </a:r>
          </a:p>
        </p:txBody>
      </p:sp>
      <p:pic>
        <p:nvPicPr>
          <p:cNvPr id="19465" name="Picture 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24 May 2012</a:t>
            </a:r>
          </a:p>
        </p:txBody>
      </p:sp>
      <p:sp>
        <p:nvSpPr>
          <p:cNvPr id="2048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GMES projects coordination meeting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Main activities</a:t>
            </a:r>
            <a:r>
              <a:rPr lang="en-GB" dirty="0"/>
              <a:t> </a:t>
            </a:r>
            <a:r>
              <a:rPr lang="en-GB" dirty="0" smtClean="0"/>
              <a:t>– 1. R&amp;D</a:t>
            </a:r>
          </a:p>
          <a:p>
            <a:pPr marL="0" indent="0" eaLnBrk="1" hangingPunct="1">
              <a:buFontTx/>
              <a:buNone/>
              <a:defRPr/>
            </a:pPr>
            <a:endParaRPr lang="en-GB" sz="2400" dirty="0" smtClean="0">
              <a:solidFill>
                <a:srgbClr val="FF66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GB" dirty="0"/>
          </a:p>
          <a:p>
            <a:pPr marL="0" indent="0" eaLnBrk="1" hangingPunct="1">
              <a:buFontTx/>
              <a:buNone/>
              <a:defRPr/>
            </a:pPr>
            <a:endParaRPr lang="en-GB" dirty="0" smtClean="0"/>
          </a:p>
        </p:txBody>
      </p:sp>
      <p:grpSp>
        <p:nvGrpSpPr>
          <p:cNvPr id="20485" name="Groupe 1"/>
          <p:cNvGrpSpPr>
            <a:grpSpLocks/>
          </p:cNvGrpSpPr>
          <p:nvPr/>
        </p:nvGrpSpPr>
        <p:grpSpPr bwMode="auto">
          <a:xfrm>
            <a:off x="381000" y="266700"/>
            <a:ext cx="8591550" cy="6057900"/>
            <a:chOff x="381000" y="267172"/>
            <a:chExt cx="8591550" cy="6057401"/>
          </a:xfrm>
        </p:grpSpPr>
        <p:grpSp>
          <p:nvGrpSpPr>
            <p:cNvPr id="20489" name="Groupe 4"/>
            <p:cNvGrpSpPr>
              <a:grpSpLocks/>
            </p:cNvGrpSpPr>
            <p:nvPr/>
          </p:nvGrpSpPr>
          <p:grpSpPr bwMode="auto">
            <a:xfrm>
              <a:off x="381000" y="267172"/>
              <a:ext cx="8591550" cy="5362575"/>
              <a:chOff x="276225" y="428625"/>
              <a:chExt cx="8591550" cy="5362575"/>
            </a:xfrm>
          </p:grpSpPr>
          <p:pic>
            <p:nvPicPr>
              <p:cNvPr id="20491" name="Image 1">
                <a:hlinkClick r:id="rId2" action="ppaction://hlinkfile"/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225" y="428625"/>
                <a:ext cx="8591550" cy="536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971550" y="863564"/>
                <a:ext cx="1981200" cy="215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20490" name="ZoneTexte 13"/>
            <p:cNvSpPr txBox="1">
              <a:spLocks noChangeArrowheads="1"/>
            </p:cNvSpPr>
            <p:nvPr/>
          </p:nvSpPr>
          <p:spPr bwMode="auto">
            <a:xfrm>
              <a:off x="1905000" y="5524473"/>
              <a:ext cx="5702300" cy="800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dirty="0" err="1"/>
                <a:t>Comparison</a:t>
              </a:r>
              <a:r>
                <a:rPr lang="fr-FR" dirty="0"/>
                <a:t> </a:t>
              </a:r>
              <a:r>
                <a:rPr lang="fr-FR" dirty="0" err="1"/>
                <a:t>with</a:t>
              </a:r>
              <a:r>
                <a:rPr lang="fr-FR" dirty="0"/>
                <a:t> a real </a:t>
              </a:r>
              <a:r>
                <a:rPr lang="fr-FR" dirty="0" err="1"/>
                <a:t>deployment</a:t>
              </a:r>
              <a:endParaRPr lang="fr-FR" dirty="0"/>
            </a:p>
            <a:p>
              <a:pPr algn="ctr" eaLnBrk="1" hangingPunct="1"/>
              <a:r>
                <a:rPr lang="fr-FR" sz="1400" dirty="0"/>
                <a:t>-background </a:t>
              </a:r>
              <a:r>
                <a:rPr lang="fr-FR" sz="1400" dirty="0" err="1"/>
                <a:t>is</a:t>
              </a:r>
              <a:r>
                <a:rPr lang="fr-FR" sz="1400" dirty="0"/>
                <a:t> made of </a:t>
              </a:r>
              <a:r>
                <a:rPr lang="fr-FR" sz="1400" dirty="0" err="1"/>
                <a:t>maps</a:t>
              </a:r>
              <a:r>
                <a:rPr lang="fr-FR" sz="1400" dirty="0"/>
                <a:t> </a:t>
              </a:r>
              <a:r>
                <a:rPr lang="fr-FR" sz="1400" dirty="0" err="1"/>
                <a:t>produced</a:t>
              </a:r>
              <a:r>
                <a:rPr lang="fr-FR" sz="1400" dirty="0"/>
                <a:t> by the </a:t>
              </a:r>
              <a:r>
                <a:rPr lang="fr-FR" sz="1400" dirty="0" err="1"/>
                <a:t>Nemo-Lobster</a:t>
              </a:r>
              <a:r>
                <a:rPr lang="fr-FR" sz="1400" dirty="0"/>
                <a:t> model- </a:t>
              </a:r>
            </a:p>
            <a:p>
              <a:pPr algn="ctr" eaLnBrk="1" hangingPunct="1"/>
              <a:r>
                <a:rPr lang="fr-FR" sz="1400" dirty="0"/>
                <a:t>(surface </a:t>
              </a:r>
              <a:r>
                <a:rPr lang="fr-FR" sz="1400" dirty="0" err="1"/>
                <a:t>phytoplankton</a:t>
              </a:r>
              <a:r>
                <a:rPr lang="fr-FR" sz="1400" dirty="0"/>
                <a:t> concentration)  </a:t>
              </a:r>
            </a:p>
          </p:txBody>
        </p:sp>
      </p:grp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2336800" y="152400"/>
            <a:ext cx="467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(4/4) Integration of </a:t>
            </a:r>
            <a:r>
              <a:rPr lang="en-GB" i="1"/>
              <a:t>in situ</a:t>
            </a:r>
            <a:r>
              <a:rPr lang="en-GB"/>
              <a:t>, satellite &amp; models</a:t>
            </a:r>
          </a:p>
          <a:p>
            <a:pPr algn="ctr"/>
            <a:r>
              <a:rPr lang="en-GB" i="1"/>
              <a:t>Successful phytoplankton bloom capture</a:t>
            </a:r>
            <a:endParaRPr lang="fr-FR" i="1"/>
          </a:p>
        </p:txBody>
      </p:sp>
      <p:pic>
        <p:nvPicPr>
          <p:cNvPr id="20487" name="Picture 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9525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24 May 2012</a:t>
            </a:r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GMES projects coordination meeting</a:t>
            </a:r>
          </a:p>
        </p:txBody>
      </p:sp>
      <p:sp>
        <p:nvSpPr>
          <p:cNvPr id="23556" name="ZoneTexte 4"/>
          <p:cNvSpPr txBox="1">
            <a:spLocks noChangeArrowheads="1"/>
          </p:cNvSpPr>
          <p:nvPr/>
        </p:nvSpPr>
        <p:spPr bwMode="auto">
          <a:xfrm>
            <a:off x="2974024" y="914400"/>
            <a:ext cx="34467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800" i="1" dirty="0"/>
              <a:t>Filling the </a:t>
            </a:r>
            <a:r>
              <a:rPr lang="en-GB" sz="2800" i="1" dirty="0">
                <a:solidFill>
                  <a:srgbClr val="00B050"/>
                </a:solidFill>
              </a:rPr>
              <a:t>green </a:t>
            </a:r>
            <a:r>
              <a:rPr lang="en-GB" sz="2800" i="1" dirty="0"/>
              <a:t>gap</a:t>
            </a:r>
          </a:p>
          <a:p>
            <a:pPr algn="ctr" eaLnBrk="1" hangingPunct="1"/>
            <a:r>
              <a:rPr lang="fr-FR" sz="2800" i="1" dirty="0"/>
              <a:t>=</a:t>
            </a:r>
          </a:p>
        </p:txBody>
      </p:sp>
      <p:pic>
        <p:nvPicPr>
          <p:cNvPr id="23557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3558" name="ZoneTexte 4"/>
          <p:cNvSpPr txBox="1">
            <a:spLocks noChangeArrowheads="1"/>
          </p:cNvSpPr>
          <p:nvPr/>
        </p:nvSpPr>
        <p:spPr bwMode="auto">
          <a:xfrm>
            <a:off x="0" y="2133600"/>
            <a:ext cx="9144000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400" dirty="0"/>
              <a:t>provision of reliable EO information on bio-chemical properties of the Ocean owing to dedicated R&amp;D</a:t>
            </a:r>
          </a:p>
          <a:p>
            <a:pPr algn="ctr" eaLnBrk="1" hangingPunct="1">
              <a:spcBef>
                <a:spcPts val="1200"/>
              </a:spcBef>
              <a:spcAft>
                <a:spcPts val="1800"/>
              </a:spcAft>
            </a:pPr>
            <a:r>
              <a:rPr lang="fr-FR" sz="2400" b="1" dirty="0"/>
              <a:t>-the OSS2015 contribution- </a:t>
            </a:r>
          </a:p>
          <a:p>
            <a:pPr algn="ctr" eaLnBrk="1" hangingPunct="1">
              <a:spcBef>
                <a:spcPts val="1200"/>
              </a:spcBef>
            </a:pPr>
            <a:r>
              <a:rPr lang="en-GB" sz="2000" b="1" i="1" dirty="0">
                <a:solidFill>
                  <a:schemeClr val="bg2"/>
                </a:solidFill>
              </a:rPr>
              <a:t>optical data assimilation in ecosystem models</a:t>
            </a:r>
          </a:p>
          <a:p>
            <a:pPr algn="ctr" eaLnBrk="1" hangingPunct="1"/>
            <a:r>
              <a:rPr lang="en-GB" sz="2000" b="1" i="1" dirty="0">
                <a:solidFill>
                  <a:schemeClr val="bg2"/>
                </a:solidFill>
              </a:rPr>
              <a:t>vertical distribution of phytoplankton…</a:t>
            </a:r>
          </a:p>
          <a:p>
            <a:pPr algn="ctr" eaLnBrk="1" hangingPunct="1"/>
            <a:r>
              <a:rPr lang="en-GB" sz="2000" b="1" i="1" dirty="0">
                <a:solidFill>
                  <a:schemeClr val="bg2"/>
                </a:solidFill>
              </a:rPr>
              <a:t>optimisation of in situ sensors deployment</a:t>
            </a:r>
          </a:p>
        </p:txBody>
      </p:sp>
      <p:sp>
        <p:nvSpPr>
          <p:cNvPr id="23559" name="ZoneTexte 2"/>
          <p:cNvSpPr txBox="1">
            <a:spLocks noChangeArrowheads="1"/>
          </p:cNvSpPr>
          <p:nvPr/>
        </p:nvSpPr>
        <p:spPr bwMode="auto">
          <a:xfrm>
            <a:off x="1143000" y="3657600"/>
            <a:ext cx="106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8800">
                <a:solidFill>
                  <a:schemeClr val="bg2"/>
                </a:solidFill>
              </a:rPr>
              <a:t>(</a:t>
            </a:r>
          </a:p>
        </p:txBody>
      </p:sp>
      <p:sp>
        <p:nvSpPr>
          <p:cNvPr id="23560" name="ZoneTexte 9"/>
          <p:cNvSpPr txBox="1">
            <a:spLocks noChangeArrowheads="1"/>
          </p:cNvSpPr>
          <p:nvPr/>
        </p:nvSpPr>
        <p:spPr bwMode="auto">
          <a:xfrm rot="10800000">
            <a:off x="6858000" y="3887788"/>
            <a:ext cx="1066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8800">
                <a:solidFill>
                  <a:schemeClr val="bg2"/>
                </a:solidFill>
              </a:rPr>
              <a:t>(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3048000" y="5249863"/>
            <a:ext cx="2895600" cy="769937"/>
          </a:xfrm>
          <a:prstGeom prst="rect">
            <a:avLst/>
          </a:prstGeom>
          <a:noFill/>
          <a:ln w="22225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200" b="1" dirty="0" smtClean="0">
                <a:solidFill>
                  <a:srgbClr val="2075A0"/>
                </a:solidFill>
                <a:cs typeface="Vrinda" pitchFamily="34" charset="0"/>
              </a:rPr>
              <a:t>www.oss2015.eu</a:t>
            </a:r>
          </a:p>
          <a:p>
            <a:pPr algn="ctr">
              <a:defRPr/>
            </a:pPr>
            <a:r>
              <a:rPr lang="en-GB" sz="2200" dirty="0" smtClean="0">
                <a:solidFill>
                  <a:srgbClr val="2075A0"/>
                </a:solidFill>
                <a:cs typeface="Vrinda" pitchFamily="34" charset="0"/>
                <a:hlinkClick r:id="rId3"/>
              </a:rPr>
              <a:t>info@oss2015.eu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9824" y="697468"/>
            <a:ext cx="793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OSS2015 is a step forward</a:t>
            </a:r>
            <a:r>
              <a:rPr lang="en-GB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to bridge initiatives and introduce new R&amp;D</a:t>
            </a:r>
          </a:p>
        </p:txBody>
      </p:sp>
      <p:pic>
        <p:nvPicPr>
          <p:cNvPr id="13315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 flipV="1">
            <a:off x="0" y="1066800"/>
            <a:ext cx="9128125" cy="4127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31 October 2012</a:t>
            </a:r>
          </a:p>
        </p:txBody>
      </p:sp>
      <p:sp>
        <p:nvSpPr>
          <p:cNvPr id="133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Observations and Data Expert Group meeting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" y="1219200"/>
            <a:ext cx="8686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/>
              <a:t>Coastwatch</a:t>
            </a:r>
            <a:r>
              <a:rPr lang="en-US" dirty="0" smtClean="0"/>
              <a:t>, Rose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0538" y="1611868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/>
              <a:t>Marcoast</a:t>
            </a:r>
            <a:r>
              <a:rPr lang="en-US" dirty="0" smtClean="0"/>
              <a:t> 1 &amp;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1738" y="3135868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/>
              <a:t>Mermaid DB</a:t>
            </a:r>
          </a:p>
        </p:txBody>
      </p:sp>
      <p:sp>
        <p:nvSpPr>
          <p:cNvPr id="24" name="Arc 23"/>
          <p:cNvSpPr/>
          <p:nvPr/>
        </p:nvSpPr>
        <p:spPr>
          <a:xfrm>
            <a:off x="5570538" y="2546866"/>
            <a:ext cx="457200" cy="1846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5" name="Groupe 44"/>
          <p:cNvGrpSpPr/>
          <p:nvPr/>
        </p:nvGrpSpPr>
        <p:grpSpPr>
          <a:xfrm>
            <a:off x="2751138" y="1752600"/>
            <a:ext cx="5063828" cy="978932"/>
            <a:chOff x="2751138" y="1752600"/>
            <a:chExt cx="5063828" cy="978932"/>
          </a:xfrm>
        </p:grpSpPr>
        <p:sp>
          <p:nvSpPr>
            <p:cNvPr id="11" name="Rectangle 10"/>
            <p:cNvSpPr/>
            <p:nvPr/>
          </p:nvSpPr>
          <p:spPr>
            <a:xfrm>
              <a:off x="2751138" y="2362200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1">
                    <a:lumMod val="50000"/>
                  </a:schemeClr>
                </a:buClr>
                <a:defRPr/>
              </a:pPr>
              <a:r>
                <a:rPr lang="en-US" dirty="0" err="1" smtClean="0"/>
                <a:t>Globcolour</a:t>
              </a:r>
              <a:endParaRPr lang="en-US" dirty="0" smtClean="0"/>
            </a:p>
          </p:txBody>
        </p:sp>
        <p:grpSp>
          <p:nvGrpSpPr>
            <p:cNvPr id="39" name="Groupe 38"/>
            <p:cNvGrpSpPr/>
            <p:nvPr/>
          </p:nvGrpSpPr>
          <p:grpSpPr>
            <a:xfrm>
              <a:off x="3665538" y="1752600"/>
              <a:ext cx="4149428" cy="886599"/>
              <a:chOff x="3665538" y="1752600"/>
              <a:chExt cx="4149428" cy="886599"/>
            </a:xfrm>
          </p:grpSpPr>
          <p:cxnSp>
            <p:nvCxnSpPr>
              <p:cNvPr id="6" name="Connecteur droit avec flèche 5"/>
              <p:cNvCxnSpPr>
                <a:stCxn id="11" idx="0"/>
              </p:cNvCxnSpPr>
              <p:nvPr/>
            </p:nvCxnSpPr>
            <p:spPr>
              <a:xfrm flipV="1">
                <a:off x="3665538" y="2133600"/>
                <a:ext cx="0" cy="22860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>
                <a:off x="3665538" y="2133600"/>
                <a:ext cx="99060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4267200" y="1752600"/>
                <a:ext cx="35477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solidFill>
                      <a:srgbClr val="00B050"/>
                    </a:solidFill>
                  </a:rPr>
                  <a:t>EO </a:t>
                </a:r>
                <a:r>
                  <a:rPr lang="fr-FR" sz="1400" dirty="0" err="1" smtClean="0">
                    <a:solidFill>
                      <a:srgbClr val="00B050"/>
                    </a:solidFill>
                  </a:rPr>
                  <a:t>products</a:t>
                </a:r>
                <a:r>
                  <a:rPr lang="fr-FR" sz="1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rgbClr val="00B050"/>
                    </a:solidFill>
                  </a:rPr>
                  <a:t>elaboration</a:t>
                </a:r>
                <a:r>
                  <a:rPr lang="fr-FR" sz="1400" dirty="0" smtClean="0">
                    <a:solidFill>
                      <a:srgbClr val="00B050"/>
                    </a:solidFill>
                  </a:rPr>
                  <a:t> and distribution </a:t>
                </a:r>
                <a:endParaRPr lang="fr-FR" sz="1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7" name="Connecteur droit avec flèche 26"/>
              <p:cNvCxnSpPr/>
              <p:nvPr/>
            </p:nvCxnSpPr>
            <p:spPr>
              <a:xfrm>
                <a:off x="5570538" y="2639199"/>
                <a:ext cx="99060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4876800" y="2177534"/>
                <a:ext cx="1828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1">
                      <a:lumMod val="50000"/>
                    </a:schemeClr>
                  </a:buClr>
                  <a:defRPr/>
                </a:pPr>
                <a:r>
                  <a:rPr lang="en-US" dirty="0" smtClean="0">
                    <a:solidFill>
                      <a:srgbClr val="00B050"/>
                    </a:solidFill>
                  </a:rPr>
                  <a:t>Hermes</a:t>
                </a:r>
              </a:p>
            </p:txBody>
          </p:sp>
        </p:grpSp>
      </p:grpSp>
      <p:grpSp>
        <p:nvGrpSpPr>
          <p:cNvPr id="40" name="Groupe 39"/>
          <p:cNvGrpSpPr/>
          <p:nvPr/>
        </p:nvGrpSpPr>
        <p:grpSpPr>
          <a:xfrm>
            <a:off x="2827338" y="3581400"/>
            <a:ext cx="5867400" cy="674132"/>
            <a:chOff x="2827338" y="3581400"/>
            <a:chExt cx="5867400" cy="674132"/>
          </a:xfrm>
        </p:grpSpPr>
        <p:sp>
          <p:nvSpPr>
            <p:cNvPr id="13" name="Rectangle 12"/>
            <p:cNvSpPr/>
            <p:nvPr/>
          </p:nvSpPr>
          <p:spPr>
            <a:xfrm>
              <a:off x="2827338" y="3886200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1">
                    <a:lumMod val="50000"/>
                  </a:schemeClr>
                </a:buClr>
                <a:defRPr/>
              </a:pPr>
              <a:r>
                <a:rPr lang="en-US" dirty="0" err="1" smtClean="0">
                  <a:solidFill>
                    <a:srgbClr val="7030A0"/>
                  </a:solidFill>
                </a:rPr>
                <a:t>MyOcean</a:t>
              </a:r>
              <a:endParaRPr lang="en-US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03738" y="3581400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1">
                    <a:lumMod val="50000"/>
                  </a:schemeClr>
                </a:buClr>
                <a:defRPr/>
              </a:pPr>
              <a:r>
                <a:rPr lang="en-US" dirty="0" err="1" smtClean="0">
                  <a:solidFill>
                    <a:srgbClr val="7030A0"/>
                  </a:solidFill>
                </a:rPr>
                <a:t>MyOcean</a:t>
              </a:r>
              <a:r>
                <a:rPr lang="en-US" dirty="0" smtClean="0">
                  <a:solidFill>
                    <a:srgbClr val="7030A0"/>
                  </a:solidFill>
                </a:rPr>
                <a:t> 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65938" y="3581400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1">
                    <a:lumMod val="50000"/>
                  </a:schemeClr>
                </a:buClr>
                <a:defRPr/>
              </a:pPr>
              <a:r>
                <a:rPr lang="en-US" dirty="0" err="1" smtClean="0">
                  <a:solidFill>
                    <a:srgbClr val="7030A0"/>
                  </a:solidFill>
                </a:rPr>
                <a:t>MyOcean</a:t>
              </a:r>
              <a:r>
                <a:rPr lang="en-US" dirty="0" smtClean="0">
                  <a:solidFill>
                    <a:srgbClr val="7030A0"/>
                  </a:solidFill>
                </a:rPr>
                <a:t> 3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1981200" y="5257800"/>
            <a:ext cx="5835893" cy="762000"/>
            <a:chOff x="1981200" y="5257800"/>
            <a:chExt cx="5835893" cy="762000"/>
          </a:xfrm>
        </p:grpSpPr>
        <p:sp>
          <p:nvSpPr>
            <p:cNvPr id="38" name="ZoneTexte 37"/>
            <p:cNvSpPr txBox="1"/>
            <p:nvPr/>
          </p:nvSpPr>
          <p:spPr>
            <a:xfrm>
              <a:off x="1981200" y="5257800"/>
              <a:ext cx="5835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How to </a:t>
              </a:r>
              <a:r>
                <a:rPr lang="fr-FR" dirty="0" err="1" smtClean="0"/>
                <a:t>sustain</a:t>
              </a:r>
              <a:r>
                <a:rPr lang="fr-FR" dirty="0" smtClean="0"/>
                <a:t> </a:t>
              </a:r>
              <a:r>
                <a:rPr lang="fr-FR" dirty="0" err="1" smtClean="0"/>
                <a:t>these</a:t>
              </a:r>
              <a:r>
                <a:rPr lang="fr-FR" dirty="0" smtClean="0"/>
                <a:t> efforts and </a:t>
              </a:r>
              <a:r>
                <a:rPr lang="fr-FR" dirty="0" err="1" smtClean="0"/>
                <a:t>keep</a:t>
              </a:r>
              <a:r>
                <a:rPr lang="fr-FR" dirty="0" smtClean="0"/>
                <a:t> the </a:t>
              </a:r>
              <a:r>
                <a:rPr lang="fr-FR" dirty="0" err="1" smtClean="0"/>
                <a:t>momentum</a:t>
              </a:r>
              <a:r>
                <a:rPr lang="fr-FR" dirty="0" smtClean="0"/>
                <a:t> ?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001768" y="5650468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Link </a:t>
              </a:r>
              <a:r>
                <a:rPr lang="fr-FR" dirty="0" err="1" smtClean="0"/>
                <a:t>with</a:t>
              </a:r>
              <a:r>
                <a:rPr lang="fr-FR" dirty="0" smtClean="0"/>
                <a:t> </a:t>
              </a:r>
              <a:r>
                <a:rPr lang="fr-FR" dirty="0" err="1" smtClean="0"/>
                <a:t>EMODnet</a:t>
              </a:r>
              <a:r>
                <a:rPr lang="fr-FR" dirty="0"/>
                <a:t> </a:t>
              </a:r>
              <a:r>
                <a:rPr lang="fr-FR" dirty="0" smtClean="0"/>
                <a:t>?</a:t>
              </a:r>
            </a:p>
          </p:txBody>
        </p:sp>
      </p:grpSp>
      <p:cxnSp>
        <p:nvCxnSpPr>
          <p:cNvPr id="47" name="Connecteur droit avec flèche 46"/>
          <p:cNvCxnSpPr/>
          <p:nvPr/>
        </p:nvCxnSpPr>
        <p:spPr>
          <a:xfrm>
            <a:off x="3589338" y="1447800"/>
            <a:ext cx="212566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657600" y="1140023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</a:rPr>
              <a:t>Downstream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Services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715000" y="11430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Aquamar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Cobios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Azimuth,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SeaU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4427538" y="1292423"/>
            <a:ext cx="4945062" cy="2485311"/>
            <a:chOff x="4427538" y="1292423"/>
            <a:chExt cx="4945062" cy="2485311"/>
          </a:xfrm>
        </p:grpSpPr>
        <p:grpSp>
          <p:nvGrpSpPr>
            <p:cNvPr id="42" name="Groupe 41"/>
            <p:cNvGrpSpPr/>
            <p:nvPr/>
          </p:nvGrpSpPr>
          <p:grpSpPr>
            <a:xfrm>
              <a:off x="4427538" y="2372380"/>
              <a:ext cx="4640262" cy="1405354"/>
              <a:chOff x="4427538" y="2372380"/>
              <a:chExt cx="4640262" cy="140535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427538" y="2678668"/>
                <a:ext cx="1828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1">
                      <a:lumMod val="50000"/>
                    </a:schemeClr>
                  </a:buClr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OSS2015, …</a:t>
                </a:r>
              </a:p>
            </p:txBody>
          </p:sp>
          <p:cxnSp>
            <p:nvCxnSpPr>
              <p:cNvPr id="30" name="Connecteur en angle 29"/>
              <p:cNvCxnSpPr/>
              <p:nvPr/>
            </p:nvCxnSpPr>
            <p:spPr>
              <a:xfrm>
                <a:off x="5951538" y="2863334"/>
                <a:ext cx="914400" cy="914400"/>
              </a:xfrm>
              <a:prstGeom prst="bentConnector3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6446792" y="3166645"/>
                <a:ext cx="13901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solidFill>
                      <a:srgbClr val="FF0000"/>
                    </a:solidFill>
                  </a:rPr>
                  <a:t>R&amp;D </a:t>
                </a:r>
                <a:r>
                  <a:rPr lang="fr-FR" sz="1400" dirty="0" err="1" smtClean="0">
                    <a:solidFill>
                      <a:srgbClr val="FF0000"/>
                    </a:solidFill>
                  </a:rPr>
                  <a:t>outcomes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3" name="Connecteur droit avec flèche 32"/>
              <p:cNvCxnSpPr/>
              <p:nvPr/>
            </p:nvCxnSpPr>
            <p:spPr>
              <a:xfrm flipV="1">
                <a:off x="5951538" y="2639199"/>
                <a:ext cx="1190316" cy="22413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ZoneTexte 40"/>
              <p:cNvSpPr txBox="1"/>
              <p:nvPr/>
            </p:nvSpPr>
            <p:spPr>
              <a:xfrm>
                <a:off x="7144276" y="2372380"/>
                <a:ext cx="19235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rgbClr val="FF0000"/>
                    </a:solidFill>
                  </a:rPr>
                  <a:t>Higher</a:t>
                </a:r>
                <a:r>
                  <a:rPr lang="fr-FR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rgbClr val="FF0000"/>
                    </a:solidFill>
                  </a:rPr>
                  <a:t>level</a:t>
                </a:r>
                <a:r>
                  <a:rPr lang="fr-FR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rgbClr val="FF0000"/>
                    </a:solidFill>
                  </a:rPr>
                  <a:t>products</a:t>
                </a:r>
                <a:r>
                  <a:rPr lang="fr-FR" sz="1400" dirty="0" smtClean="0">
                    <a:solidFill>
                      <a:srgbClr val="FF0000"/>
                    </a:solidFill>
                  </a:rPr>
                  <a:t> and services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8" name="Forme libre 47"/>
            <p:cNvSpPr/>
            <p:nvPr/>
          </p:nvSpPr>
          <p:spPr>
            <a:xfrm>
              <a:off x="5965794" y="1642369"/>
              <a:ext cx="1837678" cy="1225118"/>
            </a:xfrm>
            <a:custGeom>
              <a:avLst/>
              <a:gdLst>
                <a:gd name="connsiteX0" fmla="*/ 0 w 1837678"/>
                <a:gd name="connsiteY0" fmla="*/ 1225118 h 1225118"/>
                <a:gd name="connsiteX1" fmla="*/ 790113 w 1837678"/>
                <a:gd name="connsiteY1" fmla="*/ 1003177 h 1225118"/>
                <a:gd name="connsiteX2" fmla="*/ 1500326 w 1837678"/>
                <a:gd name="connsiteY2" fmla="*/ 523782 h 1225118"/>
                <a:gd name="connsiteX3" fmla="*/ 1837678 w 1837678"/>
                <a:gd name="connsiteY3" fmla="*/ 0 h 1225118"/>
                <a:gd name="connsiteX4" fmla="*/ 1837678 w 1837678"/>
                <a:gd name="connsiteY4" fmla="*/ 0 h 122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78" h="1225118">
                  <a:moveTo>
                    <a:pt x="0" y="1225118"/>
                  </a:moveTo>
                  <a:cubicBezTo>
                    <a:pt x="270029" y="1172592"/>
                    <a:pt x="540059" y="1120066"/>
                    <a:pt x="790113" y="1003177"/>
                  </a:cubicBezTo>
                  <a:cubicBezTo>
                    <a:pt x="1040167" y="886288"/>
                    <a:pt x="1325732" y="690978"/>
                    <a:pt x="1500326" y="523782"/>
                  </a:cubicBezTo>
                  <a:cubicBezTo>
                    <a:pt x="1674920" y="356586"/>
                    <a:pt x="1837678" y="0"/>
                    <a:pt x="1837678" y="0"/>
                  </a:cubicBezTo>
                  <a:lnTo>
                    <a:pt x="1837678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7449076" y="1292423"/>
              <a:ext cx="19235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New service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models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2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57238"/>
            <a:ext cx="898207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179" y="0"/>
            <a:ext cx="37485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www.globcolour.info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329612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179" y="0"/>
            <a:ext cx="37485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www.globcolour.info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7859712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0"/>
            <a:ext cx="25667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hermes.acri.fr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213" y="1196975"/>
            <a:ext cx="5124450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0"/>
            <a:ext cx="25667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hermes.acri.fr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208213" y="1608138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/>
              <a:t> Number of users = 395</a:t>
            </a:r>
          </a:p>
          <a:p>
            <a:r>
              <a:rPr lang="fr-FR"/>
              <a:t> Total number of products = 876152</a:t>
            </a:r>
          </a:p>
          <a:p>
            <a:r>
              <a:rPr lang="fr-FR"/>
              <a:t> Total size of distributed data = 14781.6 Gb</a:t>
            </a:r>
          </a:p>
        </p:txBody>
      </p:sp>
      <p:sp>
        <p:nvSpPr>
          <p:cNvPr id="27653" name="ZoneTexte 1"/>
          <p:cNvSpPr txBox="1">
            <a:spLocks noChangeArrowheads="1"/>
          </p:cNvSpPr>
          <p:nvPr/>
        </p:nvSpPr>
        <p:spPr bwMode="auto">
          <a:xfrm>
            <a:off x="2484438" y="3933825"/>
            <a:ext cx="38331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>
                <a:solidFill>
                  <a:srgbClr val="FF0000"/>
                </a:solidFill>
              </a:rPr>
              <a:t>Direct ftp </a:t>
            </a:r>
          </a:p>
          <a:p>
            <a:pPr eaLnBrk="1" hangingPunct="1"/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users</a:t>
            </a:r>
            <a:r>
              <a:rPr lang="fr-FR" dirty="0"/>
              <a:t> : </a:t>
            </a:r>
            <a:r>
              <a:rPr lang="fr-FR" dirty="0" smtClean="0"/>
              <a:t>800</a:t>
            </a:r>
            <a:endParaRPr lang="fr-FR" dirty="0"/>
          </a:p>
          <a:p>
            <a:pPr eaLnBrk="1" hangingPunct="1"/>
            <a:r>
              <a:rPr lang="fr-FR" dirty="0"/>
              <a:t>Total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products</a:t>
            </a:r>
            <a:r>
              <a:rPr lang="fr-FR" dirty="0"/>
              <a:t> = 1 Million</a:t>
            </a:r>
          </a:p>
          <a:p>
            <a:pPr eaLnBrk="1" hangingPunct="1"/>
            <a:r>
              <a:rPr lang="fr-FR" dirty="0"/>
              <a:t>Total size </a:t>
            </a:r>
            <a:r>
              <a:rPr lang="fr-FR" dirty="0" err="1"/>
              <a:t>distributed</a:t>
            </a:r>
            <a:r>
              <a:rPr lang="fr-FR" dirty="0"/>
              <a:t> : 6 Terra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3886200"/>
          </a:xfrm>
        </p:spPr>
        <p:txBody>
          <a:bodyPr/>
          <a:lstStyle/>
          <a:p>
            <a:pPr marL="171450" indent="-171450">
              <a:spcBef>
                <a:spcPts val="300"/>
              </a:spcBef>
              <a:buClr>
                <a:srgbClr val="002F77"/>
              </a:buClr>
              <a:buFont typeface="Wingdings" pitchFamily="2" charset="2"/>
              <a:buChar char="§"/>
              <a:defRPr/>
            </a:pPr>
            <a:r>
              <a:rPr lang="en-GB" sz="2800" b="1" dirty="0" smtClean="0"/>
              <a:t> </a:t>
            </a:r>
            <a:r>
              <a:rPr lang="en-GB" sz="1800" i="1" dirty="0" smtClean="0"/>
              <a:t>Consortium</a:t>
            </a:r>
            <a:r>
              <a:rPr lang="en-GB" sz="1800" dirty="0" smtClean="0"/>
              <a:t>:</a:t>
            </a:r>
            <a:r>
              <a:rPr lang="en-GB" sz="1800" b="1" dirty="0" smtClean="0"/>
              <a:t> </a:t>
            </a:r>
            <a:r>
              <a:rPr lang="en-GB" sz="1800" dirty="0" smtClean="0"/>
              <a:t>ACRI-ST (F), UPMC/</a:t>
            </a:r>
            <a:r>
              <a:rPr lang="fr-FR" sz="1800" dirty="0" smtClean="0"/>
              <a:t>GIS COOC (F), </a:t>
            </a:r>
            <a:r>
              <a:rPr lang="fr-FR" sz="1800" dirty="0"/>
              <a:t>ARGANS (UK), </a:t>
            </a:r>
            <a:r>
              <a:rPr lang="fr-FR" sz="1800" dirty="0" smtClean="0"/>
              <a:t>NURC </a:t>
            </a:r>
            <a:r>
              <a:rPr lang="fr-FR" sz="1800" dirty="0"/>
              <a:t>(It), </a:t>
            </a:r>
            <a:r>
              <a:rPr lang="fr-FR" sz="1800" dirty="0" err="1"/>
              <a:t>Frontier</a:t>
            </a:r>
            <a:r>
              <a:rPr lang="fr-FR" sz="1800" dirty="0"/>
              <a:t> </a:t>
            </a:r>
            <a:r>
              <a:rPr lang="fr-FR" sz="1800" dirty="0" err="1"/>
              <a:t>Economics</a:t>
            </a:r>
            <a:r>
              <a:rPr lang="fr-FR" sz="1800" dirty="0"/>
              <a:t> (UK), </a:t>
            </a:r>
            <a:r>
              <a:rPr lang="fr-FR" sz="1800" dirty="0" smtClean="0"/>
              <a:t>ULCO (F), </a:t>
            </a:r>
            <a:r>
              <a:rPr lang="fr-FR" sz="1800" dirty="0"/>
              <a:t>UCC (Ir), </a:t>
            </a:r>
            <a:r>
              <a:rPr lang="fr-FR" sz="1800" dirty="0" smtClean="0"/>
              <a:t>GEOMAR (Ge), DEU (Tu), DOMMRS (Ir) </a:t>
            </a:r>
            <a:endParaRPr lang="en-GB" sz="1800" dirty="0" smtClean="0"/>
          </a:p>
          <a:p>
            <a:pPr marL="171450" indent="-171450" algn="just" eaLnBrk="1" hangingPunct="1">
              <a:spcBef>
                <a:spcPct val="50000"/>
              </a:spcBef>
              <a:buClr>
                <a:srgbClr val="002F77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 </a:t>
            </a:r>
            <a:r>
              <a:rPr lang="en-US" sz="1800" i="1" dirty="0"/>
              <a:t>B</a:t>
            </a:r>
            <a:r>
              <a:rPr lang="en-US" sz="1800" i="1" dirty="0" smtClean="0"/>
              <a:t>udget</a:t>
            </a:r>
            <a:r>
              <a:rPr lang="en-US" sz="1800" dirty="0" smtClean="0"/>
              <a:t> : € 3.345.747 </a:t>
            </a:r>
            <a:r>
              <a:rPr lang="en-GB" sz="1800" dirty="0" smtClean="0"/>
              <a:t>with EU funding of </a:t>
            </a:r>
            <a:r>
              <a:rPr lang="en-US" sz="1800" dirty="0" smtClean="0"/>
              <a:t>€ 2.000.000</a:t>
            </a:r>
            <a:endParaRPr lang="en-GB" sz="1800" dirty="0"/>
          </a:p>
          <a:p>
            <a:pPr marL="171450" indent="-171450" algn="just" eaLnBrk="1" hangingPunct="1">
              <a:spcBef>
                <a:spcPct val="50000"/>
              </a:spcBef>
              <a:buClr>
                <a:srgbClr val="002F77"/>
              </a:buClr>
              <a:buFont typeface="Wingdings" pitchFamily="2" charset="2"/>
              <a:buChar char="§"/>
              <a:defRPr/>
            </a:pPr>
            <a:r>
              <a:rPr lang="en-GB" sz="1800" dirty="0" smtClean="0"/>
              <a:t> </a:t>
            </a:r>
            <a:r>
              <a:rPr lang="en-GB" sz="1800" i="1" dirty="0"/>
              <a:t>P</a:t>
            </a:r>
            <a:r>
              <a:rPr lang="en-GB" sz="1800" i="1" dirty="0" smtClean="0"/>
              <a:t>eriod</a:t>
            </a:r>
            <a:r>
              <a:rPr lang="en-GB" sz="1800" dirty="0" smtClean="0"/>
              <a:t> : 01/11/2011 to 30/10/2014, 36 months duration</a:t>
            </a:r>
            <a:endParaRPr lang="en-GB" sz="1800" dirty="0"/>
          </a:p>
          <a:p>
            <a:pPr marL="171450" indent="-171450" algn="just" eaLnBrk="1" hangingPunct="1">
              <a:spcBef>
                <a:spcPct val="50000"/>
              </a:spcBef>
              <a:buClr>
                <a:srgbClr val="002F77"/>
              </a:buClr>
              <a:buFont typeface="Wingdings" pitchFamily="2" charset="2"/>
              <a:buChar char="§"/>
              <a:defRPr/>
            </a:pPr>
            <a:r>
              <a:rPr lang="en-GB" sz="1800" dirty="0" smtClean="0"/>
              <a:t> </a:t>
            </a:r>
            <a:r>
              <a:rPr lang="en-GB" sz="1800" i="1" dirty="0" smtClean="0"/>
              <a:t>Data Inputs</a:t>
            </a:r>
            <a:r>
              <a:rPr lang="en-GB" sz="1800" dirty="0" smtClean="0"/>
              <a:t>: Ocean Colour and SST</a:t>
            </a:r>
          </a:p>
          <a:p>
            <a:pPr marL="400050" lvl="1" indent="0" algn="just" eaLnBrk="1" hangingPunct="1">
              <a:spcBef>
                <a:spcPct val="50000"/>
              </a:spcBef>
              <a:buClr>
                <a:srgbClr val="002F77"/>
              </a:buClr>
              <a:buFontTx/>
              <a:buNone/>
              <a:defRPr/>
            </a:pPr>
            <a:r>
              <a:rPr lang="en-GB" sz="1800" dirty="0" smtClean="0"/>
              <a:t>- From ESA GMES data access and MCGS (Marine Collaborative G/S)</a:t>
            </a:r>
          </a:p>
          <a:p>
            <a:pPr marL="400050" lvl="1" indent="0" algn="just" eaLnBrk="1" hangingPunct="1">
              <a:spcBef>
                <a:spcPct val="50000"/>
              </a:spcBef>
              <a:buClr>
                <a:srgbClr val="002F77"/>
              </a:buClr>
              <a:buFontTx/>
              <a:buNone/>
              <a:defRPr/>
            </a:pPr>
            <a:r>
              <a:rPr lang="en-GB" sz="1800" dirty="0" smtClean="0"/>
              <a:t>- From MCS TACs and MFCs</a:t>
            </a:r>
          </a:p>
          <a:p>
            <a:pPr marL="400050" lvl="1" indent="0" algn="just" eaLnBrk="1" hangingPunct="1">
              <a:spcBef>
                <a:spcPct val="50000"/>
              </a:spcBef>
              <a:buClr>
                <a:srgbClr val="002F77"/>
              </a:buClr>
              <a:buFontTx/>
              <a:buNone/>
              <a:defRPr/>
            </a:pPr>
            <a:r>
              <a:rPr lang="en-GB" sz="1800" dirty="0" smtClean="0"/>
              <a:t>- In-situ data held internally and externally</a:t>
            </a:r>
          </a:p>
          <a:p>
            <a:pPr marL="0" indent="0" eaLnBrk="1" hangingPunct="1">
              <a:buFontTx/>
              <a:buNone/>
              <a:defRPr/>
            </a:pPr>
            <a:endParaRPr lang="en-GB" sz="2400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842125" y="6249988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</a:rPr>
              <a:t>* GIS COOC = LOV (UPMC, CNRS), CNES, ACRI-ST</a:t>
            </a:r>
          </a:p>
        </p:txBody>
      </p:sp>
      <p:pic>
        <p:nvPicPr>
          <p:cNvPr id="9220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400" y="554038"/>
            <a:ext cx="21288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5">
                    <a:lumMod val="25000"/>
                  </a:schemeClr>
                </a:solidFill>
              </a:rPr>
              <a:t>Team and </a:t>
            </a:r>
            <a:r>
              <a:rPr lang="fr-FR" b="1" dirty="0" err="1">
                <a:solidFill>
                  <a:schemeClr val="accent5">
                    <a:lumMod val="25000"/>
                  </a:schemeClr>
                </a:solidFill>
              </a:rPr>
              <a:t>context</a:t>
            </a:r>
            <a:endParaRPr lang="fr-FR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0" y="1066800"/>
            <a:ext cx="9128125" cy="4127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31 October 2012</a:t>
            </a:r>
          </a:p>
        </p:txBody>
      </p:sp>
      <p:sp>
        <p:nvSpPr>
          <p:cNvPr id="92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Observations and Data Expert Group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 flipV="1">
            <a:off x="0" y="1066800"/>
            <a:ext cx="9128125" cy="4127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31 October 2012</a:t>
            </a:r>
          </a:p>
        </p:txBody>
      </p:sp>
      <p:sp>
        <p:nvSpPr>
          <p:cNvPr id="133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Observations and Data Expert Group meeting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800" y="2211388"/>
            <a:ext cx="8686800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dirty="0" smtClean="0"/>
              <a:t>Interaction of OSS2015 In situ DB </a:t>
            </a:r>
            <a:r>
              <a:rPr lang="fr-FR" dirty="0" err="1" smtClean="0"/>
              <a:t>with</a:t>
            </a:r>
            <a:r>
              <a:rPr lang="fr-FR" dirty="0" smtClean="0"/>
              <a:t> MODEG (</a:t>
            </a:r>
            <a:r>
              <a:rPr lang="fr-FR" dirty="0" err="1" smtClean="0"/>
              <a:t>EMODnet</a:t>
            </a:r>
            <a:r>
              <a:rPr lang="fr-FR" dirty="0" smtClean="0"/>
              <a:t> </a:t>
            </a:r>
            <a:r>
              <a:rPr lang="fr-FR" dirty="0" err="1"/>
              <a:t>B</a:t>
            </a:r>
            <a:r>
              <a:rPr lang="fr-FR" dirty="0" err="1" smtClean="0"/>
              <a:t>iology</a:t>
            </a:r>
            <a:r>
              <a:rPr lang="fr-FR" dirty="0" smtClean="0"/>
              <a:t>) ?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fr-FR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dirty="0" smtClean="0"/>
              <a:t>Introduction of «</a:t>
            </a:r>
            <a:r>
              <a:rPr lang="fr-FR" dirty="0" err="1" smtClean="0"/>
              <a:t>merged</a:t>
            </a:r>
            <a:r>
              <a:rPr lang="fr-FR" dirty="0" smtClean="0"/>
              <a:t> » EO and In situ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EMODnet</a:t>
            </a:r>
            <a:r>
              <a:rPr lang="fr-FR" dirty="0" smtClean="0"/>
              <a:t> ?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fr-FR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dirty="0" err="1" smtClean="0"/>
              <a:t>Strategy</a:t>
            </a:r>
            <a:r>
              <a:rPr lang="fr-FR" dirty="0" smtClean="0"/>
              <a:t> of labelling of data (</a:t>
            </a:r>
            <a:r>
              <a:rPr lang="fr-FR" dirty="0" err="1" smtClean="0"/>
              <a:t>equivalent</a:t>
            </a:r>
            <a:r>
              <a:rPr lang="fr-FR" dirty="0" smtClean="0"/>
              <a:t> to DOI) – </a:t>
            </a:r>
            <a:r>
              <a:rPr lang="fr-FR" dirty="0" err="1" smtClean="0"/>
              <a:t>studied</a:t>
            </a:r>
            <a:r>
              <a:rPr lang="fr-FR" dirty="0" smtClean="0"/>
              <a:t> by MODEG ?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fr-FR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acceptance</a:t>
            </a:r>
            <a:r>
              <a:rPr lang="fr-FR" dirty="0" smtClean="0"/>
              <a:t> of EO for </a:t>
            </a: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reporting</a:t>
            </a:r>
            <a:r>
              <a:rPr lang="fr-FR" dirty="0" smtClean="0"/>
              <a:t> ?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Role of / Interaction with private actors ? </a:t>
            </a:r>
            <a:endParaRPr lang="en-US" dirty="0"/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400800" y="539905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Questions </a:t>
            </a:r>
            <a:r>
              <a:rPr lang="en-GB" b="1" dirty="0" err="1" smtClean="0">
                <a:solidFill>
                  <a:schemeClr val="accent5">
                    <a:lumMod val="25000"/>
                  </a:schemeClr>
                </a:solidFill>
              </a:rPr>
              <a:t>wrt</a:t>
            </a:r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 MODEG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24 May 2012</a:t>
            </a:r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GMES projects coordination meeting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OSS2015 –links to other projects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4238"/>
            <a:ext cx="8382000" cy="4525962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GB" sz="2400" smtClean="0"/>
              <a:t>formal information exchange to establish with the GMES services projects of relevance to OSS2015</a:t>
            </a:r>
          </a:p>
          <a:p>
            <a:pPr marL="457200" indent="-457200" eaLnBrk="1" hangingPunct="1">
              <a:spcBef>
                <a:spcPts val="1800"/>
              </a:spcBef>
              <a:buFontTx/>
              <a:buAutoNum type="arabicPeriod"/>
            </a:pPr>
            <a:r>
              <a:rPr lang="en-GB" sz="2400" smtClean="0"/>
              <a:t>nature of the links 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GB" sz="2000" smtClean="0"/>
              <a:t>to </a:t>
            </a:r>
            <a:r>
              <a:rPr lang="en-GB" sz="2000" b="1" smtClean="0">
                <a:solidFill>
                  <a:srgbClr val="6B6BCF"/>
                </a:solidFill>
              </a:rPr>
              <a:t>AQUAMAR</a:t>
            </a:r>
            <a:r>
              <a:rPr lang="en-GB" sz="2000" smtClean="0"/>
              <a:t>: 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GB" sz="1800" smtClean="0"/>
              <a:t>service setting up, Chla geostatistics, coastal requirements…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1800" smtClean="0"/>
              <a:t>from OSS2015 : matchups EO/in situ DB, in situ sampling strategy, new products</a:t>
            </a:r>
            <a:endParaRPr lang="en-GB" sz="1800" smtClean="0"/>
          </a:p>
          <a:p>
            <a:pPr lvl="1" eaLnBrk="1" hangingPunct="1">
              <a:buFont typeface="Arial" charset="0"/>
              <a:buChar char="•"/>
            </a:pPr>
            <a:r>
              <a:rPr lang="en-GB" sz="2000" smtClean="0"/>
              <a:t>to </a:t>
            </a:r>
            <a:r>
              <a:rPr lang="en-GB" sz="2000" b="1" smtClean="0">
                <a:solidFill>
                  <a:srgbClr val="6B6BCF"/>
                </a:solidFill>
              </a:rPr>
              <a:t>ASIMUTH</a:t>
            </a:r>
            <a:r>
              <a:rPr lang="en-GB" sz="2000" b="1" smtClean="0"/>
              <a:t>, COBIOS </a:t>
            </a:r>
            <a:r>
              <a:rPr lang="en-GB" sz="2000" smtClean="0"/>
              <a:t>: 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GB" sz="1800" smtClean="0"/>
              <a:t>users, problematic, products, services …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000" smtClean="0"/>
              <a:t>to </a:t>
            </a:r>
            <a:r>
              <a:rPr lang="en-GB" sz="2000" b="1" smtClean="0"/>
              <a:t>OPEC</a:t>
            </a:r>
            <a:r>
              <a:rPr lang="en-GB" sz="2000" smtClean="0"/>
              <a:t>: 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GB" sz="1800" smtClean="0"/>
              <a:t>interface / how OSS2015 could feed in OPEC ecological modelling ?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1800" smtClean="0"/>
              <a:t>sharing pilot site experiments (NA and Mediterranean) </a:t>
            </a:r>
            <a:r>
              <a:rPr lang="en-GB" sz="1800" smtClean="0"/>
              <a:t>?</a:t>
            </a:r>
            <a:endParaRPr lang="en-US" sz="1800" smtClean="0"/>
          </a:p>
          <a:p>
            <a:pPr lvl="1" eaLnBrk="1" hangingPunct="1">
              <a:buFont typeface="Arial" charset="0"/>
              <a:buChar char="•"/>
            </a:pPr>
            <a:r>
              <a:rPr lang="en-GB" sz="2000" smtClean="0"/>
              <a:t>to </a:t>
            </a:r>
            <a:r>
              <a:rPr lang="en-GB" sz="2000" b="1" smtClean="0">
                <a:solidFill>
                  <a:srgbClr val="6B6BCF"/>
                </a:solidFill>
              </a:rPr>
              <a:t>SANGOMA</a:t>
            </a:r>
            <a:r>
              <a:rPr lang="en-GB" sz="2000" smtClean="0"/>
              <a:t>: 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GB" sz="1600" smtClean="0"/>
              <a:t>assimilation expertise sharing, </a:t>
            </a:r>
            <a:r>
              <a:rPr lang="en-US" sz="1600" smtClean="0"/>
              <a:t>get insights on the most advanced assimilation techniques</a:t>
            </a:r>
            <a:endParaRPr lang="en-GB" sz="1600" smtClean="0"/>
          </a:p>
          <a:p>
            <a:pPr lvl="1" eaLnBrk="1" hangingPunct="1"/>
            <a:endParaRPr lang="en-GB" sz="2000" smtClean="0"/>
          </a:p>
        </p:txBody>
      </p:sp>
    </p:spTree>
    <p:extLst>
      <p:ext uri="{BB962C8B-B14F-4D97-AF65-F5344CB8AC3E}">
        <p14:creationId xmlns:p14="http://schemas.microsoft.com/office/powerpoint/2010/main" val="7407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24 May 2012</a:t>
            </a:r>
          </a:p>
        </p:txBody>
      </p:sp>
      <p:sp>
        <p:nvSpPr>
          <p:cNvPr id="2253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GMES projects coordination meeting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OSS2015 – existing links to other projects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4525963"/>
          </a:xfrm>
        </p:spPr>
        <p:txBody>
          <a:bodyPr/>
          <a:lstStyle/>
          <a:p>
            <a:pPr eaLnBrk="1" hangingPunct="1"/>
            <a:r>
              <a:rPr lang="en-GB" sz="2400" smtClean="0"/>
              <a:t>Links to MyOcean: </a:t>
            </a:r>
            <a:r>
              <a:rPr lang="en-GB" sz="2000" smtClean="0">
                <a:cs typeface="Vrinda" pitchFamily="34" charset="0"/>
              </a:rPr>
              <a:t>WP 3.2 targeting establishment  of collaborative links (technical, research, operations) with MCS</a:t>
            </a:r>
          </a:p>
          <a:p>
            <a:pPr lvl="1" eaLnBrk="1" hangingPunct="1">
              <a:spcBef>
                <a:spcPts val="1200"/>
              </a:spcBef>
            </a:pPr>
            <a:r>
              <a:rPr lang="en-GB" sz="2000" i="1" smtClean="0">
                <a:cs typeface="Vrinda" pitchFamily="34" charset="0"/>
              </a:rPr>
              <a:t>Practical implementation since OSS2015 KO</a:t>
            </a:r>
            <a:r>
              <a:rPr lang="en-GB" sz="2000" smtClean="0">
                <a:cs typeface="Vrinda" pitchFamily="34" charset="0"/>
              </a:rPr>
              <a:t>:</a:t>
            </a:r>
          </a:p>
          <a:p>
            <a:pPr lvl="2">
              <a:buSzPct val="70000"/>
              <a:buFont typeface="Wingdings" pitchFamily="2" charset="2"/>
              <a:buChar char="v"/>
            </a:pPr>
            <a:r>
              <a:rPr lang="en-GB" sz="2000" smtClean="0">
                <a:cs typeface="Vrinda" pitchFamily="34" charset="0"/>
              </a:rPr>
              <a:t>Support from Pierre Brasseur, science leader in MyOcean</a:t>
            </a:r>
          </a:p>
          <a:p>
            <a:pPr lvl="2">
              <a:buSzPct val="70000"/>
              <a:buFont typeface="Wingdings" pitchFamily="2" charset="2"/>
              <a:buChar char="v"/>
            </a:pPr>
            <a:r>
              <a:rPr lang="en-GB" sz="2000" smtClean="0">
                <a:cs typeface="Vrinda" pitchFamily="34" charset="0"/>
              </a:rPr>
              <a:t>Support from Glenn Nolan, MyOcean user uptake</a:t>
            </a:r>
          </a:p>
          <a:p>
            <a:pPr lvl="2">
              <a:buSzPct val="70000"/>
              <a:buFont typeface="Wingdings" pitchFamily="2" charset="2"/>
              <a:buChar char="v"/>
            </a:pPr>
            <a:r>
              <a:rPr lang="en-GB" sz="2000" smtClean="0">
                <a:cs typeface="Vrinda" pitchFamily="34" charset="0"/>
              </a:rPr>
              <a:t>SLA signed with MyOcean</a:t>
            </a:r>
          </a:p>
          <a:p>
            <a:pPr lvl="2">
              <a:buSzPct val="70000"/>
              <a:buFont typeface="Wingdings" pitchFamily="2" charset="2"/>
              <a:buChar char="v"/>
            </a:pPr>
            <a:r>
              <a:rPr lang="en-GB" sz="2000" smtClean="0">
                <a:cs typeface="Vrinda" pitchFamily="34" charset="0"/>
              </a:rPr>
              <a:t>Outreach – attendance to GMES workshops on Marine Data Information Policy and Marine Monitoring Service (Jan 2012).</a:t>
            </a:r>
          </a:p>
          <a:p>
            <a:pPr lvl="1" eaLnBrk="1" hangingPunct="1">
              <a:spcBef>
                <a:spcPts val="1200"/>
              </a:spcBef>
            </a:pPr>
            <a:r>
              <a:rPr lang="en-GB" sz="2000" i="1" smtClean="0"/>
              <a:t>Input relation </a:t>
            </a:r>
            <a:r>
              <a:rPr lang="en-GB" sz="2000" smtClean="0"/>
              <a:t>(e.g. science) : WP 2 on data assimilation schemes, data dissemination framework, etc.</a:t>
            </a:r>
          </a:p>
          <a:p>
            <a:pPr lvl="1" eaLnBrk="1" hangingPunct="1">
              <a:spcBef>
                <a:spcPts val="1200"/>
              </a:spcBef>
            </a:pPr>
            <a:r>
              <a:rPr lang="en-GB" sz="2000" i="1" smtClean="0"/>
              <a:t>Output relation </a:t>
            </a:r>
            <a:r>
              <a:rPr lang="en-GB" sz="2000" smtClean="0"/>
              <a:t>(use of MyOcean service) : EO and in-situ data + outputs of models (ocean colour &amp; SST)</a:t>
            </a:r>
          </a:p>
          <a:p>
            <a:pPr lvl="1" eaLnBrk="1" hangingPunct="1">
              <a:spcBef>
                <a:spcPts val="1200"/>
              </a:spcBef>
            </a:pPr>
            <a:r>
              <a:rPr lang="en-GB" sz="2000" i="1" smtClean="0"/>
              <a:t>Current issues </a:t>
            </a:r>
            <a:r>
              <a:rPr lang="en-GB" sz="2000" smtClean="0"/>
              <a:t>: </a:t>
            </a:r>
            <a:r>
              <a:rPr lang="en-GB" sz="2000" smtClean="0">
                <a:cs typeface="Vrinda" pitchFamily="34" charset="0"/>
              </a:rPr>
              <a:t>no access to the MCS technical documents (e.g. MyOcean URD), difficulties to access in-situ database</a:t>
            </a:r>
          </a:p>
          <a:p>
            <a:pPr lvl="1" eaLnBrk="1" hangingPunct="1"/>
            <a:endParaRPr lang="en-GB" sz="2000" smtClean="0"/>
          </a:p>
        </p:txBody>
      </p:sp>
    </p:spTree>
    <p:extLst>
      <p:ext uri="{BB962C8B-B14F-4D97-AF65-F5344CB8AC3E}">
        <p14:creationId xmlns:p14="http://schemas.microsoft.com/office/powerpoint/2010/main" val="26539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12838"/>
            <a:ext cx="876300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GB" sz="18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sz="1800" b="1" dirty="0" smtClean="0">
                <a:solidFill>
                  <a:schemeClr val="accent5">
                    <a:lumMod val="25000"/>
                  </a:schemeClr>
                </a:solidFill>
              </a:rPr>
              <a:t>Main objectives</a:t>
            </a:r>
          </a:p>
          <a:p>
            <a:pPr marL="0" indent="0" eaLnBrk="1" hangingPunct="1">
              <a:buFontTx/>
              <a:buNone/>
              <a:defRPr/>
            </a:pPr>
            <a:endParaRPr lang="en-US" sz="1800" i="1" dirty="0" smtClean="0">
              <a:solidFill>
                <a:schemeClr val="tx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I</a:t>
            </a:r>
            <a:r>
              <a:rPr lang="en-US" sz="1800" dirty="0" smtClean="0">
                <a:solidFill>
                  <a:schemeClr val="tx2"/>
                </a:solidFill>
              </a:rPr>
              <a:t>mproving </a:t>
            </a:r>
            <a:r>
              <a:rPr lang="en-US" sz="1800" dirty="0">
                <a:solidFill>
                  <a:schemeClr val="tx2"/>
                </a:solidFill>
              </a:rPr>
              <a:t>the </a:t>
            </a:r>
            <a:r>
              <a:rPr lang="en-US" sz="1800" dirty="0" err="1">
                <a:solidFill>
                  <a:schemeClr val="tx2"/>
                </a:solidFill>
              </a:rPr>
              <a:t>nowcast</a:t>
            </a:r>
            <a:r>
              <a:rPr lang="en-US" sz="1800" dirty="0">
                <a:solidFill>
                  <a:schemeClr val="tx2"/>
                </a:solidFill>
              </a:rPr>
              <a:t>, the forecast and the estimation of </a:t>
            </a:r>
            <a:r>
              <a:rPr lang="en-US" sz="1800" dirty="0" smtClean="0">
                <a:solidFill>
                  <a:schemeClr val="tx2"/>
                </a:solidFill>
              </a:rPr>
              <a:t>the </a:t>
            </a:r>
            <a:r>
              <a:rPr lang="en-GB" sz="1800" dirty="0" smtClean="0"/>
              <a:t>spatial and temporal variability of biogeochemical variables in the ocean mixed layer</a:t>
            </a:r>
          </a:p>
          <a:p>
            <a:pPr marL="0" indent="0" eaLnBrk="1" hangingPunct="1">
              <a:buFontTx/>
              <a:buNone/>
              <a:defRPr/>
            </a:pPr>
            <a:endParaRPr lang="en-GB" sz="1800" i="1" dirty="0" smtClean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sz="1800" dirty="0" smtClean="0"/>
              <a:t>Develop and validate </a:t>
            </a:r>
            <a:r>
              <a:rPr lang="en-GB" sz="1800" dirty="0" smtClean="0">
                <a:solidFill>
                  <a:srgbClr val="0070C0"/>
                </a:solidFill>
              </a:rPr>
              <a:t>new tools</a:t>
            </a:r>
            <a:r>
              <a:rPr lang="en-GB" sz="1800" dirty="0" smtClean="0"/>
              <a:t> for integration and assimilation of EO and </a:t>
            </a:r>
            <a:r>
              <a:rPr lang="en-GB" sz="1800" i="1" dirty="0" smtClean="0"/>
              <a:t>in situ </a:t>
            </a:r>
            <a:r>
              <a:rPr lang="en-GB" sz="1800" dirty="0" smtClean="0"/>
              <a:t>data into biogeochemical models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sz="1800" dirty="0" smtClean="0"/>
              <a:t>Develop and validate </a:t>
            </a:r>
            <a:r>
              <a:rPr lang="en-GB" sz="1800" dirty="0" smtClean="0">
                <a:solidFill>
                  <a:srgbClr val="0070C0"/>
                </a:solidFill>
              </a:rPr>
              <a:t>new products </a:t>
            </a:r>
            <a:r>
              <a:rPr lang="en-GB" sz="1800" dirty="0" smtClean="0"/>
              <a:t>relevant to the biogeochemistry of the ocean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sz="1800" dirty="0" smtClean="0"/>
              <a:t>Develop and demonstrate </a:t>
            </a:r>
            <a:r>
              <a:rPr lang="en-GB" sz="1800" dirty="0" smtClean="0">
                <a:solidFill>
                  <a:srgbClr val="0070C0"/>
                </a:solidFill>
              </a:rPr>
              <a:t>new prototype service lines</a:t>
            </a:r>
          </a:p>
          <a:p>
            <a:pPr marL="0" indent="0" eaLnBrk="1" hangingPunct="1">
              <a:buFontTx/>
              <a:buNone/>
              <a:defRPr/>
            </a:pPr>
            <a:endParaRPr lang="en-GB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253038" y="554038"/>
            <a:ext cx="38909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5">
                    <a:lumMod val="25000"/>
                  </a:schemeClr>
                </a:solidFill>
              </a:rPr>
              <a:t>Objectives and overall challenges</a:t>
            </a:r>
          </a:p>
        </p:txBody>
      </p:sp>
      <p:pic>
        <p:nvPicPr>
          <p:cNvPr id="10244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 flipV="1">
            <a:off x="0" y="1066800"/>
            <a:ext cx="9128125" cy="4127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31 October 2012</a:t>
            </a:r>
          </a:p>
        </p:txBody>
      </p:sp>
      <p:sp>
        <p:nvSpPr>
          <p:cNvPr id="1024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Observations and Data Expert Group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12838"/>
            <a:ext cx="8305800" cy="19351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GB" sz="18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en-GB" sz="1800" b="1" dirty="0">
                <a:solidFill>
                  <a:schemeClr val="accent5">
                    <a:lumMod val="25000"/>
                  </a:schemeClr>
                </a:solidFill>
              </a:rPr>
              <a:t>R&amp;D - </a:t>
            </a:r>
            <a:r>
              <a:rPr lang="en-GB" sz="1800" b="1" dirty="0" smtClean="0">
                <a:solidFill>
                  <a:schemeClr val="accent5">
                    <a:lumMod val="25000"/>
                  </a:schemeClr>
                </a:solidFill>
              </a:rPr>
              <a:t>Data assimilation</a:t>
            </a:r>
          </a:p>
          <a:p>
            <a:pPr marL="0" indent="0" algn="just">
              <a:buFontTx/>
              <a:buNone/>
              <a:defRPr/>
            </a:pPr>
            <a:endParaRPr lang="en-US" sz="1800" b="1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1- We develop </a:t>
            </a:r>
            <a:r>
              <a:rPr lang="en-US" sz="1800" u="sng" dirty="0">
                <a:solidFill>
                  <a:schemeClr val="tx2"/>
                </a:solidFill>
              </a:rPr>
              <a:t>algorithms for the fusion of satellite ocean </a:t>
            </a:r>
            <a:r>
              <a:rPr lang="en-US" sz="1800" u="sng" dirty="0" err="1">
                <a:solidFill>
                  <a:schemeClr val="tx2"/>
                </a:solidFill>
              </a:rPr>
              <a:t>colour</a:t>
            </a:r>
            <a:r>
              <a:rPr lang="en-US" sz="1800" u="sng" dirty="0">
                <a:solidFill>
                  <a:schemeClr val="tx2"/>
                </a:solidFill>
              </a:rPr>
              <a:t> data </a:t>
            </a:r>
            <a:r>
              <a:rPr lang="en-US" sz="1800" dirty="0">
                <a:solidFill>
                  <a:schemeClr val="tx2"/>
                </a:solidFill>
              </a:rPr>
              <a:t>(multispectral radiance of the sea surface) </a:t>
            </a:r>
            <a:r>
              <a:rPr lang="en-US" sz="1800" u="sng" dirty="0">
                <a:solidFill>
                  <a:schemeClr val="tx2"/>
                </a:solidFill>
              </a:rPr>
              <a:t>and </a:t>
            </a:r>
            <a:r>
              <a:rPr lang="en-US" sz="1800" i="1" u="sng" dirty="0">
                <a:solidFill>
                  <a:schemeClr val="tx2"/>
                </a:solidFill>
              </a:rPr>
              <a:t>in situ </a:t>
            </a:r>
            <a:r>
              <a:rPr lang="en-US" sz="1800" u="sng" dirty="0">
                <a:solidFill>
                  <a:schemeClr val="tx2"/>
                </a:solidFill>
              </a:rPr>
              <a:t>measurements </a:t>
            </a:r>
            <a:r>
              <a:rPr lang="en-US" sz="1800" dirty="0">
                <a:solidFill>
                  <a:schemeClr val="tx2"/>
                </a:solidFill>
              </a:rPr>
              <a:t>from platforms (buoys, drifters, gliders, …)</a:t>
            </a:r>
          </a:p>
          <a:p>
            <a:pPr marL="0" indent="0" eaLnBrk="1" hangingPunct="1">
              <a:buFontTx/>
              <a:buNone/>
              <a:defRPr/>
            </a:pPr>
            <a:endParaRPr lang="en-GB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716838" y="554038"/>
            <a:ext cx="12747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5">
                    <a:lumMod val="25000"/>
                  </a:schemeClr>
                </a:solidFill>
              </a:rPr>
              <a:t>New tools</a:t>
            </a:r>
          </a:p>
        </p:txBody>
      </p:sp>
      <p:pic>
        <p:nvPicPr>
          <p:cNvPr id="11268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 flipV="1">
            <a:off x="0" y="1066800"/>
            <a:ext cx="9128125" cy="4127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5181600" cy="352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accent6"/>
                </a:solidFill>
              </a:rPr>
              <a:t>Fusion algorithms are based </a:t>
            </a:r>
          </a:p>
          <a:p>
            <a:pPr marL="400050" lvl="1">
              <a:spcBef>
                <a:spcPts val="600"/>
              </a:spcBef>
              <a:buClr>
                <a:srgbClr val="007A94"/>
              </a:buClr>
              <a:defRPr/>
            </a:pPr>
            <a:r>
              <a:rPr lang="en-US" dirty="0">
                <a:solidFill>
                  <a:schemeClr val="tx2"/>
                </a:solidFill>
              </a:rPr>
              <a:t>- either on </a:t>
            </a:r>
            <a:r>
              <a:rPr lang="en-US" dirty="0" err="1">
                <a:solidFill>
                  <a:schemeClr val="tx2"/>
                </a:solidFill>
              </a:rPr>
              <a:t>geostatistical</a:t>
            </a:r>
            <a:r>
              <a:rPr lang="en-US" dirty="0">
                <a:solidFill>
                  <a:schemeClr val="tx2"/>
                </a:solidFill>
              </a:rPr>
              <a:t> model</a:t>
            </a:r>
          </a:p>
          <a:p>
            <a:pPr marL="400050" lvl="1">
              <a:spcBef>
                <a:spcPts val="600"/>
              </a:spcBef>
              <a:buClr>
                <a:srgbClr val="007A94"/>
              </a:buClr>
              <a:defRPr/>
            </a:pPr>
            <a:r>
              <a:rPr lang="en-US" dirty="0">
                <a:solidFill>
                  <a:schemeClr val="tx2"/>
                </a:solidFill>
              </a:rPr>
              <a:t>- or on assimilation models according to various schemes</a:t>
            </a:r>
          </a:p>
          <a:p>
            <a:pPr lvl="2">
              <a:spcBef>
                <a:spcPts val="600"/>
              </a:spcBef>
              <a:buClr>
                <a:srgbClr val="007A94"/>
              </a:buClr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tx2"/>
                </a:solidFill>
              </a:rPr>
              <a:t>Bio-optical assimilation</a:t>
            </a:r>
          </a:p>
          <a:p>
            <a:pPr lvl="2">
              <a:spcBef>
                <a:spcPts val="600"/>
              </a:spcBef>
              <a:buClr>
                <a:srgbClr val="007A94"/>
              </a:buClr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tx2"/>
                </a:solidFill>
              </a:rPr>
              <a:t>Chlorophyll-a concentration assimilation</a:t>
            </a:r>
          </a:p>
          <a:p>
            <a:pPr lvl="2" algn="just">
              <a:spcBef>
                <a:spcPts val="600"/>
              </a:spcBef>
              <a:buClr>
                <a:srgbClr val="007A94"/>
              </a:buClr>
              <a:buFont typeface="Wingdings" pitchFamily="2" charset="2"/>
              <a:buChar char="§"/>
              <a:defRPr/>
            </a:pPr>
            <a:endParaRPr lang="en-GB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solidFill>
                  <a:schemeClr val="accent6"/>
                </a:solidFill>
              </a:rPr>
              <a:t>Fields campaigns (2013)</a:t>
            </a: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solidFill>
                  <a:schemeClr val="tx2"/>
                </a:solidFill>
              </a:rPr>
              <a:t>OSSEs will be carried out in the </a:t>
            </a:r>
            <a:r>
              <a:rPr lang="en-US" dirty="0" err="1">
                <a:solidFill>
                  <a:schemeClr val="tx2"/>
                </a:solidFill>
              </a:rPr>
              <a:t>Ligurian</a:t>
            </a:r>
            <a:r>
              <a:rPr lang="en-US" dirty="0">
                <a:solidFill>
                  <a:schemeClr val="tx2"/>
                </a:solidFill>
              </a:rPr>
              <a:t> sea and the North Atlantic</a:t>
            </a:r>
            <a:endParaRPr lang="fr-FR" dirty="0"/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276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81550"/>
            <a:ext cx="3352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31 October 2012</a:t>
            </a:r>
          </a:p>
        </p:txBody>
      </p:sp>
      <p:sp>
        <p:nvSpPr>
          <p:cNvPr id="1127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Observations and Data Expert Group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99350" y="554038"/>
            <a:ext cx="1709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5">
                    <a:lumMod val="25000"/>
                  </a:schemeClr>
                </a:solidFill>
              </a:rPr>
              <a:t>New products</a:t>
            </a:r>
          </a:p>
        </p:txBody>
      </p:sp>
      <p:pic>
        <p:nvPicPr>
          <p:cNvPr id="12291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 flipV="1">
            <a:off x="0" y="1066800"/>
            <a:ext cx="9128125" cy="4127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31 October 2012</a:t>
            </a:r>
          </a:p>
        </p:txBody>
      </p:sp>
      <p:sp>
        <p:nvSpPr>
          <p:cNvPr id="1229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Observations and Data Expert Group meeting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304800" y="995363"/>
            <a:ext cx="8686800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endParaRPr lang="en-US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1400"/>
              </a:spcBef>
              <a:buFontTx/>
              <a:buNone/>
              <a:defRPr/>
            </a:pPr>
            <a:r>
              <a:rPr lang="en-GB" sz="1800" b="1" dirty="0" smtClean="0">
                <a:solidFill>
                  <a:schemeClr val="accent5">
                    <a:lumMod val="25000"/>
                  </a:schemeClr>
                </a:solidFill>
              </a:rPr>
              <a:t>R&amp;D </a:t>
            </a:r>
            <a:r>
              <a:rPr lang="en-GB" sz="1800" b="1" dirty="0" smtClean="0">
                <a:solidFill>
                  <a:schemeClr val="accent1">
                    <a:lumMod val="25000"/>
                  </a:schemeClr>
                </a:solidFill>
              </a:rPr>
              <a:t>– Development and validation of new product, </a:t>
            </a:r>
            <a:r>
              <a:rPr lang="en-GB" sz="1800" b="1" dirty="0">
                <a:solidFill>
                  <a:schemeClr val="accent1">
                    <a:lumMod val="25000"/>
                  </a:schemeClr>
                </a:solidFill>
              </a:rPr>
              <a:t>error </a:t>
            </a:r>
            <a:r>
              <a:rPr lang="en-GB" sz="1800" b="1" dirty="0" smtClean="0">
                <a:solidFill>
                  <a:schemeClr val="accent1">
                    <a:lumMod val="25000"/>
                  </a:schemeClr>
                </a:solidFill>
              </a:rPr>
              <a:t>characterisation</a:t>
            </a:r>
            <a:r>
              <a:rPr lang="fr-FR" sz="1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25000"/>
                  </a:schemeClr>
                </a:solidFill>
              </a:rPr>
              <a:t>and production of time series</a:t>
            </a:r>
            <a:endParaRPr lang="en-US" sz="2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571500" lvl="1" indent="-171450" algn="just">
              <a:spcBef>
                <a:spcPts val="2400"/>
              </a:spcBef>
              <a:buClr>
                <a:srgbClr val="007A94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Chlorophyll</a:t>
            </a:r>
          </a:p>
          <a:p>
            <a:pPr marL="571500" lvl="1" indent="-171450" algn="just">
              <a:spcBef>
                <a:spcPts val="600"/>
              </a:spcBef>
              <a:buClr>
                <a:srgbClr val="007A94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NPP (net primary Production)</a:t>
            </a:r>
          </a:p>
          <a:p>
            <a:pPr marL="571500" lvl="1" indent="-171450" algn="just">
              <a:spcBef>
                <a:spcPts val="600"/>
              </a:spcBef>
              <a:buClr>
                <a:srgbClr val="007A94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PSD (</a:t>
            </a:r>
            <a:r>
              <a:rPr lang="en-US" sz="1800" dirty="0" err="1" smtClean="0">
                <a:solidFill>
                  <a:schemeClr val="tx2"/>
                </a:solidFill>
              </a:rPr>
              <a:t>Indice</a:t>
            </a:r>
            <a:r>
              <a:rPr lang="en-US" sz="1800" dirty="0" smtClean="0">
                <a:solidFill>
                  <a:schemeClr val="tx2"/>
                </a:solidFill>
              </a:rPr>
              <a:t> of particle size distribution)</a:t>
            </a:r>
          </a:p>
          <a:p>
            <a:pPr marL="571500" lvl="1" indent="-171450" algn="just">
              <a:spcBef>
                <a:spcPts val="600"/>
              </a:spcBef>
              <a:buClr>
                <a:srgbClr val="007A94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POC ( Water Particle Organic Carbon)</a:t>
            </a:r>
          </a:p>
          <a:p>
            <a:pPr marL="571500" lvl="1" indent="-171450" algn="just">
              <a:spcBef>
                <a:spcPts val="600"/>
              </a:spcBef>
              <a:buClr>
                <a:srgbClr val="007A94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PFT (Phytoplankton Functional </a:t>
            </a:r>
            <a:r>
              <a:rPr lang="en-US" sz="1800" dirty="0">
                <a:solidFill>
                  <a:schemeClr val="tx2"/>
                </a:solidFill>
              </a:rPr>
              <a:t>T</a:t>
            </a:r>
            <a:r>
              <a:rPr lang="en-US" sz="1800" dirty="0" smtClean="0">
                <a:solidFill>
                  <a:schemeClr val="tx2"/>
                </a:solidFill>
              </a:rPr>
              <a:t>ypes)</a:t>
            </a:r>
          </a:p>
          <a:p>
            <a:pPr marL="571500" lvl="1" indent="-171450" algn="just">
              <a:spcBef>
                <a:spcPts val="600"/>
              </a:spcBef>
              <a:buClr>
                <a:srgbClr val="007A94"/>
              </a:buClr>
              <a:buFont typeface="Wingdings" pitchFamily="2" charset="2"/>
              <a:buChar char="v"/>
              <a:defRPr/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Others (on-demand service)</a:t>
            </a:r>
          </a:p>
          <a:p>
            <a:pPr lvl="2" algn="just">
              <a:spcBef>
                <a:spcPts val="600"/>
              </a:spcBef>
              <a:buClr>
                <a:srgbClr val="007A94"/>
              </a:buClr>
              <a:buFont typeface="Wingdings" pitchFamily="2" charset="2"/>
              <a:buChar char="§"/>
              <a:defRPr/>
            </a:pPr>
            <a:endParaRPr lang="en-GB" sz="2900" dirty="0" smtClean="0">
              <a:solidFill>
                <a:schemeClr val="tx2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sz="29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en-US" sz="2900" dirty="0" smtClean="0">
              <a:solidFill>
                <a:schemeClr val="tx2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296" name="Picture 2" descr="original_figure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05325"/>
            <a:ext cx="3028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" descr="original_legend_figure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6105525"/>
            <a:ext cx="2314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43100"/>
            <a:ext cx="3336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ZoneTexte 3"/>
          <p:cNvSpPr txBox="1">
            <a:spLocks noChangeArrowheads="1"/>
          </p:cNvSpPr>
          <p:nvPr/>
        </p:nvSpPr>
        <p:spPr bwMode="auto">
          <a:xfrm>
            <a:off x="7924800" y="344011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bbp slope</a:t>
            </a:r>
          </a:p>
        </p:txBody>
      </p:sp>
      <p:pic>
        <p:nvPicPr>
          <p:cNvPr id="12300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8175"/>
            <a:ext cx="25908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5908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ZoneTexte 16"/>
          <p:cNvSpPr txBox="1">
            <a:spLocks noChangeArrowheads="1"/>
          </p:cNvSpPr>
          <p:nvPr/>
        </p:nvSpPr>
        <p:spPr bwMode="auto">
          <a:xfrm>
            <a:off x="1219200" y="6276975"/>
            <a:ext cx="1116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/>
              <a:t>Transparency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2657" y="55403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5">
                    <a:lumMod val="25000"/>
                  </a:schemeClr>
                </a:solidFill>
              </a:rPr>
              <a:t>New </a:t>
            </a:r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services 1/2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3315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 flipV="1">
            <a:off x="0" y="1066800"/>
            <a:ext cx="9128125" cy="4127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31 October 2012</a:t>
            </a:r>
          </a:p>
        </p:txBody>
      </p:sp>
      <p:sp>
        <p:nvSpPr>
          <p:cNvPr id="133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Observations and Data Expert Group meeting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334963" y="1449388"/>
            <a:ext cx="86868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endParaRPr lang="en-US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1400"/>
              </a:spcBef>
              <a:buFontTx/>
              <a:buNone/>
              <a:defRPr/>
            </a:pPr>
            <a:r>
              <a:rPr lang="en-GB" sz="1900" b="1" dirty="0" smtClean="0">
                <a:solidFill>
                  <a:schemeClr val="accent1">
                    <a:lumMod val="25000"/>
                  </a:schemeClr>
                </a:solidFill>
              </a:rPr>
              <a:t>R&amp;D – Prototyping of an on-demand production/distribution service (2014)</a:t>
            </a:r>
            <a:endParaRPr lang="en-US" sz="19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en-US" sz="2900" dirty="0" smtClean="0">
              <a:solidFill>
                <a:schemeClr val="tx2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2211388"/>
            <a:ext cx="8686800" cy="2970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To be tested and demonstrated with the </a:t>
            </a:r>
            <a:r>
              <a:rPr lang="en-US" b="1" dirty="0"/>
              <a:t>new biogeochemistry products</a:t>
            </a:r>
            <a:r>
              <a:rPr lang="en-US" dirty="0"/>
              <a:t>. 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Data </a:t>
            </a:r>
            <a:r>
              <a:rPr lang="en-US" b="1" dirty="0"/>
              <a:t>management, identification</a:t>
            </a:r>
            <a:r>
              <a:rPr lang="en-US" dirty="0"/>
              <a:t>, dissemination, citation (DOI). 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2D, 3D and 4D </a:t>
            </a:r>
            <a:r>
              <a:rPr lang="en-US" b="1" dirty="0"/>
              <a:t>data &amp; associated statistics 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b="1" dirty="0"/>
              <a:t>Data analyses</a:t>
            </a:r>
            <a:r>
              <a:rPr lang="en-US" dirty="0"/>
              <a:t>: cross comparison, cluster analysis, time series analysis 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User flexibility at all levels of the processing chain, input to output. 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Investigate other links to the downstream services: combine data products and analysis tools to assess, monitor, predict particular environmental situations (e.g. Environmental hazard monitoring, Support service to campaigns at sea, …)              </a:t>
            </a:r>
          </a:p>
          <a:p>
            <a:pPr>
              <a:defRPr/>
            </a:pPr>
            <a:r>
              <a:rPr lang="en-US" dirty="0"/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 flipV="1">
            <a:off x="0" y="1066800"/>
            <a:ext cx="9128125" cy="4127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31 October 2012</a:t>
            </a:r>
          </a:p>
        </p:txBody>
      </p:sp>
      <p:sp>
        <p:nvSpPr>
          <p:cNvPr id="133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Observations and Data Expert Group meeting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334963" y="1449389"/>
            <a:ext cx="86868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1400"/>
              </a:spcBef>
              <a:buFontTx/>
              <a:buNone/>
              <a:defRPr/>
            </a:pPr>
            <a:r>
              <a:rPr lang="en-GB" sz="1800" b="1" dirty="0" smtClean="0">
                <a:solidFill>
                  <a:schemeClr val="accent1">
                    <a:lumMod val="25000"/>
                  </a:schemeClr>
                </a:solidFill>
              </a:rPr>
              <a:t>R&amp;D – </a:t>
            </a:r>
            <a:r>
              <a:rPr lang="fr-FR" sz="1800" b="1" dirty="0" err="1" smtClean="0">
                <a:solidFill>
                  <a:schemeClr val="accent1">
                    <a:lumMod val="25000"/>
                  </a:schemeClr>
                </a:solidFill>
              </a:rPr>
              <a:t>Economical</a:t>
            </a:r>
            <a:r>
              <a:rPr lang="fr-FR" sz="1800" b="1" dirty="0" smtClean="0">
                <a:solidFill>
                  <a:schemeClr val="accent1">
                    <a:lumMod val="25000"/>
                  </a:schemeClr>
                </a:solidFill>
              </a:rPr>
              <a:t> and </a:t>
            </a:r>
            <a:r>
              <a:rPr lang="fr-FR" sz="1800" b="1" dirty="0" err="1" smtClean="0">
                <a:solidFill>
                  <a:schemeClr val="accent1">
                    <a:lumMod val="25000"/>
                  </a:schemeClr>
                </a:solidFill>
              </a:rPr>
              <a:t>societal</a:t>
            </a:r>
            <a:r>
              <a:rPr lang="fr-FR" sz="1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accent1">
                    <a:lumMod val="25000"/>
                  </a:schemeClr>
                </a:solidFill>
              </a:rPr>
              <a:t>benefits</a:t>
            </a:r>
            <a:r>
              <a:rPr lang="fr-FR" sz="1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accent1">
                    <a:lumMod val="25000"/>
                  </a:schemeClr>
                </a:solidFill>
              </a:rPr>
              <a:t>assessments</a:t>
            </a:r>
            <a:endParaRPr lang="en-US" sz="29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2211388"/>
            <a:ext cx="86868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GB" b="1" dirty="0"/>
              <a:t>How ?</a:t>
            </a:r>
          </a:p>
          <a:p>
            <a:pPr>
              <a:defRPr/>
            </a:pPr>
            <a:r>
              <a:rPr lang="en-US" dirty="0"/>
              <a:t>Perform R&amp;D activities for the development of marine biogeochemistry </a:t>
            </a:r>
            <a:r>
              <a:rPr lang="en-US" u="sng" dirty="0"/>
              <a:t>products and services not currently available through the current prototyped MCS</a:t>
            </a:r>
          </a:p>
          <a:p>
            <a:pPr>
              <a:defRPr/>
            </a:pPr>
            <a:r>
              <a:rPr lang="en-US" dirty="0"/>
              <a:t>Continue </a:t>
            </a:r>
            <a:r>
              <a:rPr lang="en-US" u="sng" dirty="0"/>
              <a:t>dialogue with scientific users and downstream services designers</a:t>
            </a:r>
            <a:r>
              <a:rPr lang="en-US" dirty="0"/>
              <a:t> in order to adapt offering to the needs. The development of a new web-based platform will permit “on-demand” feature. 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/>
              <a:t>     </a:t>
            </a:r>
            <a:r>
              <a:rPr lang="en-US" b="1" dirty="0"/>
              <a:t>To that end</a:t>
            </a:r>
            <a:r>
              <a:rPr lang="en-US" dirty="0"/>
              <a:t>, specific activities have been targeted</a:t>
            </a:r>
          </a:p>
          <a:p>
            <a:pPr>
              <a:defRPr/>
            </a:pPr>
            <a:r>
              <a:rPr lang="en-US" u="sng" dirty="0"/>
              <a:t>Socio-economic benefit analyses</a:t>
            </a:r>
            <a:r>
              <a:rPr lang="en-US" dirty="0"/>
              <a:t> and user consultation</a:t>
            </a:r>
            <a:endParaRPr lang="en-GB" dirty="0"/>
          </a:p>
          <a:p>
            <a:pPr eaLnBrk="1" hangingPunct="1">
              <a:defRPr/>
            </a:pPr>
            <a:r>
              <a:rPr lang="en-GB" dirty="0"/>
              <a:t>Link with MCS (iteration with and feedback to upstream)</a:t>
            </a:r>
          </a:p>
          <a:p>
            <a:pPr marL="0" lvl="1" indent="0" algn="ctr" eaLnBrk="1" hangingPunct="1">
              <a:spcBef>
                <a:spcPts val="1200"/>
              </a:spcBef>
              <a:buFontTx/>
              <a:buNone/>
              <a:defRPr/>
            </a:pPr>
            <a:r>
              <a:rPr lang="en-US" dirty="0"/>
              <a:t>Recommendation for the service structure and </a:t>
            </a:r>
            <a:br>
              <a:rPr lang="en-US" dirty="0"/>
            </a:br>
            <a:r>
              <a:rPr lang="en-US" dirty="0"/>
              <a:t>          delivery between MCS and downstream</a:t>
            </a:r>
            <a:endParaRPr lang="fr-FR" dirty="0"/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122657" y="55403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5">
                    <a:lumMod val="25000"/>
                  </a:schemeClr>
                </a:solidFill>
              </a:rPr>
              <a:t>New </a:t>
            </a:r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services 2/2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 flipV="1">
            <a:off x="0" y="1066800"/>
            <a:ext cx="9128125" cy="4127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31 October 2012</a:t>
            </a:r>
          </a:p>
        </p:txBody>
      </p:sp>
      <p:sp>
        <p:nvSpPr>
          <p:cNvPr id="133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Observations and Data Expert Group meeting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304800" y="1295400"/>
            <a:ext cx="86868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1400"/>
              </a:spcBef>
              <a:buFontTx/>
              <a:buNone/>
              <a:defRPr/>
            </a:pPr>
            <a:r>
              <a:rPr lang="fr-FR" sz="1800" b="1" dirty="0" smtClean="0">
                <a:solidFill>
                  <a:schemeClr val="accent1">
                    <a:lumMod val="25000"/>
                  </a:schemeClr>
                </a:solidFill>
              </a:rPr>
              <a:t>Science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2211388"/>
            <a:ext cx="8686800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GB" b="1" dirty="0">
                <a:solidFill>
                  <a:schemeClr val="accent1">
                    <a:lumMod val="25000"/>
                  </a:schemeClr>
                </a:solidFill>
              </a:rPr>
              <a:t>A</a:t>
            </a:r>
            <a:r>
              <a:rPr lang="en-GB" sz="1800" b="1" dirty="0" smtClean="0">
                <a:solidFill>
                  <a:schemeClr val="accent1">
                    <a:lumMod val="25000"/>
                  </a:schemeClr>
                </a:solidFill>
              </a:rPr>
              <a:t>lgorithms for new products : </a:t>
            </a:r>
            <a:r>
              <a:rPr lang="en-GB" sz="1800" dirty="0" smtClean="0"/>
              <a:t>Chlorophyll, NPP, PSD, PFT, POC  : implementation, improvement of PHYSAT method, evaluation of 3 </a:t>
            </a:r>
            <a:r>
              <a:rPr lang="en-GB" sz="1800" dirty="0" err="1" smtClean="0"/>
              <a:t>bbp</a:t>
            </a:r>
            <a:r>
              <a:rPr lang="en-GB" sz="1800" dirty="0" smtClean="0"/>
              <a:t> inversion models and error characterisation</a:t>
            </a:r>
            <a:endParaRPr lang="en-GB" dirty="0">
              <a:solidFill>
                <a:srgbClr val="224B50"/>
              </a:solidFill>
            </a:endParaRPr>
          </a:p>
          <a:p>
            <a:pPr eaLnBrk="1" hangingPunct="1"/>
            <a:endParaRPr lang="en-GB" sz="1800" dirty="0" smtClean="0">
              <a:solidFill>
                <a:srgbClr val="224B50"/>
              </a:solidFill>
            </a:endParaRPr>
          </a:p>
          <a:p>
            <a:pPr eaLnBrk="1" hangingPunct="1"/>
            <a:r>
              <a:rPr lang="en-GB" sz="1800" b="1" dirty="0" smtClean="0">
                <a:solidFill>
                  <a:srgbClr val="224B50"/>
                </a:solidFill>
              </a:rPr>
              <a:t>Assimilation techniques:</a:t>
            </a:r>
          </a:p>
          <a:p>
            <a:pPr marL="685800" lvl="1" indent="-285750" eaLnBrk="1" hangingPunct="1">
              <a:buFont typeface="Arial" pitchFamily="34" charset="0"/>
              <a:buChar char="•"/>
            </a:pPr>
            <a:r>
              <a:rPr lang="en-GB" sz="1800" dirty="0" smtClean="0"/>
              <a:t>Bio-optical assimilation : </a:t>
            </a:r>
            <a:r>
              <a:rPr lang="en-GB" sz="1800" dirty="0" smtClean="0">
                <a:solidFill>
                  <a:srgbClr val="00B050"/>
                </a:solidFill>
              </a:rPr>
              <a:t>Setting up and tuning of inverse model to derive IOP from AOP</a:t>
            </a:r>
            <a:r>
              <a:rPr lang="en-GB" sz="1800" dirty="0" smtClean="0"/>
              <a:t>. </a:t>
            </a:r>
            <a:r>
              <a:rPr lang="en-GB" sz="1800" dirty="0" smtClean="0">
                <a:hlinkClick r:id="rId3" action="ppaction://hlinkpres?slideindex=1&amp;slidetitle="/>
              </a:rPr>
              <a:t>Experimental work on AOP vertical profiling</a:t>
            </a:r>
            <a:endParaRPr lang="en-GB" sz="1800" dirty="0" smtClean="0"/>
          </a:p>
          <a:p>
            <a:pPr marL="685800" lvl="1" indent="-285750" eaLnBrk="1" hangingPunct="1">
              <a:buFont typeface="Arial" pitchFamily="34" charset="0"/>
              <a:buChar char="•"/>
            </a:pPr>
            <a:r>
              <a:rPr lang="en-GB" sz="1800" dirty="0" err="1" smtClean="0"/>
              <a:t>Chla</a:t>
            </a:r>
            <a:r>
              <a:rPr lang="en-GB" sz="1800" dirty="0" smtClean="0"/>
              <a:t>-assimilation : </a:t>
            </a:r>
            <a:r>
              <a:rPr lang="en-GB" sz="1800" dirty="0" smtClean="0">
                <a:hlinkClick r:id="rId4" action="ppaction://hlinkfile"/>
              </a:rPr>
              <a:t>Optimisation of bio-profilers deployment </a:t>
            </a:r>
            <a:r>
              <a:rPr lang="en-GB" sz="1800" dirty="0" smtClean="0"/>
              <a:t>/ </a:t>
            </a:r>
            <a:r>
              <a:rPr lang="en-GB" sz="1800" dirty="0" smtClean="0">
                <a:hlinkClick r:id="rId5" action="ppaction://hlinkfile"/>
              </a:rPr>
              <a:t>Characterisation of information available from Bio-ARGO </a:t>
            </a:r>
            <a:endParaRPr lang="en-GB" sz="1800" dirty="0" smtClean="0"/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038600" y="554038"/>
            <a:ext cx="505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Achievement and remaining challenges (1/2)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377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 flipV="1">
            <a:off x="0" y="1066800"/>
            <a:ext cx="9128125" cy="4127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31 October 2012</a:t>
            </a:r>
          </a:p>
        </p:txBody>
      </p:sp>
      <p:sp>
        <p:nvSpPr>
          <p:cNvPr id="133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2444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Marine Observations and Data Expert Group meeting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304800" y="1295400"/>
            <a:ext cx="86868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1400"/>
              </a:spcBef>
              <a:buFontTx/>
              <a:buNone/>
              <a:defRPr/>
            </a:pPr>
            <a:r>
              <a:rPr lang="fr-FR" sz="1800" b="1" dirty="0" smtClean="0">
                <a:solidFill>
                  <a:schemeClr val="accent1">
                    <a:lumMod val="25000"/>
                  </a:schemeClr>
                </a:solidFill>
              </a:rPr>
              <a:t>Data management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2211388"/>
            <a:ext cx="86868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spcBef>
                <a:spcPts val="1800"/>
              </a:spcBef>
            </a:pPr>
            <a:r>
              <a:rPr lang="en-GB" b="1" dirty="0" smtClean="0">
                <a:solidFill>
                  <a:schemeClr val="accent1">
                    <a:lumMod val="25000"/>
                  </a:schemeClr>
                </a:solidFill>
              </a:rPr>
              <a:t>In situ database </a:t>
            </a:r>
            <a:r>
              <a:rPr lang="en-GB" dirty="0" smtClean="0"/>
              <a:t>under construction</a:t>
            </a:r>
          </a:p>
          <a:p>
            <a:pPr marL="630238" lvl="2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GB" dirty="0" smtClean="0"/>
              <a:t>Adaptation of MERMAID: Inspire compliant</a:t>
            </a:r>
          </a:p>
          <a:p>
            <a:pPr marL="630238" lvl="2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GB" dirty="0" smtClean="0"/>
              <a:t>Arc Marine GIS data model</a:t>
            </a:r>
          </a:p>
          <a:p>
            <a:pPr marL="630238" lvl="2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GB" dirty="0" smtClean="0"/>
              <a:t>Climate Science Modelling Language v3.0</a:t>
            </a:r>
          </a:p>
          <a:p>
            <a:pPr marL="630238" lvl="2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GB" dirty="0" smtClean="0"/>
              <a:t>Interoperability with other database</a:t>
            </a:r>
          </a:p>
          <a:p>
            <a:pPr marL="630238" lvl="2" algn="just">
              <a:spcBef>
                <a:spcPts val="600"/>
              </a:spcBef>
              <a:buFont typeface="Wingdings" pitchFamily="2" charset="2"/>
              <a:buChar char="v"/>
            </a:pPr>
            <a:endParaRPr lang="en-GB" dirty="0" smtClean="0"/>
          </a:p>
          <a:p>
            <a:pPr marL="0" lvl="2" algn="just">
              <a:spcBef>
                <a:spcPts val="600"/>
              </a:spcBef>
            </a:pPr>
            <a:r>
              <a:rPr lang="en-GB" b="1" dirty="0" smtClean="0">
                <a:solidFill>
                  <a:schemeClr val="accent1">
                    <a:lumMod val="25000"/>
                  </a:schemeClr>
                </a:solidFill>
              </a:rPr>
              <a:t>EO database </a:t>
            </a:r>
            <a:r>
              <a:rPr lang="en-GB" dirty="0" smtClean="0"/>
              <a:t>under construction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8600" y="554038"/>
            <a:ext cx="505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Achievement and remaining challenges (2/2)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</TotalTime>
  <Words>1450</Words>
  <Application>Microsoft Office PowerPoint</Application>
  <PresentationFormat>Affichage à l'écran (4:3)</PresentationFormat>
  <Paragraphs>219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Default Design</vt:lpstr>
      <vt:lpstr>282-723 – OSS2015  Ocean Strategic Services beyond 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OSS2015 – Examples of Research in-progress (1/4) Integration of in situ, satellite &amp; models  Limiting factors of phytoplankton growth</vt:lpstr>
      <vt:lpstr>Présentation PowerPoint</vt:lpstr>
      <vt:lpstr>OSS2015 – Achievements and remaining challenges (1/x)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OSS2015 –links to other projects</vt:lpstr>
      <vt:lpstr>OSS2015 – existing links to other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Odile Hembise Fanton d'Andon</dc:creator>
  <cp:lastModifiedBy>Antoine Mangin</cp:lastModifiedBy>
  <cp:revision>106</cp:revision>
  <cp:lastPrinted>2012-05-21T06:28:24Z</cp:lastPrinted>
  <dcterms:created xsi:type="dcterms:W3CDTF">1601-01-01T00:00:00Z</dcterms:created>
  <dcterms:modified xsi:type="dcterms:W3CDTF">2012-10-31T07:58:26Z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