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304" r:id="rId5"/>
    <p:sldId id="302" r:id="rId6"/>
    <p:sldId id="269" r:id="rId7"/>
    <p:sldId id="303" r:id="rId8"/>
    <p:sldId id="305" r:id="rId9"/>
    <p:sldId id="306" r:id="rId10"/>
    <p:sldId id="309" r:id="rId11"/>
    <p:sldId id="310" r:id="rId12"/>
    <p:sldId id="313" r:id="rId13"/>
    <p:sldId id="308" r:id="rId14"/>
    <p:sldId id="315" r:id="rId15"/>
    <p:sldId id="314" r:id="rId16"/>
    <p:sldId id="316" r:id="rId17"/>
    <p:sldId id="317" r:id="rId18"/>
    <p:sldId id="326" r:id="rId19"/>
    <p:sldId id="325" r:id="rId20"/>
    <p:sldId id="318" r:id="rId21"/>
    <p:sldId id="319" r:id="rId22"/>
    <p:sldId id="320" r:id="rId23"/>
    <p:sldId id="321" r:id="rId24"/>
    <p:sldId id="324" r:id="rId25"/>
    <p:sldId id="323" r:id="rId26"/>
    <p:sldId id="322" r:id="rId27"/>
    <p:sldId id="327"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tur_SeaExpert" initials="A" lastIdx="7" clrIdx="0">
    <p:extLst>
      <p:ext uri="{19B8F6BF-5375-455C-9EA6-DF929625EA0E}">
        <p15:presenceInfo xmlns:p15="http://schemas.microsoft.com/office/powerpoint/2012/main" userId="Artur_SeaExp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660"/>
  </p:normalViewPr>
  <p:slideViewPr>
    <p:cSldViewPr snapToGrid="0">
      <p:cViewPr varScale="1">
        <p:scale>
          <a:sx n="70" d="100"/>
          <a:sy n="70" d="100"/>
        </p:scale>
        <p:origin x="66" y="8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lira.aruci@wbu.edu.al" userId="S::edlira.aruci_wbu.edu.al#ext#@euraconsult.onmicrosoft.com::79544e5b-6ccb-4526-969a-a93bd680c148" providerId="AD" clId="Web-{A3D62773-3E7F-4669-86EF-234599B8F619}"/>
    <pc:docChg chg="modSld">
      <pc:chgData name="edlira.aruci@wbu.edu.al" userId="S::edlira.aruci_wbu.edu.al#ext#@euraconsult.onmicrosoft.com::79544e5b-6ccb-4526-969a-a93bd680c148" providerId="AD" clId="Web-{A3D62773-3E7F-4669-86EF-234599B8F619}" dt="2024-01-05T07:51:18.129" v="1" actId="1076"/>
      <pc:docMkLst>
        <pc:docMk/>
      </pc:docMkLst>
      <pc:sldChg chg="modSp">
        <pc:chgData name="edlira.aruci@wbu.edu.al" userId="S::edlira.aruci_wbu.edu.al#ext#@euraconsult.onmicrosoft.com::79544e5b-6ccb-4526-969a-a93bd680c148" providerId="AD" clId="Web-{A3D62773-3E7F-4669-86EF-234599B8F619}" dt="2024-01-05T07:51:18.129" v="1" actId="1076"/>
        <pc:sldMkLst>
          <pc:docMk/>
          <pc:sldMk cId="1336705938" sldId="319"/>
        </pc:sldMkLst>
        <pc:spChg chg="mod">
          <ac:chgData name="edlira.aruci@wbu.edu.al" userId="S::edlira.aruci_wbu.edu.al#ext#@euraconsult.onmicrosoft.com::79544e5b-6ccb-4526-969a-a93bd680c148" providerId="AD" clId="Web-{A3D62773-3E7F-4669-86EF-234599B8F619}" dt="2024-01-05T07:51:18.129" v="1" actId="1076"/>
          <ac:spMkLst>
            <pc:docMk/>
            <pc:sldMk cId="1336705938" sldId="319"/>
            <ac:spMk id="4" creationId="{00000000-0000-0000-0000-000000000000}"/>
          </ac:spMkLst>
        </pc:spChg>
        <pc:picChg chg="mod">
          <ac:chgData name="edlira.aruci@wbu.edu.al" userId="S::edlira.aruci_wbu.edu.al#ext#@euraconsult.onmicrosoft.com::79544e5b-6ccb-4526-969a-a93bd680c148" providerId="AD" clId="Web-{A3D62773-3E7F-4669-86EF-234599B8F619}" dt="2024-01-05T07:51:15.035" v="0" actId="1076"/>
          <ac:picMkLst>
            <pc:docMk/>
            <pc:sldMk cId="1336705938" sldId="319"/>
            <ac:picMk id="7"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14B1DF-633D-484E-9EC7-70DA8D2DBE68}" type="doc">
      <dgm:prSet loTypeId="urn:microsoft.com/office/officeart/2005/8/layout/chevron1" loCatId="process" qsTypeId="urn:microsoft.com/office/officeart/2005/8/quickstyle/simple1" qsCatId="simple" csTypeId="urn:microsoft.com/office/officeart/2005/8/colors/accent1_2" csCatId="accent1" phldr="1"/>
      <dgm:spPr/>
    </dgm:pt>
    <dgm:pt modelId="{55DC54A4-ED64-469D-BF1B-8B2C6EB42D3D}">
      <dgm:prSet phldrT="[Texto]"/>
      <dgm:spPr>
        <a:solidFill>
          <a:srgbClr val="CC99FF"/>
        </a:solidFill>
      </dgm:spPr>
      <dgm:t>
        <a:bodyPr/>
        <a:lstStyle/>
        <a:p>
          <a:r>
            <a:rPr lang="es-ES" dirty="0" err="1">
              <a:latin typeface="EC Square Sans Pro" panose="020B0506040000020004"/>
            </a:rPr>
            <a:t>Objectives</a:t>
          </a:r>
          <a:endParaRPr lang="es-ES" dirty="0">
            <a:latin typeface="EC Square Sans Pro" panose="020B0506040000020004"/>
          </a:endParaRPr>
        </a:p>
      </dgm:t>
    </dgm:pt>
    <dgm:pt modelId="{C3C43066-6FFD-4E43-9F46-A951726CF295}" type="parTrans" cxnId="{BC01D265-23E2-44AE-949F-45D70DFAEB03}">
      <dgm:prSet/>
      <dgm:spPr/>
      <dgm:t>
        <a:bodyPr/>
        <a:lstStyle/>
        <a:p>
          <a:endParaRPr lang="es-ES">
            <a:latin typeface="EC Square Sans Pro" panose="020B0506040000020004"/>
          </a:endParaRPr>
        </a:p>
      </dgm:t>
    </dgm:pt>
    <dgm:pt modelId="{D4361642-A05B-4D98-B7D3-AA8B782B1B7B}" type="sibTrans" cxnId="{BC01D265-23E2-44AE-949F-45D70DFAEB03}">
      <dgm:prSet/>
      <dgm:spPr/>
      <dgm:t>
        <a:bodyPr/>
        <a:lstStyle/>
        <a:p>
          <a:endParaRPr lang="es-ES">
            <a:latin typeface="EC Square Sans Pro" panose="020B0506040000020004"/>
          </a:endParaRPr>
        </a:p>
      </dgm:t>
    </dgm:pt>
    <dgm:pt modelId="{E8B88525-93D1-4720-81C7-29C28D3248A2}">
      <dgm:prSet phldrT="[Texto]"/>
      <dgm:spPr>
        <a:solidFill>
          <a:srgbClr val="CC99FF"/>
        </a:solidFill>
      </dgm:spPr>
      <dgm:t>
        <a:bodyPr/>
        <a:lstStyle/>
        <a:p>
          <a:r>
            <a:rPr lang="es-ES" dirty="0" err="1">
              <a:latin typeface="EC Square Sans Pro" panose="020B0506040000020004"/>
            </a:rPr>
            <a:t>Obstacles</a:t>
          </a:r>
          <a:endParaRPr lang="es-ES" dirty="0">
            <a:latin typeface="EC Square Sans Pro" panose="020B0506040000020004"/>
          </a:endParaRPr>
        </a:p>
      </dgm:t>
    </dgm:pt>
    <dgm:pt modelId="{6A13AF6E-3CCF-46A7-AA62-5DCE871D386C}" type="parTrans" cxnId="{ABDADD78-B95F-49D0-8641-42886EDF3F0F}">
      <dgm:prSet/>
      <dgm:spPr/>
      <dgm:t>
        <a:bodyPr/>
        <a:lstStyle/>
        <a:p>
          <a:endParaRPr lang="es-ES">
            <a:latin typeface="EC Square Sans Pro" panose="020B0506040000020004"/>
          </a:endParaRPr>
        </a:p>
      </dgm:t>
    </dgm:pt>
    <dgm:pt modelId="{3B3E2A15-EFB3-4C83-B25E-40BBFAE2DC39}" type="sibTrans" cxnId="{ABDADD78-B95F-49D0-8641-42886EDF3F0F}">
      <dgm:prSet/>
      <dgm:spPr/>
      <dgm:t>
        <a:bodyPr/>
        <a:lstStyle/>
        <a:p>
          <a:endParaRPr lang="es-ES">
            <a:latin typeface="EC Square Sans Pro" panose="020B0506040000020004"/>
          </a:endParaRPr>
        </a:p>
      </dgm:t>
    </dgm:pt>
    <dgm:pt modelId="{F54B8357-584C-48D0-9285-E6E339E47361}">
      <dgm:prSet phldrT="[Texto]"/>
      <dgm:spPr>
        <a:solidFill>
          <a:srgbClr val="CC99FF"/>
        </a:solidFill>
      </dgm:spPr>
      <dgm:t>
        <a:bodyPr/>
        <a:lstStyle/>
        <a:p>
          <a:r>
            <a:rPr lang="es-ES" dirty="0" err="1">
              <a:latin typeface="EC Square Sans Pro" panose="020B0506040000020004"/>
            </a:rPr>
            <a:t>Actions</a:t>
          </a:r>
          <a:endParaRPr lang="es-ES" dirty="0">
            <a:latin typeface="EC Square Sans Pro" panose="020B0506040000020004"/>
          </a:endParaRPr>
        </a:p>
      </dgm:t>
    </dgm:pt>
    <dgm:pt modelId="{8A1FEBFB-413D-46C4-BF3F-0BF1BE1E3849}" type="parTrans" cxnId="{A106E65E-B290-436C-B804-61AC469CBD5B}">
      <dgm:prSet/>
      <dgm:spPr/>
      <dgm:t>
        <a:bodyPr/>
        <a:lstStyle/>
        <a:p>
          <a:endParaRPr lang="es-ES">
            <a:latin typeface="EC Square Sans Pro" panose="020B0506040000020004"/>
          </a:endParaRPr>
        </a:p>
      </dgm:t>
    </dgm:pt>
    <dgm:pt modelId="{13B1D38D-DE59-41DA-AF38-AA74A6D42E8D}" type="sibTrans" cxnId="{A106E65E-B290-436C-B804-61AC469CBD5B}">
      <dgm:prSet/>
      <dgm:spPr/>
      <dgm:t>
        <a:bodyPr/>
        <a:lstStyle/>
        <a:p>
          <a:endParaRPr lang="es-ES">
            <a:latin typeface="EC Square Sans Pro" panose="020B0506040000020004"/>
          </a:endParaRPr>
        </a:p>
      </dgm:t>
    </dgm:pt>
    <dgm:pt modelId="{826275FC-608A-40CB-B9A2-D1B5F3F44D22}">
      <dgm:prSet phldrT="[Texto]"/>
      <dgm:spPr>
        <a:solidFill>
          <a:srgbClr val="CC99FF"/>
        </a:solidFill>
      </dgm:spPr>
      <dgm:t>
        <a:bodyPr/>
        <a:lstStyle/>
        <a:p>
          <a:r>
            <a:rPr lang="es-ES" dirty="0" err="1">
              <a:latin typeface="EC Square Sans Pro" panose="020B0506040000020004"/>
            </a:rPr>
            <a:t>Outcomes</a:t>
          </a:r>
          <a:endParaRPr lang="es-ES" dirty="0">
            <a:latin typeface="EC Square Sans Pro" panose="020B0506040000020004"/>
          </a:endParaRPr>
        </a:p>
      </dgm:t>
    </dgm:pt>
    <dgm:pt modelId="{51AF3CF4-0E98-4DBE-8B93-2E92AEFADD59}" type="parTrans" cxnId="{AABB2294-D1D4-47FB-8DBB-668A43F2B9CF}">
      <dgm:prSet/>
      <dgm:spPr/>
      <dgm:t>
        <a:bodyPr/>
        <a:lstStyle/>
        <a:p>
          <a:endParaRPr lang="es-ES">
            <a:latin typeface="EC Square Sans Pro" panose="020B0506040000020004"/>
          </a:endParaRPr>
        </a:p>
      </dgm:t>
    </dgm:pt>
    <dgm:pt modelId="{2DB2B4E6-A683-4893-9124-0580B57E2F5F}" type="sibTrans" cxnId="{AABB2294-D1D4-47FB-8DBB-668A43F2B9CF}">
      <dgm:prSet/>
      <dgm:spPr/>
      <dgm:t>
        <a:bodyPr/>
        <a:lstStyle/>
        <a:p>
          <a:endParaRPr lang="es-ES">
            <a:latin typeface="EC Square Sans Pro" panose="020B0506040000020004"/>
          </a:endParaRPr>
        </a:p>
      </dgm:t>
    </dgm:pt>
    <dgm:pt modelId="{616EFAD9-6621-4792-9BA9-F3A8CB120217}" type="pres">
      <dgm:prSet presAssocID="{9814B1DF-633D-484E-9EC7-70DA8D2DBE68}" presName="Name0" presStyleCnt="0">
        <dgm:presLayoutVars>
          <dgm:dir/>
          <dgm:animLvl val="lvl"/>
          <dgm:resizeHandles val="exact"/>
        </dgm:presLayoutVars>
      </dgm:prSet>
      <dgm:spPr/>
    </dgm:pt>
    <dgm:pt modelId="{504F05DA-2E7A-44DB-B804-75C84F0AECD9}" type="pres">
      <dgm:prSet presAssocID="{55DC54A4-ED64-469D-BF1B-8B2C6EB42D3D}" presName="parTxOnly" presStyleLbl="node1" presStyleIdx="0" presStyleCnt="4">
        <dgm:presLayoutVars>
          <dgm:chMax val="0"/>
          <dgm:chPref val="0"/>
          <dgm:bulletEnabled val="1"/>
        </dgm:presLayoutVars>
      </dgm:prSet>
      <dgm:spPr/>
    </dgm:pt>
    <dgm:pt modelId="{48BA85FC-4037-4D1E-8A3B-1CEFFF7CDB35}" type="pres">
      <dgm:prSet presAssocID="{D4361642-A05B-4D98-B7D3-AA8B782B1B7B}" presName="parTxOnlySpace" presStyleCnt="0"/>
      <dgm:spPr/>
    </dgm:pt>
    <dgm:pt modelId="{1B45EEC7-77A6-4237-A176-A18B3E1721E9}" type="pres">
      <dgm:prSet presAssocID="{E8B88525-93D1-4720-81C7-29C28D3248A2}" presName="parTxOnly" presStyleLbl="node1" presStyleIdx="1" presStyleCnt="4">
        <dgm:presLayoutVars>
          <dgm:chMax val="0"/>
          <dgm:chPref val="0"/>
          <dgm:bulletEnabled val="1"/>
        </dgm:presLayoutVars>
      </dgm:prSet>
      <dgm:spPr/>
    </dgm:pt>
    <dgm:pt modelId="{8E103578-5C48-4F61-A712-04E9E1609A83}" type="pres">
      <dgm:prSet presAssocID="{3B3E2A15-EFB3-4C83-B25E-40BBFAE2DC39}" presName="parTxOnlySpace" presStyleCnt="0"/>
      <dgm:spPr/>
    </dgm:pt>
    <dgm:pt modelId="{FD01F53A-FECA-4B4B-B410-9B0CEBAE2EA7}" type="pres">
      <dgm:prSet presAssocID="{F54B8357-584C-48D0-9285-E6E339E47361}" presName="parTxOnly" presStyleLbl="node1" presStyleIdx="2" presStyleCnt="4">
        <dgm:presLayoutVars>
          <dgm:chMax val="0"/>
          <dgm:chPref val="0"/>
          <dgm:bulletEnabled val="1"/>
        </dgm:presLayoutVars>
      </dgm:prSet>
      <dgm:spPr/>
    </dgm:pt>
    <dgm:pt modelId="{60EE83A5-D68A-4C66-88D9-AC60AD6EB642}" type="pres">
      <dgm:prSet presAssocID="{13B1D38D-DE59-41DA-AF38-AA74A6D42E8D}" presName="parTxOnlySpace" presStyleCnt="0"/>
      <dgm:spPr/>
    </dgm:pt>
    <dgm:pt modelId="{1B85AC28-70A3-4CB8-B8D4-947E1E6AA185}" type="pres">
      <dgm:prSet presAssocID="{826275FC-608A-40CB-B9A2-D1B5F3F44D22}" presName="parTxOnly" presStyleLbl="node1" presStyleIdx="3" presStyleCnt="4">
        <dgm:presLayoutVars>
          <dgm:chMax val="0"/>
          <dgm:chPref val="0"/>
          <dgm:bulletEnabled val="1"/>
        </dgm:presLayoutVars>
      </dgm:prSet>
      <dgm:spPr/>
    </dgm:pt>
  </dgm:ptLst>
  <dgm:cxnLst>
    <dgm:cxn modelId="{97C2C205-E1E5-45C0-AEC1-FF7177EA16D7}" type="presOf" srcId="{55DC54A4-ED64-469D-BF1B-8B2C6EB42D3D}" destId="{504F05DA-2E7A-44DB-B804-75C84F0AECD9}" srcOrd="0" destOrd="0" presId="urn:microsoft.com/office/officeart/2005/8/layout/chevron1"/>
    <dgm:cxn modelId="{CFD02B2A-37A4-4654-82F8-6C5E2C16573A}" type="presOf" srcId="{E8B88525-93D1-4720-81C7-29C28D3248A2}" destId="{1B45EEC7-77A6-4237-A176-A18B3E1721E9}" srcOrd="0" destOrd="0" presId="urn:microsoft.com/office/officeart/2005/8/layout/chevron1"/>
    <dgm:cxn modelId="{A106E65E-B290-436C-B804-61AC469CBD5B}" srcId="{9814B1DF-633D-484E-9EC7-70DA8D2DBE68}" destId="{F54B8357-584C-48D0-9285-E6E339E47361}" srcOrd="2" destOrd="0" parTransId="{8A1FEBFB-413D-46C4-BF3F-0BF1BE1E3849}" sibTransId="{13B1D38D-DE59-41DA-AF38-AA74A6D42E8D}"/>
    <dgm:cxn modelId="{20FD5243-218E-49B1-963F-DE4742CFAF40}" type="presOf" srcId="{9814B1DF-633D-484E-9EC7-70DA8D2DBE68}" destId="{616EFAD9-6621-4792-9BA9-F3A8CB120217}" srcOrd="0" destOrd="0" presId="urn:microsoft.com/office/officeart/2005/8/layout/chevron1"/>
    <dgm:cxn modelId="{BC01D265-23E2-44AE-949F-45D70DFAEB03}" srcId="{9814B1DF-633D-484E-9EC7-70DA8D2DBE68}" destId="{55DC54A4-ED64-469D-BF1B-8B2C6EB42D3D}" srcOrd="0" destOrd="0" parTransId="{C3C43066-6FFD-4E43-9F46-A951726CF295}" sibTransId="{D4361642-A05B-4D98-B7D3-AA8B782B1B7B}"/>
    <dgm:cxn modelId="{9451D871-C0AD-4E33-9754-A6E03DF74A26}" type="presOf" srcId="{F54B8357-584C-48D0-9285-E6E339E47361}" destId="{FD01F53A-FECA-4B4B-B410-9B0CEBAE2EA7}" srcOrd="0" destOrd="0" presId="urn:microsoft.com/office/officeart/2005/8/layout/chevron1"/>
    <dgm:cxn modelId="{ABDADD78-B95F-49D0-8641-42886EDF3F0F}" srcId="{9814B1DF-633D-484E-9EC7-70DA8D2DBE68}" destId="{E8B88525-93D1-4720-81C7-29C28D3248A2}" srcOrd="1" destOrd="0" parTransId="{6A13AF6E-3CCF-46A7-AA62-5DCE871D386C}" sibTransId="{3B3E2A15-EFB3-4C83-B25E-40BBFAE2DC39}"/>
    <dgm:cxn modelId="{AABB2294-D1D4-47FB-8DBB-668A43F2B9CF}" srcId="{9814B1DF-633D-484E-9EC7-70DA8D2DBE68}" destId="{826275FC-608A-40CB-B9A2-D1B5F3F44D22}" srcOrd="3" destOrd="0" parTransId="{51AF3CF4-0E98-4DBE-8B93-2E92AEFADD59}" sibTransId="{2DB2B4E6-A683-4893-9124-0580B57E2F5F}"/>
    <dgm:cxn modelId="{CF1AAFC4-4137-4219-8C5B-21022D95E716}" type="presOf" srcId="{826275FC-608A-40CB-B9A2-D1B5F3F44D22}" destId="{1B85AC28-70A3-4CB8-B8D4-947E1E6AA185}" srcOrd="0" destOrd="0" presId="urn:microsoft.com/office/officeart/2005/8/layout/chevron1"/>
    <dgm:cxn modelId="{E82DB7AC-84CE-4F86-8CBA-8F43C2FA0411}" type="presParOf" srcId="{616EFAD9-6621-4792-9BA9-F3A8CB120217}" destId="{504F05DA-2E7A-44DB-B804-75C84F0AECD9}" srcOrd="0" destOrd="0" presId="urn:microsoft.com/office/officeart/2005/8/layout/chevron1"/>
    <dgm:cxn modelId="{643D8595-B6BF-4A28-AA13-3F7867266E93}" type="presParOf" srcId="{616EFAD9-6621-4792-9BA9-F3A8CB120217}" destId="{48BA85FC-4037-4D1E-8A3B-1CEFFF7CDB35}" srcOrd="1" destOrd="0" presId="urn:microsoft.com/office/officeart/2005/8/layout/chevron1"/>
    <dgm:cxn modelId="{71031ADB-1BE8-4516-91EC-A962715352B9}" type="presParOf" srcId="{616EFAD9-6621-4792-9BA9-F3A8CB120217}" destId="{1B45EEC7-77A6-4237-A176-A18B3E1721E9}" srcOrd="2" destOrd="0" presId="urn:microsoft.com/office/officeart/2005/8/layout/chevron1"/>
    <dgm:cxn modelId="{7292B2E7-00DF-40C0-9F8C-E778CF21CE5E}" type="presParOf" srcId="{616EFAD9-6621-4792-9BA9-F3A8CB120217}" destId="{8E103578-5C48-4F61-A712-04E9E1609A83}" srcOrd="3" destOrd="0" presId="urn:microsoft.com/office/officeart/2005/8/layout/chevron1"/>
    <dgm:cxn modelId="{E17F033D-E020-4E76-826D-E4E82285C6AE}" type="presParOf" srcId="{616EFAD9-6621-4792-9BA9-F3A8CB120217}" destId="{FD01F53A-FECA-4B4B-B410-9B0CEBAE2EA7}" srcOrd="4" destOrd="0" presId="urn:microsoft.com/office/officeart/2005/8/layout/chevron1"/>
    <dgm:cxn modelId="{4D50800F-B4DE-422D-AA14-53659C358B7C}" type="presParOf" srcId="{616EFAD9-6621-4792-9BA9-F3A8CB120217}" destId="{60EE83A5-D68A-4C66-88D9-AC60AD6EB642}" srcOrd="5" destOrd="0" presId="urn:microsoft.com/office/officeart/2005/8/layout/chevron1"/>
    <dgm:cxn modelId="{0C4533A1-590D-4E4A-95C6-A9A62FEE8BB4}" type="presParOf" srcId="{616EFAD9-6621-4792-9BA9-F3A8CB120217}" destId="{1B85AC28-70A3-4CB8-B8D4-947E1E6AA185}" srcOrd="6"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14B1DF-633D-484E-9EC7-70DA8D2DBE68}" type="doc">
      <dgm:prSet loTypeId="urn:microsoft.com/office/officeart/2005/8/layout/chevron1" loCatId="process" qsTypeId="urn:microsoft.com/office/officeart/2005/8/quickstyle/simple1" qsCatId="simple" csTypeId="urn:microsoft.com/office/officeart/2005/8/colors/accent1_2" csCatId="accent1" phldr="1"/>
      <dgm:spPr/>
    </dgm:pt>
    <dgm:pt modelId="{55DC54A4-ED64-469D-BF1B-8B2C6EB42D3D}">
      <dgm:prSet phldrT="[Texto]" custT="1"/>
      <dgm:spPr>
        <a:solidFill>
          <a:srgbClr val="CC99FF"/>
        </a:solidFill>
      </dgm:spPr>
      <dgm:t>
        <a:bodyPr/>
        <a:lstStyle/>
        <a:p>
          <a:r>
            <a:rPr lang="es-ES" sz="2000" dirty="0" err="1">
              <a:latin typeface="EC Square Sans Pro" panose="020B0506040000020004"/>
            </a:rPr>
            <a:t>Objectives</a:t>
          </a:r>
          <a:endParaRPr lang="es-ES" sz="2000" dirty="0">
            <a:latin typeface="EC Square Sans Pro" panose="020B0506040000020004"/>
          </a:endParaRPr>
        </a:p>
      </dgm:t>
    </dgm:pt>
    <dgm:pt modelId="{C3C43066-6FFD-4E43-9F46-A951726CF295}" type="parTrans" cxnId="{BC01D265-23E2-44AE-949F-45D70DFAEB03}">
      <dgm:prSet/>
      <dgm:spPr/>
      <dgm:t>
        <a:bodyPr/>
        <a:lstStyle/>
        <a:p>
          <a:endParaRPr lang="es-ES" sz="1600">
            <a:latin typeface="EC Square Sans Pro" panose="020B0506040000020004"/>
          </a:endParaRPr>
        </a:p>
      </dgm:t>
    </dgm:pt>
    <dgm:pt modelId="{D4361642-A05B-4D98-B7D3-AA8B782B1B7B}" type="sibTrans" cxnId="{BC01D265-23E2-44AE-949F-45D70DFAEB03}">
      <dgm:prSet/>
      <dgm:spPr/>
      <dgm:t>
        <a:bodyPr/>
        <a:lstStyle/>
        <a:p>
          <a:endParaRPr lang="es-ES" sz="1600">
            <a:latin typeface="EC Square Sans Pro" panose="020B0506040000020004"/>
          </a:endParaRPr>
        </a:p>
      </dgm:t>
    </dgm:pt>
    <dgm:pt modelId="{E8B88525-93D1-4720-81C7-29C28D3248A2}">
      <dgm:prSet phldrT="[Texto]" custT="1"/>
      <dgm:spPr>
        <a:solidFill>
          <a:srgbClr val="CC99FF"/>
        </a:solidFill>
      </dgm:spPr>
      <dgm:t>
        <a:bodyPr/>
        <a:lstStyle/>
        <a:p>
          <a:r>
            <a:rPr lang="es-ES" sz="2000" dirty="0" err="1">
              <a:latin typeface="EC Square Sans Pro" panose="020B0506040000020004"/>
            </a:rPr>
            <a:t>Obstacles</a:t>
          </a:r>
          <a:endParaRPr lang="es-ES" sz="2000" dirty="0">
            <a:latin typeface="EC Square Sans Pro" panose="020B0506040000020004"/>
          </a:endParaRPr>
        </a:p>
      </dgm:t>
    </dgm:pt>
    <dgm:pt modelId="{6A13AF6E-3CCF-46A7-AA62-5DCE871D386C}" type="parTrans" cxnId="{ABDADD78-B95F-49D0-8641-42886EDF3F0F}">
      <dgm:prSet/>
      <dgm:spPr/>
      <dgm:t>
        <a:bodyPr/>
        <a:lstStyle/>
        <a:p>
          <a:endParaRPr lang="es-ES" sz="1600">
            <a:latin typeface="EC Square Sans Pro" panose="020B0506040000020004"/>
          </a:endParaRPr>
        </a:p>
      </dgm:t>
    </dgm:pt>
    <dgm:pt modelId="{3B3E2A15-EFB3-4C83-B25E-40BBFAE2DC39}" type="sibTrans" cxnId="{ABDADD78-B95F-49D0-8641-42886EDF3F0F}">
      <dgm:prSet/>
      <dgm:spPr/>
      <dgm:t>
        <a:bodyPr/>
        <a:lstStyle/>
        <a:p>
          <a:endParaRPr lang="es-ES" sz="1600">
            <a:latin typeface="EC Square Sans Pro" panose="020B0506040000020004"/>
          </a:endParaRPr>
        </a:p>
      </dgm:t>
    </dgm:pt>
    <dgm:pt modelId="{F54B8357-584C-48D0-9285-E6E339E47361}">
      <dgm:prSet phldrT="[Texto]" custT="1"/>
      <dgm:spPr>
        <a:solidFill>
          <a:srgbClr val="CC99FF"/>
        </a:solidFill>
      </dgm:spPr>
      <dgm:t>
        <a:bodyPr/>
        <a:lstStyle/>
        <a:p>
          <a:r>
            <a:rPr lang="es-ES" sz="2000" dirty="0" err="1">
              <a:latin typeface="EC Square Sans Pro" panose="020B0506040000020004"/>
            </a:rPr>
            <a:t>Actions</a:t>
          </a:r>
          <a:endParaRPr lang="es-ES" sz="2000" dirty="0">
            <a:latin typeface="EC Square Sans Pro" panose="020B0506040000020004"/>
          </a:endParaRPr>
        </a:p>
      </dgm:t>
    </dgm:pt>
    <dgm:pt modelId="{8A1FEBFB-413D-46C4-BF3F-0BF1BE1E3849}" type="parTrans" cxnId="{A106E65E-B290-436C-B804-61AC469CBD5B}">
      <dgm:prSet/>
      <dgm:spPr/>
      <dgm:t>
        <a:bodyPr/>
        <a:lstStyle/>
        <a:p>
          <a:endParaRPr lang="es-ES" sz="1600">
            <a:latin typeface="EC Square Sans Pro" panose="020B0506040000020004"/>
          </a:endParaRPr>
        </a:p>
      </dgm:t>
    </dgm:pt>
    <dgm:pt modelId="{13B1D38D-DE59-41DA-AF38-AA74A6D42E8D}" type="sibTrans" cxnId="{A106E65E-B290-436C-B804-61AC469CBD5B}">
      <dgm:prSet/>
      <dgm:spPr/>
      <dgm:t>
        <a:bodyPr/>
        <a:lstStyle/>
        <a:p>
          <a:endParaRPr lang="es-ES" sz="1600">
            <a:latin typeface="EC Square Sans Pro" panose="020B0506040000020004"/>
          </a:endParaRPr>
        </a:p>
      </dgm:t>
    </dgm:pt>
    <dgm:pt modelId="{826275FC-608A-40CB-B9A2-D1B5F3F44D22}">
      <dgm:prSet phldrT="[Texto]" custT="1"/>
      <dgm:spPr>
        <a:solidFill>
          <a:srgbClr val="CC99FF"/>
        </a:solidFill>
      </dgm:spPr>
      <dgm:t>
        <a:bodyPr/>
        <a:lstStyle/>
        <a:p>
          <a:r>
            <a:rPr lang="es-ES" sz="2000" dirty="0" err="1">
              <a:latin typeface="EC Square Sans Pro" panose="020B0506040000020004"/>
            </a:rPr>
            <a:t>Outcomes</a:t>
          </a:r>
          <a:endParaRPr lang="es-ES" sz="2000" dirty="0">
            <a:latin typeface="EC Square Sans Pro" panose="020B0506040000020004"/>
          </a:endParaRPr>
        </a:p>
      </dgm:t>
    </dgm:pt>
    <dgm:pt modelId="{51AF3CF4-0E98-4DBE-8B93-2E92AEFADD59}" type="parTrans" cxnId="{AABB2294-D1D4-47FB-8DBB-668A43F2B9CF}">
      <dgm:prSet/>
      <dgm:spPr/>
      <dgm:t>
        <a:bodyPr/>
        <a:lstStyle/>
        <a:p>
          <a:endParaRPr lang="es-ES" sz="1600">
            <a:latin typeface="EC Square Sans Pro" panose="020B0506040000020004"/>
          </a:endParaRPr>
        </a:p>
      </dgm:t>
    </dgm:pt>
    <dgm:pt modelId="{2DB2B4E6-A683-4893-9124-0580B57E2F5F}" type="sibTrans" cxnId="{AABB2294-D1D4-47FB-8DBB-668A43F2B9CF}">
      <dgm:prSet/>
      <dgm:spPr/>
      <dgm:t>
        <a:bodyPr/>
        <a:lstStyle/>
        <a:p>
          <a:endParaRPr lang="es-ES" sz="1600">
            <a:latin typeface="EC Square Sans Pro" panose="020B0506040000020004"/>
          </a:endParaRPr>
        </a:p>
      </dgm:t>
    </dgm:pt>
    <dgm:pt modelId="{616EFAD9-6621-4792-9BA9-F3A8CB120217}" type="pres">
      <dgm:prSet presAssocID="{9814B1DF-633D-484E-9EC7-70DA8D2DBE68}" presName="Name0" presStyleCnt="0">
        <dgm:presLayoutVars>
          <dgm:dir/>
          <dgm:animLvl val="lvl"/>
          <dgm:resizeHandles val="exact"/>
        </dgm:presLayoutVars>
      </dgm:prSet>
      <dgm:spPr/>
    </dgm:pt>
    <dgm:pt modelId="{504F05DA-2E7A-44DB-B804-75C84F0AECD9}" type="pres">
      <dgm:prSet presAssocID="{55DC54A4-ED64-469D-BF1B-8B2C6EB42D3D}" presName="parTxOnly" presStyleLbl="node1" presStyleIdx="0" presStyleCnt="4">
        <dgm:presLayoutVars>
          <dgm:chMax val="0"/>
          <dgm:chPref val="0"/>
          <dgm:bulletEnabled val="1"/>
        </dgm:presLayoutVars>
      </dgm:prSet>
      <dgm:spPr/>
    </dgm:pt>
    <dgm:pt modelId="{48BA85FC-4037-4D1E-8A3B-1CEFFF7CDB35}" type="pres">
      <dgm:prSet presAssocID="{D4361642-A05B-4D98-B7D3-AA8B782B1B7B}" presName="parTxOnlySpace" presStyleCnt="0"/>
      <dgm:spPr/>
    </dgm:pt>
    <dgm:pt modelId="{1B45EEC7-77A6-4237-A176-A18B3E1721E9}" type="pres">
      <dgm:prSet presAssocID="{E8B88525-93D1-4720-81C7-29C28D3248A2}" presName="parTxOnly" presStyleLbl="node1" presStyleIdx="1" presStyleCnt="4">
        <dgm:presLayoutVars>
          <dgm:chMax val="0"/>
          <dgm:chPref val="0"/>
          <dgm:bulletEnabled val="1"/>
        </dgm:presLayoutVars>
      </dgm:prSet>
      <dgm:spPr/>
    </dgm:pt>
    <dgm:pt modelId="{8E103578-5C48-4F61-A712-04E9E1609A83}" type="pres">
      <dgm:prSet presAssocID="{3B3E2A15-EFB3-4C83-B25E-40BBFAE2DC39}" presName="parTxOnlySpace" presStyleCnt="0"/>
      <dgm:spPr/>
    </dgm:pt>
    <dgm:pt modelId="{FD01F53A-FECA-4B4B-B410-9B0CEBAE2EA7}" type="pres">
      <dgm:prSet presAssocID="{F54B8357-584C-48D0-9285-E6E339E47361}" presName="parTxOnly" presStyleLbl="node1" presStyleIdx="2" presStyleCnt="4">
        <dgm:presLayoutVars>
          <dgm:chMax val="0"/>
          <dgm:chPref val="0"/>
          <dgm:bulletEnabled val="1"/>
        </dgm:presLayoutVars>
      </dgm:prSet>
      <dgm:spPr/>
    </dgm:pt>
    <dgm:pt modelId="{60EE83A5-D68A-4C66-88D9-AC60AD6EB642}" type="pres">
      <dgm:prSet presAssocID="{13B1D38D-DE59-41DA-AF38-AA74A6D42E8D}" presName="parTxOnlySpace" presStyleCnt="0"/>
      <dgm:spPr/>
    </dgm:pt>
    <dgm:pt modelId="{1B85AC28-70A3-4CB8-B8D4-947E1E6AA185}" type="pres">
      <dgm:prSet presAssocID="{826275FC-608A-40CB-B9A2-D1B5F3F44D22}" presName="parTxOnly" presStyleLbl="node1" presStyleIdx="3" presStyleCnt="4">
        <dgm:presLayoutVars>
          <dgm:chMax val="0"/>
          <dgm:chPref val="0"/>
          <dgm:bulletEnabled val="1"/>
        </dgm:presLayoutVars>
      </dgm:prSet>
      <dgm:spPr/>
    </dgm:pt>
  </dgm:ptLst>
  <dgm:cxnLst>
    <dgm:cxn modelId="{97C2C205-E1E5-45C0-AEC1-FF7177EA16D7}" type="presOf" srcId="{55DC54A4-ED64-469D-BF1B-8B2C6EB42D3D}" destId="{504F05DA-2E7A-44DB-B804-75C84F0AECD9}" srcOrd="0" destOrd="0" presId="urn:microsoft.com/office/officeart/2005/8/layout/chevron1"/>
    <dgm:cxn modelId="{CFD02B2A-37A4-4654-82F8-6C5E2C16573A}" type="presOf" srcId="{E8B88525-93D1-4720-81C7-29C28D3248A2}" destId="{1B45EEC7-77A6-4237-A176-A18B3E1721E9}" srcOrd="0" destOrd="0" presId="urn:microsoft.com/office/officeart/2005/8/layout/chevron1"/>
    <dgm:cxn modelId="{A106E65E-B290-436C-B804-61AC469CBD5B}" srcId="{9814B1DF-633D-484E-9EC7-70DA8D2DBE68}" destId="{F54B8357-584C-48D0-9285-E6E339E47361}" srcOrd="2" destOrd="0" parTransId="{8A1FEBFB-413D-46C4-BF3F-0BF1BE1E3849}" sibTransId="{13B1D38D-DE59-41DA-AF38-AA74A6D42E8D}"/>
    <dgm:cxn modelId="{20FD5243-218E-49B1-963F-DE4742CFAF40}" type="presOf" srcId="{9814B1DF-633D-484E-9EC7-70DA8D2DBE68}" destId="{616EFAD9-6621-4792-9BA9-F3A8CB120217}" srcOrd="0" destOrd="0" presId="urn:microsoft.com/office/officeart/2005/8/layout/chevron1"/>
    <dgm:cxn modelId="{BC01D265-23E2-44AE-949F-45D70DFAEB03}" srcId="{9814B1DF-633D-484E-9EC7-70DA8D2DBE68}" destId="{55DC54A4-ED64-469D-BF1B-8B2C6EB42D3D}" srcOrd="0" destOrd="0" parTransId="{C3C43066-6FFD-4E43-9F46-A951726CF295}" sibTransId="{D4361642-A05B-4D98-B7D3-AA8B782B1B7B}"/>
    <dgm:cxn modelId="{9451D871-C0AD-4E33-9754-A6E03DF74A26}" type="presOf" srcId="{F54B8357-584C-48D0-9285-E6E339E47361}" destId="{FD01F53A-FECA-4B4B-B410-9B0CEBAE2EA7}" srcOrd="0" destOrd="0" presId="urn:microsoft.com/office/officeart/2005/8/layout/chevron1"/>
    <dgm:cxn modelId="{ABDADD78-B95F-49D0-8641-42886EDF3F0F}" srcId="{9814B1DF-633D-484E-9EC7-70DA8D2DBE68}" destId="{E8B88525-93D1-4720-81C7-29C28D3248A2}" srcOrd="1" destOrd="0" parTransId="{6A13AF6E-3CCF-46A7-AA62-5DCE871D386C}" sibTransId="{3B3E2A15-EFB3-4C83-B25E-40BBFAE2DC39}"/>
    <dgm:cxn modelId="{AABB2294-D1D4-47FB-8DBB-668A43F2B9CF}" srcId="{9814B1DF-633D-484E-9EC7-70DA8D2DBE68}" destId="{826275FC-608A-40CB-B9A2-D1B5F3F44D22}" srcOrd="3" destOrd="0" parTransId="{51AF3CF4-0E98-4DBE-8B93-2E92AEFADD59}" sibTransId="{2DB2B4E6-A683-4893-9124-0580B57E2F5F}"/>
    <dgm:cxn modelId="{CF1AAFC4-4137-4219-8C5B-21022D95E716}" type="presOf" srcId="{826275FC-608A-40CB-B9A2-D1B5F3F44D22}" destId="{1B85AC28-70A3-4CB8-B8D4-947E1E6AA185}" srcOrd="0" destOrd="0" presId="urn:microsoft.com/office/officeart/2005/8/layout/chevron1"/>
    <dgm:cxn modelId="{E82DB7AC-84CE-4F86-8CBA-8F43C2FA0411}" type="presParOf" srcId="{616EFAD9-6621-4792-9BA9-F3A8CB120217}" destId="{504F05DA-2E7A-44DB-B804-75C84F0AECD9}" srcOrd="0" destOrd="0" presId="urn:microsoft.com/office/officeart/2005/8/layout/chevron1"/>
    <dgm:cxn modelId="{643D8595-B6BF-4A28-AA13-3F7867266E93}" type="presParOf" srcId="{616EFAD9-6621-4792-9BA9-F3A8CB120217}" destId="{48BA85FC-4037-4D1E-8A3B-1CEFFF7CDB35}" srcOrd="1" destOrd="0" presId="urn:microsoft.com/office/officeart/2005/8/layout/chevron1"/>
    <dgm:cxn modelId="{71031ADB-1BE8-4516-91EC-A962715352B9}" type="presParOf" srcId="{616EFAD9-6621-4792-9BA9-F3A8CB120217}" destId="{1B45EEC7-77A6-4237-A176-A18B3E1721E9}" srcOrd="2" destOrd="0" presId="urn:microsoft.com/office/officeart/2005/8/layout/chevron1"/>
    <dgm:cxn modelId="{7292B2E7-00DF-40C0-9F8C-E778CF21CE5E}" type="presParOf" srcId="{616EFAD9-6621-4792-9BA9-F3A8CB120217}" destId="{8E103578-5C48-4F61-A712-04E9E1609A83}" srcOrd="3" destOrd="0" presId="urn:microsoft.com/office/officeart/2005/8/layout/chevron1"/>
    <dgm:cxn modelId="{E17F033D-E020-4E76-826D-E4E82285C6AE}" type="presParOf" srcId="{616EFAD9-6621-4792-9BA9-F3A8CB120217}" destId="{FD01F53A-FECA-4B4B-B410-9B0CEBAE2EA7}" srcOrd="4" destOrd="0" presId="urn:microsoft.com/office/officeart/2005/8/layout/chevron1"/>
    <dgm:cxn modelId="{4D50800F-B4DE-422D-AA14-53659C358B7C}" type="presParOf" srcId="{616EFAD9-6621-4792-9BA9-F3A8CB120217}" destId="{60EE83A5-D68A-4C66-88D9-AC60AD6EB642}" srcOrd="5" destOrd="0" presId="urn:microsoft.com/office/officeart/2005/8/layout/chevron1"/>
    <dgm:cxn modelId="{0C4533A1-590D-4E4A-95C6-A9A62FEE8BB4}" type="presParOf" srcId="{616EFAD9-6621-4792-9BA9-F3A8CB120217}" destId="{1B85AC28-70A3-4CB8-B8D4-947E1E6AA185}" srcOrd="6"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14B1DF-633D-484E-9EC7-70DA8D2DBE68}" type="doc">
      <dgm:prSet loTypeId="urn:microsoft.com/office/officeart/2005/8/layout/chevron1" loCatId="process" qsTypeId="urn:microsoft.com/office/officeart/2005/8/quickstyle/simple1" qsCatId="simple" csTypeId="urn:microsoft.com/office/officeart/2005/8/colors/accent1_2" csCatId="accent1" phldr="1"/>
      <dgm:spPr/>
    </dgm:pt>
    <dgm:pt modelId="{55DC54A4-ED64-469D-BF1B-8B2C6EB42D3D}">
      <dgm:prSet phldrT="[Texto]" custT="1"/>
      <dgm:spPr>
        <a:solidFill>
          <a:srgbClr val="CC99FF"/>
        </a:solidFill>
      </dgm:spPr>
      <dgm:t>
        <a:bodyPr/>
        <a:lstStyle/>
        <a:p>
          <a:r>
            <a:rPr lang="es-ES" sz="2000" dirty="0" err="1">
              <a:latin typeface="EC Square Sans Pro" panose="020B0506040000020004"/>
            </a:rPr>
            <a:t>Objectives</a:t>
          </a:r>
          <a:endParaRPr lang="es-ES" sz="2000" dirty="0">
            <a:latin typeface="EC Square Sans Pro" panose="020B0506040000020004"/>
          </a:endParaRPr>
        </a:p>
      </dgm:t>
    </dgm:pt>
    <dgm:pt modelId="{C3C43066-6FFD-4E43-9F46-A951726CF295}" type="parTrans" cxnId="{BC01D265-23E2-44AE-949F-45D70DFAEB03}">
      <dgm:prSet/>
      <dgm:spPr/>
      <dgm:t>
        <a:bodyPr/>
        <a:lstStyle/>
        <a:p>
          <a:endParaRPr lang="es-ES" sz="1600">
            <a:latin typeface="EC Square Sans Pro" panose="020B0506040000020004"/>
          </a:endParaRPr>
        </a:p>
      </dgm:t>
    </dgm:pt>
    <dgm:pt modelId="{D4361642-A05B-4D98-B7D3-AA8B782B1B7B}" type="sibTrans" cxnId="{BC01D265-23E2-44AE-949F-45D70DFAEB03}">
      <dgm:prSet/>
      <dgm:spPr/>
      <dgm:t>
        <a:bodyPr/>
        <a:lstStyle/>
        <a:p>
          <a:endParaRPr lang="es-ES" sz="1600">
            <a:latin typeface="EC Square Sans Pro" panose="020B0506040000020004"/>
          </a:endParaRPr>
        </a:p>
      </dgm:t>
    </dgm:pt>
    <dgm:pt modelId="{E8B88525-93D1-4720-81C7-29C28D3248A2}">
      <dgm:prSet phldrT="[Texto]" custT="1"/>
      <dgm:spPr>
        <a:solidFill>
          <a:srgbClr val="CC99FF"/>
        </a:solidFill>
      </dgm:spPr>
      <dgm:t>
        <a:bodyPr/>
        <a:lstStyle/>
        <a:p>
          <a:r>
            <a:rPr lang="es-ES" sz="2000" dirty="0" err="1">
              <a:latin typeface="EC Square Sans Pro" panose="020B0506040000020004"/>
            </a:rPr>
            <a:t>Obstacles</a:t>
          </a:r>
          <a:endParaRPr lang="es-ES" sz="2000" dirty="0">
            <a:latin typeface="EC Square Sans Pro" panose="020B0506040000020004"/>
          </a:endParaRPr>
        </a:p>
      </dgm:t>
    </dgm:pt>
    <dgm:pt modelId="{6A13AF6E-3CCF-46A7-AA62-5DCE871D386C}" type="parTrans" cxnId="{ABDADD78-B95F-49D0-8641-42886EDF3F0F}">
      <dgm:prSet/>
      <dgm:spPr/>
      <dgm:t>
        <a:bodyPr/>
        <a:lstStyle/>
        <a:p>
          <a:endParaRPr lang="es-ES" sz="1600">
            <a:latin typeface="EC Square Sans Pro" panose="020B0506040000020004"/>
          </a:endParaRPr>
        </a:p>
      </dgm:t>
    </dgm:pt>
    <dgm:pt modelId="{3B3E2A15-EFB3-4C83-B25E-40BBFAE2DC39}" type="sibTrans" cxnId="{ABDADD78-B95F-49D0-8641-42886EDF3F0F}">
      <dgm:prSet/>
      <dgm:spPr/>
      <dgm:t>
        <a:bodyPr/>
        <a:lstStyle/>
        <a:p>
          <a:endParaRPr lang="es-ES" sz="1600">
            <a:latin typeface="EC Square Sans Pro" panose="020B0506040000020004"/>
          </a:endParaRPr>
        </a:p>
      </dgm:t>
    </dgm:pt>
    <dgm:pt modelId="{F54B8357-584C-48D0-9285-E6E339E47361}">
      <dgm:prSet phldrT="[Texto]" custT="1"/>
      <dgm:spPr>
        <a:solidFill>
          <a:srgbClr val="CC99FF"/>
        </a:solidFill>
      </dgm:spPr>
      <dgm:t>
        <a:bodyPr/>
        <a:lstStyle/>
        <a:p>
          <a:r>
            <a:rPr lang="es-ES" sz="2000" dirty="0" err="1">
              <a:latin typeface="EC Square Sans Pro" panose="020B0506040000020004"/>
            </a:rPr>
            <a:t>Actions</a:t>
          </a:r>
          <a:endParaRPr lang="es-ES" sz="2000" dirty="0">
            <a:latin typeface="EC Square Sans Pro" panose="020B0506040000020004"/>
          </a:endParaRPr>
        </a:p>
      </dgm:t>
    </dgm:pt>
    <dgm:pt modelId="{8A1FEBFB-413D-46C4-BF3F-0BF1BE1E3849}" type="parTrans" cxnId="{A106E65E-B290-436C-B804-61AC469CBD5B}">
      <dgm:prSet/>
      <dgm:spPr/>
      <dgm:t>
        <a:bodyPr/>
        <a:lstStyle/>
        <a:p>
          <a:endParaRPr lang="es-ES" sz="1600">
            <a:latin typeface="EC Square Sans Pro" panose="020B0506040000020004"/>
          </a:endParaRPr>
        </a:p>
      </dgm:t>
    </dgm:pt>
    <dgm:pt modelId="{13B1D38D-DE59-41DA-AF38-AA74A6D42E8D}" type="sibTrans" cxnId="{A106E65E-B290-436C-B804-61AC469CBD5B}">
      <dgm:prSet/>
      <dgm:spPr/>
      <dgm:t>
        <a:bodyPr/>
        <a:lstStyle/>
        <a:p>
          <a:endParaRPr lang="es-ES" sz="1600">
            <a:latin typeface="EC Square Sans Pro" panose="020B0506040000020004"/>
          </a:endParaRPr>
        </a:p>
      </dgm:t>
    </dgm:pt>
    <dgm:pt modelId="{826275FC-608A-40CB-B9A2-D1B5F3F44D22}">
      <dgm:prSet phldrT="[Texto]" custT="1"/>
      <dgm:spPr>
        <a:solidFill>
          <a:srgbClr val="CC99FF"/>
        </a:solidFill>
      </dgm:spPr>
      <dgm:t>
        <a:bodyPr/>
        <a:lstStyle/>
        <a:p>
          <a:r>
            <a:rPr lang="es-ES" sz="2000" dirty="0" err="1">
              <a:latin typeface="EC Square Sans Pro" panose="020B0506040000020004"/>
            </a:rPr>
            <a:t>Outcomes</a:t>
          </a:r>
          <a:endParaRPr lang="es-ES" sz="2000" dirty="0">
            <a:latin typeface="EC Square Sans Pro" panose="020B0506040000020004"/>
          </a:endParaRPr>
        </a:p>
      </dgm:t>
    </dgm:pt>
    <dgm:pt modelId="{51AF3CF4-0E98-4DBE-8B93-2E92AEFADD59}" type="parTrans" cxnId="{AABB2294-D1D4-47FB-8DBB-668A43F2B9CF}">
      <dgm:prSet/>
      <dgm:spPr/>
      <dgm:t>
        <a:bodyPr/>
        <a:lstStyle/>
        <a:p>
          <a:endParaRPr lang="es-ES" sz="1600">
            <a:latin typeface="EC Square Sans Pro" panose="020B0506040000020004"/>
          </a:endParaRPr>
        </a:p>
      </dgm:t>
    </dgm:pt>
    <dgm:pt modelId="{2DB2B4E6-A683-4893-9124-0580B57E2F5F}" type="sibTrans" cxnId="{AABB2294-D1D4-47FB-8DBB-668A43F2B9CF}">
      <dgm:prSet/>
      <dgm:spPr/>
      <dgm:t>
        <a:bodyPr/>
        <a:lstStyle/>
        <a:p>
          <a:endParaRPr lang="es-ES" sz="1600">
            <a:latin typeface="EC Square Sans Pro" panose="020B0506040000020004"/>
          </a:endParaRPr>
        </a:p>
      </dgm:t>
    </dgm:pt>
    <dgm:pt modelId="{616EFAD9-6621-4792-9BA9-F3A8CB120217}" type="pres">
      <dgm:prSet presAssocID="{9814B1DF-633D-484E-9EC7-70DA8D2DBE68}" presName="Name0" presStyleCnt="0">
        <dgm:presLayoutVars>
          <dgm:dir/>
          <dgm:animLvl val="lvl"/>
          <dgm:resizeHandles val="exact"/>
        </dgm:presLayoutVars>
      </dgm:prSet>
      <dgm:spPr/>
    </dgm:pt>
    <dgm:pt modelId="{504F05DA-2E7A-44DB-B804-75C84F0AECD9}" type="pres">
      <dgm:prSet presAssocID="{55DC54A4-ED64-469D-BF1B-8B2C6EB42D3D}" presName="parTxOnly" presStyleLbl="node1" presStyleIdx="0" presStyleCnt="4">
        <dgm:presLayoutVars>
          <dgm:chMax val="0"/>
          <dgm:chPref val="0"/>
          <dgm:bulletEnabled val="1"/>
        </dgm:presLayoutVars>
      </dgm:prSet>
      <dgm:spPr/>
    </dgm:pt>
    <dgm:pt modelId="{48BA85FC-4037-4D1E-8A3B-1CEFFF7CDB35}" type="pres">
      <dgm:prSet presAssocID="{D4361642-A05B-4D98-B7D3-AA8B782B1B7B}" presName="parTxOnlySpace" presStyleCnt="0"/>
      <dgm:spPr/>
    </dgm:pt>
    <dgm:pt modelId="{1B45EEC7-77A6-4237-A176-A18B3E1721E9}" type="pres">
      <dgm:prSet presAssocID="{E8B88525-93D1-4720-81C7-29C28D3248A2}" presName="parTxOnly" presStyleLbl="node1" presStyleIdx="1" presStyleCnt="4">
        <dgm:presLayoutVars>
          <dgm:chMax val="0"/>
          <dgm:chPref val="0"/>
          <dgm:bulletEnabled val="1"/>
        </dgm:presLayoutVars>
      </dgm:prSet>
      <dgm:spPr/>
    </dgm:pt>
    <dgm:pt modelId="{8E103578-5C48-4F61-A712-04E9E1609A83}" type="pres">
      <dgm:prSet presAssocID="{3B3E2A15-EFB3-4C83-B25E-40BBFAE2DC39}" presName="parTxOnlySpace" presStyleCnt="0"/>
      <dgm:spPr/>
    </dgm:pt>
    <dgm:pt modelId="{FD01F53A-FECA-4B4B-B410-9B0CEBAE2EA7}" type="pres">
      <dgm:prSet presAssocID="{F54B8357-584C-48D0-9285-E6E339E47361}" presName="parTxOnly" presStyleLbl="node1" presStyleIdx="2" presStyleCnt="4">
        <dgm:presLayoutVars>
          <dgm:chMax val="0"/>
          <dgm:chPref val="0"/>
          <dgm:bulletEnabled val="1"/>
        </dgm:presLayoutVars>
      </dgm:prSet>
      <dgm:spPr/>
    </dgm:pt>
    <dgm:pt modelId="{60EE83A5-D68A-4C66-88D9-AC60AD6EB642}" type="pres">
      <dgm:prSet presAssocID="{13B1D38D-DE59-41DA-AF38-AA74A6D42E8D}" presName="parTxOnlySpace" presStyleCnt="0"/>
      <dgm:spPr/>
    </dgm:pt>
    <dgm:pt modelId="{1B85AC28-70A3-4CB8-B8D4-947E1E6AA185}" type="pres">
      <dgm:prSet presAssocID="{826275FC-608A-40CB-B9A2-D1B5F3F44D22}" presName="parTxOnly" presStyleLbl="node1" presStyleIdx="3" presStyleCnt="4">
        <dgm:presLayoutVars>
          <dgm:chMax val="0"/>
          <dgm:chPref val="0"/>
          <dgm:bulletEnabled val="1"/>
        </dgm:presLayoutVars>
      </dgm:prSet>
      <dgm:spPr/>
    </dgm:pt>
  </dgm:ptLst>
  <dgm:cxnLst>
    <dgm:cxn modelId="{97C2C205-E1E5-45C0-AEC1-FF7177EA16D7}" type="presOf" srcId="{55DC54A4-ED64-469D-BF1B-8B2C6EB42D3D}" destId="{504F05DA-2E7A-44DB-B804-75C84F0AECD9}" srcOrd="0" destOrd="0" presId="urn:microsoft.com/office/officeart/2005/8/layout/chevron1"/>
    <dgm:cxn modelId="{CFD02B2A-37A4-4654-82F8-6C5E2C16573A}" type="presOf" srcId="{E8B88525-93D1-4720-81C7-29C28D3248A2}" destId="{1B45EEC7-77A6-4237-A176-A18B3E1721E9}" srcOrd="0" destOrd="0" presId="urn:microsoft.com/office/officeart/2005/8/layout/chevron1"/>
    <dgm:cxn modelId="{A106E65E-B290-436C-B804-61AC469CBD5B}" srcId="{9814B1DF-633D-484E-9EC7-70DA8D2DBE68}" destId="{F54B8357-584C-48D0-9285-E6E339E47361}" srcOrd="2" destOrd="0" parTransId="{8A1FEBFB-413D-46C4-BF3F-0BF1BE1E3849}" sibTransId="{13B1D38D-DE59-41DA-AF38-AA74A6D42E8D}"/>
    <dgm:cxn modelId="{20FD5243-218E-49B1-963F-DE4742CFAF40}" type="presOf" srcId="{9814B1DF-633D-484E-9EC7-70DA8D2DBE68}" destId="{616EFAD9-6621-4792-9BA9-F3A8CB120217}" srcOrd="0" destOrd="0" presId="urn:microsoft.com/office/officeart/2005/8/layout/chevron1"/>
    <dgm:cxn modelId="{BC01D265-23E2-44AE-949F-45D70DFAEB03}" srcId="{9814B1DF-633D-484E-9EC7-70DA8D2DBE68}" destId="{55DC54A4-ED64-469D-BF1B-8B2C6EB42D3D}" srcOrd="0" destOrd="0" parTransId="{C3C43066-6FFD-4E43-9F46-A951726CF295}" sibTransId="{D4361642-A05B-4D98-B7D3-AA8B782B1B7B}"/>
    <dgm:cxn modelId="{9451D871-C0AD-4E33-9754-A6E03DF74A26}" type="presOf" srcId="{F54B8357-584C-48D0-9285-E6E339E47361}" destId="{FD01F53A-FECA-4B4B-B410-9B0CEBAE2EA7}" srcOrd="0" destOrd="0" presId="urn:microsoft.com/office/officeart/2005/8/layout/chevron1"/>
    <dgm:cxn modelId="{ABDADD78-B95F-49D0-8641-42886EDF3F0F}" srcId="{9814B1DF-633D-484E-9EC7-70DA8D2DBE68}" destId="{E8B88525-93D1-4720-81C7-29C28D3248A2}" srcOrd="1" destOrd="0" parTransId="{6A13AF6E-3CCF-46A7-AA62-5DCE871D386C}" sibTransId="{3B3E2A15-EFB3-4C83-B25E-40BBFAE2DC39}"/>
    <dgm:cxn modelId="{AABB2294-D1D4-47FB-8DBB-668A43F2B9CF}" srcId="{9814B1DF-633D-484E-9EC7-70DA8D2DBE68}" destId="{826275FC-608A-40CB-B9A2-D1B5F3F44D22}" srcOrd="3" destOrd="0" parTransId="{51AF3CF4-0E98-4DBE-8B93-2E92AEFADD59}" sibTransId="{2DB2B4E6-A683-4893-9124-0580B57E2F5F}"/>
    <dgm:cxn modelId="{CF1AAFC4-4137-4219-8C5B-21022D95E716}" type="presOf" srcId="{826275FC-608A-40CB-B9A2-D1B5F3F44D22}" destId="{1B85AC28-70A3-4CB8-B8D4-947E1E6AA185}" srcOrd="0" destOrd="0" presId="urn:microsoft.com/office/officeart/2005/8/layout/chevron1"/>
    <dgm:cxn modelId="{E82DB7AC-84CE-4F86-8CBA-8F43C2FA0411}" type="presParOf" srcId="{616EFAD9-6621-4792-9BA9-F3A8CB120217}" destId="{504F05DA-2E7A-44DB-B804-75C84F0AECD9}" srcOrd="0" destOrd="0" presId="urn:microsoft.com/office/officeart/2005/8/layout/chevron1"/>
    <dgm:cxn modelId="{643D8595-B6BF-4A28-AA13-3F7867266E93}" type="presParOf" srcId="{616EFAD9-6621-4792-9BA9-F3A8CB120217}" destId="{48BA85FC-4037-4D1E-8A3B-1CEFFF7CDB35}" srcOrd="1" destOrd="0" presId="urn:microsoft.com/office/officeart/2005/8/layout/chevron1"/>
    <dgm:cxn modelId="{71031ADB-1BE8-4516-91EC-A962715352B9}" type="presParOf" srcId="{616EFAD9-6621-4792-9BA9-F3A8CB120217}" destId="{1B45EEC7-77A6-4237-A176-A18B3E1721E9}" srcOrd="2" destOrd="0" presId="urn:microsoft.com/office/officeart/2005/8/layout/chevron1"/>
    <dgm:cxn modelId="{7292B2E7-00DF-40C0-9F8C-E778CF21CE5E}" type="presParOf" srcId="{616EFAD9-6621-4792-9BA9-F3A8CB120217}" destId="{8E103578-5C48-4F61-A712-04E9E1609A83}" srcOrd="3" destOrd="0" presId="urn:microsoft.com/office/officeart/2005/8/layout/chevron1"/>
    <dgm:cxn modelId="{E17F033D-E020-4E76-826D-E4E82285C6AE}" type="presParOf" srcId="{616EFAD9-6621-4792-9BA9-F3A8CB120217}" destId="{FD01F53A-FECA-4B4B-B410-9B0CEBAE2EA7}" srcOrd="4" destOrd="0" presId="urn:microsoft.com/office/officeart/2005/8/layout/chevron1"/>
    <dgm:cxn modelId="{4D50800F-B4DE-422D-AA14-53659C358B7C}" type="presParOf" srcId="{616EFAD9-6621-4792-9BA9-F3A8CB120217}" destId="{60EE83A5-D68A-4C66-88D9-AC60AD6EB642}" srcOrd="5" destOrd="0" presId="urn:microsoft.com/office/officeart/2005/8/layout/chevron1"/>
    <dgm:cxn modelId="{0C4533A1-590D-4E4A-95C6-A9A62FEE8BB4}" type="presParOf" srcId="{616EFAD9-6621-4792-9BA9-F3A8CB120217}" destId="{1B85AC28-70A3-4CB8-B8D4-947E1E6AA185}" srcOrd="6"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14B1DF-633D-484E-9EC7-70DA8D2DBE68}" type="doc">
      <dgm:prSet loTypeId="urn:microsoft.com/office/officeart/2005/8/layout/chevron1" loCatId="process" qsTypeId="urn:microsoft.com/office/officeart/2005/8/quickstyle/simple1" qsCatId="simple" csTypeId="urn:microsoft.com/office/officeart/2005/8/colors/accent1_2" csCatId="accent1" phldr="1"/>
      <dgm:spPr/>
    </dgm:pt>
    <dgm:pt modelId="{55DC54A4-ED64-469D-BF1B-8B2C6EB42D3D}">
      <dgm:prSet phldrT="[Texto]" custT="1"/>
      <dgm:spPr>
        <a:solidFill>
          <a:srgbClr val="CC99FF"/>
        </a:solidFill>
      </dgm:spPr>
      <dgm:t>
        <a:bodyPr/>
        <a:lstStyle/>
        <a:p>
          <a:r>
            <a:rPr lang="es-ES" sz="2000" dirty="0" err="1">
              <a:latin typeface="EC Square Sans Pro" panose="020B0506040000020004"/>
            </a:rPr>
            <a:t>Objectives</a:t>
          </a:r>
          <a:endParaRPr lang="es-ES" sz="2000" dirty="0">
            <a:latin typeface="EC Square Sans Pro" panose="020B0506040000020004"/>
          </a:endParaRPr>
        </a:p>
      </dgm:t>
    </dgm:pt>
    <dgm:pt modelId="{C3C43066-6FFD-4E43-9F46-A951726CF295}" type="parTrans" cxnId="{BC01D265-23E2-44AE-949F-45D70DFAEB03}">
      <dgm:prSet/>
      <dgm:spPr/>
      <dgm:t>
        <a:bodyPr/>
        <a:lstStyle/>
        <a:p>
          <a:endParaRPr lang="es-ES" sz="1600">
            <a:latin typeface="EC Square Sans Pro" panose="020B0506040000020004"/>
          </a:endParaRPr>
        </a:p>
      </dgm:t>
    </dgm:pt>
    <dgm:pt modelId="{D4361642-A05B-4D98-B7D3-AA8B782B1B7B}" type="sibTrans" cxnId="{BC01D265-23E2-44AE-949F-45D70DFAEB03}">
      <dgm:prSet/>
      <dgm:spPr/>
      <dgm:t>
        <a:bodyPr/>
        <a:lstStyle/>
        <a:p>
          <a:endParaRPr lang="es-ES" sz="1600">
            <a:latin typeface="EC Square Sans Pro" panose="020B0506040000020004"/>
          </a:endParaRPr>
        </a:p>
      </dgm:t>
    </dgm:pt>
    <dgm:pt modelId="{E8B88525-93D1-4720-81C7-29C28D3248A2}">
      <dgm:prSet phldrT="[Texto]" custT="1"/>
      <dgm:spPr>
        <a:solidFill>
          <a:srgbClr val="CC99FF"/>
        </a:solidFill>
      </dgm:spPr>
      <dgm:t>
        <a:bodyPr/>
        <a:lstStyle/>
        <a:p>
          <a:r>
            <a:rPr lang="es-ES" sz="2000" dirty="0" err="1">
              <a:latin typeface="EC Square Sans Pro" panose="020B0506040000020004"/>
            </a:rPr>
            <a:t>Obstacles</a:t>
          </a:r>
          <a:endParaRPr lang="es-ES" sz="2000" dirty="0">
            <a:latin typeface="EC Square Sans Pro" panose="020B0506040000020004"/>
          </a:endParaRPr>
        </a:p>
      </dgm:t>
    </dgm:pt>
    <dgm:pt modelId="{6A13AF6E-3CCF-46A7-AA62-5DCE871D386C}" type="parTrans" cxnId="{ABDADD78-B95F-49D0-8641-42886EDF3F0F}">
      <dgm:prSet/>
      <dgm:spPr/>
      <dgm:t>
        <a:bodyPr/>
        <a:lstStyle/>
        <a:p>
          <a:endParaRPr lang="es-ES" sz="1600">
            <a:latin typeface="EC Square Sans Pro" panose="020B0506040000020004"/>
          </a:endParaRPr>
        </a:p>
      </dgm:t>
    </dgm:pt>
    <dgm:pt modelId="{3B3E2A15-EFB3-4C83-B25E-40BBFAE2DC39}" type="sibTrans" cxnId="{ABDADD78-B95F-49D0-8641-42886EDF3F0F}">
      <dgm:prSet/>
      <dgm:spPr/>
      <dgm:t>
        <a:bodyPr/>
        <a:lstStyle/>
        <a:p>
          <a:endParaRPr lang="es-ES" sz="1600">
            <a:latin typeface="EC Square Sans Pro" panose="020B0506040000020004"/>
          </a:endParaRPr>
        </a:p>
      </dgm:t>
    </dgm:pt>
    <dgm:pt modelId="{F54B8357-584C-48D0-9285-E6E339E47361}">
      <dgm:prSet phldrT="[Texto]" custT="1"/>
      <dgm:spPr>
        <a:solidFill>
          <a:srgbClr val="CC99FF"/>
        </a:solidFill>
      </dgm:spPr>
      <dgm:t>
        <a:bodyPr/>
        <a:lstStyle/>
        <a:p>
          <a:r>
            <a:rPr lang="es-ES" sz="2000" dirty="0" err="1">
              <a:latin typeface="EC Square Sans Pro" panose="020B0506040000020004"/>
            </a:rPr>
            <a:t>Actions</a:t>
          </a:r>
          <a:endParaRPr lang="es-ES" sz="2000" dirty="0">
            <a:latin typeface="EC Square Sans Pro" panose="020B0506040000020004"/>
          </a:endParaRPr>
        </a:p>
      </dgm:t>
    </dgm:pt>
    <dgm:pt modelId="{8A1FEBFB-413D-46C4-BF3F-0BF1BE1E3849}" type="parTrans" cxnId="{A106E65E-B290-436C-B804-61AC469CBD5B}">
      <dgm:prSet/>
      <dgm:spPr/>
      <dgm:t>
        <a:bodyPr/>
        <a:lstStyle/>
        <a:p>
          <a:endParaRPr lang="es-ES" sz="1600">
            <a:latin typeface="EC Square Sans Pro" panose="020B0506040000020004"/>
          </a:endParaRPr>
        </a:p>
      </dgm:t>
    </dgm:pt>
    <dgm:pt modelId="{13B1D38D-DE59-41DA-AF38-AA74A6D42E8D}" type="sibTrans" cxnId="{A106E65E-B290-436C-B804-61AC469CBD5B}">
      <dgm:prSet/>
      <dgm:spPr/>
      <dgm:t>
        <a:bodyPr/>
        <a:lstStyle/>
        <a:p>
          <a:endParaRPr lang="es-ES" sz="1600">
            <a:latin typeface="EC Square Sans Pro" panose="020B0506040000020004"/>
          </a:endParaRPr>
        </a:p>
      </dgm:t>
    </dgm:pt>
    <dgm:pt modelId="{826275FC-608A-40CB-B9A2-D1B5F3F44D22}">
      <dgm:prSet phldrT="[Texto]" custT="1"/>
      <dgm:spPr>
        <a:solidFill>
          <a:srgbClr val="CC99FF"/>
        </a:solidFill>
      </dgm:spPr>
      <dgm:t>
        <a:bodyPr/>
        <a:lstStyle/>
        <a:p>
          <a:r>
            <a:rPr lang="es-ES" sz="2000" dirty="0" err="1">
              <a:solidFill>
                <a:srgbClr val="FFFF00"/>
              </a:solidFill>
              <a:latin typeface="EC Square Sans Pro" panose="020B0506040000020004"/>
            </a:rPr>
            <a:t>Outcomes</a:t>
          </a:r>
          <a:endParaRPr lang="es-ES" sz="2000" dirty="0">
            <a:solidFill>
              <a:srgbClr val="FFFF00"/>
            </a:solidFill>
            <a:latin typeface="EC Square Sans Pro" panose="020B0506040000020004"/>
          </a:endParaRPr>
        </a:p>
      </dgm:t>
    </dgm:pt>
    <dgm:pt modelId="{51AF3CF4-0E98-4DBE-8B93-2E92AEFADD59}" type="parTrans" cxnId="{AABB2294-D1D4-47FB-8DBB-668A43F2B9CF}">
      <dgm:prSet/>
      <dgm:spPr/>
      <dgm:t>
        <a:bodyPr/>
        <a:lstStyle/>
        <a:p>
          <a:endParaRPr lang="es-ES" sz="1600">
            <a:latin typeface="EC Square Sans Pro" panose="020B0506040000020004"/>
          </a:endParaRPr>
        </a:p>
      </dgm:t>
    </dgm:pt>
    <dgm:pt modelId="{2DB2B4E6-A683-4893-9124-0580B57E2F5F}" type="sibTrans" cxnId="{AABB2294-D1D4-47FB-8DBB-668A43F2B9CF}">
      <dgm:prSet/>
      <dgm:spPr/>
      <dgm:t>
        <a:bodyPr/>
        <a:lstStyle/>
        <a:p>
          <a:endParaRPr lang="es-ES" sz="1600">
            <a:latin typeface="EC Square Sans Pro" panose="020B0506040000020004"/>
          </a:endParaRPr>
        </a:p>
      </dgm:t>
    </dgm:pt>
    <dgm:pt modelId="{616EFAD9-6621-4792-9BA9-F3A8CB120217}" type="pres">
      <dgm:prSet presAssocID="{9814B1DF-633D-484E-9EC7-70DA8D2DBE68}" presName="Name0" presStyleCnt="0">
        <dgm:presLayoutVars>
          <dgm:dir/>
          <dgm:animLvl val="lvl"/>
          <dgm:resizeHandles val="exact"/>
        </dgm:presLayoutVars>
      </dgm:prSet>
      <dgm:spPr/>
    </dgm:pt>
    <dgm:pt modelId="{504F05DA-2E7A-44DB-B804-75C84F0AECD9}" type="pres">
      <dgm:prSet presAssocID="{55DC54A4-ED64-469D-BF1B-8B2C6EB42D3D}" presName="parTxOnly" presStyleLbl="node1" presStyleIdx="0" presStyleCnt="4">
        <dgm:presLayoutVars>
          <dgm:chMax val="0"/>
          <dgm:chPref val="0"/>
          <dgm:bulletEnabled val="1"/>
        </dgm:presLayoutVars>
      </dgm:prSet>
      <dgm:spPr/>
    </dgm:pt>
    <dgm:pt modelId="{48BA85FC-4037-4D1E-8A3B-1CEFFF7CDB35}" type="pres">
      <dgm:prSet presAssocID="{D4361642-A05B-4D98-B7D3-AA8B782B1B7B}" presName="parTxOnlySpace" presStyleCnt="0"/>
      <dgm:spPr/>
    </dgm:pt>
    <dgm:pt modelId="{1B45EEC7-77A6-4237-A176-A18B3E1721E9}" type="pres">
      <dgm:prSet presAssocID="{E8B88525-93D1-4720-81C7-29C28D3248A2}" presName="parTxOnly" presStyleLbl="node1" presStyleIdx="1" presStyleCnt="4">
        <dgm:presLayoutVars>
          <dgm:chMax val="0"/>
          <dgm:chPref val="0"/>
          <dgm:bulletEnabled val="1"/>
        </dgm:presLayoutVars>
      </dgm:prSet>
      <dgm:spPr/>
    </dgm:pt>
    <dgm:pt modelId="{8E103578-5C48-4F61-A712-04E9E1609A83}" type="pres">
      <dgm:prSet presAssocID="{3B3E2A15-EFB3-4C83-B25E-40BBFAE2DC39}" presName="parTxOnlySpace" presStyleCnt="0"/>
      <dgm:spPr/>
    </dgm:pt>
    <dgm:pt modelId="{FD01F53A-FECA-4B4B-B410-9B0CEBAE2EA7}" type="pres">
      <dgm:prSet presAssocID="{F54B8357-584C-48D0-9285-E6E339E47361}" presName="parTxOnly" presStyleLbl="node1" presStyleIdx="2" presStyleCnt="4">
        <dgm:presLayoutVars>
          <dgm:chMax val="0"/>
          <dgm:chPref val="0"/>
          <dgm:bulletEnabled val="1"/>
        </dgm:presLayoutVars>
      </dgm:prSet>
      <dgm:spPr/>
    </dgm:pt>
    <dgm:pt modelId="{60EE83A5-D68A-4C66-88D9-AC60AD6EB642}" type="pres">
      <dgm:prSet presAssocID="{13B1D38D-DE59-41DA-AF38-AA74A6D42E8D}" presName="parTxOnlySpace" presStyleCnt="0"/>
      <dgm:spPr/>
    </dgm:pt>
    <dgm:pt modelId="{1B85AC28-70A3-4CB8-B8D4-947E1E6AA185}" type="pres">
      <dgm:prSet presAssocID="{826275FC-608A-40CB-B9A2-D1B5F3F44D22}" presName="parTxOnly" presStyleLbl="node1" presStyleIdx="3" presStyleCnt="4">
        <dgm:presLayoutVars>
          <dgm:chMax val="0"/>
          <dgm:chPref val="0"/>
          <dgm:bulletEnabled val="1"/>
        </dgm:presLayoutVars>
      </dgm:prSet>
      <dgm:spPr/>
    </dgm:pt>
  </dgm:ptLst>
  <dgm:cxnLst>
    <dgm:cxn modelId="{97C2C205-E1E5-45C0-AEC1-FF7177EA16D7}" type="presOf" srcId="{55DC54A4-ED64-469D-BF1B-8B2C6EB42D3D}" destId="{504F05DA-2E7A-44DB-B804-75C84F0AECD9}" srcOrd="0" destOrd="0" presId="urn:microsoft.com/office/officeart/2005/8/layout/chevron1"/>
    <dgm:cxn modelId="{CFD02B2A-37A4-4654-82F8-6C5E2C16573A}" type="presOf" srcId="{E8B88525-93D1-4720-81C7-29C28D3248A2}" destId="{1B45EEC7-77A6-4237-A176-A18B3E1721E9}" srcOrd="0" destOrd="0" presId="urn:microsoft.com/office/officeart/2005/8/layout/chevron1"/>
    <dgm:cxn modelId="{A106E65E-B290-436C-B804-61AC469CBD5B}" srcId="{9814B1DF-633D-484E-9EC7-70DA8D2DBE68}" destId="{F54B8357-584C-48D0-9285-E6E339E47361}" srcOrd="2" destOrd="0" parTransId="{8A1FEBFB-413D-46C4-BF3F-0BF1BE1E3849}" sibTransId="{13B1D38D-DE59-41DA-AF38-AA74A6D42E8D}"/>
    <dgm:cxn modelId="{20FD5243-218E-49B1-963F-DE4742CFAF40}" type="presOf" srcId="{9814B1DF-633D-484E-9EC7-70DA8D2DBE68}" destId="{616EFAD9-6621-4792-9BA9-F3A8CB120217}" srcOrd="0" destOrd="0" presId="urn:microsoft.com/office/officeart/2005/8/layout/chevron1"/>
    <dgm:cxn modelId="{BC01D265-23E2-44AE-949F-45D70DFAEB03}" srcId="{9814B1DF-633D-484E-9EC7-70DA8D2DBE68}" destId="{55DC54A4-ED64-469D-BF1B-8B2C6EB42D3D}" srcOrd="0" destOrd="0" parTransId="{C3C43066-6FFD-4E43-9F46-A951726CF295}" sibTransId="{D4361642-A05B-4D98-B7D3-AA8B782B1B7B}"/>
    <dgm:cxn modelId="{9451D871-C0AD-4E33-9754-A6E03DF74A26}" type="presOf" srcId="{F54B8357-584C-48D0-9285-E6E339E47361}" destId="{FD01F53A-FECA-4B4B-B410-9B0CEBAE2EA7}" srcOrd="0" destOrd="0" presId="urn:microsoft.com/office/officeart/2005/8/layout/chevron1"/>
    <dgm:cxn modelId="{ABDADD78-B95F-49D0-8641-42886EDF3F0F}" srcId="{9814B1DF-633D-484E-9EC7-70DA8D2DBE68}" destId="{E8B88525-93D1-4720-81C7-29C28D3248A2}" srcOrd="1" destOrd="0" parTransId="{6A13AF6E-3CCF-46A7-AA62-5DCE871D386C}" sibTransId="{3B3E2A15-EFB3-4C83-B25E-40BBFAE2DC39}"/>
    <dgm:cxn modelId="{AABB2294-D1D4-47FB-8DBB-668A43F2B9CF}" srcId="{9814B1DF-633D-484E-9EC7-70DA8D2DBE68}" destId="{826275FC-608A-40CB-B9A2-D1B5F3F44D22}" srcOrd="3" destOrd="0" parTransId="{51AF3CF4-0E98-4DBE-8B93-2E92AEFADD59}" sibTransId="{2DB2B4E6-A683-4893-9124-0580B57E2F5F}"/>
    <dgm:cxn modelId="{CF1AAFC4-4137-4219-8C5B-21022D95E716}" type="presOf" srcId="{826275FC-608A-40CB-B9A2-D1B5F3F44D22}" destId="{1B85AC28-70A3-4CB8-B8D4-947E1E6AA185}" srcOrd="0" destOrd="0" presId="urn:microsoft.com/office/officeart/2005/8/layout/chevron1"/>
    <dgm:cxn modelId="{E82DB7AC-84CE-4F86-8CBA-8F43C2FA0411}" type="presParOf" srcId="{616EFAD9-6621-4792-9BA9-F3A8CB120217}" destId="{504F05DA-2E7A-44DB-B804-75C84F0AECD9}" srcOrd="0" destOrd="0" presId="urn:microsoft.com/office/officeart/2005/8/layout/chevron1"/>
    <dgm:cxn modelId="{643D8595-B6BF-4A28-AA13-3F7867266E93}" type="presParOf" srcId="{616EFAD9-6621-4792-9BA9-F3A8CB120217}" destId="{48BA85FC-4037-4D1E-8A3B-1CEFFF7CDB35}" srcOrd="1" destOrd="0" presId="urn:microsoft.com/office/officeart/2005/8/layout/chevron1"/>
    <dgm:cxn modelId="{71031ADB-1BE8-4516-91EC-A962715352B9}" type="presParOf" srcId="{616EFAD9-6621-4792-9BA9-F3A8CB120217}" destId="{1B45EEC7-77A6-4237-A176-A18B3E1721E9}" srcOrd="2" destOrd="0" presId="urn:microsoft.com/office/officeart/2005/8/layout/chevron1"/>
    <dgm:cxn modelId="{7292B2E7-00DF-40C0-9F8C-E778CF21CE5E}" type="presParOf" srcId="{616EFAD9-6621-4792-9BA9-F3A8CB120217}" destId="{8E103578-5C48-4F61-A712-04E9E1609A83}" srcOrd="3" destOrd="0" presId="urn:microsoft.com/office/officeart/2005/8/layout/chevron1"/>
    <dgm:cxn modelId="{E17F033D-E020-4E76-826D-E4E82285C6AE}" type="presParOf" srcId="{616EFAD9-6621-4792-9BA9-F3A8CB120217}" destId="{FD01F53A-FECA-4B4B-B410-9B0CEBAE2EA7}" srcOrd="4" destOrd="0" presId="urn:microsoft.com/office/officeart/2005/8/layout/chevron1"/>
    <dgm:cxn modelId="{4D50800F-B4DE-422D-AA14-53659C358B7C}" type="presParOf" srcId="{616EFAD9-6621-4792-9BA9-F3A8CB120217}" destId="{60EE83A5-D68A-4C66-88D9-AC60AD6EB642}" srcOrd="5" destOrd="0" presId="urn:microsoft.com/office/officeart/2005/8/layout/chevron1"/>
    <dgm:cxn modelId="{0C4533A1-590D-4E4A-95C6-A9A62FEE8BB4}" type="presParOf" srcId="{616EFAD9-6621-4792-9BA9-F3A8CB120217}" destId="{1B85AC28-70A3-4CB8-B8D4-947E1E6AA185}" srcOrd="6"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14B1DF-633D-484E-9EC7-70DA8D2DBE68}" type="doc">
      <dgm:prSet loTypeId="urn:microsoft.com/office/officeart/2005/8/layout/chevron1" loCatId="process" qsTypeId="urn:microsoft.com/office/officeart/2005/8/quickstyle/simple1" qsCatId="simple" csTypeId="urn:microsoft.com/office/officeart/2005/8/colors/accent1_2" csCatId="accent1" phldr="1"/>
      <dgm:spPr/>
    </dgm:pt>
    <dgm:pt modelId="{55DC54A4-ED64-469D-BF1B-8B2C6EB42D3D}">
      <dgm:prSet phldrT="[Texto]" custT="1"/>
      <dgm:spPr>
        <a:solidFill>
          <a:srgbClr val="CC99FF"/>
        </a:solidFill>
      </dgm:spPr>
      <dgm:t>
        <a:bodyPr/>
        <a:lstStyle/>
        <a:p>
          <a:r>
            <a:rPr lang="es-ES" sz="2000" dirty="0" err="1">
              <a:latin typeface="EC Square Sans Pro" panose="020B0506040000020004"/>
            </a:rPr>
            <a:t>Objectives</a:t>
          </a:r>
          <a:endParaRPr lang="es-ES" sz="2000" dirty="0">
            <a:latin typeface="EC Square Sans Pro" panose="020B0506040000020004"/>
          </a:endParaRPr>
        </a:p>
      </dgm:t>
    </dgm:pt>
    <dgm:pt modelId="{C3C43066-6FFD-4E43-9F46-A951726CF295}" type="parTrans" cxnId="{BC01D265-23E2-44AE-949F-45D70DFAEB03}">
      <dgm:prSet/>
      <dgm:spPr/>
      <dgm:t>
        <a:bodyPr/>
        <a:lstStyle/>
        <a:p>
          <a:endParaRPr lang="es-ES" sz="1600">
            <a:latin typeface="EC Square Sans Pro" panose="020B0506040000020004"/>
          </a:endParaRPr>
        </a:p>
      </dgm:t>
    </dgm:pt>
    <dgm:pt modelId="{D4361642-A05B-4D98-B7D3-AA8B782B1B7B}" type="sibTrans" cxnId="{BC01D265-23E2-44AE-949F-45D70DFAEB03}">
      <dgm:prSet/>
      <dgm:spPr/>
      <dgm:t>
        <a:bodyPr/>
        <a:lstStyle/>
        <a:p>
          <a:endParaRPr lang="es-ES" sz="1600">
            <a:latin typeface="EC Square Sans Pro" panose="020B0506040000020004"/>
          </a:endParaRPr>
        </a:p>
      </dgm:t>
    </dgm:pt>
    <dgm:pt modelId="{E8B88525-93D1-4720-81C7-29C28D3248A2}">
      <dgm:prSet phldrT="[Texto]" custT="1"/>
      <dgm:spPr>
        <a:solidFill>
          <a:srgbClr val="CC99FF"/>
        </a:solidFill>
      </dgm:spPr>
      <dgm:t>
        <a:bodyPr/>
        <a:lstStyle/>
        <a:p>
          <a:r>
            <a:rPr lang="es-ES" sz="2000" dirty="0" err="1">
              <a:latin typeface="EC Square Sans Pro" panose="020B0506040000020004"/>
            </a:rPr>
            <a:t>Obstacles</a:t>
          </a:r>
          <a:endParaRPr lang="es-ES" sz="2000" dirty="0">
            <a:latin typeface="EC Square Sans Pro" panose="020B0506040000020004"/>
          </a:endParaRPr>
        </a:p>
      </dgm:t>
    </dgm:pt>
    <dgm:pt modelId="{6A13AF6E-3CCF-46A7-AA62-5DCE871D386C}" type="parTrans" cxnId="{ABDADD78-B95F-49D0-8641-42886EDF3F0F}">
      <dgm:prSet/>
      <dgm:spPr/>
      <dgm:t>
        <a:bodyPr/>
        <a:lstStyle/>
        <a:p>
          <a:endParaRPr lang="es-ES" sz="1600">
            <a:latin typeface="EC Square Sans Pro" panose="020B0506040000020004"/>
          </a:endParaRPr>
        </a:p>
      </dgm:t>
    </dgm:pt>
    <dgm:pt modelId="{3B3E2A15-EFB3-4C83-B25E-40BBFAE2DC39}" type="sibTrans" cxnId="{ABDADD78-B95F-49D0-8641-42886EDF3F0F}">
      <dgm:prSet/>
      <dgm:spPr/>
      <dgm:t>
        <a:bodyPr/>
        <a:lstStyle/>
        <a:p>
          <a:endParaRPr lang="es-ES" sz="1600">
            <a:latin typeface="EC Square Sans Pro" panose="020B0506040000020004"/>
          </a:endParaRPr>
        </a:p>
      </dgm:t>
    </dgm:pt>
    <dgm:pt modelId="{F54B8357-584C-48D0-9285-E6E339E47361}">
      <dgm:prSet phldrT="[Texto]" custT="1"/>
      <dgm:spPr>
        <a:solidFill>
          <a:srgbClr val="CC99FF"/>
        </a:solidFill>
      </dgm:spPr>
      <dgm:t>
        <a:bodyPr/>
        <a:lstStyle/>
        <a:p>
          <a:r>
            <a:rPr lang="es-ES" sz="2000" dirty="0" err="1">
              <a:latin typeface="EC Square Sans Pro" panose="020B0506040000020004"/>
            </a:rPr>
            <a:t>Actions</a:t>
          </a:r>
          <a:endParaRPr lang="es-ES" sz="2000" dirty="0">
            <a:latin typeface="EC Square Sans Pro" panose="020B0506040000020004"/>
          </a:endParaRPr>
        </a:p>
      </dgm:t>
    </dgm:pt>
    <dgm:pt modelId="{8A1FEBFB-413D-46C4-BF3F-0BF1BE1E3849}" type="parTrans" cxnId="{A106E65E-B290-436C-B804-61AC469CBD5B}">
      <dgm:prSet/>
      <dgm:spPr/>
      <dgm:t>
        <a:bodyPr/>
        <a:lstStyle/>
        <a:p>
          <a:endParaRPr lang="es-ES" sz="1600">
            <a:latin typeface="EC Square Sans Pro" panose="020B0506040000020004"/>
          </a:endParaRPr>
        </a:p>
      </dgm:t>
    </dgm:pt>
    <dgm:pt modelId="{13B1D38D-DE59-41DA-AF38-AA74A6D42E8D}" type="sibTrans" cxnId="{A106E65E-B290-436C-B804-61AC469CBD5B}">
      <dgm:prSet/>
      <dgm:spPr/>
      <dgm:t>
        <a:bodyPr/>
        <a:lstStyle/>
        <a:p>
          <a:endParaRPr lang="es-ES" sz="1600">
            <a:latin typeface="EC Square Sans Pro" panose="020B0506040000020004"/>
          </a:endParaRPr>
        </a:p>
      </dgm:t>
    </dgm:pt>
    <dgm:pt modelId="{826275FC-608A-40CB-B9A2-D1B5F3F44D22}">
      <dgm:prSet phldrT="[Texto]" custT="1"/>
      <dgm:spPr>
        <a:solidFill>
          <a:srgbClr val="CC99FF"/>
        </a:solidFill>
      </dgm:spPr>
      <dgm:t>
        <a:bodyPr/>
        <a:lstStyle/>
        <a:p>
          <a:r>
            <a:rPr lang="es-ES" sz="2000" dirty="0" err="1">
              <a:solidFill>
                <a:srgbClr val="FFFF00"/>
              </a:solidFill>
              <a:latin typeface="EC Square Sans Pro" panose="020B0506040000020004"/>
            </a:rPr>
            <a:t>Outcomes</a:t>
          </a:r>
          <a:endParaRPr lang="es-ES" sz="2000" dirty="0">
            <a:solidFill>
              <a:srgbClr val="FFFF00"/>
            </a:solidFill>
            <a:latin typeface="EC Square Sans Pro" panose="020B0506040000020004"/>
          </a:endParaRPr>
        </a:p>
      </dgm:t>
    </dgm:pt>
    <dgm:pt modelId="{51AF3CF4-0E98-4DBE-8B93-2E92AEFADD59}" type="parTrans" cxnId="{AABB2294-D1D4-47FB-8DBB-668A43F2B9CF}">
      <dgm:prSet/>
      <dgm:spPr/>
      <dgm:t>
        <a:bodyPr/>
        <a:lstStyle/>
        <a:p>
          <a:endParaRPr lang="es-ES" sz="1600">
            <a:latin typeface="EC Square Sans Pro" panose="020B0506040000020004"/>
          </a:endParaRPr>
        </a:p>
      </dgm:t>
    </dgm:pt>
    <dgm:pt modelId="{2DB2B4E6-A683-4893-9124-0580B57E2F5F}" type="sibTrans" cxnId="{AABB2294-D1D4-47FB-8DBB-668A43F2B9CF}">
      <dgm:prSet/>
      <dgm:spPr/>
      <dgm:t>
        <a:bodyPr/>
        <a:lstStyle/>
        <a:p>
          <a:endParaRPr lang="es-ES" sz="1600">
            <a:latin typeface="EC Square Sans Pro" panose="020B0506040000020004"/>
          </a:endParaRPr>
        </a:p>
      </dgm:t>
    </dgm:pt>
    <dgm:pt modelId="{616EFAD9-6621-4792-9BA9-F3A8CB120217}" type="pres">
      <dgm:prSet presAssocID="{9814B1DF-633D-484E-9EC7-70DA8D2DBE68}" presName="Name0" presStyleCnt="0">
        <dgm:presLayoutVars>
          <dgm:dir/>
          <dgm:animLvl val="lvl"/>
          <dgm:resizeHandles val="exact"/>
        </dgm:presLayoutVars>
      </dgm:prSet>
      <dgm:spPr/>
    </dgm:pt>
    <dgm:pt modelId="{504F05DA-2E7A-44DB-B804-75C84F0AECD9}" type="pres">
      <dgm:prSet presAssocID="{55DC54A4-ED64-469D-BF1B-8B2C6EB42D3D}" presName="parTxOnly" presStyleLbl="node1" presStyleIdx="0" presStyleCnt="4">
        <dgm:presLayoutVars>
          <dgm:chMax val="0"/>
          <dgm:chPref val="0"/>
          <dgm:bulletEnabled val="1"/>
        </dgm:presLayoutVars>
      </dgm:prSet>
      <dgm:spPr/>
    </dgm:pt>
    <dgm:pt modelId="{48BA85FC-4037-4D1E-8A3B-1CEFFF7CDB35}" type="pres">
      <dgm:prSet presAssocID="{D4361642-A05B-4D98-B7D3-AA8B782B1B7B}" presName="parTxOnlySpace" presStyleCnt="0"/>
      <dgm:spPr/>
    </dgm:pt>
    <dgm:pt modelId="{1B45EEC7-77A6-4237-A176-A18B3E1721E9}" type="pres">
      <dgm:prSet presAssocID="{E8B88525-93D1-4720-81C7-29C28D3248A2}" presName="parTxOnly" presStyleLbl="node1" presStyleIdx="1" presStyleCnt="4">
        <dgm:presLayoutVars>
          <dgm:chMax val="0"/>
          <dgm:chPref val="0"/>
          <dgm:bulletEnabled val="1"/>
        </dgm:presLayoutVars>
      </dgm:prSet>
      <dgm:spPr/>
    </dgm:pt>
    <dgm:pt modelId="{8E103578-5C48-4F61-A712-04E9E1609A83}" type="pres">
      <dgm:prSet presAssocID="{3B3E2A15-EFB3-4C83-B25E-40BBFAE2DC39}" presName="parTxOnlySpace" presStyleCnt="0"/>
      <dgm:spPr/>
    </dgm:pt>
    <dgm:pt modelId="{FD01F53A-FECA-4B4B-B410-9B0CEBAE2EA7}" type="pres">
      <dgm:prSet presAssocID="{F54B8357-584C-48D0-9285-E6E339E47361}" presName="parTxOnly" presStyleLbl="node1" presStyleIdx="2" presStyleCnt="4">
        <dgm:presLayoutVars>
          <dgm:chMax val="0"/>
          <dgm:chPref val="0"/>
          <dgm:bulletEnabled val="1"/>
        </dgm:presLayoutVars>
      </dgm:prSet>
      <dgm:spPr/>
    </dgm:pt>
    <dgm:pt modelId="{60EE83A5-D68A-4C66-88D9-AC60AD6EB642}" type="pres">
      <dgm:prSet presAssocID="{13B1D38D-DE59-41DA-AF38-AA74A6D42E8D}" presName="parTxOnlySpace" presStyleCnt="0"/>
      <dgm:spPr/>
    </dgm:pt>
    <dgm:pt modelId="{1B85AC28-70A3-4CB8-B8D4-947E1E6AA185}" type="pres">
      <dgm:prSet presAssocID="{826275FC-608A-40CB-B9A2-D1B5F3F44D22}" presName="parTxOnly" presStyleLbl="node1" presStyleIdx="3" presStyleCnt="4">
        <dgm:presLayoutVars>
          <dgm:chMax val="0"/>
          <dgm:chPref val="0"/>
          <dgm:bulletEnabled val="1"/>
        </dgm:presLayoutVars>
      </dgm:prSet>
      <dgm:spPr/>
    </dgm:pt>
  </dgm:ptLst>
  <dgm:cxnLst>
    <dgm:cxn modelId="{97C2C205-E1E5-45C0-AEC1-FF7177EA16D7}" type="presOf" srcId="{55DC54A4-ED64-469D-BF1B-8B2C6EB42D3D}" destId="{504F05DA-2E7A-44DB-B804-75C84F0AECD9}" srcOrd="0" destOrd="0" presId="urn:microsoft.com/office/officeart/2005/8/layout/chevron1"/>
    <dgm:cxn modelId="{CFD02B2A-37A4-4654-82F8-6C5E2C16573A}" type="presOf" srcId="{E8B88525-93D1-4720-81C7-29C28D3248A2}" destId="{1B45EEC7-77A6-4237-A176-A18B3E1721E9}" srcOrd="0" destOrd="0" presId="urn:microsoft.com/office/officeart/2005/8/layout/chevron1"/>
    <dgm:cxn modelId="{A106E65E-B290-436C-B804-61AC469CBD5B}" srcId="{9814B1DF-633D-484E-9EC7-70DA8D2DBE68}" destId="{F54B8357-584C-48D0-9285-E6E339E47361}" srcOrd="2" destOrd="0" parTransId="{8A1FEBFB-413D-46C4-BF3F-0BF1BE1E3849}" sibTransId="{13B1D38D-DE59-41DA-AF38-AA74A6D42E8D}"/>
    <dgm:cxn modelId="{20FD5243-218E-49B1-963F-DE4742CFAF40}" type="presOf" srcId="{9814B1DF-633D-484E-9EC7-70DA8D2DBE68}" destId="{616EFAD9-6621-4792-9BA9-F3A8CB120217}" srcOrd="0" destOrd="0" presId="urn:microsoft.com/office/officeart/2005/8/layout/chevron1"/>
    <dgm:cxn modelId="{BC01D265-23E2-44AE-949F-45D70DFAEB03}" srcId="{9814B1DF-633D-484E-9EC7-70DA8D2DBE68}" destId="{55DC54A4-ED64-469D-BF1B-8B2C6EB42D3D}" srcOrd="0" destOrd="0" parTransId="{C3C43066-6FFD-4E43-9F46-A951726CF295}" sibTransId="{D4361642-A05B-4D98-B7D3-AA8B782B1B7B}"/>
    <dgm:cxn modelId="{9451D871-C0AD-4E33-9754-A6E03DF74A26}" type="presOf" srcId="{F54B8357-584C-48D0-9285-E6E339E47361}" destId="{FD01F53A-FECA-4B4B-B410-9B0CEBAE2EA7}" srcOrd="0" destOrd="0" presId="urn:microsoft.com/office/officeart/2005/8/layout/chevron1"/>
    <dgm:cxn modelId="{ABDADD78-B95F-49D0-8641-42886EDF3F0F}" srcId="{9814B1DF-633D-484E-9EC7-70DA8D2DBE68}" destId="{E8B88525-93D1-4720-81C7-29C28D3248A2}" srcOrd="1" destOrd="0" parTransId="{6A13AF6E-3CCF-46A7-AA62-5DCE871D386C}" sibTransId="{3B3E2A15-EFB3-4C83-B25E-40BBFAE2DC39}"/>
    <dgm:cxn modelId="{AABB2294-D1D4-47FB-8DBB-668A43F2B9CF}" srcId="{9814B1DF-633D-484E-9EC7-70DA8D2DBE68}" destId="{826275FC-608A-40CB-B9A2-D1B5F3F44D22}" srcOrd="3" destOrd="0" parTransId="{51AF3CF4-0E98-4DBE-8B93-2E92AEFADD59}" sibTransId="{2DB2B4E6-A683-4893-9124-0580B57E2F5F}"/>
    <dgm:cxn modelId="{CF1AAFC4-4137-4219-8C5B-21022D95E716}" type="presOf" srcId="{826275FC-608A-40CB-B9A2-D1B5F3F44D22}" destId="{1B85AC28-70A3-4CB8-B8D4-947E1E6AA185}" srcOrd="0" destOrd="0" presId="urn:microsoft.com/office/officeart/2005/8/layout/chevron1"/>
    <dgm:cxn modelId="{E82DB7AC-84CE-4F86-8CBA-8F43C2FA0411}" type="presParOf" srcId="{616EFAD9-6621-4792-9BA9-F3A8CB120217}" destId="{504F05DA-2E7A-44DB-B804-75C84F0AECD9}" srcOrd="0" destOrd="0" presId="urn:microsoft.com/office/officeart/2005/8/layout/chevron1"/>
    <dgm:cxn modelId="{643D8595-B6BF-4A28-AA13-3F7867266E93}" type="presParOf" srcId="{616EFAD9-6621-4792-9BA9-F3A8CB120217}" destId="{48BA85FC-4037-4D1E-8A3B-1CEFFF7CDB35}" srcOrd="1" destOrd="0" presId="urn:microsoft.com/office/officeart/2005/8/layout/chevron1"/>
    <dgm:cxn modelId="{71031ADB-1BE8-4516-91EC-A962715352B9}" type="presParOf" srcId="{616EFAD9-6621-4792-9BA9-F3A8CB120217}" destId="{1B45EEC7-77A6-4237-A176-A18B3E1721E9}" srcOrd="2" destOrd="0" presId="urn:microsoft.com/office/officeart/2005/8/layout/chevron1"/>
    <dgm:cxn modelId="{7292B2E7-00DF-40C0-9F8C-E778CF21CE5E}" type="presParOf" srcId="{616EFAD9-6621-4792-9BA9-F3A8CB120217}" destId="{8E103578-5C48-4F61-A712-04E9E1609A83}" srcOrd="3" destOrd="0" presId="urn:microsoft.com/office/officeart/2005/8/layout/chevron1"/>
    <dgm:cxn modelId="{E17F033D-E020-4E76-826D-E4E82285C6AE}" type="presParOf" srcId="{616EFAD9-6621-4792-9BA9-F3A8CB120217}" destId="{FD01F53A-FECA-4B4B-B410-9B0CEBAE2EA7}" srcOrd="4" destOrd="0" presId="urn:microsoft.com/office/officeart/2005/8/layout/chevron1"/>
    <dgm:cxn modelId="{4D50800F-B4DE-422D-AA14-53659C358B7C}" type="presParOf" srcId="{616EFAD9-6621-4792-9BA9-F3A8CB120217}" destId="{60EE83A5-D68A-4C66-88D9-AC60AD6EB642}" srcOrd="5" destOrd="0" presId="urn:microsoft.com/office/officeart/2005/8/layout/chevron1"/>
    <dgm:cxn modelId="{0C4533A1-590D-4E4A-95C6-A9A62FEE8BB4}" type="presParOf" srcId="{616EFAD9-6621-4792-9BA9-F3A8CB120217}" destId="{1B85AC28-70A3-4CB8-B8D4-947E1E6AA185}" srcOrd="6"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F05DA-2E7A-44DB-B804-75C84F0AECD9}">
      <dsp:nvSpPr>
        <dsp:cNvPr id="0" name=""/>
        <dsp:cNvSpPr/>
      </dsp:nvSpPr>
      <dsp:spPr>
        <a:xfrm>
          <a:off x="3770" y="193172"/>
          <a:ext cx="2194718" cy="877887"/>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s-ES" sz="2200" kern="1200" dirty="0" err="1">
              <a:latin typeface="EC Square Sans Pro" panose="020B0506040000020004"/>
            </a:rPr>
            <a:t>Objectives</a:t>
          </a:r>
          <a:endParaRPr lang="es-ES" sz="2200" kern="1200" dirty="0">
            <a:latin typeface="EC Square Sans Pro" panose="020B0506040000020004"/>
          </a:endParaRPr>
        </a:p>
      </dsp:txBody>
      <dsp:txXfrm>
        <a:off x="442714" y="193172"/>
        <a:ext cx="1316831" cy="877887"/>
      </dsp:txXfrm>
    </dsp:sp>
    <dsp:sp modelId="{1B45EEC7-77A6-4237-A176-A18B3E1721E9}">
      <dsp:nvSpPr>
        <dsp:cNvPr id="0" name=""/>
        <dsp:cNvSpPr/>
      </dsp:nvSpPr>
      <dsp:spPr>
        <a:xfrm>
          <a:off x="1979017" y="193172"/>
          <a:ext cx="2194718" cy="877887"/>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s-ES" sz="2200" kern="1200" dirty="0" err="1">
              <a:latin typeface="EC Square Sans Pro" panose="020B0506040000020004"/>
            </a:rPr>
            <a:t>Obstacles</a:t>
          </a:r>
          <a:endParaRPr lang="es-ES" sz="2200" kern="1200" dirty="0">
            <a:latin typeface="EC Square Sans Pro" panose="020B0506040000020004"/>
          </a:endParaRPr>
        </a:p>
      </dsp:txBody>
      <dsp:txXfrm>
        <a:off x="2417961" y="193172"/>
        <a:ext cx="1316831" cy="877887"/>
      </dsp:txXfrm>
    </dsp:sp>
    <dsp:sp modelId="{FD01F53A-FECA-4B4B-B410-9B0CEBAE2EA7}">
      <dsp:nvSpPr>
        <dsp:cNvPr id="0" name=""/>
        <dsp:cNvSpPr/>
      </dsp:nvSpPr>
      <dsp:spPr>
        <a:xfrm>
          <a:off x="3954264" y="193172"/>
          <a:ext cx="2194718" cy="877887"/>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s-ES" sz="2200" kern="1200" dirty="0" err="1">
              <a:latin typeface="EC Square Sans Pro" panose="020B0506040000020004"/>
            </a:rPr>
            <a:t>Actions</a:t>
          </a:r>
          <a:endParaRPr lang="es-ES" sz="2200" kern="1200" dirty="0">
            <a:latin typeface="EC Square Sans Pro" panose="020B0506040000020004"/>
          </a:endParaRPr>
        </a:p>
      </dsp:txBody>
      <dsp:txXfrm>
        <a:off x="4393208" y="193172"/>
        <a:ext cx="1316831" cy="877887"/>
      </dsp:txXfrm>
    </dsp:sp>
    <dsp:sp modelId="{1B85AC28-70A3-4CB8-B8D4-947E1E6AA185}">
      <dsp:nvSpPr>
        <dsp:cNvPr id="0" name=""/>
        <dsp:cNvSpPr/>
      </dsp:nvSpPr>
      <dsp:spPr>
        <a:xfrm>
          <a:off x="5929510" y="193172"/>
          <a:ext cx="2194718" cy="877887"/>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s-ES" sz="2200" kern="1200" dirty="0" err="1">
              <a:latin typeface="EC Square Sans Pro" panose="020B0506040000020004"/>
            </a:rPr>
            <a:t>Outcomes</a:t>
          </a:r>
          <a:endParaRPr lang="es-ES" sz="2200" kern="1200" dirty="0">
            <a:latin typeface="EC Square Sans Pro" panose="020B0506040000020004"/>
          </a:endParaRPr>
        </a:p>
      </dsp:txBody>
      <dsp:txXfrm>
        <a:off x="6368454" y="193172"/>
        <a:ext cx="1316831" cy="877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F05DA-2E7A-44DB-B804-75C84F0AECD9}">
      <dsp:nvSpPr>
        <dsp:cNvPr id="0" name=""/>
        <dsp:cNvSpPr/>
      </dsp:nvSpPr>
      <dsp:spPr>
        <a:xfrm>
          <a:off x="3087"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EC Square Sans Pro" panose="020B0506040000020004"/>
            </a:rPr>
            <a:t>Objectives</a:t>
          </a:r>
          <a:endParaRPr lang="es-ES" sz="2000" kern="1200" dirty="0">
            <a:latin typeface="EC Square Sans Pro" panose="020B0506040000020004"/>
          </a:endParaRPr>
        </a:p>
      </dsp:txBody>
      <dsp:txXfrm>
        <a:off x="321514" y="0"/>
        <a:ext cx="1160332" cy="636854"/>
      </dsp:txXfrm>
    </dsp:sp>
    <dsp:sp modelId="{1B45EEC7-77A6-4237-A176-A18B3E1721E9}">
      <dsp:nvSpPr>
        <dsp:cNvPr id="0" name=""/>
        <dsp:cNvSpPr/>
      </dsp:nvSpPr>
      <dsp:spPr>
        <a:xfrm>
          <a:off x="1620555"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EC Square Sans Pro" panose="020B0506040000020004"/>
            </a:rPr>
            <a:t>Obstacles</a:t>
          </a:r>
          <a:endParaRPr lang="es-ES" sz="2000" kern="1200" dirty="0">
            <a:latin typeface="EC Square Sans Pro" panose="020B0506040000020004"/>
          </a:endParaRPr>
        </a:p>
      </dsp:txBody>
      <dsp:txXfrm>
        <a:off x="1938982" y="0"/>
        <a:ext cx="1160332" cy="636854"/>
      </dsp:txXfrm>
    </dsp:sp>
    <dsp:sp modelId="{FD01F53A-FECA-4B4B-B410-9B0CEBAE2EA7}">
      <dsp:nvSpPr>
        <dsp:cNvPr id="0" name=""/>
        <dsp:cNvSpPr/>
      </dsp:nvSpPr>
      <dsp:spPr>
        <a:xfrm>
          <a:off x="3238023"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EC Square Sans Pro" panose="020B0506040000020004"/>
            </a:rPr>
            <a:t>Actions</a:t>
          </a:r>
          <a:endParaRPr lang="es-ES" sz="2000" kern="1200" dirty="0">
            <a:latin typeface="EC Square Sans Pro" panose="020B0506040000020004"/>
          </a:endParaRPr>
        </a:p>
      </dsp:txBody>
      <dsp:txXfrm>
        <a:off x="3556450" y="0"/>
        <a:ext cx="1160332" cy="636854"/>
      </dsp:txXfrm>
    </dsp:sp>
    <dsp:sp modelId="{1B85AC28-70A3-4CB8-B8D4-947E1E6AA185}">
      <dsp:nvSpPr>
        <dsp:cNvPr id="0" name=""/>
        <dsp:cNvSpPr/>
      </dsp:nvSpPr>
      <dsp:spPr>
        <a:xfrm>
          <a:off x="4855491"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EC Square Sans Pro" panose="020B0506040000020004"/>
            </a:rPr>
            <a:t>Outcomes</a:t>
          </a:r>
          <a:endParaRPr lang="es-ES" sz="2000" kern="1200" dirty="0">
            <a:latin typeface="EC Square Sans Pro" panose="020B0506040000020004"/>
          </a:endParaRPr>
        </a:p>
      </dsp:txBody>
      <dsp:txXfrm>
        <a:off x="5173918" y="0"/>
        <a:ext cx="1160332" cy="6368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F05DA-2E7A-44DB-B804-75C84F0AECD9}">
      <dsp:nvSpPr>
        <dsp:cNvPr id="0" name=""/>
        <dsp:cNvSpPr/>
      </dsp:nvSpPr>
      <dsp:spPr>
        <a:xfrm>
          <a:off x="3087"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EC Square Sans Pro" panose="020B0506040000020004"/>
            </a:rPr>
            <a:t>Objectives</a:t>
          </a:r>
          <a:endParaRPr lang="es-ES" sz="2000" kern="1200" dirty="0">
            <a:latin typeface="EC Square Sans Pro" panose="020B0506040000020004"/>
          </a:endParaRPr>
        </a:p>
      </dsp:txBody>
      <dsp:txXfrm>
        <a:off x="321514" y="0"/>
        <a:ext cx="1160332" cy="636854"/>
      </dsp:txXfrm>
    </dsp:sp>
    <dsp:sp modelId="{1B45EEC7-77A6-4237-A176-A18B3E1721E9}">
      <dsp:nvSpPr>
        <dsp:cNvPr id="0" name=""/>
        <dsp:cNvSpPr/>
      </dsp:nvSpPr>
      <dsp:spPr>
        <a:xfrm>
          <a:off x="1620555"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EC Square Sans Pro" panose="020B0506040000020004"/>
            </a:rPr>
            <a:t>Obstacles</a:t>
          </a:r>
          <a:endParaRPr lang="es-ES" sz="2000" kern="1200" dirty="0">
            <a:latin typeface="EC Square Sans Pro" panose="020B0506040000020004"/>
          </a:endParaRPr>
        </a:p>
      </dsp:txBody>
      <dsp:txXfrm>
        <a:off x="1938982" y="0"/>
        <a:ext cx="1160332" cy="636854"/>
      </dsp:txXfrm>
    </dsp:sp>
    <dsp:sp modelId="{FD01F53A-FECA-4B4B-B410-9B0CEBAE2EA7}">
      <dsp:nvSpPr>
        <dsp:cNvPr id="0" name=""/>
        <dsp:cNvSpPr/>
      </dsp:nvSpPr>
      <dsp:spPr>
        <a:xfrm>
          <a:off x="3238023"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EC Square Sans Pro" panose="020B0506040000020004"/>
            </a:rPr>
            <a:t>Actions</a:t>
          </a:r>
          <a:endParaRPr lang="es-ES" sz="2000" kern="1200" dirty="0">
            <a:latin typeface="EC Square Sans Pro" panose="020B0506040000020004"/>
          </a:endParaRPr>
        </a:p>
      </dsp:txBody>
      <dsp:txXfrm>
        <a:off x="3556450" y="0"/>
        <a:ext cx="1160332" cy="636854"/>
      </dsp:txXfrm>
    </dsp:sp>
    <dsp:sp modelId="{1B85AC28-70A3-4CB8-B8D4-947E1E6AA185}">
      <dsp:nvSpPr>
        <dsp:cNvPr id="0" name=""/>
        <dsp:cNvSpPr/>
      </dsp:nvSpPr>
      <dsp:spPr>
        <a:xfrm>
          <a:off x="4855491"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EC Square Sans Pro" panose="020B0506040000020004"/>
            </a:rPr>
            <a:t>Outcomes</a:t>
          </a:r>
          <a:endParaRPr lang="es-ES" sz="2000" kern="1200" dirty="0">
            <a:latin typeface="EC Square Sans Pro" panose="020B0506040000020004"/>
          </a:endParaRPr>
        </a:p>
      </dsp:txBody>
      <dsp:txXfrm>
        <a:off x="5173918" y="0"/>
        <a:ext cx="1160332" cy="6368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F05DA-2E7A-44DB-B804-75C84F0AECD9}">
      <dsp:nvSpPr>
        <dsp:cNvPr id="0" name=""/>
        <dsp:cNvSpPr/>
      </dsp:nvSpPr>
      <dsp:spPr>
        <a:xfrm>
          <a:off x="3087"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EC Square Sans Pro" panose="020B0506040000020004"/>
            </a:rPr>
            <a:t>Objectives</a:t>
          </a:r>
          <a:endParaRPr lang="es-ES" sz="2000" kern="1200" dirty="0">
            <a:latin typeface="EC Square Sans Pro" panose="020B0506040000020004"/>
          </a:endParaRPr>
        </a:p>
      </dsp:txBody>
      <dsp:txXfrm>
        <a:off x="321514" y="0"/>
        <a:ext cx="1160332" cy="636854"/>
      </dsp:txXfrm>
    </dsp:sp>
    <dsp:sp modelId="{1B45EEC7-77A6-4237-A176-A18B3E1721E9}">
      <dsp:nvSpPr>
        <dsp:cNvPr id="0" name=""/>
        <dsp:cNvSpPr/>
      </dsp:nvSpPr>
      <dsp:spPr>
        <a:xfrm>
          <a:off x="1620555"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EC Square Sans Pro" panose="020B0506040000020004"/>
            </a:rPr>
            <a:t>Obstacles</a:t>
          </a:r>
          <a:endParaRPr lang="es-ES" sz="2000" kern="1200" dirty="0">
            <a:latin typeface="EC Square Sans Pro" panose="020B0506040000020004"/>
          </a:endParaRPr>
        </a:p>
      </dsp:txBody>
      <dsp:txXfrm>
        <a:off x="1938982" y="0"/>
        <a:ext cx="1160332" cy="636854"/>
      </dsp:txXfrm>
    </dsp:sp>
    <dsp:sp modelId="{FD01F53A-FECA-4B4B-B410-9B0CEBAE2EA7}">
      <dsp:nvSpPr>
        <dsp:cNvPr id="0" name=""/>
        <dsp:cNvSpPr/>
      </dsp:nvSpPr>
      <dsp:spPr>
        <a:xfrm>
          <a:off x="3238023"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EC Square Sans Pro" panose="020B0506040000020004"/>
            </a:rPr>
            <a:t>Actions</a:t>
          </a:r>
          <a:endParaRPr lang="es-ES" sz="2000" kern="1200" dirty="0">
            <a:latin typeface="EC Square Sans Pro" panose="020B0506040000020004"/>
          </a:endParaRPr>
        </a:p>
      </dsp:txBody>
      <dsp:txXfrm>
        <a:off x="3556450" y="0"/>
        <a:ext cx="1160332" cy="636854"/>
      </dsp:txXfrm>
    </dsp:sp>
    <dsp:sp modelId="{1B85AC28-70A3-4CB8-B8D4-947E1E6AA185}">
      <dsp:nvSpPr>
        <dsp:cNvPr id="0" name=""/>
        <dsp:cNvSpPr/>
      </dsp:nvSpPr>
      <dsp:spPr>
        <a:xfrm>
          <a:off x="4855491"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solidFill>
                <a:srgbClr val="FFFF00"/>
              </a:solidFill>
              <a:latin typeface="EC Square Sans Pro" panose="020B0506040000020004"/>
            </a:rPr>
            <a:t>Outcomes</a:t>
          </a:r>
          <a:endParaRPr lang="es-ES" sz="2000" kern="1200" dirty="0">
            <a:solidFill>
              <a:srgbClr val="FFFF00"/>
            </a:solidFill>
            <a:latin typeface="EC Square Sans Pro" panose="020B0506040000020004"/>
          </a:endParaRPr>
        </a:p>
      </dsp:txBody>
      <dsp:txXfrm>
        <a:off x="5173918" y="0"/>
        <a:ext cx="1160332" cy="6368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F05DA-2E7A-44DB-B804-75C84F0AECD9}">
      <dsp:nvSpPr>
        <dsp:cNvPr id="0" name=""/>
        <dsp:cNvSpPr/>
      </dsp:nvSpPr>
      <dsp:spPr>
        <a:xfrm>
          <a:off x="3087"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EC Square Sans Pro" panose="020B0506040000020004"/>
            </a:rPr>
            <a:t>Objectives</a:t>
          </a:r>
          <a:endParaRPr lang="es-ES" sz="2000" kern="1200" dirty="0">
            <a:latin typeface="EC Square Sans Pro" panose="020B0506040000020004"/>
          </a:endParaRPr>
        </a:p>
      </dsp:txBody>
      <dsp:txXfrm>
        <a:off x="321514" y="0"/>
        <a:ext cx="1160332" cy="636854"/>
      </dsp:txXfrm>
    </dsp:sp>
    <dsp:sp modelId="{1B45EEC7-77A6-4237-A176-A18B3E1721E9}">
      <dsp:nvSpPr>
        <dsp:cNvPr id="0" name=""/>
        <dsp:cNvSpPr/>
      </dsp:nvSpPr>
      <dsp:spPr>
        <a:xfrm>
          <a:off x="1620555"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EC Square Sans Pro" panose="020B0506040000020004"/>
            </a:rPr>
            <a:t>Obstacles</a:t>
          </a:r>
          <a:endParaRPr lang="es-ES" sz="2000" kern="1200" dirty="0">
            <a:latin typeface="EC Square Sans Pro" panose="020B0506040000020004"/>
          </a:endParaRPr>
        </a:p>
      </dsp:txBody>
      <dsp:txXfrm>
        <a:off x="1938982" y="0"/>
        <a:ext cx="1160332" cy="636854"/>
      </dsp:txXfrm>
    </dsp:sp>
    <dsp:sp modelId="{FD01F53A-FECA-4B4B-B410-9B0CEBAE2EA7}">
      <dsp:nvSpPr>
        <dsp:cNvPr id="0" name=""/>
        <dsp:cNvSpPr/>
      </dsp:nvSpPr>
      <dsp:spPr>
        <a:xfrm>
          <a:off x="3238023"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EC Square Sans Pro" panose="020B0506040000020004"/>
            </a:rPr>
            <a:t>Actions</a:t>
          </a:r>
          <a:endParaRPr lang="es-ES" sz="2000" kern="1200" dirty="0">
            <a:latin typeface="EC Square Sans Pro" panose="020B0506040000020004"/>
          </a:endParaRPr>
        </a:p>
      </dsp:txBody>
      <dsp:txXfrm>
        <a:off x="3556450" y="0"/>
        <a:ext cx="1160332" cy="636854"/>
      </dsp:txXfrm>
    </dsp:sp>
    <dsp:sp modelId="{1B85AC28-70A3-4CB8-B8D4-947E1E6AA185}">
      <dsp:nvSpPr>
        <dsp:cNvPr id="0" name=""/>
        <dsp:cNvSpPr/>
      </dsp:nvSpPr>
      <dsp:spPr>
        <a:xfrm>
          <a:off x="4855491"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solidFill>
                <a:srgbClr val="FFFF00"/>
              </a:solidFill>
              <a:latin typeface="EC Square Sans Pro" panose="020B0506040000020004"/>
            </a:rPr>
            <a:t>Outcomes</a:t>
          </a:r>
          <a:endParaRPr lang="es-ES" sz="2000" kern="1200" dirty="0">
            <a:solidFill>
              <a:srgbClr val="FFFF00"/>
            </a:solidFill>
            <a:latin typeface="EC Square Sans Pro" panose="020B0506040000020004"/>
          </a:endParaRPr>
        </a:p>
      </dsp:txBody>
      <dsp:txXfrm>
        <a:off x="5173918" y="0"/>
        <a:ext cx="1160332" cy="63685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2F65F-00D8-43FD-A5BF-70001635369D}" type="datetimeFigureOut">
              <a:rPr lang="en-US" smtClean="0"/>
              <a:t>1/16/2024</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58CC4C-7C75-4189-82C6-E1255CB425B0}" type="slidenum">
              <a:rPr lang="en-US" smtClean="0"/>
              <a:t>‹N°›</a:t>
            </a:fld>
            <a:endParaRPr lang="en-US"/>
          </a:p>
        </p:txBody>
      </p:sp>
    </p:spTree>
    <p:extLst>
      <p:ext uri="{BB962C8B-B14F-4D97-AF65-F5344CB8AC3E}">
        <p14:creationId xmlns:p14="http://schemas.microsoft.com/office/powerpoint/2010/main" val="2664714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475C6-49C7-C7BC-54DB-D94943C14B23}"/>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90DCDEDE-3115-5B7E-0458-7FCE1E20CB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AD7060CB-5A67-5A56-C225-A07BB313B9EE}"/>
              </a:ext>
            </a:extLst>
          </p:cNvPr>
          <p:cNvSpPr>
            <a:spLocks noGrp="1"/>
          </p:cNvSpPr>
          <p:nvPr>
            <p:ph type="dt" sz="half" idx="10"/>
          </p:nvPr>
        </p:nvSpPr>
        <p:spPr/>
        <p:txBody>
          <a:bodyPr/>
          <a:lstStyle/>
          <a:p>
            <a:fld id="{907224CA-6CE9-41FA-BF8A-DEB78BFE9D9C}" type="datetimeFigureOut">
              <a:rPr lang="de-DE" smtClean="0"/>
              <a:t>16.01.2024</a:t>
            </a:fld>
            <a:endParaRPr lang="de-DE"/>
          </a:p>
        </p:txBody>
      </p:sp>
      <p:sp>
        <p:nvSpPr>
          <p:cNvPr id="5" name="Footer Placeholder 4">
            <a:extLst>
              <a:ext uri="{FF2B5EF4-FFF2-40B4-BE49-F238E27FC236}">
                <a16:creationId xmlns:a16="http://schemas.microsoft.com/office/drawing/2014/main" id="{2B999056-9418-21D6-2068-874EE160C822}"/>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E135A3B2-2E19-9FF3-7486-72C7B1DB136C}"/>
              </a:ext>
            </a:extLst>
          </p:cNvPr>
          <p:cNvSpPr>
            <a:spLocks noGrp="1"/>
          </p:cNvSpPr>
          <p:nvPr>
            <p:ph type="sldNum" sz="quarter" idx="12"/>
          </p:nvPr>
        </p:nvSpPr>
        <p:spPr/>
        <p:txBody>
          <a:bodyPr/>
          <a:lstStyle/>
          <a:p>
            <a:fld id="{0389A7E0-5290-458D-A1FA-8BA13CF3E402}" type="slidenum">
              <a:rPr lang="de-DE" smtClean="0"/>
              <a:t>‹N°›</a:t>
            </a:fld>
            <a:endParaRPr lang="de-DE"/>
          </a:p>
        </p:txBody>
      </p:sp>
      <p:cxnSp>
        <p:nvCxnSpPr>
          <p:cNvPr id="7" name="Straight Connector 9"/>
          <p:cNvCxnSpPr/>
          <p:nvPr userDrawn="1"/>
        </p:nvCxnSpPr>
        <p:spPr>
          <a:xfrm flipH="1">
            <a:off x="838199" y="0"/>
            <a:ext cx="1" cy="127635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2" descr="https://tse3.mm.bing.net/th?id=OIP.rmuhmt3geXvtDKg-phm7owHaB8&amp;pid=Api&amp;P=0&amp;w=496&amp;h=13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3962" y="6371096"/>
            <a:ext cx="1438038" cy="37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46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7732856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CF8B57-226E-73E9-784F-A811BBFB6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7AF0E432-0470-00FE-998C-CD37E03FE7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6058952-9E11-642E-2B1C-40AA9AF465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224CA-6CE9-41FA-BF8A-DEB78BFE9D9C}" type="datetimeFigureOut">
              <a:rPr lang="de-DE" smtClean="0"/>
              <a:t>16.01.2024</a:t>
            </a:fld>
            <a:endParaRPr lang="de-DE"/>
          </a:p>
        </p:txBody>
      </p:sp>
      <p:sp>
        <p:nvSpPr>
          <p:cNvPr id="5" name="Footer Placeholder 4">
            <a:extLst>
              <a:ext uri="{FF2B5EF4-FFF2-40B4-BE49-F238E27FC236}">
                <a16:creationId xmlns:a16="http://schemas.microsoft.com/office/drawing/2014/main" id="{B22CA158-0EE7-078A-A31B-C7672E0CA9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a:extLst>
              <a:ext uri="{FF2B5EF4-FFF2-40B4-BE49-F238E27FC236}">
                <a16:creationId xmlns:a16="http://schemas.microsoft.com/office/drawing/2014/main" id="{75873FE6-BB9E-863F-1309-A11A1B5C8F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A7E0-5290-458D-A1FA-8BA13CF3E402}" type="slidenum">
              <a:rPr lang="de-DE" smtClean="0"/>
              <a:t>‹N°›</a:t>
            </a:fld>
            <a:endParaRPr lang="de-DE"/>
          </a:p>
        </p:txBody>
      </p:sp>
      <p:cxnSp>
        <p:nvCxnSpPr>
          <p:cNvPr id="7" name="Straight Connector 9"/>
          <p:cNvCxnSpPr/>
          <p:nvPr userDrawn="1"/>
        </p:nvCxnSpPr>
        <p:spPr>
          <a:xfrm flipH="1">
            <a:off x="838199" y="0"/>
            <a:ext cx="1" cy="127635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26" name="Picture 2" descr="https://tse3.mm.bing.net/th?id=OIP.rmuhmt3geXvtDKg-phm7owHaB8&amp;pid=Api&amp;P=0&amp;w=496&amp;h=13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753962" y="6371096"/>
            <a:ext cx="1438038" cy="37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685355"/>
      </p:ext>
    </p:extLst>
  </p:cSld>
  <p:clrMap bg1="lt1" tx1="dk1" bg2="lt2" tx2="dk2" accent1="accent1" accent2="accent2" accent3="accent3" accent4="accent4" accent5="accent5" accent6="accent6" hlink="hlink" folHlink="folHlink"/>
  <p:sldLayoutIdLst>
    <p:sldLayoutId id="2147483650" r:id="rId1"/>
    <p:sldLayoutId id="214748366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docs.google.com/forms/d/e/1FAIpQLSeVq4nVk4nQgH7MleJtK-sXncALPv90oUUxNQBAlDdF1TTCNg/viewform"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hyperlink" Target="https://forms.gle/9z3Fe71ytTjKUDsM8"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hyperlink" Target="https://www.dropbox.com/s/08yztkzrrgpkyqk/EU4Algae.mov?dl=0" TargetMode="External"/><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hyperlink" Target="https://phyconomy.net/databa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teresa.cesario@tecnico.ulisboa.pt" TargetMode="External"/><Relationship Id="rId2" Type="http://schemas.openxmlformats.org/officeDocument/2006/relationships/hyperlink" Target="https://docs.google.com/document/d/1ZAIwZjx387HbQolzffiVkFCiTXWI0vPZ/edit?usp=sharing&amp;ouid=116414597601818970745&amp;rtpof=true&amp;sd=true" TargetMode="Externa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hyperlink" Target="mailto:facien@ual.es" TargetMode="External"/><Relationship Id="rId4" Type="http://schemas.openxmlformats.org/officeDocument/2006/relationships/hyperlink" Target="mailto:spventura@ua.p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dropbox.com/s/vm370pchke0hm17/A4.-%20Database%20WG6_DRAFT_CL_MD.xlsx?dl=0" TargetMode="External"/><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forms.gle/tWd2a7SsMxQzTxD16"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dropbox.com/s/gzd1txflp7bzeey/A5.-%20Training%20courses%20for%20young%20researchers%20and%20entrepreneurs.%20Transference%20activities%20for%20specific%20stakeholders.docx?dl=0" TargetMode="External"/><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hyperlink" Target="https://www.dropbox.com/s/gzd1txflp7bzeey/A5.-%20Training%20courses%20for%20young%20researchers%20and%20entrepreneurs.%20Transference%20activities%20for%20specific%20stakeholders.docx?dl=0" TargetMode="Externa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hyperlink" Target="https://www.dropbox.com/s/yfp77ng2c8eanax/A62.-%20Surveys%20about%20social%20acceptance.docx?dl=0" TargetMode="External"/><Relationship Id="rId2" Type="http://schemas.openxmlformats.org/officeDocument/2006/relationships/hyperlink" Target="https://www.dropbox.com/s/whyrbfxoe8x0dfc/A61.-%20Survey%20about%20industrial%20acceptance.docx?dl=0"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75AB09-4CEB-8A75-83E7-AC3ACCB1114F}"/>
              </a:ext>
            </a:extLst>
          </p:cNvPr>
          <p:cNvSpPr/>
          <p:nvPr/>
        </p:nvSpPr>
        <p:spPr>
          <a:xfrm>
            <a:off x="952107" y="5244695"/>
            <a:ext cx="2960935" cy="732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itle 5"/>
          <p:cNvSpPr>
            <a:spLocks noGrp="1"/>
          </p:cNvSpPr>
          <p:nvPr>
            <p:ph type="ctrTitle"/>
          </p:nvPr>
        </p:nvSpPr>
        <p:spPr/>
        <p:txBody>
          <a:bodyPr>
            <a:noAutofit/>
          </a:bodyPr>
          <a:lstStyle/>
          <a:p>
            <a:endParaRPr lang="en-GB" dirty="0"/>
          </a:p>
        </p:txBody>
      </p:sp>
      <p:pic>
        <p:nvPicPr>
          <p:cNvPr id="3" name="Picture 2" descr="Calendar&#10;&#10;Description automatically generated with medium confidence">
            <a:extLst>
              <a:ext uri="{FF2B5EF4-FFF2-40B4-BE49-F238E27FC236}">
                <a16:creationId xmlns:a16="http://schemas.microsoft.com/office/drawing/2014/main" id="{DB92EC54-922B-B39D-1DF1-645A0619F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 y="1703607"/>
            <a:ext cx="12192000" cy="2540000"/>
          </a:xfrm>
          <a:prstGeom prst="rect">
            <a:avLst/>
          </a:prstGeom>
        </p:spPr>
      </p:pic>
      <p:pic>
        <p:nvPicPr>
          <p:cNvPr id="1026" name="Picture 2">
            <a:extLst>
              <a:ext uri="{FF2B5EF4-FFF2-40B4-BE49-F238E27FC236}">
                <a16:creationId xmlns:a16="http://schemas.microsoft.com/office/drawing/2014/main" id="{34A42A43-ACE0-4E83-EE61-ECA9D24B4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888" y="5158320"/>
            <a:ext cx="28575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 company name&#10;&#10;Description automatically generated">
            <a:extLst>
              <a:ext uri="{FF2B5EF4-FFF2-40B4-BE49-F238E27FC236}">
                <a16:creationId xmlns:a16="http://schemas.microsoft.com/office/drawing/2014/main" id="{A53E8E57-67E0-A035-5239-06ECBE0CCE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3567"/>
          <a:stretch/>
        </p:blipFill>
        <p:spPr>
          <a:xfrm>
            <a:off x="3913042" y="5244695"/>
            <a:ext cx="2644067" cy="646400"/>
          </a:xfrm>
          <a:prstGeom prst="rect">
            <a:avLst/>
          </a:prstGeom>
        </p:spPr>
      </p:pic>
      <p:pic>
        <p:nvPicPr>
          <p:cNvPr id="1028" name="Picture 4" descr="SYSTEMIQ">
            <a:extLst>
              <a:ext uri="{FF2B5EF4-FFF2-40B4-BE49-F238E27FC236}">
                <a16:creationId xmlns:a16="http://schemas.microsoft.com/office/drawing/2014/main" id="{0321D0EC-7241-90E1-6EB0-7D6C3F8C9B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5440" y="5414845"/>
            <a:ext cx="17526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ustainable Projects">
            <a:extLst>
              <a:ext uri="{FF2B5EF4-FFF2-40B4-BE49-F238E27FC236}">
                <a16:creationId xmlns:a16="http://schemas.microsoft.com/office/drawing/2014/main" id="{C69CE836-D1EB-09F3-4ED5-4002A4E18A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5866" y="4943356"/>
            <a:ext cx="1143000" cy="9429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echnopolis Group » Arctik – Communication">
            <a:extLst>
              <a:ext uri="{FF2B5EF4-FFF2-40B4-BE49-F238E27FC236}">
                <a16:creationId xmlns:a16="http://schemas.microsoft.com/office/drawing/2014/main" id="{87025A27-1FE3-527A-31AF-5851ED3F3A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76693" y="5414844"/>
            <a:ext cx="2315307" cy="459386"/>
          </a:xfrm>
          <a:prstGeom prst="rect">
            <a:avLst/>
          </a:prstGeom>
          <a:noFill/>
          <a:extLst>
            <a:ext uri="{909E8E84-426E-40DD-AFC4-6F175D3DCCD1}">
              <a14:hiddenFill xmlns:a14="http://schemas.microsoft.com/office/drawing/2010/main">
                <a:solidFill>
                  <a:srgbClr val="FFFFFF"/>
                </a:solidFill>
              </a14:hiddenFill>
            </a:ext>
          </a:extLst>
        </p:spPr>
      </p:pic>
      <p:pic>
        <p:nvPicPr>
          <p:cNvPr id="19" name="Content Placeholder 20" descr="Text&#10;&#10;Description automatically generated">
            <a:extLst>
              <a:ext uri="{FF2B5EF4-FFF2-40B4-BE49-F238E27FC236}">
                <a16:creationId xmlns:a16="http://schemas.microsoft.com/office/drawing/2014/main" id="{0056EFF4-D59E-921D-D7FD-1770C97434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70000" y="6075643"/>
            <a:ext cx="840400" cy="782357"/>
          </a:xfrm>
          <a:prstGeom prst="rect">
            <a:avLst/>
          </a:prstGeom>
        </p:spPr>
      </p:pic>
      <p:sp>
        <p:nvSpPr>
          <p:cNvPr id="4" name="Rectángulo 3"/>
          <p:cNvSpPr/>
          <p:nvPr/>
        </p:nvSpPr>
        <p:spPr>
          <a:xfrm>
            <a:off x="3830365" y="3314319"/>
            <a:ext cx="4889928" cy="1015663"/>
          </a:xfrm>
          <a:prstGeom prst="rect">
            <a:avLst/>
          </a:prstGeom>
        </p:spPr>
        <p:txBody>
          <a:bodyPr wrap="none">
            <a:spAutoFit/>
          </a:bodyPr>
          <a:lstStyle/>
          <a:p>
            <a:r>
              <a:rPr lang="en-US" sz="6000" dirty="0">
                <a:solidFill>
                  <a:schemeClr val="bg1"/>
                </a:solidFill>
                <a:latin typeface="EC Square Sans Pro" panose="020B0506040000020004"/>
              </a:rPr>
              <a:t>Working Group 6</a:t>
            </a:r>
            <a:endParaRPr lang="en-US" sz="6000" dirty="0">
              <a:solidFill>
                <a:schemeClr val="bg1"/>
              </a:solidFill>
            </a:endParaRPr>
          </a:p>
        </p:txBody>
      </p:sp>
      <p:sp>
        <p:nvSpPr>
          <p:cNvPr id="5" name="Rectángulo 4"/>
          <p:cNvSpPr/>
          <p:nvPr/>
        </p:nvSpPr>
        <p:spPr>
          <a:xfrm>
            <a:off x="3747329" y="4318624"/>
            <a:ext cx="4972964" cy="523220"/>
          </a:xfrm>
          <a:prstGeom prst="rect">
            <a:avLst/>
          </a:prstGeom>
        </p:spPr>
        <p:txBody>
          <a:bodyPr wrap="none">
            <a:spAutoFit/>
          </a:bodyPr>
          <a:lstStyle/>
          <a:p>
            <a:r>
              <a:rPr lang="en-US" sz="2800" i="1" dirty="0">
                <a:solidFill>
                  <a:schemeClr val="bg1"/>
                </a:solidFill>
                <a:latin typeface="EC Square Sans Pro" panose="020B0506040000020004"/>
                <a:ea typeface="Nirmala UI Semilight" panose="020B0402040204020203" pitchFamily="34" charset="0"/>
                <a:cs typeface="Nirmala UI Semilight"/>
              </a:rPr>
              <a:t>Gabriel Acien (EABA) (facien@ual.es)</a:t>
            </a:r>
          </a:p>
        </p:txBody>
      </p:sp>
    </p:spTree>
    <p:extLst>
      <p:ext uri="{BB962C8B-B14F-4D97-AF65-F5344CB8AC3E}">
        <p14:creationId xmlns:p14="http://schemas.microsoft.com/office/powerpoint/2010/main" val="1494445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5" name="AutoShape 6" descr="Gráfico de respuestas de formularios. Título de la pregunta: Identified Constraints, Obstacles, and Issues. Número de respuestas: 38 respuesta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8" name="Tabla 7"/>
          <p:cNvGraphicFramePr>
            <a:graphicFrameLocks noGrp="1"/>
          </p:cNvGraphicFramePr>
          <p:nvPr>
            <p:extLst>
              <p:ext uri="{D42A27DB-BD31-4B8C-83A1-F6EECF244321}">
                <p14:modId xmlns:p14="http://schemas.microsoft.com/office/powerpoint/2010/main" val="1255212792"/>
              </p:ext>
            </p:extLst>
          </p:nvPr>
        </p:nvGraphicFramePr>
        <p:xfrm>
          <a:off x="288756" y="1999322"/>
          <a:ext cx="11598444" cy="4299656"/>
        </p:xfrm>
        <a:graphic>
          <a:graphicData uri="http://schemas.openxmlformats.org/drawingml/2006/table">
            <a:tbl>
              <a:tblPr firstRow="1" firstCol="1" bandRow="1">
                <a:tableStyleId>{93296810-A885-4BE3-A3E7-6D5BEEA58F35}</a:tableStyleId>
              </a:tblPr>
              <a:tblGrid>
                <a:gridCol w="2641759">
                  <a:extLst>
                    <a:ext uri="{9D8B030D-6E8A-4147-A177-3AD203B41FA5}">
                      <a16:colId xmlns:a16="http://schemas.microsoft.com/office/drawing/2014/main" val="1150731204"/>
                    </a:ext>
                  </a:extLst>
                </a:gridCol>
                <a:gridCol w="3269689">
                  <a:extLst>
                    <a:ext uri="{9D8B030D-6E8A-4147-A177-3AD203B41FA5}">
                      <a16:colId xmlns:a16="http://schemas.microsoft.com/office/drawing/2014/main" val="1730487813"/>
                    </a:ext>
                  </a:extLst>
                </a:gridCol>
                <a:gridCol w="4286821">
                  <a:extLst>
                    <a:ext uri="{9D8B030D-6E8A-4147-A177-3AD203B41FA5}">
                      <a16:colId xmlns:a16="http://schemas.microsoft.com/office/drawing/2014/main" val="1665093491"/>
                    </a:ext>
                  </a:extLst>
                </a:gridCol>
                <a:gridCol w="1400175">
                  <a:extLst>
                    <a:ext uri="{9D8B030D-6E8A-4147-A177-3AD203B41FA5}">
                      <a16:colId xmlns:a16="http://schemas.microsoft.com/office/drawing/2014/main" val="3668555791"/>
                    </a:ext>
                  </a:extLst>
                </a:gridCol>
              </a:tblGrid>
              <a:tr h="327390">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GB" sz="1400" dirty="0">
                          <a:effectLst/>
                        </a:rPr>
                        <a:t>Identified Constraints, Obstacles, and Issues</a:t>
                      </a:r>
                      <a:endPar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GB" sz="1400" b="1" kern="1200" dirty="0">
                          <a:solidFill>
                            <a:schemeClr val="lt1"/>
                          </a:solidFill>
                          <a:effectLst/>
                          <a:latin typeface="+mn-lt"/>
                          <a:ea typeface="+mn-ea"/>
                          <a:cs typeface="+mn-cs"/>
                        </a:rPr>
                        <a:t>Outcomes</a:t>
                      </a:r>
                    </a:p>
                  </a:txBody>
                  <a:tcPr marL="68580" marR="68580" marT="0" marB="0"/>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GB" sz="1400" b="1" kern="1200" dirty="0">
                          <a:solidFill>
                            <a:schemeClr val="lt1"/>
                          </a:solidFill>
                          <a:effectLst/>
                          <a:latin typeface="+mn-lt"/>
                          <a:ea typeface="+mn-ea"/>
                          <a:cs typeface="+mn-cs"/>
                        </a:rPr>
                        <a:t>Actions</a:t>
                      </a:r>
                    </a:p>
                  </a:txBody>
                  <a:tcPr marL="68580" marR="68580" marT="0" marB="0"/>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GB" sz="1400" b="1" kern="1200" dirty="0">
                          <a:solidFill>
                            <a:schemeClr val="lt1"/>
                          </a:solidFill>
                          <a:effectLst/>
                          <a:latin typeface="+mn-lt"/>
                          <a:ea typeface="+mn-ea"/>
                          <a:cs typeface="+mn-cs"/>
                        </a:rPr>
                        <a:t>Lead/Part.</a:t>
                      </a:r>
                    </a:p>
                  </a:txBody>
                  <a:tcPr marL="68580" marR="68580" marT="0" marB="0"/>
                </a:tc>
                <a:extLst>
                  <a:ext uri="{0D108BD9-81ED-4DB2-BD59-A6C34878D82A}">
                    <a16:rowId xmlns:a16="http://schemas.microsoft.com/office/drawing/2014/main" val="4030618599"/>
                  </a:ext>
                </a:extLst>
              </a:tr>
              <a:tr h="559292">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dirty="0">
                          <a:solidFill>
                            <a:schemeClr val="tx1"/>
                          </a:solidFill>
                          <a:effectLst/>
                        </a:rPr>
                        <a:t>1.</a:t>
                      </a:r>
                      <a:r>
                        <a:rPr lang="en-GB" sz="1200" b="1" i="0" baseline="0" dirty="0">
                          <a:solidFill>
                            <a:schemeClr val="tx1"/>
                          </a:solidFill>
                          <a:effectLst/>
                        </a:rPr>
                        <a:t> </a:t>
                      </a:r>
                      <a:r>
                        <a:rPr lang="en-GB" sz="1200" b="1" i="0" dirty="0">
                          <a:solidFill>
                            <a:schemeClr val="tx1"/>
                          </a:solidFill>
                          <a:effectLst/>
                        </a:rPr>
                        <a:t>Lack of information about industrial biomass processors, needs and main actors</a:t>
                      </a:r>
                      <a:endParaRPr lang="en-GB"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Interviews and surveys to identify algae processing-related companies and major needs</a:t>
                      </a:r>
                      <a:endParaRPr lang="en-GB" sz="1200" b="1" kern="1200" dirty="0">
                        <a:solidFill>
                          <a:schemeClr val="tx1"/>
                        </a:solidFill>
                        <a:effectLst/>
                        <a:latin typeface="+mn-lt"/>
                        <a:ea typeface="+mn-ea"/>
                        <a:cs typeface="+mn-cs"/>
                      </a:endParaRPr>
                    </a:p>
                  </a:txBody>
                  <a:tcPr marL="68580" marR="68580" marT="0" marB="0" anchor="ctr">
                    <a:solidFill>
                      <a:schemeClr val="accent4">
                        <a:lumMod val="60000"/>
                        <a:lumOff val="40000"/>
                      </a:schemeClr>
                    </a:solidFill>
                  </a:tcPr>
                </a:tc>
                <a:tc>
                  <a:txBody>
                    <a:bodyPr/>
                    <a:lstStyle/>
                    <a:p>
                      <a:pPr marL="0" algn="l" defTabSz="914400" rtl="0" eaLnBrk="1" latinLnBrk="0" hangingPunct="1">
                        <a:lnSpc>
                          <a:spcPct val="100000"/>
                        </a:lnSpc>
                        <a:spcBef>
                          <a:spcPts val="300"/>
                        </a:spcBef>
                        <a:spcAft>
                          <a:spcPts val="300"/>
                        </a:spcAft>
                      </a:pPr>
                      <a:r>
                        <a:rPr lang="en-GB" sz="1200" b="1" kern="1200" dirty="0">
                          <a:solidFill>
                            <a:schemeClr val="tx1"/>
                          </a:solidFill>
                          <a:effectLst/>
                          <a:latin typeface="+mn-lt"/>
                          <a:ea typeface="+mn-ea"/>
                          <a:cs typeface="+mn-cs"/>
                        </a:rPr>
                        <a:t>A1.- Define the survey. Collect and process the results. Report summarizing results</a:t>
                      </a:r>
                    </a:p>
                  </a:txBody>
                  <a:tcPr marL="68580" marR="68580" marT="0" marB="0" anchor="ctr">
                    <a:solidFill>
                      <a:schemeClr val="accent4">
                        <a:lumMod val="60000"/>
                        <a:lumOff val="40000"/>
                      </a:schemeClr>
                    </a:solidFill>
                  </a:tcPr>
                </a:tc>
                <a:tc>
                  <a:txBody>
                    <a:bodyPr/>
                    <a:lstStyle/>
                    <a:p>
                      <a:pPr marL="0" algn="l" defTabSz="914400" rtl="0" eaLnBrk="1" latinLnBrk="0" hangingPunct="1">
                        <a:lnSpc>
                          <a:spcPct val="100000"/>
                        </a:lnSpc>
                        <a:spcBef>
                          <a:spcPts val="300"/>
                        </a:spcBef>
                        <a:spcAft>
                          <a:spcPts val="300"/>
                        </a:spcAft>
                      </a:pPr>
                      <a:r>
                        <a:rPr lang="en-GB" sz="1200" b="1" kern="1200" dirty="0">
                          <a:solidFill>
                            <a:schemeClr val="tx1"/>
                          </a:solidFill>
                          <a:effectLst/>
                          <a:latin typeface="+mn-lt"/>
                          <a:ea typeface="+mn-ea"/>
                          <a:cs typeface="+mn-cs"/>
                        </a:rPr>
                        <a:t>Gabriel-Others</a:t>
                      </a:r>
                    </a:p>
                  </a:txBody>
                  <a:tcPr marL="68580" marR="68580" marT="0" marB="0" anchor="ctr">
                    <a:solidFill>
                      <a:schemeClr val="accent4">
                        <a:lumMod val="60000"/>
                        <a:lumOff val="40000"/>
                      </a:schemeClr>
                    </a:solidFill>
                  </a:tcPr>
                </a:tc>
                <a:extLst>
                  <a:ext uri="{0D108BD9-81ED-4DB2-BD59-A6C34878D82A}">
                    <a16:rowId xmlns:a16="http://schemas.microsoft.com/office/drawing/2014/main" val="1473010098"/>
                  </a:ext>
                </a:extLst>
              </a:tr>
              <a:tr h="654781">
                <a:tc rowSpan="2">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dirty="0">
                          <a:solidFill>
                            <a:schemeClr val="tx1"/>
                          </a:solidFill>
                          <a:effectLst/>
                        </a:rPr>
                        <a:t>2.</a:t>
                      </a:r>
                      <a:r>
                        <a:rPr lang="en-GB" sz="1200" b="1" i="0" baseline="0" dirty="0">
                          <a:solidFill>
                            <a:schemeClr val="tx1"/>
                          </a:solidFill>
                          <a:effectLst/>
                        </a:rPr>
                        <a:t> </a:t>
                      </a:r>
                      <a:r>
                        <a:rPr lang="en-GB" sz="1200" b="1" i="0" dirty="0">
                          <a:solidFill>
                            <a:schemeClr val="tx1"/>
                          </a:solidFill>
                          <a:effectLst/>
                        </a:rPr>
                        <a:t>Lack of collaboration between relevant</a:t>
                      </a:r>
                      <a:r>
                        <a:rPr lang="en-GB" sz="1200" b="1" i="0" baseline="0" dirty="0">
                          <a:solidFill>
                            <a:schemeClr val="tx1"/>
                          </a:solidFill>
                          <a:effectLst/>
                        </a:rPr>
                        <a:t> actors such as </a:t>
                      </a:r>
                      <a:r>
                        <a:rPr lang="en-GB" sz="1200" b="1" i="0" dirty="0">
                          <a:solidFill>
                            <a:schemeClr val="tx1"/>
                          </a:solidFill>
                          <a:effectLst/>
                        </a:rPr>
                        <a:t>producers, processors, formulators, academia,</a:t>
                      </a:r>
                      <a:r>
                        <a:rPr lang="en-GB" sz="1200" b="1" i="0" baseline="0" dirty="0">
                          <a:solidFill>
                            <a:schemeClr val="tx1"/>
                          </a:solidFill>
                          <a:effectLst/>
                        </a:rPr>
                        <a:t> providers</a:t>
                      </a:r>
                      <a:endParaRPr lang="en-GB" sz="1200" b="1" i="0" kern="1200" dirty="0">
                        <a:solidFill>
                          <a:schemeClr val="tx1"/>
                        </a:solidFill>
                        <a:effectLst/>
                        <a:latin typeface="+mn-lt"/>
                        <a:ea typeface="+mn-ea"/>
                        <a:cs typeface="+mn-cs"/>
                      </a:endParaRP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Forum /platform, connected to EABA, for the exchange of information/knowledge between major actors</a:t>
                      </a: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A2.- Revise</a:t>
                      </a:r>
                      <a:r>
                        <a:rPr lang="en-GB" sz="1200" b="1" i="0" kern="1200" baseline="0" dirty="0">
                          <a:solidFill>
                            <a:schemeClr val="tx1"/>
                          </a:solidFill>
                          <a:effectLst/>
                          <a:latin typeface="+mn-lt"/>
                          <a:ea typeface="+mn-ea"/>
                          <a:cs typeface="+mn-cs"/>
                        </a:rPr>
                        <a:t> the d</a:t>
                      </a:r>
                      <a:r>
                        <a:rPr lang="en-GB" sz="1200" b="1" i="0" kern="1200" dirty="0">
                          <a:solidFill>
                            <a:schemeClr val="tx1"/>
                          </a:solidFill>
                          <a:effectLst/>
                          <a:latin typeface="+mn-lt"/>
                          <a:ea typeface="+mn-ea"/>
                          <a:cs typeface="+mn-cs"/>
                        </a:rPr>
                        <a:t>atabase of EABA-Forum. Create a form for exchange of information. Integrate interested members on the platform</a:t>
                      </a:r>
                    </a:p>
                  </a:txBody>
                  <a:tcPr marL="68580" marR="68580" marT="0" marB="0" anchor="ct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Stefan-Others</a:t>
                      </a:r>
                    </a:p>
                  </a:txBody>
                  <a:tcPr marL="68580" marR="68580" marT="0" marB="0" anchor="ctr">
                    <a:solidFill>
                      <a:schemeClr val="accent6">
                        <a:lumMod val="40000"/>
                        <a:lumOff val="60000"/>
                      </a:schemeClr>
                    </a:solidFill>
                  </a:tcPr>
                </a:tc>
                <a:extLst>
                  <a:ext uri="{0D108BD9-81ED-4DB2-BD59-A6C34878D82A}">
                    <a16:rowId xmlns:a16="http://schemas.microsoft.com/office/drawing/2014/main" val="1040993439"/>
                  </a:ext>
                </a:extLst>
              </a:tr>
              <a:tr h="559292">
                <a:tc vMerge="1">
                  <a:txBody>
                    <a:bodyPr/>
                    <a:lstStyle/>
                    <a:p>
                      <a:endParaRPr lang="en-US"/>
                    </a:p>
                  </a:txBody>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Position paper about algae biorefinery including potential, technology, products, markets, etc.</a:t>
                      </a: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A3.- Publish</a:t>
                      </a:r>
                      <a:r>
                        <a:rPr lang="en-GB" sz="1200" b="1" i="0" kern="1200" baseline="0" dirty="0">
                          <a:solidFill>
                            <a:schemeClr val="tx1"/>
                          </a:solidFill>
                          <a:effectLst/>
                          <a:latin typeface="+mn-lt"/>
                          <a:ea typeface="+mn-ea"/>
                          <a:cs typeface="+mn-cs"/>
                        </a:rPr>
                        <a:t> a position paper integrating academia and industry, but also regulators and policy makers</a:t>
                      </a:r>
                      <a:endParaRPr lang="en-GB" sz="1200" b="1" i="0" kern="1200" dirty="0">
                        <a:solidFill>
                          <a:schemeClr val="tx1"/>
                        </a:solidFill>
                        <a:effectLst/>
                        <a:latin typeface="+mn-lt"/>
                        <a:ea typeface="+mn-ea"/>
                        <a:cs typeface="+mn-cs"/>
                      </a:endParaRP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Gabriel-Others</a:t>
                      </a:r>
                    </a:p>
                  </a:txBody>
                  <a:tcPr marL="68580" marR="68580" marT="0" marB="0" anchor="ctr">
                    <a:solidFill>
                      <a:schemeClr val="accent6">
                        <a:lumMod val="40000"/>
                        <a:lumOff val="60000"/>
                      </a:schemeClr>
                    </a:solidFill>
                  </a:tcPr>
                </a:tc>
                <a:extLst>
                  <a:ext uri="{0D108BD9-81ED-4DB2-BD59-A6C34878D82A}">
                    <a16:rowId xmlns:a16="http://schemas.microsoft.com/office/drawing/2014/main" val="1453964136"/>
                  </a:ext>
                </a:extLst>
              </a:tr>
              <a:tr h="783043">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dirty="0">
                          <a:solidFill>
                            <a:schemeClr val="tx1"/>
                          </a:solidFill>
                          <a:effectLst/>
                        </a:rPr>
                        <a:t>3. Lack of platforms for the development and demonstration of industrial processes</a:t>
                      </a:r>
                      <a:endParaRPr lang="en-GB" sz="1200" b="1" i="0" kern="1200" dirty="0">
                        <a:solidFill>
                          <a:schemeClr val="tx1"/>
                        </a:solidFill>
                        <a:effectLst/>
                        <a:latin typeface="+mn-lt"/>
                        <a:ea typeface="+mn-ea"/>
                        <a:cs typeface="+mn-cs"/>
                      </a:endParaRP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Network of open pilot/demo facilities integrating industry and academia for demonstration of processes and products</a:t>
                      </a: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A4.- Collect data about available</a:t>
                      </a:r>
                      <a:r>
                        <a:rPr lang="en-GB" sz="1200" b="1" i="0" kern="1200" baseline="0" dirty="0">
                          <a:solidFill>
                            <a:schemeClr val="tx1"/>
                          </a:solidFill>
                          <a:effectLst/>
                          <a:latin typeface="+mn-lt"/>
                          <a:ea typeface="+mn-ea"/>
                          <a:cs typeface="+mn-cs"/>
                        </a:rPr>
                        <a:t> pilot/demo facilities. Create a database of available infrastructure. Integrate the database at part of EABA website</a:t>
                      </a:r>
                      <a:endParaRPr lang="en-GB" sz="1200" b="1" i="0" kern="1200" dirty="0">
                        <a:solidFill>
                          <a:schemeClr val="tx1"/>
                        </a:solidFill>
                        <a:effectLst/>
                        <a:latin typeface="+mn-lt"/>
                        <a:ea typeface="+mn-ea"/>
                        <a:cs typeface="+mn-cs"/>
                      </a:endParaRPr>
                    </a:p>
                  </a:txBody>
                  <a:tcPr marL="68580" marR="68580" marT="0" marB="0" anchor="ct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Claudio/Marcello-Others</a:t>
                      </a:r>
                    </a:p>
                  </a:txBody>
                  <a:tcPr marL="68580" marR="68580" marT="0" marB="0" anchor="ctr">
                    <a:solidFill>
                      <a:schemeClr val="accent6">
                        <a:lumMod val="40000"/>
                        <a:lumOff val="60000"/>
                      </a:schemeClr>
                    </a:solidFill>
                  </a:tcPr>
                </a:tc>
                <a:extLst>
                  <a:ext uri="{0D108BD9-81ED-4DB2-BD59-A6C34878D82A}">
                    <a16:rowId xmlns:a16="http://schemas.microsoft.com/office/drawing/2014/main" val="323083125"/>
                  </a:ext>
                </a:extLst>
              </a:tr>
              <a:tr h="691688">
                <a:tc rowSpan="2">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dirty="0">
                          <a:solidFill>
                            <a:schemeClr val="tx1"/>
                          </a:solidFill>
                          <a:effectLst/>
                        </a:rPr>
                        <a:t>4. Need for education and training courses for young people and entrepreneurs</a:t>
                      </a:r>
                      <a:endParaRPr lang="en-GB" sz="1200" b="1" i="0" kern="1200" dirty="0">
                        <a:solidFill>
                          <a:schemeClr val="tx1"/>
                        </a:solidFill>
                        <a:effectLst/>
                        <a:latin typeface="+mn-lt"/>
                        <a:ea typeface="+mn-ea"/>
                        <a:cs typeface="+mn-cs"/>
                      </a:endParaRP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Development of training courses and transference activities about potential and sustainability of algae products</a:t>
                      </a: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A5.- Training courses for young researchers and entrepreneurs. Transference activities for specific stakeholders </a:t>
                      </a: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Paul-Others</a:t>
                      </a:r>
                    </a:p>
                  </a:txBody>
                  <a:tcPr marL="68580" marR="68580" marT="0" marB="0" anchor="ctr">
                    <a:solidFill>
                      <a:schemeClr val="accent6">
                        <a:lumMod val="40000"/>
                        <a:lumOff val="60000"/>
                      </a:schemeClr>
                    </a:solidFill>
                  </a:tcPr>
                </a:tc>
                <a:extLst>
                  <a:ext uri="{0D108BD9-81ED-4DB2-BD59-A6C34878D82A}">
                    <a16:rowId xmlns:a16="http://schemas.microsoft.com/office/drawing/2014/main" val="357089170"/>
                  </a:ext>
                </a:extLst>
              </a:tr>
              <a:tr h="559292">
                <a:tc vMerge="1">
                  <a:txBody>
                    <a:bodyPr/>
                    <a:lstStyle/>
                    <a:p>
                      <a:endParaRPr lang="en-US"/>
                    </a:p>
                  </a:txBody>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Campaigns for acceptance of algae products to general public and specific target sectors</a:t>
                      </a:r>
                    </a:p>
                    <a:p>
                      <a:pPr marL="0" marR="0" lvl="0" indent="0" algn="l" defTabSz="914400" rtl="0" eaLnBrk="1" fontAlgn="auto" latinLnBrk="0" hangingPunct="1">
                        <a:lnSpc>
                          <a:spcPct val="100000"/>
                        </a:lnSpc>
                        <a:spcBef>
                          <a:spcPts val="300"/>
                        </a:spcBef>
                        <a:spcAft>
                          <a:spcPts val="300"/>
                        </a:spcAft>
                        <a:buClrTx/>
                        <a:buSzTx/>
                        <a:buFontTx/>
                        <a:buNone/>
                        <a:tabLst/>
                        <a:defRPr/>
                      </a:pPr>
                      <a:endParaRPr lang="en-GB" sz="1200" b="1" i="0" kern="1200" dirty="0">
                        <a:solidFill>
                          <a:schemeClr val="tx1"/>
                        </a:solidFill>
                        <a:effectLst/>
                        <a:latin typeface="+mn-lt"/>
                        <a:ea typeface="+mn-ea"/>
                        <a:cs typeface="+mn-cs"/>
                      </a:endParaRP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A6.- Surveys about social acceptance. Identification of major bottlenecks and challenges</a:t>
                      </a: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Antonio-Others</a:t>
                      </a:r>
                    </a:p>
                  </a:txBody>
                  <a:tcPr marL="68580" marR="68580" marT="0" marB="0" anchor="ctr">
                    <a:solidFill>
                      <a:schemeClr val="accent6">
                        <a:lumMod val="40000"/>
                        <a:lumOff val="60000"/>
                      </a:schemeClr>
                    </a:solidFill>
                  </a:tcPr>
                </a:tc>
                <a:extLst>
                  <a:ext uri="{0D108BD9-81ED-4DB2-BD59-A6C34878D82A}">
                    <a16:rowId xmlns:a16="http://schemas.microsoft.com/office/drawing/2014/main" val="3166227932"/>
                  </a:ext>
                </a:extLst>
              </a:tr>
            </a:tbl>
          </a:graphicData>
        </a:graphic>
      </p:graphicFrame>
      <p:sp>
        <p:nvSpPr>
          <p:cNvPr id="9" name="TextBox 14">
            <a:extLst>
              <a:ext uri="{FF2B5EF4-FFF2-40B4-BE49-F238E27FC236}">
                <a16:creationId xmlns:a16="http://schemas.microsoft.com/office/drawing/2014/main" id="{76172ECC-2788-B1F2-0997-4D0D55F9F677}"/>
              </a:ext>
            </a:extLst>
          </p:cNvPr>
          <p:cNvSpPr txBox="1"/>
          <p:nvPr/>
        </p:nvSpPr>
        <p:spPr>
          <a:xfrm>
            <a:off x="288756" y="1424718"/>
            <a:ext cx="5183129" cy="523220"/>
          </a:xfrm>
          <a:prstGeom prst="rect">
            <a:avLst/>
          </a:prstGeom>
          <a:noFill/>
        </p:spPr>
        <p:txBody>
          <a:bodyPr wrap="square" rtlCol="0">
            <a:spAutoFit/>
          </a:bodyPr>
          <a:lstStyle/>
          <a:p>
            <a:r>
              <a:rPr lang="pt-PT" sz="2800" b="1" dirty="0">
                <a:latin typeface="EC Square Sans Pro" panose="020B0506040000020004"/>
              </a:rPr>
              <a:t>Outcomes</a:t>
            </a:r>
            <a:endParaRPr lang="x-none" sz="2800" b="1" dirty="0">
              <a:latin typeface="EC Square Sans Pro" panose="020B0506040000020004"/>
            </a:endParaRPr>
          </a:p>
        </p:txBody>
      </p:sp>
      <p:sp>
        <p:nvSpPr>
          <p:cNvPr id="7" name="Rectángulo 6"/>
          <p:cNvSpPr/>
          <p:nvPr/>
        </p:nvSpPr>
        <p:spPr>
          <a:xfrm>
            <a:off x="8743592" y="1301607"/>
            <a:ext cx="3255470" cy="646331"/>
          </a:xfrm>
          <a:prstGeom prst="rect">
            <a:avLst/>
          </a:prstGeom>
        </p:spPr>
        <p:txBody>
          <a:bodyPr wrap="square">
            <a:spAutoFit/>
          </a:bodyPr>
          <a:lstStyle/>
          <a:p>
            <a:r>
              <a:rPr lang="en-GB" i="1" dirty="0">
                <a:latin typeface="EC Square Sans Pro" panose="020B0506040000020004"/>
                <a:ea typeface="Nirmala UI Semilight" panose="020B0402040204020203" pitchFamily="34" charset="0"/>
                <a:cs typeface="Nirmala UI Semilight"/>
              </a:rPr>
              <a:t>Materials / Chemicals / </a:t>
            </a:r>
            <a:r>
              <a:rPr lang="en-GB" i="1" dirty="0" err="1">
                <a:latin typeface="EC Square Sans Pro" panose="020B0506040000020004"/>
                <a:ea typeface="Nirmala UI Semilight" panose="020B0402040204020203" pitchFamily="34" charset="0"/>
                <a:cs typeface="Nirmala UI Semilight"/>
              </a:rPr>
              <a:t>Bioactives</a:t>
            </a:r>
            <a:r>
              <a:rPr lang="en-GB" i="1" dirty="0">
                <a:latin typeface="EC Square Sans Pro" panose="020B0506040000020004"/>
                <a:ea typeface="Nirmala UI Semilight" panose="020B0402040204020203" pitchFamily="34" charset="0"/>
                <a:cs typeface="Nirmala UI Semilight"/>
              </a:rPr>
              <a:t> and Algae </a:t>
            </a:r>
            <a:r>
              <a:rPr lang="en-GB" i="1" dirty="0" err="1">
                <a:latin typeface="EC Square Sans Pro" panose="020B0506040000020004"/>
                <a:ea typeface="Nirmala UI Semilight" panose="020B0402040204020203" pitchFamily="34" charset="0"/>
                <a:cs typeface="Nirmala UI Semilight"/>
              </a:rPr>
              <a:t>Biorefining</a:t>
            </a:r>
            <a:r>
              <a:rPr lang="en-GB" i="1" dirty="0">
                <a:latin typeface="EC Square Sans Pro" panose="020B0506040000020004"/>
                <a:ea typeface="Nirmala UI Semilight" panose="020B0402040204020203" pitchFamily="34" charset="0"/>
                <a:cs typeface="Nirmala UI Semilight"/>
              </a:rPr>
              <a:t> </a:t>
            </a:r>
            <a:endParaRPr lang="en-US" dirty="0"/>
          </a:p>
        </p:txBody>
      </p:sp>
      <p:graphicFrame>
        <p:nvGraphicFramePr>
          <p:cNvPr id="10" name="Diagrama 9"/>
          <p:cNvGraphicFramePr/>
          <p:nvPr>
            <p:extLst>
              <p:ext uri="{D42A27DB-BD31-4B8C-83A1-F6EECF244321}">
                <p14:modId xmlns:p14="http://schemas.microsoft.com/office/powerpoint/2010/main" val="3327223144"/>
              </p:ext>
            </p:extLst>
          </p:nvPr>
        </p:nvGraphicFramePr>
        <p:xfrm>
          <a:off x="5415709" y="673759"/>
          <a:ext cx="6655766" cy="636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7113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5" name="AutoShape 6" descr="Gráfico de respuestas de formularios. Título de la pregunta: Identified Constraints, Obstacles, and Issues. Número de respuestas: 38 respuesta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8" name="Tabla 7"/>
          <p:cNvGraphicFramePr>
            <a:graphicFrameLocks noGrp="1"/>
          </p:cNvGraphicFramePr>
          <p:nvPr>
            <p:extLst>
              <p:ext uri="{D42A27DB-BD31-4B8C-83A1-F6EECF244321}">
                <p14:modId xmlns:p14="http://schemas.microsoft.com/office/powerpoint/2010/main" val="1255212792"/>
              </p:ext>
            </p:extLst>
          </p:nvPr>
        </p:nvGraphicFramePr>
        <p:xfrm>
          <a:off x="288756" y="1999322"/>
          <a:ext cx="11598444" cy="4299656"/>
        </p:xfrm>
        <a:graphic>
          <a:graphicData uri="http://schemas.openxmlformats.org/drawingml/2006/table">
            <a:tbl>
              <a:tblPr firstRow="1" firstCol="1" bandRow="1">
                <a:tableStyleId>{93296810-A885-4BE3-A3E7-6D5BEEA58F35}</a:tableStyleId>
              </a:tblPr>
              <a:tblGrid>
                <a:gridCol w="2641759">
                  <a:extLst>
                    <a:ext uri="{9D8B030D-6E8A-4147-A177-3AD203B41FA5}">
                      <a16:colId xmlns:a16="http://schemas.microsoft.com/office/drawing/2014/main" val="1150731204"/>
                    </a:ext>
                  </a:extLst>
                </a:gridCol>
                <a:gridCol w="3269689">
                  <a:extLst>
                    <a:ext uri="{9D8B030D-6E8A-4147-A177-3AD203B41FA5}">
                      <a16:colId xmlns:a16="http://schemas.microsoft.com/office/drawing/2014/main" val="1730487813"/>
                    </a:ext>
                  </a:extLst>
                </a:gridCol>
                <a:gridCol w="4286821">
                  <a:extLst>
                    <a:ext uri="{9D8B030D-6E8A-4147-A177-3AD203B41FA5}">
                      <a16:colId xmlns:a16="http://schemas.microsoft.com/office/drawing/2014/main" val="1665093491"/>
                    </a:ext>
                  </a:extLst>
                </a:gridCol>
                <a:gridCol w="1400175">
                  <a:extLst>
                    <a:ext uri="{9D8B030D-6E8A-4147-A177-3AD203B41FA5}">
                      <a16:colId xmlns:a16="http://schemas.microsoft.com/office/drawing/2014/main" val="3668555791"/>
                    </a:ext>
                  </a:extLst>
                </a:gridCol>
              </a:tblGrid>
              <a:tr h="327390">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GB" sz="1400" dirty="0">
                          <a:effectLst/>
                        </a:rPr>
                        <a:t>Identified Constraints, Obstacles, and Issues</a:t>
                      </a:r>
                      <a:endPar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GB" sz="1400" b="1" kern="1200" dirty="0">
                          <a:solidFill>
                            <a:schemeClr val="lt1"/>
                          </a:solidFill>
                          <a:effectLst/>
                          <a:latin typeface="+mn-lt"/>
                          <a:ea typeface="+mn-ea"/>
                          <a:cs typeface="+mn-cs"/>
                        </a:rPr>
                        <a:t>Outcomes</a:t>
                      </a:r>
                    </a:p>
                  </a:txBody>
                  <a:tcPr marL="68580" marR="68580" marT="0" marB="0"/>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GB" sz="1400" b="1" kern="1200" dirty="0">
                          <a:solidFill>
                            <a:schemeClr val="lt1"/>
                          </a:solidFill>
                          <a:effectLst/>
                          <a:latin typeface="+mn-lt"/>
                          <a:ea typeface="+mn-ea"/>
                          <a:cs typeface="+mn-cs"/>
                        </a:rPr>
                        <a:t>Actions</a:t>
                      </a:r>
                    </a:p>
                  </a:txBody>
                  <a:tcPr marL="68580" marR="68580" marT="0" marB="0"/>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GB" sz="1400" b="1" kern="1200" dirty="0">
                          <a:solidFill>
                            <a:schemeClr val="lt1"/>
                          </a:solidFill>
                          <a:effectLst/>
                          <a:latin typeface="+mn-lt"/>
                          <a:ea typeface="+mn-ea"/>
                          <a:cs typeface="+mn-cs"/>
                        </a:rPr>
                        <a:t>Lead/Part.</a:t>
                      </a:r>
                    </a:p>
                  </a:txBody>
                  <a:tcPr marL="68580" marR="68580" marT="0" marB="0"/>
                </a:tc>
                <a:extLst>
                  <a:ext uri="{0D108BD9-81ED-4DB2-BD59-A6C34878D82A}">
                    <a16:rowId xmlns:a16="http://schemas.microsoft.com/office/drawing/2014/main" val="4030618599"/>
                  </a:ext>
                </a:extLst>
              </a:tr>
              <a:tr h="559292">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dirty="0">
                          <a:solidFill>
                            <a:schemeClr val="tx1"/>
                          </a:solidFill>
                          <a:effectLst/>
                        </a:rPr>
                        <a:t>1.</a:t>
                      </a:r>
                      <a:r>
                        <a:rPr lang="en-GB" sz="1200" b="1" i="0" baseline="0" dirty="0">
                          <a:solidFill>
                            <a:schemeClr val="tx1"/>
                          </a:solidFill>
                          <a:effectLst/>
                        </a:rPr>
                        <a:t> </a:t>
                      </a:r>
                      <a:r>
                        <a:rPr lang="en-GB" sz="1200" b="1" i="0" dirty="0">
                          <a:solidFill>
                            <a:schemeClr val="tx1"/>
                          </a:solidFill>
                          <a:effectLst/>
                        </a:rPr>
                        <a:t>Lack of information about industrial biomass processors, needs and main actors</a:t>
                      </a:r>
                      <a:endParaRPr lang="en-GB"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Interviews and surveys to identify algae processing-related companies and major needs</a:t>
                      </a:r>
                      <a:endParaRPr lang="en-GB" sz="1200" b="1" kern="1200" dirty="0">
                        <a:solidFill>
                          <a:schemeClr val="tx1"/>
                        </a:solidFill>
                        <a:effectLst/>
                        <a:latin typeface="+mn-lt"/>
                        <a:ea typeface="+mn-ea"/>
                        <a:cs typeface="+mn-cs"/>
                      </a:endParaRPr>
                    </a:p>
                  </a:txBody>
                  <a:tcPr marL="68580" marR="68580" marT="0" marB="0" anchor="ctr">
                    <a:solidFill>
                      <a:schemeClr val="accent4">
                        <a:lumMod val="60000"/>
                        <a:lumOff val="40000"/>
                      </a:schemeClr>
                    </a:solidFill>
                  </a:tcPr>
                </a:tc>
                <a:tc>
                  <a:txBody>
                    <a:bodyPr/>
                    <a:lstStyle/>
                    <a:p>
                      <a:pPr marL="0" algn="l" defTabSz="914400" rtl="0" eaLnBrk="1" latinLnBrk="0" hangingPunct="1">
                        <a:lnSpc>
                          <a:spcPct val="100000"/>
                        </a:lnSpc>
                        <a:spcBef>
                          <a:spcPts val="300"/>
                        </a:spcBef>
                        <a:spcAft>
                          <a:spcPts val="300"/>
                        </a:spcAft>
                      </a:pPr>
                      <a:r>
                        <a:rPr lang="en-GB" sz="1200" b="1" kern="1200" dirty="0">
                          <a:solidFill>
                            <a:schemeClr val="tx1"/>
                          </a:solidFill>
                          <a:effectLst/>
                          <a:latin typeface="+mn-lt"/>
                          <a:ea typeface="+mn-ea"/>
                          <a:cs typeface="+mn-cs"/>
                        </a:rPr>
                        <a:t>A1.- Define the survey. Collect and process the results. Report summarizing results</a:t>
                      </a:r>
                    </a:p>
                  </a:txBody>
                  <a:tcPr marL="68580" marR="68580" marT="0" marB="0" anchor="ctr">
                    <a:solidFill>
                      <a:schemeClr val="accent4">
                        <a:lumMod val="60000"/>
                        <a:lumOff val="40000"/>
                      </a:schemeClr>
                    </a:solidFill>
                  </a:tcPr>
                </a:tc>
                <a:tc>
                  <a:txBody>
                    <a:bodyPr/>
                    <a:lstStyle/>
                    <a:p>
                      <a:pPr marL="0" algn="l" defTabSz="914400" rtl="0" eaLnBrk="1" latinLnBrk="0" hangingPunct="1">
                        <a:lnSpc>
                          <a:spcPct val="100000"/>
                        </a:lnSpc>
                        <a:spcBef>
                          <a:spcPts val="300"/>
                        </a:spcBef>
                        <a:spcAft>
                          <a:spcPts val="300"/>
                        </a:spcAft>
                      </a:pPr>
                      <a:r>
                        <a:rPr lang="en-GB" sz="1200" b="1" kern="1200" dirty="0">
                          <a:solidFill>
                            <a:schemeClr val="tx1"/>
                          </a:solidFill>
                          <a:effectLst/>
                          <a:latin typeface="+mn-lt"/>
                          <a:ea typeface="+mn-ea"/>
                          <a:cs typeface="+mn-cs"/>
                        </a:rPr>
                        <a:t>Gabriel-Others</a:t>
                      </a:r>
                    </a:p>
                  </a:txBody>
                  <a:tcPr marL="68580" marR="68580" marT="0" marB="0" anchor="ctr">
                    <a:solidFill>
                      <a:schemeClr val="accent4">
                        <a:lumMod val="60000"/>
                        <a:lumOff val="40000"/>
                      </a:schemeClr>
                    </a:solidFill>
                  </a:tcPr>
                </a:tc>
                <a:extLst>
                  <a:ext uri="{0D108BD9-81ED-4DB2-BD59-A6C34878D82A}">
                    <a16:rowId xmlns:a16="http://schemas.microsoft.com/office/drawing/2014/main" val="1473010098"/>
                  </a:ext>
                </a:extLst>
              </a:tr>
              <a:tr h="654781">
                <a:tc rowSpan="2">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dirty="0">
                          <a:solidFill>
                            <a:schemeClr val="tx1"/>
                          </a:solidFill>
                          <a:effectLst/>
                        </a:rPr>
                        <a:t>2.</a:t>
                      </a:r>
                      <a:r>
                        <a:rPr lang="en-GB" sz="1200" b="1" i="0" baseline="0" dirty="0">
                          <a:solidFill>
                            <a:schemeClr val="tx1"/>
                          </a:solidFill>
                          <a:effectLst/>
                        </a:rPr>
                        <a:t> </a:t>
                      </a:r>
                      <a:r>
                        <a:rPr lang="en-GB" sz="1200" b="1" i="0" dirty="0">
                          <a:solidFill>
                            <a:schemeClr val="tx1"/>
                          </a:solidFill>
                          <a:effectLst/>
                        </a:rPr>
                        <a:t>Lack of collaboration between relevant</a:t>
                      </a:r>
                      <a:r>
                        <a:rPr lang="en-GB" sz="1200" b="1" i="0" baseline="0" dirty="0">
                          <a:solidFill>
                            <a:schemeClr val="tx1"/>
                          </a:solidFill>
                          <a:effectLst/>
                        </a:rPr>
                        <a:t> actors such as </a:t>
                      </a:r>
                      <a:r>
                        <a:rPr lang="en-GB" sz="1200" b="1" i="0" dirty="0">
                          <a:solidFill>
                            <a:schemeClr val="tx1"/>
                          </a:solidFill>
                          <a:effectLst/>
                        </a:rPr>
                        <a:t>producers, processors, formulators, academia,</a:t>
                      </a:r>
                      <a:r>
                        <a:rPr lang="en-GB" sz="1200" b="1" i="0" baseline="0" dirty="0">
                          <a:solidFill>
                            <a:schemeClr val="tx1"/>
                          </a:solidFill>
                          <a:effectLst/>
                        </a:rPr>
                        <a:t> providers</a:t>
                      </a:r>
                      <a:endParaRPr lang="en-GB" sz="1200" b="1" i="0" kern="1200" dirty="0">
                        <a:solidFill>
                          <a:schemeClr val="tx1"/>
                        </a:solidFill>
                        <a:effectLst/>
                        <a:latin typeface="+mn-lt"/>
                        <a:ea typeface="+mn-ea"/>
                        <a:cs typeface="+mn-cs"/>
                      </a:endParaRP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Forum /platform, connected to EABA, for the exchange of information/knowledge between major actors</a:t>
                      </a: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A2.- Revise</a:t>
                      </a:r>
                      <a:r>
                        <a:rPr lang="en-GB" sz="1200" b="1" i="0" kern="1200" baseline="0" dirty="0">
                          <a:solidFill>
                            <a:schemeClr val="tx1"/>
                          </a:solidFill>
                          <a:effectLst/>
                          <a:latin typeface="+mn-lt"/>
                          <a:ea typeface="+mn-ea"/>
                          <a:cs typeface="+mn-cs"/>
                        </a:rPr>
                        <a:t> the d</a:t>
                      </a:r>
                      <a:r>
                        <a:rPr lang="en-GB" sz="1200" b="1" i="0" kern="1200" dirty="0">
                          <a:solidFill>
                            <a:schemeClr val="tx1"/>
                          </a:solidFill>
                          <a:effectLst/>
                          <a:latin typeface="+mn-lt"/>
                          <a:ea typeface="+mn-ea"/>
                          <a:cs typeface="+mn-cs"/>
                        </a:rPr>
                        <a:t>atabase of EABA-Forum. Create a form for exchange of information. Integrate interested members on the platform</a:t>
                      </a:r>
                    </a:p>
                  </a:txBody>
                  <a:tcPr marL="68580" marR="68580" marT="0" marB="0" anchor="ct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Stefan-Others</a:t>
                      </a:r>
                    </a:p>
                  </a:txBody>
                  <a:tcPr marL="68580" marR="68580" marT="0" marB="0" anchor="ctr">
                    <a:solidFill>
                      <a:schemeClr val="accent6">
                        <a:lumMod val="40000"/>
                        <a:lumOff val="60000"/>
                      </a:schemeClr>
                    </a:solidFill>
                  </a:tcPr>
                </a:tc>
                <a:extLst>
                  <a:ext uri="{0D108BD9-81ED-4DB2-BD59-A6C34878D82A}">
                    <a16:rowId xmlns:a16="http://schemas.microsoft.com/office/drawing/2014/main" val="1040993439"/>
                  </a:ext>
                </a:extLst>
              </a:tr>
              <a:tr h="559292">
                <a:tc vMerge="1">
                  <a:txBody>
                    <a:bodyPr/>
                    <a:lstStyle/>
                    <a:p>
                      <a:endParaRPr lang="en-US"/>
                    </a:p>
                  </a:txBody>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Position paper about algae biorefinery including potential, technology, products, markets, etc.</a:t>
                      </a: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A3.- Publish</a:t>
                      </a:r>
                      <a:r>
                        <a:rPr lang="en-GB" sz="1200" b="1" i="0" kern="1200" baseline="0" dirty="0">
                          <a:solidFill>
                            <a:schemeClr val="tx1"/>
                          </a:solidFill>
                          <a:effectLst/>
                          <a:latin typeface="+mn-lt"/>
                          <a:ea typeface="+mn-ea"/>
                          <a:cs typeface="+mn-cs"/>
                        </a:rPr>
                        <a:t> a position paper integrating academia and industry, but also regulators and policy makers</a:t>
                      </a:r>
                      <a:endParaRPr lang="en-GB" sz="1200" b="1" i="0" kern="1200" dirty="0">
                        <a:solidFill>
                          <a:schemeClr val="tx1"/>
                        </a:solidFill>
                        <a:effectLst/>
                        <a:latin typeface="+mn-lt"/>
                        <a:ea typeface="+mn-ea"/>
                        <a:cs typeface="+mn-cs"/>
                      </a:endParaRP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Gabriel-Others</a:t>
                      </a:r>
                    </a:p>
                  </a:txBody>
                  <a:tcPr marL="68580" marR="68580" marT="0" marB="0" anchor="ctr">
                    <a:solidFill>
                      <a:schemeClr val="accent6">
                        <a:lumMod val="40000"/>
                        <a:lumOff val="60000"/>
                      </a:schemeClr>
                    </a:solidFill>
                  </a:tcPr>
                </a:tc>
                <a:extLst>
                  <a:ext uri="{0D108BD9-81ED-4DB2-BD59-A6C34878D82A}">
                    <a16:rowId xmlns:a16="http://schemas.microsoft.com/office/drawing/2014/main" val="1453964136"/>
                  </a:ext>
                </a:extLst>
              </a:tr>
              <a:tr h="783043">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dirty="0">
                          <a:solidFill>
                            <a:schemeClr val="tx1"/>
                          </a:solidFill>
                          <a:effectLst/>
                        </a:rPr>
                        <a:t>3. Lack of platforms for the development and demonstration of industrial processes</a:t>
                      </a:r>
                      <a:endParaRPr lang="en-GB" sz="1200" b="1" i="0" kern="1200" dirty="0">
                        <a:solidFill>
                          <a:schemeClr val="tx1"/>
                        </a:solidFill>
                        <a:effectLst/>
                        <a:latin typeface="+mn-lt"/>
                        <a:ea typeface="+mn-ea"/>
                        <a:cs typeface="+mn-cs"/>
                      </a:endParaRP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Network of open pilot/demo facilities integrating industry and academia for demonstration of processes and products</a:t>
                      </a: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A4.- Collect data about available</a:t>
                      </a:r>
                      <a:r>
                        <a:rPr lang="en-GB" sz="1200" b="1" i="0" kern="1200" baseline="0" dirty="0">
                          <a:solidFill>
                            <a:schemeClr val="tx1"/>
                          </a:solidFill>
                          <a:effectLst/>
                          <a:latin typeface="+mn-lt"/>
                          <a:ea typeface="+mn-ea"/>
                          <a:cs typeface="+mn-cs"/>
                        </a:rPr>
                        <a:t> pilot/demo facilities. Create a database of available infrastructure. Integrate the database at part of EABA website</a:t>
                      </a:r>
                      <a:endParaRPr lang="en-GB" sz="1200" b="1" i="0" kern="1200" dirty="0">
                        <a:solidFill>
                          <a:schemeClr val="tx1"/>
                        </a:solidFill>
                        <a:effectLst/>
                        <a:latin typeface="+mn-lt"/>
                        <a:ea typeface="+mn-ea"/>
                        <a:cs typeface="+mn-cs"/>
                      </a:endParaRPr>
                    </a:p>
                  </a:txBody>
                  <a:tcPr marL="68580" marR="68580" marT="0" marB="0" anchor="ct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Claudio/Marcello-Others</a:t>
                      </a:r>
                    </a:p>
                  </a:txBody>
                  <a:tcPr marL="68580" marR="68580" marT="0" marB="0" anchor="ctr">
                    <a:solidFill>
                      <a:schemeClr val="accent6">
                        <a:lumMod val="40000"/>
                        <a:lumOff val="60000"/>
                      </a:schemeClr>
                    </a:solidFill>
                  </a:tcPr>
                </a:tc>
                <a:extLst>
                  <a:ext uri="{0D108BD9-81ED-4DB2-BD59-A6C34878D82A}">
                    <a16:rowId xmlns:a16="http://schemas.microsoft.com/office/drawing/2014/main" val="323083125"/>
                  </a:ext>
                </a:extLst>
              </a:tr>
              <a:tr h="691688">
                <a:tc rowSpan="2">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dirty="0">
                          <a:solidFill>
                            <a:schemeClr val="tx1"/>
                          </a:solidFill>
                          <a:effectLst/>
                        </a:rPr>
                        <a:t>4. Need for education and training courses for young people and entrepreneurs</a:t>
                      </a:r>
                      <a:endParaRPr lang="en-GB" sz="1200" b="1" i="0" kern="1200" dirty="0">
                        <a:solidFill>
                          <a:schemeClr val="tx1"/>
                        </a:solidFill>
                        <a:effectLst/>
                        <a:latin typeface="+mn-lt"/>
                        <a:ea typeface="+mn-ea"/>
                        <a:cs typeface="+mn-cs"/>
                      </a:endParaRP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Development of training courses and transference activities about potential and sustainability of algae products</a:t>
                      </a: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A5.- Training courses for young researchers and entrepreneurs. Transference activities for specific stakeholders </a:t>
                      </a: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Paul-Others</a:t>
                      </a:r>
                    </a:p>
                  </a:txBody>
                  <a:tcPr marL="68580" marR="68580" marT="0" marB="0" anchor="ctr">
                    <a:solidFill>
                      <a:schemeClr val="accent6">
                        <a:lumMod val="40000"/>
                        <a:lumOff val="60000"/>
                      </a:schemeClr>
                    </a:solidFill>
                  </a:tcPr>
                </a:tc>
                <a:extLst>
                  <a:ext uri="{0D108BD9-81ED-4DB2-BD59-A6C34878D82A}">
                    <a16:rowId xmlns:a16="http://schemas.microsoft.com/office/drawing/2014/main" val="357089170"/>
                  </a:ext>
                </a:extLst>
              </a:tr>
              <a:tr h="559292">
                <a:tc vMerge="1">
                  <a:txBody>
                    <a:bodyPr/>
                    <a:lstStyle/>
                    <a:p>
                      <a:endParaRPr lang="en-US"/>
                    </a:p>
                  </a:txBody>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Campaigns for acceptance of algae products to general public and specific target sectors</a:t>
                      </a:r>
                    </a:p>
                    <a:p>
                      <a:pPr marL="0" marR="0" lvl="0" indent="0" algn="l" defTabSz="914400" rtl="0" eaLnBrk="1" fontAlgn="auto" latinLnBrk="0" hangingPunct="1">
                        <a:lnSpc>
                          <a:spcPct val="100000"/>
                        </a:lnSpc>
                        <a:spcBef>
                          <a:spcPts val="300"/>
                        </a:spcBef>
                        <a:spcAft>
                          <a:spcPts val="300"/>
                        </a:spcAft>
                        <a:buClrTx/>
                        <a:buSzTx/>
                        <a:buFontTx/>
                        <a:buNone/>
                        <a:tabLst/>
                        <a:defRPr/>
                      </a:pPr>
                      <a:endParaRPr lang="en-GB" sz="1200" b="1" i="0" kern="1200" dirty="0">
                        <a:solidFill>
                          <a:schemeClr val="tx1"/>
                        </a:solidFill>
                        <a:effectLst/>
                        <a:latin typeface="+mn-lt"/>
                        <a:ea typeface="+mn-ea"/>
                        <a:cs typeface="+mn-cs"/>
                      </a:endParaRP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A6.- Surveys about social acceptance. Identification of major bottlenecks and challenges</a:t>
                      </a: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Antonio-Others</a:t>
                      </a:r>
                    </a:p>
                  </a:txBody>
                  <a:tcPr marL="68580" marR="68580" marT="0" marB="0" anchor="ctr">
                    <a:solidFill>
                      <a:schemeClr val="accent6">
                        <a:lumMod val="40000"/>
                        <a:lumOff val="60000"/>
                      </a:schemeClr>
                    </a:solidFill>
                  </a:tcPr>
                </a:tc>
                <a:extLst>
                  <a:ext uri="{0D108BD9-81ED-4DB2-BD59-A6C34878D82A}">
                    <a16:rowId xmlns:a16="http://schemas.microsoft.com/office/drawing/2014/main" val="3166227932"/>
                  </a:ext>
                </a:extLst>
              </a:tr>
            </a:tbl>
          </a:graphicData>
        </a:graphic>
      </p:graphicFrame>
      <p:sp>
        <p:nvSpPr>
          <p:cNvPr id="9" name="TextBox 14">
            <a:extLst>
              <a:ext uri="{FF2B5EF4-FFF2-40B4-BE49-F238E27FC236}">
                <a16:creationId xmlns:a16="http://schemas.microsoft.com/office/drawing/2014/main" id="{76172ECC-2788-B1F2-0997-4D0D55F9F677}"/>
              </a:ext>
            </a:extLst>
          </p:cNvPr>
          <p:cNvSpPr txBox="1"/>
          <p:nvPr/>
        </p:nvSpPr>
        <p:spPr>
          <a:xfrm>
            <a:off x="288756" y="1424718"/>
            <a:ext cx="5183129" cy="523220"/>
          </a:xfrm>
          <a:prstGeom prst="rect">
            <a:avLst/>
          </a:prstGeom>
          <a:noFill/>
        </p:spPr>
        <p:txBody>
          <a:bodyPr wrap="square" rtlCol="0">
            <a:spAutoFit/>
          </a:bodyPr>
          <a:lstStyle/>
          <a:p>
            <a:r>
              <a:rPr lang="pt-PT" sz="2800" b="1" dirty="0">
                <a:latin typeface="EC Square Sans Pro" panose="020B0506040000020004"/>
              </a:rPr>
              <a:t>Outcomes</a:t>
            </a:r>
            <a:endParaRPr lang="x-none" sz="2800" b="1" dirty="0">
              <a:latin typeface="EC Square Sans Pro" panose="020B0506040000020004"/>
            </a:endParaRPr>
          </a:p>
        </p:txBody>
      </p:sp>
      <p:sp>
        <p:nvSpPr>
          <p:cNvPr id="7" name="Rectángulo 6"/>
          <p:cNvSpPr/>
          <p:nvPr/>
        </p:nvSpPr>
        <p:spPr>
          <a:xfrm>
            <a:off x="8743592" y="1301607"/>
            <a:ext cx="3255470" cy="646331"/>
          </a:xfrm>
          <a:prstGeom prst="rect">
            <a:avLst/>
          </a:prstGeom>
        </p:spPr>
        <p:txBody>
          <a:bodyPr wrap="square">
            <a:spAutoFit/>
          </a:bodyPr>
          <a:lstStyle/>
          <a:p>
            <a:r>
              <a:rPr lang="en-GB" i="1" dirty="0">
                <a:latin typeface="EC Square Sans Pro" panose="020B0506040000020004"/>
                <a:ea typeface="Nirmala UI Semilight" panose="020B0402040204020203" pitchFamily="34" charset="0"/>
                <a:cs typeface="Nirmala UI Semilight"/>
              </a:rPr>
              <a:t>Materials / Chemicals / </a:t>
            </a:r>
            <a:r>
              <a:rPr lang="en-GB" i="1" dirty="0" err="1">
                <a:latin typeface="EC Square Sans Pro" panose="020B0506040000020004"/>
                <a:ea typeface="Nirmala UI Semilight" panose="020B0402040204020203" pitchFamily="34" charset="0"/>
                <a:cs typeface="Nirmala UI Semilight"/>
              </a:rPr>
              <a:t>Bioactives</a:t>
            </a:r>
            <a:r>
              <a:rPr lang="en-GB" i="1" dirty="0">
                <a:latin typeface="EC Square Sans Pro" panose="020B0506040000020004"/>
                <a:ea typeface="Nirmala UI Semilight" panose="020B0402040204020203" pitchFamily="34" charset="0"/>
                <a:cs typeface="Nirmala UI Semilight"/>
              </a:rPr>
              <a:t> and Algae </a:t>
            </a:r>
            <a:r>
              <a:rPr lang="en-GB" i="1" dirty="0" err="1">
                <a:latin typeface="EC Square Sans Pro" panose="020B0506040000020004"/>
                <a:ea typeface="Nirmala UI Semilight" panose="020B0402040204020203" pitchFamily="34" charset="0"/>
                <a:cs typeface="Nirmala UI Semilight"/>
              </a:rPr>
              <a:t>Biorefining</a:t>
            </a:r>
            <a:r>
              <a:rPr lang="en-GB" i="1" dirty="0">
                <a:latin typeface="EC Square Sans Pro" panose="020B0506040000020004"/>
                <a:ea typeface="Nirmala UI Semilight" panose="020B0402040204020203" pitchFamily="34" charset="0"/>
                <a:cs typeface="Nirmala UI Semilight"/>
              </a:rPr>
              <a:t> </a:t>
            </a:r>
            <a:endParaRPr lang="en-US" dirty="0"/>
          </a:p>
        </p:txBody>
      </p:sp>
      <p:graphicFrame>
        <p:nvGraphicFramePr>
          <p:cNvPr id="10" name="Diagrama 9"/>
          <p:cNvGraphicFramePr/>
          <p:nvPr>
            <p:extLst>
              <p:ext uri="{D42A27DB-BD31-4B8C-83A1-F6EECF244321}">
                <p14:modId xmlns:p14="http://schemas.microsoft.com/office/powerpoint/2010/main" val="3327223144"/>
              </p:ext>
            </p:extLst>
          </p:nvPr>
        </p:nvGraphicFramePr>
        <p:xfrm>
          <a:off x="5415709" y="673759"/>
          <a:ext cx="6655766" cy="636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7714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5" name="AutoShape 6" descr="Gráfico de respuestas de formularios. Título de la pregunta: Identified Constraints, Obstacles, and Issues. Número de respuestas: 38 respuesta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14">
            <a:extLst>
              <a:ext uri="{FF2B5EF4-FFF2-40B4-BE49-F238E27FC236}">
                <a16:creationId xmlns:a16="http://schemas.microsoft.com/office/drawing/2014/main" id="{76172ECC-2788-B1F2-0997-4D0D55F9F677}"/>
              </a:ext>
            </a:extLst>
          </p:cNvPr>
          <p:cNvSpPr txBox="1"/>
          <p:nvPr/>
        </p:nvSpPr>
        <p:spPr>
          <a:xfrm>
            <a:off x="288756" y="1424718"/>
            <a:ext cx="5183129" cy="523220"/>
          </a:xfrm>
          <a:prstGeom prst="rect">
            <a:avLst/>
          </a:prstGeom>
          <a:noFill/>
        </p:spPr>
        <p:txBody>
          <a:bodyPr wrap="square" rtlCol="0">
            <a:spAutoFit/>
          </a:bodyPr>
          <a:lstStyle/>
          <a:p>
            <a:r>
              <a:rPr lang="pt-PT" sz="2800" b="1" dirty="0">
                <a:latin typeface="EC Square Sans Pro" panose="020B0506040000020004"/>
              </a:rPr>
              <a:t>Meeting 16/02/2023</a:t>
            </a:r>
            <a:endParaRPr lang="x-none" sz="2800" b="1" dirty="0">
              <a:latin typeface="EC Square Sans Pro" panose="020B0506040000020004"/>
            </a:endParaRPr>
          </a:p>
        </p:txBody>
      </p:sp>
      <p:sp>
        <p:nvSpPr>
          <p:cNvPr id="2" name="CuadroTexto 1"/>
          <p:cNvSpPr txBox="1"/>
          <p:nvPr/>
        </p:nvSpPr>
        <p:spPr>
          <a:xfrm>
            <a:off x="1111170" y="2419109"/>
            <a:ext cx="9689102"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a:t>Map stakeholders on these fields: invite relevant stakeholders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Define the work plan to achieve major outcomes</a:t>
            </a:r>
          </a:p>
          <a:p>
            <a:pPr marL="285750" indent="-285750">
              <a:buFont typeface="Arial" panose="020B0604020202020204" pitchFamily="34" charset="0"/>
              <a:buChar char="•"/>
            </a:pPr>
            <a:r>
              <a:rPr lang="en-US" dirty="0"/>
              <a:t>Documents to be included in the knowledge library</a:t>
            </a:r>
          </a:p>
          <a:p>
            <a:pPr marL="285750" indent="-285750">
              <a:buFont typeface="Arial" panose="020B0604020202020204" pitchFamily="34" charset="0"/>
              <a:buChar char="•"/>
            </a:pPr>
            <a:r>
              <a:rPr lang="en-US" dirty="0"/>
              <a:t>EU4Algae tasks alignment with EU algae initiative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Split of WG6 in different topics: 1 Materials, 2 Chemicals, 3 </a:t>
            </a:r>
            <a:r>
              <a:rPr lang="en-US" dirty="0" err="1"/>
              <a:t>Bioactives</a:t>
            </a:r>
            <a:r>
              <a:rPr lang="en-US" dirty="0"/>
              <a:t> (non food), 4 </a:t>
            </a:r>
            <a:r>
              <a:rPr lang="en-US" dirty="0" err="1"/>
              <a:t>Biorefining</a:t>
            </a:r>
            <a:endParaRPr lang="en-US" dirty="0"/>
          </a:p>
        </p:txBody>
      </p:sp>
    </p:spTree>
    <p:extLst>
      <p:ext uri="{BB962C8B-B14F-4D97-AF65-F5344CB8AC3E}">
        <p14:creationId xmlns:p14="http://schemas.microsoft.com/office/powerpoint/2010/main" val="2480892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5" name="AutoShape 6" descr="Gráfico de respuestas de formularios. Título de la pregunta: Identified Constraints, Obstacles, and Issues. Número de respuestas: 38 respuesta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14">
            <a:extLst>
              <a:ext uri="{FF2B5EF4-FFF2-40B4-BE49-F238E27FC236}">
                <a16:creationId xmlns:a16="http://schemas.microsoft.com/office/drawing/2014/main" id="{76172ECC-2788-B1F2-0997-4D0D55F9F677}"/>
              </a:ext>
            </a:extLst>
          </p:cNvPr>
          <p:cNvSpPr txBox="1"/>
          <p:nvPr/>
        </p:nvSpPr>
        <p:spPr>
          <a:xfrm>
            <a:off x="288756" y="1424718"/>
            <a:ext cx="5183129" cy="523220"/>
          </a:xfrm>
          <a:prstGeom prst="rect">
            <a:avLst/>
          </a:prstGeom>
          <a:noFill/>
        </p:spPr>
        <p:txBody>
          <a:bodyPr wrap="square" rtlCol="0">
            <a:spAutoFit/>
          </a:bodyPr>
          <a:lstStyle/>
          <a:p>
            <a:r>
              <a:rPr lang="pt-PT" sz="2800" b="1" dirty="0">
                <a:latin typeface="EC Square Sans Pro" panose="020B0506040000020004"/>
              </a:rPr>
              <a:t>Meeting 17/03/2023</a:t>
            </a:r>
            <a:endParaRPr lang="x-none" sz="2800" b="1" dirty="0">
              <a:latin typeface="EC Square Sans Pro" panose="020B0506040000020004"/>
            </a:endParaRPr>
          </a:p>
        </p:txBody>
      </p:sp>
      <p:sp>
        <p:nvSpPr>
          <p:cNvPr id="2" name="CuadroTexto 1"/>
          <p:cNvSpPr txBox="1"/>
          <p:nvPr/>
        </p:nvSpPr>
        <p:spPr>
          <a:xfrm>
            <a:off x="288756" y="2079432"/>
            <a:ext cx="11762517" cy="4031873"/>
          </a:xfrm>
          <a:prstGeom prst="rect">
            <a:avLst/>
          </a:prstGeom>
          <a:noFill/>
        </p:spPr>
        <p:txBody>
          <a:bodyPr wrap="square" rtlCol="0">
            <a:spAutoFit/>
          </a:bodyPr>
          <a:lstStyle/>
          <a:p>
            <a:pPr fontAlgn="ctr"/>
            <a:r>
              <a:rPr lang="en-GB" sz="1600" b="1" dirty="0"/>
              <a:t>A1.- Define the survey. Collect and process the results. Report summarizing results</a:t>
            </a:r>
          </a:p>
          <a:p>
            <a:pPr fontAlgn="ctr"/>
            <a:r>
              <a:rPr lang="en-GB" sz="1600" dirty="0"/>
              <a:t>First draft available. Include questions about expectative and further developments. To be disseminated among EU4ALGAE participants. Further interviews with specific stakeholders to enlarge discussion. </a:t>
            </a:r>
          </a:p>
          <a:p>
            <a:r>
              <a:rPr lang="en-GB" sz="1600" b="1" dirty="0"/>
              <a:t>A2.- Revise the database of EABA-Forum. Create a form for exchange of information. Integrate interested members on the platform</a:t>
            </a:r>
          </a:p>
          <a:p>
            <a:r>
              <a:rPr lang="en-GB" sz="1600" dirty="0"/>
              <a:t>First draft available. Connect with the ongoing platform for food otherwise explore the use of </a:t>
            </a:r>
            <a:r>
              <a:rPr lang="en-GB" sz="1600" dirty="0" err="1"/>
              <a:t>ubuntoo</a:t>
            </a:r>
            <a:r>
              <a:rPr lang="en-GB" sz="1600" dirty="0"/>
              <a:t> or others. Remark the relevance of forum for exchange of information/contacts between stakeholders.</a:t>
            </a:r>
          </a:p>
          <a:p>
            <a:r>
              <a:rPr lang="en-GB" sz="1600" b="1" dirty="0"/>
              <a:t>A3.- Publish a position paper integrating academia and industry, but also regulators and policy makers</a:t>
            </a:r>
          </a:p>
          <a:p>
            <a:r>
              <a:rPr lang="en-GB" sz="1600" dirty="0"/>
              <a:t>Prepare the first draft version including academia, industry and regulators.</a:t>
            </a:r>
            <a:endParaRPr lang="en-GB" sz="1600" b="1" dirty="0"/>
          </a:p>
          <a:p>
            <a:r>
              <a:rPr lang="en-GB" sz="1600" b="1" dirty="0"/>
              <a:t>A4.- Collect data about available pilot/demo facilities. Create a database of available infrastructure. Integrate the database at part of EABA website</a:t>
            </a:r>
          </a:p>
          <a:p>
            <a:r>
              <a:rPr lang="en-GB" sz="1600" dirty="0"/>
              <a:t>First draft version available. Include type of resources used.</a:t>
            </a:r>
          </a:p>
          <a:p>
            <a:r>
              <a:rPr lang="en-GB" sz="1600" b="1" dirty="0"/>
              <a:t>A5.- Training courses for young researchers and entrepreneurs. Transference activities for specific stakeholders </a:t>
            </a:r>
          </a:p>
          <a:p>
            <a:r>
              <a:rPr lang="en-GB" sz="1600" dirty="0"/>
              <a:t>Prepare list of formal training courses and programme for MOOC. Arrange a list of virtual workshops for specific topics including a short presentation plus round table.</a:t>
            </a:r>
            <a:r>
              <a:rPr lang="en-GB" sz="1600" b="1" dirty="0"/>
              <a:t> </a:t>
            </a:r>
            <a:endParaRPr lang="en-GB" sz="1600" dirty="0"/>
          </a:p>
          <a:p>
            <a:r>
              <a:rPr lang="en-GB" sz="1600" b="1" dirty="0"/>
              <a:t>A6.- Surveys about social acceptance. Identification of major bottlenecks and challenges</a:t>
            </a:r>
          </a:p>
          <a:p>
            <a:r>
              <a:rPr lang="en-GB" sz="1600" dirty="0"/>
              <a:t>To prepare two surveys, one for industry out of EU4ALGAE and other for general public. First draft of Industrial survey available.</a:t>
            </a:r>
          </a:p>
        </p:txBody>
      </p:sp>
    </p:spTree>
    <p:extLst>
      <p:ext uri="{BB962C8B-B14F-4D97-AF65-F5344CB8AC3E}">
        <p14:creationId xmlns:p14="http://schemas.microsoft.com/office/powerpoint/2010/main" val="2292132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5" name="AutoShape 6" descr="Gráfico de respuestas de formularios. Título de la pregunta: Identified Constraints, Obstacles, and Issues. Número de respuestas: 38 respuesta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14">
            <a:extLst>
              <a:ext uri="{FF2B5EF4-FFF2-40B4-BE49-F238E27FC236}">
                <a16:creationId xmlns:a16="http://schemas.microsoft.com/office/drawing/2014/main" id="{76172ECC-2788-B1F2-0997-4D0D55F9F677}"/>
              </a:ext>
            </a:extLst>
          </p:cNvPr>
          <p:cNvSpPr txBox="1"/>
          <p:nvPr/>
        </p:nvSpPr>
        <p:spPr>
          <a:xfrm>
            <a:off x="288756" y="1424718"/>
            <a:ext cx="11903244" cy="830997"/>
          </a:xfrm>
          <a:prstGeom prst="rect">
            <a:avLst/>
          </a:prstGeom>
          <a:noFill/>
        </p:spPr>
        <p:txBody>
          <a:bodyPr wrap="square" rtlCol="0">
            <a:spAutoFit/>
          </a:bodyPr>
          <a:lstStyle/>
          <a:p>
            <a:pPr fontAlgn="ctr"/>
            <a:r>
              <a:rPr lang="en-GB" sz="2400" b="1" dirty="0"/>
              <a:t>A0.- Preparation of a dossier for amendment of current regulation avoiding the use of cyanobacteria in agriculture</a:t>
            </a:r>
          </a:p>
        </p:txBody>
      </p:sp>
      <p:sp>
        <p:nvSpPr>
          <p:cNvPr id="3" name="CuadroTexto 2"/>
          <p:cNvSpPr txBox="1"/>
          <p:nvPr/>
        </p:nvSpPr>
        <p:spPr>
          <a:xfrm>
            <a:off x="838200" y="3858046"/>
            <a:ext cx="9231923" cy="2031325"/>
          </a:xfrm>
          <a:prstGeom prst="rect">
            <a:avLst/>
          </a:prstGeom>
          <a:noFill/>
        </p:spPr>
        <p:txBody>
          <a:bodyPr wrap="square" rtlCol="0">
            <a:spAutoFit/>
          </a:bodyPr>
          <a:lstStyle/>
          <a:p>
            <a:pPr marL="342900" indent="-342900">
              <a:buAutoNum type="arabicPeriod"/>
            </a:pPr>
            <a:r>
              <a:rPr lang="en-US" b="1" dirty="0">
                <a:solidFill>
                  <a:schemeClr val="accent2"/>
                </a:solidFill>
              </a:rPr>
              <a:t>Disseminate the survey among EU4ALGAE stakeholders</a:t>
            </a:r>
          </a:p>
          <a:p>
            <a:pPr marL="342900" indent="-342900">
              <a:buAutoNum type="arabicPeriod"/>
            </a:pPr>
            <a:r>
              <a:rPr lang="en-US" dirty="0"/>
              <a:t>Perform a META-DATA analysis of previous work</a:t>
            </a:r>
          </a:p>
          <a:p>
            <a:pPr marL="342900" indent="-342900">
              <a:buAutoNum type="arabicPeriod"/>
            </a:pPr>
            <a:r>
              <a:rPr lang="en-US" dirty="0"/>
              <a:t>Process the results </a:t>
            </a:r>
            <a:r>
              <a:rPr lang="es-ES" dirty="0"/>
              <a:t>and prepare a dossier</a:t>
            </a:r>
          </a:p>
          <a:p>
            <a:pPr marL="342900" indent="-342900">
              <a:buAutoNum type="arabicPeriod"/>
            </a:pPr>
            <a:r>
              <a:rPr lang="es-ES" dirty="0" err="1"/>
              <a:t>Publish</a:t>
            </a:r>
            <a:r>
              <a:rPr lang="es-ES" dirty="0"/>
              <a:t> a </a:t>
            </a:r>
            <a:r>
              <a:rPr lang="es-ES" dirty="0" err="1"/>
              <a:t>scientific</a:t>
            </a:r>
            <a:r>
              <a:rPr lang="es-ES" dirty="0"/>
              <a:t> </a:t>
            </a:r>
            <a:r>
              <a:rPr lang="es-ES" dirty="0" err="1"/>
              <a:t>paper</a:t>
            </a:r>
            <a:r>
              <a:rPr lang="es-ES" dirty="0"/>
              <a:t>/position </a:t>
            </a:r>
            <a:r>
              <a:rPr lang="es-ES" dirty="0" err="1"/>
              <a:t>paper</a:t>
            </a:r>
            <a:endParaRPr lang="es-ES" dirty="0"/>
          </a:p>
          <a:p>
            <a:pPr marL="342900" indent="-342900">
              <a:buAutoNum type="arabicPeriod"/>
            </a:pPr>
            <a:r>
              <a:rPr lang="es-ES" dirty="0" err="1"/>
              <a:t>Apply</a:t>
            </a:r>
            <a:r>
              <a:rPr lang="es-ES" dirty="0"/>
              <a:t> </a:t>
            </a:r>
            <a:r>
              <a:rPr lang="es-ES" dirty="0" err="1"/>
              <a:t>for</a:t>
            </a:r>
            <a:r>
              <a:rPr lang="es-ES" dirty="0"/>
              <a:t> </a:t>
            </a:r>
            <a:r>
              <a:rPr lang="es-ES" dirty="0" err="1"/>
              <a:t>amendment</a:t>
            </a:r>
            <a:r>
              <a:rPr lang="es-ES" dirty="0"/>
              <a:t> of </a:t>
            </a:r>
            <a:r>
              <a:rPr lang="es-ES" dirty="0" err="1"/>
              <a:t>current</a:t>
            </a:r>
            <a:r>
              <a:rPr lang="es-ES" dirty="0"/>
              <a:t> </a:t>
            </a:r>
            <a:r>
              <a:rPr lang="es-ES" dirty="0" err="1"/>
              <a:t>regulation</a:t>
            </a:r>
            <a:r>
              <a:rPr lang="es-ES" dirty="0"/>
              <a:t>. </a:t>
            </a:r>
            <a:r>
              <a:rPr lang="es-ES" dirty="0" err="1"/>
              <a:t>First</a:t>
            </a:r>
            <a:r>
              <a:rPr lang="es-ES" dirty="0"/>
              <a:t> </a:t>
            </a:r>
            <a:r>
              <a:rPr lang="es-ES" dirty="0" err="1"/>
              <a:t>contact</a:t>
            </a:r>
            <a:r>
              <a:rPr lang="es-ES" dirty="0"/>
              <a:t> </a:t>
            </a:r>
            <a:r>
              <a:rPr lang="es-ES" dirty="0" err="1"/>
              <a:t>with</a:t>
            </a:r>
            <a:r>
              <a:rPr lang="es-ES" dirty="0"/>
              <a:t> </a:t>
            </a:r>
            <a:r>
              <a:rPr lang="es-ES" dirty="0" err="1"/>
              <a:t>Theodora</a:t>
            </a:r>
            <a:r>
              <a:rPr lang="es-ES" dirty="0"/>
              <a:t> </a:t>
            </a:r>
            <a:r>
              <a:rPr lang="es-ES" dirty="0" err="1"/>
              <a:t>already</a:t>
            </a:r>
            <a:r>
              <a:rPr lang="es-ES" dirty="0"/>
              <a:t> </a:t>
            </a:r>
            <a:r>
              <a:rPr lang="es-ES" dirty="0" err="1"/>
              <a:t>performed</a:t>
            </a:r>
            <a:endParaRPr lang="es-ES" dirty="0"/>
          </a:p>
          <a:p>
            <a:pPr marL="342900" indent="-342900">
              <a:buAutoNum type="arabicPeriod"/>
            </a:pPr>
            <a:endParaRPr lang="en-US" dirty="0"/>
          </a:p>
          <a:p>
            <a:r>
              <a:rPr lang="en-US" b="1" dirty="0"/>
              <a:t>CHALLENGE: To support the modification of current regulation</a:t>
            </a:r>
          </a:p>
        </p:txBody>
      </p:sp>
      <p:sp>
        <p:nvSpPr>
          <p:cNvPr id="6" name="CuadroTexto 5"/>
          <p:cNvSpPr txBox="1"/>
          <p:nvPr/>
        </p:nvSpPr>
        <p:spPr>
          <a:xfrm>
            <a:off x="3607659" y="2664504"/>
            <a:ext cx="3620415" cy="369332"/>
          </a:xfrm>
          <a:prstGeom prst="rect">
            <a:avLst/>
          </a:prstGeom>
          <a:noFill/>
        </p:spPr>
        <p:txBody>
          <a:bodyPr wrap="none" rtlCol="0">
            <a:spAutoFit/>
          </a:bodyPr>
          <a:lstStyle/>
          <a:p>
            <a:r>
              <a:rPr lang="en-US" dirty="0"/>
              <a:t>Link to the survey (EABA/EU4ALGAE)</a:t>
            </a:r>
          </a:p>
        </p:txBody>
      </p:sp>
      <p:sp>
        <p:nvSpPr>
          <p:cNvPr id="8" name="Rectángulo 7"/>
          <p:cNvSpPr/>
          <p:nvPr/>
        </p:nvSpPr>
        <p:spPr>
          <a:xfrm>
            <a:off x="1852682" y="3106829"/>
            <a:ext cx="7130371" cy="646331"/>
          </a:xfrm>
          <a:prstGeom prst="rect">
            <a:avLst/>
          </a:prstGeom>
        </p:spPr>
        <p:txBody>
          <a:bodyPr wrap="square">
            <a:spAutoFit/>
          </a:bodyPr>
          <a:lstStyle/>
          <a:p>
            <a:r>
              <a:rPr lang="en-GB" u="sng" dirty="0">
                <a:hlinkClick r:id="rId2"/>
              </a:rPr>
              <a:t>https://docs.google.com/forms/d/e/1FAIpQLSeVq4nVk4nQgH7MleJtK-sXncALPv90oUUxNQBAlDdF1TTCNg/viewform</a:t>
            </a:r>
            <a:endParaRPr lang="en-US" dirty="0"/>
          </a:p>
        </p:txBody>
      </p:sp>
      <p:pic>
        <p:nvPicPr>
          <p:cNvPr id="10" name="Imagen 9"/>
          <p:cNvPicPr>
            <a:picLocks noChangeAspect="1"/>
          </p:cNvPicPr>
          <p:nvPr/>
        </p:nvPicPr>
        <p:blipFill>
          <a:blip r:embed="rId3"/>
          <a:stretch>
            <a:fillRect/>
          </a:stretch>
        </p:blipFill>
        <p:spPr>
          <a:xfrm>
            <a:off x="9796668" y="3291495"/>
            <a:ext cx="1230270" cy="1230270"/>
          </a:xfrm>
          <a:prstGeom prst="rect">
            <a:avLst/>
          </a:prstGeom>
        </p:spPr>
      </p:pic>
      <p:pic>
        <p:nvPicPr>
          <p:cNvPr id="1026" name="Picture 2" descr="EA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3053" y="2513374"/>
            <a:ext cx="2857500" cy="81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917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5" name="AutoShape 6" descr="Gráfico de respuestas de formularios. Título de la pregunta: Identified Constraints, Obstacles, and Issues. Número de respuestas: 38 respuesta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14">
            <a:extLst>
              <a:ext uri="{FF2B5EF4-FFF2-40B4-BE49-F238E27FC236}">
                <a16:creationId xmlns:a16="http://schemas.microsoft.com/office/drawing/2014/main" id="{76172ECC-2788-B1F2-0997-4D0D55F9F677}"/>
              </a:ext>
            </a:extLst>
          </p:cNvPr>
          <p:cNvSpPr txBox="1"/>
          <p:nvPr/>
        </p:nvSpPr>
        <p:spPr>
          <a:xfrm>
            <a:off x="288756" y="1424718"/>
            <a:ext cx="11903244" cy="461665"/>
          </a:xfrm>
          <a:prstGeom prst="rect">
            <a:avLst/>
          </a:prstGeom>
          <a:noFill/>
        </p:spPr>
        <p:txBody>
          <a:bodyPr wrap="square" rtlCol="0">
            <a:spAutoFit/>
          </a:bodyPr>
          <a:lstStyle/>
          <a:p>
            <a:pPr fontAlgn="ctr"/>
            <a:r>
              <a:rPr lang="en-GB" sz="2400" b="1" dirty="0"/>
              <a:t>A0.- Preparation of a toolkit for the simulation of algae production</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02" y="1863006"/>
            <a:ext cx="2972070" cy="2810224"/>
          </a:xfrm>
          <a:prstGeom prst="rect">
            <a:avLst/>
          </a:prstGeom>
        </p:spPr>
      </p:pic>
      <p:pic>
        <p:nvPicPr>
          <p:cNvPr id="4" name="Imagen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05610" y="1873110"/>
            <a:ext cx="3227853" cy="2975174"/>
          </a:xfrm>
          <a:prstGeom prst="rect">
            <a:avLst/>
          </a:prstGeom>
        </p:spPr>
      </p:pic>
      <p:pic>
        <p:nvPicPr>
          <p:cNvPr id="7" name="Imagen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49532" y="4777144"/>
            <a:ext cx="2334192" cy="2080855"/>
          </a:xfrm>
          <a:prstGeom prst="rect">
            <a:avLst/>
          </a:prstGeom>
        </p:spPr>
      </p:pic>
      <p:pic>
        <p:nvPicPr>
          <p:cNvPr id="10" name="Imagen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583724" y="4777144"/>
            <a:ext cx="2228977" cy="2042942"/>
          </a:xfrm>
          <a:prstGeom prst="rect">
            <a:avLst/>
          </a:prstGeom>
        </p:spPr>
      </p:pic>
      <p:sp>
        <p:nvSpPr>
          <p:cNvPr id="11" name="CuadroTexto 10"/>
          <p:cNvSpPr txBox="1"/>
          <p:nvPr/>
        </p:nvSpPr>
        <p:spPr>
          <a:xfrm>
            <a:off x="3691835" y="1966757"/>
            <a:ext cx="864339" cy="369332"/>
          </a:xfrm>
          <a:prstGeom prst="rect">
            <a:avLst/>
          </a:prstGeom>
          <a:noFill/>
        </p:spPr>
        <p:txBody>
          <a:bodyPr wrap="none" rtlCol="0">
            <a:spAutoFit/>
          </a:bodyPr>
          <a:lstStyle/>
          <a:p>
            <a:r>
              <a:rPr lang="en-US" b="1" dirty="0"/>
              <a:t>Annual</a:t>
            </a:r>
          </a:p>
        </p:txBody>
      </p:sp>
      <p:sp>
        <p:nvSpPr>
          <p:cNvPr id="13" name="CuadroTexto 12"/>
          <p:cNvSpPr txBox="1"/>
          <p:nvPr/>
        </p:nvSpPr>
        <p:spPr>
          <a:xfrm>
            <a:off x="2440202" y="4801986"/>
            <a:ext cx="846578" cy="369332"/>
          </a:xfrm>
          <a:prstGeom prst="rect">
            <a:avLst/>
          </a:prstGeom>
          <a:noFill/>
        </p:spPr>
        <p:txBody>
          <a:bodyPr wrap="none" rtlCol="0">
            <a:spAutoFit/>
          </a:bodyPr>
          <a:lstStyle/>
          <a:p>
            <a:r>
              <a:rPr lang="en-US" b="1" dirty="0"/>
              <a:t>Winter</a:t>
            </a:r>
          </a:p>
        </p:txBody>
      </p:sp>
      <p:sp>
        <p:nvSpPr>
          <p:cNvPr id="15" name="CuadroTexto 14"/>
          <p:cNvSpPr txBox="1"/>
          <p:nvPr/>
        </p:nvSpPr>
        <p:spPr>
          <a:xfrm>
            <a:off x="4774394" y="4802593"/>
            <a:ext cx="989373" cy="369332"/>
          </a:xfrm>
          <a:prstGeom prst="rect">
            <a:avLst/>
          </a:prstGeom>
          <a:noFill/>
        </p:spPr>
        <p:txBody>
          <a:bodyPr wrap="none" rtlCol="0">
            <a:spAutoFit/>
          </a:bodyPr>
          <a:lstStyle/>
          <a:p>
            <a:r>
              <a:rPr lang="en-US" b="1" dirty="0"/>
              <a:t>Summer</a:t>
            </a:r>
          </a:p>
        </p:txBody>
      </p:sp>
      <p:pic>
        <p:nvPicPr>
          <p:cNvPr id="12" name="Imagen 11"/>
          <p:cNvPicPr>
            <a:picLocks noChangeAspect="1"/>
          </p:cNvPicPr>
          <p:nvPr/>
        </p:nvPicPr>
        <p:blipFill rotWithShape="1">
          <a:blip r:embed="rId6" cstate="hqprint">
            <a:extLst>
              <a:ext uri="{28A0092B-C50C-407E-A947-70E740481C1C}">
                <a14:useLocalDpi xmlns:a14="http://schemas.microsoft.com/office/drawing/2010/main" val="0"/>
              </a:ext>
            </a:extLst>
          </a:blip>
          <a:srcRect l="8494" t="18091" r="6731" b="9482"/>
          <a:stretch/>
        </p:blipFill>
        <p:spPr>
          <a:xfrm>
            <a:off x="7718497" y="4121027"/>
            <a:ext cx="4364009" cy="2226535"/>
          </a:xfrm>
          <a:prstGeom prst="rect">
            <a:avLst/>
          </a:prstGeom>
        </p:spPr>
      </p:pic>
      <p:pic>
        <p:nvPicPr>
          <p:cNvPr id="16" name="Imagen 15"/>
          <p:cNvPicPr>
            <a:picLocks noChangeAspect="1"/>
          </p:cNvPicPr>
          <p:nvPr/>
        </p:nvPicPr>
        <p:blipFill rotWithShape="1">
          <a:blip r:embed="rId7">
            <a:extLst>
              <a:ext uri="{28A0092B-C50C-407E-A947-70E740481C1C}">
                <a14:useLocalDpi xmlns:a14="http://schemas.microsoft.com/office/drawing/2010/main" val="0"/>
              </a:ext>
            </a:extLst>
          </a:blip>
          <a:srcRect l="7350" t="13873" r="6579" b="10179"/>
          <a:stretch/>
        </p:blipFill>
        <p:spPr>
          <a:xfrm>
            <a:off x="7608276" y="1886383"/>
            <a:ext cx="4474229" cy="2348810"/>
          </a:xfrm>
          <a:prstGeom prst="rect">
            <a:avLst/>
          </a:prstGeom>
        </p:spPr>
      </p:pic>
      <p:sp>
        <p:nvSpPr>
          <p:cNvPr id="17" name="CuadroTexto 16"/>
          <p:cNvSpPr txBox="1"/>
          <p:nvPr/>
        </p:nvSpPr>
        <p:spPr>
          <a:xfrm>
            <a:off x="7911755" y="3469182"/>
            <a:ext cx="846578" cy="369332"/>
          </a:xfrm>
          <a:prstGeom prst="rect">
            <a:avLst/>
          </a:prstGeom>
          <a:noFill/>
        </p:spPr>
        <p:txBody>
          <a:bodyPr wrap="none" rtlCol="0">
            <a:spAutoFit/>
          </a:bodyPr>
          <a:lstStyle/>
          <a:p>
            <a:r>
              <a:rPr lang="en-US" b="1" dirty="0"/>
              <a:t>Winter</a:t>
            </a:r>
          </a:p>
        </p:txBody>
      </p:sp>
      <p:sp>
        <p:nvSpPr>
          <p:cNvPr id="18" name="CuadroTexto 17"/>
          <p:cNvSpPr txBox="1"/>
          <p:nvPr/>
        </p:nvSpPr>
        <p:spPr>
          <a:xfrm>
            <a:off x="7951730" y="5613949"/>
            <a:ext cx="989373" cy="369332"/>
          </a:xfrm>
          <a:prstGeom prst="rect">
            <a:avLst/>
          </a:prstGeom>
          <a:noFill/>
        </p:spPr>
        <p:txBody>
          <a:bodyPr wrap="none" rtlCol="0">
            <a:spAutoFit/>
          </a:bodyPr>
          <a:lstStyle/>
          <a:p>
            <a:r>
              <a:rPr lang="en-US" b="1" dirty="0"/>
              <a:t>Summer</a:t>
            </a:r>
          </a:p>
        </p:txBody>
      </p:sp>
      <p:pic>
        <p:nvPicPr>
          <p:cNvPr id="19" name="Imagen 18"/>
          <p:cNvPicPr>
            <a:picLocks noChangeAspect="1"/>
          </p:cNvPicPr>
          <p:nvPr/>
        </p:nvPicPr>
        <p:blipFill>
          <a:blip r:embed="rId8"/>
          <a:stretch>
            <a:fillRect/>
          </a:stretch>
        </p:blipFill>
        <p:spPr>
          <a:xfrm>
            <a:off x="455090" y="5072063"/>
            <a:ext cx="1491015" cy="1491015"/>
          </a:xfrm>
          <a:prstGeom prst="rect">
            <a:avLst/>
          </a:prstGeom>
        </p:spPr>
      </p:pic>
    </p:spTree>
    <p:extLst>
      <p:ext uri="{BB962C8B-B14F-4D97-AF65-F5344CB8AC3E}">
        <p14:creationId xmlns:p14="http://schemas.microsoft.com/office/powerpoint/2010/main" val="2811213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5" name="AutoShape 6" descr="Gráfico de respuestas de formularios. Título de la pregunta: Identified Constraints, Obstacles, and Issues. Número de respuestas: 38 respuesta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14">
            <a:extLst>
              <a:ext uri="{FF2B5EF4-FFF2-40B4-BE49-F238E27FC236}">
                <a16:creationId xmlns:a16="http://schemas.microsoft.com/office/drawing/2014/main" id="{76172ECC-2788-B1F2-0997-4D0D55F9F677}"/>
              </a:ext>
            </a:extLst>
          </p:cNvPr>
          <p:cNvSpPr txBox="1"/>
          <p:nvPr/>
        </p:nvSpPr>
        <p:spPr>
          <a:xfrm>
            <a:off x="288756" y="1424718"/>
            <a:ext cx="11903244" cy="461665"/>
          </a:xfrm>
          <a:prstGeom prst="rect">
            <a:avLst/>
          </a:prstGeom>
          <a:noFill/>
        </p:spPr>
        <p:txBody>
          <a:bodyPr wrap="square" rtlCol="0">
            <a:spAutoFit/>
          </a:bodyPr>
          <a:lstStyle/>
          <a:p>
            <a:pPr fontAlgn="ctr"/>
            <a:r>
              <a:rPr lang="en-GB" sz="2400" b="1" dirty="0"/>
              <a:t>A1.- Define the survey. Collect and process the results. Report summarizing results</a:t>
            </a:r>
          </a:p>
        </p:txBody>
      </p:sp>
      <p:sp>
        <p:nvSpPr>
          <p:cNvPr id="2" name="CuadroTexto 1"/>
          <p:cNvSpPr txBox="1"/>
          <p:nvPr/>
        </p:nvSpPr>
        <p:spPr>
          <a:xfrm>
            <a:off x="288757" y="1886383"/>
            <a:ext cx="6448474" cy="4832092"/>
          </a:xfrm>
          <a:prstGeom prst="rect">
            <a:avLst/>
          </a:prstGeom>
          <a:noFill/>
        </p:spPr>
        <p:txBody>
          <a:bodyPr wrap="square" rtlCol="0">
            <a:spAutoFit/>
          </a:bodyPr>
          <a:lstStyle/>
          <a:p>
            <a:r>
              <a:rPr lang="en-GB" sz="1400" b="1" dirty="0"/>
              <a:t>Entity and contact details </a:t>
            </a:r>
            <a:endParaRPr lang="en-GB" sz="1400" dirty="0"/>
          </a:p>
          <a:p>
            <a:r>
              <a:rPr lang="en-GB" sz="1400" b="1" dirty="0"/>
              <a:t>Characteristics of the entity </a:t>
            </a:r>
            <a:endParaRPr lang="en-GB" sz="1400" dirty="0"/>
          </a:p>
          <a:p>
            <a:pPr lvl="0"/>
            <a:r>
              <a:rPr lang="en-GB" sz="1400" dirty="0"/>
              <a:t>Profile</a:t>
            </a:r>
          </a:p>
          <a:p>
            <a:pPr lvl="0"/>
            <a:r>
              <a:rPr lang="en-GB" sz="1400" dirty="0"/>
              <a:t>Major activity</a:t>
            </a:r>
          </a:p>
          <a:p>
            <a:pPr lvl="0"/>
            <a:r>
              <a:rPr lang="en-GB" sz="1400" dirty="0"/>
              <a:t>Market application</a:t>
            </a:r>
          </a:p>
          <a:p>
            <a:pPr lvl="0"/>
            <a:r>
              <a:rPr lang="en-GB" sz="1400" dirty="0"/>
              <a:t>Biomass production/processing capacity</a:t>
            </a:r>
          </a:p>
          <a:p>
            <a:pPr lvl="0"/>
            <a:r>
              <a:rPr lang="en-GB" sz="1400" dirty="0"/>
              <a:t>Turnover range</a:t>
            </a:r>
          </a:p>
          <a:p>
            <a:pPr lvl="0"/>
            <a:r>
              <a:rPr lang="en-GB" sz="1400" dirty="0"/>
              <a:t>Strains being produced/processed</a:t>
            </a:r>
          </a:p>
          <a:p>
            <a:pPr lvl="0"/>
            <a:r>
              <a:rPr lang="en-GB" sz="1400" dirty="0"/>
              <a:t>Main product being produced/processed</a:t>
            </a:r>
          </a:p>
          <a:p>
            <a:r>
              <a:rPr lang="en-GB" sz="1400" b="1" dirty="0"/>
              <a:t>Identification of major challenges </a:t>
            </a:r>
            <a:endParaRPr lang="en-GB" sz="1400" dirty="0"/>
          </a:p>
          <a:p>
            <a:pPr lvl="0"/>
            <a:r>
              <a:rPr lang="en-GB" sz="1400" dirty="0"/>
              <a:t>Major technical needs or challenges</a:t>
            </a:r>
          </a:p>
          <a:p>
            <a:pPr lvl="0"/>
            <a:r>
              <a:rPr lang="en-GB" sz="1400" dirty="0"/>
              <a:t>Most relevant non-technical needs or challenges</a:t>
            </a:r>
          </a:p>
          <a:p>
            <a:pPr lvl="0"/>
            <a:r>
              <a:rPr lang="en-GB" sz="1400" dirty="0"/>
              <a:t>Most relevant activities to facilitate the development of algae related industry</a:t>
            </a:r>
          </a:p>
          <a:p>
            <a:pPr lvl="0"/>
            <a:r>
              <a:rPr lang="en-GB" sz="1400" dirty="0"/>
              <a:t>Priorities in terms of knowledge and collaboration</a:t>
            </a:r>
          </a:p>
          <a:p>
            <a:pPr lvl="0"/>
            <a:r>
              <a:rPr lang="en-GB" sz="1400" dirty="0"/>
              <a:t>Other comments </a:t>
            </a:r>
          </a:p>
          <a:p>
            <a:r>
              <a:rPr lang="en-GB" sz="1400" b="1" dirty="0"/>
              <a:t>Envisage of further developments </a:t>
            </a:r>
            <a:endParaRPr lang="en-GB" sz="1400" dirty="0"/>
          </a:p>
          <a:p>
            <a:pPr lvl="0"/>
            <a:r>
              <a:rPr lang="en-GB" sz="1400" dirty="0"/>
              <a:t>Do you envisage further developments on the field? On which areas?</a:t>
            </a:r>
          </a:p>
          <a:p>
            <a:pPr lvl="0"/>
            <a:r>
              <a:rPr lang="en-GB" sz="1400" dirty="0"/>
              <a:t>Are you planning to enlarge your activities on the field?</a:t>
            </a:r>
          </a:p>
          <a:p>
            <a:pPr lvl="0"/>
            <a:r>
              <a:rPr lang="en-GB" sz="1400" dirty="0"/>
              <a:t>Which type of enlargement are you planning?</a:t>
            </a:r>
          </a:p>
          <a:p>
            <a:pPr lvl="0"/>
            <a:r>
              <a:rPr lang="en-GB" sz="1400" dirty="0"/>
              <a:t>Are you planning to initiate new companies/activities on the field? On which areas?</a:t>
            </a:r>
          </a:p>
          <a:p>
            <a:pPr lvl="0"/>
            <a:r>
              <a:rPr lang="en-GB" sz="1400" dirty="0"/>
              <a:t>Do you envisage further developments on the field? On which areas?</a:t>
            </a:r>
          </a:p>
          <a:p>
            <a:pPr fontAlgn="ctr"/>
            <a:endParaRPr lang="en-GB" sz="1200" dirty="0"/>
          </a:p>
        </p:txBody>
      </p:sp>
      <p:sp>
        <p:nvSpPr>
          <p:cNvPr id="3" name="CuadroTexto 2"/>
          <p:cNvSpPr txBox="1"/>
          <p:nvPr/>
        </p:nvSpPr>
        <p:spPr>
          <a:xfrm>
            <a:off x="6369332" y="3091071"/>
            <a:ext cx="5822668" cy="2031325"/>
          </a:xfrm>
          <a:prstGeom prst="rect">
            <a:avLst/>
          </a:prstGeom>
          <a:noFill/>
        </p:spPr>
        <p:txBody>
          <a:bodyPr wrap="square" rtlCol="0">
            <a:spAutoFit/>
          </a:bodyPr>
          <a:lstStyle/>
          <a:p>
            <a:pPr marL="342900" indent="-342900">
              <a:buAutoNum type="arabicPeriod"/>
            </a:pPr>
            <a:r>
              <a:rPr lang="en-US" b="1" dirty="0">
                <a:solidFill>
                  <a:schemeClr val="accent2"/>
                </a:solidFill>
              </a:rPr>
              <a:t>Disseminate the survey among EU4ALGAE stakeholders</a:t>
            </a:r>
          </a:p>
          <a:p>
            <a:pPr marL="342900" indent="-342900">
              <a:buAutoNum type="arabicPeriod"/>
            </a:pPr>
            <a:r>
              <a:rPr lang="en-US" dirty="0"/>
              <a:t>Process the results to </a:t>
            </a:r>
            <a:r>
              <a:rPr lang="en-GB" dirty="0"/>
              <a:t>identify algae processing-related companies and major needs</a:t>
            </a:r>
            <a:r>
              <a:rPr lang="en-US" dirty="0"/>
              <a:t> </a:t>
            </a:r>
          </a:p>
          <a:p>
            <a:pPr marL="342900" indent="-342900">
              <a:buAutoNum type="arabicPeriod"/>
            </a:pPr>
            <a:r>
              <a:rPr lang="en-US" dirty="0"/>
              <a:t>Select some of them for personal interview</a:t>
            </a:r>
          </a:p>
          <a:p>
            <a:pPr marL="342900" indent="-342900">
              <a:buAutoNum type="arabicPeriod"/>
            </a:pPr>
            <a:r>
              <a:rPr lang="en-US" dirty="0"/>
              <a:t>Process the results and provide final discussion</a:t>
            </a:r>
          </a:p>
          <a:p>
            <a:r>
              <a:rPr lang="en-US" b="1" dirty="0"/>
              <a:t>CHALLENGE: Mapping of non food-feed uses of algae, current state, bottlenecks and further developments</a:t>
            </a:r>
          </a:p>
        </p:txBody>
      </p:sp>
      <p:sp>
        <p:nvSpPr>
          <p:cNvPr id="4" name="Rectángulo 3"/>
          <p:cNvSpPr/>
          <p:nvPr/>
        </p:nvSpPr>
        <p:spPr>
          <a:xfrm>
            <a:off x="7047290" y="2533467"/>
            <a:ext cx="3909468" cy="388696"/>
          </a:xfrm>
          <a:prstGeom prst="rect">
            <a:avLst/>
          </a:prstGeom>
          <a:solidFill>
            <a:schemeClr val="accent2"/>
          </a:solidFill>
        </p:spPr>
        <p:txBody>
          <a:bodyPr wrap="none">
            <a:spAutoFit/>
          </a:bodyPr>
          <a:lstStyle/>
          <a:p>
            <a:pPr>
              <a:lnSpc>
                <a:spcPct val="107000"/>
              </a:lnSpc>
              <a:spcAft>
                <a:spcPts val="800"/>
              </a:spcAft>
            </a:pPr>
            <a:r>
              <a:rPr lang="en-GB" b="1"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2"/>
              </a:rPr>
              <a:t>https://forms.gle/9z3Fe71ytTjKUDsM8</a:t>
            </a:r>
            <a:endPar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p:cNvSpPr txBox="1"/>
          <p:nvPr/>
        </p:nvSpPr>
        <p:spPr>
          <a:xfrm>
            <a:off x="7258085" y="2153106"/>
            <a:ext cx="3487878" cy="369332"/>
          </a:xfrm>
          <a:prstGeom prst="rect">
            <a:avLst/>
          </a:prstGeom>
          <a:noFill/>
        </p:spPr>
        <p:txBody>
          <a:bodyPr wrap="none" rtlCol="0">
            <a:spAutoFit/>
          </a:bodyPr>
          <a:lstStyle/>
          <a:p>
            <a:r>
              <a:rPr lang="en-US" dirty="0"/>
              <a:t>Link to the survey (EBA-AU4ALGAE)</a:t>
            </a:r>
          </a:p>
        </p:txBody>
      </p:sp>
    </p:spTree>
    <p:extLst>
      <p:ext uri="{BB962C8B-B14F-4D97-AF65-F5344CB8AC3E}">
        <p14:creationId xmlns:p14="http://schemas.microsoft.com/office/powerpoint/2010/main" val="2855541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5" name="AutoShape 6" descr="Gráfico de respuestas de formularios. Título de la pregunta: Identified Constraints, Obstacles, and Issues. Número de respuestas: 38 respuesta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14">
            <a:extLst>
              <a:ext uri="{FF2B5EF4-FFF2-40B4-BE49-F238E27FC236}">
                <a16:creationId xmlns:a16="http://schemas.microsoft.com/office/drawing/2014/main" id="{76172ECC-2788-B1F2-0997-4D0D55F9F677}"/>
              </a:ext>
            </a:extLst>
          </p:cNvPr>
          <p:cNvSpPr txBox="1"/>
          <p:nvPr/>
        </p:nvSpPr>
        <p:spPr>
          <a:xfrm>
            <a:off x="288756" y="1424718"/>
            <a:ext cx="11903244" cy="830997"/>
          </a:xfrm>
          <a:prstGeom prst="rect">
            <a:avLst/>
          </a:prstGeom>
          <a:noFill/>
        </p:spPr>
        <p:txBody>
          <a:bodyPr wrap="square" rtlCol="0">
            <a:spAutoFit/>
          </a:bodyPr>
          <a:lstStyle/>
          <a:p>
            <a:pPr fontAlgn="ctr"/>
            <a:r>
              <a:rPr lang="en-GB" sz="2400" b="1" dirty="0"/>
              <a:t>A2.- Revise the database of EABA-Forum. Create a form for exchange of information. Integrate interested members on the platform</a:t>
            </a:r>
          </a:p>
        </p:txBody>
      </p:sp>
      <p:sp>
        <p:nvSpPr>
          <p:cNvPr id="3" name="CuadroTexto 2"/>
          <p:cNvSpPr txBox="1"/>
          <p:nvPr/>
        </p:nvSpPr>
        <p:spPr>
          <a:xfrm>
            <a:off x="6152149" y="3024096"/>
            <a:ext cx="5822668" cy="2069797"/>
          </a:xfrm>
          <a:prstGeom prst="rect">
            <a:avLst/>
          </a:prstGeom>
          <a:noFill/>
        </p:spPr>
        <p:txBody>
          <a:bodyPr wrap="square" rtlCol="0">
            <a:spAutoFit/>
          </a:bodyPr>
          <a:lstStyle/>
          <a:p>
            <a:pPr>
              <a:spcBef>
                <a:spcPts val="300"/>
              </a:spcBef>
              <a:spcAft>
                <a:spcPts val="300"/>
              </a:spcAft>
            </a:pPr>
            <a:r>
              <a:rPr lang="en-US" b="1" dirty="0">
                <a:solidFill>
                  <a:srgbClr val="000000"/>
                </a:solidFill>
                <a:latin typeface="Calibri" panose="020F0502020204030204" pitchFamily="34" charset="0"/>
              </a:rPr>
              <a:t>Platform for non food-feed uses of algae</a:t>
            </a:r>
          </a:p>
          <a:p>
            <a:pPr marL="342900" indent="-342900">
              <a:buAutoNum type="arabicPeriod"/>
            </a:pPr>
            <a:r>
              <a:rPr lang="en-US" dirty="0"/>
              <a:t>Involve new members</a:t>
            </a:r>
          </a:p>
          <a:p>
            <a:pPr marL="342900" indent="-342900">
              <a:buAutoNum type="arabicPeriod"/>
            </a:pPr>
            <a:r>
              <a:rPr lang="en-US" dirty="0"/>
              <a:t>Collect information about applications/technologies</a:t>
            </a:r>
          </a:p>
          <a:p>
            <a:pPr marL="342900" indent="-342900">
              <a:buAutoNum type="arabicPeriod"/>
            </a:pPr>
            <a:r>
              <a:rPr lang="en-US" dirty="0"/>
              <a:t>Dissemination of public information</a:t>
            </a:r>
          </a:p>
          <a:p>
            <a:pPr marL="342900" indent="-342900">
              <a:buAutoNum type="arabicPeriod"/>
            </a:pPr>
            <a:r>
              <a:rPr lang="en-US" dirty="0"/>
              <a:t>Exchange of contact details among interested members</a:t>
            </a:r>
          </a:p>
          <a:p>
            <a:r>
              <a:rPr lang="en-US" b="1" dirty="0"/>
              <a:t>CHALLENGE: Reliable tool for exchange of information about non food-feed uses of algae</a:t>
            </a:r>
          </a:p>
        </p:txBody>
      </p:sp>
      <p:pic>
        <p:nvPicPr>
          <p:cNvPr id="4" name="Imagen 3"/>
          <p:cNvPicPr>
            <a:picLocks noChangeAspect="1"/>
          </p:cNvPicPr>
          <p:nvPr/>
        </p:nvPicPr>
        <p:blipFill rotWithShape="1">
          <a:blip r:embed="rId2" cstate="hqprint">
            <a:extLst>
              <a:ext uri="{28A0092B-C50C-407E-A947-70E740481C1C}">
                <a14:useLocalDpi xmlns:a14="http://schemas.microsoft.com/office/drawing/2010/main" val="0"/>
              </a:ext>
            </a:extLst>
          </a:blip>
          <a:srcRect l="15937" t="10013" r="9423" b="18705"/>
          <a:stretch/>
        </p:blipFill>
        <p:spPr>
          <a:xfrm>
            <a:off x="155575" y="2255716"/>
            <a:ext cx="1721351" cy="924706"/>
          </a:xfrm>
          <a:prstGeom prst="rect">
            <a:avLst/>
          </a:prstGeom>
        </p:spPr>
      </p:pic>
      <p:pic>
        <p:nvPicPr>
          <p:cNvPr id="2" name="Imagen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5575" y="3291495"/>
            <a:ext cx="3020762" cy="1699179"/>
          </a:xfrm>
          <a:prstGeom prst="rect">
            <a:avLst/>
          </a:prstGeom>
        </p:spPr>
      </p:pic>
      <p:sp>
        <p:nvSpPr>
          <p:cNvPr id="6" name="Flecha doblada 5"/>
          <p:cNvSpPr/>
          <p:nvPr/>
        </p:nvSpPr>
        <p:spPr>
          <a:xfrm rot="5400000">
            <a:off x="1886254" y="2747370"/>
            <a:ext cx="534797" cy="55345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Imagen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88756" y="4777632"/>
            <a:ext cx="3104149" cy="1746084"/>
          </a:xfrm>
          <a:prstGeom prst="rect">
            <a:avLst/>
          </a:prstGeom>
        </p:spPr>
      </p:pic>
      <p:pic>
        <p:nvPicPr>
          <p:cNvPr id="8" name="Imagen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679031" y="3549673"/>
            <a:ext cx="2759243" cy="1552074"/>
          </a:xfrm>
          <a:prstGeom prst="rect">
            <a:avLst/>
          </a:prstGeom>
        </p:spPr>
      </p:pic>
      <p:pic>
        <p:nvPicPr>
          <p:cNvPr id="10" name="Imagen 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854476" y="4855056"/>
            <a:ext cx="3122228" cy="1756253"/>
          </a:xfrm>
          <a:prstGeom prst="rect">
            <a:avLst/>
          </a:prstGeom>
        </p:spPr>
      </p:pic>
      <p:pic>
        <p:nvPicPr>
          <p:cNvPr id="11" name="Imagen 10"/>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438274" y="5054443"/>
            <a:ext cx="3003050" cy="1689216"/>
          </a:xfrm>
          <a:prstGeom prst="rect">
            <a:avLst/>
          </a:prstGeom>
        </p:spPr>
      </p:pic>
      <p:sp>
        <p:nvSpPr>
          <p:cNvPr id="12" name="Rectángulo 11"/>
          <p:cNvSpPr/>
          <p:nvPr/>
        </p:nvSpPr>
        <p:spPr>
          <a:xfrm>
            <a:off x="6015483" y="2619716"/>
            <a:ext cx="6096000" cy="307777"/>
          </a:xfrm>
          <a:prstGeom prst="rect">
            <a:avLst/>
          </a:prstGeom>
        </p:spPr>
        <p:txBody>
          <a:bodyPr>
            <a:spAutoFit/>
          </a:bodyPr>
          <a:lstStyle/>
          <a:p>
            <a:pPr>
              <a:spcAft>
                <a:spcPts val="0"/>
              </a:spcAft>
            </a:pPr>
            <a:r>
              <a:rPr lang="en-GB" sz="1400" u="sng" dirty="0">
                <a:solidFill>
                  <a:srgbClr val="0000FF"/>
                </a:solidFill>
                <a:latin typeface="Times New Roman" panose="02020603050405020304" pitchFamily="18" charset="0"/>
                <a:ea typeface="Times New Roman" panose="02020603050405020304" pitchFamily="18" charset="0"/>
                <a:hlinkClick r:id="rId8"/>
              </a:rPr>
              <a:t>https://www.dropbox.com/s/08yztkzrrgpkyqk/EU4Algae.mov?dl=0</a:t>
            </a:r>
            <a:endParaRPr lang="en-GB" sz="1400" dirty="0">
              <a:latin typeface="Times New Roman" panose="02020603050405020304" pitchFamily="18" charset="0"/>
              <a:ea typeface="Calibri" panose="020F0502020204030204" pitchFamily="34" charset="0"/>
            </a:endParaRPr>
          </a:p>
        </p:txBody>
      </p:sp>
      <p:sp>
        <p:nvSpPr>
          <p:cNvPr id="15" name="CuadroTexto 14"/>
          <p:cNvSpPr txBox="1"/>
          <p:nvPr/>
        </p:nvSpPr>
        <p:spPr>
          <a:xfrm>
            <a:off x="6939799" y="2292288"/>
            <a:ext cx="3287182" cy="369332"/>
          </a:xfrm>
          <a:prstGeom prst="rect">
            <a:avLst/>
          </a:prstGeom>
          <a:noFill/>
        </p:spPr>
        <p:txBody>
          <a:bodyPr wrap="none" rtlCol="0">
            <a:spAutoFit/>
          </a:bodyPr>
          <a:lstStyle/>
          <a:p>
            <a:r>
              <a:rPr lang="en-US" dirty="0"/>
              <a:t>Video of the platform in progress</a:t>
            </a:r>
          </a:p>
        </p:txBody>
      </p:sp>
      <p:sp>
        <p:nvSpPr>
          <p:cNvPr id="13" name="Rectángulo 12"/>
          <p:cNvSpPr/>
          <p:nvPr/>
        </p:nvSpPr>
        <p:spPr>
          <a:xfrm>
            <a:off x="8649027" y="5575885"/>
            <a:ext cx="3155907" cy="646331"/>
          </a:xfrm>
          <a:prstGeom prst="rect">
            <a:avLst/>
          </a:prstGeom>
        </p:spPr>
        <p:txBody>
          <a:bodyPr wrap="square">
            <a:spAutoFit/>
          </a:bodyPr>
          <a:lstStyle/>
          <a:p>
            <a:r>
              <a:rPr lang="en-GB" b="1" dirty="0">
                <a:solidFill>
                  <a:schemeClr val="accent2"/>
                </a:solidFill>
              </a:rPr>
              <a:t>A4.- Collect data about available pilot/demo facilities</a:t>
            </a:r>
            <a:endParaRPr lang="en-US" dirty="0">
              <a:solidFill>
                <a:schemeClr val="accent2"/>
              </a:solidFill>
            </a:endParaRPr>
          </a:p>
        </p:txBody>
      </p:sp>
      <p:sp>
        <p:nvSpPr>
          <p:cNvPr id="16" name="CuadroTexto 15"/>
          <p:cNvSpPr txBox="1"/>
          <p:nvPr/>
        </p:nvSpPr>
        <p:spPr>
          <a:xfrm>
            <a:off x="2970943" y="2857256"/>
            <a:ext cx="2467331" cy="646331"/>
          </a:xfrm>
          <a:prstGeom prst="rect">
            <a:avLst/>
          </a:prstGeom>
          <a:noFill/>
        </p:spPr>
        <p:txBody>
          <a:bodyPr wrap="square" rtlCol="0">
            <a:spAutoFit/>
          </a:bodyPr>
          <a:lstStyle/>
          <a:p>
            <a:pPr algn="ctr"/>
            <a:r>
              <a:rPr lang="en-US" b="1" dirty="0">
                <a:solidFill>
                  <a:srgbClr val="FF0000"/>
                </a:solidFill>
              </a:rPr>
              <a:t>Define the final fields to be included</a:t>
            </a:r>
          </a:p>
        </p:txBody>
      </p:sp>
      <p:sp>
        <p:nvSpPr>
          <p:cNvPr id="17" name="Rectángulo 16"/>
          <p:cNvSpPr/>
          <p:nvPr/>
        </p:nvSpPr>
        <p:spPr>
          <a:xfrm>
            <a:off x="8649027" y="5104902"/>
            <a:ext cx="3381375" cy="646331"/>
          </a:xfrm>
          <a:prstGeom prst="rect">
            <a:avLst/>
          </a:prstGeom>
        </p:spPr>
        <p:txBody>
          <a:bodyPr wrap="none">
            <a:spAutoFit/>
          </a:bodyPr>
          <a:lstStyle/>
          <a:p>
            <a:r>
              <a:rPr lang="en-US" dirty="0">
                <a:hlinkClick r:id="rId9"/>
              </a:rPr>
              <a:t>https://phyconomy.net/database/</a:t>
            </a:r>
            <a:endParaRPr lang="en-US" dirty="0"/>
          </a:p>
          <a:p>
            <a:endParaRPr lang="en-US" dirty="0"/>
          </a:p>
        </p:txBody>
      </p:sp>
    </p:spTree>
    <p:extLst>
      <p:ext uri="{BB962C8B-B14F-4D97-AF65-F5344CB8AC3E}">
        <p14:creationId xmlns:p14="http://schemas.microsoft.com/office/powerpoint/2010/main" val="645896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5" name="AutoShape 6" descr="Gráfico de respuestas de formularios. Título de la pregunta: Identified Constraints, Obstacles, and Issues. Número de respuestas: 38 respuesta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14">
            <a:extLst>
              <a:ext uri="{FF2B5EF4-FFF2-40B4-BE49-F238E27FC236}">
                <a16:creationId xmlns:a16="http://schemas.microsoft.com/office/drawing/2014/main" id="{76172ECC-2788-B1F2-0997-4D0D55F9F677}"/>
              </a:ext>
            </a:extLst>
          </p:cNvPr>
          <p:cNvSpPr txBox="1"/>
          <p:nvPr/>
        </p:nvSpPr>
        <p:spPr>
          <a:xfrm>
            <a:off x="288756" y="1424718"/>
            <a:ext cx="11903244" cy="830997"/>
          </a:xfrm>
          <a:prstGeom prst="rect">
            <a:avLst/>
          </a:prstGeom>
          <a:noFill/>
        </p:spPr>
        <p:txBody>
          <a:bodyPr wrap="square" rtlCol="0">
            <a:spAutoFit/>
          </a:bodyPr>
          <a:lstStyle/>
          <a:p>
            <a:pPr fontAlgn="ctr"/>
            <a:r>
              <a:rPr lang="en-GB" sz="2400" b="1" dirty="0"/>
              <a:t>A3.- Publish a position paper integrating academia and industry, but also regulators and policy makers</a:t>
            </a:r>
          </a:p>
        </p:txBody>
      </p:sp>
      <p:sp>
        <p:nvSpPr>
          <p:cNvPr id="3" name="CuadroTexto 2"/>
          <p:cNvSpPr txBox="1"/>
          <p:nvPr/>
        </p:nvSpPr>
        <p:spPr>
          <a:xfrm>
            <a:off x="6240378" y="4248868"/>
            <a:ext cx="5822668" cy="1792798"/>
          </a:xfrm>
          <a:prstGeom prst="rect">
            <a:avLst/>
          </a:prstGeom>
          <a:noFill/>
        </p:spPr>
        <p:txBody>
          <a:bodyPr wrap="square" rtlCol="0">
            <a:spAutoFit/>
          </a:bodyPr>
          <a:lstStyle/>
          <a:p>
            <a:pPr>
              <a:spcBef>
                <a:spcPts val="300"/>
              </a:spcBef>
              <a:spcAft>
                <a:spcPts val="300"/>
              </a:spcAft>
            </a:pPr>
            <a:r>
              <a:rPr lang="en-US" b="1" dirty="0">
                <a:solidFill>
                  <a:srgbClr val="000000"/>
                </a:solidFill>
                <a:latin typeface="Calibri" panose="020F0502020204030204" pitchFamily="34" charset="0"/>
              </a:rPr>
              <a:t>Position paper for non food-feed uses of algae</a:t>
            </a:r>
          </a:p>
          <a:p>
            <a:pPr marL="342900" indent="-342900">
              <a:buAutoNum type="arabicPeriod"/>
            </a:pPr>
            <a:r>
              <a:rPr lang="en-US" dirty="0"/>
              <a:t>Provide state of art on the field</a:t>
            </a:r>
          </a:p>
          <a:p>
            <a:pPr marL="342900" indent="-342900">
              <a:buAutoNum type="arabicPeriod"/>
            </a:pPr>
            <a:r>
              <a:rPr lang="en-US" dirty="0"/>
              <a:t>Summarizes major challenges: scientific, industrial, etc..</a:t>
            </a:r>
          </a:p>
          <a:p>
            <a:pPr marL="342900" indent="-342900">
              <a:buAutoNum type="arabicPeriod"/>
            </a:pPr>
            <a:r>
              <a:rPr lang="en-US" dirty="0"/>
              <a:t>Relevance of the sector</a:t>
            </a:r>
          </a:p>
          <a:p>
            <a:pPr marL="342900" indent="-342900">
              <a:buAutoNum type="arabicPeriod"/>
            </a:pPr>
            <a:r>
              <a:rPr lang="en-US" dirty="0"/>
              <a:t>Policy and regulation</a:t>
            </a:r>
          </a:p>
          <a:p>
            <a:r>
              <a:rPr lang="en-US" b="1" dirty="0"/>
              <a:t>CHALLENGE: Reference document on the field</a:t>
            </a:r>
          </a:p>
        </p:txBody>
      </p:sp>
      <p:sp>
        <p:nvSpPr>
          <p:cNvPr id="2" name="Rectángulo 1"/>
          <p:cNvSpPr/>
          <p:nvPr/>
        </p:nvSpPr>
        <p:spPr>
          <a:xfrm>
            <a:off x="307975" y="2361200"/>
            <a:ext cx="5376833" cy="3785652"/>
          </a:xfrm>
          <a:prstGeom prst="rect">
            <a:avLst/>
          </a:prstGeom>
        </p:spPr>
        <p:txBody>
          <a:bodyPr wrap="square">
            <a:spAutoFit/>
          </a:bodyPr>
          <a:lstStyle/>
          <a:p>
            <a:pPr algn="just"/>
            <a:r>
              <a:rPr lang="en-GB" sz="1200" b="1" dirty="0">
                <a:ea typeface="Times New Roman" panose="02020603050405020304" pitchFamily="18" charset="0"/>
              </a:rPr>
              <a:t>Non-food related uses of algae and related applications to contribute to EU bioeconomy</a:t>
            </a:r>
            <a:endParaRPr lang="en-GB" sz="1200" dirty="0">
              <a:ea typeface="Times New Roman" panose="02020603050405020304" pitchFamily="18" charset="0"/>
            </a:endParaRPr>
          </a:p>
          <a:p>
            <a:pPr algn="just"/>
            <a:r>
              <a:rPr lang="en-GB" sz="1200" dirty="0">
                <a:ea typeface="Times New Roman" panose="02020603050405020304" pitchFamily="18" charset="0"/>
              </a:rPr>
              <a:t>Publish a position paper integrating academia and industry, but also regulators and policy makers</a:t>
            </a:r>
          </a:p>
          <a:p>
            <a:pPr algn="just"/>
            <a:endParaRPr lang="en-GB" sz="1200" dirty="0">
              <a:ea typeface="Times New Roman" panose="02020603050405020304" pitchFamily="18" charset="0"/>
            </a:endParaRPr>
          </a:p>
          <a:p>
            <a:pPr algn="just"/>
            <a:r>
              <a:rPr lang="en-GB" sz="1200" dirty="0">
                <a:ea typeface="Times New Roman" panose="02020603050405020304" pitchFamily="18" charset="0"/>
              </a:rPr>
              <a:t>1.Introduction</a:t>
            </a:r>
          </a:p>
          <a:p>
            <a:pPr algn="just"/>
            <a:r>
              <a:rPr lang="en-GB" sz="1200" dirty="0">
                <a:ea typeface="Times New Roman" panose="02020603050405020304" pitchFamily="18" charset="0"/>
              </a:rPr>
              <a:t>2.Scientific knowledge about non food/feed related applications of algae</a:t>
            </a:r>
          </a:p>
          <a:p>
            <a:pPr algn="just"/>
            <a:r>
              <a:rPr lang="en-GB" sz="1200" dirty="0">
                <a:ea typeface="Times New Roman" panose="02020603050405020304" pitchFamily="18" charset="0"/>
              </a:rPr>
              <a:t>2.1.Algae as a source of chemicals including bioplastics</a:t>
            </a:r>
          </a:p>
          <a:p>
            <a:pPr algn="just"/>
            <a:r>
              <a:rPr lang="en-GB" sz="1200" dirty="0">
                <a:ea typeface="Times New Roman" panose="02020603050405020304" pitchFamily="18" charset="0"/>
              </a:rPr>
              <a:t>2.2.Algae as a source of fertilizers including biostimulants and biopesticides</a:t>
            </a:r>
          </a:p>
          <a:p>
            <a:pPr algn="just"/>
            <a:r>
              <a:rPr lang="en-GB" sz="1200" dirty="0">
                <a:ea typeface="Times New Roman" panose="02020603050405020304" pitchFamily="18" charset="0"/>
              </a:rPr>
              <a:t>2.3.Algae as a source of biofuels</a:t>
            </a:r>
          </a:p>
          <a:p>
            <a:pPr algn="just"/>
            <a:r>
              <a:rPr lang="en-GB" sz="1200" dirty="0">
                <a:ea typeface="Times New Roman" panose="02020603050405020304" pitchFamily="18" charset="0"/>
              </a:rPr>
              <a:t>2.4.Algae for CO2 capture and wastewater treatment</a:t>
            </a:r>
          </a:p>
          <a:p>
            <a:pPr algn="just"/>
            <a:r>
              <a:rPr lang="en-GB" sz="1200" dirty="0">
                <a:ea typeface="Times New Roman" panose="02020603050405020304" pitchFamily="18" charset="0"/>
              </a:rPr>
              <a:t>3.Major challenges for the development of related industrial applications</a:t>
            </a:r>
          </a:p>
          <a:p>
            <a:pPr algn="just"/>
            <a:r>
              <a:rPr lang="en-GB" sz="1200" dirty="0">
                <a:ea typeface="Times New Roman" panose="02020603050405020304" pitchFamily="18" charset="0"/>
              </a:rPr>
              <a:t>3.1.Algae biomass production capacity and cost</a:t>
            </a:r>
          </a:p>
          <a:p>
            <a:pPr algn="just"/>
            <a:r>
              <a:rPr lang="en-GB" sz="1200" dirty="0">
                <a:ea typeface="Times New Roman" panose="02020603050405020304" pitchFamily="18" charset="0"/>
              </a:rPr>
              <a:t>3.2.Processing technologies for algae biomass </a:t>
            </a:r>
          </a:p>
          <a:p>
            <a:pPr algn="just"/>
            <a:r>
              <a:rPr lang="en-GB" sz="1200" dirty="0">
                <a:ea typeface="Times New Roman" panose="02020603050405020304" pitchFamily="18" charset="0"/>
              </a:rPr>
              <a:t>3.3.Algae biorefinery</a:t>
            </a:r>
          </a:p>
          <a:p>
            <a:pPr algn="just"/>
            <a:r>
              <a:rPr lang="en-GB" sz="1200" dirty="0">
                <a:ea typeface="Times New Roman" panose="02020603050405020304" pitchFamily="18" charset="0"/>
              </a:rPr>
              <a:t>4.Current and potential contribution to the EU bioeconomy</a:t>
            </a:r>
          </a:p>
          <a:p>
            <a:pPr algn="just"/>
            <a:r>
              <a:rPr lang="en-GB" sz="1200" dirty="0">
                <a:ea typeface="Times New Roman" panose="02020603050405020304" pitchFamily="18" charset="0"/>
              </a:rPr>
              <a:t>4.1.Current and potential markets</a:t>
            </a:r>
          </a:p>
          <a:p>
            <a:pPr algn="just"/>
            <a:r>
              <a:rPr lang="en-GB" sz="1200" dirty="0">
                <a:ea typeface="Times New Roman" panose="02020603050405020304" pitchFamily="18" charset="0"/>
              </a:rPr>
              <a:t>4.2.Regulatory barriers</a:t>
            </a:r>
          </a:p>
          <a:p>
            <a:pPr algn="just"/>
            <a:r>
              <a:rPr lang="en-GB" sz="1200" dirty="0">
                <a:ea typeface="Times New Roman" panose="02020603050405020304" pitchFamily="18" charset="0"/>
              </a:rPr>
              <a:t>4.3.Programmes supporting the algae sector</a:t>
            </a:r>
          </a:p>
          <a:p>
            <a:pPr algn="just"/>
            <a:r>
              <a:rPr lang="en-GB" sz="1200" dirty="0">
                <a:ea typeface="Times New Roman" panose="02020603050405020304" pitchFamily="18" charset="0"/>
              </a:rPr>
              <a:t>5.Conclusions</a:t>
            </a:r>
          </a:p>
        </p:txBody>
      </p:sp>
      <p:sp>
        <p:nvSpPr>
          <p:cNvPr id="4" name="Rectángulo 3"/>
          <p:cNvSpPr/>
          <p:nvPr/>
        </p:nvSpPr>
        <p:spPr>
          <a:xfrm>
            <a:off x="6092552" y="2661620"/>
            <a:ext cx="6096000" cy="738664"/>
          </a:xfrm>
          <a:prstGeom prst="rect">
            <a:avLst/>
          </a:prstGeom>
        </p:spPr>
        <p:txBody>
          <a:bodyPr>
            <a:spAutoFit/>
          </a:bodyPr>
          <a:lstStyle/>
          <a:p>
            <a:r>
              <a:rPr lang="en-US" sz="1400" dirty="0">
                <a:hlinkClick r:id="rId2"/>
              </a:rPr>
              <a:t>https://docs.google.com/document/d/1ZAIwZjx387HbQolzffiVkFCiTXWI0vPZ/edit?usp=sharing&amp;ouid=116414597601818970745&amp;rtpof=true&amp;sd=true</a:t>
            </a:r>
            <a:endParaRPr lang="en-US" sz="1400" dirty="0"/>
          </a:p>
          <a:p>
            <a:endParaRPr lang="en-US" sz="1400" dirty="0"/>
          </a:p>
        </p:txBody>
      </p:sp>
      <p:sp>
        <p:nvSpPr>
          <p:cNvPr id="8" name="CuadroTexto 7"/>
          <p:cNvSpPr txBox="1"/>
          <p:nvPr/>
        </p:nvSpPr>
        <p:spPr>
          <a:xfrm>
            <a:off x="6939799" y="2292288"/>
            <a:ext cx="2752164" cy="369332"/>
          </a:xfrm>
          <a:prstGeom prst="rect">
            <a:avLst/>
          </a:prstGeom>
          <a:noFill/>
        </p:spPr>
        <p:txBody>
          <a:bodyPr wrap="none" rtlCol="0">
            <a:spAutoFit/>
          </a:bodyPr>
          <a:lstStyle/>
          <a:p>
            <a:r>
              <a:rPr lang="en-US" dirty="0"/>
              <a:t>Draft of the paper available</a:t>
            </a:r>
          </a:p>
        </p:txBody>
      </p:sp>
      <p:graphicFrame>
        <p:nvGraphicFramePr>
          <p:cNvPr id="6" name="Tabla 5"/>
          <p:cNvGraphicFramePr>
            <a:graphicFrameLocks noGrp="1"/>
          </p:cNvGraphicFramePr>
          <p:nvPr>
            <p:extLst>
              <p:ext uri="{D42A27DB-BD31-4B8C-83A1-F6EECF244321}">
                <p14:modId xmlns:p14="http://schemas.microsoft.com/office/powerpoint/2010/main" val="2073817566"/>
              </p:ext>
            </p:extLst>
          </p:nvPr>
        </p:nvGraphicFramePr>
        <p:xfrm>
          <a:off x="6170006" y="3212403"/>
          <a:ext cx="5183794" cy="1114425"/>
        </p:xfrm>
        <a:graphic>
          <a:graphicData uri="http://schemas.openxmlformats.org/drawingml/2006/table">
            <a:tbl>
              <a:tblPr>
                <a:tableStyleId>{5C22544A-7EE6-4342-B048-85BDC9FD1C3A}</a:tableStyleId>
              </a:tblPr>
              <a:tblGrid>
                <a:gridCol w="2375472">
                  <a:extLst>
                    <a:ext uri="{9D8B030D-6E8A-4147-A177-3AD203B41FA5}">
                      <a16:colId xmlns:a16="http://schemas.microsoft.com/office/drawing/2014/main" val="1793621519"/>
                    </a:ext>
                  </a:extLst>
                </a:gridCol>
                <a:gridCol w="2808322">
                  <a:extLst>
                    <a:ext uri="{9D8B030D-6E8A-4147-A177-3AD203B41FA5}">
                      <a16:colId xmlns:a16="http://schemas.microsoft.com/office/drawing/2014/main" val="182174841"/>
                    </a:ext>
                  </a:extLst>
                </a:gridCol>
              </a:tblGrid>
              <a:tr h="190500">
                <a:tc>
                  <a:txBody>
                    <a:bodyPr/>
                    <a:lstStyle/>
                    <a:p>
                      <a:pPr algn="l" fontAlgn="b"/>
                      <a:r>
                        <a:rPr lang="en-GB" sz="1400" u="none" strike="noStrike">
                          <a:effectLst/>
                        </a:rPr>
                        <a:t>Maria Teresa Ferreira Cesário</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400" u="sng" strike="noStrike">
                          <a:effectLst/>
                          <a:hlinkClick r:id="rId3"/>
                        </a:rPr>
                        <a:t>teresa.cesario@tecnico.ulisboa.pt</a:t>
                      </a:r>
                      <a:endParaRPr lang="en-GB" sz="1400" b="0" i="0" u="sng" strike="noStrike">
                        <a:solidFill>
                          <a:srgbClr val="0563C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23366418"/>
                  </a:ext>
                </a:extLst>
              </a:tr>
              <a:tr h="190500">
                <a:tc>
                  <a:txBody>
                    <a:bodyPr/>
                    <a:lstStyle/>
                    <a:p>
                      <a:pPr algn="l" fontAlgn="b"/>
                      <a:r>
                        <a:rPr lang="en-GB" sz="1400" u="none" strike="noStrike" dirty="0">
                          <a:effectLst/>
                        </a:rPr>
                        <a:t>Sónia Ventura </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400" u="sng" strike="noStrike" dirty="0">
                          <a:effectLst/>
                          <a:hlinkClick r:id="rId4"/>
                        </a:rPr>
                        <a:t>spventura@ua.pt</a:t>
                      </a:r>
                      <a:endParaRPr lang="en-GB" sz="1400" b="0" i="0" u="sng" strike="noStrike" dirty="0">
                        <a:solidFill>
                          <a:srgbClr val="0563C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5704545"/>
                  </a:ext>
                </a:extLst>
              </a:tr>
              <a:tr h="190500">
                <a:tc>
                  <a:txBody>
                    <a:bodyPr/>
                    <a:lstStyle/>
                    <a:p>
                      <a:pPr algn="l" fontAlgn="b"/>
                      <a:r>
                        <a:rPr lang="en-GB" sz="1400" u="none" strike="noStrike">
                          <a:effectLst/>
                        </a:rPr>
                        <a:t>Gabriel Acien</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400" u="sng" strike="noStrike" dirty="0">
                          <a:effectLst/>
                          <a:hlinkClick r:id="rId5"/>
                        </a:rPr>
                        <a:t>facien@ual.es</a:t>
                      </a:r>
                      <a:endParaRPr lang="en-GB" sz="1400" b="0" i="0" u="sng" strike="noStrike" dirty="0">
                        <a:solidFill>
                          <a:srgbClr val="0563C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98934395"/>
                  </a:ext>
                </a:extLst>
              </a:tr>
              <a:tr h="190500">
                <a:tc>
                  <a:txBody>
                    <a:bodyPr/>
                    <a:lstStyle/>
                    <a:p>
                      <a:pPr algn="l" fontAlgn="b"/>
                      <a:r>
                        <a:rPr lang="en-GB" sz="1400" b="0" i="0" u="none" strike="noStrike" dirty="0">
                          <a:solidFill>
                            <a:srgbClr val="000000"/>
                          </a:solidFill>
                          <a:effectLst/>
                          <a:latin typeface="Calibri" panose="020F0502020204030204" pitchFamily="34" charset="0"/>
                        </a:rPr>
                        <a:t>Erwin Swinnen</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u="sng" strike="noStrike" kern="1200" dirty="0">
                          <a:solidFill>
                            <a:schemeClr val="dk1"/>
                          </a:solidFill>
                          <a:effectLst/>
                          <a:latin typeface="+mn-lt"/>
                          <a:ea typeface="+mn-ea"/>
                          <a:cs typeface="+mn-cs"/>
                        </a:rPr>
                        <a:t>erwin.swinnen@thomasmore.be</a:t>
                      </a:r>
                    </a:p>
                  </a:txBody>
                  <a:tcPr marL="9525" marR="9525" marT="9525" marB="0" anchor="b"/>
                </a:tc>
                <a:extLst>
                  <a:ext uri="{0D108BD9-81ED-4DB2-BD59-A6C34878D82A}">
                    <a16:rowId xmlns:a16="http://schemas.microsoft.com/office/drawing/2014/main" val="120023882"/>
                  </a:ext>
                </a:extLst>
              </a:tr>
              <a:tr h="190500">
                <a:tc>
                  <a:txBody>
                    <a:bodyPr/>
                    <a:lstStyle/>
                    <a:p>
                      <a:pPr algn="l" fontAlgn="b"/>
                      <a:r>
                        <a:rPr lang="en-GB" sz="1400" b="0" i="0" u="none" strike="noStrike" dirty="0">
                          <a:solidFill>
                            <a:srgbClr val="000000"/>
                          </a:solidFill>
                          <a:effectLst/>
                          <a:latin typeface="Calibri" panose="020F0502020204030204" pitchFamily="34" charset="0"/>
                        </a:rPr>
                        <a:t>Pedro </a:t>
                      </a:r>
                      <a:r>
                        <a:rPr lang="en-GB" sz="1400" b="0" i="0" u="none" strike="noStrike" dirty="0" err="1">
                          <a:solidFill>
                            <a:srgbClr val="000000"/>
                          </a:solidFill>
                          <a:effectLst/>
                          <a:latin typeface="Calibri" panose="020F0502020204030204" pitchFamily="34" charset="0"/>
                        </a:rPr>
                        <a:t>Arba</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u="sng" strike="noStrike" kern="1200" dirty="0">
                          <a:solidFill>
                            <a:schemeClr val="dk1"/>
                          </a:solidFill>
                          <a:effectLst/>
                          <a:latin typeface="+mn-lt"/>
                          <a:ea typeface="+mn-ea"/>
                          <a:cs typeface="+mn-cs"/>
                        </a:rPr>
                        <a:t>pedroarba@gmail.com</a:t>
                      </a:r>
                    </a:p>
                  </a:txBody>
                  <a:tcPr marL="9525" marR="9525" marT="9525" marB="0" anchor="b"/>
                </a:tc>
                <a:extLst>
                  <a:ext uri="{0D108BD9-81ED-4DB2-BD59-A6C34878D82A}">
                    <a16:rowId xmlns:a16="http://schemas.microsoft.com/office/drawing/2014/main" val="2116079118"/>
                  </a:ext>
                </a:extLst>
              </a:tr>
            </a:tbl>
          </a:graphicData>
        </a:graphic>
      </p:graphicFrame>
      <p:pic>
        <p:nvPicPr>
          <p:cNvPr id="7" name="Imagen 6"/>
          <p:cNvPicPr>
            <a:picLocks noChangeAspect="1"/>
          </p:cNvPicPr>
          <p:nvPr/>
        </p:nvPicPr>
        <p:blipFill>
          <a:blip r:embed="rId6"/>
          <a:stretch>
            <a:fillRect/>
          </a:stretch>
        </p:blipFill>
        <p:spPr>
          <a:xfrm>
            <a:off x="4205886" y="4626260"/>
            <a:ext cx="1814948" cy="2118461"/>
          </a:xfrm>
          <a:prstGeom prst="rect">
            <a:avLst/>
          </a:prstGeom>
          <a:ln>
            <a:solidFill>
              <a:schemeClr val="tx1"/>
            </a:solidFill>
          </a:ln>
        </p:spPr>
      </p:pic>
    </p:spTree>
    <p:extLst>
      <p:ext uri="{BB962C8B-B14F-4D97-AF65-F5344CB8AC3E}">
        <p14:creationId xmlns:p14="http://schemas.microsoft.com/office/powerpoint/2010/main" val="1336705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5" name="AutoShape 6" descr="Gráfico de respuestas de formularios. Título de la pregunta: Identified Constraints, Obstacles, and Issues. Número de respuestas: 38 respuesta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14">
            <a:extLst>
              <a:ext uri="{FF2B5EF4-FFF2-40B4-BE49-F238E27FC236}">
                <a16:creationId xmlns:a16="http://schemas.microsoft.com/office/drawing/2014/main" id="{76172ECC-2788-B1F2-0997-4D0D55F9F677}"/>
              </a:ext>
            </a:extLst>
          </p:cNvPr>
          <p:cNvSpPr txBox="1"/>
          <p:nvPr/>
        </p:nvSpPr>
        <p:spPr>
          <a:xfrm>
            <a:off x="288756" y="1424718"/>
            <a:ext cx="11903244" cy="830997"/>
          </a:xfrm>
          <a:prstGeom prst="rect">
            <a:avLst/>
          </a:prstGeom>
          <a:noFill/>
        </p:spPr>
        <p:txBody>
          <a:bodyPr wrap="square" rtlCol="0">
            <a:spAutoFit/>
          </a:bodyPr>
          <a:lstStyle/>
          <a:p>
            <a:pPr fontAlgn="ctr"/>
            <a:r>
              <a:rPr lang="en-GB" sz="2400" b="1" dirty="0"/>
              <a:t>A4.- Collect data about available pilot/demo facilities. Create a database of available infrastructure. Integrate the database at part of EABA website</a:t>
            </a:r>
          </a:p>
        </p:txBody>
      </p:sp>
      <p:sp>
        <p:nvSpPr>
          <p:cNvPr id="3" name="CuadroTexto 2"/>
          <p:cNvSpPr txBox="1"/>
          <p:nvPr/>
        </p:nvSpPr>
        <p:spPr>
          <a:xfrm>
            <a:off x="6240378" y="2510807"/>
            <a:ext cx="5822668" cy="3254737"/>
          </a:xfrm>
          <a:prstGeom prst="rect">
            <a:avLst/>
          </a:prstGeom>
          <a:noFill/>
        </p:spPr>
        <p:txBody>
          <a:bodyPr wrap="square" rtlCol="0">
            <a:spAutoFit/>
          </a:bodyPr>
          <a:lstStyle/>
          <a:p>
            <a:pPr>
              <a:spcBef>
                <a:spcPts val="300"/>
              </a:spcBef>
              <a:spcAft>
                <a:spcPts val="300"/>
              </a:spcAft>
            </a:pPr>
            <a:r>
              <a:rPr lang="en-GB" b="1" dirty="0">
                <a:solidFill>
                  <a:srgbClr val="000000"/>
                </a:solidFill>
                <a:latin typeface="Calibri" panose="020F0502020204030204" pitchFamily="34" charset="0"/>
              </a:rPr>
              <a:t>Network of open pilot/demo facilities integrating industry and academia for demonstration of processes and products</a:t>
            </a:r>
            <a:endParaRPr lang="en-GB" sz="2800" dirty="0">
              <a:latin typeface="Arial" panose="020B0604020202020204" pitchFamily="34" charset="0"/>
            </a:endParaRPr>
          </a:p>
          <a:p>
            <a:pPr>
              <a:spcBef>
                <a:spcPts val="300"/>
              </a:spcBef>
              <a:spcAft>
                <a:spcPts val="300"/>
              </a:spcAft>
            </a:pPr>
            <a:r>
              <a:rPr lang="en-GB" b="1" dirty="0">
                <a:solidFill>
                  <a:srgbClr val="000000"/>
                </a:solidFill>
                <a:latin typeface="Calibri" panose="020F0502020204030204" pitchFamily="34" charset="0"/>
              </a:rPr>
              <a:t>A4.- Collect data about available pilot/demo facilities. Create a database of available infrastructure. Integrate the database at part of platform A2</a:t>
            </a:r>
            <a:endParaRPr lang="en-GB" sz="2800" dirty="0">
              <a:latin typeface="Arial" panose="020B0604020202020204" pitchFamily="34" charset="0"/>
            </a:endParaRPr>
          </a:p>
          <a:p>
            <a:pPr marL="342900" indent="-342900">
              <a:buAutoNum type="arabicPeriod"/>
            </a:pPr>
            <a:r>
              <a:rPr lang="en-US" dirty="0"/>
              <a:t>Collect data about </a:t>
            </a:r>
            <a:r>
              <a:rPr lang="en-US" b="1" dirty="0"/>
              <a:t>shareable</a:t>
            </a:r>
            <a:r>
              <a:rPr lang="en-US" dirty="0"/>
              <a:t> facilities</a:t>
            </a:r>
          </a:p>
          <a:p>
            <a:pPr marL="342900" indent="-342900">
              <a:buAutoNum type="arabicPeriod"/>
            </a:pPr>
            <a:r>
              <a:rPr lang="en-US" dirty="0"/>
              <a:t>Mapping shareable technologies/processes</a:t>
            </a:r>
          </a:p>
          <a:p>
            <a:pPr marL="342900" indent="-342900">
              <a:buAutoNum type="arabicPeriod"/>
            </a:pPr>
            <a:r>
              <a:rPr lang="en-US" dirty="0"/>
              <a:t>Facilitate the collaboration between partners</a:t>
            </a:r>
          </a:p>
          <a:p>
            <a:pPr marL="342900" indent="-342900">
              <a:buAutoNum type="arabicPeriod"/>
            </a:pPr>
            <a:r>
              <a:rPr lang="en-US" dirty="0"/>
              <a:t>Promote the development of new products/processes</a:t>
            </a:r>
          </a:p>
          <a:p>
            <a:r>
              <a:rPr lang="en-US" b="1" dirty="0"/>
              <a:t>CHALLENGE: Save efforts in the development of new processes/products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756" y="2597630"/>
            <a:ext cx="5779698" cy="3251080"/>
          </a:xfrm>
          <a:prstGeom prst="rect">
            <a:avLst/>
          </a:prstGeom>
        </p:spPr>
      </p:pic>
      <p:sp>
        <p:nvSpPr>
          <p:cNvPr id="2" name="Rectángulo 1"/>
          <p:cNvSpPr/>
          <p:nvPr/>
        </p:nvSpPr>
        <p:spPr>
          <a:xfrm>
            <a:off x="460375" y="6020636"/>
            <a:ext cx="6096000" cy="923330"/>
          </a:xfrm>
          <a:prstGeom prst="rect">
            <a:avLst/>
          </a:prstGeom>
        </p:spPr>
        <p:txBody>
          <a:bodyPr>
            <a:spAutoFit/>
          </a:bodyPr>
          <a:lstStyle/>
          <a:p>
            <a:r>
              <a:rPr lang="en-US" dirty="0">
                <a:hlinkClick r:id="rId3"/>
              </a:rPr>
              <a:t>https://www.dropbox.com/s/vm370pchke0hm17/A4.-%20Database%20WG6_DRAFT_CL_MD.xlsx?dl=0</a:t>
            </a:r>
            <a:endParaRPr lang="en-US" dirty="0"/>
          </a:p>
          <a:p>
            <a:endParaRPr lang="en-US" dirty="0"/>
          </a:p>
        </p:txBody>
      </p:sp>
      <p:sp>
        <p:nvSpPr>
          <p:cNvPr id="8" name="CuadroTexto 7"/>
          <p:cNvSpPr txBox="1"/>
          <p:nvPr/>
        </p:nvSpPr>
        <p:spPr>
          <a:xfrm>
            <a:off x="6898174" y="6020636"/>
            <a:ext cx="2467331" cy="646331"/>
          </a:xfrm>
          <a:prstGeom prst="rect">
            <a:avLst/>
          </a:prstGeom>
          <a:noFill/>
        </p:spPr>
        <p:txBody>
          <a:bodyPr wrap="square" rtlCol="0">
            <a:spAutoFit/>
          </a:bodyPr>
          <a:lstStyle/>
          <a:p>
            <a:pPr algn="ctr"/>
            <a:r>
              <a:rPr lang="en-US" b="1" dirty="0">
                <a:solidFill>
                  <a:srgbClr val="FF0000"/>
                </a:solidFill>
              </a:rPr>
              <a:t>Define the final fields to be included</a:t>
            </a:r>
          </a:p>
        </p:txBody>
      </p:sp>
    </p:spTree>
    <p:extLst>
      <p:ext uri="{BB962C8B-B14F-4D97-AF65-F5344CB8AC3E}">
        <p14:creationId xmlns:p14="http://schemas.microsoft.com/office/powerpoint/2010/main" val="795667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4EFA0C-003C-6C80-17C0-806DCCDDBC78}"/>
              </a:ext>
            </a:extLst>
          </p:cNvPr>
          <p:cNvSpPr>
            <a:spLocks noGrp="1"/>
          </p:cNvSpPr>
          <p:nvPr>
            <p:ph idx="1"/>
          </p:nvPr>
        </p:nvSpPr>
        <p:spPr>
          <a:xfrm>
            <a:off x="469899" y="2212041"/>
            <a:ext cx="11252201" cy="700995"/>
          </a:xfrm>
        </p:spPr>
        <p:txBody>
          <a:bodyPr>
            <a:noAutofit/>
          </a:bodyPr>
          <a:lstStyle/>
          <a:p>
            <a:pPr marL="0" indent="0">
              <a:buNone/>
            </a:pPr>
            <a:r>
              <a:rPr lang="en-GB" sz="2400" dirty="0">
                <a:latin typeface="EC Square Sans Pro" panose="020B0506040000020004"/>
              </a:rPr>
              <a:t>To promote emerging applications of algae related to </a:t>
            </a:r>
            <a:r>
              <a:rPr lang="en-GB" sz="2400" b="1" u="sng" dirty="0">
                <a:latin typeface="EC Square Sans Pro" panose="020B0506040000020004"/>
              </a:rPr>
              <a:t>Materials/Chemicals/</a:t>
            </a:r>
            <a:r>
              <a:rPr lang="en-GB" sz="2400" b="1" u="sng" dirty="0" err="1">
                <a:latin typeface="EC Square Sans Pro" panose="020B0506040000020004"/>
              </a:rPr>
              <a:t>Bioactives</a:t>
            </a:r>
            <a:r>
              <a:rPr lang="en-GB" sz="2400" dirty="0">
                <a:latin typeface="EC Square Sans Pro" panose="020B0506040000020004"/>
              </a:rPr>
              <a:t> further than conventional uses by improving the business environment and cooperation across the algae sector</a:t>
            </a:r>
          </a:p>
        </p:txBody>
      </p:sp>
      <p:sp>
        <p:nvSpPr>
          <p:cNvPr id="5"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6" name="TextBox 14">
            <a:extLst>
              <a:ext uri="{FF2B5EF4-FFF2-40B4-BE49-F238E27FC236}">
                <a16:creationId xmlns:a16="http://schemas.microsoft.com/office/drawing/2014/main" id="{76172ECC-2788-B1F2-0997-4D0D55F9F677}"/>
              </a:ext>
            </a:extLst>
          </p:cNvPr>
          <p:cNvSpPr txBox="1"/>
          <p:nvPr/>
        </p:nvSpPr>
        <p:spPr>
          <a:xfrm>
            <a:off x="288756" y="1424718"/>
            <a:ext cx="5183129" cy="523220"/>
          </a:xfrm>
          <a:prstGeom prst="rect">
            <a:avLst/>
          </a:prstGeom>
          <a:noFill/>
        </p:spPr>
        <p:txBody>
          <a:bodyPr wrap="square" rtlCol="0">
            <a:spAutoFit/>
          </a:bodyPr>
          <a:lstStyle/>
          <a:p>
            <a:r>
              <a:rPr lang="pt-PT" sz="2800" b="1" dirty="0">
                <a:latin typeface="EC Square Sans Pro" panose="020B0506040000020004"/>
              </a:rPr>
              <a:t>Aim</a:t>
            </a:r>
            <a:endParaRPr lang="x-none" sz="2800" b="1" dirty="0">
              <a:latin typeface="EC Square Sans Pro" panose="020B0506040000020004"/>
            </a:endParaRPr>
          </a:p>
        </p:txBody>
      </p:sp>
      <p:sp>
        <p:nvSpPr>
          <p:cNvPr id="7" name="Content Placeholder 2">
            <a:extLst>
              <a:ext uri="{FF2B5EF4-FFF2-40B4-BE49-F238E27FC236}">
                <a16:creationId xmlns:a16="http://schemas.microsoft.com/office/drawing/2014/main" id="{724EFA0C-003C-6C80-17C0-806DCCDDBC78}"/>
              </a:ext>
            </a:extLst>
          </p:cNvPr>
          <p:cNvSpPr txBox="1">
            <a:spLocks/>
          </p:cNvSpPr>
          <p:nvPr/>
        </p:nvSpPr>
        <p:spPr>
          <a:xfrm>
            <a:off x="1737177" y="3102026"/>
            <a:ext cx="8717644" cy="23335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EC Square Sans Pro" panose="020B0506040000020004"/>
              </a:rPr>
              <a:t>Identification of the most important research, development and innovation needs</a:t>
            </a:r>
          </a:p>
          <a:p>
            <a:r>
              <a:rPr lang="en-GB" sz="2000" dirty="0">
                <a:latin typeface="EC Square Sans Pro" panose="020B0506040000020004"/>
              </a:rPr>
              <a:t>Promotion of ongoing activities/projects</a:t>
            </a:r>
          </a:p>
          <a:p>
            <a:r>
              <a:rPr lang="en-GB" sz="2000" dirty="0">
                <a:latin typeface="EC Square Sans Pro" panose="020B0506040000020004"/>
              </a:rPr>
              <a:t>Collaborate in market/product development</a:t>
            </a:r>
          </a:p>
          <a:p>
            <a:r>
              <a:rPr lang="en-GB" sz="2000" dirty="0">
                <a:latin typeface="EC Square Sans Pro" panose="020B0506040000020004"/>
              </a:rPr>
              <a:t>Validating/ disseminating EU4Algae results</a:t>
            </a:r>
          </a:p>
        </p:txBody>
      </p:sp>
      <p:sp>
        <p:nvSpPr>
          <p:cNvPr id="8" name="TextBox 14">
            <a:extLst>
              <a:ext uri="{FF2B5EF4-FFF2-40B4-BE49-F238E27FC236}">
                <a16:creationId xmlns:a16="http://schemas.microsoft.com/office/drawing/2014/main" id="{76172ECC-2788-B1F2-0997-4D0D55F9F677}"/>
              </a:ext>
            </a:extLst>
          </p:cNvPr>
          <p:cNvSpPr txBox="1"/>
          <p:nvPr/>
        </p:nvSpPr>
        <p:spPr>
          <a:xfrm>
            <a:off x="288756" y="4912332"/>
            <a:ext cx="5183129" cy="523220"/>
          </a:xfrm>
          <a:prstGeom prst="rect">
            <a:avLst/>
          </a:prstGeom>
          <a:noFill/>
        </p:spPr>
        <p:txBody>
          <a:bodyPr wrap="square" rtlCol="0">
            <a:spAutoFit/>
          </a:bodyPr>
          <a:lstStyle/>
          <a:p>
            <a:r>
              <a:rPr lang="pt-PT" sz="2800" b="1" dirty="0">
                <a:latin typeface="EC Square Sans Pro" panose="020B0506040000020004"/>
              </a:rPr>
              <a:t>How to do it?</a:t>
            </a:r>
            <a:endParaRPr lang="x-none" sz="2800" b="1" dirty="0">
              <a:latin typeface="EC Square Sans Pro" panose="020B0506040000020004"/>
            </a:endParaRPr>
          </a:p>
        </p:txBody>
      </p:sp>
      <p:graphicFrame>
        <p:nvGraphicFramePr>
          <p:cNvPr id="4" name="Diagrama 3"/>
          <p:cNvGraphicFramePr/>
          <p:nvPr>
            <p:extLst>
              <p:ext uri="{D42A27DB-BD31-4B8C-83A1-F6EECF244321}">
                <p14:modId xmlns:p14="http://schemas.microsoft.com/office/powerpoint/2010/main" val="2609109906"/>
              </p:ext>
            </p:extLst>
          </p:nvPr>
        </p:nvGraphicFramePr>
        <p:xfrm>
          <a:off x="2605028" y="5173942"/>
          <a:ext cx="8128000" cy="1264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1123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5" name="AutoShape 6" descr="Gráfico de respuestas de formularios. Título de la pregunta: Identified Constraints, Obstacles, and Issues. Número de respuestas: 38 respuesta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14">
            <a:extLst>
              <a:ext uri="{FF2B5EF4-FFF2-40B4-BE49-F238E27FC236}">
                <a16:creationId xmlns:a16="http://schemas.microsoft.com/office/drawing/2014/main" id="{76172ECC-2788-B1F2-0997-4D0D55F9F677}"/>
              </a:ext>
            </a:extLst>
          </p:cNvPr>
          <p:cNvSpPr txBox="1"/>
          <p:nvPr/>
        </p:nvSpPr>
        <p:spPr>
          <a:xfrm>
            <a:off x="288756" y="1424718"/>
            <a:ext cx="11903244" cy="830997"/>
          </a:xfrm>
          <a:prstGeom prst="rect">
            <a:avLst/>
          </a:prstGeom>
          <a:noFill/>
        </p:spPr>
        <p:txBody>
          <a:bodyPr wrap="square" rtlCol="0">
            <a:spAutoFit/>
          </a:bodyPr>
          <a:lstStyle/>
          <a:p>
            <a:r>
              <a:rPr lang="en-GB" sz="2400" b="1" dirty="0"/>
              <a:t>A5a.- Training courses for young researchers and entrepreneurs. Transference activities for specific stakeholders </a:t>
            </a:r>
          </a:p>
        </p:txBody>
      </p:sp>
      <p:sp>
        <p:nvSpPr>
          <p:cNvPr id="2" name="Rectángulo 1"/>
          <p:cNvSpPr/>
          <p:nvPr/>
        </p:nvSpPr>
        <p:spPr>
          <a:xfrm>
            <a:off x="307975" y="2255715"/>
            <a:ext cx="7091446" cy="1877437"/>
          </a:xfrm>
          <a:prstGeom prst="rect">
            <a:avLst/>
          </a:prstGeom>
        </p:spPr>
        <p:txBody>
          <a:bodyPr wrap="square">
            <a:spAutoFit/>
          </a:bodyPr>
          <a:lstStyle/>
          <a:p>
            <a:r>
              <a:rPr lang="en-GB" sz="1600" b="1" dirty="0">
                <a:latin typeface="Calibri" panose="020F0502020204030204" pitchFamily="34" charset="0"/>
                <a:ea typeface="Calibri" panose="020F0502020204030204" pitchFamily="34" charset="0"/>
                <a:cs typeface="Times New Roman" panose="02020603050405020304" pitchFamily="18" charset="0"/>
              </a:rPr>
              <a:t>Training courses for young researchers and entrepreneurs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List of courses already available</a:t>
            </a:r>
          </a:p>
          <a:p>
            <a:pPr marL="342900" indent="-342900">
              <a:buFont typeface="+mj-lt"/>
              <a:buAutoNum type="arabicPeriod"/>
            </a:pPr>
            <a:r>
              <a:rPr lang="en-GB" sz="1600" dirty="0">
                <a:latin typeface="Calibri" panose="020F0502020204030204" pitchFamily="34" charset="0"/>
                <a:ea typeface="Calibri" panose="020F0502020204030204" pitchFamily="34" charset="0"/>
                <a:cs typeface="Times New Roman" panose="02020603050405020304" pitchFamily="18" charset="0"/>
              </a:rPr>
              <a:t>Training course at University of Almeria (July)</a:t>
            </a:r>
          </a:p>
          <a:p>
            <a:pPr marL="342900" lvl="0" indent="-342900">
              <a:buFont typeface="+mj-lt"/>
              <a:buAutoNum type="arabicPeriod"/>
            </a:pPr>
            <a:r>
              <a:rPr lang="en-GB" sz="1600" dirty="0">
                <a:latin typeface="Calibri" panose="020F0502020204030204" pitchFamily="34" charset="0"/>
                <a:ea typeface="Calibri" panose="020F0502020204030204" pitchFamily="34" charset="0"/>
                <a:cs typeface="Times New Roman" panose="02020603050405020304" pitchFamily="18" charset="0"/>
              </a:rPr>
              <a:t>Course at </a:t>
            </a:r>
            <a:r>
              <a:rPr lang="en-GB" sz="1600" dirty="0" err="1">
                <a:latin typeface="Calibri" panose="020F0502020204030204" pitchFamily="34" charset="0"/>
                <a:ea typeface="Calibri" panose="020F0502020204030204" pitchFamily="34" charset="0"/>
                <a:cs typeface="Times New Roman" panose="02020603050405020304" pitchFamily="18" charset="0"/>
              </a:rPr>
              <a:t>Wageningen</a:t>
            </a:r>
            <a:r>
              <a:rPr lang="en-GB" sz="1600" dirty="0">
                <a:latin typeface="Calibri" panose="020F0502020204030204" pitchFamily="34" charset="0"/>
                <a:ea typeface="Calibri" panose="020F0502020204030204" pitchFamily="34" charset="0"/>
                <a:cs typeface="Times New Roman" panose="02020603050405020304" pitchFamily="18" charset="0"/>
              </a:rPr>
              <a:t> University</a:t>
            </a:r>
          </a:p>
          <a:p>
            <a:r>
              <a:rPr lang="en-GB" dirty="0"/>
              <a:t>Use this link to include information about other courses: </a:t>
            </a:r>
            <a:r>
              <a:rPr lang="en-GB" u="sng" dirty="0">
                <a:hlinkClick r:id="rId2"/>
              </a:rPr>
              <a:t>https://forms.gle/tWd2a7SsMxQzTxD16</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3"/>
          <a:stretch>
            <a:fillRect/>
          </a:stretch>
        </p:blipFill>
        <p:spPr>
          <a:xfrm>
            <a:off x="5675870" y="2126761"/>
            <a:ext cx="6415867" cy="4396150"/>
          </a:xfrm>
          <a:prstGeom prst="rect">
            <a:avLst/>
          </a:prstGeom>
          <a:ln>
            <a:solidFill>
              <a:schemeClr val="tx1"/>
            </a:solidFill>
          </a:ln>
        </p:spPr>
      </p:pic>
    </p:spTree>
    <p:extLst>
      <p:ext uri="{BB962C8B-B14F-4D97-AF65-F5344CB8AC3E}">
        <p14:creationId xmlns:p14="http://schemas.microsoft.com/office/powerpoint/2010/main" val="3971326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5" name="AutoShape 6" descr="Gráfico de respuestas de formularios. Título de la pregunta: Identified Constraints, Obstacles, and Issues. Número de respuestas: 38 respuesta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14">
            <a:extLst>
              <a:ext uri="{FF2B5EF4-FFF2-40B4-BE49-F238E27FC236}">
                <a16:creationId xmlns:a16="http://schemas.microsoft.com/office/drawing/2014/main" id="{76172ECC-2788-B1F2-0997-4D0D55F9F677}"/>
              </a:ext>
            </a:extLst>
          </p:cNvPr>
          <p:cNvSpPr txBox="1"/>
          <p:nvPr/>
        </p:nvSpPr>
        <p:spPr>
          <a:xfrm>
            <a:off x="288756" y="1424718"/>
            <a:ext cx="11903244" cy="830997"/>
          </a:xfrm>
          <a:prstGeom prst="rect">
            <a:avLst/>
          </a:prstGeom>
          <a:noFill/>
        </p:spPr>
        <p:txBody>
          <a:bodyPr wrap="square" rtlCol="0">
            <a:spAutoFit/>
          </a:bodyPr>
          <a:lstStyle/>
          <a:p>
            <a:r>
              <a:rPr lang="en-GB" sz="2400" b="1" dirty="0"/>
              <a:t>A5a.- Training courses for young researchers and entrepreneurs. Transference activities for specific stakeholders </a:t>
            </a:r>
          </a:p>
        </p:txBody>
      </p:sp>
      <p:sp>
        <p:nvSpPr>
          <p:cNvPr id="8" name="Rectángulo 7"/>
          <p:cNvSpPr/>
          <p:nvPr/>
        </p:nvSpPr>
        <p:spPr>
          <a:xfrm>
            <a:off x="288755" y="2280193"/>
            <a:ext cx="6837951" cy="2800767"/>
          </a:xfrm>
          <a:prstGeom prst="rect">
            <a:avLst/>
          </a:prstGeom>
        </p:spPr>
        <p:txBody>
          <a:bodyPr wrap="square">
            <a:spAutoFit/>
          </a:bodyPr>
          <a:lstStyle/>
          <a:p>
            <a:pPr marL="285750" indent="-285750">
              <a:buFont typeface="Arial" panose="020B060402020202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Development of a MOOC in cooperation between interested partners</a:t>
            </a:r>
          </a:p>
          <a:p>
            <a:pPr lvl="0"/>
            <a:r>
              <a:rPr lang="en-GB" sz="1600" dirty="0">
                <a:latin typeface="Calibri" panose="020F0502020204030204" pitchFamily="34" charset="0"/>
                <a:ea typeface="Calibri" panose="020F0502020204030204" pitchFamily="34" charset="0"/>
                <a:cs typeface="Times New Roman" panose="02020603050405020304" pitchFamily="18" charset="0"/>
              </a:rPr>
              <a:t>Aim: to provide an introduction to (i) the fundamental of the processes, (ii) the state of the art, and (iii) potential and current production capacity. Each topic will be divided in three sessions according to these contents. Maximum 10 minutes each one. </a:t>
            </a:r>
          </a:p>
          <a:p>
            <a:pPr marL="342900" lvl="0" indent="-342900">
              <a:buFont typeface="Symbol" panose="05050102010706020507" pitchFamily="18" charset="2"/>
              <a:buChar char=""/>
            </a:pPr>
            <a:r>
              <a:rPr lang="en-GB" sz="1600" b="1" dirty="0">
                <a:latin typeface="Calibri" panose="020F0502020204030204" pitchFamily="34" charset="0"/>
                <a:ea typeface="Calibri" panose="020F0502020204030204" pitchFamily="34" charset="0"/>
                <a:cs typeface="Times New Roman" panose="02020603050405020304" pitchFamily="18" charset="0"/>
              </a:rPr>
              <a:t>Chemicals from algae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600" b="1" dirty="0">
                <a:latin typeface="Calibri" panose="020F0502020204030204" pitchFamily="34" charset="0"/>
                <a:ea typeface="Calibri" panose="020F0502020204030204" pitchFamily="34" charset="0"/>
                <a:cs typeface="Times New Roman" panose="02020603050405020304" pitchFamily="18" charset="0"/>
              </a:rPr>
              <a:t>Materials from algae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600" b="1" dirty="0">
                <a:latin typeface="Calibri" panose="020F0502020204030204" pitchFamily="34" charset="0"/>
                <a:ea typeface="Calibri" panose="020F0502020204030204" pitchFamily="34" charset="0"/>
                <a:cs typeface="Times New Roman" panose="02020603050405020304" pitchFamily="18" charset="0"/>
              </a:rPr>
              <a:t>Bioactive form algae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600" b="1" dirty="0">
                <a:latin typeface="Calibri" panose="020F0502020204030204" pitchFamily="34" charset="0"/>
                <a:ea typeface="Calibri" panose="020F0502020204030204" pitchFamily="34" charset="0"/>
                <a:cs typeface="Times New Roman" panose="02020603050405020304" pitchFamily="18" charset="0"/>
              </a:rPr>
              <a:t>Wastewater treatment involving algae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600" b="1" dirty="0">
                <a:latin typeface="Calibri" panose="020F0502020204030204" pitchFamily="34" charset="0"/>
                <a:ea typeface="Calibri" panose="020F0502020204030204" pitchFamily="34" charset="0"/>
                <a:cs typeface="Times New Roman" panose="02020603050405020304" pitchFamily="18" charset="0"/>
              </a:rPr>
              <a:t>Carbon capture processes involving algae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600" b="1" dirty="0">
                <a:latin typeface="Calibri" panose="020F0502020204030204" pitchFamily="34" charset="0"/>
                <a:ea typeface="Calibri" panose="020F0502020204030204" pitchFamily="34" charset="0"/>
                <a:cs typeface="Times New Roman" panose="02020603050405020304" pitchFamily="18" charset="0"/>
              </a:rPr>
              <a:t>Biorefineries based on algae</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n 11"/>
          <p:cNvPicPr>
            <a:picLocks noChangeAspect="1"/>
          </p:cNvPicPr>
          <p:nvPr/>
        </p:nvPicPr>
        <p:blipFill>
          <a:blip r:embed="rId2"/>
          <a:stretch>
            <a:fillRect/>
          </a:stretch>
        </p:blipFill>
        <p:spPr>
          <a:xfrm>
            <a:off x="5229145" y="5105438"/>
            <a:ext cx="1614364" cy="1614364"/>
          </a:xfrm>
          <a:prstGeom prst="rect">
            <a:avLst/>
          </a:prstGeom>
        </p:spPr>
      </p:pic>
      <p:sp>
        <p:nvSpPr>
          <p:cNvPr id="13" name="Rectángulo 12"/>
          <p:cNvSpPr/>
          <p:nvPr/>
        </p:nvSpPr>
        <p:spPr>
          <a:xfrm>
            <a:off x="7064253" y="5583819"/>
            <a:ext cx="4940389" cy="1169551"/>
          </a:xfrm>
          <a:prstGeom prst="rect">
            <a:avLst/>
          </a:prstGeom>
        </p:spPr>
        <p:txBody>
          <a:bodyPr wrap="square">
            <a:spAutoFit/>
          </a:bodyPr>
          <a:lstStyle/>
          <a:p>
            <a:r>
              <a:rPr lang="en-US" sz="1400" dirty="0">
                <a:hlinkClick r:id="rId3"/>
              </a:rPr>
              <a:t>https://www.dropbox.com/s/gzd1txflp7bzeey/A5.-%20Training%20courses%20for%20young%20researchers%20and%20entrepreneurs.%20Transference%20activities%20for%20specific%20stakeholders.docx?dl=0</a:t>
            </a:r>
            <a:endParaRPr lang="en-US" sz="1400" dirty="0"/>
          </a:p>
          <a:p>
            <a:endParaRPr lang="en-US" sz="1400" dirty="0"/>
          </a:p>
        </p:txBody>
      </p:sp>
      <p:sp>
        <p:nvSpPr>
          <p:cNvPr id="3" name="Rectángulo 2"/>
          <p:cNvSpPr/>
          <p:nvPr/>
        </p:nvSpPr>
        <p:spPr>
          <a:xfrm>
            <a:off x="7064253" y="2150052"/>
            <a:ext cx="5065294" cy="3293209"/>
          </a:xfrm>
          <a:prstGeom prst="rect">
            <a:avLst/>
          </a:prstGeom>
        </p:spPr>
        <p:txBody>
          <a:bodyPr wrap="square">
            <a:spAutoFit/>
          </a:bodyPr>
          <a:lstStyle/>
          <a:p>
            <a:pPr marL="342900" indent="-342900">
              <a:buFont typeface="+mj-lt"/>
              <a:buAutoNum type="arabicPeriod"/>
            </a:pPr>
            <a:r>
              <a:rPr lang="en-GB" sz="1600" dirty="0"/>
              <a:t>Using OBS (free software). Result: With some technical guidelines, the teacher simultaneously records his webcam with his presentation. It can be difficult for the user. </a:t>
            </a:r>
          </a:p>
          <a:p>
            <a:pPr marL="342900" indent="-342900">
              <a:buFont typeface="+mj-lt"/>
              <a:buAutoNum type="arabicPeriod"/>
            </a:pPr>
            <a:r>
              <a:rPr lang="en-GB" sz="1600" dirty="0"/>
              <a:t>Use of </a:t>
            </a:r>
            <a:r>
              <a:rPr lang="en-GB" sz="1600" dirty="0" err="1"/>
              <a:t>Powerpoint</a:t>
            </a:r>
            <a:r>
              <a:rPr lang="en-GB" sz="1600" dirty="0"/>
              <a:t> 365. Result: the result is a video of the presentation along with the teacher's webcam in a tiny corner. </a:t>
            </a:r>
          </a:p>
          <a:p>
            <a:pPr marL="342900" indent="-342900">
              <a:buFont typeface="+mj-lt"/>
              <a:buAutoNum type="arabicPeriod"/>
            </a:pPr>
            <a:r>
              <a:rPr lang="en-GB" sz="1600" dirty="0"/>
              <a:t>Use of Zoom. Result: the presentation and the teacher's webcam are recorded in the cloud. We take care of downloading it already synchronized. For this we would enable a Zoom virtual room for recordings. It is the most optimal, simple and homogeneous solution. </a:t>
            </a:r>
          </a:p>
        </p:txBody>
      </p:sp>
      <p:pic>
        <p:nvPicPr>
          <p:cNvPr id="11" name="Picture 2" descr="Alerta de seguridad en tu cliente de Zoom"/>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520625" y="5366339"/>
            <a:ext cx="1942330" cy="1092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940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5" name="AutoShape 6" descr="Gráfico de respuestas de formularios. Título de la pregunta: Identified Constraints, Obstacles, and Issues. Número de respuestas: 38 respuesta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14">
            <a:extLst>
              <a:ext uri="{FF2B5EF4-FFF2-40B4-BE49-F238E27FC236}">
                <a16:creationId xmlns:a16="http://schemas.microsoft.com/office/drawing/2014/main" id="{76172ECC-2788-B1F2-0997-4D0D55F9F677}"/>
              </a:ext>
            </a:extLst>
          </p:cNvPr>
          <p:cNvSpPr txBox="1"/>
          <p:nvPr/>
        </p:nvSpPr>
        <p:spPr>
          <a:xfrm>
            <a:off x="288756" y="1424718"/>
            <a:ext cx="11903244" cy="830997"/>
          </a:xfrm>
          <a:prstGeom prst="rect">
            <a:avLst/>
          </a:prstGeom>
          <a:noFill/>
        </p:spPr>
        <p:txBody>
          <a:bodyPr wrap="square" rtlCol="0">
            <a:spAutoFit/>
          </a:bodyPr>
          <a:lstStyle/>
          <a:p>
            <a:r>
              <a:rPr lang="en-GB" sz="2400" b="1" dirty="0"/>
              <a:t>A5b.- Training courses for young researchers and entrepreneurs. Transference activities for specific stakeholders </a:t>
            </a:r>
          </a:p>
        </p:txBody>
      </p:sp>
      <p:sp>
        <p:nvSpPr>
          <p:cNvPr id="3" name="CuadroTexto 2"/>
          <p:cNvSpPr txBox="1"/>
          <p:nvPr/>
        </p:nvSpPr>
        <p:spPr>
          <a:xfrm>
            <a:off x="6453553" y="1998833"/>
            <a:ext cx="5822668" cy="2585323"/>
          </a:xfrm>
          <a:prstGeom prst="rect">
            <a:avLst/>
          </a:prstGeom>
          <a:noFill/>
        </p:spPr>
        <p:txBody>
          <a:bodyPr wrap="square" rtlCol="0">
            <a:spAutoFit/>
          </a:bodyPr>
          <a:lstStyle/>
          <a:p>
            <a:r>
              <a:rPr lang="en-GB" b="1" dirty="0">
                <a:solidFill>
                  <a:srgbClr val="000000"/>
                </a:solidFill>
                <a:latin typeface="Calibri" panose="020F0502020204030204" pitchFamily="34" charset="0"/>
              </a:rPr>
              <a:t>Training and transference activities</a:t>
            </a:r>
            <a:endParaRPr lang="en-GB" sz="2800" dirty="0">
              <a:latin typeface="Arial" panose="020B0604020202020204" pitchFamily="34" charset="0"/>
            </a:endParaRPr>
          </a:p>
          <a:p>
            <a:pPr marL="342900" indent="-342900">
              <a:buAutoNum type="arabicPeriod"/>
            </a:pPr>
            <a:r>
              <a:rPr lang="en-US" dirty="0"/>
              <a:t>Facilitate the access to the courses</a:t>
            </a:r>
          </a:p>
          <a:p>
            <a:pPr marL="342900" indent="-342900">
              <a:buAutoNum type="arabicPeriod"/>
            </a:pPr>
            <a:r>
              <a:rPr lang="en-US" dirty="0"/>
              <a:t>Identify gaps and promote new courses about that</a:t>
            </a:r>
          </a:p>
          <a:p>
            <a:pPr marL="342900" indent="-342900">
              <a:buAutoNum type="arabicPeriod"/>
            </a:pPr>
            <a:r>
              <a:rPr lang="en-US" dirty="0"/>
              <a:t>Facilitate the exchange among stakeholders</a:t>
            </a:r>
          </a:p>
          <a:p>
            <a:pPr marL="342900" indent="-342900">
              <a:buAutoNum type="arabicPeriod"/>
            </a:pPr>
            <a:r>
              <a:rPr lang="en-US" dirty="0"/>
              <a:t>Develop activities for specific applications</a:t>
            </a:r>
          </a:p>
          <a:p>
            <a:pPr marL="342900" indent="-342900">
              <a:buAutoNum type="arabicPeriod"/>
            </a:pPr>
            <a:r>
              <a:rPr lang="en-US" dirty="0"/>
              <a:t>Integrate these activities as part of the platform</a:t>
            </a:r>
          </a:p>
          <a:p>
            <a:pPr marL="342900" indent="-342900">
              <a:buAutoNum type="arabicPeriod"/>
            </a:pPr>
            <a:endParaRPr lang="en-US" dirty="0"/>
          </a:p>
          <a:p>
            <a:r>
              <a:rPr lang="en-US" b="1" dirty="0"/>
              <a:t>CHALLENGE: Update the knowledge on the field, both theoretical and practical</a:t>
            </a:r>
          </a:p>
        </p:txBody>
      </p:sp>
      <p:sp>
        <p:nvSpPr>
          <p:cNvPr id="6" name="Rectángulo 5"/>
          <p:cNvSpPr/>
          <p:nvPr/>
        </p:nvSpPr>
        <p:spPr>
          <a:xfrm>
            <a:off x="288756" y="2297737"/>
            <a:ext cx="6470015" cy="3708644"/>
          </a:xfrm>
          <a:prstGeom prst="rect">
            <a:avLst/>
          </a:prstGeom>
        </p:spPr>
        <p:txBody>
          <a:bodyPr wrap="square">
            <a:spAutoFit/>
          </a:bodyPr>
          <a:lstStyle/>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Transference activities for specific stakeholders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1600" dirty="0">
                <a:latin typeface="Calibri" panose="020F0502020204030204" pitchFamily="34" charset="0"/>
                <a:ea typeface="Calibri" panose="020F0502020204030204" pitchFamily="34" charset="0"/>
                <a:cs typeface="Times New Roman" panose="02020603050405020304" pitchFamily="18" charset="0"/>
              </a:rPr>
              <a:t>Workshop about materials/chemicals</a:t>
            </a:r>
          </a:p>
          <a:p>
            <a:pPr marL="342900" lvl="0" indent="-342900">
              <a:lnSpc>
                <a:spcPct val="107000"/>
              </a:lnSpc>
              <a:spcAft>
                <a:spcPts val="0"/>
              </a:spcAft>
              <a:buFont typeface="+mj-lt"/>
              <a:buAutoNum type="arabicPeriod"/>
            </a:pPr>
            <a:r>
              <a:rPr lang="en-GB" sz="1600" dirty="0">
                <a:latin typeface="Calibri" panose="020F0502020204030204" pitchFamily="34" charset="0"/>
                <a:ea typeface="Calibri" panose="020F0502020204030204" pitchFamily="34" charset="0"/>
                <a:cs typeface="Times New Roman" panose="02020603050405020304" pitchFamily="18" charset="0"/>
              </a:rPr>
              <a:t>Workshop about biostimulants/biopesticides</a:t>
            </a:r>
          </a:p>
          <a:p>
            <a:pPr marL="342900" lvl="0" indent="-342900">
              <a:lnSpc>
                <a:spcPct val="107000"/>
              </a:lnSpc>
              <a:spcAft>
                <a:spcPts val="0"/>
              </a:spcAft>
              <a:buFont typeface="+mj-lt"/>
              <a:buAutoNum type="arabicPeriod"/>
            </a:pPr>
            <a:r>
              <a:rPr lang="en-GB" sz="1600" dirty="0">
                <a:latin typeface="Calibri" panose="020F0502020204030204" pitchFamily="34" charset="0"/>
                <a:ea typeface="Calibri" panose="020F0502020204030204" pitchFamily="34" charset="0"/>
                <a:cs typeface="Times New Roman" panose="02020603050405020304" pitchFamily="18" charset="0"/>
              </a:rPr>
              <a:t>Workshop about biorefineries based on algae</a:t>
            </a:r>
          </a:p>
          <a:p>
            <a:pPr marL="342900" lvl="0" indent="-342900">
              <a:lnSpc>
                <a:spcPct val="107000"/>
              </a:lnSpc>
              <a:spcAft>
                <a:spcPts val="800"/>
              </a:spcAft>
              <a:buFont typeface="+mj-lt"/>
              <a:buAutoNum type="arabicPeriod"/>
            </a:pPr>
            <a:r>
              <a:rPr lang="en-GB" sz="1600" dirty="0">
                <a:latin typeface="Calibri" panose="020F0502020204030204" pitchFamily="34" charset="0"/>
                <a:ea typeface="Calibri" panose="020F0502020204030204" pitchFamily="34" charset="0"/>
                <a:cs typeface="Times New Roman" panose="02020603050405020304" pitchFamily="18" charset="0"/>
              </a:rPr>
              <a:t>Regulation + waste streams (collaborate with other WG7)</a:t>
            </a:r>
          </a:p>
          <a:p>
            <a:pPr>
              <a:lnSpc>
                <a:spcPct val="107000"/>
              </a:lnSpc>
              <a:spcAft>
                <a:spcPts val="80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Conditions:</a:t>
            </a: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1 h max duration</a:t>
            </a: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One presentation + round table</a:t>
            </a: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Records + written down conclusions.</a:t>
            </a: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Minutes of the event…</a:t>
            </a:r>
          </a:p>
        </p:txBody>
      </p:sp>
      <p:pic>
        <p:nvPicPr>
          <p:cNvPr id="8" name="Imagen 7"/>
          <p:cNvPicPr>
            <a:picLocks noChangeAspect="1"/>
          </p:cNvPicPr>
          <p:nvPr/>
        </p:nvPicPr>
        <p:blipFill>
          <a:blip r:embed="rId2"/>
          <a:stretch>
            <a:fillRect/>
          </a:stretch>
        </p:blipFill>
        <p:spPr>
          <a:xfrm>
            <a:off x="8382589" y="4757234"/>
            <a:ext cx="2006526" cy="2006526"/>
          </a:xfrm>
          <a:prstGeom prst="rect">
            <a:avLst/>
          </a:prstGeom>
        </p:spPr>
      </p:pic>
      <p:pic>
        <p:nvPicPr>
          <p:cNvPr id="3074" name="Picture 2" descr="Alerta de seguridad en tu cliente de Zoom"/>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240378" y="4916364"/>
            <a:ext cx="2474805" cy="13920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Agenda de negocios del día negocios de la reunión ilustración de stock  vectorial | Vector Premium"/>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648286" y="3945544"/>
            <a:ext cx="2362898" cy="236289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307975" y="6006381"/>
            <a:ext cx="6096000" cy="954107"/>
          </a:xfrm>
          <a:prstGeom prst="rect">
            <a:avLst/>
          </a:prstGeom>
        </p:spPr>
        <p:txBody>
          <a:bodyPr>
            <a:spAutoFit/>
          </a:bodyPr>
          <a:lstStyle/>
          <a:p>
            <a:r>
              <a:rPr lang="en-US" sz="1400" dirty="0">
                <a:hlinkClick r:id="rId5"/>
              </a:rPr>
              <a:t>https://www.dropbox.com/s/gzd1txflp7bzeey/A5.-%20Training%20courses%20for%20young%20researchers%20and%20entrepreneurs.%20Transference%20activities%20for%20specific%20stakeholders.docx?dl=0</a:t>
            </a:r>
            <a:endParaRPr lang="en-US" sz="1400" dirty="0"/>
          </a:p>
          <a:p>
            <a:endParaRPr lang="en-US" sz="1400" dirty="0"/>
          </a:p>
        </p:txBody>
      </p:sp>
    </p:spTree>
    <p:extLst>
      <p:ext uri="{BB962C8B-B14F-4D97-AF65-F5344CB8AC3E}">
        <p14:creationId xmlns:p14="http://schemas.microsoft.com/office/powerpoint/2010/main" val="2172385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5" name="AutoShape 6" descr="Gráfico de respuestas de formularios. Título de la pregunta: Identified Constraints, Obstacles, and Issues. Número de respuestas: 38 respuesta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14">
            <a:extLst>
              <a:ext uri="{FF2B5EF4-FFF2-40B4-BE49-F238E27FC236}">
                <a16:creationId xmlns:a16="http://schemas.microsoft.com/office/drawing/2014/main" id="{76172ECC-2788-B1F2-0997-4D0D55F9F677}"/>
              </a:ext>
            </a:extLst>
          </p:cNvPr>
          <p:cNvSpPr txBox="1"/>
          <p:nvPr/>
        </p:nvSpPr>
        <p:spPr>
          <a:xfrm>
            <a:off x="288756" y="1424718"/>
            <a:ext cx="11903244" cy="461665"/>
          </a:xfrm>
          <a:prstGeom prst="rect">
            <a:avLst/>
          </a:prstGeom>
          <a:noFill/>
        </p:spPr>
        <p:txBody>
          <a:bodyPr wrap="square" rtlCol="0">
            <a:spAutoFit/>
          </a:bodyPr>
          <a:lstStyle/>
          <a:p>
            <a:r>
              <a:rPr lang="en-GB" sz="2400" b="1" dirty="0"/>
              <a:t>A6.- Surveys about acceptance. Identification of industrial and social challenges</a:t>
            </a:r>
          </a:p>
        </p:txBody>
      </p:sp>
      <p:sp>
        <p:nvSpPr>
          <p:cNvPr id="3" name="CuadroTexto 2"/>
          <p:cNvSpPr txBox="1"/>
          <p:nvPr/>
        </p:nvSpPr>
        <p:spPr>
          <a:xfrm>
            <a:off x="6297930" y="2510807"/>
            <a:ext cx="5765116" cy="2623795"/>
          </a:xfrm>
          <a:prstGeom prst="rect">
            <a:avLst/>
          </a:prstGeom>
          <a:noFill/>
        </p:spPr>
        <p:txBody>
          <a:bodyPr wrap="square" rtlCol="0">
            <a:spAutoFit/>
          </a:bodyPr>
          <a:lstStyle/>
          <a:p>
            <a:pPr>
              <a:spcBef>
                <a:spcPts val="300"/>
              </a:spcBef>
              <a:spcAft>
                <a:spcPts val="300"/>
              </a:spcAft>
            </a:pPr>
            <a:r>
              <a:rPr lang="en-GB" b="1" dirty="0">
                <a:solidFill>
                  <a:srgbClr val="000000"/>
                </a:solidFill>
                <a:latin typeface="Calibri" panose="020F0502020204030204" pitchFamily="34" charset="0"/>
              </a:rPr>
              <a:t>Advantages and limitations of algae related products</a:t>
            </a:r>
            <a:endParaRPr lang="en-GB" sz="2800" dirty="0">
              <a:latin typeface="Arial" panose="020B0604020202020204" pitchFamily="34" charset="0"/>
            </a:endParaRPr>
          </a:p>
          <a:p>
            <a:pPr marL="342900" indent="-342900">
              <a:buAutoNum type="arabicPeriod"/>
            </a:pPr>
            <a:r>
              <a:rPr lang="en-US" dirty="0"/>
              <a:t>Perception of industrial (non algae) sector </a:t>
            </a:r>
          </a:p>
          <a:p>
            <a:pPr marL="342900" indent="-342900">
              <a:buAutoNum type="arabicPeriod"/>
            </a:pPr>
            <a:r>
              <a:rPr lang="en-US" dirty="0"/>
              <a:t>Potential and major barriers</a:t>
            </a:r>
          </a:p>
          <a:p>
            <a:pPr marL="342900" indent="-342900">
              <a:buAutoNum type="arabicPeriod"/>
            </a:pPr>
            <a:r>
              <a:rPr lang="en-US" dirty="0"/>
              <a:t>Perception of general public </a:t>
            </a:r>
          </a:p>
          <a:p>
            <a:pPr marL="342900" indent="-342900">
              <a:buAutoNum type="arabicPeriod"/>
            </a:pPr>
            <a:r>
              <a:rPr lang="en-US" dirty="0"/>
              <a:t>Advantages/drawbacks of algae products</a:t>
            </a:r>
          </a:p>
          <a:p>
            <a:pPr marL="342900" indent="-342900">
              <a:buAutoNum type="arabicPeriod"/>
            </a:pPr>
            <a:r>
              <a:rPr lang="en-US" dirty="0"/>
              <a:t>Integrate this knowledge as part of the platform</a:t>
            </a:r>
          </a:p>
          <a:p>
            <a:pPr marL="342900" indent="-342900">
              <a:buAutoNum type="arabicPeriod"/>
            </a:pPr>
            <a:endParaRPr lang="en-US" dirty="0"/>
          </a:p>
          <a:p>
            <a:r>
              <a:rPr lang="en-US" b="1" dirty="0"/>
              <a:t>CHALLENGE: Overall perception of algae sector out of the algae sector to identify the requirements and potentialities</a:t>
            </a:r>
          </a:p>
        </p:txBody>
      </p:sp>
      <p:sp>
        <p:nvSpPr>
          <p:cNvPr id="2" name="Rectángulo 1"/>
          <p:cNvSpPr/>
          <p:nvPr/>
        </p:nvSpPr>
        <p:spPr>
          <a:xfrm>
            <a:off x="307974" y="1960698"/>
            <a:ext cx="6301739" cy="1799082"/>
          </a:xfrm>
          <a:prstGeom prst="rect">
            <a:avLst/>
          </a:prstGeom>
        </p:spPr>
        <p:txBody>
          <a:bodyPr wrap="square">
            <a:spAutoFit/>
          </a:bodyPr>
          <a:lstStyle/>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A6a. Survey for non algae related industrial sector: </a:t>
            </a:r>
            <a:r>
              <a:rPr lang="en-GB" sz="1600" dirty="0">
                <a:latin typeface="Calibri" panose="020F0502020204030204" pitchFamily="34" charset="0"/>
                <a:ea typeface="Calibri" panose="020F0502020204030204" pitchFamily="34" charset="0"/>
                <a:cs typeface="Times New Roman" panose="02020603050405020304" pitchFamily="18" charset="0"/>
              </a:rPr>
              <a:t>Identify the interest of non algae-related industrial sector for this type of applications</a:t>
            </a:r>
          </a:p>
          <a:p>
            <a:r>
              <a:rPr lang="it-IT" sz="1400" b="1" dirty="0"/>
              <a:t>Generic information: </a:t>
            </a:r>
            <a:r>
              <a:rPr lang="en-US" sz="1400" b="1" i="1" dirty="0"/>
              <a:t>Name ;  surname;  position in the company:  </a:t>
            </a:r>
            <a:endParaRPr lang="en-GB" sz="1400" dirty="0"/>
          </a:p>
          <a:p>
            <a:r>
              <a:rPr lang="en-US" sz="1400" b="1" dirty="0"/>
              <a:t>Knowledge and perception of algae</a:t>
            </a:r>
          </a:p>
          <a:p>
            <a:r>
              <a:rPr lang="en-US" sz="1400" b="1" dirty="0"/>
              <a:t>Major interest:</a:t>
            </a:r>
            <a:endParaRPr lang="en-GB" sz="1400" dirty="0"/>
          </a:p>
          <a:p>
            <a:r>
              <a:rPr lang="en-US" sz="1400" b="1" dirty="0"/>
              <a:t>Challenges for your companies:</a:t>
            </a:r>
            <a:endParaRPr lang="en-GB" sz="1400" dirty="0"/>
          </a:p>
          <a:p>
            <a:r>
              <a:rPr lang="en-US" sz="1400" b="1" dirty="0"/>
              <a:t>Factors influencing acceptance</a:t>
            </a:r>
            <a:endParaRPr lang="en-GB" sz="1400" dirty="0"/>
          </a:p>
        </p:txBody>
      </p:sp>
      <p:sp>
        <p:nvSpPr>
          <p:cNvPr id="6" name="Rectángulo 5"/>
          <p:cNvSpPr/>
          <p:nvPr/>
        </p:nvSpPr>
        <p:spPr>
          <a:xfrm>
            <a:off x="307975" y="4312522"/>
            <a:ext cx="5784216" cy="2092881"/>
          </a:xfrm>
          <a:prstGeom prst="rect">
            <a:avLst/>
          </a:prstGeom>
        </p:spPr>
        <p:txBody>
          <a:bodyPr wrap="square">
            <a:spAutoFit/>
          </a:bodyPr>
          <a:lstStyle/>
          <a:p>
            <a:r>
              <a:rPr lang="en-US" sz="1600" b="1" dirty="0">
                <a:latin typeface="Calibri" panose="020F0502020204030204" pitchFamily="34" charset="0"/>
                <a:ea typeface="Calibri" panose="020F0502020204030204" pitchFamily="34" charset="0"/>
                <a:cs typeface="Times New Roman" panose="02020603050405020304" pitchFamily="18" charset="0"/>
              </a:rPr>
              <a:t>A6b. Survey for general public: </a:t>
            </a:r>
            <a:r>
              <a:rPr lang="en-US" sz="1600" dirty="0">
                <a:latin typeface="Calibri" panose="020F0502020204030204" pitchFamily="34" charset="0"/>
                <a:ea typeface="Calibri" panose="020F0502020204030204" pitchFamily="34" charset="0"/>
                <a:cs typeface="Times New Roman" panose="02020603050405020304" pitchFamily="18" charset="0"/>
              </a:rPr>
              <a:t>Identify the major advantages and limitations of algae related products</a:t>
            </a:r>
          </a:p>
          <a:p>
            <a:r>
              <a:rPr lang="en-US" sz="1400" b="1" dirty="0">
                <a:latin typeface="Calibri" panose="020F0502020204030204" pitchFamily="34" charset="0"/>
                <a:ea typeface="Calibri" panose="020F0502020204030204" pitchFamily="34" charset="0"/>
                <a:cs typeface="Times New Roman" panose="02020603050405020304" pitchFamily="18" charset="0"/>
              </a:rPr>
              <a:t>Description</a:t>
            </a:r>
          </a:p>
          <a:p>
            <a:r>
              <a:rPr lang="en-US" sz="1400" b="1" dirty="0">
                <a:latin typeface="Calibri" panose="020F0502020204030204" pitchFamily="34" charset="0"/>
                <a:ea typeface="Calibri" panose="020F0502020204030204" pitchFamily="34" charset="0"/>
                <a:cs typeface="Times New Roman" panose="02020603050405020304" pitchFamily="18" charset="0"/>
              </a:rPr>
              <a:t>Previous knowledge of Algae</a:t>
            </a:r>
          </a:p>
          <a:p>
            <a:r>
              <a:rPr lang="en-US" sz="1400" b="1" dirty="0">
                <a:latin typeface="Calibri" panose="020F0502020204030204" pitchFamily="34" charset="0"/>
                <a:ea typeface="Calibri" panose="020F0502020204030204" pitchFamily="34" charset="0"/>
                <a:cs typeface="Times New Roman" panose="02020603050405020304" pitchFamily="18" charset="0"/>
              </a:rPr>
              <a:t>Bioplastics from Algae</a:t>
            </a:r>
          </a:p>
          <a:p>
            <a:r>
              <a:rPr lang="en-US" sz="1400" b="1" dirty="0">
                <a:latin typeface="Calibri" panose="020F0502020204030204" pitchFamily="34" charset="0"/>
                <a:ea typeface="Calibri" panose="020F0502020204030204" pitchFamily="34" charset="0"/>
                <a:cs typeface="Times New Roman" panose="02020603050405020304" pitchFamily="18" charset="0"/>
              </a:rPr>
              <a:t>Biostimulants/biopesticides from Algae</a:t>
            </a:r>
          </a:p>
          <a:p>
            <a:r>
              <a:rPr lang="en-US" sz="1400" b="1" dirty="0">
                <a:latin typeface="Calibri" panose="020F0502020204030204" pitchFamily="34" charset="0"/>
                <a:ea typeface="Calibri" panose="020F0502020204030204" pitchFamily="34" charset="0"/>
                <a:cs typeface="Times New Roman" panose="02020603050405020304" pitchFamily="18" charset="0"/>
              </a:rPr>
              <a:t>Animal feed from algae</a:t>
            </a:r>
          </a:p>
          <a:p>
            <a:r>
              <a:rPr lang="en-US" sz="1400" b="1" dirty="0">
                <a:latin typeface="Calibri" panose="020F0502020204030204" pitchFamily="34" charset="0"/>
                <a:ea typeface="Calibri" panose="020F0502020204030204" pitchFamily="34" charset="0"/>
                <a:cs typeface="Times New Roman" panose="02020603050405020304" pitchFamily="18" charset="0"/>
              </a:rPr>
              <a:t>Human nutrition</a:t>
            </a:r>
          </a:p>
          <a:p>
            <a:r>
              <a:rPr lang="en-US" sz="1400" b="1" dirty="0">
                <a:latin typeface="Calibri" panose="020F0502020204030204" pitchFamily="34" charset="0"/>
                <a:ea typeface="Calibri" panose="020F0502020204030204" pitchFamily="34" charset="0"/>
                <a:cs typeface="Times New Roman" panose="02020603050405020304" pitchFamily="18" charset="0"/>
              </a:rPr>
              <a:t>Biorefineries from Algae</a:t>
            </a:r>
          </a:p>
        </p:txBody>
      </p:sp>
      <p:sp>
        <p:nvSpPr>
          <p:cNvPr id="4" name="Rectángulo 3"/>
          <p:cNvSpPr/>
          <p:nvPr/>
        </p:nvSpPr>
        <p:spPr>
          <a:xfrm>
            <a:off x="307975" y="3645540"/>
            <a:ext cx="6096000" cy="738664"/>
          </a:xfrm>
          <a:prstGeom prst="rect">
            <a:avLst/>
          </a:prstGeom>
        </p:spPr>
        <p:txBody>
          <a:bodyPr>
            <a:spAutoFit/>
          </a:bodyPr>
          <a:lstStyle/>
          <a:p>
            <a:r>
              <a:rPr lang="en-US" sz="1400" dirty="0">
                <a:hlinkClick r:id="rId2"/>
              </a:rPr>
              <a:t>https://www.dropbox.com/s/whyrbfxoe8x0dfc/A61.-%20Survey%20about%20industrial%20acceptance.docx?dl=0</a:t>
            </a:r>
            <a:endParaRPr lang="en-US" sz="1400" dirty="0"/>
          </a:p>
          <a:p>
            <a:endParaRPr lang="en-US" sz="1400" dirty="0"/>
          </a:p>
        </p:txBody>
      </p:sp>
      <p:sp>
        <p:nvSpPr>
          <p:cNvPr id="7" name="Rectángulo 6"/>
          <p:cNvSpPr/>
          <p:nvPr/>
        </p:nvSpPr>
        <p:spPr>
          <a:xfrm>
            <a:off x="307975" y="6312041"/>
            <a:ext cx="6096000" cy="861774"/>
          </a:xfrm>
          <a:prstGeom prst="rect">
            <a:avLst/>
          </a:prstGeom>
        </p:spPr>
        <p:txBody>
          <a:bodyPr>
            <a:spAutoFit/>
          </a:bodyPr>
          <a:lstStyle/>
          <a:p>
            <a:r>
              <a:rPr lang="en-US" sz="1600" dirty="0">
                <a:hlinkClick r:id="rId3"/>
              </a:rPr>
              <a:t>https://www.dropbox.com/s/yfp77ng2c8eanax/A62.-%20Surveys%20about%20social%20acceptance.docx?dl=0</a:t>
            </a:r>
            <a:endParaRPr lang="en-US" sz="1600" dirty="0"/>
          </a:p>
          <a:p>
            <a:endParaRPr lang="en-US" sz="1600" dirty="0"/>
          </a:p>
        </p:txBody>
      </p:sp>
      <p:sp>
        <p:nvSpPr>
          <p:cNvPr id="10" name="CuadroTexto 9"/>
          <p:cNvSpPr txBox="1"/>
          <p:nvPr/>
        </p:nvSpPr>
        <p:spPr>
          <a:xfrm>
            <a:off x="6609713" y="5361545"/>
            <a:ext cx="2467331" cy="646331"/>
          </a:xfrm>
          <a:prstGeom prst="rect">
            <a:avLst/>
          </a:prstGeom>
          <a:noFill/>
        </p:spPr>
        <p:txBody>
          <a:bodyPr wrap="square" rtlCol="0">
            <a:spAutoFit/>
          </a:bodyPr>
          <a:lstStyle/>
          <a:p>
            <a:pPr algn="ctr"/>
            <a:r>
              <a:rPr lang="en-US" b="1" dirty="0">
                <a:solidFill>
                  <a:srgbClr val="FF0000"/>
                </a:solidFill>
              </a:rPr>
              <a:t>Define the final fields to be included</a:t>
            </a:r>
          </a:p>
        </p:txBody>
      </p:sp>
    </p:spTree>
    <p:extLst>
      <p:ext uri="{BB962C8B-B14F-4D97-AF65-F5344CB8AC3E}">
        <p14:creationId xmlns:p14="http://schemas.microsoft.com/office/powerpoint/2010/main" val="4095654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5" name="AutoShape 6" descr="Gráfico de respuestas de formularios. Título de la pregunta: Identified Constraints, Obstacles, and Issues. Número de respuestas: 38 respuesta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ángulo 1"/>
          <p:cNvSpPr/>
          <p:nvPr/>
        </p:nvSpPr>
        <p:spPr>
          <a:xfrm>
            <a:off x="1126274" y="1797777"/>
            <a:ext cx="8909824" cy="3970318"/>
          </a:xfrm>
          <a:prstGeom prst="rect">
            <a:avLst/>
          </a:prstGeom>
        </p:spPr>
        <p:txBody>
          <a:bodyPr wrap="square">
            <a:spAutoFit/>
          </a:bodyPr>
          <a:lstStyle/>
          <a:p>
            <a:pPr>
              <a:spcAft>
                <a:spcPts val="0"/>
              </a:spcAft>
            </a:pPr>
            <a:r>
              <a:rPr lang="en-GB" dirty="0">
                <a:latin typeface="Times New Roman" panose="02020603050405020304" pitchFamily="18" charset="0"/>
                <a:ea typeface="Times New Roman" panose="02020603050405020304" pitchFamily="18" charset="0"/>
              </a:rPr>
              <a:t>The highlights are:</a:t>
            </a:r>
            <a:endParaRPr lang="en-GB" dirty="0">
              <a:latin typeface="Times New Roman" panose="02020603050405020304" pitchFamily="18" charset="0"/>
              <a:ea typeface="Calibri" panose="020F0502020204030204" pitchFamily="34" charset="0"/>
            </a:endParaRPr>
          </a:p>
          <a:p>
            <a:pPr>
              <a:spcAft>
                <a:spcPts val="0"/>
              </a:spcAft>
            </a:pPr>
            <a:r>
              <a:rPr lang="en-GB" dirty="0">
                <a:latin typeface="Times New Roman" panose="02020603050405020304" pitchFamily="18" charset="0"/>
                <a:ea typeface="Times New Roman" panose="02020603050405020304" pitchFamily="18" charset="0"/>
              </a:rPr>
              <a:t> </a:t>
            </a:r>
            <a:endParaRPr lang="en-GB" dirty="0">
              <a:latin typeface="Times New Roman" panose="02020603050405020304" pitchFamily="18" charset="0"/>
              <a:ea typeface="Calibri" panose="020F0502020204030204" pitchFamily="34" charset="0"/>
            </a:endParaRPr>
          </a:p>
          <a:p>
            <a:pPr>
              <a:spcAft>
                <a:spcPts val="0"/>
              </a:spcAft>
            </a:pPr>
            <a:r>
              <a:rPr lang="en-GB" dirty="0">
                <a:latin typeface="Times New Roman" panose="02020603050405020304" pitchFamily="18" charset="0"/>
                <a:ea typeface="Times New Roman" panose="02020603050405020304" pitchFamily="18" charset="0"/>
              </a:rPr>
              <a:t>1. The identification of major constraints and outcomes from the working group</a:t>
            </a:r>
            <a:endParaRPr lang="en-GB" dirty="0">
              <a:latin typeface="Times New Roman" panose="02020603050405020304" pitchFamily="18" charset="0"/>
              <a:ea typeface="Calibri" panose="020F0502020204030204" pitchFamily="34" charset="0"/>
            </a:endParaRPr>
          </a:p>
          <a:p>
            <a:pPr>
              <a:spcAft>
                <a:spcPts val="0"/>
              </a:spcAft>
            </a:pPr>
            <a:r>
              <a:rPr lang="en-GB" dirty="0">
                <a:latin typeface="Times New Roman" panose="02020603050405020304" pitchFamily="18" charset="0"/>
                <a:ea typeface="Times New Roman" panose="02020603050405020304" pitchFamily="18" charset="0"/>
              </a:rPr>
              <a:t>2. The preparation of surveys to map the further development of the algae sector in medium/low-cost applications</a:t>
            </a:r>
            <a:endParaRPr lang="en-GB" dirty="0">
              <a:latin typeface="Times New Roman" panose="02020603050405020304" pitchFamily="18" charset="0"/>
              <a:ea typeface="Calibri" panose="020F0502020204030204" pitchFamily="34" charset="0"/>
            </a:endParaRPr>
          </a:p>
          <a:p>
            <a:pPr>
              <a:spcAft>
                <a:spcPts val="0"/>
              </a:spcAft>
            </a:pPr>
            <a:r>
              <a:rPr lang="en-GB" dirty="0">
                <a:latin typeface="Times New Roman" panose="02020603050405020304" pitchFamily="18" charset="0"/>
                <a:ea typeface="Times New Roman" panose="02020603050405020304" pitchFamily="18" charset="0"/>
              </a:rPr>
              <a:t>3. To elaborate a database of shareable facilities/knowledge to facilitate the development of the sector</a:t>
            </a:r>
            <a:endParaRPr lang="en-GB" dirty="0">
              <a:latin typeface="Times New Roman" panose="02020603050405020304" pitchFamily="18" charset="0"/>
              <a:ea typeface="Calibri" panose="020F0502020204030204" pitchFamily="34" charset="0"/>
            </a:endParaRPr>
          </a:p>
          <a:p>
            <a:pPr>
              <a:spcAft>
                <a:spcPts val="0"/>
              </a:spcAft>
            </a:pPr>
            <a:r>
              <a:rPr lang="en-GB" dirty="0">
                <a:latin typeface="Times New Roman" panose="02020603050405020304" pitchFamily="18" charset="0"/>
                <a:ea typeface="Times New Roman" panose="02020603050405020304" pitchFamily="18" charset="0"/>
              </a:rPr>
              <a:t> </a:t>
            </a:r>
            <a:endParaRPr lang="en-GB" dirty="0">
              <a:latin typeface="Times New Roman" panose="02020603050405020304" pitchFamily="18" charset="0"/>
              <a:ea typeface="Calibri" panose="020F0502020204030204" pitchFamily="34" charset="0"/>
            </a:endParaRPr>
          </a:p>
          <a:p>
            <a:pPr>
              <a:spcAft>
                <a:spcPts val="0"/>
              </a:spcAft>
            </a:pPr>
            <a:r>
              <a:rPr lang="en-GB" dirty="0">
                <a:latin typeface="Times New Roman" panose="02020603050405020304" pitchFamily="18" charset="0"/>
                <a:ea typeface="Times New Roman" panose="02020603050405020304" pitchFamily="18" charset="0"/>
              </a:rPr>
              <a:t>New challenges</a:t>
            </a:r>
            <a:endParaRPr lang="en-GB" dirty="0">
              <a:latin typeface="Times New Roman" panose="02020603050405020304" pitchFamily="18" charset="0"/>
              <a:ea typeface="Calibri" panose="020F0502020204030204" pitchFamily="34" charset="0"/>
            </a:endParaRPr>
          </a:p>
          <a:p>
            <a:pPr>
              <a:spcAft>
                <a:spcPts val="0"/>
              </a:spcAft>
            </a:pPr>
            <a:r>
              <a:rPr lang="en-GB" dirty="0">
                <a:latin typeface="Times New Roman" panose="02020603050405020304" pitchFamily="18" charset="0"/>
                <a:ea typeface="Times New Roman" panose="02020603050405020304" pitchFamily="18" charset="0"/>
              </a:rPr>
              <a:t> </a:t>
            </a:r>
            <a:endParaRPr lang="en-GB" dirty="0">
              <a:latin typeface="Times New Roman" panose="02020603050405020304" pitchFamily="18" charset="0"/>
              <a:ea typeface="Calibri" panose="020F0502020204030204" pitchFamily="34" charset="0"/>
            </a:endParaRPr>
          </a:p>
          <a:p>
            <a:pPr marL="342900" lvl="0" indent="-342900">
              <a:spcAft>
                <a:spcPts val="0"/>
              </a:spcAft>
              <a:buFont typeface="+mj-lt"/>
              <a:buAutoNum type="arabicPeriod"/>
            </a:pPr>
            <a:r>
              <a:rPr lang="en-GB" dirty="0">
                <a:latin typeface="Times New Roman" panose="02020603050405020304" pitchFamily="18" charset="0"/>
                <a:ea typeface="Times New Roman" panose="02020603050405020304" pitchFamily="18" charset="0"/>
              </a:rPr>
              <a:t>Completion of ongoing activities especially the database and making it accessible to stakeholders</a:t>
            </a:r>
            <a:endParaRPr lang="en-GB" dirty="0">
              <a:latin typeface="Times New Roman" panose="02020603050405020304" pitchFamily="18" charset="0"/>
              <a:ea typeface="Calibri" panose="020F0502020204030204" pitchFamily="34" charset="0"/>
            </a:endParaRPr>
          </a:p>
          <a:p>
            <a:pPr marL="342900" lvl="0" indent="-342900">
              <a:spcAft>
                <a:spcPts val="0"/>
              </a:spcAft>
              <a:buFont typeface="+mj-lt"/>
              <a:buAutoNum type="arabicPeriod"/>
            </a:pPr>
            <a:r>
              <a:rPr lang="en-GB" dirty="0">
                <a:latin typeface="Times New Roman" panose="02020603050405020304" pitchFamily="18" charset="0"/>
                <a:ea typeface="Times New Roman" panose="02020603050405020304" pitchFamily="18" charset="0"/>
              </a:rPr>
              <a:t>Development of planned training and dissemination activities </a:t>
            </a:r>
            <a:endParaRPr lang="en-GB" dirty="0">
              <a:latin typeface="Times New Roman" panose="02020603050405020304" pitchFamily="18" charset="0"/>
              <a:ea typeface="Calibri" panose="020F0502020204030204" pitchFamily="34" charset="0"/>
            </a:endParaRPr>
          </a:p>
          <a:p>
            <a:pPr marL="342900" lvl="0" indent="-342900">
              <a:spcAft>
                <a:spcPts val="0"/>
              </a:spcAft>
              <a:buFont typeface="+mj-lt"/>
              <a:buAutoNum type="arabicPeriod"/>
            </a:pPr>
            <a:r>
              <a:rPr lang="en-GB" dirty="0">
                <a:latin typeface="Times New Roman" panose="02020603050405020304" pitchFamily="18" charset="0"/>
                <a:ea typeface="Times New Roman" panose="02020603050405020304" pitchFamily="18" charset="0"/>
              </a:rPr>
              <a:t>To involve the general industrial sector in the activities of the WG</a:t>
            </a:r>
            <a:endParaRPr lang="en-GB"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4092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10" name="Content Placeholder 4">
            <a:extLst>
              <a:ext uri="{FF2B5EF4-FFF2-40B4-BE49-F238E27FC236}">
                <a16:creationId xmlns:a16="http://schemas.microsoft.com/office/drawing/2014/main" id="{0C94519F-ED85-E042-90BA-45FCAD5EC693}"/>
              </a:ext>
            </a:extLst>
          </p:cNvPr>
          <p:cNvSpPr>
            <a:spLocks noGrp="1"/>
          </p:cNvSpPr>
          <p:nvPr>
            <p:ph sz="quarter" idx="4294967295"/>
          </p:nvPr>
        </p:nvSpPr>
        <p:spPr>
          <a:xfrm>
            <a:off x="288756" y="2136624"/>
            <a:ext cx="11119719" cy="3422348"/>
          </a:xfrm>
          <a:prstGeom prst="rect">
            <a:avLst/>
          </a:prstGeom>
        </p:spPr>
        <p:txBody>
          <a:bodyPr vert="horz" lIns="792000" tIns="216000" rIns="216000" bIns="216000" rtlCol="0" anchor="t">
            <a:normAutofit fontScale="92500" lnSpcReduction="10000"/>
          </a:bodyPr>
          <a:lstStyle/>
          <a:p>
            <a:pPr marL="457200" indent="-457200">
              <a:lnSpc>
                <a:spcPct val="100000"/>
              </a:lnSpc>
              <a:buAutoNum type="arabicPeriod"/>
            </a:pPr>
            <a:r>
              <a:rPr lang="en-GB" sz="2400" dirty="0">
                <a:latin typeface="EC Square Sans Pro" panose="020B0506040000020004"/>
                <a:ea typeface="Nirmala UI Semilight" panose="020B0402040204020203" pitchFamily="34" charset="0"/>
                <a:cs typeface="Nirmala UI Semilight"/>
              </a:rPr>
              <a:t>Introducing the WGs to the stakeholders (20th June during the EU4Algae Online Event)</a:t>
            </a:r>
          </a:p>
          <a:p>
            <a:pPr marL="457200" indent="-457200">
              <a:lnSpc>
                <a:spcPct val="100000"/>
              </a:lnSpc>
              <a:buAutoNum type="arabicPeriod"/>
            </a:pPr>
            <a:r>
              <a:rPr lang="en-GB" sz="2400" dirty="0">
                <a:latin typeface="EC Square Sans Pro" panose="020B0506040000020004"/>
                <a:ea typeface="Nirmala UI Semilight" panose="020B0402040204020203" pitchFamily="34" charset="0"/>
                <a:cs typeface="Nirmala UI Semilight"/>
              </a:rPr>
              <a:t>Defining the Actions and outcomes: WGs Meetings and activities (July to October)</a:t>
            </a:r>
          </a:p>
          <a:p>
            <a:pPr marL="457200" indent="-457200">
              <a:lnSpc>
                <a:spcPct val="100000"/>
              </a:lnSpc>
              <a:buFont typeface="Arial" panose="020B0604020202020204" pitchFamily="34" charset="0"/>
              <a:buAutoNum type="arabicPeriod"/>
            </a:pPr>
            <a:r>
              <a:rPr lang="en-GB" sz="2400" dirty="0">
                <a:latin typeface="EC Square Sans Pro" panose="020B0506040000020004"/>
                <a:ea typeface="Nirmala UI Semilight" panose="020B0402040204020203" pitchFamily="34" charset="0"/>
                <a:cs typeface="Nirmala UI Semilight"/>
              </a:rPr>
              <a:t>Online working group meeting (1</a:t>
            </a:r>
            <a:r>
              <a:rPr lang="en-GB" sz="2400" baseline="30000" dirty="0">
                <a:latin typeface="EC Square Sans Pro" panose="020B0506040000020004"/>
                <a:ea typeface="Nirmala UI Semilight" panose="020B0402040204020203" pitchFamily="34" charset="0"/>
                <a:cs typeface="Nirmala UI Semilight"/>
              </a:rPr>
              <a:t>st</a:t>
            </a:r>
            <a:r>
              <a:rPr lang="en-GB" sz="2400" dirty="0">
                <a:latin typeface="EC Square Sans Pro" panose="020B0506040000020004"/>
                <a:ea typeface="Nirmala UI Semilight" panose="020B0402040204020203" pitchFamily="34" charset="0"/>
                <a:cs typeface="Nirmala UI Semilight"/>
              </a:rPr>
              <a:t> week of October)</a:t>
            </a:r>
          </a:p>
          <a:p>
            <a:pPr marL="457200" indent="-457200">
              <a:lnSpc>
                <a:spcPct val="100000"/>
              </a:lnSpc>
              <a:buFont typeface="Arial" panose="020B0604020202020204" pitchFamily="34" charset="0"/>
              <a:buAutoNum type="arabicPeriod"/>
            </a:pPr>
            <a:r>
              <a:rPr lang="en-GB" sz="2400" dirty="0">
                <a:latin typeface="EC Square Sans Pro" panose="020B0506040000020004"/>
                <a:ea typeface="Nirmala UI Semilight" panose="020B0402040204020203" pitchFamily="34" charset="0"/>
                <a:cs typeface="Nirmala UI Semilight"/>
              </a:rPr>
              <a:t>Discussions and Action Plan Refinement (October to November)</a:t>
            </a:r>
          </a:p>
          <a:p>
            <a:pPr marL="457200" indent="-457200">
              <a:lnSpc>
                <a:spcPct val="100000"/>
              </a:lnSpc>
              <a:buAutoNum type="arabicPeriod"/>
            </a:pPr>
            <a:r>
              <a:rPr lang="en-GB" sz="2400" dirty="0">
                <a:latin typeface="EC Square Sans Pro" panose="020B0506040000020004"/>
                <a:ea typeface="Nirmala UI Semilight" panose="020B0402040204020203" pitchFamily="34" charset="0"/>
                <a:cs typeface="Nirmala UI Semilight"/>
              </a:rPr>
              <a:t>1st WG Annual Meeting during the EU4Algae Event (Rome 11/12/2022) </a:t>
            </a:r>
          </a:p>
          <a:p>
            <a:pPr marL="457200" indent="-457200">
              <a:lnSpc>
                <a:spcPct val="100000"/>
              </a:lnSpc>
              <a:buAutoNum type="arabicPeriod"/>
            </a:pPr>
            <a:r>
              <a:rPr lang="en-GB" sz="2400" dirty="0">
                <a:latin typeface="EC Square Sans Pro" panose="020B0506040000020004"/>
                <a:ea typeface="Nirmala UI Semilight" panose="020B0402040204020203" pitchFamily="34" charset="0"/>
                <a:cs typeface="Nirmala UI Semilight"/>
              </a:rPr>
              <a:t>2nd Version of Action Plans (December 2022)</a:t>
            </a:r>
          </a:p>
          <a:p>
            <a:pPr marL="457200" indent="-457200">
              <a:lnSpc>
                <a:spcPct val="100000"/>
              </a:lnSpc>
              <a:buAutoNum type="arabicPeriod"/>
            </a:pPr>
            <a:r>
              <a:rPr lang="en-GB" sz="2400" dirty="0">
                <a:latin typeface="EC Square Sans Pro" panose="020B0506040000020004"/>
                <a:ea typeface="Nirmala UI Semilight" panose="020B0402040204020203" pitchFamily="34" charset="0"/>
                <a:cs typeface="Nirmala UI Semilight"/>
              </a:rPr>
              <a:t>Draft of actions/outcomes (May 2023)</a:t>
            </a:r>
          </a:p>
        </p:txBody>
      </p:sp>
      <p:sp>
        <p:nvSpPr>
          <p:cNvPr id="11" name="TextBox 14">
            <a:extLst>
              <a:ext uri="{FF2B5EF4-FFF2-40B4-BE49-F238E27FC236}">
                <a16:creationId xmlns:a16="http://schemas.microsoft.com/office/drawing/2014/main" id="{76172ECC-2788-B1F2-0997-4D0D55F9F677}"/>
              </a:ext>
            </a:extLst>
          </p:cNvPr>
          <p:cNvSpPr txBox="1"/>
          <p:nvPr/>
        </p:nvSpPr>
        <p:spPr>
          <a:xfrm>
            <a:off x="288756" y="1424718"/>
            <a:ext cx="5183129" cy="523220"/>
          </a:xfrm>
          <a:prstGeom prst="rect">
            <a:avLst/>
          </a:prstGeom>
          <a:noFill/>
        </p:spPr>
        <p:txBody>
          <a:bodyPr wrap="square" rtlCol="0">
            <a:spAutoFit/>
          </a:bodyPr>
          <a:lstStyle/>
          <a:p>
            <a:r>
              <a:rPr lang="pt-PT" sz="2800" b="1" dirty="0">
                <a:latin typeface="EC Square Sans Pro" panose="020B0506040000020004"/>
              </a:rPr>
              <a:t>Workplan</a:t>
            </a:r>
            <a:endParaRPr lang="x-none" sz="2800" b="1" dirty="0">
              <a:latin typeface="EC Square Sans Pro" panose="020B0506040000020004"/>
            </a:endParaRPr>
          </a:p>
        </p:txBody>
      </p:sp>
      <p:pic>
        <p:nvPicPr>
          <p:cNvPr id="10242" name="Picture 2" descr="https://tse1.mm.bing.net/th?id=OIP.pdGhogpqxJI3cEVixEJdcwHaE8&amp;pid=Api&amp;P=0&amp;w=245&amp;h=1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600" y="0"/>
            <a:ext cx="2438400" cy="16222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eck Mark Vectores, Iconos, Gráficos y Fondos para Descargar Grat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078" y="2318868"/>
            <a:ext cx="482243" cy="4822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eck Mark Vectores, Iconos, Gráficos y Fondos para Descargar Grat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078" y="2770425"/>
            <a:ext cx="482243" cy="4822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heck Mark Vectores, Iconos, Gráficos y Fondos para Descargar Grat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078" y="3247047"/>
            <a:ext cx="482243" cy="4822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heck Mark Vectores, Iconos, Gráficos y Fondos para Descargar Grat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065" y="3636608"/>
            <a:ext cx="482243" cy="4822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heck Mark Vectores, Iconos, Gráficos y Fondos para Descargar Grat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052" y="4029676"/>
            <a:ext cx="482243" cy="4822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heck Mark Vectores, Iconos, Gráficos y Fondos para Descargar Grat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064" y="4401256"/>
            <a:ext cx="482243" cy="4822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heck Mark Vectores, Iconos, Gráficos y Fondos para Descargar Grat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052" y="4855316"/>
            <a:ext cx="482243" cy="482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98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uadroTexto 3"/>
          <p:cNvSpPr txBox="1"/>
          <p:nvPr/>
        </p:nvSpPr>
        <p:spPr>
          <a:xfrm>
            <a:off x="300671" y="1571537"/>
            <a:ext cx="1550424" cy="523220"/>
          </a:xfrm>
          <a:prstGeom prst="rect">
            <a:avLst/>
          </a:prstGeom>
          <a:solidFill>
            <a:srgbClr val="CC99FF"/>
          </a:solidFill>
        </p:spPr>
        <p:txBody>
          <a:bodyPr wrap="square" rtlCol="0">
            <a:spAutoFit/>
          </a:bodyPr>
          <a:lstStyle>
            <a:defPPr>
              <a:defRPr lang="de-DE"/>
            </a:defPPr>
            <a:lvl1pPr>
              <a:defRPr sz="2800" b="1">
                <a:latin typeface="EC Square Sans Pro" panose="020B0506040000020004"/>
              </a:defRPr>
            </a:lvl1pPr>
          </a:lstStyle>
          <a:p>
            <a:r>
              <a:rPr lang="en-US" dirty="0"/>
              <a:t>Objectives</a:t>
            </a:r>
          </a:p>
        </p:txBody>
      </p:sp>
      <p:sp>
        <p:nvSpPr>
          <p:cNvPr id="5" name="CuadroTexto 4"/>
          <p:cNvSpPr txBox="1"/>
          <p:nvPr/>
        </p:nvSpPr>
        <p:spPr>
          <a:xfrm>
            <a:off x="6363732" y="1452385"/>
            <a:ext cx="2502608" cy="523220"/>
          </a:xfrm>
          <a:prstGeom prst="rect">
            <a:avLst/>
          </a:prstGeom>
          <a:solidFill>
            <a:srgbClr val="CC99FF"/>
          </a:solidFill>
        </p:spPr>
        <p:txBody>
          <a:bodyPr wrap="square" rtlCol="0">
            <a:spAutoFit/>
          </a:bodyPr>
          <a:lstStyle>
            <a:defPPr>
              <a:defRPr lang="de-DE"/>
            </a:defPPr>
            <a:lvl1pPr>
              <a:defRPr sz="2800" b="1">
                <a:latin typeface="EC Square Sans Pro" panose="020B0506040000020004"/>
              </a:defRPr>
            </a:lvl1pPr>
          </a:lstStyle>
          <a:p>
            <a:r>
              <a:rPr lang="en-US" dirty="0"/>
              <a:t>Obstacles/Issues</a:t>
            </a:r>
          </a:p>
        </p:txBody>
      </p:sp>
      <p:sp>
        <p:nvSpPr>
          <p:cNvPr id="6" name="CuadroTexto 5"/>
          <p:cNvSpPr txBox="1"/>
          <p:nvPr/>
        </p:nvSpPr>
        <p:spPr>
          <a:xfrm>
            <a:off x="300671" y="4439256"/>
            <a:ext cx="1159292" cy="523220"/>
          </a:xfrm>
          <a:prstGeom prst="rect">
            <a:avLst/>
          </a:prstGeom>
          <a:solidFill>
            <a:srgbClr val="CC99FF"/>
          </a:solidFill>
        </p:spPr>
        <p:txBody>
          <a:bodyPr wrap="square" rtlCol="0">
            <a:spAutoFit/>
          </a:bodyPr>
          <a:lstStyle>
            <a:defPPr>
              <a:defRPr lang="de-DE"/>
            </a:defPPr>
            <a:lvl1pPr>
              <a:defRPr sz="2800" b="1">
                <a:latin typeface="EC Square Sans Pro" panose="020B0506040000020004"/>
              </a:defRPr>
            </a:lvl1pPr>
          </a:lstStyle>
          <a:p>
            <a:r>
              <a:rPr lang="en-US" dirty="0"/>
              <a:t>Actions</a:t>
            </a:r>
          </a:p>
        </p:txBody>
      </p:sp>
      <p:sp>
        <p:nvSpPr>
          <p:cNvPr id="7" name="CuadroTexto 6"/>
          <p:cNvSpPr txBox="1"/>
          <p:nvPr/>
        </p:nvSpPr>
        <p:spPr>
          <a:xfrm>
            <a:off x="6363732" y="4461575"/>
            <a:ext cx="3312766" cy="523220"/>
          </a:xfrm>
          <a:prstGeom prst="rect">
            <a:avLst/>
          </a:prstGeom>
          <a:solidFill>
            <a:srgbClr val="CC99FF"/>
          </a:solidFill>
        </p:spPr>
        <p:txBody>
          <a:bodyPr wrap="square" rtlCol="0">
            <a:spAutoFit/>
          </a:bodyPr>
          <a:lstStyle>
            <a:defPPr>
              <a:defRPr lang="de-DE"/>
            </a:defPPr>
            <a:lvl1pPr>
              <a:defRPr sz="2800" b="1">
                <a:latin typeface="EC Square Sans Pro" panose="020B0506040000020004"/>
              </a:defRPr>
            </a:lvl1pPr>
          </a:lstStyle>
          <a:p>
            <a:r>
              <a:rPr lang="en-US" dirty="0"/>
              <a:t>Outcomes/Deliverables</a:t>
            </a:r>
          </a:p>
        </p:txBody>
      </p:sp>
      <p:sp>
        <p:nvSpPr>
          <p:cNvPr id="9" name="TextBox 13">
            <a:extLst>
              <a:ext uri="{FF2B5EF4-FFF2-40B4-BE49-F238E27FC236}">
                <a16:creationId xmlns:a16="http://schemas.microsoft.com/office/drawing/2014/main" id="{14A54028-5B19-1D63-BDD3-AA5422C7D59B}"/>
              </a:ext>
            </a:extLst>
          </p:cNvPr>
          <p:cNvSpPr txBox="1"/>
          <p:nvPr/>
        </p:nvSpPr>
        <p:spPr>
          <a:xfrm>
            <a:off x="300671" y="2213908"/>
            <a:ext cx="5629626" cy="1938992"/>
          </a:xfrm>
          <a:prstGeom prst="rect">
            <a:avLst/>
          </a:prstGeom>
          <a:noFill/>
        </p:spPr>
        <p:txBody>
          <a:bodyPr wrap="square" rtlCol="0">
            <a:spAutoFit/>
          </a:bodyPr>
          <a:lstStyle/>
          <a:p>
            <a:pPr marL="342900" indent="-342900">
              <a:buFont typeface="Courier New" panose="02070309020205020404" pitchFamily="49" charset="0"/>
              <a:buChar char="o"/>
            </a:pPr>
            <a:r>
              <a:rPr lang="pt-PT" sz="2000" dirty="0">
                <a:latin typeface="EC Square Sans Pro" panose="020B0506040000020004"/>
              </a:rPr>
              <a:t>Stakeholders platform to share/collaborate</a:t>
            </a:r>
          </a:p>
          <a:p>
            <a:pPr marL="342900" indent="-342900">
              <a:buFont typeface="Courier New" panose="02070309020205020404" pitchFamily="49" charset="0"/>
              <a:buChar char="o"/>
            </a:pPr>
            <a:r>
              <a:rPr lang="pt-PT" sz="2000" dirty="0">
                <a:latin typeface="EC Square Sans Pro" panose="020B0506040000020004"/>
              </a:rPr>
              <a:t>Boost innovative uses of algae based products</a:t>
            </a:r>
          </a:p>
          <a:p>
            <a:pPr marL="342900" indent="-342900">
              <a:buFont typeface="Courier New" panose="02070309020205020404" pitchFamily="49" charset="0"/>
              <a:buChar char="o"/>
            </a:pPr>
            <a:r>
              <a:rPr lang="pt-PT" sz="2000" dirty="0">
                <a:latin typeface="EC Square Sans Pro" panose="020B0506040000020004"/>
              </a:rPr>
              <a:t>Identify and solve technical/busines problems</a:t>
            </a:r>
          </a:p>
          <a:p>
            <a:pPr marL="342900" indent="-342900">
              <a:buFont typeface="Courier New" panose="02070309020205020404" pitchFamily="49" charset="0"/>
              <a:buChar char="o"/>
            </a:pPr>
            <a:r>
              <a:rPr lang="pt-PT" sz="2000" dirty="0">
                <a:latin typeface="EC Square Sans Pro" panose="020B0506040000020004"/>
              </a:rPr>
              <a:t>To promote social acceptance of algae based products</a:t>
            </a:r>
          </a:p>
          <a:p>
            <a:pPr marL="342900" indent="-342900">
              <a:buFont typeface="Courier New" panose="02070309020205020404" pitchFamily="49" charset="0"/>
              <a:buChar char="o"/>
            </a:pPr>
            <a:r>
              <a:rPr lang="en-GB" sz="2000" dirty="0">
                <a:latin typeface="EC Square Sans Pro" panose="020B0506040000020004"/>
              </a:rPr>
              <a:t>To promote education/training regarding algae chemicals</a:t>
            </a:r>
            <a:endParaRPr lang="pt-PT" sz="2000" dirty="0">
              <a:latin typeface="EC Square Sans Pro" panose="020B0506040000020004"/>
            </a:endParaRPr>
          </a:p>
        </p:txBody>
      </p:sp>
      <p:sp>
        <p:nvSpPr>
          <p:cNvPr id="10" name="TextBox 13">
            <a:extLst>
              <a:ext uri="{FF2B5EF4-FFF2-40B4-BE49-F238E27FC236}">
                <a16:creationId xmlns:a16="http://schemas.microsoft.com/office/drawing/2014/main" id="{14A54028-5B19-1D63-BDD3-AA5422C7D59B}"/>
              </a:ext>
            </a:extLst>
          </p:cNvPr>
          <p:cNvSpPr txBox="1"/>
          <p:nvPr/>
        </p:nvSpPr>
        <p:spPr>
          <a:xfrm>
            <a:off x="6363732" y="2202747"/>
            <a:ext cx="5375360" cy="1631216"/>
          </a:xfrm>
          <a:prstGeom prst="rect">
            <a:avLst/>
          </a:prstGeom>
          <a:noFill/>
        </p:spPr>
        <p:txBody>
          <a:bodyPr wrap="square" rtlCol="0">
            <a:spAutoFit/>
          </a:bodyPr>
          <a:lstStyle/>
          <a:p>
            <a:pPr marL="342900" indent="-342900">
              <a:buFont typeface="Courier New" panose="02070309020205020404" pitchFamily="49" charset="0"/>
              <a:buChar char="o"/>
            </a:pPr>
            <a:r>
              <a:rPr lang="pt-PT" sz="2000" dirty="0">
                <a:latin typeface="EC Square Sans Pro" panose="020B0506040000020004"/>
              </a:rPr>
              <a:t>High production cost/low production capacity</a:t>
            </a:r>
          </a:p>
          <a:p>
            <a:pPr marL="342900" indent="-342900">
              <a:buFont typeface="Courier New" panose="02070309020205020404" pitchFamily="49" charset="0"/>
              <a:buChar char="o"/>
            </a:pPr>
            <a:r>
              <a:rPr lang="pt-PT" sz="2000" dirty="0">
                <a:latin typeface="EC Square Sans Pro" panose="020B0506040000020004"/>
              </a:rPr>
              <a:t>Lack of standards and flaghship initiatives</a:t>
            </a:r>
          </a:p>
          <a:p>
            <a:pPr marL="342900" indent="-342900">
              <a:buFont typeface="Courier New" panose="02070309020205020404" pitchFamily="49" charset="0"/>
              <a:buChar char="o"/>
            </a:pPr>
            <a:r>
              <a:rPr lang="pt-PT" sz="2000" dirty="0">
                <a:latin typeface="EC Square Sans Pro" panose="020B0506040000020004"/>
              </a:rPr>
              <a:t>Limited knowledge of markets/consumers</a:t>
            </a:r>
          </a:p>
          <a:p>
            <a:pPr marL="342900" indent="-342900">
              <a:buFont typeface="Courier New" panose="02070309020205020404" pitchFamily="49" charset="0"/>
              <a:buChar char="o"/>
            </a:pPr>
            <a:r>
              <a:rPr lang="pt-PT" sz="2000" dirty="0">
                <a:latin typeface="EC Square Sans Pro" panose="020B0506040000020004"/>
              </a:rPr>
              <a:t>Limited knowledge of risks and impacts</a:t>
            </a:r>
          </a:p>
          <a:p>
            <a:pPr marL="342900" indent="-342900">
              <a:buFont typeface="Courier New" panose="02070309020205020404" pitchFamily="49" charset="0"/>
              <a:buChar char="o"/>
            </a:pPr>
            <a:r>
              <a:rPr lang="pt-PT" sz="2000" dirty="0">
                <a:latin typeface="EC Square Sans Pro" panose="020B0506040000020004"/>
              </a:rPr>
              <a:t>Fragmented knowledge of technologies</a:t>
            </a:r>
          </a:p>
        </p:txBody>
      </p:sp>
      <p:sp>
        <p:nvSpPr>
          <p:cNvPr id="11" name="TextBox 13">
            <a:extLst>
              <a:ext uri="{FF2B5EF4-FFF2-40B4-BE49-F238E27FC236}">
                <a16:creationId xmlns:a16="http://schemas.microsoft.com/office/drawing/2014/main" id="{14A54028-5B19-1D63-BDD3-AA5422C7D59B}"/>
              </a:ext>
            </a:extLst>
          </p:cNvPr>
          <p:cNvSpPr txBox="1"/>
          <p:nvPr/>
        </p:nvSpPr>
        <p:spPr>
          <a:xfrm>
            <a:off x="300671" y="4984795"/>
            <a:ext cx="6312666" cy="1631216"/>
          </a:xfrm>
          <a:prstGeom prst="rect">
            <a:avLst/>
          </a:prstGeom>
          <a:noFill/>
        </p:spPr>
        <p:txBody>
          <a:bodyPr wrap="square" rtlCol="0">
            <a:spAutoFit/>
          </a:bodyPr>
          <a:lstStyle/>
          <a:p>
            <a:pPr marL="342900" indent="-342900">
              <a:buFont typeface="Courier New" panose="02070309020205020404" pitchFamily="49" charset="0"/>
              <a:buChar char="o"/>
            </a:pPr>
            <a:r>
              <a:rPr lang="pt-PT" sz="2000" dirty="0">
                <a:latin typeface="EC Square Sans Pro" panose="020B0506040000020004"/>
              </a:rPr>
              <a:t>Develop EU Algae Industry/connect with chemical industry</a:t>
            </a:r>
          </a:p>
          <a:p>
            <a:pPr marL="342900" indent="-342900">
              <a:buFont typeface="Courier New" panose="02070309020205020404" pitchFamily="49" charset="0"/>
              <a:buChar char="o"/>
            </a:pPr>
            <a:r>
              <a:rPr lang="pt-PT" sz="2000" dirty="0">
                <a:latin typeface="EC Square Sans Pro" panose="020B0506040000020004"/>
              </a:rPr>
              <a:t>To promote demonstration processes</a:t>
            </a:r>
          </a:p>
          <a:p>
            <a:pPr marL="342900" indent="-342900">
              <a:buFont typeface="Courier New" panose="02070309020205020404" pitchFamily="49" charset="0"/>
              <a:buChar char="o"/>
            </a:pPr>
            <a:r>
              <a:rPr lang="pt-PT" sz="2000" dirty="0">
                <a:latin typeface="EC Square Sans Pro" panose="020B0506040000020004"/>
              </a:rPr>
              <a:t>To gather knowledge on carbon, nutrients bioremediation</a:t>
            </a:r>
          </a:p>
          <a:p>
            <a:pPr marL="342900" indent="-342900">
              <a:buFont typeface="Courier New" panose="02070309020205020404" pitchFamily="49" charset="0"/>
              <a:buChar char="o"/>
            </a:pPr>
            <a:r>
              <a:rPr lang="pt-PT" sz="2000" dirty="0">
                <a:latin typeface="EC Square Sans Pro" panose="020B0506040000020004"/>
              </a:rPr>
              <a:t>To improve education/training activities</a:t>
            </a:r>
          </a:p>
          <a:p>
            <a:pPr marL="342900" indent="-342900">
              <a:buFont typeface="Courier New" panose="02070309020205020404" pitchFamily="49" charset="0"/>
              <a:buChar char="o"/>
            </a:pPr>
            <a:r>
              <a:rPr lang="pt-PT" sz="2000" dirty="0">
                <a:latin typeface="EC Square Sans Pro" panose="020B0506040000020004"/>
              </a:rPr>
              <a:t>To promote social acceptance of algae products</a:t>
            </a:r>
          </a:p>
        </p:txBody>
      </p:sp>
      <p:sp>
        <p:nvSpPr>
          <p:cNvPr id="12" name="TextBox 13">
            <a:extLst>
              <a:ext uri="{FF2B5EF4-FFF2-40B4-BE49-F238E27FC236}">
                <a16:creationId xmlns:a16="http://schemas.microsoft.com/office/drawing/2014/main" id="{14A54028-5B19-1D63-BDD3-AA5422C7D59B}"/>
              </a:ext>
            </a:extLst>
          </p:cNvPr>
          <p:cNvSpPr txBox="1"/>
          <p:nvPr/>
        </p:nvSpPr>
        <p:spPr>
          <a:xfrm>
            <a:off x="6363732" y="4973634"/>
            <a:ext cx="5636617" cy="2246769"/>
          </a:xfrm>
          <a:prstGeom prst="rect">
            <a:avLst/>
          </a:prstGeom>
          <a:noFill/>
        </p:spPr>
        <p:txBody>
          <a:bodyPr wrap="square" rtlCol="0">
            <a:spAutoFit/>
          </a:bodyPr>
          <a:lstStyle/>
          <a:p>
            <a:pPr marL="342900" indent="-342900">
              <a:buFont typeface="Courier New" panose="02070309020205020404" pitchFamily="49" charset="0"/>
              <a:buChar char="o"/>
            </a:pPr>
            <a:r>
              <a:rPr lang="pt-PT" sz="2000" dirty="0">
                <a:latin typeface="EC Square Sans Pro" panose="020B0506040000020004"/>
              </a:rPr>
              <a:t>Database of algae related companies/technologies</a:t>
            </a:r>
          </a:p>
          <a:p>
            <a:pPr marL="342900" indent="-342900">
              <a:buFont typeface="Courier New" panose="02070309020205020404" pitchFamily="49" charset="0"/>
              <a:buChar char="o"/>
            </a:pPr>
            <a:r>
              <a:rPr lang="pt-PT" sz="2000" dirty="0">
                <a:latin typeface="EC Square Sans Pro" panose="020B0506040000020004"/>
              </a:rPr>
              <a:t>Network of open pilot/demo facilities</a:t>
            </a:r>
          </a:p>
          <a:p>
            <a:pPr marL="342900" indent="-342900">
              <a:buFont typeface="Courier New" panose="02070309020205020404" pitchFamily="49" charset="0"/>
              <a:buChar char="o"/>
            </a:pPr>
            <a:r>
              <a:rPr lang="pt-PT" sz="2000" dirty="0">
                <a:latin typeface="EC Square Sans Pro" panose="020B0506040000020004"/>
              </a:rPr>
              <a:t>Position paper about materials/chemicals/bioactive</a:t>
            </a:r>
          </a:p>
          <a:p>
            <a:pPr marL="342900" indent="-342900">
              <a:buFont typeface="Courier New" panose="02070309020205020404" pitchFamily="49" charset="0"/>
              <a:buChar char="o"/>
            </a:pPr>
            <a:r>
              <a:rPr lang="pt-PT" sz="2000" dirty="0">
                <a:latin typeface="EC Square Sans Pro" panose="020B0506040000020004"/>
              </a:rPr>
              <a:t>Collaboration in education/training courses</a:t>
            </a:r>
          </a:p>
          <a:p>
            <a:pPr marL="342900" indent="-342900">
              <a:buFont typeface="Courier New" panose="02070309020205020404" pitchFamily="49" charset="0"/>
              <a:buChar char="o"/>
            </a:pPr>
            <a:r>
              <a:rPr lang="pt-PT" sz="2000" dirty="0">
                <a:latin typeface="EC Square Sans Pro" panose="020B0506040000020004"/>
              </a:rPr>
              <a:t>Campaigns for social acceptance of algae products</a:t>
            </a:r>
          </a:p>
          <a:p>
            <a:pPr marL="342900" indent="-342900">
              <a:buFont typeface="Courier New" panose="02070309020205020404" pitchFamily="49" charset="0"/>
              <a:buChar char="o"/>
            </a:pPr>
            <a:endParaRPr lang="pt-PT" sz="2000" dirty="0">
              <a:latin typeface="EC Square Sans Pro" panose="020B0506040000020004"/>
            </a:endParaRPr>
          </a:p>
          <a:p>
            <a:pPr marL="342900" indent="-342900">
              <a:buFont typeface="Courier New" panose="02070309020205020404" pitchFamily="49" charset="0"/>
              <a:buChar char="o"/>
            </a:pPr>
            <a:endParaRPr lang="pt-PT" sz="2000" dirty="0">
              <a:latin typeface="EC Square Sans Pro" panose="020B0506040000020004"/>
            </a:endParaRPr>
          </a:p>
        </p:txBody>
      </p:sp>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pic>
        <p:nvPicPr>
          <p:cNvPr id="15" name="Picture 2" descr="https://tse2.mm.bing.net/th?id=OIP.9q5draROCF4jq156Y2HjIgHaFj&amp;pid=Api&amp;P=0&amp;w=220&amp;h=1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0" y="61286"/>
            <a:ext cx="2095500" cy="157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043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pic>
        <p:nvPicPr>
          <p:cNvPr id="15" name="Picture 2" descr="https://tse2.mm.bing.net/th?id=OIP.9q5draROCF4jq156Y2HjIgHaFj&amp;pid=Api&amp;P=0&amp;w=220&amp;h=1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0" y="61286"/>
            <a:ext cx="2095500" cy="157162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4">
            <a:extLst>
              <a:ext uri="{FF2B5EF4-FFF2-40B4-BE49-F238E27FC236}">
                <a16:creationId xmlns:a16="http://schemas.microsoft.com/office/drawing/2014/main" id="{76172ECC-2788-B1F2-0997-4D0D55F9F677}"/>
              </a:ext>
            </a:extLst>
          </p:cNvPr>
          <p:cNvSpPr txBox="1"/>
          <p:nvPr/>
        </p:nvSpPr>
        <p:spPr>
          <a:xfrm>
            <a:off x="288756" y="1424718"/>
            <a:ext cx="5183129" cy="523220"/>
          </a:xfrm>
          <a:prstGeom prst="rect">
            <a:avLst/>
          </a:prstGeom>
          <a:noFill/>
        </p:spPr>
        <p:txBody>
          <a:bodyPr wrap="square" rtlCol="0">
            <a:spAutoFit/>
          </a:bodyPr>
          <a:lstStyle/>
          <a:p>
            <a:r>
              <a:rPr lang="pt-PT" sz="2800" b="1" dirty="0">
                <a:latin typeface="EC Square Sans Pro" panose="020B0506040000020004"/>
              </a:rPr>
              <a:t>Defined topics (first round)</a:t>
            </a:r>
            <a:endParaRPr lang="x-none" sz="2800" b="1" dirty="0">
              <a:latin typeface="EC Square Sans Pro" panose="020B0506040000020004"/>
            </a:endParaRPr>
          </a:p>
        </p:txBody>
      </p:sp>
      <p:graphicFrame>
        <p:nvGraphicFramePr>
          <p:cNvPr id="17" name="Tabla 16"/>
          <p:cNvGraphicFramePr>
            <a:graphicFrameLocks noGrp="1"/>
          </p:cNvGraphicFramePr>
          <p:nvPr>
            <p:extLst>
              <p:ext uri="{D42A27DB-BD31-4B8C-83A1-F6EECF244321}">
                <p14:modId xmlns:p14="http://schemas.microsoft.com/office/powerpoint/2010/main" val="1551499956"/>
              </p:ext>
            </p:extLst>
          </p:nvPr>
        </p:nvGraphicFramePr>
        <p:xfrm>
          <a:off x="126979" y="2024439"/>
          <a:ext cx="5652720" cy="1747266"/>
        </p:xfrm>
        <a:graphic>
          <a:graphicData uri="http://schemas.openxmlformats.org/drawingml/2006/table">
            <a:tbl>
              <a:tblPr firstRow="1" firstCol="1" bandRow="1">
                <a:tableStyleId>{93296810-A885-4BE3-A3E7-6D5BEEA58F35}</a:tableStyleId>
              </a:tblPr>
              <a:tblGrid>
                <a:gridCol w="5652720">
                  <a:extLst>
                    <a:ext uri="{9D8B030D-6E8A-4147-A177-3AD203B41FA5}">
                      <a16:colId xmlns:a16="http://schemas.microsoft.com/office/drawing/2014/main" val="1045042387"/>
                    </a:ext>
                  </a:extLst>
                </a:gridCol>
              </a:tblGrid>
              <a:tr h="0">
                <a:tc>
                  <a:txBody>
                    <a:bodyPr/>
                    <a:lstStyle/>
                    <a:p>
                      <a:pPr>
                        <a:lnSpc>
                          <a:spcPct val="107000"/>
                        </a:lnSpc>
                        <a:spcBef>
                          <a:spcPts val="300"/>
                        </a:spcBef>
                        <a:spcAft>
                          <a:spcPts val="300"/>
                        </a:spcAft>
                      </a:pPr>
                      <a:r>
                        <a:rPr lang="en-GB" sz="1000">
                          <a:effectLst/>
                        </a:rPr>
                        <a:t>Identified Constraints, Obstacles, and Issues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9619968"/>
                  </a:ext>
                </a:extLst>
              </a:tr>
              <a:tr h="0">
                <a:tc>
                  <a:txBody>
                    <a:bodyPr/>
                    <a:lstStyle/>
                    <a:p>
                      <a:pPr>
                        <a:lnSpc>
                          <a:spcPct val="107000"/>
                        </a:lnSpc>
                        <a:spcBef>
                          <a:spcPts val="300"/>
                        </a:spcBef>
                        <a:spcAft>
                          <a:spcPts val="300"/>
                        </a:spcAft>
                      </a:pPr>
                      <a:r>
                        <a:rPr lang="en-GB" sz="1000" dirty="0">
                          <a:solidFill>
                            <a:sysClr val="windowText" lastClr="000000"/>
                          </a:solidFill>
                          <a:effectLst/>
                        </a:rPr>
                        <a:t>Algae (seaweed and microalgae) biomass production capacity and cost must be improved.</a:t>
                      </a:r>
                      <a:endParaRPr lang="en-GB" sz="1100" dirty="0">
                        <a:solidFill>
                          <a:sysClr val="windowText" lastClr="000000"/>
                        </a:solidFill>
                        <a:effectLst/>
                      </a:endParaRPr>
                    </a:p>
                    <a:p>
                      <a:pPr>
                        <a:lnSpc>
                          <a:spcPct val="107000"/>
                        </a:lnSpc>
                        <a:spcBef>
                          <a:spcPts val="300"/>
                        </a:spcBef>
                        <a:spcAft>
                          <a:spcPts val="300"/>
                        </a:spcAft>
                      </a:pPr>
                      <a:r>
                        <a:rPr lang="en-GB" sz="1000" dirty="0">
                          <a:solidFill>
                            <a:sysClr val="windowText" lastClr="000000"/>
                          </a:solidFill>
                          <a:effectLst/>
                        </a:rPr>
                        <a:t>Guarantee biomass supply chain, quality and production capacity. </a:t>
                      </a:r>
                      <a:endParaRPr lang="en-GB" sz="1100" dirty="0">
                        <a:solidFill>
                          <a:sysClr val="windowText" lastClr="000000"/>
                        </a:solidFill>
                        <a:effectLst/>
                      </a:endParaRPr>
                    </a:p>
                    <a:p>
                      <a:pPr>
                        <a:lnSpc>
                          <a:spcPct val="107000"/>
                        </a:lnSpc>
                        <a:spcBef>
                          <a:spcPts val="300"/>
                        </a:spcBef>
                        <a:spcAft>
                          <a:spcPts val="300"/>
                        </a:spcAft>
                      </a:pPr>
                      <a:r>
                        <a:rPr lang="en-GB" sz="1000" dirty="0">
                          <a:solidFill>
                            <a:sysClr val="windowText" lastClr="000000"/>
                          </a:solidFill>
                          <a:effectLst/>
                        </a:rPr>
                        <a:t>Lack of information about real biomass production and main actors.</a:t>
                      </a:r>
                      <a:endParaRPr lang="en-GB" sz="1100" dirty="0">
                        <a:solidFill>
                          <a:sysClr val="windowText" lastClr="000000"/>
                        </a:solidFill>
                        <a:effectLst/>
                      </a:endParaRPr>
                    </a:p>
                    <a:p>
                      <a:pPr>
                        <a:lnSpc>
                          <a:spcPct val="107000"/>
                        </a:lnSpc>
                        <a:spcBef>
                          <a:spcPts val="300"/>
                        </a:spcBef>
                        <a:spcAft>
                          <a:spcPts val="300"/>
                        </a:spcAft>
                      </a:pPr>
                      <a:r>
                        <a:rPr lang="en-GB" sz="1000" dirty="0">
                          <a:solidFill>
                            <a:sysClr val="windowText" lastClr="000000"/>
                          </a:solidFill>
                          <a:effectLst/>
                        </a:rPr>
                        <a:t>Collaboration between processor/producers and formulators/end-users.</a:t>
                      </a:r>
                      <a:endParaRPr lang="en-GB" sz="1100" dirty="0">
                        <a:solidFill>
                          <a:sysClr val="windowText" lastClr="000000"/>
                        </a:solidFill>
                        <a:effectLst/>
                      </a:endParaRPr>
                    </a:p>
                    <a:p>
                      <a:pPr>
                        <a:lnSpc>
                          <a:spcPct val="107000"/>
                        </a:lnSpc>
                        <a:spcBef>
                          <a:spcPts val="300"/>
                        </a:spcBef>
                        <a:spcAft>
                          <a:spcPts val="300"/>
                        </a:spcAft>
                      </a:pPr>
                      <a:r>
                        <a:rPr lang="en-GB" sz="1000" dirty="0">
                          <a:solidFill>
                            <a:sysClr val="windowText" lastClr="000000"/>
                          </a:solidFill>
                          <a:effectLst/>
                        </a:rPr>
                        <a:t>To promote platforms for the exchange/development of new processes and case studies</a:t>
                      </a:r>
                      <a:endParaRPr lang="en-GB" sz="1100" dirty="0">
                        <a:solidFill>
                          <a:sysClr val="windowText" lastClr="000000"/>
                        </a:solidFill>
                        <a:effectLst/>
                      </a:endParaRPr>
                    </a:p>
                    <a:p>
                      <a:pPr>
                        <a:lnSpc>
                          <a:spcPct val="107000"/>
                        </a:lnSpc>
                        <a:spcBef>
                          <a:spcPts val="300"/>
                        </a:spcBef>
                        <a:spcAft>
                          <a:spcPts val="300"/>
                        </a:spcAft>
                      </a:pPr>
                      <a:r>
                        <a:rPr lang="en-GB" sz="1000" dirty="0">
                          <a:solidFill>
                            <a:sysClr val="windowText" lastClr="000000"/>
                          </a:solidFill>
                          <a:effectLst/>
                        </a:rPr>
                        <a:t>Avoid critical terms (biorefinery, waste biomass, contaminated biomass). </a:t>
                      </a:r>
                      <a:endParaRPr lang="en-GB" sz="1100" dirty="0">
                        <a:solidFill>
                          <a:sysClr val="windowText" lastClr="000000"/>
                        </a:solidFill>
                        <a:effectLst/>
                      </a:endParaRPr>
                    </a:p>
                    <a:p>
                      <a:pPr>
                        <a:lnSpc>
                          <a:spcPct val="107000"/>
                        </a:lnSpc>
                        <a:spcBef>
                          <a:spcPts val="300"/>
                        </a:spcBef>
                        <a:spcAft>
                          <a:spcPts val="300"/>
                        </a:spcAft>
                      </a:pPr>
                      <a:r>
                        <a:rPr lang="en-GB" sz="1000" dirty="0">
                          <a:solidFill>
                            <a:sysClr val="windowText" lastClr="000000"/>
                          </a:solidFill>
                          <a:effectLst/>
                        </a:rPr>
                        <a:t>Need for education and training courses for young people and entrepreneurs</a:t>
                      </a:r>
                      <a:endParaRPr lang="en-GB"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327860105"/>
                  </a:ext>
                </a:extLst>
              </a:tr>
            </a:tbl>
          </a:graphicData>
        </a:graphic>
      </p:graphicFrame>
      <p:graphicFrame>
        <p:nvGraphicFramePr>
          <p:cNvPr id="18" name="Tabla 17"/>
          <p:cNvGraphicFramePr>
            <a:graphicFrameLocks noGrp="1"/>
          </p:cNvGraphicFramePr>
          <p:nvPr>
            <p:extLst>
              <p:ext uri="{D42A27DB-BD31-4B8C-83A1-F6EECF244321}">
                <p14:modId xmlns:p14="http://schemas.microsoft.com/office/powerpoint/2010/main" val="570226005"/>
              </p:ext>
            </p:extLst>
          </p:nvPr>
        </p:nvGraphicFramePr>
        <p:xfrm>
          <a:off x="126979" y="4176895"/>
          <a:ext cx="5360581" cy="1029462"/>
        </p:xfrm>
        <a:graphic>
          <a:graphicData uri="http://schemas.openxmlformats.org/drawingml/2006/table">
            <a:tbl>
              <a:tblPr firstRow="1" firstCol="1" bandRow="1">
                <a:tableStyleId>{93296810-A885-4BE3-A3E7-6D5BEEA58F35}</a:tableStyleId>
              </a:tblPr>
              <a:tblGrid>
                <a:gridCol w="5360581">
                  <a:extLst>
                    <a:ext uri="{9D8B030D-6E8A-4147-A177-3AD203B41FA5}">
                      <a16:colId xmlns:a16="http://schemas.microsoft.com/office/drawing/2014/main" val="1649466219"/>
                    </a:ext>
                  </a:extLst>
                </a:gridCol>
              </a:tblGrid>
              <a:tr h="0">
                <a:tc>
                  <a:txBody>
                    <a:bodyPr/>
                    <a:lstStyle/>
                    <a:p>
                      <a:pPr>
                        <a:lnSpc>
                          <a:spcPct val="107000"/>
                        </a:lnSpc>
                        <a:spcBef>
                          <a:spcPts val="300"/>
                        </a:spcBef>
                        <a:spcAft>
                          <a:spcPts val="300"/>
                        </a:spcAft>
                      </a:pPr>
                      <a:r>
                        <a:rPr lang="en-GB" sz="1000">
                          <a:effectLst/>
                        </a:rPr>
                        <a:t>Specific Objectives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6817676"/>
                  </a:ext>
                </a:extLst>
              </a:tr>
              <a:tr h="0">
                <a:tc>
                  <a:txBody>
                    <a:bodyPr/>
                    <a:lstStyle/>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Collaborate in market/product development</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Promotion of ongoing activities/projects</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Identification of the most important research, development and innovation needs</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Defining expert and training courses </a:t>
                      </a:r>
                    </a:p>
                  </a:txBody>
                  <a:tcPr marL="68580" marR="68580" marT="0" marB="0">
                    <a:solidFill>
                      <a:schemeClr val="accent6">
                        <a:lumMod val="40000"/>
                        <a:lumOff val="60000"/>
                      </a:schemeClr>
                    </a:solidFill>
                  </a:tcPr>
                </a:tc>
                <a:extLst>
                  <a:ext uri="{0D108BD9-81ED-4DB2-BD59-A6C34878D82A}">
                    <a16:rowId xmlns:a16="http://schemas.microsoft.com/office/drawing/2014/main" val="749149043"/>
                  </a:ext>
                </a:extLst>
              </a:tr>
            </a:tbl>
          </a:graphicData>
        </a:graphic>
      </p:graphicFrame>
      <p:graphicFrame>
        <p:nvGraphicFramePr>
          <p:cNvPr id="19" name="Tabla 18"/>
          <p:cNvGraphicFramePr>
            <a:graphicFrameLocks noGrp="1"/>
          </p:cNvGraphicFramePr>
          <p:nvPr>
            <p:extLst>
              <p:ext uri="{D42A27DB-BD31-4B8C-83A1-F6EECF244321}">
                <p14:modId xmlns:p14="http://schemas.microsoft.com/office/powerpoint/2010/main" val="515394388"/>
              </p:ext>
            </p:extLst>
          </p:nvPr>
        </p:nvGraphicFramePr>
        <p:xfrm>
          <a:off x="6012752" y="1994527"/>
          <a:ext cx="6179248" cy="2704338"/>
        </p:xfrm>
        <a:graphic>
          <a:graphicData uri="http://schemas.openxmlformats.org/drawingml/2006/table">
            <a:tbl>
              <a:tblPr firstRow="1" firstCol="1" bandRow="1">
                <a:tableStyleId>{93296810-A885-4BE3-A3E7-6D5BEEA58F35}</a:tableStyleId>
              </a:tblPr>
              <a:tblGrid>
                <a:gridCol w="6085268">
                  <a:extLst>
                    <a:ext uri="{9D8B030D-6E8A-4147-A177-3AD203B41FA5}">
                      <a16:colId xmlns:a16="http://schemas.microsoft.com/office/drawing/2014/main" val="94905366"/>
                    </a:ext>
                  </a:extLst>
                </a:gridCol>
                <a:gridCol w="93980">
                  <a:extLst>
                    <a:ext uri="{9D8B030D-6E8A-4147-A177-3AD203B41FA5}">
                      <a16:colId xmlns:a16="http://schemas.microsoft.com/office/drawing/2014/main" val="2196971157"/>
                    </a:ext>
                  </a:extLst>
                </a:gridCol>
              </a:tblGrid>
              <a:tr h="0">
                <a:tc gridSpan="2">
                  <a:txBody>
                    <a:bodyPr/>
                    <a:lstStyle/>
                    <a:p>
                      <a:pPr>
                        <a:lnSpc>
                          <a:spcPct val="107000"/>
                        </a:lnSpc>
                        <a:spcBef>
                          <a:spcPts val="300"/>
                        </a:spcBef>
                        <a:spcAft>
                          <a:spcPts val="300"/>
                        </a:spcAft>
                      </a:pPr>
                      <a:r>
                        <a:rPr lang="en-GB" sz="1000">
                          <a:effectLst/>
                        </a:rPr>
                        <a:t>Working Groups Actions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extLst>
                  <a:ext uri="{0D108BD9-81ED-4DB2-BD59-A6C34878D82A}">
                    <a16:rowId xmlns:a16="http://schemas.microsoft.com/office/drawing/2014/main" val="698278219"/>
                  </a:ext>
                </a:extLst>
              </a:tr>
              <a:tr h="0">
                <a:tc>
                  <a:txBody>
                    <a:bodyPr/>
                    <a:lstStyle/>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Develop EU Algae Industry/connect with the chemical industry</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To promote demonstration processes already working and successful.</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To promote social acceptance of algae products </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To promote algae-related applications from the industry.</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To improve education/training activities. </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To develop biorefinery approaches and to provide recommendations for that.</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To demonstrate the sustainability of algae-based solutions </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To promote the end-of-waste regulation to utilize algae biomass for non-food/feed applications.</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To develop specifications of biomass based on algae standards already defined. </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To perform a market analysis of biorefinery products. </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To develop a platform to facilitate the exchange of information between producers and buyers.</a:t>
                      </a:r>
                    </a:p>
                  </a:txBody>
                  <a:tcPr marL="68580" marR="68580" marT="0" marB="0">
                    <a:solidFill>
                      <a:schemeClr val="accent6">
                        <a:lumMod val="40000"/>
                        <a:lumOff val="60000"/>
                      </a:schemeClr>
                    </a:solidFill>
                  </a:tcPr>
                </a:tc>
                <a:tc>
                  <a:txBody>
                    <a:bodyPr/>
                    <a:lstStyle/>
                    <a:p>
                      <a:pPr>
                        <a:lnSpc>
                          <a:spcPct val="107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61627354"/>
                  </a:ext>
                </a:extLst>
              </a:tr>
            </a:tbl>
          </a:graphicData>
        </a:graphic>
      </p:graphicFrame>
      <p:graphicFrame>
        <p:nvGraphicFramePr>
          <p:cNvPr id="20" name="Tabla 19"/>
          <p:cNvGraphicFramePr>
            <a:graphicFrameLocks noGrp="1"/>
          </p:cNvGraphicFramePr>
          <p:nvPr>
            <p:extLst>
              <p:ext uri="{D42A27DB-BD31-4B8C-83A1-F6EECF244321}">
                <p14:modId xmlns:p14="http://schemas.microsoft.com/office/powerpoint/2010/main" val="3325312044"/>
              </p:ext>
            </p:extLst>
          </p:nvPr>
        </p:nvGraphicFramePr>
        <p:xfrm>
          <a:off x="6012752" y="5034248"/>
          <a:ext cx="6177915" cy="1268730"/>
        </p:xfrm>
        <a:graphic>
          <a:graphicData uri="http://schemas.openxmlformats.org/drawingml/2006/table">
            <a:tbl>
              <a:tblPr firstRow="1" firstCol="1" bandRow="1">
                <a:tableStyleId>{93296810-A885-4BE3-A3E7-6D5BEEA58F35}</a:tableStyleId>
              </a:tblPr>
              <a:tblGrid>
                <a:gridCol w="6177915">
                  <a:extLst>
                    <a:ext uri="{9D8B030D-6E8A-4147-A177-3AD203B41FA5}">
                      <a16:colId xmlns:a16="http://schemas.microsoft.com/office/drawing/2014/main" val="1730487813"/>
                    </a:ext>
                  </a:extLst>
                </a:gridCol>
              </a:tblGrid>
              <a:tr h="0">
                <a:tc>
                  <a:txBody>
                    <a:bodyPr/>
                    <a:lstStyle/>
                    <a:p>
                      <a:pPr>
                        <a:lnSpc>
                          <a:spcPct val="107000"/>
                        </a:lnSpc>
                        <a:spcBef>
                          <a:spcPts val="300"/>
                        </a:spcBef>
                        <a:spcAft>
                          <a:spcPts val="300"/>
                        </a:spcAft>
                      </a:pPr>
                      <a:r>
                        <a:rPr lang="en-GB" sz="1000">
                          <a:effectLst/>
                        </a:rPr>
                        <a:t>Outcomes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0618599"/>
                  </a:ext>
                </a:extLst>
              </a:tr>
              <a:tr h="0">
                <a:tc>
                  <a:txBody>
                    <a:bodyPr/>
                    <a:lstStyle/>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Database of algae-related companies/technologies</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Network of open pilot/demo facilities</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Position paper about materials/chemicals/bioactive</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Collaboration in education/training courses</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Campaigns for social acceptance of algae products</a:t>
                      </a:r>
                    </a:p>
                  </a:txBody>
                  <a:tcPr marL="68580" marR="68580" marT="0" marB="0">
                    <a:solidFill>
                      <a:schemeClr val="accent6">
                        <a:lumMod val="40000"/>
                        <a:lumOff val="60000"/>
                      </a:schemeClr>
                    </a:solidFill>
                  </a:tcPr>
                </a:tc>
                <a:extLst>
                  <a:ext uri="{0D108BD9-81ED-4DB2-BD59-A6C34878D82A}">
                    <a16:rowId xmlns:a16="http://schemas.microsoft.com/office/drawing/2014/main" val="1473010098"/>
                  </a:ext>
                </a:extLst>
              </a:tr>
            </a:tbl>
          </a:graphicData>
        </a:graphic>
      </p:graphicFrame>
    </p:spTree>
    <p:extLst>
      <p:ext uri="{BB962C8B-B14F-4D97-AF65-F5344CB8AC3E}">
        <p14:creationId xmlns:p14="http://schemas.microsoft.com/office/powerpoint/2010/main" val="2630580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pic>
        <p:nvPicPr>
          <p:cNvPr id="15" name="Picture 2" descr="https://tse2.mm.bing.net/th?id=OIP.9q5draROCF4jq156Y2HjIgHaFj&amp;pid=Api&amp;P=0&amp;w=220&amp;h=1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0" y="61286"/>
            <a:ext cx="2095500" cy="157162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4">
            <a:extLst>
              <a:ext uri="{FF2B5EF4-FFF2-40B4-BE49-F238E27FC236}">
                <a16:creationId xmlns:a16="http://schemas.microsoft.com/office/drawing/2014/main" id="{76172ECC-2788-B1F2-0997-4D0D55F9F677}"/>
              </a:ext>
            </a:extLst>
          </p:cNvPr>
          <p:cNvSpPr txBox="1"/>
          <p:nvPr/>
        </p:nvSpPr>
        <p:spPr>
          <a:xfrm>
            <a:off x="288756" y="1424718"/>
            <a:ext cx="5183129" cy="523220"/>
          </a:xfrm>
          <a:prstGeom prst="rect">
            <a:avLst/>
          </a:prstGeom>
          <a:noFill/>
        </p:spPr>
        <p:txBody>
          <a:bodyPr wrap="square" rtlCol="0">
            <a:spAutoFit/>
          </a:bodyPr>
          <a:lstStyle/>
          <a:p>
            <a:r>
              <a:rPr lang="pt-PT" sz="2800" b="1" dirty="0">
                <a:latin typeface="EC Square Sans Pro" panose="020B0506040000020004"/>
              </a:rPr>
              <a:t>Survey</a:t>
            </a:r>
            <a:endParaRPr lang="x-none" sz="2800" b="1" dirty="0">
              <a:latin typeface="EC Square Sans Pro" panose="020B0506040000020004"/>
            </a:endParaRPr>
          </a:p>
        </p:txBody>
      </p:sp>
      <p:pic>
        <p:nvPicPr>
          <p:cNvPr id="6" name="Imagen 5" descr="C:\Users\usuario\AppData\Local\Microsoft\Windows\INetCache\Content.MSO\8B608AFB.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756" y="1994527"/>
            <a:ext cx="5502444" cy="2409833"/>
          </a:xfrm>
          <a:prstGeom prst="rect">
            <a:avLst/>
          </a:prstGeom>
          <a:noFill/>
          <a:ln>
            <a:noFill/>
          </a:ln>
        </p:spPr>
      </p:pic>
      <p:pic>
        <p:nvPicPr>
          <p:cNvPr id="7" name="Imagen 6" descr="C:\Users\usuario\AppData\Local\Microsoft\Windows\INetCache\Content.MSO\A8AF59C1.t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1112" y="1994527"/>
            <a:ext cx="5807244" cy="2409833"/>
          </a:xfrm>
          <a:prstGeom prst="rect">
            <a:avLst/>
          </a:prstGeom>
          <a:noFill/>
          <a:ln>
            <a:noFill/>
          </a:ln>
        </p:spPr>
      </p:pic>
      <p:pic>
        <p:nvPicPr>
          <p:cNvPr id="8" name="Imagen 7" descr="C:\Users\usuario\AppData\Local\Microsoft\Windows\INetCache\Content.MSO\59550277.tmp"/>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060" y="4337615"/>
            <a:ext cx="5837166" cy="2520385"/>
          </a:xfrm>
          <a:prstGeom prst="rect">
            <a:avLst/>
          </a:prstGeom>
          <a:noFill/>
          <a:ln>
            <a:noFill/>
          </a:ln>
        </p:spPr>
      </p:pic>
      <p:pic>
        <p:nvPicPr>
          <p:cNvPr id="9" name="Imagen 8" descr="C:\Users\usuario\AppData\Local\Microsoft\Windows\INetCache\Content.MSO\C122CA9D.tmp"/>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7860" y="4205610"/>
            <a:ext cx="5833748" cy="2652390"/>
          </a:xfrm>
          <a:prstGeom prst="rect">
            <a:avLst/>
          </a:prstGeom>
          <a:noFill/>
          <a:ln>
            <a:noFill/>
          </a:ln>
        </p:spPr>
      </p:pic>
    </p:spTree>
    <p:extLst>
      <p:ext uri="{BB962C8B-B14F-4D97-AF65-F5344CB8AC3E}">
        <p14:creationId xmlns:p14="http://schemas.microsoft.com/office/powerpoint/2010/main" val="3544746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pic>
        <p:nvPicPr>
          <p:cNvPr id="15" name="Picture 2" descr="https://tse2.mm.bing.net/th?id=OIP.9q5draROCF4jq156Y2HjIgHaFj&amp;pid=Api&amp;P=0&amp;w=220&amp;h=1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0" y="61286"/>
            <a:ext cx="2095500" cy="157162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4">
            <a:extLst>
              <a:ext uri="{FF2B5EF4-FFF2-40B4-BE49-F238E27FC236}">
                <a16:creationId xmlns:a16="http://schemas.microsoft.com/office/drawing/2014/main" id="{76172ECC-2788-B1F2-0997-4D0D55F9F677}"/>
              </a:ext>
            </a:extLst>
          </p:cNvPr>
          <p:cNvSpPr txBox="1"/>
          <p:nvPr/>
        </p:nvSpPr>
        <p:spPr>
          <a:xfrm>
            <a:off x="288756" y="1424718"/>
            <a:ext cx="5183129" cy="523220"/>
          </a:xfrm>
          <a:prstGeom prst="rect">
            <a:avLst/>
          </a:prstGeom>
          <a:noFill/>
        </p:spPr>
        <p:txBody>
          <a:bodyPr wrap="square" rtlCol="0">
            <a:spAutoFit/>
          </a:bodyPr>
          <a:lstStyle/>
          <a:p>
            <a:r>
              <a:rPr lang="pt-PT" sz="2800" b="1" dirty="0">
                <a:latin typeface="EC Square Sans Pro" panose="020B0506040000020004"/>
              </a:rPr>
              <a:t>Survey</a:t>
            </a:r>
            <a:endParaRPr lang="x-none" sz="2800" b="1" dirty="0">
              <a:latin typeface="EC Square Sans Pro" panose="020B0506040000020004"/>
            </a:endParaRPr>
          </a:p>
        </p:txBody>
      </p:sp>
      <p:pic>
        <p:nvPicPr>
          <p:cNvPr id="10" name="Imagen 9" descr="C:\Users\usuario\AppData\Local\Microsoft\Windows\INetCache\Content.MSO\D5C6A7.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877" y="1947938"/>
            <a:ext cx="5366595" cy="2416561"/>
          </a:xfrm>
          <a:prstGeom prst="rect">
            <a:avLst/>
          </a:prstGeom>
          <a:noFill/>
          <a:ln>
            <a:noFill/>
          </a:ln>
        </p:spPr>
      </p:pic>
      <p:pic>
        <p:nvPicPr>
          <p:cNvPr id="11" name="Imagen 10" descr="C:\Users\usuario\AppData\Local\Microsoft\Windows\INetCache\Content.MSO\D6258E4D.t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756" y="4182020"/>
            <a:ext cx="5437326" cy="2448463"/>
          </a:xfrm>
          <a:prstGeom prst="rect">
            <a:avLst/>
          </a:prstGeom>
          <a:noFill/>
          <a:ln>
            <a:noFill/>
          </a:ln>
        </p:spPr>
      </p:pic>
      <p:pic>
        <p:nvPicPr>
          <p:cNvPr id="12" name="Imagen 11" descr="C:\Users\usuario\AppData\Local\Microsoft\Windows\INetCache\Content.MSO\E9E002E3.tmp"/>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1936751"/>
            <a:ext cx="5392979" cy="2568095"/>
          </a:xfrm>
          <a:prstGeom prst="rect">
            <a:avLst/>
          </a:prstGeom>
          <a:noFill/>
          <a:ln>
            <a:noFill/>
          </a:ln>
        </p:spPr>
      </p:pic>
      <p:pic>
        <p:nvPicPr>
          <p:cNvPr id="16" name="Imagen 15" descr="C:\Users\usuario\AppData\Local\Microsoft\Windows\INetCache\Content.MSO\ECACE1E9.tmp"/>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7535" y="4305661"/>
            <a:ext cx="5410381" cy="2436234"/>
          </a:xfrm>
          <a:prstGeom prst="rect">
            <a:avLst/>
          </a:prstGeom>
          <a:noFill/>
          <a:ln>
            <a:noFill/>
          </a:ln>
        </p:spPr>
      </p:pic>
    </p:spTree>
    <p:extLst>
      <p:ext uri="{BB962C8B-B14F-4D97-AF65-F5344CB8AC3E}">
        <p14:creationId xmlns:p14="http://schemas.microsoft.com/office/powerpoint/2010/main" val="389175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Questions Red 3d Sign Question Mark: ilustración de stock 761615932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24586" t="7062" r="21414" b="13444"/>
          <a:stretch/>
        </p:blipFill>
        <p:spPr bwMode="auto">
          <a:xfrm>
            <a:off x="9422683" y="5162924"/>
            <a:ext cx="1297083" cy="164509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13" name="TextBox 14">
            <a:extLst>
              <a:ext uri="{FF2B5EF4-FFF2-40B4-BE49-F238E27FC236}">
                <a16:creationId xmlns:a16="http://schemas.microsoft.com/office/drawing/2014/main" id="{76172ECC-2788-B1F2-0997-4D0D55F9F677}"/>
              </a:ext>
            </a:extLst>
          </p:cNvPr>
          <p:cNvSpPr txBox="1"/>
          <p:nvPr/>
        </p:nvSpPr>
        <p:spPr>
          <a:xfrm>
            <a:off x="288756" y="1424718"/>
            <a:ext cx="5183129" cy="523220"/>
          </a:xfrm>
          <a:prstGeom prst="rect">
            <a:avLst/>
          </a:prstGeom>
          <a:noFill/>
        </p:spPr>
        <p:txBody>
          <a:bodyPr wrap="square" rtlCol="0">
            <a:spAutoFit/>
          </a:bodyPr>
          <a:lstStyle/>
          <a:p>
            <a:r>
              <a:rPr lang="pt-PT" sz="2800" b="1" dirty="0">
                <a:latin typeface="EC Square Sans Pro" panose="020B0506040000020004"/>
              </a:rPr>
              <a:t>Selected topics</a:t>
            </a:r>
            <a:endParaRPr lang="x-none" sz="2800" b="1" dirty="0">
              <a:latin typeface="EC Square Sans Pro" panose="020B0506040000020004"/>
            </a:endParaRPr>
          </a:p>
        </p:txBody>
      </p:sp>
      <p:graphicFrame>
        <p:nvGraphicFramePr>
          <p:cNvPr id="17" name="Tabla 16"/>
          <p:cNvGraphicFramePr>
            <a:graphicFrameLocks noGrp="1"/>
          </p:cNvGraphicFramePr>
          <p:nvPr>
            <p:extLst>
              <p:ext uri="{D42A27DB-BD31-4B8C-83A1-F6EECF244321}">
                <p14:modId xmlns:p14="http://schemas.microsoft.com/office/powerpoint/2010/main" val="3304449587"/>
              </p:ext>
            </p:extLst>
          </p:nvPr>
        </p:nvGraphicFramePr>
        <p:xfrm>
          <a:off x="86265" y="2979443"/>
          <a:ext cx="6076875" cy="1733677"/>
        </p:xfrm>
        <a:graphic>
          <a:graphicData uri="http://schemas.openxmlformats.org/drawingml/2006/table">
            <a:tbl>
              <a:tblPr firstRow="1" firstCol="1" bandRow="1">
                <a:tableStyleId>{93296810-A885-4BE3-A3E7-6D5BEEA58F35}</a:tableStyleId>
              </a:tblPr>
              <a:tblGrid>
                <a:gridCol w="6076875">
                  <a:extLst>
                    <a:ext uri="{9D8B030D-6E8A-4147-A177-3AD203B41FA5}">
                      <a16:colId xmlns:a16="http://schemas.microsoft.com/office/drawing/2014/main" val="1045042387"/>
                    </a:ext>
                  </a:extLst>
                </a:gridCol>
              </a:tblGrid>
              <a:tr h="0">
                <a:tc>
                  <a:txBody>
                    <a:bodyPr/>
                    <a:lstStyle/>
                    <a:p>
                      <a:pPr>
                        <a:lnSpc>
                          <a:spcPct val="107000"/>
                        </a:lnSpc>
                        <a:spcBef>
                          <a:spcPts val="300"/>
                        </a:spcBef>
                        <a:spcAft>
                          <a:spcPts val="300"/>
                        </a:spcAft>
                      </a:pPr>
                      <a:r>
                        <a:rPr lang="en-GB" sz="1200">
                          <a:effectLst/>
                        </a:rPr>
                        <a:t>Identified Constraints, Obstacles, and Issues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9619968"/>
                  </a:ext>
                </a:extLst>
              </a:tr>
              <a:tr h="0">
                <a:tc>
                  <a:txBody>
                    <a:bodyPr/>
                    <a:lstStyle/>
                    <a:p>
                      <a:pPr>
                        <a:lnSpc>
                          <a:spcPct val="107000"/>
                        </a:lnSpc>
                        <a:spcBef>
                          <a:spcPts val="300"/>
                        </a:spcBef>
                        <a:spcAft>
                          <a:spcPts val="300"/>
                        </a:spcAft>
                      </a:pPr>
                      <a:r>
                        <a:rPr lang="en-GB" sz="1200" dirty="0">
                          <a:solidFill>
                            <a:sysClr val="windowText" lastClr="000000"/>
                          </a:solidFill>
                          <a:effectLst/>
                        </a:rPr>
                        <a:t>1.</a:t>
                      </a:r>
                      <a:r>
                        <a:rPr lang="en-GB" sz="1200" baseline="0" dirty="0">
                          <a:solidFill>
                            <a:sysClr val="windowText" lastClr="000000"/>
                          </a:solidFill>
                          <a:effectLst/>
                        </a:rPr>
                        <a:t> </a:t>
                      </a:r>
                      <a:r>
                        <a:rPr lang="en-GB" sz="1200" dirty="0">
                          <a:solidFill>
                            <a:sysClr val="windowText" lastClr="000000"/>
                          </a:solidFill>
                          <a:effectLst/>
                        </a:rPr>
                        <a:t>Algae (seaweed and microalgae) biomass production capacity and cost must be improved.</a:t>
                      </a:r>
                    </a:p>
                    <a:p>
                      <a:pPr>
                        <a:lnSpc>
                          <a:spcPct val="107000"/>
                        </a:lnSpc>
                        <a:spcBef>
                          <a:spcPts val="300"/>
                        </a:spcBef>
                        <a:spcAft>
                          <a:spcPts val="300"/>
                        </a:spcAft>
                      </a:pPr>
                      <a:r>
                        <a:rPr lang="en-GB" sz="1200" dirty="0">
                          <a:solidFill>
                            <a:sysClr val="windowText" lastClr="000000"/>
                          </a:solidFill>
                          <a:effectLst/>
                        </a:rPr>
                        <a:t>2. Guarantee biomass supply chain, quality and production capacity. </a:t>
                      </a:r>
                    </a:p>
                    <a:p>
                      <a:pPr>
                        <a:lnSpc>
                          <a:spcPct val="107000"/>
                        </a:lnSpc>
                        <a:spcBef>
                          <a:spcPts val="300"/>
                        </a:spcBef>
                        <a:spcAft>
                          <a:spcPts val="300"/>
                        </a:spcAft>
                      </a:pPr>
                      <a:r>
                        <a:rPr lang="en-GB" sz="1200" dirty="0">
                          <a:solidFill>
                            <a:sysClr val="windowText" lastClr="000000"/>
                          </a:solidFill>
                          <a:effectLst/>
                        </a:rPr>
                        <a:t>3. Collaboration between processor/producers and formulators/end-users.</a:t>
                      </a:r>
                    </a:p>
                    <a:p>
                      <a:pPr>
                        <a:lnSpc>
                          <a:spcPct val="107000"/>
                        </a:lnSpc>
                        <a:spcBef>
                          <a:spcPts val="300"/>
                        </a:spcBef>
                        <a:spcAft>
                          <a:spcPts val="300"/>
                        </a:spcAft>
                      </a:pPr>
                      <a:r>
                        <a:rPr lang="en-GB" sz="1200" dirty="0">
                          <a:solidFill>
                            <a:sysClr val="windowText" lastClr="000000"/>
                          </a:solidFill>
                          <a:effectLst/>
                        </a:rPr>
                        <a:t>4. Lack of information about real biomass production and main actors.</a:t>
                      </a:r>
                    </a:p>
                    <a:p>
                      <a:pPr>
                        <a:lnSpc>
                          <a:spcPct val="107000"/>
                        </a:lnSpc>
                        <a:spcBef>
                          <a:spcPts val="300"/>
                        </a:spcBef>
                        <a:spcAft>
                          <a:spcPts val="300"/>
                        </a:spcAft>
                      </a:pPr>
                      <a:r>
                        <a:rPr lang="en-GB" sz="1200" dirty="0">
                          <a:solidFill>
                            <a:sysClr val="windowText" lastClr="000000"/>
                          </a:solidFill>
                          <a:effectLst/>
                        </a:rPr>
                        <a:t>5. To promote platforms for the exchange/development of new processes and case studies</a:t>
                      </a:r>
                    </a:p>
                    <a:p>
                      <a:pPr>
                        <a:lnSpc>
                          <a:spcPct val="107000"/>
                        </a:lnSpc>
                        <a:spcBef>
                          <a:spcPts val="300"/>
                        </a:spcBef>
                        <a:spcAft>
                          <a:spcPts val="300"/>
                        </a:spcAft>
                      </a:pPr>
                      <a:r>
                        <a:rPr lang="en-GB" sz="1200" dirty="0">
                          <a:solidFill>
                            <a:sysClr val="windowText" lastClr="000000"/>
                          </a:solidFill>
                          <a:effectLst/>
                        </a:rPr>
                        <a:t>6. Need for education and training courses for young people and entrepreneurs</a:t>
                      </a:r>
                    </a:p>
                  </a:txBody>
                  <a:tcPr marL="68580" marR="68580" marT="0" marB="0">
                    <a:solidFill>
                      <a:schemeClr val="accent6">
                        <a:lumMod val="40000"/>
                        <a:lumOff val="60000"/>
                      </a:schemeClr>
                    </a:solidFill>
                  </a:tcPr>
                </a:tc>
                <a:extLst>
                  <a:ext uri="{0D108BD9-81ED-4DB2-BD59-A6C34878D82A}">
                    <a16:rowId xmlns:a16="http://schemas.microsoft.com/office/drawing/2014/main" val="1327860105"/>
                  </a:ext>
                </a:extLst>
              </a:tr>
            </a:tbl>
          </a:graphicData>
        </a:graphic>
      </p:graphicFrame>
      <p:graphicFrame>
        <p:nvGraphicFramePr>
          <p:cNvPr id="18" name="Tabla 17"/>
          <p:cNvGraphicFramePr>
            <a:graphicFrameLocks noGrp="1"/>
          </p:cNvGraphicFramePr>
          <p:nvPr>
            <p:extLst>
              <p:ext uri="{D42A27DB-BD31-4B8C-83A1-F6EECF244321}">
                <p14:modId xmlns:p14="http://schemas.microsoft.com/office/powerpoint/2010/main" val="818456747"/>
              </p:ext>
            </p:extLst>
          </p:nvPr>
        </p:nvGraphicFramePr>
        <p:xfrm>
          <a:off x="5471885" y="1972218"/>
          <a:ext cx="6599590" cy="1189863"/>
        </p:xfrm>
        <a:graphic>
          <a:graphicData uri="http://schemas.openxmlformats.org/drawingml/2006/table">
            <a:tbl>
              <a:tblPr firstRow="1" firstCol="1" bandRow="1">
                <a:tableStyleId>{93296810-A885-4BE3-A3E7-6D5BEEA58F35}</a:tableStyleId>
              </a:tblPr>
              <a:tblGrid>
                <a:gridCol w="6599590">
                  <a:extLst>
                    <a:ext uri="{9D8B030D-6E8A-4147-A177-3AD203B41FA5}">
                      <a16:colId xmlns:a16="http://schemas.microsoft.com/office/drawing/2014/main" val="1649466219"/>
                    </a:ext>
                  </a:extLst>
                </a:gridCol>
              </a:tblGrid>
              <a:tr h="0">
                <a:tc>
                  <a:txBody>
                    <a:bodyPr/>
                    <a:lstStyle/>
                    <a:p>
                      <a:pPr>
                        <a:lnSpc>
                          <a:spcPct val="107000"/>
                        </a:lnSpc>
                        <a:spcBef>
                          <a:spcPts val="300"/>
                        </a:spcBef>
                        <a:spcAft>
                          <a:spcPts val="300"/>
                        </a:spcAft>
                      </a:pPr>
                      <a:r>
                        <a:rPr lang="en-GB" sz="1200" dirty="0">
                          <a:effectLst/>
                        </a:rPr>
                        <a:t>Specific Objectives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6817676"/>
                  </a:ext>
                </a:extLst>
              </a:tr>
              <a:tr h="0">
                <a:tc>
                  <a:txBody>
                    <a:bodyPr/>
                    <a:lstStyle/>
                    <a:p>
                      <a:pPr marL="0" algn="l" defTabSz="914400" rtl="0" eaLnBrk="1" latinLnBrk="0" hangingPunct="1">
                        <a:lnSpc>
                          <a:spcPct val="107000"/>
                        </a:lnSpc>
                        <a:spcBef>
                          <a:spcPts val="300"/>
                        </a:spcBef>
                        <a:spcAft>
                          <a:spcPts val="300"/>
                        </a:spcAft>
                      </a:pPr>
                      <a:r>
                        <a:rPr lang="en-GB" sz="1200" b="1" kern="1200" dirty="0">
                          <a:solidFill>
                            <a:sysClr val="windowText" lastClr="000000"/>
                          </a:solidFill>
                          <a:effectLst/>
                          <a:latin typeface="+mn-lt"/>
                          <a:ea typeface="+mn-ea"/>
                          <a:cs typeface="+mn-cs"/>
                        </a:rPr>
                        <a:t>1. Identification of the most important research, development and innovation needs</a:t>
                      </a:r>
                    </a:p>
                    <a:p>
                      <a:pPr marL="0" algn="l" defTabSz="914400" rtl="0" eaLnBrk="1" latinLnBrk="0" hangingPunct="1">
                        <a:lnSpc>
                          <a:spcPct val="107000"/>
                        </a:lnSpc>
                        <a:spcBef>
                          <a:spcPts val="300"/>
                        </a:spcBef>
                        <a:spcAft>
                          <a:spcPts val="300"/>
                        </a:spcAft>
                      </a:pPr>
                      <a:r>
                        <a:rPr lang="en-GB" sz="1200" b="1" kern="1200" dirty="0">
                          <a:solidFill>
                            <a:sysClr val="windowText" lastClr="000000"/>
                          </a:solidFill>
                          <a:effectLst/>
                          <a:latin typeface="+mn-lt"/>
                          <a:ea typeface="+mn-ea"/>
                          <a:cs typeface="+mn-cs"/>
                        </a:rPr>
                        <a:t>2. Collaborate in market/product development</a:t>
                      </a:r>
                    </a:p>
                    <a:p>
                      <a:pPr marL="0" algn="l" defTabSz="914400" rtl="0" eaLnBrk="1" latinLnBrk="0" hangingPunct="1">
                        <a:lnSpc>
                          <a:spcPct val="107000"/>
                        </a:lnSpc>
                        <a:spcBef>
                          <a:spcPts val="300"/>
                        </a:spcBef>
                        <a:spcAft>
                          <a:spcPts val="300"/>
                        </a:spcAft>
                      </a:pPr>
                      <a:r>
                        <a:rPr lang="en-GB" sz="1200" b="1" kern="1200" dirty="0">
                          <a:solidFill>
                            <a:sysClr val="windowText" lastClr="000000"/>
                          </a:solidFill>
                          <a:effectLst/>
                          <a:latin typeface="+mn-lt"/>
                          <a:ea typeface="+mn-ea"/>
                          <a:cs typeface="+mn-cs"/>
                        </a:rPr>
                        <a:t>3. Promotion of ongoing activities/projects</a:t>
                      </a:r>
                    </a:p>
                    <a:p>
                      <a:pPr marL="0" algn="l" defTabSz="914400" rtl="0" eaLnBrk="1" latinLnBrk="0" hangingPunct="1">
                        <a:lnSpc>
                          <a:spcPct val="107000"/>
                        </a:lnSpc>
                        <a:spcBef>
                          <a:spcPts val="300"/>
                        </a:spcBef>
                        <a:spcAft>
                          <a:spcPts val="300"/>
                        </a:spcAft>
                      </a:pPr>
                      <a:r>
                        <a:rPr lang="en-GB" sz="1200" b="1" kern="1200" dirty="0">
                          <a:solidFill>
                            <a:sysClr val="windowText" lastClr="000000"/>
                          </a:solidFill>
                          <a:effectLst/>
                          <a:latin typeface="+mn-lt"/>
                          <a:ea typeface="+mn-ea"/>
                          <a:cs typeface="+mn-cs"/>
                        </a:rPr>
                        <a:t>4. Defining expert and training courses </a:t>
                      </a:r>
                    </a:p>
                  </a:txBody>
                  <a:tcPr marL="68580" marR="68580" marT="0" marB="0">
                    <a:solidFill>
                      <a:schemeClr val="accent6">
                        <a:lumMod val="40000"/>
                        <a:lumOff val="60000"/>
                      </a:schemeClr>
                    </a:solidFill>
                  </a:tcPr>
                </a:tc>
                <a:extLst>
                  <a:ext uri="{0D108BD9-81ED-4DB2-BD59-A6C34878D82A}">
                    <a16:rowId xmlns:a16="http://schemas.microsoft.com/office/drawing/2014/main" val="749149043"/>
                  </a:ext>
                </a:extLst>
              </a:tr>
            </a:tbl>
          </a:graphicData>
        </a:graphic>
      </p:graphicFrame>
      <p:graphicFrame>
        <p:nvGraphicFramePr>
          <p:cNvPr id="19" name="Tabla 18"/>
          <p:cNvGraphicFramePr>
            <a:graphicFrameLocks noGrp="1"/>
          </p:cNvGraphicFramePr>
          <p:nvPr>
            <p:extLst>
              <p:ext uri="{D42A27DB-BD31-4B8C-83A1-F6EECF244321}">
                <p14:modId xmlns:p14="http://schemas.microsoft.com/office/powerpoint/2010/main" val="1370708133"/>
              </p:ext>
            </p:extLst>
          </p:nvPr>
        </p:nvGraphicFramePr>
        <p:xfrm>
          <a:off x="5471885" y="3411975"/>
          <a:ext cx="6599590" cy="1733677"/>
        </p:xfrm>
        <a:graphic>
          <a:graphicData uri="http://schemas.openxmlformats.org/drawingml/2006/table">
            <a:tbl>
              <a:tblPr firstRow="1" firstCol="1" bandRow="1">
                <a:tableStyleId>{93296810-A885-4BE3-A3E7-6D5BEEA58F35}</a:tableStyleId>
              </a:tblPr>
              <a:tblGrid>
                <a:gridCol w="6599590">
                  <a:extLst>
                    <a:ext uri="{9D8B030D-6E8A-4147-A177-3AD203B41FA5}">
                      <a16:colId xmlns:a16="http://schemas.microsoft.com/office/drawing/2014/main" val="94905366"/>
                    </a:ext>
                  </a:extLst>
                </a:gridCol>
              </a:tblGrid>
              <a:tr h="36969">
                <a:tc>
                  <a:txBody>
                    <a:bodyPr/>
                    <a:lstStyle/>
                    <a:p>
                      <a:pPr>
                        <a:lnSpc>
                          <a:spcPct val="107000"/>
                        </a:lnSpc>
                        <a:spcBef>
                          <a:spcPts val="300"/>
                        </a:spcBef>
                        <a:spcAft>
                          <a:spcPts val="300"/>
                        </a:spcAft>
                      </a:pPr>
                      <a:r>
                        <a:rPr lang="en-GB" sz="1200" dirty="0">
                          <a:effectLst/>
                        </a:rPr>
                        <a:t>Working Groups Actions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8278219"/>
                  </a:ext>
                </a:extLst>
              </a:tr>
              <a:tr h="1365921">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en-GB" sz="1200" b="1" kern="1200" dirty="0">
                          <a:solidFill>
                            <a:sysClr val="windowText" lastClr="000000"/>
                          </a:solidFill>
                          <a:effectLst/>
                          <a:latin typeface="+mn-lt"/>
                          <a:ea typeface="+mn-ea"/>
                          <a:cs typeface="+mn-cs"/>
                        </a:rPr>
                        <a:t>1.</a:t>
                      </a:r>
                      <a:r>
                        <a:rPr lang="en-GB" sz="1200" b="1" kern="1200" baseline="0" dirty="0">
                          <a:solidFill>
                            <a:sysClr val="windowText" lastClr="000000"/>
                          </a:solidFill>
                          <a:effectLst/>
                          <a:latin typeface="+mn-lt"/>
                          <a:ea typeface="+mn-ea"/>
                          <a:cs typeface="+mn-cs"/>
                        </a:rPr>
                        <a:t> </a:t>
                      </a:r>
                      <a:r>
                        <a:rPr lang="en-GB" sz="1200" b="1" kern="1200" dirty="0">
                          <a:solidFill>
                            <a:sysClr val="windowText" lastClr="000000"/>
                          </a:solidFill>
                          <a:effectLst/>
                          <a:latin typeface="+mn-lt"/>
                          <a:ea typeface="+mn-ea"/>
                          <a:cs typeface="+mn-cs"/>
                        </a:rPr>
                        <a:t>To demonstrate the sustainability of algae-based solutions </a:t>
                      </a:r>
                    </a:p>
                    <a:p>
                      <a:pPr marL="0" marR="0" lvl="0" indent="0" algn="l" defTabSz="914400" rtl="0" eaLnBrk="1" fontAlgn="auto" latinLnBrk="0" hangingPunct="1">
                        <a:lnSpc>
                          <a:spcPct val="107000"/>
                        </a:lnSpc>
                        <a:spcBef>
                          <a:spcPts val="300"/>
                        </a:spcBef>
                        <a:spcAft>
                          <a:spcPts val="300"/>
                        </a:spcAft>
                        <a:buClrTx/>
                        <a:buSzTx/>
                        <a:buFontTx/>
                        <a:buNone/>
                        <a:tabLst/>
                        <a:defRPr/>
                      </a:pPr>
                      <a:r>
                        <a:rPr lang="en-GB" sz="1200" b="1" kern="1200" dirty="0">
                          <a:solidFill>
                            <a:sysClr val="windowText" lastClr="000000"/>
                          </a:solidFill>
                          <a:effectLst/>
                          <a:latin typeface="+mn-lt"/>
                          <a:ea typeface="+mn-ea"/>
                          <a:cs typeface="+mn-cs"/>
                        </a:rPr>
                        <a:t>2. Develop EU Algae Industry/connect with the chemical industry</a:t>
                      </a:r>
                    </a:p>
                    <a:p>
                      <a:pPr marL="0" marR="0" lvl="0" indent="0" algn="l" defTabSz="914400" rtl="0" eaLnBrk="1" fontAlgn="auto" latinLnBrk="0" hangingPunct="1">
                        <a:lnSpc>
                          <a:spcPct val="107000"/>
                        </a:lnSpc>
                        <a:spcBef>
                          <a:spcPts val="300"/>
                        </a:spcBef>
                        <a:spcAft>
                          <a:spcPts val="300"/>
                        </a:spcAft>
                        <a:buClrTx/>
                        <a:buSzTx/>
                        <a:buFontTx/>
                        <a:buNone/>
                        <a:tabLst/>
                        <a:defRPr/>
                      </a:pPr>
                      <a:r>
                        <a:rPr lang="en-GB" sz="1200" b="1" kern="1200" dirty="0">
                          <a:solidFill>
                            <a:sysClr val="windowText" lastClr="000000"/>
                          </a:solidFill>
                          <a:effectLst/>
                          <a:latin typeface="+mn-lt"/>
                          <a:ea typeface="+mn-ea"/>
                          <a:cs typeface="+mn-cs"/>
                        </a:rPr>
                        <a:t>3. To promote demonstration processes already working and successful.</a:t>
                      </a:r>
                    </a:p>
                    <a:p>
                      <a:pPr marL="0" marR="0" lvl="0" indent="0" algn="l" defTabSz="914400" rtl="0" eaLnBrk="1" fontAlgn="auto" latinLnBrk="0" hangingPunct="1">
                        <a:lnSpc>
                          <a:spcPct val="107000"/>
                        </a:lnSpc>
                        <a:spcBef>
                          <a:spcPts val="300"/>
                        </a:spcBef>
                        <a:spcAft>
                          <a:spcPts val="300"/>
                        </a:spcAft>
                        <a:buClrTx/>
                        <a:buSzTx/>
                        <a:buFontTx/>
                        <a:buNone/>
                        <a:tabLst/>
                        <a:defRPr/>
                      </a:pPr>
                      <a:r>
                        <a:rPr lang="en-GB" sz="1200" b="1" kern="1200" dirty="0">
                          <a:solidFill>
                            <a:sysClr val="windowText" lastClr="000000"/>
                          </a:solidFill>
                          <a:effectLst/>
                          <a:latin typeface="+mn-lt"/>
                          <a:ea typeface="+mn-ea"/>
                          <a:cs typeface="+mn-cs"/>
                        </a:rPr>
                        <a:t>4. To promote social acceptance of algae products </a:t>
                      </a:r>
                    </a:p>
                    <a:p>
                      <a:pPr marL="0" marR="0" lvl="0" indent="0" algn="l" defTabSz="914400" rtl="0" eaLnBrk="1" fontAlgn="auto" latinLnBrk="0" hangingPunct="1">
                        <a:lnSpc>
                          <a:spcPct val="107000"/>
                        </a:lnSpc>
                        <a:spcBef>
                          <a:spcPts val="300"/>
                        </a:spcBef>
                        <a:spcAft>
                          <a:spcPts val="300"/>
                        </a:spcAft>
                        <a:buClrTx/>
                        <a:buSzTx/>
                        <a:buFontTx/>
                        <a:buNone/>
                        <a:tabLst/>
                        <a:defRPr/>
                      </a:pPr>
                      <a:r>
                        <a:rPr lang="en-GB" sz="1200" b="1" kern="1200" dirty="0">
                          <a:solidFill>
                            <a:sysClr val="windowText" lastClr="000000"/>
                          </a:solidFill>
                          <a:effectLst/>
                          <a:latin typeface="+mn-lt"/>
                          <a:ea typeface="+mn-ea"/>
                          <a:cs typeface="+mn-cs"/>
                        </a:rPr>
                        <a:t>5. To promote algae-related applications from the industry.</a:t>
                      </a:r>
                    </a:p>
                    <a:p>
                      <a:pPr marL="0" marR="0" lvl="0" indent="0" algn="l" defTabSz="914400" rtl="0" eaLnBrk="1" fontAlgn="auto" latinLnBrk="0" hangingPunct="1">
                        <a:lnSpc>
                          <a:spcPct val="107000"/>
                        </a:lnSpc>
                        <a:spcBef>
                          <a:spcPts val="300"/>
                        </a:spcBef>
                        <a:spcAft>
                          <a:spcPts val="300"/>
                        </a:spcAft>
                        <a:buClrTx/>
                        <a:buSzTx/>
                        <a:buFontTx/>
                        <a:buNone/>
                        <a:tabLst/>
                        <a:defRPr/>
                      </a:pPr>
                      <a:r>
                        <a:rPr lang="en-GB" sz="1200" b="1" kern="1200" dirty="0">
                          <a:solidFill>
                            <a:sysClr val="windowText" lastClr="000000"/>
                          </a:solidFill>
                          <a:effectLst/>
                          <a:latin typeface="+mn-lt"/>
                          <a:ea typeface="+mn-ea"/>
                          <a:cs typeface="+mn-cs"/>
                        </a:rPr>
                        <a:t>6. To develop a platform to facilitate the exchange of information between producers and buyers.</a:t>
                      </a:r>
                    </a:p>
                  </a:txBody>
                  <a:tcPr marL="68580" marR="68580" marT="0" marB="0">
                    <a:solidFill>
                      <a:schemeClr val="accent6">
                        <a:lumMod val="40000"/>
                        <a:lumOff val="60000"/>
                      </a:schemeClr>
                    </a:solidFill>
                  </a:tcPr>
                </a:tc>
                <a:extLst>
                  <a:ext uri="{0D108BD9-81ED-4DB2-BD59-A6C34878D82A}">
                    <a16:rowId xmlns:a16="http://schemas.microsoft.com/office/drawing/2014/main" val="2961627354"/>
                  </a:ext>
                </a:extLst>
              </a:tr>
            </a:tbl>
          </a:graphicData>
        </a:graphic>
      </p:graphicFrame>
      <p:graphicFrame>
        <p:nvGraphicFramePr>
          <p:cNvPr id="20" name="Tabla 19"/>
          <p:cNvGraphicFramePr>
            <a:graphicFrameLocks noGrp="1"/>
          </p:cNvGraphicFramePr>
          <p:nvPr>
            <p:extLst>
              <p:ext uri="{D42A27DB-BD31-4B8C-83A1-F6EECF244321}">
                <p14:modId xmlns:p14="http://schemas.microsoft.com/office/powerpoint/2010/main" val="3918743192"/>
              </p:ext>
            </p:extLst>
          </p:nvPr>
        </p:nvGraphicFramePr>
        <p:xfrm>
          <a:off x="86266" y="5173726"/>
          <a:ext cx="4882550" cy="1461770"/>
        </p:xfrm>
        <a:graphic>
          <a:graphicData uri="http://schemas.openxmlformats.org/drawingml/2006/table">
            <a:tbl>
              <a:tblPr firstRow="1" firstCol="1" bandRow="1">
                <a:tableStyleId>{93296810-A885-4BE3-A3E7-6D5BEEA58F35}</a:tableStyleId>
              </a:tblPr>
              <a:tblGrid>
                <a:gridCol w="4882550">
                  <a:extLst>
                    <a:ext uri="{9D8B030D-6E8A-4147-A177-3AD203B41FA5}">
                      <a16:colId xmlns:a16="http://schemas.microsoft.com/office/drawing/2014/main" val="1730487813"/>
                    </a:ext>
                  </a:extLst>
                </a:gridCol>
              </a:tblGrid>
              <a:tr h="0">
                <a:tc>
                  <a:txBody>
                    <a:bodyPr/>
                    <a:lstStyle/>
                    <a:p>
                      <a:pPr>
                        <a:lnSpc>
                          <a:spcPct val="107000"/>
                        </a:lnSpc>
                        <a:spcBef>
                          <a:spcPts val="300"/>
                        </a:spcBef>
                        <a:spcAft>
                          <a:spcPts val="300"/>
                        </a:spcAft>
                      </a:pPr>
                      <a:r>
                        <a:rPr lang="en-GB" sz="1200" dirty="0">
                          <a:effectLst/>
                        </a:rPr>
                        <a:t>Outcomes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0618599"/>
                  </a:ext>
                </a:extLst>
              </a:tr>
              <a:tr h="0">
                <a:tc>
                  <a:txBody>
                    <a:bodyPr/>
                    <a:lstStyle/>
                    <a:p>
                      <a:pPr marL="0" algn="l" defTabSz="914400" rtl="0" eaLnBrk="1" latinLnBrk="0" hangingPunct="1">
                        <a:lnSpc>
                          <a:spcPct val="107000"/>
                        </a:lnSpc>
                        <a:spcBef>
                          <a:spcPts val="300"/>
                        </a:spcBef>
                        <a:spcAft>
                          <a:spcPts val="300"/>
                        </a:spcAft>
                      </a:pPr>
                      <a:r>
                        <a:rPr lang="en-GB" sz="1200" b="1" kern="1200" dirty="0">
                          <a:solidFill>
                            <a:sysClr val="windowText" lastClr="000000"/>
                          </a:solidFill>
                          <a:effectLst/>
                          <a:latin typeface="+mn-lt"/>
                          <a:ea typeface="+mn-ea"/>
                          <a:cs typeface="+mn-cs"/>
                        </a:rPr>
                        <a:t>1.</a:t>
                      </a:r>
                      <a:r>
                        <a:rPr lang="en-GB" sz="1200" b="1" kern="1200" baseline="0" dirty="0">
                          <a:solidFill>
                            <a:sysClr val="windowText" lastClr="000000"/>
                          </a:solidFill>
                          <a:effectLst/>
                          <a:latin typeface="+mn-lt"/>
                          <a:ea typeface="+mn-ea"/>
                          <a:cs typeface="+mn-cs"/>
                        </a:rPr>
                        <a:t> </a:t>
                      </a:r>
                      <a:r>
                        <a:rPr lang="en-GB" sz="1200" b="1" kern="1200" dirty="0">
                          <a:solidFill>
                            <a:sysClr val="windowText" lastClr="000000"/>
                          </a:solidFill>
                          <a:effectLst/>
                          <a:latin typeface="+mn-lt"/>
                          <a:ea typeface="+mn-ea"/>
                          <a:cs typeface="+mn-cs"/>
                        </a:rPr>
                        <a:t>Database of algae-related companies/technologies</a:t>
                      </a:r>
                    </a:p>
                    <a:p>
                      <a:pPr marL="0" algn="l" defTabSz="914400" rtl="0" eaLnBrk="1" latinLnBrk="0" hangingPunct="1">
                        <a:lnSpc>
                          <a:spcPct val="107000"/>
                        </a:lnSpc>
                        <a:spcBef>
                          <a:spcPts val="300"/>
                        </a:spcBef>
                        <a:spcAft>
                          <a:spcPts val="300"/>
                        </a:spcAft>
                      </a:pPr>
                      <a:r>
                        <a:rPr lang="en-GB" sz="1200" b="1" kern="1200" dirty="0">
                          <a:solidFill>
                            <a:sysClr val="windowText" lastClr="000000"/>
                          </a:solidFill>
                          <a:effectLst/>
                          <a:latin typeface="+mn-lt"/>
                          <a:ea typeface="+mn-ea"/>
                          <a:cs typeface="+mn-cs"/>
                        </a:rPr>
                        <a:t>2. Network of open pilot/demo facilities</a:t>
                      </a:r>
                    </a:p>
                    <a:p>
                      <a:pPr marL="0" algn="l" defTabSz="914400" rtl="0" eaLnBrk="1" latinLnBrk="0" hangingPunct="1">
                        <a:lnSpc>
                          <a:spcPct val="107000"/>
                        </a:lnSpc>
                        <a:spcBef>
                          <a:spcPts val="300"/>
                        </a:spcBef>
                        <a:spcAft>
                          <a:spcPts val="300"/>
                        </a:spcAft>
                      </a:pPr>
                      <a:r>
                        <a:rPr lang="en-GB" sz="1200" b="1" kern="1200" dirty="0">
                          <a:solidFill>
                            <a:sysClr val="windowText" lastClr="000000"/>
                          </a:solidFill>
                          <a:effectLst/>
                          <a:latin typeface="+mn-lt"/>
                          <a:ea typeface="+mn-ea"/>
                          <a:cs typeface="+mn-cs"/>
                        </a:rPr>
                        <a:t>3. Campaigns for social acceptance of algae products </a:t>
                      </a:r>
                    </a:p>
                    <a:p>
                      <a:pPr marL="0" algn="l" defTabSz="914400" rtl="0" eaLnBrk="1" latinLnBrk="0" hangingPunct="1">
                        <a:lnSpc>
                          <a:spcPct val="107000"/>
                        </a:lnSpc>
                        <a:spcBef>
                          <a:spcPts val="300"/>
                        </a:spcBef>
                        <a:spcAft>
                          <a:spcPts val="300"/>
                        </a:spcAft>
                      </a:pPr>
                      <a:r>
                        <a:rPr lang="en-GB" sz="1200" b="1" kern="1200" dirty="0">
                          <a:solidFill>
                            <a:sysClr val="windowText" lastClr="000000"/>
                          </a:solidFill>
                          <a:effectLst/>
                          <a:latin typeface="+mn-lt"/>
                          <a:ea typeface="+mn-ea"/>
                          <a:cs typeface="+mn-cs"/>
                        </a:rPr>
                        <a:t>4. Position paper about materials/chemicals/bioactive</a:t>
                      </a:r>
                    </a:p>
                    <a:p>
                      <a:pPr marL="0" algn="l" defTabSz="914400" rtl="0" eaLnBrk="1" latinLnBrk="0" hangingPunct="1">
                        <a:lnSpc>
                          <a:spcPct val="107000"/>
                        </a:lnSpc>
                        <a:spcBef>
                          <a:spcPts val="300"/>
                        </a:spcBef>
                        <a:spcAft>
                          <a:spcPts val="300"/>
                        </a:spcAft>
                      </a:pPr>
                      <a:r>
                        <a:rPr lang="en-GB" sz="1200" b="1" kern="1200" dirty="0">
                          <a:solidFill>
                            <a:sysClr val="windowText" lastClr="000000"/>
                          </a:solidFill>
                          <a:effectLst/>
                          <a:latin typeface="+mn-lt"/>
                          <a:ea typeface="+mn-ea"/>
                          <a:cs typeface="+mn-cs"/>
                        </a:rPr>
                        <a:t>5. Collaboration in education/training courses</a:t>
                      </a:r>
                    </a:p>
                  </a:txBody>
                  <a:tcPr marL="68580" marR="68580" marT="0" marB="0">
                    <a:solidFill>
                      <a:schemeClr val="accent6">
                        <a:lumMod val="40000"/>
                        <a:lumOff val="60000"/>
                      </a:schemeClr>
                    </a:solidFill>
                  </a:tcPr>
                </a:tc>
                <a:extLst>
                  <a:ext uri="{0D108BD9-81ED-4DB2-BD59-A6C34878D82A}">
                    <a16:rowId xmlns:a16="http://schemas.microsoft.com/office/drawing/2014/main" val="1473010098"/>
                  </a:ext>
                </a:extLst>
              </a:tr>
            </a:tbl>
          </a:graphicData>
        </a:graphic>
      </p:graphicFrame>
      <p:sp>
        <p:nvSpPr>
          <p:cNvPr id="2" name="CuadroTexto 1"/>
          <p:cNvSpPr txBox="1"/>
          <p:nvPr/>
        </p:nvSpPr>
        <p:spPr>
          <a:xfrm>
            <a:off x="6785639" y="5569225"/>
            <a:ext cx="2818977" cy="584775"/>
          </a:xfrm>
          <a:prstGeom prst="rect">
            <a:avLst/>
          </a:prstGeom>
          <a:noFill/>
        </p:spPr>
        <p:txBody>
          <a:bodyPr wrap="none" rtlCol="0">
            <a:spAutoFit/>
          </a:bodyPr>
          <a:lstStyle/>
          <a:p>
            <a:r>
              <a:rPr lang="en-US" sz="3200" dirty="0"/>
              <a:t>How to connect</a:t>
            </a:r>
          </a:p>
        </p:txBody>
      </p:sp>
      <p:graphicFrame>
        <p:nvGraphicFramePr>
          <p:cNvPr id="10" name="Diagrama 9"/>
          <p:cNvGraphicFramePr/>
          <p:nvPr>
            <p:extLst>
              <p:ext uri="{D42A27DB-BD31-4B8C-83A1-F6EECF244321}">
                <p14:modId xmlns:p14="http://schemas.microsoft.com/office/powerpoint/2010/main" val="2586969482"/>
              </p:ext>
            </p:extLst>
          </p:nvPr>
        </p:nvGraphicFramePr>
        <p:xfrm>
          <a:off x="5415709" y="673759"/>
          <a:ext cx="6655766" cy="636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10"/>
          <p:cNvSpPr/>
          <p:nvPr/>
        </p:nvSpPr>
        <p:spPr>
          <a:xfrm>
            <a:off x="8743592" y="1301607"/>
            <a:ext cx="3255470" cy="646331"/>
          </a:xfrm>
          <a:prstGeom prst="rect">
            <a:avLst/>
          </a:prstGeom>
        </p:spPr>
        <p:txBody>
          <a:bodyPr wrap="square">
            <a:spAutoFit/>
          </a:bodyPr>
          <a:lstStyle/>
          <a:p>
            <a:r>
              <a:rPr lang="en-GB" i="1" dirty="0">
                <a:latin typeface="EC Square Sans Pro" panose="020B0506040000020004"/>
                <a:ea typeface="Nirmala UI Semilight" panose="020B0402040204020203" pitchFamily="34" charset="0"/>
                <a:cs typeface="Nirmala UI Semilight"/>
              </a:rPr>
              <a:t>Materials / Chemicals / </a:t>
            </a:r>
            <a:r>
              <a:rPr lang="en-GB" i="1" dirty="0" err="1">
                <a:latin typeface="EC Square Sans Pro" panose="020B0506040000020004"/>
                <a:ea typeface="Nirmala UI Semilight" panose="020B0402040204020203" pitchFamily="34" charset="0"/>
                <a:cs typeface="Nirmala UI Semilight"/>
              </a:rPr>
              <a:t>Bioactives</a:t>
            </a:r>
            <a:r>
              <a:rPr lang="en-GB" i="1" dirty="0">
                <a:latin typeface="EC Square Sans Pro" panose="020B0506040000020004"/>
                <a:ea typeface="Nirmala UI Semilight" panose="020B0402040204020203" pitchFamily="34" charset="0"/>
                <a:cs typeface="Nirmala UI Semilight"/>
              </a:rPr>
              <a:t> and Algae </a:t>
            </a:r>
            <a:r>
              <a:rPr lang="en-GB" i="1" dirty="0" err="1">
                <a:latin typeface="EC Square Sans Pro" panose="020B0506040000020004"/>
                <a:ea typeface="Nirmala UI Semilight" panose="020B0402040204020203" pitchFamily="34" charset="0"/>
                <a:cs typeface="Nirmala UI Semilight"/>
              </a:rPr>
              <a:t>Biorefining</a:t>
            </a:r>
            <a:r>
              <a:rPr lang="en-GB" i="1" dirty="0">
                <a:latin typeface="EC Square Sans Pro" panose="020B0506040000020004"/>
                <a:ea typeface="Nirmala UI Semilight" panose="020B0402040204020203" pitchFamily="34" charset="0"/>
                <a:cs typeface="Nirmala UI Semilight"/>
              </a:rPr>
              <a:t> </a:t>
            </a:r>
            <a:endParaRPr lang="en-US" dirty="0"/>
          </a:p>
        </p:txBody>
      </p:sp>
    </p:spTree>
    <p:extLst>
      <p:ext uri="{BB962C8B-B14F-4D97-AF65-F5344CB8AC3E}">
        <p14:creationId xmlns:p14="http://schemas.microsoft.com/office/powerpoint/2010/main" val="1101772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ángulo 6"/>
          <p:cNvSpPr/>
          <p:nvPr/>
        </p:nvSpPr>
        <p:spPr>
          <a:xfrm>
            <a:off x="8743592" y="1301607"/>
            <a:ext cx="3255470" cy="646331"/>
          </a:xfrm>
          <a:prstGeom prst="rect">
            <a:avLst/>
          </a:prstGeom>
        </p:spPr>
        <p:txBody>
          <a:bodyPr wrap="square">
            <a:spAutoFit/>
          </a:bodyPr>
          <a:lstStyle/>
          <a:p>
            <a:r>
              <a:rPr lang="en-GB" i="1" dirty="0">
                <a:latin typeface="EC Square Sans Pro" panose="020B0506040000020004"/>
                <a:ea typeface="Nirmala UI Semilight" panose="020B0402040204020203" pitchFamily="34" charset="0"/>
                <a:cs typeface="Nirmala UI Semilight"/>
              </a:rPr>
              <a:t>Materials / Chemicals / </a:t>
            </a:r>
            <a:r>
              <a:rPr lang="en-GB" i="1" dirty="0" err="1">
                <a:latin typeface="EC Square Sans Pro" panose="020B0506040000020004"/>
                <a:ea typeface="Nirmala UI Semilight" panose="020B0402040204020203" pitchFamily="34" charset="0"/>
                <a:cs typeface="Nirmala UI Semilight"/>
              </a:rPr>
              <a:t>Bioactives</a:t>
            </a:r>
            <a:r>
              <a:rPr lang="en-GB" i="1" dirty="0">
                <a:latin typeface="EC Square Sans Pro" panose="020B0506040000020004"/>
                <a:ea typeface="Nirmala UI Semilight" panose="020B0402040204020203" pitchFamily="34" charset="0"/>
                <a:cs typeface="Nirmala UI Semilight"/>
              </a:rPr>
              <a:t> and Algae </a:t>
            </a:r>
            <a:r>
              <a:rPr lang="en-GB" i="1" dirty="0" err="1">
                <a:latin typeface="EC Square Sans Pro" panose="020B0506040000020004"/>
                <a:ea typeface="Nirmala UI Semilight" panose="020B0402040204020203" pitchFamily="34" charset="0"/>
                <a:cs typeface="Nirmala UI Semilight"/>
              </a:rPr>
              <a:t>Biorefining</a:t>
            </a:r>
            <a:r>
              <a:rPr lang="en-GB" i="1" dirty="0">
                <a:latin typeface="EC Square Sans Pro" panose="020B0506040000020004"/>
                <a:ea typeface="Nirmala UI Semilight" panose="020B0402040204020203" pitchFamily="34" charset="0"/>
                <a:cs typeface="Nirmala UI Semilight"/>
              </a:rPr>
              <a:t> </a:t>
            </a:r>
            <a:endParaRPr lang="en-US" dirty="0"/>
          </a:p>
        </p:txBody>
      </p:sp>
      <p:sp>
        <p:nvSpPr>
          <p:cNvPr id="8"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graphicFrame>
        <p:nvGraphicFramePr>
          <p:cNvPr id="9" name="Tabla 8"/>
          <p:cNvGraphicFramePr>
            <a:graphicFrameLocks noGrp="1"/>
          </p:cNvGraphicFramePr>
          <p:nvPr>
            <p:extLst>
              <p:ext uri="{D42A27DB-BD31-4B8C-83A1-F6EECF244321}">
                <p14:modId xmlns:p14="http://schemas.microsoft.com/office/powerpoint/2010/main" val="1920900799"/>
              </p:ext>
            </p:extLst>
          </p:nvPr>
        </p:nvGraphicFramePr>
        <p:xfrm>
          <a:off x="558393" y="1958590"/>
          <a:ext cx="10893169" cy="731520"/>
        </p:xfrm>
        <a:graphic>
          <a:graphicData uri="http://schemas.openxmlformats.org/drawingml/2006/table">
            <a:tbl>
              <a:tblPr firstRow="1" firstCol="1" bandRow="1">
                <a:tableStyleId>{93296810-A885-4BE3-A3E7-6D5BEEA58F35}</a:tableStyleId>
              </a:tblPr>
              <a:tblGrid>
                <a:gridCol w="3237616">
                  <a:extLst>
                    <a:ext uri="{9D8B030D-6E8A-4147-A177-3AD203B41FA5}">
                      <a16:colId xmlns:a16="http://schemas.microsoft.com/office/drawing/2014/main" val="2587411848"/>
                    </a:ext>
                  </a:extLst>
                </a:gridCol>
                <a:gridCol w="7655553">
                  <a:extLst>
                    <a:ext uri="{9D8B030D-6E8A-4147-A177-3AD203B41FA5}">
                      <a16:colId xmlns:a16="http://schemas.microsoft.com/office/drawing/2014/main" val="1045042387"/>
                    </a:ext>
                  </a:extLst>
                </a:gridCol>
              </a:tblGrid>
              <a:tr h="376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Identified Constraints, Obstacles, and Issues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bg1"/>
                          </a:solidFill>
                          <a:effectLst/>
                        </a:rPr>
                        <a:t>1.</a:t>
                      </a:r>
                      <a:r>
                        <a:rPr lang="en-GB" sz="1200" b="1" i="0" baseline="0" dirty="0">
                          <a:solidFill>
                            <a:schemeClr val="bg1"/>
                          </a:solidFill>
                          <a:effectLst/>
                        </a:rPr>
                        <a:t> </a:t>
                      </a:r>
                      <a:r>
                        <a:rPr lang="en-GB" sz="1200" b="1" i="0" dirty="0">
                          <a:solidFill>
                            <a:schemeClr val="bg1"/>
                          </a:solidFill>
                          <a:effectLst/>
                        </a:rPr>
                        <a:t>Lack of information about industrial biomass processors, needs and main actors</a:t>
                      </a:r>
                      <a:endPar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9619968"/>
                  </a:ext>
                </a:extLst>
              </a:tr>
              <a:tr h="106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rPr>
                        <a:t>Specific Objectives</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ysClr val="windowText" lastClr="000000"/>
                          </a:solidFill>
                          <a:effectLst/>
                          <a:latin typeface="+mn-lt"/>
                          <a:ea typeface="+mn-ea"/>
                          <a:cs typeface="+mn-cs"/>
                        </a:rPr>
                        <a:t>Identification of relevant actors and innovation needs (financial,</a:t>
                      </a:r>
                      <a:r>
                        <a:rPr lang="en-GB" sz="1200" b="0" i="0" kern="1200" baseline="0" dirty="0">
                          <a:solidFill>
                            <a:sysClr val="windowText" lastClr="000000"/>
                          </a:solidFill>
                          <a:effectLst/>
                          <a:latin typeface="+mn-lt"/>
                          <a:ea typeface="+mn-ea"/>
                          <a:cs typeface="+mn-cs"/>
                        </a:rPr>
                        <a:t> technology, markets)</a:t>
                      </a:r>
                      <a:endParaRPr lang="en-GB" sz="1200" b="0" i="0" kern="1200" dirty="0">
                        <a:solidFill>
                          <a:sysClr val="windowText" lastClr="000000"/>
                        </a:solidFill>
                        <a:effectLst/>
                        <a:latin typeface="+mn-lt"/>
                        <a:ea typeface="+mn-ea"/>
                        <a:cs typeface="+mn-cs"/>
                      </a:endParaRPr>
                    </a:p>
                  </a:txBody>
                  <a:tcPr marL="68580" marR="68580" marT="0" marB="0">
                    <a:solidFill>
                      <a:schemeClr val="accent6">
                        <a:lumMod val="40000"/>
                        <a:lumOff val="60000"/>
                      </a:schemeClr>
                    </a:solidFill>
                  </a:tcPr>
                </a:tc>
                <a:extLst>
                  <a:ext uri="{0D108BD9-81ED-4DB2-BD59-A6C34878D82A}">
                    <a16:rowId xmlns:a16="http://schemas.microsoft.com/office/drawing/2014/main" val="900618248"/>
                  </a:ext>
                </a:extLst>
              </a:tr>
              <a:tr h="106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rPr>
                        <a:t>Working Groups Actions</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ysClr val="windowText" lastClr="000000"/>
                          </a:solidFill>
                          <a:effectLst/>
                          <a:latin typeface="+mn-lt"/>
                          <a:ea typeface="+mn-ea"/>
                          <a:cs typeface="+mn-cs"/>
                        </a:rPr>
                        <a:t>To identify</a:t>
                      </a:r>
                      <a:r>
                        <a:rPr lang="en-GB" sz="1200" b="0" i="0" kern="1200" baseline="0" dirty="0">
                          <a:solidFill>
                            <a:sysClr val="windowText" lastClr="000000"/>
                          </a:solidFill>
                          <a:effectLst/>
                          <a:latin typeface="+mn-lt"/>
                          <a:ea typeface="+mn-ea"/>
                          <a:cs typeface="+mn-cs"/>
                        </a:rPr>
                        <a:t> processing companies, technologies and products, and major challenges</a:t>
                      </a:r>
                    </a:p>
                  </a:txBody>
                  <a:tcPr marL="68580" marR="68580" marT="0" marB="0">
                    <a:solidFill>
                      <a:schemeClr val="accent6">
                        <a:lumMod val="40000"/>
                        <a:lumOff val="60000"/>
                      </a:schemeClr>
                    </a:solidFill>
                  </a:tcPr>
                </a:tc>
                <a:extLst>
                  <a:ext uri="{0D108BD9-81ED-4DB2-BD59-A6C34878D82A}">
                    <a16:rowId xmlns:a16="http://schemas.microsoft.com/office/drawing/2014/main" val="2066818306"/>
                  </a:ext>
                </a:extLst>
              </a:tr>
              <a:tr h="106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rPr>
                        <a:t>Outcomes</a:t>
                      </a:r>
                    </a:p>
                  </a:txBody>
                  <a:tcPr marL="68580" marR="68580" marT="0" marB="0">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ysClr val="windowText" lastClr="000000"/>
                          </a:solidFill>
                          <a:effectLst/>
                          <a:latin typeface="+mn-lt"/>
                          <a:ea typeface="+mn-ea"/>
                          <a:cs typeface="+mn-cs"/>
                        </a:rPr>
                        <a:t>Interviews and surveys to identify algae processing-related companies and major needs.</a:t>
                      </a:r>
                    </a:p>
                  </a:txBody>
                  <a:tcPr marL="68580" marR="68580" marT="0" marB="0">
                    <a:solidFill>
                      <a:srgbClr val="FFFF00"/>
                    </a:solidFill>
                  </a:tcPr>
                </a:tc>
                <a:extLst>
                  <a:ext uri="{0D108BD9-81ED-4DB2-BD59-A6C34878D82A}">
                    <a16:rowId xmlns:a16="http://schemas.microsoft.com/office/drawing/2014/main" val="3061256761"/>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270651789"/>
              </p:ext>
            </p:extLst>
          </p:nvPr>
        </p:nvGraphicFramePr>
        <p:xfrm>
          <a:off x="558388" y="2796895"/>
          <a:ext cx="10893169" cy="1176900"/>
        </p:xfrm>
        <a:graphic>
          <a:graphicData uri="http://schemas.openxmlformats.org/drawingml/2006/table">
            <a:tbl>
              <a:tblPr firstRow="1" firstCol="1" bandRow="1">
                <a:tableStyleId>{93296810-A885-4BE3-A3E7-6D5BEEA58F35}</a:tableStyleId>
              </a:tblPr>
              <a:tblGrid>
                <a:gridCol w="3237616">
                  <a:extLst>
                    <a:ext uri="{9D8B030D-6E8A-4147-A177-3AD203B41FA5}">
                      <a16:colId xmlns:a16="http://schemas.microsoft.com/office/drawing/2014/main" val="2587411848"/>
                    </a:ext>
                  </a:extLst>
                </a:gridCol>
                <a:gridCol w="7655553">
                  <a:extLst>
                    <a:ext uri="{9D8B030D-6E8A-4147-A177-3AD203B41FA5}">
                      <a16:colId xmlns:a16="http://schemas.microsoft.com/office/drawing/2014/main" val="1045042387"/>
                    </a:ext>
                  </a:extLst>
                </a:gridCol>
              </a:tblGrid>
              <a:tr h="262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Identified Constraints, Obstacles, and Issues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bg1"/>
                          </a:solidFill>
                          <a:effectLst/>
                        </a:rPr>
                        <a:t>2.</a:t>
                      </a:r>
                      <a:r>
                        <a:rPr lang="en-GB" sz="1200" b="1" i="0" baseline="0" dirty="0">
                          <a:solidFill>
                            <a:schemeClr val="bg1"/>
                          </a:solidFill>
                          <a:effectLst/>
                        </a:rPr>
                        <a:t> </a:t>
                      </a:r>
                      <a:r>
                        <a:rPr lang="en-GB" sz="1200" b="1" i="0" dirty="0">
                          <a:solidFill>
                            <a:schemeClr val="bg1"/>
                          </a:solidFill>
                          <a:effectLst/>
                        </a:rPr>
                        <a:t>Lack of collaboration between relevant</a:t>
                      </a:r>
                      <a:r>
                        <a:rPr lang="en-GB" sz="1200" b="1" i="0" baseline="0" dirty="0">
                          <a:solidFill>
                            <a:schemeClr val="bg1"/>
                          </a:solidFill>
                          <a:effectLst/>
                        </a:rPr>
                        <a:t> actors such as </a:t>
                      </a:r>
                      <a:r>
                        <a:rPr lang="en-GB" sz="1200" b="1" i="0" dirty="0">
                          <a:solidFill>
                            <a:schemeClr val="bg1"/>
                          </a:solidFill>
                          <a:effectLst/>
                        </a:rPr>
                        <a:t>producers, processors, formulators, academia,</a:t>
                      </a:r>
                      <a:r>
                        <a:rPr lang="en-GB" sz="1200" b="1" i="0" baseline="0" dirty="0">
                          <a:solidFill>
                            <a:schemeClr val="bg1"/>
                          </a:solidFill>
                          <a:effectLst/>
                        </a:rPr>
                        <a:t> providers</a:t>
                      </a:r>
                      <a:endParaRPr lang="en-GB" sz="1200" b="1" i="0" dirty="0">
                        <a:solidFill>
                          <a:schemeClr val="bg1"/>
                        </a:solidFill>
                        <a:effectLst/>
                      </a:endParaRPr>
                    </a:p>
                  </a:txBody>
                  <a:tcPr marL="68580" marR="68580" marT="0" marB="0"/>
                </a:tc>
                <a:extLst>
                  <a:ext uri="{0D108BD9-81ED-4DB2-BD59-A6C34878D82A}">
                    <a16:rowId xmlns:a16="http://schemas.microsoft.com/office/drawing/2014/main" val="2669619968"/>
                  </a:ext>
                </a:extLst>
              </a:tr>
              <a:tr h="106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rPr>
                        <a:t>Specific Objectives</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ysClr val="windowText" lastClr="000000"/>
                          </a:solidFill>
                          <a:effectLst/>
                          <a:latin typeface="+mn-lt"/>
                          <a:ea typeface="+mn-ea"/>
                          <a:cs typeface="+mn-cs"/>
                        </a:rPr>
                        <a:t>Facilitate the collaboration between relevant actors </a:t>
                      </a:r>
                      <a:r>
                        <a:rPr lang="en-GB" sz="1200" b="0" i="0" kern="1200" baseline="0" dirty="0">
                          <a:solidFill>
                            <a:sysClr val="windowText" lastClr="000000"/>
                          </a:solidFill>
                          <a:effectLst/>
                          <a:latin typeface="+mn-lt"/>
                          <a:ea typeface="+mn-ea"/>
                          <a:cs typeface="+mn-cs"/>
                        </a:rPr>
                        <a:t>to accelerate the development of knowledge and industry</a:t>
                      </a:r>
                      <a:endParaRPr lang="en-GB" sz="1200" b="0" i="0" kern="1200" dirty="0">
                        <a:solidFill>
                          <a:sysClr val="windowText" lastClr="000000"/>
                        </a:solidFill>
                        <a:effectLst/>
                        <a:latin typeface="+mn-lt"/>
                        <a:ea typeface="+mn-ea"/>
                        <a:cs typeface="+mn-cs"/>
                      </a:endParaRPr>
                    </a:p>
                  </a:txBody>
                  <a:tcPr marL="68580" marR="68580" marT="0" marB="0">
                    <a:solidFill>
                      <a:schemeClr val="accent6">
                        <a:lumMod val="40000"/>
                        <a:lumOff val="60000"/>
                      </a:schemeClr>
                    </a:solidFill>
                  </a:tcPr>
                </a:tc>
                <a:extLst>
                  <a:ext uri="{0D108BD9-81ED-4DB2-BD59-A6C34878D82A}">
                    <a16:rowId xmlns:a16="http://schemas.microsoft.com/office/drawing/2014/main" val="900618248"/>
                  </a:ext>
                </a:extLst>
              </a:tr>
              <a:tr h="106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rPr>
                        <a:t>Working Groups Actions</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ysClr val="windowText" lastClr="000000"/>
                          </a:solidFill>
                          <a:effectLst/>
                          <a:latin typeface="+mn-lt"/>
                          <a:ea typeface="+mn-ea"/>
                          <a:cs typeface="+mn-cs"/>
                        </a:rPr>
                        <a:t>To develop a platform to facilitate the exchange of information between producers and buyers, to understand the needs of algae industry and demonstrate the sustainability of algae-based solutions. </a:t>
                      </a:r>
                    </a:p>
                  </a:txBody>
                  <a:tcPr marL="68580" marR="68580" marT="0" marB="0">
                    <a:solidFill>
                      <a:schemeClr val="accent6">
                        <a:lumMod val="40000"/>
                        <a:lumOff val="60000"/>
                      </a:schemeClr>
                    </a:solidFill>
                  </a:tcPr>
                </a:tc>
                <a:extLst>
                  <a:ext uri="{0D108BD9-81ED-4DB2-BD59-A6C34878D82A}">
                    <a16:rowId xmlns:a16="http://schemas.microsoft.com/office/drawing/2014/main" val="2066818306"/>
                  </a:ext>
                </a:extLst>
              </a:tr>
              <a:tr h="106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rPr>
                        <a:t>Outcomes</a:t>
                      </a:r>
                    </a:p>
                  </a:txBody>
                  <a:tcPr marL="68580" marR="68580" marT="0" marB="0">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ysClr val="windowText" lastClr="000000"/>
                          </a:solidFill>
                          <a:effectLst/>
                          <a:latin typeface="+mn-lt"/>
                          <a:ea typeface="+mn-ea"/>
                          <a:cs typeface="+mn-cs"/>
                        </a:rPr>
                        <a:t>Forum /platform, connected to EABA, </a:t>
                      </a:r>
                      <a:r>
                        <a:rPr lang="en-GB" sz="1200" b="0" i="0" kern="1200" dirty="0">
                          <a:solidFill>
                            <a:sysClr val="windowText" lastClr="000000"/>
                          </a:solidFill>
                          <a:effectLst/>
                          <a:latin typeface="+mn-lt"/>
                          <a:ea typeface="+mn-ea"/>
                          <a:cs typeface="+mn-cs"/>
                        </a:rPr>
                        <a:t>for the exchange of information/knowledge between major actors.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ysClr val="windowText" lastClr="000000"/>
                          </a:solidFill>
                          <a:effectLst/>
                          <a:latin typeface="+mn-lt"/>
                          <a:ea typeface="+mn-ea"/>
                          <a:cs typeface="+mn-cs"/>
                        </a:rPr>
                        <a:t>Position paper about algae </a:t>
                      </a:r>
                      <a:r>
                        <a:rPr lang="en-GB" sz="1200" b="0" i="0" kern="1200" baseline="0" dirty="0">
                          <a:solidFill>
                            <a:sysClr val="windowText" lastClr="000000"/>
                          </a:solidFill>
                          <a:effectLst/>
                          <a:latin typeface="+mn-lt"/>
                          <a:ea typeface="+mn-ea"/>
                          <a:cs typeface="+mn-cs"/>
                        </a:rPr>
                        <a:t>biorefinery including potential, technology, products, markets, etc.</a:t>
                      </a:r>
                      <a:endParaRPr lang="en-GB" sz="1200" b="0" i="0" kern="1200" dirty="0">
                        <a:solidFill>
                          <a:sysClr val="windowText" lastClr="000000"/>
                        </a:solidFill>
                        <a:effectLst/>
                        <a:latin typeface="+mn-lt"/>
                        <a:ea typeface="+mn-ea"/>
                        <a:cs typeface="+mn-cs"/>
                      </a:endParaRPr>
                    </a:p>
                  </a:txBody>
                  <a:tcPr marL="68580" marR="68580" marT="0" marB="0">
                    <a:solidFill>
                      <a:srgbClr val="FFFF00"/>
                    </a:solidFill>
                  </a:tcPr>
                </a:tc>
                <a:extLst>
                  <a:ext uri="{0D108BD9-81ED-4DB2-BD59-A6C34878D82A}">
                    <a16:rowId xmlns:a16="http://schemas.microsoft.com/office/drawing/2014/main" val="3061256761"/>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2051576870"/>
              </p:ext>
            </p:extLst>
          </p:nvPr>
        </p:nvGraphicFramePr>
        <p:xfrm>
          <a:off x="558388" y="4089819"/>
          <a:ext cx="10893169" cy="731520"/>
        </p:xfrm>
        <a:graphic>
          <a:graphicData uri="http://schemas.openxmlformats.org/drawingml/2006/table">
            <a:tbl>
              <a:tblPr firstRow="1" firstCol="1" bandRow="1">
                <a:tableStyleId>{93296810-A885-4BE3-A3E7-6D5BEEA58F35}</a:tableStyleId>
              </a:tblPr>
              <a:tblGrid>
                <a:gridCol w="3237616">
                  <a:extLst>
                    <a:ext uri="{9D8B030D-6E8A-4147-A177-3AD203B41FA5}">
                      <a16:colId xmlns:a16="http://schemas.microsoft.com/office/drawing/2014/main" val="2587411848"/>
                    </a:ext>
                  </a:extLst>
                </a:gridCol>
                <a:gridCol w="7655553">
                  <a:extLst>
                    <a:ext uri="{9D8B030D-6E8A-4147-A177-3AD203B41FA5}">
                      <a16:colId xmlns:a16="http://schemas.microsoft.com/office/drawing/2014/main" val="1045042387"/>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Identified Constraints, Obstacles, and Issues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bg1"/>
                          </a:solidFill>
                          <a:effectLst/>
                        </a:rPr>
                        <a:t>3. Lack of platforms for the development and demonstration of industrial processes</a:t>
                      </a:r>
                    </a:p>
                  </a:txBody>
                  <a:tcPr marL="68580" marR="68580" marT="0" marB="0"/>
                </a:tc>
                <a:extLst>
                  <a:ext uri="{0D108BD9-81ED-4DB2-BD59-A6C34878D82A}">
                    <a16:rowId xmlns:a16="http://schemas.microsoft.com/office/drawing/2014/main" val="2669619968"/>
                  </a:ext>
                </a:extLst>
              </a:tr>
              <a:tr h="106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rPr>
                        <a:t>Specific Objectives</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ysClr val="windowText" lastClr="000000"/>
                          </a:solidFill>
                          <a:effectLst/>
                          <a:latin typeface="+mn-lt"/>
                          <a:ea typeface="+mn-ea"/>
                          <a:cs typeface="+mn-cs"/>
                        </a:rPr>
                        <a:t>Promotion of new and ongoing activities/projects, to facilitate upscaling and demonstration of processes</a:t>
                      </a:r>
                    </a:p>
                  </a:txBody>
                  <a:tcPr marL="68580" marR="68580" marT="0" marB="0">
                    <a:solidFill>
                      <a:schemeClr val="accent6">
                        <a:lumMod val="40000"/>
                        <a:lumOff val="60000"/>
                      </a:schemeClr>
                    </a:solidFill>
                  </a:tcPr>
                </a:tc>
                <a:extLst>
                  <a:ext uri="{0D108BD9-81ED-4DB2-BD59-A6C34878D82A}">
                    <a16:rowId xmlns:a16="http://schemas.microsoft.com/office/drawing/2014/main" val="900618248"/>
                  </a:ext>
                </a:extLst>
              </a:tr>
              <a:tr h="106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rPr>
                        <a:t>Working Groups Actions</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ysClr val="windowText" lastClr="000000"/>
                          </a:solidFill>
                          <a:effectLst/>
                          <a:latin typeface="+mn-lt"/>
                          <a:ea typeface="+mn-ea"/>
                          <a:cs typeface="+mn-cs"/>
                        </a:rPr>
                        <a:t>To promote demonstration processes and industrial applications to materials/chemicals/</a:t>
                      </a:r>
                      <a:r>
                        <a:rPr lang="en-GB" sz="1200" b="0" i="0" kern="1200" dirty="0" err="1">
                          <a:solidFill>
                            <a:sysClr val="windowText" lastClr="000000"/>
                          </a:solidFill>
                          <a:effectLst/>
                          <a:latin typeface="+mn-lt"/>
                          <a:ea typeface="+mn-ea"/>
                          <a:cs typeface="+mn-cs"/>
                        </a:rPr>
                        <a:t>bioactives</a:t>
                      </a:r>
                      <a:endParaRPr lang="en-GB" sz="1200" b="0" i="0" kern="1200" dirty="0">
                        <a:solidFill>
                          <a:sysClr val="windowText" lastClr="000000"/>
                        </a:solidFill>
                        <a:effectLst/>
                        <a:latin typeface="+mn-lt"/>
                        <a:ea typeface="+mn-ea"/>
                        <a:cs typeface="+mn-cs"/>
                      </a:endParaRPr>
                    </a:p>
                  </a:txBody>
                  <a:tcPr marL="68580" marR="68580" marT="0" marB="0">
                    <a:solidFill>
                      <a:schemeClr val="accent6">
                        <a:lumMod val="40000"/>
                        <a:lumOff val="60000"/>
                      </a:schemeClr>
                    </a:solidFill>
                  </a:tcPr>
                </a:tc>
                <a:extLst>
                  <a:ext uri="{0D108BD9-81ED-4DB2-BD59-A6C34878D82A}">
                    <a16:rowId xmlns:a16="http://schemas.microsoft.com/office/drawing/2014/main" val="2066818306"/>
                  </a:ext>
                </a:extLst>
              </a:tr>
              <a:tr h="106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rPr>
                        <a:t>Outcomes</a:t>
                      </a:r>
                    </a:p>
                  </a:txBody>
                  <a:tcPr marL="68580" marR="68580" marT="0" marB="0">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ysClr val="windowText" lastClr="000000"/>
                          </a:solidFill>
                          <a:effectLst/>
                          <a:latin typeface="+mn-lt"/>
                          <a:ea typeface="+mn-ea"/>
                          <a:cs typeface="+mn-cs"/>
                        </a:rPr>
                        <a:t>Network of open pilot/demo facilities integrating industry and academia for demonstration of processes and products</a:t>
                      </a:r>
                    </a:p>
                  </a:txBody>
                  <a:tcPr marL="68580" marR="68580" marT="0" marB="0">
                    <a:solidFill>
                      <a:srgbClr val="FFFF00"/>
                    </a:solidFill>
                  </a:tcPr>
                </a:tc>
                <a:extLst>
                  <a:ext uri="{0D108BD9-81ED-4DB2-BD59-A6C34878D82A}">
                    <a16:rowId xmlns:a16="http://schemas.microsoft.com/office/drawing/2014/main" val="3061256761"/>
                  </a:ext>
                </a:extLst>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264581291"/>
              </p:ext>
            </p:extLst>
          </p:nvPr>
        </p:nvGraphicFramePr>
        <p:xfrm>
          <a:off x="558387" y="4937363"/>
          <a:ext cx="10893169" cy="994020"/>
        </p:xfrm>
        <a:graphic>
          <a:graphicData uri="http://schemas.openxmlformats.org/drawingml/2006/table">
            <a:tbl>
              <a:tblPr firstRow="1" firstCol="1" bandRow="1">
                <a:tableStyleId>{93296810-A885-4BE3-A3E7-6D5BEEA58F35}</a:tableStyleId>
              </a:tblPr>
              <a:tblGrid>
                <a:gridCol w="3237616">
                  <a:extLst>
                    <a:ext uri="{9D8B030D-6E8A-4147-A177-3AD203B41FA5}">
                      <a16:colId xmlns:a16="http://schemas.microsoft.com/office/drawing/2014/main" val="2587411848"/>
                    </a:ext>
                  </a:extLst>
                </a:gridCol>
                <a:gridCol w="7655553">
                  <a:extLst>
                    <a:ext uri="{9D8B030D-6E8A-4147-A177-3AD203B41FA5}">
                      <a16:colId xmlns:a16="http://schemas.microsoft.com/office/drawing/2014/main" val="1045042387"/>
                    </a:ext>
                  </a:extLst>
                </a:gridCol>
              </a:tblGrid>
              <a:tr h="262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Identified Constraints, Obstacles, and Issues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bg1"/>
                          </a:solidFill>
                          <a:effectLst/>
                        </a:rPr>
                        <a:t>4. Need for education and training courses for young people and entrepreneurs</a:t>
                      </a:r>
                    </a:p>
                  </a:txBody>
                  <a:tcPr marL="68580" marR="68580" marT="0" marB="0"/>
                </a:tc>
                <a:extLst>
                  <a:ext uri="{0D108BD9-81ED-4DB2-BD59-A6C34878D82A}">
                    <a16:rowId xmlns:a16="http://schemas.microsoft.com/office/drawing/2014/main" val="2669619968"/>
                  </a:ext>
                </a:extLst>
              </a:tr>
              <a:tr h="106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rPr>
                        <a:t>Specific Objectives</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ysClr val="windowText" lastClr="000000"/>
                          </a:solidFill>
                          <a:effectLst/>
                          <a:latin typeface="+mn-lt"/>
                          <a:ea typeface="+mn-ea"/>
                          <a:cs typeface="+mn-cs"/>
                        </a:rPr>
                        <a:t>Defining expert and training courses </a:t>
                      </a:r>
                    </a:p>
                  </a:txBody>
                  <a:tcPr marL="68580" marR="68580" marT="0" marB="0">
                    <a:solidFill>
                      <a:schemeClr val="accent6">
                        <a:lumMod val="40000"/>
                        <a:lumOff val="60000"/>
                      </a:schemeClr>
                    </a:solidFill>
                  </a:tcPr>
                </a:tc>
                <a:extLst>
                  <a:ext uri="{0D108BD9-81ED-4DB2-BD59-A6C34878D82A}">
                    <a16:rowId xmlns:a16="http://schemas.microsoft.com/office/drawing/2014/main" val="900618248"/>
                  </a:ext>
                </a:extLst>
              </a:tr>
              <a:tr h="106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rPr>
                        <a:t>Working Groups Actions</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ysClr val="windowText" lastClr="000000"/>
                          </a:solidFill>
                          <a:effectLst/>
                          <a:latin typeface="+mn-lt"/>
                          <a:ea typeface="+mn-ea"/>
                          <a:cs typeface="+mn-cs"/>
                        </a:rPr>
                        <a:t>To promote dissemination and transference, including social acceptance of algae products. </a:t>
                      </a:r>
                    </a:p>
                  </a:txBody>
                  <a:tcPr marL="68580" marR="68580" marT="0" marB="0">
                    <a:solidFill>
                      <a:schemeClr val="accent6">
                        <a:lumMod val="40000"/>
                        <a:lumOff val="60000"/>
                      </a:schemeClr>
                    </a:solidFill>
                  </a:tcPr>
                </a:tc>
                <a:extLst>
                  <a:ext uri="{0D108BD9-81ED-4DB2-BD59-A6C34878D82A}">
                    <a16:rowId xmlns:a16="http://schemas.microsoft.com/office/drawing/2014/main" val="2066818306"/>
                  </a:ext>
                </a:extLst>
              </a:tr>
              <a:tr h="106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rPr>
                        <a:t>Outcomes</a:t>
                      </a:r>
                    </a:p>
                  </a:txBody>
                  <a:tcPr marL="68580" marR="68580" marT="0" marB="0">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ysClr val="windowText" lastClr="000000"/>
                          </a:solidFill>
                          <a:effectLst/>
                          <a:latin typeface="+mn-lt"/>
                          <a:ea typeface="+mn-ea"/>
                          <a:cs typeface="+mn-cs"/>
                        </a:rPr>
                        <a:t>Development of training courses and transference activities about potential and sustainability of algae products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ysClr val="windowText" lastClr="000000"/>
                          </a:solidFill>
                          <a:effectLst/>
                          <a:latin typeface="+mn-lt"/>
                          <a:ea typeface="+mn-ea"/>
                          <a:cs typeface="+mn-cs"/>
                        </a:rPr>
                        <a:t>Campaigns for acceptance of algae products to general public and specific target sectors</a:t>
                      </a:r>
                    </a:p>
                  </a:txBody>
                  <a:tcPr marL="68580" marR="68580" marT="0" marB="0">
                    <a:solidFill>
                      <a:srgbClr val="FFFF00"/>
                    </a:solidFill>
                  </a:tcPr>
                </a:tc>
                <a:extLst>
                  <a:ext uri="{0D108BD9-81ED-4DB2-BD59-A6C34878D82A}">
                    <a16:rowId xmlns:a16="http://schemas.microsoft.com/office/drawing/2014/main" val="3061256761"/>
                  </a:ext>
                </a:extLst>
              </a:tr>
            </a:tbl>
          </a:graphicData>
        </a:graphic>
      </p:graphicFrame>
      <p:sp>
        <p:nvSpPr>
          <p:cNvPr id="13" name="TextBox 14">
            <a:extLst>
              <a:ext uri="{FF2B5EF4-FFF2-40B4-BE49-F238E27FC236}">
                <a16:creationId xmlns:a16="http://schemas.microsoft.com/office/drawing/2014/main" id="{76172ECC-2788-B1F2-0997-4D0D55F9F677}"/>
              </a:ext>
            </a:extLst>
          </p:cNvPr>
          <p:cNvSpPr txBox="1"/>
          <p:nvPr/>
        </p:nvSpPr>
        <p:spPr>
          <a:xfrm>
            <a:off x="288756" y="1424718"/>
            <a:ext cx="6922927" cy="523220"/>
          </a:xfrm>
          <a:prstGeom prst="rect">
            <a:avLst/>
          </a:prstGeom>
          <a:noFill/>
        </p:spPr>
        <p:txBody>
          <a:bodyPr wrap="square" rtlCol="0">
            <a:spAutoFit/>
          </a:bodyPr>
          <a:lstStyle/>
          <a:p>
            <a:r>
              <a:rPr lang="pt-PT" sz="2800" b="1" dirty="0">
                <a:latin typeface="EC Square Sans Pro" panose="020B0506040000020004"/>
              </a:rPr>
              <a:t>Selected topics</a:t>
            </a:r>
            <a:endParaRPr lang="x-none" sz="2800" b="1" dirty="0">
              <a:latin typeface="EC Square Sans Pro" panose="020B0506040000020004"/>
            </a:endParaRPr>
          </a:p>
        </p:txBody>
      </p:sp>
      <p:graphicFrame>
        <p:nvGraphicFramePr>
          <p:cNvPr id="14" name="Diagrama 13"/>
          <p:cNvGraphicFramePr/>
          <p:nvPr>
            <p:extLst>
              <p:ext uri="{D42A27DB-BD31-4B8C-83A1-F6EECF244321}">
                <p14:modId xmlns:p14="http://schemas.microsoft.com/office/powerpoint/2010/main" val="3024668773"/>
              </p:ext>
            </p:extLst>
          </p:nvPr>
        </p:nvGraphicFramePr>
        <p:xfrm>
          <a:off x="5415709" y="673759"/>
          <a:ext cx="6655766" cy="636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558387" y="5931383"/>
            <a:ext cx="8784021" cy="954107"/>
          </a:xfrm>
          <a:prstGeom prst="rect">
            <a:avLst/>
          </a:prstGeom>
          <a:noFill/>
        </p:spPr>
        <p:txBody>
          <a:bodyPr wrap="square" rtlCol="0">
            <a:spAutoFit/>
          </a:bodyPr>
          <a:lstStyle/>
          <a:p>
            <a:r>
              <a:rPr lang="en-US" sz="1400" dirty="0"/>
              <a:t>Bottlenecks:</a:t>
            </a:r>
          </a:p>
          <a:p>
            <a:pPr marL="285750" indent="-285750">
              <a:buFont typeface="Arial" panose="020B0604020202020204" pitchFamily="34" charset="0"/>
              <a:buChar char="•"/>
            </a:pPr>
            <a:r>
              <a:rPr lang="en-US" sz="1400" dirty="0"/>
              <a:t>Connection/overlapping with other WGs</a:t>
            </a:r>
          </a:p>
          <a:p>
            <a:pPr marL="285750" indent="-285750">
              <a:buFont typeface="Arial" panose="020B0604020202020204" pitchFamily="34" charset="0"/>
              <a:buChar char="•"/>
            </a:pPr>
            <a:r>
              <a:rPr lang="en-US" sz="1400" dirty="0"/>
              <a:t>Industrial/Intellectual protection-common problems-CONFIDENTIALITY</a:t>
            </a:r>
          </a:p>
          <a:p>
            <a:pPr marL="285750" indent="-285750">
              <a:buFont typeface="Arial" panose="020B0604020202020204" pitchFamily="34" charset="0"/>
              <a:buChar char="•"/>
            </a:pPr>
            <a:r>
              <a:rPr lang="en-US" sz="1400" dirty="0"/>
              <a:t>Connect with EU Commission, how collect and manage the data- EU Regulation on data protection</a:t>
            </a:r>
          </a:p>
        </p:txBody>
      </p:sp>
    </p:spTree>
    <p:extLst>
      <p:ext uri="{BB962C8B-B14F-4D97-AF65-F5344CB8AC3E}">
        <p14:creationId xmlns:p14="http://schemas.microsoft.com/office/powerpoint/2010/main" val="3081481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1E257326D69E74E9A8E818488703353" ma:contentTypeVersion="3" ma:contentTypeDescription="Ein neues Dokument erstellen." ma:contentTypeScope="" ma:versionID="643343402c6a039c82f9326503d0c566">
  <xsd:schema xmlns:xsd="http://www.w3.org/2001/XMLSchema" xmlns:xs="http://www.w3.org/2001/XMLSchema" xmlns:p="http://schemas.microsoft.com/office/2006/metadata/properties" xmlns:ns2="842b6c6f-e362-4c38-b41d-eab08869fbc8" targetNamespace="http://schemas.microsoft.com/office/2006/metadata/properties" ma:root="true" ma:fieldsID="8081bbc4bf6921a4ec1dea0a6f148b61" ns2:_="">
    <xsd:import namespace="842b6c6f-e362-4c38-b41d-eab08869fbc8"/>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2b6c6f-e362-4c38-b41d-eab08869fb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802C5D-1D7E-41B1-8EEE-B399AA416E19}">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14906338-d88f-4a39-9274-142124749d1b"/>
    <ds:schemaRef ds:uri="a505a3aa-4ccd-4fd3-abaf-48af8a364fa5"/>
    <ds:schemaRef ds:uri="http://www.w3.org/XML/1998/namespace"/>
    <ds:schemaRef ds:uri="http://purl.org/dc/terms/"/>
  </ds:schemaRefs>
</ds:datastoreItem>
</file>

<file path=customXml/itemProps2.xml><?xml version="1.0" encoding="utf-8"?>
<ds:datastoreItem xmlns:ds="http://schemas.openxmlformats.org/officeDocument/2006/customXml" ds:itemID="{3C2B2337-C2C3-4617-A03E-AC735E1F35F5}">
  <ds:schemaRefs>
    <ds:schemaRef ds:uri="http://schemas.microsoft.com/sharepoint/v3/contenttype/forms"/>
  </ds:schemaRefs>
</ds:datastoreItem>
</file>

<file path=customXml/itemProps3.xml><?xml version="1.0" encoding="utf-8"?>
<ds:datastoreItem xmlns:ds="http://schemas.openxmlformats.org/officeDocument/2006/customXml" ds:itemID="{3B6C2F84-76F0-4EC6-AE14-F9350099D5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2b6c6f-e362-4c38-b41d-eab08869fb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2509</TotalTime>
  <Words>3347</Words>
  <Application>Microsoft Office PowerPoint</Application>
  <PresentationFormat>Grand écran</PresentationFormat>
  <Paragraphs>445</Paragraphs>
  <Slides>24</Slides>
  <Notes>0</Notes>
  <HiddenSlides>9</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Office Theme</vt:lpstr>
      <vt:lpstr>Présentation PowerPoint</vt:lpstr>
      <vt:lpstr>Working Group 6</vt:lpstr>
      <vt:lpstr>Working Group 6</vt:lpstr>
      <vt:lpstr>Working Group 6</vt:lpstr>
      <vt:lpstr>Working Group 6</vt:lpstr>
      <vt:lpstr>Working Group 6</vt:lpstr>
      <vt:lpstr>Working Group 6</vt:lpstr>
      <vt:lpstr>Working Group 6</vt:lpstr>
      <vt:lpstr>Working Group 6</vt:lpstr>
      <vt:lpstr>Working Group 6</vt:lpstr>
      <vt:lpstr>Working Group 6</vt:lpstr>
      <vt:lpstr>Working Group 6</vt:lpstr>
      <vt:lpstr>Working Group 6</vt:lpstr>
      <vt:lpstr>Working Group 6</vt:lpstr>
      <vt:lpstr>Working Group 6</vt:lpstr>
      <vt:lpstr>Working Group 6</vt:lpstr>
      <vt:lpstr>Working Group 6</vt:lpstr>
      <vt:lpstr>Working Group 6</vt:lpstr>
      <vt:lpstr>Working Group 6</vt:lpstr>
      <vt:lpstr>Working Group 6</vt:lpstr>
      <vt:lpstr>Working Group 6</vt:lpstr>
      <vt:lpstr>Working Group 6</vt:lpstr>
      <vt:lpstr>Working Group 6</vt:lpstr>
      <vt:lpstr>Working Group 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Efthalia Arvaniti</dc:creator>
  <cp:lastModifiedBy>Francisco Gabriel Acien Fernandez</cp:lastModifiedBy>
  <cp:revision>207</cp:revision>
  <dcterms:created xsi:type="dcterms:W3CDTF">2022-06-10T10:22:27Z</dcterms:created>
  <dcterms:modified xsi:type="dcterms:W3CDTF">2024-01-16T14:39:30Z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0x010100E1E257326D69E74E9A8E818488703353</vt:lpwstr>
  </property>
</Properties>
</file>