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Default Extension="wmf" ContentType="image/x-wmf"/>
  <Override PartName="/ppt/slideMasters/slideMaster1.xml" ContentType="application/vnd.openxmlformats-officedocument.presentationml.slideMaster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5" r:id="rId1"/>
  </p:sldMasterIdLst>
  <p:notesMasterIdLst>
    <p:notesMasterId r:id="rId7"/>
  </p:notesMasterIdLst>
  <p:handoutMasterIdLst>
    <p:handoutMasterId r:id="rId8"/>
  </p:handoutMasterIdLst>
  <p:sldIdLst>
    <p:sldId id="256" r:id="rId2"/>
    <p:sldId id="954" r:id="rId3"/>
    <p:sldId id="952" r:id="rId4"/>
    <p:sldId id="953" r:id="rId5"/>
    <p:sldId id="919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87BA5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87BA5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87BA5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87BA5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87BA5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2000" b="1" kern="1200">
        <a:solidFill>
          <a:srgbClr val="087BA5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2000" b="1" kern="1200">
        <a:solidFill>
          <a:srgbClr val="087BA5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2000" b="1" kern="1200">
        <a:solidFill>
          <a:srgbClr val="087BA5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2000" b="1" kern="1200">
        <a:solidFill>
          <a:srgbClr val="087BA5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66FF"/>
    <a:srgbClr val="FFFFFF"/>
    <a:srgbClr val="FF3399"/>
    <a:srgbClr val="FFFF99"/>
    <a:srgbClr val="FFFF66"/>
    <a:srgbClr val="FFFF00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00" y="-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BA10A93-F6BC-8E4D-A783-C774956D54F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CDCFE8B-42B3-364E-A781-08565053879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70A9C-7EC2-7246-9936-AD817424A840}" type="slidenum">
              <a:rPr lang="it-IT"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</a:t>
            </a:fld>
            <a:endParaRPr lang="it-IT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82D67-6BBF-874A-8274-17F59F3D9C11}" type="slidenum">
              <a:rPr lang="en-GB">
                <a:latin typeface="Times" pitchFamily="-112" charset="0"/>
              </a:rPr>
              <a:pPr>
                <a:defRPr/>
              </a:pPr>
              <a:t>3</a:t>
            </a:fld>
            <a:endParaRPr lang="en-GB">
              <a:latin typeface="Times" pitchFamily="-112" charset="0"/>
            </a:endParaRPr>
          </a:p>
        </p:txBody>
      </p:sp>
      <p:sp>
        <p:nvSpPr>
          <p:cNvPr id="37891" name="Text Box 1"/>
          <p:cNvSpPr>
            <a:spLocks noChangeArrowheads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solidFill>
            <a:srgbClr val="FFFFFF"/>
          </a:solidFill>
          <a:ln/>
        </p:spPr>
      </p:sp>
      <p:sp>
        <p:nvSpPr>
          <p:cNvPr id="37892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55232-B867-E844-B0DC-0080AEF292F5}" type="slidenum">
              <a:rPr lang="it-IT">
                <a:latin typeface="Times" pitchFamily="-112" charset="0"/>
              </a:rPr>
              <a:pPr>
                <a:defRPr/>
              </a:pPr>
              <a:t>4</a:t>
            </a:fld>
            <a:endParaRPr lang="it-IT">
              <a:latin typeface="Times" pitchFamily="-112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3982-A6D1-A544-BF94-862224944B9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2F8D-9691-914F-8E09-341732A2DDE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04800"/>
            <a:ext cx="1947862" cy="61912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46163" y="304800"/>
            <a:ext cx="5692775" cy="619125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8857-48D0-D64F-8AA6-140FE1279CE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FB0C-EED5-7246-9BA7-760B2E73FDA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C116A-7F06-DE4C-BB25-206044AB910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6163" y="146685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8563" y="146685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E12D-A044-A446-BA32-1855B38C78E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5746-174A-8E46-8541-DEE0B7407F5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B94B-ED1C-834B-B01A-1152BF16901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B09B5-7C5B-C54C-9D57-E0EC4A9F035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393E3-92AB-374E-A8B4-3A4697F7283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9487-D272-5B41-9BD0-F44F7E346B3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146685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0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93A322D-5D3A-A641-9C88-B7732685CFA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-109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4788" y="-12700"/>
            <a:ext cx="5129212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5932488"/>
            <a:ext cx="9525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647700"/>
            <a:ext cx="7899400" cy="2247900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GB" b="0" i="1" dirty="0" smtClean="0">
                <a:ea typeface="ＭＳ Ｐゴシック" pitchFamily="-108" charset="-128"/>
                <a:cs typeface="ＭＳ Ｐゴシック" pitchFamily="-108" charset="-128"/>
              </a:rPr>
              <a:t>Mediterranean- Gaps and Needs</a:t>
            </a:r>
            <a:endParaRPr lang="it-IT" b="0" i="1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0725" name="Line 20"/>
          <p:cNvSpPr>
            <a:spLocks noChangeShapeType="1"/>
          </p:cNvSpPr>
          <p:nvPr/>
        </p:nvSpPr>
        <p:spPr bwMode="auto">
          <a:xfrm>
            <a:off x="0" y="5884863"/>
            <a:ext cx="9321800" cy="0"/>
          </a:xfrm>
          <a:prstGeom prst="line">
            <a:avLst/>
          </a:prstGeom>
          <a:noFill/>
          <a:ln w="38100" cmpd="dbl">
            <a:solidFill>
              <a:srgbClr val="087BA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Nadia Pinardi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University of Bologna</a:t>
            </a:r>
          </a:p>
          <a:p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Istituto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Nazionale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di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Geofisica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e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Vulcanologia</a:t>
            </a: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Italy</a:t>
            </a: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po 3"/>
          <p:cNvGrpSpPr>
            <a:grpSpLocks/>
          </p:cNvGrpSpPr>
          <p:nvPr/>
        </p:nvGrpSpPr>
        <p:grpSpPr bwMode="auto">
          <a:xfrm>
            <a:off x="33338" y="50800"/>
            <a:ext cx="8991600" cy="6651625"/>
            <a:chOff x="152400" y="0"/>
            <a:chExt cx="8991453" cy="6651625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auto">
            <a:xfrm>
              <a:off x="152400" y="530195"/>
              <a:ext cx="2743200" cy="2481263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101600">
                <a:srgbClr val="FF6600">
                  <a:alpha val="75000"/>
                </a:srgbClr>
              </a:glo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>
                <a:latin typeface="Arial" pitchFamily="-108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3217815" y="2743200"/>
              <a:ext cx="2472227" cy="1371600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Arial" pitchFamily="-108" charset="0"/>
                  <a:ea typeface="ＭＳ Ｐゴシック" pitchFamily="-112" charset="-128"/>
                  <a:cs typeface="ＭＳ Ｐゴシック" pitchFamily="-112" charset="-128"/>
                </a:rPr>
                <a:t>Data </a:t>
              </a:r>
            </a:p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Arial" pitchFamily="-108" charset="0"/>
                  <a:ea typeface="ＭＳ Ｐゴシック" pitchFamily="-112" charset="-128"/>
                  <a:cs typeface="ＭＳ Ｐゴシック" pitchFamily="-112" charset="-128"/>
                </a:rPr>
                <a:t>Management</a:t>
              </a:r>
              <a:endParaRPr lang="en-US" dirty="0">
                <a:solidFill>
                  <a:schemeClr val="tx1"/>
                </a:solidFill>
                <a:latin typeface="Arial" pitchFamily="-108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776" name="AutoShape 14" descr="20%"/>
            <p:cNvSpPr>
              <a:spLocks noChangeArrowheads="1"/>
            </p:cNvSpPr>
            <p:nvPr/>
          </p:nvSpPr>
          <p:spPr bwMode="auto">
            <a:xfrm>
              <a:off x="2933655" y="457476"/>
              <a:ext cx="3124149" cy="2285898"/>
            </a:xfrm>
            <a:prstGeom prst="leftRightArrowCallout">
              <a:avLst>
                <a:gd name="adj1" fmla="val 25000"/>
                <a:gd name="adj2" fmla="val 25000"/>
                <a:gd name="adj3" fmla="val 17084"/>
                <a:gd name="adj4" fmla="val 50000"/>
              </a:avLst>
            </a:prstGeom>
            <a:solidFill>
              <a:srgbClr val="FF682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6111875" y="457200"/>
              <a:ext cx="2743200" cy="2554258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glow rad="101600">
                <a:srgbClr val="FF6600">
                  <a:alpha val="75000"/>
                </a:srgbClr>
              </a:glo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8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780" name="Rectangle 17"/>
            <p:cNvSpPr>
              <a:spLocks noChangeArrowheads="1"/>
            </p:cNvSpPr>
            <p:nvPr/>
          </p:nvSpPr>
          <p:spPr bwMode="auto">
            <a:xfrm>
              <a:off x="3687705" y="1311513"/>
              <a:ext cx="1719234" cy="707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OBSERVING</a:t>
              </a:r>
            </a:p>
            <a:p>
              <a:r>
                <a:rPr lang="en-US">
                  <a:solidFill>
                    <a:srgbClr val="000000"/>
                  </a:solidFill>
                </a:rPr>
                <a:t>SYSTEM</a:t>
              </a:r>
            </a:p>
          </p:txBody>
        </p:sp>
        <p:sp>
          <p:nvSpPr>
            <p:cNvPr id="32781" name="AutoShape 19" descr="20%"/>
            <p:cNvSpPr>
              <a:spLocks noChangeArrowheads="1"/>
            </p:cNvSpPr>
            <p:nvPr/>
          </p:nvSpPr>
          <p:spPr bwMode="auto">
            <a:xfrm>
              <a:off x="2933655" y="4114913"/>
              <a:ext cx="3124149" cy="2285898"/>
            </a:xfrm>
            <a:prstGeom prst="leftRightArrowCallout">
              <a:avLst>
                <a:gd name="adj1" fmla="val 25000"/>
                <a:gd name="adj2" fmla="val 25000"/>
                <a:gd name="adj3" fmla="val 17084"/>
                <a:gd name="adj4" fmla="val 50000"/>
              </a:avLst>
            </a:prstGeom>
            <a:solidFill>
              <a:srgbClr val="52A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Text Box 22"/>
            <p:cNvSpPr txBox="1">
              <a:spLocks noChangeArrowheads="1"/>
            </p:cNvSpPr>
            <p:nvPr/>
          </p:nvSpPr>
          <p:spPr bwMode="auto">
            <a:xfrm>
              <a:off x="3703580" y="4968950"/>
              <a:ext cx="1566836" cy="707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MODELING</a:t>
              </a:r>
            </a:p>
            <a:p>
              <a:r>
                <a:rPr lang="en-US">
                  <a:solidFill>
                    <a:srgbClr val="000000"/>
                  </a:solidFill>
                </a:rPr>
                <a:t>SYSTEM</a:t>
              </a:r>
            </a:p>
          </p:txBody>
        </p:sp>
        <p:sp>
          <p:nvSpPr>
            <p:cNvPr id="32783" name="Text Box 25"/>
            <p:cNvSpPr txBox="1">
              <a:spLocks noChangeArrowheads="1"/>
            </p:cNvSpPr>
            <p:nvPr/>
          </p:nvSpPr>
          <p:spPr bwMode="auto">
            <a:xfrm>
              <a:off x="152400" y="635268"/>
              <a:ext cx="2759030" cy="22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ym typeface="Wingdings" pitchFamily="-109" charset="2"/>
                </a:rPr>
                <a:t> </a:t>
              </a:r>
              <a:r>
                <a:rPr lang="en-US" sz="1400"/>
                <a:t>MOORED BUOY ARRAYS</a:t>
              </a:r>
            </a:p>
            <a:p>
              <a:r>
                <a:rPr lang="en-US" sz="1400">
                  <a:sym typeface="Wingdings" pitchFamily="-109" charset="2"/>
                </a:rPr>
                <a:t> SOOP</a:t>
              </a:r>
              <a:r>
                <a:rPr lang="en-US" sz="1200">
                  <a:sym typeface="Wingdings" pitchFamily="-109" charset="2"/>
                </a:rPr>
                <a:t> EXPANDABLE AND ONDULATING  INSTRUMENTS</a:t>
              </a:r>
            </a:p>
            <a:p>
              <a:pPr>
                <a:buFont typeface="Wingdings" pitchFamily="-109" charset="2"/>
                <a:buChar char="l"/>
              </a:pPr>
              <a:r>
                <a:rPr lang="en-US" sz="1200">
                  <a:sym typeface="Wingdings" pitchFamily="-109" charset="2"/>
                </a:rPr>
                <a:t>SATELLITE SENSING: </a:t>
              </a:r>
            </a:p>
            <a:p>
              <a:r>
                <a:rPr lang="en-US" sz="1200">
                  <a:sym typeface="Wingdings" pitchFamily="-109" charset="2"/>
                </a:rPr>
                <a:t>    SEA LEVEL, </a:t>
              </a:r>
            </a:p>
            <a:p>
              <a:r>
                <a:rPr lang="en-US" sz="1200">
                  <a:sym typeface="Wingdings" pitchFamily="-109" charset="2"/>
                </a:rPr>
                <a:t>    SEA SURFACE TEMPERATURE,</a:t>
              </a:r>
            </a:p>
            <a:p>
              <a:r>
                <a:rPr lang="en-US" sz="1200">
                  <a:sym typeface="Wingdings" pitchFamily="-109" charset="2"/>
                </a:rPr>
                <a:t>    SEA SURFACE SALINITY,</a:t>
              </a:r>
            </a:p>
            <a:p>
              <a:r>
                <a:rPr lang="en-US" sz="1200">
                  <a:sym typeface="Wingdings" pitchFamily="-109" charset="2"/>
                </a:rPr>
                <a:t>    COLOR, WINDS</a:t>
              </a:r>
            </a:p>
            <a:p>
              <a:r>
                <a:rPr lang="en-US" sz="1200">
                  <a:sym typeface="Wingdings" pitchFamily="-109" charset="2"/>
                </a:rPr>
                <a:t> </a:t>
              </a:r>
              <a:r>
                <a:rPr lang="en-US" sz="1400">
                  <a:sym typeface="Wingdings" pitchFamily="-109" charset="2"/>
                </a:rPr>
                <a:t>DRIFTING BUOYS</a:t>
              </a:r>
            </a:p>
            <a:p>
              <a:r>
                <a:rPr lang="en-US" sz="1200">
                  <a:sym typeface="Wingdings" pitchFamily="-109" charset="2"/>
                </a:rPr>
                <a:t>    (SURFACE AND SUBSURFACE)</a:t>
              </a:r>
            </a:p>
            <a:p>
              <a:r>
                <a:rPr lang="en-US" sz="1200">
                  <a:sym typeface="Wingdings" pitchFamily="-109" charset="2"/>
                </a:rPr>
                <a:t> </a:t>
              </a:r>
              <a:r>
                <a:rPr lang="en-US" sz="1400">
                  <a:sym typeface="Wingdings" pitchFamily="-109" charset="2"/>
                </a:rPr>
                <a:t>GLIDERS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365125" y="0"/>
              <a:ext cx="2241550" cy="457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rgbClr val="FF0000"/>
                    </a:solidFill>
                  </a:ln>
                  <a:latin typeface="Arial" pitchFamily="-108" charset="0"/>
                  <a:ea typeface="ＭＳ Ｐゴシック" pitchFamily="-112" charset="-128"/>
                  <a:cs typeface="ＭＳ Ｐゴシック" pitchFamily="-112" charset="-128"/>
                </a:rPr>
                <a:t>LARGE SCALE</a:t>
              </a:r>
            </a:p>
          </p:txBody>
        </p:sp>
        <p:sp>
          <p:nvSpPr>
            <p:cNvPr id="32785" name="Text Box 29"/>
            <p:cNvSpPr txBox="1">
              <a:spLocks noChangeArrowheads="1"/>
            </p:cNvSpPr>
            <p:nvPr/>
          </p:nvSpPr>
          <p:spPr bwMode="auto">
            <a:xfrm>
              <a:off x="6130827" y="576534"/>
              <a:ext cx="3013026" cy="233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09" charset="2"/>
                <a:buChar char="l"/>
              </a:pPr>
              <a:r>
                <a:rPr lang="en-US" sz="1400">
                  <a:sym typeface="Wingdings" pitchFamily="-109" charset="2"/>
                </a:rPr>
                <a:t>REPEATED MULTIPARAMETRIC SECTIONS </a:t>
              </a:r>
            </a:p>
            <a:p>
              <a:r>
                <a:rPr lang="en-US" sz="1200">
                  <a:sym typeface="Wingdings" pitchFamily="-109" charset="2"/>
                </a:rPr>
                <a:t> SATELLITE AND AERIAL SURVEYS</a:t>
              </a:r>
            </a:p>
            <a:p>
              <a:r>
                <a:rPr lang="en-US" sz="1200">
                  <a:sym typeface="Wingdings" pitchFamily="-109" charset="2"/>
                </a:rPr>
                <a:t> </a:t>
              </a:r>
              <a:r>
                <a:rPr lang="en-US" sz="1400">
                  <a:sym typeface="Wingdings" pitchFamily="-109" charset="2"/>
                </a:rPr>
                <a:t>COASTAL RADARS</a:t>
              </a:r>
            </a:p>
            <a:p>
              <a:r>
                <a:rPr lang="en-US" sz="1200">
                  <a:sym typeface="Wingdings" pitchFamily="-109" charset="2"/>
                </a:rPr>
                <a:t> </a:t>
              </a:r>
              <a:r>
                <a:rPr lang="en-US" sz="1400">
                  <a:sym typeface="Wingdings" pitchFamily="-109" charset="2"/>
                </a:rPr>
                <a:t>AUTONOMOUS UNDERWATER</a:t>
              </a:r>
            </a:p>
            <a:p>
              <a:r>
                <a:rPr lang="en-US" sz="1400">
                  <a:sym typeface="Wingdings" pitchFamily="-109" charset="2"/>
                </a:rPr>
                <a:t>    VEHICLES</a:t>
              </a:r>
            </a:p>
            <a:p>
              <a:pPr>
                <a:buFont typeface="Wingdings" pitchFamily="-109" charset="2"/>
                <a:buChar char="l"/>
              </a:pPr>
              <a:r>
                <a:rPr lang="en-US" sz="1200">
                  <a:sym typeface="Wingdings" pitchFamily="-109" charset="2"/>
                </a:rPr>
                <a:t> </a:t>
              </a:r>
              <a:r>
                <a:rPr lang="en-US" sz="1400">
                  <a:sym typeface="Wingdings" pitchFamily="-109" charset="2"/>
                </a:rPr>
                <a:t>CABLED MULTIPARAMETRIC STATIONS</a:t>
              </a:r>
            </a:p>
            <a:p>
              <a:r>
                <a:rPr lang="en-US" sz="1200">
                  <a:sym typeface="Wingdings" pitchFamily="-109" charset="2"/>
                </a:rPr>
                <a:t> RIVER RUNOFF AND LOADING</a:t>
              </a:r>
            </a:p>
            <a:p>
              <a:r>
                <a:rPr lang="en-US" sz="1200">
                  <a:sym typeface="Wingdings" pitchFamily="-109" charset="2"/>
                </a:rPr>
                <a:t>    MONITORING</a:t>
              </a:r>
            </a:p>
            <a:p>
              <a:pPr>
                <a:buFont typeface="Wingdings" pitchFamily="-109" charset="2"/>
                <a:buChar char="l"/>
              </a:pPr>
              <a:r>
                <a:rPr lang="en-US" sz="1200">
                  <a:sym typeface="Wingdings" pitchFamily="-109" charset="2"/>
                </a:rPr>
                <a:t>SEDIMENT/WQ MONITORING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6579631" y="0"/>
              <a:ext cx="1878007" cy="36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rgbClr val="FF0000"/>
                    </a:solidFill>
                  </a:ln>
                  <a:latin typeface="Arial" pitchFamily="-108" charset="0"/>
                  <a:ea typeface="ＭＳ Ｐゴシック" pitchFamily="-112" charset="-128"/>
                  <a:cs typeface="ＭＳ Ｐゴシック" pitchFamily="-112" charset="-128"/>
                </a:rPr>
                <a:t>SHELF  SCALE</a:t>
              </a:r>
            </a:p>
          </p:txBody>
        </p:sp>
        <p:sp>
          <p:nvSpPr>
            <p:cNvPr id="16" name="AutoShape 36"/>
            <p:cNvSpPr>
              <a:spLocks noChangeArrowheads="1"/>
            </p:cNvSpPr>
            <p:nvPr/>
          </p:nvSpPr>
          <p:spPr bwMode="auto">
            <a:xfrm>
              <a:off x="152400" y="3224213"/>
              <a:ext cx="2743200" cy="3381375"/>
            </a:xfrm>
            <a:prstGeom prst="flowChartAlternate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3366FF">
                  <a:alpha val="75000"/>
                </a:srgbClr>
              </a:glo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8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AutoShape 37"/>
            <p:cNvSpPr>
              <a:spLocks noChangeArrowheads="1"/>
            </p:cNvSpPr>
            <p:nvPr/>
          </p:nvSpPr>
          <p:spPr bwMode="auto">
            <a:xfrm>
              <a:off x="6127750" y="3224213"/>
              <a:ext cx="2743200" cy="3414712"/>
            </a:xfrm>
            <a:prstGeom prst="flowChartAlternateProcess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3366FF">
                  <a:alpha val="75000"/>
                </a:srgbClr>
              </a:glo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8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793" name="Line 40"/>
            <p:cNvSpPr>
              <a:spLocks noChangeShapeType="1"/>
            </p:cNvSpPr>
            <p:nvPr/>
          </p:nvSpPr>
          <p:spPr bwMode="auto">
            <a:xfrm flipV="1">
              <a:off x="168275" y="4095864"/>
              <a:ext cx="2743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Line 41"/>
            <p:cNvSpPr>
              <a:spLocks noChangeShapeType="1"/>
            </p:cNvSpPr>
            <p:nvPr/>
          </p:nvSpPr>
          <p:spPr bwMode="auto">
            <a:xfrm flipV="1">
              <a:off x="168275" y="4780047"/>
              <a:ext cx="2743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Line 42"/>
            <p:cNvSpPr>
              <a:spLocks noChangeShapeType="1"/>
            </p:cNvSpPr>
            <p:nvPr/>
          </p:nvSpPr>
          <p:spPr bwMode="auto">
            <a:xfrm flipV="1">
              <a:off x="177800" y="5588047"/>
              <a:ext cx="2743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Line 43"/>
            <p:cNvSpPr>
              <a:spLocks noChangeShapeType="1"/>
            </p:cNvSpPr>
            <p:nvPr/>
          </p:nvSpPr>
          <p:spPr bwMode="auto">
            <a:xfrm flipV="1">
              <a:off x="6121302" y="4078403"/>
              <a:ext cx="2743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7" name="Line 44"/>
            <p:cNvSpPr>
              <a:spLocks noChangeShapeType="1"/>
            </p:cNvSpPr>
            <p:nvPr/>
          </p:nvSpPr>
          <p:spPr bwMode="auto">
            <a:xfrm flipV="1">
              <a:off x="6095903" y="4780047"/>
              <a:ext cx="27685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8" name="Line 45"/>
            <p:cNvSpPr>
              <a:spLocks noChangeShapeType="1"/>
            </p:cNvSpPr>
            <p:nvPr/>
          </p:nvSpPr>
          <p:spPr bwMode="auto">
            <a:xfrm flipV="1">
              <a:off x="6146702" y="5821400"/>
              <a:ext cx="2743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9" name="Text Box 46"/>
            <p:cNvSpPr txBox="1">
              <a:spLocks noChangeArrowheads="1"/>
            </p:cNvSpPr>
            <p:nvPr/>
          </p:nvSpPr>
          <p:spPr bwMode="auto">
            <a:xfrm>
              <a:off x="168275" y="3284688"/>
              <a:ext cx="2963815" cy="8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ym typeface="Wingdings" pitchFamily="-109" charset="2"/>
                </a:rPr>
                <a:t>MODEL PHYSICS</a:t>
              </a:r>
            </a:p>
            <a:p>
              <a:r>
                <a:rPr lang="en-US" sz="1200">
                  <a:sym typeface="Wingdings" pitchFamily="-109" charset="2"/>
                </a:rPr>
                <a:t> </a:t>
              </a:r>
              <a:r>
                <a:rPr lang="en-US" sz="1200"/>
                <a:t>PRIMITIVE EQUATION (</a:t>
              </a:r>
              <a:r>
                <a:rPr lang="en-US" sz="1200">
                  <a:sym typeface="Symbol" pitchFamily="-109" charset="2"/>
                </a:rPr>
                <a:t>&gt; 1-5 KM)</a:t>
              </a:r>
              <a:endParaRPr lang="en-US" sz="1200"/>
            </a:p>
            <a:p>
              <a:r>
                <a:rPr lang="en-US" sz="1200">
                  <a:sym typeface="Wingdings" pitchFamily="-109" charset="2"/>
                </a:rPr>
                <a:t> TURBULENCE CLOSURE SUBMODELS</a:t>
              </a:r>
            </a:p>
          </p:txBody>
        </p:sp>
        <p:sp>
          <p:nvSpPr>
            <p:cNvPr id="32800" name="Text Box 47"/>
            <p:cNvSpPr txBox="1">
              <a:spLocks noChangeArrowheads="1"/>
            </p:cNvSpPr>
            <p:nvPr/>
          </p:nvSpPr>
          <p:spPr bwMode="auto">
            <a:xfrm>
              <a:off x="6156227" y="3224366"/>
              <a:ext cx="2698706" cy="8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ym typeface="Wingdings" pitchFamily="-109" charset="2"/>
                </a:rPr>
                <a:t>MODEL PHYSICS</a:t>
              </a:r>
            </a:p>
            <a:p>
              <a:pPr>
                <a:buFont typeface="Wingdings" pitchFamily="-109" charset="2"/>
                <a:buChar char="l"/>
              </a:pPr>
              <a:r>
                <a:rPr lang="en-US" sz="1200"/>
                <a:t>Non-Hydrostatic (</a:t>
              </a:r>
              <a:r>
                <a:rPr lang="en-US" sz="1200">
                  <a:sym typeface="Symbol" pitchFamily="-109" charset="2"/>
                </a:rPr>
                <a:t>&lt;1- 5 KM)</a:t>
              </a:r>
              <a:endParaRPr lang="en-US" sz="1200"/>
            </a:p>
            <a:p>
              <a:r>
                <a:rPr lang="en-US" sz="1200">
                  <a:sym typeface="Wingdings" pitchFamily="-109" charset="2"/>
                </a:rPr>
                <a:t> TURBULENCE AND LIGHT</a:t>
              </a:r>
            </a:p>
            <a:p>
              <a:r>
                <a:rPr lang="en-US" sz="1200">
                  <a:sym typeface="Wingdings" pitchFamily="-109" charset="2"/>
                </a:rPr>
                <a:t>    SUBMODELS</a:t>
              </a:r>
            </a:p>
          </p:txBody>
        </p:sp>
        <p:sp>
          <p:nvSpPr>
            <p:cNvPr id="32801" name="Text Box 49"/>
            <p:cNvSpPr txBox="1">
              <a:spLocks noChangeArrowheads="1"/>
            </p:cNvSpPr>
            <p:nvPr/>
          </p:nvSpPr>
          <p:spPr bwMode="auto">
            <a:xfrm>
              <a:off x="168275" y="4113326"/>
              <a:ext cx="2698706" cy="646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ym typeface="Wingdings" pitchFamily="-109" charset="2"/>
                </a:rPr>
                <a:t>DATA ASSIMILATION</a:t>
              </a:r>
            </a:p>
            <a:p>
              <a:pPr>
                <a:buFont typeface="Wingdings" pitchFamily="-109" charset="2"/>
                <a:buChar char="l"/>
              </a:pPr>
              <a:r>
                <a:rPr lang="en-US" sz="1200"/>
                <a:t>OPTIMAL INTERPOLATION </a:t>
              </a:r>
            </a:p>
            <a:p>
              <a:pPr>
                <a:buFont typeface="Wingdings" pitchFamily="-109" charset="2"/>
                <a:buChar char="l"/>
              </a:pPr>
              <a:r>
                <a:rPr lang="en-US" sz="1200"/>
                <a:t> 3-DVAR, KALMAN FILTER</a:t>
              </a:r>
              <a:endParaRPr lang="en-US" sz="1200">
                <a:sym typeface="Wingdings" pitchFamily="-109" charset="2"/>
              </a:endParaRPr>
            </a:p>
          </p:txBody>
        </p:sp>
        <p:sp>
          <p:nvSpPr>
            <p:cNvPr id="32802" name="Text Box 50"/>
            <p:cNvSpPr txBox="1">
              <a:spLocks noChangeArrowheads="1"/>
            </p:cNvSpPr>
            <p:nvPr/>
          </p:nvSpPr>
          <p:spPr bwMode="auto">
            <a:xfrm>
              <a:off x="6156227" y="4099039"/>
              <a:ext cx="2698706" cy="63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ym typeface="Wingdings" pitchFamily="-109" charset="2"/>
                </a:rPr>
                <a:t>DATA ASSIMILATION</a:t>
              </a:r>
            </a:p>
            <a:p>
              <a:r>
                <a:rPr lang="en-US" sz="1200">
                  <a:sym typeface="Wingdings" pitchFamily="-109" charset="2"/>
                </a:rPr>
                <a:t> </a:t>
              </a:r>
              <a:r>
                <a:rPr lang="en-US" sz="1200"/>
                <a:t>KALMAN FILTERS</a:t>
              </a:r>
              <a:endParaRPr lang="en-US" sz="1200">
                <a:sym typeface="Wingdings" pitchFamily="-109" charset="2"/>
              </a:endParaRPr>
            </a:p>
            <a:p>
              <a:r>
                <a:rPr lang="en-US" sz="1200">
                  <a:sym typeface="Wingdings" pitchFamily="-109" charset="2"/>
                </a:rPr>
                <a:t> ADJOINT MODELS</a:t>
              </a:r>
            </a:p>
          </p:txBody>
        </p:sp>
        <p:sp>
          <p:nvSpPr>
            <p:cNvPr id="32803" name="Text Box 51"/>
            <p:cNvSpPr txBox="1">
              <a:spLocks noChangeArrowheads="1"/>
            </p:cNvSpPr>
            <p:nvPr/>
          </p:nvSpPr>
          <p:spPr bwMode="auto">
            <a:xfrm>
              <a:off x="168275" y="4856243"/>
              <a:ext cx="2698706" cy="646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ym typeface="Wingdings" pitchFamily="-109" charset="2"/>
                </a:rPr>
                <a:t>BIOCHEMICAL MODELS</a:t>
              </a:r>
            </a:p>
            <a:p>
              <a:r>
                <a:rPr lang="en-US" sz="1200">
                  <a:sym typeface="Wingdings" pitchFamily="-109" charset="2"/>
                </a:rPr>
                <a:t> </a:t>
              </a:r>
              <a:r>
                <a:rPr lang="en-US" sz="1200"/>
                <a:t>PELAGIC COMPARTMENT</a:t>
              </a:r>
            </a:p>
            <a:p>
              <a:r>
                <a:rPr lang="en-US" sz="1200">
                  <a:sym typeface="Wingdings" pitchFamily="-109" charset="2"/>
                </a:rPr>
                <a:t> BENTHIC CLOSURE</a:t>
              </a:r>
            </a:p>
          </p:txBody>
        </p:sp>
        <p:sp>
          <p:nvSpPr>
            <p:cNvPr id="32804" name="Text Box 52"/>
            <p:cNvSpPr txBox="1">
              <a:spLocks noChangeArrowheads="1"/>
            </p:cNvSpPr>
            <p:nvPr/>
          </p:nvSpPr>
          <p:spPr bwMode="auto">
            <a:xfrm>
              <a:off x="6146702" y="4856243"/>
              <a:ext cx="2698706" cy="8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ym typeface="Wingdings" pitchFamily="-109" charset="2"/>
                </a:rPr>
                <a:t>BIOCHEMICAL MODELS</a:t>
              </a:r>
            </a:p>
            <a:p>
              <a:r>
                <a:rPr lang="en-US" sz="1200">
                  <a:sym typeface="Wingdings" pitchFamily="-109" charset="2"/>
                </a:rPr>
                <a:t> </a:t>
              </a:r>
              <a:r>
                <a:rPr lang="en-US" sz="1200"/>
                <a:t>PELAGIC COMPARTMENT</a:t>
              </a:r>
            </a:p>
            <a:p>
              <a:r>
                <a:rPr lang="en-US" sz="1200">
                  <a:sym typeface="Wingdings" pitchFamily="-109" charset="2"/>
                </a:rPr>
                <a:t> BENTHIC-PELAGIC COUPLING</a:t>
              </a:r>
            </a:p>
            <a:p>
              <a:r>
                <a:rPr lang="en-US" sz="1200">
                  <a:sym typeface="Wingdings" pitchFamily="-109" charset="2"/>
                </a:rPr>
                <a:t> SEDIMENT DYNAMICS</a:t>
              </a:r>
            </a:p>
          </p:txBody>
        </p:sp>
        <p:sp>
          <p:nvSpPr>
            <p:cNvPr id="32805" name="Text Box 53"/>
            <p:cNvSpPr txBox="1">
              <a:spLocks noChangeArrowheads="1"/>
            </p:cNvSpPr>
            <p:nvPr/>
          </p:nvSpPr>
          <p:spPr bwMode="auto">
            <a:xfrm>
              <a:off x="152400" y="5651545"/>
              <a:ext cx="2698706" cy="830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ym typeface="Wingdings" pitchFamily="-109" charset="2"/>
                </a:rPr>
                <a:t>ATMOSPHERIC FORCING</a:t>
              </a:r>
            </a:p>
            <a:p>
              <a:pPr>
                <a:buFont typeface="Wingdings" pitchFamily="-109" charset="2"/>
                <a:buChar char="l"/>
              </a:pPr>
              <a:r>
                <a:rPr lang="en-US" sz="1200"/>
                <a:t>OPERATIONAL ANALYSES AND FORECASTS FROM  LARGE  SCALE MODELS</a:t>
              </a:r>
            </a:p>
          </p:txBody>
        </p:sp>
        <p:sp>
          <p:nvSpPr>
            <p:cNvPr id="32806" name="Text Box 54"/>
            <p:cNvSpPr txBox="1">
              <a:spLocks noChangeArrowheads="1"/>
            </p:cNvSpPr>
            <p:nvPr/>
          </p:nvSpPr>
          <p:spPr bwMode="auto">
            <a:xfrm>
              <a:off x="6172102" y="5821400"/>
              <a:ext cx="2698706" cy="8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ym typeface="Wingdings" pitchFamily="-109" charset="2"/>
                </a:rPr>
                <a:t>ATMOSPHERIC FORCING</a:t>
              </a:r>
            </a:p>
            <a:p>
              <a:pPr>
                <a:buFont typeface="Wingdings" pitchFamily="-109" charset="2"/>
                <a:buChar char="l"/>
              </a:pPr>
              <a:r>
                <a:rPr lang="en-US" sz="1200"/>
                <a:t>OPERATIONAL </a:t>
              </a:r>
              <a:r>
                <a:rPr lang="en-US" sz="1200">
                  <a:solidFill>
                    <a:srgbClr val="FFFFFF"/>
                  </a:solidFill>
                </a:rPr>
                <a:t>ANALYSES</a:t>
              </a:r>
              <a:r>
                <a:rPr lang="en-US" sz="1200"/>
                <a:t>  AND FORECASTS FROM LIMITED AREA MODELS</a:t>
              </a:r>
            </a:p>
          </p:txBody>
        </p:sp>
      </p:grpSp>
      <p:sp>
        <p:nvSpPr>
          <p:cNvPr id="32771" name="CasellaDiTesto 29"/>
          <p:cNvSpPr txBox="1">
            <a:spLocks noChangeArrowheads="1"/>
          </p:cNvSpPr>
          <p:nvPr/>
        </p:nvSpPr>
        <p:spPr bwMode="auto">
          <a:xfrm>
            <a:off x="2591330" y="0"/>
            <a:ext cx="3716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GOOS 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b="21458"/>
          <a:stretch>
            <a:fillRect/>
          </a:stretch>
        </p:blipFill>
        <p:spPr bwMode="auto">
          <a:xfrm>
            <a:off x="0" y="777875"/>
            <a:ext cx="9144000" cy="517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38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it-IT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</a:t>
            </a:r>
            <a:r>
              <a:rPr lang="it-IT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real</a:t>
            </a:r>
            <a:r>
              <a:rPr lang="it-IT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time</a:t>
            </a:r>
            <a:r>
              <a:rPr lang="it-IT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shelf</a:t>
            </a:r>
            <a:r>
              <a:rPr lang="it-IT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/</a:t>
            </a:r>
            <a:r>
              <a:rPr lang="it-IT" sz="28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coastal</a:t>
            </a:r>
            <a:r>
              <a:rPr lang="it-IT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monitoring</a:t>
            </a:r>
            <a:r>
              <a:rPr lang="it-IT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now</a:t>
            </a:r>
            <a:endParaRPr lang="it-IT" sz="2800" dirty="0">
              <a:solidFill>
                <a:schemeClr val="accent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LL_DATA_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10350" t="37401" r="6351" b="30867"/>
          <a:stretch>
            <a:fillRect/>
          </a:stretch>
        </p:blipFill>
        <p:spPr>
          <a:xfrm>
            <a:off x="0" y="1253067"/>
            <a:ext cx="9111199" cy="4911196"/>
          </a:xfr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39200" cy="1049868"/>
          </a:xfrm>
        </p:spPr>
        <p:txBody>
          <a:bodyPr/>
          <a:lstStyle/>
          <a:p>
            <a:pPr algn="ctr"/>
            <a:r>
              <a:rPr lang="en-US" sz="2800" dirty="0" err="1" smtClean="0">
                <a:ea typeface="ＭＳ Ｐゴシック" pitchFamily="-109" charset="-128"/>
                <a:cs typeface="ＭＳ Ｐゴシック" pitchFamily="-109" charset="-128"/>
              </a:rPr>
              <a:t>Mediterraean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 Sea: the real time open ocean monitoring now</a:t>
            </a:r>
            <a:endParaRPr lang="en-US" sz="28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54013" y="6386513"/>
            <a:ext cx="536575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2644775" y="6427788"/>
            <a:ext cx="5365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4721225" y="6413500"/>
            <a:ext cx="53657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14400" y="6164263"/>
            <a:ext cx="93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Times" pitchFamily="-109" charset="0"/>
              <a:buNone/>
            </a:pPr>
            <a:r>
              <a:rPr lang="en-US" b="0">
                <a:solidFill>
                  <a:schemeClr val="tx1"/>
                </a:solidFill>
              </a:rPr>
              <a:t>gliders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192463" y="6205538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Times" pitchFamily="-109" charset="0"/>
              <a:buNone/>
            </a:pPr>
            <a:r>
              <a:rPr lang="en-US" b="0">
                <a:solidFill>
                  <a:schemeClr val="tx1"/>
                </a:solidFill>
              </a:rPr>
              <a:t>SOOP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281613" y="6191250"/>
            <a:ext cx="93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Times" pitchFamily="-109" charset="0"/>
              <a:buNone/>
            </a:pPr>
            <a:r>
              <a:rPr lang="en-US" b="0">
                <a:solidFill>
                  <a:schemeClr val="tx1"/>
                </a:solidFill>
              </a:rPr>
              <a:t>ARGO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4521200" y="2984500"/>
            <a:ext cx="241300" cy="177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5892800" y="4254500"/>
            <a:ext cx="241300" cy="177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073400" y="2489200"/>
            <a:ext cx="241300" cy="177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6426200" y="6299200"/>
            <a:ext cx="241300" cy="1778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751638" y="61785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 typeface="Times" pitchFamily="-109" charset="0"/>
              <a:buNone/>
            </a:pPr>
            <a:r>
              <a:rPr lang="en-US" b="0">
                <a:solidFill>
                  <a:schemeClr val="tx1"/>
                </a:solidFill>
              </a:rPr>
              <a:t>M3A Buoy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 idx="4294967295"/>
          </p:nvPr>
        </p:nvSpPr>
        <p:spPr>
          <a:xfrm>
            <a:off x="1" y="-1"/>
            <a:ext cx="9144000" cy="948267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IOOS: </a:t>
            </a:r>
            <a:b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Gaps and needs in the Mediterranean Sea</a:t>
            </a: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31075" name="Segnaposto contenuto 2"/>
          <p:cNvSpPr>
            <a:spLocks noGrp="1"/>
          </p:cNvSpPr>
          <p:nvPr>
            <p:ph idx="4294967295"/>
          </p:nvPr>
        </p:nvSpPr>
        <p:spPr>
          <a:xfrm>
            <a:off x="220134" y="1388532"/>
            <a:ext cx="8619067" cy="5469467"/>
          </a:xfrm>
        </p:spPr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An ‘IOOS’ data acquisition initiative should be started for the non-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Eu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borders of the Mediterranean Sea through a dedicated multi-lateral program between 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Eu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and non-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Eu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States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New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data collection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initiatives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should have a totally free and open access data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policy and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real time data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release 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New advanced technology should be privileged for the data collection network in order to fill the gaps in parameter sampling (physical and biochemical data)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The exchange of knowledge and expertise between 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Eu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and non-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Eu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Mediterranean States should be </a:t>
            </a:r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made permanent,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dedicated to the management and the continuous evolution of the observing system </a:t>
            </a:r>
          </a:p>
          <a:p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087BA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087BA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7742</TotalTime>
  <Words>343</Words>
  <Application>Microsoft Macintosh PowerPoint</Application>
  <PresentationFormat>Presentazione su schermo (4:3)</PresentationFormat>
  <Paragraphs>71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ＭＳ Ｐゴシック</vt:lpstr>
      <vt:lpstr>Times</vt:lpstr>
      <vt:lpstr>Wingdings</vt:lpstr>
      <vt:lpstr>Symbol</vt:lpstr>
      <vt:lpstr>Blank Presentation</vt:lpstr>
      <vt:lpstr>Mediterranean- Gaps and Needs</vt:lpstr>
      <vt:lpstr>Diapositiva 2</vt:lpstr>
      <vt:lpstr>Diapositiva 3</vt:lpstr>
      <vt:lpstr>Mediterraean Sea: the real time open ocean monitoring now</vt:lpstr>
      <vt:lpstr>IOOS:  Gaps and needs in the Mediterranean Sea</vt:lpstr>
    </vt:vector>
  </TitlesOfParts>
  <Company>뿿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Luisella Bianco</dc:creator>
  <cp:lastModifiedBy>nadia pinardi</cp:lastModifiedBy>
  <cp:revision>743</cp:revision>
  <dcterms:created xsi:type="dcterms:W3CDTF">2011-06-03T04:46:44Z</dcterms:created>
  <dcterms:modified xsi:type="dcterms:W3CDTF">2011-06-03T05:33:18Z</dcterms:modified>
</cp:coreProperties>
</file>