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7" r:id="rId2"/>
    <p:sldId id="269" r:id="rId3"/>
    <p:sldId id="267" r:id="rId4"/>
    <p:sldId id="271" r:id="rId5"/>
    <p:sldId id="270" r:id="rId6"/>
    <p:sldId id="272" r:id="rId7"/>
    <p:sldId id="273" r:id="rId8"/>
    <p:sldId id="274" r:id="rId9"/>
    <p:sldId id="275" r:id="rId10"/>
    <p:sldId id="276" r:id="rId11"/>
    <p:sldId id="278" r:id="rId12"/>
    <p:sldId id="268" r:id="rId13"/>
    <p:sldId id="266" r:id="rId1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0">
          <p15:clr>
            <a:srgbClr val="A4A3A4"/>
          </p15:clr>
        </p15:guide>
        <p15:guide id="2" pos="31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2438"/>
    <a:srgbClr val="85394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35" autoAdjust="0"/>
    <p:restoredTop sz="90955" autoAdjust="0"/>
  </p:normalViewPr>
  <p:slideViewPr>
    <p:cSldViewPr snapToGrid="0" snapToObjects="1">
      <p:cViewPr varScale="1">
        <p:scale>
          <a:sx n="119" d="100"/>
          <a:sy n="119" d="100"/>
        </p:scale>
        <p:origin x="1908" y="96"/>
      </p:cViewPr>
      <p:guideLst>
        <p:guide orient="horz" pos="1840"/>
        <p:guide pos="31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2EEAFD-6E62-EA4B-8722-E7934E9B5BB3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CBE779-A9C3-1247-8E38-C9C38EB6E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50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A3B5D9-9486-4EC5-89B3-4D94BEACC1FE}" type="datetimeFigureOut">
              <a:rPr lang="en-US" smtClean="0"/>
              <a:pPr/>
              <a:t>3/27/2017</a:t>
            </a:fld>
            <a:endParaRPr lang="en-US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DF5B6-EFA8-409D-AD7A-924F880C88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100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DF5B6-EFA8-409D-AD7A-924F880C880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099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35429"/>
            <a:ext cx="7772400" cy="3165021"/>
          </a:xfrm>
        </p:spPr>
        <p:txBody>
          <a:bodyPr anchor="b" anchorCtr="0"/>
          <a:lstStyle>
            <a:lvl1pPr algn="ctr">
              <a:defRPr sz="7200" baseline="0"/>
            </a:lvl1pPr>
          </a:lstStyle>
          <a:p>
            <a:r>
              <a:rPr lang="fi-FI" dirty="0"/>
              <a:t>CLICK TO ADD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766457"/>
            <a:ext cx="6400800" cy="783771"/>
          </a:xfrm>
        </p:spPr>
        <p:txBody>
          <a:bodyPr/>
          <a:lstStyle>
            <a:lvl1pPr marL="0" indent="0" algn="ctr">
              <a:buNone/>
              <a:defRPr cap="all" baseline="0">
                <a:solidFill>
                  <a:srgbClr val="382438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CLICK TO ADD SUBTITLE</a:t>
            </a:r>
            <a:endParaRPr lang="en-US" dirty="0"/>
          </a:p>
        </p:txBody>
      </p:sp>
      <p:pic>
        <p:nvPicPr>
          <p:cNvPr id="4" name="Picture 3" descr="ENVRI plus longer version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236" y="5395456"/>
            <a:ext cx="8574763" cy="13209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4800" y="820249"/>
            <a:ext cx="8841600" cy="4082496"/>
          </a:xfrm>
        </p:spPr>
        <p:txBody>
          <a:bodyPr anchor="ctr" anchorCtr="0"/>
          <a:lstStyle>
            <a:lvl1pPr algn="ctr">
              <a:lnSpc>
                <a:spcPct val="70000"/>
              </a:lnSpc>
              <a:defRPr sz="7200" cap="all" spc="-500" baseline="0"/>
            </a:lvl1pPr>
          </a:lstStyle>
          <a:p>
            <a:r>
              <a:rPr lang="fi-FI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901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35430"/>
            <a:ext cx="7772400" cy="2157612"/>
          </a:xfrm>
        </p:spPr>
        <p:txBody>
          <a:bodyPr anchor="b" anchorCtr="0"/>
          <a:lstStyle>
            <a:lvl1pPr algn="ctr">
              <a:defRPr sz="5400" baseline="0"/>
            </a:lvl1pPr>
          </a:lstStyle>
          <a:p>
            <a:r>
              <a:rPr lang="fi-FI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3043"/>
            <a:ext cx="7772400" cy="2574044"/>
          </a:xfrm>
        </p:spPr>
        <p:txBody>
          <a:bodyPr/>
          <a:lstStyle>
            <a:lvl1pPr marL="0" indent="0" algn="ctr">
              <a:lnSpc>
                <a:spcPct val="75000"/>
              </a:lnSpc>
              <a:spcBef>
                <a:spcPts val="800"/>
              </a:spcBef>
              <a:buNone/>
              <a:defRPr sz="2400" cap="all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507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200" y="1309751"/>
            <a:ext cx="8562000" cy="4180618"/>
          </a:xfrm>
        </p:spPr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  <p:sp>
        <p:nvSpPr>
          <p:cNvPr id="7" name="Otsikko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dirty="0"/>
              <a:t>ADD TITLE</a:t>
            </a:r>
            <a:br>
              <a:rPr lang="fi-FI" dirty="0"/>
            </a:br>
            <a:r>
              <a:rPr lang="fi-FI" dirty="0"/>
              <a:t>HERE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Pictur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44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first slide_final_lighter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600" y="118999"/>
            <a:ext cx="8810354" cy="662000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200" y="1322979"/>
            <a:ext cx="8562000" cy="4458446"/>
          </a:xfrm>
        </p:spPr>
        <p:txBody>
          <a:bodyPr/>
          <a:lstStyle>
            <a:lvl1pPr marL="0" indent="0">
              <a:lnSpc>
                <a:spcPct val="75000"/>
              </a:lnSpc>
              <a:buFontTx/>
              <a:buNone/>
              <a:defRPr sz="1800" b="1" cap="all" spc="-40" baseline="0">
                <a:latin typeface="+mj-lt"/>
              </a:defRPr>
            </a:lvl1pPr>
            <a:lvl2pPr marL="457200" indent="0">
              <a:lnSpc>
                <a:spcPct val="75000"/>
              </a:lnSpc>
              <a:buFontTx/>
              <a:buNone/>
              <a:defRPr sz="1800" b="1" cap="all" spc="-40" baseline="0">
                <a:latin typeface="+mj-lt"/>
              </a:defRPr>
            </a:lvl2pPr>
            <a:lvl3pPr marL="914400" indent="0">
              <a:lnSpc>
                <a:spcPct val="75000"/>
              </a:lnSpc>
              <a:buFontTx/>
              <a:buNone/>
              <a:defRPr sz="1800" b="1" cap="all" spc="-40" baseline="0">
                <a:latin typeface="+mj-lt"/>
              </a:defRPr>
            </a:lvl3pPr>
            <a:lvl4pPr marL="1371600" indent="0">
              <a:lnSpc>
                <a:spcPct val="75000"/>
              </a:lnSpc>
              <a:buFontTx/>
              <a:buNone/>
              <a:defRPr sz="1800" b="1" cap="all" spc="-40" baseline="0">
                <a:latin typeface="+mj-lt"/>
              </a:defRPr>
            </a:lvl4pPr>
            <a:lvl5pPr marL="1828800" indent="0">
              <a:lnSpc>
                <a:spcPct val="75000"/>
              </a:lnSpc>
              <a:buFontTx/>
              <a:buNone/>
              <a:defRPr sz="1800" b="1" cap="all" spc="-40" baseline="0">
                <a:latin typeface="+mj-lt"/>
              </a:defRPr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  <p:sp>
        <p:nvSpPr>
          <p:cNvPr id="7" name="Otsikko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dirty="0"/>
              <a:t>ADD TITLE</a:t>
            </a:r>
            <a:br>
              <a:rPr lang="fi-FI" dirty="0"/>
            </a:br>
            <a:r>
              <a:rPr lang="fi-FI" dirty="0"/>
              <a:t>HERE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502664" y="6486666"/>
            <a:ext cx="19542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"/>
                <a:cs typeface="Arial"/>
              </a:rPr>
              <a:t>H2020 Project</a:t>
            </a:r>
          </a:p>
        </p:txBody>
      </p:sp>
      <p:pic>
        <p:nvPicPr>
          <p:cNvPr id="20" name="Picture 19" descr="EU_flag_yellow_low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426" y="6044493"/>
            <a:ext cx="660020" cy="448456"/>
          </a:xfrm>
          <a:prstGeom prst="rect">
            <a:avLst/>
          </a:prstGeom>
        </p:spPr>
      </p:pic>
      <p:sp>
        <p:nvSpPr>
          <p:cNvPr id="21" name="TextBox 20"/>
          <p:cNvSpPr txBox="1"/>
          <p:nvPr userDrawn="1"/>
        </p:nvSpPr>
        <p:spPr>
          <a:xfrm>
            <a:off x="6620952" y="6486666"/>
            <a:ext cx="19542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latin typeface="Arial"/>
                <a:cs typeface="Arial"/>
              </a:rPr>
              <a:t>Project Number: 654182</a:t>
            </a:r>
          </a:p>
        </p:txBody>
      </p:sp>
    </p:spTree>
    <p:extLst>
      <p:ext uri="{BB962C8B-B14F-4D97-AF65-F5344CB8AC3E}">
        <p14:creationId xmlns:p14="http://schemas.microsoft.com/office/powerpoint/2010/main" val="415950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Picture Neg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7200" y="1349439"/>
            <a:ext cx="8562000" cy="4431985"/>
          </a:xfrm>
        </p:spPr>
        <p:txBody>
          <a:bodyPr/>
          <a:lstStyle>
            <a:lvl1pPr marL="0" indent="0">
              <a:lnSpc>
                <a:spcPct val="75000"/>
              </a:lnSpc>
              <a:buFontTx/>
              <a:buNone/>
              <a:defRPr sz="1800" b="1" cap="all" spc="-40" baseline="0">
                <a:solidFill>
                  <a:srgbClr val="FFFFFF"/>
                </a:solidFill>
                <a:latin typeface="+mj-lt"/>
              </a:defRPr>
            </a:lvl1pPr>
            <a:lvl2pPr marL="457200" indent="0">
              <a:lnSpc>
                <a:spcPct val="75000"/>
              </a:lnSpc>
              <a:buFontTx/>
              <a:buNone/>
              <a:defRPr sz="1800" b="1" cap="all" spc="-40" baseline="0">
                <a:solidFill>
                  <a:srgbClr val="FFFFFF"/>
                </a:solidFill>
                <a:latin typeface="+mj-lt"/>
              </a:defRPr>
            </a:lvl2pPr>
            <a:lvl3pPr marL="914400" indent="0">
              <a:lnSpc>
                <a:spcPct val="75000"/>
              </a:lnSpc>
              <a:buFontTx/>
              <a:buNone/>
              <a:defRPr sz="1800" b="1" cap="all" spc="-40" baseline="0">
                <a:solidFill>
                  <a:srgbClr val="FFFFFF"/>
                </a:solidFill>
                <a:latin typeface="+mj-lt"/>
              </a:defRPr>
            </a:lvl3pPr>
            <a:lvl4pPr marL="1371600" indent="0">
              <a:lnSpc>
                <a:spcPct val="75000"/>
              </a:lnSpc>
              <a:buFontTx/>
              <a:buNone/>
              <a:defRPr sz="1800" b="1" cap="all" spc="-40" baseline="0">
                <a:solidFill>
                  <a:srgbClr val="FFFFFF"/>
                </a:solidFill>
                <a:latin typeface="+mj-lt"/>
              </a:defRPr>
            </a:lvl4pPr>
            <a:lvl5pPr marL="1828800" indent="0">
              <a:lnSpc>
                <a:spcPct val="75000"/>
              </a:lnSpc>
              <a:buFontTx/>
              <a:buNone/>
              <a:defRPr sz="1800" b="1" cap="all" spc="-40" baseline="0">
                <a:solidFill>
                  <a:srgbClr val="FFFFFF"/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CLICK TO ADD TEXT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7" name="Otsikko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ADD TITLE</a:t>
            </a:r>
            <a:br>
              <a:rPr lang="fi-FI" dirty="0"/>
            </a:br>
            <a:r>
              <a:rPr lang="fi-FI" dirty="0"/>
              <a:t>HERE</a:t>
            </a:r>
          </a:p>
        </p:txBody>
      </p:sp>
      <p:grpSp>
        <p:nvGrpSpPr>
          <p:cNvPr id="2" name="Ryhmä 1"/>
          <p:cNvGrpSpPr/>
          <p:nvPr userDrawn="1"/>
        </p:nvGrpSpPr>
        <p:grpSpPr>
          <a:xfrm>
            <a:off x="-1" y="0"/>
            <a:ext cx="9145336" cy="6862856"/>
            <a:chOff x="-1" y="0"/>
            <a:chExt cx="9145336" cy="6862856"/>
          </a:xfrm>
        </p:grpSpPr>
        <p:sp>
          <p:nvSpPr>
            <p:cNvPr id="9" name="Suorakulmio 8"/>
            <p:cNvSpPr/>
            <p:nvPr userDrawn="1"/>
          </p:nvSpPr>
          <p:spPr>
            <a:xfrm>
              <a:off x="-1" y="0"/>
              <a:ext cx="9144000" cy="1452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/>
            <p:cNvSpPr/>
            <p:nvPr userDrawn="1"/>
          </p:nvSpPr>
          <p:spPr>
            <a:xfrm>
              <a:off x="0" y="6717600"/>
              <a:ext cx="9144000" cy="1452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/>
            <p:cNvSpPr/>
            <p:nvPr userDrawn="1"/>
          </p:nvSpPr>
          <p:spPr>
            <a:xfrm>
              <a:off x="0" y="0"/>
              <a:ext cx="144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/>
            <p:cNvSpPr/>
            <p:nvPr userDrawn="1"/>
          </p:nvSpPr>
          <p:spPr>
            <a:xfrm>
              <a:off x="9001335" y="0"/>
              <a:ext cx="144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5" name="TextBox 4"/>
          <p:cNvSpPr txBox="1"/>
          <p:nvPr userDrawn="1"/>
        </p:nvSpPr>
        <p:spPr>
          <a:xfrm>
            <a:off x="8280859" y="601956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502664" y="6486666"/>
            <a:ext cx="19542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"/>
                <a:cs typeface="Arial"/>
              </a:rPr>
              <a:t>H2020 Project</a:t>
            </a:r>
          </a:p>
        </p:txBody>
      </p:sp>
      <p:pic>
        <p:nvPicPr>
          <p:cNvPr id="23" name="Picture 22" descr="EU_flag_yellow_low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426" y="6044493"/>
            <a:ext cx="660020" cy="448456"/>
          </a:xfrm>
          <a:prstGeom prst="rect">
            <a:avLst/>
          </a:prstGeom>
        </p:spPr>
      </p:pic>
      <p:sp>
        <p:nvSpPr>
          <p:cNvPr id="24" name="TextBox 23"/>
          <p:cNvSpPr txBox="1"/>
          <p:nvPr userDrawn="1"/>
        </p:nvSpPr>
        <p:spPr>
          <a:xfrm>
            <a:off x="6620952" y="6486666"/>
            <a:ext cx="19542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latin typeface="Arial"/>
                <a:cs typeface="Arial"/>
              </a:rPr>
              <a:t>Project Number: 654182</a:t>
            </a:r>
          </a:p>
        </p:txBody>
      </p:sp>
      <p:pic>
        <p:nvPicPr>
          <p:cNvPr id="14" name="Picture 13" descr="ENVRI plus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5356" y="5781425"/>
            <a:ext cx="1740030" cy="90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403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7200" y="1322979"/>
            <a:ext cx="4191000" cy="4437854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68199" y="1322979"/>
            <a:ext cx="4378257" cy="443785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  <p:sp>
        <p:nvSpPr>
          <p:cNvPr id="8" name="Otsikko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dirty="0"/>
              <a:t>ADD TITLE</a:t>
            </a:r>
            <a:br>
              <a:rPr lang="fi-FI" dirty="0"/>
            </a:br>
            <a:r>
              <a:rPr lang="fi-FI" dirty="0"/>
              <a:t>HERE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5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irst slide_final_lighter.ai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600" y="118999"/>
            <a:ext cx="8810354" cy="6620002"/>
          </a:xfrm>
          <a:prstGeom prst="rect">
            <a:avLst/>
          </a:prstGeom>
        </p:spPr>
      </p:pic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77199" y="1322980"/>
            <a:ext cx="8569257" cy="4458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  <p:pic>
        <p:nvPicPr>
          <p:cNvPr id="3" name="Picture 2" descr="ENVRI plus.eps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5356" y="5781425"/>
            <a:ext cx="1740030" cy="9072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2664" y="6486666"/>
            <a:ext cx="19542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"/>
                <a:cs typeface="Arial"/>
              </a:rPr>
              <a:t>H2020 Project</a:t>
            </a:r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77199" y="361684"/>
            <a:ext cx="8569257" cy="84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ADD TITLE</a:t>
            </a:r>
            <a:br>
              <a:rPr lang="fi-FI" dirty="0"/>
            </a:br>
            <a:r>
              <a:rPr lang="fi-FI" dirty="0"/>
              <a:t>HERE</a:t>
            </a:r>
            <a:endParaRPr lang="en-US" dirty="0"/>
          </a:p>
        </p:txBody>
      </p:sp>
      <p:pic>
        <p:nvPicPr>
          <p:cNvPr id="2" name="Picture 1" descr="EU_flag_yellow_low.jpg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426" y="6044493"/>
            <a:ext cx="660020" cy="4484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20952" y="6486666"/>
            <a:ext cx="19542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latin typeface="Arial"/>
                <a:cs typeface="Arial"/>
              </a:rPr>
              <a:t>Project Number: 654182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7" r:id="rId2"/>
    <p:sldLayoutId id="2147483660" r:id="rId3"/>
    <p:sldLayoutId id="2147483651" r:id="rId4"/>
    <p:sldLayoutId id="2147483658" r:id="rId5"/>
    <p:sldLayoutId id="2147483659" r:id="rId6"/>
    <p:sldLayoutId id="2147483653" r:id="rId7"/>
  </p:sldLayoutIdLst>
  <p:txStyles>
    <p:titleStyle>
      <a:lvl1pPr algn="l" defTabSz="457200" rtl="0" eaLnBrk="1" fontAlgn="base" hangingPunct="1">
        <a:lnSpc>
          <a:spcPct val="65000"/>
        </a:lnSpc>
        <a:spcBef>
          <a:spcPct val="0"/>
        </a:spcBef>
        <a:spcAft>
          <a:spcPct val="0"/>
        </a:spcAft>
        <a:defRPr sz="3600" b="1" kern="1200" cap="all" spc="-300" baseline="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180975" indent="-180975" algn="l" defTabSz="457200" rtl="0" eaLnBrk="1" fontAlgn="base" hangingPunct="1">
        <a:spcBef>
          <a:spcPct val="20000"/>
        </a:spcBef>
        <a:spcAft>
          <a:spcPct val="0"/>
        </a:spcAft>
        <a:buSzPct val="100000"/>
        <a:buFontTx/>
        <a:buBlip>
          <a:blip r:embed="rId12"/>
        </a:buBlip>
        <a:defRPr sz="2000" kern="1200">
          <a:solidFill>
            <a:srgbClr val="382438"/>
          </a:solidFill>
          <a:latin typeface="+mn-lt"/>
          <a:ea typeface="ＭＳ Ｐゴシック" pitchFamily="34" charset="-128"/>
          <a:cs typeface="+mn-cs"/>
        </a:defRPr>
      </a:lvl1pPr>
      <a:lvl2pPr marL="355600" indent="-174625" algn="l" defTabSz="457200" rtl="0" eaLnBrk="1" fontAlgn="base" hangingPunct="1">
        <a:spcBef>
          <a:spcPct val="20000"/>
        </a:spcBef>
        <a:spcAft>
          <a:spcPct val="0"/>
        </a:spcAft>
        <a:buSzPct val="100000"/>
        <a:buFontTx/>
        <a:buBlip>
          <a:blip r:embed="rId13"/>
        </a:buBlip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536575" indent="-180975" algn="l" defTabSz="457200" rtl="0" eaLnBrk="1" fontAlgn="base" hangingPunct="1">
        <a:spcBef>
          <a:spcPct val="20000"/>
        </a:spcBef>
        <a:spcAft>
          <a:spcPct val="0"/>
        </a:spcAft>
        <a:buSzPct val="100000"/>
        <a:buFontTx/>
        <a:buBlip>
          <a:blip r:embed="rId13"/>
        </a:buBlip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719138" indent="-182563" algn="l" defTabSz="457200" rtl="0" eaLnBrk="1" fontAlgn="base" hangingPunct="1">
        <a:spcBef>
          <a:spcPct val="20000"/>
        </a:spcBef>
        <a:spcAft>
          <a:spcPct val="0"/>
        </a:spcAft>
        <a:buSzPct val="100000"/>
        <a:buFontTx/>
        <a:buBlip>
          <a:blip r:embed="rId13"/>
        </a:buBlip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900113" indent="-180975" algn="l" defTabSz="457200" rtl="0" eaLnBrk="1" fontAlgn="base" hangingPunct="1">
        <a:spcBef>
          <a:spcPct val="20000"/>
        </a:spcBef>
        <a:spcAft>
          <a:spcPct val="0"/>
        </a:spcAft>
        <a:buSzPct val="100000"/>
        <a:buFontTx/>
        <a:buBlip>
          <a:blip r:embed="rId13"/>
        </a:buBlip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mailto:envriplus-coordination@helsinki.fi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emf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jpg"/><Relationship Id="rId9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43170" y="813102"/>
            <a:ext cx="8515865" cy="316502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/>
              <a:t>Data for science </a:t>
            </a:r>
            <a:br>
              <a:rPr lang="en-GB" sz="4400" dirty="0"/>
            </a:br>
            <a:r>
              <a:rPr lang="en-GB" sz="3600" spc="0" dirty="0"/>
              <a:t>the </a:t>
            </a:r>
            <a:r>
              <a:rPr lang="en-GB" sz="3600" spc="0" dirty="0" err="1"/>
              <a:t>ENVRIplus</a:t>
            </a:r>
            <a:r>
              <a:rPr lang="en-GB" sz="3600" spc="0" dirty="0"/>
              <a:t> approach for data life cycle harmonisation of environmental Research Infrastructures</a:t>
            </a:r>
            <a:endParaRPr lang="fi-FI" sz="3600" spc="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64973" y="4083025"/>
            <a:ext cx="7653981" cy="783771"/>
          </a:xfrm>
        </p:spPr>
        <p:txBody>
          <a:bodyPr/>
          <a:lstStyle/>
          <a:p>
            <a:r>
              <a:rPr lang="fi-FI" u="sng" dirty="0"/>
              <a:t>Helen Glaves</a:t>
            </a:r>
          </a:p>
          <a:p>
            <a:r>
              <a:rPr lang="fi-FI" u="sng" dirty="0"/>
              <a:t>On behalf of the ENVRI COMMUNITY</a:t>
            </a:r>
          </a:p>
        </p:txBody>
      </p:sp>
    </p:spTree>
    <p:extLst>
      <p:ext uri="{BB962C8B-B14F-4D97-AF65-F5344CB8AC3E}">
        <p14:creationId xmlns:p14="http://schemas.microsoft.com/office/powerpoint/2010/main" val="2502872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 bwMode="auto">
          <a:xfrm>
            <a:off x="277199" y="152329"/>
            <a:ext cx="8569257" cy="84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400" b="1" kern="1200" cap="all" spc="-300" baseline="0">
                <a:solidFill>
                  <a:schemeClr val="tx1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r>
              <a:rPr lang="en-US" sz="2500" spc="0" dirty="0"/>
              <a:t>The Market for data of societal Relevance does not follow simplified economic Models</a:t>
            </a:r>
          </a:p>
        </p:txBody>
      </p:sp>
      <p:sp>
        <p:nvSpPr>
          <p:cNvPr id="3" name="Oval 2"/>
          <p:cNvSpPr/>
          <p:nvPr/>
        </p:nvSpPr>
        <p:spPr>
          <a:xfrm>
            <a:off x="976399" y="1857631"/>
            <a:ext cx="1672281" cy="164756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Data</a:t>
            </a:r>
          </a:p>
          <a:p>
            <a:pPr algn="ctr"/>
            <a:r>
              <a:rPr lang="en-GB" sz="1400" b="1" dirty="0"/>
              <a:t>Providers</a:t>
            </a:r>
          </a:p>
          <a:p>
            <a:pPr algn="ctr"/>
            <a:r>
              <a:rPr lang="en-GB" sz="1400" b="1" dirty="0"/>
              <a:t>(RIs)</a:t>
            </a:r>
          </a:p>
        </p:txBody>
      </p:sp>
      <p:sp>
        <p:nvSpPr>
          <p:cNvPr id="6" name="Oval 5"/>
          <p:cNvSpPr/>
          <p:nvPr/>
        </p:nvSpPr>
        <p:spPr>
          <a:xfrm>
            <a:off x="6479275" y="1857631"/>
            <a:ext cx="1672281" cy="164756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/>
          </a:p>
        </p:txBody>
      </p:sp>
      <p:sp>
        <p:nvSpPr>
          <p:cNvPr id="7" name="Oval 6"/>
          <p:cNvSpPr/>
          <p:nvPr/>
        </p:nvSpPr>
        <p:spPr>
          <a:xfrm>
            <a:off x="3727837" y="1857632"/>
            <a:ext cx="1672281" cy="1583398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648680" y="2018268"/>
            <a:ext cx="1079157" cy="8238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400118" y="2022387"/>
            <a:ext cx="1079157" cy="8238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98258" y="3940440"/>
            <a:ext cx="1779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Money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49697" y="1488299"/>
            <a:ext cx="1779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Knowledge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76399" y="4901516"/>
            <a:ext cx="4423719" cy="79083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		 Public Funding Organisations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16200000">
            <a:off x="4018129" y="4199238"/>
            <a:ext cx="1079157" cy="8238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>
            <a:off x="1279263" y="4199238"/>
            <a:ext cx="1079157" cy="8238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294354" y="1488299"/>
            <a:ext cx="1779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Open Data</a:t>
            </a:r>
          </a:p>
        </p:txBody>
      </p:sp>
      <p:cxnSp>
        <p:nvCxnSpPr>
          <p:cNvPr id="21" name="Elbow Connector 20"/>
          <p:cNvCxnSpPr/>
          <p:nvPr/>
        </p:nvCxnSpPr>
        <p:spPr>
          <a:xfrm rot="5400000">
            <a:off x="6348577" y="4193248"/>
            <a:ext cx="1086519" cy="1042031"/>
          </a:xfrm>
          <a:prstGeom prst="bentConnector3">
            <a:avLst>
              <a:gd name="adj1" fmla="val 100357"/>
            </a:avLst>
          </a:prstGeom>
          <a:ln w="5715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522852" y="3605909"/>
            <a:ext cx="1779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Evaluation</a:t>
            </a:r>
          </a:p>
        </p:txBody>
      </p:sp>
      <p:sp>
        <p:nvSpPr>
          <p:cNvPr id="24" name="Chord 23"/>
          <p:cNvSpPr/>
          <p:nvPr/>
        </p:nvSpPr>
        <p:spPr>
          <a:xfrm>
            <a:off x="3716438" y="1857632"/>
            <a:ext cx="1705850" cy="1583398"/>
          </a:xfrm>
          <a:prstGeom prst="chord">
            <a:avLst>
              <a:gd name="adj1" fmla="val 5333163"/>
              <a:gd name="adj2" fmla="val 1627534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388719" y="3346280"/>
            <a:ext cx="1079157" cy="8238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049696" y="3432945"/>
            <a:ext cx="1779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Products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059125" y="2443706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lt1"/>
                </a:solidFill>
                <a:latin typeface="+mn-lt"/>
                <a:ea typeface="+mn-ea"/>
              </a:rPr>
              <a:t>Science</a:t>
            </a:r>
          </a:p>
        </p:txBody>
      </p:sp>
      <p:sp>
        <p:nvSpPr>
          <p:cNvPr id="30" name="Chord 29"/>
          <p:cNvSpPr/>
          <p:nvPr/>
        </p:nvSpPr>
        <p:spPr>
          <a:xfrm>
            <a:off x="6475369" y="1857631"/>
            <a:ext cx="1705850" cy="1647567"/>
          </a:xfrm>
          <a:prstGeom prst="chord">
            <a:avLst>
              <a:gd name="adj1" fmla="val 5333163"/>
              <a:gd name="adj2" fmla="val 1627534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6730159" y="2250527"/>
            <a:ext cx="117051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+mn-lt"/>
              </a:rPr>
              <a:t>Data and </a:t>
            </a:r>
          </a:p>
          <a:p>
            <a:pPr algn="ctr"/>
            <a:r>
              <a:rPr lang="en-GB" sz="1400" b="1" dirty="0">
                <a:solidFill>
                  <a:schemeClr val="bg1"/>
                </a:solidFill>
                <a:latin typeface="+mn-lt"/>
              </a:rPr>
              <a:t>Knowledge</a:t>
            </a:r>
          </a:p>
          <a:p>
            <a:pPr algn="ctr"/>
            <a:r>
              <a:rPr lang="en-GB" sz="1400" b="1" dirty="0">
                <a:solidFill>
                  <a:schemeClr val="bg1"/>
                </a:solidFill>
                <a:latin typeface="+mn-lt"/>
              </a:rPr>
              <a:t>Consumers</a:t>
            </a:r>
          </a:p>
          <a:p>
            <a:pPr algn="ctr"/>
            <a:r>
              <a:rPr lang="en-GB" sz="1400" b="1" dirty="0">
                <a:solidFill>
                  <a:schemeClr val="bg1"/>
                </a:solidFill>
                <a:latin typeface="+mn-lt"/>
              </a:rPr>
              <a:t>(Society)</a:t>
            </a:r>
          </a:p>
        </p:txBody>
      </p:sp>
      <p:sp>
        <p:nvSpPr>
          <p:cNvPr id="31" name="Rectangle 30"/>
          <p:cNvSpPr/>
          <p:nvPr/>
        </p:nvSpPr>
        <p:spPr>
          <a:xfrm>
            <a:off x="976399" y="4901516"/>
            <a:ext cx="1002303" cy="7908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Private</a:t>
            </a:r>
          </a:p>
        </p:txBody>
      </p:sp>
    </p:spTree>
    <p:extLst>
      <p:ext uri="{BB962C8B-B14F-4D97-AF65-F5344CB8AC3E}">
        <p14:creationId xmlns:p14="http://schemas.microsoft.com/office/powerpoint/2010/main" val="234058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/>
      <p:bldP spid="30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 bwMode="auto">
          <a:xfrm>
            <a:off x="269942" y="368968"/>
            <a:ext cx="8569257" cy="41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400" b="1" kern="1200" cap="all" spc="-300" baseline="0">
                <a:solidFill>
                  <a:schemeClr val="tx1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r>
              <a:rPr lang="en-US" sz="2500" spc="0" dirty="0"/>
              <a:t>Expectations to EOSC</a:t>
            </a:r>
            <a:endParaRPr lang="en-US" sz="2500" i="1" spc="0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277199" y="1614548"/>
            <a:ext cx="8562000" cy="4180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457200" rtl="0" eaLnBrk="1" fontAlgn="base" hangingPunct="1">
              <a:lnSpc>
                <a:spcPct val="75000"/>
              </a:lnSpc>
              <a:spcBef>
                <a:spcPts val="800"/>
              </a:spcBef>
              <a:spcAft>
                <a:spcPct val="0"/>
              </a:spcAft>
              <a:buSzPct val="100000"/>
              <a:buFontTx/>
              <a:buNone/>
              <a:defRPr sz="2400" kern="1200" cap="all" baseline="0">
                <a:solidFill>
                  <a:schemeClr val="tx1"/>
                </a:solidFill>
                <a:latin typeface="+mj-lt"/>
                <a:ea typeface="ＭＳ Ｐゴシック" pitchFamily="34" charset="-128"/>
                <a:cs typeface="+mn-cs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34" charset="-128"/>
                <a:cs typeface="+mn-cs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34" charset="-128"/>
                <a:cs typeface="+mn-cs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34" charset="-128"/>
                <a:cs typeface="+mn-cs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34" charset="-128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1"/>
                </a:solidFill>
              </a:rPr>
              <a:t>Provide tools and services for RIs to better develop their internal data life cycle.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1"/>
                </a:solidFill>
              </a:rPr>
              <a:t>Support inter-operability.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1"/>
                </a:solidFill>
              </a:rPr>
              <a:t>Support user interaction (e.g. large data streams)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1"/>
                </a:solidFill>
              </a:rPr>
              <a:t>Do not increase the costs compared to internal solutions.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1"/>
                </a:solidFill>
              </a:rPr>
              <a:t>Provide a transparent and stable business model.</a:t>
            </a:r>
          </a:p>
        </p:txBody>
      </p:sp>
    </p:spTree>
    <p:extLst>
      <p:ext uri="{BB962C8B-B14F-4D97-AF65-F5344CB8AC3E}">
        <p14:creationId xmlns:p14="http://schemas.microsoft.com/office/powerpoint/2010/main" val="2961621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97515" y="3023314"/>
            <a:ext cx="4796451" cy="2558945"/>
          </a:xfrm>
        </p:spPr>
        <p:txBody>
          <a:bodyPr/>
          <a:lstStyle/>
          <a:p>
            <a:pPr lvl="0"/>
            <a:r>
              <a:rPr lang="en-US" sz="2000" dirty="0" err="1"/>
              <a:t>ENVRIplus</a:t>
            </a:r>
            <a:r>
              <a:rPr lang="en-US" sz="2000" dirty="0"/>
              <a:t> Coordination Office : </a:t>
            </a:r>
            <a:r>
              <a:rPr lang="en-US" sz="2000" b="1" u="sng" dirty="0">
                <a:hlinkClick r:id="rId2"/>
              </a:rPr>
              <a:t>envriplus-coordination@helsinki.fi</a:t>
            </a:r>
            <a:endParaRPr lang="en-US" sz="2000" b="1" u="sng" dirty="0"/>
          </a:p>
          <a:p>
            <a:pPr lvl="0"/>
            <a:r>
              <a:rPr lang="en-US" sz="2000" dirty="0"/>
              <a:t>Website : </a:t>
            </a:r>
            <a:r>
              <a:rPr lang="en-US" sz="2000" b="1" dirty="0"/>
              <a:t>www.envriplus.eu</a:t>
            </a:r>
          </a:p>
          <a:p>
            <a:pPr lvl="0"/>
            <a:r>
              <a:rPr lang="en-US" sz="2000" dirty="0"/>
              <a:t>Find us on:</a:t>
            </a:r>
          </a:p>
          <a:p>
            <a:pPr lvl="1"/>
            <a:r>
              <a:rPr lang="en-US" sz="2000" dirty="0">
                <a:solidFill>
                  <a:prstClr val="black"/>
                </a:solidFill>
              </a:rPr>
              <a:t>Twitter - @</a:t>
            </a:r>
            <a:r>
              <a:rPr lang="en-US" sz="2000" dirty="0" err="1">
                <a:solidFill>
                  <a:prstClr val="black"/>
                </a:solidFill>
              </a:rPr>
              <a:t>ENVRIplus</a:t>
            </a:r>
            <a:endParaRPr lang="en-US" sz="2000" dirty="0">
              <a:solidFill>
                <a:prstClr val="black"/>
              </a:solidFill>
            </a:endParaRPr>
          </a:p>
          <a:p>
            <a:pPr lvl="1"/>
            <a:r>
              <a:rPr lang="en-US" sz="2000" dirty="0">
                <a:solidFill>
                  <a:prstClr val="black"/>
                </a:solidFill>
              </a:rPr>
              <a:t>Facebook page – </a:t>
            </a:r>
            <a:r>
              <a:rPr lang="en-US" sz="2000" dirty="0" err="1">
                <a:solidFill>
                  <a:prstClr val="black"/>
                </a:solidFill>
              </a:rPr>
              <a:t>ENVRIplus</a:t>
            </a:r>
            <a:endParaRPr lang="en-US" sz="2000" dirty="0">
              <a:solidFill>
                <a:prstClr val="black"/>
              </a:solidFill>
            </a:endParaRPr>
          </a:p>
          <a:p>
            <a:pPr lvl="1"/>
            <a:r>
              <a:rPr lang="en-US" sz="2000" dirty="0">
                <a:solidFill>
                  <a:prstClr val="black"/>
                </a:solidFill>
              </a:rPr>
              <a:t>LinkedIn Group – </a:t>
            </a:r>
            <a:r>
              <a:rPr lang="en-US" sz="2000" dirty="0" err="1">
                <a:solidFill>
                  <a:prstClr val="black"/>
                </a:solidFill>
              </a:rPr>
              <a:t>ENVRIplus</a:t>
            </a:r>
            <a:endParaRPr lang="en-US" sz="2000" dirty="0">
              <a:solidFill>
                <a:prstClr val="black"/>
              </a:solidFill>
            </a:endParaRPr>
          </a:p>
          <a:p>
            <a:pPr marL="180975" lvl="1" indent="0">
              <a:buNone/>
            </a:pP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7515" y="2360272"/>
            <a:ext cx="8569257" cy="842228"/>
          </a:xfrm>
        </p:spPr>
        <p:txBody>
          <a:bodyPr/>
          <a:lstStyle/>
          <a:p>
            <a:r>
              <a:rPr lang="en-US" spc="0" dirty="0"/>
              <a:t>Contact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7042" y="3610290"/>
            <a:ext cx="868752" cy="8687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7042" y="1743842"/>
            <a:ext cx="868752" cy="86875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2289" y="4585902"/>
            <a:ext cx="868752" cy="86875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824733" y="1950403"/>
            <a:ext cx="1300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latin typeface="+mn-lt"/>
              </a:rPr>
              <a:t>Werner </a:t>
            </a:r>
            <a:r>
              <a:rPr lang="en-US" sz="1200" b="1" dirty="0" err="1">
                <a:latin typeface="+mn-lt"/>
              </a:rPr>
              <a:t>Kutsch</a:t>
            </a:r>
            <a:endParaRPr lang="en-US" sz="1200" b="1" dirty="0">
              <a:latin typeface="+mn-lt"/>
            </a:endParaRPr>
          </a:p>
          <a:p>
            <a:pPr algn="r"/>
            <a:r>
              <a:rPr lang="en-US" sz="1200" dirty="0">
                <a:latin typeface="+mn-lt"/>
              </a:rPr>
              <a:t>Coordinator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63205" y="3841122"/>
            <a:ext cx="1261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latin typeface="+mn-lt"/>
              </a:rPr>
              <a:t>Ari Asmi</a:t>
            </a:r>
          </a:p>
          <a:p>
            <a:pPr algn="r"/>
            <a:r>
              <a:rPr lang="en-US" sz="1200" dirty="0">
                <a:latin typeface="+mn-lt"/>
              </a:rPr>
              <a:t>Project Director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47238" y="4759108"/>
            <a:ext cx="1377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latin typeface="+mn-lt"/>
              </a:rPr>
              <a:t>Magdalena </a:t>
            </a:r>
            <a:r>
              <a:rPr lang="en-US" sz="1200" b="1" dirty="0" err="1">
                <a:latin typeface="+mn-lt"/>
              </a:rPr>
              <a:t>Brus</a:t>
            </a:r>
            <a:endParaRPr lang="en-US" sz="1200" b="1" dirty="0">
              <a:latin typeface="+mn-lt"/>
            </a:endParaRPr>
          </a:p>
          <a:p>
            <a:pPr algn="r"/>
            <a:r>
              <a:rPr lang="en-US" sz="1200" dirty="0">
                <a:latin typeface="+mn-lt"/>
              </a:rPr>
              <a:t>Project Manager</a:t>
            </a:r>
          </a:p>
        </p:txBody>
      </p:sp>
      <p:pic>
        <p:nvPicPr>
          <p:cNvPr id="21" name="Picture 20" descr="Paolo_400x400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7042" y="2687341"/>
            <a:ext cx="863999" cy="86399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884445" y="2888246"/>
            <a:ext cx="1240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latin typeface="+mn-lt"/>
              </a:rPr>
              <a:t>Paolo </a:t>
            </a:r>
            <a:r>
              <a:rPr lang="en-US" sz="1200" b="1" dirty="0" err="1">
                <a:latin typeface="+mn-lt"/>
              </a:rPr>
              <a:t>Laj</a:t>
            </a:r>
            <a:endParaRPr lang="en-US" sz="1200" b="1" dirty="0">
              <a:latin typeface="+mn-lt"/>
            </a:endParaRPr>
          </a:p>
          <a:p>
            <a:pPr algn="r"/>
            <a:r>
              <a:rPr lang="en-US" sz="1200" dirty="0">
                <a:latin typeface="+mn-lt"/>
              </a:rPr>
              <a:t>Co-Coordinator</a:t>
            </a:r>
          </a:p>
        </p:txBody>
      </p:sp>
      <p:sp>
        <p:nvSpPr>
          <p:cNvPr id="12" name="Title 3"/>
          <p:cNvSpPr txBox="1">
            <a:spLocks/>
          </p:cNvSpPr>
          <p:nvPr/>
        </p:nvSpPr>
        <p:spPr bwMode="auto">
          <a:xfrm>
            <a:off x="285220" y="928138"/>
            <a:ext cx="8569257" cy="84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lnSpc>
                <a:spcPct val="65000"/>
              </a:lnSpc>
              <a:spcBef>
                <a:spcPct val="0"/>
              </a:spcBef>
              <a:spcAft>
                <a:spcPct val="0"/>
              </a:spcAft>
              <a:defRPr sz="3600" b="1" kern="1200" cap="all" spc="-300" baseline="0">
                <a:solidFill>
                  <a:schemeClr val="tx1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r>
              <a:rPr lang="en-US" spc="0" dirty="0"/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3021091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 Number: 654182</a:t>
            </a:r>
          </a:p>
          <a:p>
            <a:r>
              <a:rPr lang="en-US" dirty="0"/>
              <a:t>Starting date: 1</a:t>
            </a:r>
            <a:r>
              <a:rPr lang="en-US" baseline="30000" dirty="0"/>
              <a:t>st</a:t>
            </a:r>
            <a:r>
              <a:rPr lang="en-US" dirty="0"/>
              <a:t> of May 2015</a:t>
            </a:r>
          </a:p>
          <a:p>
            <a:r>
              <a:rPr lang="en-US" dirty="0"/>
              <a:t>Duration in months: 48</a:t>
            </a:r>
          </a:p>
          <a:p>
            <a:r>
              <a:rPr lang="en-US" dirty="0"/>
              <a:t>End of the project: 31</a:t>
            </a:r>
            <a:r>
              <a:rPr lang="en-US" baseline="30000" dirty="0"/>
              <a:t>st</a:t>
            </a:r>
            <a:r>
              <a:rPr lang="en-US" dirty="0"/>
              <a:t> of April 2019</a:t>
            </a:r>
          </a:p>
          <a:p>
            <a:r>
              <a:rPr lang="en-US" dirty="0"/>
              <a:t>Coordinating institution: University of Helsinki</a:t>
            </a:r>
          </a:p>
          <a:p>
            <a:pPr lvl="1"/>
            <a:r>
              <a:rPr lang="en-US" dirty="0"/>
              <a:t>Coordination will be changed to ICOS ERIC once it is founded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Call (Topic):  INFRADEV-4-2014-2015 - Implementation and operation of cross-cutting services and solutions for clusters of ESFRI and other relevant research infrastructure initiatives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summary</a:t>
            </a:r>
          </a:p>
        </p:txBody>
      </p:sp>
    </p:spTree>
    <p:extLst>
      <p:ext uri="{BB962C8B-B14F-4D97-AF65-F5344CB8AC3E}">
        <p14:creationId xmlns:p14="http://schemas.microsoft.com/office/powerpoint/2010/main" val="1441336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15 M € budget</a:t>
            </a:r>
          </a:p>
          <a:p>
            <a:r>
              <a:rPr lang="en-US" dirty="0"/>
              <a:t>37 beneficiaries </a:t>
            </a:r>
          </a:p>
          <a:p>
            <a:r>
              <a:rPr lang="en-US" dirty="0"/>
              <a:t>21 Research Infrastructures</a:t>
            </a:r>
          </a:p>
          <a:p>
            <a:r>
              <a:rPr lang="en-US" dirty="0"/>
              <a:t>19 Work Packages organized in 6 Themes</a:t>
            </a:r>
          </a:p>
          <a:p>
            <a:r>
              <a:rPr lang="en-US" dirty="0"/>
              <a:t>90 Deliverables</a:t>
            </a:r>
          </a:p>
          <a:p>
            <a:r>
              <a:rPr lang="en-US" dirty="0"/>
              <a:t>4 Domains (Atmosphere, Biosphere, Marine, Solid Earth)</a:t>
            </a:r>
          </a:p>
          <a:p>
            <a:pPr>
              <a:lnSpc>
                <a:spcPct val="150000"/>
              </a:lnSpc>
            </a:pPr>
            <a:r>
              <a:rPr lang="en-US" dirty="0"/>
              <a:t>3 overarching </a:t>
            </a:r>
            <a:r>
              <a:rPr lang="en-US" b="1" dirty="0"/>
              <a:t>goals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favoring cross-fertilization between infrastructures</a:t>
            </a:r>
          </a:p>
          <a:p>
            <a:pPr lvl="2"/>
            <a:r>
              <a:rPr lang="en-US" dirty="0"/>
              <a:t>implementing innovative concepts and devices across RIs, and</a:t>
            </a:r>
          </a:p>
          <a:p>
            <a:pPr lvl="2"/>
            <a:r>
              <a:rPr lang="en-US" dirty="0"/>
              <a:t>facilitating research and innovation in the field of environment to an increasing number of users outside the RIs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summary</a:t>
            </a:r>
          </a:p>
        </p:txBody>
      </p:sp>
    </p:spTree>
    <p:extLst>
      <p:ext uri="{BB962C8B-B14F-4D97-AF65-F5344CB8AC3E}">
        <p14:creationId xmlns:p14="http://schemas.microsoft.com/office/powerpoint/2010/main" val="1000349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summary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45600" y="32342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-3708400" y="-677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Content Placeholder 3" descr="ENVRIplus_diagram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0074" r="-40074"/>
          <a:stretch>
            <a:fillRect/>
          </a:stretch>
        </p:blipFill>
        <p:spPr>
          <a:xfrm>
            <a:off x="-424480" y="1330123"/>
            <a:ext cx="9965360" cy="5189210"/>
          </a:xfrm>
        </p:spPr>
      </p:pic>
    </p:spTree>
    <p:extLst>
      <p:ext uri="{BB962C8B-B14F-4D97-AF65-F5344CB8AC3E}">
        <p14:creationId xmlns:p14="http://schemas.microsoft.com/office/powerpoint/2010/main" val="886280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Themes &amp; Work Packages</a:t>
            </a:r>
          </a:p>
        </p:txBody>
      </p:sp>
      <p:pic>
        <p:nvPicPr>
          <p:cNvPr id="2" name="Picture 1" descr="ENVRIplus_tree_figure_goals_final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267" y="643458"/>
            <a:ext cx="6485466" cy="648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696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499627" y="50807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294777" y="18028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615005" y="39949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4237088" y="13726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Participating Research Infrastructures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778885" y="278622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3868400" y="54694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8" name="Content Placeholder 17" descr="ENVRIplus_participating RIs_figure_only circle.pn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5905" r="-45905"/>
          <a:stretch>
            <a:fillRect/>
          </a:stretch>
        </p:blipFill>
        <p:spPr>
          <a:xfrm>
            <a:off x="-1157793" y="1049867"/>
            <a:ext cx="11431986" cy="5952918"/>
          </a:xfrm>
        </p:spPr>
      </p:pic>
    </p:spTree>
    <p:extLst>
      <p:ext uri="{BB962C8B-B14F-4D97-AF65-F5344CB8AC3E}">
        <p14:creationId xmlns:p14="http://schemas.microsoft.com/office/powerpoint/2010/main" val="631121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499627" y="50807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294777" y="18028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615005" y="39949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4237088" y="13726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Participating Research Infrastructures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778885" y="278622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3868400" y="54694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8" name="Content Placeholder 17" descr="ENVRIplus_participating RIs_figure_only circle.pn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5905" r="-45905"/>
          <a:stretch>
            <a:fillRect/>
          </a:stretch>
        </p:blipFill>
        <p:spPr>
          <a:xfrm>
            <a:off x="-1157793" y="1049867"/>
            <a:ext cx="11431986" cy="5952918"/>
          </a:xfrm>
        </p:spPr>
      </p:pic>
      <p:sp>
        <p:nvSpPr>
          <p:cNvPr id="2" name="Oval 1"/>
          <p:cNvSpPr/>
          <p:nvPr/>
        </p:nvSpPr>
        <p:spPr>
          <a:xfrm>
            <a:off x="5461686" y="2777985"/>
            <a:ext cx="584887" cy="5501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Oval 10"/>
          <p:cNvSpPr/>
          <p:nvPr/>
        </p:nvSpPr>
        <p:spPr>
          <a:xfrm>
            <a:off x="5163063" y="3444850"/>
            <a:ext cx="1182131" cy="5501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Oval 11"/>
          <p:cNvSpPr/>
          <p:nvPr/>
        </p:nvSpPr>
        <p:spPr>
          <a:xfrm>
            <a:off x="3987114" y="4069492"/>
            <a:ext cx="1060620" cy="4755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Box 2"/>
          <p:cNvSpPr txBox="1"/>
          <p:nvPr/>
        </p:nvSpPr>
        <p:spPr>
          <a:xfrm>
            <a:off x="5675870" y="726293"/>
            <a:ext cx="3384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FF0000"/>
                </a:solidFill>
              </a:rPr>
              <a:t>3 ERICs with Ocean focus or Ocean component</a:t>
            </a:r>
          </a:p>
        </p:txBody>
      </p:sp>
    </p:spTree>
    <p:extLst>
      <p:ext uri="{BB962C8B-B14F-4D97-AF65-F5344CB8AC3E}">
        <p14:creationId xmlns:p14="http://schemas.microsoft.com/office/powerpoint/2010/main" val="498461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442" y="1274646"/>
            <a:ext cx="7280948" cy="43880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7347" y="4675683"/>
            <a:ext cx="3296653" cy="2194335"/>
          </a:xfrm>
          <a:prstGeom prst="rect">
            <a:avLst/>
          </a:prstGeom>
        </p:spPr>
      </p:pic>
      <p:pic>
        <p:nvPicPr>
          <p:cNvPr id="13" name="Picture 12" descr="logo_pien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2024" y="575770"/>
            <a:ext cx="2008922" cy="561817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 bwMode="auto">
          <a:xfrm>
            <a:off x="277199" y="79348"/>
            <a:ext cx="8569257" cy="459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400" b="1" kern="1200" cap="all" spc="-300" baseline="0">
                <a:solidFill>
                  <a:schemeClr val="tx1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r>
              <a:rPr lang="en-US" sz="2500" spc="0" dirty="0"/>
              <a:t>Each Entry to a data cloud are sensors</a:t>
            </a:r>
          </a:p>
        </p:txBody>
      </p:sp>
      <p:pic>
        <p:nvPicPr>
          <p:cNvPr id="1026" name="Picture 2" descr="Hom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670" y="1837582"/>
            <a:ext cx="1228522" cy="74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fik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78178" y="4675684"/>
            <a:ext cx="3424852" cy="2294611"/>
          </a:xfrm>
          <a:prstGeom prst="rect">
            <a:avLst/>
          </a:prstGeom>
        </p:spPr>
      </p:pic>
      <p:pic>
        <p:nvPicPr>
          <p:cNvPr id="12" name="Grafik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48066" y="4672507"/>
            <a:ext cx="2913991" cy="21854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46811" y="4672507"/>
            <a:ext cx="2910849" cy="2182316"/>
          </a:xfrm>
          <a:prstGeom prst="rect">
            <a:avLst/>
          </a:prstGeom>
        </p:spPr>
      </p:pic>
      <p:sp>
        <p:nvSpPr>
          <p:cNvPr id="15" name="Title 2"/>
          <p:cNvSpPr txBox="1">
            <a:spLocks/>
          </p:cNvSpPr>
          <p:nvPr/>
        </p:nvSpPr>
        <p:spPr bwMode="auto">
          <a:xfrm>
            <a:off x="2323636" y="593295"/>
            <a:ext cx="6186705" cy="459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400" b="1" kern="1200" cap="all" spc="-300" baseline="0">
                <a:solidFill>
                  <a:schemeClr val="tx1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r>
              <a:rPr lang="en-US" sz="2500" spc="0" dirty="0"/>
              <a:t>Data life cycle as example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02726" y="3940340"/>
            <a:ext cx="800100" cy="8001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9087" y="3834175"/>
            <a:ext cx="1239041" cy="83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01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 bwMode="auto">
          <a:xfrm>
            <a:off x="277199" y="448891"/>
            <a:ext cx="8569257" cy="84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400" b="1" kern="1200" cap="all" spc="-300" baseline="0">
                <a:solidFill>
                  <a:schemeClr val="tx1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r>
              <a:rPr lang="en-US" sz="2500" spc="0" dirty="0"/>
              <a:t>research Infrastructures are built to </a:t>
            </a:r>
            <a:r>
              <a:rPr lang="en-US" sz="2500" i="1" spc="0" dirty="0"/>
              <a:t>share data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277199" y="1614548"/>
            <a:ext cx="8562000" cy="4180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457200" rtl="0" eaLnBrk="1" fontAlgn="base" hangingPunct="1">
              <a:lnSpc>
                <a:spcPct val="75000"/>
              </a:lnSpc>
              <a:spcBef>
                <a:spcPts val="800"/>
              </a:spcBef>
              <a:spcAft>
                <a:spcPct val="0"/>
              </a:spcAft>
              <a:buSzPct val="100000"/>
              <a:buFontTx/>
              <a:buNone/>
              <a:defRPr sz="2400" kern="1200" cap="all" baseline="0">
                <a:solidFill>
                  <a:schemeClr val="tx1"/>
                </a:solidFill>
                <a:latin typeface="+mj-lt"/>
                <a:ea typeface="ＭＳ Ｐゴシック" pitchFamily="34" charset="-128"/>
                <a:cs typeface="+mn-cs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34" charset="-128"/>
                <a:cs typeface="+mn-cs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34" charset="-128"/>
                <a:cs typeface="+mn-cs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34" charset="-128"/>
                <a:cs typeface="+mn-cs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34" charset="-128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/>
            <a:r>
              <a:rPr lang="en-GB" sz="2400" b="1" dirty="0">
                <a:solidFill>
                  <a:schemeClr val="tx1"/>
                </a:solidFill>
              </a:rPr>
              <a:t>The ENVRI Reference Model is a tool to explain the activities, roles, and processes in environmental RIs </a:t>
            </a:r>
          </a:p>
          <a:p>
            <a:pPr lvl="1" algn="l"/>
            <a:endParaRPr lang="en-US" sz="900" dirty="0">
              <a:solidFill>
                <a:schemeClr val="tx1"/>
              </a:solidFill>
            </a:endParaRPr>
          </a:p>
          <a:p>
            <a:pPr lvl="1" algn="l"/>
            <a:r>
              <a:rPr lang="en-US" dirty="0">
                <a:solidFill>
                  <a:schemeClr val="tx1"/>
                </a:solidFill>
              </a:rPr>
              <a:t>Used to compare, design and map RIs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Common terminology to understand activities and roles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Promotes common solutions on data architecture, data curation, metadata ontologies, data citation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Ensures interoperability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Supported by the Projects, but exists as a freely available wiki source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Much interest inside European Research Area, also internationally</a:t>
            </a:r>
          </a:p>
        </p:txBody>
      </p:sp>
    </p:spTree>
    <p:extLst>
      <p:ext uri="{BB962C8B-B14F-4D97-AF65-F5344CB8AC3E}">
        <p14:creationId xmlns:p14="http://schemas.microsoft.com/office/powerpoint/2010/main" val="4053375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221" y="1238151"/>
            <a:ext cx="8101729" cy="4388291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 bwMode="auto">
          <a:xfrm>
            <a:off x="277199" y="152329"/>
            <a:ext cx="8569257" cy="84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400" b="1" kern="1200" cap="all" spc="-300" baseline="0">
                <a:solidFill>
                  <a:schemeClr val="tx1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r>
              <a:rPr lang="en-US" sz="2500" spc="0" dirty="0"/>
              <a:t>The Market for data of societal Relevance does not follow simplified economic Models</a:t>
            </a:r>
          </a:p>
        </p:txBody>
      </p:sp>
    </p:spTree>
    <p:extLst>
      <p:ext uri="{BB962C8B-B14F-4D97-AF65-F5344CB8AC3E}">
        <p14:creationId xmlns:p14="http://schemas.microsoft.com/office/powerpoint/2010/main" val="2014421632"/>
      </p:ext>
    </p:extLst>
  </p:cSld>
  <p:clrMapOvr>
    <a:masterClrMapping/>
  </p:clrMapOvr>
</p:sld>
</file>

<file path=ppt/theme/theme1.xml><?xml version="1.0" encoding="utf-8"?>
<a:theme xmlns:a="http://schemas.openxmlformats.org/drawingml/2006/main" name="ENVRIplus_PPT template">
  <a:themeElements>
    <a:clrScheme name="HY">
      <a:dk1>
        <a:sysClr val="windowText" lastClr="000000"/>
      </a:dk1>
      <a:lt1>
        <a:srgbClr val="FFFFFF"/>
      </a:lt1>
      <a:dk2>
        <a:srgbClr val="8C8A87"/>
      </a:dk2>
      <a:lt2>
        <a:srgbClr val="FFFFFF"/>
      </a:lt2>
      <a:accent1>
        <a:srgbClr val="8C8A87"/>
      </a:accent1>
      <a:accent2>
        <a:srgbClr val="1E1C77"/>
      </a:accent2>
      <a:accent3>
        <a:srgbClr val="FCA311"/>
      </a:accent3>
      <a:accent4>
        <a:srgbClr val="256EC7"/>
      </a:accent4>
      <a:accent5>
        <a:srgbClr val="E5053A"/>
      </a:accent5>
      <a:accent6>
        <a:srgbClr val="FCD116"/>
      </a:accent6>
      <a:hlink>
        <a:srgbClr val="FCA311"/>
      </a:hlink>
      <a:folHlink>
        <a:srgbClr val="8C8A87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ENVRIplus_PPT template.potx</Template>
  <TotalTime>0</TotalTime>
  <Words>410</Words>
  <Application>Microsoft Office PowerPoint</Application>
  <PresentationFormat>On-screen Show (4:3)</PresentationFormat>
  <Paragraphs>79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ＭＳ Ｐゴシック</vt:lpstr>
      <vt:lpstr>Arial</vt:lpstr>
      <vt:lpstr>Calibri</vt:lpstr>
      <vt:lpstr>ENVRIplus_PPT template</vt:lpstr>
      <vt:lpstr>Data for science  the ENVRIplus approach for data life cycle harmonisation of environmental Research Infrastructures</vt:lpstr>
      <vt:lpstr>Project summary</vt:lpstr>
      <vt:lpstr>Project summary</vt:lpstr>
      <vt:lpstr>Themes &amp; Work Packages</vt:lpstr>
      <vt:lpstr>Participating Research Infrastructures</vt:lpstr>
      <vt:lpstr>Participating Research Infrastructures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Contact</vt:lpstr>
      <vt:lpstr>Project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2012-05-29T07:09:48Z</dcterms:created>
  <dcterms:modified xsi:type="dcterms:W3CDTF">2017-03-27T14:36:46Z</dcterms:modified>
</cp:coreProperties>
</file>