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73" r:id="rId2"/>
    <p:sldId id="268" r:id="rId3"/>
    <p:sldId id="258" r:id="rId4"/>
    <p:sldId id="257" r:id="rId5"/>
    <p:sldId id="261" r:id="rId6"/>
    <p:sldId id="260" r:id="rId7"/>
    <p:sldId id="262" r:id="rId8"/>
    <p:sldId id="27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27" autoAdjust="0"/>
    <p:restoredTop sz="94660"/>
  </p:normalViewPr>
  <p:slideViewPr>
    <p:cSldViewPr snapToGrid="0" snapToObjects="1">
      <p:cViewPr varScale="1">
        <p:scale>
          <a:sx n="74" d="100"/>
          <a:sy n="74" d="100"/>
        </p:scale>
        <p:origin x="-10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8E112D-3E86-3B47-91A4-35FBA3727714}" type="datetimeFigureOut">
              <a:rPr lang="en-US" smtClean="0"/>
              <a:t>6/21/17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091CD2-FCB2-4C4A-B6D3-DA6A4003597A}" type="slidenum">
              <a:rPr lang="en-US" smtClean="0"/>
              <a:t>‹#›</a:t>
            </a:fld>
            <a:endParaRPr lang="en-US"/>
          </a:p>
        </p:txBody>
      </p:sp>
    </p:spTree>
    <p:extLst>
      <p:ext uri="{BB962C8B-B14F-4D97-AF65-F5344CB8AC3E}">
        <p14:creationId xmlns:p14="http://schemas.microsoft.com/office/powerpoint/2010/main" val="25318152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wf.de/fileadmin/fm-wwf/Publikationen-PDF/WWF-Report-Reviving-the-Ocean-Economy.pdf" TargetMode="External"/><Relationship Id="rId4" Type="http://schemas.openxmlformats.org/officeDocument/2006/relationships/hyperlink" Target="http://dx.doi.org/10.1787/9789264251724-en"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Providing 97% of the Earth’s water and 95% of its biosphere, the ocean is a crucial source of food, water, energy and raw materials, and acts as a medium for tourism, transport and commerce. Valued at US$24 trillion (</a:t>
            </a:r>
            <a:r>
              <a:rPr lang="en-US" sz="1200" kern="1200" dirty="0" smtClean="0">
                <a:solidFill>
                  <a:schemeClr val="tx1"/>
                </a:solidFill>
                <a:latin typeface="+mn-lt"/>
                <a:ea typeface="+mn-ea"/>
                <a:cs typeface="+mn-cs"/>
                <a:hlinkClick r:id="rId3"/>
              </a:rPr>
              <a:t>WWF report 2015), the global ocean has been termed the world’s seventh largest economy. The </a:t>
            </a:r>
            <a:r>
              <a:rPr lang="en-US" sz="1200" kern="1200" dirty="0" smtClean="0">
                <a:solidFill>
                  <a:schemeClr val="tx1"/>
                </a:solidFill>
                <a:latin typeface="+mn-lt"/>
                <a:ea typeface="+mn-ea"/>
                <a:cs typeface="+mn-cs"/>
                <a:hlinkClick r:id="rId4"/>
              </a:rPr>
              <a:t>OECD has estimated the gross value added (GVA) of the global ocean economy in 2010, measured in terms of ocean-based industries’ contribution to economic output and employment, at USD $1.5 trillion, or approximately 2.5% of the total global GVA. </a:t>
            </a:r>
            <a:r>
              <a:rPr lang="en-US" sz="1200" kern="1200" smtClean="0">
                <a:solidFill>
                  <a:schemeClr val="tx1"/>
                </a:solidFill>
                <a:latin typeface="+mn-lt"/>
                <a:ea typeface="+mn-ea"/>
                <a:cs typeface="+mn-cs"/>
                <a:hlinkClick r:id="rId4"/>
              </a:rPr>
              <a:t>Sustained ocean observing is crucial to provide data products and services driving the Blue Economy in a responsible and sustainably way, to understand the oceanic environment and help mitigate climate change.</a:t>
            </a:r>
            <a:endParaRPr lang="en-US"/>
          </a:p>
        </p:txBody>
      </p:sp>
      <p:sp>
        <p:nvSpPr>
          <p:cNvPr id="4" name="Slide Number Placeholder 3"/>
          <p:cNvSpPr>
            <a:spLocks noGrp="1"/>
          </p:cNvSpPr>
          <p:nvPr>
            <p:ph type="sldNum" sz="quarter" idx="10"/>
          </p:nvPr>
        </p:nvSpPr>
        <p:spPr/>
        <p:txBody>
          <a:bodyPr/>
          <a:lstStyle/>
          <a:p>
            <a:fld id="{02091CD2-FCB2-4C4A-B6D3-DA6A4003597A}" type="slidenum">
              <a:rPr lang="en-US" smtClean="0"/>
              <a:t>3</a:t>
            </a:fld>
            <a:endParaRPr lang="en-US"/>
          </a:p>
        </p:txBody>
      </p:sp>
    </p:spTree>
    <p:extLst>
      <p:ext uri="{BB962C8B-B14F-4D97-AF65-F5344CB8AC3E}">
        <p14:creationId xmlns:p14="http://schemas.microsoft.com/office/powerpoint/2010/main" val="231777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already a tremendous</a:t>
            </a:r>
            <a:r>
              <a:rPr lang="en-US" baseline="0" dirty="0" smtClean="0"/>
              <a:t> amount of sea cage aquaculture </a:t>
            </a:r>
            <a:r>
              <a:rPr lang="en-US" dirty="0" smtClean="0"/>
              <a:t>– the majority is salmon farming.</a:t>
            </a:r>
            <a:r>
              <a:rPr lang="en-US" baseline="0" dirty="0" smtClean="0"/>
              <a:t> However there is also cobia, </a:t>
            </a:r>
            <a:r>
              <a:rPr lang="en-US" baseline="0" dirty="0" err="1" smtClean="0"/>
              <a:t>seabream</a:t>
            </a:r>
            <a:r>
              <a:rPr lang="en-US" baseline="0" dirty="0" smtClean="0"/>
              <a:t>, </a:t>
            </a:r>
            <a:r>
              <a:rPr lang="en-US" baseline="0" dirty="0" err="1" smtClean="0"/>
              <a:t>seabass</a:t>
            </a:r>
            <a:r>
              <a:rPr lang="en-US" baseline="0" dirty="0" smtClean="0"/>
              <a:t> and others</a:t>
            </a:r>
          </a:p>
          <a:p>
            <a:endParaRPr lang="en-US" baseline="0" dirty="0" smtClean="0"/>
          </a:p>
          <a:p>
            <a:r>
              <a:rPr lang="en-US" baseline="0" dirty="0" smtClean="0"/>
              <a:t>Oysters, mussels, cobia, salmon, seaweed</a:t>
            </a:r>
            <a:endParaRPr lang="en-US" dirty="0"/>
          </a:p>
        </p:txBody>
      </p:sp>
      <p:sp>
        <p:nvSpPr>
          <p:cNvPr id="4" name="Slide Number Placeholder 3"/>
          <p:cNvSpPr>
            <a:spLocks noGrp="1"/>
          </p:cNvSpPr>
          <p:nvPr>
            <p:ph type="sldNum" sz="quarter" idx="10"/>
          </p:nvPr>
        </p:nvSpPr>
        <p:spPr/>
        <p:txBody>
          <a:bodyPr/>
          <a:lstStyle/>
          <a:p>
            <a:fld id="{858A5C1E-98DE-7248-BF7E-A56A49A783D7}" type="slidenum">
              <a:rPr lang="en-US" smtClean="0"/>
              <a:t>5</a:t>
            </a:fld>
            <a:endParaRPr lang="en-US"/>
          </a:p>
        </p:txBody>
      </p:sp>
    </p:spTree>
    <p:extLst>
      <p:ext uri="{BB962C8B-B14F-4D97-AF65-F5344CB8AC3E}">
        <p14:creationId xmlns:p14="http://schemas.microsoft.com/office/powerpoint/2010/main" val="3887104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Arial" charset="0"/>
                <a:ea typeface="+mn-ea"/>
                <a:cs typeface="+mn-cs"/>
              </a:rPr>
              <a:t>Wild captured fisheries has plateaued.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charset="0"/>
                <a:ea typeface="+mn-ea"/>
                <a:cs typeface="+mn-cs"/>
              </a:rPr>
              <a:t>You can see where</a:t>
            </a:r>
            <a:r>
              <a:rPr lang="en-US" sz="1200" kern="1200" baseline="0" dirty="0" smtClean="0">
                <a:solidFill>
                  <a:schemeClr val="tx1"/>
                </a:solidFill>
                <a:effectLst/>
                <a:latin typeface="Arial" charset="0"/>
                <a:ea typeface="+mn-ea"/>
                <a:cs typeface="+mn-cs"/>
              </a:rPr>
              <a:t> aquaculture is now and where it will be in the next 30+ years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Arial" charset="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aquaculture as an industry, it’s not a question of </a:t>
            </a:r>
            <a:r>
              <a:rPr lang="en-US" sz="1200" i="1" kern="1200" dirty="0" smtClean="0">
                <a:solidFill>
                  <a:schemeClr val="tx1"/>
                </a:solidFill>
                <a:effectLst/>
                <a:latin typeface="+mn-lt"/>
                <a:ea typeface="+mn-ea"/>
                <a:cs typeface="+mn-cs"/>
              </a:rPr>
              <a:t>if </a:t>
            </a:r>
            <a:r>
              <a:rPr lang="en-US" sz="1200" kern="1200" dirty="0" smtClean="0">
                <a:solidFill>
                  <a:schemeClr val="tx1"/>
                </a:solidFill>
                <a:effectLst/>
                <a:latin typeface="+mn-lt"/>
                <a:ea typeface="+mn-ea"/>
                <a:cs typeface="+mn-cs"/>
              </a:rPr>
              <a:t>or </a:t>
            </a:r>
            <a:r>
              <a:rPr lang="en-US" sz="1200" i="1" kern="1200" dirty="0" smtClean="0">
                <a:solidFill>
                  <a:schemeClr val="tx1"/>
                </a:solidFill>
                <a:effectLst/>
                <a:latin typeface="+mn-lt"/>
                <a:ea typeface="+mn-ea"/>
                <a:cs typeface="+mn-cs"/>
              </a:rPr>
              <a:t>when </a:t>
            </a:r>
            <a:r>
              <a:rPr lang="en-US" sz="1200" kern="1200" dirty="0" smtClean="0">
                <a:solidFill>
                  <a:schemeClr val="tx1"/>
                </a:solidFill>
                <a:effectLst/>
                <a:latin typeface="+mn-lt"/>
                <a:ea typeface="+mn-ea"/>
                <a:cs typeface="+mn-cs"/>
              </a:rPr>
              <a:t>it will take off, but more about </a:t>
            </a:r>
            <a:r>
              <a:rPr lang="en-US" sz="1200" i="1" kern="1200" dirty="0" smtClean="0">
                <a:solidFill>
                  <a:schemeClr val="tx1"/>
                </a:solidFill>
                <a:effectLst/>
                <a:latin typeface="+mn-lt"/>
                <a:ea typeface="+mn-ea"/>
                <a:cs typeface="+mn-cs"/>
              </a:rPr>
              <a:t>how </a:t>
            </a:r>
            <a:r>
              <a:rPr lang="en-US" sz="1200" kern="1200" dirty="0" smtClean="0">
                <a:solidFill>
                  <a:schemeClr val="tx1"/>
                </a:solidFill>
                <a:effectLst/>
                <a:latin typeface="+mn-lt"/>
                <a:ea typeface="+mn-ea"/>
                <a:cs typeface="+mn-cs"/>
              </a:rPr>
              <a:t>and </a:t>
            </a:r>
            <a:r>
              <a:rPr lang="en-US" sz="1200" i="1" kern="1200" dirty="0" smtClean="0">
                <a:solidFill>
                  <a:schemeClr val="tx1"/>
                </a:solidFill>
                <a:effectLst/>
                <a:latin typeface="+mn-lt"/>
                <a:ea typeface="+mn-ea"/>
                <a:cs typeface="+mn-cs"/>
              </a:rPr>
              <a:t>where </a:t>
            </a:r>
            <a:r>
              <a:rPr lang="en-US" sz="1200" kern="1200" dirty="0" smtClean="0">
                <a:solidFill>
                  <a:schemeClr val="tx1"/>
                </a:solidFill>
                <a:effectLst/>
                <a:latin typeface="+mn-lt"/>
                <a:ea typeface="+mn-ea"/>
                <a:cs typeface="+mn-cs"/>
              </a:rPr>
              <a:t>it will expand, and what people can do to help steer it towards more sustainable practices. </a:t>
            </a:r>
            <a:endParaRPr lang="en-US" sz="1200" kern="1200" baseline="0" dirty="0" smtClean="0">
              <a:solidFill>
                <a:schemeClr val="tx1"/>
              </a:solidFill>
              <a:effectLst/>
              <a:latin typeface="Arial" charset="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Arial" charset="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Arial" charset="0"/>
                <a:ea typeface="+mn-ea"/>
                <a:cs typeface="+mn-cs"/>
              </a:rPr>
              <a:t>So how do we do this with environmental sustainability and production of safe and healthy seafood.  </a:t>
            </a:r>
          </a:p>
          <a:p>
            <a:pPr marL="0" marR="0" indent="0" algn="l" defTabSz="4572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US" sz="1200" dirty="0" smtClean="0">
              <a:solidFill>
                <a:srgbClr val="002D62"/>
              </a:solidFill>
              <a:effectLst>
                <a:outerShdw blurRad="38100" dist="38100" dir="2700000" algn="tl">
                  <a:srgbClr val="000000">
                    <a:alpha val="43137"/>
                  </a:srgbClr>
                </a:outerShdw>
              </a:effectLst>
            </a:endParaRPr>
          </a:p>
          <a:p>
            <a:endParaRPr lang="en-US" sz="1100" dirty="0" smtClean="0">
              <a:solidFill>
                <a:srgbClr val="002D62"/>
              </a:solidFill>
              <a:effectLst>
                <a:outerShdw blurRad="38100" dist="38100" dir="2700000" algn="tl">
                  <a:srgbClr val="000000">
                    <a:alpha val="43137"/>
                  </a:srgbClr>
                </a:out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858A5C1E-98DE-7248-BF7E-A56A49A783D7}" type="slidenum">
              <a:rPr lang="en-US" smtClean="0"/>
              <a:t>6</a:t>
            </a:fld>
            <a:endParaRPr lang="en-US"/>
          </a:p>
        </p:txBody>
      </p:sp>
    </p:spTree>
    <p:extLst>
      <p:ext uri="{BB962C8B-B14F-4D97-AF65-F5344CB8AC3E}">
        <p14:creationId xmlns:p14="http://schemas.microsoft.com/office/powerpoint/2010/main" val="569865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Alexandrium</a:t>
            </a:r>
            <a:r>
              <a:rPr lang="en-US" dirty="0" smtClean="0"/>
              <a:t> </a:t>
            </a:r>
            <a:r>
              <a:rPr lang="en-US" dirty="0" err="1" smtClean="0"/>
              <a:t>catenella</a:t>
            </a:r>
            <a:r>
              <a:rPr lang="en-US" dirty="0" smtClean="0"/>
              <a:t> (</a:t>
            </a:r>
            <a:r>
              <a:rPr lang="en-US" dirty="0" err="1" smtClean="0"/>
              <a:t>dinoglagelate</a:t>
            </a:r>
            <a:r>
              <a:rPr lang="en-US" dirty="0" smtClean="0"/>
              <a:t>)</a:t>
            </a:r>
          </a:p>
          <a:p>
            <a:endParaRPr lang="en-US" dirty="0" smtClean="0"/>
          </a:p>
          <a:p>
            <a:r>
              <a:rPr lang="en-US" dirty="0" smtClean="0"/>
              <a:t>Early 2016 Massive</a:t>
            </a:r>
            <a:r>
              <a:rPr lang="en-US" baseline="0" dirty="0" smtClean="0"/>
              <a:t> Algal Blooms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algal blooms coincided with and were enhanced by a strong El </a:t>
            </a:r>
            <a:r>
              <a:rPr lang="en-US" sz="1200" kern="1200" dirty="0" err="1" smtClean="0">
                <a:solidFill>
                  <a:schemeClr val="tx1"/>
                </a:solidFill>
                <a:effectLst/>
                <a:latin typeface="+mn-lt"/>
                <a:ea typeface="+mn-ea"/>
                <a:cs typeface="+mn-cs"/>
              </a:rPr>
              <a:t>Niño</a:t>
            </a:r>
            <a:r>
              <a:rPr lang="en-US" sz="1200" kern="1200" dirty="0" smtClean="0">
                <a:solidFill>
                  <a:schemeClr val="tx1"/>
                </a:solidFill>
                <a:effectLst/>
                <a:latin typeface="+mn-lt"/>
                <a:ea typeface="+mn-ea"/>
                <a:cs typeface="+mn-cs"/>
              </a:rPr>
              <a:t> event that included higher than normal water temperatures, reduced rainfall and calm wind conditions during the Austral fall season – all conditions that favor HAB development. Nutrients</a:t>
            </a:r>
            <a:r>
              <a:rPr lang="en-US" sz="1200" kern="1200" baseline="0" dirty="0" smtClean="0">
                <a:solidFill>
                  <a:schemeClr val="tx1"/>
                </a:solidFill>
                <a:effectLst/>
                <a:latin typeface="+mn-lt"/>
                <a:ea typeface="+mn-ea"/>
                <a:cs typeface="+mn-cs"/>
              </a:rPr>
              <a:t> from the sea</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timeliness of HAB detection, bloom tracking and forecasting can be enhanced through the use of several new technologies. Strategically placed buoys can operate autonomously for months without maintenance, identifying and counting algal cells and transmitting results via the Internet for near real-time use. Satellite- based remote-sensing systems for HAB detection, coupled with physical-biological numerical models, can identify blooms, and their bloom transport and landfall.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58A5C1E-98DE-7248-BF7E-A56A49A783D7}" type="slidenum">
              <a:rPr lang="en-US" smtClean="0"/>
              <a:t>7</a:t>
            </a:fld>
            <a:endParaRPr lang="en-US"/>
          </a:p>
        </p:txBody>
      </p:sp>
    </p:spTree>
    <p:extLst>
      <p:ext uri="{BB962C8B-B14F-4D97-AF65-F5344CB8AC3E}">
        <p14:creationId xmlns:p14="http://schemas.microsoft.com/office/powerpoint/2010/main" val="1145872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E7C30A-BC03-B340-A526-A440DF312318}" type="datetimeFigureOut">
              <a:rPr lang="en-US" smtClean="0"/>
              <a:t>6/21/17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4D231-FE32-B844-93FB-1EF3A78FA65D}" type="slidenum">
              <a:rPr lang="en-US" smtClean="0"/>
              <a:t>‹#›</a:t>
            </a:fld>
            <a:endParaRPr lang="en-US"/>
          </a:p>
        </p:txBody>
      </p:sp>
    </p:spTree>
    <p:extLst>
      <p:ext uri="{BB962C8B-B14F-4D97-AF65-F5344CB8AC3E}">
        <p14:creationId xmlns:p14="http://schemas.microsoft.com/office/powerpoint/2010/main" val="1041932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E7C30A-BC03-B340-A526-A440DF312318}" type="datetimeFigureOut">
              <a:rPr lang="en-US" smtClean="0"/>
              <a:t>6/21/17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4D231-FE32-B844-93FB-1EF3A78FA65D}" type="slidenum">
              <a:rPr lang="en-US" smtClean="0"/>
              <a:t>‹#›</a:t>
            </a:fld>
            <a:endParaRPr lang="en-US"/>
          </a:p>
        </p:txBody>
      </p:sp>
    </p:spTree>
    <p:extLst>
      <p:ext uri="{BB962C8B-B14F-4D97-AF65-F5344CB8AC3E}">
        <p14:creationId xmlns:p14="http://schemas.microsoft.com/office/powerpoint/2010/main" val="185652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E7C30A-BC03-B340-A526-A440DF312318}" type="datetimeFigureOut">
              <a:rPr lang="en-US" smtClean="0"/>
              <a:t>6/21/17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4D231-FE32-B844-93FB-1EF3A78FA65D}" type="slidenum">
              <a:rPr lang="en-US" smtClean="0"/>
              <a:t>‹#›</a:t>
            </a:fld>
            <a:endParaRPr lang="en-US"/>
          </a:p>
        </p:txBody>
      </p:sp>
    </p:spTree>
    <p:extLst>
      <p:ext uri="{BB962C8B-B14F-4D97-AF65-F5344CB8AC3E}">
        <p14:creationId xmlns:p14="http://schemas.microsoft.com/office/powerpoint/2010/main" val="2542610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E7C30A-BC03-B340-A526-A440DF312318}" type="datetimeFigureOut">
              <a:rPr lang="en-US" smtClean="0"/>
              <a:t>6/21/17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4D231-FE32-B844-93FB-1EF3A78FA65D}" type="slidenum">
              <a:rPr lang="en-US" smtClean="0"/>
              <a:t>‹#›</a:t>
            </a:fld>
            <a:endParaRPr lang="en-US"/>
          </a:p>
        </p:txBody>
      </p:sp>
    </p:spTree>
    <p:extLst>
      <p:ext uri="{BB962C8B-B14F-4D97-AF65-F5344CB8AC3E}">
        <p14:creationId xmlns:p14="http://schemas.microsoft.com/office/powerpoint/2010/main" val="197240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E7C30A-BC03-B340-A526-A440DF312318}" type="datetimeFigureOut">
              <a:rPr lang="en-US" smtClean="0"/>
              <a:t>6/21/17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4D231-FE32-B844-93FB-1EF3A78FA65D}" type="slidenum">
              <a:rPr lang="en-US" smtClean="0"/>
              <a:t>‹#›</a:t>
            </a:fld>
            <a:endParaRPr lang="en-US"/>
          </a:p>
        </p:txBody>
      </p:sp>
    </p:spTree>
    <p:extLst>
      <p:ext uri="{BB962C8B-B14F-4D97-AF65-F5344CB8AC3E}">
        <p14:creationId xmlns:p14="http://schemas.microsoft.com/office/powerpoint/2010/main" val="283536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E7C30A-BC03-B340-A526-A440DF312318}" type="datetimeFigureOut">
              <a:rPr lang="en-US" smtClean="0"/>
              <a:t>6/21/17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4D231-FE32-B844-93FB-1EF3A78FA65D}" type="slidenum">
              <a:rPr lang="en-US" smtClean="0"/>
              <a:t>‹#›</a:t>
            </a:fld>
            <a:endParaRPr lang="en-US"/>
          </a:p>
        </p:txBody>
      </p:sp>
    </p:spTree>
    <p:extLst>
      <p:ext uri="{BB962C8B-B14F-4D97-AF65-F5344CB8AC3E}">
        <p14:creationId xmlns:p14="http://schemas.microsoft.com/office/powerpoint/2010/main" val="314680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E7C30A-BC03-B340-A526-A440DF312318}" type="datetimeFigureOut">
              <a:rPr lang="en-US" smtClean="0"/>
              <a:t>6/21/17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F4D231-FE32-B844-93FB-1EF3A78FA65D}" type="slidenum">
              <a:rPr lang="en-US" smtClean="0"/>
              <a:t>‹#›</a:t>
            </a:fld>
            <a:endParaRPr lang="en-US"/>
          </a:p>
        </p:txBody>
      </p:sp>
    </p:spTree>
    <p:extLst>
      <p:ext uri="{BB962C8B-B14F-4D97-AF65-F5344CB8AC3E}">
        <p14:creationId xmlns:p14="http://schemas.microsoft.com/office/powerpoint/2010/main" val="404440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E7C30A-BC03-B340-A526-A440DF312318}" type="datetimeFigureOut">
              <a:rPr lang="en-US" smtClean="0"/>
              <a:t>6/21/17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F4D231-FE32-B844-93FB-1EF3A78FA65D}" type="slidenum">
              <a:rPr lang="en-US" smtClean="0"/>
              <a:t>‹#›</a:t>
            </a:fld>
            <a:endParaRPr lang="en-US"/>
          </a:p>
        </p:txBody>
      </p:sp>
    </p:spTree>
    <p:extLst>
      <p:ext uri="{BB962C8B-B14F-4D97-AF65-F5344CB8AC3E}">
        <p14:creationId xmlns:p14="http://schemas.microsoft.com/office/powerpoint/2010/main" val="2185340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7C30A-BC03-B340-A526-A440DF312318}" type="datetimeFigureOut">
              <a:rPr lang="en-US" smtClean="0"/>
              <a:t>6/21/17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F4D231-FE32-B844-93FB-1EF3A78FA65D}" type="slidenum">
              <a:rPr lang="en-US" smtClean="0"/>
              <a:t>‹#›</a:t>
            </a:fld>
            <a:endParaRPr lang="en-US"/>
          </a:p>
        </p:txBody>
      </p:sp>
    </p:spTree>
    <p:extLst>
      <p:ext uri="{BB962C8B-B14F-4D97-AF65-F5344CB8AC3E}">
        <p14:creationId xmlns:p14="http://schemas.microsoft.com/office/powerpoint/2010/main" val="308628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E7C30A-BC03-B340-A526-A440DF312318}" type="datetimeFigureOut">
              <a:rPr lang="en-US" smtClean="0"/>
              <a:t>6/21/17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4D231-FE32-B844-93FB-1EF3A78FA65D}" type="slidenum">
              <a:rPr lang="en-US" smtClean="0"/>
              <a:t>‹#›</a:t>
            </a:fld>
            <a:endParaRPr lang="en-US"/>
          </a:p>
        </p:txBody>
      </p:sp>
    </p:spTree>
    <p:extLst>
      <p:ext uri="{BB962C8B-B14F-4D97-AF65-F5344CB8AC3E}">
        <p14:creationId xmlns:p14="http://schemas.microsoft.com/office/powerpoint/2010/main" val="2310675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E7C30A-BC03-B340-A526-A440DF312318}" type="datetimeFigureOut">
              <a:rPr lang="en-US" smtClean="0"/>
              <a:t>6/21/17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4D231-FE32-B844-93FB-1EF3A78FA65D}" type="slidenum">
              <a:rPr lang="en-US" smtClean="0"/>
              <a:t>‹#›</a:t>
            </a:fld>
            <a:endParaRPr lang="en-US"/>
          </a:p>
        </p:txBody>
      </p:sp>
    </p:spTree>
    <p:extLst>
      <p:ext uri="{BB962C8B-B14F-4D97-AF65-F5344CB8AC3E}">
        <p14:creationId xmlns:p14="http://schemas.microsoft.com/office/powerpoint/2010/main" val="41268621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7C30A-BC03-B340-A526-A440DF312318}" type="datetimeFigureOut">
              <a:rPr lang="en-US" smtClean="0"/>
              <a:t>6/21/17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4D231-FE32-B844-93FB-1EF3A78FA65D}" type="slidenum">
              <a:rPr lang="en-US" smtClean="0"/>
              <a:t>‹#›</a:t>
            </a:fld>
            <a:endParaRPr lang="en-US"/>
          </a:p>
        </p:txBody>
      </p:sp>
    </p:spTree>
    <p:extLst>
      <p:ext uri="{BB962C8B-B14F-4D97-AF65-F5344CB8AC3E}">
        <p14:creationId xmlns:p14="http://schemas.microsoft.com/office/powerpoint/2010/main" val="3649574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jpeg"/><Relationship Id="rId10" Type="http://schemas.openxmlformats.org/officeDocument/2006/relationships/image" Target="../media/image12.png"/><Relationship Id="rId11"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188"/>
            <a:ext cx="9144000" cy="731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6076" y="2865437"/>
            <a:ext cx="6179709" cy="1470025"/>
          </a:xfrm>
        </p:spPr>
        <p:txBody>
          <a:bodyPr/>
          <a:lstStyle/>
          <a:p>
            <a:r>
              <a:rPr lang="en-US" dirty="0" smtClean="0">
                <a:solidFill>
                  <a:srgbClr val="FFFFFF"/>
                </a:solidFill>
              </a:rPr>
              <a:t>Innovations for the Oceans of Tomorrow</a:t>
            </a:r>
            <a:endParaRPr lang="en-US" dirty="0">
              <a:solidFill>
                <a:srgbClr val="FFFFFF"/>
              </a:solidFill>
            </a:endParaRPr>
          </a:p>
        </p:txBody>
      </p:sp>
      <p:sp>
        <p:nvSpPr>
          <p:cNvPr id="3" name="Subtitle 2"/>
          <p:cNvSpPr>
            <a:spLocks noGrp="1"/>
          </p:cNvSpPr>
          <p:nvPr>
            <p:ph type="subTitle" idx="1"/>
          </p:nvPr>
        </p:nvSpPr>
        <p:spPr>
          <a:xfrm>
            <a:off x="1371600" y="4761416"/>
            <a:ext cx="6400800" cy="1752600"/>
          </a:xfrm>
        </p:spPr>
        <p:txBody>
          <a:bodyPr>
            <a:normAutofit/>
          </a:bodyPr>
          <a:lstStyle/>
          <a:p>
            <a:r>
              <a:rPr lang="en-US" dirty="0" smtClean="0">
                <a:solidFill>
                  <a:srgbClr val="FFFFFF"/>
                </a:solidFill>
              </a:rPr>
              <a:t>Jay Pearlman</a:t>
            </a:r>
          </a:p>
          <a:p>
            <a:r>
              <a:rPr lang="en-US" dirty="0" smtClean="0">
                <a:solidFill>
                  <a:srgbClr val="FFFFFF"/>
                </a:solidFill>
              </a:rPr>
              <a:t>Applications Panel</a:t>
            </a:r>
          </a:p>
        </p:txBody>
      </p:sp>
    </p:spTree>
    <p:extLst>
      <p:ext uri="{BB962C8B-B14F-4D97-AF65-F5344CB8AC3E}">
        <p14:creationId xmlns:p14="http://schemas.microsoft.com/office/powerpoint/2010/main" val="9707376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a:r>
              <a:rPr lang="en-US">
                <a:solidFill>
                  <a:schemeClr val="bg1"/>
                </a:solidFill>
                <a:latin typeface="Arial Black" panose="020B0A04020102020204" pitchFamily="34" charset="0"/>
              </a:rPr>
              <a:t>Why should people care?</a:t>
            </a:r>
            <a:endParaRPr lang="en-US" dirty="0">
              <a:solidFill>
                <a:schemeClr val="bg1"/>
              </a:solidFill>
              <a:latin typeface="Arial Black" panose="020B0A04020102020204" pitchFamily="34"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558318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a:r>
              <a:rPr lang="en-US">
                <a:solidFill>
                  <a:schemeClr val="bg1"/>
                </a:solidFill>
                <a:latin typeface="Arial Black" panose="020B0A04020102020204" pitchFamily="34" charset="0"/>
              </a:rPr>
              <a:t>Why should people care?</a:t>
            </a:r>
            <a:endParaRPr lang="en-US" dirty="0">
              <a:solidFill>
                <a:schemeClr val="bg1"/>
              </a:solidFill>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769475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solidFill>
                  <a:schemeClr val="bg1"/>
                </a:solidFill>
                <a:latin typeface="Arial Black" panose="020B0A04020102020204" pitchFamily="34" charset="0"/>
              </a:rPr>
              <a:t>VALUE </a:t>
            </a:r>
            <a:r>
              <a:rPr lang="en-US">
                <a:solidFill>
                  <a:schemeClr val="bg1"/>
                </a:solidFill>
                <a:latin typeface="Arial Narrow" panose="020B0606020202030204" pitchFamily="34" charset="0"/>
              </a:rPr>
              <a:t>|</a:t>
            </a:r>
            <a:r>
              <a:rPr lang="en-US">
                <a:solidFill>
                  <a:schemeClr val="bg1"/>
                </a:solidFill>
                <a:latin typeface="Arial Black" panose="020B0A04020102020204" pitchFamily="34" charset="0"/>
              </a:rPr>
              <a:t> </a:t>
            </a:r>
            <a:r>
              <a:rPr lang="en-US">
                <a:solidFill>
                  <a:schemeClr val="bg1">
                    <a:lumMod val="95000"/>
                  </a:schemeClr>
                </a:solidFill>
                <a:latin typeface="Arial Narrow" panose="020B0606020202030204" pitchFamily="34" charset="0"/>
              </a:rPr>
              <a:t>OCEAN OBSERVATIONS</a:t>
            </a:r>
            <a:endParaRPr lang="en-US" dirty="0">
              <a:solidFill>
                <a:schemeClr val="bg1">
                  <a:lumMod val="95000"/>
                </a:schemeClr>
              </a:solidFill>
              <a:latin typeface="Arial Black" panose="020B0A04020102020204" pitchFamily="34"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997926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065839"/>
            <a:ext cx="2133600" cy="365125"/>
          </a:xfr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BAF801F-E37C-4BA8-91EA-6F0ED87A7535}" type="slidenum">
              <a:rPr lang="en-US" altLang="en-US">
                <a:solidFill>
                  <a:srgbClr val="898989"/>
                </a:solidFill>
              </a:rPr>
              <a:pPr eaLnBrk="1" hangingPunct="1"/>
              <a:t>5</a:t>
            </a:fld>
            <a:endParaRPr lang="en-US" altLang="en-US">
              <a:solidFill>
                <a:srgbClr val="898989"/>
              </a:solidFill>
            </a:endParaRPr>
          </a:p>
        </p:txBody>
      </p:sp>
      <p:sp>
        <p:nvSpPr>
          <p:cNvPr id="19459" name="Rectangle 8"/>
          <p:cNvSpPr>
            <a:spLocks noChangeArrowheads="1"/>
          </p:cNvSpPr>
          <p:nvPr/>
        </p:nvSpPr>
        <p:spPr bwMode="auto">
          <a:xfrm>
            <a:off x="1766837" y="0"/>
            <a:ext cx="56103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4000" b="1" dirty="0" smtClean="0">
                <a:solidFill>
                  <a:srgbClr val="00B0F0"/>
                </a:solidFill>
                <a:latin typeface="+mj-lt"/>
              </a:rPr>
              <a:t>Marine Cage Aquaculture</a:t>
            </a:r>
          </a:p>
        </p:txBody>
      </p:sp>
      <p:grpSp>
        <p:nvGrpSpPr>
          <p:cNvPr id="21508" name="Group 22"/>
          <p:cNvGrpSpPr>
            <a:grpSpLocks/>
          </p:cNvGrpSpPr>
          <p:nvPr/>
        </p:nvGrpSpPr>
        <p:grpSpPr bwMode="auto">
          <a:xfrm>
            <a:off x="381002" y="2889251"/>
            <a:ext cx="8196263" cy="1554163"/>
            <a:chOff x="381000" y="2889104"/>
            <a:chExt cx="8195548" cy="1554480"/>
          </a:xfrm>
        </p:grpSpPr>
        <p:pic>
          <p:nvPicPr>
            <p:cNvPr id="21526" name="Picture 11" descr="Platform farm 4"/>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84756" y="2889104"/>
              <a:ext cx="233172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27" name="Picture 5"/>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44828" y="2889104"/>
              <a:ext cx="2331720"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28" name="Picture 6"/>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1000" y="2889104"/>
              <a:ext cx="2331720"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509" name="Group 21"/>
          <p:cNvGrpSpPr>
            <a:grpSpLocks/>
          </p:cNvGrpSpPr>
          <p:nvPr/>
        </p:nvGrpSpPr>
        <p:grpSpPr bwMode="auto">
          <a:xfrm>
            <a:off x="381002" y="4876801"/>
            <a:ext cx="8196263" cy="1554163"/>
            <a:chOff x="381000" y="4876800"/>
            <a:chExt cx="8195548" cy="1554480"/>
          </a:xfrm>
        </p:grpSpPr>
        <p:pic>
          <p:nvPicPr>
            <p:cNvPr id="21523" name="Picture 4"/>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1000" y="4876800"/>
              <a:ext cx="2331720"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24" name="Picture 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246068" y="4876800"/>
              <a:ext cx="2330480"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25" name="Picture 9"/>
            <p:cNvPicPr preferRelativeResize="0">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284756" y="4876800"/>
              <a:ext cx="2331720"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510" name="Group 23"/>
          <p:cNvGrpSpPr>
            <a:grpSpLocks/>
          </p:cNvGrpSpPr>
          <p:nvPr/>
        </p:nvGrpSpPr>
        <p:grpSpPr bwMode="auto">
          <a:xfrm>
            <a:off x="381002" y="990601"/>
            <a:ext cx="8196263" cy="1554163"/>
            <a:chOff x="381000" y="990600"/>
            <a:chExt cx="8195548" cy="1554480"/>
          </a:xfrm>
        </p:grpSpPr>
        <p:pic>
          <p:nvPicPr>
            <p:cNvPr id="21520" name="Picture 3" descr="DSC03380"/>
            <p:cNvPicPr>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244828" y="990600"/>
              <a:ext cx="233172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3"/>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287083" y="990600"/>
              <a:ext cx="2327066"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22" name="Picture 14" descr="http://1.bp.blogspot.com/_bH_ElNZPHdY/S-nczpsr9QI/AAAAAAAAApE/Yr278r5l3dM/s1600/pugetsoundsalmonfarms.jpg"/>
            <p:cNvPicPr>
              <a:picLocks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81000" y="990600"/>
              <a:ext cx="233172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Text Box 8"/>
          <p:cNvSpPr txBox="1">
            <a:spLocks noChangeArrowheads="1"/>
          </p:cNvSpPr>
          <p:nvPr/>
        </p:nvSpPr>
        <p:spPr bwMode="auto">
          <a:xfrm>
            <a:off x="1152525" y="2133600"/>
            <a:ext cx="1562100" cy="400110"/>
          </a:xfrm>
          <a:prstGeom prst="rect">
            <a:avLst/>
          </a:prstGeom>
          <a:noFill/>
          <a:ln>
            <a:noFill/>
          </a:ln>
          <a:effectLst>
            <a:outerShdw blurRad="50800" dist="25400" dir="2700000" algn="tl" rotWithShape="0">
              <a:prstClr val="black">
                <a:alpha val="9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Aft>
                <a:spcPct val="50000"/>
              </a:spcAft>
              <a:buClr>
                <a:prstClr val="black"/>
              </a:buClr>
              <a:defRPr/>
            </a:pPr>
            <a:r>
              <a:rPr lang="en-US" sz="2000" b="1" dirty="0" smtClean="0">
                <a:solidFill>
                  <a:prstClr val="white"/>
                </a:solidFill>
                <a:latin typeface="Book Antiqua" pitchFamily="18" charset="0"/>
              </a:rPr>
              <a:t>USA</a:t>
            </a:r>
          </a:p>
        </p:txBody>
      </p:sp>
      <p:sp>
        <p:nvSpPr>
          <p:cNvPr id="38" name="Text Box 8"/>
          <p:cNvSpPr txBox="1">
            <a:spLocks noChangeArrowheads="1"/>
          </p:cNvSpPr>
          <p:nvPr/>
        </p:nvSpPr>
        <p:spPr bwMode="auto">
          <a:xfrm>
            <a:off x="4048125" y="2133600"/>
            <a:ext cx="1562100" cy="400110"/>
          </a:xfrm>
          <a:prstGeom prst="rect">
            <a:avLst/>
          </a:prstGeom>
          <a:noFill/>
          <a:ln>
            <a:noFill/>
          </a:ln>
          <a:effectLst>
            <a:outerShdw blurRad="50800" dist="25400" dir="2700000" algn="tl" rotWithShape="0">
              <a:prstClr val="black">
                <a:alpha val="9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Aft>
                <a:spcPct val="50000"/>
              </a:spcAft>
              <a:buClr>
                <a:prstClr val="black"/>
              </a:buClr>
              <a:defRPr/>
            </a:pPr>
            <a:r>
              <a:rPr lang="en-US" sz="2000" b="1" dirty="0" smtClean="0">
                <a:solidFill>
                  <a:prstClr val="white"/>
                </a:solidFill>
                <a:latin typeface="Book Antiqua" pitchFamily="18" charset="0"/>
              </a:rPr>
              <a:t>Norway</a:t>
            </a:r>
          </a:p>
        </p:txBody>
      </p:sp>
      <p:sp>
        <p:nvSpPr>
          <p:cNvPr id="39" name="Text Box 8"/>
          <p:cNvSpPr txBox="1">
            <a:spLocks noChangeArrowheads="1"/>
          </p:cNvSpPr>
          <p:nvPr/>
        </p:nvSpPr>
        <p:spPr bwMode="auto">
          <a:xfrm>
            <a:off x="7010400" y="2133600"/>
            <a:ext cx="1562100" cy="400110"/>
          </a:xfrm>
          <a:prstGeom prst="rect">
            <a:avLst/>
          </a:prstGeom>
          <a:noFill/>
          <a:ln>
            <a:noFill/>
          </a:ln>
          <a:effectLst>
            <a:outerShdw blurRad="50800" dist="25400" dir="2700000" algn="tl" rotWithShape="0">
              <a:prstClr val="black">
                <a:alpha val="9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Aft>
                <a:spcPct val="50000"/>
              </a:spcAft>
              <a:buClr>
                <a:prstClr val="black"/>
              </a:buClr>
              <a:defRPr/>
            </a:pPr>
            <a:r>
              <a:rPr lang="en-US" sz="2000" b="1" dirty="0" smtClean="0">
                <a:solidFill>
                  <a:prstClr val="white"/>
                </a:solidFill>
                <a:latin typeface="Book Antiqua" pitchFamily="18" charset="0"/>
              </a:rPr>
              <a:t>USA</a:t>
            </a:r>
          </a:p>
        </p:txBody>
      </p:sp>
      <p:sp>
        <p:nvSpPr>
          <p:cNvPr id="40" name="Text Box 8"/>
          <p:cNvSpPr txBox="1">
            <a:spLocks noChangeArrowheads="1"/>
          </p:cNvSpPr>
          <p:nvPr/>
        </p:nvSpPr>
        <p:spPr bwMode="auto">
          <a:xfrm>
            <a:off x="1152525" y="4019549"/>
            <a:ext cx="1562100" cy="400110"/>
          </a:xfrm>
          <a:prstGeom prst="rect">
            <a:avLst/>
          </a:prstGeom>
          <a:noFill/>
          <a:ln>
            <a:noFill/>
          </a:ln>
          <a:effectLst>
            <a:outerShdw blurRad="50800" dist="25400" dir="2700000" algn="tl" rotWithShape="0">
              <a:prstClr val="black">
                <a:alpha val="9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Aft>
                <a:spcPct val="50000"/>
              </a:spcAft>
              <a:buClr>
                <a:prstClr val="black"/>
              </a:buClr>
              <a:defRPr/>
            </a:pPr>
            <a:r>
              <a:rPr lang="en-US" sz="2000" b="1" dirty="0" smtClean="0">
                <a:solidFill>
                  <a:prstClr val="white"/>
                </a:solidFill>
                <a:latin typeface="Book Antiqua" pitchFamily="18" charset="0"/>
              </a:rPr>
              <a:t>Scotland</a:t>
            </a:r>
          </a:p>
        </p:txBody>
      </p:sp>
      <p:sp>
        <p:nvSpPr>
          <p:cNvPr id="41" name="Text Box 8"/>
          <p:cNvSpPr txBox="1">
            <a:spLocks noChangeArrowheads="1"/>
          </p:cNvSpPr>
          <p:nvPr/>
        </p:nvSpPr>
        <p:spPr bwMode="auto">
          <a:xfrm>
            <a:off x="4048125" y="4019549"/>
            <a:ext cx="1562100" cy="400110"/>
          </a:xfrm>
          <a:prstGeom prst="rect">
            <a:avLst/>
          </a:prstGeom>
          <a:noFill/>
          <a:ln>
            <a:noFill/>
          </a:ln>
          <a:effectLst>
            <a:outerShdw blurRad="50800" dist="25400" dir="2700000" algn="tl" rotWithShape="0">
              <a:prstClr val="black">
                <a:alpha val="9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Aft>
                <a:spcPct val="50000"/>
              </a:spcAft>
              <a:buClr>
                <a:prstClr val="black"/>
              </a:buClr>
              <a:defRPr/>
            </a:pPr>
            <a:r>
              <a:rPr lang="en-US" sz="2000" b="1" dirty="0" smtClean="0">
                <a:solidFill>
                  <a:prstClr val="white"/>
                </a:solidFill>
                <a:latin typeface="Book Antiqua" pitchFamily="18" charset="0"/>
              </a:rPr>
              <a:t>Spain</a:t>
            </a:r>
          </a:p>
        </p:txBody>
      </p:sp>
      <p:sp>
        <p:nvSpPr>
          <p:cNvPr id="42" name="Text Box 8"/>
          <p:cNvSpPr txBox="1">
            <a:spLocks noChangeArrowheads="1"/>
          </p:cNvSpPr>
          <p:nvPr/>
        </p:nvSpPr>
        <p:spPr bwMode="auto">
          <a:xfrm>
            <a:off x="7010400" y="4019549"/>
            <a:ext cx="1562100" cy="400110"/>
          </a:xfrm>
          <a:prstGeom prst="rect">
            <a:avLst/>
          </a:prstGeom>
          <a:noFill/>
          <a:ln>
            <a:noFill/>
          </a:ln>
          <a:effectLst>
            <a:outerShdw blurRad="50800" dist="25400" dir="2700000" algn="tl" rotWithShape="0">
              <a:prstClr val="black">
                <a:alpha val="9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Aft>
                <a:spcPct val="50000"/>
              </a:spcAft>
              <a:buClr>
                <a:prstClr val="black"/>
              </a:buClr>
              <a:defRPr/>
            </a:pPr>
            <a:r>
              <a:rPr lang="en-US" sz="2000" b="1" dirty="0" smtClean="0">
                <a:solidFill>
                  <a:prstClr val="white"/>
                </a:solidFill>
                <a:latin typeface="Book Antiqua" pitchFamily="18" charset="0"/>
              </a:rPr>
              <a:t>Ireland</a:t>
            </a:r>
          </a:p>
        </p:txBody>
      </p:sp>
      <p:sp>
        <p:nvSpPr>
          <p:cNvPr id="43" name="Text Box 8"/>
          <p:cNvSpPr txBox="1">
            <a:spLocks noChangeArrowheads="1"/>
          </p:cNvSpPr>
          <p:nvPr/>
        </p:nvSpPr>
        <p:spPr bwMode="auto">
          <a:xfrm>
            <a:off x="7010400" y="6019800"/>
            <a:ext cx="1562100" cy="400110"/>
          </a:xfrm>
          <a:prstGeom prst="rect">
            <a:avLst/>
          </a:prstGeom>
          <a:noFill/>
          <a:ln>
            <a:noFill/>
          </a:ln>
          <a:effectLst>
            <a:outerShdw blurRad="50800" dist="25400" dir="2700000" algn="tl" rotWithShape="0">
              <a:prstClr val="black">
                <a:alpha val="9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Aft>
                <a:spcPct val="50000"/>
              </a:spcAft>
              <a:buClr>
                <a:prstClr val="black"/>
              </a:buClr>
              <a:defRPr/>
            </a:pPr>
            <a:r>
              <a:rPr lang="en-US" sz="2000" b="1" dirty="0" smtClean="0">
                <a:solidFill>
                  <a:prstClr val="white"/>
                </a:solidFill>
                <a:latin typeface="Book Antiqua" pitchFamily="18" charset="0"/>
              </a:rPr>
              <a:t>Australia</a:t>
            </a:r>
          </a:p>
        </p:txBody>
      </p:sp>
      <p:sp>
        <p:nvSpPr>
          <p:cNvPr id="44" name="Text Box 8"/>
          <p:cNvSpPr txBox="1">
            <a:spLocks noChangeArrowheads="1"/>
          </p:cNvSpPr>
          <p:nvPr/>
        </p:nvSpPr>
        <p:spPr bwMode="auto">
          <a:xfrm>
            <a:off x="4048125" y="6019800"/>
            <a:ext cx="1562100" cy="400110"/>
          </a:xfrm>
          <a:prstGeom prst="rect">
            <a:avLst/>
          </a:prstGeom>
          <a:noFill/>
          <a:ln>
            <a:noFill/>
          </a:ln>
          <a:effectLst>
            <a:outerShdw blurRad="50800" dist="25400" dir="2700000" algn="tl" rotWithShape="0">
              <a:prstClr val="black">
                <a:alpha val="9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Aft>
                <a:spcPct val="50000"/>
              </a:spcAft>
              <a:buClr>
                <a:prstClr val="black"/>
              </a:buClr>
              <a:defRPr/>
            </a:pPr>
            <a:r>
              <a:rPr lang="en-US" sz="2000" b="1" dirty="0" smtClean="0">
                <a:solidFill>
                  <a:prstClr val="white"/>
                </a:solidFill>
                <a:latin typeface="Book Antiqua" pitchFamily="18" charset="0"/>
              </a:rPr>
              <a:t>Mexico</a:t>
            </a:r>
          </a:p>
        </p:txBody>
      </p:sp>
      <p:sp>
        <p:nvSpPr>
          <p:cNvPr id="45" name="Text Box 8"/>
          <p:cNvSpPr txBox="1">
            <a:spLocks noChangeArrowheads="1"/>
          </p:cNvSpPr>
          <p:nvPr/>
        </p:nvSpPr>
        <p:spPr bwMode="auto">
          <a:xfrm>
            <a:off x="1152525" y="6019800"/>
            <a:ext cx="1562100" cy="400110"/>
          </a:xfrm>
          <a:prstGeom prst="rect">
            <a:avLst/>
          </a:prstGeom>
          <a:noFill/>
          <a:ln>
            <a:noFill/>
          </a:ln>
          <a:effectLst>
            <a:outerShdw blurRad="50800" dist="25400" dir="2700000" algn="tl" rotWithShape="0">
              <a:prstClr val="black">
                <a:alpha val="9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Aft>
                <a:spcPct val="50000"/>
              </a:spcAft>
              <a:buClr>
                <a:prstClr val="black"/>
              </a:buClr>
              <a:defRPr/>
            </a:pPr>
            <a:r>
              <a:rPr lang="en-US" sz="2000" b="1" dirty="0" smtClean="0">
                <a:solidFill>
                  <a:prstClr val="white"/>
                </a:solidFill>
                <a:latin typeface="Book Antiqua" pitchFamily="18" charset="0"/>
              </a:rPr>
              <a:t>China</a:t>
            </a:r>
          </a:p>
        </p:txBody>
      </p:sp>
    </p:spTree>
    <p:extLst>
      <p:ext uri="{BB962C8B-B14F-4D97-AF65-F5344CB8AC3E}">
        <p14:creationId xmlns:p14="http://schemas.microsoft.com/office/powerpoint/2010/main" val="13420931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quaculture meeting world fish deman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067" y="22498"/>
            <a:ext cx="8929701" cy="6641465"/>
          </a:xfrm>
          <a:prstGeom prst="rect">
            <a:avLst/>
          </a:prstGeom>
        </p:spPr>
      </p:pic>
      <p:sp>
        <p:nvSpPr>
          <p:cNvPr id="3" name="TextBox 2"/>
          <p:cNvSpPr txBox="1"/>
          <p:nvPr/>
        </p:nvSpPr>
        <p:spPr>
          <a:xfrm>
            <a:off x="7196050" y="4683415"/>
            <a:ext cx="1827714" cy="369332"/>
          </a:xfrm>
          <a:prstGeom prst="rect">
            <a:avLst/>
          </a:prstGeom>
          <a:noFill/>
        </p:spPr>
        <p:txBody>
          <a:bodyPr wrap="square" rtlCol="0">
            <a:spAutoFit/>
          </a:bodyPr>
          <a:lstStyle/>
          <a:p>
            <a:r>
              <a:rPr lang="en-US" dirty="0" smtClean="0"/>
              <a:t>9.7 Billion people </a:t>
            </a:r>
            <a:endParaRPr lang="en-US" dirty="0"/>
          </a:p>
        </p:txBody>
      </p:sp>
      <p:sp>
        <p:nvSpPr>
          <p:cNvPr id="4" name="TextBox 3"/>
          <p:cNvSpPr txBox="1"/>
          <p:nvPr/>
        </p:nvSpPr>
        <p:spPr>
          <a:xfrm>
            <a:off x="7958256" y="1292512"/>
            <a:ext cx="971177" cy="369332"/>
          </a:xfrm>
          <a:prstGeom prst="rect">
            <a:avLst/>
          </a:prstGeom>
          <a:noFill/>
        </p:spPr>
        <p:txBody>
          <a:bodyPr wrap="square" rtlCol="0">
            <a:spAutoFit/>
          </a:bodyPr>
          <a:lstStyle/>
          <a:p>
            <a:r>
              <a:rPr lang="en-US" dirty="0" smtClean="0"/>
              <a:t>64%</a:t>
            </a:r>
            <a:endParaRPr lang="en-US" dirty="0"/>
          </a:p>
        </p:txBody>
      </p:sp>
      <p:sp>
        <p:nvSpPr>
          <p:cNvPr id="5" name="TextBox 4"/>
          <p:cNvSpPr txBox="1"/>
          <p:nvPr/>
        </p:nvSpPr>
        <p:spPr>
          <a:xfrm>
            <a:off x="7920797" y="3549152"/>
            <a:ext cx="971177" cy="369332"/>
          </a:xfrm>
          <a:prstGeom prst="rect">
            <a:avLst/>
          </a:prstGeom>
          <a:noFill/>
        </p:spPr>
        <p:txBody>
          <a:bodyPr wrap="square" rtlCol="0">
            <a:spAutoFit/>
          </a:bodyPr>
          <a:lstStyle/>
          <a:p>
            <a:r>
              <a:rPr lang="en-US" dirty="0" smtClean="0"/>
              <a:t>36%</a:t>
            </a:r>
            <a:endParaRPr lang="en-US" dirty="0"/>
          </a:p>
        </p:txBody>
      </p:sp>
      <p:sp>
        <p:nvSpPr>
          <p:cNvPr id="6" name="TextBox 5"/>
          <p:cNvSpPr txBox="1"/>
          <p:nvPr/>
        </p:nvSpPr>
        <p:spPr>
          <a:xfrm>
            <a:off x="5205129" y="2452331"/>
            <a:ext cx="971177" cy="369332"/>
          </a:xfrm>
          <a:prstGeom prst="rect">
            <a:avLst/>
          </a:prstGeom>
          <a:noFill/>
        </p:spPr>
        <p:txBody>
          <a:bodyPr wrap="square" rtlCol="0">
            <a:spAutoFit/>
          </a:bodyPr>
          <a:lstStyle/>
          <a:p>
            <a:r>
              <a:rPr lang="en-US" dirty="0" smtClean="0"/>
              <a:t>50%</a:t>
            </a:r>
            <a:endParaRPr lang="en-US" dirty="0"/>
          </a:p>
        </p:txBody>
      </p:sp>
      <p:sp>
        <p:nvSpPr>
          <p:cNvPr id="7" name="TextBox 6"/>
          <p:cNvSpPr txBox="1"/>
          <p:nvPr/>
        </p:nvSpPr>
        <p:spPr>
          <a:xfrm>
            <a:off x="5205129" y="3433131"/>
            <a:ext cx="971177" cy="369332"/>
          </a:xfrm>
          <a:prstGeom prst="rect">
            <a:avLst/>
          </a:prstGeom>
          <a:noFill/>
        </p:spPr>
        <p:txBody>
          <a:bodyPr wrap="square" rtlCol="0">
            <a:spAutoFit/>
          </a:bodyPr>
          <a:lstStyle/>
          <a:p>
            <a:r>
              <a:rPr lang="en-US" dirty="0" smtClean="0"/>
              <a:t>50%</a:t>
            </a:r>
            <a:endParaRPr lang="en-US" dirty="0"/>
          </a:p>
        </p:txBody>
      </p:sp>
      <p:pic>
        <p:nvPicPr>
          <p:cNvPr id="8" name="Picture 7" descr="oceans in crisis with exploited fisheries.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65389" y="658869"/>
            <a:ext cx="3351389" cy="2005950"/>
          </a:xfrm>
          <a:prstGeom prst="rect">
            <a:avLst/>
          </a:prstGeom>
        </p:spPr>
      </p:pic>
    </p:spTree>
    <p:extLst>
      <p:ext uri="{BB962C8B-B14F-4D97-AF65-F5344CB8AC3E}">
        <p14:creationId xmlns:p14="http://schemas.microsoft.com/office/powerpoint/2010/main" val="17514994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exandrium-catenella-572x390.png"/>
          <p:cNvPicPr>
            <a:picLocks noChangeAspect="1"/>
          </p:cNvPicPr>
          <p:nvPr/>
        </p:nvPicPr>
        <p:blipFill rotWithShape="1">
          <a:blip r:embed="rId3" cstate="screen">
            <a:extLst>
              <a:ext uri="{28A0092B-C50C-407E-A947-70E740481C1C}">
                <a14:useLocalDpi xmlns:a14="http://schemas.microsoft.com/office/drawing/2010/main"/>
              </a:ext>
            </a:extLst>
          </a:blip>
          <a:srcRect r="9091"/>
          <a:stretch/>
        </p:blipFill>
        <p:spPr>
          <a:xfrm>
            <a:off x="0" y="0"/>
            <a:ext cx="9144000" cy="6858000"/>
          </a:xfrm>
          <a:prstGeom prst="rect">
            <a:avLst/>
          </a:prstGeom>
        </p:spPr>
      </p:pic>
      <p:pic>
        <p:nvPicPr>
          <p:cNvPr id="5" name="Picture 4" descr="AlgalBlooms_BalticSea_MER_RR_Or_L.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3371145" cy="3371145"/>
          </a:xfrm>
          <a:prstGeom prst="rect">
            <a:avLst/>
          </a:prstGeom>
        </p:spPr>
      </p:pic>
      <p:pic>
        <p:nvPicPr>
          <p:cNvPr id="6" name="Picture 5" descr="091716_fish_feat_free.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8888" y="4608753"/>
            <a:ext cx="4205111" cy="2249246"/>
          </a:xfrm>
          <a:prstGeom prst="rect">
            <a:avLst/>
          </a:prstGeom>
        </p:spPr>
      </p:pic>
    </p:spTree>
    <p:extLst>
      <p:ext uri="{BB962C8B-B14F-4D97-AF65-F5344CB8AC3E}">
        <p14:creationId xmlns:p14="http://schemas.microsoft.com/office/powerpoint/2010/main" val="11873749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OoT</a:t>
            </a:r>
            <a:r>
              <a:rPr lang="en-US" dirty="0" smtClean="0"/>
              <a:t> Workshop Session 3</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4176225"/>
              </p:ext>
            </p:extLst>
          </p:nvPr>
        </p:nvGraphicFramePr>
        <p:xfrm>
          <a:off x="457200" y="1788972"/>
          <a:ext cx="8229600" cy="4509148"/>
        </p:xfrm>
        <a:graphic>
          <a:graphicData uri="http://schemas.openxmlformats.org/drawingml/2006/table">
            <a:tbl>
              <a:tblPr firstRow="1" bandRow="1">
                <a:tableStyleId>{5C22544A-7EE6-4342-B048-85BDC9FD1C3A}</a:tableStyleId>
              </a:tblPr>
              <a:tblGrid>
                <a:gridCol w="2743200"/>
                <a:gridCol w="2743200"/>
                <a:gridCol w="2743200"/>
              </a:tblGrid>
              <a:tr h="644164">
                <a:tc>
                  <a:txBody>
                    <a:bodyPr/>
                    <a:lstStyle/>
                    <a:p>
                      <a:pPr marL="0" marR="0">
                        <a:spcBef>
                          <a:spcPts val="0"/>
                        </a:spcBef>
                        <a:spcAft>
                          <a:spcPts val="0"/>
                        </a:spcAft>
                      </a:pPr>
                      <a:r>
                        <a:rPr lang="en-US" sz="2000" dirty="0">
                          <a:effectLst/>
                          <a:latin typeface="Calibri"/>
                          <a:ea typeface="ＭＳ 明朝"/>
                          <a:cs typeface="Times New Roman"/>
                        </a:rPr>
                        <a:t>1. Applications Panel</a:t>
                      </a:r>
                      <a:endParaRPr lang="en-US" sz="2000" dirty="0">
                        <a:effectLst/>
                        <a:latin typeface="Times New Roman"/>
                        <a:ea typeface="ＭＳ 明朝"/>
                        <a:cs typeface="Times New Roman"/>
                      </a:endParaRPr>
                    </a:p>
                  </a:txBody>
                  <a:tcPr marL="68580" marR="68580" marT="0" marB="0"/>
                </a:tc>
                <a:tc>
                  <a:txBody>
                    <a:bodyPr/>
                    <a:lstStyle/>
                    <a:p>
                      <a:pPr marL="0" marR="0">
                        <a:spcBef>
                          <a:spcPts val="0"/>
                        </a:spcBef>
                        <a:spcAft>
                          <a:spcPts val="0"/>
                        </a:spcAft>
                      </a:pPr>
                      <a:r>
                        <a:rPr lang="en-US" sz="2000">
                          <a:effectLst/>
                          <a:latin typeface="Calibri"/>
                          <a:ea typeface="ＭＳ 明朝"/>
                          <a:cs typeface="Times New Roman"/>
                        </a:rPr>
                        <a:t>Organization</a:t>
                      </a:r>
                      <a:endParaRPr lang="en-US" sz="2000">
                        <a:effectLst/>
                        <a:latin typeface="Times New Roman"/>
                        <a:ea typeface="ＭＳ 明朝"/>
                        <a:cs typeface="Times New Roman"/>
                      </a:endParaRPr>
                    </a:p>
                  </a:txBody>
                  <a:tcPr marL="68580" marR="68580" marT="0" marB="0"/>
                </a:tc>
                <a:tc>
                  <a:txBody>
                    <a:bodyPr/>
                    <a:lstStyle/>
                    <a:p>
                      <a:pPr marL="0" marR="0">
                        <a:spcBef>
                          <a:spcPts val="0"/>
                        </a:spcBef>
                        <a:spcAft>
                          <a:spcPts val="0"/>
                        </a:spcAft>
                      </a:pPr>
                      <a:r>
                        <a:rPr lang="en-US" sz="2000">
                          <a:effectLst/>
                          <a:latin typeface="Times"/>
                          <a:ea typeface="ＭＳ 明朝"/>
                          <a:cs typeface="Times New Roman"/>
                        </a:rPr>
                        <a:t>Areas of interest</a:t>
                      </a:r>
                      <a:endParaRPr lang="en-US" sz="2000">
                        <a:effectLst/>
                        <a:latin typeface="Times New Roman"/>
                        <a:ea typeface="ＭＳ 明朝"/>
                        <a:cs typeface="Times New Roman"/>
                      </a:endParaRPr>
                    </a:p>
                  </a:txBody>
                  <a:tcPr marL="68580" marR="68580" marT="0" marB="0"/>
                </a:tc>
              </a:tr>
              <a:tr h="644164">
                <a:tc>
                  <a:txBody>
                    <a:bodyPr/>
                    <a:lstStyle/>
                    <a:p>
                      <a:pPr marL="0" marR="0">
                        <a:spcBef>
                          <a:spcPts val="0"/>
                        </a:spcBef>
                        <a:spcAft>
                          <a:spcPts val="0"/>
                        </a:spcAft>
                      </a:pPr>
                      <a:r>
                        <a:rPr lang="en-US" sz="2000">
                          <a:effectLst/>
                          <a:latin typeface="Calibri"/>
                          <a:ea typeface="ＭＳ 明朝"/>
                          <a:cs typeface="Times New Roman"/>
                        </a:rPr>
                        <a:t>Gareth Davis </a:t>
                      </a:r>
                      <a:endParaRPr lang="en-US" sz="2000">
                        <a:effectLst/>
                        <a:latin typeface="Times New Roman"/>
                        <a:ea typeface="ＭＳ 明朝"/>
                        <a:cs typeface="Times New Roman"/>
                      </a:endParaRPr>
                    </a:p>
                  </a:txBody>
                  <a:tcPr marL="68580" marR="68580" marT="0" marB="0"/>
                </a:tc>
                <a:tc>
                  <a:txBody>
                    <a:bodyPr/>
                    <a:lstStyle/>
                    <a:p>
                      <a:pPr marL="0" marR="0">
                        <a:spcBef>
                          <a:spcPts val="0"/>
                        </a:spcBef>
                        <a:spcAft>
                          <a:spcPts val="0"/>
                        </a:spcAft>
                      </a:pPr>
                      <a:r>
                        <a:rPr lang="en-US" sz="2000">
                          <a:effectLst/>
                          <a:latin typeface="Calibri"/>
                          <a:ea typeface="ＭＳ 明朝"/>
                          <a:cs typeface="Times New Roman"/>
                        </a:rPr>
                        <a:t>Aquatera</a:t>
                      </a:r>
                      <a:endParaRPr lang="en-US" sz="2000">
                        <a:effectLst/>
                        <a:latin typeface="Times New Roman"/>
                        <a:ea typeface="ＭＳ 明朝"/>
                        <a:cs typeface="Times New Roman"/>
                      </a:endParaRPr>
                    </a:p>
                  </a:txBody>
                  <a:tcPr marL="68580" marR="68580" marT="0" marB="0"/>
                </a:tc>
                <a:tc>
                  <a:txBody>
                    <a:bodyPr/>
                    <a:lstStyle/>
                    <a:p>
                      <a:pPr marL="0" marR="0">
                        <a:spcBef>
                          <a:spcPts val="0"/>
                        </a:spcBef>
                        <a:spcAft>
                          <a:spcPts val="0"/>
                        </a:spcAft>
                      </a:pPr>
                      <a:r>
                        <a:rPr lang="en-US" sz="2000">
                          <a:effectLst/>
                          <a:latin typeface="Calibri"/>
                          <a:ea typeface="ＭＳ 明朝"/>
                          <a:cs typeface="Times New Roman"/>
                        </a:rPr>
                        <a:t>Marine Energy</a:t>
                      </a:r>
                      <a:endParaRPr lang="en-US" sz="2000">
                        <a:effectLst/>
                        <a:latin typeface="Times New Roman"/>
                        <a:ea typeface="ＭＳ 明朝"/>
                        <a:cs typeface="Times New Roman"/>
                      </a:endParaRPr>
                    </a:p>
                  </a:txBody>
                  <a:tcPr marL="68580" marR="68580" marT="0" marB="0"/>
                </a:tc>
              </a:tr>
              <a:tr h="644164">
                <a:tc>
                  <a:txBody>
                    <a:bodyPr/>
                    <a:lstStyle/>
                    <a:p>
                      <a:pPr marL="0" marR="0">
                        <a:spcBef>
                          <a:spcPts val="0"/>
                        </a:spcBef>
                        <a:spcAft>
                          <a:spcPts val="0"/>
                        </a:spcAft>
                      </a:pPr>
                      <a:r>
                        <a:rPr lang="en-US" sz="2000">
                          <a:effectLst/>
                          <a:latin typeface="Calibri"/>
                          <a:ea typeface="ＭＳ 明朝"/>
                          <a:cs typeface="Times New Roman"/>
                        </a:rPr>
                        <a:t>Gordon Drummond</a:t>
                      </a:r>
                      <a:endParaRPr lang="en-US" sz="2000">
                        <a:effectLst/>
                        <a:latin typeface="Times New Roman"/>
                        <a:ea typeface="ＭＳ 明朝"/>
                        <a:cs typeface="Times New Roman"/>
                      </a:endParaRPr>
                    </a:p>
                  </a:txBody>
                  <a:tcPr marL="68580" marR="68580" marT="0" marB="0"/>
                </a:tc>
                <a:tc>
                  <a:txBody>
                    <a:bodyPr/>
                    <a:lstStyle/>
                    <a:p>
                      <a:pPr marL="0" marR="0">
                        <a:spcBef>
                          <a:spcPts val="0"/>
                        </a:spcBef>
                        <a:spcAft>
                          <a:spcPts val="0"/>
                        </a:spcAft>
                      </a:pPr>
                      <a:r>
                        <a:rPr lang="en-US" sz="2000">
                          <a:effectLst/>
                          <a:latin typeface="Calibri"/>
                          <a:ea typeface="ＭＳ 明朝"/>
                          <a:cs typeface="Times New Roman"/>
                        </a:rPr>
                        <a:t>SubseaUK</a:t>
                      </a:r>
                      <a:endParaRPr lang="en-US" sz="2000">
                        <a:effectLst/>
                        <a:latin typeface="Times New Roman"/>
                        <a:ea typeface="ＭＳ 明朝"/>
                        <a:cs typeface="Times New Roman"/>
                      </a:endParaRPr>
                    </a:p>
                  </a:txBody>
                  <a:tcPr marL="68580" marR="68580" marT="0" marB="0"/>
                </a:tc>
                <a:tc>
                  <a:txBody>
                    <a:bodyPr/>
                    <a:lstStyle/>
                    <a:p>
                      <a:pPr marL="0" marR="0">
                        <a:spcBef>
                          <a:spcPts val="0"/>
                        </a:spcBef>
                        <a:spcAft>
                          <a:spcPts val="0"/>
                        </a:spcAft>
                      </a:pPr>
                      <a:r>
                        <a:rPr lang="en-US" sz="2000">
                          <a:effectLst/>
                          <a:latin typeface="Calibri"/>
                          <a:ea typeface="ＭＳ 明朝"/>
                          <a:cs typeface="Times New Roman"/>
                        </a:rPr>
                        <a:t>Technology for subsea environment</a:t>
                      </a:r>
                      <a:endParaRPr lang="en-US" sz="2000">
                        <a:effectLst/>
                        <a:latin typeface="Times New Roman"/>
                        <a:ea typeface="ＭＳ 明朝"/>
                        <a:cs typeface="Times New Roman"/>
                      </a:endParaRPr>
                    </a:p>
                  </a:txBody>
                  <a:tcPr marL="68580" marR="68580" marT="0" marB="0"/>
                </a:tc>
              </a:tr>
              <a:tr h="644164">
                <a:tc>
                  <a:txBody>
                    <a:bodyPr/>
                    <a:lstStyle/>
                    <a:p>
                      <a:pPr marL="0" marR="0">
                        <a:spcBef>
                          <a:spcPts val="0"/>
                        </a:spcBef>
                        <a:spcAft>
                          <a:spcPts val="0"/>
                        </a:spcAft>
                      </a:pPr>
                      <a:r>
                        <a:rPr lang="en-US" sz="2000">
                          <a:effectLst/>
                          <a:latin typeface="Calibri"/>
                          <a:ea typeface="ＭＳ 明朝"/>
                          <a:cs typeface="Times New Roman"/>
                        </a:rPr>
                        <a:t>David Green</a:t>
                      </a:r>
                      <a:endParaRPr lang="en-US" sz="2000">
                        <a:effectLst/>
                        <a:latin typeface="Times New Roman"/>
                        <a:ea typeface="ＭＳ 明朝"/>
                        <a:cs typeface="Times New Roman"/>
                      </a:endParaRPr>
                    </a:p>
                  </a:txBody>
                  <a:tcPr marL="68580" marR="68580" marT="0" marB="0"/>
                </a:tc>
                <a:tc>
                  <a:txBody>
                    <a:bodyPr/>
                    <a:lstStyle/>
                    <a:p>
                      <a:pPr marL="0" marR="0">
                        <a:spcBef>
                          <a:spcPts val="0"/>
                        </a:spcBef>
                        <a:spcAft>
                          <a:spcPts val="0"/>
                        </a:spcAft>
                      </a:pPr>
                      <a:r>
                        <a:rPr lang="en-US" sz="2000">
                          <a:effectLst/>
                          <a:latin typeface="Calibri"/>
                          <a:ea typeface="ＭＳ 明朝"/>
                          <a:cs typeface="Times New Roman"/>
                        </a:rPr>
                        <a:t>University of Aberdeen</a:t>
                      </a:r>
                      <a:endParaRPr lang="en-US" sz="2000">
                        <a:effectLst/>
                        <a:latin typeface="Times New Roman"/>
                        <a:ea typeface="ＭＳ 明朝"/>
                        <a:cs typeface="Times New Roman"/>
                      </a:endParaRPr>
                    </a:p>
                  </a:txBody>
                  <a:tcPr marL="68580" marR="68580" marT="0" marB="0"/>
                </a:tc>
                <a:tc>
                  <a:txBody>
                    <a:bodyPr/>
                    <a:lstStyle/>
                    <a:p>
                      <a:pPr marL="0" marR="0">
                        <a:spcBef>
                          <a:spcPts val="0"/>
                        </a:spcBef>
                        <a:spcAft>
                          <a:spcPts val="0"/>
                        </a:spcAft>
                      </a:pPr>
                      <a:r>
                        <a:rPr lang="en-US" sz="2000">
                          <a:effectLst/>
                          <a:latin typeface="Calibri"/>
                          <a:ea typeface="ＭＳ 明朝"/>
                          <a:cs typeface="Times New Roman"/>
                        </a:rPr>
                        <a:t>Marine and Coastal Zone Management</a:t>
                      </a:r>
                      <a:endParaRPr lang="en-US" sz="2000">
                        <a:effectLst/>
                        <a:latin typeface="Times New Roman"/>
                        <a:ea typeface="ＭＳ 明朝"/>
                        <a:cs typeface="Times New Roman"/>
                      </a:endParaRPr>
                    </a:p>
                  </a:txBody>
                  <a:tcPr marL="68580" marR="68580" marT="0" marB="0"/>
                </a:tc>
              </a:tr>
              <a:tr h="644164">
                <a:tc>
                  <a:txBody>
                    <a:bodyPr/>
                    <a:lstStyle/>
                    <a:p>
                      <a:pPr marL="0" marR="0">
                        <a:spcBef>
                          <a:spcPts val="0"/>
                        </a:spcBef>
                        <a:spcAft>
                          <a:spcPts val="0"/>
                        </a:spcAft>
                      </a:pPr>
                      <a:r>
                        <a:rPr lang="en-US" sz="2000">
                          <a:effectLst/>
                          <a:latin typeface="Calibri"/>
                          <a:ea typeface="ＭＳ 明朝"/>
                          <a:cs typeface="Times New Roman"/>
                        </a:rPr>
                        <a:t>David Murphy</a:t>
                      </a:r>
                      <a:endParaRPr lang="en-US" sz="2000">
                        <a:effectLst/>
                        <a:latin typeface="Times New Roman"/>
                        <a:ea typeface="ＭＳ 明朝"/>
                        <a:cs typeface="Times New Roman"/>
                      </a:endParaRPr>
                    </a:p>
                  </a:txBody>
                  <a:tcPr marL="68580" marR="68580" marT="0" marB="0"/>
                </a:tc>
                <a:tc>
                  <a:txBody>
                    <a:bodyPr/>
                    <a:lstStyle/>
                    <a:p>
                      <a:pPr marL="0" marR="0">
                        <a:spcBef>
                          <a:spcPts val="0"/>
                        </a:spcBef>
                        <a:spcAft>
                          <a:spcPts val="0"/>
                        </a:spcAft>
                      </a:pPr>
                      <a:r>
                        <a:rPr lang="en-US" sz="2000">
                          <a:effectLst/>
                          <a:latin typeface="Calibri"/>
                          <a:ea typeface="ＭＳ 明朝"/>
                          <a:cs typeface="Times New Roman"/>
                        </a:rPr>
                        <a:t>AquaTT</a:t>
                      </a:r>
                      <a:endParaRPr lang="en-US" sz="2000">
                        <a:effectLst/>
                        <a:latin typeface="Times New Roman"/>
                        <a:ea typeface="ＭＳ 明朝"/>
                        <a:cs typeface="Times New Roman"/>
                      </a:endParaRPr>
                    </a:p>
                  </a:txBody>
                  <a:tcPr marL="68580" marR="68580" marT="0" marB="0"/>
                </a:tc>
                <a:tc>
                  <a:txBody>
                    <a:bodyPr/>
                    <a:lstStyle/>
                    <a:p>
                      <a:pPr marL="0" marR="0">
                        <a:spcBef>
                          <a:spcPts val="0"/>
                        </a:spcBef>
                        <a:spcAft>
                          <a:spcPts val="0"/>
                        </a:spcAft>
                      </a:pPr>
                      <a:r>
                        <a:rPr lang="en-US" sz="2000">
                          <a:effectLst/>
                          <a:latin typeface="Calibri"/>
                          <a:ea typeface="ＭＳ 明朝"/>
                          <a:cs typeface="Times New Roman"/>
                        </a:rPr>
                        <a:t>Knowledge Transfer for Impact</a:t>
                      </a:r>
                      <a:endParaRPr lang="en-US" sz="2000">
                        <a:effectLst/>
                        <a:latin typeface="Times New Roman"/>
                        <a:ea typeface="ＭＳ 明朝"/>
                        <a:cs typeface="Times New Roman"/>
                      </a:endParaRPr>
                    </a:p>
                  </a:txBody>
                  <a:tcPr marL="68580" marR="68580" marT="0" marB="0"/>
                </a:tc>
              </a:tr>
              <a:tr h="644164">
                <a:tc>
                  <a:txBody>
                    <a:bodyPr/>
                    <a:lstStyle/>
                    <a:p>
                      <a:pPr marL="0" marR="0">
                        <a:spcBef>
                          <a:spcPts val="0"/>
                        </a:spcBef>
                        <a:spcAft>
                          <a:spcPts val="0"/>
                        </a:spcAft>
                      </a:pPr>
                      <a:r>
                        <a:rPr lang="en-US" sz="2000">
                          <a:effectLst/>
                          <a:latin typeface="Calibri"/>
                          <a:ea typeface="ＭＳ 明朝"/>
                          <a:cs typeface="Times New Roman"/>
                        </a:rPr>
                        <a:t>Iain Shepherd</a:t>
                      </a:r>
                      <a:endParaRPr lang="en-US" sz="2000">
                        <a:effectLst/>
                        <a:latin typeface="Times New Roman"/>
                        <a:ea typeface="ＭＳ 明朝"/>
                        <a:cs typeface="Times New Roman"/>
                      </a:endParaRPr>
                    </a:p>
                  </a:txBody>
                  <a:tcPr marL="68580" marR="68580" marT="0" marB="0"/>
                </a:tc>
                <a:tc>
                  <a:txBody>
                    <a:bodyPr/>
                    <a:lstStyle/>
                    <a:p>
                      <a:pPr marL="0" marR="0">
                        <a:spcBef>
                          <a:spcPts val="0"/>
                        </a:spcBef>
                        <a:spcAft>
                          <a:spcPts val="0"/>
                        </a:spcAft>
                      </a:pPr>
                      <a:r>
                        <a:rPr lang="en-US" sz="2000">
                          <a:effectLst/>
                          <a:latin typeface="Calibri"/>
                          <a:ea typeface="ＭＳ 明朝"/>
                          <a:cs typeface="Times New Roman"/>
                        </a:rPr>
                        <a:t>EC DG Maritime Affairs &amp; Fisheries</a:t>
                      </a:r>
                      <a:endParaRPr lang="en-US" sz="2000">
                        <a:effectLst/>
                        <a:latin typeface="Times New Roman"/>
                        <a:ea typeface="ＭＳ 明朝"/>
                        <a:cs typeface="Times New Roman"/>
                      </a:endParaRPr>
                    </a:p>
                  </a:txBody>
                  <a:tcPr marL="68580" marR="68580" marT="0" marB="0"/>
                </a:tc>
                <a:tc>
                  <a:txBody>
                    <a:bodyPr/>
                    <a:lstStyle/>
                    <a:p>
                      <a:pPr marL="0" marR="0">
                        <a:spcBef>
                          <a:spcPts val="0"/>
                        </a:spcBef>
                        <a:spcAft>
                          <a:spcPts val="0"/>
                        </a:spcAft>
                      </a:pPr>
                      <a:r>
                        <a:rPr lang="en-US" sz="2000">
                          <a:effectLst/>
                          <a:latin typeface="Calibri"/>
                          <a:ea typeface="ＭＳ 明朝"/>
                          <a:cs typeface="Times New Roman"/>
                        </a:rPr>
                        <a:t>Environment/Fisheries</a:t>
                      </a:r>
                      <a:endParaRPr lang="en-US" sz="2000">
                        <a:effectLst/>
                        <a:latin typeface="Times New Roman"/>
                        <a:ea typeface="ＭＳ 明朝"/>
                        <a:cs typeface="Times New Roman"/>
                      </a:endParaRPr>
                    </a:p>
                  </a:txBody>
                  <a:tcPr marL="68580" marR="68580" marT="0" marB="0"/>
                </a:tc>
              </a:tr>
              <a:tr h="644164">
                <a:tc>
                  <a:txBody>
                    <a:bodyPr/>
                    <a:lstStyle/>
                    <a:p>
                      <a:pPr marL="0" marR="0">
                        <a:spcBef>
                          <a:spcPts val="0"/>
                        </a:spcBef>
                        <a:spcAft>
                          <a:spcPts val="0"/>
                        </a:spcAft>
                      </a:pPr>
                      <a:r>
                        <a:rPr lang="en-US" sz="2000">
                          <a:effectLst/>
                          <a:latin typeface="Calibri"/>
                          <a:ea typeface="ＭＳ 明朝"/>
                          <a:cs typeface="Times New Roman"/>
                        </a:rPr>
                        <a:t>Tom Williams</a:t>
                      </a:r>
                      <a:endParaRPr lang="en-US" sz="2000">
                        <a:effectLst/>
                        <a:latin typeface="Times New Roman"/>
                        <a:ea typeface="ＭＳ 明朝"/>
                        <a:cs typeface="Times New Roman"/>
                      </a:endParaRPr>
                    </a:p>
                  </a:txBody>
                  <a:tcPr marL="68580" marR="68580" marT="0" marB="0"/>
                </a:tc>
                <a:tc>
                  <a:txBody>
                    <a:bodyPr/>
                    <a:lstStyle/>
                    <a:p>
                      <a:pPr marL="0" marR="0">
                        <a:spcBef>
                          <a:spcPts val="0"/>
                        </a:spcBef>
                        <a:spcAft>
                          <a:spcPts val="0"/>
                        </a:spcAft>
                      </a:pPr>
                      <a:r>
                        <a:rPr lang="en-US" sz="2000">
                          <a:effectLst/>
                          <a:latin typeface="Calibri"/>
                          <a:ea typeface="ＭＳ 明朝"/>
                          <a:cs typeface="Times New Roman"/>
                        </a:rPr>
                        <a:t>Institute for Marine Research</a:t>
                      </a:r>
                      <a:endParaRPr lang="en-US" sz="2000">
                        <a:effectLst/>
                        <a:latin typeface="Times New Roman"/>
                        <a:ea typeface="ＭＳ 明朝"/>
                        <a:cs typeface="Times New Roman"/>
                      </a:endParaRPr>
                    </a:p>
                  </a:txBody>
                  <a:tcPr marL="68580" marR="68580" marT="0" marB="0"/>
                </a:tc>
                <a:tc>
                  <a:txBody>
                    <a:bodyPr/>
                    <a:lstStyle/>
                    <a:p>
                      <a:pPr marL="0" marR="0">
                        <a:spcBef>
                          <a:spcPts val="0"/>
                        </a:spcBef>
                        <a:spcAft>
                          <a:spcPts val="0"/>
                        </a:spcAft>
                      </a:pPr>
                      <a:r>
                        <a:rPr lang="en-US" sz="2000" dirty="0">
                          <a:effectLst/>
                          <a:latin typeface="Calibri"/>
                          <a:ea typeface="ＭＳ 明朝"/>
                          <a:cs typeface="Times New Roman"/>
                        </a:rPr>
                        <a:t>The Reference Norwegian Fishing Fleet</a:t>
                      </a:r>
                      <a:endParaRPr lang="en-US" sz="2000" dirty="0">
                        <a:effectLst/>
                        <a:latin typeface="Times New Roman"/>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2748120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673</TotalTime>
  <Words>378</Words>
  <Application>Microsoft Macintosh PowerPoint</Application>
  <PresentationFormat>On-screen Show (4:3)</PresentationFormat>
  <Paragraphs>71</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Innovations for the Oceans of Tomorrow</vt:lpstr>
      <vt:lpstr>Why should people care?</vt:lpstr>
      <vt:lpstr>Why should people care?</vt:lpstr>
      <vt:lpstr>VALUE | OCEAN OBSERVATIONS</vt:lpstr>
      <vt:lpstr>PowerPoint Presentation</vt:lpstr>
      <vt:lpstr>PowerPoint Presentation</vt:lpstr>
      <vt:lpstr>PowerPoint Presentation</vt:lpstr>
      <vt:lpstr>OoT Workshop Session 3</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Pearlman</dc:creator>
  <cp:lastModifiedBy>Jay Pearlman</cp:lastModifiedBy>
  <cp:revision>14</cp:revision>
  <dcterms:created xsi:type="dcterms:W3CDTF">2017-06-01T23:18:03Z</dcterms:created>
  <dcterms:modified xsi:type="dcterms:W3CDTF">2017-06-22T07:08:22Z</dcterms:modified>
</cp:coreProperties>
</file>