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357" r:id="rId3"/>
    <p:sldId id="334" r:id="rId4"/>
    <p:sldId id="356" r:id="rId5"/>
    <p:sldId id="358" r:id="rId6"/>
    <p:sldId id="351" r:id="rId7"/>
    <p:sldId id="293" r:id="rId8"/>
  </p:sldIdLst>
  <p:sldSz cx="12966700" cy="9720263"/>
  <p:notesSz cx="6805613" cy="9944100"/>
  <p:defaultTextStyle>
    <a:defPPr>
      <a:defRPr lang="en-US"/>
    </a:defPPr>
    <a:lvl1pPr marL="0" algn="l" defTabSz="64799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47995" algn="l" defTabSz="64799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295990" algn="l" defTabSz="64799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43986" algn="l" defTabSz="64799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591981" algn="l" defTabSz="64799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39978" algn="l" defTabSz="64799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887973" algn="l" defTabSz="64799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35968" algn="l" defTabSz="64799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183965" algn="l" defTabSz="64799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20B1B4"/>
    <a:srgbClr val="143575"/>
    <a:srgbClr val="0850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50" autoAdjust="0"/>
    <p:restoredTop sz="92352" autoAdjust="0"/>
  </p:normalViewPr>
  <p:slideViewPr>
    <p:cSldViewPr snapToGrid="0" snapToObjects="1">
      <p:cViewPr>
        <p:scale>
          <a:sx n="50" d="100"/>
          <a:sy n="50" d="100"/>
        </p:scale>
        <p:origin x="-294" y="-858"/>
      </p:cViewPr>
      <p:guideLst>
        <p:guide orient="horz" pos="3062"/>
        <p:guide pos="40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1B676D-33FA-4E7C-A5B2-49A203FD1787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294F6-54B1-4332-82BC-63D3856621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7353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8D1280-E1AF-A146-AC22-B27792B1F2AB}" type="datetimeFigureOut">
              <a:rPr lang="en-US" smtClean="0"/>
              <a:t>11/16/2015</a:t>
            </a:fld>
            <a:endParaRPr lang="ca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D6A86C-7C96-0641-B25B-E96FD211E4BA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105225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4799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7995" algn="l" defTabSz="64799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95990" algn="l" defTabSz="64799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43986" algn="l" defTabSz="64799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91981" algn="l" defTabSz="64799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39978" algn="l" defTabSz="64799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87973" algn="l" defTabSz="64799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35968" algn="l" defTabSz="64799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83965" algn="l" defTabSz="64799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6A86C-7C96-0641-B25B-E96FD211E4BA}" type="slidenum">
              <a:rPr lang="ca-ES" smtClean="0"/>
              <a:t>1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851262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6A86C-7C96-0641-B25B-E96FD211E4BA}" type="slidenum">
              <a:rPr lang="ca-ES" smtClean="0"/>
              <a:t>2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1729379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6A86C-7C96-0641-B25B-E96FD211E4BA}" type="slidenum">
              <a:rPr lang="ca-ES" smtClean="0"/>
              <a:t>3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1729379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6A86C-7C96-0641-B25B-E96FD211E4BA}" type="slidenum">
              <a:rPr lang="ca-ES" smtClean="0"/>
              <a:t>4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1729379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6A86C-7C96-0641-B25B-E96FD211E4BA}" type="slidenum">
              <a:rPr lang="ca-ES" smtClean="0"/>
              <a:t>5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1729379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6A86C-7C96-0641-B25B-E96FD211E4BA}" type="slidenum">
              <a:rPr lang="ca-ES" smtClean="0"/>
              <a:t>6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1729379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6A86C-7C96-0641-B25B-E96FD211E4BA}" type="slidenum">
              <a:rPr lang="ca-ES" smtClean="0"/>
              <a:t>7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752208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2504" y="3019585"/>
            <a:ext cx="11021695" cy="2083556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ca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5005" y="5508149"/>
            <a:ext cx="9076690" cy="248406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79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95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43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919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39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8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35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83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ca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F978-44A4-3948-98FA-2B93BFFAD222}" type="datetimeFigureOut">
              <a:rPr lang="en-US" smtClean="0"/>
              <a:t>11/16/2015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BBE5E-94B9-0443-870E-6192CAB1FB43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960267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1564" y="6804184"/>
            <a:ext cx="7780020" cy="803272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s-ES_tradnl" smtClean="0"/>
              <a:t>Click to edit Master title style</a:t>
            </a:r>
            <a:endParaRPr lang="ca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1564" y="868523"/>
            <a:ext cx="7780020" cy="5832158"/>
          </a:xfrm>
        </p:spPr>
        <p:txBody>
          <a:bodyPr/>
          <a:lstStyle>
            <a:lvl1pPr marL="0" indent="0">
              <a:buNone/>
              <a:defRPr sz="4500"/>
            </a:lvl1pPr>
            <a:lvl2pPr marL="647995" indent="0">
              <a:buNone/>
              <a:defRPr sz="4000"/>
            </a:lvl2pPr>
            <a:lvl3pPr marL="1295990" indent="0">
              <a:buNone/>
              <a:defRPr sz="3400"/>
            </a:lvl3pPr>
            <a:lvl4pPr marL="1943986" indent="0">
              <a:buNone/>
              <a:defRPr sz="2800"/>
            </a:lvl4pPr>
            <a:lvl5pPr marL="2591981" indent="0">
              <a:buNone/>
              <a:defRPr sz="2800"/>
            </a:lvl5pPr>
            <a:lvl6pPr marL="3239978" indent="0">
              <a:buNone/>
              <a:defRPr sz="2800"/>
            </a:lvl6pPr>
            <a:lvl7pPr marL="3887973" indent="0">
              <a:buNone/>
              <a:defRPr sz="2800"/>
            </a:lvl7pPr>
            <a:lvl8pPr marL="4535968" indent="0">
              <a:buNone/>
              <a:defRPr sz="2800"/>
            </a:lvl8pPr>
            <a:lvl9pPr marL="5183965" indent="0">
              <a:buNone/>
              <a:defRPr sz="2800"/>
            </a:lvl9pPr>
          </a:lstStyle>
          <a:p>
            <a:endParaRPr lang="ca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1564" y="7607458"/>
            <a:ext cx="7780020" cy="1140780"/>
          </a:xfrm>
        </p:spPr>
        <p:txBody>
          <a:bodyPr/>
          <a:lstStyle>
            <a:lvl1pPr marL="0" indent="0">
              <a:buNone/>
              <a:defRPr sz="2000"/>
            </a:lvl1pPr>
            <a:lvl2pPr marL="647995" indent="0">
              <a:buNone/>
              <a:defRPr sz="1700"/>
            </a:lvl2pPr>
            <a:lvl3pPr marL="1295990" indent="0">
              <a:buNone/>
              <a:defRPr sz="1400"/>
            </a:lvl3pPr>
            <a:lvl4pPr marL="1943986" indent="0">
              <a:buNone/>
              <a:defRPr sz="1300"/>
            </a:lvl4pPr>
            <a:lvl5pPr marL="2591981" indent="0">
              <a:buNone/>
              <a:defRPr sz="1300"/>
            </a:lvl5pPr>
            <a:lvl6pPr marL="3239978" indent="0">
              <a:buNone/>
              <a:defRPr sz="1300"/>
            </a:lvl6pPr>
            <a:lvl7pPr marL="3887973" indent="0">
              <a:buNone/>
              <a:defRPr sz="1300"/>
            </a:lvl7pPr>
            <a:lvl8pPr marL="4535968" indent="0">
              <a:buNone/>
              <a:defRPr sz="1300"/>
            </a:lvl8pPr>
            <a:lvl9pPr marL="5183965" indent="0">
              <a:buNone/>
              <a:defRPr sz="13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F978-44A4-3948-98FA-2B93BFFAD222}" type="datetimeFigureOut">
              <a:rPr lang="en-US" smtClean="0"/>
              <a:t>11/16/2015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BBE5E-94B9-0443-870E-6192CAB1FB43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06713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ca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ca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F978-44A4-3948-98FA-2B93BFFAD222}" type="datetimeFigureOut">
              <a:rPr lang="en-US" smtClean="0"/>
              <a:t>11/16/2015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BBE5E-94B9-0443-870E-6192CAB1FB43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525834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331389" y="551269"/>
            <a:ext cx="4137638" cy="11756567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ca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8475" y="551269"/>
            <a:ext cx="12196802" cy="11756567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ca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F978-44A4-3948-98FA-2B93BFFAD222}" type="datetimeFigureOut">
              <a:rPr lang="en-US" smtClean="0"/>
              <a:t>11/16/2015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BBE5E-94B9-0443-870E-6192CAB1FB43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977735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F978-44A4-3948-98FA-2B93BFFAD222}" type="datetimeFigureOut">
              <a:rPr lang="en-US" smtClean="0"/>
              <a:t>11/16/2015</a:t>
            </a:fld>
            <a:endParaRPr lang="ca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BBE5E-94B9-0443-870E-6192CAB1FB43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881301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ca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ca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F978-44A4-3948-98FA-2B93BFFAD222}" type="datetimeFigureOut">
              <a:rPr lang="en-US" smtClean="0"/>
              <a:t>11/16/2015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BBE5E-94B9-0443-870E-6192CAB1FB43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376535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280" y="6246173"/>
            <a:ext cx="11021695" cy="1930552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s-ES_tradnl" smtClean="0"/>
              <a:t>Click to edit Master title style</a:t>
            </a:r>
            <a:endParaRPr lang="ca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280" y="4119864"/>
            <a:ext cx="11021695" cy="2126307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7995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29599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4398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9198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399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8797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3596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8396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F978-44A4-3948-98FA-2B93BFFAD222}" type="datetimeFigureOut">
              <a:rPr lang="en-US" smtClean="0"/>
              <a:t>11/16/2015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BBE5E-94B9-0443-870E-6192CAB1FB43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63802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ca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8475" y="3215341"/>
            <a:ext cx="8167220" cy="9092495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ca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301806" y="3215341"/>
            <a:ext cx="8167220" cy="9092495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ca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F978-44A4-3948-98FA-2B93BFFAD222}" type="datetimeFigureOut">
              <a:rPr lang="en-US" smtClean="0"/>
              <a:t>11/16/2015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BBE5E-94B9-0443-870E-6192CAB1FB43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520112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335" y="389261"/>
            <a:ext cx="11670030" cy="1620044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ca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335" y="2175809"/>
            <a:ext cx="5729211" cy="90677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7995" indent="0">
              <a:buNone/>
              <a:defRPr sz="2800" b="1"/>
            </a:lvl2pPr>
            <a:lvl3pPr marL="1295990" indent="0">
              <a:buNone/>
              <a:defRPr sz="2600" b="1"/>
            </a:lvl3pPr>
            <a:lvl4pPr marL="1943986" indent="0">
              <a:buNone/>
              <a:defRPr sz="2300" b="1"/>
            </a:lvl4pPr>
            <a:lvl5pPr marL="2591981" indent="0">
              <a:buNone/>
              <a:defRPr sz="2300" b="1"/>
            </a:lvl5pPr>
            <a:lvl6pPr marL="3239978" indent="0">
              <a:buNone/>
              <a:defRPr sz="2300" b="1"/>
            </a:lvl6pPr>
            <a:lvl7pPr marL="3887973" indent="0">
              <a:buNone/>
              <a:defRPr sz="2300" b="1"/>
            </a:lvl7pPr>
            <a:lvl8pPr marL="4535968" indent="0">
              <a:buNone/>
              <a:defRPr sz="2300" b="1"/>
            </a:lvl8pPr>
            <a:lvl9pPr marL="5183965" indent="0">
              <a:buNone/>
              <a:defRPr sz="23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335" y="3082584"/>
            <a:ext cx="5729211" cy="5600402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ca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6907" y="2175809"/>
            <a:ext cx="5731461" cy="90677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7995" indent="0">
              <a:buNone/>
              <a:defRPr sz="2800" b="1"/>
            </a:lvl2pPr>
            <a:lvl3pPr marL="1295990" indent="0">
              <a:buNone/>
              <a:defRPr sz="2600" b="1"/>
            </a:lvl3pPr>
            <a:lvl4pPr marL="1943986" indent="0">
              <a:buNone/>
              <a:defRPr sz="2300" b="1"/>
            </a:lvl4pPr>
            <a:lvl5pPr marL="2591981" indent="0">
              <a:buNone/>
              <a:defRPr sz="2300" b="1"/>
            </a:lvl5pPr>
            <a:lvl6pPr marL="3239978" indent="0">
              <a:buNone/>
              <a:defRPr sz="2300" b="1"/>
            </a:lvl6pPr>
            <a:lvl7pPr marL="3887973" indent="0">
              <a:buNone/>
              <a:defRPr sz="2300" b="1"/>
            </a:lvl7pPr>
            <a:lvl8pPr marL="4535968" indent="0">
              <a:buNone/>
              <a:defRPr sz="2300" b="1"/>
            </a:lvl8pPr>
            <a:lvl9pPr marL="5183965" indent="0">
              <a:buNone/>
              <a:defRPr sz="23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6907" y="3082584"/>
            <a:ext cx="5731461" cy="5600402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ca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F978-44A4-3948-98FA-2B93BFFAD222}" type="datetimeFigureOut">
              <a:rPr lang="en-US" smtClean="0"/>
              <a:t>11/16/2015</a:t>
            </a:fld>
            <a:endParaRPr lang="ca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BBE5E-94B9-0443-870E-6192CAB1FB43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694727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ca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F978-44A4-3948-98FA-2B93BFFAD222}" type="datetimeFigureOut">
              <a:rPr lang="en-US" smtClean="0"/>
              <a:t>11/16/2015</a:t>
            </a:fld>
            <a:endParaRPr lang="ca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BBE5E-94B9-0443-870E-6192CAB1FB43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131532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F978-44A4-3948-98FA-2B93BFFAD222}" type="datetimeFigureOut">
              <a:rPr lang="en-US" smtClean="0"/>
              <a:t>11/16/2015</a:t>
            </a:fld>
            <a:endParaRPr lang="ca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BBE5E-94B9-0443-870E-6192CAB1FB43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21575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339" y="387012"/>
            <a:ext cx="4265955" cy="1647045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s-ES_tradnl" smtClean="0"/>
              <a:t>Click to edit Master title style</a:t>
            </a:r>
            <a:endParaRPr lang="ca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69621" y="387013"/>
            <a:ext cx="7248745" cy="8295975"/>
          </a:xfrm>
        </p:spPr>
        <p:txBody>
          <a:bodyPr/>
          <a:lstStyle>
            <a:lvl1pPr>
              <a:defRPr sz="4500"/>
            </a:lvl1pPr>
            <a:lvl2pPr>
              <a:defRPr sz="40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ca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8339" y="2034058"/>
            <a:ext cx="4265955" cy="6648931"/>
          </a:xfrm>
        </p:spPr>
        <p:txBody>
          <a:bodyPr/>
          <a:lstStyle>
            <a:lvl1pPr marL="0" indent="0">
              <a:buNone/>
              <a:defRPr sz="2000"/>
            </a:lvl1pPr>
            <a:lvl2pPr marL="647995" indent="0">
              <a:buNone/>
              <a:defRPr sz="1700"/>
            </a:lvl2pPr>
            <a:lvl3pPr marL="1295990" indent="0">
              <a:buNone/>
              <a:defRPr sz="1400"/>
            </a:lvl3pPr>
            <a:lvl4pPr marL="1943986" indent="0">
              <a:buNone/>
              <a:defRPr sz="1300"/>
            </a:lvl4pPr>
            <a:lvl5pPr marL="2591981" indent="0">
              <a:buNone/>
              <a:defRPr sz="1300"/>
            </a:lvl5pPr>
            <a:lvl6pPr marL="3239978" indent="0">
              <a:buNone/>
              <a:defRPr sz="1300"/>
            </a:lvl6pPr>
            <a:lvl7pPr marL="3887973" indent="0">
              <a:buNone/>
              <a:defRPr sz="1300"/>
            </a:lvl7pPr>
            <a:lvl8pPr marL="4535968" indent="0">
              <a:buNone/>
              <a:defRPr sz="1300"/>
            </a:lvl8pPr>
            <a:lvl9pPr marL="5183965" indent="0">
              <a:buNone/>
              <a:defRPr sz="13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F978-44A4-3948-98FA-2B93BFFAD222}" type="datetimeFigureOut">
              <a:rPr lang="en-US" smtClean="0"/>
              <a:t>11/16/2015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BBE5E-94B9-0443-870E-6192CAB1FB43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316926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8335" y="389261"/>
            <a:ext cx="11670030" cy="1620044"/>
          </a:xfrm>
          <a:prstGeom prst="rect">
            <a:avLst/>
          </a:prstGeom>
        </p:spPr>
        <p:txBody>
          <a:bodyPr vert="horz" lIns="129599" tIns="64799" rIns="129599" bIns="64799" rtlCol="0" anchor="ctr">
            <a:normAutofit/>
          </a:bodyPr>
          <a:lstStyle/>
          <a:p>
            <a:r>
              <a:rPr lang="es-ES_tradnl" smtClean="0"/>
              <a:t>Click to edit Master title style</a:t>
            </a:r>
            <a:endParaRPr lang="ca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335" y="2268064"/>
            <a:ext cx="11670030" cy="6414924"/>
          </a:xfrm>
          <a:prstGeom prst="rect">
            <a:avLst/>
          </a:prstGeom>
        </p:spPr>
        <p:txBody>
          <a:bodyPr vert="horz" lIns="129599" tIns="64799" rIns="129599" bIns="64799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ca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8335" y="9009246"/>
            <a:ext cx="3025563" cy="517514"/>
          </a:xfrm>
          <a:prstGeom prst="rect">
            <a:avLst/>
          </a:prstGeom>
        </p:spPr>
        <p:txBody>
          <a:bodyPr vert="horz" lIns="129599" tIns="64799" rIns="129599" bIns="64799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FF978-44A4-3948-98FA-2B93BFFAD222}" type="datetimeFigureOut">
              <a:rPr lang="en-US" smtClean="0"/>
              <a:t>11/16/2015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0289" y="9009246"/>
            <a:ext cx="4106122" cy="517514"/>
          </a:xfrm>
          <a:prstGeom prst="rect">
            <a:avLst/>
          </a:prstGeom>
        </p:spPr>
        <p:txBody>
          <a:bodyPr vert="horz" lIns="129599" tIns="64799" rIns="129599" bIns="64799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92802" y="9009246"/>
            <a:ext cx="3025563" cy="517514"/>
          </a:xfrm>
          <a:prstGeom prst="rect">
            <a:avLst/>
          </a:prstGeom>
        </p:spPr>
        <p:txBody>
          <a:bodyPr vert="horz" lIns="129599" tIns="64799" rIns="129599" bIns="64799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BBE5E-94B9-0443-870E-6192CAB1FB43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998819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647995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5996" indent="-485996" algn="l" defTabSz="647995" rtl="0" eaLnBrk="1" latinLnBrk="0" hangingPunct="1">
        <a:spcBef>
          <a:spcPct val="20000"/>
        </a:spcBef>
        <a:buFont typeface="Arial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52992" indent="-404997" algn="l" defTabSz="647995" rtl="0" eaLnBrk="1" latinLnBrk="0" hangingPunct="1">
        <a:spcBef>
          <a:spcPct val="20000"/>
        </a:spcBef>
        <a:buFont typeface="Arial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19989" indent="-323998" algn="l" defTabSz="647995" rtl="0" eaLnBrk="1" latinLnBrk="0" hangingPunct="1">
        <a:spcBef>
          <a:spcPct val="20000"/>
        </a:spcBef>
        <a:buFont typeface="Arial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67984" indent="-323998" algn="l" defTabSz="647995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915979" indent="-323998" algn="l" defTabSz="647995" rtl="0" eaLnBrk="1" latinLnBrk="0" hangingPunct="1">
        <a:spcBef>
          <a:spcPct val="20000"/>
        </a:spcBef>
        <a:buFont typeface="Arial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63974" indent="-323998" algn="l" defTabSz="647995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11970" indent="-323998" algn="l" defTabSz="647995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59965" indent="-323998" algn="l" defTabSz="647995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07960" indent="-323998" algn="l" defTabSz="647995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799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7995" algn="l" defTabSz="64799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95990" algn="l" defTabSz="64799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43986" algn="l" defTabSz="64799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591981" algn="l" defTabSz="64799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39978" algn="l" defTabSz="64799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87973" algn="l" defTabSz="64799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35968" algn="l" defTabSz="64799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183965" algn="l" defTabSz="64799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1556619"/>
            <a:ext cx="12966700" cy="8163643"/>
          </a:xfrm>
          <a:prstGeom prst="rect">
            <a:avLst/>
          </a:prstGeom>
          <a:solidFill>
            <a:srgbClr val="20B1B4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15" tIns="45707" rIns="91415" bIns="45707" spcCol="0" rtlCol="0" anchor="ctr"/>
          <a:lstStyle/>
          <a:p>
            <a:pPr algn="ctr"/>
            <a:r>
              <a:rPr lang="ca-ES" dirty="0" smtClean="0"/>
              <a:t> </a:t>
            </a:r>
            <a:endParaRPr lang="ca-ES" dirty="0"/>
          </a:p>
        </p:txBody>
      </p:sp>
      <p:sp>
        <p:nvSpPr>
          <p:cNvPr id="11" name="TextBox 10"/>
          <p:cNvSpPr txBox="1"/>
          <p:nvPr/>
        </p:nvSpPr>
        <p:spPr>
          <a:xfrm>
            <a:off x="728912" y="8378555"/>
            <a:ext cx="6471988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b="1" dirty="0" err="1" smtClean="0">
                <a:solidFill>
                  <a:schemeClr val="bg1"/>
                </a:solidFill>
                <a:latin typeface="PFSquareSansPro-Medium"/>
                <a:cs typeface="PFSquareSansPro-Medium"/>
              </a:rPr>
              <a:t>MSEsG</a:t>
            </a:r>
            <a:r>
              <a:rPr lang="en-US" sz="2000" b="1" dirty="0" smtClean="0">
                <a:solidFill>
                  <a:schemeClr val="bg1"/>
                </a:solidFill>
                <a:latin typeface="PFSquareSansPro-Medium"/>
                <a:cs typeface="PFSquareSansPro-Medium"/>
              </a:rPr>
              <a:t> on Maritime Security and Surveillance</a:t>
            </a:r>
            <a:endParaRPr lang="en-US" sz="2000" b="1" dirty="0" smtClean="0">
              <a:solidFill>
                <a:schemeClr val="bg1"/>
              </a:solidFill>
              <a:latin typeface="PFSquareSansPro-Medium"/>
              <a:cs typeface="PFSquareSansPro-Medium"/>
            </a:endParaRPr>
          </a:p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chemeClr val="bg1"/>
                </a:solidFill>
                <a:latin typeface="PFSquareSansPro-Medium"/>
                <a:cs typeface="PFSquareSansPro-Medium"/>
              </a:rPr>
              <a:t>19</a:t>
            </a:r>
            <a:r>
              <a:rPr lang="en-US" sz="2000" b="1" baseline="30000" dirty="0" smtClean="0">
                <a:solidFill>
                  <a:schemeClr val="bg1"/>
                </a:solidFill>
                <a:latin typeface="PFSquareSansPro-Medium"/>
                <a:cs typeface="PFSquareSansPro-Medium"/>
              </a:rPr>
              <a:t>th</a:t>
            </a:r>
            <a:r>
              <a:rPr lang="en-US" sz="2000" b="1" dirty="0" smtClean="0">
                <a:solidFill>
                  <a:schemeClr val="bg1"/>
                </a:solidFill>
                <a:latin typeface="PFSquareSansPro-Medium"/>
                <a:cs typeface="PFSquareSansPro-Medium"/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  <a:latin typeface="PFSquareSansPro-Medium"/>
                <a:cs typeface="PFSquareSansPro-Medium"/>
              </a:rPr>
              <a:t>November 2015</a:t>
            </a:r>
            <a:endParaRPr lang="ca-ES" sz="2000" b="1" dirty="0">
              <a:solidFill>
                <a:schemeClr val="bg1"/>
              </a:solidFill>
              <a:latin typeface="PFSquareSansPro-Medium"/>
              <a:cs typeface="PFSquareSansPro-Medium"/>
            </a:endParaRPr>
          </a:p>
        </p:txBody>
      </p:sp>
      <p:pic>
        <p:nvPicPr>
          <p:cNvPr id="3" name="Picture 2" descr="logo_comisso_v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500" y="-55562"/>
            <a:ext cx="2730500" cy="20447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763825" y="2451100"/>
            <a:ext cx="9439050" cy="270843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endParaRPr lang="en-US" sz="4000" b="1" dirty="0" smtClean="0">
              <a:solidFill>
                <a:schemeClr val="bg1"/>
              </a:solidFill>
              <a:latin typeface="PFSquareSansPro-Bold"/>
              <a:cs typeface="PFSquareSansPro-Bold"/>
            </a:endParaRPr>
          </a:p>
          <a:p>
            <a:pPr algn="ctr">
              <a:lnSpc>
                <a:spcPct val="110000"/>
              </a:lnSpc>
            </a:pPr>
            <a:r>
              <a:rPr lang="en-US" sz="4000" b="1" dirty="0" smtClean="0">
                <a:solidFill>
                  <a:schemeClr val="bg1"/>
                </a:solidFill>
                <a:latin typeface="PFSquareSansPro-Bold"/>
                <a:cs typeface="PFSquareSansPro-Bold"/>
              </a:rPr>
              <a:t>Highlights on the Horizon 2020 </a:t>
            </a:r>
          </a:p>
          <a:p>
            <a:pPr algn="ctr">
              <a:lnSpc>
                <a:spcPct val="110000"/>
              </a:lnSpc>
            </a:pPr>
            <a:r>
              <a:rPr lang="en-US" sz="4000" b="1" dirty="0" smtClean="0">
                <a:solidFill>
                  <a:schemeClr val="bg1"/>
                </a:solidFill>
                <a:latin typeface="PFSquareSansPro-Bold"/>
                <a:cs typeface="PFSquareSansPro-Bold"/>
              </a:rPr>
              <a:t>Work Program for 2016 &amp; 2017 </a:t>
            </a:r>
          </a:p>
          <a:p>
            <a:pPr algn="ctr">
              <a:lnSpc>
                <a:spcPct val="110000"/>
              </a:lnSpc>
            </a:pPr>
            <a:r>
              <a:rPr lang="en-US" sz="4000" b="1" dirty="0" smtClean="0">
                <a:solidFill>
                  <a:schemeClr val="bg1"/>
                </a:solidFill>
                <a:latin typeface="PFSquareSansPro-Bold"/>
                <a:cs typeface="PFSquareSansPro-Bold"/>
              </a:rPr>
              <a:t>on Research on "</a:t>
            </a:r>
            <a:r>
              <a:rPr lang="en-US" sz="4000" b="1" dirty="0">
                <a:solidFill>
                  <a:schemeClr val="bg1"/>
                </a:solidFill>
                <a:latin typeface="PFSquareSansPro-Bold"/>
                <a:cs typeface="PFSquareSansPro-Bold"/>
              </a:rPr>
              <a:t>S</a:t>
            </a:r>
            <a:r>
              <a:rPr lang="en-US" sz="4000" b="1" dirty="0" smtClean="0">
                <a:solidFill>
                  <a:schemeClr val="bg1"/>
                </a:solidFill>
                <a:latin typeface="PFSquareSansPro-Bold"/>
                <a:cs typeface="PFSquareSansPro-Bold"/>
              </a:rPr>
              <a:t>ecure Societies" </a:t>
            </a:r>
            <a:endParaRPr lang="en-US" sz="4000" b="1" dirty="0" smtClean="0">
              <a:solidFill>
                <a:schemeClr val="bg1"/>
              </a:solidFill>
              <a:latin typeface="PFSquareSansPro-Bold"/>
              <a:cs typeface="PFSquareSansPro-Bold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45200" y="9540262"/>
            <a:ext cx="972000" cy="180000"/>
          </a:xfrm>
          <a:prstGeom prst="rect">
            <a:avLst/>
          </a:prstGeom>
          <a:solidFill>
            <a:srgbClr val="143575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53060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513012" y="1739982"/>
            <a:ext cx="12059988" cy="7608210"/>
          </a:xfrm>
          <a:prstGeom prst="rect">
            <a:avLst/>
          </a:prstGeom>
          <a:noFill/>
        </p:spPr>
        <p:txBody>
          <a:bodyPr wrap="square" lIns="91415" tIns="45707" rIns="91415" bIns="45707" rtlCol="0">
            <a:spAutoFit/>
          </a:bodyPr>
          <a:lstStyle/>
          <a:p>
            <a:pPr>
              <a:lnSpc>
                <a:spcPct val="90000"/>
              </a:lnSpc>
            </a:pPr>
            <a:endParaRPr lang="en-US" sz="3600" b="1" spc="-100" dirty="0">
              <a:latin typeface="PFSquareSansPro-Bold"/>
              <a:cs typeface="PFSquareSansPro-Bold"/>
            </a:endParaRPr>
          </a:p>
          <a:p>
            <a:pPr algn="ctr"/>
            <a:r>
              <a:rPr lang="en-US" sz="3600" b="1" u="sng" spc="-100" dirty="0" smtClean="0">
                <a:solidFill>
                  <a:srgbClr val="20B1B4"/>
                </a:solidFill>
                <a:latin typeface="PFSquareSansPro-Bold"/>
                <a:cs typeface="PFSquareSansPro-Bold"/>
              </a:rPr>
              <a:t>Action SEC-21</a:t>
            </a:r>
          </a:p>
          <a:p>
            <a:pPr algn="ctr"/>
            <a:r>
              <a:rPr lang="en-US" sz="3600" b="1" u="sng" spc="-100" dirty="0" smtClean="0">
                <a:solidFill>
                  <a:srgbClr val="20B1B4"/>
                </a:solidFill>
                <a:latin typeface="PFSquareSansPro-Bold"/>
                <a:cs typeface="PFSquareSansPro-Bold"/>
              </a:rPr>
              <a:t>Establishment of pan-European Networks of practitioners</a:t>
            </a:r>
          </a:p>
          <a:p>
            <a:pPr algn="ctr"/>
            <a:endParaRPr lang="en-US" sz="2400" b="1" spc="-100" dirty="0" smtClean="0">
              <a:latin typeface="PFSquareSansPro-Bold"/>
              <a:cs typeface="PFSquareSansPro-Bold"/>
            </a:endParaRPr>
          </a:p>
          <a:p>
            <a:endParaRPr lang="en-US" sz="3600" spc="-100" dirty="0" smtClean="0">
              <a:latin typeface="PFSquareSansPro-Bold"/>
              <a:cs typeface="PFSquareSansPro-Bold"/>
            </a:endParaRPr>
          </a:p>
          <a:p>
            <a:r>
              <a:rPr lang="en-US" sz="3600" b="1" spc="-100" dirty="0" smtClean="0">
                <a:latin typeface="PFSquareSansPro-Bold"/>
                <a:cs typeface="PFSquareSansPro-Bold"/>
              </a:rPr>
              <a:t>Background</a:t>
            </a:r>
          </a:p>
          <a:p>
            <a:endParaRPr lang="en-US" sz="3600" spc="-100" dirty="0">
              <a:latin typeface="PFSquareSansPro-Medium"/>
              <a:cs typeface="PFSquareSansPro-Bold"/>
            </a:endParaRPr>
          </a:p>
          <a:p>
            <a:pPr algn="just"/>
            <a:r>
              <a:rPr lang="en-US" sz="3600" spc="-100" dirty="0" smtClean="0">
                <a:latin typeface="PFSquareSansPro-Medium"/>
                <a:cs typeface="PFSquareSansPro-Bold"/>
              </a:rPr>
              <a:t>Action n°</a:t>
            </a:r>
            <a:r>
              <a:rPr lang="en-GB" sz="3600" dirty="0" smtClean="0">
                <a:latin typeface="PFSquareSansPro-Medium"/>
              </a:rPr>
              <a:t>5.2.4 of the EU Maritime security Strategy Action Plan calls </a:t>
            </a:r>
            <a:r>
              <a:rPr lang="en-GB" sz="3600" dirty="0">
                <a:latin typeface="PFSquareSansPro-Medium"/>
              </a:rPr>
              <a:t>for </a:t>
            </a:r>
            <a:r>
              <a:rPr lang="en-GB" sz="3600" dirty="0" smtClean="0">
                <a:latin typeface="PFSquareSansPro-Medium"/>
              </a:rPr>
              <a:t>the</a:t>
            </a:r>
            <a:r>
              <a:rPr lang="en-GB" sz="3600" dirty="0">
                <a:latin typeface="PFSquareSansPro-Medium"/>
              </a:rPr>
              <a:t> </a:t>
            </a:r>
            <a:r>
              <a:rPr lang="en-GB" sz="3600" dirty="0" smtClean="0">
                <a:latin typeface="PFSquareSansPro-Medium"/>
              </a:rPr>
              <a:t>"</a:t>
            </a:r>
            <a:r>
              <a:rPr lang="en-GB" sz="3600" i="1" dirty="0" smtClean="0">
                <a:latin typeface="PFSquareSansPro-Medium"/>
              </a:rPr>
              <a:t>establishment </a:t>
            </a:r>
            <a:r>
              <a:rPr lang="en-GB" sz="3600" i="1" dirty="0">
                <a:latin typeface="PFSquareSansPro-Medium"/>
              </a:rPr>
              <a:t>of a network of R&amp;D experts to create a clear vision and propose a cross-</a:t>
            </a:r>
            <a:r>
              <a:rPr lang="en-GB" sz="3600" i="1" dirty="0" err="1">
                <a:latin typeface="PFSquareSansPro-Medium"/>
              </a:rPr>
              <a:t>sectoral</a:t>
            </a:r>
            <a:r>
              <a:rPr lang="en-GB" sz="3600" i="1" dirty="0">
                <a:latin typeface="PFSquareSansPro-Medium"/>
              </a:rPr>
              <a:t> agenda for maritime security research</a:t>
            </a:r>
            <a:r>
              <a:rPr lang="en-GB" sz="3600" dirty="0" smtClean="0">
                <a:latin typeface="PFSquareSansPro-Medium"/>
              </a:rPr>
              <a:t>".</a:t>
            </a:r>
            <a:endParaRPr lang="en-US" sz="3600" spc="-100" dirty="0" smtClean="0">
              <a:latin typeface="PFSquareSansPro-Medium"/>
              <a:cs typeface="PFSquareSansPro-Bold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3600" b="1" spc="-100" dirty="0" smtClean="0">
              <a:latin typeface="PFSquareSansPro-Bold"/>
              <a:cs typeface="PFSquareSansPro-Bold"/>
            </a:endParaRPr>
          </a:p>
          <a:p>
            <a:pPr>
              <a:lnSpc>
                <a:spcPct val="150000"/>
              </a:lnSpc>
            </a:pPr>
            <a:endParaRPr lang="en-US" sz="3600" b="1" spc="-100" dirty="0" smtClean="0">
              <a:latin typeface="PFSquareSansPro-Bold"/>
              <a:cs typeface="PFSquareSansPro-Bold"/>
            </a:endParaRPr>
          </a:p>
        </p:txBody>
      </p:sp>
      <p:pic>
        <p:nvPicPr>
          <p:cNvPr id="5" name="Picture 4" descr="logo_comisso_v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500" y="-55562"/>
            <a:ext cx="2730500" cy="204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63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304800" y="1454232"/>
            <a:ext cx="12420600" cy="10809087"/>
          </a:xfrm>
          <a:prstGeom prst="rect">
            <a:avLst/>
          </a:prstGeom>
          <a:noFill/>
        </p:spPr>
        <p:txBody>
          <a:bodyPr wrap="square" lIns="91415" tIns="45707" rIns="91415" bIns="45707" rtlCol="0">
            <a:spAutoFit/>
          </a:bodyPr>
          <a:lstStyle/>
          <a:p>
            <a:pPr>
              <a:lnSpc>
                <a:spcPct val="90000"/>
              </a:lnSpc>
            </a:pPr>
            <a:endParaRPr lang="en-US" sz="3600" b="1" spc="-100" dirty="0">
              <a:latin typeface="PFSquareSansPro-Bold"/>
              <a:cs typeface="PFSquareSansPro-Bold"/>
            </a:endParaRPr>
          </a:p>
          <a:p>
            <a:pPr algn="ctr"/>
            <a:r>
              <a:rPr lang="en-US" sz="3600" b="1" u="sng" spc="-100" dirty="0" smtClean="0">
                <a:solidFill>
                  <a:srgbClr val="20B1B4"/>
                </a:solidFill>
                <a:latin typeface="PFSquareSansPro-Bold"/>
                <a:cs typeface="PFSquareSansPro-Bold"/>
              </a:rPr>
              <a:t>Action SEC-21</a:t>
            </a:r>
          </a:p>
          <a:p>
            <a:pPr algn="ctr"/>
            <a:r>
              <a:rPr lang="en-US" sz="3600" b="1" u="sng" spc="-100" dirty="0" smtClean="0">
                <a:solidFill>
                  <a:srgbClr val="20B1B4"/>
                </a:solidFill>
                <a:latin typeface="PFSquareSansPro-Bold"/>
                <a:cs typeface="PFSquareSansPro-Bold"/>
              </a:rPr>
              <a:t>Establishment of pan-European Networks of practitioners</a:t>
            </a:r>
          </a:p>
          <a:p>
            <a:endParaRPr lang="en-US" sz="3600" spc="-100" dirty="0" smtClean="0">
              <a:latin typeface="PFSquareSansPro-Bold"/>
              <a:cs typeface="PFSquareSansPro-Bold"/>
            </a:endParaRPr>
          </a:p>
          <a:p>
            <a:r>
              <a:rPr lang="en-US" sz="3600" b="1" spc="-100" dirty="0" smtClean="0">
                <a:latin typeface="PFSquareSansPro-Bold"/>
                <a:cs typeface="PFSquareSansPro-Bold"/>
              </a:rPr>
              <a:t>Objective</a:t>
            </a:r>
          </a:p>
          <a:p>
            <a:endParaRPr lang="en-US" sz="800" spc="-100" dirty="0">
              <a:latin typeface="PFSquareSansPro-Bold"/>
              <a:cs typeface="PFSquareSansPro-Bold"/>
            </a:endParaRPr>
          </a:p>
          <a:p>
            <a:r>
              <a:rPr lang="en-US" sz="3600" spc="-100" dirty="0" smtClean="0">
                <a:latin typeface="PFSquareSansPro-Bold"/>
                <a:cs typeface="PFSquareSansPro-Bold"/>
              </a:rPr>
              <a:t>Support with EU funding the operating costs of networks bringing together experts from national authorities carrying out security missions.</a:t>
            </a:r>
          </a:p>
          <a:p>
            <a:endParaRPr lang="en-US" sz="800" spc="-100" dirty="0" smtClean="0">
              <a:latin typeface="PFSquareSansPro-Bold"/>
              <a:cs typeface="PFSquareSansPro-Bold"/>
            </a:endParaRPr>
          </a:p>
          <a:p>
            <a:r>
              <a:rPr lang="en-US" sz="3600" spc="-100" dirty="0" smtClean="0">
                <a:latin typeface="PFSquareSansPro-Bold"/>
                <a:cs typeface="PFSquareSansPro-Bold"/>
              </a:rPr>
              <a:t>Networks of practitioners will contribute to the EU R&amp;D policy by: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spc="-100" dirty="0" smtClean="0">
                <a:latin typeface="PFSquareSansPro-Bold"/>
                <a:cs typeface="PFSquareSansPro-Bold"/>
              </a:rPr>
              <a:t>Monitoring research and innovation projects with a view to improve their uptake and/or industrialization of results.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spc="-100" dirty="0" smtClean="0">
                <a:latin typeface="PFSquareSansPro-Bold"/>
                <a:cs typeface="PFSquareSansPro-Bold"/>
              </a:rPr>
              <a:t>Express common requirements on innovation needs.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spc="-100" dirty="0" smtClean="0">
                <a:latin typeface="PFSquareSansPro-Bold"/>
                <a:cs typeface="PFSquareSansPro-Bold"/>
              </a:rPr>
              <a:t>Indicate priorities as regards standardization needs.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spc="-100" dirty="0" smtClean="0">
              <a:latin typeface="PFSquareSansPro-Bold"/>
              <a:cs typeface="PFSquareSansPro-Bold"/>
            </a:endParaRPr>
          </a:p>
          <a:p>
            <a:endParaRPr lang="en-US" sz="3600" spc="-100" dirty="0" smtClean="0">
              <a:latin typeface="PFSquareSansPro-Bold"/>
              <a:cs typeface="PFSquareSansPro-Bold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3600" b="1" spc="-100" dirty="0" smtClean="0">
              <a:latin typeface="PFSquareSansPro-Bold"/>
              <a:cs typeface="PFSquareSansPro-Bold"/>
            </a:endParaRPr>
          </a:p>
          <a:p>
            <a:pPr>
              <a:lnSpc>
                <a:spcPct val="150000"/>
              </a:lnSpc>
            </a:pPr>
            <a:endParaRPr lang="en-US" sz="3600" b="1" spc="-100" dirty="0" smtClean="0">
              <a:latin typeface="PFSquareSansPro-Bold"/>
              <a:cs typeface="PFSquareSansPro-Bold"/>
            </a:endParaRPr>
          </a:p>
        </p:txBody>
      </p:sp>
      <p:pic>
        <p:nvPicPr>
          <p:cNvPr id="5" name="Picture 4" descr="logo_comisso_v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500" y="-55562"/>
            <a:ext cx="2730500" cy="204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69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513012" y="1739982"/>
            <a:ext cx="12059988" cy="10932197"/>
          </a:xfrm>
          <a:prstGeom prst="rect">
            <a:avLst/>
          </a:prstGeom>
          <a:noFill/>
        </p:spPr>
        <p:txBody>
          <a:bodyPr wrap="square" lIns="91415" tIns="45707" rIns="91415" bIns="45707" rtlCol="0">
            <a:spAutoFit/>
          </a:bodyPr>
          <a:lstStyle/>
          <a:p>
            <a:pPr>
              <a:lnSpc>
                <a:spcPct val="90000"/>
              </a:lnSpc>
            </a:pPr>
            <a:endParaRPr lang="en-US" sz="3600" b="1" spc="-100" dirty="0">
              <a:latin typeface="PFSquareSansPro-Bold"/>
              <a:cs typeface="PFSquareSansPro-Bold"/>
            </a:endParaRPr>
          </a:p>
          <a:p>
            <a:pPr algn="ctr"/>
            <a:r>
              <a:rPr lang="en-US" sz="3600" b="1" u="sng" spc="-100" dirty="0" smtClean="0">
                <a:solidFill>
                  <a:srgbClr val="20B1B4"/>
                </a:solidFill>
                <a:latin typeface="PFSquareSansPro-Bold"/>
                <a:cs typeface="PFSquareSansPro-Bold"/>
              </a:rPr>
              <a:t>Action SEC-21</a:t>
            </a:r>
          </a:p>
          <a:p>
            <a:pPr algn="ctr"/>
            <a:r>
              <a:rPr lang="en-US" sz="3600" b="1" u="sng" spc="-100" dirty="0" smtClean="0">
                <a:solidFill>
                  <a:srgbClr val="20B1B4"/>
                </a:solidFill>
                <a:latin typeface="PFSquareSansPro-Bold"/>
                <a:cs typeface="PFSquareSansPro-Bold"/>
              </a:rPr>
              <a:t>Establishment of pan-European Networks of practitioners</a:t>
            </a:r>
          </a:p>
          <a:p>
            <a:pPr algn="ctr"/>
            <a:endParaRPr lang="en-US" sz="2400" b="1" spc="-100" dirty="0" smtClean="0">
              <a:latin typeface="PFSquareSansPro-Bold"/>
              <a:cs typeface="PFSquareSansPro-Bold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spc="-100" dirty="0" smtClean="0">
                <a:latin typeface="PFSquareSansPro-Bold"/>
                <a:cs typeface="PFSquareSansPro-Bold"/>
              </a:rPr>
              <a:t>Scope of the networks:</a:t>
            </a:r>
          </a:p>
          <a:p>
            <a:pPr marL="1219495" lvl="1" indent="-571500">
              <a:buFont typeface="Wingdings" panose="05000000000000000000" pitchFamily="2" charset="2"/>
              <a:buChar char="ü"/>
            </a:pPr>
            <a:r>
              <a:rPr lang="en-US" sz="3600" spc="-100" dirty="0">
                <a:latin typeface="PFSquareSansPro-Bold"/>
                <a:cs typeface="PFSquareSansPro-Bold"/>
              </a:rPr>
              <a:t>	</a:t>
            </a:r>
            <a:r>
              <a:rPr lang="en-US" sz="3600" spc="-100" dirty="0" smtClean="0">
                <a:latin typeface="PFSquareSansPro-Bold"/>
                <a:cs typeface="PFSquareSansPro-Bold"/>
              </a:rPr>
              <a:t>Practitioners from the same discipline across Europe (Coast Guards are identified as a "discipline").</a:t>
            </a:r>
          </a:p>
          <a:p>
            <a:pPr marL="1219495" lvl="1" indent="-571500">
              <a:buFont typeface="Wingdings" panose="05000000000000000000" pitchFamily="2" charset="2"/>
              <a:buChar char="ü"/>
            </a:pPr>
            <a:r>
              <a:rPr lang="en-US" sz="3600" spc="-100" dirty="0" smtClean="0">
                <a:latin typeface="PFSquareSansPro-Bold"/>
                <a:cs typeface="PFSquareSansPro-Bold"/>
              </a:rPr>
              <a:t>Practitioners from different disciplines in a particular geographic area (e.g. Mediterranean region). </a:t>
            </a:r>
          </a:p>
          <a:p>
            <a:pPr lvl="1"/>
            <a:endParaRPr lang="en-US" sz="3600" spc="-100" dirty="0" smtClean="0">
              <a:latin typeface="PFSquareSansPro-Bold"/>
              <a:cs typeface="PFSquareSansPro-Bold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spc="-100" dirty="0" smtClean="0">
                <a:latin typeface="PFSquareSansPro-Bold"/>
                <a:cs typeface="PFSquareSansPro-Bold"/>
              </a:rPr>
              <a:t>Publication of the call for proposals: March 2016</a:t>
            </a:r>
          </a:p>
          <a:p>
            <a:endParaRPr lang="en-US" sz="3600" spc="-100" dirty="0" smtClean="0">
              <a:latin typeface="PFSquareSansPro-Bold"/>
              <a:cs typeface="PFSquareSansPro-Bold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spc="-100" dirty="0" smtClean="0">
                <a:latin typeface="PFSquareSansPro-Bold"/>
                <a:cs typeface="PFSquareSansPro-Bold"/>
              </a:rPr>
              <a:t>European Brokerage Event on 1</a:t>
            </a:r>
            <a:r>
              <a:rPr lang="en-US" sz="3600" spc="-100" baseline="30000" dirty="0" smtClean="0">
                <a:latin typeface="PFSquareSansPro-Bold"/>
                <a:cs typeface="PFSquareSansPro-Bold"/>
              </a:rPr>
              <a:t>st</a:t>
            </a:r>
            <a:r>
              <a:rPr lang="en-US" sz="3600" spc="-100" dirty="0" smtClean="0">
                <a:latin typeface="PFSquareSansPro-Bold"/>
                <a:cs typeface="PFSquareSansPro-Bold"/>
              </a:rPr>
              <a:t> February 2016 in Nice </a:t>
            </a:r>
          </a:p>
          <a:p>
            <a:r>
              <a:rPr lang="en-US" sz="3600" spc="-100" dirty="0" smtClean="0">
                <a:latin typeface="PFSquareSansPro-Bold"/>
                <a:cs typeface="PFSquareSansPro-Bold"/>
              </a:rPr>
              <a:t>	will bring together practitioners to prepare proposals.  </a:t>
            </a:r>
          </a:p>
          <a:p>
            <a:pPr marL="1219495" lvl="1" indent="-571500">
              <a:buFont typeface="Wingdings" panose="05000000000000000000" pitchFamily="2" charset="2"/>
              <a:buChar char="ü"/>
            </a:pPr>
            <a:endParaRPr lang="en-US" sz="3600" spc="-100" dirty="0" smtClean="0">
              <a:latin typeface="PFSquareSansPro-Bold"/>
              <a:cs typeface="PFSquareSansPro-Bold"/>
            </a:endParaRPr>
          </a:p>
          <a:p>
            <a:pPr marL="1219495" lvl="1" indent="-571500">
              <a:buFont typeface="Wingdings" panose="05000000000000000000" pitchFamily="2" charset="2"/>
              <a:buChar char="ü"/>
            </a:pPr>
            <a:endParaRPr lang="en-US" sz="3600" spc="-100" dirty="0" smtClean="0">
              <a:latin typeface="PFSquareSansPro-Bold"/>
              <a:cs typeface="PFSquareSansPro-Bold"/>
            </a:endParaRPr>
          </a:p>
          <a:p>
            <a:pPr marL="1219495" lvl="1" indent="-571500">
              <a:buFont typeface="Wingdings" panose="05000000000000000000" pitchFamily="2" charset="2"/>
              <a:buChar char="ü"/>
            </a:pPr>
            <a:endParaRPr lang="en-US" sz="3600" spc="-100" dirty="0" smtClean="0">
              <a:latin typeface="PFSquareSansPro-Bold"/>
              <a:cs typeface="PFSquareSansPro-Bold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3600" b="1" spc="-100" dirty="0" smtClean="0">
              <a:latin typeface="PFSquareSansPro-Bold"/>
              <a:cs typeface="PFSquareSansPro-Bold"/>
            </a:endParaRPr>
          </a:p>
          <a:p>
            <a:pPr>
              <a:lnSpc>
                <a:spcPct val="150000"/>
              </a:lnSpc>
            </a:pPr>
            <a:endParaRPr lang="en-US" sz="3600" b="1" spc="-100" dirty="0" smtClean="0">
              <a:latin typeface="PFSquareSansPro-Bold"/>
              <a:cs typeface="PFSquareSansPro-Bold"/>
            </a:endParaRPr>
          </a:p>
        </p:txBody>
      </p:sp>
      <p:pic>
        <p:nvPicPr>
          <p:cNvPr id="5" name="Picture 4" descr="logo_comisso_v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500" y="-55562"/>
            <a:ext cx="2730500" cy="204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50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419100" y="1492331"/>
            <a:ext cx="12325350" cy="9978090"/>
          </a:xfrm>
          <a:prstGeom prst="rect">
            <a:avLst/>
          </a:prstGeom>
          <a:noFill/>
        </p:spPr>
        <p:txBody>
          <a:bodyPr wrap="square" lIns="91415" tIns="45707" rIns="91415" bIns="45707" rtlCol="0">
            <a:spAutoFit/>
          </a:bodyPr>
          <a:lstStyle/>
          <a:p>
            <a:pPr>
              <a:lnSpc>
                <a:spcPct val="90000"/>
              </a:lnSpc>
            </a:pPr>
            <a:endParaRPr lang="en-US" sz="3600" b="1" spc="-100" dirty="0">
              <a:latin typeface="PFSquareSansPro-Bold"/>
              <a:cs typeface="PFSquareSansPro-Bold"/>
            </a:endParaRPr>
          </a:p>
          <a:p>
            <a:pPr algn="ctr"/>
            <a:r>
              <a:rPr lang="en-US" sz="3600" b="1" u="sng" spc="-100" dirty="0" smtClean="0">
                <a:solidFill>
                  <a:srgbClr val="20B1B4"/>
                </a:solidFill>
                <a:latin typeface="PFSquareSansPro-Bold"/>
                <a:cs typeface="PFSquareSansPro-Bold"/>
              </a:rPr>
              <a:t>Action SEC-19 </a:t>
            </a:r>
          </a:p>
          <a:p>
            <a:pPr algn="ctr"/>
            <a:r>
              <a:rPr lang="en-US" sz="3600" b="1" u="sng" spc="-100" dirty="0" smtClean="0">
                <a:solidFill>
                  <a:srgbClr val="20B1B4"/>
                </a:solidFill>
                <a:latin typeface="PFSquareSansPro-Bold"/>
                <a:cs typeface="PFSquareSansPro-Bold"/>
              </a:rPr>
              <a:t> Data fusion for maritime security applications</a:t>
            </a:r>
          </a:p>
          <a:p>
            <a:endParaRPr lang="en-US" sz="3600" spc="-100" dirty="0" smtClean="0">
              <a:latin typeface="PFSquareSansPro-Bold"/>
              <a:cs typeface="PFSquareSansPro-Bold"/>
            </a:endParaRPr>
          </a:p>
          <a:p>
            <a:r>
              <a:rPr lang="en-US" sz="3600" b="1" spc="-100" dirty="0">
                <a:latin typeface="PFSquareSansPro-Bold"/>
                <a:cs typeface="PFSquareSansPro-Bold"/>
              </a:rPr>
              <a:t>Background</a:t>
            </a:r>
          </a:p>
          <a:p>
            <a:endParaRPr lang="en-US" sz="800" spc="-100" dirty="0">
              <a:latin typeface="PFSquareSansPro-Medium"/>
              <a:cs typeface="PFSquareSansPro-Bold"/>
            </a:endParaRPr>
          </a:p>
          <a:p>
            <a:pPr algn="just"/>
            <a:r>
              <a:rPr lang="en-GB" sz="3600" dirty="0" smtClean="0">
                <a:latin typeface="PFSquareSansPro-Medium"/>
              </a:rPr>
              <a:t>EU </a:t>
            </a:r>
            <a:r>
              <a:rPr lang="en-GB" sz="3600" dirty="0">
                <a:latin typeface="PFSquareSansPro-Medium"/>
              </a:rPr>
              <a:t>Maritime security Strategy Action </a:t>
            </a:r>
            <a:r>
              <a:rPr lang="en-GB" sz="3600" dirty="0" smtClean="0">
                <a:latin typeface="PFSquareSansPro-Medium"/>
              </a:rPr>
              <a:t>Plan </a:t>
            </a:r>
            <a:endParaRPr lang="en-GB" sz="3600" dirty="0">
              <a:latin typeface="PFSquareSansPro-Medium"/>
            </a:endParaRPr>
          </a:p>
          <a:p>
            <a:pPr algn="just"/>
            <a:r>
              <a:rPr lang="en-GB" sz="3600" dirty="0" smtClean="0">
                <a:latin typeface="PFSquareSansPro-Medium"/>
              </a:rPr>
              <a:t>Work strand 2 "Maritime awareness, surveillance and information sharing"</a:t>
            </a:r>
          </a:p>
          <a:p>
            <a:pPr algn="just"/>
            <a:endParaRPr lang="en-GB" sz="800" b="1" spc="-100" dirty="0">
              <a:latin typeface="PFSquareSansPro-Medium"/>
              <a:cs typeface="PFSquareSansPro-Bold"/>
            </a:endParaRPr>
          </a:p>
          <a:p>
            <a:pPr algn="just"/>
            <a:endParaRPr lang="en-US" sz="800" b="1" spc="-100" dirty="0" smtClean="0">
              <a:latin typeface="PFSquareSansPro-Bold"/>
              <a:cs typeface="PFSquareSansPro-Bold"/>
            </a:endParaRPr>
          </a:p>
          <a:p>
            <a:pPr>
              <a:lnSpc>
                <a:spcPct val="150000"/>
              </a:lnSpc>
            </a:pPr>
            <a:r>
              <a:rPr lang="en-US" sz="3600" b="1" spc="-100" dirty="0" smtClean="0">
                <a:latin typeface="PFSquareSansPro-Bold"/>
                <a:cs typeface="PFSquareSansPro-Bold"/>
              </a:rPr>
              <a:t>Objective</a:t>
            </a:r>
          </a:p>
          <a:p>
            <a:r>
              <a:rPr lang="en-US" sz="3600" spc="-100" dirty="0" smtClean="0">
                <a:latin typeface="PFSquareSansPro-Bold"/>
                <a:cs typeface="PFSquareSansPro-Bold"/>
              </a:rPr>
              <a:t>Develop data fusion techniques to combine and process data form different sources to support surveillance and operations at sea. The use of the CISE data model is recommended. </a:t>
            </a:r>
          </a:p>
          <a:p>
            <a:endParaRPr lang="en-US" sz="800" b="1" spc="-100" dirty="0" smtClean="0">
              <a:latin typeface="PFSquareSansPro-Bold"/>
              <a:cs typeface="PFSquareSansPro-Bold"/>
            </a:endParaRPr>
          </a:p>
          <a:p>
            <a:endParaRPr lang="en-US" sz="800" b="1" spc="-100" dirty="0" smtClean="0">
              <a:latin typeface="PFSquareSansPro-Bold"/>
              <a:cs typeface="PFSquareSansPro-Bold"/>
            </a:endParaRPr>
          </a:p>
          <a:p>
            <a:r>
              <a:rPr lang="en-US" sz="3600" b="1" spc="-100" dirty="0" smtClean="0">
                <a:latin typeface="PFSquareSansPro-Bold"/>
                <a:cs typeface="PFSquareSansPro-Bold"/>
              </a:rPr>
              <a:t>Timeline: </a:t>
            </a:r>
            <a:r>
              <a:rPr lang="en-US" sz="3600" spc="-100" dirty="0" smtClean="0">
                <a:latin typeface="PFSquareSansPro-Bold"/>
                <a:cs typeface="PFSquareSansPro-Bold"/>
              </a:rPr>
              <a:t>publication of the call for proposals in March 2016.</a:t>
            </a:r>
          </a:p>
          <a:p>
            <a:pPr>
              <a:lnSpc>
                <a:spcPct val="150000"/>
              </a:lnSpc>
            </a:pPr>
            <a:endParaRPr lang="en-US" sz="800" b="1" spc="-100" dirty="0">
              <a:latin typeface="PFSquareSansPro-Bold"/>
              <a:cs typeface="PFSquareSansPro-Bold"/>
            </a:endParaRPr>
          </a:p>
          <a:p>
            <a:pPr>
              <a:lnSpc>
                <a:spcPct val="150000"/>
              </a:lnSpc>
            </a:pPr>
            <a:endParaRPr lang="en-US" sz="3600" b="1" spc="-100" dirty="0" smtClean="0">
              <a:latin typeface="PFSquareSansPro-Bold"/>
              <a:cs typeface="PFSquareSansPro-Bold"/>
            </a:endParaRPr>
          </a:p>
          <a:p>
            <a:pPr>
              <a:lnSpc>
                <a:spcPct val="150000"/>
              </a:lnSpc>
            </a:pPr>
            <a:endParaRPr lang="en-US" sz="3600" b="1" spc="-100" dirty="0" smtClean="0">
              <a:latin typeface="PFSquareSansPro-Bold"/>
              <a:cs typeface="PFSquareSansPro-Bold"/>
            </a:endParaRPr>
          </a:p>
        </p:txBody>
      </p:sp>
      <p:pic>
        <p:nvPicPr>
          <p:cNvPr id="5" name="Picture 4" descr="logo_comisso_v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500" y="-55562"/>
            <a:ext cx="2730500" cy="204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35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601912" y="2198688"/>
            <a:ext cx="11856788" cy="6438659"/>
          </a:xfrm>
          <a:prstGeom prst="rect">
            <a:avLst/>
          </a:prstGeom>
          <a:noFill/>
        </p:spPr>
        <p:txBody>
          <a:bodyPr wrap="square" lIns="91415" tIns="45707" rIns="91415" bIns="45707" rtlCol="0">
            <a:spAutoFit/>
          </a:bodyPr>
          <a:lstStyle/>
          <a:p>
            <a:pPr>
              <a:lnSpc>
                <a:spcPct val="90000"/>
              </a:lnSpc>
            </a:pPr>
            <a:endParaRPr lang="en-US" sz="3600" b="1" u="sng" spc="-100" dirty="0" smtClean="0">
              <a:latin typeface="PFSquareSansPro-Bold"/>
              <a:cs typeface="PFSquareSansPro-Bold"/>
            </a:endParaRPr>
          </a:p>
          <a:p>
            <a:r>
              <a:rPr lang="en-US" sz="3600" b="1" u="sng" spc="-100" dirty="0" smtClean="0">
                <a:solidFill>
                  <a:srgbClr val="20B1B4"/>
                </a:solidFill>
                <a:latin typeface="PFSquareSansPro-Bold"/>
                <a:cs typeface="PFSquareSansPro-Bold"/>
              </a:rPr>
              <a:t>For more information</a:t>
            </a:r>
          </a:p>
          <a:p>
            <a:endParaRPr lang="en-US" sz="3600" b="1" u="sng" spc="-100" dirty="0">
              <a:solidFill>
                <a:srgbClr val="20B1B4"/>
              </a:solidFill>
              <a:latin typeface="PFSquareSansPro-Bold"/>
              <a:cs typeface="PFSquareSansPro-Bold"/>
            </a:endParaRPr>
          </a:p>
          <a:p>
            <a:endParaRPr lang="en-US" sz="3600" b="1" u="sng" spc="-100" dirty="0" smtClean="0">
              <a:solidFill>
                <a:srgbClr val="20B1B4"/>
              </a:solidFill>
              <a:latin typeface="PFSquareSansPro-Bold"/>
              <a:cs typeface="PFSquareSansPro-Bold"/>
            </a:endParaRPr>
          </a:p>
          <a:p>
            <a:pPr algn="ctr"/>
            <a:r>
              <a:rPr lang="en-US" sz="3600" spc="-100" dirty="0">
                <a:latin typeface="PFSquareSansPro-Bold"/>
                <a:cs typeface="PFSquareSansPro-Bold"/>
              </a:rPr>
              <a:t>https://</a:t>
            </a:r>
            <a:r>
              <a:rPr lang="en-US" sz="3600" spc="-100" dirty="0" smtClean="0">
                <a:latin typeface="PFSquareSansPro-Bold"/>
                <a:cs typeface="PFSquareSansPro-Bold"/>
              </a:rPr>
              <a:t>ec.europa.eu/programmes/horizon2020/en/h2020-section/secure-societies</a:t>
            </a:r>
            <a:endParaRPr lang="en-US" sz="3600" b="1" spc="-100" dirty="0" smtClean="0">
              <a:latin typeface="PFSquareSansPro-Bold"/>
              <a:cs typeface="PFSquareSansPro-Bold"/>
            </a:endParaRPr>
          </a:p>
          <a:p>
            <a:endParaRPr lang="en-US" sz="3600" b="1" u="sng" spc="-100" dirty="0">
              <a:solidFill>
                <a:srgbClr val="20B1B4"/>
              </a:solidFill>
              <a:latin typeface="PFSquareSansPro-Bold"/>
              <a:cs typeface="PFSquareSansPro-Bold"/>
            </a:endParaRPr>
          </a:p>
          <a:p>
            <a:endParaRPr lang="en-US" sz="3600" b="1" u="sng" spc="-100" dirty="0" smtClean="0">
              <a:solidFill>
                <a:srgbClr val="20B1B4"/>
              </a:solidFill>
              <a:latin typeface="PFSquareSansPro-Bold"/>
              <a:cs typeface="PFSquareSansPro-Bold"/>
            </a:endParaRPr>
          </a:p>
          <a:p>
            <a:endParaRPr lang="en-US" sz="3600" b="1" u="sng" spc="-100" dirty="0">
              <a:solidFill>
                <a:srgbClr val="20B1B4"/>
              </a:solidFill>
              <a:latin typeface="PFSquareSansPro-Bold"/>
              <a:cs typeface="PFSquareSansPro-Bold"/>
            </a:endParaRPr>
          </a:p>
          <a:p>
            <a:endParaRPr lang="en-US" sz="3200" u="sng" spc="-100" dirty="0" smtClean="0">
              <a:latin typeface="PFSquareSansPro-Bold"/>
              <a:cs typeface="PFSquareSansPro-Bold"/>
            </a:endParaRPr>
          </a:p>
          <a:p>
            <a:endParaRPr lang="en-US" sz="3200" spc="-100" dirty="0" smtClean="0">
              <a:latin typeface="PFSquareSansPro-Bold"/>
              <a:cs typeface="PFSquareSansPro-Bold"/>
            </a:endParaRPr>
          </a:p>
          <a:p>
            <a:endParaRPr lang="en-US" sz="2800" spc="-100" dirty="0">
              <a:latin typeface="PFSquareSansPro-Bold"/>
              <a:cs typeface="PFSquareSansPro-Bold"/>
            </a:endParaRPr>
          </a:p>
        </p:txBody>
      </p:sp>
      <p:pic>
        <p:nvPicPr>
          <p:cNvPr id="5" name="Picture 4" descr="logo_comisso_v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500" y="-55562"/>
            <a:ext cx="2730500" cy="204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35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1"/>
            <a:ext cx="12966700" cy="9720262"/>
          </a:xfrm>
          <a:prstGeom prst="rect">
            <a:avLst/>
          </a:prstGeom>
          <a:solidFill>
            <a:srgbClr val="20B1B4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15" tIns="45707" rIns="91415" bIns="45707" spcCol="0" rtlCol="0" anchor="ctr"/>
          <a:lstStyle/>
          <a:p>
            <a:pPr algn="ctr"/>
            <a:endParaRPr lang="ca-ES" dirty="0"/>
          </a:p>
        </p:txBody>
      </p:sp>
      <p:pic>
        <p:nvPicPr>
          <p:cNvPr id="12" name="Picture 11" descr="logo_comisso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5847" y="8313097"/>
            <a:ext cx="2616200" cy="6858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01912" y="1917783"/>
            <a:ext cx="11793288" cy="995118"/>
          </a:xfrm>
          <a:prstGeom prst="rect">
            <a:avLst/>
          </a:prstGeom>
          <a:noFill/>
        </p:spPr>
        <p:txBody>
          <a:bodyPr wrap="square" lIns="91415" tIns="45707" rIns="91415" bIns="45707" rtlCol="0">
            <a:spAutoFit/>
          </a:bodyPr>
          <a:lstStyle/>
          <a:p>
            <a:pPr>
              <a:lnSpc>
                <a:spcPct val="90000"/>
              </a:lnSpc>
            </a:pPr>
            <a:r>
              <a:rPr lang="nl-NL" sz="6400" b="1" spc="-100" dirty="0">
                <a:solidFill>
                  <a:srgbClr val="FFFFFF"/>
                </a:solidFill>
                <a:latin typeface="PFSquareSansPro-Bold"/>
                <a:cs typeface="PFSquareSansPro-Bold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405021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1742</TotalTime>
  <Words>245</Words>
  <Application>Microsoft Office PowerPoint</Application>
  <PresentationFormat>Custom</PresentationFormat>
  <Paragraphs>77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cise</dc:title>
  <dc:creator>lamosca</dc:creator>
  <cp:lastModifiedBy>PRUD'HON Xavier (MARE)</cp:lastModifiedBy>
  <cp:revision>173</cp:revision>
  <cp:lastPrinted>2015-11-16T16:16:01Z</cp:lastPrinted>
  <dcterms:created xsi:type="dcterms:W3CDTF">2014-06-30T16:41:47Z</dcterms:created>
  <dcterms:modified xsi:type="dcterms:W3CDTF">2015-11-16T16:16:15Z</dcterms:modified>
</cp:coreProperties>
</file>