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715" r:id="rId3"/>
    <p:sldMasterId id="2147483727" r:id="rId4"/>
    <p:sldMasterId id="2147483739" r:id="rId5"/>
  </p:sldMasterIdLst>
  <p:notesMasterIdLst>
    <p:notesMasterId r:id="rId27"/>
  </p:notesMasterIdLst>
  <p:handoutMasterIdLst>
    <p:handoutMasterId r:id="rId28"/>
  </p:handoutMasterIdLst>
  <p:sldIdLst>
    <p:sldId id="429" r:id="rId6"/>
    <p:sldId id="430" r:id="rId7"/>
    <p:sldId id="275" r:id="rId8"/>
    <p:sldId id="426" r:id="rId9"/>
    <p:sldId id="330" r:id="rId10"/>
    <p:sldId id="410" r:id="rId11"/>
    <p:sldId id="323" r:id="rId12"/>
    <p:sldId id="380" r:id="rId13"/>
    <p:sldId id="427" r:id="rId14"/>
    <p:sldId id="412" r:id="rId15"/>
    <p:sldId id="434" r:id="rId16"/>
    <p:sldId id="411" r:id="rId17"/>
    <p:sldId id="428" r:id="rId18"/>
    <p:sldId id="329" r:id="rId19"/>
    <p:sldId id="416" r:id="rId20"/>
    <p:sldId id="413" r:id="rId21"/>
    <p:sldId id="415" r:id="rId22"/>
    <p:sldId id="436" r:id="rId23"/>
    <p:sldId id="438" r:id="rId24"/>
    <p:sldId id="439" r:id="rId25"/>
    <p:sldId id="403" r:id="rId26"/>
  </p:sldIdLst>
  <p:sldSz cx="12192000" cy="6858000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513"/>
    <a:srgbClr val="B82E2E"/>
    <a:srgbClr val="CC0000"/>
    <a:srgbClr val="DEA900"/>
    <a:srgbClr val="3399FF"/>
    <a:srgbClr val="0066FF"/>
    <a:srgbClr val="00297A"/>
    <a:srgbClr val="000000"/>
    <a:srgbClr val="53CB17"/>
    <a:srgbClr val="001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69486" autoAdjust="0"/>
  </p:normalViewPr>
  <p:slideViewPr>
    <p:cSldViewPr>
      <p:cViewPr varScale="1">
        <p:scale>
          <a:sx n="66" d="100"/>
          <a:sy n="66" d="100"/>
        </p:scale>
        <p:origin x="-552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ustomXml" Target="../customXml/item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3438AEB-D3FA-4C7A-92BE-601B0767CB8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336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7EBFFD9-30F2-44DC-85E0-5DF3FF092C8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29930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FFD9-30F2-44DC-85E0-5DF3FF092C81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580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FFD9-30F2-44DC-85E0-5DF3FF092C81}" type="slidenum">
              <a:rPr lang="en-GB" altLang="en-US" smtClean="0"/>
              <a:pPr/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3074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FFD9-30F2-44DC-85E0-5DF3FF092C81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288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FFD9-30F2-44DC-85E0-5DF3FF092C81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375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FFD9-30F2-44DC-85E0-5DF3FF092C81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385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FFD9-30F2-44DC-85E0-5DF3FF092C81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912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FFD9-30F2-44DC-85E0-5DF3FF092C81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912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FFD9-30F2-44DC-85E0-5DF3FF092C81}" type="slidenum">
              <a:rPr lang="en-GB" altLang="en-US" smtClean="0"/>
              <a:pPr/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35063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FFD9-30F2-44DC-85E0-5DF3FF092C81}" type="slidenum">
              <a:rPr lang="en-GB" altLang="en-US" smtClean="0"/>
              <a:pPr/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64884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3E45-7BE5-4A7B-A74C-6FC7A690918E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154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813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59"/>
            <a:ext cx="6720416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90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445F589-F70D-4CDD-9269-EA7DB4C1FA47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44EC8-E283-4E4B-BAA4-67BFDCFF5BA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558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90" y="1339850"/>
            <a:ext cx="2762249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E254-A8E8-4D2C-963F-71081F57224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59228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804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41"/>
            <a:ext cx="6720416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79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445F589-F70D-4CDD-9269-EA7DB4C1FA47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2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0266-7ED8-40D5-BB75-8E6618C2FCE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7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0FF5-0662-41FF-A1C9-6E60C15DB2F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0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416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416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DE03-6977-4AA3-8013-B25FCC9CECE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0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0706-C26C-4B6E-8465-5D89205B4E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09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47D09-6F94-4CF0-A1A0-8C519AADD11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77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ACCD-0701-4B20-84F2-7245269B5B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38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F74CC-D1AF-4008-A665-4B11C65F0BC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0266-7ED8-40D5-BB75-8E6618C2FCE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2164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5717E-EA34-44E0-8A7B-4AC1A8566A2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6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44EC8-E283-4E4B-BAA4-67BFDCFF5BA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7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78" y="1339850"/>
            <a:ext cx="2762249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E254-A8E8-4D2C-963F-71081F5722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92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96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33"/>
            <a:ext cx="6720416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71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445F589-F70D-4CDD-9269-EA7DB4C1FA47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8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0266-7ED8-40D5-BB75-8E6618C2FCE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09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0FF5-0662-41FF-A1C9-6E60C15DB2F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30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408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408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DE03-6977-4AA3-8013-B25FCC9CECE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07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0706-C26C-4B6E-8465-5D89205B4E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94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47D09-6F94-4CF0-A1A0-8C519AADD11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36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ACCD-0701-4B20-84F2-7245269B5B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8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0FF5-0662-41FF-A1C9-6E60C15DB2F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9663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F74CC-D1AF-4008-A665-4B11C65F0BC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51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5717E-EA34-44E0-8A7B-4AC1A8566A2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48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44EC8-E283-4E4B-BAA4-67BFDCFF5BA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43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73" y="1339850"/>
            <a:ext cx="2762249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E254-A8E8-4D2C-963F-71081F5722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69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813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59"/>
            <a:ext cx="6720416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90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445F589-F70D-4CDD-9269-EA7DB4C1FA47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94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0266-7ED8-40D5-BB75-8E6618C2FCE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03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0FF5-0662-41FF-A1C9-6E60C15DB2F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93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422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422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DE03-6977-4AA3-8013-B25FCC9CECE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0706-C26C-4B6E-8465-5D89205B4E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89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47D09-6F94-4CF0-A1A0-8C519AADD11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0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422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422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DE03-6977-4AA3-8013-B25FCC9CECE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5544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ACCD-0701-4B20-84F2-7245269B5B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76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F74CC-D1AF-4008-A665-4B11C65F0BC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23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5717E-EA34-44E0-8A7B-4AC1A8566A2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7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44EC8-E283-4E4B-BAA4-67BFDCFF5BA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19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90" y="1339850"/>
            <a:ext cx="2762249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E254-A8E8-4D2C-963F-71081F5722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23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76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13"/>
            <a:ext cx="6720416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51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445F589-F70D-4CDD-9269-EA7DB4C1FA47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36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0266-7ED8-40D5-BB75-8E6618C2FCE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17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0FF5-0662-41FF-A1C9-6E60C15DB2F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3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388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388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DE03-6977-4AA3-8013-B25FCC9CECE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8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0706-C26C-4B6E-8465-5D89205B4E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0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0706-C26C-4B6E-8465-5D89205B4E0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454656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47D09-6F94-4CF0-A1A0-8C519AADD11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79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ACCD-0701-4B20-84F2-7245269B5B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10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F74CC-D1AF-4008-A665-4B11C65F0BC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928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5717E-EA34-44E0-8A7B-4AC1A8566A2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70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44EC8-E283-4E4B-BAA4-67BFDCFF5BA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54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60" y="1339850"/>
            <a:ext cx="2762249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E254-A8E8-4D2C-963F-71081F5722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3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47D09-6F94-4CF0-A1A0-8C519AADD11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7854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ACCD-0701-4B20-84F2-7245269B5B5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0097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F74CC-D1AF-4008-A665-4B11C65F0BC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5588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5717E-EA34-44E0-8A7B-4AC1A8566A2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921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422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90718C0-D89D-4D64-BB01-81A8BBC3AE30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5683251" y="6659622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811"/>
            <a:ext cx="191558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416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90718C0-D89D-4D64-BB01-81A8BBC3AE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1" y="6659604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804"/>
            <a:ext cx="191558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6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408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90718C0-D89D-4D64-BB01-81A8BBC3AE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1" y="6659596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96"/>
            <a:ext cx="191558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422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90718C0-D89D-4D64-BB01-81A8BBC3AE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1" y="6659622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811"/>
            <a:ext cx="191558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8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388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90718C0-D89D-4D64-BB01-81A8BBC3AE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1" y="6659576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76"/>
            <a:ext cx="191558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2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co/portal/occup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27651" y="2565427"/>
            <a:ext cx="6720416" cy="791565"/>
          </a:xfrm>
        </p:spPr>
        <p:txBody>
          <a:bodyPr/>
          <a:lstStyle/>
          <a:p>
            <a:r>
              <a:rPr lang="en-GB" dirty="0"/>
              <a:t>     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200" dirty="0" smtClean="0"/>
              <a:t>ESCO: Connecting people and jobs </a:t>
            </a:r>
            <a:br>
              <a:rPr lang="en-GB" sz="32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4400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14917" y="4437112"/>
            <a:ext cx="11377083" cy="1008019"/>
          </a:xfrm>
        </p:spPr>
        <p:txBody>
          <a:bodyPr/>
          <a:lstStyle/>
          <a:p>
            <a:endParaRPr lang="de-DE" sz="1800" b="0" dirty="0" smtClean="0"/>
          </a:p>
          <a:p>
            <a:endParaRPr lang="de-DE" sz="1800" b="0" dirty="0"/>
          </a:p>
          <a:p>
            <a:endParaRPr lang="de-DE" sz="1800" dirty="0" smtClean="0"/>
          </a:p>
          <a:p>
            <a:r>
              <a:rPr lang="de-DE" sz="1800" dirty="0" smtClean="0"/>
              <a:t>Francesco </a:t>
            </a:r>
            <a:r>
              <a:rPr lang="de-DE" sz="1800" dirty="0" err="1" smtClean="0"/>
              <a:t>Losappio</a:t>
            </a:r>
            <a:endParaRPr lang="de-DE" sz="1800" dirty="0" smtClean="0"/>
          </a:p>
          <a:p>
            <a:r>
              <a:rPr lang="de-DE" sz="1800" b="0" dirty="0" smtClean="0"/>
              <a:t>EU Affairs Adviser </a:t>
            </a:r>
            <a:r>
              <a:rPr lang="de-DE" sz="1800" b="0" dirty="0"/>
              <a:t>to </a:t>
            </a:r>
            <a:r>
              <a:rPr lang="de-DE" sz="1800" b="0" dirty="0" smtClean="0"/>
              <a:t>DG Employment, </a:t>
            </a:r>
          </a:p>
          <a:p>
            <a:r>
              <a:rPr lang="de-DE" sz="1800" b="0" dirty="0" smtClean="0"/>
              <a:t>Social Affairs and Inclusion of </a:t>
            </a:r>
            <a:r>
              <a:rPr lang="de-DE" sz="1800" b="0" dirty="0"/>
              <a:t>the European </a:t>
            </a:r>
            <a:r>
              <a:rPr lang="de-DE" sz="1800" b="0" dirty="0" smtClean="0"/>
              <a:t>Commission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0516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1"/>
            <a:ext cx="10972800" cy="648990"/>
          </a:xfrm>
        </p:spPr>
        <p:txBody>
          <a:bodyPr/>
          <a:lstStyle/>
          <a:p>
            <a:pPr algn="ctr"/>
            <a:r>
              <a:rPr lang="fr-BE" sz="2400" dirty="0" err="1" smtClean="0"/>
              <a:t>Skills</a:t>
            </a:r>
            <a:r>
              <a:rPr lang="fr-BE" sz="2400" dirty="0" smtClean="0"/>
              <a:t> in ESCO </a:t>
            </a:r>
            <a:endParaRPr lang="en-GB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988840"/>
            <a:ext cx="7272808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1"/>
            <a:ext cx="10972800" cy="648990"/>
          </a:xfrm>
        </p:spPr>
        <p:txBody>
          <a:bodyPr/>
          <a:lstStyle/>
          <a:p>
            <a:pPr algn="ctr"/>
            <a:r>
              <a:rPr lang="fr-BE" sz="2000" dirty="0" err="1"/>
              <a:t>Skills</a:t>
            </a:r>
            <a:r>
              <a:rPr lang="fr-BE" sz="2000" dirty="0"/>
              <a:t> in ESCO </a:t>
            </a:r>
            <a:endParaRPr lang="en-GB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916831"/>
            <a:ext cx="10225136" cy="466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7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276479"/>
            <a:ext cx="10972800" cy="3529013"/>
          </a:xfrm>
        </p:spPr>
        <p:txBody>
          <a:bodyPr/>
          <a:lstStyle/>
          <a:p>
            <a:r>
              <a:rPr lang="en-US" dirty="0" smtClean="0"/>
              <a:t>Transversal skills and competences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Digital competences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7541" y="2708955"/>
            <a:ext cx="1036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Cross-</a:t>
            </a:r>
            <a:r>
              <a:rPr lang="en-US" sz="2400" dirty="0" err="1" smtClean="0"/>
              <a:t>sectoral</a:t>
            </a:r>
            <a:r>
              <a:rPr lang="en-US" sz="2400" dirty="0" smtClean="0"/>
              <a:t> skills and comp.</a:t>
            </a:r>
            <a:endParaRPr lang="en-US" sz="2400" dirty="0"/>
          </a:p>
          <a:p>
            <a:r>
              <a:rPr lang="en-US" sz="2400" dirty="0" smtClean="0"/>
              <a:t>	Sector-specific skills and comp.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Occupation-specific skills and comp.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1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196752"/>
            <a:ext cx="10972800" cy="936625"/>
          </a:xfrm>
        </p:spPr>
        <p:txBody>
          <a:bodyPr/>
          <a:lstStyle/>
          <a:p>
            <a:pPr algn="ctr"/>
            <a:r>
              <a:rPr lang="it-IT" dirty="0" err="1" smtClean="0"/>
              <a:t>Qualification</a:t>
            </a:r>
            <a:r>
              <a:rPr lang="it-IT" dirty="0" smtClean="0"/>
              <a:t> pillar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2060848"/>
            <a:ext cx="10972800" cy="446449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National qualifications databases of Member States. These qualifications are included in National Qualifications Frameworks that have been </a:t>
            </a:r>
            <a:r>
              <a:rPr lang="en-GB" sz="1800" dirty="0" smtClean="0"/>
              <a:t>referenced </a:t>
            </a:r>
            <a:r>
              <a:rPr lang="en-GB" sz="1800" dirty="0"/>
              <a:t>to the </a:t>
            </a:r>
            <a:r>
              <a:rPr lang="en-GB" sz="1800" dirty="0" smtClean="0"/>
              <a:t>EQF</a:t>
            </a:r>
            <a:endParaRPr lang="en-GB" sz="1800" dirty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780928"/>
            <a:ext cx="972108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9"/>
          <a:stretch/>
        </p:blipFill>
        <p:spPr>
          <a:xfrm>
            <a:off x="0" y="971090"/>
            <a:ext cx="12192000" cy="595360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3" t="35837" r="36111" b="36932"/>
          <a:stretch/>
        </p:blipFill>
        <p:spPr bwMode="auto">
          <a:xfrm>
            <a:off x="5772289" y="558105"/>
            <a:ext cx="628551" cy="70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5786884" y="6659894"/>
            <a:ext cx="626616" cy="257175"/>
          </a:xfrm>
          <a:prstGeom prst="rect">
            <a:avLst/>
          </a:prstGeom>
          <a:solidFill>
            <a:srgbClr val="14368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39" y="5923993"/>
            <a:ext cx="12191999" cy="735842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  </a:t>
            </a:r>
            <a:r>
              <a:rPr lang="en-GB" sz="3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How can ESCO be used?</a:t>
            </a:r>
            <a:endParaRPr lang="en-GB" sz="3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en-US" sz="3600" dirty="0" smtClean="0">
                <a:latin typeface="Calibri Light" panose="020F0302020204030204" pitchFamily="34" charset="0"/>
              </a:rPr>
              <a:t/>
            </a:r>
            <a:br>
              <a:rPr lang="de-DE" altLang="en-US" sz="3600" dirty="0" smtClean="0">
                <a:latin typeface="Calibri Light" panose="020F0302020204030204" pitchFamily="34" charset="0"/>
              </a:rPr>
            </a:br>
            <a:r>
              <a:rPr lang="de-DE" altLang="en-US" sz="3600" dirty="0" err="1" smtClean="0"/>
              <a:t>How</a:t>
            </a:r>
            <a:r>
              <a:rPr lang="de-DE" altLang="en-US" sz="3600" dirty="0" smtClean="0"/>
              <a:t> </a:t>
            </a:r>
            <a:r>
              <a:rPr lang="de-DE" altLang="en-US" sz="3600" dirty="0"/>
              <a:t>ESCO </a:t>
            </a:r>
            <a:r>
              <a:rPr lang="de-DE" altLang="en-US" sz="3600" dirty="0" err="1"/>
              <a:t>can</a:t>
            </a:r>
            <a:r>
              <a:rPr lang="de-DE" altLang="en-US" sz="3600" dirty="0"/>
              <a:t> </a:t>
            </a:r>
            <a:r>
              <a:rPr lang="de-DE" altLang="en-US" sz="3600" dirty="0" err="1"/>
              <a:t>be</a:t>
            </a:r>
            <a:r>
              <a:rPr lang="de-DE" altLang="en-US" sz="3600" dirty="0"/>
              <a:t> </a:t>
            </a:r>
            <a:r>
              <a:rPr lang="de-DE" altLang="en-US" sz="3600" dirty="0" err="1" smtClean="0"/>
              <a:t>used</a:t>
            </a:r>
            <a:r>
              <a:rPr lang="de-DE" altLang="en-US" sz="4500" dirty="0"/>
              <a:t/>
            </a:r>
            <a:br>
              <a:rPr lang="de-DE" altLang="en-US" sz="4500" dirty="0"/>
            </a:br>
            <a:r>
              <a:rPr lang="de-DE" altLang="en-US" sz="2000" dirty="0"/>
              <a:t/>
            </a:r>
            <a:br>
              <a:rPr lang="de-DE" altLang="en-US" sz="2000" dirty="0"/>
            </a:br>
            <a:endParaRPr lang="en-GB" alt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F589-F70D-4CDD-9269-EA7DB4C1FA47}" type="slidenum">
              <a:rPr lang="en-GB" altLang="en-US" smtClean="0">
                <a:solidFill>
                  <a:srgbClr val="FFFFFF"/>
                </a:solidFill>
              </a:rPr>
              <a:pPr/>
              <a:t>15</a:t>
            </a:fld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2880" y="2302638"/>
            <a:ext cx="12048661" cy="4100215"/>
            <a:chOff x="0" y="2335212"/>
            <a:chExt cx="9144000" cy="4083281"/>
          </a:xfrm>
        </p:grpSpPr>
        <p:sp>
          <p:nvSpPr>
            <p:cNvPr id="5" name="Rounded Rectangle 4"/>
            <p:cNvSpPr/>
            <p:nvPr/>
          </p:nvSpPr>
          <p:spPr>
            <a:xfrm>
              <a:off x="0" y="2335212"/>
              <a:ext cx="9144000" cy="150031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130550" y="2570074"/>
              <a:ext cx="1400175" cy="105044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100" b="1" dirty="0">
                  <a:solidFill>
                    <a:srgbClr val="000000"/>
                  </a:solidFill>
                </a:rPr>
                <a:t>Information on learning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100" b="1" dirty="0">
                  <a:solidFill>
                    <a:srgbClr val="000000"/>
                  </a:solidFill>
                </a:rPr>
                <a:t>opportunities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43438" y="2736333"/>
              <a:ext cx="1358900" cy="81304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1100" b="1" dirty="0">
                  <a:solidFill>
                    <a:srgbClr val="000000"/>
                  </a:solidFill>
                </a:rPr>
                <a:t>Guidance &amp; counselling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43813" y="2754163"/>
              <a:ext cx="1500187" cy="79521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1100" b="1" dirty="0">
                  <a:solidFill>
                    <a:srgbClr val="000000"/>
                  </a:solidFill>
                </a:rPr>
                <a:t>Forecasting  &amp; planning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0" y="2560147"/>
              <a:ext cx="1462088" cy="105044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100" b="1" dirty="0">
                  <a:solidFill>
                    <a:srgbClr val="000000"/>
                  </a:solidFill>
                </a:rPr>
                <a:t>Performance management, appraisals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1841" y="2736333"/>
              <a:ext cx="1357313" cy="79363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100" b="1" dirty="0">
                  <a:solidFill>
                    <a:srgbClr val="000000"/>
                  </a:solidFill>
                </a:rPr>
                <a:t>Job matching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43063" y="2754163"/>
              <a:ext cx="1357312" cy="79521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100" b="1" dirty="0">
                  <a:solidFill>
                    <a:srgbClr val="000000"/>
                  </a:solidFill>
                </a:rPr>
                <a:t>Matching at skills level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59"/>
            <p:cNvSpPr>
              <a:spLocks noChangeArrowheads="1"/>
            </p:cNvSpPr>
            <p:nvPr/>
          </p:nvSpPr>
          <p:spPr bwMode="auto">
            <a:xfrm>
              <a:off x="1274675" y="2403816"/>
              <a:ext cx="140197" cy="27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" name="Left-Right Arrow 12"/>
            <p:cNvSpPr/>
            <p:nvPr/>
          </p:nvSpPr>
          <p:spPr>
            <a:xfrm rot="5400000">
              <a:off x="3678620" y="3870963"/>
              <a:ext cx="1715323" cy="1214437"/>
            </a:xfrm>
            <a:prstGeom prst="left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929454" y="5193277"/>
              <a:ext cx="1714480" cy="121444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5720" y="5193277"/>
              <a:ext cx="1714480" cy="121444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928813" y="5406986"/>
              <a:ext cx="1714500" cy="71458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71875" y="5406986"/>
              <a:ext cx="1865313" cy="71458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357813" y="5406986"/>
              <a:ext cx="1714500" cy="71458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57"/>
            <p:cNvSpPr>
              <a:spLocks noChangeArrowheads="1"/>
            </p:cNvSpPr>
            <p:nvPr/>
          </p:nvSpPr>
          <p:spPr bwMode="auto">
            <a:xfrm>
              <a:off x="2331021" y="5549900"/>
              <a:ext cx="729106" cy="27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nl-BE" altLang="en-US">
                  <a:solidFill>
                    <a:srgbClr val="FFFFFF"/>
                  </a:solidFill>
                  <a:latin typeface="Calibri" pitchFamily="34" charset="0"/>
                </a:rPr>
                <a:t>Occupations</a:t>
              </a:r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Rectangle 63"/>
            <p:cNvSpPr>
              <a:spLocks noChangeArrowheads="1"/>
            </p:cNvSpPr>
            <p:nvPr/>
          </p:nvSpPr>
          <p:spPr bwMode="auto">
            <a:xfrm>
              <a:off x="4095178" y="5407025"/>
              <a:ext cx="794898" cy="459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nl-BE" altLang="en-US" b="1">
                  <a:solidFill>
                    <a:srgbClr val="FFFFFF"/>
                  </a:solidFill>
                  <a:latin typeface="Calibri" pitchFamily="34" charset="0"/>
                </a:rPr>
                <a:t>Skills/</a:t>
              </a:r>
              <a:br>
                <a:rPr lang="nl-BE" altLang="en-US" b="1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nl-BE" altLang="en-US" b="1">
                  <a:solidFill>
                    <a:srgbClr val="FFFFFF"/>
                  </a:solidFill>
                  <a:latin typeface="Calibri" pitchFamily="34" charset="0"/>
                </a:rPr>
                <a:t>Competences</a:t>
              </a:r>
              <a:endParaRPr lang="en-US" altLang="en-US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Rectangle 64"/>
            <p:cNvSpPr>
              <a:spLocks noChangeArrowheads="1"/>
            </p:cNvSpPr>
            <p:nvPr/>
          </p:nvSpPr>
          <p:spPr bwMode="auto">
            <a:xfrm>
              <a:off x="5813693" y="5549900"/>
              <a:ext cx="728132" cy="27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nl-BE" altLang="en-US">
                  <a:solidFill>
                    <a:srgbClr val="FFFFFF"/>
                  </a:solidFill>
                  <a:latin typeface="Calibri" pitchFamily="34" charset="0"/>
                </a:rPr>
                <a:t>Qualications</a:t>
              </a:r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Rectangle 65"/>
            <p:cNvSpPr>
              <a:spLocks noChangeArrowheads="1"/>
            </p:cNvSpPr>
            <p:nvPr/>
          </p:nvSpPr>
          <p:spPr bwMode="auto">
            <a:xfrm>
              <a:off x="7294705" y="5407025"/>
              <a:ext cx="1023658" cy="10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nl-BE" altLang="en-US" sz="2000" b="1">
                  <a:solidFill>
                    <a:srgbClr val="000000"/>
                  </a:solidFill>
                  <a:latin typeface="Calibri" pitchFamily="34" charset="0"/>
                </a:rPr>
                <a:t>Education/</a:t>
              </a:r>
            </a:p>
            <a:p>
              <a:pPr algn="ctr" eaLnBrk="1" hangingPunct="1"/>
              <a:r>
                <a:rPr lang="nl-BE" altLang="en-US" sz="2000" b="1">
                  <a:solidFill>
                    <a:srgbClr val="000000"/>
                  </a:solidFill>
                  <a:latin typeface="Calibri" pitchFamily="34" charset="0"/>
                </a:rPr>
                <a:t>Training</a:t>
              </a:r>
              <a:br>
                <a:rPr lang="nl-BE" altLang="en-US" sz="2000" b="1">
                  <a:solidFill>
                    <a:srgbClr val="000000"/>
                  </a:solidFill>
                  <a:latin typeface="Calibri" pitchFamily="34" charset="0"/>
                </a:rPr>
              </a:br>
              <a:endParaRPr lang="en-US" alt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" name="Rectangle 66"/>
            <p:cNvSpPr>
              <a:spLocks noChangeArrowheads="1"/>
            </p:cNvSpPr>
            <p:nvPr/>
          </p:nvSpPr>
          <p:spPr bwMode="auto">
            <a:xfrm>
              <a:off x="663694" y="5407025"/>
              <a:ext cx="728425" cy="70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nl-BE" altLang="en-US" sz="2000" b="1">
                  <a:solidFill>
                    <a:srgbClr val="000000"/>
                  </a:solidFill>
                  <a:latin typeface="Calibri" pitchFamily="34" charset="0"/>
                </a:rPr>
                <a:t>Labour</a:t>
              </a:r>
              <a:br>
                <a:rPr lang="nl-BE" altLang="en-US" sz="2000" b="1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nl-BE" altLang="en-US" sz="2000" b="1">
                  <a:solidFill>
                    <a:srgbClr val="000000"/>
                  </a:solidFill>
                  <a:latin typeface="Calibri" pitchFamily="34" charset="0"/>
                </a:rPr>
                <a:t>Market</a:t>
              </a:r>
              <a:endParaRPr lang="en-US" alt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2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6"/>
          <a:stretch/>
        </p:blipFill>
        <p:spPr>
          <a:xfrm>
            <a:off x="39" y="965247"/>
            <a:ext cx="12191999" cy="7317045"/>
          </a:xfrm>
          <a:prstGeom prst="rect">
            <a:avLst/>
          </a:prstGeom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3" t="35837" r="36111" b="36932"/>
          <a:stretch/>
        </p:blipFill>
        <p:spPr bwMode="auto">
          <a:xfrm>
            <a:off x="5665609" y="558105"/>
            <a:ext cx="841911" cy="70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9" y="5923993"/>
            <a:ext cx="12191999" cy="735842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3600" b="1" dirty="0">
                <a:solidFill>
                  <a:srgbClr val="FFFFFF"/>
                </a:solidFill>
                <a:latin typeface="Calibri Light" panose="020F0302020204030204" pitchFamily="34" charset="0"/>
              </a:rPr>
              <a:t>  </a:t>
            </a:r>
            <a:r>
              <a:rPr lang="en-GB" sz="3600" b="1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Continuous improvement of ESCO</a:t>
            </a:r>
            <a:endParaRPr lang="en-GB" sz="3600" b="1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86884" y="6659894"/>
            <a:ext cx="626616" cy="257175"/>
          </a:xfrm>
          <a:prstGeom prst="rect">
            <a:avLst/>
          </a:prstGeom>
          <a:solidFill>
            <a:srgbClr val="14368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340770"/>
            <a:ext cx="8229600" cy="936625"/>
          </a:xfrm>
        </p:spPr>
        <p:txBody>
          <a:bodyPr/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/>
            </a:r>
            <a:br>
              <a:rPr lang="en-GB" i="1" dirty="0"/>
            </a:b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91544" y="1484784"/>
            <a:ext cx="8229600" cy="1008112"/>
          </a:xfrm>
        </p:spPr>
        <p:txBody>
          <a:bodyPr/>
          <a:lstStyle/>
          <a:p>
            <a:r>
              <a:rPr lang="en-GB" b="1" i="0" dirty="0"/>
              <a:t>Overview of the ESCO improvement process</a:t>
            </a:r>
            <a:r>
              <a:rPr lang="en-GB" i="0" dirty="0"/>
              <a:t/>
            </a:r>
            <a:br>
              <a:rPr lang="en-GB" i="0" dirty="0"/>
            </a:br>
            <a:endParaRPr lang="en-GB" i="0" dirty="0"/>
          </a:p>
        </p:txBody>
      </p:sp>
      <p:pic>
        <p:nvPicPr>
          <p:cNvPr id="1026" name="Picture 2" descr="C:\Users\levrama\Desktop\EduCte\cir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246452"/>
            <a:ext cx="4178227" cy="41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3130" y="2395251"/>
            <a:ext cx="3073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44A513"/>
                </a:solidFill>
              </a:rPr>
              <a:t>1. </a:t>
            </a:r>
            <a:r>
              <a:rPr lang="de-DE" sz="2800" b="1" dirty="0" err="1">
                <a:solidFill>
                  <a:srgbClr val="44A513"/>
                </a:solidFill>
              </a:rPr>
              <a:t>Preparation</a:t>
            </a:r>
            <a:endParaRPr lang="en-GB" sz="2800" b="1" dirty="0">
              <a:solidFill>
                <a:srgbClr val="44A51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5062" y="5617651"/>
            <a:ext cx="2289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3399FF"/>
                </a:solidFill>
              </a:rPr>
              <a:t>2. </a:t>
            </a:r>
            <a:r>
              <a:rPr lang="de-DE" sz="2800" b="1" dirty="0" err="1">
                <a:solidFill>
                  <a:srgbClr val="3399FF"/>
                </a:solidFill>
              </a:rPr>
              <a:t>Scoping</a:t>
            </a:r>
            <a:endParaRPr lang="en-GB" sz="2800" b="1" dirty="0">
              <a:solidFill>
                <a:srgbClr val="3399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3552" y="5521034"/>
            <a:ext cx="30524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b="1" dirty="0">
                <a:solidFill>
                  <a:srgbClr val="DEA900"/>
                </a:solidFill>
              </a:rPr>
              <a:t>3. </a:t>
            </a:r>
            <a:r>
              <a:rPr lang="de-DE" sz="2800" b="1" dirty="0" err="1">
                <a:solidFill>
                  <a:srgbClr val="DEA900"/>
                </a:solidFill>
              </a:rPr>
              <a:t>Knowledge</a:t>
            </a:r>
            <a:r>
              <a:rPr lang="de-DE" sz="2800" b="1" dirty="0">
                <a:solidFill>
                  <a:srgbClr val="DEA900"/>
                </a:solidFill>
              </a:rPr>
              <a:t> </a:t>
            </a:r>
            <a:br>
              <a:rPr lang="de-DE" sz="2800" b="1" dirty="0">
                <a:solidFill>
                  <a:srgbClr val="DEA900"/>
                </a:solidFill>
              </a:rPr>
            </a:br>
            <a:r>
              <a:rPr lang="de-DE" sz="2800" b="1" dirty="0" err="1">
                <a:solidFill>
                  <a:srgbClr val="DEA900"/>
                </a:solidFill>
              </a:rPr>
              <a:t>engineering</a:t>
            </a:r>
            <a:endParaRPr lang="en-GB" sz="2800" b="1" dirty="0">
              <a:solidFill>
                <a:srgbClr val="DEA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7607" y="2409634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B82E2E"/>
                </a:solidFill>
              </a:rPr>
              <a:t>4. Release</a:t>
            </a:r>
            <a:endParaRPr lang="en-GB" sz="2800" b="1" dirty="0">
              <a:solidFill>
                <a:srgbClr val="B8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266-7ED8-40D5-BB75-8E6618C2FCE5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728654" y="1412777"/>
            <a:ext cx="6816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 Black" panose="020B0A04020102020204" pitchFamily="34" charset="0"/>
              </a:rPr>
              <a:t>ESCO COMMUNITY FORA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2159085"/>
            <a:ext cx="10972800" cy="3529013"/>
          </a:xfrm>
        </p:spPr>
        <p:txBody>
          <a:bodyPr/>
          <a:lstStyle/>
          <a:p>
            <a:r>
              <a:rPr lang="en-GB" b="1" dirty="0"/>
              <a:t>Accessible only by direct invitation</a:t>
            </a: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q"/>
            </a:pPr>
            <a:r>
              <a:rPr lang="en-GB" i="0" dirty="0"/>
              <a:t>community forum for ESCO domain experts </a:t>
            </a: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q"/>
            </a:pPr>
            <a:r>
              <a:rPr lang="en-GB" i="0" dirty="0"/>
              <a:t>community forum for the ESCO Maintenance Committee </a:t>
            </a: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q"/>
            </a:pPr>
            <a:r>
              <a:rPr lang="en-GB" i="0" dirty="0"/>
              <a:t>community forum dedicated to Member States' representatives </a:t>
            </a:r>
          </a:p>
          <a:p>
            <a:endParaRPr lang="it-IT" dirty="0"/>
          </a:p>
          <a:p>
            <a:r>
              <a:rPr lang="en-GB" b="1" dirty="0"/>
              <a:t>Free open access </a:t>
            </a:r>
            <a:endParaRPr lang="en-GB" dirty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q"/>
            </a:pPr>
            <a:r>
              <a:rPr lang="en-GB" i="0" dirty="0"/>
              <a:t>community forum for the ESCO implementers</a:t>
            </a:r>
          </a:p>
        </p:txBody>
      </p:sp>
    </p:spTree>
    <p:extLst>
      <p:ext uri="{BB962C8B-B14F-4D97-AF65-F5344CB8AC3E}">
        <p14:creationId xmlns:p14="http://schemas.microsoft.com/office/powerpoint/2010/main" val="37989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</a:t>
            </a:r>
            <a:r>
              <a:rPr lang="en-GB" dirty="0" smtClean="0"/>
              <a:t>ole </a:t>
            </a:r>
            <a:r>
              <a:rPr lang="en-GB" dirty="0"/>
              <a:t>of </a:t>
            </a:r>
            <a:r>
              <a:rPr lang="en-GB" dirty="0" smtClean="0"/>
              <a:t>domain experts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Users </a:t>
            </a:r>
            <a:r>
              <a:rPr lang="en-GB" dirty="0"/>
              <a:t>are encouraged to provide their feedback on</a:t>
            </a:r>
            <a:r>
              <a:rPr lang="en-GB" dirty="0" smtClean="0"/>
              <a:t>:</a:t>
            </a:r>
          </a:p>
          <a:p>
            <a:pPr lvl="0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GB" sz="1800" i="0" dirty="0"/>
              <a:t>preferred terms </a:t>
            </a:r>
          </a:p>
          <a:p>
            <a:pPr lvl="0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GB" sz="1800" i="0" dirty="0"/>
              <a:t>alternative labels</a:t>
            </a:r>
          </a:p>
          <a:p>
            <a:pPr lvl="0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GB" sz="1800" i="0" dirty="0"/>
              <a:t>descriptions of occupations and skills and knowledge concepts </a:t>
            </a:r>
          </a:p>
          <a:p>
            <a:pPr lvl="0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GB" sz="1800" i="0" dirty="0"/>
              <a:t>ISCO codes associated to ESCO occupations</a:t>
            </a:r>
          </a:p>
          <a:p>
            <a:pPr lvl="0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GB" sz="1800" i="0" dirty="0"/>
              <a:t>essential and optional skills and knowledge foreseen for an occupation</a:t>
            </a:r>
          </a:p>
          <a:p>
            <a:pPr lvl="0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GB" sz="1800" i="0" dirty="0"/>
              <a:t>relations between occupations and </a:t>
            </a:r>
            <a:r>
              <a:rPr lang="en-GB" sz="1800" i="0" dirty="0" smtClean="0"/>
              <a:t>skills</a:t>
            </a:r>
            <a:endParaRPr lang="en-GB" sz="1800" i="0" dirty="0"/>
          </a:p>
          <a:p>
            <a:pPr lvl="0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GB" sz="1800" i="0" dirty="0"/>
              <a:t>spelling mistakes</a:t>
            </a:r>
          </a:p>
          <a:p>
            <a:pPr lvl="0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GB" sz="1800" i="0" dirty="0"/>
              <a:t>new occupations and skills not included in ESCO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266-7ED8-40D5-BB75-8E6618C2FCE5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311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510"/>
            <a:ext cx="12192000" cy="5900490"/>
          </a:xfrm>
          <a:prstGeom prst="rect">
            <a:avLst/>
          </a:prstGeom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3" t="35837" r="36111" b="36932"/>
          <a:stretch/>
        </p:blipFill>
        <p:spPr bwMode="auto">
          <a:xfrm>
            <a:off x="5772289" y="558105"/>
            <a:ext cx="628551" cy="70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786884" y="6659894"/>
            <a:ext cx="626616" cy="257175"/>
          </a:xfrm>
          <a:prstGeom prst="rect">
            <a:avLst/>
          </a:prstGeom>
          <a:solidFill>
            <a:srgbClr val="14368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9" y="5923993"/>
            <a:ext cx="12191999" cy="735842"/>
          </a:xfrm>
          <a:prstGeom prst="rect">
            <a:avLst/>
          </a:prstGeom>
          <a:solidFill>
            <a:srgbClr val="000000">
              <a:alpha val="57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  </a:t>
            </a:r>
            <a:r>
              <a:rPr lang="en-GB" sz="3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What is ESCO?</a:t>
            </a:r>
            <a:endParaRPr lang="en-GB" sz="3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r>
              <a:rPr lang="it-IT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it-IT" i="0" dirty="0" smtClean="0"/>
              <a:t>New </a:t>
            </a:r>
            <a:r>
              <a:rPr lang="it-IT" i="0" dirty="0" err="1" smtClean="0"/>
              <a:t>structure</a:t>
            </a:r>
            <a:r>
              <a:rPr lang="it-IT" i="0" dirty="0" smtClean="0"/>
              <a:t> for the </a:t>
            </a:r>
            <a:r>
              <a:rPr lang="it-IT" i="0" dirty="0" err="1" smtClean="0"/>
              <a:t>Skills</a:t>
            </a:r>
            <a:r>
              <a:rPr lang="it-IT" i="0" dirty="0" smtClean="0"/>
              <a:t> Pillar</a:t>
            </a:r>
          </a:p>
          <a:p>
            <a:pPr marL="0" indent="0">
              <a:buClr>
                <a:srgbClr val="0066FF"/>
              </a:buClr>
              <a:buNone/>
            </a:pPr>
            <a:endParaRPr lang="it-IT" i="0" dirty="0" smtClean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it-IT" i="0" dirty="0" err="1" smtClean="0"/>
              <a:t>Translations</a:t>
            </a:r>
            <a:r>
              <a:rPr lang="it-IT" i="0" dirty="0" smtClean="0"/>
              <a:t> of the </a:t>
            </a:r>
            <a:r>
              <a:rPr lang="it-IT" i="0" dirty="0" err="1" smtClean="0"/>
              <a:t>descriptions</a:t>
            </a:r>
            <a:r>
              <a:rPr lang="it-IT" i="0" dirty="0" smtClean="0"/>
              <a:t> in </a:t>
            </a:r>
            <a:r>
              <a:rPr lang="it-IT" i="0" dirty="0" err="1" smtClean="0"/>
              <a:t>all</a:t>
            </a:r>
            <a:r>
              <a:rPr lang="it-IT" i="0" dirty="0" smtClean="0"/>
              <a:t> ESCO </a:t>
            </a:r>
            <a:r>
              <a:rPr lang="it-IT" i="0" dirty="0" err="1" smtClean="0"/>
              <a:t>languages</a:t>
            </a:r>
            <a:endParaRPr lang="it-IT" i="0" dirty="0" smtClean="0"/>
          </a:p>
          <a:p>
            <a:pPr marL="0" indent="0">
              <a:buClr>
                <a:srgbClr val="0066FF"/>
              </a:buClr>
              <a:buNone/>
            </a:pPr>
            <a:endParaRPr lang="it-IT" i="0" dirty="0" smtClean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it-IT" i="0" dirty="0" err="1" smtClean="0"/>
              <a:t>Reflection</a:t>
            </a:r>
            <a:r>
              <a:rPr lang="it-IT" i="0" dirty="0" smtClean="0"/>
              <a:t> on </a:t>
            </a:r>
            <a:r>
              <a:rPr lang="it-IT" i="0" dirty="0" err="1" smtClean="0"/>
              <a:t>transversal</a:t>
            </a:r>
            <a:r>
              <a:rPr lang="it-IT" i="0" dirty="0" smtClean="0"/>
              <a:t> </a:t>
            </a:r>
            <a:r>
              <a:rPr lang="it-IT" i="0" dirty="0" err="1" smtClean="0"/>
              <a:t>skills</a:t>
            </a:r>
            <a:endParaRPr lang="it-IT" i="0" dirty="0" smtClean="0"/>
          </a:p>
          <a:p>
            <a:pPr marL="0" indent="0">
              <a:buClr>
                <a:srgbClr val="0066FF"/>
              </a:buClr>
              <a:buNone/>
            </a:pPr>
            <a:endParaRPr lang="it-IT" i="0" dirty="0" smtClean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it-IT" i="0" dirty="0" smtClean="0"/>
              <a:t>ESCO v.1.1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47604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996959"/>
            <a:ext cx="10972800" cy="936625"/>
          </a:xfrm>
        </p:spPr>
        <p:txBody>
          <a:bodyPr/>
          <a:lstStyle/>
          <a:p>
            <a:pPr algn="ctr"/>
            <a:r>
              <a:rPr lang="en-GB" sz="4800" dirty="0"/>
              <a:t>Thank </a:t>
            </a:r>
            <a:r>
              <a:rPr lang="en-GB" sz="4800" dirty="0" smtClean="0"/>
              <a:t>You!!!</a:t>
            </a:r>
            <a:r>
              <a:rPr lang="en-GB" sz="4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89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sz="4800" dirty="0">
                <a:latin typeface="Calibri Light" panose="020F0302020204030204" pitchFamily="34" charset="0"/>
              </a:rPr>
              <a:t>Multilingual classification of </a:t>
            </a:r>
          </a:p>
          <a:p>
            <a:pPr algn="ctr"/>
            <a:r>
              <a:rPr lang="en-US" altLang="en-US" sz="4800" b="1" dirty="0">
                <a:latin typeface="Calibri Light" panose="020F0302020204030204" pitchFamily="34" charset="0"/>
              </a:rPr>
              <a:t>E</a:t>
            </a:r>
            <a:r>
              <a:rPr lang="en-US" altLang="en-US" sz="4800" dirty="0">
                <a:latin typeface="Calibri Light" panose="020F0302020204030204" pitchFamily="34" charset="0"/>
              </a:rPr>
              <a:t>uropean </a:t>
            </a:r>
            <a:r>
              <a:rPr lang="en-US" altLang="en-US" sz="4800" b="1" dirty="0">
                <a:latin typeface="Calibri Light" panose="020F0302020204030204" pitchFamily="34" charset="0"/>
              </a:rPr>
              <a:t>S</a:t>
            </a:r>
            <a:r>
              <a:rPr lang="en-US" altLang="en-US" sz="4800" dirty="0">
                <a:latin typeface="Calibri Light" panose="020F0302020204030204" pitchFamily="34" charset="0"/>
              </a:rPr>
              <a:t>kills, </a:t>
            </a:r>
            <a:r>
              <a:rPr lang="en-US" altLang="en-US" sz="4800" b="1" dirty="0">
                <a:latin typeface="Calibri Light" panose="020F0302020204030204" pitchFamily="34" charset="0"/>
              </a:rPr>
              <a:t>C</a:t>
            </a:r>
            <a:r>
              <a:rPr lang="en-US" altLang="en-US" sz="4800" dirty="0">
                <a:latin typeface="Calibri Light" panose="020F0302020204030204" pitchFamily="34" charset="0"/>
              </a:rPr>
              <a:t>ompetences, </a:t>
            </a:r>
            <a:br>
              <a:rPr lang="en-US" altLang="en-US" sz="4800" dirty="0">
                <a:latin typeface="Calibri Light" panose="020F0302020204030204" pitchFamily="34" charset="0"/>
              </a:rPr>
            </a:br>
            <a:r>
              <a:rPr lang="en-US" altLang="en-US" sz="4800" dirty="0">
                <a:latin typeface="Calibri Light" panose="020F0302020204030204" pitchFamily="34" charset="0"/>
              </a:rPr>
              <a:t>Qualifications and </a:t>
            </a:r>
            <a:r>
              <a:rPr lang="en-US" altLang="en-US" sz="4800" b="1" dirty="0">
                <a:latin typeface="Calibri Light" panose="020F0302020204030204" pitchFamily="34" charset="0"/>
              </a:rPr>
              <a:t>O</a:t>
            </a:r>
            <a:r>
              <a:rPr lang="en-US" altLang="en-US" sz="4800" dirty="0">
                <a:latin typeface="Calibri Light" panose="020F0302020204030204" pitchFamily="34" charset="0"/>
              </a:rPr>
              <a:t>ccupations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0000" y="1440001"/>
            <a:ext cx="8229600" cy="936625"/>
          </a:xfrm>
        </p:spPr>
        <p:txBody>
          <a:bodyPr anchor="t" anchorCtr="0"/>
          <a:lstStyle/>
          <a:p>
            <a:r>
              <a:rPr lang="en-US" altLang="en-US" dirty="0">
                <a:latin typeface="Calibri Light" panose="020F0302020204030204" pitchFamily="34" charset="0"/>
              </a:rPr>
              <a:t>What is ESCO?</a:t>
            </a:r>
          </a:p>
        </p:txBody>
      </p:sp>
    </p:spTree>
    <p:extLst>
      <p:ext uri="{BB962C8B-B14F-4D97-AF65-F5344CB8AC3E}">
        <p14:creationId xmlns:p14="http://schemas.microsoft.com/office/powerpoint/2010/main" val="39956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Calibri Light" panose="020F0302020204030204" pitchFamily="34" charset="0"/>
              </a:rPr>
              <a:t>Why</a:t>
            </a:r>
            <a:r>
              <a:rPr lang="fr-BE" dirty="0">
                <a:latin typeface="Calibri Light" panose="020F0302020204030204" pitchFamily="34" charset="0"/>
              </a:rPr>
              <a:t> ESCO?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422"/>
            <a:ext cx="10972800" cy="3744890"/>
          </a:xfrm>
        </p:spPr>
        <p:txBody>
          <a:bodyPr/>
          <a:lstStyle/>
          <a:p>
            <a:pPr marL="0" indent="0">
              <a:buNone/>
            </a:pPr>
            <a:r>
              <a:rPr lang="en-GB" sz="2000" i="0" dirty="0" smtClean="0"/>
              <a:t>- to </a:t>
            </a:r>
            <a:r>
              <a:rPr lang="en-GB" sz="2000" i="0" dirty="0"/>
              <a:t>improve the communication between the education and training sector and the EU labour market; </a:t>
            </a:r>
          </a:p>
          <a:p>
            <a:pPr marL="0" indent="0">
              <a:buNone/>
            </a:pPr>
            <a:r>
              <a:rPr lang="en-GB" sz="2000" i="0" dirty="0" smtClean="0"/>
              <a:t>- to </a:t>
            </a:r>
            <a:r>
              <a:rPr lang="en-GB" sz="2000" i="0" dirty="0"/>
              <a:t>support geographical and occupational mobility in Europe; </a:t>
            </a:r>
          </a:p>
          <a:p>
            <a:pPr marL="0" indent="0">
              <a:buNone/>
            </a:pPr>
            <a:r>
              <a:rPr lang="en-GB" sz="2000" i="0" dirty="0" smtClean="0"/>
              <a:t>- to </a:t>
            </a:r>
            <a:r>
              <a:rPr lang="en-GB" sz="2000" i="0" dirty="0"/>
              <a:t>make data more transparent and easily available for use by various stakeholders, such as public employment services, statistical organisations and education organisations; </a:t>
            </a:r>
          </a:p>
          <a:p>
            <a:pPr marL="0" indent="0">
              <a:buNone/>
            </a:pPr>
            <a:r>
              <a:rPr lang="en-GB" sz="2000" i="0" dirty="0" smtClean="0"/>
              <a:t>- to </a:t>
            </a:r>
            <a:r>
              <a:rPr lang="en-GB" sz="2000" i="0" dirty="0"/>
              <a:t>facilitate the exchange of data between employers, education providers and job seekers irrespective of language or country; </a:t>
            </a:r>
          </a:p>
          <a:p>
            <a:pPr marL="0" indent="0">
              <a:buNone/>
            </a:pPr>
            <a:r>
              <a:rPr lang="en-GB" sz="2000" i="0" dirty="0" smtClean="0"/>
              <a:t>- to </a:t>
            </a:r>
            <a:r>
              <a:rPr lang="en-GB" sz="2000" i="0" dirty="0"/>
              <a:t>support evidence-based policy making by enhancing the collection, comparison and dissemination of data in skills intelligence and statistical tools, and enabling better analysis of skills supply and demand in real-time based on big data.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0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20000" y="1440001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altLang="en-US" kern="0" dirty="0">
                <a:latin typeface="Calibri Light" panose="020F0302020204030204" pitchFamily="34" charset="0"/>
              </a:rPr>
              <a:t>Three ESCO pillars</a:t>
            </a:r>
          </a:p>
        </p:txBody>
      </p:sp>
      <p:sp>
        <p:nvSpPr>
          <p:cNvPr id="31" name="Can 30"/>
          <p:cNvSpPr/>
          <p:nvPr/>
        </p:nvSpPr>
        <p:spPr bwMode="auto">
          <a:xfrm>
            <a:off x="8216612" y="2359872"/>
            <a:ext cx="1224136" cy="2068662"/>
          </a:xfrm>
          <a:prstGeom prst="can">
            <a:avLst/>
          </a:prstGeom>
          <a:gradFill flip="none" rotWithShape="1">
            <a:gsLst>
              <a:gs pos="0">
                <a:srgbClr val="001BE2">
                  <a:shade val="30000"/>
                  <a:satMod val="115000"/>
                </a:srgbClr>
              </a:gs>
              <a:gs pos="50000">
                <a:srgbClr val="001BE2">
                  <a:shade val="67500"/>
                  <a:satMod val="115000"/>
                </a:srgbClr>
              </a:gs>
              <a:gs pos="100000">
                <a:srgbClr val="001BE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  <p:sp>
        <p:nvSpPr>
          <p:cNvPr id="32" name="Can 31"/>
          <p:cNvSpPr/>
          <p:nvPr/>
        </p:nvSpPr>
        <p:spPr bwMode="auto">
          <a:xfrm>
            <a:off x="2279579" y="2517547"/>
            <a:ext cx="1472540" cy="2372652"/>
          </a:xfrm>
          <a:prstGeom prst="can">
            <a:avLst/>
          </a:prstGeom>
          <a:gradFill flip="none" rotWithShape="1">
            <a:gsLst>
              <a:gs pos="0">
                <a:srgbClr val="44A513">
                  <a:shade val="30000"/>
                  <a:satMod val="115000"/>
                </a:srgbClr>
              </a:gs>
              <a:gs pos="50000">
                <a:srgbClr val="44A513">
                  <a:shade val="67500"/>
                  <a:satMod val="115000"/>
                </a:srgbClr>
              </a:gs>
              <a:gs pos="100000">
                <a:srgbClr val="44A51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23925" y="4890258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44A513"/>
                </a:solidFill>
                <a:latin typeface="Calibri Light" panose="020F0302020204030204" pitchFamily="34" charset="0"/>
              </a:rPr>
              <a:t>2,942 </a:t>
            </a:r>
            <a:r>
              <a:rPr lang="de-DE" sz="2800" b="1" dirty="0">
                <a:solidFill>
                  <a:srgbClr val="44A513"/>
                </a:solidFill>
                <a:latin typeface="Calibri Light" panose="020F0302020204030204" pitchFamily="34" charset="0"/>
              </a:rPr>
              <a:t/>
            </a:r>
            <a:br>
              <a:rPr lang="de-DE" sz="2800" b="1" dirty="0">
                <a:solidFill>
                  <a:srgbClr val="44A513"/>
                </a:solidFill>
                <a:latin typeface="Calibri Light" panose="020F0302020204030204" pitchFamily="34" charset="0"/>
              </a:rPr>
            </a:br>
            <a:r>
              <a:rPr lang="de-DE" sz="2800" b="1" dirty="0">
                <a:solidFill>
                  <a:srgbClr val="44A513"/>
                </a:solidFill>
                <a:latin typeface="Calibri Light" panose="020F0302020204030204" pitchFamily="34" charset="0"/>
              </a:rPr>
              <a:t>Occupations</a:t>
            </a:r>
            <a:endParaRPr lang="en-GB" sz="2800" b="1" dirty="0">
              <a:solidFill>
                <a:srgbClr val="44A513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3754" y="5561445"/>
            <a:ext cx="14847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13,485  </a:t>
            </a:r>
            <a:r>
              <a:rPr lang="de-DE" sz="3200" b="1" dirty="0">
                <a:solidFill>
                  <a:srgbClr val="C00000"/>
                </a:solidFill>
                <a:latin typeface="Calibri Light" panose="020F0302020204030204" pitchFamily="34" charset="0"/>
              </a:rPr>
              <a:t/>
            </a:r>
            <a:br>
              <a:rPr lang="de-DE" sz="3200" b="1" dirty="0">
                <a:solidFill>
                  <a:srgbClr val="C00000"/>
                </a:solidFill>
                <a:latin typeface="Calibri Light" panose="020F0302020204030204" pitchFamily="34" charset="0"/>
              </a:rPr>
            </a:br>
            <a:r>
              <a:rPr lang="de-DE" sz="3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Skills</a:t>
            </a:r>
            <a:endParaRPr lang="en-GB" sz="3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68210" y="4428593"/>
            <a:ext cx="1839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1BE2"/>
                </a:solidFill>
                <a:latin typeface="Calibri Light" panose="020F0302020204030204" pitchFamily="34" charset="0"/>
              </a:rPr>
              <a:t>2,414</a:t>
            </a:r>
            <a:endParaRPr lang="de-DE" sz="2400" b="1" dirty="0">
              <a:solidFill>
                <a:srgbClr val="001BE2"/>
              </a:solidFill>
              <a:latin typeface="Calibri Light" panose="020F0302020204030204" pitchFamily="34" charset="0"/>
            </a:endParaRPr>
          </a:p>
          <a:p>
            <a:r>
              <a:rPr lang="de-DE" sz="2400" b="1" dirty="0" err="1" smtClean="0">
                <a:solidFill>
                  <a:srgbClr val="001BE2"/>
                </a:solidFill>
                <a:latin typeface="Calibri Light" panose="020F0302020204030204" pitchFamily="34" charset="0"/>
              </a:rPr>
              <a:t>Qualifications</a:t>
            </a:r>
            <a:endParaRPr lang="en-GB" sz="2400" b="1" dirty="0">
              <a:solidFill>
                <a:srgbClr val="001BE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863752" y="4791336"/>
            <a:ext cx="1133480" cy="437923"/>
          </a:xfrm>
          <a:prstGeom prst="straightConnector1">
            <a:avLst/>
          </a:pr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7032104" y="4401168"/>
            <a:ext cx="1080120" cy="756083"/>
          </a:xfrm>
          <a:prstGeom prst="straightConnector1">
            <a:avLst/>
          </a:pr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68141" y="4221090"/>
            <a:ext cx="3940864" cy="360038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an 4"/>
          <p:cNvSpPr/>
          <p:nvPr/>
        </p:nvSpPr>
        <p:spPr bwMode="auto">
          <a:xfrm>
            <a:off x="5120268" y="2694776"/>
            <a:ext cx="1824248" cy="2866675"/>
          </a:xfrm>
          <a:prstGeom prst="can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2" y="1268761"/>
            <a:ext cx="9192453" cy="54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12776"/>
            <a:ext cx="11089232" cy="5112567"/>
          </a:xfrm>
        </p:spPr>
      </p:pic>
    </p:spTree>
    <p:extLst>
      <p:ext uri="{BB962C8B-B14F-4D97-AF65-F5344CB8AC3E}">
        <p14:creationId xmlns:p14="http://schemas.microsoft.com/office/powerpoint/2010/main" val="29002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Occupational</a:t>
            </a:r>
            <a:r>
              <a:rPr lang="fr-BE" dirty="0" smtClean="0"/>
              <a:t> Profiles in ESCO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ec.europa.eu/esco/portal/occupation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2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Occupational</a:t>
            </a:r>
            <a:r>
              <a:rPr lang="fr-BE" dirty="0"/>
              <a:t> Profiles in ESCO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492375"/>
            <a:ext cx="756084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008B662308645A1C9B100DBDCCF6A" ma:contentTypeVersion="1" ma:contentTypeDescription="Create a new document." ma:contentTypeScope="" ma:versionID="66cfdf0f16ba6aa6a5a965011ed424ed">
  <xsd:schema xmlns:xsd="http://www.w3.org/2001/XMLSchema" xmlns:xs="http://www.w3.org/2001/XMLSchema" xmlns:p="http://schemas.microsoft.com/office/2006/metadata/properties" xmlns:ns2="4fb4bed0-e17b-4abc-8a95-993000fe37c9" targetNamespace="http://schemas.microsoft.com/office/2006/metadata/properties" ma:root="true" ma:fieldsID="8b595613ede5c6c3892834057defd2d8" ns2:_="">
    <xsd:import namespace="4fb4bed0-e17b-4abc-8a95-993000fe37c9"/>
    <xsd:element name="properties">
      <xsd:complexType>
        <xsd:sequence>
          <xsd:element name="documentManagement">
            <xsd:complexType>
              <xsd:all>
                <xsd:element ref="ns2:A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bed0-e17b-4abc-8a95-993000fe37c9" elementFormDefault="qualified">
    <xsd:import namespace="http://schemas.microsoft.com/office/2006/documentManagement/types"/>
    <xsd:import namespace="http://schemas.microsoft.com/office/infopath/2007/PartnerControls"/>
    <xsd:element name="Ares" ma:index="8" nillable="true" ma:displayName="Ares" ma:description="To insert Ares reference and link" ma:format="Hyperlink" ma:internalName="Ar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s xmlns="4fb4bed0-e17b-4abc-8a95-993000fe37c9">
      <Url xsi:nil="true"/>
      <Description xsi:nil="true"/>
    </Ares>
  </documentManagement>
</p:properties>
</file>

<file path=customXml/itemProps1.xml><?xml version="1.0" encoding="utf-8"?>
<ds:datastoreItem xmlns:ds="http://schemas.openxmlformats.org/officeDocument/2006/customXml" ds:itemID="{869996DC-8AC4-4305-B8DA-B45D7CA77CDA}"/>
</file>

<file path=customXml/itemProps2.xml><?xml version="1.0" encoding="utf-8"?>
<ds:datastoreItem xmlns:ds="http://schemas.openxmlformats.org/officeDocument/2006/customXml" ds:itemID="{CDED6A17-4755-451A-A879-7D74A2B90523}"/>
</file>

<file path=customXml/itemProps3.xml><?xml version="1.0" encoding="utf-8"?>
<ds:datastoreItem xmlns:ds="http://schemas.openxmlformats.org/officeDocument/2006/customXml" ds:itemID="{A3D09DEC-F41E-4CB7-AC42-BBC933CE7FCA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2311</TotalTime>
  <Words>405</Words>
  <Application>Microsoft Office PowerPoint</Application>
  <PresentationFormat>Custom</PresentationFormat>
  <Paragraphs>104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Blank</vt:lpstr>
      <vt:lpstr>2_Blank</vt:lpstr>
      <vt:lpstr>3_Blank</vt:lpstr>
      <vt:lpstr>1_Blank</vt:lpstr>
      <vt:lpstr>4_Blank</vt:lpstr>
      <vt:lpstr>        ESCO: Connecting people and jobs     </vt:lpstr>
      <vt:lpstr>PowerPoint Presentation</vt:lpstr>
      <vt:lpstr>What is ESCO?</vt:lpstr>
      <vt:lpstr>Why ESCO?</vt:lpstr>
      <vt:lpstr>PowerPoint Presentation</vt:lpstr>
      <vt:lpstr>PowerPoint Presentation</vt:lpstr>
      <vt:lpstr>PowerPoint Presentation</vt:lpstr>
      <vt:lpstr>Occupational Profiles in ESCO </vt:lpstr>
      <vt:lpstr>Occupational Profiles in ESCO </vt:lpstr>
      <vt:lpstr>Skills in ESCO </vt:lpstr>
      <vt:lpstr>Skills in ESCO </vt:lpstr>
      <vt:lpstr>Skill groups</vt:lpstr>
      <vt:lpstr>Qualification pillar</vt:lpstr>
      <vt:lpstr>PowerPoint Presentation</vt:lpstr>
      <vt:lpstr> How ESCO can be used  </vt:lpstr>
      <vt:lpstr>PowerPoint Presentation</vt:lpstr>
      <vt:lpstr>   </vt:lpstr>
      <vt:lpstr>PowerPoint Presentation</vt:lpstr>
      <vt:lpstr>Role of domain experts</vt:lpstr>
      <vt:lpstr>Next steps!</vt:lpstr>
      <vt:lpstr>Thank You!!!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ESCO?</dc:title>
  <dc:creator>Martin le Vrang</dc:creator>
  <cp:lastModifiedBy>LOSAPPIO Francesco (EMPL-EXT)</cp:lastModifiedBy>
  <cp:revision>193</cp:revision>
  <cp:lastPrinted>2018-01-29T13:40:02Z</cp:lastPrinted>
  <dcterms:created xsi:type="dcterms:W3CDTF">2015-11-03T10:46:49Z</dcterms:created>
  <dcterms:modified xsi:type="dcterms:W3CDTF">2019-03-29T09:54:39Z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0x0101004A5008B662308645A1C9B100DBDCCF6A</vt:lpwstr>
  </property>
</Properties>
</file>