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15"/>
  </p:notesMasterIdLst>
  <p:sldIdLst>
    <p:sldId id="256" r:id="rId2"/>
    <p:sldId id="467" r:id="rId3"/>
    <p:sldId id="487" r:id="rId4"/>
    <p:sldId id="499" r:id="rId5"/>
    <p:sldId id="500" r:id="rId6"/>
    <p:sldId id="493" r:id="rId7"/>
    <p:sldId id="494" r:id="rId8"/>
    <p:sldId id="452" r:id="rId9"/>
    <p:sldId id="515" r:id="rId10"/>
    <p:sldId id="527" r:id="rId11"/>
    <p:sldId id="528" r:id="rId12"/>
    <p:sldId id="529" r:id="rId13"/>
    <p:sldId id="530" r:id="rId14"/>
  </p:sldIdLst>
  <p:sldSz cx="12192000" cy="6858000"/>
  <p:notesSz cx="6858000" cy="9144000"/>
  <p:embeddedFontLst>
    <p:embeddedFont>
      <p:font typeface="Lato" panose="020F0502020204030203" pitchFamily="34" charset="0"/>
      <p:regular r:id="rId16"/>
      <p:bold r:id="rId17"/>
      <p:italic r:id="rId18"/>
      <p:boldItalic r:id="rId19"/>
    </p:embeddedFont>
    <p:embeddedFont>
      <p:font typeface="Raleway" pitchFamily="2" charset="77"/>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C73F"/>
    <a:srgbClr val="F6821F"/>
    <a:srgbClr val="666666"/>
    <a:srgbClr val="444444"/>
    <a:srgbClr val="0099D2"/>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A7FEBA-7797-43FE-B381-0EFB996CD8C5}">
  <a:tblStyle styleId="{7FA7FEBA-7797-43FE-B381-0EFB996CD8C5}"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04" autoAdjust="0"/>
    <p:restoredTop sz="95214" autoAdjust="0"/>
  </p:normalViewPr>
  <p:slideViewPr>
    <p:cSldViewPr showGuides="1">
      <p:cViewPr varScale="1">
        <p:scale>
          <a:sx n="92" d="100"/>
          <a:sy n="92" d="100"/>
        </p:scale>
        <p:origin x="984" y="18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 Id="rId3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ropbox\Gabriel\Conferencias%20y%20Congresos\0%202023%200607%20Nutrients%20recycling\nutrients%20remova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0683656759592"/>
          <c:y val="4.3443917851500792E-2"/>
          <c:w val="0.74995162497589418"/>
          <c:h val="0.8338333893097486"/>
        </c:manualLayout>
      </c:layout>
      <c:lineChart>
        <c:grouping val="standard"/>
        <c:varyColors val="0"/>
        <c:ser>
          <c:idx val="0"/>
          <c:order val="0"/>
          <c:tx>
            <c:strRef>
              <c:f>Hoja1!$K$6</c:f>
              <c:strCache>
                <c:ptCount val="1"/>
                <c:pt idx="0">
                  <c:v>Nitrogen concentration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Hoja1!$D$7:$D$11</c:f>
              <c:strCache>
                <c:ptCount val="5"/>
                <c:pt idx="0">
                  <c:v>Digestate</c:v>
                </c:pt>
                <c:pt idx="1">
                  <c:v>Manure</c:v>
                </c:pt>
                <c:pt idx="2">
                  <c:v>Centrate</c:v>
                </c:pt>
                <c:pt idx="3">
                  <c:v>Breweries</c:v>
                </c:pt>
                <c:pt idx="4">
                  <c:v>Sewage</c:v>
                </c:pt>
              </c:strCache>
            </c:strRef>
          </c:cat>
          <c:val>
            <c:numRef>
              <c:f>Hoja1!$K$7:$K$11</c:f>
              <c:numCache>
                <c:formatCode>General</c:formatCode>
                <c:ptCount val="5"/>
                <c:pt idx="0">
                  <c:v>8000</c:v>
                </c:pt>
                <c:pt idx="1">
                  <c:v>9000</c:v>
                </c:pt>
                <c:pt idx="2">
                  <c:v>500</c:v>
                </c:pt>
                <c:pt idx="3">
                  <c:v>30</c:v>
                </c:pt>
                <c:pt idx="4">
                  <c:v>65</c:v>
                </c:pt>
              </c:numCache>
            </c:numRef>
          </c:val>
          <c:smooth val="0"/>
          <c:extLst>
            <c:ext xmlns:c16="http://schemas.microsoft.com/office/drawing/2014/chart" uri="{C3380CC4-5D6E-409C-BE32-E72D297353CC}">
              <c16:uniqueId val="{00000000-297B-47F3-81C7-EFED4F7E2798}"/>
            </c:ext>
          </c:extLst>
        </c:ser>
        <c:ser>
          <c:idx val="1"/>
          <c:order val="1"/>
          <c:tx>
            <c:strRef>
              <c:f>Hoja1!$L$6</c:f>
              <c:strCache>
                <c:ptCount val="1"/>
                <c:pt idx="0">
                  <c:v>Biomass production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Hoja1!$D$7:$D$11</c:f>
              <c:strCache>
                <c:ptCount val="5"/>
                <c:pt idx="0">
                  <c:v>Digestate</c:v>
                </c:pt>
                <c:pt idx="1">
                  <c:v>Manure</c:v>
                </c:pt>
                <c:pt idx="2">
                  <c:v>Centrate</c:v>
                </c:pt>
                <c:pt idx="3">
                  <c:v>Breweries</c:v>
                </c:pt>
                <c:pt idx="4">
                  <c:v>Sewage</c:v>
                </c:pt>
              </c:strCache>
            </c:strRef>
          </c:cat>
          <c:val>
            <c:numRef>
              <c:f>Hoja1!$L$7:$L$11</c:f>
              <c:numCache>
                <c:formatCode>General</c:formatCode>
                <c:ptCount val="5"/>
                <c:pt idx="0">
                  <c:v>56</c:v>
                </c:pt>
                <c:pt idx="1">
                  <c:v>63</c:v>
                </c:pt>
                <c:pt idx="2">
                  <c:v>3.5</c:v>
                </c:pt>
                <c:pt idx="3">
                  <c:v>0.21</c:v>
                </c:pt>
                <c:pt idx="4">
                  <c:v>0.45500000000000002</c:v>
                </c:pt>
              </c:numCache>
            </c:numRef>
          </c:val>
          <c:smooth val="0"/>
          <c:extLst>
            <c:ext xmlns:c16="http://schemas.microsoft.com/office/drawing/2014/chart" uri="{C3380CC4-5D6E-409C-BE32-E72D297353CC}">
              <c16:uniqueId val="{00000001-297B-47F3-81C7-EFED4F7E2798}"/>
            </c:ext>
          </c:extLst>
        </c:ser>
        <c:dLbls>
          <c:showLegendKey val="0"/>
          <c:showVal val="0"/>
          <c:showCatName val="0"/>
          <c:showSerName val="0"/>
          <c:showPercent val="0"/>
          <c:showBubbleSize val="0"/>
        </c:dLbls>
        <c:marker val="1"/>
        <c:smooth val="0"/>
        <c:axId val="529504120"/>
        <c:axId val="529509696"/>
      </c:lineChart>
      <c:lineChart>
        <c:grouping val="standard"/>
        <c:varyColors val="0"/>
        <c:ser>
          <c:idx val="2"/>
          <c:order val="2"/>
          <c:tx>
            <c:strRef>
              <c:f>Hoja1!$M$6</c:f>
              <c:strCache>
                <c:ptCount val="1"/>
                <c:pt idx="0">
                  <c:v>Treatment capacity</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Hoja1!$D$7:$D$11</c:f>
              <c:strCache>
                <c:ptCount val="5"/>
                <c:pt idx="0">
                  <c:v>Digestate</c:v>
                </c:pt>
                <c:pt idx="1">
                  <c:v>Manure</c:v>
                </c:pt>
                <c:pt idx="2">
                  <c:v>Centrate</c:v>
                </c:pt>
                <c:pt idx="3">
                  <c:v>Breweries</c:v>
                </c:pt>
                <c:pt idx="4">
                  <c:v>Sewage</c:v>
                </c:pt>
              </c:strCache>
            </c:strRef>
          </c:cat>
          <c:val>
            <c:numRef>
              <c:f>Hoja1!$M$7:$M$11</c:f>
              <c:numCache>
                <c:formatCode>0.0</c:formatCode>
                <c:ptCount val="5"/>
                <c:pt idx="0">
                  <c:v>5.3571428571428568</c:v>
                </c:pt>
                <c:pt idx="1">
                  <c:v>4.7619047619047619</c:v>
                </c:pt>
                <c:pt idx="2">
                  <c:v>85.714285714285708</c:v>
                </c:pt>
                <c:pt idx="3">
                  <c:v>1428.5714285714284</c:v>
                </c:pt>
                <c:pt idx="4">
                  <c:v>659.34065934065939</c:v>
                </c:pt>
              </c:numCache>
            </c:numRef>
          </c:val>
          <c:smooth val="0"/>
          <c:extLst>
            <c:ext xmlns:c16="http://schemas.microsoft.com/office/drawing/2014/chart" uri="{C3380CC4-5D6E-409C-BE32-E72D297353CC}">
              <c16:uniqueId val="{00000002-297B-47F3-81C7-EFED4F7E2798}"/>
            </c:ext>
          </c:extLst>
        </c:ser>
        <c:dLbls>
          <c:showLegendKey val="0"/>
          <c:showVal val="0"/>
          <c:showCatName val="0"/>
          <c:showSerName val="0"/>
          <c:showPercent val="0"/>
          <c:showBubbleSize val="0"/>
        </c:dLbls>
        <c:marker val="1"/>
        <c:smooth val="0"/>
        <c:axId val="529804632"/>
        <c:axId val="540978752"/>
      </c:lineChart>
      <c:catAx>
        <c:axId val="529504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DE"/>
          </a:p>
        </c:txPr>
        <c:crossAx val="529509696"/>
        <c:crossesAt val="0.1"/>
        <c:auto val="1"/>
        <c:lblAlgn val="ctr"/>
        <c:lblOffset val="100"/>
        <c:noMultiLvlLbl val="0"/>
      </c:catAx>
      <c:valAx>
        <c:axId val="529509696"/>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Nitrogen concentration (mg/L), Biomass production (kg/m3)</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DE"/>
          </a:p>
        </c:txPr>
        <c:crossAx val="529504120"/>
        <c:crosses val="autoZero"/>
        <c:crossBetween val="between"/>
      </c:valAx>
      <c:valAx>
        <c:axId val="540978752"/>
        <c:scaling>
          <c:logBase val="10"/>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a:t>Treatment capacity (m3/ha·day)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DE"/>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DE"/>
          </a:p>
        </c:txPr>
        <c:crossAx val="529804632"/>
        <c:crosses val="max"/>
        <c:crossBetween val="between"/>
      </c:valAx>
      <c:catAx>
        <c:axId val="529804632"/>
        <c:scaling>
          <c:orientation val="minMax"/>
        </c:scaling>
        <c:delete val="1"/>
        <c:axPos val="b"/>
        <c:numFmt formatCode="General" sourceLinked="1"/>
        <c:majorTickMark val="out"/>
        <c:minorTickMark val="none"/>
        <c:tickLblPos val="nextTo"/>
        <c:crossAx val="540978752"/>
        <c:crosses val="autoZero"/>
        <c:auto val="1"/>
        <c:lblAlgn val="ctr"/>
        <c:lblOffset val="100"/>
        <c:noMultiLvlLbl val="0"/>
      </c:catAx>
      <c:spPr>
        <a:noFill/>
        <a:ln>
          <a:noFill/>
        </a:ln>
        <a:effectLst/>
      </c:spPr>
    </c:plotArea>
    <c:legend>
      <c:legendPos val="b"/>
      <c:layout>
        <c:manualLayout>
          <c:xMode val="edge"/>
          <c:yMode val="edge"/>
          <c:x val="0.51594275158884229"/>
          <c:y val="1.2831038300307248E-3"/>
          <c:w val="0.35103530015574391"/>
          <c:h val="0.1930296923785000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DE"/>
        </a:p>
      </c:txPr>
    </c:legend>
    <c:plotVisOnly val="1"/>
    <c:dispBlanksAs val="gap"/>
    <c:showDLblsOverMax val="0"/>
  </c:chart>
  <c:spPr>
    <a:solidFill>
      <a:schemeClr val="bg1"/>
    </a:solidFill>
    <a:ln w="9525" cap="flat" cmpd="sng" algn="ctr">
      <a:noFill/>
      <a:round/>
    </a:ln>
    <a:effectLst/>
  </c:spPr>
  <c:txPr>
    <a:bodyPr/>
    <a:lstStyle/>
    <a:p>
      <a:pPr>
        <a:defRPr sz="1400"/>
      </a:pPr>
      <a:endParaRPr lang="en-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8198551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dirty="0" err="1"/>
              <a:t>Thanks</a:t>
            </a:r>
            <a:r>
              <a:rPr lang="es-ES" dirty="0"/>
              <a:t> </a:t>
            </a:r>
            <a:r>
              <a:rPr lang="es-ES" dirty="0" err="1"/>
              <a:t>for</a:t>
            </a:r>
            <a:r>
              <a:rPr lang="es-ES" dirty="0"/>
              <a:t> </a:t>
            </a:r>
            <a:r>
              <a:rPr lang="es-ES" dirty="0" err="1"/>
              <a:t>inviting</a:t>
            </a:r>
            <a:r>
              <a:rPr lang="es-ES" baseline="0" dirty="0"/>
              <a:t> me to </a:t>
            </a:r>
            <a:r>
              <a:rPr lang="es-ES" baseline="0" dirty="0" err="1"/>
              <a:t>talk</a:t>
            </a:r>
            <a:r>
              <a:rPr lang="es-ES" baseline="0" dirty="0"/>
              <a:t> </a:t>
            </a:r>
            <a:r>
              <a:rPr lang="es-ES" baseline="0" dirty="0" err="1"/>
              <a:t>about</a:t>
            </a:r>
            <a:r>
              <a:rPr lang="es-ES" baseline="0" dirty="0"/>
              <a:t> SABANA Project, </a:t>
            </a:r>
            <a:r>
              <a:rPr lang="es-ES" baseline="0" dirty="0" err="1"/>
              <a:t>focused</a:t>
            </a:r>
            <a:r>
              <a:rPr lang="es-ES" baseline="0" dirty="0"/>
              <a:t> </a:t>
            </a:r>
            <a:r>
              <a:rPr lang="es-ES" baseline="0" dirty="0" err="1"/>
              <a:t>into</a:t>
            </a:r>
            <a:r>
              <a:rPr lang="es-ES" baseline="0" dirty="0"/>
              <a:t> </a:t>
            </a:r>
            <a:r>
              <a:rPr lang="es-ES" baseline="0" dirty="0" err="1"/>
              <a:t>the</a:t>
            </a:r>
            <a:r>
              <a:rPr lang="es-ES" baseline="0" dirty="0"/>
              <a:t> </a:t>
            </a:r>
            <a:r>
              <a:rPr lang="es-ES" baseline="0" dirty="0" err="1"/>
              <a:t>sustainable</a:t>
            </a:r>
            <a:r>
              <a:rPr lang="es-ES" baseline="0" dirty="0"/>
              <a:t> </a:t>
            </a:r>
            <a:r>
              <a:rPr lang="es-ES" baseline="0" dirty="0" err="1"/>
              <a:t>production</a:t>
            </a:r>
            <a:r>
              <a:rPr lang="es-ES" baseline="0" dirty="0"/>
              <a:t> of </a:t>
            </a:r>
            <a:r>
              <a:rPr lang="es-ES" baseline="0" dirty="0" err="1"/>
              <a:t>end</a:t>
            </a:r>
            <a:r>
              <a:rPr lang="es-ES" baseline="0" dirty="0"/>
              <a:t> </a:t>
            </a:r>
            <a:r>
              <a:rPr lang="es-ES" baseline="0" dirty="0" err="1"/>
              <a:t>products</a:t>
            </a:r>
            <a:r>
              <a:rPr lang="es-ES" baseline="0" dirty="0"/>
              <a:t> </a:t>
            </a:r>
            <a:r>
              <a:rPr lang="es-ES" baseline="0" dirty="0" err="1"/>
              <a:t>for</a:t>
            </a:r>
            <a:r>
              <a:rPr lang="es-ES" baseline="0" dirty="0"/>
              <a:t> </a:t>
            </a:r>
            <a:r>
              <a:rPr lang="es-ES" baseline="0" dirty="0" err="1"/>
              <a:t>agriculture</a:t>
            </a:r>
            <a:r>
              <a:rPr lang="es-ES" baseline="0" dirty="0"/>
              <a:t> and </a:t>
            </a:r>
            <a:r>
              <a:rPr lang="es-ES" baseline="0" dirty="0" err="1"/>
              <a:t>aquaculture</a:t>
            </a:r>
            <a:r>
              <a:rPr lang="es-ES" baseline="0" dirty="0"/>
              <a:t> </a:t>
            </a:r>
            <a:r>
              <a:rPr lang="es-ES" baseline="0" dirty="0" err="1"/>
              <a:t>from</a:t>
            </a:r>
            <a:r>
              <a:rPr lang="es-ES" baseline="0" dirty="0"/>
              <a:t> </a:t>
            </a:r>
            <a:r>
              <a:rPr lang="es-ES" baseline="0" dirty="0" err="1"/>
              <a:t>microalgae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This project is supported by the EU Commission on the Blue growth program,</a:t>
            </a:r>
            <a:r>
              <a:rPr lang="en-US" baseline="0" noProof="0" dirty="0"/>
              <a:t> and it is an innovation action coordinated by the University of Almeria in collaboration with industrial partners as Aqualia, Biorizon, </a:t>
            </a:r>
            <a:r>
              <a:rPr lang="en-US" baseline="0" noProof="0" dirty="0" err="1"/>
              <a:t>GEA</a:t>
            </a:r>
            <a:r>
              <a:rPr lang="en-US" baseline="0" noProof="0" dirty="0"/>
              <a:t> </a:t>
            </a:r>
            <a:r>
              <a:rPr lang="en-US" baseline="0" noProof="0" dirty="0" err="1"/>
              <a:t>Westfalia</a:t>
            </a:r>
            <a:r>
              <a:rPr lang="en-US" baseline="0" noProof="0" dirty="0"/>
              <a:t> and </a:t>
            </a:r>
            <a:r>
              <a:rPr lang="en-US" baseline="0" noProof="0" dirty="0" err="1"/>
              <a:t>Veronessi</a:t>
            </a:r>
            <a:r>
              <a:rPr lang="en-US" baseline="0" noProof="0" dirty="0"/>
              <a:t>, in addition to academic partners as university of Milano, </a:t>
            </a:r>
            <a:r>
              <a:rPr lang="en-US" baseline="0" noProof="0" dirty="0" err="1"/>
              <a:t>Szechenyo</a:t>
            </a:r>
            <a:r>
              <a:rPr lang="en-US" baseline="0" noProof="0" dirty="0"/>
              <a:t> university, </a:t>
            </a:r>
            <a:r>
              <a:rPr lang="en-US" baseline="0" noProof="0" dirty="0" err="1"/>
              <a:t>AlgaTech</a:t>
            </a:r>
            <a:r>
              <a:rPr lang="en-US" baseline="0" noProof="0" dirty="0"/>
              <a:t>, KIT and University of Gran </a:t>
            </a:r>
            <a:r>
              <a:rPr lang="en-US" baseline="0" noProof="0" dirty="0" err="1"/>
              <a:t>Canaria</a:t>
            </a:r>
            <a:r>
              <a:rPr lang="en-US" baseline="0" noProof="0" dirty="0"/>
              <a:t>, in addition to CIB.</a:t>
            </a:r>
          </a:p>
        </p:txBody>
      </p:sp>
    </p:spTree>
    <p:extLst>
      <p:ext uri="{BB962C8B-B14F-4D97-AF65-F5344CB8AC3E}">
        <p14:creationId xmlns:p14="http://schemas.microsoft.com/office/powerpoint/2010/main" val="665196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This project is supported by the EU Commission on the Blue growth program,</a:t>
            </a:r>
            <a:r>
              <a:rPr lang="en-US" baseline="0" noProof="0" dirty="0"/>
              <a:t> and it is an innovation action coordinated by the University of Almeria in collaboration with industrial partners as Aqualia, Biorizon, </a:t>
            </a:r>
            <a:r>
              <a:rPr lang="en-US" baseline="0" noProof="0" dirty="0" err="1"/>
              <a:t>GEA</a:t>
            </a:r>
            <a:r>
              <a:rPr lang="en-US" baseline="0" noProof="0" dirty="0"/>
              <a:t> </a:t>
            </a:r>
            <a:r>
              <a:rPr lang="en-US" baseline="0" noProof="0" dirty="0" err="1"/>
              <a:t>Westfalia</a:t>
            </a:r>
            <a:r>
              <a:rPr lang="en-US" baseline="0" noProof="0" dirty="0"/>
              <a:t> and </a:t>
            </a:r>
            <a:r>
              <a:rPr lang="en-US" baseline="0" noProof="0" dirty="0" err="1"/>
              <a:t>Veronessi</a:t>
            </a:r>
            <a:r>
              <a:rPr lang="en-US" baseline="0" noProof="0" dirty="0"/>
              <a:t>, in addition to academic partners as university of Milano, </a:t>
            </a:r>
            <a:r>
              <a:rPr lang="en-US" baseline="0" noProof="0" dirty="0" err="1"/>
              <a:t>Szechenyo</a:t>
            </a:r>
            <a:r>
              <a:rPr lang="en-US" baseline="0" noProof="0" dirty="0"/>
              <a:t> university, </a:t>
            </a:r>
            <a:r>
              <a:rPr lang="en-US" baseline="0" noProof="0" dirty="0" err="1"/>
              <a:t>AlgaTech</a:t>
            </a:r>
            <a:r>
              <a:rPr lang="en-US" baseline="0" noProof="0" dirty="0"/>
              <a:t>, KIT and University of Gran </a:t>
            </a:r>
            <a:r>
              <a:rPr lang="en-US" baseline="0" noProof="0" dirty="0" err="1"/>
              <a:t>Canaria</a:t>
            </a:r>
            <a:r>
              <a:rPr lang="en-US" baseline="0" noProof="0" dirty="0"/>
              <a:t>, in addition to CIB.</a:t>
            </a:r>
          </a:p>
        </p:txBody>
      </p:sp>
    </p:spTree>
    <p:extLst>
      <p:ext uri="{BB962C8B-B14F-4D97-AF65-F5344CB8AC3E}">
        <p14:creationId xmlns:p14="http://schemas.microsoft.com/office/powerpoint/2010/main" val="1995191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This project is supported by the EU Commission on the Blue growth program,</a:t>
            </a:r>
            <a:r>
              <a:rPr lang="en-US" baseline="0" noProof="0" dirty="0"/>
              <a:t> and it is an innovation action coordinated by the University of Almeria in collaboration with industrial partners as Aqualia, Biorizon, </a:t>
            </a:r>
            <a:r>
              <a:rPr lang="en-US" baseline="0" noProof="0" dirty="0" err="1"/>
              <a:t>GEA</a:t>
            </a:r>
            <a:r>
              <a:rPr lang="en-US" baseline="0" noProof="0" dirty="0"/>
              <a:t> </a:t>
            </a:r>
            <a:r>
              <a:rPr lang="en-US" baseline="0" noProof="0" dirty="0" err="1"/>
              <a:t>Westfalia</a:t>
            </a:r>
            <a:r>
              <a:rPr lang="en-US" baseline="0" noProof="0" dirty="0"/>
              <a:t> and </a:t>
            </a:r>
            <a:r>
              <a:rPr lang="en-US" baseline="0" noProof="0" dirty="0" err="1"/>
              <a:t>Veronessi</a:t>
            </a:r>
            <a:r>
              <a:rPr lang="en-US" baseline="0" noProof="0" dirty="0"/>
              <a:t>, in addition to academic partners as university of Milano, </a:t>
            </a:r>
            <a:r>
              <a:rPr lang="en-US" baseline="0" noProof="0" dirty="0" err="1"/>
              <a:t>Szechenyo</a:t>
            </a:r>
            <a:r>
              <a:rPr lang="en-US" baseline="0" noProof="0" dirty="0"/>
              <a:t> university, </a:t>
            </a:r>
            <a:r>
              <a:rPr lang="en-US" baseline="0" noProof="0" dirty="0" err="1"/>
              <a:t>AlgaTech</a:t>
            </a:r>
            <a:r>
              <a:rPr lang="en-US" baseline="0" noProof="0" dirty="0"/>
              <a:t>, KIT and University of Gran </a:t>
            </a:r>
            <a:r>
              <a:rPr lang="en-US" baseline="0" noProof="0" dirty="0" err="1"/>
              <a:t>Canaria</a:t>
            </a:r>
            <a:r>
              <a:rPr lang="en-US" baseline="0" noProof="0" dirty="0"/>
              <a:t>, in addition to CIB.</a:t>
            </a:r>
          </a:p>
        </p:txBody>
      </p:sp>
    </p:spTree>
    <p:extLst>
      <p:ext uri="{BB962C8B-B14F-4D97-AF65-F5344CB8AC3E}">
        <p14:creationId xmlns:p14="http://schemas.microsoft.com/office/powerpoint/2010/main" val="1866137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This project is supported by the EU Commission on the Blue growth program,</a:t>
            </a:r>
            <a:r>
              <a:rPr lang="en-US" baseline="0" noProof="0" dirty="0"/>
              <a:t> and it is an innovation action coordinated by the University of Almeria in collaboration with industrial partners as Aqualia, Biorizon, </a:t>
            </a:r>
            <a:r>
              <a:rPr lang="en-US" baseline="0" noProof="0" dirty="0" err="1"/>
              <a:t>GEA</a:t>
            </a:r>
            <a:r>
              <a:rPr lang="en-US" baseline="0" noProof="0" dirty="0"/>
              <a:t> </a:t>
            </a:r>
            <a:r>
              <a:rPr lang="en-US" baseline="0" noProof="0" dirty="0" err="1"/>
              <a:t>Westfalia</a:t>
            </a:r>
            <a:r>
              <a:rPr lang="en-US" baseline="0" noProof="0" dirty="0"/>
              <a:t> and </a:t>
            </a:r>
            <a:r>
              <a:rPr lang="en-US" baseline="0" noProof="0" dirty="0" err="1"/>
              <a:t>Veronessi</a:t>
            </a:r>
            <a:r>
              <a:rPr lang="en-US" baseline="0" noProof="0" dirty="0"/>
              <a:t>, in addition to academic partners as university of Milano, </a:t>
            </a:r>
            <a:r>
              <a:rPr lang="en-US" baseline="0" noProof="0" dirty="0" err="1"/>
              <a:t>Szechenyo</a:t>
            </a:r>
            <a:r>
              <a:rPr lang="en-US" baseline="0" noProof="0" dirty="0"/>
              <a:t> university, </a:t>
            </a:r>
            <a:r>
              <a:rPr lang="en-US" baseline="0" noProof="0" dirty="0" err="1"/>
              <a:t>AlgaTech</a:t>
            </a:r>
            <a:r>
              <a:rPr lang="en-US" baseline="0" noProof="0" dirty="0"/>
              <a:t>, KIT and University of Gran </a:t>
            </a:r>
            <a:r>
              <a:rPr lang="en-US" baseline="0" noProof="0" dirty="0" err="1"/>
              <a:t>Canaria</a:t>
            </a:r>
            <a:r>
              <a:rPr lang="en-US" baseline="0" noProof="0" dirty="0"/>
              <a:t>, in addition to CIB.</a:t>
            </a:r>
          </a:p>
        </p:txBody>
      </p:sp>
    </p:spTree>
    <p:extLst>
      <p:ext uri="{BB962C8B-B14F-4D97-AF65-F5344CB8AC3E}">
        <p14:creationId xmlns:p14="http://schemas.microsoft.com/office/powerpoint/2010/main" val="204662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aseline="0" noProof="0" dirty="0"/>
              <a:t>Thus, in the presentation we will shortly revise the fundamental of mass transfer, then studying its relevance on the design and operation of two of the main types of photobioreactors, open raceway and tubular photobioreactors.</a:t>
            </a:r>
          </a:p>
          <a:p>
            <a:endParaRPr lang="en-US" baseline="0" noProof="0" dirty="0"/>
          </a:p>
        </p:txBody>
      </p:sp>
      <p:sp>
        <p:nvSpPr>
          <p:cNvPr id="4" name="3 Marcador de número de diapositiva"/>
          <p:cNvSpPr>
            <a:spLocks noGrp="1"/>
          </p:cNvSpPr>
          <p:nvPr>
            <p:ph type="sldNum" sz="quarter" idx="10"/>
          </p:nvPr>
        </p:nvSpPr>
        <p:spPr/>
        <p:txBody>
          <a:bodyPr/>
          <a:lstStyle/>
          <a:p>
            <a:fld id="{5D19B0E8-A62A-4C58-837F-2D9B4C9385FD}" type="slidenum">
              <a:rPr lang="es-ES" smtClean="0"/>
              <a:pPr/>
              <a:t>2</a:t>
            </a:fld>
            <a:endParaRPr lang="es-ES"/>
          </a:p>
        </p:txBody>
      </p:sp>
    </p:spTree>
    <p:extLst>
      <p:ext uri="{BB962C8B-B14F-4D97-AF65-F5344CB8AC3E}">
        <p14:creationId xmlns:p14="http://schemas.microsoft.com/office/powerpoint/2010/main" val="2960935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aseline="0" noProof="0" dirty="0"/>
              <a:t>Thus, in the presentation we will shortly revise the fundamental of mass transfer, then studying its relevance on the design and operation of two of the main types of photobioreactors, open raceway and tubular photobioreactors.</a:t>
            </a:r>
          </a:p>
          <a:p>
            <a:endParaRPr lang="en-US" baseline="0" noProof="0" dirty="0"/>
          </a:p>
        </p:txBody>
      </p:sp>
      <p:sp>
        <p:nvSpPr>
          <p:cNvPr id="4" name="3 Marcador de número de diapositiva"/>
          <p:cNvSpPr>
            <a:spLocks noGrp="1"/>
          </p:cNvSpPr>
          <p:nvPr>
            <p:ph type="sldNum" sz="quarter" idx="10"/>
          </p:nvPr>
        </p:nvSpPr>
        <p:spPr/>
        <p:txBody>
          <a:bodyPr/>
          <a:lstStyle/>
          <a:p>
            <a:fld id="{5D19B0E8-A62A-4C58-837F-2D9B4C9385FD}" type="slidenum">
              <a:rPr lang="es-ES" smtClean="0"/>
              <a:pPr/>
              <a:t>3</a:t>
            </a:fld>
            <a:endParaRPr lang="es-ES"/>
          </a:p>
        </p:txBody>
      </p:sp>
    </p:spTree>
    <p:extLst>
      <p:ext uri="{BB962C8B-B14F-4D97-AF65-F5344CB8AC3E}">
        <p14:creationId xmlns:p14="http://schemas.microsoft.com/office/powerpoint/2010/main" val="1859150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aseline="0" noProof="0" dirty="0"/>
              <a:t>Thus, in the presentation we will shortly revise the fundamental of mass transfer, then studying its relevance on the design and operation of two of the main types of photobioreactors, open raceway and tubular photobioreactors.</a:t>
            </a:r>
          </a:p>
          <a:p>
            <a:endParaRPr lang="en-US" baseline="0" noProof="0" dirty="0"/>
          </a:p>
        </p:txBody>
      </p:sp>
      <p:sp>
        <p:nvSpPr>
          <p:cNvPr id="4" name="3 Marcador de número de diapositiva"/>
          <p:cNvSpPr>
            <a:spLocks noGrp="1"/>
          </p:cNvSpPr>
          <p:nvPr>
            <p:ph type="sldNum" sz="quarter" idx="10"/>
          </p:nvPr>
        </p:nvSpPr>
        <p:spPr/>
        <p:txBody>
          <a:bodyPr/>
          <a:lstStyle/>
          <a:p>
            <a:fld id="{5D19B0E8-A62A-4C58-837F-2D9B4C9385FD}" type="slidenum">
              <a:rPr lang="es-ES" smtClean="0"/>
              <a:pPr/>
              <a:t>4</a:t>
            </a:fld>
            <a:endParaRPr lang="es-ES"/>
          </a:p>
        </p:txBody>
      </p:sp>
    </p:spTree>
    <p:extLst>
      <p:ext uri="{BB962C8B-B14F-4D97-AF65-F5344CB8AC3E}">
        <p14:creationId xmlns:p14="http://schemas.microsoft.com/office/powerpoint/2010/main" val="2699206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aseline="0" noProof="0" dirty="0"/>
              <a:t>Thus, in the presentation we will shortly revise the fundamental of mass transfer, then studying its relevance on the design and operation of two of the main types of photobioreactors, open raceway and tubular photobioreactors.</a:t>
            </a:r>
          </a:p>
          <a:p>
            <a:endParaRPr lang="en-US" baseline="0" noProof="0" dirty="0"/>
          </a:p>
        </p:txBody>
      </p:sp>
      <p:sp>
        <p:nvSpPr>
          <p:cNvPr id="4" name="3 Marcador de número de diapositiva"/>
          <p:cNvSpPr>
            <a:spLocks noGrp="1"/>
          </p:cNvSpPr>
          <p:nvPr>
            <p:ph type="sldNum" sz="quarter" idx="10"/>
          </p:nvPr>
        </p:nvSpPr>
        <p:spPr/>
        <p:txBody>
          <a:bodyPr/>
          <a:lstStyle/>
          <a:p>
            <a:fld id="{5D19B0E8-A62A-4C58-837F-2D9B4C9385FD}" type="slidenum">
              <a:rPr lang="es-ES" smtClean="0"/>
              <a:pPr/>
              <a:t>5</a:t>
            </a:fld>
            <a:endParaRPr lang="es-ES"/>
          </a:p>
        </p:txBody>
      </p:sp>
    </p:spTree>
    <p:extLst>
      <p:ext uri="{BB962C8B-B14F-4D97-AF65-F5344CB8AC3E}">
        <p14:creationId xmlns:p14="http://schemas.microsoft.com/office/powerpoint/2010/main" val="1326769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aseline="0" noProof="0" dirty="0"/>
              <a:t>Thus, in the presentation we will shortly revise the fundamental of mass transfer, then studying its relevance on the design and operation of two of the main types of photobioreactors, open raceway and tubular photobioreactors.</a:t>
            </a:r>
          </a:p>
          <a:p>
            <a:endParaRPr lang="en-US" baseline="0" noProof="0" dirty="0"/>
          </a:p>
        </p:txBody>
      </p:sp>
      <p:sp>
        <p:nvSpPr>
          <p:cNvPr id="4" name="3 Marcador de número de diapositiva"/>
          <p:cNvSpPr>
            <a:spLocks noGrp="1"/>
          </p:cNvSpPr>
          <p:nvPr>
            <p:ph type="sldNum" sz="quarter" idx="10"/>
          </p:nvPr>
        </p:nvSpPr>
        <p:spPr/>
        <p:txBody>
          <a:bodyPr/>
          <a:lstStyle/>
          <a:p>
            <a:fld id="{5D19B0E8-A62A-4C58-837F-2D9B4C9385FD}" type="slidenum">
              <a:rPr lang="es-ES" smtClean="0"/>
              <a:pPr/>
              <a:t>6</a:t>
            </a:fld>
            <a:endParaRPr lang="es-ES"/>
          </a:p>
        </p:txBody>
      </p:sp>
    </p:spTree>
    <p:extLst>
      <p:ext uri="{BB962C8B-B14F-4D97-AF65-F5344CB8AC3E}">
        <p14:creationId xmlns:p14="http://schemas.microsoft.com/office/powerpoint/2010/main" val="505245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aseline="0" noProof="0" dirty="0"/>
              <a:t>Thus, in the presentation we will shortly revise the fundamental of mass transfer, then studying its relevance on the design and operation of two of the main types of photobioreactors, open raceway and tubular photobioreactors.</a:t>
            </a:r>
          </a:p>
          <a:p>
            <a:endParaRPr lang="en-US" baseline="0" noProof="0" dirty="0"/>
          </a:p>
        </p:txBody>
      </p:sp>
      <p:sp>
        <p:nvSpPr>
          <p:cNvPr id="4" name="3 Marcador de número de diapositiva"/>
          <p:cNvSpPr>
            <a:spLocks noGrp="1"/>
          </p:cNvSpPr>
          <p:nvPr>
            <p:ph type="sldNum" sz="quarter" idx="10"/>
          </p:nvPr>
        </p:nvSpPr>
        <p:spPr/>
        <p:txBody>
          <a:bodyPr/>
          <a:lstStyle/>
          <a:p>
            <a:fld id="{5D19B0E8-A62A-4C58-837F-2D9B4C9385FD}" type="slidenum">
              <a:rPr lang="es-ES" smtClean="0"/>
              <a:pPr/>
              <a:t>7</a:t>
            </a:fld>
            <a:endParaRPr lang="es-ES"/>
          </a:p>
        </p:txBody>
      </p:sp>
    </p:spTree>
    <p:extLst>
      <p:ext uri="{BB962C8B-B14F-4D97-AF65-F5344CB8AC3E}">
        <p14:creationId xmlns:p14="http://schemas.microsoft.com/office/powerpoint/2010/main" val="154060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This project is supported by the EU Commission on the Blue growth program,</a:t>
            </a:r>
            <a:r>
              <a:rPr lang="en-US" baseline="0" noProof="0" dirty="0"/>
              <a:t> and it is an innovation action coordinated by the University of Almeria in collaboration with industrial partners as Aqualia, Biorizon, </a:t>
            </a:r>
            <a:r>
              <a:rPr lang="en-US" baseline="0" noProof="0" dirty="0" err="1"/>
              <a:t>GEA</a:t>
            </a:r>
            <a:r>
              <a:rPr lang="en-US" baseline="0" noProof="0" dirty="0"/>
              <a:t> </a:t>
            </a:r>
            <a:r>
              <a:rPr lang="en-US" baseline="0" noProof="0" dirty="0" err="1"/>
              <a:t>Westfalia</a:t>
            </a:r>
            <a:r>
              <a:rPr lang="en-US" baseline="0" noProof="0" dirty="0"/>
              <a:t> and </a:t>
            </a:r>
            <a:r>
              <a:rPr lang="en-US" baseline="0" noProof="0" dirty="0" err="1"/>
              <a:t>Veronessi</a:t>
            </a:r>
            <a:r>
              <a:rPr lang="en-US" baseline="0" noProof="0" dirty="0"/>
              <a:t>, in addition to academic partners as university of Milano, </a:t>
            </a:r>
            <a:r>
              <a:rPr lang="en-US" baseline="0" noProof="0" dirty="0" err="1"/>
              <a:t>Szechenyo</a:t>
            </a:r>
            <a:r>
              <a:rPr lang="en-US" baseline="0" noProof="0" dirty="0"/>
              <a:t> university, </a:t>
            </a:r>
            <a:r>
              <a:rPr lang="en-US" baseline="0" noProof="0" dirty="0" err="1"/>
              <a:t>AlgaTech</a:t>
            </a:r>
            <a:r>
              <a:rPr lang="en-US" baseline="0" noProof="0" dirty="0"/>
              <a:t>, KIT and University of Gran </a:t>
            </a:r>
            <a:r>
              <a:rPr lang="en-US" baseline="0" noProof="0" dirty="0" err="1"/>
              <a:t>Canaria</a:t>
            </a:r>
            <a:r>
              <a:rPr lang="en-US" baseline="0" noProof="0" dirty="0"/>
              <a:t>, in addition to CIB.</a:t>
            </a:r>
          </a:p>
        </p:txBody>
      </p:sp>
    </p:spTree>
    <p:extLst>
      <p:ext uri="{BB962C8B-B14F-4D97-AF65-F5344CB8AC3E}">
        <p14:creationId xmlns:p14="http://schemas.microsoft.com/office/powerpoint/2010/main" val="755419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This project is supported by the EU Commission on the Blue growth program,</a:t>
            </a:r>
            <a:r>
              <a:rPr lang="en-US" baseline="0" noProof="0" dirty="0"/>
              <a:t> and it is an innovation action coordinated by the University of Almeria in collaboration with industrial partners as Aqualia, Biorizon, </a:t>
            </a:r>
            <a:r>
              <a:rPr lang="en-US" baseline="0" noProof="0" dirty="0" err="1"/>
              <a:t>GEA</a:t>
            </a:r>
            <a:r>
              <a:rPr lang="en-US" baseline="0" noProof="0" dirty="0"/>
              <a:t> </a:t>
            </a:r>
            <a:r>
              <a:rPr lang="en-US" baseline="0" noProof="0" dirty="0" err="1"/>
              <a:t>Westfalia</a:t>
            </a:r>
            <a:r>
              <a:rPr lang="en-US" baseline="0" noProof="0" dirty="0"/>
              <a:t> and </a:t>
            </a:r>
            <a:r>
              <a:rPr lang="en-US" baseline="0" noProof="0" dirty="0" err="1"/>
              <a:t>Veronessi</a:t>
            </a:r>
            <a:r>
              <a:rPr lang="en-US" baseline="0" noProof="0" dirty="0"/>
              <a:t>, in addition to academic partners as university of Milano, </a:t>
            </a:r>
            <a:r>
              <a:rPr lang="en-US" baseline="0" noProof="0" dirty="0" err="1"/>
              <a:t>Szechenyo</a:t>
            </a:r>
            <a:r>
              <a:rPr lang="en-US" baseline="0" noProof="0" dirty="0"/>
              <a:t> university, </a:t>
            </a:r>
            <a:r>
              <a:rPr lang="en-US" baseline="0" noProof="0" dirty="0" err="1"/>
              <a:t>AlgaTech</a:t>
            </a:r>
            <a:r>
              <a:rPr lang="en-US" baseline="0" noProof="0" dirty="0"/>
              <a:t>, KIT and University of Gran </a:t>
            </a:r>
            <a:r>
              <a:rPr lang="en-US" baseline="0" noProof="0" dirty="0" err="1"/>
              <a:t>Canaria</a:t>
            </a:r>
            <a:r>
              <a:rPr lang="en-US" baseline="0" noProof="0" dirty="0"/>
              <a:t>, in addition to CIB.</a:t>
            </a:r>
          </a:p>
        </p:txBody>
      </p:sp>
    </p:spTree>
    <p:extLst>
      <p:ext uri="{BB962C8B-B14F-4D97-AF65-F5344CB8AC3E}">
        <p14:creationId xmlns:p14="http://schemas.microsoft.com/office/powerpoint/2010/main" val="3327231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spTree>
      <p:nvGrpSpPr>
        <p:cNvPr id="1" name="Shape 8"/>
        <p:cNvGrpSpPr/>
        <p:nvPr/>
      </p:nvGrpSpPr>
      <p:grpSpPr>
        <a:xfrm>
          <a:off x="0" y="0"/>
          <a:ext cx="0" cy="0"/>
          <a:chOff x="0" y="0"/>
          <a:chExt cx="0" cy="0"/>
        </a:xfrm>
      </p:grpSpPr>
      <p:sp>
        <p:nvSpPr>
          <p:cNvPr id="10" name="Shape 10"/>
          <p:cNvSpPr/>
          <p:nvPr userDrawn="1"/>
        </p:nvSpPr>
        <p:spPr>
          <a:xfrm>
            <a:off x="7915864" y="3284984"/>
            <a:ext cx="962400" cy="102899"/>
          </a:xfrm>
          <a:prstGeom prst="rect">
            <a:avLst/>
          </a:prstGeom>
          <a:solidFill>
            <a:srgbClr val="8DC73F"/>
          </a:solidFill>
          <a:ln>
            <a:noFill/>
          </a:ln>
        </p:spPr>
        <p:txBody>
          <a:bodyPr lIns="91425" tIns="91425" rIns="91425" bIns="91425" anchor="ctr" anchorCtr="0">
            <a:noAutofit/>
          </a:bodyPr>
          <a:lstStyle/>
          <a:p>
            <a:pPr lvl="0">
              <a:spcBef>
                <a:spcPts val="0"/>
              </a:spcBef>
              <a:buNone/>
            </a:pPr>
            <a:endParaRPr sz="1400"/>
          </a:p>
        </p:txBody>
      </p:sp>
      <p:sp>
        <p:nvSpPr>
          <p:cNvPr id="11" name="Shape 11"/>
          <p:cNvSpPr/>
          <p:nvPr userDrawn="1"/>
        </p:nvSpPr>
        <p:spPr>
          <a:xfrm>
            <a:off x="8878016" y="3284984"/>
            <a:ext cx="962400" cy="102899"/>
          </a:xfrm>
          <a:prstGeom prst="rect">
            <a:avLst/>
          </a:prstGeom>
          <a:solidFill>
            <a:srgbClr val="F6821F"/>
          </a:solidFill>
          <a:ln>
            <a:noFill/>
          </a:ln>
        </p:spPr>
        <p:txBody>
          <a:bodyPr lIns="91425" tIns="91425" rIns="91425" bIns="91425" anchor="ctr" anchorCtr="0">
            <a:noAutofit/>
          </a:bodyPr>
          <a:lstStyle/>
          <a:p>
            <a:pPr lvl="0">
              <a:spcBef>
                <a:spcPts val="0"/>
              </a:spcBef>
              <a:buNone/>
            </a:pPr>
            <a:endParaRPr sz="1400"/>
          </a:p>
        </p:txBody>
      </p:sp>
      <p:sp>
        <p:nvSpPr>
          <p:cNvPr id="12" name="Shape 12"/>
          <p:cNvSpPr/>
          <p:nvPr userDrawn="1"/>
        </p:nvSpPr>
        <p:spPr>
          <a:xfrm>
            <a:off x="-1798" y="3284984"/>
            <a:ext cx="962400" cy="102899"/>
          </a:xfrm>
          <a:prstGeom prst="rect">
            <a:avLst/>
          </a:prstGeom>
          <a:solidFill>
            <a:srgbClr val="444444"/>
          </a:solidFill>
          <a:ln>
            <a:noFill/>
          </a:ln>
        </p:spPr>
        <p:txBody>
          <a:bodyPr lIns="91425" tIns="91425" rIns="91425" bIns="91425" anchor="ctr" anchorCtr="0">
            <a:noAutofit/>
          </a:bodyPr>
          <a:lstStyle/>
          <a:p>
            <a:pPr lvl="0">
              <a:spcBef>
                <a:spcPts val="0"/>
              </a:spcBef>
              <a:buNone/>
            </a:pPr>
            <a:endParaRPr sz="1400"/>
          </a:p>
        </p:txBody>
      </p:sp>
      <p:sp>
        <p:nvSpPr>
          <p:cNvPr id="13" name="Shape 13"/>
          <p:cNvSpPr/>
          <p:nvPr userDrawn="1"/>
        </p:nvSpPr>
        <p:spPr>
          <a:xfrm>
            <a:off x="960102" y="3284984"/>
            <a:ext cx="6955599" cy="102899"/>
          </a:xfrm>
          <a:prstGeom prst="rect">
            <a:avLst/>
          </a:prstGeom>
          <a:solidFill>
            <a:srgbClr val="0099D2"/>
          </a:solidFill>
          <a:ln>
            <a:noFill/>
          </a:ln>
        </p:spPr>
        <p:txBody>
          <a:bodyPr lIns="91425" tIns="91425" rIns="91425" bIns="91425" anchor="ctr" anchorCtr="0">
            <a:noAutofit/>
          </a:bodyPr>
          <a:lstStyle/>
          <a:p>
            <a:pPr lvl="0">
              <a:spcBef>
                <a:spcPts val="0"/>
              </a:spcBef>
              <a:buNone/>
            </a:pPr>
            <a:endParaRPr sz="1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28"/>
        <p:cNvGrpSpPr/>
        <p:nvPr/>
      </p:nvGrpSpPr>
      <p:grpSpPr>
        <a:xfrm>
          <a:off x="0" y="0"/>
          <a:ext cx="0" cy="0"/>
          <a:chOff x="0" y="0"/>
          <a:chExt cx="0" cy="0"/>
        </a:xfrm>
      </p:grpSpPr>
      <p:sp>
        <p:nvSpPr>
          <p:cNvPr id="31" name="Shape 31"/>
          <p:cNvSpPr/>
          <p:nvPr/>
        </p:nvSpPr>
        <p:spPr>
          <a:xfrm>
            <a:off x="9808489" y="6755101"/>
            <a:ext cx="1191599" cy="102899"/>
          </a:xfrm>
          <a:prstGeom prst="rect">
            <a:avLst/>
          </a:prstGeom>
          <a:solidFill>
            <a:srgbClr val="8DC73F"/>
          </a:solidFill>
          <a:ln>
            <a:noFill/>
          </a:ln>
        </p:spPr>
        <p:txBody>
          <a:bodyPr lIns="91425" tIns="91425" rIns="91425" bIns="91425" anchor="ctr" anchorCtr="0">
            <a:noAutofit/>
          </a:bodyPr>
          <a:lstStyle/>
          <a:p>
            <a:pPr lvl="0">
              <a:spcBef>
                <a:spcPts val="0"/>
              </a:spcBef>
              <a:buNone/>
            </a:pPr>
            <a:endParaRPr sz="1400"/>
          </a:p>
        </p:txBody>
      </p:sp>
      <p:sp>
        <p:nvSpPr>
          <p:cNvPr id="32" name="Shape 32"/>
          <p:cNvSpPr/>
          <p:nvPr/>
        </p:nvSpPr>
        <p:spPr>
          <a:xfrm>
            <a:off x="11000415" y="6755101"/>
            <a:ext cx="1191599" cy="102899"/>
          </a:xfrm>
          <a:prstGeom prst="rect">
            <a:avLst/>
          </a:prstGeom>
          <a:solidFill>
            <a:srgbClr val="F6821F"/>
          </a:solidFill>
          <a:ln>
            <a:noFill/>
          </a:ln>
        </p:spPr>
        <p:txBody>
          <a:bodyPr lIns="91425" tIns="91425" rIns="91425" bIns="91425" anchor="ctr" anchorCtr="0">
            <a:noAutofit/>
          </a:bodyPr>
          <a:lstStyle/>
          <a:p>
            <a:pPr lvl="0">
              <a:spcBef>
                <a:spcPts val="0"/>
              </a:spcBef>
              <a:buNone/>
            </a:pPr>
            <a:endParaRPr sz="1400"/>
          </a:p>
        </p:txBody>
      </p:sp>
      <p:sp>
        <p:nvSpPr>
          <p:cNvPr id="33" name="Shape 33"/>
          <p:cNvSpPr/>
          <p:nvPr/>
        </p:nvSpPr>
        <p:spPr>
          <a:xfrm>
            <a:off x="1" y="6755101"/>
            <a:ext cx="1191599" cy="102899"/>
          </a:xfrm>
          <a:prstGeom prst="rect">
            <a:avLst/>
          </a:prstGeom>
          <a:solidFill>
            <a:srgbClr val="444444"/>
          </a:solidFill>
          <a:ln>
            <a:noFill/>
          </a:ln>
        </p:spPr>
        <p:txBody>
          <a:bodyPr lIns="91425" tIns="91425" rIns="91425" bIns="91425" anchor="ctr" anchorCtr="0">
            <a:noAutofit/>
          </a:bodyPr>
          <a:lstStyle/>
          <a:p>
            <a:pPr lvl="0">
              <a:spcBef>
                <a:spcPts val="0"/>
              </a:spcBef>
              <a:buNone/>
            </a:pPr>
            <a:endParaRPr sz="1400"/>
          </a:p>
        </p:txBody>
      </p:sp>
      <p:sp>
        <p:nvSpPr>
          <p:cNvPr id="34" name="Shape 34"/>
          <p:cNvSpPr/>
          <p:nvPr/>
        </p:nvSpPr>
        <p:spPr>
          <a:xfrm>
            <a:off x="1191612" y="6755101"/>
            <a:ext cx="8616800" cy="102899"/>
          </a:xfrm>
          <a:prstGeom prst="rect">
            <a:avLst/>
          </a:prstGeom>
          <a:solidFill>
            <a:srgbClr val="0099D2"/>
          </a:solidFill>
          <a:ln>
            <a:noFill/>
          </a:ln>
        </p:spPr>
        <p:txBody>
          <a:bodyPr lIns="91425" tIns="91425" rIns="91425" bIns="91425" anchor="ctr" anchorCtr="0">
            <a:noAutofit/>
          </a:bodyPr>
          <a:lstStyle/>
          <a:p>
            <a:pPr lvl="0">
              <a:spcBef>
                <a:spcPts val="0"/>
              </a:spcBef>
              <a:buNone/>
            </a:pPr>
            <a:endParaRPr sz="1400"/>
          </a:p>
        </p:txBody>
      </p:sp>
      <p:sp>
        <p:nvSpPr>
          <p:cNvPr id="8" name="Shape 10"/>
          <p:cNvSpPr/>
          <p:nvPr userDrawn="1"/>
        </p:nvSpPr>
        <p:spPr>
          <a:xfrm>
            <a:off x="7917663" y="1052736"/>
            <a:ext cx="962400" cy="102899"/>
          </a:xfrm>
          <a:prstGeom prst="rect">
            <a:avLst/>
          </a:prstGeom>
          <a:solidFill>
            <a:srgbClr val="8DC73F"/>
          </a:solidFill>
          <a:ln>
            <a:noFill/>
          </a:ln>
        </p:spPr>
        <p:txBody>
          <a:bodyPr lIns="91425" tIns="91425" rIns="91425" bIns="91425" anchor="ctr" anchorCtr="0">
            <a:noAutofit/>
          </a:bodyPr>
          <a:lstStyle/>
          <a:p>
            <a:pPr lvl="0">
              <a:spcBef>
                <a:spcPts val="0"/>
              </a:spcBef>
              <a:buNone/>
            </a:pPr>
            <a:endParaRPr sz="1400"/>
          </a:p>
        </p:txBody>
      </p:sp>
      <p:sp>
        <p:nvSpPr>
          <p:cNvPr id="9" name="Shape 11"/>
          <p:cNvSpPr/>
          <p:nvPr userDrawn="1"/>
        </p:nvSpPr>
        <p:spPr>
          <a:xfrm>
            <a:off x="8879815" y="1052736"/>
            <a:ext cx="962400" cy="102899"/>
          </a:xfrm>
          <a:prstGeom prst="rect">
            <a:avLst/>
          </a:prstGeom>
          <a:solidFill>
            <a:srgbClr val="F6821F"/>
          </a:solidFill>
          <a:ln>
            <a:noFill/>
          </a:ln>
        </p:spPr>
        <p:txBody>
          <a:bodyPr lIns="91425" tIns="91425" rIns="91425" bIns="91425" anchor="ctr" anchorCtr="0">
            <a:noAutofit/>
          </a:bodyPr>
          <a:lstStyle/>
          <a:p>
            <a:pPr lvl="0">
              <a:spcBef>
                <a:spcPts val="0"/>
              </a:spcBef>
              <a:buNone/>
            </a:pPr>
            <a:endParaRPr sz="1400"/>
          </a:p>
        </p:txBody>
      </p:sp>
      <p:sp>
        <p:nvSpPr>
          <p:cNvPr id="10" name="Shape 12"/>
          <p:cNvSpPr/>
          <p:nvPr userDrawn="1"/>
        </p:nvSpPr>
        <p:spPr>
          <a:xfrm>
            <a:off x="1" y="1052736"/>
            <a:ext cx="962400" cy="102899"/>
          </a:xfrm>
          <a:prstGeom prst="rect">
            <a:avLst/>
          </a:prstGeom>
          <a:solidFill>
            <a:srgbClr val="444444"/>
          </a:solidFill>
          <a:ln>
            <a:noFill/>
          </a:ln>
        </p:spPr>
        <p:txBody>
          <a:bodyPr lIns="91425" tIns="91425" rIns="91425" bIns="91425" anchor="ctr" anchorCtr="0">
            <a:noAutofit/>
          </a:bodyPr>
          <a:lstStyle/>
          <a:p>
            <a:pPr lvl="0">
              <a:spcBef>
                <a:spcPts val="0"/>
              </a:spcBef>
              <a:buNone/>
            </a:pPr>
            <a:endParaRPr sz="1400"/>
          </a:p>
        </p:txBody>
      </p:sp>
      <p:sp>
        <p:nvSpPr>
          <p:cNvPr id="11" name="Shape 13"/>
          <p:cNvSpPr/>
          <p:nvPr userDrawn="1"/>
        </p:nvSpPr>
        <p:spPr>
          <a:xfrm>
            <a:off x="961901" y="1052736"/>
            <a:ext cx="6955599" cy="102899"/>
          </a:xfrm>
          <a:prstGeom prst="rect">
            <a:avLst/>
          </a:prstGeom>
          <a:solidFill>
            <a:srgbClr val="0099D2"/>
          </a:solidFill>
          <a:ln>
            <a:noFill/>
          </a:ln>
        </p:spPr>
        <p:txBody>
          <a:bodyPr lIns="91425" tIns="91425" rIns="91425" bIns="91425" anchor="ctr" anchorCtr="0">
            <a:noAutofit/>
          </a:bodyPr>
          <a:lstStyle/>
          <a:p>
            <a:pPr lvl="0">
              <a:spcBef>
                <a:spcPts val="0"/>
              </a:spcBef>
              <a:buNone/>
            </a:pPr>
            <a:endParaRPr sz="1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3" name="Shape 31"/>
          <p:cNvSpPr/>
          <p:nvPr userDrawn="1"/>
        </p:nvSpPr>
        <p:spPr>
          <a:xfrm>
            <a:off x="9808489" y="6755101"/>
            <a:ext cx="1191599" cy="102899"/>
          </a:xfrm>
          <a:prstGeom prst="rect">
            <a:avLst/>
          </a:prstGeom>
          <a:solidFill>
            <a:srgbClr val="8DC73F"/>
          </a:solidFill>
          <a:ln>
            <a:noFill/>
          </a:ln>
        </p:spPr>
        <p:txBody>
          <a:bodyPr lIns="91425" tIns="91425" rIns="91425" bIns="91425" anchor="ctr" anchorCtr="0">
            <a:noAutofit/>
          </a:bodyPr>
          <a:lstStyle/>
          <a:p>
            <a:pPr lvl="0">
              <a:spcBef>
                <a:spcPts val="0"/>
              </a:spcBef>
              <a:buNone/>
            </a:pPr>
            <a:endParaRPr sz="1400"/>
          </a:p>
        </p:txBody>
      </p:sp>
      <p:sp>
        <p:nvSpPr>
          <p:cNvPr id="4" name="Shape 32"/>
          <p:cNvSpPr/>
          <p:nvPr userDrawn="1"/>
        </p:nvSpPr>
        <p:spPr>
          <a:xfrm>
            <a:off x="11000415" y="6755101"/>
            <a:ext cx="1191599" cy="102899"/>
          </a:xfrm>
          <a:prstGeom prst="rect">
            <a:avLst/>
          </a:prstGeom>
          <a:solidFill>
            <a:srgbClr val="F6821F"/>
          </a:solidFill>
          <a:ln>
            <a:noFill/>
          </a:ln>
        </p:spPr>
        <p:txBody>
          <a:bodyPr lIns="91425" tIns="91425" rIns="91425" bIns="91425" anchor="ctr" anchorCtr="0">
            <a:noAutofit/>
          </a:bodyPr>
          <a:lstStyle/>
          <a:p>
            <a:pPr lvl="0">
              <a:spcBef>
                <a:spcPts val="0"/>
              </a:spcBef>
              <a:buNone/>
            </a:pPr>
            <a:endParaRPr sz="1400"/>
          </a:p>
        </p:txBody>
      </p:sp>
      <p:sp>
        <p:nvSpPr>
          <p:cNvPr id="5" name="Shape 33"/>
          <p:cNvSpPr/>
          <p:nvPr userDrawn="1"/>
        </p:nvSpPr>
        <p:spPr>
          <a:xfrm>
            <a:off x="1" y="6755101"/>
            <a:ext cx="1191599" cy="102899"/>
          </a:xfrm>
          <a:prstGeom prst="rect">
            <a:avLst/>
          </a:prstGeom>
          <a:solidFill>
            <a:srgbClr val="444444"/>
          </a:solidFill>
          <a:ln>
            <a:noFill/>
          </a:ln>
        </p:spPr>
        <p:txBody>
          <a:bodyPr lIns="91425" tIns="91425" rIns="91425" bIns="91425" anchor="ctr" anchorCtr="0">
            <a:noAutofit/>
          </a:bodyPr>
          <a:lstStyle/>
          <a:p>
            <a:pPr lvl="0">
              <a:spcBef>
                <a:spcPts val="0"/>
              </a:spcBef>
              <a:buNone/>
            </a:pPr>
            <a:endParaRPr sz="1400"/>
          </a:p>
        </p:txBody>
      </p:sp>
      <p:sp>
        <p:nvSpPr>
          <p:cNvPr id="6" name="Shape 34"/>
          <p:cNvSpPr/>
          <p:nvPr userDrawn="1"/>
        </p:nvSpPr>
        <p:spPr>
          <a:xfrm>
            <a:off x="1191612" y="6755101"/>
            <a:ext cx="8616800" cy="102899"/>
          </a:xfrm>
          <a:prstGeom prst="rect">
            <a:avLst/>
          </a:prstGeom>
          <a:solidFill>
            <a:srgbClr val="0099D2"/>
          </a:solidFill>
          <a:ln>
            <a:noFill/>
          </a:ln>
        </p:spPr>
        <p:txBody>
          <a:bodyPr lIns="91425" tIns="91425" rIns="91425" bIns="91425" anchor="ctr" anchorCtr="0">
            <a:noAutofit/>
          </a:bodyPr>
          <a:lstStyle/>
          <a:p>
            <a:pPr lvl="0">
              <a:spcBef>
                <a:spcPts val="0"/>
              </a:spcBef>
              <a:buNone/>
            </a:pPr>
            <a:endParaRPr sz="1400"/>
          </a:p>
        </p:txBody>
      </p:sp>
      <p:sp>
        <p:nvSpPr>
          <p:cNvPr id="7" name="Shape 10"/>
          <p:cNvSpPr/>
          <p:nvPr userDrawn="1"/>
        </p:nvSpPr>
        <p:spPr>
          <a:xfrm>
            <a:off x="7917663" y="1052736"/>
            <a:ext cx="962400" cy="102899"/>
          </a:xfrm>
          <a:prstGeom prst="rect">
            <a:avLst/>
          </a:prstGeom>
          <a:solidFill>
            <a:srgbClr val="8DC73F"/>
          </a:solidFill>
          <a:ln>
            <a:noFill/>
          </a:ln>
        </p:spPr>
        <p:txBody>
          <a:bodyPr lIns="91425" tIns="91425" rIns="91425" bIns="91425" anchor="ctr" anchorCtr="0">
            <a:noAutofit/>
          </a:bodyPr>
          <a:lstStyle/>
          <a:p>
            <a:pPr lvl="0">
              <a:spcBef>
                <a:spcPts val="0"/>
              </a:spcBef>
              <a:buNone/>
            </a:pPr>
            <a:endParaRPr sz="1400"/>
          </a:p>
        </p:txBody>
      </p:sp>
      <p:sp>
        <p:nvSpPr>
          <p:cNvPr id="8" name="Shape 11"/>
          <p:cNvSpPr/>
          <p:nvPr userDrawn="1"/>
        </p:nvSpPr>
        <p:spPr>
          <a:xfrm>
            <a:off x="8879815" y="1052736"/>
            <a:ext cx="962400" cy="102899"/>
          </a:xfrm>
          <a:prstGeom prst="rect">
            <a:avLst/>
          </a:prstGeom>
          <a:solidFill>
            <a:srgbClr val="F6821F"/>
          </a:solidFill>
          <a:ln>
            <a:noFill/>
          </a:ln>
        </p:spPr>
        <p:txBody>
          <a:bodyPr lIns="91425" tIns="91425" rIns="91425" bIns="91425" anchor="ctr" anchorCtr="0">
            <a:noAutofit/>
          </a:bodyPr>
          <a:lstStyle/>
          <a:p>
            <a:pPr lvl="0">
              <a:spcBef>
                <a:spcPts val="0"/>
              </a:spcBef>
              <a:buNone/>
            </a:pPr>
            <a:endParaRPr sz="1400"/>
          </a:p>
        </p:txBody>
      </p:sp>
      <p:sp>
        <p:nvSpPr>
          <p:cNvPr id="9" name="Shape 12"/>
          <p:cNvSpPr/>
          <p:nvPr userDrawn="1"/>
        </p:nvSpPr>
        <p:spPr>
          <a:xfrm>
            <a:off x="1" y="1052736"/>
            <a:ext cx="962400" cy="102899"/>
          </a:xfrm>
          <a:prstGeom prst="rect">
            <a:avLst/>
          </a:prstGeom>
          <a:solidFill>
            <a:srgbClr val="444444"/>
          </a:solidFill>
          <a:ln>
            <a:noFill/>
          </a:ln>
        </p:spPr>
        <p:txBody>
          <a:bodyPr lIns="91425" tIns="91425" rIns="91425" bIns="91425" anchor="ctr" anchorCtr="0">
            <a:noAutofit/>
          </a:bodyPr>
          <a:lstStyle/>
          <a:p>
            <a:pPr lvl="0">
              <a:spcBef>
                <a:spcPts val="0"/>
              </a:spcBef>
              <a:buNone/>
            </a:pPr>
            <a:endParaRPr sz="1400"/>
          </a:p>
        </p:txBody>
      </p:sp>
      <p:sp>
        <p:nvSpPr>
          <p:cNvPr id="10" name="Shape 13"/>
          <p:cNvSpPr/>
          <p:nvPr userDrawn="1"/>
        </p:nvSpPr>
        <p:spPr>
          <a:xfrm>
            <a:off x="961901" y="1052736"/>
            <a:ext cx="6955599" cy="102899"/>
          </a:xfrm>
          <a:prstGeom prst="rect">
            <a:avLst/>
          </a:prstGeom>
          <a:solidFill>
            <a:srgbClr val="0099D2"/>
          </a:solidFill>
          <a:ln>
            <a:noFill/>
          </a:ln>
        </p:spPr>
        <p:txBody>
          <a:bodyPr lIns="91425" tIns="91425" rIns="91425" bIns="91425" anchor="ctr" anchorCtr="0">
            <a:noAutofit/>
          </a:bodyPr>
          <a:lstStyle/>
          <a:p>
            <a:pPr lvl="0">
              <a:spcBef>
                <a:spcPts val="0"/>
              </a:spcBef>
              <a:buNone/>
            </a:pPr>
            <a:endParaRPr sz="1400"/>
          </a:p>
        </p:txBody>
      </p:sp>
    </p:spTree>
    <p:extLst>
      <p:ext uri="{BB962C8B-B14F-4D97-AF65-F5344CB8AC3E}">
        <p14:creationId xmlns:p14="http://schemas.microsoft.com/office/powerpoint/2010/main" val="201216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91600" y="620688"/>
            <a:ext cx="8616800" cy="1143000"/>
          </a:xfrm>
          <a:prstGeom prst="rect">
            <a:avLst/>
          </a:prstGeom>
          <a:noFill/>
          <a:ln>
            <a:noFill/>
          </a:ln>
        </p:spPr>
        <p:txBody>
          <a:bodyPr lIns="91425" tIns="91425" rIns="91425" bIns="91425" anchor="b" anchorCtr="0"/>
          <a:lstStyle>
            <a:lvl1pPr lvl="0">
              <a:spcBef>
                <a:spcPts val="0"/>
              </a:spcBef>
              <a:buClr>
                <a:srgbClr val="97ABBC"/>
              </a:buClr>
              <a:buSzPct val="100000"/>
              <a:buFont typeface="Raleway"/>
              <a:buNone/>
              <a:defRPr sz="3600">
                <a:solidFill>
                  <a:srgbClr val="97ABBC"/>
                </a:solidFill>
                <a:latin typeface="Raleway"/>
                <a:ea typeface="Raleway"/>
                <a:cs typeface="Raleway"/>
                <a:sym typeface="Raleway"/>
              </a:defRPr>
            </a:lvl1pPr>
            <a:lvl2pPr lvl="1">
              <a:spcBef>
                <a:spcPts val="0"/>
              </a:spcBef>
              <a:buClr>
                <a:srgbClr val="97ABBC"/>
              </a:buClr>
              <a:buSzPct val="100000"/>
              <a:buFont typeface="Raleway"/>
              <a:buNone/>
              <a:defRPr sz="3600">
                <a:solidFill>
                  <a:srgbClr val="97ABBC"/>
                </a:solidFill>
                <a:latin typeface="Raleway"/>
                <a:ea typeface="Raleway"/>
                <a:cs typeface="Raleway"/>
                <a:sym typeface="Raleway"/>
              </a:defRPr>
            </a:lvl2pPr>
            <a:lvl3pPr lvl="2">
              <a:spcBef>
                <a:spcPts val="0"/>
              </a:spcBef>
              <a:buClr>
                <a:srgbClr val="97ABBC"/>
              </a:buClr>
              <a:buSzPct val="100000"/>
              <a:buFont typeface="Raleway"/>
              <a:buNone/>
              <a:defRPr sz="3600">
                <a:solidFill>
                  <a:srgbClr val="97ABBC"/>
                </a:solidFill>
                <a:latin typeface="Raleway"/>
                <a:ea typeface="Raleway"/>
                <a:cs typeface="Raleway"/>
                <a:sym typeface="Raleway"/>
              </a:defRPr>
            </a:lvl3pPr>
            <a:lvl4pPr lvl="3">
              <a:spcBef>
                <a:spcPts val="0"/>
              </a:spcBef>
              <a:buClr>
                <a:srgbClr val="97ABBC"/>
              </a:buClr>
              <a:buSzPct val="100000"/>
              <a:buFont typeface="Raleway"/>
              <a:buNone/>
              <a:defRPr sz="3600">
                <a:solidFill>
                  <a:srgbClr val="97ABBC"/>
                </a:solidFill>
                <a:latin typeface="Raleway"/>
                <a:ea typeface="Raleway"/>
                <a:cs typeface="Raleway"/>
                <a:sym typeface="Raleway"/>
              </a:defRPr>
            </a:lvl4pPr>
            <a:lvl5pPr lvl="4">
              <a:spcBef>
                <a:spcPts val="0"/>
              </a:spcBef>
              <a:buClr>
                <a:srgbClr val="97ABBC"/>
              </a:buClr>
              <a:buSzPct val="100000"/>
              <a:buFont typeface="Raleway"/>
              <a:buNone/>
              <a:defRPr sz="3600">
                <a:solidFill>
                  <a:srgbClr val="97ABBC"/>
                </a:solidFill>
                <a:latin typeface="Raleway"/>
                <a:ea typeface="Raleway"/>
                <a:cs typeface="Raleway"/>
                <a:sym typeface="Raleway"/>
              </a:defRPr>
            </a:lvl5pPr>
            <a:lvl6pPr lvl="5">
              <a:spcBef>
                <a:spcPts val="0"/>
              </a:spcBef>
              <a:buClr>
                <a:srgbClr val="97ABBC"/>
              </a:buClr>
              <a:buSzPct val="100000"/>
              <a:buFont typeface="Raleway"/>
              <a:buNone/>
              <a:defRPr sz="3600">
                <a:solidFill>
                  <a:srgbClr val="97ABBC"/>
                </a:solidFill>
                <a:latin typeface="Raleway"/>
                <a:ea typeface="Raleway"/>
                <a:cs typeface="Raleway"/>
                <a:sym typeface="Raleway"/>
              </a:defRPr>
            </a:lvl6pPr>
            <a:lvl7pPr lvl="6">
              <a:spcBef>
                <a:spcPts val="0"/>
              </a:spcBef>
              <a:buClr>
                <a:srgbClr val="97ABBC"/>
              </a:buClr>
              <a:buSzPct val="100000"/>
              <a:buFont typeface="Raleway"/>
              <a:buNone/>
              <a:defRPr sz="3600">
                <a:solidFill>
                  <a:srgbClr val="97ABBC"/>
                </a:solidFill>
                <a:latin typeface="Raleway"/>
                <a:ea typeface="Raleway"/>
                <a:cs typeface="Raleway"/>
                <a:sym typeface="Raleway"/>
              </a:defRPr>
            </a:lvl7pPr>
            <a:lvl8pPr lvl="7">
              <a:spcBef>
                <a:spcPts val="0"/>
              </a:spcBef>
              <a:buClr>
                <a:srgbClr val="97ABBC"/>
              </a:buClr>
              <a:buSzPct val="100000"/>
              <a:buFont typeface="Raleway"/>
              <a:buNone/>
              <a:defRPr sz="3600">
                <a:solidFill>
                  <a:srgbClr val="97ABBC"/>
                </a:solidFill>
                <a:latin typeface="Raleway"/>
                <a:ea typeface="Raleway"/>
                <a:cs typeface="Raleway"/>
                <a:sym typeface="Raleway"/>
              </a:defRPr>
            </a:lvl8pPr>
            <a:lvl9pPr lvl="8">
              <a:spcBef>
                <a:spcPts val="0"/>
              </a:spcBef>
              <a:buClr>
                <a:srgbClr val="97ABBC"/>
              </a:buClr>
              <a:buSzPct val="100000"/>
              <a:buFont typeface="Raleway"/>
              <a:buNone/>
              <a:defRPr sz="3600">
                <a:solidFill>
                  <a:srgbClr val="97ABBC"/>
                </a:solidFill>
                <a:latin typeface="Raleway"/>
                <a:ea typeface="Raleway"/>
                <a:cs typeface="Raleway"/>
                <a:sym typeface="Raleway"/>
              </a:defRPr>
            </a:lvl9pPr>
          </a:lstStyle>
          <a:p>
            <a:endParaRPr dirty="0"/>
          </a:p>
        </p:txBody>
      </p:sp>
      <p:sp>
        <p:nvSpPr>
          <p:cNvPr id="7" name="Shape 7"/>
          <p:cNvSpPr txBox="1">
            <a:spLocks noGrp="1"/>
          </p:cNvSpPr>
          <p:nvPr>
            <p:ph type="body" idx="1"/>
          </p:nvPr>
        </p:nvSpPr>
        <p:spPr>
          <a:xfrm>
            <a:off x="1191600" y="1831451"/>
            <a:ext cx="8616800" cy="4736399"/>
          </a:xfrm>
          <a:prstGeom prst="rect">
            <a:avLst/>
          </a:prstGeom>
          <a:noFill/>
          <a:ln>
            <a:noFill/>
          </a:ln>
        </p:spPr>
        <p:txBody>
          <a:bodyPr lIns="91425" tIns="91425" rIns="91425" bIns="91425" anchor="t" anchorCtr="0"/>
          <a:lstStyle>
            <a:lvl1pPr lvl="0">
              <a:spcBef>
                <a:spcPts val="600"/>
              </a:spcBef>
              <a:buClr>
                <a:srgbClr val="677480"/>
              </a:buClr>
              <a:buSzPct val="100000"/>
              <a:buFont typeface="Lato"/>
              <a:buChar char="▷"/>
              <a:defRPr sz="3000">
                <a:solidFill>
                  <a:srgbClr val="677480"/>
                </a:solidFill>
                <a:latin typeface="Lato"/>
                <a:ea typeface="Lato"/>
                <a:cs typeface="Lato"/>
                <a:sym typeface="Lato"/>
              </a:defRPr>
            </a:lvl1pPr>
            <a:lvl2pPr lvl="1">
              <a:spcBef>
                <a:spcPts val="480"/>
              </a:spcBef>
              <a:buClr>
                <a:srgbClr val="677480"/>
              </a:buClr>
              <a:buSzPct val="100000"/>
              <a:buFont typeface="Lato"/>
              <a:defRPr sz="2400">
                <a:solidFill>
                  <a:srgbClr val="677480"/>
                </a:solidFill>
                <a:latin typeface="Lato"/>
                <a:ea typeface="Lato"/>
                <a:cs typeface="Lato"/>
                <a:sym typeface="Lato"/>
              </a:defRPr>
            </a:lvl2pPr>
            <a:lvl3pPr lvl="2">
              <a:spcBef>
                <a:spcPts val="480"/>
              </a:spcBef>
              <a:buClr>
                <a:srgbClr val="677480"/>
              </a:buClr>
              <a:buSzPct val="100000"/>
              <a:buFont typeface="Lato"/>
              <a:defRPr sz="2400">
                <a:solidFill>
                  <a:srgbClr val="677480"/>
                </a:solidFill>
                <a:latin typeface="Lato"/>
                <a:ea typeface="Lato"/>
                <a:cs typeface="Lato"/>
                <a:sym typeface="Lato"/>
              </a:defRPr>
            </a:lvl3pPr>
            <a:lvl4pPr lvl="3">
              <a:spcBef>
                <a:spcPts val="360"/>
              </a:spcBef>
              <a:buClr>
                <a:srgbClr val="677480"/>
              </a:buClr>
              <a:buSzPct val="100000"/>
              <a:buFont typeface="Lato"/>
              <a:defRPr sz="1800">
                <a:solidFill>
                  <a:srgbClr val="677480"/>
                </a:solidFill>
                <a:latin typeface="Lato"/>
                <a:ea typeface="Lato"/>
                <a:cs typeface="Lato"/>
                <a:sym typeface="Lato"/>
              </a:defRPr>
            </a:lvl4pPr>
            <a:lvl5pPr lvl="4">
              <a:spcBef>
                <a:spcPts val="360"/>
              </a:spcBef>
              <a:buClr>
                <a:srgbClr val="677480"/>
              </a:buClr>
              <a:buSzPct val="100000"/>
              <a:buFont typeface="Lato"/>
              <a:defRPr sz="1800">
                <a:solidFill>
                  <a:srgbClr val="677480"/>
                </a:solidFill>
                <a:latin typeface="Lato"/>
                <a:ea typeface="Lato"/>
                <a:cs typeface="Lato"/>
                <a:sym typeface="Lato"/>
              </a:defRPr>
            </a:lvl5pPr>
            <a:lvl6pPr lvl="5">
              <a:spcBef>
                <a:spcPts val="360"/>
              </a:spcBef>
              <a:buClr>
                <a:srgbClr val="677480"/>
              </a:buClr>
              <a:buSzPct val="100000"/>
              <a:buFont typeface="Lato"/>
              <a:defRPr sz="1800">
                <a:solidFill>
                  <a:srgbClr val="677480"/>
                </a:solidFill>
                <a:latin typeface="Lato"/>
                <a:ea typeface="Lato"/>
                <a:cs typeface="Lato"/>
                <a:sym typeface="Lato"/>
              </a:defRPr>
            </a:lvl6pPr>
            <a:lvl7pPr lvl="6">
              <a:spcBef>
                <a:spcPts val="360"/>
              </a:spcBef>
              <a:buClr>
                <a:srgbClr val="677480"/>
              </a:buClr>
              <a:buSzPct val="100000"/>
              <a:buFont typeface="Lato"/>
              <a:defRPr sz="1800">
                <a:solidFill>
                  <a:srgbClr val="677480"/>
                </a:solidFill>
                <a:latin typeface="Lato"/>
                <a:ea typeface="Lato"/>
                <a:cs typeface="Lato"/>
                <a:sym typeface="Lato"/>
              </a:defRPr>
            </a:lvl7pPr>
            <a:lvl8pPr lvl="7">
              <a:spcBef>
                <a:spcPts val="360"/>
              </a:spcBef>
              <a:buClr>
                <a:srgbClr val="677480"/>
              </a:buClr>
              <a:buSzPct val="100000"/>
              <a:buFont typeface="Lato"/>
              <a:defRPr sz="1800">
                <a:solidFill>
                  <a:srgbClr val="677480"/>
                </a:solidFill>
                <a:latin typeface="Lato"/>
                <a:ea typeface="Lato"/>
                <a:cs typeface="Lato"/>
                <a:sym typeface="Lato"/>
              </a:defRPr>
            </a:lvl8pPr>
            <a:lvl9pPr lvl="8">
              <a:spcBef>
                <a:spcPts val="360"/>
              </a:spcBef>
              <a:buClr>
                <a:srgbClr val="677480"/>
              </a:buClr>
              <a:buSzPct val="100000"/>
              <a:buFont typeface="Lato"/>
              <a:defRPr sz="1800">
                <a:solidFill>
                  <a:srgbClr val="677480"/>
                </a:solidFill>
                <a:latin typeface="Lato"/>
                <a:ea typeface="Lato"/>
                <a:cs typeface="Lato"/>
                <a:sym typeface="Lato"/>
              </a:defRPr>
            </a:lvl9pPr>
          </a:lstStyle>
          <a:p>
            <a:endParaRPr dirty="0"/>
          </a:p>
        </p:txBody>
      </p:sp>
      <p:graphicFrame>
        <p:nvGraphicFramePr>
          <p:cNvPr id="5" name="Objeto 4"/>
          <p:cNvGraphicFramePr>
            <a:graphicFrameLocks noChangeAspect="1"/>
          </p:cNvGraphicFramePr>
          <p:nvPr userDrawn="1">
            <p:extLst>
              <p:ext uri="{D42A27DB-BD31-4B8C-83A1-F6EECF244321}">
                <p14:modId xmlns:p14="http://schemas.microsoft.com/office/powerpoint/2010/main" val="576489608"/>
              </p:ext>
            </p:extLst>
          </p:nvPr>
        </p:nvGraphicFramePr>
        <p:xfrm>
          <a:off x="143341" y="66242"/>
          <a:ext cx="1272140" cy="964877"/>
        </p:xfrm>
        <a:graphic>
          <a:graphicData uri="http://schemas.openxmlformats.org/presentationml/2006/ole">
            <mc:AlternateContent xmlns:mc="http://schemas.openxmlformats.org/markup-compatibility/2006">
              <mc:Choice xmlns:v="urn:schemas-microsoft-com:vml" Requires="v">
                <p:oleObj name="Image" r:id="rId5" imgW="3403080" imgH="2628360" progId="Photoshop.Image.13">
                  <p:embed/>
                </p:oleObj>
              </mc:Choice>
              <mc:Fallback>
                <p:oleObj name="Image" r:id="rId5" imgW="3403080" imgH="2628360" progId="Photoshop.Image.13">
                  <p:embed/>
                  <p:pic>
                    <p:nvPicPr>
                      <p:cNvPr id="13" name="Objeto 12"/>
                      <p:cNvPicPr/>
                      <p:nvPr/>
                    </p:nvPicPr>
                    <p:blipFill>
                      <a:blip r:embed="rId6"/>
                      <a:stretch>
                        <a:fillRect/>
                      </a:stretch>
                    </p:blipFill>
                    <p:spPr>
                      <a:xfrm>
                        <a:off x="143341" y="66242"/>
                        <a:ext cx="1272140" cy="964877"/>
                      </a:xfrm>
                      <a:prstGeom prst="rect">
                        <a:avLst/>
                      </a:prstGeom>
                    </p:spPr>
                  </p:pic>
                </p:oleObj>
              </mc:Fallback>
            </mc:AlternateContent>
          </a:graphicData>
        </a:graphic>
      </p:graphicFrame>
      <p:pic>
        <p:nvPicPr>
          <p:cNvPr id="9" name="Picture 2" descr="D:\Users\usuario\Google Drive\Sabana\Logos\Participantes\01 - Universidad de Almeria\civ_centrado.png"/>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l="36380" r="34784" b="24068"/>
          <a:stretch/>
        </p:blipFill>
        <p:spPr bwMode="auto">
          <a:xfrm>
            <a:off x="11136560" y="119143"/>
            <a:ext cx="866630" cy="85907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6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11" Type="http://schemas.openxmlformats.org/officeDocument/2006/relationships/image" Target="../media/image33.jpg"/><Relationship Id="rId5" Type="http://schemas.openxmlformats.org/officeDocument/2006/relationships/image" Target="../media/image27.emf"/><Relationship Id="rId10" Type="http://schemas.openxmlformats.org/officeDocument/2006/relationships/image" Target="../media/image32.png"/><Relationship Id="rId4" Type="http://schemas.openxmlformats.org/officeDocument/2006/relationships/notesSlide" Target="../notesSlides/notesSlide12.xml"/><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9" name="Shape 84"/>
          <p:cNvSpPr txBox="1"/>
          <p:nvPr/>
        </p:nvSpPr>
        <p:spPr>
          <a:xfrm>
            <a:off x="1847527" y="4869160"/>
            <a:ext cx="8032989" cy="8264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pPr algn="ctr">
              <a:spcBef>
                <a:spcPts val="0"/>
              </a:spcBef>
              <a:spcAft>
                <a:spcPts val="0"/>
              </a:spcAft>
            </a:pPr>
            <a:r>
              <a:rPr lang="en-US" sz="2400" dirty="0">
                <a:solidFill>
                  <a:srgbClr val="0099D2"/>
                </a:solidFill>
                <a:latin typeface="+mj-lt"/>
                <a:ea typeface="Raleway"/>
                <a:cs typeface="Raleway"/>
                <a:sym typeface="Lato"/>
              </a:rPr>
              <a:t>F. Gabriel Acién.</a:t>
            </a:r>
          </a:p>
          <a:p>
            <a:pPr algn="ctr">
              <a:spcBef>
                <a:spcPts val="0"/>
              </a:spcBef>
              <a:spcAft>
                <a:spcPts val="0"/>
              </a:spcAft>
            </a:pPr>
            <a:r>
              <a:rPr lang="en-US" sz="2400" dirty="0">
                <a:solidFill>
                  <a:srgbClr val="0099D2"/>
                </a:solidFill>
                <a:latin typeface="+mj-lt"/>
                <a:ea typeface="Raleway"/>
                <a:cs typeface="Raleway"/>
                <a:sym typeface="Lato"/>
              </a:rPr>
              <a:t>Dpt. Chemical Engineering, University of Almeria, SPAIN</a:t>
            </a:r>
          </a:p>
        </p:txBody>
      </p:sp>
      <p:pic>
        <p:nvPicPr>
          <p:cNvPr id="15" name="Picture 2" descr="D:\Users\usuario\Google Drive\Sabana\Logos\Participantes\01 - Universidad de Almeria\civ_centrad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67808" y="3573016"/>
            <a:ext cx="3047173" cy="1147105"/>
          </a:xfrm>
          <a:prstGeom prst="rect">
            <a:avLst/>
          </a:prstGeom>
          <a:noFill/>
          <a:extLst>
            <a:ext uri="{909E8E84-426E-40DD-AFC4-6F175D3DCCD1}">
              <a14:hiddenFill xmlns:a14="http://schemas.microsoft.com/office/drawing/2010/main">
                <a:solidFill>
                  <a:srgbClr val="FFFFFF"/>
                </a:solidFill>
              </a14:hiddenFill>
            </a:ext>
          </a:extLst>
        </p:spPr>
      </p:pic>
      <p:sp>
        <p:nvSpPr>
          <p:cNvPr id="16" name="3 Título"/>
          <p:cNvSpPr txBox="1">
            <a:spLocks/>
          </p:cNvSpPr>
          <p:nvPr/>
        </p:nvSpPr>
        <p:spPr>
          <a:xfrm>
            <a:off x="1631504" y="2194104"/>
            <a:ext cx="9073008" cy="73083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185C5"/>
              </a:buClr>
              <a:buSzPct val="100000"/>
              <a:buFont typeface="Raleway"/>
              <a:buNone/>
              <a:defRPr sz="4800" b="0" i="0" u="none" strike="noStrike" cap="none">
                <a:solidFill>
                  <a:srgbClr val="0099D2"/>
                </a:solidFill>
                <a:latin typeface="+mj-lt"/>
                <a:ea typeface="Raleway"/>
                <a:cs typeface="Raleway"/>
                <a:sym typeface="Raleway"/>
              </a:defRPr>
            </a:lvl1pPr>
            <a:lvl2pPr lvl="1">
              <a:spcBef>
                <a:spcPts val="0"/>
              </a:spcBef>
              <a:buClr>
                <a:srgbClr val="2185C5"/>
              </a:buClr>
              <a:buSzPct val="100000"/>
              <a:buFont typeface="Raleway"/>
              <a:buNone/>
              <a:defRPr sz="4800">
                <a:solidFill>
                  <a:srgbClr val="2185C5"/>
                </a:solidFill>
                <a:latin typeface="Raleway"/>
                <a:ea typeface="Raleway"/>
                <a:cs typeface="Raleway"/>
                <a:sym typeface="Raleway"/>
              </a:defRPr>
            </a:lvl2pPr>
            <a:lvl3pPr lvl="2">
              <a:spcBef>
                <a:spcPts val="0"/>
              </a:spcBef>
              <a:buClr>
                <a:srgbClr val="2185C5"/>
              </a:buClr>
              <a:buSzPct val="100000"/>
              <a:buFont typeface="Raleway"/>
              <a:buNone/>
              <a:defRPr sz="4800">
                <a:solidFill>
                  <a:srgbClr val="2185C5"/>
                </a:solidFill>
                <a:latin typeface="Raleway"/>
                <a:ea typeface="Raleway"/>
                <a:cs typeface="Raleway"/>
                <a:sym typeface="Raleway"/>
              </a:defRPr>
            </a:lvl3pPr>
            <a:lvl4pPr lvl="3">
              <a:spcBef>
                <a:spcPts val="0"/>
              </a:spcBef>
              <a:buClr>
                <a:srgbClr val="2185C5"/>
              </a:buClr>
              <a:buSzPct val="100000"/>
              <a:buFont typeface="Raleway"/>
              <a:buNone/>
              <a:defRPr sz="4800">
                <a:solidFill>
                  <a:srgbClr val="2185C5"/>
                </a:solidFill>
                <a:latin typeface="Raleway"/>
                <a:ea typeface="Raleway"/>
                <a:cs typeface="Raleway"/>
                <a:sym typeface="Raleway"/>
              </a:defRPr>
            </a:lvl4pPr>
            <a:lvl5pPr lvl="4">
              <a:spcBef>
                <a:spcPts val="0"/>
              </a:spcBef>
              <a:buClr>
                <a:srgbClr val="2185C5"/>
              </a:buClr>
              <a:buSzPct val="100000"/>
              <a:buFont typeface="Raleway"/>
              <a:buNone/>
              <a:defRPr sz="4800">
                <a:solidFill>
                  <a:srgbClr val="2185C5"/>
                </a:solidFill>
                <a:latin typeface="Raleway"/>
                <a:ea typeface="Raleway"/>
                <a:cs typeface="Raleway"/>
                <a:sym typeface="Raleway"/>
              </a:defRPr>
            </a:lvl5pPr>
            <a:lvl6pPr lvl="5">
              <a:spcBef>
                <a:spcPts val="0"/>
              </a:spcBef>
              <a:buClr>
                <a:srgbClr val="2185C5"/>
              </a:buClr>
              <a:buSzPct val="100000"/>
              <a:buFont typeface="Raleway"/>
              <a:buNone/>
              <a:defRPr sz="4800">
                <a:solidFill>
                  <a:srgbClr val="2185C5"/>
                </a:solidFill>
                <a:latin typeface="Raleway"/>
                <a:ea typeface="Raleway"/>
                <a:cs typeface="Raleway"/>
                <a:sym typeface="Raleway"/>
              </a:defRPr>
            </a:lvl6pPr>
            <a:lvl7pPr lvl="6">
              <a:spcBef>
                <a:spcPts val="0"/>
              </a:spcBef>
              <a:buClr>
                <a:srgbClr val="2185C5"/>
              </a:buClr>
              <a:buSzPct val="100000"/>
              <a:buFont typeface="Raleway"/>
              <a:buNone/>
              <a:defRPr sz="4800">
                <a:solidFill>
                  <a:srgbClr val="2185C5"/>
                </a:solidFill>
                <a:latin typeface="Raleway"/>
                <a:ea typeface="Raleway"/>
                <a:cs typeface="Raleway"/>
                <a:sym typeface="Raleway"/>
              </a:defRPr>
            </a:lvl7pPr>
            <a:lvl8pPr lvl="7">
              <a:spcBef>
                <a:spcPts val="0"/>
              </a:spcBef>
              <a:buClr>
                <a:srgbClr val="2185C5"/>
              </a:buClr>
              <a:buSzPct val="100000"/>
              <a:buFont typeface="Raleway"/>
              <a:buNone/>
              <a:defRPr sz="4800">
                <a:solidFill>
                  <a:srgbClr val="2185C5"/>
                </a:solidFill>
                <a:latin typeface="Raleway"/>
                <a:ea typeface="Raleway"/>
                <a:cs typeface="Raleway"/>
                <a:sym typeface="Raleway"/>
              </a:defRPr>
            </a:lvl8pPr>
            <a:lvl9pPr lvl="8">
              <a:spcBef>
                <a:spcPts val="0"/>
              </a:spcBef>
              <a:buClr>
                <a:srgbClr val="2185C5"/>
              </a:buClr>
              <a:buSzPct val="100000"/>
              <a:buFont typeface="Raleway"/>
              <a:buNone/>
              <a:defRPr sz="4800">
                <a:solidFill>
                  <a:srgbClr val="2185C5"/>
                </a:solidFill>
                <a:latin typeface="Raleway"/>
                <a:ea typeface="Raleway"/>
                <a:cs typeface="Raleway"/>
                <a:sym typeface="Raleway"/>
              </a:defRPr>
            </a:lvl9pPr>
          </a:lstStyle>
          <a:p>
            <a:pPr algn="ctr" defTabSz="912813"/>
            <a:r>
              <a:rPr lang="en-GB" sz="3200" dirty="0"/>
              <a:t>Introduction to microalgae-based biofertilizers produced with circulated nutrients</a:t>
            </a:r>
            <a:endParaRPr lang="es-ES" sz="3200" dirty="0"/>
          </a:p>
        </p:txBody>
      </p:sp>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24603" t="24603" r="25195" b="44356"/>
          <a:stretch/>
        </p:blipFill>
        <p:spPr>
          <a:xfrm>
            <a:off x="1703512" y="0"/>
            <a:ext cx="8797006" cy="2276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33" name="3 Título"/>
          <p:cNvSpPr txBox="1">
            <a:spLocks/>
          </p:cNvSpPr>
          <p:nvPr/>
        </p:nvSpPr>
        <p:spPr>
          <a:xfrm>
            <a:off x="1709010" y="236861"/>
            <a:ext cx="8851486" cy="79208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4000"/>
              <a:t>Sustainable production</a:t>
            </a:r>
            <a:endParaRPr lang="en-US" sz="4000" dirty="0"/>
          </a:p>
        </p:txBody>
      </p:sp>
      <p:sp>
        <p:nvSpPr>
          <p:cNvPr id="10" name="CuadroTexto 9"/>
          <p:cNvSpPr txBox="1"/>
          <p:nvPr/>
        </p:nvSpPr>
        <p:spPr>
          <a:xfrm>
            <a:off x="373832" y="1287744"/>
            <a:ext cx="5938192" cy="41306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2400" b="1" dirty="0"/>
              <a:t>Wastewater as nutrients source</a:t>
            </a:r>
            <a:endParaRPr lang="en-US" sz="2000" b="1" dirty="0"/>
          </a:p>
        </p:txBody>
      </p:sp>
      <p:graphicFrame>
        <p:nvGraphicFramePr>
          <p:cNvPr id="22" name="2 Tabla"/>
          <p:cNvGraphicFramePr>
            <a:graphicFrameLocks noGrp="1"/>
          </p:cNvGraphicFramePr>
          <p:nvPr>
            <p:extLst>
              <p:ext uri="{D42A27DB-BD31-4B8C-83A1-F6EECF244321}">
                <p14:modId xmlns:p14="http://schemas.microsoft.com/office/powerpoint/2010/main" val="577882876"/>
              </p:ext>
            </p:extLst>
          </p:nvPr>
        </p:nvGraphicFramePr>
        <p:xfrm>
          <a:off x="1709010" y="2429541"/>
          <a:ext cx="8255218" cy="3509343"/>
        </p:xfrm>
        <a:graphic>
          <a:graphicData uri="http://schemas.openxmlformats.org/drawingml/2006/table">
            <a:tbl>
              <a:tblPr firstRow="1" bandRow="1">
                <a:tableStyleId>{5C22544A-7EE6-4342-B048-85BDC9FD1C3A}</a:tableStyleId>
              </a:tblPr>
              <a:tblGrid>
                <a:gridCol w="1856091">
                  <a:extLst>
                    <a:ext uri="{9D8B030D-6E8A-4147-A177-3AD203B41FA5}">
                      <a16:colId xmlns:a16="http://schemas.microsoft.com/office/drawing/2014/main" val="20000"/>
                    </a:ext>
                  </a:extLst>
                </a:gridCol>
                <a:gridCol w="1566123">
                  <a:extLst>
                    <a:ext uri="{9D8B030D-6E8A-4147-A177-3AD203B41FA5}">
                      <a16:colId xmlns:a16="http://schemas.microsoft.com/office/drawing/2014/main" val="20001"/>
                    </a:ext>
                  </a:extLst>
                </a:gridCol>
                <a:gridCol w="743622">
                  <a:extLst>
                    <a:ext uri="{9D8B030D-6E8A-4147-A177-3AD203B41FA5}">
                      <a16:colId xmlns:a16="http://schemas.microsoft.com/office/drawing/2014/main" val="20002"/>
                    </a:ext>
                  </a:extLst>
                </a:gridCol>
                <a:gridCol w="735029">
                  <a:extLst>
                    <a:ext uri="{9D8B030D-6E8A-4147-A177-3AD203B41FA5}">
                      <a16:colId xmlns:a16="http://schemas.microsoft.com/office/drawing/2014/main" val="20003"/>
                    </a:ext>
                  </a:extLst>
                </a:gridCol>
                <a:gridCol w="2057651">
                  <a:extLst>
                    <a:ext uri="{9D8B030D-6E8A-4147-A177-3AD203B41FA5}">
                      <a16:colId xmlns:a16="http://schemas.microsoft.com/office/drawing/2014/main" val="20004"/>
                    </a:ext>
                  </a:extLst>
                </a:gridCol>
                <a:gridCol w="1296702">
                  <a:extLst>
                    <a:ext uri="{9D8B030D-6E8A-4147-A177-3AD203B41FA5}">
                      <a16:colId xmlns:a16="http://schemas.microsoft.com/office/drawing/2014/main" val="20005"/>
                    </a:ext>
                  </a:extLst>
                </a:gridCol>
              </a:tblGrid>
              <a:tr h="398876">
                <a:tc>
                  <a:txBody>
                    <a:bodyPr/>
                    <a:lstStyle/>
                    <a:p>
                      <a:r>
                        <a:rPr lang="en-US" dirty="0"/>
                        <a:t>Effluent</a:t>
                      </a:r>
                    </a:p>
                  </a:txBody>
                  <a:tcPr/>
                </a:tc>
                <a:tc>
                  <a:txBody>
                    <a:bodyPr/>
                    <a:lstStyle/>
                    <a:p>
                      <a:pPr algn="ctr"/>
                      <a:r>
                        <a:rPr lang="en-US" dirty="0"/>
                        <a:t>COD/BOD,</a:t>
                      </a:r>
                    </a:p>
                    <a:p>
                      <a:pPr algn="ctr"/>
                      <a:r>
                        <a:rPr lang="en-US" dirty="0"/>
                        <a:t>mg/l</a:t>
                      </a:r>
                    </a:p>
                  </a:txBody>
                  <a:tcPr/>
                </a:tc>
                <a:tc>
                  <a:txBody>
                    <a:bodyPr/>
                    <a:lstStyle/>
                    <a:p>
                      <a:pPr algn="ctr"/>
                      <a:r>
                        <a:rPr lang="en-US" dirty="0"/>
                        <a:t>N, mg/l</a:t>
                      </a:r>
                    </a:p>
                  </a:txBody>
                  <a:tcPr/>
                </a:tc>
                <a:tc>
                  <a:txBody>
                    <a:bodyPr/>
                    <a:lstStyle/>
                    <a:p>
                      <a:pPr algn="ctr"/>
                      <a:r>
                        <a:rPr lang="en-US" dirty="0"/>
                        <a:t>P, mg/l</a:t>
                      </a:r>
                    </a:p>
                  </a:txBody>
                  <a:tcPr/>
                </a:tc>
                <a:tc>
                  <a:txBody>
                    <a:bodyPr/>
                    <a:lstStyle/>
                    <a:p>
                      <a:pPr algn="ctr"/>
                      <a:r>
                        <a:rPr lang="en-US" dirty="0"/>
                        <a:t>Total Suspended Solids, mg/l</a:t>
                      </a:r>
                    </a:p>
                  </a:txBody>
                  <a:tcPr/>
                </a:tc>
                <a:tc>
                  <a:txBody>
                    <a:bodyPr/>
                    <a:lstStyle/>
                    <a:p>
                      <a:pPr algn="ctr"/>
                      <a:r>
                        <a:rPr lang="en-US" dirty="0"/>
                        <a:t>Turbidity,</a:t>
                      </a:r>
                    </a:p>
                    <a:p>
                      <a:pPr algn="ctr"/>
                      <a:r>
                        <a:rPr lang="en-US" dirty="0" err="1"/>
                        <a:t>NTU</a:t>
                      </a:r>
                      <a:endParaRPr lang="en-US" dirty="0"/>
                    </a:p>
                  </a:txBody>
                  <a:tcPr/>
                </a:tc>
                <a:extLst>
                  <a:ext uri="{0D108BD9-81ED-4DB2-BD59-A6C34878D82A}">
                    <a16:rowId xmlns:a16="http://schemas.microsoft.com/office/drawing/2014/main" val="10000"/>
                  </a:ext>
                </a:extLst>
              </a:tr>
              <a:tr h="503551">
                <a:tc>
                  <a:txBody>
                    <a:bodyPr/>
                    <a:lstStyle/>
                    <a:p>
                      <a:r>
                        <a:rPr lang="en-US" dirty="0">
                          <a:solidFill>
                            <a:schemeClr val="tx1"/>
                          </a:solidFill>
                        </a:rPr>
                        <a:t>Digestate</a:t>
                      </a:r>
                    </a:p>
                  </a:txBody>
                  <a:tcPr anchor="ctr">
                    <a:solidFill>
                      <a:srgbClr val="FF7C80"/>
                    </a:solidFill>
                  </a:tcPr>
                </a:tc>
                <a:tc>
                  <a:txBody>
                    <a:bodyPr/>
                    <a:lstStyle/>
                    <a:p>
                      <a:pPr algn="ctr"/>
                      <a:r>
                        <a:rPr lang="en-US" dirty="0">
                          <a:solidFill>
                            <a:schemeClr val="tx1"/>
                          </a:solidFill>
                        </a:rPr>
                        <a:t>9000/7000</a:t>
                      </a:r>
                    </a:p>
                  </a:txBody>
                  <a:tcPr anchor="ctr">
                    <a:solidFill>
                      <a:srgbClr val="FF7C80"/>
                    </a:solidFill>
                  </a:tcPr>
                </a:tc>
                <a:tc>
                  <a:txBody>
                    <a:bodyPr/>
                    <a:lstStyle/>
                    <a:p>
                      <a:pPr algn="ctr"/>
                      <a:r>
                        <a:rPr lang="en-US" dirty="0">
                          <a:solidFill>
                            <a:schemeClr val="tx1"/>
                          </a:solidFill>
                        </a:rPr>
                        <a:t>8000</a:t>
                      </a:r>
                    </a:p>
                  </a:txBody>
                  <a:tcPr anchor="ctr">
                    <a:solidFill>
                      <a:srgbClr val="FF7C80"/>
                    </a:solidFill>
                  </a:tcPr>
                </a:tc>
                <a:tc>
                  <a:txBody>
                    <a:bodyPr/>
                    <a:lstStyle/>
                    <a:p>
                      <a:pPr algn="ctr"/>
                      <a:r>
                        <a:rPr lang="en-US" dirty="0">
                          <a:solidFill>
                            <a:schemeClr val="tx1"/>
                          </a:solidFill>
                        </a:rPr>
                        <a:t>400</a:t>
                      </a:r>
                    </a:p>
                  </a:txBody>
                  <a:tcPr anchor="ctr">
                    <a:solidFill>
                      <a:srgbClr val="FF7C80"/>
                    </a:solidFill>
                  </a:tcPr>
                </a:tc>
                <a:tc>
                  <a:txBody>
                    <a:bodyPr/>
                    <a:lstStyle/>
                    <a:p>
                      <a:pPr algn="ctr"/>
                      <a:r>
                        <a:rPr lang="en-US" dirty="0">
                          <a:solidFill>
                            <a:schemeClr val="tx1"/>
                          </a:solidFill>
                        </a:rPr>
                        <a:t>10000</a:t>
                      </a:r>
                    </a:p>
                  </a:txBody>
                  <a:tcPr anchor="ctr">
                    <a:solidFill>
                      <a:srgbClr val="FF7C80"/>
                    </a:solidFill>
                  </a:tcPr>
                </a:tc>
                <a:tc>
                  <a:txBody>
                    <a:bodyPr/>
                    <a:lstStyle/>
                    <a:p>
                      <a:pPr algn="ctr"/>
                      <a:r>
                        <a:rPr lang="en-US" dirty="0">
                          <a:solidFill>
                            <a:schemeClr val="tx1"/>
                          </a:solidFill>
                        </a:rPr>
                        <a:t>30000</a:t>
                      </a:r>
                    </a:p>
                  </a:txBody>
                  <a:tcPr anchor="ctr">
                    <a:solidFill>
                      <a:srgbClr val="FF7C80"/>
                    </a:solidFill>
                  </a:tcPr>
                </a:tc>
                <a:extLst>
                  <a:ext uri="{0D108BD9-81ED-4DB2-BD59-A6C34878D82A}">
                    <a16:rowId xmlns:a16="http://schemas.microsoft.com/office/drawing/2014/main" val="10001"/>
                  </a:ext>
                </a:extLst>
              </a:tr>
              <a:tr h="444210">
                <a:tc>
                  <a:txBody>
                    <a:bodyPr/>
                    <a:lstStyle/>
                    <a:p>
                      <a:r>
                        <a:rPr lang="en-US" dirty="0">
                          <a:solidFill>
                            <a:schemeClr val="tx1"/>
                          </a:solidFill>
                        </a:rPr>
                        <a:t>Manure</a:t>
                      </a:r>
                    </a:p>
                  </a:txBody>
                  <a:tcPr anchor="ctr">
                    <a:solidFill>
                      <a:srgbClr val="FF7C80"/>
                    </a:solidFill>
                  </a:tcPr>
                </a:tc>
                <a:tc>
                  <a:txBody>
                    <a:bodyPr/>
                    <a:lstStyle/>
                    <a:p>
                      <a:pPr algn="ctr"/>
                      <a:r>
                        <a:rPr lang="en-US" dirty="0">
                          <a:solidFill>
                            <a:schemeClr val="tx1"/>
                          </a:solidFill>
                        </a:rPr>
                        <a:t>16000/12000</a:t>
                      </a:r>
                    </a:p>
                  </a:txBody>
                  <a:tcPr anchor="ctr">
                    <a:solidFill>
                      <a:srgbClr val="FF7C80"/>
                    </a:solidFill>
                  </a:tcPr>
                </a:tc>
                <a:tc>
                  <a:txBody>
                    <a:bodyPr/>
                    <a:lstStyle/>
                    <a:p>
                      <a:pPr algn="ctr"/>
                      <a:r>
                        <a:rPr lang="en-US" dirty="0">
                          <a:solidFill>
                            <a:schemeClr val="tx1"/>
                          </a:solidFill>
                        </a:rPr>
                        <a:t>9000</a:t>
                      </a:r>
                    </a:p>
                  </a:txBody>
                  <a:tcPr anchor="ctr">
                    <a:solidFill>
                      <a:srgbClr val="FF7C80"/>
                    </a:solidFill>
                  </a:tcPr>
                </a:tc>
                <a:tc>
                  <a:txBody>
                    <a:bodyPr/>
                    <a:lstStyle/>
                    <a:p>
                      <a:pPr algn="ctr"/>
                      <a:r>
                        <a:rPr lang="en-US" dirty="0">
                          <a:solidFill>
                            <a:schemeClr val="tx1"/>
                          </a:solidFill>
                        </a:rPr>
                        <a:t>500</a:t>
                      </a:r>
                    </a:p>
                  </a:txBody>
                  <a:tcPr anchor="ctr">
                    <a:solidFill>
                      <a:srgbClr val="FF7C80"/>
                    </a:solidFill>
                  </a:tcPr>
                </a:tc>
                <a:tc>
                  <a:txBody>
                    <a:bodyPr/>
                    <a:lstStyle/>
                    <a:p>
                      <a:pPr algn="ctr"/>
                      <a:r>
                        <a:rPr lang="en-US" dirty="0">
                          <a:solidFill>
                            <a:schemeClr val="tx1"/>
                          </a:solidFill>
                        </a:rPr>
                        <a:t>3000</a:t>
                      </a:r>
                    </a:p>
                  </a:txBody>
                  <a:tcPr anchor="ctr">
                    <a:solidFill>
                      <a:srgbClr val="FF7C80"/>
                    </a:solidFill>
                  </a:tcPr>
                </a:tc>
                <a:tc>
                  <a:txBody>
                    <a:bodyPr/>
                    <a:lstStyle/>
                    <a:p>
                      <a:pPr algn="ctr"/>
                      <a:r>
                        <a:rPr lang="en-US" dirty="0">
                          <a:solidFill>
                            <a:schemeClr val="tx1"/>
                          </a:solidFill>
                        </a:rPr>
                        <a:t>9000</a:t>
                      </a:r>
                    </a:p>
                  </a:txBody>
                  <a:tcPr anchor="ctr">
                    <a:solidFill>
                      <a:srgbClr val="FF7C80"/>
                    </a:solidFill>
                  </a:tcPr>
                </a:tc>
                <a:extLst>
                  <a:ext uri="{0D108BD9-81ED-4DB2-BD59-A6C34878D82A}">
                    <a16:rowId xmlns:a16="http://schemas.microsoft.com/office/drawing/2014/main" val="10002"/>
                  </a:ext>
                </a:extLst>
              </a:tr>
              <a:tr h="503551">
                <a:tc>
                  <a:txBody>
                    <a:bodyPr/>
                    <a:lstStyle/>
                    <a:p>
                      <a:r>
                        <a:rPr lang="en-US" dirty="0">
                          <a:solidFill>
                            <a:schemeClr val="tx1"/>
                          </a:solidFill>
                        </a:rPr>
                        <a:t>Agro-industrial (Breweries)</a:t>
                      </a:r>
                    </a:p>
                  </a:txBody>
                  <a:tcPr anchor="ctr">
                    <a:solidFill>
                      <a:srgbClr val="FFC000"/>
                    </a:solidFill>
                  </a:tcPr>
                </a:tc>
                <a:tc>
                  <a:txBody>
                    <a:bodyPr/>
                    <a:lstStyle/>
                    <a:p>
                      <a:pPr algn="ctr"/>
                      <a:r>
                        <a:rPr lang="en-US" dirty="0">
                          <a:solidFill>
                            <a:schemeClr val="tx1"/>
                          </a:solidFill>
                        </a:rPr>
                        <a:t>4000/3800</a:t>
                      </a:r>
                    </a:p>
                  </a:txBody>
                  <a:tcPr anchor="ctr">
                    <a:solidFill>
                      <a:srgbClr val="FFC000"/>
                    </a:solidFill>
                  </a:tcPr>
                </a:tc>
                <a:tc>
                  <a:txBody>
                    <a:bodyPr/>
                    <a:lstStyle/>
                    <a:p>
                      <a:pPr algn="ctr"/>
                      <a:r>
                        <a:rPr lang="en-US" dirty="0">
                          <a:solidFill>
                            <a:schemeClr val="tx1"/>
                          </a:solidFill>
                        </a:rPr>
                        <a:t>30</a:t>
                      </a:r>
                    </a:p>
                  </a:txBody>
                  <a:tcPr anchor="ctr">
                    <a:solidFill>
                      <a:srgbClr val="FFC000"/>
                    </a:solidFill>
                  </a:tcPr>
                </a:tc>
                <a:tc>
                  <a:txBody>
                    <a:bodyPr/>
                    <a:lstStyle/>
                    <a:p>
                      <a:pPr algn="ctr"/>
                      <a:r>
                        <a:rPr lang="en-US" dirty="0">
                          <a:solidFill>
                            <a:schemeClr val="tx1"/>
                          </a:solidFill>
                        </a:rPr>
                        <a:t>10</a:t>
                      </a:r>
                    </a:p>
                  </a:txBody>
                  <a:tcPr anchor="ctr">
                    <a:solidFill>
                      <a:srgbClr val="FFC000"/>
                    </a:solidFill>
                  </a:tcPr>
                </a:tc>
                <a:tc>
                  <a:txBody>
                    <a:bodyPr/>
                    <a:lstStyle/>
                    <a:p>
                      <a:pPr algn="ctr"/>
                      <a:r>
                        <a:rPr lang="en-US" dirty="0">
                          <a:solidFill>
                            <a:schemeClr val="tx1"/>
                          </a:solidFill>
                        </a:rPr>
                        <a:t>1000</a:t>
                      </a:r>
                    </a:p>
                  </a:txBody>
                  <a:tcPr anchor="ctr">
                    <a:solidFill>
                      <a:srgbClr val="FFC000"/>
                    </a:solidFill>
                  </a:tcPr>
                </a:tc>
                <a:tc>
                  <a:txBody>
                    <a:bodyPr/>
                    <a:lstStyle/>
                    <a:p>
                      <a:pPr algn="ctr"/>
                      <a:r>
                        <a:rPr lang="en-US" dirty="0">
                          <a:solidFill>
                            <a:schemeClr val="tx1"/>
                          </a:solidFill>
                        </a:rPr>
                        <a:t>3000</a:t>
                      </a:r>
                    </a:p>
                  </a:txBody>
                  <a:tcPr anchor="ctr">
                    <a:solidFill>
                      <a:srgbClr val="FFC000"/>
                    </a:solidFill>
                  </a:tcPr>
                </a:tc>
                <a:extLst>
                  <a:ext uri="{0D108BD9-81ED-4DB2-BD59-A6C34878D82A}">
                    <a16:rowId xmlns:a16="http://schemas.microsoft.com/office/drawing/2014/main" val="10003"/>
                  </a:ext>
                </a:extLst>
              </a:tr>
              <a:tr h="503551">
                <a:tc>
                  <a:txBody>
                    <a:bodyPr/>
                    <a:lstStyle/>
                    <a:p>
                      <a:r>
                        <a:rPr lang="en-US" dirty="0">
                          <a:solidFill>
                            <a:schemeClr val="tx1"/>
                          </a:solidFill>
                        </a:rPr>
                        <a:t>Centrate</a:t>
                      </a:r>
                    </a:p>
                  </a:txBody>
                  <a:tcPr anchor="ctr">
                    <a:solidFill>
                      <a:srgbClr val="92D050"/>
                    </a:solidFill>
                  </a:tcPr>
                </a:tc>
                <a:tc>
                  <a:txBody>
                    <a:bodyPr/>
                    <a:lstStyle/>
                    <a:p>
                      <a:pPr algn="ctr"/>
                      <a:r>
                        <a:rPr lang="en-US" dirty="0">
                          <a:solidFill>
                            <a:schemeClr val="tx1"/>
                          </a:solidFill>
                        </a:rPr>
                        <a:t>300/200</a:t>
                      </a:r>
                    </a:p>
                  </a:txBody>
                  <a:tcPr anchor="ctr">
                    <a:solidFill>
                      <a:srgbClr val="92D050"/>
                    </a:solidFill>
                  </a:tcPr>
                </a:tc>
                <a:tc>
                  <a:txBody>
                    <a:bodyPr/>
                    <a:lstStyle/>
                    <a:p>
                      <a:pPr algn="ctr"/>
                      <a:r>
                        <a:rPr lang="en-US" dirty="0">
                          <a:solidFill>
                            <a:schemeClr val="tx1"/>
                          </a:solidFill>
                        </a:rPr>
                        <a:t>500</a:t>
                      </a:r>
                    </a:p>
                  </a:txBody>
                  <a:tcPr anchor="ctr">
                    <a:solidFill>
                      <a:srgbClr val="92D050"/>
                    </a:solidFill>
                  </a:tcPr>
                </a:tc>
                <a:tc>
                  <a:txBody>
                    <a:bodyPr/>
                    <a:lstStyle/>
                    <a:p>
                      <a:pPr algn="ctr"/>
                      <a:r>
                        <a:rPr lang="en-US" dirty="0">
                          <a:solidFill>
                            <a:schemeClr val="tx1"/>
                          </a:solidFill>
                        </a:rPr>
                        <a:t>12</a:t>
                      </a:r>
                    </a:p>
                  </a:txBody>
                  <a:tcPr anchor="ctr">
                    <a:solidFill>
                      <a:srgbClr val="92D050"/>
                    </a:solidFill>
                  </a:tcPr>
                </a:tc>
                <a:tc>
                  <a:txBody>
                    <a:bodyPr/>
                    <a:lstStyle/>
                    <a:p>
                      <a:pPr algn="ctr"/>
                      <a:r>
                        <a:rPr lang="en-US" dirty="0">
                          <a:solidFill>
                            <a:schemeClr val="tx1"/>
                          </a:solidFill>
                        </a:rPr>
                        <a:t>1000</a:t>
                      </a:r>
                    </a:p>
                  </a:txBody>
                  <a:tcPr anchor="ctr">
                    <a:solidFill>
                      <a:srgbClr val="92D050"/>
                    </a:solidFill>
                  </a:tcPr>
                </a:tc>
                <a:tc>
                  <a:txBody>
                    <a:bodyPr/>
                    <a:lstStyle/>
                    <a:p>
                      <a:pPr algn="ctr"/>
                      <a:r>
                        <a:rPr lang="en-US" dirty="0">
                          <a:solidFill>
                            <a:schemeClr val="tx1"/>
                          </a:solidFill>
                        </a:rPr>
                        <a:t>3000</a:t>
                      </a:r>
                    </a:p>
                  </a:txBody>
                  <a:tcPr anchor="ctr">
                    <a:solidFill>
                      <a:srgbClr val="92D050"/>
                    </a:solidFill>
                  </a:tcPr>
                </a:tc>
                <a:extLst>
                  <a:ext uri="{0D108BD9-81ED-4DB2-BD59-A6C34878D82A}">
                    <a16:rowId xmlns:a16="http://schemas.microsoft.com/office/drawing/2014/main" val="10004"/>
                  </a:ext>
                </a:extLst>
              </a:tr>
              <a:tr h="503551">
                <a:tc>
                  <a:txBody>
                    <a:bodyPr/>
                    <a:lstStyle/>
                    <a:p>
                      <a:r>
                        <a:rPr lang="en-US" dirty="0">
                          <a:solidFill>
                            <a:schemeClr val="tx1"/>
                          </a:solidFill>
                        </a:rPr>
                        <a:t>Sewage</a:t>
                      </a:r>
                    </a:p>
                  </a:txBody>
                  <a:tcPr anchor="ctr">
                    <a:solidFill>
                      <a:srgbClr val="92D050"/>
                    </a:solidFill>
                  </a:tcPr>
                </a:tc>
                <a:tc>
                  <a:txBody>
                    <a:bodyPr/>
                    <a:lstStyle/>
                    <a:p>
                      <a:pPr algn="ctr"/>
                      <a:r>
                        <a:rPr lang="en-US" dirty="0">
                          <a:solidFill>
                            <a:schemeClr val="tx1"/>
                          </a:solidFill>
                        </a:rPr>
                        <a:t>700/500</a:t>
                      </a:r>
                    </a:p>
                  </a:txBody>
                  <a:tcPr anchor="ctr">
                    <a:solidFill>
                      <a:srgbClr val="92D050"/>
                    </a:solidFill>
                  </a:tcPr>
                </a:tc>
                <a:tc>
                  <a:txBody>
                    <a:bodyPr/>
                    <a:lstStyle/>
                    <a:p>
                      <a:pPr algn="ctr"/>
                      <a:r>
                        <a:rPr lang="en-US" dirty="0">
                          <a:solidFill>
                            <a:schemeClr val="tx1"/>
                          </a:solidFill>
                        </a:rPr>
                        <a:t>65</a:t>
                      </a:r>
                    </a:p>
                  </a:txBody>
                  <a:tcPr anchor="ctr">
                    <a:solidFill>
                      <a:srgbClr val="92D050"/>
                    </a:solidFill>
                  </a:tcPr>
                </a:tc>
                <a:tc>
                  <a:txBody>
                    <a:bodyPr/>
                    <a:lstStyle/>
                    <a:p>
                      <a:pPr algn="ctr"/>
                      <a:r>
                        <a:rPr lang="en-US" dirty="0">
                          <a:solidFill>
                            <a:schemeClr val="tx1"/>
                          </a:solidFill>
                        </a:rPr>
                        <a:t>11</a:t>
                      </a:r>
                    </a:p>
                  </a:txBody>
                  <a:tcPr anchor="ctr">
                    <a:solidFill>
                      <a:srgbClr val="92D050"/>
                    </a:solidFill>
                  </a:tcPr>
                </a:tc>
                <a:tc>
                  <a:txBody>
                    <a:bodyPr/>
                    <a:lstStyle/>
                    <a:p>
                      <a:pPr algn="ctr"/>
                      <a:r>
                        <a:rPr lang="en-US" dirty="0">
                          <a:solidFill>
                            <a:schemeClr val="tx1"/>
                          </a:solidFill>
                        </a:rPr>
                        <a:t>300</a:t>
                      </a:r>
                    </a:p>
                  </a:txBody>
                  <a:tcPr anchor="ctr">
                    <a:solidFill>
                      <a:srgbClr val="92D050"/>
                    </a:solidFill>
                  </a:tcPr>
                </a:tc>
                <a:tc>
                  <a:txBody>
                    <a:bodyPr/>
                    <a:lstStyle/>
                    <a:p>
                      <a:pPr algn="ctr"/>
                      <a:r>
                        <a:rPr lang="en-US" dirty="0">
                          <a:solidFill>
                            <a:schemeClr val="tx1"/>
                          </a:solidFill>
                        </a:rPr>
                        <a:t>900</a:t>
                      </a:r>
                    </a:p>
                  </a:txBody>
                  <a:tcPr anchor="ctr">
                    <a:solidFill>
                      <a:srgbClr val="92D050"/>
                    </a:solidFill>
                  </a:tcPr>
                </a:tc>
                <a:extLst>
                  <a:ext uri="{0D108BD9-81ED-4DB2-BD59-A6C34878D82A}">
                    <a16:rowId xmlns:a16="http://schemas.microsoft.com/office/drawing/2014/main" val="10005"/>
                  </a:ext>
                </a:extLst>
              </a:tr>
              <a:tr h="503551">
                <a:tc>
                  <a:txBody>
                    <a:bodyPr/>
                    <a:lstStyle/>
                    <a:p>
                      <a:r>
                        <a:rPr lang="en-US" b="1" dirty="0">
                          <a:solidFill>
                            <a:schemeClr val="bg1"/>
                          </a:solidFill>
                        </a:rPr>
                        <a:t>Microalgae culture medium</a:t>
                      </a:r>
                    </a:p>
                  </a:txBody>
                  <a:tcPr anchor="ctr">
                    <a:solidFill>
                      <a:srgbClr val="92D050"/>
                    </a:solidFill>
                  </a:tcPr>
                </a:tc>
                <a:tc>
                  <a:txBody>
                    <a:bodyPr/>
                    <a:lstStyle/>
                    <a:p>
                      <a:pPr algn="ctr"/>
                      <a:endParaRPr lang="en-US" b="1" dirty="0">
                        <a:solidFill>
                          <a:schemeClr val="bg1"/>
                        </a:solidFill>
                      </a:endParaRPr>
                    </a:p>
                  </a:txBody>
                  <a:tcPr anchor="ctr">
                    <a:solidFill>
                      <a:srgbClr val="92D050"/>
                    </a:solidFill>
                  </a:tcPr>
                </a:tc>
                <a:tc>
                  <a:txBody>
                    <a:bodyPr/>
                    <a:lstStyle/>
                    <a:p>
                      <a:pPr algn="ctr"/>
                      <a:r>
                        <a:rPr lang="en-US" b="1" dirty="0">
                          <a:solidFill>
                            <a:schemeClr val="bg1"/>
                          </a:solidFill>
                        </a:rPr>
                        <a:t>50</a:t>
                      </a:r>
                    </a:p>
                  </a:txBody>
                  <a:tcPr anchor="ctr">
                    <a:solidFill>
                      <a:srgbClr val="92D050"/>
                    </a:solidFill>
                  </a:tcPr>
                </a:tc>
                <a:tc>
                  <a:txBody>
                    <a:bodyPr/>
                    <a:lstStyle/>
                    <a:p>
                      <a:pPr algn="ctr"/>
                      <a:r>
                        <a:rPr lang="en-US" b="1" dirty="0">
                          <a:solidFill>
                            <a:schemeClr val="bg1"/>
                          </a:solidFill>
                        </a:rPr>
                        <a:t>10</a:t>
                      </a:r>
                    </a:p>
                  </a:txBody>
                  <a:tcPr anchor="ctr">
                    <a:solidFill>
                      <a:srgbClr val="92D050"/>
                    </a:solidFill>
                  </a:tcPr>
                </a:tc>
                <a:tc>
                  <a:txBody>
                    <a:bodyPr/>
                    <a:lstStyle/>
                    <a:p>
                      <a:pPr algn="ctr"/>
                      <a:r>
                        <a:rPr lang="en-US" b="1" dirty="0">
                          <a:solidFill>
                            <a:schemeClr val="bg1"/>
                          </a:solidFill>
                        </a:rPr>
                        <a:t>0</a:t>
                      </a:r>
                    </a:p>
                  </a:txBody>
                  <a:tcPr anchor="ctr">
                    <a:solidFill>
                      <a:srgbClr val="92D050"/>
                    </a:solidFill>
                  </a:tcPr>
                </a:tc>
                <a:tc>
                  <a:txBody>
                    <a:bodyPr/>
                    <a:lstStyle/>
                    <a:p>
                      <a:pPr algn="ctr"/>
                      <a:r>
                        <a:rPr lang="en-US" b="1" dirty="0">
                          <a:solidFill>
                            <a:schemeClr val="bg1"/>
                          </a:solidFill>
                        </a:rPr>
                        <a:t>0</a:t>
                      </a:r>
                    </a:p>
                  </a:txBody>
                  <a:tcPr anchor="ctr">
                    <a:solidFill>
                      <a:srgbClr val="92D050"/>
                    </a:solidFill>
                  </a:tcPr>
                </a:tc>
                <a:extLst>
                  <a:ext uri="{0D108BD9-81ED-4DB2-BD59-A6C34878D82A}">
                    <a16:rowId xmlns:a16="http://schemas.microsoft.com/office/drawing/2014/main" val="10006"/>
                  </a:ext>
                </a:extLst>
              </a:tr>
            </a:tbl>
          </a:graphicData>
        </a:graphic>
      </p:graphicFrame>
      <p:sp>
        <p:nvSpPr>
          <p:cNvPr id="23" name="30 CuadroTexto"/>
          <p:cNvSpPr txBox="1"/>
          <p:nvPr/>
        </p:nvSpPr>
        <p:spPr>
          <a:xfrm>
            <a:off x="85703" y="1700807"/>
            <a:ext cx="12098099" cy="646331"/>
          </a:xfrm>
          <a:prstGeom prst="rect">
            <a:avLst/>
          </a:prstGeom>
          <a:noFill/>
        </p:spPr>
        <p:txBody>
          <a:bodyPr wrap="square" rtlCol="0">
            <a:spAutoFit/>
          </a:bodyPr>
          <a:lstStyle/>
          <a:p>
            <a:r>
              <a:rPr lang="en-US" sz="1800" dirty="0">
                <a:solidFill>
                  <a:schemeClr val="bg2"/>
                </a:solidFill>
                <a:latin typeface="+mn-lt"/>
              </a:rPr>
              <a:t>The composition of sewage and centrate are similar to standard microalgae culture media, but digestate and manure contain too much contaminants</a:t>
            </a:r>
          </a:p>
        </p:txBody>
      </p:sp>
      <p:sp>
        <p:nvSpPr>
          <p:cNvPr id="24" name="30 CuadroTexto"/>
          <p:cNvSpPr txBox="1"/>
          <p:nvPr/>
        </p:nvSpPr>
        <p:spPr>
          <a:xfrm>
            <a:off x="218967" y="6021288"/>
            <a:ext cx="11853697" cy="6463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chemeClr val="bg2"/>
                </a:solidFill>
                <a:latin typeface="+mn-lt"/>
              </a:defRPr>
            </a:lvl1pPr>
          </a:lstStyle>
          <a:p>
            <a:r>
              <a:rPr lang="en-US" dirty="0"/>
              <a:t>Microalgae can be produced using whatever of these wastewater as only nutrients source, recovering up 90% of nutrients inlet</a:t>
            </a:r>
          </a:p>
        </p:txBody>
      </p:sp>
    </p:spTree>
    <p:extLst>
      <p:ext uri="{BB962C8B-B14F-4D97-AF65-F5344CB8AC3E}">
        <p14:creationId xmlns:p14="http://schemas.microsoft.com/office/powerpoint/2010/main" val="281698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33" name="3 Título"/>
          <p:cNvSpPr txBox="1">
            <a:spLocks/>
          </p:cNvSpPr>
          <p:nvPr/>
        </p:nvSpPr>
        <p:spPr>
          <a:xfrm>
            <a:off x="1709010" y="236861"/>
            <a:ext cx="8851486" cy="79208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4000"/>
              <a:t>Sustainable production</a:t>
            </a:r>
            <a:endParaRPr lang="en-US" sz="4000" dirty="0"/>
          </a:p>
        </p:txBody>
      </p:sp>
      <p:sp>
        <p:nvSpPr>
          <p:cNvPr id="10" name="CuadroTexto 9"/>
          <p:cNvSpPr txBox="1"/>
          <p:nvPr/>
        </p:nvSpPr>
        <p:spPr>
          <a:xfrm>
            <a:off x="373832" y="1287744"/>
            <a:ext cx="8314456" cy="41306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2400" b="1" dirty="0">
                <a:solidFill>
                  <a:schemeClr val="bg2"/>
                </a:solidFill>
              </a:rPr>
              <a:t>Overall capacity is a function of nutrients source</a:t>
            </a:r>
            <a:endParaRPr lang="en-US" sz="1200" b="1" dirty="0">
              <a:solidFill>
                <a:schemeClr val="bg2"/>
              </a:solidFill>
            </a:endParaRPr>
          </a:p>
        </p:txBody>
      </p:sp>
      <p:sp>
        <p:nvSpPr>
          <p:cNvPr id="7" name="30 CuadroTexto"/>
          <p:cNvSpPr txBox="1"/>
          <p:nvPr/>
        </p:nvSpPr>
        <p:spPr>
          <a:xfrm>
            <a:off x="373832" y="1773685"/>
            <a:ext cx="11724456" cy="646331"/>
          </a:xfrm>
          <a:prstGeom prst="rect">
            <a:avLst/>
          </a:prstGeom>
          <a:noFill/>
        </p:spPr>
        <p:txBody>
          <a:bodyPr wrap="square" rtlCol="0">
            <a:spAutoFit/>
          </a:bodyPr>
          <a:lstStyle/>
          <a:p>
            <a:r>
              <a:rPr lang="en-US" sz="1800" dirty="0">
                <a:solidFill>
                  <a:schemeClr val="bg2"/>
                </a:solidFill>
                <a:latin typeface="+mn-lt"/>
              </a:rPr>
              <a:t>Both biomass production and wastewater treatment capacity is a function of composition of the wastewater, mainly N/P concentrations</a:t>
            </a:r>
          </a:p>
        </p:txBody>
      </p:sp>
      <p:sp>
        <p:nvSpPr>
          <p:cNvPr id="8" name="30 CuadroTexto"/>
          <p:cNvSpPr txBox="1"/>
          <p:nvPr/>
        </p:nvSpPr>
        <p:spPr>
          <a:xfrm>
            <a:off x="373832" y="6165304"/>
            <a:ext cx="8707269" cy="369332"/>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chemeClr val="bg2"/>
                </a:solidFill>
                <a:latin typeface="+mn-lt"/>
              </a:defRPr>
            </a:lvl1pPr>
          </a:lstStyle>
          <a:p>
            <a:r>
              <a:rPr lang="en-US" dirty="0"/>
              <a:t>Capacity of the process is limited by the performance of photosynthetic reaction</a:t>
            </a:r>
          </a:p>
        </p:txBody>
      </p:sp>
      <p:graphicFrame>
        <p:nvGraphicFramePr>
          <p:cNvPr id="9" name="Gráfico 8"/>
          <p:cNvGraphicFramePr>
            <a:graphicFrameLocks/>
          </p:cNvGraphicFramePr>
          <p:nvPr>
            <p:extLst>
              <p:ext uri="{D42A27DB-BD31-4B8C-83A1-F6EECF244321}">
                <p14:modId xmlns:p14="http://schemas.microsoft.com/office/powerpoint/2010/main" val="2969155588"/>
              </p:ext>
            </p:extLst>
          </p:nvPr>
        </p:nvGraphicFramePr>
        <p:xfrm>
          <a:off x="2135560" y="2564468"/>
          <a:ext cx="7785858" cy="34269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843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33" name="3 Título"/>
          <p:cNvSpPr txBox="1">
            <a:spLocks/>
          </p:cNvSpPr>
          <p:nvPr/>
        </p:nvSpPr>
        <p:spPr>
          <a:xfrm>
            <a:off x="1709010" y="236861"/>
            <a:ext cx="8851486" cy="79208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4000"/>
              <a:t>Sustainable production</a:t>
            </a:r>
            <a:endParaRPr lang="en-US" sz="4000" dirty="0"/>
          </a:p>
        </p:txBody>
      </p:sp>
      <p:sp>
        <p:nvSpPr>
          <p:cNvPr id="10" name="CuadroTexto 9"/>
          <p:cNvSpPr txBox="1"/>
          <p:nvPr/>
        </p:nvSpPr>
        <p:spPr>
          <a:xfrm>
            <a:off x="373832" y="1287744"/>
            <a:ext cx="8314456" cy="41306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2400" b="1" dirty="0">
                <a:solidFill>
                  <a:schemeClr val="bg2"/>
                </a:solidFill>
              </a:rPr>
              <a:t>Industrial demonstrators</a:t>
            </a:r>
            <a:endParaRPr lang="en-US" sz="1200" b="1" dirty="0">
              <a:solidFill>
                <a:schemeClr val="bg2"/>
              </a:solidFill>
            </a:endParaRPr>
          </a:p>
        </p:txBody>
      </p:sp>
      <p:pic>
        <p:nvPicPr>
          <p:cNvPr id="11" name="Imagen 10">
            <a:extLst>
              <a:ext uri="{FF2B5EF4-FFF2-40B4-BE49-F238E27FC236}">
                <a16:creationId xmlns:a16="http://schemas.microsoft.com/office/drawing/2014/main" id="{A3B574F7-66D7-4047-B2A5-DDE90463AEBA}"/>
              </a:ext>
            </a:extLst>
          </p:cNvPr>
          <p:cNvPicPr>
            <a:picLocks noChangeAspect="1"/>
          </p:cNvPicPr>
          <p:nvPr/>
        </p:nvPicPr>
        <p:blipFill>
          <a:blip r:embed="rId5"/>
          <a:stretch>
            <a:fillRect/>
          </a:stretch>
        </p:blipFill>
        <p:spPr>
          <a:xfrm>
            <a:off x="3946516" y="6193162"/>
            <a:ext cx="4256042" cy="483356"/>
          </a:xfrm>
          <a:prstGeom prst="rect">
            <a:avLst/>
          </a:prstGeom>
        </p:spPr>
      </p:pic>
      <p:pic>
        <p:nvPicPr>
          <p:cNvPr id="12" name="Imagen 11">
            <a:extLst>
              <a:ext uri="{FF2B5EF4-FFF2-40B4-BE49-F238E27FC236}">
                <a16:creationId xmlns:a16="http://schemas.microsoft.com/office/drawing/2014/main" id="{E42F3E65-BDD4-44E6-A4EC-5B3FB9DC7A62}"/>
              </a:ext>
            </a:extLst>
          </p:cNvPr>
          <p:cNvPicPr>
            <a:picLocks noChangeAspect="1"/>
          </p:cNvPicPr>
          <p:nvPr/>
        </p:nvPicPr>
        <p:blipFill rotWithShape="1">
          <a:blip r:embed="rId6"/>
          <a:srcRect l="32727" t="13392" r="14455" b="11940"/>
          <a:stretch/>
        </p:blipFill>
        <p:spPr>
          <a:xfrm>
            <a:off x="3579918" y="1739796"/>
            <a:ext cx="4744842" cy="3773008"/>
          </a:xfrm>
          <a:prstGeom prst="rect">
            <a:avLst/>
          </a:prstGeom>
        </p:spPr>
      </p:pic>
      <p:sp>
        <p:nvSpPr>
          <p:cNvPr id="13" name="Rectángulo redondeado 11">
            <a:extLst>
              <a:ext uri="{FF2B5EF4-FFF2-40B4-BE49-F238E27FC236}">
                <a16:creationId xmlns:a16="http://schemas.microsoft.com/office/drawing/2014/main" id="{9C1CB610-D04D-4FF7-A323-CE6D3304B41B}"/>
              </a:ext>
            </a:extLst>
          </p:cNvPr>
          <p:cNvSpPr/>
          <p:nvPr/>
        </p:nvSpPr>
        <p:spPr>
          <a:xfrm>
            <a:off x="6176479" y="3580009"/>
            <a:ext cx="955980" cy="419361"/>
          </a:xfrm>
          <a:prstGeom prst="roundRect">
            <a:avLst/>
          </a:prstGeom>
          <a:solidFill>
            <a:srgbClr val="EA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rPr>
              <a:t>Hellín</a:t>
            </a:r>
            <a:endParaRPr lang="es-ES" sz="1600" b="1" dirty="0">
              <a:solidFill>
                <a:schemeClr val="tx1"/>
              </a:solidFill>
            </a:endParaRPr>
          </a:p>
        </p:txBody>
      </p:sp>
      <p:sp>
        <p:nvSpPr>
          <p:cNvPr id="14" name="Rectángulo redondeado 12">
            <a:extLst>
              <a:ext uri="{FF2B5EF4-FFF2-40B4-BE49-F238E27FC236}">
                <a16:creationId xmlns:a16="http://schemas.microsoft.com/office/drawing/2014/main" id="{B9B27D84-7FF6-49A0-B710-EFF40793A1C3}"/>
              </a:ext>
            </a:extLst>
          </p:cNvPr>
          <p:cNvSpPr/>
          <p:nvPr/>
        </p:nvSpPr>
        <p:spPr>
          <a:xfrm>
            <a:off x="6700114" y="4745633"/>
            <a:ext cx="959201" cy="419361"/>
          </a:xfrm>
          <a:prstGeom prst="roundRect">
            <a:avLst/>
          </a:prstGeom>
          <a:solidFill>
            <a:srgbClr val="EA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rPr>
              <a:t>Almería</a:t>
            </a:r>
          </a:p>
        </p:txBody>
      </p:sp>
      <p:sp>
        <p:nvSpPr>
          <p:cNvPr id="15" name="Rectángulo redondeado 13">
            <a:extLst>
              <a:ext uri="{FF2B5EF4-FFF2-40B4-BE49-F238E27FC236}">
                <a16:creationId xmlns:a16="http://schemas.microsoft.com/office/drawing/2014/main" id="{47DA806A-0561-476E-B931-BF0AB6B31AEA}"/>
              </a:ext>
            </a:extLst>
          </p:cNvPr>
          <p:cNvSpPr/>
          <p:nvPr/>
        </p:nvSpPr>
        <p:spPr>
          <a:xfrm>
            <a:off x="4777689" y="4490789"/>
            <a:ext cx="997487" cy="419361"/>
          </a:xfrm>
          <a:prstGeom prst="roundRect">
            <a:avLst/>
          </a:prstGeom>
          <a:solidFill>
            <a:srgbClr val="EA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rPr>
              <a:t>Chiclana</a:t>
            </a:r>
            <a:endParaRPr lang="es-ES" sz="1600" b="1" dirty="0">
              <a:solidFill>
                <a:schemeClr val="tx1"/>
              </a:solidFill>
            </a:endParaRPr>
          </a:p>
        </p:txBody>
      </p:sp>
      <p:sp>
        <p:nvSpPr>
          <p:cNvPr id="16" name="Rectángulo redondeado 15">
            <a:extLst>
              <a:ext uri="{FF2B5EF4-FFF2-40B4-BE49-F238E27FC236}">
                <a16:creationId xmlns:a16="http://schemas.microsoft.com/office/drawing/2014/main" id="{8F63D605-3114-4D4F-913C-D93EB3B70BA6}"/>
              </a:ext>
            </a:extLst>
          </p:cNvPr>
          <p:cNvSpPr/>
          <p:nvPr/>
        </p:nvSpPr>
        <p:spPr>
          <a:xfrm>
            <a:off x="4421859" y="3289161"/>
            <a:ext cx="997487" cy="419361"/>
          </a:xfrm>
          <a:prstGeom prst="roundRect">
            <a:avLst/>
          </a:prstGeom>
          <a:solidFill>
            <a:srgbClr val="EA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rPr>
              <a:t>Mérida</a:t>
            </a:r>
            <a:endParaRPr lang="es-ES" sz="1600" b="1" dirty="0">
              <a:solidFill>
                <a:schemeClr val="tx1"/>
              </a:solidFill>
            </a:endParaRPr>
          </a:p>
        </p:txBody>
      </p:sp>
      <p:pic>
        <p:nvPicPr>
          <p:cNvPr id="17" name="f559fac1-d4da-4b84-828b-79ff3c6f3cd1" descr="Image">
            <a:extLst>
              <a:ext uri="{FF2B5EF4-FFF2-40B4-BE49-F238E27FC236}">
                <a16:creationId xmlns:a16="http://schemas.microsoft.com/office/drawing/2014/main" id="{E305935F-933E-40C6-85AF-8D78EFB8EAA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t="11669" r="737"/>
          <a:stretch/>
        </p:blipFill>
        <p:spPr bwMode="auto">
          <a:xfrm>
            <a:off x="1396932" y="4686726"/>
            <a:ext cx="2380527" cy="158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17" descr="Un lago en medio de la playa&#10;&#10;Descripción generada automáticamente con confianza media">
            <a:extLst>
              <a:ext uri="{FF2B5EF4-FFF2-40B4-BE49-F238E27FC236}">
                <a16:creationId xmlns:a16="http://schemas.microsoft.com/office/drawing/2014/main" id="{48A70178-E6FC-470A-B64E-84FE2F6A7F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7641" y="2660128"/>
            <a:ext cx="2292473" cy="1719354"/>
          </a:xfrm>
          <a:prstGeom prst="rect">
            <a:avLst/>
          </a:prstGeom>
        </p:spPr>
      </p:pic>
      <p:pic>
        <p:nvPicPr>
          <p:cNvPr id="19" name="Imagen 18" descr="Un cuerpo de agua&#10;&#10;Descripción generada automáticamente con confianza media">
            <a:extLst>
              <a:ext uri="{FF2B5EF4-FFF2-40B4-BE49-F238E27FC236}">
                <a16:creationId xmlns:a16="http://schemas.microsoft.com/office/drawing/2014/main" id="{B65155D4-871B-4110-8BF4-E9C7DC400C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5857" y="2820934"/>
            <a:ext cx="2004715" cy="1503536"/>
          </a:xfrm>
          <a:prstGeom prst="rect">
            <a:avLst/>
          </a:prstGeom>
        </p:spPr>
      </p:pic>
      <p:sp>
        <p:nvSpPr>
          <p:cNvPr id="20" name="Elipse 19">
            <a:extLst>
              <a:ext uri="{FF2B5EF4-FFF2-40B4-BE49-F238E27FC236}">
                <a16:creationId xmlns:a16="http://schemas.microsoft.com/office/drawing/2014/main" id="{6BCF6343-21DF-43D1-B592-322FBC9C123D}"/>
              </a:ext>
            </a:extLst>
          </p:cNvPr>
          <p:cNvSpPr/>
          <p:nvPr/>
        </p:nvSpPr>
        <p:spPr>
          <a:xfrm>
            <a:off x="4829433" y="3755089"/>
            <a:ext cx="237067" cy="26173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Elipse 20">
            <a:extLst>
              <a:ext uri="{FF2B5EF4-FFF2-40B4-BE49-F238E27FC236}">
                <a16:creationId xmlns:a16="http://schemas.microsoft.com/office/drawing/2014/main" id="{9947100A-B318-4DD8-A18F-BF628514888B}"/>
              </a:ext>
            </a:extLst>
          </p:cNvPr>
          <p:cNvSpPr/>
          <p:nvPr/>
        </p:nvSpPr>
        <p:spPr>
          <a:xfrm>
            <a:off x="4930700" y="5038327"/>
            <a:ext cx="199250" cy="21918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a:extLst>
              <a:ext uri="{FF2B5EF4-FFF2-40B4-BE49-F238E27FC236}">
                <a16:creationId xmlns:a16="http://schemas.microsoft.com/office/drawing/2014/main" id="{258E0FBF-6008-4152-9A71-35D9DCBB31E2}"/>
              </a:ext>
            </a:extLst>
          </p:cNvPr>
          <p:cNvSpPr/>
          <p:nvPr/>
        </p:nvSpPr>
        <p:spPr>
          <a:xfrm>
            <a:off x="6403883" y="4829150"/>
            <a:ext cx="199250" cy="21918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a:extLst>
              <a:ext uri="{FF2B5EF4-FFF2-40B4-BE49-F238E27FC236}">
                <a16:creationId xmlns:a16="http://schemas.microsoft.com/office/drawing/2014/main" id="{AFDBC382-4B0F-4182-8009-FE926D6F7E8F}"/>
              </a:ext>
            </a:extLst>
          </p:cNvPr>
          <p:cNvSpPr/>
          <p:nvPr/>
        </p:nvSpPr>
        <p:spPr>
          <a:xfrm>
            <a:off x="6403883" y="4098982"/>
            <a:ext cx="199250" cy="21918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TextBox 3">
            <a:extLst>
              <a:ext uri="{FF2B5EF4-FFF2-40B4-BE49-F238E27FC236}">
                <a16:creationId xmlns:a16="http://schemas.microsoft.com/office/drawing/2014/main" id="{7AA6B335-BDC9-4185-A30F-3B9F2F6BEBB2}"/>
              </a:ext>
            </a:extLst>
          </p:cNvPr>
          <p:cNvSpPr txBox="1"/>
          <p:nvPr/>
        </p:nvSpPr>
        <p:spPr>
          <a:xfrm>
            <a:off x="2073524" y="2451602"/>
            <a:ext cx="2223405" cy="369332"/>
          </a:xfrm>
          <a:prstGeom prst="rect">
            <a:avLst/>
          </a:prstGeom>
          <a:noFill/>
        </p:spPr>
        <p:txBody>
          <a:bodyPr wrap="square" rtlCol="0">
            <a:spAutoFit/>
          </a:bodyPr>
          <a:lstStyle/>
          <a:p>
            <a:r>
              <a:rPr lang="es-ES" b="1" dirty="0"/>
              <a:t>20,000m</a:t>
            </a:r>
            <a:r>
              <a:rPr lang="es-ES" b="1" baseline="30000" dirty="0"/>
              <a:t>2</a:t>
            </a:r>
          </a:p>
        </p:txBody>
      </p:sp>
      <p:sp>
        <p:nvSpPr>
          <p:cNvPr id="25" name="TextBox 3">
            <a:extLst>
              <a:ext uri="{FF2B5EF4-FFF2-40B4-BE49-F238E27FC236}">
                <a16:creationId xmlns:a16="http://schemas.microsoft.com/office/drawing/2014/main" id="{5C021327-2032-4966-8F5E-E00AB6D928DD}"/>
              </a:ext>
            </a:extLst>
          </p:cNvPr>
          <p:cNvSpPr txBox="1"/>
          <p:nvPr/>
        </p:nvSpPr>
        <p:spPr>
          <a:xfrm>
            <a:off x="2239958" y="4410153"/>
            <a:ext cx="2223405" cy="369332"/>
          </a:xfrm>
          <a:prstGeom prst="rect">
            <a:avLst/>
          </a:prstGeom>
          <a:noFill/>
        </p:spPr>
        <p:txBody>
          <a:bodyPr wrap="square" rtlCol="0">
            <a:spAutoFit/>
          </a:bodyPr>
          <a:lstStyle/>
          <a:p>
            <a:r>
              <a:rPr lang="es-ES" b="1" dirty="0"/>
              <a:t>22,200m</a:t>
            </a:r>
            <a:r>
              <a:rPr lang="es-ES" b="1" baseline="30000" dirty="0"/>
              <a:t>2</a:t>
            </a:r>
          </a:p>
        </p:txBody>
      </p:sp>
      <p:pic>
        <p:nvPicPr>
          <p:cNvPr id="26" name="3E24A270">
            <a:hlinkClick r:id="" action="ppaction://media"/>
            <a:extLst>
              <a:ext uri="{FF2B5EF4-FFF2-40B4-BE49-F238E27FC236}">
                <a16:creationId xmlns:a16="http://schemas.microsoft.com/office/drawing/2014/main" id="{031C6E2C-B051-419D-B04F-540439F3166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14302" r="7275"/>
          <a:stretch/>
        </p:blipFill>
        <p:spPr>
          <a:xfrm>
            <a:off x="8231752" y="4965949"/>
            <a:ext cx="1942485" cy="1393266"/>
          </a:xfrm>
          <a:prstGeom prst="rect">
            <a:avLst/>
          </a:prstGeom>
        </p:spPr>
      </p:pic>
      <p:sp>
        <p:nvSpPr>
          <p:cNvPr id="27" name="TextBox 3">
            <a:extLst>
              <a:ext uri="{FF2B5EF4-FFF2-40B4-BE49-F238E27FC236}">
                <a16:creationId xmlns:a16="http://schemas.microsoft.com/office/drawing/2014/main" id="{D4C57E79-B6F2-4F63-A9A3-6455843F6943}"/>
              </a:ext>
            </a:extLst>
          </p:cNvPr>
          <p:cNvSpPr txBox="1"/>
          <p:nvPr/>
        </p:nvSpPr>
        <p:spPr>
          <a:xfrm>
            <a:off x="8475699" y="4630965"/>
            <a:ext cx="1355455" cy="307777"/>
          </a:xfrm>
          <a:prstGeom prst="rect">
            <a:avLst/>
          </a:prstGeom>
          <a:noFill/>
        </p:spPr>
        <p:txBody>
          <a:bodyPr wrap="square" rtlCol="0">
            <a:spAutoFit/>
          </a:bodyPr>
          <a:lstStyle/>
          <a:p>
            <a:r>
              <a:rPr lang="es-ES" b="1" dirty="0"/>
              <a:t>3,000m</a:t>
            </a:r>
            <a:r>
              <a:rPr lang="es-ES" b="1" baseline="30000" dirty="0"/>
              <a:t>2</a:t>
            </a:r>
          </a:p>
        </p:txBody>
      </p:sp>
      <p:sp>
        <p:nvSpPr>
          <p:cNvPr id="28" name="TextBox 3">
            <a:extLst>
              <a:ext uri="{FF2B5EF4-FFF2-40B4-BE49-F238E27FC236}">
                <a16:creationId xmlns:a16="http://schemas.microsoft.com/office/drawing/2014/main" id="{BB6A5FC7-52E1-4EC9-8AD2-2C84C5F6422B}"/>
              </a:ext>
            </a:extLst>
          </p:cNvPr>
          <p:cNvSpPr txBox="1"/>
          <p:nvPr/>
        </p:nvSpPr>
        <p:spPr>
          <a:xfrm>
            <a:off x="8507275" y="2298624"/>
            <a:ext cx="1323879" cy="307777"/>
          </a:xfrm>
          <a:prstGeom prst="rect">
            <a:avLst/>
          </a:prstGeom>
          <a:noFill/>
        </p:spPr>
        <p:txBody>
          <a:bodyPr wrap="square" rtlCol="0">
            <a:spAutoFit/>
          </a:bodyPr>
          <a:lstStyle/>
          <a:p>
            <a:r>
              <a:rPr lang="es-ES" b="1" dirty="0"/>
              <a:t>10,000m</a:t>
            </a:r>
            <a:r>
              <a:rPr lang="es-ES" b="1" baseline="30000" dirty="0"/>
              <a:t>2</a:t>
            </a:r>
          </a:p>
        </p:txBody>
      </p:sp>
      <p:pic>
        <p:nvPicPr>
          <p:cNvPr id="29" name="Imagen 28">
            <a:extLst>
              <a:ext uri="{FF2B5EF4-FFF2-40B4-BE49-F238E27FC236}">
                <a16:creationId xmlns:a16="http://schemas.microsoft.com/office/drawing/2014/main" id="{B460F79F-92A1-904E-9A3F-29D2C9BDD725}"/>
              </a:ext>
            </a:extLst>
          </p:cNvPr>
          <p:cNvPicPr>
            <a:picLocks noChangeAspect="1"/>
          </p:cNvPicPr>
          <p:nvPr/>
        </p:nvPicPr>
        <p:blipFill rotWithShape="1">
          <a:blip r:embed="rId11"/>
          <a:srcRect l="60237" t="21651" r="16138" b="64699"/>
          <a:stretch/>
        </p:blipFill>
        <p:spPr>
          <a:xfrm>
            <a:off x="196618" y="1799517"/>
            <a:ext cx="1725967" cy="747919"/>
          </a:xfrm>
          <a:prstGeom prst="rect">
            <a:avLst/>
          </a:prstGeom>
        </p:spPr>
      </p:pic>
    </p:spTree>
    <p:extLst>
      <p:ext uri="{BB962C8B-B14F-4D97-AF65-F5344CB8AC3E}">
        <p14:creationId xmlns:p14="http://schemas.microsoft.com/office/powerpoint/2010/main" val="284944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54545" mute="1">
                <p:cTn id="2" fill="hold" display="0">
                  <p:stCondLst>
                    <p:cond delay="indefinite"/>
                  </p:stCondLst>
                </p:cTn>
                <p:tgtEl>
                  <p:spTgt spid="2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33" name="3 Título"/>
          <p:cNvSpPr txBox="1">
            <a:spLocks/>
          </p:cNvSpPr>
          <p:nvPr/>
        </p:nvSpPr>
        <p:spPr>
          <a:xfrm>
            <a:off x="1709010" y="236861"/>
            <a:ext cx="8851486" cy="79208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4000"/>
              <a:t>Sustainable production</a:t>
            </a:r>
            <a:endParaRPr lang="en-US" sz="4000" dirty="0"/>
          </a:p>
        </p:txBody>
      </p:sp>
      <p:sp>
        <p:nvSpPr>
          <p:cNvPr id="10" name="CuadroTexto 9"/>
          <p:cNvSpPr txBox="1"/>
          <p:nvPr/>
        </p:nvSpPr>
        <p:spPr>
          <a:xfrm>
            <a:off x="373832" y="1287744"/>
            <a:ext cx="8314456" cy="41306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2400" b="1" dirty="0">
                <a:solidFill>
                  <a:schemeClr val="bg2"/>
                </a:solidFill>
              </a:rPr>
              <a:t>Industrial demonstrators</a:t>
            </a:r>
            <a:endParaRPr lang="en-US" sz="1200" b="1" dirty="0">
              <a:solidFill>
                <a:schemeClr val="bg2"/>
              </a:solidFill>
            </a:endParaRPr>
          </a:p>
        </p:txBody>
      </p:sp>
      <p:sp>
        <p:nvSpPr>
          <p:cNvPr id="30" name="TextBox 18">
            <a:extLst>
              <a:ext uri="{FF2B5EF4-FFF2-40B4-BE49-F238E27FC236}">
                <a16:creationId xmlns:a16="http://schemas.microsoft.com/office/drawing/2014/main" id="{B3C11B59-AF56-5A5D-0F55-605BF26E0E38}"/>
              </a:ext>
            </a:extLst>
          </p:cNvPr>
          <p:cNvSpPr txBox="1"/>
          <p:nvPr/>
        </p:nvSpPr>
        <p:spPr>
          <a:xfrm>
            <a:off x="0" y="2484545"/>
            <a:ext cx="12000656" cy="351378"/>
          </a:xfrm>
          <a:prstGeom prst="rect">
            <a:avLst/>
          </a:prstGeom>
          <a:noFill/>
        </p:spPr>
        <p:txBody>
          <a:bodyPr wrap="square">
            <a:spAutoFit/>
          </a:bodyPr>
          <a:lstStyle/>
          <a:p>
            <a:pPr algn="ctr">
              <a:lnSpc>
                <a:spcPct val="115000"/>
              </a:lnSpc>
              <a:spcAft>
                <a:spcPts val="1000"/>
              </a:spcAft>
            </a:pPr>
            <a:r>
              <a:rPr lang="en-GB" altLang="en-US" sz="1600" b="1" dirty="0">
                <a:solidFill>
                  <a:srgbClr val="00763E"/>
                </a:solidFill>
                <a:latin typeface="Arial" panose="020B0604020202020204" pitchFamily="34" charset="0"/>
                <a:ea typeface="Calibri" panose="020F0502020204030204" pitchFamily="34" charset="0"/>
                <a:cs typeface="Arial" panose="020B0604020202020204" pitchFamily="34" charset="0"/>
              </a:rPr>
              <a:t>R</a:t>
            </a:r>
            <a:r>
              <a:rPr lang="en-GB" altLang="en-US" sz="1600" b="1" dirty="0">
                <a:latin typeface="Arial" panose="020B0604020202020204" pitchFamily="34" charset="0"/>
                <a:ea typeface="Calibri" panose="020F0502020204030204" pitchFamily="34" charset="0"/>
                <a:cs typeface="Arial" panose="020B0604020202020204" pitchFamily="34" charset="0"/>
              </a:rPr>
              <a:t>EUSING </a:t>
            </a:r>
            <a:r>
              <a:rPr lang="en-GB" altLang="en-US" sz="1600" b="1" dirty="0">
                <a:solidFill>
                  <a:srgbClr val="00763E"/>
                </a:solidFill>
                <a:latin typeface="Arial" panose="020B0604020202020204" pitchFamily="34" charset="0"/>
                <a:ea typeface="Calibri" panose="020F0502020204030204" pitchFamily="34" charset="0"/>
                <a:cs typeface="Arial" panose="020B0604020202020204" pitchFamily="34" charset="0"/>
              </a:rPr>
              <a:t>E</a:t>
            </a:r>
            <a:r>
              <a:rPr lang="en-GB" altLang="en-US" sz="1600" b="1" dirty="0">
                <a:latin typeface="Arial" panose="020B0604020202020204" pitchFamily="34" charset="0"/>
                <a:ea typeface="Calibri" panose="020F0502020204030204" pitchFamily="34" charset="0"/>
                <a:cs typeface="Arial" panose="020B0604020202020204" pitchFamily="34" charset="0"/>
              </a:rPr>
              <a:t>FFLUENTS FROM </a:t>
            </a:r>
            <a:r>
              <a:rPr lang="en-GB" altLang="en-US" sz="1600" b="1" dirty="0">
                <a:solidFill>
                  <a:srgbClr val="00763E"/>
                </a:solidFill>
                <a:latin typeface="Arial" panose="020B0604020202020204" pitchFamily="34" charset="0"/>
                <a:ea typeface="Calibri" panose="020F0502020204030204" pitchFamily="34" charset="0"/>
                <a:cs typeface="Arial" panose="020B0604020202020204" pitchFamily="34" charset="0"/>
              </a:rPr>
              <a:t>A</a:t>
            </a:r>
            <a:r>
              <a:rPr lang="en-GB" altLang="en-US" sz="1600" b="1" dirty="0">
                <a:latin typeface="Arial" panose="020B0604020202020204" pitchFamily="34" charset="0"/>
                <a:ea typeface="Calibri" panose="020F0502020204030204" pitchFamily="34" charset="0"/>
                <a:cs typeface="Arial" panose="020B0604020202020204" pitchFamily="34" charset="0"/>
              </a:rPr>
              <a:t>GRICULTURE TO UN</a:t>
            </a:r>
            <a:r>
              <a:rPr lang="en-GB" altLang="en-US" sz="1600" b="1" dirty="0">
                <a:solidFill>
                  <a:srgbClr val="00763E"/>
                </a:solidFill>
                <a:latin typeface="Arial" panose="020B0604020202020204" pitchFamily="34" charset="0"/>
                <a:ea typeface="Calibri" panose="020F0502020204030204" pitchFamily="34" charset="0"/>
                <a:cs typeface="Arial" panose="020B0604020202020204" pitchFamily="34" charset="0"/>
              </a:rPr>
              <a:t>L</a:t>
            </a:r>
            <a:r>
              <a:rPr lang="en-GB" altLang="en-US" sz="1600" b="1" dirty="0">
                <a:latin typeface="Arial" panose="020B0604020202020204" pitchFamily="34" charset="0"/>
                <a:ea typeface="Calibri" panose="020F0502020204030204" pitchFamily="34" charset="0"/>
                <a:cs typeface="Arial" panose="020B0604020202020204" pitchFamily="34" charset="0"/>
              </a:rPr>
              <a:t>OCK THE POTENTIAL OF </a:t>
            </a:r>
            <a:r>
              <a:rPr lang="en-GB" altLang="en-US" sz="1600" b="1" dirty="0">
                <a:solidFill>
                  <a:srgbClr val="00763E"/>
                </a:solidFill>
                <a:latin typeface="Arial" panose="020B0604020202020204" pitchFamily="34" charset="0"/>
                <a:ea typeface="Calibri" panose="020F0502020204030204" pitchFamily="34" charset="0"/>
                <a:cs typeface="Arial" panose="020B0604020202020204" pitchFamily="34" charset="0"/>
              </a:rPr>
              <a:t>M</a:t>
            </a:r>
            <a:r>
              <a:rPr lang="en-GB" altLang="en-US" sz="1600" b="1" dirty="0">
                <a:latin typeface="Arial" panose="020B0604020202020204" pitchFamily="34" charset="0"/>
                <a:ea typeface="Calibri" panose="020F0502020204030204" pitchFamily="34" charset="0"/>
                <a:cs typeface="Arial" panose="020B0604020202020204" pitchFamily="34" charset="0"/>
              </a:rPr>
              <a:t>ICROALGAE (GA 101060991)</a:t>
            </a:r>
          </a:p>
        </p:txBody>
      </p:sp>
      <p:pic>
        <p:nvPicPr>
          <p:cNvPr id="31" name="Picture 30">
            <a:extLst>
              <a:ext uri="{FF2B5EF4-FFF2-40B4-BE49-F238E27FC236}">
                <a16:creationId xmlns:a16="http://schemas.microsoft.com/office/drawing/2014/main" id="{50B49462-07C0-4E8D-19BC-C4DDB5AA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856" y="3042982"/>
            <a:ext cx="7007523" cy="3316432"/>
          </a:xfrm>
          <a:prstGeom prst="rect">
            <a:avLst/>
          </a:prstGeom>
        </p:spPr>
      </p:pic>
      <p:pic>
        <p:nvPicPr>
          <p:cNvPr id="32" name="Picture 17">
            <a:extLst>
              <a:ext uri="{FF2B5EF4-FFF2-40B4-BE49-F238E27FC236}">
                <a16:creationId xmlns:a16="http://schemas.microsoft.com/office/drawing/2014/main" id="{3D8F488D-20C3-806C-3C97-7933264BEE67}"/>
              </a:ext>
            </a:extLst>
          </p:cNvPr>
          <p:cNvPicPr>
            <a:picLocks noChangeAspect="1"/>
          </p:cNvPicPr>
          <p:nvPr/>
        </p:nvPicPr>
        <p:blipFill>
          <a:blip r:embed="rId4"/>
          <a:stretch>
            <a:fillRect/>
          </a:stretch>
        </p:blipFill>
        <p:spPr>
          <a:xfrm>
            <a:off x="336900" y="2873197"/>
            <a:ext cx="2684761" cy="3505608"/>
          </a:xfrm>
          <a:prstGeom prst="rect">
            <a:avLst/>
          </a:prstGeom>
        </p:spPr>
      </p:pic>
      <p:sp>
        <p:nvSpPr>
          <p:cNvPr id="34" name="TextBox 41">
            <a:extLst>
              <a:ext uri="{FF2B5EF4-FFF2-40B4-BE49-F238E27FC236}">
                <a16:creationId xmlns:a16="http://schemas.microsoft.com/office/drawing/2014/main" id="{6158F10E-3D27-F9A9-B3C1-0A9E2BDA9D05}"/>
              </a:ext>
            </a:extLst>
          </p:cNvPr>
          <p:cNvSpPr txBox="1"/>
          <p:nvPr/>
        </p:nvSpPr>
        <p:spPr>
          <a:xfrm>
            <a:off x="373832" y="2146161"/>
            <a:ext cx="11470479" cy="307777"/>
          </a:xfrm>
          <a:prstGeom prst="rect">
            <a:avLst/>
          </a:prstGeom>
          <a:noFill/>
        </p:spPr>
        <p:txBody>
          <a:bodyPr wrap="square">
            <a:spAutoFit/>
          </a:bodyPr>
          <a:lstStyle/>
          <a:p>
            <a:pPr algn="l"/>
            <a:r>
              <a:rPr lang="en-GB" b="0" i="0" u="none" strike="noStrike" baseline="0" dirty="0">
                <a:latin typeface="Arial" panose="020B0604020202020204" pitchFamily="34" charset="0"/>
                <a:cs typeface="Arial" panose="020B0604020202020204" pitchFamily="34" charset="0"/>
              </a:rPr>
              <a:t>HORIZON-CL6-2021-CIRCBIO-01-09 </a:t>
            </a:r>
            <a:r>
              <a:rPr lang="en-GB" dirty="0">
                <a:latin typeface="Arial" panose="020B0604020202020204" pitchFamily="34" charset="0"/>
                <a:cs typeface="Arial" panose="020B0604020202020204" pitchFamily="34" charset="0"/>
              </a:rPr>
              <a:t>— Unlocking the potential of algae for a thriving European blue bioeconomy. Innovation Action . TRL 7</a:t>
            </a:r>
          </a:p>
        </p:txBody>
      </p:sp>
      <p:sp>
        <p:nvSpPr>
          <p:cNvPr id="35" name="30 CuadroTexto"/>
          <p:cNvSpPr txBox="1"/>
          <p:nvPr/>
        </p:nvSpPr>
        <p:spPr>
          <a:xfrm>
            <a:off x="2927648" y="6055640"/>
            <a:ext cx="9183176" cy="646331"/>
          </a:xfrm>
          <a:prstGeom prst="rect">
            <a:avLst/>
          </a:prstGeom>
          <a:noFill/>
        </p:spPr>
        <p:txBody>
          <a:bodyPr wrap="square" rtlCol="0">
            <a:spAutoFit/>
          </a:bodyPr>
          <a:lstStyle>
            <a:defPPr marR="0" lvl="0" algn="l" rtl="0">
              <a:lnSpc>
                <a:spcPct val="100000"/>
              </a:lnSpc>
              <a:spcBef>
                <a:spcPts val="0"/>
              </a:spcBef>
              <a:spcAft>
                <a:spcPts val="0"/>
              </a:spcAft>
            </a:defPPr>
            <a:lvl1pPr>
              <a:defRPr sz="1800">
                <a:solidFill>
                  <a:schemeClr val="bg2"/>
                </a:solidFill>
                <a:latin typeface="+mn-lt"/>
              </a:defRPr>
            </a:lvl1pPr>
          </a:lstStyle>
          <a:p>
            <a:r>
              <a:rPr lang="en-US" dirty="0"/>
              <a:t>Distributed production of microalgae recovering nutrients from drain water and integrated valorization in foods production systems (agriculture and aquaculture)</a:t>
            </a:r>
          </a:p>
        </p:txBody>
      </p:sp>
      <p:pic>
        <p:nvPicPr>
          <p:cNvPr id="36" name="Picture 1" descr="page21image63915232">
            <a:extLst>
              <a:ext uri="{FF2B5EF4-FFF2-40B4-BE49-F238E27FC236}">
                <a16:creationId xmlns:a16="http://schemas.microsoft.com/office/drawing/2014/main" id="{AA4EC4C7-5270-582C-47D3-50D455DC02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5568" b="83251"/>
          <a:stretch/>
        </p:blipFill>
        <p:spPr bwMode="auto">
          <a:xfrm>
            <a:off x="9264352" y="1162976"/>
            <a:ext cx="2198740" cy="84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86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utdoor Microalgae Cultivation for Wastewater Treatment | Springer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8" y="1484784"/>
            <a:ext cx="8856984" cy="45502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redondeado 11"/>
          <p:cNvSpPr/>
          <p:nvPr/>
        </p:nvSpPr>
        <p:spPr>
          <a:xfrm>
            <a:off x="4583832" y="4512096"/>
            <a:ext cx="2168624" cy="1653208"/>
          </a:xfrm>
          <a:prstGeom prst="roundRect">
            <a:avLst/>
          </a:prstGeom>
          <a:solidFill>
            <a:schemeClr val="accent3">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Biopesticides</a:t>
            </a:r>
          </a:p>
        </p:txBody>
      </p:sp>
      <p:sp>
        <p:nvSpPr>
          <p:cNvPr id="9" name="3 Título"/>
          <p:cNvSpPr txBox="1">
            <a:spLocks/>
          </p:cNvSpPr>
          <p:nvPr/>
        </p:nvSpPr>
        <p:spPr>
          <a:xfrm>
            <a:off x="1709010" y="236861"/>
            <a:ext cx="8851486" cy="79208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4000" dirty="0"/>
              <a:t>Aim</a:t>
            </a:r>
          </a:p>
        </p:txBody>
      </p:sp>
      <p:pic>
        <p:nvPicPr>
          <p:cNvPr id="5124" name="Picture 4" descr="15 Healthiest Vegetables - Best Vegetables to Eat Dai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320" y="4437112"/>
            <a:ext cx="3168352" cy="211422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redondeado 3"/>
          <p:cNvSpPr/>
          <p:nvPr/>
        </p:nvSpPr>
        <p:spPr>
          <a:xfrm>
            <a:off x="4727848" y="4581128"/>
            <a:ext cx="1872208" cy="432048"/>
          </a:xfrm>
          <a:prstGeom prst="round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Biopesticides</a:t>
            </a:r>
          </a:p>
        </p:txBody>
      </p:sp>
      <p:sp>
        <p:nvSpPr>
          <p:cNvPr id="10" name="Rectángulo redondeado 9"/>
          <p:cNvSpPr/>
          <p:nvPr/>
        </p:nvSpPr>
        <p:spPr>
          <a:xfrm>
            <a:off x="4727848" y="5085184"/>
            <a:ext cx="1872208" cy="432048"/>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Biostimulants</a:t>
            </a:r>
          </a:p>
        </p:txBody>
      </p:sp>
      <p:sp>
        <p:nvSpPr>
          <p:cNvPr id="11" name="Rectángulo redondeado 10"/>
          <p:cNvSpPr/>
          <p:nvPr/>
        </p:nvSpPr>
        <p:spPr>
          <a:xfrm>
            <a:off x="4727848" y="5571790"/>
            <a:ext cx="1872208" cy="437579"/>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Biofertilizers</a:t>
            </a:r>
          </a:p>
        </p:txBody>
      </p:sp>
      <p:sp>
        <p:nvSpPr>
          <p:cNvPr id="5" name="Flecha derecha 4"/>
          <p:cNvSpPr/>
          <p:nvPr/>
        </p:nvSpPr>
        <p:spPr>
          <a:xfrm>
            <a:off x="7032104" y="5013176"/>
            <a:ext cx="1656184" cy="504056"/>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5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p:cNvSpPr txBox="1">
            <a:spLocks/>
          </p:cNvSpPr>
          <p:nvPr/>
        </p:nvSpPr>
        <p:spPr>
          <a:xfrm>
            <a:off x="1709010" y="236861"/>
            <a:ext cx="8851486" cy="79208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4000" dirty="0"/>
              <a:t>Agriculture applications</a:t>
            </a:r>
          </a:p>
        </p:txBody>
      </p:sp>
      <p:sp>
        <p:nvSpPr>
          <p:cNvPr id="11" name="CuadroTexto 10"/>
          <p:cNvSpPr txBox="1"/>
          <p:nvPr/>
        </p:nvSpPr>
        <p:spPr>
          <a:xfrm>
            <a:off x="418624" y="1395377"/>
            <a:ext cx="11654040" cy="415498"/>
          </a:xfrm>
          <a:prstGeom prst="rect">
            <a:avLst/>
          </a:prstGeom>
          <a:noFill/>
          <a:ln w="12700">
            <a:noFill/>
            <a:miter lim="800000"/>
            <a:headEnd type="none" w="sm" len="sm"/>
            <a:tailEnd type="none" w="sm" len="sm"/>
          </a:ln>
          <a:effectLst/>
        </p:spPr>
        <p:txBody>
          <a:bodyPr wrap="square">
            <a:spAutoFit/>
          </a:bodyPr>
          <a:lstStyle>
            <a:defPPr marR="0" lvl="0" algn="l" rtl="0">
              <a:lnSpc>
                <a:spcPct val="100000"/>
              </a:lnSpc>
              <a:spcBef>
                <a:spcPts val="0"/>
              </a:spcBef>
              <a:spcAft>
                <a:spcPts val="0"/>
              </a:spcAft>
            </a:defPPr>
            <a:lvl1pPr eaLnBrk="0" hangingPunct="0">
              <a:lnSpc>
                <a:spcPct val="105000"/>
              </a:lnSpc>
              <a:defRPr sz="1600">
                <a:solidFill>
                  <a:srgbClr val="677480"/>
                </a:solidFill>
                <a:latin typeface="+mn-lt"/>
                <a:ea typeface="Lato"/>
                <a:cs typeface="Lato"/>
              </a:defRPr>
            </a:lvl1pPr>
          </a:lstStyle>
          <a:p>
            <a:r>
              <a:rPr lang="en-US" sz="2000" dirty="0"/>
              <a:t>Agriculture related applications</a:t>
            </a:r>
          </a:p>
        </p:txBody>
      </p:sp>
      <p:sp>
        <p:nvSpPr>
          <p:cNvPr id="12" name="Szövegdoboz 1"/>
          <p:cNvSpPr txBox="1"/>
          <p:nvPr/>
        </p:nvSpPr>
        <p:spPr>
          <a:xfrm>
            <a:off x="5787810" y="2000962"/>
            <a:ext cx="6140838" cy="4093428"/>
          </a:xfrm>
          <a:prstGeom prst="rect">
            <a:avLst/>
          </a:prstGeom>
          <a:noFill/>
        </p:spPr>
        <p:txBody>
          <a:bodyPr wrap="square">
            <a:spAutoFit/>
          </a:bodyPr>
          <a:lstStyle/>
          <a:p>
            <a:pPr algn="ctr">
              <a:defRPr/>
            </a:pPr>
            <a:r>
              <a:rPr lang="en-GB" sz="2000" b="1" dirty="0">
                <a:latin typeface="Times New Roman" panose="02020603050405020304" pitchFamily="18" charset="0"/>
                <a:cs typeface="Times New Roman" panose="02020603050405020304" pitchFamily="18" charset="0"/>
              </a:rPr>
              <a:t>Plant biostimulants</a:t>
            </a:r>
          </a:p>
          <a:p>
            <a:pPr>
              <a:defRPr/>
            </a:pPr>
            <a:endParaRPr lang="hu-HU" sz="1600" i="1" dirty="0">
              <a:latin typeface="Times New Roman" panose="02020603050405020304" pitchFamily="18" charset="0"/>
              <a:cs typeface="Times New Roman" panose="02020603050405020304" pitchFamily="18" charset="0"/>
            </a:endParaRPr>
          </a:p>
          <a:p>
            <a:pPr>
              <a:defRPr/>
            </a:pPr>
            <a:r>
              <a:rPr lang="en-GB" sz="1600" b="1" i="1" dirty="0">
                <a:latin typeface="Times New Roman" panose="02020603050405020304" pitchFamily="18" charset="0"/>
                <a:cs typeface="Times New Roman" panose="02020603050405020304" pitchFamily="18" charset="0"/>
              </a:rPr>
              <a:t>Definition:</a:t>
            </a:r>
          </a:p>
          <a:p>
            <a:pPr>
              <a:defRPr/>
            </a:pPr>
            <a:r>
              <a:rPr lang="en-GB" sz="1600" b="0" dirty="0">
                <a:latin typeface="Times New Roman" panose="02020603050405020304" pitchFamily="18" charset="0"/>
                <a:cs typeface="Times New Roman" panose="02020603050405020304" pitchFamily="18" charset="0"/>
              </a:rPr>
              <a:t>A plant biostimulant is any </a:t>
            </a:r>
            <a:r>
              <a:rPr lang="en-GB" sz="1600" dirty="0">
                <a:latin typeface="Times New Roman" panose="02020603050405020304" pitchFamily="18" charset="0"/>
                <a:cs typeface="Times New Roman" panose="02020603050405020304" pitchFamily="18" charset="0"/>
              </a:rPr>
              <a:t>substance or microorganism </a:t>
            </a:r>
            <a:r>
              <a:rPr lang="en-GB" sz="1600" b="0" dirty="0">
                <a:latin typeface="Times New Roman" panose="02020603050405020304" pitchFamily="18" charset="0"/>
                <a:cs typeface="Times New Roman" panose="02020603050405020304" pitchFamily="18" charset="0"/>
              </a:rPr>
              <a:t>applied to plants with the aim to </a:t>
            </a:r>
            <a:r>
              <a:rPr lang="en-GB" sz="1600" dirty="0">
                <a:latin typeface="Times New Roman" panose="02020603050405020304" pitchFamily="18" charset="0"/>
                <a:cs typeface="Times New Roman" panose="02020603050405020304" pitchFamily="18" charset="0"/>
              </a:rPr>
              <a:t>enhance nutrition efficiency, abiotic stress tolerance and/or crop quality traits</a:t>
            </a:r>
            <a:r>
              <a:rPr lang="en-GB" sz="1600" b="0" dirty="0">
                <a:latin typeface="Times New Roman" panose="02020603050405020304" pitchFamily="18" charset="0"/>
                <a:cs typeface="Times New Roman" panose="02020603050405020304" pitchFamily="18" charset="0"/>
              </a:rPr>
              <a:t>, regardless of its nutrients content.</a:t>
            </a:r>
          </a:p>
          <a:p>
            <a:pPr>
              <a:defRPr/>
            </a:pPr>
            <a:endParaRPr lang="hu-HU" sz="1600" dirty="0">
              <a:latin typeface="Times New Roman" panose="02020603050405020304" pitchFamily="18" charset="0"/>
              <a:cs typeface="Times New Roman" panose="02020603050405020304" pitchFamily="18" charset="0"/>
            </a:endParaRPr>
          </a:p>
          <a:p>
            <a:pPr>
              <a:defRPr/>
            </a:pPr>
            <a:r>
              <a:rPr lang="en-GB" sz="1600" b="1" i="1" dirty="0">
                <a:latin typeface="Times New Roman" panose="02020603050405020304" pitchFamily="18" charset="0"/>
                <a:cs typeface="Times New Roman" panose="02020603050405020304" pitchFamily="18" charset="0"/>
              </a:rPr>
              <a:t>Main categories of plant biostimulants:</a:t>
            </a:r>
          </a:p>
          <a:p>
            <a:pPr marL="457200" indent="-457200">
              <a:buFontTx/>
              <a:buAutoNum type="arabicPeriod"/>
              <a:defRPr/>
            </a:pPr>
            <a:r>
              <a:rPr lang="en-GB" sz="1600" i="1" dirty="0" err="1">
                <a:solidFill>
                  <a:schemeClr val="tx1"/>
                </a:solidFill>
                <a:latin typeface="Times New Roman" panose="02020603050405020304" pitchFamily="18" charset="0"/>
                <a:cs typeface="Times New Roman" panose="02020603050405020304" pitchFamily="18" charset="0"/>
              </a:rPr>
              <a:t>Humic</a:t>
            </a:r>
            <a:r>
              <a:rPr lang="en-GB" sz="1600" i="1" dirty="0">
                <a:solidFill>
                  <a:schemeClr val="tx1"/>
                </a:solidFill>
                <a:latin typeface="Times New Roman" panose="02020603050405020304" pitchFamily="18" charset="0"/>
                <a:cs typeface="Times New Roman" panose="02020603050405020304" pitchFamily="18" charset="0"/>
              </a:rPr>
              <a:t> and </a:t>
            </a:r>
            <a:r>
              <a:rPr lang="en-GB" sz="1600" i="1" dirty="0" err="1">
                <a:solidFill>
                  <a:schemeClr val="tx1"/>
                </a:solidFill>
                <a:latin typeface="Times New Roman" panose="02020603050405020304" pitchFamily="18" charset="0"/>
                <a:cs typeface="Times New Roman" panose="02020603050405020304" pitchFamily="18" charset="0"/>
              </a:rPr>
              <a:t>fulvic</a:t>
            </a:r>
            <a:r>
              <a:rPr lang="en-GB" sz="1600" i="1" dirty="0">
                <a:solidFill>
                  <a:schemeClr val="tx1"/>
                </a:solidFill>
                <a:latin typeface="Times New Roman" panose="02020603050405020304" pitchFamily="18" charset="0"/>
                <a:cs typeface="Times New Roman" panose="02020603050405020304" pitchFamily="18" charset="0"/>
              </a:rPr>
              <a:t> acids</a:t>
            </a:r>
          </a:p>
          <a:p>
            <a:pPr marL="457200" indent="-457200">
              <a:buFontTx/>
              <a:buAutoNum type="arabicPeriod"/>
              <a:defRPr/>
            </a:pPr>
            <a:r>
              <a:rPr lang="en-GB" sz="1600" i="1" dirty="0">
                <a:solidFill>
                  <a:schemeClr val="tx1"/>
                </a:solidFill>
                <a:latin typeface="Times New Roman" panose="02020603050405020304" pitchFamily="18" charset="0"/>
                <a:cs typeface="Times New Roman" panose="02020603050405020304" pitchFamily="18" charset="0"/>
              </a:rPr>
              <a:t>Protein hydrolysates and other N-containing compounds</a:t>
            </a:r>
          </a:p>
          <a:p>
            <a:pPr marL="457200" indent="-457200">
              <a:buFontTx/>
              <a:buAutoNum type="arabicPeriod"/>
              <a:defRPr/>
            </a:pPr>
            <a:r>
              <a:rPr lang="en-GB" sz="1600" i="1" dirty="0">
                <a:solidFill>
                  <a:srgbClr val="C00000"/>
                </a:solidFill>
                <a:latin typeface="Times New Roman" panose="02020603050405020304" pitchFamily="18" charset="0"/>
                <a:cs typeface="Times New Roman" panose="02020603050405020304" pitchFamily="18" charset="0"/>
              </a:rPr>
              <a:t>S</a:t>
            </a:r>
            <a:r>
              <a:rPr lang="hu-HU" sz="1600" i="1" dirty="0">
                <a:solidFill>
                  <a:srgbClr val="C00000"/>
                </a:solidFill>
                <a:latin typeface="Times New Roman" panose="02020603050405020304" pitchFamily="18" charset="0"/>
                <a:cs typeface="Times New Roman" panose="02020603050405020304" pitchFamily="18" charset="0"/>
              </a:rPr>
              <a:t>EAWEED EXTRACTS</a:t>
            </a:r>
            <a:r>
              <a:rPr lang="en-GB" sz="1600" i="1" dirty="0">
                <a:solidFill>
                  <a:srgbClr val="C00000"/>
                </a:solidFill>
                <a:latin typeface="Times New Roman" panose="02020603050405020304" pitchFamily="18" charset="0"/>
                <a:cs typeface="Times New Roman" panose="02020603050405020304" pitchFamily="18" charset="0"/>
              </a:rPr>
              <a:t> and botanicals(=plant extracts</a:t>
            </a:r>
            <a:r>
              <a:rPr lang="hu-HU" sz="1600" i="1" dirty="0">
                <a:solidFill>
                  <a:srgbClr val="C00000"/>
                </a:solidFill>
                <a:latin typeface="Times New Roman" panose="02020603050405020304" pitchFamily="18" charset="0"/>
                <a:cs typeface="Times New Roman" panose="02020603050405020304" pitchFamily="18" charset="0"/>
              </a:rPr>
              <a:t>)</a:t>
            </a:r>
          </a:p>
          <a:p>
            <a:pPr marL="457200" indent="-457200">
              <a:buFontTx/>
              <a:buAutoNum type="arabicPeriod"/>
              <a:defRPr/>
            </a:pPr>
            <a:r>
              <a:rPr lang="en-GB" sz="1600" i="1" dirty="0">
                <a:solidFill>
                  <a:srgbClr val="C00000"/>
                </a:solidFill>
                <a:latin typeface="Times New Roman" panose="02020603050405020304" pitchFamily="18" charset="0"/>
                <a:cs typeface="Times New Roman" panose="02020603050405020304" pitchFamily="18" charset="0"/>
              </a:rPr>
              <a:t>MICROALGAE </a:t>
            </a:r>
            <a:r>
              <a:rPr lang="hu-HU" sz="1600" i="1" dirty="0" err="1">
                <a:solidFill>
                  <a:srgbClr val="C00000"/>
                </a:solidFill>
                <a:latin typeface="Times New Roman" panose="02020603050405020304" pitchFamily="18" charset="0"/>
                <a:cs typeface="Times New Roman" panose="02020603050405020304" pitchFamily="18" charset="0"/>
              </a:rPr>
              <a:t>incl</a:t>
            </a:r>
            <a:r>
              <a:rPr lang="hu-HU" sz="1600" i="1" dirty="0">
                <a:solidFill>
                  <a:srgbClr val="C00000"/>
                </a:solidFill>
                <a:latin typeface="Times New Roman" panose="02020603050405020304" pitchFamily="18" charset="0"/>
                <a:cs typeface="Times New Roman" panose="02020603050405020304" pitchFamily="18" charset="0"/>
              </a:rPr>
              <a:t>. CYANOBACTERIA </a:t>
            </a:r>
            <a:endParaRPr lang="en-GB" sz="1600" i="1" dirty="0">
              <a:solidFill>
                <a:srgbClr val="C00000"/>
              </a:solidFill>
              <a:latin typeface="Times New Roman" panose="02020603050405020304" pitchFamily="18" charset="0"/>
              <a:cs typeface="Times New Roman" panose="02020603050405020304" pitchFamily="18" charset="0"/>
            </a:endParaRPr>
          </a:p>
          <a:p>
            <a:pPr marL="457200" indent="-457200">
              <a:buFontTx/>
              <a:buAutoNum type="arabicPeriod"/>
              <a:defRPr/>
            </a:pPr>
            <a:r>
              <a:rPr lang="en-GB" sz="1600" b="0" dirty="0">
                <a:latin typeface="Times New Roman" panose="02020603050405020304" pitchFamily="18" charset="0"/>
                <a:cs typeface="Times New Roman" panose="02020603050405020304" pitchFamily="18" charset="0"/>
              </a:rPr>
              <a:t>Chitosan and other biopolymers</a:t>
            </a:r>
          </a:p>
          <a:p>
            <a:pPr marL="457200" indent="-457200">
              <a:buFontTx/>
              <a:buAutoNum type="arabicPeriod"/>
              <a:defRPr/>
            </a:pPr>
            <a:r>
              <a:rPr lang="en-GB" sz="1600" b="0" dirty="0">
                <a:latin typeface="Times New Roman" panose="02020603050405020304" pitchFamily="18" charset="0"/>
                <a:cs typeface="Times New Roman" panose="02020603050405020304" pitchFamily="18" charset="0"/>
              </a:rPr>
              <a:t>Inorganic compounds</a:t>
            </a:r>
          </a:p>
          <a:p>
            <a:pPr marL="457200" indent="-457200">
              <a:buFontTx/>
              <a:buAutoNum type="arabicPeriod"/>
              <a:defRPr/>
            </a:pPr>
            <a:r>
              <a:rPr lang="en-GB" sz="1600" b="0" dirty="0">
                <a:latin typeface="Times New Roman" panose="02020603050405020304" pitchFamily="18" charset="0"/>
                <a:cs typeface="Times New Roman" panose="02020603050405020304" pitchFamily="18" charset="0"/>
              </a:rPr>
              <a:t>Beneficial </a:t>
            </a:r>
            <a:r>
              <a:rPr lang="en-GB" sz="1600" b="0" dirty="0" err="1">
                <a:latin typeface="Times New Roman" panose="02020603050405020304" pitchFamily="18" charset="0"/>
                <a:cs typeface="Times New Roman" panose="02020603050405020304" pitchFamily="18" charset="0"/>
              </a:rPr>
              <a:t>fung</a:t>
            </a:r>
            <a:r>
              <a:rPr lang="hu-HU" sz="1600" b="0" dirty="0">
                <a:latin typeface="Times New Roman" panose="02020603050405020304" pitchFamily="18" charset="0"/>
                <a:cs typeface="Times New Roman" panose="02020603050405020304" pitchFamily="18" charset="0"/>
              </a:rPr>
              <a:t>i</a:t>
            </a:r>
            <a:endParaRPr lang="en-GB" sz="1600" b="0" dirty="0">
              <a:latin typeface="Times New Roman" panose="02020603050405020304" pitchFamily="18" charset="0"/>
              <a:cs typeface="Times New Roman" panose="02020603050405020304" pitchFamily="18" charset="0"/>
            </a:endParaRPr>
          </a:p>
          <a:p>
            <a:pPr marL="457200" indent="-457200">
              <a:buFontTx/>
              <a:buAutoNum type="arabicPeriod"/>
              <a:defRPr/>
            </a:pPr>
            <a:r>
              <a:rPr lang="en-GB" sz="1600" b="0" dirty="0">
                <a:latin typeface="Times New Roman" panose="02020603050405020304" pitchFamily="18" charset="0"/>
                <a:cs typeface="Times New Roman" panose="02020603050405020304" pitchFamily="18" charset="0"/>
              </a:rPr>
              <a:t>Beneficial bacteria</a:t>
            </a:r>
          </a:p>
        </p:txBody>
      </p:sp>
      <p:sp>
        <p:nvSpPr>
          <p:cNvPr id="13" name="Szövegdoboz 1"/>
          <p:cNvSpPr txBox="1"/>
          <p:nvPr/>
        </p:nvSpPr>
        <p:spPr>
          <a:xfrm>
            <a:off x="191344" y="2000962"/>
            <a:ext cx="4824536" cy="4093428"/>
          </a:xfrm>
          <a:prstGeom prst="rect">
            <a:avLst/>
          </a:prstGeom>
          <a:noFill/>
        </p:spPr>
        <p:txBody>
          <a:bodyPr wrap="square">
            <a:spAutoFit/>
          </a:bodyPr>
          <a:lstStyle/>
          <a:p>
            <a:pPr algn="ctr">
              <a:defRPr/>
            </a:pPr>
            <a:r>
              <a:rPr lang="en-GB" sz="2000" b="1" dirty="0">
                <a:latin typeface="Times New Roman" panose="02020603050405020304" pitchFamily="18" charset="0"/>
                <a:cs typeface="Times New Roman" panose="02020603050405020304" pitchFamily="18" charset="0"/>
              </a:rPr>
              <a:t>Plant fertilizers</a:t>
            </a:r>
          </a:p>
          <a:p>
            <a:pPr>
              <a:defRPr/>
            </a:pPr>
            <a:endParaRPr lang="hu-HU" sz="1600" i="1" dirty="0">
              <a:latin typeface="Times New Roman" panose="02020603050405020304" pitchFamily="18" charset="0"/>
              <a:cs typeface="Times New Roman" panose="02020603050405020304" pitchFamily="18" charset="0"/>
            </a:endParaRPr>
          </a:p>
          <a:p>
            <a:pPr>
              <a:defRPr/>
            </a:pPr>
            <a:r>
              <a:rPr lang="en-GB" sz="1600" b="1" i="1" dirty="0">
                <a:latin typeface="Times New Roman" panose="02020603050405020304" pitchFamily="18" charset="0"/>
                <a:cs typeface="Times New Roman" panose="02020603050405020304" pitchFamily="18" charset="0"/>
              </a:rPr>
              <a:t>Definition:</a:t>
            </a:r>
          </a:p>
          <a:p>
            <a:pPr>
              <a:defRPr/>
            </a:pPr>
            <a:r>
              <a:rPr lang="en-GB" sz="1600" dirty="0">
                <a:latin typeface="Times New Roman" panose="02020603050405020304" pitchFamily="18" charset="0"/>
                <a:cs typeface="Times New Roman" panose="02020603050405020304" pitchFamily="18" charset="0"/>
              </a:rPr>
              <a:t>A fertilizer is any material of natural or synthetic origin that is applied to soil or to plant tissues to supply plant nutrients. Fertilizers may be distinct from liming materials or other non-nutrient soil amendments. Many sources of fertilizer exist, both natural and industrially produced. For most modern agricultural practices, fertilization focuses on three main macro nutrients: </a:t>
            </a:r>
            <a:r>
              <a:rPr lang="en-GB" sz="1600" dirty="0">
                <a:solidFill>
                  <a:srgbClr val="FF0000"/>
                </a:solidFill>
                <a:latin typeface="Times New Roman" panose="02020603050405020304" pitchFamily="18" charset="0"/>
                <a:cs typeface="Times New Roman" panose="02020603050405020304" pitchFamily="18" charset="0"/>
              </a:rPr>
              <a:t>Nitrogen (N), Phosphorus (P), and Potassium (K) </a:t>
            </a:r>
            <a:r>
              <a:rPr lang="en-GB" sz="1600" dirty="0">
                <a:latin typeface="Times New Roman" panose="02020603050405020304" pitchFamily="18" charset="0"/>
                <a:cs typeface="Times New Roman" panose="02020603050405020304" pitchFamily="18" charset="0"/>
              </a:rPr>
              <a:t>with occasional addition of supplements like rock dust for micronutrients. Farmers apply these fertilizers in a variety of ways: through dry or pelletized or liquid application processes, using large agricultural equipment or hand-tool methods.</a:t>
            </a:r>
            <a:endParaRPr lang="hu-H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679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418624" y="1395377"/>
            <a:ext cx="11654040" cy="393121"/>
          </a:xfrm>
          <a:prstGeom prst="rect">
            <a:avLst/>
          </a:prstGeom>
          <a:noFill/>
          <a:ln w="12700">
            <a:noFill/>
            <a:miter lim="800000"/>
            <a:headEnd type="none" w="sm" len="sm"/>
            <a:tailEnd type="none" w="sm" len="sm"/>
          </a:ln>
          <a:effectLst/>
        </p:spPr>
        <p:txBody>
          <a:bodyPr wrap="square">
            <a:spAutoFit/>
          </a:bodyPr>
          <a:lstStyle>
            <a:defPPr marR="0" lvl="0" algn="l" rtl="0">
              <a:lnSpc>
                <a:spcPct val="100000"/>
              </a:lnSpc>
              <a:spcBef>
                <a:spcPts val="0"/>
              </a:spcBef>
              <a:spcAft>
                <a:spcPts val="0"/>
              </a:spcAft>
            </a:defPPr>
            <a:lvl1pPr eaLnBrk="0" hangingPunct="0">
              <a:lnSpc>
                <a:spcPct val="105000"/>
              </a:lnSpc>
              <a:defRPr sz="1600">
                <a:solidFill>
                  <a:srgbClr val="677480"/>
                </a:solidFill>
                <a:latin typeface="+mn-lt"/>
                <a:ea typeface="Lato"/>
                <a:cs typeface="Lato"/>
              </a:defRPr>
            </a:lvl1pPr>
          </a:lstStyle>
          <a:p>
            <a:r>
              <a:rPr lang="en-US" sz="2000" dirty="0"/>
              <a:t>Biofertilizers market</a:t>
            </a:r>
          </a:p>
        </p:txBody>
      </p:sp>
      <p:pic>
        <p:nvPicPr>
          <p:cNvPr id="7" name="Imagen 6"/>
          <p:cNvPicPr>
            <a:picLocks noChangeAspect="1"/>
          </p:cNvPicPr>
          <p:nvPr/>
        </p:nvPicPr>
        <p:blipFill>
          <a:blip r:embed="rId3"/>
          <a:stretch>
            <a:fillRect/>
          </a:stretch>
        </p:blipFill>
        <p:spPr>
          <a:xfrm>
            <a:off x="995914" y="2316761"/>
            <a:ext cx="4129481" cy="2477191"/>
          </a:xfrm>
          <a:prstGeom prst="rect">
            <a:avLst/>
          </a:prstGeom>
          <a:ln>
            <a:solidFill>
              <a:schemeClr val="tx1"/>
            </a:solidFill>
          </a:ln>
        </p:spPr>
      </p:pic>
      <p:pic>
        <p:nvPicPr>
          <p:cNvPr id="8" name="Imagen 7"/>
          <p:cNvPicPr>
            <a:picLocks noChangeAspect="1"/>
          </p:cNvPicPr>
          <p:nvPr/>
        </p:nvPicPr>
        <p:blipFill>
          <a:blip r:embed="rId4"/>
          <a:stretch>
            <a:fillRect/>
          </a:stretch>
        </p:blipFill>
        <p:spPr>
          <a:xfrm>
            <a:off x="1246439" y="3462018"/>
            <a:ext cx="4129481" cy="2484091"/>
          </a:xfrm>
          <a:prstGeom prst="rect">
            <a:avLst/>
          </a:prstGeom>
          <a:ln>
            <a:solidFill>
              <a:schemeClr val="tx1"/>
            </a:solidFill>
          </a:ln>
        </p:spPr>
      </p:pic>
      <p:pic>
        <p:nvPicPr>
          <p:cNvPr id="9" name="Imagen 8"/>
          <p:cNvPicPr>
            <a:picLocks noChangeAspect="1"/>
          </p:cNvPicPr>
          <p:nvPr/>
        </p:nvPicPr>
        <p:blipFill>
          <a:blip r:embed="rId5"/>
          <a:stretch>
            <a:fillRect/>
          </a:stretch>
        </p:blipFill>
        <p:spPr>
          <a:xfrm>
            <a:off x="6168561" y="2294491"/>
            <a:ext cx="3967433" cy="2499461"/>
          </a:xfrm>
          <a:prstGeom prst="rect">
            <a:avLst/>
          </a:prstGeom>
          <a:ln>
            <a:solidFill>
              <a:schemeClr val="tx1"/>
            </a:solidFill>
          </a:ln>
        </p:spPr>
      </p:pic>
      <p:pic>
        <p:nvPicPr>
          <p:cNvPr id="10" name="Imagen 9"/>
          <p:cNvPicPr>
            <a:picLocks noChangeAspect="1"/>
          </p:cNvPicPr>
          <p:nvPr/>
        </p:nvPicPr>
        <p:blipFill>
          <a:blip r:embed="rId6"/>
          <a:stretch>
            <a:fillRect/>
          </a:stretch>
        </p:blipFill>
        <p:spPr>
          <a:xfrm>
            <a:off x="6380865" y="3488922"/>
            <a:ext cx="4107623" cy="2457187"/>
          </a:xfrm>
          <a:prstGeom prst="rect">
            <a:avLst/>
          </a:prstGeom>
          <a:ln>
            <a:solidFill>
              <a:schemeClr val="tx1"/>
            </a:solidFill>
          </a:ln>
        </p:spPr>
      </p:pic>
      <p:sp>
        <p:nvSpPr>
          <p:cNvPr id="14" name="CuadroTexto 13"/>
          <p:cNvSpPr txBox="1"/>
          <p:nvPr/>
        </p:nvSpPr>
        <p:spPr>
          <a:xfrm>
            <a:off x="1455086" y="1836376"/>
            <a:ext cx="3211135" cy="369332"/>
          </a:xfrm>
          <a:prstGeom prst="rect">
            <a:avLst/>
          </a:prstGeom>
          <a:noFill/>
        </p:spPr>
        <p:txBody>
          <a:bodyPr wrap="none" rtlCol="0">
            <a:spAutoFit/>
          </a:bodyPr>
          <a:lstStyle/>
          <a:p>
            <a:r>
              <a:rPr lang="en-US" sz="1800" b="1" dirty="0"/>
              <a:t>Large volumes are required</a:t>
            </a:r>
          </a:p>
        </p:txBody>
      </p:sp>
      <p:sp>
        <p:nvSpPr>
          <p:cNvPr id="15" name="CuadroTexto 14"/>
          <p:cNvSpPr txBox="1"/>
          <p:nvPr/>
        </p:nvSpPr>
        <p:spPr>
          <a:xfrm>
            <a:off x="6546709" y="1834183"/>
            <a:ext cx="2787943" cy="369332"/>
          </a:xfrm>
          <a:prstGeom prst="rect">
            <a:avLst/>
          </a:prstGeom>
          <a:noFill/>
        </p:spPr>
        <p:txBody>
          <a:bodyPr wrap="none" rtlCol="0">
            <a:spAutoFit/>
          </a:bodyPr>
          <a:lstStyle/>
          <a:p>
            <a:r>
              <a:rPr lang="en-US" sz="1800" b="1" dirty="0"/>
              <a:t>Low prices are required</a:t>
            </a:r>
          </a:p>
        </p:txBody>
      </p:sp>
      <p:sp>
        <p:nvSpPr>
          <p:cNvPr id="16" name="12 CuadroTexto"/>
          <p:cNvSpPr txBox="1"/>
          <p:nvPr/>
        </p:nvSpPr>
        <p:spPr>
          <a:xfrm>
            <a:off x="172294" y="6079359"/>
            <a:ext cx="11828361" cy="646331"/>
          </a:xfrm>
          <a:prstGeom prst="rect">
            <a:avLst/>
          </a:prstGeom>
          <a:noFill/>
        </p:spPr>
        <p:txBody>
          <a:bodyPr wrap="square" rtlCol="0">
            <a:spAutoFit/>
          </a:bodyPr>
          <a:lstStyle/>
          <a:p>
            <a:r>
              <a:rPr lang="en-US" sz="1800" dirty="0"/>
              <a:t>Microalgae can be used as biofertilizers in the case of being produced at zero cost during wastewater treatment processes, otherwise it is not cost competitive for this application</a:t>
            </a:r>
          </a:p>
        </p:txBody>
      </p:sp>
      <p:sp>
        <p:nvSpPr>
          <p:cNvPr id="17" name="CuadroTexto 16"/>
          <p:cNvSpPr txBox="1"/>
          <p:nvPr/>
        </p:nvSpPr>
        <p:spPr>
          <a:xfrm>
            <a:off x="4607554" y="3586805"/>
            <a:ext cx="723275" cy="738664"/>
          </a:xfrm>
          <a:prstGeom prst="rect">
            <a:avLst/>
          </a:prstGeom>
          <a:noFill/>
        </p:spPr>
        <p:txBody>
          <a:bodyPr wrap="none" rtlCol="0">
            <a:spAutoFit/>
          </a:bodyPr>
          <a:lstStyle/>
          <a:p>
            <a:r>
              <a:rPr lang="en-US" dirty="0" err="1"/>
              <a:t>7%N</a:t>
            </a:r>
            <a:endParaRPr lang="en-US" dirty="0"/>
          </a:p>
          <a:p>
            <a:r>
              <a:rPr lang="en-US" dirty="0" err="1"/>
              <a:t>1.5%P</a:t>
            </a:r>
            <a:endParaRPr lang="en-US" dirty="0"/>
          </a:p>
          <a:p>
            <a:r>
              <a:rPr lang="en-US" dirty="0" err="1"/>
              <a:t>0.5%K</a:t>
            </a:r>
            <a:endParaRPr lang="en-US" dirty="0"/>
          </a:p>
        </p:txBody>
      </p:sp>
      <p:sp>
        <p:nvSpPr>
          <p:cNvPr id="18" name="CuadroTexto 17"/>
          <p:cNvSpPr txBox="1"/>
          <p:nvPr/>
        </p:nvSpPr>
        <p:spPr>
          <a:xfrm>
            <a:off x="8426112" y="3752581"/>
            <a:ext cx="723275" cy="738664"/>
          </a:xfrm>
          <a:prstGeom prst="rect">
            <a:avLst/>
          </a:prstGeom>
          <a:noFill/>
        </p:spPr>
        <p:txBody>
          <a:bodyPr wrap="none" rtlCol="0">
            <a:spAutoFit/>
          </a:bodyPr>
          <a:lstStyle/>
          <a:p>
            <a:r>
              <a:rPr lang="en-US" dirty="0" err="1"/>
              <a:t>7%N</a:t>
            </a:r>
            <a:endParaRPr lang="en-US" dirty="0"/>
          </a:p>
          <a:p>
            <a:r>
              <a:rPr lang="en-US" dirty="0" err="1"/>
              <a:t>1.5%P</a:t>
            </a:r>
            <a:endParaRPr lang="en-US" dirty="0"/>
          </a:p>
          <a:p>
            <a:r>
              <a:rPr lang="en-US" dirty="0" err="1"/>
              <a:t>0.5%K</a:t>
            </a:r>
            <a:endParaRPr lang="en-US" dirty="0"/>
          </a:p>
        </p:txBody>
      </p:sp>
      <p:sp>
        <p:nvSpPr>
          <p:cNvPr id="13" name="3 Título"/>
          <p:cNvSpPr txBox="1">
            <a:spLocks/>
          </p:cNvSpPr>
          <p:nvPr/>
        </p:nvSpPr>
        <p:spPr>
          <a:xfrm>
            <a:off x="1709010" y="236861"/>
            <a:ext cx="8851486" cy="79208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4000" dirty="0"/>
              <a:t>Agriculture applications</a:t>
            </a:r>
          </a:p>
        </p:txBody>
      </p:sp>
    </p:spTree>
    <p:extLst>
      <p:ext uri="{BB962C8B-B14F-4D97-AF65-F5344CB8AC3E}">
        <p14:creationId xmlns:p14="http://schemas.microsoft.com/office/powerpoint/2010/main" val="101411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418624" y="1395377"/>
            <a:ext cx="11654040" cy="415498"/>
          </a:xfrm>
          <a:prstGeom prst="rect">
            <a:avLst/>
          </a:prstGeom>
          <a:noFill/>
          <a:ln w="12700">
            <a:noFill/>
            <a:miter lim="800000"/>
            <a:headEnd type="none" w="sm" len="sm"/>
            <a:tailEnd type="none" w="sm" len="sm"/>
          </a:ln>
          <a:effectLst/>
        </p:spPr>
        <p:txBody>
          <a:bodyPr wrap="square">
            <a:spAutoFit/>
          </a:bodyPr>
          <a:lstStyle>
            <a:defPPr marR="0" lvl="0" algn="l" rtl="0">
              <a:lnSpc>
                <a:spcPct val="100000"/>
              </a:lnSpc>
              <a:spcBef>
                <a:spcPts val="0"/>
              </a:spcBef>
              <a:spcAft>
                <a:spcPts val="0"/>
              </a:spcAft>
            </a:defPPr>
            <a:lvl1pPr eaLnBrk="0" hangingPunct="0">
              <a:lnSpc>
                <a:spcPct val="105000"/>
              </a:lnSpc>
              <a:defRPr sz="1600">
                <a:solidFill>
                  <a:srgbClr val="677480"/>
                </a:solidFill>
                <a:latin typeface="+mn-lt"/>
                <a:ea typeface="Lato"/>
                <a:cs typeface="Lato"/>
              </a:defRPr>
            </a:lvl1pPr>
          </a:lstStyle>
          <a:p>
            <a:r>
              <a:rPr lang="en-US" sz="2000" dirty="0"/>
              <a:t>Biostimulants market</a:t>
            </a:r>
          </a:p>
        </p:txBody>
      </p:sp>
      <p:pic>
        <p:nvPicPr>
          <p:cNvPr id="13" name="Imagen 12"/>
          <p:cNvPicPr>
            <a:picLocks noChangeAspect="1"/>
          </p:cNvPicPr>
          <p:nvPr/>
        </p:nvPicPr>
        <p:blipFill>
          <a:blip r:embed="rId3"/>
          <a:stretch>
            <a:fillRect/>
          </a:stretch>
        </p:blipFill>
        <p:spPr>
          <a:xfrm>
            <a:off x="3719736" y="1777492"/>
            <a:ext cx="5358261" cy="3216197"/>
          </a:xfrm>
          <a:prstGeom prst="rect">
            <a:avLst/>
          </a:prstGeom>
          <a:ln>
            <a:solidFill>
              <a:schemeClr val="tx1"/>
            </a:solidFill>
          </a:ln>
        </p:spPr>
      </p:pic>
      <p:pic>
        <p:nvPicPr>
          <p:cNvPr id="2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606"/>
          <a:stretch/>
        </p:blipFill>
        <p:spPr bwMode="auto">
          <a:xfrm>
            <a:off x="598921" y="1777493"/>
            <a:ext cx="2477757" cy="31378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13 CuadroTexto"/>
          <p:cNvSpPr txBox="1"/>
          <p:nvPr/>
        </p:nvSpPr>
        <p:spPr>
          <a:xfrm>
            <a:off x="116850" y="5805264"/>
            <a:ext cx="12075149"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t>Market of agriculture products is confirmed for biostimulants related products</a:t>
            </a:r>
          </a:p>
          <a:p>
            <a:pPr marL="285750" indent="-285750">
              <a:buFont typeface="Arial" panose="020B0604020202020204" pitchFamily="34" charset="0"/>
              <a:buChar char="•"/>
            </a:pPr>
            <a:r>
              <a:rPr lang="en-US" sz="1800" dirty="0"/>
              <a:t>Microalgae based products are scarce but highly appreciated, major problem being the low amount of biomass available and high cost</a:t>
            </a:r>
          </a:p>
        </p:txBody>
      </p:sp>
      <p:sp>
        <p:nvSpPr>
          <p:cNvPr id="23" name="1 CuadroTexto"/>
          <p:cNvSpPr txBox="1"/>
          <p:nvPr/>
        </p:nvSpPr>
        <p:spPr>
          <a:xfrm>
            <a:off x="191344" y="5037156"/>
            <a:ext cx="4424628" cy="646331"/>
          </a:xfrm>
          <a:prstGeom prst="rect">
            <a:avLst/>
          </a:prstGeom>
          <a:noFill/>
        </p:spPr>
        <p:txBody>
          <a:bodyPr wrap="square" rtlCol="0">
            <a:spAutoFit/>
          </a:bodyPr>
          <a:lstStyle/>
          <a:p>
            <a:r>
              <a:rPr lang="en-US" sz="1800" b="1" dirty="0">
                <a:solidFill>
                  <a:srgbClr val="FF0000"/>
                </a:solidFill>
              </a:rPr>
              <a:t>Biomass production cost&lt;10 €/kg</a:t>
            </a:r>
          </a:p>
          <a:p>
            <a:r>
              <a:rPr lang="en-US" sz="1800" b="1" dirty="0">
                <a:solidFill>
                  <a:srgbClr val="FF0000"/>
                </a:solidFill>
              </a:rPr>
              <a:t>Minimum capacity&gt;20 </a:t>
            </a:r>
            <a:r>
              <a:rPr lang="en-US" sz="1800" b="1" dirty="0" err="1">
                <a:solidFill>
                  <a:srgbClr val="FF0000"/>
                </a:solidFill>
              </a:rPr>
              <a:t>tn</a:t>
            </a:r>
            <a:r>
              <a:rPr lang="en-US" sz="1800" b="1" dirty="0">
                <a:solidFill>
                  <a:srgbClr val="FF0000"/>
                </a:solidFill>
              </a:rPr>
              <a:t>/year</a:t>
            </a:r>
          </a:p>
        </p:txBody>
      </p:sp>
      <p:pic>
        <p:nvPicPr>
          <p:cNvPr id="24" name="30 Imagen" descr="bioestimulantes"/>
          <p:cNvPicPr/>
          <p:nvPr/>
        </p:nvPicPr>
        <p:blipFill>
          <a:blip r:embed="rId5">
            <a:extLst>
              <a:ext uri="{28A0092B-C50C-407E-A947-70E740481C1C}">
                <a14:useLocalDpi xmlns:a14="http://schemas.microsoft.com/office/drawing/2010/main" val="0"/>
              </a:ext>
            </a:extLst>
          </a:blip>
          <a:srcRect/>
          <a:stretch>
            <a:fillRect/>
          </a:stretch>
        </p:blipFill>
        <p:spPr bwMode="auto">
          <a:xfrm>
            <a:off x="8904312" y="1630655"/>
            <a:ext cx="3168352" cy="1126146"/>
          </a:xfrm>
          <a:prstGeom prst="rect">
            <a:avLst/>
          </a:prstGeom>
          <a:noFill/>
          <a:ln>
            <a:noFill/>
          </a:ln>
        </p:spPr>
      </p:pic>
      <p:pic>
        <p:nvPicPr>
          <p:cNvPr id="2050" name="Picture 2" descr="Biorizon Biotech (@BiorizonBiotech) / 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1756" y="3032796"/>
            <a:ext cx="3073464" cy="1894447"/>
          </a:xfrm>
          <a:prstGeom prst="rect">
            <a:avLst/>
          </a:prstGeom>
          <a:noFill/>
          <a:extLst>
            <a:ext uri="{909E8E84-426E-40DD-AFC4-6F175D3DCCD1}">
              <a14:hiddenFill xmlns:a14="http://schemas.microsoft.com/office/drawing/2010/main">
                <a:solidFill>
                  <a:srgbClr val="FFFFFF"/>
                </a:solidFill>
              </a14:hiddenFill>
            </a:ext>
          </a:extLst>
        </p:spPr>
      </p:pic>
      <p:sp>
        <p:nvSpPr>
          <p:cNvPr id="12" name="3 Título"/>
          <p:cNvSpPr txBox="1">
            <a:spLocks/>
          </p:cNvSpPr>
          <p:nvPr/>
        </p:nvSpPr>
        <p:spPr>
          <a:xfrm>
            <a:off x="1709010" y="236861"/>
            <a:ext cx="8851486" cy="79208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4000" dirty="0"/>
              <a:t>Agriculture applications</a:t>
            </a:r>
          </a:p>
        </p:txBody>
      </p:sp>
    </p:spTree>
    <p:extLst>
      <p:ext uri="{BB962C8B-B14F-4D97-AF65-F5344CB8AC3E}">
        <p14:creationId xmlns:p14="http://schemas.microsoft.com/office/powerpoint/2010/main" val="260579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18624" y="1395377"/>
            <a:ext cx="11654040" cy="393121"/>
          </a:xfrm>
          <a:prstGeom prst="rect">
            <a:avLst/>
          </a:prstGeom>
          <a:noFill/>
          <a:ln w="12700">
            <a:noFill/>
            <a:miter lim="800000"/>
            <a:headEnd type="none" w="sm" len="sm"/>
            <a:tailEnd type="none" w="sm" len="sm"/>
          </a:ln>
          <a:effectLst/>
        </p:spPr>
        <p:txBody>
          <a:bodyPr wrap="square">
            <a:spAutoFit/>
          </a:bodyPr>
          <a:lstStyle>
            <a:defPPr marR="0" lvl="0" algn="l" rtl="0">
              <a:lnSpc>
                <a:spcPct val="100000"/>
              </a:lnSpc>
              <a:spcBef>
                <a:spcPts val="0"/>
              </a:spcBef>
              <a:spcAft>
                <a:spcPts val="0"/>
              </a:spcAft>
            </a:defPPr>
            <a:lvl1pPr eaLnBrk="0" hangingPunct="0">
              <a:lnSpc>
                <a:spcPct val="105000"/>
              </a:lnSpc>
              <a:defRPr sz="1600">
                <a:solidFill>
                  <a:srgbClr val="677480"/>
                </a:solidFill>
                <a:latin typeface="+mn-lt"/>
                <a:ea typeface="Lato"/>
                <a:cs typeface="Lato"/>
              </a:defRPr>
            </a:lvl1pPr>
          </a:lstStyle>
          <a:p>
            <a:r>
              <a:rPr lang="en-US" sz="2000" dirty="0"/>
              <a:t>Biostimulants</a:t>
            </a:r>
          </a:p>
        </p:txBody>
      </p:sp>
      <p:pic>
        <p:nvPicPr>
          <p:cNvPr id="7" name="Kép 2"/>
          <p:cNvPicPr>
            <a:picLocks noChangeAspect="1"/>
          </p:cNvPicPr>
          <p:nvPr/>
        </p:nvPicPr>
        <p:blipFill rotWithShape="1">
          <a:blip r:embed="rId3"/>
          <a:srcRect l="1667" t="1820" r="2143" b="2978"/>
          <a:stretch/>
        </p:blipFill>
        <p:spPr>
          <a:xfrm>
            <a:off x="4655840" y="1395376"/>
            <a:ext cx="6048672" cy="4821919"/>
          </a:xfrm>
          <a:prstGeom prst="rect">
            <a:avLst/>
          </a:prstGeom>
        </p:spPr>
      </p:pic>
      <p:sp>
        <p:nvSpPr>
          <p:cNvPr id="8" name="Téglalap 3"/>
          <p:cNvSpPr/>
          <p:nvPr/>
        </p:nvSpPr>
        <p:spPr>
          <a:xfrm>
            <a:off x="4934478" y="6193050"/>
            <a:ext cx="5491396" cy="523220"/>
          </a:xfrm>
          <a:prstGeom prst="rect">
            <a:avLst/>
          </a:prstGeom>
        </p:spPr>
        <p:txBody>
          <a:bodyPr wrap="square">
            <a:spAutoFit/>
          </a:bodyPr>
          <a:lstStyle/>
          <a:p>
            <a:pPr algn="ctr"/>
            <a:r>
              <a:rPr lang="en-US" sz="1600" b="1" dirty="0">
                <a:solidFill>
                  <a:prstClr val="black"/>
                </a:solidFill>
                <a:latin typeface="Times New Roman" panose="02020603050405020304" pitchFamily="18" charset="0"/>
                <a:cs typeface="Times New Roman" panose="02020603050405020304" pitchFamily="18" charset="0"/>
              </a:rPr>
              <a:t>Effects of algal extracts on plants</a:t>
            </a:r>
          </a:p>
          <a:p>
            <a:pPr algn="ctr"/>
            <a:r>
              <a:rPr lang="hu-HU" sz="1200" dirty="0">
                <a:solidFill>
                  <a:prstClr val="black"/>
                </a:solidFill>
                <a:latin typeface="Times New Roman" panose="02020603050405020304" pitchFamily="18" charset="0"/>
                <a:cs typeface="Times New Roman" panose="02020603050405020304" pitchFamily="18" charset="0"/>
              </a:rPr>
              <a:t>(</a:t>
            </a:r>
            <a:r>
              <a:rPr lang="fr-FR" sz="1200" dirty="0">
                <a:solidFill>
                  <a:prstClr val="black"/>
                </a:solidFill>
                <a:latin typeface="Times New Roman" panose="02020603050405020304" pitchFamily="18" charset="0"/>
                <a:cs typeface="Times New Roman" panose="02020603050405020304" pitchFamily="18" charset="0"/>
              </a:rPr>
              <a:t>Michalak, I., et al. (2017) Molecules 22, 66.</a:t>
            </a:r>
            <a:r>
              <a:rPr lang="hu-HU" sz="1200" dirty="0">
                <a:solidFill>
                  <a:prstClr val="black"/>
                </a:solidFill>
                <a:latin typeface="Times New Roman" panose="02020603050405020304" pitchFamily="18" charset="0"/>
                <a:cs typeface="Times New Roman" panose="02020603050405020304" pitchFamily="18" charset="0"/>
              </a:rPr>
              <a:t>)</a:t>
            </a:r>
          </a:p>
        </p:txBody>
      </p:sp>
      <p:sp>
        <p:nvSpPr>
          <p:cNvPr id="10" name="CuadroTexto 9"/>
          <p:cNvSpPr txBox="1"/>
          <p:nvPr/>
        </p:nvSpPr>
        <p:spPr>
          <a:xfrm>
            <a:off x="551384" y="2236775"/>
            <a:ext cx="3422732" cy="2776401"/>
          </a:xfrm>
          <a:prstGeom prst="rect">
            <a:avLst/>
          </a:prstGeom>
          <a:noFill/>
        </p:spPr>
        <p:txBody>
          <a:bodyPr wrap="none" rtlCol="0">
            <a:spAutoFit/>
          </a:bodyPr>
          <a:lstStyle/>
          <a:p>
            <a:pPr>
              <a:lnSpc>
                <a:spcPct val="200000"/>
              </a:lnSpc>
            </a:pPr>
            <a:r>
              <a:rPr lang="es-ES" sz="1800" b="1" i="1" dirty="0" err="1"/>
              <a:t>Major</a:t>
            </a:r>
            <a:r>
              <a:rPr lang="es-ES" sz="1800" b="1" i="1" dirty="0"/>
              <a:t> </a:t>
            </a:r>
            <a:r>
              <a:rPr lang="es-ES" sz="1800" b="1" i="1" dirty="0" err="1"/>
              <a:t>effects</a:t>
            </a:r>
            <a:r>
              <a:rPr lang="es-ES" sz="1800" b="1" i="1" dirty="0"/>
              <a:t>:</a:t>
            </a:r>
          </a:p>
          <a:p>
            <a:pPr marL="285750" indent="-285750">
              <a:lnSpc>
                <a:spcPct val="200000"/>
              </a:lnSpc>
              <a:buFont typeface="Wingdings" panose="05000000000000000000" pitchFamily="2" charset="2"/>
              <a:buChar char="ü"/>
            </a:pPr>
            <a:r>
              <a:rPr lang="es-ES" sz="1800" b="1" i="1" dirty="0" err="1"/>
              <a:t>Improvement</a:t>
            </a:r>
            <a:r>
              <a:rPr lang="es-ES" sz="1800" b="1" i="1" dirty="0"/>
              <a:t> of </a:t>
            </a:r>
            <a:r>
              <a:rPr lang="es-ES" sz="1800" b="1" i="1" dirty="0" err="1"/>
              <a:t>soil</a:t>
            </a:r>
            <a:endParaRPr lang="es-ES" sz="1800" b="1" i="1" dirty="0"/>
          </a:p>
          <a:p>
            <a:pPr marL="285750" indent="-285750">
              <a:lnSpc>
                <a:spcPct val="200000"/>
              </a:lnSpc>
              <a:buFont typeface="Wingdings" panose="05000000000000000000" pitchFamily="2" charset="2"/>
              <a:buChar char="ü"/>
            </a:pPr>
            <a:r>
              <a:rPr lang="es-ES" sz="1800" b="1" i="1" dirty="0" err="1"/>
              <a:t>Resistance</a:t>
            </a:r>
            <a:r>
              <a:rPr lang="es-ES" sz="1800" b="1" i="1" dirty="0"/>
              <a:t> to stress</a:t>
            </a:r>
          </a:p>
          <a:p>
            <a:pPr marL="285750" indent="-285750">
              <a:lnSpc>
                <a:spcPct val="200000"/>
              </a:lnSpc>
              <a:buFont typeface="Wingdings" panose="05000000000000000000" pitchFamily="2" charset="2"/>
              <a:buChar char="ü"/>
            </a:pPr>
            <a:r>
              <a:rPr lang="es-ES" sz="1800" b="1" i="1" dirty="0" err="1"/>
              <a:t>Regulation</a:t>
            </a:r>
            <a:r>
              <a:rPr lang="es-ES" sz="1800" b="1" i="1" dirty="0"/>
              <a:t> </a:t>
            </a:r>
            <a:r>
              <a:rPr lang="es-ES" sz="1800" b="1" i="1" dirty="0" err="1"/>
              <a:t>fo</a:t>
            </a:r>
            <a:r>
              <a:rPr lang="es-ES" sz="1800" b="1" i="1" dirty="0"/>
              <a:t> </a:t>
            </a:r>
            <a:r>
              <a:rPr lang="es-ES" sz="1800" b="1" i="1" dirty="0" err="1"/>
              <a:t>growth</a:t>
            </a:r>
            <a:r>
              <a:rPr lang="es-ES" sz="1800" b="1" i="1" dirty="0"/>
              <a:t>/</a:t>
            </a:r>
            <a:r>
              <a:rPr lang="es-ES" sz="1800" b="1" i="1" dirty="0" err="1"/>
              <a:t>fruits</a:t>
            </a:r>
            <a:endParaRPr lang="es-ES" sz="1800" b="1" i="1" dirty="0"/>
          </a:p>
          <a:p>
            <a:pPr marL="285750" indent="-285750">
              <a:lnSpc>
                <a:spcPct val="200000"/>
              </a:lnSpc>
              <a:buFont typeface="Wingdings" panose="05000000000000000000" pitchFamily="2" charset="2"/>
              <a:buChar char="ü"/>
            </a:pPr>
            <a:r>
              <a:rPr lang="es-ES" sz="1800" b="1" i="1" dirty="0" err="1"/>
              <a:t>Reduction</a:t>
            </a:r>
            <a:r>
              <a:rPr lang="es-ES" sz="1800" b="1" i="1" dirty="0"/>
              <a:t> of </a:t>
            </a:r>
            <a:r>
              <a:rPr lang="es-ES" sz="1800" b="1" i="1" dirty="0" err="1"/>
              <a:t>requirements</a:t>
            </a:r>
            <a:endParaRPr lang="es-ES" sz="1800" b="1" i="1" dirty="0"/>
          </a:p>
        </p:txBody>
      </p:sp>
      <p:sp>
        <p:nvSpPr>
          <p:cNvPr id="11" name="3 Título"/>
          <p:cNvSpPr txBox="1">
            <a:spLocks/>
          </p:cNvSpPr>
          <p:nvPr/>
        </p:nvSpPr>
        <p:spPr>
          <a:xfrm>
            <a:off x="1709010" y="236861"/>
            <a:ext cx="8851486" cy="79208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4000" dirty="0"/>
              <a:t>Agriculture applications</a:t>
            </a:r>
          </a:p>
        </p:txBody>
      </p:sp>
    </p:spTree>
    <p:extLst>
      <p:ext uri="{BB962C8B-B14F-4D97-AF65-F5344CB8AC3E}">
        <p14:creationId xmlns:p14="http://schemas.microsoft.com/office/powerpoint/2010/main" val="20076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3"/>
          <a:stretch>
            <a:fillRect/>
          </a:stretch>
        </p:blipFill>
        <p:spPr>
          <a:xfrm>
            <a:off x="8616280" y="1146220"/>
            <a:ext cx="3456384" cy="1619170"/>
          </a:xfrm>
          <a:prstGeom prst="rect">
            <a:avLst/>
          </a:prstGeom>
        </p:spPr>
      </p:pic>
      <p:sp>
        <p:nvSpPr>
          <p:cNvPr id="9" name="CuadroTexto 8"/>
          <p:cNvSpPr txBox="1"/>
          <p:nvPr/>
        </p:nvSpPr>
        <p:spPr>
          <a:xfrm>
            <a:off x="418624" y="1395377"/>
            <a:ext cx="11654040" cy="393121"/>
          </a:xfrm>
          <a:prstGeom prst="rect">
            <a:avLst/>
          </a:prstGeom>
          <a:noFill/>
          <a:ln w="12700">
            <a:noFill/>
            <a:miter lim="800000"/>
            <a:headEnd type="none" w="sm" len="sm"/>
            <a:tailEnd type="none" w="sm" len="sm"/>
          </a:ln>
          <a:effectLst/>
        </p:spPr>
        <p:txBody>
          <a:bodyPr wrap="square">
            <a:spAutoFit/>
          </a:bodyPr>
          <a:lstStyle>
            <a:defPPr marR="0" lvl="0" algn="l" rtl="0">
              <a:lnSpc>
                <a:spcPct val="100000"/>
              </a:lnSpc>
              <a:spcBef>
                <a:spcPts val="0"/>
              </a:spcBef>
              <a:spcAft>
                <a:spcPts val="0"/>
              </a:spcAft>
            </a:defPPr>
            <a:lvl1pPr eaLnBrk="0" hangingPunct="0">
              <a:lnSpc>
                <a:spcPct val="105000"/>
              </a:lnSpc>
              <a:defRPr sz="1600">
                <a:solidFill>
                  <a:srgbClr val="677480"/>
                </a:solidFill>
                <a:latin typeface="+mn-lt"/>
                <a:ea typeface="Lato"/>
                <a:cs typeface="Lato"/>
              </a:defRPr>
            </a:lvl1pPr>
          </a:lstStyle>
          <a:p>
            <a:r>
              <a:rPr lang="en-US" sz="2000" dirty="0"/>
              <a:t>Biostimulants from algae</a:t>
            </a:r>
          </a:p>
        </p:txBody>
      </p:sp>
      <p:pic>
        <p:nvPicPr>
          <p:cNvPr id="11" name="Imagen 10"/>
          <p:cNvPicPr>
            <a:picLocks noChangeAspect="1"/>
          </p:cNvPicPr>
          <p:nvPr/>
        </p:nvPicPr>
        <p:blipFill>
          <a:blip r:embed="rId4"/>
          <a:stretch>
            <a:fillRect/>
          </a:stretch>
        </p:blipFill>
        <p:spPr>
          <a:xfrm>
            <a:off x="164039" y="2103712"/>
            <a:ext cx="9244329" cy="4493639"/>
          </a:xfrm>
          <a:prstGeom prst="rect">
            <a:avLst/>
          </a:prstGeom>
        </p:spPr>
      </p:pic>
      <p:sp>
        <p:nvSpPr>
          <p:cNvPr id="7" name="3 Título"/>
          <p:cNvSpPr txBox="1">
            <a:spLocks/>
          </p:cNvSpPr>
          <p:nvPr/>
        </p:nvSpPr>
        <p:spPr>
          <a:xfrm>
            <a:off x="1709010" y="236861"/>
            <a:ext cx="8851486" cy="79208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4000" dirty="0"/>
              <a:t>Agriculture applications</a:t>
            </a:r>
          </a:p>
        </p:txBody>
      </p:sp>
    </p:spTree>
    <p:extLst>
      <p:ext uri="{BB962C8B-B14F-4D97-AF65-F5344CB8AC3E}">
        <p14:creationId xmlns:p14="http://schemas.microsoft.com/office/powerpoint/2010/main" val="343574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4" name="CuadroTexto 13"/>
          <p:cNvSpPr txBox="1"/>
          <p:nvPr/>
        </p:nvSpPr>
        <p:spPr>
          <a:xfrm>
            <a:off x="373832" y="1287744"/>
            <a:ext cx="5938192" cy="41306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2000" b="1" u="sng" dirty="0"/>
              <a:t>Biostimulants compounds</a:t>
            </a:r>
            <a:endParaRPr lang="en-US" b="1" u="sng" dirty="0"/>
          </a:p>
        </p:txBody>
      </p:sp>
      <p:pic>
        <p:nvPicPr>
          <p:cNvPr id="18" name="Picture 6" descr="| D-amino acids modulate plant development and health. Depending on D-amino acid concentration (µM vs. mM), the effect of the same amino acid (D-Ser) in the plant can be either positive, regulation of pollen tube development (Michard et al., 2011), or detrimental, plant growth inhibition (Forsum et al., 2008). However, different D-amino acids not only inhibit plant growth (Erikson et al., 2004; Forsum et al., 2008), but also can promote it (Erikson et al., 2004; Chen et al., 2010), and be assimilated as a nitrogen source (Hill et al., 2011). Certain D-amino acids have a potential to be used for disease prevention in plants (Li and Wang, 2014). Broad spectrum racemase bacteria are likely to be an important modulator of D-amino acids availability in the soil, thus affecting various processes in plants and selecting plant associated bacterial populations. "/>
          <p:cNvPicPr>
            <a:picLocks noChangeAspect="1" noChangeArrowheads="1"/>
          </p:cNvPicPr>
          <p:nvPr/>
        </p:nvPicPr>
        <p:blipFill rotWithShape="1">
          <a:blip r:embed="rId3">
            <a:extLst>
              <a:ext uri="{28A0092B-C50C-407E-A947-70E740481C1C}">
                <a14:useLocalDpi xmlns:a14="http://schemas.microsoft.com/office/drawing/2010/main" val="0"/>
              </a:ext>
            </a:extLst>
          </a:blip>
          <a:srcRect l="3108" t="1412" r="8184" b="3131"/>
          <a:stretch/>
        </p:blipFill>
        <p:spPr bwMode="auto">
          <a:xfrm>
            <a:off x="7351856" y="1449482"/>
            <a:ext cx="4561770" cy="33033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8" descr="Chemical structures of free amino acids isolated from the deterrent water-soluble fraction of the sea lamprey skin extract: arginine, valine, leucine, isoleucine, tyrosine, histidine, glutamic acid, phenylalanine, tryptophan, threonine, asparagine, methionine, cysteine, and glycine. https://doi.org/10.1371/journal.pone.0217417.g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5354" y="4765408"/>
            <a:ext cx="2448272" cy="1869328"/>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p:cNvSpPr txBox="1"/>
          <p:nvPr/>
        </p:nvSpPr>
        <p:spPr>
          <a:xfrm>
            <a:off x="406458" y="1774726"/>
            <a:ext cx="4450257" cy="1569660"/>
          </a:xfrm>
          <a:prstGeom prst="rect">
            <a:avLst/>
          </a:prstGeom>
          <a:noFill/>
        </p:spPr>
        <p:txBody>
          <a:bodyPr wrap="none" rtlCol="0">
            <a:spAutoFit/>
          </a:bodyPr>
          <a:lstStyle/>
          <a:p>
            <a:pPr>
              <a:lnSpc>
                <a:spcPct val="150000"/>
              </a:lnSpc>
            </a:pPr>
            <a:r>
              <a:rPr lang="en-US" sz="1600" b="1" i="1" dirty="0"/>
              <a:t>Most relevant compounds:</a:t>
            </a:r>
          </a:p>
          <a:p>
            <a:pPr marL="285750" indent="-285750">
              <a:lnSpc>
                <a:spcPct val="150000"/>
              </a:lnSpc>
              <a:buFont typeface="Wingdings" panose="05000000000000000000" pitchFamily="2" charset="2"/>
              <a:buChar char="ü"/>
            </a:pPr>
            <a:r>
              <a:rPr lang="en-US" sz="1600" i="1" dirty="0"/>
              <a:t>Polysaccharides/carbohydrates</a:t>
            </a:r>
          </a:p>
          <a:p>
            <a:pPr marL="285750" indent="-285750">
              <a:lnSpc>
                <a:spcPct val="150000"/>
              </a:lnSpc>
              <a:buFont typeface="Wingdings" panose="05000000000000000000" pitchFamily="2" charset="2"/>
              <a:buChar char="ü"/>
            </a:pPr>
            <a:r>
              <a:rPr lang="en-US" sz="1600" i="1" dirty="0">
                <a:solidFill>
                  <a:srgbClr val="FF0000"/>
                </a:solidFill>
              </a:rPr>
              <a:t>Peptides and amino-acids</a:t>
            </a:r>
          </a:p>
          <a:p>
            <a:pPr marL="285750" indent="-285750">
              <a:lnSpc>
                <a:spcPct val="150000"/>
              </a:lnSpc>
              <a:buFont typeface="Wingdings" panose="05000000000000000000" pitchFamily="2" charset="2"/>
              <a:buChar char="ü"/>
            </a:pPr>
            <a:r>
              <a:rPr lang="en-US" sz="1600" i="1" dirty="0">
                <a:solidFill>
                  <a:schemeClr val="accent3">
                    <a:lumMod val="75000"/>
                  </a:schemeClr>
                </a:solidFill>
              </a:rPr>
              <a:t>Phytohormones (auxin, </a:t>
            </a:r>
            <a:r>
              <a:rPr lang="en-US" sz="1600" i="1" dirty="0" err="1">
                <a:solidFill>
                  <a:schemeClr val="accent3">
                    <a:lumMod val="75000"/>
                  </a:schemeClr>
                </a:solidFill>
              </a:rPr>
              <a:t>citokinin</a:t>
            </a:r>
            <a:r>
              <a:rPr lang="en-US" sz="1600" i="1" dirty="0">
                <a:solidFill>
                  <a:schemeClr val="accent3">
                    <a:lumMod val="75000"/>
                  </a:schemeClr>
                </a:solidFill>
              </a:rPr>
              <a:t>, </a:t>
            </a:r>
            <a:r>
              <a:rPr lang="en-US" sz="1600" i="1" dirty="0" err="1">
                <a:solidFill>
                  <a:schemeClr val="accent3">
                    <a:lumMod val="75000"/>
                  </a:schemeClr>
                </a:solidFill>
              </a:rPr>
              <a:t>gibberelin</a:t>
            </a:r>
            <a:r>
              <a:rPr lang="en-US" sz="1600" i="1" dirty="0">
                <a:solidFill>
                  <a:schemeClr val="accent3">
                    <a:lumMod val="75000"/>
                  </a:schemeClr>
                </a:solidFill>
              </a:rPr>
              <a:t>)</a:t>
            </a:r>
          </a:p>
        </p:txBody>
      </p:sp>
      <p:sp>
        <p:nvSpPr>
          <p:cNvPr id="21" name="CuadroTexto 20"/>
          <p:cNvSpPr txBox="1"/>
          <p:nvPr/>
        </p:nvSpPr>
        <p:spPr>
          <a:xfrm>
            <a:off x="9676619" y="1627243"/>
            <a:ext cx="1569660" cy="369332"/>
          </a:xfrm>
          <a:prstGeom prst="rect">
            <a:avLst/>
          </a:prstGeom>
          <a:noFill/>
        </p:spPr>
        <p:txBody>
          <a:bodyPr wrap="none" rtlCol="0">
            <a:spAutoFit/>
          </a:bodyPr>
          <a:lstStyle/>
          <a:p>
            <a:r>
              <a:rPr lang="en-US" sz="1800" b="1" dirty="0">
                <a:solidFill>
                  <a:srgbClr val="FF0000"/>
                </a:solidFill>
              </a:rPr>
              <a:t>Amino-acids</a:t>
            </a:r>
          </a:p>
        </p:txBody>
      </p:sp>
      <p:pic>
        <p:nvPicPr>
          <p:cNvPr id="22" name="Picture 4" descr="Hormonal Regulation of Plant Growth and Develop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4422" y="4351105"/>
            <a:ext cx="2776854" cy="16962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ffects of phytohormones in plants | Download T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31" y="4336123"/>
            <a:ext cx="3539412" cy="14782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CuadroTexto 23"/>
          <p:cNvSpPr txBox="1"/>
          <p:nvPr/>
        </p:nvSpPr>
        <p:spPr>
          <a:xfrm>
            <a:off x="373832" y="3786015"/>
            <a:ext cx="1941557" cy="369332"/>
          </a:xfrm>
          <a:prstGeom prst="rect">
            <a:avLst/>
          </a:prstGeom>
          <a:noFill/>
        </p:spPr>
        <p:txBody>
          <a:bodyPr wrap="none" rtlCol="0">
            <a:spAutoFit/>
          </a:bodyPr>
          <a:lstStyle/>
          <a:p>
            <a:r>
              <a:rPr lang="en-US" sz="1800" b="1" dirty="0">
                <a:solidFill>
                  <a:schemeClr val="accent3"/>
                </a:solidFill>
              </a:rPr>
              <a:t>Phytohormones</a:t>
            </a:r>
          </a:p>
        </p:txBody>
      </p:sp>
      <p:pic>
        <p:nvPicPr>
          <p:cNvPr id="26" name="Picture 2" descr="Beta-glucan reviews - beta glucan function, benefits, foods and sour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7295" y="2197712"/>
            <a:ext cx="3058885" cy="1019628"/>
          </a:xfrm>
          <a:prstGeom prst="rect">
            <a:avLst/>
          </a:prstGeom>
          <a:noFill/>
          <a:extLst>
            <a:ext uri="{909E8E84-426E-40DD-AFC4-6F175D3DCCD1}">
              <a14:hiddenFill xmlns:a14="http://schemas.microsoft.com/office/drawing/2010/main">
                <a:solidFill>
                  <a:srgbClr val="FFFFFF"/>
                </a:solidFill>
              </a14:hiddenFill>
            </a:ext>
          </a:extLst>
        </p:spPr>
      </p:pic>
      <p:sp>
        <p:nvSpPr>
          <p:cNvPr id="12" name="3 Título"/>
          <p:cNvSpPr txBox="1">
            <a:spLocks/>
          </p:cNvSpPr>
          <p:nvPr/>
        </p:nvSpPr>
        <p:spPr>
          <a:xfrm>
            <a:off x="1709010" y="236861"/>
            <a:ext cx="8851486" cy="79208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4000" dirty="0"/>
              <a:t>Agriculture applications</a:t>
            </a:r>
          </a:p>
        </p:txBody>
      </p:sp>
    </p:spTree>
    <p:extLst>
      <p:ext uri="{BB962C8B-B14F-4D97-AF65-F5344CB8AC3E}">
        <p14:creationId xmlns:p14="http://schemas.microsoft.com/office/powerpoint/2010/main" val="116998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33" name="3 Título"/>
          <p:cNvSpPr txBox="1">
            <a:spLocks/>
          </p:cNvSpPr>
          <p:nvPr/>
        </p:nvSpPr>
        <p:spPr>
          <a:xfrm>
            <a:off x="1709010" y="236861"/>
            <a:ext cx="8851486" cy="79208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4000"/>
              <a:t>Sustainable production</a:t>
            </a:r>
            <a:endParaRPr lang="en-US" sz="4000" dirty="0"/>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174" y="1736720"/>
            <a:ext cx="5032419" cy="309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uadroTexto 9"/>
          <p:cNvSpPr txBox="1"/>
          <p:nvPr/>
        </p:nvSpPr>
        <p:spPr>
          <a:xfrm>
            <a:off x="373832" y="1287744"/>
            <a:ext cx="5938192" cy="41306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algn="just">
              <a:spcBef>
                <a:spcPts val="600"/>
              </a:spcBef>
              <a:spcAft>
                <a:spcPts val="600"/>
              </a:spcAft>
              <a:defRPr sz="1800">
                <a:solidFill>
                  <a:srgbClr val="677480"/>
                </a:solidFill>
                <a:latin typeface="+mn-lt"/>
                <a:ea typeface="Lato"/>
                <a:cs typeface="Lato"/>
              </a:defRPr>
            </a:lvl1pPr>
          </a:lstStyle>
          <a:p>
            <a:r>
              <a:rPr lang="en-US" sz="2400" b="1" dirty="0"/>
              <a:t>Development of industrial  processes</a:t>
            </a:r>
            <a:endParaRPr lang="en-US" sz="2000" b="1" dirty="0"/>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820"/>
          <a:stretch/>
        </p:blipFill>
        <p:spPr bwMode="auto">
          <a:xfrm>
            <a:off x="7248128" y="1287744"/>
            <a:ext cx="4919664"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0 CuadroTexto"/>
          <p:cNvSpPr txBox="1"/>
          <p:nvPr/>
        </p:nvSpPr>
        <p:spPr>
          <a:xfrm>
            <a:off x="9025460" y="3501008"/>
            <a:ext cx="3070071" cy="369332"/>
          </a:xfrm>
          <a:prstGeom prst="rect">
            <a:avLst/>
          </a:prstGeom>
          <a:noFill/>
        </p:spPr>
        <p:txBody>
          <a:bodyPr wrap="none" rtlCol="0">
            <a:spAutoFit/>
          </a:bodyPr>
          <a:lstStyle/>
          <a:p>
            <a:r>
              <a:rPr lang="es-ES" sz="1800" b="1" dirty="0" err="1">
                <a:solidFill>
                  <a:schemeClr val="bg1"/>
                </a:solidFill>
              </a:rPr>
              <a:t>UNIVERSITY</a:t>
            </a:r>
            <a:r>
              <a:rPr lang="es-ES" sz="1800" b="1" dirty="0">
                <a:solidFill>
                  <a:schemeClr val="bg1"/>
                </a:solidFill>
              </a:rPr>
              <a:t> OF </a:t>
            </a:r>
            <a:r>
              <a:rPr lang="es-ES" sz="1800" b="1" dirty="0" err="1">
                <a:solidFill>
                  <a:schemeClr val="bg1"/>
                </a:solidFill>
              </a:rPr>
              <a:t>ALMERIA</a:t>
            </a:r>
            <a:endParaRPr lang="en-GB" sz="1800" b="1" dirty="0">
              <a:solidFill>
                <a:schemeClr val="bg1"/>
              </a:solidFill>
            </a:endParaRPr>
          </a:p>
        </p:txBody>
      </p:sp>
      <p:sp>
        <p:nvSpPr>
          <p:cNvPr id="13" name="12 Forma libre"/>
          <p:cNvSpPr/>
          <p:nvPr/>
        </p:nvSpPr>
        <p:spPr>
          <a:xfrm>
            <a:off x="8472265" y="2564904"/>
            <a:ext cx="1512168" cy="1152128"/>
          </a:xfrm>
          <a:custGeom>
            <a:avLst/>
            <a:gdLst>
              <a:gd name="connsiteX0" fmla="*/ 1238865 w 3288891"/>
              <a:gd name="connsiteY0" fmla="*/ 2433484 h 2433484"/>
              <a:gd name="connsiteX1" fmla="*/ 0 w 3288891"/>
              <a:gd name="connsiteY1" fmla="*/ 1047135 h 2433484"/>
              <a:gd name="connsiteX2" fmla="*/ 752168 w 3288891"/>
              <a:gd name="connsiteY2" fmla="*/ 899651 h 2433484"/>
              <a:gd name="connsiteX3" fmla="*/ 2197510 w 3288891"/>
              <a:gd name="connsiteY3" fmla="*/ 191729 h 2433484"/>
              <a:gd name="connsiteX4" fmla="*/ 2802194 w 3288891"/>
              <a:gd name="connsiteY4" fmla="*/ 0 h 2433484"/>
              <a:gd name="connsiteX5" fmla="*/ 3288891 w 3288891"/>
              <a:gd name="connsiteY5" fmla="*/ 1120877 h 2433484"/>
              <a:gd name="connsiteX6" fmla="*/ 2064775 w 3288891"/>
              <a:gd name="connsiteY6" fmla="*/ 1622322 h 2433484"/>
              <a:gd name="connsiteX7" fmla="*/ 1460091 w 3288891"/>
              <a:gd name="connsiteY7" fmla="*/ 2109019 h 2433484"/>
              <a:gd name="connsiteX8" fmla="*/ 1238865 w 3288891"/>
              <a:gd name="connsiteY8" fmla="*/ 2433484 h 243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8891" h="2433484">
                <a:moveTo>
                  <a:pt x="1238865" y="2433484"/>
                </a:moveTo>
                <a:lnTo>
                  <a:pt x="0" y="1047135"/>
                </a:lnTo>
                <a:lnTo>
                  <a:pt x="752168" y="899651"/>
                </a:lnTo>
                <a:lnTo>
                  <a:pt x="2197510" y="191729"/>
                </a:lnTo>
                <a:lnTo>
                  <a:pt x="2802194" y="0"/>
                </a:lnTo>
                <a:lnTo>
                  <a:pt x="3288891" y="1120877"/>
                </a:lnTo>
                <a:lnTo>
                  <a:pt x="2064775" y="1622322"/>
                </a:lnTo>
                <a:lnTo>
                  <a:pt x="1460091" y="2109019"/>
                </a:lnTo>
                <a:lnTo>
                  <a:pt x="1238865" y="2433484"/>
                </a:ln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1 Forma libre"/>
          <p:cNvSpPr/>
          <p:nvPr/>
        </p:nvSpPr>
        <p:spPr>
          <a:xfrm rot="493572">
            <a:off x="9288886" y="1996078"/>
            <a:ext cx="478905" cy="629150"/>
          </a:xfrm>
          <a:custGeom>
            <a:avLst/>
            <a:gdLst>
              <a:gd name="connsiteX0" fmla="*/ 391886 w 575953"/>
              <a:gd name="connsiteY0" fmla="*/ 926275 h 926275"/>
              <a:gd name="connsiteX1" fmla="*/ 391886 w 575953"/>
              <a:gd name="connsiteY1" fmla="*/ 926275 h 926275"/>
              <a:gd name="connsiteX2" fmla="*/ 350322 w 575953"/>
              <a:gd name="connsiteY2" fmla="*/ 884712 h 926275"/>
              <a:gd name="connsiteX3" fmla="*/ 338447 w 575953"/>
              <a:gd name="connsiteY3" fmla="*/ 866899 h 926275"/>
              <a:gd name="connsiteX4" fmla="*/ 0 w 575953"/>
              <a:gd name="connsiteY4" fmla="*/ 95002 h 926275"/>
              <a:gd name="connsiteX5" fmla="*/ 285008 w 575953"/>
              <a:gd name="connsiteY5" fmla="*/ 0 h 926275"/>
              <a:gd name="connsiteX6" fmla="*/ 522514 w 575953"/>
              <a:gd name="connsiteY6" fmla="*/ 564078 h 926275"/>
              <a:gd name="connsiteX7" fmla="*/ 575953 w 575953"/>
              <a:gd name="connsiteY7" fmla="*/ 849086 h 926275"/>
              <a:gd name="connsiteX8" fmla="*/ 391886 w 575953"/>
              <a:gd name="connsiteY8" fmla="*/ 926275 h 926275"/>
              <a:gd name="connsiteX0" fmla="*/ 469076 w 653143"/>
              <a:gd name="connsiteY0" fmla="*/ 967839 h 980710"/>
              <a:gd name="connsiteX1" fmla="*/ 469076 w 653143"/>
              <a:gd name="connsiteY1" fmla="*/ 967839 h 980710"/>
              <a:gd name="connsiteX2" fmla="*/ 427512 w 653143"/>
              <a:gd name="connsiteY2" fmla="*/ 926276 h 980710"/>
              <a:gd name="connsiteX3" fmla="*/ 415637 w 653143"/>
              <a:gd name="connsiteY3" fmla="*/ 908463 h 980710"/>
              <a:gd name="connsiteX4" fmla="*/ 0 w 653143"/>
              <a:gd name="connsiteY4" fmla="*/ 0 h 980710"/>
              <a:gd name="connsiteX5" fmla="*/ 362198 w 653143"/>
              <a:gd name="connsiteY5" fmla="*/ 41564 h 980710"/>
              <a:gd name="connsiteX6" fmla="*/ 599704 w 653143"/>
              <a:gd name="connsiteY6" fmla="*/ 605642 h 980710"/>
              <a:gd name="connsiteX7" fmla="*/ 653143 w 653143"/>
              <a:gd name="connsiteY7" fmla="*/ 890650 h 980710"/>
              <a:gd name="connsiteX8" fmla="*/ 469076 w 653143"/>
              <a:gd name="connsiteY8" fmla="*/ 967839 h 980710"/>
              <a:gd name="connsiteX0" fmla="*/ 469076 w 653143"/>
              <a:gd name="connsiteY0" fmla="*/ 1104405 h 1117276"/>
              <a:gd name="connsiteX1" fmla="*/ 469076 w 653143"/>
              <a:gd name="connsiteY1" fmla="*/ 1104405 h 1117276"/>
              <a:gd name="connsiteX2" fmla="*/ 427512 w 653143"/>
              <a:gd name="connsiteY2" fmla="*/ 1062842 h 1117276"/>
              <a:gd name="connsiteX3" fmla="*/ 415637 w 653143"/>
              <a:gd name="connsiteY3" fmla="*/ 1045029 h 1117276"/>
              <a:gd name="connsiteX4" fmla="*/ 0 w 653143"/>
              <a:gd name="connsiteY4" fmla="*/ 136566 h 1117276"/>
              <a:gd name="connsiteX5" fmla="*/ 267196 w 653143"/>
              <a:gd name="connsiteY5" fmla="*/ 0 h 1117276"/>
              <a:gd name="connsiteX6" fmla="*/ 599704 w 653143"/>
              <a:gd name="connsiteY6" fmla="*/ 742208 h 1117276"/>
              <a:gd name="connsiteX7" fmla="*/ 653143 w 653143"/>
              <a:gd name="connsiteY7" fmla="*/ 1027216 h 1117276"/>
              <a:gd name="connsiteX8" fmla="*/ 469076 w 653143"/>
              <a:gd name="connsiteY8" fmla="*/ 1104405 h 111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143" h="1117276">
                <a:moveTo>
                  <a:pt x="469076" y="1104405"/>
                </a:moveTo>
                <a:lnTo>
                  <a:pt x="469076" y="1104405"/>
                </a:lnTo>
                <a:cubicBezTo>
                  <a:pt x="455221" y="1090551"/>
                  <a:pt x="440619" y="1077405"/>
                  <a:pt x="427512" y="1062842"/>
                </a:cubicBezTo>
                <a:cubicBezTo>
                  <a:pt x="422738" y="1057538"/>
                  <a:pt x="486889" y="1199408"/>
                  <a:pt x="415637" y="1045029"/>
                </a:cubicBezTo>
                <a:cubicBezTo>
                  <a:pt x="344385" y="890650"/>
                  <a:pt x="138546" y="439387"/>
                  <a:pt x="0" y="136566"/>
                </a:cubicBezTo>
                <a:lnTo>
                  <a:pt x="267196" y="0"/>
                </a:lnTo>
                <a:lnTo>
                  <a:pt x="599704" y="742208"/>
                </a:lnTo>
                <a:lnTo>
                  <a:pt x="653143" y="1027216"/>
                </a:lnTo>
                <a:lnTo>
                  <a:pt x="469076" y="1104405"/>
                </a:ln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13 CuadroTexto"/>
          <p:cNvSpPr txBox="1"/>
          <p:nvPr/>
        </p:nvSpPr>
        <p:spPr>
          <a:xfrm>
            <a:off x="9713516" y="2310653"/>
            <a:ext cx="1787669" cy="369332"/>
          </a:xfrm>
          <a:prstGeom prst="rect">
            <a:avLst/>
          </a:prstGeom>
          <a:noFill/>
        </p:spPr>
        <p:txBody>
          <a:bodyPr wrap="none" rtlCol="0">
            <a:spAutoFit/>
          </a:bodyPr>
          <a:lstStyle/>
          <a:p>
            <a:r>
              <a:rPr lang="es-ES" sz="1800" b="1" dirty="0">
                <a:solidFill>
                  <a:schemeClr val="bg1"/>
                </a:solidFill>
              </a:rPr>
              <a:t>R&amp;D FACILITY</a:t>
            </a:r>
            <a:endParaRPr lang="en-GB" sz="1800" b="1" dirty="0">
              <a:solidFill>
                <a:schemeClr val="bg1"/>
              </a:solidFill>
            </a:endParaRPr>
          </a:p>
        </p:txBody>
      </p:sp>
      <p:sp>
        <p:nvSpPr>
          <p:cNvPr id="16" name="11 Forma libre"/>
          <p:cNvSpPr/>
          <p:nvPr/>
        </p:nvSpPr>
        <p:spPr>
          <a:xfrm rot="493572">
            <a:off x="8773853" y="1920192"/>
            <a:ext cx="704926" cy="766351"/>
          </a:xfrm>
          <a:custGeom>
            <a:avLst/>
            <a:gdLst>
              <a:gd name="connsiteX0" fmla="*/ 391886 w 575953"/>
              <a:gd name="connsiteY0" fmla="*/ 926275 h 926275"/>
              <a:gd name="connsiteX1" fmla="*/ 391886 w 575953"/>
              <a:gd name="connsiteY1" fmla="*/ 926275 h 926275"/>
              <a:gd name="connsiteX2" fmla="*/ 350322 w 575953"/>
              <a:gd name="connsiteY2" fmla="*/ 884712 h 926275"/>
              <a:gd name="connsiteX3" fmla="*/ 338447 w 575953"/>
              <a:gd name="connsiteY3" fmla="*/ 866899 h 926275"/>
              <a:gd name="connsiteX4" fmla="*/ 0 w 575953"/>
              <a:gd name="connsiteY4" fmla="*/ 95002 h 926275"/>
              <a:gd name="connsiteX5" fmla="*/ 285008 w 575953"/>
              <a:gd name="connsiteY5" fmla="*/ 0 h 926275"/>
              <a:gd name="connsiteX6" fmla="*/ 522514 w 575953"/>
              <a:gd name="connsiteY6" fmla="*/ 564078 h 926275"/>
              <a:gd name="connsiteX7" fmla="*/ 575953 w 575953"/>
              <a:gd name="connsiteY7" fmla="*/ 849086 h 926275"/>
              <a:gd name="connsiteX8" fmla="*/ 391886 w 575953"/>
              <a:gd name="connsiteY8" fmla="*/ 926275 h 926275"/>
              <a:gd name="connsiteX0" fmla="*/ 469076 w 653143"/>
              <a:gd name="connsiteY0" fmla="*/ 967839 h 980710"/>
              <a:gd name="connsiteX1" fmla="*/ 469076 w 653143"/>
              <a:gd name="connsiteY1" fmla="*/ 967839 h 980710"/>
              <a:gd name="connsiteX2" fmla="*/ 427512 w 653143"/>
              <a:gd name="connsiteY2" fmla="*/ 926276 h 980710"/>
              <a:gd name="connsiteX3" fmla="*/ 415637 w 653143"/>
              <a:gd name="connsiteY3" fmla="*/ 908463 h 980710"/>
              <a:gd name="connsiteX4" fmla="*/ 0 w 653143"/>
              <a:gd name="connsiteY4" fmla="*/ 0 h 980710"/>
              <a:gd name="connsiteX5" fmla="*/ 362198 w 653143"/>
              <a:gd name="connsiteY5" fmla="*/ 41564 h 980710"/>
              <a:gd name="connsiteX6" fmla="*/ 599704 w 653143"/>
              <a:gd name="connsiteY6" fmla="*/ 605642 h 980710"/>
              <a:gd name="connsiteX7" fmla="*/ 653143 w 653143"/>
              <a:gd name="connsiteY7" fmla="*/ 890650 h 980710"/>
              <a:gd name="connsiteX8" fmla="*/ 469076 w 653143"/>
              <a:gd name="connsiteY8" fmla="*/ 967839 h 980710"/>
              <a:gd name="connsiteX0" fmla="*/ 469076 w 653143"/>
              <a:gd name="connsiteY0" fmla="*/ 1104405 h 1117276"/>
              <a:gd name="connsiteX1" fmla="*/ 469076 w 653143"/>
              <a:gd name="connsiteY1" fmla="*/ 1104405 h 1117276"/>
              <a:gd name="connsiteX2" fmla="*/ 427512 w 653143"/>
              <a:gd name="connsiteY2" fmla="*/ 1062842 h 1117276"/>
              <a:gd name="connsiteX3" fmla="*/ 415637 w 653143"/>
              <a:gd name="connsiteY3" fmla="*/ 1045029 h 1117276"/>
              <a:gd name="connsiteX4" fmla="*/ 0 w 653143"/>
              <a:gd name="connsiteY4" fmla="*/ 136566 h 1117276"/>
              <a:gd name="connsiteX5" fmla="*/ 267196 w 653143"/>
              <a:gd name="connsiteY5" fmla="*/ 0 h 1117276"/>
              <a:gd name="connsiteX6" fmla="*/ 599704 w 653143"/>
              <a:gd name="connsiteY6" fmla="*/ 742208 h 1117276"/>
              <a:gd name="connsiteX7" fmla="*/ 653143 w 653143"/>
              <a:gd name="connsiteY7" fmla="*/ 1027216 h 1117276"/>
              <a:gd name="connsiteX8" fmla="*/ 469076 w 653143"/>
              <a:gd name="connsiteY8" fmla="*/ 1104405 h 111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143" h="1117276">
                <a:moveTo>
                  <a:pt x="469076" y="1104405"/>
                </a:moveTo>
                <a:lnTo>
                  <a:pt x="469076" y="1104405"/>
                </a:lnTo>
                <a:cubicBezTo>
                  <a:pt x="455221" y="1090551"/>
                  <a:pt x="440619" y="1077405"/>
                  <a:pt x="427512" y="1062842"/>
                </a:cubicBezTo>
                <a:cubicBezTo>
                  <a:pt x="422738" y="1057538"/>
                  <a:pt x="486889" y="1199408"/>
                  <a:pt x="415637" y="1045029"/>
                </a:cubicBezTo>
                <a:cubicBezTo>
                  <a:pt x="344385" y="890650"/>
                  <a:pt x="138546" y="439387"/>
                  <a:pt x="0" y="136566"/>
                </a:cubicBezTo>
                <a:lnTo>
                  <a:pt x="267196" y="0"/>
                </a:lnTo>
                <a:lnTo>
                  <a:pt x="599704" y="742208"/>
                </a:lnTo>
                <a:lnTo>
                  <a:pt x="653143" y="1027216"/>
                </a:lnTo>
                <a:lnTo>
                  <a:pt x="469076" y="1104405"/>
                </a:lnTo>
                <a:close/>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13 CuadroTexto"/>
          <p:cNvSpPr txBox="1"/>
          <p:nvPr/>
        </p:nvSpPr>
        <p:spPr>
          <a:xfrm>
            <a:off x="7463346" y="1585635"/>
            <a:ext cx="2250170" cy="646331"/>
          </a:xfrm>
          <a:prstGeom prst="rect">
            <a:avLst/>
          </a:prstGeom>
          <a:noFill/>
        </p:spPr>
        <p:txBody>
          <a:bodyPr wrap="square" rtlCol="0">
            <a:spAutoFit/>
          </a:bodyPr>
          <a:lstStyle/>
          <a:p>
            <a:r>
              <a:rPr lang="es-ES" sz="1800" b="1" dirty="0">
                <a:solidFill>
                  <a:srgbClr val="FFFF00"/>
                </a:solidFill>
              </a:rPr>
              <a:t>PRODUCTION FACILITY</a:t>
            </a:r>
            <a:endParaRPr lang="en-GB" sz="1800" b="1" dirty="0">
              <a:solidFill>
                <a:srgbClr val="FFFF00"/>
              </a:solidFill>
            </a:endParaRPr>
          </a:p>
        </p:txBody>
      </p:sp>
      <p:pic>
        <p:nvPicPr>
          <p:cNvPr id="1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828" y="4372236"/>
            <a:ext cx="4525020" cy="223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8898" y="4155780"/>
            <a:ext cx="3880491" cy="237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uadroTexto 19"/>
          <p:cNvSpPr txBox="1"/>
          <p:nvPr/>
        </p:nvSpPr>
        <p:spPr>
          <a:xfrm>
            <a:off x="2568949" y="1772410"/>
            <a:ext cx="2988332" cy="55688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RPr/>
            </a:defPPr>
            <a:lvl1pPr algn="just">
              <a:spcBef>
                <a:spcPts val="600"/>
              </a:spcBef>
              <a:spcAft>
                <a:spcPts val="600"/>
              </a:spcAft>
              <a:defRPr sz="1800" b="1">
                <a:solidFill>
                  <a:srgbClr val="677480"/>
                </a:solidFill>
                <a:latin typeface="+mn-lt"/>
                <a:ea typeface="Lato"/>
                <a:cs typeface="Lato"/>
              </a:defRPr>
            </a:lvl1pPr>
          </a:lstStyle>
          <a:p>
            <a:pPr marL="285750" indent="-285750">
              <a:buFont typeface="Symbol" panose="05050102010706020507" pitchFamily="18" charset="2"/>
              <a:buChar char="~"/>
            </a:pPr>
            <a:r>
              <a:rPr lang="es-ES" dirty="0">
                <a:solidFill>
                  <a:schemeClr val="bg1"/>
                </a:solidFill>
              </a:rPr>
              <a:t>1.000 -5.000 </a:t>
            </a:r>
            <a:r>
              <a:rPr lang="es-ES" dirty="0" err="1">
                <a:solidFill>
                  <a:schemeClr val="bg1"/>
                </a:solidFill>
              </a:rPr>
              <a:t>m</a:t>
            </a:r>
            <a:r>
              <a:rPr lang="es-ES" baseline="30000" dirty="0" err="1">
                <a:solidFill>
                  <a:schemeClr val="bg1"/>
                </a:solidFill>
              </a:rPr>
              <a:t>2</a:t>
            </a:r>
            <a:r>
              <a:rPr lang="es-ES" dirty="0">
                <a:solidFill>
                  <a:schemeClr val="bg1"/>
                </a:solidFill>
              </a:rPr>
              <a:t> </a:t>
            </a:r>
            <a:r>
              <a:rPr lang="es-ES" dirty="0" err="1">
                <a:solidFill>
                  <a:schemeClr val="bg1"/>
                </a:solidFill>
              </a:rPr>
              <a:t>surface</a:t>
            </a:r>
            <a:endParaRPr lang="es-ES_tradnl" dirty="0">
              <a:solidFill>
                <a:schemeClr val="bg1"/>
              </a:solidFill>
            </a:endParaRPr>
          </a:p>
        </p:txBody>
      </p:sp>
      <p:pic>
        <p:nvPicPr>
          <p:cNvPr id="21" name="Picture 2" descr="A large commercial kitchen&#10;&#10;Description automatically generated">
            <a:extLst>
              <a:ext uri="{FF2B5EF4-FFF2-40B4-BE49-F238E27FC236}">
                <a16:creationId xmlns:a16="http://schemas.microsoft.com/office/drawing/2014/main" id="{78E28D09-E7FF-46A3-8658-B070FEB151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401" r="11013" b="11402"/>
          <a:stretch/>
        </p:blipFill>
        <p:spPr>
          <a:xfrm>
            <a:off x="4663135" y="4925153"/>
            <a:ext cx="4049256" cy="1638374"/>
          </a:xfrm>
          <a:prstGeom prst="rect">
            <a:avLst/>
          </a:prstGeom>
        </p:spPr>
      </p:pic>
    </p:spTree>
    <p:extLst>
      <p:ext uri="{BB962C8B-B14F-4D97-AF65-F5344CB8AC3E}">
        <p14:creationId xmlns:p14="http://schemas.microsoft.com/office/powerpoint/2010/main" val="41010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B4537707456740B0FED61AF6E57B4B" ma:contentTypeVersion="16" ma:contentTypeDescription="Create a new document." ma:contentTypeScope="" ma:versionID="d8d657d4ac486e7189319839726353e4">
  <xsd:schema xmlns:xsd="http://www.w3.org/2001/XMLSchema" xmlns:xs="http://www.w3.org/2001/XMLSchema" xmlns:p="http://schemas.microsoft.com/office/2006/metadata/properties" xmlns:ns2="18b11e54-1c5d-4898-aa3b-e5e3784bc69d" xmlns:ns3="a9ba1632-c2a4-40ff-a0bc-a08ba0b22165" targetNamespace="http://schemas.microsoft.com/office/2006/metadata/properties" ma:root="true" ma:fieldsID="aab76283b08c7ba5e99d13d8ea5cfb61" ns2:_="" ns3:_="">
    <xsd:import namespace="18b11e54-1c5d-4898-aa3b-e5e3784bc69d"/>
    <xsd:import namespace="a9ba1632-c2a4-40ff-a0bc-a08ba0b2216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element ref="ns2:CostUni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11e54-1c5d-4898-aa3b-e5e3784bc6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822ac0e-e204-4635-b95e-889568c26b05"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stUnit" ma:index="23" nillable="true" ma:displayName="Cost Unit" ma:format="Dropdown" ma:internalName="CostUni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9ba1632-c2a4-40ff-a0bc-a08ba0b2216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a248e1f0-5c6b-4181-a240-01e0e062798f}" ma:internalName="TaxCatchAll" ma:showField="CatchAllData" ma:web="a9ba1632-c2a4-40ff-a0bc-a08ba0b2216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9ba1632-c2a4-40ff-a0bc-a08ba0b22165" xsi:nil="true"/>
    <lcf76f155ced4ddcb4097134ff3c332f xmlns="18b11e54-1c5d-4898-aa3b-e5e3784bc69d">
      <Terms xmlns="http://schemas.microsoft.com/office/infopath/2007/PartnerControls"/>
    </lcf76f155ced4ddcb4097134ff3c332f>
    <CostUnit xmlns="18b11e54-1c5d-4898-aa3b-e5e3784bc69d" xsi:nil="true"/>
  </documentManagement>
</p:properties>
</file>

<file path=customXml/itemProps1.xml><?xml version="1.0" encoding="utf-8"?>
<ds:datastoreItem xmlns:ds="http://schemas.openxmlformats.org/officeDocument/2006/customXml" ds:itemID="{B6C4BDD0-AA59-461E-8020-22E0D6A28037}"/>
</file>

<file path=customXml/itemProps2.xml><?xml version="1.0" encoding="utf-8"?>
<ds:datastoreItem xmlns:ds="http://schemas.openxmlformats.org/officeDocument/2006/customXml" ds:itemID="{604F4418-A0AF-44A0-A901-46CCB2E6FD5E}"/>
</file>

<file path=customXml/itemProps3.xml><?xml version="1.0" encoding="utf-8"?>
<ds:datastoreItem xmlns:ds="http://schemas.openxmlformats.org/officeDocument/2006/customXml" ds:itemID="{D2CE07E5-A0C7-4EFE-AC63-3081BEE08CDD}"/>
</file>

<file path=docProps/app.xml><?xml version="1.0" encoding="utf-8"?>
<Properties xmlns="http://schemas.openxmlformats.org/officeDocument/2006/extended-properties" xmlns:vt="http://schemas.openxmlformats.org/officeDocument/2006/docPropsVTypes">
  <TotalTime>3563</TotalTime>
  <Words>1356</Words>
  <Application>Microsoft Macintosh PowerPoint</Application>
  <PresentationFormat>Widescreen</PresentationFormat>
  <Paragraphs>157</Paragraphs>
  <Slides>13</Slides>
  <Notes>13</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1" baseType="lpstr">
      <vt:lpstr>Times New Roman</vt:lpstr>
      <vt:lpstr>Raleway</vt:lpstr>
      <vt:lpstr>Wingdings</vt:lpstr>
      <vt:lpstr>Symbol</vt:lpstr>
      <vt:lpstr>Arial</vt:lpstr>
      <vt:lpstr>Lato</vt:lpstr>
      <vt:lpstr>Antonio template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ALGAE BIOREFINERY FOR THE PRODUCTION OF BIOACTIVE COMPOUNDS FOR AGRICULTURE AND AQUACULTURE</dc:title>
  <dc:creator>usuario</dc:creator>
  <cp:lastModifiedBy>EA - E Arvaniti</cp:lastModifiedBy>
  <cp:revision>318</cp:revision>
  <cp:lastPrinted>2021-05-01T08:15:16Z</cp:lastPrinted>
  <dcterms:modified xsi:type="dcterms:W3CDTF">2024-06-25T06:31:32Z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0x01010014B4537707456740B0FED61AF6E57B4B</vt:lpwstr>
  </property>
</Properties>
</file>