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13"/>
  </p:notesMasterIdLst>
  <p:handoutMasterIdLst>
    <p:handoutMasterId r:id="rId14"/>
  </p:handoutMasterIdLst>
  <p:sldIdLst>
    <p:sldId id="738" r:id="rId3"/>
    <p:sldId id="729" r:id="rId4"/>
    <p:sldId id="741" r:id="rId5"/>
    <p:sldId id="742" r:id="rId6"/>
    <p:sldId id="745" r:id="rId7"/>
    <p:sldId id="746" r:id="rId8"/>
    <p:sldId id="731" r:id="rId9"/>
    <p:sldId id="748" r:id="rId10"/>
    <p:sldId id="749" r:id="rId11"/>
    <p:sldId id="750" r:id="rId12"/>
  </p:sldIdLst>
  <p:sldSz cx="9144000" cy="6858000" type="screen4x3"/>
  <p:notesSz cx="6858000" cy="9144000"/>
  <p:defaultTextStyle>
    <a:defPPr>
      <a:defRPr lang="en-US"/>
    </a:defPPr>
    <a:lvl1pPr algn="l" rtl="0" fontAlgn="base">
      <a:lnSpc>
        <a:spcPct val="80000"/>
      </a:lnSpc>
      <a:spcBef>
        <a:spcPct val="20000"/>
      </a:spcBef>
      <a:spcAft>
        <a:spcPct val="0"/>
      </a:spcAft>
      <a:buChar char="•"/>
      <a:defRPr sz="1600" kern="1200">
        <a:solidFill>
          <a:srgbClr val="003399"/>
        </a:solidFill>
        <a:latin typeface="Arial" charset="0"/>
        <a:ea typeface="+mn-ea"/>
        <a:cs typeface="+mn-cs"/>
      </a:defRPr>
    </a:lvl1pPr>
    <a:lvl2pPr marL="457200" algn="l" rtl="0" fontAlgn="base">
      <a:lnSpc>
        <a:spcPct val="80000"/>
      </a:lnSpc>
      <a:spcBef>
        <a:spcPct val="20000"/>
      </a:spcBef>
      <a:spcAft>
        <a:spcPct val="0"/>
      </a:spcAft>
      <a:buChar char="•"/>
      <a:defRPr sz="1600" kern="1200">
        <a:solidFill>
          <a:srgbClr val="003399"/>
        </a:solidFill>
        <a:latin typeface="Arial" charset="0"/>
        <a:ea typeface="+mn-ea"/>
        <a:cs typeface="+mn-cs"/>
      </a:defRPr>
    </a:lvl2pPr>
    <a:lvl3pPr marL="914400" algn="l" rtl="0" fontAlgn="base">
      <a:lnSpc>
        <a:spcPct val="80000"/>
      </a:lnSpc>
      <a:spcBef>
        <a:spcPct val="20000"/>
      </a:spcBef>
      <a:spcAft>
        <a:spcPct val="0"/>
      </a:spcAft>
      <a:buChar char="•"/>
      <a:defRPr sz="1600" kern="1200">
        <a:solidFill>
          <a:srgbClr val="003399"/>
        </a:solidFill>
        <a:latin typeface="Arial" charset="0"/>
        <a:ea typeface="+mn-ea"/>
        <a:cs typeface="+mn-cs"/>
      </a:defRPr>
    </a:lvl3pPr>
    <a:lvl4pPr marL="1371600" algn="l" rtl="0" fontAlgn="base">
      <a:lnSpc>
        <a:spcPct val="80000"/>
      </a:lnSpc>
      <a:spcBef>
        <a:spcPct val="20000"/>
      </a:spcBef>
      <a:spcAft>
        <a:spcPct val="0"/>
      </a:spcAft>
      <a:buChar char="•"/>
      <a:defRPr sz="1600" kern="1200">
        <a:solidFill>
          <a:srgbClr val="003399"/>
        </a:solidFill>
        <a:latin typeface="Arial" charset="0"/>
        <a:ea typeface="+mn-ea"/>
        <a:cs typeface="+mn-cs"/>
      </a:defRPr>
    </a:lvl4pPr>
    <a:lvl5pPr marL="1828800" algn="l" rtl="0" fontAlgn="base">
      <a:lnSpc>
        <a:spcPct val="80000"/>
      </a:lnSpc>
      <a:spcBef>
        <a:spcPct val="20000"/>
      </a:spcBef>
      <a:spcAft>
        <a:spcPct val="0"/>
      </a:spcAft>
      <a:buChar char="•"/>
      <a:defRPr sz="1600" kern="1200">
        <a:solidFill>
          <a:srgbClr val="003399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rgbClr val="003399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rgbClr val="003399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rgbClr val="003399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rgbClr val="003399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6FBC"/>
    <a:srgbClr val="7F98CF"/>
    <a:srgbClr val="C0C0C0"/>
    <a:srgbClr val="00CC00"/>
    <a:srgbClr val="B2B2B2"/>
    <a:srgbClr val="000000"/>
    <a:srgbClr val="76C88F"/>
    <a:srgbClr val="2F477D"/>
    <a:srgbClr val="1D2C4F"/>
    <a:srgbClr val="92A7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204" autoAdjust="0"/>
    <p:restoredTop sz="87270" autoAdjust="0"/>
  </p:normalViewPr>
  <p:slideViewPr>
    <p:cSldViewPr>
      <p:cViewPr>
        <p:scale>
          <a:sx n="70" d="100"/>
          <a:sy n="70" d="100"/>
        </p:scale>
        <p:origin x="-1284" y="-636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9" d="100"/>
        <a:sy n="79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186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1EBE8-E085-42BD-97F4-3D9B4D674DC0}" type="datetimeFigureOut">
              <a:rPr lang="en-IE" smtClean="0"/>
              <a:pPr/>
              <a:t>02/03/2016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51C5EA-F481-4E91-A008-7DC793BB856B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032649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fld id="{0D0CC91C-9684-4AF8-9993-861D185D7ED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8510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EA818-8B46-4A7F-B80D-78574258C811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8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2775" y="333375"/>
            <a:ext cx="2189163" cy="57927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333375"/>
            <a:ext cx="6415087" cy="57927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7888" y="333375"/>
            <a:ext cx="5734050" cy="5191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95288" y="1628775"/>
            <a:ext cx="8291512" cy="4497388"/>
          </a:xfrm>
        </p:spPr>
        <p:txBody>
          <a:bodyPr/>
          <a:lstStyle/>
          <a:p>
            <a:endParaRPr lang="en-IE" dirty="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C5F925-8571-4247-9520-F599DA9FF25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6A743-5BA7-4E34-B526-DAF61BCBD09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78C2D9-11CD-4A1A-ACAA-BA4B7F1A97F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7C5E84-CC10-4996-80C3-0AC0DBE6378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08306B-65A3-4BE2-A7F1-008087DE029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023EE0-CED5-47F8-B559-4482719E3B4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347D5A-2F4D-4070-A7AE-FA2DF58D2DD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509B01-1D63-4050-B1A4-70EDB37CD71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A2AE1A-5932-4A1C-BEE9-FF0A72A2F22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CD377-E8C7-4FD9-805F-1333C70DD46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F5585B-8678-4412-8CC0-805307BE060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628775"/>
            <a:ext cx="4068762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6450" y="1628775"/>
            <a:ext cx="4070350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99AA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628775"/>
            <a:ext cx="8291512" cy="449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1" name="Picture 7" descr="INFOMAR_logo_B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179388" y="188913"/>
            <a:ext cx="3059112" cy="901700"/>
          </a:xfrm>
          <a:prstGeom prst="rect">
            <a:avLst/>
          </a:prstGeom>
          <a:noFill/>
        </p:spPr>
      </p:pic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417888" y="333375"/>
            <a:ext cx="5734050" cy="519113"/>
          </a:xfrm>
          <a:prstGeom prst="rect">
            <a:avLst/>
          </a:prstGeom>
          <a:solidFill>
            <a:srgbClr val="638CCF">
              <a:alpha val="89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</p:sldLayoutIdLst>
  <p:transition/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50000"/>
        </a:spcBef>
        <a:spcAft>
          <a:spcPct val="0"/>
        </a:spcAft>
        <a:defRPr sz="2800" b="1">
          <a:solidFill>
            <a:srgbClr val="003399"/>
          </a:solidFill>
          <a:latin typeface="+mj-lt"/>
          <a:ea typeface="+mj-ea"/>
          <a:cs typeface="+mj-cs"/>
        </a:defRPr>
      </a:lvl1pPr>
      <a:lvl2pPr algn="ctr" rtl="0" fontAlgn="base">
        <a:spcBef>
          <a:spcPct val="5000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2pPr>
      <a:lvl3pPr algn="ctr" rtl="0" fontAlgn="base">
        <a:spcBef>
          <a:spcPct val="5000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3pPr>
      <a:lvl4pPr algn="ctr" rtl="0" fontAlgn="base">
        <a:spcBef>
          <a:spcPct val="5000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4pPr>
      <a:lvl5pPr algn="ctr" rtl="0" fontAlgn="base">
        <a:spcBef>
          <a:spcPct val="5000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5pPr>
      <a:lvl6pPr marL="457200" algn="ctr" rtl="0" fontAlgn="base">
        <a:spcBef>
          <a:spcPct val="5000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6pPr>
      <a:lvl7pPr marL="914400" algn="ctr" rtl="0" fontAlgn="base">
        <a:spcBef>
          <a:spcPct val="5000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7pPr>
      <a:lvl8pPr marL="1371600" algn="ctr" rtl="0" fontAlgn="base">
        <a:spcBef>
          <a:spcPct val="5000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8pPr>
      <a:lvl9pPr marL="1828800" algn="ctr" rtl="0" fontAlgn="base">
        <a:spcBef>
          <a:spcPct val="50000"/>
        </a:spcBef>
        <a:spcAft>
          <a:spcPct val="0"/>
        </a:spcAft>
        <a:defRPr sz="2800" b="1">
          <a:solidFill>
            <a:srgbClr val="003399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0033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rgbClr val="0033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33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rgbClr val="0033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rgbClr val="99AA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fld id="{FF98956C-3A45-4FBD-B0E6-697676BFD35E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hyperlink" Target="http://pubs.usgs.gov/imap/i2782/" TargetMode="Externa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6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gif"/><Relationship Id="rId5" Type="http://schemas.openxmlformats.org/officeDocument/2006/relationships/image" Target="../media/image8.jpeg"/><Relationship Id="rId10" Type="http://schemas.openxmlformats.org/officeDocument/2006/relationships/image" Target="../media/image10.png"/><Relationship Id="rId4" Type="http://schemas.openxmlformats.org/officeDocument/2006/relationships/image" Target="../media/image7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13.tif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8703606" cy="48965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5536" y="1119749"/>
            <a:ext cx="8495928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IE" sz="2400" dirty="0" smtClean="0">
                <a:solidFill>
                  <a:srgbClr val="002060"/>
                </a:solidFill>
              </a:rPr>
              <a:t>http://www.infomar.ie/StoryMaps/Atlantic/index.html</a:t>
            </a:r>
          </a:p>
        </p:txBody>
      </p:sp>
      <p:sp>
        <p:nvSpPr>
          <p:cNvPr id="4" name="Rectangle 40"/>
          <p:cNvSpPr>
            <a:spLocks noChangeArrowheads="1"/>
          </p:cNvSpPr>
          <p:nvPr/>
        </p:nvSpPr>
        <p:spPr bwMode="auto">
          <a:xfrm>
            <a:off x="3454400" y="333375"/>
            <a:ext cx="5726112" cy="461665"/>
          </a:xfrm>
          <a:prstGeom prst="rect">
            <a:avLst/>
          </a:prstGeom>
          <a:solidFill>
            <a:srgbClr val="638CCF">
              <a:alpha val="89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E" sz="2400" b="1" dirty="0" smtClean="0">
                <a:latin typeface="+mj-lt"/>
                <a:ea typeface="+mj-ea"/>
                <a:cs typeface="+mj-cs"/>
              </a:rPr>
              <a:t>Transect Overview</a:t>
            </a:r>
            <a:endParaRPr lang="en-US" sz="24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V:\00_P3_Value_Added_Exploitation\2015\HOOW\Banner Features\Logo\USA fla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554" y="188640"/>
            <a:ext cx="1445422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V:\00_P3_Value_Added_Exploitation\2015\HOOW\Banner Features\Logo\Canadian flag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8640"/>
            <a:ext cx="1665372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V:\00_P3_Value_Added_Exploitation\2015\HOOW\Banner Features\Logo\EU flag_yellow_high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540" y="188640"/>
            <a:ext cx="1320928" cy="8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0314" y="4006309"/>
            <a:ext cx="3331028" cy="18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dirty="0">
                <a:solidFill>
                  <a:srgbClr val="FFFF00"/>
                </a:solidFill>
              </a:rPr>
              <a:t>http://tharsis.gsfc.nasa.gov/global_paper.html</a:t>
            </a:r>
          </a:p>
        </p:txBody>
      </p:sp>
      <p:pic>
        <p:nvPicPr>
          <p:cNvPr id="2050" name="Picture 2" descr="http://tharsis.gsfc.nasa.gov/global.cover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313" y="1451166"/>
            <a:ext cx="2206488" cy="254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655750" y="1756606"/>
            <a:ext cx="4345250" cy="2755417"/>
            <a:chOff x="3350334" y="791887"/>
            <a:chExt cx="5656358" cy="336628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0334" y="791887"/>
              <a:ext cx="5656358" cy="289815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732966" y="3690038"/>
              <a:ext cx="3241036" cy="4681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srgbClr val="FFFF00"/>
                  </a:solidFill>
                  <a:latin typeface="Comic Sans MS Bold" panose="030F0902030302020204" pitchFamily="66" charset="0"/>
                  <a:hlinkClick r:id="rId5"/>
                </a:rPr>
                <a:t>http://pubs.usgs.gov/imap/i2782/</a:t>
              </a:r>
              <a:endParaRPr lang="en-US" sz="1050" dirty="0">
                <a:solidFill>
                  <a:srgbClr val="FFFF00"/>
                </a:solidFill>
                <a:latin typeface="Comic Sans MS Bold" panose="030F0902030302020204" pitchFamily="66" charset="0"/>
              </a:endParaRPr>
            </a:p>
            <a:p>
              <a:pPr algn="ctr"/>
              <a:r>
                <a:rPr lang="en-US" sz="1050" dirty="0">
                  <a:solidFill>
                    <a:srgbClr val="FFFF00"/>
                  </a:solidFill>
                  <a:latin typeface="Comic Sans MS Bold" panose="030F0902030302020204" pitchFamily="66" charset="0"/>
                </a:rPr>
                <a:t>~ 1km pixel resolution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827939" y="908709"/>
            <a:ext cx="4487261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FF00"/>
                </a:solidFill>
                <a:latin typeface="Comic Sans MS Bold" panose="030F0902030302020204" pitchFamily="66" charset="0"/>
              </a:rPr>
              <a:t>TOPOGRAPHY OF MARS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25367" y="2994439"/>
            <a:ext cx="5376096" cy="2365409"/>
            <a:chOff x="909823" y="2849585"/>
            <a:chExt cx="7168128" cy="3153878"/>
          </a:xfrm>
        </p:grpSpPr>
        <p:sp>
          <p:nvSpPr>
            <p:cNvPr id="13" name="TextBox 12"/>
            <p:cNvSpPr txBox="1"/>
            <p:nvPr/>
          </p:nvSpPr>
          <p:spPr>
            <a:xfrm>
              <a:off x="909823" y="5486399"/>
              <a:ext cx="2268579" cy="517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  <a:latin typeface="Comic Sans MS Bold" panose="030F0902030302020204" pitchFamily="66" charset="0"/>
                </a:rPr>
                <a:t>2-3 B$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398234" y="2849585"/>
              <a:ext cx="5679717" cy="2993836"/>
              <a:chOff x="2398234" y="3444201"/>
              <a:chExt cx="5679717" cy="2993836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3542435" y="5762240"/>
                <a:ext cx="3921788" cy="675797"/>
                <a:chOff x="118403" y="5953306"/>
                <a:chExt cx="3921788" cy="675797"/>
              </a:xfrm>
            </p:grpSpPr>
            <p:sp>
              <p:nvSpPr>
                <p:cNvPr id="6" name="TextBox 5"/>
                <p:cNvSpPr txBox="1"/>
                <p:nvPr/>
              </p:nvSpPr>
              <p:spPr>
                <a:xfrm>
                  <a:off x="118403" y="5953306"/>
                  <a:ext cx="3921788" cy="4555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solidFill>
                        <a:srgbClr val="FFFF00"/>
                      </a:solidFill>
                      <a:latin typeface="Comic Sans MS Bold" panose="030F0902030302020204" pitchFamily="66" charset="0"/>
                    </a:rPr>
                    <a:t>HIRISE  Imagery NASA/JPL/</a:t>
                  </a:r>
                  <a:r>
                    <a:rPr lang="en-US" sz="900" dirty="0" err="1">
                      <a:solidFill>
                        <a:srgbClr val="FFFF00"/>
                      </a:solidFill>
                      <a:latin typeface="Comic Sans MS Bold" panose="030F0902030302020204" pitchFamily="66" charset="0"/>
                    </a:rPr>
                    <a:t>UAriz</a:t>
                  </a:r>
                  <a:r>
                    <a:rPr lang="en-US" sz="900" dirty="0">
                      <a:solidFill>
                        <a:srgbClr val="FFFF00"/>
                      </a:solidFill>
                      <a:latin typeface="Comic Sans MS Bold" panose="030F0902030302020204" pitchFamily="66" charset="0"/>
                    </a:rPr>
                    <a:t>/USGS</a:t>
                  </a:r>
                </a:p>
                <a:p>
                  <a:pPr algn="ctr"/>
                  <a:r>
                    <a:rPr lang="en-US" sz="900" dirty="0">
                      <a:solidFill>
                        <a:srgbClr val="FFFF00"/>
                      </a:solidFill>
                      <a:latin typeface="Comic Sans MS Bold" panose="030F0902030302020204" pitchFamily="66" charset="0"/>
                    </a:rPr>
                    <a:t>http://www.uahirise.org/dtm </a:t>
                  </a:r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1189415" y="6333638"/>
                  <a:ext cx="2850776" cy="2954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dirty="0">
                      <a:solidFill>
                        <a:srgbClr val="FFFF00"/>
                      </a:solidFill>
                      <a:latin typeface="Comic Sans MS Bold" panose="030F0902030302020204" pitchFamily="66" charset="0"/>
                    </a:rPr>
                    <a:t>1 m DTMs</a:t>
                  </a:r>
                </a:p>
              </p:txBody>
            </p:sp>
          </p:grpSp>
          <p:pic>
            <p:nvPicPr>
              <p:cNvPr id="2052" name="Picture 4" descr="http://www.uahirise.org/dtm/images/details/ESP_018522_2270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98234" y="3444201"/>
                <a:ext cx="5679717" cy="22516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243781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IE" dirty="0" smtClean="0"/>
              <a:t>Dynamic Web Map Viewer</a:t>
            </a:r>
            <a:endParaRPr lang="en-IE" dirty="0"/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0" y="3999024"/>
            <a:ext cx="4572000" cy="285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1124745"/>
            <a:ext cx="449999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608512" y="1124744"/>
            <a:ext cx="4499992" cy="281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 descr="V:\00_P3_Value_Added_Exploitation\2015\HOOW\Banner Features\Logo\USA flag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554" y="188640"/>
            <a:ext cx="1445422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V:\00_P3_Value_Added_Exploitation\2015\HOOW\Banner Features\Logo\Canadian flag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8640"/>
            <a:ext cx="1665372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V:\00_P3_Value_Added_Exploitation\2015\HOOW\Banner Features\Logo\EU flag_yellow_high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540" y="178312"/>
            <a:ext cx="1320928" cy="8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644008" y="5085184"/>
            <a:ext cx="3384376" cy="576064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None/>
            </a:pPr>
            <a:r>
              <a:rPr kumimoji="0" lang="en-I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n-lt"/>
              </a:rPr>
              <a:t>Dynamic Colour Range</a:t>
            </a:r>
            <a:endParaRPr lang="en-IE" sz="2400" i="1" kern="0" dirty="0" smtClean="0"/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endParaRPr kumimoji="0" lang="en-IE" sz="24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n-lt"/>
            </a:endParaRP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endParaRPr kumimoji="0" lang="en-IE" sz="24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n-lt"/>
            </a:endParaRP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endParaRPr kumimoji="0" lang="en-IE" sz="2800" b="0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-1" y="4005062"/>
            <a:ext cx="4499993" cy="285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4644008" y="1405710"/>
            <a:ext cx="3384376" cy="36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4644008" y="6165304"/>
            <a:ext cx="464400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None/>
            </a:pPr>
            <a:r>
              <a:rPr kumimoji="0" lang="en-IE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Feature selected based on personal</a:t>
            </a:r>
            <a:r>
              <a:rPr kumimoji="0" lang="en-IE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IE" b="0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comms</a:t>
            </a:r>
            <a:r>
              <a:rPr kumimoji="0" lang="en-IE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 with Smith&amp; Sandwell</a:t>
            </a:r>
            <a:r>
              <a:rPr kumimoji="0" lang="en-I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 </a:t>
            </a:r>
            <a:endParaRPr lang="en-IE" sz="2400" i="1" kern="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endParaRPr kumimoji="0" lang="en-IE" sz="24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n-lt"/>
            </a:endParaRP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endParaRPr kumimoji="0" lang="en-IE" sz="24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n-lt"/>
            </a:endParaRP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endParaRPr kumimoji="0" lang="en-IE" sz="2800" b="0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36096" y="44624"/>
            <a:ext cx="3707904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IE" sz="1200" dirty="0" smtClean="0"/>
              <a:t>http://maps.marine.ie/infomartest</a:t>
            </a:r>
            <a:endParaRPr lang="en-IE" sz="1200" dirty="0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V:\00_P3_Value_Added_Exploitation\2015\HOOW\Banner Features\Logo\USA flag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554" y="188640"/>
            <a:ext cx="1445422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V:\00_P3_Value_Added_Exploitation\2015\HOOW\Banner Features\Logo\Canadian fla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8640"/>
            <a:ext cx="1665372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V:\00_P3_Value_Added_Exploitation\2015\HOOW\Banner Features\Logo\EU flag_yellow_high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540" y="178312"/>
            <a:ext cx="1320928" cy="8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292080" y="333375"/>
            <a:ext cx="3859858" cy="461665"/>
          </a:xfrm>
        </p:spPr>
        <p:txBody>
          <a:bodyPr/>
          <a:lstStyle/>
          <a:p>
            <a:r>
              <a:rPr lang="en-IE" sz="2400" dirty="0" smtClean="0"/>
              <a:t> Seamount &amp; Ridge</a:t>
            </a:r>
            <a:endParaRPr lang="en-IE" sz="2400" dirty="0"/>
          </a:p>
        </p:txBody>
      </p:sp>
      <p:pic>
        <p:nvPicPr>
          <p:cNvPr id="15" name="Picture 6" descr="C:\Users\jkeane\Documents\Julie Files\Project files\Atlantic crossing\03e_Underwater_Mountain_3D.ti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32" y="1196752"/>
            <a:ext cx="812048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jkeane\Documents\Julie Files\Project files\Atlantic crossing\HOOW\High Res Images_ Mid Atlantic\04c_Ridge_3D_and_GEBCO.ti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3483"/>
            <a:ext cx="4139952" cy="313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jkeane\Documents\Julie Files\Project files\Atlantic crossing\HOOW\High Res Images_ Mid Atlantic\04d_Ridge_3D_WC.ti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292080" cy="370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52328" cy="2346163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 bwMode="auto">
          <a:xfrm>
            <a:off x="1331640" y="1196752"/>
            <a:ext cx="467544" cy="360040"/>
          </a:xfrm>
          <a:prstGeom prst="ellipse">
            <a:avLst/>
          </a:prstGeom>
          <a:noFill/>
          <a:ln w="444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IE" sz="1600" b="0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7888" y="333375"/>
            <a:ext cx="5734050" cy="523220"/>
          </a:xfrm>
        </p:spPr>
        <p:txBody>
          <a:bodyPr/>
          <a:lstStyle/>
          <a:p>
            <a:r>
              <a:rPr lang="en-IE" sz="2400" dirty="0" smtClean="0"/>
              <a:t>GEBCO </a:t>
            </a:r>
            <a:r>
              <a:rPr lang="en-IE" sz="1400" dirty="0" smtClean="0"/>
              <a:t>(background)</a:t>
            </a:r>
            <a:r>
              <a:rPr lang="en-IE" dirty="0" smtClean="0"/>
              <a:t> / </a:t>
            </a:r>
            <a:r>
              <a:rPr lang="en-IE" sz="2400" dirty="0" smtClean="0"/>
              <a:t>Multibeam </a:t>
            </a:r>
            <a:r>
              <a:rPr lang="en-IE" sz="1400" dirty="0" smtClean="0"/>
              <a:t>(foreground)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1002611"/>
            <a:ext cx="9144000" cy="5882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7888" y="333375"/>
            <a:ext cx="5734050" cy="461665"/>
          </a:xfrm>
        </p:spPr>
        <p:txBody>
          <a:bodyPr/>
          <a:lstStyle/>
          <a:p>
            <a:r>
              <a:rPr lang="en-IE" sz="2400" dirty="0" smtClean="0"/>
              <a:t>GEBCO &amp; Multibeam Bathymetry</a:t>
            </a:r>
            <a:endParaRPr lang="en-IE" sz="2400" dirty="0"/>
          </a:p>
        </p:txBody>
      </p:sp>
      <p:pic>
        <p:nvPicPr>
          <p:cNvPr id="4" name="Picture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96752"/>
            <a:ext cx="3748666" cy="2304256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3748665" cy="230425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05064"/>
            <a:ext cx="8208912" cy="2318297"/>
          </a:xfrm>
          <a:prstGeom prst="rect">
            <a:avLst/>
          </a:prstGeom>
        </p:spPr>
      </p:pic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395536" y="6410879"/>
            <a:ext cx="8280920" cy="4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IE" sz="1400" dirty="0" smtClean="0"/>
              <a:t>Comparison of GEBCO </a:t>
            </a:r>
            <a:r>
              <a:rPr lang="en-IE" sz="1400" dirty="0" err="1" smtClean="0"/>
              <a:t>vs</a:t>
            </a:r>
            <a:r>
              <a:rPr lang="en-IE" sz="1400" dirty="0" smtClean="0"/>
              <a:t> Multibeam bathymetry surfaces along a single profile West to East. As can be seen, an entire hill, up to 500 m high is missing from the GEBCO dataset</a:t>
            </a:r>
            <a:endParaRPr lang="en-IE" sz="1400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95536" y="3552981"/>
            <a:ext cx="38164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IE" sz="1400" dirty="0" smtClean="0"/>
              <a:t>GEBCO bathymetry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716016" y="3557627"/>
            <a:ext cx="41764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IE" sz="1400" dirty="0" smtClean="0"/>
              <a:t>Comparison of GEBCO </a:t>
            </a:r>
            <a:r>
              <a:rPr lang="en-IE" sz="1400" dirty="0" err="1" smtClean="0"/>
              <a:t>vs</a:t>
            </a:r>
            <a:r>
              <a:rPr lang="en-IE" sz="1400" dirty="0" smtClean="0"/>
              <a:t> Multibeam bathymetry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7888" y="333375"/>
            <a:ext cx="5734050" cy="461665"/>
          </a:xfrm>
        </p:spPr>
        <p:txBody>
          <a:bodyPr/>
          <a:lstStyle/>
          <a:p>
            <a:r>
              <a:rPr lang="en-IE" sz="2400" dirty="0" smtClean="0"/>
              <a:t>GEBCO &amp; Multibeam Bathymetry</a:t>
            </a:r>
            <a:endParaRPr lang="en-IE" dirty="0"/>
          </a:p>
        </p:txBody>
      </p:sp>
      <p:pic>
        <p:nvPicPr>
          <p:cNvPr id="4" name="Picture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67" y="1160016"/>
            <a:ext cx="3750601" cy="24130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68483"/>
            <a:ext cx="3737440" cy="2404533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77072"/>
            <a:ext cx="8136904" cy="2232248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95536" y="6410879"/>
            <a:ext cx="8280920" cy="4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latinLnBrk="0" hangingPunct="1">
              <a:buClrTx/>
              <a:buSzTx/>
              <a:buNone/>
              <a:tabLst/>
            </a:pPr>
            <a:r>
              <a:rPr lang="en-IE" sz="1400" dirty="0" smtClean="0"/>
              <a:t>Comparison of GEBCO </a:t>
            </a:r>
            <a:r>
              <a:rPr lang="en-IE" sz="1400" dirty="0" err="1" smtClean="0"/>
              <a:t>vs</a:t>
            </a:r>
            <a:r>
              <a:rPr lang="en-IE" sz="1400" dirty="0" smtClean="0"/>
              <a:t> Multibeam bathymetry surfaces along a single profile West to East. In this case, two hills, up to 270 m high are missing from the GEBCO dataset.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716016" y="3557627"/>
            <a:ext cx="41044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IE" sz="1400" dirty="0" smtClean="0"/>
              <a:t>Comparison of GEBCO </a:t>
            </a:r>
            <a:r>
              <a:rPr lang="en-IE" sz="1400" dirty="0" err="1" smtClean="0"/>
              <a:t>vs</a:t>
            </a:r>
            <a:r>
              <a:rPr lang="en-IE" sz="1400" dirty="0" smtClean="0"/>
              <a:t> Multibeam bathymetry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95536" y="3552981"/>
            <a:ext cx="38164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IE" sz="1400" dirty="0" smtClean="0"/>
              <a:t>GEBCO bathymetry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3568" y="1706702"/>
            <a:ext cx="7848872" cy="50346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7888" y="333375"/>
            <a:ext cx="5734050" cy="461665"/>
          </a:xfrm>
        </p:spPr>
        <p:txBody>
          <a:bodyPr/>
          <a:lstStyle/>
          <a:p>
            <a:r>
              <a:rPr lang="en-IE" sz="2400" dirty="0" smtClean="0"/>
              <a:t>GEBCO – Multibeam Difference</a:t>
            </a:r>
            <a:endParaRPr lang="en-IE" sz="24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0" y="1268760"/>
            <a:ext cx="91440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lnSpc>
                <a:spcPct val="100000"/>
              </a:lnSpc>
              <a:buNone/>
            </a:pPr>
            <a:r>
              <a:rPr kumimoji="0" lang="en-IE" sz="2000" b="0" i="0" u="none" strike="noStrike" kern="0" cap="none" spc="0" normalizeH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n-lt"/>
              </a:rPr>
              <a:t>Surface differences between GEBCO </a:t>
            </a:r>
            <a:r>
              <a:rPr kumimoji="0" lang="en-IE" sz="1400" b="0" i="0" u="none" strike="noStrike" kern="0" cap="none" spc="0" normalizeH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n-lt"/>
              </a:rPr>
              <a:t>(satellite derived bathymetry), </a:t>
            </a:r>
            <a:r>
              <a:rPr kumimoji="0" lang="en-IE" sz="2000" b="0" i="0" u="none" strike="noStrike" kern="0" cap="none" spc="0" normalizeH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n-lt"/>
              </a:rPr>
              <a:t>and multibeam data:</a:t>
            </a:r>
          </a:p>
          <a:p>
            <a:pPr marL="285750" indent="-285750">
              <a:lnSpc>
                <a:spcPct val="100000"/>
              </a:lnSpc>
              <a:buNone/>
            </a:pPr>
            <a:r>
              <a:rPr lang="en-IE" sz="1800" kern="0" dirty="0" smtClean="0">
                <a:latin typeface="+mn-lt"/>
              </a:rPr>
              <a:t>	              (25x35 km grid approx)</a:t>
            </a:r>
            <a:endParaRPr kumimoji="0" lang="en-IE" sz="2400" b="0" i="0" u="none" strike="noStrike" kern="0" cap="none" spc="0" normalizeH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n-lt"/>
            </a:endParaRPr>
          </a:p>
          <a:p>
            <a:pPr marL="285750" indent="-285750">
              <a:lnSpc>
                <a:spcPct val="100000"/>
              </a:lnSpc>
              <a:buNone/>
            </a:pPr>
            <a:endParaRPr lang="en-IE" sz="2400" i="1" kern="0" dirty="0" smtClean="0"/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endParaRPr kumimoji="0" lang="en-IE" sz="24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n-lt"/>
            </a:endParaRP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endParaRPr kumimoji="0" lang="en-IE" sz="24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n-lt"/>
            </a:endParaRP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endParaRPr kumimoji="0" lang="en-IE" sz="2800" b="0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83568" y="2420888"/>
            <a:ext cx="248376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None/>
            </a:pPr>
            <a:r>
              <a:rPr kumimoji="0" lang="en-I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n-lt"/>
              </a:rPr>
              <a:t>-</a:t>
            </a:r>
            <a:r>
              <a:rPr lang="en-IE" sz="2400" kern="0" dirty="0" smtClean="0">
                <a:latin typeface="+mn-lt"/>
              </a:rPr>
              <a:t>1100 m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endParaRPr kumimoji="0" lang="en-IE" sz="24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n-lt"/>
            </a:endParaRP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endParaRPr kumimoji="0" lang="en-IE" sz="24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n-lt"/>
            </a:endParaRP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endParaRPr kumimoji="0" lang="en-IE" sz="2800" b="0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7380312" y="2204864"/>
            <a:ext cx="248376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None/>
            </a:pPr>
            <a:r>
              <a:rPr kumimoji="0" lang="en-I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n-lt"/>
              </a:rPr>
              <a:t>+500 m</a:t>
            </a:r>
            <a:endParaRPr lang="en-IE" sz="2400" i="1" kern="0" dirty="0" smtClean="0"/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endParaRPr kumimoji="0" lang="en-IE" sz="24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n-lt"/>
            </a:endParaRP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endParaRPr kumimoji="0" lang="en-IE" sz="24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n-lt"/>
            </a:endParaRP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endParaRPr kumimoji="0" lang="en-IE" sz="2800" b="0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1835696" y="2852936"/>
            <a:ext cx="720080" cy="648072"/>
          </a:xfrm>
          <a:prstGeom prst="straightConnector1">
            <a:avLst/>
          </a:prstGeom>
          <a:noFill/>
          <a:ln w="44450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5508104" y="2492896"/>
            <a:ext cx="1944216" cy="216024"/>
          </a:xfrm>
          <a:prstGeom prst="straightConnector1">
            <a:avLst/>
          </a:prstGeom>
          <a:noFill/>
          <a:ln w="44450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5004048" y="6021288"/>
            <a:ext cx="3096344" cy="576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None/>
            </a:pPr>
            <a:r>
              <a:rPr kumimoji="0" lang="en-I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n-lt"/>
              </a:rPr>
              <a:t>Is that good enough?</a:t>
            </a:r>
            <a:endParaRPr lang="en-IE" sz="2400" i="1" kern="0" dirty="0" smtClean="0"/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endParaRPr kumimoji="0" lang="en-IE" sz="24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n-lt"/>
            </a:endParaRP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endParaRPr kumimoji="0" lang="en-IE" sz="24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n-lt"/>
            </a:endParaRP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endParaRPr kumimoji="0" lang="en-IE" sz="2800" b="0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 descr="C:\Users\tfurey\Documents\P3\2015\Transect\06_PR_Post_Survey\High_Res\03b_Underwater_Mountain__GEBCO_Plan.tif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1210969"/>
            <a:ext cx="8346043" cy="537142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Seamount – GEBCO / Multibeam</a:t>
            </a:r>
            <a:endParaRPr lang="en-IE" dirty="0"/>
          </a:p>
        </p:txBody>
      </p:sp>
      <p:pic>
        <p:nvPicPr>
          <p:cNvPr id="57346" name="Picture 2" descr="C:\Users\tfurey\Documents\P3\2015\Transect\06_PR_Post_Survey\High_Res\03c_Underwater_Mountain_Multibeam_Draped_Plan.ti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236937"/>
            <a:ext cx="8352928" cy="537475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ographical map of the mo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049" y="1259530"/>
            <a:ext cx="4547246" cy="454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-1" b="14857"/>
          <a:stretch/>
        </p:blipFill>
        <p:spPr>
          <a:xfrm>
            <a:off x="1249053" y="858804"/>
            <a:ext cx="2632465" cy="315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60257" y="1094744"/>
            <a:ext cx="1834692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</a:rPr>
              <a:t>100m pixel resolution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84860" y="5810314"/>
            <a:ext cx="3331028" cy="18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dirty="0">
                <a:solidFill>
                  <a:srgbClr val="FFFF00"/>
                </a:solidFill>
              </a:rPr>
              <a:t>http://www.nasa.gov/mission_pages/LRO/news/lro-topo.html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97519" y="857251"/>
            <a:ext cx="218746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latin typeface="Comic Sans MS Bold" panose="030F0902030302020204" pitchFamily="66" charset="0"/>
              </a:rPr>
              <a:t>THE MOON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282703" y="1255993"/>
            <a:ext cx="5294096" cy="4505906"/>
            <a:chOff x="186270" y="531655"/>
            <a:chExt cx="7058794" cy="6007875"/>
          </a:xfrm>
        </p:grpSpPr>
        <p:sp>
          <p:nvSpPr>
            <p:cNvPr id="7" name="TextBox 6"/>
            <p:cNvSpPr txBox="1"/>
            <p:nvPr/>
          </p:nvSpPr>
          <p:spPr>
            <a:xfrm>
              <a:off x="186270" y="3567869"/>
              <a:ext cx="14724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FFFF00"/>
                  </a:solidFill>
                  <a:latin typeface="Comic Sans MS Bold" panose="030F0902030302020204" pitchFamily="66" charset="0"/>
                </a:rPr>
                <a:t>~$600M</a:t>
              </a:r>
            </a:p>
          </p:txBody>
        </p:sp>
        <p:grpSp>
          <p:nvGrpSpPr>
            <p:cNvPr id="9" name="Group 6"/>
            <p:cNvGrpSpPr>
              <a:grpSpLocks/>
            </p:cNvGrpSpPr>
            <p:nvPr/>
          </p:nvGrpSpPr>
          <p:grpSpPr bwMode="auto">
            <a:xfrm>
              <a:off x="1719239" y="531655"/>
              <a:ext cx="5525825" cy="6007875"/>
              <a:chOff x="2191" y="-82"/>
              <a:chExt cx="3525" cy="3984"/>
            </a:xfrm>
          </p:grpSpPr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191" y="-82"/>
                <a:ext cx="3086" cy="39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</p:pic>
          <p:sp>
            <p:nvSpPr>
              <p:cNvPr id="11" name="Rectangle 5"/>
              <p:cNvSpPr>
                <a:spLocks noChangeArrowheads="1"/>
              </p:cNvSpPr>
              <p:nvPr/>
            </p:nvSpPr>
            <p:spPr bwMode="auto">
              <a:xfrm>
                <a:off x="2437" y="3337"/>
                <a:ext cx="3279" cy="18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sz="900" b="1" dirty="0">
                    <a:solidFill>
                      <a:srgbClr val="0066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itchFamily="66" charset="0"/>
                  </a:rPr>
                  <a:t>http://spie.org/x25472.xml?highlight=x2418&amp;ArticleID=x25472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23027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6|1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1"/>
</p:tagLst>
</file>

<file path=ppt/theme/theme1.xml><?xml version="1.0" encoding="utf-8"?>
<a:theme xmlns:a="http://schemas.openxmlformats.org/drawingml/2006/main" name="Default Design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33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3399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33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3399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204</Words>
  <Application>Microsoft Office PowerPoint</Application>
  <PresentationFormat>On-screen Show (4:3)</PresentationFormat>
  <Paragraphs>44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Comic Sans MS</vt:lpstr>
      <vt:lpstr>Comic Sans MS Bold</vt:lpstr>
      <vt:lpstr>Default Design</vt:lpstr>
      <vt:lpstr>Custom Design</vt:lpstr>
      <vt:lpstr>PowerPoint Presentation</vt:lpstr>
      <vt:lpstr>Dynamic Web Map Viewer</vt:lpstr>
      <vt:lpstr> Seamount &amp; Ridge</vt:lpstr>
      <vt:lpstr>GEBCO (background) / Multibeam (foreground)</vt:lpstr>
      <vt:lpstr>GEBCO &amp; Multibeam Bathymetry</vt:lpstr>
      <vt:lpstr>GEBCO &amp; Multibeam Bathymetry</vt:lpstr>
      <vt:lpstr>GEBCO – Multibeam Difference</vt:lpstr>
      <vt:lpstr>Seamount – GEBCO / Multibeam</vt:lpstr>
      <vt:lpstr>PowerPoint Presentation</vt:lpstr>
      <vt:lpstr>PowerPoint Presentation</vt:lpstr>
    </vt:vector>
  </TitlesOfParts>
  <Company>GSI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INFOMAR Overview</dc:title>
  <dc:creator>Tommy Furey</dc:creator>
  <cp:lastModifiedBy>Peter Heffernan</cp:lastModifiedBy>
  <cp:revision>1104</cp:revision>
  <dcterms:created xsi:type="dcterms:W3CDTF">2007-03-01T14:21:55Z</dcterms:created>
  <dcterms:modified xsi:type="dcterms:W3CDTF">2016-03-02T10:29:49Z</dcterms:modified>
</cp:coreProperties>
</file>