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24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57600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54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for Foreign Affairs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4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for Foreign Affairs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8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inD\AppData\Local\Microsoft\Windows\Temporary Internet Files\Content.Outlook\X3IQAKST\rk_bla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42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for Foreign Affairs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for Foreign Affairs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for Foreign Affairs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rubrik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inD\AppData\Local\Microsoft\Windows\Temporary Internet Files\Content.Outlook\X3IQAKST\rk_neutral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823071"/>
            <a:ext cx="7561262" cy="139801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621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04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0"/>
            <a:ext cx="9138793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2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676"/>
            <a:ext cx="3673475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676"/>
            <a:ext cx="3744911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2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088" y="549276"/>
            <a:ext cx="7561262" cy="115093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5"/>
            <a:ext cx="3670300" cy="6477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087" y="2565400"/>
            <a:ext cx="3673475" cy="3168650"/>
          </a:xfrm>
        </p:spPr>
        <p:txBody>
          <a:bodyPr>
            <a:normAutofit/>
          </a:bodyPr>
          <a:lstStyle>
            <a:lvl1pPr marL="266700" indent="-266700"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3438" y="1844675"/>
            <a:ext cx="3744912" cy="6477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3439" y="2565400"/>
            <a:ext cx="3744912" cy="3168650"/>
          </a:xfrm>
        </p:spPr>
        <p:txBody>
          <a:bodyPr>
            <a:normAutofit/>
          </a:bodyPr>
          <a:lstStyle>
            <a:lvl1pPr marL="266700" indent="-266700">
              <a:tabLst/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8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824"/>
            <a:ext cx="3673475" cy="1908000"/>
          </a:xfrm>
        </p:spPr>
        <p:txBody>
          <a:bodyPr>
            <a:normAutofit/>
          </a:bodyPr>
          <a:lstStyle>
            <a:lvl1pPr>
              <a:defRPr sz="2000" b="0">
                <a:latin typeface="+mj-lt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824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859686"/>
            <a:ext cx="3673475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643935" y="3859686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02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93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80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for Foreign Affairs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inD\AppData\Local\Microsoft\Windows\Temporary Internet Files\Content.Outlook\X3IQAKST\bard_org1 (3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7088" y="549274"/>
            <a:ext cx="7560000" cy="115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6"/>
            <a:ext cx="7524912" cy="388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5475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18960B9-7164-484E-B508-F5DBB42404D0}" type="datetimeFigureOut">
              <a:rPr lang="sv-SE" smtClean="0"/>
              <a:t>2016-11-07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1230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03096" y="116632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EF0A846-23D6-442F-BEAD-7E1A2893E86F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Ministry for Foreign Affairs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17550" indent="-355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842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257300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5240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437112"/>
            <a:ext cx="7561262" cy="1398017"/>
          </a:xfrm>
        </p:spPr>
        <p:txBody>
          <a:bodyPr>
            <a:normAutofit fontScale="90000"/>
          </a:bodyPr>
          <a:lstStyle/>
          <a:p>
            <a:r>
              <a:rPr lang="sv-SE" sz="4400" dirty="0" smtClean="0"/>
              <a:t>UN Agenda 2030</a:t>
            </a:r>
            <a:br>
              <a:rPr lang="sv-SE" sz="4400" dirty="0" smtClean="0"/>
            </a:br>
            <a:r>
              <a:rPr lang="sv-SE" sz="4400" dirty="0"/>
              <a:t/>
            </a:r>
            <a:br>
              <a:rPr lang="sv-SE" sz="4400" dirty="0"/>
            </a:br>
            <a:r>
              <a:rPr lang="sv-SE" sz="4400" dirty="0" err="1" smtClean="0"/>
              <a:t>High-level</a:t>
            </a:r>
            <a:r>
              <a:rPr lang="sv-SE" sz="4400" dirty="0" smtClean="0"/>
              <a:t> </a:t>
            </a:r>
            <a:r>
              <a:rPr lang="sv-SE" sz="4400" dirty="0"/>
              <a:t>UN-</a:t>
            </a:r>
            <a:r>
              <a:rPr lang="sv-SE" sz="4400" dirty="0" err="1"/>
              <a:t>conference</a:t>
            </a:r>
            <a:r>
              <a:rPr lang="sv-SE" sz="4400" dirty="0"/>
              <a:t> </a:t>
            </a:r>
            <a:r>
              <a:rPr lang="sv-SE" sz="4400" dirty="0" smtClean="0"/>
              <a:t>on SDG14 </a:t>
            </a:r>
            <a:br>
              <a:rPr lang="sv-SE" sz="4400" dirty="0" smtClean="0"/>
            </a:br>
            <a:r>
              <a:rPr lang="sv-SE" sz="4400" dirty="0"/>
              <a:t/>
            </a:r>
            <a:br>
              <a:rPr lang="sv-SE" sz="4400" dirty="0"/>
            </a:br>
            <a:r>
              <a:rPr lang="sv-SE" sz="4400" dirty="0" smtClean="0"/>
              <a:t>New </a:t>
            </a:r>
            <a:r>
              <a:rPr lang="sv-SE" sz="4400" dirty="0"/>
              <a:t>York, June 2017</a:t>
            </a:r>
            <a:r>
              <a:rPr lang="sv-SE" dirty="0"/>
              <a:t/>
            </a:r>
            <a:br>
              <a:rPr lang="sv-S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3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5" y="476672"/>
            <a:ext cx="8496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ruta 5"/>
          <p:cNvSpPr txBox="1"/>
          <p:nvPr/>
        </p:nvSpPr>
        <p:spPr>
          <a:xfrm>
            <a:off x="611560" y="1628800"/>
            <a:ext cx="806022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UN Agenda 2030</a:t>
            </a:r>
          </a:p>
          <a:p>
            <a:endParaRPr lang="en-GB" sz="4400" b="1" dirty="0"/>
          </a:p>
          <a:p>
            <a:r>
              <a:rPr lang="en-GB" sz="4400" b="1" dirty="0" smtClean="0"/>
              <a:t>High-level conference SDG14</a:t>
            </a:r>
          </a:p>
          <a:p>
            <a:endParaRPr lang="en-GB" sz="4400" b="1" dirty="0"/>
          </a:p>
          <a:p>
            <a:r>
              <a:rPr lang="en-GB" sz="4400" b="1" dirty="0" smtClean="0"/>
              <a:t>New York, 5-9 June 2017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37927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2030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524912" cy="1728340"/>
          </a:xfrm>
        </p:spPr>
        <p:txBody>
          <a:bodyPr>
            <a:normAutofit fontScale="92500" lnSpcReduction="20000"/>
          </a:bodyPr>
          <a:lstStyle/>
          <a:p>
            <a:r>
              <a:rPr lang="sv-SE" dirty="0" err="1"/>
              <a:t>Integrated</a:t>
            </a:r>
            <a:r>
              <a:rPr lang="sv-SE" dirty="0"/>
              <a:t> and universal agenda for </a:t>
            </a:r>
            <a:r>
              <a:rPr lang="sv-SE" dirty="0" err="1"/>
              <a:t>acheiving</a:t>
            </a:r>
            <a:r>
              <a:rPr lang="sv-SE" dirty="0"/>
              <a:t> 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</a:t>
            </a:r>
            <a:r>
              <a:rPr lang="sv-SE" dirty="0" smtClean="0"/>
              <a:t>2030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err="1"/>
              <a:t>M</a:t>
            </a:r>
            <a:r>
              <a:rPr lang="sv-SE" dirty="0" err="1" smtClean="0"/>
              <a:t>anifold</a:t>
            </a:r>
            <a:r>
              <a:rPr lang="sv-SE" dirty="0" smtClean="0"/>
              <a:t> </a:t>
            </a:r>
            <a:r>
              <a:rPr lang="sv-SE" dirty="0"/>
              <a:t>interlinkages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and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targets</a:t>
            </a: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ruta 4"/>
          <p:cNvSpPr txBox="1"/>
          <p:nvPr/>
        </p:nvSpPr>
        <p:spPr>
          <a:xfrm>
            <a:off x="899592" y="37890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5"/>
            <a:ext cx="813690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15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000" cy="1151533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SDG14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1628800"/>
            <a:ext cx="7452408" cy="4247828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The </a:t>
            </a:r>
            <a:r>
              <a:rPr lang="sv-SE" dirty="0" err="1"/>
              <a:t>condition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world’s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oceans and </a:t>
            </a:r>
            <a:r>
              <a:rPr lang="sv-SE" dirty="0" err="1"/>
              <a:t>seas</a:t>
            </a:r>
            <a:r>
              <a:rPr lang="sv-SE" dirty="0"/>
              <a:t> is </a:t>
            </a:r>
            <a:r>
              <a:rPr lang="sv-SE" dirty="0" err="1" smtClean="0"/>
              <a:t>extremely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serious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No </a:t>
            </a:r>
            <a:r>
              <a:rPr lang="sv-SE" dirty="0"/>
              <a:t>country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solve</a:t>
            </a:r>
            <a:r>
              <a:rPr lang="sv-SE" dirty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borders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Climate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, ocean </a:t>
            </a:r>
            <a:r>
              <a:rPr lang="sv-SE" dirty="0" err="1"/>
              <a:t>acidification</a:t>
            </a:r>
            <a:r>
              <a:rPr lang="sv-SE" dirty="0"/>
              <a:t> and pollution </a:t>
            </a:r>
            <a:r>
              <a:rPr lang="sv-SE" dirty="0" err="1" smtClean="0"/>
              <a:t>affecting</a:t>
            </a:r>
            <a:r>
              <a:rPr lang="sv-SE" dirty="0" smtClean="0"/>
              <a:t> </a:t>
            </a:r>
            <a:r>
              <a:rPr lang="sv-SE" dirty="0"/>
              <a:t>ocean </a:t>
            </a:r>
            <a:r>
              <a:rPr lang="sv-SE" dirty="0" err="1"/>
              <a:t>ecosystems</a:t>
            </a:r>
            <a:r>
              <a:rPr lang="sv-SE" dirty="0"/>
              <a:t> </a:t>
            </a:r>
            <a:r>
              <a:rPr lang="sv-SE" dirty="0" err="1" smtClean="0"/>
              <a:t>negatively</a:t>
            </a:r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smtClean="0"/>
              <a:t>Stocks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decreasing</a:t>
            </a:r>
            <a:r>
              <a:rPr lang="sv-SE" dirty="0"/>
              <a:t> and </a:t>
            </a:r>
            <a:r>
              <a:rPr lang="sv-SE" dirty="0" err="1"/>
              <a:t>many</a:t>
            </a:r>
            <a:r>
              <a:rPr lang="sv-SE" dirty="0"/>
              <a:t> species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extinct</a:t>
            </a:r>
            <a:r>
              <a:rPr lang="sv-SE" dirty="0"/>
              <a:t>. </a:t>
            </a:r>
            <a:r>
              <a:rPr lang="sv-SE" dirty="0" err="1"/>
              <a:t>Unsustainable</a:t>
            </a:r>
            <a:r>
              <a:rPr lang="sv-SE" dirty="0"/>
              <a:t> </a:t>
            </a:r>
            <a:r>
              <a:rPr lang="sv-SE" dirty="0" err="1"/>
              <a:t>fisheries</a:t>
            </a:r>
            <a:r>
              <a:rPr lang="sv-SE" dirty="0"/>
              <a:t> </a:t>
            </a:r>
            <a:r>
              <a:rPr lang="sv-SE" dirty="0" err="1"/>
              <a:t>worsen</a:t>
            </a:r>
            <a:r>
              <a:rPr lang="sv-SE" dirty="0"/>
              <a:t> the situation.</a:t>
            </a:r>
          </a:p>
          <a:p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315935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000" cy="1150939"/>
          </a:xfrm>
        </p:spPr>
        <p:txBody>
          <a:bodyPr/>
          <a:lstStyle/>
          <a:p>
            <a:r>
              <a:rPr lang="sv-SE" dirty="0" err="1"/>
              <a:t>Follow-up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SDG14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6203" y="1052736"/>
            <a:ext cx="7884952" cy="1944216"/>
          </a:xfrm>
        </p:spPr>
        <p:txBody>
          <a:bodyPr>
            <a:normAutofit fontScale="70000" lnSpcReduction="20000"/>
          </a:bodyPr>
          <a:lstStyle/>
          <a:p>
            <a:r>
              <a:rPr lang="sv-SE" sz="3100" dirty="0"/>
              <a:t>Lack </a:t>
            </a:r>
            <a:r>
              <a:rPr lang="sv-SE" sz="3100" dirty="0" err="1"/>
              <a:t>of</a:t>
            </a:r>
            <a:r>
              <a:rPr lang="sv-SE" sz="3100" dirty="0"/>
              <a:t> global </a:t>
            </a:r>
            <a:r>
              <a:rPr lang="sv-SE" sz="3100" dirty="0" err="1"/>
              <a:t>governance</a:t>
            </a:r>
            <a:r>
              <a:rPr lang="sv-SE" sz="3100" dirty="0"/>
              <a:t> is a </a:t>
            </a:r>
            <a:r>
              <a:rPr lang="sv-SE" sz="3100" dirty="0" err="1"/>
              <a:t>big</a:t>
            </a:r>
            <a:r>
              <a:rPr lang="sv-SE" sz="3100" dirty="0"/>
              <a:t> problem, </a:t>
            </a:r>
            <a:r>
              <a:rPr lang="sv-SE" sz="3100" dirty="0" err="1"/>
              <a:t>but</a:t>
            </a:r>
            <a:r>
              <a:rPr lang="sv-SE" sz="3100" dirty="0"/>
              <a:t> agenda 2030 and SDG14 </a:t>
            </a:r>
            <a:r>
              <a:rPr lang="sv-SE" sz="3100" dirty="0" err="1"/>
              <a:t>opens</a:t>
            </a:r>
            <a:r>
              <a:rPr lang="sv-SE" sz="3100" dirty="0"/>
              <a:t> </a:t>
            </a:r>
            <a:r>
              <a:rPr lang="sv-SE" sz="3100" dirty="0" err="1"/>
              <a:t>up</a:t>
            </a:r>
            <a:r>
              <a:rPr lang="sv-SE" sz="3100" dirty="0"/>
              <a:t> for solutions</a:t>
            </a:r>
          </a:p>
          <a:p>
            <a:pPr marL="0" indent="0">
              <a:buNone/>
            </a:pPr>
            <a:endParaRPr lang="sv-SE" sz="3100" dirty="0"/>
          </a:p>
          <a:p>
            <a:r>
              <a:rPr lang="sv-SE" sz="3100" dirty="0"/>
              <a:t>SDG14 is a </a:t>
            </a:r>
            <a:r>
              <a:rPr lang="sv-SE" sz="3100" dirty="0" err="1"/>
              <a:t>truly</a:t>
            </a:r>
            <a:r>
              <a:rPr lang="sv-SE" sz="3100" dirty="0"/>
              <a:t> universal </a:t>
            </a:r>
            <a:r>
              <a:rPr lang="sv-SE" sz="3100" dirty="0" err="1"/>
              <a:t>goal</a:t>
            </a:r>
            <a:r>
              <a:rPr lang="sv-SE" sz="3100" dirty="0"/>
              <a:t>, the degradation </a:t>
            </a:r>
            <a:r>
              <a:rPr lang="sv-SE" sz="3100" dirty="0" err="1"/>
              <a:t>of</a:t>
            </a:r>
            <a:r>
              <a:rPr lang="sv-SE" sz="3100" dirty="0"/>
              <a:t> ocean </a:t>
            </a:r>
            <a:r>
              <a:rPr lang="sv-SE" sz="3100" dirty="0" err="1"/>
              <a:t>environment</a:t>
            </a:r>
            <a:r>
              <a:rPr lang="sv-SE" sz="3100" dirty="0"/>
              <a:t> hits </a:t>
            </a:r>
            <a:r>
              <a:rPr lang="sv-SE" sz="3100" dirty="0" err="1"/>
              <a:t>developing</a:t>
            </a:r>
            <a:r>
              <a:rPr lang="sv-SE" sz="3100" dirty="0"/>
              <a:t> </a:t>
            </a:r>
            <a:r>
              <a:rPr lang="sv-SE" sz="3100" dirty="0" err="1"/>
              <a:t>countries</a:t>
            </a:r>
            <a:r>
              <a:rPr lang="sv-SE" sz="3100" dirty="0"/>
              <a:t> the </a:t>
            </a:r>
            <a:r>
              <a:rPr lang="sv-SE" sz="3100" dirty="0" err="1"/>
              <a:t>hardest</a:t>
            </a:r>
            <a:endParaRPr lang="sv-SE" sz="31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8" y="3645023"/>
            <a:ext cx="2455251" cy="205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846419" y="3140968"/>
            <a:ext cx="59766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b="1" dirty="0"/>
              <a:t>Oceans and </a:t>
            </a:r>
            <a:r>
              <a:rPr lang="sv-SE" sz="2200" b="1" dirty="0" err="1"/>
              <a:t>seas</a:t>
            </a:r>
            <a:r>
              <a:rPr lang="sv-SE" sz="2200" b="1" dirty="0"/>
              <a:t> </a:t>
            </a:r>
            <a:r>
              <a:rPr lang="sv-SE" sz="2200" b="1" dirty="0" err="1"/>
              <a:t>are</a:t>
            </a:r>
            <a:r>
              <a:rPr lang="sv-SE" sz="2200" b="1" dirty="0"/>
              <a:t> </a:t>
            </a:r>
            <a:r>
              <a:rPr lang="sv-SE" sz="2200" b="1" dirty="0" err="1"/>
              <a:t>essential</a:t>
            </a:r>
            <a:r>
              <a:rPr lang="sv-SE" sz="2200" b="1" dirty="0"/>
              <a:t> for </a:t>
            </a:r>
            <a:r>
              <a:rPr lang="sv-SE" sz="2200" b="1" dirty="0" err="1"/>
              <a:t>economic</a:t>
            </a:r>
            <a:r>
              <a:rPr lang="sv-SE" sz="2200" b="1" dirty="0"/>
              <a:t> </a:t>
            </a:r>
            <a:r>
              <a:rPr lang="sv-SE" sz="2200" b="1" dirty="0" err="1"/>
              <a:t>development</a:t>
            </a:r>
            <a:r>
              <a:rPr lang="sv-SE" sz="2200" b="1" dirty="0"/>
              <a:t>  and </a:t>
            </a:r>
            <a:r>
              <a:rPr lang="sv-SE" sz="2200" b="1" dirty="0" err="1"/>
              <a:t>food</a:t>
            </a:r>
            <a:r>
              <a:rPr lang="sv-SE" sz="2200" b="1" dirty="0"/>
              <a:t> </a:t>
            </a:r>
            <a:r>
              <a:rPr lang="sv-SE" sz="2200" b="1" dirty="0" err="1"/>
              <a:t>security</a:t>
            </a:r>
            <a:r>
              <a:rPr lang="sv-SE" sz="2200" b="1" dirty="0"/>
              <a:t> for </a:t>
            </a:r>
            <a:r>
              <a:rPr lang="sv-SE" sz="2200" b="1" dirty="0" smtClean="0"/>
              <a:t>millions </a:t>
            </a:r>
            <a:r>
              <a:rPr lang="sv-SE" sz="2200" b="1" dirty="0" err="1"/>
              <a:t>of</a:t>
            </a:r>
            <a:r>
              <a:rPr lang="sv-SE" sz="2200" b="1" dirty="0"/>
              <a:t> </a:t>
            </a:r>
            <a:r>
              <a:rPr lang="sv-SE" sz="2200" b="1" dirty="0" err="1"/>
              <a:t>people</a:t>
            </a:r>
            <a:r>
              <a:rPr lang="sv-SE" sz="2200" b="1" dirty="0"/>
              <a:t> </a:t>
            </a:r>
            <a:r>
              <a:rPr lang="sv-SE" sz="2200" b="1" dirty="0" err="1"/>
              <a:t>world</a:t>
            </a:r>
            <a:r>
              <a:rPr lang="sv-SE" sz="2200" b="1" dirty="0"/>
              <a:t> </a:t>
            </a:r>
            <a:r>
              <a:rPr lang="sv-SE" sz="2200" b="1" dirty="0" err="1"/>
              <a:t>wide</a:t>
            </a:r>
            <a:r>
              <a:rPr lang="sv-SE" sz="2200" b="1" dirty="0"/>
              <a:t> </a:t>
            </a:r>
          </a:p>
          <a:p>
            <a:endParaRPr lang="sv-SE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SDG14, target 7, provides a clear mandate for exercising the blue economy for small island states and </a:t>
            </a:r>
            <a:r>
              <a:rPr lang="en-US" sz="2200" b="1" dirty="0" smtClean="0"/>
              <a:t>for the </a:t>
            </a:r>
            <a:r>
              <a:rPr lang="en-US" sz="2200" b="1" dirty="0"/>
              <a:t>least developed countries  </a:t>
            </a:r>
            <a:endParaRPr lang="sv-SE" sz="2200" b="1" dirty="0"/>
          </a:p>
        </p:txBody>
      </p:sp>
    </p:spTree>
    <p:extLst>
      <p:ext uri="{BB962C8B-B14F-4D97-AF65-F5344CB8AC3E}">
        <p14:creationId xmlns:p14="http://schemas.microsoft.com/office/powerpoint/2010/main" val="267766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High-level UN-conference on SDG14, June 2017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New York, 5-9 June 2017, Fiji and Sweden </a:t>
            </a:r>
            <a:r>
              <a:rPr lang="sv-SE" dirty="0" err="1"/>
              <a:t>hosts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high-level</a:t>
            </a:r>
            <a:r>
              <a:rPr lang="sv-SE" dirty="0"/>
              <a:t> UN-</a:t>
            </a:r>
            <a:r>
              <a:rPr lang="sv-SE" dirty="0" err="1"/>
              <a:t>conference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focus on </a:t>
            </a: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Agenda 2030. Driving implementation </a:t>
            </a:r>
            <a:r>
              <a:rPr lang="sv-SE" dirty="0" err="1"/>
              <a:t>of</a:t>
            </a:r>
            <a:r>
              <a:rPr lang="sv-SE" dirty="0"/>
              <a:t> SDG14 and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targets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Politically</a:t>
            </a:r>
            <a:r>
              <a:rPr lang="sv-SE" dirty="0"/>
              <a:t> </a:t>
            </a:r>
            <a:r>
              <a:rPr lang="sv-SE" dirty="0" err="1"/>
              <a:t>negotiated</a:t>
            </a:r>
            <a:r>
              <a:rPr lang="sv-SE" dirty="0"/>
              <a:t> </a:t>
            </a:r>
            <a:r>
              <a:rPr lang="sv-SE" dirty="0" err="1"/>
              <a:t>declaration</a:t>
            </a:r>
            <a:r>
              <a:rPr lang="sv-SE" dirty="0"/>
              <a:t>, 7 partnership </a:t>
            </a:r>
            <a:r>
              <a:rPr lang="sv-SE" dirty="0" err="1"/>
              <a:t>dialogues</a:t>
            </a:r>
            <a:r>
              <a:rPr lang="sv-SE" dirty="0"/>
              <a:t> and </a:t>
            </a:r>
            <a:r>
              <a:rPr lang="sv-SE" dirty="0" err="1"/>
              <a:t>voluntary</a:t>
            </a:r>
            <a:r>
              <a:rPr lang="sv-SE" dirty="0"/>
              <a:t> </a:t>
            </a:r>
            <a:r>
              <a:rPr lang="sv-SE" dirty="0" err="1"/>
              <a:t>contributions</a:t>
            </a:r>
            <a:r>
              <a:rPr lang="sv-SE" dirty="0"/>
              <a:t> (from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states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actors</a:t>
            </a:r>
            <a:r>
              <a:rPr lang="sv-SE" dirty="0"/>
              <a:t>)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projected</a:t>
            </a:r>
            <a:r>
              <a:rPr lang="sv-SE" dirty="0"/>
              <a:t> </a:t>
            </a:r>
            <a:r>
              <a:rPr lang="sv-SE" dirty="0" err="1"/>
              <a:t>outcomes</a:t>
            </a:r>
            <a:endParaRPr lang="sv-SE" dirty="0"/>
          </a:p>
          <a:p>
            <a:endParaRPr lang="sv-SE" dirty="0"/>
          </a:p>
          <a:p>
            <a:r>
              <a:rPr lang="sv-SE" dirty="0" err="1" smtClean="0"/>
              <a:t>Achive</a:t>
            </a:r>
            <a:r>
              <a:rPr lang="sv-SE" dirty="0" smtClean="0"/>
              <a:t> a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/>
              <a:t>overview</a:t>
            </a:r>
            <a:r>
              <a:rPr lang="sv-SE" dirty="0"/>
              <a:t> on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world</a:t>
            </a:r>
            <a:r>
              <a:rPr lang="sv-SE" dirty="0"/>
              <a:t> </a:t>
            </a:r>
            <a:r>
              <a:rPr lang="sv-SE" dirty="0" err="1"/>
              <a:t>stands</a:t>
            </a:r>
            <a:r>
              <a:rPr lang="sv-SE" dirty="0"/>
              <a:t> in SDG14 implementation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Broad participation from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states</a:t>
            </a:r>
            <a:r>
              <a:rPr lang="sv-SE" dirty="0"/>
              <a:t>, business, civil </a:t>
            </a:r>
            <a:r>
              <a:rPr lang="sv-SE" dirty="0" err="1"/>
              <a:t>society</a:t>
            </a:r>
            <a:r>
              <a:rPr lang="sv-SE" dirty="0"/>
              <a:t> and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community</a:t>
            </a:r>
            <a:r>
              <a:rPr lang="sv-SE" dirty="0"/>
              <a:t> </a:t>
            </a:r>
            <a:r>
              <a:rPr lang="sv-SE" dirty="0" err="1"/>
              <a:t>expected</a:t>
            </a:r>
            <a:endParaRPr lang="sv-SE" dirty="0"/>
          </a:p>
          <a:p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96752"/>
            <a:ext cx="187220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7309"/>
      </p:ext>
    </p:extLst>
  </p:cSld>
  <p:clrMapOvr>
    <a:masterClrMapping/>
  </p:clrMapOvr>
</p:sld>
</file>

<file path=ppt/theme/theme1.xml><?xml version="1.0" encoding="utf-8"?>
<a:theme xmlns:a="http://schemas.openxmlformats.org/drawingml/2006/main" name="Test RK 1">
  <a:themeElements>
    <a:clrScheme name="R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28B"/>
      </a:accent1>
      <a:accent2>
        <a:srgbClr val="007CC3"/>
      </a:accent2>
      <a:accent3>
        <a:srgbClr val="14467F"/>
      </a:accent3>
      <a:accent4>
        <a:srgbClr val="333333"/>
      </a:accent4>
      <a:accent5>
        <a:srgbClr val="958E8A"/>
      </a:accent5>
      <a:accent6>
        <a:srgbClr val="4D605E"/>
      </a:accent6>
      <a:hlink>
        <a:srgbClr val="0000FF"/>
      </a:hlink>
      <a:folHlink>
        <a:srgbClr val="800080"/>
      </a:folHlink>
    </a:clrScheme>
    <a:fontScheme name="R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RKdepUtredning</Template>
  <TotalTime>0</TotalTime>
  <Words>206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Test RK 1</vt:lpstr>
      <vt:lpstr>UN Agenda 2030  High-level UN-conference on SDG14   New York, June 2017 </vt:lpstr>
      <vt:lpstr>PowerPoint Presentation</vt:lpstr>
      <vt:lpstr>Agenda 2030</vt:lpstr>
      <vt:lpstr>The importance of SDG14 </vt:lpstr>
      <vt:lpstr>Follow-up of SDG14 </vt:lpstr>
      <vt:lpstr>High-level UN-conference on SDG14, June 2017</vt:lpstr>
    </vt:vector>
  </TitlesOfParts>
  <Company>Regeringskansliet RK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Pettersson</dc:creator>
  <cp:lastModifiedBy>RATEL Christine (MARE)</cp:lastModifiedBy>
  <cp:revision>9</cp:revision>
  <dcterms:created xsi:type="dcterms:W3CDTF">2016-10-12T08:41:08Z</dcterms:created>
  <dcterms:modified xsi:type="dcterms:W3CDTF">2016-11-07T10:56:11Z</dcterms:modified>
  <cp:category>Engelska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ID">
    <vt:lpwstr>3;0;0;214</vt:lpwstr>
  </property>
  <property fmtid="{D5CDD505-2E9C-101B-9397-08002B2CF9AE}" pid="3" name="SprakID">
    <vt:i4>1</vt:i4>
  </property>
  <property fmtid="{D5CDD505-2E9C-101B-9397-08002B2CF9AE}" pid="4" name="DokID">
    <vt:i4>121</vt:i4>
  </property>
</Properties>
</file>