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389" r:id="rId3"/>
    <p:sldId id="388" r:id="rId4"/>
    <p:sldId id="391" r:id="rId5"/>
    <p:sldId id="372" r:id="rId6"/>
    <p:sldId id="373" r:id="rId7"/>
    <p:sldId id="374" r:id="rId8"/>
    <p:sldId id="375" r:id="rId9"/>
    <p:sldId id="384" r:id="rId10"/>
    <p:sldId id="390" r:id="rId11"/>
    <p:sldId id="392" r:id="rId12"/>
    <p:sldId id="393" r:id="rId13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F5494"/>
    <a:srgbClr val="0000FF"/>
    <a:srgbClr val="FFFFCC"/>
    <a:srgbClr val="2D5EC1"/>
    <a:srgbClr val="CCFFFF"/>
    <a:srgbClr val="0000CC"/>
    <a:srgbClr val="FFD624"/>
    <a:srgbClr val="FF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0973" autoAdjust="0"/>
  </p:normalViewPr>
  <p:slideViewPr>
    <p:cSldViewPr>
      <p:cViewPr>
        <p:scale>
          <a:sx n="66" d="100"/>
          <a:sy n="66" d="100"/>
        </p:scale>
        <p:origin x="-2922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54" y="-102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C3E7D-C63B-444F-99AF-71D05448FDD3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942F3D9-A34B-4027-A040-A18188A83945}">
      <dgm:prSet phldrT="[Text]"/>
      <dgm:spPr/>
      <dgm:t>
        <a:bodyPr/>
        <a:lstStyle/>
        <a:p>
          <a:r>
            <a:rPr lang="en-GB" b="1" dirty="0" smtClean="0">
              <a:solidFill>
                <a:srgbClr val="C00000"/>
              </a:solidFill>
            </a:rPr>
            <a:t>Skills formation</a:t>
          </a:r>
          <a:endParaRPr lang="en-GB" b="1" dirty="0">
            <a:solidFill>
              <a:srgbClr val="C00000"/>
            </a:solidFill>
          </a:endParaRPr>
        </a:p>
      </dgm:t>
    </dgm:pt>
    <dgm:pt modelId="{E9700D5D-CC97-4CDA-ACA0-7CC8EF402FD3}" type="parTrans" cxnId="{C1E70A2D-A673-454A-91AF-608CD50A8258}">
      <dgm:prSet/>
      <dgm:spPr/>
      <dgm:t>
        <a:bodyPr/>
        <a:lstStyle/>
        <a:p>
          <a:endParaRPr lang="en-GB"/>
        </a:p>
      </dgm:t>
    </dgm:pt>
    <dgm:pt modelId="{C61F3D66-E08B-47AA-89B0-B589FDBD573C}" type="sibTrans" cxnId="{C1E70A2D-A673-454A-91AF-608CD50A8258}">
      <dgm:prSet/>
      <dgm:spPr/>
      <dgm:t>
        <a:bodyPr/>
        <a:lstStyle/>
        <a:p>
          <a:endParaRPr lang="en-GB"/>
        </a:p>
      </dgm:t>
    </dgm:pt>
    <dgm:pt modelId="{637CBA1C-24E5-43D4-9AA2-A8783DCA62FE}">
      <dgm:prSet phldrT="[Text]"/>
      <dgm:spPr/>
      <dgm:t>
        <a:bodyPr/>
        <a:lstStyle/>
        <a:p>
          <a:r>
            <a:rPr lang="en-GB" b="1" dirty="0" smtClean="0"/>
            <a:t>1. Skills guarantee</a:t>
          </a:r>
          <a:endParaRPr lang="en-GB" b="1" dirty="0"/>
        </a:p>
      </dgm:t>
    </dgm:pt>
    <dgm:pt modelId="{AD5231B2-837C-4526-A762-986608642797}" type="parTrans" cxnId="{E6599120-9492-4C19-8280-75C392E05660}">
      <dgm:prSet/>
      <dgm:spPr/>
      <dgm:t>
        <a:bodyPr/>
        <a:lstStyle/>
        <a:p>
          <a:endParaRPr lang="en-GB"/>
        </a:p>
      </dgm:t>
    </dgm:pt>
    <dgm:pt modelId="{B5B81749-7117-41B1-9224-E74B8B8D4F4F}" type="sibTrans" cxnId="{E6599120-9492-4C19-8280-75C392E05660}">
      <dgm:prSet/>
      <dgm:spPr/>
      <dgm:t>
        <a:bodyPr/>
        <a:lstStyle/>
        <a:p>
          <a:endParaRPr lang="en-GB"/>
        </a:p>
      </dgm:t>
    </dgm:pt>
    <dgm:pt modelId="{E8A6E964-A278-4F77-A2DE-DA39656B0D19}">
      <dgm:prSet phldrT="[Text]"/>
      <dgm:spPr/>
      <dgm:t>
        <a:bodyPr/>
        <a:lstStyle/>
        <a:p>
          <a:r>
            <a:rPr lang="en-GB" b="1" dirty="0" smtClean="0"/>
            <a:t>2. Key Competences Framework</a:t>
          </a:r>
          <a:endParaRPr lang="en-GB" b="1" dirty="0"/>
        </a:p>
      </dgm:t>
    </dgm:pt>
    <dgm:pt modelId="{F8740E29-A469-4BDC-8ECC-BA8D285C32C4}" type="parTrans" cxnId="{E58D6122-06AA-45F1-9C50-E50B058A2D4A}">
      <dgm:prSet/>
      <dgm:spPr/>
      <dgm:t>
        <a:bodyPr/>
        <a:lstStyle/>
        <a:p>
          <a:endParaRPr lang="en-GB"/>
        </a:p>
      </dgm:t>
    </dgm:pt>
    <dgm:pt modelId="{8DB199EC-FE9E-483C-8E86-7EDC535DC333}" type="sibTrans" cxnId="{E58D6122-06AA-45F1-9C50-E50B058A2D4A}">
      <dgm:prSet/>
      <dgm:spPr/>
      <dgm:t>
        <a:bodyPr/>
        <a:lstStyle/>
        <a:p>
          <a:endParaRPr lang="en-GB"/>
        </a:p>
      </dgm:t>
    </dgm:pt>
    <dgm:pt modelId="{9D0F6B2B-9C1D-4A8E-8E5F-F9FC4095F392}">
      <dgm:prSet phldrT="[Text]"/>
      <dgm:spPr/>
      <dgm:t>
        <a:bodyPr/>
        <a:lstStyle/>
        <a:p>
          <a:r>
            <a:rPr lang="en-GB" b="1" dirty="0" smtClean="0">
              <a:solidFill>
                <a:srgbClr val="C00000"/>
              </a:solidFill>
            </a:rPr>
            <a:t>Visibility and comparability</a:t>
          </a:r>
          <a:endParaRPr lang="en-GB" b="1" dirty="0">
            <a:solidFill>
              <a:srgbClr val="C00000"/>
            </a:solidFill>
          </a:endParaRPr>
        </a:p>
      </dgm:t>
    </dgm:pt>
    <dgm:pt modelId="{5D827C26-8117-450D-9E6C-843D25421E09}" type="parTrans" cxnId="{7B98BB4C-D067-41A1-9471-6A8B45377B0F}">
      <dgm:prSet/>
      <dgm:spPr/>
      <dgm:t>
        <a:bodyPr/>
        <a:lstStyle/>
        <a:p>
          <a:endParaRPr lang="en-GB"/>
        </a:p>
      </dgm:t>
    </dgm:pt>
    <dgm:pt modelId="{BA7D4CDA-A103-45E9-8E12-D592AFE57AE5}" type="sibTrans" cxnId="{7B98BB4C-D067-41A1-9471-6A8B45377B0F}">
      <dgm:prSet/>
      <dgm:spPr/>
      <dgm:t>
        <a:bodyPr/>
        <a:lstStyle/>
        <a:p>
          <a:endParaRPr lang="en-GB"/>
        </a:p>
      </dgm:t>
    </dgm:pt>
    <dgm:pt modelId="{2CFB06B1-76BC-4ECA-90E9-05D91C628CC1}">
      <dgm:prSet phldrT="[Text]"/>
      <dgm:spPr/>
      <dgm:t>
        <a:bodyPr/>
        <a:lstStyle/>
        <a:p>
          <a:r>
            <a:rPr lang="en-GB" b="1" dirty="0" smtClean="0"/>
            <a:t>5. Revision of EQF</a:t>
          </a:r>
          <a:endParaRPr lang="en-GB" b="1" dirty="0"/>
        </a:p>
      </dgm:t>
    </dgm:pt>
    <dgm:pt modelId="{5F547C20-9047-4E3B-8A95-28EA97663282}" type="parTrans" cxnId="{3959EB33-C6C0-445C-A78C-053121175B65}">
      <dgm:prSet/>
      <dgm:spPr/>
      <dgm:t>
        <a:bodyPr/>
        <a:lstStyle/>
        <a:p>
          <a:endParaRPr lang="en-GB"/>
        </a:p>
      </dgm:t>
    </dgm:pt>
    <dgm:pt modelId="{3F011722-E2D1-4CB7-AF31-227AAEA2CAB2}" type="sibTrans" cxnId="{3959EB33-C6C0-445C-A78C-053121175B65}">
      <dgm:prSet/>
      <dgm:spPr/>
      <dgm:t>
        <a:bodyPr/>
        <a:lstStyle/>
        <a:p>
          <a:endParaRPr lang="en-GB"/>
        </a:p>
      </dgm:t>
    </dgm:pt>
    <dgm:pt modelId="{9C34F96D-BA1E-45C2-85D2-09B0A6901526}">
      <dgm:prSet phldrT="[Text]"/>
      <dgm:spPr/>
      <dgm:t>
        <a:bodyPr/>
        <a:lstStyle/>
        <a:p>
          <a:r>
            <a:rPr lang="en-GB" b="1" dirty="0" smtClean="0"/>
            <a:t>6. Skills profile tool for 3</a:t>
          </a:r>
          <a:r>
            <a:rPr lang="en-GB" b="1" baseline="30000" dirty="0" smtClean="0"/>
            <a:t>rd</a:t>
          </a:r>
          <a:r>
            <a:rPr lang="en-GB" b="1" dirty="0" smtClean="0"/>
            <a:t> country nationals</a:t>
          </a:r>
          <a:endParaRPr lang="en-GB" b="1" dirty="0"/>
        </a:p>
      </dgm:t>
    </dgm:pt>
    <dgm:pt modelId="{1AF803A0-BE02-4DC5-AC01-06CD11142E1F}" type="parTrans" cxnId="{45B2DAD0-6367-4A75-B9F7-56A7843F2F4F}">
      <dgm:prSet/>
      <dgm:spPr/>
      <dgm:t>
        <a:bodyPr/>
        <a:lstStyle/>
        <a:p>
          <a:endParaRPr lang="en-GB"/>
        </a:p>
      </dgm:t>
    </dgm:pt>
    <dgm:pt modelId="{C0F9E22B-F583-4F5F-A31D-9E9662085613}" type="sibTrans" cxnId="{45B2DAD0-6367-4A75-B9F7-56A7843F2F4F}">
      <dgm:prSet/>
      <dgm:spPr/>
      <dgm:t>
        <a:bodyPr/>
        <a:lstStyle/>
        <a:p>
          <a:endParaRPr lang="en-GB"/>
        </a:p>
      </dgm:t>
    </dgm:pt>
    <dgm:pt modelId="{C9F129B8-1229-4917-A636-F4F9980D43B5}">
      <dgm:prSet phldrT="[Text]"/>
      <dgm:spPr/>
      <dgm:t>
        <a:bodyPr/>
        <a:lstStyle/>
        <a:p>
          <a:r>
            <a:rPr lang="en-GB" b="1" dirty="0" smtClean="0">
              <a:solidFill>
                <a:srgbClr val="C00000"/>
              </a:solidFill>
            </a:rPr>
            <a:t>Skills intelligence</a:t>
          </a:r>
          <a:endParaRPr lang="en-GB" b="1" dirty="0">
            <a:solidFill>
              <a:srgbClr val="C00000"/>
            </a:solidFill>
          </a:endParaRPr>
        </a:p>
      </dgm:t>
    </dgm:pt>
    <dgm:pt modelId="{CD55BDD3-1062-4BBB-BBA3-C77E238A35D7}" type="parTrans" cxnId="{15596E7B-0C6F-406F-9743-1965C154531E}">
      <dgm:prSet/>
      <dgm:spPr/>
      <dgm:t>
        <a:bodyPr/>
        <a:lstStyle/>
        <a:p>
          <a:endParaRPr lang="en-GB"/>
        </a:p>
      </dgm:t>
    </dgm:pt>
    <dgm:pt modelId="{39E7B356-092F-4976-B4A6-AFB64E1713F1}" type="sibTrans" cxnId="{15596E7B-0C6F-406F-9743-1965C154531E}">
      <dgm:prSet/>
      <dgm:spPr/>
      <dgm:t>
        <a:bodyPr/>
        <a:lstStyle/>
        <a:p>
          <a:endParaRPr lang="en-GB"/>
        </a:p>
      </dgm:t>
    </dgm:pt>
    <dgm:pt modelId="{EC3710A1-F630-41FA-909A-B31CFA5B6DE5}">
      <dgm:prSet phldrT="[Text]"/>
      <dgm:spPr/>
      <dgm:t>
        <a:bodyPr/>
        <a:lstStyle/>
        <a:p>
          <a:r>
            <a:rPr lang="en-GB" b="1" dirty="0" smtClean="0"/>
            <a:t>7. Revision of EUROPASS</a:t>
          </a:r>
          <a:endParaRPr lang="en-GB" b="1" dirty="0"/>
        </a:p>
      </dgm:t>
    </dgm:pt>
    <dgm:pt modelId="{971EE63B-A007-41BC-9114-7BE26EFA8F12}" type="parTrans" cxnId="{F57E0923-F4EA-4858-B8B7-0EC2DDF30BE1}">
      <dgm:prSet/>
      <dgm:spPr/>
      <dgm:t>
        <a:bodyPr/>
        <a:lstStyle/>
        <a:p>
          <a:endParaRPr lang="en-GB"/>
        </a:p>
      </dgm:t>
    </dgm:pt>
    <dgm:pt modelId="{DE23A9EB-B97D-413E-97C0-949D78BC901E}" type="sibTrans" cxnId="{F57E0923-F4EA-4858-B8B7-0EC2DDF30BE1}">
      <dgm:prSet/>
      <dgm:spPr/>
      <dgm:t>
        <a:bodyPr/>
        <a:lstStyle/>
        <a:p>
          <a:endParaRPr lang="en-GB"/>
        </a:p>
      </dgm:t>
    </dgm:pt>
    <dgm:pt modelId="{B292AEF6-43C3-4DB2-975E-A92767059155}">
      <dgm:prSet phldrT="[Text]"/>
      <dgm:spPr>
        <a:solidFill>
          <a:srgbClr val="333399"/>
        </a:solidFill>
      </dgm:spPr>
      <dgm:t>
        <a:bodyPr/>
        <a:lstStyle/>
        <a:p>
          <a:r>
            <a:rPr lang="en-GB" b="1" dirty="0" smtClean="0"/>
            <a:t>10. Initiative on graduate tracking</a:t>
          </a:r>
          <a:endParaRPr lang="en-GB" b="1" dirty="0"/>
        </a:p>
      </dgm:t>
    </dgm:pt>
    <dgm:pt modelId="{14917CAC-C431-4380-A782-1E5C988613ED}" type="parTrans" cxnId="{2EC183A1-84A7-4961-89FF-F7ACFF703019}">
      <dgm:prSet/>
      <dgm:spPr/>
      <dgm:t>
        <a:bodyPr/>
        <a:lstStyle/>
        <a:p>
          <a:endParaRPr lang="en-GB"/>
        </a:p>
      </dgm:t>
    </dgm:pt>
    <dgm:pt modelId="{7D79BE66-F42C-4C57-9E86-54936B653E11}" type="sibTrans" cxnId="{2EC183A1-84A7-4961-89FF-F7ACFF703019}">
      <dgm:prSet/>
      <dgm:spPr/>
      <dgm:t>
        <a:bodyPr/>
        <a:lstStyle/>
        <a:p>
          <a:endParaRPr lang="en-GB"/>
        </a:p>
      </dgm:t>
    </dgm:pt>
    <dgm:pt modelId="{748C95DB-DAF2-4780-BB2B-7905AB159A80}">
      <dgm:prSet phldrT="[Text]"/>
      <dgm:spPr>
        <a:solidFill>
          <a:schemeClr val="accent2"/>
        </a:solidFill>
      </dgm:spPr>
      <dgm:t>
        <a:bodyPr/>
        <a:lstStyle/>
        <a:p>
          <a:r>
            <a:rPr lang="en-GB" b="1" dirty="0" smtClean="0"/>
            <a:t>3. VET a first choice</a:t>
          </a:r>
          <a:endParaRPr lang="en-GB" b="1" dirty="0"/>
        </a:p>
      </dgm:t>
    </dgm:pt>
    <dgm:pt modelId="{ACC858A6-E2A8-4D54-BCFC-E67FF25BA77D}" type="parTrans" cxnId="{3171CF1F-F836-493B-A3D4-E7A0A6CE5005}">
      <dgm:prSet/>
      <dgm:spPr/>
      <dgm:t>
        <a:bodyPr/>
        <a:lstStyle/>
        <a:p>
          <a:endParaRPr lang="en-GB"/>
        </a:p>
      </dgm:t>
    </dgm:pt>
    <dgm:pt modelId="{445955C7-B4F2-4CE6-9816-9E6C3DC22C0B}" type="sibTrans" cxnId="{3171CF1F-F836-493B-A3D4-E7A0A6CE5005}">
      <dgm:prSet/>
      <dgm:spPr/>
      <dgm:t>
        <a:bodyPr/>
        <a:lstStyle/>
        <a:p>
          <a:endParaRPr lang="en-GB"/>
        </a:p>
      </dgm:t>
    </dgm:pt>
    <dgm:pt modelId="{1FACBD43-7009-444B-A29B-24BEC44298CB}">
      <dgm:prSet phldrT="[Text]"/>
      <dgm:spPr/>
      <dgm:t>
        <a:bodyPr/>
        <a:lstStyle/>
        <a:p>
          <a:r>
            <a:rPr lang="en-GB" b="1" dirty="0" smtClean="0"/>
            <a:t>4. Digital Skills and Jobs coalition </a:t>
          </a:r>
          <a:endParaRPr lang="en-GB" b="1" dirty="0"/>
        </a:p>
      </dgm:t>
    </dgm:pt>
    <dgm:pt modelId="{5AD7AD56-293B-4F0D-8297-8523E342D1F6}" type="parTrans" cxnId="{B9CE39A6-F651-4492-A60D-6F712814F8A5}">
      <dgm:prSet/>
      <dgm:spPr/>
      <dgm:t>
        <a:bodyPr/>
        <a:lstStyle/>
        <a:p>
          <a:endParaRPr lang="en-GB"/>
        </a:p>
      </dgm:t>
    </dgm:pt>
    <dgm:pt modelId="{3C79FA0E-CE3D-4E16-8725-29CCE7E9CEFF}" type="sibTrans" cxnId="{B9CE39A6-F651-4492-A60D-6F712814F8A5}">
      <dgm:prSet/>
      <dgm:spPr/>
      <dgm:t>
        <a:bodyPr/>
        <a:lstStyle/>
        <a:p>
          <a:endParaRPr lang="en-GB"/>
        </a:p>
      </dgm:t>
    </dgm:pt>
    <dgm:pt modelId="{1AC65F08-FFF8-4BDF-9113-AB8DFB364D6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600" b="1" dirty="0" smtClean="0">
              <a:solidFill>
                <a:srgbClr val="FFFFCC"/>
              </a:solidFill>
            </a:rPr>
            <a:t>8. Blueprint for Sectorial Cooperation on Skills</a:t>
          </a:r>
          <a:endParaRPr lang="en-GB" sz="1600" b="1" dirty="0">
            <a:solidFill>
              <a:srgbClr val="FFFFCC"/>
            </a:solidFill>
          </a:endParaRPr>
        </a:p>
      </dgm:t>
    </dgm:pt>
    <dgm:pt modelId="{AF514771-74FC-466C-853C-41D8BFC33D5F}" type="parTrans" cxnId="{D513A1AB-6190-42BC-95AE-9333CA35153B}">
      <dgm:prSet/>
      <dgm:spPr/>
      <dgm:t>
        <a:bodyPr/>
        <a:lstStyle/>
        <a:p>
          <a:endParaRPr lang="en-GB"/>
        </a:p>
      </dgm:t>
    </dgm:pt>
    <dgm:pt modelId="{0E72B160-CBD2-4FDA-AD0D-53FD7F75A5D3}" type="sibTrans" cxnId="{D513A1AB-6190-42BC-95AE-9333CA35153B}">
      <dgm:prSet/>
      <dgm:spPr/>
      <dgm:t>
        <a:bodyPr/>
        <a:lstStyle/>
        <a:p>
          <a:endParaRPr lang="en-GB"/>
        </a:p>
      </dgm:t>
    </dgm:pt>
    <dgm:pt modelId="{15B818EE-4EDC-49ED-BEE7-3E8F5B6C4C61}">
      <dgm:prSet/>
      <dgm:spPr/>
      <dgm:t>
        <a:bodyPr/>
        <a:lstStyle/>
        <a:p>
          <a:r>
            <a:rPr lang="en-GB" b="1" i="0" dirty="0" smtClean="0"/>
            <a:t>9. Best practice on brain drain</a:t>
          </a:r>
          <a:endParaRPr lang="en-GB" b="1" dirty="0"/>
        </a:p>
      </dgm:t>
    </dgm:pt>
    <dgm:pt modelId="{4615B346-7996-45AB-952A-80999B729F48}" type="parTrans" cxnId="{98A07AAB-0107-40DB-9E84-D260B1D5B49C}">
      <dgm:prSet/>
      <dgm:spPr/>
      <dgm:t>
        <a:bodyPr/>
        <a:lstStyle/>
        <a:p>
          <a:endParaRPr lang="en-GB"/>
        </a:p>
      </dgm:t>
    </dgm:pt>
    <dgm:pt modelId="{2BF98F09-E495-402B-9B02-49E1222D2F72}" type="sibTrans" cxnId="{98A07AAB-0107-40DB-9E84-D260B1D5B49C}">
      <dgm:prSet/>
      <dgm:spPr/>
      <dgm:t>
        <a:bodyPr/>
        <a:lstStyle/>
        <a:p>
          <a:endParaRPr lang="en-GB"/>
        </a:p>
      </dgm:t>
    </dgm:pt>
    <dgm:pt modelId="{046F05E5-FC06-4A52-B404-80AB51B02C44}" type="pres">
      <dgm:prSet presAssocID="{1BBC3E7D-C63B-444F-99AF-71D05448FD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D183A20-AF93-4AAA-B84E-7FC2AFC9183B}" type="pres">
      <dgm:prSet presAssocID="{E942F3D9-A34B-4027-A040-A18188A83945}" presName="compNode" presStyleCnt="0"/>
      <dgm:spPr/>
    </dgm:pt>
    <dgm:pt modelId="{627E1DE8-4C25-4B2B-BE5C-A791FBE50F09}" type="pres">
      <dgm:prSet presAssocID="{E942F3D9-A34B-4027-A040-A18188A83945}" presName="aNode" presStyleLbl="bgShp" presStyleIdx="0" presStyleCnt="3" custLinFactNeighborX="-2795"/>
      <dgm:spPr/>
      <dgm:t>
        <a:bodyPr/>
        <a:lstStyle/>
        <a:p>
          <a:endParaRPr lang="en-GB"/>
        </a:p>
      </dgm:t>
    </dgm:pt>
    <dgm:pt modelId="{04278FF9-F03F-4D06-AF21-D75F46A0B82A}" type="pres">
      <dgm:prSet presAssocID="{E942F3D9-A34B-4027-A040-A18188A83945}" presName="textNode" presStyleLbl="bgShp" presStyleIdx="0" presStyleCnt="3"/>
      <dgm:spPr/>
      <dgm:t>
        <a:bodyPr/>
        <a:lstStyle/>
        <a:p>
          <a:endParaRPr lang="en-GB"/>
        </a:p>
      </dgm:t>
    </dgm:pt>
    <dgm:pt modelId="{046B03E1-675E-4BC9-AE46-54553712E415}" type="pres">
      <dgm:prSet presAssocID="{E942F3D9-A34B-4027-A040-A18188A83945}" presName="compChildNode" presStyleCnt="0"/>
      <dgm:spPr/>
    </dgm:pt>
    <dgm:pt modelId="{B613DD72-7285-4C11-AC99-B6C55D255065}" type="pres">
      <dgm:prSet presAssocID="{E942F3D9-A34B-4027-A040-A18188A83945}" presName="theInnerList" presStyleCnt="0"/>
      <dgm:spPr/>
    </dgm:pt>
    <dgm:pt modelId="{9ADEAF44-601B-4CC9-8CD1-70CFC66E0708}" type="pres">
      <dgm:prSet presAssocID="{637CBA1C-24E5-43D4-9AA2-A8783DCA62FE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AA6D7D-B031-4E91-9C01-4C908D5156BF}" type="pres">
      <dgm:prSet presAssocID="{637CBA1C-24E5-43D4-9AA2-A8783DCA62FE}" presName="aSpace2" presStyleCnt="0"/>
      <dgm:spPr/>
    </dgm:pt>
    <dgm:pt modelId="{9192055F-8A75-4230-821A-96AC4A4DB4D0}" type="pres">
      <dgm:prSet presAssocID="{E8A6E964-A278-4F77-A2DE-DA39656B0D19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7E1427-8169-44C2-AAE3-31DA3B0678B3}" type="pres">
      <dgm:prSet presAssocID="{E8A6E964-A278-4F77-A2DE-DA39656B0D19}" presName="aSpace2" presStyleCnt="0"/>
      <dgm:spPr/>
    </dgm:pt>
    <dgm:pt modelId="{67B82D9D-3F43-4A07-A0E1-DDAF2144F0AF}" type="pres">
      <dgm:prSet presAssocID="{748C95DB-DAF2-4780-BB2B-7905AB159A80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5B8CB1-3793-40B1-989C-F197B6481A3F}" type="pres">
      <dgm:prSet presAssocID="{748C95DB-DAF2-4780-BB2B-7905AB159A80}" presName="aSpace2" presStyleCnt="0"/>
      <dgm:spPr/>
    </dgm:pt>
    <dgm:pt modelId="{B6204AE4-3A2A-4D70-841D-4776A1E6DB5B}" type="pres">
      <dgm:prSet presAssocID="{1FACBD43-7009-444B-A29B-24BEC44298CB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E45CEC-795E-4E9B-AA7D-A65E23A383A0}" type="pres">
      <dgm:prSet presAssocID="{E942F3D9-A34B-4027-A040-A18188A83945}" presName="aSpace" presStyleCnt="0"/>
      <dgm:spPr/>
    </dgm:pt>
    <dgm:pt modelId="{9C642306-61C0-4BCE-AE63-DF3D77766555}" type="pres">
      <dgm:prSet presAssocID="{9D0F6B2B-9C1D-4A8E-8E5F-F9FC4095F392}" presName="compNode" presStyleCnt="0"/>
      <dgm:spPr/>
    </dgm:pt>
    <dgm:pt modelId="{493C3A1D-F952-42BE-8422-94214FFA1BB3}" type="pres">
      <dgm:prSet presAssocID="{9D0F6B2B-9C1D-4A8E-8E5F-F9FC4095F392}" presName="aNode" presStyleLbl="bgShp" presStyleIdx="1" presStyleCnt="3"/>
      <dgm:spPr/>
      <dgm:t>
        <a:bodyPr/>
        <a:lstStyle/>
        <a:p>
          <a:endParaRPr lang="en-GB"/>
        </a:p>
      </dgm:t>
    </dgm:pt>
    <dgm:pt modelId="{B884D2A1-1E71-43AE-8908-5FE8D722902A}" type="pres">
      <dgm:prSet presAssocID="{9D0F6B2B-9C1D-4A8E-8E5F-F9FC4095F392}" presName="textNode" presStyleLbl="bgShp" presStyleIdx="1" presStyleCnt="3"/>
      <dgm:spPr/>
      <dgm:t>
        <a:bodyPr/>
        <a:lstStyle/>
        <a:p>
          <a:endParaRPr lang="en-GB"/>
        </a:p>
      </dgm:t>
    </dgm:pt>
    <dgm:pt modelId="{FCCBFFD8-E75E-4EF8-A3B3-674322530156}" type="pres">
      <dgm:prSet presAssocID="{9D0F6B2B-9C1D-4A8E-8E5F-F9FC4095F392}" presName="compChildNode" presStyleCnt="0"/>
      <dgm:spPr/>
    </dgm:pt>
    <dgm:pt modelId="{6622F448-C85C-4FD9-AAA1-9C47B8D01088}" type="pres">
      <dgm:prSet presAssocID="{9D0F6B2B-9C1D-4A8E-8E5F-F9FC4095F392}" presName="theInnerList" presStyleCnt="0"/>
      <dgm:spPr/>
    </dgm:pt>
    <dgm:pt modelId="{BC9A7D3B-726F-4D55-ACC1-0B77684EDB16}" type="pres">
      <dgm:prSet presAssocID="{2CFB06B1-76BC-4ECA-90E9-05D91C628CC1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0FAF2A-8DC0-4294-A1D9-7807AC09625E}" type="pres">
      <dgm:prSet presAssocID="{2CFB06B1-76BC-4ECA-90E9-05D91C628CC1}" presName="aSpace2" presStyleCnt="0"/>
      <dgm:spPr/>
    </dgm:pt>
    <dgm:pt modelId="{989855C3-CA94-4824-81A7-1F0C90ECE806}" type="pres">
      <dgm:prSet presAssocID="{9C34F96D-BA1E-45C2-85D2-09B0A6901526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9F1B76-4D23-4A7F-BC1C-3DB55C1080C5}" type="pres">
      <dgm:prSet presAssocID="{9D0F6B2B-9C1D-4A8E-8E5F-F9FC4095F392}" presName="aSpace" presStyleCnt="0"/>
      <dgm:spPr/>
    </dgm:pt>
    <dgm:pt modelId="{E46A44AC-DF64-4CED-BF74-AB61E6D0B996}" type="pres">
      <dgm:prSet presAssocID="{C9F129B8-1229-4917-A636-F4F9980D43B5}" presName="compNode" presStyleCnt="0"/>
      <dgm:spPr/>
    </dgm:pt>
    <dgm:pt modelId="{F28EA618-1BD7-41B4-B545-32860B77BD8A}" type="pres">
      <dgm:prSet presAssocID="{C9F129B8-1229-4917-A636-F4F9980D43B5}" presName="aNode" presStyleLbl="bgShp" presStyleIdx="2" presStyleCnt="3" custLinFactNeighborX="-1" custLinFactNeighborY="-1429"/>
      <dgm:spPr/>
      <dgm:t>
        <a:bodyPr/>
        <a:lstStyle/>
        <a:p>
          <a:endParaRPr lang="en-GB"/>
        </a:p>
      </dgm:t>
    </dgm:pt>
    <dgm:pt modelId="{0702E09D-DC5E-4DBE-8B88-6AB9F3716E78}" type="pres">
      <dgm:prSet presAssocID="{C9F129B8-1229-4917-A636-F4F9980D43B5}" presName="textNode" presStyleLbl="bgShp" presStyleIdx="2" presStyleCnt="3"/>
      <dgm:spPr/>
      <dgm:t>
        <a:bodyPr/>
        <a:lstStyle/>
        <a:p>
          <a:endParaRPr lang="en-GB"/>
        </a:p>
      </dgm:t>
    </dgm:pt>
    <dgm:pt modelId="{6A0D9047-EDCE-47EB-9649-179D23A1C7C6}" type="pres">
      <dgm:prSet presAssocID="{C9F129B8-1229-4917-A636-F4F9980D43B5}" presName="compChildNode" presStyleCnt="0"/>
      <dgm:spPr/>
    </dgm:pt>
    <dgm:pt modelId="{B1D38BDA-D41D-4506-A11B-68C2BE069FC2}" type="pres">
      <dgm:prSet presAssocID="{C9F129B8-1229-4917-A636-F4F9980D43B5}" presName="theInnerList" presStyleCnt="0"/>
      <dgm:spPr/>
    </dgm:pt>
    <dgm:pt modelId="{6BDB2A5B-C40E-4A73-B7E2-05D3CB0D8DD7}" type="pres">
      <dgm:prSet presAssocID="{EC3710A1-F630-41FA-909A-B31CFA5B6DE5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9B4446-66AE-410E-8F93-3072E41DDFE7}" type="pres">
      <dgm:prSet presAssocID="{EC3710A1-F630-41FA-909A-B31CFA5B6DE5}" presName="aSpace2" presStyleCnt="0"/>
      <dgm:spPr/>
    </dgm:pt>
    <dgm:pt modelId="{B92B2094-E2C5-455E-8D5A-834BE070F12E}" type="pres">
      <dgm:prSet presAssocID="{1AC65F08-FFF8-4BDF-9113-AB8DFB364D60}" presName="childNode" presStyleLbl="node1" presStyleIdx="7" presStyleCnt="10" custScaleX="118256" custScaleY="1533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43E2F5-1734-494C-943F-519E541CBED6}" type="pres">
      <dgm:prSet presAssocID="{1AC65F08-FFF8-4BDF-9113-AB8DFB364D60}" presName="aSpace2" presStyleCnt="0"/>
      <dgm:spPr/>
    </dgm:pt>
    <dgm:pt modelId="{8852DB1A-30FD-486E-96A5-F6EF19C19831}" type="pres">
      <dgm:prSet presAssocID="{15B818EE-4EDC-49ED-BEE7-3E8F5B6C4C61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4A2F6B-74D2-48FD-8C7D-7213122D3031}" type="pres">
      <dgm:prSet presAssocID="{15B818EE-4EDC-49ED-BEE7-3E8F5B6C4C61}" presName="aSpace2" presStyleCnt="0"/>
      <dgm:spPr/>
    </dgm:pt>
    <dgm:pt modelId="{440FA222-5AF7-4598-8C35-C5C2228905DE}" type="pres">
      <dgm:prSet presAssocID="{B292AEF6-43C3-4DB2-975E-A92767059155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BAF323-87E5-4717-80B3-2277B3BF4730}" type="presOf" srcId="{1AC65F08-FFF8-4BDF-9113-AB8DFB364D60}" destId="{B92B2094-E2C5-455E-8D5A-834BE070F12E}" srcOrd="0" destOrd="0" presId="urn:microsoft.com/office/officeart/2005/8/layout/lProcess2"/>
    <dgm:cxn modelId="{F9589388-809C-4AA9-BBDD-A70AAE084FA2}" type="presOf" srcId="{1BBC3E7D-C63B-444F-99AF-71D05448FDD3}" destId="{046F05E5-FC06-4A52-B404-80AB51B02C44}" srcOrd="0" destOrd="0" presId="urn:microsoft.com/office/officeart/2005/8/layout/lProcess2"/>
    <dgm:cxn modelId="{C02A7417-501C-46DC-947A-B927E95F9F53}" type="presOf" srcId="{C9F129B8-1229-4917-A636-F4F9980D43B5}" destId="{F28EA618-1BD7-41B4-B545-32860B77BD8A}" srcOrd="0" destOrd="0" presId="urn:microsoft.com/office/officeart/2005/8/layout/lProcess2"/>
    <dgm:cxn modelId="{E6599120-9492-4C19-8280-75C392E05660}" srcId="{E942F3D9-A34B-4027-A040-A18188A83945}" destId="{637CBA1C-24E5-43D4-9AA2-A8783DCA62FE}" srcOrd="0" destOrd="0" parTransId="{AD5231B2-837C-4526-A762-986608642797}" sibTransId="{B5B81749-7117-41B1-9224-E74B8B8D4F4F}"/>
    <dgm:cxn modelId="{45B2DAD0-6367-4A75-B9F7-56A7843F2F4F}" srcId="{9D0F6B2B-9C1D-4A8E-8E5F-F9FC4095F392}" destId="{9C34F96D-BA1E-45C2-85D2-09B0A6901526}" srcOrd="1" destOrd="0" parTransId="{1AF803A0-BE02-4DC5-AC01-06CD11142E1F}" sibTransId="{C0F9E22B-F583-4F5F-A31D-9E9662085613}"/>
    <dgm:cxn modelId="{2EC183A1-84A7-4961-89FF-F7ACFF703019}" srcId="{C9F129B8-1229-4917-A636-F4F9980D43B5}" destId="{B292AEF6-43C3-4DB2-975E-A92767059155}" srcOrd="3" destOrd="0" parTransId="{14917CAC-C431-4380-A782-1E5C988613ED}" sibTransId="{7D79BE66-F42C-4C57-9E86-54936B653E11}"/>
    <dgm:cxn modelId="{C1E70A2D-A673-454A-91AF-608CD50A8258}" srcId="{1BBC3E7D-C63B-444F-99AF-71D05448FDD3}" destId="{E942F3D9-A34B-4027-A040-A18188A83945}" srcOrd="0" destOrd="0" parTransId="{E9700D5D-CC97-4CDA-ACA0-7CC8EF402FD3}" sibTransId="{C61F3D66-E08B-47AA-89B0-B589FDBD573C}"/>
    <dgm:cxn modelId="{B9CE39A6-F651-4492-A60D-6F712814F8A5}" srcId="{E942F3D9-A34B-4027-A040-A18188A83945}" destId="{1FACBD43-7009-444B-A29B-24BEC44298CB}" srcOrd="3" destOrd="0" parTransId="{5AD7AD56-293B-4F0D-8297-8523E342D1F6}" sibTransId="{3C79FA0E-CE3D-4E16-8725-29CCE7E9CEFF}"/>
    <dgm:cxn modelId="{188E0FA9-A484-4DCA-B246-1EA010ECA3B6}" type="presOf" srcId="{9D0F6B2B-9C1D-4A8E-8E5F-F9FC4095F392}" destId="{B884D2A1-1E71-43AE-8908-5FE8D722902A}" srcOrd="1" destOrd="0" presId="urn:microsoft.com/office/officeart/2005/8/layout/lProcess2"/>
    <dgm:cxn modelId="{BC3D13BC-88B3-4C5C-B5D8-D667F84EB02D}" type="presOf" srcId="{2CFB06B1-76BC-4ECA-90E9-05D91C628CC1}" destId="{BC9A7D3B-726F-4D55-ACC1-0B77684EDB16}" srcOrd="0" destOrd="0" presId="urn:microsoft.com/office/officeart/2005/8/layout/lProcess2"/>
    <dgm:cxn modelId="{FC44A533-D0AB-441F-857F-C12FF93BFD28}" type="presOf" srcId="{15B818EE-4EDC-49ED-BEE7-3E8F5B6C4C61}" destId="{8852DB1A-30FD-486E-96A5-F6EF19C19831}" srcOrd="0" destOrd="0" presId="urn:microsoft.com/office/officeart/2005/8/layout/lProcess2"/>
    <dgm:cxn modelId="{1FA284E7-F5F8-4178-B431-3ECD645965B8}" type="presOf" srcId="{9D0F6B2B-9C1D-4A8E-8E5F-F9FC4095F392}" destId="{493C3A1D-F952-42BE-8422-94214FFA1BB3}" srcOrd="0" destOrd="0" presId="urn:microsoft.com/office/officeart/2005/8/layout/lProcess2"/>
    <dgm:cxn modelId="{E58D6122-06AA-45F1-9C50-E50B058A2D4A}" srcId="{E942F3D9-A34B-4027-A040-A18188A83945}" destId="{E8A6E964-A278-4F77-A2DE-DA39656B0D19}" srcOrd="1" destOrd="0" parTransId="{F8740E29-A469-4BDC-8ECC-BA8D285C32C4}" sibTransId="{8DB199EC-FE9E-483C-8E86-7EDC535DC333}"/>
    <dgm:cxn modelId="{B2494A3D-0BA6-4928-9CDE-699E5A37FFC4}" type="presOf" srcId="{E8A6E964-A278-4F77-A2DE-DA39656B0D19}" destId="{9192055F-8A75-4230-821A-96AC4A4DB4D0}" srcOrd="0" destOrd="0" presId="urn:microsoft.com/office/officeart/2005/8/layout/lProcess2"/>
    <dgm:cxn modelId="{7A5AC12E-24D3-4C50-B35B-CBECD7AC2743}" type="presOf" srcId="{1FACBD43-7009-444B-A29B-24BEC44298CB}" destId="{B6204AE4-3A2A-4D70-841D-4776A1E6DB5B}" srcOrd="0" destOrd="0" presId="urn:microsoft.com/office/officeart/2005/8/layout/lProcess2"/>
    <dgm:cxn modelId="{B53A1581-BC4F-4525-B7F7-50A8A74FDE11}" type="presOf" srcId="{B292AEF6-43C3-4DB2-975E-A92767059155}" destId="{440FA222-5AF7-4598-8C35-C5C2228905DE}" srcOrd="0" destOrd="0" presId="urn:microsoft.com/office/officeart/2005/8/layout/lProcess2"/>
    <dgm:cxn modelId="{D4A107E0-925A-4DD7-8F63-53748FF78710}" type="presOf" srcId="{E942F3D9-A34B-4027-A040-A18188A83945}" destId="{04278FF9-F03F-4D06-AF21-D75F46A0B82A}" srcOrd="1" destOrd="0" presId="urn:microsoft.com/office/officeart/2005/8/layout/lProcess2"/>
    <dgm:cxn modelId="{D3550EB4-3CEF-4DE0-B436-AEFAF438CD38}" type="presOf" srcId="{C9F129B8-1229-4917-A636-F4F9980D43B5}" destId="{0702E09D-DC5E-4DBE-8B88-6AB9F3716E78}" srcOrd="1" destOrd="0" presId="urn:microsoft.com/office/officeart/2005/8/layout/lProcess2"/>
    <dgm:cxn modelId="{DD45FFB0-61F7-4C21-A0D0-4340C6D54046}" type="presOf" srcId="{637CBA1C-24E5-43D4-9AA2-A8783DCA62FE}" destId="{9ADEAF44-601B-4CC9-8CD1-70CFC66E0708}" srcOrd="0" destOrd="0" presId="urn:microsoft.com/office/officeart/2005/8/layout/lProcess2"/>
    <dgm:cxn modelId="{98A07AAB-0107-40DB-9E84-D260B1D5B49C}" srcId="{C9F129B8-1229-4917-A636-F4F9980D43B5}" destId="{15B818EE-4EDC-49ED-BEE7-3E8F5B6C4C61}" srcOrd="2" destOrd="0" parTransId="{4615B346-7996-45AB-952A-80999B729F48}" sibTransId="{2BF98F09-E495-402B-9B02-49E1222D2F72}"/>
    <dgm:cxn modelId="{7B98BB4C-D067-41A1-9471-6A8B45377B0F}" srcId="{1BBC3E7D-C63B-444F-99AF-71D05448FDD3}" destId="{9D0F6B2B-9C1D-4A8E-8E5F-F9FC4095F392}" srcOrd="1" destOrd="0" parTransId="{5D827C26-8117-450D-9E6C-843D25421E09}" sibTransId="{BA7D4CDA-A103-45E9-8E12-D592AFE57AE5}"/>
    <dgm:cxn modelId="{3C913F30-1184-4CDB-9015-B5957BD8215B}" type="presOf" srcId="{E942F3D9-A34B-4027-A040-A18188A83945}" destId="{627E1DE8-4C25-4B2B-BE5C-A791FBE50F09}" srcOrd="0" destOrd="0" presId="urn:microsoft.com/office/officeart/2005/8/layout/lProcess2"/>
    <dgm:cxn modelId="{4A6D8451-B9DB-405C-A7AE-2CC27163A5DA}" type="presOf" srcId="{748C95DB-DAF2-4780-BB2B-7905AB159A80}" destId="{67B82D9D-3F43-4A07-A0E1-DDAF2144F0AF}" srcOrd="0" destOrd="0" presId="urn:microsoft.com/office/officeart/2005/8/layout/lProcess2"/>
    <dgm:cxn modelId="{3959EB33-C6C0-445C-A78C-053121175B65}" srcId="{9D0F6B2B-9C1D-4A8E-8E5F-F9FC4095F392}" destId="{2CFB06B1-76BC-4ECA-90E9-05D91C628CC1}" srcOrd="0" destOrd="0" parTransId="{5F547C20-9047-4E3B-8A95-28EA97663282}" sibTransId="{3F011722-E2D1-4CB7-AF31-227AAEA2CAB2}"/>
    <dgm:cxn modelId="{5C6D1A8A-388F-4F5A-A155-90148EF8287F}" type="presOf" srcId="{EC3710A1-F630-41FA-909A-B31CFA5B6DE5}" destId="{6BDB2A5B-C40E-4A73-B7E2-05D3CB0D8DD7}" srcOrd="0" destOrd="0" presId="urn:microsoft.com/office/officeart/2005/8/layout/lProcess2"/>
    <dgm:cxn modelId="{3171CF1F-F836-493B-A3D4-E7A0A6CE5005}" srcId="{E942F3D9-A34B-4027-A040-A18188A83945}" destId="{748C95DB-DAF2-4780-BB2B-7905AB159A80}" srcOrd="2" destOrd="0" parTransId="{ACC858A6-E2A8-4D54-BCFC-E67FF25BA77D}" sibTransId="{445955C7-B4F2-4CE6-9816-9E6C3DC22C0B}"/>
    <dgm:cxn modelId="{D513A1AB-6190-42BC-95AE-9333CA35153B}" srcId="{C9F129B8-1229-4917-A636-F4F9980D43B5}" destId="{1AC65F08-FFF8-4BDF-9113-AB8DFB364D60}" srcOrd="1" destOrd="0" parTransId="{AF514771-74FC-466C-853C-41D8BFC33D5F}" sibTransId="{0E72B160-CBD2-4FDA-AD0D-53FD7F75A5D3}"/>
    <dgm:cxn modelId="{F57E0923-F4EA-4858-B8B7-0EC2DDF30BE1}" srcId="{C9F129B8-1229-4917-A636-F4F9980D43B5}" destId="{EC3710A1-F630-41FA-909A-B31CFA5B6DE5}" srcOrd="0" destOrd="0" parTransId="{971EE63B-A007-41BC-9114-7BE26EFA8F12}" sibTransId="{DE23A9EB-B97D-413E-97C0-949D78BC901E}"/>
    <dgm:cxn modelId="{8A9C8E70-AC78-4562-B061-27B5676D86D5}" type="presOf" srcId="{9C34F96D-BA1E-45C2-85D2-09B0A6901526}" destId="{989855C3-CA94-4824-81A7-1F0C90ECE806}" srcOrd="0" destOrd="0" presId="urn:microsoft.com/office/officeart/2005/8/layout/lProcess2"/>
    <dgm:cxn modelId="{15596E7B-0C6F-406F-9743-1965C154531E}" srcId="{1BBC3E7D-C63B-444F-99AF-71D05448FDD3}" destId="{C9F129B8-1229-4917-A636-F4F9980D43B5}" srcOrd="2" destOrd="0" parTransId="{CD55BDD3-1062-4BBB-BBA3-C77E238A35D7}" sibTransId="{39E7B356-092F-4976-B4A6-AFB64E1713F1}"/>
    <dgm:cxn modelId="{EA9897C3-94BE-4146-A093-E22D887A28A3}" type="presParOf" srcId="{046F05E5-FC06-4A52-B404-80AB51B02C44}" destId="{9D183A20-AF93-4AAA-B84E-7FC2AFC9183B}" srcOrd="0" destOrd="0" presId="urn:microsoft.com/office/officeart/2005/8/layout/lProcess2"/>
    <dgm:cxn modelId="{9F0EB9FF-D1C6-4EE6-A40E-4DF95B6D208A}" type="presParOf" srcId="{9D183A20-AF93-4AAA-B84E-7FC2AFC9183B}" destId="{627E1DE8-4C25-4B2B-BE5C-A791FBE50F09}" srcOrd="0" destOrd="0" presId="urn:microsoft.com/office/officeart/2005/8/layout/lProcess2"/>
    <dgm:cxn modelId="{0887B5E3-2C1A-4E2D-B2BA-B7E9E8233F1C}" type="presParOf" srcId="{9D183A20-AF93-4AAA-B84E-7FC2AFC9183B}" destId="{04278FF9-F03F-4D06-AF21-D75F46A0B82A}" srcOrd="1" destOrd="0" presId="urn:microsoft.com/office/officeart/2005/8/layout/lProcess2"/>
    <dgm:cxn modelId="{393A991B-DD0B-4606-8E26-E68F989871EB}" type="presParOf" srcId="{9D183A20-AF93-4AAA-B84E-7FC2AFC9183B}" destId="{046B03E1-675E-4BC9-AE46-54553712E415}" srcOrd="2" destOrd="0" presId="urn:microsoft.com/office/officeart/2005/8/layout/lProcess2"/>
    <dgm:cxn modelId="{4B44A9D2-E30B-4795-9538-EA3F8826EB75}" type="presParOf" srcId="{046B03E1-675E-4BC9-AE46-54553712E415}" destId="{B613DD72-7285-4C11-AC99-B6C55D255065}" srcOrd="0" destOrd="0" presId="urn:microsoft.com/office/officeart/2005/8/layout/lProcess2"/>
    <dgm:cxn modelId="{2481FEC9-56DD-462C-83B8-5505AE040E4C}" type="presParOf" srcId="{B613DD72-7285-4C11-AC99-B6C55D255065}" destId="{9ADEAF44-601B-4CC9-8CD1-70CFC66E0708}" srcOrd="0" destOrd="0" presId="urn:microsoft.com/office/officeart/2005/8/layout/lProcess2"/>
    <dgm:cxn modelId="{3E261E28-30DE-4257-8A9B-096E2E44C257}" type="presParOf" srcId="{B613DD72-7285-4C11-AC99-B6C55D255065}" destId="{CDAA6D7D-B031-4E91-9C01-4C908D5156BF}" srcOrd="1" destOrd="0" presId="urn:microsoft.com/office/officeart/2005/8/layout/lProcess2"/>
    <dgm:cxn modelId="{43736CEC-6A3D-4566-8006-5A58C2800583}" type="presParOf" srcId="{B613DD72-7285-4C11-AC99-B6C55D255065}" destId="{9192055F-8A75-4230-821A-96AC4A4DB4D0}" srcOrd="2" destOrd="0" presId="urn:microsoft.com/office/officeart/2005/8/layout/lProcess2"/>
    <dgm:cxn modelId="{B6F8FBB2-6A3D-45D9-BA03-FE625A7CE104}" type="presParOf" srcId="{B613DD72-7285-4C11-AC99-B6C55D255065}" destId="{E87E1427-8169-44C2-AAE3-31DA3B0678B3}" srcOrd="3" destOrd="0" presId="urn:microsoft.com/office/officeart/2005/8/layout/lProcess2"/>
    <dgm:cxn modelId="{DA4BA84F-827C-46D3-B6D9-22C2412592ED}" type="presParOf" srcId="{B613DD72-7285-4C11-AC99-B6C55D255065}" destId="{67B82D9D-3F43-4A07-A0E1-DDAF2144F0AF}" srcOrd="4" destOrd="0" presId="urn:microsoft.com/office/officeart/2005/8/layout/lProcess2"/>
    <dgm:cxn modelId="{12A8BDF4-D15C-444C-A0D2-615309F767FE}" type="presParOf" srcId="{B613DD72-7285-4C11-AC99-B6C55D255065}" destId="{185B8CB1-3793-40B1-989C-F197B6481A3F}" srcOrd="5" destOrd="0" presId="urn:microsoft.com/office/officeart/2005/8/layout/lProcess2"/>
    <dgm:cxn modelId="{E008C130-13A7-4CD3-A6AF-5CA54AF22CD9}" type="presParOf" srcId="{B613DD72-7285-4C11-AC99-B6C55D255065}" destId="{B6204AE4-3A2A-4D70-841D-4776A1E6DB5B}" srcOrd="6" destOrd="0" presId="urn:microsoft.com/office/officeart/2005/8/layout/lProcess2"/>
    <dgm:cxn modelId="{87BECB94-E37B-4007-81F0-47FD8D52CAB7}" type="presParOf" srcId="{046F05E5-FC06-4A52-B404-80AB51B02C44}" destId="{95E45CEC-795E-4E9B-AA7D-A65E23A383A0}" srcOrd="1" destOrd="0" presId="urn:microsoft.com/office/officeart/2005/8/layout/lProcess2"/>
    <dgm:cxn modelId="{07DCF3B8-9FFD-4729-B7F8-7ADA7BA428DC}" type="presParOf" srcId="{046F05E5-FC06-4A52-B404-80AB51B02C44}" destId="{9C642306-61C0-4BCE-AE63-DF3D77766555}" srcOrd="2" destOrd="0" presId="urn:microsoft.com/office/officeart/2005/8/layout/lProcess2"/>
    <dgm:cxn modelId="{A76AC9F1-03B7-45AC-AB67-7972E0788D1B}" type="presParOf" srcId="{9C642306-61C0-4BCE-AE63-DF3D77766555}" destId="{493C3A1D-F952-42BE-8422-94214FFA1BB3}" srcOrd="0" destOrd="0" presId="urn:microsoft.com/office/officeart/2005/8/layout/lProcess2"/>
    <dgm:cxn modelId="{6DD09BB0-E90A-4C3C-89C8-5A5C36D56E55}" type="presParOf" srcId="{9C642306-61C0-4BCE-AE63-DF3D77766555}" destId="{B884D2A1-1E71-43AE-8908-5FE8D722902A}" srcOrd="1" destOrd="0" presId="urn:microsoft.com/office/officeart/2005/8/layout/lProcess2"/>
    <dgm:cxn modelId="{D89425D2-A497-4CCF-A4C4-44789ABDAFC9}" type="presParOf" srcId="{9C642306-61C0-4BCE-AE63-DF3D77766555}" destId="{FCCBFFD8-E75E-4EF8-A3B3-674322530156}" srcOrd="2" destOrd="0" presId="urn:microsoft.com/office/officeart/2005/8/layout/lProcess2"/>
    <dgm:cxn modelId="{84E236AF-DA6F-4F5A-B009-8CB59FC53996}" type="presParOf" srcId="{FCCBFFD8-E75E-4EF8-A3B3-674322530156}" destId="{6622F448-C85C-4FD9-AAA1-9C47B8D01088}" srcOrd="0" destOrd="0" presId="urn:microsoft.com/office/officeart/2005/8/layout/lProcess2"/>
    <dgm:cxn modelId="{B98BB714-8195-46AB-85E3-E4371F48F732}" type="presParOf" srcId="{6622F448-C85C-4FD9-AAA1-9C47B8D01088}" destId="{BC9A7D3B-726F-4D55-ACC1-0B77684EDB16}" srcOrd="0" destOrd="0" presId="urn:microsoft.com/office/officeart/2005/8/layout/lProcess2"/>
    <dgm:cxn modelId="{C39BBFA8-0F47-4979-87D3-BDAC1A3F70CC}" type="presParOf" srcId="{6622F448-C85C-4FD9-AAA1-9C47B8D01088}" destId="{2F0FAF2A-8DC0-4294-A1D9-7807AC09625E}" srcOrd="1" destOrd="0" presId="urn:microsoft.com/office/officeart/2005/8/layout/lProcess2"/>
    <dgm:cxn modelId="{EAAF339B-3A3F-44DB-AD37-A52AA4100CD1}" type="presParOf" srcId="{6622F448-C85C-4FD9-AAA1-9C47B8D01088}" destId="{989855C3-CA94-4824-81A7-1F0C90ECE806}" srcOrd="2" destOrd="0" presId="urn:microsoft.com/office/officeart/2005/8/layout/lProcess2"/>
    <dgm:cxn modelId="{C40B4B8C-21BD-4F80-8F79-A58C41447C9F}" type="presParOf" srcId="{046F05E5-FC06-4A52-B404-80AB51B02C44}" destId="{879F1B76-4D23-4A7F-BC1C-3DB55C1080C5}" srcOrd="3" destOrd="0" presId="urn:microsoft.com/office/officeart/2005/8/layout/lProcess2"/>
    <dgm:cxn modelId="{F308D8C5-BB7D-4788-879C-ED27A518254B}" type="presParOf" srcId="{046F05E5-FC06-4A52-B404-80AB51B02C44}" destId="{E46A44AC-DF64-4CED-BF74-AB61E6D0B996}" srcOrd="4" destOrd="0" presId="urn:microsoft.com/office/officeart/2005/8/layout/lProcess2"/>
    <dgm:cxn modelId="{251A3B28-C248-4831-8198-5739B14D1102}" type="presParOf" srcId="{E46A44AC-DF64-4CED-BF74-AB61E6D0B996}" destId="{F28EA618-1BD7-41B4-B545-32860B77BD8A}" srcOrd="0" destOrd="0" presId="urn:microsoft.com/office/officeart/2005/8/layout/lProcess2"/>
    <dgm:cxn modelId="{4019CB0F-6957-44C3-A7E7-55177230BFF6}" type="presParOf" srcId="{E46A44AC-DF64-4CED-BF74-AB61E6D0B996}" destId="{0702E09D-DC5E-4DBE-8B88-6AB9F3716E78}" srcOrd="1" destOrd="0" presId="urn:microsoft.com/office/officeart/2005/8/layout/lProcess2"/>
    <dgm:cxn modelId="{9FF02EA2-3A6C-458B-A845-396E374E680F}" type="presParOf" srcId="{E46A44AC-DF64-4CED-BF74-AB61E6D0B996}" destId="{6A0D9047-EDCE-47EB-9649-179D23A1C7C6}" srcOrd="2" destOrd="0" presId="urn:microsoft.com/office/officeart/2005/8/layout/lProcess2"/>
    <dgm:cxn modelId="{CB558429-A208-4DBC-B94C-E0CD4042BD1D}" type="presParOf" srcId="{6A0D9047-EDCE-47EB-9649-179D23A1C7C6}" destId="{B1D38BDA-D41D-4506-A11B-68C2BE069FC2}" srcOrd="0" destOrd="0" presId="urn:microsoft.com/office/officeart/2005/8/layout/lProcess2"/>
    <dgm:cxn modelId="{63E4D996-CFEE-4DF9-ACA0-4708E96A5596}" type="presParOf" srcId="{B1D38BDA-D41D-4506-A11B-68C2BE069FC2}" destId="{6BDB2A5B-C40E-4A73-B7E2-05D3CB0D8DD7}" srcOrd="0" destOrd="0" presId="urn:microsoft.com/office/officeart/2005/8/layout/lProcess2"/>
    <dgm:cxn modelId="{E96ED863-A770-4A52-9082-30033F1FD6B7}" type="presParOf" srcId="{B1D38BDA-D41D-4506-A11B-68C2BE069FC2}" destId="{9E9B4446-66AE-410E-8F93-3072E41DDFE7}" srcOrd="1" destOrd="0" presId="urn:microsoft.com/office/officeart/2005/8/layout/lProcess2"/>
    <dgm:cxn modelId="{0AF1A53E-9A02-418E-9EB6-AF94D00CA3F0}" type="presParOf" srcId="{B1D38BDA-D41D-4506-A11B-68C2BE069FC2}" destId="{B92B2094-E2C5-455E-8D5A-834BE070F12E}" srcOrd="2" destOrd="0" presId="urn:microsoft.com/office/officeart/2005/8/layout/lProcess2"/>
    <dgm:cxn modelId="{8FD9EFB2-A398-4229-BC7D-7A98DE1B4CFB}" type="presParOf" srcId="{B1D38BDA-D41D-4506-A11B-68C2BE069FC2}" destId="{7043E2F5-1734-494C-943F-519E541CBED6}" srcOrd="3" destOrd="0" presId="urn:microsoft.com/office/officeart/2005/8/layout/lProcess2"/>
    <dgm:cxn modelId="{B143472C-64B3-41CA-BC30-6AC7699C6835}" type="presParOf" srcId="{B1D38BDA-D41D-4506-A11B-68C2BE069FC2}" destId="{8852DB1A-30FD-486E-96A5-F6EF19C19831}" srcOrd="4" destOrd="0" presId="urn:microsoft.com/office/officeart/2005/8/layout/lProcess2"/>
    <dgm:cxn modelId="{45101AD5-DBAE-4601-8AEF-767EDE0A2128}" type="presParOf" srcId="{B1D38BDA-D41D-4506-A11B-68C2BE069FC2}" destId="{894A2F6B-74D2-48FD-8C7D-7213122D3031}" srcOrd="5" destOrd="0" presId="urn:microsoft.com/office/officeart/2005/8/layout/lProcess2"/>
    <dgm:cxn modelId="{B51A0A42-0C1C-4754-845E-93F665C0FD06}" type="presParOf" srcId="{B1D38BDA-D41D-4506-A11B-68C2BE069FC2}" destId="{440FA222-5AF7-4598-8C35-C5C2228905D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E1DE8-4C25-4B2B-BE5C-A791FBE50F09}">
      <dsp:nvSpPr>
        <dsp:cNvPr id="0" name=""/>
        <dsp:cNvSpPr/>
      </dsp:nvSpPr>
      <dsp:spPr>
        <a:xfrm>
          <a:off x="0" y="0"/>
          <a:ext cx="2811054" cy="48965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solidFill>
                <a:srgbClr val="C00000"/>
              </a:solidFill>
            </a:rPr>
            <a:t>Skills formation</a:t>
          </a:r>
          <a:endParaRPr lang="en-GB" sz="2600" b="1" kern="1200" dirty="0">
            <a:solidFill>
              <a:srgbClr val="C00000"/>
            </a:solidFill>
          </a:endParaRPr>
        </a:p>
      </dsp:txBody>
      <dsp:txXfrm>
        <a:off x="0" y="0"/>
        <a:ext cx="2811054" cy="1468963"/>
      </dsp:txXfrm>
    </dsp:sp>
    <dsp:sp modelId="{9ADEAF44-601B-4CC9-8CD1-70CFC66E0708}">
      <dsp:nvSpPr>
        <dsp:cNvPr id="0" name=""/>
        <dsp:cNvSpPr/>
      </dsp:nvSpPr>
      <dsp:spPr>
        <a:xfrm>
          <a:off x="282186" y="1469082"/>
          <a:ext cx="2248843" cy="7133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1. Skills guarantee</a:t>
          </a:r>
          <a:endParaRPr lang="en-GB" sz="1400" b="1" kern="1200" dirty="0"/>
        </a:p>
      </dsp:txBody>
      <dsp:txXfrm>
        <a:off x="303078" y="1489974"/>
        <a:ext cx="2207059" cy="671538"/>
      </dsp:txXfrm>
    </dsp:sp>
    <dsp:sp modelId="{9192055F-8A75-4230-821A-96AC4A4DB4D0}">
      <dsp:nvSpPr>
        <dsp:cNvPr id="0" name=""/>
        <dsp:cNvSpPr/>
      </dsp:nvSpPr>
      <dsp:spPr>
        <a:xfrm>
          <a:off x="282186" y="2292146"/>
          <a:ext cx="2248843" cy="7133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2. Key Competences Framework</a:t>
          </a:r>
          <a:endParaRPr lang="en-GB" sz="1400" b="1" kern="1200" dirty="0"/>
        </a:p>
      </dsp:txBody>
      <dsp:txXfrm>
        <a:off x="303078" y="2313038"/>
        <a:ext cx="2207059" cy="671538"/>
      </dsp:txXfrm>
    </dsp:sp>
    <dsp:sp modelId="{67B82D9D-3F43-4A07-A0E1-DDAF2144F0AF}">
      <dsp:nvSpPr>
        <dsp:cNvPr id="0" name=""/>
        <dsp:cNvSpPr/>
      </dsp:nvSpPr>
      <dsp:spPr>
        <a:xfrm>
          <a:off x="282186" y="3115210"/>
          <a:ext cx="2248843" cy="71332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3. VET a first choice</a:t>
          </a:r>
          <a:endParaRPr lang="en-GB" sz="1400" b="1" kern="1200" dirty="0"/>
        </a:p>
      </dsp:txBody>
      <dsp:txXfrm>
        <a:off x="303078" y="3136102"/>
        <a:ext cx="2207059" cy="671538"/>
      </dsp:txXfrm>
    </dsp:sp>
    <dsp:sp modelId="{B6204AE4-3A2A-4D70-841D-4776A1E6DB5B}">
      <dsp:nvSpPr>
        <dsp:cNvPr id="0" name=""/>
        <dsp:cNvSpPr/>
      </dsp:nvSpPr>
      <dsp:spPr>
        <a:xfrm>
          <a:off x="282186" y="3938275"/>
          <a:ext cx="2248843" cy="7133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4. Digital Skills and Jobs coalition </a:t>
          </a:r>
          <a:endParaRPr lang="en-GB" sz="1400" b="1" kern="1200" dirty="0"/>
        </a:p>
      </dsp:txBody>
      <dsp:txXfrm>
        <a:off x="303078" y="3959167"/>
        <a:ext cx="2207059" cy="671538"/>
      </dsp:txXfrm>
    </dsp:sp>
    <dsp:sp modelId="{493C3A1D-F952-42BE-8422-94214FFA1BB3}">
      <dsp:nvSpPr>
        <dsp:cNvPr id="0" name=""/>
        <dsp:cNvSpPr/>
      </dsp:nvSpPr>
      <dsp:spPr>
        <a:xfrm>
          <a:off x="3022964" y="0"/>
          <a:ext cx="2811054" cy="48965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solidFill>
                <a:srgbClr val="C00000"/>
              </a:solidFill>
            </a:rPr>
            <a:t>Visibility and comparability</a:t>
          </a:r>
          <a:endParaRPr lang="en-GB" sz="2600" b="1" kern="1200" dirty="0">
            <a:solidFill>
              <a:srgbClr val="C00000"/>
            </a:solidFill>
          </a:endParaRPr>
        </a:p>
      </dsp:txBody>
      <dsp:txXfrm>
        <a:off x="3022964" y="0"/>
        <a:ext cx="2811054" cy="1468963"/>
      </dsp:txXfrm>
    </dsp:sp>
    <dsp:sp modelId="{BC9A7D3B-726F-4D55-ACC1-0B77684EDB16}">
      <dsp:nvSpPr>
        <dsp:cNvPr id="0" name=""/>
        <dsp:cNvSpPr/>
      </dsp:nvSpPr>
      <dsp:spPr>
        <a:xfrm>
          <a:off x="3304070" y="1470397"/>
          <a:ext cx="2248843" cy="14763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5. Revision of EQF</a:t>
          </a:r>
          <a:endParaRPr lang="en-GB" sz="1400" b="1" kern="1200" dirty="0"/>
        </a:p>
      </dsp:txBody>
      <dsp:txXfrm>
        <a:off x="3347312" y="1513639"/>
        <a:ext cx="2162359" cy="1389890"/>
      </dsp:txXfrm>
    </dsp:sp>
    <dsp:sp modelId="{989855C3-CA94-4824-81A7-1F0C90ECE806}">
      <dsp:nvSpPr>
        <dsp:cNvPr id="0" name=""/>
        <dsp:cNvSpPr/>
      </dsp:nvSpPr>
      <dsp:spPr>
        <a:xfrm>
          <a:off x="3304070" y="3173907"/>
          <a:ext cx="2248843" cy="14763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6. Skills profile tool for 3</a:t>
          </a:r>
          <a:r>
            <a:rPr lang="en-GB" sz="1400" b="1" kern="1200" baseline="30000" dirty="0" smtClean="0"/>
            <a:t>rd</a:t>
          </a:r>
          <a:r>
            <a:rPr lang="en-GB" sz="1400" b="1" kern="1200" dirty="0" smtClean="0"/>
            <a:t> country nationals</a:t>
          </a:r>
          <a:endParaRPr lang="en-GB" sz="1400" b="1" kern="1200" dirty="0"/>
        </a:p>
      </dsp:txBody>
      <dsp:txXfrm>
        <a:off x="3347312" y="3217149"/>
        <a:ext cx="2162359" cy="1389890"/>
      </dsp:txXfrm>
    </dsp:sp>
    <dsp:sp modelId="{F28EA618-1BD7-41B4-B545-32860B77BD8A}">
      <dsp:nvSpPr>
        <dsp:cNvPr id="0" name=""/>
        <dsp:cNvSpPr/>
      </dsp:nvSpPr>
      <dsp:spPr>
        <a:xfrm>
          <a:off x="6044820" y="0"/>
          <a:ext cx="2811054" cy="48965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solidFill>
                <a:srgbClr val="C00000"/>
              </a:solidFill>
            </a:rPr>
            <a:t>Skills intelligence</a:t>
          </a:r>
          <a:endParaRPr lang="en-GB" sz="2600" b="1" kern="1200" dirty="0">
            <a:solidFill>
              <a:srgbClr val="C00000"/>
            </a:solidFill>
          </a:endParaRPr>
        </a:p>
      </dsp:txBody>
      <dsp:txXfrm>
        <a:off x="6044820" y="0"/>
        <a:ext cx="2811054" cy="1468963"/>
      </dsp:txXfrm>
    </dsp:sp>
    <dsp:sp modelId="{6BDB2A5B-C40E-4A73-B7E2-05D3CB0D8DD7}">
      <dsp:nvSpPr>
        <dsp:cNvPr id="0" name=""/>
        <dsp:cNvSpPr/>
      </dsp:nvSpPr>
      <dsp:spPr>
        <a:xfrm>
          <a:off x="6325953" y="1468973"/>
          <a:ext cx="2248843" cy="6371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7. Revision of EUROPASS</a:t>
          </a:r>
          <a:endParaRPr lang="en-GB" sz="1400" b="1" kern="1200" dirty="0"/>
        </a:p>
      </dsp:txBody>
      <dsp:txXfrm>
        <a:off x="6344615" y="1487635"/>
        <a:ext cx="2211519" cy="599848"/>
      </dsp:txXfrm>
    </dsp:sp>
    <dsp:sp modelId="{B92B2094-E2C5-455E-8D5A-834BE070F12E}">
      <dsp:nvSpPr>
        <dsp:cNvPr id="0" name=""/>
        <dsp:cNvSpPr/>
      </dsp:nvSpPr>
      <dsp:spPr>
        <a:xfrm>
          <a:off x="6120679" y="2204172"/>
          <a:ext cx="2659392" cy="97713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FFFFCC"/>
              </a:solidFill>
            </a:rPr>
            <a:t>8. Blueprint for Sectorial Cooperation on Skills</a:t>
          </a:r>
          <a:endParaRPr lang="en-GB" sz="1600" b="1" kern="1200" dirty="0">
            <a:solidFill>
              <a:srgbClr val="FFFFCC"/>
            </a:solidFill>
          </a:endParaRPr>
        </a:p>
      </dsp:txBody>
      <dsp:txXfrm>
        <a:off x="6149298" y="2232791"/>
        <a:ext cx="2602154" cy="919897"/>
      </dsp:txXfrm>
    </dsp:sp>
    <dsp:sp modelId="{8852DB1A-30FD-486E-96A5-F6EF19C19831}">
      <dsp:nvSpPr>
        <dsp:cNvPr id="0" name=""/>
        <dsp:cNvSpPr/>
      </dsp:nvSpPr>
      <dsp:spPr>
        <a:xfrm>
          <a:off x="6325953" y="3279334"/>
          <a:ext cx="2248843" cy="6371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kern="1200" dirty="0" smtClean="0"/>
            <a:t>9. Best practice on brain drain</a:t>
          </a:r>
          <a:endParaRPr lang="en-GB" sz="1400" b="1" kern="1200" dirty="0"/>
        </a:p>
      </dsp:txBody>
      <dsp:txXfrm>
        <a:off x="6344615" y="3297996"/>
        <a:ext cx="2211519" cy="599848"/>
      </dsp:txXfrm>
    </dsp:sp>
    <dsp:sp modelId="{440FA222-5AF7-4598-8C35-C5C2228905DE}">
      <dsp:nvSpPr>
        <dsp:cNvPr id="0" name=""/>
        <dsp:cNvSpPr/>
      </dsp:nvSpPr>
      <dsp:spPr>
        <a:xfrm>
          <a:off x="6325953" y="4014533"/>
          <a:ext cx="2248843" cy="637172"/>
        </a:xfrm>
        <a:prstGeom prst="roundRect">
          <a:avLst>
            <a:gd name="adj" fmla="val 10000"/>
          </a:avLst>
        </a:prstGeom>
        <a:solidFill>
          <a:srgbClr val="33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10. Initiative on graduate tracking</a:t>
          </a:r>
          <a:endParaRPr lang="en-GB" sz="1400" b="1" kern="1200" dirty="0"/>
        </a:p>
      </dsp:txBody>
      <dsp:txXfrm>
        <a:off x="6344615" y="4033195"/>
        <a:ext cx="2211519" cy="599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9D5E196D-4411-458A-8FF2-085045CF3A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6830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7E313E67-213B-4672-9114-C746BA16C6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2398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18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01F42-78CC-425D-8C70-E70D5A7F0B8A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78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Objective: </a:t>
            </a:r>
            <a:r>
              <a:rPr lang="en-GB" b="0" dirty="0" smtClean="0"/>
              <a:t>develop European skills strategies in key economic sectors, in a consistent and systemic way. First pilots in </a:t>
            </a:r>
            <a:r>
              <a:rPr lang="en-GB" i="1" dirty="0" smtClean="0"/>
              <a:t>automotive, defence, maritime technology, space, textile and tourism</a:t>
            </a:r>
          </a:p>
          <a:p>
            <a:endParaRPr lang="fr-BE" b="1" dirty="0" smtClean="0"/>
          </a:p>
          <a:p>
            <a:r>
              <a:rPr lang="fr-BE" b="1" dirty="0" err="1" smtClean="0"/>
              <a:t>Selection</a:t>
            </a:r>
            <a:r>
              <a:rPr lang="fr-BE" b="1" dirty="0" smtClean="0"/>
              <a:t> of </a:t>
            </a:r>
            <a:r>
              <a:rPr lang="fr-BE" b="1" dirty="0" err="1" smtClean="0"/>
              <a:t>sector</a:t>
            </a:r>
            <a:r>
              <a:rPr lang="fr-BE" b="1" dirty="0" smtClean="0"/>
              <a:t>:</a:t>
            </a:r>
          </a:p>
          <a:p>
            <a:pPr marL="177800" lvl="1" indent="-177800" algn="l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n-GB" sz="1600" kern="1200" dirty="0" smtClean="0">
                <a:solidFill>
                  <a:srgbClr val="0F5494"/>
                </a:solidFill>
              </a:rPr>
              <a:t>Political priority</a:t>
            </a:r>
          </a:p>
          <a:p>
            <a:pPr marL="177800" lvl="1" indent="-177800" algn="l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n-GB" sz="1600" kern="1200" dirty="0" smtClean="0">
                <a:solidFill>
                  <a:srgbClr val="0F5494"/>
                </a:solidFill>
              </a:rPr>
              <a:t>Clear </a:t>
            </a:r>
            <a:r>
              <a:rPr lang="en-GB" sz="1600" kern="1200" dirty="0" err="1" smtClean="0">
                <a:solidFill>
                  <a:srgbClr val="0F5494"/>
                </a:solidFill>
              </a:rPr>
              <a:t>sectoral</a:t>
            </a:r>
            <a:r>
              <a:rPr lang="en-GB" sz="1600" kern="1200" dirty="0" smtClean="0">
                <a:solidFill>
                  <a:srgbClr val="0F5494"/>
                </a:solidFill>
              </a:rPr>
              <a:t> strategy</a:t>
            </a:r>
          </a:p>
          <a:p>
            <a:pPr marL="177800" lvl="1" indent="-177800" algn="l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n-GB" sz="1600" kern="1200" dirty="0" smtClean="0">
                <a:solidFill>
                  <a:srgbClr val="0F5494"/>
                </a:solidFill>
              </a:rPr>
              <a:t>Stakeholder commitment</a:t>
            </a:r>
          </a:p>
          <a:p>
            <a:endParaRPr lang="fr-BE" dirty="0" smtClean="0"/>
          </a:p>
          <a:p>
            <a:r>
              <a:rPr lang="fr-BE" b="1" dirty="0" err="1" smtClean="0"/>
              <a:t>Set-up</a:t>
            </a:r>
            <a:r>
              <a:rPr lang="fr-BE" b="1" dirty="0" smtClean="0"/>
              <a:t> </a:t>
            </a:r>
            <a:r>
              <a:rPr lang="fr-BE" b="1" dirty="0" err="1" smtClean="0"/>
              <a:t>platforms</a:t>
            </a:r>
            <a:r>
              <a:rPr lang="fr-BE" b="1" dirty="0" smtClean="0"/>
              <a:t>:</a:t>
            </a:r>
          </a:p>
          <a:p>
            <a:pPr marL="177800" lvl="1" indent="-177800" algn="l" defTabSz="666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en-GB" sz="1600" kern="1200" dirty="0" smtClean="0">
                <a:solidFill>
                  <a:srgbClr val="0F5494"/>
                </a:solidFill>
              </a:rPr>
              <a:t>Translate sectoral strategy into sectoral</a:t>
            </a:r>
            <a:r>
              <a:rPr lang="en-GB" sz="1600" kern="1200" baseline="0" dirty="0" smtClean="0">
                <a:solidFill>
                  <a:srgbClr val="0F5494"/>
                </a:solidFill>
              </a:rPr>
              <a:t> SKILLS strategy: actions on skills and jobs</a:t>
            </a:r>
            <a:endParaRPr lang="en-GB" sz="1600" kern="1200" dirty="0" smtClean="0">
              <a:solidFill>
                <a:srgbClr val="0F5494"/>
              </a:solidFill>
            </a:endParaRPr>
          </a:p>
          <a:p>
            <a:pPr marL="177800" lvl="1" indent="-177800" defTabSz="666750">
              <a:lnSpc>
                <a:spcPct val="90000"/>
              </a:lnSpc>
              <a:spcAft>
                <a:spcPts val="600"/>
              </a:spcAft>
              <a:buChar char="••"/>
            </a:pPr>
            <a:r>
              <a:rPr lang="en-GB" sz="1600" dirty="0" smtClean="0">
                <a:solidFill>
                  <a:srgbClr val="0F5494"/>
                </a:solidFill>
              </a:rPr>
              <a:t>Promote relevant </a:t>
            </a:r>
            <a:r>
              <a:rPr lang="en-GB" sz="1600" dirty="0" err="1" smtClean="0">
                <a:solidFill>
                  <a:srgbClr val="0F5494"/>
                </a:solidFill>
              </a:rPr>
              <a:t>sectoral</a:t>
            </a:r>
            <a:r>
              <a:rPr lang="en-GB" sz="1600" dirty="0" smtClean="0">
                <a:solidFill>
                  <a:srgbClr val="0F5494"/>
                </a:solidFill>
              </a:rPr>
              <a:t> qualifications and certifications and their recognition </a:t>
            </a:r>
            <a:endParaRPr lang="en-GB" sz="1600" kern="1200" dirty="0" smtClean="0">
              <a:solidFill>
                <a:srgbClr val="0F5494"/>
              </a:solidFill>
            </a:endParaRPr>
          </a:p>
          <a:p>
            <a:endParaRPr lang="fr-BE" dirty="0" smtClean="0"/>
          </a:p>
          <a:p>
            <a:r>
              <a:rPr lang="fr-BE" b="1" dirty="0" err="1" smtClean="0"/>
              <a:t>Set-up</a:t>
            </a:r>
            <a:r>
              <a:rPr lang="fr-BE" b="1" baseline="0" dirty="0" smtClean="0"/>
              <a:t> national </a:t>
            </a:r>
            <a:r>
              <a:rPr lang="fr-BE" b="1" baseline="0" dirty="0" err="1" smtClean="0"/>
              <a:t>platforms</a:t>
            </a:r>
            <a:r>
              <a:rPr lang="fr-BE" b="1" baseline="0" dirty="0" smtClean="0"/>
              <a:t>:</a:t>
            </a:r>
          </a:p>
          <a:p>
            <a:pPr marL="177800" lvl="1" indent="-177800" defTabSz="666750">
              <a:lnSpc>
                <a:spcPct val="90000"/>
              </a:lnSpc>
              <a:spcAft>
                <a:spcPts val="600"/>
              </a:spcAft>
              <a:buChar char="••"/>
            </a:pPr>
            <a:r>
              <a:rPr lang="en-GB" sz="1600" dirty="0" smtClean="0">
                <a:solidFill>
                  <a:srgbClr val="0F5494"/>
                </a:solidFill>
              </a:rPr>
              <a:t>Fine-tune results at national/regional level</a:t>
            </a:r>
          </a:p>
          <a:p>
            <a:pPr marL="177800" lvl="1" indent="-177800" defTabSz="666750">
              <a:lnSpc>
                <a:spcPct val="90000"/>
              </a:lnSpc>
              <a:spcAft>
                <a:spcPts val="600"/>
              </a:spcAft>
              <a:buChar char="••"/>
            </a:pPr>
            <a:r>
              <a:rPr lang="en-GB" sz="1600" dirty="0" smtClean="0">
                <a:solidFill>
                  <a:srgbClr val="0F5494"/>
                </a:solidFill>
              </a:rPr>
              <a:t>Promote business-education-research partnerships on the ground </a:t>
            </a:r>
          </a:p>
          <a:p>
            <a:pPr marL="177800" lvl="1" indent="-177800" defTabSz="666750">
              <a:lnSpc>
                <a:spcPct val="90000"/>
              </a:lnSpc>
              <a:spcAft>
                <a:spcPts val="600"/>
              </a:spcAft>
              <a:buChar char="••"/>
            </a:pPr>
            <a:r>
              <a:rPr lang="en-GB" sz="1600" dirty="0" smtClean="0">
                <a:solidFill>
                  <a:srgbClr val="0F5494"/>
                </a:solidFill>
              </a:rPr>
              <a:t>Scale up successful practices, including use of EU funding </a:t>
            </a:r>
            <a:endParaRPr lang="en-GB" sz="1600" kern="1200" dirty="0" smtClean="0">
              <a:solidFill>
                <a:srgbClr val="0F5494"/>
              </a:solidFill>
            </a:endParaRPr>
          </a:p>
          <a:p>
            <a:endParaRPr lang="fr-BE" b="1" dirty="0" smtClean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6649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6649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66494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6649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6649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3475EF0-01BA-4134-88A9-B05F6ED07E1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3B6FD-0B9C-4541-8FA9-69340A9895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514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3914-C330-455E-8F53-46BB162FD0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4982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75195B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4494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5200" y="6458400"/>
            <a:ext cx="610199" cy="406800"/>
          </a:xfrm>
          <a:prstGeom prst="rect">
            <a:avLst/>
          </a:prstGeom>
          <a:noFill/>
        </p:spPr>
      </p:pic>
      <p:pic>
        <p:nvPicPr>
          <p:cNvPr id="3" name="Picture 2" descr="C:\DOCUME~1\lenain\LOCALS~1\Temp\7zEB0.tmp\LOGO-CE for Social Europe EN Negativ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4800" y="306000"/>
            <a:ext cx="1620466" cy="124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902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5200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64000"/>
            <a:ext cx="8229600" cy="3825240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4494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3296"/>
            <a:ext cx="2133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3296"/>
            <a:ext cx="2895600" cy="47625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0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7200" y="5944014"/>
            <a:ext cx="2242800" cy="589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33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19959-9929-4AFC-91FC-3426E2417B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926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0DDD-8665-4868-8D31-56D617152C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190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3943D-2E0D-408B-B758-F2FF42682F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268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DF4D4-F03F-437A-90CB-61A036BE41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73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566C8-F2E1-4D03-B783-70989BE19E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542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7CC2B-A501-4CC7-90EF-26D18053D3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384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B5DCC-D9F7-49E0-8E95-D1584BE2E0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958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54531-44EA-4F32-92DF-D9B0076F39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697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34E21B2-6425-478A-9D04-D407C34E6F7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ducation/annual-work-programmes_en" TargetMode="External"/><Relationship Id="rId2" Type="http://schemas.openxmlformats.org/officeDocument/2006/relationships/hyperlink" Target="http://ec.europa.eu/social/main.jsp?catId=1223&amp;intPageId=4320&amp;langId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programmes/erasmus-plu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532812" cy="1512168"/>
          </a:xfrm>
        </p:spPr>
        <p:txBody>
          <a:bodyPr/>
          <a:lstStyle/>
          <a:p>
            <a:pPr marL="0" indent="0" algn="ctr"/>
            <a:r>
              <a:rPr lang="en-GB" sz="4000" kern="1200" dirty="0" smtClean="0">
                <a:solidFill>
                  <a:srgbClr val="FFC000"/>
                </a:solidFill>
                <a:latin typeface="Verdana" pitchFamily="34" charset="0"/>
              </a:rPr>
              <a:t>Blueprint for Sectoral Cooperation on Skills</a:t>
            </a:r>
            <a:endParaRPr lang="en-GB" sz="4000" kern="1200" dirty="0">
              <a:solidFill>
                <a:srgbClr val="FFC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4248472" cy="936625"/>
          </a:xfrm>
        </p:spPr>
        <p:txBody>
          <a:bodyPr/>
          <a:lstStyle/>
          <a:p>
            <a:r>
              <a:rPr lang="fr-BE" dirty="0" smtClean="0"/>
              <a:t>2017</a:t>
            </a:r>
            <a:br>
              <a:rPr lang="fr-BE" dirty="0" smtClean="0"/>
            </a:br>
            <a:r>
              <a:rPr lang="fr-BE" dirty="0" smtClean="0"/>
              <a:t>Six pilot </a:t>
            </a:r>
            <a:r>
              <a:rPr lang="fr-BE" dirty="0" err="1" smtClean="0"/>
              <a:t>sectors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3744416" cy="3816424"/>
          </a:xfrm>
        </p:spPr>
        <p:txBody>
          <a:bodyPr/>
          <a:lstStyle/>
          <a:p>
            <a:pPr marL="457200" lvl="1" indent="-457200"/>
            <a:r>
              <a:rPr lang="fr-BE" sz="3000" b="1" i="0" dirty="0" err="1" smtClean="0"/>
              <a:t>Automotive</a:t>
            </a:r>
            <a:endParaRPr lang="fr-BE" sz="3000" b="1" i="0" dirty="0" smtClean="0"/>
          </a:p>
          <a:p>
            <a:pPr marL="457200" lvl="1" indent="-457200"/>
            <a:r>
              <a:rPr lang="en-GB" sz="3000" b="1" i="0" dirty="0" smtClean="0"/>
              <a:t>Maritime </a:t>
            </a:r>
            <a:br>
              <a:rPr lang="en-GB" sz="3000" b="1" i="0" dirty="0" smtClean="0"/>
            </a:br>
            <a:r>
              <a:rPr lang="en-GB" sz="3000" b="1" i="0" dirty="0" smtClean="0"/>
              <a:t>technology</a:t>
            </a:r>
          </a:p>
          <a:p>
            <a:pPr marL="457200" lvl="1" indent="-457200"/>
            <a:r>
              <a:rPr lang="en-GB" sz="3000" b="1" i="0" dirty="0" smtClean="0"/>
              <a:t>Space </a:t>
            </a:r>
            <a:endParaRPr lang="en-GB" sz="3000" dirty="0"/>
          </a:p>
          <a:p>
            <a:pPr marL="457200" lvl="1" indent="-457200"/>
            <a:r>
              <a:rPr lang="en-GB" sz="3000" b="1" i="0" dirty="0" smtClean="0"/>
              <a:t>Defence</a:t>
            </a:r>
            <a:endParaRPr lang="en-GB" sz="3000" dirty="0"/>
          </a:p>
          <a:p>
            <a:pPr marL="457200" lvl="1" indent="-457200"/>
            <a:r>
              <a:rPr lang="en-GB" sz="3000" b="1" i="0" dirty="0" smtClean="0"/>
              <a:t>Textile,…. </a:t>
            </a:r>
            <a:endParaRPr lang="en-GB" sz="3000" dirty="0"/>
          </a:p>
          <a:p>
            <a:pPr marL="457200" lvl="1" indent="-457200"/>
            <a:r>
              <a:rPr lang="en-GB" sz="3000" b="1" i="0" dirty="0" smtClean="0"/>
              <a:t>Tourism</a:t>
            </a:r>
            <a:endParaRPr lang="en-GB" sz="3000" b="1" i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73423" y="1412776"/>
            <a:ext cx="4248472" cy="489654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73038"/>
            <a:r>
              <a:rPr lang="fr-BE" kern="0" dirty="0" smtClean="0"/>
              <a:t>2017 </a:t>
            </a:r>
            <a:r>
              <a:rPr lang="fr-BE" kern="0" dirty="0" err="1" smtClean="0"/>
              <a:t>Sector</a:t>
            </a:r>
            <a:r>
              <a:rPr lang="fr-BE" kern="0" dirty="0" smtClean="0"/>
              <a:t> </a:t>
            </a:r>
            <a:r>
              <a:rPr lang="fr-BE" kern="0" dirty="0" err="1" smtClean="0"/>
              <a:t>Skills</a:t>
            </a:r>
            <a:r>
              <a:rPr lang="fr-BE" kern="0" dirty="0" smtClean="0"/>
              <a:t> Alliances </a:t>
            </a:r>
            <a:r>
              <a:rPr lang="fr-BE" kern="0" dirty="0" err="1" smtClean="0"/>
              <a:t>implementing</a:t>
            </a:r>
            <a:r>
              <a:rPr lang="fr-BE" kern="0" dirty="0" smtClean="0"/>
              <a:t> the </a:t>
            </a:r>
            <a:r>
              <a:rPr lang="fr-BE" kern="0" dirty="0" err="1" smtClean="0"/>
              <a:t>Blueprint</a:t>
            </a:r>
            <a:endParaRPr lang="fr-BE" kern="0" dirty="0" smtClean="0"/>
          </a:p>
          <a:p>
            <a:pPr marL="173038"/>
            <a:endParaRPr lang="fr-BE" kern="0" dirty="0"/>
          </a:p>
          <a:p>
            <a:pPr marL="173038"/>
            <a:r>
              <a:rPr lang="fr-BE" kern="0" dirty="0" smtClean="0"/>
              <a:t>Call: 26 Jan</a:t>
            </a:r>
          </a:p>
          <a:p>
            <a:pPr marL="173038"/>
            <a:r>
              <a:rPr lang="fr-BE" kern="0" dirty="0" smtClean="0"/>
              <a:t>Deadline: 2 May</a:t>
            </a:r>
          </a:p>
          <a:p>
            <a:pPr marL="173038"/>
            <a:r>
              <a:rPr lang="fr-BE" kern="0" dirty="0" smtClean="0"/>
              <a:t>Start: </a:t>
            </a:r>
            <a:r>
              <a:rPr lang="fr-BE" kern="0" dirty="0" err="1" smtClean="0"/>
              <a:t>beg</a:t>
            </a:r>
            <a:r>
              <a:rPr lang="fr-BE" kern="0" dirty="0" smtClean="0"/>
              <a:t>. </a:t>
            </a:r>
            <a:r>
              <a:rPr lang="fr-BE" kern="0" dirty="0" err="1" smtClean="0"/>
              <a:t>Dec</a:t>
            </a:r>
            <a:endParaRPr lang="fr-BE" kern="0" dirty="0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23528" y="1052736"/>
            <a:ext cx="4176464" cy="5472608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84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4536504" cy="4968552"/>
          </a:xfrm>
        </p:spPr>
        <p:txBody>
          <a:bodyPr/>
          <a:lstStyle/>
          <a:p>
            <a:pPr marL="0">
              <a:buClr>
                <a:srgbClr val="0F5494"/>
              </a:buClr>
            </a:pPr>
            <a:r>
              <a:rPr lang="fr-BE" dirty="0" smtClean="0">
                <a:solidFill>
                  <a:srgbClr val="C00000"/>
                </a:solidFill>
              </a:rPr>
              <a:t>2018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>
                <a:solidFill>
                  <a:srgbClr val="C00000"/>
                </a:solidFill>
              </a:rPr>
              <a:t>Six </a:t>
            </a:r>
            <a:r>
              <a:rPr lang="fr-BE" dirty="0" err="1" smtClean="0">
                <a:solidFill>
                  <a:srgbClr val="C00000"/>
                </a:solidFill>
              </a:rPr>
              <a:t>further</a:t>
            </a:r>
            <a:r>
              <a:rPr lang="fr-BE" dirty="0" smtClean="0">
                <a:solidFill>
                  <a:srgbClr val="C00000"/>
                </a:solidFill>
              </a:rPr>
              <a:t> </a:t>
            </a:r>
            <a:r>
              <a:rPr lang="fr-BE" dirty="0" err="1" smtClean="0">
                <a:solidFill>
                  <a:srgbClr val="C00000"/>
                </a:solidFill>
              </a:rPr>
              <a:t>sectors</a:t>
            </a:r>
            <a:r>
              <a:rPr lang="fr-BE" dirty="0" smtClean="0">
                <a:solidFill>
                  <a:srgbClr val="C00000"/>
                </a:solidFill>
              </a:rPr>
              <a:t/>
            </a:r>
            <a:br>
              <a:rPr lang="fr-BE" dirty="0" smtClean="0">
                <a:solidFill>
                  <a:srgbClr val="C00000"/>
                </a:solidFill>
              </a:rPr>
            </a:br>
            <a:r>
              <a:rPr lang="fr-BE" dirty="0" smtClean="0">
                <a:solidFill>
                  <a:srgbClr val="C00000"/>
                </a:solidFill>
              </a:rPr>
              <a:t/>
            </a:r>
            <a:br>
              <a:rPr lang="fr-BE" dirty="0" smtClean="0">
                <a:solidFill>
                  <a:srgbClr val="C00000"/>
                </a:solidFill>
              </a:rPr>
            </a:br>
            <a:r>
              <a:rPr lang="en-GB" sz="2400" dirty="0" smtClean="0"/>
              <a:t>1 Additive manufacturing</a:t>
            </a:r>
            <a:br>
              <a:rPr lang="en-GB" sz="2400" dirty="0" smtClean="0"/>
            </a:br>
            <a:r>
              <a:rPr lang="en-GB" sz="2400" dirty="0" smtClean="0"/>
              <a:t>2 Construction</a:t>
            </a:r>
            <a:br>
              <a:rPr lang="en-GB" sz="2400" dirty="0" smtClean="0"/>
            </a:br>
            <a:r>
              <a:rPr lang="en-GB" sz="2400" dirty="0" smtClean="0"/>
              <a:t>3 Maritime shipping</a:t>
            </a:r>
            <a:br>
              <a:rPr lang="en-GB" sz="2400" dirty="0" smtClean="0"/>
            </a:br>
            <a:r>
              <a:rPr lang="en-GB" sz="2400" dirty="0" smtClean="0"/>
              <a:t>4 Green technologies &amp;</a:t>
            </a:r>
            <a:br>
              <a:rPr lang="en-GB" sz="2400" dirty="0" smtClean="0"/>
            </a:br>
            <a:r>
              <a:rPr lang="en-GB" sz="2400" dirty="0" smtClean="0"/>
              <a:t>   renewable energy</a:t>
            </a:r>
            <a:br>
              <a:rPr lang="en-GB" sz="2400" dirty="0" smtClean="0"/>
            </a:br>
            <a:r>
              <a:rPr lang="en-GB" sz="2400" dirty="0" smtClean="0"/>
              <a:t>5 Paper-based industry</a:t>
            </a:r>
            <a:br>
              <a:rPr lang="en-GB" sz="2400" dirty="0" smtClean="0"/>
            </a:br>
            <a:r>
              <a:rPr lang="en-GB" sz="2400" dirty="0" smtClean="0"/>
              <a:t>6 Steel</a:t>
            </a:r>
            <a:r>
              <a:rPr lang="fr-BE" sz="2400" dirty="0" smtClean="0">
                <a:solidFill>
                  <a:srgbClr val="C00000"/>
                </a:solidFill>
              </a:rPr>
              <a:t/>
            </a:r>
            <a:br>
              <a:rPr lang="fr-BE" sz="2400" dirty="0" smtClean="0">
                <a:solidFill>
                  <a:srgbClr val="C00000"/>
                </a:solidFill>
              </a:rPr>
            </a:b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644008" y="1124744"/>
            <a:ext cx="4499992" cy="525658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173038"/>
            <a:r>
              <a:rPr lang="fr-BE" kern="0" dirty="0" smtClean="0"/>
              <a:t>2018 </a:t>
            </a:r>
            <a:r>
              <a:rPr lang="fr-BE" kern="0" dirty="0" err="1" smtClean="0"/>
              <a:t>Sector</a:t>
            </a:r>
            <a:r>
              <a:rPr lang="fr-BE" kern="0" dirty="0" smtClean="0"/>
              <a:t> </a:t>
            </a:r>
            <a:r>
              <a:rPr lang="fr-BE" kern="0" dirty="0" err="1" smtClean="0"/>
              <a:t>Skills</a:t>
            </a:r>
            <a:r>
              <a:rPr lang="fr-BE" kern="0" dirty="0" smtClean="0"/>
              <a:t> Alliances </a:t>
            </a:r>
            <a:r>
              <a:rPr lang="fr-BE" kern="0" dirty="0" err="1" smtClean="0"/>
              <a:t>implementing</a:t>
            </a:r>
            <a:r>
              <a:rPr lang="fr-BE" kern="0" dirty="0" smtClean="0"/>
              <a:t> the </a:t>
            </a:r>
            <a:r>
              <a:rPr lang="fr-BE" kern="0" dirty="0" err="1" smtClean="0"/>
              <a:t>Blueprint</a:t>
            </a:r>
            <a:endParaRPr lang="fr-BE" kern="0" dirty="0" smtClean="0"/>
          </a:p>
          <a:p>
            <a:pPr marL="173038"/>
            <a:endParaRPr lang="fr-BE" kern="0" dirty="0"/>
          </a:p>
          <a:p>
            <a:pPr marL="173038"/>
            <a:r>
              <a:rPr lang="fr-BE" kern="0" dirty="0" smtClean="0"/>
              <a:t>Call: Sept/</a:t>
            </a:r>
            <a:r>
              <a:rPr lang="fr-BE" kern="0" dirty="0" err="1" smtClean="0"/>
              <a:t>Oct</a:t>
            </a:r>
            <a:r>
              <a:rPr lang="fr-BE" kern="0" dirty="0" smtClean="0"/>
              <a:t> 2017</a:t>
            </a:r>
          </a:p>
          <a:p>
            <a:pPr marL="173038"/>
            <a:r>
              <a:rPr lang="fr-BE" kern="0" dirty="0" smtClean="0"/>
              <a:t>Deadline: end </a:t>
            </a:r>
            <a:r>
              <a:rPr lang="fr-BE" kern="0" dirty="0" err="1" smtClean="0"/>
              <a:t>Feb</a:t>
            </a:r>
            <a:r>
              <a:rPr lang="fr-BE" kern="0" dirty="0" smtClean="0"/>
              <a:t> 2018</a:t>
            </a:r>
          </a:p>
          <a:p>
            <a:pPr marL="173038"/>
            <a:r>
              <a:rPr lang="fr-BE" kern="0" dirty="0" smtClean="0"/>
              <a:t>Start: </a:t>
            </a:r>
            <a:r>
              <a:rPr lang="fr-BE" kern="0" dirty="0" err="1" smtClean="0"/>
              <a:t>beg</a:t>
            </a:r>
            <a:r>
              <a:rPr lang="fr-BE" kern="0" dirty="0" smtClean="0"/>
              <a:t>. Sep 2018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79512" y="1124744"/>
            <a:ext cx="4464496" cy="5256584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41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err="1" smtClean="0">
                <a:solidFill>
                  <a:srgbClr val="3366FF"/>
                </a:solidFill>
              </a:rPr>
              <a:t>Where</a:t>
            </a:r>
            <a:r>
              <a:rPr lang="fr-BE" sz="3200" dirty="0" smtClean="0">
                <a:solidFill>
                  <a:srgbClr val="3366FF"/>
                </a:solidFill>
              </a:rPr>
              <a:t> to look for information: </a:t>
            </a:r>
            <a:endParaRPr lang="en-GB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960540"/>
          </a:xfrm>
        </p:spPr>
        <p:txBody>
          <a:bodyPr/>
          <a:lstStyle/>
          <a:p>
            <a:r>
              <a:rPr lang="en-GB" sz="3000" b="1" i="0" dirty="0" smtClean="0"/>
              <a:t>DG EMPL website:</a:t>
            </a:r>
          </a:p>
          <a:p>
            <a:r>
              <a:rPr lang="en-GB" sz="2000" b="1" i="0" dirty="0">
                <a:hlinkClick r:id="rId2"/>
              </a:rPr>
              <a:t>http://</a:t>
            </a:r>
            <a:r>
              <a:rPr lang="en-GB" sz="2000" b="1" i="0" dirty="0" smtClean="0">
                <a:hlinkClick r:id="rId2"/>
              </a:rPr>
              <a:t>ec.europa.eu/social/main.jsp?catId=1223&amp;intPageId=4320&amp;langId=en</a:t>
            </a:r>
            <a:r>
              <a:rPr lang="en-GB" sz="2000" b="1" i="0" dirty="0" smtClean="0"/>
              <a:t> </a:t>
            </a:r>
            <a:endParaRPr lang="en-GB" sz="2000" b="1" i="0" dirty="0"/>
          </a:p>
          <a:p>
            <a:endParaRPr lang="en-GB" sz="2000" b="1" i="0" dirty="0"/>
          </a:p>
          <a:p>
            <a:r>
              <a:rPr lang="en-GB" sz="3000" b="1" i="0" dirty="0" smtClean="0"/>
              <a:t>Erasmus+ work programmes: </a:t>
            </a:r>
            <a:r>
              <a:rPr lang="en-GB" sz="2000" b="1" i="0" u="sng" dirty="0">
                <a:hlinkClick r:id="rId3"/>
              </a:rPr>
              <a:t>https://ec.europa.eu/education/annual-work-programmes_en</a:t>
            </a:r>
            <a:endParaRPr lang="en-GB" sz="2000" b="1" i="0" dirty="0"/>
          </a:p>
          <a:p>
            <a:endParaRPr lang="en-GB" sz="2000" b="1" i="0" dirty="0" smtClean="0"/>
          </a:p>
          <a:p>
            <a:r>
              <a:rPr lang="en-GB" sz="3000" b="1" i="0" dirty="0" smtClean="0"/>
              <a:t>Erasmus</a:t>
            </a:r>
            <a:r>
              <a:rPr lang="en-GB" sz="3000" b="1" i="0" dirty="0"/>
              <a:t>+ </a:t>
            </a:r>
            <a:r>
              <a:rPr lang="en-GB" sz="3000" b="1" i="0" dirty="0" smtClean="0"/>
              <a:t>website: </a:t>
            </a:r>
            <a:r>
              <a:rPr lang="en-GB" sz="2000" b="1" i="0" u="sng" dirty="0">
                <a:hlinkClick r:id="rId4"/>
              </a:rPr>
              <a:t>https://ec.europa.eu/programmes/erasmus-plus/</a:t>
            </a:r>
            <a:endParaRPr lang="en-GB" sz="2000" b="1" i="0" dirty="0"/>
          </a:p>
        </p:txBody>
      </p:sp>
    </p:spTree>
    <p:extLst>
      <p:ext uri="{BB962C8B-B14F-4D97-AF65-F5344CB8AC3E}">
        <p14:creationId xmlns:p14="http://schemas.microsoft.com/office/powerpoint/2010/main" val="402044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53003"/>
              </p:ext>
            </p:extLst>
          </p:nvPr>
        </p:nvGraphicFramePr>
        <p:xfrm>
          <a:off x="179512" y="1628800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 bwMode="auto">
          <a:xfrm>
            <a:off x="179512" y="958280"/>
            <a:ext cx="8229600" cy="8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sz="1800" kern="0" dirty="0" smtClean="0">
                <a:solidFill>
                  <a:srgbClr val="333399"/>
                </a:solidFill>
              </a:rPr>
              <a:t>STRUCTURE OF THE NEW SKILLS AGENDA</a:t>
            </a:r>
            <a:endParaRPr lang="en-GB" sz="1800" kern="0" dirty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-24482"/>
            <a:ext cx="5013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>
                <a:solidFill>
                  <a:srgbClr val="FFC000"/>
                </a:solidFill>
              </a:rPr>
              <a:t>New </a:t>
            </a:r>
            <a:r>
              <a:rPr lang="fr-BE" sz="3200" b="1" dirty="0" err="1">
                <a:solidFill>
                  <a:srgbClr val="FFC000"/>
                </a:solidFill>
              </a:rPr>
              <a:t>S</a:t>
            </a:r>
            <a:r>
              <a:rPr lang="fr-BE" sz="3200" b="1" dirty="0" err="1" smtClean="0">
                <a:solidFill>
                  <a:srgbClr val="FFC000"/>
                </a:solidFill>
              </a:rPr>
              <a:t>kills</a:t>
            </a:r>
            <a:r>
              <a:rPr lang="fr-BE" sz="3200" b="1" dirty="0" smtClean="0">
                <a:solidFill>
                  <a:srgbClr val="FFC000"/>
                </a:solidFill>
              </a:rPr>
              <a:t> Agenda for Europe</a:t>
            </a:r>
            <a:endParaRPr lang="en-GB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340768"/>
            <a:ext cx="5544616" cy="935707"/>
          </a:xfrm>
        </p:spPr>
        <p:txBody>
          <a:bodyPr/>
          <a:lstStyle/>
          <a:p>
            <a:r>
              <a:rPr lang="fr-BE" dirty="0" err="1" smtClean="0"/>
              <a:t>Previous</a:t>
            </a:r>
            <a:r>
              <a:rPr lang="fr-BE" dirty="0" smtClean="0"/>
              <a:t> actions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4402832" cy="3528492"/>
          </a:xfrm>
          <a:solidFill>
            <a:srgbClr val="FFFFCC"/>
          </a:solidFill>
          <a:ln>
            <a:solidFill>
              <a:srgbClr val="0F5494"/>
            </a:solidFill>
          </a:ln>
        </p:spPr>
        <p:txBody>
          <a:bodyPr/>
          <a:lstStyle/>
          <a:p>
            <a:r>
              <a:rPr lang="fr-BE" b="1" i="0" dirty="0" err="1" smtClean="0"/>
              <a:t>Sector-based</a:t>
            </a:r>
            <a:r>
              <a:rPr lang="fr-BE" b="1" i="0" dirty="0" smtClean="0"/>
              <a:t> </a:t>
            </a:r>
            <a:r>
              <a:rPr lang="fr-BE" b="1" i="0" dirty="0" err="1" smtClean="0"/>
              <a:t>projects</a:t>
            </a:r>
            <a:endParaRPr lang="en-GB" b="1" i="0" dirty="0" smtClean="0"/>
          </a:p>
          <a:p>
            <a:r>
              <a:rPr lang="en-GB" b="1" i="0" dirty="0" smtClean="0"/>
              <a:t>=&gt; </a:t>
            </a:r>
            <a:r>
              <a:rPr lang="en-GB" b="1" i="0" dirty="0"/>
              <a:t>I</a:t>
            </a:r>
            <a:r>
              <a:rPr lang="en-GB" b="1" i="0" dirty="0" smtClean="0"/>
              <a:t>ncrease </a:t>
            </a:r>
            <a:r>
              <a:rPr lang="en-GB" b="1" i="0" dirty="0"/>
              <a:t>the talent pool and support the adaptation of the workforce </a:t>
            </a:r>
          </a:p>
          <a:p>
            <a:r>
              <a:rPr lang="en-GB" b="1" i="0" dirty="0"/>
              <a:t>=&gt;Ensuring systemic and structural impact </a:t>
            </a:r>
          </a:p>
          <a:p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5220072" y="2420888"/>
            <a:ext cx="3384376" cy="2232248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solidFill>
              <a:srgbClr val="0000CC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2798348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b="1" dirty="0" err="1" smtClean="0"/>
              <a:t>Sector</a:t>
            </a:r>
            <a:r>
              <a:rPr lang="fr-BE" sz="3000" b="1" dirty="0" smtClean="0"/>
              <a:t> </a:t>
            </a:r>
            <a:r>
              <a:rPr lang="fr-BE" sz="3000" b="1" dirty="0" err="1" smtClean="0"/>
              <a:t>Skills</a:t>
            </a:r>
            <a:r>
              <a:rPr lang="fr-BE" sz="3000" b="1" dirty="0" smtClean="0"/>
              <a:t> Alliances</a:t>
            </a:r>
            <a:endParaRPr lang="en-GB" sz="3000" b="1" dirty="0"/>
          </a:p>
        </p:txBody>
      </p:sp>
      <p:sp>
        <p:nvSpPr>
          <p:cNvPr id="6" name="Oval 5"/>
          <p:cNvSpPr/>
          <p:nvPr/>
        </p:nvSpPr>
        <p:spPr bwMode="auto">
          <a:xfrm>
            <a:off x="4932040" y="4509120"/>
            <a:ext cx="3888432" cy="1800200"/>
          </a:xfrm>
          <a:prstGeom prst="ellipse">
            <a:avLst/>
          </a:prstGeom>
          <a:solidFill>
            <a:srgbClr val="CCFFFF"/>
          </a:solidFill>
          <a:ln>
            <a:solidFill>
              <a:srgbClr val="0000CC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132" y="4742564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b="1" dirty="0" err="1" smtClean="0">
                <a:solidFill>
                  <a:schemeClr val="accent3">
                    <a:lumMod val="50000"/>
                  </a:schemeClr>
                </a:solidFill>
              </a:rPr>
              <a:t>Sector</a:t>
            </a:r>
            <a:r>
              <a:rPr lang="fr-BE" sz="3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BE" sz="3000" b="1" dirty="0" err="1" smtClean="0">
                <a:solidFill>
                  <a:schemeClr val="accent3">
                    <a:lumMod val="50000"/>
                  </a:schemeClr>
                </a:solidFill>
              </a:rPr>
              <a:t>Skills</a:t>
            </a:r>
            <a:r>
              <a:rPr lang="fr-BE" sz="3000" b="1" dirty="0" smtClean="0">
                <a:solidFill>
                  <a:schemeClr val="accent3">
                    <a:lumMod val="50000"/>
                  </a:schemeClr>
                </a:solidFill>
              </a:rPr>
              <a:t> Council</a:t>
            </a:r>
            <a:endParaRPr lang="en-GB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9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959730"/>
            <a:ext cx="9145016" cy="957102"/>
          </a:xfrm>
        </p:spPr>
        <p:txBody>
          <a:bodyPr/>
          <a:lstStyle/>
          <a:p>
            <a:r>
              <a:rPr lang="fr-BE" dirty="0" err="1" smtClean="0"/>
              <a:t>Blueprint</a:t>
            </a:r>
            <a:r>
              <a:rPr lang="fr-BE" dirty="0" smtClean="0"/>
              <a:t> for </a:t>
            </a:r>
            <a:br>
              <a:rPr lang="fr-BE" dirty="0" smtClean="0"/>
            </a:br>
            <a:r>
              <a:rPr lang="fr-BE" dirty="0" err="1" smtClean="0"/>
              <a:t>Sectoral</a:t>
            </a:r>
            <a:r>
              <a:rPr lang="fr-BE" dirty="0" smtClean="0"/>
              <a:t> </a:t>
            </a:r>
            <a:r>
              <a:rPr lang="fr-BE" dirty="0" err="1" smtClean="0"/>
              <a:t>Cooperation</a:t>
            </a:r>
            <a:r>
              <a:rPr lang="fr-BE" dirty="0" smtClean="0"/>
              <a:t> on </a:t>
            </a:r>
            <a:r>
              <a:rPr lang="fr-BE" dirty="0" err="1" smtClean="0"/>
              <a:t>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752528"/>
          </a:xfrm>
          <a:solidFill>
            <a:srgbClr val="FFFFCC"/>
          </a:solidFill>
          <a:ln>
            <a:solidFill>
              <a:srgbClr val="0F5494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i="0" dirty="0" smtClean="0"/>
              <a:t>A new </a:t>
            </a:r>
            <a:r>
              <a:rPr lang="en-GB" b="1" i="0" dirty="0"/>
              <a:t>framework </a:t>
            </a:r>
            <a:r>
              <a:rPr lang="en-GB" b="1" i="0" dirty="0" smtClean="0"/>
              <a:t>for </a:t>
            </a:r>
            <a:r>
              <a:rPr lang="en-GB" b="1" i="0" dirty="0">
                <a:solidFill>
                  <a:srgbClr val="C00000"/>
                </a:solidFill>
              </a:rPr>
              <a:t>strategic </a:t>
            </a:r>
            <a:r>
              <a:rPr lang="en-GB" b="1" i="0" dirty="0" smtClean="0">
                <a:solidFill>
                  <a:srgbClr val="C00000"/>
                </a:solidFill>
              </a:rPr>
              <a:t>cooperation </a:t>
            </a:r>
            <a:r>
              <a:rPr lang="en-GB" b="1" i="0" dirty="0" smtClean="0"/>
              <a:t>between </a:t>
            </a:r>
            <a:r>
              <a:rPr lang="en-GB" b="1" i="0" dirty="0">
                <a:solidFill>
                  <a:srgbClr val="C00000"/>
                </a:solidFill>
              </a:rPr>
              <a:t>key stakeholders</a:t>
            </a:r>
            <a:r>
              <a:rPr lang="en-GB" b="1" i="0" dirty="0"/>
              <a:t> </a:t>
            </a:r>
            <a:r>
              <a:rPr lang="en-GB" b="1" i="0" dirty="0" smtClean="0"/>
              <a:t>in </a:t>
            </a:r>
            <a:r>
              <a:rPr lang="en-GB" b="1" i="0" dirty="0"/>
              <a:t>a given economic </a:t>
            </a:r>
            <a:r>
              <a:rPr lang="en-GB" b="1" i="0" dirty="0" smtClean="0">
                <a:solidFill>
                  <a:srgbClr val="C00000"/>
                </a:solidFill>
              </a:rPr>
              <a:t>sector</a:t>
            </a:r>
            <a:endParaRPr lang="en-GB" b="1" i="0" dirty="0"/>
          </a:p>
          <a:p>
            <a:pPr marL="0" indent="0">
              <a:buNone/>
            </a:pPr>
            <a:r>
              <a:rPr lang="en-GB" b="1" i="0" dirty="0" smtClean="0"/>
              <a:t>A </a:t>
            </a:r>
            <a:r>
              <a:rPr lang="en-GB" b="1" i="0" dirty="0"/>
              <a:t>cornerstone of </a:t>
            </a:r>
            <a:r>
              <a:rPr lang="en-GB" b="1" i="0" dirty="0">
                <a:solidFill>
                  <a:srgbClr val="C00000"/>
                </a:solidFill>
              </a:rPr>
              <a:t>industrial </a:t>
            </a:r>
            <a:r>
              <a:rPr lang="en-GB" b="1" i="0" dirty="0" smtClean="0">
                <a:solidFill>
                  <a:srgbClr val="C00000"/>
                </a:solidFill>
              </a:rPr>
              <a:t>policy</a:t>
            </a:r>
          </a:p>
          <a:p>
            <a:pPr marL="0" indent="0">
              <a:buNone/>
            </a:pPr>
            <a:r>
              <a:rPr lang="en-GB" sz="1000" b="1" i="0" dirty="0" smtClean="0"/>
              <a:t> </a:t>
            </a:r>
            <a:r>
              <a:rPr lang="en-GB" b="1" i="0" dirty="0" smtClean="0"/>
              <a:t/>
            </a:r>
            <a:br>
              <a:rPr lang="en-GB" b="1" i="0" dirty="0" smtClean="0"/>
            </a:br>
            <a:r>
              <a:rPr lang="en-GB" b="1" i="0" dirty="0" smtClean="0"/>
              <a:t>			</a:t>
            </a:r>
            <a:r>
              <a:rPr lang="en-GB" b="1" i="0" dirty="0" smtClean="0">
                <a:solidFill>
                  <a:srgbClr val="FF0000"/>
                </a:solidFill>
              </a:rPr>
              <a:t>to deliver</a:t>
            </a:r>
          </a:p>
          <a:p>
            <a:pPr marL="0" indent="0">
              <a:buNone/>
            </a:pPr>
            <a:r>
              <a:rPr lang="en-GB" sz="1000" b="1" i="0" dirty="0" smtClean="0"/>
              <a:t/>
            </a:r>
            <a:br>
              <a:rPr lang="en-GB" sz="1000" b="1" i="0" dirty="0" smtClean="0"/>
            </a:br>
            <a:r>
              <a:rPr lang="en-GB" b="1" i="0" dirty="0" smtClean="0"/>
              <a:t>a sectoral </a:t>
            </a:r>
            <a:r>
              <a:rPr lang="en-GB" b="1" i="0" dirty="0" smtClean="0">
                <a:solidFill>
                  <a:srgbClr val="C00000"/>
                </a:solidFill>
              </a:rPr>
              <a:t>strategy</a:t>
            </a:r>
            <a:r>
              <a:rPr lang="en-GB" b="1" i="0" dirty="0" smtClean="0"/>
              <a:t> for </a:t>
            </a:r>
            <a:r>
              <a:rPr lang="en-GB" b="1" i="0" dirty="0">
                <a:solidFill>
                  <a:srgbClr val="C00000"/>
                </a:solidFill>
              </a:rPr>
              <a:t>skills intelligence </a:t>
            </a:r>
            <a:r>
              <a:rPr lang="en-GB" b="1" i="0" dirty="0" smtClean="0"/>
              <a:t/>
            </a:r>
            <a:br>
              <a:rPr lang="en-GB" b="1" i="0" dirty="0" smtClean="0"/>
            </a:br>
            <a:r>
              <a:rPr lang="en-GB" b="1" i="0" dirty="0" smtClean="0"/>
              <a:t>and labour-market relevant </a:t>
            </a:r>
            <a:r>
              <a:rPr lang="en-GB" b="1" i="0" dirty="0" smtClean="0">
                <a:solidFill>
                  <a:srgbClr val="C00000"/>
                </a:solidFill>
              </a:rPr>
              <a:t>skills development</a:t>
            </a:r>
            <a:r>
              <a:rPr lang="en-GB" b="1" i="0" dirty="0" smtClean="0"/>
              <a:t>. </a:t>
            </a:r>
            <a:br>
              <a:rPr lang="en-GB" b="1" i="0" dirty="0" smtClean="0"/>
            </a:br>
            <a:r>
              <a:rPr lang="en-GB" sz="1400" b="1" i="0" dirty="0" smtClean="0"/>
              <a:t/>
            </a:r>
            <a:br>
              <a:rPr lang="en-GB" sz="1400" b="1" i="0" dirty="0" smtClean="0"/>
            </a:br>
            <a:r>
              <a:rPr lang="en-GB" b="1" i="0" dirty="0" smtClean="0">
                <a:solidFill>
                  <a:srgbClr val="C00000"/>
                </a:solidFill>
              </a:rPr>
              <a:t>European</a:t>
            </a:r>
            <a:r>
              <a:rPr lang="en-GB" b="1" i="0" dirty="0" smtClean="0"/>
              <a:t> partnerships</a:t>
            </a:r>
          </a:p>
          <a:p>
            <a:pPr marL="0" indent="0">
              <a:buNone/>
            </a:pPr>
            <a:r>
              <a:rPr lang="en-GB" b="1" i="0" dirty="0" smtClean="0"/>
              <a:t> </a:t>
            </a:r>
            <a:br>
              <a:rPr lang="en-GB" b="1" i="0" dirty="0" smtClean="0"/>
            </a:br>
            <a:r>
              <a:rPr lang="en-GB" b="1" i="0" dirty="0" smtClean="0"/>
              <a:t>Roll-out </a:t>
            </a:r>
            <a:r>
              <a:rPr lang="en-GB" b="1" i="0" dirty="0"/>
              <a:t>at </a:t>
            </a:r>
            <a:r>
              <a:rPr lang="en-GB" b="1" i="0" dirty="0">
                <a:solidFill>
                  <a:srgbClr val="C00000"/>
                </a:solidFill>
              </a:rPr>
              <a:t>national/regional </a:t>
            </a:r>
            <a:r>
              <a:rPr lang="en-GB" b="1" i="0" dirty="0" smtClean="0">
                <a:solidFill>
                  <a:srgbClr val="C00000"/>
                </a:solidFill>
              </a:rPr>
              <a:t>level</a:t>
            </a:r>
            <a:endParaRPr lang="en-GB" b="1" i="0" dirty="0"/>
          </a:p>
        </p:txBody>
      </p:sp>
    </p:spTree>
    <p:extLst>
      <p:ext uri="{BB962C8B-B14F-4D97-AF65-F5344CB8AC3E}">
        <p14:creationId xmlns:p14="http://schemas.microsoft.com/office/powerpoint/2010/main" val="381533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1560" y="2132856"/>
            <a:ext cx="2088231" cy="4352764"/>
            <a:chOff x="784323" y="2132856"/>
            <a:chExt cx="1686492" cy="4352764"/>
          </a:xfrm>
        </p:grpSpPr>
        <p:sp>
          <p:nvSpPr>
            <p:cNvPr id="16" name="Right Arrow 15"/>
            <p:cNvSpPr/>
            <p:nvPr/>
          </p:nvSpPr>
          <p:spPr bwMode="auto">
            <a:xfrm>
              <a:off x="1138365" y="3622916"/>
              <a:ext cx="978408" cy="484632"/>
            </a:xfrm>
            <a:prstGeom prst="rightArrow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 smtClean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84323" y="2132856"/>
              <a:ext cx="1686492" cy="1180489"/>
            </a:xfrm>
            <a:custGeom>
              <a:avLst/>
              <a:gdLst>
                <a:gd name="connsiteX0" fmla="*/ 0 w 1686492"/>
                <a:gd name="connsiteY0" fmla="*/ 196788 h 1180489"/>
                <a:gd name="connsiteX1" fmla="*/ 196788 w 1686492"/>
                <a:gd name="connsiteY1" fmla="*/ 0 h 1180489"/>
                <a:gd name="connsiteX2" fmla="*/ 1489704 w 1686492"/>
                <a:gd name="connsiteY2" fmla="*/ 0 h 1180489"/>
                <a:gd name="connsiteX3" fmla="*/ 1686492 w 1686492"/>
                <a:gd name="connsiteY3" fmla="*/ 196788 h 1180489"/>
                <a:gd name="connsiteX4" fmla="*/ 1686492 w 1686492"/>
                <a:gd name="connsiteY4" fmla="*/ 983701 h 1180489"/>
                <a:gd name="connsiteX5" fmla="*/ 1489704 w 1686492"/>
                <a:gd name="connsiteY5" fmla="*/ 1180489 h 1180489"/>
                <a:gd name="connsiteX6" fmla="*/ 196788 w 1686492"/>
                <a:gd name="connsiteY6" fmla="*/ 1180489 h 1180489"/>
                <a:gd name="connsiteX7" fmla="*/ 0 w 1686492"/>
                <a:gd name="connsiteY7" fmla="*/ 983701 h 1180489"/>
                <a:gd name="connsiteX8" fmla="*/ 0 w 1686492"/>
                <a:gd name="connsiteY8" fmla="*/ 196788 h 11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492" h="1180489">
                  <a:moveTo>
                    <a:pt x="0" y="196788"/>
                  </a:moveTo>
                  <a:cubicBezTo>
                    <a:pt x="0" y="88105"/>
                    <a:pt x="88105" y="0"/>
                    <a:pt x="196788" y="0"/>
                  </a:cubicBezTo>
                  <a:lnTo>
                    <a:pt x="1489704" y="0"/>
                  </a:lnTo>
                  <a:cubicBezTo>
                    <a:pt x="1598387" y="0"/>
                    <a:pt x="1686492" y="88105"/>
                    <a:pt x="1686492" y="196788"/>
                  </a:cubicBezTo>
                  <a:lnTo>
                    <a:pt x="1686492" y="983701"/>
                  </a:lnTo>
                  <a:cubicBezTo>
                    <a:pt x="1686492" y="1092384"/>
                    <a:pt x="1598387" y="1180489"/>
                    <a:pt x="1489704" y="1180489"/>
                  </a:cubicBezTo>
                  <a:lnTo>
                    <a:pt x="196788" y="1180489"/>
                  </a:lnTo>
                  <a:cubicBezTo>
                    <a:pt x="88105" y="1180489"/>
                    <a:pt x="0" y="1092384"/>
                    <a:pt x="0" y="983701"/>
                  </a:cubicBezTo>
                  <a:lnTo>
                    <a:pt x="0" y="196788"/>
                  </a:lnTo>
                  <a:close/>
                </a:path>
              </a:pathLst>
            </a:custGeom>
            <a:solidFill>
              <a:srgbClr val="2D5EC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27" tIns="130027" rIns="130027" bIns="13002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kern="1200" dirty="0" smtClean="0"/>
                <a:t>Selection of sector</a:t>
              </a:r>
              <a:endParaRPr lang="en-GB" sz="1900" b="1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84323" y="3749316"/>
              <a:ext cx="1686492" cy="1180489"/>
            </a:xfrm>
            <a:custGeom>
              <a:avLst/>
              <a:gdLst>
                <a:gd name="connsiteX0" fmla="*/ 0 w 1686492"/>
                <a:gd name="connsiteY0" fmla="*/ 196788 h 1180489"/>
                <a:gd name="connsiteX1" fmla="*/ 196788 w 1686492"/>
                <a:gd name="connsiteY1" fmla="*/ 0 h 1180489"/>
                <a:gd name="connsiteX2" fmla="*/ 1489704 w 1686492"/>
                <a:gd name="connsiteY2" fmla="*/ 0 h 1180489"/>
                <a:gd name="connsiteX3" fmla="*/ 1686492 w 1686492"/>
                <a:gd name="connsiteY3" fmla="*/ 196788 h 1180489"/>
                <a:gd name="connsiteX4" fmla="*/ 1686492 w 1686492"/>
                <a:gd name="connsiteY4" fmla="*/ 983701 h 1180489"/>
                <a:gd name="connsiteX5" fmla="*/ 1489704 w 1686492"/>
                <a:gd name="connsiteY5" fmla="*/ 1180489 h 1180489"/>
                <a:gd name="connsiteX6" fmla="*/ 196788 w 1686492"/>
                <a:gd name="connsiteY6" fmla="*/ 1180489 h 1180489"/>
                <a:gd name="connsiteX7" fmla="*/ 0 w 1686492"/>
                <a:gd name="connsiteY7" fmla="*/ 983701 h 1180489"/>
                <a:gd name="connsiteX8" fmla="*/ 0 w 1686492"/>
                <a:gd name="connsiteY8" fmla="*/ 196788 h 11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492" h="1180489">
                  <a:moveTo>
                    <a:pt x="0" y="196788"/>
                  </a:moveTo>
                  <a:cubicBezTo>
                    <a:pt x="0" y="88105"/>
                    <a:pt x="88105" y="0"/>
                    <a:pt x="196788" y="0"/>
                  </a:cubicBezTo>
                  <a:lnTo>
                    <a:pt x="1489704" y="0"/>
                  </a:lnTo>
                  <a:cubicBezTo>
                    <a:pt x="1598387" y="0"/>
                    <a:pt x="1686492" y="88105"/>
                    <a:pt x="1686492" y="196788"/>
                  </a:cubicBezTo>
                  <a:lnTo>
                    <a:pt x="1686492" y="983701"/>
                  </a:lnTo>
                  <a:cubicBezTo>
                    <a:pt x="1686492" y="1092384"/>
                    <a:pt x="1598387" y="1180489"/>
                    <a:pt x="1489704" y="1180489"/>
                  </a:cubicBezTo>
                  <a:lnTo>
                    <a:pt x="196788" y="1180489"/>
                  </a:lnTo>
                  <a:cubicBezTo>
                    <a:pt x="88105" y="1180489"/>
                    <a:pt x="0" y="1092384"/>
                    <a:pt x="0" y="983701"/>
                  </a:cubicBezTo>
                  <a:lnTo>
                    <a:pt x="0" y="196788"/>
                  </a:lnTo>
                  <a:close/>
                </a:path>
              </a:pathLst>
            </a:custGeom>
            <a:solidFill>
              <a:srgbClr val="2D5EC1"/>
            </a:solidFill>
            <a:scene3d>
              <a:camera prst="orthographicFront"/>
              <a:lightRig rig="flat" dir="t"/>
            </a:scene3d>
            <a:sp3d prstMaterial="plastic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27" tIns="130027" rIns="130027" bIns="13002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dirty="0" smtClean="0">
                  <a:solidFill>
                    <a:srgbClr val="FFFFFF"/>
                  </a:solidFill>
                </a:rPr>
                <a:t>EU partnerships</a:t>
              </a:r>
              <a:endParaRPr lang="en-GB" sz="1900" b="1" kern="1200" dirty="0">
                <a:solidFill>
                  <a:srgbClr val="FFFFFF"/>
                </a:solidFill>
              </a:endParaRPr>
            </a:p>
          </p:txBody>
        </p:sp>
        <p:sp>
          <p:nvSpPr>
            <p:cNvPr id="2" name="Down Arrow 1"/>
            <p:cNvSpPr/>
            <p:nvPr/>
          </p:nvSpPr>
          <p:spPr bwMode="auto">
            <a:xfrm>
              <a:off x="1483553" y="3392996"/>
              <a:ext cx="288032" cy="288496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2D5EC1"/>
              </a:solidFill>
            </a:ln>
            <a:scene3d>
              <a:camera prst="orthographicFront"/>
              <a:lightRig rig="flat" dir="t"/>
            </a:scene3d>
            <a:sp3d prstMaterial="plastic"/>
            <a:ex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3311089"/>
                <a:satOff val="-20638"/>
                <a:lumOff val="996"/>
                <a:alphaOff val="0"/>
              </a:schemeClr>
            </a:fillRef>
            <a:effectRef idx="2">
              <a:schemeClr val="accent1">
                <a:tint val="50000"/>
                <a:hueOff val="3311089"/>
                <a:satOff val="-20638"/>
                <a:lumOff val="99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84323" y="5305131"/>
              <a:ext cx="1686492" cy="1180489"/>
            </a:xfrm>
            <a:custGeom>
              <a:avLst/>
              <a:gdLst>
                <a:gd name="connsiteX0" fmla="*/ 0 w 1686492"/>
                <a:gd name="connsiteY0" fmla="*/ 196788 h 1180489"/>
                <a:gd name="connsiteX1" fmla="*/ 196788 w 1686492"/>
                <a:gd name="connsiteY1" fmla="*/ 0 h 1180489"/>
                <a:gd name="connsiteX2" fmla="*/ 1489704 w 1686492"/>
                <a:gd name="connsiteY2" fmla="*/ 0 h 1180489"/>
                <a:gd name="connsiteX3" fmla="*/ 1686492 w 1686492"/>
                <a:gd name="connsiteY3" fmla="*/ 196788 h 1180489"/>
                <a:gd name="connsiteX4" fmla="*/ 1686492 w 1686492"/>
                <a:gd name="connsiteY4" fmla="*/ 983701 h 1180489"/>
                <a:gd name="connsiteX5" fmla="*/ 1489704 w 1686492"/>
                <a:gd name="connsiteY5" fmla="*/ 1180489 h 1180489"/>
                <a:gd name="connsiteX6" fmla="*/ 196788 w 1686492"/>
                <a:gd name="connsiteY6" fmla="*/ 1180489 h 1180489"/>
                <a:gd name="connsiteX7" fmla="*/ 0 w 1686492"/>
                <a:gd name="connsiteY7" fmla="*/ 983701 h 1180489"/>
                <a:gd name="connsiteX8" fmla="*/ 0 w 1686492"/>
                <a:gd name="connsiteY8" fmla="*/ 196788 h 11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492" h="1180489">
                  <a:moveTo>
                    <a:pt x="0" y="196788"/>
                  </a:moveTo>
                  <a:cubicBezTo>
                    <a:pt x="0" y="88105"/>
                    <a:pt x="88105" y="0"/>
                    <a:pt x="196788" y="0"/>
                  </a:cubicBezTo>
                  <a:lnTo>
                    <a:pt x="1489704" y="0"/>
                  </a:lnTo>
                  <a:cubicBezTo>
                    <a:pt x="1598387" y="0"/>
                    <a:pt x="1686492" y="88105"/>
                    <a:pt x="1686492" y="196788"/>
                  </a:cubicBezTo>
                  <a:lnTo>
                    <a:pt x="1686492" y="983701"/>
                  </a:lnTo>
                  <a:cubicBezTo>
                    <a:pt x="1686492" y="1092384"/>
                    <a:pt x="1598387" y="1180489"/>
                    <a:pt x="1489704" y="1180489"/>
                  </a:cubicBezTo>
                  <a:lnTo>
                    <a:pt x="196788" y="1180489"/>
                  </a:lnTo>
                  <a:cubicBezTo>
                    <a:pt x="88105" y="1180489"/>
                    <a:pt x="0" y="1092384"/>
                    <a:pt x="0" y="983701"/>
                  </a:cubicBezTo>
                  <a:lnTo>
                    <a:pt x="0" y="196788"/>
                  </a:lnTo>
                  <a:close/>
                </a:path>
              </a:pathLst>
            </a:custGeom>
            <a:solidFill>
              <a:srgbClr val="2D5EC1"/>
            </a:solidFill>
            <a:scene3d>
              <a:camera prst="orthographicFront"/>
              <a:lightRig rig="flat" dir="t"/>
            </a:scene3d>
            <a:sp3d prstMaterial="plastic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27" tIns="130027" rIns="130027" bIns="13002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kern="1200" dirty="0" smtClean="0">
                  <a:solidFill>
                    <a:srgbClr val="FFFFFF"/>
                  </a:solidFill>
                </a:rPr>
                <a:t>National partnerships</a:t>
              </a:r>
              <a:endParaRPr lang="en-GB" sz="1900" b="1" kern="1200" dirty="0">
                <a:solidFill>
                  <a:srgbClr val="FFFFFF"/>
                </a:solidFill>
              </a:endParaRPr>
            </a:p>
          </p:txBody>
        </p:sp>
        <p:sp>
          <p:nvSpPr>
            <p:cNvPr id="29" name="Down Arrow 28"/>
            <p:cNvSpPr/>
            <p:nvPr/>
          </p:nvSpPr>
          <p:spPr bwMode="auto">
            <a:xfrm>
              <a:off x="1483553" y="4972988"/>
              <a:ext cx="288032" cy="288496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2D5EC1"/>
              </a:solidFill>
            </a:ln>
            <a:scene3d>
              <a:camera prst="orthographicFront"/>
              <a:lightRig rig="flat" dir="t"/>
            </a:scene3d>
            <a:sp3d prstMaterial="plastic"/>
            <a:ex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3311089"/>
                <a:satOff val="-20638"/>
                <a:lumOff val="996"/>
                <a:alphaOff val="0"/>
              </a:schemeClr>
            </a:fillRef>
            <a:effectRef idx="2">
              <a:schemeClr val="accent1">
                <a:tint val="50000"/>
                <a:hueOff val="3311089"/>
                <a:satOff val="-20638"/>
                <a:lumOff val="99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1" name="Title 3"/>
          <p:cNvSpPr txBox="1">
            <a:spLocks/>
          </p:cNvSpPr>
          <p:nvPr/>
        </p:nvSpPr>
        <p:spPr bwMode="auto">
          <a:xfrm>
            <a:off x="451272" y="1273117"/>
            <a:ext cx="8229600" cy="8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95275" indent="-295275" algn="ctr"/>
            <a:r>
              <a:rPr lang="en-GB" sz="3200" kern="0" dirty="0" smtClean="0">
                <a:solidFill>
                  <a:srgbClr val="3366FF"/>
                </a:solidFill>
              </a:rPr>
              <a:t>Blueprint for </a:t>
            </a:r>
            <a:r>
              <a:rPr lang="en-GB" sz="3200" kern="0" dirty="0" err="1" smtClean="0">
                <a:solidFill>
                  <a:srgbClr val="3366FF"/>
                </a:solidFill>
              </a:rPr>
              <a:t>Sectoral</a:t>
            </a:r>
            <a:r>
              <a:rPr lang="en-GB" sz="3200" kern="0" dirty="0" smtClean="0">
                <a:solidFill>
                  <a:srgbClr val="3366FF"/>
                </a:solidFill>
              </a:rPr>
              <a:t> Cooperation on Skills</a:t>
            </a:r>
            <a:endParaRPr lang="en-GB" sz="3200" kern="0" dirty="0">
              <a:solidFill>
                <a:srgbClr val="3366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81185" y="2218753"/>
            <a:ext cx="5795271" cy="4444979"/>
            <a:chOff x="2881185" y="2090098"/>
            <a:chExt cx="5795271" cy="44449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2090098"/>
              <a:ext cx="1824248" cy="1302183"/>
            </a:xfrm>
            <a:prstGeom prst="ellipse">
              <a:avLst/>
            </a:prstGeom>
            <a:ln w="25400" cap="rnd">
              <a:solidFill>
                <a:srgbClr val="0000CC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4" t="52454" r="56905" b="26025"/>
            <a:stretch/>
          </p:blipFill>
          <p:spPr bwMode="auto">
            <a:xfrm>
              <a:off x="5580112" y="2090098"/>
              <a:ext cx="2433980" cy="1079239"/>
            </a:xfrm>
            <a:prstGeom prst="ellipse">
              <a:avLst/>
            </a:prstGeom>
            <a:ln w="25400" cap="rnd">
              <a:solidFill>
                <a:srgbClr val="0000CC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62" t="32209" r="36994" b="32059"/>
            <a:stretch/>
          </p:blipFill>
          <p:spPr bwMode="auto">
            <a:xfrm>
              <a:off x="6784873" y="3540463"/>
              <a:ext cx="1891583" cy="1400705"/>
            </a:xfrm>
            <a:prstGeom prst="ellipse">
              <a:avLst/>
            </a:prstGeom>
            <a:ln w="25400" cap="rnd">
              <a:solidFill>
                <a:srgbClr val="0000CC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185" y="5117236"/>
              <a:ext cx="1890455" cy="1417841"/>
            </a:xfrm>
            <a:prstGeom prst="ellipse">
              <a:avLst/>
            </a:prstGeom>
            <a:ln w="25400" cap="rnd">
              <a:solidFill>
                <a:srgbClr val="0000CC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4" r="2818"/>
            <a:stretch/>
          </p:blipFill>
          <p:spPr>
            <a:xfrm>
              <a:off x="6177694" y="5282359"/>
              <a:ext cx="2354746" cy="1242985"/>
            </a:xfrm>
            <a:prstGeom prst="ellipse">
              <a:avLst/>
            </a:prstGeom>
            <a:ln w="25400" cap="rnd">
              <a:solidFill>
                <a:srgbClr val="0000CC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03"/>
            <a:stretch/>
          </p:blipFill>
          <p:spPr>
            <a:xfrm>
              <a:off x="4191177" y="3423755"/>
              <a:ext cx="2181023" cy="1805445"/>
            </a:xfrm>
            <a:prstGeom prst="ellipse">
              <a:avLst/>
            </a:prstGeom>
            <a:ln w="25400" cap="rnd">
              <a:solidFill>
                <a:srgbClr val="0000CC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042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611560" y="2132856"/>
            <a:ext cx="2088231" cy="1180489"/>
          </a:xfrm>
          <a:custGeom>
            <a:avLst/>
            <a:gdLst>
              <a:gd name="connsiteX0" fmla="*/ 0 w 1686492"/>
              <a:gd name="connsiteY0" fmla="*/ 196788 h 1180489"/>
              <a:gd name="connsiteX1" fmla="*/ 196788 w 1686492"/>
              <a:gd name="connsiteY1" fmla="*/ 0 h 1180489"/>
              <a:gd name="connsiteX2" fmla="*/ 1489704 w 1686492"/>
              <a:gd name="connsiteY2" fmla="*/ 0 h 1180489"/>
              <a:gd name="connsiteX3" fmla="*/ 1686492 w 1686492"/>
              <a:gd name="connsiteY3" fmla="*/ 196788 h 1180489"/>
              <a:gd name="connsiteX4" fmla="*/ 1686492 w 1686492"/>
              <a:gd name="connsiteY4" fmla="*/ 983701 h 1180489"/>
              <a:gd name="connsiteX5" fmla="*/ 1489704 w 1686492"/>
              <a:gd name="connsiteY5" fmla="*/ 1180489 h 1180489"/>
              <a:gd name="connsiteX6" fmla="*/ 196788 w 1686492"/>
              <a:gd name="connsiteY6" fmla="*/ 1180489 h 1180489"/>
              <a:gd name="connsiteX7" fmla="*/ 0 w 1686492"/>
              <a:gd name="connsiteY7" fmla="*/ 983701 h 1180489"/>
              <a:gd name="connsiteX8" fmla="*/ 0 w 1686492"/>
              <a:gd name="connsiteY8" fmla="*/ 196788 h 118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492" h="1180489">
                <a:moveTo>
                  <a:pt x="0" y="196788"/>
                </a:moveTo>
                <a:cubicBezTo>
                  <a:pt x="0" y="88105"/>
                  <a:pt x="88105" y="0"/>
                  <a:pt x="196788" y="0"/>
                </a:cubicBezTo>
                <a:lnTo>
                  <a:pt x="1489704" y="0"/>
                </a:lnTo>
                <a:cubicBezTo>
                  <a:pt x="1598387" y="0"/>
                  <a:pt x="1686492" y="88105"/>
                  <a:pt x="1686492" y="196788"/>
                </a:cubicBezTo>
                <a:lnTo>
                  <a:pt x="1686492" y="983701"/>
                </a:lnTo>
                <a:cubicBezTo>
                  <a:pt x="1686492" y="1092384"/>
                  <a:pt x="1598387" y="1180489"/>
                  <a:pt x="1489704" y="1180489"/>
                </a:cubicBezTo>
                <a:lnTo>
                  <a:pt x="196788" y="1180489"/>
                </a:lnTo>
                <a:cubicBezTo>
                  <a:pt x="88105" y="1180489"/>
                  <a:pt x="0" y="1092384"/>
                  <a:pt x="0" y="983701"/>
                </a:cubicBezTo>
                <a:lnTo>
                  <a:pt x="0" y="196788"/>
                </a:lnTo>
                <a:close/>
              </a:path>
            </a:pathLst>
          </a:custGeom>
          <a:solidFill>
            <a:srgbClr val="2D5EC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027" tIns="130027" rIns="130027" bIns="13002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b="1" kern="1200" dirty="0" smtClean="0"/>
              <a:t>Selection of sector</a:t>
            </a:r>
            <a:endParaRPr lang="en-GB" sz="1900" b="1" kern="1200" dirty="0"/>
          </a:p>
        </p:txBody>
      </p:sp>
      <p:sp>
        <p:nvSpPr>
          <p:cNvPr id="20" name="Freeform 19"/>
          <p:cNvSpPr/>
          <p:nvPr/>
        </p:nvSpPr>
        <p:spPr>
          <a:xfrm>
            <a:off x="611560" y="3749316"/>
            <a:ext cx="2088231" cy="1180489"/>
          </a:xfrm>
          <a:custGeom>
            <a:avLst/>
            <a:gdLst>
              <a:gd name="connsiteX0" fmla="*/ 0 w 1686492"/>
              <a:gd name="connsiteY0" fmla="*/ 196788 h 1180489"/>
              <a:gd name="connsiteX1" fmla="*/ 196788 w 1686492"/>
              <a:gd name="connsiteY1" fmla="*/ 0 h 1180489"/>
              <a:gd name="connsiteX2" fmla="*/ 1489704 w 1686492"/>
              <a:gd name="connsiteY2" fmla="*/ 0 h 1180489"/>
              <a:gd name="connsiteX3" fmla="*/ 1686492 w 1686492"/>
              <a:gd name="connsiteY3" fmla="*/ 196788 h 1180489"/>
              <a:gd name="connsiteX4" fmla="*/ 1686492 w 1686492"/>
              <a:gd name="connsiteY4" fmla="*/ 983701 h 1180489"/>
              <a:gd name="connsiteX5" fmla="*/ 1489704 w 1686492"/>
              <a:gd name="connsiteY5" fmla="*/ 1180489 h 1180489"/>
              <a:gd name="connsiteX6" fmla="*/ 196788 w 1686492"/>
              <a:gd name="connsiteY6" fmla="*/ 1180489 h 1180489"/>
              <a:gd name="connsiteX7" fmla="*/ 0 w 1686492"/>
              <a:gd name="connsiteY7" fmla="*/ 983701 h 1180489"/>
              <a:gd name="connsiteX8" fmla="*/ 0 w 1686492"/>
              <a:gd name="connsiteY8" fmla="*/ 196788 h 118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492" h="1180489">
                <a:moveTo>
                  <a:pt x="0" y="196788"/>
                </a:moveTo>
                <a:cubicBezTo>
                  <a:pt x="0" y="88105"/>
                  <a:pt x="88105" y="0"/>
                  <a:pt x="196788" y="0"/>
                </a:cubicBezTo>
                <a:lnTo>
                  <a:pt x="1489704" y="0"/>
                </a:lnTo>
                <a:cubicBezTo>
                  <a:pt x="1598387" y="0"/>
                  <a:pt x="1686492" y="88105"/>
                  <a:pt x="1686492" y="196788"/>
                </a:cubicBezTo>
                <a:lnTo>
                  <a:pt x="1686492" y="983701"/>
                </a:lnTo>
                <a:cubicBezTo>
                  <a:pt x="1686492" y="1092384"/>
                  <a:pt x="1598387" y="1180489"/>
                  <a:pt x="1489704" y="1180489"/>
                </a:cubicBezTo>
                <a:lnTo>
                  <a:pt x="196788" y="1180489"/>
                </a:lnTo>
                <a:cubicBezTo>
                  <a:pt x="88105" y="1180489"/>
                  <a:pt x="0" y="1092384"/>
                  <a:pt x="0" y="983701"/>
                </a:cubicBezTo>
                <a:lnTo>
                  <a:pt x="0" y="19678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027" tIns="130027" rIns="130027" bIns="13002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b="1" dirty="0" smtClean="0">
                <a:solidFill>
                  <a:srgbClr val="FFFFFF"/>
                </a:solidFill>
              </a:rPr>
              <a:t>EU partnerships</a:t>
            </a:r>
            <a:endParaRPr lang="en-GB" sz="1900" b="1" kern="1200" dirty="0">
              <a:solidFill>
                <a:srgbClr val="FFFFFF"/>
              </a:solidFill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1477353" y="3392996"/>
            <a:ext cx="356644" cy="28849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rgbClr val="2D5EC1"/>
            </a:solidFill>
          </a:ln>
          <a:scene3d>
            <a:camera prst="orthographicFront"/>
            <a:lightRig rig="flat" dir="t"/>
          </a:scene3d>
          <a:sp3d prstMaterial="plastic"/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3311089"/>
              <a:satOff val="-20638"/>
              <a:lumOff val="996"/>
              <a:alphaOff val="0"/>
            </a:schemeClr>
          </a:fillRef>
          <a:effectRef idx="2">
            <a:schemeClr val="accent1">
              <a:tint val="50000"/>
              <a:hueOff val="3311089"/>
              <a:satOff val="-20638"/>
              <a:lumOff val="99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11560" y="5305131"/>
            <a:ext cx="2088231" cy="1180489"/>
          </a:xfrm>
          <a:custGeom>
            <a:avLst/>
            <a:gdLst>
              <a:gd name="connsiteX0" fmla="*/ 0 w 1686492"/>
              <a:gd name="connsiteY0" fmla="*/ 196788 h 1180489"/>
              <a:gd name="connsiteX1" fmla="*/ 196788 w 1686492"/>
              <a:gd name="connsiteY1" fmla="*/ 0 h 1180489"/>
              <a:gd name="connsiteX2" fmla="*/ 1489704 w 1686492"/>
              <a:gd name="connsiteY2" fmla="*/ 0 h 1180489"/>
              <a:gd name="connsiteX3" fmla="*/ 1686492 w 1686492"/>
              <a:gd name="connsiteY3" fmla="*/ 196788 h 1180489"/>
              <a:gd name="connsiteX4" fmla="*/ 1686492 w 1686492"/>
              <a:gd name="connsiteY4" fmla="*/ 983701 h 1180489"/>
              <a:gd name="connsiteX5" fmla="*/ 1489704 w 1686492"/>
              <a:gd name="connsiteY5" fmla="*/ 1180489 h 1180489"/>
              <a:gd name="connsiteX6" fmla="*/ 196788 w 1686492"/>
              <a:gd name="connsiteY6" fmla="*/ 1180489 h 1180489"/>
              <a:gd name="connsiteX7" fmla="*/ 0 w 1686492"/>
              <a:gd name="connsiteY7" fmla="*/ 983701 h 1180489"/>
              <a:gd name="connsiteX8" fmla="*/ 0 w 1686492"/>
              <a:gd name="connsiteY8" fmla="*/ 196788 h 118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492" h="1180489">
                <a:moveTo>
                  <a:pt x="0" y="196788"/>
                </a:moveTo>
                <a:cubicBezTo>
                  <a:pt x="0" y="88105"/>
                  <a:pt x="88105" y="0"/>
                  <a:pt x="196788" y="0"/>
                </a:cubicBezTo>
                <a:lnTo>
                  <a:pt x="1489704" y="0"/>
                </a:lnTo>
                <a:cubicBezTo>
                  <a:pt x="1598387" y="0"/>
                  <a:pt x="1686492" y="88105"/>
                  <a:pt x="1686492" y="196788"/>
                </a:cubicBezTo>
                <a:lnTo>
                  <a:pt x="1686492" y="983701"/>
                </a:lnTo>
                <a:cubicBezTo>
                  <a:pt x="1686492" y="1092384"/>
                  <a:pt x="1598387" y="1180489"/>
                  <a:pt x="1489704" y="1180489"/>
                </a:cubicBezTo>
                <a:lnTo>
                  <a:pt x="196788" y="1180489"/>
                </a:lnTo>
                <a:cubicBezTo>
                  <a:pt x="88105" y="1180489"/>
                  <a:pt x="0" y="1092384"/>
                  <a:pt x="0" y="983701"/>
                </a:cubicBezTo>
                <a:lnTo>
                  <a:pt x="0" y="19678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027" tIns="130027" rIns="130027" bIns="13002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b="1" kern="1200" dirty="0" smtClean="0">
                <a:solidFill>
                  <a:srgbClr val="FFFFFF"/>
                </a:solidFill>
              </a:rPr>
              <a:t>National partnerships</a:t>
            </a:r>
            <a:endParaRPr lang="en-GB" sz="1900" b="1" kern="1200" dirty="0">
              <a:solidFill>
                <a:srgbClr val="FFFFFF"/>
              </a:solidFill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477353" y="4972988"/>
            <a:ext cx="356644" cy="28849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rgbClr val="2D5EC1"/>
            </a:solidFill>
          </a:ln>
          <a:scene3d>
            <a:camera prst="orthographicFront"/>
            <a:lightRig rig="flat" dir="t"/>
          </a:scene3d>
          <a:sp3d prstMaterial="plastic"/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3311089"/>
              <a:satOff val="-20638"/>
              <a:lumOff val="996"/>
              <a:alphaOff val="0"/>
            </a:schemeClr>
          </a:fillRef>
          <a:effectRef idx="2">
            <a:schemeClr val="accent1">
              <a:tint val="50000"/>
              <a:hueOff val="3311089"/>
              <a:satOff val="-20638"/>
              <a:lumOff val="99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 bwMode="auto">
          <a:xfrm>
            <a:off x="451272" y="1273117"/>
            <a:ext cx="8229600" cy="8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95275" indent="-295275" algn="ctr"/>
            <a:r>
              <a:rPr lang="en-GB" sz="3200" kern="0" dirty="0" smtClean="0">
                <a:solidFill>
                  <a:srgbClr val="3366FF"/>
                </a:solidFill>
              </a:rPr>
              <a:t>Blueprint for </a:t>
            </a:r>
            <a:r>
              <a:rPr lang="en-GB" sz="3200" kern="0" dirty="0" err="1" smtClean="0">
                <a:solidFill>
                  <a:srgbClr val="3366FF"/>
                </a:solidFill>
              </a:rPr>
              <a:t>Sectoral</a:t>
            </a:r>
            <a:r>
              <a:rPr lang="en-GB" sz="3200" kern="0" dirty="0" smtClean="0">
                <a:solidFill>
                  <a:srgbClr val="3366FF"/>
                </a:solidFill>
              </a:rPr>
              <a:t> Cooperation on Skills</a:t>
            </a:r>
            <a:endParaRPr lang="en-GB" sz="3200" kern="0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2564904"/>
            <a:ext cx="5400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/>
              <a:t>Link to EU policy priorities</a:t>
            </a:r>
          </a:p>
          <a:p>
            <a:pPr marL="261938" indent="-261938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 smtClean="0"/>
              <a:t>Skills gaps/shortages </a:t>
            </a:r>
            <a:r>
              <a:rPr lang="en-GB" sz="2000" b="1" dirty="0"/>
              <a:t>and </a:t>
            </a:r>
            <a:r>
              <a:rPr lang="en-GB" sz="2000" b="1" dirty="0" smtClean="0"/>
              <a:t>potential </a:t>
            </a:r>
            <a:r>
              <a:rPr lang="en-GB" sz="2000" b="1" dirty="0"/>
              <a:t>impact on growth, innovation and competitiveness </a:t>
            </a:r>
            <a:endParaRPr lang="en-GB" sz="2000" b="1" dirty="0" smtClean="0"/>
          </a:p>
          <a:p>
            <a:pPr marL="261938" indent="-261938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 smtClean="0"/>
              <a:t>Maturity </a:t>
            </a:r>
            <a:r>
              <a:rPr lang="en-GB" sz="2000" b="1" dirty="0"/>
              <a:t>of the growth strategy for the sector </a:t>
            </a:r>
            <a:endParaRPr lang="en-GB" sz="2000" b="1" dirty="0" smtClean="0"/>
          </a:p>
          <a:p>
            <a:pPr marL="261938" indent="-261938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rgbClr val="C00000"/>
                </a:solidFill>
              </a:rPr>
              <a:t>Stakeholder</a:t>
            </a:r>
            <a:r>
              <a:rPr lang="en-GB" sz="2000" b="1" dirty="0" smtClean="0"/>
              <a:t> involvement and commitment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6106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611560" y="2132856"/>
            <a:ext cx="2088231" cy="1180489"/>
          </a:xfrm>
          <a:custGeom>
            <a:avLst/>
            <a:gdLst>
              <a:gd name="connsiteX0" fmla="*/ 0 w 1686492"/>
              <a:gd name="connsiteY0" fmla="*/ 196788 h 1180489"/>
              <a:gd name="connsiteX1" fmla="*/ 196788 w 1686492"/>
              <a:gd name="connsiteY1" fmla="*/ 0 h 1180489"/>
              <a:gd name="connsiteX2" fmla="*/ 1489704 w 1686492"/>
              <a:gd name="connsiteY2" fmla="*/ 0 h 1180489"/>
              <a:gd name="connsiteX3" fmla="*/ 1686492 w 1686492"/>
              <a:gd name="connsiteY3" fmla="*/ 196788 h 1180489"/>
              <a:gd name="connsiteX4" fmla="*/ 1686492 w 1686492"/>
              <a:gd name="connsiteY4" fmla="*/ 983701 h 1180489"/>
              <a:gd name="connsiteX5" fmla="*/ 1489704 w 1686492"/>
              <a:gd name="connsiteY5" fmla="*/ 1180489 h 1180489"/>
              <a:gd name="connsiteX6" fmla="*/ 196788 w 1686492"/>
              <a:gd name="connsiteY6" fmla="*/ 1180489 h 1180489"/>
              <a:gd name="connsiteX7" fmla="*/ 0 w 1686492"/>
              <a:gd name="connsiteY7" fmla="*/ 983701 h 1180489"/>
              <a:gd name="connsiteX8" fmla="*/ 0 w 1686492"/>
              <a:gd name="connsiteY8" fmla="*/ 196788 h 118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492" h="1180489">
                <a:moveTo>
                  <a:pt x="0" y="196788"/>
                </a:moveTo>
                <a:cubicBezTo>
                  <a:pt x="0" y="88105"/>
                  <a:pt x="88105" y="0"/>
                  <a:pt x="196788" y="0"/>
                </a:cubicBezTo>
                <a:lnTo>
                  <a:pt x="1489704" y="0"/>
                </a:lnTo>
                <a:cubicBezTo>
                  <a:pt x="1598387" y="0"/>
                  <a:pt x="1686492" y="88105"/>
                  <a:pt x="1686492" y="196788"/>
                </a:cubicBezTo>
                <a:lnTo>
                  <a:pt x="1686492" y="983701"/>
                </a:lnTo>
                <a:cubicBezTo>
                  <a:pt x="1686492" y="1092384"/>
                  <a:pt x="1598387" y="1180489"/>
                  <a:pt x="1489704" y="1180489"/>
                </a:cubicBezTo>
                <a:lnTo>
                  <a:pt x="196788" y="1180489"/>
                </a:lnTo>
                <a:cubicBezTo>
                  <a:pt x="88105" y="1180489"/>
                  <a:pt x="0" y="1092384"/>
                  <a:pt x="0" y="983701"/>
                </a:cubicBezTo>
                <a:lnTo>
                  <a:pt x="0" y="19678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027" tIns="130027" rIns="130027" bIns="13002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b="1" kern="1200" dirty="0" smtClean="0"/>
              <a:t>Selection of sector</a:t>
            </a:r>
            <a:endParaRPr lang="en-GB" sz="1900" b="1" kern="1200" dirty="0"/>
          </a:p>
        </p:txBody>
      </p:sp>
      <p:sp>
        <p:nvSpPr>
          <p:cNvPr id="20" name="Freeform 19"/>
          <p:cNvSpPr/>
          <p:nvPr/>
        </p:nvSpPr>
        <p:spPr>
          <a:xfrm>
            <a:off x="611560" y="3749316"/>
            <a:ext cx="2088231" cy="1180489"/>
          </a:xfrm>
          <a:custGeom>
            <a:avLst/>
            <a:gdLst>
              <a:gd name="connsiteX0" fmla="*/ 0 w 1686492"/>
              <a:gd name="connsiteY0" fmla="*/ 196788 h 1180489"/>
              <a:gd name="connsiteX1" fmla="*/ 196788 w 1686492"/>
              <a:gd name="connsiteY1" fmla="*/ 0 h 1180489"/>
              <a:gd name="connsiteX2" fmla="*/ 1489704 w 1686492"/>
              <a:gd name="connsiteY2" fmla="*/ 0 h 1180489"/>
              <a:gd name="connsiteX3" fmla="*/ 1686492 w 1686492"/>
              <a:gd name="connsiteY3" fmla="*/ 196788 h 1180489"/>
              <a:gd name="connsiteX4" fmla="*/ 1686492 w 1686492"/>
              <a:gd name="connsiteY4" fmla="*/ 983701 h 1180489"/>
              <a:gd name="connsiteX5" fmla="*/ 1489704 w 1686492"/>
              <a:gd name="connsiteY5" fmla="*/ 1180489 h 1180489"/>
              <a:gd name="connsiteX6" fmla="*/ 196788 w 1686492"/>
              <a:gd name="connsiteY6" fmla="*/ 1180489 h 1180489"/>
              <a:gd name="connsiteX7" fmla="*/ 0 w 1686492"/>
              <a:gd name="connsiteY7" fmla="*/ 983701 h 1180489"/>
              <a:gd name="connsiteX8" fmla="*/ 0 w 1686492"/>
              <a:gd name="connsiteY8" fmla="*/ 196788 h 118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492" h="1180489">
                <a:moveTo>
                  <a:pt x="0" y="196788"/>
                </a:moveTo>
                <a:cubicBezTo>
                  <a:pt x="0" y="88105"/>
                  <a:pt x="88105" y="0"/>
                  <a:pt x="196788" y="0"/>
                </a:cubicBezTo>
                <a:lnTo>
                  <a:pt x="1489704" y="0"/>
                </a:lnTo>
                <a:cubicBezTo>
                  <a:pt x="1598387" y="0"/>
                  <a:pt x="1686492" y="88105"/>
                  <a:pt x="1686492" y="196788"/>
                </a:cubicBezTo>
                <a:lnTo>
                  <a:pt x="1686492" y="983701"/>
                </a:lnTo>
                <a:cubicBezTo>
                  <a:pt x="1686492" y="1092384"/>
                  <a:pt x="1598387" y="1180489"/>
                  <a:pt x="1489704" y="1180489"/>
                </a:cubicBezTo>
                <a:lnTo>
                  <a:pt x="196788" y="1180489"/>
                </a:lnTo>
                <a:cubicBezTo>
                  <a:pt x="88105" y="1180489"/>
                  <a:pt x="0" y="1092384"/>
                  <a:pt x="0" y="983701"/>
                </a:cubicBezTo>
                <a:lnTo>
                  <a:pt x="0" y="196788"/>
                </a:lnTo>
                <a:close/>
              </a:path>
            </a:pathLst>
          </a:custGeom>
          <a:solidFill>
            <a:srgbClr val="2D5EC1"/>
          </a:solidFill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027" tIns="130027" rIns="130027" bIns="13002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b="1" dirty="0" smtClean="0">
                <a:solidFill>
                  <a:srgbClr val="FFFFFF"/>
                </a:solidFill>
              </a:rPr>
              <a:t>EU partnerships</a:t>
            </a:r>
            <a:endParaRPr lang="en-GB" sz="1900" b="1" kern="1200" dirty="0">
              <a:solidFill>
                <a:srgbClr val="FFFFFF"/>
              </a:solidFill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1477353" y="3392996"/>
            <a:ext cx="356644" cy="28849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rgbClr val="2D5EC1"/>
            </a:solidFill>
          </a:ln>
          <a:scene3d>
            <a:camera prst="orthographicFront"/>
            <a:lightRig rig="flat" dir="t"/>
          </a:scene3d>
          <a:sp3d prstMaterial="plastic"/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3311089"/>
              <a:satOff val="-20638"/>
              <a:lumOff val="996"/>
              <a:alphaOff val="0"/>
            </a:schemeClr>
          </a:fillRef>
          <a:effectRef idx="2">
            <a:schemeClr val="accent1">
              <a:tint val="50000"/>
              <a:hueOff val="3311089"/>
              <a:satOff val="-20638"/>
              <a:lumOff val="99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11560" y="5305131"/>
            <a:ext cx="2088231" cy="1180489"/>
          </a:xfrm>
          <a:custGeom>
            <a:avLst/>
            <a:gdLst>
              <a:gd name="connsiteX0" fmla="*/ 0 w 1686492"/>
              <a:gd name="connsiteY0" fmla="*/ 196788 h 1180489"/>
              <a:gd name="connsiteX1" fmla="*/ 196788 w 1686492"/>
              <a:gd name="connsiteY1" fmla="*/ 0 h 1180489"/>
              <a:gd name="connsiteX2" fmla="*/ 1489704 w 1686492"/>
              <a:gd name="connsiteY2" fmla="*/ 0 h 1180489"/>
              <a:gd name="connsiteX3" fmla="*/ 1686492 w 1686492"/>
              <a:gd name="connsiteY3" fmla="*/ 196788 h 1180489"/>
              <a:gd name="connsiteX4" fmla="*/ 1686492 w 1686492"/>
              <a:gd name="connsiteY4" fmla="*/ 983701 h 1180489"/>
              <a:gd name="connsiteX5" fmla="*/ 1489704 w 1686492"/>
              <a:gd name="connsiteY5" fmla="*/ 1180489 h 1180489"/>
              <a:gd name="connsiteX6" fmla="*/ 196788 w 1686492"/>
              <a:gd name="connsiteY6" fmla="*/ 1180489 h 1180489"/>
              <a:gd name="connsiteX7" fmla="*/ 0 w 1686492"/>
              <a:gd name="connsiteY7" fmla="*/ 983701 h 1180489"/>
              <a:gd name="connsiteX8" fmla="*/ 0 w 1686492"/>
              <a:gd name="connsiteY8" fmla="*/ 196788 h 118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492" h="1180489">
                <a:moveTo>
                  <a:pt x="0" y="196788"/>
                </a:moveTo>
                <a:cubicBezTo>
                  <a:pt x="0" y="88105"/>
                  <a:pt x="88105" y="0"/>
                  <a:pt x="196788" y="0"/>
                </a:cubicBezTo>
                <a:lnTo>
                  <a:pt x="1489704" y="0"/>
                </a:lnTo>
                <a:cubicBezTo>
                  <a:pt x="1598387" y="0"/>
                  <a:pt x="1686492" y="88105"/>
                  <a:pt x="1686492" y="196788"/>
                </a:cubicBezTo>
                <a:lnTo>
                  <a:pt x="1686492" y="983701"/>
                </a:lnTo>
                <a:cubicBezTo>
                  <a:pt x="1686492" y="1092384"/>
                  <a:pt x="1598387" y="1180489"/>
                  <a:pt x="1489704" y="1180489"/>
                </a:cubicBezTo>
                <a:lnTo>
                  <a:pt x="196788" y="1180489"/>
                </a:lnTo>
                <a:cubicBezTo>
                  <a:pt x="88105" y="1180489"/>
                  <a:pt x="0" y="1092384"/>
                  <a:pt x="0" y="983701"/>
                </a:cubicBezTo>
                <a:lnTo>
                  <a:pt x="0" y="19678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027" tIns="130027" rIns="130027" bIns="13002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b="1" kern="1200" dirty="0" smtClean="0">
                <a:solidFill>
                  <a:srgbClr val="FFFFFF"/>
                </a:solidFill>
              </a:rPr>
              <a:t>National partnerships</a:t>
            </a:r>
            <a:endParaRPr lang="en-GB" sz="1900" b="1" kern="1200" dirty="0">
              <a:solidFill>
                <a:srgbClr val="FFFFFF"/>
              </a:solidFill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477353" y="4972988"/>
            <a:ext cx="356644" cy="28849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rgbClr val="2D5EC1"/>
            </a:solidFill>
          </a:ln>
          <a:scene3d>
            <a:camera prst="orthographicFront"/>
            <a:lightRig rig="flat" dir="t"/>
          </a:scene3d>
          <a:sp3d prstMaterial="plastic"/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3311089"/>
              <a:satOff val="-20638"/>
              <a:lumOff val="996"/>
              <a:alphaOff val="0"/>
            </a:schemeClr>
          </a:fillRef>
          <a:effectRef idx="2">
            <a:schemeClr val="accent1">
              <a:tint val="50000"/>
              <a:hueOff val="3311089"/>
              <a:satOff val="-20638"/>
              <a:lumOff val="99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 bwMode="auto">
          <a:xfrm>
            <a:off x="451272" y="1273117"/>
            <a:ext cx="8229600" cy="8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95275" indent="-295275" algn="ctr"/>
            <a:r>
              <a:rPr lang="en-GB" sz="3200" kern="0" dirty="0" smtClean="0">
                <a:solidFill>
                  <a:srgbClr val="3366FF"/>
                </a:solidFill>
              </a:rPr>
              <a:t>Blueprint for </a:t>
            </a:r>
            <a:r>
              <a:rPr lang="en-GB" sz="3200" kern="0" dirty="0" err="1" smtClean="0">
                <a:solidFill>
                  <a:srgbClr val="3366FF"/>
                </a:solidFill>
              </a:rPr>
              <a:t>Sectoral</a:t>
            </a:r>
            <a:r>
              <a:rPr lang="en-GB" sz="3200" kern="0" dirty="0" smtClean="0">
                <a:solidFill>
                  <a:srgbClr val="3366FF"/>
                </a:solidFill>
              </a:rPr>
              <a:t> Cooperation on Skills</a:t>
            </a:r>
            <a:endParaRPr lang="en-GB" sz="3200" kern="0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2317517"/>
            <a:ext cx="576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BE" sz="2000" b="1" dirty="0" err="1" smtClean="0"/>
              <a:t>Comprehensive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partnership</a:t>
            </a:r>
            <a:r>
              <a:rPr lang="fr-BE" sz="2000" b="1" dirty="0"/>
              <a:t> </a:t>
            </a:r>
            <a:r>
              <a:rPr lang="fr-BE" sz="2000" b="1" dirty="0" smtClean="0"/>
              <a:t>– social </a:t>
            </a:r>
            <a:r>
              <a:rPr lang="fr-BE" sz="2000" b="1" dirty="0" err="1" smtClean="0"/>
              <a:t>partners</a:t>
            </a:r>
            <a:r>
              <a:rPr lang="fr-BE" sz="2000" b="1" dirty="0" smtClean="0"/>
              <a:t>, ET providers, </a:t>
            </a:r>
            <a:r>
              <a:rPr lang="fr-BE" sz="2000" b="1" dirty="0" err="1" smtClean="0"/>
              <a:t>chambers</a:t>
            </a:r>
            <a:r>
              <a:rPr lang="fr-BE" sz="2000" b="1" dirty="0" smtClean="0"/>
              <a:t>, </a:t>
            </a:r>
            <a:r>
              <a:rPr lang="fr-BE" sz="2000" b="1" dirty="0" err="1" smtClean="0"/>
              <a:t>trade</a:t>
            </a:r>
            <a:r>
              <a:rPr lang="fr-BE" sz="2000" b="1" dirty="0" smtClean="0"/>
              <a:t> organisations</a:t>
            </a:r>
            <a:endParaRPr lang="en-GB" sz="2000" b="1" dirty="0" smtClean="0"/>
          </a:p>
          <a:p>
            <a:pPr marL="261938" indent="-261938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 smtClean="0"/>
              <a:t>Skills implications of sector strategy: e.g. shortages, impact on employment </a:t>
            </a:r>
          </a:p>
          <a:p>
            <a:pPr marL="261938" indent="-261938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 smtClean="0"/>
              <a:t>Sector skills strategy + concrete solutions + long term action plan</a:t>
            </a:r>
          </a:p>
          <a:p>
            <a:pPr marL="261938" indent="-261938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 smtClean="0"/>
              <a:t>Use </a:t>
            </a:r>
            <a:r>
              <a:rPr lang="en-GB" sz="2000" b="1" dirty="0"/>
              <a:t>of EU tools: e.g. EQF, ESCO, </a:t>
            </a:r>
            <a:r>
              <a:rPr lang="en-GB" sz="2000" b="1" dirty="0" smtClean="0"/>
              <a:t>Europass, ECVET, EQAVET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042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611560" y="2132856"/>
            <a:ext cx="2088231" cy="1180489"/>
          </a:xfrm>
          <a:custGeom>
            <a:avLst/>
            <a:gdLst>
              <a:gd name="connsiteX0" fmla="*/ 0 w 1686492"/>
              <a:gd name="connsiteY0" fmla="*/ 196788 h 1180489"/>
              <a:gd name="connsiteX1" fmla="*/ 196788 w 1686492"/>
              <a:gd name="connsiteY1" fmla="*/ 0 h 1180489"/>
              <a:gd name="connsiteX2" fmla="*/ 1489704 w 1686492"/>
              <a:gd name="connsiteY2" fmla="*/ 0 h 1180489"/>
              <a:gd name="connsiteX3" fmla="*/ 1686492 w 1686492"/>
              <a:gd name="connsiteY3" fmla="*/ 196788 h 1180489"/>
              <a:gd name="connsiteX4" fmla="*/ 1686492 w 1686492"/>
              <a:gd name="connsiteY4" fmla="*/ 983701 h 1180489"/>
              <a:gd name="connsiteX5" fmla="*/ 1489704 w 1686492"/>
              <a:gd name="connsiteY5" fmla="*/ 1180489 h 1180489"/>
              <a:gd name="connsiteX6" fmla="*/ 196788 w 1686492"/>
              <a:gd name="connsiteY6" fmla="*/ 1180489 h 1180489"/>
              <a:gd name="connsiteX7" fmla="*/ 0 w 1686492"/>
              <a:gd name="connsiteY7" fmla="*/ 983701 h 1180489"/>
              <a:gd name="connsiteX8" fmla="*/ 0 w 1686492"/>
              <a:gd name="connsiteY8" fmla="*/ 196788 h 118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492" h="1180489">
                <a:moveTo>
                  <a:pt x="0" y="196788"/>
                </a:moveTo>
                <a:cubicBezTo>
                  <a:pt x="0" y="88105"/>
                  <a:pt x="88105" y="0"/>
                  <a:pt x="196788" y="0"/>
                </a:cubicBezTo>
                <a:lnTo>
                  <a:pt x="1489704" y="0"/>
                </a:lnTo>
                <a:cubicBezTo>
                  <a:pt x="1598387" y="0"/>
                  <a:pt x="1686492" y="88105"/>
                  <a:pt x="1686492" y="196788"/>
                </a:cubicBezTo>
                <a:lnTo>
                  <a:pt x="1686492" y="983701"/>
                </a:lnTo>
                <a:cubicBezTo>
                  <a:pt x="1686492" y="1092384"/>
                  <a:pt x="1598387" y="1180489"/>
                  <a:pt x="1489704" y="1180489"/>
                </a:cubicBezTo>
                <a:lnTo>
                  <a:pt x="196788" y="1180489"/>
                </a:lnTo>
                <a:cubicBezTo>
                  <a:pt x="88105" y="1180489"/>
                  <a:pt x="0" y="1092384"/>
                  <a:pt x="0" y="983701"/>
                </a:cubicBezTo>
                <a:lnTo>
                  <a:pt x="0" y="19678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027" tIns="130027" rIns="130027" bIns="13002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b="1" kern="1200" dirty="0" smtClean="0"/>
              <a:t>Selection of sector</a:t>
            </a:r>
            <a:endParaRPr lang="en-GB" sz="1900" b="1" kern="1200" dirty="0"/>
          </a:p>
        </p:txBody>
      </p:sp>
      <p:sp>
        <p:nvSpPr>
          <p:cNvPr id="20" name="Freeform 19"/>
          <p:cNvSpPr/>
          <p:nvPr/>
        </p:nvSpPr>
        <p:spPr>
          <a:xfrm>
            <a:off x="611560" y="3749316"/>
            <a:ext cx="2088231" cy="1180489"/>
          </a:xfrm>
          <a:custGeom>
            <a:avLst/>
            <a:gdLst>
              <a:gd name="connsiteX0" fmla="*/ 0 w 1686492"/>
              <a:gd name="connsiteY0" fmla="*/ 196788 h 1180489"/>
              <a:gd name="connsiteX1" fmla="*/ 196788 w 1686492"/>
              <a:gd name="connsiteY1" fmla="*/ 0 h 1180489"/>
              <a:gd name="connsiteX2" fmla="*/ 1489704 w 1686492"/>
              <a:gd name="connsiteY2" fmla="*/ 0 h 1180489"/>
              <a:gd name="connsiteX3" fmla="*/ 1686492 w 1686492"/>
              <a:gd name="connsiteY3" fmla="*/ 196788 h 1180489"/>
              <a:gd name="connsiteX4" fmla="*/ 1686492 w 1686492"/>
              <a:gd name="connsiteY4" fmla="*/ 983701 h 1180489"/>
              <a:gd name="connsiteX5" fmla="*/ 1489704 w 1686492"/>
              <a:gd name="connsiteY5" fmla="*/ 1180489 h 1180489"/>
              <a:gd name="connsiteX6" fmla="*/ 196788 w 1686492"/>
              <a:gd name="connsiteY6" fmla="*/ 1180489 h 1180489"/>
              <a:gd name="connsiteX7" fmla="*/ 0 w 1686492"/>
              <a:gd name="connsiteY7" fmla="*/ 983701 h 1180489"/>
              <a:gd name="connsiteX8" fmla="*/ 0 w 1686492"/>
              <a:gd name="connsiteY8" fmla="*/ 196788 h 118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492" h="1180489">
                <a:moveTo>
                  <a:pt x="0" y="196788"/>
                </a:moveTo>
                <a:cubicBezTo>
                  <a:pt x="0" y="88105"/>
                  <a:pt x="88105" y="0"/>
                  <a:pt x="196788" y="0"/>
                </a:cubicBezTo>
                <a:lnTo>
                  <a:pt x="1489704" y="0"/>
                </a:lnTo>
                <a:cubicBezTo>
                  <a:pt x="1598387" y="0"/>
                  <a:pt x="1686492" y="88105"/>
                  <a:pt x="1686492" y="196788"/>
                </a:cubicBezTo>
                <a:lnTo>
                  <a:pt x="1686492" y="983701"/>
                </a:lnTo>
                <a:cubicBezTo>
                  <a:pt x="1686492" y="1092384"/>
                  <a:pt x="1598387" y="1180489"/>
                  <a:pt x="1489704" y="1180489"/>
                </a:cubicBezTo>
                <a:lnTo>
                  <a:pt x="196788" y="1180489"/>
                </a:lnTo>
                <a:cubicBezTo>
                  <a:pt x="88105" y="1180489"/>
                  <a:pt x="0" y="1092384"/>
                  <a:pt x="0" y="983701"/>
                </a:cubicBezTo>
                <a:lnTo>
                  <a:pt x="0" y="19678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027" tIns="130027" rIns="130027" bIns="13002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b="1" dirty="0" smtClean="0">
                <a:solidFill>
                  <a:srgbClr val="FFFFFF"/>
                </a:solidFill>
              </a:rPr>
              <a:t>EU partnerships</a:t>
            </a:r>
            <a:endParaRPr lang="en-GB" sz="1900" b="1" kern="1200" dirty="0">
              <a:solidFill>
                <a:srgbClr val="FFFFFF"/>
              </a:solidFill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1477353" y="3392996"/>
            <a:ext cx="356644" cy="28849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rgbClr val="2D5EC1"/>
            </a:solidFill>
          </a:ln>
          <a:scene3d>
            <a:camera prst="orthographicFront"/>
            <a:lightRig rig="flat" dir="t"/>
          </a:scene3d>
          <a:sp3d prstMaterial="plastic"/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3311089"/>
              <a:satOff val="-20638"/>
              <a:lumOff val="996"/>
              <a:alphaOff val="0"/>
            </a:schemeClr>
          </a:fillRef>
          <a:effectRef idx="2">
            <a:schemeClr val="accent1">
              <a:tint val="50000"/>
              <a:hueOff val="3311089"/>
              <a:satOff val="-20638"/>
              <a:lumOff val="99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11560" y="5305131"/>
            <a:ext cx="2088231" cy="1180489"/>
          </a:xfrm>
          <a:custGeom>
            <a:avLst/>
            <a:gdLst>
              <a:gd name="connsiteX0" fmla="*/ 0 w 1686492"/>
              <a:gd name="connsiteY0" fmla="*/ 196788 h 1180489"/>
              <a:gd name="connsiteX1" fmla="*/ 196788 w 1686492"/>
              <a:gd name="connsiteY1" fmla="*/ 0 h 1180489"/>
              <a:gd name="connsiteX2" fmla="*/ 1489704 w 1686492"/>
              <a:gd name="connsiteY2" fmla="*/ 0 h 1180489"/>
              <a:gd name="connsiteX3" fmla="*/ 1686492 w 1686492"/>
              <a:gd name="connsiteY3" fmla="*/ 196788 h 1180489"/>
              <a:gd name="connsiteX4" fmla="*/ 1686492 w 1686492"/>
              <a:gd name="connsiteY4" fmla="*/ 983701 h 1180489"/>
              <a:gd name="connsiteX5" fmla="*/ 1489704 w 1686492"/>
              <a:gd name="connsiteY5" fmla="*/ 1180489 h 1180489"/>
              <a:gd name="connsiteX6" fmla="*/ 196788 w 1686492"/>
              <a:gd name="connsiteY6" fmla="*/ 1180489 h 1180489"/>
              <a:gd name="connsiteX7" fmla="*/ 0 w 1686492"/>
              <a:gd name="connsiteY7" fmla="*/ 983701 h 1180489"/>
              <a:gd name="connsiteX8" fmla="*/ 0 w 1686492"/>
              <a:gd name="connsiteY8" fmla="*/ 196788 h 118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492" h="1180489">
                <a:moveTo>
                  <a:pt x="0" y="196788"/>
                </a:moveTo>
                <a:cubicBezTo>
                  <a:pt x="0" y="88105"/>
                  <a:pt x="88105" y="0"/>
                  <a:pt x="196788" y="0"/>
                </a:cubicBezTo>
                <a:lnTo>
                  <a:pt x="1489704" y="0"/>
                </a:lnTo>
                <a:cubicBezTo>
                  <a:pt x="1598387" y="0"/>
                  <a:pt x="1686492" y="88105"/>
                  <a:pt x="1686492" y="196788"/>
                </a:cubicBezTo>
                <a:lnTo>
                  <a:pt x="1686492" y="983701"/>
                </a:lnTo>
                <a:cubicBezTo>
                  <a:pt x="1686492" y="1092384"/>
                  <a:pt x="1598387" y="1180489"/>
                  <a:pt x="1489704" y="1180489"/>
                </a:cubicBezTo>
                <a:lnTo>
                  <a:pt x="196788" y="1180489"/>
                </a:lnTo>
                <a:cubicBezTo>
                  <a:pt x="88105" y="1180489"/>
                  <a:pt x="0" y="1092384"/>
                  <a:pt x="0" y="983701"/>
                </a:cubicBezTo>
                <a:lnTo>
                  <a:pt x="0" y="196788"/>
                </a:lnTo>
                <a:close/>
              </a:path>
            </a:pathLst>
          </a:custGeom>
          <a:solidFill>
            <a:srgbClr val="2D5EC1"/>
          </a:solidFill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0027" tIns="130027" rIns="130027" bIns="13002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b="1" kern="1200" dirty="0" smtClean="0">
                <a:solidFill>
                  <a:srgbClr val="FFFFFF"/>
                </a:solidFill>
              </a:rPr>
              <a:t>National/ regional partnerships</a:t>
            </a:r>
            <a:endParaRPr lang="en-GB" sz="1900" b="1" kern="1200" dirty="0">
              <a:solidFill>
                <a:srgbClr val="FFFFFF"/>
              </a:solidFill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477353" y="4972988"/>
            <a:ext cx="356644" cy="28849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rgbClr val="2D5EC1"/>
            </a:solidFill>
          </a:ln>
          <a:scene3d>
            <a:camera prst="orthographicFront"/>
            <a:lightRig rig="flat" dir="t"/>
          </a:scene3d>
          <a:sp3d prstMaterial="plastic"/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3311089"/>
              <a:satOff val="-20638"/>
              <a:lumOff val="996"/>
              <a:alphaOff val="0"/>
            </a:schemeClr>
          </a:fillRef>
          <a:effectRef idx="2">
            <a:schemeClr val="accent1">
              <a:tint val="50000"/>
              <a:hueOff val="3311089"/>
              <a:satOff val="-20638"/>
              <a:lumOff val="99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1" name="Title 3"/>
          <p:cNvSpPr txBox="1">
            <a:spLocks/>
          </p:cNvSpPr>
          <p:nvPr/>
        </p:nvSpPr>
        <p:spPr bwMode="auto">
          <a:xfrm>
            <a:off x="451272" y="1273117"/>
            <a:ext cx="8229600" cy="8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95275" indent="-295275" algn="ctr"/>
            <a:r>
              <a:rPr lang="en-GB" sz="3200" kern="0" dirty="0" smtClean="0">
                <a:solidFill>
                  <a:srgbClr val="3366FF"/>
                </a:solidFill>
              </a:rPr>
              <a:t>Blueprint for </a:t>
            </a:r>
            <a:r>
              <a:rPr lang="en-GB" sz="3200" kern="0" dirty="0" err="1" smtClean="0">
                <a:solidFill>
                  <a:srgbClr val="3366FF"/>
                </a:solidFill>
              </a:rPr>
              <a:t>Sectoral</a:t>
            </a:r>
            <a:r>
              <a:rPr lang="en-GB" sz="3200" kern="0" dirty="0" smtClean="0">
                <a:solidFill>
                  <a:srgbClr val="3366FF"/>
                </a:solidFill>
              </a:rPr>
              <a:t> Cooperation on Skills</a:t>
            </a:r>
            <a:endParaRPr lang="en-GB" sz="3200" kern="0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872" y="2564904"/>
            <a:ext cx="540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 smtClean="0"/>
              <a:t>Strategies </a:t>
            </a:r>
            <a:r>
              <a:rPr lang="en-GB" sz="2000" b="1" dirty="0"/>
              <a:t>and </a:t>
            </a:r>
            <a:r>
              <a:rPr lang="en-GB" sz="2000" b="1" dirty="0" smtClean="0"/>
              <a:t>actions adapted to national/regional context</a:t>
            </a:r>
            <a:endParaRPr lang="en-GB" sz="2000" b="1" dirty="0"/>
          </a:p>
          <a:p>
            <a:pPr marL="261938" indent="-261938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 smtClean="0"/>
              <a:t>Business-education-research </a:t>
            </a:r>
            <a:r>
              <a:rPr lang="en-GB" sz="2000" b="1" dirty="0"/>
              <a:t>partnerships on the </a:t>
            </a:r>
            <a:r>
              <a:rPr lang="en-GB" sz="2000" b="1" dirty="0" smtClean="0"/>
              <a:t>ground</a:t>
            </a:r>
            <a:endParaRPr lang="en-GB" sz="2000" b="1" dirty="0"/>
          </a:p>
          <a:p>
            <a:pPr marL="261938" indent="-261938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000" b="1" dirty="0" smtClean="0"/>
              <a:t>Visibility </a:t>
            </a:r>
            <a:r>
              <a:rPr lang="en-GB" sz="2000" b="1" dirty="0"/>
              <a:t>and </a:t>
            </a:r>
            <a:r>
              <a:rPr lang="en-GB" sz="2000" b="1" dirty="0" smtClean="0"/>
              <a:t>dissemination </a:t>
            </a:r>
            <a:r>
              <a:rPr lang="en-GB" sz="2000" b="1" dirty="0"/>
              <a:t>of results, feeding back to EU/national/regional policies, initiatives and intelligence tools. </a:t>
            </a:r>
          </a:p>
        </p:txBody>
      </p:sp>
    </p:spTree>
    <p:extLst>
      <p:ext uri="{BB962C8B-B14F-4D97-AF65-F5344CB8AC3E}">
        <p14:creationId xmlns:p14="http://schemas.microsoft.com/office/powerpoint/2010/main" val="34319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1560" y="2132856"/>
            <a:ext cx="2088231" cy="4352764"/>
            <a:chOff x="784323" y="2132856"/>
            <a:chExt cx="1686492" cy="4352764"/>
          </a:xfrm>
        </p:grpSpPr>
        <p:sp>
          <p:nvSpPr>
            <p:cNvPr id="16" name="Right Arrow 15"/>
            <p:cNvSpPr/>
            <p:nvPr/>
          </p:nvSpPr>
          <p:spPr bwMode="auto">
            <a:xfrm>
              <a:off x="1138365" y="3622916"/>
              <a:ext cx="978408" cy="484632"/>
            </a:xfrm>
            <a:prstGeom prst="rightArrow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 smtClean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84323" y="2132856"/>
              <a:ext cx="1686492" cy="1180489"/>
            </a:xfrm>
            <a:custGeom>
              <a:avLst/>
              <a:gdLst>
                <a:gd name="connsiteX0" fmla="*/ 0 w 1686492"/>
                <a:gd name="connsiteY0" fmla="*/ 196788 h 1180489"/>
                <a:gd name="connsiteX1" fmla="*/ 196788 w 1686492"/>
                <a:gd name="connsiteY1" fmla="*/ 0 h 1180489"/>
                <a:gd name="connsiteX2" fmla="*/ 1489704 w 1686492"/>
                <a:gd name="connsiteY2" fmla="*/ 0 h 1180489"/>
                <a:gd name="connsiteX3" fmla="*/ 1686492 w 1686492"/>
                <a:gd name="connsiteY3" fmla="*/ 196788 h 1180489"/>
                <a:gd name="connsiteX4" fmla="*/ 1686492 w 1686492"/>
                <a:gd name="connsiteY4" fmla="*/ 983701 h 1180489"/>
                <a:gd name="connsiteX5" fmla="*/ 1489704 w 1686492"/>
                <a:gd name="connsiteY5" fmla="*/ 1180489 h 1180489"/>
                <a:gd name="connsiteX6" fmla="*/ 196788 w 1686492"/>
                <a:gd name="connsiteY6" fmla="*/ 1180489 h 1180489"/>
                <a:gd name="connsiteX7" fmla="*/ 0 w 1686492"/>
                <a:gd name="connsiteY7" fmla="*/ 983701 h 1180489"/>
                <a:gd name="connsiteX8" fmla="*/ 0 w 1686492"/>
                <a:gd name="connsiteY8" fmla="*/ 196788 h 11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492" h="1180489">
                  <a:moveTo>
                    <a:pt x="0" y="196788"/>
                  </a:moveTo>
                  <a:cubicBezTo>
                    <a:pt x="0" y="88105"/>
                    <a:pt x="88105" y="0"/>
                    <a:pt x="196788" y="0"/>
                  </a:cubicBezTo>
                  <a:lnTo>
                    <a:pt x="1489704" y="0"/>
                  </a:lnTo>
                  <a:cubicBezTo>
                    <a:pt x="1598387" y="0"/>
                    <a:pt x="1686492" y="88105"/>
                    <a:pt x="1686492" y="196788"/>
                  </a:cubicBezTo>
                  <a:lnTo>
                    <a:pt x="1686492" y="983701"/>
                  </a:lnTo>
                  <a:cubicBezTo>
                    <a:pt x="1686492" y="1092384"/>
                    <a:pt x="1598387" y="1180489"/>
                    <a:pt x="1489704" y="1180489"/>
                  </a:cubicBezTo>
                  <a:lnTo>
                    <a:pt x="196788" y="1180489"/>
                  </a:lnTo>
                  <a:cubicBezTo>
                    <a:pt x="88105" y="1180489"/>
                    <a:pt x="0" y="1092384"/>
                    <a:pt x="0" y="983701"/>
                  </a:cubicBezTo>
                  <a:lnTo>
                    <a:pt x="0" y="196788"/>
                  </a:lnTo>
                  <a:close/>
                </a:path>
              </a:pathLst>
            </a:custGeom>
            <a:solidFill>
              <a:srgbClr val="2D5EC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27" tIns="130027" rIns="130027" bIns="13002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kern="1200" dirty="0" smtClean="0"/>
                <a:t>Selection of sector</a:t>
              </a:r>
              <a:endParaRPr lang="en-GB" sz="1900" b="1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84323" y="3749316"/>
              <a:ext cx="1686492" cy="1180489"/>
            </a:xfrm>
            <a:custGeom>
              <a:avLst/>
              <a:gdLst>
                <a:gd name="connsiteX0" fmla="*/ 0 w 1686492"/>
                <a:gd name="connsiteY0" fmla="*/ 196788 h 1180489"/>
                <a:gd name="connsiteX1" fmla="*/ 196788 w 1686492"/>
                <a:gd name="connsiteY1" fmla="*/ 0 h 1180489"/>
                <a:gd name="connsiteX2" fmla="*/ 1489704 w 1686492"/>
                <a:gd name="connsiteY2" fmla="*/ 0 h 1180489"/>
                <a:gd name="connsiteX3" fmla="*/ 1686492 w 1686492"/>
                <a:gd name="connsiteY3" fmla="*/ 196788 h 1180489"/>
                <a:gd name="connsiteX4" fmla="*/ 1686492 w 1686492"/>
                <a:gd name="connsiteY4" fmla="*/ 983701 h 1180489"/>
                <a:gd name="connsiteX5" fmla="*/ 1489704 w 1686492"/>
                <a:gd name="connsiteY5" fmla="*/ 1180489 h 1180489"/>
                <a:gd name="connsiteX6" fmla="*/ 196788 w 1686492"/>
                <a:gd name="connsiteY6" fmla="*/ 1180489 h 1180489"/>
                <a:gd name="connsiteX7" fmla="*/ 0 w 1686492"/>
                <a:gd name="connsiteY7" fmla="*/ 983701 h 1180489"/>
                <a:gd name="connsiteX8" fmla="*/ 0 w 1686492"/>
                <a:gd name="connsiteY8" fmla="*/ 196788 h 11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492" h="1180489">
                  <a:moveTo>
                    <a:pt x="0" y="196788"/>
                  </a:moveTo>
                  <a:cubicBezTo>
                    <a:pt x="0" y="88105"/>
                    <a:pt x="88105" y="0"/>
                    <a:pt x="196788" y="0"/>
                  </a:cubicBezTo>
                  <a:lnTo>
                    <a:pt x="1489704" y="0"/>
                  </a:lnTo>
                  <a:cubicBezTo>
                    <a:pt x="1598387" y="0"/>
                    <a:pt x="1686492" y="88105"/>
                    <a:pt x="1686492" y="196788"/>
                  </a:cubicBezTo>
                  <a:lnTo>
                    <a:pt x="1686492" y="983701"/>
                  </a:lnTo>
                  <a:cubicBezTo>
                    <a:pt x="1686492" y="1092384"/>
                    <a:pt x="1598387" y="1180489"/>
                    <a:pt x="1489704" y="1180489"/>
                  </a:cubicBezTo>
                  <a:lnTo>
                    <a:pt x="196788" y="1180489"/>
                  </a:lnTo>
                  <a:cubicBezTo>
                    <a:pt x="88105" y="1180489"/>
                    <a:pt x="0" y="1092384"/>
                    <a:pt x="0" y="983701"/>
                  </a:cubicBezTo>
                  <a:lnTo>
                    <a:pt x="0" y="196788"/>
                  </a:lnTo>
                  <a:close/>
                </a:path>
              </a:pathLst>
            </a:custGeom>
            <a:solidFill>
              <a:srgbClr val="2D5EC1"/>
            </a:solidFill>
            <a:scene3d>
              <a:camera prst="orthographicFront"/>
              <a:lightRig rig="flat" dir="t"/>
            </a:scene3d>
            <a:sp3d prstMaterial="plastic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27" tIns="130027" rIns="130027" bIns="13002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dirty="0" smtClean="0">
                  <a:solidFill>
                    <a:srgbClr val="FFFFFF"/>
                  </a:solidFill>
                </a:rPr>
                <a:t>EU partnerships</a:t>
              </a:r>
              <a:endParaRPr lang="en-GB" sz="1900" b="1" kern="1200" dirty="0">
                <a:solidFill>
                  <a:srgbClr val="FFFFFF"/>
                </a:solidFill>
              </a:endParaRPr>
            </a:p>
          </p:txBody>
        </p:sp>
        <p:sp>
          <p:nvSpPr>
            <p:cNvPr id="2" name="Down Arrow 1"/>
            <p:cNvSpPr/>
            <p:nvPr/>
          </p:nvSpPr>
          <p:spPr bwMode="auto">
            <a:xfrm>
              <a:off x="1483553" y="3392996"/>
              <a:ext cx="288032" cy="288496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2D5EC1"/>
              </a:solidFill>
            </a:ln>
            <a:scene3d>
              <a:camera prst="orthographicFront"/>
              <a:lightRig rig="flat" dir="t"/>
            </a:scene3d>
            <a:sp3d prstMaterial="plastic"/>
            <a:ex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3311089"/>
                <a:satOff val="-20638"/>
                <a:lumOff val="996"/>
                <a:alphaOff val="0"/>
              </a:schemeClr>
            </a:fillRef>
            <a:effectRef idx="2">
              <a:schemeClr val="accent1">
                <a:tint val="50000"/>
                <a:hueOff val="3311089"/>
                <a:satOff val="-20638"/>
                <a:lumOff val="99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84323" y="5305131"/>
              <a:ext cx="1686492" cy="1180489"/>
            </a:xfrm>
            <a:custGeom>
              <a:avLst/>
              <a:gdLst>
                <a:gd name="connsiteX0" fmla="*/ 0 w 1686492"/>
                <a:gd name="connsiteY0" fmla="*/ 196788 h 1180489"/>
                <a:gd name="connsiteX1" fmla="*/ 196788 w 1686492"/>
                <a:gd name="connsiteY1" fmla="*/ 0 h 1180489"/>
                <a:gd name="connsiteX2" fmla="*/ 1489704 w 1686492"/>
                <a:gd name="connsiteY2" fmla="*/ 0 h 1180489"/>
                <a:gd name="connsiteX3" fmla="*/ 1686492 w 1686492"/>
                <a:gd name="connsiteY3" fmla="*/ 196788 h 1180489"/>
                <a:gd name="connsiteX4" fmla="*/ 1686492 w 1686492"/>
                <a:gd name="connsiteY4" fmla="*/ 983701 h 1180489"/>
                <a:gd name="connsiteX5" fmla="*/ 1489704 w 1686492"/>
                <a:gd name="connsiteY5" fmla="*/ 1180489 h 1180489"/>
                <a:gd name="connsiteX6" fmla="*/ 196788 w 1686492"/>
                <a:gd name="connsiteY6" fmla="*/ 1180489 h 1180489"/>
                <a:gd name="connsiteX7" fmla="*/ 0 w 1686492"/>
                <a:gd name="connsiteY7" fmla="*/ 983701 h 1180489"/>
                <a:gd name="connsiteX8" fmla="*/ 0 w 1686492"/>
                <a:gd name="connsiteY8" fmla="*/ 196788 h 11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492" h="1180489">
                  <a:moveTo>
                    <a:pt x="0" y="196788"/>
                  </a:moveTo>
                  <a:cubicBezTo>
                    <a:pt x="0" y="88105"/>
                    <a:pt x="88105" y="0"/>
                    <a:pt x="196788" y="0"/>
                  </a:cubicBezTo>
                  <a:lnTo>
                    <a:pt x="1489704" y="0"/>
                  </a:lnTo>
                  <a:cubicBezTo>
                    <a:pt x="1598387" y="0"/>
                    <a:pt x="1686492" y="88105"/>
                    <a:pt x="1686492" y="196788"/>
                  </a:cubicBezTo>
                  <a:lnTo>
                    <a:pt x="1686492" y="983701"/>
                  </a:lnTo>
                  <a:cubicBezTo>
                    <a:pt x="1686492" y="1092384"/>
                    <a:pt x="1598387" y="1180489"/>
                    <a:pt x="1489704" y="1180489"/>
                  </a:cubicBezTo>
                  <a:lnTo>
                    <a:pt x="196788" y="1180489"/>
                  </a:lnTo>
                  <a:cubicBezTo>
                    <a:pt x="88105" y="1180489"/>
                    <a:pt x="0" y="1092384"/>
                    <a:pt x="0" y="983701"/>
                  </a:cubicBezTo>
                  <a:lnTo>
                    <a:pt x="0" y="196788"/>
                  </a:lnTo>
                  <a:close/>
                </a:path>
              </a:pathLst>
            </a:custGeom>
            <a:solidFill>
              <a:srgbClr val="2D5EC1"/>
            </a:solidFill>
            <a:scene3d>
              <a:camera prst="orthographicFront"/>
              <a:lightRig rig="flat" dir="t"/>
            </a:scene3d>
            <a:sp3d prstMaterial="plastic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0027" tIns="130027" rIns="130027" bIns="13002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kern="1200" dirty="0" smtClean="0">
                  <a:solidFill>
                    <a:srgbClr val="FFFFFF"/>
                  </a:solidFill>
                </a:rPr>
                <a:t>National partnerships</a:t>
              </a:r>
              <a:endParaRPr lang="en-GB" sz="1900" b="1" kern="1200" dirty="0">
                <a:solidFill>
                  <a:srgbClr val="FFFFFF"/>
                </a:solidFill>
              </a:endParaRPr>
            </a:p>
          </p:txBody>
        </p:sp>
        <p:sp>
          <p:nvSpPr>
            <p:cNvPr id="29" name="Down Arrow 28"/>
            <p:cNvSpPr/>
            <p:nvPr/>
          </p:nvSpPr>
          <p:spPr bwMode="auto">
            <a:xfrm>
              <a:off x="1483553" y="4972988"/>
              <a:ext cx="288032" cy="288496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2D5EC1"/>
              </a:solidFill>
            </a:ln>
            <a:scene3d>
              <a:camera prst="orthographicFront"/>
              <a:lightRig rig="flat" dir="t"/>
            </a:scene3d>
            <a:sp3d prstMaterial="plastic"/>
            <a:ex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3311089"/>
                <a:satOff val="-20638"/>
                <a:lumOff val="996"/>
                <a:alphaOff val="0"/>
              </a:schemeClr>
            </a:fillRef>
            <a:effectRef idx="2">
              <a:schemeClr val="accent1">
                <a:tint val="50000"/>
                <a:hueOff val="3311089"/>
                <a:satOff val="-20638"/>
                <a:lumOff val="99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1" name="Title 3"/>
          <p:cNvSpPr txBox="1">
            <a:spLocks/>
          </p:cNvSpPr>
          <p:nvPr/>
        </p:nvSpPr>
        <p:spPr bwMode="auto">
          <a:xfrm>
            <a:off x="451272" y="1273117"/>
            <a:ext cx="8229600" cy="8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95275" indent="-295275" algn="ctr"/>
            <a:r>
              <a:rPr lang="en-GB" sz="3200" kern="0" dirty="0" smtClean="0">
                <a:solidFill>
                  <a:srgbClr val="3366FF"/>
                </a:solidFill>
              </a:rPr>
              <a:t>Funding</a:t>
            </a:r>
            <a:endParaRPr lang="en-GB" sz="3200" kern="0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8480" y="2368610"/>
            <a:ext cx="5760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b="1" dirty="0" smtClean="0"/>
              <a:t>EU Partnerships:</a:t>
            </a:r>
            <a:br>
              <a:rPr lang="en-GB" sz="2400" b="1" dirty="0" smtClean="0"/>
            </a:br>
            <a:r>
              <a:rPr lang="en-GB" sz="2400" b="1" dirty="0" smtClean="0"/>
              <a:t>Erasmus+ Sector Skills Alliances, COSME, EMFF, other possibilities in the future</a:t>
            </a:r>
          </a:p>
          <a:p>
            <a:pPr marL="261938" indent="-261938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b="1" dirty="0" smtClean="0"/>
              <a:t>National roll-out:</a:t>
            </a:r>
            <a:br>
              <a:rPr lang="en-GB" sz="2400" b="1" dirty="0" smtClean="0"/>
            </a:br>
            <a:r>
              <a:rPr lang="en-GB" sz="2400" b="1" dirty="0" smtClean="0"/>
              <a:t>ESF, ERDF, national/regional, private funding</a:t>
            </a:r>
          </a:p>
        </p:txBody>
      </p:sp>
    </p:spTree>
    <p:extLst>
      <p:ext uri="{BB962C8B-B14F-4D97-AF65-F5344CB8AC3E}">
        <p14:creationId xmlns:p14="http://schemas.microsoft.com/office/powerpoint/2010/main" val="13622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5008B662308645A1C9B100DBDCCF6A" ma:contentTypeVersion="1" ma:contentTypeDescription="Create a new document." ma:contentTypeScope="" ma:versionID="66cfdf0f16ba6aa6a5a965011ed424ed">
  <xsd:schema xmlns:xsd="http://www.w3.org/2001/XMLSchema" xmlns:xs="http://www.w3.org/2001/XMLSchema" xmlns:p="http://schemas.microsoft.com/office/2006/metadata/properties" xmlns:ns2="4fb4bed0-e17b-4abc-8a95-993000fe37c9" targetNamespace="http://schemas.microsoft.com/office/2006/metadata/properties" ma:root="true" ma:fieldsID="8b595613ede5c6c3892834057defd2d8" ns2:_="">
    <xsd:import namespace="4fb4bed0-e17b-4abc-8a95-993000fe37c9"/>
    <xsd:element name="properties">
      <xsd:complexType>
        <xsd:sequence>
          <xsd:element name="documentManagement">
            <xsd:complexType>
              <xsd:all>
                <xsd:element ref="ns2:Ar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4bed0-e17b-4abc-8a95-993000fe37c9" elementFormDefault="qualified">
    <xsd:import namespace="http://schemas.microsoft.com/office/2006/documentManagement/types"/>
    <xsd:import namespace="http://schemas.microsoft.com/office/infopath/2007/PartnerControls"/>
    <xsd:element name="Ares" ma:index="8" nillable="true" ma:displayName="Ares" ma:description="To insert Ares reference and link" ma:format="Hyperlink" ma:internalName="Ar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s xmlns="4fb4bed0-e17b-4abc-8a95-993000fe37c9">
      <Url xsi:nil="true"/>
      <Description xsi:nil="true"/>
    </Ares>
  </documentManagement>
</p:properties>
</file>

<file path=customXml/itemProps1.xml><?xml version="1.0" encoding="utf-8"?>
<ds:datastoreItem xmlns:ds="http://schemas.openxmlformats.org/officeDocument/2006/customXml" ds:itemID="{A4888921-4B34-403E-8034-669B69965661}"/>
</file>

<file path=customXml/itemProps2.xml><?xml version="1.0" encoding="utf-8"?>
<ds:datastoreItem xmlns:ds="http://schemas.openxmlformats.org/officeDocument/2006/customXml" ds:itemID="{B18D965C-451A-4F1C-8D75-5D2C3C1602F7}"/>
</file>

<file path=customXml/itemProps3.xml><?xml version="1.0" encoding="utf-8"?>
<ds:datastoreItem xmlns:ds="http://schemas.openxmlformats.org/officeDocument/2006/customXml" ds:itemID="{A494F63B-1852-4693-86D2-DEAD94DE359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4590</TotalTime>
  <Words>487</Words>
  <Application>Microsoft Office PowerPoint</Application>
  <PresentationFormat>On-screen Show (4:3)</PresentationFormat>
  <Paragraphs>108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</vt:lpstr>
      <vt:lpstr>PowerPoint Presentation</vt:lpstr>
      <vt:lpstr>PowerPoint Presentation</vt:lpstr>
      <vt:lpstr>Previous actions </vt:lpstr>
      <vt:lpstr>Blueprint for  Sectoral Cooperation on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2017 Six pilot sectors</vt:lpstr>
      <vt:lpstr>2018 Six further sectors  1 Additive manufacturing 2 Construction 3 Maritime shipping 4 Green technologies &amp;    renewable energy 5 Paper-based industry 6 Steel </vt:lpstr>
      <vt:lpstr>Where to look for information: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VANDEPLAS Anneleen (ECFIN)</dc:creator>
  <cp:lastModifiedBy>CLOCCHIATTI Alessia (MARE)</cp:lastModifiedBy>
  <cp:revision>254</cp:revision>
  <cp:lastPrinted>2016-04-27T12:56:51Z</cp:lastPrinted>
  <dcterms:created xsi:type="dcterms:W3CDTF">2016-03-08T19:30:56Z</dcterms:created>
  <dcterms:modified xsi:type="dcterms:W3CDTF">2018-01-18T11:31:55Z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1</vt:lpwstr>
  </property>
  <property fmtid="{D5CDD505-2E9C-101B-9397-08002B2CF9AE}" pid="3" name="Offisync_ServerID">
    <vt:lpwstr>0d3b22a6-6203-4efc-8e8e-b5279256493b</vt:lpwstr>
  </property>
  <property fmtid="{D5CDD505-2E9C-101B-9397-08002B2CF9AE}" pid="4" name="Jive_VersionGuid">
    <vt:lpwstr>f3214fd5-1f33-48c7-968a-c0b4e10fc72d</vt:lpwstr>
  </property>
  <property fmtid="{D5CDD505-2E9C-101B-9397-08002B2CF9AE}" pid="5" name="Offisync_ProviderInitializationData">
    <vt:lpwstr>https://connected.cnect.cec.eu.int</vt:lpwstr>
  </property>
  <property fmtid="{D5CDD505-2E9C-101B-9397-08002B2CF9AE}" pid="6" name="Offisync_UniqueId">
    <vt:lpwstr>142042</vt:lpwstr>
  </property>
  <property fmtid="{D5CDD505-2E9C-101B-9397-08002B2CF9AE}" pid="7" name="Jive_LatestUserAccountName">
    <vt:lpwstr>cloccal</vt:lpwstr>
  </property>
  <property fmtid="{D5CDD505-2E9C-101B-9397-08002B2CF9AE}" pid="8" name="ContentTypeId">
    <vt:lpwstr>0x0101004A5008B662308645A1C9B100DBDCCF6A</vt:lpwstr>
  </property>
</Properties>
</file>