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8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705" r:id="rId3"/>
    <p:sldMasterId id="2147483729" r:id="rId4"/>
    <p:sldMasterId id="2147483742" r:id="rId5"/>
    <p:sldMasterId id="2147483755" r:id="rId6"/>
    <p:sldMasterId id="2147483767" r:id="rId7"/>
    <p:sldMasterId id="2147483784" r:id="rId8"/>
    <p:sldMasterId id="2147483796" r:id="rId9"/>
  </p:sldMasterIdLst>
  <p:notesMasterIdLst>
    <p:notesMasterId r:id="rId22"/>
  </p:notesMasterIdLst>
  <p:handoutMasterIdLst>
    <p:handoutMasterId r:id="rId23"/>
  </p:handoutMasterIdLst>
  <p:sldIdLst>
    <p:sldId id="263" r:id="rId10"/>
    <p:sldId id="279" r:id="rId11"/>
    <p:sldId id="281" r:id="rId12"/>
    <p:sldId id="271" r:id="rId13"/>
    <p:sldId id="280" r:id="rId14"/>
    <p:sldId id="283" r:id="rId15"/>
    <p:sldId id="285" r:id="rId16"/>
    <p:sldId id="287" r:id="rId17"/>
    <p:sldId id="288" r:id="rId18"/>
    <p:sldId id="284" r:id="rId19"/>
    <p:sldId id="289" r:id="rId20"/>
    <p:sldId id="272" r:id="rId21"/>
  </p:sldIdLst>
  <p:sldSz cx="9144000" cy="6858000" type="screen4x3"/>
  <p:notesSz cx="6797675" cy="9926638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6pPr>
    <a:lvl7pPr marL="27432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7pPr>
    <a:lvl8pPr marL="32004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8pPr>
    <a:lvl9pPr marL="36576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F5494"/>
    <a:srgbClr val="3166CF"/>
    <a:srgbClr val="2D5EC1"/>
    <a:srgbClr val="FFD624"/>
    <a:srgbClr val="3E6FD2"/>
    <a:srgbClr val="BDDEFF"/>
    <a:srgbClr val="99CCFF"/>
    <a:srgbClr val="3333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3245" autoAdjust="0"/>
  </p:normalViewPr>
  <p:slideViewPr>
    <p:cSldViewPr>
      <p:cViewPr varScale="1">
        <p:scale>
          <a:sx n="67" d="100"/>
          <a:sy n="67" d="100"/>
        </p:scale>
        <p:origin x="-318" y="-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3" d="100"/>
          <a:sy n="73" d="100"/>
        </p:scale>
        <p:origin x="-2148" y="-108"/>
      </p:cViewPr>
      <p:guideLst>
        <p:guide orient="horz" pos="3126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handoutMaster" Target="handoutMasters/handoutMaster1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CA1552D6-E4DA-49B1-B7AA-3153A6BAF8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11483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187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7575" y="744538"/>
            <a:ext cx="4964113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4714875"/>
            <a:ext cx="5438775" cy="446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 smtClean="0"/>
              <a:t>Click to edit Master text styles</a:t>
            </a:r>
          </a:p>
          <a:p>
            <a:pPr lvl="1"/>
            <a:r>
              <a:rPr lang="en-GB" noProof="0" dirty="0" smtClean="0"/>
              <a:t>Second level</a:t>
            </a:r>
          </a:p>
          <a:p>
            <a:pPr lvl="2"/>
            <a:r>
              <a:rPr lang="en-GB" noProof="0" dirty="0" smtClean="0"/>
              <a:t>Third level</a:t>
            </a:r>
          </a:p>
          <a:p>
            <a:pPr lvl="3"/>
            <a:r>
              <a:rPr lang="en-GB" noProof="0" dirty="0" smtClean="0"/>
              <a:t>Fourth level</a:t>
            </a:r>
          </a:p>
          <a:p>
            <a:pPr lvl="4"/>
            <a:r>
              <a:rPr lang="en-GB" noProof="0" dirty="0" smtClean="0"/>
              <a:t>Fifth level</a:t>
            </a:r>
          </a:p>
        </p:txBody>
      </p:sp>
      <p:sp>
        <p:nvSpPr>
          <p:cNvPr id="3687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7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83775FF4-A881-460E-8CD5-4C09C74FF0B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40423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infiniteunknown.net/wp-content/uploads/2008/12/last-voyage.jpg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Relationship Id="rId4" Type="http://schemas.openxmlformats.org/officeDocument/2006/relationships/image" Target="../media/image11.jpeg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217E99FE-D8A8-4A90-8439-1DA8117961A5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1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300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300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60E9C9C3-3DAE-47C4-9CB9-22FD0AC31BAD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2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32098" name="Notes Placeholder 2"/>
          <p:cNvSpPr>
            <a:spLocks noGrp="1"/>
          </p:cNvSpPr>
          <p:nvPr>
            <p:ph type="body" idx="1"/>
          </p:nvPr>
        </p:nvSpPr>
        <p:spPr>
          <a:xfrm>
            <a:off x="661988" y="4891088"/>
            <a:ext cx="5438775" cy="57626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</a:rPr>
              <a:t>Sunk in 93 metres of water</a:t>
            </a:r>
          </a:p>
        </p:txBody>
      </p:sp>
      <p:sp>
        <p:nvSpPr>
          <p:cNvPr id="1320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B3AE0D73-9301-44AF-8120-CFC544DCD6FA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3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  <p:pic>
        <p:nvPicPr>
          <p:cNvPr id="132100" name="Picture 2" descr="http://www.infiniteunknown.net/wp-content/uploads/2008/12/last-voyage.jpg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788" y="6043613"/>
            <a:ext cx="2751137" cy="359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smtClean="0">
                <a:latin typeface="Arial" pitchFamily="34" charset="0"/>
              </a:rPr>
              <a:t>This is the opening paragraph of the Green paper</a:t>
            </a:r>
          </a:p>
        </p:txBody>
      </p:sp>
      <p:sp>
        <p:nvSpPr>
          <p:cNvPr id="1341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D03D95BC-01E6-4AEB-85DC-185C5B099BDA}" type="slidenum">
              <a:rPr lang="en-GB" sz="1200" b="0" smtClean="0">
                <a:solidFill>
                  <a:srgbClr val="000000"/>
                </a:solidFill>
                <a:latin typeface="Arial" pitchFamily="34" charset="0"/>
              </a:rPr>
              <a:pPr/>
              <a:t>4</a:t>
            </a:fld>
            <a:endParaRPr lang="en-GB" sz="1200" b="0" smtClean="0">
              <a:solidFill>
                <a:srgbClr val="000000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877888" y="714375"/>
            <a:ext cx="4964112" cy="3722688"/>
          </a:xfrm>
          <a:ln/>
        </p:spPr>
      </p:sp>
      <p:sp>
        <p:nvSpPr>
          <p:cNvPr id="136194" name="Notes Placeholder 2"/>
          <p:cNvSpPr>
            <a:spLocks noGrp="1"/>
          </p:cNvSpPr>
          <p:nvPr>
            <p:ph type="body" idx="1"/>
          </p:nvPr>
        </p:nvSpPr>
        <p:spPr>
          <a:xfrm>
            <a:off x="661988" y="4675188"/>
            <a:ext cx="5438775" cy="44672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smtClean="0">
                <a:latin typeface="Arial" pitchFamily="34" charset="0"/>
              </a:rPr>
              <a:t>We are beginning a consultation as to what we should do from  2014 onwards.</a:t>
            </a:r>
          </a:p>
          <a:p>
            <a:r>
              <a:rPr lang="en-US" smtClean="0">
                <a:latin typeface="Arial" pitchFamily="34" charset="0"/>
              </a:rPr>
              <a:t>Move from project-based approach to continual process</a:t>
            </a:r>
          </a:p>
          <a:p>
            <a:r>
              <a:rPr lang="en-US" smtClean="0">
                <a:latin typeface="Arial" pitchFamily="34" charset="0"/>
              </a:rPr>
              <a:t>It asks 20 questions</a:t>
            </a:r>
          </a:p>
          <a:p>
            <a:endParaRPr lang="en-GB" smtClean="0">
              <a:latin typeface="Arial" pitchFamily="34" charset="0"/>
            </a:endParaRPr>
          </a:p>
        </p:txBody>
      </p:sp>
      <p:sp>
        <p:nvSpPr>
          <p:cNvPr id="1361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CEDBAA14-19E4-455C-B3F4-B6173DCC95AB}" type="slidenum">
              <a:rPr lang="en-GB" sz="1200" b="0" smtClean="0">
                <a:solidFill>
                  <a:srgbClr val="000000"/>
                </a:solidFill>
                <a:latin typeface="Arial" pitchFamily="34" charset="0"/>
              </a:rPr>
              <a:pPr/>
              <a:t>5</a:t>
            </a:fld>
            <a:endParaRPr lang="en-GB" sz="1200" b="0" smtClean="0">
              <a:solidFill>
                <a:srgbClr val="000000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382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382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422AB726-D102-46F0-82C8-008F1D989B11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6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10D2C42D-574E-4A95-AA2B-F96190F3B51C}" type="slidenum">
              <a:rPr lang="en-GB" sz="1200" b="0" smtClean="0">
                <a:solidFill>
                  <a:srgbClr val="000000"/>
                </a:solidFill>
                <a:latin typeface="Arial" pitchFamily="34" charset="0"/>
              </a:rPr>
              <a:pPr/>
              <a:t>12</a:t>
            </a:fld>
            <a:endParaRPr lang="en-GB" sz="1200" b="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2338" name="Rectangle 7"/>
          <p:cNvSpPr txBox="1">
            <a:spLocks noGrp="1" noChangeArrowheads="1"/>
          </p:cNvSpPr>
          <p:nvPr/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pPr algn="r"/>
            <a:fld id="{11E92396-B6AB-48D9-A14A-801567FD0304}" type="slidenum">
              <a:rPr lang="en-GB" sz="1200" b="0">
                <a:solidFill>
                  <a:srgbClr val="000000"/>
                </a:solidFill>
                <a:latin typeface="Myriad Pro" pitchFamily="34" charset="0"/>
              </a:rPr>
              <a:pPr algn="r"/>
              <a:t>12</a:t>
            </a:fld>
            <a:endParaRPr lang="en-GB" sz="1200" b="0">
              <a:solidFill>
                <a:srgbClr val="000000"/>
              </a:solidFill>
              <a:latin typeface="Myriad Pro" pitchFamily="34" charset="0"/>
            </a:endParaRPr>
          </a:p>
        </p:txBody>
      </p:sp>
      <p:sp>
        <p:nvSpPr>
          <p:cNvPr id="142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41092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20563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AC1475-F973-4A40-B326-31934CB2CD6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3058741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131D5B-2816-4653-B18C-85496046092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40263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07905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35888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3766209-9905-4791-BF1D-E522882C143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28816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D312858-6B86-4827-8A94-5AF39EC5360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83014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AF518D0-1FF0-41E0-815A-84F5F24B017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1784752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23DF5A1-501D-45A2-B319-EA7487E3CDB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03213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5437D16-7B4E-410D-A5A0-A597E5B8055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93275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A35D4F1-07F9-4A0D-9EF7-3A5FB19FCA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6329186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82E968F-23E3-4DD4-B428-E90680CBFCE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38433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7797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EA9F744-3558-437E-B9D1-6FCA95F5A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016378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4CDCB8-47A6-4A04-A6E5-79D702F6BEB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422311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E78C18A-4FF5-49C2-9F68-68C70D3E77C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97320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324908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66644F-89D8-40FD-8299-9056F037280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9298094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DAD22B9-C8A7-4720-99BC-E236086293C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808283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EA8868B-EB4A-46E5-AA3B-95A5B355D15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761344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6F31BAD-E4B7-47E2-95FA-CC8C7CF4C80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87664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0DB0B7-0D09-4A94-8FC8-AC650264242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112042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9513761-D1BB-41AD-BF6F-D9ACA0A1C62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15728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72824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6FB38E9-5F37-478E-9ECE-DCE623A7C2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726000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065EF1E-9945-4C3F-90DE-8586802C456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974152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CA03D0-47D6-4584-99EB-E46B2989D1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303339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8EB234E-A4EC-4858-9901-567E81111E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92758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004308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9F4AFEB-ABA8-4D52-A008-2E46A35B5ED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387886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4DFE1B0-03B6-4079-8F94-29BFE44A54E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11566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BECA6B-70DB-4179-8D40-7791B4E8339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44458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DB0F23A-2AA2-4516-9BD6-2D2C0A09082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2309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AA2CA6E-5E6B-43ED-9865-511E319B964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32846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552571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81C34A5-53CF-47D0-9682-900595C074C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76981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091FF5-115E-490B-9607-C60F282EE9B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1244650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342221-5168-4BAD-A8D2-CAA4234E4E0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18668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1D2BF0A-C9EF-4490-8325-64030CEEB11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505973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6AAF26-861B-4C0E-AEB4-214566986D9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69333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 smtClean="0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39A5CF-6898-49CB-8AC7-5CBCACB1F97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87395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816163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BE42F424-81FB-4E0A-A770-2ADA9E4552C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511920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32FE6EE-3B75-407F-84E9-92A4300F2E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769735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561D67-0573-454A-AC2D-85C16E9820C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143952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836078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635F722-AF17-4D2F-93F9-1593AC4703E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482511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3CFA986-AF93-44C9-8915-C0A4FE916CC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7668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391490C-AFD4-4BD4-8E64-1E1D6055AF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7111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71C301-B7E8-4BB2-B757-28F0B0CB05D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6484128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E36F8EE-B7E5-4FB0-BC94-658BC97961A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163477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C710DF0-EB87-4A12-9B74-A1902F67222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405310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1C13C0-A0BF-4196-9581-C784071CAAF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906479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8A4F020-EF48-4EA3-873F-9FF16985E6D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60679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252147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1E6DFD9-7764-429C-98A1-D8A639240E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7121540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4154370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4146020-34F4-47A2-B4B8-4BE76D19ECA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837905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F58B2A-D71E-45EE-A5EC-1E6E66E6360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16427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60BFBA2-F75B-48CC-9288-5C18771DE19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48719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72CE4A-ED8D-4790-9184-D81F1CC8B66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025239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71A5E91-4CF4-4816-AE67-5A33321D983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993218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152BB9-C19B-44F6-AC3A-F60E5F87A55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582876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3BB3F94-ADB5-4781-A091-62B982AA37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955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1604B2C-1629-4FD2-8F75-3636065A5C4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752946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2AD73A2-4204-4135-B970-19BBF3F1003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970969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761076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8659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C548814-9F54-48BC-9F79-2BEB7CFE87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58674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0B0AF7-95A5-493C-A741-615578412A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150434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359CB6D-D5CA-4F15-B14F-4AE77E1B319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03771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3864D6-7616-4226-9EEE-9A1A8E40B8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51214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281434-C47A-4BA7-8D94-8146282A9DF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3413228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6A3F186-3B59-4BC5-839F-DDD0E0A359C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38229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F61020C-BE8D-413B-8D22-F38D9673A5E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79472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C4C20ED-9B73-4D68-A835-DFBAEAE0B6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60772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FB1186-3087-4B73-A4EE-E0F3CF44385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9480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AED0228-A7D6-491F-9554-01F10FA1FEF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97226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2204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EE07FFEA-B090-4C12-815E-72EA49A54DBE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6763008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 i="0"/>
            </a:lvl1pPr>
            <a:lvl2pPr>
              <a:buClr>
                <a:srgbClr val="0F5494"/>
              </a:buClr>
              <a:defRPr b="0" i="0"/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03AD1184-AB99-49E5-8BF1-5E7716EBF892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0535429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F490B61-4501-4A6D-BBFB-F974B5B2675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8991468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651E1A-1803-4765-B1D2-7269CCABCAB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754330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12EB5A-AEF0-4A56-A825-14692FF144A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6005474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067E15-D107-440A-9EC3-B58FA721D1C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523303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29D7F7-04D1-4479-A240-54A74105C4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3739717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A7AD13-D903-4072-9B51-9DE563A4C2E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264221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F14883-68F5-44F4-938D-7B1AF05805F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011173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E06A9D-F9D1-4626-8D09-5D392925AE1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10314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230153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16D0B7-DC2E-49BB-8ECA-F5AB42E529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006371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BCA86ED9-9076-4F8C-BAAD-2A1E408F5CE5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1816803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C345EB13-6F52-4A62-80F7-6DB507477CCA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8754841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01B985-097F-4CB6-B511-B223DCC0DDF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468160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6AC23B-6C4E-4CAD-BE0F-E47D03D0891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9816688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12CD6E-A43A-414B-8721-FC956A3E6558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8262669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03C9DF-8C9B-4333-9D6A-0BEB0B7330C1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5414476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AFD1C9-9E33-4116-9658-5B27418834E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3232055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374935-01C5-4AEE-81BF-700CD3059D2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1621452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201AEA-3DD5-46AC-AE78-7E6C61C9185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405518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image" Target="../media/image4.emf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image" Target="../media/image4.emf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93.xml"/><Relationship Id="rId7" Type="http://schemas.openxmlformats.org/officeDocument/2006/relationships/slideLayout" Target="../slideLayouts/slideLayout97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95.xml"/><Relationship Id="rId10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94.xml"/><Relationship Id="rId9" Type="http://schemas.openxmlformats.org/officeDocument/2006/relationships/slideLayout" Target="../slideLayouts/slideLayout9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2" r:id="rId1"/>
    <p:sldLayoutId id="2147483903" r:id="rId2"/>
    <p:sldLayoutId id="2147483904" r:id="rId3"/>
    <p:sldLayoutId id="2147483905" r:id="rId4"/>
    <p:sldLayoutId id="2147483906" r:id="rId5"/>
    <p:sldLayoutId id="2147483907" r:id="rId6"/>
    <p:sldLayoutId id="2147483908" r:id="rId7"/>
    <p:sldLayoutId id="2147483909" r:id="rId8"/>
    <p:sldLayoutId id="2147483910" r:id="rId9"/>
    <p:sldLayoutId id="2147483911" r:id="rId10"/>
    <p:sldLayoutId id="2147483912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133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70298B68-D174-4A32-901F-7168792CB2B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133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256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C2AA42CE-3733-4DE2-876C-6D0D80DE35B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256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4" r:id="rId1"/>
    <p:sldLayoutId id="2147483925" r:id="rId2"/>
    <p:sldLayoutId id="2147483926" r:id="rId3"/>
    <p:sldLayoutId id="2147483927" r:id="rId4"/>
    <p:sldLayoutId id="2147483928" r:id="rId5"/>
    <p:sldLayoutId id="2147483929" r:id="rId6"/>
    <p:sldLayoutId id="2147483930" r:id="rId7"/>
    <p:sldLayoutId id="2147483931" r:id="rId8"/>
    <p:sldLayoutId id="2147483932" r:id="rId9"/>
    <p:sldLayoutId id="2147483933" r:id="rId10"/>
    <p:sldLayoutId id="2147483934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37941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4DFC9E9-D82A-464F-B315-E6F844AD53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37896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897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5" r:id="rId1"/>
    <p:sldLayoutId id="2147483936" r:id="rId2"/>
    <p:sldLayoutId id="2147483937" r:id="rId3"/>
    <p:sldLayoutId id="2147483938" r:id="rId4"/>
    <p:sldLayoutId id="2147483939" r:id="rId5"/>
    <p:sldLayoutId id="2147483940" r:id="rId6"/>
    <p:sldLayoutId id="2147483941" r:id="rId7"/>
    <p:sldLayoutId id="2147483942" r:id="rId8"/>
    <p:sldLayoutId id="2147483943" r:id="rId9"/>
    <p:sldLayoutId id="2147483944" r:id="rId10"/>
    <p:sldLayoutId id="2147483945" r:id="rId11"/>
    <p:sldLayoutId id="2147483946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12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1D35D203-1C14-4E83-82D0-7CC1B64A586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1208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7" r:id="rId1"/>
    <p:sldLayoutId id="2147483948" r:id="rId2"/>
    <p:sldLayoutId id="2147483949" r:id="rId3"/>
    <p:sldLayoutId id="2147483950" r:id="rId4"/>
    <p:sldLayoutId id="2147483951" r:id="rId5"/>
    <p:sldLayoutId id="2147483952" r:id="rId6"/>
    <p:sldLayoutId id="2147483953" r:id="rId7"/>
    <p:sldLayoutId id="2147483954" r:id="rId8"/>
    <p:sldLayoutId id="2147483955" r:id="rId9"/>
    <p:sldLayoutId id="2147483956" r:id="rId10"/>
    <p:sldLayoutId id="2147483957" r:id="rId11"/>
    <p:sldLayoutId id="2147483958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45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231480E-93DE-40C9-B737-227DEFE2F25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645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45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59" r:id="rId1"/>
    <p:sldLayoutId id="2147483960" r:id="rId2"/>
    <p:sldLayoutId id="2147483961" r:id="rId3"/>
    <p:sldLayoutId id="2147483962" r:id="rId4"/>
    <p:sldLayoutId id="2147483963" r:id="rId5"/>
    <p:sldLayoutId id="2147483964" r:id="rId6"/>
    <p:sldLayoutId id="2147483965" r:id="rId7"/>
    <p:sldLayoutId id="2147483966" r:id="rId8"/>
    <p:sldLayoutId id="2147483967" r:id="rId9"/>
    <p:sldLayoutId id="2147483968" r:id="rId10"/>
    <p:sldLayoutId id="2147483969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68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2E897610-A78C-4CE6-BE8F-85AFCFEDB1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768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0" r:id="rId1"/>
    <p:sldLayoutId id="2147483971" r:id="rId2"/>
    <p:sldLayoutId id="2147483972" r:id="rId3"/>
    <p:sldLayoutId id="2147483973" r:id="rId4"/>
    <p:sldLayoutId id="2147483974" r:id="rId5"/>
    <p:sldLayoutId id="2147483975" r:id="rId6"/>
    <p:sldLayoutId id="2147483976" r:id="rId7"/>
    <p:sldLayoutId id="2147483977" r:id="rId8"/>
    <p:sldLayoutId id="2147483978" r:id="rId9"/>
    <p:sldLayoutId id="2147483979" r:id="rId10"/>
    <p:sldLayoutId id="2147483980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j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>
              <a:defRPr/>
            </a:pPr>
            <a:fld id="{8B877BBC-EBD8-4E26-8076-772CDB047524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 i="1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 b="1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j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rgbClr val="000000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000000"/>
                </a:solidFill>
                <a:latin typeface="Arial" charset="0"/>
              </a:defRPr>
            </a:lvl1pPr>
          </a:lstStyle>
          <a:p>
            <a:pPr>
              <a:defRPr/>
            </a:pPr>
            <a:fld id="{1B3D974C-BA28-490B-B958-FF948CDC780A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96" r:id="rId1"/>
    <p:sldLayoutId id="2147483997" r:id="rId2"/>
    <p:sldLayoutId id="2147483998" r:id="rId3"/>
    <p:sldLayoutId id="2147483999" r:id="rId4"/>
    <p:sldLayoutId id="2147484000" r:id="rId5"/>
    <p:sldLayoutId id="2147484001" r:id="rId6"/>
    <p:sldLayoutId id="2147484002" r:id="rId7"/>
    <p:sldLayoutId id="2147484003" r:id="rId8"/>
    <p:sldLayoutId id="2147484004" r:id="rId9"/>
    <p:sldLayoutId id="2147484005" r:id="rId10"/>
    <p:sldLayoutId id="2147484006" r:id="rId11"/>
  </p:sldLayoutIdLst>
  <p:hf sldNum="0" hdr="0" ftr="0" dt="0"/>
  <p:txStyles>
    <p:titleStyle>
      <a:lvl1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fontAlgn="base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5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18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5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9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9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>
          <a:xfrm>
            <a:off x="4284663" y="1700213"/>
            <a:ext cx="4535487" cy="2951162"/>
          </a:xfrm>
        </p:spPr>
        <p:txBody>
          <a:bodyPr/>
          <a:lstStyle/>
          <a:p>
            <a:r>
              <a:rPr lang="en-US" sz="4000" dirty="0" err="1" smtClean="0"/>
              <a:t>EMODnet</a:t>
            </a:r>
            <a:r>
              <a:rPr lang="en-US" sz="4000" dirty="0" smtClean="0"/>
              <a:t/>
            </a:r>
            <a:br>
              <a:rPr lang="en-US" sz="4000" dirty="0" smtClean="0"/>
            </a:br>
            <a:r>
              <a:rPr lang="en-US" sz="4000" dirty="0" smtClean="0"/>
              <a:t>phase 3</a:t>
            </a:r>
            <a:r>
              <a:rPr lang="en-US" sz="3600" dirty="0" smtClean="0"/>
              <a:t/>
            </a:r>
            <a:br>
              <a:rPr lang="en-US" sz="3600" dirty="0" smtClean="0"/>
            </a:br>
            <a:endParaRPr lang="en-US" sz="3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Title 1"/>
          <p:cNvSpPr>
            <a:spLocks noGrp="1"/>
          </p:cNvSpPr>
          <p:nvPr>
            <p:ph type="title"/>
          </p:nvPr>
        </p:nvSpPr>
        <p:spPr>
          <a:xfrm>
            <a:off x="395288" y="404813"/>
            <a:ext cx="8229600" cy="936625"/>
          </a:xfrm>
        </p:spPr>
        <p:txBody>
          <a:bodyPr/>
          <a:lstStyle/>
          <a:p>
            <a:r>
              <a:rPr lang="en-US" sz="2400" smtClean="0"/>
              <a:t>Initial estimates of spending 2014-2020</a:t>
            </a:r>
            <a:endParaRPr lang="en-GB" sz="2400" smtClean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323850" y="1268413"/>
          <a:ext cx="8135937" cy="464824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679964"/>
                <a:gridCol w="1655987"/>
                <a:gridCol w="1799986"/>
              </a:tblGrid>
              <a:tr h="400022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task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2014-2017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2018-2020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</a:tr>
              <a:tr h="892981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aligning Member States information systems.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37%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24%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936039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creating digital map layers for complete sea basins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23%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30%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936039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search</a:t>
                      </a:r>
                      <a:r>
                        <a:rPr lang="en-GB" sz="2000" u="none" strike="noStrike" baseline="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 engines </a:t>
                      </a:r>
                      <a:r>
                        <a:rPr lang="en-GB" sz="2000" u="none" strike="noStrike" baseline="0" dirty="0" err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etc</a:t>
                      </a:r>
                      <a:r>
                        <a:rPr lang="en-GB" sz="2000" u="none" strike="noStrike" baseline="0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 and </a:t>
                      </a:r>
                      <a:r>
                        <a:rPr lang="en-GB" sz="2000" u="none" strike="noStrike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maintenance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7%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7%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864036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evaluation of observation </a:t>
                      </a:r>
                      <a:r>
                        <a:rPr lang="en-GB" sz="2000" u="none" strike="noStrike" dirty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networks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6%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 smtClean="0">
                          <a:effectLst/>
                        </a:rPr>
                        <a:t>6%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  <a:tr h="619082">
                <a:tc>
                  <a:txBody>
                    <a:bodyPr/>
                    <a:lstStyle/>
                    <a:p>
                      <a:pPr algn="l" fontAlgn="ctr"/>
                      <a:r>
                        <a:rPr lang="en-GB" sz="2000" u="none" strike="noStrike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effectLst/>
                        </a:rPr>
                        <a:t>supporting observation programmes</a:t>
                      </a:r>
                      <a:endParaRPr lang="en-GB" sz="2000" b="0" i="0" u="none" strike="noStrike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>
                          <a:effectLst/>
                        </a:rPr>
                        <a:t>27%</a:t>
                      </a:r>
                      <a:endParaRPr lang="en-GB" sz="2000" b="0" i="0" u="none" strike="noStrike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2000" u="none" strike="noStrike" dirty="0">
                          <a:effectLst/>
                        </a:rPr>
                        <a:t>33%</a:t>
                      </a:r>
                      <a:endParaRPr lang="en-GB" sz="2000" b="0" i="0" u="none" strike="noStrike" dirty="0">
                        <a:solidFill>
                          <a:srgbClr val="000000"/>
                        </a:solidFill>
                        <a:effectLst/>
                        <a:latin typeface="Verdana"/>
                      </a:endParaRPr>
                    </a:p>
                  </a:txBody>
                  <a:tcPr marL="9524" marR="9524" marT="9524" marB="0" anchor="b"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Next Steps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16669" y="2420888"/>
            <a:ext cx="8517632" cy="2880320"/>
          </a:xfrm>
        </p:spPr>
        <p:txBody>
          <a:bodyPr/>
          <a:lstStyle/>
          <a:p>
            <a:r>
              <a:rPr lang="en-US" dirty="0" smtClean="0"/>
              <a:t>Council and Parliament decision on budget envelope for European Maritime and Fisheries Fund</a:t>
            </a:r>
          </a:p>
          <a:p>
            <a:r>
              <a:rPr lang="en-US" dirty="0" smtClean="0"/>
              <a:t>Marine Knowledge Impact Assessment to evaluate options for</a:t>
            </a:r>
          </a:p>
          <a:p>
            <a:pPr lvl="1"/>
            <a:r>
              <a:rPr lang="en-US" dirty="0"/>
              <a:t>g</a:t>
            </a:r>
            <a:r>
              <a:rPr lang="en-US" dirty="0" smtClean="0"/>
              <a:t>overnance</a:t>
            </a:r>
          </a:p>
          <a:p>
            <a:pPr lvl="1"/>
            <a:r>
              <a:rPr lang="en-US" dirty="0"/>
              <a:t>p</a:t>
            </a:r>
            <a:r>
              <a:rPr lang="en-US" dirty="0" smtClean="0"/>
              <a:t>rivate sector involvement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23996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bg>
      <p:bgPr>
        <a:blipFill dpi="0" rotWithShape="0">
          <a:blip r:embed="rId4">
            <a:lum/>
          </a:blip>
          <a:srcRect/>
          <a:stretch>
            <a:fillRect l="-12000" r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12"/>
          <p:cNvSpPr>
            <a:spLocks noGrp="1" noChangeArrowheads="1"/>
          </p:cNvSpPr>
          <p:nvPr>
            <p:ph type="title" idx="4294967295"/>
          </p:nvPr>
        </p:nvSpPr>
        <p:spPr>
          <a:xfrm>
            <a:off x="219075" y="219075"/>
            <a:ext cx="8367713" cy="546100"/>
          </a:xfrm>
        </p:spPr>
        <p:txBody>
          <a:bodyPr/>
          <a:lstStyle/>
          <a:p>
            <a:pPr eaLnBrk="1" hangingPunct="1"/>
            <a:r>
              <a:rPr lang="en-US" smtClean="0"/>
              <a:t>The consultation</a:t>
            </a:r>
            <a:endParaRPr lang="en-GB" smtClean="0"/>
          </a:p>
        </p:txBody>
      </p:sp>
      <p:sp>
        <p:nvSpPr>
          <p:cNvPr id="141315" name="Rectangle 1"/>
          <p:cNvSpPr>
            <a:spLocks noChangeArrowheads="1"/>
          </p:cNvSpPr>
          <p:nvPr/>
        </p:nvSpPr>
        <p:spPr bwMode="auto">
          <a:xfrm>
            <a:off x="107950" y="2205038"/>
            <a:ext cx="903605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1200" b="0">
                <a:solidFill>
                  <a:schemeClr val="tx1"/>
                </a:solidFill>
              </a:rPr>
              <a:t>http://ec.europa.eu/dgs/maritimeaffairs_fisheries/consultations/marine-knowledge-2020/index_en.htm</a:t>
            </a: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Title 3"/>
          <p:cNvSpPr>
            <a:spLocks noGrp="1"/>
          </p:cNvSpPr>
          <p:nvPr>
            <p:ph type="title"/>
          </p:nvPr>
        </p:nvSpPr>
        <p:spPr>
          <a:xfrm>
            <a:off x="914400" y="115888"/>
            <a:ext cx="8229600" cy="936625"/>
          </a:xfrm>
        </p:spPr>
        <p:txBody>
          <a:bodyPr/>
          <a:lstStyle/>
          <a:p>
            <a:r>
              <a:rPr lang="en-US" smtClean="0">
                <a:solidFill>
                  <a:schemeClr val="bg1"/>
                </a:solidFill>
              </a:rPr>
              <a:t>why do we want higher resolution ??</a:t>
            </a:r>
            <a:endParaRPr lang="en-GB" smtClean="0">
              <a:solidFill>
                <a:schemeClr val="bg1"/>
              </a:solidFill>
            </a:endParaRPr>
          </a:p>
        </p:txBody>
      </p:sp>
      <p:sp>
        <p:nvSpPr>
          <p:cNvPr id="129027" name="TextBox 7"/>
          <p:cNvSpPr txBox="1">
            <a:spLocks noChangeArrowheads="1"/>
          </p:cNvSpPr>
          <p:nvPr/>
        </p:nvSpPr>
        <p:spPr bwMode="auto">
          <a:xfrm>
            <a:off x="1347788" y="5570538"/>
            <a:ext cx="77771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r>
              <a:rPr lang="en-GB" sz="1800" b="0">
                <a:solidFill>
                  <a:schemeClr val="bg1"/>
                </a:solidFill>
              </a:rPr>
              <a:t>Hola, in 200 metres water depth off the coast of northern Norway</a:t>
            </a:r>
          </a:p>
        </p:txBody>
      </p:sp>
      <p:sp>
        <p:nvSpPr>
          <p:cNvPr id="129028" name="Rectangle 8"/>
          <p:cNvSpPr>
            <a:spLocks noChangeArrowheads="1"/>
          </p:cNvSpPr>
          <p:nvPr/>
        </p:nvSpPr>
        <p:spPr bwMode="auto">
          <a:xfrm>
            <a:off x="179388" y="2571750"/>
            <a:ext cx="27368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2800" b="0"/>
              <a:t>2500 metres</a:t>
            </a:r>
          </a:p>
        </p:txBody>
      </p:sp>
      <p:sp>
        <p:nvSpPr>
          <p:cNvPr id="129029" name="Rectangle 9"/>
          <p:cNvSpPr>
            <a:spLocks noChangeArrowheads="1"/>
          </p:cNvSpPr>
          <p:nvPr/>
        </p:nvSpPr>
        <p:spPr bwMode="auto">
          <a:xfrm>
            <a:off x="3132138" y="2571750"/>
            <a:ext cx="27352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2800" b="0"/>
              <a:t>50 metres</a:t>
            </a:r>
          </a:p>
        </p:txBody>
      </p:sp>
      <p:sp>
        <p:nvSpPr>
          <p:cNvPr id="129030" name="Rectangle 10"/>
          <p:cNvSpPr>
            <a:spLocks noChangeArrowheads="1"/>
          </p:cNvSpPr>
          <p:nvPr/>
        </p:nvSpPr>
        <p:spPr bwMode="auto">
          <a:xfrm>
            <a:off x="6732588" y="2571750"/>
            <a:ext cx="27352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GB" sz="2800" b="0"/>
              <a:t>5 metres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6350" y="2540000"/>
            <a:ext cx="4781550" cy="4316413"/>
            <a:chOff x="5822" y="2564903"/>
            <a:chExt cx="4782202" cy="4316797"/>
          </a:xfrm>
        </p:grpSpPr>
        <p:pic>
          <p:nvPicPr>
            <p:cNvPr id="131080" name="Picture 6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22" y="2564903"/>
              <a:ext cx="4782202" cy="4316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081" name="TextBox 7"/>
            <p:cNvSpPr txBox="1">
              <a:spLocks noChangeArrowheads="1"/>
            </p:cNvSpPr>
            <p:nvPr/>
          </p:nvSpPr>
          <p:spPr bwMode="auto">
            <a:xfrm>
              <a:off x="1979712" y="5581118"/>
              <a:ext cx="187220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1pPr>
              <a:lvl2pPr marL="742950" indent="-28575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2pPr>
              <a:lvl3pPr marL="1143000" indent="-22860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3pPr>
              <a:lvl4pPr marL="1600200" indent="-22860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4pPr>
              <a:lvl5pPr marL="2057400" indent="-228600"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7600" b="1">
                  <a:solidFill>
                    <a:srgbClr val="FFD624"/>
                  </a:solidFill>
                  <a:latin typeface="Verdana" pitchFamily="34" charset="0"/>
                </a:defRPr>
              </a:lvl9pPr>
            </a:lstStyle>
            <a:p>
              <a:r>
                <a:rPr lang="en-US" sz="2400" b="0">
                  <a:solidFill>
                    <a:schemeClr val="bg1"/>
                  </a:solidFill>
                </a:rPr>
                <a:t>3 metres</a:t>
              </a:r>
              <a:endParaRPr lang="en-GB" sz="2400" b="0">
                <a:solidFill>
                  <a:schemeClr val="bg1"/>
                </a:solidFill>
              </a:endParaRPr>
            </a:p>
          </p:txBody>
        </p:sp>
      </p:grp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4427538" y="2546350"/>
            <a:ext cx="4816475" cy="4316413"/>
            <a:chOff x="4327887" y="2516187"/>
            <a:chExt cx="4816113" cy="4316710"/>
          </a:xfrm>
        </p:grpSpPr>
        <p:grpSp>
          <p:nvGrpSpPr>
            <p:cNvPr id="131076" name="Group 9"/>
            <p:cNvGrpSpPr>
              <a:grpSpLocks/>
            </p:cNvGrpSpPr>
            <p:nvPr/>
          </p:nvGrpSpPr>
          <p:grpSpPr bwMode="auto">
            <a:xfrm>
              <a:off x="4327887" y="2516187"/>
              <a:ext cx="4816113" cy="4293096"/>
              <a:chOff x="4327887" y="2516187"/>
              <a:chExt cx="4816113" cy="4293096"/>
            </a:xfrm>
          </p:grpSpPr>
          <p:pic>
            <p:nvPicPr>
              <p:cNvPr id="131078" name="Picture 5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27887" y="2516187"/>
                <a:ext cx="4816113" cy="42930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1079" name="TextBox 11"/>
              <p:cNvSpPr txBox="1">
                <a:spLocks noChangeArrowheads="1"/>
              </p:cNvSpPr>
              <p:nvPr/>
            </p:nvSpPr>
            <p:spPr bwMode="auto">
              <a:xfrm>
                <a:off x="5148063" y="3140968"/>
                <a:ext cx="264127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1pPr>
                <a:lvl2pPr marL="742950" indent="-28575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2pPr>
                <a:lvl3pPr marL="1143000" indent="-22860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3pPr>
                <a:lvl4pPr marL="1600200" indent="-22860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4pPr>
                <a:lvl5pPr marL="2057400" indent="-228600"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 sz="7600" b="1">
                    <a:solidFill>
                      <a:srgbClr val="FFD624"/>
                    </a:solidFill>
                    <a:latin typeface="Verdana" pitchFamily="34" charset="0"/>
                  </a:defRPr>
                </a:lvl9pPr>
              </a:lstStyle>
              <a:p>
                <a:r>
                  <a:rPr lang="en-US" sz="2400" b="0">
                    <a:solidFill>
                      <a:schemeClr val="bg1"/>
                    </a:solidFill>
                  </a:rPr>
                  <a:t>50 centimetres</a:t>
                </a:r>
                <a:endParaRPr lang="en-GB" sz="2400" b="0">
                  <a:solidFill>
                    <a:schemeClr val="bg1"/>
                  </a:solidFill>
                </a:endParaRPr>
              </a:p>
            </p:txBody>
          </p:sp>
        </p:grpSp>
        <p:pic>
          <p:nvPicPr>
            <p:cNvPr id="131077" name="Picture 7" descr="http://www.gsi.ie/NR/rdonlyres/764CFB07-D6B0-4205-9765-D36F233F5D38/0/logoBweb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943" y="6127446"/>
              <a:ext cx="2398532" cy="705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Title 3"/>
          <p:cNvSpPr>
            <a:spLocks noGrp="1"/>
          </p:cNvSpPr>
          <p:nvPr>
            <p:ph type="title"/>
          </p:nvPr>
        </p:nvSpPr>
        <p:spPr>
          <a:xfrm>
            <a:off x="250825" y="-171450"/>
            <a:ext cx="8229600" cy="936625"/>
          </a:xfrm>
        </p:spPr>
        <p:txBody>
          <a:bodyPr/>
          <a:lstStyle/>
          <a:p>
            <a:r>
              <a:rPr lang="en-US" smtClean="0"/>
              <a:t>Vision for 2020</a:t>
            </a:r>
            <a:endParaRPr lang="en-GB" smtClean="0"/>
          </a:p>
        </p:txBody>
      </p:sp>
      <p:sp>
        <p:nvSpPr>
          <p:cNvPr id="133123" name="Text Box 2"/>
          <p:cNvSpPr>
            <a:spLocks noGrp="1" noChangeArrowheads="1"/>
          </p:cNvSpPr>
          <p:nvPr>
            <p:ph idx="1"/>
          </p:nvPr>
        </p:nvSpPr>
        <p:spPr>
          <a:xfrm>
            <a:off x="0" y="1052513"/>
            <a:ext cx="9109075" cy="4879975"/>
          </a:xfrm>
        </p:spPr>
        <p:txBody>
          <a:bodyPr>
            <a:spAutoFit/>
          </a:bodyPr>
          <a:lstStyle/>
          <a:p>
            <a:pPr>
              <a:lnSpc>
                <a:spcPts val="3000"/>
              </a:lnSpc>
              <a:spcBef>
                <a:spcPts val="1100"/>
              </a:spcBef>
              <a:buFontTx/>
              <a:buChar char="•"/>
            </a:pPr>
            <a:r>
              <a:rPr lang="en-GB" smtClean="0"/>
              <a:t>A seamless multi-resolution digital seabed map of European waters by 2020. 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highest resolution possible in areas that have been surveyed; 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free of restrictions on use;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topography, geology, habitats and ecosystems;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accompanied by timely information on</a:t>
            </a:r>
          </a:p>
          <a:p>
            <a:pPr lvl="2">
              <a:lnSpc>
                <a:spcPts val="3000"/>
              </a:lnSpc>
              <a:spcBef>
                <a:spcPts val="1100"/>
              </a:spcBef>
              <a:buFontTx/>
              <a:buChar char="•"/>
            </a:pPr>
            <a:r>
              <a:rPr lang="en-GB" smtClean="0"/>
              <a:t> physical, chemical and biological state of the overlying water column </a:t>
            </a:r>
          </a:p>
          <a:p>
            <a:pPr lvl="2">
              <a:lnSpc>
                <a:spcPts val="3000"/>
              </a:lnSpc>
              <a:spcBef>
                <a:spcPts val="1100"/>
              </a:spcBef>
              <a:buFontTx/>
              <a:buChar char="•"/>
            </a:pPr>
            <a:r>
              <a:rPr lang="en-GB" smtClean="0"/>
              <a:t>oceanographic forecasts;</a:t>
            </a:r>
          </a:p>
          <a:p>
            <a:pPr lvl="1">
              <a:lnSpc>
                <a:spcPts val="3000"/>
              </a:lnSpc>
              <a:spcBef>
                <a:spcPts val="1100"/>
              </a:spcBef>
            </a:pPr>
            <a:r>
              <a:rPr lang="en-GB" smtClean="0"/>
              <a:t>together with a process that helps Member States maximise the potential of their marine observation programmes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>
          <a:xfrm>
            <a:off x="230188" y="219075"/>
            <a:ext cx="8356600" cy="582613"/>
          </a:xfrm>
        </p:spPr>
        <p:txBody>
          <a:bodyPr/>
          <a:lstStyle/>
          <a:p>
            <a:pPr eaLnBrk="1" hangingPunct="1"/>
            <a:r>
              <a:rPr lang="en-US" smtClean="0"/>
              <a:t>Consultation – start 29 August 2012</a:t>
            </a:r>
            <a:endParaRPr lang="en-GB" smtClean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/>
        </p:nvGraphicFramePr>
        <p:xfrm>
          <a:off x="179388" y="908050"/>
          <a:ext cx="8785224" cy="1519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  <a:gridCol w="732102"/>
              </a:tblGrid>
              <a:tr h="504899"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2009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2010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2011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2012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2013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2014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2015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2016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2017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2018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2019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2020</a:t>
                      </a:r>
                      <a:endParaRPr lang="en-GB" sz="1600" dirty="0"/>
                    </a:p>
                  </a:txBody>
                  <a:tcPr marL="91433" marR="91433" marT="45737" marB="45737"/>
                </a:tc>
              </a:tr>
              <a:tr h="339468">
                <a:tc gridSpan="5">
                  <a:txBody>
                    <a:bodyPr/>
                    <a:lstStyle/>
                    <a:p>
                      <a:r>
                        <a:rPr lang="en-US" sz="1600" dirty="0" smtClean="0"/>
                        <a:t>Phase 1 - prototype</a:t>
                      </a:r>
                      <a:endParaRPr lang="en-GB" sz="1600" dirty="0"/>
                    </a:p>
                  </a:txBody>
                  <a:tcPr marL="91433" marR="91433" marT="45737" marB="45737">
                    <a:solidFill>
                      <a:srgbClr val="FF7C8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</a:tr>
              <a:tr h="339468"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 gridSpan="4">
                  <a:txBody>
                    <a:bodyPr/>
                    <a:lstStyle/>
                    <a:p>
                      <a:r>
                        <a:rPr lang="en-US" sz="1600" dirty="0" smtClean="0"/>
                        <a:t>Phase</a:t>
                      </a:r>
                      <a:r>
                        <a:rPr lang="en-US" sz="1600" baseline="0" dirty="0" smtClean="0"/>
                        <a:t> 2  - low resolution</a:t>
                      </a:r>
                      <a:endParaRPr lang="en-GB" sz="1600" dirty="0"/>
                    </a:p>
                  </a:txBody>
                  <a:tcPr marL="91433" marR="91433" marT="45737" marB="45737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</a:tr>
              <a:tr h="335403"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>
                  <a:txBody>
                    <a:bodyPr/>
                    <a:lstStyle/>
                    <a:p>
                      <a:endParaRPr lang="en-GB" sz="1600" dirty="0"/>
                    </a:p>
                  </a:txBody>
                  <a:tcPr marL="91433" marR="91433" marT="45737" marB="45737"/>
                </a:tc>
                <a:tc gridSpan="6">
                  <a:txBody>
                    <a:bodyPr/>
                    <a:lstStyle/>
                    <a:p>
                      <a:r>
                        <a:rPr lang="en-US" sz="1600" dirty="0" smtClean="0"/>
                        <a:t>Phase 3 - multi-resolution</a:t>
                      </a:r>
                      <a:endParaRPr lang="en-GB" sz="1600" dirty="0"/>
                    </a:p>
                  </a:txBody>
                  <a:tcPr marL="91433" marR="91433" marT="45737" marB="45737"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Rectangle 55"/>
          <p:cNvSpPr txBox="1">
            <a:spLocks noChangeArrowheads="1"/>
          </p:cNvSpPr>
          <p:nvPr/>
        </p:nvSpPr>
        <p:spPr bwMode="gray">
          <a:xfrm>
            <a:off x="5148263" y="2565400"/>
            <a:ext cx="3973512" cy="429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273050" indent="-273050">
              <a:lnSpc>
                <a:spcPct val="90000"/>
              </a:lnSpc>
              <a:spcBef>
                <a:spcPct val="25000"/>
              </a:spcBef>
              <a:buClr>
                <a:srgbClr val="9AC00A"/>
              </a:buClr>
              <a:defRPr/>
            </a:pPr>
            <a:endParaRPr lang="en-US" sz="2200" kern="0" dirty="0">
              <a:solidFill>
                <a:srgbClr val="005A8E"/>
              </a:solidFill>
              <a:latin typeface="Myriad Pro"/>
            </a:endParaRP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r>
              <a:rPr lang="en-US" sz="2400" kern="0" dirty="0">
                <a:solidFill>
                  <a:srgbClr val="FFFFFF"/>
                </a:solidFill>
                <a:latin typeface="Myriad Pro"/>
              </a:rPr>
              <a:t>priorities for new European Maritime and Fisheries Fund?</a:t>
            </a: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r>
              <a:rPr lang="en-US" sz="2400" kern="0" dirty="0">
                <a:solidFill>
                  <a:srgbClr val="FFFFFF"/>
                </a:solidFill>
                <a:latin typeface="Myriad Pro"/>
              </a:rPr>
              <a:t>role of private sector?</a:t>
            </a: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r>
              <a:rPr lang="en-US" sz="2400" kern="0" dirty="0">
                <a:solidFill>
                  <a:srgbClr val="FFFFFF"/>
                </a:solidFill>
                <a:latin typeface="Myriad Pro"/>
              </a:rPr>
              <a:t>priorities for observation systems?</a:t>
            </a:r>
          </a:p>
          <a:p>
            <a:pPr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defRPr/>
            </a:pPr>
            <a:endParaRPr lang="en-US" sz="2000" kern="0" dirty="0">
              <a:solidFill>
                <a:srgbClr val="FFFFFF"/>
              </a:solidFill>
              <a:latin typeface="Myriad Pro"/>
            </a:endParaRP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endParaRPr lang="en-US" sz="2000" kern="0" dirty="0">
              <a:solidFill>
                <a:srgbClr val="FFFFFF"/>
              </a:solidFill>
              <a:latin typeface="Myriad Pro"/>
            </a:endParaRPr>
          </a:p>
          <a:p>
            <a:pPr marL="273050" indent="-273050">
              <a:lnSpc>
                <a:spcPct val="110000"/>
              </a:lnSpc>
              <a:spcBef>
                <a:spcPct val="25000"/>
              </a:spcBef>
              <a:spcAft>
                <a:spcPts val="900"/>
              </a:spcAft>
              <a:buClr>
                <a:srgbClr val="9AC00A"/>
              </a:buClr>
              <a:buFontTx/>
              <a:buChar char="•"/>
              <a:defRPr/>
            </a:pPr>
            <a:endParaRPr lang="en-GB" sz="2000" kern="0" dirty="0">
              <a:solidFill>
                <a:srgbClr val="FFFFFF"/>
              </a:solidFill>
              <a:latin typeface="Myriad Pro"/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463" y="2562225"/>
            <a:ext cx="5076825" cy="429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7000" r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TextBox 4"/>
          <p:cNvSpPr txBox="1">
            <a:spLocks noChangeArrowheads="1"/>
          </p:cNvSpPr>
          <p:nvPr/>
        </p:nvSpPr>
        <p:spPr bwMode="auto">
          <a:xfrm>
            <a:off x="250825" y="2276475"/>
            <a:ext cx="8569325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r>
              <a:rPr lang="en-US" sz="3200" b="0">
                <a:solidFill>
                  <a:schemeClr val="bg1"/>
                </a:solidFill>
              </a:rPr>
              <a:t>should holders of offshore licences be obliged to grant public access to data?</a:t>
            </a:r>
            <a:endParaRPr lang="en-GB" sz="3200" b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1520" y="764704"/>
            <a:ext cx="8301608" cy="5112568"/>
          </a:xfrm>
        </p:spPr>
        <p:txBody>
          <a:bodyPr/>
          <a:lstStyle/>
          <a:p>
            <a:pPr>
              <a:tabLst>
                <a:tab pos="1428750" algn="l"/>
              </a:tabLst>
            </a:pPr>
            <a:r>
              <a:rPr lang="en-GB" sz="3200" dirty="0">
                <a:solidFill>
                  <a:schemeClr val="bg1"/>
                </a:solidFill>
              </a:rPr>
              <a:t>Are the seven thematic groups of the European Marine Observation and </a:t>
            </a:r>
            <a:r>
              <a:rPr lang="en-GB" sz="3200" dirty="0" smtClean="0">
                <a:solidFill>
                  <a:schemeClr val="bg1"/>
                </a:solidFill>
              </a:rPr>
              <a:t>Data Network </a:t>
            </a:r>
            <a:r>
              <a:rPr lang="en-GB" sz="3200" dirty="0">
                <a:solidFill>
                  <a:schemeClr val="bg1"/>
                </a:solidFill>
              </a:rPr>
              <a:t>the most appropriate? </a:t>
            </a:r>
            <a:endParaRPr lang="en-GB" sz="3200" dirty="0" smtClean="0">
              <a:solidFill>
                <a:schemeClr val="bg1"/>
              </a:solidFill>
            </a:endParaRPr>
          </a:p>
          <a:p>
            <a:pPr lvl="1">
              <a:tabLst>
                <a:tab pos="1428750" algn="l"/>
              </a:tabLst>
            </a:pPr>
            <a:r>
              <a:rPr lang="en-GB" sz="2800" dirty="0">
                <a:solidFill>
                  <a:schemeClr val="bg1"/>
                </a:solidFill>
              </a:rPr>
              <a:t>s</a:t>
            </a:r>
            <a:r>
              <a:rPr lang="en-GB" sz="2800" dirty="0" smtClean="0">
                <a:solidFill>
                  <a:schemeClr val="bg1"/>
                </a:solidFill>
              </a:rPr>
              <a:t>hould </a:t>
            </a:r>
            <a:r>
              <a:rPr lang="en-GB" sz="2800" dirty="0">
                <a:solidFill>
                  <a:schemeClr val="bg1"/>
                </a:solidFill>
              </a:rPr>
              <a:t>some be combined? (e.g. geology </a:t>
            </a:r>
            <a:r>
              <a:rPr lang="en-GB" sz="2800" dirty="0" smtClean="0">
                <a:solidFill>
                  <a:schemeClr val="bg1"/>
                </a:solidFill>
              </a:rPr>
              <a:t>and hydrography</a:t>
            </a:r>
            <a:r>
              <a:rPr lang="en-GB" sz="2800" dirty="0">
                <a:solidFill>
                  <a:schemeClr val="bg1"/>
                </a:solidFill>
              </a:rPr>
              <a:t>) or should some be divided?</a:t>
            </a:r>
          </a:p>
          <a:p>
            <a:pPr>
              <a:tabLst>
                <a:tab pos="1428750" algn="l"/>
              </a:tabLst>
            </a:pPr>
            <a:r>
              <a:rPr lang="en-GB" sz="3200" dirty="0" smtClean="0">
                <a:solidFill>
                  <a:schemeClr val="bg1"/>
                </a:solidFill>
              </a:rPr>
              <a:t>What </a:t>
            </a:r>
            <a:r>
              <a:rPr lang="en-GB" sz="3200" dirty="0">
                <a:solidFill>
                  <a:schemeClr val="bg1"/>
                </a:solidFill>
              </a:rPr>
              <a:t>should be the balance in </a:t>
            </a:r>
            <a:r>
              <a:rPr lang="en-GB" sz="3200" dirty="0" err="1">
                <a:solidFill>
                  <a:schemeClr val="bg1"/>
                </a:solidFill>
              </a:rPr>
              <a:t>EMODnet</a:t>
            </a:r>
            <a:r>
              <a:rPr lang="en-GB" sz="3200" dirty="0">
                <a:solidFill>
                  <a:schemeClr val="bg1"/>
                </a:solidFill>
              </a:rPr>
              <a:t> between providing access to raw data </a:t>
            </a:r>
            <a:r>
              <a:rPr lang="en-GB" sz="3200" dirty="0" smtClean="0">
                <a:solidFill>
                  <a:schemeClr val="bg1"/>
                </a:solidFill>
              </a:rPr>
              <a:t>and developing </a:t>
            </a:r>
            <a:r>
              <a:rPr lang="en-GB" sz="3200" dirty="0">
                <a:solidFill>
                  <a:schemeClr val="bg1"/>
                </a:solidFill>
              </a:rPr>
              <a:t>digital map </a:t>
            </a:r>
            <a:r>
              <a:rPr lang="en-GB" sz="3200" dirty="0" smtClean="0">
                <a:solidFill>
                  <a:schemeClr val="bg1"/>
                </a:solidFill>
              </a:rPr>
              <a:t>layer?</a:t>
            </a:r>
            <a:endParaRPr lang="en-GB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54277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8000" r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5536" y="116632"/>
            <a:ext cx="8229600" cy="3633788"/>
          </a:xfrm>
        </p:spPr>
        <p:txBody>
          <a:bodyPr/>
          <a:lstStyle/>
          <a:p>
            <a:pPr>
              <a:tabLst>
                <a:tab pos="1428750" algn="l"/>
              </a:tabLst>
            </a:pPr>
            <a:r>
              <a:rPr lang="en-GB" sz="3200" dirty="0" smtClean="0">
                <a:solidFill>
                  <a:schemeClr val="bg1"/>
                </a:solidFill>
              </a:rPr>
              <a:t>how </a:t>
            </a:r>
            <a:r>
              <a:rPr lang="en-GB" sz="3200" dirty="0">
                <a:solidFill>
                  <a:schemeClr val="bg1"/>
                </a:solidFill>
              </a:rPr>
              <a:t>could the governance of </a:t>
            </a:r>
            <a:r>
              <a:rPr lang="en-GB" sz="3200" dirty="0" err="1">
                <a:solidFill>
                  <a:schemeClr val="bg1"/>
                </a:solidFill>
              </a:rPr>
              <a:t>EMODnet</a:t>
            </a:r>
            <a:r>
              <a:rPr lang="en-GB" sz="3200" dirty="0">
                <a:solidFill>
                  <a:schemeClr val="bg1"/>
                </a:solidFill>
              </a:rPr>
              <a:t> and GMES evolve to better </a:t>
            </a:r>
            <a:r>
              <a:rPr lang="en-GB" sz="3200" dirty="0" smtClean="0">
                <a:solidFill>
                  <a:schemeClr val="bg1"/>
                </a:solidFill>
              </a:rPr>
              <a:t>accommodate the </a:t>
            </a:r>
            <a:r>
              <a:rPr lang="en-GB" sz="3200" dirty="0">
                <a:solidFill>
                  <a:schemeClr val="bg1"/>
                </a:solidFill>
              </a:rPr>
              <a:t>need for long term sustainability?</a:t>
            </a:r>
          </a:p>
        </p:txBody>
      </p:sp>
    </p:spTree>
    <p:extLst>
      <p:ext uri="{BB962C8B-B14F-4D97-AF65-F5344CB8AC3E}">
        <p14:creationId xmlns:p14="http://schemas.microsoft.com/office/powerpoint/2010/main" val="279599544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79712" y="1124744"/>
            <a:ext cx="7067128" cy="3672408"/>
          </a:xfrm>
        </p:spPr>
        <p:txBody>
          <a:bodyPr/>
          <a:lstStyle/>
          <a:p>
            <a:pPr>
              <a:lnSpc>
                <a:spcPct val="150000"/>
              </a:lnSpc>
              <a:spcAft>
                <a:spcPts val="1200"/>
              </a:spcAft>
            </a:pPr>
            <a:r>
              <a:rPr lang="en-GB" sz="2800" dirty="0">
                <a:solidFill>
                  <a:schemeClr val="bg1"/>
                </a:solidFill>
              </a:rPr>
              <a:t>w</a:t>
            </a:r>
            <a:r>
              <a:rPr lang="en-GB" sz="2800" dirty="0" smtClean="0">
                <a:solidFill>
                  <a:schemeClr val="bg1"/>
                </a:solidFill>
              </a:rPr>
              <a:t>hat criteria should be used to determine EU financial support of observation programmes?</a:t>
            </a:r>
          </a:p>
          <a:p>
            <a:pPr>
              <a:lnSpc>
                <a:spcPct val="150000"/>
              </a:lnSpc>
              <a:spcAft>
                <a:spcPts val="1200"/>
              </a:spcAft>
            </a:pPr>
            <a:r>
              <a:rPr lang="en-GB" sz="2800" dirty="0">
                <a:solidFill>
                  <a:schemeClr val="bg1"/>
                </a:solidFill>
              </a:rPr>
              <a:t>c</a:t>
            </a:r>
            <a:r>
              <a:rPr lang="en-GB" sz="2800" dirty="0" smtClean="0">
                <a:solidFill>
                  <a:schemeClr val="bg1"/>
                </a:solidFill>
              </a:rPr>
              <a:t>an you provide examples?</a:t>
            </a:r>
          </a:p>
        </p:txBody>
      </p:sp>
    </p:spTree>
    <p:extLst>
      <p:ext uri="{BB962C8B-B14F-4D97-AF65-F5344CB8AC3E}">
        <p14:creationId xmlns:p14="http://schemas.microsoft.com/office/powerpoint/2010/main" val="223455662"/>
      </p:ext>
    </p:extLst>
  </p:cSld>
  <p:clrMapOvr>
    <a:masterClrMapping/>
  </p:clrMapOvr>
</p:sld>
</file>

<file path=ppt/theme/theme1.xml><?xml version="1.0" encoding="utf-8"?>
<a:theme xmlns:a="http://schemas.openxmlformats.org/drawingml/2006/main" name="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4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5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1_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2_imp-template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template_DGMARE_MARITIME-AFFAIRS 1">
    <a:dk1>
      <a:srgbClr val="005A8E"/>
    </a:dk1>
    <a:lt1>
      <a:srgbClr val="FFFFFF"/>
    </a:lt1>
    <a:dk2>
      <a:srgbClr val="000000"/>
    </a:dk2>
    <a:lt2>
      <a:srgbClr val="D7D7D7"/>
    </a:lt2>
    <a:accent1>
      <a:srgbClr val="013A68"/>
    </a:accent1>
    <a:accent2>
      <a:srgbClr val="1EB5C8"/>
    </a:accent2>
    <a:accent3>
      <a:srgbClr val="FFFFFF"/>
    </a:accent3>
    <a:accent4>
      <a:srgbClr val="004C78"/>
    </a:accent4>
    <a:accent5>
      <a:srgbClr val="AAAEB9"/>
    </a:accent5>
    <a:accent6>
      <a:srgbClr val="1AA4B5"/>
    </a:accent6>
    <a:hlink>
      <a:srgbClr val="A6CFD5"/>
    </a:hlink>
    <a:folHlink>
      <a:srgbClr val="9AC00A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imp-template</Template>
  <TotalTime>4930</TotalTime>
  <Words>397</Words>
  <Application>Microsoft Office PowerPoint</Application>
  <PresentationFormat>On-screen Show (4:3)</PresentationFormat>
  <Paragraphs>84</Paragraphs>
  <Slides>12</Slides>
  <Notes>7</Notes>
  <HiddenSlides>0</HiddenSlides>
  <MMClips>0</MMClips>
  <ScaleCrop>false</ScaleCrop>
  <HeadingPairs>
    <vt:vector size="4" baseType="variant">
      <vt:variant>
        <vt:lpstr>Theme</vt:lpstr>
      </vt:variant>
      <vt:variant>
        <vt:i4>9</vt:i4>
      </vt:variant>
      <vt:variant>
        <vt:lpstr>Slide Titles</vt:lpstr>
      </vt:variant>
      <vt:variant>
        <vt:i4>12</vt:i4>
      </vt:variant>
    </vt:vector>
  </HeadingPairs>
  <TitlesOfParts>
    <vt:vector size="21" baseType="lpstr">
      <vt:lpstr>imp-template</vt:lpstr>
      <vt:lpstr>template_DGMARE_MARITIME-AFFAIRS</vt:lpstr>
      <vt:lpstr>1_template_DGMARE_MARITIME-AFFAIRS</vt:lpstr>
      <vt:lpstr>2_template_DGMARE_MARITIME-AFFAIRS</vt:lpstr>
      <vt:lpstr>3_template_DGMARE_MARITIME-AFFAIRS</vt:lpstr>
      <vt:lpstr>4_template_DGMARE_MARITIME-AFFAIRS</vt:lpstr>
      <vt:lpstr>5_template_DGMARE_MARITIME-AFFAIRS</vt:lpstr>
      <vt:lpstr>1_imp-template</vt:lpstr>
      <vt:lpstr>2_imp-template</vt:lpstr>
      <vt:lpstr>EMODnet phase 3 </vt:lpstr>
      <vt:lpstr>why do we want higher resolution ??</vt:lpstr>
      <vt:lpstr>PowerPoint Presentation</vt:lpstr>
      <vt:lpstr>Vision for 2020</vt:lpstr>
      <vt:lpstr>Consultation – start 29 August 2012</vt:lpstr>
      <vt:lpstr>PowerPoint Presentation</vt:lpstr>
      <vt:lpstr>PowerPoint Presentation</vt:lpstr>
      <vt:lpstr>PowerPoint Presentation</vt:lpstr>
      <vt:lpstr>PowerPoint Presentation</vt:lpstr>
      <vt:lpstr>Initial estimates of spending 2014-2020</vt:lpstr>
      <vt:lpstr>Next Steps</vt:lpstr>
      <vt:lpstr>The consultation</vt:lpstr>
    </vt:vector>
  </TitlesOfParts>
  <Company>European Commission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MARINE KNOWLEDGE 2020:  the next step</dc:title>
  <dc:creator>SHEPHERD Iain (MARE)</dc:creator>
  <cp:lastModifiedBy>SHEPHERD Iain (MARE)</cp:lastModifiedBy>
  <cp:revision>48</cp:revision>
  <dcterms:created xsi:type="dcterms:W3CDTF">2012-06-17T17:18:07Z</dcterms:created>
  <dcterms:modified xsi:type="dcterms:W3CDTF">2012-10-10T08:39:01Z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PublishingExpirationDate">
    <vt:lpwstr/>
  </property>
  <property fmtid="{D5CDD505-2E9C-101B-9397-08002B2CF9AE}" pid="3" name="PublishingStartDate">
    <vt:lpwstr/>
  </property>
</Properties>
</file>