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61" r:id="rId2"/>
    <p:sldId id="263" r:id="rId3"/>
    <p:sldId id="260" r:id="rId4"/>
    <p:sldId id="258" r:id="rId5"/>
    <p:sldId id="257" r:id="rId6"/>
    <p:sldId id="259" r:id="rId7"/>
    <p:sldId id="262" r:id="rId8"/>
    <p:sldId id="386" r:id="rId9"/>
    <p:sldId id="400" r:id="rId10"/>
    <p:sldId id="267" r:id="rId11"/>
    <p:sldId id="264" r:id="rId12"/>
    <p:sldId id="265" r:id="rId13"/>
    <p:sldId id="266" r:id="rId14"/>
    <p:sldId id="401" r:id="rId15"/>
    <p:sldId id="402" r:id="rId16"/>
    <p:sldId id="403" r:id="rId17"/>
    <p:sldId id="404" r:id="rId18"/>
    <p:sldId id="405"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1"/>
    <p:restoredTop sz="94682"/>
  </p:normalViewPr>
  <p:slideViewPr>
    <p:cSldViewPr snapToGrid="0" snapToObjects="1">
      <p:cViewPr varScale="1">
        <p:scale>
          <a:sx n="100" d="100"/>
          <a:sy n="100" d="100"/>
        </p:scale>
        <p:origin x="176"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856303-B0F9-7142-A27B-56F883852D75}" type="datetimeFigureOut">
              <a:rPr lang="tr-TR" smtClean="0"/>
              <a:t>16.04.2018</a:t>
            </a:fld>
            <a:endParaRPr lang="tr-T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2EA931-0A32-F94C-8E38-7D9D5D44D596}" type="slidenum">
              <a:rPr lang="tr-TR" smtClean="0"/>
              <a:t>‹#›</a:t>
            </a:fld>
            <a:endParaRPr lang="tr-TR"/>
          </a:p>
        </p:txBody>
      </p:sp>
    </p:spTree>
    <p:extLst>
      <p:ext uri="{BB962C8B-B14F-4D97-AF65-F5344CB8AC3E}">
        <p14:creationId xmlns:p14="http://schemas.microsoft.com/office/powerpoint/2010/main" val="369842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07498F5A-26C4-4347-A21E-B2AA8ACB3403}" type="slidenum">
              <a:rPr lang="en-GB" smtClean="0"/>
              <a:t>8</a:t>
            </a:fld>
            <a:endParaRPr lang="en-GB"/>
          </a:p>
        </p:txBody>
      </p:sp>
    </p:spTree>
    <p:extLst>
      <p:ext uri="{BB962C8B-B14F-4D97-AF65-F5344CB8AC3E}">
        <p14:creationId xmlns:p14="http://schemas.microsoft.com/office/powerpoint/2010/main" val="3378588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CD3B8E-D547-6548-9E5D-503F96CBD53F}" type="datetimeFigureOut">
              <a:rPr lang="en-US" smtClean="0"/>
              <a:t>4/16/18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C8664-4CD9-6F44-9622-8BF63C421E8E}" type="slidenum">
              <a:rPr lang="en-US" smtClean="0"/>
              <a:t>‹#›</a:t>
            </a:fld>
            <a:endParaRPr lang="en-US"/>
          </a:p>
        </p:txBody>
      </p:sp>
    </p:spTree>
    <p:extLst>
      <p:ext uri="{BB962C8B-B14F-4D97-AF65-F5344CB8AC3E}">
        <p14:creationId xmlns:p14="http://schemas.microsoft.com/office/powerpoint/2010/main" val="1937511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CD3B8E-D547-6548-9E5D-503F96CBD53F}" type="datetimeFigureOut">
              <a:rPr lang="en-US" smtClean="0"/>
              <a:t>4/16/18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C8664-4CD9-6F44-9622-8BF63C421E8E}" type="slidenum">
              <a:rPr lang="en-US" smtClean="0"/>
              <a:t>‹#›</a:t>
            </a:fld>
            <a:endParaRPr lang="en-US"/>
          </a:p>
        </p:txBody>
      </p:sp>
    </p:spTree>
    <p:extLst>
      <p:ext uri="{BB962C8B-B14F-4D97-AF65-F5344CB8AC3E}">
        <p14:creationId xmlns:p14="http://schemas.microsoft.com/office/powerpoint/2010/main" val="722308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CD3B8E-D547-6548-9E5D-503F96CBD53F}" type="datetimeFigureOut">
              <a:rPr lang="en-US" smtClean="0"/>
              <a:t>4/16/18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C8664-4CD9-6F44-9622-8BF63C421E8E}" type="slidenum">
              <a:rPr lang="en-US" smtClean="0"/>
              <a:t>‹#›</a:t>
            </a:fld>
            <a:endParaRPr lang="en-US"/>
          </a:p>
        </p:txBody>
      </p:sp>
    </p:spTree>
    <p:extLst>
      <p:ext uri="{BB962C8B-B14F-4D97-AF65-F5344CB8AC3E}">
        <p14:creationId xmlns:p14="http://schemas.microsoft.com/office/powerpoint/2010/main" val="2282770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CD3B8E-D547-6548-9E5D-503F96CBD53F}" type="datetimeFigureOut">
              <a:rPr lang="en-US" smtClean="0"/>
              <a:t>4/16/18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C8664-4CD9-6F44-9622-8BF63C421E8E}" type="slidenum">
              <a:rPr lang="en-US" smtClean="0"/>
              <a:t>‹#›</a:t>
            </a:fld>
            <a:endParaRPr lang="en-US"/>
          </a:p>
        </p:txBody>
      </p:sp>
    </p:spTree>
    <p:extLst>
      <p:ext uri="{BB962C8B-B14F-4D97-AF65-F5344CB8AC3E}">
        <p14:creationId xmlns:p14="http://schemas.microsoft.com/office/powerpoint/2010/main" val="3518590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CD3B8E-D547-6548-9E5D-503F96CBD53F}" type="datetimeFigureOut">
              <a:rPr lang="en-US" smtClean="0"/>
              <a:t>4/16/18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C8664-4CD9-6F44-9622-8BF63C421E8E}" type="slidenum">
              <a:rPr lang="en-US" smtClean="0"/>
              <a:t>‹#›</a:t>
            </a:fld>
            <a:endParaRPr lang="en-US"/>
          </a:p>
        </p:txBody>
      </p:sp>
    </p:spTree>
    <p:extLst>
      <p:ext uri="{BB962C8B-B14F-4D97-AF65-F5344CB8AC3E}">
        <p14:creationId xmlns:p14="http://schemas.microsoft.com/office/powerpoint/2010/main" val="930288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CD3B8E-D547-6548-9E5D-503F96CBD53F}" type="datetimeFigureOut">
              <a:rPr lang="en-US" smtClean="0"/>
              <a:t>4/16/18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C8664-4CD9-6F44-9622-8BF63C421E8E}" type="slidenum">
              <a:rPr lang="en-US" smtClean="0"/>
              <a:t>‹#›</a:t>
            </a:fld>
            <a:endParaRPr lang="en-US"/>
          </a:p>
        </p:txBody>
      </p:sp>
    </p:spTree>
    <p:extLst>
      <p:ext uri="{BB962C8B-B14F-4D97-AF65-F5344CB8AC3E}">
        <p14:creationId xmlns:p14="http://schemas.microsoft.com/office/powerpoint/2010/main" val="2146504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CD3B8E-D547-6548-9E5D-503F96CBD53F}" type="datetimeFigureOut">
              <a:rPr lang="en-US" smtClean="0"/>
              <a:t>4/16/18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CC8664-4CD9-6F44-9622-8BF63C421E8E}" type="slidenum">
              <a:rPr lang="en-US" smtClean="0"/>
              <a:t>‹#›</a:t>
            </a:fld>
            <a:endParaRPr lang="en-US"/>
          </a:p>
        </p:txBody>
      </p:sp>
    </p:spTree>
    <p:extLst>
      <p:ext uri="{BB962C8B-B14F-4D97-AF65-F5344CB8AC3E}">
        <p14:creationId xmlns:p14="http://schemas.microsoft.com/office/powerpoint/2010/main" val="3430384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CD3B8E-D547-6548-9E5D-503F96CBD53F}" type="datetimeFigureOut">
              <a:rPr lang="en-US" smtClean="0"/>
              <a:t>4/16/18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CC8664-4CD9-6F44-9622-8BF63C421E8E}" type="slidenum">
              <a:rPr lang="en-US" smtClean="0"/>
              <a:t>‹#›</a:t>
            </a:fld>
            <a:endParaRPr lang="en-US"/>
          </a:p>
        </p:txBody>
      </p:sp>
    </p:spTree>
    <p:extLst>
      <p:ext uri="{BB962C8B-B14F-4D97-AF65-F5344CB8AC3E}">
        <p14:creationId xmlns:p14="http://schemas.microsoft.com/office/powerpoint/2010/main" val="3860773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D3B8E-D547-6548-9E5D-503F96CBD53F}" type="datetimeFigureOut">
              <a:rPr lang="en-US" smtClean="0"/>
              <a:t>4/16/18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CC8664-4CD9-6F44-9622-8BF63C421E8E}" type="slidenum">
              <a:rPr lang="en-US" smtClean="0"/>
              <a:t>‹#›</a:t>
            </a:fld>
            <a:endParaRPr lang="en-US"/>
          </a:p>
        </p:txBody>
      </p:sp>
    </p:spTree>
    <p:extLst>
      <p:ext uri="{BB962C8B-B14F-4D97-AF65-F5344CB8AC3E}">
        <p14:creationId xmlns:p14="http://schemas.microsoft.com/office/powerpoint/2010/main" val="2736541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CD3B8E-D547-6548-9E5D-503F96CBD53F}" type="datetimeFigureOut">
              <a:rPr lang="en-US" smtClean="0"/>
              <a:t>4/16/18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C8664-4CD9-6F44-9622-8BF63C421E8E}" type="slidenum">
              <a:rPr lang="en-US" smtClean="0"/>
              <a:t>‹#›</a:t>
            </a:fld>
            <a:endParaRPr lang="en-US"/>
          </a:p>
        </p:txBody>
      </p:sp>
    </p:spTree>
    <p:extLst>
      <p:ext uri="{BB962C8B-B14F-4D97-AF65-F5344CB8AC3E}">
        <p14:creationId xmlns:p14="http://schemas.microsoft.com/office/powerpoint/2010/main" val="1266485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CD3B8E-D547-6548-9E5D-503F96CBD53F}" type="datetimeFigureOut">
              <a:rPr lang="en-US" smtClean="0"/>
              <a:t>4/16/18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C8664-4CD9-6F44-9622-8BF63C421E8E}" type="slidenum">
              <a:rPr lang="en-US" smtClean="0"/>
              <a:t>‹#›</a:t>
            </a:fld>
            <a:endParaRPr lang="en-US"/>
          </a:p>
        </p:txBody>
      </p:sp>
    </p:spTree>
    <p:extLst>
      <p:ext uri="{BB962C8B-B14F-4D97-AF65-F5344CB8AC3E}">
        <p14:creationId xmlns:p14="http://schemas.microsoft.com/office/powerpoint/2010/main" val="4122599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D3B8E-D547-6548-9E5D-503F96CBD53F}" type="datetimeFigureOut">
              <a:rPr lang="en-US" smtClean="0"/>
              <a:t>4/16/18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CC8664-4CD9-6F44-9622-8BF63C421E8E}" type="slidenum">
              <a:rPr lang="en-US" smtClean="0"/>
              <a:t>‹#›</a:t>
            </a:fld>
            <a:endParaRPr lang="en-US"/>
          </a:p>
        </p:txBody>
      </p:sp>
    </p:spTree>
    <p:extLst>
      <p:ext uri="{BB962C8B-B14F-4D97-AF65-F5344CB8AC3E}">
        <p14:creationId xmlns:p14="http://schemas.microsoft.com/office/powerpoint/2010/main" val="15000241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594BF-D1A0-4140-85EB-005CAB6DEC75}"/>
              </a:ext>
            </a:extLst>
          </p:cNvPr>
          <p:cNvSpPr>
            <a:spLocks noGrp="1"/>
          </p:cNvSpPr>
          <p:nvPr>
            <p:ph type="ctrTitle"/>
          </p:nvPr>
        </p:nvSpPr>
        <p:spPr>
          <a:xfrm>
            <a:off x="596900" y="3700463"/>
            <a:ext cx="7772400" cy="2387600"/>
          </a:xfrm>
        </p:spPr>
        <p:txBody>
          <a:bodyPr>
            <a:noAutofit/>
          </a:bodyPr>
          <a:lstStyle/>
          <a:p>
            <a:r>
              <a:rPr lang="tr-TR" sz="3600" dirty="0" err="1"/>
              <a:t>March</a:t>
            </a:r>
            <a:r>
              <a:rPr lang="tr-TR" sz="3600" dirty="0"/>
              <a:t> 27, 2018</a:t>
            </a:r>
            <a:br>
              <a:rPr lang="tr-TR" sz="3600" dirty="0"/>
            </a:br>
            <a:br>
              <a:rPr lang="tr-TR" sz="3600" dirty="0"/>
            </a:br>
            <a:r>
              <a:rPr lang="tr-TR" sz="3600" dirty="0">
                <a:solidFill>
                  <a:srgbClr val="0070C0"/>
                </a:solidFill>
              </a:rPr>
              <a:t>4rd Meeting </a:t>
            </a:r>
            <a:r>
              <a:rPr lang="tr-TR" sz="3600" dirty="0" err="1">
                <a:solidFill>
                  <a:srgbClr val="0070C0"/>
                </a:solidFill>
              </a:rPr>
              <a:t>for</a:t>
            </a:r>
            <a:r>
              <a:rPr lang="tr-TR" sz="3600" dirty="0">
                <a:solidFill>
                  <a:srgbClr val="0070C0"/>
                </a:solidFill>
              </a:rPr>
              <a:t> </a:t>
            </a:r>
            <a:r>
              <a:rPr lang="tr-TR" sz="3600" dirty="0" err="1">
                <a:solidFill>
                  <a:srgbClr val="0070C0"/>
                </a:solidFill>
              </a:rPr>
              <a:t>Developing</a:t>
            </a:r>
            <a:r>
              <a:rPr lang="tr-TR" sz="3600" dirty="0">
                <a:solidFill>
                  <a:srgbClr val="0070C0"/>
                </a:solidFill>
              </a:rPr>
              <a:t> a Blue </a:t>
            </a:r>
            <a:r>
              <a:rPr lang="tr-TR" sz="3600" dirty="0" err="1">
                <a:solidFill>
                  <a:srgbClr val="0070C0"/>
                </a:solidFill>
              </a:rPr>
              <a:t>Growth</a:t>
            </a:r>
            <a:r>
              <a:rPr lang="tr-TR" sz="3600" dirty="0">
                <a:solidFill>
                  <a:srgbClr val="0070C0"/>
                </a:solidFill>
              </a:rPr>
              <a:t> </a:t>
            </a:r>
            <a:r>
              <a:rPr lang="tr-TR" sz="3600" dirty="0" err="1">
                <a:solidFill>
                  <a:srgbClr val="0070C0"/>
                </a:solidFill>
              </a:rPr>
              <a:t>Initiative</a:t>
            </a:r>
            <a:r>
              <a:rPr lang="tr-TR" sz="3600" dirty="0">
                <a:solidFill>
                  <a:srgbClr val="0070C0"/>
                </a:solidFill>
              </a:rPr>
              <a:t> </a:t>
            </a:r>
            <a:r>
              <a:rPr lang="tr-TR" sz="3600" dirty="0" err="1">
                <a:solidFill>
                  <a:srgbClr val="0070C0"/>
                </a:solidFill>
              </a:rPr>
              <a:t>for</a:t>
            </a:r>
            <a:r>
              <a:rPr lang="tr-TR" sz="3600" dirty="0">
                <a:solidFill>
                  <a:srgbClr val="0070C0"/>
                </a:solidFill>
              </a:rPr>
              <a:t> </a:t>
            </a:r>
            <a:r>
              <a:rPr lang="tr-TR" sz="3600" dirty="0" err="1">
                <a:solidFill>
                  <a:srgbClr val="0070C0"/>
                </a:solidFill>
              </a:rPr>
              <a:t>Research</a:t>
            </a:r>
            <a:r>
              <a:rPr lang="tr-TR" sz="3600" dirty="0">
                <a:solidFill>
                  <a:srgbClr val="0070C0"/>
                </a:solidFill>
              </a:rPr>
              <a:t> </a:t>
            </a:r>
            <a:r>
              <a:rPr lang="tr-TR" sz="3600" dirty="0" err="1">
                <a:solidFill>
                  <a:srgbClr val="0070C0"/>
                </a:solidFill>
              </a:rPr>
              <a:t>and</a:t>
            </a:r>
            <a:r>
              <a:rPr lang="tr-TR" sz="3600" dirty="0">
                <a:solidFill>
                  <a:srgbClr val="0070C0"/>
                </a:solidFill>
              </a:rPr>
              <a:t> </a:t>
            </a:r>
            <a:r>
              <a:rPr lang="tr-TR" sz="3600" dirty="0" err="1">
                <a:solidFill>
                  <a:srgbClr val="0070C0"/>
                </a:solidFill>
              </a:rPr>
              <a:t>Innovation</a:t>
            </a:r>
            <a:r>
              <a:rPr lang="tr-TR" sz="3600" dirty="0">
                <a:solidFill>
                  <a:srgbClr val="0070C0"/>
                </a:solidFill>
              </a:rPr>
              <a:t> in </a:t>
            </a:r>
            <a:r>
              <a:rPr lang="tr-TR" sz="3600" dirty="0" err="1">
                <a:solidFill>
                  <a:srgbClr val="0070C0"/>
                </a:solidFill>
              </a:rPr>
              <a:t>the</a:t>
            </a:r>
            <a:r>
              <a:rPr lang="tr-TR" sz="3600" dirty="0">
                <a:solidFill>
                  <a:srgbClr val="0070C0"/>
                </a:solidFill>
              </a:rPr>
              <a:t> Black </a:t>
            </a:r>
            <a:r>
              <a:rPr lang="tr-TR" sz="3600" dirty="0" err="1">
                <a:solidFill>
                  <a:srgbClr val="0070C0"/>
                </a:solidFill>
              </a:rPr>
              <a:t>Sea</a:t>
            </a:r>
            <a:r>
              <a:rPr lang="tr-TR" sz="3600" dirty="0">
                <a:solidFill>
                  <a:srgbClr val="0070C0"/>
                </a:solidFill>
              </a:rPr>
              <a:t> </a:t>
            </a:r>
            <a:r>
              <a:rPr lang="tr-TR" sz="3600" dirty="0" err="1">
                <a:solidFill>
                  <a:srgbClr val="0070C0"/>
                </a:solidFill>
              </a:rPr>
              <a:t>İstanbul</a:t>
            </a:r>
            <a:r>
              <a:rPr lang="tr-TR" sz="3600" dirty="0">
                <a:solidFill>
                  <a:srgbClr val="0070C0"/>
                </a:solidFill>
              </a:rPr>
              <a:t>, </a:t>
            </a:r>
            <a:r>
              <a:rPr lang="tr-TR" sz="3600" dirty="0" err="1">
                <a:solidFill>
                  <a:srgbClr val="0070C0"/>
                </a:solidFill>
              </a:rPr>
              <a:t>Turkey</a:t>
            </a:r>
            <a:r>
              <a:rPr lang="tr-TR" sz="3600" dirty="0">
                <a:solidFill>
                  <a:srgbClr val="0070C0"/>
                </a:solidFill>
              </a:rPr>
              <a:t> </a:t>
            </a:r>
            <a:br>
              <a:rPr lang="tr-TR" sz="3600" dirty="0"/>
            </a:br>
            <a:br>
              <a:rPr lang="tr-TR" sz="2000" dirty="0"/>
            </a:br>
            <a:r>
              <a:rPr lang="tr-TR" sz="3600" b="1" dirty="0" err="1"/>
              <a:t>Breakout</a:t>
            </a:r>
            <a:r>
              <a:rPr lang="tr-TR" sz="3600" b="1" dirty="0"/>
              <a:t> </a:t>
            </a:r>
            <a:r>
              <a:rPr lang="tr-TR" sz="3600" b="1" dirty="0" err="1"/>
              <a:t>Session</a:t>
            </a:r>
            <a:r>
              <a:rPr lang="tr-TR" sz="3600" b="1" dirty="0"/>
              <a:t> </a:t>
            </a:r>
            <a:r>
              <a:rPr lang="tr-TR" sz="3600" b="1" dirty="0" err="1"/>
              <a:t>Results</a:t>
            </a:r>
            <a:r>
              <a:rPr lang="tr-TR" sz="3600" b="1" dirty="0"/>
              <a:t>:</a:t>
            </a:r>
            <a:br>
              <a:rPr lang="tr-TR" sz="2400" dirty="0"/>
            </a:br>
            <a:r>
              <a:rPr lang="tr-TR" sz="2400" dirty="0"/>
              <a:t>- </a:t>
            </a:r>
            <a:r>
              <a:rPr lang="tr-TR" sz="2400" dirty="0" err="1"/>
              <a:t>What</a:t>
            </a:r>
            <a:r>
              <a:rPr lang="tr-TR" sz="2400" dirty="0"/>
              <a:t> is </a:t>
            </a:r>
            <a:r>
              <a:rPr lang="tr-TR" sz="2400" dirty="0" err="1"/>
              <a:t>our</a:t>
            </a:r>
            <a:r>
              <a:rPr lang="tr-TR" sz="2400" dirty="0"/>
              <a:t> </a:t>
            </a:r>
            <a:r>
              <a:rPr lang="tr-TR" sz="2400" dirty="0" err="1"/>
              <a:t>common</a:t>
            </a:r>
            <a:r>
              <a:rPr lang="tr-TR" sz="2400" dirty="0"/>
              <a:t> </a:t>
            </a:r>
            <a:r>
              <a:rPr lang="tr-TR" sz="2400" dirty="0" err="1"/>
              <a:t>vision</a:t>
            </a:r>
            <a:r>
              <a:rPr lang="tr-TR" sz="2400" dirty="0"/>
              <a:t>?</a:t>
            </a:r>
            <a:br>
              <a:rPr lang="tr-TR" sz="2400" dirty="0"/>
            </a:br>
            <a:r>
              <a:rPr lang="tr-TR" sz="2400" dirty="0"/>
              <a:t>- </a:t>
            </a:r>
            <a:r>
              <a:rPr lang="tr-TR" sz="2400" dirty="0" err="1"/>
              <a:t>What</a:t>
            </a:r>
            <a:r>
              <a:rPr lang="tr-TR" sz="2400" dirty="0"/>
              <a:t> </a:t>
            </a:r>
            <a:r>
              <a:rPr lang="tr-TR" sz="2400" dirty="0" err="1"/>
              <a:t>should</a:t>
            </a:r>
            <a:r>
              <a:rPr lang="tr-TR" sz="2400" dirty="0"/>
              <a:t> </a:t>
            </a:r>
            <a:r>
              <a:rPr lang="tr-TR" sz="2400" dirty="0" err="1"/>
              <a:t>the</a:t>
            </a:r>
            <a:r>
              <a:rPr lang="tr-TR" sz="2400" dirty="0"/>
              <a:t> </a:t>
            </a:r>
            <a:r>
              <a:rPr lang="tr-TR" sz="2400" dirty="0" err="1"/>
              <a:t>goals</a:t>
            </a:r>
            <a:r>
              <a:rPr lang="tr-TR" sz="2400" dirty="0"/>
              <a:t> of </a:t>
            </a:r>
            <a:r>
              <a:rPr lang="tr-TR" sz="2400" dirty="0" err="1"/>
              <a:t>the</a:t>
            </a:r>
            <a:r>
              <a:rPr lang="tr-TR" sz="2400" dirty="0"/>
              <a:t> </a:t>
            </a:r>
            <a:r>
              <a:rPr lang="tr-TR" sz="2400" dirty="0" err="1"/>
              <a:t>new</a:t>
            </a:r>
            <a:r>
              <a:rPr lang="tr-TR" sz="2400" dirty="0"/>
              <a:t> SRIA be?</a:t>
            </a:r>
            <a:br>
              <a:rPr lang="tr-TR" sz="2400" dirty="0"/>
            </a:br>
            <a:r>
              <a:rPr lang="tr-TR" sz="2400" dirty="0"/>
              <a:t>-How </a:t>
            </a:r>
            <a:r>
              <a:rPr lang="tr-TR" sz="2400" dirty="0" err="1"/>
              <a:t>to</a:t>
            </a:r>
            <a:r>
              <a:rPr lang="tr-TR" sz="2400" dirty="0"/>
              <a:t> </a:t>
            </a:r>
            <a:r>
              <a:rPr lang="tr-TR" sz="2400" dirty="0" err="1"/>
              <a:t>structure</a:t>
            </a:r>
            <a:r>
              <a:rPr lang="tr-TR" sz="2400" dirty="0"/>
              <a:t> </a:t>
            </a:r>
            <a:r>
              <a:rPr lang="tr-TR" sz="2400" dirty="0" err="1"/>
              <a:t>the</a:t>
            </a:r>
            <a:r>
              <a:rPr lang="tr-TR" sz="2400" dirty="0"/>
              <a:t> SRIA, </a:t>
            </a:r>
            <a:r>
              <a:rPr lang="tr-TR" sz="2400" dirty="0" err="1"/>
              <a:t>any</a:t>
            </a:r>
            <a:r>
              <a:rPr lang="tr-TR" sz="2400" dirty="0"/>
              <a:t> </a:t>
            </a:r>
            <a:r>
              <a:rPr lang="tr-TR" sz="2400" dirty="0" err="1"/>
              <a:t>new</a:t>
            </a:r>
            <a:r>
              <a:rPr lang="tr-TR" sz="2400" dirty="0"/>
              <a:t> </a:t>
            </a:r>
            <a:r>
              <a:rPr lang="tr-TR" sz="2400" dirty="0" err="1"/>
              <a:t>pillar</a:t>
            </a:r>
            <a:r>
              <a:rPr lang="tr-TR" sz="2400" dirty="0"/>
              <a:t> </a:t>
            </a:r>
            <a:r>
              <a:rPr lang="tr-TR" sz="2400" dirty="0" err="1"/>
              <a:t>or</a:t>
            </a:r>
            <a:r>
              <a:rPr lang="tr-TR" sz="2400" dirty="0"/>
              <a:t> </a:t>
            </a:r>
            <a:r>
              <a:rPr lang="tr-TR" sz="2400" dirty="0" err="1"/>
              <a:t>transversal</a:t>
            </a:r>
            <a:r>
              <a:rPr lang="tr-TR" sz="2400" dirty="0"/>
              <a:t> </a:t>
            </a:r>
            <a:r>
              <a:rPr lang="tr-TR" sz="2400" dirty="0" err="1"/>
              <a:t>theme</a:t>
            </a:r>
            <a:r>
              <a:rPr lang="tr-TR" sz="2400" dirty="0"/>
              <a:t>?</a:t>
            </a:r>
            <a:br>
              <a:rPr lang="tr-TR" sz="4400" dirty="0"/>
            </a:br>
            <a:endParaRPr lang="tr-TR" sz="4400" dirty="0"/>
          </a:p>
        </p:txBody>
      </p:sp>
    </p:spTree>
    <p:extLst>
      <p:ext uri="{BB962C8B-B14F-4D97-AF65-F5344CB8AC3E}">
        <p14:creationId xmlns:p14="http://schemas.microsoft.com/office/powerpoint/2010/main" val="975934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594BF-D1A0-4140-85EB-005CAB6DEC75}"/>
              </a:ext>
            </a:extLst>
          </p:cNvPr>
          <p:cNvSpPr>
            <a:spLocks noGrp="1"/>
          </p:cNvSpPr>
          <p:nvPr>
            <p:ph type="ctrTitle"/>
          </p:nvPr>
        </p:nvSpPr>
        <p:spPr/>
        <p:txBody>
          <a:bodyPr/>
          <a:lstStyle/>
          <a:p>
            <a:r>
              <a:rPr lang="tr-TR" dirty="0" err="1"/>
              <a:t>Group</a:t>
            </a:r>
            <a:r>
              <a:rPr lang="tr-TR" dirty="0"/>
              <a:t> 3</a:t>
            </a:r>
          </a:p>
        </p:txBody>
      </p:sp>
    </p:spTree>
    <p:extLst>
      <p:ext uri="{BB962C8B-B14F-4D97-AF65-F5344CB8AC3E}">
        <p14:creationId xmlns:p14="http://schemas.microsoft.com/office/powerpoint/2010/main" val="2800041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1699" y="1533351"/>
            <a:ext cx="7124701" cy="2169825"/>
          </a:xfrm>
          <a:prstGeom prst="rect">
            <a:avLst/>
          </a:prstGeom>
        </p:spPr>
        <p:txBody>
          <a:bodyPr wrap="square">
            <a:spAutoFit/>
          </a:bodyPr>
          <a:lstStyle/>
          <a:p>
            <a:r>
              <a:rPr lang="tr-TR" sz="2700" b="1" dirty="0">
                <a:solidFill>
                  <a:srgbClr val="FF0000"/>
                </a:solidFill>
                <a:latin typeface="Calibri" charset="0"/>
                <a:ea typeface="Calibri" charset="0"/>
                <a:cs typeface="Times New Roman" charset="0"/>
              </a:rPr>
              <a:t>VISION FOR A NEW BLACK SEA </a:t>
            </a:r>
          </a:p>
          <a:p>
            <a:endParaRPr lang="tr-TR" sz="2700" b="1" dirty="0">
              <a:solidFill>
                <a:schemeClr val="bg1">
                  <a:lumMod val="50000"/>
                </a:schemeClr>
              </a:solidFill>
              <a:latin typeface="Calibri" charset="0"/>
              <a:ea typeface="Calibri" charset="0"/>
              <a:cs typeface="Times New Roman" charset="0"/>
            </a:endParaRPr>
          </a:p>
          <a:p>
            <a:r>
              <a:rPr lang="tr-TR" sz="2700" b="1" dirty="0">
                <a:solidFill>
                  <a:schemeClr val="bg1">
                    <a:lumMod val="50000"/>
                  </a:schemeClr>
                </a:solidFill>
                <a:latin typeface="Calibri" charset="0"/>
                <a:ea typeface="Calibri" charset="0"/>
                <a:cs typeface="Times New Roman" charset="0"/>
              </a:rPr>
              <a:t>(Re)</a:t>
            </a:r>
            <a:r>
              <a:rPr lang="tr-TR" sz="2700" b="1" dirty="0" err="1">
                <a:solidFill>
                  <a:schemeClr val="bg1">
                    <a:lumMod val="50000"/>
                  </a:schemeClr>
                </a:solidFill>
                <a:latin typeface="Calibri" charset="0"/>
                <a:ea typeface="Calibri" charset="0"/>
                <a:cs typeface="Times New Roman" charset="0"/>
              </a:rPr>
              <a:t>Connecting</a:t>
            </a:r>
            <a:r>
              <a:rPr lang="tr-TR" sz="2700" b="1" dirty="0">
                <a:solidFill>
                  <a:schemeClr val="bg1">
                    <a:lumMod val="50000"/>
                  </a:schemeClr>
                </a:solidFill>
                <a:latin typeface="Calibri" charset="0"/>
                <a:ea typeface="Calibri" charset="0"/>
                <a:cs typeface="Times New Roman" charset="0"/>
              </a:rPr>
              <a:t> Black </a:t>
            </a:r>
            <a:r>
              <a:rPr lang="tr-TR" sz="2700" b="1" dirty="0" err="1">
                <a:solidFill>
                  <a:schemeClr val="bg1">
                    <a:lumMod val="50000"/>
                  </a:schemeClr>
                </a:solidFill>
                <a:latin typeface="Calibri" charset="0"/>
                <a:ea typeface="Calibri" charset="0"/>
                <a:cs typeface="Times New Roman" charset="0"/>
              </a:rPr>
              <a:t>Sea</a:t>
            </a:r>
            <a:r>
              <a:rPr lang="tr-TR" sz="2700" b="1" dirty="0">
                <a:solidFill>
                  <a:schemeClr val="bg1">
                    <a:lumMod val="50000"/>
                  </a:schemeClr>
                </a:solidFill>
                <a:latin typeface="Calibri" charset="0"/>
                <a:ea typeface="Calibri" charset="0"/>
                <a:cs typeface="Times New Roman" charset="0"/>
              </a:rPr>
              <a:t> (</a:t>
            </a:r>
            <a:r>
              <a:rPr lang="tr-TR" sz="2700" b="1" dirty="0" err="1">
                <a:solidFill>
                  <a:schemeClr val="bg1">
                    <a:lumMod val="50000"/>
                  </a:schemeClr>
                </a:solidFill>
                <a:latin typeface="Calibri" charset="0"/>
                <a:ea typeface="Calibri" charset="0"/>
                <a:cs typeface="Times New Roman" charset="0"/>
              </a:rPr>
              <a:t>maritime</a:t>
            </a:r>
            <a:r>
              <a:rPr lang="tr-TR" sz="2700" b="1" dirty="0">
                <a:solidFill>
                  <a:schemeClr val="bg1">
                    <a:lumMod val="50000"/>
                  </a:schemeClr>
                </a:solidFill>
                <a:latin typeface="Calibri" charset="0"/>
                <a:ea typeface="Calibri" charset="0"/>
                <a:cs typeface="Times New Roman" charset="0"/>
              </a:rPr>
              <a:t> </a:t>
            </a:r>
            <a:r>
              <a:rPr lang="tr-TR" sz="2700" b="1" dirty="0" err="1">
                <a:solidFill>
                  <a:schemeClr val="bg1">
                    <a:lumMod val="50000"/>
                  </a:schemeClr>
                </a:solidFill>
                <a:latin typeface="Calibri" charset="0"/>
                <a:ea typeface="Calibri" charset="0"/>
                <a:cs typeface="Times New Roman" charset="0"/>
              </a:rPr>
              <a:t>societies</a:t>
            </a:r>
            <a:r>
              <a:rPr lang="tr-TR" sz="2700" b="1" dirty="0">
                <a:solidFill>
                  <a:schemeClr val="bg1">
                    <a:lumMod val="50000"/>
                  </a:schemeClr>
                </a:solidFill>
                <a:latin typeface="Calibri" charset="0"/>
                <a:ea typeface="Calibri" charset="0"/>
                <a:cs typeface="Times New Roman" charset="0"/>
              </a:rPr>
              <a:t> </a:t>
            </a:r>
            <a:r>
              <a:rPr lang="tr-TR" sz="2700" b="1" dirty="0" err="1">
                <a:solidFill>
                  <a:schemeClr val="bg1">
                    <a:lumMod val="50000"/>
                  </a:schemeClr>
                </a:solidFill>
                <a:latin typeface="Calibri" charset="0"/>
                <a:ea typeface="Calibri" charset="0"/>
                <a:cs typeface="Times New Roman" charset="0"/>
              </a:rPr>
              <a:t>and</a:t>
            </a:r>
            <a:r>
              <a:rPr lang="tr-TR" sz="2700" b="1" dirty="0">
                <a:solidFill>
                  <a:schemeClr val="bg1">
                    <a:lumMod val="50000"/>
                  </a:schemeClr>
                </a:solidFill>
                <a:latin typeface="Calibri" charset="0"/>
                <a:ea typeface="Calibri" charset="0"/>
                <a:cs typeface="Times New Roman" charset="0"/>
              </a:rPr>
              <a:t> </a:t>
            </a:r>
            <a:r>
              <a:rPr lang="tr-TR" sz="2700" b="1" dirty="0" err="1">
                <a:solidFill>
                  <a:schemeClr val="bg1">
                    <a:lumMod val="50000"/>
                  </a:schemeClr>
                </a:solidFill>
                <a:latin typeface="Calibri" charset="0"/>
                <a:ea typeface="Calibri" charset="0"/>
                <a:cs typeface="Times New Roman" charset="0"/>
              </a:rPr>
              <a:t>sectors</a:t>
            </a:r>
            <a:r>
              <a:rPr lang="tr-TR" sz="2700" b="1" dirty="0">
                <a:solidFill>
                  <a:schemeClr val="bg1">
                    <a:lumMod val="50000"/>
                  </a:schemeClr>
                </a:solidFill>
                <a:latin typeface="Calibri" charset="0"/>
                <a:ea typeface="Calibri" charset="0"/>
                <a:cs typeface="Times New Roman" charset="0"/>
              </a:rPr>
              <a:t>) </a:t>
            </a:r>
            <a:r>
              <a:rPr lang="tr-TR" sz="2700" b="1" dirty="0" err="1">
                <a:solidFill>
                  <a:schemeClr val="bg1">
                    <a:lumMod val="50000"/>
                  </a:schemeClr>
                </a:solidFill>
                <a:latin typeface="Calibri" charset="0"/>
                <a:ea typeface="Calibri" charset="0"/>
                <a:cs typeface="Times New Roman" charset="0"/>
              </a:rPr>
              <a:t>through</a:t>
            </a:r>
            <a:r>
              <a:rPr lang="tr-TR" sz="2700" b="1" dirty="0">
                <a:solidFill>
                  <a:schemeClr val="bg1">
                    <a:lumMod val="50000"/>
                  </a:schemeClr>
                </a:solidFill>
                <a:latin typeface="Calibri" charset="0"/>
                <a:ea typeface="Calibri" charset="0"/>
                <a:cs typeface="Times New Roman" charset="0"/>
              </a:rPr>
              <a:t> a </a:t>
            </a:r>
            <a:r>
              <a:rPr lang="tr-TR" sz="2700" b="1" dirty="0" err="1">
                <a:solidFill>
                  <a:schemeClr val="bg1">
                    <a:lumMod val="50000"/>
                  </a:schemeClr>
                </a:solidFill>
                <a:latin typeface="Calibri" charset="0"/>
                <a:ea typeface="Calibri" charset="0"/>
                <a:cs typeface="Times New Roman" charset="0"/>
              </a:rPr>
              <a:t>bridge</a:t>
            </a:r>
            <a:r>
              <a:rPr lang="tr-TR" sz="2700" b="1" dirty="0">
                <a:solidFill>
                  <a:schemeClr val="bg1">
                    <a:lumMod val="50000"/>
                  </a:schemeClr>
                </a:solidFill>
                <a:latin typeface="Calibri" charset="0"/>
                <a:ea typeface="Calibri" charset="0"/>
                <a:cs typeface="Times New Roman" charset="0"/>
              </a:rPr>
              <a:t> of </a:t>
            </a:r>
            <a:r>
              <a:rPr lang="tr-TR" sz="2700" b="1" dirty="0" err="1">
                <a:solidFill>
                  <a:schemeClr val="bg1">
                    <a:lumMod val="50000"/>
                  </a:schemeClr>
                </a:solidFill>
                <a:latin typeface="Calibri" charset="0"/>
                <a:ea typeface="Calibri" charset="0"/>
                <a:cs typeface="Times New Roman" charset="0"/>
              </a:rPr>
              <a:t>knowledge</a:t>
            </a:r>
            <a:r>
              <a:rPr lang="tr-TR" sz="2700" b="1" dirty="0">
                <a:solidFill>
                  <a:schemeClr val="bg1">
                    <a:lumMod val="50000"/>
                  </a:schemeClr>
                </a:solidFill>
                <a:latin typeface="Calibri" charset="0"/>
                <a:ea typeface="Calibri" charset="0"/>
                <a:cs typeface="Times New Roman" charset="0"/>
              </a:rPr>
              <a:t> </a:t>
            </a:r>
            <a:r>
              <a:rPr lang="tr-TR" sz="2700" b="1" dirty="0" err="1">
                <a:solidFill>
                  <a:schemeClr val="bg1">
                    <a:lumMod val="50000"/>
                  </a:schemeClr>
                </a:solidFill>
                <a:latin typeface="Calibri" charset="0"/>
                <a:ea typeface="Calibri" charset="0"/>
                <a:cs typeface="Times New Roman" charset="0"/>
              </a:rPr>
              <a:t>to</a:t>
            </a:r>
            <a:r>
              <a:rPr lang="tr-TR" sz="2700" b="1" dirty="0">
                <a:solidFill>
                  <a:schemeClr val="bg1">
                    <a:lumMod val="50000"/>
                  </a:schemeClr>
                </a:solidFill>
                <a:latin typeface="Calibri" charset="0"/>
                <a:ea typeface="Calibri" charset="0"/>
                <a:cs typeface="Times New Roman" charset="0"/>
              </a:rPr>
              <a:t> </a:t>
            </a:r>
            <a:r>
              <a:rPr lang="tr-TR" sz="2700" b="1" dirty="0" err="1">
                <a:solidFill>
                  <a:schemeClr val="bg1">
                    <a:lumMod val="50000"/>
                  </a:schemeClr>
                </a:solidFill>
                <a:latin typeface="Calibri" charset="0"/>
                <a:ea typeface="Calibri" charset="0"/>
                <a:cs typeface="Times New Roman" charset="0"/>
              </a:rPr>
              <a:t>support</a:t>
            </a:r>
            <a:r>
              <a:rPr lang="tr-TR" sz="2700" b="1" dirty="0">
                <a:solidFill>
                  <a:schemeClr val="bg1">
                    <a:lumMod val="50000"/>
                  </a:schemeClr>
                </a:solidFill>
                <a:latin typeface="Calibri" charset="0"/>
                <a:ea typeface="Calibri" charset="0"/>
                <a:cs typeface="Times New Roman" charset="0"/>
              </a:rPr>
              <a:t> a </a:t>
            </a:r>
            <a:r>
              <a:rPr lang="tr-TR" sz="2700" b="1" dirty="0" err="1">
                <a:solidFill>
                  <a:schemeClr val="bg1">
                    <a:lumMod val="50000"/>
                  </a:schemeClr>
                </a:solidFill>
                <a:latin typeface="Calibri" charset="0"/>
                <a:ea typeface="Calibri" charset="0"/>
                <a:cs typeface="Times New Roman" charset="0"/>
              </a:rPr>
              <a:t>healthy</a:t>
            </a:r>
            <a:r>
              <a:rPr lang="tr-TR" sz="2700" b="1" dirty="0">
                <a:solidFill>
                  <a:schemeClr val="bg1">
                    <a:lumMod val="50000"/>
                  </a:schemeClr>
                </a:solidFill>
                <a:latin typeface="Calibri" charset="0"/>
                <a:ea typeface="Calibri" charset="0"/>
                <a:cs typeface="Times New Roman" charset="0"/>
              </a:rPr>
              <a:t> </a:t>
            </a:r>
            <a:r>
              <a:rPr lang="tr-TR" sz="2700" b="1" dirty="0" err="1">
                <a:solidFill>
                  <a:schemeClr val="bg1">
                    <a:lumMod val="50000"/>
                  </a:schemeClr>
                </a:solidFill>
                <a:latin typeface="Calibri" charset="0"/>
                <a:ea typeface="Calibri" charset="0"/>
                <a:cs typeface="Times New Roman" charset="0"/>
              </a:rPr>
              <a:t>and</a:t>
            </a:r>
            <a:r>
              <a:rPr lang="tr-TR" sz="2700" b="1" dirty="0">
                <a:solidFill>
                  <a:schemeClr val="bg1">
                    <a:lumMod val="50000"/>
                  </a:schemeClr>
                </a:solidFill>
                <a:latin typeface="Calibri" charset="0"/>
                <a:ea typeface="Calibri" charset="0"/>
                <a:cs typeface="Times New Roman" charset="0"/>
              </a:rPr>
              <a:t> </a:t>
            </a:r>
            <a:r>
              <a:rPr lang="tr-TR" sz="2700" b="1" dirty="0" err="1">
                <a:solidFill>
                  <a:schemeClr val="bg1">
                    <a:lumMod val="50000"/>
                  </a:schemeClr>
                </a:solidFill>
                <a:latin typeface="Calibri" charset="0"/>
                <a:ea typeface="Calibri" charset="0"/>
                <a:cs typeface="Times New Roman" charset="0"/>
              </a:rPr>
              <a:t>productive</a:t>
            </a:r>
            <a:r>
              <a:rPr lang="tr-TR" sz="2700" b="1" dirty="0">
                <a:solidFill>
                  <a:schemeClr val="bg1">
                    <a:lumMod val="50000"/>
                  </a:schemeClr>
                </a:solidFill>
                <a:latin typeface="Calibri" charset="0"/>
                <a:ea typeface="Calibri" charset="0"/>
                <a:cs typeface="Times New Roman" charset="0"/>
              </a:rPr>
              <a:t> </a:t>
            </a:r>
            <a:r>
              <a:rPr lang="tr-TR" sz="2700" b="1" dirty="0" err="1">
                <a:solidFill>
                  <a:schemeClr val="bg1">
                    <a:lumMod val="50000"/>
                  </a:schemeClr>
                </a:solidFill>
                <a:latin typeface="Calibri" charset="0"/>
                <a:ea typeface="Calibri" charset="0"/>
                <a:cs typeface="Times New Roman" charset="0"/>
              </a:rPr>
              <a:t>sea</a:t>
            </a:r>
            <a:r>
              <a:rPr lang="tr-TR" sz="2700" b="1" dirty="0">
                <a:solidFill>
                  <a:schemeClr val="bg1">
                    <a:lumMod val="50000"/>
                  </a:schemeClr>
                </a:solidFill>
                <a:latin typeface="Calibri" charset="0"/>
                <a:ea typeface="Calibri" charset="0"/>
                <a:cs typeface="Times New Roman" charset="0"/>
              </a:rPr>
              <a:t> </a:t>
            </a:r>
            <a:r>
              <a:rPr lang="tr-TR" sz="2700" b="1" dirty="0" err="1">
                <a:solidFill>
                  <a:schemeClr val="bg1">
                    <a:lumMod val="50000"/>
                  </a:schemeClr>
                </a:solidFill>
                <a:latin typeface="Calibri" charset="0"/>
                <a:ea typeface="Calibri" charset="0"/>
                <a:cs typeface="Times New Roman" charset="0"/>
              </a:rPr>
              <a:t>basin</a:t>
            </a:r>
            <a:endParaRPr lang="en-GB" sz="2700" b="1" dirty="0">
              <a:solidFill>
                <a:schemeClr val="bg1">
                  <a:lumMod val="50000"/>
                </a:schemeClr>
              </a:solidFill>
              <a:latin typeface="Calibri" charset="0"/>
              <a:ea typeface="Calibri" charset="0"/>
              <a:cs typeface="Times New Roman" charset="0"/>
            </a:endParaRPr>
          </a:p>
        </p:txBody>
      </p:sp>
      <p:sp>
        <p:nvSpPr>
          <p:cNvPr id="5" name="Rectangle 4"/>
          <p:cNvSpPr/>
          <p:nvPr/>
        </p:nvSpPr>
        <p:spPr>
          <a:xfrm>
            <a:off x="6683190" y="1055301"/>
            <a:ext cx="1696298" cy="646331"/>
          </a:xfrm>
          <a:prstGeom prst="rect">
            <a:avLst/>
          </a:prstGeom>
        </p:spPr>
        <p:txBody>
          <a:bodyPr wrap="none">
            <a:spAutoFit/>
          </a:bodyPr>
          <a:lstStyle/>
          <a:p>
            <a:r>
              <a:rPr lang="en-US" sz="3600"/>
              <a:t>Group 3</a:t>
            </a:r>
            <a:endParaRPr lang="en-US" sz="3600" dirty="0"/>
          </a:p>
        </p:txBody>
      </p:sp>
    </p:spTree>
    <p:extLst>
      <p:ext uri="{BB962C8B-B14F-4D97-AF65-F5344CB8AC3E}">
        <p14:creationId xmlns:p14="http://schemas.microsoft.com/office/powerpoint/2010/main" val="323292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6100" y="1077858"/>
            <a:ext cx="7975600" cy="5078313"/>
          </a:xfrm>
          <a:prstGeom prst="rect">
            <a:avLst/>
          </a:prstGeom>
        </p:spPr>
        <p:txBody>
          <a:bodyPr wrap="square">
            <a:spAutoFit/>
          </a:bodyPr>
          <a:lstStyle/>
          <a:p>
            <a:r>
              <a:rPr lang="tr-TR" b="1" dirty="0">
                <a:solidFill>
                  <a:srgbClr val="FF0000"/>
                </a:solidFill>
                <a:latin typeface="Calibri" charset="0"/>
                <a:ea typeface="Calibri" charset="0"/>
                <a:cs typeface="Times New Roman" charset="0"/>
              </a:rPr>
              <a:t>GOALS OF THE VISON PAPER AND NEW SRIA</a:t>
            </a:r>
          </a:p>
          <a:p>
            <a:endParaRPr lang="tr-TR" b="1" dirty="0">
              <a:solidFill>
                <a:schemeClr val="bg1">
                  <a:lumMod val="50000"/>
                </a:schemeClr>
              </a:solidFill>
              <a:latin typeface="Calibri" charset="0"/>
              <a:ea typeface="Calibri" charset="0"/>
              <a:cs typeface="Times New Roman" charset="0"/>
            </a:endParaRPr>
          </a:p>
          <a:p>
            <a:r>
              <a:rPr lang="tr-TR" b="1" dirty="0">
                <a:solidFill>
                  <a:srgbClr val="002060"/>
                </a:solidFill>
                <a:latin typeface="Calibri" charset="0"/>
                <a:ea typeface="Calibri" charset="0"/>
                <a:cs typeface="Times New Roman" charset="0"/>
              </a:rPr>
              <a:t>1- Reach </a:t>
            </a:r>
            <a:r>
              <a:rPr lang="tr-TR" b="1" dirty="0" err="1">
                <a:solidFill>
                  <a:srgbClr val="002060"/>
                </a:solidFill>
                <a:latin typeface="Calibri" charset="0"/>
                <a:ea typeface="Calibri" charset="0"/>
                <a:cs typeface="Times New Roman" charset="0"/>
              </a:rPr>
              <a:t>detailed</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knowledge</a:t>
            </a:r>
            <a:r>
              <a:rPr lang="tr-TR" b="1" dirty="0">
                <a:solidFill>
                  <a:srgbClr val="002060"/>
                </a:solidFill>
                <a:latin typeface="Calibri" charset="0"/>
                <a:ea typeface="Calibri" charset="0"/>
                <a:cs typeface="Times New Roman" charset="0"/>
              </a:rPr>
              <a:t> / </a:t>
            </a:r>
            <a:r>
              <a:rPr lang="tr-TR" b="1" dirty="0" err="1">
                <a:solidFill>
                  <a:srgbClr val="002060"/>
                </a:solidFill>
                <a:latin typeface="Calibri" charset="0"/>
                <a:ea typeface="Calibri" charset="0"/>
                <a:cs typeface="Times New Roman" charset="0"/>
              </a:rPr>
              <a:t>understanding</a:t>
            </a:r>
            <a:r>
              <a:rPr lang="tr-TR" b="1" dirty="0">
                <a:solidFill>
                  <a:srgbClr val="002060"/>
                </a:solidFill>
                <a:latin typeface="Calibri" charset="0"/>
                <a:ea typeface="Calibri" charset="0"/>
                <a:cs typeface="Times New Roman" charset="0"/>
              </a:rPr>
              <a:t> on </a:t>
            </a:r>
            <a:r>
              <a:rPr lang="tr-TR" b="1" dirty="0" err="1">
                <a:solidFill>
                  <a:srgbClr val="002060"/>
                </a:solidFill>
                <a:latin typeface="Calibri" charset="0"/>
                <a:ea typeface="Calibri" charset="0"/>
                <a:cs typeface="Times New Roman" charset="0"/>
              </a:rPr>
              <a:t>the</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unique</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features</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and</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mechanisms</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that</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drives</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complex</a:t>
            </a:r>
            <a:r>
              <a:rPr lang="tr-TR" b="1" dirty="0">
                <a:solidFill>
                  <a:srgbClr val="002060"/>
                </a:solidFill>
                <a:latin typeface="Calibri" charset="0"/>
                <a:ea typeface="Calibri" charset="0"/>
                <a:cs typeface="Times New Roman" charset="0"/>
              </a:rPr>
              <a:t> Black </a:t>
            </a:r>
            <a:r>
              <a:rPr lang="tr-TR" b="1" dirty="0" err="1">
                <a:solidFill>
                  <a:srgbClr val="002060"/>
                </a:solidFill>
                <a:latin typeface="Calibri" charset="0"/>
                <a:ea typeface="Calibri" charset="0"/>
                <a:cs typeface="Times New Roman" charset="0"/>
              </a:rPr>
              <a:t>Sea</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Basin</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and</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its</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ecosystems</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from</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coastal</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zone</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to</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abyssal</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part</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that</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build</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onpushes</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the</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boundary</a:t>
            </a:r>
            <a:r>
              <a:rPr lang="tr-TR" b="1" dirty="0">
                <a:solidFill>
                  <a:srgbClr val="002060"/>
                </a:solidFill>
                <a:latin typeface="Calibri" charset="0"/>
                <a:ea typeface="Calibri" charset="0"/>
                <a:cs typeface="Times New Roman" charset="0"/>
              </a:rPr>
              <a:t> of </a:t>
            </a:r>
            <a:r>
              <a:rPr lang="tr-TR" b="1" dirty="0" err="1">
                <a:solidFill>
                  <a:srgbClr val="002060"/>
                </a:solidFill>
                <a:latin typeface="Calibri" charset="0"/>
                <a:ea typeface="Calibri" charset="0"/>
                <a:cs typeface="Times New Roman" charset="0"/>
              </a:rPr>
              <a:t>existing</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initiatives</a:t>
            </a:r>
            <a:r>
              <a:rPr lang="tr-TR" b="1" dirty="0">
                <a:solidFill>
                  <a:srgbClr val="002060"/>
                </a:solidFill>
                <a:latin typeface="Calibri" charset="0"/>
                <a:ea typeface="Calibri" charset="0"/>
                <a:cs typeface="Times New Roman" charset="0"/>
              </a:rPr>
              <a:t>  </a:t>
            </a:r>
          </a:p>
          <a:p>
            <a:r>
              <a:rPr lang="tr-TR" b="1" dirty="0">
                <a:solidFill>
                  <a:srgbClr val="C00000"/>
                </a:solidFill>
                <a:latin typeface="Calibri" charset="0"/>
                <a:ea typeface="Calibri" charset="0"/>
                <a:cs typeface="Times New Roman" charset="0"/>
              </a:rPr>
              <a:t>2- </a:t>
            </a:r>
            <a:r>
              <a:rPr lang="tr-TR" b="1" dirty="0" err="1">
                <a:solidFill>
                  <a:srgbClr val="C00000"/>
                </a:solidFill>
                <a:latin typeface="Calibri" charset="0"/>
                <a:ea typeface="Calibri" charset="0"/>
                <a:cs typeface="Times New Roman" charset="0"/>
              </a:rPr>
              <a:t>Integrate</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basin</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level</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observing</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operational</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forecassting</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system</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making</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best</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use</a:t>
            </a:r>
            <a:r>
              <a:rPr lang="tr-TR" b="1" dirty="0">
                <a:solidFill>
                  <a:srgbClr val="C00000"/>
                </a:solidFill>
                <a:latin typeface="Calibri" charset="0"/>
                <a:ea typeface="Calibri" charset="0"/>
                <a:cs typeface="Times New Roman" charset="0"/>
              </a:rPr>
              <a:t> of </a:t>
            </a:r>
            <a:r>
              <a:rPr lang="tr-TR" b="1" dirty="0" err="1">
                <a:solidFill>
                  <a:srgbClr val="C00000"/>
                </a:solidFill>
                <a:latin typeface="Calibri" charset="0"/>
                <a:ea typeface="Calibri" charset="0"/>
                <a:cs typeface="Times New Roman" charset="0"/>
              </a:rPr>
              <a:t>existing</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strengths</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and</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projects</a:t>
            </a:r>
            <a:endParaRPr lang="en-GB" b="1" dirty="0">
              <a:solidFill>
                <a:srgbClr val="C00000"/>
              </a:solidFill>
              <a:latin typeface="Calibri" charset="0"/>
              <a:ea typeface="Calibri" charset="0"/>
              <a:cs typeface="Times New Roman" charset="0"/>
            </a:endParaRPr>
          </a:p>
          <a:p>
            <a:r>
              <a:rPr lang="tr-TR" b="1" dirty="0">
                <a:solidFill>
                  <a:srgbClr val="002060"/>
                </a:solidFill>
                <a:latin typeface="Calibri" charset="0"/>
                <a:ea typeface="Calibri" charset="0"/>
                <a:cs typeface="Times New Roman" charset="0"/>
              </a:rPr>
              <a:t>3- </a:t>
            </a:r>
            <a:r>
              <a:rPr lang="tr-TR" b="1" dirty="0" err="1">
                <a:solidFill>
                  <a:srgbClr val="002060"/>
                </a:solidFill>
                <a:latin typeface="Calibri" charset="0"/>
                <a:ea typeface="Calibri" charset="0"/>
                <a:cs typeface="Times New Roman" charset="0"/>
              </a:rPr>
              <a:t>Bring</a:t>
            </a:r>
            <a:r>
              <a:rPr lang="tr-TR" b="1" dirty="0">
                <a:solidFill>
                  <a:srgbClr val="002060"/>
                </a:solidFill>
                <a:latin typeface="Calibri" charset="0"/>
                <a:ea typeface="Calibri" charset="0"/>
                <a:cs typeface="Times New Roman" charset="0"/>
              </a:rPr>
              <a:t> in </a:t>
            </a:r>
            <a:r>
              <a:rPr lang="tr-TR" b="1" dirty="0" err="1">
                <a:solidFill>
                  <a:srgbClr val="002060"/>
                </a:solidFill>
                <a:latin typeface="Calibri" charset="0"/>
                <a:ea typeface="Calibri" charset="0"/>
                <a:cs typeface="Times New Roman" charset="0"/>
              </a:rPr>
              <a:t>added</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value</a:t>
            </a:r>
            <a:r>
              <a:rPr lang="tr-TR" b="1" dirty="0">
                <a:solidFill>
                  <a:srgbClr val="002060"/>
                </a:solidFill>
                <a:latin typeface="Calibri" charset="0"/>
                <a:ea typeface="Calibri" charset="0"/>
                <a:cs typeface="Times New Roman" charset="0"/>
              </a:rPr>
              <a:t> in service of </a:t>
            </a:r>
            <a:r>
              <a:rPr lang="tr-TR" b="1" dirty="0" err="1">
                <a:solidFill>
                  <a:srgbClr val="002060"/>
                </a:solidFill>
                <a:latin typeface="Calibri" charset="0"/>
                <a:ea typeface="Calibri" charset="0"/>
                <a:cs typeface="Times New Roman" charset="0"/>
              </a:rPr>
              <a:t>prospering</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communities</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deriving</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interest</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from</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the</a:t>
            </a:r>
            <a:r>
              <a:rPr lang="tr-TR" b="1" dirty="0">
                <a:solidFill>
                  <a:srgbClr val="002060"/>
                </a:solidFill>
                <a:latin typeface="Calibri" charset="0"/>
                <a:ea typeface="Calibri" charset="0"/>
                <a:cs typeface="Times New Roman" charset="0"/>
              </a:rPr>
              <a:t> Black </a:t>
            </a:r>
            <a:r>
              <a:rPr lang="tr-TR" b="1" dirty="0" err="1">
                <a:solidFill>
                  <a:srgbClr val="002060"/>
                </a:solidFill>
                <a:latin typeface="Calibri" charset="0"/>
                <a:ea typeface="Calibri" charset="0"/>
                <a:cs typeface="Times New Roman" charset="0"/>
              </a:rPr>
              <a:t>Sea</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basin</a:t>
            </a:r>
            <a:endParaRPr lang="en-GB" b="1" dirty="0">
              <a:solidFill>
                <a:srgbClr val="002060"/>
              </a:solidFill>
              <a:latin typeface="Calibri" charset="0"/>
              <a:ea typeface="Calibri" charset="0"/>
              <a:cs typeface="Times New Roman" charset="0"/>
            </a:endParaRPr>
          </a:p>
          <a:p>
            <a:r>
              <a:rPr lang="tr-TR" b="1" dirty="0">
                <a:solidFill>
                  <a:srgbClr val="C00000"/>
                </a:solidFill>
                <a:latin typeface="Calibri" charset="0"/>
                <a:ea typeface="Calibri" charset="0"/>
                <a:cs typeface="Times New Roman" charset="0"/>
              </a:rPr>
              <a:t>4- </a:t>
            </a:r>
            <a:r>
              <a:rPr lang="tr-TR" b="1" dirty="0" err="1">
                <a:solidFill>
                  <a:srgbClr val="C00000"/>
                </a:solidFill>
                <a:latin typeface="Calibri" charset="0"/>
                <a:ea typeface="Calibri" charset="0"/>
                <a:cs typeface="Times New Roman" charset="0"/>
              </a:rPr>
              <a:t>Support</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resilient</a:t>
            </a:r>
            <a:r>
              <a:rPr lang="tr-TR" b="1" dirty="0">
                <a:solidFill>
                  <a:srgbClr val="C00000"/>
                </a:solidFill>
                <a:latin typeface="Calibri" charset="0"/>
                <a:ea typeface="Calibri" charset="0"/>
                <a:cs typeface="Times New Roman" charset="0"/>
              </a:rPr>
              <a:t> / </a:t>
            </a:r>
            <a:r>
              <a:rPr lang="tr-TR" b="1" dirty="0" err="1">
                <a:solidFill>
                  <a:srgbClr val="C00000"/>
                </a:solidFill>
                <a:latin typeface="Calibri" charset="0"/>
                <a:ea typeface="Calibri" charset="0"/>
                <a:cs typeface="Times New Roman" charset="0"/>
              </a:rPr>
              <a:t>empowered</a:t>
            </a:r>
            <a:r>
              <a:rPr lang="tr-TR" b="1" dirty="0">
                <a:solidFill>
                  <a:srgbClr val="C00000"/>
                </a:solidFill>
                <a:latin typeface="Calibri" charset="0"/>
                <a:ea typeface="Calibri" charset="0"/>
                <a:cs typeface="Times New Roman" charset="0"/>
              </a:rPr>
              <a:t> / </a:t>
            </a:r>
            <a:r>
              <a:rPr lang="tr-TR" b="1" dirty="0" err="1">
                <a:solidFill>
                  <a:srgbClr val="C00000"/>
                </a:solidFill>
                <a:latin typeface="Calibri" charset="0"/>
                <a:ea typeface="Calibri" charset="0"/>
                <a:cs typeface="Times New Roman" charset="0"/>
              </a:rPr>
              <a:t>aware</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communities</a:t>
            </a:r>
            <a:r>
              <a:rPr lang="tr-TR" b="1" dirty="0">
                <a:solidFill>
                  <a:srgbClr val="C00000"/>
                </a:solidFill>
                <a:latin typeface="Calibri" charset="0"/>
                <a:ea typeface="Calibri" charset="0"/>
                <a:cs typeface="Times New Roman" charset="0"/>
              </a:rPr>
              <a:t>  </a:t>
            </a:r>
            <a:endParaRPr lang="en-GB" b="1" dirty="0">
              <a:solidFill>
                <a:srgbClr val="C00000"/>
              </a:solidFill>
              <a:latin typeface="Calibri" charset="0"/>
              <a:ea typeface="Calibri" charset="0"/>
              <a:cs typeface="Times New Roman" charset="0"/>
            </a:endParaRPr>
          </a:p>
          <a:p>
            <a:r>
              <a:rPr lang="tr-TR" b="1" dirty="0">
                <a:solidFill>
                  <a:srgbClr val="002060"/>
                </a:solidFill>
                <a:latin typeface="Calibri" charset="0"/>
                <a:ea typeface="Calibri" charset="0"/>
                <a:cs typeface="Times New Roman" charset="0"/>
              </a:rPr>
              <a:t>5- </a:t>
            </a:r>
            <a:r>
              <a:rPr lang="tr-TR" b="1" dirty="0" err="1">
                <a:solidFill>
                  <a:srgbClr val="002060"/>
                </a:solidFill>
                <a:latin typeface="Calibri" charset="0"/>
                <a:ea typeface="Calibri" charset="0"/>
                <a:cs typeface="Times New Roman" charset="0"/>
              </a:rPr>
              <a:t>Develop</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common</a:t>
            </a:r>
            <a:r>
              <a:rPr lang="tr-TR" b="1" dirty="0">
                <a:solidFill>
                  <a:srgbClr val="002060"/>
                </a:solidFill>
                <a:latin typeface="Calibri" charset="0"/>
                <a:ea typeface="Calibri" charset="0"/>
                <a:cs typeface="Times New Roman" charset="0"/>
              </a:rPr>
              <a:t> set of </a:t>
            </a:r>
            <a:r>
              <a:rPr lang="tr-TR" b="1" dirty="0" err="1">
                <a:solidFill>
                  <a:srgbClr val="002060"/>
                </a:solidFill>
                <a:latin typeface="Calibri" charset="0"/>
                <a:ea typeface="Calibri" charset="0"/>
                <a:cs typeface="Times New Roman" charset="0"/>
              </a:rPr>
              <a:t>approaches</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procedures</a:t>
            </a:r>
            <a:r>
              <a:rPr lang="tr-TR" b="1" dirty="0">
                <a:solidFill>
                  <a:srgbClr val="002060"/>
                </a:solidFill>
                <a:latin typeface="Calibri" charset="0"/>
                <a:ea typeface="Calibri" charset="0"/>
                <a:cs typeface="Times New Roman" charset="0"/>
              </a:rPr>
              <a:t>/</a:t>
            </a:r>
            <a:r>
              <a:rPr lang="tr-TR" b="1" dirty="0" err="1">
                <a:solidFill>
                  <a:srgbClr val="002060"/>
                </a:solidFill>
                <a:latin typeface="Calibri" charset="0"/>
                <a:ea typeface="Calibri" charset="0"/>
                <a:cs typeface="Times New Roman" charset="0"/>
              </a:rPr>
              <a:t>methodologies</a:t>
            </a:r>
            <a:r>
              <a:rPr lang="tr-TR" b="1" dirty="0">
                <a:solidFill>
                  <a:srgbClr val="002060"/>
                </a:solidFill>
                <a:latin typeface="Calibri" charset="0"/>
                <a:ea typeface="Calibri" charset="0"/>
                <a:cs typeface="Times New Roman" charset="0"/>
              </a:rPr>
              <a:t>/</a:t>
            </a:r>
            <a:r>
              <a:rPr lang="tr-TR" b="1" dirty="0" err="1">
                <a:solidFill>
                  <a:srgbClr val="002060"/>
                </a:solidFill>
                <a:latin typeface="Calibri" charset="0"/>
                <a:ea typeface="Calibri" charset="0"/>
                <a:cs typeface="Times New Roman" charset="0"/>
              </a:rPr>
              <a:t>standards</a:t>
            </a:r>
            <a:r>
              <a:rPr lang="tr-TR" b="1" dirty="0">
                <a:solidFill>
                  <a:srgbClr val="002060"/>
                </a:solidFill>
                <a:latin typeface="Calibri" charset="0"/>
                <a:ea typeface="Calibri" charset="0"/>
                <a:cs typeface="Times New Roman" charset="0"/>
              </a:rPr>
              <a:t>/</a:t>
            </a:r>
            <a:r>
              <a:rPr lang="tr-TR" b="1" dirty="0" err="1">
                <a:solidFill>
                  <a:srgbClr val="002060"/>
                </a:solidFill>
                <a:latin typeface="Calibri" charset="0"/>
                <a:ea typeface="Calibri" charset="0"/>
                <a:cs typeface="Times New Roman" charset="0"/>
              </a:rPr>
              <a:t>understanding</a:t>
            </a:r>
            <a:endParaRPr lang="en-GB" b="1" dirty="0">
              <a:solidFill>
                <a:srgbClr val="002060"/>
              </a:solidFill>
              <a:latin typeface="Calibri" charset="0"/>
              <a:ea typeface="Calibri" charset="0"/>
              <a:cs typeface="Times New Roman" charset="0"/>
            </a:endParaRPr>
          </a:p>
          <a:p>
            <a:r>
              <a:rPr lang="tr-TR" b="1" dirty="0">
                <a:solidFill>
                  <a:srgbClr val="C00000"/>
                </a:solidFill>
                <a:latin typeface="Calibri" charset="0"/>
                <a:ea typeface="Calibri" charset="0"/>
                <a:cs typeface="Times New Roman" charset="0"/>
              </a:rPr>
              <a:t>6- </a:t>
            </a:r>
            <a:r>
              <a:rPr lang="tr-TR" b="1" dirty="0" err="1">
                <a:solidFill>
                  <a:srgbClr val="C00000"/>
                </a:solidFill>
                <a:latin typeface="Calibri" charset="0"/>
                <a:ea typeface="Calibri" charset="0"/>
                <a:cs typeface="Times New Roman" charset="0"/>
              </a:rPr>
              <a:t>Prepare</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next</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generation</a:t>
            </a:r>
            <a:r>
              <a:rPr lang="tr-TR" b="1" dirty="0">
                <a:solidFill>
                  <a:srgbClr val="C00000"/>
                </a:solidFill>
                <a:latin typeface="Calibri" charset="0"/>
                <a:ea typeface="Calibri" charset="0"/>
                <a:cs typeface="Times New Roman" charset="0"/>
              </a:rPr>
              <a:t> of </a:t>
            </a:r>
            <a:r>
              <a:rPr lang="tr-TR" b="1" dirty="0" err="1">
                <a:solidFill>
                  <a:srgbClr val="C00000"/>
                </a:solidFill>
                <a:latin typeface="Calibri" charset="0"/>
                <a:ea typeface="Calibri" charset="0"/>
                <a:cs typeface="Times New Roman" charset="0"/>
              </a:rPr>
              <a:t>blue</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workforce</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offcial</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leaders</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from</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communities</a:t>
            </a:r>
            <a:r>
              <a:rPr lang="tr-TR" b="1" dirty="0">
                <a:solidFill>
                  <a:srgbClr val="C00000"/>
                </a:solidFill>
                <a:latin typeface="Calibri" charset="0"/>
                <a:ea typeface="Calibri" charset="0"/>
                <a:cs typeface="Times New Roman" charset="0"/>
              </a:rPr>
              <a:t> </a:t>
            </a:r>
            <a:endParaRPr lang="en-GB" b="1" dirty="0">
              <a:solidFill>
                <a:srgbClr val="C00000"/>
              </a:solidFill>
              <a:latin typeface="Calibri" charset="0"/>
              <a:ea typeface="Calibri" charset="0"/>
              <a:cs typeface="Times New Roman" charset="0"/>
            </a:endParaRPr>
          </a:p>
          <a:p>
            <a:r>
              <a:rPr lang="tr-TR" b="1" dirty="0">
                <a:solidFill>
                  <a:srgbClr val="002060"/>
                </a:solidFill>
                <a:latin typeface="Calibri" charset="0"/>
                <a:ea typeface="Calibri" charset="0"/>
                <a:cs typeface="Times New Roman" charset="0"/>
              </a:rPr>
              <a:t>7-Create </a:t>
            </a:r>
            <a:r>
              <a:rPr lang="tr-TR" b="1" dirty="0" err="1">
                <a:solidFill>
                  <a:srgbClr val="002060"/>
                </a:solidFill>
                <a:latin typeface="Calibri" charset="0"/>
                <a:ea typeface="Calibri" charset="0"/>
                <a:cs typeface="Times New Roman" charset="0"/>
              </a:rPr>
              <a:t>incentives</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for</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maritime</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innovation</a:t>
            </a:r>
            <a:r>
              <a:rPr lang="tr-TR" b="1" dirty="0">
                <a:solidFill>
                  <a:srgbClr val="002060"/>
                </a:solidFill>
                <a:latin typeface="Calibri" charset="0"/>
                <a:ea typeface="Calibri" charset="0"/>
                <a:cs typeface="Times New Roman" charset="0"/>
              </a:rPr>
              <a:t> in </a:t>
            </a:r>
            <a:r>
              <a:rPr lang="tr-TR" b="1" dirty="0" err="1">
                <a:solidFill>
                  <a:srgbClr val="002060"/>
                </a:solidFill>
                <a:latin typeface="Calibri" charset="0"/>
                <a:ea typeface="Calibri" charset="0"/>
                <a:cs typeface="Times New Roman" charset="0"/>
              </a:rPr>
              <a:t>and</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development</a:t>
            </a:r>
            <a:r>
              <a:rPr lang="tr-TR" b="1" dirty="0">
                <a:solidFill>
                  <a:srgbClr val="002060"/>
                </a:solidFill>
                <a:latin typeface="Calibri" charset="0"/>
                <a:ea typeface="Calibri" charset="0"/>
                <a:cs typeface="Times New Roman" charset="0"/>
              </a:rPr>
              <a:t> of </a:t>
            </a:r>
            <a:r>
              <a:rPr lang="tr-TR" b="1" dirty="0" err="1">
                <a:solidFill>
                  <a:srgbClr val="002060"/>
                </a:solidFill>
                <a:latin typeface="Calibri" charset="0"/>
                <a:ea typeface="Calibri" charset="0"/>
                <a:cs typeface="Times New Roman" charset="0"/>
              </a:rPr>
              <a:t>emergent</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blue</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economy</a:t>
            </a:r>
            <a:r>
              <a:rPr lang="tr-TR" b="1" dirty="0">
                <a:solidFill>
                  <a:srgbClr val="002060"/>
                </a:solidFill>
                <a:latin typeface="Calibri" charset="0"/>
                <a:ea typeface="Calibri" charset="0"/>
                <a:cs typeface="Times New Roman" charset="0"/>
              </a:rPr>
              <a:t>  </a:t>
            </a:r>
            <a:r>
              <a:rPr lang="tr-TR" b="1" dirty="0" err="1">
                <a:solidFill>
                  <a:srgbClr val="002060"/>
                </a:solidFill>
                <a:latin typeface="Calibri" charset="0"/>
                <a:ea typeface="Calibri" charset="0"/>
                <a:cs typeface="Times New Roman" charset="0"/>
              </a:rPr>
              <a:t>sectors</a:t>
            </a:r>
            <a:endParaRPr lang="en-GB" b="1" dirty="0">
              <a:solidFill>
                <a:srgbClr val="002060"/>
              </a:solidFill>
              <a:latin typeface="Calibri" charset="0"/>
              <a:ea typeface="Calibri" charset="0"/>
              <a:cs typeface="Times New Roman" charset="0"/>
            </a:endParaRPr>
          </a:p>
          <a:p>
            <a:r>
              <a:rPr lang="tr-TR" b="1" dirty="0">
                <a:solidFill>
                  <a:srgbClr val="C00000"/>
                </a:solidFill>
                <a:latin typeface="Calibri" charset="0"/>
                <a:ea typeface="Calibri" charset="0"/>
                <a:cs typeface="Times New Roman" charset="0"/>
              </a:rPr>
              <a:t>8- </a:t>
            </a:r>
            <a:r>
              <a:rPr lang="tr-TR" b="1" dirty="0" err="1">
                <a:solidFill>
                  <a:srgbClr val="C00000"/>
                </a:solidFill>
                <a:latin typeface="Calibri" charset="0"/>
                <a:ea typeface="Calibri" charset="0"/>
                <a:cs typeface="Times New Roman" charset="0"/>
              </a:rPr>
              <a:t>Use</a:t>
            </a:r>
            <a:r>
              <a:rPr lang="tr-TR" b="1" dirty="0">
                <a:solidFill>
                  <a:srgbClr val="C00000"/>
                </a:solidFill>
                <a:latin typeface="Calibri" charset="0"/>
                <a:ea typeface="Calibri" charset="0"/>
                <a:cs typeface="Times New Roman" charset="0"/>
              </a:rPr>
              <a:t> of </a:t>
            </a:r>
            <a:r>
              <a:rPr lang="tr-TR" b="1" dirty="0" err="1">
                <a:solidFill>
                  <a:srgbClr val="C00000"/>
                </a:solidFill>
                <a:latin typeface="Calibri" charset="0"/>
                <a:ea typeface="Calibri" charset="0"/>
                <a:cs typeface="Times New Roman" charset="0"/>
              </a:rPr>
              <a:t>proactive</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forward</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looking</a:t>
            </a:r>
            <a:r>
              <a:rPr lang="tr-TR" b="1" dirty="0">
                <a:solidFill>
                  <a:srgbClr val="C00000"/>
                </a:solidFill>
                <a:latin typeface="Calibri" charset="0"/>
                <a:ea typeface="Calibri" charset="0"/>
                <a:cs typeface="Times New Roman" charset="0"/>
              </a:rPr>
              <a:t>, not </a:t>
            </a:r>
            <a:r>
              <a:rPr lang="tr-TR" b="1" dirty="0" err="1">
                <a:solidFill>
                  <a:srgbClr val="C00000"/>
                </a:solidFill>
                <a:latin typeface="Calibri" charset="0"/>
                <a:ea typeface="Calibri" charset="0"/>
                <a:cs typeface="Times New Roman" charset="0"/>
              </a:rPr>
              <a:t>reacting</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to</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problems</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only</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approach</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for</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management</a:t>
            </a:r>
            <a:r>
              <a:rPr lang="tr-TR" b="1" dirty="0">
                <a:solidFill>
                  <a:srgbClr val="C00000"/>
                </a:solidFill>
                <a:latin typeface="Calibri" charset="0"/>
                <a:ea typeface="Calibri" charset="0"/>
                <a:cs typeface="Times New Roman" charset="0"/>
              </a:rPr>
              <a:t> of Black </a:t>
            </a:r>
            <a:r>
              <a:rPr lang="tr-TR" b="1" dirty="0" err="1">
                <a:solidFill>
                  <a:srgbClr val="C00000"/>
                </a:solidFill>
                <a:latin typeface="Calibri" charset="0"/>
                <a:ea typeface="Calibri" charset="0"/>
                <a:cs typeface="Times New Roman" charset="0"/>
              </a:rPr>
              <a:t>Sea</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ecosystems</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ensuring</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its</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high</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level</a:t>
            </a:r>
            <a:r>
              <a:rPr lang="tr-TR" b="1" dirty="0">
                <a:solidFill>
                  <a:srgbClr val="C00000"/>
                </a:solidFill>
                <a:latin typeface="Calibri" charset="0"/>
                <a:ea typeface="Calibri" charset="0"/>
                <a:cs typeface="Times New Roman" charset="0"/>
              </a:rPr>
              <a:t> </a:t>
            </a:r>
            <a:r>
              <a:rPr lang="tr-TR" b="1" dirty="0" err="1">
                <a:solidFill>
                  <a:srgbClr val="C00000"/>
                </a:solidFill>
                <a:latin typeface="Calibri" charset="0"/>
                <a:ea typeface="Calibri" charset="0"/>
                <a:cs typeface="Times New Roman" charset="0"/>
              </a:rPr>
              <a:t>protection</a:t>
            </a:r>
            <a:r>
              <a:rPr lang="tr-TR" b="1" dirty="0">
                <a:solidFill>
                  <a:srgbClr val="C00000"/>
                </a:solidFill>
                <a:latin typeface="Calibri" charset="0"/>
                <a:ea typeface="Calibri" charset="0"/>
                <a:cs typeface="Times New Roman" charset="0"/>
              </a:rPr>
              <a:t> </a:t>
            </a:r>
            <a:endParaRPr lang="en-GB" b="1" dirty="0">
              <a:solidFill>
                <a:srgbClr val="C00000"/>
              </a:solidFill>
              <a:latin typeface="Calibri" charset="0"/>
              <a:ea typeface="Calibri" charset="0"/>
              <a:cs typeface="Times New Roman" charset="0"/>
            </a:endParaRPr>
          </a:p>
          <a:p>
            <a:r>
              <a:rPr lang="tr-TR" dirty="0">
                <a:solidFill>
                  <a:srgbClr val="FF0000"/>
                </a:solidFill>
                <a:latin typeface="Calibri" charset="0"/>
                <a:ea typeface="Calibri" charset="0"/>
                <a:cs typeface="Times New Roman" charset="0"/>
              </a:rPr>
              <a:t> </a:t>
            </a:r>
            <a:endParaRPr lang="en-GB" dirty="0">
              <a:latin typeface="Calibri" charset="0"/>
              <a:ea typeface="Calibri" charset="0"/>
              <a:cs typeface="Times New Roman" charset="0"/>
            </a:endParaRPr>
          </a:p>
        </p:txBody>
      </p:sp>
      <p:sp>
        <p:nvSpPr>
          <p:cNvPr id="5" name="Rectangle 4"/>
          <p:cNvSpPr/>
          <p:nvPr/>
        </p:nvSpPr>
        <p:spPr>
          <a:xfrm>
            <a:off x="6683190" y="1055301"/>
            <a:ext cx="1696298" cy="646331"/>
          </a:xfrm>
          <a:prstGeom prst="rect">
            <a:avLst/>
          </a:prstGeom>
        </p:spPr>
        <p:txBody>
          <a:bodyPr wrap="none">
            <a:spAutoFit/>
          </a:bodyPr>
          <a:lstStyle/>
          <a:p>
            <a:r>
              <a:rPr lang="en-US" sz="3600"/>
              <a:t>Group 3</a:t>
            </a:r>
            <a:endParaRPr lang="en-US" sz="3600" dirty="0"/>
          </a:p>
        </p:txBody>
      </p:sp>
    </p:spTree>
    <p:extLst>
      <p:ext uri="{BB962C8B-B14F-4D97-AF65-F5344CB8AC3E}">
        <p14:creationId xmlns:p14="http://schemas.microsoft.com/office/powerpoint/2010/main" val="1832220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856728"/>
            <a:ext cx="6705600" cy="2354491"/>
          </a:xfrm>
          <a:prstGeom prst="rect">
            <a:avLst/>
          </a:prstGeom>
        </p:spPr>
        <p:txBody>
          <a:bodyPr wrap="square">
            <a:spAutoFit/>
          </a:bodyPr>
          <a:lstStyle/>
          <a:p>
            <a:r>
              <a:rPr lang="en-US" sz="2100" b="1" dirty="0"/>
              <a:t>cross cutting theme 1: </a:t>
            </a:r>
          </a:p>
          <a:p>
            <a:r>
              <a:rPr lang="en-US" sz="2100" b="1" dirty="0">
                <a:solidFill>
                  <a:srgbClr val="FF0000"/>
                </a:solidFill>
              </a:rPr>
              <a:t>research infrastructures - ships, observatories, stations </a:t>
            </a:r>
          </a:p>
          <a:p>
            <a:endParaRPr lang="en-US" sz="2100" b="1" dirty="0">
              <a:solidFill>
                <a:srgbClr val="FF0000"/>
              </a:solidFill>
            </a:endParaRPr>
          </a:p>
          <a:p>
            <a:r>
              <a:rPr lang="en-US" sz="2100" b="1" dirty="0"/>
              <a:t>cross cutting theme 2: </a:t>
            </a:r>
          </a:p>
          <a:p>
            <a:r>
              <a:rPr lang="en-US" sz="2100" b="1" dirty="0">
                <a:solidFill>
                  <a:srgbClr val="FF0000"/>
                </a:solidFill>
              </a:rPr>
              <a:t>education/training the blue workforce... basin wide level efforts for developing maritime related human resource (education, training, awareness raisings)</a:t>
            </a:r>
          </a:p>
        </p:txBody>
      </p:sp>
      <p:sp>
        <p:nvSpPr>
          <p:cNvPr id="5" name="Rectangle 4"/>
          <p:cNvSpPr/>
          <p:nvPr/>
        </p:nvSpPr>
        <p:spPr>
          <a:xfrm>
            <a:off x="6683190" y="1055301"/>
            <a:ext cx="1696298" cy="646331"/>
          </a:xfrm>
          <a:prstGeom prst="rect">
            <a:avLst/>
          </a:prstGeom>
        </p:spPr>
        <p:txBody>
          <a:bodyPr wrap="none">
            <a:spAutoFit/>
          </a:bodyPr>
          <a:lstStyle/>
          <a:p>
            <a:r>
              <a:rPr lang="en-US" sz="3600"/>
              <a:t>Group 3</a:t>
            </a:r>
            <a:endParaRPr lang="en-US" sz="3600" dirty="0"/>
          </a:p>
        </p:txBody>
      </p:sp>
    </p:spTree>
    <p:extLst>
      <p:ext uri="{BB962C8B-B14F-4D97-AF65-F5344CB8AC3E}">
        <p14:creationId xmlns:p14="http://schemas.microsoft.com/office/powerpoint/2010/main" val="1495761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594BF-D1A0-4140-85EB-005CAB6DEC75}"/>
              </a:ext>
            </a:extLst>
          </p:cNvPr>
          <p:cNvSpPr>
            <a:spLocks noGrp="1"/>
          </p:cNvSpPr>
          <p:nvPr>
            <p:ph type="ctrTitle"/>
          </p:nvPr>
        </p:nvSpPr>
        <p:spPr/>
        <p:txBody>
          <a:bodyPr/>
          <a:lstStyle/>
          <a:p>
            <a:r>
              <a:rPr lang="tr-TR" dirty="0" err="1"/>
              <a:t>Group</a:t>
            </a:r>
            <a:r>
              <a:rPr lang="tr-TR" dirty="0"/>
              <a:t> 4</a:t>
            </a:r>
          </a:p>
        </p:txBody>
      </p:sp>
    </p:spTree>
    <p:extLst>
      <p:ext uri="{BB962C8B-B14F-4D97-AF65-F5344CB8AC3E}">
        <p14:creationId xmlns:p14="http://schemas.microsoft.com/office/powerpoint/2010/main" val="3654296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7223F3C-188C-4305-A60A-9F5450E45928}"/>
              </a:ext>
            </a:extLst>
          </p:cNvPr>
          <p:cNvSpPr txBox="1"/>
          <p:nvPr/>
        </p:nvSpPr>
        <p:spPr>
          <a:xfrm>
            <a:off x="235131" y="235132"/>
            <a:ext cx="8640507" cy="954107"/>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S Mincho" panose="02020609040205080304" pitchFamily="49" charset="-128"/>
                <a:cs typeface="Arial" panose="020B0604020202020204" pitchFamily="34" charset="0"/>
              </a:rPr>
              <a:t>1- What are our </a:t>
            </a:r>
            <a:r>
              <a:rPr kumimoji="0" lang="en-US" sz="2800" b="1" i="0" u="none" strike="noStrike" kern="1200" cap="none" spc="0" normalizeH="0" baseline="0" noProof="0" dirty="0">
                <a:ln>
                  <a:noFill/>
                </a:ln>
                <a:solidFill>
                  <a:srgbClr val="FF0000"/>
                </a:solidFill>
                <a:effectLst/>
                <a:uLnTx/>
                <a:uFillTx/>
                <a:latin typeface="Arial" panose="020B0604020202020204" pitchFamily="34" charset="0"/>
                <a:ea typeface="MS Mincho" panose="02020609040205080304" pitchFamily="49" charset="-128"/>
                <a:cs typeface="Arial" panose="020B0604020202020204" pitchFamily="34" charset="0"/>
              </a:rPr>
              <a:t>common</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S Mincho" panose="02020609040205080304" pitchFamily="49" charset="-128"/>
                <a:cs typeface="Arial" panose="020B0604020202020204" pitchFamily="34" charset="0"/>
              </a:rPr>
              <a:t> vision and </a:t>
            </a:r>
            <a:r>
              <a:rPr kumimoji="0" lang="en-US" sz="2800" b="0" i="0" u="none" strike="noStrike" kern="1200" cap="none" spc="0" normalizeH="0" baseline="0" noProof="0" dirty="0">
                <a:ln>
                  <a:noFill/>
                </a:ln>
                <a:solidFill>
                  <a:srgbClr val="0070C0"/>
                </a:solidFill>
                <a:effectLst/>
                <a:uLnTx/>
                <a:uFillTx/>
                <a:latin typeface="Arial" panose="020B0604020202020204" pitchFamily="34" charset="0"/>
                <a:ea typeface="MS Mincho" panose="02020609040205080304" pitchFamily="49" charset="-128"/>
                <a:cs typeface="Arial" panose="020B0604020202020204" pitchFamily="34" charset="0"/>
              </a:rPr>
              <a:t>goals based on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S Mincho" panose="02020609040205080304" pitchFamily="49" charset="-128"/>
                <a:cs typeface="Arial" panose="020B0604020202020204" pitchFamily="34" charset="0"/>
              </a:rPr>
              <a:t>mutually agreed challenges for the Black Sea? – </a:t>
            </a:r>
          </a:p>
        </p:txBody>
      </p:sp>
      <p:sp>
        <p:nvSpPr>
          <p:cNvPr id="2" name="Rectangle 1">
            <a:extLst>
              <a:ext uri="{FF2B5EF4-FFF2-40B4-BE49-F238E27FC236}">
                <a16:creationId xmlns:a16="http://schemas.microsoft.com/office/drawing/2014/main" id="{47FAFC76-FE5D-416B-B54D-E2E86A744B30}"/>
              </a:ext>
            </a:extLst>
          </p:cNvPr>
          <p:cNvSpPr/>
          <p:nvPr/>
        </p:nvSpPr>
        <p:spPr>
          <a:xfrm>
            <a:off x="475693" y="1189239"/>
            <a:ext cx="8077998" cy="4708981"/>
          </a:xfrm>
          <a:prstGeom prst="rect">
            <a:avLst/>
          </a:prstGeom>
          <a:solidFill>
            <a:schemeClr val="accent1">
              <a:lumMod val="20000"/>
              <a:lumOff val="80000"/>
            </a:schemeClr>
          </a:solid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solidFill>
                  <a:prstClr val="black"/>
                </a:solidFill>
                <a:effectLst/>
                <a:uLnTx/>
                <a:uFillTx/>
                <a:latin typeface="Calibri"/>
                <a:ea typeface="+mn-ea"/>
                <a:cs typeface="+mn-cs"/>
              </a:rPr>
              <a:t>Major Challenges for the Black Sea: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Ecosystem degradation due to anthropogenic impact, pollution, </a:t>
            </a:r>
            <a:r>
              <a:rPr kumimoji="0" lang="tr-TR" sz="2000" b="0" i="0" u="none" strike="noStrike" kern="1200" cap="none" spc="0" normalizeH="0" baseline="0" noProof="0" dirty="0">
                <a:ln>
                  <a:noFill/>
                </a:ln>
                <a:solidFill>
                  <a:srgbClr val="FF0000"/>
                </a:solidFill>
                <a:effectLst/>
                <a:uLnTx/>
                <a:uFillTx/>
                <a:latin typeface="Calibri"/>
                <a:ea typeface="+mn-ea"/>
                <a:cs typeface="+mn-cs"/>
              </a:rPr>
              <a:t>eutrophication</a:t>
            </a:r>
            <a:r>
              <a:rPr kumimoji="0" lang="tr-TR" sz="2000" b="0" i="0" u="none" strike="noStrike" kern="1200" cap="none" spc="0" normalizeH="0" baseline="0" noProof="0" dirty="0">
                <a:ln>
                  <a:noFill/>
                </a:ln>
                <a:solidFill>
                  <a:prstClr val="black"/>
                </a:solidFill>
                <a:effectLst/>
                <a:uLnTx/>
                <a:uFillTx/>
                <a:latin typeface="Calibri"/>
                <a:ea typeface="+mn-ea"/>
                <a:cs typeface="+mn-cs"/>
              </a:rPr>
              <a:t>, </a:t>
            </a:r>
            <a:r>
              <a:rPr kumimoji="0" lang="en-US" sz="2000" b="0" i="0" u="none" strike="noStrike" kern="1200" cap="none" spc="0" normalizeH="0" baseline="0" noProof="0" dirty="0">
                <a:ln>
                  <a:noFill/>
                </a:ln>
                <a:solidFill>
                  <a:prstClr val="black"/>
                </a:solidFill>
                <a:effectLst/>
                <a:uLnTx/>
                <a:uFillTx/>
                <a:latin typeface="Calibri"/>
                <a:ea typeface="+mn-ea"/>
                <a:cs typeface="+mn-cs"/>
              </a:rPr>
              <a:t>anoxia, climate change and resource extraction </a:t>
            </a:r>
            <a:endParaRPr kumimoji="0" lang="tr-TR" sz="20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Underdeveloped predictive capability due to increasingly complex array of multi-stressors and their less-known interactions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Lack of integrated, multidisciplinary, blue-growth tailored knowledge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Lack of emergent blue sectors and research-public-private (industry) cooperation (i.e. clusters) inhibiting the growth of  blue economy </a:t>
            </a:r>
            <a:r>
              <a:rPr kumimoji="0" lang="tr-TR" sz="2000" b="0" i="0" u="none" strike="noStrike" kern="1200" cap="none" spc="0" normalizeH="0" baseline="0" noProof="0" dirty="0">
                <a:ln>
                  <a:noFill/>
                </a:ln>
                <a:solidFill>
                  <a:srgbClr val="FF0000"/>
                </a:solidFill>
                <a:effectLst/>
                <a:uLnTx/>
                <a:uFillTx/>
                <a:latin typeface="Calibri"/>
                <a:ea typeface="+mn-ea"/>
                <a:cs typeface="+mn-cs"/>
              </a:rPr>
              <a:t>but opportunities could emerge for blue biotech for the Black Sea</a:t>
            </a: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2000" b="0" i="1" u="none" strike="noStrike" kern="1200" cap="none" spc="0" normalizeH="0" baseline="0" noProof="0" dirty="0">
                <a:ln>
                  <a:noFill/>
                </a:ln>
                <a:solidFill>
                  <a:srgbClr val="FF0000"/>
                </a:solidFill>
                <a:effectLst/>
                <a:uLnTx/>
                <a:uFillTx/>
                <a:latin typeface="Calibri"/>
                <a:ea typeface="+mn-ea"/>
                <a:cs typeface="+mn-cs"/>
              </a:rPr>
              <a:t>Lack of </a:t>
            </a:r>
            <a:r>
              <a:rPr kumimoji="0" lang="en-GB" sz="2000" b="0" i="1" u="none" strike="noStrike" kern="1200" cap="none" spc="0" normalizeH="0" baseline="0" noProof="0" dirty="0">
                <a:ln>
                  <a:noFill/>
                </a:ln>
                <a:solidFill>
                  <a:srgbClr val="FF0000"/>
                </a:solidFill>
                <a:effectLst/>
                <a:uLnTx/>
                <a:uFillTx/>
                <a:latin typeface="Calibri"/>
                <a:ea typeface="+mn-ea"/>
                <a:cs typeface="+mn-cs"/>
              </a:rPr>
              <a:t>fit for purpose blue observation</a:t>
            </a:r>
            <a:r>
              <a:rPr kumimoji="0" lang="tr-TR" sz="2000" b="0" i="1" u="none" strike="noStrike" kern="1200" cap="none" spc="0" normalizeH="0" baseline="0" noProof="0" dirty="0">
                <a:ln>
                  <a:noFill/>
                </a:ln>
                <a:solidFill>
                  <a:srgbClr val="FF0000"/>
                </a:solidFill>
                <a:effectLst/>
                <a:uLnTx/>
                <a:uFillTx/>
                <a:latin typeface="Calibri"/>
                <a:ea typeface="+mn-ea"/>
                <a:cs typeface="+mn-cs"/>
              </a:rPr>
              <a:t>s  - </a:t>
            </a:r>
            <a:r>
              <a:rPr kumimoji="0" lang="en-GB" sz="2000" b="0" i="1" u="none" strike="noStrike" kern="1200" cap="none" spc="0" normalizeH="0" baseline="0" noProof="0" dirty="0">
                <a:ln>
                  <a:noFill/>
                </a:ln>
                <a:solidFill>
                  <a:srgbClr val="FF0000"/>
                </a:solidFill>
                <a:effectLst/>
                <a:uLnTx/>
                <a:uFillTx/>
                <a:latin typeface="Calibri"/>
                <a:ea typeface="+mn-ea"/>
                <a:cs typeface="+mn-cs"/>
              </a:rPr>
              <a:t>an observation system </a:t>
            </a:r>
            <a:r>
              <a:rPr kumimoji="0" lang="tr-TR" sz="2000" b="0" i="1" u="none" strike="noStrike" kern="1200" cap="none" spc="0" normalizeH="0" baseline="0" noProof="0" dirty="0">
                <a:ln>
                  <a:noFill/>
                </a:ln>
                <a:solidFill>
                  <a:srgbClr val="FF0000"/>
                </a:solidFill>
                <a:effectLst/>
                <a:uLnTx/>
                <a:uFillTx/>
                <a:latin typeface="Calibri"/>
                <a:ea typeface="+mn-ea"/>
                <a:cs typeface="+mn-cs"/>
              </a:rPr>
              <a:t>to understand d</a:t>
            </a:r>
            <a:r>
              <a:rPr kumimoji="0" lang="en-US" sz="2000" b="0" i="1" u="none" strike="noStrike" kern="1200" cap="none" spc="0" normalizeH="0" baseline="0" noProof="0" dirty="0" err="1">
                <a:ln>
                  <a:noFill/>
                </a:ln>
                <a:solidFill>
                  <a:srgbClr val="FF0000"/>
                </a:solidFill>
                <a:effectLst/>
                <a:uLnTx/>
                <a:uFillTx/>
                <a:latin typeface="Calibri"/>
                <a:ea typeface="+mn-ea"/>
                <a:cs typeface="+mn-cs"/>
              </a:rPr>
              <a:t>eep</a:t>
            </a:r>
            <a:r>
              <a:rPr kumimoji="0" lang="tr-TR" sz="2000" b="0" i="1" u="none" strike="noStrike" kern="1200" cap="none" spc="0" normalizeH="0" baseline="0" noProof="0" dirty="0">
                <a:ln>
                  <a:noFill/>
                </a:ln>
                <a:solidFill>
                  <a:srgbClr val="FF0000"/>
                </a:solidFill>
                <a:effectLst/>
                <a:uLnTx/>
                <a:uFillTx/>
                <a:latin typeface="Calibri"/>
                <a:ea typeface="+mn-ea"/>
                <a:cs typeface="+mn-cs"/>
              </a:rPr>
              <a:t>-sea ecosystems and resources,</a:t>
            </a:r>
            <a:r>
              <a:rPr kumimoji="0" lang="en-US" sz="2000" b="0" i="1" u="none" strike="noStrike" kern="1200" cap="none" spc="0" normalizeH="0" baseline="0" noProof="0" dirty="0">
                <a:ln>
                  <a:noFill/>
                </a:ln>
                <a:solidFill>
                  <a:srgbClr val="FF0000"/>
                </a:solidFill>
                <a:effectLst/>
                <a:uLnTx/>
                <a:uFillTx/>
                <a:latin typeface="Calibri"/>
                <a:ea typeface="+mn-ea"/>
                <a:cs typeface="+mn-cs"/>
              </a:rPr>
              <a:t> </a:t>
            </a:r>
            <a:r>
              <a:rPr kumimoji="0" lang="en-GB" sz="2000" b="0" i="1" u="none" strike="noStrike" kern="1200" cap="none" spc="0" normalizeH="0" baseline="0" noProof="0" dirty="0">
                <a:ln>
                  <a:noFill/>
                </a:ln>
                <a:solidFill>
                  <a:srgbClr val="FF0000"/>
                </a:solidFill>
                <a:effectLst/>
                <a:uLnTx/>
                <a:uFillTx/>
                <a:latin typeface="Calibri"/>
                <a:ea typeface="+mn-ea"/>
                <a:cs typeface="+mn-cs"/>
              </a:rPr>
              <a:t>climate impact on the food web, forecasting, natural hazards</a:t>
            </a:r>
            <a:r>
              <a:rPr kumimoji="0" lang="tr-TR" sz="2000" b="0" i="1" u="none" strike="noStrike" kern="1200" cap="none" spc="0" normalizeH="0" baseline="0" noProof="0" dirty="0">
                <a:ln>
                  <a:noFill/>
                </a:ln>
                <a:solidFill>
                  <a:srgbClr val="FF0000"/>
                </a:solidFill>
                <a:effectLst/>
                <a:uLnTx/>
                <a:uFillTx/>
                <a:latin typeface="Calibri"/>
                <a:ea typeface="+mn-ea"/>
                <a:cs typeface="+mn-cs"/>
              </a:rPr>
              <a:t> </a:t>
            </a:r>
            <a:r>
              <a:rPr kumimoji="0" lang="en-GB" sz="2000" b="0" i="1" u="none" strike="noStrike" kern="1200" cap="none" spc="0" normalizeH="0" baseline="0" noProof="0" dirty="0">
                <a:ln>
                  <a:noFill/>
                </a:ln>
                <a:solidFill>
                  <a:srgbClr val="FF0000"/>
                </a:solidFill>
                <a:effectLst/>
                <a:uLnTx/>
                <a:uFillTx/>
                <a:latin typeface="Calibri"/>
                <a:ea typeface="+mn-ea"/>
                <a:cs typeface="+mn-cs"/>
              </a:rPr>
              <a:t>and where data are open accessible and turned into services for citizens.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1" u="none" strike="noStrike" kern="1200" cap="none" spc="0" normalizeH="0" baseline="0" noProof="0" dirty="0">
              <a:ln>
                <a:noFill/>
              </a:ln>
              <a:solidFill>
                <a:srgbClr val="FF0000"/>
              </a:solidFill>
              <a:effectLst/>
              <a:uLnTx/>
              <a:uFillTx/>
              <a:latin typeface="Calibri"/>
              <a:ea typeface="+mn-ea"/>
              <a:cs typeface="+mn-cs"/>
            </a:endParaRPr>
          </a:p>
        </p:txBody>
      </p:sp>
      <p:sp>
        <p:nvSpPr>
          <p:cNvPr id="5" name="Left Arrow 4">
            <a:extLst>
              <a:ext uri="{FF2B5EF4-FFF2-40B4-BE49-F238E27FC236}">
                <a16:creationId xmlns:a16="http://schemas.microsoft.com/office/drawing/2014/main" id="{8D591140-6DCA-DF4E-93BD-CA2EA37DAAEF}"/>
              </a:ext>
            </a:extLst>
          </p:cNvPr>
          <p:cNvSpPr/>
          <p:nvPr/>
        </p:nvSpPr>
        <p:spPr>
          <a:xfrm>
            <a:off x="4294726" y="1137972"/>
            <a:ext cx="2187354" cy="58928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First exercise</a:t>
            </a:r>
          </a:p>
        </p:txBody>
      </p:sp>
    </p:spTree>
    <p:extLst>
      <p:ext uri="{BB962C8B-B14F-4D97-AF65-F5344CB8AC3E}">
        <p14:creationId xmlns:p14="http://schemas.microsoft.com/office/powerpoint/2010/main" val="3645256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1A51B796-9A1C-E64A-B998-861735149BEB}"/>
              </a:ext>
            </a:extLst>
          </p:cNvPr>
          <p:cNvSpPr>
            <a:spLocks noGrp="1"/>
          </p:cNvSpPr>
          <p:nvPr>
            <p:ph type="title"/>
          </p:nvPr>
        </p:nvSpPr>
        <p:spPr>
          <a:xfrm>
            <a:off x="553085" y="126172"/>
            <a:ext cx="8230870" cy="1325563"/>
          </a:xfrm>
        </p:spPr>
        <p:txBody>
          <a:bodyPr>
            <a:normAutofit/>
          </a:bodyPr>
          <a:lstStyle/>
          <a:p>
            <a:r>
              <a:rPr lang="en-US" sz="3600" dirty="0">
                <a:solidFill>
                  <a:srgbClr val="0070C0"/>
                </a:solidFill>
                <a:latin typeface="Helvetica" charset="0"/>
                <a:ea typeface="Helvetica" charset="0"/>
                <a:cs typeface="Helvetica" charset="0"/>
              </a:rPr>
              <a:t>Our Vision</a:t>
            </a:r>
            <a:r>
              <a:rPr lang="tr-TR" sz="3600" dirty="0">
                <a:solidFill>
                  <a:srgbClr val="0070C0"/>
                </a:solidFill>
                <a:latin typeface="Helvetica" charset="0"/>
                <a:ea typeface="Helvetica" charset="0"/>
                <a:cs typeface="Helvetica" charset="0"/>
              </a:rPr>
              <a:t> </a:t>
            </a:r>
            <a:r>
              <a:rPr lang="en-US" sz="3600" dirty="0">
                <a:solidFill>
                  <a:srgbClr val="0070C0"/>
                </a:solidFill>
                <a:latin typeface="Helvetica" charset="0"/>
                <a:ea typeface="Helvetica" charset="0"/>
                <a:cs typeface="Helvetica" charset="0"/>
              </a:rPr>
              <a:t>of the SRIA</a:t>
            </a:r>
          </a:p>
        </p:txBody>
      </p:sp>
      <p:sp>
        <p:nvSpPr>
          <p:cNvPr id="11" name="Content Placeholder 2">
            <a:extLst>
              <a:ext uri="{FF2B5EF4-FFF2-40B4-BE49-F238E27FC236}">
                <a16:creationId xmlns:a16="http://schemas.microsoft.com/office/drawing/2014/main" id="{078A9624-910D-CE43-AFEC-83AB090B8F4F}"/>
              </a:ext>
            </a:extLst>
          </p:cNvPr>
          <p:cNvSpPr>
            <a:spLocks noGrp="1"/>
          </p:cNvSpPr>
          <p:nvPr>
            <p:ph idx="1"/>
          </p:nvPr>
        </p:nvSpPr>
        <p:spPr>
          <a:xfrm>
            <a:off x="193040" y="1605377"/>
            <a:ext cx="8950960" cy="4590885"/>
          </a:xfrm>
        </p:spPr>
        <p:txBody>
          <a:bodyPr>
            <a:normAutofit fontScale="92500"/>
          </a:bodyPr>
          <a:lstStyle/>
          <a:p>
            <a:pPr marL="0" indent="0">
              <a:buNone/>
            </a:pPr>
            <a:r>
              <a:rPr lang="en-GB" dirty="0">
                <a:solidFill>
                  <a:srgbClr val="0070C0"/>
                </a:solidFill>
              </a:rPr>
              <a:t>Vision: Unique basin, common resource and heritage which needs joint efforts has cooperation, shared knowledge and open data to maintain sustainable, productive and health sea.  For this we need research and innovation, strengthen science policy interface. </a:t>
            </a:r>
            <a:r>
              <a:rPr lang="tr-TR" dirty="0">
                <a:solidFill>
                  <a:srgbClr val="0070C0"/>
                </a:solidFill>
              </a:rPr>
              <a:t>(Smw: </a:t>
            </a:r>
            <a:r>
              <a:rPr lang="en-GB" dirty="0">
                <a:solidFill>
                  <a:srgbClr val="0070C0"/>
                </a:solidFill>
              </a:rPr>
              <a:t>More oxygen for the Black Sea</a:t>
            </a:r>
            <a:r>
              <a:rPr lang="tr-TR" dirty="0">
                <a:solidFill>
                  <a:srgbClr val="0070C0"/>
                </a:solidFill>
              </a:rPr>
              <a:t> should be)</a:t>
            </a:r>
            <a:endParaRPr lang="en-GB" dirty="0">
              <a:solidFill>
                <a:srgbClr val="0070C0"/>
              </a:solidFill>
            </a:endParaRPr>
          </a:p>
          <a:p>
            <a:pPr marL="0" indent="0">
              <a:buNone/>
            </a:pPr>
            <a:r>
              <a:rPr lang="en-GB" dirty="0">
                <a:solidFill>
                  <a:srgbClr val="0070C0"/>
                </a:solidFill>
              </a:rPr>
              <a:t>(By 2030/Through implementation of the SRIA) the Black Sea community will have the capability and supporting human and physical infrastructure to undertake fundamental research and develop products and solutions to inform (science policy/the evidence base for Policy) and to underpin the sustainable exploration and use of resources by providing timely information to the wide community of users on the state of this unique basin.</a:t>
            </a:r>
          </a:p>
        </p:txBody>
      </p:sp>
      <p:sp>
        <p:nvSpPr>
          <p:cNvPr id="4" name="Left Arrow 3">
            <a:extLst>
              <a:ext uri="{FF2B5EF4-FFF2-40B4-BE49-F238E27FC236}">
                <a16:creationId xmlns:a16="http://schemas.microsoft.com/office/drawing/2014/main" id="{8E5844EB-E397-C74F-8CB2-8E2AC6EB5704}"/>
              </a:ext>
            </a:extLst>
          </p:cNvPr>
          <p:cNvSpPr/>
          <p:nvPr/>
        </p:nvSpPr>
        <p:spPr>
          <a:xfrm>
            <a:off x="6491098" y="788953"/>
            <a:ext cx="2187354" cy="58928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Second exercise</a:t>
            </a:r>
          </a:p>
        </p:txBody>
      </p:sp>
    </p:spTree>
    <p:extLst>
      <p:ext uri="{BB962C8B-B14F-4D97-AF65-F5344CB8AC3E}">
        <p14:creationId xmlns:p14="http://schemas.microsoft.com/office/powerpoint/2010/main" val="690967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1A51B796-9A1C-E64A-B998-861735149BEB}"/>
              </a:ext>
            </a:extLst>
          </p:cNvPr>
          <p:cNvSpPr>
            <a:spLocks noGrp="1"/>
          </p:cNvSpPr>
          <p:nvPr>
            <p:ph type="title"/>
          </p:nvPr>
        </p:nvSpPr>
        <p:spPr>
          <a:xfrm>
            <a:off x="553085" y="126172"/>
            <a:ext cx="8230870" cy="1325563"/>
          </a:xfrm>
        </p:spPr>
        <p:txBody>
          <a:bodyPr>
            <a:normAutofit/>
          </a:bodyPr>
          <a:lstStyle/>
          <a:p>
            <a:r>
              <a:rPr lang="en-US" sz="3600" dirty="0">
                <a:solidFill>
                  <a:srgbClr val="0070C0"/>
                </a:solidFill>
                <a:latin typeface="Helvetica" charset="0"/>
                <a:ea typeface="Helvetica" charset="0"/>
                <a:cs typeface="Helvetica" charset="0"/>
              </a:rPr>
              <a:t>Our Goals of the SRIA</a:t>
            </a:r>
          </a:p>
        </p:txBody>
      </p:sp>
      <p:sp>
        <p:nvSpPr>
          <p:cNvPr id="11" name="Content Placeholder 2">
            <a:extLst>
              <a:ext uri="{FF2B5EF4-FFF2-40B4-BE49-F238E27FC236}">
                <a16:creationId xmlns:a16="http://schemas.microsoft.com/office/drawing/2014/main" id="{078A9624-910D-CE43-AFEC-83AB090B8F4F}"/>
              </a:ext>
            </a:extLst>
          </p:cNvPr>
          <p:cNvSpPr>
            <a:spLocks noGrp="1"/>
          </p:cNvSpPr>
          <p:nvPr>
            <p:ph idx="1"/>
          </p:nvPr>
        </p:nvSpPr>
        <p:spPr>
          <a:xfrm>
            <a:off x="193040" y="1605377"/>
            <a:ext cx="8950960" cy="4590885"/>
          </a:xfrm>
        </p:spPr>
        <p:txBody>
          <a:bodyPr>
            <a:normAutofit fontScale="92500" lnSpcReduction="20000"/>
          </a:bodyPr>
          <a:lstStyle/>
          <a:p>
            <a:pPr marL="0" indent="0">
              <a:buNone/>
            </a:pPr>
            <a:r>
              <a:rPr lang="tr-TR" dirty="0">
                <a:solidFill>
                  <a:srgbClr val="0070C0"/>
                </a:solidFill>
              </a:rPr>
              <a:t>Goals</a:t>
            </a:r>
            <a:r>
              <a:rPr lang="en-GB" dirty="0">
                <a:solidFill>
                  <a:srgbClr val="0070C0"/>
                </a:solidFill>
              </a:rPr>
              <a:t>:</a:t>
            </a:r>
            <a:r>
              <a:rPr lang="tr-TR" dirty="0">
                <a:solidFill>
                  <a:srgbClr val="0070C0"/>
                </a:solidFill>
              </a:rPr>
              <a:t> </a:t>
            </a:r>
          </a:p>
          <a:p>
            <a:r>
              <a:rPr lang="tr-TR" dirty="0">
                <a:solidFill>
                  <a:srgbClr val="0070C0"/>
                </a:solidFill>
              </a:rPr>
              <a:t>Understanding the B.S. Ecosystem structure and functioning</a:t>
            </a:r>
          </a:p>
          <a:p>
            <a:r>
              <a:rPr lang="tr-TR" dirty="0">
                <a:solidFill>
                  <a:srgbClr val="0070C0"/>
                </a:solidFill>
              </a:rPr>
              <a:t>Meeting the multifaced challanges in </a:t>
            </a:r>
            <a:r>
              <a:rPr lang="tr-TR" dirty="0" err="1">
                <a:solidFill>
                  <a:srgbClr val="0070C0"/>
                </a:solidFill>
              </a:rPr>
              <a:t>the</a:t>
            </a:r>
            <a:r>
              <a:rPr lang="tr-TR" dirty="0">
                <a:solidFill>
                  <a:srgbClr val="0070C0"/>
                </a:solidFill>
              </a:rPr>
              <a:t> BS with its catchment area and coast. </a:t>
            </a:r>
          </a:p>
          <a:p>
            <a:r>
              <a:rPr lang="tr-TR" dirty="0">
                <a:solidFill>
                  <a:srgbClr val="0070C0"/>
                </a:solidFill>
              </a:rPr>
              <a:t>Understanding the BS </a:t>
            </a:r>
            <a:r>
              <a:rPr lang="tr-TR" dirty="0" err="1">
                <a:solidFill>
                  <a:srgbClr val="0070C0"/>
                </a:solidFill>
              </a:rPr>
              <a:t>hypoxia</a:t>
            </a:r>
            <a:r>
              <a:rPr lang="tr-TR" dirty="0">
                <a:solidFill>
                  <a:srgbClr val="0070C0"/>
                </a:solidFill>
              </a:rPr>
              <a:t> </a:t>
            </a:r>
            <a:r>
              <a:rPr lang="tr-TR" dirty="0" err="1">
                <a:solidFill>
                  <a:srgbClr val="0070C0"/>
                </a:solidFill>
              </a:rPr>
              <a:t>and</a:t>
            </a:r>
            <a:r>
              <a:rPr lang="tr-TR" dirty="0">
                <a:solidFill>
                  <a:srgbClr val="0070C0"/>
                </a:solidFill>
              </a:rPr>
              <a:t> </a:t>
            </a:r>
            <a:r>
              <a:rPr lang="tr-TR" dirty="0" err="1">
                <a:solidFill>
                  <a:srgbClr val="0070C0"/>
                </a:solidFill>
              </a:rPr>
              <a:t>the</a:t>
            </a:r>
            <a:r>
              <a:rPr lang="tr-TR" dirty="0">
                <a:solidFill>
                  <a:srgbClr val="0070C0"/>
                </a:solidFill>
              </a:rPr>
              <a:t> deep sea environment</a:t>
            </a:r>
          </a:p>
          <a:p>
            <a:r>
              <a:rPr lang="tr-TR" dirty="0">
                <a:solidFill>
                  <a:srgbClr val="0070C0"/>
                </a:solidFill>
              </a:rPr>
              <a:t>Enhancing sustainable use of coastal, deep marine goods and services</a:t>
            </a:r>
          </a:p>
          <a:p>
            <a:r>
              <a:rPr lang="tr-TR" dirty="0">
                <a:solidFill>
                  <a:srgbClr val="0070C0"/>
                </a:solidFill>
              </a:rPr>
              <a:t>Improving the capabilities of the society to respond to the current and future challanges of the BS region</a:t>
            </a:r>
          </a:p>
          <a:p>
            <a:r>
              <a:rPr lang="tr-TR" dirty="0">
                <a:solidFill>
                  <a:srgbClr val="0070C0"/>
                </a:solidFill>
              </a:rPr>
              <a:t>Developing improved and innovative dbs? and data management systems, tools and methologies for maximize? </a:t>
            </a:r>
            <a:r>
              <a:rPr lang="tr-TR" dirty="0" err="1">
                <a:solidFill>
                  <a:srgbClr val="0070C0"/>
                </a:solidFill>
              </a:rPr>
              <a:t>information</a:t>
            </a:r>
            <a:r>
              <a:rPr lang="tr-TR" dirty="0">
                <a:solidFill>
                  <a:srgbClr val="0070C0"/>
                </a:solidFill>
              </a:rPr>
              <a:t> </a:t>
            </a:r>
            <a:r>
              <a:rPr lang="tr-TR" dirty="0" err="1">
                <a:solidFill>
                  <a:srgbClr val="0070C0"/>
                </a:solidFill>
              </a:rPr>
              <a:t>needs</a:t>
            </a:r>
            <a:r>
              <a:rPr lang="tr-TR" dirty="0">
                <a:solidFill>
                  <a:srgbClr val="0070C0"/>
                </a:solidFill>
              </a:rPr>
              <a:t> in </a:t>
            </a:r>
            <a:r>
              <a:rPr lang="tr-TR" dirty="0" err="1">
                <a:solidFill>
                  <a:srgbClr val="0070C0"/>
                </a:solidFill>
              </a:rPr>
              <a:t>the</a:t>
            </a:r>
            <a:r>
              <a:rPr lang="tr-TR" dirty="0">
                <a:solidFill>
                  <a:srgbClr val="0070C0"/>
                </a:solidFill>
              </a:rPr>
              <a:t> BS </a:t>
            </a:r>
            <a:r>
              <a:rPr lang="tr-TR" dirty="0" err="1">
                <a:solidFill>
                  <a:srgbClr val="0070C0"/>
                </a:solidFill>
              </a:rPr>
              <a:t>region</a:t>
            </a:r>
            <a:r>
              <a:rPr lang="tr-TR" dirty="0">
                <a:solidFill>
                  <a:srgbClr val="0070C0"/>
                </a:solidFill>
              </a:rPr>
              <a:t>.</a:t>
            </a:r>
          </a:p>
          <a:p>
            <a:pPr marL="0" indent="0">
              <a:buNone/>
            </a:pPr>
            <a:endParaRPr lang="tr-TR" dirty="0">
              <a:solidFill>
                <a:srgbClr val="0070C0"/>
              </a:solidFill>
            </a:endParaRPr>
          </a:p>
          <a:p>
            <a:pPr marL="0" indent="0">
              <a:buNone/>
            </a:pPr>
            <a:endParaRPr lang="tr-TR" dirty="0">
              <a:solidFill>
                <a:srgbClr val="0070C0"/>
              </a:solidFill>
            </a:endParaRPr>
          </a:p>
        </p:txBody>
      </p:sp>
    </p:spTree>
    <p:extLst>
      <p:ext uri="{BB962C8B-B14F-4D97-AF65-F5344CB8AC3E}">
        <p14:creationId xmlns:p14="http://schemas.microsoft.com/office/powerpoint/2010/main" val="4075130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2193EC-3C64-4E69-B65F-71E7C5AE5209}"/>
              </a:ext>
            </a:extLst>
          </p:cNvPr>
          <p:cNvSpPr txBox="1"/>
          <p:nvPr/>
        </p:nvSpPr>
        <p:spPr>
          <a:xfrm>
            <a:off x="-73494" y="59975"/>
            <a:ext cx="7951920" cy="224676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S Mincho" panose="02020609040205080304" pitchFamily="49" charset="-128"/>
                <a:cs typeface="Arial" panose="020B0604020202020204" pitchFamily="34" charset="0"/>
              </a:rPr>
              <a:t>4- Based on the previous discussions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S Mincho" panose="02020609040205080304" pitchFamily="49" charset="-128"/>
                <a:cs typeface="Arial" panose="020B0604020202020204" pitchFamily="34" charset="0"/>
              </a:rPr>
              <a:t>3 main pillars and a </a:t>
            </a:r>
            <a:r>
              <a:rPr kumimoji="0" lang="en-US" sz="2800" b="0" i="0" u="none" strike="noStrike" kern="1200" cap="none" spc="0" normalizeH="0" baseline="0" noProof="0" dirty="0">
                <a:ln>
                  <a:noFill/>
                </a:ln>
                <a:solidFill>
                  <a:srgbClr val="00B050"/>
                </a:solidFill>
                <a:effectLst/>
                <a:uLnTx/>
                <a:uFillTx/>
                <a:latin typeface="Arial" panose="020B0604020202020204" pitchFamily="34" charset="0"/>
                <a:ea typeface="MS Mincho" panose="02020609040205080304" pitchFamily="49" charset="-128"/>
                <a:cs typeface="Arial" panose="020B0604020202020204" pitchFamily="34" charset="0"/>
              </a:rPr>
              <a:t>4</a:t>
            </a:r>
            <a:r>
              <a:rPr kumimoji="0" lang="en-US" sz="2800" b="0" i="0" u="none" strike="noStrike" kern="1200" cap="none" spc="0" normalizeH="0" baseline="30000" noProof="0" dirty="0">
                <a:ln>
                  <a:noFill/>
                </a:ln>
                <a:solidFill>
                  <a:srgbClr val="00B050"/>
                </a:solidFill>
                <a:effectLst/>
                <a:uLnTx/>
                <a:uFillTx/>
                <a:latin typeface="Arial" panose="020B0604020202020204" pitchFamily="34" charset="0"/>
                <a:ea typeface="MS Mincho" panose="02020609040205080304" pitchFamily="49" charset="-128"/>
                <a:cs typeface="Arial" panose="020B0604020202020204" pitchFamily="34" charset="0"/>
              </a:rPr>
              <a:t>th</a:t>
            </a:r>
            <a:r>
              <a:rPr kumimoji="0" lang="en-US" sz="2800" b="0" i="0" u="none" strike="noStrike" kern="1200" cap="none" spc="0" normalizeH="0" baseline="0" noProof="0" dirty="0">
                <a:ln>
                  <a:noFill/>
                </a:ln>
                <a:solidFill>
                  <a:srgbClr val="00B050"/>
                </a:solidFill>
                <a:effectLst/>
                <a:uLnTx/>
                <a:uFillTx/>
                <a:latin typeface="Arial" panose="020B0604020202020204" pitchFamily="34" charset="0"/>
                <a:ea typeface="MS Mincho" panose="02020609040205080304" pitchFamily="49" charset="-128"/>
                <a:cs typeface="Arial" panose="020B0604020202020204" pitchFamily="34" charset="0"/>
              </a:rPr>
              <a:t> one or the 4</a:t>
            </a:r>
            <a:r>
              <a:rPr kumimoji="0" lang="en-US" sz="2800" b="0" i="0" u="none" strike="noStrike" kern="1200" cap="none" spc="0" normalizeH="0" baseline="30000" noProof="0" dirty="0">
                <a:ln>
                  <a:noFill/>
                </a:ln>
                <a:solidFill>
                  <a:srgbClr val="00B050"/>
                </a:solidFill>
                <a:effectLst/>
                <a:uLnTx/>
                <a:uFillTx/>
                <a:latin typeface="Arial" panose="020B0604020202020204" pitchFamily="34" charset="0"/>
                <a:ea typeface="MS Mincho" panose="02020609040205080304" pitchFamily="49" charset="-128"/>
                <a:cs typeface="Arial" panose="020B0604020202020204" pitchFamily="34" charset="0"/>
              </a:rPr>
              <a:t>th</a:t>
            </a:r>
            <a:r>
              <a:rPr kumimoji="0" lang="en-US" sz="2800" b="0" i="0" u="none" strike="noStrike" kern="1200" cap="none" spc="0" normalizeH="0" baseline="0" noProof="0" dirty="0">
                <a:ln>
                  <a:noFill/>
                </a:ln>
                <a:solidFill>
                  <a:srgbClr val="00B050"/>
                </a:solidFill>
                <a:effectLst/>
                <a:uLnTx/>
                <a:uFillTx/>
                <a:latin typeface="Arial" panose="020B0604020202020204" pitchFamily="34" charset="0"/>
                <a:ea typeface="MS Mincho" panose="02020609040205080304" pitchFamily="49" charset="-128"/>
                <a:cs typeface="Arial" panose="020B0604020202020204" pitchFamily="34" charset="0"/>
              </a:rPr>
              <a:t> should be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B050"/>
                </a:solidFill>
                <a:effectLst/>
                <a:uLnTx/>
                <a:uFillTx/>
                <a:latin typeface="Arial" panose="020B0604020202020204" pitchFamily="34" charset="0"/>
                <a:ea typeface="MS Mincho" panose="02020609040205080304" pitchFamily="49" charset="-128"/>
                <a:cs typeface="Arial" panose="020B0604020202020204" pitchFamily="34" charset="0"/>
              </a:rPr>
              <a:t>transversal </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S Mincho" panose="02020609040205080304" pitchFamily="49" charset="-128"/>
                <a:cs typeface="Arial" panose="020B0604020202020204" pitchFamily="34" charset="0"/>
              </a:rPr>
              <a:t>of the Black Sea SRIA??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srgbClr val="FF0000"/>
                </a:solidFill>
                <a:effectLst/>
                <a:uLnTx/>
                <a:uFillTx/>
                <a:latin typeface="Arial" panose="020B0604020202020204" pitchFamily="34" charset="0"/>
                <a:ea typeface="MS Mincho" panose="02020609040205080304" pitchFamily="49" charset="-128"/>
                <a:cs typeface="Arial" panose="020B0604020202020204" pitchFamily="34" charset="0"/>
              </a:rPr>
              <a:t>To be filled…  OUR KEYWORDS DISTRIBUTED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S Mincho" panose="02020609040205080304" pitchFamily="49" charset="-128"/>
              <a:cs typeface="Arial" panose="020B0604020202020204" pitchFamily="34" charset="0"/>
            </a:endParaRPr>
          </a:p>
        </p:txBody>
      </p:sp>
      <p:sp>
        <p:nvSpPr>
          <p:cNvPr id="4" name="Rectangle 3">
            <a:extLst>
              <a:ext uri="{FF2B5EF4-FFF2-40B4-BE49-F238E27FC236}">
                <a16:creationId xmlns:a16="http://schemas.microsoft.com/office/drawing/2014/main" id="{588FF270-23D6-4F77-AD08-4CE85F1D0806}"/>
              </a:ext>
            </a:extLst>
          </p:cNvPr>
          <p:cNvSpPr/>
          <p:nvPr/>
        </p:nvSpPr>
        <p:spPr>
          <a:xfrm>
            <a:off x="347871" y="1815656"/>
            <a:ext cx="2743200" cy="43220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Rectangle 5">
            <a:extLst>
              <a:ext uri="{FF2B5EF4-FFF2-40B4-BE49-F238E27FC236}">
                <a16:creationId xmlns:a16="http://schemas.microsoft.com/office/drawing/2014/main" id="{176A7B2C-179E-40DB-B395-366E67CBF163}"/>
              </a:ext>
            </a:extLst>
          </p:cNvPr>
          <p:cNvSpPr/>
          <p:nvPr/>
        </p:nvSpPr>
        <p:spPr>
          <a:xfrm>
            <a:off x="3105571" y="1815656"/>
            <a:ext cx="2873023" cy="436836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78F66651-828D-4D71-8DE6-410FC3BF7F29}"/>
              </a:ext>
            </a:extLst>
          </p:cNvPr>
          <p:cNvSpPr/>
          <p:nvPr/>
        </p:nvSpPr>
        <p:spPr>
          <a:xfrm>
            <a:off x="6038430" y="1815656"/>
            <a:ext cx="2936894" cy="436836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Rectangle 7">
            <a:extLst>
              <a:ext uri="{FF2B5EF4-FFF2-40B4-BE49-F238E27FC236}">
                <a16:creationId xmlns:a16="http://schemas.microsoft.com/office/drawing/2014/main" id="{66420EF8-556B-4242-92DA-D757DD5F6D15}"/>
              </a:ext>
            </a:extLst>
          </p:cNvPr>
          <p:cNvSpPr/>
          <p:nvPr/>
        </p:nvSpPr>
        <p:spPr>
          <a:xfrm>
            <a:off x="379516" y="1907171"/>
            <a:ext cx="2810568" cy="4062651"/>
          </a:xfrm>
          <a:prstGeom prst="rect">
            <a:avLst/>
          </a:prstGeom>
        </p:spPr>
        <p:txBody>
          <a:bodyPr wrap="square">
            <a:spAutoFit/>
          </a:bodyPr>
          <a:lstStyle/>
          <a:p>
            <a:pPr marL="0" marR="0" lvl="0" indent="0" algn="l" defTabSz="457200" rtl="0" eaLnBrk="1" fontAlgn="b"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Pillar 1: Fundamental Research addressing Black Sea challenges</a:t>
            </a:r>
            <a:r>
              <a:rPr kumimoji="0" lang="tr-TR" sz="1800" b="0" i="0" u="none" strike="noStrike" kern="1200" cap="none" spc="0" normalizeH="0" baseline="0" noProof="0" dirty="0">
                <a:ln>
                  <a:noFill/>
                </a:ln>
                <a:solidFill>
                  <a:prstClr val="black"/>
                </a:solidFill>
                <a:effectLst/>
                <a:uLnTx/>
                <a:uFillTx/>
                <a:latin typeface="Calibri"/>
                <a:ea typeface="+mn-ea"/>
                <a:cs typeface="+mn-cs"/>
              </a:rPr>
              <a:t> </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b"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b"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b"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latin typeface="Calibri"/>
                <a:ea typeface="+mn-ea"/>
                <a:cs typeface="+mn-cs"/>
              </a:rPr>
              <a:t>Biodiversity</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b"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latin typeface="Calibri"/>
                <a:ea typeface="+mn-ea"/>
                <a:cs typeface="+mn-cs"/>
              </a:rPr>
              <a:t>Biological Invasions</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b"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latin typeface="Calibri"/>
                <a:ea typeface="+mn-ea"/>
                <a:cs typeface="+mn-cs"/>
              </a:rPr>
              <a:t>Catchment-Sea Interaction</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t"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latin typeface="Calibri"/>
                <a:ea typeface="+mn-ea"/>
                <a:cs typeface="+mn-cs"/>
              </a:rPr>
              <a:t>Climate Change &amp; Impacts</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b"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latin typeface="Calibri"/>
                <a:ea typeface="+mn-ea"/>
                <a:cs typeface="+mn-cs"/>
              </a:rPr>
              <a:t>Cultural Heritage</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b"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latin typeface="Calibri"/>
                <a:ea typeface="+mn-ea"/>
                <a:cs typeface="+mn-cs"/>
              </a:rPr>
              <a:t>Deep Sea Ecosystems</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b"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latin typeface="Calibri"/>
                <a:ea typeface="+mn-ea"/>
                <a:cs typeface="+mn-cs"/>
              </a:rPr>
              <a:t>Ecosystem Multiple Stressors</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b"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latin typeface="Calibri"/>
                <a:ea typeface="+mn-ea"/>
                <a:cs typeface="+mn-cs"/>
              </a:rPr>
              <a:t>Eutrophication and Deoxygenation</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b"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latin typeface="Calibri"/>
                <a:ea typeface="+mn-ea"/>
                <a:cs typeface="+mn-cs"/>
              </a:rPr>
              <a:t>Interconnections of Basins</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b"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latin typeface="Calibri"/>
                <a:ea typeface="+mn-ea"/>
                <a:cs typeface="+mn-cs"/>
              </a:rPr>
              <a:t>Marine and Coastal Hazards</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b"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latin typeface="Calibri"/>
                <a:ea typeface="+mn-ea"/>
                <a:cs typeface="+mn-cs"/>
              </a:rPr>
              <a:t>Marine Ecosystem Services</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b"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latin typeface="Calibri"/>
                <a:ea typeface="+mn-ea"/>
                <a:cs typeface="+mn-cs"/>
              </a:rPr>
              <a:t>Seas and Human Health</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b"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latin typeface="Calibri"/>
                <a:ea typeface="+mn-ea"/>
                <a:cs typeface="+mn-cs"/>
              </a:rPr>
              <a:t>Socioeconomic &amp; Policy Research</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a:ea typeface="+mn-ea"/>
                <a:cs typeface="+mn-cs"/>
              </a:rPr>
              <a:t>…</a:t>
            </a:r>
          </a:p>
        </p:txBody>
      </p:sp>
      <p:sp>
        <p:nvSpPr>
          <p:cNvPr id="9" name="Rectangle 8">
            <a:extLst>
              <a:ext uri="{FF2B5EF4-FFF2-40B4-BE49-F238E27FC236}">
                <a16:creationId xmlns:a16="http://schemas.microsoft.com/office/drawing/2014/main" id="{FCA213EE-BE3E-4454-91DE-B665393C8191}"/>
              </a:ext>
            </a:extLst>
          </p:cNvPr>
          <p:cNvSpPr/>
          <p:nvPr/>
        </p:nvSpPr>
        <p:spPr>
          <a:xfrm>
            <a:off x="3091072" y="1815656"/>
            <a:ext cx="2743200" cy="3693319"/>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Pillar 2:  Developing Products, Solutions and Clusters underpinning Black Sea Blue Growth</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b"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a:ln>
                  <a:noFill/>
                </a:ln>
                <a:solidFill>
                  <a:prstClr val="black"/>
                </a:solidFill>
                <a:effectLst/>
                <a:uLnTx/>
                <a:uFillTx/>
                <a:latin typeface="Calibri"/>
                <a:ea typeface="+mn-ea"/>
                <a:cs typeface="+mn-cs"/>
              </a:rPr>
              <a:t>Blue Biotechnology</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b"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a:ln>
                  <a:noFill/>
                </a:ln>
                <a:solidFill>
                  <a:prstClr val="black"/>
                </a:solidFill>
                <a:effectLst/>
                <a:uLnTx/>
                <a:uFillTx/>
                <a:latin typeface="Calibri"/>
                <a:ea typeface="+mn-ea"/>
                <a:cs typeface="+mn-cs"/>
              </a:rPr>
              <a:t>Deep sea mining, Oil and Gas Sustainable Exploitation </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b"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a:ln>
                  <a:noFill/>
                </a:ln>
                <a:solidFill>
                  <a:prstClr val="black"/>
                </a:solidFill>
                <a:effectLst/>
                <a:uLnTx/>
                <a:uFillTx/>
                <a:latin typeface="Calibri"/>
                <a:ea typeface="+mn-ea"/>
                <a:cs typeface="+mn-cs"/>
              </a:rPr>
              <a:t>Living Marine Resources (fishery, aquaculture, etc.)</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b"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a:ln>
                  <a:noFill/>
                </a:ln>
                <a:solidFill>
                  <a:prstClr val="black"/>
                </a:solidFill>
                <a:effectLst/>
                <a:uLnTx/>
                <a:uFillTx/>
                <a:latin typeface="Calibri"/>
                <a:ea typeface="+mn-ea"/>
                <a:cs typeface="+mn-cs"/>
              </a:rPr>
              <a:t>Marine Renewable Energy</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b"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a:ln>
                  <a:noFill/>
                </a:ln>
                <a:solidFill>
                  <a:prstClr val="black"/>
                </a:solidFill>
                <a:effectLst/>
                <a:uLnTx/>
                <a:uFillTx/>
                <a:latin typeface="Calibri"/>
                <a:ea typeface="+mn-ea"/>
                <a:cs typeface="+mn-cs"/>
              </a:rPr>
              <a:t>Maritime Transport</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b"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a:ln>
                  <a:noFill/>
                </a:ln>
                <a:solidFill>
                  <a:prstClr val="black"/>
                </a:solidFill>
                <a:effectLst/>
                <a:uLnTx/>
                <a:uFillTx/>
                <a:latin typeface="Calibri"/>
                <a:ea typeface="+mn-ea"/>
                <a:cs typeface="+mn-cs"/>
              </a:rPr>
              <a:t>MSP, ICZM</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b"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a:ln>
                  <a:noFill/>
                </a:ln>
                <a:solidFill>
                  <a:prstClr val="black"/>
                </a:solidFill>
                <a:effectLst/>
                <a:uLnTx/>
                <a:uFillTx/>
                <a:latin typeface="Calibri"/>
                <a:ea typeface="+mn-ea"/>
                <a:cs typeface="+mn-cs"/>
              </a:rPr>
              <a:t>Tourism and Surrounding Economy</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Rectangle 9">
            <a:extLst>
              <a:ext uri="{FF2B5EF4-FFF2-40B4-BE49-F238E27FC236}">
                <a16:creationId xmlns:a16="http://schemas.microsoft.com/office/drawing/2014/main" id="{B9FF8736-F8BE-4DBB-8511-C203EA9EFE45}"/>
              </a:ext>
            </a:extLst>
          </p:cNvPr>
          <p:cNvSpPr/>
          <p:nvPr/>
        </p:nvSpPr>
        <p:spPr>
          <a:xfrm>
            <a:off x="6187367" y="1815656"/>
            <a:ext cx="2743199" cy="452431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Pillar 3: Critical Support and Innovative Infrastructure Building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b"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alibri"/>
                <a:ea typeface="+mn-ea"/>
                <a:cs typeface="+mn-cs"/>
              </a:rPr>
              <a:t>Operational Oceanography/Observing Systems and Monitoring</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b"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alibri"/>
                <a:ea typeface="+mn-ea"/>
                <a:cs typeface="+mn-cs"/>
              </a:rPr>
              <a:t>Training &amp; Technology Transfer</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b"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alibri"/>
                <a:ea typeface="+mn-ea"/>
                <a:cs typeface="+mn-cs"/>
              </a:rPr>
              <a:t>Other/Multiple areas (specify in column B)</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 </a:t>
            </a:r>
          </a:p>
        </p:txBody>
      </p:sp>
      <p:sp>
        <p:nvSpPr>
          <p:cNvPr id="2" name="Rectangle 1">
            <a:extLst>
              <a:ext uri="{FF2B5EF4-FFF2-40B4-BE49-F238E27FC236}">
                <a16:creationId xmlns:a16="http://schemas.microsoft.com/office/drawing/2014/main" id="{7DD10473-4CAB-4550-8767-C8F246C2220E}"/>
              </a:ext>
            </a:extLst>
          </p:cNvPr>
          <p:cNvSpPr/>
          <p:nvPr/>
        </p:nvSpPr>
        <p:spPr>
          <a:xfrm>
            <a:off x="536218" y="5814498"/>
            <a:ext cx="7951920" cy="492443"/>
          </a:xfrm>
          <a:prstGeom prst="rect">
            <a:avLst/>
          </a:prstGeom>
          <a:solidFill>
            <a:schemeClr val="accent1">
              <a:alpha val="25000"/>
            </a:schemeClr>
          </a:solid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600" b="1" i="1" u="none" strike="noStrike" kern="1200" cap="none" spc="0" normalizeH="0" baseline="0" noProof="0" dirty="0">
                <a:ln>
                  <a:noFill/>
                </a:ln>
                <a:solidFill>
                  <a:srgbClr val="FF0000"/>
                </a:solidFill>
                <a:effectLst/>
                <a:uLnTx/>
                <a:uFillTx/>
                <a:latin typeface="Arial" panose="020B0604020202020204" pitchFamily="34" charset="0"/>
                <a:ea typeface="MS Mincho" panose="02020609040205080304" pitchFamily="49" charset="-128"/>
                <a:cs typeface="Arial" panose="020B0604020202020204" pitchFamily="34" charset="0"/>
              </a:rPr>
              <a:t>TRANSVERSAL</a:t>
            </a:r>
            <a:r>
              <a:rPr kumimoji="0" lang="tr-TR" sz="2600" b="1" i="1" u="none" strike="noStrike" kern="1200" cap="none" spc="0" normalizeH="0" baseline="0" noProof="0" dirty="0">
                <a:ln>
                  <a:noFill/>
                </a:ln>
                <a:solidFill>
                  <a:srgbClr val="FF0000"/>
                </a:solidFill>
                <a:effectLst/>
                <a:uLnTx/>
                <a:uFillTx/>
                <a:latin typeface="Arial" panose="020B0604020202020204" pitchFamily="34" charset="0"/>
                <a:ea typeface="MS Mincho" panose="02020609040205080304" pitchFamily="49" charset="-128"/>
                <a:cs typeface="Arial" panose="020B0604020202020204" pitchFamily="34" charset="0"/>
              </a:rPr>
              <a:t>!</a:t>
            </a:r>
            <a:r>
              <a:rPr kumimoji="0" lang="en-US" sz="2600" b="1" i="1" u="none" strike="noStrike" kern="1200" cap="none" spc="0" normalizeH="0" baseline="0" noProof="0" dirty="0">
                <a:ln>
                  <a:noFill/>
                </a:ln>
                <a:solidFill>
                  <a:srgbClr val="FF0000"/>
                </a:solidFill>
                <a:effectLst/>
                <a:uLnTx/>
                <a:uFillTx/>
                <a:latin typeface="Arial" panose="020B0604020202020204" pitchFamily="34" charset="0"/>
                <a:ea typeface="MS Mincho" panose="02020609040205080304" pitchFamily="49" charset="-128"/>
                <a:cs typeface="Arial" panose="020B0604020202020204" pitchFamily="34" charset="0"/>
              </a:rPr>
              <a:t> </a:t>
            </a:r>
          </a:p>
        </p:txBody>
      </p:sp>
      <p:sp>
        <p:nvSpPr>
          <p:cNvPr id="11" name="Left Arrow 10">
            <a:extLst>
              <a:ext uri="{FF2B5EF4-FFF2-40B4-BE49-F238E27FC236}">
                <a16:creationId xmlns:a16="http://schemas.microsoft.com/office/drawing/2014/main" id="{55C05AF0-452B-A146-96B7-6729A40929B1}"/>
              </a:ext>
            </a:extLst>
          </p:cNvPr>
          <p:cNvSpPr/>
          <p:nvPr/>
        </p:nvSpPr>
        <p:spPr>
          <a:xfrm>
            <a:off x="6465289" y="1078776"/>
            <a:ext cx="2187354" cy="58928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Third exercise</a:t>
            </a:r>
          </a:p>
        </p:txBody>
      </p:sp>
    </p:spTree>
    <p:extLst>
      <p:ext uri="{BB962C8B-B14F-4D97-AF65-F5344CB8AC3E}">
        <p14:creationId xmlns:p14="http://schemas.microsoft.com/office/powerpoint/2010/main" val="2883949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594BF-D1A0-4140-85EB-005CAB6DEC75}"/>
              </a:ext>
            </a:extLst>
          </p:cNvPr>
          <p:cNvSpPr>
            <a:spLocks noGrp="1"/>
          </p:cNvSpPr>
          <p:nvPr>
            <p:ph type="ctrTitle"/>
          </p:nvPr>
        </p:nvSpPr>
        <p:spPr/>
        <p:txBody>
          <a:bodyPr/>
          <a:lstStyle/>
          <a:p>
            <a:r>
              <a:rPr lang="tr-TR" dirty="0" err="1"/>
              <a:t>Group</a:t>
            </a:r>
            <a:r>
              <a:rPr lang="tr-TR" dirty="0"/>
              <a:t> 1</a:t>
            </a:r>
          </a:p>
        </p:txBody>
      </p:sp>
    </p:spTree>
    <p:extLst>
      <p:ext uri="{BB962C8B-B14F-4D97-AF65-F5344CB8AC3E}">
        <p14:creationId xmlns:p14="http://schemas.microsoft.com/office/powerpoint/2010/main" val="2060544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FAFC76-FE5D-416B-B54D-E2E86A744B30}"/>
              </a:ext>
            </a:extLst>
          </p:cNvPr>
          <p:cNvSpPr/>
          <p:nvPr/>
        </p:nvSpPr>
        <p:spPr>
          <a:xfrm>
            <a:off x="475692" y="1189238"/>
            <a:ext cx="8272067" cy="3785652"/>
          </a:xfrm>
          <a:prstGeom prst="rect">
            <a:avLst/>
          </a:prstGeom>
          <a:solidFill>
            <a:schemeClr val="accent1">
              <a:lumMod val="20000"/>
              <a:lumOff val="80000"/>
            </a:schemeClr>
          </a:solidFill>
        </p:spPr>
        <p:txBody>
          <a:bodyPr wrap="square">
            <a:spAutoFit/>
          </a:bodyPr>
          <a:lstStyle/>
          <a:p>
            <a:r>
              <a:rPr lang="en-US" sz="2000" u="sng" dirty="0"/>
              <a:t>Major Challenges for the Black Sea:</a:t>
            </a:r>
          </a:p>
          <a:p>
            <a:r>
              <a:rPr lang="en-US" sz="2000" dirty="0"/>
              <a:t> </a:t>
            </a:r>
          </a:p>
          <a:p>
            <a:pPr marL="285750" indent="-285750">
              <a:buFont typeface="Arial" panose="020B0604020202020204" pitchFamily="34" charset="0"/>
              <a:buChar char="•"/>
            </a:pPr>
            <a:r>
              <a:rPr lang="en-US" sz="2000" dirty="0"/>
              <a:t>Ecosystem degradation due to anthropogenic </a:t>
            </a:r>
            <a:r>
              <a:rPr lang="en-US" sz="2000" dirty="0">
                <a:solidFill>
                  <a:srgbClr val="00B050"/>
                </a:solidFill>
              </a:rPr>
              <a:t>and natural drivers such as</a:t>
            </a:r>
            <a:r>
              <a:rPr lang="en-US" sz="2000" dirty="0"/>
              <a:t> pollution, </a:t>
            </a:r>
            <a:r>
              <a:rPr lang="en-US" sz="2000" dirty="0">
                <a:solidFill>
                  <a:srgbClr val="00B050"/>
                </a:solidFill>
              </a:rPr>
              <a:t>eutrophication</a:t>
            </a:r>
            <a:r>
              <a:rPr lang="en-US" sz="2000" dirty="0">
                <a:solidFill>
                  <a:srgbClr val="FF0000"/>
                </a:solidFill>
              </a:rPr>
              <a:t>, </a:t>
            </a:r>
            <a:r>
              <a:rPr lang="en-US" sz="2000" dirty="0"/>
              <a:t>climate change and resource extraction </a:t>
            </a:r>
          </a:p>
          <a:p>
            <a:pPr marL="285750" indent="-285750">
              <a:buFont typeface="Arial" panose="020B0604020202020204" pitchFamily="34" charset="0"/>
              <a:buChar char="•"/>
            </a:pPr>
            <a:r>
              <a:rPr lang="en-US" sz="2000" dirty="0"/>
              <a:t>Underdeveloped predictive capability due to increasingly complex array of multi-stressors and their less-known interactions</a:t>
            </a:r>
          </a:p>
          <a:p>
            <a:pPr marL="285750" indent="-285750">
              <a:buFont typeface="Arial" panose="020B0604020202020204" pitchFamily="34" charset="0"/>
              <a:buChar char="•"/>
            </a:pPr>
            <a:r>
              <a:rPr lang="en-US" sz="2000" dirty="0"/>
              <a:t>Lack of integrated, multidisciplinary, blue-growth tailored knowledge  </a:t>
            </a:r>
          </a:p>
          <a:p>
            <a:pPr marL="285750" indent="-285750">
              <a:buFont typeface="Arial" panose="020B0604020202020204" pitchFamily="34" charset="0"/>
              <a:buChar char="•"/>
            </a:pPr>
            <a:r>
              <a:rPr lang="en-US" sz="2000" dirty="0"/>
              <a:t>Lack of emergent blue sectors and research-public-private</a:t>
            </a:r>
            <a:r>
              <a:rPr lang="en-US" sz="2000" dirty="0">
                <a:solidFill>
                  <a:srgbClr val="FF0000"/>
                </a:solidFill>
              </a:rPr>
              <a:t> </a:t>
            </a:r>
            <a:r>
              <a:rPr lang="en-US" sz="2000" dirty="0"/>
              <a:t>cooperation (i.e. clusters) inhibiting the growth of  blue economy </a:t>
            </a:r>
          </a:p>
          <a:p>
            <a:pPr marL="285750" indent="-285750">
              <a:buFont typeface="Arial" panose="020B0604020202020204" pitchFamily="34" charset="0"/>
              <a:buChar char="•"/>
            </a:pPr>
            <a:r>
              <a:rPr lang="en-US" sz="2000" dirty="0">
                <a:solidFill>
                  <a:srgbClr val="00B050"/>
                </a:solidFill>
              </a:rPr>
              <a:t>Renewable energy and gas hydrates</a:t>
            </a:r>
          </a:p>
          <a:p>
            <a:pPr marL="285750" indent="-285750">
              <a:buFont typeface="Arial" panose="020B0604020202020204" pitchFamily="34" charset="0"/>
              <a:buChar char="•"/>
            </a:pPr>
            <a:r>
              <a:rPr lang="en-US" sz="2000" i="1" dirty="0">
                <a:solidFill>
                  <a:srgbClr val="00B050"/>
                </a:solidFill>
              </a:rPr>
              <a:t>Extreme habitats are major challenges but could serve as opportunities for blue biotech</a:t>
            </a:r>
            <a:endParaRPr lang="en-US" sz="2000" i="1" dirty="0">
              <a:solidFill>
                <a:srgbClr val="FF0000"/>
              </a:solidFill>
            </a:endParaRPr>
          </a:p>
        </p:txBody>
      </p:sp>
    </p:spTree>
    <p:extLst>
      <p:ext uri="{BB962C8B-B14F-4D97-AF65-F5344CB8AC3E}">
        <p14:creationId xmlns:p14="http://schemas.microsoft.com/office/powerpoint/2010/main" val="641087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1B796-9A1C-E64A-B998-861735149BEB}"/>
              </a:ext>
            </a:extLst>
          </p:cNvPr>
          <p:cNvSpPr>
            <a:spLocks noGrp="1"/>
          </p:cNvSpPr>
          <p:nvPr>
            <p:ph type="title"/>
          </p:nvPr>
        </p:nvSpPr>
        <p:spPr>
          <a:xfrm>
            <a:off x="553085" y="126172"/>
            <a:ext cx="8230870" cy="1325563"/>
          </a:xfrm>
        </p:spPr>
        <p:txBody>
          <a:bodyPr>
            <a:normAutofit/>
          </a:bodyPr>
          <a:lstStyle/>
          <a:p>
            <a:r>
              <a:rPr lang="en-US" sz="3600" dirty="0">
                <a:solidFill>
                  <a:srgbClr val="0070C0"/>
                </a:solidFill>
                <a:latin typeface="Helvetica" charset="0"/>
                <a:ea typeface="Helvetica" charset="0"/>
                <a:cs typeface="Helvetica" charset="0"/>
              </a:rPr>
              <a:t>Our Vision</a:t>
            </a:r>
          </a:p>
        </p:txBody>
      </p:sp>
      <p:sp>
        <p:nvSpPr>
          <p:cNvPr id="3" name="Content Placeholder 2">
            <a:extLst>
              <a:ext uri="{FF2B5EF4-FFF2-40B4-BE49-F238E27FC236}">
                <a16:creationId xmlns:a16="http://schemas.microsoft.com/office/drawing/2014/main" id="{078A9624-910D-CE43-AFEC-83AB090B8F4F}"/>
              </a:ext>
            </a:extLst>
          </p:cNvPr>
          <p:cNvSpPr>
            <a:spLocks noGrp="1"/>
          </p:cNvSpPr>
          <p:nvPr>
            <p:ph idx="1"/>
          </p:nvPr>
        </p:nvSpPr>
        <p:spPr>
          <a:xfrm>
            <a:off x="193040" y="2002420"/>
            <a:ext cx="8950960" cy="3291326"/>
          </a:xfrm>
        </p:spPr>
        <p:txBody>
          <a:bodyPr>
            <a:normAutofit/>
          </a:bodyPr>
          <a:lstStyle/>
          <a:p>
            <a:pPr marL="0" indent="0">
              <a:buNone/>
            </a:pPr>
            <a:endParaRPr lang="tr-TR" dirty="0">
              <a:solidFill>
                <a:srgbClr val="0070C0"/>
              </a:solidFill>
            </a:endParaRPr>
          </a:p>
          <a:p>
            <a:pPr marL="0" indent="0">
              <a:buNone/>
            </a:pPr>
            <a:r>
              <a:rPr lang="tr-TR" dirty="0" err="1">
                <a:solidFill>
                  <a:srgbClr val="00B050"/>
                </a:solidFill>
              </a:rPr>
              <a:t>To</a:t>
            </a:r>
            <a:r>
              <a:rPr lang="tr-TR" dirty="0">
                <a:solidFill>
                  <a:srgbClr val="00B050"/>
                </a:solidFill>
              </a:rPr>
              <a:t> </a:t>
            </a:r>
            <a:r>
              <a:rPr lang="tr-TR" dirty="0" err="1">
                <a:solidFill>
                  <a:srgbClr val="00B050"/>
                </a:solidFill>
              </a:rPr>
              <a:t>create</a:t>
            </a:r>
            <a:r>
              <a:rPr lang="tr-TR" dirty="0">
                <a:solidFill>
                  <a:srgbClr val="00B050"/>
                </a:solidFill>
              </a:rPr>
              <a:t> </a:t>
            </a:r>
            <a:r>
              <a:rPr lang="tr-TR" dirty="0" err="1">
                <a:solidFill>
                  <a:srgbClr val="00B050"/>
                </a:solidFill>
              </a:rPr>
              <a:t>new</a:t>
            </a:r>
            <a:r>
              <a:rPr lang="tr-TR" dirty="0">
                <a:solidFill>
                  <a:srgbClr val="00B050"/>
                </a:solidFill>
              </a:rPr>
              <a:t> </a:t>
            </a:r>
            <a:r>
              <a:rPr lang="tr-TR" dirty="0" err="1">
                <a:solidFill>
                  <a:srgbClr val="00B050"/>
                </a:solidFill>
              </a:rPr>
              <a:t>knowledge</a:t>
            </a:r>
            <a:r>
              <a:rPr lang="tr-TR" dirty="0">
                <a:solidFill>
                  <a:srgbClr val="00B050"/>
                </a:solidFill>
              </a:rPr>
              <a:t>, </a:t>
            </a:r>
            <a:r>
              <a:rPr lang="tr-TR" dirty="0" err="1">
                <a:solidFill>
                  <a:srgbClr val="00B050"/>
                </a:solidFill>
              </a:rPr>
              <a:t>technologies</a:t>
            </a:r>
            <a:r>
              <a:rPr lang="tr-TR" dirty="0">
                <a:solidFill>
                  <a:srgbClr val="00B050"/>
                </a:solidFill>
              </a:rPr>
              <a:t> </a:t>
            </a:r>
            <a:r>
              <a:rPr lang="tr-TR" dirty="0" err="1">
                <a:solidFill>
                  <a:srgbClr val="00B050"/>
                </a:solidFill>
              </a:rPr>
              <a:t>and</a:t>
            </a:r>
            <a:r>
              <a:rPr lang="tr-TR" dirty="0">
                <a:solidFill>
                  <a:srgbClr val="00B050"/>
                </a:solidFill>
              </a:rPr>
              <a:t> </a:t>
            </a:r>
            <a:r>
              <a:rPr lang="tr-TR" dirty="0" err="1">
                <a:solidFill>
                  <a:srgbClr val="00B050"/>
                </a:solidFill>
              </a:rPr>
              <a:t>services</a:t>
            </a:r>
            <a:r>
              <a:rPr lang="tr-TR" dirty="0">
                <a:solidFill>
                  <a:srgbClr val="00B050"/>
                </a:solidFill>
              </a:rPr>
              <a:t>, as </a:t>
            </a:r>
            <a:r>
              <a:rPr lang="tr-TR" dirty="0" err="1">
                <a:solidFill>
                  <a:srgbClr val="00B050"/>
                </a:solidFill>
              </a:rPr>
              <a:t>well</a:t>
            </a:r>
            <a:r>
              <a:rPr lang="tr-TR" dirty="0">
                <a:solidFill>
                  <a:srgbClr val="00B050"/>
                </a:solidFill>
              </a:rPr>
              <a:t> as </a:t>
            </a:r>
            <a:r>
              <a:rPr lang="tr-TR" dirty="0" err="1">
                <a:solidFill>
                  <a:srgbClr val="00B050"/>
                </a:solidFill>
              </a:rPr>
              <a:t>fostering</a:t>
            </a:r>
            <a:r>
              <a:rPr lang="tr-TR" dirty="0">
                <a:solidFill>
                  <a:srgbClr val="00B050"/>
                </a:solidFill>
              </a:rPr>
              <a:t> </a:t>
            </a:r>
            <a:r>
              <a:rPr lang="tr-TR" dirty="0" err="1">
                <a:solidFill>
                  <a:srgbClr val="00B050"/>
                </a:solidFill>
              </a:rPr>
              <a:t>human</a:t>
            </a:r>
            <a:r>
              <a:rPr lang="tr-TR" dirty="0">
                <a:solidFill>
                  <a:srgbClr val="00B050"/>
                </a:solidFill>
              </a:rPr>
              <a:t> </a:t>
            </a:r>
            <a:r>
              <a:rPr lang="tr-TR" dirty="0" err="1">
                <a:solidFill>
                  <a:srgbClr val="00B050"/>
                </a:solidFill>
              </a:rPr>
              <a:t>and</a:t>
            </a:r>
            <a:r>
              <a:rPr lang="tr-TR" dirty="0">
                <a:solidFill>
                  <a:srgbClr val="00B050"/>
                </a:solidFill>
              </a:rPr>
              <a:t> </a:t>
            </a:r>
            <a:r>
              <a:rPr lang="tr-TR" dirty="0" err="1">
                <a:solidFill>
                  <a:srgbClr val="00B050"/>
                </a:solidFill>
              </a:rPr>
              <a:t>infrastructures</a:t>
            </a:r>
            <a:r>
              <a:rPr lang="tr-TR" dirty="0">
                <a:solidFill>
                  <a:srgbClr val="00B050"/>
                </a:solidFill>
              </a:rPr>
              <a:t> </a:t>
            </a:r>
            <a:r>
              <a:rPr lang="tr-TR" dirty="0" err="1">
                <a:solidFill>
                  <a:srgbClr val="00B050"/>
                </a:solidFill>
              </a:rPr>
              <a:t>capacity</a:t>
            </a:r>
            <a:r>
              <a:rPr lang="tr-TR" dirty="0">
                <a:solidFill>
                  <a:srgbClr val="00B050"/>
                </a:solidFill>
              </a:rPr>
              <a:t> </a:t>
            </a:r>
            <a:r>
              <a:rPr lang="tr-TR" dirty="0" err="1">
                <a:solidFill>
                  <a:srgbClr val="00B050"/>
                </a:solidFill>
              </a:rPr>
              <a:t>building</a:t>
            </a:r>
            <a:r>
              <a:rPr lang="tr-TR" dirty="0">
                <a:solidFill>
                  <a:srgbClr val="00B050"/>
                </a:solidFill>
              </a:rPr>
              <a:t> in </a:t>
            </a:r>
            <a:r>
              <a:rPr lang="tr-TR" dirty="0" err="1">
                <a:solidFill>
                  <a:srgbClr val="00B050"/>
                </a:solidFill>
              </a:rPr>
              <a:t>marine</a:t>
            </a:r>
            <a:r>
              <a:rPr lang="tr-TR" dirty="0">
                <a:solidFill>
                  <a:srgbClr val="00B050"/>
                </a:solidFill>
              </a:rPr>
              <a:t> </a:t>
            </a:r>
            <a:r>
              <a:rPr lang="tr-TR" dirty="0" err="1">
                <a:solidFill>
                  <a:srgbClr val="00B050"/>
                </a:solidFill>
              </a:rPr>
              <a:t>and</a:t>
            </a:r>
            <a:r>
              <a:rPr lang="tr-TR" dirty="0">
                <a:solidFill>
                  <a:srgbClr val="00B050"/>
                </a:solidFill>
              </a:rPr>
              <a:t> </a:t>
            </a:r>
            <a:r>
              <a:rPr lang="tr-TR" dirty="0" err="1">
                <a:solidFill>
                  <a:srgbClr val="00B050"/>
                </a:solidFill>
              </a:rPr>
              <a:t>maritime</a:t>
            </a:r>
            <a:r>
              <a:rPr lang="tr-TR" dirty="0">
                <a:solidFill>
                  <a:srgbClr val="00B050"/>
                </a:solidFill>
              </a:rPr>
              <a:t> </a:t>
            </a:r>
            <a:r>
              <a:rPr lang="tr-TR" dirty="0" err="1">
                <a:solidFill>
                  <a:srgbClr val="00B050"/>
                </a:solidFill>
              </a:rPr>
              <a:t>sectors</a:t>
            </a:r>
            <a:r>
              <a:rPr lang="tr-TR" dirty="0">
                <a:solidFill>
                  <a:srgbClr val="00B050"/>
                </a:solidFill>
              </a:rPr>
              <a:t> </a:t>
            </a:r>
            <a:r>
              <a:rPr lang="tr-TR" dirty="0" err="1">
                <a:solidFill>
                  <a:srgbClr val="00B050"/>
                </a:solidFill>
              </a:rPr>
              <a:t>to</a:t>
            </a:r>
            <a:r>
              <a:rPr lang="tr-TR" dirty="0">
                <a:solidFill>
                  <a:srgbClr val="00B050"/>
                </a:solidFill>
              </a:rPr>
              <a:t> </a:t>
            </a:r>
            <a:r>
              <a:rPr lang="en-US" dirty="0">
                <a:solidFill>
                  <a:srgbClr val="00B050"/>
                </a:solidFill>
              </a:rPr>
              <a:t>develop unique opportunities for blue growth in the Black Sea</a:t>
            </a:r>
          </a:p>
          <a:p>
            <a:pPr marL="0" indent="0">
              <a:buNone/>
            </a:pPr>
            <a:endParaRPr lang="tr-TR" dirty="0">
              <a:solidFill>
                <a:srgbClr val="0070C0"/>
              </a:solidFill>
            </a:endParaRPr>
          </a:p>
        </p:txBody>
      </p:sp>
    </p:spTree>
    <p:extLst>
      <p:ext uri="{BB962C8B-B14F-4D97-AF65-F5344CB8AC3E}">
        <p14:creationId xmlns:p14="http://schemas.microsoft.com/office/powerpoint/2010/main" val="769388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76518" y="2305317"/>
            <a:ext cx="8345510" cy="6697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err="1">
                <a:solidFill>
                  <a:srgbClr val="FFFF00"/>
                </a:solidFill>
              </a:rPr>
              <a:t>Technology</a:t>
            </a:r>
            <a:r>
              <a:rPr lang="tr-TR" dirty="0">
                <a:solidFill>
                  <a:srgbClr val="FFFF00"/>
                </a:solidFill>
              </a:rPr>
              <a:t> </a:t>
            </a:r>
            <a:r>
              <a:rPr lang="tr-TR" dirty="0" err="1">
                <a:solidFill>
                  <a:srgbClr val="FFFF00"/>
                </a:solidFill>
              </a:rPr>
              <a:t>to</a:t>
            </a:r>
            <a:r>
              <a:rPr lang="tr-TR" dirty="0">
                <a:solidFill>
                  <a:srgbClr val="FFFF00"/>
                </a:solidFill>
              </a:rPr>
              <a:t> </a:t>
            </a:r>
            <a:r>
              <a:rPr lang="tr-TR" dirty="0" err="1">
                <a:solidFill>
                  <a:srgbClr val="FFFF00"/>
                </a:solidFill>
              </a:rPr>
              <a:t>adress</a:t>
            </a:r>
            <a:r>
              <a:rPr lang="tr-TR" dirty="0">
                <a:solidFill>
                  <a:srgbClr val="FFFF00"/>
                </a:solidFill>
              </a:rPr>
              <a:t> </a:t>
            </a:r>
            <a:r>
              <a:rPr lang="tr-TR" dirty="0" err="1">
                <a:solidFill>
                  <a:srgbClr val="FFFF00"/>
                </a:solidFill>
              </a:rPr>
              <a:t>challenges</a:t>
            </a:r>
            <a:r>
              <a:rPr lang="tr-TR" dirty="0">
                <a:solidFill>
                  <a:srgbClr val="FFFF00"/>
                </a:solidFill>
              </a:rPr>
              <a:t> </a:t>
            </a:r>
            <a:r>
              <a:rPr lang="tr-TR" dirty="0" err="1">
                <a:solidFill>
                  <a:srgbClr val="FFFF00"/>
                </a:solidFill>
              </a:rPr>
              <a:t>and</a:t>
            </a:r>
            <a:r>
              <a:rPr lang="tr-TR" dirty="0">
                <a:solidFill>
                  <a:srgbClr val="FFFF00"/>
                </a:solidFill>
              </a:rPr>
              <a:t> </a:t>
            </a:r>
            <a:r>
              <a:rPr lang="tr-TR" dirty="0" err="1">
                <a:solidFill>
                  <a:srgbClr val="FFFF00"/>
                </a:solidFill>
              </a:rPr>
              <a:t>provide</a:t>
            </a:r>
            <a:r>
              <a:rPr lang="tr-TR" dirty="0">
                <a:solidFill>
                  <a:srgbClr val="FFFF00"/>
                </a:solidFill>
              </a:rPr>
              <a:t> </a:t>
            </a:r>
            <a:r>
              <a:rPr lang="tr-TR" dirty="0" err="1">
                <a:solidFill>
                  <a:srgbClr val="FFFF00"/>
                </a:solidFill>
              </a:rPr>
              <a:t>solutions</a:t>
            </a:r>
            <a:r>
              <a:rPr lang="tr-TR" dirty="0">
                <a:solidFill>
                  <a:srgbClr val="FFFF00"/>
                </a:solidFill>
              </a:rPr>
              <a:t> </a:t>
            </a:r>
            <a:r>
              <a:rPr lang="tr-TR" dirty="0" err="1">
                <a:solidFill>
                  <a:srgbClr val="FFFF00"/>
                </a:solidFill>
              </a:rPr>
              <a:t>for</a:t>
            </a:r>
            <a:r>
              <a:rPr lang="tr-TR" dirty="0">
                <a:solidFill>
                  <a:srgbClr val="FFFF00"/>
                </a:solidFill>
              </a:rPr>
              <a:t> </a:t>
            </a:r>
            <a:r>
              <a:rPr lang="tr-TR" dirty="0" err="1">
                <a:solidFill>
                  <a:srgbClr val="FFFF00"/>
                </a:solidFill>
              </a:rPr>
              <a:t>marine</a:t>
            </a:r>
            <a:r>
              <a:rPr lang="tr-TR" dirty="0">
                <a:solidFill>
                  <a:srgbClr val="FFFF00"/>
                </a:solidFill>
              </a:rPr>
              <a:t> </a:t>
            </a:r>
            <a:r>
              <a:rPr lang="tr-TR" dirty="0" err="1">
                <a:solidFill>
                  <a:srgbClr val="FFFF00"/>
                </a:solidFill>
              </a:rPr>
              <a:t>and</a:t>
            </a:r>
            <a:r>
              <a:rPr lang="tr-TR" dirty="0">
                <a:solidFill>
                  <a:srgbClr val="FFFF00"/>
                </a:solidFill>
              </a:rPr>
              <a:t> </a:t>
            </a:r>
            <a:r>
              <a:rPr lang="tr-TR" dirty="0" err="1">
                <a:solidFill>
                  <a:srgbClr val="FFFF00"/>
                </a:solidFill>
              </a:rPr>
              <a:t>maritime</a:t>
            </a:r>
            <a:r>
              <a:rPr lang="tr-TR" dirty="0">
                <a:solidFill>
                  <a:srgbClr val="FFFF00"/>
                </a:solidFill>
              </a:rPr>
              <a:t>  </a:t>
            </a:r>
            <a:r>
              <a:rPr lang="tr-TR" dirty="0" err="1">
                <a:solidFill>
                  <a:srgbClr val="FFFF00"/>
                </a:solidFill>
              </a:rPr>
              <a:t>sectors</a:t>
            </a:r>
            <a:r>
              <a:rPr lang="tr-TR" dirty="0">
                <a:solidFill>
                  <a:srgbClr val="FFFF00"/>
                </a:solidFill>
              </a:rPr>
              <a:t> …</a:t>
            </a:r>
            <a:endParaRPr lang="en-US" dirty="0">
              <a:solidFill>
                <a:srgbClr val="FFFF00"/>
              </a:solidFill>
            </a:endParaRPr>
          </a:p>
        </p:txBody>
      </p:sp>
      <p:sp>
        <p:nvSpPr>
          <p:cNvPr id="6" name="Rounded Rectangle 5"/>
          <p:cNvSpPr/>
          <p:nvPr/>
        </p:nvSpPr>
        <p:spPr>
          <a:xfrm>
            <a:off x="476518" y="3127419"/>
            <a:ext cx="8345510" cy="6697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err="1">
                <a:solidFill>
                  <a:srgbClr val="FFFF00"/>
                </a:solidFill>
              </a:rPr>
              <a:t>Energy</a:t>
            </a:r>
            <a:r>
              <a:rPr lang="tr-TR" dirty="0"/>
              <a:t> –</a:t>
            </a:r>
            <a:r>
              <a:rPr lang="tr-TR" dirty="0" err="1">
                <a:solidFill>
                  <a:srgbClr val="FFFF00"/>
                </a:solidFill>
              </a:rPr>
              <a:t>establishment</a:t>
            </a:r>
            <a:r>
              <a:rPr lang="tr-TR" dirty="0">
                <a:solidFill>
                  <a:srgbClr val="FFFF00"/>
                </a:solidFill>
              </a:rPr>
              <a:t> of </a:t>
            </a:r>
            <a:r>
              <a:rPr lang="tr-TR" dirty="0" err="1">
                <a:solidFill>
                  <a:srgbClr val="FFFF00"/>
                </a:solidFill>
              </a:rPr>
              <a:t>renewable</a:t>
            </a:r>
            <a:r>
              <a:rPr lang="tr-TR" dirty="0">
                <a:solidFill>
                  <a:srgbClr val="FFFF00"/>
                </a:solidFill>
              </a:rPr>
              <a:t> </a:t>
            </a:r>
            <a:r>
              <a:rPr lang="tr-TR" dirty="0" err="1">
                <a:solidFill>
                  <a:srgbClr val="FFFF00"/>
                </a:solidFill>
              </a:rPr>
              <a:t>energy</a:t>
            </a:r>
            <a:r>
              <a:rPr lang="tr-TR" dirty="0">
                <a:solidFill>
                  <a:srgbClr val="FFFF00"/>
                </a:solidFill>
              </a:rPr>
              <a:t> </a:t>
            </a:r>
            <a:r>
              <a:rPr lang="tr-TR" dirty="0" err="1">
                <a:solidFill>
                  <a:srgbClr val="FFFF00"/>
                </a:solidFill>
              </a:rPr>
              <a:t>sectors</a:t>
            </a:r>
            <a:r>
              <a:rPr lang="tr-TR" dirty="0">
                <a:solidFill>
                  <a:srgbClr val="FFFF00"/>
                </a:solidFill>
              </a:rPr>
              <a:t> </a:t>
            </a:r>
            <a:r>
              <a:rPr lang="tr-TR" dirty="0" err="1">
                <a:solidFill>
                  <a:srgbClr val="FFFF00"/>
                </a:solidFill>
              </a:rPr>
              <a:t>and</a:t>
            </a:r>
            <a:r>
              <a:rPr lang="tr-TR" dirty="0">
                <a:solidFill>
                  <a:srgbClr val="FFFF00"/>
                </a:solidFill>
              </a:rPr>
              <a:t> </a:t>
            </a:r>
            <a:r>
              <a:rPr lang="tr-TR" dirty="0" err="1">
                <a:solidFill>
                  <a:srgbClr val="FFFF00"/>
                </a:solidFill>
              </a:rPr>
              <a:t>gas</a:t>
            </a:r>
            <a:r>
              <a:rPr lang="tr-TR" dirty="0">
                <a:solidFill>
                  <a:srgbClr val="FFFF00"/>
                </a:solidFill>
              </a:rPr>
              <a:t> </a:t>
            </a:r>
            <a:r>
              <a:rPr lang="tr-TR" dirty="0" err="1">
                <a:solidFill>
                  <a:srgbClr val="FFFF00"/>
                </a:solidFill>
              </a:rPr>
              <a:t>hydrates</a:t>
            </a:r>
            <a:r>
              <a:rPr lang="tr-TR" dirty="0">
                <a:solidFill>
                  <a:srgbClr val="FFFF00"/>
                </a:solidFill>
              </a:rPr>
              <a:t> </a:t>
            </a:r>
            <a:r>
              <a:rPr lang="tr-TR" dirty="0" err="1">
                <a:solidFill>
                  <a:srgbClr val="FFFF00"/>
                </a:solidFill>
              </a:rPr>
              <a:t>exploration</a:t>
            </a:r>
            <a:endParaRPr lang="en-US" dirty="0">
              <a:solidFill>
                <a:srgbClr val="FFFF00"/>
              </a:solidFill>
            </a:endParaRPr>
          </a:p>
        </p:txBody>
      </p:sp>
      <p:sp>
        <p:nvSpPr>
          <p:cNvPr id="7" name="Rounded Rectangle 6"/>
          <p:cNvSpPr/>
          <p:nvPr/>
        </p:nvSpPr>
        <p:spPr>
          <a:xfrm>
            <a:off x="476518" y="3970987"/>
            <a:ext cx="8345510" cy="6697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rgbClr val="FFFF00"/>
                </a:solidFill>
              </a:rPr>
              <a:t>Marine </a:t>
            </a:r>
            <a:r>
              <a:rPr lang="tr-TR" dirty="0" err="1">
                <a:solidFill>
                  <a:srgbClr val="FFFF00"/>
                </a:solidFill>
              </a:rPr>
              <a:t>food</a:t>
            </a:r>
            <a:r>
              <a:rPr lang="tr-TR" dirty="0">
                <a:solidFill>
                  <a:srgbClr val="FFFF00"/>
                </a:solidFill>
              </a:rPr>
              <a:t>- </a:t>
            </a:r>
            <a:r>
              <a:rPr lang="tr-TR" dirty="0" err="1">
                <a:solidFill>
                  <a:srgbClr val="FFFF00"/>
                </a:solidFill>
              </a:rPr>
              <a:t>Sustainable</a:t>
            </a:r>
            <a:r>
              <a:rPr lang="tr-TR" dirty="0">
                <a:solidFill>
                  <a:srgbClr val="FFFF00"/>
                </a:solidFill>
              </a:rPr>
              <a:t> </a:t>
            </a:r>
            <a:r>
              <a:rPr lang="tr-TR" dirty="0" err="1">
                <a:solidFill>
                  <a:srgbClr val="FFFF00"/>
                </a:solidFill>
              </a:rPr>
              <a:t>Fisheries</a:t>
            </a:r>
            <a:r>
              <a:rPr lang="tr-TR" dirty="0">
                <a:solidFill>
                  <a:srgbClr val="FFFF00"/>
                </a:solidFill>
              </a:rPr>
              <a:t> </a:t>
            </a:r>
            <a:r>
              <a:rPr lang="tr-TR" dirty="0" err="1">
                <a:solidFill>
                  <a:srgbClr val="FFFF00"/>
                </a:solidFill>
              </a:rPr>
              <a:t>and</a:t>
            </a:r>
            <a:r>
              <a:rPr lang="tr-TR" dirty="0">
                <a:solidFill>
                  <a:srgbClr val="FFFF00"/>
                </a:solidFill>
              </a:rPr>
              <a:t> </a:t>
            </a:r>
            <a:r>
              <a:rPr lang="tr-TR" dirty="0" err="1">
                <a:solidFill>
                  <a:srgbClr val="FFFF00"/>
                </a:solidFill>
              </a:rPr>
              <a:t>hi</a:t>
            </a:r>
            <a:r>
              <a:rPr lang="tr-TR" dirty="0">
                <a:solidFill>
                  <a:srgbClr val="FFFF00"/>
                </a:solidFill>
              </a:rPr>
              <a:t> </a:t>
            </a:r>
            <a:r>
              <a:rPr lang="tr-TR" dirty="0" err="1">
                <a:solidFill>
                  <a:srgbClr val="FFFF00"/>
                </a:solidFill>
              </a:rPr>
              <a:t>tech</a:t>
            </a:r>
            <a:r>
              <a:rPr lang="tr-TR" dirty="0">
                <a:solidFill>
                  <a:srgbClr val="FFFF00"/>
                </a:solidFill>
              </a:rPr>
              <a:t> </a:t>
            </a:r>
            <a:r>
              <a:rPr lang="tr-TR" dirty="0" err="1">
                <a:solidFill>
                  <a:srgbClr val="FFFF00"/>
                </a:solidFill>
              </a:rPr>
              <a:t>aquaculture</a:t>
            </a:r>
            <a:r>
              <a:rPr lang="tr-TR" dirty="0">
                <a:solidFill>
                  <a:srgbClr val="FFFF00"/>
                </a:solidFill>
              </a:rPr>
              <a:t> </a:t>
            </a:r>
            <a:r>
              <a:rPr lang="tr-TR" dirty="0" err="1">
                <a:solidFill>
                  <a:srgbClr val="FFFF00"/>
                </a:solidFill>
              </a:rPr>
              <a:t>including</a:t>
            </a:r>
            <a:r>
              <a:rPr lang="tr-TR" dirty="0">
                <a:solidFill>
                  <a:srgbClr val="FFFF00"/>
                </a:solidFill>
              </a:rPr>
              <a:t> muti platform </a:t>
            </a:r>
            <a:r>
              <a:rPr lang="tr-TR" dirty="0" err="1">
                <a:solidFill>
                  <a:srgbClr val="FFFF00"/>
                </a:solidFill>
              </a:rPr>
              <a:t>use</a:t>
            </a:r>
            <a:endParaRPr lang="en-US" dirty="0"/>
          </a:p>
        </p:txBody>
      </p:sp>
      <p:sp>
        <p:nvSpPr>
          <p:cNvPr id="8" name="Rounded Rectangle 7"/>
          <p:cNvSpPr/>
          <p:nvPr/>
        </p:nvSpPr>
        <p:spPr>
          <a:xfrm>
            <a:off x="476518" y="4814555"/>
            <a:ext cx="8345510" cy="13801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rgbClr val="FFFF00"/>
                </a:solidFill>
              </a:rPr>
              <a:t>Smart </a:t>
            </a:r>
            <a:r>
              <a:rPr lang="tr-TR" dirty="0" err="1">
                <a:solidFill>
                  <a:srgbClr val="FFFF00"/>
                </a:solidFill>
              </a:rPr>
              <a:t>Observations</a:t>
            </a:r>
            <a:r>
              <a:rPr lang="tr-TR" dirty="0">
                <a:solidFill>
                  <a:srgbClr val="FFFF00"/>
                </a:solidFill>
              </a:rPr>
              <a:t> </a:t>
            </a:r>
            <a:r>
              <a:rPr lang="tr-TR" dirty="0" err="1">
                <a:solidFill>
                  <a:srgbClr val="FFFF00"/>
                </a:solidFill>
              </a:rPr>
              <a:t>for</a:t>
            </a:r>
            <a:r>
              <a:rPr lang="tr-TR" dirty="0">
                <a:solidFill>
                  <a:srgbClr val="FFFF00"/>
                </a:solidFill>
              </a:rPr>
              <a:t> </a:t>
            </a:r>
            <a:r>
              <a:rPr lang="tr-TR" dirty="0" err="1">
                <a:solidFill>
                  <a:srgbClr val="FFFF00"/>
                </a:solidFill>
              </a:rPr>
              <a:t>resilience</a:t>
            </a:r>
            <a:r>
              <a:rPr lang="tr-TR" dirty="0">
                <a:solidFill>
                  <a:srgbClr val="FFFF00"/>
                </a:solidFill>
              </a:rPr>
              <a:t> </a:t>
            </a:r>
            <a:r>
              <a:rPr lang="tr-TR" dirty="0" err="1">
                <a:solidFill>
                  <a:srgbClr val="FFFF00"/>
                </a:solidFill>
              </a:rPr>
              <a:t>community</a:t>
            </a:r>
            <a:endParaRPr lang="tr-TR" dirty="0">
              <a:solidFill>
                <a:srgbClr val="FFFF00"/>
              </a:solidFill>
            </a:endParaRPr>
          </a:p>
          <a:p>
            <a:pPr algn="ctr"/>
            <a:r>
              <a:rPr lang="tr-TR" dirty="0" err="1">
                <a:solidFill>
                  <a:srgbClr val="FFFF00"/>
                </a:solidFill>
              </a:rPr>
              <a:t>Status</a:t>
            </a:r>
            <a:r>
              <a:rPr lang="tr-TR" dirty="0">
                <a:solidFill>
                  <a:srgbClr val="FFFF00"/>
                </a:solidFill>
              </a:rPr>
              <a:t> </a:t>
            </a:r>
            <a:r>
              <a:rPr lang="tr-TR" dirty="0" err="1">
                <a:solidFill>
                  <a:srgbClr val="FFFF00"/>
                </a:solidFill>
              </a:rPr>
              <a:t>assesment</a:t>
            </a:r>
            <a:r>
              <a:rPr lang="tr-TR" dirty="0">
                <a:solidFill>
                  <a:srgbClr val="FFFF00"/>
                </a:solidFill>
              </a:rPr>
              <a:t> </a:t>
            </a:r>
            <a:r>
              <a:rPr lang="tr-TR" dirty="0" err="1">
                <a:solidFill>
                  <a:srgbClr val="FFFF00"/>
                </a:solidFill>
              </a:rPr>
              <a:t>towards</a:t>
            </a:r>
            <a:r>
              <a:rPr lang="tr-TR" dirty="0">
                <a:solidFill>
                  <a:srgbClr val="FFFF00"/>
                </a:solidFill>
              </a:rPr>
              <a:t> </a:t>
            </a:r>
            <a:r>
              <a:rPr lang="tr-TR" dirty="0" err="1">
                <a:solidFill>
                  <a:srgbClr val="FFFF00"/>
                </a:solidFill>
              </a:rPr>
              <a:t>governance</a:t>
            </a:r>
            <a:r>
              <a:rPr lang="tr-TR" dirty="0">
                <a:solidFill>
                  <a:srgbClr val="FFFF00"/>
                </a:solidFill>
              </a:rPr>
              <a:t> </a:t>
            </a:r>
            <a:r>
              <a:rPr lang="tr-TR" dirty="0" err="1">
                <a:solidFill>
                  <a:srgbClr val="FFFF00"/>
                </a:solidFill>
              </a:rPr>
              <a:t>for</a:t>
            </a:r>
            <a:r>
              <a:rPr lang="tr-TR" dirty="0">
                <a:solidFill>
                  <a:srgbClr val="FFFF00"/>
                </a:solidFill>
              </a:rPr>
              <a:t> a </a:t>
            </a:r>
            <a:r>
              <a:rPr lang="tr-TR" dirty="0" err="1">
                <a:solidFill>
                  <a:srgbClr val="FFFF00"/>
                </a:solidFill>
              </a:rPr>
              <a:t>sustainable</a:t>
            </a:r>
            <a:r>
              <a:rPr lang="tr-TR" dirty="0">
                <a:solidFill>
                  <a:srgbClr val="FFFF00"/>
                </a:solidFill>
              </a:rPr>
              <a:t> </a:t>
            </a:r>
            <a:r>
              <a:rPr lang="tr-TR" dirty="0" err="1">
                <a:solidFill>
                  <a:srgbClr val="FFFF00"/>
                </a:solidFill>
              </a:rPr>
              <a:t>ecosystem</a:t>
            </a:r>
            <a:r>
              <a:rPr lang="tr-TR" dirty="0">
                <a:solidFill>
                  <a:srgbClr val="FFFF00"/>
                </a:solidFill>
              </a:rPr>
              <a:t> </a:t>
            </a:r>
            <a:r>
              <a:rPr lang="tr-TR" dirty="0" err="1">
                <a:solidFill>
                  <a:srgbClr val="FFFF00"/>
                </a:solidFill>
              </a:rPr>
              <a:t>and</a:t>
            </a:r>
            <a:r>
              <a:rPr lang="tr-TR" dirty="0">
                <a:solidFill>
                  <a:srgbClr val="FFFF00"/>
                </a:solidFill>
              </a:rPr>
              <a:t>  </a:t>
            </a:r>
            <a:r>
              <a:rPr lang="tr-TR" dirty="0" err="1">
                <a:solidFill>
                  <a:srgbClr val="FFFF00"/>
                </a:solidFill>
              </a:rPr>
              <a:t>mitigate</a:t>
            </a:r>
            <a:r>
              <a:rPr lang="tr-TR" dirty="0">
                <a:solidFill>
                  <a:srgbClr val="FFFF00"/>
                </a:solidFill>
              </a:rPr>
              <a:t> </a:t>
            </a:r>
            <a:r>
              <a:rPr lang="tr-TR" dirty="0" err="1">
                <a:solidFill>
                  <a:srgbClr val="FFFF00"/>
                </a:solidFill>
              </a:rPr>
              <a:t>climate</a:t>
            </a:r>
            <a:r>
              <a:rPr lang="tr-TR" dirty="0">
                <a:solidFill>
                  <a:srgbClr val="FFFF00"/>
                </a:solidFill>
              </a:rPr>
              <a:t> </a:t>
            </a:r>
            <a:r>
              <a:rPr lang="tr-TR" dirty="0" err="1">
                <a:solidFill>
                  <a:srgbClr val="FFFF00"/>
                </a:solidFill>
              </a:rPr>
              <a:t>impact</a:t>
            </a:r>
            <a:r>
              <a:rPr lang="tr-TR" dirty="0">
                <a:solidFill>
                  <a:srgbClr val="FFFF00"/>
                </a:solidFill>
              </a:rPr>
              <a:t>, </a:t>
            </a:r>
            <a:r>
              <a:rPr lang="tr-TR" dirty="0" err="1">
                <a:solidFill>
                  <a:srgbClr val="FFFF00"/>
                </a:solidFill>
              </a:rPr>
              <a:t>to</a:t>
            </a:r>
            <a:r>
              <a:rPr lang="tr-TR" dirty="0">
                <a:solidFill>
                  <a:srgbClr val="FFFF00"/>
                </a:solidFill>
              </a:rPr>
              <a:t> </a:t>
            </a:r>
            <a:r>
              <a:rPr lang="tr-TR" dirty="0" err="1">
                <a:solidFill>
                  <a:srgbClr val="FFFF00"/>
                </a:solidFill>
              </a:rPr>
              <a:t>forecast</a:t>
            </a:r>
            <a:r>
              <a:rPr lang="tr-TR" dirty="0">
                <a:solidFill>
                  <a:srgbClr val="FFFF00"/>
                </a:solidFill>
              </a:rPr>
              <a:t> </a:t>
            </a:r>
            <a:r>
              <a:rPr lang="tr-TR" dirty="0" err="1">
                <a:solidFill>
                  <a:srgbClr val="FFFF00"/>
                </a:solidFill>
              </a:rPr>
              <a:t>for</a:t>
            </a:r>
            <a:r>
              <a:rPr lang="tr-TR" dirty="0">
                <a:solidFill>
                  <a:srgbClr val="FFFF00"/>
                </a:solidFill>
              </a:rPr>
              <a:t> </a:t>
            </a:r>
            <a:r>
              <a:rPr lang="tr-TR" dirty="0" err="1">
                <a:solidFill>
                  <a:srgbClr val="FFFF00"/>
                </a:solidFill>
              </a:rPr>
              <a:t>adaptive</a:t>
            </a:r>
            <a:r>
              <a:rPr lang="tr-TR" dirty="0">
                <a:solidFill>
                  <a:srgbClr val="FFFF00"/>
                </a:solidFill>
              </a:rPr>
              <a:t> </a:t>
            </a:r>
            <a:r>
              <a:rPr lang="tr-TR" dirty="0" err="1">
                <a:solidFill>
                  <a:srgbClr val="FFFF00"/>
                </a:solidFill>
              </a:rPr>
              <a:t>management</a:t>
            </a:r>
            <a:endParaRPr lang="en-US" dirty="0">
              <a:solidFill>
                <a:srgbClr val="FFFF00"/>
              </a:solidFill>
            </a:endParaRPr>
          </a:p>
        </p:txBody>
      </p:sp>
      <p:sp>
        <p:nvSpPr>
          <p:cNvPr id="9" name="TextBox 8"/>
          <p:cNvSpPr txBox="1"/>
          <p:nvPr/>
        </p:nvSpPr>
        <p:spPr>
          <a:xfrm>
            <a:off x="614584" y="705762"/>
            <a:ext cx="3819892" cy="492443"/>
          </a:xfrm>
          <a:prstGeom prst="rect">
            <a:avLst/>
          </a:prstGeom>
          <a:noFill/>
        </p:spPr>
        <p:txBody>
          <a:bodyPr wrap="none" rtlCol="0">
            <a:spAutoFit/>
          </a:bodyPr>
          <a:lstStyle/>
          <a:p>
            <a:r>
              <a:rPr lang="tr-TR" sz="2600" b="1" dirty="0" err="1">
                <a:solidFill>
                  <a:srgbClr val="00B050"/>
                </a:solidFill>
              </a:rPr>
              <a:t>Goals</a:t>
            </a:r>
            <a:r>
              <a:rPr lang="tr-TR" sz="2600" b="1" dirty="0">
                <a:solidFill>
                  <a:srgbClr val="00B050"/>
                </a:solidFill>
              </a:rPr>
              <a:t> </a:t>
            </a:r>
            <a:r>
              <a:rPr lang="tr-TR" sz="2600" b="1" dirty="0" err="1">
                <a:solidFill>
                  <a:srgbClr val="00B050"/>
                </a:solidFill>
              </a:rPr>
              <a:t>based</a:t>
            </a:r>
            <a:r>
              <a:rPr lang="tr-TR" sz="2600" b="1" dirty="0">
                <a:solidFill>
                  <a:srgbClr val="00B050"/>
                </a:solidFill>
              </a:rPr>
              <a:t> on </a:t>
            </a:r>
            <a:r>
              <a:rPr lang="tr-TR" sz="2600" b="1" dirty="0" err="1">
                <a:solidFill>
                  <a:srgbClr val="00B050"/>
                </a:solidFill>
              </a:rPr>
              <a:t>challenges</a:t>
            </a:r>
            <a:endParaRPr lang="en-US" sz="2600" b="1" dirty="0">
              <a:solidFill>
                <a:srgbClr val="00B050"/>
              </a:solidFill>
            </a:endParaRPr>
          </a:p>
        </p:txBody>
      </p:sp>
      <p:sp>
        <p:nvSpPr>
          <p:cNvPr id="10" name="Rounded Rectangle 9">
            <a:extLst>
              <a:ext uri="{FF2B5EF4-FFF2-40B4-BE49-F238E27FC236}">
                <a16:creationId xmlns:a16="http://schemas.microsoft.com/office/drawing/2014/main" id="{831D644A-D655-624F-BF4D-3E720874A9C9}"/>
              </a:ext>
            </a:extLst>
          </p:cNvPr>
          <p:cNvSpPr/>
          <p:nvPr/>
        </p:nvSpPr>
        <p:spPr>
          <a:xfrm>
            <a:off x="438738" y="1456839"/>
            <a:ext cx="8345510" cy="8221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00"/>
                </a:solidFill>
              </a:rPr>
              <a:t>Harmonizing marine and maritime sectors for all the Black Sea countries to create synergy, increase economic benefit, enhance security, reduce hazards </a:t>
            </a:r>
            <a:r>
              <a:rPr lang="en-US" b="1" dirty="0">
                <a:solidFill>
                  <a:srgbClr val="C00000"/>
                </a:solidFill>
              </a:rPr>
              <a:t>(e.g. resolving conflict , common opportunities) </a:t>
            </a:r>
            <a:endParaRPr lang="en-US" dirty="0">
              <a:solidFill>
                <a:srgbClr val="C00000"/>
              </a:solidFill>
            </a:endParaRPr>
          </a:p>
        </p:txBody>
      </p:sp>
    </p:spTree>
    <p:extLst>
      <p:ext uri="{BB962C8B-B14F-4D97-AF65-F5344CB8AC3E}">
        <p14:creationId xmlns:p14="http://schemas.microsoft.com/office/powerpoint/2010/main" val="3532509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88FF270-23D6-4F77-AD08-4CE85F1D0806}"/>
              </a:ext>
            </a:extLst>
          </p:cNvPr>
          <p:cNvSpPr/>
          <p:nvPr/>
        </p:nvSpPr>
        <p:spPr>
          <a:xfrm>
            <a:off x="347871" y="1815656"/>
            <a:ext cx="2061221" cy="43220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76A7B2C-179E-40DB-B395-366E67CBF163}"/>
              </a:ext>
            </a:extLst>
          </p:cNvPr>
          <p:cNvSpPr/>
          <p:nvPr/>
        </p:nvSpPr>
        <p:spPr>
          <a:xfrm>
            <a:off x="2409092" y="1860811"/>
            <a:ext cx="2391557" cy="436836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78F66651-828D-4D71-8DE6-410FC3BF7F29}"/>
              </a:ext>
            </a:extLst>
          </p:cNvPr>
          <p:cNvSpPr/>
          <p:nvPr/>
        </p:nvSpPr>
        <p:spPr>
          <a:xfrm>
            <a:off x="4669987" y="1815656"/>
            <a:ext cx="2543352" cy="436836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6420EF8-556B-4242-92DA-D757DD5F6D15}"/>
              </a:ext>
            </a:extLst>
          </p:cNvPr>
          <p:cNvSpPr/>
          <p:nvPr/>
        </p:nvSpPr>
        <p:spPr>
          <a:xfrm>
            <a:off x="379516" y="1907171"/>
            <a:ext cx="2170253" cy="4708981"/>
          </a:xfrm>
          <a:prstGeom prst="rect">
            <a:avLst/>
          </a:prstGeom>
        </p:spPr>
        <p:txBody>
          <a:bodyPr wrap="square">
            <a:spAutoFit/>
          </a:bodyPr>
          <a:lstStyle/>
          <a:p>
            <a:pPr fontAlgn="b"/>
            <a:r>
              <a:rPr lang="en-US" b="1" dirty="0"/>
              <a:t>Pillar 1: Fundamental Research addressing Black Sea challenges</a:t>
            </a:r>
            <a:r>
              <a:rPr lang="tr-TR" dirty="0"/>
              <a:t> </a:t>
            </a:r>
            <a:endParaRPr lang="en-US" dirty="0"/>
          </a:p>
          <a:p>
            <a:pPr fontAlgn="b"/>
            <a:endParaRPr lang="en-US" sz="1200" dirty="0"/>
          </a:p>
          <a:p>
            <a:pPr fontAlgn="b"/>
            <a:endParaRPr lang="en-US" sz="1200" dirty="0"/>
          </a:p>
          <a:p>
            <a:pPr fontAlgn="b"/>
            <a:r>
              <a:rPr lang="tr-TR" sz="1200" dirty="0"/>
              <a:t>Biodiversity</a:t>
            </a:r>
            <a:endParaRPr lang="en-US" sz="1200" dirty="0"/>
          </a:p>
          <a:p>
            <a:pPr fontAlgn="b"/>
            <a:r>
              <a:rPr lang="tr-TR" sz="1200" dirty="0"/>
              <a:t>Biological Invasions</a:t>
            </a:r>
            <a:endParaRPr lang="en-US" sz="1200" dirty="0"/>
          </a:p>
          <a:p>
            <a:pPr fontAlgn="b"/>
            <a:r>
              <a:rPr lang="tr-TR" sz="1200" dirty="0"/>
              <a:t>Catchment-Sea Interaction</a:t>
            </a:r>
            <a:endParaRPr lang="en-US" sz="1200" dirty="0"/>
          </a:p>
          <a:p>
            <a:pPr fontAlgn="t"/>
            <a:r>
              <a:rPr lang="tr-TR" sz="1200" dirty="0"/>
              <a:t>Climate Change &amp; Impacts</a:t>
            </a:r>
            <a:endParaRPr lang="en-US" sz="1200" dirty="0"/>
          </a:p>
          <a:p>
            <a:pPr fontAlgn="b"/>
            <a:r>
              <a:rPr lang="tr-TR" sz="1200" dirty="0"/>
              <a:t>Cultural Heritage</a:t>
            </a:r>
            <a:endParaRPr lang="en-US" sz="1200" dirty="0"/>
          </a:p>
          <a:p>
            <a:pPr fontAlgn="b"/>
            <a:r>
              <a:rPr lang="tr-TR" sz="1200" dirty="0"/>
              <a:t>Deep Sea Ecosystems</a:t>
            </a:r>
            <a:endParaRPr lang="en-US" sz="1200" dirty="0"/>
          </a:p>
          <a:p>
            <a:pPr fontAlgn="b"/>
            <a:r>
              <a:rPr lang="tr-TR" sz="1200" dirty="0"/>
              <a:t>Ecosystem Multiple Stressors</a:t>
            </a:r>
            <a:endParaRPr lang="en-US" sz="1200" dirty="0"/>
          </a:p>
          <a:p>
            <a:pPr fontAlgn="b"/>
            <a:r>
              <a:rPr lang="tr-TR" sz="1200" dirty="0"/>
              <a:t>Eutrophication and Deoxygenation</a:t>
            </a:r>
            <a:endParaRPr lang="en-US" sz="1200" dirty="0"/>
          </a:p>
          <a:p>
            <a:pPr fontAlgn="b"/>
            <a:r>
              <a:rPr lang="tr-TR" sz="1200" dirty="0"/>
              <a:t>Interconnections of Basins</a:t>
            </a:r>
            <a:endParaRPr lang="en-US" sz="1200" dirty="0"/>
          </a:p>
          <a:p>
            <a:pPr fontAlgn="b"/>
            <a:r>
              <a:rPr lang="tr-TR" sz="1200" dirty="0"/>
              <a:t>Marine and Coastal Hazards</a:t>
            </a:r>
            <a:endParaRPr lang="en-US" sz="1200" dirty="0"/>
          </a:p>
          <a:p>
            <a:pPr fontAlgn="b"/>
            <a:r>
              <a:rPr lang="tr-TR" sz="1200" dirty="0"/>
              <a:t>Marine Ecosystem Services</a:t>
            </a:r>
            <a:endParaRPr lang="en-US" sz="1200" dirty="0"/>
          </a:p>
          <a:p>
            <a:pPr fontAlgn="b"/>
            <a:r>
              <a:rPr lang="tr-TR" sz="1200" dirty="0"/>
              <a:t>Seas and Human Health</a:t>
            </a:r>
            <a:endParaRPr lang="en-US" sz="1200" dirty="0"/>
          </a:p>
          <a:p>
            <a:pPr fontAlgn="b"/>
            <a:r>
              <a:rPr lang="tr-TR" sz="1200" dirty="0"/>
              <a:t>Socioeconomic &amp; Policy Research</a:t>
            </a:r>
            <a:endParaRPr lang="en-US" sz="1200" dirty="0"/>
          </a:p>
          <a:p>
            <a:endParaRPr lang="en-US" sz="1200" b="1" dirty="0"/>
          </a:p>
          <a:p>
            <a:r>
              <a:rPr lang="en-US" sz="1200" b="1" dirty="0"/>
              <a:t>…</a:t>
            </a:r>
          </a:p>
        </p:txBody>
      </p:sp>
      <p:sp>
        <p:nvSpPr>
          <p:cNvPr id="9" name="Rectangle 8">
            <a:extLst>
              <a:ext uri="{FF2B5EF4-FFF2-40B4-BE49-F238E27FC236}">
                <a16:creationId xmlns:a16="http://schemas.microsoft.com/office/drawing/2014/main" id="{FCA213EE-BE3E-4454-91DE-B665393C8191}"/>
              </a:ext>
            </a:extLst>
          </p:cNvPr>
          <p:cNvSpPr/>
          <p:nvPr/>
        </p:nvSpPr>
        <p:spPr>
          <a:xfrm>
            <a:off x="2409092" y="1793720"/>
            <a:ext cx="2228274" cy="4185761"/>
          </a:xfrm>
          <a:prstGeom prst="rect">
            <a:avLst/>
          </a:prstGeom>
        </p:spPr>
        <p:txBody>
          <a:bodyPr wrap="square">
            <a:spAutoFit/>
          </a:bodyPr>
          <a:lstStyle/>
          <a:p>
            <a:r>
              <a:rPr lang="en-US" b="1" dirty="0"/>
              <a:t>Pillar 2:  Developing Products, Solutions and Clusters underpinning Black Sea Blue Growth</a:t>
            </a:r>
          </a:p>
          <a:p>
            <a:endParaRPr lang="en-US" b="1" dirty="0"/>
          </a:p>
          <a:p>
            <a:pPr fontAlgn="b"/>
            <a:r>
              <a:rPr lang="tr-TR" sz="1400" dirty="0"/>
              <a:t>Blue Biotechnology</a:t>
            </a:r>
            <a:endParaRPr lang="en-US" sz="1400" dirty="0"/>
          </a:p>
          <a:p>
            <a:pPr fontAlgn="b"/>
            <a:r>
              <a:rPr lang="tr-TR" sz="1400" dirty="0"/>
              <a:t>Deep sea mining, Oil and Gas Sustainable Exploitation </a:t>
            </a:r>
            <a:endParaRPr lang="en-US" sz="1400" dirty="0"/>
          </a:p>
          <a:p>
            <a:pPr fontAlgn="b"/>
            <a:r>
              <a:rPr lang="tr-TR" sz="1400" dirty="0"/>
              <a:t>Living Marine Resources (fishery, aquaculture, etc.)</a:t>
            </a:r>
            <a:endParaRPr lang="en-US" sz="1400" dirty="0"/>
          </a:p>
          <a:p>
            <a:pPr fontAlgn="b"/>
            <a:r>
              <a:rPr lang="tr-TR" sz="1400" dirty="0"/>
              <a:t>Marine Renewable Energy</a:t>
            </a:r>
            <a:endParaRPr lang="en-US" sz="1400" dirty="0"/>
          </a:p>
          <a:p>
            <a:pPr fontAlgn="b"/>
            <a:r>
              <a:rPr lang="tr-TR" sz="1400" dirty="0"/>
              <a:t>Maritime Transport</a:t>
            </a:r>
            <a:endParaRPr lang="en-US" sz="1400" dirty="0"/>
          </a:p>
          <a:p>
            <a:pPr fontAlgn="b"/>
            <a:r>
              <a:rPr lang="tr-TR" sz="1400" dirty="0"/>
              <a:t>MSP, ICZM</a:t>
            </a:r>
            <a:endParaRPr lang="en-US" sz="1400" dirty="0"/>
          </a:p>
          <a:p>
            <a:pPr fontAlgn="b"/>
            <a:r>
              <a:rPr lang="tr-TR" sz="1400" dirty="0"/>
              <a:t>Tourism and Surrounding Economy</a:t>
            </a:r>
            <a:endParaRPr lang="en-US" sz="1400" dirty="0"/>
          </a:p>
          <a:p>
            <a:endParaRPr lang="en-US" b="1" dirty="0"/>
          </a:p>
        </p:txBody>
      </p:sp>
      <p:sp>
        <p:nvSpPr>
          <p:cNvPr id="10" name="Rectangle 9">
            <a:extLst>
              <a:ext uri="{FF2B5EF4-FFF2-40B4-BE49-F238E27FC236}">
                <a16:creationId xmlns:a16="http://schemas.microsoft.com/office/drawing/2014/main" id="{B9FF8736-F8BE-4DBB-8511-C203EA9EFE45}"/>
              </a:ext>
            </a:extLst>
          </p:cNvPr>
          <p:cNvSpPr/>
          <p:nvPr/>
        </p:nvSpPr>
        <p:spPr>
          <a:xfrm>
            <a:off x="4860101" y="1793720"/>
            <a:ext cx="2414860" cy="4524315"/>
          </a:xfrm>
          <a:prstGeom prst="rect">
            <a:avLst/>
          </a:prstGeom>
        </p:spPr>
        <p:txBody>
          <a:bodyPr wrap="square">
            <a:spAutoFit/>
          </a:bodyPr>
          <a:lstStyle/>
          <a:p>
            <a:r>
              <a:rPr lang="en-US" b="1" dirty="0"/>
              <a:t>Pillar 3: Critical Support and Innovative Infrastructure Building</a:t>
            </a:r>
          </a:p>
          <a:p>
            <a:endParaRPr lang="en-US" b="1" dirty="0"/>
          </a:p>
          <a:p>
            <a:endParaRPr lang="en-US" b="1" dirty="0"/>
          </a:p>
          <a:p>
            <a:pPr fontAlgn="b"/>
            <a:r>
              <a:rPr lang="tr-TR" dirty="0"/>
              <a:t>Operational Oceanography/Observing Systems and Monitoring</a:t>
            </a:r>
            <a:endParaRPr lang="en-US" dirty="0"/>
          </a:p>
          <a:p>
            <a:pPr fontAlgn="b"/>
            <a:r>
              <a:rPr lang="tr-TR" dirty="0"/>
              <a:t> Technology Transfer</a:t>
            </a:r>
            <a:endParaRPr lang="en-US" dirty="0"/>
          </a:p>
          <a:p>
            <a:pPr fontAlgn="b"/>
            <a:r>
              <a:rPr lang="tr-TR" dirty="0"/>
              <a:t>Other/Multiple areas (specify in column B)</a:t>
            </a:r>
            <a:endParaRPr lang="en-US" dirty="0"/>
          </a:p>
          <a:p>
            <a:endParaRPr lang="en-US" b="1" dirty="0"/>
          </a:p>
          <a:p>
            <a:r>
              <a:rPr lang="en-US" b="1" dirty="0"/>
              <a:t>…</a:t>
            </a:r>
          </a:p>
          <a:p>
            <a:r>
              <a:rPr lang="en-US" b="1" dirty="0"/>
              <a:t>…</a:t>
            </a:r>
          </a:p>
          <a:p>
            <a:r>
              <a:rPr lang="en-US" b="1" dirty="0"/>
              <a:t>… </a:t>
            </a:r>
          </a:p>
        </p:txBody>
      </p:sp>
      <p:sp>
        <p:nvSpPr>
          <p:cNvPr id="11" name="Rectangle 10">
            <a:extLst>
              <a:ext uri="{FF2B5EF4-FFF2-40B4-BE49-F238E27FC236}">
                <a16:creationId xmlns:a16="http://schemas.microsoft.com/office/drawing/2014/main" id="{8A763949-0F9F-B24B-B241-E57BFD70560C}"/>
              </a:ext>
            </a:extLst>
          </p:cNvPr>
          <p:cNvSpPr/>
          <p:nvPr/>
        </p:nvSpPr>
        <p:spPr>
          <a:xfrm>
            <a:off x="7213339" y="1044155"/>
            <a:ext cx="1922016" cy="5139869"/>
          </a:xfrm>
          <a:prstGeom prst="rect">
            <a:avLst/>
          </a:prstGeom>
        </p:spPr>
        <p:txBody>
          <a:bodyPr wrap="square">
            <a:spAutoFit/>
          </a:bodyPr>
          <a:lstStyle/>
          <a:p>
            <a:r>
              <a:rPr lang="en-US" b="1" dirty="0">
                <a:solidFill>
                  <a:srgbClr val="00B050"/>
                </a:solidFill>
              </a:rPr>
              <a:t>Pillar 4:  Education and capacity building</a:t>
            </a:r>
          </a:p>
          <a:p>
            <a:endParaRPr lang="en-US" b="1" dirty="0">
              <a:solidFill>
                <a:srgbClr val="00B050"/>
              </a:solidFill>
            </a:endParaRPr>
          </a:p>
          <a:p>
            <a:pPr marL="285750" indent="-285750">
              <a:buFont typeface="Arial" panose="020B0604020202020204" pitchFamily="34" charset="0"/>
              <a:buChar char="•"/>
            </a:pPr>
            <a:r>
              <a:rPr lang="en-US" sz="1400" dirty="0">
                <a:solidFill>
                  <a:srgbClr val="00B050"/>
                </a:solidFill>
              </a:rPr>
              <a:t>Intra-sectoral professionals/experts (Public-private-partnership)</a:t>
            </a:r>
          </a:p>
          <a:p>
            <a:pPr marL="285750" indent="-285750">
              <a:buFont typeface="Arial" panose="020B0604020202020204" pitchFamily="34" charset="0"/>
              <a:buChar char="•"/>
            </a:pPr>
            <a:r>
              <a:rPr lang="en-US" sz="1400" dirty="0">
                <a:solidFill>
                  <a:srgbClr val="00B050"/>
                </a:solidFill>
              </a:rPr>
              <a:t>Education (researchers, </a:t>
            </a:r>
            <a:r>
              <a:rPr lang="en-US" sz="1400" dirty="0" err="1">
                <a:solidFill>
                  <a:srgbClr val="00B050"/>
                </a:solidFill>
              </a:rPr>
              <a:t>enterpreneurs</a:t>
            </a:r>
            <a:r>
              <a:rPr lang="en-US" sz="1400" dirty="0">
                <a:solidFill>
                  <a:srgbClr val="00B050"/>
                </a:solidFill>
              </a:rPr>
              <a:t>, )</a:t>
            </a:r>
          </a:p>
          <a:p>
            <a:pPr marL="285750" indent="-285750">
              <a:buFont typeface="Arial" panose="020B0604020202020204" pitchFamily="34" charset="0"/>
              <a:buChar char="•"/>
            </a:pPr>
            <a:r>
              <a:rPr lang="en-US" sz="1400" dirty="0">
                <a:solidFill>
                  <a:srgbClr val="00B050"/>
                </a:solidFill>
              </a:rPr>
              <a:t>Training (engineers, technicians, fishermen </a:t>
            </a:r>
            <a:r>
              <a:rPr lang="en-US" sz="1400" dirty="0" err="1">
                <a:solidFill>
                  <a:srgbClr val="00B050"/>
                </a:solidFill>
              </a:rPr>
              <a:t>etc</a:t>
            </a:r>
            <a:r>
              <a:rPr lang="en-US" sz="1400" dirty="0">
                <a:solidFill>
                  <a:srgbClr val="00B050"/>
                </a:solidFill>
              </a:rPr>
              <a:t>)</a:t>
            </a:r>
          </a:p>
          <a:p>
            <a:pPr marL="285750" indent="-285750">
              <a:buFont typeface="Arial" panose="020B0604020202020204" pitchFamily="34" charset="0"/>
              <a:buChar char="•"/>
            </a:pPr>
            <a:r>
              <a:rPr lang="en-US" sz="1400" dirty="0">
                <a:solidFill>
                  <a:srgbClr val="00B050"/>
                </a:solidFill>
              </a:rPr>
              <a:t>Capacity building</a:t>
            </a:r>
          </a:p>
          <a:p>
            <a:pPr marL="285750" indent="-285750">
              <a:buFont typeface="Arial" panose="020B0604020202020204" pitchFamily="34" charset="0"/>
              <a:buChar char="•"/>
            </a:pPr>
            <a:r>
              <a:rPr lang="en-US" sz="1400" dirty="0">
                <a:solidFill>
                  <a:srgbClr val="00B050"/>
                </a:solidFill>
              </a:rPr>
              <a:t>Work force</a:t>
            </a:r>
          </a:p>
          <a:p>
            <a:pPr marL="285750" indent="-285750">
              <a:buFont typeface="Arial" panose="020B0604020202020204" pitchFamily="34" charset="0"/>
              <a:buChar char="•"/>
            </a:pPr>
            <a:r>
              <a:rPr lang="en-US" sz="1400" dirty="0">
                <a:solidFill>
                  <a:srgbClr val="00B050"/>
                </a:solidFill>
              </a:rPr>
              <a:t>Talents for the future</a:t>
            </a:r>
          </a:p>
          <a:p>
            <a:pPr marL="285750" indent="-285750">
              <a:buFont typeface="Arial" panose="020B0604020202020204" pitchFamily="34" charset="0"/>
              <a:buChar char="•"/>
            </a:pPr>
            <a:r>
              <a:rPr lang="en-US" sz="1400" dirty="0">
                <a:solidFill>
                  <a:srgbClr val="00B050"/>
                </a:solidFill>
              </a:rPr>
              <a:t>Careers</a:t>
            </a:r>
          </a:p>
          <a:p>
            <a:pPr marL="285750" indent="-285750">
              <a:buFont typeface="Arial" panose="020B0604020202020204" pitchFamily="34" charset="0"/>
              <a:buChar char="•"/>
            </a:pPr>
            <a:endParaRPr lang="en-US" sz="1400" dirty="0">
              <a:solidFill>
                <a:srgbClr val="00B050"/>
              </a:solidFill>
            </a:endParaRPr>
          </a:p>
          <a:p>
            <a:pPr marL="285750" indent="-285750">
              <a:buFont typeface="Arial" panose="020B0604020202020204" pitchFamily="34" charset="0"/>
              <a:buChar char="•"/>
            </a:pPr>
            <a:r>
              <a:rPr lang="en-US" sz="1400" dirty="0">
                <a:solidFill>
                  <a:srgbClr val="00B050"/>
                </a:solidFill>
              </a:rPr>
              <a:t>Outreach</a:t>
            </a:r>
          </a:p>
          <a:p>
            <a:endParaRPr lang="en-US" b="1" dirty="0"/>
          </a:p>
        </p:txBody>
      </p:sp>
    </p:spTree>
    <p:extLst>
      <p:ext uri="{BB962C8B-B14F-4D97-AF65-F5344CB8AC3E}">
        <p14:creationId xmlns:p14="http://schemas.microsoft.com/office/powerpoint/2010/main" val="2338711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594BF-D1A0-4140-85EB-005CAB6DEC75}"/>
              </a:ext>
            </a:extLst>
          </p:cNvPr>
          <p:cNvSpPr>
            <a:spLocks noGrp="1"/>
          </p:cNvSpPr>
          <p:nvPr>
            <p:ph type="ctrTitle"/>
          </p:nvPr>
        </p:nvSpPr>
        <p:spPr/>
        <p:txBody>
          <a:bodyPr/>
          <a:lstStyle/>
          <a:p>
            <a:r>
              <a:rPr lang="tr-TR" dirty="0" err="1"/>
              <a:t>Group</a:t>
            </a:r>
            <a:r>
              <a:rPr lang="tr-TR" dirty="0"/>
              <a:t> 2</a:t>
            </a:r>
          </a:p>
        </p:txBody>
      </p:sp>
    </p:spTree>
    <p:extLst>
      <p:ext uri="{BB962C8B-B14F-4D97-AF65-F5344CB8AC3E}">
        <p14:creationId xmlns:p14="http://schemas.microsoft.com/office/powerpoint/2010/main" val="3874009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7223F3C-188C-4305-A60A-9F5450E45928}"/>
              </a:ext>
            </a:extLst>
          </p:cNvPr>
          <p:cNvSpPr txBox="1"/>
          <p:nvPr/>
        </p:nvSpPr>
        <p:spPr>
          <a:xfrm>
            <a:off x="235131" y="235132"/>
            <a:ext cx="8640507" cy="954107"/>
          </a:xfrm>
          <a:prstGeom prst="rect">
            <a:avLst/>
          </a:prstGeom>
          <a:noFill/>
        </p:spPr>
        <p:txBody>
          <a:bodyPr wrap="none" rtlCol="0">
            <a:spAutoFit/>
          </a:bodyPr>
          <a:lstStyle/>
          <a:p>
            <a:r>
              <a:rPr lang="en-US" sz="2800" dirty="0">
                <a:latin typeface="Arial" panose="020B0604020202020204" pitchFamily="34" charset="0"/>
                <a:ea typeface="MS Mincho" panose="02020609040205080304" pitchFamily="49" charset="-128"/>
                <a:cs typeface="Arial" panose="020B0604020202020204" pitchFamily="34" charset="0"/>
              </a:rPr>
              <a:t>1- What are our </a:t>
            </a:r>
            <a:r>
              <a:rPr lang="en-US" sz="2800" b="1" dirty="0">
                <a:solidFill>
                  <a:srgbClr val="FF0000"/>
                </a:solidFill>
                <a:latin typeface="Arial" panose="020B0604020202020204" pitchFamily="34" charset="0"/>
                <a:ea typeface="MS Mincho" panose="02020609040205080304" pitchFamily="49" charset="-128"/>
                <a:cs typeface="Arial" panose="020B0604020202020204" pitchFamily="34" charset="0"/>
              </a:rPr>
              <a:t>common</a:t>
            </a:r>
            <a:r>
              <a:rPr lang="en-US" sz="2800" dirty="0">
                <a:latin typeface="Arial" panose="020B0604020202020204" pitchFamily="34" charset="0"/>
                <a:ea typeface="MS Mincho" panose="02020609040205080304" pitchFamily="49" charset="-128"/>
                <a:cs typeface="Arial" panose="020B0604020202020204" pitchFamily="34" charset="0"/>
              </a:rPr>
              <a:t> vision and </a:t>
            </a:r>
            <a:r>
              <a:rPr lang="en-US" sz="2800" dirty="0">
                <a:solidFill>
                  <a:srgbClr val="0070C0"/>
                </a:solidFill>
                <a:latin typeface="Arial" panose="020B0604020202020204" pitchFamily="34" charset="0"/>
                <a:ea typeface="MS Mincho" panose="02020609040205080304" pitchFamily="49" charset="-128"/>
                <a:cs typeface="Arial" panose="020B0604020202020204" pitchFamily="34" charset="0"/>
              </a:rPr>
              <a:t>goals based on </a:t>
            </a:r>
          </a:p>
          <a:p>
            <a:r>
              <a:rPr lang="en-US" sz="2800" dirty="0">
                <a:latin typeface="Arial" panose="020B0604020202020204" pitchFamily="34" charset="0"/>
                <a:ea typeface="MS Mincho" panose="02020609040205080304" pitchFamily="49" charset="-128"/>
                <a:cs typeface="Arial" panose="020B0604020202020204" pitchFamily="34" charset="0"/>
              </a:rPr>
              <a:t>mutually agreed challenges for the Black Sea? – </a:t>
            </a:r>
          </a:p>
        </p:txBody>
      </p:sp>
      <p:sp>
        <p:nvSpPr>
          <p:cNvPr id="2" name="Rectangle 1">
            <a:extLst>
              <a:ext uri="{FF2B5EF4-FFF2-40B4-BE49-F238E27FC236}">
                <a16:creationId xmlns:a16="http://schemas.microsoft.com/office/drawing/2014/main" id="{47FAFC76-FE5D-416B-B54D-E2E86A744B30}"/>
              </a:ext>
            </a:extLst>
          </p:cNvPr>
          <p:cNvSpPr/>
          <p:nvPr/>
        </p:nvSpPr>
        <p:spPr>
          <a:xfrm>
            <a:off x="475693" y="1189239"/>
            <a:ext cx="8077998" cy="4708981"/>
          </a:xfrm>
          <a:prstGeom prst="rect">
            <a:avLst/>
          </a:prstGeom>
          <a:solidFill>
            <a:schemeClr val="accent1">
              <a:lumMod val="20000"/>
              <a:lumOff val="80000"/>
            </a:schemeClr>
          </a:solidFill>
        </p:spPr>
        <p:txBody>
          <a:bodyPr wrap="square">
            <a:spAutoFit/>
          </a:bodyPr>
          <a:lstStyle/>
          <a:p>
            <a:r>
              <a:rPr lang="en-US" sz="2000" u="sng" dirty="0"/>
              <a:t>Major Challenges for the Black Sea:</a:t>
            </a:r>
          </a:p>
          <a:p>
            <a:r>
              <a:rPr lang="en-US" sz="2000" dirty="0"/>
              <a:t> </a:t>
            </a:r>
          </a:p>
          <a:p>
            <a:pPr marL="285750" indent="-285750">
              <a:buFont typeface="Arial" panose="020B0604020202020204" pitchFamily="34" charset="0"/>
              <a:buChar char="•"/>
            </a:pPr>
            <a:r>
              <a:rPr lang="en-US" sz="2000" dirty="0"/>
              <a:t>Ecosystem degradation due to anthropogenic impact, pollution (</a:t>
            </a:r>
            <a:r>
              <a:rPr lang="en-US" sz="2000" i="1" dirty="0">
                <a:solidFill>
                  <a:srgbClr val="FF0000"/>
                </a:solidFill>
              </a:rPr>
              <a:t>eutrophication</a:t>
            </a:r>
            <a:r>
              <a:rPr lang="en-US" sz="2000" i="1" dirty="0"/>
              <a:t>)</a:t>
            </a:r>
            <a:r>
              <a:rPr lang="en-US" sz="2000" dirty="0"/>
              <a:t>, </a:t>
            </a:r>
            <a:r>
              <a:rPr lang="en-US" sz="2000" dirty="0">
                <a:solidFill>
                  <a:srgbClr val="FF0000"/>
                </a:solidFill>
              </a:rPr>
              <a:t>anoxia, </a:t>
            </a:r>
            <a:r>
              <a:rPr lang="en-US" sz="2000" dirty="0"/>
              <a:t>climate change and resource extraction </a:t>
            </a:r>
          </a:p>
          <a:p>
            <a:pPr marL="285750" indent="-285750">
              <a:buFont typeface="Arial" panose="020B0604020202020204" pitchFamily="34" charset="0"/>
              <a:buChar char="•"/>
            </a:pPr>
            <a:r>
              <a:rPr lang="en-US" sz="2000" dirty="0"/>
              <a:t>Underdeveloped predictive capability due to increasingly complex array of multi-stressors and their less-known interactions</a:t>
            </a:r>
          </a:p>
          <a:p>
            <a:pPr marL="285750" indent="-285750">
              <a:buFont typeface="Arial" panose="020B0604020202020204" pitchFamily="34" charset="0"/>
              <a:buChar char="•"/>
            </a:pPr>
            <a:r>
              <a:rPr lang="en-US" sz="2000" dirty="0"/>
              <a:t>Lack of integrated, multidisciplinary, blue-growth tailored knowledge  </a:t>
            </a:r>
          </a:p>
          <a:p>
            <a:pPr marL="285750" indent="-285750">
              <a:buFont typeface="Arial" panose="020B0604020202020204" pitchFamily="34" charset="0"/>
              <a:buChar char="•"/>
            </a:pPr>
            <a:r>
              <a:rPr lang="en-US" sz="2000" dirty="0"/>
              <a:t>Lack of emergent blue sectors and research-public-private </a:t>
            </a:r>
            <a:r>
              <a:rPr lang="en-US" sz="2000" dirty="0">
                <a:solidFill>
                  <a:srgbClr val="FF0000"/>
                </a:solidFill>
              </a:rPr>
              <a:t>(industry) </a:t>
            </a:r>
            <a:r>
              <a:rPr lang="en-US" sz="2000" dirty="0"/>
              <a:t>cooperation (i.e. clusters) inhibiting the growth of  blue economy </a:t>
            </a:r>
          </a:p>
          <a:p>
            <a:pPr marL="285750" indent="-285750">
              <a:buFont typeface="Arial" panose="020B0604020202020204" pitchFamily="34" charset="0"/>
              <a:buChar char="•"/>
            </a:pPr>
            <a:r>
              <a:rPr lang="en-US" sz="2000" i="1" dirty="0">
                <a:solidFill>
                  <a:srgbClr val="FF0000"/>
                </a:solidFill>
              </a:rPr>
              <a:t>Georgia: more emphasis on eutrophication as a challenge</a:t>
            </a:r>
          </a:p>
          <a:p>
            <a:pPr marL="285750" indent="-285750">
              <a:buFont typeface="Arial" panose="020B0604020202020204" pitchFamily="34" charset="0"/>
              <a:buChar char="•"/>
            </a:pPr>
            <a:r>
              <a:rPr lang="en-US" sz="2000" i="1" dirty="0">
                <a:solidFill>
                  <a:srgbClr val="FF0000"/>
                </a:solidFill>
              </a:rPr>
              <a:t>Romania: anoxia, deep hydrocarbons, lack of observations targeting </a:t>
            </a:r>
            <a:r>
              <a:rPr lang="en-US" sz="2000" i="1" dirty="0" err="1">
                <a:solidFill>
                  <a:srgbClr val="FF0000"/>
                </a:solidFill>
              </a:rPr>
              <a:t>oxic</a:t>
            </a:r>
            <a:r>
              <a:rPr lang="en-US" sz="2000" i="1" dirty="0">
                <a:solidFill>
                  <a:srgbClr val="FF0000"/>
                </a:solidFill>
              </a:rPr>
              <a:t>-anoxic interface, Gas hydrates, river-sea interactions (impact of river catchments on the marine environment)</a:t>
            </a:r>
          </a:p>
          <a:p>
            <a:pPr marL="285750" indent="-285750">
              <a:buFont typeface="Arial" panose="020B0604020202020204" pitchFamily="34" charset="0"/>
              <a:buChar char="•"/>
            </a:pPr>
            <a:r>
              <a:rPr lang="en-US" sz="2000" i="1" dirty="0">
                <a:solidFill>
                  <a:srgbClr val="FF0000"/>
                </a:solidFill>
              </a:rPr>
              <a:t>Turkey: anoxia and extreme habitats are major challenges but could serve as opportunities for blue biotech</a:t>
            </a:r>
          </a:p>
        </p:txBody>
      </p:sp>
      <p:sp>
        <p:nvSpPr>
          <p:cNvPr id="5" name="Left Arrow 4">
            <a:extLst>
              <a:ext uri="{FF2B5EF4-FFF2-40B4-BE49-F238E27FC236}">
                <a16:creationId xmlns:a16="http://schemas.microsoft.com/office/drawing/2014/main" id="{8D591140-6DCA-DF4E-93BD-CA2EA37DAAEF}"/>
              </a:ext>
            </a:extLst>
          </p:cNvPr>
          <p:cNvSpPr/>
          <p:nvPr/>
        </p:nvSpPr>
        <p:spPr>
          <a:xfrm>
            <a:off x="4294726" y="1137972"/>
            <a:ext cx="2187354" cy="58928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First exercise</a:t>
            </a:r>
          </a:p>
        </p:txBody>
      </p:sp>
    </p:spTree>
    <p:extLst>
      <p:ext uri="{BB962C8B-B14F-4D97-AF65-F5344CB8AC3E}">
        <p14:creationId xmlns:p14="http://schemas.microsoft.com/office/powerpoint/2010/main" val="1598278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E81DB9-C4D4-A448-B272-C616EBC95808}"/>
              </a:ext>
            </a:extLst>
          </p:cNvPr>
          <p:cNvSpPr>
            <a:spLocks noGrp="1"/>
          </p:cNvSpPr>
          <p:nvPr>
            <p:ph idx="1"/>
          </p:nvPr>
        </p:nvSpPr>
        <p:spPr>
          <a:xfrm>
            <a:off x="453721" y="672685"/>
            <a:ext cx="8268859" cy="5759920"/>
          </a:xfrm>
        </p:spPr>
        <p:txBody>
          <a:bodyPr>
            <a:normAutofit/>
          </a:bodyPr>
          <a:lstStyle/>
          <a:p>
            <a:pPr marL="0" indent="0">
              <a:buNone/>
            </a:pPr>
            <a:r>
              <a:rPr lang="en-US" sz="1800" b="1" dirty="0"/>
              <a:t>Vision</a:t>
            </a:r>
          </a:p>
          <a:p>
            <a:r>
              <a:rPr lang="en-US" sz="2000" dirty="0"/>
              <a:t>Healthy and Cleaner Black Sea</a:t>
            </a:r>
          </a:p>
          <a:p>
            <a:pPr marL="0" indent="0">
              <a:buNone/>
            </a:pPr>
            <a:r>
              <a:rPr lang="en-US" sz="1800" b="1" dirty="0"/>
              <a:t>Goals</a:t>
            </a:r>
          </a:p>
          <a:p>
            <a:r>
              <a:rPr lang="en-US" sz="2000" dirty="0"/>
              <a:t>Harmonization coastal and marine policies among the BS countries</a:t>
            </a:r>
          </a:p>
          <a:p>
            <a:r>
              <a:rPr lang="en-US" sz="2000" dirty="0"/>
              <a:t>National, bilateral (funded by countries) and transnational projects (funded by EU?)</a:t>
            </a:r>
          </a:p>
          <a:p>
            <a:r>
              <a:rPr lang="en-US" sz="2000" dirty="0"/>
              <a:t>Scientific Exchange</a:t>
            </a:r>
          </a:p>
          <a:p>
            <a:pPr lvl="1"/>
            <a:r>
              <a:rPr lang="en-US" sz="2000" dirty="0"/>
              <a:t>Common Scientific Programs based on common standards </a:t>
            </a:r>
          </a:p>
          <a:p>
            <a:r>
              <a:rPr lang="en-US" sz="2000" dirty="0"/>
              <a:t>Public awareness</a:t>
            </a:r>
          </a:p>
          <a:p>
            <a:r>
              <a:rPr lang="en-US" sz="2000" dirty="0"/>
              <a:t>Virtual platform for</a:t>
            </a:r>
          </a:p>
          <a:p>
            <a:r>
              <a:rPr lang="en-US" sz="2000" dirty="0"/>
              <a:t>Information sharing via virtual platform</a:t>
            </a:r>
          </a:p>
          <a:p>
            <a:r>
              <a:rPr lang="en-US" sz="2000" dirty="0"/>
              <a:t>Updating National regulations</a:t>
            </a:r>
          </a:p>
          <a:p>
            <a:r>
              <a:rPr lang="en-US" sz="2000" dirty="0"/>
              <a:t>Investment needed for sustainability</a:t>
            </a:r>
          </a:p>
        </p:txBody>
      </p:sp>
    </p:spTree>
    <p:extLst>
      <p:ext uri="{BB962C8B-B14F-4D97-AF65-F5344CB8AC3E}">
        <p14:creationId xmlns:p14="http://schemas.microsoft.com/office/powerpoint/2010/main" val="25319128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TotalTime>
  <Words>1059</Words>
  <Application>Microsoft Macintosh PowerPoint</Application>
  <PresentationFormat>On-screen Show (4:3)</PresentationFormat>
  <Paragraphs>183</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MS Mincho</vt:lpstr>
      <vt:lpstr>Arial</vt:lpstr>
      <vt:lpstr>Calibri</vt:lpstr>
      <vt:lpstr>Calibri Light</vt:lpstr>
      <vt:lpstr>Helvetica</vt:lpstr>
      <vt:lpstr>Times New Roman</vt:lpstr>
      <vt:lpstr>Office Theme</vt:lpstr>
      <vt:lpstr>March 27, 2018  4rd Meeting for Developing a Blue Growth Initiative for Research and Innovation in the Black Sea İstanbul, Turkey   Breakout Session Results: - What is our common vision? - What should the goals of the new SRIA be? -How to structure the SRIA, any new pillar or transversal theme? </vt:lpstr>
      <vt:lpstr>Group 1</vt:lpstr>
      <vt:lpstr>PowerPoint Presentation</vt:lpstr>
      <vt:lpstr>Our Vision</vt:lpstr>
      <vt:lpstr>PowerPoint Presentation</vt:lpstr>
      <vt:lpstr>PowerPoint Presentation</vt:lpstr>
      <vt:lpstr>Group 2</vt:lpstr>
      <vt:lpstr>PowerPoint Presentation</vt:lpstr>
      <vt:lpstr>PowerPoint Presentation</vt:lpstr>
      <vt:lpstr>Group 3</vt:lpstr>
      <vt:lpstr>PowerPoint Presentation</vt:lpstr>
      <vt:lpstr>PowerPoint Presentation</vt:lpstr>
      <vt:lpstr>PowerPoint Presentation</vt:lpstr>
      <vt:lpstr>Group 4</vt:lpstr>
      <vt:lpstr>PowerPoint Presentation</vt:lpstr>
      <vt:lpstr>Our Vision of the SRIA</vt:lpstr>
      <vt:lpstr>Our Goals of the SRIA</vt:lpstr>
      <vt:lpstr>PowerPoint Presentation</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barish.fr@gmail.com</dc:creator>
  <cp:lastModifiedBy>M Yucel</cp:lastModifiedBy>
  <cp:revision>19</cp:revision>
  <dcterms:created xsi:type="dcterms:W3CDTF">2018-03-27T13:17:02Z</dcterms:created>
  <dcterms:modified xsi:type="dcterms:W3CDTF">2018-04-16T08:29:21Z</dcterms:modified>
</cp:coreProperties>
</file>