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6" r:id="rId2"/>
    <p:sldId id="327" r:id="rId3"/>
    <p:sldId id="328" r:id="rId4"/>
    <p:sldId id="329" r:id="rId5"/>
    <p:sldId id="330" r:id="rId6"/>
    <p:sldId id="331" r:id="rId7"/>
    <p:sldId id="334" r:id="rId8"/>
    <p:sldId id="335" r:id="rId9"/>
    <p:sldId id="332" r:id="rId10"/>
    <p:sldId id="336" r:id="rId11"/>
    <p:sldId id="340" r:id="rId12"/>
    <p:sldId id="337" r:id="rId13"/>
    <p:sldId id="338" r:id="rId14"/>
    <p:sldId id="339" r:id="rId15"/>
    <p:sldId id="342" r:id="rId16"/>
    <p:sldId id="343" r:id="rId17"/>
    <p:sldId id="33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F5D"/>
    <a:srgbClr val="EAEAEA"/>
    <a:srgbClr val="DDDDDD"/>
    <a:srgbClr val="666699"/>
    <a:srgbClr val="33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57" autoAdjust="0"/>
  </p:normalViewPr>
  <p:slideViewPr>
    <p:cSldViewPr>
      <p:cViewPr varScale="1">
        <p:scale>
          <a:sx n="57" d="100"/>
          <a:sy n="57" d="100"/>
        </p:scale>
        <p:origin x="1758" y="6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ACE2D-50B7-4F72-B2DE-A37D354C9C2C}" type="datetimeFigureOut">
              <a:rPr lang="en-IE" smtClean="0"/>
              <a:t>04/03/2017</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418D3-4148-4196-B27B-54E8A2862A8E}" type="slidenum">
              <a:rPr lang="en-IE" smtClean="0"/>
              <a:t>‹#›</a:t>
            </a:fld>
            <a:endParaRPr lang="en-IE" dirty="0"/>
          </a:p>
        </p:txBody>
      </p:sp>
    </p:spTree>
    <p:extLst>
      <p:ext uri="{BB962C8B-B14F-4D97-AF65-F5344CB8AC3E}">
        <p14:creationId xmlns:p14="http://schemas.microsoft.com/office/powerpoint/2010/main" val="234089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4</a:t>
            </a:fld>
            <a:endParaRPr lang="en-IE" dirty="0"/>
          </a:p>
        </p:txBody>
      </p:sp>
    </p:spTree>
    <p:extLst>
      <p:ext uri="{BB962C8B-B14F-4D97-AF65-F5344CB8AC3E}">
        <p14:creationId xmlns:p14="http://schemas.microsoft.com/office/powerpoint/2010/main" val="115358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10</a:t>
            </a:fld>
            <a:endParaRPr lang="en-IE" dirty="0"/>
          </a:p>
        </p:txBody>
      </p:sp>
    </p:spTree>
    <p:extLst>
      <p:ext uri="{BB962C8B-B14F-4D97-AF65-F5344CB8AC3E}">
        <p14:creationId xmlns:p14="http://schemas.microsoft.com/office/powerpoint/2010/main" val="357291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418D3-4148-4196-B27B-54E8A2862A8E}" type="slidenum">
              <a:rPr lang="en-IE" smtClean="0"/>
              <a:t>13</a:t>
            </a:fld>
            <a:endParaRPr lang="en-IE" dirty="0"/>
          </a:p>
        </p:txBody>
      </p:sp>
    </p:spTree>
    <p:extLst>
      <p:ext uri="{BB962C8B-B14F-4D97-AF65-F5344CB8AC3E}">
        <p14:creationId xmlns:p14="http://schemas.microsoft.com/office/powerpoint/2010/main" val="96955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14462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17858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35295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4738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07378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394251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54929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82629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347503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244148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087FC-BC04-4E2B-9A4B-39D1F9FD6C80}" type="datetimeFigureOut">
              <a:rPr lang="en-IE" smtClean="0"/>
              <a:t>04/03/2017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EF63698-B59E-4EFE-BA09-5CA42B198D2E}" type="slidenum">
              <a:rPr lang="en-IE" smtClean="0"/>
              <a:t>‹#›</a:t>
            </a:fld>
            <a:endParaRPr lang="en-IE" dirty="0"/>
          </a:p>
        </p:txBody>
      </p:sp>
    </p:spTree>
    <p:extLst>
      <p:ext uri="{BB962C8B-B14F-4D97-AF65-F5344CB8AC3E}">
        <p14:creationId xmlns:p14="http://schemas.microsoft.com/office/powerpoint/2010/main" val="194661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087FC-BC04-4E2B-9A4B-39D1F9FD6C80}" type="datetimeFigureOut">
              <a:rPr lang="en-IE" smtClean="0"/>
              <a:t>04/03/2017</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63698-B59E-4EFE-BA09-5CA42B198D2E}" type="slidenum">
              <a:rPr lang="en-IE" smtClean="0"/>
              <a:t>‹#›</a:t>
            </a:fld>
            <a:endParaRPr lang="en-IE" dirty="0"/>
          </a:p>
        </p:txBody>
      </p:sp>
    </p:spTree>
    <p:extLst>
      <p:ext uri="{BB962C8B-B14F-4D97-AF65-F5344CB8AC3E}">
        <p14:creationId xmlns:p14="http://schemas.microsoft.com/office/powerpoint/2010/main" val="137307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arineboard.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modnet.eu/"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hyperlink" Target="http://www.marineboard.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hyperlink" Target="www.marineboard.e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9025" y="5741623"/>
            <a:ext cx="7005637" cy="576262"/>
          </a:xfrm>
        </p:spPr>
        <p:txBody>
          <a:bodyPr rtlCol="0">
            <a:normAutofit/>
          </a:bodyPr>
          <a:lstStyle/>
          <a:p>
            <a:pPr eaLnBrk="1" fontAlgn="auto" hangingPunct="1">
              <a:spcAft>
                <a:spcPts val="0"/>
              </a:spcAft>
              <a:defRPr/>
            </a:pPr>
            <a:r>
              <a:rPr lang="nl-BE" sz="1000" dirty="0" smtClean="0">
                <a:solidFill>
                  <a:srgbClr val="262626"/>
                </a:solidFill>
                <a:ea typeface="Calibri"/>
                <a:cs typeface="Calibri"/>
              </a:rPr>
              <a:t>European </a:t>
            </a:r>
            <a:r>
              <a:rPr lang="nl-BE" sz="1000" dirty="0">
                <a:solidFill>
                  <a:srgbClr val="262626"/>
                </a:solidFill>
                <a:ea typeface="Calibri"/>
                <a:cs typeface="Calibri"/>
              </a:rPr>
              <a:t>Marine Board | Wandelaarkaai </a:t>
            </a:r>
            <a:r>
              <a:rPr lang="nl-BE" sz="1000" dirty="0" smtClean="0">
                <a:solidFill>
                  <a:srgbClr val="262626"/>
                </a:solidFill>
                <a:ea typeface="Calibri"/>
                <a:cs typeface="Calibri"/>
              </a:rPr>
              <a:t>7 | 8400 </a:t>
            </a:r>
            <a:r>
              <a:rPr lang="nl-BE" sz="1000" dirty="0">
                <a:solidFill>
                  <a:srgbClr val="262626"/>
                </a:solidFill>
                <a:ea typeface="Calibri"/>
                <a:cs typeface="Calibri"/>
              </a:rPr>
              <a:t>Oostende | </a:t>
            </a:r>
            <a:r>
              <a:rPr lang="nl-BE" sz="1000" dirty="0" smtClean="0">
                <a:solidFill>
                  <a:srgbClr val="262626"/>
                </a:solidFill>
                <a:ea typeface="Calibri"/>
                <a:cs typeface="Calibri"/>
              </a:rPr>
              <a:t>Belgium - </a:t>
            </a:r>
            <a:r>
              <a:rPr lang="nl-BE" sz="1000" u="sng" dirty="0" smtClean="0">
                <a:solidFill>
                  <a:srgbClr val="0000FF"/>
                </a:solidFill>
                <a:ea typeface="Calibri"/>
                <a:cs typeface="Calibri"/>
                <a:hlinkClick r:id="rId2"/>
              </a:rPr>
              <a:t>www.marineboard.eu</a:t>
            </a:r>
            <a:endParaRPr lang="nl-BE" sz="1000" u="sng" dirty="0" smtClean="0">
              <a:solidFill>
                <a:srgbClr val="0000FF"/>
              </a:solidFill>
              <a:ea typeface="Calibri"/>
              <a:cs typeface="Calibri"/>
            </a:endParaRPr>
          </a:p>
        </p:txBody>
      </p:sp>
      <p:sp>
        <p:nvSpPr>
          <p:cNvPr id="3078" name="Title 1"/>
          <p:cNvSpPr txBox="1">
            <a:spLocks/>
          </p:cNvSpPr>
          <p:nvPr/>
        </p:nvSpPr>
        <p:spPr bwMode="auto">
          <a:xfrm>
            <a:off x="1763712" y="4275849"/>
            <a:ext cx="56562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IE" altLang="en-US" sz="1600" b="1" dirty="0" smtClean="0">
                <a:solidFill>
                  <a:schemeClr val="tx2">
                    <a:lumMod val="75000"/>
                  </a:schemeClr>
                </a:solidFill>
              </a:rPr>
              <a:t>Bruges</a:t>
            </a:r>
          </a:p>
          <a:p>
            <a:pPr algn="ctr" eaLnBrk="1" hangingPunct="1">
              <a:defRPr/>
            </a:pPr>
            <a:r>
              <a:rPr lang="en-IE" altLang="en-US" sz="1600" dirty="0" smtClean="0">
                <a:solidFill>
                  <a:schemeClr val="tx2">
                    <a:lumMod val="75000"/>
                  </a:schemeClr>
                </a:solidFill>
              </a:rPr>
              <a:t>03 March 2017</a:t>
            </a:r>
          </a:p>
        </p:txBody>
      </p:sp>
      <p:sp>
        <p:nvSpPr>
          <p:cNvPr id="7173" name="Subtitle 2"/>
          <p:cNvSpPr txBox="1">
            <a:spLocks/>
          </p:cNvSpPr>
          <p:nvPr/>
        </p:nvSpPr>
        <p:spPr bwMode="auto">
          <a:xfrm>
            <a:off x="1603375" y="5079733"/>
            <a:ext cx="5976938" cy="3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1500" dirty="0">
                <a:solidFill>
                  <a:srgbClr val="898989"/>
                </a:solidFill>
              </a:rPr>
              <a:t>Niall </a:t>
            </a:r>
            <a:r>
              <a:rPr lang="en-US" altLang="en-US" sz="1500" dirty="0" smtClean="0">
                <a:solidFill>
                  <a:srgbClr val="898989"/>
                </a:solidFill>
              </a:rPr>
              <a:t>McDonough</a:t>
            </a:r>
            <a:endParaRPr lang="en-US" altLang="en-US" sz="1500" baseline="30000" dirty="0">
              <a:solidFill>
                <a:srgbClr val="898989"/>
              </a:solidFill>
            </a:endParaRP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13176"/>
            <a:ext cx="8062035" cy="27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421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0281859" cy="6858000"/>
          </a:xfrm>
          <a:prstGeom prst="rect">
            <a:avLst/>
          </a:prstGeom>
        </p:spPr>
      </p:pic>
      <p:pic>
        <p:nvPicPr>
          <p:cNvPr id="7" name="Picture 6"/>
          <p:cNvPicPr>
            <a:picLocks noChangeAspect="1"/>
          </p:cNvPicPr>
          <p:nvPr/>
        </p:nvPicPr>
        <p:blipFill>
          <a:blip r:embed="rId4"/>
          <a:stretch>
            <a:fillRect/>
          </a:stretch>
        </p:blipFill>
        <p:spPr>
          <a:xfrm>
            <a:off x="2915816" y="328117"/>
            <a:ext cx="3686220" cy="5157192"/>
          </a:xfrm>
          <a:prstGeom prst="rect">
            <a:avLst/>
          </a:prstGeom>
          <a:ln>
            <a:solidFill>
              <a:schemeClr val="bg1">
                <a:lumMod val="85000"/>
              </a:schemeClr>
            </a:solidFill>
          </a:ln>
        </p:spPr>
      </p:pic>
      <p:sp>
        <p:nvSpPr>
          <p:cNvPr id="8" name="TextBox 7"/>
          <p:cNvSpPr txBox="1"/>
          <p:nvPr/>
        </p:nvSpPr>
        <p:spPr>
          <a:xfrm>
            <a:off x="2994730" y="5700283"/>
            <a:ext cx="3528392" cy="646331"/>
          </a:xfrm>
          <a:prstGeom prst="rect">
            <a:avLst/>
          </a:prstGeom>
          <a:solidFill>
            <a:schemeClr val="bg1"/>
          </a:solidFill>
        </p:spPr>
        <p:txBody>
          <a:bodyPr wrap="square" rtlCol="0">
            <a:spAutoFit/>
          </a:bodyPr>
          <a:lstStyle/>
          <a:p>
            <a:pPr algn="ctr"/>
            <a:r>
              <a:rPr lang="nl-BE" dirty="0" smtClean="0"/>
              <a:t>Launched today:</a:t>
            </a:r>
          </a:p>
          <a:p>
            <a:pPr algn="ctr"/>
            <a:r>
              <a:rPr lang="nl-BE" dirty="0" smtClean="0"/>
              <a:t>EMB Science Commentary No. 2</a:t>
            </a:r>
          </a:p>
        </p:txBody>
      </p:sp>
    </p:spTree>
    <p:extLst>
      <p:ext uri="{BB962C8B-B14F-4D97-AF65-F5344CB8AC3E}">
        <p14:creationId xmlns:p14="http://schemas.microsoft.com/office/powerpoint/2010/main" val="31669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43808" y="548680"/>
            <a:ext cx="3528392" cy="5016671"/>
          </a:xfrm>
          <a:prstGeom prst="rect">
            <a:avLst/>
          </a:prstGeom>
          <a:ln>
            <a:solidFill>
              <a:schemeClr val="bg1">
                <a:lumMod val="85000"/>
              </a:schemeClr>
            </a:solidFill>
          </a:ln>
        </p:spPr>
      </p:pic>
      <p:sp>
        <p:nvSpPr>
          <p:cNvPr id="4" name="TextBox 3"/>
          <p:cNvSpPr txBox="1"/>
          <p:nvPr/>
        </p:nvSpPr>
        <p:spPr>
          <a:xfrm>
            <a:off x="1727684" y="5949280"/>
            <a:ext cx="5760639" cy="646331"/>
          </a:xfrm>
          <a:prstGeom prst="rect">
            <a:avLst/>
          </a:prstGeom>
          <a:solidFill>
            <a:schemeClr val="bg1"/>
          </a:solidFill>
        </p:spPr>
        <p:txBody>
          <a:bodyPr wrap="square" rtlCol="0">
            <a:spAutoFit/>
          </a:bodyPr>
          <a:lstStyle/>
          <a:p>
            <a:pPr algn="ctr"/>
            <a:r>
              <a:rPr lang="nl-BE" dirty="0" smtClean="0"/>
              <a:t>To be published in March 2017:</a:t>
            </a:r>
          </a:p>
          <a:p>
            <a:pPr algn="ctr"/>
            <a:r>
              <a:rPr lang="nl-BE" dirty="0" smtClean="0"/>
              <a:t>EMB Policy No. 3</a:t>
            </a:r>
          </a:p>
        </p:txBody>
      </p:sp>
    </p:spTree>
    <p:extLst>
      <p:ext uri="{BB962C8B-B14F-4D97-AF65-F5344CB8AC3E}">
        <p14:creationId xmlns:p14="http://schemas.microsoft.com/office/powerpoint/2010/main" val="30809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6573" cy="6957392"/>
          </a:xfrm>
          <a:prstGeom prst="rect">
            <a:avLst/>
          </a:prstGeom>
        </p:spPr>
      </p:pic>
      <p:sp>
        <p:nvSpPr>
          <p:cNvPr id="3" name="TextBox 2"/>
          <p:cNvSpPr txBox="1"/>
          <p:nvPr/>
        </p:nvSpPr>
        <p:spPr>
          <a:xfrm>
            <a:off x="179512" y="260648"/>
            <a:ext cx="4248472" cy="1077218"/>
          </a:xfrm>
          <a:prstGeom prst="rect">
            <a:avLst/>
          </a:prstGeom>
          <a:solidFill>
            <a:schemeClr val="bg1"/>
          </a:solidFill>
        </p:spPr>
        <p:txBody>
          <a:bodyPr wrap="square" rtlCol="0">
            <a:spAutoFit/>
          </a:bodyPr>
          <a:lstStyle/>
          <a:p>
            <a:pPr algn="ctr"/>
            <a:r>
              <a:rPr lang="nl-BE" sz="1600" dirty="0" smtClean="0"/>
              <a:t>Oil</a:t>
            </a:r>
            <a:r>
              <a:rPr lang="nl-BE" sz="1600" dirty="0"/>
              <a:t> </a:t>
            </a:r>
            <a:r>
              <a:rPr lang="nl-BE" sz="1600" dirty="0" smtClean="0"/>
              <a:t>&amp; Gas installations in the North Sea</a:t>
            </a:r>
          </a:p>
          <a:p>
            <a:pPr algn="ctr"/>
            <a:endParaRPr lang="nl-BE" sz="1600" dirty="0" smtClean="0"/>
          </a:p>
          <a:p>
            <a:pPr algn="ctr"/>
            <a:r>
              <a:rPr lang="nl-BE" sz="1600" dirty="0" smtClean="0"/>
              <a:t>Taken from EMODnet Human Activities Portal</a:t>
            </a:r>
          </a:p>
          <a:p>
            <a:pPr algn="ctr"/>
            <a:r>
              <a:rPr lang="nl-BE" sz="1600" dirty="0" smtClean="0">
                <a:hlinkClick r:id="rId3"/>
              </a:rPr>
              <a:t>www.emodnet.eu</a:t>
            </a:r>
            <a:r>
              <a:rPr lang="nl-BE" sz="1600" dirty="0"/>
              <a:t> </a:t>
            </a:r>
            <a:endParaRPr lang="nl-BE" sz="1600" dirty="0" smtClean="0"/>
          </a:p>
        </p:txBody>
      </p:sp>
    </p:spTree>
    <p:extLst>
      <p:ext uri="{BB962C8B-B14F-4D97-AF65-F5344CB8AC3E}">
        <p14:creationId xmlns:p14="http://schemas.microsoft.com/office/powerpoint/2010/main" val="8739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498445" cy="6858000"/>
          </a:xfrm>
          <a:prstGeom prst="rect">
            <a:avLst/>
          </a:prstGeom>
        </p:spPr>
      </p:pic>
      <p:sp>
        <p:nvSpPr>
          <p:cNvPr id="3" name="TextBox 2"/>
          <p:cNvSpPr txBox="1"/>
          <p:nvPr/>
        </p:nvSpPr>
        <p:spPr>
          <a:xfrm>
            <a:off x="683568" y="2087595"/>
            <a:ext cx="7848872" cy="369332"/>
          </a:xfrm>
          <a:prstGeom prst="rect">
            <a:avLst/>
          </a:prstGeom>
          <a:solidFill>
            <a:schemeClr val="bg1"/>
          </a:solidFill>
        </p:spPr>
        <p:txBody>
          <a:bodyPr wrap="square" rtlCol="0">
            <a:spAutoFit/>
          </a:bodyPr>
          <a:lstStyle/>
          <a:p>
            <a:pPr algn="ctr"/>
            <a:r>
              <a:rPr lang="nl-BE" dirty="0" smtClean="0"/>
              <a:t>1,357 oil and gas structures in the OSPAR maritime area (Northeast Atlantic)</a:t>
            </a:r>
            <a:endParaRPr lang="nl-BE" dirty="0"/>
          </a:p>
        </p:txBody>
      </p:sp>
      <p:sp>
        <p:nvSpPr>
          <p:cNvPr id="5" name="TextBox 4"/>
          <p:cNvSpPr txBox="1"/>
          <p:nvPr/>
        </p:nvSpPr>
        <p:spPr>
          <a:xfrm>
            <a:off x="683568" y="2987464"/>
            <a:ext cx="7848872" cy="369332"/>
          </a:xfrm>
          <a:prstGeom prst="rect">
            <a:avLst/>
          </a:prstGeom>
          <a:solidFill>
            <a:schemeClr val="bg1"/>
          </a:solidFill>
        </p:spPr>
        <p:txBody>
          <a:bodyPr wrap="square" rtlCol="0">
            <a:spAutoFit/>
          </a:bodyPr>
          <a:lstStyle/>
          <a:p>
            <a:pPr algn="ctr"/>
            <a:r>
              <a:rPr lang="nl-BE" dirty="0" smtClean="0"/>
              <a:t>1,800 grid connected offshore wind turbines in the North Sea</a:t>
            </a:r>
            <a:endParaRPr lang="nl-BE" dirty="0"/>
          </a:p>
        </p:txBody>
      </p:sp>
      <p:sp>
        <p:nvSpPr>
          <p:cNvPr id="6" name="TextBox 5"/>
          <p:cNvSpPr txBox="1"/>
          <p:nvPr/>
        </p:nvSpPr>
        <p:spPr>
          <a:xfrm>
            <a:off x="681749" y="3884363"/>
            <a:ext cx="7848872" cy="369332"/>
          </a:xfrm>
          <a:prstGeom prst="rect">
            <a:avLst/>
          </a:prstGeom>
          <a:solidFill>
            <a:schemeClr val="bg1"/>
          </a:solidFill>
        </p:spPr>
        <p:txBody>
          <a:bodyPr wrap="square" rtlCol="0">
            <a:spAutoFit/>
          </a:bodyPr>
          <a:lstStyle/>
          <a:p>
            <a:pPr algn="ctr"/>
            <a:r>
              <a:rPr lang="nl-BE" dirty="0" smtClean="0"/>
              <a:t>9,000 wind structures predicted in EU waters by 2030</a:t>
            </a:r>
            <a:endParaRPr lang="nl-BE" dirty="0"/>
          </a:p>
        </p:txBody>
      </p:sp>
      <p:sp>
        <p:nvSpPr>
          <p:cNvPr id="7" name="TextBox 6"/>
          <p:cNvSpPr txBox="1"/>
          <p:nvPr/>
        </p:nvSpPr>
        <p:spPr>
          <a:xfrm>
            <a:off x="681749" y="4781262"/>
            <a:ext cx="7848872" cy="646331"/>
          </a:xfrm>
          <a:prstGeom prst="rect">
            <a:avLst/>
          </a:prstGeom>
          <a:solidFill>
            <a:schemeClr val="bg1"/>
          </a:solidFill>
        </p:spPr>
        <p:txBody>
          <a:bodyPr wrap="square" rtlCol="0">
            <a:spAutoFit/>
          </a:bodyPr>
          <a:lstStyle/>
          <a:p>
            <a:pPr algn="ctr"/>
            <a:r>
              <a:rPr lang="nl-BE" dirty="0" smtClean="0"/>
              <a:t>Total estimated cost of full decommissioning of oil and gas structures in the North Sea is €80 - €100 billion </a:t>
            </a:r>
            <a:endParaRPr lang="nl-BE" dirty="0"/>
          </a:p>
        </p:txBody>
      </p:sp>
      <p:sp>
        <p:nvSpPr>
          <p:cNvPr id="8" name="TextBox 7"/>
          <p:cNvSpPr txBox="1"/>
          <p:nvPr/>
        </p:nvSpPr>
        <p:spPr>
          <a:xfrm>
            <a:off x="683568" y="386129"/>
            <a:ext cx="7848872" cy="369332"/>
          </a:xfrm>
          <a:prstGeom prst="rect">
            <a:avLst/>
          </a:prstGeom>
          <a:solidFill>
            <a:schemeClr val="bg1"/>
          </a:solidFill>
        </p:spPr>
        <p:txBody>
          <a:bodyPr wrap="square" rtlCol="0">
            <a:spAutoFit/>
          </a:bodyPr>
          <a:lstStyle/>
          <a:p>
            <a:pPr algn="ctr"/>
            <a:r>
              <a:rPr lang="nl-BE" b="1" dirty="0" smtClean="0"/>
              <a:t>Decommissioning of offshore artificial structures: taking an ecosystem approach</a:t>
            </a:r>
            <a:endParaRPr lang="nl-BE" b="1" dirty="0"/>
          </a:p>
        </p:txBody>
      </p:sp>
    </p:spTree>
    <p:extLst>
      <p:ext uri="{BB962C8B-B14F-4D97-AF65-F5344CB8AC3E}">
        <p14:creationId xmlns:p14="http://schemas.microsoft.com/office/powerpoint/2010/main" val="11256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3" name="TextBox 2"/>
          <p:cNvSpPr txBox="1"/>
          <p:nvPr/>
        </p:nvSpPr>
        <p:spPr>
          <a:xfrm>
            <a:off x="457200" y="6333299"/>
            <a:ext cx="3744416" cy="246221"/>
          </a:xfrm>
          <a:prstGeom prst="rect">
            <a:avLst/>
          </a:prstGeom>
          <a:noFill/>
        </p:spPr>
        <p:txBody>
          <a:bodyPr wrap="square" rtlCol="0">
            <a:spAutoFit/>
          </a:bodyPr>
          <a:lstStyle/>
          <a:p>
            <a:r>
              <a:rPr lang="en-GB" sz="1000" dirty="0" smtClean="0">
                <a:solidFill>
                  <a:schemeClr val="bg1"/>
                </a:solidFill>
              </a:rPr>
              <a:t>Image courtesy of Jan de Leeuw &amp; Richard Heard, INSITE programme</a:t>
            </a:r>
            <a:endParaRPr lang="en-US" sz="1000" dirty="0">
              <a:solidFill>
                <a:schemeClr val="bg1"/>
              </a:solidFill>
            </a:endParaRPr>
          </a:p>
        </p:txBody>
      </p:sp>
    </p:spTree>
    <p:extLst>
      <p:ext uri="{BB962C8B-B14F-4D97-AF65-F5344CB8AC3E}">
        <p14:creationId xmlns:p14="http://schemas.microsoft.com/office/powerpoint/2010/main" val="160572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746"/>
            <a:ext cx="8229600" cy="1143000"/>
          </a:xfrm>
        </p:spPr>
        <p:txBody>
          <a:bodyPr/>
          <a:lstStyle/>
          <a:p>
            <a:r>
              <a:rPr lang="en-GB" sz="2400" dirty="0" smtClean="0"/>
              <a:t>Overview of the INSITE Programme</a:t>
            </a:r>
            <a:endParaRPr lang="en-GB" sz="2400" dirty="0"/>
          </a:p>
        </p:txBody>
      </p:sp>
      <p:sp>
        <p:nvSpPr>
          <p:cNvPr id="4" name="Slide Number Placeholder 3"/>
          <p:cNvSpPr>
            <a:spLocks noGrp="1"/>
          </p:cNvSpPr>
          <p:nvPr>
            <p:ph type="sldNum" sz="quarter" idx="12"/>
          </p:nvPr>
        </p:nvSpPr>
        <p:spPr/>
        <p:txBody>
          <a:bodyPr/>
          <a:lstStyle/>
          <a:p>
            <a:fld id="{681E4949-B22D-5044-82E9-2A4CFBEA65B9}" type="slidenum">
              <a:rPr lang="en-GB" smtClean="0"/>
              <a:pPr/>
              <a:t>15</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209771559"/>
              </p:ext>
            </p:extLst>
          </p:nvPr>
        </p:nvGraphicFramePr>
        <p:xfrm>
          <a:off x="285033" y="1844824"/>
          <a:ext cx="8573934" cy="4346658"/>
        </p:xfrm>
        <a:graphic>
          <a:graphicData uri="http://schemas.openxmlformats.org/drawingml/2006/table">
            <a:tbl>
              <a:tblPr firstRow="1" bandRow="1">
                <a:tableStyleId>{5C22544A-7EE6-4342-B048-85BDC9FD1C3A}</a:tableStyleId>
              </a:tblPr>
              <a:tblGrid>
                <a:gridCol w="2061069">
                  <a:extLst>
                    <a:ext uri="{9D8B030D-6E8A-4147-A177-3AD203B41FA5}">
                      <a16:colId xmlns:a16="http://schemas.microsoft.com/office/drawing/2014/main" val="20000"/>
                    </a:ext>
                  </a:extLst>
                </a:gridCol>
                <a:gridCol w="2702467">
                  <a:extLst>
                    <a:ext uri="{9D8B030D-6E8A-4147-A177-3AD203B41FA5}">
                      <a16:colId xmlns:a16="http://schemas.microsoft.com/office/drawing/2014/main" val="20001"/>
                    </a:ext>
                  </a:extLst>
                </a:gridCol>
                <a:gridCol w="669861">
                  <a:extLst>
                    <a:ext uri="{9D8B030D-6E8A-4147-A177-3AD203B41FA5}">
                      <a16:colId xmlns:a16="http://schemas.microsoft.com/office/drawing/2014/main" val="20002"/>
                    </a:ext>
                  </a:extLst>
                </a:gridCol>
                <a:gridCol w="3140537">
                  <a:extLst>
                    <a:ext uri="{9D8B030D-6E8A-4147-A177-3AD203B41FA5}">
                      <a16:colId xmlns:a16="http://schemas.microsoft.com/office/drawing/2014/main" val="20003"/>
                    </a:ext>
                  </a:extLst>
                </a:gridCol>
              </a:tblGrid>
              <a:tr h="388376">
                <a:tc>
                  <a:txBody>
                    <a:bodyPr/>
                    <a:lstStyle/>
                    <a:p>
                      <a:r>
                        <a:rPr lang="en-US" sz="1600" b="0" dirty="0" smtClean="0">
                          <a:solidFill>
                            <a:srgbClr val="00609C"/>
                          </a:solidFill>
                        </a:rPr>
                        <a:t>INSITE</a:t>
                      </a:r>
                      <a:endParaRPr lang="en-US" sz="1600" b="0" dirty="0">
                        <a:solidFill>
                          <a:srgbClr val="00609C"/>
                        </a:solidFill>
                      </a:endParaRPr>
                    </a:p>
                  </a:txBody>
                  <a:tcPr marL="0" marR="0" marT="90000" marB="90000">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gridSpan="3">
                  <a:txBody>
                    <a:bodyPr/>
                    <a:lstStyle/>
                    <a:p>
                      <a:r>
                        <a:rPr lang="en-GB" sz="1400" b="1" dirty="0" err="1" smtClean="0">
                          <a:solidFill>
                            <a:srgbClr val="63656A"/>
                          </a:solidFill>
                        </a:rPr>
                        <a:t>IN</a:t>
                      </a:r>
                      <a:r>
                        <a:rPr lang="en-GB" sz="1400" b="0" dirty="0" err="1" smtClean="0">
                          <a:solidFill>
                            <a:srgbClr val="63656A"/>
                          </a:solidFill>
                        </a:rPr>
                        <a:t>fluence</a:t>
                      </a:r>
                      <a:r>
                        <a:rPr lang="en-GB" sz="1400" b="0" dirty="0" smtClean="0">
                          <a:solidFill>
                            <a:srgbClr val="63656A"/>
                          </a:solidFill>
                        </a:rPr>
                        <a:t> of man-made </a:t>
                      </a:r>
                      <a:r>
                        <a:rPr lang="en-GB" sz="1400" b="1" dirty="0" smtClean="0">
                          <a:solidFill>
                            <a:srgbClr val="63656A"/>
                          </a:solidFill>
                        </a:rPr>
                        <a:t>S</a:t>
                      </a:r>
                      <a:r>
                        <a:rPr lang="en-GB" sz="1400" b="0" dirty="0" smtClean="0">
                          <a:solidFill>
                            <a:srgbClr val="63656A"/>
                          </a:solidFill>
                        </a:rPr>
                        <a:t>tructures </a:t>
                      </a:r>
                      <a:r>
                        <a:rPr lang="en-GB" sz="1400" b="1" dirty="0" smtClean="0">
                          <a:solidFill>
                            <a:srgbClr val="63656A"/>
                          </a:solidFill>
                        </a:rPr>
                        <a:t>I</a:t>
                      </a:r>
                      <a:r>
                        <a:rPr lang="en-GB" sz="1400" b="0" dirty="0" smtClean="0">
                          <a:solidFill>
                            <a:srgbClr val="63656A"/>
                          </a:solidFill>
                        </a:rPr>
                        <a:t>n </a:t>
                      </a:r>
                      <a:r>
                        <a:rPr lang="en-GB" sz="1400" b="1" dirty="0" smtClean="0">
                          <a:solidFill>
                            <a:srgbClr val="63656A"/>
                          </a:solidFill>
                        </a:rPr>
                        <a:t>T</a:t>
                      </a:r>
                      <a:r>
                        <a:rPr lang="en-GB" sz="1400" b="0" dirty="0" smtClean="0">
                          <a:solidFill>
                            <a:srgbClr val="63656A"/>
                          </a:solidFill>
                        </a:rPr>
                        <a:t>he </a:t>
                      </a:r>
                      <a:r>
                        <a:rPr lang="en-GB" sz="1400" b="1" dirty="0" smtClean="0">
                          <a:solidFill>
                            <a:srgbClr val="63656A"/>
                          </a:solidFill>
                        </a:rPr>
                        <a:t>E</a:t>
                      </a:r>
                      <a:r>
                        <a:rPr lang="en-GB" sz="1400" b="0" dirty="0" smtClean="0">
                          <a:solidFill>
                            <a:srgbClr val="63656A"/>
                          </a:solidFill>
                        </a:rPr>
                        <a:t>cosystem:</a:t>
                      </a:r>
                    </a:p>
                  </a:txBody>
                  <a:tcPr marL="0" marR="0" marT="90000" marB="90000">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8436">
                <a:tc>
                  <a:txBody>
                    <a:bodyPr/>
                    <a:lstStyle/>
                    <a:p>
                      <a:r>
                        <a:rPr lang="en-US" sz="1600" dirty="0" smtClean="0">
                          <a:solidFill>
                            <a:srgbClr val="00609C"/>
                          </a:solidFill>
                          <a:latin typeface="+mn-lt"/>
                          <a:ea typeface="+mn-ea"/>
                          <a:cs typeface="Arial"/>
                        </a:rPr>
                        <a:t>Funding</a:t>
                      </a:r>
                      <a:endParaRPr lang="en-US" sz="1600" b="0" dirty="0">
                        <a:solidFill>
                          <a:srgbClr val="00609C"/>
                        </a:solidFill>
                      </a:endParaRPr>
                    </a:p>
                  </a:txBody>
                  <a:tcPr marL="0" marR="0" marT="90000" marB="90000">
                    <a:lnL w="3175" cap="flat" cmpd="sng" algn="ctr">
                      <a:noFill/>
                      <a:prstDash val="solid"/>
                      <a:round/>
                      <a:headEnd type="none" w="med" len="med"/>
                      <a:tailEnd type="none" w="med" len="med"/>
                    </a:lnL>
                    <a:lnR w="12700" cmpd="sng">
                      <a:noFill/>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gridSpan="3">
                  <a:txBody>
                    <a:bodyPr/>
                    <a:lstStyle/>
                    <a:p>
                      <a:r>
                        <a:rPr lang="en-US" sz="1400" b="0" dirty="0" smtClean="0">
                          <a:solidFill>
                            <a:srgbClr val="63656A"/>
                          </a:solidFill>
                        </a:rPr>
                        <a:t>8 </a:t>
                      </a:r>
                      <a:r>
                        <a:rPr lang="en-US" sz="1400" b="0" dirty="0">
                          <a:solidFill>
                            <a:srgbClr val="63656A"/>
                          </a:solidFill>
                        </a:rPr>
                        <a:t>Sponsoring organisations, made up of oil and gas </a:t>
                      </a:r>
                      <a:r>
                        <a:rPr lang="en-US" sz="1400" b="0" dirty="0" smtClean="0">
                          <a:solidFill>
                            <a:srgbClr val="63656A"/>
                          </a:solidFill>
                        </a:rPr>
                        <a:t>operators</a:t>
                      </a:r>
                      <a:r>
                        <a:rPr lang="en-US" sz="1400" b="0" baseline="0" dirty="0" smtClean="0">
                          <a:solidFill>
                            <a:srgbClr val="63656A"/>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63656A"/>
                          </a:solidFill>
                        </a:rPr>
                        <a:t>Foundation Phase £2.4M (£1.8M net) over 3 years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1" dirty="0" smtClean="0">
                          <a:solidFill>
                            <a:srgbClr val="63656A"/>
                          </a:solidFill>
                        </a:rPr>
                        <a:t>(BP,</a:t>
                      </a:r>
                      <a:r>
                        <a:rPr lang="en-US" sz="1400" b="0" i="1" baseline="0" dirty="0" smtClean="0">
                          <a:solidFill>
                            <a:srgbClr val="63656A"/>
                          </a:solidFill>
                        </a:rPr>
                        <a:t> </a:t>
                      </a:r>
                      <a:r>
                        <a:rPr lang="en-US" sz="1400" b="0" i="1" dirty="0" smtClean="0">
                          <a:solidFill>
                            <a:srgbClr val="63656A"/>
                          </a:solidFill>
                        </a:rPr>
                        <a:t>Centrica,</a:t>
                      </a:r>
                      <a:r>
                        <a:rPr lang="en-US" sz="1400" b="0" i="1" baseline="0" dirty="0" smtClean="0">
                          <a:solidFill>
                            <a:srgbClr val="63656A"/>
                          </a:solidFill>
                        </a:rPr>
                        <a:t> CNRI</a:t>
                      </a:r>
                      <a:r>
                        <a:rPr lang="en-US" sz="1400" b="0" i="1" dirty="0" smtClean="0">
                          <a:solidFill>
                            <a:srgbClr val="63656A"/>
                          </a:solidFill>
                        </a:rPr>
                        <a:t>, ExxonMobil,</a:t>
                      </a:r>
                      <a:r>
                        <a:rPr lang="en-US" sz="1400" b="0" i="1" baseline="0" dirty="0" smtClean="0">
                          <a:solidFill>
                            <a:srgbClr val="63656A"/>
                          </a:solidFill>
                        </a:rPr>
                        <a:t> Marathon Oil,</a:t>
                      </a:r>
                      <a:r>
                        <a:rPr lang="en-US" sz="1400" b="0" i="1" dirty="0" smtClean="0">
                          <a:solidFill>
                            <a:srgbClr val="63656A"/>
                          </a:solidFill>
                        </a:rPr>
                        <a:t> Shell, Talisman-Sinopec</a:t>
                      </a:r>
                      <a:r>
                        <a:rPr lang="en-US" sz="1400" b="0" i="1" baseline="0" dirty="0" smtClean="0">
                          <a:solidFill>
                            <a:srgbClr val="63656A"/>
                          </a:solidFill>
                        </a:rPr>
                        <a:t>, Total)</a:t>
                      </a:r>
                      <a:endParaRPr lang="en-US" sz="1400" b="0" i="1" dirty="0" smtClean="0">
                        <a:solidFill>
                          <a:srgbClr val="63656A"/>
                        </a:solidFill>
                      </a:endParaRPr>
                    </a:p>
                  </a:txBody>
                  <a:tcPr marL="0" marR="0" marT="90000" marB="90000">
                    <a:lnL w="12700" cmpd="sng">
                      <a:noFill/>
                    </a:lnL>
                    <a:lnR w="3175" cap="flat" cmpd="sng" algn="ctr">
                      <a:noFill/>
                      <a:prstDash val="solid"/>
                      <a:round/>
                      <a:headEnd type="none" w="med" len="med"/>
                      <a:tailEnd type="none" w="med" len="med"/>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48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609C"/>
                          </a:solidFill>
                          <a:latin typeface="+mn-lt"/>
                          <a:cs typeface="Arial"/>
                        </a:rPr>
                        <a:t>Scientific Direction: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rgbClr val="00609C"/>
                        </a:solidFill>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solidFill>
                            <a:srgbClr val="00609C"/>
                          </a:solidFill>
                          <a:latin typeface="+mn-lt"/>
                          <a:cs typeface="Arial"/>
                        </a:rPr>
                        <a:t>Independent Scientific Advisory Board </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solidFill>
                            <a:srgbClr val="00609C"/>
                          </a:solidFill>
                          <a:latin typeface="+mn-lt"/>
                          <a:cs typeface="Arial"/>
                        </a:rPr>
                        <a:t>(ISAB)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609C"/>
                        </a:solidFill>
                        <a:latin typeface="+mn-lt"/>
                        <a:cs typeface="Arial"/>
                      </a:endParaRPr>
                    </a:p>
                  </a:txBody>
                  <a:tcPr marL="0" marR="0" marT="90000" marB="90000">
                    <a:lnL w="3175" cap="flat" cmpd="sng" algn="ctr">
                      <a:noFill/>
                      <a:prstDash val="solid"/>
                      <a:round/>
                      <a:headEnd type="none" w="med" len="med"/>
                      <a:tailEnd type="none" w="med" len="med"/>
                    </a:lnL>
                    <a:lnR w="12700" cmpd="sng">
                      <a:noFill/>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gridSpan="2">
                  <a:txBody>
                    <a:bodyPr/>
                    <a:lstStyle/>
                    <a:p>
                      <a:r>
                        <a:rPr lang="en-US" sz="1200" b="1" dirty="0" err="1" smtClean="0">
                          <a:solidFill>
                            <a:srgbClr val="00609C"/>
                          </a:solidFill>
                        </a:rPr>
                        <a:t>Dr</a:t>
                      </a:r>
                      <a:r>
                        <a:rPr lang="en-US" sz="1200" b="1" dirty="0" smtClean="0">
                          <a:solidFill>
                            <a:srgbClr val="00609C"/>
                          </a:solidFill>
                        </a:rPr>
                        <a:t> Graham </a:t>
                      </a:r>
                      <a:r>
                        <a:rPr lang="en-US" sz="1200" b="1" dirty="0" err="1" smtClean="0">
                          <a:solidFill>
                            <a:srgbClr val="00609C"/>
                          </a:solidFill>
                        </a:rPr>
                        <a:t>Shimmield</a:t>
                      </a:r>
                      <a:r>
                        <a:rPr lang="en-US" sz="1200" b="1" dirty="0" smtClean="0">
                          <a:solidFill>
                            <a:srgbClr val="00609C"/>
                          </a:solidFill>
                        </a:rPr>
                        <a:t> (Chair), </a:t>
                      </a:r>
                      <a:r>
                        <a:rPr lang="en-US" sz="1200" b="0" dirty="0" smtClean="0">
                          <a:solidFill>
                            <a:srgbClr val="63656A"/>
                          </a:solidFill>
                        </a:rPr>
                        <a:t>Bigelow Laboratory for Ocean Sciences, Maine</a:t>
                      </a:r>
                    </a:p>
                    <a:p>
                      <a:r>
                        <a:rPr lang="en-US" sz="1200" b="1" kern="1200" dirty="0" smtClean="0">
                          <a:solidFill>
                            <a:srgbClr val="00609C"/>
                          </a:solidFill>
                          <a:latin typeface="+mn-lt"/>
                          <a:ea typeface="+mn-ea"/>
                          <a:cs typeface="+mn-cs"/>
                        </a:rPr>
                        <a:t>Professor Jan de </a:t>
                      </a:r>
                      <a:r>
                        <a:rPr lang="en-US" sz="1200" b="1" kern="1200" dirty="0" err="1" smtClean="0">
                          <a:solidFill>
                            <a:srgbClr val="00609C"/>
                          </a:solidFill>
                          <a:latin typeface="+mn-lt"/>
                          <a:ea typeface="+mn-ea"/>
                          <a:cs typeface="+mn-cs"/>
                        </a:rPr>
                        <a:t>Leeuw</a:t>
                      </a:r>
                      <a:r>
                        <a:rPr lang="en-US" sz="1200" b="0" dirty="0" smtClean="0">
                          <a:solidFill>
                            <a:srgbClr val="63656A"/>
                          </a:solidFill>
                        </a:rPr>
                        <a:t>, Royal Netherlands Institute for Sea Research and University of Utrecht</a:t>
                      </a:r>
                    </a:p>
                    <a:p>
                      <a:r>
                        <a:rPr lang="en-US" sz="1200" b="1" kern="1200" dirty="0" smtClean="0">
                          <a:solidFill>
                            <a:srgbClr val="00609C"/>
                          </a:solidFill>
                          <a:latin typeface="+mn-lt"/>
                          <a:ea typeface="+mn-ea"/>
                          <a:cs typeface="+mn-cs"/>
                        </a:rPr>
                        <a:t>Professor Karen Wiltshire</a:t>
                      </a:r>
                      <a:r>
                        <a:rPr lang="en-US" sz="1200" b="0" dirty="0" smtClean="0">
                          <a:solidFill>
                            <a:srgbClr val="63656A"/>
                          </a:solidFill>
                        </a:rPr>
                        <a:t>, Alfred Wegener Institute and University of Bremen </a:t>
                      </a:r>
                    </a:p>
                    <a:p>
                      <a:r>
                        <a:rPr lang="en-US" sz="1200" b="1" kern="1200" dirty="0" smtClean="0">
                          <a:solidFill>
                            <a:srgbClr val="00609C"/>
                          </a:solidFill>
                          <a:latin typeface="+mn-lt"/>
                          <a:ea typeface="+mn-ea"/>
                          <a:cs typeface="+mn-cs"/>
                        </a:rPr>
                        <a:t>Professor Steve Thorpe</a:t>
                      </a:r>
                      <a:r>
                        <a:rPr lang="en-US" sz="1200" b="0" dirty="0" smtClean="0">
                          <a:solidFill>
                            <a:srgbClr val="63656A"/>
                          </a:solidFill>
                        </a:rPr>
                        <a:t>, School of Ocean Sciences, Bangor University (Retired 2015)</a:t>
                      </a:r>
                    </a:p>
                  </a:txBody>
                  <a:tcPr marL="0" marR="0" marT="90000" marB="90000">
                    <a:lnL w="12700" cmpd="sng">
                      <a:noFill/>
                    </a:lnL>
                    <a:lnR w="3175" cap="flat" cmpd="sng" algn="ctr">
                      <a:noFill/>
                      <a:prstDash val="solid"/>
                      <a:round/>
                      <a:headEnd type="none" w="med" len="med"/>
                      <a:tailEnd type="none" w="med" len="med"/>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hMerge="1">
                  <a:txBody>
                    <a:bodyPr/>
                    <a:lstStyle/>
                    <a:p>
                      <a:endParaRPr lang="en-GB"/>
                    </a:p>
                  </a:txBody>
                  <a:tcPr/>
                </a:tc>
                <a:tc>
                  <a:txBody>
                    <a:bodyPr/>
                    <a:lstStyle/>
                    <a:p>
                      <a:r>
                        <a:rPr lang="en-US" sz="1200" b="1" kern="1200" dirty="0" smtClean="0">
                          <a:solidFill>
                            <a:srgbClr val="00609C"/>
                          </a:solidFill>
                          <a:latin typeface="+mn-lt"/>
                          <a:ea typeface="+mn-ea"/>
                          <a:cs typeface="+mn-cs"/>
                        </a:rPr>
                        <a:t>Professor </a:t>
                      </a:r>
                      <a:r>
                        <a:rPr lang="en-US" sz="1200" b="1" kern="1200" dirty="0" err="1" smtClean="0">
                          <a:solidFill>
                            <a:srgbClr val="00609C"/>
                          </a:solidFill>
                          <a:latin typeface="+mn-lt"/>
                          <a:ea typeface="+mn-ea"/>
                          <a:cs typeface="+mn-cs"/>
                        </a:rPr>
                        <a:t>Torgeir</a:t>
                      </a:r>
                      <a:r>
                        <a:rPr lang="en-US" sz="1200" b="1" kern="1200" dirty="0" smtClean="0">
                          <a:solidFill>
                            <a:srgbClr val="00609C"/>
                          </a:solidFill>
                          <a:latin typeface="+mn-lt"/>
                          <a:ea typeface="+mn-ea"/>
                          <a:cs typeface="+mn-cs"/>
                        </a:rPr>
                        <a:t> Bakke</a:t>
                      </a:r>
                      <a:r>
                        <a:rPr lang="en-US" sz="1200" b="0" dirty="0" smtClean="0">
                          <a:solidFill>
                            <a:srgbClr val="63656A"/>
                          </a:solidFill>
                        </a:rPr>
                        <a:t>, Norwegian Institute for Water Research </a:t>
                      </a:r>
                    </a:p>
                    <a:p>
                      <a:r>
                        <a:rPr lang="en-US" sz="1200" b="1" kern="1200" dirty="0" smtClean="0">
                          <a:solidFill>
                            <a:srgbClr val="00609C"/>
                          </a:solidFill>
                          <a:latin typeface="+mn-lt"/>
                          <a:ea typeface="+mn-ea"/>
                          <a:cs typeface="+mn-cs"/>
                        </a:rPr>
                        <a:t>Professor Henk Brinkhuis</a:t>
                      </a:r>
                      <a:r>
                        <a:rPr lang="en-US" sz="1200" b="0" dirty="0" smtClean="0">
                          <a:solidFill>
                            <a:srgbClr val="63656A"/>
                          </a:solidFill>
                        </a:rPr>
                        <a:t>, Royal Netherlands Institute for Sea Research and University of Utrecht</a:t>
                      </a:r>
                    </a:p>
                    <a:p>
                      <a:r>
                        <a:rPr lang="en-US" sz="1200" b="1" kern="1200" dirty="0" smtClean="0">
                          <a:solidFill>
                            <a:srgbClr val="00609C"/>
                          </a:solidFill>
                          <a:latin typeface="+mn-lt"/>
                          <a:ea typeface="+mn-ea"/>
                          <a:cs typeface="+mn-cs"/>
                        </a:rPr>
                        <a:t>Professor John Shepherd</a:t>
                      </a:r>
                      <a:r>
                        <a:rPr lang="en-US" sz="1200" b="0" dirty="0" smtClean="0">
                          <a:solidFill>
                            <a:srgbClr val="63656A"/>
                          </a:solidFill>
                        </a:rPr>
                        <a:t>, National Oceanography Centre, University of Southampton</a:t>
                      </a:r>
                    </a:p>
                    <a:p>
                      <a:endParaRPr lang="en-US" sz="1200" b="0" dirty="0">
                        <a:solidFill>
                          <a:srgbClr val="63656A"/>
                        </a:solidFill>
                      </a:endParaRPr>
                    </a:p>
                  </a:txBody>
                  <a:tcPr marL="0" marR="0" marT="90000" marB="90000">
                    <a:lnL w="12700" cmpd="sng">
                      <a:noFill/>
                    </a:lnL>
                    <a:lnR w="3175" cap="flat" cmpd="sng" algn="ctr">
                      <a:noFill/>
                      <a:prstDash val="solid"/>
                      <a:round/>
                      <a:headEnd type="none" w="med" len="med"/>
                      <a:tailEnd type="none" w="med" len="med"/>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2"/>
                  </a:ext>
                </a:extLst>
              </a:tr>
              <a:tr h="5081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609C"/>
                          </a:solidFill>
                          <a:latin typeface="+mn-lt"/>
                          <a:cs typeface="Arial"/>
                        </a:rPr>
                        <a:t>Outcomes</a:t>
                      </a:r>
                      <a:endParaRPr lang="en-US" sz="1600" dirty="0">
                        <a:solidFill>
                          <a:srgbClr val="00609C"/>
                        </a:solidFill>
                        <a:latin typeface="+mn-lt"/>
                        <a:cs typeface="Arial"/>
                      </a:endParaRPr>
                    </a:p>
                  </a:txBody>
                  <a:tcPr marL="0" marR="0" marT="90000" marB="90000">
                    <a:lnL w="3175" cap="flat" cmpd="sng" algn="ctr">
                      <a:noFill/>
                      <a:prstDash val="solid"/>
                      <a:round/>
                      <a:headEnd type="none" w="med" len="med"/>
                      <a:tailEnd type="none" w="med" len="med"/>
                    </a:lnL>
                    <a:lnR w="12700" cmpd="sng">
                      <a:noFill/>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gridSpan="3">
                  <a:txBody>
                    <a:bodyPr/>
                    <a:lstStyle/>
                    <a:p>
                      <a:r>
                        <a:rPr lang="en-US" sz="1400" b="0" dirty="0">
                          <a:solidFill>
                            <a:srgbClr val="63656A"/>
                          </a:solidFill>
                        </a:rPr>
                        <a:t>Papers and articles published in the scientific media (requirement</a:t>
                      </a:r>
                      <a:r>
                        <a:rPr lang="en-US" sz="1400" b="0" dirty="0" smtClean="0">
                          <a:solidFill>
                            <a:srgbClr val="63656A"/>
                          </a:solidFill>
                        </a:rPr>
                        <a:t>)</a:t>
                      </a:r>
                      <a:r>
                        <a:rPr lang="en-US" sz="1400" b="0" dirty="0" smtClean="0">
                          <a:solidFill>
                            <a:srgbClr val="FF0000"/>
                          </a:solidFill>
                        </a:rPr>
                        <a:t> </a:t>
                      </a:r>
                      <a:r>
                        <a:rPr lang="en-US" sz="1400" b="0" kern="1200" dirty="0" smtClean="0">
                          <a:solidFill>
                            <a:srgbClr val="63656A"/>
                          </a:solidFill>
                          <a:latin typeface="+mn-lt"/>
                          <a:ea typeface="+mn-ea"/>
                          <a:cs typeface="+mn-cs"/>
                        </a:rPr>
                        <a:t>Stakeholder symposia at end of years 1 and 2 of </a:t>
                      </a:r>
                      <a:r>
                        <a:rPr lang="en-US" sz="1400" b="0" kern="1200" dirty="0" err="1" smtClean="0">
                          <a:solidFill>
                            <a:srgbClr val="63656A"/>
                          </a:solidFill>
                          <a:latin typeface="+mn-lt"/>
                          <a:ea typeface="+mn-ea"/>
                          <a:cs typeface="+mn-cs"/>
                        </a:rPr>
                        <a:t>Programme</a:t>
                      </a:r>
                      <a:endParaRPr lang="en-US" sz="1400" b="0" kern="1200" dirty="0">
                        <a:solidFill>
                          <a:srgbClr val="63656A"/>
                        </a:solidFill>
                        <a:latin typeface="+mn-lt"/>
                        <a:ea typeface="+mn-ea"/>
                        <a:cs typeface="+mn-cs"/>
                      </a:endParaRPr>
                    </a:p>
                  </a:txBody>
                  <a:tcPr marL="0" marR="0" marT="90000" marB="90000">
                    <a:lnL w="12700" cmpd="sng">
                      <a:noFill/>
                    </a:lnL>
                    <a:lnR w="3175" cap="flat" cmpd="sng" algn="ctr">
                      <a:noFill/>
                      <a:prstDash val="solid"/>
                      <a:round/>
                      <a:headEnd type="none" w="med" len="med"/>
                      <a:tailEnd type="none" w="med" len="med"/>
                    </a:lnR>
                    <a:lnT w="3175" cap="flat" cmpd="sng" algn="ctr">
                      <a:solidFill>
                        <a:srgbClr val="00609C"/>
                      </a:solidFill>
                      <a:prstDash val="solid"/>
                      <a:round/>
                      <a:headEnd type="none" w="med" len="med"/>
                      <a:tailEnd type="none" w="med" len="med"/>
                    </a:lnT>
                    <a:lnB w="3175" cap="flat" cmpd="sng" algn="ctr">
                      <a:solidFill>
                        <a:srgbClr val="00609C"/>
                      </a:solid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852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609C"/>
                          </a:solidFill>
                          <a:latin typeface="+mn-lt"/>
                          <a:cs typeface="Arial"/>
                        </a:rPr>
                        <a:t>Timeline</a:t>
                      </a:r>
                      <a:endParaRPr lang="en-US" sz="1600" dirty="0">
                        <a:solidFill>
                          <a:srgbClr val="00609C"/>
                        </a:solidFill>
                        <a:latin typeface="+mn-lt"/>
                        <a:cs typeface="Arial"/>
                      </a:endParaRPr>
                    </a:p>
                  </a:txBody>
                  <a:tcPr marL="0" marR="0" marT="90000" marB="90000">
                    <a:lnL w="3175" cap="flat" cmpd="sng" algn="ctr">
                      <a:noFill/>
                      <a:prstDash val="solid"/>
                      <a:round/>
                      <a:headEnd type="none" w="med" len="med"/>
                      <a:tailEnd type="none" w="med" len="med"/>
                    </a:lnL>
                    <a:lnR w="12700" cmpd="sng">
                      <a:noFill/>
                    </a:lnR>
                    <a:lnT w="3175" cap="flat" cmpd="sng" algn="ctr">
                      <a:solidFill>
                        <a:srgbClr val="00609C"/>
                      </a:solidFill>
                      <a:prstDash val="solid"/>
                      <a:round/>
                      <a:headEnd type="none" w="med" len="med"/>
                      <a:tailEnd type="none" w="med" len="med"/>
                    </a:lnT>
                    <a:lnB w="3175" cap="flat" cmpd="sng" algn="ctr">
                      <a:no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a:txBody>
                    <a:bodyPr/>
                    <a:lstStyle/>
                    <a:p>
                      <a:pPr lvl="0"/>
                      <a:r>
                        <a:rPr lang="en-US" sz="1400" b="0" dirty="0" smtClean="0">
                          <a:solidFill>
                            <a:srgbClr val="63656A"/>
                          </a:solidFill>
                        </a:rPr>
                        <a:t>Foundation</a:t>
                      </a:r>
                      <a:r>
                        <a:rPr lang="en-US" sz="1400" b="0" baseline="0" dirty="0" smtClean="0">
                          <a:solidFill>
                            <a:srgbClr val="63656A"/>
                          </a:solidFill>
                        </a:rPr>
                        <a:t> Phase:</a:t>
                      </a:r>
                      <a:endParaRPr lang="en-US" sz="1400" b="0" dirty="0">
                        <a:solidFill>
                          <a:srgbClr val="63656A"/>
                        </a:solidFill>
                      </a:endParaRPr>
                    </a:p>
                  </a:txBody>
                  <a:tcPr marL="0" marR="0" marT="90000" marB="90000">
                    <a:lnL w="12700" cmpd="sng">
                      <a:noFill/>
                    </a:lnL>
                    <a:lnR w="3175" cap="flat" cmpd="sng" algn="ctr">
                      <a:noFill/>
                      <a:prstDash val="solid"/>
                      <a:round/>
                      <a:headEnd type="none" w="med" len="med"/>
                      <a:tailEnd type="none" w="med" len="med"/>
                    </a:lnR>
                    <a:lnT w="3175" cap="flat" cmpd="sng" algn="ctr">
                      <a:solidFill>
                        <a:srgbClr val="00609C"/>
                      </a:solidFill>
                      <a:prstDash val="solid"/>
                      <a:round/>
                      <a:headEnd type="none" w="med" len="med"/>
                      <a:tailEnd type="none" w="med" len="med"/>
                    </a:lnT>
                    <a:lnB w="3175" cap="flat" cmpd="sng" algn="ctr">
                      <a:no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gridSpan="2">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400" b="0" kern="1200" dirty="0" smtClean="0">
                          <a:solidFill>
                            <a:srgbClr val="63656A"/>
                          </a:solidFill>
                          <a:latin typeface="+mn-lt"/>
                          <a:ea typeface="+mn-ea"/>
                          <a:cs typeface="+mn-cs"/>
                        </a:rPr>
                        <a:t>RFP: April to December 2014</a:t>
                      </a:r>
                    </a:p>
                    <a:p>
                      <a:pPr marL="171450" lvl="0" indent="-171450">
                        <a:buFontTx/>
                        <a:buChar char="-"/>
                      </a:pPr>
                      <a:r>
                        <a:rPr lang="en-US" sz="1400" b="0" dirty="0" smtClean="0">
                          <a:solidFill>
                            <a:srgbClr val="63656A"/>
                          </a:solidFill>
                        </a:rPr>
                        <a:t>Science</a:t>
                      </a:r>
                      <a:r>
                        <a:rPr lang="en-US" sz="1400" b="0" baseline="0" dirty="0" smtClean="0">
                          <a:solidFill>
                            <a:srgbClr val="63656A"/>
                          </a:solidFill>
                        </a:rPr>
                        <a:t> </a:t>
                      </a:r>
                      <a:r>
                        <a:rPr lang="en-US" sz="1400" b="0" baseline="0" dirty="0" err="1" smtClean="0">
                          <a:solidFill>
                            <a:srgbClr val="63656A"/>
                          </a:solidFill>
                        </a:rPr>
                        <a:t>Programme</a:t>
                      </a:r>
                      <a:r>
                        <a:rPr lang="en-US" sz="1400" b="0" baseline="0" dirty="0" smtClean="0">
                          <a:solidFill>
                            <a:srgbClr val="63656A"/>
                          </a:solidFill>
                        </a:rPr>
                        <a:t> : Nov 2015 to Nov 2017</a:t>
                      </a:r>
                    </a:p>
                    <a:p>
                      <a:pPr marL="171450" lvl="0" indent="-171450">
                        <a:buFontTx/>
                        <a:buChar char="-"/>
                      </a:pPr>
                      <a:r>
                        <a:rPr lang="en-US" sz="1400" b="0" dirty="0" smtClean="0">
                          <a:solidFill>
                            <a:srgbClr val="63656A"/>
                          </a:solidFill>
                        </a:rPr>
                        <a:t>Symposia: November 2016 and 2017</a:t>
                      </a:r>
                    </a:p>
                  </a:txBody>
                  <a:tcPr marL="0" marR="0" marT="90000" marB="90000">
                    <a:lnL w="12700" cmpd="sng">
                      <a:noFill/>
                    </a:lnL>
                    <a:lnR w="3175" cap="flat" cmpd="sng" algn="ctr">
                      <a:noFill/>
                      <a:prstDash val="solid"/>
                      <a:round/>
                      <a:headEnd type="none" w="med" len="med"/>
                      <a:tailEnd type="none" w="med" len="med"/>
                    </a:lnR>
                    <a:lnT w="3175" cap="flat" cmpd="sng" algn="ctr">
                      <a:solidFill>
                        <a:srgbClr val="00609C"/>
                      </a:solidFill>
                      <a:prstDash val="solid"/>
                      <a:round/>
                      <a:headEnd type="none" w="med" len="med"/>
                      <a:tailEnd type="none" w="med" len="med"/>
                    </a:lnT>
                    <a:lnB w="3175" cap="flat" cmpd="sng" algn="ctr">
                      <a:noFill/>
                      <a:prstDash val="solid"/>
                      <a:round/>
                      <a:headEnd type="none" w="med" len="med"/>
                      <a:tailEnd type="none" w="med" len="med"/>
                    </a:lnB>
                    <a:lnTlToBr w="3175" cap="flat" cmpd="sng" algn="ctr">
                      <a:noFill/>
                      <a:prstDash val="solid"/>
                      <a:round/>
                      <a:headEnd type="none" w="med" len="med"/>
                      <a:tailEnd type="none" w="med" len="med"/>
                    </a:lnTlToBr>
                    <a:lnBlToTr w="12700" cmpd="sng">
                      <a:noFill/>
                      <a:prstDash val="solid"/>
                    </a:lnBlToTr>
                    <a:solidFill>
                      <a:srgbClr val="FFFFFF"/>
                    </a:solidFill>
                  </a:tcPr>
                </a:tc>
                <a:tc hMerge="1">
                  <a:txBody>
                    <a:bodyPr/>
                    <a:lstStyle/>
                    <a:p>
                      <a:endParaRPr lang="en-GB"/>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195" y="240027"/>
            <a:ext cx="1704975" cy="428625"/>
          </a:xfrm>
          <a:prstGeom prst="rect">
            <a:avLst/>
          </a:prstGeom>
        </p:spPr>
      </p:pic>
      <p:sp>
        <p:nvSpPr>
          <p:cNvPr id="3" name="Rectangle 2"/>
          <p:cNvSpPr/>
          <p:nvPr/>
        </p:nvSpPr>
        <p:spPr>
          <a:xfrm>
            <a:off x="2267744" y="2780928"/>
            <a:ext cx="5688632"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6333299"/>
            <a:ext cx="3744416" cy="246221"/>
          </a:xfrm>
          <a:prstGeom prst="rect">
            <a:avLst/>
          </a:prstGeom>
          <a:noFill/>
        </p:spPr>
        <p:txBody>
          <a:bodyPr wrap="square" rtlCol="0">
            <a:spAutoFit/>
          </a:bodyPr>
          <a:lstStyle/>
          <a:p>
            <a:r>
              <a:rPr lang="en-GB" sz="1000" dirty="0" smtClean="0"/>
              <a:t>Slide courtesy of Jan de Leeuw &amp; Richard Heard, INSITE programme</a:t>
            </a:r>
            <a:endParaRPr lang="en-US" sz="1000" dirty="0"/>
          </a:p>
        </p:txBody>
      </p:sp>
    </p:spTree>
    <p:extLst>
      <p:ext uri="{BB962C8B-B14F-4D97-AF65-F5344CB8AC3E}">
        <p14:creationId xmlns:p14="http://schemas.microsoft.com/office/powerpoint/2010/main" val="37141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lstStyle/>
          <a:p>
            <a:r>
              <a:rPr lang="en-US" sz="2400" dirty="0"/>
              <a:t>INSITE Primary </a:t>
            </a:r>
            <a:r>
              <a:rPr lang="en-US" sz="2400" dirty="0" smtClean="0"/>
              <a:t>objectives</a:t>
            </a:r>
            <a:endParaRPr lang="en-US" sz="2400" dirty="0"/>
          </a:p>
        </p:txBody>
      </p:sp>
      <p:sp>
        <p:nvSpPr>
          <p:cNvPr id="3" name="Content Placeholder 2"/>
          <p:cNvSpPr>
            <a:spLocks noGrp="1"/>
          </p:cNvSpPr>
          <p:nvPr>
            <p:ph idx="1"/>
          </p:nvPr>
        </p:nvSpPr>
        <p:spPr>
          <a:xfrm>
            <a:off x="360000" y="2299211"/>
            <a:ext cx="8424000" cy="4082117"/>
          </a:xfrm>
        </p:spPr>
        <p:txBody>
          <a:bodyPr/>
          <a:lstStyle/>
          <a:p>
            <a:pPr marL="0" lvl="0" indent="0">
              <a:buNone/>
            </a:pPr>
            <a:r>
              <a:rPr lang="en-GB" sz="2000" i="1" dirty="0"/>
              <a:t>“To provide stakeholders with the independent scientific evidence-base needed to better understand the influence of man-made structures on the ecosystem of the North Sea”</a:t>
            </a:r>
          </a:p>
          <a:p>
            <a:pPr marL="0" lvl="0" indent="0">
              <a:buNone/>
            </a:pPr>
            <a:endParaRPr lang="en-GB" sz="2000" i="1" dirty="0" smtClean="0"/>
          </a:p>
          <a:p>
            <a:pPr marL="457200" lvl="0" indent="-457200">
              <a:buFont typeface="+mj-lt"/>
              <a:buAutoNum type="alphaLcParenR"/>
            </a:pPr>
            <a:r>
              <a:rPr lang="en-GB" sz="2000" i="1" dirty="0" smtClean="0"/>
              <a:t>To assess the </a:t>
            </a:r>
            <a:r>
              <a:rPr lang="en-GB" sz="2000" i="1" dirty="0"/>
              <a:t>magnitude of the effects of man-made structures compared to the spatial and temporal variability of the North Sea ecosystem, considered on different time and space scales; </a:t>
            </a:r>
            <a:r>
              <a:rPr lang="en-GB" sz="2000" i="1" dirty="0" smtClean="0"/>
              <a:t>and</a:t>
            </a:r>
          </a:p>
          <a:p>
            <a:pPr marL="457200" lvl="0" indent="-457200">
              <a:buFont typeface="+mj-lt"/>
              <a:buAutoNum type="alphaLcParenR"/>
            </a:pPr>
            <a:endParaRPr lang="en-US" sz="2000" i="1" dirty="0"/>
          </a:p>
          <a:p>
            <a:pPr marL="457200" lvl="0" indent="-457200">
              <a:buFont typeface="+mj-lt"/>
              <a:buAutoNum type="alphaLcParenR"/>
            </a:pPr>
            <a:r>
              <a:rPr lang="en-GB" sz="2000" i="1" dirty="0"/>
              <a:t>T</a:t>
            </a:r>
            <a:r>
              <a:rPr lang="en-GB" sz="2000" i="1" dirty="0" smtClean="0"/>
              <a:t>o </a:t>
            </a:r>
            <a:r>
              <a:rPr lang="en-GB" sz="2000" i="1" dirty="0"/>
              <a:t>what extent, if any, the man-made structures in the North Sea represent a large inter-connected hard substrate system.</a:t>
            </a:r>
            <a:endParaRPr lang="en-US" sz="2000" i="1" dirty="0"/>
          </a:p>
          <a:p>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195" y="240027"/>
            <a:ext cx="1704975" cy="428625"/>
          </a:xfrm>
          <a:prstGeom prst="rect">
            <a:avLst/>
          </a:prstGeom>
        </p:spPr>
      </p:pic>
      <p:sp>
        <p:nvSpPr>
          <p:cNvPr id="5" name="TextBox 4"/>
          <p:cNvSpPr txBox="1"/>
          <p:nvPr/>
        </p:nvSpPr>
        <p:spPr>
          <a:xfrm>
            <a:off x="457200" y="6333299"/>
            <a:ext cx="3744416" cy="246221"/>
          </a:xfrm>
          <a:prstGeom prst="rect">
            <a:avLst/>
          </a:prstGeom>
          <a:noFill/>
        </p:spPr>
        <p:txBody>
          <a:bodyPr wrap="square" rtlCol="0">
            <a:spAutoFit/>
          </a:bodyPr>
          <a:lstStyle/>
          <a:p>
            <a:r>
              <a:rPr lang="en-GB" sz="1000" dirty="0" smtClean="0"/>
              <a:t>Slide courtesy of Jan de Leeuw &amp; Richard Heard, INSITE programme</a:t>
            </a:r>
            <a:endParaRPr lang="en-US" sz="1000" dirty="0"/>
          </a:p>
        </p:txBody>
      </p:sp>
    </p:spTree>
    <p:extLst>
      <p:ext uri="{BB962C8B-B14F-4D97-AF65-F5344CB8AC3E}">
        <p14:creationId xmlns:p14="http://schemas.microsoft.com/office/powerpoint/2010/main" val="2734033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71683" name="Picture 2" descr="http://tr1.cbsistatic.com/hub/i/2011/02/02/ab1453f0-c3ab-11e2-bc00-02911874f8c8/ipcc_bluemarble_west_lrg%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52400"/>
            <a:ext cx="5437187"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1"/>
          <p:cNvSpPr txBox="1">
            <a:spLocks noChangeArrowheads="1"/>
          </p:cNvSpPr>
          <p:nvPr/>
        </p:nvSpPr>
        <p:spPr bwMode="auto">
          <a:xfrm>
            <a:off x="1331913" y="5661025"/>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latin typeface="Cambria" panose="02040503050406030204" pitchFamily="18" charset="0"/>
              </a:rPr>
              <a:t>Thank you</a:t>
            </a:r>
          </a:p>
          <a:p>
            <a:pPr algn="ctr" eaLnBrk="1" hangingPunct="1">
              <a:spcBef>
                <a:spcPct val="0"/>
              </a:spcBef>
              <a:buFontTx/>
              <a:buNone/>
            </a:pPr>
            <a:r>
              <a:rPr lang="en-US" altLang="en-US" sz="2400" b="1">
                <a:solidFill>
                  <a:schemeClr val="bg1"/>
                </a:solidFill>
                <a:latin typeface="Cambria" panose="02040503050406030204" pitchFamily="18" charset="0"/>
              </a:rPr>
              <a:t>www.marineboard.eu </a:t>
            </a:r>
            <a:endParaRPr lang="en-IE" altLang="en-US" sz="2400" b="1">
              <a:latin typeface="Cambria" panose="02040503050406030204" pitchFamily="18" charset="0"/>
            </a:endParaRPr>
          </a:p>
        </p:txBody>
      </p:sp>
    </p:spTree>
    <p:extLst>
      <p:ext uri="{BB962C8B-B14F-4D97-AF65-F5344CB8AC3E}">
        <p14:creationId xmlns:p14="http://schemas.microsoft.com/office/powerpoint/2010/main" val="187756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07988"/>
            <a:ext cx="16557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96" name="TextBox 8"/>
          <p:cNvSpPr txBox="1">
            <a:spLocks noChangeArrowheads="1"/>
          </p:cNvSpPr>
          <p:nvPr/>
        </p:nvSpPr>
        <p:spPr bwMode="auto">
          <a:xfrm>
            <a:off x="755650" y="517525"/>
            <a:ext cx="748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Outline of presentation</a:t>
            </a:r>
            <a:endParaRPr lang="en-IE" altLang="en-US" sz="2400"/>
          </a:p>
        </p:txBody>
      </p:sp>
      <p:sp>
        <p:nvSpPr>
          <p:cNvPr id="17" name="Rounded Rectangle 16"/>
          <p:cNvSpPr/>
          <p:nvPr/>
        </p:nvSpPr>
        <p:spPr>
          <a:xfrm>
            <a:off x="6505575" y="2209800"/>
            <a:ext cx="576263" cy="36195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8" name="Title 1"/>
          <p:cNvSpPr txBox="1">
            <a:spLocks/>
          </p:cNvSpPr>
          <p:nvPr/>
        </p:nvSpPr>
        <p:spPr bwMode="auto">
          <a:xfrm>
            <a:off x="611188" y="1628775"/>
            <a:ext cx="7993062" cy="4321175"/>
          </a:xfrm>
          <a:prstGeom prst="rect">
            <a:avLst/>
          </a:prstGeom>
          <a:noFill/>
          <a:ln w="9525">
            <a:noFill/>
            <a:miter lim="800000"/>
            <a:headEnd/>
            <a:tailEnd/>
          </a:ln>
        </p:spPr>
        <p:txBody>
          <a:bodyPr anchor="ctr"/>
          <a:lstStyle/>
          <a:p>
            <a:pPr marL="457200" indent="-457200" eaLnBrk="1" fontAlgn="auto" hangingPunct="1">
              <a:spcAft>
                <a:spcPts val="1800"/>
              </a:spcAft>
              <a:buFontTx/>
              <a:buAutoNum type="arabicPeriod"/>
              <a:defRPr/>
            </a:pPr>
            <a:r>
              <a:rPr lang="en-GB" sz="2400" kern="0" dirty="0">
                <a:latin typeface="+mn-lt"/>
                <a:ea typeface="宋体" pitchFamily="2" charset="-122"/>
              </a:rPr>
              <a:t>What is the European Marine Board?</a:t>
            </a:r>
          </a:p>
          <a:p>
            <a:pPr marL="457200" indent="-457200" eaLnBrk="1" fontAlgn="auto" hangingPunct="1">
              <a:spcAft>
                <a:spcPts val="1800"/>
              </a:spcAft>
              <a:buFontTx/>
              <a:buAutoNum type="arabicPeriod"/>
              <a:defRPr/>
            </a:pPr>
            <a:r>
              <a:rPr lang="en-GB" sz="2400" kern="0" dirty="0" smtClean="0">
                <a:latin typeface="+mn-lt"/>
                <a:ea typeface="宋体" pitchFamily="2" charset="-122"/>
              </a:rPr>
              <a:t>New Science Commentary – “Ticking time bomb of climate change”</a:t>
            </a:r>
            <a:endParaRPr lang="en-GB" sz="2400" kern="0" dirty="0">
              <a:latin typeface="+mn-lt"/>
              <a:ea typeface="宋体" pitchFamily="2" charset="-122"/>
            </a:endParaRPr>
          </a:p>
          <a:p>
            <a:pPr marL="457200" indent="-457200" eaLnBrk="1" fontAlgn="auto" hangingPunct="1">
              <a:spcAft>
                <a:spcPts val="1800"/>
              </a:spcAft>
              <a:buFontTx/>
              <a:buAutoNum type="arabicPeriod"/>
              <a:defRPr/>
            </a:pPr>
            <a:r>
              <a:rPr lang="en-GB" sz="2400" kern="0" dirty="0" smtClean="0">
                <a:latin typeface="+mn-lt"/>
                <a:ea typeface="宋体" pitchFamily="2" charset="-122"/>
              </a:rPr>
              <a:t>Decommissioning of offshore artificial structures: taking an ecosystem approach</a:t>
            </a:r>
            <a:endParaRPr lang="en-GB" sz="2400" kern="0" dirty="0">
              <a:latin typeface="+mn-lt"/>
              <a:ea typeface="宋体" pitchFamily="2" charset="-122"/>
            </a:endParaRPr>
          </a:p>
        </p:txBody>
      </p:sp>
    </p:spTree>
    <p:extLst>
      <p:ext uri="{BB962C8B-B14F-4D97-AF65-F5344CB8AC3E}">
        <p14:creationId xmlns:p14="http://schemas.microsoft.com/office/powerpoint/2010/main" val="313250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t="39590" b="8119"/>
          <a:stretch>
            <a:fillRect/>
          </a:stretch>
        </p:blipFill>
        <p:spPr bwMode="auto">
          <a:xfrm>
            <a:off x="0" y="1609725"/>
            <a:ext cx="9144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07988"/>
            <a:ext cx="16557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221" name="TextBox 8"/>
          <p:cNvSpPr txBox="1">
            <a:spLocks noChangeArrowheads="1"/>
          </p:cNvSpPr>
          <p:nvPr/>
        </p:nvSpPr>
        <p:spPr bwMode="auto">
          <a:xfrm>
            <a:off x="755650" y="517525"/>
            <a:ext cx="748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What is the European Marine Board (EMB)?</a:t>
            </a:r>
            <a:endParaRPr lang="en-IE" altLang="en-US" sz="2400"/>
          </a:p>
        </p:txBody>
      </p:sp>
      <p:sp>
        <p:nvSpPr>
          <p:cNvPr id="9222" name="TextBox 8"/>
          <p:cNvSpPr txBox="1">
            <a:spLocks noChangeArrowheads="1"/>
          </p:cNvSpPr>
          <p:nvPr/>
        </p:nvSpPr>
        <p:spPr bwMode="auto">
          <a:xfrm>
            <a:off x="395288" y="5157788"/>
            <a:ext cx="85693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E" altLang="en-US" sz="1800"/>
              <a:t>The European Marine Board is a partnership of major national marine research institutes, funding organisations and national networks of universities which aims to facilitate cooperation and coordination in marine science both in Europe and internationally.</a:t>
            </a:r>
          </a:p>
          <a:p>
            <a:pPr eaLnBrk="1" hangingPunct="1">
              <a:spcBef>
                <a:spcPct val="0"/>
              </a:spcBef>
              <a:buFontTx/>
              <a:buNone/>
            </a:pPr>
            <a:endParaRPr lang="en-IE" altLang="en-US" sz="1800"/>
          </a:p>
          <a:p>
            <a:pPr eaLnBrk="1" hangingPunct="1">
              <a:spcBef>
                <a:spcPct val="0"/>
              </a:spcBef>
              <a:buFontTx/>
              <a:buNone/>
            </a:pPr>
            <a:r>
              <a:rPr lang="en-IE" altLang="en-US" sz="1800">
                <a:hlinkClick r:id="rId4"/>
              </a:rPr>
              <a:t>www.marineboard.eu</a:t>
            </a:r>
            <a:endParaRPr lang="en-US" altLang="en-US" sz="1800"/>
          </a:p>
          <a:p>
            <a:pPr eaLnBrk="1" hangingPunct="1">
              <a:spcBef>
                <a:spcPct val="0"/>
              </a:spcBef>
              <a:buFontTx/>
              <a:buNone/>
            </a:pPr>
            <a:endParaRPr lang="en-US" altLang="en-US" sz="1800"/>
          </a:p>
          <a:p>
            <a:pPr eaLnBrk="1" hangingPunct="1">
              <a:spcBef>
                <a:spcPct val="0"/>
              </a:spcBef>
              <a:buFontTx/>
              <a:buNone/>
            </a:pPr>
            <a:endParaRPr lang="nl-BE" altLang="en-US" sz="1800"/>
          </a:p>
        </p:txBody>
      </p:sp>
      <p:sp>
        <p:nvSpPr>
          <p:cNvPr id="9223" name="Rectangle 13"/>
          <p:cNvSpPr>
            <a:spLocks noChangeArrowheads="1"/>
          </p:cNvSpPr>
          <p:nvPr/>
        </p:nvSpPr>
        <p:spPr bwMode="auto">
          <a:xfrm>
            <a:off x="5435600" y="1279525"/>
            <a:ext cx="3240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E" altLang="en-US" sz="1200"/>
              <a:t>EMB plenary meeting, Ghent, April 2015</a:t>
            </a:r>
          </a:p>
        </p:txBody>
      </p:sp>
      <p:cxnSp>
        <p:nvCxnSpPr>
          <p:cNvPr id="8" name="Straight Connector 7"/>
          <p:cNvCxnSpPr/>
          <p:nvPr/>
        </p:nvCxnSpPr>
        <p:spPr>
          <a:xfrm>
            <a:off x="0" y="1557338"/>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4868863"/>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8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525" y="0"/>
            <a:ext cx="9153525"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6825" y="5348288"/>
            <a:ext cx="2447925" cy="1509712"/>
          </a:xfrm>
          <a:prstGeom prst="rect">
            <a:avLst/>
          </a:prstGeom>
          <a:solidFill>
            <a:schemeClr val="bg1">
              <a:lumMod val="75000"/>
            </a:schemeClr>
          </a:solidFill>
        </p:spPr>
        <p:txBody>
          <a:bodyPr>
            <a:spAutoFit/>
          </a:bodyPr>
          <a:lstStyle/>
          <a:p>
            <a:pPr eaLnBrk="1" hangingPunct="1">
              <a:lnSpc>
                <a:spcPts val="5500"/>
              </a:lnSpc>
              <a:defRPr/>
            </a:pPr>
            <a:r>
              <a:rPr lang="en-US" sz="5400" dirty="0" smtClean="0">
                <a:solidFill>
                  <a:schemeClr val="accent1">
                    <a:lumMod val="50000"/>
                  </a:schemeClr>
                </a:solidFill>
                <a:latin typeface="+mj-lt"/>
              </a:rPr>
              <a:t>32</a:t>
            </a:r>
            <a:r>
              <a:rPr lang="en-US" dirty="0" smtClean="0">
                <a:latin typeface="+mj-lt"/>
              </a:rPr>
              <a:t> </a:t>
            </a:r>
            <a:r>
              <a:rPr lang="en-US" dirty="0">
                <a:solidFill>
                  <a:schemeClr val="tx1">
                    <a:lumMod val="75000"/>
                    <a:lumOff val="25000"/>
                  </a:schemeClr>
                </a:solidFill>
                <a:latin typeface="+mj-lt"/>
              </a:rPr>
              <a:t>members from</a:t>
            </a:r>
          </a:p>
          <a:p>
            <a:pPr eaLnBrk="1" hangingPunct="1">
              <a:lnSpc>
                <a:spcPts val="5500"/>
              </a:lnSpc>
              <a:defRPr/>
            </a:pPr>
            <a:r>
              <a:rPr lang="en-US" sz="5400" dirty="0">
                <a:solidFill>
                  <a:schemeClr val="accent1">
                    <a:lumMod val="50000"/>
                  </a:schemeClr>
                </a:solidFill>
                <a:latin typeface="+mj-lt"/>
              </a:rPr>
              <a:t>18</a:t>
            </a:r>
            <a:r>
              <a:rPr lang="en-US" dirty="0">
                <a:latin typeface="+mj-lt"/>
              </a:rPr>
              <a:t> </a:t>
            </a:r>
            <a:r>
              <a:rPr lang="en-US" dirty="0">
                <a:solidFill>
                  <a:schemeClr val="tx1">
                    <a:lumMod val="75000"/>
                    <a:lumOff val="25000"/>
                  </a:schemeClr>
                </a:solidFill>
                <a:latin typeface="+mj-lt"/>
              </a:rPr>
              <a:t>countries</a:t>
            </a:r>
          </a:p>
        </p:txBody>
      </p:sp>
    </p:spTree>
    <p:extLst>
      <p:ext uri="{BB962C8B-B14F-4D97-AF65-F5344CB8AC3E}">
        <p14:creationId xmlns:p14="http://schemas.microsoft.com/office/powerpoint/2010/main" val="336956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2205038"/>
            <a:ext cx="576263" cy="36036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BE"/>
          </a:p>
        </p:txBody>
      </p:sp>
      <p:sp>
        <p:nvSpPr>
          <p:cNvPr id="10" name="Text Box 4"/>
          <p:cNvSpPr txBox="1">
            <a:spLocks noChangeArrowheads="1"/>
          </p:cNvSpPr>
          <p:nvPr/>
        </p:nvSpPr>
        <p:spPr bwMode="auto">
          <a:xfrm>
            <a:off x="642938" y="2805113"/>
            <a:ext cx="7816850" cy="1919287"/>
          </a:xfrm>
          <a:prstGeom prst="rect">
            <a:avLst/>
          </a:prstGeom>
          <a:noFill/>
          <a:ln w="9525">
            <a:noFill/>
            <a:miter lim="800000"/>
            <a:headEnd/>
            <a:tailEnd/>
          </a:ln>
        </p:spPr>
        <p:txBody>
          <a:bodyPr lIns="72000" tIns="36000" rIns="72000" bIns="36000">
            <a:spAutoFit/>
          </a:bodyPr>
          <a:lstStyle/>
          <a:p>
            <a:pPr algn="just" eaLnBrk="1" hangingPunct="1">
              <a:spcAft>
                <a:spcPts val="1200"/>
              </a:spcAft>
              <a:defRPr/>
            </a:pPr>
            <a:r>
              <a:rPr lang="en-US" sz="2400" b="1" i="1" dirty="0">
                <a:solidFill>
                  <a:schemeClr val="tx1">
                    <a:lumMod val="65000"/>
                    <a:lumOff val="35000"/>
                  </a:schemeClr>
                </a:solidFill>
              </a:rPr>
              <a:t>“The European Marine Board provides a pan‐European platform for its member organizations to develop common priorities, advance marine research, and bridge the gap between science and policy in order to meet future marine science challenges and opportunities.”</a:t>
            </a:r>
          </a:p>
        </p:txBody>
      </p:sp>
      <p:pic>
        <p:nvPicPr>
          <p:cNvPr id="112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07988"/>
            <a:ext cx="16557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755650" y="1052513"/>
            <a:ext cx="77041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70" name="TextBox 6"/>
          <p:cNvSpPr txBox="1">
            <a:spLocks noChangeArrowheads="1"/>
          </p:cNvSpPr>
          <p:nvPr/>
        </p:nvSpPr>
        <p:spPr bwMode="auto">
          <a:xfrm>
            <a:off x="755650" y="517525"/>
            <a:ext cx="748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EMB Mission</a:t>
            </a:r>
            <a:endParaRPr lang="en-IE" altLang="en-US" sz="2400"/>
          </a:p>
        </p:txBody>
      </p:sp>
    </p:spTree>
    <p:extLst>
      <p:ext uri="{BB962C8B-B14F-4D97-AF65-F5344CB8AC3E}">
        <p14:creationId xmlns:p14="http://schemas.microsoft.com/office/powerpoint/2010/main" val="287920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l="10352" r="9734"/>
          <a:stretch>
            <a:fillRect/>
          </a:stretch>
        </p:blipFill>
        <p:spPr bwMode="auto">
          <a:xfrm>
            <a:off x="1187450" y="333375"/>
            <a:ext cx="6769100" cy="635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07988"/>
            <a:ext cx="16557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a:spLocks noGrp="1"/>
          </p:cNvSpPr>
          <p:nvPr>
            <p:ph type="title"/>
          </p:nvPr>
        </p:nvSpPr>
        <p:spPr>
          <a:xfrm>
            <a:off x="250825" y="692150"/>
            <a:ext cx="2592388" cy="923925"/>
          </a:xfrm>
        </p:spPr>
        <p:txBody>
          <a:bodyPr/>
          <a:lstStyle/>
          <a:p>
            <a:pPr eaLnBrk="1" hangingPunct="1"/>
            <a:r>
              <a:rPr lang="en-US" altLang="en-US" sz="1400" i="1" smtClean="0"/>
              <a:t>Transferring knowledge to the core of marine research policy</a:t>
            </a:r>
          </a:p>
        </p:txBody>
      </p:sp>
    </p:spTree>
    <p:extLst>
      <p:ext uri="{BB962C8B-B14F-4D97-AF65-F5344CB8AC3E}">
        <p14:creationId xmlns:p14="http://schemas.microsoft.com/office/powerpoint/2010/main" val="1088814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08127"/>
            <a:ext cx="1656184" cy="570860"/>
          </a:xfrm>
          <a:prstGeom prst="rect">
            <a:avLst/>
          </a:prstGeom>
        </p:spPr>
      </p:pic>
      <p:cxnSp>
        <p:nvCxnSpPr>
          <p:cNvPr id="7" name="Straight Connector 6"/>
          <p:cNvCxnSpPr/>
          <p:nvPr/>
        </p:nvCxnSpPr>
        <p:spPr>
          <a:xfrm>
            <a:off x="755576" y="1052736"/>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576" y="517322"/>
            <a:ext cx="7488832" cy="461665"/>
          </a:xfrm>
          <a:prstGeom prst="rect">
            <a:avLst/>
          </a:prstGeom>
          <a:noFill/>
        </p:spPr>
        <p:txBody>
          <a:bodyPr wrap="square" rtlCol="0">
            <a:spAutoFit/>
          </a:bodyPr>
          <a:lstStyle/>
          <a:p>
            <a:r>
              <a:rPr lang="en-US" sz="2400" dirty="0" smtClean="0"/>
              <a:t>Location</a:t>
            </a:r>
            <a:endParaRPr lang="en-IE" sz="2400" dirty="0"/>
          </a:p>
        </p:txBody>
      </p:sp>
      <p:pic>
        <p:nvPicPr>
          <p:cNvPr id="23" name="Picture 3" descr="Oostende_reduced size"/>
          <p:cNvPicPr>
            <a:picLocks noChangeAspect="1" noChangeArrowheads="1"/>
          </p:cNvPicPr>
          <p:nvPr/>
        </p:nvPicPr>
        <p:blipFill rotWithShape="1">
          <a:blip r:embed="rId3">
            <a:extLst>
              <a:ext uri="{28A0092B-C50C-407E-A947-70E740481C1C}">
                <a14:useLocalDpi xmlns:a14="http://schemas.microsoft.com/office/drawing/2010/main" val="0"/>
              </a:ext>
            </a:extLst>
          </a:blip>
          <a:srcRect t="6067" b="13101"/>
          <a:stretch/>
        </p:blipFill>
        <p:spPr bwMode="auto">
          <a:xfrm>
            <a:off x="568336" y="1494978"/>
            <a:ext cx="803611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4"/>
          <p:cNvSpPr txBox="1">
            <a:spLocks noChangeArrowheads="1"/>
          </p:cNvSpPr>
          <p:nvPr/>
        </p:nvSpPr>
        <p:spPr bwMode="auto">
          <a:xfrm>
            <a:off x="4432457" y="2022234"/>
            <a:ext cx="1836738" cy="338137"/>
          </a:xfrm>
          <a:prstGeom prst="rect">
            <a:avLst/>
          </a:prstGeom>
          <a:solidFill>
            <a:srgbClr val="008000">
              <a:alpha val="30196"/>
            </a:srgbClr>
          </a:solidFill>
          <a:ln w="25400">
            <a:solidFill>
              <a:srgbClr val="003366"/>
            </a:solidFill>
            <a:miter lim="800000"/>
            <a:headEnd/>
            <a:tailEnd/>
          </a:ln>
        </p:spPr>
        <p:txBody>
          <a:bodyPr>
            <a:spAutoFit/>
          </a:bodyPr>
          <a:lstStyle>
            <a:lvl1pPr>
              <a:defRPr sz="3200">
                <a:solidFill>
                  <a:srgbClr val="00792C"/>
                </a:solidFill>
                <a:latin typeface="Tahoma" pitchFamily="34" charset="0"/>
              </a:defRPr>
            </a:lvl1pPr>
            <a:lvl2pPr marL="742950" indent="-285750">
              <a:defRPr sz="3200">
                <a:solidFill>
                  <a:srgbClr val="00792C"/>
                </a:solidFill>
                <a:latin typeface="Tahoma" pitchFamily="34" charset="0"/>
              </a:defRPr>
            </a:lvl2pPr>
            <a:lvl3pPr marL="1143000" indent="-228600">
              <a:defRPr sz="3200">
                <a:solidFill>
                  <a:srgbClr val="00792C"/>
                </a:solidFill>
                <a:latin typeface="Tahoma" pitchFamily="34" charset="0"/>
              </a:defRPr>
            </a:lvl3pPr>
            <a:lvl4pPr marL="1600200" indent="-228600">
              <a:defRPr sz="3200">
                <a:solidFill>
                  <a:srgbClr val="00792C"/>
                </a:solidFill>
                <a:latin typeface="Tahoma" pitchFamily="34" charset="0"/>
              </a:defRPr>
            </a:lvl4pPr>
            <a:lvl5pPr marL="2057400" indent="-228600">
              <a:defRPr sz="3200">
                <a:solidFill>
                  <a:srgbClr val="00792C"/>
                </a:solidFill>
                <a:latin typeface="Tahoma" pitchFamily="34" charset="0"/>
              </a:defRPr>
            </a:lvl5pPr>
            <a:lvl6pPr marL="2514600" indent="-228600" eaLnBrk="0" fontAlgn="base" hangingPunct="0">
              <a:spcBef>
                <a:spcPct val="0"/>
              </a:spcBef>
              <a:spcAft>
                <a:spcPct val="0"/>
              </a:spcAft>
              <a:defRPr sz="3200">
                <a:solidFill>
                  <a:srgbClr val="00792C"/>
                </a:solidFill>
                <a:latin typeface="Tahoma" pitchFamily="34" charset="0"/>
              </a:defRPr>
            </a:lvl6pPr>
            <a:lvl7pPr marL="2971800" indent="-228600" eaLnBrk="0" fontAlgn="base" hangingPunct="0">
              <a:spcBef>
                <a:spcPct val="0"/>
              </a:spcBef>
              <a:spcAft>
                <a:spcPct val="0"/>
              </a:spcAft>
              <a:defRPr sz="3200">
                <a:solidFill>
                  <a:srgbClr val="00792C"/>
                </a:solidFill>
                <a:latin typeface="Tahoma" pitchFamily="34" charset="0"/>
              </a:defRPr>
            </a:lvl7pPr>
            <a:lvl8pPr marL="3429000" indent="-228600" eaLnBrk="0" fontAlgn="base" hangingPunct="0">
              <a:spcBef>
                <a:spcPct val="0"/>
              </a:spcBef>
              <a:spcAft>
                <a:spcPct val="0"/>
              </a:spcAft>
              <a:defRPr sz="3200">
                <a:solidFill>
                  <a:srgbClr val="00792C"/>
                </a:solidFill>
                <a:latin typeface="Tahoma" pitchFamily="34" charset="0"/>
              </a:defRPr>
            </a:lvl8pPr>
            <a:lvl9pPr marL="3886200" indent="-228600" eaLnBrk="0" fontAlgn="base" hangingPunct="0">
              <a:spcBef>
                <a:spcPct val="0"/>
              </a:spcBef>
              <a:spcAft>
                <a:spcPct val="0"/>
              </a:spcAft>
              <a:defRPr sz="3200">
                <a:solidFill>
                  <a:srgbClr val="00792C"/>
                </a:solidFill>
                <a:latin typeface="Tahoma" pitchFamily="34" charset="0"/>
              </a:defRPr>
            </a:lvl9pPr>
          </a:lstStyle>
          <a:p>
            <a:pPr algn="ctr" eaLnBrk="1" hangingPunct="1">
              <a:spcBef>
                <a:spcPct val="50000"/>
              </a:spcBef>
            </a:pPr>
            <a:r>
              <a:rPr lang="nl-BE" altLang="en-US" sz="1600" b="1" dirty="0" smtClean="0">
                <a:solidFill>
                  <a:schemeClr val="bg1"/>
                </a:solidFill>
                <a:latin typeface="Calibri" pitchFamily="34" charset="0"/>
                <a:ea typeface="Calibri" pitchFamily="34" charset="0"/>
                <a:cs typeface="Calibri" pitchFamily="34" charset="0"/>
              </a:rPr>
              <a:t>EMB</a:t>
            </a:r>
            <a:endParaRPr lang="en-US" altLang="en-US" sz="1600" b="1" dirty="0">
              <a:solidFill>
                <a:schemeClr val="bg1"/>
              </a:solidFill>
              <a:latin typeface="Calibri" pitchFamily="34" charset="0"/>
              <a:ea typeface="Calibri" pitchFamily="34" charset="0"/>
              <a:cs typeface="Calibri" pitchFamily="34" charset="0"/>
            </a:endParaRPr>
          </a:p>
        </p:txBody>
      </p:sp>
      <p:sp>
        <p:nvSpPr>
          <p:cNvPr id="32" name="Line 5"/>
          <p:cNvSpPr>
            <a:spLocks noChangeShapeType="1"/>
          </p:cNvSpPr>
          <p:nvPr/>
        </p:nvSpPr>
        <p:spPr bwMode="auto">
          <a:xfrm flipH="1">
            <a:off x="5237741" y="2354488"/>
            <a:ext cx="289719" cy="741377"/>
          </a:xfrm>
          <a:prstGeom prst="line">
            <a:avLst/>
          </a:prstGeom>
          <a:noFill/>
          <a:ln w="3175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IE" dirty="0"/>
          </a:p>
        </p:txBody>
      </p:sp>
      <p:sp>
        <p:nvSpPr>
          <p:cNvPr id="33" name="Text Box 6"/>
          <p:cNvSpPr txBox="1">
            <a:spLocks noChangeArrowheads="1"/>
          </p:cNvSpPr>
          <p:nvPr/>
        </p:nvSpPr>
        <p:spPr bwMode="auto">
          <a:xfrm>
            <a:off x="2115868" y="2052525"/>
            <a:ext cx="1787525" cy="338138"/>
          </a:xfrm>
          <a:prstGeom prst="rect">
            <a:avLst/>
          </a:prstGeom>
          <a:solidFill>
            <a:srgbClr val="20B046">
              <a:alpha val="29803"/>
            </a:srgbClr>
          </a:solidFill>
          <a:ln w="25400" algn="ctr">
            <a:solidFill>
              <a:srgbClr val="003366"/>
            </a:solidFill>
            <a:miter lim="800000"/>
            <a:headEnd/>
            <a:tailEnd/>
          </a:ln>
        </p:spPr>
        <p:txBody>
          <a:bodyPr>
            <a:spAutoFit/>
          </a:bodyPr>
          <a:lstStyle>
            <a:lvl1pPr>
              <a:defRPr sz="3200">
                <a:solidFill>
                  <a:srgbClr val="00792C"/>
                </a:solidFill>
                <a:latin typeface="Tahoma" pitchFamily="34" charset="0"/>
              </a:defRPr>
            </a:lvl1pPr>
            <a:lvl2pPr marL="742950" indent="-285750">
              <a:defRPr sz="3200">
                <a:solidFill>
                  <a:srgbClr val="00792C"/>
                </a:solidFill>
                <a:latin typeface="Tahoma" pitchFamily="34" charset="0"/>
              </a:defRPr>
            </a:lvl2pPr>
            <a:lvl3pPr marL="1143000" indent="-228600">
              <a:defRPr sz="3200">
                <a:solidFill>
                  <a:srgbClr val="00792C"/>
                </a:solidFill>
                <a:latin typeface="Tahoma" pitchFamily="34" charset="0"/>
              </a:defRPr>
            </a:lvl3pPr>
            <a:lvl4pPr marL="1600200" indent="-228600">
              <a:defRPr sz="3200">
                <a:solidFill>
                  <a:srgbClr val="00792C"/>
                </a:solidFill>
                <a:latin typeface="Tahoma" pitchFamily="34" charset="0"/>
              </a:defRPr>
            </a:lvl4pPr>
            <a:lvl5pPr marL="2057400" indent="-228600">
              <a:defRPr sz="3200">
                <a:solidFill>
                  <a:srgbClr val="00792C"/>
                </a:solidFill>
                <a:latin typeface="Tahoma" pitchFamily="34" charset="0"/>
              </a:defRPr>
            </a:lvl5pPr>
            <a:lvl6pPr marL="2514600" indent="-228600" eaLnBrk="0" fontAlgn="base" hangingPunct="0">
              <a:spcBef>
                <a:spcPct val="0"/>
              </a:spcBef>
              <a:spcAft>
                <a:spcPct val="0"/>
              </a:spcAft>
              <a:defRPr sz="3200">
                <a:solidFill>
                  <a:srgbClr val="00792C"/>
                </a:solidFill>
                <a:latin typeface="Tahoma" pitchFamily="34" charset="0"/>
              </a:defRPr>
            </a:lvl6pPr>
            <a:lvl7pPr marL="2971800" indent="-228600" eaLnBrk="0" fontAlgn="base" hangingPunct="0">
              <a:spcBef>
                <a:spcPct val="0"/>
              </a:spcBef>
              <a:spcAft>
                <a:spcPct val="0"/>
              </a:spcAft>
              <a:defRPr sz="3200">
                <a:solidFill>
                  <a:srgbClr val="00792C"/>
                </a:solidFill>
                <a:latin typeface="Tahoma" pitchFamily="34" charset="0"/>
              </a:defRPr>
            </a:lvl7pPr>
            <a:lvl8pPr marL="3429000" indent="-228600" eaLnBrk="0" fontAlgn="base" hangingPunct="0">
              <a:spcBef>
                <a:spcPct val="0"/>
              </a:spcBef>
              <a:spcAft>
                <a:spcPct val="0"/>
              </a:spcAft>
              <a:defRPr sz="3200">
                <a:solidFill>
                  <a:srgbClr val="00792C"/>
                </a:solidFill>
                <a:latin typeface="Tahoma" pitchFamily="34" charset="0"/>
              </a:defRPr>
            </a:lvl8pPr>
            <a:lvl9pPr marL="3886200" indent="-228600" eaLnBrk="0" fontAlgn="base" hangingPunct="0">
              <a:spcBef>
                <a:spcPct val="0"/>
              </a:spcBef>
              <a:spcAft>
                <a:spcPct val="0"/>
              </a:spcAft>
              <a:defRPr sz="3200">
                <a:solidFill>
                  <a:srgbClr val="00792C"/>
                </a:solidFill>
                <a:latin typeface="Tahoma" pitchFamily="34" charset="0"/>
              </a:defRPr>
            </a:lvl9pPr>
          </a:lstStyle>
          <a:p>
            <a:pPr eaLnBrk="1" hangingPunct="1">
              <a:spcBef>
                <a:spcPct val="50000"/>
              </a:spcBef>
            </a:pPr>
            <a:r>
              <a:rPr lang="nl-BE" altLang="en-US" sz="1600" b="1">
                <a:solidFill>
                  <a:schemeClr val="bg1"/>
                </a:solidFill>
                <a:latin typeface="Calibri" pitchFamily="34" charset="0"/>
                <a:ea typeface="Calibri" pitchFamily="34" charset="0"/>
                <a:cs typeface="Calibri" pitchFamily="34" charset="0"/>
              </a:rPr>
              <a:t>UNESCO IOC -IODE</a:t>
            </a:r>
            <a:endParaRPr lang="en-US" altLang="en-US" sz="1600" b="1" dirty="0">
              <a:solidFill>
                <a:schemeClr val="bg1"/>
              </a:solidFill>
              <a:latin typeface="Calibri" pitchFamily="34" charset="0"/>
              <a:ea typeface="Calibri" pitchFamily="34" charset="0"/>
              <a:cs typeface="Calibri" pitchFamily="34" charset="0"/>
            </a:endParaRPr>
          </a:p>
        </p:txBody>
      </p:sp>
      <p:sp>
        <p:nvSpPr>
          <p:cNvPr id="34" name="Text Box 7"/>
          <p:cNvSpPr txBox="1">
            <a:spLocks noChangeArrowheads="1"/>
          </p:cNvSpPr>
          <p:nvPr/>
        </p:nvSpPr>
        <p:spPr bwMode="auto">
          <a:xfrm>
            <a:off x="1168131" y="2585925"/>
            <a:ext cx="1787525" cy="606425"/>
          </a:xfrm>
          <a:prstGeom prst="rect">
            <a:avLst/>
          </a:prstGeom>
          <a:solidFill>
            <a:srgbClr val="20B046">
              <a:alpha val="50195"/>
            </a:srgbClr>
          </a:solidFill>
          <a:ln w="25400" algn="ctr">
            <a:solidFill>
              <a:srgbClr val="003366"/>
            </a:solidFill>
            <a:miter lim="800000"/>
            <a:headEnd/>
            <a:tailEnd/>
          </a:ln>
        </p:spPr>
        <p:txBody>
          <a:bodyPr>
            <a:spAutoFit/>
          </a:bodyPr>
          <a:lstStyle>
            <a:lvl1pPr>
              <a:defRPr sz="3200">
                <a:solidFill>
                  <a:srgbClr val="00792C"/>
                </a:solidFill>
                <a:latin typeface="Tahoma" pitchFamily="34" charset="0"/>
              </a:defRPr>
            </a:lvl1pPr>
            <a:lvl2pPr marL="742950" indent="-285750">
              <a:defRPr sz="3200">
                <a:solidFill>
                  <a:srgbClr val="00792C"/>
                </a:solidFill>
                <a:latin typeface="Tahoma" pitchFamily="34" charset="0"/>
              </a:defRPr>
            </a:lvl2pPr>
            <a:lvl3pPr marL="1143000" indent="-228600">
              <a:defRPr sz="3200">
                <a:solidFill>
                  <a:srgbClr val="00792C"/>
                </a:solidFill>
                <a:latin typeface="Tahoma" pitchFamily="34" charset="0"/>
              </a:defRPr>
            </a:lvl3pPr>
            <a:lvl4pPr marL="1600200" indent="-228600">
              <a:defRPr sz="3200">
                <a:solidFill>
                  <a:srgbClr val="00792C"/>
                </a:solidFill>
                <a:latin typeface="Tahoma" pitchFamily="34" charset="0"/>
              </a:defRPr>
            </a:lvl4pPr>
            <a:lvl5pPr marL="2057400" indent="-228600">
              <a:defRPr sz="3200">
                <a:solidFill>
                  <a:srgbClr val="00792C"/>
                </a:solidFill>
                <a:latin typeface="Tahoma" pitchFamily="34" charset="0"/>
              </a:defRPr>
            </a:lvl5pPr>
            <a:lvl6pPr marL="2514600" indent="-228600" eaLnBrk="0" fontAlgn="base" hangingPunct="0">
              <a:spcBef>
                <a:spcPct val="0"/>
              </a:spcBef>
              <a:spcAft>
                <a:spcPct val="0"/>
              </a:spcAft>
              <a:defRPr sz="3200">
                <a:solidFill>
                  <a:srgbClr val="00792C"/>
                </a:solidFill>
                <a:latin typeface="Tahoma" pitchFamily="34" charset="0"/>
              </a:defRPr>
            </a:lvl6pPr>
            <a:lvl7pPr marL="2971800" indent="-228600" eaLnBrk="0" fontAlgn="base" hangingPunct="0">
              <a:spcBef>
                <a:spcPct val="0"/>
              </a:spcBef>
              <a:spcAft>
                <a:spcPct val="0"/>
              </a:spcAft>
              <a:defRPr sz="3200">
                <a:solidFill>
                  <a:srgbClr val="00792C"/>
                </a:solidFill>
                <a:latin typeface="Tahoma" pitchFamily="34" charset="0"/>
              </a:defRPr>
            </a:lvl7pPr>
            <a:lvl8pPr marL="3429000" indent="-228600" eaLnBrk="0" fontAlgn="base" hangingPunct="0">
              <a:spcBef>
                <a:spcPct val="0"/>
              </a:spcBef>
              <a:spcAft>
                <a:spcPct val="0"/>
              </a:spcAft>
              <a:defRPr sz="3200">
                <a:solidFill>
                  <a:srgbClr val="00792C"/>
                </a:solidFill>
                <a:latin typeface="Tahoma" pitchFamily="34" charset="0"/>
              </a:defRPr>
            </a:lvl8pPr>
            <a:lvl9pPr marL="3886200" indent="-228600" eaLnBrk="0" fontAlgn="base" hangingPunct="0">
              <a:spcBef>
                <a:spcPct val="0"/>
              </a:spcBef>
              <a:spcAft>
                <a:spcPct val="0"/>
              </a:spcAft>
              <a:defRPr sz="3200">
                <a:solidFill>
                  <a:srgbClr val="00792C"/>
                </a:solidFill>
                <a:latin typeface="Tahoma" pitchFamily="34" charset="0"/>
              </a:defRPr>
            </a:lvl9pPr>
          </a:lstStyle>
          <a:p>
            <a:pPr eaLnBrk="1" hangingPunct="1">
              <a:spcBef>
                <a:spcPct val="50000"/>
              </a:spcBef>
            </a:pPr>
            <a:r>
              <a:rPr lang="nl-BE" altLang="en-US" sz="1600" b="1">
                <a:solidFill>
                  <a:schemeClr val="bg1"/>
                </a:solidFill>
                <a:latin typeface="Calibri" pitchFamily="34" charset="0"/>
                <a:ea typeface="Calibri" pitchFamily="34" charset="0"/>
                <a:cs typeface="Calibri" pitchFamily="34" charset="0"/>
              </a:rPr>
              <a:t>Flanders Marine Institute (VLIZ)</a:t>
            </a:r>
            <a:endParaRPr lang="en-US" altLang="en-US" sz="1600" b="1" dirty="0">
              <a:solidFill>
                <a:schemeClr val="bg1"/>
              </a:solidFill>
              <a:latin typeface="Calibri" pitchFamily="34" charset="0"/>
              <a:ea typeface="Calibri" pitchFamily="34" charset="0"/>
              <a:cs typeface="Calibri" pitchFamily="34" charset="0"/>
            </a:endParaRPr>
          </a:p>
        </p:txBody>
      </p:sp>
      <p:sp>
        <p:nvSpPr>
          <p:cNvPr id="35" name="Line 8"/>
          <p:cNvSpPr>
            <a:spLocks noChangeShapeType="1"/>
          </p:cNvSpPr>
          <p:nvPr/>
        </p:nvSpPr>
        <p:spPr bwMode="auto">
          <a:xfrm>
            <a:off x="3835661" y="2375420"/>
            <a:ext cx="1158875" cy="762000"/>
          </a:xfrm>
          <a:prstGeom prst="line">
            <a:avLst/>
          </a:prstGeom>
          <a:noFill/>
          <a:ln w="1905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IE" dirty="0"/>
          </a:p>
        </p:txBody>
      </p:sp>
      <p:sp>
        <p:nvSpPr>
          <p:cNvPr id="36" name="Line 9"/>
          <p:cNvSpPr>
            <a:spLocks noChangeShapeType="1"/>
          </p:cNvSpPr>
          <p:nvPr/>
        </p:nvSpPr>
        <p:spPr bwMode="auto">
          <a:xfrm>
            <a:off x="2987406" y="2830400"/>
            <a:ext cx="1935162" cy="393700"/>
          </a:xfrm>
          <a:prstGeom prst="line">
            <a:avLst/>
          </a:prstGeom>
          <a:noFill/>
          <a:ln w="1905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IE" dirty="0"/>
          </a:p>
        </p:txBody>
      </p:sp>
      <p:sp>
        <p:nvSpPr>
          <p:cNvPr id="37" name="Oval 10"/>
          <p:cNvSpPr>
            <a:spLocks noChangeArrowheads="1"/>
          </p:cNvSpPr>
          <p:nvPr/>
        </p:nvSpPr>
        <p:spPr bwMode="auto">
          <a:xfrm rot="20316427">
            <a:off x="4446318" y="2979625"/>
            <a:ext cx="876300" cy="330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rgbClr val="00792C"/>
                </a:solidFill>
                <a:latin typeface="Tahoma" pitchFamily="34" charset="0"/>
              </a:defRPr>
            </a:lvl1pPr>
            <a:lvl2pPr marL="742950" indent="-285750">
              <a:defRPr sz="3200">
                <a:solidFill>
                  <a:srgbClr val="00792C"/>
                </a:solidFill>
                <a:latin typeface="Tahoma" pitchFamily="34" charset="0"/>
              </a:defRPr>
            </a:lvl2pPr>
            <a:lvl3pPr marL="1143000" indent="-228600">
              <a:defRPr sz="3200">
                <a:solidFill>
                  <a:srgbClr val="00792C"/>
                </a:solidFill>
                <a:latin typeface="Tahoma" pitchFamily="34" charset="0"/>
              </a:defRPr>
            </a:lvl3pPr>
            <a:lvl4pPr marL="1600200" indent="-228600">
              <a:defRPr sz="3200">
                <a:solidFill>
                  <a:srgbClr val="00792C"/>
                </a:solidFill>
                <a:latin typeface="Tahoma" pitchFamily="34" charset="0"/>
              </a:defRPr>
            </a:lvl4pPr>
            <a:lvl5pPr marL="2057400" indent="-228600">
              <a:defRPr sz="3200">
                <a:solidFill>
                  <a:srgbClr val="00792C"/>
                </a:solidFill>
                <a:latin typeface="Tahoma" pitchFamily="34" charset="0"/>
              </a:defRPr>
            </a:lvl5pPr>
            <a:lvl6pPr marL="2514600" indent="-228600" eaLnBrk="0" fontAlgn="base" hangingPunct="0">
              <a:spcBef>
                <a:spcPct val="0"/>
              </a:spcBef>
              <a:spcAft>
                <a:spcPct val="0"/>
              </a:spcAft>
              <a:defRPr sz="3200">
                <a:solidFill>
                  <a:srgbClr val="00792C"/>
                </a:solidFill>
                <a:latin typeface="Tahoma" pitchFamily="34" charset="0"/>
              </a:defRPr>
            </a:lvl6pPr>
            <a:lvl7pPr marL="2971800" indent="-228600" eaLnBrk="0" fontAlgn="base" hangingPunct="0">
              <a:spcBef>
                <a:spcPct val="0"/>
              </a:spcBef>
              <a:spcAft>
                <a:spcPct val="0"/>
              </a:spcAft>
              <a:defRPr sz="3200">
                <a:solidFill>
                  <a:srgbClr val="00792C"/>
                </a:solidFill>
                <a:latin typeface="Tahoma" pitchFamily="34" charset="0"/>
              </a:defRPr>
            </a:lvl7pPr>
            <a:lvl8pPr marL="3429000" indent="-228600" eaLnBrk="0" fontAlgn="base" hangingPunct="0">
              <a:spcBef>
                <a:spcPct val="0"/>
              </a:spcBef>
              <a:spcAft>
                <a:spcPct val="0"/>
              </a:spcAft>
              <a:defRPr sz="3200">
                <a:solidFill>
                  <a:srgbClr val="00792C"/>
                </a:solidFill>
                <a:latin typeface="Tahoma" pitchFamily="34" charset="0"/>
              </a:defRPr>
            </a:lvl8pPr>
            <a:lvl9pPr marL="3886200" indent="-228600" eaLnBrk="0" fontAlgn="base" hangingPunct="0">
              <a:spcBef>
                <a:spcPct val="0"/>
              </a:spcBef>
              <a:spcAft>
                <a:spcPct val="0"/>
              </a:spcAft>
              <a:defRPr sz="3200">
                <a:solidFill>
                  <a:srgbClr val="00792C"/>
                </a:solidFill>
                <a:latin typeface="Tahoma" pitchFamily="34" charset="0"/>
              </a:defRPr>
            </a:lvl9pPr>
          </a:lstStyle>
          <a:p>
            <a:endParaRPr lang="en-US" altLang="en-US" dirty="0"/>
          </a:p>
        </p:txBody>
      </p:sp>
      <p:sp>
        <p:nvSpPr>
          <p:cNvPr id="38" name="Text Box 4"/>
          <p:cNvSpPr txBox="1">
            <a:spLocks noChangeArrowheads="1"/>
          </p:cNvSpPr>
          <p:nvPr/>
        </p:nvSpPr>
        <p:spPr bwMode="auto">
          <a:xfrm>
            <a:off x="5945068" y="2661331"/>
            <a:ext cx="1836738" cy="338137"/>
          </a:xfrm>
          <a:prstGeom prst="rect">
            <a:avLst/>
          </a:prstGeom>
          <a:solidFill>
            <a:srgbClr val="008000">
              <a:alpha val="30196"/>
            </a:srgbClr>
          </a:solidFill>
          <a:ln w="25400">
            <a:solidFill>
              <a:srgbClr val="003366"/>
            </a:solidFill>
            <a:miter lim="800000"/>
            <a:headEnd/>
            <a:tailEnd/>
          </a:ln>
        </p:spPr>
        <p:txBody>
          <a:bodyPr>
            <a:spAutoFit/>
          </a:bodyPr>
          <a:lstStyle>
            <a:lvl1pPr>
              <a:defRPr sz="3200">
                <a:solidFill>
                  <a:srgbClr val="00792C"/>
                </a:solidFill>
                <a:latin typeface="Tahoma" pitchFamily="34" charset="0"/>
              </a:defRPr>
            </a:lvl1pPr>
            <a:lvl2pPr marL="742950" indent="-285750">
              <a:defRPr sz="3200">
                <a:solidFill>
                  <a:srgbClr val="00792C"/>
                </a:solidFill>
                <a:latin typeface="Tahoma" pitchFamily="34" charset="0"/>
              </a:defRPr>
            </a:lvl2pPr>
            <a:lvl3pPr marL="1143000" indent="-228600">
              <a:defRPr sz="3200">
                <a:solidFill>
                  <a:srgbClr val="00792C"/>
                </a:solidFill>
                <a:latin typeface="Tahoma" pitchFamily="34" charset="0"/>
              </a:defRPr>
            </a:lvl3pPr>
            <a:lvl4pPr marL="1600200" indent="-228600">
              <a:defRPr sz="3200">
                <a:solidFill>
                  <a:srgbClr val="00792C"/>
                </a:solidFill>
                <a:latin typeface="Tahoma" pitchFamily="34" charset="0"/>
              </a:defRPr>
            </a:lvl4pPr>
            <a:lvl5pPr marL="2057400" indent="-228600">
              <a:defRPr sz="3200">
                <a:solidFill>
                  <a:srgbClr val="00792C"/>
                </a:solidFill>
                <a:latin typeface="Tahoma" pitchFamily="34" charset="0"/>
              </a:defRPr>
            </a:lvl5pPr>
            <a:lvl6pPr marL="2514600" indent="-228600" eaLnBrk="0" fontAlgn="base" hangingPunct="0">
              <a:spcBef>
                <a:spcPct val="0"/>
              </a:spcBef>
              <a:spcAft>
                <a:spcPct val="0"/>
              </a:spcAft>
              <a:defRPr sz="3200">
                <a:solidFill>
                  <a:srgbClr val="00792C"/>
                </a:solidFill>
                <a:latin typeface="Tahoma" pitchFamily="34" charset="0"/>
              </a:defRPr>
            </a:lvl6pPr>
            <a:lvl7pPr marL="2971800" indent="-228600" eaLnBrk="0" fontAlgn="base" hangingPunct="0">
              <a:spcBef>
                <a:spcPct val="0"/>
              </a:spcBef>
              <a:spcAft>
                <a:spcPct val="0"/>
              </a:spcAft>
              <a:defRPr sz="3200">
                <a:solidFill>
                  <a:srgbClr val="00792C"/>
                </a:solidFill>
                <a:latin typeface="Tahoma" pitchFamily="34" charset="0"/>
              </a:defRPr>
            </a:lvl7pPr>
            <a:lvl8pPr marL="3429000" indent="-228600" eaLnBrk="0" fontAlgn="base" hangingPunct="0">
              <a:spcBef>
                <a:spcPct val="0"/>
              </a:spcBef>
              <a:spcAft>
                <a:spcPct val="0"/>
              </a:spcAft>
              <a:defRPr sz="3200">
                <a:solidFill>
                  <a:srgbClr val="00792C"/>
                </a:solidFill>
                <a:latin typeface="Tahoma" pitchFamily="34" charset="0"/>
              </a:defRPr>
            </a:lvl8pPr>
            <a:lvl9pPr marL="3886200" indent="-228600" eaLnBrk="0" fontAlgn="base" hangingPunct="0">
              <a:spcBef>
                <a:spcPct val="0"/>
              </a:spcBef>
              <a:spcAft>
                <a:spcPct val="0"/>
              </a:spcAft>
              <a:defRPr sz="3200">
                <a:solidFill>
                  <a:srgbClr val="00792C"/>
                </a:solidFill>
                <a:latin typeface="Tahoma" pitchFamily="34" charset="0"/>
              </a:defRPr>
            </a:lvl9pPr>
          </a:lstStyle>
          <a:p>
            <a:pPr algn="ctr" eaLnBrk="1" hangingPunct="1">
              <a:spcBef>
                <a:spcPct val="50000"/>
              </a:spcBef>
            </a:pPr>
            <a:r>
              <a:rPr lang="nl-BE" altLang="en-US" sz="1600" b="1" dirty="0" smtClean="0">
                <a:solidFill>
                  <a:schemeClr val="bg1"/>
                </a:solidFill>
                <a:latin typeface="Calibri" pitchFamily="34" charset="0"/>
                <a:ea typeface="Calibri" pitchFamily="34" charset="0"/>
                <a:cs typeface="Calibri" pitchFamily="34" charset="0"/>
              </a:rPr>
              <a:t>EMODNet</a:t>
            </a:r>
            <a:endParaRPr lang="en-US" altLang="en-US" sz="1600" b="1" dirty="0">
              <a:solidFill>
                <a:schemeClr val="bg1"/>
              </a:solidFill>
              <a:latin typeface="Calibri" pitchFamily="34" charset="0"/>
              <a:ea typeface="Calibri" pitchFamily="34" charset="0"/>
              <a:cs typeface="Calibri" pitchFamily="34" charset="0"/>
            </a:endParaRPr>
          </a:p>
        </p:txBody>
      </p:sp>
      <p:sp>
        <p:nvSpPr>
          <p:cNvPr id="39" name="Line 5"/>
          <p:cNvSpPr>
            <a:spLocks noChangeShapeType="1"/>
          </p:cNvSpPr>
          <p:nvPr/>
        </p:nvSpPr>
        <p:spPr bwMode="auto">
          <a:xfrm flipH="1">
            <a:off x="5352651" y="2889136"/>
            <a:ext cx="592416" cy="138113"/>
          </a:xfrm>
          <a:prstGeom prst="line">
            <a:avLst/>
          </a:prstGeom>
          <a:noFill/>
          <a:ln w="3175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IE" dirty="0"/>
          </a:p>
        </p:txBody>
      </p:sp>
      <p:sp>
        <p:nvSpPr>
          <p:cNvPr id="40" name="Subtitle 2"/>
          <p:cNvSpPr txBox="1">
            <a:spLocks/>
          </p:cNvSpPr>
          <p:nvPr/>
        </p:nvSpPr>
        <p:spPr>
          <a:xfrm>
            <a:off x="1656069" y="5962136"/>
            <a:ext cx="5976664" cy="6557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BE" sz="1500" dirty="0" smtClean="0">
                <a:solidFill>
                  <a:srgbClr val="262626"/>
                </a:solidFill>
                <a:ea typeface="Calibri"/>
                <a:cs typeface="Calibri"/>
              </a:rPr>
              <a:t>European Marine Board | Wandelaarkaai 68 | 8400 Ostend | Belgium </a:t>
            </a:r>
            <a:endParaRPr lang="en-IE" sz="1500" dirty="0" smtClean="0">
              <a:ea typeface="Calibri"/>
              <a:cs typeface="Times New Roman"/>
            </a:endParaRPr>
          </a:p>
          <a:p>
            <a:pPr marL="0" indent="0" algn="ctr">
              <a:buNone/>
            </a:pPr>
            <a:r>
              <a:rPr lang="nl-BE" sz="1500" u="sng" dirty="0" smtClean="0">
                <a:solidFill>
                  <a:srgbClr val="0000FF"/>
                </a:solidFill>
                <a:ea typeface="Calibri"/>
                <a:cs typeface="Calibri"/>
                <a:hlinkClick r:id="rId4"/>
              </a:rPr>
              <a:t>www.marineboard.eu</a:t>
            </a:r>
            <a:endParaRPr lang="en-IE" dirty="0"/>
          </a:p>
        </p:txBody>
      </p:sp>
      <p:sp>
        <p:nvSpPr>
          <p:cNvPr id="41" name="Subtitle 2"/>
          <p:cNvSpPr txBox="1">
            <a:spLocks/>
          </p:cNvSpPr>
          <p:nvPr/>
        </p:nvSpPr>
        <p:spPr>
          <a:xfrm>
            <a:off x="755576" y="4947271"/>
            <a:ext cx="5976664" cy="576064"/>
          </a:xfrm>
          <a:prstGeom prst="rect">
            <a:avLst/>
          </a:prstGeom>
          <a:solidFill>
            <a:schemeClr val="bg1"/>
          </a:solid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BE" sz="1500" b="1" dirty="0" smtClean="0">
                <a:ea typeface="Calibri"/>
                <a:cs typeface="Calibri"/>
              </a:rPr>
              <a:t>Based at the InnovOCEAN site, Harbour of Ostend, Belgium</a:t>
            </a:r>
          </a:p>
          <a:p>
            <a:pPr marL="0" indent="0" algn="ctr">
              <a:buNone/>
            </a:pPr>
            <a:r>
              <a:rPr lang="nl-BE" sz="1500" b="1" dirty="0" smtClean="0">
                <a:ea typeface="Calibri"/>
                <a:cs typeface="Times New Roman"/>
              </a:rPr>
              <a:t>Hosted by the Flemish Government through VLIZ</a:t>
            </a:r>
            <a:endParaRPr lang="en-IE" sz="1500" b="1" dirty="0" smtClean="0">
              <a:ea typeface="Calibri"/>
              <a:cs typeface="Times New Roman"/>
            </a:endParaRPr>
          </a:p>
        </p:txBody>
      </p:sp>
    </p:spTree>
    <p:extLst>
      <p:ext uri="{BB962C8B-B14F-4D97-AF65-F5344CB8AC3E}">
        <p14:creationId xmlns:p14="http://schemas.microsoft.com/office/powerpoint/2010/main" val="6742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28" y="1563643"/>
            <a:ext cx="3070358"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30" y="1563643"/>
            <a:ext cx="3066456" cy="4320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169" name="Picture 1"/>
          <p:cNvPicPr>
            <a:picLocks noChangeAspect="1" noChangeArrowheads="1"/>
          </p:cNvPicPr>
          <p:nvPr/>
        </p:nvPicPr>
        <p:blipFill>
          <a:blip r:embed="rId4"/>
          <a:srcRect/>
          <a:stretch>
            <a:fillRect/>
          </a:stretch>
        </p:blipFill>
        <p:spPr bwMode="auto">
          <a:xfrm>
            <a:off x="824830" y="1556792"/>
            <a:ext cx="3070358" cy="4320000"/>
          </a:xfrm>
          <a:prstGeom prst="rect">
            <a:avLst/>
          </a:prstGeom>
          <a:noFill/>
          <a:ln>
            <a:noFill/>
          </a:ln>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928" y="1556791"/>
            <a:ext cx="3070358" cy="4356591"/>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718" y="1537628"/>
            <a:ext cx="3089568" cy="437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000" y="1548000"/>
            <a:ext cx="3095133" cy="437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16016" y="3193812"/>
            <a:ext cx="4104456" cy="523220"/>
          </a:xfrm>
          <a:prstGeom prst="rect">
            <a:avLst/>
          </a:prstGeom>
          <a:solidFill>
            <a:schemeClr val="bg1"/>
          </a:solidFill>
        </p:spPr>
        <p:txBody>
          <a:bodyPr wrap="square" rtlCol="0">
            <a:spAutoFit/>
          </a:bodyPr>
          <a:lstStyle/>
          <a:p>
            <a:r>
              <a:rPr lang="en-US" sz="2800" dirty="0" smtClean="0"/>
              <a:t>Marine Biotechnology</a:t>
            </a:r>
            <a:endParaRPr lang="en-IE" sz="2800" dirty="0"/>
          </a:p>
        </p:txBody>
      </p:sp>
      <p:sp>
        <p:nvSpPr>
          <p:cNvPr id="21" name="TextBox 20"/>
          <p:cNvSpPr txBox="1"/>
          <p:nvPr/>
        </p:nvSpPr>
        <p:spPr>
          <a:xfrm>
            <a:off x="4716016" y="3193812"/>
            <a:ext cx="4104456" cy="523220"/>
          </a:xfrm>
          <a:prstGeom prst="rect">
            <a:avLst/>
          </a:prstGeom>
          <a:solidFill>
            <a:schemeClr val="bg1"/>
          </a:solidFill>
        </p:spPr>
        <p:txBody>
          <a:bodyPr wrap="square" rtlCol="0">
            <a:spAutoFit/>
          </a:bodyPr>
          <a:lstStyle/>
          <a:p>
            <a:r>
              <a:rPr lang="en-US" sz="2800" dirty="0" smtClean="0"/>
              <a:t>Climate Change</a:t>
            </a:r>
            <a:endParaRPr lang="en-IE" sz="2800" dirty="0"/>
          </a:p>
        </p:txBody>
      </p:sp>
      <p:sp>
        <p:nvSpPr>
          <p:cNvPr id="22" name="TextBox 21"/>
          <p:cNvSpPr txBox="1"/>
          <p:nvPr/>
        </p:nvSpPr>
        <p:spPr>
          <a:xfrm>
            <a:off x="4716016" y="3177615"/>
            <a:ext cx="4104456" cy="523220"/>
          </a:xfrm>
          <a:prstGeom prst="rect">
            <a:avLst/>
          </a:prstGeom>
          <a:solidFill>
            <a:schemeClr val="bg1"/>
          </a:solidFill>
        </p:spPr>
        <p:txBody>
          <a:bodyPr wrap="square" rtlCol="0">
            <a:spAutoFit/>
          </a:bodyPr>
          <a:lstStyle/>
          <a:p>
            <a:r>
              <a:rPr lang="en-US" sz="2800" dirty="0" smtClean="0"/>
              <a:t>Marine pollution</a:t>
            </a:r>
          </a:p>
        </p:txBody>
      </p:sp>
      <p:sp>
        <p:nvSpPr>
          <p:cNvPr id="23" name="TextBox 22"/>
          <p:cNvSpPr txBox="1"/>
          <p:nvPr/>
        </p:nvSpPr>
        <p:spPr>
          <a:xfrm>
            <a:off x="4716016" y="3181007"/>
            <a:ext cx="4104456" cy="523220"/>
          </a:xfrm>
          <a:prstGeom prst="rect">
            <a:avLst/>
          </a:prstGeom>
          <a:solidFill>
            <a:schemeClr val="bg1"/>
          </a:solidFill>
        </p:spPr>
        <p:txBody>
          <a:bodyPr wrap="square" rtlCol="0">
            <a:spAutoFit/>
          </a:bodyPr>
          <a:lstStyle/>
          <a:p>
            <a:r>
              <a:rPr lang="en-US" sz="2800" dirty="0" smtClean="0"/>
              <a:t>Marine biodiversity</a:t>
            </a:r>
          </a:p>
        </p:txBody>
      </p:sp>
      <p:sp>
        <p:nvSpPr>
          <p:cNvPr id="24" name="TextBox 23"/>
          <p:cNvSpPr txBox="1"/>
          <p:nvPr/>
        </p:nvSpPr>
        <p:spPr>
          <a:xfrm>
            <a:off x="4788024" y="3124771"/>
            <a:ext cx="4104456" cy="523220"/>
          </a:xfrm>
          <a:prstGeom prst="rect">
            <a:avLst/>
          </a:prstGeom>
          <a:solidFill>
            <a:schemeClr val="bg1"/>
          </a:solidFill>
        </p:spPr>
        <p:txBody>
          <a:bodyPr wrap="square" rtlCol="0">
            <a:spAutoFit/>
          </a:bodyPr>
          <a:lstStyle/>
          <a:p>
            <a:r>
              <a:rPr lang="en-US" sz="2800" dirty="0" smtClean="0"/>
              <a:t>Microbial ecology</a:t>
            </a:r>
          </a:p>
        </p:txBody>
      </p:sp>
      <p:sp>
        <p:nvSpPr>
          <p:cNvPr id="25" name="TextBox 24"/>
          <p:cNvSpPr txBox="1"/>
          <p:nvPr/>
        </p:nvSpPr>
        <p:spPr>
          <a:xfrm>
            <a:off x="4716016" y="3105607"/>
            <a:ext cx="4104456" cy="523220"/>
          </a:xfrm>
          <a:prstGeom prst="rect">
            <a:avLst/>
          </a:prstGeom>
          <a:solidFill>
            <a:schemeClr val="bg1"/>
          </a:solidFill>
        </p:spPr>
        <p:txBody>
          <a:bodyPr wrap="square" rtlCol="0">
            <a:spAutoFit/>
          </a:bodyPr>
          <a:lstStyle/>
          <a:p>
            <a:r>
              <a:rPr lang="en-US" sz="2800" dirty="0" smtClean="0"/>
              <a:t>Marine Protected Areas</a:t>
            </a: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248" y="408127"/>
            <a:ext cx="1656184" cy="570860"/>
          </a:xfrm>
          <a:prstGeom prst="rect">
            <a:avLst/>
          </a:prstGeom>
        </p:spPr>
      </p:pic>
      <p:cxnSp>
        <p:nvCxnSpPr>
          <p:cNvPr id="30" name="Straight Connector 29"/>
          <p:cNvCxnSpPr/>
          <p:nvPr/>
        </p:nvCxnSpPr>
        <p:spPr>
          <a:xfrm>
            <a:off x="755576" y="1052736"/>
            <a:ext cx="77048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5576" y="517322"/>
            <a:ext cx="7488832" cy="461665"/>
          </a:xfrm>
          <a:prstGeom prst="rect">
            <a:avLst/>
          </a:prstGeom>
          <a:noFill/>
        </p:spPr>
        <p:txBody>
          <a:bodyPr wrap="square" rtlCol="0">
            <a:spAutoFit/>
          </a:bodyPr>
          <a:lstStyle/>
          <a:p>
            <a:r>
              <a:rPr lang="en-US" sz="2400" dirty="0" smtClean="0"/>
              <a:t>Recent EMB publications</a:t>
            </a:r>
            <a:endParaRPr lang="en-IE" sz="2400"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718" y="1541593"/>
            <a:ext cx="3099028" cy="4392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4788024" y="3140968"/>
            <a:ext cx="4104456" cy="523220"/>
          </a:xfrm>
          <a:prstGeom prst="rect">
            <a:avLst/>
          </a:prstGeom>
          <a:solidFill>
            <a:schemeClr val="bg1"/>
          </a:solidFill>
        </p:spPr>
        <p:txBody>
          <a:bodyPr wrap="square" rtlCol="0">
            <a:spAutoFit/>
          </a:bodyPr>
          <a:lstStyle/>
          <a:p>
            <a:r>
              <a:rPr lang="en-US" sz="2800" dirty="0" smtClean="0"/>
              <a:t>Oceans and Human Health</a:t>
            </a:r>
          </a:p>
        </p:txBody>
      </p:sp>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575" y="1477005"/>
            <a:ext cx="3149557" cy="448045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4752020" y="3163449"/>
            <a:ext cx="4104456" cy="523220"/>
          </a:xfrm>
          <a:prstGeom prst="rect">
            <a:avLst/>
          </a:prstGeom>
          <a:solidFill>
            <a:schemeClr val="bg1"/>
          </a:solidFill>
        </p:spPr>
        <p:txBody>
          <a:bodyPr wrap="square" rtlCol="0">
            <a:spAutoFit/>
          </a:bodyPr>
          <a:lstStyle/>
          <a:p>
            <a:r>
              <a:rPr lang="en-US" sz="2800" dirty="0" smtClean="0"/>
              <a:t>Navigating the Future IV</a:t>
            </a:r>
          </a:p>
        </p:txBody>
      </p:sp>
      <p:pic>
        <p:nvPicPr>
          <p:cNvPr id="205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1478715"/>
            <a:ext cx="3149558" cy="447056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4716016" y="3166348"/>
            <a:ext cx="4104456" cy="523220"/>
          </a:xfrm>
          <a:prstGeom prst="rect">
            <a:avLst/>
          </a:prstGeom>
          <a:solidFill>
            <a:schemeClr val="bg1"/>
          </a:solidFill>
        </p:spPr>
        <p:txBody>
          <a:bodyPr wrap="square" rtlCol="0">
            <a:spAutoFit/>
          </a:bodyPr>
          <a:lstStyle/>
          <a:p>
            <a:r>
              <a:rPr lang="en-US" sz="2800" dirty="0" smtClean="0"/>
              <a:t>Submerged Heritage</a:t>
            </a:r>
          </a:p>
        </p:txBody>
      </p:sp>
      <p:pic>
        <p:nvPicPr>
          <p:cNvPr id="4"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192" y="1435708"/>
            <a:ext cx="3220620" cy="457586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2" name="TextBox 31"/>
          <p:cNvSpPr txBox="1"/>
          <p:nvPr/>
        </p:nvSpPr>
        <p:spPr>
          <a:xfrm>
            <a:off x="4716016" y="3202285"/>
            <a:ext cx="4104456" cy="523220"/>
          </a:xfrm>
          <a:prstGeom prst="rect">
            <a:avLst/>
          </a:prstGeom>
          <a:solidFill>
            <a:schemeClr val="bg1"/>
          </a:solidFill>
        </p:spPr>
        <p:txBody>
          <a:bodyPr wrap="square" rtlCol="0">
            <a:spAutoFit/>
          </a:bodyPr>
          <a:lstStyle/>
          <a:p>
            <a:r>
              <a:rPr lang="en-US" sz="2800" dirty="0" smtClean="0"/>
              <a:t>Deep Sea research</a:t>
            </a:r>
          </a:p>
        </p:txBody>
      </p:sp>
    </p:spTree>
    <p:extLst>
      <p:ext uri="{BB962C8B-B14F-4D97-AF65-F5344CB8AC3E}">
        <p14:creationId xmlns:p14="http://schemas.microsoft.com/office/powerpoint/2010/main" val="16625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69"/>
                                        </p:tgtEl>
                                        <p:attrNameLst>
                                          <p:attrName>style.visibility</p:attrName>
                                        </p:attrNameLst>
                                      </p:cBhvr>
                                      <p:to>
                                        <p:strVal val="visible"/>
                                      </p:to>
                                    </p:set>
                                    <p:anim calcmode="lin" valueType="num">
                                      <p:cBhvr additive="base">
                                        <p:cTn id="27" dur="500" fill="hold"/>
                                        <p:tgtEl>
                                          <p:spTgt spid="7169"/>
                                        </p:tgtEl>
                                        <p:attrNameLst>
                                          <p:attrName>ppt_x</p:attrName>
                                        </p:attrNameLst>
                                      </p:cBhvr>
                                      <p:tavLst>
                                        <p:tav tm="0">
                                          <p:val>
                                            <p:strVal val="#ppt_x"/>
                                          </p:val>
                                        </p:tav>
                                        <p:tav tm="100000">
                                          <p:val>
                                            <p:strVal val="#ppt_x"/>
                                          </p:val>
                                        </p:tav>
                                      </p:tavLst>
                                    </p:anim>
                                    <p:anim calcmode="lin" valueType="num">
                                      <p:cBhvr additive="base">
                                        <p:cTn id="28" dur="500" fill="hold"/>
                                        <p:tgtEl>
                                          <p:spTgt spid="716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 calcmode="lin" valueType="num">
                                      <p:cBhvr additive="base">
                                        <p:cTn id="47" dur="500" fill="hold"/>
                                        <p:tgtEl>
                                          <p:spTgt spid="2051"/>
                                        </p:tgtEl>
                                        <p:attrNameLst>
                                          <p:attrName>ppt_x</p:attrName>
                                        </p:attrNameLst>
                                      </p:cBhvr>
                                      <p:tavLst>
                                        <p:tav tm="0">
                                          <p:val>
                                            <p:strVal val="#ppt_x"/>
                                          </p:val>
                                        </p:tav>
                                        <p:tav tm="100000">
                                          <p:val>
                                            <p:strVal val="#ppt_x"/>
                                          </p:val>
                                        </p:tav>
                                      </p:tavLst>
                                    </p:anim>
                                    <p:anim calcmode="lin" valueType="num">
                                      <p:cBhvr additive="base">
                                        <p:cTn id="48" dur="500" fill="hold"/>
                                        <p:tgtEl>
                                          <p:spTgt spid="20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 calcmode="lin" valueType="num">
                                      <p:cBhvr additive="base">
                                        <p:cTn id="57" dur="500" fill="hold"/>
                                        <p:tgtEl>
                                          <p:spTgt spid="2054"/>
                                        </p:tgtEl>
                                        <p:attrNameLst>
                                          <p:attrName>ppt_x</p:attrName>
                                        </p:attrNameLst>
                                      </p:cBhvr>
                                      <p:tavLst>
                                        <p:tav tm="0">
                                          <p:val>
                                            <p:strVal val="#ppt_x"/>
                                          </p:val>
                                        </p:tav>
                                        <p:tav tm="100000">
                                          <p:val>
                                            <p:strVal val="#ppt_x"/>
                                          </p:val>
                                        </p:tav>
                                      </p:tavLst>
                                    </p:anim>
                                    <p:anim calcmode="lin" valueType="num">
                                      <p:cBhvr additive="base">
                                        <p:cTn id="58" dur="500" fill="hold"/>
                                        <p:tgtEl>
                                          <p:spTgt spid="205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27"/>
                                        </p:tgtEl>
                                        <p:attrNameLst>
                                          <p:attrName>style.visibility</p:attrName>
                                        </p:attrNameLst>
                                      </p:cBhvr>
                                      <p:to>
                                        <p:strVal val="visible"/>
                                      </p:to>
                                    </p:set>
                                    <p:anim calcmode="lin" valueType="num">
                                      <p:cBhvr additive="base">
                                        <p:cTn id="67" dur="500" fill="hold"/>
                                        <p:tgtEl>
                                          <p:spTgt spid="1027"/>
                                        </p:tgtEl>
                                        <p:attrNameLst>
                                          <p:attrName>ppt_x</p:attrName>
                                        </p:attrNameLst>
                                      </p:cBhvr>
                                      <p:tavLst>
                                        <p:tav tm="0">
                                          <p:val>
                                            <p:strVal val="#ppt_x"/>
                                          </p:val>
                                        </p:tav>
                                        <p:tav tm="100000">
                                          <p:val>
                                            <p:strVal val="#ppt_x"/>
                                          </p:val>
                                        </p:tav>
                                      </p:tavLst>
                                    </p:anim>
                                    <p:anim calcmode="lin" valueType="num">
                                      <p:cBhvr additive="base">
                                        <p:cTn id="68" dur="500" fill="hold"/>
                                        <p:tgtEl>
                                          <p:spTgt spid="10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55"/>
                                        </p:tgtEl>
                                        <p:attrNameLst>
                                          <p:attrName>style.visibility</p:attrName>
                                        </p:attrNameLst>
                                      </p:cBhvr>
                                      <p:to>
                                        <p:strVal val="visible"/>
                                      </p:to>
                                    </p:set>
                                    <p:anim calcmode="lin" valueType="num">
                                      <p:cBhvr additive="base">
                                        <p:cTn id="77" dur="500" fill="hold"/>
                                        <p:tgtEl>
                                          <p:spTgt spid="2055"/>
                                        </p:tgtEl>
                                        <p:attrNameLst>
                                          <p:attrName>ppt_x</p:attrName>
                                        </p:attrNameLst>
                                      </p:cBhvr>
                                      <p:tavLst>
                                        <p:tav tm="0">
                                          <p:val>
                                            <p:strVal val="#ppt_x"/>
                                          </p:val>
                                        </p:tav>
                                        <p:tav tm="100000">
                                          <p:val>
                                            <p:strVal val="#ppt_x"/>
                                          </p:val>
                                        </p:tav>
                                      </p:tavLst>
                                    </p:anim>
                                    <p:anim calcmode="lin" valueType="num">
                                      <p:cBhvr additive="base">
                                        <p:cTn id="78" dur="500" fill="hold"/>
                                        <p:tgtEl>
                                          <p:spTgt spid="205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057"/>
                                        </p:tgtEl>
                                        <p:attrNameLst>
                                          <p:attrName>style.visibility</p:attrName>
                                        </p:attrNameLst>
                                      </p:cBhvr>
                                      <p:to>
                                        <p:strVal val="visible"/>
                                      </p:to>
                                    </p:set>
                                    <p:anim calcmode="lin" valueType="num">
                                      <p:cBhvr additive="base">
                                        <p:cTn id="87" dur="500" fill="hold"/>
                                        <p:tgtEl>
                                          <p:spTgt spid="2057"/>
                                        </p:tgtEl>
                                        <p:attrNameLst>
                                          <p:attrName>ppt_x</p:attrName>
                                        </p:attrNameLst>
                                      </p:cBhvr>
                                      <p:tavLst>
                                        <p:tav tm="0">
                                          <p:val>
                                            <p:strVal val="#ppt_x"/>
                                          </p:val>
                                        </p:tav>
                                        <p:tav tm="100000">
                                          <p:val>
                                            <p:strVal val="#ppt_x"/>
                                          </p:val>
                                        </p:tav>
                                      </p:tavLst>
                                    </p:anim>
                                    <p:anim calcmode="lin" valueType="num">
                                      <p:cBhvr additive="base">
                                        <p:cTn id="88" dur="500" fill="hold"/>
                                        <p:tgtEl>
                                          <p:spTgt spid="20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ppt_x"/>
                                          </p:val>
                                        </p:tav>
                                        <p:tav tm="100000">
                                          <p:val>
                                            <p:strVal val="#ppt_x"/>
                                          </p:val>
                                        </p:tav>
                                      </p:tavLst>
                                    </p:anim>
                                    <p:anim calcmode="lin" valueType="num">
                                      <p:cBhvr additive="base">
                                        <p:cTn id="10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P spid="28" grpId="0" animBg="1"/>
      <p:bldP spid="26" grpId="0" animBg="1"/>
      <p:bldP spid="27"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323850" y="517525"/>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Europe – a truly maritime continent</a:t>
            </a:r>
            <a:endParaRPr lang="en-IE" altLang="en-US" sz="2400" b="1"/>
          </a:p>
        </p:txBody>
      </p:sp>
      <p:pic>
        <p:nvPicPr>
          <p:cNvPr id="50179" name="Picture 2"/>
          <p:cNvPicPr>
            <a:picLocks noChangeAspect="1"/>
          </p:cNvPicPr>
          <p:nvPr/>
        </p:nvPicPr>
        <p:blipFill>
          <a:blip r:embed="rId2">
            <a:extLst>
              <a:ext uri="{28A0092B-C50C-407E-A947-70E740481C1C}">
                <a14:useLocalDpi xmlns:a14="http://schemas.microsoft.com/office/drawing/2010/main" val="0"/>
              </a:ext>
            </a:extLst>
          </a:blip>
          <a:srcRect l="5478" r="19714"/>
          <a:stretch>
            <a:fillRect/>
          </a:stretch>
        </p:blipFill>
        <p:spPr bwMode="auto">
          <a:xfrm>
            <a:off x="5308600" y="0"/>
            <a:ext cx="3836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4"/>
          <p:cNvSpPr txBox="1">
            <a:spLocks noChangeArrowheads="1"/>
          </p:cNvSpPr>
          <p:nvPr/>
        </p:nvSpPr>
        <p:spPr bwMode="auto">
          <a:xfrm>
            <a:off x="354013" y="1087438"/>
            <a:ext cx="4752975"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800"/>
              </a:spcAft>
              <a:buFontTx/>
              <a:buNone/>
            </a:pPr>
            <a:r>
              <a:rPr lang="en-US" altLang="en-US" sz="2400"/>
              <a:t>Surrounded by 4 seas and 2 oceans</a:t>
            </a:r>
          </a:p>
          <a:p>
            <a:pPr eaLnBrk="1" hangingPunct="1">
              <a:spcBef>
                <a:spcPct val="0"/>
              </a:spcBef>
              <a:spcAft>
                <a:spcPts val="1800"/>
              </a:spcAft>
              <a:buFontTx/>
              <a:buNone/>
            </a:pPr>
            <a:r>
              <a:rPr lang="en-US" altLang="en-US" sz="2400"/>
              <a:t>89,000km coastline (EU + Norway)</a:t>
            </a:r>
          </a:p>
          <a:p>
            <a:pPr eaLnBrk="1" hangingPunct="1">
              <a:spcBef>
                <a:spcPct val="0"/>
              </a:spcBef>
              <a:spcAft>
                <a:spcPts val="1800"/>
              </a:spcAft>
              <a:buFontTx/>
              <a:buNone/>
            </a:pPr>
            <a:r>
              <a:rPr lang="en-US" altLang="en-US" sz="2400"/>
              <a:t>50% of EU territory is underwater</a:t>
            </a:r>
          </a:p>
          <a:p>
            <a:pPr eaLnBrk="1" hangingPunct="1">
              <a:spcBef>
                <a:spcPct val="0"/>
              </a:spcBef>
              <a:spcAft>
                <a:spcPts val="1800"/>
              </a:spcAft>
              <a:buFontTx/>
              <a:buNone/>
            </a:pPr>
            <a:r>
              <a:rPr lang="en-US" altLang="en-US" sz="2400"/>
              <a:t>43% EU population lives within 50km of coastline (80% in Norway)</a:t>
            </a:r>
          </a:p>
          <a:p>
            <a:pPr eaLnBrk="1" hangingPunct="1">
              <a:spcBef>
                <a:spcPct val="0"/>
              </a:spcBef>
              <a:spcAft>
                <a:spcPts val="1800"/>
              </a:spcAft>
              <a:buFontTx/>
              <a:buNone/>
            </a:pPr>
            <a:r>
              <a:rPr lang="en-GB" altLang="en-US" sz="2400"/>
              <a:t>=280m people, 194 cities</a:t>
            </a:r>
            <a:endParaRPr lang="en-US" altLang="en-US" sz="2400"/>
          </a:p>
          <a:p>
            <a:pPr eaLnBrk="1" hangingPunct="1">
              <a:spcBef>
                <a:spcPct val="0"/>
              </a:spcBef>
              <a:spcAft>
                <a:spcPts val="1800"/>
              </a:spcAft>
              <a:buFontTx/>
              <a:buNone/>
            </a:pPr>
            <a:r>
              <a:rPr lang="en-US" altLang="en-US" sz="2400"/>
              <a:t>Trade: 90% external and 40% internal is seaborne</a:t>
            </a:r>
          </a:p>
          <a:p>
            <a:pPr eaLnBrk="1" hangingPunct="1">
              <a:spcBef>
                <a:spcPct val="0"/>
              </a:spcBef>
              <a:spcAft>
                <a:spcPts val="1800"/>
              </a:spcAft>
              <a:buFontTx/>
              <a:buNone/>
            </a:pPr>
            <a:r>
              <a:rPr lang="en-US" altLang="en-US" sz="2400"/>
              <a:t>Maritime activities account for 5.4m jobs and GVA of €500bn per year </a:t>
            </a:r>
            <a:r>
              <a:rPr lang="en-US" altLang="en-US" sz="2400" baseline="30000"/>
              <a:t>1</a:t>
            </a:r>
          </a:p>
          <a:p>
            <a:pPr eaLnBrk="1" hangingPunct="1">
              <a:spcBef>
                <a:spcPct val="0"/>
              </a:spcBef>
              <a:buFontTx/>
              <a:buNone/>
            </a:pPr>
            <a:endParaRPr lang="en-IE" altLang="en-US" sz="2400"/>
          </a:p>
        </p:txBody>
      </p:sp>
      <p:sp>
        <p:nvSpPr>
          <p:cNvPr id="50181" name="TextBox 5"/>
          <p:cNvSpPr txBox="1">
            <a:spLocks noChangeArrowheads="1"/>
          </p:cNvSpPr>
          <p:nvPr/>
        </p:nvSpPr>
        <p:spPr bwMode="auto">
          <a:xfrm>
            <a:off x="323850" y="6308725"/>
            <a:ext cx="4752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aseline="30000"/>
              <a:t>1 </a:t>
            </a:r>
            <a:r>
              <a:rPr lang="en-US" altLang="en-US" sz="1200"/>
              <a:t>EU Blue Growth Strategy: COM(2012)494 final</a:t>
            </a:r>
            <a:endParaRPr lang="en-US" altLang="en-US" sz="1200" baseline="30000"/>
          </a:p>
        </p:txBody>
      </p:sp>
    </p:spTree>
    <p:extLst>
      <p:ext uri="{BB962C8B-B14F-4D97-AF65-F5344CB8AC3E}">
        <p14:creationId xmlns:p14="http://schemas.microsoft.com/office/powerpoint/2010/main" val="2103637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742</Words>
  <Application>Microsoft Office PowerPoint</Application>
  <PresentationFormat>On-screen Show (4:3)</PresentationFormat>
  <Paragraphs>100</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宋体</vt: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Transferring knowledge to the core of marine research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the INSITE Programme</vt:lpstr>
      <vt:lpstr>INSITE Primary objectives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McDonough</dc:creator>
  <cp:lastModifiedBy>Niall McDonough</cp:lastModifiedBy>
  <cp:revision>125</cp:revision>
  <dcterms:created xsi:type="dcterms:W3CDTF">2015-11-19T09:42:14Z</dcterms:created>
  <dcterms:modified xsi:type="dcterms:W3CDTF">2017-03-04T10:04:31Z</dcterms:modified>
</cp:coreProperties>
</file>