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93" r:id="rId3"/>
    <p:sldId id="290" r:id="rId4"/>
    <p:sldId id="285" r:id="rId5"/>
    <p:sldId id="278" r:id="rId6"/>
    <p:sldId id="291" r:id="rId7"/>
    <p:sldId id="338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0599" autoAdjust="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3ADB0-D0FA-44EA-9C70-6C8277AAA4D3}" type="doc">
      <dgm:prSet loTypeId="urn:microsoft.com/office/officeart/2005/8/layout/arrow2" loCatId="process" qsTypeId="urn:microsoft.com/office/officeart/2005/8/quickstyle/simple1" qsCatId="simple" csTypeId="urn:microsoft.com/office/officeart/2005/8/colors/accent3_5" csCatId="accent3" phldr="1"/>
      <dgm:spPr/>
    </dgm:pt>
    <dgm:pt modelId="{5C9E55F9-0243-424A-81FB-F8C67EA0777A}">
      <dgm:prSet phldrT="[Text]" custT="1"/>
      <dgm:spPr/>
      <dgm:t>
        <a:bodyPr/>
        <a:lstStyle/>
        <a:p>
          <a:r>
            <a:rPr lang="en-US" sz="1800" b="0" dirty="0"/>
            <a:t>Offshore wind : </a:t>
          </a:r>
          <a:r>
            <a:rPr lang="en-US" sz="1800" b="1" dirty="0"/>
            <a:t>14GW</a:t>
          </a:r>
          <a:br>
            <a:rPr lang="en-US" sz="1800" b="1" dirty="0"/>
          </a:br>
          <a:r>
            <a:rPr lang="en-US" sz="1800" b="0" dirty="0"/>
            <a:t>Ocean energy: </a:t>
          </a:r>
          <a:r>
            <a:rPr lang="en-US" sz="1800" b="1" dirty="0"/>
            <a:t>13MW</a:t>
          </a:r>
        </a:p>
      </dgm:t>
    </dgm:pt>
    <dgm:pt modelId="{348F3744-09CD-4DAD-8ED5-7F0A39CD9D5A}" type="parTrans" cxnId="{C14E5517-511A-46F9-82C7-E969739C22DC}">
      <dgm:prSet/>
      <dgm:spPr/>
      <dgm:t>
        <a:bodyPr/>
        <a:lstStyle/>
        <a:p>
          <a:endParaRPr lang="en-US"/>
        </a:p>
      </dgm:t>
    </dgm:pt>
    <dgm:pt modelId="{C952203D-4F0E-4065-B320-1200B3B2CD70}" type="sibTrans" cxnId="{C14E5517-511A-46F9-82C7-E969739C22DC}">
      <dgm:prSet/>
      <dgm:spPr/>
      <dgm:t>
        <a:bodyPr/>
        <a:lstStyle/>
        <a:p>
          <a:endParaRPr lang="en-US"/>
        </a:p>
      </dgm:t>
    </dgm:pt>
    <dgm:pt modelId="{552CC4F3-7B0C-44EC-AB64-C81C9E30D5E4}">
      <dgm:prSet phldrT="[Text]" custT="1"/>
      <dgm:spPr/>
      <dgm:t>
        <a:bodyPr/>
        <a:lstStyle/>
        <a:p>
          <a:r>
            <a:rPr lang="en-US" sz="1800" b="0" dirty="0"/>
            <a:t>		Offshore wind : </a:t>
          </a:r>
          <a:r>
            <a:rPr lang="en-US" sz="1800" b="1" dirty="0"/>
            <a:t>300GW</a:t>
          </a:r>
          <a:br>
            <a:rPr lang="en-US" sz="1800" b="1" dirty="0"/>
          </a:br>
          <a:r>
            <a:rPr lang="en-US" sz="1800" b="1" dirty="0"/>
            <a:t>		</a:t>
          </a:r>
          <a:r>
            <a:rPr lang="en-US" sz="1800" b="0" dirty="0"/>
            <a:t>Ocean energy</a:t>
          </a:r>
          <a:r>
            <a:rPr lang="en-US" sz="1800" b="1" dirty="0"/>
            <a:t>: 40GW</a:t>
          </a:r>
          <a:endParaRPr lang="en-US" sz="1800" dirty="0"/>
        </a:p>
      </dgm:t>
    </dgm:pt>
    <dgm:pt modelId="{5AF991BE-1B04-4830-8FE4-B170818A0B2B}" type="parTrans" cxnId="{488FBE4F-A0E7-49F0-A90D-44DA6F73BAD6}">
      <dgm:prSet/>
      <dgm:spPr/>
      <dgm:t>
        <a:bodyPr/>
        <a:lstStyle/>
        <a:p>
          <a:endParaRPr lang="en-US"/>
        </a:p>
      </dgm:t>
    </dgm:pt>
    <dgm:pt modelId="{2405DA94-ABC0-4F74-8BDA-47255BF77F10}" type="sibTrans" cxnId="{488FBE4F-A0E7-49F0-A90D-44DA6F73BAD6}">
      <dgm:prSet/>
      <dgm:spPr/>
      <dgm:t>
        <a:bodyPr/>
        <a:lstStyle/>
        <a:p>
          <a:endParaRPr lang="en-US"/>
        </a:p>
      </dgm:t>
    </dgm:pt>
    <dgm:pt modelId="{CF721AD2-6829-4602-91D7-BD02F5FEEFA9}">
      <dgm:prSet phldrT="[Text]" custT="1"/>
      <dgm:spPr/>
      <dgm:t>
        <a:bodyPr/>
        <a:lstStyle/>
        <a:p>
          <a:r>
            <a:rPr lang="en-US" sz="1800" b="0" dirty="0"/>
            <a:t>Offshore wind :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≥ </a:t>
          </a:r>
          <a:r>
            <a:rPr lang="en-US" sz="1800" b="1" dirty="0"/>
            <a:t>60GW</a:t>
          </a:r>
          <a:br>
            <a:rPr lang="en-US" sz="1800" b="1" dirty="0"/>
          </a:br>
          <a:r>
            <a:rPr lang="en-US" sz="1800" b="0" dirty="0"/>
            <a:t>Ocean energy: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≥ </a:t>
          </a:r>
          <a:r>
            <a:rPr lang="en-US" sz="1800" b="1" dirty="0"/>
            <a:t>1GW</a:t>
          </a:r>
          <a:endParaRPr lang="en-US" sz="1500" dirty="0"/>
        </a:p>
      </dgm:t>
    </dgm:pt>
    <dgm:pt modelId="{F59F7A5E-C88E-43E1-975B-4806008C6EF6}" type="sibTrans" cxnId="{88C7152B-4F18-4139-BC2C-0BE2986FB691}">
      <dgm:prSet/>
      <dgm:spPr/>
      <dgm:t>
        <a:bodyPr/>
        <a:lstStyle/>
        <a:p>
          <a:endParaRPr lang="en-US"/>
        </a:p>
      </dgm:t>
    </dgm:pt>
    <dgm:pt modelId="{1500126C-A05B-4D0B-8C6A-C3BA88D55C7D}" type="parTrans" cxnId="{88C7152B-4F18-4139-BC2C-0BE2986FB691}">
      <dgm:prSet/>
      <dgm:spPr/>
      <dgm:t>
        <a:bodyPr/>
        <a:lstStyle/>
        <a:p>
          <a:endParaRPr lang="en-US"/>
        </a:p>
      </dgm:t>
    </dgm:pt>
    <dgm:pt modelId="{42AC3455-F6B8-41C6-848B-E9572AB6599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Pilot farms:</a:t>
          </a:r>
        </a:p>
        <a:p>
          <a:pPr>
            <a:spcAft>
              <a:spcPts val="0"/>
            </a:spcAft>
          </a:pPr>
          <a:r>
            <a:rPr lang="en-US" sz="1800" dirty="0"/>
            <a:t>Floating wind: </a:t>
          </a:r>
          <a:r>
            <a:rPr lang="en-US" sz="1800" b="1" dirty="0"/>
            <a:t>150 MW</a:t>
          </a:r>
        </a:p>
        <a:p>
          <a:pPr>
            <a:spcAft>
              <a:spcPts val="0"/>
            </a:spcAft>
          </a:pPr>
          <a:r>
            <a:rPr lang="en-US" sz="1800" b="0" dirty="0"/>
            <a:t>Ocean energy: </a:t>
          </a:r>
          <a:r>
            <a:rPr lang="en-US" sz="1800" b="1" dirty="0"/>
            <a:t>100 MW</a:t>
          </a:r>
        </a:p>
      </dgm:t>
    </dgm:pt>
    <dgm:pt modelId="{C990E86C-62FD-446C-99D2-C1F758403A51}" type="parTrans" cxnId="{199342D2-0720-42F2-9AA3-2960E0904791}">
      <dgm:prSet/>
      <dgm:spPr/>
      <dgm:t>
        <a:bodyPr/>
        <a:lstStyle/>
        <a:p>
          <a:endParaRPr lang="en-US"/>
        </a:p>
      </dgm:t>
    </dgm:pt>
    <dgm:pt modelId="{A3F3ACA1-F286-4FDD-9712-C18F840AA5EC}" type="sibTrans" cxnId="{199342D2-0720-42F2-9AA3-2960E0904791}">
      <dgm:prSet/>
      <dgm:spPr/>
      <dgm:t>
        <a:bodyPr/>
        <a:lstStyle/>
        <a:p>
          <a:endParaRPr lang="en-US"/>
        </a:p>
      </dgm:t>
    </dgm:pt>
    <dgm:pt modelId="{8623B584-2E50-470B-87F1-2EA170442FEA}" type="pres">
      <dgm:prSet presAssocID="{F9A3ADB0-D0FA-44EA-9C70-6C8277AAA4D3}" presName="arrowDiagram" presStyleCnt="0">
        <dgm:presLayoutVars>
          <dgm:chMax val="5"/>
          <dgm:dir/>
          <dgm:resizeHandles val="exact"/>
        </dgm:presLayoutVars>
      </dgm:prSet>
      <dgm:spPr/>
    </dgm:pt>
    <dgm:pt modelId="{E088146C-0380-4A05-AC28-3293BB92466F}" type="pres">
      <dgm:prSet presAssocID="{F9A3ADB0-D0FA-44EA-9C70-6C8277AAA4D3}" presName="arrow" presStyleLbl="bgShp" presStyleIdx="0" presStyleCnt="1" custScaleX="65123" custScaleY="102868" custLinFactNeighborX="933" custLinFactNeighborY="2974"/>
      <dgm:spPr/>
    </dgm:pt>
    <dgm:pt modelId="{7426615A-CF1E-4EDD-9967-2D56F38B62EA}" type="pres">
      <dgm:prSet presAssocID="{F9A3ADB0-D0FA-44EA-9C70-6C8277AAA4D3}" presName="arrowDiagram4" presStyleCnt="0"/>
      <dgm:spPr/>
    </dgm:pt>
    <dgm:pt modelId="{119C01F7-2813-4FF7-AD6A-80F6E42B2DBA}" type="pres">
      <dgm:prSet presAssocID="{5C9E55F9-0243-424A-81FB-F8C67EA0777A}" presName="bullet4a" presStyleLbl="node1" presStyleIdx="0" presStyleCnt="4" custLinFactX="155984" custLinFactY="302947" custLinFactNeighborX="200000" custLinFactNeighborY="400000"/>
      <dgm:spPr/>
    </dgm:pt>
    <dgm:pt modelId="{D6169C7C-9C29-4723-909A-77D7DDE0E36D}" type="pres">
      <dgm:prSet presAssocID="{5C9E55F9-0243-424A-81FB-F8C67EA0777A}" presName="textBox4a" presStyleLbl="revTx" presStyleIdx="0" presStyleCnt="4" custScaleX="273457" custScaleY="40349" custLinFactX="49129" custLinFactNeighborX="100000" custLinFactNeighborY="72030">
        <dgm:presLayoutVars>
          <dgm:bulletEnabled val="1"/>
        </dgm:presLayoutVars>
      </dgm:prSet>
      <dgm:spPr/>
    </dgm:pt>
    <dgm:pt modelId="{9383B818-9F9B-4901-9A38-63535DEB6504}" type="pres">
      <dgm:prSet presAssocID="{42AC3455-F6B8-41C6-848B-E9572AB65993}" presName="bullet4b" presStyleLbl="node1" presStyleIdx="1" presStyleCnt="4" custLinFactX="-457" custLinFactY="200000" custLinFactNeighborX="-100000" custLinFactNeighborY="260694"/>
      <dgm:spPr/>
    </dgm:pt>
    <dgm:pt modelId="{8E659548-360E-4D21-8A26-9C0BBB05B7AA}" type="pres">
      <dgm:prSet presAssocID="{42AC3455-F6B8-41C6-848B-E9572AB65993}" presName="textBox4b" presStyleLbl="revTx" presStyleIdx="1" presStyleCnt="4" custScaleX="251745" custScaleY="25232" custLinFactNeighborX="65218" custLinFactNeighborY="14723">
        <dgm:presLayoutVars>
          <dgm:bulletEnabled val="1"/>
        </dgm:presLayoutVars>
      </dgm:prSet>
      <dgm:spPr/>
    </dgm:pt>
    <dgm:pt modelId="{FEA130A5-80DC-4D19-B880-BFF2FECF8448}" type="pres">
      <dgm:prSet presAssocID="{CF721AD2-6829-4602-91D7-BD02F5FEEFA9}" presName="bullet4c" presStyleLbl="node1" presStyleIdx="2" presStyleCnt="4" custLinFactX="-108151" custLinFactY="100000" custLinFactNeighborX="-200000" custLinFactNeighborY="190612"/>
      <dgm:spPr/>
    </dgm:pt>
    <dgm:pt modelId="{BAADF74F-7521-485C-B39D-974B4E0430A8}" type="pres">
      <dgm:prSet presAssocID="{CF721AD2-6829-4602-91D7-BD02F5FEEFA9}" presName="textBox4c" presStyleLbl="revTx" presStyleIdx="2" presStyleCnt="4" custScaleX="232199" custScaleY="15577" custLinFactNeighborX="3969" custLinFactNeighborY="-7557">
        <dgm:presLayoutVars>
          <dgm:bulletEnabled val="1"/>
        </dgm:presLayoutVars>
      </dgm:prSet>
      <dgm:spPr/>
    </dgm:pt>
    <dgm:pt modelId="{8C423D05-AC62-4240-A6B9-5DB9F54A7567}" type="pres">
      <dgm:prSet presAssocID="{552CC4F3-7B0C-44EC-AB64-C81C9E30D5E4}" presName="bullet4d" presStyleLbl="node1" presStyleIdx="3" presStyleCnt="4" custLinFactNeighborX="6137" custLinFactNeighborY="-21286"/>
      <dgm:spPr/>
    </dgm:pt>
    <dgm:pt modelId="{96DDE714-87CC-4EAF-91AD-AC8A0171CCE7}" type="pres">
      <dgm:prSet presAssocID="{552CC4F3-7B0C-44EC-AB64-C81C9E30D5E4}" presName="textBox4d" presStyleLbl="revTx" presStyleIdx="3" presStyleCnt="4" custScaleX="237858" custScaleY="15623" custLinFactNeighborX="74802" custLinFactNeighborY="-75519">
        <dgm:presLayoutVars>
          <dgm:bulletEnabled val="1"/>
        </dgm:presLayoutVars>
      </dgm:prSet>
      <dgm:spPr/>
    </dgm:pt>
  </dgm:ptLst>
  <dgm:cxnLst>
    <dgm:cxn modelId="{C14E5517-511A-46F9-82C7-E969739C22DC}" srcId="{F9A3ADB0-D0FA-44EA-9C70-6C8277AAA4D3}" destId="{5C9E55F9-0243-424A-81FB-F8C67EA0777A}" srcOrd="0" destOrd="0" parTransId="{348F3744-09CD-4DAD-8ED5-7F0A39CD9D5A}" sibTransId="{C952203D-4F0E-4065-B320-1200B3B2CD70}"/>
    <dgm:cxn modelId="{88C7152B-4F18-4139-BC2C-0BE2986FB691}" srcId="{F9A3ADB0-D0FA-44EA-9C70-6C8277AAA4D3}" destId="{CF721AD2-6829-4602-91D7-BD02F5FEEFA9}" srcOrd="2" destOrd="0" parTransId="{1500126C-A05B-4D0B-8C6A-C3BA88D55C7D}" sibTransId="{F59F7A5E-C88E-43E1-975B-4806008C6EF6}"/>
    <dgm:cxn modelId="{7C134E2F-8AB4-4CFE-AA17-0F027CE04B0E}" type="presOf" srcId="{42AC3455-F6B8-41C6-848B-E9572AB65993}" destId="{8E659548-360E-4D21-8A26-9C0BBB05B7AA}" srcOrd="0" destOrd="0" presId="urn:microsoft.com/office/officeart/2005/8/layout/arrow2"/>
    <dgm:cxn modelId="{DF83E045-625D-446A-A60D-31DFAB780E14}" type="presOf" srcId="{5C9E55F9-0243-424A-81FB-F8C67EA0777A}" destId="{D6169C7C-9C29-4723-909A-77D7DDE0E36D}" srcOrd="0" destOrd="0" presId="urn:microsoft.com/office/officeart/2005/8/layout/arrow2"/>
    <dgm:cxn modelId="{488FBE4F-A0E7-49F0-A90D-44DA6F73BAD6}" srcId="{F9A3ADB0-D0FA-44EA-9C70-6C8277AAA4D3}" destId="{552CC4F3-7B0C-44EC-AB64-C81C9E30D5E4}" srcOrd="3" destOrd="0" parTransId="{5AF991BE-1B04-4830-8FE4-B170818A0B2B}" sibTransId="{2405DA94-ABC0-4F74-8BDA-47255BF77F10}"/>
    <dgm:cxn modelId="{0DF53CC3-0D2E-4B11-9D51-AE227E620440}" type="presOf" srcId="{552CC4F3-7B0C-44EC-AB64-C81C9E30D5E4}" destId="{96DDE714-87CC-4EAF-91AD-AC8A0171CCE7}" srcOrd="0" destOrd="0" presId="urn:microsoft.com/office/officeart/2005/8/layout/arrow2"/>
    <dgm:cxn modelId="{199342D2-0720-42F2-9AA3-2960E0904791}" srcId="{F9A3ADB0-D0FA-44EA-9C70-6C8277AAA4D3}" destId="{42AC3455-F6B8-41C6-848B-E9572AB65993}" srcOrd="1" destOrd="0" parTransId="{C990E86C-62FD-446C-99D2-C1F758403A51}" sibTransId="{A3F3ACA1-F286-4FDD-9712-C18F840AA5EC}"/>
    <dgm:cxn modelId="{D26631DF-A350-4B73-8EB8-4F4049D966C8}" type="presOf" srcId="{CF721AD2-6829-4602-91D7-BD02F5FEEFA9}" destId="{BAADF74F-7521-485C-B39D-974B4E0430A8}" srcOrd="0" destOrd="0" presId="urn:microsoft.com/office/officeart/2005/8/layout/arrow2"/>
    <dgm:cxn modelId="{9FDA79F3-04C0-44D6-8BEC-C01BBB699CF4}" type="presOf" srcId="{F9A3ADB0-D0FA-44EA-9C70-6C8277AAA4D3}" destId="{8623B584-2E50-470B-87F1-2EA170442FEA}" srcOrd="0" destOrd="0" presId="urn:microsoft.com/office/officeart/2005/8/layout/arrow2"/>
    <dgm:cxn modelId="{60100525-26E8-4599-94EE-2FB1A190958C}" type="presParOf" srcId="{8623B584-2E50-470B-87F1-2EA170442FEA}" destId="{E088146C-0380-4A05-AC28-3293BB92466F}" srcOrd="0" destOrd="0" presId="urn:microsoft.com/office/officeart/2005/8/layout/arrow2"/>
    <dgm:cxn modelId="{7A43C9D4-F789-4FD4-9DC1-F0C7712AB233}" type="presParOf" srcId="{8623B584-2E50-470B-87F1-2EA170442FEA}" destId="{7426615A-CF1E-4EDD-9967-2D56F38B62EA}" srcOrd="1" destOrd="0" presId="urn:microsoft.com/office/officeart/2005/8/layout/arrow2"/>
    <dgm:cxn modelId="{550ADC95-DC76-47C5-AA31-CB4314256E5F}" type="presParOf" srcId="{7426615A-CF1E-4EDD-9967-2D56F38B62EA}" destId="{119C01F7-2813-4FF7-AD6A-80F6E42B2DBA}" srcOrd="0" destOrd="0" presId="urn:microsoft.com/office/officeart/2005/8/layout/arrow2"/>
    <dgm:cxn modelId="{53DB4609-5EF9-40D5-9F10-EED62A0CFB10}" type="presParOf" srcId="{7426615A-CF1E-4EDD-9967-2D56F38B62EA}" destId="{D6169C7C-9C29-4723-909A-77D7DDE0E36D}" srcOrd="1" destOrd="0" presId="urn:microsoft.com/office/officeart/2005/8/layout/arrow2"/>
    <dgm:cxn modelId="{BCE47BFE-5750-4F0B-A72D-066C8F49A35B}" type="presParOf" srcId="{7426615A-CF1E-4EDD-9967-2D56F38B62EA}" destId="{9383B818-9F9B-4901-9A38-63535DEB6504}" srcOrd="2" destOrd="0" presId="urn:microsoft.com/office/officeart/2005/8/layout/arrow2"/>
    <dgm:cxn modelId="{768AAFAB-7325-433F-A1F2-184D72F95EFD}" type="presParOf" srcId="{7426615A-CF1E-4EDD-9967-2D56F38B62EA}" destId="{8E659548-360E-4D21-8A26-9C0BBB05B7AA}" srcOrd="3" destOrd="0" presId="urn:microsoft.com/office/officeart/2005/8/layout/arrow2"/>
    <dgm:cxn modelId="{56776103-0AF7-4AC2-AF2B-BC426A96343D}" type="presParOf" srcId="{7426615A-CF1E-4EDD-9967-2D56F38B62EA}" destId="{FEA130A5-80DC-4D19-B880-BFF2FECF8448}" srcOrd="4" destOrd="0" presId="urn:microsoft.com/office/officeart/2005/8/layout/arrow2"/>
    <dgm:cxn modelId="{76C9885A-B4BD-48AF-BBD9-14D5655EDF5F}" type="presParOf" srcId="{7426615A-CF1E-4EDD-9967-2D56F38B62EA}" destId="{BAADF74F-7521-485C-B39D-974B4E0430A8}" srcOrd="5" destOrd="0" presId="urn:microsoft.com/office/officeart/2005/8/layout/arrow2"/>
    <dgm:cxn modelId="{32ED46A1-F407-4F0A-836F-8136941EFF7B}" type="presParOf" srcId="{7426615A-CF1E-4EDD-9967-2D56F38B62EA}" destId="{8C423D05-AC62-4240-A6B9-5DB9F54A7567}" srcOrd="6" destOrd="0" presId="urn:microsoft.com/office/officeart/2005/8/layout/arrow2"/>
    <dgm:cxn modelId="{349B0025-075A-45E9-927E-937E55C40ACA}" type="presParOf" srcId="{7426615A-CF1E-4EDD-9967-2D56F38B62EA}" destId="{96DDE714-87CC-4EAF-91AD-AC8A0171CCE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146C-0380-4A05-AC28-3293BB92466F}">
      <dsp:nvSpPr>
        <dsp:cNvPr id="0" name=""/>
        <dsp:cNvSpPr/>
      </dsp:nvSpPr>
      <dsp:spPr>
        <a:xfrm>
          <a:off x="1466305" y="561637"/>
          <a:ext cx="5949826" cy="58739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C01F7-2813-4FF7-AD6A-80F6E42B2DBA}">
      <dsp:nvSpPr>
        <dsp:cNvPr id="0" name=""/>
        <dsp:cNvSpPr/>
      </dsp:nvSpPr>
      <dsp:spPr>
        <a:xfrm>
          <a:off x="1435802" y="6196927"/>
          <a:ext cx="210134" cy="21013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69C7C-9C29-4723-909A-77D7DDE0E36D}">
      <dsp:nvSpPr>
        <dsp:cNvPr id="0" name=""/>
        <dsp:cNvSpPr/>
      </dsp:nvSpPr>
      <dsp:spPr>
        <a:xfrm>
          <a:off x="1767710" y="6109231"/>
          <a:ext cx="4272234" cy="548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4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Offshore wind : </a:t>
          </a:r>
          <a:r>
            <a:rPr lang="en-US" sz="1800" b="1" kern="1200" dirty="0"/>
            <a:t>14GW</a:t>
          </a:r>
          <a:br>
            <a:rPr lang="en-US" sz="1800" b="1" kern="1200" dirty="0"/>
          </a:br>
          <a:r>
            <a:rPr lang="en-US" sz="1800" b="0" kern="1200" dirty="0"/>
            <a:t>Ocean energy: </a:t>
          </a:r>
          <a:r>
            <a:rPr lang="en-US" sz="1800" b="1" kern="1200" dirty="0"/>
            <a:t>13MW</a:t>
          </a:r>
        </a:p>
      </dsp:txBody>
      <dsp:txXfrm>
        <a:off x="1767710" y="6109231"/>
        <a:ext cx="4272234" cy="548352"/>
      </dsp:txXfrm>
    </dsp:sp>
    <dsp:sp modelId="{9383B818-9F9B-4901-9A38-63535DEB6504}">
      <dsp:nvSpPr>
        <dsp:cNvPr id="0" name=""/>
        <dsp:cNvSpPr/>
      </dsp:nvSpPr>
      <dsp:spPr>
        <a:xfrm>
          <a:off x="1805281" y="5075217"/>
          <a:ext cx="365451" cy="365451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59548-360E-4D21-8A26-9C0BBB05B7AA}">
      <dsp:nvSpPr>
        <dsp:cNvPr id="0" name=""/>
        <dsp:cNvSpPr/>
      </dsp:nvSpPr>
      <dsp:spPr>
        <a:xfrm>
          <a:off x="2150710" y="4934089"/>
          <a:ext cx="4830032" cy="658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4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Pilot farms: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Floating wind: </a:t>
          </a:r>
          <a:r>
            <a:rPr lang="en-US" sz="1800" b="1" kern="1200" dirty="0"/>
            <a:t>150 MW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/>
            <a:t>Ocean energy: </a:t>
          </a:r>
          <a:r>
            <a:rPr lang="en-US" sz="1800" b="1" kern="1200" dirty="0"/>
            <a:t>100 MW</a:t>
          </a:r>
        </a:p>
      </dsp:txBody>
      <dsp:txXfrm>
        <a:off x="2150710" y="4934089"/>
        <a:ext cx="4830032" cy="658442"/>
      </dsp:txXfrm>
    </dsp:sp>
    <dsp:sp modelId="{FEA130A5-80DC-4D19-B880-BFF2FECF8448}">
      <dsp:nvSpPr>
        <dsp:cNvPr id="0" name=""/>
        <dsp:cNvSpPr/>
      </dsp:nvSpPr>
      <dsp:spPr>
        <a:xfrm>
          <a:off x="2576044" y="3820090"/>
          <a:ext cx="484223" cy="48422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DF74F-7521-485C-B39D-974B4E0430A8}">
      <dsp:nvSpPr>
        <dsp:cNvPr id="0" name=""/>
        <dsp:cNvSpPr/>
      </dsp:nvSpPr>
      <dsp:spPr>
        <a:xfrm>
          <a:off x="3118246" y="3877910"/>
          <a:ext cx="4455019" cy="54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58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Offshore wind :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≥ </a:t>
          </a:r>
          <a:r>
            <a:rPr lang="en-US" sz="1800" b="1" kern="1200" dirty="0"/>
            <a:t>60GW</a:t>
          </a:r>
          <a:br>
            <a:rPr lang="en-US" sz="1800" b="1" kern="1200" dirty="0"/>
          </a:br>
          <a:r>
            <a:rPr lang="en-US" sz="1800" b="0" kern="1200" dirty="0"/>
            <a:t>Ocean energy: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≥ </a:t>
          </a:r>
          <a:r>
            <a:rPr lang="en-US" sz="1800" b="1" kern="1200" dirty="0"/>
            <a:t>1GW</a:t>
          </a:r>
          <a:endParaRPr lang="en-US" sz="1500" kern="1200" dirty="0"/>
        </a:p>
      </dsp:txBody>
      <dsp:txXfrm>
        <a:off x="3118246" y="3877910"/>
        <a:ext cx="4455019" cy="549695"/>
      </dsp:txXfrm>
    </dsp:sp>
    <dsp:sp modelId="{8C423D05-AC62-4240-A6B9-5DB9F54A7567}">
      <dsp:nvSpPr>
        <dsp:cNvPr id="0" name=""/>
        <dsp:cNvSpPr/>
      </dsp:nvSpPr>
      <dsp:spPr>
        <a:xfrm>
          <a:off x="6172795" y="1627266"/>
          <a:ext cx="648676" cy="64867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DE714-87CC-4EAF-91AD-AC8A0171CCE7}">
      <dsp:nvSpPr>
        <dsp:cNvPr id="0" name=""/>
        <dsp:cNvSpPr/>
      </dsp:nvSpPr>
      <dsp:spPr>
        <a:xfrm>
          <a:off x="5134837" y="725065"/>
          <a:ext cx="4563593" cy="639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72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		Offshore wind : </a:t>
          </a:r>
          <a:r>
            <a:rPr lang="en-US" sz="1800" b="1" kern="1200" dirty="0"/>
            <a:t>300GW</a:t>
          </a:r>
          <a:br>
            <a:rPr lang="en-US" sz="1800" b="1" kern="1200" dirty="0"/>
          </a:br>
          <a:r>
            <a:rPr lang="en-US" sz="1800" b="1" kern="1200" dirty="0"/>
            <a:t>		</a:t>
          </a:r>
          <a:r>
            <a:rPr lang="en-US" sz="1800" b="0" kern="1200" dirty="0"/>
            <a:t>Ocean energy</a:t>
          </a:r>
          <a:r>
            <a:rPr lang="en-US" sz="1800" b="1" kern="1200" dirty="0"/>
            <a:t>: 40GW</a:t>
          </a:r>
          <a:endParaRPr lang="en-US" sz="1800" kern="1200" dirty="0"/>
        </a:p>
      </dsp:txBody>
      <dsp:txXfrm>
        <a:off x="5134837" y="725065"/>
        <a:ext cx="4563593" cy="639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Adopted Offshore Strategy in November 2020 to push for</a:t>
            </a:r>
            <a:r>
              <a:rPr lang="en-IE" baseline="0" dirty="0"/>
              <a:t> the step-change we need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aseline="0" dirty="0"/>
              <a:t>Looking at measures that help the development of offshore renewables, from ocean energy to port infrastructure and interconnectors</a:t>
            </a:r>
            <a:endParaRPr lang="en-I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High ambitions,</a:t>
            </a:r>
            <a:r>
              <a:rPr lang="en-IE" baseline="0" dirty="0"/>
              <a:t> high investments required to realise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5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 Energy Communication: can save around 13bcm of gas imports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3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kefm.dk/Media/637884571703277400/The%20Esbjerg%20Declaration%20(002)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regeringen.dk/aktuelt/publikationer-og-aftaletekster/the-marienborg-declaratio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78422" y="1637918"/>
            <a:ext cx="10239266" cy="1238308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/>
              <a:t>REPowerEU</a:t>
            </a:r>
            <a:r>
              <a:rPr lang="en-GB" sz="4400" dirty="0"/>
              <a:t> and the Offshore Renewable </a:t>
            </a:r>
            <a:br>
              <a:rPr lang="en-GB" sz="4400" dirty="0"/>
            </a:br>
            <a:r>
              <a:rPr lang="en-GB" sz="4400" dirty="0"/>
              <a:t>Energy Strategy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65354" y="3162514"/>
            <a:ext cx="10140732" cy="1939929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Synergies and Clustering between Maritime Projects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“Workshop on Offshore Renewable Energy”</a:t>
            </a:r>
          </a:p>
          <a:p>
            <a:r>
              <a:rPr lang="en-GB" dirty="0"/>
              <a:t>04.10.22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71359" y="5102444"/>
            <a:ext cx="4764565" cy="528998"/>
          </a:xfrm>
        </p:spPr>
        <p:txBody>
          <a:bodyPr/>
          <a:lstStyle/>
          <a:p>
            <a:pPr algn="l"/>
            <a:r>
              <a:rPr lang="en-GB" dirty="0"/>
              <a:t>Céline Frank, European Commission</a:t>
            </a:r>
          </a:p>
          <a:p>
            <a:pPr algn="l"/>
            <a:r>
              <a:rPr lang="en-GB" dirty="0"/>
              <a:t>DG MARE.A2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053" y="394915"/>
            <a:ext cx="10515600" cy="782357"/>
          </a:xfrm>
        </p:spPr>
        <p:txBody>
          <a:bodyPr/>
          <a:lstStyle/>
          <a:p>
            <a:r>
              <a:rPr lang="en-GB" dirty="0"/>
              <a:t>The Offshore Strategy: a step-change and EU-wide</a:t>
            </a:r>
            <a:endParaRPr lang="en-GB" sz="3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98846" y="219884"/>
            <a:ext cx="9762846" cy="7084696"/>
            <a:chOff x="4520232" y="618605"/>
            <a:chExt cx="4801044" cy="3564688"/>
          </a:xfrm>
        </p:grpSpPr>
        <p:graphicFrame>
          <p:nvGraphicFramePr>
            <p:cNvPr id="2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9173347"/>
                </p:ext>
              </p:extLst>
            </p:nvPr>
          </p:nvGraphicFramePr>
          <p:xfrm>
            <a:off x="4828351" y="618605"/>
            <a:ext cx="4492925" cy="33497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191599" y="2515685"/>
              <a:ext cx="864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2030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20232" y="3721628"/>
              <a:ext cx="1003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Today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84510" y="957553"/>
              <a:ext cx="87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2050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97635" y="5259189"/>
            <a:ext cx="32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2025</a:t>
            </a:r>
          </a:p>
        </p:txBody>
      </p:sp>
      <p:sp>
        <p:nvSpPr>
          <p:cNvPr id="3" name="Rectangle 2"/>
          <p:cNvSpPr/>
          <p:nvPr/>
        </p:nvSpPr>
        <p:spPr>
          <a:xfrm>
            <a:off x="57853" y="1629581"/>
            <a:ext cx="515904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BE" sz="1600" b="1" dirty="0"/>
              <a:t>Offshore renewable </a:t>
            </a:r>
            <a:r>
              <a:rPr lang="fr-BE" sz="1600" b="1" dirty="0" err="1"/>
              <a:t>energy</a:t>
            </a:r>
            <a:r>
              <a:rPr lang="fr-BE" sz="1600" b="1" dirty="0"/>
              <a:t> </a:t>
            </a:r>
            <a:r>
              <a:rPr lang="fr-BE" sz="1600" b="1" dirty="0" err="1"/>
              <a:t>is</a:t>
            </a:r>
            <a:r>
              <a:rPr lang="fr-BE" sz="1600" b="1" dirty="0"/>
              <a:t> </a:t>
            </a:r>
            <a:r>
              <a:rPr lang="fr-BE" sz="1600" b="1" dirty="0" err="1"/>
              <a:t>only</a:t>
            </a:r>
            <a:r>
              <a:rPr lang="fr-BE" sz="1600" b="1" dirty="0"/>
              <a:t> </a:t>
            </a:r>
            <a:r>
              <a:rPr lang="fr-BE" sz="1600" b="1" dirty="0" err="1"/>
              <a:t>starting</a:t>
            </a:r>
            <a:r>
              <a:rPr lang="fr-BE" sz="1600" b="1" dirty="0"/>
              <a:t> !</a:t>
            </a:r>
          </a:p>
          <a:p>
            <a:r>
              <a:rPr lang="fr-BE" sz="1600" dirty="0"/>
              <a:t>- Fast </a:t>
            </a:r>
            <a:r>
              <a:rPr lang="fr-BE" sz="1600" dirty="0" err="1"/>
              <a:t>development</a:t>
            </a:r>
            <a:r>
              <a:rPr lang="fr-BE" sz="1600" dirty="0"/>
              <a:t> in the North Sea and the Baltic Sea</a:t>
            </a:r>
            <a:br>
              <a:rPr lang="fr-BE" sz="1600" dirty="0"/>
            </a:br>
            <a:r>
              <a:rPr lang="fr-BE" sz="1600" dirty="0"/>
              <a:t>- </a:t>
            </a:r>
            <a:r>
              <a:rPr lang="fr-BE" sz="1600" dirty="0" err="1"/>
              <a:t>Taking</a:t>
            </a:r>
            <a:r>
              <a:rPr lang="fr-BE" sz="1600" dirty="0"/>
              <a:t> off in the Atlantic and the </a:t>
            </a:r>
            <a:r>
              <a:rPr lang="fr-BE" sz="1600" dirty="0" err="1"/>
              <a:t>Mediterranean</a:t>
            </a:r>
            <a:r>
              <a:rPr lang="fr-BE" sz="1600" dirty="0"/>
              <a:t> Sea </a:t>
            </a:r>
            <a:r>
              <a:rPr lang="fr-BE" sz="1600" dirty="0" err="1"/>
              <a:t>with</a:t>
            </a:r>
            <a:r>
              <a:rPr lang="fr-BE" sz="1600" dirty="0"/>
              <a:t> </a:t>
            </a:r>
            <a:r>
              <a:rPr lang="fr-BE" sz="1600" dirty="0" err="1"/>
              <a:t>emerging</a:t>
            </a:r>
            <a:r>
              <a:rPr lang="fr-BE" sz="1600" dirty="0"/>
              <a:t> technologies</a:t>
            </a:r>
            <a:br>
              <a:rPr lang="fr-BE" sz="1600" dirty="0"/>
            </a:br>
            <a:r>
              <a:rPr lang="fr-BE" sz="1600" dirty="0"/>
              <a:t>- Good case for </a:t>
            </a:r>
            <a:r>
              <a:rPr lang="fr-BE" sz="1600" dirty="0" err="1"/>
              <a:t>outermost</a:t>
            </a:r>
            <a:r>
              <a:rPr lang="fr-BE" sz="1600" dirty="0"/>
              <a:t> </a:t>
            </a:r>
            <a:r>
              <a:rPr lang="fr-BE" sz="1600" dirty="0" err="1"/>
              <a:t>regions</a:t>
            </a:r>
            <a:r>
              <a:rPr lang="fr-BE" sz="1600" dirty="0"/>
              <a:t> and </a:t>
            </a:r>
            <a:r>
              <a:rPr lang="fr-BE" sz="1600" dirty="0" err="1"/>
              <a:t>islands</a:t>
            </a:r>
            <a:br>
              <a:rPr lang="fr-BE" sz="1600" dirty="0"/>
            </a:br>
            <a:r>
              <a:rPr lang="fr-BE" sz="1600" dirty="0"/>
              <a:t>- Good </a:t>
            </a:r>
            <a:r>
              <a:rPr lang="fr-BE" sz="1600" dirty="0" err="1"/>
              <a:t>potential</a:t>
            </a:r>
            <a:r>
              <a:rPr lang="fr-BE" sz="1600" dirty="0"/>
              <a:t> </a:t>
            </a:r>
            <a:r>
              <a:rPr lang="fr-BE" sz="1600" dirty="0" err="1"/>
              <a:t>identified</a:t>
            </a:r>
            <a:r>
              <a:rPr lang="fr-BE" sz="1600" dirty="0"/>
              <a:t> in the Black Sea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8730114" y="3791352"/>
            <a:ext cx="3282215" cy="18158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BE" sz="1600" b="1" dirty="0" err="1"/>
              <a:t>Priority</a:t>
            </a:r>
            <a:r>
              <a:rPr lang="fr-BE" sz="1600" b="1" dirty="0"/>
              <a:t> actions</a:t>
            </a:r>
          </a:p>
          <a:p>
            <a:pPr marL="285750" indent="-285750">
              <a:buFontTx/>
              <a:buChar char="-"/>
            </a:pPr>
            <a:r>
              <a:rPr lang="fr-BE" sz="1600" dirty="0"/>
              <a:t>Maritime spatial planning</a:t>
            </a:r>
          </a:p>
          <a:p>
            <a:pPr marL="285750" indent="-285750">
              <a:buFontTx/>
              <a:buChar char="-"/>
            </a:pPr>
            <a:r>
              <a:rPr lang="fr-BE" sz="1600" dirty="0" err="1"/>
              <a:t>Grid</a:t>
            </a:r>
            <a:r>
              <a:rPr lang="fr-BE" sz="1600" dirty="0"/>
              <a:t> infrastructure</a:t>
            </a:r>
          </a:p>
          <a:p>
            <a:pPr marL="285750" indent="-285750">
              <a:buFontTx/>
              <a:buChar char="-"/>
            </a:pPr>
            <a:r>
              <a:rPr lang="fr-BE" sz="1600" dirty="0" err="1"/>
              <a:t>Regulatory</a:t>
            </a:r>
            <a:r>
              <a:rPr lang="fr-BE" sz="1600" dirty="0"/>
              <a:t> </a:t>
            </a:r>
            <a:r>
              <a:rPr lang="fr-BE" sz="1600" dirty="0" err="1"/>
              <a:t>framework</a:t>
            </a:r>
            <a:endParaRPr lang="fr-BE" sz="1600" dirty="0"/>
          </a:p>
          <a:p>
            <a:pPr marL="285750" indent="-285750">
              <a:buFontTx/>
              <a:buChar char="-"/>
            </a:pPr>
            <a:r>
              <a:rPr lang="fr-BE" sz="1600" dirty="0" err="1"/>
              <a:t>Research</a:t>
            </a:r>
            <a:r>
              <a:rPr lang="fr-BE" sz="1600" dirty="0"/>
              <a:t> and innovation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Support a strong supply </a:t>
            </a:r>
            <a:br>
              <a:rPr lang="en-US" sz="1600" dirty="0"/>
            </a:br>
            <a:r>
              <a:rPr lang="en-US" sz="1600" dirty="0"/>
              <a:t>and value chain across Europe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670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87A7C8-3C77-409D-8D69-651A8CDE5D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Calibri" panose="020F0502020204030204" pitchFamily="34" charset="0"/>
              <a:buChar char="–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reduce the fossil fuel dependence from Russia to zero by 2027.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Additional investment of €210 billion between now and 2027, and revision of the Recovery and Resilience Facility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en-IE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Preparing winter</a:t>
            </a: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 anticipating storage of gas, diversification of supply and use of Liquefied Natural Gas (LNG).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–"/>
            </a:pPr>
            <a:r>
              <a:rPr lang="en-I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arge push to solar energy (roof-top initiative), wind energy and heat pump.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F49B-27AB-47C4-B5CD-85139C2766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</a:rPr>
              <a:t>In the short to medium term, the </a:t>
            </a:r>
            <a:r>
              <a:rPr lang="en-IE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REPowerEU</a:t>
            </a:r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</a:rPr>
              <a:t> package supports </a:t>
            </a:r>
            <a:r>
              <a:rPr lang="en-IE" u="sng" dirty="0">
                <a:latin typeface="Calibri" panose="020F0502020204030204" pitchFamily="34" charset="0"/>
                <a:ea typeface="Times New Roman" panose="02020603050405020304" pitchFamily="18" charset="0"/>
              </a:rPr>
              <a:t>massive upscale of renewable energy</a:t>
            </a:r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</a:rPr>
              <a:t> and hydrogen, energy saving and efficiency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</a:rPr>
              <a:t>New legislation and recommendations </a:t>
            </a:r>
            <a:r>
              <a:rPr lang="en-IE" u="sng" dirty="0">
                <a:latin typeface="Calibri" panose="020F0502020204030204" pitchFamily="34" charset="0"/>
                <a:ea typeface="Times New Roman" panose="02020603050405020304" pitchFamily="18" charset="0"/>
              </a:rPr>
              <a:t>for faster permitting of renewables</a:t>
            </a:r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</a:rPr>
              <a:t> especially in dedicated </a:t>
            </a:r>
            <a:r>
              <a:rPr lang="en-IE" u="sng" dirty="0">
                <a:latin typeface="Calibri" panose="020F0502020204030204" pitchFamily="34" charset="0"/>
                <a:ea typeface="Times New Roman" panose="02020603050405020304" pitchFamily="18" charset="0"/>
              </a:rPr>
              <a:t>‘go–to areas’</a:t>
            </a:r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</a:rPr>
              <a:t> with low environmental risk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A5996F-E1EB-4019-865C-6CCDFF1A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REPowerEU</a:t>
            </a:r>
            <a:r>
              <a:rPr lang="fr-BE" dirty="0"/>
              <a:t>: Objectives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842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Short-term measures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715"/>
          <a:stretch/>
        </p:blipFill>
        <p:spPr>
          <a:xfrm>
            <a:off x="8050924" y="1755867"/>
            <a:ext cx="4016647" cy="3561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234" y="1755867"/>
            <a:ext cx="67161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Common purchases of gas, LNG and hydrogen via the EU Energy Platform</a:t>
            </a: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New energy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EU-coordinated demand reduction plans </a:t>
            </a:r>
            <a:r>
              <a:rPr lang="en-IE" sz="2000" dirty="0"/>
              <a:t>in case of gas supply disruption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Fill gas storage </a:t>
            </a:r>
            <a:r>
              <a:rPr lang="en-IE" sz="2000" dirty="0"/>
              <a:t>to 80% capacity by 1 November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EU </a:t>
            </a:r>
            <a:r>
              <a:rPr lang="en-US" sz="2000" b="1" dirty="0"/>
              <a:t>Save Energy Communication </a:t>
            </a:r>
            <a:r>
              <a:rPr lang="en-US" sz="2000" dirty="0"/>
              <a:t>with recommendations to citizens and businesses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Rapid roll out of </a:t>
            </a:r>
            <a:r>
              <a:rPr lang="en-US" sz="2000" b="1" dirty="0"/>
              <a:t>solar and wind </a:t>
            </a:r>
            <a:r>
              <a:rPr lang="en-US" sz="2000" dirty="0"/>
              <a:t>energy projects combined with renewable hydrogen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58243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Medium-term measures to be completed before 2027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8994"/>
          <a:stretch/>
        </p:blipFill>
        <p:spPr>
          <a:xfrm>
            <a:off x="-86342" y="1528166"/>
            <a:ext cx="3807004" cy="4333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504" y="1366344"/>
            <a:ext cx="78302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Increased </a:t>
            </a:r>
            <a:r>
              <a:rPr lang="en-IE" sz="2000" b="1" dirty="0"/>
              <a:t>EU-wide target on energy efficiency for 2030 from 9% to 13%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Increase the European renewables target </a:t>
            </a:r>
            <a:r>
              <a:rPr lang="en-IE" sz="2000" dirty="0"/>
              <a:t>for 2030 from 40% to 45%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New legislation and recommendations for faster permitting of renewables </a:t>
            </a:r>
            <a:r>
              <a:rPr lang="en-IE" sz="2000" dirty="0"/>
              <a:t>especially in dedicated ‘go-to areas’ with low environmental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New national </a:t>
            </a:r>
            <a:r>
              <a:rPr lang="en-IE" sz="2000" b="1" dirty="0" err="1"/>
              <a:t>REPowerEU</a:t>
            </a:r>
            <a:r>
              <a:rPr lang="en-IE" sz="2000" b="1" dirty="0"/>
              <a:t> Plans under the modified Recovery and </a:t>
            </a:r>
            <a:r>
              <a:rPr lang="en-IE" sz="2000" b="1"/>
              <a:t>Resilience Fund</a:t>
            </a:r>
            <a:endParaRPr lang="en-IE" sz="2000" dirty="0"/>
          </a:p>
          <a:p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standing on a stage with umbrellas&#10;&#10;Description automatically generated with medium confidence">
            <a:extLst>
              <a:ext uri="{FF2B5EF4-FFF2-40B4-BE49-F238E27FC236}">
                <a16:creationId xmlns:a16="http://schemas.microsoft.com/office/drawing/2014/main" id="{25A23717-2774-4CF0-AB06-CA368CA4D6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4617"/>
          <a:stretch/>
        </p:blipFill>
        <p:spPr>
          <a:xfrm>
            <a:off x="820687" y="1110059"/>
            <a:ext cx="8597633" cy="463788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14C223-41DB-48F9-9D6C-F1491A89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45" y="276228"/>
            <a:ext cx="10515600" cy="782357"/>
          </a:xfrm>
        </p:spPr>
        <p:txBody>
          <a:bodyPr/>
          <a:lstStyle/>
          <a:p>
            <a:r>
              <a:rPr lang="fr-BE" sz="3200" dirty="0">
                <a:hlinkClick r:id="rId3"/>
              </a:rPr>
              <a:t>ESBJERG</a:t>
            </a:r>
            <a:r>
              <a:rPr lang="fr-BE" sz="3200" dirty="0"/>
              <a:t> and </a:t>
            </a:r>
            <a:r>
              <a:rPr lang="fr-BE" sz="3200" dirty="0">
                <a:hlinkClick r:id="rId4"/>
              </a:rPr>
              <a:t>MARIENBORG</a:t>
            </a:r>
            <a:r>
              <a:rPr lang="fr-BE" sz="3200" dirty="0"/>
              <a:t> </a:t>
            </a:r>
            <a:r>
              <a:rPr lang="fr-BE" sz="3200" dirty="0" err="1"/>
              <a:t>declarations</a:t>
            </a:r>
            <a:endParaRPr lang="en-IE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A68FA-B144-452B-82D4-D4A660B5F7FF}"/>
              </a:ext>
            </a:extLst>
          </p:cNvPr>
          <p:cNvSpPr txBox="1"/>
          <p:nvPr/>
        </p:nvSpPr>
        <p:spPr>
          <a:xfrm>
            <a:off x="9773920" y="1110059"/>
            <a:ext cx="20817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u="sng" dirty="0">
                <a:effectLst/>
                <a:latin typeface="Arial" panose="020B0604020202020204" pitchFamily="34" charset="0"/>
              </a:rPr>
              <a:t>North Sea</a:t>
            </a:r>
          </a:p>
          <a:p>
            <a:endParaRPr lang="en-IE" b="1" u="sng" dirty="0">
              <a:effectLst/>
              <a:latin typeface="Arial" panose="020B0604020202020204" pitchFamily="34" charset="0"/>
            </a:endParaRPr>
          </a:p>
          <a:p>
            <a:r>
              <a:rPr lang="en-IE" b="1" dirty="0">
                <a:effectLst/>
                <a:latin typeface="Arial" panose="020B0604020202020204" pitchFamily="34" charset="0"/>
              </a:rPr>
              <a:t>65 GW </a:t>
            </a:r>
            <a:r>
              <a:rPr lang="en-IE" b="1" dirty="0">
                <a:latin typeface="Arial" panose="020B0604020202020204" pitchFamily="34" charset="0"/>
              </a:rPr>
              <a:t>by</a:t>
            </a:r>
            <a:r>
              <a:rPr lang="en-IE" b="1" dirty="0">
                <a:effectLst/>
                <a:latin typeface="Arial" panose="020B0604020202020204" pitchFamily="34" charset="0"/>
              </a:rPr>
              <a:t> 2030</a:t>
            </a:r>
          </a:p>
          <a:p>
            <a:endParaRPr lang="en-IE" b="1" dirty="0">
              <a:latin typeface="Arial" panose="020B0604020202020204" pitchFamily="34" charset="0"/>
            </a:endParaRPr>
          </a:p>
          <a:p>
            <a:r>
              <a:rPr lang="en-IE" b="1" dirty="0">
                <a:latin typeface="Arial" panose="020B0604020202020204" pitchFamily="34" charset="0"/>
              </a:rPr>
              <a:t>150 GW by 2050</a:t>
            </a:r>
          </a:p>
          <a:p>
            <a:endParaRPr lang="en-IE" b="1" dirty="0">
              <a:latin typeface="Arial" panose="020B0604020202020204" pitchFamily="34" charset="0"/>
            </a:endParaRPr>
          </a:p>
          <a:p>
            <a:r>
              <a:rPr lang="en-IE" b="1" dirty="0">
                <a:latin typeface="Arial" panose="020B0604020202020204" pitchFamily="34" charset="0"/>
              </a:rPr>
              <a:t>Hydrogen 20GW by 2030</a:t>
            </a:r>
          </a:p>
          <a:p>
            <a:endParaRPr lang="en-IE" b="1" dirty="0">
              <a:latin typeface="Arial" panose="020B0604020202020204" pitchFamily="34" charset="0"/>
            </a:endParaRPr>
          </a:p>
          <a:p>
            <a:r>
              <a:rPr lang="en-IE" b="1" u="sng" dirty="0">
                <a:latin typeface="Arial" panose="020B0604020202020204" pitchFamily="34" charset="0"/>
              </a:rPr>
              <a:t>Baltic sea</a:t>
            </a:r>
          </a:p>
          <a:p>
            <a:endParaRPr lang="en-IE" b="1" dirty="0">
              <a:latin typeface="Arial" panose="020B0604020202020204" pitchFamily="34" charset="0"/>
            </a:endParaRPr>
          </a:p>
          <a:p>
            <a:r>
              <a:rPr lang="en-IE" b="1" dirty="0">
                <a:latin typeface="Arial" panose="020B0604020202020204" pitchFamily="34" charset="0"/>
              </a:rPr>
              <a:t>19.6 GW by</a:t>
            </a:r>
          </a:p>
          <a:p>
            <a:r>
              <a:rPr lang="en-IE" b="1" dirty="0">
                <a:latin typeface="Arial" panose="020B0604020202020204" pitchFamily="34" charset="0"/>
              </a:rPr>
              <a:t>2030</a:t>
            </a:r>
          </a:p>
          <a:p>
            <a:endParaRPr lang="en-IE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8A38BF-DB63-49FC-B129-7F000019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Access to marine </a:t>
            </a:r>
            <a:r>
              <a:rPr lang="fr-BE" dirty="0" err="1"/>
              <a:t>space</a:t>
            </a:r>
            <a:endParaRPr lang="en-I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F528B7B-7BBE-4214-B558-EF74F5070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488048"/>
            <a:ext cx="10905699" cy="3881904"/>
          </a:xfrm>
        </p:spPr>
        <p:txBody>
          <a:bodyPr/>
          <a:lstStyle/>
          <a:p>
            <a:r>
              <a:rPr lang="fr-BE" dirty="0"/>
              <a:t>Maritime Spatial planning (EU Directive)</a:t>
            </a:r>
          </a:p>
          <a:p>
            <a:r>
              <a:rPr lang="fr-BE" dirty="0" err="1"/>
              <a:t>Biodiversity</a:t>
            </a:r>
            <a:r>
              <a:rPr lang="fr-BE" dirty="0"/>
              <a:t> </a:t>
            </a:r>
            <a:r>
              <a:rPr lang="fr-BE" dirty="0" err="1"/>
              <a:t>strategy</a:t>
            </a:r>
            <a:r>
              <a:rPr lang="fr-BE" dirty="0"/>
              <a:t> (30%-10% marine </a:t>
            </a:r>
            <a:r>
              <a:rPr lang="fr-BE" dirty="0" err="1"/>
              <a:t>protected</a:t>
            </a:r>
            <a:r>
              <a:rPr lang="fr-BE" dirty="0"/>
              <a:t> areas by 2030) </a:t>
            </a:r>
          </a:p>
          <a:p>
            <a:r>
              <a:rPr lang="fr-BE" dirty="0"/>
              <a:t>EU </a:t>
            </a:r>
            <a:r>
              <a:rPr lang="fr-BE" dirty="0" err="1"/>
              <a:t>restoration</a:t>
            </a:r>
            <a:r>
              <a:rPr lang="fr-BE" dirty="0"/>
              <a:t> </a:t>
            </a:r>
            <a:r>
              <a:rPr lang="fr-BE" dirty="0" err="1"/>
              <a:t>law</a:t>
            </a:r>
            <a:endParaRPr lang="fr-BE" dirty="0"/>
          </a:p>
          <a:p>
            <a:r>
              <a:rPr lang="fr-BE" dirty="0" err="1"/>
              <a:t>Co-existence</a:t>
            </a:r>
            <a:r>
              <a:rPr lang="fr-BE" dirty="0"/>
              <a:t> and multi-use, EU MSP </a:t>
            </a:r>
            <a:r>
              <a:rPr lang="fr-BE" dirty="0" err="1"/>
              <a:t>projects</a:t>
            </a:r>
            <a:r>
              <a:rPr lang="fr-BE" dirty="0"/>
              <a:t>, non-</a:t>
            </a:r>
            <a:r>
              <a:rPr lang="fr-BE" dirty="0" err="1"/>
              <a:t>price</a:t>
            </a:r>
            <a:r>
              <a:rPr lang="fr-BE" dirty="0"/>
              <a:t> </a:t>
            </a:r>
            <a:r>
              <a:rPr lang="fr-BE" dirty="0" err="1"/>
              <a:t>criteria</a:t>
            </a:r>
            <a:r>
              <a:rPr lang="fr-BE" dirty="0"/>
              <a:t> for </a:t>
            </a:r>
            <a:r>
              <a:rPr lang="fr-BE" dirty="0" err="1"/>
              <a:t>auctions</a:t>
            </a:r>
            <a:endParaRPr lang="fr-BE" dirty="0"/>
          </a:p>
          <a:p>
            <a:r>
              <a:rPr lang="fr-BE" dirty="0" err="1"/>
              <a:t>Development</a:t>
            </a:r>
            <a:r>
              <a:rPr lang="fr-BE" dirty="0"/>
              <a:t> and </a:t>
            </a:r>
            <a:r>
              <a:rPr lang="fr-BE" dirty="0" err="1"/>
              <a:t>political</a:t>
            </a:r>
            <a:r>
              <a:rPr lang="fr-BE" dirty="0"/>
              <a:t> objectives by MS: </a:t>
            </a:r>
          </a:p>
          <a:p>
            <a:pPr lvl="1"/>
            <a:r>
              <a:rPr lang="fr-BE" dirty="0"/>
              <a:t>North Sea and Baltic </a:t>
            </a:r>
            <a:r>
              <a:rPr lang="fr-BE" dirty="0" err="1"/>
              <a:t>ministerial</a:t>
            </a:r>
            <a:r>
              <a:rPr lang="fr-BE" dirty="0"/>
              <a:t> déclarations (NSEC, BEMIP, HELCOM-VASAB,…)</a:t>
            </a:r>
          </a:p>
          <a:p>
            <a:pPr lvl="1"/>
            <a:r>
              <a:rPr lang="fr-BE" dirty="0"/>
              <a:t>Atlantic (IE, FR, SP, PT) </a:t>
            </a:r>
            <a:r>
              <a:rPr lang="en-IE" dirty="0"/>
              <a:t>22-26 GW by 2030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874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5215097"/>
            <a:ext cx="1023496" cy="358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D272A-F2BC-4E63-B2A2-1AF0B56AF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75" y="3429000"/>
            <a:ext cx="7559695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450</TotalTime>
  <Words>650</Words>
  <Application>Microsoft Office PowerPoint</Application>
  <PresentationFormat>Widescreen</PresentationFormat>
  <Paragraphs>87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REPowerEU and the Offshore Renewable  Energy Strategy</vt:lpstr>
      <vt:lpstr>The Offshore Strategy: a step-change and EU-wide</vt:lpstr>
      <vt:lpstr>REPowerEU: Objectives</vt:lpstr>
      <vt:lpstr>Short-term measures</vt:lpstr>
      <vt:lpstr>Medium-term measures to be completed before 2027</vt:lpstr>
      <vt:lpstr>ESBJERG and MARIENBORG declarations</vt:lpstr>
      <vt:lpstr>Access to marine space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REPowerEU  Energy package</dc:title>
  <dc:creator>WALSCHEBAUER Julia (ENER)</dc:creator>
  <cp:lastModifiedBy>FRANK Celine (MARE)</cp:lastModifiedBy>
  <cp:revision>23</cp:revision>
  <dcterms:created xsi:type="dcterms:W3CDTF">2022-05-18T15:51:00Z</dcterms:created>
  <dcterms:modified xsi:type="dcterms:W3CDTF">2022-10-04T07:12:50Z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2022-05-20T10:38:04Z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ad6fce30-51b2-4c81-8d1f-3d768a3a7ced</vt:lpwstr>
  </property>
  <property fmtid="{D5CDD505-2E9C-101B-9397-08002B2CF9AE}" pid="8" name="MSIP_Label_6bd9ddd1-4d20-43f6-abfa-fc3c07406f94_ContentBits">
    <vt:lpwstr>0</vt:lpwstr>
  </property>
</Properties>
</file>