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817" r:id="rId2"/>
    <p:sldId id="839" r:id="rId3"/>
    <p:sldId id="840" r:id="rId4"/>
    <p:sldId id="842" r:id="rId5"/>
    <p:sldId id="843" r:id="rId6"/>
    <p:sldId id="761" r:id="rId7"/>
    <p:sldId id="757" r:id="rId8"/>
    <p:sldId id="818" r:id="rId9"/>
    <p:sldId id="759" r:id="rId10"/>
    <p:sldId id="836" r:id="rId11"/>
    <p:sldId id="820" r:id="rId12"/>
    <p:sldId id="749" r:id="rId13"/>
    <p:sldId id="811" r:id="rId14"/>
  </p:sldIdLst>
  <p:sldSz cx="9144000" cy="6858000" type="screen4x3"/>
  <p:notesSz cx="6867525" cy="99949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5F5F"/>
    <a:srgbClr val="1B4EA1"/>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04" autoAdjust="0"/>
    <p:restoredTop sz="91511" autoAdjust="0"/>
  </p:normalViewPr>
  <p:slideViewPr>
    <p:cSldViewPr snapToGrid="0" snapToObjects="1">
      <p:cViewPr>
        <p:scale>
          <a:sx n="60" d="100"/>
          <a:sy n="60" d="100"/>
        </p:scale>
        <p:origin x="-2058" y="-522"/>
      </p:cViewPr>
      <p:guideLst>
        <p:guide orient="horz" pos="1285"/>
        <p:guide pos="2880"/>
      </p:guideLst>
    </p:cSldViewPr>
  </p:slideViewPr>
  <p:outlineViewPr>
    <p:cViewPr>
      <p:scale>
        <a:sx n="33" d="100"/>
        <a:sy n="33" d="100"/>
      </p:scale>
      <p:origin x="0" y="9936"/>
    </p:cViewPr>
  </p:outlineViewPr>
  <p:notesTextViewPr>
    <p:cViewPr>
      <p:scale>
        <a:sx n="100" d="100"/>
        <a:sy n="100" d="100"/>
      </p:scale>
      <p:origin x="0" y="0"/>
    </p:cViewPr>
  </p:notesTextViewPr>
  <p:sorterViewPr>
    <p:cViewPr>
      <p:scale>
        <a:sx n="110" d="100"/>
        <a:sy n="110" d="100"/>
      </p:scale>
      <p:origin x="0" y="11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76132" cy="499202"/>
          </a:xfrm>
          <a:prstGeom prst="rect">
            <a:avLst/>
          </a:prstGeom>
        </p:spPr>
        <p:txBody>
          <a:bodyPr vert="horz" lIns="88936" tIns="44468" rIns="88936" bIns="44468" rtlCol="0"/>
          <a:lstStyle>
            <a:lvl1pPr algn="l">
              <a:defRPr sz="1200"/>
            </a:lvl1pPr>
          </a:lstStyle>
          <a:p>
            <a:endParaRPr lang="nl-BE"/>
          </a:p>
        </p:txBody>
      </p:sp>
      <p:sp>
        <p:nvSpPr>
          <p:cNvPr id="3" name="Date Placeholder 2"/>
          <p:cNvSpPr>
            <a:spLocks noGrp="1"/>
          </p:cNvSpPr>
          <p:nvPr>
            <p:ph type="dt" sz="quarter" idx="1"/>
          </p:nvPr>
        </p:nvSpPr>
        <p:spPr>
          <a:xfrm>
            <a:off x="3889859" y="2"/>
            <a:ext cx="2976132" cy="499202"/>
          </a:xfrm>
          <a:prstGeom prst="rect">
            <a:avLst/>
          </a:prstGeom>
        </p:spPr>
        <p:txBody>
          <a:bodyPr vert="horz" lIns="88936" tIns="44468" rIns="88936" bIns="44468" rtlCol="0"/>
          <a:lstStyle>
            <a:lvl1pPr algn="r">
              <a:defRPr sz="1200"/>
            </a:lvl1pPr>
          </a:lstStyle>
          <a:p>
            <a:endParaRPr lang="nl-BE"/>
          </a:p>
        </p:txBody>
      </p:sp>
      <p:sp>
        <p:nvSpPr>
          <p:cNvPr id="4" name="Footer Placeholder 3"/>
          <p:cNvSpPr>
            <a:spLocks noGrp="1"/>
          </p:cNvSpPr>
          <p:nvPr>
            <p:ph type="ftr" sz="quarter" idx="2"/>
          </p:nvPr>
        </p:nvSpPr>
        <p:spPr>
          <a:xfrm>
            <a:off x="1" y="9494148"/>
            <a:ext cx="2976132" cy="499202"/>
          </a:xfrm>
          <a:prstGeom prst="rect">
            <a:avLst/>
          </a:prstGeom>
        </p:spPr>
        <p:txBody>
          <a:bodyPr vert="horz" lIns="88936" tIns="44468" rIns="88936" bIns="44468" rtlCol="0" anchor="b"/>
          <a:lstStyle>
            <a:lvl1pPr algn="l">
              <a:defRPr sz="1200"/>
            </a:lvl1pPr>
          </a:lstStyle>
          <a:p>
            <a:endParaRPr lang="nl-BE"/>
          </a:p>
        </p:txBody>
      </p:sp>
      <p:sp>
        <p:nvSpPr>
          <p:cNvPr id="5" name="Slide Number Placeholder 4"/>
          <p:cNvSpPr>
            <a:spLocks noGrp="1"/>
          </p:cNvSpPr>
          <p:nvPr>
            <p:ph type="sldNum" sz="quarter" idx="3"/>
          </p:nvPr>
        </p:nvSpPr>
        <p:spPr>
          <a:xfrm>
            <a:off x="3889859" y="9494148"/>
            <a:ext cx="2976132" cy="499202"/>
          </a:xfrm>
          <a:prstGeom prst="rect">
            <a:avLst/>
          </a:prstGeom>
        </p:spPr>
        <p:txBody>
          <a:bodyPr vert="horz" lIns="88936" tIns="44468" rIns="88936" bIns="44468" rtlCol="0" anchor="b"/>
          <a:lstStyle>
            <a:lvl1pPr algn="r">
              <a:defRPr sz="1200"/>
            </a:lvl1pPr>
          </a:lstStyle>
          <a:p>
            <a:fld id="{178357E8-DD79-4E7A-8FAA-9C4B083EB62D}" type="slidenum">
              <a:rPr lang="nl-BE" smtClean="0"/>
              <a:t>‹#›</a:t>
            </a:fld>
            <a:endParaRPr lang="nl-BE"/>
          </a:p>
        </p:txBody>
      </p:sp>
    </p:spTree>
    <p:extLst>
      <p:ext uri="{BB962C8B-B14F-4D97-AF65-F5344CB8AC3E}">
        <p14:creationId xmlns:p14="http://schemas.microsoft.com/office/powerpoint/2010/main" val="378029666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2975927" cy="499745"/>
          </a:xfrm>
          <a:prstGeom prst="rect">
            <a:avLst/>
          </a:prstGeom>
        </p:spPr>
        <p:txBody>
          <a:bodyPr vert="horz" lIns="96335" tIns="48168" rIns="96335" bIns="48168" rtlCol="0"/>
          <a:lstStyle>
            <a:lvl1pPr algn="l">
              <a:defRPr sz="1300"/>
            </a:lvl1pPr>
          </a:lstStyle>
          <a:p>
            <a:endParaRPr lang="nl-BE"/>
          </a:p>
        </p:txBody>
      </p:sp>
      <p:sp>
        <p:nvSpPr>
          <p:cNvPr id="3" name="Date Placeholder 2"/>
          <p:cNvSpPr>
            <a:spLocks noGrp="1"/>
          </p:cNvSpPr>
          <p:nvPr>
            <p:ph type="dt" idx="1"/>
          </p:nvPr>
        </p:nvSpPr>
        <p:spPr>
          <a:xfrm>
            <a:off x="3890010" y="2"/>
            <a:ext cx="2975927" cy="499745"/>
          </a:xfrm>
          <a:prstGeom prst="rect">
            <a:avLst/>
          </a:prstGeom>
        </p:spPr>
        <p:txBody>
          <a:bodyPr vert="horz" lIns="96335" tIns="48168" rIns="96335" bIns="48168" rtlCol="0"/>
          <a:lstStyle>
            <a:lvl1pPr algn="r">
              <a:defRPr sz="1300"/>
            </a:lvl1pPr>
          </a:lstStyle>
          <a:p>
            <a:endParaRPr lang="nl-BE"/>
          </a:p>
        </p:txBody>
      </p:sp>
      <p:sp>
        <p:nvSpPr>
          <p:cNvPr id="4" name="Slide Image Placeholder 3"/>
          <p:cNvSpPr>
            <a:spLocks noGrp="1" noRot="1" noChangeAspect="1"/>
          </p:cNvSpPr>
          <p:nvPr>
            <p:ph type="sldImg" idx="2"/>
          </p:nvPr>
        </p:nvSpPr>
        <p:spPr>
          <a:xfrm>
            <a:off x="936625" y="750888"/>
            <a:ext cx="4994275" cy="3746500"/>
          </a:xfrm>
          <a:prstGeom prst="rect">
            <a:avLst/>
          </a:prstGeom>
          <a:noFill/>
          <a:ln w="12700">
            <a:solidFill>
              <a:prstClr val="black"/>
            </a:solidFill>
          </a:ln>
        </p:spPr>
        <p:txBody>
          <a:bodyPr vert="horz" lIns="96335" tIns="48168" rIns="96335" bIns="48168" rtlCol="0" anchor="ctr"/>
          <a:lstStyle/>
          <a:p>
            <a:endParaRPr lang="nl-BE"/>
          </a:p>
        </p:txBody>
      </p:sp>
      <p:sp>
        <p:nvSpPr>
          <p:cNvPr id="5" name="Notes Placeholder 4"/>
          <p:cNvSpPr>
            <a:spLocks noGrp="1"/>
          </p:cNvSpPr>
          <p:nvPr>
            <p:ph type="body" sz="quarter" idx="3"/>
          </p:nvPr>
        </p:nvSpPr>
        <p:spPr>
          <a:xfrm>
            <a:off x="686753" y="4747578"/>
            <a:ext cx="5494020" cy="4497705"/>
          </a:xfrm>
          <a:prstGeom prst="rect">
            <a:avLst/>
          </a:prstGeom>
        </p:spPr>
        <p:txBody>
          <a:bodyPr vert="horz" lIns="96335" tIns="48168" rIns="96335" bIns="481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6" name="Footer Placeholder 5"/>
          <p:cNvSpPr>
            <a:spLocks noGrp="1"/>
          </p:cNvSpPr>
          <p:nvPr>
            <p:ph type="ftr" sz="quarter" idx="4"/>
          </p:nvPr>
        </p:nvSpPr>
        <p:spPr>
          <a:xfrm>
            <a:off x="2" y="9493422"/>
            <a:ext cx="2975927" cy="499745"/>
          </a:xfrm>
          <a:prstGeom prst="rect">
            <a:avLst/>
          </a:prstGeom>
        </p:spPr>
        <p:txBody>
          <a:bodyPr vert="horz" lIns="96335" tIns="48168" rIns="96335" bIns="48168" rtlCol="0" anchor="b"/>
          <a:lstStyle>
            <a:lvl1pPr algn="l">
              <a:defRPr sz="1300"/>
            </a:lvl1pPr>
          </a:lstStyle>
          <a:p>
            <a:endParaRPr lang="nl-BE"/>
          </a:p>
        </p:txBody>
      </p:sp>
      <p:sp>
        <p:nvSpPr>
          <p:cNvPr id="7" name="Slide Number Placeholder 6"/>
          <p:cNvSpPr>
            <a:spLocks noGrp="1"/>
          </p:cNvSpPr>
          <p:nvPr>
            <p:ph type="sldNum" sz="quarter" idx="5"/>
          </p:nvPr>
        </p:nvSpPr>
        <p:spPr>
          <a:xfrm>
            <a:off x="3890010" y="9493422"/>
            <a:ext cx="2975927" cy="499745"/>
          </a:xfrm>
          <a:prstGeom prst="rect">
            <a:avLst/>
          </a:prstGeom>
        </p:spPr>
        <p:txBody>
          <a:bodyPr vert="horz" lIns="96335" tIns="48168" rIns="96335" bIns="48168" rtlCol="0" anchor="b"/>
          <a:lstStyle>
            <a:lvl1pPr algn="r">
              <a:defRPr sz="1300"/>
            </a:lvl1pPr>
          </a:lstStyle>
          <a:p>
            <a:fld id="{3B48CB95-4BEA-4722-A7FC-FA902B69D8A1}" type="slidenum">
              <a:rPr lang="nl-BE" smtClean="0"/>
              <a:pPr/>
              <a:t>‹#›</a:t>
            </a:fld>
            <a:endParaRPr lang="nl-BE"/>
          </a:p>
        </p:txBody>
      </p:sp>
    </p:spTree>
    <p:extLst>
      <p:ext uri="{BB962C8B-B14F-4D97-AF65-F5344CB8AC3E}">
        <p14:creationId xmlns:p14="http://schemas.microsoft.com/office/powerpoint/2010/main" val="2870076213"/>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mailto:clare.oneill@metoffice.gov.uk"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www.metoffice.gov.uk/"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Date Placeholder 3"/>
          <p:cNvSpPr>
            <a:spLocks noGrp="1"/>
          </p:cNvSpPr>
          <p:nvPr>
            <p:ph type="dt" idx="10"/>
          </p:nvPr>
        </p:nvSpPr>
        <p:spPr/>
        <p:txBody>
          <a:bodyPr/>
          <a:lstStyle/>
          <a:p>
            <a:endParaRPr lang="nl-BE"/>
          </a:p>
        </p:txBody>
      </p:sp>
      <p:sp>
        <p:nvSpPr>
          <p:cNvPr id="5" name="Slide Number Placeholder 4"/>
          <p:cNvSpPr>
            <a:spLocks noGrp="1"/>
          </p:cNvSpPr>
          <p:nvPr>
            <p:ph type="sldNum" sz="quarter" idx="11"/>
          </p:nvPr>
        </p:nvSpPr>
        <p:spPr/>
        <p:txBody>
          <a:bodyPr/>
          <a:lstStyle/>
          <a:p>
            <a:fld id="{3B48CB95-4BEA-4722-A7FC-FA902B69D8A1}" type="slidenum">
              <a:rPr lang="nl-BE" smtClean="0"/>
              <a:pPr/>
              <a:t>1</a:t>
            </a:fld>
            <a:endParaRPr lang="nl-BE"/>
          </a:p>
        </p:txBody>
      </p:sp>
    </p:spTree>
    <p:extLst>
      <p:ext uri="{BB962C8B-B14F-4D97-AF65-F5344CB8AC3E}">
        <p14:creationId xmlns:p14="http://schemas.microsoft.com/office/powerpoint/2010/main" val="1572626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nl-BE"/>
          </a:p>
        </p:txBody>
      </p:sp>
      <p:sp>
        <p:nvSpPr>
          <p:cNvPr id="5" name="Slide Number Placeholder 4"/>
          <p:cNvSpPr>
            <a:spLocks noGrp="1"/>
          </p:cNvSpPr>
          <p:nvPr>
            <p:ph type="sldNum" sz="quarter" idx="11"/>
          </p:nvPr>
        </p:nvSpPr>
        <p:spPr/>
        <p:txBody>
          <a:bodyPr/>
          <a:lstStyle/>
          <a:p>
            <a:fld id="{3B48CB95-4BEA-4722-A7FC-FA902B69D8A1}" type="slidenum">
              <a:rPr lang="nl-BE" smtClean="0"/>
              <a:pPr/>
              <a:t>12</a:t>
            </a:fld>
            <a:endParaRPr lang="nl-BE"/>
          </a:p>
        </p:txBody>
      </p:sp>
    </p:spTree>
    <p:extLst>
      <p:ext uri="{BB962C8B-B14F-4D97-AF65-F5344CB8AC3E}">
        <p14:creationId xmlns:p14="http://schemas.microsoft.com/office/powerpoint/2010/main" val="2336829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2BDFCA91-0278-4988-B16D-67836A39FE77}" type="slidenum">
              <a:rPr lang="nl-BE" smtClean="0"/>
              <a:pPr/>
              <a:t>13</a:t>
            </a:fld>
            <a:endParaRPr lang="nl-BE"/>
          </a:p>
        </p:txBody>
      </p:sp>
    </p:spTree>
    <p:extLst>
      <p:ext uri="{BB962C8B-B14F-4D97-AF65-F5344CB8AC3E}">
        <p14:creationId xmlns:p14="http://schemas.microsoft.com/office/powerpoint/2010/main" val="2805231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Network</a:t>
            </a:r>
            <a:r>
              <a:rPr lang="nl-BE" baseline="0" dirty="0" smtClean="0"/>
              <a:t> of </a:t>
            </a:r>
            <a:r>
              <a:rPr lang="nl-BE" baseline="0" dirty="0" err="1" smtClean="0"/>
              <a:t>organisations</a:t>
            </a:r>
            <a:r>
              <a:rPr lang="nl-BE" baseline="0" dirty="0" smtClean="0"/>
              <a:t> </a:t>
            </a:r>
            <a:r>
              <a:rPr lang="nl-BE" baseline="0" dirty="0" err="1" smtClean="0"/>
              <a:t>collecting</a:t>
            </a:r>
            <a:r>
              <a:rPr lang="nl-BE" baseline="0" dirty="0" smtClean="0"/>
              <a:t>, </a:t>
            </a:r>
            <a:r>
              <a:rPr lang="nl-BE" baseline="0" dirty="0" err="1" smtClean="0"/>
              <a:t>assembling</a:t>
            </a:r>
            <a:r>
              <a:rPr lang="nl-BE" baseline="0" dirty="0" smtClean="0"/>
              <a:t> </a:t>
            </a:r>
            <a:r>
              <a:rPr lang="nl-BE" baseline="0" dirty="0" err="1" smtClean="0"/>
              <a:t>and</a:t>
            </a:r>
            <a:r>
              <a:rPr lang="nl-BE" baseline="0" dirty="0" smtClean="0"/>
              <a:t> </a:t>
            </a:r>
            <a:r>
              <a:rPr lang="nl-BE" baseline="0" dirty="0" err="1" smtClean="0"/>
              <a:t>providing</a:t>
            </a:r>
            <a:r>
              <a:rPr lang="nl-BE" baseline="0" dirty="0" smtClean="0"/>
              <a:t> access </a:t>
            </a:r>
            <a:r>
              <a:rPr lang="nl-BE" baseline="0" dirty="0" err="1" smtClean="0"/>
              <a:t>to</a:t>
            </a:r>
            <a:r>
              <a:rPr lang="nl-BE" baseline="0" dirty="0" smtClean="0"/>
              <a:t> data </a:t>
            </a:r>
            <a:r>
              <a:rPr lang="nl-BE" baseline="0" dirty="0" err="1" smtClean="0"/>
              <a:t>stored</a:t>
            </a:r>
            <a:r>
              <a:rPr lang="nl-BE" baseline="0" dirty="0" smtClean="0"/>
              <a:t> at </a:t>
            </a:r>
            <a:r>
              <a:rPr lang="nl-BE" baseline="0" dirty="0" err="1" smtClean="0"/>
              <a:t>various</a:t>
            </a:r>
            <a:r>
              <a:rPr lang="nl-BE" baseline="0" dirty="0" smtClean="0"/>
              <a:t> </a:t>
            </a:r>
            <a:r>
              <a:rPr lang="nl-BE" baseline="0" dirty="0" err="1" smtClean="0"/>
              <a:t>locations</a:t>
            </a:r>
            <a:r>
              <a:rPr lang="nl-BE" baseline="0" dirty="0" smtClean="0"/>
              <a:t> around Europe (</a:t>
            </a:r>
            <a:r>
              <a:rPr lang="nl-BE" baseline="0" dirty="0" err="1" smtClean="0"/>
              <a:t>harmonised</a:t>
            </a:r>
            <a:r>
              <a:rPr lang="nl-BE" baseline="0" dirty="0" smtClean="0"/>
              <a:t>, </a:t>
            </a:r>
            <a:r>
              <a:rPr lang="nl-BE" baseline="0" dirty="0" err="1" smtClean="0"/>
              <a:t>interoperable</a:t>
            </a:r>
            <a:r>
              <a:rPr lang="nl-BE" baseline="0" dirty="0" smtClean="0"/>
              <a:t> </a:t>
            </a:r>
            <a:r>
              <a:rPr lang="nl-BE" baseline="0" dirty="0" err="1" smtClean="0"/>
              <a:t>and</a:t>
            </a:r>
            <a:r>
              <a:rPr lang="nl-BE" baseline="0" dirty="0" smtClean="0"/>
              <a:t> free of </a:t>
            </a:r>
            <a:r>
              <a:rPr lang="nl-BE" baseline="0" dirty="0" err="1" smtClean="0"/>
              <a:t>restrictions</a:t>
            </a:r>
            <a:r>
              <a:rPr lang="nl-BE" baseline="0" dirty="0" smtClean="0"/>
              <a:t> on </a:t>
            </a:r>
            <a:r>
              <a:rPr lang="nl-BE" baseline="0" dirty="0" err="1" smtClean="0"/>
              <a:t>use</a:t>
            </a:r>
            <a:r>
              <a:rPr lang="nl-BE" baseline="0" dirty="0" smtClean="0"/>
              <a:t>) + making </a:t>
            </a:r>
            <a:r>
              <a:rPr lang="nl-BE" baseline="0" dirty="0" err="1" smtClean="0"/>
              <a:t>products</a:t>
            </a:r>
            <a:r>
              <a:rPr lang="nl-BE" baseline="0" dirty="0" smtClean="0"/>
              <a:t> </a:t>
            </a:r>
            <a:r>
              <a:rPr lang="nl-BE" baseline="0" dirty="0" err="1" smtClean="0"/>
              <a:t>such</a:t>
            </a:r>
            <a:r>
              <a:rPr lang="nl-BE" baseline="0" dirty="0" smtClean="0"/>
              <a:t> as </a:t>
            </a:r>
            <a:r>
              <a:rPr lang="nl-BE" baseline="0" dirty="0" err="1" smtClean="0"/>
              <a:t>maps</a:t>
            </a:r>
            <a:r>
              <a:rPr lang="nl-BE" baseline="0" dirty="0" smtClean="0"/>
              <a:t> </a:t>
            </a:r>
            <a:r>
              <a:rPr lang="nl-BE" baseline="0" dirty="0" err="1" smtClean="0"/>
              <a:t>based</a:t>
            </a:r>
            <a:r>
              <a:rPr lang="nl-BE" baseline="0" dirty="0" smtClean="0"/>
              <a:t> on these data</a:t>
            </a:r>
            <a:endParaRPr lang="nl-BE" dirty="0"/>
          </a:p>
        </p:txBody>
      </p:sp>
      <p:sp>
        <p:nvSpPr>
          <p:cNvPr id="4" name="Date Placeholder 3"/>
          <p:cNvSpPr>
            <a:spLocks noGrp="1"/>
          </p:cNvSpPr>
          <p:nvPr>
            <p:ph type="dt" idx="10"/>
          </p:nvPr>
        </p:nvSpPr>
        <p:spPr/>
        <p:txBody>
          <a:bodyPr/>
          <a:lstStyle/>
          <a:p>
            <a:endParaRPr lang="nl-BE"/>
          </a:p>
        </p:txBody>
      </p:sp>
      <p:sp>
        <p:nvSpPr>
          <p:cNvPr id="5" name="Slide Number Placeholder 4"/>
          <p:cNvSpPr>
            <a:spLocks noGrp="1"/>
          </p:cNvSpPr>
          <p:nvPr>
            <p:ph type="sldNum" sz="quarter" idx="11"/>
          </p:nvPr>
        </p:nvSpPr>
        <p:spPr/>
        <p:txBody>
          <a:bodyPr/>
          <a:lstStyle/>
          <a:p>
            <a:fld id="{3B48CB95-4BEA-4722-A7FC-FA902B69D8A1}" type="slidenum">
              <a:rPr lang="nl-BE" smtClean="0"/>
              <a:pPr/>
              <a:t>2</a:t>
            </a:fld>
            <a:endParaRPr lang="nl-BE"/>
          </a:p>
        </p:txBody>
      </p:sp>
    </p:spTree>
    <p:extLst>
      <p:ext uri="{BB962C8B-B14F-4D97-AF65-F5344CB8AC3E}">
        <p14:creationId xmlns:p14="http://schemas.microsoft.com/office/powerpoint/2010/main" val="2082682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EAF8093-8821-4947-8D3C-FEAB51EE8EB6}" type="slidenum">
              <a:rPr lang="en-US" smtClean="0"/>
              <a:t>5</a:t>
            </a:fld>
            <a:endParaRPr lang="en-US"/>
          </a:p>
        </p:txBody>
      </p:sp>
    </p:spTree>
    <p:extLst>
      <p:ext uri="{BB962C8B-B14F-4D97-AF65-F5344CB8AC3E}">
        <p14:creationId xmlns:p14="http://schemas.microsoft.com/office/powerpoint/2010/main" val="1578280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smtClean="0"/>
              <a:t>Observations</a:t>
            </a:r>
            <a:r>
              <a:rPr lang="nl-BE" dirty="0" smtClean="0"/>
              <a:t>: </a:t>
            </a:r>
            <a:r>
              <a:rPr lang="nl-BE" dirty="0" err="1" smtClean="0"/>
              <a:t>lack</a:t>
            </a:r>
            <a:r>
              <a:rPr lang="nl-BE" dirty="0" smtClean="0"/>
              <a:t> of </a:t>
            </a:r>
            <a:r>
              <a:rPr lang="nl-BE" dirty="0" err="1" smtClean="0"/>
              <a:t>coordination</a:t>
            </a:r>
            <a:r>
              <a:rPr lang="nl-BE" baseline="0" dirty="0" smtClean="0"/>
              <a:t> </a:t>
            </a:r>
            <a:r>
              <a:rPr lang="nl-BE" baseline="0" dirty="0" err="1" smtClean="0"/>
              <a:t>and</a:t>
            </a:r>
            <a:r>
              <a:rPr lang="nl-BE" baseline="0" dirty="0" smtClean="0"/>
              <a:t> </a:t>
            </a:r>
            <a:r>
              <a:rPr lang="nl-BE" baseline="0" dirty="0" err="1" smtClean="0"/>
              <a:t>continuity</a:t>
            </a:r>
            <a:r>
              <a:rPr lang="nl-BE" baseline="0" dirty="0" smtClean="0"/>
              <a:t> + no </a:t>
            </a:r>
            <a:r>
              <a:rPr lang="nl-BE" baseline="0" dirty="0" err="1" smtClean="0"/>
              <a:t>integrated</a:t>
            </a:r>
            <a:r>
              <a:rPr lang="nl-BE" baseline="0" dirty="0" smtClean="0"/>
              <a:t> assessment as </a:t>
            </a:r>
            <a:r>
              <a:rPr lang="nl-BE" baseline="0" dirty="0" err="1" smtClean="0"/>
              <a:t>to</a:t>
            </a:r>
            <a:r>
              <a:rPr lang="nl-BE" baseline="0" dirty="0" smtClean="0"/>
              <a:t> </a:t>
            </a:r>
            <a:r>
              <a:rPr lang="nl-BE" baseline="0" dirty="0" err="1" smtClean="0"/>
              <a:t>the</a:t>
            </a:r>
            <a:r>
              <a:rPr lang="nl-BE" baseline="0" dirty="0" smtClean="0"/>
              <a:t> </a:t>
            </a:r>
            <a:r>
              <a:rPr lang="nl-BE" baseline="0" dirty="0" err="1" smtClean="0"/>
              <a:t>needs</a:t>
            </a:r>
            <a:r>
              <a:rPr lang="nl-BE" baseline="0" dirty="0" smtClean="0"/>
              <a:t>, </a:t>
            </a:r>
            <a:r>
              <a:rPr lang="nl-BE" baseline="0" dirty="0" err="1" smtClean="0"/>
              <a:t>gaps</a:t>
            </a:r>
            <a:r>
              <a:rPr lang="nl-BE" baseline="0" dirty="0" smtClean="0"/>
              <a:t>, </a:t>
            </a:r>
            <a:r>
              <a:rPr lang="nl-BE" baseline="0" dirty="0" err="1" smtClean="0"/>
              <a:t>duplications</a:t>
            </a:r>
            <a:r>
              <a:rPr lang="nl-BE" baseline="0" dirty="0" smtClean="0"/>
              <a:t> etc. </a:t>
            </a:r>
            <a:r>
              <a:rPr lang="nl-BE" baseline="0" dirty="0" smtClean="0">
                <a:sym typeface="Wingdings" panose="05000000000000000000" pitchFamily="2" charset="2"/>
              </a:rPr>
              <a:t> </a:t>
            </a:r>
            <a:r>
              <a:rPr lang="nl-BE" baseline="0" dirty="0" err="1" smtClean="0">
                <a:sym typeface="Wingdings" panose="05000000000000000000" pitchFamily="2" charset="2"/>
              </a:rPr>
              <a:t>not</a:t>
            </a:r>
            <a:r>
              <a:rPr lang="nl-BE" baseline="0" dirty="0" smtClean="0">
                <a:sym typeface="Wingdings" panose="05000000000000000000" pitchFamily="2" charset="2"/>
              </a:rPr>
              <a:t> </a:t>
            </a:r>
            <a:r>
              <a:rPr lang="nl-BE" baseline="0" dirty="0" err="1" smtClean="0">
                <a:sym typeface="Wingdings" panose="05000000000000000000" pitchFamily="2" charset="2"/>
              </a:rPr>
              <a:t>an</a:t>
            </a:r>
            <a:r>
              <a:rPr lang="nl-BE" baseline="0" dirty="0" smtClean="0">
                <a:sym typeface="Wingdings" panose="05000000000000000000" pitchFamily="2" charset="2"/>
              </a:rPr>
              <a:t> </a:t>
            </a:r>
            <a:r>
              <a:rPr lang="nl-BE" baseline="0" dirty="0" err="1" smtClean="0">
                <a:sym typeface="Wingdings" panose="05000000000000000000" pitchFamily="2" charset="2"/>
              </a:rPr>
              <a:t>efficient</a:t>
            </a:r>
            <a:r>
              <a:rPr lang="nl-BE" baseline="0" dirty="0" smtClean="0">
                <a:sym typeface="Wingdings" panose="05000000000000000000" pitchFamily="2" charset="2"/>
              </a:rPr>
              <a:t> ‘system’ at European level</a:t>
            </a:r>
          </a:p>
          <a:p>
            <a:endParaRPr lang="nl-BE" baseline="0" dirty="0" smtClean="0">
              <a:sym typeface="Wingdings" panose="05000000000000000000" pitchFamily="2" charset="2"/>
            </a:endParaRPr>
          </a:p>
          <a:p>
            <a:r>
              <a:rPr lang="nl-BE" baseline="0" dirty="0" smtClean="0">
                <a:sym typeface="Wingdings" panose="05000000000000000000" pitchFamily="2" charset="2"/>
              </a:rPr>
              <a:t>Data management </a:t>
            </a:r>
            <a:r>
              <a:rPr lang="nl-BE" baseline="0" dirty="0" err="1" smtClean="0">
                <a:sym typeface="Wingdings" panose="05000000000000000000" pitchFamily="2" charset="2"/>
              </a:rPr>
              <a:t>and</a:t>
            </a:r>
            <a:r>
              <a:rPr lang="nl-BE" baseline="0" dirty="0" smtClean="0">
                <a:sym typeface="Wingdings" panose="05000000000000000000" pitchFamily="2" charset="2"/>
              </a:rPr>
              <a:t> access – </a:t>
            </a:r>
            <a:r>
              <a:rPr lang="nl-BE" baseline="0" dirty="0" err="1" smtClean="0">
                <a:sym typeface="Wingdings" panose="05000000000000000000" pitchFamily="2" charset="2"/>
              </a:rPr>
              <a:t>fragmentation</a:t>
            </a:r>
            <a:r>
              <a:rPr lang="nl-BE" baseline="0" dirty="0" smtClean="0">
                <a:sym typeface="Wingdings" panose="05000000000000000000" pitchFamily="2" charset="2"/>
              </a:rPr>
              <a:t> </a:t>
            </a:r>
            <a:r>
              <a:rPr lang="nl-BE" baseline="0" dirty="0" err="1" smtClean="0">
                <a:sym typeface="Wingdings" panose="05000000000000000000" pitchFamily="2" charset="2"/>
              </a:rPr>
              <a:t>and</a:t>
            </a:r>
            <a:r>
              <a:rPr lang="nl-BE" baseline="0" dirty="0" smtClean="0">
                <a:sym typeface="Wingdings" panose="05000000000000000000" pitchFamily="2" charset="2"/>
              </a:rPr>
              <a:t> </a:t>
            </a:r>
            <a:r>
              <a:rPr lang="nl-BE" baseline="0" dirty="0" err="1" smtClean="0">
                <a:sym typeface="Wingdings" panose="05000000000000000000" pitchFamily="2" charset="2"/>
              </a:rPr>
              <a:t>lack</a:t>
            </a:r>
            <a:r>
              <a:rPr lang="nl-BE" baseline="0" dirty="0" smtClean="0">
                <a:sym typeface="Wingdings" panose="05000000000000000000" pitchFamily="2" charset="2"/>
              </a:rPr>
              <a:t> of </a:t>
            </a:r>
            <a:r>
              <a:rPr lang="nl-BE" baseline="0" dirty="0" err="1" smtClean="0">
                <a:sym typeface="Wingdings" panose="05000000000000000000" pitchFamily="2" charset="2"/>
              </a:rPr>
              <a:t>coordination</a:t>
            </a:r>
            <a:r>
              <a:rPr lang="nl-BE" baseline="0" dirty="0" smtClean="0">
                <a:sym typeface="Wingdings" panose="05000000000000000000" pitchFamily="2" charset="2"/>
              </a:rPr>
              <a:t>  </a:t>
            </a:r>
            <a:r>
              <a:rPr lang="nl-BE" baseline="0" dirty="0" err="1" smtClean="0">
                <a:sym typeface="Wingdings" panose="05000000000000000000" pitchFamily="2" charset="2"/>
              </a:rPr>
              <a:t>difficult</a:t>
            </a:r>
            <a:r>
              <a:rPr lang="nl-BE" baseline="0" dirty="0" smtClean="0">
                <a:sym typeface="Wingdings" panose="05000000000000000000" pitchFamily="2" charset="2"/>
              </a:rPr>
              <a:t> </a:t>
            </a:r>
            <a:r>
              <a:rPr lang="nl-BE" baseline="0" dirty="0" err="1" smtClean="0">
                <a:sym typeface="Wingdings" panose="05000000000000000000" pitchFamily="2" charset="2"/>
              </a:rPr>
              <a:t>and</a:t>
            </a:r>
            <a:r>
              <a:rPr lang="nl-BE" baseline="0" dirty="0" smtClean="0">
                <a:sym typeface="Wingdings" panose="05000000000000000000" pitchFamily="2" charset="2"/>
              </a:rPr>
              <a:t> time </a:t>
            </a:r>
            <a:r>
              <a:rPr lang="nl-BE" baseline="0" dirty="0" err="1" smtClean="0">
                <a:sym typeface="Wingdings" panose="05000000000000000000" pitchFamily="2" charset="2"/>
              </a:rPr>
              <a:t>consuming</a:t>
            </a:r>
            <a:r>
              <a:rPr lang="nl-BE" baseline="0" dirty="0" smtClean="0">
                <a:sym typeface="Wingdings" panose="05000000000000000000" pitchFamily="2" charset="2"/>
              </a:rPr>
              <a:t> </a:t>
            </a:r>
            <a:r>
              <a:rPr lang="nl-BE" baseline="0" dirty="0" err="1" smtClean="0">
                <a:sym typeface="Wingdings" panose="05000000000000000000" pitchFamily="2" charset="2"/>
              </a:rPr>
              <a:t>to</a:t>
            </a:r>
            <a:r>
              <a:rPr lang="nl-BE" baseline="0" dirty="0" smtClean="0">
                <a:sym typeface="Wingdings" panose="05000000000000000000" pitchFamily="2" charset="2"/>
              </a:rPr>
              <a:t> </a:t>
            </a:r>
            <a:r>
              <a:rPr lang="nl-BE" baseline="0" dirty="0" err="1" smtClean="0">
                <a:sym typeface="Wingdings" panose="05000000000000000000" pitchFamily="2" charset="2"/>
              </a:rPr>
              <a:t>obtain</a:t>
            </a:r>
            <a:r>
              <a:rPr lang="nl-BE" baseline="0" dirty="0" smtClean="0">
                <a:sym typeface="Wingdings" panose="05000000000000000000" pitchFamily="2" charset="2"/>
              </a:rPr>
              <a:t> </a:t>
            </a:r>
            <a:r>
              <a:rPr lang="nl-BE" baseline="0" dirty="0" err="1" smtClean="0">
                <a:sym typeface="Wingdings" panose="05000000000000000000" pitchFamily="2" charset="2"/>
              </a:rPr>
              <a:t>existing</a:t>
            </a:r>
            <a:r>
              <a:rPr lang="nl-BE" baseline="0" dirty="0" smtClean="0">
                <a:sym typeface="Wingdings" panose="05000000000000000000" pitchFamily="2" charset="2"/>
              </a:rPr>
              <a:t> data </a:t>
            </a:r>
            <a:r>
              <a:rPr lang="nl-BE" baseline="0" dirty="0" err="1" smtClean="0">
                <a:sym typeface="Wingdings" panose="05000000000000000000" pitchFamily="2" charset="2"/>
              </a:rPr>
              <a:t>for</a:t>
            </a:r>
            <a:r>
              <a:rPr lang="nl-BE" baseline="0" dirty="0" smtClean="0">
                <a:sym typeface="Wingdings" panose="05000000000000000000" pitchFamily="2" charset="2"/>
              </a:rPr>
              <a:t> </a:t>
            </a:r>
            <a:r>
              <a:rPr lang="nl-BE" baseline="0" dirty="0" err="1" smtClean="0">
                <a:sym typeface="Wingdings" panose="05000000000000000000" pitchFamily="2" charset="2"/>
              </a:rPr>
              <a:t>larger</a:t>
            </a:r>
            <a:r>
              <a:rPr lang="nl-BE" baseline="0" dirty="0" smtClean="0">
                <a:sym typeface="Wingdings" panose="05000000000000000000" pitchFamily="2" charset="2"/>
              </a:rPr>
              <a:t> </a:t>
            </a:r>
            <a:r>
              <a:rPr lang="nl-BE" baseline="0" dirty="0" err="1" smtClean="0">
                <a:sym typeface="Wingdings" panose="05000000000000000000" pitchFamily="2" charset="2"/>
              </a:rPr>
              <a:t>areas</a:t>
            </a:r>
            <a:r>
              <a:rPr lang="nl-BE" baseline="0" dirty="0" smtClean="0">
                <a:sym typeface="Wingdings" panose="05000000000000000000" pitchFamily="2" charset="2"/>
              </a:rPr>
              <a:t> (e.g. </a:t>
            </a:r>
            <a:r>
              <a:rPr lang="nl-BE" baseline="0" dirty="0" err="1" smtClean="0">
                <a:sym typeface="Wingdings" panose="05000000000000000000" pitchFamily="2" charset="2"/>
              </a:rPr>
              <a:t>seabasin</a:t>
            </a:r>
            <a:r>
              <a:rPr lang="nl-BE" baseline="0" dirty="0" smtClean="0">
                <a:sym typeface="Wingdings" panose="05000000000000000000" pitchFamily="2" charset="2"/>
              </a:rPr>
              <a:t> level)</a:t>
            </a:r>
          </a:p>
          <a:p>
            <a:endParaRPr lang="nl-BE" baseline="0" dirty="0" smtClean="0">
              <a:sym typeface="Wingdings" panose="05000000000000000000" pitchFamily="2" charset="2"/>
            </a:endParaRPr>
          </a:p>
          <a:p>
            <a:endParaRPr lang="nl-B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1" dirty="0" smtClean="0">
                <a:solidFill>
                  <a:srgbClr val="005A8E"/>
                </a:solidFill>
                <a:latin typeface="Helvetica" panose="020B0604020202020204" pitchFamily="34" charset="0"/>
                <a:cs typeface="Helvetica" panose="020B0604020202020204" pitchFamily="34" charset="0"/>
              </a:rPr>
              <a:t>(…) the data collected through these observations can only generate knowledge and innovation if Europe's engineers and scientists are able to find, access, assemble and apply them efficiently and rapidly. At present this is often not the case.</a:t>
            </a:r>
          </a:p>
          <a:p>
            <a:endParaRPr lang="nl-BE" dirty="0"/>
          </a:p>
        </p:txBody>
      </p:sp>
      <p:sp>
        <p:nvSpPr>
          <p:cNvPr id="4" name="Date Placeholder 3"/>
          <p:cNvSpPr>
            <a:spLocks noGrp="1"/>
          </p:cNvSpPr>
          <p:nvPr>
            <p:ph type="dt" idx="10"/>
          </p:nvPr>
        </p:nvSpPr>
        <p:spPr/>
        <p:txBody>
          <a:bodyPr/>
          <a:lstStyle/>
          <a:p>
            <a:endParaRPr lang="nl-BE"/>
          </a:p>
        </p:txBody>
      </p:sp>
      <p:sp>
        <p:nvSpPr>
          <p:cNvPr id="5" name="Slide Number Placeholder 4"/>
          <p:cNvSpPr>
            <a:spLocks noGrp="1"/>
          </p:cNvSpPr>
          <p:nvPr>
            <p:ph type="sldNum" sz="quarter" idx="11"/>
          </p:nvPr>
        </p:nvSpPr>
        <p:spPr/>
        <p:txBody>
          <a:bodyPr/>
          <a:lstStyle/>
          <a:p>
            <a:fld id="{3B48CB95-4BEA-4722-A7FC-FA902B69D8A1}" type="slidenum">
              <a:rPr lang="nl-BE" smtClean="0"/>
              <a:pPr/>
              <a:t>6</a:t>
            </a:fld>
            <a:endParaRPr lang="nl-BE"/>
          </a:p>
        </p:txBody>
      </p:sp>
    </p:spTree>
    <p:extLst>
      <p:ext uri="{BB962C8B-B14F-4D97-AF65-F5344CB8AC3E}">
        <p14:creationId xmlns:p14="http://schemas.microsoft.com/office/powerpoint/2010/main" val="1415692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Marine Knowledge 2020 is</a:t>
            </a:r>
            <a:r>
              <a:rPr lang="en-US" baseline="0" dirty="0" smtClean="0">
                <a:effectLst/>
              </a:rPr>
              <a:t> Europe’s strategy to unlock the economic and societal potential of Europe’s wealth of marine observations.  </a:t>
            </a:r>
            <a:endParaRPr lang="en-US" dirty="0" smtClean="0">
              <a:effectLst/>
            </a:endParaRPr>
          </a:p>
          <a:p>
            <a:endParaRPr lang="en-US" dirty="0" smtClean="0">
              <a:effectLst/>
            </a:endParaRPr>
          </a:p>
          <a:p>
            <a:r>
              <a:rPr lang="en-US" dirty="0" smtClean="0">
                <a:effectLst/>
              </a:rPr>
              <a:t>MK2020 strives to bring together marine data from different sources with the aim of:</a:t>
            </a:r>
          </a:p>
          <a:p>
            <a:pPr marL="180626" indent="-180626">
              <a:buFontTx/>
              <a:buChar char="-"/>
            </a:pPr>
            <a:r>
              <a:rPr lang="en-US" dirty="0" smtClean="0">
                <a:effectLst/>
              </a:rPr>
              <a:t>Helping industry, public authorities and researchers find the data and make more effective use of them to develop new products and services.</a:t>
            </a:r>
          </a:p>
          <a:p>
            <a:pPr marL="180626" indent="-180626">
              <a:buFontTx/>
              <a:buChar char="-"/>
            </a:pPr>
            <a:r>
              <a:rPr lang="en-US" dirty="0" smtClean="0">
                <a:effectLst/>
              </a:rPr>
              <a:t>Improving our understanding of how the seas behave.</a:t>
            </a:r>
          </a:p>
          <a:p>
            <a:pPr marL="180626" indent="-180626">
              <a:buFontTx/>
              <a:buChar char="-"/>
            </a:pPr>
            <a:endParaRPr lang="en-US" dirty="0" smtClean="0">
              <a:effectLst/>
            </a:endParaRPr>
          </a:p>
          <a:p>
            <a:r>
              <a:rPr lang="en-US" dirty="0" smtClean="0">
                <a:effectLst/>
              </a:rPr>
              <a:t>Objectives</a:t>
            </a:r>
            <a:r>
              <a:rPr lang="en-US" baseline="0" dirty="0" smtClean="0">
                <a:effectLst/>
              </a:rPr>
              <a:t> are:</a:t>
            </a:r>
          </a:p>
          <a:p>
            <a:pPr marL="180626" indent="-180626">
              <a:buFontTx/>
              <a:buChar char="-"/>
            </a:pPr>
            <a:r>
              <a:rPr lang="en-US" baseline="0" dirty="0" smtClean="0">
                <a:effectLst/>
              </a:rPr>
              <a:t>Reduce operators costs</a:t>
            </a:r>
          </a:p>
          <a:p>
            <a:pPr marL="180626" indent="-180626">
              <a:buFontTx/>
              <a:buChar char="-"/>
            </a:pPr>
            <a:r>
              <a:rPr lang="en-US" baseline="0" dirty="0" smtClean="0">
                <a:effectLst/>
              </a:rPr>
              <a:t>Reduce uncertainty about </a:t>
            </a:r>
            <a:r>
              <a:rPr lang="en-US" baseline="0" dirty="0" err="1" smtClean="0">
                <a:effectLst/>
              </a:rPr>
              <a:t>behaviour</a:t>
            </a:r>
            <a:r>
              <a:rPr lang="en-US" baseline="0" dirty="0" smtClean="0">
                <a:effectLst/>
              </a:rPr>
              <a:t> of the sea</a:t>
            </a:r>
          </a:p>
          <a:p>
            <a:pPr marL="180626" indent="-180626">
              <a:buFontTx/>
              <a:buChar char="-"/>
            </a:pPr>
            <a:r>
              <a:rPr lang="en-US" baseline="0" dirty="0" smtClean="0">
                <a:effectLst/>
              </a:rPr>
              <a:t>Improve our knowledge</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2BDFCA91-0278-4988-B16D-67836A39FE77}" type="slidenum">
              <a:rPr lang="nl-BE" smtClean="0"/>
              <a:pPr/>
              <a:t>7</a:t>
            </a:fld>
            <a:endParaRPr lang="nl-BE"/>
          </a:p>
        </p:txBody>
      </p:sp>
    </p:spTree>
    <p:extLst>
      <p:ext uri="{BB962C8B-B14F-4D97-AF65-F5344CB8AC3E}">
        <p14:creationId xmlns:p14="http://schemas.microsoft.com/office/powerpoint/2010/main" val="3285493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100000"/>
              <a:buFont typeface="Garamond" panose="02020404030301010803" pitchFamily="18" charset="0"/>
              <a:buChar char="■"/>
            </a:pPr>
            <a:endParaRPr lang="en-US" altLang="en-US" dirty="0" smtClean="0">
              <a:latin typeface="Garamond" pitchFamily="18" charset="0"/>
              <a:ea typeface="ＭＳ Ｐゴシック" pitchFamily="34" charset="-128"/>
              <a:cs typeface="Calibri" pitchFamily="34" charset="0"/>
            </a:endParaRPr>
          </a:p>
          <a:p>
            <a:pPr marL="166769" indent="-166769">
              <a:buFontTx/>
              <a:buChar char="-"/>
            </a:pPr>
            <a:r>
              <a:rPr lang="nl-BE" dirty="0" smtClean="0"/>
              <a:t>We want single access points </a:t>
            </a:r>
            <a:r>
              <a:rPr lang="nl-BE" dirty="0" err="1" smtClean="0"/>
              <a:t>where</a:t>
            </a:r>
            <a:r>
              <a:rPr lang="nl-BE" dirty="0" smtClean="0"/>
              <a:t> professionals </a:t>
            </a:r>
            <a:r>
              <a:rPr lang="nl-BE" dirty="0" err="1" smtClean="0"/>
              <a:t>from</a:t>
            </a:r>
            <a:r>
              <a:rPr lang="nl-BE" dirty="0" smtClean="0"/>
              <a:t> public sector,</a:t>
            </a:r>
            <a:r>
              <a:rPr lang="nl-BE" baseline="0" dirty="0" smtClean="0"/>
              <a:t> </a:t>
            </a:r>
            <a:r>
              <a:rPr lang="nl-BE" baseline="0" dirty="0" err="1" smtClean="0"/>
              <a:t>industry</a:t>
            </a:r>
            <a:r>
              <a:rPr lang="nl-BE" baseline="0" dirty="0" smtClean="0"/>
              <a:t>, </a:t>
            </a:r>
            <a:r>
              <a:rPr lang="nl-BE" baseline="0" dirty="0" err="1" smtClean="0"/>
              <a:t>civil</a:t>
            </a:r>
            <a:r>
              <a:rPr lang="nl-BE" baseline="0" dirty="0" smtClean="0"/>
              <a:t> society </a:t>
            </a:r>
            <a:r>
              <a:rPr lang="nl-BE" baseline="0" dirty="0" err="1" smtClean="0"/>
              <a:t>and</a:t>
            </a:r>
            <a:r>
              <a:rPr lang="nl-BE" baseline="0" dirty="0" smtClean="0"/>
              <a:t> </a:t>
            </a:r>
            <a:r>
              <a:rPr lang="nl-BE" baseline="0" dirty="0" err="1" smtClean="0"/>
              <a:t>science</a:t>
            </a:r>
            <a:r>
              <a:rPr lang="nl-BE" baseline="0" dirty="0" smtClean="0"/>
              <a:t> </a:t>
            </a:r>
            <a:r>
              <a:rPr lang="nl-BE" baseline="0" dirty="0" err="1" smtClean="0"/>
              <a:t>communities</a:t>
            </a:r>
            <a:r>
              <a:rPr lang="nl-BE" baseline="0" dirty="0" smtClean="0"/>
              <a:t> have </a:t>
            </a:r>
            <a:r>
              <a:rPr lang="nl-BE" baseline="0" dirty="0" err="1" smtClean="0"/>
              <a:t>can</a:t>
            </a:r>
            <a:r>
              <a:rPr lang="nl-BE" baseline="0" dirty="0" smtClean="0"/>
              <a:t> </a:t>
            </a:r>
            <a:r>
              <a:rPr lang="nl-BE" baseline="0" dirty="0" err="1" smtClean="0"/>
              <a:t>easilty</a:t>
            </a:r>
            <a:r>
              <a:rPr lang="nl-BE" baseline="0" dirty="0" smtClean="0"/>
              <a:t> </a:t>
            </a:r>
            <a:r>
              <a:rPr lang="nl-BE" baseline="0" dirty="0" err="1" smtClean="0"/>
              <a:t>obtain</a:t>
            </a:r>
            <a:r>
              <a:rPr lang="nl-BE" baseline="0" dirty="0" smtClean="0"/>
              <a:t> </a:t>
            </a:r>
            <a:r>
              <a:rPr lang="nl-BE" dirty="0" smtClean="0"/>
              <a:t> high </a:t>
            </a:r>
            <a:r>
              <a:rPr lang="nl-BE" dirty="0" err="1" smtClean="0"/>
              <a:t>quality</a:t>
            </a:r>
            <a:r>
              <a:rPr lang="nl-BE" dirty="0" smtClean="0"/>
              <a:t> </a:t>
            </a:r>
            <a:r>
              <a:rPr lang="nl-BE" dirty="0" err="1" smtClean="0"/>
              <a:t>harmonised</a:t>
            </a:r>
            <a:r>
              <a:rPr lang="nl-BE" dirty="0" smtClean="0"/>
              <a:t> dat</a:t>
            </a:r>
            <a:r>
              <a:rPr lang="nl-BE" baseline="0" dirty="0" smtClean="0"/>
              <a:t>asets </a:t>
            </a:r>
            <a:r>
              <a:rPr lang="nl-BE" baseline="0" dirty="0" err="1" smtClean="0"/>
              <a:t>and</a:t>
            </a:r>
            <a:r>
              <a:rPr lang="nl-BE" baseline="0" dirty="0" smtClean="0"/>
              <a:t> </a:t>
            </a:r>
            <a:r>
              <a:rPr lang="nl-BE" baseline="0" dirty="0" err="1" smtClean="0"/>
              <a:t>products</a:t>
            </a:r>
            <a:r>
              <a:rPr lang="nl-BE" baseline="0" dirty="0" smtClean="0"/>
              <a:t> (e.g. </a:t>
            </a:r>
            <a:r>
              <a:rPr lang="nl-BE" baseline="0" dirty="0" err="1" smtClean="0"/>
              <a:t>maps</a:t>
            </a:r>
            <a:r>
              <a:rPr lang="nl-BE" baseline="0" dirty="0" smtClean="0"/>
              <a:t>) </a:t>
            </a:r>
            <a:r>
              <a:rPr lang="nl-BE" baseline="0" dirty="0" err="1" smtClean="0"/>
              <a:t>stored</a:t>
            </a:r>
            <a:r>
              <a:rPr lang="nl-BE" baseline="0" dirty="0" smtClean="0"/>
              <a:t> in different systems around Europe – we want </a:t>
            </a:r>
            <a:r>
              <a:rPr lang="nl-BE" baseline="0" dirty="0" err="1" smtClean="0"/>
              <a:t>this</a:t>
            </a:r>
            <a:r>
              <a:rPr lang="nl-BE" baseline="0" dirty="0" smtClean="0"/>
              <a:t> </a:t>
            </a:r>
            <a:r>
              <a:rPr lang="nl-BE" baseline="0" dirty="0" err="1" smtClean="0"/>
              <a:t>to</a:t>
            </a:r>
            <a:r>
              <a:rPr lang="nl-BE" baseline="0" dirty="0" smtClean="0"/>
              <a:t> </a:t>
            </a:r>
            <a:r>
              <a:rPr lang="nl-BE" baseline="0" dirty="0" err="1" smtClean="0"/>
              <a:t>be</a:t>
            </a:r>
            <a:r>
              <a:rPr lang="nl-BE" baseline="0" dirty="0" smtClean="0"/>
              <a:t> </a:t>
            </a:r>
            <a:r>
              <a:rPr lang="nl-BE" baseline="0" dirty="0" err="1" smtClean="0"/>
              <a:t>quick</a:t>
            </a:r>
            <a:r>
              <a:rPr lang="nl-BE" baseline="0" dirty="0" smtClean="0"/>
              <a:t> </a:t>
            </a:r>
            <a:r>
              <a:rPr lang="nl-BE" baseline="0" dirty="0" err="1" smtClean="0"/>
              <a:t>and</a:t>
            </a:r>
            <a:r>
              <a:rPr lang="nl-BE" baseline="0" dirty="0" smtClean="0"/>
              <a:t> in </a:t>
            </a:r>
            <a:r>
              <a:rPr lang="nl-BE" baseline="0" dirty="0" err="1" smtClean="0"/>
              <a:t>provided</a:t>
            </a:r>
            <a:r>
              <a:rPr lang="nl-BE" baseline="0" dirty="0" smtClean="0"/>
              <a:t> in formats </a:t>
            </a:r>
            <a:r>
              <a:rPr lang="nl-BE" baseline="0" dirty="0" err="1" smtClean="0"/>
              <a:t>and</a:t>
            </a:r>
            <a:r>
              <a:rPr lang="nl-BE" baseline="0" dirty="0" smtClean="0"/>
              <a:t> </a:t>
            </a:r>
            <a:r>
              <a:rPr lang="nl-BE" baseline="0" dirty="0" err="1" smtClean="0"/>
              <a:t>ways</a:t>
            </a:r>
            <a:r>
              <a:rPr lang="nl-BE" baseline="0" dirty="0" smtClean="0"/>
              <a:t> </a:t>
            </a:r>
            <a:r>
              <a:rPr lang="nl-BE" baseline="0" dirty="0" err="1" smtClean="0"/>
              <a:t>that</a:t>
            </a:r>
            <a:r>
              <a:rPr lang="nl-BE" baseline="0" dirty="0" smtClean="0"/>
              <a:t> </a:t>
            </a:r>
            <a:r>
              <a:rPr lang="nl-BE" baseline="0" dirty="0" err="1" smtClean="0"/>
              <a:t>allows</a:t>
            </a:r>
            <a:r>
              <a:rPr lang="nl-BE" baseline="0" dirty="0" smtClean="0"/>
              <a:t> </a:t>
            </a:r>
            <a:r>
              <a:rPr lang="nl-BE" baseline="0" dirty="0" err="1" smtClean="0"/>
              <a:t>us</a:t>
            </a:r>
            <a:r>
              <a:rPr lang="nl-BE" baseline="0" dirty="0" smtClean="0"/>
              <a:t> </a:t>
            </a:r>
            <a:r>
              <a:rPr lang="nl-BE" baseline="0" dirty="0" err="1" smtClean="0"/>
              <a:t>to</a:t>
            </a:r>
            <a:r>
              <a:rPr lang="nl-BE" baseline="0" dirty="0" smtClean="0"/>
              <a:t> </a:t>
            </a:r>
            <a:r>
              <a:rPr lang="nl-BE" baseline="0" dirty="0" err="1" smtClean="0"/>
              <a:t>easily</a:t>
            </a:r>
            <a:r>
              <a:rPr lang="nl-BE" baseline="0" dirty="0" smtClean="0"/>
              <a:t> </a:t>
            </a:r>
            <a:r>
              <a:rPr lang="nl-BE" baseline="0" dirty="0" err="1" smtClean="0"/>
              <a:t>use</a:t>
            </a:r>
            <a:r>
              <a:rPr lang="nl-BE" baseline="0" dirty="0" smtClean="0"/>
              <a:t> </a:t>
            </a:r>
            <a:r>
              <a:rPr lang="nl-BE" baseline="0" dirty="0" err="1" smtClean="0"/>
              <a:t>and</a:t>
            </a:r>
            <a:r>
              <a:rPr lang="nl-BE" baseline="0" dirty="0" smtClean="0"/>
              <a:t> combine </a:t>
            </a:r>
            <a:r>
              <a:rPr lang="nl-BE" baseline="0" dirty="0" err="1" smtClean="0"/>
              <a:t>the</a:t>
            </a:r>
            <a:r>
              <a:rPr lang="nl-BE" baseline="0" dirty="0" smtClean="0"/>
              <a:t> data </a:t>
            </a:r>
            <a:r>
              <a:rPr lang="nl-BE" baseline="0" dirty="0" err="1" smtClean="0"/>
              <a:t>and</a:t>
            </a:r>
            <a:r>
              <a:rPr lang="nl-BE" baseline="0" dirty="0" smtClean="0"/>
              <a:t> </a:t>
            </a:r>
            <a:r>
              <a:rPr lang="nl-BE" baseline="0" dirty="0" err="1" smtClean="0"/>
              <a:t>products</a:t>
            </a:r>
            <a:r>
              <a:rPr lang="nl-BE" baseline="0" dirty="0" smtClean="0"/>
              <a:t>.  </a:t>
            </a:r>
            <a:endParaRPr lang="nl-BE" dirty="0" smtClean="0"/>
          </a:p>
          <a:p>
            <a:endParaRPr lang="nl-BE" dirty="0" smtClean="0"/>
          </a:p>
          <a:p>
            <a:pPr marL="166769" indent="-166769">
              <a:buFontTx/>
              <a:buChar char="-"/>
            </a:pPr>
            <a:r>
              <a:rPr lang="nl-BE" dirty="0" err="1" smtClean="0"/>
              <a:t>With</a:t>
            </a:r>
            <a:r>
              <a:rPr lang="nl-BE" dirty="0" smtClean="0"/>
              <a:t> EMODnet we are</a:t>
            </a:r>
            <a:r>
              <a:rPr lang="nl-BE" baseline="0" dirty="0" smtClean="0"/>
              <a:t> </a:t>
            </a:r>
            <a:r>
              <a:rPr lang="nl-BE" baseline="0" dirty="0" err="1" smtClean="0"/>
              <a:t>developing</a:t>
            </a:r>
            <a:r>
              <a:rPr lang="nl-BE" baseline="0" dirty="0" smtClean="0"/>
              <a:t> </a:t>
            </a:r>
            <a:r>
              <a:rPr lang="nl-BE" baseline="0" dirty="0" err="1" smtClean="0"/>
              <a:t>such</a:t>
            </a:r>
            <a:r>
              <a:rPr lang="nl-BE" baseline="0" dirty="0" smtClean="0"/>
              <a:t> a ‘</a:t>
            </a:r>
            <a:r>
              <a:rPr lang="nl-BE" baseline="0" dirty="0" err="1" smtClean="0"/>
              <a:t>distributed</a:t>
            </a:r>
            <a:r>
              <a:rPr lang="nl-BE" baseline="0" dirty="0" smtClean="0"/>
              <a:t> data system’ </a:t>
            </a:r>
            <a:r>
              <a:rPr lang="nl-BE" baseline="0" dirty="0" err="1" smtClean="0"/>
              <a:t>consisting</a:t>
            </a:r>
            <a:r>
              <a:rPr lang="nl-BE" baseline="0" dirty="0" smtClean="0"/>
              <a:t> of a </a:t>
            </a:r>
            <a:r>
              <a:rPr lang="nl-BE" baseline="0" dirty="0" err="1" smtClean="0"/>
              <a:t>central</a:t>
            </a:r>
            <a:r>
              <a:rPr lang="nl-BE" baseline="0" dirty="0" smtClean="0"/>
              <a:t> gateway </a:t>
            </a:r>
            <a:r>
              <a:rPr lang="nl-BE" baseline="0" dirty="0" err="1" smtClean="0"/>
              <a:t>underpinned</a:t>
            </a:r>
            <a:r>
              <a:rPr lang="nl-BE" baseline="0" dirty="0" smtClean="0"/>
              <a:t> </a:t>
            </a:r>
            <a:r>
              <a:rPr lang="nl-BE" baseline="0" dirty="0" err="1" smtClean="0"/>
              <a:t>by</a:t>
            </a:r>
            <a:r>
              <a:rPr lang="nl-BE" baseline="0" dirty="0" smtClean="0"/>
              <a:t> </a:t>
            </a:r>
            <a:r>
              <a:rPr lang="nl-BE" dirty="0" smtClean="0"/>
              <a:t>7 </a:t>
            </a:r>
            <a:r>
              <a:rPr lang="nl-BE" dirty="0" err="1" smtClean="0"/>
              <a:t>thematic</a:t>
            </a:r>
            <a:r>
              <a:rPr lang="nl-BE" dirty="0" smtClean="0"/>
              <a:t> data </a:t>
            </a:r>
            <a:r>
              <a:rPr lang="nl-BE" dirty="0" err="1" smtClean="0"/>
              <a:t>subportals</a:t>
            </a:r>
            <a:r>
              <a:rPr lang="nl-BE" dirty="0" smtClean="0"/>
              <a:t> – </a:t>
            </a:r>
            <a:r>
              <a:rPr lang="nl-BE" dirty="0" err="1" smtClean="0"/>
              <a:t>Bathymetry</a:t>
            </a:r>
            <a:r>
              <a:rPr lang="nl-BE" dirty="0" smtClean="0"/>
              <a:t>, </a:t>
            </a:r>
            <a:r>
              <a:rPr lang="nl-BE" dirty="0" err="1" smtClean="0"/>
              <a:t>Geology</a:t>
            </a:r>
            <a:r>
              <a:rPr lang="nl-BE" dirty="0" smtClean="0"/>
              <a:t>, </a:t>
            </a:r>
            <a:r>
              <a:rPr lang="nl-BE" dirty="0" err="1" smtClean="0"/>
              <a:t>Seabed</a:t>
            </a:r>
            <a:r>
              <a:rPr lang="nl-BE" dirty="0" smtClean="0"/>
              <a:t> Habitats, Chemistry, </a:t>
            </a:r>
            <a:r>
              <a:rPr lang="nl-BE" dirty="0" err="1" smtClean="0"/>
              <a:t>Biology</a:t>
            </a:r>
            <a:r>
              <a:rPr lang="nl-BE" dirty="0" smtClean="0"/>
              <a:t>, </a:t>
            </a:r>
            <a:r>
              <a:rPr lang="nl-BE" dirty="0" err="1" smtClean="0"/>
              <a:t>Physics</a:t>
            </a:r>
            <a:r>
              <a:rPr lang="nl-BE" dirty="0" smtClean="0"/>
              <a:t> </a:t>
            </a:r>
            <a:r>
              <a:rPr lang="nl-BE" dirty="0" err="1" smtClean="0"/>
              <a:t>and</a:t>
            </a:r>
            <a:r>
              <a:rPr lang="nl-BE" dirty="0" smtClean="0"/>
              <a:t> Human </a:t>
            </a:r>
            <a:r>
              <a:rPr lang="nl-BE" dirty="0" err="1" smtClean="0"/>
              <a:t>Activities</a:t>
            </a:r>
            <a:r>
              <a:rPr lang="nl-BE" dirty="0" smtClean="0"/>
              <a:t>.</a:t>
            </a:r>
          </a:p>
          <a:p>
            <a:pPr marL="166769" indent="-166769">
              <a:buFontTx/>
              <a:buChar char="-"/>
            </a:pPr>
            <a:endParaRPr lang="nl-BE" dirty="0" smtClean="0"/>
          </a:p>
          <a:p>
            <a:pPr marL="166769" indent="-166769">
              <a:buFontTx/>
              <a:buChar char="-"/>
            </a:pPr>
            <a:endParaRPr lang="nl-BE" dirty="0" smtClean="0"/>
          </a:p>
        </p:txBody>
      </p:sp>
      <p:sp>
        <p:nvSpPr>
          <p:cNvPr id="4" name="Date Placeholder 3"/>
          <p:cNvSpPr>
            <a:spLocks noGrp="1"/>
          </p:cNvSpPr>
          <p:nvPr>
            <p:ph type="dt" idx="10"/>
          </p:nvPr>
        </p:nvSpPr>
        <p:spPr/>
        <p:txBody>
          <a:bodyPr/>
          <a:lstStyle/>
          <a:p>
            <a:endParaRPr lang="nl-BE"/>
          </a:p>
        </p:txBody>
      </p:sp>
      <p:sp>
        <p:nvSpPr>
          <p:cNvPr id="5" name="Slide Number Placeholder 4"/>
          <p:cNvSpPr>
            <a:spLocks noGrp="1"/>
          </p:cNvSpPr>
          <p:nvPr>
            <p:ph type="sldNum" sz="quarter" idx="11"/>
          </p:nvPr>
        </p:nvSpPr>
        <p:spPr/>
        <p:txBody>
          <a:bodyPr/>
          <a:lstStyle/>
          <a:p>
            <a:fld id="{3B48CB95-4BEA-4722-A7FC-FA902B69D8A1}" type="slidenum">
              <a:rPr lang="nl-BE" smtClean="0"/>
              <a:pPr/>
              <a:t>8</a:t>
            </a:fld>
            <a:endParaRPr lang="nl-BE"/>
          </a:p>
        </p:txBody>
      </p:sp>
    </p:spTree>
    <p:extLst>
      <p:ext uri="{BB962C8B-B14F-4D97-AF65-F5344CB8AC3E}">
        <p14:creationId xmlns:p14="http://schemas.microsoft.com/office/powerpoint/2010/main" val="478019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84"/>
              </a:spcBef>
            </a:pPr>
            <a:r>
              <a:rPr lang="en-GB" altLang="en-US" dirty="0" smtClean="0"/>
              <a:t>Vision targets for 2020 </a:t>
            </a:r>
          </a:p>
          <a:p>
            <a:pPr marL="333539" indent="-333539">
              <a:spcBef>
                <a:spcPts val="584"/>
              </a:spcBef>
              <a:buFont typeface="Arial" panose="020B0604020202020204" pitchFamily="34" charset="0"/>
              <a:buChar char="•"/>
            </a:pPr>
            <a:r>
              <a:rPr lang="en-GB" altLang="en-US" dirty="0" smtClean="0"/>
              <a:t>Seamless multi-resolution digital seabed map of European waters by 2020 </a:t>
            </a:r>
          </a:p>
          <a:p>
            <a:pPr lvl="1">
              <a:spcBef>
                <a:spcPts val="584"/>
              </a:spcBef>
            </a:pPr>
            <a:r>
              <a:rPr lang="en-GB" altLang="en-US" dirty="0" smtClean="0"/>
              <a:t>Highest resolution possible in areas that have been surveyed; </a:t>
            </a:r>
          </a:p>
          <a:p>
            <a:pPr lvl="1">
              <a:spcBef>
                <a:spcPts val="584"/>
              </a:spcBef>
            </a:pPr>
            <a:r>
              <a:rPr lang="en-GB" altLang="en-US" dirty="0" smtClean="0"/>
              <a:t>Topography, geology, habitats and ecosystems;</a:t>
            </a:r>
          </a:p>
          <a:p>
            <a:pPr marL="333539" lvl="1" indent="-333539">
              <a:spcBef>
                <a:spcPts val="584"/>
              </a:spcBef>
              <a:buFont typeface="Arial"/>
              <a:buChar char="•"/>
            </a:pPr>
            <a:r>
              <a:rPr lang="en-GB" altLang="en-US" dirty="0" smtClean="0"/>
              <a:t>Accompanied by timely information on</a:t>
            </a:r>
          </a:p>
          <a:p>
            <a:pPr lvl="2">
              <a:spcBef>
                <a:spcPts val="584"/>
              </a:spcBef>
              <a:buFontTx/>
              <a:buChar char="•"/>
            </a:pPr>
            <a:r>
              <a:rPr lang="en-GB" altLang="en-US" dirty="0" smtClean="0"/>
              <a:t>Physical, chemical and biological state of the overlying water column </a:t>
            </a:r>
          </a:p>
          <a:p>
            <a:pPr lvl="2">
              <a:spcBef>
                <a:spcPts val="584"/>
              </a:spcBef>
              <a:buFontTx/>
              <a:buChar char="•"/>
            </a:pPr>
            <a:r>
              <a:rPr lang="en-GB" altLang="en-US" dirty="0" smtClean="0"/>
              <a:t>Oceanographic forecasts;</a:t>
            </a:r>
          </a:p>
          <a:p>
            <a:pPr marL="333539" lvl="1" indent="-333539">
              <a:spcBef>
                <a:spcPts val="584"/>
              </a:spcBef>
              <a:buFont typeface="Arial"/>
              <a:buChar char="•"/>
            </a:pPr>
            <a:r>
              <a:rPr lang="en-GB" altLang="en-US" dirty="0" smtClean="0"/>
              <a:t>Easily accessible, interoperable and free of restrictions on use;</a:t>
            </a:r>
          </a:p>
          <a:p>
            <a:endParaRPr lang="nl-BE" sz="1000" dirty="0"/>
          </a:p>
        </p:txBody>
      </p:sp>
      <p:sp>
        <p:nvSpPr>
          <p:cNvPr id="4" name="Slide Number Placeholder 3"/>
          <p:cNvSpPr>
            <a:spLocks noGrp="1"/>
          </p:cNvSpPr>
          <p:nvPr>
            <p:ph type="sldNum" sz="quarter" idx="10"/>
          </p:nvPr>
        </p:nvSpPr>
        <p:spPr/>
        <p:txBody>
          <a:bodyPr/>
          <a:lstStyle/>
          <a:p>
            <a:fld id="{2BDFCA91-0278-4988-B16D-67836A39FE77}" type="slidenum">
              <a:rPr lang="nl-BE" smtClean="0"/>
              <a:pPr/>
              <a:t>9</a:t>
            </a:fld>
            <a:endParaRPr lang="nl-BE"/>
          </a:p>
        </p:txBody>
      </p:sp>
    </p:spTree>
    <p:extLst>
      <p:ext uri="{BB962C8B-B14F-4D97-AF65-F5344CB8AC3E}">
        <p14:creationId xmlns:p14="http://schemas.microsoft.com/office/powerpoint/2010/main" val="2805231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Met Office and National Oceanography Centre (NOC) are jointly developing a new storm surge forecast model for the UK. The new system uses NEMO as the underlying ocean model. In order to correctly forecast storm surge it is vital that the model’s tidal solution is accurate, which in turn requires an accurate bathymetry. As part of the setup a number of different bathymetry products have been tested, and the results compared against observations from tide gauges around the UK.</a:t>
            </a:r>
            <a:endParaRPr lang="nl-BE" dirty="0"/>
          </a:p>
          <a:p>
            <a:r>
              <a:rPr lang="en-GB" dirty="0"/>
              <a:t> </a:t>
            </a:r>
            <a:endParaRPr lang="nl-BE" dirty="0"/>
          </a:p>
          <a:p>
            <a:r>
              <a:rPr lang="en-GB" dirty="0"/>
              <a:t>Using a bathymetry based on the EMODnet dataset led to an overall improvement in the model tide solution compared with the previously used NOOS bathymetry. Systematic biases in particular have been reduced. The </a:t>
            </a:r>
            <a:r>
              <a:rPr lang="en-GB" b="1" dirty="0"/>
              <a:t>figure shows errors</a:t>
            </a:r>
            <a:r>
              <a:rPr lang="en-GB" dirty="0"/>
              <a:t> in the M2 constituent (the most dominant in the UK region) for ports on the east coast, where there are significant improvements using EMODnet.</a:t>
            </a:r>
            <a:endParaRPr lang="nl-BE" dirty="0"/>
          </a:p>
          <a:p>
            <a:r>
              <a:rPr lang="en-GB" dirty="0"/>
              <a:t> </a:t>
            </a:r>
            <a:endParaRPr lang="nl-BE" dirty="0"/>
          </a:p>
          <a:p>
            <a:r>
              <a:rPr lang="en-GB" dirty="0"/>
              <a:t>As a result, EMODnet has been selected as the bathymetry to be used by the new system.</a:t>
            </a:r>
            <a:endParaRPr lang="nl-BE" dirty="0"/>
          </a:p>
          <a:p>
            <a:r>
              <a:rPr lang="en-GB" dirty="0"/>
              <a:t> </a:t>
            </a:r>
            <a:endParaRPr lang="nl-BE" dirty="0"/>
          </a:p>
          <a:p>
            <a:r>
              <a:rPr lang="en-GB" dirty="0"/>
              <a:t>Dr Clare O'Neill   Ocean Modelling Scientist </a:t>
            </a:r>
            <a:br>
              <a:rPr lang="en-GB" dirty="0"/>
            </a:br>
            <a:r>
              <a:rPr lang="en-GB" b="1" dirty="0"/>
              <a:t>Met Office</a:t>
            </a:r>
            <a:r>
              <a:rPr lang="en-GB" dirty="0"/>
              <a:t> Fitzroy Road  Exeter  Devon  EX1 3PB  United Kingdom </a:t>
            </a:r>
            <a:br>
              <a:rPr lang="en-GB" dirty="0"/>
            </a:br>
            <a:r>
              <a:rPr lang="en-GB" dirty="0"/>
              <a:t>Tel:  +44(0)1392 886241</a:t>
            </a:r>
            <a:br>
              <a:rPr lang="en-GB" dirty="0"/>
            </a:br>
            <a:r>
              <a:rPr lang="en-GB" dirty="0"/>
              <a:t>Email: </a:t>
            </a:r>
            <a:r>
              <a:rPr lang="en-GB" u="sng" dirty="0">
                <a:hlinkClick r:id="rId3"/>
              </a:rPr>
              <a:t>clare.oneill@metoffice.gov.uk</a:t>
            </a:r>
            <a:r>
              <a:rPr lang="en-GB" dirty="0"/>
              <a:t>  Website: </a:t>
            </a:r>
            <a:r>
              <a:rPr lang="en-GB" u="sng" dirty="0">
                <a:hlinkClick r:id="rId4" tooltip="http://www.metoffice.gov.uk/"/>
              </a:rPr>
              <a:t>http://www.metoffice.gov.uk</a:t>
            </a:r>
            <a:endParaRPr lang="nl-BE" dirty="0"/>
          </a:p>
        </p:txBody>
      </p:sp>
      <p:sp>
        <p:nvSpPr>
          <p:cNvPr id="4" name="Date Placeholder 3"/>
          <p:cNvSpPr>
            <a:spLocks noGrp="1"/>
          </p:cNvSpPr>
          <p:nvPr>
            <p:ph type="dt" idx="10"/>
          </p:nvPr>
        </p:nvSpPr>
        <p:spPr/>
        <p:txBody>
          <a:bodyPr/>
          <a:lstStyle/>
          <a:p>
            <a:endParaRPr lang="nl-BE"/>
          </a:p>
        </p:txBody>
      </p:sp>
      <p:sp>
        <p:nvSpPr>
          <p:cNvPr id="5" name="Slide Number Placeholder 4"/>
          <p:cNvSpPr>
            <a:spLocks noGrp="1"/>
          </p:cNvSpPr>
          <p:nvPr>
            <p:ph type="sldNum" sz="quarter" idx="11"/>
          </p:nvPr>
        </p:nvSpPr>
        <p:spPr/>
        <p:txBody>
          <a:bodyPr/>
          <a:lstStyle/>
          <a:p>
            <a:fld id="{3B48CB95-4BEA-4722-A7FC-FA902B69D8A1}" type="slidenum">
              <a:rPr lang="nl-BE" smtClean="0"/>
              <a:pPr/>
              <a:t>10</a:t>
            </a:fld>
            <a:endParaRPr lang="nl-BE"/>
          </a:p>
        </p:txBody>
      </p:sp>
    </p:spTree>
    <p:extLst>
      <p:ext uri="{BB962C8B-B14F-4D97-AF65-F5344CB8AC3E}">
        <p14:creationId xmlns:p14="http://schemas.microsoft.com/office/powerpoint/2010/main" val="3532359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889437">
              <a:defRPr/>
            </a:pPr>
            <a:r>
              <a:rPr lang="en-US" sz="2300" b="1" dirty="0"/>
              <a:t>marine litter</a:t>
            </a:r>
            <a:r>
              <a:rPr lang="en-US" sz="2300" dirty="0"/>
              <a:t> (chemistry portal) - collected on beaches, in fishermen's nets, or in specific surveys). This shall include macro-objects (nets, bottles etc.) as well as fragments and </a:t>
            </a:r>
            <a:r>
              <a:rPr lang="en-US" sz="2300" dirty="0" err="1"/>
              <a:t>microparticles</a:t>
            </a:r>
            <a:r>
              <a:rPr lang="en-US" sz="2300" dirty="0"/>
              <a:t> in water column, sediments and beaches. This is new compared to phase 2 of EMODnet. The various efforts to collect marine litter shall be assembled and </a:t>
            </a:r>
            <a:r>
              <a:rPr lang="en-US" sz="2300" dirty="0" err="1"/>
              <a:t>normalised</a:t>
            </a:r>
            <a:r>
              <a:rPr lang="en-US" sz="2300" dirty="0"/>
              <a:t> to a common classification.</a:t>
            </a:r>
          </a:p>
          <a:p>
            <a:endParaRPr lang="nl-BE" dirty="0" smtClean="0"/>
          </a:p>
          <a:p>
            <a:endParaRPr lang="nl-BE" dirty="0" smtClean="0"/>
          </a:p>
          <a:p>
            <a:endParaRPr lang="nl-BE" dirty="0"/>
          </a:p>
        </p:txBody>
      </p:sp>
      <p:sp>
        <p:nvSpPr>
          <p:cNvPr id="4" name="Slide Number Placeholder 3"/>
          <p:cNvSpPr>
            <a:spLocks noGrp="1"/>
          </p:cNvSpPr>
          <p:nvPr>
            <p:ph type="sldNum" sz="quarter" idx="10"/>
          </p:nvPr>
        </p:nvSpPr>
        <p:spPr/>
        <p:txBody>
          <a:bodyPr/>
          <a:lstStyle/>
          <a:p>
            <a:fld id="{2BDFCA91-0278-4988-B16D-67836A39FE77}" type="slidenum">
              <a:rPr lang="nl-BE" smtClean="0"/>
              <a:pPr/>
              <a:t>11</a:t>
            </a:fld>
            <a:endParaRPr lang="nl-BE"/>
          </a:p>
        </p:txBody>
      </p:sp>
    </p:spTree>
    <p:extLst>
      <p:ext uri="{BB962C8B-B14F-4D97-AF65-F5344CB8AC3E}">
        <p14:creationId xmlns:p14="http://schemas.microsoft.com/office/powerpoint/2010/main" val="2805231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9700" y="2130425"/>
            <a:ext cx="8877300" cy="1470025"/>
          </a:xfrm>
          <a:prstGeom prst="rect">
            <a:avLst/>
          </a:prstGeom>
        </p:spPr>
        <p:txBody>
          <a:bodyPr/>
          <a:lstStyle>
            <a:lvl1pPr>
              <a:defRPr sz="4400" b="1" i="0" spc="0">
                <a:solidFill>
                  <a:srgbClr val="1B4EA1"/>
                </a:solidFill>
                <a:latin typeface="Helvetica"/>
                <a:cs typeface="Helvetica"/>
              </a:defRPr>
            </a:lvl1p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0" i="0">
                <a:solidFill>
                  <a:srgbClr val="1B4EA1"/>
                </a:solidFill>
                <a:latin typeface="Helvetica Light"/>
                <a:cs typeface="Helvetica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270171466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10253B8-C367-C14A-A354-9C54A1A344C0}" type="datetimeFigureOut">
              <a:rPr lang="en-US" smtClean="0"/>
              <a:pPr/>
              <a:t>3/3/2017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39A275E-9FA2-A54E-AD38-2B88F49DCFD1}" type="slidenum">
              <a:rPr lang="en-US" smtClean="0"/>
              <a:pPr/>
              <a:t>‹#›</a:t>
            </a:fld>
            <a:endParaRPr lang="en-US"/>
          </a:p>
        </p:txBody>
      </p:sp>
    </p:spTree>
    <p:extLst>
      <p:ext uri="{BB962C8B-B14F-4D97-AF65-F5344CB8AC3E}">
        <p14:creationId xmlns:p14="http://schemas.microsoft.com/office/powerpoint/2010/main" val="889918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10253B8-C367-C14A-A354-9C54A1A344C0}" type="datetimeFigureOut">
              <a:rPr lang="en-US" smtClean="0"/>
              <a:pPr/>
              <a:t>3/3/2017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39A275E-9FA2-A54E-AD38-2B88F49DCFD1}" type="slidenum">
              <a:rPr lang="en-US" smtClean="0"/>
              <a:pPr/>
              <a:t>‹#›</a:t>
            </a:fld>
            <a:endParaRPr lang="en-US"/>
          </a:p>
        </p:txBody>
      </p:sp>
    </p:spTree>
    <p:extLst>
      <p:ext uri="{BB962C8B-B14F-4D97-AF65-F5344CB8AC3E}">
        <p14:creationId xmlns:p14="http://schemas.microsoft.com/office/powerpoint/2010/main" val="171817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51" y="2405866"/>
            <a:ext cx="5860829" cy="985035"/>
          </a:xfrm>
          <a:prstGeom prst="rect">
            <a:avLst/>
          </a:prstGeom>
        </p:spPr>
        <p:txBody>
          <a:bodyPr/>
          <a:lstStyle>
            <a:lvl1pPr>
              <a:defRPr>
                <a:latin typeface="Lato Regular"/>
                <a:cs typeface="Lato Regular"/>
              </a:defRPr>
            </a:lvl1pPr>
          </a:lstStyle>
          <a:p>
            <a:r>
              <a:rPr lang="en-US" dirty="0" err="1" smtClean="0"/>
              <a:t>MedSea</a:t>
            </a:r>
            <a:r>
              <a:rPr lang="en-US" dirty="0" smtClean="0"/>
              <a:t> Checkpoint</a:t>
            </a:r>
            <a:endParaRPr lang="it-IT" dirty="0"/>
          </a:p>
        </p:txBody>
      </p:sp>
      <p:sp>
        <p:nvSpPr>
          <p:cNvPr id="6" name="Text Placeholder 5"/>
          <p:cNvSpPr>
            <a:spLocks noGrp="1"/>
          </p:cNvSpPr>
          <p:nvPr>
            <p:ph type="body" sz="quarter" idx="10" hasCustomPrompt="1"/>
          </p:nvPr>
        </p:nvSpPr>
        <p:spPr>
          <a:xfrm>
            <a:off x="628650" y="4435110"/>
            <a:ext cx="7886699" cy="484849"/>
          </a:xfrm>
          <a:prstGeom prst="rect">
            <a:avLst/>
          </a:prstGeom>
        </p:spPr>
        <p:txBody>
          <a:bodyPr/>
          <a:lstStyle>
            <a:lvl1pPr marL="0" marR="0" indent="0" algn="ctr" defTabSz="914400" rtl="0" eaLnBrk="0" fontAlgn="base" latinLnBrk="0" hangingPunct="0">
              <a:lnSpc>
                <a:spcPct val="100000"/>
              </a:lnSpc>
              <a:spcBef>
                <a:spcPct val="0"/>
              </a:spcBef>
              <a:spcAft>
                <a:spcPct val="0"/>
              </a:spcAft>
              <a:buClrTx/>
              <a:buSzTx/>
              <a:buFontTx/>
              <a:buNone/>
              <a:tabLst/>
              <a:defRPr sz="2800"/>
            </a:lvl1pPr>
            <a:lvl2pPr marL="457200" indent="0">
              <a:buNone/>
              <a:defRPr/>
            </a:lvl2pPr>
            <a:lvl5pPr marL="1828800" indent="0">
              <a:buNone/>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it-IT" sz="2400" dirty="0" smtClean="0">
                <a:latin typeface="Lato" panose="020F0502020204030203" pitchFamily="34" charset="0"/>
              </a:rPr>
              <a:t>Author: Name Surname</a:t>
            </a:r>
          </a:p>
        </p:txBody>
      </p:sp>
    </p:spTree>
    <p:extLst>
      <p:ext uri="{BB962C8B-B14F-4D97-AF65-F5344CB8AC3E}">
        <p14:creationId xmlns:p14="http://schemas.microsoft.com/office/powerpoint/2010/main" val="255178952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4" name="Picture 6" descr="C:\DOCUME~1\lenain\LOCALS~1\Temp\7zE12B1.tmp\LOGO-CE for Mare Maritime Affairs EN Landscape Positive.pn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7013" y="5940425"/>
            <a:ext cx="2243137"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8313" y="475200"/>
            <a:ext cx="8229600" cy="936625"/>
          </a:xfrm>
          <a:prstGeom prst="rect">
            <a:avLst/>
          </a:prstGeom>
        </p:spPr>
        <p:txBody>
          <a:bodyPr/>
          <a:lstStyle/>
          <a:p>
            <a:r>
              <a:rPr lang="en-US" smtClean="0"/>
              <a:t>Click to edit Master title style</a:t>
            </a:r>
            <a:endParaRPr lang="en-GB" dirty="0"/>
          </a:p>
        </p:txBody>
      </p:sp>
      <p:sp>
        <p:nvSpPr>
          <p:cNvPr id="11" name="Content Placeholder 2"/>
          <p:cNvSpPr>
            <a:spLocks noGrp="1"/>
          </p:cNvSpPr>
          <p:nvPr>
            <p:ph idx="1"/>
          </p:nvPr>
        </p:nvSpPr>
        <p:spPr>
          <a:xfrm>
            <a:off x="468000" y="1764000"/>
            <a:ext cx="8229600" cy="3969256"/>
          </a:xfrm>
          <a:prstGeom prst="rect">
            <a:avLst/>
          </a:prstGeom>
        </p:spPr>
        <p:txBody>
          <a:bodyPr/>
          <a:lstStyle>
            <a:lvl1pPr marL="0" indent="-342900">
              <a:buClr>
                <a:srgbClr val="0F5494"/>
              </a:buClr>
              <a:buSzPct val="120000"/>
              <a:buFont typeface="Arial" pitchFamily="34" charset="0"/>
              <a:buChar char="•"/>
              <a:defRPr i="0"/>
            </a:lvl1pPr>
            <a:lvl2pPr>
              <a:buClr>
                <a:srgbClr val="009FBA"/>
              </a:buClr>
              <a:defRPr sz="1800" b="0"/>
            </a:lvl2pPr>
            <a:lvl3pPr>
              <a:buFontTx/>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Date Placeholder 4"/>
          <p:cNvSpPr>
            <a:spLocks noGrp="1" noChangeArrowheads="1"/>
          </p:cNvSpPr>
          <p:nvPr>
            <p:ph type="dt" sz="half" idx="10"/>
          </p:nvPr>
        </p:nvSpPr>
        <p:spPr>
          <a:xfrm>
            <a:off x="457200" y="6092825"/>
            <a:ext cx="2133600" cy="476250"/>
          </a:xfrm>
          <a:prstGeom prst="rect">
            <a:avLst/>
          </a:prstGeom>
        </p:spPr>
        <p:txBody>
          <a:bodyPr/>
          <a:lstStyle>
            <a:lvl1pPr>
              <a:defRPr>
                <a:solidFill>
                  <a:srgbClr val="000000"/>
                </a:solidFill>
              </a:defRPr>
            </a:lvl1pPr>
          </a:lstStyle>
          <a:p>
            <a:pPr>
              <a:defRPr/>
            </a:pPr>
            <a:endParaRPr lang="en-GB"/>
          </a:p>
        </p:txBody>
      </p:sp>
      <p:sp>
        <p:nvSpPr>
          <p:cNvPr id="6" name="Footer Placeholder 5"/>
          <p:cNvSpPr>
            <a:spLocks noGrp="1" noChangeArrowheads="1"/>
          </p:cNvSpPr>
          <p:nvPr>
            <p:ph type="ftr" sz="quarter" idx="11"/>
          </p:nvPr>
        </p:nvSpPr>
        <p:spPr>
          <a:xfrm>
            <a:off x="3124200" y="6092825"/>
            <a:ext cx="2895600" cy="476250"/>
          </a:xfrm>
          <a:prstGeom prst="rect">
            <a:avLst/>
          </a:prstGeom>
        </p:spPr>
        <p:txBody>
          <a:bodyPr/>
          <a:lstStyle>
            <a:lvl1pPr>
              <a:defRPr>
                <a:solidFill>
                  <a:srgbClr val="000000"/>
                </a:solidFill>
              </a:defRPr>
            </a:lvl1pPr>
          </a:lstStyle>
          <a:p>
            <a:pPr>
              <a:defRPr/>
            </a:pPr>
            <a:endParaRPr/>
          </a:p>
        </p:txBody>
      </p:sp>
      <p:sp>
        <p:nvSpPr>
          <p:cNvPr id="7" name="Slide Number Placeholder 6"/>
          <p:cNvSpPr>
            <a:spLocks noGrp="1" noChangeArrowheads="1"/>
          </p:cNvSpPr>
          <p:nvPr>
            <p:ph type="sldNum" sz="quarter" idx="12"/>
          </p:nvPr>
        </p:nvSpPr>
        <p:spPr>
          <a:xfrm>
            <a:off x="6553200" y="6092825"/>
            <a:ext cx="2133600" cy="476250"/>
          </a:xfrm>
          <a:prstGeom prst="rect">
            <a:avLst/>
          </a:prstGeom>
        </p:spPr>
        <p:txBody>
          <a:bodyPr/>
          <a:lstStyle>
            <a:lvl1pPr>
              <a:defRPr>
                <a:solidFill>
                  <a:srgbClr val="000000"/>
                </a:solidFill>
              </a:defRPr>
            </a:lvl1pPr>
          </a:lstStyle>
          <a:p>
            <a:pPr>
              <a:defRPr/>
            </a:pPr>
            <a:fld id="{16A3C8F5-987F-4B59-B181-933A0181186B}" type="slidenum">
              <a:rPr lang="en-GB"/>
              <a:pPr>
                <a:defRPr/>
              </a:pPr>
              <a:t>‹#›</a:t>
            </a:fld>
            <a:endParaRPr lang="en-GB" dirty="0"/>
          </a:p>
        </p:txBody>
      </p:sp>
    </p:spTree>
    <p:extLst>
      <p:ext uri="{BB962C8B-B14F-4D97-AF65-F5344CB8AC3E}">
        <p14:creationId xmlns:p14="http://schemas.microsoft.com/office/powerpoint/2010/main" val="72113632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solidFill>
                  <a:srgbClr val="1B4EA1"/>
                </a:solidFill>
                <a:latin typeface="Helvetica"/>
                <a:cs typeface="Helvetica"/>
              </a:defRPr>
            </a:lvl1pPr>
          </a:lstStyle>
          <a:p>
            <a:r>
              <a:rPr lang="en-GB"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sz="2800" b="0" i="0">
                <a:solidFill>
                  <a:schemeClr val="tx1"/>
                </a:solidFill>
                <a:latin typeface="Arial"/>
                <a:cs typeface="Arial"/>
              </a:defRPr>
            </a:lvl1pPr>
            <a:lvl2pPr>
              <a:defRPr b="0" i="0">
                <a:latin typeface="Arial"/>
                <a:cs typeface="Arial"/>
              </a:defRPr>
            </a:lvl2pPr>
            <a:lvl3pPr>
              <a:defRPr b="0" i="0">
                <a:latin typeface="Arial"/>
                <a:cs typeface="Arial"/>
              </a:defRPr>
            </a:lvl3pPr>
            <a:lvl4pPr>
              <a:defRPr b="0" i="0">
                <a:latin typeface="Arial"/>
                <a:cs typeface="Arial"/>
              </a:defRPr>
            </a:lvl4pPr>
            <a:lvl5pPr>
              <a:defRPr b="0" i="0">
                <a:latin typeface="Arial"/>
                <a:cs typeface="Aria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4" name="Straight Connector 3"/>
          <p:cNvCxnSpPr/>
          <p:nvPr userDrawn="1"/>
        </p:nvCxnSpPr>
        <p:spPr>
          <a:xfrm>
            <a:off x="114300" y="6281420"/>
            <a:ext cx="8900418" cy="0"/>
          </a:xfrm>
          <a:prstGeom prst="line">
            <a:avLst/>
          </a:prstGeom>
          <a:ln>
            <a:solidFill>
              <a:srgbClr val="1B4EA1"/>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userDrawn="1"/>
        </p:nvCxnSpPr>
        <p:spPr>
          <a:xfrm>
            <a:off x="0" y="1137920"/>
            <a:ext cx="9144000" cy="0"/>
          </a:xfrm>
          <a:prstGeom prst="line">
            <a:avLst/>
          </a:prstGeom>
          <a:ln w="50800">
            <a:solidFill>
              <a:srgbClr val="1B4EA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6325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10253B8-C367-C14A-A354-9C54A1A344C0}" type="datetimeFigureOut">
              <a:rPr lang="en-US" smtClean="0"/>
              <a:pPr/>
              <a:t>3/3/2017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39A275E-9FA2-A54E-AD38-2B88F49DCFD1}" type="slidenum">
              <a:rPr lang="en-US" smtClean="0"/>
              <a:pPr/>
              <a:t>‹#›</a:t>
            </a:fld>
            <a:endParaRPr lang="en-US"/>
          </a:p>
        </p:txBody>
      </p:sp>
    </p:spTree>
    <p:extLst>
      <p:ext uri="{BB962C8B-B14F-4D97-AF65-F5344CB8AC3E}">
        <p14:creationId xmlns:p14="http://schemas.microsoft.com/office/powerpoint/2010/main" val="3771995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10253B8-C367-C14A-A354-9C54A1A344C0}" type="datetimeFigureOut">
              <a:rPr lang="en-US" smtClean="0"/>
              <a:pPr/>
              <a:t>3/3/2017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39A275E-9FA2-A54E-AD38-2B88F49DCFD1}" type="slidenum">
              <a:rPr lang="en-US" smtClean="0"/>
              <a:pPr/>
              <a:t>‹#›</a:t>
            </a:fld>
            <a:endParaRPr lang="en-US"/>
          </a:p>
        </p:txBody>
      </p:sp>
    </p:spTree>
    <p:extLst>
      <p:ext uri="{BB962C8B-B14F-4D97-AF65-F5344CB8AC3E}">
        <p14:creationId xmlns:p14="http://schemas.microsoft.com/office/powerpoint/2010/main" val="4150345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410253B8-C367-C14A-A354-9C54A1A344C0}" type="datetimeFigureOut">
              <a:rPr lang="en-US" smtClean="0"/>
              <a:pPr/>
              <a:t>3/3/2017</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39A275E-9FA2-A54E-AD38-2B88F49DCFD1}" type="slidenum">
              <a:rPr lang="en-US" smtClean="0"/>
              <a:pPr/>
              <a:t>‹#›</a:t>
            </a:fld>
            <a:endParaRPr lang="en-US"/>
          </a:p>
        </p:txBody>
      </p:sp>
    </p:spTree>
    <p:extLst>
      <p:ext uri="{BB962C8B-B14F-4D97-AF65-F5344CB8AC3E}">
        <p14:creationId xmlns:p14="http://schemas.microsoft.com/office/powerpoint/2010/main" val="968910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410253B8-C367-C14A-A354-9C54A1A344C0}" type="datetimeFigureOut">
              <a:rPr lang="en-US" smtClean="0"/>
              <a:pPr/>
              <a:t>3/3/2017</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39A275E-9FA2-A54E-AD38-2B88F49DCFD1}" type="slidenum">
              <a:rPr lang="en-US" smtClean="0"/>
              <a:pPr/>
              <a:t>‹#›</a:t>
            </a:fld>
            <a:endParaRPr lang="en-US"/>
          </a:p>
        </p:txBody>
      </p:sp>
    </p:spTree>
    <p:extLst>
      <p:ext uri="{BB962C8B-B14F-4D97-AF65-F5344CB8AC3E}">
        <p14:creationId xmlns:p14="http://schemas.microsoft.com/office/powerpoint/2010/main" val="727666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10253B8-C367-C14A-A354-9C54A1A344C0}" type="datetimeFigureOut">
              <a:rPr lang="en-US" smtClean="0"/>
              <a:pPr/>
              <a:t>3/3/2017</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39A275E-9FA2-A54E-AD38-2B88F49DCFD1}" type="slidenum">
              <a:rPr lang="en-US" smtClean="0"/>
              <a:pPr/>
              <a:t>‹#›</a:t>
            </a:fld>
            <a:endParaRPr lang="en-US"/>
          </a:p>
        </p:txBody>
      </p:sp>
    </p:spTree>
    <p:extLst>
      <p:ext uri="{BB962C8B-B14F-4D97-AF65-F5344CB8AC3E}">
        <p14:creationId xmlns:p14="http://schemas.microsoft.com/office/powerpoint/2010/main" val="838604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10253B8-C367-C14A-A354-9C54A1A344C0}" type="datetimeFigureOut">
              <a:rPr lang="en-US" smtClean="0"/>
              <a:pPr/>
              <a:t>3/3/2017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39A275E-9FA2-A54E-AD38-2B88F49DCFD1}" type="slidenum">
              <a:rPr lang="en-US" smtClean="0"/>
              <a:pPr/>
              <a:t>‹#›</a:t>
            </a:fld>
            <a:endParaRPr lang="en-US"/>
          </a:p>
        </p:txBody>
      </p:sp>
    </p:spTree>
    <p:extLst>
      <p:ext uri="{BB962C8B-B14F-4D97-AF65-F5344CB8AC3E}">
        <p14:creationId xmlns:p14="http://schemas.microsoft.com/office/powerpoint/2010/main" val="532206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10253B8-C367-C14A-A354-9C54A1A344C0}" type="datetimeFigureOut">
              <a:rPr lang="en-US" smtClean="0"/>
              <a:pPr/>
              <a:t>3/3/2017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39A275E-9FA2-A54E-AD38-2B88F49DCFD1}" type="slidenum">
              <a:rPr lang="en-US" smtClean="0"/>
              <a:pPr/>
              <a:t>‹#›</a:t>
            </a:fld>
            <a:endParaRPr lang="en-US"/>
          </a:p>
        </p:txBody>
      </p:sp>
    </p:spTree>
    <p:extLst>
      <p:ext uri="{BB962C8B-B14F-4D97-AF65-F5344CB8AC3E}">
        <p14:creationId xmlns:p14="http://schemas.microsoft.com/office/powerpoint/2010/main" val="1610343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62350" y="6401369"/>
            <a:ext cx="2019300" cy="371475"/>
          </a:xfrm>
          <a:prstGeom prst="rect">
            <a:avLst/>
          </a:prstGeom>
        </p:spPr>
      </p:pic>
    </p:spTree>
    <p:extLst>
      <p:ext uri="{BB962C8B-B14F-4D97-AF65-F5344CB8AC3E}">
        <p14:creationId xmlns:p14="http://schemas.microsoft.com/office/powerpoint/2010/main" val="3876478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hyperlink" Target="mailto:Janbart.Calewaert@emodnet.e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www.emodnet-bathymetry.eu/" TargetMode="Externa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www.emodnet-ingestion.eu/"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www.emodnet.eu/video" TargetMode="Externa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hyperlink" Target="http://www.google.be/url?sa=i&amp;rct=j&amp;q=&amp;esrc=s&amp;source=images&amp;cd=&amp;cad=rja&amp;uact=8&amp;ved=0ahUKEwiTj9_35pzLAhUDSJoKHYwCBfcQjRwIBw&amp;url=http://www.boatingbusiness.com/news101/industry-news/mse_looks_at_marine_development_sites&amp;bvm=bv.115339255,d.bGQ&amp;psig=AFQjCNHPl4Jbe--z0RBJK_UoTPgkeIXfcg&amp;ust=1456829497504124" TargetMode="External"/><Relationship Id="rId3" Type="http://schemas.openxmlformats.org/officeDocument/2006/relationships/image" Target="../media/image8.png"/><Relationship Id="rId7" Type="http://schemas.openxmlformats.org/officeDocument/2006/relationships/hyperlink" Target="https://www.google.be/url?sa=i&amp;rct=j&amp;q=&amp;esrc=s&amp;source=images&amp;cd=&amp;cad=rja&amp;uact=8&amp;ved=0ahUKEwiD5MKb5pzLAhUMJJoKHUrnBt4QjRwIBw&amp;url=https://uk.linkedin.com/in/richard-lampitt-9b75aba7&amp;bvm=bv.115339255,d.bGQ&amp;psig=AFQjCNGmcExgjtN4VJSQ53Jpq_97WHyucg&amp;ust=1456829298696711" TargetMode="External"/><Relationship Id="rId12"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hyperlink" Target="http://www.google.be/url?sa=i&amp;rct=j&amp;q=&amp;esrc=s&amp;source=images&amp;cd=&amp;cad=rja&amp;uact=8&amp;ved=0ahUKEwjY5Mvo5pzLAhVFIJoKHYObC_MQjRwIBw&amp;url=http://www.ae-info.org/ae/User/Minster_Jean-Fran%C3%A7ois&amp;bvm=bv.115339255,d.bGQ&amp;psig=AFQjCNE4s446DfCHC1kZ0esvM5BNpJAvjA&amp;ust=1456829461092380" TargetMode="External"/><Relationship Id="rId5" Type="http://schemas.openxmlformats.org/officeDocument/2006/relationships/hyperlink" Target="https://www.google.be/url?sa=i&amp;rct=j&amp;q=&amp;esrc=s&amp;source=images&amp;cd=&amp;cad=rja&amp;uact=8&amp;ved=0ahUKEwia3bT95ZzLAhXjK5oKHTMZDHIQjRwIBw&amp;url=https://be.linkedin.com/in/jan-mees-20b5036&amp;psig=AFQjCNEgPUP7ZQVjd4c4aMj2ptSem0HrYw&amp;ust=1456829242212090" TargetMode="External"/><Relationship Id="rId10" Type="http://schemas.openxmlformats.org/officeDocument/2006/relationships/image" Target="../media/image33.jpeg"/><Relationship Id="rId4" Type="http://schemas.openxmlformats.org/officeDocument/2006/relationships/image" Target="../media/image30.jpeg"/><Relationship Id="rId9" Type="http://schemas.openxmlformats.org/officeDocument/2006/relationships/hyperlink" Target="http://www.google.be/url?sa=i&amp;rct=j&amp;q=&amp;esrc=s&amp;source=images&amp;cd=&amp;cad=rja&amp;uact=8&amp;ved=0ahUKEwjohprb5pzLAhXsJ5oKHRfwAE0QjRwIBw&amp;url=http://www.arcticfutures.org/speakers&amp;bvm=bv.115339255,d.bGQ&amp;psig=AFQjCNFDYOY8-XEBz0ZS1oMLQj3G09TqPw&amp;ust=1456829431441920" TargetMode="External"/><Relationship Id="rId14" Type="http://schemas.openxmlformats.org/officeDocument/2006/relationships/image" Target="../media/image35.jpe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hyperlink" Target="https://www.google.be/url?sa=i&amp;rct=j&amp;q=&amp;esrc=s&amp;source=images&amp;cd=&amp;cad=rja&amp;uact=8&amp;ved=0ahUKEwjEtvOgpvvRAhVGHxoKHZ1VAcYQjRwIBw&amp;url=https://www.greenmandesignstudio.com/whats-the-problem/&amp;psig=AFQjCNGejq4hMCWlYd9VPDciGg5xoEVIIQ&amp;ust=1486464480865741" TargetMode="External"/><Relationship Id="rId7" Type="http://schemas.openxmlformats.org/officeDocument/2006/relationships/hyperlink" Target="https://www.google.be/url?sa=i&amp;rct=j&amp;q=&amp;esrc=s&amp;source=images&amp;cd=&amp;cad=rja&amp;uact=8&amp;ved=0ahUKEwiWwIadqPvRAhXIPRoKHdgMCM8QjRwIBw&amp;url=https://www.parkeer24.nl/nieuws/041115/chaotisch-parkeerbeleid-in-venray&amp;psig=AFQjCNEsGOUU3HuIkTNfameiQzY11INrXw&amp;ust=1486465101913257"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8.png"/><Relationship Id="rId5" Type="http://schemas.openxmlformats.org/officeDocument/2006/relationships/hyperlink" Target="https://www.google.be/url?sa=i&amp;rct=j&amp;q=&amp;esrc=s&amp;source=images&amp;cd=&amp;cad=rja&amp;uact=8&amp;ved=0ahUKEwib37-5p_vRAhULXBoKHXgsB7EQjRwIBw&amp;url=https://techbeacon.com/will-android-fragmentation-spoil-its-iot-appeal&amp;psig=AFQjCNGtt1F9dmtQjDD0yf2-vqtFn0dC0A&amp;ust=1486464724973923" TargetMode="External"/><Relationship Id="rId10" Type="http://schemas.openxmlformats.org/officeDocument/2006/relationships/image" Target="../media/image20.jpg"/><Relationship Id="rId4" Type="http://schemas.openxmlformats.org/officeDocument/2006/relationships/image" Target="../media/image16.jpe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google.be/url?sa=i&amp;rct=j&amp;q=&amp;esrc=s&amp;source=images&amp;cd=&amp;cad=rja&amp;uact=8&amp;ved=0CAcQjRxqFQoTCP_ara_EzMgCFYfAcgodx5ELGQ&amp;url=http://www.slideshare.net/oclcr/collaboration-and-crowdsourcing-synergistic-solutions-for-sustainable-virtual-reference-an-analysis-of-critical-incidents&amp;psig=AFQjCNGZ8fBCj7ha8Rq_WXJkKkfh4MXuCA&amp;ust=1445275258866061" TargetMode="External"/><Relationship Id="rId5" Type="http://schemas.openxmlformats.org/officeDocument/2006/relationships/image" Target="../media/image24.jpe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769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ubtitle 2"/>
          <p:cNvSpPr>
            <a:spLocks noGrp="1"/>
          </p:cNvSpPr>
          <p:nvPr>
            <p:ph type="subTitle" idx="1"/>
          </p:nvPr>
        </p:nvSpPr>
        <p:spPr>
          <a:xfrm>
            <a:off x="5735510" y="3021797"/>
            <a:ext cx="3467100" cy="2519193"/>
          </a:xfrm>
        </p:spPr>
        <p:txBody>
          <a:bodyPr>
            <a:normAutofit/>
          </a:bodyPr>
          <a:lstStyle/>
          <a:p>
            <a:endParaRPr lang="nl-BE" sz="2000" b="1" i="1" dirty="0"/>
          </a:p>
          <a:p>
            <a:r>
              <a:rPr lang="en-GB" sz="2000" b="1" dirty="0"/>
              <a:t>EU China Blue Year - discussions on marine science and data </a:t>
            </a:r>
            <a:endParaRPr lang="en-US" sz="2000" dirty="0" smtClean="0">
              <a:solidFill>
                <a:schemeClr val="tx2"/>
              </a:solidFill>
            </a:endParaRPr>
          </a:p>
          <a:p>
            <a:pPr algn="l"/>
            <a:endParaRPr lang="en-US" sz="2000" dirty="0" smtClean="0">
              <a:solidFill>
                <a:schemeClr val="tx2"/>
              </a:solidFill>
            </a:endParaRPr>
          </a:p>
          <a:p>
            <a:r>
              <a:rPr lang="en-US" sz="1400" i="1" dirty="0" smtClean="0">
                <a:solidFill>
                  <a:schemeClr val="tx2"/>
                </a:solidFill>
              </a:rPr>
              <a:t>3 March 2017 Bruges, Belgium</a:t>
            </a:r>
          </a:p>
          <a:p>
            <a:endParaRPr lang="en-US" sz="800" i="1" dirty="0">
              <a:solidFill>
                <a:schemeClr val="tx2"/>
              </a:solidFill>
            </a:endParaRPr>
          </a:p>
          <a:p>
            <a:r>
              <a:rPr lang="en-US" sz="1400" dirty="0">
                <a:hlinkClick r:id="rId4"/>
              </a:rPr>
              <a:t>Janbart.Calewaert@emodnet.eu</a:t>
            </a:r>
            <a:endParaRPr lang="en-US" sz="1400" i="1" dirty="0">
              <a:solidFill>
                <a:schemeClr val="tx2"/>
              </a:solidFill>
            </a:endParaRPr>
          </a:p>
        </p:txBody>
      </p:sp>
      <p:sp>
        <p:nvSpPr>
          <p:cNvPr id="2" name="Title 1"/>
          <p:cNvSpPr>
            <a:spLocks noGrp="1"/>
          </p:cNvSpPr>
          <p:nvPr>
            <p:ph type="ctrTitle"/>
          </p:nvPr>
        </p:nvSpPr>
        <p:spPr>
          <a:xfrm>
            <a:off x="2142696" y="171224"/>
            <a:ext cx="4885898" cy="864096"/>
          </a:xfrm>
        </p:spPr>
        <p:txBody>
          <a:bodyPr>
            <a:normAutofit fontScale="90000"/>
          </a:bodyPr>
          <a:lstStyle/>
          <a:p>
            <a:pPr algn="l"/>
            <a:r>
              <a:rPr lang="en-GB" sz="2800" dirty="0"/>
              <a:t>The European Marine Observation and Data Network</a:t>
            </a:r>
            <a:endParaRPr lang="en-US" sz="2800" dirty="0">
              <a:solidFill>
                <a:schemeClr val="tx2"/>
              </a:solidFill>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24435"/>
          <a:stretch/>
        </p:blipFill>
        <p:spPr>
          <a:xfrm>
            <a:off x="6084591" y="1174068"/>
            <a:ext cx="2527146" cy="2038055"/>
          </a:xfrm>
          <a:prstGeom prst="rect">
            <a:avLst/>
          </a:prstGeom>
        </p:spPr>
      </p:pic>
      <p:pic>
        <p:nvPicPr>
          <p:cNvPr id="7" name="Picture 6"/>
          <p:cNvPicPr>
            <a:picLocks noChangeAspect="1"/>
          </p:cNvPicPr>
          <p:nvPr/>
        </p:nvPicPr>
        <p:blipFill rotWithShape="1">
          <a:blip r:embed="rId6"/>
          <a:srcRect l="44921"/>
          <a:stretch/>
        </p:blipFill>
        <p:spPr>
          <a:xfrm>
            <a:off x="7578244" y="5540990"/>
            <a:ext cx="1472237" cy="1112295"/>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19584" r="19187" b="50000"/>
          <a:stretch/>
        </p:blipFill>
        <p:spPr>
          <a:xfrm>
            <a:off x="5762014" y="5540990"/>
            <a:ext cx="1683598" cy="1112295"/>
          </a:xfrm>
          <a:prstGeom prst="rect">
            <a:avLst/>
          </a:prstGeom>
        </p:spPr>
      </p:pic>
    </p:spTree>
    <p:extLst>
      <p:ext uri="{BB962C8B-B14F-4D97-AF65-F5344CB8AC3E}">
        <p14:creationId xmlns:p14="http://schemas.microsoft.com/office/powerpoint/2010/main" val="42469415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EMODnet </a:t>
            </a:r>
            <a:r>
              <a:rPr lang="nl-BE" dirty="0" err="1" smtClean="0"/>
              <a:t>bathymetry</a:t>
            </a:r>
            <a:endParaRPr lang="nl-BE"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807853"/>
            <a:ext cx="9173374" cy="3050147"/>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5794" y="1318265"/>
            <a:ext cx="4572000" cy="2390215"/>
          </a:xfrm>
          <a:prstGeom prst="rect">
            <a:avLst/>
          </a:prstGeom>
        </p:spPr>
      </p:pic>
      <p:sp>
        <p:nvSpPr>
          <p:cNvPr id="3" name="Rectangle 2"/>
          <p:cNvSpPr/>
          <p:nvPr/>
        </p:nvSpPr>
        <p:spPr>
          <a:xfrm>
            <a:off x="27293" y="1273519"/>
            <a:ext cx="4432965" cy="2723823"/>
          </a:xfrm>
          <a:prstGeom prst="rect">
            <a:avLst/>
          </a:prstGeom>
        </p:spPr>
        <p:txBody>
          <a:bodyPr wrap="square">
            <a:spAutoFit/>
          </a:bodyPr>
          <a:lstStyle/>
          <a:p>
            <a:pPr marL="285750" indent="-285750">
              <a:buFont typeface="Arial" panose="020B0604020202020204" pitchFamily="34" charset="0"/>
              <a:buChar char="•"/>
            </a:pPr>
            <a:r>
              <a:rPr lang="en-GB" sz="1900" dirty="0" smtClean="0"/>
              <a:t>UK Met </a:t>
            </a:r>
            <a:r>
              <a:rPr lang="en-GB" sz="1900" dirty="0"/>
              <a:t>Office </a:t>
            </a:r>
            <a:r>
              <a:rPr lang="en-GB" sz="1900" dirty="0" smtClean="0"/>
              <a:t>&amp; NOC new storm </a:t>
            </a:r>
            <a:r>
              <a:rPr lang="en-GB" sz="1900" dirty="0"/>
              <a:t>surge forecast model </a:t>
            </a:r>
            <a:r>
              <a:rPr lang="en-GB" sz="1900" dirty="0" smtClean="0"/>
              <a:t> </a:t>
            </a:r>
          </a:p>
          <a:p>
            <a:pPr marL="285750" indent="-285750">
              <a:buFont typeface="Arial" panose="020B0604020202020204" pitchFamily="34" charset="0"/>
              <a:buChar char="•"/>
            </a:pPr>
            <a:r>
              <a:rPr lang="en-GB" sz="1900" dirty="0" smtClean="0"/>
              <a:t>Requires tidal </a:t>
            </a:r>
            <a:r>
              <a:rPr lang="en-GB" sz="1900" dirty="0"/>
              <a:t>solution is </a:t>
            </a:r>
            <a:r>
              <a:rPr lang="en-GB" sz="1900" dirty="0" smtClean="0"/>
              <a:t>accurate </a:t>
            </a:r>
            <a:r>
              <a:rPr lang="en-GB" sz="1900" dirty="0"/>
              <a:t>which in turn requires an accurate bathymetry. </a:t>
            </a:r>
            <a:endParaRPr lang="en-GB" sz="1900" dirty="0" smtClean="0"/>
          </a:p>
          <a:p>
            <a:pPr marL="285750" indent="-285750">
              <a:buFont typeface="Arial" panose="020B0604020202020204" pitchFamily="34" charset="0"/>
              <a:buChar char="•"/>
            </a:pPr>
            <a:r>
              <a:rPr lang="en-GB" sz="1900" dirty="0" smtClean="0"/>
              <a:t>Using </a:t>
            </a:r>
            <a:r>
              <a:rPr lang="en-GB" sz="1900" dirty="0"/>
              <a:t>a bathymetry based on the EMODnet dataset  </a:t>
            </a:r>
            <a:r>
              <a:rPr lang="en-GB" sz="1900" dirty="0" smtClean="0"/>
              <a:t>significantly improved the reliability of the model’s forecasts.</a:t>
            </a:r>
            <a:endParaRPr lang="nl-BE" sz="1900" dirty="0"/>
          </a:p>
          <a:p>
            <a:r>
              <a:rPr lang="en-GB" sz="1900" dirty="0"/>
              <a:t> </a:t>
            </a:r>
            <a:endParaRPr lang="nl-BE" sz="1900" dirty="0"/>
          </a:p>
        </p:txBody>
      </p:sp>
      <p:sp>
        <p:nvSpPr>
          <p:cNvPr id="6" name="TextBox 5"/>
          <p:cNvSpPr txBox="1"/>
          <p:nvPr/>
        </p:nvSpPr>
        <p:spPr>
          <a:xfrm>
            <a:off x="204716" y="6378624"/>
            <a:ext cx="3074303" cy="369332"/>
          </a:xfrm>
          <a:prstGeom prst="rect">
            <a:avLst/>
          </a:prstGeom>
          <a:noFill/>
        </p:spPr>
        <p:txBody>
          <a:bodyPr wrap="none" rtlCol="0">
            <a:spAutoFit/>
          </a:bodyPr>
          <a:lstStyle/>
          <a:p>
            <a:r>
              <a:rPr lang="nl-BE" dirty="0" smtClean="0">
                <a:hlinkClick r:id="rId5"/>
              </a:rPr>
              <a:t>www.emodnet-bathymetry.eu</a:t>
            </a:r>
            <a:r>
              <a:rPr lang="nl-BE" dirty="0" smtClean="0"/>
              <a:t> </a:t>
            </a:r>
          </a:p>
        </p:txBody>
      </p:sp>
    </p:spTree>
    <p:extLst>
      <p:ext uri="{BB962C8B-B14F-4D97-AF65-F5344CB8AC3E}">
        <p14:creationId xmlns:p14="http://schemas.microsoft.com/office/powerpoint/2010/main" val="41687456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160000" cy="11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4"/>
          <p:cNvSpPr>
            <a:spLocks noGrp="1"/>
          </p:cNvSpPr>
          <p:nvPr>
            <p:ph type="title"/>
          </p:nvPr>
        </p:nvSpPr>
        <p:spPr>
          <a:xfrm>
            <a:off x="4395536" y="141866"/>
            <a:ext cx="4515853" cy="832268"/>
          </a:xfrm>
          <a:prstGeom prst="rect">
            <a:avLst/>
          </a:prstGeom>
        </p:spPr>
        <p:txBody>
          <a:bodyPr/>
          <a:lstStyle/>
          <a:p>
            <a:r>
              <a:rPr lang="en-GB" sz="3200" b="1" dirty="0" err="1" smtClean="0">
                <a:solidFill>
                  <a:schemeClr val="bg1"/>
                </a:solidFill>
                <a:latin typeface="Helvetica" panose="020B0604020202020204" pitchFamily="34" charset="0"/>
                <a:cs typeface="Helvetica" panose="020B0604020202020204" pitchFamily="34" charset="0"/>
              </a:rPr>
              <a:t>Whats</a:t>
            </a:r>
            <a:r>
              <a:rPr lang="en-GB" sz="3200" b="1" dirty="0" smtClean="0">
                <a:solidFill>
                  <a:schemeClr val="bg1"/>
                </a:solidFill>
                <a:latin typeface="Helvetica" panose="020B0604020202020204" pitchFamily="34" charset="0"/>
                <a:cs typeface="Helvetica" panose="020B0604020202020204" pitchFamily="34" charset="0"/>
              </a:rPr>
              <a:t> new?</a:t>
            </a:r>
            <a:endParaRPr lang="en-GB" sz="3200" b="1" dirty="0">
              <a:solidFill>
                <a:schemeClr val="bg1"/>
              </a:solidFill>
              <a:latin typeface="Helvetica" panose="020B0604020202020204" pitchFamily="34" charset="0"/>
              <a:cs typeface="Helvetica" panose="020B0604020202020204" pitchFamily="34" charset="0"/>
            </a:endParaRPr>
          </a:p>
        </p:txBody>
      </p:sp>
      <p:sp>
        <p:nvSpPr>
          <p:cNvPr id="3" name="Content Placeholder 2"/>
          <p:cNvSpPr>
            <a:spLocks noGrp="1"/>
          </p:cNvSpPr>
          <p:nvPr>
            <p:ph idx="1"/>
          </p:nvPr>
        </p:nvSpPr>
        <p:spPr>
          <a:xfrm>
            <a:off x="0" y="1116572"/>
            <a:ext cx="9144001" cy="5041232"/>
          </a:xfrm>
        </p:spPr>
        <p:txBody>
          <a:bodyPr/>
          <a:lstStyle/>
          <a:p>
            <a:pPr>
              <a:spcBef>
                <a:spcPct val="0"/>
              </a:spcBef>
              <a:defRPr/>
            </a:pPr>
            <a:endParaRPr lang="en-US" altLang="en-US" sz="800" dirty="0">
              <a:cs typeface="Tahoma" pitchFamily="34" charset="0"/>
            </a:endParaRPr>
          </a:p>
          <a:p>
            <a:pPr>
              <a:spcBef>
                <a:spcPct val="0"/>
              </a:spcBef>
              <a:buFont typeface="Arial" panose="020B0604020202020204" pitchFamily="34" charset="0"/>
              <a:buChar char="•"/>
              <a:defRPr/>
            </a:pPr>
            <a:r>
              <a:rPr lang="en-US" altLang="en-US" sz="2400" b="1" dirty="0" smtClean="0">
                <a:solidFill>
                  <a:srgbClr val="C00000"/>
                </a:solidFill>
                <a:latin typeface="Helvetica" panose="020B0604020202020204" pitchFamily="34" charset="0"/>
                <a:cs typeface="Helvetica" panose="020B0604020202020204" pitchFamily="34" charset="0"/>
              </a:rPr>
              <a:t>Higher </a:t>
            </a:r>
            <a:r>
              <a:rPr lang="en-US" altLang="en-US" sz="2400" b="1" dirty="0">
                <a:solidFill>
                  <a:srgbClr val="C00000"/>
                </a:solidFill>
                <a:latin typeface="Helvetica" panose="020B0604020202020204" pitchFamily="34" charset="0"/>
                <a:cs typeface="Helvetica" panose="020B0604020202020204" pitchFamily="34" charset="0"/>
              </a:rPr>
              <a:t>resolution </a:t>
            </a:r>
            <a:r>
              <a:rPr lang="en-US" altLang="en-US" sz="2400" b="1" dirty="0" smtClean="0">
                <a:solidFill>
                  <a:srgbClr val="C00000"/>
                </a:solidFill>
                <a:latin typeface="Helvetica" panose="020B0604020202020204" pitchFamily="34" charset="0"/>
                <a:cs typeface="Helvetica" panose="020B0604020202020204" pitchFamily="34" charset="0"/>
              </a:rPr>
              <a:t>coverage - </a:t>
            </a:r>
            <a:r>
              <a:rPr lang="en-US" altLang="en-US" sz="2400" b="1" dirty="0">
                <a:solidFill>
                  <a:srgbClr val="C00000"/>
                </a:solidFill>
                <a:latin typeface="Helvetica" panose="020B0604020202020204" pitchFamily="34" charset="0"/>
                <a:cs typeface="Helvetica" panose="020B0604020202020204" pitchFamily="34" charset="0"/>
              </a:rPr>
              <a:t>more </a:t>
            </a:r>
            <a:r>
              <a:rPr lang="en-US" altLang="en-US" sz="2400" b="1" dirty="0" smtClean="0">
                <a:solidFill>
                  <a:srgbClr val="C00000"/>
                </a:solidFill>
                <a:latin typeface="Helvetica" panose="020B0604020202020204" pitchFamily="34" charset="0"/>
                <a:cs typeface="Helvetica" panose="020B0604020202020204" pitchFamily="34" charset="0"/>
              </a:rPr>
              <a:t>parameters:</a:t>
            </a:r>
            <a:endParaRPr lang="en-US" altLang="en-US" sz="2400" b="1" dirty="0">
              <a:solidFill>
                <a:srgbClr val="C00000"/>
              </a:solidFill>
              <a:latin typeface="Helvetica" panose="020B0604020202020204" pitchFamily="34" charset="0"/>
              <a:cs typeface="Helvetica" panose="020B0604020202020204" pitchFamily="34" charset="0"/>
            </a:endParaRPr>
          </a:p>
          <a:p>
            <a:pPr lvl="1">
              <a:spcBef>
                <a:spcPct val="0"/>
              </a:spcBef>
              <a:buFont typeface="Wingdings" panose="05000000000000000000" pitchFamily="2" charset="2"/>
              <a:buChar char="ü"/>
              <a:defRPr/>
            </a:pPr>
            <a:r>
              <a:rPr lang="en-US" sz="2000" b="1" dirty="0"/>
              <a:t>marine litter</a:t>
            </a:r>
            <a:r>
              <a:rPr lang="en-US" sz="2000" dirty="0"/>
              <a:t> </a:t>
            </a:r>
            <a:r>
              <a:rPr lang="en-US" sz="2000" dirty="0" smtClean="0"/>
              <a:t>(chemistry portal) incl. macro-objects as </a:t>
            </a:r>
            <a:r>
              <a:rPr lang="en-US" sz="2000" dirty="0"/>
              <a:t>well as fragments and </a:t>
            </a:r>
            <a:r>
              <a:rPr lang="en-US" sz="2000" dirty="0" err="1"/>
              <a:t>microparticles</a:t>
            </a:r>
            <a:r>
              <a:rPr lang="en-US" sz="2000" dirty="0"/>
              <a:t> in water column, sediments and </a:t>
            </a:r>
            <a:r>
              <a:rPr lang="en-US" sz="2000" dirty="0" smtClean="0"/>
              <a:t>beaches. Data on marine </a:t>
            </a:r>
            <a:r>
              <a:rPr lang="en-US" sz="2000" dirty="0"/>
              <a:t>litter </a:t>
            </a:r>
            <a:r>
              <a:rPr lang="en-US" sz="2000" dirty="0" smtClean="0"/>
              <a:t>to be assembled </a:t>
            </a:r>
            <a:r>
              <a:rPr lang="en-US" sz="2000" dirty="0"/>
              <a:t>and </a:t>
            </a:r>
            <a:r>
              <a:rPr lang="en-US" sz="2000" dirty="0" err="1"/>
              <a:t>normalised</a:t>
            </a:r>
            <a:r>
              <a:rPr lang="en-US" sz="2000" dirty="0"/>
              <a:t> to a common classification</a:t>
            </a:r>
            <a:r>
              <a:rPr lang="en-US" sz="2000" dirty="0" smtClean="0"/>
              <a:t>.</a:t>
            </a:r>
          </a:p>
          <a:p>
            <a:pPr lvl="1">
              <a:spcBef>
                <a:spcPct val="0"/>
              </a:spcBef>
              <a:buFont typeface="Wingdings" panose="05000000000000000000" pitchFamily="2" charset="2"/>
              <a:buChar char="ü"/>
              <a:defRPr/>
            </a:pPr>
            <a:r>
              <a:rPr lang="en-US" sz="2000" b="1" dirty="0" smtClean="0"/>
              <a:t>Underwater noise </a:t>
            </a:r>
            <a:r>
              <a:rPr lang="en-US" sz="2000" dirty="0" smtClean="0"/>
              <a:t>(physics portal)</a:t>
            </a:r>
          </a:p>
          <a:p>
            <a:pPr lvl="1">
              <a:spcBef>
                <a:spcPct val="0"/>
              </a:spcBef>
              <a:buFont typeface="Wingdings" panose="05000000000000000000" pitchFamily="2" charset="2"/>
              <a:buChar char="ü"/>
              <a:defRPr/>
            </a:pPr>
            <a:r>
              <a:rPr lang="en-US" altLang="en-US" sz="2000" b="1" dirty="0"/>
              <a:t>More chemical </a:t>
            </a:r>
            <a:r>
              <a:rPr lang="en-US" altLang="en-US" sz="2000" b="1" dirty="0" smtClean="0"/>
              <a:t>&amp; biological species</a:t>
            </a:r>
            <a:endParaRPr lang="en-US" altLang="en-US" sz="2000" b="1" dirty="0"/>
          </a:p>
          <a:p>
            <a:pPr>
              <a:buFont typeface="Arial" panose="020B0604020202020204" pitchFamily="34" charset="0"/>
              <a:buChar char="•"/>
              <a:defRPr/>
            </a:pPr>
            <a:r>
              <a:rPr lang="en-GB" sz="2400" b="1" dirty="0">
                <a:solidFill>
                  <a:srgbClr val="C00000"/>
                </a:solidFill>
                <a:latin typeface="Helvetica" panose="020B0604020202020204" pitchFamily="34" charset="0"/>
                <a:cs typeface="Helvetica" panose="020B0604020202020204" pitchFamily="34" charset="0"/>
              </a:rPr>
              <a:t>Data Ingestion </a:t>
            </a:r>
            <a:r>
              <a:rPr lang="en-GB" sz="2400" b="1" dirty="0" smtClean="0">
                <a:solidFill>
                  <a:srgbClr val="C00000"/>
                </a:solidFill>
                <a:latin typeface="Helvetica" panose="020B0604020202020204" pitchFamily="34" charset="0"/>
                <a:cs typeface="Helvetica" panose="020B0604020202020204" pitchFamily="34" charset="0"/>
              </a:rPr>
              <a:t>Portal</a:t>
            </a:r>
            <a:br>
              <a:rPr lang="en-GB" sz="2400" b="1" dirty="0" smtClean="0">
                <a:solidFill>
                  <a:srgbClr val="C00000"/>
                </a:solidFill>
                <a:latin typeface="Helvetica" panose="020B0604020202020204" pitchFamily="34" charset="0"/>
                <a:cs typeface="Helvetica" panose="020B0604020202020204" pitchFamily="34" charset="0"/>
              </a:rPr>
            </a:br>
            <a:r>
              <a:rPr lang="en-GB" sz="2400" b="1" dirty="0" smtClean="0">
                <a:solidFill>
                  <a:srgbClr val="C00000"/>
                </a:solidFill>
                <a:latin typeface="Helvetica" panose="020B0604020202020204" pitchFamily="34" charset="0"/>
                <a:cs typeface="Helvetica" panose="020B0604020202020204" pitchFamily="34" charset="0"/>
                <a:hlinkClick r:id="rId4"/>
              </a:rPr>
              <a:t>www.emodnet-ingestion.eu</a:t>
            </a:r>
            <a:r>
              <a:rPr lang="en-GB" sz="2400" b="1" dirty="0" smtClean="0">
                <a:solidFill>
                  <a:srgbClr val="C00000"/>
                </a:solidFill>
                <a:latin typeface="Helvetica" panose="020B0604020202020204" pitchFamily="34" charset="0"/>
                <a:cs typeface="Helvetica" panose="020B0604020202020204" pitchFamily="34" charset="0"/>
              </a:rPr>
              <a:t> </a:t>
            </a:r>
          </a:p>
          <a:p>
            <a:pPr>
              <a:buFont typeface="Arial" panose="020B0604020202020204" pitchFamily="34" charset="0"/>
              <a:buChar char="•"/>
              <a:defRPr/>
            </a:pPr>
            <a:r>
              <a:rPr lang="en-GB" sz="2400" i="1" dirty="0" smtClean="0">
                <a:solidFill>
                  <a:srgbClr val="5F5F5F"/>
                </a:solidFill>
                <a:latin typeface="Helvetica" panose="020B0604020202020204" pitchFamily="34" charset="0"/>
                <a:cs typeface="Helvetica" panose="020B0604020202020204" pitchFamily="34" charset="0"/>
              </a:rPr>
              <a:t>More machine to machine </a:t>
            </a:r>
            <a:br>
              <a:rPr lang="en-GB" sz="2400" i="1" dirty="0" smtClean="0">
                <a:solidFill>
                  <a:srgbClr val="5F5F5F"/>
                </a:solidFill>
                <a:latin typeface="Helvetica" panose="020B0604020202020204" pitchFamily="34" charset="0"/>
                <a:cs typeface="Helvetica" panose="020B0604020202020204" pitchFamily="34" charset="0"/>
              </a:rPr>
            </a:br>
            <a:r>
              <a:rPr lang="en-GB" sz="2400" i="1" dirty="0" smtClean="0">
                <a:solidFill>
                  <a:srgbClr val="5F5F5F"/>
                </a:solidFill>
                <a:latin typeface="Helvetica" panose="020B0604020202020204" pitchFamily="34" charset="0"/>
                <a:cs typeface="Helvetica" panose="020B0604020202020204" pitchFamily="34" charset="0"/>
              </a:rPr>
              <a:t>communication</a:t>
            </a:r>
          </a:p>
          <a:p>
            <a:pPr>
              <a:buFont typeface="Arial" panose="020B0604020202020204" pitchFamily="34" charset="0"/>
              <a:buChar char="•"/>
              <a:defRPr/>
            </a:pPr>
            <a:r>
              <a:rPr lang="en-GB" sz="2400" i="1" dirty="0" smtClean="0">
                <a:solidFill>
                  <a:srgbClr val="5F5F5F"/>
                </a:solidFill>
                <a:latin typeface="Helvetica" panose="020B0604020202020204" pitchFamily="34" charset="0"/>
                <a:cs typeface="Helvetica" panose="020B0604020202020204" pitchFamily="34" charset="0"/>
              </a:rPr>
              <a:t>Higher performance of </a:t>
            </a:r>
            <a:br>
              <a:rPr lang="en-GB" sz="2400" i="1" dirty="0" smtClean="0">
                <a:solidFill>
                  <a:srgbClr val="5F5F5F"/>
                </a:solidFill>
                <a:latin typeface="Helvetica" panose="020B0604020202020204" pitchFamily="34" charset="0"/>
                <a:cs typeface="Helvetica" panose="020B0604020202020204" pitchFamily="34" charset="0"/>
              </a:rPr>
            </a:br>
            <a:r>
              <a:rPr lang="en-GB" sz="2400" i="1" dirty="0" smtClean="0">
                <a:solidFill>
                  <a:srgbClr val="5F5F5F"/>
                </a:solidFill>
                <a:latin typeface="Helvetica" panose="020B0604020202020204" pitchFamily="34" charset="0"/>
                <a:cs typeface="Helvetica" panose="020B0604020202020204" pitchFamily="34" charset="0"/>
              </a:rPr>
              <a:t>portals</a:t>
            </a:r>
          </a:p>
          <a:p>
            <a:pPr>
              <a:buFont typeface="Arial" panose="020B0604020202020204" pitchFamily="34" charset="0"/>
              <a:buChar char="•"/>
              <a:defRPr/>
            </a:pPr>
            <a:r>
              <a:rPr lang="en-GB" sz="2400" i="1" dirty="0" smtClean="0">
                <a:solidFill>
                  <a:srgbClr val="5F5F5F"/>
                </a:solidFill>
                <a:latin typeface="Helvetica" panose="020B0604020202020204" pitchFamily="34" charset="0"/>
                <a:cs typeface="Helvetica" panose="020B0604020202020204" pitchFamily="34" charset="0"/>
              </a:rPr>
              <a:t>More coherence </a:t>
            </a:r>
            <a:endParaRPr lang="en-GB" sz="2400" i="1" dirty="0">
              <a:solidFill>
                <a:srgbClr val="5F5F5F"/>
              </a:solidFill>
              <a:latin typeface="Helvetica" panose="020B0604020202020204" pitchFamily="34" charset="0"/>
              <a:cs typeface="Helvetica" panose="020B0604020202020204" pitchFamily="34" charset="0"/>
            </a:endParaRPr>
          </a:p>
          <a:p>
            <a:endParaRPr lang="nl-BE" dirty="0"/>
          </a:p>
        </p:txBody>
      </p:sp>
      <p:pic>
        <p:nvPicPr>
          <p:cNvPr id="1026" name="Picture 2" descr="Phase I workflow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7034" y="3233315"/>
            <a:ext cx="4316625" cy="3010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2774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73572" y="1303283"/>
            <a:ext cx="9070426" cy="4822880"/>
          </a:xfrm>
        </p:spPr>
        <p:txBody>
          <a:bodyPr/>
          <a:lstStyle/>
          <a:p>
            <a:pPr marL="0" indent="0" algn="ctr">
              <a:spcBef>
                <a:spcPts val="600"/>
              </a:spcBef>
              <a:buNone/>
            </a:pPr>
            <a:endParaRPr lang="en-US" sz="40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0456"/>
          <a:stretch/>
        </p:blipFill>
        <p:spPr>
          <a:xfrm>
            <a:off x="1520863" y="1322247"/>
            <a:ext cx="6106511" cy="3185964"/>
          </a:xfrm>
          <a:prstGeom prst="rect">
            <a:avLst/>
          </a:prstGeom>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0"/>
            <a:ext cx="9144000" cy="112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955371" y="5839838"/>
            <a:ext cx="3233257" cy="369332"/>
          </a:xfrm>
          <a:prstGeom prst="rect">
            <a:avLst/>
          </a:prstGeom>
        </p:spPr>
        <p:txBody>
          <a:bodyPr wrap="none">
            <a:spAutoFit/>
          </a:bodyPr>
          <a:lstStyle/>
          <a:p>
            <a:r>
              <a:rPr lang="en-US" dirty="0">
                <a:hlinkClick r:id="rId5"/>
              </a:rPr>
              <a:t>http://</a:t>
            </a:r>
            <a:r>
              <a:rPr lang="en-US" dirty="0" smtClean="0">
                <a:hlinkClick r:id="rId5"/>
              </a:rPr>
              <a:t>www.emodnet.eu/video</a:t>
            </a:r>
            <a:r>
              <a:rPr lang="en-US" dirty="0" smtClean="0"/>
              <a:t> </a:t>
            </a:r>
            <a:endParaRPr lang="en-US" dirty="0"/>
          </a:p>
        </p:txBody>
      </p:sp>
      <p:sp>
        <p:nvSpPr>
          <p:cNvPr id="8" name="Rectangle 7"/>
          <p:cNvSpPr/>
          <p:nvPr/>
        </p:nvSpPr>
        <p:spPr>
          <a:xfrm>
            <a:off x="134959" y="4704092"/>
            <a:ext cx="8862767" cy="969496"/>
          </a:xfrm>
          <a:prstGeom prst="rect">
            <a:avLst/>
          </a:prstGeom>
        </p:spPr>
        <p:txBody>
          <a:bodyPr wrap="square">
            <a:spAutoFit/>
          </a:bodyPr>
          <a:lstStyle/>
          <a:p>
            <a:pPr algn="ctr"/>
            <a:r>
              <a:rPr lang="en-GB" sz="1900" dirty="0"/>
              <a:t>There is only one Earth, with only one history, and we get only one chance to record it. Ideas not followed through can be taken up again later. A record not made is gone for good. </a:t>
            </a:r>
            <a:r>
              <a:rPr lang="en-GB" b="1" i="1" dirty="0"/>
              <a:t>Editorial - Nature</a:t>
            </a:r>
            <a:r>
              <a:rPr lang="en-GB" b="1" dirty="0"/>
              <a:t> 450</a:t>
            </a:r>
            <a:r>
              <a:rPr lang="en-GB" dirty="0"/>
              <a:t>, 761 (6 December 2007) </a:t>
            </a:r>
          </a:p>
        </p:txBody>
      </p:sp>
      <p:sp>
        <p:nvSpPr>
          <p:cNvPr id="6" name="Rectangle 5"/>
          <p:cNvSpPr/>
          <p:nvPr/>
        </p:nvSpPr>
        <p:spPr>
          <a:xfrm>
            <a:off x="4977494" y="203388"/>
            <a:ext cx="2499787" cy="707886"/>
          </a:xfrm>
          <a:prstGeom prst="rect">
            <a:avLst/>
          </a:prstGeom>
        </p:spPr>
        <p:txBody>
          <a:bodyPr wrap="none">
            <a:spAutoFit/>
          </a:bodyPr>
          <a:lstStyle/>
          <a:p>
            <a:pPr algn="ctr">
              <a:spcBef>
                <a:spcPts val="600"/>
              </a:spcBef>
            </a:pPr>
            <a:r>
              <a:rPr lang="en-US" sz="4000" dirty="0">
                <a:solidFill>
                  <a:schemeClr val="bg1"/>
                </a:solidFill>
              </a:rPr>
              <a:t>Thank you!</a:t>
            </a:r>
          </a:p>
        </p:txBody>
      </p:sp>
    </p:spTree>
    <p:extLst>
      <p:ext uri="{BB962C8B-B14F-4D97-AF65-F5344CB8AC3E}">
        <p14:creationId xmlns:p14="http://schemas.microsoft.com/office/powerpoint/2010/main" val="34125009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195317"/>
            <a:ext cx="9143999" cy="66268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82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074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4"/>
          <p:cNvSpPr txBox="1">
            <a:spLocks/>
          </p:cNvSpPr>
          <p:nvPr/>
        </p:nvSpPr>
        <p:spPr>
          <a:xfrm>
            <a:off x="3845214" y="138358"/>
            <a:ext cx="4818743" cy="9366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nl-BE" sz="3200" b="1" dirty="0" err="1" smtClean="0">
                <a:solidFill>
                  <a:schemeClr val="bg1"/>
                </a:solidFill>
                <a:latin typeface="Helvetica" panose="020B0604020202020204" pitchFamily="34" charset="0"/>
                <a:cs typeface="Helvetica" panose="020B0604020202020204" pitchFamily="34" charset="0"/>
              </a:rPr>
              <a:t>Says</a:t>
            </a:r>
            <a:r>
              <a:rPr lang="nl-BE" sz="3200" b="1" dirty="0" smtClean="0">
                <a:solidFill>
                  <a:schemeClr val="bg1"/>
                </a:solidFill>
                <a:latin typeface="Helvetica" panose="020B0604020202020204" pitchFamily="34" charset="0"/>
                <a:cs typeface="Helvetica" panose="020B0604020202020204" pitchFamily="34" charset="0"/>
              </a:rPr>
              <a:t> </a:t>
            </a:r>
            <a:r>
              <a:rPr lang="nl-BE" sz="3200" b="1" dirty="0" err="1" smtClean="0">
                <a:solidFill>
                  <a:schemeClr val="bg1"/>
                </a:solidFill>
                <a:latin typeface="Helvetica" panose="020B0604020202020204" pitchFamily="34" charset="0"/>
                <a:cs typeface="Helvetica" panose="020B0604020202020204" pitchFamily="34" charset="0"/>
              </a:rPr>
              <a:t>who</a:t>
            </a:r>
            <a:r>
              <a:rPr lang="nl-BE" sz="3200" b="1" dirty="0" smtClean="0">
                <a:solidFill>
                  <a:schemeClr val="bg1"/>
                </a:solidFill>
                <a:latin typeface="Helvetica" panose="020B0604020202020204" pitchFamily="34" charset="0"/>
                <a:cs typeface="Helvetica" panose="020B0604020202020204" pitchFamily="34" charset="0"/>
              </a:rPr>
              <a:t>?</a:t>
            </a:r>
            <a:endParaRPr lang="en-GB" sz="3200" b="1" dirty="0">
              <a:solidFill>
                <a:schemeClr val="bg1"/>
              </a:solidFill>
              <a:latin typeface="Helvetica" panose="020B0604020202020204" pitchFamily="34" charset="0"/>
              <a:cs typeface="Helvetica" panose="020B0604020202020204" pitchFamily="34" charset="0"/>
            </a:endParaRPr>
          </a:p>
        </p:txBody>
      </p:sp>
      <p:sp>
        <p:nvSpPr>
          <p:cNvPr id="7" name="Content Placeholder 6"/>
          <p:cNvSpPr>
            <a:spLocks noGrp="1"/>
          </p:cNvSpPr>
          <p:nvPr>
            <p:ph idx="1"/>
          </p:nvPr>
        </p:nvSpPr>
        <p:spPr>
          <a:xfrm>
            <a:off x="1" y="1231641"/>
            <a:ext cx="7763773" cy="4838539"/>
          </a:xfrm>
        </p:spPr>
        <p:txBody>
          <a:bodyPr/>
          <a:lstStyle/>
          <a:p>
            <a:pPr marL="187325" indent="-187325">
              <a:spcBef>
                <a:spcPts val="600"/>
              </a:spcBef>
              <a:spcAft>
                <a:spcPts val="600"/>
              </a:spcAft>
            </a:pPr>
            <a:r>
              <a:rPr lang="en-GB" sz="1600" dirty="0" smtClean="0">
                <a:solidFill>
                  <a:srgbClr val="C00000"/>
                </a:solidFill>
              </a:rPr>
              <a:t>“</a:t>
            </a:r>
            <a:r>
              <a:rPr lang="en-GB" sz="1600" b="1" dirty="0">
                <a:solidFill>
                  <a:srgbClr val="C00000"/>
                </a:solidFill>
              </a:rPr>
              <a:t>This is, without doubt, the most exciting development in data management in Europe that we’ve had for the last twenty </a:t>
            </a:r>
            <a:r>
              <a:rPr lang="en-GB" sz="1600" b="1" dirty="0" smtClean="0">
                <a:solidFill>
                  <a:srgbClr val="C00000"/>
                </a:solidFill>
              </a:rPr>
              <a:t>years</a:t>
            </a:r>
            <a:r>
              <a:rPr lang="en-GB" sz="1600" dirty="0" smtClean="0">
                <a:solidFill>
                  <a:srgbClr val="C00000"/>
                </a:solidFill>
              </a:rPr>
              <a:t>”</a:t>
            </a:r>
            <a:r>
              <a:rPr lang="en-GB" sz="1600" b="1" dirty="0" smtClean="0"/>
              <a:t/>
            </a:r>
            <a:br>
              <a:rPr lang="en-GB" sz="1600" b="1" dirty="0" smtClean="0"/>
            </a:br>
            <a:r>
              <a:rPr lang="en-GB" sz="1600" b="1" i="1" dirty="0" smtClean="0">
                <a:solidFill>
                  <a:schemeClr val="tx2"/>
                </a:solidFill>
              </a:rPr>
              <a:t>Richard </a:t>
            </a:r>
            <a:r>
              <a:rPr lang="en-GB" sz="1600" b="1" i="1" dirty="0">
                <a:solidFill>
                  <a:schemeClr val="tx2"/>
                </a:solidFill>
              </a:rPr>
              <a:t>LAMPITT, Coordinator of FIXO3 European Programme </a:t>
            </a:r>
            <a:r>
              <a:rPr lang="en-GB" sz="1600" b="1" i="1" dirty="0" smtClean="0">
                <a:solidFill>
                  <a:schemeClr val="tx2"/>
                </a:solidFill>
              </a:rPr>
              <a:t>project</a:t>
            </a:r>
          </a:p>
          <a:p>
            <a:pPr marL="187325" indent="-187325">
              <a:spcBef>
                <a:spcPts val="600"/>
              </a:spcBef>
              <a:spcAft>
                <a:spcPts val="600"/>
              </a:spcAft>
            </a:pPr>
            <a:r>
              <a:rPr lang="en-GB" sz="1600" b="1" dirty="0">
                <a:solidFill>
                  <a:srgbClr val="C00000"/>
                </a:solidFill>
              </a:rPr>
              <a:t>“From a scientific perspective EMODnet is a giant step in data availability”</a:t>
            </a:r>
            <a:r>
              <a:rPr lang="en-GB" sz="1600" dirty="0" smtClean="0"/>
              <a:t/>
            </a:r>
            <a:br>
              <a:rPr lang="en-GB" sz="1600" dirty="0" smtClean="0"/>
            </a:br>
            <a:r>
              <a:rPr lang="en-GB" sz="1600" b="1" i="1" dirty="0" smtClean="0">
                <a:solidFill>
                  <a:schemeClr val="tx2"/>
                </a:solidFill>
              </a:rPr>
              <a:t>Jan </a:t>
            </a:r>
            <a:r>
              <a:rPr lang="en-GB" sz="1600" b="1" i="1" dirty="0">
                <a:solidFill>
                  <a:schemeClr val="tx2"/>
                </a:solidFill>
              </a:rPr>
              <a:t>MEES, Chair of the European Marine </a:t>
            </a:r>
            <a:r>
              <a:rPr lang="en-GB" sz="1600" b="1" i="1" dirty="0" smtClean="0">
                <a:solidFill>
                  <a:schemeClr val="tx2"/>
                </a:solidFill>
              </a:rPr>
              <a:t>Board</a:t>
            </a:r>
          </a:p>
          <a:p>
            <a:pPr marL="187325" indent="-187325">
              <a:spcBef>
                <a:spcPts val="600"/>
              </a:spcBef>
              <a:spcAft>
                <a:spcPts val="600"/>
              </a:spcAft>
            </a:pPr>
            <a:r>
              <a:rPr lang="en-GB" sz="1600" b="1" dirty="0">
                <a:solidFill>
                  <a:srgbClr val="C00000"/>
                </a:solidFill>
              </a:rPr>
              <a:t>”EMODnet – a true hallmark in Marine Observations and Data and its networking; it is hugely important not only for Europe but is an example for other regions, a valuable partner for IOC of UNESCO”</a:t>
            </a:r>
            <a:r>
              <a:rPr lang="en-GB" sz="1600" dirty="0" smtClean="0"/>
              <a:t/>
            </a:r>
            <a:br>
              <a:rPr lang="en-GB" sz="1600" dirty="0" smtClean="0"/>
            </a:br>
            <a:r>
              <a:rPr lang="en-GB" sz="1600" b="1" i="1" dirty="0" smtClean="0">
                <a:solidFill>
                  <a:schemeClr val="tx2"/>
                </a:solidFill>
              </a:rPr>
              <a:t>Vladimir RYABININ, </a:t>
            </a:r>
            <a:r>
              <a:rPr lang="nl-BE" sz="1600" b="1" i="1" dirty="0" smtClean="0">
                <a:solidFill>
                  <a:schemeClr val="tx2"/>
                </a:solidFill>
              </a:rPr>
              <a:t>Executive </a:t>
            </a:r>
            <a:r>
              <a:rPr lang="nl-BE" sz="1600" b="1" i="1" dirty="0" err="1" smtClean="0">
                <a:solidFill>
                  <a:schemeClr val="tx2"/>
                </a:solidFill>
              </a:rPr>
              <a:t>Secretary</a:t>
            </a:r>
            <a:r>
              <a:rPr lang="nl-BE" sz="1600" b="1" i="1" dirty="0" smtClean="0">
                <a:solidFill>
                  <a:schemeClr val="tx2"/>
                </a:solidFill>
              </a:rPr>
              <a:t> of </a:t>
            </a:r>
            <a:r>
              <a:rPr lang="nl-BE" sz="1600" b="1" i="1" dirty="0" err="1" smtClean="0">
                <a:solidFill>
                  <a:schemeClr val="tx2"/>
                </a:solidFill>
              </a:rPr>
              <a:t>the</a:t>
            </a:r>
            <a:r>
              <a:rPr lang="nl-BE" sz="1600" b="1" i="1" dirty="0" smtClean="0">
                <a:solidFill>
                  <a:schemeClr val="tx2"/>
                </a:solidFill>
              </a:rPr>
              <a:t> </a:t>
            </a:r>
            <a:r>
              <a:rPr lang="nl-BE" sz="1600" b="1" i="1" dirty="0" err="1" smtClean="0">
                <a:solidFill>
                  <a:schemeClr val="tx2"/>
                </a:solidFill>
              </a:rPr>
              <a:t>Intergovernmental</a:t>
            </a:r>
            <a:r>
              <a:rPr lang="nl-BE" sz="1600" b="1" i="1" dirty="0" smtClean="0">
                <a:solidFill>
                  <a:schemeClr val="tx2"/>
                </a:solidFill>
              </a:rPr>
              <a:t> </a:t>
            </a:r>
            <a:r>
              <a:rPr lang="nl-BE" sz="1600" b="1" i="1" dirty="0" err="1" smtClean="0">
                <a:solidFill>
                  <a:schemeClr val="tx2"/>
                </a:solidFill>
              </a:rPr>
              <a:t>Oceanographic</a:t>
            </a:r>
            <a:r>
              <a:rPr lang="nl-BE" sz="1600" b="1" i="1" dirty="0" smtClean="0">
                <a:solidFill>
                  <a:schemeClr val="tx2"/>
                </a:solidFill>
              </a:rPr>
              <a:t> </a:t>
            </a:r>
            <a:r>
              <a:rPr lang="nl-BE" sz="1600" b="1" i="1" dirty="0" err="1" smtClean="0">
                <a:solidFill>
                  <a:schemeClr val="tx2"/>
                </a:solidFill>
              </a:rPr>
              <a:t>Commission</a:t>
            </a:r>
            <a:r>
              <a:rPr lang="nl-BE" sz="1600" b="1" i="1" dirty="0" smtClean="0">
                <a:solidFill>
                  <a:schemeClr val="tx2"/>
                </a:solidFill>
              </a:rPr>
              <a:t> (IOC-UNESCO)</a:t>
            </a:r>
            <a:endParaRPr lang="en-GB" sz="1600" b="1" i="1" dirty="0">
              <a:solidFill>
                <a:schemeClr val="tx2"/>
              </a:solidFill>
            </a:endParaRPr>
          </a:p>
          <a:p>
            <a:pPr marL="187325" indent="-187325">
              <a:spcBef>
                <a:spcPts val="600"/>
              </a:spcBef>
              <a:spcAft>
                <a:spcPts val="600"/>
              </a:spcAft>
            </a:pPr>
            <a:r>
              <a:rPr lang="en-GB" sz="1600" b="1" dirty="0">
                <a:solidFill>
                  <a:srgbClr val="C00000"/>
                </a:solidFill>
              </a:rPr>
              <a:t>“EMODnet is fundamental to how blue economy will develop”</a:t>
            </a:r>
            <a:r>
              <a:rPr lang="en-GB" sz="1600" dirty="0"/>
              <a:t/>
            </a:r>
            <a:br>
              <a:rPr lang="en-GB" sz="1600" dirty="0"/>
            </a:br>
            <a:r>
              <a:rPr lang="en-GB" sz="1600" b="1" i="1" dirty="0" smtClean="0">
                <a:solidFill>
                  <a:schemeClr val="tx2"/>
                </a:solidFill>
              </a:rPr>
              <a:t>Matthew </a:t>
            </a:r>
            <a:r>
              <a:rPr lang="en-GB" sz="1600" b="1" i="1" dirty="0">
                <a:solidFill>
                  <a:schemeClr val="tx2"/>
                </a:solidFill>
              </a:rPr>
              <a:t>KING, European Commission DG </a:t>
            </a:r>
            <a:r>
              <a:rPr lang="en-GB" sz="1600" b="1" i="1" dirty="0" smtClean="0">
                <a:solidFill>
                  <a:schemeClr val="tx2"/>
                </a:solidFill>
              </a:rPr>
              <a:t>MARE</a:t>
            </a:r>
          </a:p>
          <a:p>
            <a:pPr marL="187325" indent="-187325">
              <a:spcBef>
                <a:spcPts val="600"/>
              </a:spcBef>
              <a:spcAft>
                <a:spcPts val="600"/>
              </a:spcAft>
            </a:pPr>
            <a:r>
              <a:rPr lang="en-GB" sz="1600" b="1" dirty="0">
                <a:solidFill>
                  <a:srgbClr val="C00000"/>
                </a:solidFill>
              </a:rPr>
              <a:t>“Exploitation of EMODnet data will not only happen in EU, it will happen all around the world”</a:t>
            </a:r>
            <a:r>
              <a:rPr lang="en-GB" sz="1600" dirty="0"/>
              <a:t/>
            </a:r>
            <a:br>
              <a:rPr lang="en-GB" sz="1600" dirty="0"/>
            </a:br>
            <a:r>
              <a:rPr lang="en-GB" sz="1600" b="1" i="1" dirty="0" smtClean="0">
                <a:solidFill>
                  <a:schemeClr val="tx2"/>
                </a:solidFill>
              </a:rPr>
              <a:t>Jean-François </a:t>
            </a:r>
            <a:r>
              <a:rPr lang="en-GB" sz="1600" b="1" i="1" dirty="0">
                <a:solidFill>
                  <a:schemeClr val="tx2"/>
                </a:solidFill>
              </a:rPr>
              <a:t>MINSTER, Scientific Director, </a:t>
            </a:r>
            <a:r>
              <a:rPr lang="en-GB" sz="1600" b="1" i="1" dirty="0" smtClean="0">
                <a:solidFill>
                  <a:schemeClr val="tx2"/>
                </a:solidFill>
              </a:rPr>
              <a:t>TOTAL</a:t>
            </a:r>
          </a:p>
          <a:p>
            <a:pPr marL="187325" indent="-187325">
              <a:spcBef>
                <a:spcPts val="600"/>
              </a:spcBef>
              <a:spcAft>
                <a:spcPts val="600"/>
              </a:spcAft>
            </a:pPr>
            <a:r>
              <a:rPr lang="en-GB" sz="1600" b="1" dirty="0">
                <a:solidFill>
                  <a:srgbClr val="C00000"/>
                </a:solidFill>
              </a:rPr>
              <a:t>“</a:t>
            </a:r>
            <a:r>
              <a:rPr lang="en-GB" sz="1600" b="1" dirty="0" err="1">
                <a:solidFill>
                  <a:srgbClr val="C00000"/>
                </a:solidFill>
              </a:rPr>
              <a:t>Enterpreneurs</a:t>
            </a:r>
            <a:r>
              <a:rPr lang="en-GB" sz="1600" b="1" dirty="0">
                <a:solidFill>
                  <a:srgbClr val="C00000"/>
                </a:solidFill>
              </a:rPr>
              <a:t> will take advantage of the data resources made available by EMODnet and deliver very specific information services to specific costumers”</a:t>
            </a:r>
            <a:r>
              <a:rPr lang="en-GB" sz="1600" dirty="0" smtClean="0"/>
              <a:t/>
            </a:r>
            <a:br>
              <a:rPr lang="en-GB" sz="1600" dirty="0" smtClean="0"/>
            </a:br>
            <a:r>
              <a:rPr lang="en-GB" sz="1600" b="1" i="1" dirty="0" smtClean="0">
                <a:solidFill>
                  <a:schemeClr val="tx2"/>
                </a:solidFill>
              </a:rPr>
              <a:t>Jonathan </a:t>
            </a:r>
            <a:r>
              <a:rPr lang="en-GB" sz="1600" b="1" i="1" dirty="0">
                <a:solidFill>
                  <a:schemeClr val="tx2"/>
                </a:solidFill>
              </a:rPr>
              <a:t>WILLIAMS, CEO Marine </a:t>
            </a:r>
            <a:r>
              <a:rPr lang="en-GB" sz="1600" b="1" i="1" dirty="0" smtClean="0">
                <a:solidFill>
                  <a:schemeClr val="tx2"/>
                </a:solidFill>
              </a:rPr>
              <a:t>South East </a:t>
            </a:r>
            <a:r>
              <a:rPr lang="en-GB" sz="1600" b="1" i="1" dirty="0">
                <a:solidFill>
                  <a:schemeClr val="tx2"/>
                </a:solidFill>
              </a:rPr>
              <a:t>Maritime </a:t>
            </a:r>
            <a:r>
              <a:rPr lang="en-GB" sz="1600" b="1" i="1" dirty="0" smtClean="0">
                <a:solidFill>
                  <a:schemeClr val="tx2"/>
                </a:solidFill>
              </a:rPr>
              <a:t>Cluster</a:t>
            </a:r>
            <a:endParaRPr lang="en-GB" sz="1600" b="1" i="1" dirty="0">
              <a:solidFill>
                <a:schemeClr val="tx2"/>
              </a:solidFill>
            </a:endParaRPr>
          </a:p>
        </p:txBody>
      </p:sp>
      <p:pic>
        <p:nvPicPr>
          <p:cNvPr id="18" name="Picture 9" descr="C:\Users\janbart\Desktop\Open Conference Photos- pro- LowRes\EMODnet 013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1572" y="2923492"/>
            <a:ext cx="673671" cy="101101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media.licdn.com/mpr/mpr/shrinknp_200_200/p/2/000/0fc/320/317bb46.jpg">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399"/>
          <a:stretch/>
        </p:blipFill>
        <p:spPr bwMode="auto">
          <a:xfrm>
            <a:off x="8201571" y="1969270"/>
            <a:ext cx="693327" cy="86019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media.licdn.com/mpr/mpr/shrinknp_200_200/p/6/005/095/2cd/322eb69.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63015" y="1231642"/>
            <a:ext cx="631884" cy="63188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arcticfutures.org/assets/uploads/speakers_images/_300x300_crop_center-center_75/MK.jp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01572" y="3969014"/>
            <a:ext cx="673671" cy="67367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ae-info.org/attach/User/Minster_Jean-Fran%C3%A7ois/minster_jean_francois_small.jpg">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13274" y="4732449"/>
            <a:ext cx="651759" cy="98255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www.boatingbusiness.com/__data/assets/image/0030/247674/MSE_looks_at_marine_development_sites.jpg">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99275" y="5789023"/>
            <a:ext cx="662891" cy="977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97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wd">
                                    <p:tmAbs val="100"/>
                                  </p:iterate>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par>
                          <p:cTn id="7" fill="hold">
                            <p:stCondLst>
                              <p:cond delay="3301"/>
                            </p:stCondLst>
                            <p:childTnLst>
                              <p:par>
                                <p:cTn id="8" presetID="1" presetClass="entr" presetSubtype="0" fill="hold" nodeType="afterEffect">
                                  <p:stCondLst>
                                    <p:cond delay="1000"/>
                                  </p:stCondLst>
                                  <p:iterate type="wd">
                                    <p:tmAbs val="100"/>
                                  </p:iterate>
                                  <p:childTnLst>
                                    <p:set>
                                      <p:cBhvr>
                                        <p:cTn id="9" dur="1" fill="hold">
                                          <p:stCondLst>
                                            <p:cond delay="0"/>
                                          </p:stCondLst>
                                        </p:cTn>
                                        <p:tgtEl>
                                          <p:spTgt spid="7">
                                            <p:txEl>
                                              <p:pRg st="1" end="1"/>
                                            </p:txEl>
                                          </p:spTgt>
                                        </p:tgtEl>
                                        <p:attrNameLst>
                                          <p:attrName>style.visibility</p:attrName>
                                        </p:attrNameLst>
                                      </p:cBhvr>
                                      <p:to>
                                        <p:strVal val="visible"/>
                                      </p:to>
                                    </p:set>
                                  </p:childTnLst>
                                </p:cTn>
                              </p:par>
                            </p:childTnLst>
                          </p:cTn>
                        </p:par>
                        <p:par>
                          <p:cTn id="10" fill="hold">
                            <p:stCondLst>
                              <p:cond delay="6502"/>
                            </p:stCondLst>
                            <p:childTnLst>
                              <p:par>
                                <p:cTn id="11" presetID="1" presetClass="entr" presetSubtype="0" fill="hold" nodeType="afterEffect">
                                  <p:stCondLst>
                                    <p:cond delay="1000"/>
                                  </p:stCondLst>
                                  <p:iterate type="wd">
                                    <p:tmAbs val="100"/>
                                  </p:iterate>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par>
                          <p:cTn id="13" fill="hold">
                            <p:stCondLst>
                              <p:cond delay="12603"/>
                            </p:stCondLst>
                            <p:childTnLst>
                              <p:par>
                                <p:cTn id="14" presetID="1" presetClass="entr" presetSubtype="0" fill="hold" nodeType="afterEffect">
                                  <p:stCondLst>
                                    <p:cond delay="1000"/>
                                  </p:stCondLst>
                                  <p:iterate type="wd">
                                    <p:tmAbs val="100"/>
                                  </p:iterate>
                                  <p:childTnLst>
                                    <p:set>
                                      <p:cBhvr>
                                        <p:cTn id="15" dur="1" fill="hold">
                                          <p:stCondLst>
                                            <p:cond delay="0"/>
                                          </p:stCondLst>
                                        </p:cTn>
                                        <p:tgtEl>
                                          <p:spTgt spid="7">
                                            <p:txEl>
                                              <p:pRg st="3" end="3"/>
                                            </p:txEl>
                                          </p:spTgt>
                                        </p:tgtEl>
                                        <p:attrNameLst>
                                          <p:attrName>style.visibility</p:attrName>
                                        </p:attrNameLst>
                                      </p:cBhvr>
                                      <p:to>
                                        <p:strVal val="visible"/>
                                      </p:to>
                                    </p:set>
                                  </p:childTnLst>
                                </p:cTn>
                              </p:par>
                            </p:childTnLst>
                          </p:cTn>
                        </p:par>
                        <p:par>
                          <p:cTn id="16" fill="hold">
                            <p:stCondLst>
                              <p:cond delay="15304"/>
                            </p:stCondLst>
                            <p:childTnLst>
                              <p:par>
                                <p:cTn id="17" presetID="1" presetClass="entr" presetSubtype="0" fill="hold" nodeType="afterEffect">
                                  <p:stCondLst>
                                    <p:cond delay="1000"/>
                                  </p:stCondLst>
                                  <p:iterate type="wd">
                                    <p:tmAbs val="100"/>
                                  </p:iterate>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par>
                          <p:cTn id="19" fill="hold">
                            <p:stCondLst>
                              <p:cond delay="18905"/>
                            </p:stCondLst>
                            <p:childTnLst>
                              <p:par>
                                <p:cTn id="20" presetID="1" presetClass="entr" presetSubtype="0" fill="hold" nodeType="afterEffect">
                                  <p:stCondLst>
                                    <p:cond delay="1000"/>
                                  </p:stCondLst>
                                  <p:iterate type="wd">
                                    <p:tmAbs val="100"/>
                                  </p:iterate>
                                  <p:childTnLst>
                                    <p:set>
                                      <p:cBhvr>
                                        <p:cTn id="21"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0775" y="3750091"/>
            <a:ext cx="3471150" cy="23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p:cNvSpPr>
            <a:spLocks noGrp="1"/>
          </p:cNvSpPr>
          <p:nvPr>
            <p:ph idx="1"/>
          </p:nvPr>
        </p:nvSpPr>
        <p:spPr>
          <a:xfrm>
            <a:off x="330526" y="1447452"/>
            <a:ext cx="4882742" cy="4690301"/>
          </a:xfrm>
        </p:spPr>
        <p:txBody>
          <a:bodyPr/>
          <a:lstStyle/>
          <a:p>
            <a:pPr>
              <a:defRPr/>
            </a:pPr>
            <a:r>
              <a:rPr lang="en-US" altLang="en-US" sz="2400" dirty="0">
                <a:latin typeface="Tahoma" panose="020B0604030504040204" pitchFamily="34" charset="0"/>
                <a:ea typeface="ＭＳ Ｐゴシック" panose="020B0600070205080204" pitchFamily="34" charset="-128"/>
                <a:cs typeface="Tahoma" panose="020B0604030504040204" pitchFamily="34" charset="0"/>
              </a:rPr>
              <a:t>N</a:t>
            </a:r>
            <a:r>
              <a:rPr lang="en-US" altLang="en-US" sz="2400" dirty="0" smtClean="0">
                <a:latin typeface="Tahoma" panose="020B0604030504040204" pitchFamily="34" charset="0"/>
                <a:ea typeface="ＭＳ Ｐゴシック" panose="020B0600070205080204" pitchFamily="34" charset="-128"/>
                <a:cs typeface="Tahoma" panose="020B0604030504040204" pitchFamily="34" charset="0"/>
              </a:rPr>
              <a:t>etwork of people and  </a:t>
            </a:r>
            <a:r>
              <a:rPr lang="en-US" altLang="en-US" sz="2400" dirty="0" err="1" smtClean="0">
                <a:latin typeface="Tahoma" panose="020B0604030504040204" pitchFamily="34" charset="0"/>
                <a:ea typeface="ＭＳ Ｐゴシック" panose="020B0600070205080204" pitchFamily="34" charset="-128"/>
                <a:cs typeface="Tahoma" panose="020B0604030504040204" pitchFamily="34" charset="0"/>
              </a:rPr>
              <a:t>organisations</a:t>
            </a:r>
            <a:r>
              <a:rPr lang="en-US" altLang="en-US" sz="2400" dirty="0" smtClean="0">
                <a:latin typeface="Tahoma" panose="020B0604030504040204" pitchFamily="34" charset="0"/>
                <a:ea typeface="ＭＳ Ｐゴシック" panose="020B0600070205080204" pitchFamily="34" charset="-128"/>
                <a:cs typeface="Tahoma" panose="020B0604030504040204" pitchFamily="34" charset="0"/>
              </a:rPr>
              <a:t> </a:t>
            </a:r>
          </a:p>
          <a:p>
            <a:pPr>
              <a:defRPr/>
            </a:pPr>
            <a:r>
              <a:rPr lang="en-US" altLang="en-US" sz="2400" dirty="0">
                <a:latin typeface="Tahoma" panose="020B0604030504040204" pitchFamily="34" charset="0"/>
                <a:ea typeface="ＭＳ Ｐゴシック" panose="020B0600070205080204" pitchFamily="34" charset="-128"/>
                <a:cs typeface="Tahoma" panose="020B0604030504040204" pitchFamily="34" charset="0"/>
              </a:rPr>
              <a:t>P</a:t>
            </a:r>
            <a:r>
              <a:rPr lang="en-US" altLang="en-US" sz="2400" dirty="0" smtClean="0">
                <a:latin typeface="Tahoma" panose="020B0604030504040204" pitchFamily="34" charset="0"/>
                <a:ea typeface="ＭＳ Ｐゴシック" panose="020B0600070205080204" pitchFamily="34" charset="-128"/>
                <a:cs typeface="Tahoma" panose="020B0604030504040204" pitchFamily="34" charset="0"/>
              </a:rPr>
              <a:t>rovide access to  marine data, metadata and products </a:t>
            </a:r>
          </a:p>
          <a:p>
            <a:pPr>
              <a:defRPr/>
            </a:pPr>
            <a:r>
              <a:rPr lang="en-US" altLang="en-US" sz="2400" dirty="0">
                <a:latin typeface="Tahoma" panose="020B0604030504040204" pitchFamily="34" charset="0"/>
                <a:ea typeface="ＭＳ Ｐゴシック" panose="020B0600070205080204" pitchFamily="34" charset="-128"/>
                <a:cs typeface="Tahoma" panose="020B0604030504040204" pitchFamily="34" charset="0"/>
              </a:rPr>
              <a:t>EU Multimillion investment </a:t>
            </a:r>
          </a:p>
          <a:p>
            <a:pPr>
              <a:defRPr/>
            </a:pPr>
            <a:r>
              <a:rPr lang="en-US" altLang="en-US" sz="2400" i="1" dirty="0">
                <a:latin typeface="Tahoma" panose="020B0604030504040204" pitchFamily="34" charset="0"/>
                <a:ea typeface="ＭＳ Ｐゴシック" panose="020B0600070205080204" pitchFamily="34" charset="-128"/>
                <a:cs typeface="Tahoma" panose="020B0604030504040204" pitchFamily="34" charset="0"/>
              </a:rPr>
              <a:t>Collect marine data once, use it many times</a:t>
            </a:r>
            <a:endParaRPr lang="en-US" altLang="en-US" sz="2400" dirty="0">
              <a:latin typeface="Tahoma" panose="020B0604030504040204" pitchFamily="34" charset="0"/>
              <a:ea typeface="ＭＳ Ｐゴシック" panose="020B0600070205080204" pitchFamily="34" charset="-128"/>
              <a:cs typeface="Tahoma" panose="020B0604030504040204" pitchFamily="34" charset="0"/>
            </a:endParaRPr>
          </a:p>
          <a:p>
            <a:pPr>
              <a:defRPr/>
            </a:pPr>
            <a:endParaRPr lang="en-US" altLang="en-US" sz="2400" dirty="0" smtClean="0">
              <a:latin typeface="Tahoma" panose="020B0604030504040204" pitchFamily="34" charset="0"/>
              <a:ea typeface="ＭＳ Ｐゴシック" panose="020B0600070205080204" pitchFamily="34" charset="-128"/>
              <a:cs typeface="Tahoma" panose="020B0604030504040204" pitchFamily="34" charset="0"/>
            </a:endParaRPr>
          </a:p>
          <a:p>
            <a:pPr marL="0" indent="0">
              <a:buFont typeface="Wingdings" pitchFamily="2" charset="2"/>
              <a:buNone/>
              <a:defRPr/>
            </a:pPr>
            <a:endParaRPr lang="en-US" altLang="en-US" sz="2400" dirty="0" smtClean="0">
              <a:latin typeface="Tahoma" panose="020B0604030504040204" pitchFamily="34" charset="0"/>
              <a:ea typeface="ＭＳ Ｐゴシック" panose="020B0600070205080204" pitchFamily="34" charset="-128"/>
              <a:cs typeface="Tahoma" panose="020B0604030504040204" pitchFamily="34" charset="0"/>
            </a:endParaRPr>
          </a:p>
          <a:p>
            <a:pPr marL="0" indent="0">
              <a:buFont typeface="Wingdings" pitchFamily="2" charset="2"/>
              <a:buNone/>
              <a:defRPr/>
            </a:pPr>
            <a:endParaRPr lang="en-US" altLang="en-US" sz="2400" dirty="0" smtClean="0">
              <a:latin typeface="Tahoma" panose="020B0604030504040204" pitchFamily="34" charset="0"/>
              <a:ea typeface="ＭＳ Ｐゴシック" panose="020B0600070205080204" pitchFamily="34" charset="-128"/>
              <a:cs typeface="Tahoma" panose="020B0604030504040204" pitchFamily="34" charset="0"/>
            </a:endParaRPr>
          </a:p>
          <a:p>
            <a:pPr marL="0" indent="0">
              <a:buFont typeface="Wingdings" pitchFamily="2" charset="2"/>
              <a:buNone/>
              <a:defRPr/>
            </a:pPr>
            <a:endParaRPr lang="en-US" altLang="en-US" sz="2400" dirty="0" smtClean="0">
              <a:latin typeface="Tahoma" panose="020B0604030504040204" pitchFamily="34" charset="0"/>
              <a:ea typeface="ＭＳ Ｐゴシック" panose="020B0600070205080204" pitchFamily="34" charset="-128"/>
              <a:cs typeface="Tahoma" panose="020B0604030504040204" pitchFamily="34" charset="0"/>
            </a:endParaRPr>
          </a:p>
        </p:txBody>
      </p:sp>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2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idx="4294967295"/>
          </p:nvPr>
        </p:nvSpPr>
        <p:spPr>
          <a:xfrm>
            <a:off x="4339770" y="126327"/>
            <a:ext cx="4818743" cy="936625"/>
          </a:xfrm>
          <a:prstGeom prst="rect">
            <a:avLst/>
          </a:prstGeom>
        </p:spPr>
        <p:txBody>
          <a:bodyPr/>
          <a:lstStyle/>
          <a:p>
            <a:r>
              <a:rPr lang="en-GB" sz="3200" b="1" dirty="0" smtClean="0">
                <a:solidFill>
                  <a:schemeClr val="bg1"/>
                </a:solidFill>
                <a:latin typeface="Helvetica" panose="020B0604020202020204" pitchFamily="34" charset="0"/>
                <a:cs typeface="Helvetica" panose="020B0604020202020204" pitchFamily="34" charset="0"/>
              </a:rPr>
              <a:t>What is EMODnet?</a:t>
            </a:r>
            <a:endParaRPr lang="en-GB" sz="3200" b="1" dirty="0">
              <a:solidFill>
                <a:schemeClr val="bg1"/>
              </a:solidFill>
              <a:latin typeface="Helvetica" panose="020B0604020202020204" pitchFamily="34" charset="0"/>
              <a:cs typeface="Helvetica" panose="020B0604020202020204" pitchFamily="34" charset="0"/>
            </a:endParaRPr>
          </a:p>
        </p:txBody>
      </p:sp>
      <p:pic>
        <p:nvPicPr>
          <p:cNvPr id="6" name="Espace réservé du contenu 3" descr="2008-01-countrie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85811" y="4767933"/>
            <a:ext cx="2148451" cy="1369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9925" y="4793243"/>
            <a:ext cx="1232370" cy="1344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3960" y="4767933"/>
            <a:ext cx="1301708" cy="1369820"/>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t="11821"/>
          <a:stretch/>
        </p:blipFill>
        <p:spPr>
          <a:xfrm>
            <a:off x="5450775" y="1202446"/>
            <a:ext cx="3471150" cy="2295608"/>
          </a:xfrm>
          <a:prstGeom prst="rect">
            <a:avLst/>
          </a:prstGeom>
        </p:spPr>
      </p:pic>
    </p:spTree>
    <p:extLst>
      <p:ext uri="{BB962C8B-B14F-4D97-AF65-F5344CB8AC3E}">
        <p14:creationId xmlns:p14="http://schemas.microsoft.com/office/powerpoint/2010/main" val="15598592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BE"/>
          </a:p>
        </p:txBody>
      </p:sp>
      <p:sp>
        <p:nvSpPr>
          <p:cNvPr id="3" name="Content Placeholder 2"/>
          <p:cNvSpPr>
            <a:spLocks noGrp="1"/>
          </p:cNvSpPr>
          <p:nvPr>
            <p:ph idx="1"/>
          </p:nvPr>
        </p:nvSpPr>
        <p:spPr/>
        <p:txBody>
          <a:bodyPr/>
          <a:lstStyle/>
          <a:p>
            <a:endParaRPr lang="nl-BE"/>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8450" y="103420"/>
            <a:ext cx="6549242" cy="6581188"/>
          </a:xfrm>
          <a:prstGeom prst="rect">
            <a:avLst/>
          </a:prstGeom>
        </p:spPr>
      </p:pic>
    </p:spTree>
    <p:extLst>
      <p:ext uri="{BB962C8B-B14F-4D97-AF65-F5344CB8AC3E}">
        <p14:creationId xmlns:p14="http://schemas.microsoft.com/office/powerpoint/2010/main" val="12474732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BE"/>
          </a:p>
        </p:txBody>
      </p:sp>
      <p:sp>
        <p:nvSpPr>
          <p:cNvPr id="3" name="Content Placeholder 2"/>
          <p:cNvSpPr>
            <a:spLocks noGrp="1"/>
          </p:cNvSpPr>
          <p:nvPr>
            <p:ph idx="1"/>
          </p:nvPr>
        </p:nvSpPr>
        <p:spPr/>
        <p:txBody>
          <a:bodyPr/>
          <a:lstStyle/>
          <a:p>
            <a:endParaRPr lang="nl-BE"/>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6" y="0"/>
            <a:ext cx="9144000" cy="6126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32191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Brace 4"/>
          <p:cNvSpPr/>
          <p:nvPr/>
        </p:nvSpPr>
        <p:spPr>
          <a:xfrm>
            <a:off x="8145517" y="2489103"/>
            <a:ext cx="256343" cy="1417425"/>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5328745" y="2869324"/>
            <a:ext cx="1245476" cy="369332"/>
          </a:xfrm>
          <a:prstGeom prst="rect">
            <a:avLst/>
          </a:prstGeom>
          <a:noFill/>
        </p:spPr>
        <p:txBody>
          <a:bodyPr wrap="square" rtlCol="0">
            <a:spAutoFit/>
          </a:bodyPr>
          <a:lstStyle/>
          <a:p>
            <a:endParaRPr lang="en-US" dirty="0"/>
          </a:p>
        </p:txBody>
      </p:sp>
      <p:sp>
        <p:nvSpPr>
          <p:cNvPr id="8" name="TextBox 7"/>
          <p:cNvSpPr txBox="1"/>
          <p:nvPr/>
        </p:nvSpPr>
        <p:spPr>
          <a:xfrm>
            <a:off x="8440088" y="3196148"/>
            <a:ext cx="1710558" cy="369332"/>
          </a:xfrm>
          <a:prstGeom prst="rect">
            <a:avLst/>
          </a:prstGeom>
          <a:noFill/>
        </p:spPr>
        <p:txBody>
          <a:bodyPr wrap="square" rtlCol="0">
            <a:spAutoFit/>
          </a:bodyPr>
          <a:lstStyle/>
          <a:p>
            <a:r>
              <a:rPr lang="en-US" dirty="0" smtClean="0"/>
              <a:t> 2015</a:t>
            </a:r>
            <a:endParaRPr lang="en-US" dirty="0"/>
          </a:p>
        </p:txBody>
      </p:sp>
      <p:sp>
        <p:nvSpPr>
          <p:cNvPr id="9" name="Title 8"/>
          <p:cNvSpPr>
            <a:spLocks noGrp="1"/>
          </p:cNvSpPr>
          <p:nvPr>
            <p:ph type="title"/>
          </p:nvPr>
        </p:nvSpPr>
        <p:spPr/>
        <p:txBody>
          <a:bodyPr/>
          <a:lstStyle/>
          <a:p>
            <a:endParaRPr lang="en-US" dirty="0"/>
          </a:p>
        </p:txBody>
      </p:sp>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12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126125" y="1639614"/>
            <a:ext cx="8019392" cy="4340166"/>
            <a:chOff x="3483112" y="2413000"/>
            <a:chExt cx="7670410" cy="4203700"/>
          </a:xfrm>
        </p:grpSpPr>
        <p:pic>
          <p:nvPicPr>
            <p:cNvPr id="24" name="Picture 23" descr="Screenshot 2015-10-20 00.20.4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3112" y="2413000"/>
              <a:ext cx="5394912" cy="4203700"/>
            </a:xfrm>
            <a:prstGeom prst="rect">
              <a:avLst/>
            </a:prstGeom>
            <a:ln>
              <a:noFill/>
            </a:ln>
            <a:effectLst>
              <a:softEdge rad="112500"/>
            </a:effectLst>
          </p:spPr>
        </p:pic>
        <p:sp>
          <p:nvSpPr>
            <p:cNvPr id="25" name="TextBox 24"/>
            <p:cNvSpPr txBox="1"/>
            <p:nvPr/>
          </p:nvSpPr>
          <p:spPr>
            <a:xfrm>
              <a:off x="8750300" y="3136900"/>
              <a:ext cx="2403222" cy="2308324"/>
            </a:xfrm>
            <a:prstGeom prst="rect">
              <a:avLst/>
            </a:prstGeom>
            <a:noFill/>
            <a:ln>
              <a:noFill/>
            </a:ln>
          </p:spPr>
          <p:txBody>
            <a:bodyPr wrap="none" rtlCol="0">
              <a:spAutoFit/>
            </a:bodyPr>
            <a:lstStyle/>
            <a:p>
              <a:pPr marL="342900" indent="-342900">
                <a:buFont typeface="+mj-lt"/>
                <a:buAutoNum type="arabicPeriod"/>
              </a:pPr>
              <a:r>
                <a:rPr lang="en-US" sz="2400" dirty="0" smtClean="0">
                  <a:solidFill>
                    <a:schemeClr val="accent2">
                      <a:lumMod val="75000"/>
                    </a:schemeClr>
                  </a:solidFill>
                </a:rPr>
                <a:t>Arctic</a:t>
              </a:r>
            </a:p>
            <a:p>
              <a:pPr marL="342900" indent="-342900">
                <a:buFont typeface="+mj-lt"/>
                <a:buAutoNum type="arabicPeriod"/>
              </a:pPr>
              <a:r>
                <a:rPr lang="en-US" sz="2400" dirty="0" smtClean="0">
                  <a:solidFill>
                    <a:schemeClr val="accent4">
                      <a:lumMod val="75000"/>
                    </a:schemeClr>
                  </a:solidFill>
                </a:rPr>
                <a:t>Atlantic</a:t>
              </a:r>
            </a:p>
            <a:p>
              <a:pPr marL="342900" indent="-342900">
                <a:buFont typeface="+mj-lt"/>
                <a:buAutoNum type="arabicPeriod"/>
              </a:pPr>
              <a:r>
                <a:rPr lang="en-US" sz="2400" dirty="0" smtClean="0">
                  <a:solidFill>
                    <a:schemeClr val="accent6">
                      <a:lumMod val="75000"/>
                    </a:schemeClr>
                  </a:solidFill>
                </a:rPr>
                <a:t>Baltic</a:t>
              </a:r>
            </a:p>
            <a:p>
              <a:pPr marL="342900" indent="-342900">
                <a:buFont typeface="+mj-lt"/>
                <a:buAutoNum type="arabicPeriod"/>
              </a:pPr>
              <a:r>
                <a:rPr lang="en-US" sz="2400" dirty="0" smtClean="0">
                  <a:solidFill>
                    <a:srgbClr val="660066"/>
                  </a:solidFill>
                </a:rPr>
                <a:t>Black Sea</a:t>
              </a:r>
            </a:p>
            <a:p>
              <a:pPr marL="342900" indent="-342900">
                <a:buFont typeface="+mj-lt"/>
                <a:buAutoNum type="arabicPeriod"/>
              </a:pPr>
              <a:r>
                <a:rPr lang="en-US" sz="2400" dirty="0" smtClean="0">
                  <a:solidFill>
                    <a:srgbClr val="0000FF"/>
                  </a:solidFill>
                </a:rPr>
                <a:t>Mediterranean</a:t>
              </a:r>
            </a:p>
            <a:p>
              <a:pPr marL="342900" indent="-342900">
                <a:buFont typeface="+mj-lt"/>
                <a:buAutoNum type="arabicPeriod"/>
              </a:pPr>
              <a:r>
                <a:rPr lang="en-US" sz="2400" dirty="0" smtClean="0">
                  <a:solidFill>
                    <a:schemeClr val="accent1">
                      <a:lumMod val="75000"/>
                    </a:schemeClr>
                  </a:solidFill>
                </a:rPr>
                <a:t>North Sea</a:t>
              </a:r>
              <a:endParaRPr lang="en-US" sz="2400" dirty="0">
                <a:solidFill>
                  <a:schemeClr val="accent1">
                    <a:lumMod val="75000"/>
                  </a:schemeClr>
                </a:solidFill>
              </a:endParaRPr>
            </a:p>
          </p:txBody>
        </p:sp>
        <p:sp>
          <p:nvSpPr>
            <p:cNvPr id="26" name="Freeform 25"/>
            <p:cNvSpPr/>
            <p:nvPr/>
          </p:nvSpPr>
          <p:spPr>
            <a:xfrm>
              <a:off x="4247654" y="3073400"/>
              <a:ext cx="1772146" cy="3403600"/>
            </a:xfrm>
            <a:custGeom>
              <a:avLst/>
              <a:gdLst>
                <a:gd name="connsiteX0" fmla="*/ 1543546 w 1772146"/>
                <a:gd name="connsiteY0" fmla="*/ 406400 h 3403600"/>
                <a:gd name="connsiteX1" fmla="*/ 1543546 w 1772146"/>
                <a:gd name="connsiteY1" fmla="*/ 406400 h 3403600"/>
                <a:gd name="connsiteX2" fmla="*/ 1607046 w 1772146"/>
                <a:gd name="connsiteY2" fmla="*/ 508000 h 3403600"/>
                <a:gd name="connsiteX3" fmla="*/ 1657846 w 1772146"/>
                <a:gd name="connsiteY3" fmla="*/ 558800 h 3403600"/>
                <a:gd name="connsiteX4" fmla="*/ 1708646 w 1772146"/>
                <a:gd name="connsiteY4" fmla="*/ 660400 h 3403600"/>
                <a:gd name="connsiteX5" fmla="*/ 1734046 w 1772146"/>
                <a:gd name="connsiteY5" fmla="*/ 698500 h 3403600"/>
                <a:gd name="connsiteX6" fmla="*/ 1746746 w 1772146"/>
                <a:gd name="connsiteY6" fmla="*/ 736600 h 3403600"/>
                <a:gd name="connsiteX7" fmla="*/ 1772146 w 1772146"/>
                <a:gd name="connsiteY7" fmla="*/ 850900 h 3403600"/>
                <a:gd name="connsiteX8" fmla="*/ 1734046 w 1772146"/>
                <a:gd name="connsiteY8" fmla="*/ 927100 h 3403600"/>
                <a:gd name="connsiteX9" fmla="*/ 1657846 w 1772146"/>
                <a:gd name="connsiteY9" fmla="*/ 965200 h 3403600"/>
                <a:gd name="connsiteX10" fmla="*/ 1619746 w 1772146"/>
                <a:gd name="connsiteY10" fmla="*/ 990600 h 3403600"/>
                <a:gd name="connsiteX11" fmla="*/ 1594346 w 1772146"/>
                <a:gd name="connsiteY11" fmla="*/ 1028700 h 3403600"/>
                <a:gd name="connsiteX12" fmla="*/ 1556246 w 1772146"/>
                <a:gd name="connsiteY12" fmla="*/ 1054100 h 3403600"/>
                <a:gd name="connsiteX13" fmla="*/ 1530846 w 1772146"/>
                <a:gd name="connsiteY13" fmla="*/ 1130300 h 3403600"/>
                <a:gd name="connsiteX14" fmla="*/ 1556246 w 1772146"/>
                <a:gd name="connsiteY14" fmla="*/ 1219200 h 3403600"/>
                <a:gd name="connsiteX15" fmla="*/ 1607046 w 1772146"/>
                <a:gd name="connsiteY15" fmla="*/ 1295400 h 3403600"/>
                <a:gd name="connsiteX16" fmla="*/ 1632446 w 1772146"/>
                <a:gd name="connsiteY16" fmla="*/ 1384300 h 3403600"/>
                <a:gd name="connsiteX17" fmla="*/ 1594346 w 1772146"/>
                <a:gd name="connsiteY17" fmla="*/ 1397000 h 3403600"/>
                <a:gd name="connsiteX18" fmla="*/ 1467346 w 1772146"/>
                <a:gd name="connsiteY18" fmla="*/ 1371600 h 3403600"/>
                <a:gd name="connsiteX19" fmla="*/ 1416546 w 1772146"/>
                <a:gd name="connsiteY19" fmla="*/ 1384300 h 3403600"/>
                <a:gd name="connsiteX20" fmla="*/ 1365746 w 1772146"/>
                <a:gd name="connsiteY20" fmla="*/ 1460500 h 3403600"/>
                <a:gd name="connsiteX21" fmla="*/ 1314946 w 1772146"/>
                <a:gd name="connsiteY21" fmla="*/ 1803400 h 3403600"/>
                <a:gd name="connsiteX22" fmla="*/ 1124446 w 1772146"/>
                <a:gd name="connsiteY22" fmla="*/ 1854200 h 3403600"/>
                <a:gd name="connsiteX23" fmla="*/ 1086346 w 1772146"/>
                <a:gd name="connsiteY23" fmla="*/ 1866900 h 3403600"/>
                <a:gd name="connsiteX24" fmla="*/ 933946 w 1772146"/>
                <a:gd name="connsiteY24" fmla="*/ 1943100 h 3403600"/>
                <a:gd name="connsiteX25" fmla="*/ 895846 w 1772146"/>
                <a:gd name="connsiteY25" fmla="*/ 1955800 h 3403600"/>
                <a:gd name="connsiteX26" fmla="*/ 845046 w 1772146"/>
                <a:gd name="connsiteY26" fmla="*/ 2044700 h 3403600"/>
                <a:gd name="connsiteX27" fmla="*/ 781546 w 1772146"/>
                <a:gd name="connsiteY27" fmla="*/ 2159000 h 3403600"/>
                <a:gd name="connsiteX28" fmla="*/ 756146 w 1772146"/>
                <a:gd name="connsiteY28" fmla="*/ 2286000 h 3403600"/>
                <a:gd name="connsiteX29" fmla="*/ 768846 w 1772146"/>
                <a:gd name="connsiteY29" fmla="*/ 2489200 h 3403600"/>
                <a:gd name="connsiteX30" fmla="*/ 806946 w 1772146"/>
                <a:gd name="connsiteY30" fmla="*/ 2565400 h 3403600"/>
                <a:gd name="connsiteX31" fmla="*/ 845046 w 1772146"/>
                <a:gd name="connsiteY31" fmla="*/ 2603500 h 3403600"/>
                <a:gd name="connsiteX32" fmla="*/ 870446 w 1772146"/>
                <a:gd name="connsiteY32" fmla="*/ 2641600 h 3403600"/>
                <a:gd name="connsiteX33" fmla="*/ 946646 w 1772146"/>
                <a:gd name="connsiteY33" fmla="*/ 2667000 h 3403600"/>
                <a:gd name="connsiteX34" fmla="*/ 984746 w 1772146"/>
                <a:gd name="connsiteY34" fmla="*/ 2679700 h 3403600"/>
                <a:gd name="connsiteX35" fmla="*/ 1137146 w 1772146"/>
                <a:gd name="connsiteY35" fmla="*/ 2705100 h 3403600"/>
                <a:gd name="connsiteX36" fmla="*/ 1213346 w 1772146"/>
                <a:gd name="connsiteY36" fmla="*/ 2730500 h 3403600"/>
                <a:gd name="connsiteX37" fmla="*/ 1251446 w 1772146"/>
                <a:gd name="connsiteY37" fmla="*/ 2743200 h 3403600"/>
                <a:gd name="connsiteX38" fmla="*/ 1378446 w 1772146"/>
                <a:gd name="connsiteY38" fmla="*/ 2781300 h 3403600"/>
                <a:gd name="connsiteX39" fmla="*/ 1454646 w 1772146"/>
                <a:gd name="connsiteY39" fmla="*/ 2844800 h 3403600"/>
                <a:gd name="connsiteX40" fmla="*/ 1530846 w 1772146"/>
                <a:gd name="connsiteY40" fmla="*/ 2959100 h 3403600"/>
                <a:gd name="connsiteX41" fmla="*/ 1556246 w 1772146"/>
                <a:gd name="connsiteY41" fmla="*/ 2997200 h 3403600"/>
                <a:gd name="connsiteX42" fmla="*/ 1581646 w 1772146"/>
                <a:gd name="connsiteY42" fmla="*/ 3035300 h 3403600"/>
                <a:gd name="connsiteX43" fmla="*/ 1607046 w 1772146"/>
                <a:gd name="connsiteY43" fmla="*/ 3111500 h 3403600"/>
                <a:gd name="connsiteX44" fmla="*/ 1619746 w 1772146"/>
                <a:gd name="connsiteY44" fmla="*/ 3149600 h 3403600"/>
                <a:gd name="connsiteX45" fmla="*/ 1568946 w 1772146"/>
                <a:gd name="connsiteY45" fmla="*/ 3390900 h 3403600"/>
                <a:gd name="connsiteX46" fmla="*/ 1530846 w 1772146"/>
                <a:gd name="connsiteY46" fmla="*/ 3403600 h 3403600"/>
                <a:gd name="connsiteX47" fmla="*/ 1441946 w 1772146"/>
                <a:gd name="connsiteY47" fmla="*/ 3390900 h 3403600"/>
                <a:gd name="connsiteX48" fmla="*/ 1353046 w 1772146"/>
                <a:gd name="connsiteY48" fmla="*/ 3327400 h 3403600"/>
                <a:gd name="connsiteX49" fmla="*/ 1302246 w 1772146"/>
                <a:gd name="connsiteY49" fmla="*/ 3251200 h 3403600"/>
                <a:gd name="connsiteX50" fmla="*/ 1226046 w 1772146"/>
                <a:gd name="connsiteY50" fmla="*/ 3213100 h 3403600"/>
                <a:gd name="connsiteX51" fmla="*/ 1048246 w 1772146"/>
                <a:gd name="connsiteY51" fmla="*/ 3175000 h 3403600"/>
                <a:gd name="connsiteX52" fmla="*/ 972046 w 1772146"/>
                <a:gd name="connsiteY52" fmla="*/ 3149600 h 3403600"/>
                <a:gd name="connsiteX53" fmla="*/ 908546 w 1772146"/>
                <a:gd name="connsiteY53" fmla="*/ 3086100 h 3403600"/>
                <a:gd name="connsiteX54" fmla="*/ 870446 w 1772146"/>
                <a:gd name="connsiteY54" fmla="*/ 3073400 h 3403600"/>
                <a:gd name="connsiteX55" fmla="*/ 832346 w 1772146"/>
                <a:gd name="connsiteY55" fmla="*/ 3048000 h 3403600"/>
                <a:gd name="connsiteX56" fmla="*/ 705346 w 1772146"/>
                <a:gd name="connsiteY56" fmla="*/ 2971800 h 3403600"/>
                <a:gd name="connsiteX57" fmla="*/ 667246 w 1772146"/>
                <a:gd name="connsiteY57" fmla="*/ 2946400 h 3403600"/>
                <a:gd name="connsiteX58" fmla="*/ 591046 w 1772146"/>
                <a:gd name="connsiteY58" fmla="*/ 2882900 h 3403600"/>
                <a:gd name="connsiteX59" fmla="*/ 565646 w 1772146"/>
                <a:gd name="connsiteY59" fmla="*/ 2844800 h 3403600"/>
                <a:gd name="connsiteX60" fmla="*/ 552946 w 1772146"/>
                <a:gd name="connsiteY60" fmla="*/ 2806700 h 3403600"/>
                <a:gd name="connsiteX61" fmla="*/ 514846 w 1772146"/>
                <a:gd name="connsiteY61" fmla="*/ 2781300 h 3403600"/>
                <a:gd name="connsiteX62" fmla="*/ 451346 w 1772146"/>
                <a:gd name="connsiteY62" fmla="*/ 2705100 h 3403600"/>
                <a:gd name="connsiteX63" fmla="*/ 387846 w 1772146"/>
                <a:gd name="connsiteY63" fmla="*/ 2628900 h 3403600"/>
                <a:gd name="connsiteX64" fmla="*/ 349746 w 1772146"/>
                <a:gd name="connsiteY64" fmla="*/ 2552700 h 3403600"/>
                <a:gd name="connsiteX65" fmla="*/ 324346 w 1772146"/>
                <a:gd name="connsiteY65" fmla="*/ 2501900 h 3403600"/>
                <a:gd name="connsiteX66" fmla="*/ 286246 w 1772146"/>
                <a:gd name="connsiteY66" fmla="*/ 2463800 h 3403600"/>
                <a:gd name="connsiteX67" fmla="*/ 248146 w 1772146"/>
                <a:gd name="connsiteY67" fmla="*/ 2374900 h 3403600"/>
                <a:gd name="connsiteX68" fmla="*/ 235446 w 1772146"/>
                <a:gd name="connsiteY68" fmla="*/ 2336800 h 3403600"/>
                <a:gd name="connsiteX69" fmla="*/ 197346 w 1772146"/>
                <a:gd name="connsiteY69" fmla="*/ 2298700 h 3403600"/>
                <a:gd name="connsiteX70" fmla="*/ 171946 w 1772146"/>
                <a:gd name="connsiteY70" fmla="*/ 2222500 h 3403600"/>
                <a:gd name="connsiteX71" fmla="*/ 146546 w 1772146"/>
                <a:gd name="connsiteY71" fmla="*/ 2133600 h 3403600"/>
                <a:gd name="connsiteX72" fmla="*/ 108446 w 1772146"/>
                <a:gd name="connsiteY72" fmla="*/ 2057400 h 3403600"/>
                <a:gd name="connsiteX73" fmla="*/ 95746 w 1772146"/>
                <a:gd name="connsiteY73" fmla="*/ 2006600 h 3403600"/>
                <a:gd name="connsiteX74" fmla="*/ 70346 w 1772146"/>
                <a:gd name="connsiteY74" fmla="*/ 1930400 h 3403600"/>
                <a:gd name="connsiteX75" fmla="*/ 44946 w 1772146"/>
                <a:gd name="connsiteY75" fmla="*/ 1727200 h 3403600"/>
                <a:gd name="connsiteX76" fmla="*/ 19546 w 1772146"/>
                <a:gd name="connsiteY76" fmla="*/ 1689100 h 3403600"/>
                <a:gd name="connsiteX77" fmla="*/ 19546 w 1772146"/>
                <a:gd name="connsiteY77" fmla="*/ 1193800 h 3403600"/>
                <a:gd name="connsiteX78" fmla="*/ 32246 w 1772146"/>
                <a:gd name="connsiteY78" fmla="*/ 1155700 h 3403600"/>
                <a:gd name="connsiteX79" fmla="*/ 57646 w 1772146"/>
                <a:gd name="connsiteY79" fmla="*/ 1117600 h 3403600"/>
                <a:gd name="connsiteX80" fmla="*/ 70346 w 1772146"/>
                <a:gd name="connsiteY80" fmla="*/ 1066800 h 3403600"/>
                <a:gd name="connsiteX81" fmla="*/ 121146 w 1772146"/>
                <a:gd name="connsiteY81" fmla="*/ 990600 h 3403600"/>
                <a:gd name="connsiteX82" fmla="*/ 159246 w 1772146"/>
                <a:gd name="connsiteY82" fmla="*/ 914400 h 3403600"/>
                <a:gd name="connsiteX83" fmla="*/ 184646 w 1772146"/>
                <a:gd name="connsiteY83" fmla="*/ 825500 h 3403600"/>
                <a:gd name="connsiteX84" fmla="*/ 197346 w 1772146"/>
                <a:gd name="connsiteY84" fmla="*/ 711200 h 3403600"/>
                <a:gd name="connsiteX85" fmla="*/ 210046 w 1772146"/>
                <a:gd name="connsiteY85" fmla="*/ 673100 h 3403600"/>
                <a:gd name="connsiteX86" fmla="*/ 248146 w 1772146"/>
                <a:gd name="connsiteY86" fmla="*/ 647700 h 3403600"/>
                <a:gd name="connsiteX87" fmla="*/ 298946 w 1772146"/>
                <a:gd name="connsiteY87" fmla="*/ 571500 h 3403600"/>
                <a:gd name="connsiteX88" fmla="*/ 337046 w 1772146"/>
                <a:gd name="connsiteY88" fmla="*/ 558800 h 3403600"/>
                <a:gd name="connsiteX89" fmla="*/ 387846 w 1772146"/>
                <a:gd name="connsiteY89" fmla="*/ 482600 h 3403600"/>
                <a:gd name="connsiteX90" fmla="*/ 857746 w 1772146"/>
                <a:gd name="connsiteY90" fmla="*/ 444500 h 3403600"/>
                <a:gd name="connsiteX91" fmla="*/ 895846 w 1772146"/>
                <a:gd name="connsiteY91" fmla="*/ 419100 h 3403600"/>
                <a:gd name="connsiteX92" fmla="*/ 984746 w 1772146"/>
                <a:gd name="connsiteY92" fmla="*/ 317500 h 3403600"/>
                <a:gd name="connsiteX93" fmla="*/ 1035546 w 1772146"/>
                <a:gd name="connsiteY93" fmla="*/ 254000 h 3403600"/>
                <a:gd name="connsiteX94" fmla="*/ 1060946 w 1772146"/>
                <a:gd name="connsiteY94" fmla="*/ 215900 h 3403600"/>
                <a:gd name="connsiteX95" fmla="*/ 1149846 w 1772146"/>
                <a:gd name="connsiteY95" fmla="*/ 165100 h 3403600"/>
                <a:gd name="connsiteX96" fmla="*/ 1200646 w 1772146"/>
                <a:gd name="connsiteY96" fmla="*/ 127000 h 3403600"/>
                <a:gd name="connsiteX97" fmla="*/ 1251446 w 1772146"/>
                <a:gd name="connsiteY97" fmla="*/ 101600 h 3403600"/>
                <a:gd name="connsiteX98" fmla="*/ 1327646 w 1772146"/>
                <a:gd name="connsiteY98" fmla="*/ 50800 h 3403600"/>
                <a:gd name="connsiteX99" fmla="*/ 1365746 w 1772146"/>
                <a:gd name="connsiteY99" fmla="*/ 38100 h 3403600"/>
                <a:gd name="connsiteX100" fmla="*/ 1607046 w 1772146"/>
                <a:gd name="connsiteY100" fmla="*/ 0 h 3403600"/>
                <a:gd name="connsiteX101" fmla="*/ 1708646 w 1772146"/>
                <a:gd name="connsiteY101" fmla="*/ 12700 h 3403600"/>
                <a:gd name="connsiteX102" fmla="*/ 1721346 w 1772146"/>
                <a:gd name="connsiteY102" fmla="*/ 50800 h 3403600"/>
                <a:gd name="connsiteX103" fmla="*/ 1670546 w 1772146"/>
                <a:gd name="connsiteY103" fmla="*/ 165100 h 3403600"/>
                <a:gd name="connsiteX104" fmla="*/ 1594346 w 1772146"/>
                <a:gd name="connsiteY104" fmla="*/ 190500 h 3403600"/>
                <a:gd name="connsiteX105" fmla="*/ 1429246 w 1772146"/>
                <a:gd name="connsiteY105" fmla="*/ 215900 h 3403600"/>
                <a:gd name="connsiteX106" fmla="*/ 1327646 w 1772146"/>
                <a:gd name="connsiteY106" fmla="*/ 279400 h 3403600"/>
                <a:gd name="connsiteX107" fmla="*/ 1302246 w 1772146"/>
                <a:gd name="connsiteY107" fmla="*/ 355600 h 3403600"/>
                <a:gd name="connsiteX108" fmla="*/ 1314946 w 1772146"/>
                <a:gd name="connsiteY108" fmla="*/ 393700 h 3403600"/>
                <a:gd name="connsiteX109" fmla="*/ 1391146 w 1772146"/>
                <a:gd name="connsiteY109" fmla="*/ 444500 h 3403600"/>
                <a:gd name="connsiteX110" fmla="*/ 1543546 w 1772146"/>
                <a:gd name="connsiteY110" fmla="*/ 406400 h 340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772146" h="3403600">
                  <a:moveTo>
                    <a:pt x="1543546" y="406400"/>
                  </a:moveTo>
                  <a:lnTo>
                    <a:pt x="1543546" y="406400"/>
                  </a:lnTo>
                  <a:cubicBezTo>
                    <a:pt x="1564713" y="440267"/>
                    <a:pt x="1583084" y="476050"/>
                    <a:pt x="1607046" y="508000"/>
                  </a:cubicBezTo>
                  <a:cubicBezTo>
                    <a:pt x="1621414" y="527158"/>
                    <a:pt x="1644562" y="538875"/>
                    <a:pt x="1657846" y="558800"/>
                  </a:cubicBezTo>
                  <a:cubicBezTo>
                    <a:pt x="1678849" y="590305"/>
                    <a:pt x="1687643" y="628895"/>
                    <a:pt x="1708646" y="660400"/>
                  </a:cubicBezTo>
                  <a:cubicBezTo>
                    <a:pt x="1717113" y="673100"/>
                    <a:pt x="1727220" y="684848"/>
                    <a:pt x="1734046" y="698500"/>
                  </a:cubicBezTo>
                  <a:cubicBezTo>
                    <a:pt x="1740033" y="710474"/>
                    <a:pt x="1743068" y="723728"/>
                    <a:pt x="1746746" y="736600"/>
                  </a:cubicBezTo>
                  <a:cubicBezTo>
                    <a:pt x="1758703" y="778449"/>
                    <a:pt x="1763416" y="807252"/>
                    <a:pt x="1772146" y="850900"/>
                  </a:cubicBezTo>
                  <a:cubicBezTo>
                    <a:pt x="1761817" y="881888"/>
                    <a:pt x="1758665" y="902481"/>
                    <a:pt x="1734046" y="927100"/>
                  </a:cubicBezTo>
                  <a:cubicBezTo>
                    <a:pt x="1697650" y="963496"/>
                    <a:pt x="1699163" y="944542"/>
                    <a:pt x="1657846" y="965200"/>
                  </a:cubicBezTo>
                  <a:cubicBezTo>
                    <a:pt x="1644194" y="972026"/>
                    <a:pt x="1632446" y="982133"/>
                    <a:pt x="1619746" y="990600"/>
                  </a:cubicBezTo>
                  <a:cubicBezTo>
                    <a:pt x="1611279" y="1003300"/>
                    <a:pt x="1605139" y="1017907"/>
                    <a:pt x="1594346" y="1028700"/>
                  </a:cubicBezTo>
                  <a:cubicBezTo>
                    <a:pt x="1583553" y="1039493"/>
                    <a:pt x="1564336" y="1041157"/>
                    <a:pt x="1556246" y="1054100"/>
                  </a:cubicBezTo>
                  <a:cubicBezTo>
                    <a:pt x="1542056" y="1076804"/>
                    <a:pt x="1530846" y="1130300"/>
                    <a:pt x="1530846" y="1130300"/>
                  </a:cubicBezTo>
                  <a:cubicBezTo>
                    <a:pt x="1533835" y="1142257"/>
                    <a:pt x="1547964" y="1204293"/>
                    <a:pt x="1556246" y="1219200"/>
                  </a:cubicBezTo>
                  <a:cubicBezTo>
                    <a:pt x="1571071" y="1245885"/>
                    <a:pt x="1597393" y="1266440"/>
                    <a:pt x="1607046" y="1295400"/>
                  </a:cubicBezTo>
                  <a:cubicBezTo>
                    <a:pt x="1625266" y="1350059"/>
                    <a:pt x="1616499" y="1320513"/>
                    <a:pt x="1632446" y="1384300"/>
                  </a:cubicBezTo>
                  <a:cubicBezTo>
                    <a:pt x="1619746" y="1388533"/>
                    <a:pt x="1607733" y="1397000"/>
                    <a:pt x="1594346" y="1397000"/>
                  </a:cubicBezTo>
                  <a:cubicBezTo>
                    <a:pt x="1535973" y="1397000"/>
                    <a:pt x="1514265" y="1387240"/>
                    <a:pt x="1467346" y="1371600"/>
                  </a:cubicBezTo>
                  <a:cubicBezTo>
                    <a:pt x="1450413" y="1375833"/>
                    <a:pt x="1431701" y="1375640"/>
                    <a:pt x="1416546" y="1384300"/>
                  </a:cubicBezTo>
                  <a:cubicBezTo>
                    <a:pt x="1377374" y="1406684"/>
                    <a:pt x="1377869" y="1424131"/>
                    <a:pt x="1365746" y="1460500"/>
                  </a:cubicBezTo>
                  <a:cubicBezTo>
                    <a:pt x="1363960" y="1481928"/>
                    <a:pt x="1393174" y="1725172"/>
                    <a:pt x="1314946" y="1803400"/>
                  </a:cubicBezTo>
                  <a:cubicBezTo>
                    <a:pt x="1262063" y="1856283"/>
                    <a:pt x="1197197" y="1829950"/>
                    <a:pt x="1124446" y="1854200"/>
                  </a:cubicBezTo>
                  <a:cubicBezTo>
                    <a:pt x="1111746" y="1858433"/>
                    <a:pt x="1098048" y="1860399"/>
                    <a:pt x="1086346" y="1866900"/>
                  </a:cubicBezTo>
                  <a:cubicBezTo>
                    <a:pt x="938630" y="1948964"/>
                    <a:pt x="1082292" y="1893651"/>
                    <a:pt x="933946" y="1943100"/>
                  </a:cubicBezTo>
                  <a:lnTo>
                    <a:pt x="895846" y="1955800"/>
                  </a:lnTo>
                  <a:cubicBezTo>
                    <a:pt x="857001" y="2072334"/>
                    <a:pt x="921933" y="1890926"/>
                    <a:pt x="845046" y="2044700"/>
                  </a:cubicBezTo>
                  <a:cubicBezTo>
                    <a:pt x="782887" y="2169018"/>
                    <a:pt x="859427" y="2081119"/>
                    <a:pt x="781546" y="2159000"/>
                  </a:cubicBezTo>
                  <a:cubicBezTo>
                    <a:pt x="773079" y="2201333"/>
                    <a:pt x="753453" y="2242912"/>
                    <a:pt x="756146" y="2286000"/>
                  </a:cubicBezTo>
                  <a:cubicBezTo>
                    <a:pt x="760379" y="2353733"/>
                    <a:pt x="761742" y="2421707"/>
                    <a:pt x="768846" y="2489200"/>
                  </a:cubicBezTo>
                  <a:cubicBezTo>
                    <a:pt x="771606" y="2515424"/>
                    <a:pt x="790956" y="2546213"/>
                    <a:pt x="806946" y="2565400"/>
                  </a:cubicBezTo>
                  <a:cubicBezTo>
                    <a:pt x="818444" y="2579198"/>
                    <a:pt x="833548" y="2589702"/>
                    <a:pt x="845046" y="2603500"/>
                  </a:cubicBezTo>
                  <a:cubicBezTo>
                    <a:pt x="854817" y="2615226"/>
                    <a:pt x="857503" y="2633510"/>
                    <a:pt x="870446" y="2641600"/>
                  </a:cubicBezTo>
                  <a:cubicBezTo>
                    <a:pt x="893150" y="2655790"/>
                    <a:pt x="921246" y="2658533"/>
                    <a:pt x="946646" y="2667000"/>
                  </a:cubicBezTo>
                  <a:cubicBezTo>
                    <a:pt x="959346" y="2671233"/>
                    <a:pt x="971541" y="2677499"/>
                    <a:pt x="984746" y="2679700"/>
                  </a:cubicBezTo>
                  <a:cubicBezTo>
                    <a:pt x="1035546" y="2688167"/>
                    <a:pt x="1088288" y="2688814"/>
                    <a:pt x="1137146" y="2705100"/>
                  </a:cubicBezTo>
                  <a:lnTo>
                    <a:pt x="1213346" y="2730500"/>
                  </a:lnTo>
                  <a:cubicBezTo>
                    <a:pt x="1226046" y="2734733"/>
                    <a:pt x="1238459" y="2739953"/>
                    <a:pt x="1251446" y="2743200"/>
                  </a:cubicBezTo>
                  <a:cubicBezTo>
                    <a:pt x="1279843" y="2750299"/>
                    <a:pt x="1359894" y="2768932"/>
                    <a:pt x="1378446" y="2781300"/>
                  </a:cubicBezTo>
                  <a:cubicBezTo>
                    <a:pt x="1412313" y="2803878"/>
                    <a:pt x="1428319" y="2810951"/>
                    <a:pt x="1454646" y="2844800"/>
                  </a:cubicBezTo>
                  <a:lnTo>
                    <a:pt x="1530846" y="2959100"/>
                  </a:lnTo>
                  <a:lnTo>
                    <a:pt x="1556246" y="2997200"/>
                  </a:lnTo>
                  <a:cubicBezTo>
                    <a:pt x="1564713" y="3009900"/>
                    <a:pt x="1576819" y="3020820"/>
                    <a:pt x="1581646" y="3035300"/>
                  </a:cubicBezTo>
                  <a:lnTo>
                    <a:pt x="1607046" y="3111500"/>
                  </a:lnTo>
                  <a:lnTo>
                    <a:pt x="1619746" y="3149600"/>
                  </a:lnTo>
                  <a:cubicBezTo>
                    <a:pt x="1610829" y="3301188"/>
                    <a:pt x="1666039" y="3342354"/>
                    <a:pt x="1568946" y="3390900"/>
                  </a:cubicBezTo>
                  <a:cubicBezTo>
                    <a:pt x="1556972" y="3396887"/>
                    <a:pt x="1543546" y="3399367"/>
                    <a:pt x="1530846" y="3403600"/>
                  </a:cubicBezTo>
                  <a:cubicBezTo>
                    <a:pt x="1501213" y="3399367"/>
                    <a:pt x="1470825" y="3398776"/>
                    <a:pt x="1441946" y="3390900"/>
                  </a:cubicBezTo>
                  <a:cubicBezTo>
                    <a:pt x="1405391" y="3380930"/>
                    <a:pt x="1375779" y="3356628"/>
                    <a:pt x="1353046" y="3327400"/>
                  </a:cubicBezTo>
                  <a:cubicBezTo>
                    <a:pt x="1334304" y="3303303"/>
                    <a:pt x="1331206" y="3260853"/>
                    <a:pt x="1302246" y="3251200"/>
                  </a:cubicBezTo>
                  <a:cubicBezTo>
                    <a:pt x="1163295" y="3204883"/>
                    <a:pt x="1373762" y="3278752"/>
                    <a:pt x="1226046" y="3213100"/>
                  </a:cubicBezTo>
                  <a:cubicBezTo>
                    <a:pt x="1155234" y="3181628"/>
                    <a:pt x="1128270" y="3185003"/>
                    <a:pt x="1048246" y="3175000"/>
                  </a:cubicBezTo>
                  <a:cubicBezTo>
                    <a:pt x="1022846" y="3166533"/>
                    <a:pt x="986898" y="3171877"/>
                    <a:pt x="972046" y="3149600"/>
                  </a:cubicBezTo>
                  <a:cubicBezTo>
                    <a:pt x="946646" y="3111500"/>
                    <a:pt x="950879" y="3107267"/>
                    <a:pt x="908546" y="3086100"/>
                  </a:cubicBezTo>
                  <a:cubicBezTo>
                    <a:pt x="896572" y="3080113"/>
                    <a:pt x="882420" y="3079387"/>
                    <a:pt x="870446" y="3073400"/>
                  </a:cubicBezTo>
                  <a:cubicBezTo>
                    <a:pt x="856794" y="3066574"/>
                    <a:pt x="845598" y="3055573"/>
                    <a:pt x="832346" y="3048000"/>
                  </a:cubicBezTo>
                  <a:cubicBezTo>
                    <a:pt x="695664" y="2969896"/>
                    <a:pt x="891753" y="3096071"/>
                    <a:pt x="705346" y="2971800"/>
                  </a:cubicBezTo>
                  <a:cubicBezTo>
                    <a:pt x="692646" y="2963333"/>
                    <a:pt x="678039" y="2957193"/>
                    <a:pt x="667246" y="2946400"/>
                  </a:cubicBezTo>
                  <a:cubicBezTo>
                    <a:pt x="618353" y="2897507"/>
                    <a:pt x="644090" y="2918263"/>
                    <a:pt x="591046" y="2882900"/>
                  </a:cubicBezTo>
                  <a:cubicBezTo>
                    <a:pt x="582579" y="2870200"/>
                    <a:pt x="572472" y="2858452"/>
                    <a:pt x="565646" y="2844800"/>
                  </a:cubicBezTo>
                  <a:cubicBezTo>
                    <a:pt x="559659" y="2832826"/>
                    <a:pt x="561309" y="2817153"/>
                    <a:pt x="552946" y="2806700"/>
                  </a:cubicBezTo>
                  <a:cubicBezTo>
                    <a:pt x="543411" y="2794781"/>
                    <a:pt x="527546" y="2789767"/>
                    <a:pt x="514846" y="2781300"/>
                  </a:cubicBezTo>
                  <a:cubicBezTo>
                    <a:pt x="451783" y="2686705"/>
                    <a:pt x="532834" y="2802886"/>
                    <a:pt x="451346" y="2705100"/>
                  </a:cubicBezTo>
                  <a:cubicBezTo>
                    <a:pt x="362939" y="2599012"/>
                    <a:pt x="499156" y="2740210"/>
                    <a:pt x="387846" y="2628900"/>
                  </a:cubicBezTo>
                  <a:cubicBezTo>
                    <a:pt x="364561" y="2559046"/>
                    <a:pt x="389137" y="2621634"/>
                    <a:pt x="349746" y="2552700"/>
                  </a:cubicBezTo>
                  <a:cubicBezTo>
                    <a:pt x="340353" y="2536262"/>
                    <a:pt x="335350" y="2517306"/>
                    <a:pt x="324346" y="2501900"/>
                  </a:cubicBezTo>
                  <a:cubicBezTo>
                    <a:pt x="313907" y="2487285"/>
                    <a:pt x="298946" y="2476500"/>
                    <a:pt x="286246" y="2463800"/>
                  </a:cubicBezTo>
                  <a:cubicBezTo>
                    <a:pt x="256462" y="2374449"/>
                    <a:pt x="295226" y="2484754"/>
                    <a:pt x="248146" y="2374900"/>
                  </a:cubicBezTo>
                  <a:cubicBezTo>
                    <a:pt x="242873" y="2362595"/>
                    <a:pt x="242872" y="2347939"/>
                    <a:pt x="235446" y="2336800"/>
                  </a:cubicBezTo>
                  <a:cubicBezTo>
                    <a:pt x="225483" y="2321856"/>
                    <a:pt x="210046" y="2311400"/>
                    <a:pt x="197346" y="2298700"/>
                  </a:cubicBezTo>
                  <a:cubicBezTo>
                    <a:pt x="188879" y="2273300"/>
                    <a:pt x="178440" y="2248475"/>
                    <a:pt x="171946" y="2222500"/>
                  </a:cubicBezTo>
                  <a:cubicBezTo>
                    <a:pt x="167877" y="2206224"/>
                    <a:pt x="155656" y="2151820"/>
                    <a:pt x="146546" y="2133600"/>
                  </a:cubicBezTo>
                  <a:cubicBezTo>
                    <a:pt x="109440" y="2059387"/>
                    <a:pt x="129727" y="2131884"/>
                    <a:pt x="108446" y="2057400"/>
                  </a:cubicBezTo>
                  <a:cubicBezTo>
                    <a:pt x="103651" y="2040617"/>
                    <a:pt x="100762" y="2023318"/>
                    <a:pt x="95746" y="2006600"/>
                  </a:cubicBezTo>
                  <a:cubicBezTo>
                    <a:pt x="88053" y="1980955"/>
                    <a:pt x="70346" y="1930400"/>
                    <a:pt x="70346" y="1930400"/>
                  </a:cubicBezTo>
                  <a:cubicBezTo>
                    <a:pt x="67922" y="1898888"/>
                    <a:pt x="72359" y="1782026"/>
                    <a:pt x="44946" y="1727200"/>
                  </a:cubicBezTo>
                  <a:cubicBezTo>
                    <a:pt x="38120" y="1713548"/>
                    <a:pt x="28013" y="1701800"/>
                    <a:pt x="19546" y="1689100"/>
                  </a:cubicBezTo>
                  <a:cubicBezTo>
                    <a:pt x="-10539" y="1478505"/>
                    <a:pt x="-2159" y="1573632"/>
                    <a:pt x="19546" y="1193800"/>
                  </a:cubicBezTo>
                  <a:cubicBezTo>
                    <a:pt x="20310" y="1180435"/>
                    <a:pt x="26259" y="1167674"/>
                    <a:pt x="32246" y="1155700"/>
                  </a:cubicBezTo>
                  <a:cubicBezTo>
                    <a:pt x="39072" y="1142048"/>
                    <a:pt x="49179" y="1130300"/>
                    <a:pt x="57646" y="1117600"/>
                  </a:cubicBezTo>
                  <a:cubicBezTo>
                    <a:pt x="61879" y="1100667"/>
                    <a:pt x="62540" y="1082412"/>
                    <a:pt x="70346" y="1066800"/>
                  </a:cubicBezTo>
                  <a:cubicBezTo>
                    <a:pt x="83998" y="1039496"/>
                    <a:pt x="111493" y="1019560"/>
                    <a:pt x="121146" y="990600"/>
                  </a:cubicBezTo>
                  <a:cubicBezTo>
                    <a:pt x="153068" y="894835"/>
                    <a:pt x="110007" y="1012877"/>
                    <a:pt x="159246" y="914400"/>
                  </a:cubicBezTo>
                  <a:cubicBezTo>
                    <a:pt x="168356" y="896180"/>
                    <a:pt x="180577" y="841776"/>
                    <a:pt x="184646" y="825500"/>
                  </a:cubicBezTo>
                  <a:cubicBezTo>
                    <a:pt x="188879" y="787400"/>
                    <a:pt x="191044" y="749013"/>
                    <a:pt x="197346" y="711200"/>
                  </a:cubicBezTo>
                  <a:cubicBezTo>
                    <a:pt x="199547" y="697995"/>
                    <a:pt x="201683" y="683553"/>
                    <a:pt x="210046" y="673100"/>
                  </a:cubicBezTo>
                  <a:cubicBezTo>
                    <a:pt x="219581" y="661181"/>
                    <a:pt x="235446" y="656167"/>
                    <a:pt x="248146" y="647700"/>
                  </a:cubicBezTo>
                  <a:cubicBezTo>
                    <a:pt x="261461" y="607756"/>
                    <a:pt x="258175" y="598681"/>
                    <a:pt x="298946" y="571500"/>
                  </a:cubicBezTo>
                  <a:cubicBezTo>
                    <a:pt x="310085" y="564074"/>
                    <a:pt x="324346" y="563033"/>
                    <a:pt x="337046" y="558800"/>
                  </a:cubicBezTo>
                  <a:cubicBezTo>
                    <a:pt x="353979" y="533400"/>
                    <a:pt x="358886" y="492253"/>
                    <a:pt x="387846" y="482600"/>
                  </a:cubicBezTo>
                  <a:cubicBezTo>
                    <a:pt x="588610" y="415679"/>
                    <a:pt x="437286" y="458063"/>
                    <a:pt x="857746" y="444500"/>
                  </a:cubicBezTo>
                  <a:cubicBezTo>
                    <a:pt x="870446" y="436033"/>
                    <a:pt x="885795" y="430587"/>
                    <a:pt x="895846" y="419100"/>
                  </a:cubicBezTo>
                  <a:cubicBezTo>
                    <a:pt x="999563" y="300567"/>
                    <a:pt x="899021" y="374650"/>
                    <a:pt x="984746" y="317500"/>
                  </a:cubicBezTo>
                  <a:cubicBezTo>
                    <a:pt x="1009470" y="243327"/>
                    <a:pt x="978101" y="311445"/>
                    <a:pt x="1035546" y="254000"/>
                  </a:cubicBezTo>
                  <a:cubicBezTo>
                    <a:pt x="1046339" y="243207"/>
                    <a:pt x="1050153" y="226693"/>
                    <a:pt x="1060946" y="215900"/>
                  </a:cubicBezTo>
                  <a:cubicBezTo>
                    <a:pt x="1084251" y="192595"/>
                    <a:pt x="1123284" y="181701"/>
                    <a:pt x="1149846" y="165100"/>
                  </a:cubicBezTo>
                  <a:cubicBezTo>
                    <a:pt x="1167795" y="153882"/>
                    <a:pt x="1182697" y="138218"/>
                    <a:pt x="1200646" y="127000"/>
                  </a:cubicBezTo>
                  <a:cubicBezTo>
                    <a:pt x="1216700" y="116966"/>
                    <a:pt x="1235212" y="111340"/>
                    <a:pt x="1251446" y="101600"/>
                  </a:cubicBezTo>
                  <a:cubicBezTo>
                    <a:pt x="1277623" y="85894"/>
                    <a:pt x="1298686" y="60453"/>
                    <a:pt x="1327646" y="50800"/>
                  </a:cubicBezTo>
                  <a:cubicBezTo>
                    <a:pt x="1340346" y="46567"/>
                    <a:pt x="1352702" y="41110"/>
                    <a:pt x="1365746" y="38100"/>
                  </a:cubicBezTo>
                  <a:cubicBezTo>
                    <a:pt x="1488013" y="9885"/>
                    <a:pt x="1487419" y="13292"/>
                    <a:pt x="1607046" y="0"/>
                  </a:cubicBezTo>
                  <a:cubicBezTo>
                    <a:pt x="1640913" y="4233"/>
                    <a:pt x="1677457" y="-1162"/>
                    <a:pt x="1708646" y="12700"/>
                  </a:cubicBezTo>
                  <a:cubicBezTo>
                    <a:pt x="1720879" y="18137"/>
                    <a:pt x="1721346" y="37413"/>
                    <a:pt x="1721346" y="50800"/>
                  </a:cubicBezTo>
                  <a:cubicBezTo>
                    <a:pt x="1721346" y="100140"/>
                    <a:pt x="1715937" y="139883"/>
                    <a:pt x="1670546" y="165100"/>
                  </a:cubicBezTo>
                  <a:cubicBezTo>
                    <a:pt x="1647141" y="178103"/>
                    <a:pt x="1620321" y="184006"/>
                    <a:pt x="1594346" y="190500"/>
                  </a:cubicBezTo>
                  <a:cubicBezTo>
                    <a:pt x="1506356" y="212497"/>
                    <a:pt x="1560894" y="201272"/>
                    <a:pt x="1429246" y="215900"/>
                  </a:cubicBezTo>
                  <a:cubicBezTo>
                    <a:pt x="1366194" y="236917"/>
                    <a:pt x="1352147" y="224273"/>
                    <a:pt x="1327646" y="279400"/>
                  </a:cubicBezTo>
                  <a:cubicBezTo>
                    <a:pt x="1316772" y="303866"/>
                    <a:pt x="1302246" y="355600"/>
                    <a:pt x="1302246" y="355600"/>
                  </a:cubicBezTo>
                  <a:cubicBezTo>
                    <a:pt x="1306479" y="368300"/>
                    <a:pt x="1305480" y="384234"/>
                    <a:pt x="1314946" y="393700"/>
                  </a:cubicBezTo>
                  <a:cubicBezTo>
                    <a:pt x="1336532" y="415286"/>
                    <a:pt x="1391146" y="444500"/>
                    <a:pt x="1391146" y="444500"/>
                  </a:cubicBezTo>
                  <a:lnTo>
                    <a:pt x="1543546" y="406400"/>
                  </a:lnTo>
                  <a:close/>
                </a:path>
              </a:pathLst>
            </a:custGeom>
            <a:solidFill>
              <a:schemeClr val="accent4">
                <a:lumMod val="20000"/>
                <a:lumOff val="80000"/>
                <a:alpha val="35000"/>
              </a:schemeClr>
            </a:solidFill>
            <a:ln w="28575" cmpd="sng">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Freeform 26"/>
            <p:cNvSpPr/>
            <p:nvPr/>
          </p:nvSpPr>
          <p:spPr>
            <a:xfrm>
              <a:off x="5842000" y="2755900"/>
              <a:ext cx="1206500" cy="1143000"/>
            </a:xfrm>
            <a:custGeom>
              <a:avLst/>
              <a:gdLst>
                <a:gd name="connsiteX0" fmla="*/ 355600 w 1206500"/>
                <a:gd name="connsiteY0" fmla="*/ 114300 h 1143000"/>
                <a:gd name="connsiteX1" fmla="*/ 355600 w 1206500"/>
                <a:gd name="connsiteY1" fmla="*/ 114300 h 1143000"/>
                <a:gd name="connsiteX2" fmla="*/ 368300 w 1206500"/>
                <a:gd name="connsiteY2" fmla="*/ 228600 h 1143000"/>
                <a:gd name="connsiteX3" fmla="*/ 393700 w 1206500"/>
                <a:gd name="connsiteY3" fmla="*/ 266700 h 1143000"/>
                <a:gd name="connsiteX4" fmla="*/ 469900 w 1206500"/>
                <a:gd name="connsiteY4" fmla="*/ 330200 h 1143000"/>
                <a:gd name="connsiteX5" fmla="*/ 495300 w 1206500"/>
                <a:gd name="connsiteY5" fmla="*/ 368300 h 1143000"/>
                <a:gd name="connsiteX6" fmla="*/ 533400 w 1206500"/>
                <a:gd name="connsiteY6" fmla="*/ 393700 h 1143000"/>
                <a:gd name="connsiteX7" fmla="*/ 546100 w 1206500"/>
                <a:gd name="connsiteY7" fmla="*/ 457200 h 1143000"/>
                <a:gd name="connsiteX8" fmla="*/ 533400 w 1206500"/>
                <a:gd name="connsiteY8" fmla="*/ 533400 h 1143000"/>
                <a:gd name="connsiteX9" fmla="*/ 419100 w 1206500"/>
                <a:gd name="connsiteY9" fmla="*/ 584200 h 1143000"/>
                <a:gd name="connsiteX10" fmla="*/ 381000 w 1206500"/>
                <a:gd name="connsiteY10" fmla="*/ 596900 h 1143000"/>
                <a:gd name="connsiteX11" fmla="*/ 342900 w 1206500"/>
                <a:gd name="connsiteY11" fmla="*/ 609600 h 1143000"/>
                <a:gd name="connsiteX12" fmla="*/ 228600 w 1206500"/>
                <a:gd name="connsiteY12" fmla="*/ 660400 h 1143000"/>
                <a:gd name="connsiteX13" fmla="*/ 190500 w 1206500"/>
                <a:gd name="connsiteY13" fmla="*/ 673100 h 1143000"/>
                <a:gd name="connsiteX14" fmla="*/ 12700 w 1206500"/>
                <a:gd name="connsiteY14" fmla="*/ 685800 h 1143000"/>
                <a:gd name="connsiteX15" fmla="*/ 0 w 1206500"/>
                <a:gd name="connsiteY15" fmla="*/ 723900 h 1143000"/>
                <a:gd name="connsiteX16" fmla="*/ 38100 w 1206500"/>
                <a:gd name="connsiteY16" fmla="*/ 800100 h 1143000"/>
                <a:gd name="connsiteX17" fmla="*/ 76200 w 1206500"/>
                <a:gd name="connsiteY17" fmla="*/ 825500 h 1143000"/>
                <a:gd name="connsiteX18" fmla="*/ 152400 w 1206500"/>
                <a:gd name="connsiteY18" fmla="*/ 939800 h 1143000"/>
                <a:gd name="connsiteX19" fmla="*/ 177800 w 1206500"/>
                <a:gd name="connsiteY19" fmla="*/ 977900 h 1143000"/>
                <a:gd name="connsiteX20" fmla="*/ 215900 w 1206500"/>
                <a:gd name="connsiteY20" fmla="*/ 1092200 h 1143000"/>
                <a:gd name="connsiteX21" fmla="*/ 228600 w 1206500"/>
                <a:gd name="connsiteY21" fmla="*/ 1130300 h 1143000"/>
                <a:gd name="connsiteX22" fmla="*/ 266700 w 1206500"/>
                <a:gd name="connsiteY22" fmla="*/ 1143000 h 1143000"/>
                <a:gd name="connsiteX23" fmla="*/ 381000 w 1206500"/>
                <a:gd name="connsiteY23" fmla="*/ 1130300 h 1143000"/>
                <a:gd name="connsiteX24" fmla="*/ 406400 w 1206500"/>
                <a:gd name="connsiteY24" fmla="*/ 1079500 h 1143000"/>
                <a:gd name="connsiteX25" fmla="*/ 444500 w 1206500"/>
                <a:gd name="connsiteY25" fmla="*/ 1066800 h 1143000"/>
                <a:gd name="connsiteX26" fmla="*/ 469900 w 1206500"/>
                <a:gd name="connsiteY26" fmla="*/ 1028700 h 1143000"/>
                <a:gd name="connsiteX27" fmla="*/ 520700 w 1206500"/>
                <a:gd name="connsiteY27" fmla="*/ 1016000 h 1143000"/>
                <a:gd name="connsiteX28" fmla="*/ 558800 w 1206500"/>
                <a:gd name="connsiteY28" fmla="*/ 990600 h 1143000"/>
                <a:gd name="connsiteX29" fmla="*/ 596900 w 1206500"/>
                <a:gd name="connsiteY29" fmla="*/ 914400 h 1143000"/>
                <a:gd name="connsiteX30" fmla="*/ 635000 w 1206500"/>
                <a:gd name="connsiteY30" fmla="*/ 901700 h 1143000"/>
                <a:gd name="connsiteX31" fmla="*/ 673100 w 1206500"/>
                <a:gd name="connsiteY31" fmla="*/ 876300 h 1143000"/>
                <a:gd name="connsiteX32" fmla="*/ 749300 w 1206500"/>
                <a:gd name="connsiteY32" fmla="*/ 850900 h 1143000"/>
                <a:gd name="connsiteX33" fmla="*/ 787400 w 1206500"/>
                <a:gd name="connsiteY33" fmla="*/ 838200 h 1143000"/>
                <a:gd name="connsiteX34" fmla="*/ 901700 w 1206500"/>
                <a:gd name="connsiteY34" fmla="*/ 850900 h 1143000"/>
                <a:gd name="connsiteX35" fmla="*/ 977900 w 1206500"/>
                <a:gd name="connsiteY35" fmla="*/ 876300 h 1143000"/>
                <a:gd name="connsiteX36" fmla="*/ 1016000 w 1206500"/>
                <a:gd name="connsiteY36" fmla="*/ 889000 h 1143000"/>
                <a:gd name="connsiteX37" fmla="*/ 1181100 w 1206500"/>
                <a:gd name="connsiteY37" fmla="*/ 838200 h 1143000"/>
                <a:gd name="connsiteX38" fmla="*/ 1206500 w 1206500"/>
                <a:gd name="connsiteY38" fmla="*/ 800100 h 1143000"/>
                <a:gd name="connsiteX39" fmla="*/ 1193800 w 1206500"/>
                <a:gd name="connsiteY39" fmla="*/ 622300 h 1143000"/>
                <a:gd name="connsiteX40" fmla="*/ 1143000 w 1206500"/>
                <a:gd name="connsiteY40" fmla="*/ 508000 h 1143000"/>
                <a:gd name="connsiteX41" fmla="*/ 1130300 w 1206500"/>
                <a:gd name="connsiteY41" fmla="*/ 469900 h 1143000"/>
                <a:gd name="connsiteX42" fmla="*/ 1143000 w 1206500"/>
                <a:gd name="connsiteY42" fmla="*/ 381000 h 1143000"/>
                <a:gd name="connsiteX43" fmla="*/ 1155700 w 1206500"/>
                <a:gd name="connsiteY43" fmla="*/ 342900 h 1143000"/>
                <a:gd name="connsiteX44" fmla="*/ 1117600 w 1206500"/>
                <a:gd name="connsiteY44" fmla="*/ 241300 h 1143000"/>
                <a:gd name="connsiteX45" fmla="*/ 1041400 w 1206500"/>
                <a:gd name="connsiteY45" fmla="*/ 203200 h 1143000"/>
                <a:gd name="connsiteX46" fmla="*/ 927100 w 1206500"/>
                <a:gd name="connsiteY46" fmla="*/ 127000 h 1143000"/>
                <a:gd name="connsiteX47" fmla="*/ 889000 w 1206500"/>
                <a:gd name="connsiteY47" fmla="*/ 101600 h 1143000"/>
                <a:gd name="connsiteX48" fmla="*/ 812800 w 1206500"/>
                <a:gd name="connsiteY48" fmla="*/ 76200 h 1143000"/>
                <a:gd name="connsiteX49" fmla="*/ 673100 w 1206500"/>
                <a:gd name="connsiteY49" fmla="*/ 12700 h 1143000"/>
                <a:gd name="connsiteX50" fmla="*/ 622300 w 1206500"/>
                <a:gd name="connsiteY50" fmla="*/ 0 h 1143000"/>
                <a:gd name="connsiteX51" fmla="*/ 228600 w 1206500"/>
                <a:gd name="connsiteY51" fmla="*/ 12700 h 1143000"/>
                <a:gd name="connsiteX52" fmla="*/ 190500 w 1206500"/>
                <a:gd name="connsiteY52" fmla="*/ 25400 h 1143000"/>
                <a:gd name="connsiteX53" fmla="*/ 190500 w 1206500"/>
                <a:gd name="connsiteY53" fmla="*/ 127000 h 1143000"/>
                <a:gd name="connsiteX54" fmla="*/ 190500 w 1206500"/>
                <a:gd name="connsiteY54" fmla="*/ 127000 h 1143000"/>
                <a:gd name="connsiteX55" fmla="*/ 190500 w 1206500"/>
                <a:gd name="connsiteY55" fmla="*/ 12700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06500" h="1143000">
                  <a:moveTo>
                    <a:pt x="355600" y="114300"/>
                  </a:moveTo>
                  <a:lnTo>
                    <a:pt x="355600" y="114300"/>
                  </a:lnTo>
                  <a:cubicBezTo>
                    <a:pt x="359833" y="152400"/>
                    <a:pt x="359003" y="191410"/>
                    <a:pt x="368300" y="228600"/>
                  </a:cubicBezTo>
                  <a:cubicBezTo>
                    <a:pt x="372002" y="243408"/>
                    <a:pt x="383929" y="254974"/>
                    <a:pt x="393700" y="266700"/>
                  </a:cubicBezTo>
                  <a:cubicBezTo>
                    <a:pt x="424258" y="303370"/>
                    <a:pt x="432438" y="305225"/>
                    <a:pt x="469900" y="330200"/>
                  </a:cubicBezTo>
                  <a:cubicBezTo>
                    <a:pt x="478367" y="342900"/>
                    <a:pt x="484507" y="357507"/>
                    <a:pt x="495300" y="368300"/>
                  </a:cubicBezTo>
                  <a:cubicBezTo>
                    <a:pt x="506093" y="379093"/>
                    <a:pt x="525827" y="380448"/>
                    <a:pt x="533400" y="393700"/>
                  </a:cubicBezTo>
                  <a:cubicBezTo>
                    <a:pt x="544110" y="412442"/>
                    <a:pt x="541867" y="436033"/>
                    <a:pt x="546100" y="457200"/>
                  </a:cubicBezTo>
                  <a:cubicBezTo>
                    <a:pt x="541867" y="482600"/>
                    <a:pt x="544916" y="510368"/>
                    <a:pt x="533400" y="533400"/>
                  </a:cubicBezTo>
                  <a:cubicBezTo>
                    <a:pt x="521325" y="557551"/>
                    <a:pt x="425053" y="582216"/>
                    <a:pt x="419100" y="584200"/>
                  </a:cubicBezTo>
                  <a:lnTo>
                    <a:pt x="381000" y="596900"/>
                  </a:lnTo>
                  <a:cubicBezTo>
                    <a:pt x="368300" y="601133"/>
                    <a:pt x="354039" y="602174"/>
                    <a:pt x="342900" y="609600"/>
                  </a:cubicBezTo>
                  <a:cubicBezTo>
                    <a:pt x="282523" y="649852"/>
                    <a:pt x="319280" y="630173"/>
                    <a:pt x="228600" y="660400"/>
                  </a:cubicBezTo>
                  <a:cubicBezTo>
                    <a:pt x="215900" y="664633"/>
                    <a:pt x="203853" y="672146"/>
                    <a:pt x="190500" y="673100"/>
                  </a:cubicBezTo>
                  <a:lnTo>
                    <a:pt x="12700" y="685800"/>
                  </a:lnTo>
                  <a:cubicBezTo>
                    <a:pt x="8467" y="698500"/>
                    <a:pt x="0" y="710513"/>
                    <a:pt x="0" y="723900"/>
                  </a:cubicBezTo>
                  <a:cubicBezTo>
                    <a:pt x="0" y="744558"/>
                    <a:pt x="25258" y="787258"/>
                    <a:pt x="38100" y="800100"/>
                  </a:cubicBezTo>
                  <a:cubicBezTo>
                    <a:pt x="48893" y="810893"/>
                    <a:pt x="63500" y="817033"/>
                    <a:pt x="76200" y="825500"/>
                  </a:cubicBezTo>
                  <a:lnTo>
                    <a:pt x="152400" y="939800"/>
                  </a:lnTo>
                  <a:cubicBezTo>
                    <a:pt x="160867" y="952500"/>
                    <a:pt x="172973" y="963420"/>
                    <a:pt x="177800" y="977900"/>
                  </a:cubicBezTo>
                  <a:lnTo>
                    <a:pt x="215900" y="1092200"/>
                  </a:lnTo>
                  <a:cubicBezTo>
                    <a:pt x="220133" y="1104900"/>
                    <a:pt x="215900" y="1126067"/>
                    <a:pt x="228600" y="1130300"/>
                  </a:cubicBezTo>
                  <a:lnTo>
                    <a:pt x="266700" y="1143000"/>
                  </a:lnTo>
                  <a:cubicBezTo>
                    <a:pt x="304800" y="1138767"/>
                    <a:pt x="346102" y="1146163"/>
                    <a:pt x="381000" y="1130300"/>
                  </a:cubicBezTo>
                  <a:cubicBezTo>
                    <a:pt x="398235" y="1122466"/>
                    <a:pt x="393013" y="1092887"/>
                    <a:pt x="406400" y="1079500"/>
                  </a:cubicBezTo>
                  <a:cubicBezTo>
                    <a:pt x="415866" y="1070034"/>
                    <a:pt x="431800" y="1071033"/>
                    <a:pt x="444500" y="1066800"/>
                  </a:cubicBezTo>
                  <a:cubicBezTo>
                    <a:pt x="452967" y="1054100"/>
                    <a:pt x="457200" y="1037167"/>
                    <a:pt x="469900" y="1028700"/>
                  </a:cubicBezTo>
                  <a:cubicBezTo>
                    <a:pt x="484423" y="1019018"/>
                    <a:pt x="504657" y="1022876"/>
                    <a:pt x="520700" y="1016000"/>
                  </a:cubicBezTo>
                  <a:cubicBezTo>
                    <a:pt x="534729" y="1009987"/>
                    <a:pt x="546100" y="999067"/>
                    <a:pt x="558800" y="990600"/>
                  </a:cubicBezTo>
                  <a:cubicBezTo>
                    <a:pt x="567166" y="965501"/>
                    <a:pt x="574519" y="932305"/>
                    <a:pt x="596900" y="914400"/>
                  </a:cubicBezTo>
                  <a:cubicBezTo>
                    <a:pt x="607353" y="906037"/>
                    <a:pt x="623026" y="907687"/>
                    <a:pt x="635000" y="901700"/>
                  </a:cubicBezTo>
                  <a:cubicBezTo>
                    <a:pt x="648652" y="894874"/>
                    <a:pt x="659152" y="882499"/>
                    <a:pt x="673100" y="876300"/>
                  </a:cubicBezTo>
                  <a:cubicBezTo>
                    <a:pt x="697566" y="865426"/>
                    <a:pt x="723900" y="859367"/>
                    <a:pt x="749300" y="850900"/>
                  </a:cubicBezTo>
                  <a:lnTo>
                    <a:pt x="787400" y="838200"/>
                  </a:lnTo>
                  <a:cubicBezTo>
                    <a:pt x="825500" y="842433"/>
                    <a:pt x="864110" y="843382"/>
                    <a:pt x="901700" y="850900"/>
                  </a:cubicBezTo>
                  <a:cubicBezTo>
                    <a:pt x="927954" y="856151"/>
                    <a:pt x="952500" y="867833"/>
                    <a:pt x="977900" y="876300"/>
                  </a:cubicBezTo>
                  <a:lnTo>
                    <a:pt x="1016000" y="889000"/>
                  </a:lnTo>
                  <a:cubicBezTo>
                    <a:pt x="1131506" y="877449"/>
                    <a:pt x="1125314" y="905144"/>
                    <a:pt x="1181100" y="838200"/>
                  </a:cubicBezTo>
                  <a:cubicBezTo>
                    <a:pt x="1190871" y="826474"/>
                    <a:pt x="1198033" y="812800"/>
                    <a:pt x="1206500" y="800100"/>
                  </a:cubicBezTo>
                  <a:cubicBezTo>
                    <a:pt x="1202267" y="740833"/>
                    <a:pt x="1202614" y="681060"/>
                    <a:pt x="1193800" y="622300"/>
                  </a:cubicBezTo>
                  <a:cubicBezTo>
                    <a:pt x="1179758" y="528686"/>
                    <a:pt x="1174025" y="570050"/>
                    <a:pt x="1143000" y="508000"/>
                  </a:cubicBezTo>
                  <a:cubicBezTo>
                    <a:pt x="1137013" y="496026"/>
                    <a:pt x="1134533" y="482600"/>
                    <a:pt x="1130300" y="469900"/>
                  </a:cubicBezTo>
                  <a:cubicBezTo>
                    <a:pt x="1134533" y="440267"/>
                    <a:pt x="1137129" y="410353"/>
                    <a:pt x="1143000" y="381000"/>
                  </a:cubicBezTo>
                  <a:cubicBezTo>
                    <a:pt x="1145625" y="367873"/>
                    <a:pt x="1155700" y="356287"/>
                    <a:pt x="1155700" y="342900"/>
                  </a:cubicBezTo>
                  <a:cubicBezTo>
                    <a:pt x="1155700" y="306554"/>
                    <a:pt x="1143877" y="267577"/>
                    <a:pt x="1117600" y="241300"/>
                  </a:cubicBezTo>
                  <a:cubicBezTo>
                    <a:pt x="1075315" y="199015"/>
                    <a:pt x="1087881" y="229023"/>
                    <a:pt x="1041400" y="203200"/>
                  </a:cubicBezTo>
                  <a:lnTo>
                    <a:pt x="927100" y="127000"/>
                  </a:lnTo>
                  <a:cubicBezTo>
                    <a:pt x="914400" y="118533"/>
                    <a:pt x="903480" y="106427"/>
                    <a:pt x="889000" y="101600"/>
                  </a:cubicBezTo>
                  <a:lnTo>
                    <a:pt x="812800" y="76200"/>
                  </a:lnTo>
                  <a:cubicBezTo>
                    <a:pt x="750016" y="13416"/>
                    <a:pt x="792124" y="42456"/>
                    <a:pt x="673100" y="12700"/>
                  </a:cubicBezTo>
                  <a:lnTo>
                    <a:pt x="622300" y="0"/>
                  </a:lnTo>
                  <a:cubicBezTo>
                    <a:pt x="491067" y="4233"/>
                    <a:pt x="359675" y="4990"/>
                    <a:pt x="228600" y="12700"/>
                  </a:cubicBezTo>
                  <a:cubicBezTo>
                    <a:pt x="215236" y="13486"/>
                    <a:pt x="194733" y="12700"/>
                    <a:pt x="190500" y="25400"/>
                  </a:cubicBezTo>
                  <a:cubicBezTo>
                    <a:pt x="179790" y="57529"/>
                    <a:pt x="190500" y="93133"/>
                    <a:pt x="190500" y="127000"/>
                  </a:cubicBezTo>
                  <a:lnTo>
                    <a:pt x="190500" y="127000"/>
                  </a:lnTo>
                  <a:lnTo>
                    <a:pt x="190500" y="127000"/>
                  </a:lnTo>
                </a:path>
              </a:pathLst>
            </a:custGeom>
            <a:solidFill>
              <a:schemeClr val="accent2">
                <a:lumMod val="40000"/>
                <a:lumOff val="60000"/>
                <a:alpha val="33000"/>
              </a:schemeClr>
            </a:solidFill>
            <a:ln w="38100" cmpd="sng">
              <a:solidFill>
                <a:srgbClr val="C55A1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a:off x="5803794" y="3941881"/>
              <a:ext cx="520806" cy="401519"/>
            </a:xfrm>
            <a:custGeom>
              <a:avLst/>
              <a:gdLst>
                <a:gd name="connsiteX0" fmla="*/ 444606 w 520806"/>
                <a:gd name="connsiteY0" fmla="*/ 12052 h 401519"/>
                <a:gd name="connsiteX1" fmla="*/ 444606 w 520806"/>
                <a:gd name="connsiteY1" fmla="*/ 12052 h 401519"/>
                <a:gd name="connsiteX2" fmla="*/ 283739 w 520806"/>
                <a:gd name="connsiteY2" fmla="*/ 20519 h 401519"/>
                <a:gd name="connsiteX3" fmla="*/ 283739 w 520806"/>
                <a:gd name="connsiteY3" fmla="*/ 257586 h 401519"/>
                <a:gd name="connsiteX4" fmla="*/ 258339 w 520806"/>
                <a:gd name="connsiteY4" fmla="*/ 266052 h 401519"/>
                <a:gd name="connsiteX5" fmla="*/ 114406 w 520806"/>
                <a:gd name="connsiteY5" fmla="*/ 274519 h 401519"/>
                <a:gd name="connsiteX6" fmla="*/ 122873 w 520806"/>
                <a:gd name="connsiteY6" fmla="*/ 249119 h 401519"/>
                <a:gd name="connsiteX7" fmla="*/ 131339 w 520806"/>
                <a:gd name="connsiteY7" fmla="*/ 215252 h 401519"/>
                <a:gd name="connsiteX8" fmla="*/ 173673 w 520806"/>
                <a:gd name="connsiteY8" fmla="*/ 181386 h 401519"/>
                <a:gd name="connsiteX9" fmla="*/ 173673 w 520806"/>
                <a:gd name="connsiteY9" fmla="*/ 96719 h 401519"/>
                <a:gd name="connsiteX10" fmla="*/ 139806 w 520806"/>
                <a:gd name="connsiteY10" fmla="*/ 105186 h 401519"/>
                <a:gd name="connsiteX11" fmla="*/ 131339 w 520806"/>
                <a:gd name="connsiteY11" fmla="*/ 130586 h 401519"/>
                <a:gd name="connsiteX12" fmla="*/ 105939 w 520806"/>
                <a:gd name="connsiteY12" fmla="*/ 181386 h 401519"/>
                <a:gd name="connsiteX13" fmla="*/ 72073 w 520806"/>
                <a:gd name="connsiteY13" fmla="*/ 189852 h 401519"/>
                <a:gd name="connsiteX14" fmla="*/ 21273 w 520806"/>
                <a:gd name="connsiteY14" fmla="*/ 206786 h 401519"/>
                <a:gd name="connsiteX15" fmla="*/ 12806 w 520806"/>
                <a:gd name="connsiteY15" fmla="*/ 282986 h 401519"/>
                <a:gd name="connsiteX16" fmla="*/ 12806 w 520806"/>
                <a:gd name="connsiteY16" fmla="*/ 359186 h 401519"/>
                <a:gd name="connsiteX17" fmla="*/ 38206 w 520806"/>
                <a:gd name="connsiteY17" fmla="*/ 367652 h 401519"/>
                <a:gd name="connsiteX18" fmla="*/ 55139 w 520806"/>
                <a:gd name="connsiteY18" fmla="*/ 384586 h 401519"/>
                <a:gd name="connsiteX19" fmla="*/ 105939 w 520806"/>
                <a:gd name="connsiteY19" fmla="*/ 401519 h 401519"/>
                <a:gd name="connsiteX20" fmla="*/ 199073 w 520806"/>
                <a:gd name="connsiteY20" fmla="*/ 384586 h 401519"/>
                <a:gd name="connsiteX21" fmla="*/ 224473 w 520806"/>
                <a:gd name="connsiteY21" fmla="*/ 376119 h 401519"/>
                <a:gd name="connsiteX22" fmla="*/ 249873 w 520806"/>
                <a:gd name="connsiteY22" fmla="*/ 359186 h 401519"/>
                <a:gd name="connsiteX23" fmla="*/ 275273 w 520806"/>
                <a:gd name="connsiteY23" fmla="*/ 350719 h 401519"/>
                <a:gd name="connsiteX24" fmla="*/ 317606 w 520806"/>
                <a:gd name="connsiteY24" fmla="*/ 316852 h 401519"/>
                <a:gd name="connsiteX25" fmla="*/ 419206 w 520806"/>
                <a:gd name="connsiteY25" fmla="*/ 266052 h 401519"/>
                <a:gd name="connsiteX26" fmla="*/ 444606 w 520806"/>
                <a:gd name="connsiteY26" fmla="*/ 257586 h 401519"/>
                <a:gd name="connsiteX27" fmla="*/ 453073 w 520806"/>
                <a:gd name="connsiteY27" fmla="*/ 155986 h 401519"/>
                <a:gd name="connsiteX28" fmla="*/ 470006 w 520806"/>
                <a:gd name="connsiteY28" fmla="*/ 139052 h 401519"/>
                <a:gd name="connsiteX29" fmla="*/ 520806 w 520806"/>
                <a:gd name="connsiteY29" fmla="*/ 122119 h 401519"/>
                <a:gd name="connsiteX30" fmla="*/ 486939 w 520806"/>
                <a:gd name="connsiteY30" fmla="*/ 88252 h 401519"/>
                <a:gd name="connsiteX31" fmla="*/ 444606 w 520806"/>
                <a:gd name="connsiteY31" fmla="*/ 79786 h 401519"/>
                <a:gd name="connsiteX32" fmla="*/ 444606 w 520806"/>
                <a:gd name="connsiteY32" fmla="*/ 12052 h 40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20806" h="401519">
                  <a:moveTo>
                    <a:pt x="444606" y="12052"/>
                  </a:moveTo>
                  <a:lnTo>
                    <a:pt x="444606" y="12052"/>
                  </a:lnTo>
                  <a:cubicBezTo>
                    <a:pt x="390984" y="14874"/>
                    <a:pt x="316833" y="-21767"/>
                    <a:pt x="283739" y="20519"/>
                  </a:cubicBezTo>
                  <a:cubicBezTo>
                    <a:pt x="139931" y="204274"/>
                    <a:pt x="344699" y="150909"/>
                    <a:pt x="283739" y="257586"/>
                  </a:cubicBezTo>
                  <a:cubicBezTo>
                    <a:pt x="279311" y="265335"/>
                    <a:pt x="266806" y="263230"/>
                    <a:pt x="258339" y="266052"/>
                  </a:cubicBezTo>
                  <a:cubicBezTo>
                    <a:pt x="207996" y="299615"/>
                    <a:pt x="211886" y="304513"/>
                    <a:pt x="114406" y="274519"/>
                  </a:cubicBezTo>
                  <a:cubicBezTo>
                    <a:pt x="105876" y="271894"/>
                    <a:pt x="120421" y="257700"/>
                    <a:pt x="122873" y="249119"/>
                  </a:cubicBezTo>
                  <a:cubicBezTo>
                    <a:pt x="126070" y="237930"/>
                    <a:pt x="126135" y="225660"/>
                    <a:pt x="131339" y="215252"/>
                  </a:cubicBezTo>
                  <a:cubicBezTo>
                    <a:pt x="137370" y="203189"/>
                    <a:pt x="164701" y="187367"/>
                    <a:pt x="173673" y="181386"/>
                  </a:cubicBezTo>
                  <a:cubicBezTo>
                    <a:pt x="182441" y="155079"/>
                    <a:pt x="196836" y="124514"/>
                    <a:pt x="173673" y="96719"/>
                  </a:cubicBezTo>
                  <a:cubicBezTo>
                    <a:pt x="166224" y="87780"/>
                    <a:pt x="151095" y="102364"/>
                    <a:pt x="139806" y="105186"/>
                  </a:cubicBezTo>
                  <a:cubicBezTo>
                    <a:pt x="136984" y="113653"/>
                    <a:pt x="133791" y="122005"/>
                    <a:pt x="131339" y="130586"/>
                  </a:cubicBezTo>
                  <a:cubicBezTo>
                    <a:pt x="125315" y="151669"/>
                    <a:pt x="128097" y="170307"/>
                    <a:pt x="105939" y="181386"/>
                  </a:cubicBezTo>
                  <a:cubicBezTo>
                    <a:pt x="95531" y="186590"/>
                    <a:pt x="83218" y="186508"/>
                    <a:pt x="72073" y="189852"/>
                  </a:cubicBezTo>
                  <a:cubicBezTo>
                    <a:pt x="54976" y="194981"/>
                    <a:pt x="21273" y="206786"/>
                    <a:pt x="21273" y="206786"/>
                  </a:cubicBezTo>
                  <a:cubicBezTo>
                    <a:pt x="18451" y="232186"/>
                    <a:pt x="17008" y="257777"/>
                    <a:pt x="12806" y="282986"/>
                  </a:cubicBezTo>
                  <a:cubicBezTo>
                    <a:pt x="7121" y="317093"/>
                    <a:pt x="-12923" y="314162"/>
                    <a:pt x="12806" y="359186"/>
                  </a:cubicBezTo>
                  <a:cubicBezTo>
                    <a:pt x="17234" y="366935"/>
                    <a:pt x="29739" y="364830"/>
                    <a:pt x="38206" y="367652"/>
                  </a:cubicBezTo>
                  <a:cubicBezTo>
                    <a:pt x="43850" y="373297"/>
                    <a:pt x="47999" y="381016"/>
                    <a:pt x="55139" y="384586"/>
                  </a:cubicBezTo>
                  <a:cubicBezTo>
                    <a:pt x="71104" y="392569"/>
                    <a:pt x="105939" y="401519"/>
                    <a:pt x="105939" y="401519"/>
                  </a:cubicBezTo>
                  <a:cubicBezTo>
                    <a:pt x="153893" y="394668"/>
                    <a:pt x="159159" y="395990"/>
                    <a:pt x="199073" y="384586"/>
                  </a:cubicBezTo>
                  <a:cubicBezTo>
                    <a:pt x="207654" y="382134"/>
                    <a:pt x="216491" y="380110"/>
                    <a:pt x="224473" y="376119"/>
                  </a:cubicBezTo>
                  <a:cubicBezTo>
                    <a:pt x="233574" y="371568"/>
                    <a:pt x="240772" y="363737"/>
                    <a:pt x="249873" y="359186"/>
                  </a:cubicBezTo>
                  <a:cubicBezTo>
                    <a:pt x="257855" y="355195"/>
                    <a:pt x="267291" y="354710"/>
                    <a:pt x="275273" y="350719"/>
                  </a:cubicBezTo>
                  <a:cubicBezTo>
                    <a:pt x="316719" y="329996"/>
                    <a:pt x="286101" y="340481"/>
                    <a:pt x="317606" y="316852"/>
                  </a:cubicBezTo>
                  <a:cubicBezTo>
                    <a:pt x="370122" y="277465"/>
                    <a:pt x="360620" y="285581"/>
                    <a:pt x="419206" y="266052"/>
                  </a:cubicBezTo>
                  <a:lnTo>
                    <a:pt x="444606" y="257586"/>
                  </a:lnTo>
                  <a:cubicBezTo>
                    <a:pt x="447428" y="223719"/>
                    <a:pt x="445952" y="189216"/>
                    <a:pt x="453073" y="155986"/>
                  </a:cubicBezTo>
                  <a:cubicBezTo>
                    <a:pt x="454746" y="148181"/>
                    <a:pt x="462866" y="142622"/>
                    <a:pt x="470006" y="139052"/>
                  </a:cubicBezTo>
                  <a:cubicBezTo>
                    <a:pt x="485971" y="131069"/>
                    <a:pt x="520806" y="122119"/>
                    <a:pt x="520806" y="122119"/>
                  </a:cubicBezTo>
                  <a:cubicBezTo>
                    <a:pt x="506391" y="50046"/>
                    <a:pt x="528595" y="88252"/>
                    <a:pt x="486939" y="88252"/>
                  </a:cubicBezTo>
                  <a:cubicBezTo>
                    <a:pt x="472549" y="88252"/>
                    <a:pt x="458717" y="82608"/>
                    <a:pt x="444606" y="79786"/>
                  </a:cubicBezTo>
                  <a:cubicBezTo>
                    <a:pt x="430784" y="38322"/>
                    <a:pt x="444606" y="23341"/>
                    <a:pt x="444606" y="12052"/>
                  </a:cubicBezTo>
                  <a:close/>
                </a:path>
              </a:pathLst>
            </a:custGeom>
            <a:solidFill>
              <a:schemeClr val="accent1">
                <a:lumMod val="60000"/>
                <a:lumOff val="40000"/>
                <a:alpha val="27000"/>
              </a:schemeClr>
            </a:solidFill>
            <a:ln w="28575" cmpd="sng">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6349748" y="3818467"/>
              <a:ext cx="365497" cy="381000"/>
            </a:xfrm>
            <a:custGeom>
              <a:avLst/>
              <a:gdLst>
                <a:gd name="connsiteX0" fmla="*/ 8719 w 365497"/>
                <a:gd name="connsiteY0" fmla="*/ 186266 h 381000"/>
                <a:gd name="connsiteX1" fmla="*/ 8719 w 365497"/>
                <a:gd name="connsiteY1" fmla="*/ 186266 h 381000"/>
                <a:gd name="connsiteX2" fmla="*/ 252 w 365497"/>
                <a:gd name="connsiteY2" fmla="*/ 262466 h 381000"/>
                <a:gd name="connsiteX3" fmla="*/ 34119 w 365497"/>
                <a:gd name="connsiteY3" fmla="*/ 330200 h 381000"/>
                <a:gd name="connsiteX4" fmla="*/ 51052 w 365497"/>
                <a:gd name="connsiteY4" fmla="*/ 355600 h 381000"/>
                <a:gd name="connsiteX5" fmla="*/ 101852 w 365497"/>
                <a:gd name="connsiteY5" fmla="*/ 381000 h 381000"/>
                <a:gd name="connsiteX6" fmla="*/ 194985 w 365497"/>
                <a:gd name="connsiteY6" fmla="*/ 372533 h 381000"/>
                <a:gd name="connsiteX7" fmla="*/ 211919 w 365497"/>
                <a:gd name="connsiteY7" fmla="*/ 321733 h 381000"/>
                <a:gd name="connsiteX8" fmla="*/ 237319 w 365497"/>
                <a:gd name="connsiteY8" fmla="*/ 254000 h 381000"/>
                <a:gd name="connsiteX9" fmla="*/ 245785 w 365497"/>
                <a:gd name="connsiteY9" fmla="*/ 228600 h 381000"/>
                <a:gd name="connsiteX10" fmla="*/ 271185 w 365497"/>
                <a:gd name="connsiteY10" fmla="*/ 220133 h 381000"/>
                <a:gd name="connsiteX11" fmla="*/ 347385 w 365497"/>
                <a:gd name="connsiteY11" fmla="*/ 211666 h 381000"/>
                <a:gd name="connsiteX12" fmla="*/ 364319 w 365497"/>
                <a:gd name="connsiteY12" fmla="*/ 194733 h 381000"/>
                <a:gd name="connsiteX13" fmla="*/ 245785 w 365497"/>
                <a:gd name="connsiteY13" fmla="*/ 160866 h 381000"/>
                <a:gd name="connsiteX14" fmla="*/ 220385 w 365497"/>
                <a:gd name="connsiteY14" fmla="*/ 152400 h 381000"/>
                <a:gd name="connsiteX15" fmla="*/ 228852 w 365497"/>
                <a:gd name="connsiteY15" fmla="*/ 0 h 381000"/>
                <a:gd name="connsiteX16" fmla="*/ 169585 w 365497"/>
                <a:gd name="connsiteY16" fmla="*/ 16933 h 381000"/>
                <a:gd name="connsiteX17" fmla="*/ 161119 w 365497"/>
                <a:gd name="connsiteY17" fmla="*/ 42333 h 381000"/>
                <a:gd name="connsiteX18" fmla="*/ 186519 w 365497"/>
                <a:gd name="connsiteY18" fmla="*/ 127000 h 381000"/>
                <a:gd name="connsiteX19" fmla="*/ 211919 w 365497"/>
                <a:gd name="connsiteY19" fmla="*/ 135466 h 381000"/>
                <a:gd name="connsiteX20" fmla="*/ 220385 w 365497"/>
                <a:gd name="connsiteY20" fmla="*/ 194733 h 381000"/>
                <a:gd name="connsiteX21" fmla="*/ 169585 w 365497"/>
                <a:gd name="connsiteY21" fmla="*/ 211666 h 381000"/>
                <a:gd name="connsiteX22" fmla="*/ 144185 w 365497"/>
                <a:gd name="connsiteY22" fmla="*/ 304800 h 381000"/>
                <a:gd name="connsiteX23" fmla="*/ 67985 w 365497"/>
                <a:gd name="connsiteY23" fmla="*/ 296333 h 381000"/>
                <a:gd name="connsiteX24" fmla="*/ 34119 w 365497"/>
                <a:gd name="connsiteY24" fmla="*/ 245533 h 381000"/>
                <a:gd name="connsiteX25" fmla="*/ 8719 w 365497"/>
                <a:gd name="connsiteY25" fmla="*/ 186266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5497" h="381000">
                  <a:moveTo>
                    <a:pt x="8719" y="186266"/>
                  </a:moveTo>
                  <a:lnTo>
                    <a:pt x="8719" y="186266"/>
                  </a:lnTo>
                  <a:cubicBezTo>
                    <a:pt x="5897" y="211666"/>
                    <a:pt x="-1448" y="236966"/>
                    <a:pt x="252" y="262466"/>
                  </a:cubicBezTo>
                  <a:cubicBezTo>
                    <a:pt x="3930" y="317636"/>
                    <a:pt x="11621" y="302077"/>
                    <a:pt x="34119" y="330200"/>
                  </a:cubicBezTo>
                  <a:cubicBezTo>
                    <a:pt x="40476" y="338146"/>
                    <a:pt x="43857" y="348405"/>
                    <a:pt x="51052" y="355600"/>
                  </a:cubicBezTo>
                  <a:cubicBezTo>
                    <a:pt x="67464" y="372012"/>
                    <a:pt x="81195" y="374114"/>
                    <a:pt x="101852" y="381000"/>
                  </a:cubicBezTo>
                  <a:lnTo>
                    <a:pt x="194985" y="372533"/>
                  </a:lnTo>
                  <a:cubicBezTo>
                    <a:pt x="210701" y="364071"/>
                    <a:pt x="211919" y="321733"/>
                    <a:pt x="211919" y="321733"/>
                  </a:cubicBezTo>
                  <a:cubicBezTo>
                    <a:pt x="231316" y="205343"/>
                    <a:pt x="203773" y="309909"/>
                    <a:pt x="237319" y="254000"/>
                  </a:cubicBezTo>
                  <a:cubicBezTo>
                    <a:pt x="241911" y="246347"/>
                    <a:pt x="239474" y="234911"/>
                    <a:pt x="245785" y="228600"/>
                  </a:cubicBezTo>
                  <a:cubicBezTo>
                    <a:pt x="252096" y="222289"/>
                    <a:pt x="262382" y="221600"/>
                    <a:pt x="271185" y="220133"/>
                  </a:cubicBezTo>
                  <a:cubicBezTo>
                    <a:pt x="296394" y="215931"/>
                    <a:pt x="321985" y="214488"/>
                    <a:pt x="347385" y="211666"/>
                  </a:cubicBezTo>
                  <a:cubicBezTo>
                    <a:pt x="353030" y="206022"/>
                    <a:pt x="363190" y="202635"/>
                    <a:pt x="364319" y="194733"/>
                  </a:cubicBezTo>
                  <a:cubicBezTo>
                    <a:pt x="375821" y="114226"/>
                    <a:pt x="300685" y="156643"/>
                    <a:pt x="245785" y="160866"/>
                  </a:cubicBezTo>
                  <a:cubicBezTo>
                    <a:pt x="237318" y="158044"/>
                    <a:pt x="220942" y="161307"/>
                    <a:pt x="220385" y="152400"/>
                  </a:cubicBezTo>
                  <a:cubicBezTo>
                    <a:pt x="205757" y="-81668"/>
                    <a:pt x="257667" y="86441"/>
                    <a:pt x="228852" y="0"/>
                  </a:cubicBezTo>
                  <a:cubicBezTo>
                    <a:pt x="228557" y="74"/>
                    <a:pt x="173635" y="12883"/>
                    <a:pt x="169585" y="16933"/>
                  </a:cubicBezTo>
                  <a:cubicBezTo>
                    <a:pt x="163274" y="23244"/>
                    <a:pt x="163941" y="33866"/>
                    <a:pt x="161119" y="42333"/>
                  </a:cubicBezTo>
                  <a:cubicBezTo>
                    <a:pt x="165487" y="77283"/>
                    <a:pt x="155281" y="108257"/>
                    <a:pt x="186519" y="127000"/>
                  </a:cubicBezTo>
                  <a:cubicBezTo>
                    <a:pt x="194172" y="131592"/>
                    <a:pt x="203452" y="132644"/>
                    <a:pt x="211919" y="135466"/>
                  </a:cubicBezTo>
                  <a:cubicBezTo>
                    <a:pt x="227898" y="151446"/>
                    <a:pt x="250481" y="164637"/>
                    <a:pt x="220385" y="194733"/>
                  </a:cubicBezTo>
                  <a:cubicBezTo>
                    <a:pt x="207764" y="207354"/>
                    <a:pt x="169585" y="211666"/>
                    <a:pt x="169585" y="211666"/>
                  </a:cubicBezTo>
                  <a:cubicBezTo>
                    <a:pt x="148101" y="276118"/>
                    <a:pt x="156153" y="244963"/>
                    <a:pt x="144185" y="304800"/>
                  </a:cubicBezTo>
                  <a:cubicBezTo>
                    <a:pt x="118785" y="301978"/>
                    <a:pt x="90487" y="308449"/>
                    <a:pt x="67985" y="296333"/>
                  </a:cubicBezTo>
                  <a:cubicBezTo>
                    <a:pt x="50066" y="286684"/>
                    <a:pt x="48510" y="259923"/>
                    <a:pt x="34119" y="245533"/>
                  </a:cubicBezTo>
                  <a:lnTo>
                    <a:pt x="8719" y="186266"/>
                  </a:lnTo>
                  <a:close/>
                </a:path>
              </a:pathLst>
            </a:custGeom>
            <a:solidFill>
              <a:schemeClr val="accent6">
                <a:lumMod val="60000"/>
                <a:lumOff val="4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5681133" y="4563394"/>
              <a:ext cx="1289666" cy="609739"/>
            </a:xfrm>
            <a:custGeom>
              <a:avLst/>
              <a:gdLst>
                <a:gd name="connsiteX0" fmla="*/ 0 w 1289666"/>
                <a:gd name="connsiteY0" fmla="*/ 177939 h 609739"/>
                <a:gd name="connsiteX1" fmla="*/ 0 w 1289666"/>
                <a:gd name="connsiteY1" fmla="*/ 177939 h 609739"/>
                <a:gd name="connsiteX2" fmla="*/ 59267 w 1289666"/>
                <a:gd name="connsiteY2" fmla="*/ 262606 h 609739"/>
                <a:gd name="connsiteX3" fmla="*/ 84667 w 1289666"/>
                <a:gd name="connsiteY3" fmla="*/ 271073 h 609739"/>
                <a:gd name="connsiteX4" fmla="*/ 135467 w 1289666"/>
                <a:gd name="connsiteY4" fmla="*/ 296473 h 609739"/>
                <a:gd name="connsiteX5" fmla="*/ 321734 w 1289666"/>
                <a:gd name="connsiteY5" fmla="*/ 313406 h 609739"/>
                <a:gd name="connsiteX6" fmla="*/ 372534 w 1289666"/>
                <a:gd name="connsiteY6" fmla="*/ 330339 h 609739"/>
                <a:gd name="connsiteX7" fmla="*/ 397934 w 1289666"/>
                <a:gd name="connsiteY7" fmla="*/ 347273 h 609739"/>
                <a:gd name="connsiteX8" fmla="*/ 474134 w 1289666"/>
                <a:gd name="connsiteY8" fmla="*/ 364206 h 609739"/>
                <a:gd name="connsiteX9" fmla="*/ 508000 w 1289666"/>
                <a:gd name="connsiteY9" fmla="*/ 465806 h 609739"/>
                <a:gd name="connsiteX10" fmla="*/ 541867 w 1289666"/>
                <a:gd name="connsiteY10" fmla="*/ 499673 h 609739"/>
                <a:gd name="connsiteX11" fmla="*/ 567267 w 1289666"/>
                <a:gd name="connsiteY11" fmla="*/ 525073 h 609739"/>
                <a:gd name="connsiteX12" fmla="*/ 575734 w 1289666"/>
                <a:gd name="connsiteY12" fmla="*/ 550473 h 609739"/>
                <a:gd name="connsiteX13" fmla="*/ 626534 w 1289666"/>
                <a:gd name="connsiteY13" fmla="*/ 584339 h 609739"/>
                <a:gd name="connsiteX14" fmla="*/ 677334 w 1289666"/>
                <a:gd name="connsiteY14" fmla="*/ 609739 h 609739"/>
                <a:gd name="connsiteX15" fmla="*/ 745067 w 1289666"/>
                <a:gd name="connsiteY15" fmla="*/ 601273 h 609739"/>
                <a:gd name="connsiteX16" fmla="*/ 778934 w 1289666"/>
                <a:gd name="connsiteY16" fmla="*/ 533539 h 609739"/>
                <a:gd name="connsiteX17" fmla="*/ 821267 w 1289666"/>
                <a:gd name="connsiteY17" fmla="*/ 499673 h 609739"/>
                <a:gd name="connsiteX18" fmla="*/ 872067 w 1289666"/>
                <a:gd name="connsiteY18" fmla="*/ 508139 h 609739"/>
                <a:gd name="connsiteX19" fmla="*/ 905934 w 1289666"/>
                <a:gd name="connsiteY19" fmla="*/ 542006 h 609739"/>
                <a:gd name="connsiteX20" fmla="*/ 1066800 w 1289666"/>
                <a:gd name="connsiteY20" fmla="*/ 558939 h 609739"/>
                <a:gd name="connsiteX21" fmla="*/ 1193800 w 1289666"/>
                <a:gd name="connsiteY21" fmla="*/ 567406 h 609739"/>
                <a:gd name="connsiteX22" fmla="*/ 1219200 w 1289666"/>
                <a:gd name="connsiteY22" fmla="*/ 558939 h 609739"/>
                <a:gd name="connsiteX23" fmla="*/ 1253067 w 1289666"/>
                <a:gd name="connsiteY23" fmla="*/ 516606 h 609739"/>
                <a:gd name="connsiteX24" fmla="*/ 1270000 w 1289666"/>
                <a:gd name="connsiteY24" fmla="*/ 465806 h 609739"/>
                <a:gd name="connsiteX25" fmla="*/ 1286934 w 1289666"/>
                <a:gd name="connsiteY25" fmla="*/ 448873 h 609739"/>
                <a:gd name="connsiteX26" fmla="*/ 1278467 w 1289666"/>
                <a:gd name="connsiteY26" fmla="*/ 355739 h 609739"/>
                <a:gd name="connsiteX27" fmla="*/ 1176867 w 1289666"/>
                <a:gd name="connsiteY27" fmla="*/ 372673 h 609739"/>
                <a:gd name="connsiteX28" fmla="*/ 1075267 w 1289666"/>
                <a:gd name="connsiteY28" fmla="*/ 364206 h 609739"/>
                <a:gd name="connsiteX29" fmla="*/ 1066800 w 1289666"/>
                <a:gd name="connsiteY29" fmla="*/ 338806 h 609739"/>
                <a:gd name="connsiteX30" fmla="*/ 1041400 w 1289666"/>
                <a:gd name="connsiteY30" fmla="*/ 279539 h 609739"/>
                <a:gd name="connsiteX31" fmla="*/ 1032934 w 1289666"/>
                <a:gd name="connsiteY31" fmla="*/ 228739 h 609739"/>
                <a:gd name="connsiteX32" fmla="*/ 982134 w 1289666"/>
                <a:gd name="connsiteY32" fmla="*/ 211806 h 609739"/>
                <a:gd name="connsiteX33" fmla="*/ 939800 w 1289666"/>
                <a:gd name="connsiteY33" fmla="*/ 220273 h 609739"/>
                <a:gd name="connsiteX34" fmla="*/ 931334 w 1289666"/>
                <a:gd name="connsiteY34" fmla="*/ 245673 h 609739"/>
                <a:gd name="connsiteX35" fmla="*/ 922867 w 1289666"/>
                <a:gd name="connsiteY35" fmla="*/ 304939 h 609739"/>
                <a:gd name="connsiteX36" fmla="*/ 905934 w 1289666"/>
                <a:gd name="connsiteY36" fmla="*/ 355739 h 609739"/>
                <a:gd name="connsiteX37" fmla="*/ 855134 w 1289666"/>
                <a:gd name="connsiteY37" fmla="*/ 372673 h 609739"/>
                <a:gd name="connsiteX38" fmla="*/ 838200 w 1289666"/>
                <a:gd name="connsiteY38" fmla="*/ 355739 h 609739"/>
                <a:gd name="connsiteX39" fmla="*/ 821267 w 1289666"/>
                <a:gd name="connsiteY39" fmla="*/ 271073 h 609739"/>
                <a:gd name="connsiteX40" fmla="*/ 804334 w 1289666"/>
                <a:gd name="connsiteY40" fmla="*/ 220273 h 609739"/>
                <a:gd name="connsiteX41" fmla="*/ 778934 w 1289666"/>
                <a:gd name="connsiteY41" fmla="*/ 127139 h 609739"/>
                <a:gd name="connsiteX42" fmla="*/ 753534 w 1289666"/>
                <a:gd name="connsiteY42" fmla="*/ 118673 h 609739"/>
                <a:gd name="connsiteX43" fmla="*/ 736600 w 1289666"/>
                <a:gd name="connsiteY43" fmla="*/ 101739 h 609739"/>
                <a:gd name="connsiteX44" fmla="*/ 711200 w 1289666"/>
                <a:gd name="connsiteY44" fmla="*/ 84806 h 609739"/>
                <a:gd name="connsiteX45" fmla="*/ 702734 w 1289666"/>
                <a:gd name="connsiteY45" fmla="*/ 59406 h 609739"/>
                <a:gd name="connsiteX46" fmla="*/ 685800 w 1289666"/>
                <a:gd name="connsiteY46" fmla="*/ 34006 h 609739"/>
                <a:gd name="connsiteX47" fmla="*/ 677334 w 1289666"/>
                <a:gd name="connsiteY47" fmla="*/ 8606 h 609739"/>
                <a:gd name="connsiteX48" fmla="*/ 618067 w 1289666"/>
                <a:gd name="connsiteY48" fmla="*/ 8606 h 609739"/>
                <a:gd name="connsiteX49" fmla="*/ 626534 w 1289666"/>
                <a:gd name="connsiteY49" fmla="*/ 50939 h 609739"/>
                <a:gd name="connsiteX50" fmla="*/ 643467 w 1289666"/>
                <a:gd name="connsiteY50" fmla="*/ 67873 h 609739"/>
                <a:gd name="connsiteX51" fmla="*/ 660400 w 1289666"/>
                <a:gd name="connsiteY51" fmla="*/ 93273 h 609739"/>
                <a:gd name="connsiteX52" fmla="*/ 677334 w 1289666"/>
                <a:gd name="connsiteY52" fmla="*/ 110206 h 609739"/>
                <a:gd name="connsiteX53" fmla="*/ 702734 w 1289666"/>
                <a:gd name="connsiteY53" fmla="*/ 161006 h 609739"/>
                <a:gd name="connsiteX54" fmla="*/ 745067 w 1289666"/>
                <a:gd name="connsiteY54" fmla="*/ 237206 h 609739"/>
                <a:gd name="connsiteX55" fmla="*/ 694267 w 1289666"/>
                <a:gd name="connsiteY55" fmla="*/ 271073 h 609739"/>
                <a:gd name="connsiteX56" fmla="*/ 685800 w 1289666"/>
                <a:gd name="connsiteY56" fmla="*/ 296473 h 609739"/>
                <a:gd name="connsiteX57" fmla="*/ 668867 w 1289666"/>
                <a:gd name="connsiteY57" fmla="*/ 321873 h 609739"/>
                <a:gd name="connsiteX58" fmla="*/ 643467 w 1289666"/>
                <a:gd name="connsiteY58" fmla="*/ 372673 h 609739"/>
                <a:gd name="connsiteX59" fmla="*/ 601134 w 1289666"/>
                <a:gd name="connsiteY59" fmla="*/ 364206 h 609739"/>
                <a:gd name="connsiteX60" fmla="*/ 558800 w 1289666"/>
                <a:gd name="connsiteY60" fmla="*/ 304939 h 609739"/>
                <a:gd name="connsiteX61" fmla="*/ 567267 w 1289666"/>
                <a:gd name="connsiteY61" fmla="*/ 279539 h 609739"/>
                <a:gd name="connsiteX62" fmla="*/ 651934 w 1289666"/>
                <a:gd name="connsiteY62" fmla="*/ 228739 h 609739"/>
                <a:gd name="connsiteX63" fmla="*/ 635000 w 1289666"/>
                <a:gd name="connsiteY63" fmla="*/ 211806 h 609739"/>
                <a:gd name="connsiteX64" fmla="*/ 626534 w 1289666"/>
                <a:gd name="connsiteY64" fmla="*/ 186406 h 609739"/>
                <a:gd name="connsiteX65" fmla="*/ 592667 w 1289666"/>
                <a:gd name="connsiteY65" fmla="*/ 152539 h 609739"/>
                <a:gd name="connsiteX66" fmla="*/ 575734 w 1289666"/>
                <a:gd name="connsiteY66" fmla="*/ 127139 h 609739"/>
                <a:gd name="connsiteX67" fmla="*/ 558800 w 1289666"/>
                <a:gd name="connsiteY67" fmla="*/ 67873 h 609739"/>
                <a:gd name="connsiteX68" fmla="*/ 541867 w 1289666"/>
                <a:gd name="connsiteY68" fmla="*/ 50939 h 609739"/>
                <a:gd name="connsiteX69" fmla="*/ 440267 w 1289666"/>
                <a:gd name="connsiteY69" fmla="*/ 34006 h 609739"/>
                <a:gd name="connsiteX70" fmla="*/ 372534 w 1289666"/>
                <a:gd name="connsiteY70" fmla="*/ 42473 h 609739"/>
                <a:gd name="connsiteX71" fmla="*/ 347134 w 1289666"/>
                <a:gd name="connsiteY71" fmla="*/ 50939 h 609739"/>
                <a:gd name="connsiteX72" fmla="*/ 313267 w 1289666"/>
                <a:gd name="connsiteY72" fmla="*/ 59406 h 609739"/>
                <a:gd name="connsiteX73" fmla="*/ 262467 w 1289666"/>
                <a:gd name="connsiteY73" fmla="*/ 76339 h 609739"/>
                <a:gd name="connsiteX74" fmla="*/ 228600 w 1289666"/>
                <a:gd name="connsiteY74" fmla="*/ 110206 h 609739"/>
                <a:gd name="connsiteX75" fmla="*/ 211667 w 1289666"/>
                <a:gd name="connsiteY75" fmla="*/ 161006 h 609739"/>
                <a:gd name="connsiteX76" fmla="*/ 186267 w 1289666"/>
                <a:gd name="connsiteY76" fmla="*/ 177939 h 609739"/>
                <a:gd name="connsiteX77" fmla="*/ 152400 w 1289666"/>
                <a:gd name="connsiteY77" fmla="*/ 211806 h 609739"/>
                <a:gd name="connsiteX78" fmla="*/ 127000 w 1289666"/>
                <a:gd name="connsiteY78" fmla="*/ 220273 h 609739"/>
                <a:gd name="connsiteX79" fmla="*/ 42334 w 1289666"/>
                <a:gd name="connsiteY79" fmla="*/ 203339 h 609739"/>
                <a:gd name="connsiteX80" fmla="*/ 0 w 1289666"/>
                <a:gd name="connsiteY80" fmla="*/ 177939 h 60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89666" h="609739">
                  <a:moveTo>
                    <a:pt x="0" y="177939"/>
                  </a:moveTo>
                  <a:lnTo>
                    <a:pt x="0" y="177939"/>
                  </a:lnTo>
                  <a:cubicBezTo>
                    <a:pt x="19756" y="206161"/>
                    <a:pt x="26585" y="251712"/>
                    <a:pt x="59267" y="262606"/>
                  </a:cubicBezTo>
                  <a:cubicBezTo>
                    <a:pt x="67734" y="265428"/>
                    <a:pt x="76685" y="267082"/>
                    <a:pt x="84667" y="271073"/>
                  </a:cubicBezTo>
                  <a:cubicBezTo>
                    <a:pt x="121198" y="289338"/>
                    <a:pt x="97164" y="287961"/>
                    <a:pt x="135467" y="296473"/>
                  </a:cubicBezTo>
                  <a:cubicBezTo>
                    <a:pt x="197696" y="310301"/>
                    <a:pt x="256631" y="309337"/>
                    <a:pt x="321734" y="313406"/>
                  </a:cubicBezTo>
                  <a:cubicBezTo>
                    <a:pt x="338667" y="319050"/>
                    <a:pt x="357683" y="320438"/>
                    <a:pt x="372534" y="330339"/>
                  </a:cubicBezTo>
                  <a:cubicBezTo>
                    <a:pt x="381001" y="335984"/>
                    <a:pt x="388832" y="342722"/>
                    <a:pt x="397934" y="347273"/>
                  </a:cubicBezTo>
                  <a:cubicBezTo>
                    <a:pt x="418773" y="357693"/>
                    <a:pt x="454631" y="360955"/>
                    <a:pt x="474134" y="364206"/>
                  </a:cubicBezTo>
                  <a:cubicBezTo>
                    <a:pt x="534611" y="404523"/>
                    <a:pt x="466529" y="349686"/>
                    <a:pt x="508000" y="465806"/>
                  </a:cubicBezTo>
                  <a:cubicBezTo>
                    <a:pt x="513370" y="480841"/>
                    <a:pt x="530578" y="488384"/>
                    <a:pt x="541867" y="499673"/>
                  </a:cubicBezTo>
                  <a:lnTo>
                    <a:pt x="567267" y="525073"/>
                  </a:lnTo>
                  <a:cubicBezTo>
                    <a:pt x="570089" y="533540"/>
                    <a:pt x="569423" y="544162"/>
                    <a:pt x="575734" y="550473"/>
                  </a:cubicBezTo>
                  <a:cubicBezTo>
                    <a:pt x="590125" y="564863"/>
                    <a:pt x="609601" y="573050"/>
                    <a:pt x="626534" y="584339"/>
                  </a:cubicBezTo>
                  <a:cubicBezTo>
                    <a:pt x="659362" y="606224"/>
                    <a:pt x="642278" y="598055"/>
                    <a:pt x="677334" y="609739"/>
                  </a:cubicBezTo>
                  <a:cubicBezTo>
                    <a:pt x="699912" y="606917"/>
                    <a:pt x="723273" y="607811"/>
                    <a:pt x="745067" y="601273"/>
                  </a:cubicBezTo>
                  <a:cubicBezTo>
                    <a:pt x="768256" y="594316"/>
                    <a:pt x="773707" y="541380"/>
                    <a:pt x="778934" y="533539"/>
                  </a:cubicBezTo>
                  <a:cubicBezTo>
                    <a:pt x="800817" y="500713"/>
                    <a:pt x="786213" y="511357"/>
                    <a:pt x="821267" y="499673"/>
                  </a:cubicBezTo>
                  <a:cubicBezTo>
                    <a:pt x="838200" y="502495"/>
                    <a:pt x="856712" y="500462"/>
                    <a:pt x="872067" y="508139"/>
                  </a:cubicBezTo>
                  <a:cubicBezTo>
                    <a:pt x="886347" y="515279"/>
                    <a:pt x="890279" y="538875"/>
                    <a:pt x="905934" y="542006"/>
                  </a:cubicBezTo>
                  <a:cubicBezTo>
                    <a:pt x="987109" y="558242"/>
                    <a:pt x="933913" y="549448"/>
                    <a:pt x="1066800" y="558939"/>
                  </a:cubicBezTo>
                  <a:cubicBezTo>
                    <a:pt x="1141845" y="583955"/>
                    <a:pt x="1099860" y="577844"/>
                    <a:pt x="1193800" y="567406"/>
                  </a:cubicBezTo>
                  <a:cubicBezTo>
                    <a:pt x="1202267" y="564584"/>
                    <a:pt x="1211547" y="563531"/>
                    <a:pt x="1219200" y="558939"/>
                  </a:cubicBezTo>
                  <a:cubicBezTo>
                    <a:pt x="1229864" y="552541"/>
                    <a:pt x="1248871" y="526047"/>
                    <a:pt x="1253067" y="516606"/>
                  </a:cubicBezTo>
                  <a:cubicBezTo>
                    <a:pt x="1260316" y="500295"/>
                    <a:pt x="1257378" y="478427"/>
                    <a:pt x="1270000" y="465806"/>
                  </a:cubicBezTo>
                  <a:lnTo>
                    <a:pt x="1286934" y="448873"/>
                  </a:lnTo>
                  <a:cubicBezTo>
                    <a:pt x="1284112" y="417828"/>
                    <a:pt x="1299320" y="378910"/>
                    <a:pt x="1278467" y="355739"/>
                  </a:cubicBezTo>
                  <a:cubicBezTo>
                    <a:pt x="1271186" y="347649"/>
                    <a:pt x="1195987" y="367893"/>
                    <a:pt x="1176867" y="372673"/>
                  </a:cubicBezTo>
                  <a:cubicBezTo>
                    <a:pt x="1143000" y="369851"/>
                    <a:pt x="1107748" y="374200"/>
                    <a:pt x="1075267" y="364206"/>
                  </a:cubicBezTo>
                  <a:cubicBezTo>
                    <a:pt x="1066737" y="361581"/>
                    <a:pt x="1070316" y="347009"/>
                    <a:pt x="1066800" y="338806"/>
                  </a:cubicBezTo>
                  <a:cubicBezTo>
                    <a:pt x="1035413" y="265570"/>
                    <a:pt x="1061257" y="339107"/>
                    <a:pt x="1041400" y="279539"/>
                  </a:cubicBezTo>
                  <a:cubicBezTo>
                    <a:pt x="1038578" y="262606"/>
                    <a:pt x="1044238" y="241658"/>
                    <a:pt x="1032934" y="228739"/>
                  </a:cubicBezTo>
                  <a:cubicBezTo>
                    <a:pt x="1021180" y="215306"/>
                    <a:pt x="982134" y="211806"/>
                    <a:pt x="982134" y="211806"/>
                  </a:cubicBezTo>
                  <a:cubicBezTo>
                    <a:pt x="968023" y="214628"/>
                    <a:pt x="951774" y="212290"/>
                    <a:pt x="939800" y="220273"/>
                  </a:cubicBezTo>
                  <a:cubicBezTo>
                    <a:pt x="932374" y="225224"/>
                    <a:pt x="933084" y="236922"/>
                    <a:pt x="931334" y="245673"/>
                  </a:cubicBezTo>
                  <a:cubicBezTo>
                    <a:pt x="927420" y="265241"/>
                    <a:pt x="927354" y="285494"/>
                    <a:pt x="922867" y="304939"/>
                  </a:cubicBezTo>
                  <a:cubicBezTo>
                    <a:pt x="918853" y="322331"/>
                    <a:pt x="922867" y="350094"/>
                    <a:pt x="905934" y="355739"/>
                  </a:cubicBezTo>
                  <a:lnTo>
                    <a:pt x="855134" y="372673"/>
                  </a:lnTo>
                  <a:cubicBezTo>
                    <a:pt x="849489" y="367028"/>
                    <a:pt x="842307" y="362584"/>
                    <a:pt x="838200" y="355739"/>
                  </a:cubicBezTo>
                  <a:cubicBezTo>
                    <a:pt x="826463" y="336176"/>
                    <a:pt x="824201" y="283788"/>
                    <a:pt x="821267" y="271073"/>
                  </a:cubicBezTo>
                  <a:cubicBezTo>
                    <a:pt x="817253" y="253681"/>
                    <a:pt x="804334" y="220273"/>
                    <a:pt x="804334" y="220273"/>
                  </a:cubicBezTo>
                  <a:cubicBezTo>
                    <a:pt x="800323" y="184174"/>
                    <a:pt x="812270" y="147141"/>
                    <a:pt x="778934" y="127139"/>
                  </a:cubicBezTo>
                  <a:cubicBezTo>
                    <a:pt x="771281" y="122547"/>
                    <a:pt x="762001" y="121495"/>
                    <a:pt x="753534" y="118673"/>
                  </a:cubicBezTo>
                  <a:cubicBezTo>
                    <a:pt x="747889" y="113028"/>
                    <a:pt x="742834" y="106726"/>
                    <a:pt x="736600" y="101739"/>
                  </a:cubicBezTo>
                  <a:cubicBezTo>
                    <a:pt x="728654" y="95382"/>
                    <a:pt x="717557" y="92752"/>
                    <a:pt x="711200" y="84806"/>
                  </a:cubicBezTo>
                  <a:cubicBezTo>
                    <a:pt x="705625" y="77837"/>
                    <a:pt x="706725" y="67388"/>
                    <a:pt x="702734" y="59406"/>
                  </a:cubicBezTo>
                  <a:cubicBezTo>
                    <a:pt x="698183" y="50304"/>
                    <a:pt x="691445" y="42473"/>
                    <a:pt x="685800" y="34006"/>
                  </a:cubicBezTo>
                  <a:cubicBezTo>
                    <a:pt x="682978" y="25539"/>
                    <a:pt x="683645" y="14917"/>
                    <a:pt x="677334" y="8606"/>
                  </a:cubicBezTo>
                  <a:cubicBezTo>
                    <a:pt x="660329" y="-8400"/>
                    <a:pt x="635253" y="4309"/>
                    <a:pt x="618067" y="8606"/>
                  </a:cubicBezTo>
                  <a:cubicBezTo>
                    <a:pt x="620889" y="22717"/>
                    <a:pt x="620865" y="37712"/>
                    <a:pt x="626534" y="50939"/>
                  </a:cubicBezTo>
                  <a:cubicBezTo>
                    <a:pt x="629678" y="58276"/>
                    <a:pt x="638480" y="61640"/>
                    <a:pt x="643467" y="67873"/>
                  </a:cubicBezTo>
                  <a:cubicBezTo>
                    <a:pt x="649824" y="75819"/>
                    <a:pt x="654043" y="85327"/>
                    <a:pt x="660400" y="93273"/>
                  </a:cubicBezTo>
                  <a:cubicBezTo>
                    <a:pt x="665387" y="99506"/>
                    <a:pt x="672347" y="103973"/>
                    <a:pt x="677334" y="110206"/>
                  </a:cubicBezTo>
                  <a:cubicBezTo>
                    <a:pt x="718332" y="161452"/>
                    <a:pt x="674285" y="109797"/>
                    <a:pt x="702734" y="161006"/>
                  </a:cubicBezTo>
                  <a:cubicBezTo>
                    <a:pt x="751255" y="248345"/>
                    <a:pt x="725908" y="179732"/>
                    <a:pt x="745067" y="237206"/>
                  </a:cubicBezTo>
                  <a:cubicBezTo>
                    <a:pt x="725713" y="295267"/>
                    <a:pt x="755569" y="230205"/>
                    <a:pt x="694267" y="271073"/>
                  </a:cubicBezTo>
                  <a:cubicBezTo>
                    <a:pt x="686841" y="276024"/>
                    <a:pt x="689791" y="288491"/>
                    <a:pt x="685800" y="296473"/>
                  </a:cubicBezTo>
                  <a:cubicBezTo>
                    <a:pt x="681249" y="305574"/>
                    <a:pt x="674511" y="313406"/>
                    <a:pt x="668867" y="321873"/>
                  </a:cubicBezTo>
                  <a:cubicBezTo>
                    <a:pt x="666615" y="330879"/>
                    <a:pt x="663036" y="369877"/>
                    <a:pt x="643467" y="372673"/>
                  </a:cubicBezTo>
                  <a:cubicBezTo>
                    <a:pt x="629221" y="374708"/>
                    <a:pt x="615245" y="367028"/>
                    <a:pt x="601134" y="364206"/>
                  </a:cubicBezTo>
                  <a:cubicBezTo>
                    <a:pt x="560956" y="324028"/>
                    <a:pt x="572316" y="345485"/>
                    <a:pt x="558800" y="304939"/>
                  </a:cubicBezTo>
                  <a:cubicBezTo>
                    <a:pt x="561622" y="296472"/>
                    <a:pt x="558800" y="282361"/>
                    <a:pt x="567267" y="279539"/>
                  </a:cubicBezTo>
                  <a:cubicBezTo>
                    <a:pt x="633377" y="257503"/>
                    <a:pt x="685604" y="307303"/>
                    <a:pt x="651934" y="228739"/>
                  </a:cubicBezTo>
                  <a:cubicBezTo>
                    <a:pt x="648790" y="221402"/>
                    <a:pt x="640645" y="217450"/>
                    <a:pt x="635000" y="211806"/>
                  </a:cubicBezTo>
                  <a:cubicBezTo>
                    <a:pt x="632178" y="203339"/>
                    <a:pt x="631721" y="193668"/>
                    <a:pt x="626534" y="186406"/>
                  </a:cubicBezTo>
                  <a:cubicBezTo>
                    <a:pt x="617255" y="173415"/>
                    <a:pt x="601523" y="165823"/>
                    <a:pt x="592667" y="152539"/>
                  </a:cubicBezTo>
                  <a:lnTo>
                    <a:pt x="575734" y="127139"/>
                  </a:lnTo>
                  <a:cubicBezTo>
                    <a:pt x="574152" y="120812"/>
                    <a:pt x="564006" y="76549"/>
                    <a:pt x="558800" y="67873"/>
                  </a:cubicBezTo>
                  <a:cubicBezTo>
                    <a:pt x="554693" y="61028"/>
                    <a:pt x="548712" y="55046"/>
                    <a:pt x="541867" y="50939"/>
                  </a:cubicBezTo>
                  <a:cubicBezTo>
                    <a:pt x="519304" y="37401"/>
                    <a:pt x="447785" y="34841"/>
                    <a:pt x="440267" y="34006"/>
                  </a:cubicBezTo>
                  <a:cubicBezTo>
                    <a:pt x="417689" y="36828"/>
                    <a:pt x="394920" y="38403"/>
                    <a:pt x="372534" y="42473"/>
                  </a:cubicBezTo>
                  <a:cubicBezTo>
                    <a:pt x="363753" y="44069"/>
                    <a:pt x="355715" y="48487"/>
                    <a:pt x="347134" y="50939"/>
                  </a:cubicBezTo>
                  <a:cubicBezTo>
                    <a:pt x="335945" y="54136"/>
                    <a:pt x="324413" y="56062"/>
                    <a:pt x="313267" y="59406"/>
                  </a:cubicBezTo>
                  <a:cubicBezTo>
                    <a:pt x="296170" y="64535"/>
                    <a:pt x="262467" y="76339"/>
                    <a:pt x="262467" y="76339"/>
                  </a:cubicBezTo>
                  <a:cubicBezTo>
                    <a:pt x="251178" y="87628"/>
                    <a:pt x="233649" y="95060"/>
                    <a:pt x="228600" y="110206"/>
                  </a:cubicBezTo>
                  <a:cubicBezTo>
                    <a:pt x="222956" y="127139"/>
                    <a:pt x="226519" y="151105"/>
                    <a:pt x="211667" y="161006"/>
                  </a:cubicBezTo>
                  <a:cubicBezTo>
                    <a:pt x="203200" y="166650"/>
                    <a:pt x="193993" y="171317"/>
                    <a:pt x="186267" y="177939"/>
                  </a:cubicBezTo>
                  <a:cubicBezTo>
                    <a:pt x="174145" y="188329"/>
                    <a:pt x="167546" y="206757"/>
                    <a:pt x="152400" y="211806"/>
                  </a:cubicBezTo>
                  <a:lnTo>
                    <a:pt x="127000" y="220273"/>
                  </a:lnTo>
                  <a:cubicBezTo>
                    <a:pt x="116721" y="218804"/>
                    <a:pt x="60807" y="214423"/>
                    <a:pt x="42334" y="203339"/>
                  </a:cubicBezTo>
                  <a:lnTo>
                    <a:pt x="0" y="177939"/>
                  </a:lnTo>
                  <a:close/>
                </a:path>
              </a:pathLst>
            </a:custGeom>
            <a:solidFill>
              <a:srgbClr val="C9C9C9">
                <a:alpha val="29000"/>
              </a:srgbClr>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a:off x="6722021" y="4529667"/>
              <a:ext cx="406912" cy="186266"/>
            </a:xfrm>
            <a:custGeom>
              <a:avLst/>
              <a:gdLst>
                <a:gd name="connsiteX0" fmla="*/ 25912 w 406912"/>
                <a:gd name="connsiteY0" fmla="*/ 186266 h 186266"/>
                <a:gd name="connsiteX1" fmla="*/ 25912 w 406912"/>
                <a:gd name="connsiteY1" fmla="*/ 186266 h 186266"/>
                <a:gd name="connsiteX2" fmla="*/ 152912 w 406912"/>
                <a:gd name="connsiteY2" fmla="*/ 177800 h 186266"/>
                <a:gd name="connsiteX3" fmla="*/ 169846 w 406912"/>
                <a:gd name="connsiteY3" fmla="*/ 160866 h 186266"/>
                <a:gd name="connsiteX4" fmla="*/ 195246 w 406912"/>
                <a:gd name="connsiteY4" fmla="*/ 152400 h 186266"/>
                <a:gd name="connsiteX5" fmla="*/ 220646 w 406912"/>
                <a:gd name="connsiteY5" fmla="*/ 160866 h 186266"/>
                <a:gd name="connsiteX6" fmla="*/ 262979 w 406912"/>
                <a:gd name="connsiteY6" fmla="*/ 186266 h 186266"/>
                <a:gd name="connsiteX7" fmla="*/ 373046 w 406912"/>
                <a:gd name="connsiteY7" fmla="*/ 177800 h 186266"/>
                <a:gd name="connsiteX8" fmla="*/ 406912 w 406912"/>
                <a:gd name="connsiteY8" fmla="*/ 127000 h 186266"/>
                <a:gd name="connsiteX9" fmla="*/ 398446 w 406912"/>
                <a:gd name="connsiteY9" fmla="*/ 93133 h 186266"/>
                <a:gd name="connsiteX10" fmla="*/ 373046 w 406912"/>
                <a:gd name="connsiteY10" fmla="*/ 84666 h 186266"/>
                <a:gd name="connsiteX11" fmla="*/ 296846 w 406912"/>
                <a:gd name="connsiteY11" fmla="*/ 67733 h 186266"/>
                <a:gd name="connsiteX12" fmla="*/ 288379 w 406912"/>
                <a:gd name="connsiteY12" fmla="*/ 42333 h 186266"/>
                <a:gd name="connsiteX13" fmla="*/ 254512 w 406912"/>
                <a:gd name="connsiteY13" fmla="*/ 33866 h 186266"/>
                <a:gd name="connsiteX14" fmla="*/ 229112 w 406912"/>
                <a:gd name="connsiteY14" fmla="*/ 25400 h 186266"/>
                <a:gd name="connsiteX15" fmla="*/ 212179 w 406912"/>
                <a:gd name="connsiteY15" fmla="*/ 50800 h 186266"/>
                <a:gd name="connsiteX16" fmla="*/ 161379 w 406912"/>
                <a:gd name="connsiteY16" fmla="*/ 76200 h 186266"/>
                <a:gd name="connsiteX17" fmla="*/ 127512 w 406912"/>
                <a:gd name="connsiteY17" fmla="*/ 67733 h 186266"/>
                <a:gd name="connsiteX18" fmla="*/ 119046 w 406912"/>
                <a:gd name="connsiteY18" fmla="*/ 42333 h 186266"/>
                <a:gd name="connsiteX19" fmla="*/ 110579 w 406912"/>
                <a:gd name="connsiteY19" fmla="*/ 8466 h 186266"/>
                <a:gd name="connsiteX20" fmla="*/ 85179 w 406912"/>
                <a:gd name="connsiteY20" fmla="*/ 0 h 186266"/>
                <a:gd name="connsiteX21" fmla="*/ 34379 w 406912"/>
                <a:gd name="connsiteY21" fmla="*/ 8466 h 186266"/>
                <a:gd name="connsiteX22" fmla="*/ 25912 w 406912"/>
                <a:gd name="connsiteY22" fmla="*/ 76200 h 186266"/>
                <a:gd name="connsiteX23" fmla="*/ 17446 w 406912"/>
                <a:gd name="connsiteY23" fmla="*/ 101600 h 186266"/>
                <a:gd name="connsiteX24" fmla="*/ 512 w 406912"/>
                <a:gd name="connsiteY24" fmla="*/ 118533 h 186266"/>
                <a:gd name="connsiteX25" fmla="*/ 25912 w 406912"/>
                <a:gd name="connsiteY25" fmla="*/ 186266 h 18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6912" h="186266">
                  <a:moveTo>
                    <a:pt x="25912" y="186266"/>
                  </a:moveTo>
                  <a:lnTo>
                    <a:pt x="25912" y="186266"/>
                  </a:lnTo>
                  <a:cubicBezTo>
                    <a:pt x="68245" y="183444"/>
                    <a:pt x="111130" y="185173"/>
                    <a:pt x="152912" y="177800"/>
                  </a:cubicBezTo>
                  <a:cubicBezTo>
                    <a:pt x="160773" y="176413"/>
                    <a:pt x="163001" y="164973"/>
                    <a:pt x="169846" y="160866"/>
                  </a:cubicBezTo>
                  <a:cubicBezTo>
                    <a:pt x="177499" y="156274"/>
                    <a:pt x="186779" y="155222"/>
                    <a:pt x="195246" y="152400"/>
                  </a:cubicBezTo>
                  <a:cubicBezTo>
                    <a:pt x="203713" y="155222"/>
                    <a:pt x="212993" y="156274"/>
                    <a:pt x="220646" y="160866"/>
                  </a:cubicBezTo>
                  <a:cubicBezTo>
                    <a:pt x="278755" y="195732"/>
                    <a:pt x="191026" y="162283"/>
                    <a:pt x="262979" y="186266"/>
                  </a:cubicBezTo>
                  <a:lnTo>
                    <a:pt x="373046" y="177800"/>
                  </a:lnTo>
                  <a:cubicBezTo>
                    <a:pt x="391864" y="170051"/>
                    <a:pt x="406912" y="127000"/>
                    <a:pt x="406912" y="127000"/>
                  </a:cubicBezTo>
                  <a:cubicBezTo>
                    <a:pt x="404090" y="115711"/>
                    <a:pt x="405715" y="102220"/>
                    <a:pt x="398446" y="93133"/>
                  </a:cubicBezTo>
                  <a:cubicBezTo>
                    <a:pt x="392871" y="86164"/>
                    <a:pt x="381627" y="87118"/>
                    <a:pt x="373046" y="84666"/>
                  </a:cubicBezTo>
                  <a:cubicBezTo>
                    <a:pt x="345159" y="76698"/>
                    <a:pt x="325929" y="73550"/>
                    <a:pt x="296846" y="67733"/>
                  </a:cubicBezTo>
                  <a:cubicBezTo>
                    <a:pt x="294024" y="59266"/>
                    <a:pt x="295348" y="47908"/>
                    <a:pt x="288379" y="42333"/>
                  </a:cubicBezTo>
                  <a:cubicBezTo>
                    <a:pt x="279292" y="35064"/>
                    <a:pt x="265701" y="37063"/>
                    <a:pt x="254512" y="33866"/>
                  </a:cubicBezTo>
                  <a:cubicBezTo>
                    <a:pt x="245931" y="31414"/>
                    <a:pt x="237579" y="28222"/>
                    <a:pt x="229112" y="25400"/>
                  </a:cubicBezTo>
                  <a:cubicBezTo>
                    <a:pt x="223468" y="33867"/>
                    <a:pt x="219374" y="43605"/>
                    <a:pt x="212179" y="50800"/>
                  </a:cubicBezTo>
                  <a:cubicBezTo>
                    <a:pt x="195767" y="67212"/>
                    <a:pt x="182036" y="69314"/>
                    <a:pt x="161379" y="76200"/>
                  </a:cubicBezTo>
                  <a:cubicBezTo>
                    <a:pt x="150090" y="73378"/>
                    <a:pt x="136598" y="75002"/>
                    <a:pt x="127512" y="67733"/>
                  </a:cubicBezTo>
                  <a:cubicBezTo>
                    <a:pt x="120543" y="62158"/>
                    <a:pt x="121498" y="50914"/>
                    <a:pt x="119046" y="42333"/>
                  </a:cubicBezTo>
                  <a:cubicBezTo>
                    <a:pt x="115849" y="31144"/>
                    <a:pt x="117848" y="17552"/>
                    <a:pt x="110579" y="8466"/>
                  </a:cubicBezTo>
                  <a:cubicBezTo>
                    <a:pt x="105004" y="1497"/>
                    <a:pt x="93646" y="2822"/>
                    <a:pt x="85179" y="0"/>
                  </a:cubicBezTo>
                  <a:cubicBezTo>
                    <a:pt x="68246" y="2822"/>
                    <a:pt x="44918" y="-5085"/>
                    <a:pt x="34379" y="8466"/>
                  </a:cubicBezTo>
                  <a:cubicBezTo>
                    <a:pt x="20410" y="26427"/>
                    <a:pt x="29982" y="53813"/>
                    <a:pt x="25912" y="76200"/>
                  </a:cubicBezTo>
                  <a:cubicBezTo>
                    <a:pt x="24316" y="84981"/>
                    <a:pt x="22038" y="93947"/>
                    <a:pt x="17446" y="101600"/>
                  </a:cubicBezTo>
                  <a:cubicBezTo>
                    <a:pt x="13339" y="108445"/>
                    <a:pt x="2078" y="110706"/>
                    <a:pt x="512" y="118533"/>
                  </a:cubicBezTo>
                  <a:cubicBezTo>
                    <a:pt x="-3916" y="140672"/>
                    <a:pt x="21679" y="174977"/>
                    <a:pt x="25912" y="186266"/>
                  </a:cubicBezTo>
                  <a:close/>
                </a:path>
              </a:pathLst>
            </a:custGeom>
            <a:solidFill>
              <a:srgbClr val="FF0000">
                <a:alpha val="7000"/>
              </a:srgbClr>
            </a:solid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 name="Right Brace 31"/>
          <p:cNvSpPr/>
          <p:nvPr/>
        </p:nvSpPr>
        <p:spPr>
          <a:xfrm>
            <a:off x="8206632" y="4089773"/>
            <a:ext cx="237268" cy="385649"/>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TextBox 32"/>
          <p:cNvSpPr txBox="1"/>
          <p:nvPr/>
        </p:nvSpPr>
        <p:spPr>
          <a:xfrm>
            <a:off x="8460074" y="4200135"/>
            <a:ext cx="1710558" cy="369332"/>
          </a:xfrm>
          <a:prstGeom prst="rect">
            <a:avLst/>
          </a:prstGeom>
          <a:noFill/>
        </p:spPr>
        <p:txBody>
          <a:bodyPr wrap="square" rtlCol="0">
            <a:spAutoFit/>
          </a:bodyPr>
          <a:lstStyle/>
          <a:p>
            <a:r>
              <a:rPr lang="en-US" dirty="0" smtClean="0"/>
              <a:t> 2013</a:t>
            </a:r>
            <a:endParaRPr lang="en-US" dirty="0"/>
          </a:p>
        </p:txBody>
      </p:sp>
      <p:sp>
        <p:nvSpPr>
          <p:cNvPr id="2" name="Rectangle 1"/>
          <p:cNvSpPr/>
          <p:nvPr/>
        </p:nvSpPr>
        <p:spPr>
          <a:xfrm>
            <a:off x="3721881" y="210295"/>
            <a:ext cx="5295999" cy="769441"/>
          </a:xfrm>
          <a:prstGeom prst="rect">
            <a:avLst/>
          </a:prstGeom>
        </p:spPr>
        <p:txBody>
          <a:bodyPr wrap="square">
            <a:spAutoFit/>
          </a:bodyPr>
          <a:lstStyle/>
          <a:p>
            <a:r>
              <a:rPr lang="en-US" sz="4400" dirty="0" smtClean="0">
                <a:solidFill>
                  <a:schemeClr val="bg1"/>
                </a:solidFill>
              </a:rPr>
              <a:t>Sea basin Checkpoints</a:t>
            </a:r>
            <a:endParaRPr lang="en-US" sz="4400" dirty="0">
              <a:solidFill>
                <a:schemeClr val="bg1"/>
              </a:solidFill>
            </a:endParaRPr>
          </a:p>
        </p:txBody>
      </p:sp>
    </p:spTree>
    <p:extLst>
      <p:ext uri="{BB962C8B-B14F-4D97-AF65-F5344CB8AC3E}">
        <p14:creationId xmlns:p14="http://schemas.microsoft.com/office/powerpoint/2010/main" val="16332828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fbeeldingsresultaat voor whats the problem?">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368" y="1261054"/>
            <a:ext cx="3316984" cy="11017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fbeeldingsresultaat voor fragmentatio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7483" y="4756485"/>
            <a:ext cx="3361823" cy="15716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fbeeldingsresultaat voor chaotisch werken">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7368" y="4756485"/>
            <a:ext cx="3076575" cy="15716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13413" y="4756484"/>
            <a:ext cx="1564440" cy="1564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42108" y="3772258"/>
            <a:ext cx="5147947" cy="369332"/>
          </a:xfrm>
          <a:prstGeom prst="rect">
            <a:avLst/>
          </a:prstGeom>
          <a:noFill/>
        </p:spPr>
        <p:txBody>
          <a:bodyPr wrap="square" rtlCol="0">
            <a:spAutoFit/>
          </a:bodyPr>
          <a:lstStyle/>
          <a:p>
            <a:r>
              <a:rPr lang="nl-BE" b="1" dirty="0" smtClean="0">
                <a:solidFill>
                  <a:srgbClr val="C00000"/>
                </a:solidFill>
                <a:latin typeface="David" panose="020E0502060401010101" pitchFamily="34" charset="-79"/>
                <a:cs typeface="David" panose="020E0502060401010101" pitchFamily="34" charset="-79"/>
              </a:rPr>
              <a:t>Data </a:t>
            </a:r>
            <a:r>
              <a:rPr lang="nl-BE" b="1" dirty="0" err="1" smtClean="0">
                <a:solidFill>
                  <a:srgbClr val="C00000"/>
                </a:solidFill>
                <a:latin typeface="David" panose="020E0502060401010101" pitchFamily="34" charset="-79"/>
                <a:cs typeface="David" panose="020E0502060401010101" pitchFamily="34" charset="-79"/>
              </a:rPr>
              <a:t>Acquisition</a:t>
            </a:r>
            <a:r>
              <a:rPr lang="nl-BE" b="1" dirty="0" smtClean="0">
                <a:solidFill>
                  <a:srgbClr val="C00000"/>
                </a:solidFill>
                <a:latin typeface="David" panose="020E0502060401010101" pitchFamily="34" charset="-79"/>
                <a:cs typeface="David" panose="020E0502060401010101" pitchFamily="34" charset="-79"/>
              </a:rPr>
              <a:t> (</a:t>
            </a:r>
            <a:r>
              <a:rPr lang="nl-BE" b="1" dirty="0" err="1" smtClean="0">
                <a:solidFill>
                  <a:srgbClr val="7030A0"/>
                </a:solidFill>
                <a:latin typeface="David" panose="020E0502060401010101" pitchFamily="34" charset="-79"/>
                <a:cs typeface="David" panose="020E0502060401010101" pitchFamily="34" charset="-79"/>
              </a:rPr>
              <a:t>O</a:t>
            </a:r>
            <a:r>
              <a:rPr lang="nl-BE" b="1" dirty="0" err="1" smtClean="0">
                <a:solidFill>
                  <a:srgbClr val="C00000"/>
                </a:solidFill>
                <a:latin typeface="David" panose="020E0502060401010101" pitchFamily="34" charset="-79"/>
                <a:cs typeface="David" panose="020E0502060401010101" pitchFamily="34" charset="-79"/>
              </a:rPr>
              <a:t>bservations</a:t>
            </a:r>
            <a:r>
              <a:rPr lang="nl-BE" b="1" dirty="0" smtClean="0">
                <a:solidFill>
                  <a:srgbClr val="C00000"/>
                </a:solidFill>
                <a:latin typeface="David" panose="020E0502060401010101" pitchFamily="34" charset="-79"/>
                <a:cs typeface="David" panose="020E0502060401010101" pitchFamily="34" charset="-79"/>
              </a:rPr>
              <a:t>) </a:t>
            </a:r>
            <a:endParaRPr lang="nl-BE" b="1" dirty="0">
              <a:solidFill>
                <a:srgbClr val="C00000"/>
              </a:solidFill>
              <a:latin typeface="David" panose="020E0502060401010101" pitchFamily="34" charset="-79"/>
              <a:cs typeface="David" panose="020E0502060401010101" pitchFamily="34" charset="-79"/>
            </a:endParaRPr>
          </a:p>
        </p:txBody>
      </p:sp>
      <p:sp>
        <p:nvSpPr>
          <p:cNvPr id="9" name="TextBox 8"/>
          <p:cNvSpPr txBox="1"/>
          <p:nvPr/>
        </p:nvSpPr>
        <p:spPr>
          <a:xfrm>
            <a:off x="142109" y="4158767"/>
            <a:ext cx="2832827" cy="369332"/>
          </a:xfrm>
          <a:prstGeom prst="rect">
            <a:avLst/>
          </a:prstGeom>
          <a:noFill/>
        </p:spPr>
        <p:txBody>
          <a:bodyPr wrap="none" rtlCol="0">
            <a:spAutoFit/>
          </a:bodyPr>
          <a:lstStyle/>
          <a:p>
            <a:r>
              <a:rPr lang="nl-BE" b="1" dirty="0" smtClean="0">
                <a:solidFill>
                  <a:srgbClr val="00B050"/>
                </a:solidFill>
                <a:latin typeface="David" panose="020E0502060401010101" pitchFamily="34" charset="-79"/>
                <a:cs typeface="David" panose="020E0502060401010101" pitchFamily="34" charset="-79"/>
              </a:rPr>
              <a:t>D</a:t>
            </a:r>
            <a:r>
              <a:rPr lang="nl-BE" b="1" dirty="0" smtClean="0">
                <a:solidFill>
                  <a:srgbClr val="C00000"/>
                </a:solidFill>
                <a:latin typeface="David" panose="020E0502060401010101" pitchFamily="34" charset="-79"/>
                <a:cs typeface="David" panose="020E0502060401010101" pitchFamily="34" charset="-79"/>
              </a:rPr>
              <a:t>ata management &amp; access</a:t>
            </a:r>
            <a:endParaRPr lang="nl-BE" b="1" dirty="0">
              <a:solidFill>
                <a:srgbClr val="C00000"/>
              </a:solidFill>
              <a:latin typeface="David" panose="020E0502060401010101" pitchFamily="34" charset="-79"/>
              <a:cs typeface="David" panose="020E0502060401010101" pitchFamily="34" charset="-79"/>
            </a:endParaRPr>
          </a:p>
        </p:txBody>
      </p:sp>
      <p:sp>
        <p:nvSpPr>
          <p:cNvPr id="10" name="TextBox 9"/>
          <p:cNvSpPr txBox="1"/>
          <p:nvPr/>
        </p:nvSpPr>
        <p:spPr>
          <a:xfrm>
            <a:off x="4154905" y="6328111"/>
            <a:ext cx="1432893" cy="461665"/>
          </a:xfrm>
          <a:prstGeom prst="rect">
            <a:avLst/>
          </a:prstGeom>
          <a:solidFill>
            <a:schemeClr val="bg1"/>
          </a:solidFill>
        </p:spPr>
        <p:txBody>
          <a:bodyPr wrap="none" rtlCol="0">
            <a:spAutoFit/>
          </a:bodyPr>
          <a:lstStyle/>
          <a:p>
            <a:r>
              <a:rPr lang="nl-BE" sz="2400" b="1" dirty="0" smtClean="0"/>
              <a:t>EM</a:t>
            </a:r>
            <a:r>
              <a:rPr lang="nl-BE" sz="2400" b="1" dirty="0" smtClean="0">
                <a:solidFill>
                  <a:srgbClr val="7030A0"/>
                </a:solidFill>
              </a:rPr>
              <a:t>O</a:t>
            </a:r>
            <a:r>
              <a:rPr lang="nl-BE" sz="2400" b="1" dirty="0" smtClean="0">
                <a:solidFill>
                  <a:srgbClr val="00B050"/>
                </a:solidFill>
              </a:rPr>
              <a:t>D</a:t>
            </a:r>
            <a:r>
              <a:rPr lang="nl-BE" sz="2400" b="1" dirty="0" smtClean="0"/>
              <a:t>net</a:t>
            </a:r>
            <a:endParaRPr lang="nl-BE" b="1" dirty="0"/>
          </a:p>
        </p:txBody>
      </p:sp>
      <p:pic>
        <p:nvPicPr>
          <p:cNvPr id="11" name="Picture 10"/>
          <p:cNvPicPr>
            <a:picLocks noChangeAspect="1"/>
          </p:cNvPicPr>
          <p:nvPr/>
        </p:nvPicPr>
        <p:blipFill rotWithShape="1">
          <a:blip r:embed="rId10">
            <a:extLst>
              <a:ext uri="{28A0092B-C50C-407E-A947-70E740481C1C}">
                <a14:useLocalDpi xmlns:a14="http://schemas.microsoft.com/office/drawing/2010/main" val="0"/>
              </a:ext>
            </a:extLst>
          </a:blip>
          <a:srcRect l="4568" t="3358" r="3971" b="2484"/>
          <a:stretch/>
        </p:blipFill>
        <p:spPr>
          <a:xfrm>
            <a:off x="3739565" y="1261054"/>
            <a:ext cx="5139741" cy="3304174"/>
          </a:xfrm>
          <a:prstGeom prst="rect">
            <a:avLst/>
          </a:prstGeom>
        </p:spPr>
      </p:pic>
      <p:sp>
        <p:nvSpPr>
          <p:cNvPr id="12" name="TextBox 11"/>
          <p:cNvSpPr txBox="1"/>
          <p:nvPr/>
        </p:nvSpPr>
        <p:spPr>
          <a:xfrm>
            <a:off x="17266" y="2545378"/>
            <a:ext cx="3713412" cy="1046440"/>
          </a:xfrm>
          <a:prstGeom prst="rect">
            <a:avLst/>
          </a:prstGeom>
          <a:solidFill>
            <a:schemeClr val="bg1">
              <a:alpha val="48000"/>
            </a:schemeClr>
          </a:solidFill>
        </p:spPr>
        <p:txBody>
          <a:bodyPr wrap="square" rtlCol="0">
            <a:spAutoFit/>
          </a:bodyPr>
          <a:lstStyle/>
          <a:p>
            <a:r>
              <a:rPr lang="es-ES" b="1" dirty="0" err="1" smtClean="0">
                <a:solidFill>
                  <a:schemeClr val="tx2"/>
                </a:solidFill>
                <a:latin typeface="Helvetica" panose="020B0604020202020204" pitchFamily="34" charset="0"/>
                <a:cs typeface="Helvetica" panose="020B0604020202020204" pitchFamily="34" charset="0"/>
              </a:rPr>
              <a:t>Ocean</a:t>
            </a:r>
            <a:r>
              <a:rPr lang="es-ES" b="1" dirty="0" smtClean="0">
                <a:solidFill>
                  <a:schemeClr val="tx2"/>
                </a:solidFill>
                <a:latin typeface="Helvetica" panose="020B0604020202020204" pitchFamily="34" charset="0"/>
                <a:cs typeface="Helvetica" panose="020B0604020202020204" pitchFamily="34" charset="0"/>
              </a:rPr>
              <a:t> </a:t>
            </a:r>
            <a:r>
              <a:rPr lang="es-ES" b="1" dirty="0" err="1" smtClean="0">
                <a:solidFill>
                  <a:schemeClr val="tx2"/>
                </a:solidFill>
                <a:latin typeface="Helvetica" panose="020B0604020202020204" pitchFamily="34" charset="0"/>
                <a:cs typeface="Helvetica" panose="020B0604020202020204" pitchFamily="34" charset="0"/>
              </a:rPr>
              <a:t>Observation</a:t>
            </a:r>
            <a:r>
              <a:rPr lang="es-ES" b="1" dirty="0" smtClean="0">
                <a:solidFill>
                  <a:schemeClr val="tx2"/>
                </a:solidFill>
                <a:latin typeface="Helvetica" panose="020B0604020202020204" pitchFamily="34" charset="0"/>
                <a:cs typeface="Helvetica" panose="020B0604020202020204" pitchFamily="34" charset="0"/>
              </a:rPr>
              <a:t> </a:t>
            </a:r>
            <a:r>
              <a:rPr lang="es-ES" b="1" dirty="0" err="1" smtClean="0">
                <a:solidFill>
                  <a:schemeClr val="tx2"/>
                </a:solidFill>
                <a:latin typeface="Helvetica" panose="020B0604020202020204" pitchFamily="34" charset="0"/>
                <a:cs typeface="Helvetica" panose="020B0604020202020204" pitchFamily="34" charset="0"/>
              </a:rPr>
              <a:t>costs</a:t>
            </a:r>
            <a:r>
              <a:rPr lang="es-ES" b="1" dirty="0" smtClean="0">
                <a:solidFill>
                  <a:schemeClr val="tx2"/>
                </a:solidFill>
                <a:latin typeface="Helvetica" panose="020B0604020202020204" pitchFamily="34" charset="0"/>
                <a:cs typeface="Helvetica" panose="020B0604020202020204" pitchFamily="34" charset="0"/>
              </a:rPr>
              <a:t> in EU</a:t>
            </a:r>
            <a:r>
              <a:rPr lang="es-ES" sz="1600" b="1" dirty="0" smtClean="0">
                <a:solidFill>
                  <a:schemeClr val="tx2"/>
                </a:solidFill>
                <a:latin typeface="Helvetica" panose="020B0604020202020204" pitchFamily="34" charset="0"/>
                <a:cs typeface="Helvetica" panose="020B0604020202020204" pitchFamily="34" charset="0"/>
              </a:rPr>
              <a:t> </a:t>
            </a:r>
          </a:p>
          <a:p>
            <a:endParaRPr lang="es-ES" sz="800" dirty="0" smtClean="0">
              <a:solidFill>
                <a:schemeClr val="tx2"/>
              </a:solidFill>
              <a:latin typeface="Helvetica" panose="020B0604020202020204" pitchFamily="34" charset="0"/>
              <a:cs typeface="Helvetica" panose="020B0604020202020204" pitchFamily="34" charset="0"/>
            </a:endParaRPr>
          </a:p>
          <a:p>
            <a:r>
              <a:rPr lang="es-ES" dirty="0" err="1" smtClean="0">
                <a:solidFill>
                  <a:schemeClr val="tx2"/>
                </a:solidFill>
                <a:latin typeface="Helvetica" panose="020B0604020202020204" pitchFamily="34" charset="0"/>
                <a:cs typeface="Helvetica" panose="020B0604020202020204" pitchFamily="34" charset="0"/>
              </a:rPr>
              <a:t>Space</a:t>
            </a:r>
            <a:r>
              <a:rPr lang="es-ES" dirty="0" smtClean="0">
                <a:solidFill>
                  <a:schemeClr val="tx2"/>
                </a:solidFill>
                <a:latin typeface="Helvetica" panose="020B0604020202020204" pitchFamily="34" charset="0"/>
                <a:cs typeface="Helvetica" panose="020B0604020202020204" pitchFamily="34" charset="0"/>
              </a:rPr>
              <a:t> data:  € 400 M per </a:t>
            </a:r>
            <a:r>
              <a:rPr lang="es-ES" dirty="0" err="1" smtClean="0">
                <a:solidFill>
                  <a:schemeClr val="tx2"/>
                </a:solidFill>
                <a:latin typeface="Helvetica" panose="020B0604020202020204" pitchFamily="34" charset="0"/>
                <a:cs typeface="Helvetica" panose="020B0604020202020204" pitchFamily="34" charset="0"/>
              </a:rPr>
              <a:t>year</a:t>
            </a:r>
            <a:endParaRPr lang="es-ES" dirty="0" smtClean="0">
              <a:solidFill>
                <a:schemeClr val="tx2"/>
              </a:solidFill>
              <a:latin typeface="Helvetica" panose="020B0604020202020204" pitchFamily="34" charset="0"/>
              <a:cs typeface="Helvetica" panose="020B0604020202020204" pitchFamily="34" charset="0"/>
            </a:endParaRPr>
          </a:p>
          <a:p>
            <a:r>
              <a:rPr lang="es-ES" dirty="0" smtClean="0">
                <a:solidFill>
                  <a:schemeClr val="tx2"/>
                </a:solidFill>
                <a:latin typeface="Helvetica" panose="020B0604020202020204" pitchFamily="34" charset="0"/>
                <a:cs typeface="Helvetica" panose="020B0604020202020204" pitchFamily="34" charset="0"/>
              </a:rPr>
              <a:t>In-situ data:   </a:t>
            </a:r>
            <a:r>
              <a:rPr lang="en-US" dirty="0" smtClean="0">
                <a:solidFill>
                  <a:schemeClr val="tx2"/>
                </a:solidFill>
                <a:latin typeface="Helvetica" panose="020B0604020202020204" pitchFamily="34" charset="0"/>
                <a:cs typeface="Helvetica" panose="020B0604020202020204" pitchFamily="34" charset="0"/>
              </a:rPr>
              <a:t>&gt; </a:t>
            </a:r>
            <a:r>
              <a:rPr lang="es-ES" dirty="0" smtClean="0">
                <a:solidFill>
                  <a:schemeClr val="tx2"/>
                </a:solidFill>
                <a:latin typeface="Helvetica" panose="020B0604020202020204" pitchFamily="34" charset="0"/>
                <a:cs typeface="Helvetica" panose="020B0604020202020204" pitchFamily="34" charset="0"/>
              </a:rPr>
              <a:t>€</a:t>
            </a:r>
            <a:r>
              <a:rPr lang="en-US" dirty="0" smtClean="0">
                <a:solidFill>
                  <a:schemeClr val="tx2"/>
                </a:solidFill>
                <a:latin typeface="Helvetica" panose="020B0604020202020204" pitchFamily="34" charset="0"/>
                <a:cs typeface="Helvetica" panose="020B0604020202020204" pitchFamily="34" charset="0"/>
              </a:rPr>
              <a:t>1 billion per year</a:t>
            </a:r>
            <a:endParaRPr lang="en-GB" dirty="0">
              <a:solidFill>
                <a:schemeClr val="tx2"/>
              </a:solidFill>
              <a:latin typeface="Helvetica" panose="020B0604020202020204" pitchFamily="34" charset="0"/>
              <a:cs typeface="Helvetica" panose="020B0604020202020204" pitchFamily="34" charset="0"/>
            </a:endParaRPr>
          </a:p>
        </p:txBody>
      </p:sp>
      <p:pic>
        <p:nvPicPr>
          <p:cNvPr id="13"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112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4"/>
          <p:cNvSpPr txBox="1">
            <a:spLocks/>
          </p:cNvSpPr>
          <p:nvPr/>
        </p:nvSpPr>
        <p:spPr>
          <a:xfrm>
            <a:off x="3557393" y="113801"/>
            <a:ext cx="5586608" cy="9366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200" b="1" dirty="0" smtClean="0">
                <a:solidFill>
                  <a:schemeClr val="bg1"/>
                </a:solidFill>
                <a:latin typeface="Helvetica" panose="020B0604020202020204" pitchFamily="34" charset="0"/>
                <a:cs typeface="Helvetica" panose="020B0604020202020204" pitchFamily="34" charset="0"/>
              </a:rPr>
              <a:t>Why EMODnet?</a:t>
            </a:r>
            <a:endParaRPr lang="en-GB" sz="3200" b="1"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7518624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44497" r="1535"/>
          <a:stretch/>
        </p:blipFill>
        <p:spPr>
          <a:xfrm>
            <a:off x="5862857" y="4348108"/>
            <a:ext cx="3255086" cy="2509892"/>
          </a:xfrm>
          <a:prstGeom prst="rect">
            <a:avLst/>
          </a:prstGeom>
        </p:spPr>
      </p:pic>
      <p:sp>
        <p:nvSpPr>
          <p:cNvPr id="2" name="Title 1"/>
          <p:cNvSpPr>
            <a:spLocks noGrp="1"/>
          </p:cNvSpPr>
          <p:nvPr>
            <p:ph type="title"/>
          </p:nvPr>
        </p:nvSpPr>
        <p:spPr>
          <a:xfrm>
            <a:off x="0" y="274638"/>
            <a:ext cx="9144000" cy="1143000"/>
          </a:xfrm>
        </p:spPr>
        <p:txBody>
          <a:bodyPr/>
          <a:lstStyle/>
          <a:p>
            <a:r>
              <a:rPr lang="en-US" dirty="0" smtClean="0"/>
              <a:t>What to do?</a:t>
            </a:r>
            <a:endParaRPr lang="en-US" dirty="0"/>
          </a:p>
        </p:txBody>
      </p:sp>
      <p:pic>
        <p:nvPicPr>
          <p:cNvPr id="1026" name="Picture 2" descr="C:\Users\belenm\Desktop\Berlin Presentation\marine-knowledge-2020-green-paper_en_Page_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7064" y="1274194"/>
            <a:ext cx="2474805" cy="3497831"/>
          </a:xfrm>
          <a:prstGeom prst="rect">
            <a:avLst/>
          </a:prstGeom>
          <a:noFill/>
          <a:ln>
            <a:solidFill>
              <a:schemeClr val="tx1"/>
            </a:solidFill>
            <a:prstDash val="solid"/>
          </a:ln>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37" y="1210028"/>
            <a:ext cx="37338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6296289"/>
            <a:ext cx="3343275" cy="600164"/>
          </a:xfrm>
          <a:prstGeom prst="rect">
            <a:avLst/>
          </a:prstGeom>
        </p:spPr>
        <p:txBody>
          <a:bodyPr wrap="square">
            <a:spAutoFit/>
          </a:bodyPr>
          <a:lstStyle/>
          <a:p>
            <a:r>
              <a:rPr lang="en-US" sz="1100" dirty="0"/>
              <a:t>A vision for an end-to-end, integrated, inter-operable and user-oriented network of European marine observation and data systems </a:t>
            </a:r>
            <a:endParaRPr lang="nl-BE" sz="1100" dirty="0"/>
          </a:p>
        </p:txBody>
      </p:sp>
      <p:pic>
        <p:nvPicPr>
          <p:cNvPr id="7" name="Picture 6"/>
          <p:cNvPicPr>
            <a:picLocks noChangeAspect="1"/>
          </p:cNvPicPr>
          <p:nvPr/>
        </p:nvPicPr>
        <p:blipFill rotWithShape="1">
          <a:blip r:embed="rId3"/>
          <a:srcRect r="57053"/>
          <a:stretch/>
        </p:blipFill>
        <p:spPr>
          <a:xfrm>
            <a:off x="6439107" y="1552929"/>
            <a:ext cx="2735985" cy="2651020"/>
          </a:xfrm>
          <a:prstGeom prst="rect">
            <a:avLst/>
          </a:prstGeom>
        </p:spPr>
      </p:pic>
    </p:spTree>
    <p:extLst>
      <p:ext uri="{BB962C8B-B14F-4D97-AF65-F5344CB8AC3E}">
        <p14:creationId xmlns:p14="http://schemas.microsoft.com/office/powerpoint/2010/main" val="24489573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5297714"/>
            <a:ext cx="9144000" cy="156028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12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289380"/>
            <a:ext cx="8917065" cy="3867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7" descr="http://blog.inceptsaves.com/files/2010/12/woman_at_computer_round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068" y="2809896"/>
            <a:ext cx="1657990" cy="145622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994715" y="5503482"/>
            <a:ext cx="2176455" cy="671644"/>
          </a:xfrm>
          <a:prstGeom prst="rect">
            <a:avLst/>
          </a:prstGeom>
          <a:solidFill>
            <a:srgbClr val="FF0000"/>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auto" hangingPunct="0">
              <a:spcBef>
                <a:spcPts val="0"/>
              </a:spcBef>
              <a:spcAft>
                <a:spcPts val="0"/>
              </a:spcAft>
            </a:pPr>
            <a:r>
              <a:rPr lang="en-GB" dirty="0">
                <a:solidFill>
                  <a:schemeClr val="bg1"/>
                </a:solidFill>
              </a:rPr>
              <a:t>C</a:t>
            </a:r>
            <a:r>
              <a:rPr lang="en-GB" sz="1800" dirty="0" smtClean="0">
                <a:solidFill>
                  <a:schemeClr val="bg1"/>
                </a:solidFill>
              </a:rPr>
              <a:t>entral </a:t>
            </a:r>
            <a:r>
              <a:rPr lang="en-GB" dirty="0">
                <a:solidFill>
                  <a:schemeClr val="bg1"/>
                </a:solidFill>
              </a:rPr>
              <a:t>P</a:t>
            </a:r>
            <a:r>
              <a:rPr lang="en-GB" sz="1800" dirty="0" smtClean="0">
                <a:solidFill>
                  <a:schemeClr val="bg1"/>
                </a:solidFill>
              </a:rPr>
              <a:t>ortal www.EMODnet.eu </a:t>
            </a:r>
            <a:endParaRPr lang="en-GB" sz="1800" dirty="0">
              <a:solidFill>
                <a:schemeClr val="bg1"/>
              </a:solidFill>
            </a:endParaRPr>
          </a:p>
        </p:txBody>
      </p:sp>
      <p:sp>
        <p:nvSpPr>
          <p:cNvPr id="16" name="Rectangle 15"/>
          <p:cNvSpPr/>
          <p:nvPr/>
        </p:nvSpPr>
        <p:spPr>
          <a:xfrm>
            <a:off x="1994715" y="6204154"/>
            <a:ext cx="2176455" cy="523220"/>
          </a:xfrm>
          <a:prstGeom prst="rect">
            <a:avLst/>
          </a:prstGeom>
        </p:spPr>
        <p:txBody>
          <a:bodyPr wrap="square">
            <a:spAutoFit/>
          </a:bodyPr>
          <a:lstStyle/>
          <a:p>
            <a:pPr algn="ctr" eaLnBrk="0" hangingPunct="0"/>
            <a:r>
              <a:rPr lang="en-GB" sz="1400" b="1" dirty="0">
                <a:solidFill>
                  <a:srgbClr val="FF0000"/>
                </a:solidFill>
                <a:latin typeface="Cambria" panose="02040503050406030204" pitchFamily="18" charset="0"/>
                <a:cs typeface="Arial" pitchFamily="34" charset="0"/>
              </a:rPr>
              <a:t>access </a:t>
            </a:r>
            <a:r>
              <a:rPr lang="en-GB" sz="1400" b="1" dirty="0" smtClean="0">
                <a:solidFill>
                  <a:srgbClr val="FF0000"/>
                </a:solidFill>
                <a:latin typeface="Cambria" panose="02040503050406030204" pitchFamily="18" charset="0"/>
                <a:cs typeface="Arial" pitchFamily="34" charset="0"/>
              </a:rPr>
              <a:t>data &amp; </a:t>
            </a:r>
            <a:r>
              <a:rPr lang="en-GB" sz="1400" b="1" dirty="0">
                <a:solidFill>
                  <a:srgbClr val="FF0000"/>
                </a:solidFill>
                <a:latin typeface="Cambria" panose="02040503050406030204" pitchFamily="18" charset="0"/>
                <a:cs typeface="Arial" pitchFamily="34" charset="0"/>
              </a:rPr>
              <a:t>products </a:t>
            </a:r>
            <a:endParaRPr lang="en-GB" sz="1400" b="1" dirty="0" smtClean="0">
              <a:solidFill>
                <a:srgbClr val="FF0000"/>
              </a:solidFill>
              <a:latin typeface="Cambria" panose="02040503050406030204" pitchFamily="18" charset="0"/>
              <a:cs typeface="Arial" pitchFamily="34" charset="0"/>
            </a:endParaRPr>
          </a:p>
          <a:p>
            <a:pPr algn="ctr" eaLnBrk="0" hangingPunct="0"/>
            <a:r>
              <a:rPr lang="en-GB" sz="1400" b="1" dirty="0" smtClean="0">
                <a:solidFill>
                  <a:srgbClr val="FF0000"/>
                </a:solidFill>
                <a:latin typeface="Cambria" panose="02040503050406030204" pitchFamily="18" charset="0"/>
                <a:cs typeface="Arial" pitchFamily="34" charset="0"/>
              </a:rPr>
              <a:t>from &gt;1 </a:t>
            </a:r>
            <a:r>
              <a:rPr lang="en-GB" sz="1400" b="1" dirty="0">
                <a:solidFill>
                  <a:srgbClr val="FF0000"/>
                </a:solidFill>
                <a:latin typeface="Cambria" panose="02040503050406030204" pitchFamily="18" charset="0"/>
                <a:cs typeface="Arial" pitchFamily="34" charset="0"/>
              </a:rPr>
              <a:t>theme</a:t>
            </a:r>
          </a:p>
        </p:txBody>
      </p:sp>
      <p:sp>
        <p:nvSpPr>
          <p:cNvPr id="18" name="Rectangle 17"/>
          <p:cNvSpPr/>
          <p:nvPr/>
        </p:nvSpPr>
        <p:spPr>
          <a:xfrm>
            <a:off x="4717143" y="6200528"/>
            <a:ext cx="2612563" cy="523220"/>
          </a:xfrm>
          <a:prstGeom prst="rect">
            <a:avLst/>
          </a:prstGeom>
        </p:spPr>
        <p:txBody>
          <a:bodyPr wrap="square">
            <a:spAutoFit/>
          </a:bodyPr>
          <a:lstStyle/>
          <a:p>
            <a:pPr algn="ctr" eaLnBrk="0" hangingPunct="0"/>
            <a:r>
              <a:rPr lang="en-GB" sz="1400" b="1" dirty="0" smtClean="0">
                <a:solidFill>
                  <a:srgbClr val="333399">
                    <a:lumMod val="75000"/>
                  </a:srgbClr>
                </a:solidFill>
                <a:latin typeface="Cambria" panose="02040503050406030204" pitchFamily="18" charset="0"/>
                <a:cs typeface="Arial" pitchFamily="34" charset="0"/>
              </a:rPr>
              <a:t>access </a:t>
            </a:r>
            <a:r>
              <a:rPr lang="en-GB" sz="1400" b="1" dirty="0">
                <a:solidFill>
                  <a:srgbClr val="333399">
                    <a:lumMod val="75000"/>
                  </a:srgbClr>
                </a:solidFill>
                <a:latin typeface="Cambria" panose="02040503050406030204" pitchFamily="18" charset="0"/>
                <a:cs typeface="Arial" pitchFamily="34" charset="0"/>
              </a:rPr>
              <a:t>to </a:t>
            </a:r>
            <a:r>
              <a:rPr lang="en-GB" sz="1400" b="1" dirty="0" smtClean="0">
                <a:solidFill>
                  <a:srgbClr val="333399">
                    <a:lumMod val="75000"/>
                  </a:srgbClr>
                </a:solidFill>
                <a:latin typeface="Cambria" panose="02040503050406030204" pitchFamily="18" charset="0"/>
                <a:cs typeface="Arial" pitchFamily="34" charset="0"/>
              </a:rPr>
              <a:t>thematic data &amp; data </a:t>
            </a:r>
            <a:r>
              <a:rPr lang="en-GB" sz="1400" b="1" dirty="0">
                <a:solidFill>
                  <a:srgbClr val="333399">
                    <a:lumMod val="75000"/>
                  </a:srgbClr>
                </a:solidFill>
                <a:latin typeface="Cambria" panose="02040503050406030204" pitchFamily="18" charset="0"/>
                <a:cs typeface="Arial" pitchFamily="34" charset="0"/>
              </a:rPr>
              <a:t>products </a:t>
            </a:r>
            <a:r>
              <a:rPr lang="en-GB" sz="1400" b="1" dirty="0" smtClean="0">
                <a:solidFill>
                  <a:srgbClr val="333399">
                    <a:lumMod val="75000"/>
                  </a:srgbClr>
                </a:solidFill>
                <a:latin typeface="Cambria" panose="02040503050406030204" pitchFamily="18" charset="0"/>
                <a:cs typeface="Arial" pitchFamily="34" charset="0"/>
              </a:rPr>
              <a:t>(maps, indices)</a:t>
            </a:r>
            <a:endParaRPr lang="en-GB" sz="1400" b="1" dirty="0">
              <a:solidFill>
                <a:srgbClr val="333399">
                  <a:lumMod val="75000"/>
                </a:srgbClr>
              </a:solidFill>
              <a:latin typeface="Cambria" panose="02040503050406030204" pitchFamily="18" charset="0"/>
              <a:cs typeface="Arial" pitchFamily="34" charset="0"/>
            </a:endParaRPr>
          </a:p>
        </p:txBody>
      </p:sp>
      <p:sp>
        <p:nvSpPr>
          <p:cNvPr id="19" name="Rectangle 18"/>
          <p:cNvSpPr/>
          <p:nvPr/>
        </p:nvSpPr>
        <p:spPr>
          <a:xfrm>
            <a:off x="5036451" y="5513390"/>
            <a:ext cx="1872343" cy="648072"/>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sz="1200" b="1" dirty="0">
                <a:solidFill>
                  <a:schemeClr val="bg1"/>
                </a:solidFill>
                <a:latin typeface="Cambria" panose="02040503050406030204" pitchFamily="18" charset="0"/>
                <a:cs typeface="Arial" pitchFamily="34" charset="0"/>
              </a:rPr>
              <a:t>7 thematic Data Portals </a:t>
            </a:r>
            <a:endParaRPr lang="en-GB" sz="1200" dirty="0">
              <a:solidFill>
                <a:schemeClr val="bg1"/>
              </a:solidFill>
            </a:endParaRPr>
          </a:p>
        </p:txBody>
      </p:sp>
      <p:sp>
        <p:nvSpPr>
          <p:cNvPr id="20" name="Oval 19"/>
          <p:cNvSpPr/>
          <p:nvPr/>
        </p:nvSpPr>
        <p:spPr>
          <a:xfrm>
            <a:off x="7329716" y="5407326"/>
            <a:ext cx="1698171" cy="85916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r>
              <a:rPr lang="en-GB" sz="1400" b="1" dirty="0" smtClean="0">
                <a:solidFill>
                  <a:srgbClr val="000000"/>
                </a:solidFill>
                <a:latin typeface="Cambria" panose="02040503050406030204" pitchFamily="18" charset="0"/>
                <a:cs typeface="Arial" pitchFamily="34" charset="0"/>
              </a:rPr>
              <a:t>Member State repositories</a:t>
            </a:r>
            <a:endParaRPr lang="en-GB" sz="1400" b="1" dirty="0">
              <a:solidFill>
                <a:srgbClr val="000000"/>
              </a:solidFill>
              <a:latin typeface="Cambria" panose="02040503050406030204" pitchFamily="18" charset="0"/>
              <a:cs typeface="Arial" pitchFamily="34" charset="0"/>
            </a:endParaRPr>
          </a:p>
        </p:txBody>
      </p:sp>
      <p:pic>
        <p:nvPicPr>
          <p:cNvPr id="21" name="Picture 9" descr="http://regmedia.co.uk/2014/03/07/woman_computer_happy_shutterstock.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898" y="5368611"/>
            <a:ext cx="1186366" cy="935977"/>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a:stCxn id="21" idx="3"/>
            <a:endCxn id="14" idx="1"/>
          </p:cNvCxnSpPr>
          <p:nvPr/>
        </p:nvCxnSpPr>
        <p:spPr>
          <a:xfrm>
            <a:off x="1469264" y="5836600"/>
            <a:ext cx="525451" cy="270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4" idx="3"/>
            <a:endCxn id="19" idx="1"/>
          </p:cNvCxnSpPr>
          <p:nvPr/>
        </p:nvCxnSpPr>
        <p:spPr>
          <a:xfrm flipV="1">
            <a:off x="4171170" y="5837426"/>
            <a:ext cx="865281" cy="187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9" idx="3"/>
            <a:endCxn id="20" idx="2"/>
          </p:cNvCxnSpPr>
          <p:nvPr/>
        </p:nvCxnSpPr>
        <p:spPr>
          <a:xfrm flipV="1">
            <a:off x="6908794" y="5836907"/>
            <a:ext cx="420922" cy="519"/>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4171170" y="5513390"/>
            <a:ext cx="865281" cy="32591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14" idx="3"/>
          </p:cNvCxnSpPr>
          <p:nvPr/>
        </p:nvCxnSpPr>
        <p:spPr>
          <a:xfrm>
            <a:off x="4171170" y="5839304"/>
            <a:ext cx="865281" cy="32215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endCxn id="20" idx="1"/>
          </p:cNvCxnSpPr>
          <p:nvPr/>
        </p:nvCxnSpPr>
        <p:spPr>
          <a:xfrm flipV="1">
            <a:off x="6908794" y="5533147"/>
            <a:ext cx="669613" cy="30615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endCxn id="20" idx="3"/>
          </p:cNvCxnSpPr>
          <p:nvPr/>
        </p:nvCxnSpPr>
        <p:spPr>
          <a:xfrm>
            <a:off x="6908794" y="5839304"/>
            <a:ext cx="669613" cy="30136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3" name="Title 4"/>
          <p:cNvSpPr txBox="1">
            <a:spLocks/>
          </p:cNvSpPr>
          <p:nvPr/>
        </p:nvSpPr>
        <p:spPr>
          <a:xfrm>
            <a:off x="3845214" y="138358"/>
            <a:ext cx="4818743" cy="9366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200" b="1" dirty="0" smtClean="0">
                <a:solidFill>
                  <a:schemeClr val="bg1"/>
                </a:solidFill>
                <a:latin typeface="Helvetica" panose="020B0604020202020204" pitchFamily="34" charset="0"/>
                <a:cs typeface="Helvetica" panose="020B0604020202020204" pitchFamily="34" charset="0"/>
              </a:rPr>
              <a:t>What do we want?</a:t>
            </a:r>
            <a:endParaRPr lang="en-GB" sz="3200" b="1"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869469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80212"/>
            <a:ext cx="9143995" cy="6858000"/>
          </a:xfrm>
          <a:prstGeom prst="rect">
            <a:avLst/>
          </a:prstGeom>
        </p:spPr>
      </p:pic>
      <p:pic>
        <p:nvPicPr>
          <p:cNvPr id="13824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160000" cy="11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le 6"/>
          <p:cNvGraphicFramePr>
            <a:graphicFrameLocks noGrp="1"/>
          </p:cNvGraphicFramePr>
          <p:nvPr>
            <p:extLst>
              <p:ext uri="{D42A27DB-BD31-4B8C-83A1-F6EECF244321}">
                <p14:modId xmlns:p14="http://schemas.microsoft.com/office/powerpoint/2010/main" val="3698506690"/>
              </p:ext>
            </p:extLst>
          </p:nvPr>
        </p:nvGraphicFramePr>
        <p:xfrm>
          <a:off x="30163" y="1108463"/>
          <a:ext cx="9113832" cy="1681162"/>
        </p:xfrm>
        <a:graphic>
          <a:graphicData uri="http://schemas.openxmlformats.org/drawingml/2006/table">
            <a:tbl>
              <a:tblPr firstRow="1" bandRow="1">
                <a:tableStyleId>{5C22544A-7EE6-4342-B048-85BDC9FD1C3A}</a:tableStyleId>
              </a:tblPr>
              <a:tblGrid>
                <a:gridCol w="759486"/>
                <a:gridCol w="759486"/>
                <a:gridCol w="759486"/>
                <a:gridCol w="759486"/>
                <a:gridCol w="759486"/>
                <a:gridCol w="759486"/>
                <a:gridCol w="759486"/>
                <a:gridCol w="759486"/>
                <a:gridCol w="759486"/>
                <a:gridCol w="759486"/>
                <a:gridCol w="759486"/>
                <a:gridCol w="759486"/>
              </a:tblGrid>
              <a:tr h="504826">
                <a:tc>
                  <a:txBody>
                    <a:bodyPr/>
                    <a:lstStyle/>
                    <a:p>
                      <a:r>
                        <a:rPr lang="en-US" sz="1400" dirty="0" smtClean="0"/>
                        <a:t>2009</a:t>
                      </a:r>
                      <a:endParaRPr lang="en-GB" sz="1400" dirty="0"/>
                    </a:p>
                  </a:txBody>
                  <a:tcPr marT="45730" marB="45730"/>
                </a:tc>
                <a:tc>
                  <a:txBody>
                    <a:bodyPr/>
                    <a:lstStyle/>
                    <a:p>
                      <a:r>
                        <a:rPr lang="en-US" sz="1400" dirty="0" smtClean="0"/>
                        <a:t>2010</a:t>
                      </a:r>
                      <a:endParaRPr lang="en-GB" sz="1400" dirty="0"/>
                    </a:p>
                  </a:txBody>
                  <a:tcPr marT="45730" marB="45730"/>
                </a:tc>
                <a:tc>
                  <a:txBody>
                    <a:bodyPr/>
                    <a:lstStyle/>
                    <a:p>
                      <a:r>
                        <a:rPr lang="en-US" sz="1400" dirty="0" smtClean="0"/>
                        <a:t>2011</a:t>
                      </a:r>
                      <a:endParaRPr lang="en-GB" sz="1400" dirty="0"/>
                    </a:p>
                  </a:txBody>
                  <a:tcPr marT="45730" marB="45730"/>
                </a:tc>
                <a:tc>
                  <a:txBody>
                    <a:bodyPr/>
                    <a:lstStyle/>
                    <a:p>
                      <a:r>
                        <a:rPr lang="en-US" sz="1400" dirty="0" smtClean="0"/>
                        <a:t>2012</a:t>
                      </a:r>
                      <a:endParaRPr lang="en-GB" sz="1400" dirty="0"/>
                    </a:p>
                  </a:txBody>
                  <a:tcPr marT="45730" marB="45730"/>
                </a:tc>
                <a:tc>
                  <a:txBody>
                    <a:bodyPr/>
                    <a:lstStyle/>
                    <a:p>
                      <a:r>
                        <a:rPr lang="en-US" sz="1400" dirty="0" smtClean="0"/>
                        <a:t>2013</a:t>
                      </a:r>
                      <a:endParaRPr lang="en-GB" sz="1400" dirty="0"/>
                    </a:p>
                  </a:txBody>
                  <a:tcPr marT="45730" marB="45730"/>
                </a:tc>
                <a:tc>
                  <a:txBody>
                    <a:bodyPr/>
                    <a:lstStyle/>
                    <a:p>
                      <a:r>
                        <a:rPr lang="en-US" sz="1400" dirty="0" smtClean="0"/>
                        <a:t>2014</a:t>
                      </a:r>
                      <a:endParaRPr lang="en-GB" sz="1400" dirty="0"/>
                    </a:p>
                  </a:txBody>
                  <a:tcPr marT="45730" marB="45730"/>
                </a:tc>
                <a:tc>
                  <a:txBody>
                    <a:bodyPr/>
                    <a:lstStyle/>
                    <a:p>
                      <a:r>
                        <a:rPr lang="en-US" sz="1400" dirty="0" smtClean="0"/>
                        <a:t>2015</a:t>
                      </a:r>
                      <a:endParaRPr lang="en-GB" sz="1400" dirty="0"/>
                    </a:p>
                  </a:txBody>
                  <a:tcPr marT="45730" marB="45730"/>
                </a:tc>
                <a:tc>
                  <a:txBody>
                    <a:bodyPr/>
                    <a:lstStyle/>
                    <a:p>
                      <a:r>
                        <a:rPr lang="en-US" sz="1400" dirty="0" smtClean="0"/>
                        <a:t>2016</a:t>
                      </a:r>
                      <a:endParaRPr lang="en-GB" sz="1400" dirty="0"/>
                    </a:p>
                  </a:txBody>
                  <a:tcPr marT="45730" marB="45730"/>
                </a:tc>
                <a:tc>
                  <a:txBody>
                    <a:bodyPr/>
                    <a:lstStyle/>
                    <a:p>
                      <a:r>
                        <a:rPr lang="en-US" sz="1400" dirty="0" smtClean="0"/>
                        <a:t>2017</a:t>
                      </a:r>
                      <a:endParaRPr lang="en-GB" sz="1400" dirty="0"/>
                    </a:p>
                  </a:txBody>
                  <a:tcPr marT="45730" marB="45730"/>
                </a:tc>
                <a:tc>
                  <a:txBody>
                    <a:bodyPr/>
                    <a:lstStyle/>
                    <a:p>
                      <a:r>
                        <a:rPr lang="en-US" sz="1400" dirty="0" smtClean="0"/>
                        <a:t>2018</a:t>
                      </a:r>
                      <a:endParaRPr lang="en-GB" sz="1400" dirty="0"/>
                    </a:p>
                  </a:txBody>
                  <a:tcPr marT="45730" marB="45730"/>
                </a:tc>
                <a:tc>
                  <a:txBody>
                    <a:bodyPr/>
                    <a:lstStyle/>
                    <a:p>
                      <a:r>
                        <a:rPr lang="en-US" sz="1400" dirty="0" smtClean="0"/>
                        <a:t>2019</a:t>
                      </a:r>
                      <a:endParaRPr lang="en-GB" sz="1400" dirty="0"/>
                    </a:p>
                  </a:txBody>
                  <a:tcPr marT="45730" marB="45730"/>
                </a:tc>
                <a:tc>
                  <a:txBody>
                    <a:bodyPr/>
                    <a:lstStyle/>
                    <a:p>
                      <a:r>
                        <a:rPr lang="en-US" sz="1400" dirty="0" smtClean="0"/>
                        <a:t>2020</a:t>
                      </a:r>
                      <a:endParaRPr lang="en-GB" sz="1400" dirty="0"/>
                    </a:p>
                  </a:txBody>
                  <a:tcPr marT="45730" marB="45730"/>
                </a:tc>
              </a:tr>
              <a:tr h="501563">
                <a:tc gridSpan="5">
                  <a:txBody>
                    <a:bodyPr/>
                    <a:lstStyle/>
                    <a:p>
                      <a:r>
                        <a:rPr lang="en-US" sz="1600" dirty="0" smtClean="0"/>
                        <a:t>Phase 1 – limited</a:t>
                      </a:r>
                      <a:r>
                        <a:rPr lang="en-US" sz="1600" baseline="0" dirty="0" smtClean="0"/>
                        <a:t> sea basins</a:t>
                      </a:r>
                      <a:endParaRPr lang="en-GB" sz="1600" dirty="0"/>
                    </a:p>
                  </a:txBody>
                  <a:tcPr marT="45730" marB="45730">
                    <a:solidFill>
                      <a:srgbClr val="FF7C80"/>
                    </a:solidFill>
                  </a:tcPr>
                </a:tc>
                <a:tc hMerge="1">
                  <a:txBody>
                    <a:bodyPr/>
                    <a:lstStyle/>
                    <a:p>
                      <a:endParaRPr lang="en-GB" sz="1600" dirty="0"/>
                    </a:p>
                  </a:txBody>
                  <a:tcPr/>
                </a:tc>
                <a:tc hMerge="1">
                  <a:txBody>
                    <a:bodyPr/>
                    <a:lstStyle/>
                    <a:p>
                      <a:endParaRPr lang="en-GB" sz="1600" dirty="0"/>
                    </a:p>
                  </a:txBody>
                  <a:tcPr/>
                </a:tc>
                <a:tc hMerge="1">
                  <a:txBody>
                    <a:bodyPr/>
                    <a:lstStyle/>
                    <a:p>
                      <a:endParaRPr lang="en-GB" sz="1600" dirty="0"/>
                    </a:p>
                  </a:txBody>
                  <a:tcPr/>
                </a:tc>
                <a:tc hMerge="1">
                  <a:txBody>
                    <a:bodyPr/>
                    <a:lstStyle/>
                    <a:p>
                      <a:endParaRPr lang="en-GB" sz="1600" dirty="0"/>
                    </a:p>
                  </a:txBody>
                  <a:tcPr/>
                </a:tc>
                <a:tc>
                  <a:txBody>
                    <a:bodyPr/>
                    <a:lstStyle/>
                    <a:p>
                      <a:endParaRPr lang="en-GB" sz="1600" dirty="0"/>
                    </a:p>
                  </a:txBody>
                  <a:tcPr marT="45730" marB="45730"/>
                </a:tc>
                <a:tc>
                  <a:txBody>
                    <a:bodyPr/>
                    <a:lstStyle/>
                    <a:p>
                      <a:endParaRPr lang="en-GB" sz="1600"/>
                    </a:p>
                  </a:txBody>
                  <a:tcPr marT="45730" marB="45730"/>
                </a:tc>
                <a:tc>
                  <a:txBody>
                    <a:bodyPr/>
                    <a:lstStyle/>
                    <a:p>
                      <a:endParaRPr lang="en-GB" sz="1600"/>
                    </a:p>
                  </a:txBody>
                  <a:tcPr marT="45730" marB="45730"/>
                </a:tc>
                <a:tc>
                  <a:txBody>
                    <a:bodyPr/>
                    <a:lstStyle/>
                    <a:p>
                      <a:endParaRPr lang="en-GB" sz="1600"/>
                    </a:p>
                  </a:txBody>
                  <a:tcPr marT="45730" marB="45730"/>
                </a:tc>
                <a:tc>
                  <a:txBody>
                    <a:bodyPr/>
                    <a:lstStyle/>
                    <a:p>
                      <a:endParaRPr lang="en-GB" sz="1600"/>
                    </a:p>
                  </a:txBody>
                  <a:tcPr marT="45730" marB="45730"/>
                </a:tc>
                <a:tc>
                  <a:txBody>
                    <a:bodyPr/>
                    <a:lstStyle/>
                    <a:p>
                      <a:endParaRPr lang="en-GB" sz="1600" dirty="0"/>
                    </a:p>
                  </a:txBody>
                  <a:tcPr marT="45730" marB="45730"/>
                </a:tc>
                <a:tc>
                  <a:txBody>
                    <a:bodyPr/>
                    <a:lstStyle/>
                    <a:p>
                      <a:endParaRPr lang="en-GB" sz="1600" dirty="0"/>
                    </a:p>
                  </a:txBody>
                  <a:tcPr marT="45730" marB="45730"/>
                </a:tc>
              </a:tr>
              <a:tr h="339419">
                <a:tc>
                  <a:txBody>
                    <a:bodyPr/>
                    <a:lstStyle/>
                    <a:p>
                      <a:endParaRPr lang="en-GB" sz="1600"/>
                    </a:p>
                  </a:txBody>
                  <a:tcPr marT="45730" marB="45730"/>
                </a:tc>
                <a:tc>
                  <a:txBody>
                    <a:bodyPr/>
                    <a:lstStyle/>
                    <a:p>
                      <a:endParaRPr lang="en-GB" sz="1600"/>
                    </a:p>
                  </a:txBody>
                  <a:tcPr marT="45730" marB="45730"/>
                </a:tc>
                <a:tc>
                  <a:txBody>
                    <a:bodyPr/>
                    <a:lstStyle/>
                    <a:p>
                      <a:endParaRPr lang="en-GB" sz="1600" dirty="0"/>
                    </a:p>
                  </a:txBody>
                  <a:tcPr marT="45730" marB="45730"/>
                </a:tc>
                <a:tc>
                  <a:txBody>
                    <a:bodyPr/>
                    <a:lstStyle/>
                    <a:p>
                      <a:endParaRPr lang="en-GB" sz="1600" dirty="0"/>
                    </a:p>
                  </a:txBody>
                  <a:tcPr marT="45730" marB="45730"/>
                </a:tc>
                <a:tc gridSpan="4">
                  <a:txBody>
                    <a:bodyPr/>
                    <a:lstStyle/>
                    <a:p>
                      <a:r>
                        <a:rPr lang="en-US" sz="1600" dirty="0" smtClean="0"/>
                        <a:t>Phase</a:t>
                      </a:r>
                      <a:r>
                        <a:rPr lang="en-US" sz="1600" baseline="0" dirty="0" smtClean="0"/>
                        <a:t> 2 - low resolution all basins</a:t>
                      </a:r>
                      <a:endParaRPr lang="en-GB" sz="1600" dirty="0"/>
                    </a:p>
                  </a:txBody>
                  <a:tcPr marT="45730" marB="45730">
                    <a:solidFill>
                      <a:srgbClr val="FFFF00"/>
                    </a:solidFill>
                  </a:tcPr>
                </a:tc>
                <a:tc hMerge="1">
                  <a:txBody>
                    <a:bodyPr/>
                    <a:lstStyle/>
                    <a:p>
                      <a:endParaRPr lang="en-GB" sz="1600" dirty="0"/>
                    </a:p>
                  </a:txBody>
                  <a:tcPr/>
                </a:tc>
                <a:tc hMerge="1">
                  <a:txBody>
                    <a:bodyPr/>
                    <a:lstStyle/>
                    <a:p>
                      <a:endParaRPr lang="en-GB" sz="1600" dirty="0"/>
                    </a:p>
                  </a:txBody>
                  <a:tcPr/>
                </a:tc>
                <a:tc hMerge="1">
                  <a:txBody>
                    <a:bodyPr/>
                    <a:lstStyle/>
                    <a:p>
                      <a:endParaRPr lang="en-GB" sz="1600" dirty="0"/>
                    </a:p>
                  </a:txBody>
                  <a:tcPr/>
                </a:tc>
                <a:tc>
                  <a:txBody>
                    <a:bodyPr/>
                    <a:lstStyle/>
                    <a:p>
                      <a:endParaRPr lang="en-GB" sz="1600" dirty="0"/>
                    </a:p>
                  </a:txBody>
                  <a:tcPr marT="45730" marB="45730"/>
                </a:tc>
                <a:tc>
                  <a:txBody>
                    <a:bodyPr/>
                    <a:lstStyle/>
                    <a:p>
                      <a:endParaRPr lang="en-GB" sz="1600" dirty="0"/>
                    </a:p>
                  </a:txBody>
                  <a:tcPr marT="45730" marB="45730"/>
                </a:tc>
                <a:tc>
                  <a:txBody>
                    <a:bodyPr/>
                    <a:lstStyle/>
                    <a:p>
                      <a:endParaRPr lang="en-GB" sz="1600" dirty="0"/>
                    </a:p>
                  </a:txBody>
                  <a:tcPr marT="45730" marB="45730"/>
                </a:tc>
                <a:tc>
                  <a:txBody>
                    <a:bodyPr/>
                    <a:lstStyle/>
                    <a:p>
                      <a:endParaRPr lang="en-GB" sz="1600" dirty="0"/>
                    </a:p>
                  </a:txBody>
                  <a:tcPr marT="45730" marB="45730"/>
                </a:tc>
              </a:tr>
              <a:tr h="335354">
                <a:tc>
                  <a:txBody>
                    <a:bodyPr/>
                    <a:lstStyle/>
                    <a:p>
                      <a:endParaRPr lang="en-GB" sz="1600" dirty="0"/>
                    </a:p>
                  </a:txBody>
                  <a:tcPr marT="45730" marB="45730"/>
                </a:tc>
                <a:tc>
                  <a:txBody>
                    <a:bodyPr/>
                    <a:lstStyle/>
                    <a:p>
                      <a:endParaRPr lang="en-GB" sz="1600" dirty="0"/>
                    </a:p>
                  </a:txBody>
                  <a:tcPr marT="45730" marB="45730"/>
                </a:tc>
                <a:tc>
                  <a:txBody>
                    <a:bodyPr/>
                    <a:lstStyle/>
                    <a:p>
                      <a:endParaRPr lang="en-GB" sz="1600" dirty="0"/>
                    </a:p>
                  </a:txBody>
                  <a:tcPr marT="45730" marB="45730"/>
                </a:tc>
                <a:tc>
                  <a:txBody>
                    <a:bodyPr/>
                    <a:lstStyle/>
                    <a:p>
                      <a:endParaRPr lang="en-GB" sz="1600" dirty="0"/>
                    </a:p>
                  </a:txBody>
                  <a:tcPr marT="45730" marB="45730"/>
                </a:tc>
                <a:tc>
                  <a:txBody>
                    <a:bodyPr/>
                    <a:lstStyle/>
                    <a:p>
                      <a:endParaRPr lang="en-GB" sz="1600" dirty="0"/>
                    </a:p>
                  </a:txBody>
                  <a:tcPr marT="45730" marB="45730"/>
                </a:tc>
                <a:tc>
                  <a:txBody>
                    <a:bodyPr/>
                    <a:lstStyle/>
                    <a:p>
                      <a:endParaRPr lang="en-GB" sz="1600" dirty="0"/>
                    </a:p>
                  </a:txBody>
                  <a:tcPr marT="45730" marB="45730"/>
                </a:tc>
                <a:tc gridSpan="6">
                  <a:txBody>
                    <a:bodyPr/>
                    <a:lstStyle/>
                    <a:p>
                      <a:r>
                        <a:rPr lang="en-US" sz="1600" dirty="0" smtClean="0"/>
                        <a:t>Phase 3 - multi-resolution</a:t>
                      </a:r>
                      <a:endParaRPr lang="en-GB" sz="1600" dirty="0"/>
                    </a:p>
                  </a:txBody>
                  <a:tcPr marT="45730" marB="45730">
                    <a:solidFill>
                      <a:srgbClr val="92D050"/>
                    </a:solidFill>
                  </a:tcPr>
                </a:tc>
                <a:tc hMerge="1">
                  <a:txBody>
                    <a:bodyPr/>
                    <a:lstStyle/>
                    <a:p>
                      <a:endParaRPr lang="en-GB" sz="1600" dirty="0"/>
                    </a:p>
                  </a:txBody>
                  <a:tcPr/>
                </a:tc>
                <a:tc hMerge="1">
                  <a:txBody>
                    <a:bodyPr/>
                    <a:lstStyle/>
                    <a:p>
                      <a:endParaRPr lang="en-GB" sz="1600" dirty="0"/>
                    </a:p>
                  </a:txBody>
                  <a:tcPr/>
                </a:tc>
                <a:tc hMerge="1">
                  <a:txBody>
                    <a:bodyPr/>
                    <a:lstStyle/>
                    <a:p>
                      <a:endParaRPr lang="en-GB" sz="1600" dirty="0"/>
                    </a:p>
                  </a:txBody>
                  <a:tcPr/>
                </a:tc>
                <a:tc hMerge="1">
                  <a:txBody>
                    <a:bodyPr/>
                    <a:lstStyle/>
                    <a:p>
                      <a:endParaRPr lang="en-GB" sz="1600" dirty="0"/>
                    </a:p>
                  </a:txBody>
                  <a:tcPr/>
                </a:tc>
                <a:tc hMerge="1">
                  <a:txBody>
                    <a:bodyPr/>
                    <a:lstStyle/>
                    <a:p>
                      <a:endParaRPr lang="en-GB" sz="1600" dirty="0"/>
                    </a:p>
                  </a:txBody>
                  <a:tcPr/>
                </a:tc>
              </a:tr>
            </a:tbl>
          </a:graphicData>
        </a:graphic>
      </p:graphicFrame>
      <p:sp>
        <p:nvSpPr>
          <p:cNvPr id="4" name="Rectangle 3"/>
          <p:cNvSpPr/>
          <p:nvPr/>
        </p:nvSpPr>
        <p:spPr>
          <a:xfrm>
            <a:off x="30169" y="2830439"/>
            <a:ext cx="9113832" cy="4339650"/>
          </a:xfrm>
          <a:prstGeom prst="rect">
            <a:avLst/>
          </a:prstGeom>
          <a:solidFill>
            <a:schemeClr val="accent1">
              <a:tint val="20000"/>
              <a:alpha val="60000"/>
            </a:schemeClr>
          </a:solidFill>
        </p:spPr>
        <p:txBody>
          <a:bodyPr wrap="square">
            <a:spAutoFit/>
          </a:bodyPr>
          <a:lstStyle/>
          <a:p>
            <a:pPr>
              <a:spcBef>
                <a:spcPct val="0"/>
              </a:spcBef>
              <a:defRPr/>
            </a:pPr>
            <a:endParaRPr lang="en-US" altLang="en-US" sz="800" dirty="0" smtClean="0">
              <a:latin typeface="+mj-lt"/>
              <a:cs typeface="Tahoma" pitchFamily="34" charset="0"/>
            </a:endParaRPr>
          </a:p>
          <a:p>
            <a:pPr marL="342900" indent="-342900">
              <a:spcBef>
                <a:spcPct val="0"/>
              </a:spcBef>
              <a:buFont typeface="Arial" panose="020B0604020202020204" pitchFamily="34" charset="0"/>
              <a:buChar char="•"/>
              <a:defRPr/>
            </a:pPr>
            <a:r>
              <a:rPr lang="en-US" altLang="en-US" sz="2400" dirty="0" smtClean="0">
                <a:latin typeface="Helvetica" panose="020B0604020202020204" pitchFamily="34" charset="0"/>
                <a:cs typeface="Helvetica" panose="020B0604020202020204" pitchFamily="34" charset="0"/>
              </a:rPr>
              <a:t>2009: Start EMODnet phase 1: 59 Institutes - Budget  €6.45M</a:t>
            </a:r>
          </a:p>
          <a:p>
            <a:pPr marL="342900" indent="-342900">
              <a:spcBef>
                <a:spcPct val="0"/>
              </a:spcBef>
              <a:buFont typeface="Arial" panose="020B0604020202020204" pitchFamily="34" charset="0"/>
              <a:buChar char="•"/>
              <a:defRPr/>
            </a:pPr>
            <a:endParaRPr lang="en-US" altLang="en-US" sz="2400" dirty="0" smtClean="0">
              <a:latin typeface="Helvetica" panose="020B0604020202020204" pitchFamily="34" charset="0"/>
              <a:cs typeface="Helvetica" panose="020B0604020202020204" pitchFamily="34" charset="0"/>
            </a:endParaRPr>
          </a:p>
          <a:p>
            <a:pPr marL="0" lvl="1">
              <a:spcBef>
                <a:spcPct val="0"/>
              </a:spcBef>
              <a:buFont typeface="Wingdings" pitchFamily="2" charset="2"/>
              <a:buChar char="ü"/>
              <a:defRPr/>
            </a:pPr>
            <a:endParaRPr lang="en-US" altLang="en-US" sz="700" dirty="0" smtClean="0">
              <a:latin typeface="Helvetica" panose="020B0604020202020204" pitchFamily="34" charset="0"/>
              <a:cs typeface="Helvetica" panose="020B0604020202020204" pitchFamily="34" charset="0"/>
            </a:endParaRPr>
          </a:p>
          <a:p>
            <a:pPr marL="342900" lvl="1" indent="-342900">
              <a:spcBef>
                <a:spcPct val="0"/>
              </a:spcBef>
              <a:buFont typeface="Arial" panose="020B0604020202020204" pitchFamily="34" charset="0"/>
              <a:buChar char="•"/>
              <a:defRPr/>
            </a:pPr>
            <a:r>
              <a:rPr lang="en-US" altLang="en-US" sz="2400" dirty="0" smtClean="0">
                <a:latin typeface="Helvetica" panose="020B0604020202020204" pitchFamily="34" charset="0"/>
                <a:cs typeface="Helvetica" panose="020B0604020202020204" pitchFamily="34" charset="0"/>
              </a:rPr>
              <a:t>2013: Start EMODnet phase 2: 120 Institutes - Budget  €16.3M</a:t>
            </a:r>
            <a:br>
              <a:rPr lang="en-US" altLang="en-US" sz="2400" dirty="0" smtClean="0">
                <a:latin typeface="Helvetica" panose="020B0604020202020204" pitchFamily="34" charset="0"/>
                <a:cs typeface="Helvetica" panose="020B0604020202020204" pitchFamily="34" charset="0"/>
              </a:rPr>
            </a:br>
            <a:endParaRPr lang="en-US" altLang="en-US" sz="2400" dirty="0" smtClean="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defRPr/>
            </a:pPr>
            <a:endParaRPr lang="en-US" altLang="en-US" sz="700" dirty="0" smtClean="0">
              <a:latin typeface="Helvetica" panose="020B0604020202020204" pitchFamily="34" charset="0"/>
              <a:cs typeface="Helvetica" panose="020B0604020202020204" pitchFamily="34" charset="0"/>
            </a:endParaRPr>
          </a:p>
          <a:p>
            <a:pPr>
              <a:defRPr/>
            </a:pPr>
            <a:r>
              <a:rPr lang="en-US" altLang="en-US" sz="700" dirty="0" smtClean="0">
                <a:latin typeface="Helvetica" panose="020B0604020202020204" pitchFamily="34" charset="0"/>
                <a:cs typeface="Helvetica" panose="020B0604020202020204" pitchFamily="34" charset="0"/>
              </a:rPr>
              <a:t/>
            </a:r>
            <a:br>
              <a:rPr lang="en-US" altLang="en-US" sz="700" dirty="0" smtClean="0">
                <a:latin typeface="Helvetica" panose="020B0604020202020204" pitchFamily="34" charset="0"/>
                <a:cs typeface="Helvetica" panose="020B0604020202020204" pitchFamily="34" charset="0"/>
              </a:rPr>
            </a:br>
            <a:endParaRPr lang="en-US" altLang="en-US" sz="700" dirty="0" smtClean="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defRPr/>
            </a:pPr>
            <a:r>
              <a:rPr lang="en-US" altLang="en-US" sz="2400" dirty="0" smtClean="0">
                <a:latin typeface="Helvetica" panose="020B0604020202020204" pitchFamily="34" charset="0"/>
                <a:cs typeface="Helvetica" panose="020B0604020202020204" pitchFamily="34" charset="0"/>
              </a:rPr>
              <a:t>2016: EMODnet </a:t>
            </a:r>
            <a:r>
              <a:rPr lang="en-US" altLang="en-US" sz="2400" b="1" i="1" dirty="0" smtClean="0">
                <a:latin typeface="Helvetica" panose="020B0604020202020204" pitchFamily="34" charset="0"/>
                <a:cs typeface="Helvetica" panose="020B0604020202020204" pitchFamily="34" charset="0"/>
              </a:rPr>
              <a:t>phase 3</a:t>
            </a:r>
            <a:r>
              <a:rPr lang="en-US" altLang="en-US" sz="2400" dirty="0" smtClean="0">
                <a:latin typeface="Helvetica" panose="020B0604020202020204" pitchFamily="34" charset="0"/>
                <a:cs typeface="Helvetica" panose="020B0604020202020204" pitchFamily="34" charset="0"/>
              </a:rPr>
              <a:t>: towards a</a:t>
            </a:r>
            <a:r>
              <a:rPr lang="en-GB" sz="2400" dirty="0" smtClean="0">
                <a:latin typeface="Helvetica" panose="020B0604020202020204" pitchFamily="34" charset="0"/>
                <a:cs typeface="Helvetica" panose="020B0604020202020204" pitchFamily="34" charset="0"/>
              </a:rPr>
              <a:t> seamless multi-resolution digital seabed map of European waters by 2020.[budget ↑↑↑]</a:t>
            </a:r>
          </a:p>
          <a:p>
            <a:pPr marL="357188" indent="-357188">
              <a:defRPr/>
            </a:pPr>
            <a:r>
              <a:rPr lang="en-US" altLang="en-US" sz="2400" b="1" dirty="0" smtClean="0">
                <a:solidFill>
                  <a:srgbClr val="C00000"/>
                </a:solidFill>
                <a:latin typeface="Helvetica" panose="020B0604020202020204" pitchFamily="34" charset="0"/>
                <a:cs typeface="Helvetica" panose="020B0604020202020204" pitchFamily="34" charset="0"/>
                <a:sym typeface="Wingdings" panose="05000000000000000000" pitchFamily="2" charset="2"/>
              </a:rPr>
              <a:t> </a:t>
            </a:r>
            <a:br>
              <a:rPr lang="en-US" altLang="en-US" sz="2400" b="1" dirty="0" smtClean="0">
                <a:solidFill>
                  <a:srgbClr val="C00000"/>
                </a:solidFill>
                <a:latin typeface="Helvetica" panose="020B0604020202020204" pitchFamily="34" charset="0"/>
                <a:cs typeface="Helvetica" panose="020B0604020202020204" pitchFamily="34" charset="0"/>
                <a:sym typeface="Wingdings" panose="05000000000000000000" pitchFamily="2" charset="2"/>
              </a:rPr>
            </a:br>
            <a:r>
              <a:rPr lang="en-US" altLang="en-US" sz="2400" b="1" dirty="0" smtClean="0">
                <a:solidFill>
                  <a:srgbClr val="C00000"/>
                </a:solidFill>
                <a:latin typeface="Helvetica" panose="020B0604020202020204" pitchFamily="34" charset="0"/>
                <a:cs typeface="Helvetica" panose="020B0604020202020204" pitchFamily="34" charset="0"/>
                <a:sym typeface="Wingdings" panose="05000000000000000000" pitchFamily="2" charset="2"/>
              </a:rPr>
              <a:t> </a:t>
            </a:r>
            <a:r>
              <a:rPr lang="en-US" altLang="en-US" sz="2400" b="1" dirty="0" smtClean="0">
                <a:solidFill>
                  <a:srgbClr val="C00000"/>
                </a:solidFill>
                <a:latin typeface="Helvetica" panose="020B0604020202020204" pitchFamily="34" charset="0"/>
                <a:cs typeface="Helvetica" panose="020B0604020202020204" pitchFamily="34" charset="0"/>
              </a:rPr>
              <a:t>NOW</a:t>
            </a:r>
            <a:r>
              <a:rPr lang="en-US" altLang="en-US" sz="2400" b="1" dirty="0">
                <a:solidFill>
                  <a:srgbClr val="C00000"/>
                </a:solidFill>
                <a:latin typeface="Helvetica" panose="020B0604020202020204" pitchFamily="34" charset="0"/>
                <a:cs typeface="Helvetica" panose="020B0604020202020204" pitchFamily="34" charset="0"/>
              </a:rPr>
              <a:t>: 7 thematic portals + 6 regional checkpoints + 2 </a:t>
            </a:r>
            <a:r>
              <a:rPr lang="en-US" altLang="en-US" sz="2400" b="1" dirty="0" smtClean="0">
                <a:solidFill>
                  <a:srgbClr val="C00000"/>
                </a:solidFill>
                <a:latin typeface="Helvetica" panose="020B0604020202020204" pitchFamily="34" charset="0"/>
                <a:cs typeface="Helvetica" panose="020B0604020202020204" pitchFamily="34" charset="0"/>
              </a:rPr>
              <a:t>special </a:t>
            </a:r>
            <a:r>
              <a:rPr lang="en-US" altLang="en-US" sz="2400" b="1" dirty="0">
                <a:solidFill>
                  <a:srgbClr val="C00000"/>
                </a:solidFill>
                <a:latin typeface="Helvetica" panose="020B0604020202020204" pitchFamily="34" charset="0"/>
                <a:cs typeface="Helvetica" panose="020B0604020202020204" pitchFamily="34" charset="0"/>
              </a:rPr>
              <a:t>projects + Central Portal + Secretariat</a:t>
            </a:r>
          </a:p>
          <a:p>
            <a:pPr marL="342900" indent="-342900">
              <a:buFont typeface="Arial" panose="020B0604020202020204" pitchFamily="34" charset="0"/>
              <a:buChar char="•"/>
              <a:defRPr/>
            </a:pPr>
            <a:endParaRPr lang="en-GB" sz="2400" dirty="0">
              <a:latin typeface="Helvetica" panose="020B0604020202020204" pitchFamily="34" charset="0"/>
              <a:cs typeface="Helvetica" panose="020B0604020202020204" pitchFamily="34" charset="0"/>
            </a:endParaRPr>
          </a:p>
        </p:txBody>
      </p:sp>
      <p:sp>
        <p:nvSpPr>
          <p:cNvPr id="9" name="Up Arrow 8"/>
          <p:cNvSpPr/>
          <p:nvPr/>
        </p:nvSpPr>
        <p:spPr>
          <a:xfrm>
            <a:off x="5939750" y="2496456"/>
            <a:ext cx="311440" cy="3211445"/>
          </a:xfrm>
          <a:prstGeom prst="upArrow">
            <a:avLst/>
          </a:prstGeom>
          <a:solidFill>
            <a:srgbClr val="133176">
              <a:alpha val="57000"/>
            </a:srgbClr>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GB" sz="1800" b="0" dirty="0">
              <a:latin typeface="Cambria" panose="02040503050406030204" pitchFamily="18" charset="0"/>
            </a:endParaRPr>
          </a:p>
        </p:txBody>
      </p:sp>
      <p:sp>
        <p:nvSpPr>
          <p:cNvPr id="2" name="Rectangle 1"/>
          <p:cNvSpPr/>
          <p:nvPr/>
        </p:nvSpPr>
        <p:spPr>
          <a:xfrm>
            <a:off x="212034" y="5707903"/>
            <a:ext cx="8521149" cy="1150098"/>
          </a:xfrm>
          <a:prstGeom prst="rect">
            <a:avLst/>
          </a:prstGeom>
          <a:noFill/>
          <a:ln>
            <a:solidFill>
              <a:srgbClr val="1B028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0" name="Title 4"/>
          <p:cNvSpPr>
            <a:spLocks noGrp="1"/>
          </p:cNvSpPr>
          <p:nvPr>
            <p:ph type="title" idx="4294967295"/>
          </p:nvPr>
        </p:nvSpPr>
        <p:spPr>
          <a:xfrm>
            <a:off x="4339770" y="126327"/>
            <a:ext cx="4818743" cy="936625"/>
          </a:xfrm>
          <a:prstGeom prst="rect">
            <a:avLst/>
          </a:prstGeom>
        </p:spPr>
        <p:txBody>
          <a:bodyPr/>
          <a:lstStyle/>
          <a:p>
            <a:r>
              <a:rPr lang="en-GB" sz="3200" b="1" dirty="0" smtClean="0">
                <a:solidFill>
                  <a:schemeClr val="bg1"/>
                </a:solidFill>
                <a:latin typeface="Helvetica" panose="020B0604020202020204" pitchFamily="34" charset="0"/>
                <a:cs typeface="Helvetica" panose="020B0604020202020204" pitchFamily="34" charset="0"/>
              </a:rPr>
              <a:t>How do we get there?</a:t>
            </a:r>
            <a:endParaRPr lang="en-GB" sz="3200" b="1"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2607166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5020</TotalTime>
  <Words>975</Words>
  <Application>Microsoft Office PowerPoint</Application>
  <PresentationFormat>On-screen Show (4:3)</PresentationFormat>
  <Paragraphs>140</Paragraphs>
  <Slides>13</Slides>
  <Notes>11</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The European Marine Observation and Data Network</vt:lpstr>
      <vt:lpstr>What is EMODnet?</vt:lpstr>
      <vt:lpstr>PowerPoint Presentation</vt:lpstr>
      <vt:lpstr>PowerPoint Presentation</vt:lpstr>
      <vt:lpstr>PowerPoint Presentation</vt:lpstr>
      <vt:lpstr>PowerPoint Presentation</vt:lpstr>
      <vt:lpstr>What to do?</vt:lpstr>
      <vt:lpstr>PowerPoint Presentation</vt:lpstr>
      <vt:lpstr>How do we get there?</vt:lpstr>
      <vt:lpstr>EMODnet bathymetry</vt:lpstr>
      <vt:lpstr>Whats new?</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Vikki Gunn</dc:creator>
  <cp:lastModifiedBy>Jan-Bart Calewaert</cp:lastModifiedBy>
  <cp:revision>383</cp:revision>
  <cp:lastPrinted>2017-02-13T20:29:57Z</cp:lastPrinted>
  <dcterms:created xsi:type="dcterms:W3CDTF">2014-10-12T14:04:06Z</dcterms:created>
  <dcterms:modified xsi:type="dcterms:W3CDTF">2017-03-03T07:07:32Z</dcterms:modified>
</cp:coreProperties>
</file>