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2" r:id="rId3"/>
    <p:sldId id="259" r:id="rId4"/>
    <p:sldId id="263" r:id="rId5"/>
    <p:sldId id="260" r:id="rId6"/>
    <p:sldId id="261"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2"/>
    <p:restoredTop sz="94656"/>
  </p:normalViewPr>
  <p:slideViewPr>
    <p:cSldViewPr snapToGrid="0" snapToObjects="1">
      <p:cViewPr>
        <p:scale>
          <a:sx n="72" d="100"/>
          <a:sy n="72" d="100"/>
        </p:scale>
        <p:origin x="-6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F21A53-1D93-A947-8C58-45E5C75C3B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EF8AC4F-27DC-944E-A035-0C7119C974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83E29AB-72A1-B746-9986-2814C99999E5}"/>
              </a:ext>
            </a:extLst>
          </p:cNvPr>
          <p:cNvSpPr>
            <a:spLocks noGrp="1"/>
          </p:cNvSpPr>
          <p:nvPr>
            <p:ph type="dt" sz="half" idx="10"/>
          </p:nvPr>
        </p:nvSpPr>
        <p:spPr/>
        <p:txBody>
          <a:bodyPr/>
          <a:lstStyle/>
          <a:p>
            <a:fld id="{B4BBDC51-AC90-2741-BE9E-03C5F5C09C99}" type="datetimeFigureOut">
              <a:rPr lang="en-GB" smtClean="0"/>
              <a:t>23/01/2019</a:t>
            </a:fld>
            <a:endParaRPr lang="en-GB"/>
          </a:p>
        </p:txBody>
      </p:sp>
      <p:sp>
        <p:nvSpPr>
          <p:cNvPr id="5" name="Footer Placeholder 4">
            <a:extLst>
              <a:ext uri="{FF2B5EF4-FFF2-40B4-BE49-F238E27FC236}">
                <a16:creationId xmlns:a16="http://schemas.microsoft.com/office/drawing/2014/main" xmlns="" id="{C3BF718F-D523-C845-A94A-5E6F33E11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34D1B88-ED84-BD4B-974D-B4F238A9D1F1}"/>
              </a:ext>
            </a:extLst>
          </p:cNvPr>
          <p:cNvSpPr>
            <a:spLocks noGrp="1"/>
          </p:cNvSpPr>
          <p:nvPr>
            <p:ph type="sldNum" sz="quarter" idx="12"/>
          </p:nvPr>
        </p:nvSpPr>
        <p:spPr/>
        <p:txBody>
          <a:bodyPr/>
          <a:lstStyle/>
          <a:p>
            <a:fld id="{2634E14A-4C8B-3A40-BB6F-4FBFB3437E3F}" type="slidenum">
              <a:rPr lang="en-GB" smtClean="0"/>
              <a:t>‹#›</a:t>
            </a:fld>
            <a:endParaRPr lang="en-GB"/>
          </a:p>
        </p:txBody>
      </p:sp>
    </p:spTree>
    <p:extLst>
      <p:ext uri="{BB962C8B-B14F-4D97-AF65-F5344CB8AC3E}">
        <p14:creationId xmlns:p14="http://schemas.microsoft.com/office/powerpoint/2010/main" val="2276799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47EA0B-4A3D-614C-9309-42600409C5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356ADE9-3864-BF4E-A3A0-3ABB2C9B9B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79EEB15-AEAD-A347-8AC9-C44F19DFFF8B}"/>
              </a:ext>
            </a:extLst>
          </p:cNvPr>
          <p:cNvSpPr>
            <a:spLocks noGrp="1"/>
          </p:cNvSpPr>
          <p:nvPr>
            <p:ph type="dt" sz="half" idx="10"/>
          </p:nvPr>
        </p:nvSpPr>
        <p:spPr/>
        <p:txBody>
          <a:bodyPr/>
          <a:lstStyle/>
          <a:p>
            <a:fld id="{B4BBDC51-AC90-2741-BE9E-03C5F5C09C99}" type="datetimeFigureOut">
              <a:rPr lang="en-GB" smtClean="0"/>
              <a:t>23/01/2019</a:t>
            </a:fld>
            <a:endParaRPr lang="en-GB"/>
          </a:p>
        </p:txBody>
      </p:sp>
      <p:sp>
        <p:nvSpPr>
          <p:cNvPr id="5" name="Footer Placeholder 4">
            <a:extLst>
              <a:ext uri="{FF2B5EF4-FFF2-40B4-BE49-F238E27FC236}">
                <a16:creationId xmlns:a16="http://schemas.microsoft.com/office/drawing/2014/main" xmlns="" id="{42393396-76BD-0241-9DF5-3D13AF2B7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752C517-FD96-4E49-9C6B-A1757CAE41CA}"/>
              </a:ext>
            </a:extLst>
          </p:cNvPr>
          <p:cNvSpPr>
            <a:spLocks noGrp="1"/>
          </p:cNvSpPr>
          <p:nvPr>
            <p:ph type="sldNum" sz="quarter" idx="12"/>
          </p:nvPr>
        </p:nvSpPr>
        <p:spPr/>
        <p:txBody>
          <a:bodyPr/>
          <a:lstStyle/>
          <a:p>
            <a:fld id="{2634E14A-4C8B-3A40-BB6F-4FBFB3437E3F}" type="slidenum">
              <a:rPr lang="en-GB" smtClean="0"/>
              <a:t>‹#›</a:t>
            </a:fld>
            <a:endParaRPr lang="en-GB"/>
          </a:p>
        </p:txBody>
      </p:sp>
    </p:spTree>
    <p:extLst>
      <p:ext uri="{BB962C8B-B14F-4D97-AF65-F5344CB8AC3E}">
        <p14:creationId xmlns:p14="http://schemas.microsoft.com/office/powerpoint/2010/main" val="145153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FEBB2A-F186-A341-AEB7-D04C26467E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8671D13-A649-D741-8B45-7604728ED7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38CB18B-C576-2744-88C5-A97E9A2360BE}"/>
              </a:ext>
            </a:extLst>
          </p:cNvPr>
          <p:cNvSpPr>
            <a:spLocks noGrp="1"/>
          </p:cNvSpPr>
          <p:nvPr>
            <p:ph type="dt" sz="half" idx="10"/>
          </p:nvPr>
        </p:nvSpPr>
        <p:spPr/>
        <p:txBody>
          <a:bodyPr/>
          <a:lstStyle/>
          <a:p>
            <a:fld id="{B4BBDC51-AC90-2741-BE9E-03C5F5C09C99}" type="datetimeFigureOut">
              <a:rPr lang="en-GB" smtClean="0"/>
              <a:t>23/01/2019</a:t>
            </a:fld>
            <a:endParaRPr lang="en-GB"/>
          </a:p>
        </p:txBody>
      </p:sp>
      <p:sp>
        <p:nvSpPr>
          <p:cNvPr id="5" name="Footer Placeholder 4">
            <a:extLst>
              <a:ext uri="{FF2B5EF4-FFF2-40B4-BE49-F238E27FC236}">
                <a16:creationId xmlns:a16="http://schemas.microsoft.com/office/drawing/2014/main" xmlns="" id="{E3374A48-6514-FF4E-8C16-C9C90E4AC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82C00BA-C1CB-9C41-8537-F20F49DD70A1}"/>
              </a:ext>
            </a:extLst>
          </p:cNvPr>
          <p:cNvSpPr>
            <a:spLocks noGrp="1"/>
          </p:cNvSpPr>
          <p:nvPr>
            <p:ph type="sldNum" sz="quarter" idx="12"/>
          </p:nvPr>
        </p:nvSpPr>
        <p:spPr/>
        <p:txBody>
          <a:bodyPr/>
          <a:lstStyle/>
          <a:p>
            <a:fld id="{2634E14A-4C8B-3A40-BB6F-4FBFB3437E3F}" type="slidenum">
              <a:rPr lang="en-GB" smtClean="0"/>
              <a:t>‹#›</a:t>
            </a:fld>
            <a:endParaRPr lang="en-GB"/>
          </a:p>
        </p:txBody>
      </p:sp>
    </p:spTree>
    <p:extLst>
      <p:ext uri="{BB962C8B-B14F-4D97-AF65-F5344CB8AC3E}">
        <p14:creationId xmlns:p14="http://schemas.microsoft.com/office/powerpoint/2010/main" val="14584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D65B63-459B-0346-B217-96C5D437ED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D519560-BCD6-9346-98DB-01E7B7688F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423FB99-4A9D-7743-B522-4229F038FAF8}"/>
              </a:ext>
            </a:extLst>
          </p:cNvPr>
          <p:cNvSpPr>
            <a:spLocks noGrp="1"/>
          </p:cNvSpPr>
          <p:nvPr>
            <p:ph type="dt" sz="half" idx="10"/>
          </p:nvPr>
        </p:nvSpPr>
        <p:spPr/>
        <p:txBody>
          <a:bodyPr/>
          <a:lstStyle/>
          <a:p>
            <a:fld id="{B4BBDC51-AC90-2741-BE9E-03C5F5C09C99}" type="datetimeFigureOut">
              <a:rPr lang="en-GB" smtClean="0"/>
              <a:t>23/01/2019</a:t>
            </a:fld>
            <a:endParaRPr lang="en-GB"/>
          </a:p>
        </p:txBody>
      </p:sp>
      <p:sp>
        <p:nvSpPr>
          <p:cNvPr id="5" name="Footer Placeholder 4">
            <a:extLst>
              <a:ext uri="{FF2B5EF4-FFF2-40B4-BE49-F238E27FC236}">
                <a16:creationId xmlns:a16="http://schemas.microsoft.com/office/drawing/2014/main" xmlns="" id="{DE68EDC7-2AF3-3444-9C1A-06C5847D72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102B717-B086-C94E-AAF0-A348FE5EEE4F}"/>
              </a:ext>
            </a:extLst>
          </p:cNvPr>
          <p:cNvSpPr>
            <a:spLocks noGrp="1"/>
          </p:cNvSpPr>
          <p:nvPr>
            <p:ph type="sldNum" sz="quarter" idx="12"/>
          </p:nvPr>
        </p:nvSpPr>
        <p:spPr/>
        <p:txBody>
          <a:bodyPr/>
          <a:lstStyle/>
          <a:p>
            <a:fld id="{2634E14A-4C8B-3A40-BB6F-4FBFB3437E3F}" type="slidenum">
              <a:rPr lang="en-GB" smtClean="0"/>
              <a:t>‹#›</a:t>
            </a:fld>
            <a:endParaRPr lang="en-GB"/>
          </a:p>
        </p:txBody>
      </p:sp>
    </p:spTree>
    <p:extLst>
      <p:ext uri="{BB962C8B-B14F-4D97-AF65-F5344CB8AC3E}">
        <p14:creationId xmlns:p14="http://schemas.microsoft.com/office/powerpoint/2010/main" val="282126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996F7-F749-8F4D-975C-22687929B1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6AD3229-F1F9-B541-9C88-D79A27F00F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18F3235-DFFC-894F-B928-E31ED156DBF4}"/>
              </a:ext>
            </a:extLst>
          </p:cNvPr>
          <p:cNvSpPr>
            <a:spLocks noGrp="1"/>
          </p:cNvSpPr>
          <p:nvPr>
            <p:ph type="dt" sz="half" idx="10"/>
          </p:nvPr>
        </p:nvSpPr>
        <p:spPr/>
        <p:txBody>
          <a:bodyPr/>
          <a:lstStyle/>
          <a:p>
            <a:fld id="{B4BBDC51-AC90-2741-BE9E-03C5F5C09C99}" type="datetimeFigureOut">
              <a:rPr lang="en-GB" smtClean="0"/>
              <a:t>23/01/2019</a:t>
            </a:fld>
            <a:endParaRPr lang="en-GB"/>
          </a:p>
        </p:txBody>
      </p:sp>
      <p:sp>
        <p:nvSpPr>
          <p:cNvPr id="5" name="Footer Placeholder 4">
            <a:extLst>
              <a:ext uri="{FF2B5EF4-FFF2-40B4-BE49-F238E27FC236}">
                <a16:creationId xmlns:a16="http://schemas.microsoft.com/office/drawing/2014/main" xmlns="" id="{CFD0C15C-3F6B-934F-B38D-BD0ABB94B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CCB2ED5-20D7-264E-B2ED-C7AC0B142F86}"/>
              </a:ext>
            </a:extLst>
          </p:cNvPr>
          <p:cNvSpPr>
            <a:spLocks noGrp="1"/>
          </p:cNvSpPr>
          <p:nvPr>
            <p:ph type="sldNum" sz="quarter" idx="12"/>
          </p:nvPr>
        </p:nvSpPr>
        <p:spPr/>
        <p:txBody>
          <a:bodyPr/>
          <a:lstStyle/>
          <a:p>
            <a:fld id="{2634E14A-4C8B-3A40-BB6F-4FBFB3437E3F}" type="slidenum">
              <a:rPr lang="en-GB" smtClean="0"/>
              <a:t>‹#›</a:t>
            </a:fld>
            <a:endParaRPr lang="en-GB"/>
          </a:p>
        </p:txBody>
      </p:sp>
    </p:spTree>
    <p:extLst>
      <p:ext uri="{BB962C8B-B14F-4D97-AF65-F5344CB8AC3E}">
        <p14:creationId xmlns:p14="http://schemas.microsoft.com/office/powerpoint/2010/main" val="251634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69D0B-5F27-724C-BAC4-C5553EBAA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481EF91-D767-8240-B1E9-9D9F0E74B4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B3A0A892-CE94-0545-AC16-A079369803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D36850F-5049-8340-98A2-C68F18603246}"/>
              </a:ext>
            </a:extLst>
          </p:cNvPr>
          <p:cNvSpPr>
            <a:spLocks noGrp="1"/>
          </p:cNvSpPr>
          <p:nvPr>
            <p:ph type="dt" sz="half" idx="10"/>
          </p:nvPr>
        </p:nvSpPr>
        <p:spPr/>
        <p:txBody>
          <a:bodyPr/>
          <a:lstStyle/>
          <a:p>
            <a:fld id="{B4BBDC51-AC90-2741-BE9E-03C5F5C09C99}" type="datetimeFigureOut">
              <a:rPr lang="en-GB" smtClean="0"/>
              <a:t>23/01/2019</a:t>
            </a:fld>
            <a:endParaRPr lang="en-GB"/>
          </a:p>
        </p:txBody>
      </p:sp>
      <p:sp>
        <p:nvSpPr>
          <p:cNvPr id="6" name="Footer Placeholder 5">
            <a:extLst>
              <a:ext uri="{FF2B5EF4-FFF2-40B4-BE49-F238E27FC236}">
                <a16:creationId xmlns:a16="http://schemas.microsoft.com/office/drawing/2014/main" xmlns="" id="{5768783C-BF05-154A-B3FD-28562F8BA3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B165D2E-49B3-D344-8254-A0249CC69D26}"/>
              </a:ext>
            </a:extLst>
          </p:cNvPr>
          <p:cNvSpPr>
            <a:spLocks noGrp="1"/>
          </p:cNvSpPr>
          <p:nvPr>
            <p:ph type="sldNum" sz="quarter" idx="12"/>
          </p:nvPr>
        </p:nvSpPr>
        <p:spPr/>
        <p:txBody>
          <a:bodyPr/>
          <a:lstStyle/>
          <a:p>
            <a:fld id="{2634E14A-4C8B-3A40-BB6F-4FBFB3437E3F}" type="slidenum">
              <a:rPr lang="en-GB" smtClean="0"/>
              <a:t>‹#›</a:t>
            </a:fld>
            <a:endParaRPr lang="en-GB"/>
          </a:p>
        </p:txBody>
      </p:sp>
    </p:spTree>
    <p:extLst>
      <p:ext uri="{BB962C8B-B14F-4D97-AF65-F5344CB8AC3E}">
        <p14:creationId xmlns:p14="http://schemas.microsoft.com/office/powerpoint/2010/main" val="49812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2C6EB4-2B32-3346-999F-107CB79611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46A4E13-B4F5-ED49-A72D-57EEBEC2D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4588B44-A6B4-4340-8C0B-1CB7703192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578B6381-ABFA-EF41-A7A9-B1117CB8A9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2A31B7D-37CB-0B45-A247-6CAF27E644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65AAF9E-7081-7C41-81E4-4A615A8BBC06}"/>
              </a:ext>
            </a:extLst>
          </p:cNvPr>
          <p:cNvSpPr>
            <a:spLocks noGrp="1"/>
          </p:cNvSpPr>
          <p:nvPr>
            <p:ph type="dt" sz="half" idx="10"/>
          </p:nvPr>
        </p:nvSpPr>
        <p:spPr/>
        <p:txBody>
          <a:bodyPr/>
          <a:lstStyle/>
          <a:p>
            <a:fld id="{B4BBDC51-AC90-2741-BE9E-03C5F5C09C99}" type="datetimeFigureOut">
              <a:rPr lang="en-GB" smtClean="0"/>
              <a:t>23/01/2019</a:t>
            </a:fld>
            <a:endParaRPr lang="en-GB"/>
          </a:p>
        </p:txBody>
      </p:sp>
      <p:sp>
        <p:nvSpPr>
          <p:cNvPr id="8" name="Footer Placeholder 7">
            <a:extLst>
              <a:ext uri="{FF2B5EF4-FFF2-40B4-BE49-F238E27FC236}">
                <a16:creationId xmlns:a16="http://schemas.microsoft.com/office/drawing/2014/main" xmlns="" id="{77D650E3-EA1B-B046-B1EC-820712CDD0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932E17FF-6AF1-1E4C-9D2E-2B10F307B571}"/>
              </a:ext>
            </a:extLst>
          </p:cNvPr>
          <p:cNvSpPr>
            <a:spLocks noGrp="1"/>
          </p:cNvSpPr>
          <p:nvPr>
            <p:ph type="sldNum" sz="quarter" idx="12"/>
          </p:nvPr>
        </p:nvSpPr>
        <p:spPr/>
        <p:txBody>
          <a:bodyPr/>
          <a:lstStyle/>
          <a:p>
            <a:fld id="{2634E14A-4C8B-3A40-BB6F-4FBFB3437E3F}" type="slidenum">
              <a:rPr lang="en-GB" smtClean="0"/>
              <a:t>‹#›</a:t>
            </a:fld>
            <a:endParaRPr lang="en-GB"/>
          </a:p>
        </p:txBody>
      </p:sp>
    </p:spTree>
    <p:extLst>
      <p:ext uri="{BB962C8B-B14F-4D97-AF65-F5344CB8AC3E}">
        <p14:creationId xmlns:p14="http://schemas.microsoft.com/office/powerpoint/2010/main" val="314088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E49EE4-862E-7C49-B56C-13D0FDFF53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F544530-E47C-1849-8FCD-D04313960FA8}"/>
              </a:ext>
            </a:extLst>
          </p:cNvPr>
          <p:cNvSpPr>
            <a:spLocks noGrp="1"/>
          </p:cNvSpPr>
          <p:nvPr>
            <p:ph type="dt" sz="half" idx="10"/>
          </p:nvPr>
        </p:nvSpPr>
        <p:spPr/>
        <p:txBody>
          <a:bodyPr/>
          <a:lstStyle/>
          <a:p>
            <a:fld id="{B4BBDC51-AC90-2741-BE9E-03C5F5C09C99}" type="datetimeFigureOut">
              <a:rPr lang="en-GB" smtClean="0"/>
              <a:t>23/01/2019</a:t>
            </a:fld>
            <a:endParaRPr lang="en-GB"/>
          </a:p>
        </p:txBody>
      </p:sp>
      <p:sp>
        <p:nvSpPr>
          <p:cNvPr id="4" name="Footer Placeholder 3">
            <a:extLst>
              <a:ext uri="{FF2B5EF4-FFF2-40B4-BE49-F238E27FC236}">
                <a16:creationId xmlns:a16="http://schemas.microsoft.com/office/drawing/2014/main" xmlns="" id="{8167A927-6EEF-AA4E-B033-43377BB832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2A7E9ED-5E32-F342-8072-9276025BC39F}"/>
              </a:ext>
            </a:extLst>
          </p:cNvPr>
          <p:cNvSpPr>
            <a:spLocks noGrp="1"/>
          </p:cNvSpPr>
          <p:nvPr>
            <p:ph type="sldNum" sz="quarter" idx="12"/>
          </p:nvPr>
        </p:nvSpPr>
        <p:spPr/>
        <p:txBody>
          <a:bodyPr/>
          <a:lstStyle/>
          <a:p>
            <a:fld id="{2634E14A-4C8B-3A40-BB6F-4FBFB3437E3F}" type="slidenum">
              <a:rPr lang="en-GB" smtClean="0"/>
              <a:t>‹#›</a:t>
            </a:fld>
            <a:endParaRPr lang="en-GB"/>
          </a:p>
        </p:txBody>
      </p:sp>
    </p:spTree>
    <p:extLst>
      <p:ext uri="{BB962C8B-B14F-4D97-AF65-F5344CB8AC3E}">
        <p14:creationId xmlns:p14="http://schemas.microsoft.com/office/powerpoint/2010/main" val="249173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02B3351-B9C1-D245-809E-661A291180AA}"/>
              </a:ext>
            </a:extLst>
          </p:cNvPr>
          <p:cNvSpPr>
            <a:spLocks noGrp="1"/>
          </p:cNvSpPr>
          <p:nvPr>
            <p:ph type="dt" sz="half" idx="10"/>
          </p:nvPr>
        </p:nvSpPr>
        <p:spPr/>
        <p:txBody>
          <a:bodyPr/>
          <a:lstStyle/>
          <a:p>
            <a:fld id="{B4BBDC51-AC90-2741-BE9E-03C5F5C09C99}" type="datetimeFigureOut">
              <a:rPr lang="en-GB" smtClean="0"/>
              <a:t>23/01/2019</a:t>
            </a:fld>
            <a:endParaRPr lang="en-GB"/>
          </a:p>
        </p:txBody>
      </p:sp>
      <p:sp>
        <p:nvSpPr>
          <p:cNvPr id="3" name="Footer Placeholder 2">
            <a:extLst>
              <a:ext uri="{FF2B5EF4-FFF2-40B4-BE49-F238E27FC236}">
                <a16:creationId xmlns:a16="http://schemas.microsoft.com/office/drawing/2014/main" xmlns="" id="{509FA32D-4972-B44F-A674-E1443229784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9F03F483-EDD6-FE4C-84B4-85A862B47C27}"/>
              </a:ext>
            </a:extLst>
          </p:cNvPr>
          <p:cNvSpPr>
            <a:spLocks noGrp="1"/>
          </p:cNvSpPr>
          <p:nvPr>
            <p:ph type="sldNum" sz="quarter" idx="12"/>
          </p:nvPr>
        </p:nvSpPr>
        <p:spPr/>
        <p:txBody>
          <a:bodyPr/>
          <a:lstStyle/>
          <a:p>
            <a:fld id="{2634E14A-4C8B-3A40-BB6F-4FBFB3437E3F}" type="slidenum">
              <a:rPr lang="en-GB" smtClean="0"/>
              <a:t>‹#›</a:t>
            </a:fld>
            <a:endParaRPr lang="en-GB"/>
          </a:p>
        </p:txBody>
      </p:sp>
    </p:spTree>
    <p:extLst>
      <p:ext uri="{BB962C8B-B14F-4D97-AF65-F5344CB8AC3E}">
        <p14:creationId xmlns:p14="http://schemas.microsoft.com/office/powerpoint/2010/main" val="152413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3F0A4-59E8-0749-992A-5AF5C44C4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B5A3289-C773-2743-AE1C-975C940201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0B7D9509-EA5D-734F-B654-DE6BB21396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1342DE5-66FB-1047-A69A-0F412D96386C}"/>
              </a:ext>
            </a:extLst>
          </p:cNvPr>
          <p:cNvSpPr>
            <a:spLocks noGrp="1"/>
          </p:cNvSpPr>
          <p:nvPr>
            <p:ph type="dt" sz="half" idx="10"/>
          </p:nvPr>
        </p:nvSpPr>
        <p:spPr/>
        <p:txBody>
          <a:bodyPr/>
          <a:lstStyle/>
          <a:p>
            <a:fld id="{B4BBDC51-AC90-2741-BE9E-03C5F5C09C99}" type="datetimeFigureOut">
              <a:rPr lang="en-GB" smtClean="0"/>
              <a:t>23/01/2019</a:t>
            </a:fld>
            <a:endParaRPr lang="en-GB"/>
          </a:p>
        </p:txBody>
      </p:sp>
      <p:sp>
        <p:nvSpPr>
          <p:cNvPr id="6" name="Footer Placeholder 5">
            <a:extLst>
              <a:ext uri="{FF2B5EF4-FFF2-40B4-BE49-F238E27FC236}">
                <a16:creationId xmlns:a16="http://schemas.microsoft.com/office/drawing/2014/main" xmlns="" id="{8092DF82-B3F1-1F4E-89C6-03634599D7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60BA78F-F144-EB42-AFB0-5B26CA1F8BB0}"/>
              </a:ext>
            </a:extLst>
          </p:cNvPr>
          <p:cNvSpPr>
            <a:spLocks noGrp="1"/>
          </p:cNvSpPr>
          <p:nvPr>
            <p:ph type="sldNum" sz="quarter" idx="12"/>
          </p:nvPr>
        </p:nvSpPr>
        <p:spPr/>
        <p:txBody>
          <a:bodyPr/>
          <a:lstStyle/>
          <a:p>
            <a:fld id="{2634E14A-4C8B-3A40-BB6F-4FBFB3437E3F}" type="slidenum">
              <a:rPr lang="en-GB" smtClean="0"/>
              <a:t>‹#›</a:t>
            </a:fld>
            <a:endParaRPr lang="en-GB"/>
          </a:p>
        </p:txBody>
      </p:sp>
    </p:spTree>
    <p:extLst>
      <p:ext uri="{BB962C8B-B14F-4D97-AF65-F5344CB8AC3E}">
        <p14:creationId xmlns:p14="http://schemas.microsoft.com/office/powerpoint/2010/main" val="26427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5C805-EF00-7149-B1B9-D7142BB0C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38FD640-4700-0446-B6D5-D173DCEB6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B58496A-F25C-1444-8D82-1F469B49F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3ECCCC3-AFC2-A741-94AC-5ED85CF1BE09}"/>
              </a:ext>
            </a:extLst>
          </p:cNvPr>
          <p:cNvSpPr>
            <a:spLocks noGrp="1"/>
          </p:cNvSpPr>
          <p:nvPr>
            <p:ph type="dt" sz="half" idx="10"/>
          </p:nvPr>
        </p:nvSpPr>
        <p:spPr/>
        <p:txBody>
          <a:bodyPr/>
          <a:lstStyle/>
          <a:p>
            <a:fld id="{B4BBDC51-AC90-2741-BE9E-03C5F5C09C99}" type="datetimeFigureOut">
              <a:rPr lang="en-GB" smtClean="0"/>
              <a:t>23/01/2019</a:t>
            </a:fld>
            <a:endParaRPr lang="en-GB"/>
          </a:p>
        </p:txBody>
      </p:sp>
      <p:sp>
        <p:nvSpPr>
          <p:cNvPr id="6" name="Footer Placeholder 5">
            <a:extLst>
              <a:ext uri="{FF2B5EF4-FFF2-40B4-BE49-F238E27FC236}">
                <a16:creationId xmlns:a16="http://schemas.microsoft.com/office/drawing/2014/main" xmlns="" id="{645F783D-C073-BE4D-AF59-D01F916B33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4970856-93EC-7048-9D82-05B6FBCED205}"/>
              </a:ext>
            </a:extLst>
          </p:cNvPr>
          <p:cNvSpPr>
            <a:spLocks noGrp="1"/>
          </p:cNvSpPr>
          <p:nvPr>
            <p:ph type="sldNum" sz="quarter" idx="12"/>
          </p:nvPr>
        </p:nvSpPr>
        <p:spPr/>
        <p:txBody>
          <a:bodyPr/>
          <a:lstStyle/>
          <a:p>
            <a:fld id="{2634E14A-4C8B-3A40-BB6F-4FBFB3437E3F}" type="slidenum">
              <a:rPr lang="en-GB" smtClean="0"/>
              <a:t>‹#›</a:t>
            </a:fld>
            <a:endParaRPr lang="en-GB"/>
          </a:p>
        </p:txBody>
      </p:sp>
    </p:spTree>
    <p:extLst>
      <p:ext uri="{BB962C8B-B14F-4D97-AF65-F5344CB8AC3E}">
        <p14:creationId xmlns:p14="http://schemas.microsoft.com/office/powerpoint/2010/main" val="407832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2EE5966-6958-5E45-8F2D-0098EF540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48C7FF5-8BD9-4044-B065-11C3C3FCF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65B74C2-D184-E348-A4FE-C0478A012B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BDC51-AC90-2741-BE9E-03C5F5C09C99}" type="datetimeFigureOut">
              <a:rPr lang="en-GB" smtClean="0"/>
              <a:t>23/01/2019</a:t>
            </a:fld>
            <a:endParaRPr lang="en-GB"/>
          </a:p>
        </p:txBody>
      </p:sp>
      <p:sp>
        <p:nvSpPr>
          <p:cNvPr id="5" name="Footer Placeholder 4">
            <a:extLst>
              <a:ext uri="{FF2B5EF4-FFF2-40B4-BE49-F238E27FC236}">
                <a16:creationId xmlns:a16="http://schemas.microsoft.com/office/drawing/2014/main" xmlns="" id="{844DC3AD-1FF5-CD46-8CE1-531311D401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C4157A9-95A3-B141-984B-541E952749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4E14A-4C8B-3A40-BB6F-4FBFB3437E3F}" type="slidenum">
              <a:rPr lang="en-GB" smtClean="0"/>
              <a:t>‹#›</a:t>
            </a:fld>
            <a:endParaRPr lang="en-GB"/>
          </a:p>
        </p:txBody>
      </p:sp>
    </p:spTree>
    <p:extLst>
      <p:ext uri="{BB962C8B-B14F-4D97-AF65-F5344CB8AC3E}">
        <p14:creationId xmlns:p14="http://schemas.microsoft.com/office/powerpoint/2010/main" val="3314738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2F0DC745-7808-C44D-9179-D1C56459E889}"/>
              </a:ext>
            </a:extLst>
          </p:cNvPr>
          <p:cNvSpPr txBox="1">
            <a:spLocks/>
          </p:cNvSpPr>
          <p:nvPr/>
        </p:nvSpPr>
        <p:spPr>
          <a:xfrm>
            <a:off x="503032" y="185512"/>
            <a:ext cx="6247163" cy="580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rgbClr val="FF0000"/>
                </a:solidFill>
                <a:latin typeface="Avenir LT Std 35 Light" panose="020B0402020203020204" pitchFamily="34" charset="0"/>
              </a:rPr>
              <a:t>net</a:t>
            </a:r>
            <a:r>
              <a:rPr lang="en-GB" sz="3200" b="1" dirty="0">
                <a:solidFill>
                  <a:srgbClr val="0070C0"/>
                </a:solidFill>
                <a:latin typeface="Avenir LT Std 35 Light" panose="020B0402020203020204" pitchFamily="34" charset="0"/>
              </a:rPr>
              <a:t>H</a:t>
            </a:r>
            <a:r>
              <a:rPr lang="en-GB" sz="3200" b="1" baseline="-25000" dirty="0">
                <a:solidFill>
                  <a:srgbClr val="0070C0"/>
                </a:solidFill>
                <a:latin typeface="Avenir LT Std 35 Light" panose="020B0402020203020204" pitchFamily="34" charset="0"/>
              </a:rPr>
              <a:t>2</a:t>
            </a:r>
            <a:r>
              <a:rPr lang="en-GB" sz="3200" b="1" dirty="0">
                <a:solidFill>
                  <a:srgbClr val="0070C0"/>
                </a:solidFill>
                <a:latin typeface="Avenir LT Std 35 Light" panose="020B0402020203020204" pitchFamily="34" charset="0"/>
              </a:rPr>
              <a:t>O</a:t>
            </a:r>
            <a:r>
              <a:rPr lang="en-GB" sz="3200" dirty="0">
                <a:solidFill>
                  <a:srgbClr val="0070C0"/>
                </a:solidFill>
                <a:latin typeface="Avenir LT Std 35 Light" panose="020B0402020203020204" pitchFamily="34" charset="0"/>
              </a:rPr>
              <a:t> </a:t>
            </a:r>
            <a:r>
              <a:rPr lang="en-GB" dirty="0">
                <a:latin typeface="Avenir LT Std 35 Light" panose="020B0402020203020204" pitchFamily="34" charset="0"/>
              </a:rPr>
              <a:t>personal smart buoy</a:t>
            </a:r>
            <a:endParaRPr lang="en-GB" sz="3200" dirty="0">
              <a:latin typeface="Avenir LT Std 35 Light" panose="020B0402020203020204" pitchFamily="34" charset="0"/>
            </a:endParaRPr>
          </a:p>
        </p:txBody>
      </p:sp>
      <p:pic>
        <p:nvPicPr>
          <p:cNvPr id="7" name="Picture 6">
            <a:extLst>
              <a:ext uri="{FF2B5EF4-FFF2-40B4-BE49-F238E27FC236}">
                <a16:creationId xmlns:a16="http://schemas.microsoft.com/office/drawing/2014/main" xmlns="" id="{734100F6-9A80-304E-99AD-E5C74B7A3FBB}"/>
              </a:ext>
            </a:extLst>
          </p:cNvPr>
          <p:cNvPicPr>
            <a:picLocks noChangeAspect="1"/>
          </p:cNvPicPr>
          <p:nvPr/>
        </p:nvPicPr>
        <p:blipFill>
          <a:blip r:embed="rId2"/>
          <a:stretch>
            <a:fillRect/>
          </a:stretch>
        </p:blipFill>
        <p:spPr>
          <a:xfrm>
            <a:off x="9516874" y="88288"/>
            <a:ext cx="2564389" cy="775016"/>
          </a:xfrm>
          <a:prstGeom prst="rect">
            <a:avLst/>
          </a:prstGeom>
        </p:spPr>
      </p:pic>
      <p:pic>
        <p:nvPicPr>
          <p:cNvPr id="8" name="Picture 7">
            <a:extLst>
              <a:ext uri="{FF2B5EF4-FFF2-40B4-BE49-F238E27FC236}">
                <a16:creationId xmlns:a16="http://schemas.microsoft.com/office/drawing/2014/main" xmlns="" id="{EA875703-8CFC-C34D-BFBD-0A7440AEEAE2}"/>
              </a:ext>
            </a:extLst>
          </p:cNvPr>
          <p:cNvPicPr>
            <a:picLocks noChangeAspect="1"/>
          </p:cNvPicPr>
          <p:nvPr/>
        </p:nvPicPr>
        <p:blipFill rotWithShape="1">
          <a:blip r:embed="rId3">
            <a:extLst>
              <a:ext uri="{28A0092B-C50C-407E-A947-70E740481C1C}">
                <a14:useLocalDpi xmlns:a14="http://schemas.microsoft.com/office/drawing/2010/main" val="0"/>
              </a:ext>
            </a:extLst>
          </a:blip>
          <a:srcRect l="17544" t="10532" r="26385" b="-2107"/>
          <a:stretch/>
        </p:blipFill>
        <p:spPr>
          <a:xfrm>
            <a:off x="10545854" y="3816689"/>
            <a:ext cx="1224136" cy="3130211"/>
          </a:xfrm>
          <a:prstGeom prst="rect">
            <a:avLst/>
          </a:prstGeom>
        </p:spPr>
      </p:pic>
      <p:sp>
        <p:nvSpPr>
          <p:cNvPr id="2" name="TextBox 1">
            <a:extLst>
              <a:ext uri="{FF2B5EF4-FFF2-40B4-BE49-F238E27FC236}">
                <a16:creationId xmlns:a16="http://schemas.microsoft.com/office/drawing/2014/main" xmlns="" id="{FE39DDCD-6355-7F49-A5B8-ECD0896F41E6}"/>
              </a:ext>
            </a:extLst>
          </p:cNvPr>
          <p:cNvSpPr txBox="1"/>
          <p:nvPr/>
        </p:nvSpPr>
        <p:spPr>
          <a:xfrm>
            <a:off x="180329" y="1075765"/>
            <a:ext cx="10057365" cy="1785104"/>
          </a:xfrm>
          <a:prstGeom prst="rect">
            <a:avLst/>
          </a:prstGeom>
          <a:noFill/>
        </p:spPr>
        <p:txBody>
          <a:bodyPr wrap="square" rtlCol="0">
            <a:spAutoFit/>
          </a:bodyPr>
          <a:lstStyle/>
          <a:p>
            <a:r>
              <a:rPr lang="it-IT" sz="4400" dirty="0">
                <a:latin typeface="Avenir LT Std 55 Roman" panose="020B0503020203020204" pitchFamily="34" charset="0"/>
              </a:rPr>
              <a:t>Blue </a:t>
            </a:r>
            <a:r>
              <a:rPr lang="it-IT" sz="4400" dirty="0" err="1">
                <a:latin typeface="Avenir LT Std 55 Roman" panose="020B0503020203020204" pitchFamily="34" charset="0"/>
              </a:rPr>
              <a:t>Invest</a:t>
            </a:r>
            <a:r>
              <a:rPr lang="it-IT" sz="4400" dirty="0">
                <a:latin typeface="Avenir LT Std 55 Roman" panose="020B0503020203020204" pitchFamily="34" charset="0"/>
              </a:rPr>
              <a:t> in the </a:t>
            </a:r>
            <a:r>
              <a:rPr lang="it-IT" sz="4400" dirty="0" err="1">
                <a:latin typeface="Avenir LT Std 55 Roman" panose="020B0503020203020204" pitchFamily="34" charset="0"/>
              </a:rPr>
              <a:t>Med</a:t>
            </a:r>
            <a:endParaRPr lang="it-IT" sz="4400" dirty="0">
              <a:latin typeface="Avenir LT Std 55 Roman" panose="020B0503020203020204" pitchFamily="34" charset="0"/>
            </a:endParaRPr>
          </a:p>
          <a:p>
            <a:endParaRPr lang="it-IT" dirty="0">
              <a:latin typeface="Avenir LT Std 55 Roman" panose="020B0503020203020204" pitchFamily="34" charset="0"/>
            </a:endParaRPr>
          </a:p>
          <a:p>
            <a:r>
              <a:rPr lang="it-IT" sz="2400" dirty="0">
                <a:latin typeface="Avenir LT Std 55 Roman" panose="020B0503020203020204" pitchFamily="34" charset="0"/>
              </a:rPr>
              <a:t>Michele Grassi, </a:t>
            </a:r>
            <a:r>
              <a:rPr lang="it-IT" sz="2400" dirty="0" err="1">
                <a:latin typeface="Avenir LT Std 55 Roman" panose="020B0503020203020204" pitchFamily="34" charset="0"/>
              </a:rPr>
              <a:t>PhD</a:t>
            </a:r>
            <a:endParaRPr lang="it-IT" sz="2400" dirty="0">
              <a:latin typeface="Avenir LT Std 55 Roman" panose="020B0503020203020204" pitchFamily="34" charset="0"/>
            </a:endParaRPr>
          </a:p>
          <a:p>
            <a:r>
              <a:rPr lang="it-IT" sz="2400" dirty="0">
                <a:latin typeface="Avenir LT Std 55 Roman" panose="020B0503020203020204" pitchFamily="34" charset="0"/>
              </a:rPr>
              <a:t>CEO and CTO, Elements Works SRL</a:t>
            </a:r>
          </a:p>
        </p:txBody>
      </p:sp>
      <p:sp>
        <p:nvSpPr>
          <p:cNvPr id="3" name="TextBox 2">
            <a:extLst>
              <a:ext uri="{FF2B5EF4-FFF2-40B4-BE49-F238E27FC236}">
                <a16:creationId xmlns:a16="http://schemas.microsoft.com/office/drawing/2014/main" xmlns="" id="{38ACFEC9-4A1D-BD45-B765-9CB4B2915DFE}"/>
              </a:ext>
            </a:extLst>
          </p:cNvPr>
          <p:cNvSpPr txBox="1"/>
          <p:nvPr/>
        </p:nvSpPr>
        <p:spPr>
          <a:xfrm>
            <a:off x="180329" y="3662722"/>
            <a:ext cx="10057365" cy="1569660"/>
          </a:xfrm>
          <a:prstGeom prst="rect">
            <a:avLst/>
          </a:prstGeom>
          <a:noFill/>
        </p:spPr>
        <p:txBody>
          <a:bodyPr wrap="square" rtlCol="0">
            <a:spAutoFit/>
          </a:bodyPr>
          <a:lstStyle/>
          <a:p>
            <a:pPr algn="just"/>
            <a:r>
              <a:rPr lang="it-IT" sz="3200" dirty="0"/>
              <a:t>The </a:t>
            </a:r>
            <a:r>
              <a:rPr lang="en-GB" sz="3200" b="1" dirty="0">
                <a:solidFill>
                  <a:srgbClr val="FF0000"/>
                </a:solidFill>
                <a:latin typeface="Avenir LT Std 35 Light" panose="020B0402020203020204" pitchFamily="34" charset="0"/>
              </a:rPr>
              <a:t>net</a:t>
            </a:r>
            <a:r>
              <a:rPr lang="en-GB" sz="3200" b="1" dirty="0">
                <a:solidFill>
                  <a:srgbClr val="0070C0"/>
                </a:solidFill>
                <a:latin typeface="Avenir LT Std 35 Light" panose="020B0402020203020204" pitchFamily="34" charset="0"/>
              </a:rPr>
              <a:t>H</a:t>
            </a:r>
            <a:r>
              <a:rPr lang="en-GB" sz="3200" b="1" baseline="-25000" dirty="0">
                <a:solidFill>
                  <a:srgbClr val="0070C0"/>
                </a:solidFill>
                <a:latin typeface="Avenir LT Std 35 Light" panose="020B0402020203020204" pitchFamily="34" charset="0"/>
              </a:rPr>
              <a:t>2</a:t>
            </a:r>
            <a:r>
              <a:rPr lang="en-GB" sz="3200" b="1" dirty="0">
                <a:solidFill>
                  <a:srgbClr val="0070C0"/>
                </a:solidFill>
                <a:latin typeface="Avenir LT Std 35 Light" panose="020B0402020203020204" pitchFamily="34" charset="0"/>
              </a:rPr>
              <a:t>O </a:t>
            </a:r>
            <a:r>
              <a:rPr lang="en-GB" sz="3200" dirty="0">
                <a:latin typeface="Avenir LT Std 55 Roman" panose="020B0503020203020204" pitchFamily="34" charset="0"/>
              </a:rPr>
              <a:t>buoy addresses the rapidly growing need for distributed, affordable and simple data collection from the water environment.</a:t>
            </a:r>
            <a:r>
              <a:rPr lang="it-IT" sz="3200" dirty="0">
                <a:latin typeface="Avenir LT Std 55 Roman" panose="020B0503020203020204" pitchFamily="34" charset="0"/>
              </a:rPr>
              <a:t> </a:t>
            </a:r>
          </a:p>
        </p:txBody>
      </p:sp>
    </p:spTree>
    <p:extLst>
      <p:ext uri="{BB962C8B-B14F-4D97-AF65-F5344CB8AC3E}">
        <p14:creationId xmlns:p14="http://schemas.microsoft.com/office/powerpoint/2010/main" val="226737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57994FF-D42C-044F-9B87-7DAEE2FB1D74}"/>
              </a:ext>
            </a:extLst>
          </p:cNvPr>
          <p:cNvSpPr txBox="1"/>
          <p:nvPr/>
        </p:nvSpPr>
        <p:spPr>
          <a:xfrm>
            <a:off x="244614" y="863304"/>
            <a:ext cx="7032811" cy="4493538"/>
          </a:xfrm>
          <a:prstGeom prst="rect">
            <a:avLst/>
          </a:prstGeom>
          <a:noFill/>
          <a:ln>
            <a:solidFill>
              <a:schemeClr val="accent1"/>
            </a:solidFill>
          </a:ln>
        </p:spPr>
        <p:txBody>
          <a:bodyPr wrap="square" rtlCol="0">
            <a:spAutoFit/>
          </a:bodyPr>
          <a:lstStyle/>
          <a:p>
            <a:pPr algn="just"/>
            <a:r>
              <a:rPr lang="en-GB" sz="2800" b="1" dirty="0">
                <a:latin typeface="Avenir LT Std 55 Roman" panose="020B0503020203020204" pitchFamily="34" charset="0"/>
              </a:rPr>
              <a:t>WHAT IT IS, WHAT IS ITS DIFFERENTIATION</a:t>
            </a:r>
          </a:p>
          <a:p>
            <a:pPr algn="just"/>
            <a:endParaRPr lang="en-GB" b="1" dirty="0">
              <a:latin typeface="Avenir LT Std 55 Roman" panose="020B0503020203020204" pitchFamily="34" charset="0"/>
            </a:endParaRPr>
          </a:p>
          <a:p>
            <a:pPr algn="just"/>
            <a:r>
              <a:rPr lang="en-GB" sz="2400" dirty="0">
                <a:latin typeface="Avenir LT Std 55 Roman" panose="020B0503020203020204" pitchFamily="34" charset="0"/>
              </a:rPr>
              <a:t>The </a:t>
            </a:r>
            <a:r>
              <a:rPr lang="en-GB" sz="2400" dirty="0">
                <a:solidFill>
                  <a:srgbClr val="FF0000"/>
                </a:solidFill>
                <a:latin typeface="Avenir LT Std 55 Roman" panose="020B0503020203020204" pitchFamily="34" charset="0"/>
              </a:rPr>
              <a:t>net</a:t>
            </a:r>
            <a:r>
              <a:rPr lang="en-GB" sz="2400" dirty="0">
                <a:solidFill>
                  <a:srgbClr val="0070C0"/>
                </a:solidFill>
                <a:latin typeface="Avenir LT Std 55 Roman" panose="020B0503020203020204" pitchFamily="34" charset="0"/>
              </a:rPr>
              <a:t>H</a:t>
            </a:r>
            <a:r>
              <a:rPr lang="en-GB" sz="2400" baseline="-25000" dirty="0">
                <a:solidFill>
                  <a:srgbClr val="0070C0"/>
                </a:solidFill>
                <a:latin typeface="Avenir LT Std 55 Roman" panose="020B0503020203020204" pitchFamily="34" charset="0"/>
              </a:rPr>
              <a:t>2</a:t>
            </a:r>
            <a:r>
              <a:rPr lang="en-GB" sz="2400" dirty="0">
                <a:solidFill>
                  <a:srgbClr val="0070C0"/>
                </a:solidFill>
                <a:latin typeface="Avenir LT Std 55 Roman" panose="020B0503020203020204" pitchFamily="34" charset="0"/>
              </a:rPr>
              <a:t>O </a:t>
            </a:r>
            <a:r>
              <a:rPr lang="en-GB" sz="2400" dirty="0">
                <a:latin typeface="Avenir LT Std 55 Roman" panose="020B0503020203020204" pitchFamily="34" charset="0"/>
              </a:rPr>
              <a:t>is a sturdy handheld, personal oceanographic buoy. </a:t>
            </a:r>
          </a:p>
          <a:p>
            <a:pPr algn="just"/>
            <a:endParaRPr lang="en-GB" sz="2400" dirty="0">
              <a:latin typeface="Avenir LT Std 55 Roman" panose="020B0503020203020204" pitchFamily="34" charset="0"/>
            </a:endParaRPr>
          </a:p>
          <a:p>
            <a:pPr algn="just"/>
            <a:r>
              <a:rPr lang="en-GB" sz="2400" dirty="0">
                <a:latin typeface="Avenir LT Std 55 Roman" panose="020B0503020203020204" pitchFamily="34" charset="0"/>
              </a:rPr>
              <a:t>It provides services similar to those of a traditional oceanographic buoy, at </a:t>
            </a:r>
            <a:r>
              <a:rPr lang="en-GB" sz="2400" b="1" dirty="0">
                <a:latin typeface="Avenir LT Std 55 Roman" panose="020B0503020203020204" pitchFamily="34" charset="0"/>
              </a:rPr>
              <a:t>a fraction of size, cost and operational complexity</a:t>
            </a:r>
            <a:r>
              <a:rPr lang="en-GB" sz="2400" dirty="0">
                <a:latin typeface="Avenir LT Std 55 Roman" panose="020B0503020203020204" pitchFamily="34" charset="0"/>
              </a:rPr>
              <a:t>. </a:t>
            </a:r>
          </a:p>
          <a:p>
            <a:pPr algn="just"/>
            <a:endParaRPr lang="en-GB" sz="2400" dirty="0">
              <a:latin typeface="Avenir LT Std 55 Roman" panose="020B0503020203020204" pitchFamily="34" charset="0"/>
            </a:endParaRPr>
          </a:p>
          <a:p>
            <a:pPr algn="just"/>
            <a:r>
              <a:rPr lang="en-GB" sz="2400" dirty="0">
                <a:latin typeface="Avenir LT Std 55 Roman" panose="020B0503020203020204" pitchFamily="34" charset="0"/>
              </a:rPr>
              <a:t>The </a:t>
            </a:r>
            <a:r>
              <a:rPr lang="en-GB" sz="2400" dirty="0">
                <a:solidFill>
                  <a:srgbClr val="FF0000"/>
                </a:solidFill>
                <a:latin typeface="Avenir LT Std 55 Roman" panose="020B0503020203020204" pitchFamily="34" charset="0"/>
              </a:rPr>
              <a:t>net</a:t>
            </a:r>
            <a:r>
              <a:rPr lang="en-GB" sz="2400" dirty="0">
                <a:solidFill>
                  <a:srgbClr val="0070C0"/>
                </a:solidFill>
                <a:latin typeface="Avenir LT Std 55 Roman" panose="020B0503020203020204" pitchFamily="34" charset="0"/>
              </a:rPr>
              <a:t>H</a:t>
            </a:r>
            <a:r>
              <a:rPr lang="en-GB" sz="2400" baseline="-25000" dirty="0">
                <a:solidFill>
                  <a:srgbClr val="0070C0"/>
                </a:solidFill>
                <a:latin typeface="Avenir LT Std 55 Roman" panose="020B0503020203020204" pitchFamily="34" charset="0"/>
              </a:rPr>
              <a:t>2</a:t>
            </a:r>
            <a:r>
              <a:rPr lang="en-GB" sz="2400" dirty="0">
                <a:solidFill>
                  <a:srgbClr val="0070C0"/>
                </a:solidFill>
                <a:latin typeface="Avenir LT Std 55 Roman" panose="020B0503020203020204" pitchFamily="34" charset="0"/>
              </a:rPr>
              <a:t>O </a:t>
            </a:r>
            <a:r>
              <a:rPr lang="en-GB" sz="2400" dirty="0">
                <a:latin typeface="Avenir LT Std 55 Roman" panose="020B0503020203020204" pitchFamily="34" charset="0"/>
              </a:rPr>
              <a:t>can also used in swarms or </a:t>
            </a:r>
            <a:r>
              <a:rPr lang="en-GB" sz="2400" b="1" dirty="0" err="1">
                <a:latin typeface="Avenir LT Std 55 Roman" panose="020B0503020203020204" pitchFamily="34" charset="0"/>
              </a:rPr>
              <a:t>Reduntant</a:t>
            </a:r>
            <a:r>
              <a:rPr lang="en-GB" sz="2400" b="1" dirty="0">
                <a:latin typeface="Avenir LT Std 55 Roman" panose="020B0503020203020204" pitchFamily="34" charset="0"/>
              </a:rPr>
              <a:t> Arrays of Inexpensive Buoys</a:t>
            </a:r>
            <a:r>
              <a:rPr lang="en-GB" sz="2400" dirty="0">
                <a:latin typeface="Avenir LT Std 55 Roman" panose="020B0503020203020204" pitchFamily="34" charset="0"/>
              </a:rPr>
              <a:t>, an application with a huge potential for new and innovative uses.</a:t>
            </a:r>
          </a:p>
        </p:txBody>
      </p:sp>
      <p:sp>
        <p:nvSpPr>
          <p:cNvPr id="6" name="Text Placeholder 3">
            <a:extLst>
              <a:ext uri="{FF2B5EF4-FFF2-40B4-BE49-F238E27FC236}">
                <a16:creationId xmlns:a16="http://schemas.microsoft.com/office/drawing/2014/main" xmlns="" id="{2F0DC745-7808-C44D-9179-D1C56459E889}"/>
              </a:ext>
            </a:extLst>
          </p:cNvPr>
          <p:cNvSpPr txBox="1">
            <a:spLocks/>
          </p:cNvSpPr>
          <p:nvPr/>
        </p:nvSpPr>
        <p:spPr>
          <a:xfrm>
            <a:off x="503032" y="185512"/>
            <a:ext cx="6247163" cy="580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rgbClr val="FF0000"/>
                </a:solidFill>
                <a:latin typeface="Avenir LT Std 35 Light" panose="020B0402020203020204" pitchFamily="34" charset="0"/>
              </a:rPr>
              <a:t>net</a:t>
            </a:r>
            <a:r>
              <a:rPr lang="en-GB" sz="3200" b="1" dirty="0">
                <a:solidFill>
                  <a:srgbClr val="0070C0"/>
                </a:solidFill>
                <a:latin typeface="Avenir LT Std 35 Light" panose="020B0402020203020204" pitchFamily="34" charset="0"/>
              </a:rPr>
              <a:t>H</a:t>
            </a:r>
            <a:r>
              <a:rPr lang="en-GB" sz="3200" b="1" baseline="-25000" dirty="0">
                <a:solidFill>
                  <a:srgbClr val="0070C0"/>
                </a:solidFill>
                <a:latin typeface="Avenir LT Std 35 Light" panose="020B0402020203020204" pitchFamily="34" charset="0"/>
              </a:rPr>
              <a:t>2</a:t>
            </a:r>
            <a:r>
              <a:rPr lang="en-GB" sz="3200" b="1" dirty="0">
                <a:solidFill>
                  <a:srgbClr val="0070C0"/>
                </a:solidFill>
                <a:latin typeface="Avenir LT Std 35 Light" panose="020B0402020203020204" pitchFamily="34" charset="0"/>
              </a:rPr>
              <a:t>O</a:t>
            </a:r>
            <a:r>
              <a:rPr lang="en-GB" sz="3200" dirty="0">
                <a:solidFill>
                  <a:srgbClr val="0070C0"/>
                </a:solidFill>
                <a:latin typeface="Avenir LT Std 35 Light" panose="020B0402020203020204" pitchFamily="34" charset="0"/>
              </a:rPr>
              <a:t> </a:t>
            </a:r>
            <a:r>
              <a:rPr lang="en-GB" dirty="0">
                <a:latin typeface="Avenir LT Std 35 Light" panose="020B0402020203020204" pitchFamily="34" charset="0"/>
              </a:rPr>
              <a:t>personal smart buoy</a:t>
            </a:r>
            <a:endParaRPr lang="en-GB" sz="3200" dirty="0">
              <a:latin typeface="Avenir LT Std 35 Light" panose="020B0402020203020204" pitchFamily="34" charset="0"/>
            </a:endParaRPr>
          </a:p>
        </p:txBody>
      </p:sp>
      <p:pic>
        <p:nvPicPr>
          <p:cNvPr id="4" name="Picture 3">
            <a:extLst>
              <a:ext uri="{FF2B5EF4-FFF2-40B4-BE49-F238E27FC236}">
                <a16:creationId xmlns:a16="http://schemas.microsoft.com/office/drawing/2014/main" xmlns="" id="{D225ACBA-B128-0842-BD93-DF99B9C59084}"/>
              </a:ext>
            </a:extLst>
          </p:cNvPr>
          <p:cNvPicPr>
            <a:picLocks noChangeAspect="1"/>
          </p:cNvPicPr>
          <p:nvPr/>
        </p:nvPicPr>
        <p:blipFill>
          <a:blip r:embed="rId2"/>
          <a:stretch>
            <a:fillRect/>
          </a:stretch>
        </p:blipFill>
        <p:spPr>
          <a:xfrm>
            <a:off x="7277425" y="863304"/>
            <a:ext cx="4914574" cy="5593678"/>
          </a:xfrm>
          <a:prstGeom prst="rect">
            <a:avLst/>
          </a:prstGeom>
        </p:spPr>
      </p:pic>
      <p:sp>
        <p:nvSpPr>
          <p:cNvPr id="9" name="Oval 8">
            <a:extLst>
              <a:ext uri="{FF2B5EF4-FFF2-40B4-BE49-F238E27FC236}">
                <a16:creationId xmlns:a16="http://schemas.microsoft.com/office/drawing/2014/main" xmlns="" id="{34591148-5FB6-A740-8038-AA18833E7274}"/>
              </a:ext>
            </a:extLst>
          </p:cNvPr>
          <p:cNvSpPr/>
          <p:nvPr/>
        </p:nvSpPr>
        <p:spPr>
          <a:xfrm>
            <a:off x="11036311" y="2718848"/>
            <a:ext cx="954741" cy="9412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7">
            <a:extLst>
              <a:ext uri="{FF2B5EF4-FFF2-40B4-BE49-F238E27FC236}">
                <a16:creationId xmlns:a16="http://schemas.microsoft.com/office/drawing/2014/main" xmlns="" id="{EA875703-8CFC-C34D-BFBD-0A7440AEEAE2}"/>
              </a:ext>
            </a:extLst>
          </p:cNvPr>
          <p:cNvPicPr>
            <a:picLocks noChangeAspect="1"/>
          </p:cNvPicPr>
          <p:nvPr/>
        </p:nvPicPr>
        <p:blipFill rotWithShape="1">
          <a:blip r:embed="rId3">
            <a:extLst>
              <a:ext uri="{28A0092B-C50C-407E-A947-70E740481C1C}">
                <a14:useLocalDpi xmlns:a14="http://schemas.microsoft.com/office/drawing/2010/main" val="0"/>
              </a:ext>
            </a:extLst>
          </a:blip>
          <a:srcRect l="17544" t="10532" r="26385" b="-2107"/>
          <a:stretch/>
        </p:blipFill>
        <p:spPr>
          <a:xfrm>
            <a:off x="11396382" y="2849450"/>
            <a:ext cx="234600" cy="599889"/>
          </a:xfrm>
          <a:prstGeom prst="rect">
            <a:avLst/>
          </a:prstGeom>
        </p:spPr>
      </p:pic>
      <p:pic>
        <p:nvPicPr>
          <p:cNvPr id="7" name="Picture 6">
            <a:extLst>
              <a:ext uri="{FF2B5EF4-FFF2-40B4-BE49-F238E27FC236}">
                <a16:creationId xmlns:a16="http://schemas.microsoft.com/office/drawing/2014/main" xmlns="" id="{734100F6-9A80-304E-99AD-E5C74B7A3FBB}"/>
              </a:ext>
            </a:extLst>
          </p:cNvPr>
          <p:cNvPicPr>
            <a:picLocks noChangeAspect="1"/>
          </p:cNvPicPr>
          <p:nvPr/>
        </p:nvPicPr>
        <p:blipFill>
          <a:blip r:embed="rId4"/>
          <a:stretch>
            <a:fillRect/>
          </a:stretch>
        </p:blipFill>
        <p:spPr>
          <a:xfrm>
            <a:off x="9516874" y="88288"/>
            <a:ext cx="2564389" cy="775016"/>
          </a:xfrm>
          <a:prstGeom prst="rect">
            <a:avLst/>
          </a:prstGeom>
        </p:spPr>
      </p:pic>
      <p:sp>
        <p:nvSpPr>
          <p:cNvPr id="2" name="Freccia in su 1">
            <a:extLst>
              <a:ext uri="{FF2B5EF4-FFF2-40B4-BE49-F238E27FC236}">
                <a16:creationId xmlns:a16="http://schemas.microsoft.com/office/drawing/2014/main" xmlns="" id="{7474F84D-2CB9-4899-8294-4FB9F2A27181}"/>
              </a:ext>
            </a:extLst>
          </p:cNvPr>
          <p:cNvSpPr/>
          <p:nvPr/>
        </p:nvSpPr>
        <p:spPr>
          <a:xfrm>
            <a:off x="11229264" y="3744277"/>
            <a:ext cx="594671" cy="126319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a:extLst>
              <a:ext uri="{FF2B5EF4-FFF2-40B4-BE49-F238E27FC236}">
                <a16:creationId xmlns:a16="http://schemas.microsoft.com/office/drawing/2014/main" xmlns="" id="{961E856E-F1D4-4EB0-8BFA-A09FC530F4EE}"/>
              </a:ext>
            </a:extLst>
          </p:cNvPr>
          <p:cNvSpPr/>
          <p:nvPr/>
        </p:nvSpPr>
        <p:spPr>
          <a:xfrm>
            <a:off x="10910699" y="5007469"/>
            <a:ext cx="1281300" cy="461665"/>
          </a:xfrm>
          <a:prstGeom prst="rect">
            <a:avLst/>
          </a:prstGeom>
          <a:solidFill>
            <a:schemeClr val="bg1"/>
          </a:solidFill>
        </p:spPr>
        <p:txBody>
          <a:bodyPr wrap="square">
            <a:spAutoFit/>
          </a:bodyPr>
          <a:lstStyle/>
          <a:p>
            <a:r>
              <a:rPr lang="en-GB" sz="2400" b="1" dirty="0">
                <a:solidFill>
                  <a:srgbClr val="FF0000"/>
                </a:solidFill>
                <a:latin typeface="Avenir LT Std 35 Light" panose="020B0402020203020204" pitchFamily="34" charset="0"/>
              </a:rPr>
              <a:t>net</a:t>
            </a:r>
            <a:r>
              <a:rPr lang="en-GB" sz="2400" b="1" dirty="0">
                <a:solidFill>
                  <a:srgbClr val="0070C0"/>
                </a:solidFill>
                <a:latin typeface="Avenir LT Std 35 Light" panose="020B0402020203020204" pitchFamily="34" charset="0"/>
              </a:rPr>
              <a:t>H</a:t>
            </a:r>
            <a:r>
              <a:rPr lang="en-GB" sz="2400" b="1" baseline="-25000" dirty="0">
                <a:solidFill>
                  <a:srgbClr val="0070C0"/>
                </a:solidFill>
                <a:latin typeface="Avenir LT Std 35 Light" panose="020B0402020203020204" pitchFamily="34" charset="0"/>
              </a:rPr>
              <a:t>2</a:t>
            </a:r>
            <a:r>
              <a:rPr lang="en-GB" sz="2400" b="1" dirty="0">
                <a:solidFill>
                  <a:srgbClr val="0070C0"/>
                </a:solidFill>
                <a:latin typeface="Avenir LT Std 35 Light" panose="020B0402020203020204" pitchFamily="34" charset="0"/>
              </a:rPr>
              <a:t>O</a:t>
            </a:r>
            <a:endParaRPr lang="it-IT" sz="2400" dirty="0"/>
          </a:p>
        </p:txBody>
      </p:sp>
    </p:spTree>
    <p:extLst>
      <p:ext uri="{BB962C8B-B14F-4D97-AF65-F5344CB8AC3E}">
        <p14:creationId xmlns:p14="http://schemas.microsoft.com/office/powerpoint/2010/main" val="408306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57994FF-D42C-044F-9B87-7DAEE2FB1D74}"/>
              </a:ext>
            </a:extLst>
          </p:cNvPr>
          <p:cNvSpPr txBox="1"/>
          <p:nvPr/>
        </p:nvSpPr>
        <p:spPr>
          <a:xfrm>
            <a:off x="11609" y="3018122"/>
            <a:ext cx="5992807" cy="1015663"/>
          </a:xfrm>
          <a:prstGeom prst="rect">
            <a:avLst/>
          </a:prstGeom>
          <a:noFill/>
          <a:ln>
            <a:noFill/>
          </a:ln>
        </p:spPr>
        <p:txBody>
          <a:bodyPr wrap="square" rtlCol="0">
            <a:spAutoFit/>
          </a:bodyPr>
          <a:lstStyle/>
          <a:p>
            <a:pPr algn="r"/>
            <a:r>
              <a:rPr lang="en-GB" sz="2000" b="1" dirty="0">
                <a:latin typeface="Avenir Roman" panose="02000503020000020003" pitchFamily="2" charset="0"/>
              </a:rPr>
              <a:t>B2B ENVIRONMENTAL MONITORING</a:t>
            </a:r>
            <a:r>
              <a:rPr lang="en-GB" sz="2000" dirty="0">
                <a:latin typeface="Avenir Roman" panose="02000503020000020003" pitchFamily="2" charset="0"/>
              </a:rPr>
              <a:t>: </a:t>
            </a:r>
          </a:p>
          <a:p>
            <a:pPr algn="r"/>
            <a:r>
              <a:rPr lang="en-GB" sz="2000" dirty="0">
                <a:latin typeface="Avenir Roman" panose="02000503020000020003" pitchFamily="2" charset="0"/>
              </a:rPr>
              <a:t>MARINE PARK – PORT – MARINA </a:t>
            </a:r>
          </a:p>
          <a:p>
            <a:pPr algn="r"/>
            <a:r>
              <a:rPr lang="en-GB" sz="2000" dirty="0">
                <a:latin typeface="Avenir Roman" panose="02000503020000020003" pitchFamily="2" charset="0"/>
              </a:rPr>
              <a:t>USAGE SCENARIOS (prospects already present)</a:t>
            </a:r>
          </a:p>
        </p:txBody>
      </p:sp>
      <p:pic>
        <p:nvPicPr>
          <p:cNvPr id="7" name="Picture 6">
            <a:extLst>
              <a:ext uri="{FF2B5EF4-FFF2-40B4-BE49-F238E27FC236}">
                <a16:creationId xmlns:a16="http://schemas.microsoft.com/office/drawing/2014/main" xmlns="" id="{734100F6-9A80-304E-99AD-E5C74B7A3FBB}"/>
              </a:ext>
            </a:extLst>
          </p:cNvPr>
          <p:cNvPicPr>
            <a:picLocks noChangeAspect="1"/>
          </p:cNvPicPr>
          <p:nvPr/>
        </p:nvPicPr>
        <p:blipFill>
          <a:blip r:embed="rId2"/>
          <a:stretch>
            <a:fillRect/>
          </a:stretch>
        </p:blipFill>
        <p:spPr>
          <a:xfrm>
            <a:off x="9516874" y="88288"/>
            <a:ext cx="2564389" cy="775016"/>
          </a:xfrm>
          <a:prstGeom prst="rect">
            <a:avLst/>
          </a:prstGeom>
        </p:spPr>
      </p:pic>
      <p:pic>
        <p:nvPicPr>
          <p:cNvPr id="8" name="Picture 7">
            <a:extLst>
              <a:ext uri="{FF2B5EF4-FFF2-40B4-BE49-F238E27FC236}">
                <a16:creationId xmlns:a16="http://schemas.microsoft.com/office/drawing/2014/main" xmlns="" id="{EA875703-8CFC-C34D-BFBD-0A7440AEEAE2}"/>
              </a:ext>
            </a:extLst>
          </p:cNvPr>
          <p:cNvPicPr>
            <a:picLocks noChangeAspect="1"/>
          </p:cNvPicPr>
          <p:nvPr/>
        </p:nvPicPr>
        <p:blipFill rotWithShape="1">
          <a:blip r:embed="rId3">
            <a:extLst>
              <a:ext uri="{28A0092B-C50C-407E-A947-70E740481C1C}">
                <a14:useLocalDpi xmlns:a14="http://schemas.microsoft.com/office/drawing/2010/main" val="0"/>
              </a:ext>
            </a:extLst>
          </a:blip>
          <a:srcRect l="17544" t="10532" r="26385" b="-2107"/>
          <a:stretch/>
        </p:blipFill>
        <p:spPr>
          <a:xfrm>
            <a:off x="10545854" y="3816689"/>
            <a:ext cx="1224136" cy="3130211"/>
          </a:xfrm>
          <a:prstGeom prst="rect">
            <a:avLst/>
          </a:prstGeom>
        </p:spPr>
      </p:pic>
      <p:pic>
        <p:nvPicPr>
          <p:cNvPr id="3" name="Picture 2">
            <a:extLst>
              <a:ext uri="{FF2B5EF4-FFF2-40B4-BE49-F238E27FC236}">
                <a16:creationId xmlns:a16="http://schemas.microsoft.com/office/drawing/2014/main" xmlns="" id="{B1E39756-5BFD-A647-9E99-EE9471BF85C3}"/>
              </a:ext>
            </a:extLst>
          </p:cNvPr>
          <p:cNvPicPr>
            <a:picLocks noChangeAspect="1"/>
          </p:cNvPicPr>
          <p:nvPr/>
        </p:nvPicPr>
        <p:blipFill>
          <a:blip r:embed="rId4"/>
          <a:stretch>
            <a:fillRect/>
          </a:stretch>
        </p:blipFill>
        <p:spPr>
          <a:xfrm>
            <a:off x="6187585" y="2188832"/>
            <a:ext cx="4345436" cy="2932503"/>
          </a:xfrm>
          <a:prstGeom prst="rect">
            <a:avLst/>
          </a:prstGeom>
        </p:spPr>
      </p:pic>
      <p:sp>
        <p:nvSpPr>
          <p:cNvPr id="4" name="TextBox 3">
            <a:extLst>
              <a:ext uri="{FF2B5EF4-FFF2-40B4-BE49-F238E27FC236}">
                <a16:creationId xmlns:a16="http://schemas.microsoft.com/office/drawing/2014/main" xmlns="" id="{3C7F8B74-94B5-EE48-9CD1-E17DB0BA8CC2}"/>
              </a:ext>
            </a:extLst>
          </p:cNvPr>
          <p:cNvSpPr txBox="1"/>
          <p:nvPr/>
        </p:nvSpPr>
        <p:spPr>
          <a:xfrm>
            <a:off x="3529179" y="5315684"/>
            <a:ext cx="6683966" cy="1323439"/>
          </a:xfrm>
          <a:prstGeom prst="rect">
            <a:avLst/>
          </a:prstGeom>
          <a:noFill/>
        </p:spPr>
        <p:txBody>
          <a:bodyPr wrap="square" rtlCol="0">
            <a:spAutoFit/>
          </a:bodyPr>
          <a:lstStyle/>
          <a:p>
            <a:pPr algn="just"/>
            <a:r>
              <a:rPr lang="en-GB" sz="2000" b="1" dirty="0">
                <a:latin typeface="Avenir Roman" panose="02000503020000020003" pitchFamily="2" charset="0"/>
              </a:rPr>
              <a:t>B2C PERSONAL USAGE</a:t>
            </a:r>
            <a:r>
              <a:rPr lang="en-GB" sz="2000" dirty="0">
                <a:latin typeface="Avenir Roman" panose="02000503020000020003" pitchFamily="2" charset="0"/>
              </a:rPr>
              <a:t>: (Kickstarter® campaign planned, to launch this segment, </a:t>
            </a:r>
            <a:r>
              <a:rPr lang="en-GB" sz="2000" b="1" dirty="0" err="1">
                <a:latin typeface="Avenir Roman" panose="02000503020000020003" pitchFamily="2" charset="0"/>
              </a:rPr>
              <a:t>netAtmo</a:t>
            </a:r>
            <a:r>
              <a:rPr lang="en-GB" sz="2000" b="1" dirty="0">
                <a:latin typeface="Avenir Roman" panose="02000503020000020003" pitchFamily="2" charset="0"/>
              </a:rPr>
              <a:t> ® for boat-homes</a:t>
            </a:r>
            <a:r>
              <a:rPr lang="en-GB" sz="2000" dirty="0">
                <a:latin typeface="Avenir Roman" panose="02000503020000020003" pitchFamily="2" charset="0"/>
              </a:rPr>
              <a:t>)</a:t>
            </a:r>
          </a:p>
          <a:p>
            <a:endParaRPr lang="it-IT" sz="2000" dirty="0"/>
          </a:p>
        </p:txBody>
      </p:sp>
      <p:pic>
        <p:nvPicPr>
          <p:cNvPr id="10" name="Picture 9">
            <a:extLst>
              <a:ext uri="{FF2B5EF4-FFF2-40B4-BE49-F238E27FC236}">
                <a16:creationId xmlns:a16="http://schemas.microsoft.com/office/drawing/2014/main" xmlns="" id="{0E50A10F-0F97-0E47-B208-D133EC9BAAA1}"/>
              </a:ext>
            </a:extLst>
          </p:cNvPr>
          <p:cNvPicPr>
            <a:picLocks noChangeAspect="1"/>
          </p:cNvPicPr>
          <p:nvPr/>
        </p:nvPicPr>
        <p:blipFill>
          <a:blip r:embed="rId5"/>
          <a:stretch>
            <a:fillRect/>
          </a:stretch>
        </p:blipFill>
        <p:spPr>
          <a:xfrm>
            <a:off x="-74723" y="4300016"/>
            <a:ext cx="3529179" cy="2646884"/>
          </a:xfrm>
          <a:prstGeom prst="rect">
            <a:avLst/>
          </a:prstGeom>
        </p:spPr>
      </p:pic>
      <p:sp>
        <p:nvSpPr>
          <p:cNvPr id="11" name="TextBox 10">
            <a:extLst>
              <a:ext uri="{FF2B5EF4-FFF2-40B4-BE49-F238E27FC236}">
                <a16:creationId xmlns:a16="http://schemas.microsoft.com/office/drawing/2014/main" xmlns="" id="{7892C125-CCE6-624F-8C81-81949F91B12D}"/>
              </a:ext>
            </a:extLst>
          </p:cNvPr>
          <p:cNvSpPr txBox="1"/>
          <p:nvPr/>
        </p:nvSpPr>
        <p:spPr>
          <a:xfrm>
            <a:off x="3529179" y="1192522"/>
            <a:ext cx="6062418" cy="1015663"/>
          </a:xfrm>
          <a:prstGeom prst="rect">
            <a:avLst/>
          </a:prstGeom>
          <a:noFill/>
        </p:spPr>
        <p:txBody>
          <a:bodyPr wrap="square" rtlCol="0">
            <a:spAutoFit/>
          </a:bodyPr>
          <a:lstStyle/>
          <a:p>
            <a:r>
              <a:rPr lang="en-GB" sz="2000" b="1" dirty="0">
                <a:latin typeface="Avenir Roman" panose="02000503020000020003" pitchFamily="2" charset="0"/>
              </a:rPr>
              <a:t>B2B AGRIFOOD</a:t>
            </a:r>
            <a:r>
              <a:rPr lang="en-GB" sz="2000" dirty="0">
                <a:latin typeface="Avenir Roman" panose="02000503020000020003" pitchFamily="2" charset="0"/>
              </a:rPr>
              <a:t>: FISHFARMING USAGE SCENARIOS (leads already present)</a:t>
            </a:r>
          </a:p>
          <a:p>
            <a:endParaRPr lang="it-IT" sz="2000" dirty="0"/>
          </a:p>
        </p:txBody>
      </p:sp>
      <p:pic>
        <p:nvPicPr>
          <p:cNvPr id="14" name="Picture 13">
            <a:extLst>
              <a:ext uri="{FF2B5EF4-FFF2-40B4-BE49-F238E27FC236}">
                <a16:creationId xmlns:a16="http://schemas.microsoft.com/office/drawing/2014/main" xmlns="" id="{919FF145-2CB7-5042-BE58-00E35E2A80EF}"/>
              </a:ext>
            </a:extLst>
          </p:cNvPr>
          <p:cNvPicPr>
            <a:picLocks noChangeAspect="1"/>
          </p:cNvPicPr>
          <p:nvPr/>
        </p:nvPicPr>
        <p:blipFill>
          <a:blip r:embed="rId6"/>
          <a:stretch>
            <a:fillRect/>
          </a:stretch>
        </p:blipFill>
        <p:spPr>
          <a:xfrm>
            <a:off x="-74723" y="-12721"/>
            <a:ext cx="3529178" cy="2812483"/>
          </a:xfrm>
          <a:prstGeom prst="rect">
            <a:avLst/>
          </a:prstGeom>
        </p:spPr>
      </p:pic>
    </p:spTree>
    <p:extLst>
      <p:ext uri="{BB962C8B-B14F-4D97-AF65-F5344CB8AC3E}">
        <p14:creationId xmlns:p14="http://schemas.microsoft.com/office/powerpoint/2010/main" val="138836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57994FF-D42C-044F-9B87-7DAEE2FB1D74}"/>
              </a:ext>
            </a:extLst>
          </p:cNvPr>
          <p:cNvSpPr txBox="1"/>
          <p:nvPr/>
        </p:nvSpPr>
        <p:spPr>
          <a:xfrm>
            <a:off x="231914" y="979214"/>
            <a:ext cx="11538076" cy="1508105"/>
          </a:xfrm>
          <a:prstGeom prst="rect">
            <a:avLst/>
          </a:prstGeom>
          <a:noFill/>
          <a:ln>
            <a:solidFill>
              <a:schemeClr val="accent1"/>
            </a:solidFill>
          </a:ln>
        </p:spPr>
        <p:txBody>
          <a:bodyPr wrap="square" rtlCol="0">
            <a:spAutoFit/>
          </a:bodyPr>
          <a:lstStyle/>
          <a:p>
            <a:pPr algn="just"/>
            <a:r>
              <a:rPr lang="en-GB" sz="2000" b="1" dirty="0">
                <a:solidFill>
                  <a:srgbClr val="FF0000"/>
                </a:solidFill>
                <a:latin typeface="Avenir LT Std 35 Light" panose="020B0402020203020204" pitchFamily="34" charset="0"/>
              </a:rPr>
              <a:t>net</a:t>
            </a:r>
            <a:r>
              <a:rPr lang="en-GB" sz="2000" b="1" dirty="0">
                <a:solidFill>
                  <a:srgbClr val="0070C0"/>
                </a:solidFill>
                <a:latin typeface="Avenir LT Std 35 Light" panose="020B0402020203020204" pitchFamily="34" charset="0"/>
              </a:rPr>
              <a:t>H</a:t>
            </a:r>
            <a:r>
              <a:rPr lang="en-GB" sz="2000" b="1" baseline="-25000" dirty="0">
                <a:solidFill>
                  <a:srgbClr val="0070C0"/>
                </a:solidFill>
                <a:latin typeface="Avenir LT Std 35 Light" panose="020B0402020203020204" pitchFamily="34" charset="0"/>
              </a:rPr>
              <a:t>2</a:t>
            </a:r>
            <a:r>
              <a:rPr lang="en-GB" sz="2000" b="1" dirty="0">
                <a:solidFill>
                  <a:srgbClr val="0070C0"/>
                </a:solidFill>
                <a:latin typeface="Avenir LT Std 35 Light" panose="020B0402020203020204" pitchFamily="34" charset="0"/>
              </a:rPr>
              <a:t>O </a:t>
            </a:r>
            <a:r>
              <a:rPr lang="en-GB" sz="2000" b="1" dirty="0">
                <a:latin typeface="Avenir Light" panose="020B0402020203020204" pitchFamily="34" charset="77"/>
              </a:rPr>
              <a:t>ADDRESSABLE MARKETS AND FIRST MARKET APPROACH</a:t>
            </a:r>
          </a:p>
          <a:p>
            <a:pPr algn="just"/>
            <a:r>
              <a:rPr lang="en-GB" sz="2400" dirty="0">
                <a:latin typeface="Avenir Roman" panose="02000503020000020003" pitchFamily="2" charset="0"/>
              </a:rPr>
              <a:t>The first markets to be attacked are: small ports and marinas, marine parks and reserves, </a:t>
            </a:r>
            <a:r>
              <a:rPr lang="en-GB" sz="2400" dirty="0" err="1">
                <a:latin typeface="Avenir Roman" panose="02000503020000020003" pitchFamily="2" charset="0"/>
              </a:rPr>
              <a:t>fishfarming</a:t>
            </a:r>
            <a:r>
              <a:rPr lang="en-GB" sz="2400" dirty="0">
                <a:latin typeface="Avenir Roman" panose="02000503020000020003" pitchFamily="2" charset="0"/>
              </a:rPr>
              <a:t> sites and beach resorts. </a:t>
            </a:r>
          </a:p>
          <a:p>
            <a:pPr algn="just"/>
            <a:r>
              <a:rPr lang="en-GB" sz="2400" b="1" dirty="0">
                <a:latin typeface="Avenir Roman" panose="02000503020000020003" pitchFamily="2" charset="0"/>
              </a:rPr>
              <a:t>The main business model is to sell the buoy with </a:t>
            </a:r>
            <a:r>
              <a:rPr lang="en-GB" sz="2400" u="sng" dirty="0">
                <a:latin typeface="Avenir Roman" panose="02000503020000020003" pitchFamily="2" charset="0"/>
              </a:rPr>
              <a:t>accessories and services</a:t>
            </a:r>
            <a:r>
              <a:rPr lang="en-GB" sz="2400" dirty="0">
                <a:latin typeface="Avenir Roman" panose="02000503020000020003" pitchFamily="2" charset="0"/>
              </a:rPr>
              <a:t>.</a:t>
            </a:r>
          </a:p>
        </p:txBody>
      </p:sp>
      <p:sp>
        <p:nvSpPr>
          <p:cNvPr id="6" name="Text Placeholder 3">
            <a:extLst>
              <a:ext uri="{FF2B5EF4-FFF2-40B4-BE49-F238E27FC236}">
                <a16:creationId xmlns:a16="http://schemas.microsoft.com/office/drawing/2014/main" xmlns="" id="{2F0DC745-7808-C44D-9179-D1C56459E889}"/>
              </a:ext>
            </a:extLst>
          </p:cNvPr>
          <p:cNvSpPr txBox="1">
            <a:spLocks/>
          </p:cNvSpPr>
          <p:nvPr/>
        </p:nvSpPr>
        <p:spPr>
          <a:xfrm>
            <a:off x="503032" y="185512"/>
            <a:ext cx="6247163" cy="580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rgbClr val="FF0000"/>
                </a:solidFill>
                <a:latin typeface="Avenir LT Std 35 Light" panose="020B0402020203020204" pitchFamily="34" charset="0"/>
              </a:rPr>
              <a:t>net</a:t>
            </a:r>
            <a:r>
              <a:rPr lang="en-GB" sz="3200" b="1" dirty="0">
                <a:solidFill>
                  <a:srgbClr val="0070C0"/>
                </a:solidFill>
                <a:latin typeface="Avenir LT Std 35 Light" panose="020B0402020203020204" pitchFamily="34" charset="0"/>
              </a:rPr>
              <a:t>H</a:t>
            </a:r>
            <a:r>
              <a:rPr lang="en-GB" sz="3200" b="1" baseline="-25000" dirty="0">
                <a:solidFill>
                  <a:srgbClr val="0070C0"/>
                </a:solidFill>
                <a:latin typeface="Avenir LT Std 35 Light" panose="020B0402020203020204" pitchFamily="34" charset="0"/>
              </a:rPr>
              <a:t>2</a:t>
            </a:r>
            <a:r>
              <a:rPr lang="en-GB" sz="3200" b="1" dirty="0">
                <a:solidFill>
                  <a:srgbClr val="0070C0"/>
                </a:solidFill>
                <a:latin typeface="Avenir LT Std 35 Light" panose="020B0402020203020204" pitchFamily="34" charset="0"/>
              </a:rPr>
              <a:t>O</a:t>
            </a:r>
            <a:r>
              <a:rPr lang="en-GB" sz="3200" dirty="0">
                <a:solidFill>
                  <a:srgbClr val="0070C0"/>
                </a:solidFill>
                <a:latin typeface="Avenir LT Std 35 Light" panose="020B0402020203020204" pitchFamily="34" charset="0"/>
              </a:rPr>
              <a:t> </a:t>
            </a:r>
            <a:r>
              <a:rPr lang="en-GB" dirty="0">
                <a:latin typeface="Avenir LT Std 35 Light" panose="020B0402020203020204" pitchFamily="34" charset="0"/>
              </a:rPr>
              <a:t>personal smart buoy</a:t>
            </a:r>
            <a:endParaRPr lang="en-GB" sz="3200" dirty="0">
              <a:latin typeface="Avenir LT Std 35 Light" panose="020B0402020203020204" pitchFamily="34" charset="0"/>
            </a:endParaRPr>
          </a:p>
        </p:txBody>
      </p:sp>
      <p:pic>
        <p:nvPicPr>
          <p:cNvPr id="7" name="Picture 6">
            <a:extLst>
              <a:ext uri="{FF2B5EF4-FFF2-40B4-BE49-F238E27FC236}">
                <a16:creationId xmlns:a16="http://schemas.microsoft.com/office/drawing/2014/main" xmlns="" id="{734100F6-9A80-304E-99AD-E5C74B7A3FBB}"/>
              </a:ext>
            </a:extLst>
          </p:cNvPr>
          <p:cNvPicPr>
            <a:picLocks noChangeAspect="1"/>
          </p:cNvPicPr>
          <p:nvPr/>
        </p:nvPicPr>
        <p:blipFill>
          <a:blip r:embed="rId2"/>
          <a:stretch>
            <a:fillRect/>
          </a:stretch>
        </p:blipFill>
        <p:spPr>
          <a:xfrm>
            <a:off x="9516874" y="88288"/>
            <a:ext cx="2564389" cy="775016"/>
          </a:xfrm>
          <a:prstGeom prst="rect">
            <a:avLst/>
          </a:prstGeom>
        </p:spPr>
      </p:pic>
      <p:pic>
        <p:nvPicPr>
          <p:cNvPr id="8" name="Picture 7">
            <a:extLst>
              <a:ext uri="{FF2B5EF4-FFF2-40B4-BE49-F238E27FC236}">
                <a16:creationId xmlns:a16="http://schemas.microsoft.com/office/drawing/2014/main" xmlns="" id="{EA875703-8CFC-C34D-BFBD-0A7440AEEAE2}"/>
              </a:ext>
            </a:extLst>
          </p:cNvPr>
          <p:cNvPicPr>
            <a:picLocks noChangeAspect="1"/>
          </p:cNvPicPr>
          <p:nvPr/>
        </p:nvPicPr>
        <p:blipFill rotWithShape="1">
          <a:blip r:embed="rId3">
            <a:extLst>
              <a:ext uri="{28A0092B-C50C-407E-A947-70E740481C1C}">
                <a14:useLocalDpi xmlns:a14="http://schemas.microsoft.com/office/drawing/2010/main" val="0"/>
              </a:ext>
            </a:extLst>
          </a:blip>
          <a:srcRect l="17544" t="10532" r="26385" b="-2107"/>
          <a:stretch/>
        </p:blipFill>
        <p:spPr>
          <a:xfrm>
            <a:off x="10545854" y="3816689"/>
            <a:ext cx="1224136" cy="3130211"/>
          </a:xfrm>
          <a:prstGeom prst="rect">
            <a:avLst/>
          </a:prstGeom>
        </p:spPr>
      </p:pic>
      <p:sp>
        <p:nvSpPr>
          <p:cNvPr id="2" name="TextBox 1">
            <a:extLst>
              <a:ext uri="{FF2B5EF4-FFF2-40B4-BE49-F238E27FC236}">
                <a16:creationId xmlns:a16="http://schemas.microsoft.com/office/drawing/2014/main" xmlns="" id="{14155D60-40ED-8C4C-B06F-FCB111B97500}"/>
              </a:ext>
            </a:extLst>
          </p:cNvPr>
          <p:cNvSpPr txBox="1"/>
          <p:nvPr/>
        </p:nvSpPr>
        <p:spPr>
          <a:xfrm>
            <a:off x="231914" y="4652918"/>
            <a:ext cx="10247461" cy="1384995"/>
          </a:xfrm>
          <a:prstGeom prst="rect">
            <a:avLst/>
          </a:prstGeom>
          <a:solidFill>
            <a:schemeClr val="accent5"/>
          </a:solidFill>
        </p:spPr>
        <p:txBody>
          <a:bodyPr wrap="square" rtlCol="0">
            <a:spAutoFit/>
          </a:bodyPr>
          <a:lstStyle/>
          <a:p>
            <a:pPr algn="just"/>
            <a:r>
              <a:rPr lang="en-GB" sz="2800" dirty="0">
                <a:latin typeface="Avenir Roman" panose="02000503020000020003" pitchFamily="2" charset="0"/>
              </a:rPr>
              <a:t>A rough value for the first segment </a:t>
            </a:r>
            <a:r>
              <a:rPr lang="en-GB" sz="2800">
                <a:latin typeface="Avenir Roman" panose="02000503020000020003" pitchFamily="2" charset="0"/>
              </a:rPr>
              <a:t>of the global </a:t>
            </a:r>
            <a:r>
              <a:rPr lang="en-GB" sz="2800" dirty="0">
                <a:latin typeface="Avenir Roman" panose="02000503020000020003" pitchFamily="2" charset="0"/>
              </a:rPr>
              <a:t>addressable market is approximately 750M euros (excluding accessories and services, which can 10x this value)</a:t>
            </a:r>
          </a:p>
        </p:txBody>
      </p:sp>
      <p:sp>
        <p:nvSpPr>
          <p:cNvPr id="4" name="TextBox 3">
            <a:extLst>
              <a:ext uri="{FF2B5EF4-FFF2-40B4-BE49-F238E27FC236}">
                <a16:creationId xmlns:a16="http://schemas.microsoft.com/office/drawing/2014/main" xmlns="" id="{F9F5270A-5003-1E4A-88D7-4A7C42D2779D}"/>
              </a:ext>
            </a:extLst>
          </p:cNvPr>
          <p:cNvSpPr txBox="1"/>
          <p:nvPr/>
        </p:nvSpPr>
        <p:spPr>
          <a:xfrm>
            <a:off x="231914" y="2541674"/>
            <a:ext cx="9854621" cy="1569660"/>
          </a:xfrm>
          <a:prstGeom prst="rect">
            <a:avLst/>
          </a:prstGeom>
          <a:noFill/>
        </p:spPr>
        <p:txBody>
          <a:bodyPr wrap="square" rtlCol="0">
            <a:spAutoFit/>
          </a:bodyPr>
          <a:lstStyle/>
          <a:p>
            <a:pPr algn="just"/>
            <a:endParaRPr lang="en-GB" sz="2400" dirty="0">
              <a:latin typeface="Avenir Roman" panose="02000503020000020003" pitchFamily="2" charset="0"/>
            </a:endParaRPr>
          </a:p>
          <a:p>
            <a:pPr algn="just"/>
            <a:r>
              <a:rPr lang="en-GB" sz="2400" dirty="0">
                <a:latin typeface="Avenir Roman" panose="02000503020000020003" pitchFamily="2" charset="0"/>
              </a:rPr>
              <a:t>The first sale (underway) </a:t>
            </a:r>
            <a:r>
              <a:rPr lang="en-GB" sz="2400" b="1" dirty="0">
                <a:latin typeface="Avenir Roman" panose="02000503020000020003" pitchFamily="2" charset="0"/>
              </a:rPr>
              <a:t>is valued at 12k euros:</a:t>
            </a:r>
          </a:p>
          <a:p>
            <a:pPr algn="just"/>
            <a:r>
              <a:rPr lang="en-GB" sz="2400" b="1" dirty="0">
                <a:latin typeface="Avenir Roman" panose="02000503020000020003" pitchFamily="2" charset="0"/>
              </a:rPr>
              <a:t>1.5k the buoy, 10.5k accessories (power packs, mooring, additional sensors) and additional services (installation, O&amp;M)</a:t>
            </a:r>
            <a:endParaRPr lang="it-IT" sz="2400" dirty="0"/>
          </a:p>
        </p:txBody>
      </p:sp>
    </p:spTree>
    <p:extLst>
      <p:ext uri="{BB962C8B-B14F-4D97-AF65-F5344CB8AC3E}">
        <p14:creationId xmlns:p14="http://schemas.microsoft.com/office/powerpoint/2010/main" val="99508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57994FF-D42C-044F-9B87-7DAEE2FB1D74}"/>
              </a:ext>
            </a:extLst>
          </p:cNvPr>
          <p:cNvSpPr txBox="1"/>
          <p:nvPr/>
        </p:nvSpPr>
        <p:spPr>
          <a:xfrm>
            <a:off x="231914" y="1132827"/>
            <a:ext cx="10057365" cy="5238357"/>
          </a:xfrm>
          <a:prstGeom prst="rect">
            <a:avLst/>
          </a:prstGeom>
          <a:noFill/>
          <a:ln>
            <a:solidFill>
              <a:schemeClr val="accent1"/>
            </a:solidFill>
          </a:ln>
        </p:spPr>
        <p:txBody>
          <a:bodyPr wrap="square" rtlCol="0">
            <a:spAutoFit/>
          </a:bodyPr>
          <a:lstStyle/>
          <a:p>
            <a:pPr algn="just"/>
            <a:r>
              <a:rPr lang="en-GB" sz="2000" dirty="0">
                <a:latin typeface="Avenir LT Std 55 Roman" panose="020B0503020203020204" pitchFamily="34" charset="0"/>
              </a:rPr>
              <a:t>ELEMENTS WORKS SRL </a:t>
            </a:r>
            <a:r>
              <a:rPr lang="en-GB" sz="2000" b="1" dirty="0">
                <a:latin typeface="Avenir LT Std 55 Roman" panose="020B0503020203020204" pitchFamily="34" charset="0"/>
              </a:rPr>
              <a:t>History and Key Personnel</a:t>
            </a:r>
          </a:p>
          <a:p>
            <a:pPr algn="just"/>
            <a:endParaRPr lang="en-GB" sz="2000" b="1" dirty="0">
              <a:latin typeface="Avenir LT Std 55 Roman" panose="020B0503020203020204" pitchFamily="34" charset="0"/>
            </a:endParaRPr>
          </a:p>
          <a:p>
            <a:pPr algn="just"/>
            <a:r>
              <a:rPr lang="en-GB" sz="2000" dirty="0">
                <a:latin typeface="Avenir LT Std 55 Roman" panose="020B0503020203020204" pitchFamily="34" charset="0"/>
              </a:rPr>
              <a:t>ELEMENTS WORKS SRL  based in Pisa, Italy. Collected approximately 500,000 euros in seed money until now. It has 12 clients for its current products and services, </a:t>
            </a:r>
            <a:r>
              <a:rPr lang="en-GB" sz="2000" b="1" dirty="0">
                <a:latin typeface="Avenir LT Std 55 Roman" panose="020B0503020203020204" pitchFamily="34" charset="0"/>
              </a:rPr>
              <a:t>bringing the company to positive cashflow already in 2018</a:t>
            </a:r>
            <a:r>
              <a:rPr lang="en-GB" sz="2000" dirty="0">
                <a:latin typeface="Avenir LT Std 55 Roman" panose="020B0503020203020204" pitchFamily="34" charset="0"/>
              </a:rPr>
              <a:t>.</a:t>
            </a:r>
            <a:endParaRPr lang="en-GB" sz="2000" b="1" dirty="0">
              <a:latin typeface="Avenir LT Std 55 Roman" panose="020B0503020203020204" pitchFamily="34" charset="0"/>
            </a:endParaRPr>
          </a:p>
          <a:p>
            <a:pPr algn="just"/>
            <a:endParaRPr lang="en-GB" sz="2000" dirty="0">
              <a:latin typeface="Avenir LT Std 55 Roman" panose="020B0503020203020204" pitchFamily="34" charset="0"/>
            </a:endParaRPr>
          </a:p>
          <a:p>
            <a:pPr algn="just">
              <a:lnSpc>
                <a:spcPct val="120000"/>
              </a:lnSpc>
            </a:pPr>
            <a:r>
              <a:rPr lang="en-GB" sz="2000" b="1" dirty="0">
                <a:latin typeface="Avenir LT Std 55 Roman" panose="020B0503020203020204" pitchFamily="34" charset="0"/>
              </a:rPr>
              <a:t>Michele Grassi, Ph.D.  (Founder CEO, CTO)</a:t>
            </a:r>
            <a:endParaRPr lang="it-IT" sz="2000" b="1" dirty="0">
              <a:latin typeface="Avenir LT Std 55 Roman" panose="020B0503020203020204" pitchFamily="34" charset="0"/>
            </a:endParaRPr>
          </a:p>
          <a:p>
            <a:pPr algn="just">
              <a:lnSpc>
                <a:spcPct val="120000"/>
              </a:lnSpc>
            </a:pPr>
            <a:r>
              <a:rPr lang="en-GB" sz="2000" dirty="0">
                <a:latin typeface="Avenir LT Std 55 Roman" panose="020B0503020203020204" pitchFamily="34" charset="0"/>
              </a:rPr>
              <a:t>Serial entrepreneur having founded 40South Energy Limited in London in 2008 (collected more than 15M euros in equity and debt, 2.5M of which recently from Enel Green Power and </a:t>
            </a:r>
            <a:r>
              <a:rPr lang="en-GB" sz="2000" dirty="0" err="1">
                <a:latin typeface="Avenir LT Std 55 Roman" panose="020B0503020203020204" pitchFamily="34" charset="0"/>
              </a:rPr>
              <a:t>Invitalia</a:t>
            </a:r>
            <a:r>
              <a:rPr lang="en-GB" sz="2000" dirty="0">
                <a:latin typeface="Avenir LT Std 55 Roman" panose="020B0503020203020204" pitchFamily="34" charset="0"/>
              </a:rPr>
              <a:t> Ventures). He is a certified European Scientific Diver.</a:t>
            </a:r>
            <a:endParaRPr lang="it-IT" sz="2000" dirty="0">
              <a:latin typeface="Avenir LT Std 55 Roman" panose="020B0503020203020204" pitchFamily="34" charset="0"/>
            </a:endParaRPr>
          </a:p>
          <a:p>
            <a:pPr algn="just">
              <a:lnSpc>
                <a:spcPct val="120000"/>
              </a:lnSpc>
            </a:pPr>
            <a:r>
              <a:rPr lang="it-IT" sz="2000" b="1" dirty="0" err="1">
                <a:latin typeface="Avenir LT Std 55 Roman" panose="020B0503020203020204" pitchFamily="34" charset="0"/>
              </a:rPr>
              <a:t>Eng</a:t>
            </a:r>
            <a:r>
              <a:rPr lang="it-IT" sz="2000" b="1" dirty="0">
                <a:latin typeface="Avenir LT Std 55 Roman" panose="020B0503020203020204" pitchFamily="34" charset="0"/>
              </a:rPr>
              <a:t>. Alessandra Licciardello (Software and control </a:t>
            </a:r>
            <a:r>
              <a:rPr lang="it-IT" sz="2000" b="1" dirty="0" err="1">
                <a:latin typeface="Avenir LT Std 55 Roman" panose="020B0503020203020204" pitchFamily="34" charset="0"/>
              </a:rPr>
              <a:t>Engineer</a:t>
            </a:r>
            <a:r>
              <a:rPr lang="it-IT" sz="2000" b="1" dirty="0">
                <a:latin typeface="Avenir LT Std 55 Roman" panose="020B0503020203020204" pitchFamily="34" charset="0"/>
              </a:rPr>
              <a:t>, COO)</a:t>
            </a:r>
          </a:p>
          <a:p>
            <a:pPr algn="just">
              <a:lnSpc>
                <a:spcPct val="120000"/>
              </a:lnSpc>
            </a:pPr>
            <a:r>
              <a:rPr lang="en-GB" sz="2000" dirty="0">
                <a:latin typeface="Avenir LT Std 55 Roman" panose="020B0503020203020204" pitchFamily="34" charset="0"/>
              </a:rPr>
              <a:t>12 years of previous work as Control software engineer and as Project Manager for technology projects. She directed the team which developed, under Michele Grassi’s supervision, the power management and control systems for the 40South Energy wave energy converters.</a:t>
            </a:r>
            <a:endParaRPr lang="it-IT" sz="2000" dirty="0">
              <a:latin typeface="Avenir LT Std 55 Roman" panose="020B0503020203020204" pitchFamily="34" charset="0"/>
            </a:endParaRPr>
          </a:p>
        </p:txBody>
      </p:sp>
      <p:sp>
        <p:nvSpPr>
          <p:cNvPr id="6" name="Text Placeholder 3">
            <a:extLst>
              <a:ext uri="{FF2B5EF4-FFF2-40B4-BE49-F238E27FC236}">
                <a16:creationId xmlns:a16="http://schemas.microsoft.com/office/drawing/2014/main" xmlns="" id="{2F0DC745-7808-C44D-9179-D1C56459E889}"/>
              </a:ext>
            </a:extLst>
          </p:cNvPr>
          <p:cNvSpPr txBox="1">
            <a:spLocks/>
          </p:cNvSpPr>
          <p:nvPr/>
        </p:nvSpPr>
        <p:spPr>
          <a:xfrm>
            <a:off x="503032" y="185512"/>
            <a:ext cx="6247163" cy="580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rgbClr val="FF0000"/>
                </a:solidFill>
                <a:latin typeface="Avenir LT Std 35 Light" panose="020B0402020203020204" pitchFamily="34" charset="0"/>
              </a:rPr>
              <a:t>net</a:t>
            </a:r>
            <a:r>
              <a:rPr lang="en-GB" sz="3200" b="1" dirty="0">
                <a:solidFill>
                  <a:srgbClr val="0070C0"/>
                </a:solidFill>
                <a:latin typeface="Avenir LT Std 35 Light" panose="020B0402020203020204" pitchFamily="34" charset="0"/>
              </a:rPr>
              <a:t>H</a:t>
            </a:r>
            <a:r>
              <a:rPr lang="en-GB" sz="3200" b="1" baseline="-25000" dirty="0">
                <a:solidFill>
                  <a:srgbClr val="0070C0"/>
                </a:solidFill>
                <a:latin typeface="Avenir LT Std 35 Light" panose="020B0402020203020204" pitchFamily="34" charset="0"/>
              </a:rPr>
              <a:t>2</a:t>
            </a:r>
            <a:r>
              <a:rPr lang="en-GB" sz="3200" b="1" dirty="0">
                <a:solidFill>
                  <a:srgbClr val="0070C0"/>
                </a:solidFill>
                <a:latin typeface="Avenir LT Std 35 Light" panose="020B0402020203020204" pitchFamily="34" charset="0"/>
              </a:rPr>
              <a:t>O</a:t>
            </a:r>
            <a:r>
              <a:rPr lang="en-GB" sz="3200" dirty="0">
                <a:solidFill>
                  <a:srgbClr val="0070C0"/>
                </a:solidFill>
                <a:latin typeface="Avenir LT Std 35 Light" panose="020B0402020203020204" pitchFamily="34" charset="0"/>
              </a:rPr>
              <a:t> </a:t>
            </a:r>
            <a:r>
              <a:rPr lang="en-GB" dirty="0">
                <a:latin typeface="Avenir LT Std 35 Light" panose="020B0402020203020204" pitchFamily="34" charset="0"/>
              </a:rPr>
              <a:t>personal smart buoy</a:t>
            </a:r>
            <a:endParaRPr lang="en-GB" sz="3200" dirty="0">
              <a:latin typeface="Avenir LT Std 35 Light" panose="020B0402020203020204" pitchFamily="34" charset="0"/>
            </a:endParaRPr>
          </a:p>
        </p:txBody>
      </p:sp>
      <p:pic>
        <p:nvPicPr>
          <p:cNvPr id="7" name="Picture 6">
            <a:extLst>
              <a:ext uri="{FF2B5EF4-FFF2-40B4-BE49-F238E27FC236}">
                <a16:creationId xmlns:a16="http://schemas.microsoft.com/office/drawing/2014/main" xmlns="" id="{734100F6-9A80-304E-99AD-E5C74B7A3FBB}"/>
              </a:ext>
            </a:extLst>
          </p:cNvPr>
          <p:cNvPicPr>
            <a:picLocks noChangeAspect="1"/>
          </p:cNvPicPr>
          <p:nvPr/>
        </p:nvPicPr>
        <p:blipFill>
          <a:blip r:embed="rId2"/>
          <a:stretch>
            <a:fillRect/>
          </a:stretch>
        </p:blipFill>
        <p:spPr>
          <a:xfrm>
            <a:off x="9516874" y="88288"/>
            <a:ext cx="2564389" cy="775016"/>
          </a:xfrm>
          <a:prstGeom prst="rect">
            <a:avLst/>
          </a:prstGeom>
        </p:spPr>
      </p:pic>
      <p:pic>
        <p:nvPicPr>
          <p:cNvPr id="8" name="Picture 7">
            <a:extLst>
              <a:ext uri="{FF2B5EF4-FFF2-40B4-BE49-F238E27FC236}">
                <a16:creationId xmlns:a16="http://schemas.microsoft.com/office/drawing/2014/main" xmlns="" id="{EA875703-8CFC-C34D-BFBD-0A7440AEEAE2}"/>
              </a:ext>
            </a:extLst>
          </p:cNvPr>
          <p:cNvPicPr>
            <a:picLocks noChangeAspect="1"/>
          </p:cNvPicPr>
          <p:nvPr/>
        </p:nvPicPr>
        <p:blipFill rotWithShape="1">
          <a:blip r:embed="rId3">
            <a:extLst>
              <a:ext uri="{28A0092B-C50C-407E-A947-70E740481C1C}">
                <a14:useLocalDpi xmlns:a14="http://schemas.microsoft.com/office/drawing/2010/main" val="0"/>
              </a:ext>
            </a:extLst>
          </a:blip>
          <a:srcRect l="17544" t="10532" r="26385" b="-2107"/>
          <a:stretch/>
        </p:blipFill>
        <p:spPr>
          <a:xfrm>
            <a:off x="10545854" y="3816689"/>
            <a:ext cx="1224136" cy="3130211"/>
          </a:xfrm>
          <a:prstGeom prst="rect">
            <a:avLst/>
          </a:prstGeom>
        </p:spPr>
      </p:pic>
    </p:spTree>
    <p:extLst>
      <p:ext uri="{BB962C8B-B14F-4D97-AF65-F5344CB8AC3E}">
        <p14:creationId xmlns:p14="http://schemas.microsoft.com/office/powerpoint/2010/main" val="341189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57994FF-D42C-044F-9B87-7DAEE2FB1D74}"/>
              </a:ext>
            </a:extLst>
          </p:cNvPr>
          <p:cNvSpPr txBox="1"/>
          <p:nvPr/>
        </p:nvSpPr>
        <p:spPr>
          <a:xfrm>
            <a:off x="231915" y="863304"/>
            <a:ext cx="10313940" cy="4462760"/>
          </a:xfrm>
          <a:prstGeom prst="rect">
            <a:avLst/>
          </a:prstGeom>
          <a:noFill/>
          <a:ln>
            <a:solidFill>
              <a:schemeClr val="accent1"/>
            </a:solidFill>
          </a:ln>
        </p:spPr>
        <p:txBody>
          <a:bodyPr wrap="square" rtlCol="0">
            <a:spAutoFit/>
          </a:bodyPr>
          <a:lstStyle/>
          <a:p>
            <a:pPr algn="just"/>
            <a:r>
              <a:rPr lang="en-GB" sz="1600" b="1" dirty="0">
                <a:latin typeface="Avenir Roman" panose="02000503020000020003" pitchFamily="2" charset="0"/>
              </a:rPr>
              <a:t>NEXT STEPS AND INVESTMENT OPPORTUNITY</a:t>
            </a:r>
          </a:p>
          <a:p>
            <a:pPr algn="just"/>
            <a:endParaRPr lang="en-GB" sz="1600" b="1" dirty="0">
              <a:latin typeface="Avenir Roman" panose="02000503020000020003" pitchFamily="2" charset="0"/>
            </a:endParaRPr>
          </a:p>
          <a:p>
            <a:pPr marL="514350" indent="-514350" algn="just">
              <a:buFont typeface="+mj-lt"/>
              <a:buAutoNum type="arabicPeriod"/>
            </a:pPr>
            <a:r>
              <a:rPr lang="en-GB" sz="2800" dirty="0">
                <a:latin typeface="Avenir LT Std 35 Light" panose="020B0402020203020204" pitchFamily="34" charset="0"/>
              </a:rPr>
              <a:t>to launch commercially the main variations of the </a:t>
            </a:r>
            <a:r>
              <a:rPr lang="en-GB" sz="2800" b="1" dirty="0">
                <a:solidFill>
                  <a:srgbClr val="FF0000"/>
                </a:solidFill>
                <a:latin typeface="Avenir LT Std 35 Light" panose="020B0402020203020204" pitchFamily="34" charset="0"/>
              </a:rPr>
              <a:t>net</a:t>
            </a:r>
            <a:r>
              <a:rPr lang="en-GB" sz="2800" b="1" dirty="0">
                <a:solidFill>
                  <a:srgbClr val="0070C0"/>
                </a:solidFill>
                <a:latin typeface="Avenir LT Std 35 Light" panose="020B0402020203020204" pitchFamily="34" charset="0"/>
              </a:rPr>
              <a:t>H</a:t>
            </a:r>
            <a:r>
              <a:rPr lang="en-GB" sz="2800" b="1" baseline="-25000" dirty="0">
                <a:solidFill>
                  <a:srgbClr val="0070C0"/>
                </a:solidFill>
                <a:latin typeface="Avenir LT Std 35 Light" panose="020B0402020203020204" pitchFamily="34" charset="0"/>
              </a:rPr>
              <a:t>2</a:t>
            </a:r>
            <a:r>
              <a:rPr lang="en-GB" sz="2800" b="1" dirty="0">
                <a:solidFill>
                  <a:srgbClr val="0070C0"/>
                </a:solidFill>
                <a:latin typeface="Avenir LT Std 35 Light" panose="020B0402020203020204" pitchFamily="34" charset="0"/>
              </a:rPr>
              <a:t>O, </a:t>
            </a:r>
            <a:r>
              <a:rPr lang="en-GB" sz="2800" dirty="0">
                <a:latin typeface="Avenir LT Std 35 Light" panose="020B0402020203020204" pitchFamily="34" charset="0"/>
              </a:rPr>
              <a:t>reaching </a:t>
            </a:r>
            <a:r>
              <a:rPr lang="en-GB" sz="2800" b="1" dirty="0">
                <a:latin typeface="Avenir LT Std 35 Light" panose="020B0402020203020204" pitchFamily="34" charset="0"/>
              </a:rPr>
              <a:t>1,000 units/year </a:t>
            </a:r>
            <a:r>
              <a:rPr lang="en-GB" sz="2800" dirty="0">
                <a:latin typeface="Avenir LT Std 35 Light" panose="020B0402020203020204" pitchFamily="34" charset="0"/>
              </a:rPr>
              <a:t>as first production target.</a:t>
            </a:r>
          </a:p>
          <a:p>
            <a:pPr marL="514350" indent="-514350" algn="just">
              <a:buFont typeface="+mj-lt"/>
              <a:buAutoNum type="arabicPeriod"/>
            </a:pPr>
            <a:r>
              <a:rPr lang="en-GB" sz="2800" dirty="0">
                <a:latin typeface="Avenir LT Std 35 Light" panose="020B0402020203020204" pitchFamily="34" charset="0"/>
              </a:rPr>
              <a:t>to develop new products sharing the </a:t>
            </a:r>
            <a:r>
              <a:rPr lang="en-GB" sz="2800" b="1" dirty="0">
                <a:latin typeface="Avenir LT Std 35 Light" panose="020B0402020203020204" pitchFamily="34" charset="0"/>
              </a:rPr>
              <a:t>“computing core” </a:t>
            </a:r>
            <a:r>
              <a:rPr lang="en-GB" sz="2800" dirty="0">
                <a:latin typeface="Avenir LT Std 35 Light" panose="020B0402020203020204" pitchFamily="34" charset="0"/>
              </a:rPr>
              <a:t>of </a:t>
            </a:r>
            <a:r>
              <a:rPr lang="en-GB" sz="2800" b="1" dirty="0">
                <a:solidFill>
                  <a:srgbClr val="FF0000"/>
                </a:solidFill>
                <a:latin typeface="Avenir LT Std 35 Light" panose="020B0402020203020204" pitchFamily="34" charset="0"/>
              </a:rPr>
              <a:t>net</a:t>
            </a:r>
            <a:r>
              <a:rPr lang="en-GB" sz="2800" b="1" dirty="0">
                <a:solidFill>
                  <a:srgbClr val="0070C0"/>
                </a:solidFill>
                <a:latin typeface="Avenir LT Std 35 Light" panose="020B0402020203020204" pitchFamily="34" charset="0"/>
              </a:rPr>
              <a:t>H</a:t>
            </a:r>
            <a:r>
              <a:rPr lang="en-GB" sz="2800" b="1" baseline="-25000" dirty="0">
                <a:solidFill>
                  <a:srgbClr val="0070C0"/>
                </a:solidFill>
                <a:latin typeface="Avenir LT Std 35 Light" panose="020B0402020203020204" pitchFamily="34" charset="0"/>
              </a:rPr>
              <a:t>2</a:t>
            </a:r>
            <a:r>
              <a:rPr lang="en-GB" sz="2800" b="1" dirty="0">
                <a:solidFill>
                  <a:srgbClr val="0070C0"/>
                </a:solidFill>
                <a:latin typeface="Avenir LT Std 35 Light" panose="020B0402020203020204" pitchFamily="34" charset="0"/>
              </a:rPr>
              <a:t>O </a:t>
            </a:r>
            <a:r>
              <a:rPr lang="en-GB" sz="2800" dirty="0">
                <a:latin typeface="Avenir LT Std 35 Light" panose="020B0402020203020204" pitchFamily="34" charset="0"/>
              </a:rPr>
              <a:t>(a USV and an amphibious drone are in the pipeline).</a:t>
            </a:r>
            <a:endParaRPr lang="en-GB" sz="2800" b="1" dirty="0">
              <a:solidFill>
                <a:srgbClr val="0070C0"/>
              </a:solidFill>
              <a:latin typeface="Avenir LT Std 35 Light" panose="020B0402020203020204" pitchFamily="34" charset="0"/>
            </a:endParaRPr>
          </a:p>
          <a:p>
            <a:pPr algn="just"/>
            <a:endParaRPr lang="en-GB" sz="2800" dirty="0">
              <a:latin typeface="Avenir LT Std 35 Light" panose="020B0402020203020204" pitchFamily="34" charset="0"/>
            </a:endParaRPr>
          </a:p>
          <a:p>
            <a:pPr algn="just"/>
            <a:r>
              <a:rPr lang="en-GB" sz="2800" b="1" dirty="0">
                <a:latin typeface="Avenir Roman" panose="02000503020000020003" pitchFamily="2" charset="0"/>
              </a:rPr>
              <a:t>To complete these steps over 24 months we are seeking 500,000 euros to be used principally for promotion of pilot plants, marketing, R&amp;D.</a:t>
            </a:r>
          </a:p>
        </p:txBody>
      </p:sp>
      <p:sp>
        <p:nvSpPr>
          <p:cNvPr id="6" name="Text Placeholder 3">
            <a:extLst>
              <a:ext uri="{FF2B5EF4-FFF2-40B4-BE49-F238E27FC236}">
                <a16:creationId xmlns:a16="http://schemas.microsoft.com/office/drawing/2014/main" xmlns="" id="{2F0DC745-7808-C44D-9179-D1C56459E889}"/>
              </a:ext>
            </a:extLst>
          </p:cNvPr>
          <p:cNvSpPr txBox="1">
            <a:spLocks/>
          </p:cNvSpPr>
          <p:nvPr/>
        </p:nvSpPr>
        <p:spPr>
          <a:xfrm>
            <a:off x="503032" y="185512"/>
            <a:ext cx="6247163" cy="5805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rgbClr val="FF0000"/>
                </a:solidFill>
                <a:latin typeface="Avenir LT Std 35 Light" panose="020B0402020203020204" pitchFamily="34" charset="0"/>
              </a:rPr>
              <a:t>net</a:t>
            </a:r>
            <a:r>
              <a:rPr lang="en-GB" sz="3200" b="1" dirty="0">
                <a:solidFill>
                  <a:srgbClr val="0070C0"/>
                </a:solidFill>
                <a:latin typeface="Avenir LT Std 35 Light" panose="020B0402020203020204" pitchFamily="34" charset="0"/>
              </a:rPr>
              <a:t>H</a:t>
            </a:r>
            <a:r>
              <a:rPr lang="en-GB" sz="3200" b="1" baseline="-25000" dirty="0">
                <a:solidFill>
                  <a:srgbClr val="0070C0"/>
                </a:solidFill>
                <a:latin typeface="Avenir LT Std 35 Light" panose="020B0402020203020204" pitchFamily="34" charset="0"/>
              </a:rPr>
              <a:t>2</a:t>
            </a:r>
            <a:r>
              <a:rPr lang="en-GB" sz="3200" b="1" dirty="0">
                <a:solidFill>
                  <a:srgbClr val="0070C0"/>
                </a:solidFill>
                <a:latin typeface="Avenir LT Std 35 Light" panose="020B0402020203020204" pitchFamily="34" charset="0"/>
              </a:rPr>
              <a:t>O</a:t>
            </a:r>
            <a:r>
              <a:rPr lang="en-GB" sz="3200" dirty="0">
                <a:solidFill>
                  <a:srgbClr val="0070C0"/>
                </a:solidFill>
                <a:latin typeface="Avenir LT Std 35 Light" panose="020B0402020203020204" pitchFamily="34" charset="0"/>
              </a:rPr>
              <a:t> </a:t>
            </a:r>
            <a:r>
              <a:rPr lang="en-GB" dirty="0">
                <a:latin typeface="Avenir LT Std 35 Light" panose="020B0402020203020204" pitchFamily="34" charset="0"/>
              </a:rPr>
              <a:t>personal smart buoy</a:t>
            </a:r>
            <a:endParaRPr lang="en-GB" sz="3200" dirty="0">
              <a:latin typeface="Avenir LT Std 35 Light" panose="020B0402020203020204" pitchFamily="34" charset="0"/>
            </a:endParaRPr>
          </a:p>
        </p:txBody>
      </p:sp>
      <p:pic>
        <p:nvPicPr>
          <p:cNvPr id="7" name="Picture 6">
            <a:extLst>
              <a:ext uri="{FF2B5EF4-FFF2-40B4-BE49-F238E27FC236}">
                <a16:creationId xmlns:a16="http://schemas.microsoft.com/office/drawing/2014/main" xmlns="" id="{734100F6-9A80-304E-99AD-E5C74B7A3FBB}"/>
              </a:ext>
            </a:extLst>
          </p:cNvPr>
          <p:cNvPicPr>
            <a:picLocks noChangeAspect="1"/>
          </p:cNvPicPr>
          <p:nvPr/>
        </p:nvPicPr>
        <p:blipFill>
          <a:blip r:embed="rId2"/>
          <a:stretch>
            <a:fillRect/>
          </a:stretch>
        </p:blipFill>
        <p:spPr>
          <a:xfrm>
            <a:off x="9516874" y="88288"/>
            <a:ext cx="2564389" cy="775016"/>
          </a:xfrm>
          <a:prstGeom prst="rect">
            <a:avLst/>
          </a:prstGeom>
        </p:spPr>
      </p:pic>
      <p:pic>
        <p:nvPicPr>
          <p:cNvPr id="8" name="Picture 7">
            <a:extLst>
              <a:ext uri="{FF2B5EF4-FFF2-40B4-BE49-F238E27FC236}">
                <a16:creationId xmlns:a16="http://schemas.microsoft.com/office/drawing/2014/main" xmlns="" id="{EA875703-8CFC-C34D-BFBD-0A7440AEEAE2}"/>
              </a:ext>
            </a:extLst>
          </p:cNvPr>
          <p:cNvPicPr>
            <a:picLocks noChangeAspect="1"/>
          </p:cNvPicPr>
          <p:nvPr/>
        </p:nvPicPr>
        <p:blipFill rotWithShape="1">
          <a:blip r:embed="rId3">
            <a:extLst>
              <a:ext uri="{28A0092B-C50C-407E-A947-70E740481C1C}">
                <a14:useLocalDpi xmlns:a14="http://schemas.microsoft.com/office/drawing/2010/main" val="0"/>
              </a:ext>
            </a:extLst>
          </a:blip>
          <a:srcRect l="17544" t="10532" r="26385" b="-2107"/>
          <a:stretch/>
        </p:blipFill>
        <p:spPr>
          <a:xfrm>
            <a:off x="10545854" y="3816689"/>
            <a:ext cx="1224136" cy="3130211"/>
          </a:xfrm>
          <a:prstGeom prst="rect">
            <a:avLst/>
          </a:prstGeom>
        </p:spPr>
      </p:pic>
    </p:spTree>
    <p:extLst>
      <p:ext uri="{BB962C8B-B14F-4D97-AF65-F5344CB8AC3E}">
        <p14:creationId xmlns:p14="http://schemas.microsoft.com/office/powerpoint/2010/main" val="857865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Words>
  <Application>Microsoft Office PowerPoint</Application>
  <PresentationFormat>Custom</PresentationFormat>
  <Paragraphs>44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Grassi</dc:creator>
  <cp:lastModifiedBy>Mayorca, Carolina</cp:lastModifiedBy>
  <cp:revision>130</cp:revision>
  <cp:lastPrinted>2018-05-11T11:52:48Z</cp:lastPrinted>
  <dcterms:created xsi:type="dcterms:W3CDTF">2018-05-09T10:29:44Z</dcterms:created>
  <dcterms:modified xsi:type="dcterms:W3CDTF">2019-01-23T14:52:05Z</dcterms:modified>
</cp:coreProperties>
</file>