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336" r:id="rId2"/>
    <p:sldId id="327" r:id="rId3"/>
    <p:sldId id="328" r:id="rId4"/>
    <p:sldId id="338" r:id="rId5"/>
    <p:sldId id="339" r:id="rId6"/>
    <p:sldId id="340" r:id="rId7"/>
    <p:sldId id="304" r:id="rId8"/>
    <p:sldId id="337" r:id="rId9"/>
    <p:sldId id="330" r:id="rId10"/>
    <p:sldId id="335" r:id="rId11"/>
    <p:sldId id="329" r:id="rId12"/>
    <p:sldId id="334" r:id="rId13"/>
    <p:sldId id="332" r:id="rId14"/>
    <p:sldId id="333" r:id="rId15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9999FF"/>
    <a:srgbClr val="0F2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107897s\Dropbox\Ocean%20Economy%20Report%20(March%202015)\OER%20Data\Report%20tables%20and%20graphs_Updated_AVega280420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emmalot:Dropbox:SEMRU:OER%20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Vega_updatedTable28042015!$A$49</c:f>
              <c:strCache>
                <c:ptCount val="1"/>
                <c:pt idx="0">
                  <c:v>Shipping and Maritime Tranport</c:v>
                </c:pt>
              </c:strCache>
            </c:strRef>
          </c:tx>
          <c:invertIfNegative val="0"/>
          <c:cat>
            <c:strRef>
              <c:f>Vega_updatedTable28042015!$B$48:$D$48</c:f>
              <c:strCache>
                <c:ptCount val="3"/>
                <c:pt idx="0">
                  <c:v>Turnover (€ 000's)</c:v>
                </c:pt>
                <c:pt idx="1">
                  <c:v>GVA (€000's)</c:v>
                </c:pt>
                <c:pt idx="2">
                  <c:v>Employment (FTE)</c:v>
                </c:pt>
              </c:strCache>
            </c:strRef>
          </c:cat>
          <c:val>
            <c:numRef>
              <c:f>Vega_updatedTable28042015!$B$49:$D$49</c:f>
              <c:numCache>
                <c:formatCode>#,##0.00</c:formatCode>
                <c:ptCount val="3"/>
                <c:pt idx="0">
                  <c:v>2006483</c:v>
                </c:pt>
                <c:pt idx="1">
                  <c:v>436565.63813025999</c:v>
                </c:pt>
                <c:pt idx="2" formatCode="#,##0">
                  <c:v>3978</c:v>
                </c:pt>
              </c:numCache>
            </c:numRef>
          </c:val>
        </c:ser>
        <c:ser>
          <c:idx val="1"/>
          <c:order val="1"/>
          <c:tx>
            <c:strRef>
              <c:f>Vega_updatedTable28042015!$A$50</c:f>
              <c:strCache>
                <c:ptCount val="1"/>
                <c:pt idx="0">
                  <c:v>Marine Tourism and Leisure</c:v>
                </c:pt>
              </c:strCache>
            </c:strRef>
          </c:tx>
          <c:invertIfNegative val="0"/>
          <c:cat>
            <c:strRef>
              <c:f>Vega_updatedTable28042015!$B$48:$D$48</c:f>
              <c:strCache>
                <c:ptCount val="3"/>
                <c:pt idx="0">
                  <c:v>Turnover (€ 000's)</c:v>
                </c:pt>
                <c:pt idx="1">
                  <c:v>GVA (€000's)</c:v>
                </c:pt>
                <c:pt idx="2">
                  <c:v>Employment (FTE)</c:v>
                </c:pt>
              </c:strCache>
            </c:strRef>
          </c:cat>
          <c:val>
            <c:numRef>
              <c:f>Vega_updatedTable28042015!$B$50:$D$50</c:f>
              <c:numCache>
                <c:formatCode>#,##0.00</c:formatCode>
                <c:ptCount val="3"/>
                <c:pt idx="0">
                  <c:v>644691.9600000002</c:v>
                </c:pt>
                <c:pt idx="1">
                  <c:v>257876.79</c:v>
                </c:pt>
                <c:pt idx="2" formatCode="#,##0">
                  <c:v>5195</c:v>
                </c:pt>
              </c:numCache>
            </c:numRef>
          </c:val>
        </c:ser>
        <c:ser>
          <c:idx val="2"/>
          <c:order val="2"/>
          <c:tx>
            <c:strRef>
              <c:f>Vega_updatedTable28042015!$A$51</c:f>
              <c:strCache>
                <c:ptCount val="1"/>
                <c:pt idx="0">
                  <c:v>Cruise</c:v>
                </c:pt>
              </c:strCache>
            </c:strRef>
          </c:tx>
          <c:invertIfNegative val="0"/>
          <c:cat>
            <c:strRef>
              <c:f>Vega_updatedTable28042015!$B$48:$D$48</c:f>
              <c:strCache>
                <c:ptCount val="3"/>
                <c:pt idx="0">
                  <c:v>Turnover (€ 000's)</c:v>
                </c:pt>
                <c:pt idx="1">
                  <c:v>GVA (€000's)</c:v>
                </c:pt>
                <c:pt idx="2">
                  <c:v>Employment (FTE)</c:v>
                </c:pt>
              </c:strCache>
            </c:strRef>
          </c:cat>
          <c:val>
            <c:numRef>
              <c:f>Vega_updatedTable28042015!$B$51:$D$51</c:f>
              <c:numCache>
                <c:formatCode>#,##0.00</c:formatCode>
                <c:ptCount val="3"/>
                <c:pt idx="0">
                  <c:v>22249</c:v>
                </c:pt>
                <c:pt idx="1">
                  <c:v>0</c:v>
                </c:pt>
                <c:pt idx="2" formatCode="#,##0">
                  <c:v>0</c:v>
                </c:pt>
              </c:numCache>
            </c:numRef>
          </c:val>
        </c:ser>
        <c:ser>
          <c:idx val="3"/>
          <c:order val="3"/>
          <c:tx>
            <c:strRef>
              <c:f>Vega_updatedTable28042015!$A$52</c:f>
              <c:strCache>
                <c:ptCount val="1"/>
                <c:pt idx="0">
                  <c:v>Marine Retail Services</c:v>
                </c:pt>
              </c:strCache>
            </c:strRef>
          </c:tx>
          <c:invertIfNegative val="0"/>
          <c:cat>
            <c:strRef>
              <c:f>Vega_updatedTable28042015!$B$48:$D$48</c:f>
              <c:strCache>
                <c:ptCount val="3"/>
                <c:pt idx="0">
                  <c:v>Turnover (€ 000's)</c:v>
                </c:pt>
                <c:pt idx="1">
                  <c:v>GVA (€000's)</c:v>
                </c:pt>
                <c:pt idx="2">
                  <c:v>Employment (FTE)</c:v>
                </c:pt>
              </c:strCache>
            </c:strRef>
          </c:cat>
          <c:val>
            <c:numRef>
              <c:f>Vega_updatedTable28042015!$B$52:$D$52</c:f>
              <c:numCache>
                <c:formatCode>#,##0.00</c:formatCode>
                <c:ptCount val="3"/>
                <c:pt idx="0">
                  <c:v>126193.62000000002</c:v>
                </c:pt>
                <c:pt idx="1">
                  <c:v>40081.86</c:v>
                </c:pt>
                <c:pt idx="2" formatCode="#,##0">
                  <c:v>728</c:v>
                </c:pt>
              </c:numCache>
            </c:numRef>
          </c:val>
        </c:ser>
        <c:ser>
          <c:idx val="4"/>
          <c:order val="4"/>
          <c:tx>
            <c:strRef>
              <c:f>Vega_updatedTable28042015!$A$53</c:f>
              <c:strCache>
                <c:ptCount val="1"/>
                <c:pt idx="0">
                  <c:v>Sea Fisheries</c:v>
                </c:pt>
              </c:strCache>
            </c:strRef>
          </c:tx>
          <c:invertIfNegative val="0"/>
          <c:cat>
            <c:strRef>
              <c:f>Vega_updatedTable28042015!$B$48:$D$48</c:f>
              <c:strCache>
                <c:ptCount val="3"/>
                <c:pt idx="0">
                  <c:v>Turnover (€ 000's)</c:v>
                </c:pt>
                <c:pt idx="1">
                  <c:v>GVA (€000's)</c:v>
                </c:pt>
                <c:pt idx="2">
                  <c:v>Employment (FTE)</c:v>
                </c:pt>
              </c:strCache>
            </c:strRef>
          </c:cat>
          <c:val>
            <c:numRef>
              <c:f>Vega_updatedTable28042015!$B$53:$D$53</c:f>
              <c:numCache>
                <c:formatCode>#,##0.00</c:formatCode>
                <c:ptCount val="3"/>
                <c:pt idx="0">
                  <c:v>241500</c:v>
                </c:pt>
                <c:pt idx="1">
                  <c:v>178200</c:v>
                </c:pt>
                <c:pt idx="2" formatCode="#,##0">
                  <c:v>2233</c:v>
                </c:pt>
              </c:numCache>
            </c:numRef>
          </c:val>
        </c:ser>
        <c:ser>
          <c:idx val="5"/>
          <c:order val="5"/>
          <c:tx>
            <c:strRef>
              <c:f>Vega_updatedTable28042015!$A$54</c:f>
              <c:strCache>
                <c:ptCount val="1"/>
                <c:pt idx="0">
                  <c:v>Aquaculture</c:v>
                </c:pt>
              </c:strCache>
            </c:strRef>
          </c:tx>
          <c:invertIfNegative val="0"/>
          <c:cat>
            <c:strRef>
              <c:f>Vega_updatedTable28042015!$B$48:$D$48</c:f>
              <c:strCache>
                <c:ptCount val="3"/>
                <c:pt idx="0">
                  <c:v>Turnover (€ 000's)</c:v>
                </c:pt>
                <c:pt idx="1">
                  <c:v>GVA (€000's)</c:v>
                </c:pt>
                <c:pt idx="2">
                  <c:v>Employment (FTE)</c:v>
                </c:pt>
              </c:strCache>
            </c:strRef>
          </c:cat>
          <c:val>
            <c:numRef>
              <c:f>Vega_updatedTable28042015!$B$54:$D$54</c:f>
              <c:numCache>
                <c:formatCode>#,##0.00</c:formatCode>
                <c:ptCount val="3"/>
                <c:pt idx="0">
                  <c:v>130300</c:v>
                </c:pt>
                <c:pt idx="1">
                  <c:v>60600</c:v>
                </c:pt>
                <c:pt idx="2" formatCode="#,##0">
                  <c:v>956</c:v>
                </c:pt>
              </c:numCache>
            </c:numRef>
          </c:val>
        </c:ser>
        <c:ser>
          <c:idx val="6"/>
          <c:order val="6"/>
          <c:tx>
            <c:strRef>
              <c:f>Vega_updatedTable28042015!$A$55</c:f>
              <c:strCache>
                <c:ptCount val="1"/>
                <c:pt idx="0">
                  <c:v>Seafood Processing</c:v>
                </c:pt>
              </c:strCache>
            </c:strRef>
          </c:tx>
          <c:invertIfNegative val="0"/>
          <c:cat>
            <c:strRef>
              <c:f>Vega_updatedTable28042015!$B$48:$D$48</c:f>
              <c:strCache>
                <c:ptCount val="3"/>
                <c:pt idx="0">
                  <c:v>Turnover (€ 000's)</c:v>
                </c:pt>
                <c:pt idx="1">
                  <c:v>GVA (€000's)</c:v>
                </c:pt>
                <c:pt idx="2">
                  <c:v>Employment (FTE)</c:v>
                </c:pt>
              </c:strCache>
            </c:strRef>
          </c:cat>
          <c:val>
            <c:numRef>
              <c:f>Vega_updatedTable28042015!$B$55:$D$55</c:f>
              <c:numCache>
                <c:formatCode>#,##0.00</c:formatCode>
                <c:ptCount val="3"/>
                <c:pt idx="0">
                  <c:v>514566</c:v>
                </c:pt>
                <c:pt idx="1">
                  <c:v>98455.02</c:v>
                </c:pt>
                <c:pt idx="2" formatCode="#,##0">
                  <c:v>1839</c:v>
                </c:pt>
              </c:numCache>
            </c:numRef>
          </c:val>
        </c:ser>
        <c:ser>
          <c:idx val="7"/>
          <c:order val="7"/>
          <c:tx>
            <c:strRef>
              <c:f>Vega_updatedTable28042015!$A$56</c:f>
              <c:strCache>
                <c:ptCount val="1"/>
                <c:pt idx="0">
                  <c:v>Oil and Gas</c:v>
                </c:pt>
              </c:strCache>
            </c:strRef>
          </c:tx>
          <c:invertIfNegative val="0"/>
          <c:cat>
            <c:strRef>
              <c:f>Vega_updatedTable28042015!$B$48:$D$48</c:f>
              <c:strCache>
                <c:ptCount val="3"/>
                <c:pt idx="0">
                  <c:v>Turnover (€ 000's)</c:v>
                </c:pt>
                <c:pt idx="1">
                  <c:v>GVA (€000's)</c:v>
                </c:pt>
                <c:pt idx="2">
                  <c:v>Employment (FTE)</c:v>
                </c:pt>
              </c:strCache>
            </c:strRef>
          </c:cat>
          <c:val>
            <c:numRef>
              <c:f>Vega_updatedTable28042015!$B$56:$D$56</c:f>
              <c:numCache>
                <c:formatCode>#,##0.00</c:formatCode>
                <c:ptCount val="3"/>
                <c:pt idx="0">
                  <c:v>131678</c:v>
                </c:pt>
                <c:pt idx="1">
                  <c:v>56266</c:v>
                </c:pt>
                <c:pt idx="2" formatCode="#,##0">
                  <c:v>506</c:v>
                </c:pt>
              </c:numCache>
            </c:numRef>
          </c:val>
        </c:ser>
        <c:ser>
          <c:idx val="8"/>
          <c:order val="8"/>
          <c:tx>
            <c:strRef>
              <c:f>Vega_updatedTable28042015!$A$57</c:f>
              <c:strCache>
                <c:ptCount val="1"/>
                <c:pt idx="0">
                  <c:v>Marine Manufacturing</c:v>
                </c:pt>
              </c:strCache>
            </c:strRef>
          </c:tx>
          <c:invertIfNegative val="0"/>
          <c:cat>
            <c:strRef>
              <c:f>Vega_updatedTable28042015!$B$48:$D$48</c:f>
              <c:strCache>
                <c:ptCount val="3"/>
                <c:pt idx="0">
                  <c:v>Turnover (€ 000's)</c:v>
                </c:pt>
                <c:pt idx="1">
                  <c:v>GVA (€000's)</c:v>
                </c:pt>
                <c:pt idx="2">
                  <c:v>Employment (FTE)</c:v>
                </c:pt>
              </c:strCache>
            </c:strRef>
          </c:cat>
          <c:val>
            <c:numRef>
              <c:f>Vega_updatedTable28042015!$B$57:$D$57</c:f>
              <c:numCache>
                <c:formatCode>#,##0.00</c:formatCode>
                <c:ptCount val="3"/>
                <c:pt idx="0">
                  <c:v>138581</c:v>
                </c:pt>
                <c:pt idx="1">
                  <c:v>34901</c:v>
                </c:pt>
                <c:pt idx="2" formatCode="#,##0">
                  <c:v>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4735096"/>
        <c:axId val="6838576"/>
      </c:barChart>
      <c:catAx>
        <c:axId val="244735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838576"/>
        <c:crosses val="autoZero"/>
        <c:auto val="1"/>
        <c:lblAlgn val="ctr"/>
        <c:lblOffset val="100"/>
        <c:noMultiLvlLbl val="0"/>
      </c:catAx>
      <c:valAx>
        <c:axId val="683857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44735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75189916635864"/>
          <c:y val="0.16677931304343419"/>
          <c:w val="0.25772019423184539"/>
          <c:h val="0.73098012511370514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'Sector Changes'!$A$60</c:f>
              <c:strCache>
                <c:ptCount val="1"/>
                <c:pt idx="0">
                  <c:v>High Tech Marine Products &amp; Services</c:v>
                </c:pt>
              </c:strCache>
            </c:strRef>
          </c:tx>
          <c:invertIfNegative val="0"/>
          <c:cat>
            <c:strRef>
              <c:f>'Sector Changes'!$B$59:$D$59</c:f>
              <c:strCache>
                <c:ptCount val="3"/>
                <c:pt idx="0">
                  <c:v>Turnover (€ 000's)</c:v>
                </c:pt>
                <c:pt idx="1">
                  <c:v>GVA (€000's)</c:v>
                </c:pt>
                <c:pt idx="2">
                  <c:v>Employment (FTE)</c:v>
                </c:pt>
              </c:strCache>
            </c:strRef>
          </c:cat>
          <c:val>
            <c:numRef>
              <c:f>'Sector Changes'!$B$60:$D$60</c:f>
              <c:numCache>
                <c:formatCode>#,##0.00</c:formatCode>
                <c:ptCount val="3"/>
                <c:pt idx="0">
                  <c:v>71276.899999999994</c:v>
                </c:pt>
                <c:pt idx="1">
                  <c:v>38612.42</c:v>
                </c:pt>
                <c:pt idx="2" formatCode="General">
                  <c:v>420</c:v>
                </c:pt>
              </c:numCache>
            </c:numRef>
          </c:val>
        </c:ser>
        <c:ser>
          <c:idx val="1"/>
          <c:order val="1"/>
          <c:tx>
            <c:strRef>
              <c:f>'Sector Changes'!$A$61</c:f>
              <c:strCache>
                <c:ptCount val="1"/>
                <c:pt idx="0">
                  <c:v>Marine Commerce</c:v>
                </c:pt>
              </c:strCache>
            </c:strRef>
          </c:tx>
          <c:invertIfNegative val="0"/>
          <c:cat>
            <c:strRef>
              <c:f>'Sector Changes'!$B$59:$D$59</c:f>
              <c:strCache>
                <c:ptCount val="3"/>
                <c:pt idx="0">
                  <c:v>Turnover (€ 000's)</c:v>
                </c:pt>
                <c:pt idx="1">
                  <c:v>GVA (€000's)</c:v>
                </c:pt>
                <c:pt idx="2">
                  <c:v>Employment (FTE)</c:v>
                </c:pt>
              </c:strCache>
            </c:strRef>
          </c:cat>
          <c:val>
            <c:numRef>
              <c:f>'Sector Changes'!$B$61:$D$61</c:f>
              <c:numCache>
                <c:formatCode>#,##0.00</c:formatCode>
                <c:ptCount val="3"/>
                <c:pt idx="0">
                  <c:v>86558.9</c:v>
                </c:pt>
                <c:pt idx="1">
                  <c:v>49166.52</c:v>
                </c:pt>
                <c:pt idx="2" formatCode="General">
                  <c:v>161</c:v>
                </c:pt>
              </c:numCache>
            </c:numRef>
          </c:val>
        </c:ser>
        <c:ser>
          <c:idx val="2"/>
          <c:order val="2"/>
          <c:tx>
            <c:strRef>
              <c:f>'Sector Changes'!$A$62</c:f>
              <c:strCache>
                <c:ptCount val="1"/>
                <c:pt idx="0">
                  <c:v>Marine Biotechnology &amp; Bioproducts </c:v>
                </c:pt>
              </c:strCache>
            </c:strRef>
          </c:tx>
          <c:invertIfNegative val="0"/>
          <c:cat>
            <c:strRef>
              <c:f>'Sector Changes'!$B$59:$D$59</c:f>
              <c:strCache>
                <c:ptCount val="3"/>
                <c:pt idx="0">
                  <c:v>Turnover (€ 000's)</c:v>
                </c:pt>
                <c:pt idx="1">
                  <c:v>GVA (€000's)</c:v>
                </c:pt>
                <c:pt idx="2">
                  <c:v>Employment (FTE)</c:v>
                </c:pt>
              </c:strCache>
            </c:strRef>
          </c:cat>
          <c:val>
            <c:numRef>
              <c:f>'Sector Changes'!$B$62:$D$62</c:f>
              <c:numCache>
                <c:formatCode>#,##0.00</c:formatCode>
                <c:ptCount val="3"/>
                <c:pt idx="0">
                  <c:v>44510.22</c:v>
                </c:pt>
                <c:pt idx="1">
                  <c:v>18755.240000000009</c:v>
                </c:pt>
                <c:pt idx="2" formatCode="General">
                  <c:v>373</c:v>
                </c:pt>
              </c:numCache>
            </c:numRef>
          </c:val>
        </c:ser>
        <c:ser>
          <c:idx val="3"/>
          <c:order val="3"/>
          <c:tx>
            <c:strRef>
              <c:f>'Sector Changes'!$A$63</c:f>
              <c:strCache>
                <c:ptCount val="1"/>
                <c:pt idx="0">
                  <c:v>Marine Renewable Energy</c:v>
                </c:pt>
              </c:strCache>
            </c:strRef>
          </c:tx>
          <c:invertIfNegative val="0"/>
          <c:cat>
            <c:strRef>
              <c:f>'Sector Changes'!$B$59:$D$59</c:f>
              <c:strCache>
                <c:ptCount val="3"/>
                <c:pt idx="0">
                  <c:v>Turnover (€ 000's)</c:v>
                </c:pt>
                <c:pt idx="1">
                  <c:v>GVA (€000's)</c:v>
                </c:pt>
                <c:pt idx="2">
                  <c:v>Employment (FTE)</c:v>
                </c:pt>
              </c:strCache>
            </c:strRef>
          </c:cat>
          <c:val>
            <c:numRef>
              <c:f>'Sector Changes'!$B$63:$D$63</c:f>
              <c:numCache>
                <c:formatCode>#,##0.00</c:formatCode>
                <c:ptCount val="3"/>
                <c:pt idx="0">
                  <c:v>12948.69</c:v>
                </c:pt>
                <c:pt idx="1">
                  <c:v>7074.96</c:v>
                </c:pt>
                <c:pt idx="2" formatCode="General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4523888"/>
        <c:axId val="244853512"/>
      </c:barChart>
      <c:catAx>
        <c:axId val="244523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4853512"/>
        <c:crosses val="autoZero"/>
        <c:auto val="1"/>
        <c:lblAlgn val="ctr"/>
        <c:lblOffset val="100"/>
        <c:noMultiLvlLbl val="0"/>
      </c:catAx>
      <c:valAx>
        <c:axId val="244853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4523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74617733450232"/>
          <c:y val="0.40132343105765578"/>
          <c:w val="0.25772591517127058"/>
          <c:h val="0.3685209092517992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FFFFFF"/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A4729-ABD7-4F69-A66D-327854330575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514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378514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09322-69EB-4FA4-AB21-01781A4F1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3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C12A05-2254-4692-A0C5-EE7753E0ABC2}" type="datetimeFigureOut">
              <a:rPr lang="en-GB"/>
              <a:pPr>
                <a:defRPr/>
              </a:pPr>
              <a:t>28/09/2015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2B883-F8D5-4AE8-BE6E-B6BA8AA6A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80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B49E-DE35-4D62-A4F6-CA8843200B39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6C78-3901-481F-83CD-AEFD79074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1CFFC-A1BC-44A1-B0D4-C2DD1823E97E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9C66-9B7B-4F23-A9FE-521A7B623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9ADB-88A7-405C-BEB4-C10D06D5FA70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E32E-377F-440C-A0DD-3A88700BF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10515-AAA3-4567-B736-1722B0A2E1EB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35CA-D5A5-4360-AEDB-E56BB432A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1247-E442-4D8C-9EF8-03ABD77F1341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15AF-D3A3-4C61-8676-51D9DF551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5161-46FE-4ED8-A955-7F7111723E3F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E942-5CBC-44F5-A415-81345621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8197-BA9B-4CAF-B9C3-8ED3A5D5A605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DE73-91C3-4EF5-A881-614EEFE5A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BF78F-355B-4A68-87A2-605493CE28AE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459C-A6EA-4C78-87E3-E4A41509C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03EDC-3DB7-4A4A-97B0-3CD7F778F6AC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F841-D969-46CE-928D-5A5D78BC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8E4CB-B176-45EA-A57F-01E3B2C64F87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A1905-74B7-42B1-B5F7-63FCE0441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8E9DC8-F1E2-4B2F-BA2E-3B15FAC06C01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315FE2-E81A-4400-AAAE-CFFB80E7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43211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IE" sz="4400" b="1" dirty="0" smtClean="0">
                <a:latin typeface="+mj-lt"/>
              </a:rPr>
              <a:t>Estimating the direct and indirect economic impacts of Ireland’s Ocean Economy</a:t>
            </a:r>
            <a:endParaRPr lang="en-IE" sz="2000" b="1" dirty="0" smtClean="0">
              <a:latin typeface="+mj-lt"/>
            </a:endParaRPr>
          </a:p>
          <a:p>
            <a:pPr algn="ctr">
              <a:buFont typeface="Arial" charset="0"/>
              <a:buNone/>
            </a:pPr>
            <a:endParaRPr lang="en-IE" sz="2000" b="1" dirty="0" smtClean="0">
              <a:latin typeface="+mj-lt"/>
            </a:endParaRPr>
          </a:p>
          <a:p>
            <a:pPr algn="ctr">
              <a:buFont typeface="Arial" charset="0"/>
              <a:buNone/>
            </a:pPr>
            <a:r>
              <a:rPr lang="en-IE" sz="2000" b="1" dirty="0" smtClean="0">
                <a:latin typeface="+mj-lt"/>
              </a:rPr>
              <a:t>Stephen Hynes</a:t>
            </a:r>
            <a:endParaRPr lang="en-IE" sz="2000" b="1" dirty="0">
              <a:latin typeface="+mj-lt"/>
            </a:endParaRPr>
          </a:p>
          <a:p>
            <a:pPr eaLnBrk="1" hangingPunct="1">
              <a:buNone/>
            </a:pPr>
            <a:r>
              <a:rPr lang="en-GB" altLang="zh-CN" sz="2000" b="1" i="1" dirty="0">
                <a:ea typeface="宋体"/>
                <a:cs typeface="宋体"/>
              </a:rPr>
              <a:t>				</a:t>
            </a:r>
            <a:endParaRPr lang="en-GB" sz="2000" dirty="0"/>
          </a:p>
          <a:p>
            <a:pPr algn="ctr">
              <a:buFont typeface="Arial" charset="0"/>
              <a:buNone/>
            </a:pPr>
            <a:endParaRPr lang="en-IE" sz="2000" dirty="0" smtClean="0">
              <a:latin typeface="+mj-lt"/>
            </a:endParaRPr>
          </a:p>
          <a:p>
            <a:pPr algn="ctr">
              <a:buFont typeface="Arial" charset="0"/>
              <a:buNone/>
            </a:pPr>
            <a:endParaRPr lang="en-IE" sz="2000" dirty="0">
              <a:latin typeface="+mj-lt"/>
            </a:endParaRPr>
          </a:p>
          <a:p>
            <a:pPr algn="ctr">
              <a:buFont typeface="Arial" charset="0"/>
              <a:buNone/>
            </a:pPr>
            <a:endParaRPr lang="en-IE" sz="2000" dirty="0" smtClean="0">
              <a:latin typeface="+mj-lt"/>
            </a:endParaRPr>
          </a:p>
          <a:p>
            <a:pPr algn="ctr">
              <a:buFont typeface="Arial" charset="0"/>
              <a:buNone/>
            </a:pPr>
            <a:endParaRPr lang="en-IE" sz="2000" dirty="0">
              <a:latin typeface="+mj-lt"/>
            </a:endParaRPr>
          </a:p>
          <a:p>
            <a:pPr algn="ctr">
              <a:buFont typeface="Arial" charset="0"/>
              <a:buNone/>
            </a:pPr>
            <a:endParaRPr lang="en-IE" sz="800" dirty="0" smtClean="0">
              <a:latin typeface="+mj-lt"/>
            </a:endParaRPr>
          </a:p>
          <a:p>
            <a:pPr algn="ctr">
              <a:buNone/>
            </a:pPr>
            <a:r>
              <a:rPr lang="en-IE" sz="1400" dirty="0" smtClean="0"/>
              <a:t>DG Mare, 29</a:t>
            </a:r>
            <a:r>
              <a:rPr lang="en-IE" sz="1400" baseline="30000" dirty="0" smtClean="0"/>
              <a:t>th</a:t>
            </a:r>
            <a:r>
              <a:rPr lang="en-IE" sz="1400" dirty="0" smtClean="0"/>
              <a:t> September 2015</a:t>
            </a:r>
          </a:p>
          <a:p>
            <a:pPr algn="ctr">
              <a:buNone/>
            </a:pPr>
            <a:endParaRPr lang="en-GB" sz="2000" b="1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88640"/>
            <a:ext cx="182286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IE" b="1" dirty="0" smtClean="0">
                <a:latin typeface="Calibri" panose="020F0502020204030204" pitchFamily="34" charset="0"/>
              </a:rPr>
              <a:t>Results-Ranking Sectors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4978896" cy="4525963"/>
          </a:xfrm>
        </p:spPr>
        <p:txBody>
          <a:bodyPr/>
          <a:lstStyle/>
          <a:p>
            <a:r>
              <a:rPr lang="en-IE" sz="2000" dirty="0">
                <a:latin typeface="Calibri" panose="020F0502020204030204" pitchFamily="34" charset="0"/>
              </a:rPr>
              <a:t>The Bio-Economy Input-Output model returns an output multiplier value of </a:t>
            </a:r>
            <a:r>
              <a:rPr lang="en-IE" sz="2000" b="1" dirty="0">
                <a:latin typeface="Calibri" panose="020F0502020204030204" pitchFamily="34" charset="0"/>
              </a:rPr>
              <a:t>1.76</a:t>
            </a:r>
            <a:r>
              <a:rPr lang="en-IE" sz="2000" dirty="0">
                <a:latin typeface="Calibri" panose="020F0502020204030204" pitchFamily="34" charset="0"/>
              </a:rPr>
              <a:t> for the Marine </a:t>
            </a:r>
            <a:r>
              <a:rPr lang="en-IE" sz="2000" dirty="0" smtClean="0">
                <a:latin typeface="Calibri" panose="020F0502020204030204" pitchFamily="34" charset="0"/>
              </a:rPr>
              <a:t>sector</a:t>
            </a:r>
            <a:r>
              <a:rPr lang="en-IE" sz="2000" dirty="0">
                <a:latin typeface="Calibri" panose="020F0502020204030204" pitchFamily="34" charset="0"/>
              </a:rPr>
              <a:t> </a:t>
            </a:r>
            <a:r>
              <a:rPr lang="en-IE" sz="2000" dirty="0" smtClean="0">
                <a:latin typeface="Calibri" panose="020F0502020204030204" pitchFamily="34" charset="0"/>
              </a:rPr>
              <a:t>- significant </a:t>
            </a:r>
            <a:r>
              <a:rPr lang="en-IE" sz="2000" dirty="0">
                <a:latin typeface="Calibri" panose="020F0502020204030204" pitchFamily="34" charset="0"/>
              </a:rPr>
              <a:t>relative </a:t>
            </a:r>
            <a:r>
              <a:rPr lang="en-IE" sz="2000" dirty="0" err="1">
                <a:latin typeface="Calibri" panose="020F0502020204030204" pitchFamily="34" charset="0"/>
              </a:rPr>
              <a:t>embeddedness</a:t>
            </a:r>
            <a:r>
              <a:rPr lang="en-IE" sz="2000" dirty="0">
                <a:latin typeface="Calibri" panose="020F0502020204030204" pitchFamily="34" charset="0"/>
              </a:rPr>
              <a:t> in the domestic economy in comparison to other sectors. </a:t>
            </a:r>
          </a:p>
          <a:p>
            <a:r>
              <a:rPr lang="en-IE" sz="2000" dirty="0" smtClean="0">
                <a:latin typeface="Calibri" panose="020F0502020204030204" pitchFamily="34" charset="0"/>
              </a:rPr>
              <a:t>Shipping </a:t>
            </a:r>
            <a:r>
              <a:rPr lang="en-IE" sz="2000" dirty="0">
                <a:latin typeface="Calibri" panose="020F0502020204030204" pitchFamily="34" charset="0"/>
              </a:rPr>
              <a:t>and M</a:t>
            </a:r>
            <a:r>
              <a:rPr lang="en-IE" sz="2000" dirty="0" smtClean="0">
                <a:latin typeface="Calibri" panose="020F0502020204030204" pitchFamily="34" charset="0"/>
              </a:rPr>
              <a:t>aritime Transport is </a:t>
            </a:r>
            <a:r>
              <a:rPr lang="en-IE" sz="2000" dirty="0">
                <a:latin typeface="Calibri" panose="020F0502020204030204" pitchFamily="34" charset="0"/>
              </a:rPr>
              <a:t>ranked at the top of the classification, with a multiplier of 2.08. </a:t>
            </a:r>
            <a:endParaRPr lang="en-IE" sz="2000" dirty="0" smtClean="0">
              <a:latin typeface="Calibri" panose="020F0502020204030204" pitchFamily="34" charset="0"/>
            </a:endParaRPr>
          </a:p>
          <a:p>
            <a:r>
              <a:rPr lang="en-IE" sz="2000" dirty="0" smtClean="0">
                <a:latin typeface="Calibri" panose="020F0502020204030204" pitchFamily="34" charset="0"/>
              </a:rPr>
              <a:t>Other </a:t>
            </a:r>
            <a:r>
              <a:rPr lang="en-IE" sz="2000" dirty="0">
                <a:latin typeface="Calibri" panose="020F0502020204030204" pitchFamily="34" charset="0"/>
              </a:rPr>
              <a:t>marine sectors </a:t>
            </a:r>
            <a:r>
              <a:rPr lang="en-IE" sz="2000" dirty="0" smtClean="0">
                <a:latin typeface="Calibri" panose="020F0502020204030204" pitchFamily="34" charset="0"/>
              </a:rPr>
              <a:t>rank </a:t>
            </a:r>
            <a:r>
              <a:rPr lang="en-IE" sz="2000" dirty="0">
                <a:latin typeface="Calibri" panose="020F0502020204030204" pitchFamily="34" charset="0"/>
              </a:rPr>
              <a:t>among the top 15 </a:t>
            </a:r>
            <a:r>
              <a:rPr lang="en-IE" sz="2000" dirty="0" smtClean="0">
                <a:latin typeface="Calibri" panose="020F0502020204030204" pitchFamily="34" charset="0"/>
              </a:rPr>
              <a:t>- Marine </a:t>
            </a:r>
            <a:r>
              <a:rPr lang="en-IE" sz="2000" dirty="0">
                <a:latin typeface="Calibri" panose="020F0502020204030204" pitchFamily="34" charset="0"/>
              </a:rPr>
              <a:t>Manufacturing, Engineering and Construction (1.74), Seafood Processing (1.65) and Marine Tourism (1.60) all of which are relatively more dependent on the consumption of domestic inputs. </a:t>
            </a:r>
            <a:endParaRPr lang="en-IE" sz="2000" dirty="0" smtClean="0">
              <a:latin typeface="Calibri" panose="020F0502020204030204" pitchFamily="34" charset="0"/>
            </a:endParaRPr>
          </a:p>
          <a:p>
            <a:endParaRPr lang="en-IE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555259"/>
              </p:ext>
            </p:extLst>
          </p:nvPr>
        </p:nvGraphicFramePr>
        <p:xfrm>
          <a:off x="5436096" y="1084820"/>
          <a:ext cx="3168352" cy="500666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34978"/>
                <a:gridCol w="1104794"/>
                <a:gridCol w="728580"/>
              </a:tblGrid>
              <a:tr h="105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 smtClean="0">
                          <a:effectLst/>
                          <a:latin typeface="Calibri" panose="020F0502020204030204" pitchFamily="34" charset="0"/>
                        </a:rPr>
                        <a:t>Sector0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Multiplier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 smtClean="0">
                          <a:effectLst/>
                          <a:latin typeface="Calibri" panose="020F0502020204030204" pitchFamily="34" charset="0"/>
                        </a:rPr>
                        <a:t>Shipping &amp; Maritime </a:t>
                      </a: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Transport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b="1" dirty="0">
                          <a:effectLst/>
                          <a:latin typeface="Calibri" panose="020F0502020204030204" pitchFamily="34" charset="0"/>
                        </a:rPr>
                        <a:t>2.08</a:t>
                      </a:r>
                      <a:endParaRPr lang="en-I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  <a:latin typeface="Calibri" panose="020F0502020204030204" pitchFamily="34" charset="0"/>
                        </a:rPr>
                        <a:t>Other serv.</a:t>
                      </a:r>
                      <a:endParaRPr lang="en-I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1.87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Wood &amp; wood products 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1.85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Membership organisation serv.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  <a:latin typeface="Calibri" panose="020F0502020204030204" pitchFamily="34" charset="0"/>
                        </a:rPr>
                        <a:t>Marine Manu Eng &amp; Const.</a:t>
                      </a:r>
                      <a:endParaRPr lang="en-I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b="1" dirty="0"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  <a:endParaRPr lang="en-I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  <a:latin typeface="Calibri" panose="020F0502020204030204" pitchFamily="34" charset="0"/>
                        </a:rPr>
                        <a:t>Travel &amp; tourism service activities</a:t>
                      </a:r>
                      <a:endParaRPr lang="en-I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Repair of consumer goods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1.70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Land transport serv.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98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  <a:latin typeface="Calibri" panose="020F0502020204030204" pitchFamily="34" charset="0"/>
                        </a:rPr>
                        <a:t>Other non-metallic mineral products</a:t>
                      </a:r>
                      <a:endParaRPr lang="en-I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Other professional, scientific serv.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Seafood Processing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b="1" dirty="0"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  <a:endParaRPr lang="en-I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Scientific research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99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Water transport serv.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b="1" dirty="0"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  <a:endParaRPr lang="en-I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>
                          <a:effectLst/>
                          <a:latin typeface="Calibri" panose="020F0502020204030204" pitchFamily="34" charset="0"/>
                        </a:rPr>
                        <a:t>Marine Tourism</a:t>
                      </a:r>
                      <a:endParaRPr lang="en-I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b="1" dirty="0"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  <a:endParaRPr lang="en-I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I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7" marR="2764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8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IE" b="1" dirty="0" smtClean="0">
                <a:latin typeface="Calibri" panose="020F0502020204030204" pitchFamily="34" charset="0"/>
              </a:rPr>
              <a:t>Results – Output 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>
                <a:latin typeface="Calibri" panose="020F0502020204030204" pitchFamily="34" charset="0"/>
              </a:rPr>
              <a:t>E</a:t>
            </a:r>
            <a:r>
              <a:rPr lang="en-IE" sz="2400" dirty="0" smtClean="0">
                <a:latin typeface="Calibri" panose="020F0502020204030204" pitchFamily="34" charset="0"/>
              </a:rPr>
              <a:t>stimated </a:t>
            </a:r>
            <a:r>
              <a:rPr lang="en-IE" sz="2400" dirty="0">
                <a:latin typeface="Calibri" panose="020F0502020204030204" pitchFamily="34" charset="0"/>
              </a:rPr>
              <a:t>direct impact of €3.3bn on the 2010 base year with an additional indirect effect of €2.7bn </a:t>
            </a:r>
            <a:r>
              <a:rPr lang="en-IE" sz="2400" dirty="0" smtClean="0">
                <a:latin typeface="Calibri" panose="020F0502020204030204" pitchFamily="34" charset="0"/>
              </a:rPr>
              <a:t>in </a:t>
            </a:r>
            <a:r>
              <a:rPr lang="en-IE" sz="2400" dirty="0">
                <a:latin typeface="Calibri" panose="020F0502020204030204" pitchFamily="34" charset="0"/>
              </a:rPr>
              <a:t>the wider economy, giving a total impact of over €9bn. </a:t>
            </a:r>
            <a:endParaRPr lang="en-IE" sz="2400" dirty="0" smtClean="0">
              <a:latin typeface="Calibri" panose="020F0502020204030204" pitchFamily="34" charset="0"/>
            </a:endParaRPr>
          </a:p>
          <a:p>
            <a:endParaRPr lang="en-IE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255911"/>
              </p:ext>
            </p:extLst>
          </p:nvPr>
        </p:nvGraphicFramePr>
        <p:xfrm>
          <a:off x="457200" y="3140968"/>
          <a:ext cx="8229600" cy="233362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37183"/>
                <a:gridCol w="610645"/>
                <a:gridCol w="611555"/>
                <a:gridCol w="652507"/>
                <a:gridCol w="770814"/>
                <a:gridCol w="787195"/>
                <a:gridCol w="611555"/>
                <a:gridCol w="938263"/>
                <a:gridCol w="788106"/>
                <a:gridCol w="821777"/>
              </a:tblGrid>
              <a:tr h="963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Fishing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Aquaculture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Oil &amp;Gas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Seafood Processing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Marine Manu, </a:t>
                      </a:r>
                      <a:r>
                        <a:rPr lang="en-IE" sz="1400" dirty="0" smtClean="0">
                          <a:effectLst/>
                          <a:latin typeface="Calibri" panose="020F0502020204030204" pitchFamily="34" charset="0"/>
                        </a:rPr>
                        <a:t>Eng. </a:t>
                      </a: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&amp; Const.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Marine Retail 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Shipping and Transport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Marine Tourism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Total €M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Output Multiplier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1.41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 smtClean="0">
                          <a:effectLst/>
                          <a:latin typeface="Calibri" panose="020F0502020204030204" pitchFamily="34" charset="0"/>
                        </a:rPr>
                        <a:t>2.08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          -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2010 Output €m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164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123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126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390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111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1,272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723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2,965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Required €m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79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179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187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158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1,814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777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3,335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HOOW Target €m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242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181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305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577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269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3,086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1,500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6,300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Indirect Impact €m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122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118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1,841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468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2,747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Total Impact €m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273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>
                          <a:effectLst/>
                          <a:latin typeface="Calibri" panose="020F0502020204030204" pitchFamily="34" charset="0"/>
                        </a:rPr>
                        <a:t>205</a:t>
                      </a:r>
                      <a:endParaRPr lang="en-IE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407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698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386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182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4,927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1,968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</a:rPr>
                        <a:t>9,047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6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-27384"/>
            <a:ext cx="8316416" cy="1143000"/>
          </a:xfrm>
        </p:spPr>
        <p:txBody>
          <a:bodyPr/>
          <a:lstStyle/>
          <a:p>
            <a:r>
              <a:rPr lang="en-IE" b="1" dirty="0" smtClean="0">
                <a:latin typeface="Calibri" panose="020F0502020204030204" pitchFamily="34" charset="0"/>
              </a:rPr>
              <a:t>Distribution of Indirect Impacts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z="2400" dirty="0" smtClean="0">
              <a:latin typeface="Calibri" panose="020F0502020204030204" pitchFamily="34" charset="0"/>
            </a:endParaRPr>
          </a:p>
          <a:p>
            <a:endParaRPr lang="en-IE" sz="2400" dirty="0">
              <a:latin typeface="Calibri" panose="020F0502020204030204" pitchFamily="34" charset="0"/>
            </a:endParaRPr>
          </a:p>
          <a:p>
            <a:endParaRPr lang="en-IE" sz="2400" dirty="0" smtClean="0">
              <a:latin typeface="Calibri" panose="020F0502020204030204" pitchFamily="34" charset="0"/>
            </a:endParaRPr>
          </a:p>
          <a:p>
            <a:endParaRPr lang="en-IE" sz="2400" dirty="0" smtClean="0">
              <a:latin typeface="Calibri" panose="020F0502020204030204" pitchFamily="34" charset="0"/>
            </a:endParaRPr>
          </a:p>
          <a:p>
            <a:endParaRPr lang="en-IE" sz="2400" dirty="0">
              <a:latin typeface="Calibri" panose="020F0502020204030204" pitchFamily="34" charset="0"/>
            </a:endParaRPr>
          </a:p>
          <a:p>
            <a:r>
              <a:rPr lang="en-IE" sz="2400" dirty="0" smtClean="0">
                <a:latin typeface="Calibri" panose="020F0502020204030204" pitchFamily="34" charset="0"/>
              </a:rPr>
              <a:t>The </a:t>
            </a:r>
            <a:r>
              <a:rPr lang="en-IE" sz="2400" dirty="0">
                <a:latin typeface="Calibri" panose="020F0502020204030204" pitchFamily="34" charset="0"/>
              </a:rPr>
              <a:t>S</a:t>
            </a:r>
            <a:r>
              <a:rPr lang="en-IE" sz="2400" dirty="0" smtClean="0">
                <a:latin typeface="Calibri" panose="020F0502020204030204" pitchFamily="34" charset="0"/>
              </a:rPr>
              <a:t>ervice </a:t>
            </a:r>
            <a:r>
              <a:rPr lang="en-IE" sz="2400" dirty="0">
                <a:latin typeface="Calibri" panose="020F0502020204030204" pitchFamily="34" charset="0"/>
              </a:rPr>
              <a:t>sector experiences the greatest indirect impact across all </a:t>
            </a:r>
            <a:r>
              <a:rPr lang="en-IE" sz="2400" dirty="0" smtClean="0">
                <a:latin typeface="Calibri" panose="020F0502020204030204" pitchFamily="34" charset="0"/>
              </a:rPr>
              <a:t>marine sectors </a:t>
            </a:r>
            <a:r>
              <a:rPr lang="en-IE" sz="2400" dirty="0">
                <a:latin typeface="Calibri" panose="020F0502020204030204" pitchFamily="34" charset="0"/>
              </a:rPr>
              <a:t>with the exception of the Seafood Processing </a:t>
            </a:r>
            <a:r>
              <a:rPr lang="en-IE" sz="2400" dirty="0" smtClean="0">
                <a:latin typeface="Calibri" panose="020F0502020204030204" pitchFamily="34" charset="0"/>
              </a:rPr>
              <a:t>sector</a:t>
            </a:r>
          </a:p>
          <a:p>
            <a:r>
              <a:rPr lang="en-IE" sz="2400" dirty="0" smtClean="0">
                <a:latin typeface="Calibri" panose="020F0502020204030204" pitchFamily="34" charset="0"/>
              </a:rPr>
              <a:t>Shipping </a:t>
            </a:r>
            <a:r>
              <a:rPr lang="en-IE" sz="2400" dirty="0">
                <a:latin typeface="Calibri" panose="020F0502020204030204" pitchFamily="34" charset="0"/>
              </a:rPr>
              <a:t>and Transport generates the largest share of indirect output mainly focused </a:t>
            </a:r>
            <a:r>
              <a:rPr lang="en-IE" sz="2400" dirty="0" smtClean="0">
                <a:latin typeface="Calibri" panose="020F0502020204030204" pitchFamily="34" charset="0"/>
              </a:rPr>
              <a:t>on Services</a:t>
            </a:r>
            <a:endParaRPr lang="en-IE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42445"/>
              </p:ext>
            </p:extLst>
          </p:nvPr>
        </p:nvGraphicFramePr>
        <p:xfrm>
          <a:off x="457199" y="1412776"/>
          <a:ext cx="8229600" cy="235089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62611"/>
                <a:gridCol w="577695"/>
                <a:gridCol w="577695"/>
                <a:gridCol w="659295"/>
                <a:gridCol w="777060"/>
                <a:gridCol w="794678"/>
                <a:gridCol w="609222"/>
                <a:gridCol w="947679"/>
                <a:gridCol w="794678"/>
                <a:gridCol w="828987"/>
              </a:tblGrid>
              <a:tr h="1307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Fishing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Aquaculture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Oil &amp;Gas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Seafood Processing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Marine Manu, Eng &amp; Const.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Marine Retail 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Shipping and Transport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Marine Tourism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Total €M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49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Primary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113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49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Manufacturing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203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343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49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Services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104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1,628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409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2,291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49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  <a:latin typeface="Calibri" panose="020F0502020204030204" pitchFamily="34" charset="0"/>
                        </a:rPr>
                        <a:t>Total Impact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b="1" dirty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b="1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b="1" dirty="0"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b="1" dirty="0">
                          <a:effectLst/>
                          <a:latin typeface="Calibri" panose="020F0502020204030204" pitchFamily="34" charset="0"/>
                        </a:rPr>
                        <a:t>122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b="1" dirty="0">
                          <a:effectLst/>
                          <a:latin typeface="Calibri" panose="020F0502020204030204" pitchFamily="34" charset="0"/>
                        </a:rPr>
                        <a:t>118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b="1" dirty="0"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b="1" dirty="0" smtClean="0">
                          <a:effectLst/>
                          <a:latin typeface="Calibri" panose="020F0502020204030204" pitchFamily="34" charset="0"/>
                        </a:rPr>
                        <a:t>1,841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b="1" dirty="0">
                          <a:effectLst/>
                          <a:latin typeface="Calibri" panose="020F0502020204030204" pitchFamily="34" charset="0"/>
                        </a:rPr>
                        <a:t>468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b="1" dirty="0" smtClean="0">
                          <a:effectLst/>
                          <a:latin typeface="Calibri" panose="020F0502020204030204" pitchFamily="34" charset="0"/>
                        </a:rPr>
                        <a:t>2,747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4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41277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400" dirty="0" smtClean="0">
              <a:latin typeface="Calibri" panose="020F0502020204030204" pitchFamily="34" charset="0"/>
            </a:endParaRPr>
          </a:p>
          <a:p>
            <a:endParaRPr lang="en-IE" sz="2400" dirty="0" smtClean="0">
              <a:latin typeface="Calibri" panose="020F0502020204030204" pitchFamily="34" charset="0"/>
            </a:endParaRPr>
          </a:p>
          <a:p>
            <a:endParaRPr lang="en-IE" sz="2400" dirty="0" smtClean="0">
              <a:latin typeface="Calibri" panose="020F0502020204030204" pitchFamily="34" charset="0"/>
            </a:endParaRPr>
          </a:p>
          <a:p>
            <a:endParaRPr lang="en-IE" sz="2400" dirty="0" smtClean="0">
              <a:latin typeface="Calibri" panose="020F0502020204030204" pitchFamily="34" charset="0"/>
            </a:endParaRPr>
          </a:p>
          <a:p>
            <a:endParaRPr lang="en-IE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IE" dirty="0" smtClean="0">
              <a:latin typeface="Calibri" panose="020F0502020204030204" pitchFamily="34" charset="0"/>
            </a:endParaRPr>
          </a:p>
          <a:p>
            <a:r>
              <a:rPr lang="en-IE" sz="2400" dirty="0">
                <a:latin typeface="Calibri" panose="020F0502020204030204" pitchFamily="34" charset="0"/>
              </a:rPr>
              <a:t>The </a:t>
            </a:r>
            <a:r>
              <a:rPr lang="en-IE" sz="2400" dirty="0" smtClean="0">
                <a:latin typeface="Calibri" panose="020F0502020204030204" pitchFamily="34" charset="0"/>
              </a:rPr>
              <a:t>model </a:t>
            </a:r>
            <a:r>
              <a:rPr lang="en-IE" sz="2400" dirty="0">
                <a:latin typeface="Calibri" panose="020F0502020204030204" pitchFamily="34" charset="0"/>
              </a:rPr>
              <a:t>estimates the creation of 16,953 indirect </a:t>
            </a:r>
            <a:r>
              <a:rPr lang="en-IE" sz="2400" dirty="0" smtClean="0">
                <a:latin typeface="Calibri" panose="020F0502020204030204" pitchFamily="34" charset="0"/>
              </a:rPr>
              <a:t>jobs - over </a:t>
            </a:r>
            <a:r>
              <a:rPr lang="en-IE" sz="2400" dirty="0">
                <a:latin typeface="Calibri" panose="020F0502020204030204" pitchFamily="34" charset="0"/>
              </a:rPr>
              <a:t>60% </a:t>
            </a:r>
            <a:r>
              <a:rPr lang="en-IE" sz="2400" dirty="0" smtClean="0">
                <a:latin typeface="Calibri" panose="020F0502020204030204" pitchFamily="34" charset="0"/>
              </a:rPr>
              <a:t>allocated </a:t>
            </a:r>
            <a:r>
              <a:rPr lang="en-IE" sz="2400" dirty="0">
                <a:latin typeface="Calibri" panose="020F0502020204030204" pitchFamily="34" charset="0"/>
              </a:rPr>
              <a:t>to Shipping and </a:t>
            </a:r>
            <a:r>
              <a:rPr lang="en-IE" sz="2400" dirty="0" smtClean="0">
                <a:latin typeface="Calibri" panose="020F0502020204030204" pitchFamily="34" charset="0"/>
              </a:rPr>
              <a:t>Maritime Transport</a:t>
            </a:r>
            <a:r>
              <a:rPr lang="en-IE" sz="2400" dirty="0">
                <a:latin typeface="Calibri" panose="020F0502020204030204" pitchFamily="34" charset="0"/>
              </a:rPr>
              <a:t>. </a:t>
            </a:r>
            <a:endParaRPr lang="en-IE" sz="2400" dirty="0" smtClean="0">
              <a:latin typeface="Calibri" panose="020F0502020204030204" pitchFamily="34" charset="0"/>
            </a:endParaRPr>
          </a:p>
          <a:p>
            <a:r>
              <a:rPr lang="en-IE" sz="2400" dirty="0" smtClean="0">
                <a:latin typeface="Calibri" panose="020F0502020204030204" pitchFamily="34" charset="0"/>
              </a:rPr>
              <a:t>Total </a:t>
            </a:r>
            <a:r>
              <a:rPr lang="en-IE" sz="2400" dirty="0">
                <a:latin typeface="Calibri" panose="020F0502020204030204" pitchFamily="34" charset="0"/>
              </a:rPr>
              <a:t>employment impact resulting from reaching HOOW targets would be an additional 32,885 </a:t>
            </a:r>
            <a:r>
              <a:rPr lang="en-IE" sz="2400" dirty="0" smtClean="0">
                <a:latin typeface="Calibri" panose="020F0502020204030204" pitchFamily="34" charset="0"/>
              </a:rPr>
              <a:t>jobs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IE" b="1" dirty="0" smtClean="0">
                <a:latin typeface="Calibri" panose="020F0502020204030204" pitchFamily="34" charset="0"/>
              </a:rPr>
              <a:t>Results - Employment</a:t>
            </a:r>
            <a:endParaRPr lang="en-IE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70145"/>
              </p:ext>
            </p:extLst>
          </p:nvPr>
        </p:nvGraphicFramePr>
        <p:xfrm>
          <a:off x="611561" y="1190911"/>
          <a:ext cx="8075239" cy="28399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28334"/>
                <a:gridCol w="665372"/>
                <a:gridCol w="582768"/>
                <a:gridCol w="648125"/>
                <a:gridCol w="665372"/>
                <a:gridCol w="698958"/>
                <a:gridCol w="630878"/>
                <a:gridCol w="802441"/>
                <a:gridCol w="800625"/>
                <a:gridCol w="852366"/>
              </a:tblGrid>
              <a:tr h="1044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Fishing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Aquaculture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Oil &amp;Gas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Seafood Processing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Marine Manu, Eng &amp; Const.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Marine Retail 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Shipping and Transport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Marine Tourism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6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Emp. Multiplier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dirty="0">
                          <a:effectLst/>
                          <a:latin typeface="Calibri" panose="020F0502020204030204" pitchFamily="34" charset="0"/>
                        </a:rPr>
                        <a:t>2.37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2.39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1.84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2.79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          -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6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dirty="0">
                          <a:effectLst/>
                          <a:latin typeface="Calibri" panose="020F0502020204030204" pitchFamily="34" charset="0"/>
                        </a:rPr>
                        <a:t>2010 Employment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2,084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952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359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1,586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726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252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4,137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5,497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dirty="0">
                          <a:effectLst/>
                          <a:latin typeface="Calibri" panose="020F0502020204030204" pitchFamily="34" charset="0"/>
                        </a:rPr>
                        <a:t>15,593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6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2010 Output €m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€164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€123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€126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€390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€111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€58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€1,272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€723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€2,965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6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HOOW Increase €m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€79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€59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€179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>
                          <a:effectLst/>
                          <a:latin typeface="Calibri" panose="020F0502020204030204" pitchFamily="34" charset="0"/>
                        </a:rPr>
                        <a:t>€187</a:t>
                      </a:r>
                      <a:endParaRPr lang="en-IE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€158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€82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€1814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€777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€3,335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6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Direct Jobs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1,000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457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512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761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1,035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359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5,901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5,908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15,932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6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Indirect Jobs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487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173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701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1,054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874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217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10,567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dirty="0">
                          <a:effectLst/>
                          <a:latin typeface="Calibri" panose="020F0502020204030204" pitchFamily="34" charset="0"/>
                        </a:rPr>
                        <a:t>2,881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>
                          <a:effectLst/>
                          <a:latin typeface="Calibri" panose="020F0502020204030204" pitchFamily="34" charset="0"/>
                        </a:rPr>
                        <a:t>16,953</a:t>
                      </a:r>
                      <a:endParaRPr lang="en-I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6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I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1,486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629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1,213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1,815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1,910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576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16,467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8,789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500" b="1" dirty="0">
                          <a:effectLst/>
                          <a:latin typeface="Calibri" panose="020F0502020204030204" pitchFamily="34" charset="0"/>
                        </a:rPr>
                        <a:t>32,885</a:t>
                      </a:r>
                      <a:endParaRPr lang="en-IE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2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IE" b="1" dirty="0" smtClean="0">
                <a:latin typeface="Calibri" panose="020F0502020204030204" pitchFamily="34" charset="0"/>
              </a:rPr>
              <a:t>Summary and Conclusions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IE" sz="2400" dirty="0" smtClean="0">
                <a:latin typeface="Calibri" panose="020F0502020204030204" pitchFamily="34" charset="0"/>
              </a:rPr>
              <a:t>Generated actual marine accounts for reference year 2012 and produce estimates of activity by </a:t>
            </a:r>
            <a:r>
              <a:rPr lang="en-IE" sz="2400" smtClean="0">
                <a:latin typeface="Calibri" panose="020F0502020204030204" pitchFamily="34" charset="0"/>
              </a:rPr>
              <a:t>sector for 2014.</a:t>
            </a:r>
          </a:p>
          <a:p>
            <a:r>
              <a:rPr lang="en-IE" sz="2400" smtClean="0">
                <a:latin typeface="Calibri" panose="020F0502020204030204" pitchFamily="34" charset="0"/>
              </a:rPr>
              <a:t>The </a:t>
            </a:r>
            <a:r>
              <a:rPr lang="en-IE" sz="2400" dirty="0">
                <a:latin typeface="Calibri" panose="020F0502020204030204" pitchFamily="34" charset="0"/>
              </a:rPr>
              <a:t>Bio-economy Input-Output model </a:t>
            </a:r>
            <a:r>
              <a:rPr lang="en-IE" sz="2400" dirty="0" smtClean="0">
                <a:latin typeface="Calibri" panose="020F0502020204030204" pitchFamily="34" charset="0"/>
              </a:rPr>
              <a:t>used to estimate the total </a:t>
            </a:r>
            <a:r>
              <a:rPr lang="en-IE" sz="2400" dirty="0">
                <a:latin typeface="Calibri" panose="020F0502020204030204" pitchFamily="34" charset="0"/>
              </a:rPr>
              <a:t>economic impact of reaching HOOW targets </a:t>
            </a:r>
            <a:r>
              <a:rPr lang="en-IE" sz="2400" dirty="0" smtClean="0">
                <a:latin typeface="Calibri" panose="020F0502020204030204" pitchFamily="34" charset="0"/>
              </a:rPr>
              <a:t>- estimated </a:t>
            </a:r>
            <a:r>
              <a:rPr lang="en-IE" sz="2400" dirty="0">
                <a:latin typeface="Calibri" panose="020F0502020204030204" pitchFamily="34" charset="0"/>
              </a:rPr>
              <a:t>direct impact of €</a:t>
            </a:r>
            <a:r>
              <a:rPr lang="en-IE" sz="2400" dirty="0" smtClean="0">
                <a:latin typeface="Calibri" panose="020F0502020204030204" pitchFamily="34" charset="0"/>
              </a:rPr>
              <a:t>3.3bn, with </a:t>
            </a:r>
            <a:r>
              <a:rPr lang="en-IE" sz="2400" dirty="0">
                <a:latin typeface="Calibri" panose="020F0502020204030204" pitchFamily="34" charset="0"/>
              </a:rPr>
              <a:t>an additional indirect effect of €2.7bn million in the wider </a:t>
            </a:r>
            <a:r>
              <a:rPr lang="en-IE" sz="2400" dirty="0" smtClean="0">
                <a:latin typeface="Calibri" panose="020F0502020204030204" pitchFamily="34" charset="0"/>
              </a:rPr>
              <a:t>economy. Total of impact </a:t>
            </a:r>
            <a:r>
              <a:rPr lang="en-IE" sz="2400" dirty="0">
                <a:latin typeface="Calibri" panose="020F0502020204030204" pitchFamily="34" charset="0"/>
              </a:rPr>
              <a:t>of over €</a:t>
            </a:r>
            <a:r>
              <a:rPr lang="en-IE" sz="2400" dirty="0" smtClean="0">
                <a:latin typeface="Calibri" panose="020F0502020204030204" pitchFamily="34" charset="0"/>
              </a:rPr>
              <a:t>9bn.</a:t>
            </a:r>
          </a:p>
          <a:p>
            <a:r>
              <a:rPr lang="en-IE" sz="2400" dirty="0" smtClean="0">
                <a:latin typeface="Calibri" panose="020F0502020204030204" pitchFamily="34" charset="0"/>
              </a:rPr>
              <a:t>Creation </a:t>
            </a:r>
            <a:r>
              <a:rPr lang="en-IE" sz="2400" dirty="0">
                <a:latin typeface="Calibri" panose="020F0502020204030204" pitchFamily="34" charset="0"/>
              </a:rPr>
              <a:t>of 16,953 indirect jobs. The total employment impact of reaching HOOW targets would result in an additional 32,885 jobs.</a:t>
            </a:r>
          </a:p>
        </p:txBody>
      </p:sp>
    </p:spTree>
    <p:extLst>
      <p:ext uri="{BB962C8B-B14F-4D97-AF65-F5344CB8AC3E}">
        <p14:creationId xmlns:p14="http://schemas.microsoft.com/office/powerpoint/2010/main" val="20374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IE" b="1" dirty="0" smtClean="0">
                <a:latin typeface="Calibri" panose="020F0502020204030204" pitchFamily="34" charset="0"/>
              </a:rPr>
              <a:t>Overview</a:t>
            </a:r>
            <a:endParaRPr lang="en-IE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IE" sz="2400" dirty="0" smtClean="0">
                <a:latin typeface="Calibri" panose="020F0502020204030204" pitchFamily="34" charset="0"/>
              </a:rPr>
              <a:t>Building on EU MARNET project we examine the value of Ireland’s ocean economy</a:t>
            </a:r>
          </a:p>
          <a:p>
            <a:pPr lvl="1"/>
            <a:r>
              <a:rPr lang="en-IE" sz="2000" dirty="0" smtClean="0">
                <a:latin typeface="Calibri" panose="020F0502020204030204" pitchFamily="34" charset="0"/>
              </a:rPr>
              <a:t>Report launched in July 2015</a:t>
            </a:r>
            <a:endParaRPr lang="en-IE" sz="2000" dirty="0">
              <a:latin typeface="Calibri" panose="020F0502020204030204" pitchFamily="34" charset="0"/>
            </a:endParaRPr>
          </a:p>
          <a:p>
            <a:r>
              <a:rPr lang="en-IE" sz="2400" dirty="0" smtClean="0">
                <a:latin typeface="Calibri" panose="020F0502020204030204" pitchFamily="34" charset="0"/>
              </a:rPr>
              <a:t>Disaggregate Irish ocean economy sectors from National </a:t>
            </a:r>
            <a:r>
              <a:rPr lang="en-IE" sz="2400" dirty="0" err="1" smtClean="0">
                <a:latin typeface="Calibri" panose="020F0502020204030204" pitchFamily="34" charset="0"/>
              </a:rPr>
              <a:t>Input/Output</a:t>
            </a:r>
            <a:r>
              <a:rPr lang="en-IE" sz="2400" dirty="0" smtClean="0">
                <a:latin typeface="Calibri" panose="020F0502020204030204" pitchFamily="34" charset="0"/>
              </a:rPr>
              <a:t> tables</a:t>
            </a:r>
          </a:p>
          <a:p>
            <a:r>
              <a:rPr lang="en-IE" sz="2400" dirty="0" smtClean="0">
                <a:latin typeface="Calibri" panose="020F0502020204030204" pitchFamily="34" charset="0"/>
              </a:rPr>
              <a:t>Recognition </a:t>
            </a:r>
            <a:r>
              <a:rPr lang="en-IE" sz="2400" dirty="0">
                <a:latin typeface="Calibri" panose="020F0502020204030204" pitchFamily="34" charset="0"/>
              </a:rPr>
              <a:t>of Ireland’s </a:t>
            </a:r>
            <a:r>
              <a:rPr lang="en-IE" sz="2400" dirty="0" smtClean="0">
                <a:latin typeface="Calibri" panose="020F0502020204030204" pitchFamily="34" charset="0"/>
              </a:rPr>
              <a:t>marine potential – Harnessing Our Ocean Wealth (HOOW)</a:t>
            </a:r>
          </a:p>
          <a:p>
            <a:pPr lvl="1"/>
            <a:r>
              <a:rPr lang="en-IE" sz="2000" dirty="0">
                <a:latin typeface="Calibri" panose="020F0502020204030204" pitchFamily="34" charset="0"/>
              </a:rPr>
              <a:t>T</a:t>
            </a:r>
            <a:r>
              <a:rPr lang="en-IE" sz="2000" dirty="0" smtClean="0">
                <a:latin typeface="Calibri" panose="020F0502020204030204" pitchFamily="34" charset="0"/>
              </a:rPr>
              <a:t>he </a:t>
            </a:r>
            <a:r>
              <a:rPr lang="en-IE" sz="2000" dirty="0">
                <a:latin typeface="Calibri" panose="020F0502020204030204" pitchFamily="34" charset="0"/>
              </a:rPr>
              <a:t>successful expansion of Ireland’s ocean economy can </a:t>
            </a:r>
            <a:r>
              <a:rPr lang="en-IE" sz="2000" dirty="0" smtClean="0">
                <a:latin typeface="Calibri" panose="020F0502020204030204" pitchFamily="34" charset="0"/>
              </a:rPr>
              <a:t>contribute significantly </a:t>
            </a:r>
            <a:r>
              <a:rPr lang="en-IE" sz="2000" dirty="0">
                <a:latin typeface="Calibri" panose="020F0502020204030204" pitchFamily="34" charset="0"/>
              </a:rPr>
              <a:t>to </a:t>
            </a:r>
            <a:r>
              <a:rPr lang="en-IE" sz="2000" dirty="0" smtClean="0">
                <a:latin typeface="Calibri" panose="020F0502020204030204" pitchFamily="34" charset="0"/>
              </a:rPr>
              <a:t>economic recovery. </a:t>
            </a:r>
          </a:p>
          <a:p>
            <a:r>
              <a:rPr lang="en-IE" sz="2400" dirty="0" smtClean="0">
                <a:latin typeface="Calibri" panose="020F0502020204030204" pitchFamily="34" charset="0"/>
              </a:rPr>
              <a:t>Use </a:t>
            </a:r>
            <a:r>
              <a:rPr lang="en-IE" sz="2400" dirty="0" err="1" smtClean="0">
                <a:latin typeface="Calibri" panose="020F0502020204030204" pitchFamily="34" charset="0"/>
              </a:rPr>
              <a:t>Input/Output</a:t>
            </a:r>
            <a:r>
              <a:rPr lang="en-IE" sz="2400" dirty="0" smtClean="0">
                <a:latin typeface="Calibri" panose="020F0502020204030204" pitchFamily="34" charset="0"/>
              </a:rPr>
              <a:t> model to investigate the </a:t>
            </a:r>
            <a:r>
              <a:rPr lang="en-IE" sz="2400" dirty="0">
                <a:latin typeface="Calibri" panose="020F0502020204030204" pitchFamily="34" charset="0"/>
              </a:rPr>
              <a:t>full effects of this expansion </a:t>
            </a:r>
          </a:p>
          <a:p>
            <a:endParaRPr lang="en-IE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IE" b="1" dirty="0" smtClean="0">
                <a:latin typeface="Calibri" panose="020F0502020204030204" pitchFamily="34" charset="0"/>
              </a:rPr>
              <a:t>Ireland’s Ocean Economy</a:t>
            </a:r>
            <a:endParaRPr lang="en-IE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580074"/>
              </p:ext>
            </p:extLst>
          </p:nvPr>
        </p:nvGraphicFramePr>
        <p:xfrm>
          <a:off x="589465" y="1268760"/>
          <a:ext cx="6070768" cy="296187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93526"/>
                <a:gridCol w="861272"/>
                <a:gridCol w="861958"/>
                <a:gridCol w="862645"/>
                <a:gridCol w="864017"/>
                <a:gridCol w="862645"/>
                <a:gridCol w="864705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</a:rPr>
                        <a:t>% Change 2010-2012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</a:rPr>
                        <a:t>2014 (e)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% Change 2012-2014 (e)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2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GVA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€1.7 billion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€1.2 billion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€1.3 billion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€1.4 billion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8.2%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2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% GDP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0.8% GDP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0.7% GDP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0.7% GDP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0.8% GDP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2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Turnover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€4.4 billion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€3.1 billion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€4.2 billion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33.1%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€4.5 billion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2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IE" sz="1400" dirty="0" smtClean="0">
                          <a:effectLst/>
                          <a:latin typeface="Calibri" panose="020F0502020204030204" pitchFamily="34" charset="0"/>
                        </a:rPr>
                        <a:t>Employ.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19,938 FTEs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16,614 FTEs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17,425 FTEs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4.9%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  <a:latin typeface="Calibri" panose="020F0502020204030204" pitchFamily="34" charset="0"/>
                        </a:rPr>
                        <a:t>18,480 FTEs</a:t>
                      </a:r>
                      <a:endParaRPr lang="en-I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9238" y="4293096"/>
            <a:ext cx="23285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Figures for 2014 are estimates (e)</a:t>
            </a:r>
            <a:endParaRPr kumimoji="0" lang="en-GB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1560" y="4683333"/>
            <a:ext cx="8208912" cy="11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400" dirty="0" smtClean="0">
                <a:latin typeface="Calibri" panose="020F0502020204030204" pitchFamily="34" charset="0"/>
              </a:rPr>
              <a:t>Ireland’s ocean economy performs on average better than the general economy</a:t>
            </a:r>
            <a:endParaRPr lang="en-IE" sz="24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342610"/>
            <a:ext cx="2198361" cy="31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523113" cy="899815"/>
          </a:xfrm>
        </p:spPr>
        <p:txBody>
          <a:bodyPr/>
          <a:lstStyle/>
          <a:p>
            <a:r>
              <a:rPr lang="en-GB" sz="2400" dirty="0" smtClean="0">
                <a:latin typeface="+mn-lt"/>
              </a:rPr>
              <a:t>Direct Turnover, GVA and Employment by sector, 2012</a:t>
            </a:r>
            <a:endParaRPr lang="en-IE" sz="24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196758"/>
          <a:ext cx="7992887" cy="4464489"/>
        </p:xfrm>
        <a:graphic>
          <a:graphicData uri="http://schemas.openxmlformats.org/drawingml/2006/table">
            <a:tbl>
              <a:tblPr/>
              <a:tblGrid>
                <a:gridCol w="2952328"/>
                <a:gridCol w="1585365"/>
                <a:gridCol w="1584145"/>
                <a:gridCol w="1871049"/>
              </a:tblGrid>
              <a:tr h="45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 2012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Turnover €000's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Direct GVA €000's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Direct Employment (FTEs)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4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Shipping &amp; Maritime Transport</a:t>
                      </a:r>
                      <a:endParaRPr lang="en-IE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2,006,483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436,566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3,978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Marine Tourism and Leisure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644,692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257,877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5,195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Cruise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22,249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Marine Retail Services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126,194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40,082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728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Sea-Fisheries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241,500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178,200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2,233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Aquaculture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130,300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60,600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956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Seafood Processing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514,566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98,455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1,839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Oil and Gas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131,678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56,266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506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Marine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Manufacturing/Engineering/Construction</a:t>
                      </a:r>
                      <a:endParaRPr lang="en-IE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138,581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34,901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836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High Tech Marine Products &amp; Services</a:t>
                      </a:r>
                      <a:endParaRPr lang="en-IE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71,277</a:t>
                      </a:r>
                      <a:endParaRPr lang="en-IE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38,612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420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Marine Commerce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86,559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49,167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161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Marine Biotechnology and Bio-products 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44,510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18,755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373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Marine Renewable Energy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12,949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7,075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200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en-IE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Arial"/>
                        </a:rPr>
                        <a:t>4,171,537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Arial"/>
                        </a:rPr>
                        <a:t>1,276,555</a:t>
                      </a:r>
                      <a:endParaRPr lang="en-IE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Arial"/>
                        </a:rPr>
                        <a:t>17,425</a:t>
                      </a:r>
                      <a:endParaRPr lang="en-IE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01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643192" cy="936104"/>
          </a:xfrm>
        </p:spPr>
        <p:txBody>
          <a:bodyPr/>
          <a:lstStyle/>
          <a:p>
            <a:r>
              <a:rPr lang="en-IE" sz="4000" dirty="0" smtClean="0"/>
              <a:t>Established Industries, 2012</a:t>
            </a:r>
            <a:endParaRPr lang="en-IE" sz="4000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23528" y="1196752"/>
          <a:ext cx="843528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37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7571184" cy="864096"/>
          </a:xfrm>
        </p:spPr>
        <p:txBody>
          <a:bodyPr/>
          <a:lstStyle/>
          <a:p>
            <a:r>
              <a:rPr lang="en-IE" sz="4000" dirty="0" smtClean="0"/>
              <a:t>Emergent</a:t>
            </a:r>
            <a:r>
              <a:rPr lang="en-IE" dirty="0" smtClean="0"/>
              <a:t> Industries, 2012</a:t>
            </a:r>
            <a:endParaRPr lang="en-I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51520" y="1196752"/>
          <a:ext cx="8435279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29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44624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IE" b="1" dirty="0">
                <a:latin typeface="Calibri" panose="020F0502020204030204" pitchFamily="34" charset="0"/>
              </a:rPr>
              <a:t>Harnessing Our Ocean Wealth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1309"/>
            <a:ext cx="6131025" cy="4525963"/>
          </a:xfrm>
        </p:spPr>
        <p:txBody>
          <a:bodyPr/>
          <a:lstStyle/>
          <a:p>
            <a:r>
              <a:rPr lang="en-IE" sz="2800" dirty="0" smtClean="0">
                <a:latin typeface="Calibri" panose="020F0502020204030204" pitchFamily="34" charset="0"/>
              </a:rPr>
              <a:t>Based </a:t>
            </a:r>
            <a:r>
              <a:rPr lang="en-IE" sz="2800" dirty="0">
                <a:latin typeface="Calibri" panose="020F0502020204030204" pitchFamily="34" charset="0"/>
              </a:rPr>
              <a:t>on the recognition that </a:t>
            </a:r>
            <a:r>
              <a:rPr lang="en-IE" sz="2800" i="1" dirty="0">
                <a:latin typeface="Calibri" panose="020F0502020204030204" pitchFamily="34" charset="0"/>
              </a:rPr>
              <a:t>all matters relating to the sea are interlinked and should be dealt with as a </a:t>
            </a:r>
            <a:r>
              <a:rPr lang="en-IE" sz="2800" i="1" dirty="0" smtClean="0">
                <a:latin typeface="Calibri" panose="020F0502020204030204" pitchFamily="34" charset="0"/>
              </a:rPr>
              <a:t>whole</a:t>
            </a:r>
            <a:r>
              <a:rPr lang="en-IE" sz="28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Published </a:t>
            </a:r>
            <a:r>
              <a:rPr lang="en-GB" sz="2800" dirty="0">
                <a:latin typeface="Calibri" panose="020F0502020204030204" pitchFamily="34" charset="0"/>
              </a:rPr>
              <a:t>in 2012, </a:t>
            </a:r>
            <a:r>
              <a:rPr lang="en-GB" sz="2800" dirty="0" smtClean="0">
                <a:latin typeface="Calibri" panose="020F0502020204030204" pitchFamily="34" charset="0"/>
              </a:rPr>
              <a:t>HOOW </a:t>
            </a:r>
            <a:r>
              <a:rPr lang="en-GB" sz="2800" dirty="0">
                <a:latin typeface="Calibri" panose="020F0502020204030204" pitchFamily="34" charset="0"/>
              </a:rPr>
              <a:t>presents </a:t>
            </a:r>
            <a:r>
              <a:rPr lang="en-GB" sz="2800" i="1" dirty="0">
                <a:latin typeface="Calibri" panose="020F0502020204030204" pitchFamily="34" charset="0"/>
              </a:rPr>
              <a:t>the Government’s vision, high-level goals and integrated actions across policy, governance and business to enable Ireland’s marine potential to be </a:t>
            </a:r>
            <a:r>
              <a:rPr lang="en-GB" sz="2800" i="1" dirty="0" smtClean="0">
                <a:latin typeface="Calibri" panose="020F0502020204030204" pitchFamily="34" charset="0"/>
              </a:rPr>
              <a:t>realised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338234"/>
            <a:ext cx="2440723" cy="35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576064"/>
          </a:xfrm>
        </p:spPr>
        <p:txBody>
          <a:bodyPr/>
          <a:lstStyle/>
          <a:p>
            <a:r>
              <a:rPr lang="en-IE" dirty="0" smtClean="0"/>
              <a:t>HOOW Targets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3106688" cy="4320480"/>
          </a:xfrm>
          <a:solidFill>
            <a:schemeClr val="accent5">
              <a:lumMod val="60000"/>
              <a:lumOff val="40000"/>
              <a:alpha val="73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Double the value of Ireland’s ocean economy to 2.4% of GDP by 2030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Increase </a:t>
            </a:r>
            <a:r>
              <a:rPr lang="en-GB" sz="2800" dirty="0"/>
              <a:t>the annual turnover to exceed €6.4bn by </a:t>
            </a:r>
            <a:r>
              <a:rPr lang="en-GB" sz="2800" dirty="0" smtClean="0"/>
              <a:t>2020</a:t>
            </a:r>
          </a:p>
          <a:p>
            <a:endParaRPr lang="en-I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3928" y="1196752"/>
            <a:ext cx="4760090" cy="45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14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IE" b="1" dirty="0" smtClean="0">
                <a:latin typeface="Calibri" panose="020F0502020204030204" pitchFamily="34" charset="0"/>
              </a:rPr>
              <a:t>Data &amp; Assumptions</a:t>
            </a:r>
            <a:endParaRPr lang="en-IE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CSO </a:t>
            </a:r>
            <a:r>
              <a:rPr lang="en-GB" sz="2400" dirty="0">
                <a:latin typeface="Calibri" panose="020F0502020204030204" pitchFamily="34" charset="0"/>
              </a:rPr>
              <a:t>census and </a:t>
            </a:r>
            <a:r>
              <a:rPr lang="en-GB" sz="2400" dirty="0" smtClean="0">
                <a:latin typeface="Calibri" panose="020F0502020204030204" pitchFamily="34" charset="0"/>
              </a:rPr>
              <a:t>surveys provided at the four-digit </a:t>
            </a:r>
            <a:r>
              <a:rPr lang="en-GB" sz="2400" dirty="0">
                <a:latin typeface="Calibri" panose="020F0502020204030204" pitchFamily="34" charset="0"/>
              </a:rPr>
              <a:t>NACE </a:t>
            </a:r>
            <a:r>
              <a:rPr lang="en-GB" sz="2400" dirty="0" smtClean="0">
                <a:latin typeface="Calibri" panose="020F0502020204030204" pitchFamily="34" charset="0"/>
              </a:rPr>
              <a:t>level: Census </a:t>
            </a:r>
            <a:r>
              <a:rPr lang="en-GB" sz="2400" dirty="0">
                <a:latin typeface="Calibri" panose="020F0502020204030204" pitchFamily="34" charset="0"/>
              </a:rPr>
              <a:t>of Industrial Production (CIP), </a:t>
            </a:r>
            <a:r>
              <a:rPr lang="en-GB" sz="2400" dirty="0" smtClean="0">
                <a:latin typeface="Calibri" panose="020F0502020204030204" pitchFamily="34" charset="0"/>
              </a:rPr>
              <a:t>2007-2012; Annual Service </a:t>
            </a:r>
            <a:r>
              <a:rPr lang="en-GB" sz="2400" dirty="0">
                <a:latin typeface="Calibri" panose="020F0502020204030204" pitchFamily="34" charset="0"/>
              </a:rPr>
              <a:t>Inquiry (ASI), </a:t>
            </a:r>
            <a:r>
              <a:rPr lang="en-GB" sz="2400" dirty="0" smtClean="0">
                <a:latin typeface="Calibri" panose="020F0502020204030204" pitchFamily="34" charset="0"/>
              </a:rPr>
              <a:t>2007-2012; Building </a:t>
            </a:r>
            <a:r>
              <a:rPr lang="en-GB" sz="2400" dirty="0">
                <a:latin typeface="Calibri" panose="020F0502020204030204" pitchFamily="34" charset="0"/>
              </a:rPr>
              <a:t>and Construction Inquiry (BCI), 2007- </a:t>
            </a:r>
            <a:r>
              <a:rPr lang="en-GB" sz="2400" dirty="0" smtClean="0">
                <a:latin typeface="Calibri" panose="020F0502020204030204" pitchFamily="34" charset="0"/>
              </a:rPr>
              <a:t>2012; </a:t>
            </a:r>
            <a:r>
              <a:rPr lang="en-GB" sz="2400" dirty="0" err="1" smtClean="0">
                <a:latin typeface="Calibri" panose="020F0502020204030204" pitchFamily="34" charset="0"/>
              </a:rPr>
              <a:t>Intrastat</a:t>
            </a:r>
            <a:r>
              <a:rPr lang="en-GB" sz="2400" dirty="0">
                <a:latin typeface="Calibri" panose="020F0502020204030204" pitchFamily="34" charset="0"/>
              </a:rPr>
              <a:t>, </a:t>
            </a:r>
            <a:r>
              <a:rPr lang="en-GB" sz="2400" dirty="0" smtClean="0">
                <a:latin typeface="Calibri" panose="020F0502020204030204" pitchFamily="34" charset="0"/>
              </a:rPr>
              <a:t>2007-2012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Assumptions needed to identify </a:t>
            </a:r>
            <a:r>
              <a:rPr lang="en-IE" sz="2400" dirty="0" smtClean="0">
                <a:latin typeface="Calibri" panose="020F0502020204030204" pitchFamily="34" charset="0"/>
              </a:rPr>
              <a:t>specific </a:t>
            </a:r>
            <a:r>
              <a:rPr lang="en-IE" sz="2400" dirty="0">
                <a:latin typeface="Calibri" panose="020F0502020204030204" pitchFamily="34" charset="0"/>
              </a:rPr>
              <a:t>targets for the </a:t>
            </a:r>
            <a:r>
              <a:rPr lang="en-IE" sz="2400" dirty="0" smtClean="0">
                <a:latin typeface="Calibri" panose="020F0502020204030204" pitchFamily="34" charset="0"/>
              </a:rPr>
              <a:t>8-sector </a:t>
            </a:r>
            <a:r>
              <a:rPr lang="en-IE" sz="2400" dirty="0">
                <a:latin typeface="Calibri" panose="020F0502020204030204" pitchFamily="34" charset="0"/>
              </a:rPr>
              <a:t>Marine disaggregation defined in the </a:t>
            </a:r>
            <a:r>
              <a:rPr lang="en-IE" sz="2400" dirty="0" smtClean="0">
                <a:latin typeface="Calibri" panose="020F0502020204030204" pitchFamily="34" charset="0"/>
              </a:rPr>
              <a:t>Bio-economy I/O model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02800"/>
              </p:ext>
            </p:extLst>
          </p:nvPr>
        </p:nvGraphicFramePr>
        <p:xfrm>
          <a:off x="529208" y="4149080"/>
          <a:ext cx="8291264" cy="15655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90664"/>
                <a:gridCol w="1008112"/>
                <a:gridCol w="439248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Seafood</a:t>
                      </a:r>
                      <a:endParaRPr lang="en-I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€1bn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Calibri" panose="020F0502020204030204" pitchFamily="34" charset="0"/>
                        </a:rPr>
                        <a:t>Applied pro-rata on the basis of output to the Fishing, Aquaculture and Seafood Processing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Maritime Commerce and Ship Leasing</a:t>
                      </a:r>
                      <a:endParaRPr lang="en-I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€2.6bn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  <a:latin typeface="Calibri" panose="020F0502020204030204" pitchFamily="34" charset="0"/>
                        </a:rPr>
                        <a:t>Combined </a:t>
                      </a:r>
                      <a:r>
                        <a:rPr lang="en-IE" sz="1600" dirty="0" smtClean="0">
                          <a:latin typeface="Calibri" panose="020F0502020204030204" pitchFamily="34" charset="0"/>
                        </a:rPr>
                        <a:t>for a target of €3.8bn and applied pro-rata across the Oil &amp; Gas, Marine Manufacturing, and Engineering &amp; Construction, Marine Retail and Shipping and Transport sectors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Ports and Maritime Transport 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Services</a:t>
                      </a:r>
                      <a:r>
                        <a:rPr lang="en-GB" sz="1600" baseline="0" dirty="0" smtClean="0">
                          <a:effectLst/>
                          <a:latin typeface="Calibri" panose="020F0502020204030204" pitchFamily="34" charset="0"/>
                        </a:rPr>
                        <a:t> (…)</a:t>
                      </a:r>
                      <a:endParaRPr lang="en-I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€1.2bn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3876</TotalTime>
  <Words>1168</Words>
  <Application>Microsoft Office PowerPoint</Application>
  <PresentationFormat>On-screen Show (4:3)</PresentationFormat>
  <Paragraphs>408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Mincho</vt:lpstr>
      <vt:lpstr>宋体</vt:lpstr>
      <vt:lpstr>Arial</vt:lpstr>
      <vt:lpstr>Calibri</vt:lpstr>
      <vt:lpstr>Times New Roman</vt:lpstr>
      <vt:lpstr>Office Theme</vt:lpstr>
      <vt:lpstr>PowerPoint Presentation</vt:lpstr>
      <vt:lpstr>Overview</vt:lpstr>
      <vt:lpstr>Ireland’s Ocean Economy</vt:lpstr>
      <vt:lpstr>Direct Turnover, GVA and Employment by sector, 2012</vt:lpstr>
      <vt:lpstr>Established Industries, 2012</vt:lpstr>
      <vt:lpstr>Emergent Industries, 2012</vt:lpstr>
      <vt:lpstr>Harnessing Our Ocean Wealth</vt:lpstr>
      <vt:lpstr>HOOW Targets</vt:lpstr>
      <vt:lpstr>Data &amp; Assumptions</vt:lpstr>
      <vt:lpstr>Results-Ranking Sectors</vt:lpstr>
      <vt:lpstr>Results – Output </vt:lpstr>
      <vt:lpstr>Distribution of Indirect Impacts</vt:lpstr>
      <vt:lpstr>Results - Employment</vt:lpstr>
      <vt:lpstr>Summary and 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redmillion</dc:creator>
  <cp:lastModifiedBy>Hynes, Stephen</cp:lastModifiedBy>
  <cp:revision>252</cp:revision>
  <cp:lastPrinted>2013-10-15T12:00:30Z</cp:lastPrinted>
  <dcterms:created xsi:type="dcterms:W3CDTF">2010-06-09T11:38:29Z</dcterms:created>
  <dcterms:modified xsi:type="dcterms:W3CDTF">2015-09-28T13:21:43Z</dcterms:modified>
</cp:coreProperties>
</file>